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83" r:id="rId25"/>
    <p:sldId id="280" r:id="rId26"/>
    <p:sldId id="284" r:id="rId27"/>
    <p:sldId id="285" r:id="rId28"/>
    <p:sldId id="281" r:id="rId29"/>
  </p:sldIdLst>
  <p:sldSz cx="9144000" cy="5143500" type="screen16x9"/>
  <p:notesSz cx="6858000" cy="9144000"/>
  <p:embeddedFontLst>
    <p:embeddedFont>
      <p:font typeface="Impact" panose="020B0806030902050204" pitchFamily="34" charset="0"/>
      <p:regular r:id="rId31"/>
    </p:embeddedFont>
    <p:embeddedFont>
      <p:font typeface="Karla" panose="020B060402020202020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Open Sans" panose="020B0606030504020204" pitchFamily="34" charset="0"/>
      <p:regular r:id="rId40"/>
      <p:bold r:id="rId41"/>
    </p:embeddedFont>
    <p:embeddedFont>
      <p:font typeface="Raleway"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3" autoAdjust="0"/>
  </p:normalViewPr>
  <p:slideViewPr>
    <p:cSldViewPr snapToGrid="0">
      <p:cViewPr varScale="1">
        <p:scale>
          <a:sx n="86" d="100"/>
          <a:sy n="86"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ced6b65b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ced6b65be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ed6b65be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ced6b65be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Humberto</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ced6b65be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ced6b65be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Humberto</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Emphasize </a:t>
            </a:r>
            <a:r>
              <a:rPr lang="en" dirty="0"/>
              <a:t>tone of voice, context.  </a:t>
            </a:r>
            <a:endParaRPr dirty="0"/>
          </a:p>
          <a:p>
            <a:pPr marL="0" lvl="0" indent="0" algn="l" rtl="0">
              <a:spcBef>
                <a:spcPts val="0"/>
              </a:spcBef>
              <a:spcAft>
                <a:spcPts val="0"/>
              </a:spcAft>
              <a:buNone/>
            </a:pPr>
            <a:r>
              <a:rPr lang="en" dirty="0"/>
              <a:t>Looking to solve a problem, do not take issue personally and become defensive.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ced6b65be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ced6b65be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Humberto</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Note </a:t>
            </a:r>
            <a:r>
              <a:rPr lang="en" dirty="0"/>
              <a:t>that loss of contact with reality does not mean the person is or has the capacity to be violent.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ced6b65be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ced6b65be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Hillary</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Talk </a:t>
            </a:r>
            <a:r>
              <a:rPr lang="en" dirty="0"/>
              <a:t>about change in behavior (from baseline) as a red flag.</a:t>
            </a:r>
            <a:endParaRPr dirty="0"/>
          </a:p>
          <a:p>
            <a:pPr marL="0" lvl="0" indent="0" algn="l" rtl="0">
              <a:spcBef>
                <a:spcPts val="0"/>
              </a:spcBef>
              <a:spcAft>
                <a:spcPts val="0"/>
              </a:spcAft>
              <a:buNone/>
            </a:pPr>
            <a:r>
              <a:rPr lang="en" dirty="0"/>
              <a:t>Context and interest in weapons - i.e. marksman, military vet, police officer, fireperson may have interest without it being malicious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ed6b65be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ced6b65be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e98243c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e98243c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Liz</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Emphasize </a:t>
            </a:r>
            <a:r>
              <a:rPr lang="en" dirty="0"/>
              <a:t>that everything is situational</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ed6b65be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ced6b65be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Liz</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Emphasize </a:t>
            </a:r>
            <a:r>
              <a:rPr lang="en" dirty="0"/>
              <a:t>that everything is situational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ed6b65be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ced6b65be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ed6b65be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ced6b65be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Liz</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Pass </a:t>
            </a:r>
            <a:r>
              <a:rPr lang="en" dirty="0"/>
              <a:t>out the report writing guide hand-out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ced6b65be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ced6b65be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extLst>
      <p:ext uri="{BB962C8B-B14F-4D97-AF65-F5344CB8AC3E}">
        <p14:creationId xmlns:p14="http://schemas.microsoft.com/office/powerpoint/2010/main" val="886277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extLst>
      <p:ext uri="{BB962C8B-B14F-4D97-AF65-F5344CB8AC3E}">
        <p14:creationId xmlns:p14="http://schemas.microsoft.com/office/powerpoint/2010/main" val="142623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ed6b65b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ed6b65b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ed6b65b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ed6b65b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extLst>
      <p:ext uri="{BB962C8B-B14F-4D97-AF65-F5344CB8AC3E}">
        <p14:creationId xmlns:p14="http://schemas.microsoft.com/office/powerpoint/2010/main" val="3683164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ed6b65b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ed6b65b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Hillary</a:t>
            </a:r>
            <a:endParaRPr dirty="0"/>
          </a:p>
        </p:txBody>
      </p:sp>
    </p:spTree>
    <p:extLst>
      <p:ext uri="{BB962C8B-B14F-4D97-AF65-F5344CB8AC3E}">
        <p14:creationId xmlns:p14="http://schemas.microsoft.com/office/powerpoint/2010/main" val="2196898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ed6b65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ed6b65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ced6b65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ced6b65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ed6b65b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ed6b65b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Liz</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ced6b65b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ced6b65b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Humberto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ed6b65b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ced6b65b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Humberto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ced6b65b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ced6b65b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Hillary</a:t>
            </a:r>
          </a:p>
          <a:p>
            <a:pPr marL="0" lvl="0" indent="0" algn="l" rtl="0">
              <a:spcBef>
                <a:spcPts val="0"/>
              </a:spcBef>
              <a:spcAft>
                <a:spcPts val="0"/>
              </a:spcAft>
              <a:buNone/>
            </a:pPr>
            <a:r>
              <a:rPr lang="en" dirty="0" smtClean="0"/>
              <a:t>Ask </a:t>
            </a:r>
            <a:r>
              <a:rPr lang="en" dirty="0"/>
              <a:t>audience what other triggers there may be that are not listed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C4587"/>
        </a:solidFill>
        <a:effectLst/>
      </p:bgPr>
    </p:bg>
    <p:spTree>
      <p:nvGrpSpPr>
        <p:cNvPr id="1" name="Shape 8"/>
        <p:cNvGrpSpPr/>
        <p:nvPr/>
      </p:nvGrpSpPr>
      <p:grpSpPr>
        <a:xfrm>
          <a:off x="0" y="0"/>
          <a:ext cx="0" cy="0"/>
          <a:chOff x="0" y="0"/>
          <a:chExt cx="0" cy="0"/>
        </a:xfrm>
      </p:grpSpPr>
      <p:sp>
        <p:nvSpPr>
          <p:cNvPr id="9" name="Google Shape;9;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0" name="Google Shape;10;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Google Shape;11;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FFFFFF"/>
          </a:solidFill>
          <a:ln>
            <a:noFill/>
          </a:ln>
        </p:spPr>
      </p:sp>
      <p:sp>
        <p:nvSpPr>
          <p:cNvPr id="12" name="Google Shape;12;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4800"/>
              <a:buNone/>
              <a:defRPr sz="4800">
                <a:solidFill>
                  <a:srgbClr val="000000"/>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1C4587"/>
        </a:solidFill>
        <a:effectLst/>
      </p:bgPr>
    </p:bg>
    <p:spTree>
      <p:nvGrpSpPr>
        <p:cNvPr id="1" name="Shape 13"/>
        <p:cNvGrpSpPr/>
        <p:nvPr/>
      </p:nvGrpSpPr>
      <p:grpSpPr>
        <a:xfrm>
          <a:off x="0" y="0"/>
          <a:ext cx="0" cy="0"/>
          <a:chOff x="0" y="0"/>
          <a:chExt cx="0" cy="0"/>
        </a:xfrm>
      </p:grpSpPr>
      <p:sp>
        <p:nvSpPr>
          <p:cNvPr id="14" name="Google Shape;14;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5" name="Google Shape;15;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6FA8DC"/>
          </a:solidFill>
          <a:ln>
            <a:noFill/>
          </a:ln>
        </p:spPr>
      </p:sp>
      <p:sp>
        <p:nvSpPr>
          <p:cNvPr id="16" name="Google Shape;16;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chemeClr val="lt1"/>
          </a:solidFill>
          <a:ln>
            <a:noFill/>
          </a:ln>
        </p:spPr>
      </p:sp>
      <p:sp>
        <p:nvSpPr>
          <p:cNvPr id="17" name="Google Shape;17;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3600"/>
              <a:buNone/>
              <a:defRPr sz="3600">
                <a:solidFill>
                  <a:srgbClr val="000000"/>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1C4587"/>
        </a:solidFill>
        <a:effectLst/>
      </p:bgPr>
    </p:bg>
    <p:spTree>
      <p:nvGrpSpPr>
        <p:cNvPr id="1" name="Shape 19"/>
        <p:cNvGrpSpPr/>
        <p:nvPr/>
      </p:nvGrpSpPr>
      <p:grpSpPr>
        <a:xfrm>
          <a:off x="0" y="0"/>
          <a:ext cx="0" cy="0"/>
          <a:chOff x="0" y="0"/>
          <a:chExt cx="0" cy="0"/>
        </a:xfrm>
      </p:grpSpPr>
      <p:sp>
        <p:nvSpPr>
          <p:cNvPr id="20" name="Google Shape;20;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1155CC"/>
          </a:solidFill>
          <a:ln>
            <a:noFill/>
          </a:ln>
        </p:spPr>
      </p:sp>
      <p:sp>
        <p:nvSpPr>
          <p:cNvPr id="21" name="Google Shape;21;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6FA8DC"/>
          </a:solidFill>
          <a:ln>
            <a:noFill/>
          </a:ln>
        </p:spPr>
      </p:sp>
      <p:sp>
        <p:nvSpPr>
          <p:cNvPr id="22" name="Google Shape;22;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FFFFFF"/>
          </a:solidFill>
          <a:ln>
            <a:noFill/>
          </a:ln>
        </p:spPr>
      </p:sp>
      <p:sp>
        <p:nvSpPr>
          <p:cNvPr id="23" name="Google Shape;23;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b="1" i="1"/>
            </a:lvl1pPr>
            <a:lvl2pPr marL="914400" lvl="1" indent="-381000" algn="ctr" rtl="0">
              <a:spcBef>
                <a:spcPts val="0"/>
              </a:spcBef>
              <a:spcAft>
                <a:spcPts val="0"/>
              </a:spcAft>
              <a:buSzPts val="2400"/>
              <a:buChar char="🔸"/>
              <a:defRPr b="1" i="1"/>
            </a:lvl2pPr>
            <a:lvl3pPr marL="1371600" lvl="2" indent="-381000" algn="ctr" rtl="0">
              <a:spcBef>
                <a:spcPts val="0"/>
              </a:spcBef>
              <a:spcAft>
                <a:spcPts val="0"/>
              </a:spcAft>
              <a:buSzPts val="2400"/>
              <a:buChar char="◇"/>
              <a:defRPr b="1" i="1"/>
            </a:lvl3pPr>
            <a:lvl4pPr marL="1828800" lvl="3" indent="-381000" algn="ctr" rtl="0">
              <a:spcBef>
                <a:spcPts val="0"/>
              </a:spcBef>
              <a:spcAft>
                <a:spcPts val="0"/>
              </a:spcAft>
              <a:buSzPts val="2400"/>
              <a:buChar char="●"/>
              <a:defRPr b="1" i="1"/>
            </a:lvl4pPr>
            <a:lvl5pPr marL="2286000" lvl="4" indent="-381000" algn="ctr" rtl="0">
              <a:spcBef>
                <a:spcPts val="0"/>
              </a:spcBef>
              <a:spcAft>
                <a:spcPts val="0"/>
              </a:spcAft>
              <a:buSzPts val="2400"/>
              <a:buChar char="○"/>
              <a:defRPr b="1" i="1"/>
            </a:lvl5pPr>
            <a:lvl6pPr marL="2743200" lvl="5" indent="-381000" algn="ctr" rtl="0">
              <a:spcBef>
                <a:spcPts val="0"/>
              </a:spcBef>
              <a:spcAft>
                <a:spcPts val="0"/>
              </a:spcAft>
              <a:buSzPts val="2400"/>
              <a:buChar char="■"/>
              <a:defRPr b="1" i="1"/>
            </a:lvl6pPr>
            <a:lvl7pPr marL="3200400" lvl="6" indent="-381000" algn="ctr" rtl="0">
              <a:spcBef>
                <a:spcPts val="0"/>
              </a:spcBef>
              <a:spcAft>
                <a:spcPts val="0"/>
              </a:spcAft>
              <a:buSzPts val="2400"/>
              <a:buChar char="●"/>
              <a:defRPr b="1" i="1"/>
            </a:lvl7pPr>
            <a:lvl8pPr marL="3657600" lvl="7" indent="-381000" algn="ctr" rtl="0">
              <a:spcBef>
                <a:spcPts val="0"/>
              </a:spcBef>
              <a:spcAft>
                <a:spcPts val="0"/>
              </a:spcAft>
              <a:buSzPts val="2400"/>
              <a:buChar char="○"/>
              <a:defRPr b="1" i="1"/>
            </a:lvl8pPr>
            <a:lvl9pPr marL="4114800" lvl="8" indent="-381000" algn="ctr">
              <a:spcBef>
                <a:spcPts val="0"/>
              </a:spcBef>
              <a:spcAft>
                <a:spcPts val="0"/>
              </a:spcAft>
              <a:buSzPts val="2400"/>
              <a:buChar char="■"/>
              <a:defRPr b="1" i="1"/>
            </a:lvl9pPr>
          </a:lstStyle>
          <a:p>
            <a:endParaRPr/>
          </a:p>
        </p:txBody>
      </p:sp>
      <p:sp>
        <p:nvSpPr>
          <p:cNvPr id="24" name="Google Shape;24;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Raleway"/>
                <a:ea typeface="Raleway"/>
                <a:cs typeface="Raleway"/>
                <a:sym typeface="Raleway"/>
              </a:rPr>
              <a:t>“</a:t>
            </a:r>
            <a:endParaRPr sz="6000" b="1">
              <a:latin typeface="Raleway"/>
              <a:ea typeface="Raleway"/>
              <a:cs typeface="Raleway"/>
              <a:sym typeface="Raleway"/>
            </a:endParaRPr>
          </a:p>
        </p:txBody>
      </p:sp>
      <p:sp>
        <p:nvSpPr>
          <p:cNvPr id="25" name="Google Shape;25;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Google Shape;27;p5"/>
          <p:cNvGrpSpPr/>
          <p:nvPr/>
        </p:nvGrpSpPr>
        <p:grpSpPr>
          <a:xfrm>
            <a:off x="-6025" y="0"/>
            <a:ext cx="9168125" cy="5163100"/>
            <a:chOff x="-6025" y="0"/>
            <a:chExt cx="9168125" cy="5163100"/>
          </a:xfrm>
        </p:grpSpPr>
        <p:sp>
          <p:nvSpPr>
            <p:cNvPr id="28" name="Google Shape;28;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29" name="Google Shape;29;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Google Shape;30;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Google Shape;31;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2" name="Google Shape;32;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Google Shape;33;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Google Shape;34;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9" name="Google Shape;39;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0" name="Google Shape;40;p6"/>
          <p:cNvSpPr/>
          <p:nvPr/>
        </p:nvSpPr>
        <p:spPr>
          <a:xfrm>
            <a:off x="-96" y="896"/>
            <a:ext cx="8416054" cy="112958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41" name="Google Shape;41;p6"/>
          <p:cNvSpPr/>
          <p:nvPr/>
        </p:nvSpPr>
        <p:spPr>
          <a:xfrm>
            <a:off x="2522475" y="-6025"/>
            <a:ext cx="6651062" cy="1073189"/>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
        <p:nvSpPr>
          <p:cNvPr id="42" name="Google Shape;42;p6"/>
          <p:cNvSpPr/>
          <p:nvPr/>
        </p:nvSpPr>
        <p:spPr>
          <a:xfrm>
            <a:off x="-6025" y="898"/>
            <a:ext cx="7181527" cy="135782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43" name="Google Shape;43;p6"/>
          <p:cNvSpPr/>
          <p:nvPr/>
        </p:nvSpPr>
        <p:spPr>
          <a:xfrm>
            <a:off x="3433425" y="4671518"/>
            <a:ext cx="5239858" cy="472164"/>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44" name="Google Shape;44;p6"/>
          <p:cNvSpPr/>
          <p:nvPr/>
        </p:nvSpPr>
        <p:spPr>
          <a:xfrm>
            <a:off x="5418633" y="4696908"/>
            <a:ext cx="3743667" cy="466194"/>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45" name="Google Shape;45;p6"/>
          <p:cNvSpPr/>
          <p:nvPr/>
        </p:nvSpPr>
        <p:spPr>
          <a:xfrm>
            <a:off x="7473389" y="4033548"/>
            <a:ext cx="1682494" cy="112960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grpSp>
        <p:nvGrpSpPr>
          <p:cNvPr id="47" name="Google Shape;47;p7"/>
          <p:cNvGrpSpPr/>
          <p:nvPr/>
        </p:nvGrpSpPr>
        <p:grpSpPr>
          <a:xfrm>
            <a:off x="-6025" y="0"/>
            <a:ext cx="9168125" cy="5163100"/>
            <a:chOff x="-6025" y="0"/>
            <a:chExt cx="9168125" cy="5163100"/>
          </a:xfrm>
        </p:grpSpPr>
        <p:sp>
          <p:nvSpPr>
            <p:cNvPr id="48" name="Google Shape;48;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9" name="Google Shape;49;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0" name="Google Shape;50;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1" name="Google Shape;51;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2" name="Google Shape;52;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3" name="Google Shape;53;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4" name="Google Shape;54;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8"/>
          <p:cNvGrpSpPr/>
          <p:nvPr/>
        </p:nvGrpSpPr>
        <p:grpSpPr>
          <a:xfrm>
            <a:off x="-6025" y="0"/>
            <a:ext cx="9168125" cy="5163100"/>
            <a:chOff x="-6025" y="0"/>
            <a:chExt cx="9168125" cy="5163100"/>
          </a:xfrm>
        </p:grpSpPr>
        <p:sp>
          <p:nvSpPr>
            <p:cNvPr id="60" name="Google Shape;60;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1" name="Google Shape;61;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2" name="Google Shape;62;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3" name="Google Shape;63;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64" name="Google Shape;64;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65" name="Google Shape;65;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6" name="Google Shape;66;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9" name="Google Shape;69;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73" name="Google Shape;73;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74" name="Google Shape;7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77" name="Google Shape;77;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78" name="Google Shape;78;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79" name="Google Shape;79;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80" name="Google Shape;80;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
        <p:nvSpPr>
          <p:cNvPr id="81" name="Google Shape;81;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SzPts val="2400"/>
              <a:buFont typeface="Karla"/>
              <a:buChar char="🔸"/>
              <a:defRPr sz="2400">
                <a:latin typeface="Karla"/>
                <a:ea typeface="Karla"/>
                <a:cs typeface="Karla"/>
                <a:sym typeface="Karla"/>
              </a:defRPr>
            </a:lvl1pPr>
            <a:lvl2pPr marL="914400" lvl="1" indent="-381000">
              <a:spcBef>
                <a:spcPts val="0"/>
              </a:spcBef>
              <a:spcAft>
                <a:spcPts val="0"/>
              </a:spcAft>
              <a:buSzPts val="2400"/>
              <a:buFont typeface="Karla"/>
              <a:buChar char="🔸"/>
              <a:defRPr sz="2400">
                <a:latin typeface="Karla"/>
                <a:ea typeface="Karla"/>
                <a:cs typeface="Karla"/>
                <a:sym typeface="Karla"/>
              </a:defRPr>
            </a:lvl2pPr>
            <a:lvl3pPr marL="1371600" lvl="2" indent="-381000">
              <a:spcBef>
                <a:spcPts val="0"/>
              </a:spcBef>
              <a:spcAft>
                <a:spcPts val="0"/>
              </a:spcAft>
              <a:buSzPts val="2400"/>
              <a:buFont typeface="Karla"/>
              <a:buChar char="◇"/>
              <a:defRPr sz="2400">
                <a:latin typeface="Karla"/>
                <a:ea typeface="Karla"/>
                <a:cs typeface="Karla"/>
                <a:sym typeface="Karla"/>
              </a:defRPr>
            </a:lvl3pPr>
            <a:lvl4pPr marL="1828800" lvl="3" indent="-381000">
              <a:spcBef>
                <a:spcPts val="0"/>
              </a:spcBef>
              <a:spcAft>
                <a:spcPts val="0"/>
              </a:spcAft>
              <a:buSzPts val="2400"/>
              <a:buFont typeface="Karla"/>
              <a:buChar char="●"/>
              <a:defRPr sz="2400">
                <a:latin typeface="Karla"/>
                <a:ea typeface="Karla"/>
                <a:cs typeface="Karla"/>
                <a:sym typeface="Karla"/>
              </a:defRPr>
            </a:lvl4pPr>
            <a:lvl5pPr marL="2286000" lvl="4" indent="-381000">
              <a:spcBef>
                <a:spcPts val="0"/>
              </a:spcBef>
              <a:spcAft>
                <a:spcPts val="0"/>
              </a:spcAft>
              <a:buSzPts val="2400"/>
              <a:buFont typeface="Karla"/>
              <a:buChar char="○"/>
              <a:defRPr sz="2400">
                <a:latin typeface="Karla"/>
                <a:ea typeface="Karla"/>
                <a:cs typeface="Karla"/>
                <a:sym typeface="Karla"/>
              </a:defRPr>
            </a:lvl5pPr>
            <a:lvl6pPr marL="2743200" lvl="5" indent="-381000">
              <a:spcBef>
                <a:spcPts val="0"/>
              </a:spcBef>
              <a:spcAft>
                <a:spcPts val="0"/>
              </a:spcAft>
              <a:buSzPts val="2400"/>
              <a:buFont typeface="Karla"/>
              <a:buChar char="■"/>
              <a:defRPr sz="2400">
                <a:latin typeface="Karla"/>
                <a:ea typeface="Karla"/>
                <a:cs typeface="Karla"/>
                <a:sym typeface="Karla"/>
              </a:defRPr>
            </a:lvl6pPr>
            <a:lvl7pPr marL="3200400" lvl="6" indent="-381000">
              <a:spcBef>
                <a:spcPts val="0"/>
              </a:spcBef>
              <a:spcAft>
                <a:spcPts val="0"/>
              </a:spcAft>
              <a:buSzPts val="2400"/>
              <a:buFont typeface="Karla"/>
              <a:buChar char="●"/>
              <a:defRPr sz="2400">
                <a:latin typeface="Karla"/>
                <a:ea typeface="Karla"/>
                <a:cs typeface="Karla"/>
                <a:sym typeface="Karla"/>
              </a:defRPr>
            </a:lvl7pPr>
            <a:lvl8pPr marL="3657600" lvl="7" indent="-381000">
              <a:spcBef>
                <a:spcPts val="0"/>
              </a:spcBef>
              <a:spcAft>
                <a:spcPts val="0"/>
              </a:spcAft>
              <a:buSzPts val="2400"/>
              <a:buFont typeface="Karla"/>
              <a:buChar char="○"/>
              <a:defRPr sz="2400">
                <a:latin typeface="Karla"/>
                <a:ea typeface="Karla"/>
                <a:cs typeface="Karla"/>
                <a:sym typeface="Karla"/>
              </a:defRPr>
            </a:lvl8pPr>
            <a:lvl9pPr marL="4114800" lvl="8" indent="-381000">
              <a:spcBef>
                <a:spcPts val="0"/>
              </a:spcBef>
              <a:spcAft>
                <a:spcPts val="0"/>
              </a:spcAft>
              <a:buSzPts val="2400"/>
              <a:buFont typeface="Karla"/>
              <a:buChar char="■"/>
              <a:defRPr sz="2400">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rritos.edu/cair"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privacy.ed.gov/"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www.cerritos.edu/financial-aid/default.htm" TargetMode="External"/><Relationship Id="rId3" Type="http://schemas.openxmlformats.org/officeDocument/2006/relationships/hyperlink" Target="https://www.cerritos.edu/calworks/" TargetMode="External"/><Relationship Id="rId7" Type="http://schemas.openxmlformats.org/officeDocument/2006/relationships/hyperlink" Target="https://www.cerritos.edu/eop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cerritos.edu/dsps/" TargetMode="External"/><Relationship Id="rId5" Type="http://schemas.openxmlformats.org/officeDocument/2006/relationships/hyperlink" Target="http://www.cerritos.edu/eops/care.htm" TargetMode="External"/><Relationship Id="rId4" Type="http://schemas.openxmlformats.org/officeDocument/2006/relationships/hyperlink" Target="http://www.cerritos.edu/police/default.htm" TargetMode="External"/><Relationship Id="rId9" Type="http://schemas.openxmlformats.org/officeDocument/2006/relationships/hyperlink" Target="http://www.cerritos.edu/financial-aid/FoodnHousing.ht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cerritos.edu/re-entry-program/" TargetMode="External"/><Relationship Id="rId3" Type="http://schemas.openxmlformats.org/officeDocument/2006/relationships/hyperlink" Target="http://www.cerritos.edu/financial-aid/FoodnHousing.htm" TargetMode="External"/><Relationship Id="rId7" Type="http://schemas.openxmlformats.org/officeDocument/2006/relationships/hyperlink" Target="http://www.cerritos.edu/activities/office-of-student-conduct-and-grievances/default.ht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www.cerritos.edu/oiss/" TargetMode="External"/><Relationship Id="rId5" Type="http://schemas.openxmlformats.org/officeDocument/2006/relationships/hyperlink" Target="http://www.cerritos.edu/linc/" TargetMode="External"/><Relationship Id="rId4" Type="http://schemas.openxmlformats.org/officeDocument/2006/relationships/hyperlink" Target="http://www.cerritos.edu/safezone/" TargetMode="External"/><Relationship Id="rId9" Type="http://schemas.openxmlformats.org/officeDocument/2006/relationships/hyperlink" Target="http://www.cerritos.edu/sh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erritos.edu/title-ix/default.ht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cerritos.edu/financial-aid/ab540/default.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hhernandez@cerritos.edu"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mailto:emiller@cerrito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5"/>
        <p:cNvGrpSpPr/>
        <p:nvPr/>
      </p:nvGrpSpPr>
      <p:grpSpPr>
        <a:xfrm>
          <a:off x="0" y="0"/>
          <a:ext cx="0" cy="0"/>
          <a:chOff x="0" y="0"/>
          <a:chExt cx="0" cy="0"/>
        </a:xfrm>
      </p:grpSpPr>
      <p:sp>
        <p:nvSpPr>
          <p:cNvPr id="2" name="TextBox 1"/>
          <p:cNvSpPr txBox="1"/>
          <p:nvPr/>
        </p:nvSpPr>
        <p:spPr>
          <a:xfrm>
            <a:off x="55841" y="0"/>
            <a:ext cx="9088159" cy="600164"/>
          </a:xfrm>
          <a:prstGeom prst="rect">
            <a:avLst/>
          </a:prstGeom>
          <a:noFill/>
        </p:spPr>
        <p:txBody>
          <a:bodyPr wrap="square" rtlCol="0">
            <a:spAutoFit/>
          </a:bodyPr>
          <a:lstStyle/>
          <a:p>
            <a:r>
              <a:rPr lang="en-US" sz="1100" b="1" dirty="0" smtClean="0">
                <a:solidFill>
                  <a:schemeClr val="bg1"/>
                </a:solidFill>
                <a:latin typeface="Karla" panose="020B0604020202020204" charset="0"/>
                <a:ea typeface="Karla" panose="020B0604020202020204" charset="0"/>
              </a:rPr>
              <a:t>This presentation reviews the CAIR Team, and strategies to respond to students exhibiting distressing, disruptive, disturbing, and dangerous behaviors.  If you would like a presentation for your department, please contact Dr. Miller at emiller@Cerritos.edu.  Presentation options can range from 15 to 60 minutes.</a:t>
            </a:r>
            <a:endParaRPr lang="en-US" sz="1100" b="1" dirty="0">
              <a:solidFill>
                <a:schemeClr val="bg1"/>
              </a:solidFill>
              <a:latin typeface="Karla" panose="020B0604020202020204" charset="0"/>
              <a:ea typeface="Karla" panose="020B0604020202020204" charset="0"/>
            </a:endParaRPr>
          </a:p>
        </p:txBody>
      </p:sp>
      <p:sp>
        <p:nvSpPr>
          <p:cNvPr id="86" name="Google Shape;86;p11"/>
          <p:cNvSpPr txBox="1">
            <a:spLocks noGrp="1"/>
          </p:cNvSpPr>
          <p:nvPr>
            <p:ph type="ctrTitle"/>
          </p:nvPr>
        </p:nvSpPr>
        <p:spPr>
          <a:xfrm>
            <a:off x="545432" y="1991825"/>
            <a:ext cx="8269705"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Cerritos College</a:t>
            </a:r>
            <a:endParaRPr sz="3000" dirty="0"/>
          </a:p>
          <a:p>
            <a:pPr marL="0" lvl="0" indent="0" algn="ctr" rtl="0">
              <a:spcBef>
                <a:spcPts val="0"/>
              </a:spcBef>
              <a:spcAft>
                <a:spcPts val="0"/>
              </a:spcAft>
              <a:buNone/>
            </a:pPr>
            <a:r>
              <a:rPr lang="en" sz="3000" dirty="0"/>
              <a:t>Crisis Assessment, Intervention, &amp; Response (CAIR) Team</a:t>
            </a:r>
            <a:endParaRPr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0" descr="&quot;&quot;" title="&quot;&quot;"/>
          <p:cNvPicPr preferRelativeResize="0"/>
          <p:nvPr/>
        </p:nvPicPr>
        <p:blipFill>
          <a:blip r:embed="rId3">
            <a:alphaModFix/>
          </a:blip>
          <a:stretch>
            <a:fillRect/>
          </a:stretch>
        </p:blipFill>
        <p:spPr>
          <a:xfrm>
            <a:off x="0" y="3269900"/>
            <a:ext cx="1873600" cy="1873600"/>
          </a:xfrm>
          <a:prstGeom prst="rect">
            <a:avLst/>
          </a:prstGeom>
          <a:noFill/>
          <a:ln>
            <a:noFill/>
          </a:ln>
        </p:spPr>
      </p:pic>
      <p:sp>
        <p:nvSpPr>
          <p:cNvPr id="152" name="Google Shape;152;p20"/>
          <p:cNvSpPr txBox="1"/>
          <p:nvPr/>
        </p:nvSpPr>
        <p:spPr>
          <a:xfrm>
            <a:off x="2130050" y="1360800"/>
            <a:ext cx="6632400" cy="378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a:latin typeface="Karla"/>
                <a:ea typeface="Karla"/>
                <a:cs typeface="Karla"/>
                <a:sym typeface="Karla"/>
              </a:rPr>
              <a:t>A student with persistent behaviors such as:</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Sad</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Overly anxious</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Irritable</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Withdrawn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Confused</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Lacks motivation and/or concentration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Seeks constant attention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Demonstrates bizarre or erratic behavior (including written/electronic communication)</a:t>
            </a:r>
            <a:endParaRPr sz="1800" dirty="0">
              <a:latin typeface="Karla"/>
              <a:ea typeface="Karla"/>
              <a:cs typeface="Karla"/>
              <a:sym typeface="Karla"/>
            </a:endParaRPr>
          </a:p>
          <a:p>
            <a:pPr marL="457200" lvl="0" indent="-317500" algn="l" rtl="0">
              <a:lnSpc>
                <a:spcPct val="115000"/>
              </a:lnSpc>
              <a:spcBef>
                <a:spcPts val="0"/>
              </a:spcBef>
              <a:spcAft>
                <a:spcPts val="0"/>
              </a:spcAft>
              <a:buSzPts val="1400"/>
              <a:buChar char="●"/>
            </a:pPr>
            <a:r>
              <a:rPr lang="en" sz="1800" dirty="0">
                <a:latin typeface="Karla"/>
                <a:ea typeface="Karla"/>
                <a:cs typeface="Karla"/>
                <a:sym typeface="Karla"/>
              </a:rPr>
              <a:t>Expresses suicidal thoughts</a:t>
            </a:r>
            <a:r>
              <a:rPr lang="en" dirty="0"/>
              <a:t/>
            </a:r>
            <a:br>
              <a:rPr lang="en" dirty="0"/>
            </a:br>
            <a:endParaRPr dirty="0"/>
          </a:p>
        </p:txBody>
      </p:sp>
      <p:sp>
        <p:nvSpPr>
          <p:cNvPr id="2" name="Title 1"/>
          <p:cNvSpPr>
            <a:spLocks noGrp="1"/>
          </p:cNvSpPr>
          <p:nvPr>
            <p:ph type="title"/>
          </p:nvPr>
        </p:nvSpPr>
        <p:spPr>
          <a:xfrm>
            <a:off x="0" y="329701"/>
            <a:ext cx="7370700" cy="857400"/>
          </a:xfrm>
        </p:spPr>
        <p:txBody>
          <a:bodyPr/>
          <a:lstStyle/>
          <a:p>
            <a:r>
              <a:rPr lang="en-US" dirty="0">
                <a:latin typeface="Karla"/>
                <a:ea typeface="Karla"/>
                <a:cs typeface="Karla"/>
                <a:sym typeface="Karla"/>
              </a:rPr>
              <a:t>Signs of Distress</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21"/>
          <p:cNvSpPr txBox="1"/>
          <p:nvPr/>
        </p:nvSpPr>
        <p:spPr>
          <a:xfrm>
            <a:off x="2714225" y="1517400"/>
            <a:ext cx="5093700" cy="3056100"/>
          </a:xfrm>
          <a:prstGeom prst="rect">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a:latin typeface="Karla"/>
                <a:ea typeface="Karla"/>
                <a:cs typeface="Karla"/>
                <a:sym typeface="Karla"/>
              </a:rPr>
              <a:t>Interpersonally:</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Talk in private</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Give hope - help student realize there are options</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Suggest resources </a:t>
            </a:r>
            <a:r>
              <a:rPr lang="en" sz="1200">
                <a:latin typeface="Karla"/>
                <a:ea typeface="Karla"/>
                <a:cs typeface="Karla"/>
                <a:sym typeface="Karla"/>
              </a:rPr>
              <a:t>(SHS, Fin Aid, Adult Re-Entry, DSPS, EOPS/LINC/CARE, Veterans Resource Center, etc.)</a:t>
            </a:r>
            <a:endParaRPr sz="12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Help them with relaxation skills</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Avoid sarcasm, jokes, overly personal remarks</a:t>
            </a:r>
            <a:endParaRPr sz="1600">
              <a:latin typeface="Karla"/>
              <a:ea typeface="Karla"/>
              <a:cs typeface="Karla"/>
              <a:sym typeface="Karla"/>
            </a:endParaRPr>
          </a:p>
          <a:p>
            <a:pPr marL="0" lvl="0" indent="0" algn="l" rtl="0">
              <a:lnSpc>
                <a:spcPct val="100000"/>
              </a:lnSpc>
              <a:spcBef>
                <a:spcPts val="0"/>
              </a:spcBef>
              <a:spcAft>
                <a:spcPts val="0"/>
              </a:spcAft>
              <a:buNone/>
            </a:pPr>
            <a:endParaRPr/>
          </a:p>
        </p:txBody>
      </p:sp>
      <p:pic>
        <p:nvPicPr>
          <p:cNvPr id="160" name="Google Shape;160;p21" descr="1. Remove all distraction, 2. Observing speakers signs and body language, 3. Responding to what you have understood." title="Active listening tips"/>
          <p:cNvPicPr preferRelativeResize="0"/>
          <p:nvPr/>
        </p:nvPicPr>
        <p:blipFill>
          <a:blip r:embed="rId3">
            <a:alphaModFix/>
          </a:blip>
          <a:stretch>
            <a:fillRect/>
          </a:stretch>
        </p:blipFill>
        <p:spPr>
          <a:xfrm>
            <a:off x="5743300" y="199475"/>
            <a:ext cx="3040525" cy="2200150"/>
          </a:xfrm>
          <a:prstGeom prst="rect">
            <a:avLst/>
          </a:prstGeom>
          <a:noFill/>
          <a:ln w="9525" cap="flat" cmpd="sng">
            <a:solidFill>
              <a:srgbClr val="A2C4C9"/>
            </a:solidFill>
            <a:prstDash val="solid"/>
            <a:round/>
            <a:headEnd type="none" w="sm" len="sm"/>
            <a:tailEnd type="none" w="sm" len="sm"/>
          </a:ln>
          <a:effectLst>
            <a:outerShdw blurRad="300038" dist="19050" dir="5400000" algn="bl" rotWithShape="0">
              <a:srgbClr val="000000">
                <a:alpha val="50000"/>
              </a:srgbClr>
            </a:outerShdw>
          </a:effectLst>
        </p:spPr>
      </p:pic>
      <p:sp>
        <p:nvSpPr>
          <p:cNvPr id="158" name="Google Shape;158;p21"/>
          <p:cNvSpPr txBox="1"/>
          <p:nvPr/>
        </p:nvSpPr>
        <p:spPr>
          <a:xfrm>
            <a:off x="163875" y="1790925"/>
            <a:ext cx="2415000" cy="2340900"/>
          </a:xfrm>
          <a:prstGeom prst="rect">
            <a:avLst/>
          </a:prstGeom>
          <a:solidFill>
            <a:srgbClr val="FCE5CD"/>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a:latin typeface="Karla"/>
                <a:ea typeface="Karla"/>
                <a:cs typeface="Karla"/>
                <a:sym typeface="Karla"/>
              </a:rPr>
              <a:t>Intrapersonally:</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Try to understand where they are coming from</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Avoid judging, evaluating, and criticizing</a:t>
            </a:r>
            <a:endParaRPr sz="1600">
              <a:latin typeface="Karla"/>
              <a:ea typeface="Karla"/>
              <a:cs typeface="Karla"/>
              <a:sym typeface="Karla"/>
            </a:endParaRPr>
          </a:p>
          <a:p>
            <a:pPr marL="0" lvl="0" indent="0" algn="l" rtl="0">
              <a:lnSpc>
                <a:spcPct val="100000"/>
              </a:lnSpc>
              <a:spcBef>
                <a:spcPts val="0"/>
              </a:spcBef>
              <a:spcAft>
                <a:spcPts val="0"/>
              </a:spcAft>
              <a:buNone/>
            </a:pPr>
            <a:endParaRPr/>
          </a:p>
        </p:txBody>
      </p:sp>
      <p:sp>
        <p:nvSpPr>
          <p:cNvPr id="2" name="Title 1"/>
          <p:cNvSpPr>
            <a:spLocks noGrp="1"/>
          </p:cNvSpPr>
          <p:nvPr>
            <p:ph type="title"/>
          </p:nvPr>
        </p:nvSpPr>
        <p:spPr>
          <a:xfrm>
            <a:off x="0" y="357288"/>
            <a:ext cx="7370700" cy="857400"/>
          </a:xfrm>
        </p:spPr>
        <p:txBody>
          <a:bodyPr/>
          <a:lstStyle/>
          <a:p>
            <a:r>
              <a:rPr lang="en-US" dirty="0">
                <a:latin typeface="Karla"/>
                <a:ea typeface="Karla"/>
                <a:cs typeface="Karla"/>
                <a:sym typeface="Karla"/>
              </a:rPr>
              <a:t>What can I do?</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22" title="&quot;&quot;"/>
          <p:cNvPicPr preferRelativeResize="0"/>
          <p:nvPr/>
        </p:nvPicPr>
        <p:blipFill>
          <a:blip r:embed="rId3">
            <a:alphaModFix/>
          </a:blip>
          <a:stretch>
            <a:fillRect/>
          </a:stretch>
        </p:blipFill>
        <p:spPr>
          <a:xfrm>
            <a:off x="6282250" y="0"/>
            <a:ext cx="2861750" cy="1430875"/>
          </a:xfrm>
          <a:prstGeom prst="rect">
            <a:avLst/>
          </a:prstGeom>
          <a:noFill/>
          <a:ln>
            <a:noFill/>
          </a:ln>
          <a:effectLst>
            <a:outerShdw blurRad="257175" dist="19050" dir="5400000" algn="bl" rotWithShape="0">
              <a:srgbClr val="000000">
                <a:alpha val="50000"/>
              </a:srgbClr>
            </a:outerShdw>
          </a:effectLst>
        </p:spPr>
      </p:pic>
      <p:sp>
        <p:nvSpPr>
          <p:cNvPr id="166" name="Google Shape;166;p22"/>
          <p:cNvSpPr txBox="1"/>
          <p:nvPr/>
        </p:nvSpPr>
        <p:spPr>
          <a:xfrm>
            <a:off x="365250" y="1097100"/>
            <a:ext cx="8413500" cy="373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 sz="1600" dirty="0">
                <a:solidFill>
                  <a:schemeClr val="dk1"/>
                </a:solidFill>
                <a:latin typeface="Karla"/>
                <a:ea typeface="Karla"/>
                <a:cs typeface="Karla"/>
                <a:sym typeface="Karla"/>
              </a:rPr>
              <a:t>What I hear you saying is…</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Let me see if I have this right…[repeat what they said to you]….</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It sounds like you are saying….</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Please stand back you are too close…</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 can see why that may be upsetting, let’s see if we can solve this together…</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 can see that you are frustrated, unfortunately the rules are…</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Tell me more about….</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1000"/>
              </a:spcAft>
              <a:buNone/>
            </a:pPr>
            <a:r>
              <a:rPr lang="en" sz="1600" b="1" dirty="0">
                <a:solidFill>
                  <a:schemeClr val="dk1"/>
                </a:solidFill>
                <a:latin typeface="Karla"/>
                <a:ea typeface="Karla"/>
                <a:cs typeface="Karla"/>
                <a:sym typeface="Karla"/>
              </a:rPr>
              <a:t>Let me see if I can find someone to help… </a:t>
            </a:r>
            <a:endParaRPr sz="1600" b="1" dirty="0">
              <a:solidFill>
                <a:schemeClr val="dk1"/>
              </a:solidFill>
              <a:latin typeface="Karla"/>
              <a:ea typeface="Karla"/>
              <a:cs typeface="Karla"/>
              <a:sym typeface="Karla"/>
            </a:endParaRPr>
          </a:p>
        </p:txBody>
      </p:sp>
      <p:sp>
        <p:nvSpPr>
          <p:cNvPr id="2" name="Title 1"/>
          <p:cNvSpPr>
            <a:spLocks noGrp="1"/>
          </p:cNvSpPr>
          <p:nvPr>
            <p:ph type="title"/>
          </p:nvPr>
        </p:nvSpPr>
        <p:spPr>
          <a:xfrm>
            <a:off x="71104" y="348973"/>
            <a:ext cx="7370700" cy="857400"/>
          </a:xfrm>
        </p:spPr>
        <p:txBody>
          <a:bodyPr/>
          <a:lstStyle/>
          <a:p>
            <a:pPr lvl="0"/>
            <a:r>
              <a:rPr lang="en-US" dirty="0">
                <a:latin typeface="Karla"/>
                <a:ea typeface="Karla"/>
                <a:cs typeface="Karla"/>
                <a:sym typeface="Karla"/>
              </a:rPr>
              <a:t>Useful phrases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4" name="Google Shape;174;p23" title="&quot;&quot;"/>
          <p:cNvPicPr preferRelativeResize="0"/>
          <p:nvPr/>
        </p:nvPicPr>
        <p:blipFill>
          <a:blip r:embed="rId3">
            <a:alphaModFix/>
          </a:blip>
          <a:stretch>
            <a:fillRect/>
          </a:stretch>
        </p:blipFill>
        <p:spPr>
          <a:xfrm>
            <a:off x="85475" y="1089600"/>
            <a:ext cx="1737049" cy="3732900"/>
          </a:xfrm>
          <a:prstGeom prst="rect">
            <a:avLst/>
          </a:prstGeom>
          <a:noFill/>
          <a:ln>
            <a:noFill/>
          </a:ln>
        </p:spPr>
      </p:pic>
      <p:sp>
        <p:nvSpPr>
          <p:cNvPr id="173" name="Google Shape;173;p23"/>
          <p:cNvSpPr txBox="1"/>
          <p:nvPr/>
        </p:nvSpPr>
        <p:spPr>
          <a:xfrm>
            <a:off x="1805850" y="1268675"/>
            <a:ext cx="7074600" cy="37830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5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Verbal aggression (yelling, excessively loud)</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Not complying with instructions</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Inability to communicate clearly</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Loss of contact with reality </a:t>
            </a:r>
            <a:r>
              <a:rPr lang="en" dirty="0">
                <a:solidFill>
                  <a:schemeClr val="dk1"/>
                </a:solidFill>
                <a:latin typeface="Karla"/>
                <a:ea typeface="Karla"/>
                <a:cs typeface="Karla"/>
                <a:sym typeface="Karla"/>
              </a:rPr>
              <a:t>(seeing or hearing things that others cannot see or hear; irrational beliefs or fears that others may be conspiring against them)</a:t>
            </a:r>
            <a:endParaRPr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Stalking behaviors and/or inappropriate communications </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Suicidal thoughts and/or attempts to kill self</a:t>
            </a:r>
            <a:endParaRPr sz="1800" dirty="0">
              <a:solidFill>
                <a:schemeClr val="dk1"/>
              </a:solidFill>
              <a:latin typeface="Karla"/>
              <a:ea typeface="Karla"/>
              <a:cs typeface="Karla"/>
              <a:sym typeface="Karla"/>
            </a:endParaRPr>
          </a:p>
          <a:p>
            <a:pPr marL="457200" lvl="0" indent="-330200" algn="l" rtl="0">
              <a:lnSpc>
                <a:spcPct val="115000"/>
              </a:lnSpc>
              <a:spcBef>
                <a:spcPts val="1000"/>
              </a:spcBef>
              <a:spcAft>
                <a:spcPts val="1000"/>
              </a:spcAft>
              <a:buClr>
                <a:schemeClr val="dk1"/>
              </a:buClr>
              <a:buSzPts val="1600"/>
              <a:buFont typeface="Karla"/>
              <a:buChar char="●"/>
            </a:pPr>
            <a:r>
              <a:rPr lang="en" sz="1800" dirty="0">
                <a:solidFill>
                  <a:schemeClr val="dk1"/>
                </a:solidFill>
                <a:latin typeface="Karla"/>
                <a:ea typeface="Karla"/>
                <a:cs typeface="Karla"/>
                <a:sym typeface="Karla"/>
              </a:rPr>
              <a:t>Under the influence of drugs and/or alcohol</a:t>
            </a:r>
            <a:r>
              <a:rPr lang="en" sz="1600" dirty="0">
                <a:solidFill>
                  <a:schemeClr val="dk1"/>
                </a:solidFill>
                <a:latin typeface="Karla"/>
                <a:ea typeface="Karla"/>
                <a:cs typeface="Karla"/>
                <a:sym typeface="Karla"/>
              </a:rPr>
              <a:t/>
            </a:r>
            <a:br>
              <a:rPr lang="en" sz="1600" dirty="0">
                <a:solidFill>
                  <a:schemeClr val="dk1"/>
                </a:solidFill>
                <a:latin typeface="Karla"/>
                <a:ea typeface="Karla"/>
                <a:cs typeface="Karla"/>
                <a:sym typeface="Karla"/>
              </a:rPr>
            </a:br>
            <a:endParaRPr sz="1600" b="1" dirty="0">
              <a:solidFill>
                <a:schemeClr val="dk1"/>
              </a:solidFill>
              <a:latin typeface="Karla"/>
              <a:ea typeface="Karla"/>
              <a:cs typeface="Karla"/>
              <a:sym typeface="Karla"/>
            </a:endParaRPr>
          </a:p>
        </p:txBody>
      </p:sp>
      <p:sp>
        <p:nvSpPr>
          <p:cNvPr id="2" name="Title 1"/>
          <p:cNvSpPr>
            <a:spLocks noGrp="1"/>
          </p:cNvSpPr>
          <p:nvPr>
            <p:ph type="title"/>
          </p:nvPr>
        </p:nvSpPr>
        <p:spPr>
          <a:xfrm>
            <a:off x="0" y="321738"/>
            <a:ext cx="7370700" cy="857400"/>
          </a:xfrm>
        </p:spPr>
        <p:txBody>
          <a:bodyPr/>
          <a:lstStyle/>
          <a:p>
            <a:r>
              <a:rPr lang="en-US" dirty="0">
                <a:latin typeface="Karla"/>
                <a:ea typeface="Karla"/>
                <a:cs typeface="Karla"/>
                <a:sym typeface="Karla"/>
              </a:rPr>
              <a:t>Disturbed Behaviors</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2" name="Google Shape;182;p24" descr="There will be a massive shotting at the pride parade in Houston, Texas.&#10;" title="Screenshot of threatening twitter post"/>
          <p:cNvPicPr preferRelativeResize="0"/>
          <p:nvPr/>
        </p:nvPicPr>
        <p:blipFill rotWithShape="1">
          <a:blip r:embed="rId3">
            <a:alphaModFix/>
          </a:blip>
          <a:srcRect b="12234"/>
          <a:stretch/>
        </p:blipFill>
        <p:spPr>
          <a:xfrm>
            <a:off x="6514427" y="106250"/>
            <a:ext cx="2540097" cy="1129025"/>
          </a:xfrm>
          <a:prstGeom prst="rect">
            <a:avLst/>
          </a:prstGeom>
          <a:noFill/>
          <a:ln>
            <a:noFill/>
          </a:ln>
          <a:effectLst>
            <a:outerShdw blurRad="171450" dist="19050" dir="5400000" algn="bl" rotWithShape="0">
              <a:srgbClr val="000000">
                <a:alpha val="50000"/>
              </a:srgbClr>
            </a:outerShdw>
          </a:effectLst>
        </p:spPr>
      </p:pic>
      <p:sp>
        <p:nvSpPr>
          <p:cNvPr id="181" name="Google Shape;181;p24"/>
          <p:cNvSpPr txBox="1"/>
          <p:nvPr/>
        </p:nvSpPr>
        <p:spPr>
          <a:xfrm>
            <a:off x="4757850" y="1278025"/>
            <a:ext cx="4218300" cy="3732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Threats of violence</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Actual acts of violence towards others</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Uncontrolled expression of anger, frustration, impulsivity</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Interest in explosive devices, bombs, or fire</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Preoccupation with weapons or violence as a way to solve a problem</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Writing or use of social media that cause concern</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1000"/>
              </a:spcAft>
              <a:buClr>
                <a:schemeClr val="dk1"/>
              </a:buClr>
              <a:buSzPts val="1400"/>
              <a:buFont typeface="Karla"/>
              <a:buChar char="●"/>
            </a:pPr>
            <a:r>
              <a:rPr lang="en">
                <a:solidFill>
                  <a:schemeClr val="dk1"/>
                </a:solidFill>
                <a:latin typeface="Karla"/>
                <a:ea typeface="Karla"/>
                <a:cs typeface="Karla"/>
                <a:sym typeface="Karla"/>
              </a:rPr>
              <a:t>“Injustice Collector”</a:t>
            </a:r>
            <a:br>
              <a:rPr lang="en">
                <a:solidFill>
                  <a:schemeClr val="dk1"/>
                </a:solidFill>
                <a:latin typeface="Karla"/>
                <a:ea typeface="Karla"/>
                <a:cs typeface="Karla"/>
                <a:sym typeface="Karla"/>
              </a:rPr>
            </a:br>
            <a:r>
              <a:rPr lang="en">
                <a:solidFill>
                  <a:schemeClr val="dk1"/>
                </a:solidFill>
                <a:latin typeface="Karla"/>
                <a:ea typeface="Karla"/>
                <a:cs typeface="Karla"/>
                <a:sym typeface="Karla"/>
              </a:rPr>
              <a:t/>
            </a:r>
            <a:br>
              <a:rPr lang="en">
                <a:solidFill>
                  <a:schemeClr val="dk1"/>
                </a:solidFill>
                <a:latin typeface="Karla"/>
                <a:ea typeface="Karla"/>
                <a:cs typeface="Karla"/>
                <a:sym typeface="Karla"/>
              </a:rPr>
            </a:br>
            <a:r>
              <a:rPr lang="en">
                <a:solidFill>
                  <a:schemeClr val="dk1"/>
                </a:solidFill>
                <a:latin typeface="Karla"/>
                <a:ea typeface="Karla"/>
                <a:cs typeface="Karla"/>
                <a:sym typeface="Karla"/>
              </a:rPr>
              <a:t/>
            </a:r>
            <a:br>
              <a:rPr lang="en">
                <a:solidFill>
                  <a:schemeClr val="dk1"/>
                </a:solidFill>
                <a:latin typeface="Karla"/>
                <a:ea typeface="Karla"/>
                <a:cs typeface="Karla"/>
                <a:sym typeface="Karla"/>
              </a:rPr>
            </a:br>
            <a:endParaRPr b="1">
              <a:solidFill>
                <a:schemeClr val="dk1"/>
              </a:solidFill>
              <a:latin typeface="Karla"/>
              <a:ea typeface="Karla"/>
              <a:cs typeface="Karla"/>
              <a:sym typeface="Karla"/>
            </a:endParaRPr>
          </a:p>
        </p:txBody>
      </p:sp>
      <p:sp>
        <p:nvSpPr>
          <p:cNvPr id="180" name="Google Shape;180;p24"/>
          <p:cNvSpPr txBox="1"/>
          <p:nvPr/>
        </p:nvSpPr>
        <p:spPr>
          <a:xfrm>
            <a:off x="149600" y="1235275"/>
            <a:ext cx="4262100" cy="3732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Verbal aggression (yelling, excessively loud)</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Not complying with instructions</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Inability to communicate clearly</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Loss of contact with reality (seeing or hearing things that others cannot see or hear; irrational beliefs or fears that others may be conspiring against them)</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Stalking behaviors and/or inappropriate communications </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Suicidal thoughts and/or attempts to kill self</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1000"/>
              </a:spcAft>
              <a:buClr>
                <a:schemeClr val="dk1"/>
              </a:buClr>
              <a:buSzPts val="1400"/>
              <a:buFont typeface="Karla"/>
              <a:buChar char="●"/>
            </a:pPr>
            <a:r>
              <a:rPr lang="en">
                <a:solidFill>
                  <a:schemeClr val="dk1"/>
                </a:solidFill>
                <a:latin typeface="Karla"/>
                <a:ea typeface="Karla"/>
                <a:cs typeface="Karla"/>
                <a:sym typeface="Karla"/>
              </a:rPr>
              <a:t>Under the influence of Drugs and/or Alcohol</a:t>
            </a:r>
            <a:br>
              <a:rPr lang="en">
                <a:solidFill>
                  <a:schemeClr val="dk1"/>
                </a:solidFill>
                <a:latin typeface="Karla"/>
                <a:ea typeface="Karla"/>
                <a:cs typeface="Karla"/>
                <a:sym typeface="Karla"/>
              </a:rPr>
            </a:br>
            <a:r>
              <a:rPr lang="en">
                <a:solidFill>
                  <a:schemeClr val="dk1"/>
                </a:solidFill>
                <a:latin typeface="Karla"/>
                <a:ea typeface="Karla"/>
                <a:cs typeface="Karla"/>
                <a:sym typeface="Karla"/>
              </a:rPr>
              <a:t/>
            </a:r>
            <a:br>
              <a:rPr lang="en">
                <a:solidFill>
                  <a:schemeClr val="dk1"/>
                </a:solidFill>
                <a:latin typeface="Karla"/>
                <a:ea typeface="Karla"/>
                <a:cs typeface="Karla"/>
                <a:sym typeface="Karla"/>
              </a:rPr>
            </a:br>
            <a:endParaRPr b="1">
              <a:solidFill>
                <a:schemeClr val="dk1"/>
              </a:solidFill>
              <a:latin typeface="Karla"/>
              <a:ea typeface="Karla"/>
              <a:cs typeface="Karla"/>
              <a:sym typeface="Karla"/>
            </a:endParaRPr>
          </a:p>
        </p:txBody>
      </p:sp>
      <p:sp>
        <p:nvSpPr>
          <p:cNvPr id="2" name="Title 1"/>
          <p:cNvSpPr>
            <a:spLocks noGrp="1"/>
          </p:cNvSpPr>
          <p:nvPr>
            <p:ph type="title"/>
          </p:nvPr>
        </p:nvSpPr>
        <p:spPr>
          <a:xfrm>
            <a:off x="67323" y="106250"/>
            <a:ext cx="4332358" cy="857400"/>
          </a:xfrm>
        </p:spPr>
        <p:txBody>
          <a:bodyPr/>
          <a:lstStyle/>
          <a:p>
            <a:r>
              <a:rPr lang="en-US" dirty="0">
                <a:latin typeface="Karla"/>
                <a:ea typeface="Karla"/>
                <a:cs typeface="Karla"/>
                <a:sym typeface="Karla"/>
              </a:rPr>
              <a:t>Disruptive &amp; Potentially Dangerous  Behaviors</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p25" title="See something, say something logo"/>
          <p:cNvPicPr preferRelativeResize="0"/>
          <p:nvPr/>
        </p:nvPicPr>
        <p:blipFill>
          <a:blip r:embed="rId3">
            <a:alphaModFix/>
          </a:blip>
          <a:stretch>
            <a:fillRect/>
          </a:stretch>
        </p:blipFill>
        <p:spPr>
          <a:xfrm>
            <a:off x="-2" y="3539650"/>
            <a:ext cx="2378050" cy="1603850"/>
          </a:xfrm>
          <a:prstGeom prst="rect">
            <a:avLst/>
          </a:prstGeom>
          <a:noFill/>
          <a:ln>
            <a:noFill/>
          </a:ln>
        </p:spPr>
      </p:pic>
      <p:sp>
        <p:nvSpPr>
          <p:cNvPr id="189" name="Google Shape;189;p25"/>
          <p:cNvSpPr txBox="1"/>
          <p:nvPr/>
        </p:nvSpPr>
        <p:spPr>
          <a:xfrm>
            <a:off x="1189023" y="624848"/>
            <a:ext cx="7005300" cy="393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endParaRPr sz="1600" dirty="0">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We cannot predict or prevent all acts of campus/workplace violence.</a:t>
            </a:r>
            <a:endParaRPr sz="30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endParaRPr sz="11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There is no single demographic profile of an “active shooter.”</a:t>
            </a:r>
            <a:endParaRPr sz="3000" b="1" dirty="0">
              <a:solidFill>
                <a:schemeClr val="dk1"/>
              </a:solidFill>
              <a:latin typeface="Karla"/>
              <a:ea typeface="Karla"/>
              <a:cs typeface="Karla"/>
              <a:sym typeface="Karla"/>
            </a:endParaRPr>
          </a:p>
          <a:p>
            <a:pPr marL="0" lvl="0" indent="0" algn="l" rtl="0">
              <a:lnSpc>
                <a:spcPct val="115000"/>
              </a:lnSpc>
              <a:spcBef>
                <a:spcPts val="500"/>
              </a:spcBef>
              <a:spcAft>
                <a:spcPts val="0"/>
              </a:spcAft>
              <a:buNone/>
            </a:pPr>
            <a:endParaRPr sz="16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Remember...</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26"/>
          <p:cNvSpPr txBox="1"/>
          <p:nvPr/>
        </p:nvSpPr>
        <p:spPr>
          <a:xfrm>
            <a:off x="156250" y="2299350"/>
            <a:ext cx="8911800" cy="276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Administrative Procedure 5520: Student Discipline Procedures (lines 115-125)</a:t>
            </a:r>
            <a:endParaRPr sz="1600" b="1"/>
          </a:p>
          <a:p>
            <a:pPr marL="0" lvl="0" indent="0" algn="ctr" rtl="0">
              <a:spcBef>
                <a:spcPts val="0"/>
              </a:spcBef>
              <a:spcAft>
                <a:spcPts val="0"/>
              </a:spcAft>
              <a:buNone/>
            </a:pPr>
            <a:endParaRPr sz="800" b="1"/>
          </a:p>
          <a:p>
            <a:pPr marL="0" lvl="0" indent="0" algn="l" rtl="0">
              <a:spcBef>
                <a:spcPts val="0"/>
              </a:spcBef>
              <a:spcAft>
                <a:spcPts val="0"/>
              </a:spcAft>
              <a:buNone/>
            </a:pPr>
            <a:r>
              <a:rPr lang="en" sz="1600" b="1"/>
              <a:t>Removal from Class (Education Code Section 76032): Any instructor may order a student removed from his/her class for the day of the removal and the next class meeting.</a:t>
            </a:r>
            <a:r>
              <a:rPr lang="en" b="1"/>
              <a:t> </a:t>
            </a:r>
            <a:endParaRPr b="1"/>
          </a:p>
          <a:p>
            <a:pPr marL="0" lvl="0" indent="0" algn="l" rtl="0">
              <a:spcBef>
                <a:spcPts val="0"/>
              </a:spcBef>
              <a:spcAft>
                <a:spcPts val="0"/>
              </a:spcAft>
              <a:buNone/>
            </a:pPr>
            <a:r>
              <a:rPr lang="en" sz="1200">
                <a:solidFill>
                  <a:schemeClr val="dk2"/>
                </a:solidFill>
              </a:rPr>
              <a:t>The instructor shall immediately report the removal to the Faculty Coordinator for Student Conduct and Grievance and complete a Student Conduct Incident Form. The Faculty Coordinator or designee shall arrange for a conference between the student and the instructor regarding the removal. If the instructor or the student requests, the Faculty Coordinator or designee shall attend the conference. The student shall not be returned to the class during the period of the removal without the concurrence of the instructor. Nothing herein will prevent the Faculty Coordinator, or designee from recommending further disciplinary procedures in accordance with these procedures based on the facts which led to the removal. </a:t>
            </a:r>
            <a:endParaRPr sz="1200">
              <a:solidFill>
                <a:schemeClr val="dk2"/>
              </a:solidFill>
            </a:endParaRPr>
          </a:p>
        </p:txBody>
      </p:sp>
      <p:sp>
        <p:nvSpPr>
          <p:cNvPr id="195" name="Google Shape;195;p26"/>
          <p:cNvSpPr txBox="1"/>
          <p:nvPr/>
        </p:nvSpPr>
        <p:spPr>
          <a:xfrm>
            <a:off x="235625" y="948000"/>
            <a:ext cx="8413800" cy="190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sz="1800" b="1" i="1">
                <a:latin typeface="Karla"/>
                <a:ea typeface="Karla"/>
                <a:cs typeface="Karla"/>
                <a:sym typeface="Karla"/>
              </a:rPr>
              <a:t>Disruptive</a:t>
            </a:r>
            <a:endParaRPr sz="1800" b="1" i="1">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a:solidFill>
                  <a:schemeClr val="dk1"/>
                </a:solidFill>
                <a:latin typeface="Karla"/>
                <a:ea typeface="Karla"/>
                <a:cs typeface="Karla"/>
                <a:sym typeface="Karla"/>
              </a:rPr>
              <a:t>If safety does not seem like an immediate concern, attempt to de-escalate the situation; offer to find someone to assist in problem-solving.</a:t>
            </a:r>
            <a:endParaRPr sz="180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a:latin typeface="Karla"/>
                <a:ea typeface="Karla"/>
                <a:cs typeface="Karla"/>
                <a:sym typeface="Karla"/>
              </a:rPr>
              <a:t>Instructors may (and should) remove a disruptive student from class. </a:t>
            </a:r>
            <a:endParaRPr sz="1800">
              <a:latin typeface="Karla"/>
              <a:ea typeface="Karla"/>
              <a:cs typeface="Karla"/>
              <a:sym typeface="Karla"/>
            </a:endParaRPr>
          </a:p>
        </p:txBody>
      </p:sp>
      <p:sp>
        <p:nvSpPr>
          <p:cNvPr id="2" name="Title 1"/>
          <p:cNvSpPr>
            <a:spLocks noGrp="1"/>
          </p:cNvSpPr>
          <p:nvPr>
            <p:ph type="title"/>
          </p:nvPr>
        </p:nvSpPr>
        <p:spPr>
          <a:xfrm>
            <a:off x="0" y="33757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(Immediate)</a:t>
            </a:r>
            <a:br>
              <a:rPr lang="en-US" sz="1200"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7"/>
          <p:cNvSpPr txBox="1"/>
          <p:nvPr/>
        </p:nvSpPr>
        <p:spPr>
          <a:xfrm>
            <a:off x="411175" y="3130850"/>
            <a:ext cx="8115600" cy="1896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When physical safety of student(s) or others is of immediate concern,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or the student acts in a highly irrational or disruptive way, call: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911 or </a:t>
            </a:r>
            <a:r>
              <a:rPr lang="en" sz="1800" b="1" i="1">
                <a:solidFill>
                  <a:srgbClr val="980000"/>
                </a:solidFill>
                <a:latin typeface="Calibri"/>
                <a:ea typeface="Calibri"/>
                <a:cs typeface="Calibri"/>
                <a:sym typeface="Calibri"/>
              </a:rPr>
              <a:t>562-402-3674 (Cerritos College Police)</a:t>
            </a:r>
            <a:endParaRPr sz="1800">
              <a:solidFill>
                <a:srgbClr val="980000"/>
              </a:solidFill>
              <a:latin typeface="Karla"/>
              <a:ea typeface="Karla"/>
              <a:cs typeface="Karla"/>
              <a:sym typeface="Karla"/>
            </a:endParaRPr>
          </a:p>
        </p:txBody>
      </p:sp>
      <p:sp>
        <p:nvSpPr>
          <p:cNvPr id="203" name="Google Shape;203;p27"/>
          <p:cNvSpPr txBox="1"/>
          <p:nvPr/>
        </p:nvSpPr>
        <p:spPr>
          <a:xfrm>
            <a:off x="148975" y="1222125"/>
            <a:ext cx="6321900" cy="226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 sz="1800" b="1" i="1" dirty="0">
                <a:solidFill>
                  <a:schemeClr val="dk1"/>
                </a:solidFill>
                <a:latin typeface="Karla"/>
                <a:ea typeface="Karla"/>
                <a:cs typeface="Karla"/>
                <a:sym typeface="Karla"/>
              </a:rPr>
              <a:t>Dangerous</a:t>
            </a:r>
            <a:endParaRPr sz="1800" b="1" i="1" dirty="0">
              <a:solidFill>
                <a:srgbClr val="FF0000"/>
              </a:solidFill>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If safe to do so, remove yourself and others from the room.</a:t>
            </a:r>
            <a:endParaRPr sz="1800" dirty="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Ask about the possibility of harm to self or others</a:t>
            </a:r>
            <a:endParaRPr sz="1800"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ASK: Are you thinking of killing yourself? Are you thinking of or planning to harm someone?</a:t>
            </a:r>
            <a:endParaRPr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Remember - it is not our role to diagnose and treat.</a:t>
            </a:r>
            <a:endParaRPr sz="1600" b="1" i="1" dirty="0">
              <a:solidFill>
                <a:srgbClr val="FF0000"/>
              </a:solidFill>
              <a:latin typeface="Karla"/>
              <a:ea typeface="Karla"/>
              <a:cs typeface="Karla"/>
              <a:sym typeface="Karla"/>
            </a:endParaRPr>
          </a:p>
          <a:p>
            <a:pPr marL="0" lvl="0" indent="0" algn="l" rtl="0">
              <a:lnSpc>
                <a:spcPct val="115000"/>
              </a:lnSpc>
              <a:spcBef>
                <a:spcPts val="500"/>
              </a:spcBef>
              <a:spcAft>
                <a:spcPts val="0"/>
              </a:spcAft>
              <a:buNone/>
            </a:pPr>
            <a:endParaRPr sz="1600" dirty="0">
              <a:solidFill>
                <a:schemeClr val="dk1"/>
              </a:solidFill>
              <a:latin typeface="Karla"/>
              <a:ea typeface="Karla"/>
              <a:cs typeface="Karla"/>
              <a:sym typeface="Karla"/>
            </a:endParaRPr>
          </a:p>
        </p:txBody>
      </p:sp>
      <p:pic>
        <p:nvPicPr>
          <p:cNvPr id="202" name="Google Shape;202;p27" descr="List is from least severe to most severe threat levels: figures of speech, jokes, fleeting expressions of anger, attention-seeking and boasting, thrill of causing a disruption, attempts to intimidate, and warning of impending violence. " title="Continuum of Threats list"/>
          <p:cNvPicPr preferRelativeResize="0"/>
          <p:nvPr/>
        </p:nvPicPr>
        <p:blipFill>
          <a:blip r:embed="rId3">
            <a:alphaModFix/>
          </a:blip>
          <a:stretch>
            <a:fillRect/>
          </a:stretch>
        </p:blipFill>
        <p:spPr>
          <a:xfrm>
            <a:off x="6391475" y="43275"/>
            <a:ext cx="2702000" cy="24688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2866" y="340863"/>
            <a:ext cx="7370700" cy="857400"/>
          </a:xfrm>
        </p:spPr>
        <p:txBody>
          <a:bodyPr/>
          <a:lstStyle/>
          <a:p>
            <a:r>
              <a:rPr lang="en-US" dirty="0">
                <a:latin typeface="Karla"/>
                <a:ea typeface="Karla"/>
                <a:cs typeface="Karla"/>
                <a:sym typeface="Karla"/>
              </a:rPr>
              <a:t>What should I do? </a:t>
            </a:r>
            <a:r>
              <a:rPr lang="en-US" sz="1400" dirty="0" smtClean="0">
                <a:latin typeface="Karla"/>
                <a:ea typeface="Karla"/>
                <a:cs typeface="Karla"/>
                <a:sym typeface="Karla"/>
              </a:rPr>
              <a:t>Cont’d </a:t>
            </a:r>
            <a:r>
              <a:rPr lang="en-US" sz="1200" dirty="0" smtClean="0">
                <a:latin typeface="Karla"/>
                <a:ea typeface="Karla"/>
                <a:cs typeface="Karla"/>
                <a:sym typeface="Karla"/>
              </a:rPr>
              <a:t>(Immediate</a:t>
            </a:r>
            <a:r>
              <a:rPr lang="en-US" sz="1200" dirty="0">
                <a:latin typeface="Karla"/>
                <a:ea typeface="Karla"/>
                <a:cs typeface="Karla"/>
                <a:sym typeface="Karla"/>
              </a:rPr>
              <a:t>)</a:t>
            </a:r>
            <a:br>
              <a:rPr lang="en-US" sz="1200"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8"/>
          <p:cNvSpPr txBox="1"/>
          <p:nvPr/>
        </p:nvSpPr>
        <p:spPr>
          <a:xfrm>
            <a:off x="455990" y="1198135"/>
            <a:ext cx="8541600" cy="393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en" sz="2400" b="1" dirty="0">
                <a:latin typeface="Karla"/>
                <a:ea typeface="Karla"/>
                <a:cs typeface="Karla"/>
                <a:sym typeface="Karla"/>
              </a:rPr>
              <a:t>Submit a Report</a:t>
            </a:r>
            <a:endParaRPr sz="2400" b="1"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Why? Allows the District to:</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Record the incident from your perspective</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Review for additional services available to the student</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Monitor trends occuring on campus</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b="1" i="1" dirty="0">
                <a:latin typeface="Karla"/>
                <a:ea typeface="Karla"/>
                <a:cs typeface="Karla"/>
                <a:sym typeface="Karla"/>
              </a:rPr>
              <a:t>Provide a safe learning and working environment!</a:t>
            </a:r>
            <a:endParaRPr sz="2000" b="1" i="1" dirty="0">
              <a:latin typeface="Karla"/>
              <a:ea typeface="Karla"/>
              <a:cs typeface="Karla"/>
              <a:sym typeface="Karla"/>
            </a:endParaRPr>
          </a:p>
          <a:p>
            <a:pPr marL="0" lvl="0" indent="0" algn="l" rtl="0">
              <a:lnSpc>
                <a:spcPct val="115000"/>
              </a:lnSpc>
              <a:spcBef>
                <a:spcPts val="500"/>
              </a:spcBef>
              <a:spcAft>
                <a:spcPts val="0"/>
              </a:spcAft>
              <a:buNone/>
            </a:pPr>
            <a:endParaRPr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How? It’s easy and online!</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To access the report </a:t>
            </a:r>
            <a:r>
              <a:rPr lang="en" sz="2000" dirty="0" smtClean="0">
                <a:latin typeface="Karla"/>
                <a:ea typeface="Karla"/>
                <a:cs typeface="Karla"/>
                <a:sym typeface="Karla"/>
              </a:rPr>
              <a:t>visit the </a:t>
            </a:r>
            <a:r>
              <a:rPr lang="en-US" sz="2000" u="sng" dirty="0" smtClean="0">
                <a:latin typeface="Karla"/>
                <a:ea typeface="Karla"/>
                <a:cs typeface="Karla"/>
                <a:sym typeface="Karla"/>
                <a:hlinkClick r:id="rId3"/>
              </a:rPr>
              <a:t>CAIR webpage.</a:t>
            </a:r>
            <a:r>
              <a:rPr lang="en" sz="2000" dirty="0" smtClean="0">
                <a:latin typeface="Karla"/>
                <a:ea typeface="Karla"/>
                <a:cs typeface="Karla"/>
                <a:sym typeface="Karla"/>
              </a:rPr>
              <a:t> </a:t>
            </a:r>
            <a:endParaRPr sz="20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(Secondary)</a:t>
            </a:r>
            <a:br>
              <a:rPr lang="en-US" sz="1200"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title="&quot;&quot;"/>
          <p:cNvSpPr/>
          <p:nvPr/>
        </p:nvSpPr>
        <p:spPr>
          <a:xfrm>
            <a:off x="1852775" y="1147625"/>
            <a:ext cx="5703653" cy="389459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E9D"/>
              </a:solidFill>
              <a:latin typeface="Karla"/>
              <a:ea typeface="Karla"/>
              <a:cs typeface="Karla"/>
              <a:sym typeface="Karla"/>
            </a:endParaRPr>
          </a:p>
        </p:txBody>
      </p:sp>
      <p:pic>
        <p:nvPicPr>
          <p:cNvPr id="217" name="Google Shape;217;p29" title="CAIR Team website screenshot"/>
          <p:cNvPicPr preferRelativeResize="0"/>
          <p:nvPr/>
        </p:nvPicPr>
        <p:blipFill rotWithShape="1">
          <a:blip r:embed="rId3">
            <a:alphaModFix/>
          </a:blip>
          <a:srcRect b="2997"/>
          <a:stretch/>
        </p:blipFill>
        <p:spPr>
          <a:xfrm>
            <a:off x="2090125" y="1357275"/>
            <a:ext cx="5240299" cy="2908225"/>
          </a:xfrm>
          <a:prstGeom prst="rect">
            <a:avLst/>
          </a:prstGeom>
          <a:noFill/>
          <a:ln>
            <a:noFill/>
          </a:ln>
        </p:spPr>
      </p:pic>
      <p:sp>
        <p:nvSpPr>
          <p:cNvPr id="2" name="Title 1"/>
          <p:cNvSpPr>
            <a:spLocks noGrp="1"/>
          </p:cNvSpPr>
          <p:nvPr>
            <p:ph type="title"/>
          </p:nvPr>
        </p:nvSpPr>
        <p:spPr>
          <a:xfrm>
            <a:off x="62866" y="325763"/>
            <a:ext cx="7370700" cy="857400"/>
          </a:xfrm>
        </p:spPr>
        <p:txBody>
          <a:bodyPr/>
          <a:lstStyle/>
          <a:p>
            <a:r>
              <a:rPr lang="en-US" dirty="0"/>
              <a:t>CAIR Website</a:t>
            </a:r>
            <a:br>
              <a:rPr lang="en-US" dirty="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86650" y="341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Presentation Goals</a:t>
            </a:r>
            <a:endParaRPr dirty="0"/>
          </a:p>
        </p:txBody>
      </p:sp>
      <p:sp>
        <p:nvSpPr>
          <p:cNvPr id="92" name="Google Shape;92;p12"/>
          <p:cNvSpPr txBox="1">
            <a:spLocks noGrp="1"/>
          </p:cNvSpPr>
          <p:nvPr>
            <p:ph type="body" idx="2"/>
          </p:nvPr>
        </p:nvSpPr>
        <p:spPr>
          <a:xfrm>
            <a:off x="391200" y="1464825"/>
            <a:ext cx="8361600" cy="3137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AutoNum type="arabicPeriod"/>
            </a:pPr>
            <a:r>
              <a:rPr lang="en" sz="2200"/>
              <a:t>Provide an overview of the CAIR Team and its purpose, what it does/does not do, membership, and your role with CAIR;</a:t>
            </a:r>
            <a:endParaRPr sz="2200"/>
          </a:p>
          <a:p>
            <a:pPr marL="457200" lvl="0" indent="-368300" algn="l" rtl="0">
              <a:lnSpc>
                <a:spcPct val="100000"/>
              </a:lnSpc>
              <a:spcBef>
                <a:spcPts val="1000"/>
              </a:spcBef>
              <a:spcAft>
                <a:spcPts val="0"/>
              </a:spcAft>
              <a:buSzPts val="2200"/>
              <a:buAutoNum type="arabicPeriod"/>
            </a:pPr>
            <a:r>
              <a:rPr lang="en" sz="2200"/>
              <a:t>Recognize the warning signs of distressed, disruptive, and threatening behaviors;</a:t>
            </a:r>
            <a:endParaRPr sz="2200"/>
          </a:p>
          <a:p>
            <a:pPr marL="457200" lvl="0" indent="-368300" algn="l" rtl="0">
              <a:lnSpc>
                <a:spcPct val="100000"/>
              </a:lnSpc>
              <a:spcBef>
                <a:spcPts val="1000"/>
              </a:spcBef>
              <a:spcAft>
                <a:spcPts val="0"/>
              </a:spcAft>
              <a:buSzPts val="2200"/>
              <a:buAutoNum type="arabicPeriod"/>
            </a:pPr>
            <a:r>
              <a:rPr lang="en" sz="2200"/>
              <a:t>Gain tools and strategies for responding to such behaviors;</a:t>
            </a:r>
            <a:endParaRPr sz="2200"/>
          </a:p>
          <a:p>
            <a:pPr marL="457200" lvl="0" indent="-368300" algn="l" rtl="0">
              <a:lnSpc>
                <a:spcPct val="100000"/>
              </a:lnSpc>
              <a:spcBef>
                <a:spcPts val="1000"/>
              </a:spcBef>
              <a:spcAft>
                <a:spcPts val="1000"/>
              </a:spcAft>
              <a:buSzPts val="2200"/>
              <a:buAutoNum type="arabicPeriod"/>
            </a:pPr>
            <a:r>
              <a:rPr lang="en" sz="2200"/>
              <a:t>Learn what, to whom, and how to report behaviors of concern.</a:t>
            </a:r>
            <a:endParaRPr sz="2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Google Shape;224;p30" title="&quot;&quot;"/>
          <p:cNvPicPr preferRelativeResize="0"/>
          <p:nvPr/>
        </p:nvPicPr>
        <p:blipFill>
          <a:blip r:embed="rId3">
            <a:alphaModFix/>
          </a:blip>
          <a:stretch>
            <a:fillRect/>
          </a:stretch>
        </p:blipFill>
        <p:spPr>
          <a:xfrm>
            <a:off x="7046525" y="0"/>
            <a:ext cx="2097474" cy="1398324"/>
          </a:xfrm>
          <a:prstGeom prst="rect">
            <a:avLst/>
          </a:prstGeom>
          <a:noFill/>
          <a:ln>
            <a:noFill/>
          </a:ln>
          <a:effectLst>
            <a:outerShdw blurRad="285750" dist="19050" dir="5400000" algn="bl" rotWithShape="0">
              <a:srgbClr val="000000">
                <a:alpha val="50000"/>
              </a:srgbClr>
            </a:outerShdw>
          </a:effectLst>
        </p:spPr>
      </p:pic>
      <p:sp>
        <p:nvSpPr>
          <p:cNvPr id="223" name="Google Shape;223;p30"/>
          <p:cNvSpPr txBox="1"/>
          <p:nvPr/>
        </p:nvSpPr>
        <p:spPr>
          <a:xfrm>
            <a:off x="435625" y="1069950"/>
            <a:ext cx="8445000" cy="3867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A </a:t>
            </a:r>
            <a:r>
              <a:rPr lang="en" sz="1600" dirty="0">
                <a:latin typeface="Karla"/>
                <a:ea typeface="Karla"/>
                <a:cs typeface="Karla"/>
                <a:sym typeface="Karla"/>
              </a:rPr>
              <a:t>bout the person (name, relationship to reporter and the College)</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B </a:t>
            </a:r>
            <a:r>
              <a:rPr lang="en" sz="1600" dirty="0">
                <a:latin typeface="Karla"/>
                <a:ea typeface="Karla"/>
                <a:cs typeface="Karla"/>
                <a:sym typeface="Karla"/>
              </a:rPr>
              <a:t>ehaviors observed (body language, phrases stated, tone of voice, actions)</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C </a:t>
            </a:r>
            <a:r>
              <a:rPr lang="en" sz="1600" dirty="0">
                <a:latin typeface="Karla"/>
                <a:ea typeface="Karla"/>
                <a:cs typeface="Karla"/>
                <a:sym typeface="Karla"/>
              </a:rPr>
              <a:t>ontext (when, location of incident, if it occurred in a class what class did this take </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1600" dirty="0">
                <a:latin typeface="Karla"/>
                <a:ea typeface="Karla"/>
                <a:cs typeface="Karla"/>
                <a:sym typeface="Karla"/>
              </a:rPr>
              <a:t>       place in, any unique factors of the setting)</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D </a:t>
            </a:r>
            <a:r>
              <a:rPr lang="en" sz="1600" dirty="0">
                <a:latin typeface="Karla"/>
                <a:ea typeface="Karla"/>
                <a:cs typeface="Karla"/>
                <a:sym typeface="Karla"/>
              </a:rPr>
              <a:t>etails (witnesses, times of incidents, anything else objective that is relevant)</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E </a:t>
            </a:r>
            <a:r>
              <a:rPr lang="en" sz="1600" dirty="0">
                <a:latin typeface="Karla"/>
                <a:ea typeface="Karla"/>
                <a:cs typeface="Karla"/>
                <a:sym typeface="Karla"/>
              </a:rPr>
              <a:t>ffect (impact to others, impact to you)</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F </a:t>
            </a:r>
            <a:r>
              <a:rPr lang="en" sz="1600" dirty="0">
                <a:latin typeface="Karla"/>
                <a:ea typeface="Karla"/>
                <a:cs typeface="Karla"/>
                <a:sym typeface="Karla"/>
              </a:rPr>
              <a:t>ollow-up/response (did anyone try to intervene, how did the individual receive that </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1600" dirty="0">
                <a:latin typeface="Karla"/>
                <a:ea typeface="Karla"/>
                <a:cs typeface="Karla"/>
                <a:sym typeface="Karla"/>
              </a:rPr>
              <a:t>      intervention, has the incident been reported to the police)</a:t>
            </a:r>
            <a:endParaRPr sz="1600" dirty="0">
              <a:latin typeface="Karla"/>
              <a:ea typeface="Karla"/>
              <a:cs typeface="Karla"/>
              <a:sym typeface="Karla"/>
            </a:endParaRPr>
          </a:p>
        </p:txBody>
      </p:sp>
      <p:sp>
        <p:nvSpPr>
          <p:cNvPr id="2" name="Title 1"/>
          <p:cNvSpPr>
            <a:spLocks noGrp="1"/>
          </p:cNvSpPr>
          <p:nvPr>
            <p:ph type="title"/>
          </p:nvPr>
        </p:nvSpPr>
        <p:spPr>
          <a:xfrm>
            <a:off x="260575" y="106275"/>
            <a:ext cx="5942517" cy="857400"/>
          </a:xfrm>
        </p:spPr>
        <p:txBody>
          <a:bodyPr/>
          <a:lstStyle/>
          <a:p>
            <a:pPr lvl="0"/>
            <a:r>
              <a:rPr lang="en-US" sz="2800" dirty="0">
                <a:latin typeface="Karla"/>
                <a:ea typeface="Karla"/>
                <a:cs typeface="Karla"/>
                <a:sym typeface="Karla"/>
              </a:rPr>
              <a:t>Report Writing Tips:</a:t>
            </a:r>
            <a:br>
              <a:rPr lang="en-US" sz="2800" dirty="0">
                <a:latin typeface="Karla"/>
                <a:ea typeface="Karla"/>
                <a:cs typeface="Karla"/>
                <a:sym typeface="Karla"/>
              </a:rPr>
            </a:br>
            <a:r>
              <a:rPr lang="en-US" sz="1400" u="sng" dirty="0">
                <a:latin typeface="Karla"/>
                <a:ea typeface="Karla"/>
                <a:cs typeface="Karla"/>
                <a:sym typeface="Karla"/>
              </a:rPr>
              <a:t>Observations</a:t>
            </a:r>
            <a:r>
              <a:rPr lang="en-US" sz="1400" dirty="0">
                <a:latin typeface="Karla"/>
                <a:ea typeface="Karla"/>
                <a:cs typeface="Karla"/>
                <a:sym typeface="Karla"/>
              </a:rPr>
              <a:t>, </a:t>
            </a:r>
            <a:r>
              <a:rPr lang="en-US" sz="1400" u="sng" dirty="0">
                <a:latin typeface="Karla"/>
                <a:ea typeface="Karla"/>
                <a:cs typeface="Karla"/>
                <a:sym typeface="Karla"/>
              </a:rPr>
              <a:t>facts</a:t>
            </a:r>
            <a:r>
              <a:rPr lang="en-US" sz="1400" dirty="0">
                <a:latin typeface="Karla"/>
                <a:ea typeface="Karla"/>
                <a:cs typeface="Karla"/>
                <a:sym typeface="Karla"/>
              </a:rPr>
              <a:t> and </a:t>
            </a:r>
            <a:r>
              <a:rPr lang="en-US" sz="1400" u="sng" dirty="0">
                <a:latin typeface="Karla"/>
                <a:ea typeface="Karla"/>
                <a:cs typeface="Karla"/>
                <a:sym typeface="Karla"/>
              </a:rPr>
              <a:t>objectivity</a:t>
            </a:r>
            <a:r>
              <a:rPr lang="en-US" dirty="0">
                <a:latin typeface="Karla"/>
                <a:ea typeface="Karla"/>
                <a:cs typeface="Karla"/>
                <a:sym typeface="Karla"/>
              </a:rPr>
              <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1"/>
          <p:cNvSpPr txBox="1"/>
          <p:nvPr/>
        </p:nvSpPr>
        <p:spPr>
          <a:xfrm>
            <a:off x="316650" y="1238525"/>
            <a:ext cx="8599800" cy="36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Karla" panose="020B0604020202020204" charset="0"/>
                <a:ea typeface="Karla" panose="020B0604020202020204" charset="0"/>
              </a:rPr>
              <a:t>After a report is submitted, it is immediately received via email by:</a:t>
            </a:r>
            <a:endParaRPr sz="1800" dirty="0">
              <a:latin typeface="Karla" panose="020B0604020202020204" charset="0"/>
              <a:ea typeface="Karla" panose="020B0604020202020204" charset="0"/>
            </a:endParaRP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Humberto Hernandez</a:t>
            </a:r>
            <a:r>
              <a:rPr lang="en" dirty="0">
                <a:latin typeface="Karla" panose="020B0604020202020204" charset="0"/>
                <a:ea typeface="Karla" panose="020B0604020202020204" charset="0"/>
              </a:rPr>
              <a:t> </a:t>
            </a:r>
            <a:r>
              <a:rPr lang="en" sz="1200" dirty="0">
                <a:latin typeface="Karla" panose="020B0604020202020204" charset="0"/>
                <a:ea typeface="Karla" panose="020B0604020202020204" charset="0"/>
              </a:rPr>
              <a:t>(point person for reports regarding student wellness concerns)</a:t>
            </a:r>
            <a:endParaRPr sz="1200" dirty="0">
              <a:latin typeface="Karla" panose="020B0604020202020204" charset="0"/>
              <a:ea typeface="Karla" panose="020B0604020202020204" charset="0"/>
            </a:endParaRP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Elizabeth Miller</a:t>
            </a:r>
            <a:r>
              <a:rPr lang="en" dirty="0">
                <a:latin typeface="Karla" panose="020B0604020202020204" charset="0"/>
                <a:ea typeface="Karla" panose="020B0604020202020204" charset="0"/>
              </a:rPr>
              <a:t> </a:t>
            </a:r>
            <a:r>
              <a:rPr lang="en" sz="1200" dirty="0">
                <a:latin typeface="Karla" panose="020B0604020202020204" charset="0"/>
                <a:ea typeface="Karla" panose="020B0604020202020204" charset="0"/>
              </a:rPr>
              <a:t>(point person for reports regarding concerning or unusual behavior)</a:t>
            </a:r>
            <a:endParaRPr sz="1200" dirty="0">
              <a:latin typeface="Karla" panose="020B0604020202020204" charset="0"/>
              <a:ea typeface="Karla" panose="020B0604020202020204" charset="0"/>
            </a:endParaRPr>
          </a:p>
          <a:p>
            <a:pPr marL="457200" lvl="0" indent="-342900" algn="l" rtl="0">
              <a:spcBef>
                <a:spcPts val="0"/>
              </a:spcBef>
              <a:spcAft>
                <a:spcPts val="0"/>
              </a:spcAft>
              <a:buSzPts val="1800"/>
              <a:buChar char="-"/>
            </a:pPr>
            <a:r>
              <a:rPr lang="en" sz="1800" dirty="0">
                <a:latin typeface="Karla" panose="020B0604020202020204" charset="0"/>
                <a:ea typeface="Karla" panose="020B0604020202020204" charset="0"/>
              </a:rPr>
              <a:t>Dr. Valyncia Raphael</a:t>
            </a:r>
            <a:r>
              <a:rPr lang="en" dirty="0">
                <a:latin typeface="Karla" panose="020B0604020202020204" charset="0"/>
                <a:ea typeface="Karla" panose="020B0604020202020204" charset="0"/>
              </a:rPr>
              <a:t> </a:t>
            </a:r>
            <a:r>
              <a:rPr lang="en" sz="1200" dirty="0">
                <a:latin typeface="Karla" panose="020B0604020202020204" charset="0"/>
                <a:ea typeface="Karla" panose="020B0604020202020204" charset="0"/>
              </a:rPr>
              <a:t>(point person for reports including discrimination, sexual/partner violence, harassment, stalking, etc.)</a:t>
            </a:r>
            <a:endParaRPr sz="1200" dirty="0">
              <a:latin typeface="Karla" panose="020B0604020202020204" charset="0"/>
              <a:ea typeface="Karla" panose="020B0604020202020204" charset="0"/>
            </a:endParaRPr>
          </a:p>
          <a:p>
            <a:pPr marL="457200" lvl="0" indent="-342900" algn="l" rtl="0">
              <a:spcBef>
                <a:spcPts val="0"/>
              </a:spcBef>
              <a:spcAft>
                <a:spcPts val="0"/>
              </a:spcAft>
              <a:buSzPts val="1800"/>
              <a:buChar char="-"/>
            </a:pPr>
            <a:r>
              <a:rPr lang="en" sz="1800" dirty="0">
                <a:latin typeface="Karla" panose="020B0604020202020204" charset="0"/>
                <a:ea typeface="Karla" panose="020B0604020202020204" charset="0"/>
              </a:rPr>
              <a:t>Dr. Hillary Mennella</a:t>
            </a:r>
            <a:endParaRPr sz="1800" dirty="0">
              <a:latin typeface="Karla" panose="020B0604020202020204" charset="0"/>
              <a:ea typeface="Karla" panose="020B0604020202020204" charset="0"/>
            </a:endParaRPr>
          </a:p>
          <a:p>
            <a:pPr marL="457200" lvl="0" indent="-342900" algn="l" rtl="0">
              <a:spcBef>
                <a:spcPts val="0"/>
              </a:spcBef>
              <a:spcAft>
                <a:spcPts val="0"/>
              </a:spcAft>
              <a:buSzPts val="1800"/>
              <a:buChar char="-"/>
            </a:pPr>
            <a:r>
              <a:rPr lang="en-US" sz="1800" dirty="0" smtClean="0">
                <a:latin typeface="Karla" panose="020B0604020202020204" charset="0"/>
                <a:ea typeface="Karla" panose="020B0604020202020204" charset="0"/>
              </a:rPr>
              <a:t>Vice President of Student Services</a:t>
            </a:r>
            <a:endParaRPr sz="1200" dirty="0">
              <a:latin typeface="Karla" panose="020B0604020202020204" charset="0"/>
              <a:ea typeface="Karla" panose="020B0604020202020204" charset="0"/>
            </a:endParaRPr>
          </a:p>
          <a:p>
            <a:pPr marL="0" lvl="0" indent="0" algn="l" rtl="0">
              <a:spcBef>
                <a:spcPts val="0"/>
              </a:spcBef>
              <a:spcAft>
                <a:spcPts val="0"/>
              </a:spcAft>
              <a:buNone/>
            </a:pPr>
            <a:endParaRPr sz="12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Expect a response within 1-3 business days. You may also email any additional information and updates to Dr. Hernandez and Dr. Miller.</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The CAIR Team will review by next scheduled meeting, and discuss additional resources or responses.</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What happens next… </a:t>
            </a:r>
            <a:r>
              <a:rPr lang="en-US" sz="1200" dirty="0">
                <a:latin typeface="Karla"/>
                <a:ea typeface="Karla"/>
                <a:cs typeface="Karla"/>
                <a:sym typeface="Karla"/>
              </a:rPr>
              <a:t/>
            </a:r>
            <a:br>
              <a:rPr lang="en-US" sz="1200"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p:cNvSpPr>
            <a:spLocks noGrp="1"/>
          </p:cNvSpPr>
          <p:nvPr>
            <p:ph type="title"/>
          </p:nvPr>
        </p:nvSpPr>
        <p:spPr>
          <a:xfrm>
            <a:off x="87579" y="324259"/>
            <a:ext cx="7370700" cy="857400"/>
          </a:xfrm>
        </p:spPr>
        <p:txBody>
          <a:bodyPr/>
          <a:lstStyle/>
          <a:p>
            <a:r>
              <a:rPr lang="en" dirty="0"/>
              <a:t>Practice</a:t>
            </a:r>
            <a:endParaRPr lang="en-US" dirty="0"/>
          </a:p>
        </p:txBody>
      </p:sp>
      <p:sp>
        <p:nvSpPr>
          <p:cNvPr id="236" name="Google Shape;236;p32"/>
          <p:cNvSpPr txBox="1">
            <a:spLocks noGrp="1"/>
          </p:cNvSpPr>
          <p:nvPr>
            <p:ph type="body" idx="2"/>
          </p:nvPr>
        </p:nvSpPr>
        <p:spPr>
          <a:xfrm>
            <a:off x="708454" y="1713600"/>
            <a:ext cx="7481399" cy="34299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 sz="2200" b="1" dirty="0"/>
              <a:t>Review the case study assigned to your group.</a:t>
            </a:r>
            <a:endParaRPr sz="2200" b="1" dirty="0"/>
          </a:p>
          <a:p>
            <a:pPr marL="0" lvl="0" indent="0" algn="ctr" rtl="0">
              <a:lnSpc>
                <a:spcPct val="100000"/>
              </a:lnSpc>
              <a:spcBef>
                <a:spcPts val="1000"/>
              </a:spcBef>
              <a:spcAft>
                <a:spcPts val="0"/>
              </a:spcAft>
              <a:buNone/>
            </a:pPr>
            <a:endParaRPr sz="2200" b="1" dirty="0"/>
          </a:p>
          <a:p>
            <a:pPr marL="0" lvl="0" indent="0" algn="ctr" rtl="0">
              <a:lnSpc>
                <a:spcPct val="100000"/>
              </a:lnSpc>
              <a:spcBef>
                <a:spcPts val="1000"/>
              </a:spcBef>
              <a:spcAft>
                <a:spcPts val="1000"/>
              </a:spcAft>
              <a:buNone/>
            </a:pPr>
            <a:r>
              <a:rPr lang="en" sz="2200" b="1" dirty="0"/>
              <a:t>One group member should be prepared to read out your responses.</a:t>
            </a:r>
            <a:endParaRPr sz="2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14579" y="1242883"/>
            <a:ext cx="8452500" cy="382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latin typeface="Karla"/>
                <a:ea typeface="Karla"/>
                <a:cs typeface="Karla"/>
                <a:sym typeface="Karla"/>
              </a:rPr>
              <a:t>For most of us, we cannot guarantee confidentiality to students in the roles we serve.</a:t>
            </a:r>
            <a:endParaRPr sz="1600" dirty="0">
              <a:latin typeface="Karla"/>
              <a:ea typeface="Karla"/>
              <a:cs typeface="Karla"/>
              <a:sym typeface="Karla"/>
            </a:endParaRPr>
          </a:p>
          <a:p>
            <a:pPr marL="457200" lvl="0" indent="-330200" algn="l" rtl="0">
              <a:lnSpc>
                <a:spcPct val="115000"/>
              </a:lnSpc>
              <a:spcBef>
                <a:spcPts val="0"/>
              </a:spcBef>
              <a:spcAft>
                <a:spcPts val="0"/>
              </a:spcAft>
              <a:buSzPts val="1600"/>
              <a:buChar char="●"/>
            </a:pPr>
            <a:r>
              <a:rPr lang="en" sz="1600" dirty="0">
                <a:latin typeface="Karla"/>
                <a:ea typeface="Karla"/>
                <a:cs typeface="Karla"/>
                <a:sym typeface="Karla"/>
              </a:rPr>
              <a:t>Only </a:t>
            </a:r>
            <a:r>
              <a:rPr lang="en" sz="1600" b="1" i="1" dirty="0">
                <a:latin typeface="Karla"/>
                <a:ea typeface="Karla"/>
                <a:cs typeface="Karla"/>
                <a:sym typeface="Karla"/>
              </a:rPr>
              <a:t>Student Health Services </a:t>
            </a:r>
            <a:r>
              <a:rPr lang="en" sz="1600" dirty="0">
                <a:latin typeface="Karla"/>
                <a:ea typeface="Karla"/>
                <a:cs typeface="Karla"/>
                <a:sym typeface="Karla"/>
              </a:rPr>
              <a:t>may guarantee confidentiality. </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We </a:t>
            </a:r>
            <a:r>
              <a:rPr lang="en" sz="1600" b="1" i="1" dirty="0">
                <a:latin typeface="Karla"/>
                <a:ea typeface="Karla"/>
                <a:cs typeface="Karla"/>
                <a:sym typeface="Karla"/>
              </a:rPr>
              <a:t>may</a:t>
            </a:r>
            <a:r>
              <a:rPr lang="en" sz="1600" dirty="0">
                <a:latin typeface="Karla"/>
                <a:ea typeface="Karla"/>
                <a:cs typeface="Karla"/>
                <a:sym typeface="Karla"/>
              </a:rPr>
              <a:t> and </a:t>
            </a:r>
            <a:r>
              <a:rPr lang="en" sz="1600" b="1" i="1" dirty="0">
                <a:latin typeface="Karla"/>
                <a:ea typeface="Karla"/>
                <a:cs typeface="Karla"/>
                <a:sym typeface="Karla"/>
              </a:rPr>
              <a:t>should</a:t>
            </a:r>
            <a:r>
              <a:rPr lang="en" sz="1600" dirty="0">
                <a:latin typeface="Karla"/>
                <a:ea typeface="Karla"/>
                <a:cs typeface="Karla"/>
                <a:sym typeface="Karla"/>
              </a:rPr>
              <a:t> promise </a:t>
            </a:r>
            <a:r>
              <a:rPr lang="en" sz="1600" b="1" i="1" dirty="0">
                <a:latin typeface="Karla"/>
                <a:ea typeface="Karla"/>
                <a:cs typeface="Karla"/>
                <a:sym typeface="Karla"/>
              </a:rPr>
              <a:t>discretion</a:t>
            </a:r>
            <a:r>
              <a:rPr lang="en" sz="1600" dirty="0">
                <a:latin typeface="Karla"/>
                <a:ea typeface="Karla"/>
                <a:cs typeface="Karla"/>
                <a:sym typeface="Karla"/>
              </a:rPr>
              <a:t> and </a:t>
            </a:r>
            <a:r>
              <a:rPr lang="en" sz="1600" b="1" i="1" dirty="0">
                <a:latin typeface="Karla"/>
                <a:ea typeface="Karla"/>
                <a:cs typeface="Karla"/>
                <a:sym typeface="Karla"/>
              </a:rPr>
              <a:t>privacy</a:t>
            </a:r>
            <a:r>
              <a:rPr lang="en" sz="1600" dirty="0">
                <a:latin typeface="Karla"/>
                <a:ea typeface="Karla"/>
                <a:cs typeface="Karla"/>
                <a:sym typeface="Karla"/>
              </a:rPr>
              <a:t>.</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If you are concerned with submitting a report due to privacy, please call one of the individuals below to talk through your concern.  </a:t>
            </a:r>
            <a:endParaRPr sz="16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Elizabeth Miller, Dean of Student Services, x2476</a:t>
            </a:r>
            <a:endParaRPr sz="16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Humberto Hernandez, College Psychologist, x2321 </a:t>
            </a:r>
            <a:endParaRPr sz="13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Hillary Mennella, Associate Dean of Student Health &amp; Wellness, x7830</a:t>
            </a:r>
            <a:endParaRPr sz="16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Valyncia Raphael, Director, Diversity, Compliance, &amp; Title IX Coordinator, x2276</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300" i="1" dirty="0">
                <a:solidFill>
                  <a:schemeClr val="dk1"/>
                </a:solidFill>
                <a:latin typeface="Karla"/>
                <a:ea typeface="Karla"/>
                <a:cs typeface="Karla"/>
                <a:sym typeface="Karla"/>
              </a:rPr>
              <a:t>NOTE: Staff above will not share information known about students, but will listen, and provide advice and consultation. </a:t>
            </a:r>
            <a:endParaRPr sz="1600" i="1" dirty="0">
              <a:latin typeface="Karla"/>
              <a:ea typeface="Karla"/>
              <a:cs typeface="Karla"/>
              <a:sym typeface="Karla"/>
            </a:endParaRP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Discretion</a:t>
            </a:r>
            <a:endParaRPr lang="en-US" sz="1200" dirty="0">
              <a:latin typeface="Karla"/>
              <a:ea typeface="Karla"/>
              <a:cs typeface="Karla"/>
              <a:sym typeface="Karla"/>
            </a:endParaRPr>
          </a:p>
        </p:txBody>
      </p:sp>
    </p:spTree>
    <p:extLst>
      <p:ext uri="{BB962C8B-B14F-4D97-AF65-F5344CB8AC3E}">
        <p14:creationId xmlns:p14="http://schemas.microsoft.com/office/powerpoint/2010/main" val="3087006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47530" y="1506494"/>
            <a:ext cx="8452500" cy="3827700"/>
          </a:xfrm>
          <a:prstGeom prst="rect">
            <a:avLst/>
          </a:prstGeom>
          <a:noFill/>
          <a:ln>
            <a:noFill/>
          </a:ln>
        </p:spPr>
        <p:txBody>
          <a:bodyPr spcFirstLastPara="1" wrap="square" lIns="91425" tIns="91425" rIns="91425" bIns="91425" anchor="t" anchorCtr="0">
            <a:noAutofit/>
          </a:bodyPr>
          <a:lstStyle/>
          <a:p>
            <a:pPr lvl="0"/>
            <a:r>
              <a:rPr lang="en-US" sz="1600" b="1" dirty="0">
                <a:latin typeface="Karla"/>
                <a:ea typeface="Karla"/>
                <a:cs typeface="Karla"/>
                <a:sym typeface="Karla"/>
              </a:rPr>
              <a:t>To comply with FERPA and avoid accidentally giving unlawful/incorrect advice, it is best that faculty and staff serve only as a resource and emotional support. </a:t>
            </a:r>
          </a:p>
          <a:p>
            <a:pPr lvl="0"/>
            <a:endParaRPr lang="en-US" sz="600" b="1" dirty="0">
              <a:latin typeface="Karla"/>
              <a:ea typeface="Karla"/>
              <a:cs typeface="Karla"/>
              <a:sym typeface="Karla"/>
            </a:endParaRPr>
          </a:p>
          <a:p>
            <a:pPr marL="457200" lvl="0" indent="-330200">
              <a:buSzPts val="1600"/>
              <a:buFont typeface="Karla"/>
              <a:buChar char="●"/>
            </a:pPr>
            <a:r>
              <a:rPr lang="en-US" sz="1600" dirty="0">
                <a:latin typeface="Karla"/>
                <a:ea typeface="Karla"/>
                <a:cs typeface="Karla"/>
                <a:sym typeface="Karla"/>
              </a:rPr>
              <a:t>Any materials written about students could be reviewable by the student per </a:t>
            </a:r>
            <a:r>
              <a:rPr lang="en-US" sz="1600" dirty="0">
                <a:solidFill>
                  <a:schemeClr val="dk1"/>
                </a:solidFill>
                <a:latin typeface="Karla"/>
                <a:ea typeface="Karla"/>
                <a:cs typeface="Karla"/>
                <a:sym typeface="Karla"/>
              </a:rPr>
              <a:t>FERPA</a:t>
            </a:r>
            <a:r>
              <a:rPr lang="en-US" sz="1600" dirty="0">
                <a:latin typeface="Karla"/>
                <a:ea typeface="Karla"/>
                <a:cs typeface="Karla"/>
                <a:sym typeface="Karla"/>
              </a:rPr>
              <a:t>. That includes student conduct and CAIR reports. </a:t>
            </a:r>
          </a:p>
          <a:p>
            <a:pPr marL="457200" lvl="0" indent="-330200">
              <a:buSzPts val="1600"/>
              <a:buFont typeface="Karla"/>
              <a:buChar char="●"/>
            </a:pPr>
            <a:r>
              <a:rPr lang="en-US" sz="1600" dirty="0">
                <a:latin typeface="Karla"/>
                <a:ea typeface="Karla"/>
                <a:cs typeface="Karla"/>
                <a:sym typeface="Karla"/>
              </a:rPr>
              <a:t>FERPA grants exceptions in emergencies to protect health &amp; safety.</a:t>
            </a:r>
          </a:p>
          <a:p>
            <a:pPr lvl="0"/>
            <a:endParaRPr lang="en-US" sz="800" dirty="0">
              <a:latin typeface="Karla"/>
              <a:ea typeface="Karla"/>
              <a:cs typeface="Karla"/>
              <a:sym typeface="Karla"/>
            </a:endParaRPr>
          </a:p>
          <a:p>
            <a:pPr lvl="0"/>
            <a:endParaRPr lang="en-US" sz="800" dirty="0">
              <a:latin typeface="Karla"/>
              <a:ea typeface="Karla"/>
              <a:cs typeface="Karla"/>
              <a:sym typeface="Karla"/>
            </a:endParaRPr>
          </a:p>
          <a:p>
            <a:pPr lvl="0"/>
            <a:r>
              <a:rPr lang="en-US" sz="1600" dirty="0">
                <a:latin typeface="Karla"/>
                <a:ea typeface="Karla"/>
                <a:cs typeface="Karla"/>
                <a:sym typeface="Karla"/>
              </a:rPr>
              <a:t>Additional FERPA training in </a:t>
            </a:r>
            <a:r>
              <a:rPr lang="en-US" sz="1600" dirty="0">
                <a:solidFill>
                  <a:schemeClr val="dk1"/>
                </a:solidFill>
                <a:highlight>
                  <a:schemeClr val="lt1"/>
                </a:highlight>
                <a:latin typeface="Karla"/>
                <a:ea typeface="Karla"/>
                <a:cs typeface="Karla"/>
                <a:sym typeface="Karla"/>
              </a:rPr>
              <a:t>the CCCCO Professional Learning Network (</a:t>
            </a:r>
            <a:r>
              <a:rPr lang="en-US" sz="1600" dirty="0" err="1">
                <a:solidFill>
                  <a:schemeClr val="dk1"/>
                </a:solidFill>
                <a:highlight>
                  <a:schemeClr val="lt1"/>
                </a:highlight>
                <a:latin typeface="Karla"/>
                <a:ea typeface="Karla"/>
                <a:cs typeface="Karla"/>
                <a:sym typeface="Karla"/>
              </a:rPr>
              <a:t>Skillsoft</a:t>
            </a:r>
            <a:r>
              <a:rPr lang="en-US" sz="1600" dirty="0">
                <a:solidFill>
                  <a:schemeClr val="dk1"/>
                </a:solidFill>
                <a:highlight>
                  <a:schemeClr val="lt1"/>
                </a:highlight>
                <a:latin typeface="Karla"/>
                <a:ea typeface="Karla"/>
                <a:cs typeface="Karla"/>
                <a:sym typeface="Karla"/>
              </a:rPr>
              <a:t> Portal)</a:t>
            </a:r>
            <a:r>
              <a:rPr lang="en-US" sz="1600" dirty="0">
                <a:latin typeface="Karla"/>
                <a:ea typeface="Karla"/>
                <a:cs typeface="Karla"/>
                <a:sym typeface="Karla"/>
              </a:rPr>
              <a:t>:</a:t>
            </a:r>
          </a:p>
          <a:p>
            <a:pPr marL="457200" lvl="0" indent="-330200">
              <a:buSzPts val="1600"/>
              <a:buFont typeface="Karla"/>
              <a:buChar char="●"/>
            </a:pPr>
            <a:r>
              <a:rPr lang="en-US" sz="1600" dirty="0">
                <a:latin typeface="Karla"/>
                <a:ea typeface="Karla"/>
                <a:cs typeface="Karla"/>
                <a:sym typeface="Karla"/>
              </a:rPr>
              <a:t>Keenan module on </a:t>
            </a:r>
            <a:r>
              <a:rPr lang="en-US" sz="1600" dirty="0">
                <a:highlight>
                  <a:srgbClr val="FFFFFF"/>
                </a:highlight>
                <a:latin typeface="Karla"/>
                <a:ea typeface="Karla"/>
                <a:cs typeface="Karla"/>
                <a:sym typeface="Karla"/>
              </a:rPr>
              <a:t>FERPA Confidentiality of Records (15 minutes) </a:t>
            </a:r>
          </a:p>
          <a:p>
            <a:pPr marL="457200" lvl="0" indent="-330200">
              <a:buSzPts val="1600"/>
              <a:buFont typeface="Karla"/>
              <a:buChar char="●"/>
            </a:pPr>
            <a:r>
              <a:rPr lang="en-US" sz="1600" dirty="0">
                <a:highlight>
                  <a:srgbClr val="FFFFFF"/>
                </a:highlight>
                <a:latin typeface="Karla"/>
                <a:ea typeface="Karla"/>
                <a:cs typeface="Karla"/>
                <a:sym typeface="Karla"/>
              </a:rPr>
              <a:t>FERPA for Higher Education (30 minutes). </a:t>
            </a:r>
          </a:p>
          <a:p>
            <a:pPr marL="457200" lvl="0" indent="-330200">
              <a:buSzPts val="1600"/>
              <a:buFont typeface="Karla"/>
              <a:buChar char="●"/>
            </a:pPr>
            <a:r>
              <a:rPr lang="en-US" sz="1600" dirty="0">
                <a:latin typeface="Karla"/>
                <a:ea typeface="Karla"/>
                <a:cs typeface="Karla"/>
                <a:sym typeface="Karla"/>
              </a:rPr>
              <a:t>Information and resources are available on the </a:t>
            </a:r>
            <a:r>
              <a:rPr lang="en-US" sz="1600" dirty="0">
                <a:latin typeface="Karla"/>
                <a:ea typeface="Karla"/>
                <a:cs typeface="Karla"/>
                <a:sym typeface="Karla"/>
                <a:hlinkClick r:id="rId3"/>
              </a:rPr>
              <a:t>US Department of Education Website</a:t>
            </a:r>
            <a:r>
              <a:rPr lang="en-US" sz="1600" dirty="0">
                <a:latin typeface="Karla"/>
                <a:ea typeface="Karla"/>
                <a:cs typeface="Karla"/>
                <a:sym typeface="Karla"/>
              </a:rPr>
              <a:t>.</a:t>
            </a: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a:t>
            </a:r>
            <a:r>
              <a:rPr lang="en-US" dirty="0" smtClean="0">
                <a:latin typeface="Karla"/>
                <a:ea typeface="Karla"/>
                <a:cs typeface="Karla"/>
                <a:sym typeface="Karla"/>
              </a:rPr>
              <a:t>Discretion </a:t>
            </a:r>
            <a:r>
              <a:rPr lang="en-US" sz="1400" dirty="0" smtClean="0">
                <a:latin typeface="Karla"/>
                <a:ea typeface="Karla"/>
                <a:cs typeface="Karla"/>
                <a:sym typeface="Karla"/>
              </a:rPr>
              <a:t>cont’d</a:t>
            </a:r>
            <a:endParaRPr lang="en-US" sz="900" dirty="0">
              <a:latin typeface="Karla"/>
              <a:ea typeface="Karla"/>
              <a:cs typeface="Karla"/>
              <a:sym typeface="Karla"/>
            </a:endParaRPr>
          </a:p>
        </p:txBody>
      </p:sp>
    </p:spTree>
    <p:extLst>
      <p:ext uri="{BB962C8B-B14F-4D97-AF65-F5344CB8AC3E}">
        <p14:creationId xmlns:p14="http://schemas.microsoft.com/office/powerpoint/2010/main" val="3114390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p:nvPr/>
        </p:nvSpPr>
        <p:spPr>
          <a:xfrm>
            <a:off x="292846" y="1065992"/>
            <a:ext cx="8369524" cy="3372199"/>
          </a:xfrm>
          <a:prstGeom prst="rect">
            <a:avLst/>
          </a:prstGeom>
          <a:noFill/>
          <a:ln>
            <a:noFill/>
          </a:ln>
        </p:spPr>
        <p:txBody>
          <a:bodyPr spcFirstLastPara="1" wrap="square" lIns="91425" tIns="91425" rIns="91425" bIns="91425" anchor="t" anchorCtr="0">
            <a:noAutofit/>
          </a:bodyPr>
          <a:lstStyle/>
          <a:p>
            <a:pPr lvl="0" algn="l" rtl="0">
              <a:spcBef>
                <a:spcPts val="1200"/>
              </a:spcBef>
              <a:spcAft>
                <a:spcPts val="0"/>
              </a:spcAft>
            </a:pPr>
            <a:r>
              <a:rPr lang="en" b="1" dirty="0" smtClean="0">
                <a:latin typeface="Karla" panose="020B0604020202020204" charset="0"/>
                <a:ea typeface="Karla" panose="020B0604020202020204" charset="0"/>
                <a:cs typeface="Karla"/>
                <a:sym typeface="Karla"/>
                <a:hlinkClick r:id="rId3"/>
              </a:rPr>
              <a:t>CalWORKS (California Work Opportunity and Responsibility to Kids)</a:t>
            </a:r>
            <a:r>
              <a:rPr lang="en" b="1" dirty="0" smtClean="0">
                <a:latin typeface="Karla" panose="020B0604020202020204" charset="0"/>
                <a:ea typeface="Karla" panose="020B0604020202020204" charset="0"/>
                <a:cs typeface="Karla"/>
                <a:sym typeface="Karla"/>
              </a:rPr>
              <a:t> </a:t>
            </a:r>
            <a:r>
              <a:rPr lang="en" sz="1100" dirty="0" smtClean="0">
                <a:latin typeface="Karla" panose="020B0604020202020204" charset="0"/>
                <a:ea typeface="Karla" panose="020B0604020202020204" charset="0"/>
                <a:cs typeface="Karla"/>
                <a:sym typeface="Karla"/>
              </a:rPr>
              <a:t>– assists students rec</a:t>
            </a:r>
            <a:r>
              <a:rPr lang="en-US" sz="1100" dirty="0" err="1" smtClean="0">
                <a:latin typeface="Karla" panose="020B0604020202020204" charset="0"/>
                <a:ea typeface="Karla" panose="020B0604020202020204" charset="0"/>
                <a:cs typeface="Karla"/>
                <a:sym typeface="Karla"/>
              </a:rPr>
              <a:t>ei</a:t>
            </a:r>
            <a:r>
              <a:rPr lang="en" sz="1100" dirty="0" smtClean="0">
                <a:latin typeface="Karla" panose="020B0604020202020204" charset="0"/>
                <a:ea typeface="Karla" panose="020B0604020202020204" charset="0"/>
                <a:cs typeface="Karla"/>
                <a:sym typeface="Karla"/>
              </a:rPr>
              <a:t>ving  aid from the Department of Social Services to achieve educational goals and long term economic self-sufficiency.</a:t>
            </a:r>
            <a:endParaRPr lang="en" sz="1100" dirty="0" smtClean="0">
              <a:latin typeface="Karla" panose="020B0604020202020204" charset="0"/>
              <a:ea typeface="Karla" panose="020B0604020202020204" charset="0"/>
              <a:cs typeface="Karla"/>
              <a:sym typeface="Karla"/>
              <a:hlinkClick r:id="rId4"/>
            </a:endParaRPr>
          </a:p>
          <a:p>
            <a:pPr marL="0" lvl="0" indent="0" algn="l" rtl="0">
              <a:spcBef>
                <a:spcPts val="1200"/>
              </a:spcBef>
              <a:spcAft>
                <a:spcPts val="0"/>
              </a:spcAft>
              <a:buNone/>
            </a:pPr>
            <a:r>
              <a:rPr lang="en" b="1" dirty="0" smtClean="0">
                <a:latin typeface="Karla" panose="020B0604020202020204" charset="0"/>
                <a:ea typeface="Karla" panose="020B0604020202020204" charset="0"/>
                <a:cs typeface="Karla"/>
                <a:sym typeface="Karla"/>
                <a:hlinkClick r:id="rId4"/>
              </a:rPr>
              <a:t>Campus </a:t>
            </a:r>
            <a:r>
              <a:rPr lang="en" b="1" dirty="0">
                <a:latin typeface="Karla" panose="020B0604020202020204" charset="0"/>
                <a:ea typeface="Karla" panose="020B0604020202020204" charset="0"/>
                <a:cs typeface="Karla"/>
                <a:sym typeface="Karla"/>
                <a:hlinkClick r:id="rId4"/>
              </a:rPr>
              <a:t>Police Department </a:t>
            </a:r>
            <a:r>
              <a:rPr lang="en" sz="1100" dirty="0" smtClean="0">
                <a:latin typeface="Karla" panose="020B0604020202020204" charset="0"/>
                <a:ea typeface="Karla" panose="020B0604020202020204" charset="0"/>
                <a:cs typeface="Karla"/>
                <a:sym typeface="Karla"/>
              </a:rPr>
              <a:t>– ensures campus safety with a trained 24/7 police force, campus safety escorts, and emergency preparedness resources and activities.</a:t>
            </a:r>
            <a:endParaRPr sz="1100" dirty="0">
              <a:latin typeface="Karla" panose="020B0604020202020204" charset="0"/>
              <a:ea typeface="Karla" panose="020B0604020202020204" charset="0"/>
              <a:cs typeface="Karla"/>
              <a:sym typeface="Karla"/>
            </a:endParaRPr>
          </a:p>
          <a:p>
            <a:pPr lvl="0">
              <a:spcBef>
                <a:spcPts val="1200"/>
              </a:spcBef>
              <a:buClr>
                <a:schemeClr val="dk1"/>
              </a:buClr>
              <a:buSzPts val="1100"/>
            </a:pPr>
            <a:r>
              <a:rPr lang="en" b="1" dirty="0" smtClean="0">
                <a:latin typeface="Karla" panose="020B0604020202020204" charset="0"/>
                <a:ea typeface="Karla" panose="020B0604020202020204" charset="0"/>
                <a:cs typeface="Karla"/>
                <a:sym typeface="Karla"/>
                <a:hlinkClick r:id="rId5"/>
              </a:rPr>
              <a:t>Cooperative Agencies Resources for Education (CARE)</a:t>
            </a:r>
            <a:r>
              <a:rPr lang="en" b="1" dirty="0" smtClean="0">
                <a:latin typeface="Karla" panose="020B0604020202020204" charset="0"/>
                <a:ea typeface="Karla" panose="020B0604020202020204" charset="0"/>
                <a:cs typeface="Karla"/>
                <a:sym typeface="Karla"/>
              </a:rPr>
              <a:t> </a:t>
            </a:r>
            <a:r>
              <a:rPr lang="en" sz="1100" dirty="0" smtClean="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provides resources and support necessary for </a:t>
            </a:r>
            <a:r>
              <a:rPr lang="en-US" sz="1100" dirty="0" smtClean="0">
                <a:latin typeface="Karla" panose="020B0604020202020204" charset="0"/>
                <a:ea typeface="Karla" panose="020B0604020202020204" charset="0"/>
              </a:rPr>
              <a:t>CalWORKs/TANF </a:t>
            </a:r>
            <a:r>
              <a:rPr lang="en-US" sz="1100" dirty="0">
                <a:latin typeface="Karla" panose="020B0604020202020204" charset="0"/>
                <a:ea typeface="Karla" panose="020B0604020202020204" charset="0"/>
              </a:rPr>
              <a:t>recipients to improve their educational opportunities </a:t>
            </a:r>
            <a:r>
              <a:rPr lang="en-US" sz="1100" dirty="0" smtClean="0">
                <a:latin typeface="Karla" panose="020B0604020202020204" charset="0"/>
                <a:ea typeface="Karla" panose="020B0604020202020204" charset="0"/>
              </a:rPr>
              <a:t>through </a:t>
            </a:r>
            <a:r>
              <a:rPr lang="en-US" sz="1100" dirty="0">
                <a:latin typeface="Karla" panose="020B0604020202020204" charset="0"/>
                <a:ea typeface="Karla" panose="020B0604020202020204" charset="0"/>
              </a:rPr>
              <a:t>enrollment and completion of a degree or job training program.</a:t>
            </a:r>
            <a:endParaRPr lang="en" sz="1100" dirty="0" smtClean="0">
              <a:latin typeface="Karla" panose="020B0604020202020204" charset="0"/>
              <a:ea typeface="Karla" panose="020B0604020202020204" charset="0"/>
              <a:cs typeface="Karla"/>
              <a:sym typeface="Karla"/>
              <a:hlinkClick r:id="rId6"/>
            </a:endParaRPr>
          </a:p>
          <a:p>
            <a:pPr marL="0" lvl="0" indent="0" algn="l" rtl="0">
              <a:spcBef>
                <a:spcPts val="1200"/>
              </a:spcBef>
              <a:spcAft>
                <a:spcPts val="0"/>
              </a:spcAft>
              <a:buClr>
                <a:schemeClr val="dk1"/>
              </a:buClr>
              <a:buSzPts val="1100"/>
              <a:buFont typeface="Arial"/>
              <a:buNone/>
            </a:pPr>
            <a:r>
              <a:rPr lang="en" b="1" dirty="0" smtClean="0">
                <a:latin typeface="Karla" panose="020B0604020202020204" charset="0"/>
                <a:ea typeface="Karla" panose="020B0604020202020204" charset="0"/>
                <a:cs typeface="Karla"/>
                <a:sym typeface="Karla"/>
                <a:hlinkClick r:id="rId6"/>
              </a:rPr>
              <a:t>Disabled </a:t>
            </a:r>
            <a:r>
              <a:rPr lang="en" b="1" dirty="0">
                <a:latin typeface="Karla" panose="020B0604020202020204" charset="0"/>
                <a:ea typeface="Karla" panose="020B0604020202020204" charset="0"/>
                <a:cs typeface="Karla"/>
                <a:sym typeface="Karla"/>
                <a:hlinkClick r:id="rId6"/>
              </a:rPr>
              <a:t>Student Programs and Services (DSPS</a:t>
            </a:r>
            <a:r>
              <a:rPr lang="en" b="1" dirty="0" smtClean="0">
                <a:latin typeface="Karla" panose="020B0604020202020204" charset="0"/>
                <a:ea typeface="Karla" panose="020B0604020202020204" charset="0"/>
                <a:cs typeface="Karla"/>
                <a:sym typeface="Karla"/>
                <a:hlinkClick r:id="rId6"/>
              </a:rPr>
              <a:t>)</a:t>
            </a:r>
            <a:r>
              <a:rPr lang="en" b="1" dirty="0" smtClean="0">
                <a:latin typeface="Karla" panose="020B0604020202020204" charset="0"/>
                <a:ea typeface="Karla" panose="020B0604020202020204" charset="0"/>
                <a:cs typeface="Karla"/>
                <a:sym typeface="Karla"/>
              </a:rPr>
              <a:t> </a:t>
            </a:r>
            <a:r>
              <a:rPr lang="en" dirty="0" smtClean="0">
                <a:latin typeface="Karla" panose="020B0604020202020204" charset="0"/>
                <a:ea typeface="Karla" panose="020B0604020202020204" charset="0"/>
                <a:cs typeface="Karla"/>
                <a:sym typeface="Karla"/>
              </a:rPr>
              <a:t>– </a:t>
            </a:r>
            <a:r>
              <a:rPr lang="en" sz="1100" dirty="0" smtClean="0">
                <a:latin typeface="Karla" panose="020B0604020202020204" charset="0"/>
                <a:ea typeface="Karla" panose="020B0604020202020204" charset="0"/>
                <a:cs typeface="Karla"/>
                <a:sym typeface="Karla"/>
              </a:rPr>
              <a:t>provides support services and instruction to students with disabilities.</a:t>
            </a:r>
            <a:endParaRPr sz="1100" dirty="0">
              <a:latin typeface="Karla" panose="020B0604020202020204" charset="0"/>
              <a:ea typeface="Karla" panose="020B0604020202020204" charset="0"/>
              <a:cs typeface="Karla"/>
              <a:sym typeface="Karla"/>
            </a:endParaRPr>
          </a:p>
          <a:p>
            <a:pPr>
              <a:spcBef>
                <a:spcPts val="1200"/>
              </a:spcBef>
            </a:pPr>
            <a:r>
              <a:rPr lang="en-US" b="1" dirty="0">
                <a:latin typeface="Karla" panose="020B0604020202020204" charset="0"/>
                <a:ea typeface="Karla" panose="020B0604020202020204" charset="0"/>
                <a:hlinkClick r:id="rId7"/>
              </a:rPr>
              <a:t>Extended Opportunity Program and Services (EOPS</a:t>
            </a:r>
            <a:r>
              <a:rPr lang="en-US" b="1" dirty="0" smtClean="0">
                <a:latin typeface="Karla" panose="020B0604020202020204" charset="0"/>
                <a:ea typeface="Karla" panose="020B0604020202020204" charset="0"/>
                <a:hlinkClick r:id="rId7"/>
              </a:rPr>
              <a:t>)</a:t>
            </a:r>
            <a:r>
              <a:rPr lang="en-US" b="1" dirty="0" smtClean="0">
                <a:latin typeface="Karla" panose="020B0604020202020204" charset="0"/>
                <a:ea typeface="Karla" panose="020B0604020202020204" charset="0"/>
              </a:rPr>
              <a:t> </a:t>
            </a:r>
            <a:r>
              <a:rPr lang="en-US" dirty="0" smtClean="0">
                <a:latin typeface="Karla" panose="020B0604020202020204" charset="0"/>
                <a:ea typeface="Karla" panose="020B0604020202020204" charset="0"/>
              </a:rPr>
              <a:t>- </a:t>
            </a:r>
            <a:r>
              <a:rPr lang="en-US" sz="1100" dirty="0">
                <a:latin typeface="Karla" panose="020B0604020202020204" charset="0"/>
                <a:ea typeface="Karla" panose="020B0604020202020204" charset="0"/>
              </a:rPr>
              <a:t>provide </a:t>
            </a:r>
            <a:r>
              <a:rPr lang="en-US" sz="1100" b="1" dirty="0">
                <a:latin typeface="Karla" panose="020B0604020202020204" charset="0"/>
                <a:ea typeface="Karla" panose="020B0604020202020204" charset="0"/>
              </a:rPr>
              <a:t>over and above</a:t>
            </a:r>
            <a:r>
              <a:rPr lang="en-US" sz="1100" dirty="0">
                <a:latin typeface="Karla" panose="020B0604020202020204" charset="0"/>
                <a:ea typeface="Karla" panose="020B0604020202020204" charset="0"/>
              </a:rPr>
              <a:t> programs and services to economically and educationally disadvantaged </a:t>
            </a:r>
            <a:r>
              <a:rPr lang="en-US" sz="1100" dirty="0" smtClean="0">
                <a:latin typeface="Karla" panose="020B0604020202020204" charset="0"/>
                <a:ea typeface="Karla" panose="020B0604020202020204" charset="0"/>
              </a:rPr>
              <a:t>students</a:t>
            </a:r>
            <a:r>
              <a:rPr lang="en-US" sz="1100" dirty="0" smtClean="0">
                <a:latin typeface="Karla" panose="020B0604020202020204" charset="0"/>
                <a:ea typeface="Karla" panose="020B0604020202020204" charset="0"/>
              </a:rPr>
              <a:t>.</a:t>
            </a:r>
          </a:p>
          <a:p>
            <a:pPr>
              <a:spcBef>
                <a:spcPts val="1200"/>
              </a:spcBef>
            </a:pPr>
            <a:r>
              <a:rPr lang="en-US" b="1" dirty="0">
                <a:solidFill>
                  <a:srgbClr val="23527C"/>
                </a:solidFill>
                <a:latin typeface="Karla" panose="020B0604020202020204" charset="0"/>
                <a:ea typeface="Karla" panose="020B0604020202020204" charset="0"/>
                <a:hlinkClick r:id="rId8" tooltip="Financial Aid Office"/>
              </a:rPr>
              <a:t>Financial Aid Office</a:t>
            </a:r>
            <a:r>
              <a:rPr lang="en-US" dirty="0">
                <a:solidFill>
                  <a:srgbClr val="333333"/>
                </a:solidFill>
                <a:latin typeface="Karla" panose="020B0604020202020204" charset="0"/>
                <a:ea typeface="Karla" panose="020B0604020202020204" charset="0"/>
              </a:rPr>
              <a:t> - </a:t>
            </a:r>
            <a:r>
              <a:rPr lang="en-US" sz="1100" dirty="0">
                <a:solidFill>
                  <a:srgbClr val="333333"/>
                </a:solidFill>
                <a:latin typeface="Karla" panose="020B0604020202020204" charset="0"/>
                <a:ea typeface="Karla" panose="020B0604020202020204" charset="0"/>
              </a:rPr>
              <a:t>provide students a better understanding of financial aid programs and services available. The office is responsible for the review and dissemination of financial resources to assist students in meeting their educational expenses and achieving their educational goals. They also provide financial aid application assistance and </a:t>
            </a:r>
            <a:r>
              <a:rPr lang="en-US" sz="1100" dirty="0" smtClean="0">
                <a:solidFill>
                  <a:srgbClr val="333333"/>
                </a:solidFill>
                <a:latin typeface="Karla" panose="020B0604020202020204" charset="0"/>
                <a:ea typeface="Karla" panose="020B0604020202020204" charset="0"/>
              </a:rPr>
              <a:t>workshops.</a:t>
            </a:r>
          </a:p>
          <a:p>
            <a:pPr>
              <a:spcBef>
                <a:spcPts val="600"/>
              </a:spcBef>
            </a:pPr>
            <a:endParaRPr lang="en-US" sz="1100" dirty="0" smtClean="0">
              <a:latin typeface="Karla" panose="020B0604020202020204" charset="0"/>
              <a:ea typeface="Karla" panose="020B0604020202020204" charset="0"/>
            </a:endParaRPr>
          </a:p>
          <a:p>
            <a:pPr>
              <a:spcBef>
                <a:spcPts val="600"/>
              </a:spcBef>
            </a:pPr>
            <a:endParaRPr lang="en" sz="1100" dirty="0" smtClean="0">
              <a:latin typeface="Karla" panose="020B0604020202020204" charset="0"/>
              <a:ea typeface="Karla" panose="020B0604020202020204" charset="0"/>
              <a:cs typeface="Karla"/>
              <a:sym typeface="Karla"/>
              <a:hlinkClick r:id="rId9"/>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p:txBody>
      </p:sp>
      <p:sp>
        <p:nvSpPr>
          <p:cNvPr id="2" name="Title 1"/>
          <p:cNvSpPr>
            <a:spLocks noGrp="1"/>
          </p:cNvSpPr>
          <p:nvPr>
            <p:ph type="title"/>
          </p:nvPr>
        </p:nvSpPr>
        <p:spPr>
          <a:xfrm>
            <a:off x="106850" y="370325"/>
            <a:ext cx="7370700" cy="857400"/>
          </a:xfrm>
        </p:spPr>
        <p:txBody>
          <a:bodyPr/>
          <a:lstStyle/>
          <a:p>
            <a:pPr lvl="0"/>
            <a:r>
              <a:rPr lang="en-US" dirty="0">
                <a:latin typeface="Karla"/>
                <a:ea typeface="Karla"/>
                <a:cs typeface="Karla"/>
                <a:sym typeface="Karla"/>
              </a:rPr>
              <a:t>Helpful </a:t>
            </a:r>
            <a:r>
              <a:rPr lang="en-US" dirty="0" smtClean="0">
                <a:latin typeface="Karla"/>
                <a:ea typeface="Karla"/>
                <a:cs typeface="Karla"/>
                <a:sym typeface="Karla"/>
              </a:rPr>
              <a:t>Resource Links</a:t>
            </a:r>
            <a:r>
              <a:rPr lang="en-US" sz="1400" dirty="0" smtClean="0">
                <a:latin typeface="Karla"/>
                <a:ea typeface="Karla"/>
                <a:cs typeface="Karla"/>
                <a:sym typeface="Karla"/>
              </a:rPr>
              <a:t> (slide 1 of </a:t>
            </a:r>
            <a:r>
              <a:rPr lang="en-US" sz="1400" dirty="0" smtClean="0">
                <a:latin typeface="Karla"/>
                <a:ea typeface="Karla"/>
                <a:cs typeface="Karla"/>
                <a:sym typeface="Karla"/>
              </a:rPr>
              <a:t>3)</a:t>
            </a:r>
            <a:endParaRPr lang="en-US" sz="1200" dirty="0">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p:nvPr/>
        </p:nvSpPr>
        <p:spPr>
          <a:xfrm>
            <a:off x="202103" y="1166351"/>
            <a:ext cx="8851155" cy="4126800"/>
          </a:xfrm>
          <a:prstGeom prst="rect">
            <a:avLst/>
          </a:prstGeom>
          <a:noFill/>
          <a:ln>
            <a:noFill/>
          </a:ln>
        </p:spPr>
        <p:txBody>
          <a:bodyPr spcFirstLastPara="1" wrap="square" lIns="91425" tIns="91425" rIns="91425" bIns="91425" anchor="t" anchorCtr="0">
            <a:noAutofit/>
          </a:bodyPr>
          <a:lstStyle/>
          <a:p>
            <a:pPr lvl="0">
              <a:spcBef>
                <a:spcPts val="600"/>
              </a:spcBef>
            </a:pPr>
            <a:r>
              <a:rPr lang="en-US" b="1" dirty="0">
                <a:latin typeface="Karla"/>
                <a:ea typeface="Karla"/>
                <a:cs typeface="Karla"/>
                <a:sym typeface="Karla"/>
                <a:hlinkClick r:id="rId3"/>
              </a:rPr>
              <a:t>Food and Housing Insecurity Task Force </a:t>
            </a:r>
            <a:r>
              <a:rPr lang="en-US" sz="1100" dirty="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provides advocacy and resources for students experiencing food and/or housing insecurity.  Website contains LA Food Bank distribution dates, and resource guides related to food and housing insecurity</a:t>
            </a:r>
            <a:r>
              <a:rPr lang="en-US" sz="1100" dirty="0" smtClean="0">
                <a:latin typeface="Karla" panose="020B0604020202020204" charset="0"/>
                <a:ea typeface="Karla" panose="020B0604020202020204" charset="0"/>
              </a:rPr>
              <a:t>.</a:t>
            </a:r>
            <a:endParaRPr lang="en" b="1" dirty="0" smtClean="0">
              <a:latin typeface="Karla"/>
              <a:ea typeface="Karla"/>
              <a:cs typeface="Karla"/>
              <a:sym typeface="Karla"/>
              <a:hlinkClick r:id="rId4"/>
            </a:endParaRPr>
          </a:p>
          <a:p>
            <a:pPr marL="0" lvl="0" indent="0" algn="l" rtl="0">
              <a:spcBef>
                <a:spcPts val="1200"/>
              </a:spcBef>
              <a:spcAft>
                <a:spcPts val="0"/>
              </a:spcAft>
              <a:buNone/>
            </a:pPr>
            <a:r>
              <a:rPr lang="en" b="1" dirty="0" smtClean="0">
                <a:latin typeface="Karla"/>
                <a:ea typeface="Karla"/>
                <a:cs typeface="Karla"/>
                <a:sym typeface="Karla"/>
                <a:hlinkClick r:id="rId4"/>
              </a:rPr>
              <a:t>LGBTQ</a:t>
            </a:r>
            <a:r>
              <a:rPr lang="en" b="1" dirty="0">
                <a:latin typeface="Karla"/>
                <a:ea typeface="Karla"/>
                <a:cs typeface="Karla"/>
                <a:sym typeface="Karla"/>
                <a:hlinkClick r:id="rId4"/>
              </a:rPr>
              <a:t>+ Resources (Safe Zone</a:t>
            </a:r>
            <a:r>
              <a:rPr lang="en" b="1" dirty="0" smtClean="0">
                <a:latin typeface="Karla"/>
                <a:ea typeface="Karla"/>
                <a:cs typeface="Karla"/>
                <a:sym typeface="Karla"/>
                <a:hlinkClick r:id="rId4"/>
              </a:rPr>
              <a:t>)</a:t>
            </a:r>
            <a:r>
              <a:rPr lang="en" b="1" dirty="0" smtClean="0">
                <a:latin typeface="Karla"/>
                <a:ea typeface="Karla"/>
                <a:cs typeface="Karla"/>
                <a:sym typeface="Karla"/>
              </a:rPr>
              <a:t> </a:t>
            </a:r>
            <a:r>
              <a:rPr lang="en" sz="1100" dirty="0" smtClean="0">
                <a:latin typeface="Karla"/>
                <a:ea typeface="Karla"/>
                <a:cs typeface="Karla"/>
                <a:sym typeface="Karla"/>
              </a:rPr>
              <a:t>– information related to LGBTQ+ student experiences and challenges, and the Safe Zone Ally training program available to employees and students</a:t>
            </a:r>
            <a:r>
              <a:rPr lang="en" sz="1100" dirty="0" smtClean="0">
                <a:latin typeface="Karla"/>
                <a:ea typeface="Karla"/>
                <a:cs typeface="Karla"/>
                <a:sym typeface="Karla"/>
              </a:rPr>
              <a:t>.</a:t>
            </a:r>
          </a:p>
          <a:p>
            <a:pPr lvl="0">
              <a:spcBef>
                <a:spcPts val="1200"/>
              </a:spcBef>
            </a:pPr>
            <a:r>
              <a:rPr lang="en-US" b="1" dirty="0">
                <a:solidFill>
                  <a:srgbClr val="23527C"/>
                </a:solidFill>
                <a:latin typeface="Karla" panose="020B0604020202020204" charset="0"/>
                <a:ea typeface="Karla" panose="020B0604020202020204" charset="0"/>
                <a:hlinkClick r:id="rId5" tooltip="Leaders Involved in Creating Change (LINC)"/>
              </a:rPr>
              <a:t>Leaders Involved in Creating Change (LINC)</a:t>
            </a:r>
            <a:r>
              <a:rPr lang="en-US" sz="1100" dirty="0">
                <a:solidFill>
                  <a:srgbClr val="333333"/>
                </a:solidFill>
                <a:latin typeface="Karla" panose="020B0604020202020204" charset="0"/>
                <a:ea typeface="Karla" panose="020B0604020202020204" charset="0"/>
              </a:rPr>
              <a:t> – provides support and services to foster youth including counseling, workshops, financial assistance, and tutoring.</a:t>
            </a:r>
            <a:endParaRPr sz="1100" dirty="0">
              <a:latin typeface="Karla" panose="020B0604020202020204" charset="0"/>
              <a:ea typeface="Karla" panose="020B0604020202020204" charset="0"/>
              <a:cs typeface="Karla"/>
              <a:sym typeface="Karla"/>
            </a:endParaRPr>
          </a:p>
          <a:p>
            <a:pPr marL="0" lvl="0" indent="0" algn="l" rtl="0">
              <a:spcBef>
                <a:spcPts val="1200"/>
              </a:spcBef>
              <a:spcAft>
                <a:spcPts val="0"/>
              </a:spcAft>
              <a:buClr>
                <a:schemeClr val="dk1"/>
              </a:buClr>
              <a:buSzPts val="1100"/>
              <a:buFont typeface="Arial"/>
              <a:buNone/>
            </a:pPr>
            <a:r>
              <a:rPr lang="en" b="1" dirty="0">
                <a:solidFill>
                  <a:schemeClr val="dk1"/>
                </a:solidFill>
                <a:latin typeface="Karla"/>
                <a:ea typeface="Karla"/>
                <a:cs typeface="Karla"/>
                <a:sym typeface="Karla"/>
                <a:hlinkClick r:id="rId6"/>
              </a:rPr>
              <a:t>Office of International Student </a:t>
            </a:r>
            <a:r>
              <a:rPr lang="en" b="1" dirty="0" smtClean="0">
                <a:solidFill>
                  <a:schemeClr val="dk1"/>
                </a:solidFill>
                <a:latin typeface="Karla"/>
                <a:ea typeface="Karla"/>
                <a:cs typeface="Karla"/>
                <a:sym typeface="Karla"/>
                <a:hlinkClick r:id="rId6"/>
              </a:rPr>
              <a:t>Services</a:t>
            </a:r>
            <a:r>
              <a:rPr lang="en" b="1" dirty="0" smtClean="0">
                <a:solidFill>
                  <a:schemeClr val="dk1"/>
                </a:solidFill>
                <a:latin typeface="Karla"/>
                <a:ea typeface="Karla"/>
                <a:cs typeface="Karla"/>
                <a:sym typeface="Karla"/>
              </a:rPr>
              <a:t> </a:t>
            </a:r>
            <a:r>
              <a:rPr lang="en" sz="1100" dirty="0" smtClean="0">
                <a:solidFill>
                  <a:schemeClr val="dk1"/>
                </a:solidFill>
                <a:latin typeface="Karla"/>
                <a:ea typeface="Karla"/>
                <a:cs typeface="Karla"/>
                <a:sym typeface="Karla"/>
              </a:rPr>
              <a:t>– provides assistance to international students with F-1 status, including admission, academic counseling, advising, cross-cultural adjustment, and compliance requirements. </a:t>
            </a:r>
            <a:endParaRPr sz="1100" dirty="0">
              <a:latin typeface="Karla"/>
              <a:ea typeface="Karla"/>
              <a:cs typeface="Karla"/>
              <a:sym typeface="Karla"/>
            </a:endParaRPr>
          </a:p>
          <a:p>
            <a:pPr>
              <a:spcBef>
                <a:spcPts val="1200"/>
              </a:spcBef>
            </a:pPr>
            <a:r>
              <a:rPr lang="en-US" b="1" dirty="0">
                <a:latin typeface="Karla"/>
                <a:ea typeface="Karla"/>
                <a:cs typeface="Karla"/>
                <a:sym typeface="Karla"/>
                <a:hlinkClick r:id="rId7"/>
              </a:rPr>
              <a:t>Office of Student Conduct &amp; Grievances</a:t>
            </a:r>
            <a:r>
              <a:rPr lang="en-US" b="1" dirty="0">
                <a:latin typeface="Karla"/>
                <a:ea typeface="Karla"/>
                <a:cs typeface="Karla"/>
                <a:sym typeface="Karla"/>
              </a:rPr>
              <a:t> </a:t>
            </a:r>
            <a:r>
              <a:rPr lang="en-US" dirty="0">
                <a:latin typeface="Karla"/>
                <a:ea typeface="Karla"/>
                <a:cs typeface="Karla"/>
                <a:sym typeface="Karla"/>
              </a:rPr>
              <a:t>– </a:t>
            </a:r>
            <a:r>
              <a:rPr lang="en-US" sz="1100" dirty="0">
                <a:latin typeface="Karla"/>
                <a:ea typeface="Karla"/>
                <a:cs typeface="Karla"/>
                <a:sym typeface="Karla"/>
              </a:rPr>
              <a:t>supports implementation of District policy related to </a:t>
            </a:r>
            <a:r>
              <a:rPr lang="en-US" sz="1100" dirty="0" smtClean="0">
                <a:latin typeface="Karla"/>
                <a:ea typeface="Karla"/>
                <a:cs typeface="Karla"/>
                <a:sym typeface="Karla"/>
              </a:rPr>
              <a:t>the </a:t>
            </a:r>
            <a:r>
              <a:rPr lang="en-US" sz="1100" dirty="0">
                <a:latin typeface="Karla"/>
                <a:ea typeface="Karla"/>
                <a:cs typeface="Karla"/>
                <a:sym typeface="Karla"/>
              </a:rPr>
              <a:t>Student Code of Conduct, student discipline, and the student grievance process.</a:t>
            </a:r>
          </a:p>
          <a:p>
            <a:pPr lvl="0">
              <a:spcBef>
                <a:spcPts val="1200"/>
              </a:spcBef>
            </a:pPr>
            <a:r>
              <a:rPr lang="en" b="1" dirty="0" smtClean="0">
                <a:latin typeface="Karla"/>
                <a:ea typeface="Karla"/>
                <a:cs typeface="Karla"/>
                <a:sym typeface="Karla"/>
                <a:hlinkClick r:id="rId8"/>
              </a:rPr>
              <a:t>Re-Entry </a:t>
            </a:r>
            <a:r>
              <a:rPr lang="en" b="1" dirty="0">
                <a:latin typeface="Karla"/>
                <a:ea typeface="Karla"/>
                <a:cs typeface="Karla"/>
                <a:sym typeface="Karla"/>
                <a:hlinkClick r:id="rId8"/>
              </a:rPr>
              <a:t>Resource Program </a:t>
            </a:r>
            <a:r>
              <a:rPr lang="en" sz="1100" dirty="0" smtClean="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assist and </a:t>
            </a:r>
            <a:r>
              <a:rPr lang="en-US" sz="1100" dirty="0" smtClean="0">
                <a:latin typeface="Karla" panose="020B0604020202020204" charset="0"/>
                <a:ea typeface="Karla" panose="020B0604020202020204" charset="0"/>
              </a:rPr>
              <a:t>supports </a:t>
            </a:r>
            <a:r>
              <a:rPr lang="en-US" sz="1100" dirty="0">
                <a:latin typeface="Karla" panose="020B0604020202020204" charset="0"/>
                <a:ea typeface="Karla" panose="020B0604020202020204" charset="0"/>
              </a:rPr>
              <a:t>adult students returning to school after a gap in their education.</a:t>
            </a:r>
            <a:endParaRPr lang="en" sz="1100" dirty="0">
              <a:latin typeface="Karla" panose="020B0604020202020204" charset="0"/>
              <a:ea typeface="Karla" panose="020B0604020202020204" charset="0"/>
              <a:cs typeface="Karla"/>
              <a:sym typeface="Karla"/>
            </a:endParaRPr>
          </a:p>
          <a:p>
            <a:pPr lvl="0">
              <a:spcBef>
                <a:spcPts val="1200"/>
              </a:spcBef>
            </a:pPr>
            <a:r>
              <a:rPr lang="en" b="1" dirty="0" smtClean="0">
                <a:latin typeface="Karla"/>
                <a:ea typeface="Karla"/>
                <a:cs typeface="Karla"/>
                <a:sym typeface="Karla"/>
                <a:hlinkClick r:id="rId9"/>
              </a:rPr>
              <a:t>Student </a:t>
            </a:r>
            <a:r>
              <a:rPr lang="en" b="1" dirty="0">
                <a:latin typeface="Karla"/>
                <a:ea typeface="Karla"/>
                <a:cs typeface="Karla"/>
                <a:sym typeface="Karla"/>
                <a:hlinkClick r:id="rId9"/>
              </a:rPr>
              <a:t>Health </a:t>
            </a:r>
            <a:r>
              <a:rPr lang="en" b="1" dirty="0" smtClean="0">
                <a:latin typeface="Karla"/>
                <a:ea typeface="Karla"/>
                <a:cs typeface="Karla"/>
                <a:sym typeface="Karla"/>
                <a:hlinkClick r:id="rId9"/>
              </a:rPr>
              <a:t>Services</a:t>
            </a:r>
            <a:r>
              <a:rPr lang="en" b="1" dirty="0" smtClean="0">
                <a:latin typeface="Karla"/>
                <a:ea typeface="Karla"/>
                <a:cs typeface="Karla"/>
                <a:sym typeface="Karla"/>
              </a:rPr>
              <a:t> </a:t>
            </a:r>
            <a:r>
              <a:rPr lang="en" sz="1100" dirty="0" smtClean="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 </a:t>
            </a:r>
            <a:r>
              <a:rPr lang="en-US" sz="1100" dirty="0" smtClean="0">
                <a:latin typeface="Karla" panose="020B0604020202020204" charset="0"/>
                <a:ea typeface="Karla" panose="020B0604020202020204" charset="0"/>
              </a:rPr>
              <a:t>students the </a:t>
            </a:r>
            <a:r>
              <a:rPr lang="en-US" sz="1100" dirty="0">
                <a:latin typeface="Karla" panose="020B0604020202020204" charset="0"/>
                <a:ea typeface="Karla" panose="020B0604020202020204" charset="0"/>
              </a:rPr>
              <a:t>opportunity to have </a:t>
            </a:r>
            <a:r>
              <a:rPr lang="en-US" sz="1100" dirty="0" smtClean="0">
                <a:latin typeface="Karla" panose="020B0604020202020204" charset="0"/>
                <a:ea typeface="Karla" panose="020B0604020202020204" charset="0"/>
              </a:rPr>
              <a:t>low-cost professional </a:t>
            </a:r>
            <a:r>
              <a:rPr lang="en-US" sz="1100" dirty="0">
                <a:latin typeface="Karla" panose="020B0604020202020204" charset="0"/>
                <a:ea typeface="Karla" panose="020B0604020202020204" charset="0"/>
              </a:rPr>
              <a:t>medical services </a:t>
            </a:r>
            <a:r>
              <a:rPr lang="en-US" sz="1100" dirty="0" smtClean="0">
                <a:latin typeface="Karla" panose="020B0604020202020204" charset="0"/>
                <a:ea typeface="Karla" panose="020B0604020202020204" charset="0"/>
              </a:rPr>
              <a:t>which assist in achieving </a:t>
            </a:r>
            <a:r>
              <a:rPr lang="en-US" sz="1100" dirty="0">
                <a:latin typeface="Karla" panose="020B0604020202020204" charset="0"/>
                <a:ea typeface="Karla" panose="020B0604020202020204" charset="0"/>
              </a:rPr>
              <a:t>and </a:t>
            </a:r>
            <a:r>
              <a:rPr lang="en-US" sz="1100" dirty="0" smtClean="0">
                <a:latin typeface="Karla" panose="020B0604020202020204" charset="0"/>
                <a:ea typeface="Karla" panose="020B0604020202020204" charset="0"/>
              </a:rPr>
              <a:t>maintaining </a:t>
            </a:r>
            <a:r>
              <a:rPr lang="en-US" sz="1100" dirty="0">
                <a:latin typeface="Karla" panose="020B0604020202020204" charset="0"/>
                <a:ea typeface="Karla" panose="020B0604020202020204" charset="0"/>
              </a:rPr>
              <a:t>optimum physical, mental, and emotional health.</a:t>
            </a:r>
            <a:endParaRPr lang="en" sz="1100" dirty="0" smtClean="0">
              <a:latin typeface="Karla" panose="020B0604020202020204" charset="0"/>
              <a:ea typeface="Karla" panose="020B0604020202020204" charset="0"/>
              <a:cs typeface="Karla"/>
              <a:sym typeface="Karla"/>
            </a:endParaRPr>
          </a:p>
          <a:p>
            <a:pPr marL="0" lvl="0" indent="0" algn="l" rtl="0">
              <a:spcBef>
                <a:spcPts val="600"/>
              </a:spcBef>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p:txBody>
      </p:sp>
      <p:sp>
        <p:nvSpPr>
          <p:cNvPr id="2" name="Title 1"/>
          <p:cNvSpPr>
            <a:spLocks noGrp="1"/>
          </p:cNvSpPr>
          <p:nvPr>
            <p:ph type="title"/>
          </p:nvPr>
        </p:nvSpPr>
        <p:spPr>
          <a:xfrm>
            <a:off x="106850" y="370325"/>
            <a:ext cx="7370700" cy="857400"/>
          </a:xfrm>
        </p:spPr>
        <p:txBody>
          <a:bodyPr/>
          <a:lstStyle/>
          <a:p>
            <a:pPr lvl="0"/>
            <a:r>
              <a:rPr lang="en-US" dirty="0">
                <a:latin typeface="Karla"/>
                <a:ea typeface="Karla"/>
                <a:cs typeface="Karla"/>
                <a:sym typeface="Karla"/>
              </a:rPr>
              <a:t>Helpful </a:t>
            </a:r>
            <a:r>
              <a:rPr lang="en-US" dirty="0" smtClean="0">
                <a:latin typeface="Karla"/>
                <a:ea typeface="Karla"/>
                <a:cs typeface="Karla"/>
                <a:sym typeface="Karla"/>
              </a:rPr>
              <a:t>Resource Links </a:t>
            </a:r>
            <a:r>
              <a:rPr lang="en-US" sz="1400" dirty="0" smtClean="0">
                <a:latin typeface="Karla"/>
                <a:ea typeface="Karla"/>
                <a:cs typeface="Karla"/>
                <a:sym typeface="Karla"/>
              </a:rPr>
              <a:t>(slide 2 of </a:t>
            </a:r>
            <a:r>
              <a:rPr lang="en-US" sz="1400" dirty="0" smtClean="0">
                <a:latin typeface="Karla"/>
                <a:ea typeface="Karla"/>
                <a:cs typeface="Karla"/>
                <a:sym typeface="Karla"/>
              </a:rPr>
              <a:t>3)</a:t>
            </a:r>
            <a:endParaRPr lang="en-US" sz="1200" dirty="0">
              <a:latin typeface="Karla"/>
              <a:ea typeface="Karla"/>
              <a:cs typeface="Karla"/>
              <a:sym typeface="Karla"/>
            </a:endParaRPr>
          </a:p>
        </p:txBody>
      </p:sp>
    </p:spTree>
    <p:extLst>
      <p:ext uri="{BB962C8B-B14F-4D97-AF65-F5344CB8AC3E}">
        <p14:creationId xmlns:p14="http://schemas.microsoft.com/office/powerpoint/2010/main" val="3869293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p:nvPr/>
        </p:nvSpPr>
        <p:spPr>
          <a:xfrm>
            <a:off x="202103" y="1166351"/>
            <a:ext cx="8851155" cy="4126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 b="1" dirty="0" smtClean="0">
                <a:latin typeface="Karla"/>
                <a:ea typeface="Karla"/>
                <a:cs typeface="Karla"/>
                <a:sym typeface="Karla"/>
                <a:hlinkClick r:id="rId3"/>
              </a:rPr>
              <a:t>Title </a:t>
            </a:r>
            <a:r>
              <a:rPr lang="en" b="1" dirty="0">
                <a:latin typeface="Karla"/>
                <a:ea typeface="Karla"/>
                <a:cs typeface="Karla"/>
                <a:sym typeface="Karla"/>
                <a:hlinkClick r:id="rId3"/>
              </a:rPr>
              <a:t>IX (Human Resources) </a:t>
            </a:r>
            <a:r>
              <a:rPr lang="en" dirty="0" smtClean="0">
                <a:latin typeface="Karla"/>
                <a:ea typeface="Karla"/>
                <a:cs typeface="Karla"/>
                <a:sym typeface="Karla"/>
              </a:rPr>
              <a:t>– </a:t>
            </a:r>
            <a:r>
              <a:rPr lang="en" sz="1100" dirty="0" smtClean="0">
                <a:latin typeface="Karla"/>
                <a:ea typeface="Karla"/>
                <a:cs typeface="Karla"/>
                <a:sym typeface="Karla"/>
              </a:rPr>
              <a:t>provides advocacy and resources related to </a:t>
            </a:r>
            <a:r>
              <a:rPr lang="en" sz="1100" dirty="0" smtClean="0">
                <a:latin typeface="Karla"/>
                <a:ea typeface="Karla"/>
                <a:cs typeface="Karla"/>
                <a:sym typeface="Karla"/>
              </a:rPr>
              <a:t>issues </a:t>
            </a:r>
            <a:r>
              <a:rPr lang="en" sz="1100" dirty="0" smtClean="0">
                <a:latin typeface="Karla"/>
                <a:ea typeface="Karla"/>
                <a:cs typeface="Karla"/>
                <a:sym typeface="Karla"/>
              </a:rPr>
              <a:t>of sex discrimination and harassment, including sexual violence and pregnancy rights.  Web resources include a faculty &amp; staff tool kit</a:t>
            </a:r>
            <a:r>
              <a:rPr lang="en" sz="1100" dirty="0" smtClean="0">
                <a:latin typeface="Karla"/>
                <a:ea typeface="Karla"/>
                <a:cs typeface="Karla"/>
                <a:sym typeface="Karla"/>
              </a:rPr>
              <a:t>.</a:t>
            </a:r>
          </a:p>
          <a:p>
            <a:pPr lvl="0">
              <a:spcBef>
                <a:spcPts val="1200"/>
              </a:spcBef>
            </a:pPr>
            <a:r>
              <a:rPr lang="en-US" b="1" u="sng" dirty="0" err="1">
                <a:solidFill>
                  <a:srgbClr val="305589"/>
                </a:solidFill>
                <a:latin typeface="Karla" panose="020B0604020202020204" charset="0"/>
                <a:ea typeface="Karla" panose="020B0604020202020204" charset="0"/>
                <a:hlinkClick r:id="rId4" tooltip="UndocuAlly Taskforce"/>
              </a:rPr>
              <a:t>UndocuAlly</a:t>
            </a:r>
            <a:r>
              <a:rPr lang="en-US" b="1" u="sng" dirty="0">
                <a:solidFill>
                  <a:srgbClr val="305589"/>
                </a:solidFill>
                <a:latin typeface="Karla" panose="020B0604020202020204" charset="0"/>
                <a:ea typeface="Karla" panose="020B0604020202020204" charset="0"/>
                <a:hlinkClick r:id="rId4" tooltip="UndocuAlly Taskforce"/>
              </a:rPr>
              <a:t> Taskforce</a:t>
            </a:r>
            <a:r>
              <a:rPr lang="en-US" sz="1100" dirty="0">
                <a:solidFill>
                  <a:srgbClr val="333333"/>
                </a:solidFill>
                <a:latin typeface="Open Sans" panose="020B0606030504020204" pitchFamily="34" charset="0"/>
              </a:rPr>
              <a:t> – </a:t>
            </a:r>
            <a:r>
              <a:rPr lang="en-US" sz="1100" dirty="0">
                <a:solidFill>
                  <a:schemeClr val="tx1"/>
                </a:solidFill>
                <a:latin typeface="Karla" panose="020B0604020202020204" charset="0"/>
                <a:ea typeface="Karla" panose="020B0604020202020204" charset="0"/>
              </a:rPr>
              <a:t>provides guidance and resources for undocumented students including financial aid assistance, counseling, career information, legal services, training to campus employees, students, and educators in the community. </a:t>
            </a:r>
            <a:endParaRPr sz="1100" dirty="0">
              <a:solidFill>
                <a:schemeClr val="tx1"/>
              </a:solidFill>
              <a:latin typeface="Karla" panose="020B0604020202020204" charset="0"/>
              <a:ea typeface="Karla" panose="020B0604020202020204" charset="0"/>
              <a:cs typeface="Karla"/>
              <a:sym typeface="Karla"/>
            </a:endParaRPr>
          </a:p>
          <a:p>
            <a:pPr marL="0" lvl="0" indent="0" algn="l" rtl="0">
              <a:spcBef>
                <a:spcPts val="600"/>
              </a:spcBef>
              <a:spcAft>
                <a:spcPts val="0"/>
              </a:spcAft>
              <a:buNone/>
            </a:pPr>
            <a:endParaRPr sz="1100" dirty="0">
              <a:latin typeface="Karla" panose="020B0604020202020204" charset="0"/>
              <a:ea typeface="Karla" panose="020B0604020202020204" charset="0"/>
              <a:cs typeface="Karla"/>
              <a:sym typeface="Karla"/>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p:txBody>
      </p:sp>
      <p:sp>
        <p:nvSpPr>
          <p:cNvPr id="2" name="Title 1"/>
          <p:cNvSpPr>
            <a:spLocks noGrp="1"/>
          </p:cNvSpPr>
          <p:nvPr>
            <p:ph type="title"/>
          </p:nvPr>
        </p:nvSpPr>
        <p:spPr>
          <a:xfrm>
            <a:off x="106850" y="370325"/>
            <a:ext cx="7370700" cy="857400"/>
          </a:xfrm>
        </p:spPr>
        <p:txBody>
          <a:bodyPr/>
          <a:lstStyle/>
          <a:p>
            <a:pPr lvl="0"/>
            <a:r>
              <a:rPr lang="en-US" dirty="0">
                <a:latin typeface="Karla"/>
                <a:ea typeface="Karla"/>
                <a:cs typeface="Karla"/>
                <a:sym typeface="Karla"/>
              </a:rPr>
              <a:t>Helpful </a:t>
            </a:r>
            <a:r>
              <a:rPr lang="en-US" dirty="0" smtClean="0">
                <a:latin typeface="Karla"/>
                <a:ea typeface="Karla"/>
                <a:cs typeface="Karla"/>
                <a:sym typeface="Karla"/>
              </a:rPr>
              <a:t>Resource Links </a:t>
            </a:r>
            <a:r>
              <a:rPr lang="en-US" sz="1400" dirty="0" smtClean="0">
                <a:latin typeface="Karla"/>
                <a:ea typeface="Karla"/>
                <a:cs typeface="Karla"/>
                <a:sym typeface="Karla"/>
              </a:rPr>
              <a:t>(slide </a:t>
            </a:r>
            <a:r>
              <a:rPr lang="en-US" sz="1400" dirty="0" smtClean="0">
                <a:latin typeface="Karla"/>
                <a:ea typeface="Karla"/>
                <a:cs typeface="Karla"/>
                <a:sym typeface="Karla"/>
              </a:rPr>
              <a:t>3 </a:t>
            </a:r>
            <a:r>
              <a:rPr lang="en-US" sz="1400" dirty="0" smtClean="0">
                <a:latin typeface="Karla"/>
                <a:ea typeface="Karla"/>
                <a:cs typeface="Karla"/>
                <a:sym typeface="Karla"/>
              </a:rPr>
              <a:t>of </a:t>
            </a:r>
            <a:r>
              <a:rPr lang="en-US" sz="1400" dirty="0">
                <a:latin typeface="Karla"/>
                <a:ea typeface="Karla"/>
                <a:cs typeface="Karla"/>
                <a:sym typeface="Karla"/>
              </a:rPr>
              <a:t>3</a:t>
            </a:r>
            <a:r>
              <a:rPr lang="en-US" sz="1400" dirty="0" smtClean="0">
                <a:latin typeface="Karla"/>
                <a:ea typeface="Karla"/>
                <a:cs typeface="Karla"/>
                <a:sym typeface="Karla"/>
              </a:rPr>
              <a:t>)</a:t>
            </a:r>
            <a:endParaRPr lang="en-US" sz="1200" dirty="0">
              <a:latin typeface="Karla"/>
              <a:ea typeface="Karla"/>
              <a:cs typeface="Karla"/>
              <a:sym typeface="Karla"/>
            </a:endParaRPr>
          </a:p>
        </p:txBody>
      </p:sp>
    </p:spTree>
    <p:extLst>
      <p:ext uri="{BB962C8B-B14F-4D97-AF65-F5344CB8AC3E}">
        <p14:creationId xmlns:p14="http://schemas.microsoft.com/office/powerpoint/2010/main" val="2106300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61" name="Google Shape;261;p36" title="&quot;&quot;"/>
          <p:cNvGrpSpPr/>
          <p:nvPr/>
        </p:nvGrpSpPr>
        <p:grpSpPr>
          <a:xfrm>
            <a:off x="685795" y="1814227"/>
            <a:ext cx="1681779" cy="1179949"/>
            <a:chOff x="559275" y="1683950"/>
            <a:chExt cx="466500" cy="327300"/>
          </a:xfrm>
        </p:grpSpPr>
        <p:sp>
          <p:nvSpPr>
            <p:cNvPr id="262" name="Google Shape;262;p36"/>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6" title="&quot;&quot;"/>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txBox="1">
            <a:spLocks noGrp="1"/>
          </p:cNvSpPr>
          <p:nvPr>
            <p:ph type="subTitle" idx="4294967295"/>
          </p:nvPr>
        </p:nvSpPr>
        <p:spPr>
          <a:xfrm>
            <a:off x="3064700" y="2636350"/>
            <a:ext cx="5876100" cy="219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a:p>
            <a:pPr marL="0" lvl="0" indent="0" algn="l" rtl="0">
              <a:spcBef>
                <a:spcPts val="600"/>
              </a:spcBef>
              <a:spcAft>
                <a:spcPts val="0"/>
              </a:spcAft>
              <a:buClr>
                <a:schemeClr val="dk1"/>
              </a:buClr>
              <a:buSzPts val="1100"/>
              <a:buFont typeface="Arial"/>
              <a:buNone/>
            </a:pPr>
            <a:endParaRPr sz="1800"/>
          </a:p>
          <a:p>
            <a:pPr marL="0" lvl="0" indent="0" algn="l" rtl="0">
              <a:spcBef>
                <a:spcPts val="600"/>
              </a:spcBef>
              <a:spcAft>
                <a:spcPts val="0"/>
              </a:spcAft>
              <a:buClr>
                <a:schemeClr val="dk1"/>
              </a:buClr>
              <a:buSzPts val="1100"/>
              <a:buFont typeface="Arial"/>
              <a:buNone/>
            </a:pPr>
            <a:r>
              <a:rPr lang="en" sz="1800" u="sng"/>
              <a:t>CAIR Team Co-Chairs:</a:t>
            </a:r>
            <a:endParaRPr sz="1800" u="sng"/>
          </a:p>
          <a:p>
            <a:pPr marL="0" lvl="0" indent="0" algn="l" rtl="0">
              <a:spcBef>
                <a:spcPts val="600"/>
              </a:spcBef>
              <a:spcAft>
                <a:spcPts val="0"/>
              </a:spcAft>
              <a:buClr>
                <a:schemeClr val="dk1"/>
              </a:buClr>
              <a:buSzPts val="1100"/>
              <a:buFont typeface="Arial"/>
              <a:buNone/>
            </a:pPr>
            <a:r>
              <a:rPr lang="en" sz="1800"/>
              <a:t>Dr. Humberto Hernandez, </a:t>
            </a:r>
            <a:r>
              <a:rPr lang="en" sz="1800" u="sng">
                <a:solidFill>
                  <a:schemeClr val="hlink"/>
                </a:solidFill>
                <a:hlinkClick r:id="rId3"/>
              </a:rPr>
              <a:t>hhernandez@cerritos.edu</a:t>
            </a:r>
            <a:endParaRPr sz="1800"/>
          </a:p>
          <a:p>
            <a:pPr marL="0" lvl="0" indent="0" algn="l" rtl="0">
              <a:spcBef>
                <a:spcPts val="600"/>
              </a:spcBef>
              <a:spcAft>
                <a:spcPts val="0"/>
              </a:spcAft>
              <a:buClr>
                <a:schemeClr val="dk1"/>
              </a:buClr>
              <a:buSzPts val="1100"/>
              <a:buFont typeface="Arial"/>
              <a:buNone/>
            </a:pPr>
            <a:r>
              <a:rPr lang="en" sz="1800"/>
              <a:t>Dr. Elizabeth Miller, </a:t>
            </a:r>
            <a:r>
              <a:rPr lang="en" sz="1800" u="sng">
                <a:solidFill>
                  <a:schemeClr val="hlink"/>
                </a:solidFill>
                <a:hlinkClick r:id="rId4"/>
              </a:rPr>
              <a:t>emiller@cerritos.edu</a:t>
            </a:r>
            <a:r>
              <a:rPr lang="en" sz="1800"/>
              <a:t> </a:t>
            </a:r>
            <a:endParaRPr sz="1800"/>
          </a:p>
        </p:txBody>
      </p:sp>
      <p:sp>
        <p:nvSpPr>
          <p:cNvPr id="259" name="Google Shape;259;p36"/>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3"/>
          <p:cNvSpPr txBox="1"/>
          <p:nvPr/>
        </p:nvSpPr>
        <p:spPr>
          <a:xfrm>
            <a:off x="185525" y="1468477"/>
            <a:ext cx="8698200" cy="266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200"/>
              </a:spcAft>
              <a:buNone/>
            </a:pPr>
            <a:r>
              <a:rPr lang="en" sz="2000" dirty="0">
                <a:solidFill>
                  <a:schemeClr val="dk1"/>
                </a:solidFill>
                <a:latin typeface="Karla"/>
                <a:ea typeface="Karla"/>
                <a:cs typeface="Karla"/>
                <a:sym typeface="Karla"/>
              </a:rPr>
              <a:t>The Crisis Assessment, Intervention, and Response (CAIR) Team is a multidisciplinary partnership which contributes to the health and safety of the campus. The team consists of Cerritos College administrators that evaluate and assess distressing and disturbing behaviors exhibited by students, coordinate and develop a centralized response to provide assistance and intervention for students of concern, and evaluate and monitor any ongoing related issue(s). </a:t>
            </a:r>
            <a:endParaRPr sz="2000" dirty="0">
              <a:solidFill>
                <a:schemeClr val="dk1"/>
              </a:solidFill>
              <a:latin typeface="Karla"/>
              <a:ea typeface="Karla"/>
              <a:cs typeface="Karla"/>
              <a:sym typeface="Karla"/>
            </a:endParaRPr>
          </a:p>
        </p:txBody>
      </p:sp>
      <p:sp>
        <p:nvSpPr>
          <p:cNvPr id="4" name="Title 3"/>
          <p:cNvSpPr>
            <a:spLocks noGrp="1"/>
          </p:cNvSpPr>
          <p:nvPr>
            <p:ph type="title"/>
          </p:nvPr>
        </p:nvSpPr>
        <p:spPr>
          <a:xfrm>
            <a:off x="185525" y="323750"/>
            <a:ext cx="7370700" cy="857400"/>
          </a:xfrm>
        </p:spPr>
        <p:txBody>
          <a:bodyPr/>
          <a:lstStyle/>
          <a:p>
            <a:r>
              <a:rPr lang="pt-BR" dirty="0">
                <a:latin typeface="Karla"/>
                <a:ea typeface="Karla"/>
                <a:cs typeface="Karla"/>
                <a:sym typeface="Karla"/>
              </a:rPr>
              <a:t>Cerritos College CAIR Team Purpose</a:t>
            </a:r>
            <a:br>
              <a:rPr lang="pt-BR"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104055" y="1098077"/>
            <a:ext cx="8790900" cy="377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b="1" dirty="0">
                <a:solidFill>
                  <a:schemeClr val="dk1"/>
                </a:solidFill>
                <a:latin typeface="Karla"/>
                <a:ea typeface="Karla"/>
                <a:cs typeface="Karla"/>
                <a:sym typeface="Karla"/>
              </a:rPr>
              <a:t>The CAIR Team’s responsibilities include, but are not limited to, the following:</a:t>
            </a:r>
            <a:endParaRPr sz="1800" b="1"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receive and review reports regarding students in crisis and/or of concern submitted by members of the campus community and the general public;</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develop a collaborative and coordinated action or intervention plan to respond to students of concern and follow-up plans, when necessary;</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initiate threat assessments and risk determination, when warranted;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create protocols, processes, procedures, and recommend policies to enhance the effectiveness of the CAIR Team;</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assess and monitor national trends and events that may impact the institution; and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200"/>
              </a:spcAft>
              <a:buClr>
                <a:schemeClr val="dk1"/>
              </a:buClr>
              <a:buSzPts val="1400"/>
              <a:buFont typeface="Karla"/>
              <a:buChar char="●"/>
            </a:pPr>
            <a:r>
              <a:rPr lang="en" dirty="0">
                <a:solidFill>
                  <a:schemeClr val="dk1"/>
                </a:solidFill>
                <a:latin typeface="Karla"/>
                <a:ea typeface="Karla"/>
                <a:cs typeface="Karla"/>
                <a:sym typeface="Karla"/>
              </a:rPr>
              <a:t>To educate the campus community about the resources available provided by the CAIR Team and available in the broader community.</a:t>
            </a:r>
            <a:endParaRPr dirty="0">
              <a:latin typeface="Karla"/>
              <a:ea typeface="Karla"/>
              <a:cs typeface="Karla"/>
              <a:sym typeface="Karla"/>
            </a:endParaRPr>
          </a:p>
        </p:txBody>
      </p:sp>
      <p:sp>
        <p:nvSpPr>
          <p:cNvPr id="2" name="Title 1"/>
          <p:cNvSpPr>
            <a:spLocks noGrp="1"/>
          </p:cNvSpPr>
          <p:nvPr>
            <p:ph type="title"/>
          </p:nvPr>
        </p:nvSpPr>
        <p:spPr>
          <a:xfrm>
            <a:off x="104055" y="324260"/>
            <a:ext cx="7370700" cy="857400"/>
          </a:xfrm>
        </p:spPr>
        <p:txBody>
          <a:bodyPr/>
          <a:lstStyle/>
          <a:p>
            <a:pPr lvl="0"/>
            <a:r>
              <a:rPr lang="en-US" dirty="0">
                <a:latin typeface="Karla"/>
                <a:ea typeface="Karla"/>
                <a:cs typeface="Karla"/>
                <a:sym typeface="Karla"/>
              </a:rPr>
              <a:t>CAIR: </a:t>
            </a:r>
            <a:r>
              <a:rPr lang="en-US" dirty="0" smtClean="0">
                <a:latin typeface="Karla"/>
                <a:ea typeface="Karla"/>
                <a:cs typeface="Karla"/>
                <a:sym typeface="Karla"/>
              </a:rPr>
              <a:t>Who we are &amp; what </a:t>
            </a:r>
            <a:r>
              <a:rPr lang="en-US" dirty="0">
                <a:latin typeface="Karla"/>
                <a:ea typeface="Karla"/>
                <a:cs typeface="Karla"/>
                <a:sym typeface="Karla"/>
              </a:rPr>
              <a:t>we </a:t>
            </a:r>
            <a:r>
              <a:rPr lang="en-US" dirty="0" smtClean="0">
                <a:latin typeface="Karla"/>
                <a:ea typeface="Karla"/>
                <a:cs typeface="Karla"/>
                <a:sym typeface="Karla"/>
              </a:rPr>
              <a:t>do</a:t>
            </a:r>
            <a:endParaRPr lang="en-US" dirty="0">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p:nvPr/>
        </p:nvSpPr>
        <p:spPr>
          <a:xfrm>
            <a:off x="156023" y="1187744"/>
            <a:ext cx="8444280" cy="35406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First responders. </a:t>
            </a:r>
            <a:r>
              <a:rPr lang="en" dirty="0">
                <a:latin typeface="Karla"/>
                <a:ea typeface="Karla"/>
                <a:cs typeface="Karla"/>
                <a:sym typeface="Karla"/>
              </a:rPr>
              <a:t>We do not have </a:t>
            </a:r>
            <a:r>
              <a:rPr lang="en" dirty="0">
                <a:solidFill>
                  <a:srgbClr val="222222"/>
                </a:solidFill>
                <a:highlight>
                  <a:srgbClr val="FFFFFF"/>
                </a:highlight>
                <a:latin typeface="Karla"/>
                <a:ea typeface="Karla"/>
                <a:cs typeface="Karla"/>
                <a:sym typeface="Karla"/>
              </a:rPr>
              <a:t>specialized training or capacity to be the first to arrive and provide assistance at the scene of an emergency, such as a student in crisis, accident, or incident of violence</a:t>
            </a:r>
            <a:r>
              <a:rPr lang="en" sz="1050" dirty="0">
                <a:solidFill>
                  <a:srgbClr val="222222"/>
                </a:solidFill>
                <a:highlight>
                  <a:srgbClr val="FFFFFF"/>
                </a:highlight>
              </a:rPr>
              <a:t>. </a:t>
            </a:r>
            <a:endParaRPr b="1" dirty="0">
              <a:latin typeface="Karla"/>
              <a:ea typeface="Karla"/>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referral service.</a:t>
            </a:r>
            <a:r>
              <a:rPr lang="en" dirty="0">
                <a:latin typeface="Karla"/>
                <a:ea typeface="Karla"/>
                <a:cs typeface="Karla"/>
                <a:sym typeface="Karla"/>
              </a:rPr>
              <a:t>  Students should not be </a:t>
            </a:r>
            <a:r>
              <a:rPr lang="en" dirty="0" smtClean="0">
                <a:latin typeface="Karla"/>
                <a:ea typeface="Karla"/>
                <a:cs typeface="Karla"/>
                <a:sym typeface="Karla"/>
              </a:rPr>
              <a:t>“referred” </a:t>
            </a:r>
            <a:r>
              <a:rPr lang="en" dirty="0">
                <a:latin typeface="Karla"/>
                <a:ea typeface="Karla"/>
                <a:cs typeface="Karla"/>
                <a:sym typeface="Karla"/>
              </a:rPr>
              <a:t>to the CAIR Team for services (or told they are being referred to the CAIR Team), instead direct referrals should be made to service areas (i.e. SHS, DSPS, Fin Aid. etc.), with a follow-up CAIR report submitted.</a:t>
            </a:r>
            <a:endParaRPr dirty="0">
              <a:latin typeface="Karla"/>
              <a:ea typeface="Karla"/>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case management service. </a:t>
            </a:r>
            <a:r>
              <a:rPr lang="en" dirty="0">
                <a:latin typeface="Karla"/>
                <a:ea typeface="Karla"/>
                <a:cs typeface="Karla"/>
                <a:sym typeface="Karla"/>
              </a:rPr>
              <a:t>The CAIR Team reviews reports to provide a coordinated response through aligning services, it does not manage individual student cases, but refers to offices on campus that can assist the student directly.</a:t>
            </a:r>
            <a:endParaRPr dirty="0">
              <a:latin typeface="Karla"/>
              <a:ea typeface="Karla"/>
              <a:cs typeface="Karla"/>
              <a:sym typeface="Karla"/>
            </a:endParaRPr>
          </a:p>
          <a:p>
            <a:pPr marL="1371600" lvl="1" indent="-304800" algn="l" rtl="0">
              <a:lnSpc>
                <a:spcPct val="100000"/>
              </a:lnSpc>
              <a:spcBef>
                <a:spcPts val="0"/>
              </a:spcBef>
              <a:spcAft>
                <a:spcPts val="0"/>
              </a:spcAft>
              <a:buSzPts val="1200"/>
              <a:buFont typeface="Karla"/>
              <a:buChar char="○"/>
            </a:pPr>
            <a:r>
              <a:rPr lang="en" sz="1200" dirty="0">
                <a:latin typeface="Karla"/>
                <a:ea typeface="Karla"/>
                <a:cs typeface="Karla"/>
                <a:sym typeface="Karla"/>
              </a:rPr>
              <a:t>In instances where a student reports food, housing, or financial instability, we unfortunately do not have the capacity to assist students one-on-one with connecting to county/city resources.  We will direct students to online resources to find this information, and campus resources such as Financial Aid.  Individual reporters are encouraged to do the same. </a:t>
            </a:r>
            <a:endParaRPr dirty="0">
              <a:solidFill>
                <a:srgbClr val="FF0000"/>
              </a:solidFill>
              <a:latin typeface="Karla"/>
              <a:ea typeface="Karla"/>
              <a:cs typeface="Karla"/>
              <a:sym typeface="Karla"/>
            </a:endParaRPr>
          </a:p>
        </p:txBody>
      </p:sp>
      <p:sp>
        <p:nvSpPr>
          <p:cNvPr id="2" name="Title 1"/>
          <p:cNvSpPr>
            <a:spLocks noGrp="1"/>
          </p:cNvSpPr>
          <p:nvPr>
            <p:ph type="title"/>
          </p:nvPr>
        </p:nvSpPr>
        <p:spPr>
          <a:xfrm>
            <a:off x="65903" y="330344"/>
            <a:ext cx="7370700" cy="857400"/>
          </a:xfrm>
        </p:spPr>
        <p:txBody>
          <a:bodyPr/>
          <a:lstStyle/>
          <a:p>
            <a:r>
              <a:rPr lang="en-US" dirty="0">
                <a:latin typeface="Karla"/>
                <a:ea typeface="Karla"/>
                <a:cs typeface="Karla"/>
                <a:sym typeface="Karla"/>
              </a:rPr>
              <a:t>CAIR: What we are not</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p:nvPr/>
        </p:nvSpPr>
        <p:spPr>
          <a:xfrm>
            <a:off x="579896" y="1286411"/>
            <a:ext cx="7786500" cy="377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Students Services (Co-Chair)</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College Psychologist (Co-Chair)</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Director, Diversity, Compliance and Title IX Coordinator</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Disabled Student Programs and Services (DSPS)</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Student Support Services </a:t>
            </a:r>
            <a:endParaRPr sz="2000" b="1" dirty="0">
              <a:solidFill>
                <a:srgbClr val="FF0000"/>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Chief</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Captain</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Associate Dean of Student Health and Wellness Services</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Counseling</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VP Student Services</a:t>
            </a:r>
            <a:endParaRPr sz="2000" dirty="0">
              <a:solidFill>
                <a:schemeClr val="dk1"/>
              </a:solidFill>
              <a:latin typeface="Karla"/>
              <a:ea typeface="Karla"/>
              <a:cs typeface="Karla"/>
              <a:sym typeface="Karla"/>
            </a:endParaRPr>
          </a:p>
          <a:p>
            <a:pPr marL="0" lvl="0" indent="0" algn="l" rtl="0">
              <a:spcBef>
                <a:spcPts val="200"/>
              </a:spcBef>
              <a:spcAft>
                <a:spcPts val="0"/>
              </a:spcAft>
              <a:buNone/>
            </a:pPr>
            <a:endParaRPr sz="20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CAIR Team Membership</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p17" descr="&quot;&quot;" title="&quot;&quot;"/>
          <p:cNvPicPr preferRelativeResize="0"/>
          <p:nvPr/>
        </p:nvPicPr>
        <p:blipFill>
          <a:blip r:embed="rId3">
            <a:alphaModFix/>
          </a:blip>
          <a:stretch>
            <a:fillRect/>
          </a:stretch>
        </p:blipFill>
        <p:spPr>
          <a:xfrm>
            <a:off x="2322400" y="3100867"/>
            <a:ext cx="3967050" cy="1905800"/>
          </a:xfrm>
          <a:prstGeom prst="rect">
            <a:avLst/>
          </a:prstGeom>
          <a:noFill/>
          <a:ln>
            <a:noFill/>
          </a:ln>
        </p:spPr>
      </p:pic>
      <p:sp>
        <p:nvSpPr>
          <p:cNvPr id="122" name="Google Shape;122;p17"/>
          <p:cNvSpPr txBox="1"/>
          <p:nvPr/>
        </p:nvSpPr>
        <p:spPr>
          <a:xfrm>
            <a:off x="512900" y="1062725"/>
            <a:ext cx="8014500" cy="2123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1000"/>
              </a:spcBef>
              <a:spcAft>
                <a:spcPts val="0"/>
              </a:spcAft>
              <a:buSzPts val="1800"/>
              <a:buFont typeface="Karla"/>
              <a:buChar char="●"/>
            </a:pPr>
            <a:r>
              <a:rPr lang="en" sz="1800" dirty="0">
                <a:latin typeface="Karla"/>
                <a:ea typeface="Karla"/>
                <a:cs typeface="Karla"/>
                <a:sym typeface="Karla"/>
              </a:rPr>
              <a:t>Submit reports regarding students of concern</a:t>
            </a:r>
            <a:endParaRPr sz="1800" dirty="0">
              <a:latin typeface="Karla"/>
              <a:ea typeface="Karla"/>
              <a:cs typeface="Karla"/>
              <a:sym typeface="Karla"/>
            </a:endParaRPr>
          </a:p>
          <a:p>
            <a:pPr marL="45720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direct referral of a student to campus services</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outreach to the student or another party</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provide Team insight into the report, incident, or student</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be invited to attend a portion of a meeting or a smaller constituent group when you may have insight</a:t>
            </a:r>
            <a:endParaRPr sz="1800" dirty="0">
              <a:latin typeface="Karla"/>
              <a:ea typeface="Karla"/>
              <a:cs typeface="Karla"/>
              <a:sym typeface="Karla"/>
            </a:endParaRPr>
          </a:p>
          <a:p>
            <a:pPr marL="0" marR="0" lvl="0" indent="0" algn="l" rtl="0">
              <a:lnSpc>
                <a:spcPct val="90000"/>
              </a:lnSpc>
              <a:spcBef>
                <a:spcPts val="1000"/>
              </a:spcBef>
              <a:spcAft>
                <a:spcPts val="0"/>
              </a:spcAft>
              <a:buNone/>
            </a:pPr>
            <a:r>
              <a:rPr lang="en" b="1" dirty="0">
                <a:latin typeface="Karla"/>
                <a:ea typeface="Karla"/>
                <a:cs typeface="Karla"/>
                <a:sym typeface="Karla"/>
              </a:rPr>
              <a:t/>
            </a:r>
            <a:br>
              <a:rPr lang="en" b="1" dirty="0">
                <a:latin typeface="Karla"/>
                <a:ea typeface="Karla"/>
                <a:cs typeface="Karla"/>
                <a:sym typeface="Karla"/>
              </a:rPr>
            </a:br>
            <a:r>
              <a:rPr lang="en" sz="1200" dirty="0">
                <a:latin typeface="Karla"/>
                <a:ea typeface="Karla"/>
                <a:cs typeface="Karla"/>
                <a:sym typeface="Karla"/>
              </a:rPr>
              <a:t/>
            </a:r>
            <a:br>
              <a:rPr lang="en" sz="1200" dirty="0">
                <a:latin typeface="Karla"/>
                <a:ea typeface="Karla"/>
                <a:cs typeface="Karla"/>
                <a:sym typeface="Karla"/>
              </a:rPr>
            </a:br>
            <a:endParaRPr sz="1200" dirty="0">
              <a:latin typeface="Karla"/>
              <a:ea typeface="Karla"/>
              <a:cs typeface="Karla"/>
              <a:sym typeface="Karla"/>
            </a:endParaRPr>
          </a:p>
        </p:txBody>
      </p:sp>
      <p:sp>
        <p:nvSpPr>
          <p:cNvPr id="2" name="Title 1"/>
          <p:cNvSpPr>
            <a:spLocks noGrp="1"/>
          </p:cNvSpPr>
          <p:nvPr>
            <p:ph type="title"/>
          </p:nvPr>
        </p:nvSpPr>
        <p:spPr>
          <a:xfrm>
            <a:off x="79342" y="332498"/>
            <a:ext cx="7370700" cy="857400"/>
          </a:xfrm>
        </p:spPr>
        <p:txBody>
          <a:bodyPr/>
          <a:lstStyle/>
          <a:p>
            <a:r>
              <a:rPr lang="en-US" dirty="0">
                <a:latin typeface="Karla"/>
                <a:ea typeface="Karla"/>
                <a:cs typeface="Karla"/>
                <a:sym typeface="Karla"/>
              </a:rPr>
              <a:t>Your Role with CAIR</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Google Shape;131;p18" title="&quot;&quot;"/>
          <p:cNvSpPr/>
          <p:nvPr/>
        </p:nvSpPr>
        <p:spPr>
          <a:xfrm>
            <a:off x="577050" y="919000"/>
            <a:ext cx="555600" cy="3889800"/>
          </a:xfrm>
          <a:prstGeom prst="upDownArrow">
            <a:avLst>
              <a:gd name="adj1" fmla="val 50000"/>
              <a:gd name="adj2" fmla="val 5000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8" descr="Distressed is behavior that causes concern for the person's well-being.  Disturbing is behavior that may be highly inappropriate, irrational, delusional, and/or makes others uncomfortable.  Disruptive is behavior that interrupts the classroom or work environment, and represents an escalation or &quot;acting out&quot; of distress or inner disturbance.  Dangerous is behavior that threatens the safety and well-being of others." title="Distressed, Disturbing, Disruptive, and Dangerous descriptions"/>
          <p:cNvPicPr preferRelativeResize="0"/>
          <p:nvPr/>
        </p:nvPicPr>
        <p:blipFill>
          <a:blip r:embed="rId3">
            <a:alphaModFix/>
          </a:blip>
          <a:stretch>
            <a:fillRect/>
          </a:stretch>
        </p:blipFill>
        <p:spPr>
          <a:xfrm>
            <a:off x="978188" y="1117748"/>
            <a:ext cx="6075149" cy="4000875"/>
          </a:xfrm>
          <a:prstGeom prst="rect">
            <a:avLst/>
          </a:prstGeom>
          <a:noFill/>
          <a:ln>
            <a:noFill/>
          </a:ln>
        </p:spPr>
      </p:pic>
      <p:sp>
        <p:nvSpPr>
          <p:cNvPr id="2" name="Title 1"/>
          <p:cNvSpPr>
            <a:spLocks noGrp="1"/>
          </p:cNvSpPr>
          <p:nvPr>
            <p:ph type="title"/>
          </p:nvPr>
        </p:nvSpPr>
        <p:spPr>
          <a:xfrm>
            <a:off x="190370" y="339158"/>
            <a:ext cx="7370700" cy="857400"/>
          </a:xfrm>
        </p:spPr>
        <p:txBody>
          <a:bodyPr/>
          <a:lstStyle/>
          <a:p>
            <a:pPr lvl="0"/>
            <a:r>
              <a:rPr lang="en-US" dirty="0">
                <a:latin typeface="Karla"/>
                <a:ea typeface="Karla"/>
                <a:cs typeface="Karla"/>
                <a:sym typeface="Karla"/>
              </a:rPr>
              <a:t>Behaviors on a Continuum</a:t>
            </a:r>
          </a:p>
        </p:txBody>
      </p:sp>
      <p:pic>
        <p:nvPicPr>
          <p:cNvPr id="132" name="Google Shape;132;p18" title="&quot;&quot;"/>
          <p:cNvPicPr preferRelativeResize="0"/>
          <p:nvPr/>
        </p:nvPicPr>
        <p:blipFill rotWithShape="1">
          <a:blip r:embed="rId4">
            <a:alphaModFix/>
          </a:blip>
          <a:srcRect l="5284" t="-921" r="42130" b="5945"/>
          <a:stretch/>
        </p:blipFill>
        <p:spPr>
          <a:xfrm>
            <a:off x="6898875" y="670596"/>
            <a:ext cx="983150" cy="894304"/>
          </a:xfrm>
          <a:prstGeom prst="rect">
            <a:avLst/>
          </a:prstGeom>
          <a:noFill/>
          <a:ln>
            <a:noFill/>
          </a:ln>
        </p:spPr>
      </p:pic>
      <p:pic>
        <p:nvPicPr>
          <p:cNvPr id="133" name="Google Shape;133;p18" title="&quot;&quot;"/>
          <p:cNvPicPr preferRelativeResize="0"/>
          <p:nvPr/>
        </p:nvPicPr>
        <p:blipFill rotWithShape="1">
          <a:blip r:embed="rId5">
            <a:alphaModFix/>
          </a:blip>
          <a:srcRect b="25600"/>
          <a:stretch/>
        </p:blipFill>
        <p:spPr>
          <a:xfrm>
            <a:off x="6898875" y="2874438"/>
            <a:ext cx="983150" cy="1087650"/>
          </a:xfrm>
          <a:prstGeom prst="rect">
            <a:avLst/>
          </a:prstGeom>
          <a:noFill/>
          <a:ln>
            <a:noFill/>
          </a:ln>
        </p:spPr>
      </p:pic>
      <p:pic>
        <p:nvPicPr>
          <p:cNvPr id="134" name="Google Shape;134;p18" title="&quot;&quot;"/>
          <p:cNvPicPr preferRelativeResize="0"/>
          <p:nvPr/>
        </p:nvPicPr>
        <p:blipFill rotWithShape="1">
          <a:blip r:embed="rId6">
            <a:alphaModFix/>
          </a:blip>
          <a:srcRect l="9036" r="4742"/>
          <a:stretch/>
        </p:blipFill>
        <p:spPr>
          <a:xfrm>
            <a:off x="6898875" y="4129444"/>
            <a:ext cx="983151" cy="854406"/>
          </a:xfrm>
          <a:prstGeom prst="rect">
            <a:avLst/>
          </a:prstGeom>
          <a:noFill/>
          <a:ln>
            <a:noFill/>
          </a:ln>
        </p:spPr>
      </p:pic>
      <p:pic>
        <p:nvPicPr>
          <p:cNvPr id="135" name="Google Shape;135;p18" title="&quot;&quot;"/>
          <p:cNvPicPr preferRelativeResize="0"/>
          <p:nvPr/>
        </p:nvPicPr>
        <p:blipFill rotWithShape="1">
          <a:blip r:embed="rId7">
            <a:alphaModFix/>
          </a:blip>
          <a:srcRect l="4931" r="7785"/>
          <a:stretch/>
        </p:blipFill>
        <p:spPr>
          <a:xfrm>
            <a:off x="6898875" y="1675850"/>
            <a:ext cx="1082850" cy="10876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2" name="Google Shape;142;p19" descr="&quot;&quot;" title="&quot;&quot;"/>
          <p:cNvPicPr preferRelativeResize="0"/>
          <p:nvPr/>
        </p:nvPicPr>
        <p:blipFill>
          <a:blip r:embed="rId3">
            <a:alphaModFix/>
          </a:blip>
          <a:stretch>
            <a:fillRect/>
          </a:stretch>
        </p:blipFill>
        <p:spPr>
          <a:xfrm>
            <a:off x="5723350" y="2841575"/>
            <a:ext cx="3458653" cy="2301926"/>
          </a:xfrm>
          <a:prstGeom prst="rect">
            <a:avLst/>
          </a:prstGeom>
          <a:noFill/>
          <a:ln>
            <a:noFill/>
          </a:ln>
        </p:spPr>
      </p:pic>
      <p:sp>
        <p:nvSpPr>
          <p:cNvPr id="145" name="Google Shape;145;p19"/>
          <p:cNvSpPr txBox="1"/>
          <p:nvPr/>
        </p:nvSpPr>
        <p:spPr>
          <a:xfrm>
            <a:off x="6144000" y="1054350"/>
            <a:ext cx="3000000" cy="241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400"/>
              </a:spcBef>
              <a:spcAft>
                <a:spcPts val="0"/>
              </a:spcAft>
              <a:buNone/>
            </a:pPr>
            <a:r>
              <a:rPr lang="en" dirty="0">
                <a:solidFill>
                  <a:schemeClr val="dk1"/>
                </a:solidFill>
                <a:latin typeface="Karla"/>
                <a:ea typeface="Karla"/>
                <a:cs typeface="Karla"/>
                <a:sym typeface="Karla"/>
              </a:rPr>
              <a:t>Food insecurity</a:t>
            </a: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
            </a: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Housing insecurity</a:t>
            </a: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
            </a: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Physical health concerns</a:t>
            </a:r>
            <a:endParaRPr dirty="0">
              <a:latin typeface="Karla"/>
              <a:ea typeface="Karla"/>
              <a:cs typeface="Karla"/>
              <a:sym typeface="Karla"/>
            </a:endParaRPr>
          </a:p>
        </p:txBody>
      </p:sp>
      <p:sp>
        <p:nvSpPr>
          <p:cNvPr id="144" name="Google Shape;144;p19"/>
          <p:cNvSpPr txBox="1"/>
          <p:nvPr/>
        </p:nvSpPr>
        <p:spPr>
          <a:xfrm>
            <a:off x="3256450" y="172787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Financial problems</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Unemployment</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Sleep difficulties</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Death of loved one</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Victim of crime</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Mental health concerns</a:t>
            </a:r>
            <a:r>
              <a:rPr lang="en" sz="1100" dirty="0">
                <a:solidFill>
                  <a:schemeClr val="dk1"/>
                </a:solidFill>
              </a:rPr>
              <a:t/>
            </a:r>
            <a:br>
              <a:rPr lang="en" sz="1100" dirty="0">
                <a:solidFill>
                  <a:schemeClr val="dk1"/>
                </a:solidFill>
              </a:rPr>
            </a:br>
            <a:endParaRPr sz="1100" dirty="0">
              <a:solidFill>
                <a:schemeClr val="dk1"/>
              </a:solidFill>
              <a:latin typeface="Georgia"/>
              <a:ea typeface="Georgia"/>
              <a:cs typeface="Georgia"/>
              <a:sym typeface="Georgia"/>
            </a:endParaRPr>
          </a:p>
        </p:txBody>
      </p:sp>
      <p:sp>
        <p:nvSpPr>
          <p:cNvPr id="143" name="Google Shape;143;p19"/>
          <p:cNvSpPr txBox="1"/>
          <p:nvPr/>
        </p:nvSpPr>
        <p:spPr>
          <a:xfrm>
            <a:off x="256450" y="155302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Relationship problems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(e.g., break-up, conflict with professor)</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Failing or retaking classes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Family issues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Sexual assault and/or domestic violence</a:t>
            </a:r>
            <a:endParaRPr>
              <a:solidFill>
                <a:schemeClr val="dk1"/>
              </a:solidFill>
              <a:latin typeface="Karla"/>
              <a:ea typeface="Karla"/>
              <a:cs typeface="Karla"/>
              <a:sym typeface="Karla"/>
            </a:endParaRPr>
          </a:p>
        </p:txBody>
      </p:sp>
      <p:sp>
        <p:nvSpPr>
          <p:cNvPr id="141" name="Google Shape;141;p19"/>
          <p:cNvSpPr txBox="1"/>
          <p:nvPr/>
        </p:nvSpPr>
        <p:spPr>
          <a:xfrm>
            <a:off x="1578300" y="936600"/>
            <a:ext cx="7565700" cy="121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FF0000"/>
                </a:solidFill>
                <a:latin typeface="Karla"/>
                <a:ea typeface="Karla"/>
                <a:cs typeface="Karla"/>
                <a:sym typeface="Karla"/>
              </a:rPr>
              <a:t>Potential triggers for distress</a:t>
            </a:r>
            <a:r>
              <a:rPr lang="en" sz="3000" dirty="0">
                <a:solidFill>
                  <a:srgbClr val="FF0000"/>
                </a:solidFill>
                <a:latin typeface="Karla"/>
                <a:ea typeface="Karla"/>
                <a:cs typeface="Karla"/>
                <a:sym typeface="Karla"/>
              </a:rPr>
              <a:t>:</a:t>
            </a:r>
            <a:endParaRPr sz="3000" dirty="0">
              <a:solidFill>
                <a:srgbClr val="FF0000"/>
              </a:solidFill>
              <a:latin typeface="Karla"/>
              <a:ea typeface="Karla"/>
              <a:cs typeface="Karla"/>
              <a:sym typeface="Karla"/>
            </a:endParaRPr>
          </a:p>
        </p:txBody>
      </p:sp>
      <p:sp>
        <p:nvSpPr>
          <p:cNvPr id="2" name="Title 1"/>
          <p:cNvSpPr>
            <a:spLocks noGrp="1"/>
          </p:cNvSpPr>
          <p:nvPr>
            <p:ph type="title"/>
          </p:nvPr>
        </p:nvSpPr>
        <p:spPr>
          <a:xfrm>
            <a:off x="0" y="354350"/>
            <a:ext cx="7370700" cy="857400"/>
          </a:xfrm>
        </p:spPr>
        <p:txBody>
          <a:bodyPr/>
          <a:lstStyle/>
          <a:p>
            <a:r>
              <a:rPr lang="en-US" dirty="0">
                <a:latin typeface="Karla"/>
                <a:ea typeface="Karla"/>
                <a:cs typeface="Karla"/>
                <a:sym typeface="Karla"/>
              </a:rPr>
              <a:t>Students in Distress</a:t>
            </a:r>
            <a:br>
              <a:rPr lang="en-US" dirty="0">
                <a:latin typeface="Karla"/>
                <a:ea typeface="Karla"/>
                <a:cs typeface="Karla"/>
                <a:sym typeface="Karla"/>
              </a:rPr>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2418</Words>
  <Application>Microsoft Office PowerPoint</Application>
  <PresentationFormat>On-screen Show (16:9)</PresentationFormat>
  <Paragraphs>264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Impact</vt:lpstr>
      <vt:lpstr>Karla</vt:lpstr>
      <vt:lpstr>Georgia</vt:lpstr>
      <vt:lpstr>Open Sans</vt:lpstr>
      <vt:lpstr>Raleway</vt:lpstr>
      <vt:lpstr>Calibri</vt:lpstr>
      <vt:lpstr>Escalus template</vt:lpstr>
      <vt:lpstr>Cerritos College Crisis Assessment, Intervention, &amp; Response (CAIR) Team</vt:lpstr>
      <vt:lpstr>Presentation Goals</vt:lpstr>
      <vt:lpstr>Cerritos College CAIR Team Purpose </vt:lpstr>
      <vt:lpstr>CAIR: Who we are &amp; what we do</vt:lpstr>
      <vt:lpstr>CAIR: What we are not </vt:lpstr>
      <vt:lpstr>CAIR Team Membership </vt:lpstr>
      <vt:lpstr>Your Role with CAIR </vt:lpstr>
      <vt:lpstr>Behaviors on a Continuum</vt:lpstr>
      <vt:lpstr>Students in Distress </vt:lpstr>
      <vt:lpstr>Signs of Distress </vt:lpstr>
      <vt:lpstr>What can I do? </vt:lpstr>
      <vt:lpstr>Useful phrases</vt:lpstr>
      <vt:lpstr>Disturbed Behaviors </vt:lpstr>
      <vt:lpstr>Disruptive &amp; Potentially Dangerous  Behaviors </vt:lpstr>
      <vt:lpstr>Remember... </vt:lpstr>
      <vt:lpstr>What should I do? (Immediate) </vt:lpstr>
      <vt:lpstr>What should I do? Cont’d (Immediate) </vt:lpstr>
      <vt:lpstr>What should I do? (Secondary) </vt:lpstr>
      <vt:lpstr>CAIR Website </vt:lpstr>
      <vt:lpstr>Report Writing Tips: Observations, facts and objectivity </vt:lpstr>
      <vt:lpstr>What happens next…  </vt:lpstr>
      <vt:lpstr>Practice</vt:lpstr>
      <vt:lpstr>Confidentiality, Privacy, &amp; Discretion</vt:lpstr>
      <vt:lpstr>Confidentiality, Privacy, &amp; Discretion cont’d</vt:lpstr>
      <vt:lpstr>Helpful Resource Links (slide 1 of 3)</vt:lpstr>
      <vt:lpstr>Helpful Resource Links (slide 2 of 3)</vt:lpstr>
      <vt:lpstr>Helpful Resource Links (slide 3 of 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Cerritos College Crisis Assessment, Intervention, &amp; Response (CAIR) Team</dc:title>
  <dc:creator>Miller, Elizabeth</dc:creator>
  <cp:lastModifiedBy>Isai, Maria D.</cp:lastModifiedBy>
  <cp:revision>19</cp:revision>
  <dcterms:modified xsi:type="dcterms:W3CDTF">2018-12-20T19:58:27Z</dcterms:modified>
</cp:coreProperties>
</file>