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707" r:id="rId2"/>
  </p:sldMasterIdLst>
  <p:notesMasterIdLst>
    <p:notesMasterId r:id="rId45"/>
  </p:notesMasterIdLst>
  <p:handoutMasterIdLst>
    <p:handoutMasterId r:id="rId46"/>
  </p:handoutMasterIdLst>
  <p:sldIdLst>
    <p:sldId id="505" r:id="rId3"/>
    <p:sldId id="502" r:id="rId4"/>
    <p:sldId id="257" r:id="rId5"/>
    <p:sldId id="465" r:id="rId6"/>
    <p:sldId id="263" r:id="rId7"/>
    <p:sldId id="466" r:id="rId8"/>
    <p:sldId id="467" r:id="rId9"/>
    <p:sldId id="468" r:id="rId10"/>
    <p:sldId id="500" r:id="rId11"/>
    <p:sldId id="470" r:id="rId12"/>
    <p:sldId id="471" r:id="rId13"/>
    <p:sldId id="472" r:id="rId14"/>
    <p:sldId id="469" r:id="rId15"/>
    <p:sldId id="473" r:id="rId16"/>
    <p:sldId id="474" r:id="rId17"/>
    <p:sldId id="475" r:id="rId18"/>
    <p:sldId id="476" r:id="rId19"/>
    <p:sldId id="477" r:id="rId20"/>
    <p:sldId id="478" r:id="rId21"/>
    <p:sldId id="479" r:id="rId22"/>
    <p:sldId id="480" r:id="rId23"/>
    <p:sldId id="481" r:id="rId24"/>
    <p:sldId id="482" r:id="rId25"/>
    <p:sldId id="483" r:id="rId26"/>
    <p:sldId id="484" r:id="rId27"/>
    <p:sldId id="485" r:id="rId28"/>
    <p:sldId id="486" r:id="rId29"/>
    <p:sldId id="487" r:id="rId30"/>
    <p:sldId id="488" r:id="rId31"/>
    <p:sldId id="489" r:id="rId32"/>
    <p:sldId id="490" r:id="rId33"/>
    <p:sldId id="491" r:id="rId34"/>
    <p:sldId id="492" r:id="rId35"/>
    <p:sldId id="493" r:id="rId36"/>
    <p:sldId id="503" r:id="rId37"/>
    <p:sldId id="504" r:id="rId38"/>
    <p:sldId id="495" r:id="rId39"/>
    <p:sldId id="496" r:id="rId40"/>
    <p:sldId id="497" r:id="rId41"/>
    <p:sldId id="499" r:id="rId42"/>
    <p:sldId id="498" r:id="rId43"/>
    <p:sldId id="501"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912" userDrawn="1">
          <p15:clr>
            <a:srgbClr val="A4A3A4"/>
          </p15:clr>
        </p15:guide>
        <p15:guide id="2" pos="2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99CC"/>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21" autoAdjust="0"/>
    <p:restoredTop sz="95944" autoAdjust="0"/>
  </p:normalViewPr>
  <p:slideViewPr>
    <p:cSldViewPr>
      <p:cViewPr varScale="1">
        <p:scale>
          <a:sx n="70" d="100"/>
          <a:sy n="70" d="100"/>
        </p:scale>
        <p:origin x="744" y="72"/>
      </p:cViewPr>
      <p:guideLst>
        <p:guide orient="horz" pos="912"/>
        <p:guide pos="240"/>
      </p:guideLst>
    </p:cSldViewPr>
  </p:slideViewPr>
  <p:outlineViewPr>
    <p:cViewPr>
      <p:scale>
        <a:sx n="33" d="100"/>
        <a:sy n="33" d="100"/>
      </p:scale>
      <p:origin x="0" y="-1944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304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9C60474-6311-4D20-A737-42627D3A8736}" type="datetimeFigureOut">
              <a:rPr lang="en-US" smtClean="0"/>
              <a:t>11/7/2018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465995-FC04-445B-B3C4-B9D89A299ADF}" type="slidenum">
              <a:rPr lang="en-US" smtClean="0"/>
              <a:t>‹#›</a:t>
            </a:fld>
            <a:endParaRPr lang="en-US"/>
          </a:p>
        </p:txBody>
      </p:sp>
    </p:spTree>
    <p:extLst>
      <p:ext uri="{BB962C8B-B14F-4D97-AF65-F5344CB8AC3E}">
        <p14:creationId xmlns:p14="http://schemas.microsoft.com/office/powerpoint/2010/main" val="206096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7577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757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578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578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7578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2D8BBF9-4DAB-4EBF-9E77-C298322BC0FA}" type="slidenum">
              <a:rPr lang="en-US" altLang="en-US"/>
              <a:pPr/>
              <a:t>‹#›</a:t>
            </a:fld>
            <a:endParaRPr lang="en-US" altLang="en-US"/>
          </a:p>
        </p:txBody>
      </p:sp>
    </p:spTree>
    <p:extLst>
      <p:ext uri="{BB962C8B-B14F-4D97-AF65-F5344CB8AC3E}">
        <p14:creationId xmlns:p14="http://schemas.microsoft.com/office/powerpoint/2010/main" val="5592139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kumimoji="1"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kumimoji="1"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kumimoji="1"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kumimoji="1"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E563C4-E1BD-4207-9BCD-8B1F037E5E73}" type="slidenum">
              <a:rPr lang="en-US" altLang="en-US"/>
              <a:pPr/>
              <a:t>3</a:t>
            </a:fld>
            <a:endParaRPr lang="en-US" alt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74325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2D8BBF9-4DAB-4EBF-9E77-C298322BC0FA}" type="slidenum">
              <a:rPr lang="en-US" altLang="en-US" smtClean="0"/>
              <a:pPr/>
              <a:t>29</a:t>
            </a:fld>
            <a:endParaRPr lang="en-US" altLang="en-US"/>
          </a:p>
        </p:txBody>
      </p:sp>
    </p:spTree>
    <p:extLst>
      <p:ext uri="{BB962C8B-B14F-4D97-AF65-F5344CB8AC3E}">
        <p14:creationId xmlns:p14="http://schemas.microsoft.com/office/powerpoint/2010/main" val="2251541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Footer Placeholder 3"/>
          <p:cNvSpPr>
            <a:spLocks noGrp="1"/>
          </p:cNvSpPr>
          <p:nvPr>
            <p:ph type="ftr" sz="quarter" idx="10"/>
          </p:nvPr>
        </p:nvSpPr>
        <p:spPr/>
        <p:txBody>
          <a:bodyPr/>
          <a:lstStyle/>
          <a:p>
            <a:pPr algn="l"/>
            <a:r>
              <a:rPr lang="en-US" dirty="0" smtClean="0"/>
              <a:t>Systems Analysis and Design in a Changing World, 7th Edition - Chapter 7 ©2016. Cengage Learning. All rights reserved.</a:t>
            </a:r>
            <a:endParaRPr lang="en-US" dirty="0"/>
          </a:p>
        </p:txBody>
      </p:sp>
      <p:sp>
        <p:nvSpPr>
          <p:cNvPr id="5" name="Slide Number Placeholder 4"/>
          <p:cNvSpPr>
            <a:spLocks noGrp="1"/>
          </p:cNvSpPr>
          <p:nvPr>
            <p:ph type="sldNum" sz="quarter" idx="11"/>
          </p:nvPr>
        </p:nvSpPr>
        <p:spPr/>
        <p:txBody>
          <a:bodyPr/>
          <a:lstStyle/>
          <a:p>
            <a:fld id="{99D79C6A-6305-477B-9418-581526F51D3A}" type="slidenum">
              <a:rPr lang="en-US" smtClean="0"/>
              <a:pPr/>
              <a:t>‹#›</a:t>
            </a:fld>
            <a:endParaRPr lang="en-US" dirty="0"/>
          </a:p>
        </p:txBody>
      </p:sp>
    </p:spTree>
    <p:extLst>
      <p:ext uri="{BB962C8B-B14F-4D97-AF65-F5344CB8AC3E}">
        <p14:creationId xmlns:p14="http://schemas.microsoft.com/office/powerpoint/2010/main" val="11040172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lgn="l"/>
            <a:r>
              <a:rPr lang="en-US" dirty="0" smtClean="0"/>
              <a:t>Systems Analysis and Design in a Changing World, 7th Edition - Chapter 7 ©2016. Cengage Learning. All rights reserved.</a:t>
            </a:r>
            <a:endParaRPr lang="en-US" dirty="0"/>
          </a:p>
        </p:txBody>
      </p:sp>
      <p:sp>
        <p:nvSpPr>
          <p:cNvPr id="3" name="Slide Number Placeholder 2"/>
          <p:cNvSpPr>
            <a:spLocks noGrp="1"/>
          </p:cNvSpPr>
          <p:nvPr>
            <p:ph type="sldNum" sz="quarter" idx="11"/>
          </p:nvPr>
        </p:nvSpPr>
        <p:spPr/>
        <p:txBody>
          <a:bodyPr/>
          <a:lstStyle/>
          <a:p>
            <a:fld id="{99D79C6A-6305-477B-9418-581526F51D3A}" type="slidenum">
              <a:rPr lang="en-US" smtClean="0"/>
              <a:pPr/>
              <a:t>‹#›</a:t>
            </a:fld>
            <a:endParaRPr lang="en-US" dirty="0"/>
          </a:p>
        </p:txBody>
      </p:sp>
    </p:spTree>
    <p:extLst>
      <p:ext uri="{BB962C8B-B14F-4D97-AF65-F5344CB8AC3E}">
        <p14:creationId xmlns:p14="http://schemas.microsoft.com/office/powerpoint/2010/main" val="91234636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0356878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extLst>
      <p:ext uri="{BB962C8B-B14F-4D97-AF65-F5344CB8AC3E}">
        <p14:creationId xmlns:p14="http://schemas.microsoft.com/office/powerpoint/2010/main" val="32605290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
        <p:nvSpPr>
          <p:cNvPr id="4" name="Footer Placeholder 3"/>
          <p:cNvSpPr>
            <a:spLocks noGrp="1"/>
          </p:cNvSpPr>
          <p:nvPr>
            <p:ph type="ftr" sz="quarter" idx="11"/>
          </p:nvPr>
        </p:nvSpPr>
        <p:spPr/>
        <p:txBody>
          <a:bodyPr/>
          <a:lstStyle/>
          <a:p>
            <a:pPr algn="l"/>
            <a:r>
              <a:rPr lang="en-US" dirty="0" smtClean="0"/>
              <a:t>Systems Analysis and Design in a Changing World, 7th Edition - Chapter 7 ©2016. Cengage Learning. All rights reserved.</a:t>
            </a:r>
            <a:endParaRPr lang="en-US" dirty="0"/>
          </a:p>
        </p:txBody>
      </p:sp>
      <p:sp>
        <p:nvSpPr>
          <p:cNvPr id="5" name="Slide Number Placeholder 4"/>
          <p:cNvSpPr>
            <a:spLocks noGrp="1"/>
          </p:cNvSpPr>
          <p:nvPr>
            <p:ph type="sldNum" sz="quarter" idx="12"/>
          </p:nvPr>
        </p:nvSpPr>
        <p:spPr/>
        <p:txBody>
          <a:bodyPr/>
          <a:lstStyle/>
          <a:p>
            <a:fld id="{99D79C6A-6305-477B-9418-581526F51D3A}" type="slidenum">
              <a:rPr lang="en-US" smtClean="0"/>
              <a:pPr/>
              <a:t>‹#›</a:t>
            </a:fld>
            <a:endParaRPr lang="en-US" dirty="0"/>
          </a:p>
        </p:txBody>
      </p:sp>
    </p:spTree>
    <p:extLst>
      <p:ext uri="{BB962C8B-B14F-4D97-AF65-F5344CB8AC3E}">
        <p14:creationId xmlns:p14="http://schemas.microsoft.com/office/powerpoint/2010/main" val="317148203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876800"/>
            <a:ext cx="8229600" cy="125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1219200" cy="457200"/>
          </a:xfrm>
          <a:prstGeom prst="rect">
            <a:avLst/>
          </a:prstGeom>
        </p:spPr>
        <p:txBody>
          <a:bodyPr/>
          <a:lstStyle>
            <a:lvl1pPr>
              <a:defRPr/>
            </a:lvl1pPr>
          </a:lstStyle>
          <a:p>
            <a:endParaRPr lang="en-US" altLang="en-US"/>
          </a:p>
        </p:txBody>
      </p:sp>
      <p:sp>
        <p:nvSpPr>
          <p:cNvPr id="4" name="Footer Placeholder 3"/>
          <p:cNvSpPr>
            <a:spLocks noGrp="1"/>
          </p:cNvSpPr>
          <p:nvPr>
            <p:ph type="ftr" sz="quarter" idx="11"/>
          </p:nvPr>
        </p:nvSpPr>
        <p:spPr>
          <a:xfrm>
            <a:off x="1828800" y="6248400"/>
            <a:ext cx="5486400" cy="457200"/>
          </a:xfrm>
          <a:prstGeom prst="rect">
            <a:avLst/>
          </a:prstGeom>
        </p:spPr>
        <p:txBody>
          <a:bodyPr/>
          <a:lstStyle>
            <a:lvl1pPr>
              <a:defRPr/>
            </a:lvl1pPr>
          </a:lstStyle>
          <a:p>
            <a:r>
              <a:rPr lang="en-US" altLang="en-US" dirty="0" smtClean="0"/>
              <a:t>Systems Analysis and Design in a Changing World, 7th Edition - Chapter 2 ©2016. Cengage Learning. All rights reserved.</a:t>
            </a:r>
            <a:endParaRPr lang="en-US" altLang="en-US" dirty="0"/>
          </a:p>
        </p:txBody>
      </p:sp>
      <p:sp>
        <p:nvSpPr>
          <p:cNvPr id="5" name="Slide Number Placeholder 4"/>
          <p:cNvSpPr>
            <a:spLocks noGrp="1"/>
          </p:cNvSpPr>
          <p:nvPr>
            <p:ph type="sldNum" sz="quarter" idx="12"/>
          </p:nvPr>
        </p:nvSpPr>
        <p:spPr>
          <a:xfrm>
            <a:off x="7543800" y="6248400"/>
            <a:ext cx="1143000" cy="457200"/>
          </a:xfrm>
          <a:prstGeom prst="rect">
            <a:avLst/>
          </a:prstGeom>
        </p:spPr>
        <p:txBody>
          <a:bodyPr/>
          <a:lstStyle>
            <a:lvl1pPr>
              <a:defRPr>
                <a:latin typeface="+mn-lt"/>
              </a:defRPr>
            </a:lvl1pPr>
          </a:lstStyle>
          <a:p>
            <a:fld id="{D006E8F6-261F-4622-BD5D-ACCA7F648234}" type="slidenum">
              <a:rPr lang="en-US" altLang="en-US" smtClean="0"/>
              <a:pPr/>
              <a:t>‹#›</a:t>
            </a:fld>
            <a:endParaRPr lang="en-US" altLang="en-US" dirty="0"/>
          </a:p>
        </p:txBody>
      </p:sp>
      <p:pic>
        <p:nvPicPr>
          <p:cNvPr id="6" name="Content Placeholder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8212" y="-109204"/>
            <a:ext cx="8329044" cy="6244612"/>
          </a:xfrm>
          <a:prstGeom prst="rect">
            <a:avLst/>
          </a:prstGeom>
        </p:spPr>
      </p:pic>
      <p:sp>
        <p:nvSpPr>
          <p:cNvPr id="7" name="Title 6"/>
          <p:cNvSpPr>
            <a:spLocks noGrp="1"/>
          </p:cNvSpPr>
          <p:nvPr>
            <p:ph type="title"/>
          </p:nvPr>
        </p:nvSpPr>
        <p:spPr>
          <a:xfrm>
            <a:off x="381000" y="2667000"/>
            <a:ext cx="8382000" cy="881063"/>
          </a:xfrm>
        </p:spPr>
        <p:txBody>
          <a:bodyPr/>
          <a:lstStyle/>
          <a:p>
            <a:r>
              <a:rPr lang="en-US" dirty="0" smtClean="0"/>
              <a:t>Click to edit Master title style</a:t>
            </a:r>
            <a:endParaRPr lang="en-IN" dirty="0"/>
          </a:p>
        </p:txBody>
      </p:sp>
    </p:spTree>
    <p:extLst>
      <p:ext uri="{BB962C8B-B14F-4D97-AF65-F5344CB8AC3E}">
        <p14:creationId xmlns:p14="http://schemas.microsoft.com/office/powerpoint/2010/main" val="473930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1767951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11">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Footer Placeholder 3"/>
          <p:cNvSpPr>
            <a:spLocks noGrp="1"/>
          </p:cNvSpPr>
          <p:nvPr>
            <p:ph type="ftr" sz="quarter" idx="10"/>
          </p:nvPr>
        </p:nvSpPr>
        <p:spPr>
          <a:xfrm>
            <a:off x="76200" y="6356350"/>
            <a:ext cx="7620000" cy="365125"/>
          </a:xfrm>
        </p:spPr>
        <p:txBody>
          <a:bodyPr/>
          <a:lstStyle>
            <a:lvl1pPr>
              <a:defRPr>
                <a:latin typeface="+mn-lt"/>
              </a:defRPr>
            </a:lvl1pPr>
          </a:lstStyle>
          <a:p>
            <a:pPr algn="l"/>
            <a:r>
              <a:rPr lang="en-US" dirty="0" smtClean="0"/>
              <a:t>Systems Analysis and Design in a Changing World, 7th Edition - Chapter 7 ©2016. Cengage Learning. All rights reserved.</a:t>
            </a:r>
            <a:endParaRPr lang="en-US" dirty="0"/>
          </a:p>
        </p:txBody>
      </p:sp>
      <p:sp>
        <p:nvSpPr>
          <p:cNvPr id="5" name="Slide Number Placeholder 4"/>
          <p:cNvSpPr>
            <a:spLocks noGrp="1"/>
          </p:cNvSpPr>
          <p:nvPr>
            <p:ph type="sldNum" sz="quarter" idx="11"/>
          </p:nvPr>
        </p:nvSpPr>
        <p:spPr/>
        <p:txBody>
          <a:bodyPr/>
          <a:lstStyle>
            <a:lvl1pPr>
              <a:defRPr>
                <a:latin typeface="+mn-lt"/>
              </a:defRPr>
            </a:lvl1pPr>
          </a:lstStyle>
          <a:p>
            <a:fld id="{99D79C6A-6305-477B-9418-581526F51D3A}" type="slidenum">
              <a:rPr lang="en-US" smtClean="0"/>
              <a:pPr/>
              <a:t>‹#›</a:t>
            </a:fld>
            <a:endParaRPr lang="en-US" dirty="0"/>
          </a:p>
        </p:txBody>
      </p:sp>
      <p:sp>
        <p:nvSpPr>
          <p:cNvPr id="7" name="Content Placeholder 6"/>
          <p:cNvSpPr>
            <a:spLocks noGrp="1"/>
          </p:cNvSpPr>
          <p:nvPr>
            <p:ph sz="quarter" idx="12"/>
          </p:nvPr>
        </p:nvSpPr>
        <p:spPr>
          <a:xfrm>
            <a:off x="3200400" y="3581400"/>
            <a:ext cx="2590800" cy="45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012758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
        <p:nvSpPr>
          <p:cNvPr id="4" name="Footer Placeholder 3"/>
          <p:cNvSpPr>
            <a:spLocks noGrp="1"/>
          </p:cNvSpPr>
          <p:nvPr>
            <p:ph type="ftr" sz="quarter" idx="11"/>
          </p:nvPr>
        </p:nvSpPr>
        <p:spPr>
          <a:xfrm>
            <a:off x="76200" y="6356350"/>
            <a:ext cx="7543800" cy="365125"/>
          </a:xfrm>
        </p:spPr>
        <p:txBody>
          <a:bodyPr/>
          <a:lstStyle>
            <a:lvl1pPr>
              <a:defRPr>
                <a:latin typeface="+mn-lt"/>
              </a:defRPr>
            </a:lvl1pPr>
          </a:lstStyle>
          <a:p>
            <a:pPr algn="l"/>
            <a:r>
              <a:rPr lang="en-US" dirty="0" smtClean="0"/>
              <a:t>Systems Analysis and Design in a Changing World, 7th Edition - Chapter 7 ©2016. Cengage Learning. All rights reserved.</a:t>
            </a:r>
            <a:endParaRPr lang="en-US" dirty="0"/>
          </a:p>
        </p:txBody>
      </p:sp>
      <p:sp>
        <p:nvSpPr>
          <p:cNvPr id="5" name="Slide Number Placeholder 4"/>
          <p:cNvSpPr>
            <a:spLocks noGrp="1"/>
          </p:cNvSpPr>
          <p:nvPr>
            <p:ph type="sldNum" sz="quarter" idx="12"/>
          </p:nvPr>
        </p:nvSpPr>
        <p:spPr/>
        <p:txBody>
          <a:bodyPr/>
          <a:lstStyle>
            <a:lvl1pPr>
              <a:defRPr>
                <a:latin typeface="+mn-lt"/>
              </a:defRPr>
            </a:lvl1pPr>
          </a:lstStyle>
          <a:p>
            <a:fld id="{99D79C6A-6305-477B-9418-581526F51D3A}" type="slidenum">
              <a:rPr lang="en-US" smtClean="0"/>
              <a:pPr/>
              <a:t>‹#›</a:t>
            </a:fld>
            <a:endParaRPr lang="en-US" dirty="0"/>
          </a:p>
        </p:txBody>
      </p:sp>
    </p:spTree>
    <p:extLst>
      <p:ext uri="{BB962C8B-B14F-4D97-AF65-F5344CB8AC3E}">
        <p14:creationId xmlns:p14="http://schemas.microsoft.com/office/powerpoint/2010/main" val="344321962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lvl1pPr>
              <a:defRPr sz="44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1552"/>
            <a:ext cx="8382000" cy="2108269"/>
          </a:xfrm>
        </p:spPr>
        <p:txBody>
          <a:bodyPr/>
          <a:lstStyle>
            <a:lvl1pPr marL="291600" indent="-291600">
              <a:lnSpc>
                <a:spcPct val="90000"/>
              </a:lnSpc>
              <a:spcBef>
                <a:spcPts val="1000"/>
              </a:spcBef>
              <a:defRPr/>
            </a:lvl1pPr>
            <a:lvl2pPr indent="-291600">
              <a:lnSpc>
                <a:spcPct val="90000"/>
              </a:lnSpc>
              <a:spcBef>
                <a:spcPts val="500"/>
              </a:spcBef>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1"/>
          </p:nvPr>
        </p:nvSpPr>
        <p:spPr>
          <a:xfrm>
            <a:off x="76200" y="6356350"/>
            <a:ext cx="7543800" cy="365125"/>
          </a:xfrm>
        </p:spPr>
        <p:txBody>
          <a:bodyPr/>
          <a:lstStyle>
            <a:lvl1pPr>
              <a:defRPr>
                <a:latin typeface="+mn-lt"/>
              </a:defRPr>
            </a:lvl1pPr>
          </a:lstStyle>
          <a:p>
            <a:pPr algn="l"/>
            <a:r>
              <a:rPr lang="en-US" dirty="0" smtClean="0"/>
              <a:t>Systems Analysis and Design in a Changing World, 7th Edition - Chapter 7 ©2016. Cengage Learning. All rights reserved.</a:t>
            </a:r>
            <a:endParaRPr lang="en-US" dirty="0"/>
          </a:p>
        </p:txBody>
      </p:sp>
      <p:sp>
        <p:nvSpPr>
          <p:cNvPr id="4" name="Slide Number Placeholder 3"/>
          <p:cNvSpPr>
            <a:spLocks noGrp="1"/>
          </p:cNvSpPr>
          <p:nvPr>
            <p:ph type="sldNum" sz="quarter" idx="12"/>
          </p:nvPr>
        </p:nvSpPr>
        <p:spPr/>
        <p:txBody>
          <a:bodyPr/>
          <a:lstStyle>
            <a:lvl1pPr>
              <a:defRPr>
                <a:latin typeface="+mn-lt"/>
              </a:defRPr>
            </a:lvl1pPr>
          </a:lstStyle>
          <a:p>
            <a:fld id="{99D79C6A-6305-477B-9418-581526F51D3A}" type="slidenum">
              <a:rPr lang="en-US" smtClean="0"/>
              <a:pPr/>
              <a:t>‹#›</a:t>
            </a:fld>
            <a:endParaRPr lang="en-US" dirty="0"/>
          </a:p>
        </p:txBody>
      </p:sp>
    </p:spTree>
    <p:extLst>
      <p:ext uri="{BB962C8B-B14F-4D97-AF65-F5344CB8AC3E}">
        <p14:creationId xmlns:p14="http://schemas.microsoft.com/office/powerpoint/2010/main" val="283215693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381000" y="1412875"/>
            <a:ext cx="8382000" cy="2108269"/>
          </a:xfrm>
        </p:spPr>
        <p:txBody>
          <a:bodyPr/>
          <a:lstStyle>
            <a:lvl1pPr marL="291600" indent="-291600">
              <a:lnSpc>
                <a:spcPct val="90000"/>
              </a:lnSpc>
              <a:spcBef>
                <a:spcPts val="1000"/>
              </a:spcBef>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a:xfrm>
            <a:off x="76200" y="6356350"/>
            <a:ext cx="7620000" cy="365125"/>
          </a:xfrm>
        </p:spPr>
        <p:txBody>
          <a:bodyPr/>
          <a:lstStyle>
            <a:lvl1pPr>
              <a:defRPr>
                <a:latin typeface="+mn-lt"/>
              </a:defRPr>
            </a:lvl1pPr>
          </a:lstStyle>
          <a:p>
            <a:pPr algn="l"/>
            <a:r>
              <a:rPr lang="en-US" dirty="0" smtClean="0"/>
              <a:t>Systems Analysis and Design in a Changing World, 7th Edition - Chapter 7 ©2016. Cengage Learning. All rights reserved.</a:t>
            </a:r>
            <a:endParaRPr lang="en-US" dirty="0"/>
          </a:p>
        </p:txBody>
      </p:sp>
      <p:sp>
        <p:nvSpPr>
          <p:cNvPr id="5" name="Slide Number Placeholder 4"/>
          <p:cNvSpPr>
            <a:spLocks noGrp="1"/>
          </p:cNvSpPr>
          <p:nvPr>
            <p:ph type="sldNum" sz="quarter" idx="11"/>
          </p:nvPr>
        </p:nvSpPr>
        <p:spPr/>
        <p:txBody>
          <a:bodyPr/>
          <a:lstStyle>
            <a:lvl1pPr>
              <a:defRPr>
                <a:latin typeface="+mn-lt"/>
              </a:defRPr>
            </a:lvl1pPr>
          </a:lstStyle>
          <a:p>
            <a:fld id="{99D79C6A-6305-477B-9418-581526F51D3A}" type="slidenum">
              <a:rPr lang="en-US" smtClean="0"/>
              <a:pPr/>
              <a:t>‹#›</a:t>
            </a:fld>
            <a:endParaRPr lang="en-US" dirty="0"/>
          </a:p>
        </p:txBody>
      </p:sp>
    </p:spTree>
    <p:extLst>
      <p:ext uri="{BB962C8B-B14F-4D97-AF65-F5344CB8AC3E}">
        <p14:creationId xmlns:p14="http://schemas.microsoft.com/office/powerpoint/2010/main" val="212604068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a:xfrm>
            <a:off x="76200" y="6356350"/>
            <a:ext cx="7620000" cy="365125"/>
          </a:xfrm>
        </p:spPr>
        <p:txBody>
          <a:bodyPr/>
          <a:lstStyle>
            <a:lvl1pPr>
              <a:defRPr>
                <a:latin typeface="+mn-lt"/>
              </a:defRPr>
            </a:lvl1pPr>
          </a:lstStyle>
          <a:p>
            <a:pPr algn="l"/>
            <a:r>
              <a:rPr lang="en-US" dirty="0" smtClean="0"/>
              <a:t>Systems Analysis and Design in a Changing World, 7th Edition - Chapter 7 ©2016. Cengage Learning. All rights reserved.</a:t>
            </a:r>
            <a:endParaRPr lang="en-US" dirty="0"/>
          </a:p>
        </p:txBody>
      </p:sp>
      <p:sp>
        <p:nvSpPr>
          <p:cNvPr id="6" name="Slide Number Placeholder 5"/>
          <p:cNvSpPr>
            <a:spLocks noGrp="1"/>
          </p:cNvSpPr>
          <p:nvPr>
            <p:ph type="sldNum" sz="quarter" idx="11"/>
          </p:nvPr>
        </p:nvSpPr>
        <p:spPr/>
        <p:txBody>
          <a:bodyPr/>
          <a:lstStyle>
            <a:lvl1pPr>
              <a:defRPr>
                <a:latin typeface="+mn-lt"/>
              </a:defRPr>
            </a:lvl1pPr>
          </a:lstStyle>
          <a:p>
            <a:fld id="{99D79C6A-6305-477B-9418-581526F51D3A}" type="slidenum">
              <a:rPr lang="en-US" smtClean="0"/>
              <a:pPr/>
              <a:t>‹#›</a:t>
            </a:fld>
            <a:endParaRPr lang="en-US" dirty="0"/>
          </a:p>
        </p:txBody>
      </p:sp>
    </p:spTree>
    <p:extLst>
      <p:ext uri="{BB962C8B-B14F-4D97-AF65-F5344CB8AC3E}">
        <p14:creationId xmlns:p14="http://schemas.microsoft.com/office/powerpoint/2010/main" val="243647735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lvl1pPr>
              <a:defRPr sz="4000"/>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10"/>
          </p:nvPr>
        </p:nvSpPr>
        <p:spPr/>
        <p:txBody>
          <a:bodyPr/>
          <a:lstStyle/>
          <a:p>
            <a:pPr algn="l"/>
            <a:r>
              <a:rPr lang="en-US" dirty="0" smtClean="0"/>
              <a:t>Systems Analysis and Design in a Changing World, 7th Edition - Chapter 7 ©2016. Cengage Learning. All rights reserved.</a:t>
            </a:r>
            <a:endParaRPr lang="en-US" dirty="0"/>
          </a:p>
        </p:txBody>
      </p:sp>
      <p:sp>
        <p:nvSpPr>
          <p:cNvPr id="8" name="Slide Number Placeholder 7"/>
          <p:cNvSpPr>
            <a:spLocks noGrp="1"/>
          </p:cNvSpPr>
          <p:nvPr>
            <p:ph type="sldNum" sz="quarter" idx="11"/>
          </p:nvPr>
        </p:nvSpPr>
        <p:spPr/>
        <p:txBody>
          <a:bodyPr/>
          <a:lstStyle/>
          <a:p>
            <a:fld id="{99D79C6A-6305-477B-9418-581526F51D3A}" type="slidenum">
              <a:rPr lang="en-US" smtClean="0"/>
              <a:pPr/>
              <a:t>‹#›</a:t>
            </a:fld>
            <a:endParaRPr lang="en-US" dirty="0"/>
          </a:p>
        </p:txBody>
      </p:sp>
    </p:spTree>
    <p:extLst>
      <p:ext uri="{BB962C8B-B14F-4D97-AF65-F5344CB8AC3E}">
        <p14:creationId xmlns:p14="http://schemas.microsoft.com/office/powerpoint/2010/main" val="257208700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lvl1pPr>
              <a:defRPr sz="4400"/>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pPr algn="l"/>
            <a:r>
              <a:rPr lang="en-US" dirty="0" smtClean="0"/>
              <a:t>Systems Analysis and Design in a Changing World, 7th Edition - Chapter 7 ©2016. Cengage Learning. All rights reserved.</a:t>
            </a:r>
            <a:endParaRPr lang="en-US" dirty="0"/>
          </a:p>
        </p:txBody>
      </p:sp>
      <p:sp>
        <p:nvSpPr>
          <p:cNvPr id="4" name="Slide Number Placeholder 3"/>
          <p:cNvSpPr>
            <a:spLocks noGrp="1"/>
          </p:cNvSpPr>
          <p:nvPr>
            <p:ph type="sldNum" sz="quarter" idx="11"/>
          </p:nvPr>
        </p:nvSpPr>
        <p:spPr/>
        <p:txBody>
          <a:bodyPr/>
          <a:lstStyle/>
          <a:p>
            <a:fld id="{99D79C6A-6305-477B-9418-581526F51D3A}" type="slidenum">
              <a:rPr lang="en-US" smtClean="0"/>
              <a:pPr/>
              <a:t>‹#›</a:t>
            </a:fld>
            <a:endParaRPr lang="en-US" dirty="0"/>
          </a:p>
        </p:txBody>
      </p:sp>
    </p:spTree>
    <p:extLst>
      <p:ext uri="{BB962C8B-B14F-4D97-AF65-F5344CB8AC3E}">
        <p14:creationId xmlns:p14="http://schemas.microsoft.com/office/powerpoint/2010/main" val="71527774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lgn="l"/>
            <a:r>
              <a:rPr lang="en-US" dirty="0" smtClean="0"/>
              <a:t>Systems Analysis and Design in a Changing World, 7th Edition - Chapter 7 ©2016. Cengage Learning. All rights reserved.</a:t>
            </a:r>
            <a:endParaRPr lang="en-US" dirty="0"/>
          </a:p>
        </p:txBody>
      </p:sp>
      <p:sp>
        <p:nvSpPr>
          <p:cNvPr id="3" name="Slide Number Placeholder 2"/>
          <p:cNvSpPr>
            <a:spLocks noGrp="1"/>
          </p:cNvSpPr>
          <p:nvPr>
            <p:ph type="sldNum" sz="quarter" idx="11"/>
          </p:nvPr>
        </p:nvSpPr>
        <p:spPr/>
        <p:txBody>
          <a:bodyPr/>
          <a:lstStyle/>
          <a:p>
            <a:fld id="{99D79C6A-6305-477B-9418-581526F51D3A}" type="slidenum">
              <a:rPr lang="en-US" smtClean="0"/>
              <a:pPr/>
              <a:t>‹#›</a:t>
            </a:fld>
            <a:endParaRPr lang="en-US" dirty="0"/>
          </a:p>
        </p:txBody>
      </p:sp>
    </p:spTree>
    <p:extLst>
      <p:ext uri="{BB962C8B-B14F-4D97-AF65-F5344CB8AC3E}">
        <p14:creationId xmlns:p14="http://schemas.microsoft.com/office/powerpoint/2010/main" val="213314881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5.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7"/>
          <a:srcRect/>
          <a:stretch>
            <a:fillRect/>
          </a:stretch>
        </p:blipFill>
        <p:spPr bwMode="auto">
          <a:xfrm>
            <a:off x="-15875" y="6007100"/>
            <a:ext cx="9159875" cy="849313"/>
          </a:xfrm>
          <a:prstGeom prst="rect">
            <a:avLst/>
          </a:prstGeom>
          <a:noFill/>
        </p:spPr>
      </p:pic>
      <p:sp>
        <p:nvSpPr>
          <p:cNvPr id="2" name="Title Placeholder 1"/>
          <p:cNvSpPr>
            <a:spLocks noGrp="1"/>
          </p:cNvSpPr>
          <p:nvPr>
            <p:ph type="title"/>
          </p:nvPr>
        </p:nvSpPr>
        <p:spPr>
          <a:xfrm>
            <a:off x="381000" y="230188"/>
            <a:ext cx="8382000"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3"/>
          </p:nvPr>
        </p:nvSpPr>
        <p:spPr>
          <a:xfrm>
            <a:off x="76200" y="6356350"/>
            <a:ext cx="6038850" cy="365125"/>
          </a:xfrm>
          <a:prstGeom prst="rect">
            <a:avLst/>
          </a:prstGeom>
        </p:spPr>
        <p:txBody>
          <a:bodyPr vert="horz" lIns="91440" tIns="45720" rIns="91440" bIns="45720" rtlCol="0" anchor="ctr"/>
          <a:lstStyle>
            <a:lvl1pPr algn="ctr">
              <a:defRPr sz="1200">
                <a:solidFill>
                  <a:schemeClr val="tx1"/>
                </a:solidFill>
              </a:defRPr>
            </a:lvl1pPr>
          </a:lstStyle>
          <a:p>
            <a:pPr algn="l"/>
            <a:r>
              <a:rPr lang="en-US" dirty="0" smtClean="0"/>
              <a:t>Systems Analysis and Design in a Changing World, 7th Edition - Chapter 7 ©2016. Cengage Learning. All rights reserved.</a:t>
            </a:r>
            <a:endParaRPr lang="en-US" dirty="0"/>
          </a:p>
        </p:txBody>
      </p:sp>
      <p:sp>
        <p:nvSpPr>
          <p:cNvPr id="5" name="Slide Number Placeholder 4"/>
          <p:cNvSpPr>
            <a:spLocks noGrp="1"/>
          </p:cNvSpPr>
          <p:nvPr>
            <p:ph type="sldNum" sz="quarter" idx="4"/>
          </p:nvPr>
        </p:nvSpPr>
        <p:spPr>
          <a:xfrm>
            <a:off x="8096250" y="6356349"/>
            <a:ext cx="666750" cy="365125"/>
          </a:xfrm>
          <a:prstGeom prst="rect">
            <a:avLst/>
          </a:prstGeom>
        </p:spPr>
        <p:txBody>
          <a:bodyPr vert="horz" lIns="91440" tIns="45720" rIns="91440" bIns="45720" rtlCol="0" anchor="ctr"/>
          <a:lstStyle>
            <a:lvl1pPr algn="r">
              <a:defRPr sz="1200">
                <a:solidFill>
                  <a:schemeClr val="tx1"/>
                </a:solidFill>
              </a:defRPr>
            </a:lvl1pPr>
          </a:lstStyle>
          <a:p>
            <a:fld id="{99D79C6A-6305-477B-9418-581526F51D3A}" type="slidenum">
              <a:rPr lang="en-US" smtClean="0"/>
              <a:pPr/>
              <a:t>‹#›</a:t>
            </a:fld>
            <a:endParaRPr lang="en-US" dirty="0"/>
          </a:p>
        </p:txBody>
      </p:sp>
    </p:spTree>
    <p:extLst>
      <p:ext uri="{BB962C8B-B14F-4D97-AF65-F5344CB8AC3E}">
        <p14:creationId xmlns:p14="http://schemas.microsoft.com/office/powerpoint/2010/main" val="2253929890"/>
      </p:ext>
    </p:extLst>
  </p:cSld>
  <p:clrMap bg1="lt1" tx1="dk1" bg2="lt2" tx2="dk2" accent1="accent1" accent2="accent2" accent3="accent3" accent4="accent4" accent5="accent5" accent6="accent6" hlink="hlink" folHlink="folHlink"/>
  <p:sldLayoutIdLst>
    <p:sldLayoutId id="2147483694" r:id="rId1"/>
    <p:sldLayoutId id="2147483709"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10" r:id="rId14"/>
  </p:sldLayoutIdLst>
  <p:transition>
    <p:fade/>
  </p:transition>
  <p:hf hdr="0" dt="0"/>
  <p:txStyles>
    <p:titleStyle>
      <a:lvl1pPr algn="l" defTabSz="914363" rtl="0" eaLnBrk="1" latinLnBrk="0" hangingPunct="1">
        <a:lnSpc>
          <a:spcPct val="90000"/>
        </a:lnSpc>
        <a:spcBef>
          <a:spcPct val="0"/>
        </a:spcBef>
        <a:buNone/>
        <a:defRPr lang="en-US" sz="44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8"/>
        </a:buBlip>
        <a:defRPr sz="30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9"/>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9"/>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9"/>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9"/>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78906233"/>
      </p:ext>
    </p:extLst>
  </p:cSld>
  <p:clrMap bg1="lt1" tx1="dk1" bg2="lt2" tx2="dk2" accent1="accent1" accent2="accent2" accent3="accent3" accent4="accent4" accent5="accent5" accent6="accent6" hlink="hlink" folHlink="folHlink"/>
  <p:sldLayoutIdLst>
    <p:sldLayoutId id="2147483708" r:id="rId1"/>
  </p:sldLayoutIdLst>
  <p:transition>
    <p:fade/>
  </p:transition>
  <p:hf hdr="0" dt="0"/>
  <p:txStyles>
    <p:titleStyle>
      <a:lvl1pPr algn="l" defTabSz="914363" rtl="0" eaLnBrk="1" latinLnBrk="0" hangingPunct="1">
        <a:lnSpc>
          <a:spcPct val="90000"/>
        </a:lnSpc>
        <a:spcBef>
          <a:spcPct val="0"/>
        </a:spcBef>
        <a:buNone/>
        <a:defRPr lang="en-US" sz="4800" b="0" kern="1200" cap="none" spc="-125"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3952586"/>
            <a:ext cx="2743200" cy="553998"/>
          </a:xfrm>
        </p:spPr>
        <p:txBody>
          <a:bodyPr/>
          <a:lstStyle/>
          <a:p>
            <a:pPr marL="0" indent="0">
              <a:buNone/>
            </a:pPr>
            <a:r>
              <a:rPr lang="en-US" altLang="en-US" sz="4000" dirty="0">
                <a:solidFill>
                  <a:schemeClr val="tx1"/>
                </a:solidFill>
                <a:effectLst/>
              </a:rPr>
              <a:t>Chapter </a:t>
            </a:r>
            <a:r>
              <a:rPr lang="en-US" altLang="en-US" sz="4000" dirty="0" smtClean="0">
                <a:solidFill>
                  <a:schemeClr val="tx1"/>
                </a:solidFill>
                <a:effectLst/>
              </a:rPr>
              <a:t>7</a:t>
            </a:r>
            <a:endParaRPr lang="en-IN" sz="4000" dirty="0">
              <a:solidFill>
                <a:schemeClr val="tx1"/>
              </a:solidFill>
              <a:effectLst/>
            </a:endParaRPr>
          </a:p>
        </p:txBody>
      </p:sp>
      <p:sp>
        <p:nvSpPr>
          <p:cNvPr id="2" name="Content Placeholder 1"/>
          <p:cNvSpPr>
            <a:spLocks noGrp="1"/>
          </p:cNvSpPr>
          <p:nvPr>
            <p:ph/>
          </p:nvPr>
        </p:nvSpPr>
        <p:spPr>
          <a:xfrm>
            <a:off x="348562" y="6379674"/>
            <a:ext cx="7804838" cy="166199"/>
          </a:xfrm>
        </p:spPr>
        <p:txBody>
          <a:bodyPr/>
          <a:lstStyle/>
          <a:p>
            <a:pPr marL="0" indent="0">
              <a:buNone/>
            </a:pPr>
            <a:r>
              <a:rPr lang="en-IN" sz="1200" dirty="0"/>
              <a:t>Systems Analysis and Design in a Changing World, 7th Edition - Chapter </a:t>
            </a:r>
            <a:r>
              <a:rPr lang="en-IN" sz="1200" dirty="0" smtClean="0"/>
              <a:t>7 ©</a:t>
            </a:r>
            <a:r>
              <a:rPr lang="en-IN" sz="1200" dirty="0"/>
              <a:t>2016. Cengage Learning. All rights reserved.</a:t>
            </a:r>
          </a:p>
        </p:txBody>
      </p:sp>
      <p:sp>
        <p:nvSpPr>
          <p:cNvPr id="4" name="Slide Number Placeholder 3"/>
          <p:cNvSpPr>
            <a:spLocks noGrp="1"/>
          </p:cNvSpPr>
          <p:nvPr>
            <p:ph type="sldNum" sz="quarter" idx="12"/>
          </p:nvPr>
        </p:nvSpPr>
        <p:spPr/>
        <p:txBody>
          <a:bodyPr/>
          <a:lstStyle/>
          <a:p>
            <a:fld id="{D006E8F6-261F-4622-BD5D-ACCA7F648234}" type="slidenum">
              <a:rPr lang="en-US" altLang="en-US" smtClean="0"/>
              <a:pPr/>
              <a:t>1</a:t>
            </a:fld>
            <a:endParaRPr lang="en-US" altLang="en-US"/>
          </a:p>
        </p:txBody>
      </p:sp>
    </p:spTree>
    <p:extLst>
      <p:ext uri="{BB962C8B-B14F-4D97-AF65-F5344CB8AC3E}">
        <p14:creationId xmlns:p14="http://schemas.microsoft.com/office/powerpoint/2010/main" val="342813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spc="0" dirty="0" smtClean="0">
                <a:solidFill>
                  <a:schemeClr val="tx1"/>
                </a:solidFill>
                <a:effectLst/>
              </a:rPr>
              <a:t>Anatomy - Networks </a:t>
            </a:r>
            <a:r>
              <a:rPr lang="en-US" sz="2000" spc="0" dirty="0" smtClean="0">
                <a:solidFill>
                  <a:schemeClr val="tx1"/>
                </a:solidFill>
                <a:effectLst/>
              </a:rPr>
              <a:t>(1 of 2)</a:t>
            </a:r>
            <a:endParaRPr lang="en-US" sz="2000" spc="0" dirty="0">
              <a:solidFill>
                <a:schemeClr val="tx1"/>
              </a:solidFill>
              <a:effectLst/>
            </a:endParaRPr>
          </a:p>
        </p:txBody>
      </p:sp>
      <p:sp>
        <p:nvSpPr>
          <p:cNvPr id="3" name="Content Placeholder 2"/>
          <p:cNvSpPr>
            <a:spLocks noGrp="1"/>
          </p:cNvSpPr>
          <p:nvPr>
            <p:ph idx="1"/>
          </p:nvPr>
        </p:nvSpPr>
        <p:spPr>
          <a:xfrm>
            <a:off x="349364" y="1316621"/>
            <a:ext cx="8766928" cy="4626979"/>
          </a:xfrm>
        </p:spPr>
        <p:txBody>
          <a:bodyPr/>
          <a:lstStyle/>
          <a:p>
            <a:pPr marL="352800" indent="-352800"/>
            <a:r>
              <a:rPr lang="en-US" dirty="0" smtClean="0"/>
              <a:t>Computer network – hardware, software, transmission media</a:t>
            </a:r>
          </a:p>
          <a:p>
            <a:pPr marL="352800" indent="-352800"/>
            <a:r>
              <a:rPr lang="en-US" dirty="0" smtClean="0"/>
              <a:t>Internet backbone –</a:t>
            </a:r>
          </a:p>
          <a:p>
            <a:pPr lvl="1"/>
            <a:r>
              <a:rPr lang="en-US" dirty="0" smtClean="0"/>
              <a:t>High-capacity with high-bandwidth trunk lines and large high-speed computers</a:t>
            </a:r>
          </a:p>
          <a:p>
            <a:pPr lvl="1"/>
            <a:r>
              <a:rPr lang="en-US" dirty="0" smtClean="0"/>
              <a:t>Owned by governments and telecom companies</a:t>
            </a:r>
          </a:p>
          <a:p>
            <a:pPr marL="352800" indent="-352800"/>
            <a:r>
              <a:rPr lang="en-US" dirty="0" smtClean="0"/>
              <a:t>Local area network (L</a:t>
            </a:r>
            <a:r>
              <a:rPr lang="en-US" sz="100" dirty="0" smtClean="0"/>
              <a:t> </a:t>
            </a:r>
            <a:r>
              <a:rPr lang="en-US" dirty="0" smtClean="0"/>
              <a:t>A</a:t>
            </a:r>
            <a:r>
              <a:rPr lang="en-US" sz="100" dirty="0" smtClean="0"/>
              <a:t> </a:t>
            </a:r>
            <a:r>
              <a:rPr lang="en-US" dirty="0" smtClean="0"/>
              <a:t>N) –</a:t>
            </a:r>
          </a:p>
          <a:p>
            <a:pPr lvl="1"/>
            <a:r>
              <a:rPr lang="en-US" dirty="0" smtClean="0"/>
              <a:t>Small network for a single site</a:t>
            </a:r>
          </a:p>
          <a:p>
            <a:pPr marL="352800" indent="-352800"/>
            <a:r>
              <a:rPr lang="en-US" sz="2800" dirty="0"/>
              <a:t>World Wide Web (</a:t>
            </a:r>
            <a:r>
              <a:rPr lang="en-US" sz="2800" dirty="0" smtClean="0"/>
              <a:t>W</a:t>
            </a:r>
            <a:r>
              <a:rPr lang="en-US" sz="100" dirty="0" smtClean="0"/>
              <a:t> </a:t>
            </a:r>
            <a:r>
              <a:rPr lang="en-US" sz="2800" dirty="0" smtClean="0"/>
              <a:t>W</a:t>
            </a:r>
            <a:r>
              <a:rPr lang="en-US" sz="100" dirty="0" smtClean="0"/>
              <a:t> </a:t>
            </a:r>
            <a:r>
              <a:rPr lang="en-US" sz="2800" dirty="0" smtClean="0"/>
              <a:t>W</a:t>
            </a:r>
            <a:r>
              <a:rPr lang="en-US" sz="2800" dirty="0"/>
              <a:t>)</a:t>
            </a:r>
          </a:p>
          <a:p>
            <a:pPr lvl="1"/>
            <a:r>
              <a:rPr lang="en-US" sz="2400" dirty="0"/>
              <a:t>All the interconnected resources accessed through the </a:t>
            </a:r>
            <a:r>
              <a:rPr lang="en-US" sz="2400" dirty="0" smtClean="0"/>
              <a:t>Internet</a:t>
            </a:r>
            <a:endParaRPr lang="en-US" sz="2400" dirty="0"/>
          </a:p>
        </p:txBody>
      </p:sp>
      <p:sp>
        <p:nvSpPr>
          <p:cNvPr id="5" name="Slide Number Placeholder 4"/>
          <p:cNvSpPr>
            <a:spLocks noGrp="1"/>
          </p:cNvSpPr>
          <p:nvPr>
            <p:ph type="sldNum" sz="quarter" idx="11"/>
          </p:nvPr>
        </p:nvSpPr>
        <p:spPr/>
        <p:txBody>
          <a:bodyPr/>
          <a:lstStyle/>
          <a:p>
            <a:fld id="{99D79C6A-6305-477B-9418-581526F51D3A}" type="slidenum">
              <a:rPr lang="en-US" smtClean="0"/>
              <a:pPr/>
              <a:t>10</a:t>
            </a:fld>
            <a:endParaRPr lang="en-US" dirty="0"/>
          </a:p>
        </p:txBody>
      </p:sp>
      <p:sp>
        <p:nvSpPr>
          <p:cNvPr id="4" name="Footer Placeholder 3"/>
          <p:cNvSpPr>
            <a:spLocks noGrp="1"/>
          </p:cNvSpPr>
          <p:nvPr>
            <p:ph type="ftr" sz="quarter" idx="10"/>
          </p:nvPr>
        </p:nvSpPr>
        <p:spPr/>
        <p:txBody>
          <a:bodyPr/>
          <a:lstStyle/>
          <a:p>
            <a:pPr algn="l"/>
            <a:r>
              <a:rPr lang="en-US" dirty="0" smtClean="0"/>
              <a:t>Systems Analysis and Design in a Changing World, 7th Edition - Chapter 7 ©2016. Cengage Learning. All rights reserved.</a:t>
            </a:r>
            <a:endParaRPr lang="en-US" dirty="0"/>
          </a:p>
        </p:txBody>
      </p:sp>
    </p:spTree>
    <p:extLst>
      <p:ext uri="{BB962C8B-B14F-4D97-AF65-F5344CB8AC3E}">
        <p14:creationId xmlns:p14="http://schemas.microsoft.com/office/powerpoint/2010/main" val="1152847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spc="0" dirty="0">
                <a:solidFill>
                  <a:schemeClr val="tx1"/>
                </a:solidFill>
                <a:effectLst/>
              </a:rPr>
              <a:t>Anatomy - Networks </a:t>
            </a:r>
            <a:r>
              <a:rPr lang="en-US" sz="2000" spc="0" dirty="0" smtClean="0">
                <a:solidFill>
                  <a:schemeClr val="tx1"/>
                </a:solidFill>
                <a:effectLst/>
              </a:rPr>
              <a:t>(2 </a:t>
            </a:r>
            <a:r>
              <a:rPr lang="en-US" sz="2000" spc="0" dirty="0">
                <a:solidFill>
                  <a:schemeClr val="tx1"/>
                </a:solidFill>
                <a:effectLst/>
              </a:rPr>
              <a:t>of 2)</a:t>
            </a:r>
            <a:endParaRPr lang="en-US" sz="4400" spc="0" dirty="0">
              <a:solidFill>
                <a:schemeClr val="tx1"/>
              </a:solidFill>
              <a:effectLst/>
            </a:endParaRPr>
          </a:p>
        </p:txBody>
      </p:sp>
      <p:sp>
        <p:nvSpPr>
          <p:cNvPr id="3" name="Content Placeholder 2"/>
          <p:cNvSpPr>
            <a:spLocks noGrp="1"/>
          </p:cNvSpPr>
          <p:nvPr>
            <p:ph sz="half" idx="1"/>
          </p:nvPr>
        </p:nvSpPr>
        <p:spPr>
          <a:xfrm>
            <a:off x="381000" y="1411553"/>
            <a:ext cx="8001000" cy="1674305"/>
          </a:xfrm>
        </p:spPr>
        <p:txBody>
          <a:bodyPr/>
          <a:lstStyle/>
          <a:p>
            <a:r>
              <a:rPr lang="en-US" sz="2800" dirty="0" smtClean="0"/>
              <a:t>Uniform Resource Locator (U</a:t>
            </a:r>
            <a:r>
              <a:rPr lang="en-US" sz="100" dirty="0" smtClean="0"/>
              <a:t> </a:t>
            </a:r>
            <a:r>
              <a:rPr lang="en-US" sz="2800" dirty="0" smtClean="0"/>
              <a:t>R</a:t>
            </a:r>
            <a:r>
              <a:rPr lang="en-US" sz="100" dirty="0" smtClean="0"/>
              <a:t> </a:t>
            </a:r>
            <a:r>
              <a:rPr lang="en-US" sz="2800" dirty="0" smtClean="0"/>
              <a:t>L)</a:t>
            </a:r>
          </a:p>
          <a:p>
            <a:pPr lvl="1"/>
            <a:r>
              <a:rPr lang="en-US" sz="2400" dirty="0" smtClean="0"/>
              <a:t>The identifier for the Web to locate a particular resource</a:t>
            </a:r>
          </a:p>
          <a:p>
            <a:r>
              <a:rPr lang="en-US" sz="2800" dirty="0" smtClean="0"/>
              <a:t>Hyperlink –</a:t>
            </a:r>
          </a:p>
          <a:p>
            <a:pPr lvl="1"/>
            <a:r>
              <a:rPr lang="en-US" sz="2400" dirty="0"/>
              <a:t>T</a:t>
            </a:r>
            <a:r>
              <a:rPr lang="en-US" sz="2400" dirty="0" smtClean="0"/>
              <a:t>he U</a:t>
            </a:r>
            <a:r>
              <a:rPr lang="en-US" sz="100" dirty="0" smtClean="0"/>
              <a:t> </a:t>
            </a:r>
            <a:r>
              <a:rPr lang="en-US" sz="2400" dirty="0" smtClean="0"/>
              <a:t>R</a:t>
            </a:r>
            <a:r>
              <a:rPr lang="en-US" sz="100" dirty="0" smtClean="0"/>
              <a:t> </a:t>
            </a:r>
            <a:r>
              <a:rPr lang="en-US" sz="2400" dirty="0" smtClean="0"/>
              <a:t>L of a resource embedded within another resource</a:t>
            </a:r>
          </a:p>
        </p:txBody>
      </p:sp>
      <p:pic>
        <p:nvPicPr>
          <p:cNvPr id="8" name="Content Placeholder 7" descr="A link is given: h t t p colon forward slash forward slash w w w dot amazon dot com forward slash g p forward slash cart slash view dot h t m l slash r e f equals n a v underscore cart. h t t p colon forward slash forward slash is the protocol header. w w w dot amazon dot com is the server name or address. forward slash g p forward slash cart slash view dot h t m l slash r e f equals n a v underscore cart is the resource name."/>
          <p:cNvPicPr>
            <a:picLocks noGrp="1" noChangeAspect="1"/>
          </p:cNvPicPr>
          <p:nvPr>
            <p:ph sz="half" idx="2"/>
          </p:nvPr>
        </p:nvPicPr>
        <p:blipFill>
          <a:blip r:embed="rId2"/>
          <a:stretch>
            <a:fillRect/>
          </a:stretch>
        </p:blipFill>
        <p:spPr>
          <a:xfrm>
            <a:off x="1191936" y="3274475"/>
            <a:ext cx="6760128" cy="2473863"/>
          </a:xfrm>
          <a:prstGeom prst="rect">
            <a:avLst/>
          </a:prstGeom>
        </p:spPr>
      </p:pic>
      <p:sp>
        <p:nvSpPr>
          <p:cNvPr id="5" name="Slide Number Placeholder 4"/>
          <p:cNvSpPr>
            <a:spLocks noGrp="1"/>
          </p:cNvSpPr>
          <p:nvPr>
            <p:ph type="sldNum" sz="quarter" idx="11"/>
          </p:nvPr>
        </p:nvSpPr>
        <p:spPr/>
        <p:txBody>
          <a:bodyPr/>
          <a:lstStyle/>
          <a:p>
            <a:fld id="{99D79C6A-6305-477B-9418-581526F51D3A}" type="slidenum">
              <a:rPr lang="en-US" smtClean="0"/>
              <a:pPr/>
              <a:t>11</a:t>
            </a:fld>
            <a:endParaRPr lang="en-US" dirty="0"/>
          </a:p>
        </p:txBody>
      </p:sp>
      <p:sp>
        <p:nvSpPr>
          <p:cNvPr id="4" name="Footer Placeholder 3"/>
          <p:cNvSpPr>
            <a:spLocks noGrp="1"/>
          </p:cNvSpPr>
          <p:nvPr>
            <p:ph type="ftr" sz="quarter" idx="10"/>
          </p:nvPr>
        </p:nvSpPr>
        <p:spPr/>
        <p:txBody>
          <a:bodyPr/>
          <a:lstStyle/>
          <a:p>
            <a:pPr algn="l"/>
            <a:r>
              <a:rPr lang="en-US" dirty="0" smtClean="0"/>
              <a:t>Systems Analysis and Design in a Changing World, 7th Edition - Chapter 7 ©2016. Cengage Learning. All rights reserved.</a:t>
            </a:r>
            <a:endParaRPr lang="en-US" dirty="0"/>
          </a:p>
        </p:txBody>
      </p:sp>
    </p:spTree>
    <p:extLst>
      <p:ext uri="{BB962C8B-B14F-4D97-AF65-F5344CB8AC3E}">
        <p14:creationId xmlns:p14="http://schemas.microsoft.com/office/powerpoint/2010/main" val="919151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spc="0" dirty="0" smtClean="0">
                <a:solidFill>
                  <a:schemeClr val="tx1"/>
                </a:solidFill>
                <a:effectLst/>
              </a:rPr>
              <a:t>Anatomy</a:t>
            </a:r>
            <a:r>
              <a:rPr lang="en-US" sz="4400" dirty="0"/>
              <a:t> </a:t>
            </a:r>
            <a:r>
              <a:rPr lang="en-US" sz="4400" spc="0" dirty="0">
                <a:solidFill>
                  <a:schemeClr val="tx1"/>
                </a:solidFill>
                <a:effectLst/>
              </a:rPr>
              <a:t>–</a:t>
            </a:r>
            <a:r>
              <a:rPr lang="en-US" sz="4400" dirty="0" smtClean="0"/>
              <a:t> </a:t>
            </a:r>
            <a:r>
              <a:rPr lang="en-US" sz="4400" spc="0" dirty="0" smtClean="0">
                <a:solidFill>
                  <a:schemeClr val="tx1"/>
                </a:solidFill>
                <a:effectLst/>
              </a:rPr>
              <a:t>Software </a:t>
            </a:r>
            <a:r>
              <a:rPr lang="en-US" sz="2000" spc="0" dirty="0" smtClean="0">
                <a:solidFill>
                  <a:schemeClr val="tx1"/>
                </a:solidFill>
                <a:effectLst/>
              </a:rPr>
              <a:t>(1 of 3)</a:t>
            </a:r>
            <a:endParaRPr lang="en-US" sz="2000" spc="0" dirty="0">
              <a:solidFill>
                <a:schemeClr val="tx1"/>
              </a:solidFill>
              <a:effectLst/>
            </a:endParaRPr>
          </a:p>
        </p:txBody>
      </p:sp>
      <p:sp>
        <p:nvSpPr>
          <p:cNvPr id="3" name="Content Placeholder 2"/>
          <p:cNvSpPr>
            <a:spLocks noGrp="1"/>
          </p:cNvSpPr>
          <p:nvPr>
            <p:ph idx="1"/>
          </p:nvPr>
        </p:nvSpPr>
        <p:spPr>
          <a:xfrm>
            <a:off x="353292" y="1393724"/>
            <a:ext cx="8382000" cy="4115999"/>
          </a:xfrm>
        </p:spPr>
        <p:txBody>
          <a:bodyPr/>
          <a:lstStyle/>
          <a:p>
            <a:pPr marL="352800" indent="-352800"/>
            <a:r>
              <a:rPr lang="en-US" dirty="0" smtClean="0"/>
              <a:t>Application software – programs that perform work for users</a:t>
            </a:r>
          </a:p>
          <a:p>
            <a:pPr lvl="1"/>
            <a:r>
              <a:rPr lang="en-US" dirty="0" smtClean="0"/>
              <a:t>Either a custom app or a Web-based application</a:t>
            </a:r>
          </a:p>
          <a:p>
            <a:pPr marL="352800" indent="-352800"/>
            <a:r>
              <a:rPr lang="en-US" dirty="0" smtClean="0"/>
              <a:t>App –</a:t>
            </a:r>
          </a:p>
          <a:p>
            <a:pPr lvl="1"/>
            <a:r>
              <a:rPr lang="en-US" dirty="0" smtClean="0"/>
              <a:t>A custom program usually for a laptop or smartphone</a:t>
            </a:r>
          </a:p>
          <a:p>
            <a:pPr marL="352800" indent="-352800"/>
            <a:r>
              <a:rPr lang="en-US" dirty="0" smtClean="0"/>
              <a:t>System Software –</a:t>
            </a:r>
          </a:p>
          <a:p>
            <a:pPr lvl="1"/>
            <a:r>
              <a:rPr lang="en-US" dirty="0" smtClean="0"/>
              <a:t>Behind the scene software, works as glue to hold everything together</a:t>
            </a:r>
          </a:p>
        </p:txBody>
      </p:sp>
      <p:sp>
        <p:nvSpPr>
          <p:cNvPr id="5" name="Slide Number Placeholder 4"/>
          <p:cNvSpPr>
            <a:spLocks noGrp="1"/>
          </p:cNvSpPr>
          <p:nvPr>
            <p:ph type="sldNum" sz="quarter" idx="11"/>
          </p:nvPr>
        </p:nvSpPr>
        <p:spPr/>
        <p:txBody>
          <a:bodyPr/>
          <a:lstStyle/>
          <a:p>
            <a:fld id="{99D79C6A-6305-477B-9418-581526F51D3A}" type="slidenum">
              <a:rPr lang="en-US" smtClean="0"/>
              <a:pPr/>
              <a:t>12</a:t>
            </a:fld>
            <a:endParaRPr lang="en-US" dirty="0"/>
          </a:p>
        </p:txBody>
      </p:sp>
      <p:sp>
        <p:nvSpPr>
          <p:cNvPr id="4" name="Footer Placeholder 3"/>
          <p:cNvSpPr>
            <a:spLocks noGrp="1"/>
          </p:cNvSpPr>
          <p:nvPr>
            <p:ph type="ftr" sz="quarter" idx="10"/>
          </p:nvPr>
        </p:nvSpPr>
        <p:spPr/>
        <p:txBody>
          <a:bodyPr/>
          <a:lstStyle/>
          <a:p>
            <a:pPr algn="l"/>
            <a:r>
              <a:rPr lang="en-US" dirty="0" smtClean="0"/>
              <a:t>Systems Analysis and Design in a Changing World, 7th Edition - Chapter 7 ©2016. Cengage Learning. All rights reserved.</a:t>
            </a:r>
            <a:endParaRPr lang="en-US" dirty="0"/>
          </a:p>
        </p:txBody>
      </p:sp>
    </p:spTree>
    <p:extLst>
      <p:ext uri="{BB962C8B-B14F-4D97-AF65-F5344CB8AC3E}">
        <p14:creationId xmlns:p14="http://schemas.microsoft.com/office/powerpoint/2010/main" val="441339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spc="0" dirty="0">
                <a:solidFill>
                  <a:schemeClr val="tx1"/>
                </a:solidFill>
                <a:effectLst/>
              </a:rPr>
              <a:t>Anatomy</a:t>
            </a:r>
            <a:r>
              <a:rPr lang="en-US" sz="4400" dirty="0"/>
              <a:t> </a:t>
            </a:r>
            <a:r>
              <a:rPr lang="en-US" sz="4400" spc="0" dirty="0">
                <a:solidFill>
                  <a:schemeClr val="tx1"/>
                </a:solidFill>
                <a:effectLst/>
              </a:rPr>
              <a:t>–</a:t>
            </a:r>
            <a:r>
              <a:rPr lang="en-US" sz="4400" dirty="0"/>
              <a:t> </a:t>
            </a:r>
            <a:r>
              <a:rPr lang="en-US" sz="4400" spc="0" dirty="0">
                <a:solidFill>
                  <a:schemeClr val="tx1"/>
                </a:solidFill>
                <a:effectLst/>
              </a:rPr>
              <a:t>Software </a:t>
            </a:r>
            <a:r>
              <a:rPr lang="en-US" sz="2000" spc="0" dirty="0" smtClean="0">
                <a:solidFill>
                  <a:schemeClr val="tx1"/>
                </a:solidFill>
                <a:effectLst/>
              </a:rPr>
              <a:t>(2 </a:t>
            </a:r>
            <a:r>
              <a:rPr lang="en-US" sz="2000" spc="0" dirty="0">
                <a:solidFill>
                  <a:schemeClr val="tx1"/>
                </a:solidFill>
                <a:effectLst/>
              </a:rPr>
              <a:t>of </a:t>
            </a:r>
            <a:r>
              <a:rPr lang="en-US" sz="2000" spc="0" dirty="0" smtClean="0">
                <a:solidFill>
                  <a:schemeClr val="tx1"/>
                </a:solidFill>
                <a:effectLst/>
              </a:rPr>
              <a:t>3)</a:t>
            </a:r>
            <a:endParaRPr lang="en-US" spc="0" dirty="0">
              <a:solidFill>
                <a:schemeClr val="tx1"/>
              </a:solidFill>
              <a:effectLst/>
            </a:endParaRPr>
          </a:p>
        </p:txBody>
      </p:sp>
      <p:pic>
        <p:nvPicPr>
          <p:cNvPr id="7" name="Content Placeholder 6" descr="The illustration shows an architecture for application at Amazon.com. Users place orders on their devices that is connected to the internet. The internet connects to Amazon, shipper and payment processor that are classified as server. The software listed for servers are operating system, web server, application programs, database management system. The devices are classified as personal computing devices. The software listed are operating system, web browser, plug-ins, apps."/>
          <p:cNvPicPr>
            <a:picLocks noGrp="1" noChangeAspect="1"/>
          </p:cNvPicPr>
          <p:nvPr>
            <p:ph idx="1"/>
          </p:nvPr>
        </p:nvPicPr>
        <p:blipFill>
          <a:blip r:embed="rId2"/>
          <a:stretch>
            <a:fillRect/>
          </a:stretch>
        </p:blipFill>
        <p:spPr>
          <a:xfrm>
            <a:off x="1488908" y="1417383"/>
            <a:ext cx="6166185" cy="3840417"/>
          </a:xfrm>
          <a:prstGeom prst="rect">
            <a:avLst/>
          </a:prstGeom>
        </p:spPr>
      </p:pic>
      <p:sp>
        <p:nvSpPr>
          <p:cNvPr id="5" name="Slide Number Placeholder 4"/>
          <p:cNvSpPr>
            <a:spLocks noGrp="1"/>
          </p:cNvSpPr>
          <p:nvPr>
            <p:ph type="sldNum" sz="quarter" idx="11"/>
          </p:nvPr>
        </p:nvSpPr>
        <p:spPr/>
        <p:txBody>
          <a:bodyPr/>
          <a:lstStyle/>
          <a:p>
            <a:fld id="{99D79C6A-6305-477B-9418-581526F51D3A}" type="slidenum">
              <a:rPr lang="en-US" smtClean="0"/>
              <a:pPr/>
              <a:t>13</a:t>
            </a:fld>
            <a:endParaRPr lang="en-US" dirty="0"/>
          </a:p>
        </p:txBody>
      </p:sp>
      <p:sp>
        <p:nvSpPr>
          <p:cNvPr id="4" name="Footer Placeholder 3"/>
          <p:cNvSpPr>
            <a:spLocks noGrp="1"/>
          </p:cNvSpPr>
          <p:nvPr>
            <p:ph type="ftr" sz="quarter" idx="10"/>
          </p:nvPr>
        </p:nvSpPr>
        <p:spPr/>
        <p:txBody>
          <a:bodyPr/>
          <a:lstStyle/>
          <a:p>
            <a:pPr algn="l"/>
            <a:r>
              <a:rPr lang="en-US" dirty="0" smtClean="0"/>
              <a:t>Systems Analysis and Design in a Changing World, 7th Edition - Chapter 7 ©2016. Cengage Learning. All rights reserved.</a:t>
            </a:r>
            <a:endParaRPr lang="en-US" dirty="0"/>
          </a:p>
        </p:txBody>
      </p:sp>
    </p:spTree>
    <p:extLst>
      <p:ext uri="{BB962C8B-B14F-4D97-AF65-F5344CB8AC3E}">
        <p14:creationId xmlns:p14="http://schemas.microsoft.com/office/powerpoint/2010/main" val="14114900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spc="0" dirty="0">
                <a:solidFill>
                  <a:schemeClr val="tx1"/>
                </a:solidFill>
                <a:effectLst/>
              </a:rPr>
              <a:t>Anatomy</a:t>
            </a:r>
            <a:r>
              <a:rPr lang="en-US" sz="4400" dirty="0"/>
              <a:t> </a:t>
            </a:r>
            <a:r>
              <a:rPr lang="en-US" sz="4400" spc="0" dirty="0">
                <a:solidFill>
                  <a:schemeClr val="tx1"/>
                </a:solidFill>
                <a:effectLst/>
              </a:rPr>
              <a:t>–</a:t>
            </a:r>
            <a:r>
              <a:rPr lang="en-US" sz="4400" dirty="0"/>
              <a:t> </a:t>
            </a:r>
            <a:r>
              <a:rPr lang="en-US" sz="4400" spc="0" dirty="0">
                <a:solidFill>
                  <a:schemeClr val="tx1"/>
                </a:solidFill>
                <a:effectLst/>
              </a:rPr>
              <a:t>Software </a:t>
            </a:r>
            <a:r>
              <a:rPr lang="en-US" sz="2000" spc="0" dirty="0" smtClean="0">
                <a:solidFill>
                  <a:schemeClr val="tx1"/>
                </a:solidFill>
                <a:effectLst/>
              </a:rPr>
              <a:t>(3 </a:t>
            </a:r>
            <a:r>
              <a:rPr lang="en-US" sz="2000" spc="0" dirty="0">
                <a:solidFill>
                  <a:schemeClr val="tx1"/>
                </a:solidFill>
                <a:effectLst/>
              </a:rPr>
              <a:t>of </a:t>
            </a:r>
            <a:r>
              <a:rPr lang="en-US" sz="2000" spc="0" dirty="0" smtClean="0">
                <a:solidFill>
                  <a:schemeClr val="tx1"/>
                </a:solidFill>
                <a:effectLst/>
              </a:rPr>
              <a:t>3)</a:t>
            </a:r>
            <a:endParaRPr lang="en-US" spc="0" dirty="0">
              <a:solidFill>
                <a:schemeClr val="tx1"/>
              </a:solidFill>
              <a:effectLst/>
            </a:endParaRPr>
          </a:p>
        </p:txBody>
      </p:sp>
      <p:sp>
        <p:nvSpPr>
          <p:cNvPr id="3" name="Content Placeholder 2"/>
          <p:cNvSpPr>
            <a:spLocks noGrp="1"/>
          </p:cNvSpPr>
          <p:nvPr>
            <p:ph idx="1"/>
          </p:nvPr>
        </p:nvSpPr>
        <p:spPr>
          <a:xfrm>
            <a:off x="362506" y="1398380"/>
            <a:ext cx="8382000" cy="4443268"/>
          </a:xfrm>
        </p:spPr>
        <p:txBody>
          <a:bodyPr/>
          <a:lstStyle/>
          <a:p>
            <a:pPr marL="352800" indent="-352800"/>
            <a:r>
              <a:rPr lang="en-US" dirty="0" smtClean="0"/>
              <a:t>Web-Based Applications</a:t>
            </a:r>
          </a:p>
          <a:p>
            <a:pPr lvl="1">
              <a:spcBef>
                <a:spcPts val="1000"/>
              </a:spcBef>
            </a:pPr>
            <a:r>
              <a:rPr lang="en-US" dirty="0" smtClean="0"/>
              <a:t>Uses a web browser</a:t>
            </a:r>
          </a:p>
          <a:p>
            <a:pPr lvl="1">
              <a:spcBef>
                <a:spcPts val="1000"/>
              </a:spcBef>
            </a:pPr>
            <a:r>
              <a:rPr lang="en-US" dirty="0" smtClean="0"/>
              <a:t>Accessed through a U</a:t>
            </a:r>
            <a:r>
              <a:rPr lang="en-US" sz="100" dirty="0" smtClean="0"/>
              <a:t> </a:t>
            </a:r>
            <a:r>
              <a:rPr lang="en-US" dirty="0" smtClean="0"/>
              <a:t>R</a:t>
            </a:r>
            <a:r>
              <a:rPr lang="en-US" sz="100" dirty="0" smtClean="0"/>
              <a:t> </a:t>
            </a:r>
            <a:r>
              <a:rPr lang="en-US" dirty="0" smtClean="0"/>
              <a:t>L</a:t>
            </a:r>
          </a:p>
          <a:p>
            <a:pPr lvl="1">
              <a:spcBef>
                <a:spcPts val="1000"/>
              </a:spcBef>
            </a:pPr>
            <a:r>
              <a:rPr lang="en-US" dirty="0" smtClean="0"/>
              <a:t>Resides on a Web server</a:t>
            </a:r>
          </a:p>
          <a:p>
            <a:pPr lvl="1">
              <a:spcBef>
                <a:spcPts val="1000"/>
              </a:spcBef>
            </a:pPr>
            <a:r>
              <a:rPr lang="en-US" dirty="0" smtClean="0"/>
              <a:t>Uses standard I</a:t>
            </a:r>
            <a:r>
              <a:rPr lang="en-US" sz="100" dirty="0" smtClean="0"/>
              <a:t> </a:t>
            </a:r>
            <a:r>
              <a:rPr lang="en-US" dirty="0" smtClean="0"/>
              <a:t>P protocols</a:t>
            </a:r>
          </a:p>
          <a:p>
            <a:pPr marL="352800" indent="-352800"/>
            <a:r>
              <a:rPr lang="en-US" dirty="0" smtClean="0"/>
              <a:t>Embedded Software</a:t>
            </a:r>
          </a:p>
          <a:p>
            <a:pPr lvl="1">
              <a:spcBef>
                <a:spcPts val="1000"/>
              </a:spcBef>
            </a:pPr>
            <a:r>
              <a:rPr lang="en-US" dirty="0" smtClean="0"/>
              <a:t>Software apps or functions embedded within another app, such as within a browser or O/S</a:t>
            </a:r>
          </a:p>
          <a:p>
            <a:pPr lvl="1">
              <a:spcBef>
                <a:spcPts val="1000"/>
              </a:spcBef>
            </a:pPr>
            <a:r>
              <a:rPr lang="en-US" dirty="0" smtClean="0"/>
              <a:t>Toolbars, Plug-ins, Widgets</a:t>
            </a:r>
          </a:p>
        </p:txBody>
      </p:sp>
      <p:sp>
        <p:nvSpPr>
          <p:cNvPr id="5" name="Slide Number Placeholder 4"/>
          <p:cNvSpPr>
            <a:spLocks noGrp="1"/>
          </p:cNvSpPr>
          <p:nvPr>
            <p:ph type="sldNum" sz="quarter" idx="11"/>
          </p:nvPr>
        </p:nvSpPr>
        <p:spPr/>
        <p:txBody>
          <a:bodyPr/>
          <a:lstStyle/>
          <a:p>
            <a:fld id="{99D79C6A-6305-477B-9418-581526F51D3A}" type="slidenum">
              <a:rPr lang="en-US" smtClean="0"/>
              <a:pPr/>
              <a:t>14</a:t>
            </a:fld>
            <a:endParaRPr lang="en-US" dirty="0"/>
          </a:p>
        </p:txBody>
      </p:sp>
      <p:sp>
        <p:nvSpPr>
          <p:cNvPr id="4" name="Footer Placeholder 3"/>
          <p:cNvSpPr>
            <a:spLocks noGrp="1"/>
          </p:cNvSpPr>
          <p:nvPr>
            <p:ph type="ftr" sz="quarter" idx="10"/>
          </p:nvPr>
        </p:nvSpPr>
        <p:spPr/>
        <p:txBody>
          <a:bodyPr/>
          <a:lstStyle/>
          <a:p>
            <a:pPr algn="l"/>
            <a:r>
              <a:rPr lang="en-US" dirty="0" smtClean="0"/>
              <a:t>Systems Analysis and Design in a Changing World, 7th Edition - Chapter 7 ©2016. Cengage Learning. All rights reserved.</a:t>
            </a:r>
            <a:endParaRPr lang="en-US" dirty="0"/>
          </a:p>
        </p:txBody>
      </p:sp>
    </p:spTree>
    <p:extLst>
      <p:ext uri="{BB962C8B-B14F-4D97-AF65-F5344CB8AC3E}">
        <p14:creationId xmlns:p14="http://schemas.microsoft.com/office/powerpoint/2010/main" val="849174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spc="0" dirty="0" smtClean="0">
                <a:solidFill>
                  <a:schemeClr val="tx1"/>
                </a:solidFill>
                <a:effectLst/>
              </a:rPr>
              <a:t>Anatomy – Protocols</a:t>
            </a:r>
            <a:endParaRPr lang="en-US" sz="4400" spc="0" dirty="0">
              <a:solidFill>
                <a:schemeClr val="tx1"/>
              </a:solidFill>
              <a:effectLst/>
            </a:endParaRPr>
          </a:p>
        </p:txBody>
      </p:sp>
      <p:sp>
        <p:nvSpPr>
          <p:cNvPr id="3" name="Content Placeholder 2"/>
          <p:cNvSpPr>
            <a:spLocks noGrp="1"/>
          </p:cNvSpPr>
          <p:nvPr>
            <p:ph idx="1"/>
          </p:nvPr>
        </p:nvSpPr>
        <p:spPr>
          <a:xfrm>
            <a:off x="353292" y="1387350"/>
            <a:ext cx="8382000" cy="3559949"/>
          </a:xfrm>
        </p:spPr>
        <p:txBody>
          <a:bodyPr/>
          <a:lstStyle/>
          <a:p>
            <a:pPr marL="352800" indent="-352800"/>
            <a:r>
              <a:rPr lang="en-US" dirty="0" smtClean="0"/>
              <a:t>Protocol</a:t>
            </a:r>
          </a:p>
          <a:p>
            <a:pPr lvl="1">
              <a:spcBef>
                <a:spcPts val="1000"/>
              </a:spcBef>
            </a:pPr>
            <a:r>
              <a:rPr lang="en-US" dirty="0" smtClean="0"/>
              <a:t>A set of languages and rules to ensure communication and data exchange between hardware and software</a:t>
            </a:r>
          </a:p>
          <a:p>
            <a:pPr marL="352800" indent="-352800"/>
            <a:r>
              <a:rPr lang="en-US" dirty="0" smtClean="0"/>
              <a:t>Network protocols</a:t>
            </a:r>
          </a:p>
          <a:p>
            <a:pPr lvl="1">
              <a:spcBef>
                <a:spcPts val="1000"/>
              </a:spcBef>
            </a:pPr>
            <a:r>
              <a:rPr lang="en-US" dirty="0" smtClean="0"/>
              <a:t>Virtual Private Network (V</a:t>
            </a:r>
            <a:r>
              <a:rPr lang="en-US" sz="100" dirty="0" smtClean="0"/>
              <a:t> </a:t>
            </a:r>
            <a:r>
              <a:rPr lang="en-US" dirty="0" smtClean="0"/>
              <a:t>P</a:t>
            </a:r>
            <a:r>
              <a:rPr lang="en-US" sz="100" dirty="0" smtClean="0"/>
              <a:t> </a:t>
            </a:r>
            <a:r>
              <a:rPr lang="en-US" dirty="0" smtClean="0"/>
              <a:t>N)</a:t>
            </a:r>
          </a:p>
          <a:p>
            <a:pPr lvl="2">
              <a:spcBef>
                <a:spcPts val="1000"/>
              </a:spcBef>
            </a:pPr>
            <a:r>
              <a:rPr lang="en-US" dirty="0" smtClean="0"/>
              <a:t>Creates a private network but on the Internet by using secure technologies and encryption</a:t>
            </a:r>
          </a:p>
        </p:txBody>
      </p:sp>
      <p:sp>
        <p:nvSpPr>
          <p:cNvPr id="5" name="Slide Number Placeholder 4"/>
          <p:cNvSpPr>
            <a:spLocks noGrp="1"/>
          </p:cNvSpPr>
          <p:nvPr>
            <p:ph type="sldNum" sz="quarter" idx="11"/>
          </p:nvPr>
        </p:nvSpPr>
        <p:spPr/>
        <p:txBody>
          <a:bodyPr/>
          <a:lstStyle/>
          <a:p>
            <a:fld id="{99D79C6A-6305-477B-9418-581526F51D3A}" type="slidenum">
              <a:rPr lang="en-US" smtClean="0"/>
              <a:pPr/>
              <a:t>15</a:t>
            </a:fld>
            <a:endParaRPr lang="en-US" dirty="0"/>
          </a:p>
        </p:txBody>
      </p:sp>
      <p:sp>
        <p:nvSpPr>
          <p:cNvPr id="4" name="Footer Placeholder 3"/>
          <p:cNvSpPr>
            <a:spLocks noGrp="1"/>
          </p:cNvSpPr>
          <p:nvPr>
            <p:ph type="ftr" sz="quarter" idx="10"/>
          </p:nvPr>
        </p:nvSpPr>
        <p:spPr/>
        <p:txBody>
          <a:bodyPr/>
          <a:lstStyle/>
          <a:p>
            <a:pPr algn="l"/>
            <a:r>
              <a:rPr lang="en-US" dirty="0" smtClean="0"/>
              <a:t>Systems Analysis and Design in a Changing World, 7th Edition - Chapter 7 ©2016. Cengage Learning. All rights reserved.</a:t>
            </a:r>
            <a:endParaRPr lang="en-US" dirty="0"/>
          </a:p>
        </p:txBody>
      </p:sp>
    </p:spTree>
    <p:extLst>
      <p:ext uri="{BB962C8B-B14F-4D97-AF65-F5344CB8AC3E}">
        <p14:creationId xmlns:p14="http://schemas.microsoft.com/office/powerpoint/2010/main" val="3965421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pc="0" dirty="0" smtClean="0">
                <a:solidFill>
                  <a:schemeClr val="tx1"/>
                </a:solidFill>
                <a:effectLst/>
              </a:rPr>
              <a:t>Anatomy – Software and Protocols</a:t>
            </a:r>
            <a:endParaRPr lang="en-US" spc="0" dirty="0">
              <a:solidFill>
                <a:schemeClr val="tx1"/>
              </a:solidFill>
              <a:effectLst/>
            </a:endParaRPr>
          </a:p>
        </p:txBody>
      </p:sp>
      <p:pic>
        <p:nvPicPr>
          <p:cNvPr id="8" name="Content Placeholder 7" descr="The illustration shows an architecture for application at Amazon.com. Users place orders on their devices that is connected to the internet. The internet and gateways are classified as network devices. The internet connects to Amazon, shipper and payment processor that are classified as server. The software listed for servers are operating system, web server, application programs, database management system. The protocol types listed are network, web, program-to-database, program-to-program. The devices are classified as personal computing devices. The software listed are operating system, web browser, plug-ins, apps. The protocol types listed are network, web, program-to-program."/>
          <p:cNvPicPr>
            <a:picLocks noGrp="1" noChangeAspect="1"/>
          </p:cNvPicPr>
          <p:nvPr>
            <p:ph idx="1"/>
          </p:nvPr>
        </p:nvPicPr>
        <p:blipFill>
          <a:blip r:embed="rId2"/>
          <a:stretch>
            <a:fillRect/>
          </a:stretch>
        </p:blipFill>
        <p:spPr>
          <a:xfrm>
            <a:off x="345707" y="1344051"/>
            <a:ext cx="8524304" cy="4302636"/>
          </a:xfrm>
          <a:prstGeom prst="rect">
            <a:avLst/>
          </a:prstGeom>
        </p:spPr>
      </p:pic>
      <p:sp>
        <p:nvSpPr>
          <p:cNvPr id="5" name="Slide Number Placeholder 4"/>
          <p:cNvSpPr>
            <a:spLocks noGrp="1"/>
          </p:cNvSpPr>
          <p:nvPr>
            <p:ph type="sldNum" sz="quarter" idx="11"/>
          </p:nvPr>
        </p:nvSpPr>
        <p:spPr/>
        <p:txBody>
          <a:bodyPr/>
          <a:lstStyle/>
          <a:p>
            <a:fld id="{99D79C6A-6305-477B-9418-581526F51D3A}" type="slidenum">
              <a:rPr lang="en-US" smtClean="0"/>
              <a:pPr/>
              <a:t>16</a:t>
            </a:fld>
            <a:endParaRPr lang="en-US" dirty="0"/>
          </a:p>
        </p:txBody>
      </p:sp>
      <p:sp>
        <p:nvSpPr>
          <p:cNvPr id="4" name="Footer Placeholder 3"/>
          <p:cNvSpPr>
            <a:spLocks noGrp="1"/>
          </p:cNvSpPr>
          <p:nvPr>
            <p:ph type="ftr" sz="quarter" idx="10"/>
          </p:nvPr>
        </p:nvSpPr>
        <p:spPr/>
        <p:txBody>
          <a:bodyPr/>
          <a:lstStyle/>
          <a:p>
            <a:pPr algn="l"/>
            <a:r>
              <a:rPr lang="en-US" dirty="0" smtClean="0"/>
              <a:t>Systems Analysis and Design in a Changing World, 7th Edition - Chapter 7 ©2016. Cengage Learning. All rights reserved.</a:t>
            </a:r>
            <a:endParaRPr lang="en-US" dirty="0"/>
          </a:p>
        </p:txBody>
      </p:sp>
    </p:spTree>
    <p:extLst>
      <p:ext uri="{BB962C8B-B14F-4D97-AF65-F5344CB8AC3E}">
        <p14:creationId xmlns:p14="http://schemas.microsoft.com/office/powerpoint/2010/main" val="3447908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spc="0" dirty="0" smtClean="0">
                <a:solidFill>
                  <a:schemeClr val="tx1"/>
                </a:solidFill>
                <a:effectLst/>
              </a:rPr>
              <a:t>Anatomy – Web Protocols</a:t>
            </a:r>
            <a:endParaRPr lang="en-US" sz="4400" spc="0" dirty="0">
              <a:solidFill>
                <a:schemeClr val="tx1"/>
              </a:solidFill>
              <a:effectLst/>
            </a:endParaRPr>
          </a:p>
        </p:txBody>
      </p:sp>
      <p:sp>
        <p:nvSpPr>
          <p:cNvPr id="3" name="Content Placeholder 2"/>
          <p:cNvSpPr>
            <a:spLocks noGrp="1"/>
          </p:cNvSpPr>
          <p:nvPr>
            <p:ph idx="1"/>
          </p:nvPr>
        </p:nvSpPr>
        <p:spPr>
          <a:xfrm>
            <a:off x="362528" y="1399308"/>
            <a:ext cx="8382000" cy="4110869"/>
          </a:xfrm>
        </p:spPr>
        <p:txBody>
          <a:bodyPr/>
          <a:lstStyle/>
          <a:p>
            <a:pPr marL="352800" indent="-352800"/>
            <a:r>
              <a:rPr lang="en-US" sz="2800" dirty="0" smtClean="0"/>
              <a:t>H</a:t>
            </a:r>
            <a:r>
              <a:rPr lang="en-US" sz="100" dirty="0" smtClean="0"/>
              <a:t> </a:t>
            </a:r>
            <a:r>
              <a:rPr lang="en-US" sz="2800" dirty="0" smtClean="0"/>
              <a:t>T</a:t>
            </a:r>
            <a:r>
              <a:rPr lang="en-US" sz="100" dirty="0" smtClean="0"/>
              <a:t> </a:t>
            </a:r>
            <a:r>
              <a:rPr lang="en-US" sz="2800" dirty="0" smtClean="0"/>
              <a:t>M</a:t>
            </a:r>
            <a:r>
              <a:rPr lang="en-US" sz="100" dirty="0" smtClean="0"/>
              <a:t> </a:t>
            </a:r>
            <a:r>
              <a:rPr lang="en-US" sz="2800" dirty="0" smtClean="0"/>
              <a:t>L (hypertext markup language)</a:t>
            </a:r>
          </a:p>
          <a:p>
            <a:pPr lvl="1">
              <a:spcBef>
                <a:spcPts val="1000"/>
              </a:spcBef>
            </a:pPr>
            <a:r>
              <a:rPr lang="en-US" sz="2400" dirty="0" smtClean="0"/>
              <a:t>Protocol for the structure and content of a Web page</a:t>
            </a:r>
          </a:p>
          <a:p>
            <a:pPr marL="352800" indent="-352800"/>
            <a:r>
              <a:rPr lang="en-US" sz="2800" dirty="0" smtClean="0"/>
              <a:t>X</a:t>
            </a:r>
            <a:r>
              <a:rPr lang="en-US" sz="100" dirty="0" smtClean="0"/>
              <a:t> </a:t>
            </a:r>
            <a:r>
              <a:rPr lang="en-US" sz="2800" dirty="0" smtClean="0"/>
              <a:t>M</a:t>
            </a:r>
            <a:r>
              <a:rPr lang="en-US" sz="100" dirty="0" smtClean="0"/>
              <a:t> </a:t>
            </a:r>
            <a:r>
              <a:rPr lang="en-US" sz="2800" dirty="0" smtClean="0"/>
              <a:t>L (extensible markup language)</a:t>
            </a:r>
          </a:p>
          <a:p>
            <a:pPr lvl="1">
              <a:spcBef>
                <a:spcPts val="1000"/>
              </a:spcBef>
            </a:pPr>
            <a:r>
              <a:rPr lang="en-US" sz="2400" dirty="0" smtClean="0"/>
              <a:t>An extensions of H</a:t>
            </a:r>
            <a:r>
              <a:rPr lang="en-US" sz="100" dirty="0" smtClean="0"/>
              <a:t> </a:t>
            </a:r>
            <a:r>
              <a:rPr lang="en-US" sz="2400" dirty="0" smtClean="0"/>
              <a:t>T</a:t>
            </a:r>
            <a:r>
              <a:rPr lang="en-US" sz="100" dirty="0" smtClean="0"/>
              <a:t> </a:t>
            </a:r>
            <a:r>
              <a:rPr lang="en-US" sz="2400" dirty="0" smtClean="0"/>
              <a:t>M</a:t>
            </a:r>
            <a:r>
              <a:rPr lang="en-US" sz="100" dirty="0" smtClean="0"/>
              <a:t> </a:t>
            </a:r>
            <a:r>
              <a:rPr lang="en-US" sz="2400" dirty="0" smtClean="0"/>
              <a:t>L that enables defining semantics of tags</a:t>
            </a:r>
          </a:p>
          <a:p>
            <a:pPr marL="352800" indent="-352800"/>
            <a:r>
              <a:rPr lang="en-US" sz="2800" dirty="0" smtClean="0"/>
              <a:t>H</a:t>
            </a:r>
            <a:r>
              <a:rPr lang="en-US" sz="100" dirty="0" smtClean="0"/>
              <a:t> </a:t>
            </a:r>
            <a:r>
              <a:rPr lang="en-US" sz="2800" dirty="0" smtClean="0"/>
              <a:t>T</a:t>
            </a:r>
            <a:r>
              <a:rPr lang="en-US" sz="100" dirty="0" smtClean="0"/>
              <a:t> </a:t>
            </a:r>
            <a:r>
              <a:rPr lang="en-US" sz="2800" dirty="0" smtClean="0"/>
              <a:t>T</a:t>
            </a:r>
            <a:r>
              <a:rPr lang="en-US" sz="100" dirty="0" smtClean="0"/>
              <a:t> </a:t>
            </a:r>
            <a:r>
              <a:rPr lang="en-US" sz="2800" dirty="0" smtClean="0"/>
              <a:t>P (hypertext transfer protocol)</a:t>
            </a:r>
          </a:p>
          <a:p>
            <a:pPr lvl="1">
              <a:spcBef>
                <a:spcPts val="1000"/>
              </a:spcBef>
            </a:pPr>
            <a:r>
              <a:rPr lang="en-US" sz="2400" dirty="0" smtClean="0"/>
              <a:t>Defines format and content for transfer of Web documents</a:t>
            </a:r>
          </a:p>
          <a:p>
            <a:pPr marL="352800" indent="-352800"/>
            <a:r>
              <a:rPr lang="en-US" sz="2800" dirty="0" smtClean="0"/>
              <a:t>H</a:t>
            </a:r>
            <a:r>
              <a:rPr lang="en-US" sz="100" dirty="0" smtClean="0"/>
              <a:t> </a:t>
            </a:r>
            <a:r>
              <a:rPr lang="en-US" sz="2800" dirty="0" smtClean="0"/>
              <a:t>T</a:t>
            </a:r>
            <a:r>
              <a:rPr lang="en-US" sz="100" dirty="0" smtClean="0"/>
              <a:t> </a:t>
            </a:r>
            <a:r>
              <a:rPr lang="en-US" sz="2800" dirty="0" smtClean="0"/>
              <a:t>T</a:t>
            </a:r>
            <a:r>
              <a:rPr lang="en-US" sz="100" dirty="0" smtClean="0"/>
              <a:t> </a:t>
            </a:r>
            <a:r>
              <a:rPr lang="en-US" sz="2800" dirty="0" smtClean="0"/>
              <a:t>P</a:t>
            </a:r>
            <a:r>
              <a:rPr lang="en-US" sz="100" dirty="0" smtClean="0"/>
              <a:t> </a:t>
            </a:r>
            <a:r>
              <a:rPr lang="en-US" sz="2800" dirty="0" smtClean="0"/>
              <a:t>S (hypertext transfer protocol secure)</a:t>
            </a:r>
          </a:p>
          <a:p>
            <a:pPr lvl="1">
              <a:spcBef>
                <a:spcPts val="1000"/>
              </a:spcBef>
            </a:pPr>
            <a:r>
              <a:rPr lang="en-US" sz="2400" dirty="0" smtClean="0"/>
              <a:t>Encrypted and secure http transfers</a:t>
            </a:r>
            <a:endParaRPr lang="en-US" sz="2400" dirty="0"/>
          </a:p>
        </p:txBody>
      </p:sp>
      <p:sp>
        <p:nvSpPr>
          <p:cNvPr id="5" name="Slide Number Placeholder 4"/>
          <p:cNvSpPr>
            <a:spLocks noGrp="1"/>
          </p:cNvSpPr>
          <p:nvPr>
            <p:ph type="sldNum" sz="quarter" idx="11"/>
          </p:nvPr>
        </p:nvSpPr>
        <p:spPr/>
        <p:txBody>
          <a:bodyPr/>
          <a:lstStyle/>
          <a:p>
            <a:fld id="{99D79C6A-6305-477B-9418-581526F51D3A}" type="slidenum">
              <a:rPr lang="en-US" smtClean="0"/>
              <a:pPr/>
              <a:t>17</a:t>
            </a:fld>
            <a:endParaRPr lang="en-US" dirty="0"/>
          </a:p>
        </p:txBody>
      </p:sp>
      <p:sp>
        <p:nvSpPr>
          <p:cNvPr id="4" name="Footer Placeholder 3"/>
          <p:cNvSpPr>
            <a:spLocks noGrp="1"/>
          </p:cNvSpPr>
          <p:nvPr>
            <p:ph type="ftr" sz="quarter" idx="10"/>
          </p:nvPr>
        </p:nvSpPr>
        <p:spPr/>
        <p:txBody>
          <a:bodyPr/>
          <a:lstStyle/>
          <a:p>
            <a:pPr algn="l"/>
            <a:r>
              <a:rPr lang="en-US" dirty="0" smtClean="0"/>
              <a:t>Systems Analysis and Design in a Changing World, 7th Edition - Chapter 7 ©2016. Cengage Learning. All rights reserved.</a:t>
            </a:r>
            <a:endParaRPr lang="en-US" dirty="0"/>
          </a:p>
        </p:txBody>
      </p:sp>
    </p:spTree>
    <p:extLst>
      <p:ext uri="{BB962C8B-B14F-4D97-AF65-F5344CB8AC3E}">
        <p14:creationId xmlns:p14="http://schemas.microsoft.com/office/powerpoint/2010/main" val="3566600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spc="0" dirty="0" smtClean="0">
                <a:solidFill>
                  <a:schemeClr val="tx1"/>
                </a:solidFill>
                <a:effectLst/>
              </a:rPr>
              <a:t>Architectural Concepts</a:t>
            </a:r>
            <a:endParaRPr lang="en-US" sz="4400" spc="0" dirty="0">
              <a:solidFill>
                <a:schemeClr val="tx1"/>
              </a:solidFill>
              <a:effectLst/>
            </a:endParaRPr>
          </a:p>
        </p:txBody>
      </p:sp>
      <p:sp>
        <p:nvSpPr>
          <p:cNvPr id="3" name="Content Placeholder 2"/>
          <p:cNvSpPr>
            <a:spLocks noGrp="1"/>
          </p:cNvSpPr>
          <p:nvPr>
            <p:ph idx="1"/>
          </p:nvPr>
        </p:nvSpPr>
        <p:spPr>
          <a:xfrm>
            <a:off x="362528" y="1394403"/>
            <a:ext cx="8382000" cy="2294987"/>
          </a:xfrm>
        </p:spPr>
        <p:txBody>
          <a:bodyPr/>
          <a:lstStyle/>
          <a:p>
            <a:pPr marL="352800" indent="-352800"/>
            <a:r>
              <a:rPr lang="en-US" dirty="0" smtClean="0"/>
              <a:t>Technology architecture</a:t>
            </a:r>
          </a:p>
          <a:p>
            <a:pPr lvl="1"/>
            <a:r>
              <a:rPr lang="en-US" dirty="0" smtClean="0"/>
              <a:t>Computers, network computers and hardware, and system software</a:t>
            </a:r>
          </a:p>
          <a:p>
            <a:pPr marL="352800" indent="-352800"/>
            <a:r>
              <a:rPr lang="en-US" dirty="0" smtClean="0"/>
              <a:t>Application architecture</a:t>
            </a:r>
          </a:p>
          <a:p>
            <a:pPr lvl="1"/>
            <a:r>
              <a:rPr lang="en-US" dirty="0" smtClean="0"/>
              <a:t>The software programs and their configuration</a:t>
            </a:r>
          </a:p>
        </p:txBody>
      </p:sp>
      <p:sp>
        <p:nvSpPr>
          <p:cNvPr id="5" name="Slide Number Placeholder 4"/>
          <p:cNvSpPr>
            <a:spLocks noGrp="1"/>
          </p:cNvSpPr>
          <p:nvPr>
            <p:ph type="sldNum" sz="quarter" idx="11"/>
          </p:nvPr>
        </p:nvSpPr>
        <p:spPr/>
        <p:txBody>
          <a:bodyPr/>
          <a:lstStyle/>
          <a:p>
            <a:fld id="{99D79C6A-6305-477B-9418-581526F51D3A}" type="slidenum">
              <a:rPr lang="en-US" smtClean="0"/>
              <a:pPr/>
              <a:t>18</a:t>
            </a:fld>
            <a:endParaRPr lang="en-US" dirty="0"/>
          </a:p>
        </p:txBody>
      </p:sp>
      <p:sp>
        <p:nvSpPr>
          <p:cNvPr id="4" name="Footer Placeholder 3"/>
          <p:cNvSpPr>
            <a:spLocks noGrp="1"/>
          </p:cNvSpPr>
          <p:nvPr>
            <p:ph type="ftr" sz="quarter" idx="10"/>
          </p:nvPr>
        </p:nvSpPr>
        <p:spPr/>
        <p:txBody>
          <a:bodyPr/>
          <a:lstStyle/>
          <a:p>
            <a:pPr algn="l"/>
            <a:r>
              <a:rPr lang="en-US" dirty="0" smtClean="0"/>
              <a:t>Systems Analysis and Design in a Changing World, 7th Edition - Chapter 7 ©2016. Cengage Learning. All rights reserved.</a:t>
            </a:r>
            <a:endParaRPr lang="en-US" dirty="0"/>
          </a:p>
        </p:txBody>
      </p:sp>
    </p:spTree>
    <p:extLst>
      <p:ext uri="{BB962C8B-B14F-4D97-AF65-F5344CB8AC3E}">
        <p14:creationId xmlns:p14="http://schemas.microsoft.com/office/powerpoint/2010/main" val="220266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spc="0" dirty="0" smtClean="0">
                <a:solidFill>
                  <a:schemeClr val="tx1"/>
                </a:solidFill>
                <a:effectLst/>
              </a:rPr>
              <a:t>Software as a Service (SaaS)</a:t>
            </a:r>
            <a:endParaRPr lang="en-US" sz="4400" spc="0" dirty="0">
              <a:solidFill>
                <a:schemeClr val="tx1"/>
              </a:solidFill>
              <a:effectLst/>
            </a:endParaRPr>
          </a:p>
        </p:txBody>
      </p:sp>
      <p:sp>
        <p:nvSpPr>
          <p:cNvPr id="3" name="Content Placeholder 2"/>
          <p:cNvSpPr>
            <a:spLocks noGrp="1"/>
          </p:cNvSpPr>
          <p:nvPr>
            <p:ph idx="1"/>
          </p:nvPr>
        </p:nvSpPr>
        <p:spPr>
          <a:xfrm>
            <a:off x="362528" y="1390072"/>
            <a:ext cx="8382000" cy="1865126"/>
          </a:xfrm>
        </p:spPr>
        <p:txBody>
          <a:bodyPr/>
          <a:lstStyle/>
          <a:p>
            <a:pPr marL="352800" indent="-352800"/>
            <a:r>
              <a:rPr lang="en-US" dirty="0" smtClean="0"/>
              <a:t>SaaS</a:t>
            </a:r>
          </a:p>
          <a:p>
            <a:pPr lvl="1"/>
            <a:r>
              <a:rPr lang="en-US" dirty="0" smtClean="0"/>
              <a:t>No software is installed on the user’s device</a:t>
            </a:r>
          </a:p>
          <a:p>
            <a:pPr lvl="1"/>
            <a:r>
              <a:rPr lang="en-US" dirty="0" smtClean="0"/>
              <a:t>Application services is accessed remotely</a:t>
            </a:r>
          </a:p>
          <a:p>
            <a:pPr lvl="1"/>
            <a:r>
              <a:rPr lang="en-US" dirty="0" smtClean="0"/>
              <a:t>User data is isolated and stored on common servers</a:t>
            </a:r>
            <a:endParaRPr lang="en-US" dirty="0"/>
          </a:p>
        </p:txBody>
      </p:sp>
      <p:sp>
        <p:nvSpPr>
          <p:cNvPr id="5" name="Slide Number Placeholder 4"/>
          <p:cNvSpPr>
            <a:spLocks noGrp="1"/>
          </p:cNvSpPr>
          <p:nvPr>
            <p:ph type="sldNum" sz="quarter" idx="11"/>
          </p:nvPr>
        </p:nvSpPr>
        <p:spPr/>
        <p:txBody>
          <a:bodyPr/>
          <a:lstStyle/>
          <a:p>
            <a:fld id="{99D79C6A-6305-477B-9418-581526F51D3A}" type="slidenum">
              <a:rPr lang="en-US" smtClean="0"/>
              <a:pPr/>
              <a:t>19</a:t>
            </a:fld>
            <a:endParaRPr lang="en-US" dirty="0"/>
          </a:p>
        </p:txBody>
      </p:sp>
      <p:sp>
        <p:nvSpPr>
          <p:cNvPr id="4" name="Footer Placeholder 3"/>
          <p:cNvSpPr>
            <a:spLocks noGrp="1"/>
          </p:cNvSpPr>
          <p:nvPr>
            <p:ph type="ftr" sz="quarter" idx="10"/>
          </p:nvPr>
        </p:nvSpPr>
        <p:spPr/>
        <p:txBody>
          <a:bodyPr/>
          <a:lstStyle/>
          <a:p>
            <a:pPr algn="l"/>
            <a:r>
              <a:rPr lang="en-US" dirty="0" smtClean="0"/>
              <a:t>Systems Analysis and Design in a Changing World, 7th Edition - Chapter 7 ©2016. Cengage Learning. All rights reserved.</a:t>
            </a:r>
            <a:endParaRPr lang="en-US" dirty="0"/>
          </a:p>
        </p:txBody>
      </p:sp>
    </p:spTree>
    <p:extLst>
      <p:ext uri="{BB962C8B-B14F-4D97-AF65-F5344CB8AC3E}">
        <p14:creationId xmlns:p14="http://schemas.microsoft.com/office/powerpoint/2010/main" val="1863929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610105"/>
            <a:ext cx="7681913" cy="532895"/>
          </a:xfrm>
        </p:spPr>
        <p:txBody>
          <a:bodyPr/>
          <a:lstStyle/>
          <a:p>
            <a:pPr algn="ctr"/>
            <a:r>
              <a:rPr lang="en-US" altLang="en-US" sz="4000" spc="0" dirty="0" smtClean="0">
                <a:solidFill>
                  <a:schemeClr val="tx1"/>
                </a:solidFill>
                <a:effectLst/>
              </a:rPr>
              <a:t>Defining the System Architecture</a:t>
            </a:r>
            <a:endParaRPr lang="en-US" altLang="en-US" sz="4000" spc="0" dirty="0">
              <a:solidFill>
                <a:schemeClr val="tx1"/>
              </a:solidFill>
              <a:effectLst/>
            </a:endParaRPr>
          </a:p>
        </p:txBody>
      </p:sp>
      <p:sp>
        <p:nvSpPr>
          <p:cNvPr id="4" name="Content Placeholder 3"/>
          <p:cNvSpPr>
            <a:spLocks noGrp="1"/>
          </p:cNvSpPr>
          <p:nvPr>
            <p:ph sz="quarter" idx="12"/>
          </p:nvPr>
        </p:nvSpPr>
        <p:spPr>
          <a:xfrm>
            <a:off x="2819400" y="2107910"/>
            <a:ext cx="2590800" cy="553998"/>
          </a:xfrm>
        </p:spPr>
        <p:txBody>
          <a:bodyPr/>
          <a:lstStyle/>
          <a:p>
            <a:pPr marL="0" indent="0" algn="ctr">
              <a:buNone/>
            </a:pPr>
            <a:r>
              <a:rPr lang="en-US" altLang="en-US" sz="4000" b="1" dirty="0">
                <a:solidFill>
                  <a:schemeClr val="tx2"/>
                </a:solidFill>
              </a:rPr>
              <a:t>Chapter </a:t>
            </a:r>
            <a:r>
              <a:rPr lang="en-US" altLang="en-US" sz="4000" b="1" dirty="0" smtClean="0">
                <a:solidFill>
                  <a:schemeClr val="tx2"/>
                </a:solidFill>
              </a:rPr>
              <a:t>7</a:t>
            </a:r>
            <a:endParaRPr lang="en-US" altLang="en-US" sz="4000" b="1" dirty="0">
              <a:solidFill>
                <a:schemeClr val="tx2"/>
              </a:solidFill>
            </a:endParaRPr>
          </a:p>
        </p:txBody>
      </p:sp>
      <p:sp>
        <p:nvSpPr>
          <p:cNvPr id="67587" name="Rectangle 3"/>
          <p:cNvSpPr>
            <a:spLocks noGrp="1" noChangeArrowheads="1"/>
          </p:cNvSpPr>
          <p:nvPr>
            <p:ph type="subTitle" idx="1"/>
          </p:nvPr>
        </p:nvSpPr>
        <p:spPr>
          <a:xfrm>
            <a:off x="857251" y="3733800"/>
            <a:ext cx="7238999" cy="836612"/>
          </a:xfrm>
        </p:spPr>
        <p:txBody>
          <a:bodyPr/>
          <a:lstStyle/>
          <a:p>
            <a:pPr algn="ctr">
              <a:lnSpc>
                <a:spcPct val="80000"/>
              </a:lnSpc>
            </a:pPr>
            <a:r>
              <a:rPr lang="en-US" altLang="en-US" sz="2400" dirty="0"/>
              <a:t>Systems Analysis and Design in a Changing World </a:t>
            </a:r>
            <a:r>
              <a:rPr lang="en-US" altLang="en-US" sz="2400" dirty="0" smtClean="0"/>
              <a:t>7</a:t>
            </a:r>
            <a:r>
              <a:rPr lang="en-US" altLang="en-US" sz="2400" baseline="30000" dirty="0" smtClean="0"/>
              <a:t>th</a:t>
            </a:r>
            <a:r>
              <a:rPr lang="en-US" altLang="en-US" sz="2400" dirty="0" smtClean="0"/>
              <a:t> Ed </a:t>
            </a:r>
            <a:r>
              <a:rPr lang="en-US" altLang="en-US" sz="2400" dirty="0" err="1" smtClean="0"/>
              <a:t>Satzinger</a:t>
            </a:r>
            <a:r>
              <a:rPr lang="en-US" altLang="en-US" sz="2400" dirty="0"/>
              <a:t>, Jackson &amp; </a:t>
            </a:r>
            <a:r>
              <a:rPr lang="en-US" altLang="en-US" sz="2400" dirty="0" err="1"/>
              <a:t>Burd</a:t>
            </a:r>
            <a:endParaRPr lang="en-US" altLang="en-US" sz="2400" dirty="0"/>
          </a:p>
        </p:txBody>
      </p:sp>
      <p:sp>
        <p:nvSpPr>
          <p:cNvPr id="3" name="Slide Number Placeholder 2"/>
          <p:cNvSpPr>
            <a:spLocks noGrp="1"/>
          </p:cNvSpPr>
          <p:nvPr>
            <p:ph type="sldNum" sz="quarter" idx="11"/>
          </p:nvPr>
        </p:nvSpPr>
        <p:spPr/>
        <p:txBody>
          <a:bodyPr/>
          <a:lstStyle/>
          <a:p>
            <a:fld id="{99D79C6A-6305-477B-9418-581526F51D3A}" type="slidenum">
              <a:rPr lang="en-US" smtClean="0"/>
              <a:pPr/>
              <a:t>2</a:t>
            </a:fld>
            <a:endParaRPr lang="en-US" dirty="0"/>
          </a:p>
        </p:txBody>
      </p:sp>
      <p:sp>
        <p:nvSpPr>
          <p:cNvPr id="2" name="Footer Placeholder 1"/>
          <p:cNvSpPr>
            <a:spLocks noGrp="1"/>
          </p:cNvSpPr>
          <p:nvPr>
            <p:ph type="ftr" sz="quarter" idx="10"/>
          </p:nvPr>
        </p:nvSpPr>
        <p:spPr/>
        <p:txBody>
          <a:bodyPr/>
          <a:lstStyle/>
          <a:p>
            <a:pPr algn="l"/>
            <a:r>
              <a:rPr lang="en-US" dirty="0" smtClean="0"/>
              <a:t>Systems Analysis and Design in a Changing World, 7th Edition - Chapter 7 ©2016. Cengage Learning. All rights reserved.</a:t>
            </a:r>
            <a:endParaRPr lang="en-US" dirty="0"/>
          </a:p>
        </p:txBody>
      </p:sp>
    </p:spTree>
    <p:extLst>
      <p:ext uri="{BB962C8B-B14F-4D97-AF65-F5344CB8AC3E}">
        <p14:creationId xmlns:p14="http://schemas.microsoft.com/office/powerpoint/2010/main" val="7584976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spc="0" dirty="0" smtClean="0">
                <a:solidFill>
                  <a:schemeClr val="tx1"/>
                </a:solidFill>
                <a:effectLst/>
              </a:rPr>
              <a:t>Web Services</a:t>
            </a:r>
            <a:endParaRPr lang="en-US" sz="4400" spc="0" dirty="0">
              <a:solidFill>
                <a:schemeClr val="tx1"/>
              </a:solidFill>
              <a:effectLst/>
            </a:endParaRPr>
          </a:p>
        </p:txBody>
      </p:sp>
      <p:sp>
        <p:nvSpPr>
          <p:cNvPr id="3" name="Content Placeholder 2"/>
          <p:cNvSpPr>
            <a:spLocks noGrp="1"/>
          </p:cNvSpPr>
          <p:nvPr>
            <p:ph idx="1"/>
          </p:nvPr>
        </p:nvSpPr>
        <p:spPr>
          <a:xfrm>
            <a:off x="362528" y="1385167"/>
            <a:ext cx="8382000" cy="2930033"/>
          </a:xfrm>
        </p:spPr>
        <p:txBody>
          <a:bodyPr/>
          <a:lstStyle/>
          <a:p>
            <a:pPr marL="352800" indent="-352800"/>
            <a:r>
              <a:rPr lang="en-US" dirty="0" smtClean="0"/>
              <a:t>Web service</a:t>
            </a:r>
          </a:p>
          <a:p>
            <a:pPr lvl="1"/>
            <a:r>
              <a:rPr lang="en-US" dirty="0" smtClean="0"/>
              <a:t>Software function that is executed with Web standards</a:t>
            </a:r>
          </a:p>
          <a:p>
            <a:pPr lvl="2"/>
            <a:r>
              <a:rPr lang="en-US" dirty="0" smtClean="0"/>
              <a:t>Access via a U</a:t>
            </a:r>
            <a:r>
              <a:rPr lang="en-US" sz="100" dirty="0" smtClean="0"/>
              <a:t> </a:t>
            </a:r>
            <a:r>
              <a:rPr lang="en-US" dirty="0" smtClean="0"/>
              <a:t>R</a:t>
            </a:r>
            <a:r>
              <a:rPr lang="en-US" sz="100" dirty="0" smtClean="0"/>
              <a:t> </a:t>
            </a:r>
            <a:r>
              <a:rPr lang="en-US" dirty="0" smtClean="0"/>
              <a:t>L</a:t>
            </a:r>
          </a:p>
          <a:p>
            <a:pPr lvl="2"/>
            <a:r>
              <a:rPr lang="en-US" dirty="0" smtClean="0"/>
              <a:t>Inputs sent via the U</a:t>
            </a:r>
            <a:r>
              <a:rPr lang="en-US" sz="100" dirty="0" smtClean="0"/>
              <a:t> </a:t>
            </a:r>
            <a:r>
              <a:rPr lang="en-US" dirty="0" smtClean="0"/>
              <a:t>R</a:t>
            </a:r>
            <a:r>
              <a:rPr lang="en-US" sz="100" dirty="0" smtClean="0"/>
              <a:t> </a:t>
            </a:r>
            <a:r>
              <a:rPr lang="en-US" dirty="0" smtClean="0"/>
              <a:t>L</a:t>
            </a:r>
          </a:p>
          <a:p>
            <a:pPr lvl="2"/>
            <a:r>
              <a:rPr lang="en-US" dirty="0" smtClean="0"/>
              <a:t>Executes remotely</a:t>
            </a:r>
          </a:p>
          <a:p>
            <a:pPr lvl="2"/>
            <a:r>
              <a:rPr lang="en-US" dirty="0" smtClean="0"/>
              <a:t>Data returned within a Web page</a:t>
            </a:r>
            <a:endParaRPr lang="en-US" dirty="0"/>
          </a:p>
        </p:txBody>
      </p:sp>
      <p:sp>
        <p:nvSpPr>
          <p:cNvPr id="5" name="Slide Number Placeholder 4"/>
          <p:cNvSpPr>
            <a:spLocks noGrp="1"/>
          </p:cNvSpPr>
          <p:nvPr>
            <p:ph type="sldNum" sz="quarter" idx="11"/>
          </p:nvPr>
        </p:nvSpPr>
        <p:spPr/>
        <p:txBody>
          <a:bodyPr/>
          <a:lstStyle/>
          <a:p>
            <a:fld id="{99D79C6A-6305-477B-9418-581526F51D3A}" type="slidenum">
              <a:rPr lang="en-US" smtClean="0"/>
              <a:pPr/>
              <a:t>20</a:t>
            </a:fld>
            <a:endParaRPr lang="en-US" dirty="0"/>
          </a:p>
        </p:txBody>
      </p:sp>
      <p:sp>
        <p:nvSpPr>
          <p:cNvPr id="4" name="Footer Placeholder 3"/>
          <p:cNvSpPr>
            <a:spLocks noGrp="1"/>
          </p:cNvSpPr>
          <p:nvPr>
            <p:ph type="ftr" sz="quarter" idx="10"/>
          </p:nvPr>
        </p:nvSpPr>
        <p:spPr/>
        <p:txBody>
          <a:bodyPr/>
          <a:lstStyle/>
          <a:p>
            <a:pPr algn="l"/>
            <a:r>
              <a:rPr lang="en-US" dirty="0" smtClean="0"/>
              <a:t>Systems Analysis and Design in a Changing World, 7th Edition - Chapter 7 ©2016. Cengage Learning. All rights reserved.</a:t>
            </a:r>
            <a:endParaRPr lang="en-US" dirty="0"/>
          </a:p>
        </p:txBody>
      </p:sp>
    </p:spTree>
    <p:extLst>
      <p:ext uri="{BB962C8B-B14F-4D97-AF65-F5344CB8AC3E}">
        <p14:creationId xmlns:p14="http://schemas.microsoft.com/office/powerpoint/2010/main" val="979755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spc="0" dirty="0" smtClean="0">
                <a:solidFill>
                  <a:schemeClr val="tx1"/>
                </a:solidFill>
                <a:effectLst/>
              </a:rPr>
              <a:t>Distributed Architectures</a:t>
            </a:r>
            <a:endParaRPr lang="en-US" sz="4400" spc="0" dirty="0">
              <a:solidFill>
                <a:schemeClr val="tx1"/>
              </a:solidFill>
              <a:effectLst/>
            </a:endParaRPr>
          </a:p>
        </p:txBody>
      </p:sp>
      <p:sp>
        <p:nvSpPr>
          <p:cNvPr id="3" name="Content Placeholder 2"/>
          <p:cNvSpPr>
            <a:spLocks noGrp="1"/>
          </p:cNvSpPr>
          <p:nvPr>
            <p:ph sz="half" idx="1"/>
          </p:nvPr>
        </p:nvSpPr>
        <p:spPr>
          <a:xfrm>
            <a:off x="371764" y="1402317"/>
            <a:ext cx="7715250" cy="1179247"/>
          </a:xfrm>
        </p:spPr>
        <p:txBody>
          <a:bodyPr/>
          <a:lstStyle/>
          <a:p>
            <a:pPr>
              <a:spcBef>
                <a:spcPts val="1000"/>
              </a:spcBef>
            </a:pPr>
            <a:r>
              <a:rPr lang="en-US" dirty="0" smtClean="0"/>
              <a:t>Client/Server architecture</a:t>
            </a:r>
          </a:p>
          <a:p>
            <a:pPr lvl="1">
              <a:spcBef>
                <a:spcPts val="1000"/>
              </a:spcBef>
            </a:pPr>
            <a:r>
              <a:rPr lang="en-US" dirty="0" smtClean="0"/>
              <a:t>Software design with part of the application on a server and part on the client</a:t>
            </a:r>
            <a:endParaRPr lang="en-US" dirty="0"/>
          </a:p>
        </p:txBody>
      </p:sp>
      <p:pic>
        <p:nvPicPr>
          <p:cNvPr id="8" name="Content Placeholder 7" descr="The image shows the following illustrations: A computerm a server and a document is printed, all connected to the same machine. "/>
          <p:cNvPicPr>
            <a:picLocks noGrp="1" noChangeAspect="1"/>
          </p:cNvPicPr>
          <p:nvPr>
            <p:ph sz="half" idx="2"/>
          </p:nvPr>
        </p:nvPicPr>
        <p:blipFill>
          <a:blip r:embed="rId2"/>
          <a:stretch>
            <a:fillRect/>
          </a:stretch>
        </p:blipFill>
        <p:spPr>
          <a:xfrm>
            <a:off x="1263714" y="2816916"/>
            <a:ext cx="6616572" cy="3075430"/>
          </a:xfrm>
          <a:prstGeom prst="rect">
            <a:avLst/>
          </a:prstGeom>
        </p:spPr>
      </p:pic>
      <p:sp>
        <p:nvSpPr>
          <p:cNvPr id="5" name="Slide Number Placeholder 4"/>
          <p:cNvSpPr>
            <a:spLocks noGrp="1"/>
          </p:cNvSpPr>
          <p:nvPr>
            <p:ph type="sldNum" sz="quarter" idx="11"/>
          </p:nvPr>
        </p:nvSpPr>
        <p:spPr/>
        <p:txBody>
          <a:bodyPr/>
          <a:lstStyle/>
          <a:p>
            <a:fld id="{99D79C6A-6305-477B-9418-581526F51D3A}" type="slidenum">
              <a:rPr lang="en-US" smtClean="0"/>
              <a:pPr/>
              <a:t>21</a:t>
            </a:fld>
            <a:endParaRPr lang="en-US" dirty="0"/>
          </a:p>
        </p:txBody>
      </p:sp>
      <p:sp>
        <p:nvSpPr>
          <p:cNvPr id="4" name="Footer Placeholder 3"/>
          <p:cNvSpPr>
            <a:spLocks noGrp="1"/>
          </p:cNvSpPr>
          <p:nvPr>
            <p:ph type="ftr" sz="quarter" idx="10"/>
          </p:nvPr>
        </p:nvSpPr>
        <p:spPr/>
        <p:txBody>
          <a:bodyPr/>
          <a:lstStyle/>
          <a:p>
            <a:pPr algn="l"/>
            <a:r>
              <a:rPr lang="en-US" dirty="0" smtClean="0"/>
              <a:t>Systems Analysis and Design in a Changing World, 7th Edition - Chapter 7 ©2016. Cengage Learning. All rights reserved.</a:t>
            </a:r>
            <a:endParaRPr lang="en-US" dirty="0"/>
          </a:p>
        </p:txBody>
      </p:sp>
    </p:spTree>
    <p:extLst>
      <p:ext uri="{BB962C8B-B14F-4D97-AF65-F5344CB8AC3E}">
        <p14:creationId xmlns:p14="http://schemas.microsoft.com/office/powerpoint/2010/main" val="36221966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spc="0" dirty="0" smtClean="0">
                <a:solidFill>
                  <a:schemeClr val="tx1"/>
                </a:solidFill>
                <a:effectLst/>
              </a:rPr>
              <a:t>Distributed Architecture</a:t>
            </a:r>
            <a:endParaRPr lang="en-US" spc="0" dirty="0">
              <a:solidFill>
                <a:schemeClr val="tx1"/>
              </a:solidFill>
              <a:effectLst/>
            </a:endParaRPr>
          </a:p>
        </p:txBody>
      </p:sp>
      <p:sp>
        <p:nvSpPr>
          <p:cNvPr id="3" name="Content Placeholder 2"/>
          <p:cNvSpPr>
            <a:spLocks noGrp="1"/>
          </p:cNvSpPr>
          <p:nvPr>
            <p:ph sz="half" idx="1"/>
          </p:nvPr>
        </p:nvSpPr>
        <p:spPr>
          <a:xfrm>
            <a:off x="371764" y="1393080"/>
            <a:ext cx="8229600" cy="2562753"/>
          </a:xfrm>
        </p:spPr>
        <p:txBody>
          <a:bodyPr/>
          <a:lstStyle/>
          <a:p>
            <a:pPr>
              <a:spcBef>
                <a:spcPts val="1000"/>
              </a:spcBef>
            </a:pPr>
            <a:r>
              <a:rPr lang="en-US" dirty="0" smtClean="0"/>
              <a:t>Three-Layer architecture</a:t>
            </a:r>
          </a:p>
          <a:p>
            <a:pPr lvl="1">
              <a:spcBef>
                <a:spcPts val="1000"/>
              </a:spcBef>
            </a:pPr>
            <a:r>
              <a:rPr lang="en-US" dirty="0" smtClean="0"/>
              <a:t>Client/server architecture with application divided into view layer, logic layer, and data layer</a:t>
            </a:r>
          </a:p>
          <a:p>
            <a:pPr lvl="1">
              <a:spcBef>
                <a:spcPts val="1000"/>
              </a:spcBef>
            </a:pPr>
            <a:r>
              <a:rPr lang="en-US" dirty="0" smtClean="0"/>
              <a:t>View layer – the user interface</a:t>
            </a:r>
          </a:p>
          <a:p>
            <a:pPr lvl="1">
              <a:spcBef>
                <a:spcPts val="1000"/>
              </a:spcBef>
            </a:pPr>
            <a:r>
              <a:rPr lang="en-US" dirty="0" smtClean="0"/>
              <a:t>logic layer – program logic to implement the functions</a:t>
            </a:r>
          </a:p>
          <a:p>
            <a:pPr lvl="1">
              <a:spcBef>
                <a:spcPts val="1000"/>
              </a:spcBef>
            </a:pPr>
            <a:r>
              <a:rPr lang="en-US" dirty="0" smtClean="0"/>
              <a:t>data layer – the functions to access the data</a:t>
            </a:r>
            <a:endParaRPr lang="en-US" dirty="0"/>
          </a:p>
        </p:txBody>
      </p:sp>
      <p:pic>
        <p:nvPicPr>
          <p:cNvPr id="8" name="Content Placeholder 7" descr="A diagram shows distributed architecture. User request =, formatted response, is connected to and from view layer. Information request, unformatted response is connected to and from view layer and domain layer. Data acces reques, data access response are connected to and from domain layer and data layer. "/>
          <p:cNvPicPr>
            <a:picLocks noGrp="1" noChangeAspect="1"/>
          </p:cNvPicPr>
          <p:nvPr>
            <p:ph sz="half" idx="2"/>
          </p:nvPr>
        </p:nvPicPr>
        <p:blipFill>
          <a:blip r:embed="rId2"/>
          <a:stretch>
            <a:fillRect/>
          </a:stretch>
        </p:blipFill>
        <p:spPr>
          <a:xfrm>
            <a:off x="441223" y="4241872"/>
            <a:ext cx="8261554" cy="1244528"/>
          </a:xfrm>
          <a:prstGeom prst="rect">
            <a:avLst/>
          </a:prstGeom>
        </p:spPr>
      </p:pic>
      <p:sp>
        <p:nvSpPr>
          <p:cNvPr id="5" name="Slide Number Placeholder 4"/>
          <p:cNvSpPr>
            <a:spLocks noGrp="1"/>
          </p:cNvSpPr>
          <p:nvPr>
            <p:ph type="sldNum" sz="quarter" idx="11"/>
          </p:nvPr>
        </p:nvSpPr>
        <p:spPr/>
        <p:txBody>
          <a:bodyPr/>
          <a:lstStyle/>
          <a:p>
            <a:fld id="{99D79C6A-6305-477B-9418-581526F51D3A}" type="slidenum">
              <a:rPr lang="en-US" smtClean="0"/>
              <a:pPr/>
              <a:t>22</a:t>
            </a:fld>
            <a:endParaRPr lang="en-US" dirty="0"/>
          </a:p>
        </p:txBody>
      </p:sp>
      <p:sp>
        <p:nvSpPr>
          <p:cNvPr id="4" name="Footer Placeholder 3"/>
          <p:cNvSpPr>
            <a:spLocks noGrp="1"/>
          </p:cNvSpPr>
          <p:nvPr>
            <p:ph type="ftr" sz="quarter" idx="10"/>
          </p:nvPr>
        </p:nvSpPr>
        <p:spPr/>
        <p:txBody>
          <a:bodyPr/>
          <a:lstStyle/>
          <a:p>
            <a:pPr algn="l"/>
            <a:r>
              <a:rPr lang="en-US" dirty="0" smtClean="0"/>
              <a:t>Systems Analysis and Design in a Changing World, 7th Edition - Chapter 7 ©2016. Cengage Learning. All rights reserved.</a:t>
            </a:r>
            <a:endParaRPr lang="en-US" dirty="0"/>
          </a:p>
        </p:txBody>
      </p:sp>
    </p:spTree>
    <p:extLst>
      <p:ext uri="{BB962C8B-B14F-4D97-AF65-F5344CB8AC3E}">
        <p14:creationId xmlns:p14="http://schemas.microsoft.com/office/powerpoint/2010/main" val="4211676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0" dirty="0" smtClean="0">
                <a:solidFill>
                  <a:schemeClr val="tx1"/>
                </a:solidFill>
                <a:effectLst/>
              </a:rPr>
              <a:t>Three Layer Architecture</a:t>
            </a:r>
            <a:endParaRPr lang="en-US" spc="0" dirty="0">
              <a:solidFill>
                <a:schemeClr val="tx1"/>
              </a:solidFill>
              <a:effectLst/>
            </a:endParaRPr>
          </a:p>
        </p:txBody>
      </p:sp>
      <p:pic>
        <p:nvPicPr>
          <p:cNvPr id="7" name="Content Placeholder 6" descr="The image shows an illustration of view later, domain layer and data layer. Software layers: View layer logic, format screens and reports. Domain layer logic, implement business rules. Data layer logic, formulate queries. "/>
          <p:cNvPicPr>
            <a:picLocks noGrp="1" noChangeAspect="1"/>
          </p:cNvPicPr>
          <p:nvPr>
            <p:ph idx="1"/>
          </p:nvPr>
        </p:nvPicPr>
        <p:blipFill>
          <a:blip r:embed="rId2"/>
          <a:stretch>
            <a:fillRect/>
          </a:stretch>
        </p:blipFill>
        <p:spPr>
          <a:xfrm>
            <a:off x="533400" y="1453335"/>
            <a:ext cx="7811616" cy="3917609"/>
          </a:xfrm>
          <a:prstGeom prst="rect">
            <a:avLst/>
          </a:prstGeom>
        </p:spPr>
      </p:pic>
      <p:sp>
        <p:nvSpPr>
          <p:cNvPr id="4" name="Slide Number Placeholder 3"/>
          <p:cNvSpPr>
            <a:spLocks noGrp="1"/>
          </p:cNvSpPr>
          <p:nvPr>
            <p:ph type="sldNum" sz="quarter" idx="11"/>
          </p:nvPr>
        </p:nvSpPr>
        <p:spPr/>
        <p:txBody>
          <a:bodyPr/>
          <a:lstStyle/>
          <a:p>
            <a:fld id="{99D79C6A-6305-477B-9418-581526F51D3A}" type="slidenum">
              <a:rPr lang="en-US" smtClean="0"/>
              <a:pPr/>
              <a:t>23</a:t>
            </a:fld>
            <a:endParaRPr lang="en-US" dirty="0"/>
          </a:p>
        </p:txBody>
      </p:sp>
      <p:sp>
        <p:nvSpPr>
          <p:cNvPr id="3" name="Footer Placeholder 2"/>
          <p:cNvSpPr>
            <a:spLocks noGrp="1"/>
          </p:cNvSpPr>
          <p:nvPr>
            <p:ph type="ftr" sz="quarter" idx="10"/>
          </p:nvPr>
        </p:nvSpPr>
        <p:spPr/>
        <p:txBody>
          <a:bodyPr/>
          <a:lstStyle/>
          <a:p>
            <a:pPr algn="l"/>
            <a:r>
              <a:rPr lang="en-US" dirty="0" smtClean="0"/>
              <a:t>Systems Analysis and Design in a Changing World, 7th Edition - Chapter 7 ©2016. Cengage Learning. All rights reserved.</a:t>
            </a:r>
            <a:endParaRPr lang="en-US" dirty="0"/>
          </a:p>
        </p:txBody>
      </p:sp>
    </p:spTree>
    <p:extLst>
      <p:ext uri="{BB962C8B-B14F-4D97-AF65-F5344CB8AC3E}">
        <p14:creationId xmlns:p14="http://schemas.microsoft.com/office/powerpoint/2010/main" val="42761524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0" dirty="0" smtClean="0">
                <a:solidFill>
                  <a:schemeClr val="tx1"/>
                </a:solidFill>
                <a:effectLst/>
              </a:rPr>
              <a:t>Interoperability</a:t>
            </a:r>
            <a:endParaRPr lang="en-US" spc="0" dirty="0">
              <a:solidFill>
                <a:schemeClr val="tx1"/>
              </a:solidFill>
              <a:effectLst/>
            </a:endParaRPr>
          </a:p>
        </p:txBody>
      </p:sp>
      <p:sp>
        <p:nvSpPr>
          <p:cNvPr id="3" name="Text Placeholder 2"/>
          <p:cNvSpPr>
            <a:spLocks noGrp="1"/>
          </p:cNvSpPr>
          <p:nvPr>
            <p:ph type="body" sz="quarter" idx="10"/>
          </p:nvPr>
        </p:nvSpPr>
        <p:spPr>
          <a:xfrm>
            <a:off x="353292" y="1388512"/>
            <a:ext cx="8534400" cy="4402688"/>
          </a:xfrm>
        </p:spPr>
        <p:txBody>
          <a:bodyPr/>
          <a:lstStyle/>
          <a:p>
            <a:pPr marL="352800" indent="-352800"/>
            <a:r>
              <a:rPr lang="en-US" dirty="0" smtClean="0"/>
              <a:t>Interoperability</a:t>
            </a:r>
          </a:p>
          <a:p>
            <a:pPr lvl="1"/>
            <a:r>
              <a:rPr lang="en-US" dirty="0" smtClean="0"/>
              <a:t>The ability of an application to interact with other software</a:t>
            </a:r>
          </a:p>
          <a:p>
            <a:pPr marL="352800" indent="-352800"/>
            <a:r>
              <a:rPr lang="en-US" dirty="0" smtClean="0"/>
              <a:t>Important characteristic in current development projects</a:t>
            </a:r>
          </a:p>
          <a:p>
            <a:pPr lvl="1"/>
            <a:r>
              <a:rPr lang="en-US" dirty="0" smtClean="0"/>
              <a:t>Understand the environment</a:t>
            </a:r>
          </a:p>
          <a:p>
            <a:pPr lvl="1"/>
            <a:r>
              <a:rPr lang="en-US" dirty="0" smtClean="0"/>
              <a:t>Reuse software existing components (purchased or in-house)</a:t>
            </a:r>
          </a:p>
          <a:p>
            <a:pPr lvl="1"/>
            <a:r>
              <a:rPr lang="en-US" dirty="0" smtClean="0"/>
              <a:t>Build components considering interoperability</a:t>
            </a:r>
          </a:p>
          <a:p>
            <a:pPr lvl="1"/>
            <a:r>
              <a:rPr lang="en-US" dirty="0" smtClean="0"/>
              <a:t>Combine all components into a solution system</a:t>
            </a:r>
            <a:endParaRPr lang="en-US" dirty="0"/>
          </a:p>
        </p:txBody>
      </p:sp>
      <p:sp>
        <p:nvSpPr>
          <p:cNvPr id="5" name="Slide Number Placeholder 4"/>
          <p:cNvSpPr>
            <a:spLocks noGrp="1"/>
          </p:cNvSpPr>
          <p:nvPr>
            <p:ph type="sldNum" sz="quarter" idx="12"/>
          </p:nvPr>
        </p:nvSpPr>
        <p:spPr/>
        <p:txBody>
          <a:bodyPr/>
          <a:lstStyle/>
          <a:p>
            <a:fld id="{99D79C6A-6305-477B-9418-581526F51D3A}" type="slidenum">
              <a:rPr lang="en-US" smtClean="0"/>
              <a:pPr/>
              <a:t>24</a:t>
            </a:fld>
            <a:endParaRPr lang="en-US" dirty="0"/>
          </a:p>
        </p:txBody>
      </p:sp>
      <p:sp>
        <p:nvSpPr>
          <p:cNvPr id="4" name="Footer Placeholder 3"/>
          <p:cNvSpPr>
            <a:spLocks noGrp="1"/>
          </p:cNvSpPr>
          <p:nvPr>
            <p:ph type="ftr" sz="quarter" idx="11"/>
          </p:nvPr>
        </p:nvSpPr>
        <p:spPr/>
        <p:txBody>
          <a:bodyPr/>
          <a:lstStyle/>
          <a:p>
            <a:pPr algn="l"/>
            <a:r>
              <a:rPr lang="en-US" dirty="0" smtClean="0"/>
              <a:t>Systems Analysis and Design in a Changing World, 7th Edition - Chapter 7 ©2016. Cengage Learning. All rights reserved.</a:t>
            </a:r>
            <a:endParaRPr lang="en-US" dirty="0"/>
          </a:p>
        </p:txBody>
      </p:sp>
    </p:spTree>
    <p:extLst>
      <p:ext uri="{BB962C8B-B14F-4D97-AF65-F5344CB8AC3E}">
        <p14:creationId xmlns:p14="http://schemas.microsoft.com/office/powerpoint/2010/main" val="682241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0" dirty="0" smtClean="0">
                <a:solidFill>
                  <a:schemeClr val="tx1"/>
                </a:solidFill>
                <a:effectLst/>
              </a:rPr>
              <a:t>Diagrams for System Architectures</a:t>
            </a:r>
            <a:endParaRPr lang="en-US" spc="0" dirty="0">
              <a:solidFill>
                <a:schemeClr val="tx1"/>
              </a:solidFill>
              <a:effectLst/>
            </a:endParaRPr>
          </a:p>
        </p:txBody>
      </p:sp>
      <p:sp>
        <p:nvSpPr>
          <p:cNvPr id="3" name="Content Placeholder 2"/>
          <p:cNvSpPr>
            <a:spLocks noGrp="1"/>
          </p:cNvSpPr>
          <p:nvPr>
            <p:ph sz="half" idx="1"/>
          </p:nvPr>
        </p:nvSpPr>
        <p:spPr>
          <a:xfrm>
            <a:off x="371764" y="1402317"/>
            <a:ext cx="4419600" cy="1560247"/>
          </a:xfrm>
        </p:spPr>
        <p:txBody>
          <a:bodyPr/>
          <a:lstStyle/>
          <a:p>
            <a:pPr>
              <a:spcBef>
                <a:spcPts val="1000"/>
              </a:spcBef>
            </a:pPr>
            <a:r>
              <a:rPr lang="en-US" dirty="0" smtClean="0"/>
              <a:t>Location Diagrams</a:t>
            </a:r>
          </a:p>
          <a:p>
            <a:pPr lvl="1">
              <a:spcBef>
                <a:spcPts val="1000"/>
              </a:spcBef>
            </a:pPr>
            <a:r>
              <a:rPr lang="en-US" dirty="0" smtClean="0"/>
              <a:t>Identify geographical placement of hardware, software, and users</a:t>
            </a:r>
            <a:endParaRPr lang="en-US" dirty="0"/>
          </a:p>
        </p:txBody>
      </p:sp>
      <p:pic>
        <p:nvPicPr>
          <p:cNvPr id="8" name="Content Placeholder 7" descr="The location diagram shows the distribution of retail stores, distribution warehouse centers and manufacturing plants on a map. Retail stores: Seattle, Portland, Billings, Boise, Sacramento, Reno, Salt Lake City, Park city, Albuquerque, and Denver. Distribution warehouse centers: Albuquerque, Salt Lake City, and Portland. Manufacturing plants: Seattle and Salt Lake City."/>
          <p:cNvPicPr>
            <a:picLocks noGrp="1" noChangeAspect="1"/>
          </p:cNvPicPr>
          <p:nvPr>
            <p:ph sz="half" idx="2"/>
          </p:nvPr>
        </p:nvPicPr>
        <p:blipFill>
          <a:blip r:embed="rId2"/>
          <a:stretch>
            <a:fillRect/>
          </a:stretch>
        </p:blipFill>
        <p:spPr>
          <a:xfrm>
            <a:off x="5049831" y="1219200"/>
            <a:ext cx="3684938" cy="4566758"/>
          </a:xfrm>
          <a:prstGeom prst="rect">
            <a:avLst/>
          </a:prstGeom>
        </p:spPr>
      </p:pic>
      <p:sp>
        <p:nvSpPr>
          <p:cNvPr id="5" name="Slide Number Placeholder 4"/>
          <p:cNvSpPr>
            <a:spLocks noGrp="1"/>
          </p:cNvSpPr>
          <p:nvPr>
            <p:ph type="sldNum" sz="quarter" idx="11"/>
          </p:nvPr>
        </p:nvSpPr>
        <p:spPr/>
        <p:txBody>
          <a:bodyPr/>
          <a:lstStyle/>
          <a:p>
            <a:fld id="{99D79C6A-6305-477B-9418-581526F51D3A}" type="slidenum">
              <a:rPr lang="en-US" smtClean="0"/>
              <a:pPr/>
              <a:t>25</a:t>
            </a:fld>
            <a:endParaRPr lang="en-US" dirty="0"/>
          </a:p>
        </p:txBody>
      </p:sp>
      <p:sp>
        <p:nvSpPr>
          <p:cNvPr id="4" name="Footer Placeholder 3"/>
          <p:cNvSpPr>
            <a:spLocks noGrp="1"/>
          </p:cNvSpPr>
          <p:nvPr>
            <p:ph type="ftr" sz="quarter" idx="10"/>
          </p:nvPr>
        </p:nvSpPr>
        <p:spPr/>
        <p:txBody>
          <a:bodyPr/>
          <a:lstStyle/>
          <a:p>
            <a:pPr algn="l"/>
            <a:r>
              <a:rPr lang="en-US" dirty="0" smtClean="0"/>
              <a:t>Systems Analysis and Design in a Changing World, 7th Edition - Chapter 7 ©2016. Cengage Learning. All rights reserved.</a:t>
            </a:r>
            <a:endParaRPr lang="en-US" dirty="0"/>
          </a:p>
        </p:txBody>
      </p:sp>
    </p:spTree>
    <p:extLst>
      <p:ext uri="{BB962C8B-B14F-4D97-AF65-F5344CB8AC3E}">
        <p14:creationId xmlns:p14="http://schemas.microsoft.com/office/powerpoint/2010/main" val="1392859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534400" cy="692322"/>
          </a:xfrm>
        </p:spPr>
        <p:txBody>
          <a:bodyPr/>
          <a:lstStyle/>
          <a:p>
            <a:r>
              <a:rPr lang="en-US" sz="4400" spc="0" dirty="0" smtClean="0">
                <a:solidFill>
                  <a:schemeClr val="tx1"/>
                </a:solidFill>
                <a:effectLst/>
              </a:rPr>
              <a:t>Diagrams for System Architecture </a:t>
            </a:r>
            <a:r>
              <a:rPr lang="en-US" sz="2000" spc="0" dirty="0" smtClean="0">
                <a:solidFill>
                  <a:schemeClr val="tx1"/>
                </a:solidFill>
                <a:effectLst/>
              </a:rPr>
              <a:t>(1 of 2)</a:t>
            </a:r>
            <a:endParaRPr lang="en-US" sz="2000" spc="0" dirty="0">
              <a:solidFill>
                <a:schemeClr val="tx1"/>
              </a:solidFill>
              <a:effectLst/>
            </a:endParaRPr>
          </a:p>
        </p:txBody>
      </p:sp>
      <p:sp>
        <p:nvSpPr>
          <p:cNvPr id="3" name="Content Placeholder 2"/>
          <p:cNvSpPr>
            <a:spLocks noGrp="1"/>
          </p:cNvSpPr>
          <p:nvPr>
            <p:ph sz="half" idx="1"/>
          </p:nvPr>
        </p:nvSpPr>
        <p:spPr>
          <a:xfrm>
            <a:off x="381000" y="1402317"/>
            <a:ext cx="8382000" cy="1220522"/>
          </a:xfrm>
        </p:spPr>
        <p:txBody>
          <a:bodyPr/>
          <a:lstStyle/>
          <a:p>
            <a:pPr>
              <a:spcBef>
                <a:spcPts val="1000"/>
              </a:spcBef>
            </a:pPr>
            <a:r>
              <a:rPr lang="en-US" dirty="0" smtClean="0"/>
              <a:t>Network Diagrams</a:t>
            </a:r>
          </a:p>
          <a:p>
            <a:pPr lvl="1">
              <a:spcBef>
                <a:spcPts val="1000"/>
              </a:spcBef>
            </a:pPr>
            <a:r>
              <a:rPr lang="en-US" dirty="0" smtClean="0"/>
              <a:t>How the application software is deployed across the hardware and system software</a:t>
            </a:r>
            <a:endParaRPr lang="en-US" dirty="0"/>
          </a:p>
        </p:txBody>
      </p:sp>
      <p:pic>
        <p:nvPicPr>
          <p:cNvPr id="9" name="Content Placeholder 8" descr="A firewall is connected to switch 1 and switch 2. Switch 1 is connected to public web servers, public wireless access point 1, public wireless access point 2, a router, internet service provider 1, and internet service provider 2. Switch 2 is connected to database servers, application servers and content servers. Database and content servers are connected to storage switch that is connected to storage arrays."/>
          <p:cNvPicPr>
            <a:picLocks noGrp="1" noChangeAspect="1"/>
          </p:cNvPicPr>
          <p:nvPr>
            <p:ph sz="half" idx="2"/>
          </p:nvPr>
        </p:nvPicPr>
        <p:blipFill>
          <a:blip r:embed="rId2"/>
          <a:stretch>
            <a:fillRect/>
          </a:stretch>
        </p:blipFill>
        <p:spPr>
          <a:xfrm>
            <a:off x="1759345" y="2699875"/>
            <a:ext cx="5625311" cy="3232226"/>
          </a:xfrm>
          <a:prstGeom prst="rect">
            <a:avLst/>
          </a:prstGeom>
        </p:spPr>
      </p:pic>
      <p:sp>
        <p:nvSpPr>
          <p:cNvPr id="5" name="Slide Number Placeholder 4"/>
          <p:cNvSpPr>
            <a:spLocks noGrp="1"/>
          </p:cNvSpPr>
          <p:nvPr>
            <p:ph type="sldNum" sz="quarter" idx="11"/>
          </p:nvPr>
        </p:nvSpPr>
        <p:spPr/>
        <p:txBody>
          <a:bodyPr/>
          <a:lstStyle/>
          <a:p>
            <a:fld id="{99D79C6A-6305-477B-9418-581526F51D3A}" type="slidenum">
              <a:rPr lang="en-US" smtClean="0"/>
              <a:pPr/>
              <a:t>26</a:t>
            </a:fld>
            <a:endParaRPr lang="en-US" dirty="0"/>
          </a:p>
        </p:txBody>
      </p:sp>
      <p:sp>
        <p:nvSpPr>
          <p:cNvPr id="4" name="Footer Placeholder 3"/>
          <p:cNvSpPr>
            <a:spLocks noGrp="1"/>
          </p:cNvSpPr>
          <p:nvPr>
            <p:ph type="ftr" sz="quarter" idx="10"/>
          </p:nvPr>
        </p:nvSpPr>
        <p:spPr/>
        <p:txBody>
          <a:bodyPr/>
          <a:lstStyle/>
          <a:p>
            <a:pPr algn="l"/>
            <a:r>
              <a:rPr lang="en-US" dirty="0" smtClean="0"/>
              <a:t>Systems Analysis and Design in a Changing World, 7th Edition - Chapter 7 ©2016. Cengage Learning. All rights reserved.</a:t>
            </a:r>
            <a:endParaRPr lang="en-US" dirty="0"/>
          </a:p>
        </p:txBody>
      </p:sp>
    </p:spTree>
    <p:extLst>
      <p:ext uri="{BB962C8B-B14F-4D97-AF65-F5344CB8AC3E}">
        <p14:creationId xmlns:p14="http://schemas.microsoft.com/office/powerpoint/2010/main" val="7923011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534400" cy="886397"/>
          </a:xfrm>
        </p:spPr>
        <p:txBody>
          <a:bodyPr/>
          <a:lstStyle/>
          <a:p>
            <a:r>
              <a:rPr lang="en-US" sz="4400" spc="0" dirty="0">
                <a:solidFill>
                  <a:schemeClr val="tx1"/>
                </a:solidFill>
                <a:effectLst/>
              </a:rPr>
              <a:t>Diagrams for System Architecture </a:t>
            </a:r>
            <a:r>
              <a:rPr lang="en-US" sz="2000" spc="0" dirty="0" smtClean="0">
                <a:solidFill>
                  <a:schemeClr val="tx1"/>
                </a:solidFill>
                <a:effectLst/>
              </a:rPr>
              <a:t>(2 </a:t>
            </a:r>
            <a:r>
              <a:rPr lang="en-US" sz="2000" spc="0" dirty="0">
                <a:solidFill>
                  <a:schemeClr val="tx1"/>
                </a:solidFill>
                <a:effectLst/>
              </a:rPr>
              <a:t>of 2)</a:t>
            </a:r>
            <a:endParaRPr lang="en-US" sz="4400" spc="0" dirty="0">
              <a:solidFill>
                <a:schemeClr val="tx1"/>
              </a:solidFill>
              <a:effectLst/>
            </a:endParaRPr>
          </a:p>
        </p:txBody>
      </p:sp>
      <p:sp>
        <p:nvSpPr>
          <p:cNvPr id="3" name="Content Placeholder 2"/>
          <p:cNvSpPr>
            <a:spLocks noGrp="1"/>
          </p:cNvSpPr>
          <p:nvPr>
            <p:ph sz="half" idx="1"/>
          </p:nvPr>
        </p:nvSpPr>
        <p:spPr>
          <a:xfrm>
            <a:off x="371764" y="1420789"/>
            <a:ext cx="8619836" cy="941411"/>
          </a:xfrm>
        </p:spPr>
        <p:txBody>
          <a:bodyPr/>
          <a:lstStyle/>
          <a:p>
            <a:r>
              <a:rPr lang="en-US" sz="3000" dirty="0" smtClean="0"/>
              <a:t>Deployment Diagrams</a:t>
            </a:r>
          </a:p>
          <a:p>
            <a:pPr lvl="1"/>
            <a:r>
              <a:rPr lang="en-US" sz="2800" dirty="0" smtClean="0"/>
              <a:t>How the components of a network are interconnected</a:t>
            </a:r>
            <a:endParaRPr lang="en-US" sz="2800" dirty="0"/>
          </a:p>
        </p:txBody>
      </p:sp>
      <p:pic>
        <p:nvPicPr>
          <p:cNvPr id="8" name="Content Placeholder 7" descr="A diagram shows system architecture.  "/>
          <p:cNvPicPr>
            <a:picLocks noGrp="1" noChangeAspect="1"/>
          </p:cNvPicPr>
          <p:nvPr>
            <p:ph sz="half" idx="2"/>
          </p:nvPr>
        </p:nvPicPr>
        <p:blipFill>
          <a:blip r:embed="rId2"/>
          <a:stretch>
            <a:fillRect/>
          </a:stretch>
        </p:blipFill>
        <p:spPr>
          <a:xfrm>
            <a:off x="948114" y="2524739"/>
            <a:ext cx="7247772" cy="3261979"/>
          </a:xfrm>
          <a:prstGeom prst="rect">
            <a:avLst/>
          </a:prstGeom>
        </p:spPr>
      </p:pic>
      <p:sp>
        <p:nvSpPr>
          <p:cNvPr id="5" name="Slide Number Placeholder 4"/>
          <p:cNvSpPr>
            <a:spLocks noGrp="1"/>
          </p:cNvSpPr>
          <p:nvPr>
            <p:ph type="sldNum" sz="quarter" idx="11"/>
          </p:nvPr>
        </p:nvSpPr>
        <p:spPr/>
        <p:txBody>
          <a:bodyPr/>
          <a:lstStyle/>
          <a:p>
            <a:fld id="{99D79C6A-6305-477B-9418-581526F51D3A}" type="slidenum">
              <a:rPr lang="en-US" smtClean="0"/>
              <a:pPr/>
              <a:t>27</a:t>
            </a:fld>
            <a:endParaRPr lang="en-US" dirty="0"/>
          </a:p>
        </p:txBody>
      </p:sp>
      <p:sp>
        <p:nvSpPr>
          <p:cNvPr id="4" name="Footer Placeholder 3"/>
          <p:cNvSpPr>
            <a:spLocks noGrp="1"/>
          </p:cNvSpPr>
          <p:nvPr>
            <p:ph type="ftr" sz="quarter" idx="10"/>
          </p:nvPr>
        </p:nvSpPr>
        <p:spPr/>
        <p:txBody>
          <a:bodyPr/>
          <a:lstStyle/>
          <a:p>
            <a:pPr algn="l"/>
            <a:r>
              <a:rPr lang="en-US" dirty="0" smtClean="0"/>
              <a:t>Systems Analysis and Design in a Changing World, 7th Edition - Chapter 7 ©2016. Cengage Learning. All rights reserved.</a:t>
            </a:r>
            <a:endParaRPr lang="en-US" dirty="0"/>
          </a:p>
        </p:txBody>
      </p:sp>
    </p:spTree>
    <p:extLst>
      <p:ext uri="{BB962C8B-B14F-4D97-AF65-F5344CB8AC3E}">
        <p14:creationId xmlns:p14="http://schemas.microsoft.com/office/powerpoint/2010/main" val="2874414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spc="0" dirty="0" smtClean="0">
                <a:solidFill>
                  <a:schemeClr val="tx1"/>
                </a:solidFill>
                <a:effectLst/>
              </a:rPr>
              <a:t>Describing the Environment </a:t>
            </a:r>
            <a:r>
              <a:rPr lang="en-US" sz="2000" spc="0" dirty="0" smtClean="0">
                <a:solidFill>
                  <a:schemeClr val="tx1"/>
                </a:solidFill>
                <a:effectLst/>
              </a:rPr>
              <a:t>(1 of 2)</a:t>
            </a:r>
            <a:endParaRPr lang="en-US" sz="2000" spc="0" dirty="0">
              <a:solidFill>
                <a:schemeClr val="tx1"/>
              </a:solidFill>
              <a:effectLst/>
            </a:endParaRPr>
          </a:p>
        </p:txBody>
      </p:sp>
      <p:sp>
        <p:nvSpPr>
          <p:cNvPr id="3" name="Content Placeholder 2"/>
          <p:cNvSpPr>
            <a:spLocks noGrp="1"/>
          </p:cNvSpPr>
          <p:nvPr>
            <p:ph idx="1"/>
          </p:nvPr>
        </p:nvSpPr>
        <p:spPr>
          <a:xfrm>
            <a:off x="362528" y="1309105"/>
            <a:ext cx="8382000" cy="4138569"/>
          </a:xfrm>
        </p:spPr>
        <p:txBody>
          <a:bodyPr/>
          <a:lstStyle/>
          <a:p>
            <a:pPr marL="352800" indent="-352800"/>
            <a:r>
              <a:rPr lang="en-US" dirty="0" smtClean="0"/>
              <a:t>Key Questions to help describe accurately</a:t>
            </a:r>
          </a:p>
          <a:p>
            <a:pPr lvl="1">
              <a:spcBef>
                <a:spcPts val="1000"/>
              </a:spcBef>
            </a:pPr>
            <a:r>
              <a:rPr lang="en-US" dirty="0" smtClean="0"/>
              <a:t>What are the key features of existing or new environment</a:t>
            </a:r>
          </a:p>
          <a:p>
            <a:pPr lvl="2">
              <a:spcBef>
                <a:spcPts val="1000"/>
              </a:spcBef>
            </a:pPr>
            <a:r>
              <a:rPr lang="en-US" dirty="0" smtClean="0"/>
              <a:t>O/S, system software, networks, tools</a:t>
            </a:r>
          </a:p>
          <a:p>
            <a:pPr lvl="1">
              <a:spcBef>
                <a:spcPts val="1000"/>
              </a:spcBef>
            </a:pPr>
            <a:r>
              <a:rPr lang="en-US" dirty="0" smtClean="0"/>
              <a:t>What are the external systems or D</a:t>
            </a:r>
            <a:r>
              <a:rPr lang="en-US" sz="100" dirty="0" smtClean="0"/>
              <a:t> </a:t>
            </a:r>
            <a:r>
              <a:rPr lang="en-US" dirty="0" smtClean="0"/>
              <a:t>B</a:t>
            </a:r>
            <a:r>
              <a:rPr lang="en-US" sz="100" dirty="0" smtClean="0"/>
              <a:t> </a:t>
            </a:r>
            <a:r>
              <a:rPr lang="en-US" dirty="0" smtClean="0"/>
              <a:t>M</a:t>
            </a:r>
            <a:r>
              <a:rPr lang="en-US" sz="100" dirty="0" smtClean="0"/>
              <a:t> </a:t>
            </a:r>
            <a:r>
              <a:rPr lang="en-US" dirty="0" smtClean="0"/>
              <a:t>S</a:t>
            </a:r>
            <a:r>
              <a:rPr lang="en-US" sz="100" dirty="0" smtClean="0"/>
              <a:t> </a:t>
            </a:r>
            <a:r>
              <a:rPr lang="en-US" dirty="0" smtClean="0"/>
              <a:t>s</a:t>
            </a:r>
          </a:p>
          <a:p>
            <a:pPr lvl="2">
              <a:spcBef>
                <a:spcPts val="1000"/>
              </a:spcBef>
            </a:pPr>
            <a:r>
              <a:rPr lang="en-US" dirty="0" smtClean="0"/>
              <a:t>What kind of interaction</a:t>
            </a:r>
          </a:p>
          <a:p>
            <a:pPr lvl="2">
              <a:spcBef>
                <a:spcPts val="1000"/>
              </a:spcBef>
            </a:pPr>
            <a:r>
              <a:rPr lang="en-US" dirty="0" smtClean="0"/>
              <a:t>What is the data</a:t>
            </a:r>
          </a:p>
          <a:p>
            <a:pPr lvl="2">
              <a:spcBef>
                <a:spcPts val="1000"/>
              </a:spcBef>
            </a:pPr>
            <a:r>
              <a:rPr lang="en-US" dirty="0" smtClean="0"/>
              <a:t>What are the protocols</a:t>
            </a:r>
          </a:p>
          <a:p>
            <a:pPr lvl="2">
              <a:spcBef>
                <a:spcPts val="1000"/>
              </a:spcBef>
            </a:pPr>
            <a:r>
              <a:rPr lang="en-US" dirty="0" smtClean="0"/>
              <a:t>What kind of security</a:t>
            </a:r>
          </a:p>
        </p:txBody>
      </p:sp>
      <p:sp>
        <p:nvSpPr>
          <p:cNvPr id="5" name="Slide Number Placeholder 4"/>
          <p:cNvSpPr>
            <a:spLocks noGrp="1"/>
          </p:cNvSpPr>
          <p:nvPr>
            <p:ph type="sldNum" sz="quarter" idx="11"/>
          </p:nvPr>
        </p:nvSpPr>
        <p:spPr/>
        <p:txBody>
          <a:bodyPr/>
          <a:lstStyle/>
          <a:p>
            <a:fld id="{99D79C6A-6305-477B-9418-581526F51D3A}" type="slidenum">
              <a:rPr lang="en-US" smtClean="0"/>
              <a:pPr/>
              <a:t>28</a:t>
            </a:fld>
            <a:endParaRPr lang="en-US" dirty="0"/>
          </a:p>
        </p:txBody>
      </p:sp>
      <p:sp>
        <p:nvSpPr>
          <p:cNvPr id="4" name="Footer Placeholder 3"/>
          <p:cNvSpPr>
            <a:spLocks noGrp="1"/>
          </p:cNvSpPr>
          <p:nvPr>
            <p:ph type="ftr" sz="quarter" idx="10"/>
          </p:nvPr>
        </p:nvSpPr>
        <p:spPr/>
        <p:txBody>
          <a:bodyPr/>
          <a:lstStyle/>
          <a:p>
            <a:pPr algn="l"/>
            <a:r>
              <a:rPr lang="en-US" dirty="0" smtClean="0"/>
              <a:t>Systems Analysis and Design in a Changing World, 7th Edition - Chapter 7 ©2016. Cengage Learning. All rights reserved.</a:t>
            </a:r>
            <a:endParaRPr lang="en-US" dirty="0"/>
          </a:p>
        </p:txBody>
      </p:sp>
    </p:spTree>
    <p:extLst>
      <p:ext uri="{BB962C8B-B14F-4D97-AF65-F5344CB8AC3E}">
        <p14:creationId xmlns:p14="http://schemas.microsoft.com/office/powerpoint/2010/main" val="635823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spc="0" dirty="0">
                <a:solidFill>
                  <a:schemeClr val="tx1"/>
                </a:solidFill>
                <a:effectLst/>
              </a:rPr>
              <a:t>Describing the Environment </a:t>
            </a:r>
            <a:r>
              <a:rPr lang="en-US" sz="2000" spc="0" dirty="0" smtClean="0">
                <a:solidFill>
                  <a:schemeClr val="tx1"/>
                </a:solidFill>
                <a:effectLst/>
              </a:rPr>
              <a:t>(2 </a:t>
            </a:r>
            <a:r>
              <a:rPr lang="en-US" sz="2000" spc="0" dirty="0">
                <a:solidFill>
                  <a:schemeClr val="tx1"/>
                </a:solidFill>
                <a:effectLst/>
              </a:rPr>
              <a:t>of 2)</a:t>
            </a:r>
            <a:endParaRPr lang="en-US" spc="0" dirty="0">
              <a:solidFill>
                <a:schemeClr val="tx1"/>
              </a:solidFill>
              <a:effectLst/>
            </a:endParaRPr>
          </a:p>
        </p:txBody>
      </p:sp>
      <p:sp>
        <p:nvSpPr>
          <p:cNvPr id="3" name="Content Placeholder 2"/>
          <p:cNvSpPr>
            <a:spLocks noGrp="1"/>
          </p:cNvSpPr>
          <p:nvPr>
            <p:ph idx="1"/>
          </p:nvPr>
        </p:nvSpPr>
        <p:spPr>
          <a:xfrm>
            <a:off x="362528" y="1307081"/>
            <a:ext cx="8382000" cy="4632035"/>
          </a:xfrm>
        </p:spPr>
        <p:txBody>
          <a:bodyPr/>
          <a:lstStyle/>
          <a:p>
            <a:pPr marL="352800" indent="-352800"/>
            <a:r>
              <a:rPr lang="en-US" dirty="0" smtClean="0"/>
              <a:t>Key Questions to help describe accurately</a:t>
            </a:r>
          </a:p>
          <a:p>
            <a:pPr lvl="1">
              <a:spcBef>
                <a:spcPts val="1000"/>
              </a:spcBef>
            </a:pPr>
            <a:r>
              <a:rPr lang="en-US" dirty="0" smtClean="0"/>
              <a:t>What devices will be required</a:t>
            </a:r>
          </a:p>
          <a:p>
            <a:pPr lvl="2"/>
            <a:r>
              <a:rPr lang="en-US" dirty="0" smtClean="0"/>
              <a:t>Protocols for devices</a:t>
            </a:r>
          </a:p>
          <a:p>
            <a:pPr lvl="2"/>
            <a:r>
              <a:rPr lang="en-US" dirty="0" smtClean="0"/>
              <a:t>Security</a:t>
            </a:r>
          </a:p>
          <a:p>
            <a:pPr lvl="2"/>
            <a:r>
              <a:rPr lang="en-US" dirty="0" smtClean="0"/>
              <a:t>What A</a:t>
            </a:r>
            <a:r>
              <a:rPr lang="en-US" sz="100" dirty="0" smtClean="0"/>
              <a:t> </a:t>
            </a:r>
            <a:r>
              <a:rPr lang="en-US" dirty="0" smtClean="0"/>
              <a:t>P</a:t>
            </a:r>
            <a:r>
              <a:rPr lang="en-US" sz="100" dirty="0" smtClean="0"/>
              <a:t> </a:t>
            </a:r>
            <a:r>
              <a:rPr lang="en-US" dirty="0" smtClean="0"/>
              <a:t>I</a:t>
            </a:r>
            <a:r>
              <a:rPr lang="en-US" sz="100" dirty="0" smtClean="0"/>
              <a:t> </a:t>
            </a:r>
            <a:r>
              <a:rPr lang="en-US" dirty="0" smtClean="0"/>
              <a:t>s</a:t>
            </a:r>
          </a:p>
          <a:p>
            <a:pPr lvl="1"/>
            <a:r>
              <a:rPr lang="en-US" dirty="0" smtClean="0"/>
              <a:t>What user-interface technology will be used</a:t>
            </a:r>
          </a:p>
          <a:p>
            <a:pPr lvl="2"/>
            <a:r>
              <a:rPr lang="en-US" dirty="0" smtClean="0"/>
              <a:t>Where and who are users, and what skills</a:t>
            </a:r>
            <a:endParaRPr lang="en-US" dirty="0"/>
          </a:p>
          <a:p>
            <a:pPr lvl="2"/>
            <a:r>
              <a:rPr lang="en-US" dirty="0" smtClean="0"/>
              <a:t>What hardware and devices</a:t>
            </a:r>
          </a:p>
          <a:p>
            <a:pPr lvl="2"/>
            <a:r>
              <a:rPr lang="en-US" dirty="0" smtClean="0"/>
              <a:t>What client O/S will be used</a:t>
            </a:r>
          </a:p>
          <a:p>
            <a:pPr lvl="2"/>
            <a:r>
              <a:rPr lang="en-US" dirty="0" smtClean="0"/>
              <a:t>Security requirements</a:t>
            </a:r>
          </a:p>
          <a:p>
            <a:pPr lvl="2"/>
            <a:r>
              <a:rPr lang="en-US" dirty="0" smtClean="0"/>
              <a:t>What A</a:t>
            </a:r>
            <a:r>
              <a:rPr lang="en-US" sz="100" dirty="0" smtClean="0"/>
              <a:t> </a:t>
            </a:r>
            <a:r>
              <a:rPr lang="en-US" dirty="0" smtClean="0"/>
              <a:t>P</a:t>
            </a:r>
            <a:r>
              <a:rPr lang="en-US" sz="100" dirty="0" smtClean="0"/>
              <a:t> </a:t>
            </a:r>
            <a:r>
              <a:rPr lang="en-US" dirty="0" smtClean="0"/>
              <a:t>I</a:t>
            </a:r>
            <a:r>
              <a:rPr lang="en-US" sz="100" dirty="0" smtClean="0"/>
              <a:t> </a:t>
            </a:r>
            <a:r>
              <a:rPr lang="en-US" dirty="0" smtClean="0"/>
              <a:t>s are needed</a:t>
            </a:r>
          </a:p>
        </p:txBody>
      </p:sp>
      <p:sp>
        <p:nvSpPr>
          <p:cNvPr id="5" name="Slide Number Placeholder 4"/>
          <p:cNvSpPr>
            <a:spLocks noGrp="1"/>
          </p:cNvSpPr>
          <p:nvPr>
            <p:ph type="sldNum" sz="quarter" idx="11"/>
          </p:nvPr>
        </p:nvSpPr>
        <p:spPr/>
        <p:txBody>
          <a:bodyPr/>
          <a:lstStyle/>
          <a:p>
            <a:fld id="{99D79C6A-6305-477B-9418-581526F51D3A}" type="slidenum">
              <a:rPr lang="en-US" smtClean="0"/>
              <a:pPr/>
              <a:t>29</a:t>
            </a:fld>
            <a:endParaRPr lang="en-US" dirty="0"/>
          </a:p>
        </p:txBody>
      </p:sp>
      <p:sp>
        <p:nvSpPr>
          <p:cNvPr id="4" name="Footer Placeholder 3"/>
          <p:cNvSpPr>
            <a:spLocks noGrp="1"/>
          </p:cNvSpPr>
          <p:nvPr>
            <p:ph type="ftr" sz="quarter" idx="10"/>
          </p:nvPr>
        </p:nvSpPr>
        <p:spPr/>
        <p:txBody>
          <a:bodyPr/>
          <a:lstStyle/>
          <a:p>
            <a:pPr algn="l"/>
            <a:r>
              <a:rPr lang="en-US" dirty="0" smtClean="0"/>
              <a:t>Systems Analysis and Design in a Changing World, 7th Edition - Chapter 7 ©2016. Cengage Learning. All rights reserved.</a:t>
            </a:r>
            <a:endParaRPr lang="en-US" dirty="0"/>
          </a:p>
        </p:txBody>
      </p:sp>
    </p:spTree>
    <p:extLst>
      <p:ext uri="{BB962C8B-B14F-4D97-AF65-F5344CB8AC3E}">
        <p14:creationId xmlns:p14="http://schemas.microsoft.com/office/powerpoint/2010/main" val="1663894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en-US" spc="0" dirty="0">
                <a:solidFill>
                  <a:schemeClr val="tx1"/>
                </a:solidFill>
                <a:effectLst/>
              </a:rPr>
              <a:t>Chapter </a:t>
            </a:r>
            <a:r>
              <a:rPr lang="en-US" altLang="en-US" spc="0" dirty="0" smtClean="0">
                <a:solidFill>
                  <a:schemeClr val="tx1"/>
                </a:solidFill>
                <a:effectLst/>
              </a:rPr>
              <a:t>7: </a:t>
            </a:r>
            <a:r>
              <a:rPr lang="en-US" altLang="en-US" spc="0" dirty="0">
                <a:solidFill>
                  <a:schemeClr val="tx1"/>
                </a:solidFill>
                <a:effectLst/>
              </a:rPr>
              <a:t>Outline</a:t>
            </a:r>
          </a:p>
        </p:txBody>
      </p:sp>
      <p:sp>
        <p:nvSpPr>
          <p:cNvPr id="74755" name="Rectangle 3"/>
          <p:cNvSpPr>
            <a:spLocks noGrp="1" noChangeArrowheads="1"/>
          </p:cNvSpPr>
          <p:nvPr>
            <p:ph idx="1"/>
          </p:nvPr>
        </p:nvSpPr>
        <p:spPr>
          <a:xfrm>
            <a:off x="381000" y="1412875"/>
            <a:ext cx="8382000" cy="3151632"/>
          </a:xfrm>
        </p:spPr>
        <p:txBody>
          <a:bodyPr/>
          <a:lstStyle/>
          <a:p>
            <a:pPr marL="403200" indent="-403200">
              <a:spcBef>
                <a:spcPts val="1000"/>
              </a:spcBef>
            </a:pPr>
            <a:r>
              <a:rPr lang="en-US" dirty="0"/>
              <a:t>Anatomy of a Modern Information System</a:t>
            </a:r>
          </a:p>
          <a:p>
            <a:pPr marL="403200" indent="-403200">
              <a:spcBef>
                <a:spcPts val="1000"/>
              </a:spcBef>
            </a:pPr>
            <a:r>
              <a:rPr lang="en-US" dirty="0"/>
              <a:t>Architectural Concepts</a:t>
            </a:r>
          </a:p>
          <a:p>
            <a:pPr marL="403200" indent="-403200">
              <a:spcBef>
                <a:spcPts val="1000"/>
              </a:spcBef>
            </a:pPr>
            <a:r>
              <a:rPr lang="en-US" dirty="0"/>
              <a:t>Interoperability</a:t>
            </a:r>
          </a:p>
          <a:p>
            <a:pPr marL="403200" indent="-403200">
              <a:spcBef>
                <a:spcPts val="1000"/>
              </a:spcBef>
            </a:pPr>
            <a:r>
              <a:rPr lang="en-US" dirty="0"/>
              <a:t>Architectural Diagrams</a:t>
            </a:r>
          </a:p>
          <a:p>
            <a:pPr marL="403200" indent="-403200">
              <a:spcBef>
                <a:spcPts val="1000"/>
              </a:spcBef>
            </a:pPr>
            <a:r>
              <a:rPr lang="en-US" dirty="0"/>
              <a:t>Describing the Environment</a:t>
            </a:r>
          </a:p>
          <a:p>
            <a:pPr marL="403200" indent="-403200">
              <a:spcBef>
                <a:spcPts val="1000"/>
              </a:spcBef>
            </a:pPr>
            <a:r>
              <a:rPr lang="en-US" dirty="0"/>
              <a:t>Designing Application Components</a:t>
            </a:r>
            <a:endParaRPr lang="en-US" altLang="en-US" dirty="0"/>
          </a:p>
        </p:txBody>
      </p:sp>
      <p:sp>
        <p:nvSpPr>
          <p:cNvPr id="3" name="Slide Number Placeholder 2"/>
          <p:cNvSpPr>
            <a:spLocks noGrp="1"/>
          </p:cNvSpPr>
          <p:nvPr>
            <p:ph type="sldNum" sz="quarter" idx="11"/>
          </p:nvPr>
        </p:nvSpPr>
        <p:spPr/>
        <p:txBody>
          <a:bodyPr/>
          <a:lstStyle/>
          <a:p>
            <a:fld id="{99D79C6A-6305-477B-9418-581526F51D3A}" type="slidenum">
              <a:rPr lang="en-US" smtClean="0"/>
              <a:pPr/>
              <a:t>3</a:t>
            </a:fld>
            <a:endParaRPr lang="en-US" dirty="0"/>
          </a:p>
        </p:txBody>
      </p:sp>
      <p:sp>
        <p:nvSpPr>
          <p:cNvPr id="2" name="Footer Placeholder 1"/>
          <p:cNvSpPr>
            <a:spLocks noGrp="1"/>
          </p:cNvSpPr>
          <p:nvPr>
            <p:ph type="ftr" sz="quarter" idx="10"/>
          </p:nvPr>
        </p:nvSpPr>
        <p:spPr/>
        <p:txBody>
          <a:bodyPr/>
          <a:lstStyle/>
          <a:p>
            <a:pPr algn="l"/>
            <a:r>
              <a:rPr lang="en-US" dirty="0" smtClean="0"/>
              <a:t>Systems Analysis and Design in a Changing World, 7th Edition - Chapter 7 ©2016. Cengage Learning.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spc="0" dirty="0" smtClean="0">
                <a:solidFill>
                  <a:schemeClr val="tx1"/>
                </a:solidFill>
                <a:effectLst/>
              </a:rPr>
              <a:t>R</a:t>
            </a:r>
            <a:r>
              <a:rPr lang="en-US" sz="100" spc="0" dirty="0" smtClean="0">
                <a:solidFill>
                  <a:schemeClr val="tx1"/>
                </a:solidFill>
                <a:effectLst/>
              </a:rPr>
              <a:t> </a:t>
            </a:r>
            <a:r>
              <a:rPr lang="en-US" sz="4400" spc="0" dirty="0" smtClean="0">
                <a:solidFill>
                  <a:schemeClr val="tx1"/>
                </a:solidFill>
                <a:effectLst/>
              </a:rPr>
              <a:t>M</a:t>
            </a:r>
            <a:r>
              <a:rPr lang="en-US" sz="100" spc="0" dirty="0" smtClean="0">
                <a:solidFill>
                  <a:schemeClr val="tx1"/>
                </a:solidFill>
                <a:effectLst/>
              </a:rPr>
              <a:t> </a:t>
            </a:r>
            <a:r>
              <a:rPr lang="en-US" sz="4400" spc="0" dirty="0" smtClean="0">
                <a:solidFill>
                  <a:schemeClr val="tx1"/>
                </a:solidFill>
                <a:effectLst/>
              </a:rPr>
              <a:t>O Environment - Existing</a:t>
            </a:r>
            <a:endParaRPr lang="en-US" sz="4400" spc="0" dirty="0">
              <a:solidFill>
                <a:schemeClr val="tx1"/>
              </a:solidFill>
              <a:effectLst/>
            </a:endParaRPr>
          </a:p>
        </p:txBody>
      </p:sp>
      <p:sp>
        <p:nvSpPr>
          <p:cNvPr id="3" name="Content Placeholder 2"/>
          <p:cNvSpPr>
            <a:spLocks noGrp="1"/>
          </p:cNvSpPr>
          <p:nvPr>
            <p:ph sz="half" idx="1"/>
          </p:nvPr>
        </p:nvSpPr>
        <p:spPr>
          <a:xfrm>
            <a:off x="372454" y="1394461"/>
            <a:ext cx="7315200" cy="417247"/>
          </a:xfrm>
        </p:spPr>
        <p:txBody>
          <a:bodyPr/>
          <a:lstStyle/>
          <a:p>
            <a:r>
              <a:rPr lang="en-US" sz="2800" dirty="0" smtClean="0"/>
              <a:t>Current environment prior to new development</a:t>
            </a:r>
          </a:p>
        </p:txBody>
      </p:sp>
      <p:pic>
        <p:nvPicPr>
          <p:cNvPr id="8" name="Content Placeholder 7" descr="Internet is connected to V P N gateways, customer devices, credit verification server, and firewall. V P N gateways with 100 M b p s are connected to retail store workstations, distribution and manufacturing workstations. Other V P N gateways are connected to supply chain management server, and retail store server. Firewall is connected to web storefront server, phone and mail order server. All the servers are connected to Gigabit LAN. "/>
          <p:cNvPicPr>
            <a:picLocks noGrp="1" noChangeAspect="1"/>
          </p:cNvPicPr>
          <p:nvPr>
            <p:ph sz="half" idx="2"/>
          </p:nvPr>
        </p:nvPicPr>
        <p:blipFill>
          <a:blip r:embed="rId2"/>
          <a:stretch>
            <a:fillRect/>
          </a:stretch>
        </p:blipFill>
        <p:spPr>
          <a:xfrm>
            <a:off x="1042584" y="2071834"/>
            <a:ext cx="7034616" cy="3602174"/>
          </a:xfrm>
          <a:prstGeom prst="rect">
            <a:avLst/>
          </a:prstGeom>
        </p:spPr>
      </p:pic>
      <p:sp>
        <p:nvSpPr>
          <p:cNvPr id="5" name="Slide Number Placeholder 4"/>
          <p:cNvSpPr>
            <a:spLocks noGrp="1"/>
          </p:cNvSpPr>
          <p:nvPr>
            <p:ph type="sldNum" sz="quarter" idx="11"/>
          </p:nvPr>
        </p:nvSpPr>
        <p:spPr/>
        <p:txBody>
          <a:bodyPr/>
          <a:lstStyle/>
          <a:p>
            <a:fld id="{99D79C6A-6305-477B-9418-581526F51D3A}" type="slidenum">
              <a:rPr lang="en-US" smtClean="0"/>
              <a:pPr/>
              <a:t>30</a:t>
            </a:fld>
            <a:endParaRPr lang="en-US" dirty="0"/>
          </a:p>
        </p:txBody>
      </p:sp>
      <p:sp>
        <p:nvSpPr>
          <p:cNvPr id="4" name="Footer Placeholder 3"/>
          <p:cNvSpPr>
            <a:spLocks noGrp="1"/>
          </p:cNvSpPr>
          <p:nvPr>
            <p:ph type="ftr" sz="quarter" idx="10"/>
          </p:nvPr>
        </p:nvSpPr>
        <p:spPr/>
        <p:txBody>
          <a:bodyPr/>
          <a:lstStyle/>
          <a:p>
            <a:pPr algn="l"/>
            <a:r>
              <a:rPr lang="en-US" dirty="0" smtClean="0"/>
              <a:t>Systems Analysis and Design in a Changing World, 7th Edition - Chapter 7 ©2016. Cengage Learning. All rights reserved.</a:t>
            </a:r>
            <a:endParaRPr lang="en-US" dirty="0"/>
          </a:p>
        </p:txBody>
      </p:sp>
    </p:spTree>
    <p:extLst>
      <p:ext uri="{BB962C8B-B14F-4D97-AF65-F5344CB8AC3E}">
        <p14:creationId xmlns:p14="http://schemas.microsoft.com/office/powerpoint/2010/main" val="4224134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spc="0" dirty="0" smtClean="0">
                <a:solidFill>
                  <a:schemeClr val="tx1"/>
                </a:solidFill>
                <a:effectLst/>
              </a:rPr>
              <a:t>R</a:t>
            </a:r>
            <a:r>
              <a:rPr lang="en-US" sz="100" spc="0" dirty="0" smtClean="0">
                <a:solidFill>
                  <a:schemeClr val="tx1"/>
                </a:solidFill>
                <a:effectLst/>
              </a:rPr>
              <a:t> </a:t>
            </a:r>
            <a:r>
              <a:rPr lang="en-US" sz="4400" spc="0" dirty="0" smtClean="0">
                <a:solidFill>
                  <a:schemeClr val="tx1"/>
                </a:solidFill>
                <a:effectLst/>
              </a:rPr>
              <a:t>M</a:t>
            </a:r>
            <a:r>
              <a:rPr lang="en-US" sz="100" spc="0" dirty="0" smtClean="0">
                <a:solidFill>
                  <a:schemeClr val="tx1"/>
                </a:solidFill>
                <a:effectLst/>
              </a:rPr>
              <a:t> </a:t>
            </a:r>
            <a:r>
              <a:rPr lang="en-US" sz="4400" spc="0" dirty="0" smtClean="0">
                <a:solidFill>
                  <a:schemeClr val="tx1"/>
                </a:solidFill>
                <a:effectLst/>
              </a:rPr>
              <a:t>O Environment – Proposed </a:t>
            </a:r>
            <a:r>
              <a:rPr lang="en-US" sz="2000" spc="0" dirty="0" smtClean="0">
                <a:solidFill>
                  <a:schemeClr val="tx1"/>
                </a:solidFill>
                <a:effectLst/>
              </a:rPr>
              <a:t>(1 of 2)</a:t>
            </a:r>
            <a:endParaRPr lang="en-US" sz="2000" spc="0" dirty="0">
              <a:solidFill>
                <a:schemeClr val="tx1"/>
              </a:solidFill>
              <a:effectLst/>
            </a:endParaRPr>
          </a:p>
        </p:txBody>
      </p:sp>
      <p:sp>
        <p:nvSpPr>
          <p:cNvPr id="3" name="Content Placeholder 2"/>
          <p:cNvSpPr>
            <a:spLocks noGrp="1"/>
          </p:cNvSpPr>
          <p:nvPr>
            <p:ph idx="1"/>
          </p:nvPr>
        </p:nvSpPr>
        <p:spPr>
          <a:xfrm>
            <a:off x="372454" y="1380268"/>
            <a:ext cx="8382000" cy="2590453"/>
          </a:xfrm>
        </p:spPr>
        <p:txBody>
          <a:bodyPr/>
          <a:lstStyle/>
          <a:p>
            <a:pPr marL="352800" indent="-352800"/>
            <a:r>
              <a:rPr lang="en-US" dirty="0" smtClean="0"/>
              <a:t>More mobile devices and apps</a:t>
            </a:r>
          </a:p>
          <a:p>
            <a:pPr marL="352800" indent="-352800"/>
            <a:r>
              <a:rPr lang="en-US" dirty="0" smtClean="0"/>
              <a:t>Web application software and content</a:t>
            </a:r>
          </a:p>
          <a:p>
            <a:pPr marL="352800" indent="-352800"/>
            <a:r>
              <a:rPr lang="en-US" dirty="0" smtClean="0"/>
              <a:t>Social networking applications</a:t>
            </a:r>
          </a:p>
          <a:p>
            <a:pPr marL="352800" indent="-352800"/>
            <a:r>
              <a:rPr lang="en-US" dirty="0" smtClean="0"/>
              <a:t>Security issues</a:t>
            </a:r>
          </a:p>
          <a:p>
            <a:pPr marL="352800" indent="-352800"/>
            <a:r>
              <a:rPr lang="en-US" dirty="0" smtClean="0"/>
              <a:t>External hosting of portions</a:t>
            </a:r>
          </a:p>
        </p:txBody>
      </p:sp>
      <p:sp>
        <p:nvSpPr>
          <p:cNvPr id="5" name="Slide Number Placeholder 4"/>
          <p:cNvSpPr>
            <a:spLocks noGrp="1"/>
          </p:cNvSpPr>
          <p:nvPr>
            <p:ph type="sldNum" sz="quarter" idx="11"/>
          </p:nvPr>
        </p:nvSpPr>
        <p:spPr/>
        <p:txBody>
          <a:bodyPr/>
          <a:lstStyle/>
          <a:p>
            <a:fld id="{99D79C6A-6305-477B-9418-581526F51D3A}" type="slidenum">
              <a:rPr lang="en-US" smtClean="0"/>
              <a:pPr/>
              <a:t>31</a:t>
            </a:fld>
            <a:endParaRPr lang="en-US" dirty="0"/>
          </a:p>
        </p:txBody>
      </p:sp>
      <p:sp>
        <p:nvSpPr>
          <p:cNvPr id="4" name="Footer Placeholder 3"/>
          <p:cNvSpPr>
            <a:spLocks noGrp="1"/>
          </p:cNvSpPr>
          <p:nvPr>
            <p:ph type="ftr" sz="quarter" idx="10"/>
          </p:nvPr>
        </p:nvSpPr>
        <p:spPr/>
        <p:txBody>
          <a:bodyPr/>
          <a:lstStyle/>
          <a:p>
            <a:pPr algn="l"/>
            <a:r>
              <a:rPr lang="en-US" dirty="0" smtClean="0"/>
              <a:t>Systems Analysis and Design in a Changing World, 7th Edition - Chapter 7 ©2016. Cengage Learning. All rights reserved.</a:t>
            </a:r>
            <a:endParaRPr lang="en-US" dirty="0"/>
          </a:p>
        </p:txBody>
      </p:sp>
    </p:spTree>
    <p:extLst>
      <p:ext uri="{BB962C8B-B14F-4D97-AF65-F5344CB8AC3E}">
        <p14:creationId xmlns:p14="http://schemas.microsoft.com/office/powerpoint/2010/main" val="1674857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spc="0" dirty="0">
                <a:solidFill>
                  <a:schemeClr val="tx1"/>
                </a:solidFill>
                <a:effectLst/>
              </a:rPr>
              <a:t>R</a:t>
            </a:r>
            <a:r>
              <a:rPr lang="en-US" sz="100" spc="0" dirty="0">
                <a:solidFill>
                  <a:schemeClr val="tx1"/>
                </a:solidFill>
                <a:effectLst/>
              </a:rPr>
              <a:t> </a:t>
            </a:r>
            <a:r>
              <a:rPr lang="en-US" sz="4400" spc="0" dirty="0">
                <a:solidFill>
                  <a:schemeClr val="tx1"/>
                </a:solidFill>
                <a:effectLst/>
              </a:rPr>
              <a:t>M</a:t>
            </a:r>
            <a:r>
              <a:rPr lang="en-US" sz="100" spc="0" dirty="0">
                <a:solidFill>
                  <a:schemeClr val="tx1"/>
                </a:solidFill>
                <a:effectLst/>
              </a:rPr>
              <a:t> </a:t>
            </a:r>
            <a:r>
              <a:rPr lang="en-US" sz="4400" spc="0" dirty="0">
                <a:solidFill>
                  <a:schemeClr val="tx1"/>
                </a:solidFill>
                <a:effectLst/>
              </a:rPr>
              <a:t>O Environment – Proposed </a:t>
            </a:r>
            <a:r>
              <a:rPr lang="en-US" sz="2000" spc="0" dirty="0" smtClean="0">
                <a:solidFill>
                  <a:schemeClr val="tx1"/>
                </a:solidFill>
                <a:effectLst/>
              </a:rPr>
              <a:t>(2 </a:t>
            </a:r>
            <a:r>
              <a:rPr lang="en-US" sz="2000" spc="0" dirty="0">
                <a:solidFill>
                  <a:schemeClr val="tx1"/>
                </a:solidFill>
                <a:effectLst/>
              </a:rPr>
              <a:t>of 2)</a:t>
            </a:r>
            <a:endParaRPr lang="en-US" sz="4400" spc="0" dirty="0">
              <a:solidFill>
                <a:schemeClr val="tx1"/>
              </a:solidFill>
              <a:effectLst/>
            </a:endParaRPr>
          </a:p>
        </p:txBody>
      </p:sp>
      <p:pic>
        <p:nvPicPr>
          <p:cNvPr id="8" name="Content Placeholder 7" descr="Internet is connected to V P N gateways, customer devices, credit verification server, and firewall. V P N gateways with 100 M b p s are connected to retail store workstations, distribution and manufacturing workstations. Other V P N gateways are connected to supply chain management server, and retail store server. Firewall is connected to web storefront server, phone and mail order server. All the servers are connected to 40 Gigabit LAN. Internet is also connected to certificate servers, payment servers, app stores and cocial media."/>
          <p:cNvPicPr>
            <a:picLocks noGrp="1" noChangeAspect="1"/>
          </p:cNvPicPr>
          <p:nvPr>
            <p:ph idx="1"/>
          </p:nvPr>
        </p:nvPicPr>
        <p:blipFill>
          <a:blip r:embed="rId2"/>
          <a:stretch>
            <a:fillRect/>
          </a:stretch>
        </p:blipFill>
        <p:spPr>
          <a:xfrm>
            <a:off x="862387" y="1295400"/>
            <a:ext cx="7419227" cy="4284631"/>
          </a:xfrm>
          <a:prstGeom prst="rect">
            <a:avLst/>
          </a:prstGeom>
        </p:spPr>
      </p:pic>
      <p:sp>
        <p:nvSpPr>
          <p:cNvPr id="5" name="Slide Number Placeholder 4"/>
          <p:cNvSpPr>
            <a:spLocks noGrp="1"/>
          </p:cNvSpPr>
          <p:nvPr>
            <p:ph type="sldNum" sz="quarter" idx="11"/>
          </p:nvPr>
        </p:nvSpPr>
        <p:spPr/>
        <p:txBody>
          <a:bodyPr/>
          <a:lstStyle/>
          <a:p>
            <a:fld id="{99D79C6A-6305-477B-9418-581526F51D3A}" type="slidenum">
              <a:rPr lang="en-US" smtClean="0"/>
              <a:pPr/>
              <a:t>32</a:t>
            </a:fld>
            <a:endParaRPr lang="en-US" dirty="0"/>
          </a:p>
        </p:txBody>
      </p:sp>
      <p:sp>
        <p:nvSpPr>
          <p:cNvPr id="4" name="Footer Placeholder 3"/>
          <p:cNvSpPr>
            <a:spLocks noGrp="1"/>
          </p:cNvSpPr>
          <p:nvPr>
            <p:ph type="ftr" sz="quarter" idx="10"/>
          </p:nvPr>
        </p:nvSpPr>
        <p:spPr/>
        <p:txBody>
          <a:bodyPr/>
          <a:lstStyle/>
          <a:p>
            <a:pPr algn="l"/>
            <a:r>
              <a:rPr lang="en-US" dirty="0" smtClean="0"/>
              <a:t>Systems Analysis and Design in a Changing World, 7th Edition - Chapter 7 ©2016. Cengage Learning. All rights reserved.</a:t>
            </a:r>
            <a:endParaRPr lang="en-US" dirty="0"/>
          </a:p>
        </p:txBody>
      </p:sp>
    </p:spTree>
    <p:extLst>
      <p:ext uri="{BB962C8B-B14F-4D97-AF65-F5344CB8AC3E}">
        <p14:creationId xmlns:p14="http://schemas.microsoft.com/office/powerpoint/2010/main" val="1668214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spc="0" dirty="0" smtClean="0">
                <a:solidFill>
                  <a:schemeClr val="tx1"/>
                </a:solidFill>
                <a:effectLst/>
              </a:rPr>
              <a:t>Designing Application Components</a:t>
            </a:r>
            <a:endParaRPr lang="en-US" sz="4400" spc="0" dirty="0">
              <a:solidFill>
                <a:schemeClr val="tx1"/>
              </a:solidFill>
              <a:effectLst/>
            </a:endParaRPr>
          </a:p>
        </p:txBody>
      </p:sp>
      <p:sp>
        <p:nvSpPr>
          <p:cNvPr id="3" name="Content Placeholder 2"/>
          <p:cNvSpPr>
            <a:spLocks noGrp="1"/>
          </p:cNvSpPr>
          <p:nvPr>
            <p:ph idx="1"/>
          </p:nvPr>
        </p:nvSpPr>
        <p:spPr>
          <a:xfrm>
            <a:off x="372454" y="1387237"/>
            <a:ext cx="8382000" cy="2942344"/>
          </a:xfrm>
        </p:spPr>
        <p:txBody>
          <a:bodyPr/>
          <a:lstStyle/>
          <a:p>
            <a:pPr marL="352800" indent="-352800"/>
            <a:r>
              <a:rPr lang="en-US" dirty="0" smtClean="0"/>
              <a:t>Application Component Boundaries</a:t>
            </a:r>
          </a:p>
          <a:p>
            <a:pPr lvl="1"/>
            <a:r>
              <a:rPr lang="en-US" dirty="0" smtClean="0"/>
              <a:t>Which components perform which functions</a:t>
            </a:r>
          </a:p>
          <a:p>
            <a:pPr lvl="1"/>
            <a:r>
              <a:rPr lang="en-US" dirty="0" smtClean="0"/>
              <a:t>How to group functions to build components</a:t>
            </a:r>
          </a:p>
          <a:p>
            <a:pPr lvl="2"/>
            <a:r>
              <a:rPr lang="en-US" dirty="0" smtClean="0"/>
              <a:t>Actors – what functions to particular actors use</a:t>
            </a:r>
          </a:p>
          <a:p>
            <a:pPr lvl="2"/>
            <a:r>
              <a:rPr lang="en-US" dirty="0" smtClean="0"/>
              <a:t>Shared data – what functions use the same data</a:t>
            </a:r>
          </a:p>
          <a:p>
            <a:pPr lvl="2"/>
            <a:r>
              <a:rPr lang="en-US" dirty="0" smtClean="0"/>
              <a:t>Events – what functions occur in common business events</a:t>
            </a:r>
            <a:endParaRPr lang="en-US" dirty="0"/>
          </a:p>
        </p:txBody>
      </p:sp>
      <p:sp>
        <p:nvSpPr>
          <p:cNvPr id="5" name="Slide Number Placeholder 4"/>
          <p:cNvSpPr>
            <a:spLocks noGrp="1"/>
          </p:cNvSpPr>
          <p:nvPr>
            <p:ph type="sldNum" sz="quarter" idx="11"/>
          </p:nvPr>
        </p:nvSpPr>
        <p:spPr/>
        <p:txBody>
          <a:bodyPr/>
          <a:lstStyle/>
          <a:p>
            <a:fld id="{99D79C6A-6305-477B-9418-581526F51D3A}" type="slidenum">
              <a:rPr lang="en-US" smtClean="0"/>
              <a:pPr/>
              <a:t>33</a:t>
            </a:fld>
            <a:endParaRPr lang="en-US" dirty="0"/>
          </a:p>
        </p:txBody>
      </p:sp>
      <p:sp>
        <p:nvSpPr>
          <p:cNvPr id="4" name="Footer Placeholder 3"/>
          <p:cNvSpPr>
            <a:spLocks noGrp="1"/>
          </p:cNvSpPr>
          <p:nvPr>
            <p:ph type="ftr" sz="quarter" idx="10"/>
          </p:nvPr>
        </p:nvSpPr>
        <p:spPr/>
        <p:txBody>
          <a:bodyPr/>
          <a:lstStyle/>
          <a:p>
            <a:pPr algn="l"/>
            <a:r>
              <a:rPr lang="en-US" dirty="0" smtClean="0"/>
              <a:t>Systems Analysis and Design in a Changing World, 7th Edition - Chapter 7 ©2016. Cengage Learning. All rights reserved.</a:t>
            </a:r>
            <a:endParaRPr lang="en-US" dirty="0"/>
          </a:p>
        </p:txBody>
      </p:sp>
    </p:spTree>
    <p:extLst>
      <p:ext uri="{BB962C8B-B14F-4D97-AF65-F5344CB8AC3E}">
        <p14:creationId xmlns:p14="http://schemas.microsoft.com/office/powerpoint/2010/main" val="2416097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498598"/>
          </a:xfrm>
        </p:spPr>
        <p:txBody>
          <a:bodyPr/>
          <a:lstStyle/>
          <a:p>
            <a:r>
              <a:rPr lang="en-US" sz="3600" spc="0" dirty="0" smtClean="0">
                <a:solidFill>
                  <a:schemeClr val="tx1"/>
                </a:solidFill>
                <a:effectLst/>
              </a:rPr>
              <a:t>R</a:t>
            </a:r>
            <a:r>
              <a:rPr lang="en-US" sz="100" spc="0" dirty="0" smtClean="0">
                <a:solidFill>
                  <a:schemeClr val="tx1"/>
                </a:solidFill>
                <a:effectLst/>
              </a:rPr>
              <a:t> </a:t>
            </a:r>
            <a:r>
              <a:rPr lang="en-US" sz="3600" spc="0" dirty="0" smtClean="0">
                <a:solidFill>
                  <a:schemeClr val="tx1"/>
                </a:solidFill>
                <a:effectLst/>
              </a:rPr>
              <a:t>M</a:t>
            </a:r>
            <a:r>
              <a:rPr lang="en-US" sz="100" spc="0" dirty="0" smtClean="0">
                <a:solidFill>
                  <a:schemeClr val="tx1"/>
                </a:solidFill>
                <a:effectLst/>
              </a:rPr>
              <a:t> </a:t>
            </a:r>
            <a:r>
              <a:rPr lang="en-US" sz="3600" spc="0" dirty="0" smtClean="0">
                <a:solidFill>
                  <a:schemeClr val="tx1"/>
                </a:solidFill>
                <a:effectLst/>
              </a:rPr>
              <a:t>O C</a:t>
            </a:r>
            <a:r>
              <a:rPr lang="en-US" sz="100" spc="0" dirty="0" smtClean="0">
                <a:solidFill>
                  <a:schemeClr val="tx1"/>
                </a:solidFill>
                <a:effectLst/>
              </a:rPr>
              <a:t> </a:t>
            </a:r>
            <a:r>
              <a:rPr lang="en-US" sz="3600" spc="0" dirty="0" smtClean="0">
                <a:solidFill>
                  <a:schemeClr val="tx1"/>
                </a:solidFill>
                <a:effectLst/>
              </a:rPr>
              <a:t>S</a:t>
            </a:r>
            <a:r>
              <a:rPr lang="en-US" sz="100" spc="0" dirty="0" smtClean="0">
                <a:solidFill>
                  <a:schemeClr val="tx1"/>
                </a:solidFill>
                <a:effectLst/>
              </a:rPr>
              <a:t> </a:t>
            </a:r>
            <a:r>
              <a:rPr lang="en-US" sz="3600" spc="0" dirty="0" smtClean="0">
                <a:solidFill>
                  <a:schemeClr val="tx1"/>
                </a:solidFill>
                <a:effectLst/>
              </a:rPr>
              <a:t>M</a:t>
            </a:r>
            <a:r>
              <a:rPr lang="en-US" sz="100" spc="0" dirty="0" smtClean="0">
                <a:solidFill>
                  <a:schemeClr val="tx1"/>
                </a:solidFill>
                <a:effectLst/>
              </a:rPr>
              <a:t> </a:t>
            </a:r>
            <a:r>
              <a:rPr lang="en-US" sz="3600" spc="0" dirty="0" smtClean="0">
                <a:solidFill>
                  <a:schemeClr val="tx1"/>
                </a:solidFill>
                <a:effectLst/>
              </a:rPr>
              <a:t>S Application Architecture </a:t>
            </a:r>
            <a:r>
              <a:rPr lang="en-US" sz="2000" spc="0" dirty="0" smtClean="0">
                <a:solidFill>
                  <a:schemeClr val="tx1"/>
                </a:solidFill>
                <a:effectLst/>
              </a:rPr>
              <a:t>(1 of 3)</a:t>
            </a:r>
            <a:endParaRPr lang="en-US" sz="2000" spc="0" dirty="0">
              <a:solidFill>
                <a:schemeClr val="tx1"/>
              </a:solidFill>
              <a:effectLst/>
            </a:endParaRPr>
          </a:p>
        </p:txBody>
      </p:sp>
      <p:sp>
        <p:nvSpPr>
          <p:cNvPr id="3" name="Content Placeholder 2"/>
          <p:cNvSpPr>
            <a:spLocks noGrp="1"/>
          </p:cNvSpPr>
          <p:nvPr>
            <p:ph sz="half" idx="1"/>
          </p:nvPr>
        </p:nvSpPr>
        <p:spPr>
          <a:xfrm>
            <a:off x="381000" y="990600"/>
            <a:ext cx="4495800" cy="304699"/>
          </a:xfrm>
        </p:spPr>
        <p:txBody>
          <a:bodyPr/>
          <a:lstStyle/>
          <a:p>
            <a:r>
              <a:rPr lang="en-US" sz="2200" dirty="0" smtClean="0"/>
              <a:t>Grouping by customer actor – part 1</a:t>
            </a:r>
            <a:endParaRPr lang="en-US" sz="2200" dirty="0"/>
          </a:p>
        </p:txBody>
      </p:sp>
      <p:graphicFrame>
        <p:nvGraphicFramePr>
          <p:cNvPr id="14" name="Content Placeholder 13" descr="Table is accessible to screenreaders"/>
          <p:cNvGraphicFramePr>
            <a:graphicFrameLocks noGrp="1"/>
          </p:cNvGraphicFramePr>
          <p:nvPr>
            <p:ph sz="half" idx="2"/>
            <p:extLst>
              <p:ext uri="{D42A27DB-BD31-4B8C-83A1-F6EECF244321}">
                <p14:modId xmlns:p14="http://schemas.microsoft.com/office/powerpoint/2010/main" val="1982264336"/>
              </p:ext>
            </p:extLst>
          </p:nvPr>
        </p:nvGraphicFramePr>
        <p:xfrm>
          <a:off x="609600" y="1447800"/>
          <a:ext cx="8420100" cy="4421085"/>
        </p:xfrm>
        <a:graphic>
          <a:graphicData uri="http://schemas.openxmlformats.org/drawingml/2006/table">
            <a:tbl>
              <a:tblPr firstRow="1" bandRow="1">
                <a:tableStyleId>{5C22544A-7EE6-4342-B048-85BDC9FD1C3A}</a:tableStyleId>
              </a:tblPr>
              <a:tblGrid>
                <a:gridCol w="1333500">
                  <a:extLst>
                    <a:ext uri="{9D8B030D-6E8A-4147-A177-3AD203B41FA5}">
                      <a16:colId xmlns:a16="http://schemas.microsoft.com/office/drawing/2014/main" xmlns="" val="20000"/>
                    </a:ext>
                  </a:extLst>
                </a:gridCol>
                <a:gridCol w="2057400">
                  <a:extLst>
                    <a:ext uri="{9D8B030D-6E8A-4147-A177-3AD203B41FA5}">
                      <a16:colId xmlns:a16="http://schemas.microsoft.com/office/drawing/2014/main" xmlns="" val="20001"/>
                    </a:ext>
                  </a:extLst>
                </a:gridCol>
                <a:gridCol w="2133600">
                  <a:extLst>
                    <a:ext uri="{9D8B030D-6E8A-4147-A177-3AD203B41FA5}">
                      <a16:colId xmlns:a16="http://schemas.microsoft.com/office/drawing/2014/main" xmlns="" val="20002"/>
                    </a:ext>
                  </a:extLst>
                </a:gridCol>
                <a:gridCol w="2286000">
                  <a:extLst>
                    <a:ext uri="{9D8B030D-6E8A-4147-A177-3AD203B41FA5}">
                      <a16:colId xmlns:a16="http://schemas.microsoft.com/office/drawing/2014/main" xmlns="" val="20003"/>
                    </a:ext>
                  </a:extLst>
                </a:gridCol>
                <a:gridCol w="609600">
                  <a:extLst>
                    <a:ext uri="{9D8B030D-6E8A-4147-A177-3AD203B41FA5}">
                      <a16:colId xmlns:a16="http://schemas.microsoft.com/office/drawing/2014/main" xmlns="" val="20004"/>
                    </a:ext>
                  </a:extLst>
                </a:gridCol>
              </a:tblGrid>
              <a:tr h="270616">
                <a:tc>
                  <a:txBody>
                    <a:bodyPr/>
                    <a:lstStyle/>
                    <a:p>
                      <a:r>
                        <a:rPr lang="en-US" sz="1000" dirty="0" smtClean="0">
                          <a:solidFill>
                            <a:schemeClr val="tx1"/>
                          </a:solidFill>
                        </a:rPr>
                        <a:t>Use case</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User/actor</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Domain class(es)</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Event(s)</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Group</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441279">
                <a:tc>
                  <a:txBody>
                    <a:bodyPr/>
                    <a:lstStyle/>
                    <a:p>
                      <a:r>
                        <a:rPr lang="en-US" sz="1000" dirty="0" smtClean="0">
                          <a:solidFill>
                            <a:schemeClr val="tx1"/>
                          </a:solidFill>
                        </a:rPr>
                        <a:t>Create phone sale</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Phone</a:t>
                      </a:r>
                      <a:r>
                        <a:rPr lang="en-US" sz="1000" baseline="0" dirty="0" smtClean="0">
                          <a:solidFill>
                            <a:schemeClr val="tx1"/>
                          </a:solidFill>
                        </a:rPr>
                        <a:t> sales representative</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ProductItem, InventoryItem, saleItem, Sale, SaleTrans</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Customer request while shopping by phone</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A</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41279">
                <a:tc>
                  <a:txBody>
                    <a:bodyPr/>
                    <a:lstStyle/>
                    <a:p>
                      <a:r>
                        <a:rPr lang="en-US" sz="1000" dirty="0" smtClean="0">
                          <a:solidFill>
                            <a:schemeClr val="tx1"/>
                          </a:solidFill>
                        </a:rPr>
                        <a:t>Create store sale</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Store</a:t>
                      </a:r>
                      <a:r>
                        <a:rPr lang="en-US" sz="1000" baseline="0" dirty="0" smtClean="0">
                          <a:solidFill>
                            <a:schemeClr val="tx1"/>
                          </a:solidFill>
                        </a:rPr>
                        <a:t> sales representative</a:t>
                      </a:r>
                      <a:endParaRPr lang="en-US" sz="10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ProductItem, InventoryItem, saleItem, Sale, SaleTrans</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Customer request while shopping in store</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B</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41279">
                <a:tc>
                  <a:txBody>
                    <a:bodyPr/>
                    <a:lstStyle/>
                    <a:p>
                      <a:r>
                        <a:rPr lang="en-US" sz="1000" dirty="0" smtClean="0">
                          <a:solidFill>
                            <a:schemeClr val="tx1"/>
                          </a:solidFill>
                        </a:rPr>
                        <a:t>Create/update customer account</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Customer, phone or store sales representative</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Customer, Account,</a:t>
                      </a:r>
                      <a:r>
                        <a:rPr lang="en-US" sz="1000" baseline="0" dirty="0" smtClean="0">
                          <a:solidFill>
                            <a:schemeClr val="tx1"/>
                          </a:solidFill>
                        </a:rPr>
                        <a:t> Address</a:t>
                      </a:r>
                      <a:endParaRPr lang="en-US" sz="10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Customer request or sale to a new customer</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C</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528116">
                <a:tc>
                  <a:txBody>
                    <a:bodyPr/>
                    <a:lstStyle/>
                    <a:p>
                      <a:r>
                        <a:rPr lang="en-US" sz="1000" dirty="0" smtClean="0">
                          <a:solidFill>
                            <a:schemeClr val="tx1"/>
                          </a:solidFill>
                        </a:rPr>
                        <a:t>Look up order status</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Shipping, customer, management, phone or</a:t>
                      </a:r>
                      <a:r>
                        <a:rPr lang="en-US" sz="1000" baseline="0" dirty="0" smtClean="0">
                          <a:solidFill>
                            <a:schemeClr val="tx1"/>
                          </a:solidFill>
                        </a:rPr>
                        <a:t> store sales representative</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ProductItem, InventoryItem, SaleItem,</a:t>
                      </a:r>
                      <a:r>
                        <a:rPr lang="en-US" sz="1000" baseline="0" dirty="0" smtClean="0">
                          <a:solidFill>
                            <a:schemeClr val="tx1"/>
                          </a:solidFill>
                        </a:rPr>
                        <a:t> Sale, SaleTrans, Shipment, ReturnItem</a:t>
                      </a:r>
                      <a:endParaRPr lang="en-US" sz="10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Customer, representative,</a:t>
                      </a:r>
                      <a:r>
                        <a:rPr lang="en-US" sz="1000" baseline="0" dirty="0" smtClean="0">
                          <a:solidFill>
                            <a:schemeClr val="tx1"/>
                          </a:solidFill>
                        </a:rPr>
                        <a:t> shipping, or management request</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bg1">
                              <a:lumMod val="95000"/>
                            </a:schemeClr>
                          </a:solidFill>
                        </a:rPr>
                        <a:t>C</a:t>
                      </a:r>
                      <a:endParaRPr lang="en-US" sz="1000" dirty="0">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512876">
                <a:tc>
                  <a:txBody>
                    <a:bodyPr/>
                    <a:lstStyle/>
                    <a:p>
                      <a:r>
                        <a:rPr lang="en-US" sz="1000" dirty="0" smtClean="0">
                          <a:solidFill>
                            <a:schemeClr val="tx1"/>
                          </a:solidFill>
                        </a:rPr>
                        <a:t>Track shipment</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Shipping, customer, management, phone or</a:t>
                      </a:r>
                      <a:r>
                        <a:rPr lang="en-US" sz="1000" baseline="0" dirty="0" smtClean="0">
                          <a:solidFill>
                            <a:schemeClr val="tx1"/>
                          </a:solidFill>
                        </a:rPr>
                        <a:t> store sales representative</a:t>
                      </a:r>
                      <a:endParaRPr lang="en-US" sz="10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Shipment, Shipper, SaleItem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Customer, representative,</a:t>
                      </a:r>
                      <a:r>
                        <a:rPr lang="en-US" sz="1000" baseline="0" dirty="0" smtClean="0">
                          <a:solidFill>
                            <a:schemeClr val="tx1"/>
                          </a:solidFill>
                        </a:rPr>
                        <a:t> shipping, or management request</a:t>
                      </a:r>
                      <a:endParaRPr lang="en-US" sz="10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bg1">
                              <a:lumMod val="95000"/>
                            </a:schemeClr>
                          </a:solidFill>
                        </a:rPr>
                        <a:t>C</a:t>
                      </a:r>
                      <a:endParaRPr lang="en-US" sz="1000" dirty="0">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441279">
                <a:tc>
                  <a:txBody>
                    <a:bodyPr/>
                    <a:lstStyle/>
                    <a:p>
                      <a:r>
                        <a:rPr lang="en-US" sz="1000" dirty="0" smtClean="0">
                          <a:solidFill>
                            <a:schemeClr val="tx1"/>
                          </a:solidFill>
                        </a:rPr>
                        <a:t>Create</a:t>
                      </a:r>
                      <a:r>
                        <a:rPr lang="en-US" sz="1000" baseline="0" dirty="0" smtClean="0">
                          <a:solidFill>
                            <a:schemeClr val="tx1"/>
                          </a:solidFill>
                        </a:rPr>
                        <a:t> item return</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Customer, phone or store sales representative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SaleItem, ReturnItem</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Customer</a:t>
                      </a:r>
                      <a:r>
                        <a:rPr lang="en-US" sz="1000" baseline="0" dirty="0" smtClean="0">
                          <a:solidFill>
                            <a:schemeClr val="tx1"/>
                          </a:solidFill>
                        </a:rPr>
                        <a:t> requests return</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bg1">
                              <a:lumMod val="95000"/>
                            </a:schemeClr>
                          </a:solidFill>
                        </a:rPr>
                        <a:t>C</a:t>
                      </a:r>
                      <a:endParaRPr lang="en-US" sz="1000" dirty="0">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441279">
                <a:tc>
                  <a:txBody>
                    <a:bodyPr/>
                    <a:lstStyle/>
                    <a:p>
                      <a:r>
                        <a:rPr lang="en-US" sz="1000" dirty="0" smtClean="0">
                          <a:solidFill>
                            <a:schemeClr val="tx1"/>
                          </a:solidFill>
                        </a:rPr>
                        <a:t>Search</a:t>
                      </a:r>
                      <a:r>
                        <a:rPr lang="en-US" sz="1000" baseline="0" dirty="0" smtClean="0">
                          <a:solidFill>
                            <a:schemeClr val="tx1"/>
                          </a:solidFill>
                        </a:rPr>
                        <a:t> for item</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Customer, phone or store sales representative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ProductItem</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Customer request while shopping online,</a:t>
                      </a:r>
                      <a:r>
                        <a:rPr lang="en-US" sz="1000" baseline="0" dirty="0" smtClean="0">
                          <a:solidFill>
                            <a:schemeClr val="tx1"/>
                          </a:solidFill>
                        </a:rPr>
                        <a:t> by phone, or in store</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bg1">
                              <a:lumMod val="95000"/>
                            </a:schemeClr>
                          </a:solidFill>
                        </a:rPr>
                        <a:t>C</a:t>
                      </a:r>
                      <a:endParaRPr lang="en-US" sz="1000" dirty="0">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441279">
                <a:tc>
                  <a:txBody>
                    <a:bodyPr/>
                    <a:lstStyle/>
                    <a:p>
                      <a:r>
                        <a:rPr lang="en-US" sz="1000" dirty="0" smtClean="0">
                          <a:solidFill>
                            <a:schemeClr val="tx1"/>
                          </a:solidFill>
                        </a:rPr>
                        <a:t>View product comments and ratings</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Customer, phone or store sales representative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ProductItem, ProductComment</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Customer request while shopping online,</a:t>
                      </a:r>
                      <a:r>
                        <a:rPr lang="en-US" sz="1000" baseline="0" dirty="0" smtClean="0">
                          <a:solidFill>
                            <a:schemeClr val="tx1"/>
                          </a:solidFill>
                        </a:rPr>
                        <a:t> by phone, or in store</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bg1">
                              <a:lumMod val="95000"/>
                            </a:schemeClr>
                          </a:solidFill>
                        </a:rPr>
                        <a:t>C</a:t>
                      </a:r>
                      <a:endParaRPr lang="en-US" sz="1000" dirty="0">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441279">
                <a:tc>
                  <a:txBody>
                    <a:bodyPr/>
                    <a:lstStyle/>
                    <a:p>
                      <a:r>
                        <a:rPr lang="en-US" sz="1000" dirty="0" smtClean="0">
                          <a:solidFill>
                            <a:schemeClr val="tx1"/>
                          </a:solidFill>
                        </a:rPr>
                        <a:t>View accessory</a:t>
                      </a:r>
                      <a:r>
                        <a:rPr lang="en-US" sz="1000" baseline="0" dirty="0" smtClean="0">
                          <a:solidFill>
                            <a:schemeClr val="tx1"/>
                          </a:solidFill>
                        </a:rPr>
                        <a:t> combinations</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Customer, phone or store sales representative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ProductItem, AccessoryPackage</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Customer request while shopping online,</a:t>
                      </a:r>
                      <a:r>
                        <a:rPr lang="en-US" sz="1000" baseline="0" dirty="0" smtClean="0">
                          <a:solidFill>
                            <a:schemeClr val="tx1"/>
                          </a:solidFill>
                        </a:rPr>
                        <a:t> by phone, or in store</a:t>
                      </a:r>
                      <a:endParaRPr lang="en-US" sz="10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bg1">
                              <a:lumMod val="95000"/>
                            </a:schemeClr>
                          </a:solidFill>
                        </a:rPr>
                        <a:t>C</a:t>
                      </a:r>
                      <a:endParaRPr lang="en-US" sz="1000" dirty="0">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bl>
          </a:graphicData>
        </a:graphic>
      </p:graphicFrame>
      <p:sp>
        <p:nvSpPr>
          <p:cNvPr id="5" name="Slide Number Placeholder 4"/>
          <p:cNvSpPr>
            <a:spLocks noGrp="1"/>
          </p:cNvSpPr>
          <p:nvPr>
            <p:ph type="sldNum" sz="quarter" idx="11"/>
          </p:nvPr>
        </p:nvSpPr>
        <p:spPr/>
        <p:txBody>
          <a:bodyPr/>
          <a:lstStyle/>
          <a:p>
            <a:fld id="{99D79C6A-6305-477B-9418-581526F51D3A}" type="slidenum">
              <a:rPr lang="en-US" smtClean="0"/>
              <a:pPr/>
              <a:t>34</a:t>
            </a:fld>
            <a:endParaRPr lang="en-US" dirty="0"/>
          </a:p>
        </p:txBody>
      </p:sp>
      <p:sp>
        <p:nvSpPr>
          <p:cNvPr id="4" name="Footer Placeholder 3"/>
          <p:cNvSpPr>
            <a:spLocks noGrp="1"/>
          </p:cNvSpPr>
          <p:nvPr>
            <p:ph type="ftr" sz="quarter" idx="10"/>
          </p:nvPr>
        </p:nvSpPr>
        <p:spPr/>
        <p:txBody>
          <a:bodyPr/>
          <a:lstStyle/>
          <a:p>
            <a:pPr algn="l"/>
            <a:r>
              <a:rPr lang="en-US" dirty="0" smtClean="0"/>
              <a:t>Systems Analysis and Design in a Changing World, 7th Edition - Chapter 7 ©2016. Cengage Learning. All rights reserved.</a:t>
            </a:r>
            <a:endParaRPr lang="en-US" dirty="0"/>
          </a:p>
        </p:txBody>
      </p:sp>
    </p:spTree>
    <p:extLst>
      <p:ext uri="{BB962C8B-B14F-4D97-AF65-F5344CB8AC3E}">
        <p14:creationId xmlns:p14="http://schemas.microsoft.com/office/powerpoint/2010/main" val="2290651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498598"/>
          </a:xfrm>
        </p:spPr>
        <p:txBody>
          <a:bodyPr/>
          <a:lstStyle/>
          <a:p>
            <a:r>
              <a:rPr lang="en-US" sz="3600" spc="0" dirty="0">
                <a:solidFill>
                  <a:srgbClr val="000000"/>
                </a:solidFill>
                <a:effectLst/>
              </a:rPr>
              <a:t>R</a:t>
            </a:r>
            <a:r>
              <a:rPr lang="en-US" sz="100" spc="0" dirty="0">
                <a:solidFill>
                  <a:srgbClr val="000000"/>
                </a:solidFill>
                <a:effectLst/>
              </a:rPr>
              <a:t> </a:t>
            </a:r>
            <a:r>
              <a:rPr lang="en-US" sz="3600" spc="0" dirty="0">
                <a:solidFill>
                  <a:srgbClr val="000000"/>
                </a:solidFill>
                <a:effectLst/>
              </a:rPr>
              <a:t>M</a:t>
            </a:r>
            <a:r>
              <a:rPr lang="en-US" sz="100" spc="0" dirty="0">
                <a:solidFill>
                  <a:srgbClr val="000000"/>
                </a:solidFill>
                <a:effectLst/>
              </a:rPr>
              <a:t> </a:t>
            </a:r>
            <a:r>
              <a:rPr lang="en-US" sz="3600" spc="0" dirty="0">
                <a:solidFill>
                  <a:srgbClr val="000000"/>
                </a:solidFill>
                <a:effectLst/>
              </a:rPr>
              <a:t>O C</a:t>
            </a:r>
            <a:r>
              <a:rPr lang="en-US" sz="100" spc="0" dirty="0">
                <a:solidFill>
                  <a:srgbClr val="000000"/>
                </a:solidFill>
                <a:effectLst/>
              </a:rPr>
              <a:t> </a:t>
            </a:r>
            <a:r>
              <a:rPr lang="en-US" sz="3600" spc="0" dirty="0">
                <a:solidFill>
                  <a:srgbClr val="000000"/>
                </a:solidFill>
                <a:effectLst/>
              </a:rPr>
              <a:t>S</a:t>
            </a:r>
            <a:r>
              <a:rPr lang="en-US" sz="100" spc="0" dirty="0">
                <a:solidFill>
                  <a:srgbClr val="000000"/>
                </a:solidFill>
                <a:effectLst/>
              </a:rPr>
              <a:t> </a:t>
            </a:r>
            <a:r>
              <a:rPr lang="en-US" sz="3600" spc="0" dirty="0">
                <a:solidFill>
                  <a:srgbClr val="000000"/>
                </a:solidFill>
                <a:effectLst/>
              </a:rPr>
              <a:t>M</a:t>
            </a:r>
            <a:r>
              <a:rPr lang="en-US" sz="100" spc="0" dirty="0">
                <a:solidFill>
                  <a:srgbClr val="000000"/>
                </a:solidFill>
                <a:effectLst/>
              </a:rPr>
              <a:t> </a:t>
            </a:r>
            <a:r>
              <a:rPr lang="en-US" sz="3600" spc="0" dirty="0">
                <a:solidFill>
                  <a:srgbClr val="000000"/>
                </a:solidFill>
                <a:effectLst/>
              </a:rPr>
              <a:t>S Application Architecture </a:t>
            </a:r>
            <a:r>
              <a:rPr lang="en-US" sz="2000" spc="0" dirty="0" smtClean="0">
                <a:solidFill>
                  <a:srgbClr val="000000"/>
                </a:solidFill>
                <a:effectLst/>
              </a:rPr>
              <a:t>(2 </a:t>
            </a:r>
            <a:r>
              <a:rPr lang="en-US" sz="2000" spc="0" dirty="0">
                <a:solidFill>
                  <a:srgbClr val="000000"/>
                </a:solidFill>
                <a:effectLst/>
              </a:rPr>
              <a:t>of 3)</a:t>
            </a:r>
            <a:endParaRPr lang="en-US" sz="4400" spc="0" dirty="0">
              <a:solidFill>
                <a:schemeClr val="tx1"/>
              </a:solidFill>
              <a:effectLst/>
            </a:endParaRPr>
          </a:p>
        </p:txBody>
      </p:sp>
      <p:sp>
        <p:nvSpPr>
          <p:cNvPr id="3" name="Content Placeholder 2"/>
          <p:cNvSpPr>
            <a:spLocks noGrp="1"/>
          </p:cNvSpPr>
          <p:nvPr>
            <p:ph sz="half" idx="1"/>
          </p:nvPr>
        </p:nvSpPr>
        <p:spPr>
          <a:xfrm>
            <a:off x="381000" y="990600"/>
            <a:ext cx="4495800" cy="304699"/>
          </a:xfrm>
        </p:spPr>
        <p:txBody>
          <a:bodyPr/>
          <a:lstStyle/>
          <a:p>
            <a:r>
              <a:rPr lang="en-US" sz="2200" dirty="0" smtClean="0"/>
              <a:t>Grouping by customer actor – part 2</a:t>
            </a:r>
            <a:endParaRPr lang="en-US" sz="2200" dirty="0"/>
          </a:p>
        </p:txBody>
      </p:sp>
      <p:graphicFrame>
        <p:nvGraphicFramePr>
          <p:cNvPr id="14" name="Content Placeholder 13" descr="Table is accessible to screenreaders"/>
          <p:cNvGraphicFramePr>
            <a:graphicFrameLocks noGrp="1"/>
          </p:cNvGraphicFramePr>
          <p:nvPr>
            <p:ph sz="half" idx="2"/>
            <p:extLst>
              <p:ext uri="{D42A27DB-BD31-4B8C-83A1-F6EECF244321}">
                <p14:modId xmlns:p14="http://schemas.microsoft.com/office/powerpoint/2010/main" val="3157496049"/>
              </p:ext>
            </p:extLst>
          </p:nvPr>
        </p:nvGraphicFramePr>
        <p:xfrm>
          <a:off x="419100" y="1704839"/>
          <a:ext cx="8420100" cy="3431722"/>
        </p:xfrm>
        <a:graphic>
          <a:graphicData uri="http://schemas.openxmlformats.org/drawingml/2006/table">
            <a:tbl>
              <a:tblPr firstRow="1" bandRow="1">
                <a:tableStyleId>{5C22544A-7EE6-4342-B048-85BDC9FD1C3A}</a:tableStyleId>
              </a:tblPr>
              <a:tblGrid>
                <a:gridCol w="1333500">
                  <a:extLst>
                    <a:ext uri="{9D8B030D-6E8A-4147-A177-3AD203B41FA5}">
                      <a16:colId xmlns:a16="http://schemas.microsoft.com/office/drawing/2014/main" xmlns="" val="20000"/>
                    </a:ext>
                  </a:extLst>
                </a:gridCol>
                <a:gridCol w="2057400">
                  <a:extLst>
                    <a:ext uri="{9D8B030D-6E8A-4147-A177-3AD203B41FA5}">
                      <a16:colId xmlns:a16="http://schemas.microsoft.com/office/drawing/2014/main" xmlns="" val="20001"/>
                    </a:ext>
                  </a:extLst>
                </a:gridCol>
                <a:gridCol w="2133600">
                  <a:extLst>
                    <a:ext uri="{9D8B030D-6E8A-4147-A177-3AD203B41FA5}">
                      <a16:colId xmlns:a16="http://schemas.microsoft.com/office/drawing/2014/main" xmlns="" val="20002"/>
                    </a:ext>
                  </a:extLst>
                </a:gridCol>
                <a:gridCol w="2286000">
                  <a:extLst>
                    <a:ext uri="{9D8B030D-6E8A-4147-A177-3AD203B41FA5}">
                      <a16:colId xmlns:a16="http://schemas.microsoft.com/office/drawing/2014/main" xmlns="" val="20003"/>
                    </a:ext>
                  </a:extLst>
                </a:gridCol>
                <a:gridCol w="609600">
                  <a:extLst>
                    <a:ext uri="{9D8B030D-6E8A-4147-A177-3AD203B41FA5}">
                      <a16:colId xmlns:a16="http://schemas.microsoft.com/office/drawing/2014/main" xmlns="" val="20004"/>
                    </a:ext>
                  </a:extLst>
                </a:gridCol>
              </a:tblGrid>
              <a:tr h="323663">
                <a:tc>
                  <a:txBody>
                    <a:bodyPr/>
                    <a:lstStyle/>
                    <a:p>
                      <a:r>
                        <a:rPr lang="en-US" sz="1000" dirty="0" smtClean="0">
                          <a:solidFill>
                            <a:schemeClr val="tx1"/>
                          </a:solidFill>
                        </a:rPr>
                        <a:t>Use case</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User/actor</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Domain class(es)</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Event(s)</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Group</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441279">
                <a:tc>
                  <a:txBody>
                    <a:bodyPr/>
                    <a:lstStyle/>
                    <a:p>
                      <a:r>
                        <a:rPr lang="en-US" sz="1000" dirty="0" smtClean="0">
                          <a:solidFill>
                            <a:schemeClr val="tx1"/>
                          </a:solidFill>
                        </a:rPr>
                        <a:t>Fill shopping cart</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Customer</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ProductItem, InventoryItem, CartItem, OnlineCart</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Customer request usually</a:t>
                      </a:r>
                      <a:r>
                        <a:rPr lang="en-US" sz="1000" baseline="0" dirty="0" smtClean="0">
                          <a:solidFill>
                            <a:schemeClr val="tx1"/>
                          </a:solidFill>
                        </a:rPr>
                        <a:t> after sale completed</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D</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41279">
                <a:tc>
                  <a:txBody>
                    <a:bodyPr/>
                    <a:lstStyle/>
                    <a:p>
                      <a:r>
                        <a:rPr lang="en-US" sz="1000" dirty="0" smtClean="0">
                          <a:solidFill>
                            <a:schemeClr val="tx1"/>
                          </a:solidFill>
                        </a:rPr>
                        <a:t>Empty</a:t>
                      </a:r>
                      <a:r>
                        <a:rPr lang="en-US" sz="1000" baseline="0" dirty="0" smtClean="0">
                          <a:solidFill>
                            <a:schemeClr val="tx1"/>
                          </a:solidFill>
                        </a:rPr>
                        <a:t> </a:t>
                      </a:r>
                      <a:r>
                        <a:rPr lang="en-US" sz="1000" dirty="0" smtClean="0">
                          <a:solidFill>
                            <a:schemeClr val="tx1"/>
                          </a:solidFill>
                        </a:rPr>
                        <a:t>shopping cart</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Customer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ProductItem, InventoryItem, CartItem, OnlineCart</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Customer request while shopping online</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bg1">
                              <a:lumMod val="95000"/>
                            </a:schemeClr>
                          </a:solidFill>
                        </a:rPr>
                        <a:t>D</a:t>
                      </a:r>
                      <a:endParaRPr lang="en-US" sz="1000" dirty="0">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41279">
                <a:tc>
                  <a:txBody>
                    <a:bodyPr/>
                    <a:lstStyle/>
                    <a:p>
                      <a:r>
                        <a:rPr lang="en-US" sz="1000" dirty="0" smtClean="0">
                          <a:solidFill>
                            <a:schemeClr val="tx1"/>
                          </a:solidFill>
                        </a:rPr>
                        <a:t>Check out shopping cart</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Customer</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ProductItem, InventoryItem, CartItem, OnlineCart,</a:t>
                      </a:r>
                      <a:r>
                        <a:rPr lang="en-US" sz="1000" baseline="0" dirty="0" smtClean="0">
                          <a:solidFill>
                            <a:schemeClr val="tx1"/>
                          </a:solidFill>
                        </a:rPr>
                        <a:t> </a:t>
                      </a:r>
                      <a:r>
                        <a:rPr lang="en-US" sz="1000" dirty="0" smtClean="0">
                          <a:solidFill>
                            <a:schemeClr val="tx1"/>
                          </a:solidFill>
                        </a:rPr>
                        <a:t>saleItem, Sale, SaleTrans</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Customer request while shopping online</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bg1">
                              <a:lumMod val="95000"/>
                            </a:schemeClr>
                          </a:solidFill>
                        </a:rPr>
                        <a:t>D</a:t>
                      </a:r>
                      <a:endParaRPr lang="en-US" sz="1000" dirty="0">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617791">
                <a:tc>
                  <a:txBody>
                    <a:bodyPr/>
                    <a:lstStyle/>
                    <a:p>
                      <a:r>
                        <a:rPr lang="en-US" sz="1000" dirty="0" smtClean="0">
                          <a:solidFill>
                            <a:schemeClr val="tx1"/>
                          </a:solidFill>
                        </a:rPr>
                        <a:t>Fill reserve cart</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Customer</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ProductItem, InventoryItem, CartItem, OnlineCart</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Customer request while shopping online</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bg1">
                              <a:lumMod val="95000"/>
                            </a:schemeClr>
                          </a:solidFill>
                        </a:rPr>
                        <a:t>D</a:t>
                      </a:r>
                      <a:endParaRPr lang="en-US" sz="1000" dirty="0">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617791">
                <a:tc>
                  <a:txBody>
                    <a:bodyPr/>
                    <a:lstStyle/>
                    <a:p>
                      <a:r>
                        <a:rPr lang="en-US" sz="1000" dirty="0" smtClean="0">
                          <a:solidFill>
                            <a:schemeClr val="tx1"/>
                          </a:solidFill>
                        </a:rPr>
                        <a:t>Empty reserve cart</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Customer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ProductItem, InventoryItem, CartItem, OnlineCart</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Customer request while shopping online</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bg1">
                              <a:lumMod val="95000"/>
                            </a:schemeClr>
                          </a:solidFill>
                        </a:rPr>
                        <a:t>D</a:t>
                      </a:r>
                      <a:endParaRPr lang="en-US" sz="1000" dirty="0">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441279">
                <a:tc>
                  <a:txBody>
                    <a:bodyPr/>
                    <a:lstStyle/>
                    <a:p>
                      <a:r>
                        <a:rPr lang="en-US" sz="1000" dirty="0" smtClean="0">
                          <a:solidFill>
                            <a:schemeClr val="tx1"/>
                          </a:solidFill>
                        </a:rPr>
                        <a:t>Convert reserve cart</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Customer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ProductItem, InventoryItem, CartItem, OnlineCart</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Customer request while shopping online</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bg1">
                              <a:lumMod val="95000"/>
                            </a:schemeClr>
                          </a:solidFill>
                        </a:rPr>
                        <a:t>D</a:t>
                      </a:r>
                      <a:endParaRPr lang="en-US" sz="1000" dirty="0">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sp>
        <p:nvSpPr>
          <p:cNvPr id="5" name="Slide Number Placeholder 4"/>
          <p:cNvSpPr>
            <a:spLocks noGrp="1"/>
          </p:cNvSpPr>
          <p:nvPr>
            <p:ph type="sldNum" sz="quarter" idx="11"/>
          </p:nvPr>
        </p:nvSpPr>
        <p:spPr/>
        <p:txBody>
          <a:bodyPr/>
          <a:lstStyle/>
          <a:p>
            <a:fld id="{99D79C6A-6305-477B-9418-581526F51D3A}" type="slidenum">
              <a:rPr lang="en-US" smtClean="0"/>
              <a:pPr/>
              <a:t>35</a:t>
            </a:fld>
            <a:endParaRPr lang="en-US" dirty="0"/>
          </a:p>
        </p:txBody>
      </p:sp>
      <p:sp>
        <p:nvSpPr>
          <p:cNvPr id="4" name="Footer Placeholder 3"/>
          <p:cNvSpPr>
            <a:spLocks noGrp="1"/>
          </p:cNvSpPr>
          <p:nvPr>
            <p:ph type="ftr" sz="quarter" idx="10"/>
          </p:nvPr>
        </p:nvSpPr>
        <p:spPr/>
        <p:txBody>
          <a:bodyPr/>
          <a:lstStyle/>
          <a:p>
            <a:pPr algn="l"/>
            <a:r>
              <a:rPr lang="en-US" dirty="0" smtClean="0"/>
              <a:t>Systems Analysis and Design in a Changing World, 7th Edition - Chapter 7 ©2016. Cengage Learning. All rights reserved.</a:t>
            </a:r>
            <a:endParaRPr lang="en-US" dirty="0"/>
          </a:p>
        </p:txBody>
      </p:sp>
    </p:spTree>
    <p:extLst>
      <p:ext uri="{BB962C8B-B14F-4D97-AF65-F5344CB8AC3E}">
        <p14:creationId xmlns:p14="http://schemas.microsoft.com/office/powerpoint/2010/main" val="1105094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498598"/>
          </a:xfrm>
        </p:spPr>
        <p:txBody>
          <a:bodyPr/>
          <a:lstStyle/>
          <a:p>
            <a:r>
              <a:rPr lang="en-US" sz="3600" spc="0" dirty="0">
                <a:solidFill>
                  <a:srgbClr val="000000"/>
                </a:solidFill>
                <a:effectLst/>
              </a:rPr>
              <a:t>R</a:t>
            </a:r>
            <a:r>
              <a:rPr lang="en-US" sz="100" spc="0" dirty="0">
                <a:solidFill>
                  <a:srgbClr val="000000"/>
                </a:solidFill>
                <a:effectLst/>
              </a:rPr>
              <a:t> </a:t>
            </a:r>
            <a:r>
              <a:rPr lang="en-US" sz="3600" spc="0" dirty="0">
                <a:solidFill>
                  <a:srgbClr val="000000"/>
                </a:solidFill>
                <a:effectLst/>
              </a:rPr>
              <a:t>M</a:t>
            </a:r>
            <a:r>
              <a:rPr lang="en-US" sz="100" spc="0" dirty="0">
                <a:solidFill>
                  <a:srgbClr val="000000"/>
                </a:solidFill>
                <a:effectLst/>
              </a:rPr>
              <a:t> </a:t>
            </a:r>
            <a:r>
              <a:rPr lang="en-US" sz="3600" spc="0" dirty="0">
                <a:solidFill>
                  <a:srgbClr val="000000"/>
                </a:solidFill>
                <a:effectLst/>
              </a:rPr>
              <a:t>O C</a:t>
            </a:r>
            <a:r>
              <a:rPr lang="en-US" sz="100" spc="0" dirty="0">
                <a:solidFill>
                  <a:srgbClr val="000000"/>
                </a:solidFill>
                <a:effectLst/>
              </a:rPr>
              <a:t> </a:t>
            </a:r>
            <a:r>
              <a:rPr lang="en-US" sz="3600" spc="0" dirty="0">
                <a:solidFill>
                  <a:srgbClr val="000000"/>
                </a:solidFill>
                <a:effectLst/>
              </a:rPr>
              <a:t>S</a:t>
            </a:r>
            <a:r>
              <a:rPr lang="en-US" sz="100" spc="0" dirty="0">
                <a:solidFill>
                  <a:srgbClr val="000000"/>
                </a:solidFill>
                <a:effectLst/>
              </a:rPr>
              <a:t> </a:t>
            </a:r>
            <a:r>
              <a:rPr lang="en-US" sz="3600" spc="0" dirty="0">
                <a:solidFill>
                  <a:srgbClr val="000000"/>
                </a:solidFill>
                <a:effectLst/>
              </a:rPr>
              <a:t>M</a:t>
            </a:r>
            <a:r>
              <a:rPr lang="en-US" sz="100" spc="0" dirty="0">
                <a:solidFill>
                  <a:srgbClr val="000000"/>
                </a:solidFill>
                <a:effectLst/>
              </a:rPr>
              <a:t> </a:t>
            </a:r>
            <a:r>
              <a:rPr lang="en-US" sz="3600" spc="0" dirty="0">
                <a:solidFill>
                  <a:srgbClr val="000000"/>
                </a:solidFill>
                <a:effectLst/>
              </a:rPr>
              <a:t>S Application Architecture </a:t>
            </a:r>
            <a:r>
              <a:rPr lang="en-US" sz="2000" spc="0" dirty="0" smtClean="0">
                <a:solidFill>
                  <a:srgbClr val="000000"/>
                </a:solidFill>
                <a:effectLst/>
              </a:rPr>
              <a:t>(3 </a:t>
            </a:r>
            <a:r>
              <a:rPr lang="en-US" sz="2000" spc="0" dirty="0">
                <a:solidFill>
                  <a:srgbClr val="000000"/>
                </a:solidFill>
                <a:effectLst/>
              </a:rPr>
              <a:t>of 3)</a:t>
            </a:r>
            <a:endParaRPr lang="en-US" sz="4400" spc="0" dirty="0">
              <a:solidFill>
                <a:schemeClr val="tx1"/>
              </a:solidFill>
              <a:effectLst/>
            </a:endParaRPr>
          </a:p>
        </p:txBody>
      </p:sp>
      <p:sp>
        <p:nvSpPr>
          <p:cNvPr id="3" name="Content Placeholder 2"/>
          <p:cNvSpPr>
            <a:spLocks noGrp="1"/>
          </p:cNvSpPr>
          <p:nvPr>
            <p:ph sz="half" idx="1"/>
          </p:nvPr>
        </p:nvSpPr>
        <p:spPr>
          <a:xfrm>
            <a:off x="381000" y="990600"/>
            <a:ext cx="4495800" cy="304699"/>
          </a:xfrm>
        </p:spPr>
        <p:txBody>
          <a:bodyPr/>
          <a:lstStyle/>
          <a:p>
            <a:r>
              <a:rPr lang="en-US" sz="2200" dirty="0" smtClean="0"/>
              <a:t>Grouping by customer actor – part 2</a:t>
            </a:r>
            <a:endParaRPr lang="en-US" sz="2200" dirty="0"/>
          </a:p>
        </p:txBody>
      </p:sp>
      <p:graphicFrame>
        <p:nvGraphicFramePr>
          <p:cNvPr id="14" name="Content Placeholder 13" descr="Table is accessible to screenreaders"/>
          <p:cNvGraphicFramePr>
            <a:graphicFrameLocks noGrp="1"/>
          </p:cNvGraphicFramePr>
          <p:nvPr>
            <p:ph sz="half" idx="2"/>
            <p:extLst>
              <p:ext uri="{D42A27DB-BD31-4B8C-83A1-F6EECF244321}">
                <p14:modId xmlns:p14="http://schemas.microsoft.com/office/powerpoint/2010/main" val="2615783324"/>
              </p:ext>
            </p:extLst>
          </p:nvPr>
        </p:nvGraphicFramePr>
        <p:xfrm>
          <a:off x="568140" y="1525104"/>
          <a:ext cx="8420100" cy="3885996"/>
        </p:xfrm>
        <a:graphic>
          <a:graphicData uri="http://schemas.openxmlformats.org/drawingml/2006/table">
            <a:tbl>
              <a:tblPr firstRow="1" bandRow="1">
                <a:tableStyleId>{5C22544A-7EE6-4342-B048-85BDC9FD1C3A}</a:tableStyleId>
              </a:tblPr>
              <a:tblGrid>
                <a:gridCol w="2228850">
                  <a:extLst>
                    <a:ext uri="{9D8B030D-6E8A-4147-A177-3AD203B41FA5}">
                      <a16:colId xmlns:a16="http://schemas.microsoft.com/office/drawing/2014/main" xmlns="" val="20000"/>
                    </a:ext>
                  </a:extLst>
                </a:gridCol>
                <a:gridCol w="1295400">
                  <a:extLst>
                    <a:ext uri="{9D8B030D-6E8A-4147-A177-3AD203B41FA5}">
                      <a16:colId xmlns:a16="http://schemas.microsoft.com/office/drawing/2014/main" xmlns="" val="20001"/>
                    </a:ext>
                  </a:extLst>
                </a:gridCol>
                <a:gridCol w="2000250">
                  <a:extLst>
                    <a:ext uri="{9D8B030D-6E8A-4147-A177-3AD203B41FA5}">
                      <a16:colId xmlns:a16="http://schemas.microsoft.com/office/drawing/2014/main" xmlns="" val="20002"/>
                    </a:ext>
                  </a:extLst>
                </a:gridCol>
                <a:gridCol w="2266950">
                  <a:extLst>
                    <a:ext uri="{9D8B030D-6E8A-4147-A177-3AD203B41FA5}">
                      <a16:colId xmlns:a16="http://schemas.microsoft.com/office/drawing/2014/main" xmlns="" val="20003"/>
                    </a:ext>
                  </a:extLst>
                </a:gridCol>
                <a:gridCol w="628650">
                  <a:extLst>
                    <a:ext uri="{9D8B030D-6E8A-4147-A177-3AD203B41FA5}">
                      <a16:colId xmlns:a16="http://schemas.microsoft.com/office/drawing/2014/main" xmlns="" val="20004"/>
                    </a:ext>
                  </a:extLst>
                </a:gridCol>
              </a:tblGrid>
              <a:tr h="302835">
                <a:tc>
                  <a:txBody>
                    <a:bodyPr/>
                    <a:lstStyle/>
                    <a:p>
                      <a:r>
                        <a:rPr lang="en-US" sz="1000" dirty="0" smtClean="0">
                          <a:solidFill>
                            <a:schemeClr val="tx1"/>
                          </a:solidFill>
                        </a:rPr>
                        <a:t>Use case</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User/actor</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Domain class(es)</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Event(s)</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Group</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99791">
                <a:tc>
                  <a:txBody>
                    <a:bodyPr/>
                    <a:lstStyle/>
                    <a:p>
                      <a:r>
                        <a:rPr lang="en-US" sz="1000" dirty="0" smtClean="0">
                          <a:solidFill>
                            <a:schemeClr val="tx1"/>
                          </a:solidFill>
                        </a:rPr>
                        <a:t>Rate and comment on product</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Customer</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Customer, ProductComment,</a:t>
                      </a:r>
                      <a:r>
                        <a:rPr lang="en-US" sz="1000" baseline="0" dirty="0" smtClean="0">
                          <a:solidFill>
                            <a:schemeClr val="tx1"/>
                          </a:solidFill>
                        </a:rPr>
                        <a:t> ProductItem</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Customer request usually</a:t>
                      </a:r>
                      <a:r>
                        <a:rPr lang="en-US" sz="1000" baseline="0" dirty="0" smtClean="0">
                          <a:solidFill>
                            <a:schemeClr val="tx1"/>
                          </a:solidFill>
                        </a:rPr>
                        <a:t> after sale completed</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E</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01378">
                <a:tc>
                  <a:txBody>
                    <a:bodyPr/>
                    <a:lstStyle/>
                    <a:p>
                      <a:r>
                        <a:rPr lang="en-US" sz="1000" dirty="0" smtClean="0">
                          <a:solidFill>
                            <a:schemeClr val="tx1"/>
                          </a:solidFill>
                        </a:rPr>
                        <a:t>Provide suggestion</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Customer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Customer, Suggestion</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Customer request while shopping online</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bg1">
                              <a:lumMod val="95000"/>
                            </a:schemeClr>
                          </a:solidFill>
                        </a:rPr>
                        <a:t>E</a:t>
                      </a:r>
                      <a:endParaRPr lang="en-US" sz="1000" dirty="0">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26765">
                <a:tc>
                  <a:txBody>
                    <a:bodyPr/>
                    <a:lstStyle/>
                    <a:p>
                      <a:r>
                        <a:rPr lang="en-US" sz="1000" dirty="0" smtClean="0">
                          <a:solidFill>
                            <a:schemeClr val="tx1"/>
                          </a:solidFill>
                        </a:rPr>
                        <a:t>Send message</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Customer</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Customer, Message</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Customer request while shopping online</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bg1">
                              <a:lumMod val="95000"/>
                            </a:schemeClr>
                          </a:solidFill>
                        </a:rPr>
                        <a:t>E</a:t>
                      </a:r>
                      <a:endParaRPr lang="en-US" sz="1000" dirty="0">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404552">
                <a:tc>
                  <a:txBody>
                    <a:bodyPr/>
                    <a:lstStyle/>
                    <a:p>
                      <a:r>
                        <a:rPr lang="en-US" sz="1000" dirty="0" smtClean="0">
                          <a:solidFill>
                            <a:schemeClr val="tx1"/>
                          </a:solidFill>
                        </a:rPr>
                        <a:t>Browse messages</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Customer</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Customer, Message</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Customer request while shopping online</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bg1">
                              <a:lumMod val="95000"/>
                            </a:schemeClr>
                          </a:solidFill>
                        </a:rPr>
                        <a:t>E</a:t>
                      </a:r>
                      <a:endParaRPr lang="en-US" sz="1000" dirty="0">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59915">
                <a:tc>
                  <a:txBody>
                    <a:bodyPr/>
                    <a:lstStyle/>
                    <a:p>
                      <a:r>
                        <a:rPr lang="en-US" sz="1000" dirty="0" smtClean="0">
                          <a:solidFill>
                            <a:schemeClr val="tx1"/>
                          </a:solidFill>
                        </a:rPr>
                        <a:t>Request</a:t>
                      </a:r>
                      <a:r>
                        <a:rPr lang="en-US" sz="1000" baseline="0" dirty="0" smtClean="0">
                          <a:solidFill>
                            <a:schemeClr val="tx1"/>
                          </a:solidFill>
                        </a:rPr>
                        <a:t> friend linkup</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Customer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Customer, FriendLink</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Customer request while shopping online</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bg1">
                              <a:lumMod val="95000"/>
                            </a:schemeClr>
                          </a:solidFill>
                        </a:rPr>
                        <a:t>E</a:t>
                      </a:r>
                      <a:endParaRPr lang="en-US" sz="1000" dirty="0">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391478">
                <a:tc>
                  <a:txBody>
                    <a:bodyPr/>
                    <a:lstStyle/>
                    <a:p>
                      <a:r>
                        <a:rPr lang="en-US" sz="1000" dirty="0" smtClean="0">
                          <a:solidFill>
                            <a:schemeClr val="tx1"/>
                          </a:solidFill>
                        </a:rPr>
                        <a:t>Reply to linkup request</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Customer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Customer, FriendLink</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Customer request while shopping online</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bg1">
                              <a:lumMod val="95000"/>
                            </a:schemeClr>
                          </a:solidFill>
                        </a:rPr>
                        <a:t>E</a:t>
                      </a:r>
                      <a:endParaRPr lang="en-US" sz="1000" dirty="0">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393065">
                <a:tc>
                  <a:txBody>
                    <a:bodyPr/>
                    <a:lstStyle/>
                    <a:p>
                      <a:r>
                        <a:rPr lang="en-US" sz="1000" dirty="0" smtClean="0">
                          <a:solidFill>
                            <a:schemeClr val="tx1"/>
                          </a:solidFill>
                        </a:rPr>
                        <a:t>Send/receive partner</a:t>
                      </a:r>
                      <a:r>
                        <a:rPr lang="en-US" sz="1000" baseline="0" dirty="0" smtClean="0">
                          <a:solidFill>
                            <a:schemeClr val="tx1"/>
                          </a:solidFill>
                        </a:rPr>
                        <a:t> credits</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Customer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Customer, CustPartnerCredit, PromoPartner</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Customer request while shopping online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000" dirty="0" smtClean="0">
                          <a:solidFill>
                            <a:schemeClr val="bg1">
                              <a:lumMod val="95000"/>
                            </a:schemeClr>
                          </a:solidFill>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394652">
                <a:tc>
                  <a:txBody>
                    <a:bodyPr/>
                    <a:lstStyle/>
                    <a:p>
                      <a:r>
                        <a:rPr lang="en-US" sz="1000" dirty="0" smtClean="0">
                          <a:solidFill>
                            <a:schemeClr val="tx1"/>
                          </a:solidFill>
                        </a:rPr>
                        <a:t>View ”mountain bucks”</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Customer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Customer, Sale</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Customer request while shopping online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000" dirty="0" smtClean="0">
                          <a:solidFill>
                            <a:schemeClr val="bg1">
                              <a:lumMod val="95000"/>
                            </a:schemeClr>
                          </a:solidFill>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303212">
                <a:tc>
                  <a:txBody>
                    <a:bodyPr/>
                    <a:lstStyle/>
                    <a:p>
                      <a:r>
                        <a:rPr lang="en-US" sz="1000" dirty="0" smtClean="0">
                          <a:solidFill>
                            <a:schemeClr val="tx1"/>
                          </a:solidFill>
                        </a:rPr>
                        <a:t>Transfer ”mountain bucks”</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Customer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Customer, Sale</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Customer request while shopping online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000" dirty="0" smtClean="0">
                          <a:solidFill>
                            <a:schemeClr val="bg1">
                              <a:lumMod val="95000"/>
                            </a:schemeClr>
                          </a:solidFill>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bl>
          </a:graphicData>
        </a:graphic>
      </p:graphicFrame>
      <p:sp>
        <p:nvSpPr>
          <p:cNvPr id="5" name="Slide Number Placeholder 4"/>
          <p:cNvSpPr>
            <a:spLocks noGrp="1"/>
          </p:cNvSpPr>
          <p:nvPr>
            <p:ph type="sldNum" sz="quarter" idx="11"/>
          </p:nvPr>
        </p:nvSpPr>
        <p:spPr/>
        <p:txBody>
          <a:bodyPr/>
          <a:lstStyle/>
          <a:p>
            <a:fld id="{99D79C6A-6305-477B-9418-581526F51D3A}" type="slidenum">
              <a:rPr lang="en-US" smtClean="0"/>
              <a:pPr/>
              <a:t>36</a:t>
            </a:fld>
            <a:endParaRPr lang="en-US" dirty="0"/>
          </a:p>
        </p:txBody>
      </p:sp>
      <p:sp>
        <p:nvSpPr>
          <p:cNvPr id="4" name="Footer Placeholder 3"/>
          <p:cNvSpPr>
            <a:spLocks noGrp="1"/>
          </p:cNvSpPr>
          <p:nvPr>
            <p:ph type="ftr" sz="quarter" idx="10"/>
          </p:nvPr>
        </p:nvSpPr>
        <p:spPr/>
        <p:txBody>
          <a:bodyPr/>
          <a:lstStyle/>
          <a:p>
            <a:pPr algn="l"/>
            <a:r>
              <a:rPr lang="en-US" dirty="0" smtClean="0"/>
              <a:t>Systems Analysis and Design in a Changing World, 7th Edition - Chapter 7 ©2016. Cengage Learning. All rights reserved.</a:t>
            </a:r>
            <a:endParaRPr lang="en-US" dirty="0"/>
          </a:p>
        </p:txBody>
      </p:sp>
    </p:spTree>
    <p:extLst>
      <p:ext uri="{BB962C8B-B14F-4D97-AF65-F5344CB8AC3E}">
        <p14:creationId xmlns:p14="http://schemas.microsoft.com/office/powerpoint/2010/main" val="629347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spc="0" dirty="0" smtClean="0">
                <a:solidFill>
                  <a:schemeClr val="tx1"/>
                </a:solidFill>
                <a:effectLst/>
              </a:rPr>
              <a:t>R</a:t>
            </a:r>
            <a:r>
              <a:rPr lang="en-US" sz="100" spc="0" dirty="0" smtClean="0">
                <a:solidFill>
                  <a:schemeClr val="tx1"/>
                </a:solidFill>
                <a:effectLst/>
              </a:rPr>
              <a:t> </a:t>
            </a:r>
            <a:r>
              <a:rPr lang="en-US" sz="4400" spc="0" dirty="0" smtClean="0">
                <a:solidFill>
                  <a:schemeClr val="tx1"/>
                </a:solidFill>
                <a:effectLst/>
              </a:rPr>
              <a:t>M</a:t>
            </a:r>
            <a:r>
              <a:rPr lang="en-US" sz="100" spc="0" dirty="0" smtClean="0">
                <a:solidFill>
                  <a:schemeClr val="tx1"/>
                </a:solidFill>
                <a:effectLst/>
              </a:rPr>
              <a:t> </a:t>
            </a:r>
            <a:r>
              <a:rPr lang="en-US" sz="4400" spc="0" dirty="0" smtClean="0">
                <a:solidFill>
                  <a:schemeClr val="tx1"/>
                </a:solidFill>
                <a:effectLst/>
              </a:rPr>
              <a:t>O C</a:t>
            </a:r>
            <a:r>
              <a:rPr lang="en-US" sz="100" spc="0" dirty="0" smtClean="0">
                <a:solidFill>
                  <a:schemeClr val="tx1"/>
                </a:solidFill>
                <a:effectLst/>
              </a:rPr>
              <a:t> </a:t>
            </a:r>
            <a:r>
              <a:rPr lang="en-US" sz="4400" spc="0" dirty="0" smtClean="0">
                <a:solidFill>
                  <a:schemeClr val="tx1"/>
                </a:solidFill>
                <a:effectLst/>
              </a:rPr>
              <a:t>S</a:t>
            </a:r>
            <a:r>
              <a:rPr lang="en-US" sz="100" spc="0" dirty="0" smtClean="0">
                <a:solidFill>
                  <a:schemeClr val="tx1"/>
                </a:solidFill>
                <a:effectLst/>
              </a:rPr>
              <a:t> </a:t>
            </a:r>
            <a:r>
              <a:rPr lang="en-US" sz="4400" spc="0" dirty="0" smtClean="0">
                <a:solidFill>
                  <a:schemeClr val="tx1"/>
                </a:solidFill>
                <a:effectLst/>
              </a:rPr>
              <a:t>M</a:t>
            </a:r>
            <a:r>
              <a:rPr lang="en-US" sz="100" spc="0" dirty="0" smtClean="0">
                <a:solidFill>
                  <a:schemeClr val="tx1"/>
                </a:solidFill>
                <a:effectLst/>
              </a:rPr>
              <a:t> </a:t>
            </a:r>
            <a:r>
              <a:rPr lang="en-US" sz="4400" spc="0" dirty="0" smtClean="0">
                <a:solidFill>
                  <a:schemeClr val="tx1"/>
                </a:solidFill>
                <a:effectLst/>
              </a:rPr>
              <a:t>S Deployment Diagram</a:t>
            </a:r>
            <a:endParaRPr lang="en-US" sz="4400" spc="0" dirty="0">
              <a:solidFill>
                <a:schemeClr val="tx1"/>
              </a:solidFill>
              <a:effectLst/>
            </a:endParaRPr>
          </a:p>
        </p:txBody>
      </p:sp>
      <p:sp>
        <p:nvSpPr>
          <p:cNvPr id="3" name="Content Placeholder 2"/>
          <p:cNvSpPr>
            <a:spLocks noGrp="1"/>
          </p:cNvSpPr>
          <p:nvPr>
            <p:ph sz="half" idx="1"/>
          </p:nvPr>
        </p:nvSpPr>
        <p:spPr>
          <a:xfrm>
            <a:off x="372454" y="1394461"/>
            <a:ext cx="8153400" cy="798247"/>
          </a:xfrm>
        </p:spPr>
        <p:txBody>
          <a:bodyPr/>
          <a:lstStyle/>
          <a:p>
            <a:pPr marL="352800" indent="-352800">
              <a:spcBef>
                <a:spcPts val="1000"/>
              </a:spcBef>
            </a:pPr>
            <a:r>
              <a:rPr lang="en-US" sz="2800" dirty="0" smtClean="0"/>
              <a:t>Three-layer design with user components grouped by user functions</a:t>
            </a:r>
            <a:endParaRPr lang="en-US" sz="2800" dirty="0"/>
          </a:p>
        </p:txBody>
      </p:sp>
      <p:pic>
        <p:nvPicPr>
          <p:cNvPr id="8" name="Content Placeholder 7" descr="The image shows a three-layer R M O C S M S deployment diagram."/>
          <p:cNvPicPr>
            <a:picLocks noGrp="1" noChangeAspect="1"/>
          </p:cNvPicPr>
          <p:nvPr>
            <p:ph sz="half" idx="2"/>
          </p:nvPr>
        </p:nvPicPr>
        <p:blipFill>
          <a:blip r:embed="rId2"/>
          <a:stretch>
            <a:fillRect/>
          </a:stretch>
        </p:blipFill>
        <p:spPr>
          <a:xfrm>
            <a:off x="399915" y="2594512"/>
            <a:ext cx="8344170" cy="3120488"/>
          </a:xfrm>
          <a:prstGeom prst="rect">
            <a:avLst/>
          </a:prstGeom>
        </p:spPr>
      </p:pic>
      <p:sp>
        <p:nvSpPr>
          <p:cNvPr id="5" name="Slide Number Placeholder 4"/>
          <p:cNvSpPr>
            <a:spLocks noGrp="1"/>
          </p:cNvSpPr>
          <p:nvPr>
            <p:ph type="sldNum" sz="quarter" idx="11"/>
          </p:nvPr>
        </p:nvSpPr>
        <p:spPr/>
        <p:txBody>
          <a:bodyPr/>
          <a:lstStyle/>
          <a:p>
            <a:fld id="{99D79C6A-6305-477B-9418-581526F51D3A}" type="slidenum">
              <a:rPr lang="en-US" smtClean="0"/>
              <a:pPr/>
              <a:t>37</a:t>
            </a:fld>
            <a:endParaRPr lang="en-US" dirty="0"/>
          </a:p>
        </p:txBody>
      </p:sp>
      <p:sp>
        <p:nvSpPr>
          <p:cNvPr id="4" name="Footer Placeholder 3"/>
          <p:cNvSpPr>
            <a:spLocks noGrp="1"/>
          </p:cNvSpPr>
          <p:nvPr>
            <p:ph type="ftr" sz="quarter" idx="10"/>
          </p:nvPr>
        </p:nvSpPr>
        <p:spPr/>
        <p:txBody>
          <a:bodyPr/>
          <a:lstStyle/>
          <a:p>
            <a:pPr algn="l"/>
            <a:r>
              <a:rPr lang="en-US" dirty="0" smtClean="0"/>
              <a:t>Systems Analysis and Design in a Changing World, 7th Edition - Chapter 7 ©2016. Cengage Learning. All rights reserved.</a:t>
            </a:r>
            <a:endParaRPr lang="en-US" dirty="0"/>
          </a:p>
        </p:txBody>
      </p:sp>
    </p:spTree>
    <p:extLst>
      <p:ext uri="{BB962C8B-B14F-4D97-AF65-F5344CB8AC3E}">
        <p14:creationId xmlns:p14="http://schemas.microsoft.com/office/powerpoint/2010/main" val="1101373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spc="0" dirty="0" smtClean="0">
                <a:solidFill>
                  <a:schemeClr val="tx1"/>
                </a:solidFill>
                <a:effectLst/>
              </a:rPr>
              <a:t>R</a:t>
            </a:r>
            <a:r>
              <a:rPr lang="en-US" sz="100" spc="0" dirty="0" smtClean="0">
                <a:solidFill>
                  <a:schemeClr val="tx1"/>
                </a:solidFill>
                <a:effectLst/>
              </a:rPr>
              <a:t> </a:t>
            </a:r>
            <a:r>
              <a:rPr lang="en-US" sz="4400" spc="0" dirty="0" smtClean="0">
                <a:solidFill>
                  <a:schemeClr val="tx1"/>
                </a:solidFill>
                <a:effectLst/>
              </a:rPr>
              <a:t>M</a:t>
            </a:r>
            <a:r>
              <a:rPr lang="en-US" sz="100" spc="0" dirty="0" smtClean="0">
                <a:solidFill>
                  <a:schemeClr val="tx1"/>
                </a:solidFill>
                <a:effectLst/>
              </a:rPr>
              <a:t> </a:t>
            </a:r>
            <a:r>
              <a:rPr lang="en-US" sz="4400" spc="0" dirty="0" smtClean="0">
                <a:solidFill>
                  <a:schemeClr val="tx1"/>
                </a:solidFill>
                <a:effectLst/>
              </a:rPr>
              <a:t>O C</a:t>
            </a:r>
            <a:r>
              <a:rPr lang="en-US" sz="100" spc="0" dirty="0" smtClean="0">
                <a:solidFill>
                  <a:schemeClr val="tx1"/>
                </a:solidFill>
                <a:effectLst/>
              </a:rPr>
              <a:t> </a:t>
            </a:r>
            <a:r>
              <a:rPr lang="en-US" sz="4400" spc="0" dirty="0" smtClean="0">
                <a:solidFill>
                  <a:schemeClr val="tx1"/>
                </a:solidFill>
                <a:effectLst/>
              </a:rPr>
              <a:t>S</a:t>
            </a:r>
            <a:r>
              <a:rPr lang="en-US" sz="100" spc="0" dirty="0" smtClean="0">
                <a:solidFill>
                  <a:schemeClr val="tx1"/>
                </a:solidFill>
                <a:effectLst/>
              </a:rPr>
              <a:t> </a:t>
            </a:r>
            <a:r>
              <a:rPr lang="en-US" sz="4400" spc="0" dirty="0" smtClean="0">
                <a:solidFill>
                  <a:schemeClr val="tx1"/>
                </a:solidFill>
                <a:effectLst/>
              </a:rPr>
              <a:t>M</a:t>
            </a:r>
            <a:r>
              <a:rPr lang="en-US" sz="100" spc="0" dirty="0" smtClean="0">
                <a:solidFill>
                  <a:schemeClr val="tx1"/>
                </a:solidFill>
                <a:effectLst/>
              </a:rPr>
              <a:t> </a:t>
            </a:r>
            <a:r>
              <a:rPr lang="en-US" sz="4400" spc="0" dirty="0" smtClean="0">
                <a:solidFill>
                  <a:schemeClr val="tx1"/>
                </a:solidFill>
                <a:effectLst/>
              </a:rPr>
              <a:t>S Component Integration</a:t>
            </a:r>
            <a:endParaRPr lang="en-US" sz="4400" spc="0" dirty="0">
              <a:solidFill>
                <a:schemeClr val="tx1"/>
              </a:solidFill>
              <a:effectLst/>
            </a:endParaRPr>
          </a:p>
        </p:txBody>
      </p:sp>
      <p:sp>
        <p:nvSpPr>
          <p:cNvPr id="3" name="Content Placeholder 2"/>
          <p:cNvSpPr>
            <a:spLocks noGrp="1"/>
          </p:cNvSpPr>
          <p:nvPr>
            <p:ph sz="half" idx="1"/>
          </p:nvPr>
        </p:nvSpPr>
        <p:spPr>
          <a:xfrm>
            <a:off x="381000" y="1394461"/>
            <a:ext cx="5943600" cy="417247"/>
          </a:xfrm>
        </p:spPr>
        <p:txBody>
          <a:bodyPr/>
          <a:lstStyle/>
          <a:p>
            <a:r>
              <a:rPr lang="en-US" sz="2800" dirty="0" smtClean="0"/>
              <a:t>Subsystem integration and data flows</a:t>
            </a:r>
            <a:endParaRPr lang="en-US" sz="2800" dirty="0"/>
          </a:p>
        </p:txBody>
      </p:sp>
      <p:pic>
        <p:nvPicPr>
          <p:cNvPr id="8" name="Content Placeholder 7" descr="The tradeshow sends inventory items to supply chain management and consolidated sales and marketing. Supply chain management sends purchases and returns to financial planning and reporting. Consolidated sales and marketing sends salesa nd returns to financial planning and reporting. Human resource management sends payroll to financial planning and reporting. "/>
          <p:cNvPicPr>
            <a:picLocks noGrp="1" noChangeAspect="1"/>
          </p:cNvPicPr>
          <p:nvPr>
            <p:ph sz="half" idx="2"/>
          </p:nvPr>
        </p:nvPicPr>
        <p:blipFill>
          <a:blip r:embed="rId2"/>
          <a:stretch>
            <a:fillRect/>
          </a:stretch>
        </p:blipFill>
        <p:spPr>
          <a:xfrm>
            <a:off x="1116533" y="2002629"/>
            <a:ext cx="6910935" cy="3784114"/>
          </a:xfrm>
          <a:prstGeom prst="rect">
            <a:avLst/>
          </a:prstGeom>
        </p:spPr>
      </p:pic>
      <p:sp>
        <p:nvSpPr>
          <p:cNvPr id="5" name="Slide Number Placeholder 4"/>
          <p:cNvSpPr>
            <a:spLocks noGrp="1"/>
          </p:cNvSpPr>
          <p:nvPr>
            <p:ph type="sldNum" sz="quarter" idx="11"/>
          </p:nvPr>
        </p:nvSpPr>
        <p:spPr/>
        <p:txBody>
          <a:bodyPr/>
          <a:lstStyle/>
          <a:p>
            <a:fld id="{99D79C6A-6305-477B-9418-581526F51D3A}" type="slidenum">
              <a:rPr lang="en-US" smtClean="0"/>
              <a:pPr/>
              <a:t>38</a:t>
            </a:fld>
            <a:endParaRPr lang="en-US" dirty="0"/>
          </a:p>
        </p:txBody>
      </p:sp>
      <p:sp>
        <p:nvSpPr>
          <p:cNvPr id="4" name="Footer Placeholder 3"/>
          <p:cNvSpPr>
            <a:spLocks noGrp="1"/>
          </p:cNvSpPr>
          <p:nvPr>
            <p:ph type="ftr" sz="quarter" idx="10"/>
          </p:nvPr>
        </p:nvSpPr>
        <p:spPr/>
        <p:txBody>
          <a:bodyPr/>
          <a:lstStyle/>
          <a:p>
            <a:pPr algn="l"/>
            <a:r>
              <a:rPr lang="en-US" dirty="0" smtClean="0"/>
              <a:t>Systems Analysis and Design in a Changing World, 7th Edition - Chapter 7 ©2016. Cengage Learning. All rights reserved.</a:t>
            </a:r>
            <a:endParaRPr lang="en-US" dirty="0"/>
          </a:p>
        </p:txBody>
      </p:sp>
    </p:spTree>
    <p:extLst>
      <p:ext uri="{BB962C8B-B14F-4D97-AF65-F5344CB8AC3E}">
        <p14:creationId xmlns:p14="http://schemas.microsoft.com/office/powerpoint/2010/main" val="3680868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spc="0" dirty="0" smtClean="0">
                <a:solidFill>
                  <a:schemeClr val="tx1"/>
                </a:solidFill>
                <a:effectLst/>
              </a:rPr>
              <a:t>R</a:t>
            </a:r>
            <a:r>
              <a:rPr lang="en-US" sz="100" spc="0" dirty="0" smtClean="0">
                <a:solidFill>
                  <a:schemeClr val="tx1"/>
                </a:solidFill>
                <a:effectLst/>
              </a:rPr>
              <a:t> </a:t>
            </a:r>
            <a:r>
              <a:rPr lang="en-US" sz="4400" spc="0" dirty="0" smtClean="0">
                <a:solidFill>
                  <a:schemeClr val="tx1"/>
                </a:solidFill>
                <a:effectLst/>
              </a:rPr>
              <a:t>M</a:t>
            </a:r>
            <a:r>
              <a:rPr lang="en-US" sz="100" spc="0" dirty="0" smtClean="0">
                <a:solidFill>
                  <a:schemeClr val="tx1"/>
                </a:solidFill>
                <a:effectLst/>
              </a:rPr>
              <a:t> </a:t>
            </a:r>
            <a:r>
              <a:rPr lang="en-US" sz="4400" spc="0" dirty="0" smtClean="0">
                <a:solidFill>
                  <a:schemeClr val="tx1"/>
                </a:solidFill>
                <a:effectLst/>
              </a:rPr>
              <a:t>O C</a:t>
            </a:r>
            <a:r>
              <a:rPr lang="en-US" sz="100" spc="0" dirty="0" smtClean="0">
                <a:solidFill>
                  <a:schemeClr val="tx1"/>
                </a:solidFill>
                <a:effectLst/>
              </a:rPr>
              <a:t> </a:t>
            </a:r>
            <a:r>
              <a:rPr lang="en-US" sz="4400" spc="0" dirty="0" smtClean="0">
                <a:solidFill>
                  <a:schemeClr val="tx1"/>
                </a:solidFill>
                <a:effectLst/>
              </a:rPr>
              <a:t>S</a:t>
            </a:r>
            <a:r>
              <a:rPr lang="en-US" sz="100" spc="0" dirty="0" smtClean="0">
                <a:solidFill>
                  <a:schemeClr val="tx1"/>
                </a:solidFill>
                <a:effectLst/>
              </a:rPr>
              <a:t> </a:t>
            </a:r>
            <a:r>
              <a:rPr lang="en-US" sz="4400" spc="0" dirty="0" smtClean="0">
                <a:solidFill>
                  <a:schemeClr val="tx1"/>
                </a:solidFill>
                <a:effectLst/>
              </a:rPr>
              <a:t>M</a:t>
            </a:r>
            <a:r>
              <a:rPr lang="en-US" sz="100" spc="0" dirty="0" smtClean="0">
                <a:solidFill>
                  <a:schemeClr val="tx1"/>
                </a:solidFill>
                <a:effectLst/>
              </a:rPr>
              <a:t> </a:t>
            </a:r>
            <a:r>
              <a:rPr lang="en-US" sz="4400" spc="0" dirty="0" smtClean="0">
                <a:solidFill>
                  <a:schemeClr val="tx1"/>
                </a:solidFill>
                <a:effectLst/>
              </a:rPr>
              <a:t>S Data Ownership</a:t>
            </a:r>
            <a:endParaRPr lang="en-US" sz="4400" spc="0" dirty="0">
              <a:solidFill>
                <a:schemeClr val="tx1"/>
              </a:solidFill>
              <a:effectLst/>
            </a:endParaRPr>
          </a:p>
        </p:txBody>
      </p:sp>
      <p:sp>
        <p:nvSpPr>
          <p:cNvPr id="3" name="Content Placeholder 2"/>
          <p:cNvSpPr>
            <a:spLocks noGrp="1"/>
          </p:cNvSpPr>
          <p:nvPr>
            <p:ph sz="half" idx="1"/>
          </p:nvPr>
        </p:nvSpPr>
        <p:spPr>
          <a:xfrm>
            <a:off x="381000" y="1411553"/>
            <a:ext cx="6172200" cy="1658916"/>
          </a:xfrm>
        </p:spPr>
        <p:txBody>
          <a:bodyPr/>
          <a:lstStyle/>
          <a:p>
            <a:pPr>
              <a:spcBef>
                <a:spcPts val="1000"/>
              </a:spcBef>
            </a:pPr>
            <a:r>
              <a:rPr lang="en-US" dirty="0" smtClean="0"/>
              <a:t>Who “owns” the data</a:t>
            </a:r>
          </a:p>
          <a:p>
            <a:pPr lvl="1">
              <a:spcBef>
                <a:spcPts val="1000"/>
              </a:spcBef>
            </a:pPr>
            <a:r>
              <a:rPr lang="en-US" dirty="0" smtClean="0"/>
              <a:t>System of record</a:t>
            </a:r>
          </a:p>
          <a:p>
            <a:pPr lvl="2">
              <a:spcBef>
                <a:spcPts val="1000"/>
              </a:spcBef>
            </a:pPr>
            <a:r>
              <a:rPr lang="en-US" dirty="0" smtClean="0"/>
              <a:t>What system is responsible to maintain the data</a:t>
            </a:r>
          </a:p>
          <a:p>
            <a:pPr lvl="2">
              <a:spcBef>
                <a:spcPts val="1000"/>
              </a:spcBef>
            </a:pPr>
            <a:r>
              <a:rPr lang="en-US" dirty="0" smtClean="0"/>
              <a:t>What system has a copy or can access the data</a:t>
            </a:r>
            <a:endParaRPr lang="en-US" dirty="0"/>
          </a:p>
        </p:txBody>
      </p:sp>
      <p:pic>
        <p:nvPicPr>
          <p:cNvPr id="8" name="Content Placeholder 7" descr="The image shows the following diagram: Tradeshow, inventory copy is connected to export import web service with a two-way arrow that says nightly update. Export import web service is connected to consolidated sales and marketing, inventory master, with a two-way arrow. Export import web service is connected to supply chain management, inventory copy with a two-way arrow that says hourly update."/>
          <p:cNvPicPr>
            <a:picLocks noGrp="1" noChangeAspect="1"/>
          </p:cNvPicPr>
          <p:nvPr>
            <p:ph sz="half" idx="2"/>
          </p:nvPr>
        </p:nvPicPr>
        <p:blipFill>
          <a:blip r:embed="rId2"/>
          <a:stretch>
            <a:fillRect/>
          </a:stretch>
        </p:blipFill>
        <p:spPr>
          <a:xfrm>
            <a:off x="983994" y="3332300"/>
            <a:ext cx="7176012" cy="2491805"/>
          </a:xfrm>
          <a:prstGeom prst="rect">
            <a:avLst/>
          </a:prstGeom>
        </p:spPr>
      </p:pic>
      <p:sp>
        <p:nvSpPr>
          <p:cNvPr id="5" name="Slide Number Placeholder 4"/>
          <p:cNvSpPr>
            <a:spLocks noGrp="1"/>
          </p:cNvSpPr>
          <p:nvPr>
            <p:ph type="sldNum" sz="quarter" idx="11"/>
          </p:nvPr>
        </p:nvSpPr>
        <p:spPr/>
        <p:txBody>
          <a:bodyPr/>
          <a:lstStyle/>
          <a:p>
            <a:fld id="{99D79C6A-6305-477B-9418-581526F51D3A}" type="slidenum">
              <a:rPr lang="en-US" smtClean="0"/>
              <a:pPr/>
              <a:t>39</a:t>
            </a:fld>
            <a:endParaRPr lang="en-US" dirty="0"/>
          </a:p>
        </p:txBody>
      </p:sp>
      <p:sp>
        <p:nvSpPr>
          <p:cNvPr id="4" name="Footer Placeholder 3"/>
          <p:cNvSpPr>
            <a:spLocks noGrp="1"/>
          </p:cNvSpPr>
          <p:nvPr>
            <p:ph type="ftr" sz="quarter" idx="10"/>
          </p:nvPr>
        </p:nvSpPr>
        <p:spPr/>
        <p:txBody>
          <a:bodyPr/>
          <a:lstStyle/>
          <a:p>
            <a:pPr algn="l"/>
            <a:r>
              <a:rPr lang="en-US" dirty="0" smtClean="0"/>
              <a:t>Systems Analysis and Design in a Changing World, 7th Edition - Chapter 7 ©2016. Cengage Learning. All rights reserved.</a:t>
            </a:r>
            <a:endParaRPr lang="en-US" dirty="0"/>
          </a:p>
        </p:txBody>
      </p:sp>
    </p:spTree>
    <p:extLst>
      <p:ext uri="{BB962C8B-B14F-4D97-AF65-F5344CB8AC3E}">
        <p14:creationId xmlns:p14="http://schemas.microsoft.com/office/powerpoint/2010/main" val="1809025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spc="0" dirty="0" smtClean="0">
                <a:solidFill>
                  <a:schemeClr val="tx1"/>
                </a:solidFill>
                <a:effectLst/>
              </a:rPr>
              <a:t>Learning Objectives</a:t>
            </a:r>
            <a:endParaRPr lang="en-US" sz="4400" spc="0" dirty="0">
              <a:solidFill>
                <a:schemeClr val="tx1"/>
              </a:solidFill>
              <a:effectLst/>
            </a:endParaRPr>
          </a:p>
        </p:txBody>
      </p:sp>
      <p:sp>
        <p:nvSpPr>
          <p:cNvPr id="3" name="Text Placeholder 2"/>
          <p:cNvSpPr>
            <a:spLocks noGrp="1"/>
          </p:cNvSpPr>
          <p:nvPr>
            <p:ph type="body" sz="quarter" idx="10"/>
          </p:nvPr>
        </p:nvSpPr>
        <p:spPr>
          <a:xfrm>
            <a:off x="381000" y="1411552"/>
            <a:ext cx="8382000" cy="4222694"/>
          </a:xfrm>
        </p:spPr>
        <p:txBody>
          <a:bodyPr/>
          <a:lstStyle/>
          <a:p>
            <a:pPr marL="403200" indent="-403200"/>
            <a:r>
              <a:rPr lang="en-US" sz="2800" dirty="0"/>
              <a:t>Explain architectural concepts that </a:t>
            </a:r>
            <a:r>
              <a:rPr lang="en-US" sz="2800" dirty="0" smtClean="0"/>
              <a:t>influence system </a:t>
            </a:r>
            <a:r>
              <a:rPr lang="en-US" sz="2800" dirty="0"/>
              <a:t>design, including ubiquitous </a:t>
            </a:r>
            <a:r>
              <a:rPr lang="en-US" sz="2800" dirty="0" smtClean="0"/>
              <a:t>computing and </a:t>
            </a:r>
            <a:r>
              <a:rPr lang="en-US" sz="2800" dirty="0"/>
              <a:t>software, components, protocols</a:t>
            </a:r>
            <a:r>
              <a:rPr lang="en-US" sz="2800" dirty="0" smtClean="0"/>
              <a:t>, interoperability</a:t>
            </a:r>
            <a:r>
              <a:rPr lang="en-US" sz="2800" dirty="0"/>
              <a:t>, and distributed architectures</a:t>
            </a:r>
          </a:p>
          <a:p>
            <a:pPr marL="403200" indent="-403200"/>
            <a:r>
              <a:rPr lang="en-US" sz="2800" dirty="0"/>
              <a:t>Describe and draw location, network, </a:t>
            </a:r>
            <a:r>
              <a:rPr lang="en-US" sz="2800" dirty="0" smtClean="0"/>
              <a:t>and deployment </a:t>
            </a:r>
            <a:r>
              <a:rPr lang="en-US" sz="2800" dirty="0"/>
              <a:t>diagrams</a:t>
            </a:r>
          </a:p>
          <a:p>
            <a:pPr marL="403200" indent="-403200"/>
            <a:r>
              <a:rPr lang="en-US" sz="2800" dirty="0"/>
              <a:t>Describe a system’s environment by </a:t>
            </a:r>
            <a:r>
              <a:rPr lang="en-US" sz="2800" dirty="0" smtClean="0"/>
              <a:t>drawing architectural </a:t>
            </a:r>
            <a:r>
              <a:rPr lang="en-US" sz="2800" dirty="0"/>
              <a:t>diagrams and answering </a:t>
            </a:r>
            <a:r>
              <a:rPr lang="en-US" sz="2800" dirty="0" smtClean="0"/>
              <a:t>key questions</a:t>
            </a:r>
            <a:endParaRPr lang="en-US" sz="2800" dirty="0"/>
          </a:p>
          <a:p>
            <a:pPr marL="403200" indent="-403200"/>
            <a:r>
              <a:rPr lang="en-US" sz="2800" dirty="0"/>
              <a:t>Design larger application components based </a:t>
            </a:r>
            <a:r>
              <a:rPr lang="en-US" sz="2800" dirty="0" smtClean="0"/>
              <a:t>on use </a:t>
            </a:r>
            <a:r>
              <a:rPr lang="en-US" sz="2800" dirty="0"/>
              <a:t>cases and other analysis models</a:t>
            </a:r>
          </a:p>
        </p:txBody>
      </p:sp>
      <p:sp>
        <p:nvSpPr>
          <p:cNvPr id="5" name="Slide Number Placeholder 4"/>
          <p:cNvSpPr>
            <a:spLocks noGrp="1"/>
          </p:cNvSpPr>
          <p:nvPr>
            <p:ph type="sldNum" sz="quarter" idx="12"/>
          </p:nvPr>
        </p:nvSpPr>
        <p:spPr/>
        <p:txBody>
          <a:bodyPr/>
          <a:lstStyle/>
          <a:p>
            <a:fld id="{99D79C6A-6305-477B-9418-581526F51D3A}" type="slidenum">
              <a:rPr lang="en-US" smtClean="0"/>
              <a:pPr/>
              <a:t>4</a:t>
            </a:fld>
            <a:endParaRPr lang="en-US" dirty="0"/>
          </a:p>
        </p:txBody>
      </p:sp>
      <p:sp>
        <p:nvSpPr>
          <p:cNvPr id="4" name="Footer Placeholder 3"/>
          <p:cNvSpPr>
            <a:spLocks noGrp="1"/>
          </p:cNvSpPr>
          <p:nvPr>
            <p:ph type="ftr" sz="quarter" idx="11"/>
          </p:nvPr>
        </p:nvSpPr>
        <p:spPr/>
        <p:txBody>
          <a:bodyPr/>
          <a:lstStyle/>
          <a:p>
            <a:pPr algn="l"/>
            <a:r>
              <a:rPr lang="en-US" dirty="0" smtClean="0"/>
              <a:t>Systems Analysis and Design in a Changing World, 7th Edition - Chapter 7 ©2016. Cengage Learning. All rights reserved.</a:t>
            </a:r>
            <a:endParaRPr lang="en-US" dirty="0"/>
          </a:p>
        </p:txBody>
      </p:sp>
    </p:spTree>
    <p:extLst>
      <p:ext uri="{BB962C8B-B14F-4D97-AF65-F5344CB8AC3E}">
        <p14:creationId xmlns:p14="http://schemas.microsoft.com/office/powerpoint/2010/main" val="123133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spc="0" dirty="0" smtClean="0">
                <a:solidFill>
                  <a:schemeClr val="tx1"/>
                </a:solidFill>
                <a:effectLst/>
              </a:rPr>
              <a:t>Summary </a:t>
            </a:r>
            <a:r>
              <a:rPr lang="en-US" sz="2000" spc="0" dirty="0" smtClean="0">
                <a:solidFill>
                  <a:schemeClr val="tx1"/>
                </a:solidFill>
                <a:effectLst/>
              </a:rPr>
              <a:t>(1 of 3)</a:t>
            </a:r>
            <a:endParaRPr lang="en-US" sz="2000" spc="0" dirty="0">
              <a:solidFill>
                <a:schemeClr val="tx1"/>
              </a:solidFill>
              <a:effectLst/>
            </a:endParaRPr>
          </a:p>
        </p:txBody>
      </p:sp>
      <p:sp>
        <p:nvSpPr>
          <p:cNvPr id="3" name="Content Placeholder 2"/>
          <p:cNvSpPr>
            <a:spLocks noGrp="1"/>
          </p:cNvSpPr>
          <p:nvPr>
            <p:ph idx="1"/>
          </p:nvPr>
        </p:nvSpPr>
        <p:spPr>
          <a:xfrm>
            <a:off x="363908" y="1390539"/>
            <a:ext cx="8382000" cy="4476861"/>
          </a:xfrm>
        </p:spPr>
        <p:txBody>
          <a:bodyPr/>
          <a:lstStyle/>
          <a:p>
            <a:r>
              <a:rPr lang="en-US" dirty="0" smtClean="0"/>
              <a:t>Anatomy of a Modern Information System</a:t>
            </a:r>
          </a:p>
          <a:p>
            <a:pPr lvl="1"/>
            <a:r>
              <a:rPr lang="en-US" dirty="0" smtClean="0"/>
              <a:t>Consist of computing devices, networks, software, and protocols</a:t>
            </a:r>
          </a:p>
          <a:p>
            <a:pPr lvl="1"/>
            <a:r>
              <a:rPr lang="en-US" dirty="0" smtClean="0"/>
              <a:t>Deployed as stand-alone software, network based, Web based</a:t>
            </a:r>
          </a:p>
          <a:p>
            <a:r>
              <a:rPr lang="en-US" dirty="0" smtClean="0"/>
              <a:t>Architectural Concepts</a:t>
            </a:r>
          </a:p>
          <a:p>
            <a:pPr lvl="1"/>
            <a:r>
              <a:rPr lang="en-US" dirty="0" smtClean="0"/>
              <a:t>SaaS – software as a service</a:t>
            </a:r>
          </a:p>
          <a:p>
            <a:pPr lvl="1"/>
            <a:r>
              <a:rPr lang="en-US" dirty="0" smtClean="0"/>
              <a:t>Web services</a:t>
            </a:r>
          </a:p>
          <a:p>
            <a:pPr lvl="1"/>
            <a:r>
              <a:rPr lang="en-US" dirty="0" smtClean="0"/>
              <a:t>Distributed architectures</a:t>
            </a:r>
          </a:p>
          <a:p>
            <a:pPr lvl="2"/>
            <a:r>
              <a:rPr lang="en-US" dirty="0" smtClean="0"/>
              <a:t>Client/server and three-layer architecture</a:t>
            </a:r>
          </a:p>
        </p:txBody>
      </p:sp>
      <p:sp>
        <p:nvSpPr>
          <p:cNvPr id="5" name="Slide Number Placeholder 4"/>
          <p:cNvSpPr>
            <a:spLocks noGrp="1"/>
          </p:cNvSpPr>
          <p:nvPr>
            <p:ph type="sldNum" sz="quarter" idx="11"/>
          </p:nvPr>
        </p:nvSpPr>
        <p:spPr/>
        <p:txBody>
          <a:bodyPr/>
          <a:lstStyle/>
          <a:p>
            <a:fld id="{99D79C6A-6305-477B-9418-581526F51D3A}" type="slidenum">
              <a:rPr lang="en-US" smtClean="0"/>
              <a:pPr/>
              <a:t>40</a:t>
            </a:fld>
            <a:endParaRPr lang="en-US" dirty="0"/>
          </a:p>
        </p:txBody>
      </p:sp>
      <p:sp>
        <p:nvSpPr>
          <p:cNvPr id="4" name="Footer Placeholder 3"/>
          <p:cNvSpPr>
            <a:spLocks noGrp="1"/>
          </p:cNvSpPr>
          <p:nvPr>
            <p:ph type="ftr" sz="quarter" idx="10"/>
          </p:nvPr>
        </p:nvSpPr>
        <p:spPr/>
        <p:txBody>
          <a:bodyPr/>
          <a:lstStyle/>
          <a:p>
            <a:pPr algn="l"/>
            <a:r>
              <a:rPr lang="en-US" dirty="0" smtClean="0"/>
              <a:t>Systems Analysis and Design in a Changing World, 7th Edition - Chapter 7 ©2016. Cengage Learning. All rights reserved.</a:t>
            </a:r>
            <a:endParaRPr lang="en-US" dirty="0"/>
          </a:p>
        </p:txBody>
      </p:sp>
    </p:spTree>
    <p:extLst>
      <p:ext uri="{BB962C8B-B14F-4D97-AF65-F5344CB8AC3E}">
        <p14:creationId xmlns:p14="http://schemas.microsoft.com/office/powerpoint/2010/main" val="771394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spc="0" dirty="0">
                <a:solidFill>
                  <a:schemeClr val="tx1"/>
                </a:solidFill>
                <a:effectLst/>
              </a:rPr>
              <a:t>Summary </a:t>
            </a:r>
            <a:r>
              <a:rPr lang="en-US" sz="2000" spc="0" dirty="0" smtClean="0">
                <a:solidFill>
                  <a:schemeClr val="tx1"/>
                </a:solidFill>
                <a:effectLst/>
              </a:rPr>
              <a:t>(2 </a:t>
            </a:r>
            <a:r>
              <a:rPr lang="en-US" sz="2000" spc="0" dirty="0">
                <a:solidFill>
                  <a:schemeClr val="tx1"/>
                </a:solidFill>
                <a:effectLst/>
              </a:rPr>
              <a:t>of 3)</a:t>
            </a:r>
            <a:endParaRPr lang="en-US" dirty="0"/>
          </a:p>
        </p:txBody>
      </p:sp>
      <p:sp>
        <p:nvSpPr>
          <p:cNvPr id="3" name="Content Placeholder 2"/>
          <p:cNvSpPr>
            <a:spLocks noGrp="1"/>
          </p:cNvSpPr>
          <p:nvPr>
            <p:ph idx="1"/>
          </p:nvPr>
        </p:nvSpPr>
        <p:spPr>
          <a:xfrm>
            <a:off x="381000" y="1395783"/>
            <a:ext cx="8382000" cy="2880789"/>
          </a:xfrm>
        </p:spPr>
        <p:txBody>
          <a:bodyPr/>
          <a:lstStyle/>
          <a:p>
            <a:r>
              <a:rPr lang="en-US" dirty="0" smtClean="0"/>
              <a:t>Interoperability</a:t>
            </a:r>
          </a:p>
          <a:p>
            <a:pPr lvl="1"/>
            <a:r>
              <a:rPr lang="en-US" dirty="0" smtClean="0"/>
              <a:t>Getting all the components to work together</a:t>
            </a:r>
          </a:p>
          <a:p>
            <a:r>
              <a:rPr lang="en-US" dirty="0" smtClean="0"/>
              <a:t>Architectural diagrams</a:t>
            </a:r>
          </a:p>
          <a:p>
            <a:pPr lvl="1"/>
            <a:r>
              <a:rPr lang="en-US" dirty="0" smtClean="0"/>
              <a:t>Location diagrams</a:t>
            </a:r>
          </a:p>
          <a:p>
            <a:pPr lvl="1"/>
            <a:r>
              <a:rPr lang="en-US" dirty="0" smtClean="0"/>
              <a:t>Network diagrams</a:t>
            </a:r>
          </a:p>
          <a:p>
            <a:pPr lvl="1"/>
            <a:r>
              <a:rPr lang="en-US" dirty="0" smtClean="0"/>
              <a:t>Deployment diagrams</a:t>
            </a:r>
            <a:endParaRPr lang="en-US" dirty="0"/>
          </a:p>
        </p:txBody>
      </p:sp>
      <p:sp>
        <p:nvSpPr>
          <p:cNvPr id="5" name="Slide Number Placeholder 4"/>
          <p:cNvSpPr>
            <a:spLocks noGrp="1"/>
          </p:cNvSpPr>
          <p:nvPr>
            <p:ph type="sldNum" sz="quarter" idx="11"/>
          </p:nvPr>
        </p:nvSpPr>
        <p:spPr/>
        <p:txBody>
          <a:bodyPr/>
          <a:lstStyle/>
          <a:p>
            <a:fld id="{99D79C6A-6305-477B-9418-581526F51D3A}" type="slidenum">
              <a:rPr lang="en-US" smtClean="0"/>
              <a:pPr/>
              <a:t>41</a:t>
            </a:fld>
            <a:endParaRPr lang="en-US" dirty="0"/>
          </a:p>
        </p:txBody>
      </p:sp>
      <p:sp>
        <p:nvSpPr>
          <p:cNvPr id="4" name="Footer Placeholder 3"/>
          <p:cNvSpPr>
            <a:spLocks noGrp="1"/>
          </p:cNvSpPr>
          <p:nvPr>
            <p:ph type="ftr" sz="quarter" idx="10"/>
          </p:nvPr>
        </p:nvSpPr>
        <p:spPr/>
        <p:txBody>
          <a:bodyPr/>
          <a:lstStyle/>
          <a:p>
            <a:pPr algn="l"/>
            <a:r>
              <a:rPr lang="en-US" dirty="0" smtClean="0"/>
              <a:t>Systems Analysis and Design in a Changing World, 7th Edition - Chapter 7 ©2016. Cengage Learning. All rights reserved.</a:t>
            </a:r>
            <a:endParaRPr lang="en-US" dirty="0"/>
          </a:p>
        </p:txBody>
      </p:sp>
    </p:spTree>
    <p:extLst>
      <p:ext uri="{BB962C8B-B14F-4D97-AF65-F5344CB8AC3E}">
        <p14:creationId xmlns:p14="http://schemas.microsoft.com/office/powerpoint/2010/main" val="3834135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0" dirty="0">
                <a:solidFill>
                  <a:schemeClr val="tx1"/>
                </a:solidFill>
                <a:effectLst/>
              </a:rPr>
              <a:t>Summary </a:t>
            </a:r>
            <a:r>
              <a:rPr lang="en-US" sz="2000" spc="0" dirty="0" smtClean="0">
                <a:solidFill>
                  <a:schemeClr val="tx1"/>
                </a:solidFill>
                <a:effectLst/>
              </a:rPr>
              <a:t>(3 </a:t>
            </a:r>
            <a:r>
              <a:rPr lang="en-US" sz="2000" spc="0" dirty="0">
                <a:solidFill>
                  <a:schemeClr val="tx1"/>
                </a:solidFill>
                <a:effectLst/>
              </a:rPr>
              <a:t>of 3)</a:t>
            </a:r>
            <a:endParaRPr lang="en-US" dirty="0"/>
          </a:p>
        </p:txBody>
      </p:sp>
      <p:sp>
        <p:nvSpPr>
          <p:cNvPr id="3" name="Text Placeholder 2"/>
          <p:cNvSpPr>
            <a:spLocks noGrp="1"/>
          </p:cNvSpPr>
          <p:nvPr>
            <p:ph type="body" sz="quarter" idx="10"/>
          </p:nvPr>
        </p:nvSpPr>
        <p:spPr>
          <a:xfrm>
            <a:off x="381000" y="1394460"/>
            <a:ext cx="8382000" cy="4055469"/>
          </a:xfrm>
        </p:spPr>
        <p:txBody>
          <a:bodyPr/>
          <a:lstStyle/>
          <a:p>
            <a:r>
              <a:rPr lang="en-US" dirty="0" smtClean="0"/>
              <a:t>Describing the Environment</a:t>
            </a:r>
          </a:p>
          <a:p>
            <a:pPr lvl="1">
              <a:spcBef>
                <a:spcPts val="1000"/>
              </a:spcBef>
            </a:pPr>
            <a:r>
              <a:rPr lang="en-US" dirty="0" smtClean="0"/>
              <a:t>External systems</a:t>
            </a:r>
          </a:p>
          <a:p>
            <a:pPr lvl="1">
              <a:spcBef>
                <a:spcPts val="1000"/>
              </a:spcBef>
            </a:pPr>
            <a:r>
              <a:rPr lang="en-US" dirty="0" smtClean="0"/>
              <a:t>Technology architecture</a:t>
            </a:r>
          </a:p>
          <a:p>
            <a:pPr lvl="1">
              <a:spcBef>
                <a:spcPts val="1000"/>
              </a:spcBef>
            </a:pPr>
            <a:r>
              <a:rPr lang="en-US" dirty="0" smtClean="0"/>
              <a:t>Key questions requiring answers</a:t>
            </a:r>
          </a:p>
          <a:p>
            <a:r>
              <a:rPr lang="en-US" dirty="0" smtClean="0"/>
              <a:t>Designing Application Components</a:t>
            </a:r>
          </a:p>
          <a:p>
            <a:pPr lvl="1">
              <a:spcBef>
                <a:spcPts val="1000"/>
              </a:spcBef>
            </a:pPr>
            <a:r>
              <a:rPr lang="en-US" dirty="0" smtClean="0"/>
              <a:t>Application component boundaries</a:t>
            </a:r>
          </a:p>
          <a:p>
            <a:pPr lvl="1">
              <a:spcBef>
                <a:spcPts val="1000"/>
              </a:spcBef>
            </a:pPr>
            <a:r>
              <a:rPr lang="en-US" dirty="0" smtClean="0"/>
              <a:t>Grouping functions into components</a:t>
            </a:r>
          </a:p>
          <a:p>
            <a:pPr lvl="1">
              <a:spcBef>
                <a:spcPts val="1000"/>
              </a:spcBef>
            </a:pPr>
            <a:r>
              <a:rPr lang="en-US" dirty="0" smtClean="0"/>
              <a:t>System of record – who owns the data</a:t>
            </a:r>
          </a:p>
        </p:txBody>
      </p:sp>
      <p:sp>
        <p:nvSpPr>
          <p:cNvPr id="5" name="Slide Number Placeholder 4"/>
          <p:cNvSpPr>
            <a:spLocks noGrp="1"/>
          </p:cNvSpPr>
          <p:nvPr>
            <p:ph type="sldNum" sz="quarter" idx="12"/>
          </p:nvPr>
        </p:nvSpPr>
        <p:spPr/>
        <p:txBody>
          <a:bodyPr/>
          <a:lstStyle/>
          <a:p>
            <a:fld id="{99D79C6A-6305-477B-9418-581526F51D3A}" type="slidenum">
              <a:rPr lang="en-US" smtClean="0"/>
              <a:pPr/>
              <a:t>42</a:t>
            </a:fld>
            <a:endParaRPr lang="en-US" dirty="0"/>
          </a:p>
        </p:txBody>
      </p:sp>
      <p:sp>
        <p:nvSpPr>
          <p:cNvPr id="4" name="Footer Placeholder 3"/>
          <p:cNvSpPr>
            <a:spLocks noGrp="1"/>
          </p:cNvSpPr>
          <p:nvPr>
            <p:ph type="ftr" sz="quarter" idx="11"/>
          </p:nvPr>
        </p:nvSpPr>
        <p:spPr/>
        <p:txBody>
          <a:bodyPr/>
          <a:lstStyle/>
          <a:p>
            <a:pPr algn="l"/>
            <a:r>
              <a:rPr lang="en-US" dirty="0" smtClean="0"/>
              <a:t>Systems Analysis and Design in a Changing World, 7th Edition - Chapter 7 ©2016. Cengage Learning. All rights reserved.</a:t>
            </a:r>
            <a:endParaRPr lang="en-US" dirty="0"/>
          </a:p>
        </p:txBody>
      </p:sp>
    </p:spTree>
    <p:extLst>
      <p:ext uri="{BB962C8B-B14F-4D97-AF65-F5344CB8AC3E}">
        <p14:creationId xmlns:p14="http://schemas.microsoft.com/office/powerpoint/2010/main" val="3413272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457200" y="122238"/>
            <a:ext cx="7543800" cy="609398"/>
          </a:xfrm>
        </p:spPr>
        <p:txBody>
          <a:bodyPr/>
          <a:lstStyle/>
          <a:p>
            <a:r>
              <a:rPr lang="en-US" altLang="en-US" sz="4400" spc="0" dirty="0">
                <a:solidFill>
                  <a:schemeClr val="tx1"/>
                </a:solidFill>
                <a:effectLst/>
              </a:rPr>
              <a:t>Overview</a:t>
            </a:r>
          </a:p>
        </p:txBody>
      </p:sp>
      <p:sp>
        <p:nvSpPr>
          <p:cNvPr id="132099" name="Rectangle 3"/>
          <p:cNvSpPr>
            <a:spLocks noGrp="1" noChangeArrowheads="1"/>
          </p:cNvSpPr>
          <p:nvPr>
            <p:ph idx="1"/>
          </p:nvPr>
        </p:nvSpPr>
        <p:spPr>
          <a:xfrm>
            <a:off x="362528" y="1380836"/>
            <a:ext cx="8229600" cy="3708708"/>
          </a:xfrm>
        </p:spPr>
        <p:txBody>
          <a:bodyPr/>
          <a:lstStyle/>
          <a:p>
            <a:pPr marL="403200" indent="-403200"/>
            <a:r>
              <a:rPr lang="en-US" altLang="en-US" dirty="0" smtClean="0"/>
              <a:t>An important part of new system development is choosing appropriate technologies</a:t>
            </a:r>
          </a:p>
          <a:p>
            <a:pPr marL="403200" indent="-403200"/>
            <a:r>
              <a:rPr lang="en-US" altLang="en-US" dirty="0" smtClean="0"/>
              <a:t>Explain and provide a summary of technology and architectural concepts</a:t>
            </a:r>
          </a:p>
          <a:p>
            <a:pPr marL="403200" indent="-403200"/>
            <a:r>
              <a:rPr lang="en-US" altLang="en-US" dirty="0" smtClean="0"/>
              <a:t>describe the details for the activity – </a:t>
            </a:r>
            <a:r>
              <a:rPr lang="en-US" altLang="en-US" i="1" dirty="0" smtClean="0"/>
              <a:t>Describe the Environment</a:t>
            </a:r>
          </a:p>
          <a:p>
            <a:pPr marL="403200" indent="-403200"/>
            <a:r>
              <a:rPr lang="en-US" altLang="en-US" dirty="0" smtClean="0"/>
              <a:t>Describe the details for the activity – </a:t>
            </a:r>
            <a:r>
              <a:rPr lang="en-US" altLang="en-US" i="1" dirty="0" smtClean="0"/>
              <a:t>Design the application components</a:t>
            </a:r>
          </a:p>
        </p:txBody>
      </p:sp>
      <p:sp>
        <p:nvSpPr>
          <p:cNvPr id="3" name="Slide Number Placeholder 2"/>
          <p:cNvSpPr>
            <a:spLocks noGrp="1"/>
          </p:cNvSpPr>
          <p:nvPr>
            <p:ph type="sldNum" sz="quarter" idx="11"/>
          </p:nvPr>
        </p:nvSpPr>
        <p:spPr/>
        <p:txBody>
          <a:bodyPr/>
          <a:lstStyle/>
          <a:p>
            <a:fld id="{99D79C6A-6305-477B-9418-581526F51D3A}" type="slidenum">
              <a:rPr lang="en-US" smtClean="0"/>
              <a:pPr/>
              <a:t>5</a:t>
            </a:fld>
            <a:endParaRPr lang="en-US" dirty="0"/>
          </a:p>
        </p:txBody>
      </p:sp>
      <p:sp>
        <p:nvSpPr>
          <p:cNvPr id="2" name="Footer Placeholder 1"/>
          <p:cNvSpPr>
            <a:spLocks noGrp="1"/>
          </p:cNvSpPr>
          <p:nvPr>
            <p:ph type="ftr" sz="quarter" idx="10"/>
          </p:nvPr>
        </p:nvSpPr>
        <p:spPr/>
        <p:txBody>
          <a:bodyPr/>
          <a:lstStyle/>
          <a:p>
            <a:pPr algn="l"/>
            <a:r>
              <a:rPr lang="en-US" dirty="0" smtClean="0"/>
              <a:t>Systems Analysis and Design in a Changing World, 7th Edition - Chapter 7 ©2016. Cengage Learning.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686800" cy="684212"/>
          </a:xfrm>
        </p:spPr>
        <p:txBody>
          <a:bodyPr/>
          <a:lstStyle/>
          <a:p>
            <a:r>
              <a:rPr lang="en-US" sz="4000" spc="0" dirty="0" smtClean="0">
                <a:solidFill>
                  <a:schemeClr val="tx1"/>
                </a:solidFill>
                <a:effectLst/>
              </a:rPr>
              <a:t>Activities of “Design System Components”</a:t>
            </a:r>
            <a:endParaRPr lang="en-US" sz="4000" spc="0" dirty="0">
              <a:solidFill>
                <a:schemeClr val="tx1"/>
              </a:solidFill>
              <a:effectLst/>
            </a:endParaRPr>
          </a:p>
        </p:txBody>
      </p:sp>
      <p:pic>
        <p:nvPicPr>
          <p:cNvPr id="7" name="Content Placeholder 6" descr="A table shows Iterative and Agile Systems Development Lifecycle. The column to the left lists the core processes and the next 6 columns show steps of iterations numbered from 1 to 6. The entries are as follows: Row 1. Core processes: Identify the problem and obtain approval. Iteration 1: Very high; Iteration 2: low. Iteration 3: very low. Row 2: Core processes: Plan and monitor the project. Iteration 1: high; iteration 2: medium; iteration 3: very low. Row 3: Core processes: Discover and understand details. Iteration 1: low; iteration 2: medium; iteration 3: low; iteration 4: low; iteration 5: very low. Row 4: Core processes: Design system components. Note: Design activities: describe the environment; design the application components; design user interface; design the database; design the software classes and methods. Iteration 1: very low; iteration 2: low; iteration 3: low; iteration 4: low; iteration 5: very low. Row 5: Core processes: Build, test, and integrate system components. Iteration 1: very low; iteration 2:  low; iteration 3: medium; iteration 4: high; iteration 5: medium; iteration 6: low. Row 6: Core processes: Complete system tests and deploy the solution. Iteration 3: very low; iteration 4: low; iteration 5: medium; iteration 6: high."/>
          <p:cNvPicPr>
            <a:picLocks noGrp="1" noChangeAspect="1"/>
          </p:cNvPicPr>
          <p:nvPr>
            <p:ph idx="1"/>
          </p:nvPr>
        </p:nvPicPr>
        <p:blipFill>
          <a:blip r:embed="rId2"/>
          <a:stretch>
            <a:fillRect/>
          </a:stretch>
        </p:blipFill>
        <p:spPr>
          <a:xfrm>
            <a:off x="299044" y="1814514"/>
            <a:ext cx="8617632" cy="2864314"/>
          </a:xfrm>
          <a:prstGeom prst="rect">
            <a:avLst/>
          </a:prstGeom>
        </p:spPr>
      </p:pic>
      <p:sp>
        <p:nvSpPr>
          <p:cNvPr id="5" name="Slide Number Placeholder 4"/>
          <p:cNvSpPr>
            <a:spLocks noGrp="1"/>
          </p:cNvSpPr>
          <p:nvPr>
            <p:ph type="sldNum" sz="quarter" idx="11"/>
          </p:nvPr>
        </p:nvSpPr>
        <p:spPr/>
        <p:txBody>
          <a:bodyPr/>
          <a:lstStyle/>
          <a:p>
            <a:fld id="{99D79C6A-6305-477B-9418-581526F51D3A}" type="slidenum">
              <a:rPr lang="en-US" smtClean="0"/>
              <a:pPr/>
              <a:t>6</a:t>
            </a:fld>
            <a:endParaRPr lang="en-US" dirty="0"/>
          </a:p>
        </p:txBody>
      </p:sp>
      <p:sp>
        <p:nvSpPr>
          <p:cNvPr id="4" name="Footer Placeholder 3"/>
          <p:cNvSpPr>
            <a:spLocks noGrp="1"/>
          </p:cNvSpPr>
          <p:nvPr>
            <p:ph type="ftr" sz="quarter" idx="10"/>
          </p:nvPr>
        </p:nvSpPr>
        <p:spPr/>
        <p:txBody>
          <a:bodyPr/>
          <a:lstStyle/>
          <a:p>
            <a:pPr algn="l"/>
            <a:r>
              <a:rPr lang="en-US" dirty="0" smtClean="0"/>
              <a:t>Systems Analysis and Design in a Changing World, 7th Edition - Chapter 7 ©2016. Cengage Learning. All rights reserved.</a:t>
            </a:r>
            <a:endParaRPr lang="en-US" dirty="0"/>
          </a:p>
        </p:txBody>
      </p:sp>
    </p:spTree>
    <p:extLst>
      <p:ext uri="{BB962C8B-B14F-4D97-AF65-F5344CB8AC3E}">
        <p14:creationId xmlns:p14="http://schemas.microsoft.com/office/powerpoint/2010/main" val="2967656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82000" cy="1143000"/>
          </a:xfrm>
        </p:spPr>
        <p:txBody>
          <a:bodyPr/>
          <a:lstStyle/>
          <a:p>
            <a:r>
              <a:rPr lang="en-US" sz="4000" spc="0" dirty="0" smtClean="0">
                <a:solidFill>
                  <a:schemeClr val="tx1"/>
                </a:solidFill>
                <a:effectLst/>
              </a:rPr>
              <a:t>Anatomy of a Modern System – Computing Devices</a:t>
            </a:r>
            <a:endParaRPr lang="en-US" sz="4000" spc="0" dirty="0">
              <a:solidFill>
                <a:schemeClr val="tx1"/>
              </a:solidFill>
              <a:effectLst/>
            </a:endParaRPr>
          </a:p>
        </p:txBody>
      </p:sp>
      <p:sp>
        <p:nvSpPr>
          <p:cNvPr id="3" name="Content Placeholder 2"/>
          <p:cNvSpPr>
            <a:spLocks noGrp="1"/>
          </p:cNvSpPr>
          <p:nvPr>
            <p:ph idx="1"/>
          </p:nvPr>
        </p:nvSpPr>
        <p:spPr>
          <a:xfrm>
            <a:off x="381000" y="1412875"/>
            <a:ext cx="8382000" cy="2320925"/>
          </a:xfrm>
        </p:spPr>
        <p:txBody>
          <a:bodyPr/>
          <a:lstStyle/>
          <a:p>
            <a:pPr marL="403200" indent="-403200"/>
            <a:r>
              <a:rPr lang="en-US" dirty="0" smtClean="0"/>
              <a:t>Server – manages shared resources and enables users and other computers access to these resources</a:t>
            </a:r>
          </a:p>
          <a:p>
            <a:pPr marL="403200" indent="-403200"/>
            <a:r>
              <a:rPr lang="en-US" dirty="0" smtClean="0"/>
              <a:t>Personal computing devices or clients</a:t>
            </a:r>
          </a:p>
          <a:p>
            <a:pPr lvl="1"/>
            <a:r>
              <a:rPr lang="en-US" dirty="0" smtClean="0"/>
              <a:t>Desktops, laptops, tablets, smartphones…</a:t>
            </a:r>
          </a:p>
        </p:txBody>
      </p:sp>
      <p:sp>
        <p:nvSpPr>
          <p:cNvPr id="5" name="Slide Number Placeholder 4"/>
          <p:cNvSpPr>
            <a:spLocks noGrp="1"/>
          </p:cNvSpPr>
          <p:nvPr>
            <p:ph type="sldNum" sz="quarter" idx="11"/>
          </p:nvPr>
        </p:nvSpPr>
        <p:spPr/>
        <p:txBody>
          <a:bodyPr/>
          <a:lstStyle/>
          <a:p>
            <a:fld id="{99D79C6A-6305-477B-9418-581526F51D3A}" type="slidenum">
              <a:rPr lang="en-US" smtClean="0"/>
              <a:pPr/>
              <a:t>7</a:t>
            </a:fld>
            <a:endParaRPr lang="en-US" dirty="0"/>
          </a:p>
        </p:txBody>
      </p:sp>
      <p:sp>
        <p:nvSpPr>
          <p:cNvPr id="4" name="Footer Placeholder 3"/>
          <p:cNvSpPr>
            <a:spLocks noGrp="1"/>
          </p:cNvSpPr>
          <p:nvPr>
            <p:ph type="ftr" sz="quarter" idx="10"/>
          </p:nvPr>
        </p:nvSpPr>
        <p:spPr/>
        <p:txBody>
          <a:bodyPr/>
          <a:lstStyle/>
          <a:p>
            <a:pPr algn="l"/>
            <a:r>
              <a:rPr lang="en-US" dirty="0" smtClean="0"/>
              <a:t>Systems Analysis and Design in a Changing World, 7th Edition - Chapter 7 ©2016. Cengage Learning. All rights reserved.</a:t>
            </a:r>
            <a:endParaRPr lang="en-US" dirty="0"/>
          </a:p>
        </p:txBody>
      </p:sp>
    </p:spTree>
    <p:extLst>
      <p:ext uri="{BB962C8B-B14F-4D97-AF65-F5344CB8AC3E}">
        <p14:creationId xmlns:p14="http://schemas.microsoft.com/office/powerpoint/2010/main" val="22176589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686800" cy="1218795"/>
          </a:xfrm>
        </p:spPr>
        <p:txBody>
          <a:bodyPr/>
          <a:lstStyle/>
          <a:p>
            <a:r>
              <a:rPr lang="en-US" sz="4400" spc="0" dirty="0" smtClean="0">
                <a:solidFill>
                  <a:schemeClr val="tx1"/>
                </a:solidFill>
                <a:effectLst/>
              </a:rPr>
              <a:t>Simplified architecture for application (Amazon.com)</a:t>
            </a:r>
            <a:endParaRPr lang="en-US" sz="4400" spc="0" dirty="0">
              <a:solidFill>
                <a:schemeClr val="tx1"/>
              </a:solidFill>
              <a:effectLst/>
            </a:endParaRPr>
          </a:p>
        </p:txBody>
      </p:sp>
      <p:pic>
        <p:nvPicPr>
          <p:cNvPr id="7" name="Content Placeholder 6" descr="The illustration shows a simplified architecture for application at Amazon.com. Users place orders on their devices that is connected to the internet. The internet connects to Amazon, shipper and payment processor. "/>
          <p:cNvPicPr>
            <a:picLocks noGrp="1" noChangeAspect="1"/>
          </p:cNvPicPr>
          <p:nvPr>
            <p:ph idx="1"/>
          </p:nvPr>
        </p:nvPicPr>
        <p:blipFill>
          <a:blip r:embed="rId2"/>
          <a:stretch>
            <a:fillRect/>
          </a:stretch>
        </p:blipFill>
        <p:spPr>
          <a:xfrm>
            <a:off x="2065461" y="1766297"/>
            <a:ext cx="5013076" cy="4013147"/>
          </a:xfrm>
          <a:prstGeom prst="rect">
            <a:avLst/>
          </a:prstGeom>
        </p:spPr>
      </p:pic>
      <p:sp>
        <p:nvSpPr>
          <p:cNvPr id="5" name="Slide Number Placeholder 4"/>
          <p:cNvSpPr>
            <a:spLocks noGrp="1"/>
          </p:cNvSpPr>
          <p:nvPr>
            <p:ph type="sldNum" sz="quarter" idx="11"/>
          </p:nvPr>
        </p:nvSpPr>
        <p:spPr/>
        <p:txBody>
          <a:bodyPr/>
          <a:lstStyle/>
          <a:p>
            <a:fld id="{99D79C6A-6305-477B-9418-581526F51D3A}" type="slidenum">
              <a:rPr lang="en-US" smtClean="0"/>
              <a:pPr/>
              <a:t>8</a:t>
            </a:fld>
            <a:endParaRPr lang="en-US" dirty="0"/>
          </a:p>
        </p:txBody>
      </p:sp>
      <p:sp>
        <p:nvSpPr>
          <p:cNvPr id="4" name="Footer Placeholder 3"/>
          <p:cNvSpPr>
            <a:spLocks noGrp="1"/>
          </p:cNvSpPr>
          <p:nvPr>
            <p:ph type="ftr" sz="quarter" idx="10"/>
          </p:nvPr>
        </p:nvSpPr>
        <p:spPr/>
        <p:txBody>
          <a:bodyPr/>
          <a:lstStyle/>
          <a:p>
            <a:pPr algn="l"/>
            <a:r>
              <a:rPr lang="en-US" dirty="0" smtClean="0"/>
              <a:t>Systems Analysis and Design in a Changing World, 7th Edition - Chapter 7 ©2016. Cengage Learning. All rights reserved.</a:t>
            </a:r>
            <a:endParaRPr lang="en-US" dirty="0"/>
          </a:p>
        </p:txBody>
      </p:sp>
    </p:spTree>
    <p:extLst>
      <p:ext uri="{BB962C8B-B14F-4D97-AF65-F5344CB8AC3E}">
        <p14:creationId xmlns:p14="http://schemas.microsoft.com/office/powerpoint/2010/main" val="857465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spc="0" dirty="0" smtClean="0">
                <a:solidFill>
                  <a:schemeClr val="tx1"/>
                </a:solidFill>
                <a:effectLst/>
              </a:rPr>
              <a:t>Server Farm –</a:t>
            </a:r>
            <a:endParaRPr lang="en-US" sz="4400" spc="0" dirty="0">
              <a:solidFill>
                <a:schemeClr val="tx1"/>
              </a:solidFill>
              <a:effectLst/>
            </a:endParaRPr>
          </a:p>
        </p:txBody>
      </p:sp>
      <p:sp>
        <p:nvSpPr>
          <p:cNvPr id="3" name="Content Placeholder 2"/>
          <p:cNvSpPr>
            <a:spLocks noGrp="1"/>
          </p:cNvSpPr>
          <p:nvPr>
            <p:ph sz="half" idx="1"/>
          </p:nvPr>
        </p:nvSpPr>
        <p:spPr>
          <a:xfrm>
            <a:off x="381000" y="1411553"/>
            <a:ext cx="6400800" cy="417247"/>
          </a:xfrm>
        </p:spPr>
        <p:txBody>
          <a:bodyPr/>
          <a:lstStyle/>
          <a:p>
            <a:r>
              <a:rPr lang="en-US" dirty="0" smtClean="0"/>
              <a:t>Very large databases and very high use</a:t>
            </a:r>
            <a:endParaRPr lang="en-US" dirty="0"/>
          </a:p>
        </p:txBody>
      </p:sp>
      <p:pic>
        <p:nvPicPr>
          <p:cNvPr id="8" name="Content Placeholder 7" descr="Image of a server farm."/>
          <p:cNvPicPr>
            <a:picLocks noGrp="1" noChangeAspect="1"/>
          </p:cNvPicPr>
          <p:nvPr>
            <p:ph sz="half" idx="2"/>
          </p:nvPr>
        </p:nvPicPr>
        <p:blipFill>
          <a:blip r:embed="rId2"/>
          <a:stretch>
            <a:fillRect/>
          </a:stretch>
        </p:blipFill>
        <p:spPr>
          <a:xfrm>
            <a:off x="1938599" y="2209800"/>
            <a:ext cx="5266802" cy="3431073"/>
          </a:xfrm>
          <a:prstGeom prst="rect">
            <a:avLst/>
          </a:prstGeom>
        </p:spPr>
      </p:pic>
      <p:sp>
        <p:nvSpPr>
          <p:cNvPr id="5" name="Slide Number Placeholder 4"/>
          <p:cNvSpPr>
            <a:spLocks noGrp="1"/>
          </p:cNvSpPr>
          <p:nvPr>
            <p:ph type="sldNum" sz="quarter" idx="11"/>
          </p:nvPr>
        </p:nvSpPr>
        <p:spPr/>
        <p:txBody>
          <a:bodyPr/>
          <a:lstStyle/>
          <a:p>
            <a:fld id="{99D79C6A-6305-477B-9418-581526F51D3A}" type="slidenum">
              <a:rPr lang="en-US" smtClean="0"/>
              <a:pPr/>
              <a:t>9</a:t>
            </a:fld>
            <a:endParaRPr lang="en-US" dirty="0"/>
          </a:p>
        </p:txBody>
      </p:sp>
      <p:sp>
        <p:nvSpPr>
          <p:cNvPr id="4" name="Footer Placeholder 3"/>
          <p:cNvSpPr>
            <a:spLocks noGrp="1"/>
          </p:cNvSpPr>
          <p:nvPr>
            <p:ph type="ftr" sz="quarter" idx="10"/>
          </p:nvPr>
        </p:nvSpPr>
        <p:spPr/>
        <p:txBody>
          <a:bodyPr/>
          <a:lstStyle/>
          <a:p>
            <a:pPr algn="l"/>
            <a:r>
              <a:rPr lang="en-US" dirty="0" smtClean="0"/>
              <a:t>Systems Analysis and Design in a Changing World, 7th Edition - Chapter 7 ©2016. Cengage Learning. All rights reserved.</a:t>
            </a:r>
            <a:endParaRPr lang="en-US" dirty="0"/>
          </a:p>
        </p:txBody>
      </p:sp>
    </p:spTree>
    <p:extLst>
      <p:ext uri="{BB962C8B-B14F-4D97-AF65-F5344CB8AC3E}">
        <p14:creationId xmlns:p14="http://schemas.microsoft.com/office/powerpoint/2010/main" val="2575584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BlueShadeWithBar">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extLst>
    <a:ext uri="{05A4C25C-085E-4340-85A3-A5531E510DB2}">
      <thm15:themeFamily xmlns:thm15="http://schemas.microsoft.com/office/thememl/2012/main" name="BlueShadeWithBar" id="{04066C2A-6173-4F54-AD2B-AFDA31B2A820}" vid="{70AC8400-E288-4A32-931A-110C32A5F7D1}"/>
    </a:ext>
  </a:ext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BlueShadeWithBar</Template>
  <TotalTime>6554</TotalTime>
  <Words>2798</Words>
  <Application>Microsoft Office PowerPoint</Application>
  <PresentationFormat>On-screen Show (4:3)</PresentationFormat>
  <Paragraphs>418</Paragraphs>
  <Slides>42</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42</vt:i4>
      </vt:variant>
    </vt:vector>
  </HeadingPairs>
  <TitlesOfParts>
    <vt:vector size="48" baseType="lpstr">
      <vt:lpstr>Arial</vt:lpstr>
      <vt:lpstr>Calibri</vt:lpstr>
      <vt:lpstr>Courier New</vt:lpstr>
      <vt:lpstr>Wingdings</vt:lpstr>
      <vt:lpstr>BlueShadeWithBar</vt:lpstr>
      <vt:lpstr>White with Courier font for code slides</vt:lpstr>
      <vt:lpstr>Chapter 7</vt:lpstr>
      <vt:lpstr>Defining the System Architecture</vt:lpstr>
      <vt:lpstr>Chapter 7: Outline</vt:lpstr>
      <vt:lpstr>Learning Objectives</vt:lpstr>
      <vt:lpstr>Overview</vt:lpstr>
      <vt:lpstr>Activities of “Design System Components”</vt:lpstr>
      <vt:lpstr>Anatomy of a Modern System – Computing Devices</vt:lpstr>
      <vt:lpstr>Simplified architecture for application (Amazon.com)</vt:lpstr>
      <vt:lpstr>Server Farm –</vt:lpstr>
      <vt:lpstr>Anatomy - Networks (1 of 2)</vt:lpstr>
      <vt:lpstr>Anatomy - Networks (2 of 2)</vt:lpstr>
      <vt:lpstr>Anatomy – Software (1 of 3)</vt:lpstr>
      <vt:lpstr>Anatomy – Software (2 of 3)</vt:lpstr>
      <vt:lpstr>Anatomy – Software (3 of 3)</vt:lpstr>
      <vt:lpstr>Anatomy – Protocols</vt:lpstr>
      <vt:lpstr>Anatomy – Software and Protocols</vt:lpstr>
      <vt:lpstr>Anatomy – Web Protocols</vt:lpstr>
      <vt:lpstr>Architectural Concepts</vt:lpstr>
      <vt:lpstr>Software as a Service (SaaS)</vt:lpstr>
      <vt:lpstr>Web Services</vt:lpstr>
      <vt:lpstr>Distributed Architectures</vt:lpstr>
      <vt:lpstr>Distributed Architecture</vt:lpstr>
      <vt:lpstr>Three Layer Architecture</vt:lpstr>
      <vt:lpstr>Interoperability</vt:lpstr>
      <vt:lpstr>Diagrams for System Architectures</vt:lpstr>
      <vt:lpstr>Diagrams for System Architecture (1 of 2)</vt:lpstr>
      <vt:lpstr>Diagrams for System Architecture (2 of 2)</vt:lpstr>
      <vt:lpstr>Describing the Environment (1 of 2)</vt:lpstr>
      <vt:lpstr>Describing the Environment (2 of 2)</vt:lpstr>
      <vt:lpstr>R M O Environment - Existing</vt:lpstr>
      <vt:lpstr>R M O Environment – Proposed (1 of 2)</vt:lpstr>
      <vt:lpstr>R M O Environment – Proposed (2 of 2)</vt:lpstr>
      <vt:lpstr>Designing Application Components</vt:lpstr>
      <vt:lpstr>R M O C S M S Application Architecture (1 of 3)</vt:lpstr>
      <vt:lpstr>R M O C S M S Application Architecture (2 of 3)</vt:lpstr>
      <vt:lpstr>R M O C S M S Application Architecture (3 of 3)</vt:lpstr>
      <vt:lpstr>R M O C S M S Deployment Diagram</vt:lpstr>
      <vt:lpstr>R M O C S M S Component Integration</vt:lpstr>
      <vt:lpstr>R M O C S M S Data Ownership</vt:lpstr>
      <vt:lpstr>Summary (1 of 3)</vt:lpstr>
      <vt:lpstr>Summary (2 of 3)</vt:lpstr>
      <vt:lpstr>Summary (3 of 3)</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From bla to bla</dc:title>
  <dc:creator>John</dc:creator>
  <cp:lastModifiedBy>SPi</cp:lastModifiedBy>
  <cp:revision>238</cp:revision>
  <cp:lastPrinted>1601-01-01T00:00:00Z</cp:lastPrinted>
  <dcterms:created xsi:type="dcterms:W3CDTF">2011-10-31T16:54:53Z</dcterms:created>
  <dcterms:modified xsi:type="dcterms:W3CDTF">2018-11-07T01:39:43Z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ies>
</file>