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1" r:id="rId2"/>
    <p:sldMasterId id="2147483707" r:id="rId3"/>
  </p:sldMasterIdLst>
  <p:notesMasterIdLst>
    <p:notesMasterId r:id="rId56"/>
  </p:notesMasterIdLst>
  <p:sldIdLst>
    <p:sldId id="598" r:id="rId4"/>
    <p:sldId id="593" r:id="rId5"/>
    <p:sldId id="257" r:id="rId6"/>
    <p:sldId id="314" r:id="rId7"/>
    <p:sldId id="263" r:id="rId8"/>
    <p:sldId id="365" r:id="rId9"/>
    <p:sldId id="558" r:id="rId10"/>
    <p:sldId id="526" r:id="rId11"/>
    <p:sldId id="559" r:id="rId12"/>
    <p:sldId id="560" r:id="rId13"/>
    <p:sldId id="562" r:id="rId14"/>
    <p:sldId id="561" r:id="rId15"/>
    <p:sldId id="563" r:id="rId16"/>
    <p:sldId id="564" r:id="rId17"/>
    <p:sldId id="499" r:id="rId18"/>
    <p:sldId id="565" r:id="rId19"/>
    <p:sldId id="500" r:id="rId20"/>
    <p:sldId id="566" r:id="rId21"/>
    <p:sldId id="528" r:id="rId22"/>
    <p:sldId id="529" r:id="rId23"/>
    <p:sldId id="567" r:id="rId24"/>
    <p:sldId id="498" r:id="rId25"/>
    <p:sldId id="597" r:id="rId26"/>
    <p:sldId id="568" r:id="rId27"/>
    <p:sldId id="531" r:id="rId28"/>
    <p:sldId id="532" r:id="rId29"/>
    <p:sldId id="570" r:id="rId30"/>
    <p:sldId id="571" r:id="rId31"/>
    <p:sldId id="592" r:id="rId32"/>
    <p:sldId id="533" r:id="rId33"/>
    <p:sldId id="572" r:id="rId34"/>
    <p:sldId id="595" r:id="rId35"/>
    <p:sldId id="596" r:id="rId36"/>
    <p:sldId id="575"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588" r:id="rId50"/>
    <p:sldId id="589" r:id="rId51"/>
    <p:sldId id="539" r:id="rId52"/>
    <p:sldId id="590" r:id="rId53"/>
    <p:sldId id="591" r:id="rId54"/>
    <p:sldId id="431"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6408" autoAdjust="0"/>
  </p:normalViewPr>
  <p:slideViewPr>
    <p:cSldViewPr>
      <p:cViewPr varScale="1">
        <p:scale>
          <a:sx n="70" d="100"/>
          <a:sy n="70" d="100"/>
        </p:scale>
        <p:origin x="7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0A81FCF-50AF-470E-B151-C63C0C460CF3}" type="slidenum">
              <a:rPr lang="en-US" altLang="en-US"/>
              <a:pPr/>
              <a:t>‹#›</a:t>
            </a:fld>
            <a:endParaRPr lang="en-US" altLang="en-US"/>
          </a:p>
        </p:txBody>
      </p:sp>
    </p:spTree>
    <p:extLst>
      <p:ext uri="{BB962C8B-B14F-4D97-AF65-F5344CB8AC3E}">
        <p14:creationId xmlns:p14="http://schemas.microsoft.com/office/powerpoint/2010/main" val="31700574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A81FCF-50AF-470E-B151-C63C0C460CF3}" type="slidenum">
              <a:rPr lang="en-US" altLang="en-US" smtClean="0"/>
              <a:pPr/>
              <a:t>2</a:t>
            </a:fld>
            <a:endParaRPr lang="en-US" altLang="en-US"/>
          </a:p>
        </p:txBody>
      </p:sp>
    </p:spTree>
    <p:extLst>
      <p:ext uri="{BB962C8B-B14F-4D97-AF65-F5344CB8AC3E}">
        <p14:creationId xmlns:p14="http://schemas.microsoft.com/office/powerpoint/2010/main" val="87796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E5C20-6B43-4D8B-AF09-975DB3FA332C}" type="slidenum">
              <a:rPr lang="en-US" altLang="en-US"/>
              <a:pPr/>
              <a:t>3</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1437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3"/>
          <p:cNvSpPr>
            <a:spLocks noGrp="1"/>
          </p:cNvSpPr>
          <p:nvPr>
            <p:ph type="ftr" sz="quarter" idx="3"/>
          </p:nvPr>
        </p:nvSpPr>
        <p:spPr>
          <a:xfrm>
            <a:off x="-15875" y="6347883"/>
            <a:ext cx="7864475"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smtClean="0"/>
              <a:t>Systems Analysis and Design in a Changing World, 7th Edition - Chapter 9 ©2016. Cengage Learning. All rights reserved.</a:t>
            </a:r>
            <a:endParaRPr lang="en-US" dirty="0"/>
          </a:p>
        </p:txBody>
      </p:sp>
      <p:sp>
        <p:nvSpPr>
          <p:cNvPr id="5"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7396062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
        <p:nvSpPr>
          <p:cNvPr id="4" name="Footer Placeholder 3"/>
          <p:cNvSpPr>
            <a:spLocks noGrp="1"/>
          </p:cNvSpPr>
          <p:nvPr>
            <p:ph type="ftr" sz="quarter" idx="3"/>
          </p:nvPr>
        </p:nvSpPr>
        <p:spPr>
          <a:xfrm>
            <a:off x="-15875" y="6356350"/>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23117526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52582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5119424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907106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22884587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60083641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12116805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27773035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22632267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4"/>
          <p:cNvSpPr>
            <a:spLocks noGrp="1"/>
          </p:cNvSpPr>
          <p:nvPr>
            <p:ph type="sldNum" sz="quarter" idx="11"/>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28268290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Footer Placeholder 3"/>
          <p:cNvSpPr>
            <a:spLocks noGrp="1"/>
          </p:cNvSpPr>
          <p:nvPr>
            <p:ph type="ftr" sz="quarter" idx="3"/>
          </p:nvPr>
        </p:nvSpPr>
        <p:spPr>
          <a:xfrm>
            <a:off x="-15875" y="6364817"/>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109042430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
        <p:nvSpPr>
          <p:cNvPr id="7" name="Content Placeholder 6"/>
          <p:cNvSpPr>
            <a:spLocks noGrp="1"/>
          </p:cNvSpPr>
          <p:nvPr>
            <p:ph sz="quarter" idx="10"/>
          </p:nvPr>
        </p:nvSpPr>
        <p:spPr>
          <a:xfrm>
            <a:off x="457200" y="3810000"/>
            <a:ext cx="8305800" cy="60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457200" y="4495800"/>
            <a:ext cx="8305800" cy="53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2"/>
          </p:nvPr>
        </p:nvSpPr>
        <p:spPr>
          <a:xfrm>
            <a:off x="457200" y="5181600"/>
            <a:ext cx="83058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3"/>
          </p:nvPr>
        </p:nvSpPr>
        <p:spPr>
          <a:xfrm>
            <a:off x="457200" y="5791200"/>
            <a:ext cx="8305800" cy="381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72665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25919828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04075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86768295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244781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1461122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02579840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76800"/>
            <a:ext cx="8229600" cy="125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vl1pPr>
          </a:lstStyle>
          <a:p>
            <a:fld id="{D006E8F6-261F-4622-BD5D-ACCA7F648234}" type="slidenum">
              <a:rPr lang="en-US" altLang="en-US"/>
              <a:pPr/>
              <a:t>‹#›</a:t>
            </a:fld>
            <a:endParaRPr lang="en-US" altLang="en-US"/>
          </a:p>
        </p:txBody>
      </p:sp>
      <p:pic>
        <p:nvPicPr>
          <p:cNvPr id="6"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212" y="-109204"/>
            <a:ext cx="8329044" cy="6244612"/>
          </a:xfrm>
          <a:prstGeom prst="rect">
            <a:avLst/>
          </a:prstGeom>
        </p:spPr>
      </p:pic>
      <p:sp>
        <p:nvSpPr>
          <p:cNvPr id="7" name="Title 6"/>
          <p:cNvSpPr>
            <a:spLocks noGrp="1"/>
          </p:cNvSpPr>
          <p:nvPr>
            <p:ph type="title"/>
          </p:nvPr>
        </p:nvSpPr>
        <p:spPr>
          <a:xfrm>
            <a:off x="381000" y="2667000"/>
            <a:ext cx="8382000" cy="881063"/>
          </a:xfrm>
        </p:spPr>
        <p:txBody>
          <a:bodyPr/>
          <a:lstStyle/>
          <a:p>
            <a:r>
              <a:rPr lang="en-US" dirty="0" smtClean="0"/>
              <a:t>Click to edit Master title style</a:t>
            </a:r>
            <a:endParaRPr lang="en-IN" dirty="0"/>
          </a:p>
        </p:txBody>
      </p:sp>
    </p:spTree>
    <p:extLst>
      <p:ext uri="{BB962C8B-B14F-4D97-AF65-F5344CB8AC3E}">
        <p14:creationId xmlns:p14="http://schemas.microsoft.com/office/powerpoint/2010/main" val="2177328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94400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
        <p:nvSpPr>
          <p:cNvPr id="7" name="Footer Placeholder 3"/>
          <p:cNvSpPr>
            <a:spLocks noGrp="1"/>
          </p:cNvSpPr>
          <p:nvPr>
            <p:ph type="ftr" sz="quarter" idx="3"/>
          </p:nvPr>
        </p:nvSpPr>
        <p:spPr>
          <a:xfrm>
            <a:off x="-15875" y="6364817"/>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17639999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15875" y="6339416"/>
            <a:ext cx="7788275"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smtClean="0"/>
              <a:t>Systems Analysis and Design in a Changing World, 7th Edition - Chapter 9 ©2016. Cengage Learning. All rights reserved.</a:t>
            </a:r>
            <a:endParaRPr lang="en-US" dirty="0"/>
          </a:p>
        </p:txBody>
      </p:sp>
      <p:sp>
        <p:nvSpPr>
          <p:cNvPr id="5"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18241962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3"/>
          </p:nvPr>
        </p:nvSpPr>
        <p:spPr>
          <a:xfrm>
            <a:off x="-15875" y="6381751"/>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
        <p:nvSpPr>
          <p:cNvPr id="6"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14436654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4"/>
          <p:cNvSpPr>
            <a:spLocks noGrp="1"/>
          </p:cNvSpPr>
          <p:nvPr>
            <p:ph type="sldNum" sz="quarter" idx="11"/>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
        <p:nvSpPr>
          <p:cNvPr id="9" name="Footer Placeholder 3"/>
          <p:cNvSpPr>
            <a:spLocks noGrp="1"/>
          </p:cNvSpPr>
          <p:nvPr>
            <p:ph type="ftr" sz="quarter" idx="12"/>
          </p:nvPr>
        </p:nvSpPr>
        <p:spPr>
          <a:xfrm>
            <a:off x="-15875" y="6356350"/>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37297023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
        <p:nvSpPr>
          <p:cNvPr id="7" name="Content Placeholder 6"/>
          <p:cNvSpPr>
            <a:spLocks noGrp="1"/>
          </p:cNvSpPr>
          <p:nvPr>
            <p:ph sz="quarter" idx="10"/>
          </p:nvPr>
        </p:nvSpPr>
        <p:spPr>
          <a:xfrm>
            <a:off x="457200" y="3810000"/>
            <a:ext cx="8305800" cy="60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457200" y="4495800"/>
            <a:ext cx="8305800" cy="53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2"/>
          </p:nvPr>
        </p:nvSpPr>
        <p:spPr>
          <a:xfrm>
            <a:off x="457200" y="5181600"/>
            <a:ext cx="83058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3"/>
          </p:nvPr>
        </p:nvSpPr>
        <p:spPr>
          <a:xfrm>
            <a:off x="457200" y="5791200"/>
            <a:ext cx="8305800" cy="381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3"/>
          <p:cNvSpPr>
            <a:spLocks noGrp="1"/>
          </p:cNvSpPr>
          <p:nvPr>
            <p:ph type="ftr" sz="quarter" idx="3"/>
          </p:nvPr>
        </p:nvSpPr>
        <p:spPr>
          <a:xfrm>
            <a:off x="-15875" y="6356350"/>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9716295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D76FEE05-4B05-4E75-8F0D-38DA0AD3DF19}" type="slidenum">
              <a:rPr lang="en-US" smtClean="0"/>
              <a:pPr/>
              <a:t>‹#›</a:t>
            </a:fld>
            <a:endParaRPr lang="en-US"/>
          </a:p>
        </p:txBody>
      </p:sp>
      <p:sp>
        <p:nvSpPr>
          <p:cNvPr id="5" name="Footer Placeholder 3"/>
          <p:cNvSpPr>
            <a:spLocks noGrp="1"/>
          </p:cNvSpPr>
          <p:nvPr>
            <p:ph type="ftr" sz="quarter" idx="3"/>
          </p:nvPr>
        </p:nvSpPr>
        <p:spPr>
          <a:xfrm>
            <a:off x="-15875" y="6356350"/>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34394910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15875" y="6356350"/>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18611734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jpeg"/><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8.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6"/>
          <a:srcRect/>
          <a:stretch>
            <a:fillRect/>
          </a:stretch>
        </p:blipFill>
        <p:spPr bwMode="auto">
          <a:xfrm>
            <a:off x="0" y="6008687"/>
            <a:ext cx="9159875" cy="849313"/>
          </a:xfrm>
          <a:prstGeom prst="rect">
            <a:avLst/>
          </a:prstGeom>
          <a:noFill/>
        </p:spPr>
      </p:pic>
      <p:sp>
        <p:nvSpPr>
          <p:cNvPr id="2" name="Title Placeholder 1"/>
          <p:cNvSpPr>
            <a:spLocks noGrp="1"/>
          </p:cNvSpPr>
          <p:nvPr>
            <p:ph type="title"/>
          </p:nvPr>
        </p:nvSpPr>
        <p:spPr>
          <a:xfrm>
            <a:off x="381000" y="230188"/>
            <a:ext cx="8382000"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76FEE05-4B05-4E75-8F0D-38DA0AD3DF19}" type="slidenum">
              <a:rPr lang="en-US" smtClean="0"/>
              <a:pPr/>
              <a:t>‹#›</a:t>
            </a:fld>
            <a:endParaRPr lang="en-US"/>
          </a:p>
        </p:txBody>
      </p:sp>
      <p:sp>
        <p:nvSpPr>
          <p:cNvPr id="8" name="Footer Placeholder 3"/>
          <p:cNvSpPr>
            <a:spLocks noGrp="1"/>
          </p:cNvSpPr>
          <p:nvPr>
            <p:ph type="ftr" sz="quarter" idx="3"/>
          </p:nvPr>
        </p:nvSpPr>
        <p:spPr>
          <a:xfrm>
            <a:off x="-15875" y="6356350"/>
            <a:ext cx="7559675" cy="365125"/>
          </a:xfrm>
          <a:prstGeom prst="rect">
            <a:avLst/>
          </a:prstGeom>
        </p:spPr>
        <p:txBody>
          <a:bodyPr/>
          <a:lstStyle>
            <a:lvl1pPr>
              <a:defRPr sz="1200"/>
            </a:lvl1p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204222404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9" r:id="rId7"/>
    <p:sldLayoutId id="2147483700" r:id="rId8"/>
    <p:sldLayoutId id="2147483701" r:id="rId9"/>
    <p:sldLayoutId id="2147483702" r:id="rId10"/>
    <p:sldLayoutId id="2147483703" r:id="rId11"/>
    <p:sldLayoutId id="2147483704" r:id="rId12"/>
    <p:sldLayoutId id="2147483705" r:id="rId13"/>
  </p:sldLayoutIdLst>
  <p:transition>
    <p:fade/>
  </p:transition>
  <p:hf hdr="0" dt="0"/>
  <p:txStyles>
    <p:titleStyle>
      <a:lvl1pPr algn="l" defTabSz="914363" rtl="0" eaLnBrk="1" latinLnBrk="0" hangingPunct="1">
        <a:lnSpc>
          <a:spcPct val="90000"/>
        </a:lnSpc>
        <a:spcBef>
          <a:spcPct val="0"/>
        </a:spcBef>
        <a:buNone/>
        <a:defRPr lang="en-US" sz="44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0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userDrawn="1"/>
        </p:nvPicPr>
        <p:blipFill>
          <a:blip r:embed="rId17"/>
          <a:srcRect/>
          <a:stretch>
            <a:fillRect/>
          </a:stretch>
        </p:blipFill>
        <p:spPr bwMode="auto">
          <a:xfrm>
            <a:off x="0" y="6008687"/>
            <a:ext cx="9159875" cy="849313"/>
          </a:xfrm>
          <a:prstGeom prst="rect">
            <a:avLst/>
          </a:prstGeom>
          <a:noFill/>
        </p:spPr>
      </p:pic>
      <p:sp>
        <p:nvSpPr>
          <p:cNvPr id="2" name="Title Placeholder 1"/>
          <p:cNvSpPr>
            <a:spLocks noGrp="1"/>
          </p:cNvSpPr>
          <p:nvPr>
            <p:ph type="title"/>
          </p:nvPr>
        </p:nvSpPr>
        <p:spPr>
          <a:xfrm>
            <a:off x="381000" y="230188"/>
            <a:ext cx="8382000"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305800" y="6356350"/>
            <a:ext cx="609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76FEE05-4B05-4E75-8F0D-38DA0AD3DF19}" type="slidenum">
              <a:rPr lang="en-US" smtClean="0"/>
              <a:pPr/>
              <a:t>‹#›</a:t>
            </a:fld>
            <a:endParaRPr lang="en-US"/>
          </a:p>
        </p:txBody>
      </p:sp>
    </p:spTree>
    <p:extLst>
      <p:ext uri="{BB962C8B-B14F-4D97-AF65-F5344CB8AC3E}">
        <p14:creationId xmlns:p14="http://schemas.microsoft.com/office/powerpoint/2010/main" val="191195187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ransition>
    <p:fade/>
  </p:transition>
  <p:hf hdr="0" dt="0"/>
  <p:txStyles>
    <p:titleStyle>
      <a:lvl1pPr algn="l" defTabSz="914363" rtl="0" eaLnBrk="1" latinLnBrk="0" hangingPunct="1">
        <a:lnSpc>
          <a:spcPct val="90000"/>
        </a:lnSpc>
        <a:spcBef>
          <a:spcPct val="0"/>
        </a:spcBef>
        <a:buNone/>
        <a:defRPr lang="en-US" sz="44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0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4942188"/>
      </p:ext>
    </p:extLst>
  </p:cSld>
  <p:clrMap bg1="lt1" tx1="dk1" bg2="lt2" tx2="dk2" accent1="accent1" accent2="accent2" accent3="accent3" accent4="accent4" accent5="accent5" accent6="accent6" hlink="hlink" folHlink="folHlink"/>
  <p:sldLayoutIdLst>
    <p:sldLayoutId id="2147483708"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945386"/>
            <a:ext cx="2514600" cy="553998"/>
          </a:xfrm>
        </p:spPr>
        <p:txBody>
          <a:bodyPr/>
          <a:lstStyle/>
          <a:p>
            <a:pPr marL="0" indent="0">
              <a:buNone/>
            </a:pPr>
            <a:r>
              <a:rPr lang="en-US" altLang="en-US" sz="4000" dirty="0">
                <a:solidFill>
                  <a:schemeClr val="tx1"/>
                </a:solidFill>
                <a:effectLst/>
              </a:rPr>
              <a:t>Chapter </a:t>
            </a:r>
            <a:r>
              <a:rPr lang="en-US" altLang="en-US" sz="4000" dirty="0"/>
              <a:t>9</a:t>
            </a:r>
            <a:endParaRPr lang="en-IN" sz="4000" dirty="0"/>
          </a:p>
        </p:txBody>
      </p:sp>
      <p:sp>
        <p:nvSpPr>
          <p:cNvPr id="2" name="Content Placeholder 1"/>
          <p:cNvSpPr>
            <a:spLocks noGrp="1"/>
          </p:cNvSpPr>
          <p:nvPr>
            <p:ph/>
          </p:nvPr>
        </p:nvSpPr>
        <p:spPr>
          <a:xfrm>
            <a:off x="395055" y="6421514"/>
            <a:ext cx="7467600" cy="220462"/>
          </a:xfrm>
        </p:spPr>
        <p:txBody>
          <a:bodyPr/>
          <a:lstStyle/>
          <a:p>
            <a:pPr marL="0" indent="0">
              <a:buNone/>
            </a:pPr>
            <a:r>
              <a:rPr lang="en-US" sz="1200" dirty="0"/>
              <a:t>Systems Analysis and Design in a Changing World, 7th Edition - Chapter 9 ©2016. Cengage Learning. All rights reserved</a:t>
            </a:r>
            <a:r>
              <a:rPr lang="en-US" sz="1200" dirty="0" smtClean="0"/>
              <a:t>.</a:t>
            </a:r>
            <a:endParaRPr lang="en-IN" sz="1200" dirty="0"/>
          </a:p>
        </p:txBody>
      </p:sp>
      <p:sp>
        <p:nvSpPr>
          <p:cNvPr id="3" name="Slide Number Placeholder 2"/>
          <p:cNvSpPr>
            <a:spLocks noGrp="1"/>
          </p:cNvSpPr>
          <p:nvPr>
            <p:ph type="sldNum" sz="quarter" idx="12"/>
          </p:nvPr>
        </p:nvSpPr>
        <p:spPr>
          <a:xfrm>
            <a:off x="8229600" y="6248400"/>
            <a:ext cx="457200" cy="457200"/>
          </a:xfrm>
        </p:spPr>
        <p:txBody>
          <a:bodyPr/>
          <a:lstStyle/>
          <a:p>
            <a:fld id="{D006E8F6-261F-4622-BD5D-ACCA7F648234}" type="slidenum">
              <a:rPr lang="en-US" altLang="en-US" smtClean="0"/>
              <a:pPr/>
              <a:t>1</a:t>
            </a:fld>
            <a:endParaRPr lang="en-US" altLang="en-US" dirty="0"/>
          </a:p>
        </p:txBody>
      </p:sp>
    </p:spTree>
    <p:extLst>
      <p:ext uri="{BB962C8B-B14F-4D97-AF65-F5344CB8AC3E}">
        <p14:creationId xmlns:p14="http://schemas.microsoft.com/office/powerpoint/2010/main" val="308101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610600" cy="760412"/>
          </a:xfrm>
        </p:spPr>
        <p:txBody>
          <a:bodyPr/>
          <a:lstStyle/>
          <a:p>
            <a:r>
              <a:rPr lang="en-US" spc="0" dirty="0" smtClean="0">
                <a:solidFill>
                  <a:schemeClr val="tx1"/>
                </a:solidFill>
                <a:effectLst/>
              </a:rPr>
              <a:t>Database Design and Administration</a:t>
            </a:r>
            <a:r>
              <a:rPr lang="en-US" sz="4400" spc="0" dirty="0" smtClean="0">
                <a:solidFill>
                  <a:schemeClr val="tx1"/>
                </a:solidFill>
                <a:effectLst/>
              </a:rPr>
              <a:t> </a:t>
            </a:r>
            <a:r>
              <a:rPr lang="en-US" sz="2000" spc="0" dirty="0" smtClean="0">
                <a:solidFill>
                  <a:schemeClr val="tx1"/>
                </a:solidFill>
                <a:effectLst/>
              </a:rPr>
              <a:t>(1 of 4)</a:t>
            </a:r>
            <a:endParaRPr lang="en-US" sz="2000" spc="0" dirty="0">
              <a:solidFill>
                <a:schemeClr val="tx1"/>
              </a:solidFill>
              <a:effectLst/>
            </a:endParaRPr>
          </a:p>
        </p:txBody>
      </p:sp>
      <p:sp>
        <p:nvSpPr>
          <p:cNvPr id="3" name="Content Placeholder 2"/>
          <p:cNvSpPr>
            <a:spLocks noGrp="1"/>
          </p:cNvSpPr>
          <p:nvPr>
            <p:ph idx="1"/>
          </p:nvPr>
        </p:nvSpPr>
        <p:spPr>
          <a:xfrm>
            <a:off x="381000" y="1412875"/>
            <a:ext cx="8382000" cy="3466590"/>
          </a:xfrm>
        </p:spPr>
        <p:txBody>
          <a:bodyPr/>
          <a:lstStyle/>
          <a:p>
            <a:pPr>
              <a:spcBef>
                <a:spcPts val="1000"/>
              </a:spcBef>
            </a:pPr>
            <a:r>
              <a:rPr lang="en-US" sz="2800" dirty="0" smtClean="0"/>
              <a:t>How does database design integrate within the existing technology architecture?</a:t>
            </a:r>
          </a:p>
          <a:p>
            <a:pPr>
              <a:spcBef>
                <a:spcPts val="1000"/>
              </a:spcBef>
            </a:pPr>
            <a:r>
              <a:rPr lang="en-US" sz="2800" dirty="0" smtClean="0"/>
              <a:t>Technology Architecture – hardware and networks</a:t>
            </a:r>
          </a:p>
          <a:p>
            <a:pPr lvl="1">
              <a:spcBef>
                <a:spcPts val="1000"/>
              </a:spcBef>
            </a:pPr>
            <a:r>
              <a:rPr lang="en-US" sz="2400" dirty="0" smtClean="0"/>
              <a:t>Single desktop – single copy of database</a:t>
            </a:r>
          </a:p>
          <a:p>
            <a:pPr lvl="1">
              <a:spcBef>
                <a:spcPts val="1000"/>
              </a:spcBef>
            </a:pPr>
            <a:r>
              <a:rPr lang="en-US" sz="2400" dirty="0" smtClean="0"/>
              <a:t>Shared database – residing on local L</a:t>
            </a:r>
            <a:r>
              <a:rPr lang="en-US" sz="100" dirty="0" smtClean="0"/>
              <a:t> </a:t>
            </a:r>
            <a:r>
              <a:rPr lang="en-US" sz="2400" dirty="0" smtClean="0"/>
              <a:t>A</a:t>
            </a:r>
            <a:r>
              <a:rPr lang="en-US" sz="100" dirty="0" smtClean="0"/>
              <a:t> </a:t>
            </a:r>
            <a:r>
              <a:rPr lang="en-US" sz="2400" dirty="0" smtClean="0"/>
              <a:t>N</a:t>
            </a:r>
          </a:p>
          <a:p>
            <a:pPr lvl="1">
              <a:spcBef>
                <a:spcPts val="1000"/>
              </a:spcBef>
            </a:pPr>
            <a:r>
              <a:rPr lang="en-US" sz="2400" dirty="0" smtClean="0"/>
              <a:t>Large database – multiple servers within a single data farm</a:t>
            </a:r>
          </a:p>
          <a:p>
            <a:pPr lvl="1">
              <a:spcBef>
                <a:spcPts val="1000"/>
              </a:spcBef>
            </a:pPr>
            <a:r>
              <a:rPr lang="en-US" sz="2400" dirty="0" smtClean="0"/>
              <a:t>Very large database – multiple servers across multiple data farms (global)</a:t>
            </a:r>
            <a:endParaRPr lang="en-US" sz="2400" dirty="0"/>
          </a:p>
        </p:txBody>
      </p:sp>
      <p:sp>
        <p:nvSpPr>
          <p:cNvPr id="5" name="Slide Number Placeholder 4"/>
          <p:cNvSpPr>
            <a:spLocks noGrp="1"/>
          </p:cNvSpPr>
          <p:nvPr>
            <p:ph type="sldNum" sz="quarter" idx="4"/>
          </p:nvPr>
        </p:nvSpPr>
        <p:spPr/>
        <p:txBody>
          <a:bodyPr/>
          <a:lstStyle/>
          <a:p>
            <a:fld id="{D76FEE05-4B05-4E75-8F0D-38DA0AD3DF19}" type="slidenum">
              <a:rPr lang="en-US" smtClean="0"/>
              <a:pPr/>
              <a:t>10</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18013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34400" cy="684212"/>
          </a:xfrm>
        </p:spPr>
        <p:txBody>
          <a:bodyPr/>
          <a:lstStyle/>
          <a:p>
            <a:r>
              <a:rPr lang="en-US" spc="0" dirty="0" smtClean="0">
                <a:solidFill>
                  <a:schemeClr val="tx1"/>
                </a:solidFill>
                <a:effectLst/>
              </a:rPr>
              <a:t>Database Design and </a:t>
            </a:r>
            <a:r>
              <a:rPr lang="en-US" spc="0" dirty="0">
                <a:solidFill>
                  <a:schemeClr val="tx1"/>
                </a:solidFill>
                <a:effectLst/>
              </a:rPr>
              <a:t>Administration</a:t>
            </a:r>
            <a:r>
              <a:rPr lang="en-US" sz="4400" spc="0" dirty="0">
                <a:solidFill>
                  <a:schemeClr val="tx1"/>
                </a:solidFill>
                <a:effectLst/>
              </a:rPr>
              <a:t> </a:t>
            </a:r>
            <a:r>
              <a:rPr lang="en-US" sz="2000" spc="0" dirty="0" smtClean="0">
                <a:solidFill>
                  <a:schemeClr val="tx1"/>
                </a:solidFill>
                <a:effectLst/>
              </a:rPr>
              <a:t>(2 </a:t>
            </a:r>
            <a:r>
              <a:rPr lang="en-US" sz="2000" spc="0" dirty="0">
                <a:solidFill>
                  <a:schemeClr val="tx1"/>
                </a:solidFill>
                <a:effectLst/>
              </a:rPr>
              <a:t>of 4)</a:t>
            </a:r>
          </a:p>
        </p:txBody>
      </p:sp>
      <p:sp>
        <p:nvSpPr>
          <p:cNvPr id="3" name="Content Placeholder 2"/>
          <p:cNvSpPr>
            <a:spLocks noGrp="1"/>
          </p:cNvSpPr>
          <p:nvPr>
            <p:ph idx="1"/>
          </p:nvPr>
        </p:nvSpPr>
        <p:spPr>
          <a:xfrm>
            <a:off x="381000" y="1412875"/>
            <a:ext cx="8382000" cy="3748719"/>
          </a:xfrm>
        </p:spPr>
        <p:txBody>
          <a:bodyPr/>
          <a:lstStyle/>
          <a:p>
            <a:r>
              <a:rPr lang="en-US" sz="2800" dirty="0" smtClean="0"/>
              <a:t>How does database design integrate within the project plan?</a:t>
            </a:r>
          </a:p>
          <a:p>
            <a:r>
              <a:rPr lang="en-US" sz="2800" dirty="0" smtClean="0"/>
              <a:t>Water-fall development – design and implement database first</a:t>
            </a:r>
          </a:p>
          <a:p>
            <a:r>
              <a:rPr lang="en-US" sz="2800" dirty="0" smtClean="0"/>
              <a:t>Iterative development – database is foundational, early iterations need to focus on data and key portions of the database </a:t>
            </a:r>
          </a:p>
          <a:p>
            <a:r>
              <a:rPr lang="en-US" sz="2800" dirty="0" smtClean="0"/>
              <a:t>Iterative development – important to consider database impacts of all subsystems</a:t>
            </a:r>
          </a:p>
        </p:txBody>
      </p:sp>
      <p:sp>
        <p:nvSpPr>
          <p:cNvPr id="5" name="Slide Number Placeholder 4"/>
          <p:cNvSpPr>
            <a:spLocks noGrp="1"/>
          </p:cNvSpPr>
          <p:nvPr>
            <p:ph type="sldNum" sz="quarter" idx="4"/>
          </p:nvPr>
        </p:nvSpPr>
        <p:spPr/>
        <p:txBody>
          <a:bodyPr/>
          <a:lstStyle/>
          <a:p>
            <a:fld id="{D76FEE05-4B05-4E75-8F0D-38DA0AD3DF19}" type="slidenum">
              <a:rPr lang="en-US" smtClean="0"/>
              <a:pPr/>
              <a:t>11</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2505506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34400" cy="608012"/>
          </a:xfrm>
        </p:spPr>
        <p:txBody>
          <a:bodyPr/>
          <a:lstStyle/>
          <a:p>
            <a:r>
              <a:rPr lang="en-US" spc="0" dirty="0" smtClean="0">
                <a:solidFill>
                  <a:schemeClr val="tx1"/>
                </a:solidFill>
                <a:effectLst/>
              </a:rPr>
              <a:t>Database Design and </a:t>
            </a:r>
            <a:r>
              <a:rPr lang="en-US" spc="0" dirty="0">
                <a:solidFill>
                  <a:schemeClr val="tx1"/>
                </a:solidFill>
                <a:effectLst/>
              </a:rPr>
              <a:t>Administration</a:t>
            </a:r>
            <a:r>
              <a:rPr lang="en-US" sz="4400" spc="0" dirty="0">
                <a:solidFill>
                  <a:schemeClr val="tx1"/>
                </a:solidFill>
                <a:effectLst/>
              </a:rPr>
              <a:t> </a:t>
            </a:r>
            <a:r>
              <a:rPr lang="en-US" sz="2000" spc="0" dirty="0" smtClean="0">
                <a:solidFill>
                  <a:schemeClr val="tx1"/>
                </a:solidFill>
                <a:effectLst/>
              </a:rPr>
              <a:t>(3 </a:t>
            </a:r>
            <a:r>
              <a:rPr lang="en-US" sz="2000" spc="0" dirty="0">
                <a:solidFill>
                  <a:schemeClr val="tx1"/>
                </a:solidFill>
                <a:effectLst/>
              </a:rPr>
              <a:t>of 4)</a:t>
            </a:r>
          </a:p>
        </p:txBody>
      </p:sp>
      <p:sp>
        <p:nvSpPr>
          <p:cNvPr id="3" name="Content Placeholder 2"/>
          <p:cNvSpPr>
            <a:spLocks noGrp="1"/>
          </p:cNvSpPr>
          <p:nvPr>
            <p:ph idx="1"/>
          </p:nvPr>
        </p:nvSpPr>
        <p:spPr>
          <a:xfrm>
            <a:off x="381000" y="1412875"/>
            <a:ext cx="8382000" cy="3310650"/>
          </a:xfrm>
        </p:spPr>
        <p:txBody>
          <a:bodyPr/>
          <a:lstStyle/>
          <a:p>
            <a:pPr>
              <a:spcBef>
                <a:spcPts val="1000"/>
              </a:spcBef>
            </a:pPr>
            <a:r>
              <a:rPr lang="en-US" dirty="0" smtClean="0"/>
              <a:t>Who is involved in database design?</a:t>
            </a:r>
          </a:p>
          <a:p>
            <a:pPr>
              <a:spcBef>
                <a:spcPts val="1000"/>
              </a:spcBef>
            </a:pPr>
            <a:r>
              <a:rPr lang="en-US" dirty="0" smtClean="0"/>
              <a:t>Data Administrator (D</a:t>
            </a:r>
            <a:r>
              <a:rPr lang="en-US" sz="100" dirty="0" smtClean="0"/>
              <a:t> </a:t>
            </a:r>
            <a:r>
              <a:rPr lang="en-US" dirty="0" smtClean="0"/>
              <a:t>A) – person in charge of structure and integrity of the data</a:t>
            </a:r>
          </a:p>
          <a:p>
            <a:pPr lvl="1">
              <a:spcBef>
                <a:spcPts val="1000"/>
              </a:spcBef>
            </a:pPr>
            <a:r>
              <a:rPr lang="en-US" dirty="0" smtClean="0"/>
              <a:t>Data standards – naming, definition, data typing</a:t>
            </a:r>
          </a:p>
          <a:p>
            <a:pPr lvl="1">
              <a:spcBef>
                <a:spcPts val="1000"/>
              </a:spcBef>
            </a:pPr>
            <a:r>
              <a:rPr lang="en-US" dirty="0" smtClean="0"/>
              <a:t>Data use – ownership, accessibility, confidentiality</a:t>
            </a:r>
          </a:p>
          <a:p>
            <a:pPr lvl="1">
              <a:spcBef>
                <a:spcPts val="1000"/>
              </a:spcBef>
            </a:pPr>
            <a:r>
              <a:rPr lang="en-US" dirty="0" smtClean="0"/>
              <a:t>Data quality – validation rules, completeness, currency</a:t>
            </a:r>
          </a:p>
        </p:txBody>
      </p:sp>
      <p:sp>
        <p:nvSpPr>
          <p:cNvPr id="5" name="Slide Number Placeholder 4"/>
          <p:cNvSpPr>
            <a:spLocks noGrp="1"/>
          </p:cNvSpPr>
          <p:nvPr>
            <p:ph type="sldNum" sz="quarter" idx="4"/>
          </p:nvPr>
        </p:nvSpPr>
        <p:spPr/>
        <p:txBody>
          <a:bodyPr/>
          <a:lstStyle/>
          <a:p>
            <a:fld id="{D76FEE05-4B05-4E75-8F0D-38DA0AD3DF19}" type="slidenum">
              <a:rPr lang="en-US" smtClean="0"/>
              <a:pPr/>
              <a:t>12</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105714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pc="0" dirty="0" smtClean="0">
                <a:solidFill>
                  <a:schemeClr val="tx1"/>
                </a:solidFill>
                <a:effectLst/>
              </a:rPr>
              <a:t>Database Design and </a:t>
            </a:r>
            <a:r>
              <a:rPr lang="en-US" spc="0" dirty="0">
                <a:solidFill>
                  <a:schemeClr val="tx1"/>
                </a:solidFill>
                <a:effectLst/>
              </a:rPr>
              <a:t>Administration</a:t>
            </a:r>
            <a:r>
              <a:rPr lang="en-US" sz="4400" spc="0" dirty="0">
                <a:solidFill>
                  <a:schemeClr val="tx1"/>
                </a:solidFill>
                <a:effectLst/>
              </a:rPr>
              <a:t> </a:t>
            </a:r>
            <a:r>
              <a:rPr lang="en-US" sz="2000" spc="0" dirty="0" smtClean="0">
                <a:solidFill>
                  <a:schemeClr val="tx1"/>
                </a:solidFill>
                <a:effectLst/>
              </a:rPr>
              <a:t>(4 </a:t>
            </a:r>
            <a:r>
              <a:rPr lang="en-US" sz="2000" spc="0" dirty="0">
                <a:solidFill>
                  <a:schemeClr val="tx1"/>
                </a:solidFill>
                <a:effectLst/>
              </a:rPr>
              <a:t>of 4)</a:t>
            </a:r>
          </a:p>
        </p:txBody>
      </p:sp>
      <p:sp>
        <p:nvSpPr>
          <p:cNvPr id="3" name="Content Placeholder 2"/>
          <p:cNvSpPr>
            <a:spLocks noGrp="1"/>
          </p:cNvSpPr>
          <p:nvPr>
            <p:ph idx="1"/>
          </p:nvPr>
        </p:nvSpPr>
        <p:spPr>
          <a:xfrm>
            <a:off x="381000" y="1412875"/>
            <a:ext cx="8382000" cy="3438890"/>
          </a:xfrm>
        </p:spPr>
        <p:txBody>
          <a:bodyPr/>
          <a:lstStyle/>
          <a:p>
            <a:pPr>
              <a:spcBef>
                <a:spcPts val="1000"/>
              </a:spcBef>
            </a:pPr>
            <a:r>
              <a:rPr lang="en-US" dirty="0" smtClean="0"/>
              <a:t>Who is involved in database design?</a:t>
            </a:r>
          </a:p>
          <a:p>
            <a:pPr>
              <a:spcBef>
                <a:spcPts val="1000"/>
              </a:spcBef>
            </a:pPr>
            <a:r>
              <a:rPr lang="en-US" dirty="0" smtClean="0"/>
              <a:t>Database Administrator (D</a:t>
            </a:r>
            <a:r>
              <a:rPr lang="en-US" sz="100" dirty="0" smtClean="0"/>
              <a:t> </a:t>
            </a:r>
            <a:r>
              <a:rPr lang="en-US" dirty="0" smtClean="0"/>
              <a:t>B</a:t>
            </a:r>
            <a:r>
              <a:rPr lang="en-US" sz="100" dirty="0" smtClean="0"/>
              <a:t> </a:t>
            </a:r>
            <a:r>
              <a:rPr lang="en-US" dirty="0" smtClean="0"/>
              <a:t>A) – person in charge of safety and the operation of the database</a:t>
            </a:r>
          </a:p>
          <a:p>
            <a:pPr lvl="1">
              <a:spcBef>
                <a:spcPts val="1000"/>
              </a:spcBef>
            </a:pPr>
            <a:r>
              <a:rPr lang="en-US" dirty="0" smtClean="0"/>
              <a:t>Manage multiple D</a:t>
            </a:r>
            <a:r>
              <a:rPr lang="en-US" sz="100" dirty="0" smtClean="0"/>
              <a:t> </a:t>
            </a:r>
            <a:r>
              <a:rPr lang="en-US" dirty="0" smtClean="0"/>
              <a:t>B</a:t>
            </a:r>
            <a:r>
              <a:rPr lang="en-US" sz="100" dirty="0" smtClean="0"/>
              <a:t> </a:t>
            </a:r>
            <a:r>
              <a:rPr lang="en-US" dirty="0" smtClean="0"/>
              <a:t>M</a:t>
            </a:r>
            <a:r>
              <a:rPr lang="en-US" sz="100" dirty="0" smtClean="0"/>
              <a:t> </a:t>
            </a:r>
            <a:r>
              <a:rPr lang="en-US" dirty="0" smtClean="0"/>
              <a:t>S environment</a:t>
            </a:r>
          </a:p>
          <a:p>
            <a:pPr lvl="1">
              <a:spcBef>
                <a:spcPts val="1000"/>
              </a:spcBef>
            </a:pPr>
            <a:r>
              <a:rPr lang="en-US" dirty="0" smtClean="0"/>
              <a:t>Protect the database and data – authentication</a:t>
            </a:r>
          </a:p>
          <a:p>
            <a:pPr lvl="1">
              <a:spcBef>
                <a:spcPts val="1000"/>
              </a:spcBef>
            </a:pPr>
            <a:r>
              <a:rPr lang="en-US" dirty="0" smtClean="0"/>
              <a:t>Maintain high-performance level</a:t>
            </a:r>
          </a:p>
          <a:p>
            <a:pPr lvl="1">
              <a:spcBef>
                <a:spcPts val="1000"/>
              </a:spcBef>
            </a:pPr>
            <a:r>
              <a:rPr lang="en-US" dirty="0" smtClean="0"/>
              <a:t>Backup data and define recovery procedures</a:t>
            </a:r>
            <a:endParaRPr lang="en-US" dirty="0"/>
          </a:p>
        </p:txBody>
      </p:sp>
      <p:sp>
        <p:nvSpPr>
          <p:cNvPr id="5" name="Slide Number Placeholder 4"/>
          <p:cNvSpPr>
            <a:spLocks noGrp="1"/>
          </p:cNvSpPr>
          <p:nvPr>
            <p:ph type="sldNum" sz="quarter" idx="4"/>
          </p:nvPr>
        </p:nvSpPr>
        <p:spPr/>
        <p:txBody>
          <a:bodyPr/>
          <a:lstStyle/>
          <a:p>
            <a:fld id="{D76FEE05-4B05-4E75-8F0D-38DA0AD3DF19}" type="slidenum">
              <a:rPr lang="en-US" smtClean="0"/>
              <a:pPr/>
              <a:t>13</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260908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a:t>
            </a:r>
            <a:r>
              <a:rPr lang="en-US" sz="100" spc="0" dirty="0" smtClean="0">
                <a:solidFill>
                  <a:schemeClr val="tx1"/>
                </a:solidFill>
                <a:effectLst/>
              </a:rPr>
              <a:t> </a:t>
            </a:r>
            <a:r>
              <a:rPr lang="en-US" sz="4400" spc="0" dirty="0" smtClean="0">
                <a:solidFill>
                  <a:schemeClr val="tx1"/>
                </a:solidFill>
                <a:effectLst/>
              </a:rPr>
              <a:t>A and D</a:t>
            </a:r>
            <a:r>
              <a:rPr lang="en-US" sz="100" spc="0" dirty="0" smtClean="0">
                <a:solidFill>
                  <a:schemeClr val="tx1"/>
                </a:solidFill>
                <a:effectLst/>
              </a:rPr>
              <a:t> </a:t>
            </a:r>
            <a:r>
              <a:rPr lang="en-US" sz="4400" spc="0" dirty="0" smtClean="0">
                <a:solidFill>
                  <a:schemeClr val="tx1"/>
                </a:solidFill>
                <a:effectLst/>
              </a:rPr>
              <a:t>B</a:t>
            </a:r>
            <a:r>
              <a:rPr lang="en-US" sz="100" spc="0" dirty="0" smtClean="0">
                <a:solidFill>
                  <a:schemeClr val="tx1"/>
                </a:solidFill>
                <a:effectLst/>
              </a:rPr>
              <a:t> </a:t>
            </a:r>
            <a:r>
              <a:rPr lang="en-US" sz="4400" spc="0" dirty="0" smtClean="0">
                <a:solidFill>
                  <a:schemeClr val="tx1"/>
                </a:solidFill>
                <a:effectLst/>
              </a:rPr>
              <a:t>A Responsibilities</a:t>
            </a:r>
            <a:endParaRPr lang="en-US" sz="4400" spc="0" dirty="0">
              <a:solidFill>
                <a:schemeClr val="tx1"/>
              </a:solidFill>
              <a:effectLst/>
            </a:endParaRPr>
          </a:p>
        </p:txBody>
      </p:sp>
      <p:pic>
        <p:nvPicPr>
          <p:cNvPr id="6" name="Content Placeholder 5" descr="The illustration shows Data administrator and database administrator responsibilities. D A: standard, ownership, quality. D B A: environment, security or protection, performance, recovery. "/>
          <p:cNvPicPr>
            <a:picLocks noGrp="1" noChangeAspect="1"/>
          </p:cNvPicPr>
          <p:nvPr>
            <p:ph idx="1"/>
          </p:nvPr>
        </p:nvPicPr>
        <p:blipFill>
          <a:blip r:embed="rId2"/>
          <a:stretch>
            <a:fillRect/>
          </a:stretch>
        </p:blipFill>
        <p:spPr>
          <a:xfrm>
            <a:off x="847605" y="1295400"/>
            <a:ext cx="7448789" cy="4350292"/>
          </a:xfrm>
          <a:prstGeom prst="rect">
            <a:avLst/>
          </a:prstGeom>
        </p:spPr>
      </p:pic>
      <p:sp>
        <p:nvSpPr>
          <p:cNvPr id="3" name="Slide Number Placeholder 2"/>
          <p:cNvSpPr>
            <a:spLocks noGrp="1"/>
          </p:cNvSpPr>
          <p:nvPr>
            <p:ph type="sldNum" sz="quarter" idx="4"/>
          </p:nvPr>
        </p:nvSpPr>
        <p:spPr/>
        <p:txBody>
          <a:bodyPr/>
          <a:lstStyle/>
          <a:p>
            <a:fld id="{D76FEE05-4B05-4E75-8F0D-38DA0AD3DF19}" type="slidenum">
              <a:rPr lang="en-US" smtClean="0"/>
              <a:pPr/>
              <a:t>14</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1433339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04800" y="122238"/>
            <a:ext cx="7696200" cy="609398"/>
          </a:xfrm>
        </p:spPr>
        <p:txBody>
          <a:bodyPr/>
          <a:lstStyle/>
          <a:p>
            <a:r>
              <a:rPr lang="en-US" altLang="en-US" sz="4400" spc="0" dirty="0">
                <a:solidFill>
                  <a:schemeClr val="tx1"/>
                </a:solidFill>
                <a:effectLst/>
              </a:rPr>
              <a:t>Relational </a:t>
            </a:r>
            <a:r>
              <a:rPr lang="en-US" altLang="en-US" sz="4400" spc="0" dirty="0" smtClean="0">
                <a:solidFill>
                  <a:schemeClr val="tx1"/>
                </a:solidFill>
                <a:effectLst/>
              </a:rPr>
              <a:t>Databases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483331" name="Rectangle 3"/>
          <p:cNvSpPr>
            <a:spLocks noGrp="1" noChangeArrowheads="1"/>
          </p:cNvSpPr>
          <p:nvPr>
            <p:ph idx="1"/>
          </p:nvPr>
        </p:nvSpPr>
        <p:spPr>
          <a:xfrm>
            <a:off x="304800" y="1219200"/>
            <a:ext cx="8458200" cy="3059299"/>
          </a:xfrm>
        </p:spPr>
        <p:txBody>
          <a:bodyPr/>
          <a:lstStyle/>
          <a:p>
            <a:pPr>
              <a:lnSpc>
                <a:spcPct val="90000"/>
              </a:lnSpc>
            </a:pPr>
            <a:r>
              <a:rPr lang="en-US" altLang="en-US" sz="2800" dirty="0"/>
              <a:t>Relational database management system (</a:t>
            </a:r>
            <a:r>
              <a:rPr lang="en-US" altLang="en-US" sz="2800" dirty="0" smtClean="0"/>
              <a:t>R</a:t>
            </a:r>
            <a:r>
              <a:rPr lang="en-US" altLang="en-US" sz="100" dirty="0" smtClean="0"/>
              <a:t> </a:t>
            </a:r>
            <a:r>
              <a:rPr lang="en-US" altLang="en-US" sz="2800" dirty="0" smtClean="0"/>
              <a:t>D</a:t>
            </a:r>
            <a:r>
              <a:rPr lang="en-US" altLang="en-US" sz="100" dirty="0" smtClean="0"/>
              <a:t> </a:t>
            </a:r>
            <a:r>
              <a:rPr lang="en-US" altLang="en-US" sz="2800" dirty="0" smtClean="0"/>
              <a:t>B</a:t>
            </a:r>
            <a:r>
              <a:rPr lang="en-US" altLang="en-US" sz="100" dirty="0" smtClean="0"/>
              <a:t> </a:t>
            </a:r>
            <a:r>
              <a:rPr lang="en-US" altLang="en-US" sz="2800" dirty="0" smtClean="0"/>
              <a:t>M</a:t>
            </a:r>
            <a:r>
              <a:rPr lang="en-US" altLang="en-US" sz="100" dirty="0" smtClean="0"/>
              <a:t> </a:t>
            </a:r>
            <a:r>
              <a:rPr lang="en-US" altLang="en-US" sz="2800" dirty="0" smtClean="0"/>
              <a:t>S</a:t>
            </a:r>
            <a:r>
              <a:rPr lang="en-US" altLang="en-US" sz="2800" dirty="0"/>
              <a:t>) -- a </a:t>
            </a:r>
            <a:r>
              <a:rPr lang="en-US" altLang="en-US" sz="2800" dirty="0" smtClean="0"/>
              <a:t>D</a:t>
            </a:r>
            <a:r>
              <a:rPr lang="en-US" altLang="en-US" sz="100" dirty="0" smtClean="0"/>
              <a:t> </a:t>
            </a:r>
            <a:r>
              <a:rPr lang="en-US" altLang="en-US" sz="2800" dirty="0" smtClean="0"/>
              <a:t>B</a:t>
            </a:r>
            <a:r>
              <a:rPr lang="en-US" altLang="en-US" sz="100" dirty="0" smtClean="0"/>
              <a:t> </a:t>
            </a:r>
            <a:r>
              <a:rPr lang="en-US" altLang="en-US" sz="2800" dirty="0" smtClean="0"/>
              <a:t>M</a:t>
            </a:r>
            <a:r>
              <a:rPr lang="en-US" altLang="en-US" sz="100" dirty="0" smtClean="0"/>
              <a:t> </a:t>
            </a:r>
            <a:r>
              <a:rPr lang="en-US" altLang="en-US" sz="2800" dirty="0" smtClean="0"/>
              <a:t>S </a:t>
            </a:r>
            <a:r>
              <a:rPr lang="en-US" altLang="en-US" sz="2800" dirty="0"/>
              <a:t>that organizes data in tables (relations)</a:t>
            </a:r>
          </a:p>
          <a:p>
            <a:pPr>
              <a:lnSpc>
                <a:spcPct val="90000"/>
              </a:lnSpc>
            </a:pPr>
            <a:r>
              <a:rPr lang="en-US" altLang="en-US" sz="2800" dirty="0"/>
              <a:t>Table -- a two-dimensional data structure of columns and rows</a:t>
            </a:r>
          </a:p>
          <a:p>
            <a:pPr>
              <a:lnSpc>
                <a:spcPct val="90000"/>
              </a:lnSpc>
            </a:pPr>
            <a:r>
              <a:rPr lang="en-US" altLang="en-US" sz="2800" dirty="0"/>
              <a:t>Row -- one horizontal group of data attribute values</a:t>
            </a:r>
          </a:p>
          <a:p>
            <a:pPr>
              <a:lnSpc>
                <a:spcPct val="90000"/>
              </a:lnSpc>
            </a:pPr>
            <a:r>
              <a:rPr lang="en-US" altLang="en-US" sz="2800" dirty="0"/>
              <a:t>Attribute -- one vertical group of data attribute </a:t>
            </a:r>
            <a:r>
              <a:rPr lang="en-US" altLang="en-US" sz="2800" dirty="0" smtClean="0"/>
              <a:t>values</a:t>
            </a:r>
          </a:p>
          <a:p>
            <a:pPr>
              <a:lnSpc>
                <a:spcPct val="90000"/>
              </a:lnSpc>
            </a:pPr>
            <a:r>
              <a:rPr lang="en-US" altLang="en-US" sz="2800" dirty="0" smtClean="0"/>
              <a:t>Attribute value -- the value held in a single table cell</a:t>
            </a:r>
            <a:endParaRPr lang="en-US" altLang="en-US" sz="2800" dirty="0"/>
          </a:p>
        </p:txBody>
      </p:sp>
      <p:sp>
        <p:nvSpPr>
          <p:cNvPr id="2" name="Slide Number Placeholder 1"/>
          <p:cNvSpPr>
            <a:spLocks noGrp="1"/>
          </p:cNvSpPr>
          <p:nvPr>
            <p:ph type="sldNum" sz="quarter" idx="4"/>
          </p:nvPr>
        </p:nvSpPr>
        <p:spPr/>
        <p:txBody>
          <a:bodyPr/>
          <a:lstStyle/>
          <a:p>
            <a:fld id="{D76FEE05-4B05-4E75-8F0D-38DA0AD3DF19}" type="slidenum">
              <a:rPr lang="en-US" smtClean="0"/>
              <a:pPr/>
              <a:t>15</a:t>
            </a:fld>
            <a:endParaRPr lang="en-US"/>
          </a:p>
        </p:txBody>
      </p:sp>
      <p:sp>
        <p:nvSpPr>
          <p:cNvPr id="4" name="Footer Placeholder 4"/>
          <p:cNvSpPr>
            <a:spLocks noGrp="1"/>
          </p:cNvSpPr>
          <p:nvPr>
            <p:ph type="ftr" sz="quarter" idx="3"/>
          </p:nvPr>
        </p:nvSpPr>
        <p:spPr>
          <a:xfrm>
            <a:off x="0" y="6248400"/>
            <a:ext cx="8001000" cy="457200"/>
          </a:xfrm>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04800" y="122238"/>
            <a:ext cx="7696200" cy="609398"/>
          </a:xfrm>
        </p:spPr>
        <p:txBody>
          <a:bodyPr/>
          <a:lstStyle/>
          <a:p>
            <a:r>
              <a:rPr lang="en-US" altLang="en-US" sz="4400" spc="0" dirty="0">
                <a:solidFill>
                  <a:schemeClr val="tx1"/>
                </a:solidFill>
                <a:effectLst/>
              </a:rPr>
              <a:t>Relational </a:t>
            </a:r>
            <a:r>
              <a:rPr lang="en-US" altLang="en-US" sz="4400" spc="0" dirty="0" smtClean="0">
                <a:solidFill>
                  <a:schemeClr val="tx1"/>
                </a:solidFill>
                <a:effectLst/>
              </a:rPr>
              <a:t>Databases </a:t>
            </a:r>
            <a:r>
              <a:rPr lang="en-US" altLang="en-US" sz="2000" spc="0" dirty="0" smtClean="0">
                <a:solidFill>
                  <a:schemeClr val="tx1"/>
                </a:solidFill>
                <a:effectLst/>
              </a:rPr>
              <a:t>(2 </a:t>
            </a:r>
            <a:r>
              <a:rPr lang="en-US" altLang="en-US" sz="2000" spc="0" dirty="0">
                <a:solidFill>
                  <a:schemeClr val="tx1"/>
                </a:solidFill>
                <a:effectLst/>
              </a:rPr>
              <a:t>of 2)</a:t>
            </a:r>
          </a:p>
        </p:txBody>
      </p:sp>
      <p:sp>
        <p:nvSpPr>
          <p:cNvPr id="483331" name="Rectangle 3"/>
          <p:cNvSpPr>
            <a:spLocks noGrp="1" noChangeArrowheads="1"/>
          </p:cNvSpPr>
          <p:nvPr>
            <p:ph idx="1"/>
          </p:nvPr>
        </p:nvSpPr>
        <p:spPr>
          <a:xfrm>
            <a:off x="304800" y="1219200"/>
            <a:ext cx="8458200" cy="3043910"/>
          </a:xfrm>
        </p:spPr>
        <p:txBody>
          <a:bodyPr/>
          <a:lstStyle/>
          <a:p>
            <a:pPr>
              <a:lnSpc>
                <a:spcPct val="90000"/>
              </a:lnSpc>
              <a:spcBef>
                <a:spcPts val="1000"/>
              </a:spcBef>
            </a:pPr>
            <a:r>
              <a:rPr lang="en-US" altLang="en-US" sz="2400" dirty="0" smtClean="0"/>
              <a:t>Key – an </a:t>
            </a:r>
            <a:r>
              <a:rPr lang="en-US" altLang="en-US" sz="2400" dirty="0"/>
              <a:t>attribute or set of attributes, the values of which occur only once in all the rows of the table</a:t>
            </a:r>
          </a:p>
          <a:p>
            <a:pPr>
              <a:lnSpc>
                <a:spcPct val="90000"/>
              </a:lnSpc>
              <a:spcBef>
                <a:spcPts val="1000"/>
              </a:spcBef>
            </a:pPr>
            <a:r>
              <a:rPr lang="en-US" altLang="en-US" sz="2400" dirty="0" smtClean="0"/>
              <a:t>Candidate Key – an attribute or set of attributes that could server as the primary key</a:t>
            </a:r>
          </a:p>
          <a:p>
            <a:pPr>
              <a:lnSpc>
                <a:spcPct val="90000"/>
              </a:lnSpc>
              <a:spcBef>
                <a:spcPts val="1000"/>
              </a:spcBef>
            </a:pPr>
            <a:r>
              <a:rPr lang="en-US" altLang="en-US" sz="2400" dirty="0" smtClean="0"/>
              <a:t>Primary </a:t>
            </a:r>
            <a:r>
              <a:rPr lang="en-US" altLang="en-US" sz="2400" dirty="0"/>
              <a:t>key </a:t>
            </a:r>
            <a:r>
              <a:rPr lang="en-US" altLang="en-US" sz="2400" dirty="0" smtClean="0"/>
              <a:t>– the </a:t>
            </a:r>
            <a:r>
              <a:rPr lang="en-US" altLang="en-US" sz="2400" dirty="0"/>
              <a:t>key chosen by a database designer to represent relationships among rows in different tables</a:t>
            </a:r>
          </a:p>
          <a:p>
            <a:pPr>
              <a:lnSpc>
                <a:spcPct val="90000"/>
              </a:lnSpc>
              <a:spcBef>
                <a:spcPts val="1000"/>
              </a:spcBef>
            </a:pPr>
            <a:r>
              <a:rPr lang="en-US" altLang="en-US" sz="2400" dirty="0"/>
              <a:t>Foreign key </a:t>
            </a:r>
            <a:r>
              <a:rPr lang="en-US" altLang="en-US" sz="2400" dirty="0" smtClean="0"/>
              <a:t>– an </a:t>
            </a:r>
            <a:r>
              <a:rPr lang="en-US" altLang="en-US" sz="2400" dirty="0"/>
              <a:t>attribute that duplicates the primary key of a different (or foreign) table</a:t>
            </a:r>
          </a:p>
        </p:txBody>
      </p:sp>
      <p:sp>
        <p:nvSpPr>
          <p:cNvPr id="2" name="Slide Number Placeholder 1"/>
          <p:cNvSpPr>
            <a:spLocks noGrp="1"/>
          </p:cNvSpPr>
          <p:nvPr>
            <p:ph type="sldNum" sz="quarter" idx="4"/>
          </p:nvPr>
        </p:nvSpPr>
        <p:spPr/>
        <p:txBody>
          <a:bodyPr/>
          <a:lstStyle/>
          <a:p>
            <a:fld id="{D76FEE05-4B05-4E75-8F0D-38DA0AD3DF19}" type="slidenum">
              <a:rPr lang="en-US" smtClean="0"/>
              <a:pPr/>
              <a:t>16</a:t>
            </a:fld>
            <a:endParaRPr lang="en-US"/>
          </a:p>
        </p:txBody>
      </p:sp>
      <p:sp>
        <p:nvSpPr>
          <p:cNvPr id="4" name="Footer Placeholder 4"/>
          <p:cNvSpPr>
            <a:spLocks noGrp="1"/>
          </p:cNvSpPr>
          <p:nvPr>
            <p:ph type="ftr" sz="quarter" idx="3"/>
          </p:nvPr>
        </p:nvSpPr>
        <p:spPr>
          <a:xfrm>
            <a:off x="0" y="6248400"/>
            <a:ext cx="7620000" cy="457200"/>
          </a:xfrm>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extLst>
      <p:ext uri="{BB962C8B-B14F-4D97-AF65-F5344CB8AC3E}">
        <p14:creationId xmlns:p14="http://schemas.microsoft.com/office/powerpoint/2010/main" val="2361097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Partial Display of a Relational Database Table</a:t>
            </a:r>
            <a:endParaRPr lang="en-US" altLang="en-US" sz="2800" spc="0" dirty="0">
              <a:solidFill>
                <a:schemeClr val="tx1"/>
              </a:solidFill>
              <a:effectLst/>
            </a:endParaRPr>
          </a:p>
        </p:txBody>
      </p:sp>
      <p:pic>
        <p:nvPicPr>
          <p:cNvPr id="6" name="Content Placeholder 5" descr="A database table has the following labels. The row with titles is labeled field or attribute names. One of the rows with data is labeled one row, tuple or record. One cell is labeled one field or attribute value. A column is labeled one field or attribute and its values. "/>
          <p:cNvPicPr>
            <a:picLocks noGrp="1" noChangeAspect="1"/>
          </p:cNvPicPr>
          <p:nvPr>
            <p:ph idx="1"/>
          </p:nvPr>
        </p:nvPicPr>
        <p:blipFill>
          <a:blip r:embed="rId2"/>
          <a:stretch>
            <a:fillRect/>
          </a:stretch>
        </p:blipFill>
        <p:spPr>
          <a:xfrm>
            <a:off x="263036" y="1648255"/>
            <a:ext cx="8653439" cy="3600910"/>
          </a:xfrm>
          <a:prstGeom prst="rect">
            <a:avLst/>
          </a:prstGeom>
        </p:spPr>
      </p:pic>
      <p:sp>
        <p:nvSpPr>
          <p:cNvPr id="2" name="Slide Number Placeholder 1"/>
          <p:cNvSpPr>
            <a:spLocks noGrp="1"/>
          </p:cNvSpPr>
          <p:nvPr>
            <p:ph type="sldNum" sz="quarter" idx="4"/>
          </p:nvPr>
        </p:nvSpPr>
        <p:spPr/>
        <p:txBody>
          <a:bodyPr/>
          <a:lstStyle/>
          <a:p>
            <a:fld id="{D76FEE05-4B05-4E75-8F0D-38DA0AD3DF19}" type="slidenum">
              <a:rPr lang="en-US" smtClean="0"/>
              <a:pPr/>
              <a:t>17</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pc="0" dirty="0" smtClean="0">
                <a:solidFill>
                  <a:schemeClr val="tx1"/>
                </a:solidFill>
                <a:effectLst/>
              </a:rPr>
              <a:t>An Association Between Two Classes</a:t>
            </a:r>
            <a:endParaRPr lang="en-US" spc="0" dirty="0">
              <a:solidFill>
                <a:schemeClr val="tx1"/>
              </a:solidFill>
              <a:effectLst/>
            </a:endParaRPr>
          </a:p>
        </p:txBody>
      </p:sp>
      <p:pic>
        <p:nvPicPr>
          <p:cNvPr id="6" name="Content Placeholder 5" descr="The diagram shows an association between two classes. Product item, with attributes listed below is connected to inventory item with attributes. The line starts with 1 and ends with 0 dot dot star."/>
          <p:cNvPicPr>
            <a:picLocks noGrp="1" noChangeAspect="1"/>
          </p:cNvPicPr>
          <p:nvPr>
            <p:ph idx="1"/>
          </p:nvPr>
        </p:nvPicPr>
        <p:blipFill>
          <a:blip r:embed="rId2"/>
          <a:stretch>
            <a:fillRect/>
          </a:stretch>
        </p:blipFill>
        <p:spPr>
          <a:xfrm>
            <a:off x="838200" y="2362200"/>
            <a:ext cx="6826337" cy="2003963"/>
          </a:xfrm>
          <a:prstGeom prst="rect">
            <a:avLst/>
          </a:prstGeom>
        </p:spPr>
      </p:pic>
      <p:sp>
        <p:nvSpPr>
          <p:cNvPr id="3" name="Slide Number Placeholder 2"/>
          <p:cNvSpPr>
            <a:spLocks noGrp="1"/>
          </p:cNvSpPr>
          <p:nvPr>
            <p:ph type="sldNum" sz="quarter" idx="4"/>
          </p:nvPr>
        </p:nvSpPr>
        <p:spPr/>
        <p:txBody>
          <a:bodyPr/>
          <a:lstStyle/>
          <a:p>
            <a:fld id="{D76FEE05-4B05-4E75-8F0D-38DA0AD3DF19}" type="slidenum">
              <a:rPr lang="en-US" smtClean="0"/>
              <a:pPr/>
              <a:t>18</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1055489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381000" y="230188"/>
            <a:ext cx="8382000" cy="830997"/>
          </a:xfrm>
        </p:spPr>
        <p:txBody>
          <a:bodyPr/>
          <a:lstStyle/>
          <a:p>
            <a:r>
              <a:rPr lang="en-US" altLang="en-US" sz="3600" spc="0" dirty="0">
                <a:solidFill>
                  <a:schemeClr val="tx1"/>
                </a:solidFill>
                <a:effectLst/>
              </a:rPr>
              <a:t>An Association Between Rows in Two Tables </a:t>
            </a:r>
            <a:r>
              <a:rPr lang="en-US" altLang="en-US" sz="2400" spc="0" dirty="0">
                <a:solidFill>
                  <a:schemeClr val="tx1"/>
                </a:solidFill>
                <a:effectLst/>
              </a:rPr>
              <a:t>(key and foreign key)</a:t>
            </a:r>
          </a:p>
        </p:txBody>
      </p:sp>
      <p:pic>
        <p:nvPicPr>
          <p:cNvPr id="6" name="Content Placeholder 5" descr="The image shows an association between rows in two tablesm where the product item I D is elaborated in another table. "/>
          <p:cNvPicPr>
            <a:picLocks noGrp="1" noChangeAspect="1"/>
          </p:cNvPicPr>
          <p:nvPr>
            <p:ph idx="1"/>
          </p:nvPr>
        </p:nvPicPr>
        <p:blipFill>
          <a:blip r:embed="rId2"/>
          <a:stretch>
            <a:fillRect/>
          </a:stretch>
        </p:blipFill>
        <p:spPr>
          <a:xfrm>
            <a:off x="1389905" y="1303931"/>
            <a:ext cx="6750301" cy="4572200"/>
          </a:xfrm>
          <a:prstGeom prst="rect">
            <a:avLst/>
          </a:prstGeom>
        </p:spPr>
      </p:pic>
      <p:sp>
        <p:nvSpPr>
          <p:cNvPr id="2" name="Slide Number Placeholder 1"/>
          <p:cNvSpPr>
            <a:spLocks noGrp="1"/>
          </p:cNvSpPr>
          <p:nvPr>
            <p:ph type="sldNum" sz="quarter" idx="4"/>
          </p:nvPr>
        </p:nvSpPr>
        <p:spPr/>
        <p:txBody>
          <a:bodyPr/>
          <a:lstStyle/>
          <a:p>
            <a:fld id="{D76FEE05-4B05-4E75-8F0D-38DA0AD3DF19}" type="slidenum">
              <a:rPr lang="en-US" smtClean="0"/>
              <a:pPr/>
              <a:t>19</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802"/>
            <a:ext cx="7391400" cy="609398"/>
          </a:xfrm>
        </p:spPr>
        <p:txBody>
          <a:bodyPr/>
          <a:lstStyle/>
          <a:p>
            <a:pPr algn="ctr"/>
            <a:r>
              <a:rPr lang="en-US" altLang="en-US" sz="4400" spc="0" dirty="0" smtClean="0">
                <a:solidFill>
                  <a:schemeClr val="tx1"/>
                </a:solidFill>
                <a:effectLst/>
              </a:rPr>
              <a:t>Designing the Database</a:t>
            </a:r>
            <a:endParaRPr lang="en-US" sz="4400" spc="0" dirty="0">
              <a:solidFill>
                <a:schemeClr val="tx1"/>
              </a:solidFill>
              <a:effectLst/>
            </a:endParaRPr>
          </a:p>
        </p:txBody>
      </p:sp>
      <p:sp>
        <p:nvSpPr>
          <p:cNvPr id="3" name="Content Placeholder 2"/>
          <p:cNvSpPr>
            <a:spLocks noGrp="1"/>
          </p:cNvSpPr>
          <p:nvPr>
            <p:ph idx="1"/>
          </p:nvPr>
        </p:nvSpPr>
        <p:spPr>
          <a:xfrm>
            <a:off x="2667000" y="2066278"/>
            <a:ext cx="2971800" cy="553998"/>
          </a:xfrm>
        </p:spPr>
        <p:txBody>
          <a:bodyPr/>
          <a:lstStyle/>
          <a:p>
            <a:pPr marL="0" indent="0" algn="ctr">
              <a:buNone/>
            </a:pPr>
            <a:r>
              <a:rPr lang="en-US" altLang="en-US" sz="4000" b="1" dirty="0" smtClean="0">
                <a:solidFill>
                  <a:schemeClr val="tx2"/>
                </a:solidFill>
              </a:rPr>
              <a:t>Chapter 9</a:t>
            </a:r>
            <a:endParaRPr lang="en-US" altLang="en-US" sz="4000" b="1" dirty="0">
              <a:solidFill>
                <a:schemeClr val="tx2"/>
              </a:solidFill>
            </a:endParaRPr>
          </a:p>
        </p:txBody>
      </p:sp>
      <p:sp>
        <p:nvSpPr>
          <p:cNvPr id="17" name="Content Placeholder 16"/>
          <p:cNvSpPr>
            <a:spLocks noGrp="1"/>
          </p:cNvSpPr>
          <p:nvPr>
            <p:ph sz="quarter" idx="11"/>
          </p:nvPr>
        </p:nvSpPr>
        <p:spPr>
          <a:xfrm>
            <a:off x="971550" y="3733801"/>
            <a:ext cx="6953250" cy="762000"/>
          </a:xfrm>
        </p:spPr>
        <p:txBody>
          <a:bodyPr/>
          <a:lstStyle/>
          <a:p>
            <a:pPr marL="0" indent="0" algn="ctr">
              <a:lnSpc>
                <a:spcPct val="80000"/>
              </a:lnSpc>
              <a:buNone/>
            </a:pPr>
            <a:r>
              <a:rPr lang="en-US" altLang="en-US" sz="2400" dirty="0" smtClean="0"/>
              <a:t>Systems Analysis and Design in a Changing World 7</a:t>
            </a:r>
            <a:r>
              <a:rPr lang="en-US" altLang="en-US" sz="2400" baseline="30000" dirty="0" smtClean="0"/>
              <a:t>th</a:t>
            </a:r>
            <a:r>
              <a:rPr lang="en-US" altLang="en-US" sz="2400" dirty="0" smtClean="0"/>
              <a:t> Ed</a:t>
            </a:r>
            <a:r>
              <a:rPr lang="en-US" altLang="en-US" sz="2400" baseline="0" dirty="0" smtClean="0"/>
              <a:t> </a:t>
            </a:r>
            <a:r>
              <a:rPr lang="en-US" altLang="en-US" sz="2400" dirty="0" err="1" smtClean="0"/>
              <a:t>Satzinger</a:t>
            </a:r>
            <a:r>
              <a:rPr lang="en-US" altLang="en-US" sz="2400" dirty="0" smtClean="0"/>
              <a:t>, Jackson &amp; </a:t>
            </a:r>
            <a:r>
              <a:rPr lang="en-US" altLang="en-US" sz="2400" dirty="0" err="1" smtClean="0"/>
              <a:t>Burd</a:t>
            </a:r>
            <a:endParaRPr lang="en-US" altLang="en-US" sz="2400" dirty="0"/>
          </a:p>
        </p:txBody>
      </p:sp>
      <p:sp>
        <p:nvSpPr>
          <p:cNvPr id="5" name="Slide Number Placeholder 4"/>
          <p:cNvSpPr>
            <a:spLocks noGrp="1"/>
          </p:cNvSpPr>
          <p:nvPr>
            <p:ph type="sldNum" sz="quarter" idx="4"/>
          </p:nvPr>
        </p:nvSpPr>
        <p:spPr/>
        <p:txBody>
          <a:bodyPr/>
          <a:lstStyle/>
          <a:p>
            <a:fld id="{D76FEE05-4B05-4E75-8F0D-38DA0AD3DF19}" type="slidenum">
              <a:rPr lang="en-US" smtClean="0"/>
              <a:pPr/>
              <a:t>2</a:t>
            </a:fld>
            <a:endParaRPr lang="en-US"/>
          </a:p>
        </p:txBody>
      </p:sp>
      <p:sp>
        <p:nvSpPr>
          <p:cNvPr id="4" name="Footer Placeholder 3"/>
          <p:cNvSpPr>
            <a:spLocks noGrp="1"/>
          </p:cNvSpPr>
          <p:nvPr>
            <p:ph type="ftr" sz="quarter" idx="3"/>
          </p:nvPr>
        </p:nvSpPr>
        <p:spPr>
          <a:xfrm>
            <a:off x="-15875" y="6356350"/>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1486325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xfrm>
            <a:off x="304800" y="122238"/>
            <a:ext cx="7696200" cy="941796"/>
          </a:xfrm>
        </p:spPr>
        <p:txBody>
          <a:bodyPr/>
          <a:lstStyle/>
          <a:p>
            <a:r>
              <a:rPr lang="en-US" altLang="en-US" spc="0" dirty="0">
                <a:solidFill>
                  <a:schemeClr val="tx1"/>
                </a:solidFill>
                <a:effectLst/>
              </a:rPr>
              <a:t>Designing Relational </a:t>
            </a:r>
            <a:r>
              <a:rPr lang="en-US" altLang="en-US" spc="0" dirty="0" smtClean="0">
                <a:solidFill>
                  <a:schemeClr val="tx1"/>
                </a:solidFill>
                <a:effectLst/>
              </a:rPr>
              <a:t>Databases:</a:t>
            </a:r>
            <a:r>
              <a:rPr lang="en-US" altLang="en-US" sz="3600" spc="0" dirty="0">
                <a:solidFill>
                  <a:schemeClr val="tx1"/>
                </a:solidFill>
                <a:effectLst/>
              </a:rPr>
              <a:t> </a:t>
            </a:r>
            <a:r>
              <a:rPr lang="en-US" altLang="en-US" sz="2800" spc="0" dirty="0" smtClean="0">
                <a:solidFill>
                  <a:schemeClr val="tx1"/>
                </a:solidFill>
                <a:effectLst/>
              </a:rPr>
              <a:t>Based </a:t>
            </a:r>
            <a:r>
              <a:rPr lang="en-US" altLang="en-US" sz="2800" spc="0" dirty="0">
                <a:solidFill>
                  <a:schemeClr val="tx1"/>
                </a:solidFill>
                <a:effectLst/>
              </a:rPr>
              <a:t>on the Domain Model Class Diagram</a:t>
            </a:r>
          </a:p>
        </p:txBody>
      </p:sp>
      <p:sp>
        <p:nvSpPr>
          <p:cNvPr id="514051" name="Rectangle 3"/>
          <p:cNvSpPr>
            <a:spLocks noGrp="1" noChangeArrowheads="1"/>
          </p:cNvSpPr>
          <p:nvPr>
            <p:ph idx="1"/>
          </p:nvPr>
        </p:nvSpPr>
        <p:spPr>
          <a:xfrm>
            <a:off x="304800" y="1447800"/>
            <a:ext cx="8610600" cy="4017510"/>
          </a:xfrm>
        </p:spPr>
        <p:txBody>
          <a:bodyPr/>
          <a:lstStyle/>
          <a:p>
            <a:pPr marL="403200" lvl="1" indent="-403200">
              <a:spcBef>
                <a:spcPts val="1000"/>
              </a:spcBef>
              <a:buClr>
                <a:schemeClr val="tx2"/>
              </a:buClr>
              <a:buFont typeface="Wingdings" panose="05000000000000000000" pitchFamily="2" charset="2"/>
              <a:buAutoNum type="arabicPeriod"/>
            </a:pPr>
            <a:r>
              <a:rPr lang="en-US" altLang="en-US" sz="2400" dirty="0"/>
              <a:t>Create a table for each class</a:t>
            </a:r>
          </a:p>
          <a:p>
            <a:pPr marL="403200" lvl="1" indent="-403200">
              <a:spcBef>
                <a:spcPts val="1000"/>
              </a:spcBef>
              <a:buClr>
                <a:schemeClr val="tx2"/>
              </a:buClr>
              <a:buFont typeface="Wingdings" panose="05000000000000000000" pitchFamily="2" charset="2"/>
              <a:buAutoNum type="arabicPeriod"/>
            </a:pPr>
            <a:r>
              <a:rPr lang="en-US" altLang="en-US" sz="2400" dirty="0"/>
              <a:t>Choose a primary key for each table (invent one, if necessary)</a:t>
            </a:r>
          </a:p>
          <a:p>
            <a:pPr marL="403200" lvl="1" indent="-403200">
              <a:spcBef>
                <a:spcPts val="1000"/>
              </a:spcBef>
              <a:buClr>
                <a:schemeClr val="tx2"/>
              </a:buClr>
              <a:buFont typeface="Wingdings" panose="05000000000000000000" pitchFamily="2" charset="2"/>
              <a:buAutoNum type="arabicPeriod"/>
            </a:pPr>
            <a:r>
              <a:rPr lang="en-US" altLang="en-US" sz="2400" dirty="0"/>
              <a:t>Add foreign keys to represent one-to-many associations</a:t>
            </a:r>
          </a:p>
          <a:p>
            <a:pPr marL="403200" lvl="1" indent="-403200">
              <a:spcBef>
                <a:spcPts val="1000"/>
              </a:spcBef>
              <a:buClr>
                <a:schemeClr val="tx2"/>
              </a:buClr>
              <a:buFont typeface="Wingdings" panose="05000000000000000000" pitchFamily="2" charset="2"/>
              <a:buAutoNum type="arabicPeriod"/>
            </a:pPr>
            <a:r>
              <a:rPr lang="en-US" altLang="en-US" sz="2400" dirty="0"/>
              <a:t>Create new tables to represent many-to-many associations</a:t>
            </a:r>
          </a:p>
          <a:p>
            <a:pPr marL="403200" lvl="1" indent="-403200">
              <a:spcBef>
                <a:spcPts val="1000"/>
              </a:spcBef>
              <a:buClr>
                <a:schemeClr val="tx2"/>
              </a:buClr>
              <a:buFont typeface="Wingdings" panose="05000000000000000000" pitchFamily="2" charset="2"/>
              <a:buAutoNum type="arabicPeriod"/>
            </a:pPr>
            <a:r>
              <a:rPr lang="en-US" altLang="en-US" sz="2400" dirty="0"/>
              <a:t>Represent classification hierarchies</a:t>
            </a:r>
          </a:p>
          <a:p>
            <a:pPr marL="403200" lvl="1" indent="-403200">
              <a:spcBef>
                <a:spcPts val="1000"/>
              </a:spcBef>
              <a:buClr>
                <a:schemeClr val="tx2"/>
              </a:buClr>
              <a:buFont typeface="Wingdings" panose="05000000000000000000" pitchFamily="2" charset="2"/>
              <a:buAutoNum type="arabicPeriod"/>
            </a:pPr>
            <a:r>
              <a:rPr lang="en-US" altLang="en-US" sz="2400" dirty="0"/>
              <a:t>Define referential integrity constraints</a:t>
            </a:r>
          </a:p>
          <a:p>
            <a:pPr marL="403200" lvl="1" indent="-403200">
              <a:spcBef>
                <a:spcPts val="1000"/>
              </a:spcBef>
              <a:buClr>
                <a:schemeClr val="tx2"/>
              </a:buClr>
              <a:buFont typeface="Wingdings" panose="05000000000000000000" pitchFamily="2" charset="2"/>
              <a:buAutoNum type="arabicPeriod"/>
            </a:pPr>
            <a:r>
              <a:rPr lang="en-US" altLang="en-US" sz="2400" dirty="0"/>
              <a:t>Evaluate schema quality and make necessary improvements</a:t>
            </a:r>
          </a:p>
          <a:p>
            <a:pPr marL="403200" lvl="1" indent="-403200">
              <a:spcBef>
                <a:spcPts val="1000"/>
              </a:spcBef>
              <a:buClr>
                <a:schemeClr val="tx2"/>
              </a:buClr>
              <a:buFont typeface="Wingdings" panose="05000000000000000000" pitchFamily="2" charset="2"/>
              <a:buAutoNum type="arabicPeriod"/>
            </a:pPr>
            <a:r>
              <a:rPr lang="en-US" altLang="en-US" sz="2400" dirty="0"/>
              <a:t>Choose appropriate data types</a:t>
            </a:r>
          </a:p>
          <a:p>
            <a:pPr marL="403200" lvl="1" indent="-403200">
              <a:spcBef>
                <a:spcPts val="1000"/>
              </a:spcBef>
              <a:buClr>
                <a:schemeClr val="tx2"/>
              </a:buClr>
              <a:buFont typeface="Wingdings" panose="05000000000000000000" pitchFamily="2" charset="2"/>
              <a:buAutoNum type="arabicPeriod"/>
            </a:pPr>
            <a:r>
              <a:rPr lang="en-US" altLang="en-US" sz="2400" dirty="0"/>
              <a:t>Incorporate integrity and security controls</a:t>
            </a:r>
          </a:p>
        </p:txBody>
      </p:sp>
      <p:sp>
        <p:nvSpPr>
          <p:cNvPr id="2" name="Slide Number Placeholder 1"/>
          <p:cNvSpPr>
            <a:spLocks noGrp="1"/>
          </p:cNvSpPr>
          <p:nvPr>
            <p:ph type="sldNum" sz="quarter" idx="4"/>
          </p:nvPr>
        </p:nvSpPr>
        <p:spPr/>
        <p:txBody>
          <a:bodyPr/>
          <a:lstStyle/>
          <a:p>
            <a:fld id="{D76FEE05-4B05-4E75-8F0D-38DA0AD3DF19}" type="slidenum">
              <a:rPr lang="en-US" smtClean="0"/>
              <a:pPr/>
              <a:t>20</a:t>
            </a:fld>
            <a:endParaRPr lang="en-US"/>
          </a:p>
        </p:txBody>
      </p:sp>
      <p:sp>
        <p:nvSpPr>
          <p:cNvPr id="4" name="Footer Placeholder 4"/>
          <p:cNvSpPr>
            <a:spLocks noGrp="1"/>
          </p:cNvSpPr>
          <p:nvPr>
            <p:ph type="ftr" sz="quarter" idx="3"/>
          </p:nvPr>
        </p:nvSpPr>
        <p:spPr>
          <a:xfrm>
            <a:off x="-8877" y="6283912"/>
            <a:ext cx="7696200" cy="457200"/>
          </a:xfrm>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3124200" cy="609398"/>
          </a:xfrm>
        </p:spPr>
        <p:txBody>
          <a:bodyPr/>
          <a:lstStyle/>
          <a:p>
            <a:r>
              <a:rPr lang="en-US" sz="4400" spc="0" dirty="0" smtClean="0">
                <a:solidFill>
                  <a:schemeClr val="tx1"/>
                </a:solidFill>
                <a:effectLst/>
              </a:rPr>
              <a:t>R</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O Classes</a:t>
            </a:r>
            <a:endParaRPr lang="en-US" sz="4400" spc="0" dirty="0">
              <a:solidFill>
                <a:schemeClr val="tx1"/>
              </a:solidFill>
              <a:effectLst/>
            </a:endParaRPr>
          </a:p>
        </p:txBody>
      </p:sp>
      <p:pic>
        <p:nvPicPr>
          <p:cNvPr id="8" name="Content Placeholder 7" descr="R M O C S M S Project is shown with a Sales Subsystem Domain Model Class Diagram. The following connections are made with their class names, each class name has a series of attributes. Promotion is connected to product item. An association promo offering is also connected. Accessory package is connected to product item. Product comment is also connected to product item. Inventory item is connected to product item. Inventory item is connected to sale item, which is connected to sale. Sale is connected to sale trans. Inventory item is connected to cart item, which is connected to online cart, which is connected to customer. Product comment is also connected to customer. Sale has the following specializations: instore sale, online sale and telephone sale. Online cart has the following specializations: active cart and on reserve cart."/>
          <p:cNvPicPr>
            <a:picLocks noGrp="1" noChangeAspect="1"/>
          </p:cNvPicPr>
          <p:nvPr>
            <p:ph idx="1"/>
          </p:nvPr>
        </p:nvPicPr>
        <p:blipFill>
          <a:blip r:embed="rId2"/>
          <a:stretch>
            <a:fillRect/>
          </a:stretch>
        </p:blipFill>
        <p:spPr>
          <a:xfrm>
            <a:off x="4059856" y="301844"/>
            <a:ext cx="4525734" cy="5361263"/>
          </a:xfrm>
          <a:prstGeom prst="rect">
            <a:avLst/>
          </a:prstGeom>
        </p:spPr>
      </p:pic>
      <p:sp>
        <p:nvSpPr>
          <p:cNvPr id="3" name="Slide Number Placeholder 2"/>
          <p:cNvSpPr>
            <a:spLocks noGrp="1"/>
          </p:cNvSpPr>
          <p:nvPr>
            <p:ph type="sldNum" sz="quarter" idx="4"/>
          </p:nvPr>
        </p:nvSpPr>
        <p:spPr/>
        <p:txBody>
          <a:bodyPr/>
          <a:lstStyle/>
          <a:p>
            <a:fld id="{D76FEE05-4B05-4E75-8F0D-38DA0AD3DF19}" type="slidenum">
              <a:rPr lang="en-US" smtClean="0"/>
              <a:pPr/>
              <a:t>21</a:t>
            </a:fld>
            <a:endParaRPr lang="en-US" dirty="0"/>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691507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81000" y="230188"/>
            <a:ext cx="8382000" cy="553998"/>
          </a:xfrm>
        </p:spPr>
        <p:txBody>
          <a:bodyPr/>
          <a:lstStyle/>
          <a:p>
            <a:r>
              <a:rPr lang="en-US" altLang="en-US" spc="0" dirty="0">
                <a:solidFill>
                  <a:schemeClr val="tx1"/>
                </a:solidFill>
                <a:effectLst/>
              </a:rPr>
              <a:t>Initial Set of </a:t>
            </a:r>
            <a:r>
              <a:rPr lang="en-US" altLang="en-US" spc="0" dirty="0" smtClean="0">
                <a:solidFill>
                  <a:schemeClr val="tx1"/>
                </a:solidFill>
                <a:effectLst/>
              </a:rPr>
              <a:t>Tables:</a:t>
            </a:r>
            <a:r>
              <a:rPr lang="en-US" altLang="en-US" sz="3600" spc="0" dirty="0">
                <a:solidFill>
                  <a:schemeClr val="tx1"/>
                </a:solidFill>
                <a:effectLst/>
              </a:rPr>
              <a:t> </a:t>
            </a:r>
            <a:r>
              <a:rPr lang="en-US" altLang="en-US" sz="2400" spc="0" dirty="0" smtClean="0">
                <a:solidFill>
                  <a:schemeClr val="tx1"/>
                </a:solidFill>
                <a:effectLst/>
              </a:rPr>
              <a:t>Based </a:t>
            </a:r>
            <a:r>
              <a:rPr lang="en-US" altLang="en-US" sz="2400" spc="0" dirty="0">
                <a:solidFill>
                  <a:schemeClr val="tx1"/>
                </a:solidFill>
                <a:effectLst/>
              </a:rPr>
              <a:t>on </a:t>
            </a:r>
            <a:r>
              <a:rPr lang="en-US" altLang="en-US" sz="2400" spc="0" dirty="0" smtClean="0">
                <a:solidFill>
                  <a:schemeClr val="tx1"/>
                </a:solidFill>
                <a:effectLst/>
              </a:rPr>
              <a:t>R</a:t>
            </a:r>
            <a:r>
              <a:rPr lang="en-US" altLang="en-US" sz="100" spc="0" dirty="0" smtClean="0">
                <a:solidFill>
                  <a:schemeClr val="tx1"/>
                </a:solidFill>
                <a:effectLst/>
              </a:rPr>
              <a:t> </a:t>
            </a:r>
            <a:r>
              <a:rPr lang="en-US" altLang="en-US" sz="2400" spc="0" dirty="0" smtClean="0">
                <a:solidFill>
                  <a:schemeClr val="tx1"/>
                </a:solidFill>
                <a:effectLst/>
              </a:rPr>
              <a:t>M</a:t>
            </a:r>
            <a:r>
              <a:rPr lang="en-US" altLang="en-US" sz="100" spc="0" dirty="0" smtClean="0">
                <a:solidFill>
                  <a:schemeClr val="tx1"/>
                </a:solidFill>
                <a:effectLst/>
              </a:rPr>
              <a:t> </a:t>
            </a:r>
            <a:r>
              <a:rPr lang="en-US" altLang="en-US" sz="2400" spc="0" dirty="0" smtClean="0">
                <a:solidFill>
                  <a:schemeClr val="tx1"/>
                </a:solidFill>
                <a:effectLst/>
              </a:rPr>
              <a:t>O </a:t>
            </a:r>
            <a:r>
              <a:rPr lang="en-US" altLang="en-US" sz="2400" spc="0" dirty="0">
                <a:solidFill>
                  <a:schemeClr val="tx1"/>
                </a:solidFill>
                <a:effectLst/>
              </a:rPr>
              <a:t>Domain Classes</a:t>
            </a:r>
          </a:p>
        </p:txBody>
      </p:sp>
      <p:graphicFrame>
        <p:nvGraphicFramePr>
          <p:cNvPr id="5" name="Content Placeholder 4" descr="Table is accessible to screenreaders"/>
          <p:cNvGraphicFramePr>
            <a:graphicFrameLocks noGrp="1"/>
          </p:cNvGraphicFramePr>
          <p:nvPr>
            <p:ph idx="1"/>
            <p:extLst>
              <p:ext uri="{D42A27DB-BD31-4B8C-83A1-F6EECF244321}">
                <p14:modId xmlns:p14="http://schemas.microsoft.com/office/powerpoint/2010/main" val="3557143140"/>
              </p:ext>
            </p:extLst>
          </p:nvPr>
        </p:nvGraphicFramePr>
        <p:xfrm>
          <a:off x="381000" y="1261953"/>
          <a:ext cx="8534400" cy="4495165"/>
        </p:xfrm>
        <a:graphic>
          <a:graphicData uri="http://schemas.openxmlformats.org/drawingml/2006/table">
            <a:tbl>
              <a:tblPr firstRow="1" bandRow="1">
                <a:tableStyleId>{5C22544A-7EE6-4342-B048-85BDC9FD1C3A}</a:tableStyleId>
              </a:tblPr>
              <a:tblGrid>
                <a:gridCol w="2209800">
                  <a:extLst>
                    <a:ext uri="{9D8B030D-6E8A-4147-A177-3AD203B41FA5}">
                      <a16:colId xmlns="" xmlns:a16="http://schemas.microsoft.com/office/drawing/2014/main" val="3891474446"/>
                    </a:ext>
                  </a:extLst>
                </a:gridCol>
                <a:gridCol w="6324600">
                  <a:extLst>
                    <a:ext uri="{9D8B030D-6E8A-4147-A177-3AD203B41FA5}">
                      <a16:colId xmlns="" xmlns:a16="http://schemas.microsoft.com/office/drawing/2014/main" val="1636708719"/>
                    </a:ext>
                  </a:extLst>
                </a:gridCol>
              </a:tblGrid>
              <a:tr h="370840">
                <a:tc>
                  <a:txBody>
                    <a:bodyPr/>
                    <a:lstStyle/>
                    <a:p>
                      <a:r>
                        <a:rPr lang="en-US" sz="1400" dirty="0" smtClean="0">
                          <a:solidFill>
                            <a:schemeClr val="tx1"/>
                          </a:solidFill>
                        </a:rPr>
                        <a:t>Table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Attributes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9364052"/>
                  </a:ext>
                </a:extLst>
              </a:tr>
              <a:tr h="273685">
                <a:tc>
                  <a:txBody>
                    <a:bodyPr/>
                    <a:lstStyle/>
                    <a:p>
                      <a:r>
                        <a:rPr lang="en-US" sz="1400" dirty="0" smtClean="0">
                          <a:solidFill>
                            <a:schemeClr val="tx1"/>
                          </a:solidFill>
                        </a:rPr>
                        <a:t>AccessoryPackage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Category, Description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90821369"/>
                  </a:ext>
                </a:extLst>
              </a:tr>
              <a:tr h="273685">
                <a:tc>
                  <a:txBody>
                    <a:bodyPr/>
                    <a:lstStyle/>
                    <a:p>
                      <a:r>
                        <a:rPr lang="en-US" sz="1400" dirty="0" smtClean="0">
                          <a:solidFill>
                            <a:schemeClr val="tx1"/>
                          </a:solidFill>
                        </a:rPr>
                        <a:t>CartItem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Quantity, CurrentPrice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38521700"/>
                  </a:ext>
                </a:extLst>
              </a:tr>
              <a:tr h="273685">
                <a:tc>
                  <a:txBody>
                    <a:bodyPr/>
                    <a:lstStyle/>
                    <a:p>
                      <a:r>
                        <a:rPr lang="en-US" sz="1400" dirty="0" smtClean="0">
                          <a:solidFill>
                            <a:schemeClr val="tx1"/>
                          </a:solidFill>
                        </a:rPr>
                        <a:t>Customer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Name, MobilePhone, HomePhone,</a:t>
                      </a:r>
                      <a:r>
                        <a:rPr lang="en-US" sz="1400" baseline="0" dirty="0" smtClean="0">
                          <a:solidFill>
                            <a:schemeClr val="tx1"/>
                          </a:solidFill>
                        </a:rPr>
                        <a:t> EmailAddress, Status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6162979"/>
                  </a:ext>
                </a:extLst>
              </a:tr>
              <a:tr h="273685">
                <a:tc>
                  <a:txBody>
                    <a:bodyPr/>
                    <a:lstStyle/>
                    <a:p>
                      <a:r>
                        <a:rPr lang="en-US" sz="1400" dirty="0" smtClean="0">
                          <a:solidFill>
                            <a:schemeClr val="tx1"/>
                          </a:solidFill>
                        </a:rPr>
                        <a:t>Inventory</a:t>
                      </a:r>
                      <a:r>
                        <a:rPr lang="en-US" sz="1400" baseline="0" dirty="0" smtClean="0">
                          <a:solidFill>
                            <a:schemeClr val="tx1"/>
                          </a:solidFill>
                        </a:rPr>
                        <a:t>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Size, Color, Options, QuantityOn</a:t>
                      </a:r>
                      <a:r>
                        <a:rPr lang="en-US" sz="1400" baseline="0" dirty="0" smtClean="0">
                          <a:solidFill>
                            <a:schemeClr val="tx1"/>
                          </a:solidFill>
                        </a:rPr>
                        <a:t>Hand, AverageCost, ReorderQuantity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7577178"/>
                  </a:ext>
                </a:extLst>
              </a:tr>
              <a:tr h="426085">
                <a:tc>
                  <a:txBody>
                    <a:bodyPr/>
                    <a:lstStyle/>
                    <a:p>
                      <a:r>
                        <a:rPr lang="en-US" sz="1400" dirty="0" smtClean="0">
                          <a:solidFill>
                            <a:schemeClr val="tx1"/>
                          </a:solidFill>
                        </a:rPr>
                        <a:t>OnlineCart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StartDateTime,</a:t>
                      </a:r>
                      <a:r>
                        <a:rPr lang="en-US" sz="1400" baseline="0" dirty="0" smtClean="0">
                          <a:solidFill>
                            <a:schemeClr val="tx1"/>
                          </a:solidFill>
                        </a:rPr>
                        <a:t> NumberOfItems, ValueOfItems, Status, ElapsedTime, HoldForDays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66977491"/>
                  </a:ext>
                </a:extLst>
              </a:tr>
              <a:tr h="288925">
                <a:tc>
                  <a:txBody>
                    <a:bodyPr/>
                    <a:lstStyle/>
                    <a:p>
                      <a:r>
                        <a:rPr lang="en-US" sz="1400" dirty="0" smtClean="0">
                          <a:solidFill>
                            <a:schemeClr val="tx1"/>
                          </a:solidFill>
                        </a:rPr>
                        <a:t>ProductComment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Date,</a:t>
                      </a:r>
                      <a:r>
                        <a:rPr lang="en-US" sz="1400" baseline="0" dirty="0" smtClean="0">
                          <a:solidFill>
                            <a:schemeClr val="tx1"/>
                          </a:solidFill>
                        </a:rPr>
                        <a:t> Rating, Comment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5792382"/>
                  </a:ext>
                </a:extLst>
              </a:tr>
              <a:tr h="288925">
                <a:tc>
                  <a:txBody>
                    <a:bodyPr/>
                    <a:lstStyle/>
                    <a:p>
                      <a:r>
                        <a:rPr lang="en-US" sz="1400" dirty="0" smtClean="0">
                          <a:solidFill>
                            <a:schemeClr val="tx1"/>
                          </a:solidFill>
                        </a:rPr>
                        <a:t>ProductItem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Gender, Description, Supplier, Manufacturer, Picture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705095"/>
                  </a:ext>
                </a:extLst>
              </a:tr>
              <a:tr h="212725">
                <a:tc>
                  <a:txBody>
                    <a:bodyPr/>
                    <a:lstStyle/>
                    <a:p>
                      <a:r>
                        <a:rPr lang="en-US" sz="1400" dirty="0" smtClean="0">
                          <a:solidFill>
                            <a:schemeClr val="tx1"/>
                          </a:solidFill>
                        </a:rPr>
                        <a:t>PromoOffering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RegularPrice, PromoPrice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90858250"/>
                  </a:ext>
                </a:extLst>
              </a:tr>
              <a:tr h="288925">
                <a:tc>
                  <a:txBody>
                    <a:bodyPr/>
                    <a:lstStyle/>
                    <a:p>
                      <a:r>
                        <a:rPr lang="en-US" sz="1400" dirty="0" smtClean="0">
                          <a:solidFill>
                            <a:schemeClr val="tx1"/>
                          </a:solidFill>
                        </a:rPr>
                        <a:t>Promotion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Season,</a:t>
                      </a:r>
                      <a:r>
                        <a:rPr lang="en-US" sz="1400" baseline="0" dirty="0" smtClean="0">
                          <a:solidFill>
                            <a:schemeClr val="tx1"/>
                          </a:solidFill>
                        </a:rPr>
                        <a:t> Year, Description, StartDate, EndDate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1402547"/>
                  </a:ext>
                </a:extLst>
              </a:tr>
              <a:tr h="288925">
                <a:tc>
                  <a:txBody>
                    <a:bodyPr/>
                    <a:lstStyle/>
                    <a:p>
                      <a:r>
                        <a:rPr lang="en-US" sz="1400" dirty="0" smtClean="0">
                          <a:solidFill>
                            <a:schemeClr val="tx1"/>
                          </a:solidFill>
                        </a:rPr>
                        <a:t>Sale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SaleDateTime,</a:t>
                      </a:r>
                      <a:r>
                        <a:rPr lang="en-US" sz="1400" baseline="0" dirty="0" smtClean="0">
                          <a:solidFill>
                            <a:schemeClr val="tx1"/>
                          </a:solidFill>
                        </a:rPr>
                        <a:t> PriorityCode, ShippingAndHandling, Tax, TotalAmount, MountainBucks, StoreID, RegisterID, ClerkID, TimeOnSite, ChatUse, LengthOfCall</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69438145"/>
                  </a:ext>
                </a:extLst>
              </a:tr>
              <a:tr h="370840">
                <a:tc>
                  <a:txBody>
                    <a:bodyPr/>
                    <a:lstStyle/>
                    <a:p>
                      <a:r>
                        <a:rPr lang="en-US" sz="1400" dirty="0" smtClean="0">
                          <a:solidFill>
                            <a:schemeClr val="tx1"/>
                          </a:solidFill>
                        </a:rPr>
                        <a:t>SaleItem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Quantity, SoldPrice, ShipStatus, BackOrderStatus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62586868"/>
                  </a:ext>
                </a:extLst>
              </a:tr>
              <a:tr h="370840">
                <a:tc>
                  <a:txBody>
                    <a:bodyPr/>
                    <a:lstStyle/>
                    <a:p>
                      <a:r>
                        <a:rPr lang="en-US" sz="1400" dirty="0" smtClean="0">
                          <a:solidFill>
                            <a:schemeClr val="tx1"/>
                          </a:solidFill>
                        </a:rPr>
                        <a:t>SaleTransaction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Date, TransactionType,</a:t>
                      </a:r>
                      <a:r>
                        <a:rPr lang="en-US" sz="1400" baseline="0" dirty="0" smtClean="0">
                          <a:solidFill>
                            <a:schemeClr val="tx1"/>
                          </a:solidFill>
                        </a:rPr>
                        <a:t> Amount, PaymentMethod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21092373"/>
                  </a:ext>
                </a:extLst>
              </a:tr>
            </a:tbl>
          </a:graphicData>
        </a:graphic>
      </p:graphicFrame>
      <p:sp>
        <p:nvSpPr>
          <p:cNvPr id="2" name="Slide Number Placeholder 1"/>
          <p:cNvSpPr>
            <a:spLocks noGrp="1"/>
          </p:cNvSpPr>
          <p:nvPr>
            <p:ph type="sldNum" sz="quarter" idx="4"/>
          </p:nvPr>
        </p:nvSpPr>
        <p:spPr/>
        <p:txBody>
          <a:bodyPr/>
          <a:lstStyle/>
          <a:p>
            <a:fld id="{D76FEE05-4B05-4E75-8F0D-38DA0AD3DF19}" type="slidenum">
              <a:rPr lang="en-US" smtClean="0"/>
              <a:pPr/>
              <a:t>22</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81000" y="227121"/>
            <a:ext cx="8382000" cy="553998"/>
          </a:xfrm>
        </p:spPr>
        <p:txBody>
          <a:bodyPr/>
          <a:lstStyle/>
          <a:p>
            <a:r>
              <a:rPr lang="en-US" altLang="en-US" spc="0" dirty="0">
                <a:solidFill>
                  <a:schemeClr val="tx1"/>
                </a:solidFill>
                <a:effectLst/>
              </a:rPr>
              <a:t>Initial Set of Tables:</a:t>
            </a:r>
            <a:r>
              <a:rPr lang="en-US" altLang="en-US" sz="3600" spc="0" dirty="0">
                <a:solidFill>
                  <a:schemeClr val="tx1"/>
                </a:solidFill>
                <a:effectLst/>
              </a:rPr>
              <a:t> </a:t>
            </a:r>
            <a:r>
              <a:rPr lang="en-US" altLang="en-US" sz="2400" spc="0" dirty="0">
                <a:solidFill>
                  <a:schemeClr val="tx1"/>
                </a:solidFill>
                <a:effectLst/>
              </a:rPr>
              <a:t>With Primary Keys Added (bold)</a:t>
            </a:r>
          </a:p>
        </p:txBody>
      </p:sp>
      <p:graphicFrame>
        <p:nvGraphicFramePr>
          <p:cNvPr id="9" name="Content Placeholder 4" descr="Table is accessible to screenreaders"/>
          <p:cNvGraphicFramePr>
            <a:graphicFrameLocks noGrp="1"/>
          </p:cNvGraphicFramePr>
          <p:nvPr>
            <p:ph idx="1"/>
            <p:extLst>
              <p:ext uri="{D42A27DB-BD31-4B8C-83A1-F6EECF244321}">
                <p14:modId xmlns:p14="http://schemas.microsoft.com/office/powerpoint/2010/main" val="1616067413"/>
              </p:ext>
            </p:extLst>
          </p:nvPr>
        </p:nvGraphicFramePr>
        <p:xfrm>
          <a:off x="381000" y="1261955"/>
          <a:ext cx="8534400" cy="4668520"/>
        </p:xfrm>
        <a:graphic>
          <a:graphicData uri="http://schemas.openxmlformats.org/drawingml/2006/table">
            <a:tbl>
              <a:tblPr firstRow="1" bandRow="1">
                <a:tableStyleId>{5C22544A-7EE6-4342-B048-85BDC9FD1C3A}</a:tableStyleId>
              </a:tblPr>
              <a:tblGrid>
                <a:gridCol w="2209800">
                  <a:extLst>
                    <a:ext uri="{9D8B030D-6E8A-4147-A177-3AD203B41FA5}">
                      <a16:colId xmlns="" xmlns:a16="http://schemas.microsoft.com/office/drawing/2014/main" val="3891474446"/>
                    </a:ext>
                  </a:extLst>
                </a:gridCol>
                <a:gridCol w="6324600">
                  <a:extLst>
                    <a:ext uri="{9D8B030D-6E8A-4147-A177-3AD203B41FA5}">
                      <a16:colId xmlns="" xmlns:a16="http://schemas.microsoft.com/office/drawing/2014/main" val="1636708719"/>
                    </a:ext>
                  </a:extLst>
                </a:gridCol>
              </a:tblGrid>
              <a:tr h="263525">
                <a:tc>
                  <a:txBody>
                    <a:bodyPr/>
                    <a:lstStyle/>
                    <a:p>
                      <a:r>
                        <a:rPr lang="en-US" sz="1400" dirty="0" smtClean="0">
                          <a:solidFill>
                            <a:schemeClr val="tx1"/>
                          </a:solidFill>
                        </a:rPr>
                        <a:t>Table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Attributes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9364052"/>
                  </a:ext>
                </a:extLst>
              </a:tr>
              <a:tr h="273685">
                <a:tc>
                  <a:txBody>
                    <a:bodyPr/>
                    <a:lstStyle/>
                    <a:p>
                      <a:r>
                        <a:rPr lang="en-US" sz="1400" dirty="0" smtClean="0">
                          <a:solidFill>
                            <a:schemeClr val="tx1"/>
                          </a:solidFill>
                        </a:rPr>
                        <a:t>AccessoryPackage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chemeClr val="tx1"/>
                          </a:solidFill>
                        </a:rPr>
                        <a:t>AccessoryPackageID</a:t>
                      </a:r>
                      <a:r>
                        <a:rPr lang="en-US" sz="1400" dirty="0" smtClean="0">
                          <a:solidFill>
                            <a:schemeClr val="tx1"/>
                          </a:solidFill>
                        </a:rPr>
                        <a:t>, Category, Description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90821369"/>
                  </a:ext>
                </a:extLst>
              </a:tr>
              <a:tr h="273685">
                <a:tc>
                  <a:txBody>
                    <a:bodyPr/>
                    <a:lstStyle/>
                    <a:p>
                      <a:r>
                        <a:rPr lang="en-US" sz="1400" dirty="0" smtClean="0">
                          <a:solidFill>
                            <a:schemeClr val="tx1"/>
                          </a:solidFill>
                        </a:rPr>
                        <a:t>CartItem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chemeClr val="tx1"/>
                          </a:solidFill>
                        </a:rPr>
                        <a:t>CartItemID</a:t>
                      </a:r>
                      <a:r>
                        <a:rPr lang="en-US" sz="1400" dirty="0" smtClean="0">
                          <a:solidFill>
                            <a:schemeClr val="tx1"/>
                          </a:solidFill>
                        </a:rPr>
                        <a:t>, Quantity, CurrentPrice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38521700"/>
                  </a:ext>
                </a:extLst>
              </a:tr>
              <a:tr h="273685">
                <a:tc>
                  <a:txBody>
                    <a:bodyPr/>
                    <a:lstStyle/>
                    <a:p>
                      <a:r>
                        <a:rPr lang="en-US" sz="1400" dirty="0" smtClean="0">
                          <a:solidFill>
                            <a:schemeClr val="tx1"/>
                          </a:solidFill>
                        </a:rPr>
                        <a:t>Customer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chemeClr val="tx1"/>
                          </a:solidFill>
                        </a:rPr>
                        <a:t>AccountNumber</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Name, MobilePhone, HomePhone,</a:t>
                      </a:r>
                      <a:r>
                        <a:rPr lang="en-US" sz="1400" baseline="0" dirty="0" smtClean="0">
                          <a:solidFill>
                            <a:schemeClr val="tx1"/>
                          </a:solidFill>
                        </a:rPr>
                        <a:t> EmailAddress, Status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6162979"/>
                  </a:ext>
                </a:extLst>
              </a:tr>
              <a:tr h="273685">
                <a:tc>
                  <a:txBody>
                    <a:bodyPr/>
                    <a:lstStyle/>
                    <a:p>
                      <a:r>
                        <a:rPr lang="en-US" sz="1400" dirty="0" smtClean="0">
                          <a:solidFill>
                            <a:schemeClr val="tx1"/>
                          </a:solidFill>
                        </a:rPr>
                        <a:t>Inventory</a:t>
                      </a:r>
                      <a:r>
                        <a:rPr lang="en-US" sz="1400" baseline="0" dirty="0" smtClean="0">
                          <a:solidFill>
                            <a:schemeClr val="tx1"/>
                          </a:solidFill>
                        </a:rPr>
                        <a:t>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Inventory</a:t>
                      </a:r>
                      <a:r>
                        <a:rPr lang="en-US" sz="1400" b="1" baseline="0" dirty="0" smtClean="0">
                          <a:solidFill>
                            <a:schemeClr val="tx1"/>
                          </a:solidFill>
                        </a:rPr>
                        <a:t>ItemID</a:t>
                      </a:r>
                      <a:r>
                        <a:rPr lang="en-US" sz="1400" baseline="0" dirty="0" smtClean="0">
                          <a:solidFill>
                            <a:schemeClr val="tx1"/>
                          </a:solidFill>
                        </a:rPr>
                        <a:t>, </a:t>
                      </a:r>
                      <a:r>
                        <a:rPr lang="en-US" sz="1400" dirty="0" smtClean="0">
                          <a:solidFill>
                            <a:schemeClr val="tx1"/>
                          </a:solidFill>
                        </a:rPr>
                        <a:t>Size, Color, Options, QuantityOn</a:t>
                      </a:r>
                      <a:r>
                        <a:rPr lang="en-US" sz="1400" baseline="0" dirty="0" smtClean="0">
                          <a:solidFill>
                            <a:schemeClr val="tx1"/>
                          </a:solidFill>
                        </a:rPr>
                        <a:t>Hand, AverageCost, ReorderQuantity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7577178"/>
                  </a:ext>
                </a:extLst>
              </a:tr>
              <a:tr h="426085">
                <a:tc>
                  <a:txBody>
                    <a:bodyPr/>
                    <a:lstStyle/>
                    <a:p>
                      <a:r>
                        <a:rPr lang="en-US" sz="1400" dirty="0" smtClean="0">
                          <a:solidFill>
                            <a:schemeClr val="tx1"/>
                          </a:solidFill>
                        </a:rPr>
                        <a:t>OnlineCart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OnlineCartID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StartDateTime,</a:t>
                      </a:r>
                      <a:r>
                        <a:rPr lang="en-US" sz="1400" baseline="0" dirty="0" smtClean="0">
                          <a:solidFill>
                            <a:schemeClr val="tx1"/>
                          </a:solidFill>
                        </a:rPr>
                        <a:t> NumberOfItems, ValueOfItems, Status, ElapsedTime, HoldForDays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66977491"/>
                  </a:ext>
                </a:extLst>
              </a:tr>
              <a:tr h="288925">
                <a:tc>
                  <a:txBody>
                    <a:bodyPr/>
                    <a:lstStyle/>
                    <a:p>
                      <a:r>
                        <a:rPr lang="en-US" sz="1400" dirty="0" smtClean="0">
                          <a:solidFill>
                            <a:schemeClr val="tx1"/>
                          </a:solidFill>
                        </a:rPr>
                        <a:t>ProductComment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ProductCommentID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Date,</a:t>
                      </a:r>
                      <a:r>
                        <a:rPr lang="en-US" sz="1400" baseline="0" dirty="0" smtClean="0">
                          <a:solidFill>
                            <a:schemeClr val="tx1"/>
                          </a:solidFill>
                        </a:rPr>
                        <a:t> Rating, Comment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5792382"/>
                  </a:ext>
                </a:extLst>
              </a:tr>
              <a:tr h="288925">
                <a:tc>
                  <a:txBody>
                    <a:bodyPr/>
                    <a:lstStyle/>
                    <a:p>
                      <a:r>
                        <a:rPr lang="en-US" sz="1400" dirty="0" smtClean="0">
                          <a:solidFill>
                            <a:schemeClr val="tx1"/>
                          </a:solidFill>
                        </a:rPr>
                        <a:t>ProductItem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ProductItemID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Gender, Description, Supplier, Manufacturer, Picture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705095"/>
                  </a:ext>
                </a:extLst>
              </a:tr>
              <a:tr h="212725">
                <a:tc>
                  <a:txBody>
                    <a:bodyPr/>
                    <a:lstStyle/>
                    <a:p>
                      <a:r>
                        <a:rPr lang="en-US" sz="1400" dirty="0" smtClean="0">
                          <a:solidFill>
                            <a:schemeClr val="tx1"/>
                          </a:solidFill>
                        </a:rPr>
                        <a:t>PromoOffering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PromoOfferingID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RegularPrice, PromoPrice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90858250"/>
                  </a:ext>
                </a:extLst>
              </a:tr>
              <a:tr h="288925">
                <a:tc>
                  <a:txBody>
                    <a:bodyPr/>
                    <a:lstStyle/>
                    <a:p>
                      <a:r>
                        <a:rPr lang="en-US" sz="1400" dirty="0" smtClean="0">
                          <a:solidFill>
                            <a:schemeClr val="tx1"/>
                          </a:solidFill>
                        </a:rPr>
                        <a:t>Promotion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PromotionID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Season,</a:t>
                      </a:r>
                      <a:r>
                        <a:rPr lang="en-US" sz="1400" baseline="0" dirty="0" smtClean="0">
                          <a:solidFill>
                            <a:schemeClr val="tx1"/>
                          </a:solidFill>
                        </a:rPr>
                        <a:t> Year, Description, StartDate, EndDate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1402547"/>
                  </a:ext>
                </a:extLst>
              </a:tr>
              <a:tr h="288925">
                <a:tc>
                  <a:txBody>
                    <a:bodyPr/>
                    <a:lstStyle/>
                    <a:p>
                      <a:r>
                        <a:rPr lang="en-US" sz="1400" dirty="0" smtClean="0">
                          <a:solidFill>
                            <a:schemeClr val="tx1"/>
                          </a:solidFill>
                        </a:rPr>
                        <a:t>Sale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SaleID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SaleDateTime,</a:t>
                      </a:r>
                      <a:r>
                        <a:rPr lang="en-US" sz="1400" baseline="0" dirty="0" smtClean="0">
                          <a:solidFill>
                            <a:schemeClr val="tx1"/>
                          </a:solidFill>
                        </a:rPr>
                        <a:t> PriorityCode, ShippingAndHandling, Tax, TotalAmount, MountainBucks, StoreID, RegisterID, ClerkID, TimeOnSite, ChatUse, LengthOfCall</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69438145"/>
                  </a:ext>
                </a:extLst>
              </a:tr>
              <a:tr h="243205">
                <a:tc>
                  <a:txBody>
                    <a:bodyPr/>
                    <a:lstStyle/>
                    <a:p>
                      <a:r>
                        <a:rPr lang="en-US" sz="1400" dirty="0" smtClean="0">
                          <a:solidFill>
                            <a:schemeClr val="tx1"/>
                          </a:solidFill>
                        </a:rPr>
                        <a:t>SaleItem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SaleItemID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Quantity, SoldPrice, ShipStatus, BackOrderStatus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62586868"/>
                  </a:ext>
                </a:extLst>
              </a:tr>
              <a:tr h="370840">
                <a:tc>
                  <a:txBody>
                    <a:bodyPr/>
                    <a:lstStyle/>
                    <a:p>
                      <a:r>
                        <a:rPr lang="en-US" sz="1400" dirty="0" smtClean="0">
                          <a:solidFill>
                            <a:schemeClr val="tx1"/>
                          </a:solidFill>
                        </a:rPr>
                        <a:t>SaleTransaction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SaleTransactionID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Date, TransactionType,</a:t>
                      </a:r>
                      <a:r>
                        <a:rPr lang="en-US" sz="1400" baseline="0" dirty="0" smtClean="0">
                          <a:solidFill>
                            <a:schemeClr val="tx1"/>
                          </a:solidFill>
                        </a:rPr>
                        <a:t> Amount, PaymentMethod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21092373"/>
                  </a:ext>
                </a:extLst>
              </a:tr>
            </a:tbl>
          </a:graphicData>
        </a:graphic>
      </p:graphicFrame>
      <p:sp>
        <p:nvSpPr>
          <p:cNvPr id="2" name="Slide Number Placeholder 1"/>
          <p:cNvSpPr>
            <a:spLocks noGrp="1"/>
          </p:cNvSpPr>
          <p:nvPr>
            <p:ph type="sldNum" sz="quarter" idx="4"/>
          </p:nvPr>
        </p:nvSpPr>
        <p:spPr/>
        <p:txBody>
          <a:bodyPr/>
          <a:lstStyle/>
          <a:p>
            <a:fld id="{D76FEE05-4B05-4E75-8F0D-38DA0AD3DF19}" type="slidenum">
              <a:rPr lang="en-US" smtClean="0"/>
              <a:pPr/>
              <a:t>23</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extLst>
      <p:ext uri="{BB962C8B-B14F-4D97-AF65-F5344CB8AC3E}">
        <p14:creationId xmlns:p14="http://schemas.microsoft.com/office/powerpoint/2010/main" val="1255312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Representing Associations</a:t>
            </a:r>
            <a:endParaRPr lang="en-US" spc="0" dirty="0">
              <a:solidFill>
                <a:schemeClr val="tx1"/>
              </a:solidFill>
              <a:effectLst/>
            </a:endParaRPr>
          </a:p>
        </p:txBody>
      </p:sp>
      <p:sp>
        <p:nvSpPr>
          <p:cNvPr id="3" name="Text Placeholder 2"/>
          <p:cNvSpPr>
            <a:spLocks noGrp="1"/>
          </p:cNvSpPr>
          <p:nvPr>
            <p:ph type="body" sz="quarter" idx="10"/>
          </p:nvPr>
        </p:nvSpPr>
        <p:spPr>
          <a:xfrm>
            <a:off x="381000" y="1411552"/>
            <a:ext cx="8382000" cy="3927229"/>
          </a:xfrm>
        </p:spPr>
        <p:txBody>
          <a:bodyPr/>
          <a:lstStyle/>
          <a:p>
            <a:r>
              <a:rPr lang="en-US" dirty="0" smtClean="0"/>
              <a:t>One-to-Many – Add primary key attribute of the “one” class to the “many” class as a foreign key</a:t>
            </a:r>
          </a:p>
          <a:p>
            <a:r>
              <a:rPr lang="en-US" dirty="0" smtClean="0"/>
              <a:t>Many-to-Many –</a:t>
            </a:r>
          </a:p>
          <a:p>
            <a:pPr lvl="1"/>
            <a:r>
              <a:rPr lang="en-US" dirty="0" smtClean="0"/>
              <a:t>With an Association Class – Add primary keys of endpoint classes as foreign keys and as candidate keys. May also become primary key</a:t>
            </a:r>
          </a:p>
          <a:p>
            <a:pPr lvl="1"/>
            <a:r>
              <a:rPr lang="en-US" dirty="0" smtClean="0"/>
              <a:t>Without an Association Class – Create new table. Add primary keys of endpoint classes as foreign keys and as candidate keys. </a:t>
            </a:r>
            <a:endParaRPr lang="en-US" dirty="0"/>
          </a:p>
        </p:txBody>
      </p:sp>
      <p:sp>
        <p:nvSpPr>
          <p:cNvPr id="5" name="Slide Number Placeholder 4"/>
          <p:cNvSpPr>
            <a:spLocks noGrp="1"/>
          </p:cNvSpPr>
          <p:nvPr>
            <p:ph type="sldNum" sz="quarter" idx="4"/>
          </p:nvPr>
        </p:nvSpPr>
        <p:spPr/>
        <p:txBody>
          <a:bodyPr/>
          <a:lstStyle/>
          <a:p>
            <a:fld id="{D76FEE05-4B05-4E75-8F0D-38DA0AD3DF19}" type="slidenum">
              <a:rPr lang="en-US" smtClean="0"/>
              <a:pPr/>
              <a:t>24</a:t>
            </a:fld>
            <a:endParaRPr lang="en-US"/>
          </a:p>
        </p:txBody>
      </p:sp>
      <p:sp>
        <p:nvSpPr>
          <p:cNvPr id="4" name="Footer Placeholder 3"/>
          <p:cNvSpPr>
            <a:spLocks noGrp="1"/>
          </p:cNvSpPr>
          <p:nvPr>
            <p:ph type="ftr" sz="quarter" idx="3"/>
          </p:nvPr>
        </p:nvSpPr>
        <p:spPr>
          <a:xfrm>
            <a:off x="-15875" y="6356350"/>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1213266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304800" y="122238"/>
            <a:ext cx="8610600" cy="498598"/>
          </a:xfrm>
        </p:spPr>
        <p:txBody>
          <a:bodyPr/>
          <a:lstStyle/>
          <a:p>
            <a:r>
              <a:rPr lang="en-US" altLang="en-US" sz="3600" spc="0" dirty="0">
                <a:solidFill>
                  <a:schemeClr val="tx1"/>
                </a:solidFill>
                <a:effectLst/>
              </a:rPr>
              <a:t>Initial Set of </a:t>
            </a:r>
            <a:r>
              <a:rPr lang="en-US" altLang="en-US" sz="3600" spc="0" dirty="0" smtClean="0">
                <a:solidFill>
                  <a:schemeClr val="tx1"/>
                </a:solidFill>
                <a:effectLst/>
              </a:rPr>
              <a:t>Tables:</a:t>
            </a:r>
            <a:r>
              <a:rPr lang="en-US" altLang="en-US" sz="3600" spc="0" dirty="0">
                <a:solidFill>
                  <a:schemeClr val="tx1"/>
                </a:solidFill>
                <a:effectLst/>
              </a:rPr>
              <a:t> </a:t>
            </a:r>
            <a:r>
              <a:rPr lang="en-US" altLang="en-US" sz="2400" spc="0" dirty="0" smtClean="0">
                <a:solidFill>
                  <a:schemeClr val="tx1"/>
                </a:solidFill>
                <a:effectLst/>
              </a:rPr>
              <a:t>With </a:t>
            </a:r>
            <a:r>
              <a:rPr lang="en-US" altLang="en-US" sz="2400" spc="0" dirty="0">
                <a:solidFill>
                  <a:schemeClr val="tx1"/>
                </a:solidFill>
                <a:effectLst/>
              </a:rPr>
              <a:t>Foreign </a:t>
            </a:r>
            <a:r>
              <a:rPr lang="en-US" altLang="en-US" sz="2400" spc="0" dirty="0" smtClean="0">
                <a:solidFill>
                  <a:schemeClr val="tx1"/>
                </a:solidFill>
                <a:effectLst/>
              </a:rPr>
              <a:t>Keys Added </a:t>
            </a:r>
            <a:r>
              <a:rPr lang="en-US" altLang="en-US" sz="2400" spc="0" dirty="0">
                <a:solidFill>
                  <a:schemeClr val="tx1"/>
                </a:solidFill>
                <a:effectLst/>
              </a:rPr>
              <a:t>(in italics)</a:t>
            </a:r>
          </a:p>
        </p:txBody>
      </p:sp>
      <p:graphicFrame>
        <p:nvGraphicFramePr>
          <p:cNvPr id="5" name="Content Placeholder 4" descr="Table is accessible to screenreaders"/>
          <p:cNvGraphicFramePr>
            <a:graphicFrameLocks noGrp="1"/>
          </p:cNvGraphicFramePr>
          <p:nvPr>
            <p:ph idx="1"/>
            <p:extLst>
              <p:ext uri="{D42A27DB-BD31-4B8C-83A1-F6EECF244321}">
                <p14:modId xmlns:p14="http://schemas.microsoft.com/office/powerpoint/2010/main" val="3417430460"/>
              </p:ext>
            </p:extLst>
          </p:nvPr>
        </p:nvGraphicFramePr>
        <p:xfrm>
          <a:off x="381000" y="992817"/>
          <a:ext cx="8534400" cy="4881880"/>
        </p:xfrm>
        <a:graphic>
          <a:graphicData uri="http://schemas.openxmlformats.org/drawingml/2006/table">
            <a:tbl>
              <a:tblPr firstRow="1" bandRow="1">
                <a:tableStyleId>{5C22544A-7EE6-4342-B048-85BDC9FD1C3A}</a:tableStyleId>
              </a:tblPr>
              <a:tblGrid>
                <a:gridCol w="1828800">
                  <a:extLst>
                    <a:ext uri="{9D8B030D-6E8A-4147-A177-3AD203B41FA5}">
                      <a16:colId xmlns="" xmlns:a16="http://schemas.microsoft.com/office/drawing/2014/main" val="3891474446"/>
                    </a:ext>
                  </a:extLst>
                </a:gridCol>
                <a:gridCol w="6705600">
                  <a:extLst>
                    <a:ext uri="{9D8B030D-6E8A-4147-A177-3AD203B41FA5}">
                      <a16:colId xmlns="" xmlns:a16="http://schemas.microsoft.com/office/drawing/2014/main" val="1636708719"/>
                    </a:ext>
                  </a:extLst>
                </a:gridCol>
              </a:tblGrid>
              <a:tr h="263525">
                <a:tc>
                  <a:txBody>
                    <a:bodyPr/>
                    <a:lstStyle/>
                    <a:p>
                      <a:r>
                        <a:rPr lang="en-US" sz="1400" dirty="0" smtClean="0">
                          <a:solidFill>
                            <a:schemeClr val="tx1"/>
                          </a:solidFill>
                        </a:rPr>
                        <a:t>Table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Attributes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9364052"/>
                  </a:ext>
                </a:extLst>
              </a:tr>
              <a:tr h="273685">
                <a:tc>
                  <a:txBody>
                    <a:bodyPr/>
                    <a:lstStyle/>
                    <a:p>
                      <a:r>
                        <a:rPr lang="en-US" sz="1400" dirty="0" smtClean="0">
                          <a:solidFill>
                            <a:schemeClr val="tx1"/>
                          </a:solidFill>
                        </a:rPr>
                        <a:t>Accessory Package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chemeClr val="tx1"/>
                          </a:solidFill>
                        </a:rPr>
                        <a:t>AccessoryPackageID</a:t>
                      </a:r>
                      <a:r>
                        <a:rPr lang="en-US" sz="1400" dirty="0" smtClean="0">
                          <a:solidFill>
                            <a:schemeClr val="tx1"/>
                          </a:solidFill>
                        </a:rPr>
                        <a:t>, </a:t>
                      </a:r>
                      <a:r>
                        <a:rPr lang="en-US" sz="1400" b="0" dirty="0" smtClean="0">
                          <a:solidFill>
                            <a:schemeClr val="tx1"/>
                          </a:solidFill>
                        </a:rPr>
                        <a:t>Category, Description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90821369"/>
                  </a:ext>
                </a:extLst>
              </a:tr>
              <a:tr h="273685">
                <a:tc>
                  <a:txBody>
                    <a:bodyPr/>
                    <a:lstStyle/>
                    <a:p>
                      <a:r>
                        <a:rPr lang="en-US" sz="1400" dirty="0" smtClean="0">
                          <a:solidFill>
                            <a:schemeClr val="tx1"/>
                          </a:solidFill>
                        </a:rPr>
                        <a:t>Cartitem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chemeClr val="tx1"/>
                          </a:solidFill>
                        </a:rPr>
                        <a:t>CartItemID</a:t>
                      </a:r>
                      <a:r>
                        <a:rPr lang="en-US" sz="1400" dirty="0" smtClean="0">
                          <a:solidFill>
                            <a:schemeClr val="tx1"/>
                          </a:solidFill>
                        </a:rPr>
                        <a:t>,</a:t>
                      </a:r>
                      <a:r>
                        <a:rPr lang="en-US" sz="1400" b="0" baseline="0" dirty="0" smtClean="0">
                          <a:solidFill>
                            <a:schemeClr val="tx1"/>
                          </a:solidFill>
                        </a:rPr>
                        <a:t> </a:t>
                      </a:r>
                      <a:r>
                        <a:rPr lang="en-US" sz="1400" b="0" i="1" dirty="0" smtClean="0">
                          <a:solidFill>
                            <a:schemeClr val="tx1"/>
                          </a:solidFill>
                        </a:rPr>
                        <a:t>Inventory</a:t>
                      </a:r>
                      <a:r>
                        <a:rPr lang="en-US" sz="1400" b="0" i="1" baseline="0" dirty="0" smtClean="0">
                          <a:solidFill>
                            <a:schemeClr val="tx1"/>
                          </a:solidFill>
                        </a:rPr>
                        <a:t>ItemID</a:t>
                      </a:r>
                      <a:r>
                        <a:rPr lang="en-US" sz="1400" b="0" baseline="0" dirty="0" smtClean="0">
                          <a:solidFill>
                            <a:schemeClr val="tx1"/>
                          </a:solidFill>
                        </a:rPr>
                        <a:t>, </a:t>
                      </a:r>
                      <a:r>
                        <a:rPr lang="en-US" sz="1400" b="0" i="1" dirty="0" smtClean="0">
                          <a:solidFill>
                            <a:schemeClr val="tx1"/>
                          </a:solidFill>
                        </a:rPr>
                        <a:t>OnlineCartID</a:t>
                      </a:r>
                      <a:r>
                        <a:rPr lang="en-US" sz="1400" b="0" dirty="0" smtClean="0">
                          <a:solidFill>
                            <a:schemeClr val="tx1"/>
                          </a:solidFill>
                        </a:rPr>
                        <a:t>, Quantity, CurrentPrice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38521700"/>
                  </a:ext>
                </a:extLst>
              </a:tr>
              <a:tr h="273685">
                <a:tc>
                  <a:txBody>
                    <a:bodyPr/>
                    <a:lstStyle/>
                    <a:p>
                      <a:r>
                        <a:rPr lang="en-US" sz="1400" dirty="0" smtClean="0">
                          <a:solidFill>
                            <a:schemeClr val="tx1"/>
                          </a:solidFill>
                        </a:rPr>
                        <a:t>Customer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chemeClr val="tx1"/>
                          </a:solidFill>
                        </a:rPr>
                        <a:t>AccountNumber</a:t>
                      </a:r>
                      <a:r>
                        <a:rPr lang="en-US" sz="1400" dirty="0" smtClean="0">
                          <a:solidFill>
                            <a:schemeClr val="tx1"/>
                          </a:solidFill>
                        </a:rPr>
                        <a:t>, Name, MobilePhone, HomePhone,</a:t>
                      </a:r>
                      <a:r>
                        <a:rPr lang="en-US" sz="1400" baseline="0" dirty="0" smtClean="0">
                          <a:solidFill>
                            <a:schemeClr val="tx1"/>
                          </a:solidFill>
                        </a:rPr>
                        <a:t> EmailAddress, Status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6162979"/>
                  </a:ext>
                </a:extLst>
              </a:tr>
              <a:tr h="273685">
                <a:tc>
                  <a:txBody>
                    <a:bodyPr/>
                    <a:lstStyle/>
                    <a:p>
                      <a:r>
                        <a:rPr lang="en-US" sz="1400" dirty="0" smtClean="0">
                          <a:solidFill>
                            <a:schemeClr val="tx1"/>
                          </a:solidFill>
                        </a:rPr>
                        <a:t>Inventory</a:t>
                      </a:r>
                      <a:r>
                        <a:rPr lang="en-US" sz="1400" baseline="0" dirty="0" smtClean="0">
                          <a:solidFill>
                            <a:schemeClr val="tx1"/>
                          </a:solidFill>
                        </a:rPr>
                        <a:t>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Inventory</a:t>
                      </a:r>
                      <a:r>
                        <a:rPr lang="en-US" sz="1400" b="1" baseline="0" dirty="0" smtClean="0">
                          <a:solidFill>
                            <a:schemeClr val="tx1"/>
                          </a:solidFill>
                        </a:rPr>
                        <a:t>ItemID</a:t>
                      </a:r>
                      <a:r>
                        <a:rPr lang="en-US" sz="1400" baseline="0" dirty="0" smtClean="0">
                          <a:solidFill>
                            <a:schemeClr val="tx1"/>
                          </a:solidFill>
                        </a:rPr>
                        <a:t>, </a:t>
                      </a:r>
                      <a:r>
                        <a:rPr lang="en-US" sz="1400" b="0" i="1" dirty="0" smtClean="0">
                          <a:solidFill>
                            <a:schemeClr val="tx1"/>
                          </a:solidFill>
                        </a:rPr>
                        <a:t>ProductItemID</a:t>
                      </a:r>
                      <a:r>
                        <a:rPr lang="en-US" sz="1400" b="1" dirty="0" smtClean="0">
                          <a:solidFill>
                            <a:schemeClr val="tx1"/>
                          </a:solidFill>
                        </a:rPr>
                        <a:t>, </a:t>
                      </a:r>
                      <a:r>
                        <a:rPr lang="en-US" sz="1400" dirty="0" smtClean="0">
                          <a:solidFill>
                            <a:schemeClr val="tx1"/>
                          </a:solidFill>
                        </a:rPr>
                        <a:t>Size, Color, Options, QuantityOn</a:t>
                      </a:r>
                      <a:r>
                        <a:rPr lang="en-US" sz="1400" baseline="0" dirty="0" smtClean="0">
                          <a:solidFill>
                            <a:schemeClr val="tx1"/>
                          </a:solidFill>
                        </a:rPr>
                        <a:t>Hand, AverageCost, ReorderQuantity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7577178"/>
                  </a:ext>
                </a:extLst>
              </a:tr>
              <a:tr h="426085">
                <a:tc>
                  <a:txBody>
                    <a:bodyPr/>
                    <a:lstStyle/>
                    <a:p>
                      <a:r>
                        <a:rPr lang="en-US" sz="1400" dirty="0" smtClean="0">
                          <a:solidFill>
                            <a:schemeClr val="tx1"/>
                          </a:solidFill>
                        </a:rPr>
                        <a:t>OnlineCart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OnlineCartID</a:t>
                      </a:r>
                      <a:r>
                        <a:rPr lang="en-US" sz="1400" dirty="0" smtClean="0">
                          <a:solidFill>
                            <a:schemeClr val="tx1"/>
                          </a:solidFill>
                        </a:rPr>
                        <a:t>,</a:t>
                      </a:r>
                      <a:r>
                        <a:rPr lang="en-US" sz="1400" baseline="0" dirty="0" smtClean="0">
                          <a:solidFill>
                            <a:schemeClr val="tx1"/>
                          </a:solidFill>
                        </a:rPr>
                        <a:t> </a:t>
                      </a:r>
                      <a:r>
                        <a:rPr lang="en-US" sz="1400" i="1" baseline="0" dirty="0" smtClean="0">
                          <a:solidFill>
                            <a:schemeClr val="tx1"/>
                          </a:solidFill>
                        </a:rPr>
                        <a:t>CustomerAccountNumber</a:t>
                      </a:r>
                      <a:r>
                        <a:rPr lang="en-US" sz="1400" baseline="0" dirty="0" smtClean="0">
                          <a:solidFill>
                            <a:schemeClr val="tx1"/>
                          </a:solidFill>
                        </a:rPr>
                        <a:t>, </a:t>
                      </a:r>
                      <a:r>
                        <a:rPr lang="en-US" sz="1400" dirty="0" smtClean="0">
                          <a:solidFill>
                            <a:schemeClr val="tx1"/>
                          </a:solidFill>
                        </a:rPr>
                        <a:t>StartDateTime,</a:t>
                      </a:r>
                      <a:r>
                        <a:rPr lang="en-US" sz="1400" baseline="0" dirty="0" smtClean="0">
                          <a:solidFill>
                            <a:schemeClr val="tx1"/>
                          </a:solidFill>
                        </a:rPr>
                        <a:t> NumberOfItems, ValueOfItems, Status, ElapsedTime, HoldForDays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66977491"/>
                  </a:ext>
                </a:extLst>
              </a:tr>
              <a:tr h="288925">
                <a:tc>
                  <a:txBody>
                    <a:bodyPr/>
                    <a:lstStyle/>
                    <a:p>
                      <a:r>
                        <a:rPr lang="en-US" sz="1400" dirty="0" smtClean="0">
                          <a:solidFill>
                            <a:schemeClr val="tx1"/>
                          </a:solidFill>
                        </a:rPr>
                        <a:t>ProductComment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ProductCommentID</a:t>
                      </a:r>
                      <a:r>
                        <a:rPr lang="en-US" sz="1400" dirty="0" smtClean="0">
                          <a:solidFill>
                            <a:schemeClr val="tx1"/>
                          </a:solidFill>
                        </a:rPr>
                        <a:t>, </a:t>
                      </a:r>
                      <a:r>
                        <a:rPr lang="en-US" sz="1400" b="0" i="1" dirty="0" smtClean="0">
                          <a:solidFill>
                            <a:schemeClr val="tx1"/>
                          </a:solidFill>
                        </a:rPr>
                        <a:t>ProductItemID</a:t>
                      </a:r>
                      <a:r>
                        <a:rPr lang="en-US" sz="1400" b="1" dirty="0" smtClean="0">
                          <a:solidFill>
                            <a:schemeClr val="tx1"/>
                          </a:solidFill>
                        </a:rPr>
                        <a:t>,</a:t>
                      </a:r>
                      <a:r>
                        <a:rPr lang="en-US" sz="1400" baseline="0" dirty="0" smtClean="0">
                          <a:solidFill>
                            <a:schemeClr val="tx1"/>
                          </a:solidFill>
                        </a:rPr>
                        <a:t> </a:t>
                      </a:r>
                      <a:r>
                        <a:rPr lang="en-US" sz="1400" i="1" baseline="0" dirty="0" smtClean="0">
                          <a:solidFill>
                            <a:schemeClr val="tx1"/>
                          </a:solidFill>
                        </a:rPr>
                        <a:t>CustomerAccountNumber</a:t>
                      </a:r>
                      <a:r>
                        <a:rPr lang="en-US" sz="1400" baseline="0" dirty="0" smtClean="0">
                          <a:solidFill>
                            <a:schemeClr val="tx1"/>
                          </a:solidFill>
                        </a:rPr>
                        <a:t>, </a:t>
                      </a:r>
                      <a:r>
                        <a:rPr lang="en-US" sz="1400" dirty="0" smtClean="0">
                          <a:solidFill>
                            <a:schemeClr val="tx1"/>
                          </a:solidFill>
                        </a:rPr>
                        <a:t>Date,</a:t>
                      </a:r>
                      <a:r>
                        <a:rPr lang="en-US" sz="1400" baseline="0" dirty="0" smtClean="0">
                          <a:solidFill>
                            <a:schemeClr val="tx1"/>
                          </a:solidFill>
                        </a:rPr>
                        <a:t> Rating, Comment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5792382"/>
                  </a:ext>
                </a:extLst>
              </a:tr>
              <a:tr h="288925">
                <a:tc>
                  <a:txBody>
                    <a:bodyPr/>
                    <a:lstStyle/>
                    <a:p>
                      <a:r>
                        <a:rPr lang="en-US" sz="1400" dirty="0" smtClean="0">
                          <a:solidFill>
                            <a:schemeClr val="tx1"/>
                          </a:solidFill>
                        </a:rPr>
                        <a:t>ProductItem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ProductItemID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Gender, Description, Supplier, Manufacturer, Picture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705095"/>
                  </a:ext>
                </a:extLst>
              </a:tr>
              <a:tr h="212725">
                <a:tc>
                  <a:txBody>
                    <a:bodyPr/>
                    <a:lstStyle/>
                    <a:p>
                      <a:r>
                        <a:rPr lang="en-US" sz="1400" dirty="0" smtClean="0">
                          <a:solidFill>
                            <a:schemeClr val="tx1"/>
                          </a:solidFill>
                        </a:rPr>
                        <a:t>PromoOffering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PromoOfferingID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RegularPrice, PromoPrice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90858250"/>
                  </a:ext>
                </a:extLst>
              </a:tr>
              <a:tr h="288925">
                <a:tc>
                  <a:txBody>
                    <a:bodyPr/>
                    <a:lstStyle/>
                    <a:p>
                      <a:r>
                        <a:rPr lang="en-US" sz="1400" dirty="0" smtClean="0">
                          <a:solidFill>
                            <a:schemeClr val="tx1"/>
                          </a:solidFill>
                        </a:rPr>
                        <a:t>Promotion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PromotionID</a:t>
                      </a: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Season,</a:t>
                      </a:r>
                      <a:r>
                        <a:rPr lang="en-US" sz="1400" baseline="0" dirty="0" smtClean="0">
                          <a:solidFill>
                            <a:schemeClr val="tx1"/>
                          </a:solidFill>
                        </a:rPr>
                        <a:t> Year, Description, StartDate, EndDate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1402547"/>
                  </a:ext>
                </a:extLst>
              </a:tr>
              <a:tr h="288925">
                <a:tc>
                  <a:txBody>
                    <a:bodyPr/>
                    <a:lstStyle/>
                    <a:p>
                      <a:r>
                        <a:rPr lang="en-US" sz="1400" dirty="0" smtClean="0">
                          <a:solidFill>
                            <a:schemeClr val="tx1"/>
                          </a:solidFill>
                        </a:rPr>
                        <a:t>Sale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SaleID</a:t>
                      </a:r>
                      <a:r>
                        <a:rPr lang="en-US" sz="1400" dirty="0" smtClean="0">
                          <a:solidFill>
                            <a:schemeClr val="tx1"/>
                          </a:solidFill>
                        </a:rPr>
                        <a:t>,</a:t>
                      </a:r>
                      <a:r>
                        <a:rPr lang="en-US" sz="1400" baseline="0" dirty="0" smtClean="0">
                          <a:solidFill>
                            <a:schemeClr val="tx1"/>
                          </a:solidFill>
                        </a:rPr>
                        <a:t> </a:t>
                      </a:r>
                      <a:r>
                        <a:rPr lang="en-US" sz="1400" i="1" dirty="0" smtClean="0">
                          <a:solidFill>
                            <a:schemeClr val="tx1"/>
                          </a:solidFill>
                        </a:rPr>
                        <a:t>CustomerAccountNumber</a:t>
                      </a:r>
                      <a:r>
                        <a:rPr lang="en-US" sz="1400" dirty="0" smtClean="0">
                          <a:solidFill>
                            <a:schemeClr val="tx1"/>
                          </a:solidFill>
                        </a:rPr>
                        <a:t>, SaleDateTime,</a:t>
                      </a:r>
                      <a:r>
                        <a:rPr lang="en-US" sz="1400" baseline="0" dirty="0" smtClean="0">
                          <a:solidFill>
                            <a:schemeClr val="tx1"/>
                          </a:solidFill>
                        </a:rPr>
                        <a:t> PriorityCode, ShippingAndHandling, Tax, TotalAmount, MountainBucks, StoreID, RegisterID, ClerkID, TimeOnSite, ChatUse, LengthOfCall</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69438145"/>
                  </a:ext>
                </a:extLst>
              </a:tr>
              <a:tr h="243205">
                <a:tc>
                  <a:txBody>
                    <a:bodyPr/>
                    <a:lstStyle/>
                    <a:p>
                      <a:r>
                        <a:rPr lang="en-US" sz="1400" dirty="0" smtClean="0">
                          <a:solidFill>
                            <a:schemeClr val="tx1"/>
                          </a:solidFill>
                        </a:rPr>
                        <a:t>SaleItem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SaleItemID</a:t>
                      </a:r>
                      <a:r>
                        <a:rPr lang="en-US" sz="1400" dirty="0" smtClean="0">
                          <a:solidFill>
                            <a:schemeClr val="tx1"/>
                          </a:solidFill>
                        </a:rPr>
                        <a:t>, </a:t>
                      </a:r>
                      <a:r>
                        <a:rPr lang="en-US" sz="1400" i="1" dirty="0" smtClean="0">
                          <a:solidFill>
                            <a:schemeClr val="tx1"/>
                          </a:solidFill>
                        </a:rPr>
                        <a:t>InventoryItemID</a:t>
                      </a:r>
                      <a:r>
                        <a:rPr lang="en-US" sz="1400" dirty="0" smtClean="0">
                          <a:solidFill>
                            <a:schemeClr val="tx1"/>
                          </a:solidFill>
                        </a:rPr>
                        <a:t>,</a:t>
                      </a:r>
                      <a:r>
                        <a:rPr lang="en-US" sz="1400" baseline="0" dirty="0" smtClean="0">
                          <a:solidFill>
                            <a:schemeClr val="tx1"/>
                          </a:solidFill>
                        </a:rPr>
                        <a:t> </a:t>
                      </a:r>
                      <a:r>
                        <a:rPr lang="en-US" sz="1400" i="1" baseline="0" dirty="0" smtClean="0">
                          <a:solidFill>
                            <a:schemeClr val="tx1"/>
                          </a:solidFill>
                        </a:rPr>
                        <a:t>SaleID</a:t>
                      </a:r>
                      <a:r>
                        <a:rPr lang="en-US" sz="1400" baseline="0" dirty="0" smtClean="0">
                          <a:solidFill>
                            <a:schemeClr val="tx1"/>
                          </a:solidFill>
                        </a:rPr>
                        <a:t>, </a:t>
                      </a:r>
                      <a:r>
                        <a:rPr lang="en-US" sz="1400" dirty="0" smtClean="0">
                          <a:solidFill>
                            <a:schemeClr val="tx1"/>
                          </a:solidFill>
                        </a:rPr>
                        <a:t>Quantity, SoldPrice, ShipStatus, BackOrderStatus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62586868"/>
                  </a:ext>
                </a:extLst>
              </a:tr>
              <a:tr h="370840">
                <a:tc>
                  <a:txBody>
                    <a:bodyPr/>
                    <a:lstStyle/>
                    <a:p>
                      <a:r>
                        <a:rPr lang="en-US" sz="1400" dirty="0" smtClean="0">
                          <a:solidFill>
                            <a:schemeClr val="tx1"/>
                          </a:solidFill>
                        </a:rPr>
                        <a:t>SaleTransaction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SaleTransactionID</a:t>
                      </a:r>
                      <a:r>
                        <a:rPr lang="en-US" sz="1400" dirty="0" smtClean="0">
                          <a:solidFill>
                            <a:schemeClr val="tx1"/>
                          </a:solidFill>
                        </a:rPr>
                        <a:t>,</a:t>
                      </a:r>
                      <a:r>
                        <a:rPr lang="en-US" sz="1400" baseline="0" dirty="0" smtClean="0">
                          <a:solidFill>
                            <a:schemeClr val="tx1"/>
                          </a:solidFill>
                        </a:rPr>
                        <a:t> </a:t>
                      </a:r>
                      <a:r>
                        <a:rPr lang="en-US" sz="1400" i="1" baseline="0" dirty="0" smtClean="0">
                          <a:solidFill>
                            <a:schemeClr val="tx1"/>
                          </a:solidFill>
                        </a:rPr>
                        <a:t>SaleID</a:t>
                      </a:r>
                      <a:r>
                        <a:rPr lang="en-US" sz="1400" baseline="0" dirty="0" smtClean="0">
                          <a:solidFill>
                            <a:schemeClr val="tx1"/>
                          </a:solidFill>
                        </a:rPr>
                        <a:t>, </a:t>
                      </a:r>
                      <a:r>
                        <a:rPr lang="en-US" sz="1400" dirty="0" smtClean="0">
                          <a:solidFill>
                            <a:schemeClr val="tx1"/>
                          </a:solidFill>
                        </a:rPr>
                        <a:t>Date, TransactionType,</a:t>
                      </a:r>
                      <a:r>
                        <a:rPr lang="en-US" sz="1400" baseline="0" dirty="0" smtClean="0">
                          <a:solidFill>
                            <a:schemeClr val="tx1"/>
                          </a:solidFill>
                        </a:rPr>
                        <a:t> Amount, PaymentMethod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21092373"/>
                  </a:ext>
                </a:extLst>
              </a:tr>
            </a:tbl>
          </a:graphicData>
        </a:graphic>
      </p:graphicFrame>
      <p:sp>
        <p:nvSpPr>
          <p:cNvPr id="2" name="Slide Number Placeholder 1"/>
          <p:cNvSpPr>
            <a:spLocks noGrp="1"/>
          </p:cNvSpPr>
          <p:nvPr>
            <p:ph type="sldNum" sz="quarter" idx="4"/>
          </p:nvPr>
        </p:nvSpPr>
        <p:spPr/>
        <p:txBody>
          <a:bodyPr/>
          <a:lstStyle/>
          <a:p>
            <a:fld id="{D76FEE05-4B05-4E75-8F0D-38DA0AD3DF19}" type="slidenum">
              <a:rPr lang="en-US" smtClean="0"/>
              <a:pPr/>
              <a:t>25</a:t>
            </a:fld>
            <a:endParaRPr lang="en-US"/>
          </a:p>
        </p:txBody>
      </p:sp>
      <p:sp>
        <p:nvSpPr>
          <p:cNvPr id="4" name="Footer Placeholder 4"/>
          <p:cNvSpPr>
            <a:spLocks noGrp="1"/>
          </p:cNvSpPr>
          <p:nvPr>
            <p:ph type="ftr" sz="quarter" idx="3"/>
          </p:nvPr>
        </p:nvSpPr>
        <p:spPr>
          <a:xfrm>
            <a:off x="0" y="6248400"/>
            <a:ext cx="7543800" cy="457200"/>
          </a:xfrm>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81000" y="230188"/>
            <a:ext cx="8382000" cy="912812"/>
          </a:xfrm>
        </p:spPr>
        <p:txBody>
          <a:bodyPr/>
          <a:lstStyle/>
          <a:p>
            <a:r>
              <a:rPr lang="en-US" altLang="en-US" spc="0" dirty="0" smtClean="0">
                <a:solidFill>
                  <a:schemeClr val="tx1"/>
                </a:solidFill>
                <a:effectLst/>
              </a:rPr>
              <a:t>Association Class</a:t>
            </a:r>
            <a:r>
              <a:rPr lang="en-US" altLang="en-US" sz="3600" spc="0" dirty="0" smtClean="0">
                <a:solidFill>
                  <a:schemeClr val="tx1"/>
                </a:solidFill>
                <a:effectLst/>
              </a:rPr>
              <a:t>: </a:t>
            </a:r>
            <a:r>
              <a:rPr lang="en-US" altLang="en-US" sz="2400" spc="0" dirty="0" smtClean="0">
                <a:solidFill>
                  <a:schemeClr val="tx1"/>
                </a:solidFill>
                <a:effectLst/>
              </a:rPr>
              <a:t>PromoOffering added</a:t>
            </a:r>
            <a:r>
              <a:rPr lang="en-US" altLang="en-US" sz="2400" spc="0" baseline="0" dirty="0">
                <a:solidFill>
                  <a:schemeClr val="tx1"/>
                </a:solidFill>
                <a:effectLst/>
              </a:rPr>
              <a:t> </a:t>
            </a:r>
            <a:r>
              <a:rPr lang="en-US" altLang="en-US" sz="2400" spc="0" dirty="0" smtClean="0">
                <a:solidFill>
                  <a:schemeClr val="tx1"/>
                </a:solidFill>
                <a:effectLst/>
              </a:rPr>
              <a:t>from </a:t>
            </a:r>
            <a:r>
              <a:rPr lang="en-US" altLang="en-US" sz="2400" spc="0" dirty="0">
                <a:solidFill>
                  <a:schemeClr val="tx1"/>
                </a:solidFill>
                <a:effectLst/>
              </a:rPr>
              <a:t>association class to table with two </a:t>
            </a:r>
            <a:r>
              <a:rPr lang="en-US" altLang="en-US" sz="2400" spc="0" dirty="0" smtClean="0">
                <a:solidFill>
                  <a:schemeClr val="tx1"/>
                </a:solidFill>
                <a:effectLst/>
              </a:rPr>
              <a:t>keys</a:t>
            </a:r>
            <a:endParaRPr lang="en-US" altLang="en-US" sz="2400" spc="0" dirty="0">
              <a:solidFill>
                <a:schemeClr val="tx1"/>
              </a:solidFill>
              <a:effectLst/>
            </a:endParaRPr>
          </a:p>
        </p:txBody>
      </p:sp>
      <p:graphicFrame>
        <p:nvGraphicFramePr>
          <p:cNvPr id="5" name="Content Placeholder 4" descr="Table is accessible to screenreaders"/>
          <p:cNvGraphicFramePr>
            <a:graphicFrameLocks noGrp="1"/>
          </p:cNvGraphicFramePr>
          <p:nvPr>
            <p:ph idx="1"/>
            <p:extLst>
              <p:ext uri="{D42A27DB-BD31-4B8C-83A1-F6EECF244321}">
                <p14:modId xmlns:p14="http://schemas.microsoft.com/office/powerpoint/2010/main" val="2514775038"/>
              </p:ext>
            </p:extLst>
          </p:nvPr>
        </p:nvGraphicFramePr>
        <p:xfrm>
          <a:off x="381000" y="1261953"/>
          <a:ext cx="8686800" cy="4649837"/>
        </p:xfrm>
        <a:graphic>
          <a:graphicData uri="http://schemas.openxmlformats.org/drawingml/2006/table">
            <a:tbl>
              <a:tblPr firstRow="1" bandRow="1">
                <a:tableStyleId>{5C22544A-7EE6-4342-B048-85BDC9FD1C3A}</a:tableStyleId>
              </a:tblPr>
              <a:tblGrid>
                <a:gridCol w="2170339">
                  <a:extLst>
                    <a:ext uri="{9D8B030D-6E8A-4147-A177-3AD203B41FA5}">
                      <a16:colId xmlns="" xmlns:a16="http://schemas.microsoft.com/office/drawing/2014/main" val="3891474446"/>
                    </a:ext>
                  </a:extLst>
                </a:gridCol>
                <a:gridCol w="6516461">
                  <a:extLst>
                    <a:ext uri="{9D8B030D-6E8A-4147-A177-3AD203B41FA5}">
                      <a16:colId xmlns="" xmlns:a16="http://schemas.microsoft.com/office/drawing/2014/main" val="1636708719"/>
                    </a:ext>
                  </a:extLst>
                </a:gridCol>
              </a:tblGrid>
              <a:tr h="263525">
                <a:tc>
                  <a:txBody>
                    <a:bodyPr/>
                    <a:lstStyle/>
                    <a:p>
                      <a:r>
                        <a:rPr lang="en-US" sz="1300" dirty="0" smtClean="0">
                          <a:solidFill>
                            <a:schemeClr val="tx1"/>
                          </a:solidFill>
                        </a:rPr>
                        <a:t>Table</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smtClean="0">
                          <a:solidFill>
                            <a:schemeClr val="tx1"/>
                          </a:solidFill>
                        </a:rPr>
                        <a:t>Attributes</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9364052"/>
                  </a:ext>
                </a:extLst>
              </a:tr>
              <a:tr h="273685">
                <a:tc>
                  <a:txBody>
                    <a:bodyPr/>
                    <a:lstStyle/>
                    <a:p>
                      <a:r>
                        <a:rPr lang="en-US" sz="1300" dirty="0" smtClean="0">
                          <a:solidFill>
                            <a:schemeClr val="tx1"/>
                          </a:solidFill>
                        </a:rPr>
                        <a:t>AccessoryPackage</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dirty="0" smtClean="0">
                          <a:solidFill>
                            <a:schemeClr val="tx1"/>
                          </a:solidFill>
                        </a:rPr>
                        <a:t>AccessoryPackageID</a:t>
                      </a:r>
                      <a:r>
                        <a:rPr lang="en-US" sz="1300" dirty="0" smtClean="0">
                          <a:solidFill>
                            <a:schemeClr val="tx1"/>
                          </a:solidFill>
                        </a:rPr>
                        <a:t>, </a:t>
                      </a:r>
                      <a:r>
                        <a:rPr lang="en-US" sz="1300" b="0" dirty="0" smtClean="0">
                          <a:solidFill>
                            <a:schemeClr val="tx1"/>
                          </a:solidFill>
                        </a:rPr>
                        <a:t>AccessoryCategory, Description</a:t>
                      </a:r>
                      <a:endParaRPr lang="en-US" sz="1300" b="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90821369"/>
                  </a:ext>
                </a:extLst>
              </a:tr>
              <a:tr h="273685">
                <a:tc>
                  <a:txBody>
                    <a:bodyPr/>
                    <a:lstStyle/>
                    <a:p>
                      <a:r>
                        <a:rPr lang="en-US" sz="1300" dirty="0" smtClean="0">
                          <a:solidFill>
                            <a:schemeClr val="tx1"/>
                          </a:solidFill>
                        </a:rPr>
                        <a:t>AccessoryPackageContents</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i="1" dirty="0" smtClean="0">
                          <a:solidFill>
                            <a:schemeClr val="tx1"/>
                          </a:solidFill>
                        </a:rPr>
                        <a:t>AccessoryPackageID,</a:t>
                      </a:r>
                      <a:r>
                        <a:rPr lang="en-US" sz="1300" b="1" i="1" baseline="0" dirty="0" smtClean="0">
                          <a:solidFill>
                            <a:schemeClr val="tx1"/>
                          </a:solidFill>
                        </a:rPr>
                        <a:t> ProductItemID</a:t>
                      </a:r>
                      <a:endParaRPr lang="en-US" sz="1300" b="1" i="1"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73685">
                <a:tc>
                  <a:txBody>
                    <a:bodyPr/>
                    <a:lstStyle/>
                    <a:p>
                      <a:r>
                        <a:rPr lang="en-US" sz="1300" dirty="0" smtClean="0">
                          <a:solidFill>
                            <a:schemeClr val="tx1"/>
                          </a:solidFill>
                        </a:rPr>
                        <a:t>CartItem</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i="1" dirty="0" smtClean="0">
                          <a:solidFill>
                            <a:schemeClr val="tx1"/>
                          </a:solidFill>
                        </a:rPr>
                        <a:t>Inventory</a:t>
                      </a:r>
                      <a:r>
                        <a:rPr lang="en-US" sz="1300" b="1" i="1" baseline="0" dirty="0" smtClean="0">
                          <a:solidFill>
                            <a:schemeClr val="tx1"/>
                          </a:solidFill>
                        </a:rPr>
                        <a:t>ItemID</a:t>
                      </a:r>
                      <a:r>
                        <a:rPr lang="en-US" sz="1300" dirty="0" smtClean="0">
                          <a:solidFill>
                            <a:schemeClr val="tx1"/>
                          </a:solidFill>
                        </a:rPr>
                        <a:t>,</a:t>
                      </a:r>
                      <a:r>
                        <a:rPr lang="en-US" sz="1300" b="0" baseline="0" dirty="0" smtClean="0">
                          <a:solidFill>
                            <a:schemeClr val="tx1"/>
                          </a:solidFill>
                        </a:rPr>
                        <a:t> </a:t>
                      </a:r>
                      <a:r>
                        <a:rPr lang="en-US" sz="1300" b="1" i="1" dirty="0" smtClean="0">
                          <a:solidFill>
                            <a:schemeClr val="tx1"/>
                          </a:solidFill>
                        </a:rPr>
                        <a:t>OnlineCartID</a:t>
                      </a:r>
                      <a:r>
                        <a:rPr lang="en-US" sz="1300" b="0" dirty="0" smtClean="0">
                          <a:solidFill>
                            <a:schemeClr val="tx1"/>
                          </a:solidFill>
                        </a:rPr>
                        <a:t>, Quantity, CurrentPrice</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38521700"/>
                  </a:ext>
                </a:extLst>
              </a:tr>
              <a:tr h="273685">
                <a:tc>
                  <a:txBody>
                    <a:bodyPr/>
                    <a:lstStyle/>
                    <a:p>
                      <a:r>
                        <a:rPr lang="en-US" sz="1300" dirty="0" smtClean="0">
                          <a:solidFill>
                            <a:schemeClr val="tx1"/>
                          </a:solidFill>
                        </a:rPr>
                        <a:t>Customer</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1" dirty="0" smtClean="0">
                          <a:solidFill>
                            <a:schemeClr val="tx1"/>
                          </a:solidFill>
                        </a:rPr>
                        <a:t>AccountNumber</a:t>
                      </a:r>
                      <a:r>
                        <a:rPr lang="en-US" sz="1300" dirty="0" smtClean="0">
                          <a:solidFill>
                            <a:schemeClr val="tx1"/>
                          </a:solidFill>
                        </a:rPr>
                        <a:t>, Name, MobilePhone, HomePhone,</a:t>
                      </a:r>
                      <a:r>
                        <a:rPr lang="en-US" sz="1300" baseline="0" dirty="0" smtClean="0">
                          <a:solidFill>
                            <a:schemeClr val="tx1"/>
                          </a:solidFill>
                        </a:rPr>
                        <a:t> EmailAddress, Status</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6162979"/>
                  </a:ext>
                </a:extLst>
              </a:tr>
              <a:tr h="273685">
                <a:tc>
                  <a:txBody>
                    <a:bodyPr/>
                    <a:lstStyle/>
                    <a:p>
                      <a:r>
                        <a:rPr lang="en-US" sz="1300" dirty="0" smtClean="0">
                          <a:solidFill>
                            <a:schemeClr val="tx1"/>
                          </a:solidFill>
                        </a:rPr>
                        <a:t>Inventory</a:t>
                      </a:r>
                      <a:r>
                        <a:rPr lang="en-US" sz="1300" baseline="0" dirty="0" smtClean="0">
                          <a:solidFill>
                            <a:schemeClr val="tx1"/>
                          </a:solidFill>
                        </a:rPr>
                        <a:t>Item</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Inventory</a:t>
                      </a:r>
                      <a:r>
                        <a:rPr lang="en-US" sz="1300" b="1" baseline="0" dirty="0" smtClean="0">
                          <a:solidFill>
                            <a:schemeClr val="tx1"/>
                          </a:solidFill>
                        </a:rPr>
                        <a:t>ItemID</a:t>
                      </a:r>
                      <a:r>
                        <a:rPr lang="en-US" sz="1300" baseline="0" dirty="0" smtClean="0">
                          <a:solidFill>
                            <a:schemeClr val="tx1"/>
                          </a:solidFill>
                        </a:rPr>
                        <a:t>, </a:t>
                      </a:r>
                      <a:r>
                        <a:rPr lang="en-US" sz="1300" b="0" i="1" dirty="0" smtClean="0">
                          <a:solidFill>
                            <a:schemeClr val="tx1"/>
                          </a:solidFill>
                        </a:rPr>
                        <a:t>ProductItemID</a:t>
                      </a:r>
                      <a:r>
                        <a:rPr lang="en-US" sz="1300" b="1" dirty="0" smtClean="0">
                          <a:solidFill>
                            <a:schemeClr val="tx1"/>
                          </a:solidFill>
                        </a:rPr>
                        <a:t>, </a:t>
                      </a:r>
                      <a:r>
                        <a:rPr lang="en-US" sz="1300" dirty="0" smtClean="0">
                          <a:solidFill>
                            <a:schemeClr val="tx1"/>
                          </a:solidFill>
                        </a:rPr>
                        <a:t>Size, Color, Options, QuantityOn</a:t>
                      </a:r>
                      <a:r>
                        <a:rPr lang="en-US" sz="1300" baseline="0" dirty="0" smtClean="0">
                          <a:solidFill>
                            <a:schemeClr val="tx1"/>
                          </a:solidFill>
                        </a:rPr>
                        <a:t>Hand, AverageCost, ReorderQuantity</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7577178"/>
                  </a:ext>
                </a:extLst>
              </a:tr>
              <a:tr h="426085">
                <a:tc>
                  <a:txBody>
                    <a:bodyPr/>
                    <a:lstStyle/>
                    <a:p>
                      <a:r>
                        <a:rPr lang="en-US" sz="1300" dirty="0" smtClean="0">
                          <a:solidFill>
                            <a:schemeClr val="tx1"/>
                          </a:solidFill>
                        </a:rPr>
                        <a:t>OnlineCart</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OnlineCartID</a:t>
                      </a:r>
                      <a:r>
                        <a:rPr lang="en-US" sz="1300" dirty="0" smtClean="0">
                          <a:solidFill>
                            <a:schemeClr val="tx1"/>
                          </a:solidFill>
                        </a:rPr>
                        <a:t>,</a:t>
                      </a:r>
                      <a:r>
                        <a:rPr lang="en-US" sz="1300" baseline="0" dirty="0" smtClean="0">
                          <a:solidFill>
                            <a:schemeClr val="tx1"/>
                          </a:solidFill>
                        </a:rPr>
                        <a:t> </a:t>
                      </a:r>
                      <a:r>
                        <a:rPr lang="en-US" sz="1300" i="1" baseline="0" dirty="0" smtClean="0">
                          <a:solidFill>
                            <a:schemeClr val="tx1"/>
                          </a:solidFill>
                        </a:rPr>
                        <a:t>CustomerAccount</a:t>
                      </a:r>
                      <a:r>
                        <a:rPr lang="en-US" sz="1300" b="0" i="1" dirty="0" smtClean="0">
                          <a:solidFill>
                            <a:schemeClr val="tx1"/>
                          </a:solidFill>
                        </a:rPr>
                        <a:t>ID</a:t>
                      </a:r>
                      <a:r>
                        <a:rPr lang="en-US" sz="1300" baseline="0" dirty="0" smtClean="0">
                          <a:solidFill>
                            <a:schemeClr val="tx1"/>
                          </a:solidFill>
                        </a:rPr>
                        <a:t>, </a:t>
                      </a:r>
                      <a:r>
                        <a:rPr lang="en-US" sz="1300" dirty="0" smtClean="0">
                          <a:solidFill>
                            <a:schemeClr val="tx1"/>
                          </a:solidFill>
                        </a:rPr>
                        <a:t>StartDateTime,</a:t>
                      </a:r>
                      <a:r>
                        <a:rPr lang="en-US" sz="1300" baseline="0" dirty="0" smtClean="0">
                          <a:solidFill>
                            <a:schemeClr val="tx1"/>
                          </a:solidFill>
                        </a:rPr>
                        <a:t> NumberOfItems, ValueOfItems, Status, ElapsedTime, HoldForDays</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66977491"/>
                  </a:ext>
                </a:extLst>
              </a:tr>
              <a:tr h="288925">
                <a:tc>
                  <a:txBody>
                    <a:bodyPr/>
                    <a:lstStyle/>
                    <a:p>
                      <a:r>
                        <a:rPr lang="en-US" sz="1300" dirty="0" smtClean="0">
                          <a:solidFill>
                            <a:schemeClr val="tx1"/>
                          </a:solidFill>
                        </a:rPr>
                        <a:t>ProductComment</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ProductCommentID</a:t>
                      </a:r>
                      <a:r>
                        <a:rPr lang="en-US" sz="1300" dirty="0" smtClean="0">
                          <a:solidFill>
                            <a:schemeClr val="tx1"/>
                          </a:solidFill>
                        </a:rPr>
                        <a:t>, </a:t>
                      </a:r>
                      <a:r>
                        <a:rPr lang="en-US" sz="1300" b="0" i="1" dirty="0" smtClean="0">
                          <a:solidFill>
                            <a:schemeClr val="tx1"/>
                          </a:solidFill>
                        </a:rPr>
                        <a:t>ProductItemID</a:t>
                      </a:r>
                      <a:r>
                        <a:rPr lang="en-US" sz="1300" b="1" dirty="0" smtClean="0">
                          <a:solidFill>
                            <a:schemeClr val="tx1"/>
                          </a:solidFill>
                        </a:rPr>
                        <a:t>,</a:t>
                      </a:r>
                      <a:r>
                        <a:rPr lang="en-US" sz="1300" baseline="0" dirty="0" smtClean="0">
                          <a:solidFill>
                            <a:schemeClr val="tx1"/>
                          </a:solidFill>
                        </a:rPr>
                        <a:t> CustomerAccountNumber, </a:t>
                      </a:r>
                      <a:r>
                        <a:rPr lang="en-US" sz="1300" dirty="0" smtClean="0">
                          <a:solidFill>
                            <a:schemeClr val="tx1"/>
                          </a:solidFill>
                        </a:rPr>
                        <a:t>Date,</a:t>
                      </a:r>
                      <a:r>
                        <a:rPr lang="en-US" sz="1300" baseline="0" dirty="0" smtClean="0">
                          <a:solidFill>
                            <a:schemeClr val="tx1"/>
                          </a:solidFill>
                        </a:rPr>
                        <a:t> Rating, Comment</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5792382"/>
                  </a:ext>
                </a:extLst>
              </a:tr>
              <a:tr h="288925">
                <a:tc>
                  <a:txBody>
                    <a:bodyPr/>
                    <a:lstStyle/>
                    <a:p>
                      <a:r>
                        <a:rPr lang="en-US" sz="1300" dirty="0" smtClean="0">
                          <a:solidFill>
                            <a:schemeClr val="tx1"/>
                          </a:solidFill>
                        </a:rPr>
                        <a:t>ProductItem</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ProductItemID</a:t>
                      </a:r>
                      <a:r>
                        <a:rPr lang="en-US" sz="1300" dirty="0" smtClean="0">
                          <a:solidFill>
                            <a:schemeClr val="tx1"/>
                          </a:solidFill>
                        </a:rPr>
                        <a:t>,</a:t>
                      </a:r>
                      <a:r>
                        <a:rPr lang="en-US" sz="1300" b="0" i="1" dirty="0" smtClean="0">
                          <a:solidFill>
                            <a:schemeClr val="tx1"/>
                          </a:solidFill>
                        </a:rPr>
                        <a:t> </a:t>
                      </a:r>
                      <a:r>
                        <a:rPr lang="en-US" sz="1300" dirty="0" smtClean="0">
                          <a:solidFill>
                            <a:schemeClr val="tx1"/>
                          </a:solidFill>
                        </a:rPr>
                        <a:t>Gender, Description, Supplier, Manufacturer, Picture</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705095"/>
                  </a:ext>
                </a:extLst>
              </a:tr>
              <a:tr h="212725">
                <a:tc>
                  <a:txBody>
                    <a:bodyPr/>
                    <a:lstStyle/>
                    <a:p>
                      <a:r>
                        <a:rPr lang="en-US" sz="1300" dirty="0" smtClean="0">
                          <a:solidFill>
                            <a:schemeClr val="tx1"/>
                          </a:solidFill>
                        </a:rPr>
                        <a:t>PromoOffering</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300" b="1" i="1" dirty="0" smtClean="0">
                          <a:solidFill>
                            <a:schemeClr val="tx1"/>
                          </a:solidFill>
                        </a:rPr>
                        <a:t>PromotionID</a:t>
                      </a:r>
                      <a:r>
                        <a:rPr lang="en-US" sz="1300" i="1" dirty="0" smtClean="0">
                          <a:solidFill>
                            <a:schemeClr val="tx1"/>
                          </a:solidFill>
                        </a:rPr>
                        <a:t>,</a:t>
                      </a:r>
                      <a:r>
                        <a:rPr lang="en-US" sz="1300" i="1" baseline="0" dirty="0" smtClean="0">
                          <a:solidFill>
                            <a:schemeClr val="tx1"/>
                          </a:solidFill>
                        </a:rPr>
                        <a:t> </a:t>
                      </a:r>
                      <a:r>
                        <a:rPr lang="en-US" sz="1300" b="1" i="1" dirty="0" smtClean="0">
                          <a:solidFill>
                            <a:schemeClr val="tx1"/>
                          </a:solidFill>
                        </a:rPr>
                        <a:t>ProductItemID</a:t>
                      </a:r>
                      <a:r>
                        <a:rPr lang="en-US" sz="1300" b="1" dirty="0" smtClean="0">
                          <a:solidFill>
                            <a:schemeClr val="tx1"/>
                          </a:solidFill>
                        </a:rPr>
                        <a:t>, </a:t>
                      </a:r>
                      <a:r>
                        <a:rPr lang="en-US" sz="1300" dirty="0" smtClean="0">
                          <a:solidFill>
                            <a:schemeClr val="tx1"/>
                          </a:solidFill>
                        </a:rPr>
                        <a:t>RegularPrice, PromoPrice</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90858250"/>
                  </a:ext>
                </a:extLst>
              </a:tr>
              <a:tr h="288925">
                <a:tc>
                  <a:txBody>
                    <a:bodyPr/>
                    <a:lstStyle/>
                    <a:p>
                      <a:r>
                        <a:rPr lang="en-US" sz="1300" dirty="0" smtClean="0">
                          <a:solidFill>
                            <a:schemeClr val="tx1"/>
                          </a:solidFill>
                        </a:rPr>
                        <a:t>Promotion</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PromotionID</a:t>
                      </a:r>
                      <a:r>
                        <a:rPr lang="en-US" sz="1300" dirty="0" smtClean="0">
                          <a:solidFill>
                            <a:schemeClr val="tx1"/>
                          </a:solidFill>
                        </a:rPr>
                        <a:t>,</a:t>
                      </a:r>
                      <a:r>
                        <a:rPr lang="en-US" sz="1300" baseline="0" dirty="0" smtClean="0">
                          <a:solidFill>
                            <a:schemeClr val="tx1"/>
                          </a:solidFill>
                        </a:rPr>
                        <a:t> </a:t>
                      </a:r>
                      <a:r>
                        <a:rPr lang="en-US" sz="1300" dirty="0" smtClean="0">
                          <a:solidFill>
                            <a:schemeClr val="tx1"/>
                          </a:solidFill>
                        </a:rPr>
                        <a:t>Season,</a:t>
                      </a:r>
                      <a:r>
                        <a:rPr lang="en-US" sz="1300" baseline="0" dirty="0" smtClean="0">
                          <a:solidFill>
                            <a:schemeClr val="tx1"/>
                          </a:solidFill>
                        </a:rPr>
                        <a:t> Year, Description, StartDate, EndDate</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1402547"/>
                  </a:ext>
                </a:extLst>
              </a:tr>
              <a:tr h="288925">
                <a:tc>
                  <a:txBody>
                    <a:bodyPr/>
                    <a:lstStyle/>
                    <a:p>
                      <a:r>
                        <a:rPr lang="en-US" sz="1300" dirty="0" smtClean="0">
                          <a:solidFill>
                            <a:schemeClr val="tx1"/>
                          </a:solidFill>
                        </a:rPr>
                        <a:t>Sale</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SaleID</a:t>
                      </a:r>
                      <a:r>
                        <a:rPr lang="en-US" sz="1300" dirty="0" smtClean="0">
                          <a:solidFill>
                            <a:schemeClr val="tx1"/>
                          </a:solidFill>
                        </a:rPr>
                        <a:t>,</a:t>
                      </a:r>
                      <a:r>
                        <a:rPr lang="en-US" sz="1300" baseline="0" dirty="0" smtClean="0">
                          <a:solidFill>
                            <a:schemeClr val="tx1"/>
                          </a:solidFill>
                        </a:rPr>
                        <a:t> </a:t>
                      </a:r>
                      <a:r>
                        <a:rPr lang="en-US" sz="1300" i="1" baseline="0" dirty="0" smtClean="0">
                          <a:solidFill>
                            <a:schemeClr val="tx1"/>
                          </a:solidFill>
                        </a:rPr>
                        <a:t>CustomerAccountNumber</a:t>
                      </a:r>
                      <a:r>
                        <a:rPr lang="en-US" sz="1300" baseline="0" dirty="0" smtClean="0">
                          <a:solidFill>
                            <a:schemeClr val="tx1"/>
                          </a:solidFill>
                        </a:rPr>
                        <a:t>, </a:t>
                      </a:r>
                      <a:r>
                        <a:rPr lang="en-US" sz="1300" dirty="0" smtClean="0">
                          <a:solidFill>
                            <a:schemeClr val="tx1"/>
                          </a:solidFill>
                        </a:rPr>
                        <a:t>SaleDateTime,</a:t>
                      </a:r>
                      <a:r>
                        <a:rPr lang="en-US" sz="1300" baseline="0" dirty="0" smtClean="0">
                          <a:solidFill>
                            <a:schemeClr val="tx1"/>
                          </a:solidFill>
                        </a:rPr>
                        <a:t> PriorityCode, ShippingAndHandling, Tax, TotalAmount, MountainBucks, StoreID, RegisterID, ClerkID, TimeOnSite, ChatUse, LengthOfCall</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69438145"/>
                  </a:ext>
                </a:extLst>
              </a:tr>
              <a:tr h="243205">
                <a:tc>
                  <a:txBody>
                    <a:bodyPr/>
                    <a:lstStyle/>
                    <a:p>
                      <a:r>
                        <a:rPr lang="en-US" sz="1300" dirty="0" smtClean="0">
                          <a:solidFill>
                            <a:schemeClr val="tx1"/>
                          </a:solidFill>
                        </a:rPr>
                        <a:t>SaleItem</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300" b="1" i="1" dirty="0" smtClean="0">
                          <a:solidFill>
                            <a:schemeClr val="tx1"/>
                          </a:solidFill>
                        </a:rPr>
                        <a:t>Inventory</a:t>
                      </a:r>
                      <a:r>
                        <a:rPr lang="en-US" sz="1300" b="1" i="1" baseline="0" dirty="0" smtClean="0">
                          <a:solidFill>
                            <a:schemeClr val="tx1"/>
                          </a:solidFill>
                        </a:rPr>
                        <a:t>ItemID</a:t>
                      </a:r>
                      <a:r>
                        <a:rPr lang="en-US" sz="1300" b="1" baseline="0" dirty="0" smtClean="0">
                          <a:solidFill>
                            <a:schemeClr val="tx1"/>
                          </a:solidFill>
                        </a:rPr>
                        <a:t>, </a:t>
                      </a:r>
                      <a:r>
                        <a:rPr lang="en-US" sz="1300" b="1" i="1" dirty="0" smtClean="0">
                          <a:solidFill>
                            <a:schemeClr val="tx1"/>
                          </a:solidFill>
                        </a:rPr>
                        <a:t>SaleID</a:t>
                      </a:r>
                      <a:r>
                        <a:rPr lang="en-US" sz="1300" dirty="0" smtClean="0">
                          <a:solidFill>
                            <a:schemeClr val="tx1"/>
                          </a:solidFill>
                        </a:rPr>
                        <a:t>, Quantity, SoldPrice, ShipStatus, BackOrderStatus</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62586868"/>
                  </a:ext>
                </a:extLst>
              </a:tr>
              <a:tr h="291197">
                <a:tc>
                  <a:txBody>
                    <a:bodyPr/>
                    <a:lstStyle/>
                    <a:p>
                      <a:r>
                        <a:rPr lang="en-US" sz="1300" dirty="0" smtClean="0">
                          <a:solidFill>
                            <a:schemeClr val="tx1"/>
                          </a:solidFill>
                        </a:rPr>
                        <a:t>SaleTransaction</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SaleTransactionID</a:t>
                      </a:r>
                      <a:r>
                        <a:rPr lang="en-US" sz="1300" dirty="0" smtClean="0">
                          <a:solidFill>
                            <a:schemeClr val="tx1"/>
                          </a:solidFill>
                        </a:rPr>
                        <a:t>,</a:t>
                      </a:r>
                      <a:r>
                        <a:rPr lang="en-US" sz="1300" baseline="0" dirty="0" smtClean="0">
                          <a:solidFill>
                            <a:schemeClr val="tx1"/>
                          </a:solidFill>
                        </a:rPr>
                        <a:t> </a:t>
                      </a:r>
                      <a:r>
                        <a:rPr lang="en-US" sz="1300" i="1" baseline="0" dirty="0" smtClean="0">
                          <a:solidFill>
                            <a:schemeClr val="tx1"/>
                          </a:solidFill>
                        </a:rPr>
                        <a:t>SaleID</a:t>
                      </a:r>
                      <a:r>
                        <a:rPr lang="en-US" sz="1300" baseline="0" dirty="0" smtClean="0">
                          <a:solidFill>
                            <a:schemeClr val="tx1"/>
                          </a:solidFill>
                        </a:rPr>
                        <a:t>, </a:t>
                      </a:r>
                      <a:r>
                        <a:rPr lang="en-US" sz="1300" dirty="0" smtClean="0">
                          <a:solidFill>
                            <a:schemeClr val="tx1"/>
                          </a:solidFill>
                        </a:rPr>
                        <a:t>Date, TransactionType,</a:t>
                      </a:r>
                      <a:r>
                        <a:rPr lang="en-US" sz="1300" baseline="0" dirty="0" smtClean="0">
                          <a:solidFill>
                            <a:schemeClr val="tx1"/>
                          </a:solidFill>
                        </a:rPr>
                        <a:t> Amount, PaymentMethod</a:t>
                      </a:r>
                      <a:endParaRPr lang="en-US" sz="13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21092373"/>
                  </a:ext>
                </a:extLst>
              </a:tr>
            </a:tbl>
          </a:graphicData>
        </a:graphic>
      </p:graphicFrame>
      <p:sp>
        <p:nvSpPr>
          <p:cNvPr id="2" name="Slide Number Placeholder 1"/>
          <p:cNvSpPr>
            <a:spLocks noGrp="1"/>
          </p:cNvSpPr>
          <p:nvPr>
            <p:ph type="sldNum" sz="quarter" idx="4"/>
          </p:nvPr>
        </p:nvSpPr>
        <p:spPr/>
        <p:txBody>
          <a:bodyPr/>
          <a:lstStyle/>
          <a:p>
            <a:fld id="{D76FEE05-4B05-4E75-8F0D-38DA0AD3DF19}" type="slidenum">
              <a:rPr lang="en-US" smtClean="0"/>
              <a:pPr/>
              <a:t>26</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81000" y="230188"/>
            <a:ext cx="8382000" cy="941796"/>
          </a:xfrm>
        </p:spPr>
        <p:txBody>
          <a:bodyPr/>
          <a:lstStyle/>
          <a:p>
            <a:r>
              <a:rPr lang="en-US" altLang="en-US" sz="4400" spc="0" dirty="0" smtClean="0">
                <a:solidFill>
                  <a:schemeClr val="tx1"/>
                </a:solidFill>
                <a:effectLst/>
              </a:rPr>
              <a:t>Final Tables:</a:t>
            </a:r>
            <a:r>
              <a:rPr lang="en-US" altLang="en-US" sz="3600" spc="0" dirty="0">
                <a:solidFill>
                  <a:schemeClr val="tx1"/>
                </a:solidFill>
                <a:effectLst/>
              </a:rPr>
              <a:t> </a:t>
            </a:r>
            <a:r>
              <a:rPr lang="en-US" altLang="en-US" sz="2400" spc="0" dirty="0" smtClean="0">
                <a:solidFill>
                  <a:schemeClr val="tx1"/>
                </a:solidFill>
                <a:effectLst/>
              </a:rPr>
              <a:t>Specialized </a:t>
            </a:r>
            <a:r>
              <a:rPr lang="en-US" altLang="en-US" sz="2400" spc="0" dirty="0">
                <a:solidFill>
                  <a:schemeClr val="tx1"/>
                </a:solidFill>
                <a:effectLst/>
              </a:rPr>
              <a:t>subclasses </a:t>
            </a:r>
            <a:r>
              <a:rPr lang="en-US" altLang="en-US" sz="2400" spc="0" dirty="0" smtClean="0">
                <a:solidFill>
                  <a:schemeClr val="tx1"/>
                </a:solidFill>
                <a:effectLst/>
              </a:rPr>
              <a:t>included within OnlineCart and Sale tables</a:t>
            </a:r>
            <a:endParaRPr lang="en-US" altLang="en-US" sz="2400" spc="0" dirty="0">
              <a:solidFill>
                <a:schemeClr val="tx1"/>
              </a:solidFill>
              <a:effectLst/>
            </a:endParaRPr>
          </a:p>
        </p:txBody>
      </p:sp>
      <p:graphicFrame>
        <p:nvGraphicFramePr>
          <p:cNvPr id="6" name="Content Placeholder 4" descr="Table is accessible to screenreaders"/>
          <p:cNvGraphicFramePr>
            <a:graphicFrameLocks noGrp="1"/>
          </p:cNvGraphicFramePr>
          <p:nvPr>
            <p:ph idx="1"/>
            <p:extLst>
              <p:ext uri="{D42A27DB-BD31-4B8C-83A1-F6EECF244321}">
                <p14:modId xmlns:p14="http://schemas.microsoft.com/office/powerpoint/2010/main" val="92116950"/>
              </p:ext>
            </p:extLst>
          </p:nvPr>
        </p:nvGraphicFramePr>
        <p:xfrm>
          <a:off x="381000" y="1295400"/>
          <a:ext cx="8382000" cy="4529455"/>
        </p:xfrm>
        <a:graphic>
          <a:graphicData uri="http://schemas.openxmlformats.org/drawingml/2006/table">
            <a:tbl>
              <a:tblPr firstRow="1" bandRow="1">
                <a:tableStyleId>{5C22544A-7EE6-4342-B048-85BDC9FD1C3A}</a:tableStyleId>
              </a:tblPr>
              <a:tblGrid>
                <a:gridCol w="2170339">
                  <a:extLst>
                    <a:ext uri="{9D8B030D-6E8A-4147-A177-3AD203B41FA5}">
                      <a16:colId xmlns="" xmlns:a16="http://schemas.microsoft.com/office/drawing/2014/main" val="3891474446"/>
                    </a:ext>
                  </a:extLst>
                </a:gridCol>
                <a:gridCol w="6211661">
                  <a:extLst>
                    <a:ext uri="{9D8B030D-6E8A-4147-A177-3AD203B41FA5}">
                      <a16:colId xmlns="" xmlns:a16="http://schemas.microsoft.com/office/drawing/2014/main" val="1636708719"/>
                    </a:ext>
                  </a:extLst>
                </a:gridCol>
              </a:tblGrid>
              <a:tr h="263525">
                <a:tc>
                  <a:txBody>
                    <a:bodyPr/>
                    <a:lstStyle/>
                    <a:p>
                      <a:r>
                        <a:rPr lang="en-US" sz="1200" dirty="0" smtClean="0">
                          <a:solidFill>
                            <a:schemeClr val="tx1"/>
                          </a:solidFill>
                        </a:rPr>
                        <a:t>Table</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1"/>
                          </a:solidFill>
                        </a:rPr>
                        <a:t>Attributes</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9364052"/>
                  </a:ext>
                </a:extLst>
              </a:tr>
              <a:tr h="273685">
                <a:tc>
                  <a:txBody>
                    <a:bodyPr/>
                    <a:lstStyle/>
                    <a:p>
                      <a:r>
                        <a:rPr lang="en-US" sz="1200" dirty="0" smtClean="0">
                          <a:solidFill>
                            <a:schemeClr val="tx1"/>
                          </a:solidFill>
                        </a:rPr>
                        <a:t>AccessoryPackage</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smtClean="0">
                          <a:solidFill>
                            <a:schemeClr val="tx1"/>
                          </a:solidFill>
                        </a:rPr>
                        <a:t>AccessoryPackageID</a:t>
                      </a:r>
                      <a:r>
                        <a:rPr lang="en-US" sz="1200" dirty="0" smtClean="0">
                          <a:solidFill>
                            <a:schemeClr val="tx1"/>
                          </a:solidFill>
                        </a:rPr>
                        <a:t>, </a:t>
                      </a:r>
                      <a:r>
                        <a:rPr lang="en-US" sz="1200" b="0" dirty="0" smtClean="0">
                          <a:solidFill>
                            <a:schemeClr val="tx1"/>
                          </a:solidFill>
                        </a:rPr>
                        <a:t>AccessoryCategory, Description</a:t>
                      </a:r>
                      <a:endParaRPr lang="en-US" sz="1200" b="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90821369"/>
                  </a:ext>
                </a:extLst>
              </a:tr>
              <a:tr h="273685">
                <a:tc>
                  <a:txBody>
                    <a:bodyPr/>
                    <a:lstStyle/>
                    <a:p>
                      <a:r>
                        <a:rPr lang="en-US" sz="1200" dirty="0" smtClean="0">
                          <a:solidFill>
                            <a:schemeClr val="tx1"/>
                          </a:solidFill>
                        </a:rPr>
                        <a:t>AccessoryPackageContents</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i="1" dirty="0" smtClean="0">
                          <a:solidFill>
                            <a:schemeClr val="tx1"/>
                          </a:solidFill>
                        </a:rPr>
                        <a:t>AccessoryPackageID,</a:t>
                      </a:r>
                      <a:r>
                        <a:rPr lang="en-US" sz="1200" b="1" i="1" baseline="0" dirty="0" smtClean="0">
                          <a:solidFill>
                            <a:schemeClr val="tx1"/>
                          </a:solidFill>
                        </a:rPr>
                        <a:t> ProductItemID</a:t>
                      </a:r>
                      <a:endParaRPr lang="en-US" sz="1200" b="1" i="1"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73685">
                <a:tc>
                  <a:txBody>
                    <a:bodyPr/>
                    <a:lstStyle/>
                    <a:p>
                      <a:r>
                        <a:rPr lang="en-US" sz="1200" dirty="0" smtClean="0">
                          <a:solidFill>
                            <a:schemeClr val="tx1"/>
                          </a:solidFill>
                        </a:rPr>
                        <a:t>CartItem</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i="1" dirty="0" smtClean="0">
                          <a:solidFill>
                            <a:schemeClr val="tx1"/>
                          </a:solidFill>
                        </a:rPr>
                        <a:t>Inventory</a:t>
                      </a:r>
                      <a:r>
                        <a:rPr lang="en-US" sz="1200" b="1" i="1" baseline="0" dirty="0" smtClean="0">
                          <a:solidFill>
                            <a:schemeClr val="tx1"/>
                          </a:solidFill>
                        </a:rPr>
                        <a:t>ItemID, </a:t>
                      </a:r>
                      <a:r>
                        <a:rPr lang="en-US" sz="1200" b="1" i="1" dirty="0" smtClean="0">
                          <a:solidFill>
                            <a:schemeClr val="tx1"/>
                          </a:solidFill>
                        </a:rPr>
                        <a:t>OnlineCartID</a:t>
                      </a:r>
                      <a:r>
                        <a:rPr lang="en-US" sz="1200" b="0" i="0" dirty="0" smtClean="0">
                          <a:solidFill>
                            <a:schemeClr val="tx1"/>
                          </a:solidFill>
                        </a:rPr>
                        <a:t>, Quantity, CurrentPrice</a:t>
                      </a:r>
                      <a:endParaRPr lang="en-US" sz="1200" i="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38521700"/>
                  </a:ext>
                </a:extLst>
              </a:tr>
              <a:tr h="273685">
                <a:tc>
                  <a:txBody>
                    <a:bodyPr/>
                    <a:lstStyle/>
                    <a:p>
                      <a:r>
                        <a:rPr lang="en-US" sz="1200" dirty="0" smtClean="0">
                          <a:solidFill>
                            <a:schemeClr val="tx1"/>
                          </a:solidFill>
                        </a:rPr>
                        <a:t>Customer</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smtClean="0">
                          <a:solidFill>
                            <a:schemeClr val="tx1"/>
                          </a:solidFill>
                        </a:rPr>
                        <a:t>AccountNumber</a:t>
                      </a:r>
                      <a:r>
                        <a:rPr lang="en-US" sz="1200" dirty="0" smtClean="0">
                          <a:solidFill>
                            <a:schemeClr val="tx1"/>
                          </a:solidFill>
                        </a:rPr>
                        <a:t>, Name, MobilePhone, HomePhone,</a:t>
                      </a:r>
                      <a:r>
                        <a:rPr lang="en-US" sz="1200" baseline="0" dirty="0" smtClean="0">
                          <a:solidFill>
                            <a:schemeClr val="tx1"/>
                          </a:solidFill>
                        </a:rPr>
                        <a:t> EmailAddress, Status</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6162979"/>
                  </a:ext>
                </a:extLst>
              </a:tr>
              <a:tr h="273685">
                <a:tc>
                  <a:txBody>
                    <a:bodyPr/>
                    <a:lstStyle/>
                    <a:p>
                      <a:r>
                        <a:rPr lang="en-US" sz="1200" dirty="0" smtClean="0">
                          <a:solidFill>
                            <a:schemeClr val="tx1"/>
                          </a:solidFill>
                        </a:rPr>
                        <a:t>Inventory</a:t>
                      </a:r>
                      <a:r>
                        <a:rPr lang="en-US" sz="1200" baseline="0" dirty="0" smtClean="0">
                          <a:solidFill>
                            <a:schemeClr val="tx1"/>
                          </a:solidFill>
                        </a:rPr>
                        <a:t>Item</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Inventory</a:t>
                      </a:r>
                      <a:r>
                        <a:rPr lang="en-US" sz="1200" b="1" baseline="0" dirty="0" smtClean="0">
                          <a:solidFill>
                            <a:schemeClr val="tx1"/>
                          </a:solidFill>
                        </a:rPr>
                        <a:t>ItemID</a:t>
                      </a:r>
                      <a:r>
                        <a:rPr lang="en-US" sz="1200" baseline="0" dirty="0" smtClean="0">
                          <a:solidFill>
                            <a:schemeClr val="tx1"/>
                          </a:solidFill>
                        </a:rPr>
                        <a:t>, </a:t>
                      </a:r>
                      <a:r>
                        <a:rPr lang="en-US" sz="1200" b="0" i="1" dirty="0" smtClean="0">
                          <a:solidFill>
                            <a:schemeClr val="tx1"/>
                          </a:solidFill>
                        </a:rPr>
                        <a:t>ProductItemID</a:t>
                      </a:r>
                      <a:r>
                        <a:rPr lang="en-US" sz="1200" b="1" dirty="0" smtClean="0">
                          <a:solidFill>
                            <a:schemeClr val="tx1"/>
                          </a:solidFill>
                        </a:rPr>
                        <a:t>, </a:t>
                      </a:r>
                      <a:r>
                        <a:rPr lang="en-US" sz="1200" dirty="0" smtClean="0">
                          <a:solidFill>
                            <a:schemeClr val="tx1"/>
                          </a:solidFill>
                        </a:rPr>
                        <a:t>Size, Color, Options, QuantityOn</a:t>
                      </a:r>
                      <a:r>
                        <a:rPr lang="en-US" sz="1200" baseline="0" dirty="0" smtClean="0">
                          <a:solidFill>
                            <a:schemeClr val="tx1"/>
                          </a:solidFill>
                        </a:rPr>
                        <a:t>Hand, AverageCost, ReorderQuantity</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7577178"/>
                  </a:ext>
                </a:extLst>
              </a:tr>
              <a:tr h="426085">
                <a:tc>
                  <a:txBody>
                    <a:bodyPr/>
                    <a:lstStyle/>
                    <a:p>
                      <a:r>
                        <a:rPr lang="en-US" sz="1200" dirty="0" smtClean="0">
                          <a:solidFill>
                            <a:schemeClr val="tx1"/>
                          </a:solidFill>
                        </a:rPr>
                        <a:t>OnlineCart</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OnlineCartID</a:t>
                      </a:r>
                      <a:r>
                        <a:rPr lang="en-US" sz="1200" dirty="0" smtClean="0">
                          <a:solidFill>
                            <a:schemeClr val="tx1"/>
                          </a:solidFill>
                        </a:rPr>
                        <a:t>,</a:t>
                      </a:r>
                      <a:r>
                        <a:rPr lang="en-US" sz="1200" baseline="0" dirty="0" smtClean="0">
                          <a:solidFill>
                            <a:schemeClr val="tx1"/>
                          </a:solidFill>
                        </a:rPr>
                        <a:t> </a:t>
                      </a:r>
                      <a:r>
                        <a:rPr lang="en-US" sz="1200" i="1" baseline="0" dirty="0" smtClean="0">
                          <a:solidFill>
                            <a:schemeClr val="tx1"/>
                          </a:solidFill>
                        </a:rPr>
                        <a:t>CustomerAccount</a:t>
                      </a:r>
                      <a:r>
                        <a:rPr lang="en-US" sz="1200" b="0" i="1" dirty="0" smtClean="0">
                          <a:solidFill>
                            <a:schemeClr val="tx1"/>
                          </a:solidFill>
                        </a:rPr>
                        <a:t>ID</a:t>
                      </a:r>
                      <a:r>
                        <a:rPr lang="en-US" sz="1200" baseline="0" dirty="0" smtClean="0">
                          <a:solidFill>
                            <a:schemeClr val="tx1"/>
                          </a:solidFill>
                        </a:rPr>
                        <a:t>, </a:t>
                      </a:r>
                      <a:r>
                        <a:rPr lang="en-US" sz="1200" dirty="0" smtClean="0">
                          <a:solidFill>
                            <a:schemeClr val="tx1"/>
                          </a:solidFill>
                        </a:rPr>
                        <a:t>StartDateTime,</a:t>
                      </a:r>
                      <a:r>
                        <a:rPr lang="en-US" sz="1200" baseline="0" dirty="0" smtClean="0">
                          <a:solidFill>
                            <a:schemeClr val="tx1"/>
                          </a:solidFill>
                        </a:rPr>
                        <a:t> NumberOfItems, ValueOfItems, Status, ElapsedTime, HoldForDays</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66977491"/>
                  </a:ext>
                </a:extLst>
              </a:tr>
              <a:tr h="288925">
                <a:tc>
                  <a:txBody>
                    <a:bodyPr/>
                    <a:lstStyle/>
                    <a:p>
                      <a:r>
                        <a:rPr lang="en-US" sz="1200" dirty="0" smtClean="0">
                          <a:solidFill>
                            <a:schemeClr val="tx1"/>
                          </a:solidFill>
                        </a:rPr>
                        <a:t>ProductComment</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ProductCommentID</a:t>
                      </a:r>
                      <a:r>
                        <a:rPr lang="en-US" sz="1200" dirty="0" smtClean="0">
                          <a:solidFill>
                            <a:schemeClr val="tx1"/>
                          </a:solidFill>
                        </a:rPr>
                        <a:t>, </a:t>
                      </a:r>
                      <a:r>
                        <a:rPr lang="en-US" sz="1200" b="0" i="1" dirty="0" smtClean="0">
                          <a:solidFill>
                            <a:schemeClr val="tx1"/>
                          </a:solidFill>
                        </a:rPr>
                        <a:t>ProductItemID</a:t>
                      </a:r>
                      <a:r>
                        <a:rPr lang="en-US" sz="1200" b="1" dirty="0" smtClean="0">
                          <a:solidFill>
                            <a:schemeClr val="tx1"/>
                          </a:solidFill>
                        </a:rPr>
                        <a:t>,</a:t>
                      </a:r>
                      <a:r>
                        <a:rPr lang="en-US" sz="1200" i="1" baseline="0" dirty="0" smtClean="0">
                          <a:solidFill>
                            <a:schemeClr val="tx1"/>
                          </a:solidFill>
                        </a:rPr>
                        <a:t> CustomerAccountNumber</a:t>
                      </a:r>
                      <a:r>
                        <a:rPr lang="en-US" sz="1200" baseline="0" dirty="0" smtClean="0">
                          <a:solidFill>
                            <a:schemeClr val="tx1"/>
                          </a:solidFill>
                        </a:rPr>
                        <a:t>, </a:t>
                      </a:r>
                      <a:r>
                        <a:rPr lang="en-US" sz="1200" dirty="0" smtClean="0">
                          <a:solidFill>
                            <a:schemeClr val="tx1"/>
                          </a:solidFill>
                        </a:rPr>
                        <a:t>Date,</a:t>
                      </a:r>
                      <a:r>
                        <a:rPr lang="en-US" sz="1200" baseline="0" dirty="0" smtClean="0">
                          <a:solidFill>
                            <a:schemeClr val="tx1"/>
                          </a:solidFill>
                        </a:rPr>
                        <a:t> Rating, Comment</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5792382"/>
                  </a:ext>
                </a:extLst>
              </a:tr>
              <a:tr h="288925">
                <a:tc>
                  <a:txBody>
                    <a:bodyPr/>
                    <a:lstStyle/>
                    <a:p>
                      <a:r>
                        <a:rPr lang="en-US" sz="1200" dirty="0" smtClean="0">
                          <a:solidFill>
                            <a:schemeClr val="tx1"/>
                          </a:solidFill>
                        </a:rPr>
                        <a:t>ProductItem</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ProductItemID</a:t>
                      </a:r>
                      <a:r>
                        <a:rPr lang="en-US" sz="1200" dirty="0" smtClean="0">
                          <a:solidFill>
                            <a:schemeClr val="tx1"/>
                          </a:solidFill>
                        </a:rPr>
                        <a:t>,</a:t>
                      </a:r>
                      <a:r>
                        <a:rPr lang="en-US" sz="1200" b="0" i="1" dirty="0" smtClean="0">
                          <a:solidFill>
                            <a:schemeClr val="tx1"/>
                          </a:solidFill>
                        </a:rPr>
                        <a:t> </a:t>
                      </a:r>
                      <a:r>
                        <a:rPr lang="en-US" sz="1200" dirty="0" smtClean="0">
                          <a:solidFill>
                            <a:schemeClr val="tx1"/>
                          </a:solidFill>
                        </a:rPr>
                        <a:t>Gender, Description, Supplier, Manufacturer, Picture</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705095"/>
                  </a:ext>
                </a:extLst>
              </a:tr>
              <a:tr h="212725">
                <a:tc>
                  <a:txBody>
                    <a:bodyPr/>
                    <a:lstStyle/>
                    <a:p>
                      <a:r>
                        <a:rPr lang="en-US" sz="1200" dirty="0" smtClean="0">
                          <a:solidFill>
                            <a:schemeClr val="tx1"/>
                          </a:solidFill>
                        </a:rPr>
                        <a:t>PromoOffering</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i="1" dirty="0" smtClean="0">
                          <a:solidFill>
                            <a:schemeClr val="tx1"/>
                          </a:solidFill>
                        </a:rPr>
                        <a:t>PromotionID</a:t>
                      </a:r>
                      <a:r>
                        <a:rPr lang="en-US" sz="1200" i="1" dirty="0" smtClean="0">
                          <a:solidFill>
                            <a:schemeClr val="tx1"/>
                          </a:solidFill>
                        </a:rPr>
                        <a:t>,</a:t>
                      </a:r>
                      <a:r>
                        <a:rPr lang="en-US" sz="1200" i="1" baseline="0" dirty="0" smtClean="0">
                          <a:solidFill>
                            <a:schemeClr val="tx1"/>
                          </a:solidFill>
                        </a:rPr>
                        <a:t> </a:t>
                      </a:r>
                      <a:r>
                        <a:rPr lang="en-US" sz="1200" b="1" i="1" dirty="0" smtClean="0">
                          <a:solidFill>
                            <a:schemeClr val="tx1"/>
                          </a:solidFill>
                        </a:rPr>
                        <a:t>ProductItemID</a:t>
                      </a:r>
                      <a:r>
                        <a:rPr lang="en-US" sz="1200" b="1" dirty="0" smtClean="0">
                          <a:solidFill>
                            <a:schemeClr val="tx1"/>
                          </a:solidFill>
                        </a:rPr>
                        <a:t>, </a:t>
                      </a:r>
                      <a:r>
                        <a:rPr lang="en-US" sz="1200" dirty="0" smtClean="0">
                          <a:solidFill>
                            <a:schemeClr val="tx1"/>
                          </a:solidFill>
                        </a:rPr>
                        <a:t>RegularPrice, PromoPrice</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90858250"/>
                  </a:ext>
                </a:extLst>
              </a:tr>
              <a:tr h="288925">
                <a:tc>
                  <a:txBody>
                    <a:bodyPr/>
                    <a:lstStyle/>
                    <a:p>
                      <a:r>
                        <a:rPr lang="en-US" sz="1200" dirty="0" smtClean="0">
                          <a:solidFill>
                            <a:schemeClr val="tx1"/>
                          </a:solidFill>
                        </a:rPr>
                        <a:t>Promotion</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PromotionID</a:t>
                      </a:r>
                      <a:r>
                        <a:rPr lang="en-US" sz="1200" dirty="0" smtClean="0">
                          <a:solidFill>
                            <a:schemeClr val="tx1"/>
                          </a:solidFill>
                        </a:rPr>
                        <a:t>,</a:t>
                      </a:r>
                      <a:r>
                        <a:rPr lang="en-US" sz="1200" baseline="0" dirty="0" smtClean="0">
                          <a:solidFill>
                            <a:schemeClr val="tx1"/>
                          </a:solidFill>
                        </a:rPr>
                        <a:t> </a:t>
                      </a:r>
                      <a:r>
                        <a:rPr lang="en-US" sz="1200" dirty="0" smtClean="0">
                          <a:solidFill>
                            <a:schemeClr val="tx1"/>
                          </a:solidFill>
                        </a:rPr>
                        <a:t>Season,</a:t>
                      </a:r>
                      <a:r>
                        <a:rPr lang="en-US" sz="1200" baseline="0" dirty="0" smtClean="0">
                          <a:solidFill>
                            <a:schemeClr val="tx1"/>
                          </a:solidFill>
                        </a:rPr>
                        <a:t> Year, Description, StartDate, EndDate</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1402547"/>
                  </a:ext>
                </a:extLst>
              </a:tr>
              <a:tr h="288925">
                <a:tc>
                  <a:txBody>
                    <a:bodyPr/>
                    <a:lstStyle/>
                    <a:p>
                      <a:r>
                        <a:rPr lang="en-US" sz="1200" dirty="0" smtClean="0">
                          <a:solidFill>
                            <a:schemeClr val="tx1"/>
                          </a:solidFill>
                        </a:rPr>
                        <a:t>Sale</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SaleID</a:t>
                      </a:r>
                      <a:r>
                        <a:rPr lang="en-US" sz="1200" dirty="0" smtClean="0">
                          <a:solidFill>
                            <a:schemeClr val="tx1"/>
                          </a:solidFill>
                        </a:rPr>
                        <a:t>,</a:t>
                      </a:r>
                      <a:r>
                        <a:rPr lang="en-US" sz="1200" baseline="0" dirty="0" smtClean="0">
                          <a:solidFill>
                            <a:schemeClr val="tx1"/>
                          </a:solidFill>
                        </a:rPr>
                        <a:t> </a:t>
                      </a:r>
                      <a:r>
                        <a:rPr lang="en-US" sz="1200" i="1" baseline="0" dirty="0" smtClean="0">
                          <a:solidFill>
                            <a:schemeClr val="tx1"/>
                          </a:solidFill>
                        </a:rPr>
                        <a:t>CustomerAccountNumber</a:t>
                      </a:r>
                      <a:r>
                        <a:rPr lang="en-US" sz="1200" baseline="0" dirty="0" smtClean="0">
                          <a:solidFill>
                            <a:schemeClr val="tx1"/>
                          </a:solidFill>
                        </a:rPr>
                        <a:t>, </a:t>
                      </a:r>
                      <a:r>
                        <a:rPr lang="en-US" sz="1200" dirty="0" smtClean="0">
                          <a:solidFill>
                            <a:schemeClr val="tx1"/>
                          </a:solidFill>
                        </a:rPr>
                        <a:t>SaleDateTime,</a:t>
                      </a:r>
                      <a:r>
                        <a:rPr lang="en-US" sz="1200" baseline="0" dirty="0" smtClean="0">
                          <a:solidFill>
                            <a:schemeClr val="tx1"/>
                          </a:solidFill>
                        </a:rPr>
                        <a:t> PriorityCode, ShippingAndHandling, Tax, TotalAmount, MountainBucks, StoreID, RegisterID, ClerkID, TimeOnSite, ChatUse, LengthOfCall</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69438145"/>
                  </a:ext>
                </a:extLst>
              </a:tr>
              <a:tr h="243205">
                <a:tc>
                  <a:txBody>
                    <a:bodyPr/>
                    <a:lstStyle/>
                    <a:p>
                      <a:r>
                        <a:rPr lang="en-US" sz="1200" dirty="0" smtClean="0">
                          <a:solidFill>
                            <a:schemeClr val="tx1"/>
                          </a:solidFill>
                        </a:rPr>
                        <a:t>SaleItem</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i="1" dirty="0" smtClean="0">
                          <a:solidFill>
                            <a:schemeClr val="tx1"/>
                          </a:solidFill>
                        </a:rPr>
                        <a:t>Inventory</a:t>
                      </a:r>
                      <a:r>
                        <a:rPr lang="en-US" sz="1200" b="1" i="1" baseline="0" dirty="0" smtClean="0">
                          <a:solidFill>
                            <a:schemeClr val="tx1"/>
                          </a:solidFill>
                        </a:rPr>
                        <a:t>ItemID</a:t>
                      </a:r>
                      <a:r>
                        <a:rPr lang="en-US" sz="1200" b="1" baseline="0" dirty="0" smtClean="0">
                          <a:solidFill>
                            <a:schemeClr val="tx1"/>
                          </a:solidFill>
                        </a:rPr>
                        <a:t>, </a:t>
                      </a:r>
                      <a:r>
                        <a:rPr lang="en-US" sz="1200" b="1" i="1" dirty="0" smtClean="0">
                          <a:solidFill>
                            <a:schemeClr val="tx1"/>
                          </a:solidFill>
                        </a:rPr>
                        <a:t>SaleID</a:t>
                      </a:r>
                      <a:r>
                        <a:rPr lang="en-US" sz="1200" dirty="0" smtClean="0">
                          <a:solidFill>
                            <a:schemeClr val="tx1"/>
                          </a:solidFill>
                        </a:rPr>
                        <a:t>, Quantity, SoldPrice, ShipStatus, BackOrderStatus</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62586868"/>
                  </a:ext>
                </a:extLst>
              </a:tr>
              <a:tr h="370840">
                <a:tc>
                  <a:txBody>
                    <a:bodyPr/>
                    <a:lstStyle/>
                    <a:p>
                      <a:r>
                        <a:rPr lang="en-US" sz="1200" dirty="0" smtClean="0">
                          <a:solidFill>
                            <a:schemeClr val="tx1"/>
                          </a:solidFill>
                        </a:rPr>
                        <a:t>SaleTransaction</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SaleTransactionID</a:t>
                      </a:r>
                      <a:r>
                        <a:rPr lang="en-US" sz="1200" dirty="0" smtClean="0">
                          <a:solidFill>
                            <a:schemeClr val="tx1"/>
                          </a:solidFill>
                        </a:rPr>
                        <a:t>,</a:t>
                      </a:r>
                      <a:r>
                        <a:rPr lang="en-US" sz="1200" baseline="0" dirty="0" smtClean="0">
                          <a:solidFill>
                            <a:schemeClr val="tx1"/>
                          </a:solidFill>
                        </a:rPr>
                        <a:t> </a:t>
                      </a:r>
                      <a:r>
                        <a:rPr lang="en-US" sz="1200" i="1" baseline="0" dirty="0" smtClean="0">
                          <a:solidFill>
                            <a:schemeClr val="tx1"/>
                          </a:solidFill>
                        </a:rPr>
                        <a:t>SaleID</a:t>
                      </a:r>
                      <a:r>
                        <a:rPr lang="en-US" sz="1200" baseline="0" dirty="0" smtClean="0">
                          <a:solidFill>
                            <a:schemeClr val="tx1"/>
                          </a:solidFill>
                        </a:rPr>
                        <a:t>, </a:t>
                      </a:r>
                      <a:r>
                        <a:rPr lang="en-US" sz="1200" dirty="0" smtClean="0">
                          <a:solidFill>
                            <a:schemeClr val="tx1"/>
                          </a:solidFill>
                        </a:rPr>
                        <a:t>Date, TransactionType,</a:t>
                      </a:r>
                      <a:r>
                        <a:rPr lang="en-US" sz="1200" baseline="0" dirty="0" smtClean="0">
                          <a:solidFill>
                            <a:schemeClr val="tx1"/>
                          </a:solidFill>
                        </a:rPr>
                        <a:t> Amount, PaymentMethod</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21092373"/>
                  </a:ext>
                </a:extLst>
              </a:tr>
            </a:tbl>
          </a:graphicData>
        </a:graphic>
      </p:graphicFrame>
      <p:sp>
        <p:nvSpPr>
          <p:cNvPr id="2" name="Slide Number Placeholder 1"/>
          <p:cNvSpPr>
            <a:spLocks noGrp="1"/>
          </p:cNvSpPr>
          <p:nvPr>
            <p:ph type="sldNum" sz="quarter" idx="4"/>
          </p:nvPr>
        </p:nvSpPr>
        <p:spPr/>
        <p:txBody>
          <a:bodyPr/>
          <a:lstStyle/>
          <a:p>
            <a:fld id="{D76FEE05-4B05-4E75-8F0D-38DA0AD3DF19}" type="slidenum">
              <a:rPr lang="en-US" smtClean="0"/>
              <a:pPr/>
              <a:t>27</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extLst>
      <p:ext uri="{BB962C8B-B14F-4D97-AF65-F5344CB8AC3E}">
        <p14:creationId xmlns:p14="http://schemas.microsoft.com/office/powerpoint/2010/main" val="416288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81000" y="230188"/>
            <a:ext cx="7772400" cy="941796"/>
          </a:xfrm>
        </p:spPr>
        <p:txBody>
          <a:bodyPr/>
          <a:lstStyle/>
          <a:p>
            <a:r>
              <a:rPr lang="en-US" altLang="en-US" sz="4400" spc="0" dirty="0" smtClean="0">
                <a:solidFill>
                  <a:schemeClr val="tx1"/>
                </a:solidFill>
                <a:effectLst/>
              </a:rPr>
              <a:t>Final Tables:</a:t>
            </a:r>
            <a:r>
              <a:rPr lang="en-US" altLang="en-US" sz="3600" spc="0" dirty="0" smtClean="0">
                <a:solidFill>
                  <a:schemeClr val="tx1"/>
                </a:solidFill>
                <a:effectLst/>
              </a:rPr>
              <a:t> </a:t>
            </a:r>
            <a:r>
              <a:rPr lang="en-US" altLang="en-US" sz="2400" spc="0" dirty="0" smtClean="0">
                <a:solidFill>
                  <a:schemeClr val="tx1"/>
                </a:solidFill>
                <a:effectLst/>
              </a:rPr>
              <a:t>Specialized </a:t>
            </a:r>
            <a:r>
              <a:rPr lang="en-US" altLang="en-US" sz="2400" spc="0" dirty="0">
                <a:solidFill>
                  <a:schemeClr val="tx1"/>
                </a:solidFill>
                <a:effectLst/>
              </a:rPr>
              <a:t>subclasses </a:t>
            </a:r>
            <a:r>
              <a:rPr lang="en-US" altLang="en-US" sz="2400" spc="0" dirty="0" smtClean="0">
                <a:solidFill>
                  <a:schemeClr val="tx1"/>
                </a:solidFill>
                <a:effectLst/>
              </a:rPr>
              <a:t>as separate tables </a:t>
            </a:r>
            <a:r>
              <a:rPr lang="en-US" altLang="en-US" sz="2000" spc="0" dirty="0" smtClean="0">
                <a:solidFill>
                  <a:schemeClr val="tx1"/>
                </a:solidFill>
                <a:effectLst/>
              </a:rPr>
              <a:t>(1 of 2)</a:t>
            </a:r>
            <a:endParaRPr lang="en-US" altLang="en-US" sz="2000" spc="0" dirty="0">
              <a:solidFill>
                <a:schemeClr val="tx1"/>
              </a:solidFill>
              <a:effectLst/>
            </a:endParaRPr>
          </a:p>
        </p:txBody>
      </p:sp>
      <p:graphicFrame>
        <p:nvGraphicFramePr>
          <p:cNvPr id="6" name="Content Placeholder 4" descr="Table is accessible to screenreaders"/>
          <p:cNvGraphicFramePr>
            <a:graphicFrameLocks noGrp="1"/>
          </p:cNvGraphicFramePr>
          <p:nvPr>
            <p:ph idx="1"/>
            <p:extLst>
              <p:ext uri="{D42A27DB-BD31-4B8C-83A1-F6EECF244321}">
                <p14:modId xmlns:p14="http://schemas.microsoft.com/office/powerpoint/2010/main" val="1745220903"/>
              </p:ext>
            </p:extLst>
          </p:nvPr>
        </p:nvGraphicFramePr>
        <p:xfrm>
          <a:off x="457200" y="1447800"/>
          <a:ext cx="8458200" cy="4509770"/>
        </p:xfrm>
        <a:graphic>
          <a:graphicData uri="http://schemas.openxmlformats.org/drawingml/2006/table">
            <a:tbl>
              <a:tblPr firstRow="1" bandRow="1">
                <a:tableStyleId>{5C22544A-7EE6-4342-B048-85BDC9FD1C3A}</a:tableStyleId>
              </a:tblPr>
              <a:tblGrid>
                <a:gridCol w="2451073">
                  <a:extLst>
                    <a:ext uri="{9D8B030D-6E8A-4147-A177-3AD203B41FA5}">
                      <a16:colId xmlns="" xmlns:a16="http://schemas.microsoft.com/office/drawing/2014/main" val="3891474446"/>
                    </a:ext>
                  </a:extLst>
                </a:gridCol>
                <a:gridCol w="6007127">
                  <a:extLst>
                    <a:ext uri="{9D8B030D-6E8A-4147-A177-3AD203B41FA5}">
                      <a16:colId xmlns="" xmlns:a16="http://schemas.microsoft.com/office/drawing/2014/main" val="1636708719"/>
                    </a:ext>
                  </a:extLst>
                </a:gridCol>
              </a:tblGrid>
              <a:tr h="263525">
                <a:tc>
                  <a:txBody>
                    <a:bodyPr/>
                    <a:lstStyle/>
                    <a:p>
                      <a:r>
                        <a:rPr lang="en-US" sz="1600" dirty="0" smtClean="0">
                          <a:solidFill>
                            <a:schemeClr val="tx1"/>
                          </a:solidFill>
                        </a:rPr>
                        <a:t>Table</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Attributes</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9364052"/>
                  </a:ext>
                </a:extLst>
              </a:tr>
              <a:tr h="273685">
                <a:tc>
                  <a:txBody>
                    <a:bodyPr/>
                    <a:lstStyle/>
                    <a:p>
                      <a:r>
                        <a:rPr lang="en-US" sz="1600" dirty="0" smtClean="0">
                          <a:solidFill>
                            <a:schemeClr val="tx1"/>
                          </a:solidFill>
                        </a:rPr>
                        <a:t>AccessoryPackage</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chemeClr val="tx1"/>
                          </a:solidFill>
                        </a:rPr>
                        <a:t>AccessoryPackageID</a:t>
                      </a:r>
                      <a:r>
                        <a:rPr lang="en-US" sz="1600" dirty="0" smtClean="0">
                          <a:solidFill>
                            <a:schemeClr val="tx1"/>
                          </a:solidFill>
                        </a:rPr>
                        <a:t>, </a:t>
                      </a:r>
                      <a:r>
                        <a:rPr lang="en-US" sz="1600" b="0" dirty="0" smtClean="0">
                          <a:solidFill>
                            <a:schemeClr val="tx1"/>
                          </a:solidFill>
                        </a:rPr>
                        <a:t>AccessoryCategory, Description</a:t>
                      </a:r>
                      <a:endParaRPr lang="en-US" sz="1600" b="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90821369"/>
                  </a:ext>
                </a:extLst>
              </a:tr>
              <a:tr h="273685">
                <a:tc>
                  <a:txBody>
                    <a:bodyPr/>
                    <a:lstStyle/>
                    <a:p>
                      <a:r>
                        <a:rPr lang="en-US" sz="1600" dirty="0" smtClean="0">
                          <a:solidFill>
                            <a:schemeClr val="tx1"/>
                          </a:solidFill>
                        </a:rPr>
                        <a:t>AccessoryPackageContents</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1" dirty="0" smtClean="0">
                          <a:solidFill>
                            <a:schemeClr val="tx1"/>
                          </a:solidFill>
                        </a:rPr>
                        <a:t>AccessoryPackageID,</a:t>
                      </a:r>
                      <a:r>
                        <a:rPr lang="en-US" sz="1600" b="1" i="1" baseline="0" dirty="0" smtClean="0">
                          <a:solidFill>
                            <a:schemeClr val="tx1"/>
                          </a:solidFill>
                        </a:rPr>
                        <a:t> ProductItemID</a:t>
                      </a:r>
                      <a:endParaRPr lang="en-US" sz="1600" b="1" i="1"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73685">
                <a:tc>
                  <a:txBody>
                    <a:bodyPr/>
                    <a:lstStyle/>
                    <a:p>
                      <a:r>
                        <a:rPr lang="en-US" sz="1600" dirty="0" smtClean="0">
                          <a:solidFill>
                            <a:schemeClr val="tx1"/>
                          </a:solidFill>
                        </a:rPr>
                        <a:t>CartItem</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1" dirty="0" smtClean="0">
                          <a:solidFill>
                            <a:schemeClr val="tx1"/>
                          </a:solidFill>
                        </a:rPr>
                        <a:t>Inventory</a:t>
                      </a:r>
                      <a:r>
                        <a:rPr lang="en-US" sz="1600" b="1" i="1" baseline="0" dirty="0" smtClean="0">
                          <a:solidFill>
                            <a:schemeClr val="tx1"/>
                          </a:solidFill>
                        </a:rPr>
                        <a:t>ItemID, </a:t>
                      </a:r>
                      <a:r>
                        <a:rPr lang="en-US" sz="1600" b="1" i="1" dirty="0" smtClean="0">
                          <a:solidFill>
                            <a:schemeClr val="tx1"/>
                          </a:solidFill>
                        </a:rPr>
                        <a:t>OnlineCartID</a:t>
                      </a:r>
                      <a:r>
                        <a:rPr lang="en-US" sz="1600" b="0" i="0" dirty="0" smtClean="0">
                          <a:solidFill>
                            <a:schemeClr val="tx1"/>
                          </a:solidFill>
                        </a:rPr>
                        <a:t>, Quantity, CurrentPrice</a:t>
                      </a:r>
                      <a:endParaRPr lang="en-US" sz="1600" i="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38521700"/>
                  </a:ext>
                </a:extLst>
              </a:tr>
              <a:tr h="273685">
                <a:tc>
                  <a:txBody>
                    <a:bodyPr/>
                    <a:lstStyle/>
                    <a:p>
                      <a:r>
                        <a:rPr lang="en-US" sz="1600" dirty="0" smtClean="0">
                          <a:solidFill>
                            <a:schemeClr val="tx1"/>
                          </a:solidFill>
                        </a:rPr>
                        <a:t>Customer</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chemeClr val="tx1"/>
                          </a:solidFill>
                        </a:rPr>
                        <a:t>AccountNumber</a:t>
                      </a:r>
                      <a:r>
                        <a:rPr lang="en-US" sz="1600" dirty="0" smtClean="0">
                          <a:solidFill>
                            <a:schemeClr val="tx1"/>
                          </a:solidFill>
                        </a:rPr>
                        <a:t>, Name, MobilePhone, HomePhone,</a:t>
                      </a:r>
                      <a:r>
                        <a:rPr lang="en-US" sz="1600" baseline="0" dirty="0" smtClean="0">
                          <a:solidFill>
                            <a:schemeClr val="tx1"/>
                          </a:solidFill>
                        </a:rPr>
                        <a:t> EmailAddress, Status</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6162979"/>
                  </a:ext>
                </a:extLst>
              </a:tr>
              <a:tr h="273685">
                <a:tc>
                  <a:txBody>
                    <a:bodyPr/>
                    <a:lstStyle/>
                    <a:p>
                      <a:r>
                        <a:rPr lang="en-US" sz="1600" dirty="0" smtClean="0">
                          <a:solidFill>
                            <a:schemeClr val="tx1"/>
                          </a:solidFill>
                        </a:rPr>
                        <a:t>Inventory</a:t>
                      </a:r>
                      <a:r>
                        <a:rPr lang="en-US" sz="1600" baseline="0" dirty="0" smtClean="0">
                          <a:solidFill>
                            <a:schemeClr val="tx1"/>
                          </a:solidFill>
                        </a:rPr>
                        <a:t>Item</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Inventory</a:t>
                      </a:r>
                      <a:r>
                        <a:rPr lang="en-US" sz="1600" b="1" baseline="0" dirty="0" smtClean="0">
                          <a:solidFill>
                            <a:schemeClr val="tx1"/>
                          </a:solidFill>
                        </a:rPr>
                        <a:t>ItemID</a:t>
                      </a:r>
                      <a:r>
                        <a:rPr lang="en-US" sz="1600" baseline="0" dirty="0" smtClean="0">
                          <a:solidFill>
                            <a:schemeClr val="tx1"/>
                          </a:solidFill>
                        </a:rPr>
                        <a:t>, </a:t>
                      </a:r>
                      <a:r>
                        <a:rPr lang="en-US" sz="1600" b="0" i="1" dirty="0" smtClean="0">
                          <a:solidFill>
                            <a:schemeClr val="tx1"/>
                          </a:solidFill>
                        </a:rPr>
                        <a:t>ProductItemID</a:t>
                      </a:r>
                      <a:r>
                        <a:rPr lang="en-US" sz="1600" b="1" dirty="0" smtClean="0">
                          <a:solidFill>
                            <a:schemeClr val="tx1"/>
                          </a:solidFill>
                        </a:rPr>
                        <a:t>, </a:t>
                      </a:r>
                      <a:r>
                        <a:rPr lang="en-US" sz="1600" dirty="0" smtClean="0">
                          <a:solidFill>
                            <a:schemeClr val="tx1"/>
                          </a:solidFill>
                        </a:rPr>
                        <a:t>Size, Color, Options, QuantityOn</a:t>
                      </a:r>
                      <a:r>
                        <a:rPr lang="en-US" sz="1600" baseline="0" dirty="0" smtClean="0">
                          <a:solidFill>
                            <a:schemeClr val="tx1"/>
                          </a:solidFill>
                        </a:rPr>
                        <a:t>Hand, AverageCost, ReorderQuantity</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7577178"/>
                  </a:ext>
                </a:extLst>
              </a:tr>
              <a:tr h="426085">
                <a:tc>
                  <a:txBody>
                    <a:bodyPr/>
                    <a:lstStyle/>
                    <a:p>
                      <a:r>
                        <a:rPr lang="en-US" sz="1600" dirty="0" smtClean="0">
                          <a:solidFill>
                            <a:schemeClr val="tx1"/>
                          </a:solidFill>
                        </a:rPr>
                        <a:t>OnlineCart</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OnlineCartID</a:t>
                      </a:r>
                      <a:r>
                        <a:rPr lang="en-US" sz="1600" dirty="0" smtClean="0">
                          <a:solidFill>
                            <a:schemeClr val="tx1"/>
                          </a:solidFill>
                        </a:rPr>
                        <a:t>,</a:t>
                      </a:r>
                      <a:r>
                        <a:rPr lang="en-US" sz="1600" baseline="0" dirty="0" smtClean="0">
                          <a:solidFill>
                            <a:schemeClr val="tx1"/>
                          </a:solidFill>
                        </a:rPr>
                        <a:t> </a:t>
                      </a:r>
                      <a:r>
                        <a:rPr lang="en-US" sz="1600" i="1" baseline="0" dirty="0" smtClean="0">
                          <a:solidFill>
                            <a:schemeClr val="tx1"/>
                          </a:solidFill>
                        </a:rPr>
                        <a:t>CustomerAccount</a:t>
                      </a:r>
                      <a:r>
                        <a:rPr lang="en-US" sz="1600" b="0" i="1" dirty="0" smtClean="0">
                          <a:solidFill>
                            <a:schemeClr val="tx1"/>
                          </a:solidFill>
                        </a:rPr>
                        <a:t>ID</a:t>
                      </a:r>
                      <a:r>
                        <a:rPr lang="en-US" sz="1600" baseline="0" dirty="0" smtClean="0">
                          <a:solidFill>
                            <a:schemeClr val="tx1"/>
                          </a:solidFill>
                        </a:rPr>
                        <a:t>, </a:t>
                      </a:r>
                      <a:r>
                        <a:rPr lang="en-US" sz="1600" dirty="0" smtClean="0">
                          <a:solidFill>
                            <a:schemeClr val="tx1"/>
                          </a:solidFill>
                        </a:rPr>
                        <a:t>StartDateTime,</a:t>
                      </a:r>
                      <a:r>
                        <a:rPr lang="en-US" sz="1600" baseline="0" dirty="0" smtClean="0">
                          <a:solidFill>
                            <a:schemeClr val="tx1"/>
                          </a:solidFill>
                        </a:rPr>
                        <a:t> NumberOfItems, ValueOfItems, Status, ElapsedTime, HoldForDays</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66977491"/>
                  </a:ext>
                </a:extLst>
              </a:tr>
              <a:tr h="426085">
                <a:tc>
                  <a:txBody>
                    <a:bodyPr/>
                    <a:lstStyle/>
                    <a:p>
                      <a:r>
                        <a:rPr lang="en-US" sz="1600" dirty="0" smtClean="0">
                          <a:solidFill>
                            <a:schemeClr val="tx1"/>
                          </a:solidFill>
                        </a:rPr>
                        <a:t>ActiveCart</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OnlineCartID</a:t>
                      </a:r>
                      <a:r>
                        <a:rPr lang="en-US" sz="1600" b="1" dirty="0" smtClean="0">
                          <a:solidFill>
                            <a:schemeClr val="tx1"/>
                          </a:solidFill>
                        </a:rPr>
                        <a:t>, </a:t>
                      </a:r>
                      <a:r>
                        <a:rPr lang="en-US" sz="1600" b="0" dirty="0" smtClean="0">
                          <a:solidFill>
                            <a:schemeClr val="tx1"/>
                          </a:solidFill>
                        </a:rPr>
                        <a:t>ElapsedTime</a:t>
                      </a:r>
                      <a:endParaRPr lang="en-US" sz="1600" b="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95439538"/>
                  </a:ext>
                </a:extLst>
              </a:tr>
              <a:tr h="426085">
                <a:tc>
                  <a:txBody>
                    <a:bodyPr/>
                    <a:lstStyle/>
                    <a:p>
                      <a:r>
                        <a:rPr lang="en-US" sz="1600" dirty="0" smtClean="0">
                          <a:solidFill>
                            <a:schemeClr val="tx1"/>
                          </a:solidFill>
                        </a:rPr>
                        <a:t>OnReserveCart</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OnlineCartID</a:t>
                      </a:r>
                      <a:r>
                        <a:rPr lang="en-US" sz="1600" b="1" dirty="0" smtClean="0">
                          <a:solidFill>
                            <a:schemeClr val="tx1"/>
                          </a:solidFill>
                        </a:rPr>
                        <a:t>, </a:t>
                      </a:r>
                      <a:r>
                        <a:rPr lang="en-US" sz="1600" b="0" dirty="0" smtClean="0">
                          <a:solidFill>
                            <a:schemeClr val="tx1"/>
                          </a:solidFill>
                        </a:rPr>
                        <a:t>HoldForDays</a:t>
                      </a: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78112939"/>
                  </a:ext>
                </a:extLst>
              </a:tr>
              <a:tr h="288925">
                <a:tc>
                  <a:txBody>
                    <a:bodyPr/>
                    <a:lstStyle/>
                    <a:p>
                      <a:r>
                        <a:rPr lang="en-US" sz="1600" dirty="0" smtClean="0">
                          <a:solidFill>
                            <a:schemeClr val="tx1"/>
                          </a:solidFill>
                        </a:rPr>
                        <a:t>ProductComment</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ProductCommentID</a:t>
                      </a:r>
                      <a:r>
                        <a:rPr lang="en-US" sz="1600" dirty="0" smtClean="0">
                          <a:solidFill>
                            <a:schemeClr val="tx1"/>
                          </a:solidFill>
                        </a:rPr>
                        <a:t>, </a:t>
                      </a:r>
                      <a:r>
                        <a:rPr lang="en-US" sz="1600" b="0" i="0" dirty="0" smtClean="0">
                          <a:solidFill>
                            <a:schemeClr val="tx1"/>
                          </a:solidFill>
                        </a:rPr>
                        <a:t>ProductItemID</a:t>
                      </a:r>
                      <a:r>
                        <a:rPr lang="en-US" sz="1600" b="1" dirty="0" smtClean="0">
                          <a:solidFill>
                            <a:schemeClr val="tx1"/>
                          </a:solidFill>
                        </a:rPr>
                        <a:t>,</a:t>
                      </a:r>
                      <a:r>
                        <a:rPr lang="en-US" sz="1600" i="1" baseline="0" dirty="0" smtClean="0">
                          <a:solidFill>
                            <a:schemeClr val="tx1"/>
                          </a:solidFill>
                        </a:rPr>
                        <a:t> CustomerAccountNumber</a:t>
                      </a:r>
                      <a:r>
                        <a:rPr lang="en-US" sz="1600" baseline="0" dirty="0" smtClean="0">
                          <a:solidFill>
                            <a:schemeClr val="tx1"/>
                          </a:solidFill>
                        </a:rPr>
                        <a:t>, </a:t>
                      </a:r>
                      <a:r>
                        <a:rPr lang="en-US" sz="1600" dirty="0" smtClean="0">
                          <a:solidFill>
                            <a:schemeClr val="tx1"/>
                          </a:solidFill>
                        </a:rPr>
                        <a:t>Date,</a:t>
                      </a:r>
                      <a:r>
                        <a:rPr lang="en-US" sz="1600" baseline="0" dirty="0" smtClean="0">
                          <a:solidFill>
                            <a:schemeClr val="tx1"/>
                          </a:solidFill>
                        </a:rPr>
                        <a:t> Rating, Comment</a:t>
                      </a:r>
                      <a:endParaRPr lang="en-US" sz="1600" dirty="0">
                        <a:solidFill>
                          <a:schemeClr val="tx1"/>
                        </a:solidFill>
                      </a:endParaRPr>
                    </a:p>
                  </a:txBody>
                  <a:tcPr marL="89807" marR="89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5792382"/>
                  </a:ext>
                </a:extLst>
              </a:tr>
            </a:tbl>
          </a:graphicData>
        </a:graphic>
      </p:graphicFrame>
      <p:sp>
        <p:nvSpPr>
          <p:cNvPr id="2" name="Slide Number Placeholder 1"/>
          <p:cNvSpPr>
            <a:spLocks noGrp="1"/>
          </p:cNvSpPr>
          <p:nvPr>
            <p:ph type="sldNum" sz="quarter" idx="4"/>
          </p:nvPr>
        </p:nvSpPr>
        <p:spPr/>
        <p:txBody>
          <a:bodyPr/>
          <a:lstStyle/>
          <a:p>
            <a:fld id="{D76FEE05-4B05-4E75-8F0D-38DA0AD3DF19}" type="slidenum">
              <a:rPr lang="en-US" smtClean="0"/>
              <a:pPr/>
              <a:t>28</a:t>
            </a:fld>
            <a:endParaRPr lang="en-US"/>
          </a:p>
        </p:txBody>
      </p:sp>
      <p:sp>
        <p:nvSpPr>
          <p:cNvPr id="4" name="Footer Placeholder 4"/>
          <p:cNvSpPr>
            <a:spLocks noGrp="1"/>
          </p:cNvSpPr>
          <p:nvPr>
            <p:ph type="ftr" sz="quarter" idx="3"/>
          </p:nvPr>
        </p:nvSpPr>
        <p:spPr>
          <a:xfrm>
            <a:off x="-17756" y="6336775"/>
            <a:ext cx="7772400" cy="365125"/>
          </a:xfrm>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extLst>
      <p:ext uri="{BB962C8B-B14F-4D97-AF65-F5344CB8AC3E}">
        <p14:creationId xmlns:p14="http://schemas.microsoft.com/office/powerpoint/2010/main" val="253802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81000" y="230188"/>
            <a:ext cx="7848600" cy="886397"/>
          </a:xfrm>
        </p:spPr>
        <p:txBody>
          <a:bodyPr/>
          <a:lstStyle/>
          <a:p>
            <a:r>
              <a:rPr lang="en-US" altLang="en-US" sz="4400" spc="0" dirty="0" smtClean="0">
                <a:solidFill>
                  <a:schemeClr val="tx1"/>
                </a:solidFill>
                <a:effectLst/>
              </a:rPr>
              <a:t>Final Tables:</a:t>
            </a:r>
            <a:r>
              <a:rPr lang="en-US" altLang="en-US" sz="3600" spc="0" dirty="0" smtClean="0">
                <a:solidFill>
                  <a:schemeClr val="tx1"/>
                </a:solidFill>
                <a:effectLst/>
              </a:rPr>
              <a:t> </a:t>
            </a:r>
            <a:r>
              <a:rPr lang="en-US" altLang="en-US" sz="2400" spc="0" dirty="0" smtClean="0">
                <a:solidFill>
                  <a:schemeClr val="tx1"/>
                </a:solidFill>
                <a:effectLst/>
              </a:rPr>
              <a:t>Specialized </a:t>
            </a:r>
            <a:r>
              <a:rPr lang="en-US" altLang="en-US" sz="2400" spc="0" dirty="0">
                <a:solidFill>
                  <a:schemeClr val="tx1"/>
                </a:solidFill>
                <a:effectLst/>
              </a:rPr>
              <a:t>subclasses </a:t>
            </a:r>
            <a:r>
              <a:rPr lang="en-US" altLang="en-US" sz="2400" spc="0" dirty="0" smtClean="0">
                <a:solidFill>
                  <a:schemeClr val="tx1"/>
                </a:solidFill>
                <a:effectLst/>
              </a:rPr>
              <a:t>as separate </a:t>
            </a:r>
            <a:r>
              <a:rPr lang="en-US" altLang="en-US" sz="2400" spc="0" dirty="0">
                <a:solidFill>
                  <a:schemeClr val="tx1"/>
                </a:solidFill>
                <a:effectLst/>
              </a:rPr>
              <a:t>tables </a:t>
            </a:r>
            <a:r>
              <a:rPr lang="en-US" altLang="en-US" sz="2000" spc="0" dirty="0" smtClean="0">
                <a:solidFill>
                  <a:schemeClr val="tx1"/>
                </a:solidFill>
                <a:effectLst/>
              </a:rPr>
              <a:t>(2 </a:t>
            </a:r>
            <a:r>
              <a:rPr lang="en-US" altLang="en-US" sz="2000" spc="0" dirty="0">
                <a:solidFill>
                  <a:schemeClr val="tx1"/>
                </a:solidFill>
                <a:effectLst/>
              </a:rPr>
              <a:t>of 2)</a:t>
            </a:r>
          </a:p>
        </p:txBody>
      </p:sp>
      <p:graphicFrame>
        <p:nvGraphicFramePr>
          <p:cNvPr id="6" name="Content Placeholder 4" descr="Table is accessible to screenreaders"/>
          <p:cNvGraphicFramePr>
            <a:graphicFrameLocks noGrp="1"/>
          </p:cNvGraphicFramePr>
          <p:nvPr>
            <p:ph idx="1"/>
            <p:extLst>
              <p:ext uri="{D42A27DB-BD31-4B8C-83A1-F6EECF244321}">
                <p14:modId xmlns:p14="http://schemas.microsoft.com/office/powerpoint/2010/main" val="942212717"/>
              </p:ext>
            </p:extLst>
          </p:nvPr>
        </p:nvGraphicFramePr>
        <p:xfrm>
          <a:off x="533400" y="1447800"/>
          <a:ext cx="8382000" cy="3840480"/>
        </p:xfrm>
        <a:graphic>
          <a:graphicData uri="http://schemas.openxmlformats.org/drawingml/2006/table">
            <a:tbl>
              <a:tblPr firstRow="1" bandRow="1">
                <a:tableStyleId>{5C22544A-7EE6-4342-B048-85BDC9FD1C3A}</a:tableStyleId>
              </a:tblPr>
              <a:tblGrid>
                <a:gridCol w="2021252">
                  <a:extLst>
                    <a:ext uri="{9D8B030D-6E8A-4147-A177-3AD203B41FA5}">
                      <a16:colId xmlns="" xmlns:a16="http://schemas.microsoft.com/office/drawing/2014/main" val="3891474446"/>
                    </a:ext>
                  </a:extLst>
                </a:gridCol>
                <a:gridCol w="6360748">
                  <a:extLst>
                    <a:ext uri="{9D8B030D-6E8A-4147-A177-3AD203B41FA5}">
                      <a16:colId xmlns="" xmlns:a16="http://schemas.microsoft.com/office/drawing/2014/main" val="1636708719"/>
                    </a:ext>
                  </a:extLst>
                </a:gridCol>
              </a:tblGrid>
              <a:tr h="263525">
                <a:tc>
                  <a:txBody>
                    <a:bodyPr/>
                    <a:lstStyle/>
                    <a:p>
                      <a:r>
                        <a:rPr lang="en-US" sz="1600" dirty="0" smtClean="0">
                          <a:solidFill>
                            <a:schemeClr val="tx1"/>
                          </a:solidFill>
                        </a:rPr>
                        <a:t>Table</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Attributes</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9364052"/>
                  </a:ext>
                </a:extLst>
              </a:tr>
              <a:tr h="288925">
                <a:tc>
                  <a:txBody>
                    <a:bodyPr/>
                    <a:lstStyle/>
                    <a:p>
                      <a:r>
                        <a:rPr lang="en-US" sz="1600" dirty="0" smtClean="0">
                          <a:solidFill>
                            <a:schemeClr val="tx1"/>
                          </a:solidFill>
                        </a:rPr>
                        <a:t>ProductItem</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ProductItemID</a:t>
                      </a:r>
                      <a:r>
                        <a:rPr lang="en-US" sz="1600" dirty="0" smtClean="0">
                          <a:solidFill>
                            <a:schemeClr val="tx1"/>
                          </a:solidFill>
                        </a:rPr>
                        <a:t>,</a:t>
                      </a:r>
                      <a:r>
                        <a:rPr lang="en-US" sz="1600" b="0" i="1" dirty="0" smtClean="0">
                          <a:solidFill>
                            <a:schemeClr val="tx1"/>
                          </a:solidFill>
                        </a:rPr>
                        <a:t> </a:t>
                      </a:r>
                      <a:r>
                        <a:rPr lang="en-US" sz="1600" dirty="0" smtClean="0">
                          <a:solidFill>
                            <a:schemeClr val="tx1"/>
                          </a:solidFill>
                        </a:rPr>
                        <a:t>Gender, Description, Supplier, Manufacturer, Picture</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705095"/>
                  </a:ext>
                </a:extLst>
              </a:tr>
              <a:tr h="212725">
                <a:tc>
                  <a:txBody>
                    <a:bodyPr/>
                    <a:lstStyle/>
                    <a:p>
                      <a:r>
                        <a:rPr lang="en-US" sz="1600" dirty="0" smtClean="0">
                          <a:solidFill>
                            <a:schemeClr val="tx1"/>
                          </a:solidFill>
                        </a:rPr>
                        <a:t>PromoOffering</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PromotionID</a:t>
                      </a:r>
                      <a:r>
                        <a:rPr lang="en-US" sz="1600" i="1" dirty="0" smtClean="0">
                          <a:solidFill>
                            <a:schemeClr val="tx1"/>
                          </a:solidFill>
                        </a:rPr>
                        <a:t>,</a:t>
                      </a:r>
                      <a:r>
                        <a:rPr lang="en-US" sz="1600" i="1" baseline="0" dirty="0" smtClean="0">
                          <a:solidFill>
                            <a:schemeClr val="tx1"/>
                          </a:solidFill>
                        </a:rPr>
                        <a:t> </a:t>
                      </a:r>
                      <a:r>
                        <a:rPr lang="en-US" sz="1600" b="1" i="1" dirty="0" smtClean="0">
                          <a:solidFill>
                            <a:schemeClr val="tx1"/>
                          </a:solidFill>
                        </a:rPr>
                        <a:t>ProductItemID</a:t>
                      </a:r>
                      <a:r>
                        <a:rPr lang="en-US" sz="1600" b="1" dirty="0" smtClean="0">
                          <a:solidFill>
                            <a:schemeClr val="tx1"/>
                          </a:solidFill>
                        </a:rPr>
                        <a:t>, </a:t>
                      </a:r>
                      <a:r>
                        <a:rPr lang="en-US" sz="1600" dirty="0" smtClean="0">
                          <a:solidFill>
                            <a:schemeClr val="tx1"/>
                          </a:solidFill>
                        </a:rPr>
                        <a:t>RegularPrice, PromoPrice</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90858250"/>
                  </a:ext>
                </a:extLst>
              </a:tr>
              <a:tr h="288925">
                <a:tc>
                  <a:txBody>
                    <a:bodyPr/>
                    <a:lstStyle/>
                    <a:p>
                      <a:r>
                        <a:rPr lang="en-US" sz="1600" dirty="0" smtClean="0">
                          <a:solidFill>
                            <a:schemeClr val="tx1"/>
                          </a:solidFill>
                        </a:rPr>
                        <a:t>Promotion</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PromotionID</a:t>
                      </a:r>
                      <a:r>
                        <a:rPr lang="en-US" sz="1600" dirty="0" smtClean="0">
                          <a:solidFill>
                            <a:schemeClr val="tx1"/>
                          </a:solidFill>
                        </a:rPr>
                        <a:t>,</a:t>
                      </a:r>
                      <a:r>
                        <a:rPr lang="en-US" sz="1600" baseline="0" dirty="0" smtClean="0">
                          <a:solidFill>
                            <a:schemeClr val="tx1"/>
                          </a:solidFill>
                        </a:rPr>
                        <a:t> </a:t>
                      </a:r>
                      <a:r>
                        <a:rPr lang="en-US" sz="1600" dirty="0" smtClean="0">
                          <a:solidFill>
                            <a:schemeClr val="tx1"/>
                          </a:solidFill>
                        </a:rPr>
                        <a:t>Season,</a:t>
                      </a:r>
                      <a:r>
                        <a:rPr lang="en-US" sz="1600" baseline="0" dirty="0" smtClean="0">
                          <a:solidFill>
                            <a:schemeClr val="tx1"/>
                          </a:solidFill>
                        </a:rPr>
                        <a:t> Year, Description, StartDate, EndDate</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1402547"/>
                  </a:ext>
                </a:extLst>
              </a:tr>
              <a:tr h="288925">
                <a:tc>
                  <a:txBody>
                    <a:bodyPr/>
                    <a:lstStyle/>
                    <a:p>
                      <a:r>
                        <a:rPr lang="en-US" sz="1600" dirty="0" smtClean="0">
                          <a:solidFill>
                            <a:schemeClr val="tx1"/>
                          </a:solidFill>
                        </a:rPr>
                        <a:t>Sale</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SaleID</a:t>
                      </a:r>
                      <a:r>
                        <a:rPr lang="en-US" sz="1600" dirty="0" smtClean="0">
                          <a:solidFill>
                            <a:schemeClr val="tx1"/>
                          </a:solidFill>
                        </a:rPr>
                        <a:t>,</a:t>
                      </a:r>
                      <a:r>
                        <a:rPr lang="en-US" sz="1600" baseline="0" dirty="0" smtClean="0">
                          <a:solidFill>
                            <a:schemeClr val="tx1"/>
                          </a:solidFill>
                        </a:rPr>
                        <a:t> </a:t>
                      </a:r>
                      <a:r>
                        <a:rPr lang="en-US" sz="1600" i="1" baseline="0" dirty="0" smtClean="0">
                          <a:solidFill>
                            <a:schemeClr val="tx1"/>
                          </a:solidFill>
                        </a:rPr>
                        <a:t>CustomerAccountNumber</a:t>
                      </a:r>
                      <a:r>
                        <a:rPr lang="en-US" sz="1600" baseline="0" dirty="0" smtClean="0">
                          <a:solidFill>
                            <a:schemeClr val="tx1"/>
                          </a:solidFill>
                        </a:rPr>
                        <a:t>, </a:t>
                      </a:r>
                      <a:r>
                        <a:rPr lang="en-US" sz="1600" dirty="0" smtClean="0">
                          <a:solidFill>
                            <a:schemeClr val="tx1"/>
                          </a:solidFill>
                        </a:rPr>
                        <a:t>SaleDateTime,</a:t>
                      </a:r>
                      <a:r>
                        <a:rPr lang="en-US" sz="1600" baseline="0" dirty="0" smtClean="0">
                          <a:solidFill>
                            <a:schemeClr val="tx1"/>
                          </a:solidFill>
                        </a:rPr>
                        <a:t> PriorityCode, ShippingAndHandling, Tax, TotalAmount, MountainBucks</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69438145"/>
                  </a:ext>
                </a:extLst>
              </a:tr>
              <a:tr h="288925">
                <a:tc>
                  <a:txBody>
                    <a:bodyPr/>
                    <a:lstStyle/>
                    <a:p>
                      <a:r>
                        <a:rPr lang="en-US" sz="1600" dirty="0" smtClean="0">
                          <a:solidFill>
                            <a:schemeClr val="tx1"/>
                          </a:solidFill>
                        </a:rPr>
                        <a:t>InStoreSale</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SaleID</a:t>
                      </a:r>
                      <a:r>
                        <a:rPr lang="en-US" sz="1600" dirty="0" smtClean="0">
                          <a:solidFill>
                            <a:schemeClr val="tx1"/>
                          </a:solidFill>
                        </a:rPr>
                        <a:t>, StoreID, RegisterID, ClerkID</a:t>
                      </a: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88925">
                <a:tc>
                  <a:txBody>
                    <a:bodyPr/>
                    <a:lstStyle/>
                    <a:p>
                      <a:r>
                        <a:rPr lang="en-US" sz="1600" dirty="0" smtClean="0">
                          <a:solidFill>
                            <a:schemeClr val="tx1"/>
                          </a:solidFill>
                        </a:rPr>
                        <a:t>OnlineSale</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SaleID, </a:t>
                      </a:r>
                      <a:r>
                        <a:rPr lang="en-US" sz="1600" b="0" i="0" dirty="0" smtClean="0">
                          <a:solidFill>
                            <a:schemeClr val="tx1"/>
                          </a:solidFill>
                        </a:rPr>
                        <a:t>TimeOnSite, ChatUse</a:t>
                      </a: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88925">
                <a:tc>
                  <a:txBody>
                    <a:bodyPr/>
                    <a:lstStyle/>
                    <a:p>
                      <a:r>
                        <a:rPr lang="en-US" sz="1600" dirty="0" smtClean="0">
                          <a:solidFill>
                            <a:schemeClr val="tx1"/>
                          </a:solidFill>
                        </a:rPr>
                        <a:t>TelephoneSale</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SaleID, </a:t>
                      </a:r>
                      <a:r>
                        <a:rPr lang="en-US" sz="1600" b="0" i="0" dirty="0" smtClean="0">
                          <a:solidFill>
                            <a:schemeClr val="tx1"/>
                          </a:solidFill>
                        </a:rPr>
                        <a:t>ClerkID, LengthOfCall</a:t>
                      </a: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243205">
                <a:tc>
                  <a:txBody>
                    <a:bodyPr/>
                    <a:lstStyle/>
                    <a:p>
                      <a:r>
                        <a:rPr lang="en-US" sz="1600" dirty="0" smtClean="0">
                          <a:solidFill>
                            <a:schemeClr val="tx1"/>
                          </a:solidFill>
                        </a:rPr>
                        <a:t>SaleItem</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Inventory</a:t>
                      </a:r>
                      <a:r>
                        <a:rPr lang="en-US" sz="1600" b="1" i="1" baseline="0" dirty="0" smtClean="0">
                          <a:solidFill>
                            <a:schemeClr val="tx1"/>
                          </a:solidFill>
                        </a:rPr>
                        <a:t>ItemID</a:t>
                      </a:r>
                      <a:r>
                        <a:rPr lang="en-US" sz="1600" b="1" baseline="0" dirty="0" smtClean="0">
                          <a:solidFill>
                            <a:schemeClr val="tx1"/>
                          </a:solidFill>
                        </a:rPr>
                        <a:t>, </a:t>
                      </a:r>
                      <a:r>
                        <a:rPr lang="en-US" sz="1600" b="1" i="1" dirty="0" smtClean="0">
                          <a:solidFill>
                            <a:schemeClr val="tx1"/>
                          </a:solidFill>
                        </a:rPr>
                        <a:t>SaleID</a:t>
                      </a:r>
                      <a:r>
                        <a:rPr lang="en-US" sz="1600" dirty="0" smtClean="0">
                          <a:solidFill>
                            <a:schemeClr val="tx1"/>
                          </a:solidFill>
                        </a:rPr>
                        <a:t>, Quantity, SoldPrice, ShipStatus, BackOrderStatus</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62586868"/>
                  </a:ext>
                </a:extLst>
              </a:tr>
              <a:tr h="370840">
                <a:tc>
                  <a:txBody>
                    <a:bodyPr/>
                    <a:lstStyle/>
                    <a:p>
                      <a:r>
                        <a:rPr lang="en-US" sz="1600" dirty="0" smtClean="0">
                          <a:solidFill>
                            <a:schemeClr val="tx1"/>
                          </a:solidFill>
                        </a:rPr>
                        <a:t>SaleTransaction</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SaleTransactionID</a:t>
                      </a:r>
                      <a:r>
                        <a:rPr lang="en-US" sz="1600" dirty="0" smtClean="0">
                          <a:solidFill>
                            <a:schemeClr val="tx1"/>
                          </a:solidFill>
                        </a:rPr>
                        <a:t>,</a:t>
                      </a:r>
                      <a:r>
                        <a:rPr lang="en-US" sz="1600" baseline="0" dirty="0" smtClean="0">
                          <a:solidFill>
                            <a:schemeClr val="tx1"/>
                          </a:solidFill>
                        </a:rPr>
                        <a:t> </a:t>
                      </a:r>
                      <a:r>
                        <a:rPr lang="en-US" sz="1600" i="1" baseline="0" dirty="0" smtClean="0">
                          <a:solidFill>
                            <a:schemeClr val="tx1"/>
                          </a:solidFill>
                        </a:rPr>
                        <a:t>SaleID</a:t>
                      </a:r>
                      <a:r>
                        <a:rPr lang="en-US" sz="1600" baseline="0" dirty="0" smtClean="0">
                          <a:solidFill>
                            <a:schemeClr val="tx1"/>
                          </a:solidFill>
                        </a:rPr>
                        <a:t>, </a:t>
                      </a:r>
                      <a:r>
                        <a:rPr lang="en-US" sz="1600" dirty="0" smtClean="0">
                          <a:solidFill>
                            <a:schemeClr val="tx1"/>
                          </a:solidFill>
                        </a:rPr>
                        <a:t>Date, TransactionType,</a:t>
                      </a:r>
                      <a:r>
                        <a:rPr lang="en-US" sz="1600" baseline="0" dirty="0" smtClean="0">
                          <a:solidFill>
                            <a:schemeClr val="tx1"/>
                          </a:solidFill>
                        </a:rPr>
                        <a:t> Amount, PaymentMethod</a:t>
                      </a:r>
                      <a:endParaRPr lang="en-US" sz="16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21092373"/>
                  </a:ext>
                </a:extLst>
              </a:tr>
            </a:tbl>
          </a:graphicData>
        </a:graphic>
      </p:graphicFrame>
      <p:sp>
        <p:nvSpPr>
          <p:cNvPr id="2" name="Slide Number Placeholder 1"/>
          <p:cNvSpPr>
            <a:spLocks noGrp="1"/>
          </p:cNvSpPr>
          <p:nvPr>
            <p:ph type="sldNum" sz="quarter" idx="4"/>
          </p:nvPr>
        </p:nvSpPr>
        <p:spPr/>
        <p:txBody>
          <a:bodyPr/>
          <a:lstStyle/>
          <a:p>
            <a:fld id="{D76FEE05-4B05-4E75-8F0D-38DA0AD3DF19}" type="slidenum">
              <a:rPr lang="en-US" smtClean="0"/>
              <a:pPr/>
              <a:t>29</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extLst>
      <p:ext uri="{BB962C8B-B14F-4D97-AF65-F5344CB8AC3E}">
        <p14:creationId xmlns:p14="http://schemas.microsoft.com/office/powerpoint/2010/main" val="2775671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22238"/>
            <a:ext cx="7543800" cy="664797"/>
          </a:xfrm>
        </p:spPr>
        <p:txBody>
          <a:bodyPr/>
          <a:lstStyle/>
          <a:p>
            <a:r>
              <a:rPr lang="en-US" altLang="en-US" sz="4800" spc="0" dirty="0">
                <a:solidFill>
                  <a:schemeClr val="tx1"/>
                </a:solidFill>
                <a:effectLst/>
              </a:rPr>
              <a:t>Chapter </a:t>
            </a:r>
            <a:r>
              <a:rPr lang="en-US" altLang="en-US" sz="4800" spc="0" dirty="0" smtClean="0">
                <a:solidFill>
                  <a:schemeClr val="tx1"/>
                </a:solidFill>
                <a:effectLst/>
              </a:rPr>
              <a:t>9: </a:t>
            </a:r>
            <a:r>
              <a:rPr lang="en-US" altLang="en-US" sz="4800" spc="0" dirty="0">
                <a:solidFill>
                  <a:schemeClr val="tx1"/>
                </a:solidFill>
                <a:effectLst/>
              </a:rPr>
              <a:t>Outline</a:t>
            </a:r>
          </a:p>
        </p:txBody>
      </p:sp>
      <p:sp>
        <p:nvSpPr>
          <p:cNvPr id="2" name="Content Placeholder 1"/>
          <p:cNvSpPr>
            <a:spLocks noGrp="1"/>
          </p:cNvSpPr>
          <p:nvPr>
            <p:ph idx="1"/>
          </p:nvPr>
        </p:nvSpPr>
        <p:spPr>
          <a:xfrm>
            <a:off x="457200" y="1676400"/>
            <a:ext cx="8229600" cy="2609945"/>
          </a:xfrm>
        </p:spPr>
        <p:txBody>
          <a:bodyPr/>
          <a:lstStyle/>
          <a:p>
            <a:r>
              <a:rPr lang="en-US" dirty="0"/>
              <a:t>Databases and Database </a:t>
            </a:r>
            <a:r>
              <a:rPr lang="en-US" dirty="0" smtClean="0"/>
              <a:t>Management Systems</a:t>
            </a:r>
            <a:endParaRPr lang="en-US" dirty="0"/>
          </a:p>
          <a:p>
            <a:r>
              <a:rPr lang="en-US" dirty="0"/>
              <a:t>Database Design and Administration</a:t>
            </a:r>
          </a:p>
          <a:p>
            <a:r>
              <a:rPr lang="en-US" dirty="0"/>
              <a:t>Relational Databases</a:t>
            </a:r>
          </a:p>
          <a:p>
            <a:r>
              <a:rPr lang="en-US" dirty="0"/>
              <a:t>Distributed Database Architectures</a:t>
            </a:r>
          </a:p>
          <a:p>
            <a:r>
              <a:rPr lang="en-US" dirty="0"/>
              <a:t>Protecting the Database</a:t>
            </a:r>
          </a:p>
        </p:txBody>
      </p:sp>
      <p:sp>
        <p:nvSpPr>
          <p:cNvPr id="3" name="Slide Number Placeholder 2"/>
          <p:cNvSpPr>
            <a:spLocks noGrp="1"/>
          </p:cNvSpPr>
          <p:nvPr>
            <p:ph type="sldNum" sz="quarter" idx="4"/>
          </p:nvPr>
        </p:nvSpPr>
        <p:spPr/>
        <p:txBody>
          <a:bodyPr/>
          <a:lstStyle/>
          <a:p>
            <a:fld id="{D76FEE05-4B05-4E75-8F0D-38DA0AD3DF19}" type="slidenum">
              <a:rPr lang="en-US" smtClean="0"/>
              <a:pPr/>
              <a:t>3</a:t>
            </a:fld>
            <a:endParaRPr lang="en-US"/>
          </a:p>
        </p:txBody>
      </p:sp>
      <p:sp>
        <p:nvSpPr>
          <p:cNvPr id="6" name="Footer Placeholder 3"/>
          <p:cNvSpPr>
            <a:spLocks noGrp="1"/>
          </p:cNvSpPr>
          <p:nvPr>
            <p:ph type="ftr" sz="quarter" idx="3"/>
          </p:nvPr>
        </p:nvSpPr>
        <p:spPr>
          <a:xfrm>
            <a:off x="-15875" y="6356350"/>
            <a:ext cx="75596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304800" y="122238"/>
            <a:ext cx="7696200" cy="886397"/>
          </a:xfrm>
        </p:spPr>
        <p:txBody>
          <a:bodyPr/>
          <a:lstStyle/>
          <a:p>
            <a:r>
              <a:rPr lang="en-US" altLang="en-US" spc="0" dirty="0">
                <a:solidFill>
                  <a:schemeClr val="tx1"/>
                </a:solidFill>
                <a:effectLst/>
              </a:rPr>
              <a:t>Designing Relational </a:t>
            </a:r>
            <a:r>
              <a:rPr lang="en-US" altLang="en-US" spc="0" dirty="0" smtClean="0">
                <a:solidFill>
                  <a:schemeClr val="tx1"/>
                </a:solidFill>
                <a:effectLst/>
              </a:rPr>
              <a:t>Databases:</a:t>
            </a:r>
            <a:r>
              <a:rPr lang="en-US" altLang="en-US" sz="3600" spc="0" baseline="0" dirty="0">
                <a:solidFill>
                  <a:schemeClr val="tx1"/>
                </a:solidFill>
                <a:effectLst/>
              </a:rPr>
              <a:t> </a:t>
            </a:r>
            <a:r>
              <a:rPr lang="en-US" altLang="en-US" sz="2400" spc="0" dirty="0" smtClean="0">
                <a:solidFill>
                  <a:schemeClr val="tx1"/>
                </a:solidFill>
                <a:effectLst/>
              </a:rPr>
              <a:t>Referential </a:t>
            </a:r>
            <a:r>
              <a:rPr lang="en-US" altLang="en-US" sz="2400" spc="0" dirty="0">
                <a:solidFill>
                  <a:schemeClr val="tx1"/>
                </a:solidFill>
                <a:effectLst/>
              </a:rPr>
              <a:t>Integrity and Schema Quality</a:t>
            </a:r>
          </a:p>
        </p:txBody>
      </p:sp>
      <p:sp>
        <p:nvSpPr>
          <p:cNvPr id="518147" name="Rectangle 3"/>
          <p:cNvSpPr>
            <a:spLocks noGrp="1" noChangeArrowheads="1"/>
          </p:cNvSpPr>
          <p:nvPr>
            <p:ph idx="1"/>
          </p:nvPr>
        </p:nvSpPr>
        <p:spPr>
          <a:xfrm>
            <a:off x="304800" y="1371600"/>
            <a:ext cx="8610600" cy="2067233"/>
          </a:xfrm>
        </p:spPr>
        <p:txBody>
          <a:bodyPr/>
          <a:lstStyle/>
          <a:p>
            <a:pPr marL="352800" indent="-352800">
              <a:spcBef>
                <a:spcPts val="1000"/>
              </a:spcBef>
            </a:pPr>
            <a:r>
              <a:rPr lang="en-US" altLang="en-US" sz="2800" dirty="0"/>
              <a:t>Referential integrity -- a consistent state among foreign key and primary key values</a:t>
            </a:r>
          </a:p>
          <a:p>
            <a:pPr marL="352800" indent="-352800">
              <a:spcBef>
                <a:spcPts val="1000"/>
              </a:spcBef>
            </a:pPr>
            <a:r>
              <a:rPr lang="en-US" altLang="en-US" sz="2800" dirty="0"/>
              <a:t>Referential integrity constraint -- a constraint, stored in the schema, that the </a:t>
            </a:r>
            <a:r>
              <a:rPr lang="en-US" altLang="en-US" sz="2800" dirty="0" smtClean="0"/>
              <a:t>D</a:t>
            </a:r>
            <a:r>
              <a:rPr lang="en-US" altLang="en-US" sz="100" dirty="0" smtClean="0"/>
              <a:t> </a:t>
            </a:r>
            <a:r>
              <a:rPr lang="en-US" altLang="en-US" sz="2800" dirty="0" smtClean="0"/>
              <a:t>B</a:t>
            </a:r>
            <a:r>
              <a:rPr lang="en-US" altLang="en-US" sz="100" dirty="0" smtClean="0"/>
              <a:t> </a:t>
            </a:r>
            <a:r>
              <a:rPr lang="en-US" altLang="en-US" sz="2800" dirty="0" smtClean="0"/>
              <a:t>M</a:t>
            </a:r>
            <a:r>
              <a:rPr lang="en-US" altLang="en-US" sz="100" dirty="0" smtClean="0"/>
              <a:t> </a:t>
            </a:r>
            <a:r>
              <a:rPr lang="en-US" altLang="en-US" sz="2800" dirty="0" smtClean="0"/>
              <a:t>S </a:t>
            </a:r>
            <a:r>
              <a:rPr lang="en-US" altLang="en-US" sz="2800" dirty="0"/>
              <a:t>uses to automatically enforce referential </a:t>
            </a:r>
            <a:r>
              <a:rPr lang="en-US" altLang="en-US" sz="2800" dirty="0" smtClean="0"/>
              <a:t>integrity</a:t>
            </a:r>
            <a:endParaRPr lang="en-US" altLang="en-US" sz="2800" dirty="0"/>
          </a:p>
        </p:txBody>
      </p:sp>
      <p:sp>
        <p:nvSpPr>
          <p:cNvPr id="2" name="Slide Number Placeholder 1"/>
          <p:cNvSpPr>
            <a:spLocks noGrp="1"/>
          </p:cNvSpPr>
          <p:nvPr>
            <p:ph type="sldNum" sz="quarter" idx="4"/>
          </p:nvPr>
        </p:nvSpPr>
        <p:spPr/>
        <p:txBody>
          <a:bodyPr/>
          <a:lstStyle/>
          <a:p>
            <a:fld id="{D76FEE05-4B05-4E75-8F0D-38DA0AD3DF19}" type="slidenum">
              <a:rPr lang="en-US" smtClean="0"/>
              <a:pPr/>
              <a:t>30</a:t>
            </a:fld>
            <a:endParaRPr lang="en-US"/>
          </a:p>
        </p:txBody>
      </p:sp>
      <p:sp>
        <p:nvSpPr>
          <p:cNvPr id="4" name="Footer Placeholder 4"/>
          <p:cNvSpPr>
            <a:spLocks noGrp="1"/>
          </p:cNvSpPr>
          <p:nvPr>
            <p:ph type="ftr" sz="quarter" idx="3"/>
          </p:nvPr>
        </p:nvSpPr>
        <p:spPr>
          <a:xfrm>
            <a:off x="0" y="6248400"/>
            <a:ext cx="7772400" cy="457200"/>
          </a:xfrm>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304800" y="122238"/>
            <a:ext cx="7696200" cy="886397"/>
          </a:xfrm>
        </p:spPr>
        <p:txBody>
          <a:bodyPr/>
          <a:lstStyle/>
          <a:p>
            <a:r>
              <a:rPr lang="en-US" altLang="en-US" spc="0" dirty="0">
                <a:solidFill>
                  <a:schemeClr val="tx1"/>
                </a:solidFill>
                <a:effectLst/>
              </a:rPr>
              <a:t>Designing Relational </a:t>
            </a:r>
            <a:r>
              <a:rPr lang="en-US" altLang="en-US" spc="0" dirty="0" smtClean="0">
                <a:solidFill>
                  <a:schemeClr val="tx1"/>
                </a:solidFill>
                <a:effectLst/>
              </a:rPr>
              <a:t>Databases:</a:t>
            </a:r>
            <a:r>
              <a:rPr lang="en-US" altLang="en-US" sz="3600" spc="0" baseline="0" dirty="0">
                <a:solidFill>
                  <a:schemeClr val="tx1"/>
                </a:solidFill>
                <a:effectLst/>
              </a:rPr>
              <a:t> </a:t>
            </a:r>
            <a:r>
              <a:rPr lang="en-US" altLang="en-US" sz="2400" spc="0" dirty="0" smtClean="0">
                <a:solidFill>
                  <a:schemeClr val="tx1"/>
                </a:solidFill>
                <a:effectLst/>
              </a:rPr>
              <a:t>Referential </a:t>
            </a:r>
            <a:r>
              <a:rPr lang="en-US" altLang="en-US" sz="2400" spc="0" dirty="0">
                <a:solidFill>
                  <a:schemeClr val="tx1"/>
                </a:solidFill>
                <a:effectLst/>
              </a:rPr>
              <a:t>Integrity and </a:t>
            </a:r>
            <a:r>
              <a:rPr lang="en-US" altLang="en-US" sz="2400" spc="0" dirty="0" smtClean="0">
                <a:solidFill>
                  <a:schemeClr val="tx1"/>
                </a:solidFill>
                <a:effectLst/>
              </a:rPr>
              <a:t>Normalization</a:t>
            </a:r>
            <a:endParaRPr lang="en-US" altLang="en-US" sz="2400" spc="0" dirty="0">
              <a:solidFill>
                <a:schemeClr val="tx1"/>
              </a:solidFill>
              <a:effectLst/>
            </a:endParaRPr>
          </a:p>
        </p:txBody>
      </p:sp>
      <p:sp>
        <p:nvSpPr>
          <p:cNvPr id="518147" name="Rectangle 3"/>
          <p:cNvSpPr>
            <a:spLocks noGrp="1" noChangeArrowheads="1"/>
          </p:cNvSpPr>
          <p:nvPr>
            <p:ph idx="1"/>
          </p:nvPr>
        </p:nvSpPr>
        <p:spPr>
          <a:xfrm>
            <a:off x="304800" y="1371600"/>
            <a:ext cx="8610600" cy="4360168"/>
          </a:xfrm>
        </p:spPr>
        <p:txBody>
          <a:bodyPr/>
          <a:lstStyle/>
          <a:p>
            <a:pPr marL="352800" indent="-352800">
              <a:spcBef>
                <a:spcPts val="1000"/>
              </a:spcBef>
            </a:pPr>
            <a:r>
              <a:rPr lang="en-US" altLang="en-US" sz="2800" dirty="0" smtClean="0"/>
              <a:t>A normalized </a:t>
            </a:r>
            <a:r>
              <a:rPr lang="en-US" altLang="en-US" sz="2800" dirty="0"/>
              <a:t>relational database schema has these features:</a:t>
            </a:r>
          </a:p>
          <a:p>
            <a:pPr lvl="1" indent="-393192">
              <a:spcBef>
                <a:spcPts val="1000"/>
              </a:spcBef>
            </a:pPr>
            <a:r>
              <a:rPr lang="en-US" altLang="en-US" sz="2200" dirty="0"/>
              <a:t>Flexibility or ease of implementing future data model changes</a:t>
            </a:r>
          </a:p>
          <a:p>
            <a:pPr lvl="1" indent="-393192">
              <a:spcBef>
                <a:spcPts val="1000"/>
              </a:spcBef>
            </a:pPr>
            <a:r>
              <a:rPr lang="en-US" altLang="en-US" sz="2200" dirty="0"/>
              <a:t>Lack of redundant </a:t>
            </a:r>
            <a:r>
              <a:rPr lang="en-US" altLang="en-US" sz="2200" dirty="0" smtClean="0"/>
              <a:t>data</a:t>
            </a:r>
          </a:p>
          <a:p>
            <a:pPr lvl="1" indent="-393192">
              <a:spcBef>
                <a:spcPts val="1000"/>
              </a:spcBef>
            </a:pPr>
            <a:r>
              <a:rPr lang="en-US" altLang="en-US" sz="2200" dirty="0" smtClean="0"/>
              <a:t>Protects against insertion, deletion and update anomolies</a:t>
            </a:r>
            <a:endParaRPr lang="en-US" altLang="en-US" sz="2200" dirty="0"/>
          </a:p>
          <a:p>
            <a:pPr marL="352800" indent="-352800">
              <a:spcBef>
                <a:spcPts val="1000"/>
              </a:spcBef>
            </a:pPr>
            <a:r>
              <a:rPr lang="en-US" altLang="en-US" sz="2800" dirty="0"/>
              <a:t>Normalization -- a formal technique for evaluating and improving the quality of a relational database </a:t>
            </a:r>
            <a:r>
              <a:rPr lang="en-US" altLang="en-US" sz="2800" dirty="0" smtClean="0"/>
              <a:t>schema</a:t>
            </a:r>
          </a:p>
          <a:p>
            <a:pPr lvl="1" indent="-392400">
              <a:spcBef>
                <a:spcPts val="1000"/>
              </a:spcBef>
            </a:pPr>
            <a:r>
              <a:rPr lang="en-US" altLang="en-US" sz="2200" dirty="0" smtClean="0"/>
              <a:t>First Normal Form –</a:t>
            </a:r>
          </a:p>
          <a:p>
            <a:pPr lvl="1" indent="-392400">
              <a:spcBef>
                <a:spcPts val="1000"/>
              </a:spcBef>
            </a:pPr>
            <a:r>
              <a:rPr lang="en-US" altLang="en-US" sz="2200" dirty="0" smtClean="0"/>
              <a:t>Second Normal Form – </a:t>
            </a:r>
          </a:p>
          <a:p>
            <a:pPr lvl="1" indent="-392400">
              <a:spcBef>
                <a:spcPts val="1000"/>
              </a:spcBef>
            </a:pPr>
            <a:r>
              <a:rPr lang="en-US" altLang="en-US" sz="2200" dirty="0" smtClean="0"/>
              <a:t>Third Normal Form –</a:t>
            </a:r>
          </a:p>
        </p:txBody>
      </p:sp>
      <p:sp>
        <p:nvSpPr>
          <p:cNvPr id="2" name="Slide Number Placeholder 1"/>
          <p:cNvSpPr>
            <a:spLocks noGrp="1"/>
          </p:cNvSpPr>
          <p:nvPr>
            <p:ph type="sldNum" sz="quarter" idx="4"/>
          </p:nvPr>
        </p:nvSpPr>
        <p:spPr/>
        <p:txBody>
          <a:bodyPr/>
          <a:lstStyle/>
          <a:p>
            <a:fld id="{D76FEE05-4B05-4E75-8F0D-38DA0AD3DF19}" type="slidenum">
              <a:rPr lang="en-US" smtClean="0"/>
              <a:pPr/>
              <a:t>31</a:t>
            </a:fld>
            <a:endParaRPr lang="en-US"/>
          </a:p>
        </p:txBody>
      </p:sp>
      <p:sp>
        <p:nvSpPr>
          <p:cNvPr id="4" name="Footer Placeholder 4"/>
          <p:cNvSpPr>
            <a:spLocks noGrp="1"/>
          </p:cNvSpPr>
          <p:nvPr>
            <p:ph type="ftr" sz="quarter" idx="3"/>
          </p:nvPr>
        </p:nvSpPr>
        <p:spPr>
          <a:xfrm>
            <a:off x="0" y="6248400"/>
            <a:ext cx="7543800" cy="457200"/>
          </a:xfrm>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extLst>
      <p:ext uri="{BB962C8B-B14F-4D97-AF65-F5344CB8AC3E}">
        <p14:creationId xmlns:p14="http://schemas.microsoft.com/office/powerpoint/2010/main" val="3413753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pc="0" dirty="0">
                <a:solidFill>
                  <a:schemeClr val="tx1"/>
                </a:solidFill>
                <a:effectLst/>
              </a:rPr>
              <a:t>First Normal Form</a:t>
            </a:r>
            <a:endParaRPr lang="en-IN" dirty="0"/>
          </a:p>
        </p:txBody>
      </p:sp>
      <p:sp>
        <p:nvSpPr>
          <p:cNvPr id="3" name="Content Placeholder 2"/>
          <p:cNvSpPr>
            <a:spLocks noGrp="1"/>
          </p:cNvSpPr>
          <p:nvPr>
            <p:ph idx="1"/>
          </p:nvPr>
        </p:nvSpPr>
        <p:spPr>
          <a:xfrm>
            <a:off x="381000" y="1412875"/>
            <a:ext cx="8382000" cy="1254125"/>
          </a:xfrm>
        </p:spPr>
        <p:txBody>
          <a:bodyPr/>
          <a:lstStyle/>
          <a:p>
            <a:r>
              <a:rPr lang="en-US" dirty="0"/>
              <a:t>A table is in first normal form if every field contains only one value. </a:t>
            </a:r>
          </a:p>
          <a:p>
            <a:pPr lvl="1"/>
            <a:r>
              <a:rPr lang="en-US" dirty="0"/>
              <a:t>Not multiple values in an </a:t>
            </a:r>
            <a:r>
              <a:rPr lang="en-US" dirty="0" smtClean="0"/>
              <a:t>attribute</a:t>
            </a:r>
            <a:endParaRPr lang="en-US" dirty="0"/>
          </a:p>
        </p:txBody>
      </p:sp>
      <p:graphicFrame>
        <p:nvGraphicFramePr>
          <p:cNvPr id="9" name="Content Placeholder 8" descr="Table is accessible to screenreaders"/>
          <p:cNvGraphicFramePr>
            <a:graphicFrameLocks noGrp="1"/>
          </p:cNvGraphicFramePr>
          <p:nvPr>
            <p:ph sz="quarter" idx="10"/>
            <p:extLst>
              <p:ext uri="{D42A27DB-BD31-4B8C-83A1-F6EECF244321}">
                <p14:modId xmlns:p14="http://schemas.microsoft.com/office/powerpoint/2010/main" val="284009930"/>
              </p:ext>
            </p:extLst>
          </p:nvPr>
        </p:nvGraphicFramePr>
        <p:xfrm>
          <a:off x="1291702" y="2819400"/>
          <a:ext cx="7086600" cy="1097280"/>
        </p:xfrm>
        <a:graphic>
          <a:graphicData uri="http://schemas.openxmlformats.org/drawingml/2006/table">
            <a:tbl>
              <a:tblPr firstRow="1" bandRow="1">
                <a:tableStyleId>{5C22544A-7EE6-4342-B048-85BDC9FD1C3A}</a:tableStyleId>
              </a:tblPr>
              <a:tblGrid>
                <a:gridCol w="1417320">
                  <a:extLst>
                    <a:ext uri="{9D8B030D-6E8A-4147-A177-3AD203B41FA5}">
                      <a16:colId xmlns="" xmlns:a16="http://schemas.microsoft.com/office/drawing/2014/main" val="3151072362"/>
                    </a:ext>
                  </a:extLst>
                </a:gridCol>
                <a:gridCol w="1417320">
                  <a:extLst>
                    <a:ext uri="{9D8B030D-6E8A-4147-A177-3AD203B41FA5}">
                      <a16:colId xmlns="" xmlns:a16="http://schemas.microsoft.com/office/drawing/2014/main" val="609389070"/>
                    </a:ext>
                  </a:extLst>
                </a:gridCol>
                <a:gridCol w="1417320">
                  <a:extLst>
                    <a:ext uri="{9D8B030D-6E8A-4147-A177-3AD203B41FA5}">
                      <a16:colId xmlns="" xmlns:a16="http://schemas.microsoft.com/office/drawing/2014/main" val="3434566693"/>
                    </a:ext>
                  </a:extLst>
                </a:gridCol>
                <a:gridCol w="1417320">
                  <a:extLst>
                    <a:ext uri="{9D8B030D-6E8A-4147-A177-3AD203B41FA5}">
                      <a16:colId xmlns="" xmlns:a16="http://schemas.microsoft.com/office/drawing/2014/main" val="2189851227"/>
                    </a:ext>
                  </a:extLst>
                </a:gridCol>
                <a:gridCol w="1417320">
                  <a:extLst>
                    <a:ext uri="{9D8B030D-6E8A-4147-A177-3AD203B41FA5}">
                      <a16:colId xmlns="" xmlns:a16="http://schemas.microsoft.com/office/drawing/2014/main" val="716951650"/>
                    </a:ext>
                  </a:extLst>
                </a:gridCol>
              </a:tblGrid>
              <a:tr h="247650">
                <a:tc>
                  <a:txBody>
                    <a:bodyPr/>
                    <a:lstStyle/>
                    <a:p>
                      <a:r>
                        <a:rPr lang="en-US" sz="1200" dirty="0" smtClean="0">
                          <a:solidFill>
                            <a:schemeClr val="tx1"/>
                          </a:solidFill>
                        </a:rPr>
                        <a:t>S</a:t>
                      </a:r>
                      <a:r>
                        <a:rPr lang="en-US" sz="100" dirty="0" smtClean="0">
                          <a:solidFill>
                            <a:schemeClr val="tx1"/>
                          </a:solidFill>
                        </a:rPr>
                        <a:t> </a:t>
                      </a:r>
                      <a:r>
                        <a:rPr lang="en-US" sz="1200" dirty="0" smtClean="0">
                          <a:solidFill>
                            <a:schemeClr val="tx1"/>
                          </a:solidFill>
                        </a:rPr>
                        <a:t>S</a:t>
                      </a:r>
                      <a:r>
                        <a:rPr lang="en-US" sz="100" dirty="0" smtClean="0">
                          <a:solidFill>
                            <a:schemeClr val="tx1"/>
                          </a:solidFill>
                        </a:rPr>
                        <a:t> </a:t>
                      </a:r>
                      <a:r>
                        <a:rPr lang="en-US" sz="1200" dirty="0" smtClean="0">
                          <a:solidFill>
                            <a:schemeClr val="tx1"/>
                          </a:solidFill>
                        </a:rPr>
                        <a:t>N</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rPr>
                        <a:t>Name</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rPr>
                        <a:t>Department</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rPr>
                        <a:t>Salary</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rPr>
                        <a:t>Dependants</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41214783"/>
                  </a:ext>
                </a:extLst>
              </a:tr>
              <a:tr h="247650">
                <a:tc>
                  <a:txBody>
                    <a:bodyPr/>
                    <a:lstStyle/>
                    <a:p>
                      <a:r>
                        <a:rPr lang="en-US" sz="1200" dirty="0" smtClean="0"/>
                        <a:t>11-22-3333</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Mary Smith</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Accounting</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40,000</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John, Alice, Dave</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50923822"/>
                  </a:ext>
                </a:extLst>
              </a:tr>
              <a:tr h="247650">
                <a:tc>
                  <a:txBody>
                    <a:bodyPr/>
                    <a:lstStyle/>
                    <a:p>
                      <a:r>
                        <a:rPr lang="en-US" sz="1200" dirty="0" smtClean="0"/>
                        <a:t>222-33-4444</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Jose Pena</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Marketing</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50,000</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20442956"/>
                  </a:ext>
                </a:extLst>
              </a:tr>
              <a:tr h="247650">
                <a:tc>
                  <a:txBody>
                    <a:bodyPr/>
                    <a:lstStyle/>
                    <a:p>
                      <a:r>
                        <a:rPr lang="en-US" sz="1200" dirty="0" smtClean="0"/>
                        <a:t>333-44-5555</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Frank Collins</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Production</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35,000</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Jan,</a:t>
                      </a:r>
                      <a:r>
                        <a:rPr lang="en-US" sz="1200" baseline="0" dirty="0" smtClean="0">
                          <a:solidFill>
                            <a:schemeClr val="tx1"/>
                          </a:solidFill>
                        </a:rPr>
                        <a:t> Julia</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15506773"/>
                  </a:ext>
                </a:extLst>
              </a:tr>
            </a:tbl>
          </a:graphicData>
        </a:graphic>
      </p:graphicFrame>
      <p:sp>
        <p:nvSpPr>
          <p:cNvPr id="6" name="Content Placeholder 5"/>
          <p:cNvSpPr>
            <a:spLocks noGrp="1"/>
          </p:cNvSpPr>
          <p:nvPr>
            <p:ph sz="quarter" idx="11"/>
          </p:nvPr>
        </p:nvSpPr>
        <p:spPr>
          <a:xfrm>
            <a:off x="457200" y="4145135"/>
            <a:ext cx="8305800" cy="376392"/>
          </a:xfrm>
        </p:spPr>
        <p:txBody>
          <a:bodyPr/>
          <a:lstStyle/>
          <a:p>
            <a:pPr lvl="1"/>
            <a:r>
              <a:rPr lang="en-US" dirty="0">
                <a:solidFill>
                  <a:srgbClr val="000000"/>
                </a:solidFill>
              </a:rPr>
              <a:t>Not varying number of </a:t>
            </a:r>
            <a:r>
              <a:rPr lang="en-US" dirty="0" smtClean="0">
                <a:solidFill>
                  <a:srgbClr val="000000"/>
                </a:solidFill>
              </a:rPr>
              <a:t>columns</a:t>
            </a:r>
            <a:endParaRPr lang="en-US" dirty="0">
              <a:solidFill>
                <a:srgbClr val="000000"/>
              </a:solidFill>
            </a:endParaRPr>
          </a:p>
        </p:txBody>
      </p:sp>
      <p:graphicFrame>
        <p:nvGraphicFramePr>
          <p:cNvPr id="10" name="Content Placeholder 9" descr="Table is accessible to screenreaders"/>
          <p:cNvGraphicFramePr>
            <a:graphicFrameLocks noGrp="1"/>
          </p:cNvGraphicFramePr>
          <p:nvPr>
            <p:ph sz="quarter" idx="12"/>
            <p:extLst>
              <p:ext uri="{D42A27DB-BD31-4B8C-83A1-F6EECF244321}">
                <p14:modId xmlns:p14="http://schemas.microsoft.com/office/powerpoint/2010/main" val="1976371524"/>
              </p:ext>
            </p:extLst>
          </p:nvPr>
        </p:nvGraphicFramePr>
        <p:xfrm>
          <a:off x="776800" y="4693920"/>
          <a:ext cx="8305801" cy="1097280"/>
        </p:xfrm>
        <a:graphic>
          <a:graphicData uri="http://schemas.openxmlformats.org/drawingml/2006/table">
            <a:tbl>
              <a:tblPr firstRow="1" bandRow="1">
                <a:tableStyleId>{5C22544A-7EE6-4342-B048-85BDC9FD1C3A}</a:tableStyleId>
              </a:tblPr>
              <a:tblGrid>
                <a:gridCol w="1186543">
                  <a:extLst>
                    <a:ext uri="{9D8B030D-6E8A-4147-A177-3AD203B41FA5}">
                      <a16:colId xmlns="" xmlns:a16="http://schemas.microsoft.com/office/drawing/2014/main" val="3668562091"/>
                    </a:ext>
                  </a:extLst>
                </a:gridCol>
                <a:gridCol w="1186543">
                  <a:extLst>
                    <a:ext uri="{9D8B030D-6E8A-4147-A177-3AD203B41FA5}">
                      <a16:colId xmlns="" xmlns:a16="http://schemas.microsoft.com/office/drawing/2014/main" val="2708592584"/>
                    </a:ext>
                  </a:extLst>
                </a:gridCol>
                <a:gridCol w="1186543">
                  <a:extLst>
                    <a:ext uri="{9D8B030D-6E8A-4147-A177-3AD203B41FA5}">
                      <a16:colId xmlns="" xmlns:a16="http://schemas.microsoft.com/office/drawing/2014/main" val="395689708"/>
                    </a:ext>
                  </a:extLst>
                </a:gridCol>
                <a:gridCol w="1186543">
                  <a:extLst>
                    <a:ext uri="{9D8B030D-6E8A-4147-A177-3AD203B41FA5}">
                      <a16:colId xmlns="" xmlns:a16="http://schemas.microsoft.com/office/drawing/2014/main" val="151738488"/>
                    </a:ext>
                  </a:extLst>
                </a:gridCol>
                <a:gridCol w="1186543">
                  <a:extLst>
                    <a:ext uri="{9D8B030D-6E8A-4147-A177-3AD203B41FA5}">
                      <a16:colId xmlns="" xmlns:a16="http://schemas.microsoft.com/office/drawing/2014/main" val="1495838950"/>
                    </a:ext>
                  </a:extLst>
                </a:gridCol>
                <a:gridCol w="1186543">
                  <a:extLst>
                    <a:ext uri="{9D8B030D-6E8A-4147-A177-3AD203B41FA5}">
                      <a16:colId xmlns="" xmlns:a16="http://schemas.microsoft.com/office/drawing/2014/main" val="1409395147"/>
                    </a:ext>
                  </a:extLst>
                </a:gridCol>
                <a:gridCol w="1186543">
                  <a:extLst>
                    <a:ext uri="{9D8B030D-6E8A-4147-A177-3AD203B41FA5}">
                      <a16:colId xmlns="" xmlns:a16="http://schemas.microsoft.com/office/drawing/2014/main" val="4213604153"/>
                    </a:ext>
                  </a:extLst>
                </a:gridCol>
              </a:tblGrid>
              <a:tr h="266700">
                <a:tc>
                  <a:txBody>
                    <a:bodyPr/>
                    <a:lstStyle/>
                    <a:p>
                      <a:r>
                        <a:rPr lang="en-US" sz="1200" dirty="0" smtClean="0">
                          <a:solidFill>
                            <a:schemeClr val="tx1"/>
                          </a:solidFill>
                          <a:latin typeface="+mn-lt"/>
                        </a:rPr>
                        <a:t>S</a:t>
                      </a:r>
                      <a:r>
                        <a:rPr lang="en-US" sz="100" dirty="0" smtClean="0">
                          <a:solidFill>
                            <a:schemeClr val="tx1"/>
                          </a:solidFill>
                          <a:latin typeface="+mn-lt"/>
                        </a:rPr>
                        <a:t> </a:t>
                      </a:r>
                      <a:r>
                        <a:rPr lang="en-US" sz="1200" dirty="0" smtClean="0">
                          <a:solidFill>
                            <a:schemeClr val="tx1"/>
                          </a:solidFill>
                          <a:latin typeface="+mn-lt"/>
                        </a:rPr>
                        <a:t>S</a:t>
                      </a:r>
                      <a:r>
                        <a:rPr lang="en-US" sz="100" dirty="0" smtClean="0">
                          <a:solidFill>
                            <a:schemeClr val="tx1"/>
                          </a:solidFill>
                          <a:latin typeface="+mn-lt"/>
                        </a:rPr>
                        <a:t>  </a:t>
                      </a:r>
                      <a:r>
                        <a:rPr lang="en-US" sz="1200" dirty="0" smtClean="0">
                          <a:solidFill>
                            <a:schemeClr val="tx1"/>
                          </a:solidFill>
                          <a:latin typeface="+mn-lt"/>
                        </a:rPr>
                        <a:t>N</a:t>
                      </a:r>
                      <a:endParaRPr lang="en-US" sz="1200" dirty="0">
                        <a:solidFill>
                          <a:schemeClr val="tx1"/>
                        </a:solidFill>
                        <a:latin typeface="+mn-lt"/>
                      </a:endParaRPr>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latin typeface="+mn-lt"/>
                        </a:rPr>
                        <a:t>Name</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latin typeface="+mn-lt"/>
                        </a:rPr>
                        <a:t>Department</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latin typeface="+mn-lt"/>
                        </a:rPr>
                        <a:t>Salary</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latin typeface="+mn-lt"/>
                        </a:rPr>
                        <a:t>Dependent</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latin typeface="+mn-lt"/>
                        </a:rPr>
                        <a:t>Dependent</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latin typeface="+mn-lt"/>
                        </a:rPr>
                        <a:t>Dependent</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12177061"/>
                  </a:ext>
                </a:extLst>
              </a:tr>
              <a:tr h="266700">
                <a:tc>
                  <a:txBody>
                    <a:bodyPr/>
                    <a:lstStyle/>
                    <a:p>
                      <a:r>
                        <a:rPr lang="en-US" sz="1200" dirty="0" smtClean="0">
                          <a:latin typeface="+mn-lt"/>
                        </a:rPr>
                        <a:t>11-22-3333</a:t>
                      </a:r>
                      <a:endParaRPr lang="en-US" sz="1200" dirty="0">
                        <a:latin typeface="+mn-lt"/>
                      </a:endParaRPr>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Mary Smith</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Accounting</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40,000</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John</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Alice</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Dave</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38134199"/>
                  </a:ext>
                </a:extLst>
              </a:tr>
              <a:tr h="266700">
                <a:tc>
                  <a:txBody>
                    <a:bodyPr/>
                    <a:lstStyle/>
                    <a:p>
                      <a:r>
                        <a:rPr lang="en-US" sz="1200" dirty="0" smtClean="0">
                          <a:latin typeface="+mn-lt"/>
                        </a:rPr>
                        <a:t>222-33-4444</a:t>
                      </a:r>
                      <a:endParaRPr lang="en-US" sz="1200" dirty="0">
                        <a:latin typeface="+mn-lt"/>
                      </a:endParaRPr>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Jose Pena</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Marketing</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50,000</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rgbClr val="E2E2E2"/>
                          </a:solidFill>
                          <a:latin typeface="+mn-lt"/>
                        </a:rPr>
                        <a:t>Blank</a:t>
                      </a:r>
                      <a:endParaRPr lang="en-US" sz="1200" dirty="0">
                        <a:solidFill>
                          <a:srgbClr val="E2E2E2"/>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200" kern="1200" noProof="0" dirty="0" smtClean="0">
                          <a:solidFill>
                            <a:srgbClr val="E2E2E2"/>
                          </a:solidFill>
                          <a:latin typeface="+mn-lt"/>
                          <a:ea typeface="+mn-ea"/>
                          <a:cs typeface="+mn-cs"/>
                        </a:rPr>
                        <a:t>Blank</a:t>
                      </a:r>
                      <a:endParaRPr lang="en-US" sz="1200" kern="1200" noProof="0" dirty="0">
                        <a:solidFill>
                          <a:srgbClr val="E2E2E2"/>
                        </a:solidFill>
                        <a:latin typeface="+mn-lt"/>
                        <a:ea typeface="+mn-ea"/>
                        <a:cs typeface="+mn-cs"/>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200" kern="1200" noProof="0" dirty="0" smtClean="0">
                          <a:solidFill>
                            <a:srgbClr val="E2E2E2"/>
                          </a:solidFill>
                          <a:latin typeface="+mn-lt"/>
                          <a:ea typeface="+mn-ea"/>
                          <a:cs typeface="+mn-cs"/>
                        </a:rPr>
                        <a:t>Blank</a:t>
                      </a:r>
                      <a:endParaRPr lang="en-US" sz="1200" kern="1200" noProof="0" dirty="0">
                        <a:solidFill>
                          <a:srgbClr val="E2E2E2"/>
                        </a:solidFill>
                        <a:latin typeface="+mn-lt"/>
                        <a:ea typeface="+mn-ea"/>
                        <a:cs typeface="+mn-cs"/>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65778889"/>
                  </a:ext>
                </a:extLst>
              </a:tr>
              <a:tr h="266700">
                <a:tc>
                  <a:txBody>
                    <a:bodyPr/>
                    <a:lstStyle/>
                    <a:p>
                      <a:r>
                        <a:rPr lang="en-US" sz="1200" dirty="0" smtClean="0">
                          <a:latin typeface="+mn-lt"/>
                        </a:rPr>
                        <a:t>333-44-5555</a:t>
                      </a:r>
                      <a:endParaRPr lang="en-US" sz="1200" dirty="0">
                        <a:latin typeface="+mn-lt"/>
                      </a:endParaRPr>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Frank Collins</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Production</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35,000</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Jan</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Julia</a:t>
                      </a:r>
                      <a:endParaRPr lang="en-US" sz="1200" dirty="0">
                        <a:solidFill>
                          <a:schemeClr val="tx1"/>
                        </a:solidFill>
                        <a:latin typeface="+mn-lt"/>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200" kern="1200" dirty="0" smtClean="0">
                          <a:solidFill>
                            <a:srgbClr val="E2E2E2"/>
                          </a:solidFill>
                          <a:latin typeface="+mn-lt"/>
                          <a:ea typeface="+mn-ea"/>
                          <a:cs typeface="+mn-cs"/>
                        </a:rPr>
                        <a:t>Blank</a:t>
                      </a: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27457150"/>
                  </a:ext>
                </a:extLst>
              </a:tr>
            </a:tbl>
          </a:graphicData>
        </a:graphic>
      </p:graphicFrame>
      <p:sp>
        <p:nvSpPr>
          <p:cNvPr id="5" name="Slide Number Placeholder 4"/>
          <p:cNvSpPr>
            <a:spLocks noGrp="1"/>
          </p:cNvSpPr>
          <p:nvPr>
            <p:ph type="sldNum" sz="quarter" idx="4"/>
          </p:nvPr>
        </p:nvSpPr>
        <p:spPr/>
        <p:txBody>
          <a:bodyPr/>
          <a:lstStyle/>
          <a:p>
            <a:fld id="{D76FEE05-4B05-4E75-8F0D-38DA0AD3DF19}" type="slidenum">
              <a:rPr lang="en-US" smtClean="0"/>
              <a:pPr/>
              <a:t>32</a:t>
            </a:fld>
            <a:endParaRPr lang="en-US"/>
          </a:p>
        </p:txBody>
      </p:sp>
      <p:sp>
        <p:nvSpPr>
          <p:cNvPr id="4" name="Footer Placeholder 3"/>
          <p:cNvSpPr>
            <a:spLocks noGrp="1"/>
          </p:cNvSpPr>
          <p:nvPr>
            <p:ph type="ftr" sz="quarter" idx="3"/>
          </p:nvPr>
        </p:nvSpPr>
        <p:spPr>
          <a:xfrm>
            <a:off x="-15875" y="6356350"/>
            <a:ext cx="86264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1526805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pc="0" dirty="0">
                <a:solidFill>
                  <a:schemeClr val="tx1"/>
                </a:solidFill>
                <a:effectLst/>
              </a:rPr>
              <a:t>First Normal Form - Solution</a:t>
            </a:r>
            <a:endParaRPr lang="en-IN" dirty="0"/>
          </a:p>
        </p:txBody>
      </p:sp>
      <p:sp>
        <p:nvSpPr>
          <p:cNvPr id="3" name="Content Placeholder 2"/>
          <p:cNvSpPr>
            <a:spLocks noGrp="1"/>
          </p:cNvSpPr>
          <p:nvPr>
            <p:ph idx="1"/>
          </p:nvPr>
        </p:nvSpPr>
        <p:spPr>
          <a:xfrm>
            <a:off x="381000" y="1412875"/>
            <a:ext cx="8382000" cy="830997"/>
          </a:xfrm>
        </p:spPr>
        <p:txBody>
          <a:bodyPr/>
          <a:lstStyle/>
          <a:p>
            <a:pPr marL="352800" indent="-352800">
              <a:spcBef>
                <a:spcPts val="1000"/>
              </a:spcBef>
            </a:pPr>
            <a:r>
              <a:rPr lang="en-US" dirty="0"/>
              <a:t>Solution is to put multivalued attribute in a separate table</a:t>
            </a:r>
            <a:r>
              <a:rPr lang="en-US" dirty="0" smtClean="0"/>
              <a:t>.</a:t>
            </a:r>
            <a:endParaRPr lang="en-US" dirty="0"/>
          </a:p>
        </p:txBody>
      </p:sp>
      <p:graphicFrame>
        <p:nvGraphicFramePr>
          <p:cNvPr id="9" name="Content Placeholder 8" descr="Table is accessible to screenreaders"/>
          <p:cNvGraphicFramePr>
            <a:graphicFrameLocks noGrp="1"/>
          </p:cNvGraphicFramePr>
          <p:nvPr>
            <p:ph sz="quarter" idx="10"/>
            <p:extLst>
              <p:ext uri="{D42A27DB-BD31-4B8C-83A1-F6EECF244321}">
                <p14:modId xmlns:p14="http://schemas.microsoft.com/office/powerpoint/2010/main" val="2019116154"/>
              </p:ext>
            </p:extLst>
          </p:nvPr>
        </p:nvGraphicFramePr>
        <p:xfrm>
          <a:off x="1704365" y="2428043"/>
          <a:ext cx="5669280" cy="1097280"/>
        </p:xfrm>
        <a:graphic>
          <a:graphicData uri="http://schemas.openxmlformats.org/drawingml/2006/table">
            <a:tbl>
              <a:tblPr firstRow="1" bandRow="1">
                <a:tableStyleId>{5C22544A-7EE6-4342-B048-85BDC9FD1C3A}</a:tableStyleId>
              </a:tblPr>
              <a:tblGrid>
                <a:gridCol w="1417320">
                  <a:extLst>
                    <a:ext uri="{9D8B030D-6E8A-4147-A177-3AD203B41FA5}">
                      <a16:colId xmlns="" xmlns:a16="http://schemas.microsoft.com/office/drawing/2014/main" val="3151072362"/>
                    </a:ext>
                  </a:extLst>
                </a:gridCol>
                <a:gridCol w="1417320">
                  <a:extLst>
                    <a:ext uri="{9D8B030D-6E8A-4147-A177-3AD203B41FA5}">
                      <a16:colId xmlns="" xmlns:a16="http://schemas.microsoft.com/office/drawing/2014/main" val="609389070"/>
                    </a:ext>
                  </a:extLst>
                </a:gridCol>
                <a:gridCol w="1417320">
                  <a:extLst>
                    <a:ext uri="{9D8B030D-6E8A-4147-A177-3AD203B41FA5}">
                      <a16:colId xmlns="" xmlns:a16="http://schemas.microsoft.com/office/drawing/2014/main" val="3434566693"/>
                    </a:ext>
                  </a:extLst>
                </a:gridCol>
                <a:gridCol w="1417320">
                  <a:extLst>
                    <a:ext uri="{9D8B030D-6E8A-4147-A177-3AD203B41FA5}">
                      <a16:colId xmlns="" xmlns:a16="http://schemas.microsoft.com/office/drawing/2014/main" val="2189851227"/>
                    </a:ext>
                  </a:extLst>
                </a:gridCol>
              </a:tblGrid>
              <a:tr h="247650">
                <a:tc>
                  <a:txBody>
                    <a:bodyPr/>
                    <a:lstStyle/>
                    <a:p>
                      <a:r>
                        <a:rPr lang="en-US" sz="1200" dirty="0" smtClean="0">
                          <a:solidFill>
                            <a:schemeClr val="tx1"/>
                          </a:solidFill>
                        </a:rPr>
                        <a:t>S</a:t>
                      </a:r>
                      <a:r>
                        <a:rPr lang="en-US" sz="100" dirty="0" smtClean="0">
                          <a:solidFill>
                            <a:schemeClr val="tx1"/>
                          </a:solidFill>
                        </a:rPr>
                        <a:t> </a:t>
                      </a:r>
                      <a:r>
                        <a:rPr lang="en-US" sz="1200" dirty="0" smtClean="0">
                          <a:solidFill>
                            <a:schemeClr val="tx1"/>
                          </a:solidFill>
                        </a:rPr>
                        <a:t>S</a:t>
                      </a:r>
                      <a:r>
                        <a:rPr lang="en-US" sz="100" dirty="0" smtClean="0">
                          <a:solidFill>
                            <a:schemeClr val="tx1"/>
                          </a:solidFill>
                        </a:rPr>
                        <a:t> </a:t>
                      </a:r>
                      <a:r>
                        <a:rPr lang="en-US" sz="1200" dirty="0" smtClean="0">
                          <a:solidFill>
                            <a:schemeClr val="tx1"/>
                          </a:solidFill>
                        </a:rPr>
                        <a:t>N</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rPr>
                        <a:t>Name</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rPr>
                        <a:t>Department</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rPr>
                        <a:t>Salary</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41214783"/>
                  </a:ext>
                </a:extLst>
              </a:tr>
              <a:tr h="247650">
                <a:tc>
                  <a:txBody>
                    <a:bodyPr/>
                    <a:lstStyle/>
                    <a:p>
                      <a:r>
                        <a:rPr lang="en-US" sz="1200" dirty="0" smtClean="0"/>
                        <a:t>111-22-3333</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Mary Smith</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Accounting</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40,000</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50923822"/>
                  </a:ext>
                </a:extLst>
              </a:tr>
              <a:tr h="247650">
                <a:tc>
                  <a:txBody>
                    <a:bodyPr/>
                    <a:lstStyle/>
                    <a:p>
                      <a:r>
                        <a:rPr lang="en-US" sz="1200" dirty="0" smtClean="0"/>
                        <a:t>222-33-4444</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Jose Pena</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Marketing</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50,000</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20442956"/>
                  </a:ext>
                </a:extLst>
              </a:tr>
              <a:tr h="247650">
                <a:tc>
                  <a:txBody>
                    <a:bodyPr/>
                    <a:lstStyle/>
                    <a:p>
                      <a:r>
                        <a:rPr lang="en-US" sz="1200" dirty="0" smtClean="0"/>
                        <a:t>333-44-5555</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Frank Collins</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Production</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35,000</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15506773"/>
                  </a:ext>
                </a:extLst>
              </a:tr>
            </a:tbl>
          </a:graphicData>
        </a:graphic>
      </p:graphicFrame>
      <p:graphicFrame>
        <p:nvGraphicFramePr>
          <p:cNvPr id="7" name="Content Placeholder 6" descr="Table is accessible to screenreaders"/>
          <p:cNvGraphicFramePr>
            <a:graphicFrameLocks noGrp="1"/>
          </p:cNvGraphicFramePr>
          <p:nvPr>
            <p:ph sz="quarter" idx="12"/>
            <p:extLst>
              <p:ext uri="{D42A27DB-BD31-4B8C-83A1-F6EECF244321}">
                <p14:modId xmlns:p14="http://schemas.microsoft.com/office/powerpoint/2010/main" val="535388096"/>
              </p:ext>
            </p:extLst>
          </p:nvPr>
        </p:nvGraphicFramePr>
        <p:xfrm>
          <a:off x="1689348" y="3807780"/>
          <a:ext cx="4914900" cy="1828800"/>
        </p:xfrm>
        <a:graphic>
          <a:graphicData uri="http://schemas.openxmlformats.org/drawingml/2006/table">
            <a:tbl>
              <a:tblPr firstRow="1" bandRow="1">
                <a:tableStyleId>{5C22544A-7EE6-4342-B048-85BDC9FD1C3A}</a:tableStyleId>
              </a:tblPr>
              <a:tblGrid>
                <a:gridCol w="1638300">
                  <a:extLst>
                    <a:ext uri="{9D8B030D-6E8A-4147-A177-3AD203B41FA5}">
                      <a16:colId xmlns="" xmlns:a16="http://schemas.microsoft.com/office/drawing/2014/main" val="967268836"/>
                    </a:ext>
                  </a:extLst>
                </a:gridCol>
                <a:gridCol w="1638300">
                  <a:extLst>
                    <a:ext uri="{9D8B030D-6E8A-4147-A177-3AD203B41FA5}">
                      <a16:colId xmlns="" xmlns:a16="http://schemas.microsoft.com/office/drawing/2014/main" val="562597572"/>
                    </a:ext>
                  </a:extLst>
                </a:gridCol>
                <a:gridCol w="1638300">
                  <a:extLst>
                    <a:ext uri="{9D8B030D-6E8A-4147-A177-3AD203B41FA5}">
                      <a16:colId xmlns="" xmlns:a16="http://schemas.microsoft.com/office/drawing/2014/main" val="2900139583"/>
                    </a:ext>
                  </a:extLst>
                </a:gridCol>
              </a:tblGrid>
              <a:tr h="304800">
                <a:tc>
                  <a:txBody>
                    <a:bodyPr/>
                    <a:lstStyle/>
                    <a:p>
                      <a:r>
                        <a:rPr lang="en-US" sz="1200" dirty="0" smtClean="0">
                          <a:solidFill>
                            <a:schemeClr val="tx1"/>
                          </a:solidFill>
                        </a:rPr>
                        <a:t>Record</a:t>
                      </a:r>
                      <a:r>
                        <a:rPr lang="en-US" sz="1200" baseline="0" dirty="0" smtClean="0">
                          <a:solidFill>
                            <a:schemeClr val="tx1"/>
                          </a:solidFill>
                        </a:rPr>
                        <a:t>ID</a:t>
                      </a:r>
                      <a:endParaRPr lang="en-US" sz="1200" dirty="0">
                        <a:solidFill>
                          <a:schemeClr val="tx1"/>
                        </a:solidFill>
                      </a:endParaRPr>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rPr>
                        <a:t>SSN</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1"/>
                          </a:solidFill>
                        </a:rPr>
                        <a:t>Dependant</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39193720"/>
                  </a:ext>
                </a:extLst>
              </a:tr>
              <a:tr h="304800">
                <a:tc>
                  <a:txBody>
                    <a:bodyPr/>
                    <a:lstStyle/>
                    <a:p>
                      <a:r>
                        <a:rPr lang="en-US" sz="1200" dirty="0" smtClean="0"/>
                        <a:t>1</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111-22-3333</a:t>
                      </a: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John</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12167514"/>
                  </a:ext>
                </a:extLst>
              </a:tr>
              <a:tr h="304800">
                <a:tc>
                  <a:txBody>
                    <a:bodyPr/>
                    <a:lstStyle/>
                    <a:p>
                      <a:r>
                        <a:rPr lang="en-US" sz="1200" dirty="0" smtClean="0"/>
                        <a:t>2</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111-22-3333</a:t>
                      </a: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Alice</a:t>
                      </a:r>
                      <a:endParaRPr lang="en-US" sz="1200" dirty="0">
                        <a:solidFill>
                          <a:schemeClr val="tx1"/>
                        </a:solidFill>
                      </a:endParaRP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21185694"/>
                  </a:ext>
                </a:extLst>
              </a:tr>
              <a:tr h="304800">
                <a:tc>
                  <a:txBody>
                    <a:bodyPr/>
                    <a:lstStyle/>
                    <a:p>
                      <a:r>
                        <a:rPr lang="en-US" sz="1200" dirty="0" smtClean="0"/>
                        <a:t>3</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111-22-3333</a:t>
                      </a: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Dave</a:t>
                      </a: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4227942"/>
                  </a:ext>
                </a:extLst>
              </a:tr>
              <a:tr h="304800">
                <a:tc>
                  <a:txBody>
                    <a:bodyPr/>
                    <a:lstStyle/>
                    <a:p>
                      <a:r>
                        <a:rPr lang="en-US" sz="1200" dirty="0" smtClean="0"/>
                        <a:t>4</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333-44-5555</a:t>
                      </a: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Jan</a:t>
                      </a: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85728929"/>
                  </a:ext>
                </a:extLst>
              </a:tr>
              <a:tr h="304800">
                <a:tc>
                  <a:txBody>
                    <a:bodyPr/>
                    <a:lstStyle/>
                    <a:p>
                      <a:r>
                        <a:rPr lang="en-US" sz="1200" dirty="0" smtClean="0"/>
                        <a:t>5</a:t>
                      </a:r>
                      <a:endParaRPr lang="en-US" sz="1200" dirty="0"/>
                    </a:p>
                  </a:txBody>
                  <a:tcPr marL="89807" marR="898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333-44-5555</a:t>
                      </a:r>
                    </a:p>
                  </a:txBody>
                  <a:tcPr marL="89807" marR="898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Julia</a:t>
                      </a:r>
                    </a:p>
                  </a:txBody>
                  <a:tcPr marL="89807" marR="8980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13435348"/>
                  </a:ext>
                </a:extLst>
              </a:tr>
            </a:tbl>
          </a:graphicData>
        </a:graphic>
      </p:graphicFrame>
      <p:sp>
        <p:nvSpPr>
          <p:cNvPr id="5" name="Slide Number Placeholder 4"/>
          <p:cNvSpPr>
            <a:spLocks noGrp="1"/>
          </p:cNvSpPr>
          <p:nvPr>
            <p:ph type="sldNum" sz="quarter" idx="4"/>
          </p:nvPr>
        </p:nvSpPr>
        <p:spPr/>
        <p:txBody>
          <a:bodyPr/>
          <a:lstStyle/>
          <a:p>
            <a:fld id="{D76FEE05-4B05-4E75-8F0D-38DA0AD3DF19}" type="slidenum">
              <a:rPr lang="en-US" smtClean="0"/>
              <a:pPr/>
              <a:t>33</a:t>
            </a:fld>
            <a:endParaRPr lang="en-US"/>
          </a:p>
        </p:txBody>
      </p:sp>
      <p:sp>
        <p:nvSpPr>
          <p:cNvPr id="4" name="Footer Placeholder 3"/>
          <p:cNvSpPr>
            <a:spLocks noGrp="1"/>
          </p:cNvSpPr>
          <p:nvPr>
            <p:ph type="ftr" sz="quarter" idx="3"/>
          </p:nvPr>
        </p:nvSpPr>
        <p:spPr>
          <a:xfrm>
            <a:off x="-15875" y="6356350"/>
            <a:ext cx="80930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3412877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pc="0" dirty="0" smtClean="0">
                <a:solidFill>
                  <a:schemeClr val="tx1"/>
                </a:solidFill>
                <a:effectLst/>
              </a:rPr>
              <a:t>Functional Dependency </a:t>
            </a:r>
            <a:r>
              <a:rPr lang="en-US" sz="2000" spc="0" dirty="0" smtClean="0">
                <a:solidFill>
                  <a:schemeClr val="tx1"/>
                </a:solidFill>
                <a:effectLst/>
              </a:rPr>
              <a:t>(1 of 2)</a:t>
            </a:r>
            <a:endParaRPr lang="en-US" sz="2000" spc="0" dirty="0">
              <a:solidFill>
                <a:schemeClr val="tx1"/>
              </a:solidFill>
              <a:effectLst/>
            </a:endParaRPr>
          </a:p>
        </p:txBody>
      </p:sp>
      <p:sp>
        <p:nvSpPr>
          <p:cNvPr id="3" name="Text Placeholder 2"/>
          <p:cNvSpPr>
            <a:spLocks noGrp="1"/>
          </p:cNvSpPr>
          <p:nvPr>
            <p:ph type="body" sz="quarter" idx="10"/>
          </p:nvPr>
        </p:nvSpPr>
        <p:spPr>
          <a:xfrm>
            <a:off x="381000" y="1411552"/>
            <a:ext cx="8610600" cy="3874907"/>
          </a:xfrm>
        </p:spPr>
        <p:txBody>
          <a:bodyPr/>
          <a:lstStyle/>
          <a:p>
            <a:pPr>
              <a:spcBef>
                <a:spcPts val="1000"/>
              </a:spcBef>
            </a:pPr>
            <a:r>
              <a:rPr lang="en-US" dirty="0" smtClean="0"/>
              <a:t>A relationship between attributes such that the values in the first attribute (or set) always determine the values in the second attribute (or set)</a:t>
            </a:r>
          </a:p>
          <a:p>
            <a:pPr>
              <a:spcBef>
                <a:spcPts val="1000"/>
              </a:spcBef>
            </a:pPr>
            <a:r>
              <a:rPr lang="en-US" sz="2800" i="1" dirty="0"/>
              <a:t>Attribute B is functionally </a:t>
            </a:r>
            <a:r>
              <a:rPr lang="en-US" sz="2800" b="1" i="1" dirty="0"/>
              <a:t>dependent</a:t>
            </a:r>
            <a:r>
              <a:rPr lang="en-US" sz="2800" i="1" dirty="0"/>
              <a:t> on attribute A if for each </a:t>
            </a:r>
            <a:r>
              <a:rPr lang="en-US" sz="2800" i="1" dirty="0" smtClean="0"/>
              <a:t>value of </a:t>
            </a:r>
            <a:r>
              <a:rPr lang="en-US" sz="2800" i="1" dirty="0"/>
              <a:t>attribute A there is only one corresponding value of attribute B</a:t>
            </a:r>
            <a:r>
              <a:rPr lang="en-US" sz="2800" dirty="0"/>
              <a:t>. </a:t>
            </a:r>
            <a:endParaRPr lang="en-US" sz="2800" dirty="0" smtClean="0"/>
          </a:p>
          <a:p>
            <a:pPr lvl="1">
              <a:spcBef>
                <a:spcPts val="1000"/>
              </a:spcBef>
            </a:pPr>
            <a:r>
              <a:rPr lang="en-US" sz="2400" i="1" dirty="0" smtClean="0"/>
              <a:t>Written </a:t>
            </a:r>
            <a:r>
              <a:rPr lang="en-US" sz="2400" i="1" dirty="0"/>
              <a:t>as </a:t>
            </a:r>
            <a:r>
              <a:rPr lang="en-US" sz="2400" i="1" dirty="0" smtClean="0"/>
              <a:t>F</a:t>
            </a:r>
            <a:r>
              <a:rPr lang="en-US" sz="100" i="1" dirty="0" smtClean="0"/>
              <a:t> </a:t>
            </a:r>
            <a:r>
              <a:rPr lang="en-US" sz="2400" i="1" dirty="0" smtClean="0"/>
              <a:t>D</a:t>
            </a:r>
            <a:r>
              <a:rPr lang="en-US" sz="2400" i="1" dirty="0"/>
              <a:t>: A </a:t>
            </a:r>
            <a:r>
              <a:rPr lang="en-US" sz="2400" i="1" dirty="0" smtClean="0">
                <a:cs typeface="Times New Roman" panose="02020603050405020304" pitchFamily="18" charset="0"/>
                <a:sym typeface="Wingdings" panose="05000000000000000000" pitchFamily="2" charset="2"/>
              </a:rPr>
              <a:t>→</a:t>
            </a:r>
            <a:r>
              <a:rPr lang="en-US" sz="2400" i="1" dirty="0" smtClean="0">
                <a:sym typeface="Wingdings" panose="05000000000000000000" pitchFamily="2" charset="2"/>
              </a:rPr>
              <a:t> </a:t>
            </a:r>
            <a:r>
              <a:rPr lang="en-US" sz="2400" i="1" dirty="0" smtClean="0"/>
              <a:t>B.</a:t>
            </a:r>
          </a:p>
          <a:p>
            <a:pPr lvl="1">
              <a:spcBef>
                <a:spcPts val="1000"/>
              </a:spcBef>
            </a:pPr>
            <a:r>
              <a:rPr lang="en-US" sz="2400" i="1" dirty="0" smtClean="0"/>
              <a:t>Also stated as A functionally </a:t>
            </a:r>
            <a:r>
              <a:rPr lang="en-US" sz="2400" b="1" i="1" dirty="0" smtClean="0"/>
              <a:t>determines</a:t>
            </a:r>
            <a:r>
              <a:rPr lang="en-US" sz="2400" i="1" dirty="0" smtClean="0"/>
              <a:t> B</a:t>
            </a:r>
            <a:endParaRPr lang="en-US" sz="2400" dirty="0"/>
          </a:p>
        </p:txBody>
      </p:sp>
      <p:sp>
        <p:nvSpPr>
          <p:cNvPr id="5" name="Slide Number Placeholder 4"/>
          <p:cNvSpPr>
            <a:spLocks noGrp="1"/>
          </p:cNvSpPr>
          <p:nvPr>
            <p:ph type="sldNum" sz="quarter" idx="4"/>
          </p:nvPr>
        </p:nvSpPr>
        <p:spPr/>
        <p:txBody>
          <a:bodyPr/>
          <a:lstStyle/>
          <a:p>
            <a:fld id="{D76FEE05-4B05-4E75-8F0D-38DA0AD3DF19}" type="slidenum">
              <a:rPr lang="en-US" smtClean="0"/>
              <a:pPr/>
              <a:t>34</a:t>
            </a:fld>
            <a:endParaRPr lang="en-US" dirty="0"/>
          </a:p>
        </p:txBody>
      </p:sp>
      <p:sp>
        <p:nvSpPr>
          <p:cNvPr id="4" name="Footer Placeholder 3"/>
          <p:cNvSpPr>
            <a:spLocks noGrp="1"/>
          </p:cNvSpPr>
          <p:nvPr>
            <p:ph type="ftr" sz="quarter" idx="3"/>
          </p:nvPr>
        </p:nvSpPr>
        <p:spPr>
          <a:xfrm>
            <a:off x="-15875" y="6356350"/>
            <a:ext cx="77882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2115266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Functional </a:t>
            </a:r>
            <a:r>
              <a:rPr lang="en-US" spc="0" dirty="0">
                <a:solidFill>
                  <a:schemeClr val="tx1"/>
                </a:solidFill>
                <a:effectLst/>
              </a:rPr>
              <a:t>Dependency </a:t>
            </a:r>
            <a:r>
              <a:rPr lang="en-US" sz="2000" spc="0" dirty="0" smtClean="0">
                <a:solidFill>
                  <a:schemeClr val="tx1"/>
                </a:solidFill>
                <a:effectLst/>
              </a:rPr>
              <a:t>(2 </a:t>
            </a:r>
            <a:r>
              <a:rPr lang="en-US" sz="2000" spc="0" dirty="0">
                <a:solidFill>
                  <a:schemeClr val="tx1"/>
                </a:solidFill>
                <a:effectLst/>
              </a:rPr>
              <a:t>of 2)</a:t>
            </a:r>
          </a:p>
        </p:txBody>
      </p:sp>
      <p:sp>
        <p:nvSpPr>
          <p:cNvPr id="3" name="Content Placeholder 2"/>
          <p:cNvSpPr>
            <a:spLocks noGrp="1"/>
          </p:cNvSpPr>
          <p:nvPr>
            <p:ph sz="half" idx="1"/>
          </p:nvPr>
        </p:nvSpPr>
        <p:spPr>
          <a:xfrm>
            <a:off x="381000" y="1411553"/>
            <a:ext cx="6553200" cy="950647"/>
          </a:xfrm>
        </p:spPr>
        <p:txBody>
          <a:bodyPr/>
          <a:lstStyle/>
          <a:p>
            <a:pPr marL="352800" indent="-352800">
              <a:spcBef>
                <a:spcPts val="1000"/>
              </a:spcBef>
            </a:pPr>
            <a:r>
              <a:rPr lang="en-US" sz="3000" dirty="0" smtClean="0"/>
              <a:t>ProductID </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3000" dirty="0" smtClean="0">
                <a:sym typeface="Wingdings" panose="05000000000000000000" pitchFamily="2" charset="2"/>
              </a:rPr>
              <a:t> Supplier</a:t>
            </a:r>
          </a:p>
          <a:p>
            <a:pPr marL="352800" indent="-352800">
              <a:spcBef>
                <a:spcPts val="1000"/>
              </a:spcBef>
            </a:pPr>
            <a:r>
              <a:rPr lang="en-US" sz="3000" dirty="0" smtClean="0">
                <a:sym typeface="Wingdings" panose="05000000000000000000" pitchFamily="2" charset="2"/>
              </a:rPr>
              <a:t>But </a:t>
            </a:r>
            <a:r>
              <a:rPr lang="en-US" sz="3000" b="1" dirty="0" smtClean="0">
                <a:sym typeface="Wingdings" panose="05000000000000000000" pitchFamily="2" charset="2"/>
              </a:rPr>
              <a:t>NOT </a:t>
            </a:r>
            <a:r>
              <a:rPr lang="en-US" sz="3000" dirty="0" smtClean="0">
                <a:sym typeface="Wingdings" panose="05000000000000000000" pitchFamily="2" charset="2"/>
              </a:rPr>
              <a:t>Supplier </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3000" dirty="0" smtClean="0">
                <a:sym typeface="Wingdings" panose="05000000000000000000" pitchFamily="2" charset="2"/>
              </a:rPr>
              <a:t> ProductI</a:t>
            </a:r>
            <a:r>
              <a:rPr lang="en-US" sz="100" dirty="0" smtClean="0">
                <a:sym typeface="Wingdings" panose="05000000000000000000" pitchFamily="2" charset="2"/>
              </a:rPr>
              <a:t> </a:t>
            </a:r>
            <a:r>
              <a:rPr lang="en-US" sz="3000" dirty="0" smtClean="0">
                <a:sym typeface="Wingdings" panose="05000000000000000000" pitchFamily="2" charset="2"/>
              </a:rPr>
              <a:t>D</a:t>
            </a:r>
            <a:endParaRPr lang="en-US" sz="3000" dirty="0"/>
          </a:p>
        </p:txBody>
      </p:sp>
      <p:pic>
        <p:nvPicPr>
          <p:cNvPr id="8" name="Content Placeholder 7" descr="The image shows a table with the following details entered: Product item I D, gender, description, supplier and manufacturer."/>
          <p:cNvPicPr>
            <a:picLocks noGrp="1" noChangeAspect="1"/>
          </p:cNvPicPr>
          <p:nvPr>
            <p:ph sz="half" idx="2"/>
          </p:nvPr>
        </p:nvPicPr>
        <p:blipFill>
          <a:blip r:embed="rId2"/>
          <a:stretch>
            <a:fillRect/>
          </a:stretch>
        </p:blipFill>
        <p:spPr>
          <a:xfrm>
            <a:off x="1030615" y="2467702"/>
            <a:ext cx="7082770" cy="3381268"/>
          </a:xfrm>
          <a:prstGeom prst="rect">
            <a:avLst/>
          </a:prstGeom>
        </p:spPr>
      </p:pic>
      <p:sp>
        <p:nvSpPr>
          <p:cNvPr id="5" name="Slide Number Placeholder 4"/>
          <p:cNvSpPr>
            <a:spLocks noGrp="1"/>
          </p:cNvSpPr>
          <p:nvPr>
            <p:ph type="sldNum" sz="quarter" idx="4"/>
          </p:nvPr>
        </p:nvSpPr>
        <p:spPr/>
        <p:txBody>
          <a:bodyPr/>
          <a:lstStyle/>
          <a:p>
            <a:fld id="{D76FEE05-4B05-4E75-8F0D-38DA0AD3DF19}" type="slidenum">
              <a:rPr lang="en-US" smtClean="0"/>
              <a:pPr/>
              <a:t>35</a:t>
            </a:fld>
            <a:endParaRPr lang="en-US"/>
          </a:p>
        </p:txBody>
      </p:sp>
      <p:sp>
        <p:nvSpPr>
          <p:cNvPr id="4" name="Footer Placeholder 3"/>
          <p:cNvSpPr>
            <a:spLocks noGrp="1"/>
          </p:cNvSpPr>
          <p:nvPr>
            <p:ph type="ftr" sz="quarter" idx="3"/>
          </p:nvPr>
        </p:nvSpPr>
        <p:spPr>
          <a:xfrm>
            <a:off x="0" y="6356350"/>
            <a:ext cx="7848600" cy="365125"/>
          </a:xfrm>
          <a:prstGeom prst="rect">
            <a:avLst/>
          </a:prstGeo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216308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Second Normal Form </a:t>
            </a:r>
            <a:r>
              <a:rPr lang="en-US" sz="2000" spc="0" dirty="0" smtClean="0">
                <a:solidFill>
                  <a:schemeClr val="tx1"/>
                </a:solidFill>
                <a:effectLst/>
              </a:rPr>
              <a:t>(1 of 2)</a:t>
            </a:r>
            <a:endParaRPr lang="en-US" sz="2000" spc="0" dirty="0">
              <a:solidFill>
                <a:schemeClr val="tx1"/>
              </a:solidFill>
              <a:effectLst/>
            </a:endParaRPr>
          </a:p>
        </p:txBody>
      </p:sp>
      <p:sp>
        <p:nvSpPr>
          <p:cNvPr id="3" name="Content Placeholder 2"/>
          <p:cNvSpPr>
            <a:spLocks noGrp="1"/>
          </p:cNvSpPr>
          <p:nvPr>
            <p:ph idx="1"/>
          </p:nvPr>
        </p:nvSpPr>
        <p:spPr>
          <a:xfrm>
            <a:off x="411018" y="1143001"/>
            <a:ext cx="8382000" cy="2133600"/>
          </a:xfrm>
        </p:spPr>
        <p:txBody>
          <a:bodyPr/>
          <a:lstStyle/>
          <a:p>
            <a:pPr>
              <a:spcBef>
                <a:spcPts val="1000"/>
              </a:spcBef>
            </a:pPr>
            <a:r>
              <a:rPr lang="en-US" dirty="0" smtClean="0"/>
              <a:t>A table is in Second Normal Form if it is First Normal Form and each non-key attribute is only functionally dependent on the entire primary key. </a:t>
            </a:r>
          </a:p>
          <a:p>
            <a:pPr lvl="1">
              <a:spcBef>
                <a:spcPts val="1000"/>
              </a:spcBef>
            </a:pPr>
            <a:r>
              <a:rPr lang="en-US" dirty="0" smtClean="0"/>
              <a:t>This situation only arises with tables that have multiple attribute keys</a:t>
            </a:r>
            <a:endParaRPr lang="en-US" dirty="0"/>
          </a:p>
        </p:txBody>
      </p:sp>
      <p:sp>
        <p:nvSpPr>
          <p:cNvPr id="5" name="Slide Number Placeholder 4"/>
          <p:cNvSpPr>
            <a:spLocks noGrp="1"/>
          </p:cNvSpPr>
          <p:nvPr>
            <p:ph type="sldNum" sz="quarter" idx="4"/>
          </p:nvPr>
        </p:nvSpPr>
        <p:spPr/>
        <p:txBody>
          <a:bodyPr/>
          <a:lstStyle/>
          <a:p>
            <a:fld id="{D76FEE05-4B05-4E75-8F0D-38DA0AD3DF19}" type="slidenum">
              <a:rPr lang="en-US" smtClean="0"/>
              <a:pPr/>
              <a:t>36</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2545810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Second Normal </a:t>
            </a:r>
            <a:r>
              <a:rPr lang="en-US" sz="4400" spc="0" dirty="0">
                <a:solidFill>
                  <a:schemeClr val="tx1"/>
                </a:solidFill>
                <a:effectLst/>
              </a:rPr>
              <a:t>Form </a:t>
            </a:r>
            <a:r>
              <a:rPr lang="en-US" sz="2000" spc="0" dirty="0" smtClean="0">
                <a:solidFill>
                  <a:schemeClr val="tx1"/>
                </a:solidFill>
                <a:effectLst/>
              </a:rPr>
              <a:t>(2 </a:t>
            </a:r>
            <a:r>
              <a:rPr lang="en-US" sz="2000" spc="0" dirty="0">
                <a:solidFill>
                  <a:schemeClr val="tx1"/>
                </a:solidFill>
                <a:effectLst/>
              </a:rPr>
              <a:t>of 2)</a:t>
            </a:r>
          </a:p>
        </p:txBody>
      </p:sp>
      <p:sp>
        <p:nvSpPr>
          <p:cNvPr id="3" name="Content Placeholder 2"/>
          <p:cNvSpPr>
            <a:spLocks noGrp="1"/>
          </p:cNvSpPr>
          <p:nvPr>
            <p:ph idx="1"/>
          </p:nvPr>
        </p:nvSpPr>
        <p:spPr>
          <a:xfrm>
            <a:off x="381000" y="1412875"/>
            <a:ext cx="8382000" cy="1447576"/>
          </a:xfrm>
        </p:spPr>
        <p:txBody>
          <a:bodyPr/>
          <a:lstStyle/>
          <a:p>
            <a:pPr>
              <a:spcBef>
                <a:spcPts val="1000"/>
              </a:spcBef>
            </a:pPr>
            <a:r>
              <a:rPr lang="en-US" dirty="0" smtClean="0"/>
              <a:t>PromoOffering table is </a:t>
            </a:r>
            <a:r>
              <a:rPr lang="en-US" b="1" dirty="0" smtClean="0"/>
              <a:t>NOT</a:t>
            </a:r>
            <a:r>
              <a:rPr lang="en-US" dirty="0" smtClean="0"/>
              <a:t> in 2NF</a:t>
            </a:r>
          </a:p>
          <a:p>
            <a:pPr lvl="1">
              <a:spcBef>
                <a:spcPts val="1000"/>
              </a:spcBef>
            </a:pPr>
            <a:r>
              <a:rPr lang="en-US" dirty="0" smtClean="0"/>
              <a:t>PromotionID, ProductItemID </a:t>
            </a:r>
            <a:r>
              <a:rPr lang="en-US" dirty="0" smtClean="0">
                <a:cs typeface="Times New Roman" panose="02020603050405020304" pitchFamily="18" charset="0"/>
                <a:sym typeface="Wingdings" panose="05000000000000000000" pitchFamily="2" charset="2"/>
              </a:rPr>
              <a:t>→</a:t>
            </a:r>
            <a:r>
              <a:rPr lang="en-US" dirty="0" smtClean="0">
                <a:sym typeface="Wingdings" panose="05000000000000000000" pitchFamily="2" charset="2"/>
              </a:rPr>
              <a:t> PromoPrice</a:t>
            </a:r>
          </a:p>
          <a:p>
            <a:pPr lvl="1">
              <a:spcBef>
                <a:spcPts val="1000"/>
              </a:spcBef>
            </a:pPr>
            <a:r>
              <a:rPr lang="en-US" dirty="0" smtClean="0">
                <a:sym typeface="Wingdings" panose="05000000000000000000" pitchFamily="2" charset="2"/>
              </a:rPr>
              <a:t>ProductItemID </a:t>
            </a:r>
            <a:r>
              <a:rPr lang="en-US" dirty="0" smtClean="0">
                <a:cs typeface="Times New Roman" panose="02020603050405020304" pitchFamily="18" charset="0"/>
                <a:sym typeface="Wingdings" panose="05000000000000000000" pitchFamily="2" charset="2"/>
              </a:rPr>
              <a:t>→</a:t>
            </a:r>
            <a:r>
              <a:rPr lang="en-US" dirty="0" smtClean="0">
                <a:sym typeface="Wingdings" panose="05000000000000000000" pitchFamily="2" charset="2"/>
              </a:rPr>
              <a:t> RegularPrice -- Violation of 2NF</a:t>
            </a:r>
          </a:p>
        </p:txBody>
      </p:sp>
      <p:pic>
        <p:nvPicPr>
          <p:cNvPr id="10" name="Content Placeholder 9" descr="The table shows values entered under the following: Promotion I D, product item I D, regular price, promo price."/>
          <p:cNvPicPr>
            <a:picLocks noGrp="1" noChangeAspect="1"/>
          </p:cNvPicPr>
          <p:nvPr>
            <p:ph sz="quarter" idx="11"/>
          </p:nvPr>
        </p:nvPicPr>
        <p:blipFill>
          <a:blip r:embed="rId2"/>
          <a:stretch>
            <a:fillRect/>
          </a:stretch>
        </p:blipFill>
        <p:spPr>
          <a:xfrm>
            <a:off x="1462894" y="2928478"/>
            <a:ext cx="6025783" cy="2444684"/>
          </a:xfrm>
          <a:prstGeom prst="rect">
            <a:avLst/>
          </a:prstGeom>
        </p:spPr>
      </p:pic>
      <p:sp>
        <p:nvSpPr>
          <p:cNvPr id="5" name="Content Placeholder 4"/>
          <p:cNvSpPr>
            <a:spLocks noGrp="1"/>
          </p:cNvSpPr>
          <p:nvPr>
            <p:ph sz="quarter" idx="10"/>
          </p:nvPr>
        </p:nvSpPr>
        <p:spPr>
          <a:xfrm>
            <a:off x="381000" y="5571147"/>
            <a:ext cx="8229600" cy="372454"/>
          </a:xfrm>
        </p:spPr>
        <p:txBody>
          <a:bodyPr/>
          <a:lstStyle/>
          <a:p>
            <a:pPr lvl="1">
              <a:spcBef>
                <a:spcPts val="1000"/>
              </a:spcBef>
            </a:pPr>
            <a:r>
              <a:rPr lang="en-US" dirty="0">
                <a:sym typeface="Wingdings" panose="05000000000000000000" pitchFamily="2" charset="2"/>
              </a:rPr>
              <a:t>Solution is to remove RegularPrice from this table</a:t>
            </a:r>
            <a:endParaRPr lang="en-US" dirty="0"/>
          </a:p>
        </p:txBody>
      </p:sp>
      <p:sp>
        <p:nvSpPr>
          <p:cNvPr id="6" name="Slide Number Placeholder 5"/>
          <p:cNvSpPr>
            <a:spLocks noGrp="1"/>
          </p:cNvSpPr>
          <p:nvPr>
            <p:ph type="sldNum" sz="quarter" idx="4"/>
          </p:nvPr>
        </p:nvSpPr>
        <p:spPr/>
        <p:txBody>
          <a:bodyPr/>
          <a:lstStyle/>
          <a:p>
            <a:fld id="{D76FEE05-4B05-4E75-8F0D-38DA0AD3DF19}" type="slidenum">
              <a:rPr lang="en-US" smtClean="0"/>
              <a:pPr/>
              <a:t>37</a:t>
            </a:fld>
            <a:endParaRPr lang="en-US"/>
          </a:p>
        </p:txBody>
      </p:sp>
      <p:sp>
        <p:nvSpPr>
          <p:cNvPr id="4" name="Footer Placeholder 3"/>
          <p:cNvSpPr>
            <a:spLocks noGrp="1"/>
          </p:cNvSpPr>
          <p:nvPr>
            <p:ph type="ftr" sz="quarter" idx="3"/>
          </p:nvPr>
        </p:nvSpPr>
        <p:spPr>
          <a:xfrm>
            <a:off x="-15875" y="6356350"/>
            <a:ext cx="759584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69524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Third Normal Form </a:t>
            </a:r>
            <a:r>
              <a:rPr lang="en-US" sz="2000" spc="0" dirty="0" smtClean="0">
                <a:solidFill>
                  <a:schemeClr val="tx1"/>
                </a:solidFill>
                <a:effectLst/>
              </a:rPr>
              <a:t>(1 of 2)</a:t>
            </a:r>
            <a:endParaRPr lang="en-US" sz="2000" spc="0" dirty="0">
              <a:solidFill>
                <a:schemeClr val="tx1"/>
              </a:solidFill>
              <a:effectLst/>
            </a:endParaRPr>
          </a:p>
        </p:txBody>
      </p:sp>
      <p:sp>
        <p:nvSpPr>
          <p:cNvPr id="3" name="Content Placeholder 2"/>
          <p:cNvSpPr>
            <a:spLocks noGrp="1"/>
          </p:cNvSpPr>
          <p:nvPr>
            <p:ph idx="1"/>
          </p:nvPr>
        </p:nvSpPr>
        <p:spPr>
          <a:xfrm>
            <a:off x="381000" y="1412875"/>
            <a:ext cx="8382000" cy="2244725"/>
          </a:xfrm>
        </p:spPr>
        <p:txBody>
          <a:bodyPr/>
          <a:lstStyle/>
          <a:p>
            <a:r>
              <a:rPr lang="en-US" dirty="0" smtClean="0"/>
              <a:t>A table is in Third Normal Form if it is in 2NF and NO non-key attribute (or set) is functionally dependent on any other non-key attribute (or set)</a:t>
            </a:r>
          </a:p>
          <a:p>
            <a:pPr lvl="1"/>
            <a:r>
              <a:rPr lang="en-US" dirty="0" smtClean="0"/>
              <a:t>In other words, no FDs among any non-key attributes</a:t>
            </a:r>
          </a:p>
        </p:txBody>
      </p:sp>
      <p:sp>
        <p:nvSpPr>
          <p:cNvPr id="5" name="Slide Number Placeholder 4"/>
          <p:cNvSpPr>
            <a:spLocks noGrp="1"/>
          </p:cNvSpPr>
          <p:nvPr>
            <p:ph type="sldNum" sz="quarter" idx="4"/>
          </p:nvPr>
        </p:nvSpPr>
        <p:spPr/>
        <p:txBody>
          <a:bodyPr/>
          <a:lstStyle/>
          <a:p>
            <a:fld id="{D76FEE05-4B05-4E75-8F0D-38DA0AD3DF19}" type="slidenum">
              <a:rPr lang="en-US" smtClean="0"/>
              <a:pPr/>
              <a:t>38</a:t>
            </a:fld>
            <a:endParaRPr lang="en-US"/>
          </a:p>
        </p:txBody>
      </p:sp>
      <p:sp>
        <p:nvSpPr>
          <p:cNvPr id="4" name="Footer Placeholder 3"/>
          <p:cNvSpPr>
            <a:spLocks noGrp="1"/>
          </p:cNvSpPr>
          <p:nvPr>
            <p:ph type="ftr" sz="quarter" idx="3"/>
          </p:nvPr>
        </p:nvSpPr>
        <p:spPr>
          <a:xfrm>
            <a:off x="-15875" y="6312782"/>
            <a:ext cx="7788275" cy="365125"/>
          </a:xfrm>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4142685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Third Normal </a:t>
            </a:r>
            <a:r>
              <a:rPr lang="en-US" sz="4400" spc="0" dirty="0">
                <a:solidFill>
                  <a:schemeClr val="tx1"/>
                </a:solidFill>
                <a:effectLst/>
              </a:rPr>
              <a:t>Form </a:t>
            </a:r>
            <a:r>
              <a:rPr lang="en-US" sz="2000" spc="0" dirty="0" smtClean="0">
                <a:solidFill>
                  <a:schemeClr val="tx1"/>
                </a:solidFill>
                <a:effectLst/>
              </a:rPr>
              <a:t>(2 </a:t>
            </a:r>
            <a:r>
              <a:rPr lang="en-US" sz="2000" spc="0" dirty="0">
                <a:solidFill>
                  <a:schemeClr val="tx1"/>
                </a:solidFill>
                <a:effectLst/>
              </a:rPr>
              <a:t>of 2)</a:t>
            </a:r>
          </a:p>
        </p:txBody>
      </p:sp>
      <p:sp>
        <p:nvSpPr>
          <p:cNvPr id="3" name="Content Placeholder 2"/>
          <p:cNvSpPr>
            <a:spLocks noGrp="1"/>
          </p:cNvSpPr>
          <p:nvPr>
            <p:ph idx="1"/>
          </p:nvPr>
        </p:nvSpPr>
        <p:spPr>
          <a:xfrm>
            <a:off x="381000" y="1412875"/>
            <a:ext cx="8382000" cy="1363450"/>
          </a:xfrm>
        </p:spPr>
        <p:txBody>
          <a:bodyPr/>
          <a:lstStyle/>
          <a:p>
            <a:r>
              <a:rPr lang="en-US" dirty="0" smtClean="0"/>
              <a:t>This version of Sale table </a:t>
            </a:r>
            <a:r>
              <a:rPr lang="en-US" b="1" dirty="0" smtClean="0"/>
              <a:t>violates</a:t>
            </a:r>
            <a:r>
              <a:rPr lang="en-US" dirty="0" smtClean="0"/>
              <a:t> 3NF</a:t>
            </a:r>
          </a:p>
          <a:p>
            <a:pPr lvl="1"/>
            <a:r>
              <a:rPr lang="en-US" dirty="0" smtClean="0"/>
              <a:t>Shipping + Tax +Item Total = TotalAmt</a:t>
            </a:r>
          </a:p>
          <a:p>
            <a:pPr lvl="1"/>
            <a:r>
              <a:rPr lang="en-US" dirty="0" smtClean="0"/>
              <a:t>i.e., F</a:t>
            </a:r>
            <a:r>
              <a:rPr lang="en-US" sz="100" dirty="0" smtClean="0"/>
              <a:t> </a:t>
            </a:r>
            <a:r>
              <a:rPr lang="en-US" dirty="0" smtClean="0"/>
              <a:t>D: Shipping, Tax, ItemTotal </a:t>
            </a:r>
            <a:r>
              <a:rPr lang="en-US" dirty="0" smtClean="0">
                <a:latin typeface="Times New Roman" panose="02020603050405020304" pitchFamily="18" charset="0"/>
                <a:cs typeface="Times New Roman" panose="02020603050405020304" pitchFamily="18" charset="0"/>
                <a:sym typeface="Wingdings" panose="05000000000000000000" pitchFamily="2" charset="2"/>
              </a:rPr>
              <a:t>→</a:t>
            </a:r>
            <a:r>
              <a:rPr lang="en-US" dirty="0" smtClean="0">
                <a:sym typeface="Wingdings" panose="05000000000000000000" pitchFamily="2" charset="2"/>
              </a:rPr>
              <a:t> TotalAmt</a:t>
            </a:r>
            <a:endParaRPr lang="en-US" dirty="0">
              <a:sym typeface="Wingdings" panose="05000000000000000000" pitchFamily="2" charset="2"/>
            </a:endParaRPr>
          </a:p>
        </p:txBody>
      </p:sp>
      <p:pic>
        <p:nvPicPr>
          <p:cNvPr id="11" name="Content Placeholder 10" descr="The table shows a sales form."/>
          <p:cNvPicPr>
            <a:picLocks noGrp="1" noChangeAspect="1"/>
          </p:cNvPicPr>
          <p:nvPr>
            <p:ph sz="quarter" idx="10"/>
          </p:nvPr>
        </p:nvPicPr>
        <p:blipFill>
          <a:blip r:embed="rId2"/>
          <a:stretch>
            <a:fillRect/>
          </a:stretch>
        </p:blipFill>
        <p:spPr>
          <a:xfrm>
            <a:off x="914400" y="2946309"/>
            <a:ext cx="7114716" cy="1247919"/>
          </a:xfrm>
          <a:prstGeom prst="rect">
            <a:avLst/>
          </a:prstGeom>
        </p:spPr>
      </p:pic>
      <p:sp>
        <p:nvSpPr>
          <p:cNvPr id="8" name="Content Placeholder 7"/>
          <p:cNvSpPr>
            <a:spLocks noGrp="1"/>
          </p:cNvSpPr>
          <p:nvPr>
            <p:ph sz="quarter" idx="11"/>
          </p:nvPr>
        </p:nvSpPr>
        <p:spPr>
          <a:xfrm>
            <a:off x="457200" y="4495800"/>
            <a:ext cx="8305800" cy="387798"/>
          </a:xfrm>
        </p:spPr>
        <p:txBody>
          <a:bodyPr/>
          <a:lstStyle/>
          <a:p>
            <a:pPr lvl="1"/>
            <a:r>
              <a:rPr lang="en-US" dirty="0">
                <a:sym typeface="Wingdings" panose="05000000000000000000" pitchFamily="2" charset="2"/>
              </a:rPr>
              <a:t>Solution is to remove TotalAmt. It is not </a:t>
            </a:r>
            <a:r>
              <a:rPr lang="en-US" dirty="0" smtClean="0">
                <a:sym typeface="Wingdings" panose="05000000000000000000" pitchFamily="2" charset="2"/>
              </a:rPr>
              <a:t>needed</a:t>
            </a:r>
            <a:endParaRPr lang="en-US" dirty="0"/>
          </a:p>
        </p:txBody>
      </p:sp>
      <p:sp>
        <p:nvSpPr>
          <p:cNvPr id="5" name="Slide Number Placeholder 4"/>
          <p:cNvSpPr>
            <a:spLocks noGrp="1"/>
          </p:cNvSpPr>
          <p:nvPr>
            <p:ph type="sldNum" sz="quarter" idx="4"/>
          </p:nvPr>
        </p:nvSpPr>
        <p:spPr/>
        <p:txBody>
          <a:bodyPr/>
          <a:lstStyle/>
          <a:p>
            <a:fld id="{D76FEE05-4B05-4E75-8F0D-38DA0AD3DF19}" type="slidenum">
              <a:rPr lang="en-US" smtClean="0"/>
              <a:pPr/>
              <a:t>39</a:t>
            </a:fld>
            <a:endParaRPr lang="en-US"/>
          </a:p>
        </p:txBody>
      </p:sp>
      <p:sp>
        <p:nvSpPr>
          <p:cNvPr id="4" name="Footer Placeholder 3"/>
          <p:cNvSpPr>
            <a:spLocks noGrp="1"/>
          </p:cNvSpPr>
          <p:nvPr>
            <p:ph type="ftr" sz="quarter" idx="3"/>
          </p:nvPr>
        </p:nvSpPr>
        <p:spPr>
          <a:xfrm>
            <a:off x="-15875" y="6356350"/>
            <a:ext cx="77882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2474198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tLang="en-US" spc="0" dirty="0">
                <a:solidFill>
                  <a:schemeClr val="tx1"/>
                </a:solidFill>
                <a:effectLst/>
              </a:rPr>
              <a:t>Learning Objectives</a:t>
            </a:r>
          </a:p>
        </p:txBody>
      </p:sp>
      <p:sp>
        <p:nvSpPr>
          <p:cNvPr id="2" name="Text Placeholder 1"/>
          <p:cNvSpPr>
            <a:spLocks noGrp="1"/>
          </p:cNvSpPr>
          <p:nvPr>
            <p:ph type="body" sz="quarter" idx="10"/>
          </p:nvPr>
        </p:nvSpPr>
        <p:spPr>
          <a:xfrm>
            <a:off x="381000" y="1411552"/>
            <a:ext cx="8382000" cy="4532048"/>
          </a:xfrm>
        </p:spPr>
        <p:txBody>
          <a:bodyPr/>
          <a:lstStyle/>
          <a:p>
            <a:r>
              <a:rPr lang="en-US" dirty="0"/>
              <a:t>Explain the responsibilities of the </a:t>
            </a:r>
            <a:r>
              <a:rPr lang="en-US" dirty="0" smtClean="0"/>
              <a:t>data administrator </a:t>
            </a:r>
            <a:r>
              <a:rPr lang="en-US" dirty="0"/>
              <a:t>and database administrator</a:t>
            </a:r>
          </a:p>
          <a:p>
            <a:r>
              <a:rPr lang="en-US" dirty="0"/>
              <a:t>Design a relational database schema based on </a:t>
            </a:r>
            <a:r>
              <a:rPr lang="en-US" dirty="0" smtClean="0"/>
              <a:t>a class </a:t>
            </a:r>
            <a:r>
              <a:rPr lang="en-US" dirty="0"/>
              <a:t>diagram</a:t>
            </a:r>
          </a:p>
          <a:p>
            <a:r>
              <a:rPr lang="en-US" dirty="0"/>
              <a:t>Evaluate and improve the quality of </a:t>
            </a:r>
            <a:r>
              <a:rPr lang="en-US" dirty="0" smtClean="0"/>
              <a:t>a database </a:t>
            </a:r>
            <a:r>
              <a:rPr lang="en-US" dirty="0"/>
              <a:t>schema</a:t>
            </a:r>
          </a:p>
          <a:p>
            <a:r>
              <a:rPr lang="en-US" dirty="0"/>
              <a:t>Describe the different methods for </a:t>
            </a:r>
            <a:r>
              <a:rPr lang="en-US" dirty="0" smtClean="0"/>
              <a:t>configuring distributed </a:t>
            </a:r>
            <a:r>
              <a:rPr lang="en-US" dirty="0"/>
              <a:t>databases</a:t>
            </a:r>
          </a:p>
          <a:p>
            <a:r>
              <a:rPr lang="en-US" dirty="0"/>
              <a:t>Explain the importance of and methods </a:t>
            </a:r>
            <a:r>
              <a:rPr lang="en-US" dirty="0" smtClean="0"/>
              <a:t>for protecting </a:t>
            </a:r>
            <a:r>
              <a:rPr lang="en-US" dirty="0"/>
              <a:t>the database</a:t>
            </a:r>
          </a:p>
        </p:txBody>
      </p:sp>
      <p:sp>
        <p:nvSpPr>
          <p:cNvPr id="3" name="Slide Number Placeholder 2"/>
          <p:cNvSpPr>
            <a:spLocks noGrp="1"/>
          </p:cNvSpPr>
          <p:nvPr>
            <p:ph type="sldNum" sz="quarter" idx="4"/>
          </p:nvPr>
        </p:nvSpPr>
        <p:spPr/>
        <p:txBody>
          <a:bodyPr/>
          <a:lstStyle/>
          <a:p>
            <a:fld id="{D76FEE05-4B05-4E75-8F0D-38DA0AD3DF19}" type="slidenum">
              <a:rPr lang="en-US" smtClean="0"/>
              <a:pPr/>
              <a:t>4</a:t>
            </a:fld>
            <a:endParaRPr lang="en-US"/>
          </a:p>
        </p:txBody>
      </p:sp>
      <p:sp>
        <p:nvSpPr>
          <p:cNvPr id="6" name="Footer Placeholder 3"/>
          <p:cNvSpPr>
            <a:spLocks noGrp="1"/>
          </p:cNvSpPr>
          <p:nvPr>
            <p:ph type="ftr" sz="quarter" idx="3"/>
          </p:nvPr>
        </p:nvSpPr>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Third Normal Form - Solution</a:t>
            </a:r>
            <a:endParaRPr lang="en-US" sz="4400" spc="0" dirty="0">
              <a:solidFill>
                <a:schemeClr val="tx1"/>
              </a:solidFill>
              <a:effectLst/>
            </a:endParaRPr>
          </a:p>
        </p:txBody>
      </p:sp>
      <p:sp>
        <p:nvSpPr>
          <p:cNvPr id="3" name="Content Placeholder 2"/>
          <p:cNvSpPr>
            <a:spLocks noGrp="1"/>
          </p:cNvSpPr>
          <p:nvPr>
            <p:ph sz="half" idx="1"/>
          </p:nvPr>
        </p:nvSpPr>
        <p:spPr>
          <a:xfrm>
            <a:off x="381000" y="1242876"/>
            <a:ext cx="7832128" cy="2029273"/>
          </a:xfrm>
        </p:spPr>
        <p:txBody>
          <a:bodyPr/>
          <a:lstStyle/>
          <a:p>
            <a:pPr>
              <a:spcBef>
                <a:spcPts val="1000"/>
              </a:spcBef>
            </a:pPr>
            <a:r>
              <a:rPr lang="en-US" dirty="0" smtClean="0"/>
              <a:t>Another solution is to either move offending attribute to a new table. </a:t>
            </a:r>
          </a:p>
          <a:p>
            <a:pPr lvl="1">
              <a:spcBef>
                <a:spcPts val="1000"/>
              </a:spcBef>
            </a:pPr>
            <a:r>
              <a:rPr lang="en-US" sz="2400" dirty="0" smtClean="0"/>
              <a:t>Violation = Customer table had CreditCategory and CreditRate</a:t>
            </a:r>
          </a:p>
          <a:p>
            <a:pPr lvl="1">
              <a:spcBef>
                <a:spcPts val="1000"/>
              </a:spcBef>
            </a:pPr>
            <a:r>
              <a:rPr lang="en-US" sz="2400" dirty="0" smtClean="0"/>
              <a:t>Solution = Make new table of CreditRule with CreditRate</a:t>
            </a:r>
          </a:p>
        </p:txBody>
      </p:sp>
      <p:pic>
        <p:nvPicPr>
          <p:cNvPr id="7" name="Content Placeholder 6" descr="The table shows people's name and other contact details listed."/>
          <p:cNvPicPr>
            <a:picLocks noGrp="1" noChangeAspect="1"/>
          </p:cNvPicPr>
          <p:nvPr>
            <p:ph sz="half" idx="2"/>
          </p:nvPr>
        </p:nvPicPr>
        <p:blipFill>
          <a:blip r:embed="rId2"/>
          <a:stretch>
            <a:fillRect/>
          </a:stretch>
        </p:blipFill>
        <p:spPr>
          <a:xfrm>
            <a:off x="1569170" y="3408490"/>
            <a:ext cx="6005661" cy="2527831"/>
          </a:xfrm>
          <a:prstGeom prst="rect">
            <a:avLst/>
          </a:prstGeom>
        </p:spPr>
      </p:pic>
      <p:sp>
        <p:nvSpPr>
          <p:cNvPr id="5" name="Slide Number Placeholder 4"/>
          <p:cNvSpPr>
            <a:spLocks noGrp="1"/>
          </p:cNvSpPr>
          <p:nvPr>
            <p:ph type="sldNum" sz="quarter" idx="4"/>
          </p:nvPr>
        </p:nvSpPr>
        <p:spPr/>
        <p:txBody>
          <a:bodyPr/>
          <a:lstStyle/>
          <a:p>
            <a:fld id="{D76FEE05-4B05-4E75-8F0D-38DA0AD3DF19}" type="slidenum">
              <a:rPr lang="en-US" smtClean="0"/>
              <a:pPr/>
              <a:t>40</a:t>
            </a:fld>
            <a:endParaRPr lang="en-US"/>
          </a:p>
        </p:txBody>
      </p:sp>
      <p:sp>
        <p:nvSpPr>
          <p:cNvPr id="4" name="Footer Placeholder 3"/>
          <p:cNvSpPr>
            <a:spLocks noGrp="1"/>
          </p:cNvSpPr>
          <p:nvPr>
            <p:ph type="ftr" sz="quarter" idx="3"/>
          </p:nvPr>
        </p:nvSpPr>
        <p:spPr>
          <a:xfrm>
            <a:off x="0" y="6356350"/>
            <a:ext cx="7696200" cy="365125"/>
          </a:xfrm>
          <a:prstGeom prst="rect">
            <a:avLst/>
          </a:prstGeo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1638892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Data Types</a:t>
            </a:r>
            <a:endParaRPr lang="en-US" sz="4400" spc="0" dirty="0">
              <a:solidFill>
                <a:schemeClr val="tx1"/>
              </a:solidFill>
              <a:effectLst/>
            </a:endParaRPr>
          </a:p>
        </p:txBody>
      </p:sp>
      <p:sp>
        <p:nvSpPr>
          <p:cNvPr id="3" name="Content Placeholder 2"/>
          <p:cNvSpPr>
            <a:spLocks noGrp="1"/>
          </p:cNvSpPr>
          <p:nvPr>
            <p:ph idx="1"/>
          </p:nvPr>
        </p:nvSpPr>
        <p:spPr>
          <a:xfrm>
            <a:off x="381000" y="1412875"/>
            <a:ext cx="8382000" cy="2677656"/>
          </a:xfrm>
        </p:spPr>
        <p:txBody>
          <a:bodyPr/>
          <a:lstStyle/>
          <a:p>
            <a:r>
              <a:rPr lang="en-US" dirty="0" smtClean="0"/>
              <a:t>The data type defines the storage format and allowable content of an attribute (field)</a:t>
            </a:r>
          </a:p>
          <a:p>
            <a:r>
              <a:rPr lang="en-US" dirty="0" smtClean="0"/>
              <a:t>Primitive data types – data types supported directly by the D</a:t>
            </a:r>
            <a:r>
              <a:rPr lang="en-US" sz="100" dirty="0" smtClean="0"/>
              <a:t> </a:t>
            </a:r>
            <a:r>
              <a:rPr lang="en-US" dirty="0" smtClean="0"/>
              <a:t>B</a:t>
            </a:r>
            <a:r>
              <a:rPr lang="en-US" sz="100" dirty="0" smtClean="0"/>
              <a:t> </a:t>
            </a:r>
            <a:r>
              <a:rPr lang="en-US" dirty="0" smtClean="0"/>
              <a:t>M</a:t>
            </a:r>
            <a:r>
              <a:rPr lang="en-US" sz="100" dirty="0" smtClean="0"/>
              <a:t> </a:t>
            </a:r>
            <a:r>
              <a:rPr lang="en-US" dirty="0" smtClean="0"/>
              <a:t>S</a:t>
            </a:r>
          </a:p>
          <a:p>
            <a:r>
              <a:rPr lang="en-US" dirty="0" smtClean="0"/>
              <a:t>Complex data types – combinations or compositions of primitive data types. User defined</a:t>
            </a:r>
          </a:p>
        </p:txBody>
      </p:sp>
      <p:sp>
        <p:nvSpPr>
          <p:cNvPr id="5" name="Slide Number Placeholder 4"/>
          <p:cNvSpPr>
            <a:spLocks noGrp="1"/>
          </p:cNvSpPr>
          <p:nvPr>
            <p:ph type="sldNum" sz="quarter" idx="4"/>
          </p:nvPr>
        </p:nvSpPr>
        <p:spPr/>
        <p:txBody>
          <a:bodyPr/>
          <a:lstStyle/>
          <a:p>
            <a:fld id="{D76FEE05-4B05-4E75-8F0D-38DA0AD3DF19}" type="slidenum">
              <a:rPr lang="en-US" smtClean="0"/>
              <a:pPr/>
              <a:t>41</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256934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Standard Primitive Data Types</a:t>
            </a:r>
            <a:endParaRPr lang="en-US" sz="4400" spc="0" dirty="0">
              <a:solidFill>
                <a:schemeClr val="tx1"/>
              </a:solidFill>
              <a:effectLst/>
            </a:endParaRPr>
          </a:p>
        </p:txBody>
      </p:sp>
      <p:graphicFrame>
        <p:nvGraphicFramePr>
          <p:cNvPr id="7" name="Content Placeholder 4" descr="Table is accessible to screenreaders"/>
          <p:cNvGraphicFramePr>
            <a:graphicFrameLocks noGrp="1"/>
          </p:cNvGraphicFramePr>
          <p:nvPr>
            <p:ph idx="1"/>
            <p:extLst>
              <p:ext uri="{D42A27DB-BD31-4B8C-83A1-F6EECF244321}">
                <p14:modId xmlns:p14="http://schemas.microsoft.com/office/powerpoint/2010/main" val="130464731"/>
              </p:ext>
            </p:extLst>
          </p:nvPr>
        </p:nvGraphicFramePr>
        <p:xfrm>
          <a:off x="381000" y="1412875"/>
          <a:ext cx="8382000" cy="3199765"/>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3891474446"/>
                    </a:ext>
                  </a:extLst>
                </a:gridCol>
                <a:gridCol w="5638800">
                  <a:extLst>
                    <a:ext uri="{9D8B030D-6E8A-4147-A177-3AD203B41FA5}">
                      <a16:colId xmlns="" xmlns:a16="http://schemas.microsoft.com/office/drawing/2014/main" val="1636708719"/>
                    </a:ext>
                  </a:extLst>
                </a:gridCol>
              </a:tblGrid>
              <a:tr h="370840">
                <a:tc>
                  <a:txBody>
                    <a:bodyPr/>
                    <a:lstStyle/>
                    <a:p>
                      <a:r>
                        <a:rPr lang="en-US" sz="2000" dirty="0" smtClean="0">
                          <a:solidFill>
                            <a:schemeClr val="tx1"/>
                          </a:solidFill>
                        </a:rPr>
                        <a:t>Type(s)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Description</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9364052"/>
                  </a:ext>
                </a:extLst>
              </a:tr>
              <a:tr h="273685">
                <a:tc>
                  <a:txBody>
                    <a:bodyPr/>
                    <a:lstStyle/>
                    <a:p>
                      <a:r>
                        <a:rPr lang="en-US" sz="2000" dirty="0" smtClean="0">
                          <a:solidFill>
                            <a:schemeClr val="tx1"/>
                          </a:solidFill>
                        </a:rPr>
                        <a:t>datetimeoffset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Date,</a:t>
                      </a:r>
                      <a:r>
                        <a:rPr lang="en-US" sz="2000" baseline="0" dirty="0" smtClean="0">
                          <a:solidFill>
                            <a:schemeClr val="tx1"/>
                          </a:solidFill>
                        </a:rPr>
                        <a:t> time, and time zone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90821369"/>
                  </a:ext>
                </a:extLst>
              </a:tr>
              <a:tr h="273685">
                <a:tc>
                  <a:txBody>
                    <a:bodyPr/>
                    <a:lstStyle/>
                    <a:p>
                      <a:r>
                        <a:rPr lang="en-US" sz="2000" dirty="0" smtClean="0">
                          <a:solidFill>
                            <a:schemeClr val="tx1"/>
                          </a:solidFill>
                        </a:rPr>
                        <a:t>int, small int,</a:t>
                      </a:r>
                      <a:r>
                        <a:rPr lang="en-US" sz="2000" baseline="0" dirty="0" smtClean="0">
                          <a:solidFill>
                            <a:schemeClr val="tx1"/>
                          </a:solidFill>
                        </a:rPr>
                        <a:t> and bigint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Whole</a:t>
                      </a:r>
                      <a:r>
                        <a:rPr lang="en-US" sz="2000" baseline="0" dirty="0" smtClean="0">
                          <a:solidFill>
                            <a:schemeClr val="tx1"/>
                          </a:solidFill>
                        </a:rPr>
                        <a:t> numeric values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38521700"/>
                  </a:ext>
                </a:extLst>
              </a:tr>
              <a:tr h="273685">
                <a:tc>
                  <a:txBody>
                    <a:bodyPr/>
                    <a:lstStyle/>
                    <a:p>
                      <a:r>
                        <a:rPr lang="en-US" sz="2000" dirty="0" smtClean="0">
                          <a:solidFill>
                            <a:schemeClr val="tx1"/>
                          </a:solidFill>
                        </a:rPr>
                        <a:t>float</a:t>
                      </a:r>
                      <a:r>
                        <a:rPr lang="en-US" sz="2000" baseline="0" dirty="0" smtClean="0">
                          <a:solidFill>
                            <a:schemeClr val="tx1"/>
                          </a:solidFill>
                        </a:rPr>
                        <a:t> and real</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Numeric</a:t>
                      </a:r>
                      <a:r>
                        <a:rPr lang="en-US" sz="2000" baseline="0" dirty="0" smtClean="0">
                          <a:solidFill>
                            <a:schemeClr val="tx1"/>
                          </a:solidFill>
                        </a:rPr>
                        <a:t> values with fractional quantities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6162979"/>
                  </a:ext>
                </a:extLst>
              </a:tr>
              <a:tr h="273685">
                <a:tc>
                  <a:txBody>
                    <a:bodyPr/>
                    <a:lstStyle/>
                    <a:p>
                      <a:r>
                        <a:rPr lang="en-US" sz="2000" dirty="0" smtClean="0">
                          <a:solidFill>
                            <a:schemeClr val="tx1"/>
                          </a:solidFill>
                        </a:rPr>
                        <a:t>money</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Currency</a:t>
                      </a:r>
                      <a:r>
                        <a:rPr lang="en-US" sz="2000" baseline="0" dirty="0" smtClean="0">
                          <a:solidFill>
                            <a:schemeClr val="tx1"/>
                          </a:solidFill>
                        </a:rPr>
                        <a:t> values and related symbols (e.g., $ and </a:t>
                      </a:r>
                      <a:r>
                        <a:rPr lang="en-US" sz="2000" b="0" baseline="0" dirty="0" smtClean="0">
                          <a:solidFill>
                            <a:schemeClr val="tx1"/>
                          </a:solidFill>
                        </a:rPr>
                        <a:t>€</a:t>
                      </a:r>
                      <a:r>
                        <a:rPr lang="en-US" sz="2000" baseline="0" dirty="0" smtClean="0">
                          <a:solidFill>
                            <a:schemeClr val="tx1"/>
                          </a:solidFill>
                        </a:rPr>
                        <a: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7577178"/>
                  </a:ext>
                </a:extLst>
              </a:tr>
              <a:tr h="426085">
                <a:tc>
                  <a:txBody>
                    <a:bodyPr/>
                    <a:lstStyle/>
                    <a:p>
                      <a:r>
                        <a:rPr lang="en-US" sz="2000" dirty="0" smtClean="0">
                          <a:solidFill>
                            <a:schemeClr val="tx1"/>
                          </a:solidFill>
                        </a:rPr>
                        <a:t>nchar</a:t>
                      </a:r>
                      <a:r>
                        <a:rPr lang="en-US" sz="2000" baseline="0" dirty="0" smtClean="0">
                          <a:solidFill>
                            <a:schemeClr val="tx1"/>
                          </a:solidFill>
                        </a:rPr>
                        <a:t> and nvarchar</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Fixed-</a:t>
                      </a:r>
                      <a:r>
                        <a:rPr lang="en-US" sz="2000" baseline="0" dirty="0" smtClean="0">
                          <a:solidFill>
                            <a:schemeClr val="tx1"/>
                          </a:solidFill>
                        </a:rPr>
                        <a:t> and variable-length Unicode string</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66977491"/>
                  </a:ext>
                </a:extLst>
              </a:tr>
              <a:tr h="288925">
                <a:tc>
                  <a:txBody>
                    <a:bodyPr/>
                    <a:lstStyle/>
                    <a:p>
                      <a:r>
                        <a:rPr lang="en-US" sz="2000" dirty="0" smtClean="0">
                          <a:solidFill>
                            <a:schemeClr val="tx1"/>
                          </a:solidFill>
                        </a:rPr>
                        <a:t>varbinary</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Variable-length</a:t>
                      </a:r>
                      <a:r>
                        <a:rPr lang="en-US" sz="2000" baseline="0" dirty="0" smtClean="0">
                          <a:solidFill>
                            <a:schemeClr val="tx1"/>
                          </a:solidFill>
                        </a:rPr>
                        <a:t> byte sequence up to 2GB</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75792382"/>
                  </a:ext>
                </a:extLst>
              </a:tr>
              <a:tr h="288925">
                <a:tc>
                  <a:txBody>
                    <a:bodyPr/>
                    <a:lstStyle/>
                    <a:p>
                      <a:r>
                        <a:rPr lang="en-US" sz="2000" dirty="0" smtClean="0">
                          <a:solidFill>
                            <a:schemeClr val="tx1"/>
                          </a:solidFill>
                        </a:rPr>
                        <a:t>xml</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XML</a:t>
                      </a:r>
                      <a:r>
                        <a:rPr lang="en-US" sz="2000" baseline="0" dirty="0" smtClean="0">
                          <a:solidFill>
                            <a:schemeClr val="tx1"/>
                          </a:solidFill>
                        </a:rPr>
                        <a:t> document up to 2GB</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705095"/>
                  </a:ext>
                </a:extLst>
              </a:tr>
            </a:tbl>
          </a:graphicData>
        </a:graphic>
      </p:graphicFrame>
      <p:sp>
        <p:nvSpPr>
          <p:cNvPr id="3" name="Slide Number Placeholder 2"/>
          <p:cNvSpPr>
            <a:spLocks noGrp="1"/>
          </p:cNvSpPr>
          <p:nvPr>
            <p:ph type="sldNum" sz="quarter" idx="4"/>
          </p:nvPr>
        </p:nvSpPr>
        <p:spPr/>
        <p:txBody>
          <a:bodyPr/>
          <a:lstStyle/>
          <a:p>
            <a:fld id="{D76FEE05-4B05-4E75-8F0D-38DA0AD3DF19}" type="slidenum">
              <a:rPr lang="en-US" smtClean="0"/>
              <a:pPr/>
              <a:t>42</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373067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Distributed Database Architectures</a:t>
            </a:r>
            <a:endParaRPr lang="en-US" spc="0" dirty="0">
              <a:solidFill>
                <a:schemeClr val="tx1"/>
              </a:solidFill>
              <a:effectLst/>
            </a:endParaRPr>
          </a:p>
        </p:txBody>
      </p:sp>
      <p:sp>
        <p:nvSpPr>
          <p:cNvPr id="3" name="Text Placeholder 2"/>
          <p:cNvSpPr>
            <a:spLocks noGrp="1"/>
          </p:cNvSpPr>
          <p:nvPr>
            <p:ph type="body" sz="quarter" idx="10"/>
          </p:nvPr>
        </p:nvSpPr>
        <p:spPr>
          <a:xfrm>
            <a:off x="381000" y="1411552"/>
            <a:ext cx="8382000" cy="3995966"/>
          </a:xfrm>
        </p:spPr>
        <p:txBody>
          <a:bodyPr/>
          <a:lstStyle/>
          <a:p>
            <a:pPr>
              <a:spcBef>
                <a:spcPts val="1000"/>
              </a:spcBef>
            </a:pPr>
            <a:r>
              <a:rPr lang="en-US" dirty="0" smtClean="0"/>
              <a:t>Decentralized database is stored at many locations but not requiring interconnectivity or synchronization</a:t>
            </a:r>
          </a:p>
          <a:p>
            <a:pPr>
              <a:spcBef>
                <a:spcPts val="1000"/>
              </a:spcBef>
            </a:pPr>
            <a:r>
              <a:rPr lang="en-US" dirty="0" smtClean="0"/>
              <a:t>Homogeneous distributed database is stored at multiple locations, with all locations using the same D</a:t>
            </a:r>
            <a:r>
              <a:rPr lang="en-US" sz="100" dirty="0" smtClean="0"/>
              <a:t> </a:t>
            </a:r>
            <a:r>
              <a:rPr lang="en-US" dirty="0" smtClean="0"/>
              <a:t>B</a:t>
            </a:r>
            <a:r>
              <a:rPr lang="en-US" sz="100" dirty="0" smtClean="0"/>
              <a:t> </a:t>
            </a:r>
            <a:r>
              <a:rPr lang="en-US" dirty="0" smtClean="0"/>
              <a:t>M</a:t>
            </a:r>
            <a:r>
              <a:rPr lang="en-US" sz="100" dirty="0" smtClean="0"/>
              <a:t> </a:t>
            </a:r>
            <a:r>
              <a:rPr lang="en-US" dirty="0" smtClean="0"/>
              <a:t>S. Coordinated with a global schema</a:t>
            </a:r>
          </a:p>
          <a:p>
            <a:pPr>
              <a:spcBef>
                <a:spcPts val="1000"/>
              </a:spcBef>
            </a:pPr>
            <a:r>
              <a:rPr lang="en-US" dirty="0" smtClean="0"/>
              <a:t>Heterogeneous distribute database is stored at multiple locations and with different D</a:t>
            </a:r>
            <a:r>
              <a:rPr lang="en-US" sz="100" dirty="0" smtClean="0"/>
              <a:t> </a:t>
            </a:r>
            <a:r>
              <a:rPr lang="en-US" dirty="0" smtClean="0"/>
              <a:t>B</a:t>
            </a:r>
            <a:r>
              <a:rPr lang="en-US" sz="100" dirty="0" smtClean="0"/>
              <a:t> </a:t>
            </a:r>
            <a:r>
              <a:rPr lang="en-US" dirty="0" smtClean="0"/>
              <a:t>M</a:t>
            </a:r>
            <a:r>
              <a:rPr lang="en-US" sz="100" dirty="0" smtClean="0"/>
              <a:t> </a:t>
            </a:r>
            <a:r>
              <a:rPr lang="en-US" dirty="0" smtClean="0"/>
              <a:t>S and may have local schemas.</a:t>
            </a:r>
            <a:endParaRPr lang="en-US" dirty="0"/>
          </a:p>
        </p:txBody>
      </p:sp>
      <p:sp>
        <p:nvSpPr>
          <p:cNvPr id="5" name="Slide Number Placeholder 4"/>
          <p:cNvSpPr>
            <a:spLocks noGrp="1"/>
          </p:cNvSpPr>
          <p:nvPr>
            <p:ph type="sldNum" sz="quarter" idx="4"/>
          </p:nvPr>
        </p:nvSpPr>
        <p:spPr/>
        <p:txBody>
          <a:bodyPr/>
          <a:lstStyle/>
          <a:p>
            <a:fld id="{D76FEE05-4B05-4E75-8F0D-38DA0AD3DF19}" type="slidenum">
              <a:rPr lang="en-US" smtClean="0"/>
              <a:pPr/>
              <a:t>43</a:t>
            </a:fld>
            <a:endParaRPr lang="en-US"/>
          </a:p>
        </p:txBody>
      </p:sp>
      <p:sp>
        <p:nvSpPr>
          <p:cNvPr id="4" name="Footer Placeholder 3"/>
          <p:cNvSpPr>
            <a:spLocks noGrp="1"/>
          </p:cNvSpPr>
          <p:nvPr>
            <p:ph type="ftr" sz="quarter" idx="3"/>
          </p:nvPr>
        </p:nvSpPr>
        <p:spPr>
          <a:xfrm>
            <a:off x="-15875" y="6356350"/>
            <a:ext cx="78644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336718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smtClean="0">
                <a:solidFill>
                  <a:schemeClr val="tx1"/>
                </a:solidFill>
                <a:effectLst/>
              </a:rPr>
              <a:t>Homogeneous Distributed Database</a:t>
            </a:r>
            <a:endParaRPr lang="en-US" sz="4400" spc="0" dirty="0">
              <a:solidFill>
                <a:schemeClr val="tx1"/>
              </a:solidFill>
              <a:effectLst/>
            </a:endParaRPr>
          </a:p>
        </p:txBody>
      </p:sp>
      <p:sp>
        <p:nvSpPr>
          <p:cNvPr id="3" name="Content Placeholder 2"/>
          <p:cNvSpPr>
            <a:spLocks noGrp="1"/>
          </p:cNvSpPr>
          <p:nvPr>
            <p:ph sz="half" idx="1"/>
          </p:nvPr>
        </p:nvSpPr>
        <p:spPr>
          <a:xfrm>
            <a:off x="381000" y="1411553"/>
            <a:ext cx="7315200" cy="387798"/>
          </a:xfrm>
        </p:spPr>
        <p:txBody>
          <a:bodyPr/>
          <a:lstStyle/>
          <a:p>
            <a:pPr marL="352800" indent="-352800">
              <a:spcBef>
                <a:spcPts val="1000"/>
              </a:spcBef>
            </a:pPr>
            <a:r>
              <a:rPr lang="en-US" dirty="0" smtClean="0"/>
              <a:t>Access is through a common D</a:t>
            </a:r>
            <a:r>
              <a:rPr lang="en-US" sz="100" dirty="0" smtClean="0"/>
              <a:t> </a:t>
            </a:r>
            <a:r>
              <a:rPr lang="en-US" dirty="0" smtClean="0"/>
              <a:t>B</a:t>
            </a:r>
            <a:r>
              <a:rPr lang="en-US" sz="100" dirty="0" smtClean="0"/>
              <a:t> </a:t>
            </a:r>
            <a:r>
              <a:rPr lang="en-US" dirty="0" smtClean="0"/>
              <a:t>M</a:t>
            </a:r>
            <a:r>
              <a:rPr lang="en-US" sz="100" dirty="0" smtClean="0"/>
              <a:t> </a:t>
            </a:r>
            <a:r>
              <a:rPr lang="en-US" dirty="0" smtClean="0"/>
              <a:t>S and schema</a:t>
            </a:r>
            <a:endParaRPr lang="en-US" dirty="0"/>
          </a:p>
        </p:txBody>
      </p:sp>
      <p:pic>
        <p:nvPicPr>
          <p:cNvPr id="7" name="Content Placeholder 6" descr="Global users are connected to D B M S for distributed database. D B M S systems have access to location data."/>
          <p:cNvPicPr>
            <a:picLocks noGrp="1" noChangeAspect="1"/>
          </p:cNvPicPr>
          <p:nvPr>
            <p:ph sz="half" idx="2"/>
          </p:nvPr>
        </p:nvPicPr>
        <p:blipFill>
          <a:blip r:embed="rId2"/>
          <a:stretch>
            <a:fillRect/>
          </a:stretch>
        </p:blipFill>
        <p:spPr>
          <a:xfrm>
            <a:off x="1563686" y="1910058"/>
            <a:ext cx="6004790" cy="4067757"/>
          </a:xfrm>
          <a:prstGeom prst="rect">
            <a:avLst/>
          </a:prstGeom>
        </p:spPr>
      </p:pic>
      <p:sp>
        <p:nvSpPr>
          <p:cNvPr id="5" name="Slide Number Placeholder 4"/>
          <p:cNvSpPr>
            <a:spLocks noGrp="1"/>
          </p:cNvSpPr>
          <p:nvPr>
            <p:ph type="sldNum" sz="quarter" idx="4"/>
          </p:nvPr>
        </p:nvSpPr>
        <p:spPr/>
        <p:txBody>
          <a:bodyPr/>
          <a:lstStyle/>
          <a:p>
            <a:fld id="{D76FEE05-4B05-4E75-8F0D-38DA0AD3DF19}" type="slidenum">
              <a:rPr lang="en-US" smtClean="0"/>
              <a:pPr/>
              <a:t>44</a:t>
            </a:fld>
            <a:endParaRPr lang="en-US"/>
          </a:p>
        </p:txBody>
      </p:sp>
      <p:sp>
        <p:nvSpPr>
          <p:cNvPr id="4" name="Footer Placeholder 3"/>
          <p:cNvSpPr>
            <a:spLocks noGrp="1"/>
          </p:cNvSpPr>
          <p:nvPr>
            <p:ph type="ftr" sz="quarter" idx="3"/>
          </p:nvPr>
        </p:nvSpPr>
        <p:spPr>
          <a:xfrm>
            <a:off x="0" y="6356350"/>
            <a:ext cx="7696200" cy="365125"/>
          </a:xfrm>
          <a:prstGeom prst="rect">
            <a:avLst/>
          </a:prstGeo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2677906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34400" cy="608012"/>
          </a:xfrm>
        </p:spPr>
        <p:txBody>
          <a:bodyPr/>
          <a:lstStyle/>
          <a:p>
            <a:r>
              <a:rPr lang="en-US" sz="4400" spc="0" dirty="0" smtClean="0">
                <a:solidFill>
                  <a:schemeClr val="tx1"/>
                </a:solidFill>
                <a:effectLst/>
              </a:rPr>
              <a:t>Heterogeneous Distributed Database</a:t>
            </a:r>
            <a:endParaRPr lang="en-US" sz="4400" spc="0" dirty="0">
              <a:solidFill>
                <a:schemeClr val="tx1"/>
              </a:solidFill>
              <a:effectLst/>
            </a:endParaRPr>
          </a:p>
        </p:txBody>
      </p:sp>
      <p:sp>
        <p:nvSpPr>
          <p:cNvPr id="3" name="Content Placeholder 2"/>
          <p:cNvSpPr>
            <a:spLocks noGrp="1"/>
          </p:cNvSpPr>
          <p:nvPr>
            <p:ph sz="half" idx="1"/>
          </p:nvPr>
        </p:nvSpPr>
        <p:spPr>
          <a:xfrm>
            <a:off x="380999" y="1411553"/>
            <a:ext cx="3429001" cy="1484047"/>
          </a:xfrm>
        </p:spPr>
        <p:txBody>
          <a:bodyPr/>
          <a:lstStyle/>
          <a:p>
            <a:r>
              <a:rPr lang="en-US" sz="2400" dirty="0" smtClean="0"/>
              <a:t>Access is through distinct D</a:t>
            </a:r>
            <a:r>
              <a:rPr lang="en-US" sz="100" dirty="0" smtClean="0"/>
              <a:t> </a:t>
            </a:r>
            <a:r>
              <a:rPr lang="en-US" sz="2400" dirty="0" smtClean="0"/>
              <a:t>B</a:t>
            </a:r>
            <a:r>
              <a:rPr lang="en-US" sz="100" dirty="0" smtClean="0"/>
              <a:t> </a:t>
            </a:r>
            <a:r>
              <a:rPr lang="en-US" sz="2400" dirty="0" smtClean="0"/>
              <a:t>M</a:t>
            </a:r>
            <a:r>
              <a:rPr lang="en-US" sz="100" dirty="0" smtClean="0"/>
              <a:t> </a:t>
            </a:r>
            <a:r>
              <a:rPr lang="en-US" sz="2400" dirty="0" smtClean="0"/>
              <a:t>S</a:t>
            </a:r>
            <a:r>
              <a:rPr lang="en-US" sz="100" dirty="0" smtClean="0"/>
              <a:t> </a:t>
            </a:r>
            <a:r>
              <a:rPr lang="en-US" sz="2400" dirty="0" smtClean="0"/>
              <a:t>s. May have global and local schemas in operation</a:t>
            </a:r>
            <a:endParaRPr lang="en-US" sz="2400" dirty="0"/>
          </a:p>
        </p:txBody>
      </p:sp>
      <p:pic>
        <p:nvPicPr>
          <p:cNvPr id="7" name="Content Placeholder 6" descr="Global users are connected to D B M S for distributed database. D B M S systems have access to location data. Local users also have access to to D B M S systems."/>
          <p:cNvPicPr>
            <a:picLocks noGrp="1" noChangeAspect="1"/>
          </p:cNvPicPr>
          <p:nvPr>
            <p:ph sz="half" idx="2"/>
          </p:nvPr>
        </p:nvPicPr>
        <p:blipFill>
          <a:blip r:embed="rId2"/>
          <a:stretch>
            <a:fillRect/>
          </a:stretch>
        </p:blipFill>
        <p:spPr>
          <a:xfrm>
            <a:off x="3990523" y="1029206"/>
            <a:ext cx="4991392" cy="4886082"/>
          </a:xfrm>
          <a:prstGeom prst="rect">
            <a:avLst/>
          </a:prstGeom>
        </p:spPr>
      </p:pic>
      <p:sp>
        <p:nvSpPr>
          <p:cNvPr id="5" name="Slide Number Placeholder 4"/>
          <p:cNvSpPr>
            <a:spLocks noGrp="1"/>
          </p:cNvSpPr>
          <p:nvPr>
            <p:ph type="sldNum" sz="quarter" idx="4"/>
          </p:nvPr>
        </p:nvSpPr>
        <p:spPr/>
        <p:txBody>
          <a:bodyPr/>
          <a:lstStyle/>
          <a:p>
            <a:fld id="{D76FEE05-4B05-4E75-8F0D-38DA0AD3DF19}" type="slidenum">
              <a:rPr lang="en-US" smtClean="0"/>
              <a:pPr/>
              <a:t>45</a:t>
            </a:fld>
            <a:endParaRPr lang="en-US"/>
          </a:p>
        </p:txBody>
      </p:sp>
      <p:sp>
        <p:nvSpPr>
          <p:cNvPr id="4" name="Footer Placeholder 3"/>
          <p:cNvSpPr>
            <a:spLocks noGrp="1"/>
          </p:cNvSpPr>
          <p:nvPr>
            <p:ph type="ftr" sz="quarter" idx="3"/>
          </p:nvPr>
        </p:nvSpPr>
        <p:spPr>
          <a:xfrm>
            <a:off x="0" y="6356350"/>
            <a:ext cx="7620000" cy="365125"/>
          </a:xfrm>
          <a:prstGeom prst="rect">
            <a:avLst/>
          </a:prstGeo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250825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pc="0" dirty="0" smtClean="0">
                <a:solidFill>
                  <a:schemeClr val="tx1"/>
                </a:solidFill>
                <a:effectLst/>
              </a:rPr>
              <a:t>Implementation Approaches </a:t>
            </a:r>
            <a:r>
              <a:rPr lang="en-US" sz="2000" spc="0" dirty="0" smtClean="0">
                <a:solidFill>
                  <a:schemeClr val="tx1"/>
                </a:solidFill>
                <a:effectLst/>
              </a:rPr>
              <a:t>(1 of 3)</a:t>
            </a:r>
            <a:endParaRPr lang="en-US" sz="2000" spc="0" dirty="0">
              <a:solidFill>
                <a:schemeClr val="tx1"/>
              </a:solidFill>
              <a:effectLst/>
            </a:endParaRPr>
          </a:p>
        </p:txBody>
      </p:sp>
      <p:sp>
        <p:nvSpPr>
          <p:cNvPr id="3" name="Text Placeholder 2"/>
          <p:cNvSpPr>
            <a:spLocks noGrp="1"/>
          </p:cNvSpPr>
          <p:nvPr>
            <p:ph type="body" sz="quarter" idx="10"/>
          </p:nvPr>
        </p:nvSpPr>
        <p:spPr>
          <a:xfrm>
            <a:off x="381000" y="1411553"/>
            <a:ext cx="8382000" cy="1331648"/>
          </a:xfrm>
        </p:spPr>
        <p:txBody>
          <a:bodyPr/>
          <a:lstStyle/>
          <a:p>
            <a:r>
              <a:rPr lang="en-US" dirty="0" smtClean="0"/>
              <a:t>Data replication – each location has its own copy</a:t>
            </a:r>
          </a:p>
          <a:p>
            <a:pPr lvl="1"/>
            <a:r>
              <a:rPr lang="en-US" dirty="0" smtClean="0"/>
              <a:t>Synchronization – updating every copy with changes made to every other copy</a:t>
            </a:r>
            <a:endParaRPr lang="en-US" dirty="0"/>
          </a:p>
        </p:txBody>
      </p:sp>
      <p:sp>
        <p:nvSpPr>
          <p:cNvPr id="5" name="Slide Number Placeholder 4"/>
          <p:cNvSpPr>
            <a:spLocks noGrp="1"/>
          </p:cNvSpPr>
          <p:nvPr>
            <p:ph type="sldNum" sz="quarter" idx="4"/>
          </p:nvPr>
        </p:nvSpPr>
        <p:spPr/>
        <p:txBody>
          <a:bodyPr/>
          <a:lstStyle/>
          <a:p>
            <a:fld id="{D76FEE05-4B05-4E75-8F0D-38DA0AD3DF19}" type="slidenum">
              <a:rPr lang="en-US" smtClean="0"/>
              <a:pPr/>
              <a:t>46</a:t>
            </a:fld>
            <a:endParaRPr lang="en-US"/>
          </a:p>
        </p:txBody>
      </p:sp>
      <p:sp>
        <p:nvSpPr>
          <p:cNvPr id="4" name="Footer Placeholder 3"/>
          <p:cNvSpPr>
            <a:spLocks noGrp="1"/>
          </p:cNvSpPr>
          <p:nvPr>
            <p:ph type="ftr" sz="quarter" idx="3"/>
          </p:nvPr>
        </p:nvSpPr>
        <p:spPr>
          <a:xfrm>
            <a:off x="-15875" y="6356350"/>
            <a:ext cx="77882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716332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pc="0" dirty="0" smtClean="0">
                <a:solidFill>
                  <a:schemeClr val="tx1"/>
                </a:solidFill>
                <a:effectLst/>
              </a:rPr>
              <a:t>Implementation Approaches </a:t>
            </a:r>
            <a:r>
              <a:rPr lang="en-US" sz="2000" spc="0" dirty="0" smtClean="0">
                <a:solidFill>
                  <a:schemeClr val="tx1"/>
                </a:solidFill>
                <a:effectLst/>
              </a:rPr>
              <a:t>(2 </a:t>
            </a:r>
            <a:r>
              <a:rPr lang="en-US" sz="2000" spc="0" dirty="0">
                <a:solidFill>
                  <a:schemeClr val="tx1"/>
                </a:solidFill>
                <a:effectLst/>
              </a:rPr>
              <a:t>of 3)</a:t>
            </a:r>
          </a:p>
        </p:txBody>
      </p:sp>
      <p:sp>
        <p:nvSpPr>
          <p:cNvPr id="3" name="Content Placeholder 2"/>
          <p:cNvSpPr>
            <a:spLocks noGrp="1"/>
          </p:cNvSpPr>
          <p:nvPr>
            <p:ph sz="half" idx="1"/>
          </p:nvPr>
        </p:nvSpPr>
        <p:spPr>
          <a:xfrm>
            <a:off x="381000" y="1411553"/>
            <a:ext cx="8229600" cy="830997"/>
          </a:xfrm>
        </p:spPr>
        <p:txBody>
          <a:bodyPr/>
          <a:lstStyle/>
          <a:p>
            <a:pPr marL="396000" indent="-396000">
              <a:spcBef>
                <a:spcPts val="1000"/>
              </a:spcBef>
            </a:pPr>
            <a:r>
              <a:rPr lang="en-US" sz="3000" dirty="0" smtClean="0"/>
              <a:t>Horizontal Partition – different rows are stored at different locations.</a:t>
            </a:r>
            <a:endParaRPr lang="en-US" sz="3000" dirty="0"/>
          </a:p>
        </p:txBody>
      </p:sp>
      <p:pic>
        <p:nvPicPr>
          <p:cNvPr id="7" name="Content Placeholder 6" descr="A table shows people's contact and account details. A few rows are classfied as U S accounts and the other rows are classified as Hong Kong accounts. "/>
          <p:cNvPicPr>
            <a:picLocks noGrp="1" noChangeAspect="1"/>
          </p:cNvPicPr>
          <p:nvPr>
            <p:ph sz="half" idx="2"/>
          </p:nvPr>
        </p:nvPicPr>
        <p:blipFill>
          <a:blip r:embed="rId2"/>
          <a:stretch>
            <a:fillRect/>
          </a:stretch>
        </p:blipFill>
        <p:spPr>
          <a:xfrm>
            <a:off x="391054" y="2772867"/>
            <a:ext cx="8592712" cy="2124968"/>
          </a:xfrm>
          <a:prstGeom prst="rect">
            <a:avLst/>
          </a:prstGeom>
        </p:spPr>
      </p:pic>
      <p:sp>
        <p:nvSpPr>
          <p:cNvPr id="5" name="Slide Number Placeholder 4"/>
          <p:cNvSpPr>
            <a:spLocks noGrp="1"/>
          </p:cNvSpPr>
          <p:nvPr>
            <p:ph type="sldNum" sz="quarter" idx="4"/>
          </p:nvPr>
        </p:nvSpPr>
        <p:spPr/>
        <p:txBody>
          <a:bodyPr/>
          <a:lstStyle/>
          <a:p>
            <a:fld id="{D76FEE05-4B05-4E75-8F0D-38DA0AD3DF19}" type="slidenum">
              <a:rPr lang="en-US" smtClean="0"/>
              <a:pPr/>
              <a:t>47</a:t>
            </a:fld>
            <a:endParaRPr lang="en-US"/>
          </a:p>
        </p:txBody>
      </p:sp>
      <p:sp>
        <p:nvSpPr>
          <p:cNvPr id="4" name="Footer Placeholder 3"/>
          <p:cNvSpPr>
            <a:spLocks noGrp="1"/>
          </p:cNvSpPr>
          <p:nvPr>
            <p:ph type="ftr" sz="quarter" idx="3"/>
          </p:nvPr>
        </p:nvSpPr>
        <p:spPr>
          <a:xfrm>
            <a:off x="0" y="6356350"/>
            <a:ext cx="7696200" cy="365125"/>
          </a:xfrm>
          <a:prstGeom prst="rect">
            <a:avLst/>
          </a:prstGeo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385146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Implementation Approaches </a:t>
            </a:r>
            <a:r>
              <a:rPr lang="en-US" sz="2000" spc="0" dirty="0" smtClean="0">
                <a:solidFill>
                  <a:schemeClr val="tx1"/>
                </a:solidFill>
                <a:effectLst/>
              </a:rPr>
              <a:t>(3 of 3)</a:t>
            </a:r>
            <a:endParaRPr lang="en-US" sz="2000" spc="0" dirty="0">
              <a:solidFill>
                <a:schemeClr val="tx1"/>
              </a:solidFill>
              <a:effectLst/>
            </a:endParaRPr>
          </a:p>
        </p:txBody>
      </p:sp>
      <p:sp>
        <p:nvSpPr>
          <p:cNvPr id="3" name="Content Placeholder 2"/>
          <p:cNvSpPr>
            <a:spLocks noGrp="1"/>
          </p:cNvSpPr>
          <p:nvPr>
            <p:ph idx="1"/>
          </p:nvPr>
        </p:nvSpPr>
        <p:spPr>
          <a:xfrm>
            <a:off x="381000" y="1412875"/>
            <a:ext cx="8382000" cy="830997"/>
          </a:xfrm>
        </p:spPr>
        <p:txBody>
          <a:bodyPr/>
          <a:lstStyle/>
          <a:p>
            <a:r>
              <a:rPr lang="en-US" dirty="0" smtClean="0"/>
              <a:t>Vertical Partition – Different columns are stored at different locations.</a:t>
            </a:r>
          </a:p>
        </p:txBody>
      </p:sp>
      <p:pic>
        <p:nvPicPr>
          <p:cNvPr id="7" name="Content Placeholder 6" descr="A table with data is shown. Two sets of columns are classified as U S partition. ANother set of column is clasified as Japanese partition."/>
          <p:cNvPicPr>
            <a:picLocks noGrp="1" noChangeAspect="1"/>
          </p:cNvPicPr>
          <p:nvPr>
            <p:ph sz="quarter" idx="10"/>
          </p:nvPr>
        </p:nvPicPr>
        <p:blipFill>
          <a:blip r:embed="rId2"/>
          <a:stretch>
            <a:fillRect/>
          </a:stretch>
        </p:blipFill>
        <p:spPr>
          <a:xfrm>
            <a:off x="1069666" y="2333235"/>
            <a:ext cx="7168045" cy="2789380"/>
          </a:xfrm>
          <a:prstGeom prst="rect">
            <a:avLst/>
          </a:prstGeom>
        </p:spPr>
      </p:pic>
      <p:sp>
        <p:nvSpPr>
          <p:cNvPr id="5" name="Content Placeholder 4"/>
          <p:cNvSpPr>
            <a:spLocks noGrp="1"/>
          </p:cNvSpPr>
          <p:nvPr>
            <p:ph sz="quarter" idx="11"/>
          </p:nvPr>
        </p:nvSpPr>
        <p:spPr>
          <a:xfrm>
            <a:off x="457200" y="5147120"/>
            <a:ext cx="8305800" cy="809810"/>
          </a:xfrm>
        </p:spPr>
        <p:txBody>
          <a:bodyPr/>
          <a:lstStyle/>
          <a:p>
            <a:pPr lvl="0"/>
            <a:r>
              <a:rPr lang="en-US" dirty="0">
                <a:solidFill>
                  <a:srgbClr val="000000"/>
                </a:solidFill>
              </a:rPr>
              <a:t>Combinations of replication, horizontal, and </a:t>
            </a:r>
            <a:r>
              <a:rPr lang="en-US" dirty="0" smtClean="0">
                <a:solidFill>
                  <a:srgbClr val="000000"/>
                </a:solidFill>
              </a:rPr>
              <a:t>vertical</a:t>
            </a:r>
            <a:endParaRPr lang="en-US" dirty="0">
              <a:solidFill>
                <a:srgbClr val="000000"/>
              </a:solidFill>
            </a:endParaRPr>
          </a:p>
        </p:txBody>
      </p:sp>
      <p:sp>
        <p:nvSpPr>
          <p:cNvPr id="6" name="Slide Number Placeholder 5"/>
          <p:cNvSpPr>
            <a:spLocks noGrp="1"/>
          </p:cNvSpPr>
          <p:nvPr>
            <p:ph type="sldNum" sz="quarter" idx="4"/>
          </p:nvPr>
        </p:nvSpPr>
        <p:spPr/>
        <p:txBody>
          <a:bodyPr/>
          <a:lstStyle/>
          <a:p>
            <a:fld id="{D76FEE05-4B05-4E75-8F0D-38DA0AD3DF19}" type="slidenum">
              <a:rPr lang="en-US" smtClean="0"/>
              <a:pPr/>
              <a:t>48</a:t>
            </a:fld>
            <a:endParaRPr lang="en-US"/>
          </a:p>
        </p:txBody>
      </p:sp>
      <p:sp>
        <p:nvSpPr>
          <p:cNvPr id="4" name="Footer Placeholder 3"/>
          <p:cNvSpPr>
            <a:spLocks noGrp="1"/>
          </p:cNvSpPr>
          <p:nvPr>
            <p:ph type="ftr" sz="quarter" idx="3"/>
          </p:nvPr>
        </p:nvSpPr>
        <p:spPr>
          <a:xfrm>
            <a:off x="1881" y="6356350"/>
            <a:ext cx="8253586"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1224030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381000" y="230188"/>
            <a:ext cx="8382000" cy="941796"/>
          </a:xfrm>
        </p:spPr>
        <p:txBody>
          <a:bodyPr/>
          <a:lstStyle/>
          <a:p>
            <a:r>
              <a:rPr lang="en-US" altLang="en-US" sz="4400" spc="0" dirty="0">
                <a:solidFill>
                  <a:schemeClr val="tx1"/>
                </a:solidFill>
                <a:effectLst/>
              </a:rPr>
              <a:t>Architecture for </a:t>
            </a:r>
            <a:r>
              <a:rPr lang="en-US" altLang="en-US" sz="4400" spc="0" dirty="0" smtClean="0">
                <a:solidFill>
                  <a:schemeClr val="tx1"/>
                </a:solidFill>
                <a:effectLst/>
              </a:rPr>
              <a:t>R</a:t>
            </a:r>
            <a:r>
              <a:rPr lang="en-US" altLang="en-US" sz="100" spc="0" dirty="0" smtClean="0">
                <a:solidFill>
                  <a:schemeClr val="tx1"/>
                </a:solidFill>
                <a:effectLst/>
              </a:rPr>
              <a:t> </a:t>
            </a:r>
            <a:r>
              <a:rPr lang="en-US" altLang="en-US" sz="4400" spc="0" dirty="0" smtClean="0">
                <a:solidFill>
                  <a:schemeClr val="tx1"/>
                </a:solidFill>
                <a:effectLst/>
              </a:rPr>
              <a:t>M</a:t>
            </a:r>
            <a:r>
              <a:rPr lang="en-US" altLang="en-US" sz="100" spc="0" dirty="0" smtClean="0">
                <a:solidFill>
                  <a:schemeClr val="tx1"/>
                </a:solidFill>
                <a:effectLst/>
              </a:rPr>
              <a:t> </a:t>
            </a:r>
            <a:r>
              <a:rPr lang="en-US" altLang="en-US" sz="4400" spc="0" dirty="0" smtClean="0">
                <a:solidFill>
                  <a:schemeClr val="tx1"/>
                </a:solidFill>
                <a:effectLst/>
              </a:rPr>
              <a:t>O:</a:t>
            </a:r>
            <a:r>
              <a:rPr lang="en-US" altLang="en-US" sz="3600" spc="0" dirty="0">
                <a:solidFill>
                  <a:schemeClr val="tx1"/>
                </a:solidFill>
                <a:effectLst/>
              </a:rPr>
              <a:t> </a:t>
            </a:r>
            <a:r>
              <a:rPr lang="en-US" altLang="en-US" sz="2400" spc="0" dirty="0" smtClean="0">
                <a:solidFill>
                  <a:schemeClr val="tx1"/>
                </a:solidFill>
                <a:effectLst/>
              </a:rPr>
              <a:t>Replicated </a:t>
            </a:r>
            <a:r>
              <a:rPr lang="en-US" altLang="en-US" sz="2400" spc="0" dirty="0">
                <a:solidFill>
                  <a:schemeClr val="tx1"/>
                </a:solidFill>
                <a:effectLst/>
              </a:rPr>
              <a:t>and Partitioned Database</a:t>
            </a:r>
          </a:p>
        </p:txBody>
      </p:sp>
      <p:pic>
        <p:nvPicPr>
          <p:cNvPr id="6" name="Content Placeholder 5" descr="The diagram shows wide area network in the center. It is connected to corporate headquarters LAN, data center LAN, warehouse LAN, Mail order center LAN and phone order center LAN. Data center LAN is connected to central database server. Warehouse LAN is connected to replicated database partition. Mail order center LAN is connected to another replicated database partition. Phone order center LAN is connected to another replicated database partition. "/>
          <p:cNvPicPr>
            <a:picLocks noGrp="1" noChangeAspect="1"/>
          </p:cNvPicPr>
          <p:nvPr>
            <p:ph idx="1"/>
          </p:nvPr>
        </p:nvPicPr>
        <p:blipFill>
          <a:blip r:embed="rId2"/>
          <a:stretch>
            <a:fillRect/>
          </a:stretch>
        </p:blipFill>
        <p:spPr>
          <a:xfrm>
            <a:off x="1723208" y="1471388"/>
            <a:ext cx="5697582" cy="4372933"/>
          </a:xfrm>
          <a:prstGeom prst="rect">
            <a:avLst/>
          </a:prstGeom>
        </p:spPr>
      </p:pic>
      <p:sp>
        <p:nvSpPr>
          <p:cNvPr id="2" name="Slide Number Placeholder 1"/>
          <p:cNvSpPr>
            <a:spLocks noGrp="1"/>
          </p:cNvSpPr>
          <p:nvPr>
            <p:ph type="sldNum" sz="quarter" idx="4"/>
          </p:nvPr>
        </p:nvSpPr>
        <p:spPr/>
        <p:txBody>
          <a:bodyPr/>
          <a:lstStyle/>
          <a:p>
            <a:fld id="{D76FEE05-4B05-4E75-8F0D-38DA0AD3DF19}" type="slidenum">
              <a:rPr lang="en-US" smtClean="0"/>
              <a:pPr/>
              <a:t>49</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z="4400" spc="0" dirty="0">
                <a:solidFill>
                  <a:schemeClr val="tx1"/>
                </a:solidFill>
                <a:effectLst/>
              </a:rPr>
              <a:t>Overview</a:t>
            </a:r>
          </a:p>
        </p:txBody>
      </p:sp>
      <p:sp>
        <p:nvSpPr>
          <p:cNvPr id="132099" name="Rectangle 3"/>
          <p:cNvSpPr>
            <a:spLocks noGrp="1" noChangeArrowheads="1"/>
          </p:cNvSpPr>
          <p:nvPr>
            <p:ph idx="1"/>
          </p:nvPr>
        </p:nvSpPr>
        <p:spPr>
          <a:xfrm>
            <a:off x="381000" y="1412874"/>
            <a:ext cx="8382000" cy="3616325"/>
          </a:xfrm>
        </p:spPr>
        <p:txBody>
          <a:bodyPr/>
          <a:lstStyle/>
          <a:p>
            <a:pPr>
              <a:lnSpc>
                <a:spcPct val="90000"/>
              </a:lnSpc>
            </a:pPr>
            <a:r>
              <a:rPr lang="en-GB" altLang="en-US" dirty="0" smtClean="0"/>
              <a:t>Databases </a:t>
            </a:r>
            <a:r>
              <a:rPr lang="en-GB" altLang="en-US" dirty="0"/>
              <a:t>and database management systems are important components of a modern information system</a:t>
            </a:r>
          </a:p>
          <a:p>
            <a:pPr>
              <a:lnSpc>
                <a:spcPct val="90000"/>
              </a:lnSpc>
            </a:pPr>
            <a:r>
              <a:rPr lang="en-GB" altLang="en-US" dirty="0"/>
              <a:t>Database design transforms the domain model class diagram into a detailed database model for the system</a:t>
            </a:r>
          </a:p>
          <a:p>
            <a:pPr>
              <a:lnSpc>
                <a:spcPct val="90000"/>
              </a:lnSpc>
            </a:pPr>
            <a:r>
              <a:rPr lang="en-GB" altLang="en-US" dirty="0"/>
              <a:t>A database management system </a:t>
            </a:r>
            <a:r>
              <a:rPr lang="en-GB" altLang="en-US" dirty="0" smtClean="0"/>
              <a:t>is </a:t>
            </a:r>
            <a:r>
              <a:rPr lang="en-GB" altLang="en-US" dirty="0"/>
              <a:t>used to implement and interact with the </a:t>
            </a:r>
            <a:r>
              <a:rPr lang="en-GB" altLang="en-US" dirty="0" smtClean="0"/>
              <a:t>database</a:t>
            </a:r>
          </a:p>
        </p:txBody>
      </p:sp>
      <p:sp>
        <p:nvSpPr>
          <p:cNvPr id="2" name="Slide Number Placeholder 1"/>
          <p:cNvSpPr>
            <a:spLocks noGrp="1"/>
          </p:cNvSpPr>
          <p:nvPr>
            <p:ph type="sldNum" sz="quarter" idx="4"/>
          </p:nvPr>
        </p:nvSpPr>
        <p:spPr/>
        <p:txBody>
          <a:bodyPr/>
          <a:lstStyle/>
          <a:p>
            <a:fld id="{D76FEE05-4B05-4E75-8F0D-38DA0AD3DF19}" type="slidenum">
              <a:rPr lang="en-US" smtClean="0"/>
              <a:pPr/>
              <a:t>5</a:t>
            </a:fld>
            <a:endParaRPr lang="en-US"/>
          </a:p>
        </p:txBody>
      </p:sp>
      <p:sp>
        <p:nvSpPr>
          <p:cNvPr id="4" name="Footer Placeholder 4"/>
          <p:cNvSpPr>
            <a:spLocks noGrp="1"/>
          </p:cNvSpPr>
          <p:nvPr>
            <p:ph type="ftr" sz="quarter" idx="3"/>
          </p:nvPr>
        </p:nvSpPr>
        <p:spPr>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pc="0" dirty="0" smtClean="0">
                <a:solidFill>
                  <a:schemeClr val="tx1"/>
                </a:solidFill>
                <a:effectLst/>
              </a:rPr>
              <a:t>Protecting the Database </a:t>
            </a:r>
            <a:r>
              <a:rPr lang="en-US" sz="2000" spc="0" dirty="0" smtClean="0">
                <a:solidFill>
                  <a:schemeClr val="tx1"/>
                </a:solidFill>
                <a:effectLst/>
              </a:rPr>
              <a:t>(1 of 2)</a:t>
            </a:r>
            <a:endParaRPr lang="en-US" sz="2000" spc="0" dirty="0">
              <a:solidFill>
                <a:schemeClr val="tx1"/>
              </a:solidFill>
              <a:effectLst/>
            </a:endParaRPr>
          </a:p>
        </p:txBody>
      </p:sp>
      <p:sp>
        <p:nvSpPr>
          <p:cNvPr id="3" name="Text Placeholder 2"/>
          <p:cNvSpPr>
            <a:spLocks noGrp="1"/>
          </p:cNvSpPr>
          <p:nvPr>
            <p:ph type="body" sz="quarter" idx="10"/>
          </p:nvPr>
        </p:nvSpPr>
        <p:spPr>
          <a:xfrm>
            <a:off x="381000" y="1411552"/>
            <a:ext cx="8382000" cy="1834348"/>
          </a:xfrm>
        </p:spPr>
        <p:txBody>
          <a:bodyPr/>
          <a:lstStyle/>
          <a:p>
            <a:r>
              <a:rPr lang="en-US" dirty="0" smtClean="0"/>
              <a:t>Transaction Logging – a technique to record all updates including change, date, time, user</a:t>
            </a:r>
          </a:p>
          <a:p>
            <a:pPr lvl="1"/>
            <a:r>
              <a:rPr lang="en-US" dirty="0" smtClean="0"/>
              <a:t>Helps to prevent fraud</a:t>
            </a:r>
          </a:p>
          <a:p>
            <a:pPr lvl="1"/>
            <a:r>
              <a:rPr lang="en-US" dirty="0" smtClean="0"/>
              <a:t>Recovery mechanism for failures</a:t>
            </a:r>
            <a:endParaRPr lang="en-US" dirty="0"/>
          </a:p>
        </p:txBody>
      </p:sp>
      <p:sp>
        <p:nvSpPr>
          <p:cNvPr id="5" name="Slide Number Placeholder 4"/>
          <p:cNvSpPr>
            <a:spLocks noGrp="1"/>
          </p:cNvSpPr>
          <p:nvPr>
            <p:ph type="sldNum" sz="quarter" idx="4"/>
          </p:nvPr>
        </p:nvSpPr>
        <p:spPr/>
        <p:txBody>
          <a:bodyPr/>
          <a:lstStyle/>
          <a:p>
            <a:fld id="{D76FEE05-4B05-4E75-8F0D-38DA0AD3DF19}" type="slidenum">
              <a:rPr lang="en-US" smtClean="0"/>
              <a:pPr/>
              <a:t>50</a:t>
            </a:fld>
            <a:endParaRPr lang="en-US"/>
          </a:p>
        </p:txBody>
      </p:sp>
      <p:sp>
        <p:nvSpPr>
          <p:cNvPr id="4" name="Footer Placeholder 3"/>
          <p:cNvSpPr>
            <a:spLocks noGrp="1"/>
          </p:cNvSpPr>
          <p:nvPr>
            <p:ph type="ftr" sz="quarter" idx="3"/>
          </p:nvPr>
        </p:nvSpPr>
        <p:spPr>
          <a:xfrm>
            <a:off x="-15875" y="6356350"/>
            <a:ext cx="77120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237174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pc="0" dirty="0" smtClean="0">
                <a:solidFill>
                  <a:schemeClr val="tx1"/>
                </a:solidFill>
                <a:effectLst/>
              </a:rPr>
              <a:t>Protecting the Database </a:t>
            </a:r>
            <a:r>
              <a:rPr lang="en-US" sz="2000" spc="0" dirty="0" smtClean="0">
                <a:solidFill>
                  <a:schemeClr val="tx1"/>
                </a:solidFill>
                <a:effectLst/>
              </a:rPr>
              <a:t>(2 of 2)</a:t>
            </a:r>
            <a:endParaRPr lang="en-US" sz="2000" spc="0" dirty="0">
              <a:solidFill>
                <a:schemeClr val="tx1"/>
              </a:solidFill>
              <a:effectLst/>
            </a:endParaRPr>
          </a:p>
        </p:txBody>
      </p:sp>
      <p:sp>
        <p:nvSpPr>
          <p:cNvPr id="3" name="Text Placeholder 2"/>
          <p:cNvSpPr>
            <a:spLocks noGrp="1"/>
          </p:cNvSpPr>
          <p:nvPr>
            <p:ph type="body" sz="quarter" idx="10"/>
          </p:nvPr>
        </p:nvSpPr>
        <p:spPr>
          <a:xfrm>
            <a:off x="381000" y="1066800"/>
            <a:ext cx="8382000" cy="4716886"/>
          </a:xfrm>
        </p:spPr>
        <p:txBody>
          <a:bodyPr/>
          <a:lstStyle/>
          <a:p>
            <a:pPr>
              <a:spcBef>
                <a:spcPts val="1000"/>
              </a:spcBef>
            </a:pPr>
            <a:r>
              <a:rPr lang="en-US" dirty="0" smtClean="0"/>
              <a:t>Concurrency and Update Controls</a:t>
            </a:r>
          </a:p>
          <a:p>
            <a:pPr lvl="1">
              <a:spcBef>
                <a:spcPts val="1000"/>
              </a:spcBef>
            </a:pPr>
            <a:r>
              <a:rPr lang="en-US" dirty="0" smtClean="0"/>
              <a:t>Transaction – a piece of work with several steps, either all must complete or none must be accepted</a:t>
            </a:r>
          </a:p>
          <a:p>
            <a:pPr lvl="1">
              <a:spcBef>
                <a:spcPts val="1000"/>
              </a:spcBef>
            </a:pPr>
            <a:r>
              <a:rPr lang="en-US" dirty="0" smtClean="0"/>
              <a:t>Database lock – technique to apply exclusive control to a portion of the database to one user at a time</a:t>
            </a:r>
          </a:p>
          <a:p>
            <a:pPr lvl="1">
              <a:spcBef>
                <a:spcPts val="1000"/>
              </a:spcBef>
            </a:pPr>
            <a:r>
              <a:rPr lang="en-US" dirty="0" smtClean="0"/>
              <a:t>Shared or read lock – a lock where multiple transactions (users) may read the data</a:t>
            </a:r>
          </a:p>
          <a:p>
            <a:pPr lvl="1">
              <a:spcBef>
                <a:spcPts val="1000"/>
              </a:spcBef>
            </a:pPr>
            <a:r>
              <a:rPr lang="en-US" dirty="0" smtClean="0"/>
              <a:t>Exclusive or write lock – a lock where only one transaction (user) may access the locked portion of the database</a:t>
            </a:r>
          </a:p>
        </p:txBody>
      </p:sp>
      <p:sp>
        <p:nvSpPr>
          <p:cNvPr id="5" name="Slide Number Placeholder 4"/>
          <p:cNvSpPr>
            <a:spLocks noGrp="1"/>
          </p:cNvSpPr>
          <p:nvPr>
            <p:ph type="sldNum" sz="quarter" idx="4"/>
          </p:nvPr>
        </p:nvSpPr>
        <p:spPr/>
        <p:txBody>
          <a:bodyPr/>
          <a:lstStyle/>
          <a:p>
            <a:fld id="{D76FEE05-4B05-4E75-8F0D-38DA0AD3DF19}" type="slidenum">
              <a:rPr lang="en-US" smtClean="0"/>
              <a:pPr/>
              <a:t>51</a:t>
            </a:fld>
            <a:endParaRPr lang="en-US"/>
          </a:p>
        </p:txBody>
      </p:sp>
      <p:sp>
        <p:nvSpPr>
          <p:cNvPr id="4" name="Footer Placeholder 3"/>
          <p:cNvSpPr>
            <a:spLocks noGrp="1"/>
          </p:cNvSpPr>
          <p:nvPr>
            <p:ph type="ftr" sz="quarter" idx="3"/>
          </p:nvPr>
        </p:nvSpPr>
        <p:spPr>
          <a:xfrm>
            <a:off x="-15875" y="6356350"/>
            <a:ext cx="7712075" cy="365125"/>
          </a:xfrm>
        </p:spPr>
        <p:txBody>
          <a:bodyPr/>
          <a:lstStyle/>
          <a:p>
            <a:r>
              <a:rPr lang="en-US" dirty="0" smtClean="0">
                <a:latin typeface="+mn-lt"/>
              </a:rPr>
              <a:t>Systems Analysis and Design in a Changing World, 7th Edition - Chapter 9 ©2016. Cengage Learning. All rights reserved.</a:t>
            </a:r>
            <a:endParaRPr lang="en-US" dirty="0">
              <a:latin typeface="+mn-lt"/>
            </a:endParaRPr>
          </a:p>
        </p:txBody>
      </p:sp>
    </p:spTree>
    <p:extLst>
      <p:ext uri="{BB962C8B-B14F-4D97-AF65-F5344CB8AC3E}">
        <p14:creationId xmlns:p14="http://schemas.microsoft.com/office/powerpoint/2010/main" val="4169464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ltLang="en-US" spc="0" dirty="0">
                <a:solidFill>
                  <a:schemeClr val="tx1"/>
                </a:solidFill>
                <a:effectLst/>
              </a:rPr>
              <a:t>Summary</a:t>
            </a:r>
            <a:endParaRPr lang="en-US" altLang="en-US" sz="2000" spc="0" dirty="0">
              <a:solidFill>
                <a:schemeClr val="tx1"/>
              </a:solidFill>
              <a:effectLst/>
            </a:endParaRPr>
          </a:p>
        </p:txBody>
      </p:sp>
      <p:sp>
        <p:nvSpPr>
          <p:cNvPr id="413699" name="Rectangle 3"/>
          <p:cNvSpPr>
            <a:spLocks noGrp="1" noChangeArrowheads="1"/>
          </p:cNvSpPr>
          <p:nvPr>
            <p:ph type="body" sz="quarter" idx="10"/>
          </p:nvPr>
        </p:nvSpPr>
        <p:spPr>
          <a:xfrm>
            <a:off x="390236" y="1062183"/>
            <a:ext cx="7763164" cy="4832092"/>
          </a:xfrm>
        </p:spPr>
        <p:txBody>
          <a:bodyPr/>
          <a:lstStyle/>
          <a:p>
            <a:r>
              <a:rPr lang="en-US" altLang="en-US" sz="2400" dirty="0"/>
              <a:t>Most modern information systems store data and access data using a database management systems (</a:t>
            </a:r>
            <a:r>
              <a:rPr lang="en-US" altLang="en-US" sz="2400" dirty="0" smtClean="0"/>
              <a:t>D</a:t>
            </a:r>
            <a:r>
              <a:rPr lang="en-US" altLang="en-US" sz="100" dirty="0" smtClean="0"/>
              <a:t> </a:t>
            </a:r>
            <a:r>
              <a:rPr lang="en-US" altLang="en-US" sz="2400" dirty="0" smtClean="0"/>
              <a:t>B</a:t>
            </a:r>
            <a:r>
              <a:rPr lang="en-US" altLang="en-US" sz="100" dirty="0" smtClean="0"/>
              <a:t> </a:t>
            </a:r>
            <a:r>
              <a:rPr lang="en-US" altLang="en-US" sz="2400" dirty="0" smtClean="0"/>
              <a:t>M</a:t>
            </a:r>
            <a:r>
              <a:rPr lang="en-US" altLang="en-US" sz="100" dirty="0" smtClean="0"/>
              <a:t> </a:t>
            </a:r>
            <a:r>
              <a:rPr lang="en-US" altLang="en-US" sz="2400" dirty="0" smtClean="0"/>
              <a:t>S</a:t>
            </a:r>
            <a:r>
              <a:rPr lang="en-US" altLang="en-US" sz="2400" dirty="0"/>
              <a:t>) </a:t>
            </a:r>
          </a:p>
          <a:p>
            <a:r>
              <a:rPr lang="en-US" altLang="en-US" sz="2400" dirty="0"/>
              <a:t>The most common database model is a relational database (</a:t>
            </a:r>
            <a:r>
              <a:rPr lang="en-US" altLang="en-US" sz="2400" dirty="0" smtClean="0"/>
              <a:t>R</a:t>
            </a:r>
            <a:r>
              <a:rPr lang="en-US" altLang="en-US" sz="100" dirty="0" smtClean="0"/>
              <a:t> </a:t>
            </a:r>
            <a:r>
              <a:rPr lang="en-US" altLang="en-US" sz="2400" dirty="0" smtClean="0"/>
              <a:t>D</a:t>
            </a:r>
            <a:r>
              <a:rPr lang="en-US" altLang="en-US" sz="100" dirty="0" smtClean="0"/>
              <a:t> </a:t>
            </a:r>
            <a:r>
              <a:rPr lang="en-US" altLang="en-US" sz="2400" dirty="0" smtClean="0"/>
              <a:t>B</a:t>
            </a:r>
            <a:r>
              <a:rPr lang="en-US" altLang="en-US" sz="100" dirty="0" smtClean="0"/>
              <a:t> </a:t>
            </a:r>
            <a:r>
              <a:rPr lang="en-US" altLang="en-US" sz="2400" dirty="0" smtClean="0"/>
              <a:t>M</a:t>
            </a:r>
            <a:r>
              <a:rPr lang="en-US" altLang="en-US" sz="100" dirty="0" smtClean="0"/>
              <a:t> </a:t>
            </a:r>
            <a:r>
              <a:rPr lang="en-US" altLang="en-US" sz="2400" dirty="0" smtClean="0"/>
              <a:t>S</a:t>
            </a:r>
            <a:r>
              <a:rPr lang="en-US" altLang="en-US" sz="2400" dirty="0"/>
              <a:t>), which is a collection of data stored in tables</a:t>
            </a:r>
          </a:p>
          <a:p>
            <a:r>
              <a:rPr lang="en-US" altLang="en-US" sz="2400" dirty="0"/>
              <a:t>The relational database schema is developed based on the domain model class diagram Each class is represented as a table. One to many associations are represented by adding foreign keys</a:t>
            </a:r>
          </a:p>
          <a:p>
            <a:r>
              <a:rPr lang="en-US" altLang="en-US" sz="2400" dirty="0" smtClean="0"/>
              <a:t>Normalization is the process to produce high-quality databases without update, insertion or delete anomalies</a:t>
            </a:r>
          </a:p>
          <a:p>
            <a:r>
              <a:rPr lang="en-US" altLang="en-US" sz="2400" dirty="0" smtClean="0"/>
              <a:t>Distributed databases are necessary for very large databases</a:t>
            </a:r>
          </a:p>
          <a:p>
            <a:r>
              <a:rPr lang="en-US" altLang="en-US" sz="2400" dirty="0" smtClean="0"/>
              <a:t>Database locks permit concurrent use of databases</a:t>
            </a:r>
            <a:endParaRPr lang="en-US" altLang="en-US" sz="2400" dirty="0"/>
          </a:p>
        </p:txBody>
      </p:sp>
      <p:sp>
        <p:nvSpPr>
          <p:cNvPr id="2" name="Slide Number Placeholder 1"/>
          <p:cNvSpPr>
            <a:spLocks noGrp="1"/>
          </p:cNvSpPr>
          <p:nvPr>
            <p:ph type="sldNum" sz="quarter" idx="4"/>
          </p:nvPr>
        </p:nvSpPr>
        <p:spPr/>
        <p:txBody>
          <a:bodyPr/>
          <a:lstStyle/>
          <a:p>
            <a:fld id="{D76FEE05-4B05-4E75-8F0D-38DA0AD3DF19}" type="slidenum">
              <a:rPr lang="en-US" smtClean="0"/>
              <a:pPr/>
              <a:t>52</a:t>
            </a:fld>
            <a:endParaRPr lang="en-US"/>
          </a:p>
        </p:txBody>
      </p:sp>
      <p:sp>
        <p:nvSpPr>
          <p:cNvPr id="8" name="Footer Placeholder 4"/>
          <p:cNvSpPr>
            <a:spLocks noGrp="1"/>
          </p:cNvSpPr>
          <p:nvPr>
            <p:ph type="ftr" sz="quarter" idx="3"/>
          </p:nvPr>
        </p:nvSpPr>
        <p:spPr>
          <a:xfrm>
            <a:off x="-15875" y="6356350"/>
            <a:ext cx="7788275" cy="365125"/>
          </a:xfrm>
          <a:prstGeom prst="rect">
            <a:avLst/>
          </a:prstGeom>
        </p:spPr>
        <p:txBody>
          <a:bodyPr/>
          <a:lstStyle/>
          <a:p>
            <a:r>
              <a:rPr lang="en-US" altLang="en-US" dirty="0" smtClean="0">
                <a:latin typeface="+mn-lt"/>
              </a:rPr>
              <a:t>Systems Analysis and Design in a Changing World, 7th Edition - Chapter 9 ©2016. Cengage Learning. All rights reserved.</a:t>
            </a:r>
            <a:endParaRPr lang="en-US" alt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304800" y="228600"/>
            <a:ext cx="7696200" cy="609398"/>
          </a:xfrm>
        </p:spPr>
        <p:txBody>
          <a:bodyPr/>
          <a:lstStyle/>
          <a:p>
            <a:r>
              <a:rPr lang="en-US" altLang="en-US" sz="4400" spc="0" dirty="0" smtClean="0">
                <a:solidFill>
                  <a:schemeClr val="tx1"/>
                </a:solidFill>
                <a:effectLst/>
              </a:rPr>
              <a:t>Databases and D</a:t>
            </a:r>
            <a:r>
              <a:rPr lang="en-US" altLang="en-US" sz="100" spc="0" dirty="0" smtClean="0">
                <a:solidFill>
                  <a:schemeClr val="tx1"/>
                </a:solidFill>
                <a:effectLst/>
              </a:rPr>
              <a:t> </a:t>
            </a:r>
            <a:r>
              <a:rPr lang="en-US" altLang="en-US" sz="4400" spc="0" dirty="0" smtClean="0">
                <a:solidFill>
                  <a:schemeClr val="tx1"/>
                </a:solidFill>
                <a:effectLst/>
              </a:rPr>
              <a:t>B</a:t>
            </a:r>
            <a:r>
              <a:rPr lang="en-US" altLang="en-US" sz="100" spc="0" dirty="0" smtClean="0">
                <a:solidFill>
                  <a:schemeClr val="tx1"/>
                </a:solidFill>
                <a:effectLst/>
              </a:rPr>
              <a:t> </a:t>
            </a:r>
            <a:r>
              <a:rPr lang="en-US" altLang="en-US" sz="4400" spc="0" dirty="0" smtClean="0">
                <a:solidFill>
                  <a:schemeClr val="tx1"/>
                </a:solidFill>
                <a:effectLst/>
              </a:rPr>
              <a:t>M</a:t>
            </a:r>
            <a:r>
              <a:rPr lang="en-US" altLang="en-US" sz="100" spc="0" dirty="0" smtClean="0">
                <a:solidFill>
                  <a:schemeClr val="tx1"/>
                </a:solidFill>
                <a:effectLst/>
              </a:rPr>
              <a:t> </a:t>
            </a:r>
            <a:r>
              <a:rPr lang="en-US" altLang="en-US" sz="4400" spc="0" dirty="0" smtClean="0">
                <a:solidFill>
                  <a:schemeClr val="tx1"/>
                </a:solidFill>
                <a:effectLst/>
              </a:rPr>
              <a:t>S</a:t>
            </a:r>
            <a:r>
              <a:rPr lang="en-US" altLang="en-US" sz="100" spc="0" dirty="0" smtClean="0">
                <a:solidFill>
                  <a:schemeClr val="tx1"/>
                </a:solidFill>
                <a:effectLst/>
              </a:rPr>
              <a:t> </a:t>
            </a:r>
            <a:r>
              <a:rPr lang="en-US" altLang="en-US" sz="4400" spc="0" dirty="0" smtClean="0">
                <a:solidFill>
                  <a:schemeClr val="tx1"/>
                </a:solidFill>
                <a:effectLst/>
              </a:rPr>
              <a:t>s</a:t>
            </a:r>
            <a:endParaRPr lang="en-US" altLang="en-US" sz="3600" spc="0" dirty="0">
              <a:solidFill>
                <a:schemeClr val="tx1"/>
              </a:solidFill>
              <a:effectLst/>
            </a:endParaRPr>
          </a:p>
        </p:txBody>
      </p:sp>
      <p:sp>
        <p:nvSpPr>
          <p:cNvPr id="343043" name="Rectangle 3"/>
          <p:cNvSpPr>
            <a:spLocks noGrp="1" noChangeArrowheads="1"/>
          </p:cNvSpPr>
          <p:nvPr>
            <p:ph idx="1"/>
          </p:nvPr>
        </p:nvSpPr>
        <p:spPr>
          <a:xfrm>
            <a:off x="304800" y="1447800"/>
            <a:ext cx="8610600" cy="3841052"/>
          </a:xfrm>
        </p:spPr>
        <p:txBody>
          <a:bodyPr/>
          <a:lstStyle/>
          <a:p>
            <a:r>
              <a:rPr lang="en-US" altLang="en-US" sz="2600" dirty="0"/>
              <a:t>Database (</a:t>
            </a:r>
            <a:r>
              <a:rPr lang="en-US" altLang="en-US" sz="2600" dirty="0" smtClean="0"/>
              <a:t>D</a:t>
            </a:r>
            <a:r>
              <a:rPr lang="en-US" altLang="en-US" sz="100" dirty="0" smtClean="0"/>
              <a:t> </a:t>
            </a:r>
            <a:r>
              <a:rPr lang="en-US" altLang="en-US" sz="2600" dirty="0" smtClean="0"/>
              <a:t>B</a:t>
            </a:r>
            <a:r>
              <a:rPr lang="en-US" altLang="en-US" sz="2600" dirty="0"/>
              <a:t>) -- an integrated collection of stored data that is centrally managed and controlled</a:t>
            </a:r>
          </a:p>
          <a:p>
            <a:r>
              <a:rPr lang="en-US" altLang="en-US" sz="2600" dirty="0"/>
              <a:t>Database management system (</a:t>
            </a:r>
            <a:r>
              <a:rPr lang="en-US" altLang="en-US" sz="2600" dirty="0" smtClean="0"/>
              <a:t>D</a:t>
            </a:r>
            <a:r>
              <a:rPr lang="en-US" altLang="en-US" sz="100" dirty="0" smtClean="0"/>
              <a:t> </a:t>
            </a:r>
            <a:r>
              <a:rPr lang="en-US" altLang="en-US" sz="2600" dirty="0" smtClean="0"/>
              <a:t>B</a:t>
            </a:r>
            <a:r>
              <a:rPr lang="en-US" altLang="en-US" sz="100" dirty="0" smtClean="0"/>
              <a:t> </a:t>
            </a:r>
            <a:r>
              <a:rPr lang="en-US" altLang="en-US" sz="2600" dirty="0" smtClean="0"/>
              <a:t>M</a:t>
            </a:r>
            <a:r>
              <a:rPr lang="en-US" altLang="en-US" sz="100" dirty="0" smtClean="0"/>
              <a:t> </a:t>
            </a:r>
            <a:r>
              <a:rPr lang="en-US" altLang="en-US" sz="2600" dirty="0" smtClean="0"/>
              <a:t>S</a:t>
            </a:r>
            <a:r>
              <a:rPr lang="en-US" altLang="en-US" sz="2600" dirty="0"/>
              <a:t>) -- a system software component that manages and controls one or more databases</a:t>
            </a:r>
          </a:p>
          <a:p>
            <a:r>
              <a:rPr lang="en-US" altLang="en-US" sz="2600" dirty="0" smtClean="0"/>
              <a:t>Schema </a:t>
            </a:r>
            <a:r>
              <a:rPr lang="en-US" altLang="en-US" sz="2600" dirty="0"/>
              <a:t>-- database component that contains descriptive information about the data stored in the physical data </a:t>
            </a:r>
            <a:r>
              <a:rPr lang="en-US" altLang="en-US" sz="2600" dirty="0" smtClean="0"/>
              <a:t>store (sometimes called </a:t>
            </a:r>
            <a:r>
              <a:rPr lang="en-US" altLang="en-US" sz="2600" i="1" dirty="0" smtClean="0"/>
              <a:t>metadata</a:t>
            </a:r>
            <a:r>
              <a:rPr lang="en-US" altLang="en-US" sz="2600" dirty="0" smtClean="0"/>
              <a:t>)</a:t>
            </a:r>
            <a:endParaRPr lang="en-US" altLang="en-US" sz="2600" i="1" dirty="0" smtClean="0"/>
          </a:p>
          <a:p>
            <a:r>
              <a:rPr lang="en-US" altLang="en-US" sz="2600" dirty="0" smtClean="0"/>
              <a:t>Structured Query Language -- the standard query language to access and update data in a relational D</a:t>
            </a:r>
            <a:r>
              <a:rPr lang="en-US" altLang="en-US" sz="100" dirty="0" smtClean="0"/>
              <a:t> </a:t>
            </a:r>
            <a:r>
              <a:rPr lang="en-US" altLang="en-US" sz="2600" dirty="0" smtClean="0"/>
              <a:t>B</a:t>
            </a:r>
            <a:r>
              <a:rPr lang="en-US" altLang="en-US" sz="100" dirty="0" smtClean="0"/>
              <a:t> </a:t>
            </a:r>
            <a:r>
              <a:rPr lang="en-US" altLang="en-US" sz="2600" dirty="0" smtClean="0"/>
              <a:t>M</a:t>
            </a:r>
            <a:r>
              <a:rPr lang="en-US" altLang="en-US" sz="100" dirty="0" smtClean="0"/>
              <a:t> </a:t>
            </a:r>
            <a:r>
              <a:rPr lang="en-US" altLang="en-US" sz="2600" dirty="0" smtClean="0"/>
              <a:t>S</a:t>
            </a:r>
            <a:endParaRPr lang="en-US" altLang="en-US" sz="2600" dirty="0"/>
          </a:p>
        </p:txBody>
      </p:sp>
      <p:sp>
        <p:nvSpPr>
          <p:cNvPr id="2" name="Slide Number Placeholder 1"/>
          <p:cNvSpPr>
            <a:spLocks noGrp="1"/>
          </p:cNvSpPr>
          <p:nvPr>
            <p:ph type="sldNum" sz="quarter" idx="4"/>
          </p:nvPr>
        </p:nvSpPr>
        <p:spPr/>
        <p:txBody>
          <a:bodyPr/>
          <a:lstStyle/>
          <a:p>
            <a:fld id="{D76FEE05-4B05-4E75-8F0D-38DA0AD3DF19}" type="slidenum">
              <a:rPr lang="en-US" smtClean="0"/>
              <a:pPr/>
              <a:t>6</a:t>
            </a:fld>
            <a:endParaRPr lang="en-US"/>
          </a:p>
        </p:txBody>
      </p:sp>
      <p:sp>
        <p:nvSpPr>
          <p:cNvPr id="4" name="Footer Placeholder 4"/>
          <p:cNvSpPr>
            <a:spLocks noGrp="1"/>
          </p:cNvSpPr>
          <p:nvPr>
            <p:ph type="ftr" sz="quarter" idx="3"/>
          </p:nvPr>
        </p:nvSpPr>
        <p:spPr>
          <a:xfrm>
            <a:off x="0" y="6248400"/>
            <a:ext cx="7543800" cy="457200"/>
          </a:xfrm>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a:t>
            </a:r>
            <a:r>
              <a:rPr lang="en-US" sz="100" spc="0" dirty="0" smtClean="0">
                <a:solidFill>
                  <a:schemeClr val="tx1"/>
                </a:solidFill>
                <a:effectLst/>
              </a:rPr>
              <a:t> </a:t>
            </a:r>
            <a:r>
              <a:rPr lang="en-US" sz="4400" spc="0" dirty="0" smtClean="0">
                <a:solidFill>
                  <a:schemeClr val="tx1"/>
                </a:solidFill>
                <a:effectLst/>
              </a:rPr>
              <a:t>B</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S Components</a:t>
            </a:r>
            <a:endParaRPr lang="en-US" sz="4400" spc="0" dirty="0">
              <a:solidFill>
                <a:schemeClr val="tx1"/>
              </a:solidFill>
              <a:effectLst/>
            </a:endParaRPr>
          </a:p>
        </p:txBody>
      </p:sp>
      <p:pic>
        <p:nvPicPr>
          <p:cNvPr id="8" name="Content Placeholder 7" descr="Application domain data and schema data are connected to Database management system with two-way arrows. D B M S control logic consists of A P I S Q L processor, direct S Q L processor, and administration interface. A P I S Q L processor is connected to Application program with a two-way arrow. Direct S Q L processor is connected to direct query user with a two-way arrow. Administration interface is connected to database administrator with a two-way arrow."/>
          <p:cNvPicPr>
            <a:picLocks noGrp="1" noChangeAspect="1"/>
          </p:cNvPicPr>
          <p:nvPr>
            <p:ph idx="1"/>
          </p:nvPr>
        </p:nvPicPr>
        <p:blipFill>
          <a:blip r:embed="rId2"/>
          <a:stretch>
            <a:fillRect/>
          </a:stretch>
        </p:blipFill>
        <p:spPr>
          <a:xfrm>
            <a:off x="1447800" y="1219200"/>
            <a:ext cx="6024706" cy="4302125"/>
          </a:xfrm>
          <a:prstGeom prst="rect">
            <a:avLst/>
          </a:prstGeom>
        </p:spPr>
      </p:pic>
      <p:sp>
        <p:nvSpPr>
          <p:cNvPr id="3" name="Slide Number Placeholder 2"/>
          <p:cNvSpPr>
            <a:spLocks noGrp="1"/>
          </p:cNvSpPr>
          <p:nvPr>
            <p:ph type="sldNum" sz="quarter" idx="4"/>
          </p:nvPr>
        </p:nvSpPr>
        <p:spPr/>
        <p:txBody>
          <a:bodyPr/>
          <a:lstStyle/>
          <a:p>
            <a:fld id="{D76FEE05-4B05-4E75-8F0D-38DA0AD3DF19}" type="slidenum">
              <a:rPr lang="en-US" smtClean="0"/>
              <a:pPr/>
              <a:t>7</a:t>
            </a:fld>
            <a:endParaRPr lang="en-US"/>
          </a:p>
        </p:txBody>
      </p:sp>
      <p:sp>
        <p:nvSpPr>
          <p:cNvPr id="4" name="Footer Placeholder 3"/>
          <p:cNvSpPr>
            <a:spLocks noGrp="1"/>
          </p:cNvSpPr>
          <p:nvPr>
            <p:ph type="ftr" sz="quarter" idx="3"/>
          </p:nvPr>
        </p:nvSpPr>
        <p:spPr>
          <a:xfrm>
            <a:off x="-15875" y="6321249"/>
            <a:ext cx="7788275" cy="365125"/>
          </a:xfrm>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3796640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304800" y="152400"/>
            <a:ext cx="7696200" cy="609398"/>
          </a:xfrm>
        </p:spPr>
        <p:txBody>
          <a:bodyPr/>
          <a:lstStyle/>
          <a:p>
            <a:r>
              <a:rPr lang="en-US" altLang="en-US" sz="4400" spc="0" dirty="0">
                <a:solidFill>
                  <a:schemeClr val="tx1"/>
                </a:solidFill>
                <a:effectLst/>
              </a:rPr>
              <a:t>Database Schema</a:t>
            </a:r>
            <a:endParaRPr lang="en-US" altLang="en-US" sz="3600" spc="0" dirty="0">
              <a:solidFill>
                <a:schemeClr val="tx1"/>
              </a:solidFill>
              <a:effectLst/>
            </a:endParaRPr>
          </a:p>
        </p:txBody>
      </p:sp>
      <p:sp>
        <p:nvSpPr>
          <p:cNvPr id="510979" name="Rectangle 3"/>
          <p:cNvSpPr>
            <a:spLocks noGrp="1" noChangeArrowheads="1"/>
          </p:cNvSpPr>
          <p:nvPr>
            <p:ph idx="1"/>
          </p:nvPr>
        </p:nvSpPr>
        <p:spPr>
          <a:xfrm>
            <a:off x="304800" y="1219200"/>
            <a:ext cx="8610600" cy="3874907"/>
          </a:xfrm>
        </p:spPr>
        <p:txBody>
          <a:bodyPr/>
          <a:lstStyle/>
          <a:p>
            <a:pPr>
              <a:spcBef>
                <a:spcPts val="1000"/>
              </a:spcBef>
            </a:pPr>
            <a:r>
              <a:rPr lang="en-US" altLang="en-US" sz="2800" dirty="0"/>
              <a:t>Organization of individual stored data items into higher level groups, such as tables</a:t>
            </a:r>
          </a:p>
          <a:p>
            <a:pPr>
              <a:spcBef>
                <a:spcPts val="1000"/>
              </a:spcBef>
            </a:pPr>
            <a:r>
              <a:rPr lang="en-US" altLang="en-US" sz="2800" dirty="0"/>
              <a:t>Associations among tables or classes </a:t>
            </a:r>
          </a:p>
          <a:p>
            <a:pPr>
              <a:spcBef>
                <a:spcPts val="1000"/>
              </a:spcBef>
            </a:pPr>
            <a:r>
              <a:rPr lang="en-US" altLang="en-US" sz="2800" dirty="0"/>
              <a:t>Details of physical data store organization, including types, lengths, locations, and indexing of data items</a:t>
            </a:r>
          </a:p>
          <a:p>
            <a:pPr>
              <a:spcBef>
                <a:spcPts val="1000"/>
              </a:spcBef>
            </a:pPr>
            <a:r>
              <a:rPr lang="en-US" altLang="en-US" sz="2800" dirty="0"/>
              <a:t>Access and content controls, including allowable values for specific data items, value dependencies among multiple data items, and lists of users allowed to read or update data items</a:t>
            </a:r>
          </a:p>
        </p:txBody>
      </p:sp>
      <p:sp>
        <p:nvSpPr>
          <p:cNvPr id="2" name="Slide Number Placeholder 1"/>
          <p:cNvSpPr>
            <a:spLocks noGrp="1"/>
          </p:cNvSpPr>
          <p:nvPr>
            <p:ph type="sldNum" sz="quarter" idx="4"/>
          </p:nvPr>
        </p:nvSpPr>
        <p:spPr/>
        <p:txBody>
          <a:bodyPr/>
          <a:lstStyle/>
          <a:p>
            <a:fld id="{D76FEE05-4B05-4E75-8F0D-38DA0AD3DF19}" type="slidenum">
              <a:rPr lang="en-US" smtClean="0"/>
              <a:pPr/>
              <a:t>8</a:t>
            </a:fld>
            <a:endParaRPr lang="en-US"/>
          </a:p>
        </p:txBody>
      </p:sp>
      <p:sp>
        <p:nvSpPr>
          <p:cNvPr id="4" name="Footer Placeholder 4"/>
          <p:cNvSpPr>
            <a:spLocks noGrp="1"/>
          </p:cNvSpPr>
          <p:nvPr>
            <p:ph type="ftr" sz="quarter" idx="3"/>
          </p:nvPr>
        </p:nvSpPr>
        <p:spPr>
          <a:xfrm>
            <a:off x="0" y="6248400"/>
            <a:ext cx="7696200" cy="457200"/>
          </a:xfrm>
          <a:prstGeom prst="rect">
            <a:avLst/>
          </a:prstGeom>
        </p:spPr>
        <p:txBody>
          <a:bodyPr/>
          <a:lstStyle/>
          <a:p>
            <a:r>
              <a:rPr lang="en-US" altLang="en-US" dirty="0" smtClean="0"/>
              <a:t>Systems Analysis and Design in a Changing World, 7th Edition - Chapter 9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Characteristics of a D</a:t>
            </a:r>
            <a:r>
              <a:rPr lang="en-US" sz="100" spc="0" dirty="0" smtClean="0">
                <a:solidFill>
                  <a:schemeClr val="tx1"/>
                </a:solidFill>
                <a:effectLst/>
              </a:rPr>
              <a:t> </a:t>
            </a:r>
            <a:r>
              <a:rPr lang="en-US" sz="4400" spc="0" dirty="0" smtClean="0">
                <a:solidFill>
                  <a:schemeClr val="tx1"/>
                </a:solidFill>
                <a:effectLst/>
              </a:rPr>
              <a:t>B</a:t>
            </a:r>
            <a:r>
              <a:rPr lang="en-US" sz="100" spc="0" dirty="0" smtClean="0">
                <a:solidFill>
                  <a:schemeClr val="tx1"/>
                </a:solidFill>
                <a:effectLst/>
              </a:rPr>
              <a:t> </a:t>
            </a:r>
            <a:r>
              <a:rPr lang="en-US" sz="4400" spc="0" dirty="0" smtClean="0">
                <a:solidFill>
                  <a:schemeClr val="tx1"/>
                </a:solidFill>
                <a:effectLst/>
              </a:rPr>
              <a:t>M</a:t>
            </a:r>
            <a:r>
              <a:rPr lang="en-US" sz="100" spc="0" dirty="0" smtClean="0">
                <a:solidFill>
                  <a:schemeClr val="tx1"/>
                </a:solidFill>
                <a:effectLst/>
              </a:rPr>
              <a:t> </a:t>
            </a:r>
            <a:r>
              <a:rPr lang="en-US" sz="4400" spc="0" dirty="0" smtClean="0">
                <a:solidFill>
                  <a:schemeClr val="tx1"/>
                </a:solidFill>
                <a:effectLst/>
              </a:rPr>
              <a:t>S</a:t>
            </a:r>
            <a:endParaRPr lang="en-US" sz="4400" spc="0" dirty="0">
              <a:solidFill>
                <a:schemeClr val="tx1"/>
              </a:solidFill>
              <a:effectLst/>
            </a:endParaRPr>
          </a:p>
        </p:txBody>
      </p:sp>
      <p:sp>
        <p:nvSpPr>
          <p:cNvPr id="3" name="Content Placeholder 2"/>
          <p:cNvSpPr>
            <a:spLocks noGrp="1"/>
          </p:cNvSpPr>
          <p:nvPr>
            <p:ph idx="1"/>
          </p:nvPr>
        </p:nvSpPr>
        <p:spPr>
          <a:xfrm>
            <a:off x="381000" y="1412875"/>
            <a:ext cx="8382000" cy="2778125"/>
          </a:xfrm>
        </p:spPr>
        <p:txBody>
          <a:bodyPr/>
          <a:lstStyle/>
          <a:p>
            <a:r>
              <a:rPr lang="en-US" dirty="0" smtClean="0"/>
              <a:t>Simultaneous access by many users and many applications</a:t>
            </a:r>
          </a:p>
          <a:p>
            <a:r>
              <a:rPr lang="en-US" dirty="0" smtClean="0"/>
              <a:t>Direct access to data with a data interface</a:t>
            </a:r>
          </a:p>
          <a:p>
            <a:r>
              <a:rPr lang="en-US" dirty="0" smtClean="0"/>
              <a:t>Uniform and consistent access</a:t>
            </a:r>
          </a:p>
          <a:p>
            <a:r>
              <a:rPr lang="en-US" dirty="0" smtClean="0"/>
              <a:t>Integration and distribution of data across multiple servers</a:t>
            </a:r>
          </a:p>
        </p:txBody>
      </p:sp>
      <p:sp>
        <p:nvSpPr>
          <p:cNvPr id="5" name="Slide Number Placeholder 4"/>
          <p:cNvSpPr>
            <a:spLocks noGrp="1"/>
          </p:cNvSpPr>
          <p:nvPr>
            <p:ph type="sldNum" sz="quarter" idx="4"/>
          </p:nvPr>
        </p:nvSpPr>
        <p:spPr/>
        <p:txBody>
          <a:bodyPr/>
          <a:lstStyle/>
          <a:p>
            <a:fld id="{D76FEE05-4B05-4E75-8F0D-38DA0AD3DF19}" type="slidenum">
              <a:rPr lang="en-US" smtClean="0"/>
              <a:pPr/>
              <a:t>9</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Edition - Chapter 9 ©2016. Cengage Learning. All rights reserved.</a:t>
            </a:r>
            <a:endParaRPr lang="en-US" dirty="0"/>
          </a:p>
        </p:txBody>
      </p:sp>
    </p:spTree>
    <p:extLst>
      <p:ext uri="{BB962C8B-B14F-4D97-AF65-F5344CB8AC3E}">
        <p14:creationId xmlns:p14="http://schemas.microsoft.com/office/powerpoint/2010/main" val="2868825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ueShadeWithBar">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2.xml><?xml version="1.0" encoding="utf-8"?>
<a:theme xmlns:a="http://schemas.openxmlformats.org/drawingml/2006/main" name="1_BlueShadeWithBar">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BlueShadeWithBar</Template>
  <TotalTime>12324</TotalTime>
  <Words>4287</Words>
  <Application>Microsoft Office PowerPoint</Application>
  <PresentationFormat>On-screen Show (4:3)</PresentationFormat>
  <Paragraphs>562</Paragraphs>
  <Slides>52</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52</vt:i4>
      </vt:variant>
    </vt:vector>
  </HeadingPairs>
  <TitlesOfParts>
    <vt:vector size="60" baseType="lpstr">
      <vt:lpstr>Arial</vt:lpstr>
      <vt:lpstr>Calibri</vt:lpstr>
      <vt:lpstr>Courier New</vt:lpstr>
      <vt:lpstr>Times New Roman</vt:lpstr>
      <vt:lpstr>Wingdings</vt:lpstr>
      <vt:lpstr>BlueShadeWithBar</vt:lpstr>
      <vt:lpstr>1_BlueShadeWithBar</vt:lpstr>
      <vt:lpstr>White with Courier font for code slides</vt:lpstr>
      <vt:lpstr>Chapter 9</vt:lpstr>
      <vt:lpstr>Designing the Database</vt:lpstr>
      <vt:lpstr>Chapter 9: Outline</vt:lpstr>
      <vt:lpstr>Learning Objectives</vt:lpstr>
      <vt:lpstr>Overview</vt:lpstr>
      <vt:lpstr>Databases and D B M S s</vt:lpstr>
      <vt:lpstr>D B M S Components</vt:lpstr>
      <vt:lpstr>Database Schema</vt:lpstr>
      <vt:lpstr>Characteristics of a D B M S</vt:lpstr>
      <vt:lpstr>Database Design and Administration (1 of 4)</vt:lpstr>
      <vt:lpstr>Database Design and Administration (2 of 4)</vt:lpstr>
      <vt:lpstr>Database Design and Administration (3 of 4)</vt:lpstr>
      <vt:lpstr>Database Design and Administration (4 of 4)</vt:lpstr>
      <vt:lpstr>D A and D B A Responsibilities</vt:lpstr>
      <vt:lpstr>Relational Databases (1 of 2)</vt:lpstr>
      <vt:lpstr>Relational Databases (2 of 2)</vt:lpstr>
      <vt:lpstr>Partial Display of a Relational Database Table</vt:lpstr>
      <vt:lpstr>An Association Between Two Classes</vt:lpstr>
      <vt:lpstr>An Association Between Rows in Two Tables (key and foreign key)</vt:lpstr>
      <vt:lpstr>Designing Relational Databases: Based on the Domain Model Class Diagram</vt:lpstr>
      <vt:lpstr>R M O Classes</vt:lpstr>
      <vt:lpstr>Initial Set of Tables: Based on R M O Domain Classes</vt:lpstr>
      <vt:lpstr>Initial Set of Tables: With Primary Keys Added (bold)</vt:lpstr>
      <vt:lpstr>Representing Associations</vt:lpstr>
      <vt:lpstr>Initial Set of Tables: With Foreign Keys Added (in italics)</vt:lpstr>
      <vt:lpstr>Association Class: PromoOffering added from association class to table with two keys</vt:lpstr>
      <vt:lpstr>Final Tables: Specialized subclasses included within OnlineCart and Sale tables</vt:lpstr>
      <vt:lpstr>Final Tables: Specialized subclasses as separate tables (1 of 2)</vt:lpstr>
      <vt:lpstr>Final Tables: Specialized subclasses as separate tables (2 of 2)</vt:lpstr>
      <vt:lpstr>Designing Relational Databases: Referential Integrity and Schema Quality</vt:lpstr>
      <vt:lpstr>Designing Relational Databases: Referential Integrity and Normalization</vt:lpstr>
      <vt:lpstr>First Normal Form</vt:lpstr>
      <vt:lpstr>First Normal Form - Solution</vt:lpstr>
      <vt:lpstr>Functional Dependency (1 of 2)</vt:lpstr>
      <vt:lpstr>Functional Dependency (2 of 2)</vt:lpstr>
      <vt:lpstr>Second Normal Form (1 of 2)</vt:lpstr>
      <vt:lpstr>Second Normal Form (2 of 2)</vt:lpstr>
      <vt:lpstr>Third Normal Form (1 of 2)</vt:lpstr>
      <vt:lpstr>Third Normal Form (2 of 2)</vt:lpstr>
      <vt:lpstr>Third Normal Form - Solution</vt:lpstr>
      <vt:lpstr>Data Types</vt:lpstr>
      <vt:lpstr>Standard Primitive Data Types</vt:lpstr>
      <vt:lpstr>Distributed Database Architectures</vt:lpstr>
      <vt:lpstr>Homogeneous Distributed Database</vt:lpstr>
      <vt:lpstr>Heterogeneous Distributed Database</vt:lpstr>
      <vt:lpstr>Implementation Approaches (1 of 3)</vt:lpstr>
      <vt:lpstr>Implementation Approaches (2 of 3)</vt:lpstr>
      <vt:lpstr>Implementation Approaches (3 of 3)</vt:lpstr>
      <vt:lpstr>Architecture for R M O: Replicated and Partitioned Database</vt:lpstr>
      <vt:lpstr>Protecting the Database (1 of 2)</vt:lpstr>
      <vt:lpstr>Protecting the Database (2 of 2)</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From bla to bla</dc:title>
  <dc:creator>John</dc:creator>
  <cp:lastModifiedBy>SPi</cp:lastModifiedBy>
  <cp:revision>368</cp:revision>
  <cp:lastPrinted>1601-01-01T00:00:00Z</cp:lastPrinted>
  <dcterms:created xsi:type="dcterms:W3CDTF">2011-10-31T16:54:53Z</dcterms:created>
  <dcterms:modified xsi:type="dcterms:W3CDTF">2018-11-07T02:54:05Z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