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7" r:id="rId2"/>
  </p:sldMasterIdLst>
  <p:notesMasterIdLst>
    <p:notesMasterId r:id="rId49"/>
  </p:notesMasterIdLst>
  <p:handoutMasterIdLst>
    <p:handoutMasterId r:id="rId50"/>
  </p:handoutMasterIdLst>
  <p:sldIdLst>
    <p:sldId id="459" r:id="rId3"/>
    <p:sldId id="458" r:id="rId4"/>
    <p:sldId id="257" r:id="rId5"/>
    <p:sldId id="314" r:id="rId6"/>
    <p:sldId id="263" r:id="rId7"/>
    <p:sldId id="365" r:id="rId8"/>
    <p:sldId id="401" r:id="rId9"/>
    <p:sldId id="400" r:id="rId10"/>
    <p:sldId id="432" r:id="rId11"/>
    <p:sldId id="402" r:id="rId12"/>
    <p:sldId id="403" r:id="rId13"/>
    <p:sldId id="404" r:id="rId14"/>
    <p:sldId id="433" r:id="rId15"/>
    <p:sldId id="434" r:id="rId16"/>
    <p:sldId id="411" r:id="rId17"/>
    <p:sldId id="416" r:id="rId18"/>
    <p:sldId id="412" r:id="rId19"/>
    <p:sldId id="413" r:id="rId20"/>
    <p:sldId id="414" r:id="rId21"/>
    <p:sldId id="435" r:id="rId22"/>
    <p:sldId id="415" r:id="rId23"/>
    <p:sldId id="428" r:id="rId24"/>
    <p:sldId id="436" r:id="rId25"/>
    <p:sldId id="437" r:id="rId26"/>
    <p:sldId id="440" r:id="rId27"/>
    <p:sldId id="438" r:id="rId28"/>
    <p:sldId id="439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1" r:id="rId39"/>
    <p:sldId id="450" r:id="rId40"/>
    <p:sldId id="452" r:id="rId41"/>
    <p:sldId id="453" r:id="rId42"/>
    <p:sldId id="454" r:id="rId43"/>
    <p:sldId id="456" r:id="rId44"/>
    <p:sldId id="455" r:id="rId45"/>
    <p:sldId id="457" r:id="rId46"/>
    <p:sldId id="431" r:id="rId47"/>
    <p:sldId id="46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6443" autoAdjust="0"/>
  </p:normalViewPr>
  <p:slideViewPr>
    <p:cSldViewPr>
      <p:cViewPr varScale="1">
        <p:scale>
          <a:sx n="76" d="100"/>
          <a:sy n="76" d="100"/>
        </p:scale>
        <p:origin x="912" y="53"/>
      </p:cViewPr>
      <p:guideLst>
        <p:guide orient="horz" pos="1008"/>
        <p:guide pos="240"/>
      </p:guideLst>
    </p:cSldViewPr>
  </p:slideViewPr>
  <p:outlineViewPr>
    <p:cViewPr>
      <p:scale>
        <a:sx n="33" d="100"/>
        <a:sy n="33" d="100"/>
      </p:scale>
      <p:origin x="0" y="-25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29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CF81-044B-4C16-BA24-AC494F493A38}" type="datetimeFigureOut">
              <a:rPr lang="en-IN" smtClean="0"/>
              <a:t>13-11-2018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C7A6-6199-4C71-A799-322FA52F81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58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8080AF-BE29-438B-A835-FD5D3E1B5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29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E90CF-9C3E-4A01-AEEA-5C1E78DAC60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80AF-BE29-438B-A835-FD5D3E1B53A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29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968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646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149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616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927947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876800"/>
            <a:ext cx="8229600" cy="125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N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06E8F6-261F-4622-BD5D-ACCA7F648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Content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2" y="-109204"/>
            <a:ext cx="8329044" cy="62446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8810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574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855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" y="6008687"/>
            <a:ext cx="9159875" cy="849313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66800" y="3581400"/>
            <a:ext cx="3657600" cy="38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424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08269"/>
          </a:xfrm>
        </p:spPr>
        <p:txBody>
          <a:bodyPr/>
          <a:lstStyle>
            <a:lvl1pPr marL="352800" indent="-352800">
              <a:lnSpc>
                <a:spcPct val="90000"/>
              </a:lnSpc>
              <a:spcBef>
                <a:spcPts val="1000"/>
              </a:spcBef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610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08269"/>
          </a:xfrm>
        </p:spPr>
        <p:txBody>
          <a:bodyPr/>
          <a:lstStyle>
            <a:lvl1pPr marL="291600" indent="-291600">
              <a:lnSpc>
                <a:spcPct val="90000"/>
              </a:lnSpc>
              <a:spcBef>
                <a:spcPts val="1000"/>
              </a:spcBef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369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291600" indent="-291600">
              <a:lnSpc>
                <a:spcPct val="90000"/>
              </a:lnSpc>
              <a:spcBef>
                <a:spcPts val="1000"/>
              </a:spcBef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291600" indent="-291600">
              <a:lnSpc>
                <a:spcPct val="90000"/>
              </a:lnSpc>
              <a:spcBef>
                <a:spcPts val="1000"/>
              </a:spcBef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913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01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877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7-00029_BAK_v03TO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851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56349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19E587D-F391-45BD-A7EF-8CEC91F593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11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9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10" r:id="rId14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952586"/>
            <a:ext cx="2743200" cy="55399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solidFill>
                  <a:schemeClr val="tx1"/>
                </a:solidFill>
                <a:effectLst/>
              </a:rPr>
              <a:t>Chapter </a:t>
            </a:r>
            <a:r>
              <a:rPr lang="en-US" altLang="en-US" sz="4000" dirty="0" smtClean="0">
                <a:solidFill>
                  <a:schemeClr val="tx1"/>
                </a:solidFill>
                <a:effectLst/>
              </a:rPr>
              <a:t>10</a:t>
            </a:r>
            <a:endParaRPr lang="en-IN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8562" y="6379674"/>
            <a:ext cx="7804838" cy="166199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/>
              <a:t>Systems Analysis and Design in a Changing World, 7th Edition - Chapter </a:t>
            </a:r>
            <a:r>
              <a:rPr lang="en-IN" sz="1200" dirty="0" smtClean="0"/>
              <a:t>10 ©</a:t>
            </a:r>
            <a:r>
              <a:rPr lang="en-IN" sz="1200" dirty="0"/>
              <a:t>2016. Cengage Learning.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304800" cy="457200"/>
          </a:xfrm>
        </p:spPr>
        <p:txBody>
          <a:bodyPr/>
          <a:lstStyle/>
          <a:p>
            <a:fld id="{D006E8F6-261F-4622-BD5D-ACCA7F64823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8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09398"/>
          </a:xfrm>
        </p:spPr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Waterfall Predictive S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D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L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C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7" descr="The image shows a waterfall chart that shows predictive S D L C. The following lead from one to the other with intermediary steps: project initiation, project planning, initiation and planning specifications frozen; analysis, analysis specifications frozen; design, design specifications frozen; implementation, system built and delivered exactly as specified; deployment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1" y="1548551"/>
            <a:ext cx="7843476" cy="36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848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pc="0" dirty="0" smtClean="0">
                <a:solidFill>
                  <a:schemeClr val="tx1"/>
                </a:solidFill>
                <a:effectLst/>
              </a:rPr>
              <a:t>Modified Waterfall with Overlapping Phases</a:t>
            </a:r>
            <a:endParaRPr lang="en-US" altLang="en-US" sz="36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544903"/>
            <a:ext cx="8458200" cy="798247"/>
          </a:xfrm>
        </p:spPr>
        <p:txBody>
          <a:bodyPr/>
          <a:lstStyle/>
          <a:p>
            <a:pPr marL="352800" indent="-352800"/>
            <a:r>
              <a:rPr lang="en-GB" altLang="en-US" sz="2800" dirty="0"/>
              <a:t>More flexibility, but still assumes predictive planning and sequential </a:t>
            </a:r>
            <a:r>
              <a:rPr lang="en-GB" altLang="en-US" sz="2800" dirty="0" smtClean="0"/>
              <a:t>phases</a:t>
            </a:r>
            <a:endParaRPr lang="en-GB" altLang="en-US" sz="2800" dirty="0"/>
          </a:p>
        </p:txBody>
      </p:sp>
      <p:pic>
        <p:nvPicPr>
          <p:cNvPr id="8" name="Content Placeholder 7" descr="The image shows a modified waterfall chart with overlapping phases that shows predictive S D L C, that includes decision points and completion or major components of the project. Project initiation, project planning, decision: additional project planning and control tasks; analysis, decision: additional analysis tasks; design, decision: additional design tasks; implement, deployment, decision: support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1" y="2639238"/>
            <a:ext cx="7705699" cy="315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Newer Adaptive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D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L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C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547181"/>
            <a:ext cx="8382000" cy="4015419"/>
          </a:xfrm>
        </p:spPr>
        <p:txBody>
          <a:bodyPr/>
          <a:lstStyle/>
          <a:p>
            <a:r>
              <a:rPr lang="en-GB" altLang="en-US" sz="2800" dirty="0"/>
              <a:t>Emerged in response to increasingly complex requirements and uncertain technological environments</a:t>
            </a:r>
          </a:p>
          <a:p>
            <a:r>
              <a:rPr lang="en-GB" altLang="en-US" sz="2800" dirty="0"/>
              <a:t>Always includes iterations where some of design and implementation is done from the beginning</a:t>
            </a:r>
          </a:p>
          <a:p>
            <a:r>
              <a:rPr lang="en-GB" altLang="en-US" sz="2800" dirty="0"/>
              <a:t>Many developers claim it is the </a:t>
            </a:r>
            <a:r>
              <a:rPr lang="en-GB" altLang="en-US" sz="2800" b="1" i="1" dirty="0"/>
              <a:t>only</a:t>
            </a:r>
            <a:r>
              <a:rPr lang="en-GB" altLang="en-US" sz="2800" dirty="0"/>
              <a:t> way to develop information systems</a:t>
            </a:r>
          </a:p>
          <a:p>
            <a:r>
              <a:rPr lang="en-GB" altLang="en-US" sz="2800" dirty="0"/>
              <a:t>Many </a:t>
            </a:r>
            <a:r>
              <a:rPr lang="en-GB" altLang="en-US" sz="2800" dirty="0" smtClean="0"/>
              <a:t>I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S </a:t>
            </a:r>
            <a:r>
              <a:rPr lang="en-GB" altLang="en-US" sz="2800" dirty="0"/>
              <a:t>managers are still </a:t>
            </a:r>
            <a:r>
              <a:rPr lang="en-GB" altLang="en-US" sz="2800" dirty="0" smtClean="0"/>
              <a:t>sceptical due to apparent lack of overall plan</a:t>
            </a:r>
            <a:endParaRPr lang="en-GB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696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Adaptive Approaches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39597"/>
            <a:ext cx="8382000" cy="3670748"/>
          </a:xfrm>
        </p:spPr>
        <p:txBody>
          <a:bodyPr/>
          <a:lstStyle/>
          <a:p>
            <a:r>
              <a:rPr lang="en-US" dirty="0" smtClean="0"/>
              <a:t>Incremental development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Completes portions of the system in small increments and integrated as the project progresses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Sometimes considered “growing” a system</a:t>
            </a:r>
          </a:p>
          <a:p>
            <a:r>
              <a:rPr lang="en-US" dirty="0" smtClean="0"/>
              <a:t>Walking Skeleton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The complete system structure is built first, but with bare-bones functionality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A Generic Adaptive Approach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71475" y="1532965"/>
            <a:ext cx="6019800" cy="905435"/>
          </a:xfrm>
        </p:spPr>
        <p:txBody>
          <a:bodyPr/>
          <a:lstStyle/>
          <a:p>
            <a:r>
              <a:rPr lang="en-US" dirty="0" smtClean="0"/>
              <a:t>Six Core Processes go across iterations</a:t>
            </a:r>
          </a:p>
          <a:p>
            <a:r>
              <a:rPr lang="en-US" dirty="0" smtClean="0"/>
              <a:t>Multiple Iterations as required</a:t>
            </a:r>
            <a:endParaRPr lang="en-US" dirty="0"/>
          </a:p>
        </p:txBody>
      </p:sp>
      <p:pic>
        <p:nvPicPr>
          <p:cNvPr id="8" name="Content Placeholder 7" descr="A table shows Iterative and Agile Systems Development Lifecycle. The column to the left lists the core processes and the next 6 columns show steps of iterations numbered from 1 to 6. The entries are as follows: Row 1. Core processes: Identify the problem and obtain approval. Iteration 1: Very high; Iteration 2: low. Iteration 3: very low. Row 2: Core processes: Plan and monitor the project. Iteration 1: high; iteration 2: medium; iteration 3: very low. Row 3: Core processes: Discover and understand details. Iteration 1: low; iteration 2: medium; iteration 3: low; iteration 4: low; iteration 5: very low. Row 4: Core processes: Design system components. Iteration 1: very low; iteration 2: low; iteration 3: low; iteration 4: low; iteration 5: very low. Row 5: Core processes: Build, test, and integrate system components. Iteration 1: very low; iteration 2:  low; iteration 3: medium; iteration 4: high; iteration 5: medium; iteration 6: low. Row 6: Core processes: Complete system tests and deploy the solution. Iteration 3: very low; iteration 4: low; iteration 5: medium; iteration 6: high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6400" y="2672043"/>
            <a:ext cx="5887743" cy="31191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n-US" altLang="en-US" sz="3600" spc="0" dirty="0">
                <a:solidFill>
                  <a:schemeClr val="tx1"/>
                </a:solidFill>
                <a:effectLst/>
              </a:rPr>
              <a:t>Methodologies, Models, Tools, and </a:t>
            </a:r>
            <a:r>
              <a:rPr lang="en-US" altLang="en-US" sz="3600" spc="0" dirty="0" smtClean="0">
                <a:solidFill>
                  <a:schemeClr val="tx1"/>
                </a:solidFill>
                <a:effectLst/>
              </a:rPr>
              <a:t>Techniques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6)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533525"/>
            <a:ext cx="8382000" cy="4332468"/>
          </a:xfrm>
        </p:spPr>
        <p:txBody>
          <a:bodyPr/>
          <a:lstStyle/>
          <a:p>
            <a:r>
              <a:rPr lang="en-GB" altLang="en-US" sz="2800" dirty="0"/>
              <a:t>Methodologies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Provides guidelines for every facet of system development: What to do when, why and how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Specifies an </a:t>
            </a:r>
            <a:r>
              <a:rPr lang="en-GB" altLang="en-US" sz="24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C </a:t>
            </a:r>
            <a:r>
              <a:rPr lang="en-GB" altLang="en-US" sz="2400" dirty="0"/>
              <a:t>with activities and tasks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Specifies project planning and project management models and reporting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Specifies analysis and design models to create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Specifies implementation and testing techniques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Specifies deployment and support techniques</a:t>
            </a:r>
          </a:p>
          <a:p>
            <a:r>
              <a:rPr lang="en-GB" altLang="en-US" sz="2800" dirty="0"/>
              <a:t>Other term used is </a:t>
            </a:r>
            <a:r>
              <a:rPr lang="en-GB" altLang="en-US" sz="2800" i="1" dirty="0"/>
              <a:t>System Development </a:t>
            </a:r>
            <a:r>
              <a:rPr lang="en-GB" altLang="en-US" sz="2800" i="1" dirty="0" smtClean="0"/>
              <a:t>Process</a:t>
            </a:r>
            <a:endParaRPr lang="en-GB" alt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696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Methodologies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261862"/>
            <a:ext cx="8001000" cy="1328938"/>
          </a:xfrm>
        </p:spPr>
        <p:txBody>
          <a:bodyPr/>
          <a:lstStyle/>
          <a:p>
            <a:pPr marL="352800" indent="-352800"/>
            <a:r>
              <a:rPr lang="en-GB" altLang="en-US" sz="2800" dirty="0"/>
              <a:t>A </a:t>
            </a:r>
            <a:r>
              <a:rPr lang="en-GB" altLang="en-US" sz="2800" b="1" i="1" dirty="0"/>
              <a:t>Methodology</a:t>
            </a:r>
            <a:r>
              <a:rPr lang="en-GB" altLang="en-US" sz="2800" dirty="0"/>
              <a:t> includes a collection of techniques that are used to complete activities and tasks, including </a:t>
            </a:r>
            <a:r>
              <a:rPr lang="en-GB" altLang="en-US" sz="2800" dirty="0" smtClean="0"/>
              <a:t>modeling</a:t>
            </a:r>
            <a:r>
              <a:rPr lang="en-GB" altLang="en-US" sz="2800" dirty="0"/>
              <a:t>, for every aspect of the </a:t>
            </a:r>
            <a:r>
              <a:rPr lang="en-GB" altLang="en-US" sz="2800" dirty="0" smtClean="0"/>
              <a:t>project</a:t>
            </a:r>
            <a:endParaRPr lang="en-GB" altLang="en-US" sz="2800" dirty="0"/>
          </a:p>
        </p:txBody>
      </p:sp>
      <p:pic>
        <p:nvPicPr>
          <p:cNvPr id="9" name="Content Placeholder 8" descr="A image is titled methodology. Three boxes are connected with two-way arrows: techniques to models, models to tools, and tools to techniques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512296" cy="31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n-US" altLang="en-US" sz="3600" spc="0" dirty="0">
                <a:solidFill>
                  <a:schemeClr val="tx1"/>
                </a:solidFill>
                <a:effectLst/>
              </a:rPr>
              <a:t>Methodologies, Models, Tools, and Techniques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6)</a:t>
            </a:r>
            <a:endParaRPr lang="en-US" altLang="en-US" sz="36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541419"/>
            <a:ext cx="8382000" cy="4370427"/>
          </a:xfrm>
        </p:spPr>
        <p:txBody>
          <a:bodyPr/>
          <a:lstStyle/>
          <a:p>
            <a:r>
              <a:rPr lang="en-GB" altLang="en-US" sz="2800" dirty="0"/>
              <a:t>Model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An abstraction of an important aspect of the real world</a:t>
            </a:r>
            <a:r>
              <a:rPr lang="en-GB" altLang="en-US" sz="2400" dirty="0" smtClean="0"/>
              <a:t>.</a:t>
            </a:r>
            <a:endParaRPr lang="en-GB" altLang="en-US" sz="2400" dirty="0"/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Makes it possible to understand a complex concept by focusing only on a relevant part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Each model shows a different aspect of the concept</a:t>
            </a:r>
          </a:p>
          <a:p>
            <a:pPr lvl="1">
              <a:spcBef>
                <a:spcPts val="1000"/>
              </a:spcBef>
            </a:pPr>
            <a:r>
              <a:rPr lang="en-GB" altLang="en-US" sz="2400" dirty="0"/>
              <a:t>Crucial for communicating project information</a:t>
            </a:r>
          </a:p>
          <a:p>
            <a:r>
              <a:rPr lang="en-GB" altLang="en-US" sz="2800" dirty="0"/>
              <a:t>In </a:t>
            </a:r>
            <a:r>
              <a:rPr lang="en-GB" altLang="en-US" sz="2800" dirty="0" smtClean="0"/>
              <a:t>I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S</a:t>
            </a:r>
            <a:r>
              <a:rPr lang="en-GB" altLang="en-US" sz="2800" dirty="0"/>
              <a:t>, some models are of system </a:t>
            </a:r>
            <a:r>
              <a:rPr lang="en-GB" altLang="en-US" sz="2800" dirty="0" smtClean="0"/>
              <a:t>components that will be developed</a:t>
            </a:r>
            <a:endParaRPr lang="en-GB" altLang="en-US" sz="2800" dirty="0"/>
          </a:p>
          <a:p>
            <a:r>
              <a:rPr lang="en-GB" altLang="en-US" sz="2800" dirty="0" smtClean="0"/>
              <a:t>Other </a:t>
            </a:r>
            <a:r>
              <a:rPr lang="en-GB" altLang="en-US" sz="2800" dirty="0"/>
              <a:t>models are used to manage the development </a:t>
            </a:r>
            <a:r>
              <a:rPr lang="en-GB" altLang="en-US" sz="2800" dirty="0" smtClean="0"/>
              <a:t>process</a:t>
            </a:r>
            <a:endParaRPr lang="en-GB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696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10600" cy="972670"/>
          </a:xfrm>
        </p:spPr>
        <p:txBody>
          <a:bodyPr/>
          <a:lstStyle/>
          <a:p>
            <a:r>
              <a:rPr lang="en-US" altLang="en-US" sz="3600" spc="0" dirty="0">
                <a:solidFill>
                  <a:schemeClr val="tx1"/>
                </a:solidFill>
                <a:effectLst/>
              </a:rPr>
              <a:t>Methodologies, Models, Tools, and Techniques</a:t>
            </a:r>
            <a:r>
              <a:rPr lang="en-US" altLang="en-US" sz="3200" spc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18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altLang="en-US" sz="1800" spc="0" dirty="0">
                <a:solidFill>
                  <a:schemeClr val="tx1"/>
                </a:solidFill>
                <a:effectLst/>
              </a:rPr>
              <a:t>of 6)</a:t>
            </a:r>
            <a:endParaRPr lang="en-US" altLang="en-US" sz="34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74375"/>
            <a:ext cx="6629400" cy="4793107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Some models of system components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Use case diagram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Domain model class diagram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Design </a:t>
            </a:r>
            <a:r>
              <a:rPr lang="en-US" sz="1600" b="1" dirty="0"/>
              <a:t>class </a:t>
            </a:r>
            <a:r>
              <a:rPr lang="en-US" sz="1600" b="1" dirty="0" smtClean="0"/>
              <a:t>diagram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Sequence diagram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Package diagram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Screen design template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Dialog design storyboard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Entity-relationship diagram (E</a:t>
            </a:r>
            <a:r>
              <a:rPr lang="en-US" sz="100" b="1" dirty="0" smtClean="0"/>
              <a:t> </a:t>
            </a:r>
            <a:r>
              <a:rPr lang="en-US" sz="1600" b="1" dirty="0" smtClean="0"/>
              <a:t>R</a:t>
            </a:r>
            <a:r>
              <a:rPr lang="en-US" sz="100" b="1" dirty="0" smtClean="0"/>
              <a:t> </a:t>
            </a:r>
            <a:r>
              <a:rPr lang="en-US" sz="1600" b="1" dirty="0" smtClean="0"/>
              <a:t>D)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Database schema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Some models used to manage the development process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Gantt chart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Organizational hierarchy chart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Financial analysis models—N</a:t>
            </a:r>
            <a:r>
              <a:rPr lang="en-US" sz="100" b="1" dirty="0" smtClean="0"/>
              <a:t> </a:t>
            </a:r>
            <a:r>
              <a:rPr lang="en-US" sz="1600" b="1" dirty="0" smtClean="0"/>
              <a:t>P</a:t>
            </a:r>
            <a:r>
              <a:rPr lang="en-US" sz="100" b="1" dirty="0" smtClean="0"/>
              <a:t> </a:t>
            </a:r>
            <a:r>
              <a:rPr lang="en-US" sz="1600" b="1" dirty="0" smtClean="0"/>
              <a:t>V, payback period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System development life-cycle model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Stakeholders list</a:t>
            </a:r>
          </a:p>
          <a:p>
            <a:pPr marL="690563" indent="0">
              <a:spcBef>
                <a:spcPts val="500"/>
              </a:spcBef>
              <a:buNone/>
            </a:pPr>
            <a:r>
              <a:rPr lang="en-US" sz="1600" b="1" dirty="0" smtClean="0"/>
              <a:t>Iteration plan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7724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n-US" altLang="en-US" sz="3600" spc="0" dirty="0">
                <a:solidFill>
                  <a:schemeClr val="tx1"/>
                </a:solidFill>
                <a:effectLst/>
              </a:rPr>
              <a:t>Methodologies, Models, Tools, and Techniques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(4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6)</a:t>
            </a:r>
            <a:endParaRPr lang="en-US" altLang="en-US" sz="36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1535555"/>
            <a:ext cx="8382000" cy="4143698"/>
          </a:xfrm>
        </p:spPr>
        <p:txBody>
          <a:bodyPr/>
          <a:lstStyle/>
          <a:p>
            <a:pPr marL="352800" indent="-352800"/>
            <a:r>
              <a:rPr lang="en-GB" altLang="en-US" dirty="0"/>
              <a:t>Tools</a:t>
            </a:r>
          </a:p>
          <a:p>
            <a:pPr lvl="1"/>
            <a:r>
              <a:rPr lang="en-GB" altLang="en-US" dirty="0"/>
              <a:t>Software applications that assists developers in creating models or other components required for a </a:t>
            </a:r>
            <a:r>
              <a:rPr lang="en-GB" altLang="en-US" dirty="0" smtClean="0"/>
              <a:t>project</a:t>
            </a:r>
          </a:p>
          <a:p>
            <a:pPr marL="352800" indent="-352800"/>
            <a:r>
              <a:rPr lang="en-GB" altLang="en-US" sz="3200" dirty="0" smtClean="0"/>
              <a:t>Integrated Development Environment (I</a:t>
            </a:r>
            <a:r>
              <a:rPr lang="en-GB" altLang="en-US" sz="100" dirty="0" smtClean="0"/>
              <a:t> </a:t>
            </a:r>
            <a:r>
              <a:rPr lang="en-GB" altLang="en-US" sz="32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3200" dirty="0" smtClean="0"/>
              <a:t>E)</a:t>
            </a:r>
          </a:p>
          <a:p>
            <a:pPr lvl="1"/>
            <a:r>
              <a:rPr lang="en-GB" altLang="en-US" sz="2800" dirty="0" smtClean="0"/>
              <a:t>set of tools that work together to provide a comprehensive development environment</a:t>
            </a:r>
          </a:p>
          <a:p>
            <a:pPr marL="352800" indent="-352800"/>
            <a:r>
              <a:rPr lang="en-GB" altLang="en-US" sz="3200" dirty="0" smtClean="0"/>
              <a:t>Visual Modeling Tools</a:t>
            </a:r>
          </a:p>
          <a:p>
            <a:pPr lvl="1"/>
            <a:r>
              <a:rPr lang="en-GB" altLang="en-US" sz="2800" dirty="0" smtClean="0"/>
              <a:t>Tools to create graphical models</a:t>
            </a:r>
            <a:endParaRPr lang="en-GB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696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250" y="609600"/>
            <a:ext cx="7681913" cy="605731"/>
          </a:xfrm>
        </p:spPr>
        <p:txBody>
          <a:bodyPr/>
          <a:lstStyle/>
          <a:p>
            <a:pPr algn="ctr"/>
            <a:r>
              <a:rPr lang="en-US" altLang="en-US" sz="4000" spc="0" dirty="0">
                <a:solidFill>
                  <a:schemeClr val="tx1"/>
                </a:solidFill>
                <a:effectLst/>
              </a:rPr>
              <a:t>Approaches to System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57450" y="2105233"/>
            <a:ext cx="3790950" cy="55399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 smtClean="0">
                <a:solidFill>
                  <a:schemeClr val="tx2"/>
                </a:solidFill>
              </a:rPr>
              <a:t>Chapter 10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8822" y="3549133"/>
            <a:ext cx="7315200" cy="97159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2400" dirty="0"/>
              <a:t>Systems Analysis and Design in a Changing World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Ed</a:t>
            </a:r>
          </a:p>
          <a:p>
            <a:pPr algn="ctr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 smtClean="0"/>
              <a:t>Satzinger</a:t>
            </a:r>
            <a:r>
              <a:rPr lang="en-US" altLang="en-US" sz="2400" dirty="0"/>
              <a:t>, Jackson &amp; Burd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78486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n-US" altLang="en-US" sz="3600" spc="0" dirty="0">
                <a:solidFill>
                  <a:schemeClr val="tx1"/>
                </a:solidFill>
                <a:effectLst/>
              </a:rPr>
              <a:t>Methodologies, Models, Tools, and Techniques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(5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6)</a:t>
            </a:r>
            <a:endParaRPr lang="en-US" sz="36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554428"/>
            <a:ext cx="4114800" cy="387798"/>
          </a:xfrm>
        </p:spPr>
        <p:txBody>
          <a:bodyPr/>
          <a:lstStyle/>
          <a:p>
            <a:pPr marL="352800" indent="-352800"/>
            <a:r>
              <a:rPr lang="en-US" dirty="0" smtClean="0"/>
              <a:t>Some typical tools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32035"/>
            <a:ext cx="5943600" cy="36367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Project management application</a:t>
            </a:r>
          </a:p>
          <a:p>
            <a:pPr marL="0" indent="0">
              <a:buNone/>
            </a:pPr>
            <a:r>
              <a:rPr lang="en-US" sz="2400" b="1" dirty="0" smtClean="0"/>
              <a:t>Drawing/graphics application</a:t>
            </a:r>
          </a:p>
          <a:p>
            <a:pPr marL="0" indent="0">
              <a:buNone/>
            </a:pPr>
            <a:r>
              <a:rPr lang="en-US" sz="2400" b="1" dirty="0" smtClean="0"/>
              <a:t>Word processor/text editor</a:t>
            </a:r>
          </a:p>
          <a:p>
            <a:pPr marL="0" indent="0">
              <a:buNone/>
            </a:pPr>
            <a:r>
              <a:rPr lang="en-US" sz="2400" b="1" dirty="0" smtClean="0"/>
              <a:t>Visual modeling tool</a:t>
            </a:r>
          </a:p>
          <a:p>
            <a:pPr marL="0" indent="0">
              <a:buNone/>
            </a:pPr>
            <a:r>
              <a:rPr lang="en-US" sz="2400" b="1" dirty="0" smtClean="0"/>
              <a:t>Integrated development environment (I</a:t>
            </a:r>
            <a:r>
              <a:rPr lang="en-US" sz="100" b="1" dirty="0" smtClean="0"/>
              <a:t> </a:t>
            </a:r>
            <a:r>
              <a:rPr lang="en-US" sz="2400" b="1" dirty="0" smtClean="0"/>
              <a:t>D</a:t>
            </a:r>
            <a:r>
              <a:rPr lang="en-US" sz="100" b="1" dirty="0" smtClean="0"/>
              <a:t> </a:t>
            </a:r>
            <a:r>
              <a:rPr lang="en-US" sz="2400" b="1" dirty="0" smtClean="0"/>
              <a:t>E)</a:t>
            </a:r>
          </a:p>
          <a:p>
            <a:pPr marL="0" indent="0">
              <a:buNone/>
            </a:pPr>
            <a:r>
              <a:rPr lang="en-US" sz="2400" b="1" dirty="0" smtClean="0"/>
              <a:t>Database management application</a:t>
            </a:r>
          </a:p>
          <a:p>
            <a:pPr marL="0" indent="0">
              <a:buNone/>
            </a:pPr>
            <a:r>
              <a:rPr lang="en-US" sz="2400" b="1" dirty="0" smtClean="0"/>
              <a:t>Reverse-engineering tool</a:t>
            </a:r>
          </a:p>
          <a:p>
            <a:pPr marL="0" indent="0">
              <a:buNone/>
            </a:pPr>
            <a:r>
              <a:rPr lang="en-US" sz="2400" b="1" dirty="0" smtClean="0"/>
              <a:t>Code generator tool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9"/>
            <a:ext cx="8534400" cy="455612"/>
          </a:xfrm>
        </p:spPr>
        <p:txBody>
          <a:bodyPr/>
          <a:lstStyle/>
          <a:p>
            <a:r>
              <a:rPr lang="en-US" altLang="en-US" sz="3200" spc="0" dirty="0">
                <a:solidFill>
                  <a:schemeClr val="tx1"/>
                </a:solidFill>
                <a:effectLst/>
              </a:rPr>
              <a:t>Methodologies, Models, Tools, and Techniques </a:t>
            </a:r>
            <a:r>
              <a:rPr lang="en-US" altLang="en-US" sz="1800" spc="0" dirty="0" smtClean="0">
                <a:solidFill>
                  <a:schemeClr val="tx1"/>
                </a:solidFill>
                <a:effectLst/>
              </a:rPr>
              <a:t>(6 </a:t>
            </a:r>
            <a:r>
              <a:rPr lang="en-US" altLang="en-US" sz="1800" spc="0" dirty="0">
                <a:solidFill>
                  <a:schemeClr val="tx1"/>
                </a:solidFill>
                <a:effectLst/>
              </a:rPr>
              <a:t>of 6)</a:t>
            </a:r>
            <a:endParaRPr lang="en-US" altLang="en-US" sz="34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854743"/>
            <a:ext cx="7620000" cy="983022"/>
          </a:xfrm>
        </p:spPr>
        <p:txBody>
          <a:bodyPr/>
          <a:lstStyle/>
          <a:p>
            <a:r>
              <a:rPr lang="en-GB" altLang="en-US" sz="2600" dirty="0"/>
              <a:t>Technique</a:t>
            </a:r>
          </a:p>
          <a:p>
            <a:pPr lvl="1"/>
            <a:r>
              <a:rPr lang="en-GB" altLang="en-US" sz="1800" dirty="0"/>
              <a:t>A collection of guidelines that help an analyst complete an activity or </a:t>
            </a:r>
            <a:r>
              <a:rPr lang="en-GB" altLang="en-US" sz="1800" dirty="0" smtClean="0"/>
              <a:t>task</a:t>
            </a:r>
            <a:endParaRPr lang="en-GB" altLang="en-US" sz="1800" dirty="0"/>
          </a:p>
          <a:p>
            <a:pPr lvl="1"/>
            <a:r>
              <a:rPr lang="en-GB" altLang="en-US" sz="1800" dirty="0"/>
              <a:t>Learning techniques is the key to having expertise in a </a:t>
            </a:r>
            <a:r>
              <a:rPr lang="en-GB" altLang="en-US" sz="1800" dirty="0" smtClean="0"/>
              <a:t>field</a:t>
            </a:r>
            <a:endParaRPr lang="en-GB" alt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4391" y="1918450"/>
            <a:ext cx="6208172" cy="4029634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Strategic planning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Project management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User-interviewing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Data-modeling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Relational database design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Structured programming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Software-testing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Process modeling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Domain modeling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Use case modeling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Object-oriented programming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Architectural design techniques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 smtClean="0"/>
              <a:t>User-interface design techniques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Agile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Development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540943"/>
            <a:ext cx="8382000" cy="2345257"/>
          </a:xfrm>
        </p:spPr>
        <p:txBody>
          <a:bodyPr/>
          <a:lstStyle/>
          <a:p>
            <a:r>
              <a:rPr lang="en-GB" altLang="en-US" dirty="0"/>
              <a:t>A guiding philosophy and set of guidelines for developing information systems in an unknown, rapidly changing environment</a:t>
            </a:r>
          </a:p>
          <a:p>
            <a:r>
              <a:rPr lang="en-US" dirty="0" smtClean="0"/>
              <a:t>Chaordic</a:t>
            </a:r>
          </a:p>
          <a:p>
            <a:pPr lvl="1"/>
            <a:r>
              <a:rPr lang="en-US" dirty="0" smtClean="0"/>
              <a:t>A term for adaptive projects – chaotic yet ordered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772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Agile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Development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540704"/>
            <a:ext cx="8382000" cy="3945696"/>
          </a:xfrm>
        </p:spPr>
        <p:txBody>
          <a:bodyPr/>
          <a:lstStyle/>
          <a:p>
            <a:r>
              <a:rPr lang="en-US" dirty="0" smtClean="0"/>
              <a:t>Agile Values in “Manifesto for Agile Software Development”</a:t>
            </a:r>
          </a:p>
          <a:p>
            <a:pPr lvl="1"/>
            <a:r>
              <a:rPr lang="en-US" dirty="0"/>
              <a:t>Value responding to change over following a plan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individuals and interactions over processes and tools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working software over comprehensive documentation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customer collaboration over contract 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7772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Agile Modeling Principles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65886"/>
            <a:ext cx="8001000" cy="1139214"/>
          </a:xfrm>
        </p:spPr>
        <p:txBody>
          <a:bodyPr/>
          <a:lstStyle/>
          <a:p>
            <a:pPr marL="352800" indent="-352800"/>
            <a:r>
              <a:rPr lang="en-US" dirty="0" smtClean="0"/>
              <a:t>Agile Modeling (A</a:t>
            </a:r>
            <a:r>
              <a:rPr lang="en-US" sz="100" dirty="0" smtClean="0"/>
              <a:t> </a:t>
            </a:r>
            <a:r>
              <a:rPr lang="en-US" dirty="0" smtClean="0"/>
              <a:t>M) – 12 Principles</a:t>
            </a:r>
          </a:p>
          <a:p>
            <a:pPr lvl="1"/>
            <a:r>
              <a:rPr lang="en-US" dirty="0" smtClean="0"/>
              <a:t>A philosophy – build only necessary models that are useful and at the right level of detail</a:t>
            </a:r>
            <a:endParaRPr lang="en-US" dirty="0"/>
          </a:p>
        </p:txBody>
      </p:sp>
      <p:pic>
        <p:nvPicPr>
          <p:cNvPr id="7" name="Content Placeholder 6" descr="The 12 principles of agile modeling are given in hexagonal compartments positioned like in a beehive. They are as follows: Software is your primary goal, next effort is your secondary goal, minimize modeling, embrace change, change incrementally, model with a purpose, build multiple models, high-quality models get feedback, focus on content, not representation, communicate and learn from each other, know your models and how to use them, adapt to specific needs, and maximize stakeholder R O I. 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77558" y="2674118"/>
            <a:ext cx="6588884" cy="3115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6962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Agile Principles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3)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43050"/>
            <a:ext cx="8382000" cy="4351961"/>
          </a:xfrm>
        </p:spPr>
        <p:txBody>
          <a:bodyPr/>
          <a:lstStyle/>
          <a:p>
            <a:pPr marL="352800" indent="-352800"/>
            <a:r>
              <a:rPr lang="en-US" dirty="0" smtClean="0"/>
              <a:t>Develop software as the primary goal</a:t>
            </a:r>
          </a:p>
          <a:p>
            <a:pPr lvl="1"/>
            <a:r>
              <a:rPr lang="en-US" dirty="0" smtClean="0"/>
              <a:t>Don’t get distracted by documentation or models</a:t>
            </a:r>
          </a:p>
          <a:p>
            <a:pPr marL="352800" indent="-352800"/>
            <a:r>
              <a:rPr lang="en-US" dirty="0" smtClean="0"/>
              <a:t>Enable the next effort as your secondary goal</a:t>
            </a:r>
          </a:p>
          <a:p>
            <a:pPr lvl="1"/>
            <a:r>
              <a:rPr lang="en-US" dirty="0" smtClean="0"/>
              <a:t>Be aware of next step versions or revisions</a:t>
            </a:r>
          </a:p>
          <a:p>
            <a:pPr marL="352800" indent="-352800"/>
            <a:r>
              <a:rPr lang="en-US" dirty="0" smtClean="0"/>
              <a:t>Minimize your modeling activity</a:t>
            </a:r>
          </a:p>
          <a:p>
            <a:pPr lvl="1"/>
            <a:r>
              <a:rPr lang="en-US" dirty="0" smtClean="0"/>
              <a:t>Only build what helps move the project forward</a:t>
            </a:r>
          </a:p>
          <a:p>
            <a:pPr marL="352800" indent="-352800"/>
            <a:r>
              <a:rPr lang="en-US" dirty="0" smtClean="0"/>
              <a:t>Embrace change and change incrementally</a:t>
            </a:r>
          </a:p>
          <a:p>
            <a:pPr lvl="1"/>
            <a:r>
              <a:rPr lang="en-US" dirty="0" smtClean="0"/>
              <a:t>Take small steps that keep you on-track and that can be reversed if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62700"/>
            <a:ext cx="77724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Agile Principles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3)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29953"/>
            <a:ext cx="8382000" cy="4416594"/>
          </a:xfrm>
        </p:spPr>
        <p:txBody>
          <a:bodyPr/>
          <a:lstStyle/>
          <a:p>
            <a:pPr marL="352800" indent="-352800"/>
            <a:r>
              <a:rPr lang="en-US" dirty="0"/>
              <a:t>Model with a purpose</a:t>
            </a:r>
          </a:p>
          <a:p>
            <a:pPr lvl="1"/>
            <a:r>
              <a:rPr lang="en-US" dirty="0"/>
              <a:t>Model to understand</a:t>
            </a:r>
          </a:p>
          <a:p>
            <a:pPr lvl="1"/>
            <a:r>
              <a:rPr lang="en-US" dirty="0"/>
              <a:t>Model to </a:t>
            </a:r>
            <a:r>
              <a:rPr lang="en-US" dirty="0" smtClean="0"/>
              <a:t>communicate</a:t>
            </a:r>
          </a:p>
          <a:p>
            <a:pPr marL="352800" indent="-352800"/>
            <a:r>
              <a:rPr lang="en-US" dirty="0" smtClean="0"/>
              <a:t>Build multiple models</a:t>
            </a:r>
          </a:p>
          <a:p>
            <a:pPr lvl="1"/>
            <a:r>
              <a:rPr lang="en-US" dirty="0" smtClean="0"/>
              <a:t>Look at problems from different perspectives</a:t>
            </a:r>
          </a:p>
          <a:p>
            <a:pPr marL="352800" indent="-352800"/>
            <a:r>
              <a:rPr lang="en-US" dirty="0" smtClean="0"/>
              <a:t>Build high-quality models and get feedback</a:t>
            </a:r>
          </a:p>
          <a:p>
            <a:pPr marL="352800" indent="-352800"/>
            <a:r>
              <a:rPr lang="en-US" dirty="0" smtClean="0"/>
              <a:t>Focus on content rather than representation</a:t>
            </a:r>
          </a:p>
          <a:p>
            <a:pPr lvl="1"/>
            <a:r>
              <a:rPr lang="en-US" dirty="0" smtClean="0"/>
              <a:t>Informal hand-drawn models are sometimes okay</a:t>
            </a:r>
          </a:p>
          <a:p>
            <a:pPr lvl="1"/>
            <a:r>
              <a:rPr lang="en-US" dirty="0" smtClean="0"/>
              <a:t>Always focus on stakeholder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7724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Agile Principles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3)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43050"/>
            <a:ext cx="8382000" cy="2046714"/>
          </a:xfrm>
        </p:spPr>
        <p:txBody>
          <a:bodyPr/>
          <a:lstStyle/>
          <a:p>
            <a:pPr marL="352800" indent="-352800"/>
            <a:r>
              <a:rPr lang="en-US" dirty="0"/>
              <a:t>Learn from each other with open communication</a:t>
            </a:r>
          </a:p>
          <a:p>
            <a:pPr marL="352800" indent="-352800"/>
            <a:r>
              <a:rPr lang="en-US" dirty="0"/>
              <a:t>Know your models and how to use them</a:t>
            </a:r>
          </a:p>
          <a:p>
            <a:pPr marL="352800" indent="-352800"/>
            <a:r>
              <a:rPr lang="en-US" dirty="0"/>
              <a:t>Adapt to specific project needs</a:t>
            </a:r>
          </a:p>
          <a:p>
            <a:pPr marL="352800" indent="-352800"/>
            <a:r>
              <a:rPr lang="en-US" dirty="0"/>
              <a:t>Maximize stakeholder </a:t>
            </a:r>
            <a:r>
              <a:rPr lang="en-US" dirty="0" smtClean="0"/>
              <a:t>R</a:t>
            </a:r>
            <a:r>
              <a:rPr lang="en-US" sz="100" dirty="0" smtClean="0"/>
              <a:t> </a:t>
            </a:r>
            <a:r>
              <a:rPr lang="en-US" dirty="0" smtClean="0"/>
              <a:t>M</a:t>
            </a:r>
            <a:r>
              <a:rPr lang="en-US" sz="100" dirty="0" smtClean="0"/>
              <a:t>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7724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The Unified Process (U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P)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74735"/>
          </a:xfrm>
        </p:spPr>
        <p:txBody>
          <a:bodyPr/>
          <a:lstStyle/>
          <a:p>
            <a:pPr marL="352800" indent="-352800"/>
            <a:r>
              <a:rPr lang="en-US" dirty="0" smtClean="0"/>
              <a:t>The U</a:t>
            </a:r>
            <a:r>
              <a:rPr lang="en-US" sz="100" dirty="0" smtClean="0"/>
              <a:t> </a:t>
            </a:r>
            <a:r>
              <a:rPr lang="en-US" dirty="0" smtClean="0"/>
              <a:t>P was the early leader in adaptive approaches</a:t>
            </a:r>
          </a:p>
          <a:p>
            <a:pPr marL="352800" indent="-352800"/>
            <a:r>
              <a:rPr lang="en-US" dirty="0" smtClean="0"/>
              <a:t>U</a:t>
            </a:r>
            <a:r>
              <a:rPr lang="en-US" sz="100" dirty="0" smtClean="0"/>
              <a:t> </a:t>
            </a:r>
            <a:r>
              <a:rPr lang="en-US" dirty="0" smtClean="0"/>
              <a:t>P and U</a:t>
            </a:r>
            <a:r>
              <a:rPr lang="en-US" sz="100" dirty="0" smtClean="0"/>
              <a:t> </a:t>
            </a:r>
            <a:r>
              <a:rPr lang="en-US" dirty="0" smtClean="0"/>
              <a:t>M</a:t>
            </a:r>
            <a:r>
              <a:rPr lang="en-US" sz="100" dirty="0" smtClean="0"/>
              <a:t> </a:t>
            </a:r>
            <a:r>
              <a:rPr lang="en-US" dirty="0" smtClean="0"/>
              <a:t>L (Unified Modeling Language) were developed together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The Unified Process (U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P) – Phases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502497"/>
          </a:xfrm>
        </p:spPr>
        <p:txBody>
          <a:bodyPr/>
          <a:lstStyle/>
          <a:p>
            <a:pPr marL="352800" indent="-352800"/>
            <a:r>
              <a:rPr lang="en-US" dirty="0" smtClean="0"/>
              <a:t>U</a:t>
            </a:r>
            <a:r>
              <a:rPr lang="en-US" sz="100" dirty="0" smtClean="0"/>
              <a:t> </a:t>
            </a:r>
            <a:r>
              <a:rPr lang="en-US" dirty="0" smtClean="0"/>
              <a:t>P Phases organize iterations into four primary areas of focus during a project</a:t>
            </a:r>
          </a:p>
          <a:p>
            <a:pPr lvl="1"/>
            <a:r>
              <a:rPr lang="en-US" dirty="0" smtClean="0"/>
              <a:t>Inception phase – getting the project started</a:t>
            </a:r>
          </a:p>
          <a:p>
            <a:pPr lvl="1"/>
            <a:r>
              <a:rPr lang="en-US" dirty="0" smtClean="0"/>
              <a:t>Elaboration – understanding the system requirements</a:t>
            </a:r>
          </a:p>
          <a:p>
            <a:pPr lvl="1"/>
            <a:r>
              <a:rPr lang="en-US" dirty="0" smtClean="0"/>
              <a:t>Construction – building the system</a:t>
            </a:r>
          </a:p>
          <a:p>
            <a:pPr lvl="1"/>
            <a:r>
              <a:rPr lang="en-US" dirty="0" smtClean="0"/>
              <a:t>Transitions – preparing for and moving to deploying the new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Chapter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10: </a:t>
            </a:r>
            <a:r>
              <a:rPr lang="en-US" altLang="en-US" spc="0" dirty="0">
                <a:solidFill>
                  <a:schemeClr val="tx1"/>
                </a:solidFill>
                <a:effectLst/>
              </a:rPr>
              <a:t>Outline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411552"/>
            <a:ext cx="8382000" cy="2462213"/>
          </a:xfrm>
        </p:spPr>
        <p:txBody>
          <a:bodyPr/>
          <a:lstStyle/>
          <a:p>
            <a:pPr marL="352800" indent="-352800"/>
            <a:r>
              <a:rPr lang="en-US" dirty="0"/>
              <a:t>The System Development Life Cycle</a:t>
            </a:r>
          </a:p>
          <a:p>
            <a:pPr marL="352800" indent="-352800"/>
            <a:r>
              <a:rPr lang="en-US" dirty="0"/>
              <a:t>Methodologies, Models, Tools, and Techniques</a:t>
            </a:r>
          </a:p>
          <a:p>
            <a:pPr marL="352800" indent="-352800"/>
            <a:r>
              <a:rPr lang="en-US" dirty="0"/>
              <a:t>Agile Development</a:t>
            </a:r>
          </a:p>
          <a:p>
            <a:pPr marL="352800" indent="-352800"/>
            <a:r>
              <a:rPr lang="en-US" dirty="0"/>
              <a:t>The Unified Process, Extreme Programming</a:t>
            </a:r>
            <a:r>
              <a:rPr lang="en-US" dirty="0" smtClean="0"/>
              <a:t>, and Scrum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Unified Process (U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P) – Phases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62100"/>
            <a:ext cx="7239000" cy="381000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en-US" sz="100" dirty="0" smtClean="0"/>
              <a:t> </a:t>
            </a:r>
            <a:r>
              <a:rPr lang="en-US" dirty="0" smtClean="0"/>
              <a:t>P S</a:t>
            </a:r>
            <a:r>
              <a:rPr lang="en-US" sz="100" dirty="0" smtClean="0"/>
              <a:t> </a:t>
            </a:r>
            <a:r>
              <a:rPr lang="en-US" dirty="0" smtClean="0"/>
              <a:t>D</a:t>
            </a:r>
            <a:r>
              <a:rPr lang="en-US" sz="100" dirty="0" smtClean="0"/>
              <a:t> </a:t>
            </a:r>
            <a:r>
              <a:rPr lang="en-US" dirty="0" smtClean="0"/>
              <a:t>L</a:t>
            </a:r>
            <a:r>
              <a:rPr lang="en-US" sz="100" dirty="0" smtClean="0"/>
              <a:t> </a:t>
            </a:r>
            <a:r>
              <a:rPr lang="en-US" dirty="0" smtClean="0"/>
              <a:t>C divides iterations into four phases</a:t>
            </a:r>
          </a:p>
        </p:txBody>
      </p:sp>
      <p:pic>
        <p:nvPicPr>
          <p:cNvPr id="7" name="Content Placeholder 6" descr="A unified process system development life cycle is represented as follows: 1. inception. 2. elaboration, includes partial iteration. 3. Construction, in three phases. 4. transition. 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580" y="2438400"/>
            <a:ext cx="7289620" cy="15471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Unified Process (U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P) – Phases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2)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554428"/>
            <a:ext cx="4114800" cy="387798"/>
          </a:xfrm>
        </p:spPr>
        <p:txBody>
          <a:bodyPr/>
          <a:lstStyle/>
          <a:p>
            <a:pPr marL="352800" indent="-352800"/>
            <a:r>
              <a:rPr lang="en-US" dirty="0" smtClean="0"/>
              <a:t>Objectives of each phase</a:t>
            </a:r>
            <a:endParaRPr lang="en-US" dirty="0"/>
          </a:p>
        </p:txBody>
      </p:sp>
      <p:graphicFrame>
        <p:nvGraphicFramePr>
          <p:cNvPr id="8" name="Content Placeholder 7" descr="Table is accessible to screenreader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6810204"/>
              </p:ext>
            </p:extLst>
          </p:nvPr>
        </p:nvGraphicFramePr>
        <p:xfrm>
          <a:off x="609600" y="2120152"/>
          <a:ext cx="8229600" cy="36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 Phase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Objective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Inception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an approximate vision of the system, make the business case, define the scope, and produce rough estimates for cost and schedule.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Elaboration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Define the vision, identify and describe all requirements,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finalize the scope, design and implement the core architecture and functions, resolve high risks, and produce realistic estimates for cost and schedule.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Iteratively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implement the remaining lower-risk, predicable, and easier elements and prepare for deployment.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Transition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the beta test and deployment so users have a working system and are ready to benefit as expected.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Unified Process – Disciplines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4)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46225"/>
            <a:ext cx="8382000" cy="2756652"/>
          </a:xfrm>
        </p:spPr>
        <p:txBody>
          <a:bodyPr/>
          <a:lstStyle/>
          <a:p>
            <a:pPr marL="352800" indent="-352800"/>
            <a:r>
              <a:rPr lang="en-US" dirty="0" smtClean="0"/>
              <a:t>A set of functionally related development activities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Each discipline are all the activities related to achieving one objective in the development project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Two types of disciplines</a:t>
            </a:r>
          </a:p>
          <a:p>
            <a:pPr lvl="2">
              <a:spcBef>
                <a:spcPts val="1000"/>
              </a:spcBef>
            </a:pPr>
            <a:r>
              <a:rPr lang="en-US" dirty="0" smtClean="0"/>
              <a:t>Development disciplines</a:t>
            </a:r>
          </a:p>
          <a:p>
            <a:pPr lvl="2">
              <a:spcBef>
                <a:spcPts val="1000"/>
              </a:spcBef>
            </a:pPr>
            <a:r>
              <a:rPr lang="en-US" dirty="0" smtClean="0"/>
              <a:t>Management – planning and control disciplines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Unified Process – Disciplines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4)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31560"/>
            <a:ext cx="8382000" cy="3511731"/>
          </a:xfrm>
        </p:spPr>
        <p:txBody>
          <a:bodyPr/>
          <a:lstStyle/>
          <a:p>
            <a:pPr marL="352800" indent="-352800"/>
            <a:r>
              <a:rPr lang="en-US" dirty="0" smtClean="0"/>
              <a:t>Development Disciplines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Business </a:t>
            </a:r>
            <a:r>
              <a:rPr lang="en-US" dirty="0" smtClean="0"/>
              <a:t>modeling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Requirements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 smtClean="0"/>
              <a:t>Design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 smtClean="0"/>
              <a:t>Implementation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 smtClean="0"/>
              <a:t>Testing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3" y="228600"/>
            <a:ext cx="8382000" cy="609398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Unified Process – Disciplines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4)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43788"/>
            <a:ext cx="8382000" cy="1963614"/>
          </a:xfrm>
        </p:spPr>
        <p:txBody>
          <a:bodyPr/>
          <a:lstStyle/>
          <a:p>
            <a:pPr marL="352800" indent="-352800"/>
            <a:r>
              <a:rPr lang="en-US" dirty="0" smtClean="0"/>
              <a:t>Planning and Control disciplines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Configuration and change management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Project </a:t>
            </a:r>
            <a:r>
              <a:rPr lang="en-US" dirty="0"/>
              <a:t>management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Unified Process – Disciplines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(4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4)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550722"/>
            <a:ext cx="6172200" cy="344753"/>
          </a:xfrm>
        </p:spPr>
        <p:txBody>
          <a:bodyPr/>
          <a:lstStyle/>
          <a:p>
            <a:r>
              <a:rPr lang="en-US" sz="2800" dirty="0" smtClean="0"/>
              <a:t>Disciplines are used across all iterations</a:t>
            </a:r>
            <a:endParaRPr lang="en-US" sz="2800" dirty="0"/>
          </a:p>
        </p:txBody>
      </p:sp>
      <p:pic>
        <p:nvPicPr>
          <p:cNvPr id="7" name="Content Placeholder 6" descr="A table gives Unified process disciplines shows that are used across iterations. The iterations are marked from 1 to 7 as column heads and the disciplines are marked in the rows. Iteration 2 is a four-week iteration that includes work in most disciplines, ending with a stable executable. The row entries can be described as follows: Business modeling: mostly at 2. Requirements: mostly through 2 and 3, tapers at 4. Design: 2, 3, 4, tapers at 5. Implementation: 3 to 7. Testing: 2 to 7. Deployment: 5, 6, 7. Configuration and change management: 2 to 7. Project management: 1 to 3, 5 to 7. Environment: peaks at 2 and 3 and tapers through 4 to 7. Iteration 2 involves much business modeling and requirements but still includes some design, implementation, and testing activities. Iteration 5 involves minimal modeling and requirements, some design, but much more implementation and many more testing activities. 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3600" y="2209800"/>
            <a:ext cx="4267200" cy="3477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Extreme Programming (X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P)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3)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47836"/>
            <a:ext cx="8610600" cy="4271939"/>
          </a:xfrm>
        </p:spPr>
        <p:txBody>
          <a:bodyPr/>
          <a:lstStyle/>
          <a:p>
            <a:pPr marL="352800" indent="-352800"/>
            <a:r>
              <a:rPr lang="en-US" dirty="0" smtClean="0"/>
              <a:t>Takes the best practices of software development and extends them “to the extreme”</a:t>
            </a:r>
          </a:p>
          <a:p>
            <a:pPr lvl="1"/>
            <a:r>
              <a:rPr lang="en-US" dirty="0" smtClean="0"/>
              <a:t>Focus intensely on proven industry practices</a:t>
            </a:r>
          </a:p>
          <a:p>
            <a:pPr lvl="1"/>
            <a:r>
              <a:rPr lang="en-US" dirty="0" smtClean="0"/>
              <a:t>Combine them in unique ways to get better results</a:t>
            </a:r>
          </a:p>
          <a:p>
            <a:pPr marL="352800" indent="-352800"/>
            <a:r>
              <a:rPr lang="en-US" dirty="0" smtClean="0"/>
              <a:t>X</a:t>
            </a:r>
            <a:r>
              <a:rPr lang="en-US" sz="100" dirty="0" smtClean="0"/>
              <a:t> </a:t>
            </a:r>
            <a:r>
              <a:rPr lang="en-US" dirty="0" smtClean="0"/>
              <a:t>P Core Values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Courage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Extreme Programming (X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P)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3)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43973"/>
            <a:ext cx="8382000" cy="3647152"/>
          </a:xfrm>
        </p:spPr>
        <p:txBody>
          <a:bodyPr/>
          <a:lstStyle/>
          <a:p>
            <a:r>
              <a:rPr lang="en-US" dirty="0" smtClean="0"/>
              <a:t>X</a:t>
            </a:r>
            <a:r>
              <a:rPr lang="en-US" sz="100" dirty="0" smtClean="0"/>
              <a:t> </a:t>
            </a:r>
            <a:r>
              <a:rPr lang="en-US" dirty="0" smtClean="0"/>
              <a:t>P Practices</a:t>
            </a:r>
          </a:p>
          <a:p>
            <a:pPr lvl="1"/>
            <a:r>
              <a:rPr lang="en-US" dirty="0" smtClean="0"/>
              <a:t>Planning – based on user stories</a:t>
            </a:r>
          </a:p>
          <a:p>
            <a:pPr lvl="1"/>
            <a:r>
              <a:rPr lang="en-US" dirty="0" smtClean="0"/>
              <a:t>Testing – thorough testing at every step</a:t>
            </a:r>
          </a:p>
          <a:p>
            <a:pPr lvl="1"/>
            <a:r>
              <a:rPr lang="en-US" dirty="0" smtClean="0"/>
              <a:t>Pair Programming – watch, inspect, trade off</a:t>
            </a:r>
          </a:p>
          <a:p>
            <a:pPr lvl="1"/>
            <a:r>
              <a:rPr lang="en-US" dirty="0" smtClean="0"/>
              <a:t>Simple Designs – Agile modeling principles</a:t>
            </a:r>
          </a:p>
          <a:p>
            <a:pPr lvl="1"/>
            <a:r>
              <a:rPr lang="en-US" dirty="0" smtClean="0"/>
              <a:t>Refactoring – redo and cleanup as you go</a:t>
            </a:r>
          </a:p>
          <a:p>
            <a:pPr lvl="1"/>
            <a:r>
              <a:rPr lang="en-US" dirty="0" smtClean="0"/>
              <a:t>Owning the code collectively – egoless development, anyone can review and improve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Extreme Programming (X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P)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3)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86" y="1540776"/>
            <a:ext cx="8544214" cy="4402823"/>
          </a:xfrm>
        </p:spPr>
        <p:txBody>
          <a:bodyPr/>
          <a:lstStyle/>
          <a:p>
            <a:r>
              <a:rPr lang="en-US" dirty="0" smtClean="0"/>
              <a:t>X</a:t>
            </a:r>
            <a:r>
              <a:rPr lang="en-US" sz="100" dirty="0" smtClean="0"/>
              <a:t> </a:t>
            </a:r>
            <a:r>
              <a:rPr lang="en-US" dirty="0" smtClean="0"/>
              <a:t>P Practices</a:t>
            </a:r>
          </a:p>
          <a:p>
            <a:pPr lvl="1"/>
            <a:r>
              <a:rPr lang="en-US" dirty="0" smtClean="0"/>
              <a:t>Continuous integration – grow the software continuously</a:t>
            </a:r>
          </a:p>
          <a:p>
            <a:pPr lvl="1"/>
            <a:r>
              <a:rPr lang="en-US" dirty="0" smtClean="0"/>
              <a:t>On-site customer – get sign-off as you go</a:t>
            </a:r>
          </a:p>
          <a:p>
            <a:pPr lvl="1"/>
            <a:r>
              <a:rPr lang="en-US" dirty="0" smtClean="0"/>
              <a:t>System metaphor – what should the final system look like</a:t>
            </a:r>
          </a:p>
          <a:p>
            <a:pPr lvl="1"/>
            <a:r>
              <a:rPr lang="en-US" dirty="0" smtClean="0"/>
              <a:t>Small releases – turn over to user frequently</a:t>
            </a:r>
          </a:p>
          <a:p>
            <a:pPr lvl="1"/>
            <a:r>
              <a:rPr lang="en-US" dirty="0" smtClean="0"/>
              <a:t>Forty-hour work week – don’t overload the developers</a:t>
            </a:r>
          </a:p>
          <a:p>
            <a:pPr lvl="1"/>
            <a:r>
              <a:rPr lang="en-US" dirty="0" smtClean="0"/>
              <a:t>Coding standards – follow standards for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3429000" cy="1141412"/>
          </a:xfrm>
        </p:spPr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X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P Core Values and Practices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Two diagrams show extreme programming core values and practices. Core values: communication, feedback, simplicity, courage. Practices: Planning, testing, pair programming, simple designs. Refactoring the code, owning the code collectively, continuous integration, on-site customer, system metaphor, small releases, forty-hour week, coding standards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5830" y="298109"/>
            <a:ext cx="5031166" cy="5535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Learning 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4855" y="1002831"/>
            <a:ext cx="8382000" cy="4331169"/>
          </a:xfrm>
        </p:spPr>
        <p:txBody>
          <a:bodyPr/>
          <a:lstStyle/>
          <a:p>
            <a:r>
              <a:rPr lang="en-US" sz="2800" dirty="0"/>
              <a:t>Compare the underlying assumptions </a:t>
            </a:r>
            <a:r>
              <a:rPr lang="en-US" sz="2800" dirty="0" smtClean="0"/>
              <a:t>and uses </a:t>
            </a:r>
            <a:r>
              <a:rPr lang="en-US" sz="2800" dirty="0"/>
              <a:t>of a predictive and an adaptive </a:t>
            </a:r>
            <a:r>
              <a:rPr lang="en-US" sz="2800" dirty="0" smtClean="0"/>
              <a:t>system development </a:t>
            </a:r>
            <a:r>
              <a:rPr lang="en-US" sz="2800" dirty="0"/>
              <a:t>life cycle (</a:t>
            </a:r>
            <a:r>
              <a:rPr lang="en-US" sz="2800" dirty="0" smtClean="0"/>
              <a:t>S</a:t>
            </a:r>
            <a:r>
              <a:rPr lang="en-US" sz="100" dirty="0" smtClean="0"/>
              <a:t> </a:t>
            </a:r>
            <a:r>
              <a:rPr lang="en-US" sz="2800" dirty="0" smtClean="0"/>
              <a:t>D</a:t>
            </a:r>
            <a:r>
              <a:rPr lang="en-US" sz="100" dirty="0" smtClean="0"/>
              <a:t> </a:t>
            </a:r>
            <a:r>
              <a:rPr lang="en-US" sz="2800" dirty="0" smtClean="0"/>
              <a:t>L</a:t>
            </a:r>
            <a:r>
              <a:rPr lang="en-US" sz="100" dirty="0" smtClean="0"/>
              <a:t> </a:t>
            </a:r>
            <a:r>
              <a:rPr lang="en-US" sz="2800" dirty="0" smtClean="0"/>
              <a:t>C</a:t>
            </a:r>
            <a:r>
              <a:rPr lang="en-US" sz="2800" dirty="0"/>
              <a:t>)</a:t>
            </a:r>
          </a:p>
          <a:p>
            <a:r>
              <a:rPr lang="en-US" sz="2800" dirty="0"/>
              <a:t>Explain what makes up a system </a:t>
            </a:r>
            <a:r>
              <a:rPr lang="en-US" sz="2800" dirty="0" smtClean="0"/>
              <a:t>development methodology—the S</a:t>
            </a:r>
            <a:r>
              <a:rPr lang="en-US" sz="100" dirty="0" smtClean="0"/>
              <a:t> </a:t>
            </a:r>
            <a:r>
              <a:rPr lang="en-US" sz="2800" dirty="0" smtClean="0"/>
              <a:t>D</a:t>
            </a:r>
            <a:r>
              <a:rPr lang="en-US" sz="100" dirty="0" smtClean="0"/>
              <a:t> </a:t>
            </a:r>
            <a:r>
              <a:rPr lang="en-US" sz="2800" dirty="0" smtClean="0"/>
              <a:t>L</a:t>
            </a:r>
            <a:r>
              <a:rPr lang="en-US" sz="100" dirty="0" smtClean="0"/>
              <a:t> </a:t>
            </a:r>
            <a:r>
              <a:rPr lang="en-US" sz="2800" dirty="0" smtClean="0"/>
              <a:t>C </a:t>
            </a:r>
            <a:r>
              <a:rPr lang="en-US" sz="2800" dirty="0"/>
              <a:t>as well as models</a:t>
            </a:r>
            <a:r>
              <a:rPr lang="en-US" sz="2800" dirty="0" smtClean="0"/>
              <a:t>, tools</a:t>
            </a:r>
            <a:r>
              <a:rPr lang="en-US" sz="2800" dirty="0"/>
              <a:t>, and techniques</a:t>
            </a:r>
          </a:p>
          <a:p>
            <a:r>
              <a:rPr lang="en-US" sz="2800" dirty="0"/>
              <a:t>Describe the key features of Agile development</a:t>
            </a:r>
          </a:p>
          <a:p>
            <a:r>
              <a:rPr lang="en-US" sz="2800" dirty="0"/>
              <a:t>Understand and describe the key features </a:t>
            </a:r>
            <a:r>
              <a:rPr lang="en-US" sz="2800" dirty="0" smtClean="0"/>
              <a:t>of the </a:t>
            </a:r>
            <a:r>
              <a:rPr lang="en-US" sz="2800" dirty="0"/>
              <a:t>Unified Process, Extreme Programming, </a:t>
            </a:r>
            <a:r>
              <a:rPr lang="en-US" sz="2800" dirty="0" smtClean="0"/>
              <a:t>and Scrum </a:t>
            </a:r>
            <a:r>
              <a:rPr lang="en-US" sz="2800" dirty="0"/>
              <a:t>Agile system development methodologies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15075"/>
            <a:ext cx="7772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X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P Project Approach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38026"/>
            <a:ext cx="8382000" cy="2351413"/>
          </a:xfrm>
        </p:spPr>
        <p:txBody>
          <a:bodyPr/>
          <a:lstStyle/>
          <a:p>
            <a:r>
              <a:rPr lang="en-US" dirty="0" smtClean="0"/>
              <a:t>Three level approach (three rings)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Outside ring – create user stories and define acceptance tests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Middle ring – conduct tests and do overall planning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Inside ring – iterations of coding and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X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P Project Approach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2)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Content Placeholder 5" descr="The X P Project Approach is shown within three concentric circular bands. The steps are as follows: Start; create user stories; create acceptance test; plan releases; plan iterations; the iterations: code, unit test, integration test, start next iteration. Acceptance test, start next release; finish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143000"/>
            <a:ext cx="4743450" cy="48404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SCRUM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378565"/>
            <a:ext cx="8382000" cy="4498667"/>
          </a:xfrm>
        </p:spPr>
        <p:txBody>
          <a:bodyPr/>
          <a:lstStyle/>
          <a:p>
            <a:r>
              <a:rPr lang="en-US" dirty="0" smtClean="0"/>
              <a:t>Combination of principles of Rugby and Agile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Intense effort involving the entire team for a defined period of time</a:t>
            </a:r>
          </a:p>
          <a:p>
            <a:r>
              <a:rPr lang="en-US" dirty="0" smtClean="0"/>
              <a:t>Product backlog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P</a:t>
            </a:r>
            <a:r>
              <a:rPr lang="en-US" dirty="0" smtClean="0"/>
              <a:t>rioritized list of user requirements</a:t>
            </a:r>
          </a:p>
          <a:p>
            <a:r>
              <a:rPr lang="en-US" dirty="0" smtClean="0"/>
              <a:t>Product owner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</a:t>
            </a:r>
            <a:r>
              <a:rPr lang="en-US" dirty="0" smtClean="0"/>
              <a:t>he client stakeholder who controls backlog</a:t>
            </a:r>
          </a:p>
          <a:p>
            <a:r>
              <a:rPr lang="en-US" dirty="0" smtClean="0"/>
              <a:t>Scrum master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Scrum project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Scrum Sprint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71947" y="1543050"/>
            <a:ext cx="8382000" cy="131933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Scrum sprint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A time-controlled mini-project to implement part of the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6" name="Content Placeholder 5" descr="A scrum sprint is shown as follows: Product owner and product backlog leads to scrum planning meeting. This is taken forward to scrum master, scrum team and sprint backlog. Next comes a daily scrum, of a 30-day scrum sprint, that results in an incremental software result, which again leads to scrum planning meeting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839" y="3125927"/>
            <a:ext cx="7601869" cy="27684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Scrum Practices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43050"/>
            <a:ext cx="8382000" cy="4167295"/>
          </a:xfrm>
        </p:spPr>
        <p:txBody>
          <a:bodyPr/>
          <a:lstStyle/>
          <a:p>
            <a:r>
              <a:rPr lang="en-US" dirty="0" smtClean="0"/>
              <a:t>Scope of each sprint is frozen (but can be reduced if necessary)</a:t>
            </a:r>
          </a:p>
          <a:p>
            <a:r>
              <a:rPr lang="en-US" dirty="0" smtClean="0"/>
              <a:t>Time period is kept constant</a:t>
            </a:r>
          </a:p>
          <a:p>
            <a:r>
              <a:rPr lang="en-US" dirty="0" smtClean="0"/>
              <a:t>Daily Scrum meeting</a:t>
            </a:r>
          </a:p>
          <a:p>
            <a:pPr lvl="1"/>
            <a:r>
              <a:rPr lang="en-US" dirty="0"/>
              <a:t>What have you done since the last daily Scrum (during the last 24 hours)?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will you do by the next daily Scrum?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kept you or is keeping you from completing your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Summary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302125"/>
          </a:xfrm>
        </p:spPr>
        <p:txBody>
          <a:bodyPr/>
          <a:lstStyle/>
          <a:p>
            <a:pPr marL="352800" indent="-352800"/>
            <a:r>
              <a:rPr lang="en-GB" altLang="en-US" sz="2800" dirty="0"/>
              <a:t>This chapter covers approaches to system development in more detail</a:t>
            </a:r>
          </a:p>
          <a:p>
            <a:pPr marL="352800" indent="-352800"/>
            <a:r>
              <a:rPr lang="en-GB" altLang="en-US" sz="2800" dirty="0"/>
              <a:t>There are two approaches to the </a:t>
            </a:r>
            <a:r>
              <a:rPr lang="en-GB" altLang="en-US" sz="28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C</a:t>
            </a:r>
            <a:r>
              <a:rPr lang="en-GB" altLang="en-US" sz="2800" dirty="0"/>
              <a:t>: Predictive and Adaptive</a:t>
            </a:r>
          </a:p>
          <a:p>
            <a:pPr marL="352800" indent="-352800"/>
            <a:r>
              <a:rPr lang="en-GB" altLang="en-US" sz="2800" dirty="0"/>
              <a:t>A predictive </a:t>
            </a:r>
            <a:r>
              <a:rPr lang="en-GB" altLang="en-US" sz="28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C</a:t>
            </a:r>
            <a:r>
              <a:rPr lang="en-GB" altLang="en-US" sz="2800" dirty="0"/>
              <a:t>, also known as the waterfall model, is used when it is possible to plan the project completely in advance</a:t>
            </a:r>
          </a:p>
          <a:p>
            <a:pPr marL="352800" indent="-352800"/>
            <a:r>
              <a:rPr lang="en-GB" altLang="en-US" sz="2800" dirty="0"/>
              <a:t>An Adaptive </a:t>
            </a:r>
            <a:r>
              <a:rPr lang="en-GB" altLang="en-US" sz="28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800" dirty="0" smtClean="0"/>
              <a:t>C</a:t>
            </a:r>
            <a:r>
              <a:rPr lang="en-GB" altLang="en-US" sz="2800" dirty="0"/>
              <a:t>, which uses iteration, is used when the requirements are less certain and the project will need to react to </a:t>
            </a:r>
            <a:r>
              <a:rPr lang="en-GB" altLang="en-US" sz="2800" dirty="0" smtClean="0"/>
              <a:t>changes</a:t>
            </a:r>
            <a:endParaRPr lang="en-GB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Summary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153400" cy="4474045"/>
          </a:xfrm>
        </p:spPr>
        <p:txBody>
          <a:bodyPr/>
          <a:lstStyle/>
          <a:p>
            <a:pPr marL="352800" indent="-352800"/>
            <a:r>
              <a:rPr lang="en-GB" altLang="en-US" sz="2600" dirty="0"/>
              <a:t>All new System development project use a methodology (or development process) and many are available. A methodology includes an S</a:t>
            </a:r>
            <a:r>
              <a:rPr lang="en-GB" altLang="en-US" sz="100" dirty="0"/>
              <a:t> </a:t>
            </a:r>
            <a:r>
              <a:rPr lang="en-GB" altLang="en-US" sz="2600" dirty="0"/>
              <a:t>D</a:t>
            </a:r>
            <a:r>
              <a:rPr lang="en-GB" altLang="en-US" sz="100" dirty="0"/>
              <a:t> </a:t>
            </a:r>
            <a:r>
              <a:rPr lang="en-GB" altLang="en-US" sz="2600" dirty="0"/>
              <a:t>L</a:t>
            </a:r>
            <a:r>
              <a:rPr lang="en-GB" altLang="en-US" sz="100" dirty="0"/>
              <a:t> </a:t>
            </a:r>
            <a:r>
              <a:rPr lang="en-GB" altLang="en-US" sz="2600" dirty="0"/>
              <a:t>C and tools, techniques, and models</a:t>
            </a:r>
          </a:p>
          <a:p>
            <a:pPr marL="352800" indent="-352800"/>
            <a:r>
              <a:rPr lang="en-GB" altLang="en-US" sz="2600" dirty="0"/>
              <a:t>Agile development is the current trend in system development</a:t>
            </a:r>
          </a:p>
          <a:p>
            <a:pPr marL="352800" indent="-352800"/>
            <a:r>
              <a:rPr lang="en-GB" altLang="en-US" sz="2600" dirty="0"/>
              <a:t>Unified Process is a formal iterative approach which uses U</a:t>
            </a:r>
            <a:r>
              <a:rPr lang="en-GB" altLang="en-US" sz="100" dirty="0"/>
              <a:t> </a:t>
            </a:r>
            <a:r>
              <a:rPr lang="en-GB" altLang="en-US" sz="2600" dirty="0"/>
              <a:t>M</a:t>
            </a:r>
            <a:r>
              <a:rPr lang="en-GB" altLang="en-US" sz="100" dirty="0"/>
              <a:t> </a:t>
            </a:r>
            <a:r>
              <a:rPr lang="en-GB" altLang="en-US" sz="2600" dirty="0"/>
              <a:t>L models (with Agile philosophy) and U</a:t>
            </a:r>
            <a:r>
              <a:rPr lang="en-GB" altLang="en-US" sz="100" dirty="0"/>
              <a:t> </a:t>
            </a:r>
            <a:r>
              <a:rPr lang="en-GB" altLang="en-US" sz="2600" dirty="0"/>
              <a:t>P disciplines</a:t>
            </a:r>
          </a:p>
          <a:p>
            <a:pPr marL="352800" indent="-352800"/>
            <a:r>
              <a:rPr lang="en-GB" altLang="en-US" sz="2600" dirty="0"/>
              <a:t>Extreme Programming (X</a:t>
            </a:r>
            <a:r>
              <a:rPr lang="en-GB" altLang="en-US" sz="100" dirty="0"/>
              <a:t> </a:t>
            </a:r>
            <a:r>
              <a:rPr lang="en-GB" altLang="en-US" sz="2600" dirty="0"/>
              <a:t>P) is an iterative approach which takes good practices to the extreme</a:t>
            </a:r>
          </a:p>
          <a:p>
            <a:pPr marL="352800" indent="-352800"/>
            <a:r>
              <a:rPr lang="en-GB" altLang="en-US" sz="2600" dirty="0"/>
              <a:t>Scrum is an iterative approach using a Scrum Sprint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79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09398"/>
          </a:xfrm>
        </p:spPr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925937"/>
            <a:ext cx="8382000" cy="4916731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GB" altLang="en-US" sz="2400" dirty="0"/>
              <a:t>Chapter 1 demonstrated a system development project that used an iterative and agile system development life cycle (</a:t>
            </a:r>
            <a:r>
              <a:rPr lang="en-GB" altLang="en-US" sz="24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C</a:t>
            </a:r>
            <a:r>
              <a:rPr lang="en-GB" altLang="en-US" sz="2400" dirty="0"/>
              <a:t>)</a:t>
            </a:r>
          </a:p>
          <a:p>
            <a:pPr>
              <a:spcBef>
                <a:spcPts val="500"/>
              </a:spcBef>
            </a:pPr>
            <a:r>
              <a:rPr lang="en-GB" altLang="en-US" sz="2400" dirty="0"/>
              <a:t>Later chapters focused on Systems Analysis activities and tasks and some System Design activities and tasks</a:t>
            </a:r>
          </a:p>
          <a:p>
            <a:pPr>
              <a:spcBef>
                <a:spcPts val="500"/>
              </a:spcBef>
            </a:pPr>
            <a:r>
              <a:rPr lang="en-GB" altLang="en-US" sz="2400" dirty="0"/>
              <a:t>Now we return to look at the </a:t>
            </a:r>
            <a:r>
              <a:rPr lang="en-GB" altLang="en-US" sz="24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C </a:t>
            </a:r>
            <a:r>
              <a:rPr lang="en-GB" altLang="en-US" sz="2400" dirty="0"/>
              <a:t>and related concepts in more detail</a:t>
            </a:r>
          </a:p>
          <a:p>
            <a:pPr lvl="1"/>
            <a:r>
              <a:rPr lang="en-GB" altLang="en-US" sz="2000" dirty="0"/>
              <a:t>Predictive versus Adaptive </a:t>
            </a:r>
            <a:r>
              <a:rPr lang="en-GB" altLang="en-US" sz="20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0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0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000" dirty="0" smtClean="0"/>
              <a:t>C </a:t>
            </a:r>
            <a:r>
              <a:rPr lang="en-GB" altLang="en-US" sz="2000" dirty="0"/>
              <a:t>variations</a:t>
            </a:r>
          </a:p>
          <a:p>
            <a:pPr lvl="1"/>
            <a:r>
              <a:rPr lang="en-GB" altLang="en-US" sz="2000" dirty="0"/>
              <a:t>Activities and Tasks of System Support</a:t>
            </a:r>
          </a:p>
          <a:p>
            <a:pPr lvl="1"/>
            <a:r>
              <a:rPr lang="en-GB" altLang="en-US" sz="2000" dirty="0"/>
              <a:t>Models, Methodologies, Tools and Techniques</a:t>
            </a:r>
          </a:p>
          <a:p>
            <a:pPr lvl="1"/>
            <a:r>
              <a:rPr lang="en-GB" altLang="en-US" sz="2000" dirty="0" smtClean="0"/>
              <a:t>Agile Development</a:t>
            </a:r>
          </a:p>
          <a:p>
            <a:pPr>
              <a:spcBef>
                <a:spcPts val="500"/>
              </a:spcBef>
            </a:pPr>
            <a:r>
              <a:rPr lang="en-GB" altLang="en-US" sz="2600" dirty="0" smtClean="0"/>
              <a:t>Specific S</a:t>
            </a:r>
            <a:r>
              <a:rPr lang="en-GB" altLang="en-US" sz="100" dirty="0" smtClean="0"/>
              <a:t> </a:t>
            </a:r>
            <a:r>
              <a:rPr lang="en-GB" altLang="en-US" sz="26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6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600" dirty="0" smtClean="0"/>
              <a:t>C Approaches</a:t>
            </a:r>
          </a:p>
          <a:p>
            <a:pPr lvl="1"/>
            <a:r>
              <a:rPr lang="en-GB" altLang="en-US" sz="2000" dirty="0" smtClean="0"/>
              <a:t>Unified Process (U</a:t>
            </a:r>
            <a:r>
              <a:rPr lang="en-GB" altLang="en-US" sz="100" dirty="0" smtClean="0"/>
              <a:t> </a:t>
            </a:r>
            <a:r>
              <a:rPr lang="en-GB" altLang="en-US" sz="2000" dirty="0" smtClean="0"/>
              <a:t>P)</a:t>
            </a:r>
          </a:p>
          <a:p>
            <a:pPr lvl="1"/>
            <a:r>
              <a:rPr lang="en-GB" altLang="en-US" sz="2000" dirty="0" smtClean="0"/>
              <a:t>Extreme Programming (X</a:t>
            </a:r>
            <a:r>
              <a:rPr lang="en-GB" altLang="en-US" sz="100" dirty="0" smtClean="0"/>
              <a:t> </a:t>
            </a:r>
            <a:r>
              <a:rPr lang="en-GB" altLang="en-US" sz="2000" dirty="0" smtClean="0"/>
              <a:t>P)</a:t>
            </a:r>
          </a:p>
          <a:p>
            <a:pPr lvl="1"/>
            <a:r>
              <a:rPr lang="en-GB" altLang="en-US" sz="2000" dirty="0" smtClean="0"/>
              <a:t>Scrum</a:t>
            </a:r>
            <a:endParaRPr lang="en-GB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15075"/>
            <a:ext cx="7848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07996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The System Development Life Cycle (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D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L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C)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600200"/>
            <a:ext cx="8229600" cy="4114800"/>
          </a:xfrm>
        </p:spPr>
        <p:txBody>
          <a:bodyPr/>
          <a:lstStyle/>
          <a:p>
            <a:r>
              <a:rPr lang="en-GB" altLang="en-US" sz="2400" dirty="0"/>
              <a:t>There are two general approaches to the </a:t>
            </a:r>
            <a:r>
              <a:rPr lang="en-GB" altLang="en-US" sz="24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C</a:t>
            </a:r>
            <a:endParaRPr lang="en-GB" altLang="en-US" sz="2400" dirty="0"/>
          </a:p>
          <a:p>
            <a:r>
              <a:rPr lang="en-GB" altLang="en-US" sz="2400" dirty="0"/>
              <a:t>Predictive </a:t>
            </a:r>
            <a:r>
              <a:rPr lang="en-GB" altLang="en-US" sz="2400" dirty="0" smtClean="0"/>
              <a:t>Approach to the S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C</a:t>
            </a:r>
            <a:endParaRPr lang="en-GB" altLang="en-US" sz="2400" dirty="0"/>
          </a:p>
          <a:p>
            <a:pPr lvl="1"/>
            <a:r>
              <a:rPr lang="en-GB" altLang="en-US" sz="2000" dirty="0"/>
              <a:t>Waterfall model</a:t>
            </a:r>
          </a:p>
          <a:p>
            <a:pPr lvl="1"/>
            <a:r>
              <a:rPr lang="en-GB" altLang="en-US" sz="2000" dirty="0"/>
              <a:t>Assumes the project can be planned in advance and that the information system can be developed according to the plan</a:t>
            </a:r>
          </a:p>
          <a:p>
            <a:pPr lvl="1"/>
            <a:r>
              <a:rPr lang="en-GB" altLang="en-US" sz="2000" dirty="0"/>
              <a:t>Requirements are well understood and/or low technical risk</a:t>
            </a:r>
          </a:p>
          <a:p>
            <a:r>
              <a:rPr lang="en-GB" altLang="en-US" sz="2400" dirty="0"/>
              <a:t>Adaptive Approach to the </a:t>
            </a:r>
            <a:r>
              <a:rPr lang="en-GB" altLang="en-US" sz="2400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sz="2400" dirty="0" smtClean="0"/>
              <a:t>C</a:t>
            </a:r>
            <a:endParaRPr lang="en-GB" altLang="en-US" sz="2400" dirty="0"/>
          </a:p>
          <a:p>
            <a:pPr lvl="1"/>
            <a:r>
              <a:rPr lang="en-GB" altLang="en-US" sz="2000" dirty="0"/>
              <a:t>Iterative model (as see in this text)</a:t>
            </a:r>
          </a:p>
          <a:p>
            <a:pPr lvl="1"/>
            <a:r>
              <a:rPr lang="en-GB" altLang="en-US" sz="2000" dirty="0"/>
              <a:t>Assumes the project must be more flexible and adapt to changing needs as the project progresses</a:t>
            </a:r>
          </a:p>
          <a:p>
            <a:pPr lvl="1"/>
            <a:r>
              <a:rPr lang="en-GB" altLang="en-US" sz="2000" dirty="0"/>
              <a:t>Requirements and needs are uncertain and/or high technical 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16054"/>
            <a:ext cx="7772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65"/>
            <a:ext cx="7391400" cy="1107996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The System Development Life Cycle (S</a:t>
            </a:r>
            <a:r>
              <a:rPr lang="en-US" alt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D</a:t>
            </a:r>
            <a:r>
              <a:rPr lang="en-US" alt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L</a:t>
            </a:r>
            <a:r>
              <a:rPr lang="en-US" alt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C)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2)</a:t>
            </a:r>
            <a:endParaRPr lang="en-US" altLang="en-US" sz="4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8298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61950" y="1600200"/>
            <a:ext cx="7543800" cy="6572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Most projects fall on a continuum between Predictive and </a:t>
            </a:r>
            <a:r>
              <a:rPr lang="en-GB" altLang="en-US" sz="2400" dirty="0" smtClean="0"/>
              <a:t>Adaptive</a:t>
            </a:r>
            <a:endParaRPr lang="en-GB" altLang="en-US" sz="2400" dirty="0"/>
          </a:p>
        </p:txBody>
      </p:sp>
      <p:pic>
        <p:nvPicPr>
          <p:cNvPr id="7" name="Picture 5" descr="The image shows how the choice S D L C or system development life cycle varies depending on the project. A balancing horizontal plank is shown with a triangular fulcrum in the middle. To the left, on the plank the text reads predictive S D L C; requirements well understood and well defined. Low technical risk. To the right, on the plank the text reads adaptive S D L C; requirements and needs uncertain. High technical risk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8" y="2698131"/>
            <a:ext cx="7914396" cy="24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4896"/>
            <a:ext cx="7696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Traditional Predictive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D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L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C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36701"/>
            <a:ext cx="8382000" cy="4406900"/>
          </a:xfrm>
        </p:spPr>
        <p:txBody>
          <a:bodyPr/>
          <a:lstStyle/>
          <a:p>
            <a:pPr marL="352800" indent="-352800"/>
            <a:r>
              <a:rPr lang="en-GB" altLang="en-US" dirty="0"/>
              <a:t>Earlier approach based on engineering</a:t>
            </a:r>
          </a:p>
          <a:p>
            <a:pPr marL="352800" indent="-352800"/>
            <a:r>
              <a:rPr lang="en-GB" altLang="en-US" dirty="0"/>
              <a:t>Typically have sequential </a:t>
            </a:r>
            <a:r>
              <a:rPr lang="en-GB" altLang="en-US" i="1" dirty="0"/>
              <a:t>Phases</a:t>
            </a:r>
          </a:p>
          <a:p>
            <a:pPr lvl="1"/>
            <a:r>
              <a:rPr lang="en-GB" altLang="en-US" dirty="0"/>
              <a:t>Phases are related groups of development activities, such as planning, analysis, design, implementation, and deployment</a:t>
            </a:r>
          </a:p>
          <a:p>
            <a:pPr marL="352800" indent="-352800"/>
            <a:r>
              <a:rPr lang="en-GB" altLang="en-US" dirty="0"/>
              <a:t>Waterfall model</a:t>
            </a:r>
          </a:p>
          <a:p>
            <a:pPr lvl="1"/>
            <a:r>
              <a:rPr lang="en-GB" altLang="en-US" dirty="0" smtClean="0"/>
              <a:t>S</a:t>
            </a:r>
            <a:r>
              <a:rPr lang="en-GB" altLang="en-US" sz="100" dirty="0" smtClean="0"/>
              <a:t> </a:t>
            </a:r>
            <a:r>
              <a:rPr lang="en-GB" altLang="en-US" dirty="0" smtClean="0"/>
              <a:t>D</a:t>
            </a:r>
            <a:r>
              <a:rPr lang="en-GB" altLang="en-US" sz="100" dirty="0" smtClean="0"/>
              <a:t> </a:t>
            </a:r>
            <a:r>
              <a:rPr lang="en-GB" altLang="en-US" dirty="0" smtClean="0"/>
              <a:t>L</a:t>
            </a:r>
            <a:r>
              <a:rPr lang="en-GB" altLang="en-US" sz="100" dirty="0" smtClean="0"/>
              <a:t> </a:t>
            </a:r>
            <a:r>
              <a:rPr lang="en-GB" altLang="en-US" dirty="0" smtClean="0"/>
              <a:t>C </a:t>
            </a:r>
            <a:r>
              <a:rPr lang="en-GB" altLang="en-US" dirty="0"/>
              <a:t>that assumes phases can be completed sequentially with no overlap or iteration</a:t>
            </a:r>
          </a:p>
          <a:p>
            <a:pPr lvl="1"/>
            <a:r>
              <a:rPr lang="en-GB" altLang="en-US" dirty="0"/>
              <a:t>Once one phase is completed, you fall over the waterfall to the next phase, no going </a:t>
            </a:r>
            <a:r>
              <a:rPr lang="en-GB" altLang="en-US" dirty="0" smtClean="0"/>
              <a:t>back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7724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Systems Analysis and Design in a Changing World, 7th edition - Chapter 10 ©2016. Cengage Learning. All rights reserved.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image displays the tradition I S development phases. From left to right, they are project initiation, project planning, analysis, design, implementation, deployment,  and support.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Tradition I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S Development Phases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 descr="The image displays the tradition I S development phases. From left to right, they are project initiation, project planning, analysis, design, implementation, deployment, and support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91" y="2351539"/>
            <a:ext cx="8550371" cy="14235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E587D-F391-45BD-A7EF-8CEC91F593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365875"/>
            <a:ext cx="7772400" cy="365125"/>
          </a:xfrm>
        </p:spPr>
        <p:txBody>
          <a:bodyPr/>
          <a:lstStyle/>
          <a:p>
            <a:r>
              <a:rPr lang="en-US" dirty="0" smtClean="0"/>
              <a:t>Systems Analysis and Design in a Changing World, 7th edition - Chapter 10 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ShadeWithBar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ueShadeWithBar" id="{04066C2A-6173-4F54-AD2B-AFDA31B2A820}" vid="{70AC8400-E288-4A32-931A-110C32A5F7D1}"/>
    </a:ext>
  </a:extLst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BlueShadeWithBar</Template>
  <TotalTime>5734</TotalTime>
  <Words>3257</Words>
  <Application>Microsoft Office PowerPoint</Application>
  <PresentationFormat>On-screen Show (4:3)</PresentationFormat>
  <Paragraphs>372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Wingdings</vt:lpstr>
      <vt:lpstr>BlueShadeWithBar</vt:lpstr>
      <vt:lpstr>White with Courier font for code slides</vt:lpstr>
      <vt:lpstr>Chapter 10</vt:lpstr>
      <vt:lpstr>Approaches to System Development</vt:lpstr>
      <vt:lpstr>Chapter 10: Outline</vt:lpstr>
      <vt:lpstr>Learning Objectives</vt:lpstr>
      <vt:lpstr>Overview</vt:lpstr>
      <vt:lpstr>The System Development Life Cycle (S D L C) (1 of 2)</vt:lpstr>
      <vt:lpstr>The System Development Life Cycle (S D L C) (2 of 2)</vt:lpstr>
      <vt:lpstr>Traditional Predictive S D L C</vt:lpstr>
      <vt:lpstr>Tradition I S Development Phases</vt:lpstr>
      <vt:lpstr>Waterfall Predictive S D L C</vt:lpstr>
      <vt:lpstr>Modified Waterfall with Overlapping Phases</vt:lpstr>
      <vt:lpstr>Newer Adaptive S D L C</vt:lpstr>
      <vt:lpstr>Adaptive Approaches</vt:lpstr>
      <vt:lpstr>A Generic Adaptive Approach</vt:lpstr>
      <vt:lpstr>Methodologies, Models, Tools, and Techniques (1 of 6)</vt:lpstr>
      <vt:lpstr>Methodologies</vt:lpstr>
      <vt:lpstr>Methodologies, Models, Tools, and Techniques (2 of 6)</vt:lpstr>
      <vt:lpstr>Methodologies, Models, Tools, and Techniques (3 of 6)</vt:lpstr>
      <vt:lpstr>Methodologies, Models, Tools, and Techniques (4 of 6)</vt:lpstr>
      <vt:lpstr>Methodologies, Models, Tools, and Techniques (5 of 6)</vt:lpstr>
      <vt:lpstr>Methodologies, Models, Tools, and Techniques (6 of 6)</vt:lpstr>
      <vt:lpstr>Agile Development (1 of 2)</vt:lpstr>
      <vt:lpstr>Agile Development (2 of 2)</vt:lpstr>
      <vt:lpstr>Agile Modeling Principles</vt:lpstr>
      <vt:lpstr>Agile Principles (1 of 3)</vt:lpstr>
      <vt:lpstr>Agile Principles (2 of 3)</vt:lpstr>
      <vt:lpstr>Agile Principles (3 of 3)</vt:lpstr>
      <vt:lpstr>The Unified Process (U P)</vt:lpstr>
      <vt:lpstr>The Unified Process (U P) – Phases</vt:lpstr>
      <vt:lpstr>Unified Process (U P) – Phases (1 of 2)</vt:lpstr>
      <vt:lpstr>Unified Process (U P) – Phases (2 of 2)</vt:lpstr>
      <vt:lpstr>Unified Process – Disciplines (1 of 4)</vt:lpstr>
      <vt:lpstr>Unified Process – Disciplines (2 of 4)</vt:lpstr>
      <vt:lpstr>Unified Process – Disciplines (3 of 4)</vt:lpstr>
      <vt:lpstr>Unified Process – Disciplines (4 of 4)</vt:lpstr>
      <vt:lpstr>Extreme Programming (X P) (1 of 3)</vt:lpstr>
      <vt:lpstr>Extreme Programming (X P) (2 of 3)</vt:lpstr>
      <vt:lpstr>Extreme Programming (X P) (3 of 3)</vt:lpstr>
      <vt:lpstr>X P Core Values and Practices</vt:lpstr>
      <vt:lpstr>X P Project Approach (1 of 2)</vt:lpstr>
      <vt:lpstr>X P Project Approach (2 of 2)</vt:lpstr>
      <vt:lpstr>SCRUM</vt:lpstr>
      <vt:lpstr>Scrum Sprint</vt:lpstr>
      <vt:lpstr>Scrum Practices</vt:lpstr>
      <vt:lpstr>Summary (1 of 2)</vt:lpstr>
      <vt:lpstr>Summary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From bla to bla</dc:title>
  <dc:creator>John</dc:creator>
  <cp:lastModifiedBy>SPi</cp:lastModifiedBy>
  <cp:revision>207</cp:revision>
  <cp:lastPrinted>1601-01-01T00:00:00Z</cp:lastPrinted>
  <dcterms:created xsi:type="dcterms:W3CDTF">2011-10-31T16:54:53Z</dcterms:created>
  <dcterms:modified xsi:type="dcterms:W3CDTF">2018-11-12T22:06:05Z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