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70"/>
  </p:notesMasterIdLst>
  <p:handoutMasterIdLst>
    <p:handoutMasterId r:id="rId71"/>
  </p:handoutMasterIdLst>
  <p:sldIdLst>
    <p:sldId id="409" r:id="rId3"/>
    <p:sldId id="334" r:id="rId4"/>
    <p:sldId id="335" r:id="rId5"/>
    <p:sldId id="336" r:id="rId6"/>
    <p:sldId id="337" r:id="rId7"/>
    <p:sldId id="338" r:id="rId8"/>
    <p:sldId id="339" r:id="rId9"/>
    <p:sldId id="390" r:id="rId10"/>
    <p:sldId id="340" r:id="rId11"/>
    <p:sldId id="342" r:id="rId12"/>
    <p:sldId id="343" r:id="rId13"/>
    <p:sldId id="344" r:id="rId14"/>
    <p:sldId id="408" r:id="rId15"/>
    <p:sldId id="346" r:id="rId16"/>
    <p:sldId id="391" r:id="rId17"/>
    <p:sldId id="392" r:id="rId18"/>
    <p:sldId id="364" r:id="rId19"/>
    <p:sldId id="365" r:id="rId20"/>
    <p:sldId id="366" r:id="rId21"/>
    <p:sldId id="393" r:id="rId22"/>
    <p:sldId id="403" r:id="rId23"/>
    <p:sldId id="395" r:id="rId24"/>
    <p:sldId id="396" r:id="rId25"/>
    <p:sldId id="397" r:id="rId26"/>
    <p:sldId id="398" r:id="rId27"/>
    <p:sldId id="347" r:id="rId28"/>
    <p:sldId id="348" r:id="rId29"/>
    <p:sldId id="399" r:id="rId30"/>
    <p:sldId id="400" r:id="rId31"/>
    <p:sldId id="404" r:id="rId32"/>
    <p:sldId id="405" r:id="rId33"/>
    <p:sldId id="349" r:id="rId34"/>
    <p:sldId id="401" r:id="rId35"/>
    <p:sldId id="350" r:id="rId36"/>
    <p:sldId id="351" r:id="rId37"/>
    <p:sldId id="352" r:id="rId38"/>
    <p:sldId id="353" r:id="rId39"/>
    <p:sldId id="355" r:id="rId40"/>
    <p:sldId id="356" r:id="rId41"/>
    <p:sldId id="357" r:id="rId42"/>
    <p:sldId id="358" r:id="rId43"/>
    <p:sldId id="359" r:id="rId44"/>
    <p:sldId id="406" r:id="rId45"/>
    <p:sldId id="361" r:id="rId46"/>
    <p:sldId id="363" r:id="rId47"/>
    <p:sldId id="367" r:id="rId48"/>
    <p:sldId id="368" r:id="rId49"/>
    <p:sldId id="369" r:id="rId50"/>
    <p:sldId id="371" r:id="rId51"/>
    <p:sldId id="372" r:id="rId52"/>
    <p:sldId id="373" r:id="rId53"/>
    <p:sldId id="375" r:id="rId54"/>
    <p:sldId id="376" r:id="rId55"/>
    <p:sldId id="407" r:id="rId56"/>
    <p:sldId id="377" r:id="rId57"/>
    <p:sldId id="378" r:id="rId58"/>
    <p:sldId id="379" r:id="rId59"/>
    <p:sldId id="381" r:id="rId60"/>
    <p:sldId id="382" r:id="rId61"/>
    <p:sldId id="383" r:id="rId62"/>
    <p:sldId id="384" r:id="rId63"/>
    <p:sldId id="385" r:id="rId64"/>
    <p:sldId id="386" r:id="rId65"/>
    <p:sldId id="387" r:id="rId66"/>
    <p:sldId id="402" r:id="rId67"/>
    <p:sldId id="388" r:id="rId68"/>
    <p:sldId id="389" r:id="rId6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 id="1" name="John M" initials="JM" lastIdx="1" clrIdx="1">
    <p:extLst>
      <p:ext uri="{19B8F6BF-5375-455C-9EA6-DF929625EA0E}">
        <p15:presenceInfo xmlns:p15="http://schemas.microsoft.com/office/powerpoint/2012/main" userId="1e8021eb5da768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1FA"/>
    <a:srgbClr val="C6E9FC"/>
    <a:srgbClr val="00B6EF"/>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7" autoAdjust="0"/>
    <p:restoredTop sz="86420" autoAdjust="0"/>
  </p:normalViewPr>
  <p:slideViewPr>
    <p:cSldViewPr>
      <p:cViewPr varScale="1">
        <p:scale>
          <a:sx n="96" d="100"/>
          <a:sy n="96" d="100"/>
        </p:scale>
        <p:origin x="9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7B60D117-F74C-45DD-A815-9E55496351B8}" type="slidenum">
              <a:rPr lang="en-US"/>
              <a:pPr>
                <a:defRPr/>
              </a:pPr>
              <a:t>‹#›</a:t>
            </a:fld>
            <a:endParaRPr lang="en-US" dirty="0"/>
          </a:p>
        </p:txBody>
      </p:sp>
    </p:spTree>
    <p:extLst>
      <p:ext uri="{BB962C8B-B14F-4D97-AF65-F5344CB8AC3E}">
        <p14:creationId xmlns:p14="http://schemas.microsoft.com/office/powerpoint/2010/main" val="1145457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3E0F2AC-4C8B-4E69-98D8-4FC3D927D0D2}" type="slidenum">
              <a:rPr lang="en-US"/>
              <a:pPr>
                <a:defRPr/>
              </a:pPr>
              <a:t>‹#›</a:t>
            </a:fld>
            <a:endParaRPr lang="en-US" dirty="0"/>
          </a:p>
        </p:txBody>
      </p:sp>
    </p:spTree>
    <p:extLst>
      <p:ext uri="{BB962C8B-B14F-4D97-AF65-F5344CB8AC3E}">
        <p14:creationId xmlns:p14="http://schemas.microsoft.com/office/powerpoint/2010/main" val="3165177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2"/>
              </a:solidFill>
              <a:effectLst>
                <a:outerShdw blurRad="38100" dist="38100" dir="2700000" algn="tl">
                  <a:srgbClr val="FFFFFF"/>
                </a:outerShdw>
              </a:effectLst>
              <a:latin typeface="Arial Rounded MT Bold" pitchFamily="34" charset="0"/>
              <a:ea typeface="+mn-ea"/>
              <a:cs typeface="+mn-cs"/>
            </a:endParaRPr>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95403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5</a:t>
            </a:fld>
            <a:endParaRPr lang="en-US" dirty="0"/>
          </a:p>
        </p:txBody>
      </p:sp>
    </p:spTree>
    <p:extLst>
      <p:ext uri="{BB962C8B-B14F-4D97-AF65-F5344CB8AC3E}">
        <p14:creationId xmlns:p14="http://schemas.microsoft.com/office/powerpoint/2010/main" val="137461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E0F2AC-4C8B-4E69-98D8-4FC3D927D0D2}" type="slidenum">
              <a:rPr lang="en-US" smtClean="0"/>
              <a:pPr>
                <a:defRPr/>
              </a:pPr>
              <a:t>8</a:t>
            </a:fld>
            <a:endParaRPr lang="en-US" dirty="0"/>
          </a:p>
        </p:txBody>
      </p:sp>
    </p:spTree>
    <p:extLst>
      <p:ext uri="{BB962C8B-B14F-4D97-AF65-F5344CB8AC3E}">
        <p14:creationId xmlns:p14="http://schemas.microsoft.com/office/powerpoint/2010/main" val="367000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A9EB16-CEF4-4DC4-AE5E-84B8157BFD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D5A6CF-F2F4-44AA-AD93-7472A933C4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650E3AA-DC1A-4D77-A5FA-3C0663FE698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28C206E-A81E-40E9-A6A3-A83CD71EEC9D}"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2016</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5" name="Footer Placeholder 21"/>
          <p:cNvSpPr>
            <a:spLocks noGrp="1"/>
          </p:cNvSpPr>
          <p:nvPr>
            <p:ph type="ftr" sz="quarter" idx="10"/>
          </p:nvPr>
        </p:nvSpPr>
        <p:spPr>
          <a:xfrm>
            <a:off x="0" y="6400801"/>
            <a:ext cx="2590800" cy="457200"/>
          </a:xfrm>
        </p:spPr>
        <p:txBody>
          <a:bodyPr/>
          <a:lstStyle>
            <a:lvl1pPr algn="l">
              <a:buFontTx/>
              <a:buNone/>
              <a:defRPr sz="1200">
                <a:latin typeface="+mn-lt"/>
              </a:defRPr>
            </a:lvl1pPr>
          </a:lstStyle>
          <a:p>
            <a:pPr>
              <a:defRPr/>
            </a:pPr>
            <a:r>
              <a:rPr lang="en-US" dirty="0"/>
              <a:t>Information Technology Project Management, Eighth Edition</a:t>
            </a:r>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5EA6CB9E-84A0-45DA-81C2-C3F66A5CA276}"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p>
            <a:pPr>
              <a:defRPr/>
            </a:pPr>
            <a:fld id="{D86EE55E-B41D-4258-BEDF-F2FB37197106}" type="slidenum">
              <a:rPr lang="en-US" smtClean="0"/>
              <a:pPr>
                <a:defRPr/>
              </a:pPr>
              <a:t>‹#›</a:t>
            </a:fld>
            <a:endParaRPr lang="en-US" dirty="0"/>
          </a:p>
        </p:txBody>
      </p:sp>
      <p:sp>
        <p:nvSpPr>
          <p:cNvPr id="7" name="Content Placeholder 6"/>
          <p:cNvSpPr>
            <a:spLocks noGrp="1"/>
          </p:cNvSpPr>
          <p:nvPr>
            <p:ph sz="quarter" idx="13"/>
          </p:nvPr>
        </p:nvSpPr>
        <p:spPr>
          <a:xfrm>
            <a:off x="685800" y="1752600"/>
            <a:ext cx="7961313"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379913" y="5181600"/>
            <a:ext cx="4078287"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48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8B88E397-22E9-4312-8417-493F9DFFCEB4}"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3C586D89-9D2B-4FE0-85E8-99D6D71EDAB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C897986-E65C-47D6-9688-05105290B6C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EEC1763-9698-418F-8D31-FAB1D8D79D1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36A36603-1135-40FA-A0BC-093F4CF4391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D9E4B6-4DAA-41FE-80F7-442DE98529E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4A1F818-4800-4080-991F-A0F6C4C6C68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8E42CA0-050B-4AB7-87A1-8D44934CD7A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A319BD9-98F9-44D7-A680-A8B68E79D6B4}"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2E687EA-8FFD-4F60-8B8D-F03D410A869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2605A6-91D4-432A-9CE8-5BF9116288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53FD43-EC1A-4430-9548-08AA93B6D5D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585CE7-C2B8-4940-B39F-07D266A295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29C5B73-22FC-4F44-A8FE-63C69132937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AEFA8A4-5E77-4DFA-8523-BB2BD366A2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72121F-75BC-442D-8003-1D92BA357C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2D6724F-EC1B-4F27-8C6E-3598EB8835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86EE55E-B41D-4258-BEDF-F2FB371971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86EE55E-B41D-4258-BEDF-F2FB371971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7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762001"/>
            <a:ext cx="9144000" cy="1600200"/>
          </a:xfrm>
        </p:spPr>
        <p:txBody>
          <a:bodyPr>
            <a:noAutofit/>
          </a:bodyPr>
          <a:lstStyle/>
          <a:p>
            <a:pPr fontAlgn="auto">
              <a:spcAft>
                <a:spcPts val="0"/>
              </a:spcAft>
              <a:defRPr/>
            </a:pPr>
            <a:r>
              <a:rPr dirty="0">
                <a:effectLst>
                  <a:outerShdw blurRad="38100" dist="38100" dir="2700000" algn="tl">
                    <a:srgbClr val="FFFFFF"/>
                  </a:outerShdw>
                </a:effectLst>
                <a:latin typeface="Arial Rounded MT Bold" pitchFamily="34" charset="0"/>
              </a:rPr>
              <a:t>Chapter </a:t>
            </a:r>
            <a:r>
              <a:rPr lang="en-US">
                <a:effectLst>
                  <a:outerShdw blurRad="38100" dist="38100" dir="2700000" algn="tl">
                    <a:srgbClr val="FFFFFF"/>
                  </a:outerShdw>
                </a:effectLst>
                <a:latin typeface="Arial Rounded MT Bold" pitchFamily="34" charset="0"/>
              </a:rPr>
              <a:t>8</a:t>
            </a:r>
            <a:r>
              <a:rPr>
                <a:effectLst>
                  <a:outerShdw blurRad="38100" dist="38100" dir="2700000" algn="tl">
                    <a:srgbClr val="FFFFFF"/>
                  </a:outerShdw>
                </a:effectLst>
                <a:latin typeface="Arial Rounded MT Bold" pitchFamily="34" charset="0"/>
              </a:rPr>
              <a:t>:</a:t>
            </a:r>
            <a:r>
              <a:rPr lang="en-US">
                <a:effectLst>
                  <a:outerShdw blurRad="38100" dist="38100" dir="2700000" algn="tl">
                    <a:srgbClr val="FFFFFF"/>
                  </a:outerShdw>
                </a:effectLst>
                <a:latin typeface="Arial Rounded MT Bold" pitchFamily="34" charset="0"/>
              </a:rPr>
              <a:t/>
            </a:r>
            <a:br>
              <a:rPr lang="en-US">
                <a:effectLst>
                  <a:outerShdw blurRad="38100" dist="38100" dir="2700000" algn="tl">
                    <a:srgbClr val="FFFFFF"/>
                  </a:outerShdw>
                </a:effectLst>
                <a:latin typeface="Arial Rounded MT Bold" pitchFamily="34" charset="0"/>
              </a:rPr>
            </a:br>
            <a:r>
              <a:rPr lang="en-US" sz="4400">
                <a:effectLst>
                  <a:outerShdw blurRad="38100" dist="38100" dir="2700000" algn="tl">
                    <a:srgbClr val="FFFFFF"/>
                  </a:outerShdw>
                </a:effectLst>
                <a:latin typeface="Arial Rounded MT Bold" pitchFamily="34" charset="0"/>
              </a:rPr>
              <a:t>Project </a:t>
            </a:r>
            <a:r>
              <a:rPr lang="en-US" sz="4400" dirty="0">
                <a:effectLst>
                  <a:outerShdw blurRad="38100" dist="38100" dir="2700000" algn="tl">
                    <a:srgbClr val="FFFFFF"/>
                  </a:outerShdw>
                </a:effectLst>
                <a:latin typeface="Arial Rounded MT Bold" pitchFamily="34" charset="0"/>
              </a:rPr>
              <a:t>Quality Management</a:t>
            </a:r>
            <a:endParaRPr dirty="0">
              <a:effectLst>
                <a:outerShdw blurRad="38100" dist="38100" dir="2700000" algn="tl">
                  <a:srgbClr val="FFFFFF"/>
                </a:outerShdw>
              </a:effectLst>
              <a:latin typeface="Arial Rounded MT Bold" pitchFamily="34" charset="0"/>
            </a:endParaRPr>
          </a:p>
        </p:txBody>
      </p:sp>
      <p:sp>
        <p:nvSpPr>
          <p:cNvPr id="2" name="Subtitle 1"/>
          <p:cNvSpPr>
            <a:spLocks noGrp="1"/>
          </p:cNvSpPr>
          <p:nvPr>
            <p:ph type="subTitle" idx="1"/>
          </p:nvPr>
        </p:nvSpPr>
        <p:spPr>
          <a:xfrm>
            <a:off x="208000" y="3657600"/>
            <a:ext cx="5659400" cy="1199704"/>
          </a:xfrm>
        </p:spPr>
        <p:txBody>
          <a:bodyPr/>
          <a:lstStyle/>
          <a:p>
            <a:pPr lvl="0" algn="l">
              <a:spcBef>
                <a:spcPct val="0"/>
              </a:spcBef>
              <a:defRPr/>
            </a:pPr>
            <a:r>
              <a:rPr lang="en-US" sz="2800" b="1" dirty="0">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sp>
        <p:nvSpPr>
          <p:cNvPr id="6" name="TextBox 5"/>
          <p:cNvSpPr txBox="1"/>
          <p:nvPr/>
        </p:nvSpPr>
        <p:spPr>
          <a:xfrm>
            <a:off x="304800" y="5791200"/>
            <a:ext cx="5389600" cy="430887"/>
          </a:xfrm>
          <a:prstGeom prst="rect">
            <a:avLst/>
          </a:prstGeom>
          <a:noFill/>
        </p:spPr>
        <p:txBody>
          <a:bodyPr wrap="square" rtlCol="0">
            <a:spAutoFit/>
          </a:bodyPr>
          <a:lstStyle/>
          <a:p>
            <a:r>
              <a:rPr lang="en-US" dirty="0">
                <a:solidFill>
                  <a:prstClr val="black"/>
                </a:solidFill>
              </a:rPr>
              <a:t>Note: See the text itself for full citations.</a:t>
            </a:r>
          </a:p>
        </p:txBody>
      </p:sp>
      <p:pic>
        <p:nvPicPr>
          <p:cNvPr id="8" name="Picture 7" descr="The cover of Information Technology Project Management, Eighth Edition by Kathy Schwalbe. The cover features four individuals looking away from the camera and onto a complex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extLst>
      <p:ext uri="{BB962C8B-B14F-4D97-AF65-F5344CB8AC3E}">
        <p14:creationId xmlns:p14="http://schemas.microsoft.com/office/powerpoint/2010/main" val="91692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66713"/>
            <a:ext cx="8229600" cy="852487"/>
          </a:xfrm>
        </p:spPr>
        <p:txBody>
          <a:bodyPr/>
          <a:lstStyle/>
          <a:p>
            <a:r>
              <a:rPr lang="en-US" dirty="0"/>
              <a:t>Scope Aspects of IT Projects</a:t>
            </a:r>
          </a:p>
        </p:txBody>
      </p:sp>
      <p:sp>
        <p:nvSpPr>
          <p:cNvPr id="18435" name="Rectangle 3"/>
          <p:cNvSpPr>
            <a:spLocks noGrp="1" noChangeArrowheads="1"/>
          </p:cNvSpPr>
          <p:nvPr>
            <p:ph idx="1"/>
          </p:nvPr>
        </p:nvSpPr>
        <p:spPr>
          <a:xfrm>
            <a:off x="381000" y="1371600"/>
            <a:ext cx="8458200" cy="4876800"/>
          </a:xfrm>
        </p:spPr>
        <p:txBody>
          <a:bodyPr/>
          <a:lstStyle/>
          <a:p>
            <a:r>
              <a:rPr lang="en-US" sz="2400" b="1" dirty="0"/>
              <a:t>Functionality</a:t>
            </a:r>
            <a:r>
              <a:rPr lang="en-US" sz="2400" dirty="0"/>
              <a:t> is the degree to which a system performs its intended function</a:t>
            </a:r>
          </a:p>
          <a:p>
            <a:r>
              <a:rPr lang="en-US" sz="2400" b="1" dirty="0"/>
              <a:t>Features</a:t>
            </a:r>
            <a:r>
              <a:rPr lang="en-US" sz="2400" dirty="0"/>
              <a:t> are the system’s special characteristics that appeal to users</a:t>
            </a:r>
          </a:p>
          <a:p>
            <a:r>
              <a:rPr lang="en-US" sz="2400" b="1" dirty="0"/>
              <a:t>System</a:t>
            </a:r>
            <a:r>
              <a:rPr lang="en-US" sz="2400" dirty="0"/>
              <a:t> </a:t>
            </a:r>
            <a:r>
              <a:rPr lang="en-US" sz="2400" b="1" dirty="0"/>
              <a:t>outputs</a:t>
            </a:r>
            <a:r>
              <a:rPr lang="en-US" sz="2400" dirty="0"/>
              <a:t> are the screens and reports the system generates</a:t>
            </a:r>
          </a:p>
          <a:p>
            <a:r>
              <a:rPr lang="en-US" sz="2400" b="1" dirty="0"/>
              <a:t>Performance</a:t>
            </a:r>
            <a:r>
              <a:rPr lang="en-US" sz="2400" dirty="0"/>
              <a:t> addresses how well a product or service performs the customer’s intended use </a:t>
            </a:r>
          </a:p>
          <a:p>
            <a:r>
              <a:rPr lang="en-US" sz="2400" b="1" dirty="0"/>
              <a:t>Reliability</a:t>
            </a:r>
            <a:r>
              <a:rPr lang="en-US" sz="2400" dirty="0"/>
              <a:t> is the ability of a product or service to perform as expected under normal conditions</a:t>
            </a:r>
          </a:p>
          <a:p>
            <a:r>
              <a:rPr lang="en-US" sz="2400" b="1" dirty="0"/>
              <a:t>Maintainability</a:t>
            </a:r>
            <a:r>
              <a:rPr lang="en-US" sz="2400" dirty="0"/>
              <a:t> addresses the ease of performing maintenance on a product</a:t>
            </a:r>
          </a:p>
        </p:txBody>
      </p:sp>
      <p:sp>
        <p:nvSpPr>
          <p:cNvPr id="1843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7A6CB4B6-255F-4F8D-9830-CD23385BB24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8001000" cy="1524000"/>
          </a:xfrm>
        </p:spPr>
        <p:txBody>
          <a:bodyPr>
            <a:noAutofit/>
          </a:bodyPr>
          <a:lstStyle/>
          <a:p>
            <a:r>
              <a:rPr lang="en-US" dirty="0"/>
              <a:t>Who’s Responsible for the Quality of Projects?</a:t>
            </a:r>
          </a:p>
        </p:txBody>
      </p:sp>
      <p:sp>
        <p:nvSpPr>
          <p:cNvPr id="19459" name="Rectangle 3"/>
          <p:cNvSpPr>
            <a:spLocks noGrp="1" noChangeArrowheads="1"/>
          </p:cNvSpPr>
          <p:nvPr>
            <p:ph idx="1"/>
          </p:nvPr>
        </p:nvSpPr>
        <p:spPr>
          <a:xfrm>
            <a:off x="152400" y="1676400"/>
            <a:ext cx="8763000" cy="3657600"/>
          </a:xfrm>
        </p:spPr>
        <p:txBody>
          <a:bodyPr/>
          <a:lstStyle/>
          <a:p>
            <a:pPr>
              <a:spcBef>
                <a:spcPct val="100000"/>
              </a:spcBef>
            </a:pPr>
            <a:r>
              <a:rPr lang="en-US" dirty="0"/>
              <a:t>Project managers are ultimately responsible for quality management on their projects</a:t>
            </a:r>
          </a:p>
          <a:p>
            <a:pPr>
              <a:spcBef>
                <a:spcPct val="100000"/>
              </a:spcBef>
            </a:pPr>
            <a:r>
              <a:rPr lang="en-US" dirty="0"/>
              <a:t>Several organizations and references can help project managers and their teams understand quality</a:t>
            </a:r>
          </a:p>
          <a:p>
            <a:pPr lvl="1">
              <a:spcBef>
                <a:spcPct val="100000"/>
              </a:spcBef>
            </a:pPr>
            <a:r>
              <a:rPr lang="en-US" dirty="0"/>
              <a:t>International Organization for Standardization (www.iso.org)</a:t>
            </a:r>
          </a:p>
          <a:p>
            <a:pPr lvl="1">
              <a:spcBef>
                <a:spcPct val="100000"/>
              </a:spcBef>
            </a:pPr>
            <a:r>
              <a:rPr lang="en-US" dirty="0"/>
              <a:t>IEEE (www.ieee.org)</a:t>
            </a:r>
          </a:p>
        </p:txBody>
      </p:sp>
      <p:sp>
        <p:nvSpPr>
          <p:cNvPr id="1946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C3F607C-2128-4D98-BE27-CA32B82E791A}"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838200"/>
          </a:xfrm>
        </p:spPr>
        <p:txBody>
          <a:bodyPr/>
          <a:lstStyle/>
          <a:p>
            <a:r>
              <a:rPr lang="en-US" dirty="0"/>
              <a:t>Performing Quality Assurance</a:t>
            </a:r>
          </a:p>
        </p:txBody>
      </p:sp>
      <p:sp>
        <p:nvSpPr>
          <p:cNvPr id="20483" name="Rectangle 3"/>
          <p:cNvSpPr>
            <a:spLocks noGrp="1" noChangeArrowheads="1"/>
          </p:cNvSpPr>
          <p:nvPr>
            <p:ph idx="1"/>
          </p:nvPr>
        </p:nvSpPr>
        <p:spPr>
          <a:xfrm>
            <a:off x="228600" y="1147393"/>
            <a:ext cx="8686800" cy="5181600"/>
          </a:xfrm>
        </p:spPr>
        <p:txBody>
          <a:bodyPr/>
          <a:lstStyle/>
          <a:p>
            <a:pPr>
              <a:spcBef>
                <a:spcPct val="40000"/>
              </a:spcBef>
            </a:pPr>
            <a:r>
              <a:rPr lang="en-US" sz="2000" b="1" dirty="0"/>
              <a:t>Quality assurance </a:t>
            </a:r>
            <a:r>
              <a:rPr lang="en-US" sz="2000" dirty="0"/>
              <a:t>includes all the activities related to satisfying the relevant quality standards for a project</a:t>
            </a:r>
          </a:p>
          <a:p>
            <a:pPr>
              <a:spcBef>
                <a:spcPct val="40000"/>
              </a:spcBef>
            </a:pPr>
            <a:r>
              <a:rPr lang="en-US" sz="2000" dirty="0"/>
              <a:t>Another goal of quality assurance is continuous quality improvement. </a:t>
            </a:r>
            <a:r>
              <a:rPr lang="en-US" sz="2000" b="1" dirty="0"/>
              <a:t>Kaizen</a:t>
            </a:r>
            <a:r>
              <a:rPr lang="en-US" sz="2000" dirty="0"/>
              <a:t> is the Japanese word for improvement or change for the better</a:t>
            </a:r>
          </a:p>
          <a:p>
            <a:pPr>
              <a:spcBef>
                <a:spcPct val="40000"/>
              </a:spcBef>
            </a:pPr>
            <a:r>
              <a:rPr lang="en-US" sz="2000" b="1" dirty="0"/>
              <a:t>Lean</a:t>
            </a:r>
            <a:r>
              <a:rPr lang="en-US" sz="2000" dirty="0"/>
              <a:t> involves evaluating processes to maximize customer value while minimizing waste </a:t>
            </a:r>
          </a:p>
          <a:p>
            <a:pPr>
              <a:spcBef>
                <a:spcPct val="40000"/>
              </a:spcBef>
            </a:pPr>
            <a:r>
              <a:rPr lang="en-US" sz="2000" b="1" dirty="0"/>
              <a:t>Benchmarking</a:t>
            </a:r>
            <a:r>
              <a:rPr lang="en-US" sz="2000" dirty="0"/>
              <a:t> generates ideas for quality improvements by comparing specific project practices or product characteristics to those of other projects or products within or outside the performing organization</a:t>
            </a:r>
          </a:p>
          <a:p>
            <a:pPr>
              <a:spcBef>
                <a:spcPct val="40000"/>
              </a:spcBef>
            </a:pPr>
            <a:r>
              <a:rPr lang="en-US" sz="2000" dirty="0"/>
              <a:t>A </a:t>
            </a:r>
            <a:r>
              <a:rPr lang="en-US" sz="2000" b="1" dirty="0"/>
              <a:t>quality audit </a:t>
            </a:r>
            <a:r>
              <a:rPr lang="en-US" sz="2000" dirty="0"/>
              <a:t>is a structured review of specific quality management activities that help identify lessons learned that could improve performance on current or future projects</a:t>
            </a:r>
            <a:r>
              <a:rPr lang="en-US" sz="1800" dirty="0"/>
              <a:t> </a:t>
            </a:r>
          </a:p>
        </p:txBody>
      </p:sp>
      <p:sp>
        <p:nvSpPr>
          <p:cNvPr id="2048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68BD6018-CC30-4C37-9361-9FE90704E012}"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Went Right?</a:t>
            </a:r>
          </a:p>
        </p:txBody>
      </p:sp>
      <p:sp>
        <p:nvSpPr>
          <p:cNvPr id="2" name="Content Placeholder 1"/>
          <p:cNvSpPr>
            <a:spLocks noGrp="1"/>
          </p:cNvSpPr>
          <p:nvPr>
            <p:ph idx="1"/>
          </p:nvPr>
        </p:nvSpPr>
        <p:spPr>
          <a:xfrm>
            <a:off x="457200" y="1481138"/>
            <a:ext cx="8229600" cy="3471862"/>
          </a:xfrm>
        </p:spPr>
        <p:txBody>
          <a:bodyPr/>
          <a:lstStyle/>
          <a:p>
            <a:r>
              <a:rPr lang="en-US" dirty="0"/>
              <a:t>Kanban uses five core properties</a:t>
            </a:r>
          </a:p>
          <a:p>
            <a:pPr lvl="1"/>
            <a:r>
              <a:rPr lang="en-US" dirty="0"/>
              <a:t>Visual workflow</a:t>
            </a:r>
          </a:p>
          <a:p>
            <a:pPr lvl="1"/>
            <a:r>
              <a:rPr lang="en-US" dirty="0"/>
              <a:t>Limit work-in-process</a:t>
            </a:r>
          </a:p>
          <a:p>
            <a:pPr lvl="1"/>
            <a:r>
              <a:rPr lang="en-US" dirty="0"/>
              <a:t>Measure and manage flow</a:t>
            </a:r>
          </a:p>
          <a:p>
            <a:pPr lvl="1"/>
            <a:r>
              <a:rPr lang="en-US" dirty="0"/>
              <a:t>Make process policies explicit</a:t>
            </a:r>
          </a:p>
          <a:p>
            <a:pPr lvl="1"/>
            <a:r>
              <a:rPr lang="en-US" dirty="0"/>
              <a:t>Use models to recognize improvement opportunities</a:t>
            </a:r>
          </a:p>
          <a:p>
            <a:r>
              <a:rPr lang="en-US" dirty="0"/>
              <a:t>The application of Kanban is different for every team</a:t>
            </a:r>
          </a:p>
        </p:txBody>
      </p:sp>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13</a:t>
            </a:fld>
            <a:endParaRPr lang="en-US" dirty="0"/>
          </a:p>
        </p:txBody>
      </p:sp>
    </p:spTree>
    <p:extLst>
      <p:ext uri="{BB962C8B-B14F-4D97-AF65-F5344CB8AC3E}">
        <p14:creationId xmlns:p14="http://schemas.microsoft.com/office/powerpoint/2010/main" val="388336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Controlling Quality</a:t>
            </a:r>
          </a:p>
        </p:txBody>
      </p:sp>
      <p:sp>
        <p:nvSpPr>
          <p:cNvPr id="21507" name="Rectangle 3"/>
          <p:cNvSpPr>
            <a:spLocks noGrp="1" noChangeArrowheads="1"/>
          </p:cNvSpPr>
          <p:nvPr>
            <p:ph idx="1"/>
          </p:nvPr>
        </p:nvSpPr>
        <p:spPr>
          <a:xfrm>
            <a:off x="457200" y="1481138"/>
            <a:ext cx="8229600" cy="2633662"/>
          </a:xfrm>
        </p:spPr>
        <p:txBody>
          <a:bodyPr/>
          <a:lstStyle/>
          <a:p>
            <a:r>
              <a:rPr lang="en-US" dirty="0"/>
              <a:t>The main outputs of quality control are:</a:t>
            </a:r>
          </a:p>
          <a:p>
            <a:pPr lvl="1"/>
            <a:r>
              <a:rPr lang="en-US" dirty="0"/>
              <a:t>Acceptance decisions</a:t>
            </a:r>
          </a:p>
          <a:p>
            <a:pPr lvl="1"/>
            <a:r>
              <a:rPr lang="en-US" dirty="0"/>
              <a:t>Rework</a:t>
            </a:r>
          </a:p>
          <a:p>
            <a:pPr lvl="1"/>
            <a:r>
              <a:rPr lang="en-US" dirty="0"/>
              <a:t>Process adjustments</a:t>
            </a:r>
          </a:p>
          <a:p>
            <a:r>
              <a:rPr lang="en-US" dirty="0"/>
              <a:t>There are Seven Basic Tools of Quality that help in performing quality control</a:t>
            </a:r>
          </a:p>
        </p:txBody>
      </p:sp>
      <p:sp>
        <p:nvSpPr>
          <p:cNvPr id="2150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F450B71-5623-48F0-A845-927659A4C3D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t>Cause-and-Effect Diagrams</a:t>
            </a:r>
          </a:p>
        </p:txBody>
      </p:sp>
      <p:sp>
        <p:nvSpPr>
          <p:cNvPr id="22531" name="Content Placeholder 2"/>
          <p:cNvSpPr>
            <a:spLocks noGrp="1"/>
          </p:cNvSpPr>
          <p:nvPr>
            <p:ph idx="1"/>
          </p:nvPr>
        </p:nvSpPr>
        <p:spPr/>
        <p:txBody>
          <a:bodyPr/>
          <a:lstStyle/>
          <a:p>
            <a:r>
              <a:rPr lang="en-US" b="1" dirty="0"/>
              <a:t>Cause-and-effect diagrams </a:t>
            </a:r>
            <a:r>
              <a:rPr lang="en-US" dirty="0"/>
              <a:t>trace  complaints about quality problems back to the responsible production operations</a:t>
            </a:r>
          </a:p>
          <a:p>
            <a:r>
              <a:rPr lang="en-US" dirty="0"/>
              <a:t>They help you find the root cause of a problem</a:t>
            </a:r>
          </a:p>
          <a:p>
            <a:r>
              <a:rPr lang="en-US" dirty="0"/>
              <a:t>Also known as </a:t>
            </a:r>
            <a:r>
              <a:rPr lang="en-US" b="1" dirty="0"/>
              <a:t>fishbone</a:t>
            </a:r>
            <a:r>
              <a:rPr lang="en-US" dirty="0"/>
              <a:t> or </a:t>
            </a:r>
            <a:r>
              <a:rPr lang="en-US" b="1" dirty="0"/>
              <a:t>Ishikawa diagrams</a:t>
            </a:r>
          </a:p>
          <a:p>
            <a:r>
              <a:rPr lang="en-US" dirty="0"/>
              <a:t>Can also use the </a:t>
            </a:r>
            <a:r>
              <a:rPr lang="en-US" b="1" dirty="0"/>
              <a:t>5 whys </a:t>
            </a:r>
            <a:r>
              <a:rPr lang="en-US" dirty="0"/>
              <a:t>technique where you repeated ask the question “Why” (five is a good rule of thumb) to peel away the layers of symptoms that can lead to the root cause</a:t>
            </a:r>
          </a:p>
        </p:txBody>
      </p:sp>
      <p:sp>
        <p:nvSpPr>
          <p:cNvPr id="22532"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7E3DAAD-2A3C-46AE-849B-6623F3A1104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8574"/>
            <a:ext cx="8229600" cy="1495426"/>
          </a:xfrm>
        </p:spPr>
        <p:txBody>
          <a:bodyPr>
            <a:noAutofit/>
          </a:bodyPr>
          <a:lstStyle/>
          <a:p>
            <a:r>
              <a:rPr lang="en-US" dirty="0"/>
              <a:t>Figure 8-2. Sample Cause-and-Effect Diagram</a:t>
            </a:r>
          </a:p>
        </p:txBody>
      </p:sp>
      <p:pic>
        <p:nvPicPr>
          <p:cNvPr id="2" name="Picture 1" descr="A diagram. There is a line in the middle of the diagram that says Problem: Users cannot get into system. There are four long arrows pointing at the line called training, system hardware, software, and user’s Hardware. Each of the long arrows has three smaller arrows pointing at it and the arrows are labeled for training and user’s hardware. The three arrows for training are user did not reset password; user did not check box to save password; and user keeps forgetting password. The three arrows for user’s hardware is not enough hard disk storage; processor too slow; and not enough memo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90181"/>
            <a:ext cx="6858000" cy="4436512"/>
          </a:xfrm>
          <a:prstGeom prst="rect">
            <a:avLst/>
          </a:prstGeom>
        </p:spPr>
      </p:pic>
      <p:sp>
        <p:nvSpPr>
          <p:cNvPr id="23555"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76B75423-FEAD-4D1F-A502-F8A9165B0939}"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1143000"/>
          </a:xfrm>
        </p:spPr>
        <p:txBody>
          <a:bodyPr/>
          <a:lstStyle/>
          <a:p>
            <a:r>
              <a:rPr lang="en-US" dirty="0"/>
              <a:t>Quality Control Charts</a:t>
            </a:r>
          </a:p>
        </p:txBody>
      </p:sp>
      <p:sp>
        <p:nvSpPr>
          <p:cNvPr id="24579" name="Rectangle 3"/>
          <p:cNvSpPr>
            <a:spLocks noGrp="1" noChangeArrowheads="1"/>
          </p:cNvSpPr>
          <p:nvPr>
            <p:ph idx="1"/>
          </p:nvPr>
        </p:nvSpPr>
        <p:spPr>
          <a:xfrm>
            <a:off x="381000" y="1371600"/>
            <a:ext cx="8458200" cy="4876800"/>
          </a:xfrm>
        </p:spPr>
        <p:txBody>
          <a:bodyPr/>
          <a:lstStyle/>
          <a:p>
            <a:r>
              <a:rPr lang="en-US" sz="2400" dirty="0"/>
              <a:t>A</a:t>
            </a:r>
            <a:r>
              <a:rPr lang="en-US" sz="2400" b="1" dirty="0"/>
              <a:t> control chart</a:t>
            </a:r>
            <a:r>
              <a:rPr lang="en-US" sz="2400" dirty="0"/>
              <a:t> is a graphic display of data that illustrates the results of a process over time</a:t>
            </a:r>
          </a:p>
          <a:p>
            <a:r>
              <a:rPr lang="en-US" sz="2400" dirty="0"/>
              <a:t>The main use of control charts is to prevent defects, rather than to detect or reject them</a:t>
            </a:r>
          </a:p>
          <a:p>
            <a:r>
              <a:rPr lang="en-US" sz="2400" dirty="0"/>
              <a:t>Quality control charts allow you to determine whether a process is in control or out of control</a:t>
            </a:r>
          </a:p>
          <a:p>
            <a:pPr lvl="1"/>
            <a:r>
              <a:rPr lang="en-US" sz="2200" dirty="0"/>
              <a:t>When a process is in control, any variations in the results of the process are created by random events; processes that are in control do not need to be adjusted</a:t>
            </a:r>
          </a:p>
          <a:p>
            <a:pPr lvl="1"/>
            <a:r>
              <a:rPr lang="en-US" sz="2200" dirty="0"/>
              <a:t>When a process is out of control, variations in the results of the process are caused by non-random events; you need to identify the causes of those non-random events and adjust the process to correct or eliminate them</a:t>
            </a:r>
          </a:p>
        </p:txBody>
      </p:sp>
      <p:sp>
        <p:nvSpPr>
          <p:cNvPr id="2458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37670760-B42D-4CD4-B296-DC6DC6E1E20C}"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The Seven Run Rule</a:t>
            </a:r>
          </a:p>
        </p:txBody>
      </p:sp>
      <p:sp>
        <p:nvSpPr>
          <p:cNvPr id="25603" name="Rectangle 3"/>
          <p:cNvSpPr>
            <a:spLocks noGrp="1" noChangeArrowheads="1"/>
          </p:cNvSpPr>
          <p:nvPr>
            <p:ph idx="1"/>
          </p:nvPr>
        </p:nvSpPr>
        <p:spPr/>
        <p:txBody>
          <a:bodyPr/>
          <a:lstStyle/>
          <a:p>
            <a:pPr>
              <a:spcBef>
                <a:spcPct val="100000"/>
              </a:spcBef>
            </a:pPr>
            <a:r>
              <a:rPr lang="en-US" dirty="0"/>
              <a:t>You can use quality control charts and the seven run rule to look for patterns in data</a:t>
            </a:r>
          </a:p>
          <a:p>
            <a:pPr>
              <a:spcBef>
                <a:spcPct val="100000"/>
              </a:spcBef>
            </a:pPr>
            <a:r>
              <a:rPr lang="en-US" dirty="0"/>
              <a:t>The </a:t>
            </a:r>
            <a:r>
              <a:rPr lang="en-US" b="1" dirty="0"/>
              <a:t>seven run rule</a:t>
            </a:r>
            <a:r>
              <a:rPr lang="en-US" dirty="0"/>
              <a:t> states that if seven data points in a row are all below the mean, above the mean, or are all increasing or decreasing, then the process needs to be examined for non-random problems</a:t>
            </a:r>
          </a:p>
        </p:txBody>
      </p:sp>
      <p:sp>
        <p:nvSpPr>
          <p:cNvPr id="2560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3CC9BCC7-97B7-424A-8EA8-FCDE1695BA23}"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1143000"/>
          </a:xfrm>
        </p:spPr>
        <p:txBody>
          <a:bodyPr>
            <a:normAutofit fontScale="90000"/>
          </a:bodyPr>
          <a:lstStyle/>
          <a:p>
            <a:r>
              <a:rPr lang="en-US" dirty="0"/>
              <a:t>Figure 8-3. Sample Quality Control Chart</a:t>
            </a:r>
          </a:p>
        </p:txBody>
      </p:sp>
      <p:pic>
        <p:nvPicPr>
          <p:cNvPr id="2" name="Picture 1" descr="A line graph with time dimension on the x axis from 0 to 30. The y axis is inches from 11.90 to 12.10. The upper spec limit is 12.10. The upper control limit is 12.09. The lower control limit is 11.91. The lower spec limit is 11.90. The mean is 12.00. There are two violations of the 7 run rule at 10 and 11.95 and at 20 and 11.92. The line has 29 points that randomly fluctuate over the time period. The inches for each of the points is as follows. 12.01, 12.02, 11.95, 11.96, 11.92, 11.98, 11.97, 11.95, 12.01, 12.04, 12.03, 12.08, 11.98, 12.02, 12.00, 11.99, 11.96, 11.95, 11.94, 11.93, 11.92, 12.02, 12.03, 12.00, 12.10, 12.04, 11.96, 11.99, and 12.0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09" y="1400153"/>
            <a:ext cx="7548181" cy="4894759"/>
          </a:xfrm>
          <a:prstGeom prst="rect">
            <a:avLst/>
          </a:prstGeom>
        </p:spPr>
      </p:pic>
      <p:sp>
        <p:nvSpPr>
          <p:cNvPr id="26629"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0EADFD07-DDE2-4A66-80ED-E5673B617E12}" type="slidenum">
              <a:rPr lang="en-US" smtClean="0"/>
              <a:pPr>
                <a:buFontTx/>
                <a:buNone/>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0"/>
            <a:ext cx="8229600" cy="1143000"/>
          </a:xfrm>
        </p:spPr>
        <p:txBody>
          <a:bodyPr/>
          <a:lstStyle/>
          <a:p>
            <a:r>
              <a:rPr lang="en-US" dirty="0"/>
              <a:t>Learning Objectives, Part 1</a:t>
            </a:r>
          </a:p>
        </p:txBody>
      </p:sp>
      <p:sp>
        <p:nvSpPr>
          <p:cNvPr id="9219" name="Rectangle 3"/>
          <p:cNvSpPr>
            <a:spLocks noGrp="1" noChangeArrowheads="1"/>
          </p:cNvSpPr>
          <p:nvPr>
            <p:ph idx="1"/>
          </p:nvPr>
        </p:nvSpPr>
        <p:spPr>
          <a:xfrm>
            <a:off x="152400" y="1219200"/>
            <a:ext cx="8763000" cy="4724400"/>
          </a:xfrm>
        </p:spPr>
        <p:txBody>
          <a:bodyPr/>
          <a:lstStyle/>
          <a:p>
            <a:r>
              <a:rPr lang="en-US" sz="2800" dirty="0"/>
              <a:t>Understand the importance of project quality management for information technology (IT) products and services</a:t>
            </a:r>
          </a:p>
          <a:p>
            <a:r>
              <a:rPr lang="en-US" sz="2800" dirty="0"/>
              <a:t>Define project quality management and understand how quality relates to various aspects of IT projects</a:t>
            </a:r>
          </a:p>
          <a:p>
            <a:r>
              <a:rPr lang="en-US" sz="2800" dirty="0"/>
              <a:t>Describe quality management planning and how quality and scope management are related</a:t>
            </a:r>
          </a:p>
          <a:p>
            <a:r>
              <a:rPr lang="en-US" sz="2800" dirty="0"/>
              <a:t>Discuss the importance of quality assurance</a:t>
            </a:r>
          </a:p>
          <a:p>
            <a:r>
              <a:rPr lang="en-US" sz="2800" dirty="0"/>
              <a:t>Explain the main outputs of the quality control process</a:t>
            </a:r>
          </a:p>
        </p:txBody>
      </p:sp>
      <p:sp>
        <p:nvSpPr>
          <p:cNvPr id="922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E0296BA4-82CB-489D-93F6-CE8DCD9EDCF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Checksheet</a:t>
            </a:r>
          </a:p>
        </p:txBody>
      </p:sp>
      <p:sp>
        <p:nvSpPr>
          <p:cNvPr id="27651" name="Content Placeholder 4"/>
          <p:cNvSpPr>
            <a:spLocks noGrp="1"/>
          </p:cNvSpPr>
          <p:nvPr>
            <p:ph idx="1"/>
          </p:nvPr>
        </p:nvSpPr>
        <p:spPr/>
        <p:txBody>
          <a:bodyPr/>
          <a:lstStyle/>
          <a:p>
            <a:r>
              <a:rPr lang="en-US" dirty="0"/>
              <a:t>A checksheet is used to collect and analyze data</a:t>
            </a:r>
          </a:p>
          <a:p>
            <a:r>
              <a:rPr lang="en-US" dirty="0"/>
              <a:t>It is sometimes called a tally sheet or checklist, depending on its format</a:t>
            </a:r>
          </a:p>
          <a:p>
            <a:r>
              <a:rPr lang="en-US" dirty="0"/>
              <a:t>In the example in Figure 8-4, most complaints arrive via text message, and there are more complaints on Monday and Tuesday than on other days of the week</a:t>
            </a:r>
          </a:p>
          <a:p>
            <a:r>
              <a:rPr lang="en-US" dirty="0"/>
              <a:t>This information might be useful in improving the process for handling complaints</a:t>
            </a:r>
          </a:p>
        </p:txBody>
      </p:sp>
      <p:sp>
        <p:nvSpPr>
          <p:cNvPr id="27652" name="Footer Placeholder 2"/>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4" name="Slide Number Placeholder 3"/>
          <p:cNvSpPr>
            <a:spLocks noGrp="1"/>
          </p:cNvSpPr>
          <p:nvPr>
            <p:ph type="sldNum" sz="quarter" idx="11"/>
          </p:nvPr>
        </p:nvSpPr>
        <p:spPr/>
        <p:txBody>
          <a:bodyPr/>
          <a:lstStyle/>
          <a:p>
            <a:pPr>
              <a:defRPr/>
            </a:pPr>
            <a:fld id="{A62A0B34-F533-4D63-B65A-99612F28F664}"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7986" y="289005"/>
            <a:ext cx="8229600" cy="1143000"/>
          </a:xfrm>
        </p:spPr>
        <p:txBody>
          <a:bodyPr/>
          <a:lstStyle/>
          <a:p>
            <a:r>
              <a:rPr lang="en-US" dirty="0"/>
              <a:t>Figure 8-4. Sample Checksheet</a:t>
            </a:r>
          </a:p>
        </p:txBody>
      </p:sp>
      <p:graphicFrame>
        <p:nvGraphicFramePr>
          <p:cNvPr id="2" name="Table 1" descr="Table with nine columns and five rows. The column headers are source, Monday, Tuesday, Wednesday, Thursday, Friday, Saturday, Sunday and total. "/>
          <p:cNvGraphicFramePr>
            <a:graphicFrameLocks noGrp="1"/>
          </p:cNvGraphicFramePr>
          <p:nvPr>
            <p:extLst>
              <p:ext uri="{D42A27DB-BD31-4B8C-83A1-F6EECF244321}">
                <p14:modId xmlns:p14="http://schemas.microsoft.com/office/powerpoint/2010/main" val="3241626402"/>
              </p:ext>
            </p:extLst>
          </p:nvPr>
        </p:nvGraphicFramePr>
        <p:xfrm>
          <a:off x="735011" y="2819400"/>
          <a:ext cx="8131176" cy="1346834"/>
        </p:xfrm>
        <a:graphic>
          <a:graphicData uri="http://schemas.openxmlformats.org/drawingml/2006/table">
            <a:tbl>
              <a:tblPr firstRow="1" bandRow="1">
                <a:tableStyleId>{5940675A-B579-460E-94D1-54222C63F5DA}</a:tableStyleId>
              </a:tblPr>
              <a:tblGrid>
                <a:gridCol w="838202">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935918">
                  <a:extLst>
                    <a:ext uri="{9D8B030D-6E8A-4147-A177-3AD203B41FA5}">
                      <a16:colId xmlns:a16="http://schemas.microsoft.com/office/drawing/2014/main" xmlns="" val="20004"/>
                    </a:ext>
                  </a:extLst>
                </a:gridCol>
                <a:gridCol w="903464">
                  <a:extLst>
                    <a:ext uri="{9D8B030D-6E8A-4147-A177-3AD203B41FA5}">
                      <a16:colId xmlns:a16="http://schemas.microsoft.com/office/drawing/2014/main" xmlns="" val="20005"/>
                    </a:ext>
                  </a:extLst>
                </a:gridCol>
                <a:gridCol w="827618">
                  <a:extLst>
                    <a:ext uri="{9D8B030D-6E8A-4147-A177-3AD203B41FA5}">
                      <a16:colId xmlns:a16="http://schemas.microsoft.com/office/drawing/2014/main" xmlns="" val="20006"/>
                    </a:ext>
                  </a:extLst>
                </a:gridCol>
                <a:gridCol w="979310">
                  <a:extLst>
                    <a:ext uri="{9D8B030D-6E8A-4147-A177-3AD203B41FA5}">
                      <a16:colId xmlns:a16="http://schemas.microsoft.com/office/drawing/2014/main" xmlns="" val="20007"/>
                    </a:ext>
                  </a:extLst>
                </a:gridCol>
                <a:gridCol w="903464">
                  <a:extLst>
                    <a:ext uri="{9D8B030D-6E8A-4147-A177-3AD203B41FA5}">
                      <a16:colId xmlns:a16="http://schemas.microsoft.com/office/drawing/2014/main" xmlns="" val="20008"/>
                    </a:ext>
                  </a:extLst>
                </a:gridCol>
              </a:tblGrid>
              <a:tr h="153782">
                <a:tc>
                  <a:txBody>
                    <a:bodyPr/>
                    <a:lstStyle/>
                    <a:p>
                      <a:r>
                        <a:rPr lang="en-US" sz="1050" dirty="0"/>
                        <a:t>Source</a:t>
                      </a:r>
                    </a:p>
                  </a:txBody>
                  <a:tcPr/>
                </a:tc>
                <a:tc>
                  <a:txBody>
                    <a:bodyPr/>
                    <a:lstStyle/>
                    <a:p>
                      <a:r>
                        <a:rPr lang="en-US" sz="1050" dirty="0"/>
                        <a:t>Monday</a:t>
                      </a:r>
                    </a:p>
                  </a:txBody>
                  <a:tcPr/>
                </a:tc>
                <a:tc>
                  <a:txBody>
                    <a:bodyPr/>
                    <a:lstStyle/>
                    <a:p>
                      <a:r>
                        <a:rPr lang="en-US" sz="1050" dirty="0"/>
                        <a:t>Tuesday</a:t>
                      </a:r>
                    </a:p>
                  </a:txBody>
                  <a:tcPr/>
                </a:tc>
                <a:tc>
                  <a:txBody>
                    <a:bodyPr/>
                    <a:lstStyle/>
                    <a:p>
                      <a:r>
                        <a:rPr lang="en-US" sz="1050" dirty="0"/>
                        <a:t>Wednesday</a:t>
                      </a:r>
                    </a:p>
                  </a:txBody>
                  <a:tcPr/>
                </a:tc>
                <a:tc>
                  <a:txBody>
                    <a:bodyPr/>
                    <a:lstStyle/>
                    <a:p>
                      <a:r>
                        <a:rPr lang="en-US" sz="1050" dirty="0"/>
                        <a:t>Thursday</a:t>
                      </a:r>
                    </a:p>
                  </a:txBody>
                  <a:tcPr/>
                </a:tc>
                <a:tc>
                  <a:txBody>
                    <a:bodyPr/>
                    <a:lstStyle/>
                    <a:p>
                      <a:r>
                        <a:rPr lang="en-US" sz="1050" dirty="0"/>
                        <a:t>Friday</a:t>
                      </a:r>
                    </a:p>
                  </a:txBody>
                  <a:tcPr/>
                </a:tc>
                <a:tc>
                  <a:txBody>
                    <a:bodyPr/>
                    <a:lstStyle/>
                    <a:p>
                      <a:r>
                        <a:rPr lang="en-US" sz="1050" dirty="0"/>
                        <a:t>Saturday</a:t>
                      </a:r>
                    </a:p>
                  </a:txBody>
                  <a:tcPr/>
                </a:tc>
                <a:tc>
                  <a:txBody>
                    <a:bodyPr/>
                    <a:lstStyle/>
                    <a:p>
                      <a:r>
                        <a:rPr lang="en-US" sz="1050" dirty="0"/>
                        <a:t>Sunday</a:t>
                      </a:r>
                    </a:p>
                  </a:txBody>
                  <a:tcPr/>
                </a:tc>
                <a:tc>
                  <a:txBody>
                    <a:bodyPr/>
                    <a:lstStyle/>
                    <a:p>
                      <a:r>
                        <a:rPr lang="en-US" sz="1050" dirty="0"/>
                        <a:t>Total</a:t>
                      </a:r>
                    </a:p>
                  </a:txBody>
                  <a:tcPr/>
                </a:tc>
                <a:extLst>
                  <a:ext uri="{0D108BD9-81ED-4DB2-BD59-A6C34878D82A}">
                    <a16:rowId xmlns:a16="http://schemas.microsoft.com/office/drawing/2014/main" xmlns="" val="10000"/>
                  </a:ext>
                </a:extLst>
              </a:tr>
              <a:tr h="153782">
                <a:tc>
                  <a:txBody>
                    <a:bodyPr/>
                    <a:lstStyle/>
                    <a:p>
                      <a:r>
                        <a:rPr lang="en-US" sz="1050" dirty="0"/>
                        <a:t>Email</a:t>
                      </a:r>
                    </a:p>
                  </a:txBody>
                  <a:tcPr/>
                </a:tc>
                <a:tc>
                  <a:txBody>
                    <a:bodyPr/>
                    <a:lstStyle/>
                    <a:p>
                      <a:r>
                        <a:rPr lang="en-US" sz="1050" dirty="0"/>
                        <a:t>Three tallies</a:t>
                      </a:r>
                    </a:p>
                  </a:txBody>
                  <a:tcPr/>
                </a:tc>
                <a:tc>
                  <a:txBody>
                    <a:bodyPr/>
                    <a:lstStyle/>
                    <a:p>
                      <a:r>
                        <a:rPr lang="en-US" sz="1050" dirty="0"/>
                        <a:t>Four tallies</a:t>
                      </a:r>
                    </a:p>
                  </a:txBody>
                  <a:tcPr/>
                </a:tc>
                <a:tc>
                  <a:txBody>
                    <a:bodyPr/>
                    <a:lstStyle/>
                    <a:p>
                      <a:r>
                        <a:rPr lang="en-US" sz="1050" dirty="0"/>
                        <a:t>One tally</a:t>
                      </a:r>
                    </a:p>
                  </a:txBody>
                  <a:tcPr/>
                </a:tc>
                <a:tc>
                  <a:txBody>
                    <a:bodyPr/>
                    <a:lstStyle/>
                    <a:p>
                      <a:r>
                        <a:rPr lang="en-US" sz="1050" dirty="0"/>
                        <a:t>Two tallies</a:t>
                      </a:r>
                    </a:p>
                  </a:txBody>
                  <a:tcPr/>
                </a:tc>
                <a:tc>
                  <a:txBody>
                    <a:bodyPr/>
                    <a:lstStyle/>
                    <a:p>
                      <a:r>
                        <a:rPr lang="en-US" sz="1050" dirty="0"/>
                        <a:t>One tally </a:t>
                      </a:r>
                    </a:p>
                  </a:txBody>
                  <a:tcPr/>
                </a:tc>
                <a:tc>
                  <a:txBody>
                    <a:bodyPr/>
                    <a:lstStyle/>
                    <a:p>
                      <a:r>
                        <a:rPr lang="en-US" sz="1050" dirty="0"/>
                        <a:t>Empty cell</a:t>
                      </a:r>
                    </a:p>
                  </a:txBody>
                  <a:tcPr/>
                </a:tc>
                <a:tc>
                  <a:txBody>
                    <a:bodyPr/>
                    <a:lstStyle/>
                    <a:p>
                      <a:r>
                        <a:rPr lang="en-US" sz="1050" dirty="0"/>
                        <a:t>One tally </a:t>
                      </a:r>
                    </a:p>
                  </a:txBody>
                  <a:tcPr/>
                </a:tc>
                <a:tc>
                  <a:txBody>
                    <a:bodyPr/>
                    <a:lstStyle/>
                    <a:p>
                      <a:r>
                        <a:rPr lang="en-US" sz="1050" dirty="0"/>
                        <a:t>12</a:t>
                      </a:r>
                    </a:p>
                  </a:txBody>
                  <a:tcPr/>
                </a:tc>
                <a:extLst>
                  <a:ext uri="{0D108BD9-81ED-4DB2-BD59-A6C34878D82A}">
                    <a16:rowId xmlns:a16="http://schemas.microsoft.com/office/drawing/2014/main" xmlns="" val="10001"/>
                  </a:ext>
                </a:extLst>
              </a:tr>
              <a:tr h="251644">
                <a:tc>
                  <a:txBody>
                    <a:bodyPr/>
                    <a:lstStyle/>
                    <a:p>
                      <a:r>
                        <a:rPr lang="en-US" sz="1050" dirty="0"/>
                        <a:t>Text</a:t>
                      </a:r>
                    </a:p>
                  </a:txBody>
                  <a:tcPr/>
                </a:tc>
                <a:tc>
                  <a:txBody>
                    <a:bodyPr/>
                    <a:lstStyle/>
                    <a:p>
                      <a:r>
                        <a:rPr lang="en-US" sz="1050" dirty="0"/>
                        <a:t>Seven tallies</a:t>
                      </a:r>
                    </a:p>
                  </a:txBody>
                  <a:tcPr/>
                </a:tc>
                <a:tc>
                  <a:txBody>
                    <a:bodyPr/>
                    <a:lstStyle/>
                    <a:p>
                      <a:r>
                        <a:rPr lang="en-US" sz="1050" dirty="0"/>
                        <a:t>Four tallies</a:t>
                      </a:r>
                    </a:p>
                  </a:txBody>
                  <a:tcPr/>
                </a:tc>
                <a:tc>
                  <a:txBody>
                    <a:bodyPr/>
                    <a:lstStyle/>
                    <a:p>
                      <a:r>
                        <a:rPr lang="en-US" sz="1050" dirty="0"/>
                        <a:t>Six tallies</a:t>
                      </a:r>
                    </a:p>
                  </a:txBody>
                  <a:tcPr/>
                </a:tc>
                <a:tc>
                  <a:txBody>
                    <a:bodyPr/>
                    <a:lstStyle/>
                    <a:p>
                      <a:r>
                        <a:rPr lang="en-US" sz="1050" dirty="0"/>
                        <a:t>Three tallies</a:t>
                      </a:r>
                    </a:p>
                  </a:txBody>
                  <a:tcPr/>
                </a:tc>
                <a:tc>
                  <a:txBody>
                    <a:bodyPr/>
                    <a:lstStyle/>
                    <a:p>
                      <a:r>
                        <a:rPr lang="en-US" sz="1050" dirty="0"/>
                        <a:t>Four tallies</a:t>
                      </a:r>
                    </a:p>
                  </a:txBody>
                  <a:tcPr/>
                </a:tc>
                <a:tc>
                  <a:txBody>
                    <a:bodyPr/>
                    <a:lstStyle/>
                    <a:p>
                      <a:r>
                        <a:rPr lang="en-US" sz="1050" dirty="0"/>
                        <a:t>Two tallies</a:t>
                      </a:r>
                    </a:p>
                  </a:txBody>
                  <a:tcPr/>
                </a:tc>
                <a:tc>
                  <a:txBody>
                    <a:bodyPr/>
                    <a:lstStyle/>
                    <a:p>
                      <a:r>
                        <a:rPr lang="en-US" sz="1050" dirty="0"/>
                        <a:t>Three tallies </a:t>
                      </a:r>
                    </a:p>
                  </a:txBody>
                  <a:tcPr/>
                </a:tc>
                <a:tc>
                  <a:txBody>
                    <a:bodyPr/>
                    <a:lstStyle/>
                    <a:p>
                      <a:r>
                        <a:rPr lang="en-US" sz="1050" dirty="0"/>
                        <a:t>29</a:t>
                      </a:r>
                    </a:p>
                  </a:txBody>
                  <a:tcPr/>
                </a:tc>
                <a:extLst>
                  <a:ext uri="{0D108BD9-81ED-4DB2-BD59-A6C34878D82A}">
                    <a16:rowId xmlns:a16="http://schemas.microsoft.com/office/drawing/2014/main" xmlns="" val="10002"/>
                  </a:ext>
                </a:extLst>
              </a:tr>
              <a:tr h="340810">
                <a:tc>
                  <a:txBody>
                    <a:bodyPr/>
                    <a:lstStyle/>
                    <a:p>
                      <a:r>
                        <a:rPr lang="en-US" sz="1050" dirty="0"/>
                        <a:t>Phone call</a:t>
                      </a:r>
                    </a:p>
                  </a:txBody>
                  <a:tcPr/>
                </a:tc>
                <a:tc>
                  <a:txBody>
                    <a:bodyPr/>
                    <a:lstStyle/>
                    <a:p>
                      <a:r>
                        <a:rPr lang="en-US" sz="1050" dirty="0"/>
                        <a:t>One tally</a:t>
                      </a:r>
                    </a:p>
                  </a:txBody>
                  <a:tcPr/>
                </a:tc>
                <a:tc>
                  <a:txBody>
                    <a:bodyPr/>
                    <a:lstStyle/>
                    <a:p>
                      <a:r>
                        <a:rPr lang="en-US" sz="1050" dirty="0"/>
                        <a:t>Two tally</a:t>
                      </a:r>
                    </a:p>
                  </a:txBody>
                  <a:tcPr/>
                </a:tc>
                <a:tc>
                  <a:txBody>
                    <a:bodyPr/>
                    <a:lstStyle/>
                    <a:p>
                      <a:r>
                        <a:rPr lang="en-US" sz="1050" dirty="0"/>
                        <a:t>One tally</a:t>
                      </a:r>
                    </a:p>
                  </a:txBody>
                  <a:tcPr/>
                </a:tc>
                <a:tc>
                  <a:txBody>
                    <a:bodyPr/>
                    <a:lstStyle/>
                    <a:p>
                      <a:r>
                        <a:rPr lang="en-US" sz="1050" dirty="0"/>
                        <a:t>One tally </a:t>
                      </a:r>
                    </a:p>
                  </a:txBody>
                  <a:tcPr/>
                </a:tc>
                <a:tc>
                  <a:txBody>
                    <a:bodyPr/>
                    <a:lstStyle/>
                    <a:p>
                      <a:r>
                        <a:rPr lang="en-US" sz="1050" dirty="0"/>
                        <a:t>Two tally</a:t>
                      </a:r>
                    </a:p>
                  </a:txBody>
                  <a:tcPr/>
                </a:tc>
                <a:tc>
                  <a:txBody>
                    <a:bodyPr/>
                    <a:lstStyle/>
                    <a:p>
                      <a:r>
                        <a:rPr lang="en-US" sz="1050" dirty="0"/>
                        <a:t>One tally </a:t>
                      </a:r>
                    </a:p>
                  </a:txBody>
                  <a:tcPr/>
                </a:tc>
                <a:tc>
                  <a:txBody>
                    <a:bodyPr/>
                    <a:lstStyle/>
                    <a:p>
                      <a:r>
                        <a:rPr lang="en-US" sz="1050" dirty="0"/>
                        <a:t>Empty cell</a:t>
                      </a:r>
                    </a:p>
                  </a:txBody>
                  <a:tcPr/>
                </a:tc>
                <a:tc>
                  <a:txBody>
                    <a:bodyPr/>
                    <a:lstStyle/>
                    <a:p>
                      <a:r>
                        <a:rPr lang="en-US" sz="1050" dirty="0"/>
                        <a:t>8</a:t>
                      </a:r>
                    </a:p>
                  </a:txBody>
                  <a:tcPr/>
                </a:tc>
                <a:extLst>
                  <a:ext uri="{0D108BD9-81ED-4DB2-BD59-A6C34878D82A}">
                    <a16:rowId xmlns:a16="http://schemas.microsoft.com/office/drawing/2014/main" xmlns="" val="10003"/>
                  </a:ext>
                </a:extLst>
              </a:tr>
              <a:tr h="153782">
                <a:tc>
                  <a:txBody>
                    <a:bodyPr/>
                    <a:lstStyle/>
                    <a:p>
                      <a:r>
                        <a:rPr lang="en-US" sz="1050" dirty="0"/>
                        <a:t>Total</a:t>
                      </a:r>
                    </a:p>
                  </a:txBody>
                  <a:tcPr/>
                </a:tc>
                <a:tc>
                  <a:txBody>
                    <a:bodyPr/>
                    <a:lstStyle/>
                    <a:p>
                      <a:r>
                        <a:rPr lang="en-US" sz="1050" dirty="0"/>
                        <a:t>11</a:t>
                      </a:r>
                    </a:p>
                  </a:txBody>
                  <a:tcPr/>
                </a:tc>
                <a:tc>
                  <a:txBody>
                    <a:bodyPr/>
                    <a:lstStyle/>
                    <a:p>
                      <a:r>
                        <a:rPr lang="en-US" sz="1050" dirty="0"/>
                        <a:t>10</a:t>
                      </a:r>
                    </a:p>
                  </a:txBody>
                  <a:tcPr/>
                </a:tc>
                <a:tc>
                  <a:txBody>
                    <a:bodyPr/>
                    <a:lstStyle/>
                    <a:p>
                      <a:r>
                        <a:rPr lang="en-US" sz="1050" dirty="0"/>
                        <a:t>8</a:t>
                      </a:r>
                    </a:p>
                  </a:txBody>
                  <a:tcPr/>
                </a:tc>
                <a:tc>
                  <a:txBody>
                    <a:bodyPr/>
                    <a:lstStyle/>
                    <a:p>
                      <a:r>
                        <a:rPr lang="en-US" sz="1050" dirty="0"/>
                        <a:t>6</a:t>
                      </a:r>
                    </a:p>
                  </a:txBody>
                  <a:tcPr/>
                </a:tc>
                <a:tc>
                  <a:txBody>
                    <a:bodyPr/>
                    <a:lstStyle/>
                    <a:p>
                      <a:r>
                        <a:rPr lang="en-US" sz="1050" dirty="0"/>
                        <a:t>7</a:t>
                      </a:r>
                    </a:p>
                  </a:txBody>
                  <a:tcPr/>
                </a:tc>
                <a:tc>
                  <a:txBody>
                    <a:bodyPr/>
                    <a:lstStyle/>
                    <a:p>
                      <a:r>
                        <a:rPr lang="en-US" sz="1050" dirty="0"/>
                        <a:t>3</a:t>
                      </a:r>
                    </a:p>
                  </a:txBody>
                  <a:tcPr/>
                </a:tc>
                <a:tc>
                  <a:txBody>
                    <a:bodyPr/>
                    <a:lstStyle/>
                    <a:p>
                      <a:r>
                        <a:rPr lang="en-US" sz="1050" dirty="0"/>
                        <a:t>4</a:t>
                      </a:r>
                    </a:p>
                  </a:txBody>
                  <a:tcPr/>
                </a:tc>
                <a:tc>
                  <a:txBody>
                    <a:bodyPr/>
                    <a:lstStyle/>
                    <a:p>
                      <a:r>
                        <a:rPr lang="en-US" sz="1050" dirty="0"/>
                        <a:t>49</a:t>
                      </a:r>
                    </a:p>
                  </a:txBody>
                  <a:tcPr/>
                </a:tc>
                <a:extLst>
                  <a:ext uri="{0D108BD9-81ED-4DB2-BD59-A6C34878D82A}">
                    <a16:rowId xmlns:a16="http://schemas.microsoft.com/office/drawing/2014/main" xmlns="" val="10004"/>
                  </a:ext>
                </a:extLst>
              </a:tr>
            </a:tbl>
          </a:graphicData>
        </a:graphic>
      </p:graphicFrame>
      <p:pic>
        <p:nvPicPr>
          <p:cNvPr id="6" name="Picture 5" descr="Screenshot of a table called system complai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8" y="2165191"/>
            <a:ext cx="9099668" cy="3062923"/>
          </a:xfrm>
          <a:prstGeom prst="rect">
            <a:avLst/>
          </a:prstGeom>
        </p:spPr>
      </p:pic>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21</a:t>
            </a:fld>
            <a:endParaRPr lang="en-US" dirty="0"/>
          </a:p>
        </p:txBody>
      </p:sp>
    </p:spTree>
    <p:extLst>
      <p:ext uri="{BB962C8B-B14F-4D97-AF65-F5344CB8AC3E}">
        <p14:creationId xmlns:p14="http://schemas.microsoft.com/office/powerpoint/2010/main" val="348761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Scatter diagram</a:t>
            </a:r>
          </a:p>
        </p:txBody>
      </p:sp>
      <p:sp>
        <p:nvSpPr>
          <p:cNvPr id="29699" name="Content Placeholder 2"/>
          <p:cNvSpPr>
            <a:spLocks noGrp="1"/>
          </p:cNvSpPr>
          <p:nvPr>
            <p:ph idx="1"/>
          </p:nvPr>
        </p:nvSpPr>
        <p:spPr>
          <a:xfrm>
            <a:off x="457200" y="1481138"/>
            <a:ext cx="8229600" cy="2100262"/>
          </a:xfrm>
        </p:spPr>
        <p:txBody>
          <a:bodyPr/>
          <a:lstStyle/>
          <a:p>
            <a:r>
              <a:rPr lang="en-US" dirty="0"/>
              <a:t>A </a:t>
            </a:r>
            <a:r>
              <a:rPr lang="en-US" b="1" dirty="0"/>
              <a:t>scatter diagram </a:t>
            </a:r>
            <a:r>
              <a:rPr lang="en-US" dirty="0"/>
              <a:t>helps to show if there is a relationship between two variables</a:t>
            </a:r>
          </a:p>
          <a:p>
            <a:r>
              <a:rPr lang="en-US" dirty="0"/>
              <a:t>The closer data points are to a diagonal line, the more closely the two variables are related</a:t>
            </a:r>
          </a:p>
        </p:txBody>
      </p:sp>
      <p:sp>
        <p:nvSpPr>
          <p:cNvPr id="29700"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23DF9B72-FF8D-4C7D-8911-302B8A9D2599}"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417638"/>
          </a:xfrm>
        </p:spPr>
        <p:txBody>
          <a:bodyPr>
            <a:normAutofit/>
          </a:bodyPr>
          <a:lstStyle/>
          <a:p>
            <a:r>
              <a:rPr lang="en-US" dirty="0"/>
              <a:t>Figure 8-5. Sample Scatter Diagram</a:t>
            </a:r>
          </a:p>
        </p:txBody>
      </p:sp>
      <p:pic>
        <p:nvPicPr>
          <p:cNvPr id="2" name="Picture 1" descr="A scatter point where the x axis is user satisfaction rating from 2 to 5. Age of respondents is on the y axis from 0 to 60.  There is one 2 rating at age 55. There is one 2.5 rating at age 51. There are three 3 ratings at ages 40, 35 and 32. There is one 3.5 rating at age 43. There are two 4 ratings at ages 32 and 27. There are two 4.5 ratings at ages 31 and 23. There are three 5 rating at ages 31, 30 and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523297"/>
            <a:ext cx="8534399" cy="4801303"/>
          </a:xfrm>
          <a:prstGeom prst="rect">
            <a:avLst/>
          </a:prstGeom>
        </p:spPr>
      </p:pic>
      <p:sp>
        <p:nvSpPr>
          <p:cNvPr id="30723"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CB6161C1-B4FD-435C-8CEF-6A88CD60AE35}"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a:t>Histograms</a:t>
            </a:r>
          </a:p>
        </p:txBody>
      </p:sp>
      <p:sp>
        <p:nvSpPr>
          <p:cNvPr id="31747" name="Content Placeholder 2"/>
          <p:cNvSpPr>
            <a:spLocks noGrp="1"/>
          </p:cNvSpPr>
          <p:nvPr>
            <p:ph idx="1"/>
          </p:nvPr>
        </p:nvSpPr>
        <p:spPr>
          <a:xfrm>
            <a:off x="457200" y="1481138"/>
            <a:ext cx="8229600" cy="2481262"/>
          </a:xfrm>
        </p:spPr>
        <p:txBody>
          <a:bodyPr/>
          <a:lstStyle/>
          <a:p>
            <a:r>
              <a:rPr lang="en-US" dirty="0"/>
              <a:t>A </a:t>
            </a:r>
            <a:r>
              <a:rPr lang="en-US" b="1" dirty="0"/>
              <a:t>histogram</a:t>
            </a:r>
            <a:r>
              <a:rPr lang="en-US" dirty="0"/>
              <a:t> is a bar graph of a distribution of variables</a:t>
            </a:r>
          </a:p>
          <a:p>
            <a:r>
              <a:rPr lang="en-US" dirty="0"/>
              <a:t>Each bar represents an attribute or characteristic of a problem or situation, and the height of the bar represents its frequency</a:t>
            </a:r>
          </a:p>
        </p:txBody>
      </p:sp>
      <p:sp>
        <p:nvSpPr>
          <p:cNvPr id="31748"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0FBCF470-0548-46A6-B4BC-490E871490E7}"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Figure 8-6. Sample Histogram</a:t>
            </a:r>
          </a:p>
        </p:txBody>
      </p:sp>
      <p:pic>
        <p:nvPicPr>
          <p:cNvPr id="2" name="Picture 1" descr="A histogram with week on the x axis from 1 to 6. Number of complaints is on the y axis from 0 to 100. There are 75 complaints in week 1; 93 in week 2; 72 in week 3; 80 in week 4; 90 in week 5, and 60 in week 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46" y="1496731"/>
            <a:ext cx="8785154" cy="4370669"/>
          </a:xfrm>
          <a:prstGeom prst="rect">
            <a:avLst/>
          </a:prstGeom>
        </p:spPr>
      </p:pic>
      <p:sp>
        <p:nvSpPr>
          <p:cNvPr id="32771"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13F4FB31-0ADA-4918-A8FB-0CC2AB974DF9}"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Pareto Charts</a:t>
            </a:r>
          </a:p>
        </p:txBody>
      </p:sp>
      <p:sp>
        <p:nvSpPr>
          <p:cNvPr id="33795" name="Rectangle 3"/>
          <p:cNvSpPr>
            <a:spLocks noGrp="1" noChangeArrowheads="1"/>
          </p:cNvSpPr>
          <p:nvPr>
            <p:ph idx="1"/>
          </p:nvPr>
        </p:nvSpPr>
        <p:spPr>
          <a:xfrm>
            <a:off x="457200" y="1481138"/>
            <a:ext cx="8229600" cy="2709862"/>
          </a:xfrm>
        </p:spPr>
        <p:txBody>
          <a:bodyPr/>
          <a:lstStyle/>
          <a:p>
            <a:pPr>
              <a:spcBef>
                <a:spcPct val="100000"/>
              </a:spcBef>
            </a:pPr>
            <a:r>
              <a:rPr lang="en-US" dirty="0"/>
              <a:t>A</a:t>
            </a:r>
            <a:r>
              <a:rPr lang="en-US" b="1" dirty="0"/>
              <a:t> Pareto chart </a:t>
            </a:r>
            <a:r>
              <a:rPr lang="en-US" dirty="0"/>
              <a:t>is a histogram that can help you identify and prioritize problem areas</a:t>
            </a:r>
          </a:p>
          <a:p>
            <a:pPr>
              <a:spcBef>
                <a:spcPct val="100000"/>
              </a:spcBef>
            </a:pPr>
            <a:r>
              <a:rPr lang="en-US" b="1" dirty="0"/>
              <a:t>Pareto analysis </a:t>
            </a:r>
            <a:r>
              <a:rPr lang="en-US" dirty="0"/>
              <a:t>is</a:t>
            </a:r>
            <a:r>
              <a:rPr lang="en-US" b="1" dirty="0"/>
              <a:t> </a:t>
            </a:r>
            <a:r>
              <a:rPr lang="en-US" dirty="0"/>
              <a:t>also called the 80-20 rule, meaning that 80 percent of problems are often due to 20 percent of the causes</a:t>
            </a:r>
          </a:p>
        </p:txBody>
      </p:sp>
      <p:sp>
        <p:nvSpPr>
          <p:cNvPr id="3379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0E2DC25-9D86-4306-B97B-599B3D4DF21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6412" y="134693"/>
            <a:ext cx="8131175" cy="868362"/>
          </a:xfrm>
        </p:spPr>
        <p:txBody>
          <a:bodyPr>
            <a:normAutofit/>
          </a:bodyPr>
          <a:lstStyle/>
          <a:p>
            <a:r>
              <a:rPr lang="en-US" dirty="0"/>
              <a:t>Figure 8-7. Sample Pareto Chart</a:t>
            </a:r>
          </a:p>
        </p:txBody>
      </p:sp>
      <p:pic>
        <p:nvPicPr>
          <p:cNvPr id="2" name="Picture 1" descr="A bar and line graph with problems on the x axis. The y axis is number of complains this week from 0 to 100 and cumulative percentage from 0 to 100 percent. The bars show the number of complaints and the line shows the cumulative percent. Log in problems has 100 complaints and 50 percent. System locks up has 60 complaints and 80 percent. System is too slow has 25 complains and 95 percent. System is too hard to use is 10 complaints and 97 percent. Reports are inaccurate is 5 complains and 100 perc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49124"/>
            <a:ext cx="8001000" cy="4999276"/>
          </a:xfrm>
          <a:prstGeom prst="rect">
            <a:avLst/>
          </a:prstGeom>
        </p:spPr>
      </p:pic>
      <p:sp>
        <p:nvSpPr>
          <p:cNvPr id="34821"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28223030-3376-4AFB-B267-0ED1FBD23888}" type="slidenum">
              <a:rPr lang="en-US" smtClean="0"/>
              <a:pPr>
                <a:buFontTx/>
                <a:buNone/>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dirty="0"/>
              <a:t>Flowcharts</a:t>
            </a:r>
          </a:p>
        </p:txBody>
      </p:sp>
      <p:sp>
        <p:nvSpPr>
          <p:cNvPr id="35843" name="Content Placeholder 5"/>
          <p:cNvSpPr>
            <a:spLocks noGrp="1"/>
          </p:cNvSpPr>
          <p:nvPr>
            <p:ph idx="1"/>
          </p:nvPr>
        </p:nvSpPr>
        <p:spPr>
          <a:xfrm>
            <a:off x="457200" y="1481138"/>
            <a:ext cx="8229600" cy="3014662"/>
          </a:xfrm>
        </p:spPr>
        <p:txBody>
          <a:bodyPr/>
          <a:lstStyle/>
          <a:p>
            <a:r>
              <a:rPr lang="en-US" dirty="0"/>
              <a:t>Flowcharts are graphic displays of the logic and flow of processes that help you analyze how problems occur and how processes can be improved</a:t>
            </a:r>
          </a:p>
          <a:p>
            <a:r>
              <a:rPr lang="en-US" dirty="0"/>
              <a:t>They show activities, decision points, and the order of how information is processed</a:t>
            </a:r>
          </a:p>
        </p:txBody>
      </p:sp>
      <p:sp>
        <p:nvSpPr>
          <p:cNvPr id="35844" name="Footer Placeholder 2"/>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4" name="Slide Number Placeholder 3"/>
          <p:cNvSpPr>
            <a:spLocks noGrp="1"/>
          </p:cNvSpPr>
          <p:nvPr>
            <p:ph type="sldNum" sz="quarter" idx="11"/>
          </p:nvPr>
        </p:nvSpPr>
        <p:spPr/>
        <p:txBody>
          <a:bodyPr/>
          <a:lstStyle/>
          <a:p>
            <a:pPr>
              <a:defRPr/>
            </a:pPr>
            <a:fld id="{054B6D53-5AC6-46C5-B1A2-9F9C40AE9B9D}"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Figure 8-8. Sample Flowchart</a:t>
            </a:r>
          </a:p>
        </p:txBody>
      </p:sp>
      <p:pic>
        <p:nvPicPr>
          <p:cNvPr id="2" name="Picture 1" descr="A flow chart. It starts at deliverable acceptance request which goes to route to appropriate decision makers which goes to accepted. If yes, it goes to sign approval section and then notify requestor and log in system. If no, it goes to system required additional work and notify requestor and log in system.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1" y="1600200"/>
            <a:ext cx="6400798" cy="4312474"/>
          </a:xfrm>
          <a:prstGeom prst="rect">
            <a:avLst/>
          </a:prstGeom>
        </p:spPr>
      </p:pic>
      <p:sp>
        <p:nvSpPr>
          <p:cNvPr id="36867"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E0BA335D-CFAA-4C4E-A640-030A6566B81A}"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9100" y="0"/>
            <a:ext cx="8229600" cy="1143000"/>
          </a:xfrm>
        </p:spPr>
        <p:txBody>
          <a:bodyPr/>
          <a:lstStyle/>
          <a:p>
            <a:r>
              <a:rPr lang="en-US" dirty="0"/>
              <a:t>Learning Objectives, Part 2</a:t>
            </a:r>
          </a:p>
        </p:txBody>
      </p:sp>
      <p:sp>
        <p:nvSpPr>
          <p:cNvPr id="10243" name="Rectangle 3"/>
          <p:cNvSpPr>
            <a:spLocks noGrp="1" noChangeArrowheads="1"/>
          </p:cNvSpPr>
          <p:nvPr>
            <p:ph idx="1"/>
          </p:nvPr>
        </p:nvSpPr>
        <p:spPr>
          <a:xfrm>
            <a:off x="152400" y="1219200"/>
            <a:ext cx="8763000" cy="5029200"/>
          </a:xfrm>
        </p:spPr>
        <p:txBody>
          <a:bodyPr/>
          <a:lstStyle/>
          <a:p>
            <a:r>
              <a:rPr lang="en-US" sz="2800" dirty="0"/>
              <a:t>Understand the tools and techniques for quality control, such as the Seven Basic Tools of Quality, statistical sampling, Six Sigma, and testing</a:t>
            </a:r>
          </a:p>
          <a:p>
            <a:r>
              <a:rPr lang="en-US" sz="2800" dirty="0"/>
              <a:t>Summarize the contributions of noteworthy quality experts to modern quality management</a:t>
            </a:r>
          </a:p>
          <a:p>
            <a:r>
              <a:rPr lang="en-US" sz="2800" dirty="0"/>
              <a:t>Describe how leadership, the cost of quality, organizational influences, expectations, cultural differences, and maturity models relate to improving quality in IT projects</a:t>
            </a:r>
          </a:p>
          <a:p>
            <a:r>
              <a:rPr lang="en-US" sz="2800" dirty="0"/>
              <a:t>Discuss how software can assist in project quality management</a:t>
            </a:r>
          </a:p>
        </p:txBody>
      </p:sp>
      <p:sp>
        <p:nvSpPr>
          <p:cNvPr id="1024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647857BB-5AAE-4657-B1CE-58A2B68AA86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Run Charts</a:t>
            </a:r>
          </a:p>
        </p:txBody>
      </p:sp>
      <p:sp>
        <p:nvSpPr>
          <p:cNvPr id="2" name="Content Placeholder 1"/>
          <p:cNvSpPr>
            <a:spLocks noGrp="1"/>
          </p:cNvSpPr>
          <p:nvPr>
            <p:ph idx="1"/>
          </p:nvPr>
        </p:nvSpPr>
        <p:spPr/>
        <p:txBody>
          <a:bodyPr/>
          <a:lstStyle/>
          <a:p>
            <a:r>
              <a:rPr lang="en-US" dirty="0"/>
              <a:t>In addition to flowcharts, run charts are also used for stratification, a technique that shows data from a variety of sources to see if a pattern emerges</a:t>
            </a:r>
          </a:p>
          <a:p>
            <a:r>
              <a:rPr lang="en-US" dirty="0"/>
              <a:t> A </a:t>
            </a:r>
            <a:r>
              <a:rPr lang="en-US" b="1" dirty="0"/>
              <a:t>run chart </a:t>
            </a:r>
            <a:r>
              <a:rPr lang="en-US" dirty="0"/>
              <a:t>displays the history and pattern of variation of a process over time. </a:t>
            </a:r>
          </a:p>
          <a:p>
            <a:r>
              <a:rPr lang="en-US" dirty="0"/>
              <a:t>You can use run charts to perform trend analysis and forecast future outcomes based on historical results</a:t>
            </a:r>
          </a:p>
        </p:txBody>
      </p:sp>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30</a:t>
            </a:fld>
            <a:endParaRPr lang="en-US" dirty="0"/>
          </a:p>
        </p:txBody>
      </p:sp>
    </p:spTree>
    <p:extLst>
      <p:ext uri="{BB962C8B-B14F-4D97-AF65-F5344CB8AC3E}">
        <p14:creationId xmlns:p14="http://schemas.microsoft.com/office/powerpoint/2010/main" val="245356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a:t>Figure 8-9. Sample Run Chart</a:t>
            </a:r>
          </a:p>
        </p:txBody>
      </p:sp>
      <p:pic>
        <p:nvPicPr>
          <p:cNvPr id="6" name="Picture 5" descr="A line graph with months from January to December on the x axis and numbers from 0 to 14 are on the y axis. There are three lines: defect 1, defect 2 and defect 3. Defect 1 stays around 5 until May, when it begins to increase to 11 by September and 13 by December. Defect two decreases from 10 in January to 6 in August where it stays until December. Defect 3 cyclically fluctuates between 1 and 8 from January to Dece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94400"/>
            <a:ext cx="8428894" cy="4601600"/>
          </a:xfrm>
          <a:prstGeom prst="rect">
            <a:avLst/>
          </a:prstGeom>
        </p:spPr>
      </p:pic>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31</a:t>
            </a:fld>
            <a:endParaRPr lang="en-US" dirty="0"/>
          </a:p>
        </p:txBody>
      </p:sp>
    </p:spTree>
    <p:extLst>
      <p:ext uri="{BB962C8B-B14F-4D97-AF65-F5344CB8AC3E}">
        <p14:creationId xmlns:p14="http://schemas.microsoft.com/office/powerpoint/2010/main" val="1192392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Statistical Sampling</a:t>
            </a:r>
          </a:p>
        </p:txBody>
      </p:sp>
      <p:sp>
        <p:nvSpPr>
          <p:cNvPr id="37891" name="Rectangle 3"/>
          <p:cNvSpPr>
            <a:spLocks noGrp="1" noChangeArrowheads="1"/>
          </p:cNvSpPr>
          <p:nvPr>
            <p:ph idx="1"/>
          </p:nvPr>
        </p:nvSpPr>
        <p:spPr>
          <a:xfrm>
            <a:off x="440531" y="1524000"/>
            <a:ext cx="8262937" cy="4648200"/>
          </a:xfrm>
        </p:spPr>
        <p:txBody>
          <a:bodyPr/>
          <a:lstStyle/>
          <a:p>
            <a:pPr>
              <a:spcBef>
                <a:spcPct val="60000"/>
              </a:spcBef>
            </a:pPr>
            <a:r>
              <a:rPr lang="en-US" b="1" dirty="0"/>
              <a:t>Statistical sampling</a:t>
            </a:r>
            <a:r>
              <a:rPr lang="en-US" dirty="0"/>
              <a:t> involves choosing part of a population of interest for inspection</a:t>
            </a:r>
          </a:p>
          <a:p>
            <a:pPr>
              <a:spcBef>
                <a:spcPct val="60000"/>
              </a:spcBef>
            </a:pPr>
            <a:r>
              <a:rPr lang="en-US" dirty="0"/>
              <a:t>The size of a sample depends on how representative you want the sample to be</a:t>
            </a:r>
          </a:p>
          <a:p>
            <a:pPr>
              <a:spcBef>
                <a:spcPct val="60000"/>
              </a:spcBef>
            </a:pPr>
            <a:r>
              <a:rPr lang="en-US" dirty="0"/>
              <a:t>Sample size formula:</a:t>
            </a:r>
          </a:p>
          <a:p>
            <a:pPr lvl="1">
              <a:spcBef>
                <a:spcPct val="60000"/>
              </a:spcBef>
              <a:buFont typeface="Wingdings" pitchFamily="2" charset="2"/>
              <a:buNone/>
            </a:pPr>
            <a:r>
              <a:rPr lang="en-US" dirty="0"/>
              <a:t>Sample size = .25 X (certainty factor/acceptable error)</a:t>
            </a:r>
            <a:r>
              <a:rPr lang="en-US" baseline="30000" dirty="0"/>
              <a:t>2</a:t>
            </a:r>
          </a:p>
          <a:p>
            <a:pPr>
              <a:spcBef>
                <a:spcPct val="60000"/>
              </a:spcBef>
            </a:pPr>
            <a:r>
              <a:rPr lang="en-US" dirty="0"/>
              <a:t>Be sure to consult with an expert when using statistical analysis</a:t>
            </a:r>
          </a:p>
        </p:txBody>
      </p:sp>
      <p:sp>
        <p:nvSpPr>
          <p:cNvPr id="3789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2095DAC-1155-4339-9100-F482C9622A82}"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8229600" cy="1401762"/>
          </a:xfrm>
        </p:spPr>
        <p:txBody>
          <a:bodyPr>
            <a:normAutofit/>
          </a:bodyPr>
          <a:lstStyle/>
          <a:p>
            <a:r>
              <a:rPr lang="en-US" dirty="0"/>
              <a:t>Table 8-1. Commonly Used Certainty Factors</a:t>
            </a:r>
          </a:p>
        </p:txBody>
      </p:sp>
      <p:graphicFrame>
        <p:nvGraphicFramePr>
          <p:cNvPr id="2" name="Table 1" descr="Table with two columns and four rows. The column headers are desired certainty and certainty factor. "/>
          <p:cNvGraphicFramePr>
            <a:graphicFrameLocks noGrp="1"/>
          </p:cNvGraphicFramePr>
          <p:nvPr>
            <p:extLst>
              <p:ext uri="{D42A27DB-BD31-4B8C-83A1-F6EECF244321}">
                <p14:modId xmlns:p14="http://schemas.microsoft.com/office/powerpoint/2010/main" val="2967235141"/>
              </p:ext>
            </p:extLst>
          </p:nvPr>
        </p:nvGraphicFramePr>
        <p:xfrm>
          <a:off x="194736" y="2667000"/>
          <a:ext cx="8754528" cy="1483360"/>
        </p:xfrm>
        <a:graphic>
          <a:graphicData uri="http://schemas.openxmlformats.org/drawingml/2006/table">
            <a:tbl>
              <a:tblPr firstRow="1" bandRow="1">
                <a:tableStyleId>{5940675A-B579-460E-94D1-54222C63F5DA}</a:tableStyleId>
              </a:tblPr>
              <a:tblGrid>
                <a:gridCol w="4377264">
                  <a:extLst>
                    <a:ext uri="{9D8B030D-6E8A-4147-A177-3AD203B41FA5}">
                      <a16:colId xmlns:a16="http://schemas.microsoft.com/office/drawing/2014/main" xmlns="" val="20000"/>
                    </a:ext>
                  </a:extLst>
                </a:gridCol>
                <a:gridCol w="4377264">
                  <a:extLst>
                    <a:ext uri="{9D8B030D-6E8A-4147-A177-3AD203B41FA5}">
                      <a16:colId xmlns:a16="http://schemas.microsoft.com/office/drawing/2014/main" xmlns="" val="20001"/>
                    </a:ext>
                  </a:extLst>
                </a:gridCol>
              </a:tblGrid>
              <a:tr h="370840">
                <a:tc>
                  <a:txBody>
                    <a:bodyPr/>
                    <a:lstStyle/>
                    <a:p>
                      <a:pPr algn="ctr"/>
                      <a:r>
                        <a:rPr lang="en-US" b="1" dirty="0"/>
                        <a:t>Desired</a:t>
                      </a:r>
                      <a:r>
                        <a:rPr lang="en-US" b="1" baseline="0" dirty="0"/>
                        <a:t> Certainty</a:t>
                      </a:r>
                      <a:endParaRPr lang="en-US" b="1" dirty="0"/>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Certainty Factor</a:t>
                      </a:r>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ctr"/>
                      <a:r>
                        <a:rPr lang="en-US" dirty="0"/>
                        <a:t>95%</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1.960</a:t>
                      </a: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pPr algn="ctr"/>
                      <a:r>
                        <a:rPr lang="en-US" dirty="0"/>
                        <a:t>90%</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1.645</a:t>
                      </a: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pPr algn="ctr"/>
                      <a:r>
                        <a:rPr lang="en-US" dirty="0"/>
                        <a:t>80%</a:t>
                      </a:r>
                    </a:p>
                  </a:txBody>
                  <a:tcP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1.281</a:t>
                      </a: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38915"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FB3B0223-F880-4A58-B130-8752E90714C8}"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Six Sigma	</a:t>
            </a:r>
          </a:p>
        </p:txBody>
      </p:sp>
      <p:sp>
        <p:nvSpPr>
          <p:cNvPr id="39939" name="Rectangle 3"/>
          <p:cNvSpPr>
            <a:spLocks noGrp="1" noChangeArrowheads="1"/>
          </p:cNvSpPr>
          <p:nvPr>
            <p:ph sz="quarter" idx="13"/>
          </p:nvPr>
        </p:nvSpPr>
        <p:spPr>
          <a:xfrm>
            <a:off x="399256" y="1493838"/>
            <a:ext cx="8439944" cy="3048000"/>
          </a:xfrm>
        </p:spPr>
        <p:txBody>
          <a:bodyPr/>
          <a:lstStyle/>
          <a:p>
            <a:r>
              <a:rPr lang="en-US" b="1" dirty="0"/>
              <a:t>Six Sigma</a:t>
            </a:r>
            <a:r>
              <a:rPr lang="en-US" dirty="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2" name="Content Placeholder 1"/>
          <p:cNvSpPr>
            <a:spLocks noGrp="1"/>
          </p:cNvSpPr>
          <p:nvPr>
            <p:ph sz="quarter" idx="14"/>
          </p:nvPr>
        </p:nvSpPr>
        <p:spPr>
          <a:xfrm>
            <a:off x="3724275" y="4782345"/>
            <a:ext cx="4913313" cy="468312"/>
          </a:xfrm>
        </p:spPr>
        <p:txBody>
          <a:bodyPr/>
          <a:lstStyle/>
          <a:p>
            <a:pPr marL="109537" indent="0">
              <a:buNone/>
            </a:pPr>
            <a:r>
              <a:rPr lang="en-US" sz="1100" dirty="0"/>
              <a:t>*</a:t>
            </a:r>
            <a:r>
              <a:rPr lang="en-US" sz="1100" dirty="0" err="1"/>
              <a:t>Pande</a:t>
            </a:r>
            <a:r>
              <a:rPr lang="en-US" sz="1100" dirty="0"/>
              <a:t>, Peter S., Robert P. </a:t>
            </a:r>
            <a:r>
              <a:rPr lang="en-US" sz="1100" dirty="0" err="1"/>
              <a:t>Neuman</a:t>
            </a:r>
            <a:r>
              <a:rPr lang="en-US" sz="1100" dirty="0"/>
              <a:t>, and Roland R. Cavanagh, The Six Sigma Way, New York: McGraw-Hill, 2000, p. xi.</a:t>
            </a:r>
          </a:p>
        </p:txBody>
      </p:sp>
      <p:sp>
        <p:nvSpPr>
          <p:cNvPr id="39942" name="Footer Placeholder 7"/>
          <p:cNvSpPr>
            <a:spLocks noGrp="1"/>
          </p:cNvSpPr>
          <p:nvPr>
            <p:ph type="ftr" sz="quarter" idx="11"/>
          </p:nvPr>
        </p:nvSpPr>
        <p:spPr bwMode="auto">
          <a:xfrm>
            <a:off x="-381000" y="6492875"/>
            <a:ext cx="2351087" cy="365125"/>
          </a:xfrm>
          <a:noFill/>
          <a:ln>
            <a:miter lim="800000"/>
            <a:headEnd/>
            <a:tailEnd/>
          </a:ln>
        </p:spPr>
        <p:txBody>
          <a:bodyPr/>
          <a:lstStyle/>
          <a:p>
            <a:r>
              <a:rPr lang="en-US" dirty="0"/>
              <a:t>Information Technology Project Management, Eighth Edition</a:t>
            </a:r>
          </a:p>
        </p:txBody>
      </p:sp>
      <p:sp>
        <p:nvSpPr>
          <p:cNvPr id="7" name="Slide Number Placeholder 6"/>
          <p:cNvSpPr>
            <a:spLocks noGrp="1"/>
          </p:cNvSpPr>
          <p:nvPr>
            <p:ph type="sldNum" sz="quarter" idx="12"/>
          </p:nvPr>
        </p:nvSpPr>
        <p:spPr/>
        <p:txBody>
          <a:bodyPr/>
          <a:lstStyle/>
          <a:p>
            <a:pPr>
              <a:defRPr/>
            </a:pPr>
            <a:fld id="{5E9274A6-51E7-4302-8F67-4973D25B7901}"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Basic Information on Six Sigma</a:t>
            </a:r>
          </a:p>
        </p:txBody>
      </p:sp>
      <p:sp>
        <p:nvSpPr>
          <p:cNvPr id="40963" name="Rectangle 3"/>
          <p:cNvSpPr>
            <a:spLocks noGrp="1" noChangeArrowheads="1"/>
          </p:cNvSpPr>
          <p:nvPr>
            <p:ph idx="1"/>
          </p:nvPr>
        </p:nvSpPr>
        <p:spPr>
          <a:xfrm>
            <a:off x="457200" y="1481138"/>
            <a:ext cx="8229600" cy="3624262"/>
          </a:xfrm>
        </p:spPr>
        <p:txBody>
          <a:bodyPr/>
          <a:lstStyle/>
          <a:p>
            <a:pPr>
              <a:spcBef>
                <a:spcPct val="100000"/>
              </a:spcBef>
            </a:pPr>
            <a:r>
              <a:rPr lang="en-US" dirty="0"/>
              <a:t>The target for perfection is the achievement of no more than </a:t>
            </a:r>
            <a:r>
              <a:rPr lang="en-US" b="1" dirty="0"/>
              <a:t>3.4 defects per million opportunities</a:t>
            </a:r>
          </a:p>
          <a:p>
            <a:pPr>
              <a:spcBef>
                <a:spcPct val="100000"/>
              </a:spcBef>
            </a:pPr>
            <a:r>
              <a:rPr lang="en-US" dirty="0"/>
              <a:t>The principles can apply to a wide variety of processes</a:t>
            </a:r>
          </a:p>
          <a:p>
            <a:pPr>
              <a:spcBef>
                <a:spcPct val="100000"/>
              </a:spcBef>
            </a:pPr>
            <a:r>
              <a:rPr lang="en-US" dirty="0"/>
              <a:t>Six Sigma projects normally follow a five-phase improvement process called DMAIC</a:t>
            </a:r>
          </a:p>
        </p:txBody>
      </p:sp>
      <p:sp>
        <p:nvSpPr>
          <p:cNvPr id="4096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A55A823-B13C-4B58-A4B0-5EDF7AE524AB}"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82000" cy="990600"/>
          </a:xfrm>
        </p:spPr>
        <p:txBody>
          <a:bodyPr>
            <a:normAutofit/>
          </a:bodyPr>
          <a:lstStyle/>
          <a:p>
            <a:r>
              <a:rPr lang="en-US" dirty="0"/>
              <a:t>DMAIC</a:t>
            </a:r>
          </a:p>
        </p:txBody>
      </p:sp>
      <p:sp>
        <p:nvSpPr>
          <p:cNvPr id="41987" name="Rectangle 3"/>
          <p:cNvSpPr>
            <a:spLocks noGrp="1" noChangeArrowheads="1"/>
          </p:cNvSpPr>
          <p:nvPr>
            <p:ph idx="1"/>
          </p:nvPr>
        </p:nvSpPr>
        <p:spPr>
          <a:xfrm>
            <a:off x="304800" y="1066800"/>
            <a:ext cx="8610600" cy="5029200"/>
          </a:xfrm>
        </p:spPr>
        <p:txBody>
          <a:bodyPr/>
          <a:lstStyle/>
          <a:p>
            <a:r>
              <a:rPr lang="en-US" sz="2600" b="1" dirty="0"/>
              <a:t>DMAIC </a:t>
            </a:r>
            <a:r>
              <a:rPr lang="en-US" sz="2600" dirty="0"/>
              <a:t>is a systematic, closed-loop process for continued improvement that is scientific and fact based</a:t>
            </a:r>
          </a:p>
          <a:p>
            <a:r>
              <a:rPr lang="en-US" sz="2600" dirty="0"/>
              <a:t>DMAIC stands for:</a:t>
            </a:r>
          </a:p>
          <a:p>
            <a:pPr lvl="1"/>
            <a:r>
              <a:rPr lang="en-US" b="1" dirty="0"/>
              <a:t>D</a:t>
            </a:r>
            <a:r>
              <a:rPr lang="en-US" dirty="0"/>
              <a:t>efine: Define the problem/opportunity, process, and customer requirements</a:t>
            </a:r>
          </a:p>
          <a:p>
            <a:pPr lvl="1"/>
            <a:r>
              <a:rPr lang="en-US" b="1" dirty="0"/>
              <a:t>M</a:t>
            </a:r>
            <a:r>
              <a:rPr lang="en-US" dirty="0"/>
              <a:t>easure: Define measures, then collect, compile, and display data</a:t>
            </a:r>
          </a:p>
          <a:p>
            <a:pPr lvl="1"/>
            <a:r>
              <a:rPr lang="en-US" b="1" dirty="0"/>
              <a:t>A</a:t>
            </a:r>
            <a:r>
              <a:rPr lang="en-US" dirty="0"/>
              <a:t>nalyze: Scrutinize process details to find improvement opportunities</a:t>
            </a:r>
          </a:p>
          <a:p>
            <a:pPr lvl="1"/>
            <a:r>
              <a:rPr lang="en-US" b="1" dirty="0"/>
              <a:t>I</a:t>
            </a:r>
            <a:r>
              <a:rPr lang="en-US" dirty="0"/>
              <a:t>mprove: Generate solutions and ideas for improving the problem</a:t>
            </a:r>
          </a:p>
          <a:p>
            <a:pPr lvl="1"/>
            <a:r>
              <a:rPr lang="en-US" b="1" dirty="0"/>
              <a:t>C</a:t>
            </a:r>
            <a:r>
              <a:rPr lang="en-US" dirty="0"/>
              <a:t>ontrol: Track and verify the stability of the improvements and the predictability of the solution</a:t>
            </a:r>
          </a:p>
        </p:txBody>
      </p:sp>
      <p:sp>
        <p:nvSpPr>
          <p:cNvPr id="4198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21AB4D5-9E2D-4A54-96AF-C461B1B43E2F}"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66687"/>
            <a:ext cx="8229600" cy="1417638"/>
          </a:xfrm>
        </p:spPr>
        <p:txBody>
          <a:bodyPr>
            <a:normAutofit/>
          </a:bodyPr>
          <a:lstStyle/>
          <a:p>
            <a:r>
              <a:rPr lang="en-US" dirty="0"/>
              <a:t>How is Six </a:t>
            </a:r>
            <a:r>
              <a:rPr lang="en-US"/>
              <a:t>Sigma Quality</a:t>
            </a:r>
            <a:br>
              <a:rPr lang="en-US"/>
            </a:br>
            <a:r>
              <a:rPr lang="en-US"/>
              <a:t> </a:t>
            </a:r>
            <a:r>
              <a:rPr lang="en-US" dirty="0"/>
              <a:t>Control Unique?</a:t>
            </a:r>
          </a:p>
        </p:txBody>
      </p:sp>
      <p:sp>
        <p:nvSpPr>
          <p:cNvPr id="43011" name="Rectangle 3"/>
          <p:cNvSpPr>
            <a:spLocks noGrp="1" noChangeArrowheads="1"/>
          </p:cNvSpPr>
          <p:nvPr>
            <p:ph idx="1"/>
          </p:nvPr>
        </p:nvSpPr>
        <p:spPr>
          <a:xfrm>
            <a:off x="304800" y="1752600"/>
            <a:ext cx="8458200" cy="4038600"/>
          </a:xfrm>
        </p:spPr>
        <p:txBody>
          <a:bodyPr/>
          <a:lstStyle/>
          <a:p>
            <a:r>
              <a:rPr lang="en-US" dirty="0"/>
              <a:t>It requires an organization-wide commitment.</a:t>
            </a:r>
          </a:p>
          <a:p>
            <a:r>
              <a:rPr lang="en-US" dirty="0"/>
              <a:t>Training follows the “Belt” system</a:t>
            </a:r>
          </a:p>
          <a:p>
            <a:r>
              <a:rPr lang="en-US" dirty="0"/>
              <a:t>Six Sigma organizations have the ability and willingness to adopt contrary objectives, such as reducing errors and getting things done faster</a:t>
            </a:r>
          </a:p>
          <a:p>
            <a:r>
              <a:rPr lang="en-US" dirty="0"/>
              <a:t>It is an operating philosophy that is customer focused and strives to drive out waste, raise levels of quality, and improve financial performance at </a:t>
            </a:r>
            <a:r>
              <a:rPr lang="en-US" i="1" dirty="0"/>
              <a:t>breakthrough</a:t>
            </a:r>
            <a:r>
              <a:rPr lang="en-US" dirty="0"/>
              <a:t> levels</a:t>
            </a:r>
          </a:p>
        </p:txBody>
      </p:sp>
      <p:sp>
        <p:nvSpPr>
          <p:cNvPr id="4301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8ECD949B-619E-45C6-B724-AE4AC02EEEBD}"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838200"/>
          </a:xfrm>
        </p:spPr>
        <p:txBody>
          <a:bodyPr>
            <a:normAutofit/>
          </a:bodyPr>
          <a:lstStyle/>
          <a:p>
            <a:r>
              <a:rPr lang="en-US" dirty="0"/>
              <a:t>Six Sigma and Project Management</a:t>
            </a:r>
          </a:p>
        </p:txBody>
      </p:sp>
      <p:sp>
        <p:nvSpPr>
          <p:cNvPr id="45059" name="Rectangle 3"/>
          <p:cNvSpPr>
            <a:spLocks noGrp="1" noChangeArrowheads="1"/>
          </p:cNvSpPr>
          <p:nvPr>
            <p:ph idx="1"/>
          </p:nvPr>
        </p:nvSpPr>
        <p:spPr>
          <a:xfrm>
            <a:off x="381000" y="990600"/>
            <a:ext cx="8458200" cy="5105400"/>
          </a:xfrm>
        </p:spPr>
        <p:txBody>
          <a:bodyPr/>
          <a:lstStyle/>
          <a:p>
            <a:pPr>
              <a:lnSpc>
                <a:spcPct val="90000"/>
              </a:lnSpc>
            </a:pPr>
            <a:r>
              <a:rPr lang="en-US" sz="2400" dirty="0"/>
              <a:t>Joseph M. Juran stated, “All improvement takes place project by project, and in no other way”*</a:t>
            </a:r>
          </a:p>
          <a:p>
            <a:pPr>
              <a:lnSpc>
                <a:spcPct val="90000"/>
              </a:lnSpc>
            </a:pPr>
            <a:r>
              <a:rPr lang="en-US" sz="2400" dirty="0"/>
              <a:t>It’s important to select projects carefully and apply higher quality where it makes sense; companies that use Six Sigma do not always boost their stock values</a:t>
            </a:r>
          </a:p>
          <a:p>
            <a:pPr>
              <a:lnSpc>
                <a:spcPct val="90000"/>
              </a:lnSpc>
            </a:pPr>
            <a:r>
              <a:rPr lang="en-US" sz="2400" dirty="0"/>
              <a:t>As Mikel Harry puts it, “I could genetically engineer a Six Sigma goat, but if a rodeo is the marketplace, people are still going to buy a Four Sigma horse.”**</a:t>
            </a:r>
          </a:p>
          <a:p>
            <a:pPr>
              <a:lnSpc>
                <a:spcPct val="90000"/>
              </a:lnSpc>
            </a:pPr>
            <a:r>
              <a:rPr lang="en-US" sz="2400" dirty="0"/>
              <a:t>Six Sigma projects must focus on a quality problem or gap between the current and desired performance and not have a clearly understood problem or a predetermined solution</a:t>
            </a:r>
            <a:endParaRPr lang="en-US" sz="1800" dirty="0"/>
          </a:p>
          <a:p>
            <a:pPr>
              <a:buFont typeface="Wingdings" pitchFamily="2" charset="2"/>
              <a:buNone/>
            </a:pPr>
            <a:r>
              <a:rPr lang="en-US" sz="1800" dirty="0"/>
              <a:t>*“</a:t>
            </a:r>
            <a:r>
              <a:rPr lang="en-US" sz="1600" dirty="0"/>
              <a:t>What You Need to Know About Six Sigma,” </a:t>
            </a:r>
            <a:r>
              <a:rPr lang="en-US" sz="1600" i="1" dirty="0"/>
              <a:t>Productivity Digest </a:t>
            </a:r>
            <a:r>
              <a:rPr lang="en-US" sz="1600" dirty="0"/>
              <a:t>(December 2001), p. 38.</a:t>
            </a:r>
          </a:p>
          <a:p>
            <a:pPr>
              <a:buFont typeface="Wingdings" pitchFamily="2" charset="2"/>
              <a:buNone/>
            </a:pPr>
            <a:r>
              <a:rPr lang="en-US" sz="1600" dirty="0"/>
              <a:t>**Clifford, Lee, “Why You Can Safely Ignore Six Sigma,” </a:t>
            </a:r>
            <a:r>
              <a:rPr lang="en-US" sz="1600" i="1" dirty="0"/>
              <a:t>Fortune (</a:t>
            </a:r>
            <a:r>
              <a:rPr lang="en-US" sz="1600" dirty="0"/>
              <a:t>January 22, 2001), p. 140.</a:t>
            </a:r>
          </a:p>
        </p:txBody>
      </p:sp>
      <p:sp>
        <p:nvSpPr>
          <p:cNvPr id="4506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7DE44C0-FFEF-4B2C-8C53-381B59238710}"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417638"/>
          </a:xfrm>
        </p:spPr>
        <p:txBody>
          <a:bodyPr>
            <a:normAutofit/>
          </a:bodyPr>
          <a:lstStyle/>
          <a:p>
            <a:r>
              <a:rPr lang="en-US" dirty="0"/>
              <a:t>Six Sigma Projects Use Project Management</a:t>
            </a:r>
          </a:p>
        </p:txBody>
      </p:sp>
      <p:sp>
        <p:nvSpPr>
          <p:cNvPr id="46083" name="Rectangle 3"/>
          <p:cNvSpPr>
            <a:spLocks noGrp="1" noChangeArrowheads="1"/>
          </p:cNvSpPr>
          <p:nvPr>
            <p:ph idx="1"/>
          </p:nvPr>
        </p:nvSpPr>
        <p:spPr>
          <a:xfrm>
            <a:off x="152400" y="1524000"/>
            <a:ext cx="8839200" cy="4114800"/>
          </a:xfrm>
        </p:spPr>
        <p:txBody>
          <a:bodyPr/>
          <a:lstStyle/>
          <a:p>
            <a:pPr>
              <a:spcBef>
                <a:spcPct val="100000"/>
              </a:spcBef>
            </a:pPr>
            <a:r>
              <a:rPr lang="en-US" dirty="0"/>
              <a:t>The training for Six Sigma includes many project management concepts, tools, and techniques</a:t>
            </a:r>
          </a:p>
          <a:p>
            <a:pPr>
              <a:spcBef>
                <a:spcPct val="100000"/>
              </a:spcBef>
            </a:pPr>
            <a:r>
              <a:rPr lang="en-US" dirty="0"/>
              <a:t>For example, Six Sigma projects often use business cases, project charters, schedules, budgets, and so on</a:t>
            </a:r>
          </a:p>
          <a:p>
            <a:pPr>
              <a:spcBef>
                <a:spcPct val="100000"/>
              </a:spcBef>
            </a:pPr>
            <a:r>
              <a:rPr lang="en-US" dirty="0"/>
              <a:t>Six Sigma projects are done in teams; the project manager is often called the team leader, and the sponsor is called the champion</a:t>
            </a:r>
          </a:p>
        </p:txBody>
      </p:sp>
      <p:sp>
        <p:nvSpPr>
          <p:cNvPr id="4608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D998537-A8E0-4F80-868D-0665AD9DF5C7}"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8382000" cy="1371600"/>
          </a:xfrm>
        </p:spPr>
        <p:txBody>
          <a:bodyPr>
            <a:normAutofit/>
          </a:bodyPr>
          <a:lstStyle/>
          <a:p>
            <a:r>
              <a:rPr lang="en-US" dirty="0"/>
              <a:t>The Importance of Project Quality Management</a:t>
            </a:r>
          </a:p>
        </p:txBody>
      </p:sp>
      <p:sp>
        <p:nvSpPr>
          <p:cNvPr id="11267" name="Rectangle 3"/>
          <p:cNvSpPr>
            <a:spLocks noGrp="1" noChangeArrowheads="1"/>
          </p:cNvSpPr>
          <p:nvPr>
            <p:ph idx="1"/>
          </p:nvPr>
        </p:nvSpPr>
        <p:spPr>
          <a:xfrm>
            <a:off x="381000" y="1981200"/>
            <a:ext cx="8458200" cy="3124200"/>
          </a:xfrm>
        </p:spPr>
        <p:txBody>
          <a:bodyPr/>
          <a:lstStyle/>
          <a:p>
            <a:pPr>
              <a:spcBef>
                <a:spcPct val="100000"/>
              </a:spcBef>
            </a:pPr>
            <a:r>
              <a:rPr lang="en-US" dirty="0"/>
              <a:t>Many people joke about the poor quality of IT products (see cars and computers joke)</a:t>
            </a:r>
          </a:p>
          <a:p>
            <a:pPr>
              <a:spcBef>
                <a:spcPct val="100000"/>
              </a:spcBef>
            </a:pPr>
            <a:r>
              <a:rPr lang="en-US" dirty="0"/>
              <a:t>People seem to accept systems being down occasionally or needing to reboot their PCs</a:t>
            </a:r>
          </a:p>
          <a:p>
            <a:pPr>
              <a:spcBef>
                <a:spcPct val="100000"/>
              </a:spcBef>
            </a:pPr>
            <a:r>
              <a:rPr lang="en-US" dirty="0"/>
              <a:t>But quality is very important in many IT projects</a:t>
            </a:r>
          </a:p>
        </p:txBody>
      </p:sp>
      <p:sp>
        <p:nvSpPr>
          <p:cNvPr id="1126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78CBE0A8-1929-40E9-BA85-606FE0791D2B}"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5251"/>
            <a:ext cx="8229600" cy="1143000"/>
          </a:xfrm>
        </p:spPr>
        <p:txBody>
          <a:bodyPr/>
          <a:lstStyle/>
          <a:p>
            <a:r>
              <a:rPr lang="en-US" dirty="0"/>
              <a:t>Six Sigma and Statistics</a:t>
            </a:r>
          </a:p>
        </p:txBody>
      </p:sp>
      <p:sp>
        <p:nvSpPr>
          <p:cNvPr id="47107" name="Rectangle 3"/>
          <p:cNvSpPr>
            <a:spLocks noGrp="1" noChangeArrowheads="1"/>
          </p:cNvSpPr>
          <p:nvPr>
            <p:ph idx="1"/>
          </p:nvPr>
        </p:nvSpPr>
        <p:spPr>
          <a:xfrm>
            <a:off x="457200" y="1481138"/>
            <a:ext cx="8229600" cy="4614862"/>
          </a:xfrm>
        </p:spPr>
        <p:txBody>
          <a:bodyPr/>
          <a:lstStyle/>
          <a:p>
            <a:pPr>
              <a:spcBef>
                <a:spcPct val="60000"/>
              </a:spcBef>
            </a:pPr>
            <a:r>
              <a:rPr lang="en-US" dirty="0"/>
              <a:t>The term </a:t>
            </a:r>
            <a:r>
              <a:rPr lang="en-US" i="1" dirty="0"/>
              <a:t>sigma</a:t>
            </a:r>
            <a:r>
              <a:rPr lang="en-US" dirty="0"/>
              <a:t> means standard deviation</a:t>
            </a:r>
          </a:p>
          <a:p>
            <a:pPr>
              <a:spcBef>
                <a:spcPct val="60000"/>
              </a:spcBef>
            </a:pPr>
            <a:r>
              <a:rPr lang="en-US" b="1" dirty="0"/>
              <a:t>Standard deviation</a:t>
            </a:r>
            <a:r>
              <a:rPr lang="en-US" dirty="0"/>
              <a:t> measures how much variation exists in a distribution of data</a:t>
            </a:r>
          </a:p>
          <a:p>
            <a:pPr>
              <a:spcBef>
                <a:spcPct val="60000"/>
              </a:spcBef>
            </a:pPr>
            <a:r>
              <a:rPr lang="en-US" dirty="0"/>
              <a:t>Standard deviation is a key factor in determining the acceptable number of defective units found in a population</a:t>
            </a:r>
          </a:p>
          <a:p>
            <a:pPr>
              <a:spcBef>
                <a:spcPct val="60000"/>
              </a:spcBef>
            </a:pPr>
            <a:r>
              <a:rPr lang="en-US" dirty="0"/>
              <a:t>Six Sigma projects strive for no more than 3.4 defects per million opportunities, yet this number is confusing to many statisticians</a:t>
            </a:r>
          </a:p>
        </p:txBody>
      </p:sp>
      <p:sp>
        <p:nvSpPr>
          <p:cNvPr id="4710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C4F9650C-BDEF-49EE-ABEC-15BD81EE838E}"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762000"/>
          </a:xfrm>
        </p:spPr>
        <p:txBody>
          <a:bodyPr>
            <a:normAutofit/>
          </a:bodyPr>
          <a:lstStyle/>
          <a:p>
            <a:r>
              <a:rPr lang="en-US" dirty="0"/>
              <a:t>Six Sigma Uses a Conversion Table</a:t>
            </a:r>
          </a:p>
        </p:txBody>
      </p:sp>
      <p:sp>
        <p:nvSpPr>
          <p:cNvPr id="48131" name="Rectangle 3"/>
          <p:cNvSpPr>
            <a:spLocks noGrp="1" noChangeArrowheads="1"/>
          </p:cNvSpPr>
          <p:nvPr>
            <p:ph idx="1"/>
          </p:nvPr>
        </p:nvSpPr>
        <p:spPr>
          <a:xfrm>
            <a:off x="342900" y="800100"/>
            <a:ext cx="8458200" cy="5257800"/>
          </a:xfrm>
        </p:spPr>
        <p:txBody>
          <a:bodyPr/>
          <a:lstStyle/>
          <a:p>
            <a:pPr>
              <a:spcBef>
                <a:spcPct val="50000"/>
              </a:spcBef>
            </a:pPr>
            <a:r>
              <a:rPr lang="en-US" sz="2600" dirty="0"/>
              <a:t>Using a normal curve, if a process is at six sigma, there would be no more than two defective units per billion produced</a:t>
            </a:r>
          </a:p>
          <a:p>
            <a:pPr>
              <a:spcBef>
                <a:spcPct val="50000"/>
              </a:spcBef>
            </a:pPr>
            <a:r>
              <a:rPr lang="en-US" sz="2600" dirty="0"/>
              <a:t>Six Sigma uses a scoring system that accounts for time, an important factor in determining process variations</a:t>
            </a:r>
          </a:p>
          <a:p>
            <a:pPr>
              <a:spcBef>
                <a:spcPct val="50000"/>
              </a:spcBef>
            </a:pPr>
            <a:r>
              <a:rPr lang="en-US" sz="2600" b="1" dirty="0"/>
              <a:t>Yield</a:t>
            </a:r>
            <a:r>
              <a:rPr lang="en-US" sz="2600" dirty="0"/>
              <a:t> represents the number of units handled correctly through the process steps</a:t>
            </a:r>
          </a:p>
          <a:p>
            <a:pPr>
              <a:spcBef>
                <a:spcPct val="50000"/>
              </a:spcBef>
            </a:pPr>
            <a:r>
              <a:rPr lang="en-US" sz="2600" dirty="0"/>
              <a:t>A </a:t>
            </a:r>
            <a:r>
              <a:rPr lang="en-US" sz="2600" b="1" dirty="0"/>
              <a:t>defect</a:t>
            </a:r>
            <a:r>
              <a:rPr lang="en-US" sz="2600" dirty="0"/>
              <a:t> is any instance where the product or service fails to meet customer requirements</a:t>
            </a:r>
          </a:p>
          <a:p>
            <a:pPr>
              <a:spcBef>
                <a:spcPct val="50000"/>
              </a:spcBef>
            </a:pPr>
            <a:r>
              <a:rPr lang="en-US" sz="2600" dirty="0"/>
              <a:t>There can be several opportunities to have a defect</a:t>
            </a:r>
          </a:p>
        </p:txBody>
      </p:sp>
      <p:sp>
        <p:nvSpPr>
          <p:cNvPr id="4813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525FE612-05F0-480A-8A33-2E33CE5739D1}"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295400"/>
          </a:xfrm>
        </p:spPr>
        <p:txBody>
          <a:bodyPr>
            <a:normAutofit/>
          </a:bodyPr>
          <a:lstStyle/>
          <a:p>
            <a:r>
              <a:rPr lang="en-US" sz="3900" dirty="0"/>
              <a:t>Figure 8-10. Normal Distribution and Standard Deviation</a:t>
            </a:r>
          </a:p>
        </p:txBody>
      </p:sp>
      <p:pic>
        <p:nvPicPr>
          <p:cNvPr id="2" name="Picture 1" descr="A bell curve. The peak of the curve is at the mean called mu. To the left of the mean are points negative 1 sigma, negative 2 sigma, and negative 3 sigma. To the right of the mean are points 1 sigma, 2 sigma, and 3 sigma. 68.3 percent of the curve is between negative sigma 1 and sigma 1. 95.5 percent is between negative sigma 2 and sigma 2. And 99.7 percent is between negative sigma 3 and sigm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455584"/>
            <a:ext cx="6553200" cy="4869016"/>
          </a:xfrm>
          <a:prstGeom prst="rect">
            <a:avLst/>
          </a:prstGeom>
        </p:spPr>
      </p:pic>
      <p:sp>
        <p:nvSpPr>
          <p:cNvPr id="49157"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ACA107B4-3DDE-4899-806D-7CA8D1D79654}" type="slidenum">
              <a:rPr lang="en-US" smtClean="0"/>
              <a:pPr>
                <a:buFontTx/>
                <a:buNone/>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401762"/>
          </a:xfrm>
        </p:spPr>
        <p:txBody>
          <a:bodyPr>
            <a:normAutofit/>
          </a:bodyPr>
          <a:lstStyle/>
          <a:p>
            <a:r>
              <a:rPr lang="en-US" dirty="0"/>
              <a:t>Table 8-2. Sigma and Defective Units</a:t>
            </a:r>
          </a:p>
        </p:txBody>
      </p:sp>
      <p:graphicFrame>
        <p:nvGraphicFramePr>
          <p:cNvPr id="2" name="Table 1" descr="Table with three columns and seven rows. The column headers are specification range in plus or minus sigmas, percent of population within range, and defective units per billion"/>
          <p:cNvGraphicFramePr>
            <a:graphicFrameLocks noGrp="1"/>
          </p:cNvGraphicFramePr>
          <p:nvPr>
            <p:extLst>
              <p:ext uri="{D42A27DB-BD31-4B8C-83A1-F6EECF244321}">
                <p14:modId xmlns:p14="http://schemas.microsoft.com/office/powerpoint/2010/main" val="1708254050"/>
              </p:ext>
            </p:extLst>
          </p:nvPr>
        </p:nvGraphicFramePr>
        <p:xfrm>
          <a:off x="169668" y="2133600"/>
          <a:ext cx="8860032" cy="2865120"/>
        </p:xfrm>
        <a:graphic>
          <a:graphicData uri="http://schemas.openxmlformats.org/drawingml/2006/table">
            <a:tbl>
              <a:tblPr firstRow="1" bandRow="1">
                <a:tableStyleId>{5C22544A-7EE6-4342-B048-85BDC9FD1C3A}</a:tableStyleId>
              </a:tblPr>
              <a:tblGrid>
                <a:gridCol w="2953344">
                  <a:extLst>
                    <a:ext uri="{9D8B030D-6E8A-4147-A177-3AD203B41FA5}">
                      <a16:colId xmlns:a16="http://schemas.microsoft.com/office/drawing/2014/main" xmlns="" val="20000"/>
                    </a:ext>
                  </a:extLst>
                </a:gridCol>
                <a:gridCol w="2953344">
                  <a:extLst>
                    <a:ext uri="{9D8B030D-6E8A-4147-A177-3AD203B41FA5}">
                      <a16:colId xmlns:a16="http://schemas.microsoft.com/office/drawing/2014/main" xmlns="" val="20001"/>
                    </a:ext>
                  </a:extLst>
                </a:gridCol>
                <a:gridCol w="2953344">
                  <a:extLst>
                    <a:ext uri="{9D8B030D-6E8A-4147-A177-3AD203B41FA5}">
                      <a16:colId xmlns:a16="http://schemas.microsoft.com/office/drawing/2014/main" xmlns="" val="20002"/>
                    </a:ext>
                  </a:extLst>
                </a:gridCol>
              </a:tblGrid>
              <a:tr h="0">
                <a:tc>
                  <a:txBody>
                    <a:bodyPr/>
                    <a:lstStyle/>
                    <a:p>
                      <a:r>
                        <a:rPr lang="en-US" dirty="0"/>
                        <a:t>Specification</a:t>
                      </a:r>
                      <a:r>
                        <a:rPr lang="en-US" baseline="0" dirty="0"/>
                        <a:t> Range (in plus or minus </a:t>
                      </a:r>
                      <a:r>
                        <a:rPr lang="en-US" baseline="0" dirty="0" err="1"/>
                        <a:t>Sigmas</a:t>
                      </a:r>
                      <a:r>
                        <a:rPr lang="en-US" baseline="0" dirty="0"/>
                        <a:t>)</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c>
                  <a:txBody>
                    <a:bodyPr/>
                    <a:lstStyle/>
                    <a:p>
                      <a:r>
                        <a:rPr lang="en-US" dirty="0"/>
                        <a:t>Percent of population</a:t>
                      </a:r>
                      <a:r>
                        <a:rPr lang="en-US" baseline="0" dirty="0"/>
                        <a:t> within Range</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c>
                  <a:txBody>
                    <a:bodyPr/>
                    <a:lstStyle/>
                    <a:p>
                      <a:r>
                        <a:rPr lang="en-US" dirty="0"/>
                        <a:t>Defective</a:t>
                      </a:r>
                      <a:r>
                        <a:rPr lang="en-US" baseline="0" dirty="0"/>
                        <a:t> Units per Billion</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extLst>
                  <a:ext uri="{0D108BD9-81ED-4DB2-BD59-A6C34878D82A}">
                    <a16:rowId xmlns:a16="http://schemas.microsoft.com/office/drawing/2014/main" xmlns="" val="10000"/>
                  </a:ext>
                </a:extLst>
              </a:tr>
              <a:tr h="370840">
                <a:tc>
                  <a:txBody>
                    <a:bodyPr/>
                    <a:lstStyle/>
                    <a:p>
                      <a:r>
                        <a:rPr lang="en-US" dirty="0"/>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68.27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317,300,000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1"/>
                  </a:ext>
                </a:extLst>
              </a:tr>
              <a:tr h="370840">
                <a:tc>
                  <a:txBody>
                    <a:bodyPr/>
                    <a:lstStyle/>
                    <a:p>
                      <a:r>
                        <a:rPr lang="en-US"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95.45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45,400,000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extLst>
                  <a:ext uri="{0D108BD9-81ED-4DB2-BD59-A6C34878D82A}">
                    <a16:rowId xmlns:a16="http://schemas.microsoft.com/office/drawing/2014/main" xmlns="" val="10002"/>
                  </a:ext>
                </a:extLst>
              </a:tr>
              <a:tr h="370840">
                <a:tc>
                  <a:txBody>
                    <a:bodyPr/>
                    <a:lstStyle/>
                    <a:p>
                      <a:r>
                        <a:rPr lang="en-US"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99.73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2,700,000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3"/>
                  </a:ext>
                </a:extLst>
              </a:tr>
              <a:tr h="370840">
                <a:tc>
                  <a:txBody>
                    <a:bodyPr/>
                    <a:lstStyle/>
                    <a:p>
                      <a:r>
                        <a:rPr lang="en-US"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99.9937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63,000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extLst>
                  <a:ext uri="{0D108BD9-81ED-4DB2-BD59-A6C34878D82A}">
                    <a16:rowId xmlns:a16="http://schemas.microsoft.com/office/drawing/2014/main" xmlns="" val="10004"/>
                  </a:ext>
                </a:extLst>
              </a:tr>
              <a:tr h="370840">
                <a:tc>
                  <a:txBody>
                    <a:bodyPr/>
                    <a:lstStyle/>
                    <a:p>
                      <a:r>
                        <a:rPr lang="en-US"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99.999943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5"/>
                  </a:ext>
                </a:extLst>
              </a:tr>
              <a:tr h="370840">
                <a:tc>
                  <a:txBody>
                    <a:bodyPr/>
                    <a:lstStyle/>
                    <a:p>
                      <a:r>
                        <a:rPr lang="en-US" dirty="0"/>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99.9999998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extLst>
                  <a:ext uri="{0D108BD9-81ED-4DB2-BD59-A6C34878D82A}">
                    <a16:rowId xmlns:a16="http://schemas.microsoft.com/office/drawing/2014/main" xmlns="" val="10006"/>
                  </a:ext>
                </a:extLst>
              </a:tr>
            </a:tbl>
          </a:graphicData>
        </a:graphic>
      </p:graphicFrame>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43</a:t>
            </a:fld>
            <a:endParaRPr lang="en-US" dirty="0"/>
          </a:p>
        </p:txBody>
      </p:sp>
    </p:spTree>
    <p:extLst>
      <p:ext uri="{BB962C8B-B14F-4D97-AF65-F5344CB8AC3E}">
        <p14:creationId xmlns:p14="http://schemas.microsoft.com/office/powerpoint/2010/main" val="30317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a:t>Table 8-3: Sigma Conversion Table</a:t>
            </a:r>
          </a:p>
        </p:txBody>
      </p:sp>
      <p:graphicFrame>
        <p:nvGraphicFramePr>
          <p:cNvPr id="6" name="Table 5" descr="Table with three columns and seven rows. The column headers are sigma, yield, and defects per million opportunities (D P M O). "/>
          <p:cNvGraphicFramePr>
            <a:graphicFrameLocks noGrp="1"/>
          </p:cNvGraphicFramePr>
          <p:nvPr>
            <p:extLst>
              <p:ext uri="{D42A27DB-BD31-4B8C-83A1-F6EECF244321}">
                <p14:modId xmlns:p14="http://schemas.microsoft.com/office/powerpoint/2010/main" val="1779296916"/>
              </p:ext>
            </p:extLst>
          </p:nvPr>
        </p:nvGraphicFramePr>
        <p:xfrm>
          <a:off x="141984" y="2057400"/>
          <a:ext cx="8860032" cy="2590800"/>
        </p:xfrm>
        <a:graphic>
          <a:graphicData uri="http://schemas.openxmlformats.org/drawingml/2006/table">
            <a:tbl>
              <a:tblPr firstRow="1" bandRow="1">
                <a:tableStyleId>{5C22544A-7EE6-4342-B048-85BDC9FD1C3A}</a:tableStyleId>
              </a:tblPr>
              <a:tblGrid>
                <a:gridCol w="1382016">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4963416">
                  <a:extLst>
                    <a:ext uri="{9D8B030D-6E8A-4147-A177-3AD203B41FA5}">
                      <a16:colId xmlns:a16="http://schemas.microsoft.com/office/drawing/2014/main" xmlns="" val="20002"/>
                    </a:ext>
                  </a:extLst>
                </a:gridCol>
              </a:tblGrid>
              <a:tr h="0">
                <a:tc>
                  <a:txBody>
                    <a:bodyPr/>
                    <a:lstStyle/>
                    <a:p>
                      <a:r>
                        <a:rPr lang="en-US" dirty="0"/>
                        <a:t>Sigma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c>
                  <a:txBody>
                    <a:bodyPr/>
                    <a:lstStyle/>
                    <a:p>
                      <a:r>
                        <a:rPr lang="en-US" dirty="0"/>
                        <a:t>Yield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tc>
                  <a:txBody>
                    <a:bodyPr/>
                    <a:lstStyle/>
                    <a:p>
                      <a:r>
                        <a:rPr lang="en-US" dirty="0"/>
                        <a:t>Defects per Million Opportunities</a:t>
                      </a:r>
                      <a:r>
                        <a:rPr lang="en-US" baseline="0" dirty="0"/>
                        <a:t> (DPMO)</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6EF"/>
                    </a:solidFill>
                  </a:tcPr>
                </a:tc>
                <a:extLst>
                  <a:ext uri="{0D108BD9-81ED-4DB2-BD59-A6C34878D82A}">
                    <a16:rowId xmlns:a16="http://schemas.microsoft.com/office/drawing/2014/main" xmlns="" val="10000"/>
                  </a:ext>
                </a:extLst>
              </a:tr>
              <a:tr h="370840">
                <a:tc>
                  <a:txBody>
                    <a:bodyPr/>
                    <a:lstStyle/>
                    <a:p>
                      <a:r>
                        <a:rPr lang="en-US" dirty="0"/>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31.0%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690,000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1"/>
                  </a:ext>
                </a:extLst>
              </a:tr>
              <a:tr h="370840">
                <a:tc>
                  <a:txBody>
                    <a:bodyPr/>
                    <a:lstStyle/>
                    <a:p>
                      <a:r>
                        <a:rPr lang="en-US"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69.2%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308,000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extLst>
                  <a:ext uri="{0D108BD9-81ED-4DB2-BD59-A6C34878D82A}">
                    <a16:rowId xmlns:a16="http://schemas.microsoft.com/office/drawing/2014/main" xmlns="" val="10002"/>
                  </a:ext>
                </a:extLst>
              </a:tr>
              <a:tr h="370840">
                <a:tc>
                  <a:txBody>
                    <a:bodyPr/>
                    <a:lstStyle/>
                    <a:p>
                      <a:r>
                        <a:rPr lang="en-US"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93.3%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66,800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3"/>
                  </a:ext>
                </a:extLst>
              </a:tr>
              <a:tr h="370840">
                <a:tc>
                  <a:txBody>
                    <a:bodyPr/>
                    <a:lstStyle/>
                    <a:p>
                      <a:r>
                        <a:rPr lang="en-US"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99.4%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6,210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extLst>
                  <a:ext uri="{0D108BD9-81ED-4DB2-BD59-A6C34878D82A}">
                    <a16:rowId xmlns:a16="http://schemas.microsoft.com/office/drawing/2014/main" xmlns="" val="10004"/>
                  </a:ext>
                </a:extLst>
              </a:tr>
              <a:tr h="370840">
                <a:tc>
                  <a:txBody>
                    <a:bodyPr/>
                    <a:lstStyle/>
                    <a:p>
                      <a:r>
                        <a:rPr lang="en-US"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99.97%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tc>
                  <a:txBody>
                    <a:bodyPr/>
                    <a:lstStyle/>
                    <a:p>
                      <a:r>
                        <a:rPr lang="en-US" dirty="0"/>
                        <a:t>230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6E9FC"/>
                    </a:solidFill>
                  </a:tcPr>
                </a:tc>
                <a:extLst>
                  <a:ext uri="{0D108BD9-81ED-4DB2-BD59-A6C34878D82A}">
                    <a16:rowId xmlns:a16="http://schemas.microsoft.com/office/drawing/2014/main" xmlns="" val="10005"/>
                  </a:ext>
                </a:extLst>
              </a:tr>
              <a:tr h="370840">
                <a:tc>
                  <a:txBody>
                    <a:bodyPr/>
                    <a:lstStyle/>
                    <a:p>
                      <a:r>
                        <a:rPr lang="en-US" dirty="0"/>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99.99966%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tc>
                  <a:txBody>
                    <a:bodyPr/>
                    <a:lstStyle/>
                    <a:p>
                      <a:r>
                        <a:rPr lang="en-US" dirty="0"/>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9E1FA"/>
                    </a:solidFill>
                  </a:tcPr>
                </a:tc>
                <a:extLst>
                  <a:ext uri="{0D108BD9-81ED-4DB2-BD59-A6C34878D82A}">
                    <a16:rowId xmlns:a16="http://schemas.microsoft.com/office/drawing/2014/main" xmlns="" val="10006"/>
                  </a:ext>
                </a:extLst>
              </a:tr>
            </a:tbl>
          </a:graphicData>
        </a:graphic>
      </p:graphicFrame>
      <p:sp>
        <p:nvSpPr>
          <p:cNvPr id="50181" name="Footer Placeholder 7"/>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buFontTx/>
              <a:buNone/>
              <a:defRPr/>
            </a:pPr>
            <a:fld id="{1A01C404-FC56-48D2-AA45-156742728AAA}" type="slidenum">
              <a:rPr lang="en-US" smtClean="0"/>
              <a:pPr>
                <a:buFontTx/>
                <a:buNone/>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9050"/>
            <a:ext cx="8229600" cy="1143000"/>
          </a:xfrm>
        </p:spPr>
        <p:txBody>
          <a:bodyPr/>
          <a:lstStyle/>
          <a:p>
            <a:r>
              <a:rPr lang="en-US" dirty="0"/>
              <a:t>Six 9s of Quality</a:t>
            </a:r>
          </a:p>
        </p:txBody>
      </p:sp>
      <p:sp>
        <p:nvSpPr>
          <p:cNvPr id="51203" name="Rectangle 3"/>
          <p:cNvSpPr>
            <a:spLocks noGrp="1" noChangeArrowheads="1"/>
          </p:cNvSpPr>
          <p:nvPr>
            <p:ph idx="1"/>
          </p:nvPr>
        </p:nvSpPr>
        <p:spPr>
          <a:xfrm>
            <a:off x="457200" y="1295400"/>
            <a:ext cx="8229600" cy="4711700"/>
          </a:xfrm>
        </p:spPr>
        <p:txBody>
          <a:bodyPr/>
          <a:lstStyle/>
          <a:p>
            <a:pPr>
              <a:spcBef>
                <a:spcPct val="100000"/>
              </a:spcBef>
            </a:pPr>
            <a:r>
              <a:rPr lang="en-US" b="1" dirty="0"/>
              <a:t>Six 9s of quality </a:t>
            </a:r>
            <a:r>
              <a:rPr lang="en-US" dirty="0"/>
              <a:t>is a measure of quality control equal to 1 fault in 1 million opportunities</a:t>
            </a:r>
          </a:p>
          <a:p>
            <a:pPr>
              <a:spcBef>
                <a:spcPct val="100000"/>
              </a:spcBef>
            </a:pPr>
            <a:r>
              <a:rPr lang="en-US" dirty="0"/>
              <a:t>In the telecommunications industry, it means 99.9999 percent service availability or </a:t>
            </a:r>
            <a:r>
              <a:rPr lang="en-US" i="1" dirty="0"/>
              <a:t>30 seconds of down time a year</a:t>
            </a:r>
          </a:p>
          <a:p>
            <a:pPr>
              <a:spcBef>
                <a:spcPct val="100000"/>
              </a:spcBef>
            </a:pPr>
            <a:r>
              <a:rPr lang="en-US" dirty="0"/>
              <a:t>This level of quality has also been stated as the target goal for the number of errors in a communications circuit, system failures, or errors in lines of code </a:t>
            </a:r>
          </a:p>
        </p:txBody>
      </p:sp>
      <p:sp>
        <p:nvSpPr>
          <p:cNvPr id="5120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1BA6D7FA-AA50-4761-BE7E-2B3828D676DD}"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Testing</a:t>
            </a:r>
          </a:p>
        </p:txBody>
      </p:sp>
      <p:sp>
        <p:nvSpPr>
          <p:cNvPr id="52227" name="Rectangle 3"/>
          <p:cNvSpPr>
            <a:spLocks noGrp="1" noChangeArrowheads="1"/>
          </p:cNvSpPr>
          <p:nvPr>
            <p:ph idx="1"/>
          </p:nvPr>
        </p:nvSpPr>
        <p:spPr>
          <a:xfrm>
            <a:off x="457200" y="1481138"/>
            <a:ext cx="8229600" cy="2786062"/>
          </a:xfrm>
        </p:spPr>
        <p:txBody>
          <a:bodyPr/>
          <a:lstStyle/>
          <a:p>
            <a:pPr>
              <a:spcBef>
                <a:spcPct val="100000"/>
              </a:spcBef>
            </a:pPr>
            <a:r>
              <a:rPr lang="en-US" dirty="0"/>
              <a:t>Many IT professionals think of testing as a stage that comes near the end of IT product development</a:t>
            </a:r>
          </a:p>
          <a:p>
            <a:pPr>
              <a:spcBef>
                <a:spcPct val="100000"/>
              </a:spcBef>
            </a:pPr>
            <a:r>
              <a:rPr lang="en-US" dirty="0"/>
              <a:t>Testing should be done during almost every phase of the IT product development life cycle</a:t>
            </a:r>
          </a:p>
        </p:txBody>
      </p:sp>
      <p:sp>
        <p:nvSpPr>
          <p:cNvPr id="5222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F164EE55-CC46-4099-BA93-20DAAE517B2B}"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152400"/>
            <a:ext cx="8534400" cy="1447800"/>
          </a:xfrm>
        </p:spPr>
        <p:txBody>
          <a:bodyPr>
            <a:noAutofit/>
          </a:bodyPr>
          <a:lstStyle/>
          <a:p>
            <a:r>
              <a:rPr lang="en-US" dirty="0"/>
              <a:t>Figure 8-11. Testing Tasks in the Software Development Life Cycle</a:t>
            </a:r>
          </a:p>
        </p:txBody>
      </p:sp>
      <p:pic>
        <p:nvPicPr>
          <p:cNvPr id="2" name="Picture 1" descr="A flow chart with 17 steps. The flow begins with 1. Initiate project which goes to 2. Feasibility, which goes to 3. Project Planning. Project Planning goes to step 4. Detailed Requirements, and step 7. Detailed Architecture. Detailed requirements flows through buy to step 5,  Product selection, and flows through build to step 6, system design. Product selection flows to System design. Step 7, Detailed architecture flows to step 8, build operating environment, which flows to step 9, physical database design. Both steps 6 and 9 flow to step 10, unit design which flows to step 11, code, which flows to step 12, unit test. Step 10 unit design can also flow to step 12 unit test through iterative. Steps 10 through 12 are in the development stage. Step 12 unit test flows to step 13 Integration test, which flows to step 14 System test, which flows to step 15 User acceptance test, which flows to step 16 Implementation, which flows to step 17 Post implementation. Steps 13 through 17 are the testing tas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904" y="1809798"/>
            <a:ext cx="3750192" cy="4683077"/>
          </a:xfrm>
          <a:prstGeom prst="rect">
            <a:avLst/>
          </a:prstGeom>
        </p:spPr>
      </p:pic>
      <p:sp>
        <p:nvSpPr>
          <p:cNvPr id="53253"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buFontTx/>
              <a:buNone/>
              <a:defRPr/>
            </a:pPr>
            <a:fld id="{37D22170-80BA-4534-A7F9-4EAE258EE73F}" type="slidenum">
              <a:rPr lang="en-US" smtClean="0"/>
              <a:pPr>
                <a:buFontTx/>
                <a:buNone/>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42900" y="165100"/>
            <a:ext cx="8382000" cy="838200"/>
          </a:xfrm>
        </p:spPr>
        <p:txBody>
          <a:bodyPr>
            <a:normAutofit/>
          </a:bodyPr>
          <a:lstStyle/>
          <a:p>
            <a:r>
              <a:rPr lang="en-US" dirty="0"/>
              <a:t>Types of Tests</a:t>
            </a:r>
          </a:p>
        </p:txBody>
      </p:sp>
      <p:sp>
        <p:nvSpPr>
          <p:cNvPr id="54275" name="Rectangle 3"/>
          <p:cNvSpPr>
            <a:spLocks noGrp="1" noChangeArrowheads="1"/>
          </p:cNvSpPr>
          <p:nvPr>
            <p:ph idx="1"/>
          </p:nvPr>
        </p:nvSpPr>
        <p:spPr>
          <a:xfrm>
            <a:off x="228600" y="1143000"/>
            <a:ext cx="8610600" cy="4791075"/>
          </a:xfrm>
        </p:spPr>
        <p:txBody>
          <a:bodyPr/>
          <a:lstStyle/>
          <a:p>
            <a:pPr>
              <a:spcBef>
                <a:spcPct val="80000"/>
              </a:spcBef>
            </a:pPr>
            <a:r>
              <a:rPr lang="en-US" b="1" dirty="0"/>
              <a:t>Unit testing</a:t>
            </a:r>
            <a:r>
              <a:rPr lang="en-US" dirty="0"/>
              <a:t> tests each individual component (often a program) to ensure it is as defect-free as possible</a:t>
            </a:r>
          </a:p>
          <a:p>
            <a:pPr>
              <a:spcBef>
                <a:spcPct val="80000"/>
              </a:spcBef>
            </a:pPr>
            <a:r>
              <a:rPr lang="en-US" b="1" dirty="0"/>
              <a:t>Integration testing</a:t>
            </a:r>
            <a:r>
              <a:rPr lang="en-US" dirty="0"/>
              <a:t> occurs between unit and system testing to test functionally grouped components</a:t>
            </a:r>
          </a:p>
          <a:p>
            <a:pPr>
              <a:spcBef>
                <a:spcPct val="80000"/>
              </a:spcBef>
            </a:pPr>
            <a:r>
              <a:rPr lang="en-US" b="1" dirty="0"/>
              <a:t>System testing</a:t>
            </a:r>
            <a:r>
              <a:rPr lang="en-US" dirty="0"/>
              <a:t> tests the entire system as one entity</a:t>
            </a:r>
          </a:p>
          <a:p>
            <a:pPr>
              <a:spcBef>
                <a:spcPct val="80000"/>
              </a:spcBef>
            </a:pPr>
            <a:r>
              <a:rPr lang="en-US" b="1" dirty="0"/>
              <a:t>User acceptance testing</a:t>
            </a:r>
            <a:r>
              <a:rPr lang="en-US" dirty="0"/>
              <a:t> is an independent test performed by end users prior to accepting the delivered system</a:t>
            </a:r>
          </a:p>
        </p:txBody>
      </p:sp>
      <p:sp>
        <p:nvSpPr>
          <p:cNvPr id="5427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46DB0CC-6AAB-4D22-9E01-9F430D95A55E}"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0"/>
            <a:ext cx="8305800" cy="868362"/>
          </a:xfrm>
        </p:spPr>
        <p:txBody>
          <a:bodyPr/>
          <a:lstStyle/>
          <a:p>
            <a:r>
              <a:rPr lang="en-US" dirty="0"/>
              <a:t>Testing Alone Is Not Enough</a:t>
            </a:r>
          </a:p>
        </p:txBody>
      </p:sp>
      <p:sp>
        <p:nvSpPr>
          <p:cNvPr id="55299" name="Rectangle 3"/>
          <p:cNvSpPr>
            <a:spLocks noGrp="1" noChangeArrowheads="1"/>
          </p:cNvSpPr>
          <p:nvPr>
            <p:ph idx="1"/>
          </p:nvPr>
        </p:nvSpPr>
        <p:spPr>
          <a:xfrm>
            <a:off x="76200" y="990600"/>
            <a:ext cx="9067800" cy="5105400"/>
          </a:xfrm>
        </p:spPr>
        <p:txBody>
          <a:bodyPr/>
          <a:lstStyle/>
          <a:p>
            <a:pPr>
              <a:spcBef>
                <a:spcPct val="70000"/>
              </a:spcBef>
            </a:pPr>
            <a:r>
              <a:rPr lang="en-US" sz="2400" dirty="0"/>
              <a:t>Watts S. Humphrey, a renowned expert on software quality, defines a </a:t>
            </a:r>
            <a:r>
              <a:rPr lang="en-US" sz="2400" b="1" dirty="0"/>
              <a:t>software defect</a:t>
            </a:r>
            <a:r>
              <a:rPr lang="en-US" sz="2400" dirty="0"/>
              <a:t> as anything that must be changed before delivery of the program</a:t>
            </a:r>
          </a:p>
          <a:p>
            <a:pPr>
              <a:spcBef>
                <a:spcPct val="70000"/>
              </a:spcBef>
            </a:pPr>
            <a:r>
              <a:rPr lang="en-US" sz="2400" dirty="0"/>
              <a:t>Testing does not sufficiently prevent software defects because:</a:t>
            </a:r>
          </a:p>
          <a:p>
            <a:pPr lvl="1">
              <a:spcBef>
                <a:spcPct val="70000"/>
              </a:spcBef>
            </a:pPr>
            <a:r>
              <a:rPr lang="en-US" sz="2200" dirty="0"/>
              <a:t>The number of ways to test a complex system is huge</a:t>
            </a:r>
          </a:p>
          <a:p>
            <a:pPr lvl="1">
              <a:spcBef>
                <a:spcPct val="70000"/>
              </a:spcBef>
            </a:pPr>
            <a:r>
              <a:rPr lang="en-US" sz="2200" dirty="0"/>
              <a:t>Users will continue to invent new ways to use a system that its developers never considered</a:t>
            </a:r>
          </a:p>
          <a:p>
            <a:pPr>
              <a:spcBef>
                <a:spcPct val="70000"/>
              </a:spcBef>
            </a:pPr>
            <a:r>
              <a:rPr lang="en-US" sz="2400" dirty="0"/>
              <a:t>Humphrey suggests that people rethink the software development process to provide </a:t>
            </a:r>
            <a:r>
              <a:rPr lang="en-US" sz="2400" i="1" dirty="0"/>
              <a:t>no</a:t>
            </a:r>
            <a:r>
              <a:rPr lang="en-US" sz="2400" dirty="0"/>
              <a:t> potential defects when you enter system testing; developers must be responsible for providing error-free code at each stage of testing</a:t>
            </a:r>
          </a:p>
        </p:txBody>
      </p:sp>
      <p:sp>
        <p:nvSpPr>
          <p:cNvPr id="5530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5017DF0-A1CC-4507-A58C-964BE21541E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14287"/>
            <a:ext cx="8229600" cy="1143000"/>
          </a:xfrm>
        </p:spPr>
        <p:txBody>
          <a:bodyPr/>
          <a:lstStyle/>
          <a:p>
            <a:r>
              <a:rPr lang="en-US" dirty="0"/>
              <a:t>What Went Wrong?</a:t>
            </a:r>
          </a:p>
        </p:txBody>
      </p:sp>
      <p:sp>
        <p:nvSpPr>
          <p:cNvPr id="12291" name="Rectangle 7"/>
          <p:cNvSpPr>
            <a:spLocks noGrp="1" noChangeArrowheads="1"/>
          </p:cNvSpPr>
          <p:nvPr>
            <p:ph idx="1"/>
          </p:nvPr>
        </p:nvSpPr>
        <p:spPr>
          <a:xfrm>
            <a:off x="152400" y="1295400"/>
            <a:ext cx="8991600" cy="3505200"/>
          </a:xfrm>
        </p:spPr>
        <p:txBody>
          <a:bodyPr/>
          <a:lstStyle/>
          <a:p>
            <a:pPr>
              <a:lnSpc>
                <a:spcPct val="90000"/>
              </a:lnSpc>
            </a:pPr>
            <a:r>
              <a:rPr lang="en-US" sz="2400" dirty="0"/>
              <a:t>In 1986, two hospital patients died after receiving fatal doses of radiation from a Therac 25 machine after a software problem caused the machine to ignore calibration data</a:t>
            </a:r>
          </a:p>
          <a:p>
            <a:r>
              <a:rPr lang="en-US" sz="2400" dirty="0"/>
              <a:t>In one of the biggest software errors in banking history, Chemical Bank mistakenly deducted about $15 million from more than 100,000 customer accounts</a:t>
            </a:r>
          </a:p>
          <a:p>
            <a:r>
              <a:rPr lang="en-US" sz="2400" dirty="0"/>
              <a:t>In 2015, the United States Department of Justice unsealed indictments in what was described as “the largest data break of names and e-mail addresses in the history of the internet”</a:t>
            </a:r>
          </a:p>
        </p:txBody>
      </p:sp>
      <p:sp>
        <p:nvSpPr>
          <p:cNvPr id="12293" name="Footer Placeholder 7"/>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DBDE6222-4315-45B3-BAEB-47EF37F8E6F4}"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Modern Quality Management</a:t>
            </a:r>
          </a:p>
        </p:txBody>
      </p:sp>
      <p:sp>
        <p:nvSpPr>
          <p:cNvPr id="56323" name="Rectangle 3"/>
          <p:cNvSpPr>
            <a:spLocks noGrp="1" noChangeArrowheads="1"/>
          </p:cNvSpPr>
          <p:nvPr>
            <p:ph idx="1"/>
          </p:nvPr>
        </p:nvSpPr>
        <p:spPr>
          <a:xfrm>
            <a:off x="457200" y="1481138"/>
            <a:ext cx="8229600" cy="4005262"/>
          </a:xfrm>
        </p:spPr>
        <p:txBody>
          <a:bodyPr/>
          <a:lstStyle/>
          <a:p>
            <a:pPr>
              <a:spcBef>
                <a:spcPct val="100000"/>
              </a:spcBef>
            </a:pPr>
            <a:r>
              <a:rPr lang="en-US" dirty="0"/>
              <a:t>Modern quality management:</a:t>
            </a:r>
          </a:p>
          <a:p>
            <a:pPr lvl="1">
              <a:spcBef>
                <a:spcPct val="100000"/>
              </a:spcBef>
            </a:pPr>
            <a:r>
              <a:rPr lang="en-US" dirty="0"/>
              <a:t>Requires customer satisfaction</a:t>
            </a:r>
          </a:p>
          <a:p>
            <a:pPr lvl="1">
              <a:spcBef>
                <a:spcPct val="100000"/>
              </a:spcBef>
            </a:pPr>
            <a:r>
              <a:rPr lang="en-US" dirty="0"/>
              <a:t>Prefers prevention to inspection</a:t>
            </a:r>
          </a:p>
          <a:p>
            <a:pPr lvl="1">
              <a:spcBef>
                <a:spcPct val="100000"/>
              </a:spcBef>
            </a:pPr>
            <a:r>
              <a:rPr lang="en-US" dirty="0"/>
              <a:t>Recognizes management responsibility for quality</a:t>
            </a:r>
          </a:p>
          <a:p>
            <a:pPr>
              <a:spcBef>
                <a:spcPct val="100000"/>
              </a:spcBef>
            </a:pPr>
            <a:r>
              <a:rPr lang="en-US" dirty="0"/>
              <a:t>Noteworthy quality experts include Deming, Juran, Crosby, Ishikawa, Taguchi, and Feigenbaum</a:t>
            </a:r>
          </a:p>
        </p:txBody>
      </p:sp>
      <p:sp>
        <p:nvSpPr>
          <p:cNvPr id="5632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D917BAE0-4B91-4BC2-8B47-DFA974136E2F}"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066800"/>
          </a:xfrm>
        </p:spPr>
        <p:txBody>
          <a:bodyPr/>
          <a:lstStyle/>
          <a:p>
            <a:r>
              <a:rPr lang="en-US" dirty="0"/>
              <a:t>Quality Experts</a:t>
            </a:r>
          </a:p>
        </p:txBody>
      </p:sp>
      <p:sp>
        <p:nvSpPr>
          <p:cNvPr id="57347" name="Rectangle 3"/>
          <p:cNvSpPr>
            <a:spLocks noGrp="1" noChangeArrowheads="1"/>
          </p:cNvSpPr>
          <p:nvPr>
            <p:ph idx="1"/>
          </p:nvPr>
        </p:nvSpPr>
        <p:spPr>
          <a:xfrm>
            <a:off x="304800" y="1304925"/>
            <a:ext cx="8186738" cy="4791075"/>
          </a:xfrm>
        </p:spPr>
        <p:txBody>
          <a:bodyPr/>
          <a:lstStyle/>
          <a:p>
            <a:pPr>
              <a:lnSpc>
                <a:spcPct val="90000"/>
              </a:lnSpc>
            </a:pPr>
            <a:r>
              <a:rPr lang="en-US" sz="2600" dirty="0"/>
              <a:t>Deming was famous for his work in rebuilding Japan and his 14 Points for Management</a:t>
            </a:r>
          </a:p>
          <a:p>
            <a:pPr>
              <a:lnSpc>
                <a:spcPct val="90000"/>
              </a:lnSpc>
            </a:pPr>
            <a:r>
              <a:rPr lang="en-US" sz="2600" dirty="0"/>
              <a:t>Juran wrote the </a:t>
            </a:r>
            <a:r>
              <a:rPr lang="en-US" sz="2600" i="1" dirty="0"/>
              <a:t>Quality Control Handbook</a:t>
            </a:r>
            <a:r>
              <a:rPr lang="en-US" sz="2600" dirty="0"/>
              <a:t> and ten steps to quality improvement</a:t>
            </a:r>
          </a:p>
          <a:p>
            <a:pPr>
              <a:lnSpc>
                <a:spcPct val="90000"/>
              </a:lnSpc>
            </a:pPr>
            <a:r>
              <a:rPr lang="en-US" sz="2600" dirty="0"/>
              <a:t>Crosby wrote </a:t>
            </a:r>
            <a:r>
              <a:rPr lang="en-US" sz="2600" i="1" dirty="0"/>
              <a:t>Quality is Free</a:t>
            </a:r>
            <a:r>
              <a:rPr lang="en-US" sz="2600" dirty="0"/>
              <a:t> and suggested that organizations strive for zero defects</a:t>
            </a:r>
          </a:p>
          <a:p>
            <a:pPr>
              <a:lnSpc>
                <a:spcPct val="90000"/>
              </a:lnSpc>
            </a:pPr>
            <a:r>
              <a:rPr lang="en-US" sz="2600" dirty="0"/>
              <a:t>Ishikawa developed the concepts of quality circles and fishbone diagrams</a:t>
            </a:r>
          </a:p>
          <a:p>
            <a:pPr>
              <a:lnSpc>
                <a:spcPct val="90000"/>
              </a:lnSpc>
            </a:pPr>
            <a:r>
              <a:rPr lang="en-US" sz="2600" dirty="0"/>
              <a:t>Taguchi developed methods for optimizing the process of engineering experimentation</a:t>
            </a:r>
          </a:p>
          <a:p>
            <a:pPr>
              <a:lnSpc>
                <a:spcPct val="90000"/>
              </a:lnSpc>
            </a:pPr>
            <a:r>
              <a:rPr lang="en-US" sz="2600" dirty="0"/>
              <a:t>Feigenbaum developed the concept of total quality control</a:t>
            </a:r>
          </a:p>
        </p:txBody>
      </p:sp>
      <p:sp>
        <p:nvSpPr>
          <p:cNvPr id="5734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2410598-9B69-41C2-9209-65D71AC73268}"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1020762"/>
          </a:xfrm>
        </p:spPr>
        <p:txBody>
          <a:bodyPr/>
          <a:lstStyle/>
          <a:p>
            <a:r>
              <a:rPr lang="en-US" dirty="0"/>
              <a:t>Malcolm Baldrige Award</a:t>
            </a:r>
          </a:p>
        </p:txBody>
      </p:sp>
      <p:sp>
        <p:nvSpPr>
          <p:cNvPr id="58371" name="Rectangle 3"/>
          <p:cNvSpPr>
            <a:spLocks noGrp="1" noChangeArrowheads="1"/>
          </p:cNvSpPr>
          <p:nvPr>
            <p:ph idx="1"/>
          </p:nvPr>
        </p:nvSpPr>
        <p:spPr/>
        <p:txBody>
          <a:bodyPr/>
          <a:lstStyle/>
          <a:p>
            <a:r>
              <a:rPr lang="en-US" sz="2600" dirty="0"/>
              <a:t>The </a:t>
            </a:r>
            <a:r>
              <a:rPr lang="en-US" sz="2600" b="1" dirty="0"/>
              <a:t>Malcolm Baldrige National Quality Award</a:t>
            </a:r>
            <a:r>
              <a:rPr lang="en-US" sz="2600" dirty="0"/>
              <a:t> originated in 1987 to recognize companies that have achieved a level of world-class competition through quality management </a:t>
            </a:r>
          </a:p>
          <a:p>
            <a:r>
              <a:rPr lang="en-US" sz="2600" dirty="0"/>
              <a:t>Given by the President of the United States to U.S. businesses</a:t>
            </a:r>
          </a:p>
          <a:p>
            <a:r>
              <a:rPr lang="en-US" sz="2600" dirty="0"/>
              <a:t>Three awards each year in different categories:</a:t>
            </a:r>
          </a:p>
          <a:p>
            <a:pPr lvl="1"/>
            <a:r>
              <a:rPr lang="en-US" dirty="0"/>
              <a:t>Manufacturing</a:t>
            </a:r>
          </a:p>
          <a:p>
            <a:pPr lvl="1"/>
            <a:r>
              <a:rPr lang="en-US" dirty="0"/>
              <a:t>Service</a:t>
            </a:r>
          </a:p>
          <a:p>
            <a:pPr lvl="1"/>
            <a:r>
              <a:rPr lang="en-US" dirty="0"/>
              <a:t>Small business</a:t>
            </a:r>
          </a:p>
          <a:p>
            <a:pPr lvl="1"/>
            <a:r>
              <a:rPr lang="en-US" dirty="0"/>
              <a:t>Education and health care</a:t>
            </a:r>
          </a:p>
        </p:txBody>
      </p:sp>
      <p:sp>
        <p:nvSpPr>
          <p:cNvPr id="5837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E7A6745-F380-40C4-9A75-5E475736476B}"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76200"/>
            <a:ext cx="8305800" cy="914400"/>
          </a:xfrm>
        </p:spPr>
        <p:txBody>
          <a:bodyPr>
            <a:normAutofit/>
          </a:bodyPr>
          <a:lstStyle/>
          <a:p>
            <a:r>
              <a:rPr lang="en-US" dirty="0"/>
              <a:t>ISO Standards</a:t>
            </a:r>
          </a:p>
        </p:txBody>
      </p:sp>
      <p:sp>
        <p:nvSpPr>
          <p:cNvPr id="59395" name="Rectangle 3"/>
          <p:cNvSpPr>
            <a:spLocks noGrp="1" noChangeArrowheads="1"/>
          </p:cNvSpPr>
          <p:nvPr>
            <p:ph idx="1"/>
          </p:nvPr>
        </p:nvSpPr>
        <p:spPr>
          <a:xfrm>
            <a:off x="381000" y="1143000"/>
            <a:ext cx="8458200" cy="4267200"/>
          </a:xfrm>
        </p:spPr>
        <p:txBody>
          <a:bodyPr/>
          <a:lstStyle/>
          <a:p>
            <a:pPr>
              <a:spcBef>
                <a:spcPct val="80000"/>
              </a:spcBef>
            </a:pPr>
            <a:r>
              <a:rPr lang="en-US" sz="2600" b="1" dirty="0"/>
              <a:t>ISO 9000 </a:t>
            </a:r>
            <a:r>
              <a:rPr lang="en-US" sz="2600" dirty="0"/>
              <a:t>is a quality system standard that:</a:t>
            </a:r>
          </a:p>
          <a:p>
            <a:pPr lvl="1">
              <a:spcBef>
                <a:spcPct val="80000"/>
              </a:spcBef>
            </a:pPr>
            <a:r>
              <a:rPr lang="en-US" dirty="0"/>
              <a:t>Is a three-part, continuous cycle of planning, controlling, and documenting quality in an organization</a:t>
            </a:r>
          </a:p>
          <a:p>
            <a:pPr lvl="1">
              <a:spcBef>
                <a:spcPct val="80000"/>
              </a:spcBef>
            </a:pPr>
            <a:r>
              <a:rPr lang="en-US" dirty="0"/>
              <a:t>Provides minimum requirements needed for an organization to meet its quality certification standards</a:t>
            </a:r>
          </a:p>
          <a:p>
            <a:pPr lvl="1">
              <a:spcBef>
                <a:spcPct val="80000"/>
              </a:spcBef>
            </a:pPr>
            <a:r>
              <a:rPr lang="en-US" dirty="0"/>
              <a:t>Helps organizations around the world reduce costs and improve customer satisfaction</a:t>
            </a:r>
          </a:p>
          <a:p>
            <a:pPr>
              <a:spcBef>
                <a:spcPct val="80000"/>
              </a:spcBef>
            </a:pPr>
            <a:r>
              <a:rPr lang="en-US" dirty="0"/>
              <a:t>See www.iso.org for more information</a:t>
            </a:r>
          </a:p>
        </p:txBody>
      </p:sp>
      <p:sp>
        <p:nvSpPr>
          <p:cNvPr id="5939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AB4E9A7D-F34F-408A-AE6C-B54E88579F32}"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Issues</a:t>
            </a:r>
          </a:p>
        </p:txBody>
      </p:sp>
      <p:sp>
        <p:nvSpPr>
          <p:cNvPr id="2" name="Content Placeholder 1"/>
          <p:cNvSpPr>
            <a:spLocks noGrp="1"/>
          </p:cNvSpPr>
          <p:nvPr>
            <p:ph idx="1"/>
          </p:nvPr>
        </p:nvSpPr>
        <p:spPr>
          <a:xfrm>
            <a:off x="457200" y="1481138"/>
            <a:ext cx="8229600" cy="2633662"/>
          </a:xfrm>
        </p:spPr>
        <p:txBody>
          <a:bodyPr/>
          <a:lstStyle/>
          <a:p>
            <a:r>
              <a:rPr lang="en-US" dirty="0"/>
              <a:t>In 2015, 15 electric cars were introduced throughout the world</a:t>
            </a:r>
          </a:p>
          <a:p>
            <a:r>
              <a:rPr lang="en-US" dirty="0"/>
              <a:t>Driverless cars are also being tested</a:t>
            </a:r>
          </a:p>
          <a:p>
            <a:r>
              <a:rPr lang="en-US" dirty="0"/>
              <a:t>Google’s director of self-driving cars is striving to improve their quality to reduce accident rates</a:t>
            </a:r>
          </a:p>
        </p:txBody>
      </p:sp>
      <p:sp>
        <p:nvSpPr>
          <p:cNvPr id="4" name="Footer Placeholder 3"/>
          <p:cNvSpPr>
            <a:spLocks noGrp="1"/>
          </p:cNvSpPr>
          <p:nvPr>
            <p:ph type="ftr" sz="quarter" idx="10"/>
          </p:nvPr>
        </p:nvSpPr>
        <p:spPr/>
        <p:txBody>
          <a:bodyPr/>
          <a:lstStyle/>
          <a:p>
            <a:pPr>
              <a:defRPr/>
            </a:pPr>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5EA6CB9E-84A0-45DA-81C2-C3F66A5CA276}" type="slidenum">
              <a:rPr lang="en-US" smtClean="0"/>
              <a:pPr>
                <a:defRPr/>
              </a:pPr>
              <a:t>54</a:t>
            </a:fld>
            <a:endParaRPr lang="en-US" dirty="0"/>
          </a:p>
        </p:txBody>
      </p:sp>
    </p:spTree>
    <p:extLst>
      <p:ext uri="{BB962C8B-B14F-4D97-AF65-F5344CB8AC3E}">
        <p14:creationId xmlns:p14="http://schemas.microsoft.com/office/powerpoint/2010/main" val="291223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dirty="0"/>
              <a:t>Improving Information Technology Project Quality</a:t>
            </a:r>
          </a:p>
        </p:txBody>
      </p:sp>
      <p:sp>
        <p:nvSpPr>
          <p:cNvPr id="60419" name="Rectangle 3"/>
          <p:cNvSpPr>
            <a:spLocks noGrp="1" noChangeArrowheads="1"/>
          </p:cNvSpPr>
          <p:nvPr>
            <p:ph idx="1"/>
          </p:nvPr>
        </p:nvSpPr>
        <p:spPr>
          <a:xfrm>
            <a:off x="381000" y="1752600"/>
            <a:ext cx="8458200" cy="4572000"/>
          </a:xfrm>
        </p:spPr>
        <p:txBody>
          <a:bodyPr/>
          <a:lstStyle/>
          <a:p>
            <a:pPr>
              <a:spcBef>
                <a:spcPct val="100000"/>
              </a:spcBef>
            </a:pPr>
            <a:r>
              <a:rPr lang="en-US" dirty="0"/>
              <a:t>Several suggestions for improving quality for IT projects include:</a:t>
            </a:r>
          </a:p>
          <a:p>
            <a:pPr lvl="1">
              <a:spcBef>
                <a:spcPct val="100000"/>
              </a:spcBef>
            </a:pPr>
            <a:r>
              <a:rPr lang="en-US" dirty="0"/>
              <a:t>Establish leadership that promotes quality</a:t>
            </a:r>
          </a:p>
          <a:p>
            <a:pPr lvl="1">
              <a:spcBef>
                <a:spcPct val="100000"/>
              </a:spcBef>
            </a:pPr>
            <a:r>
              <a:rPr lang="en-US" dirty="0"/>
              <a:t>Understand the cost of quality</a:t>
            </a:r>
          </a:p>
          <a:p>
            <a:pPr lvl="1">
              <a:spcBef>
                <a:spcPct val="100000"/>
              </a:spcBef>
            </a:pPr>
            <a:r>
              <a:rPr lang="en-US" dirty="0"/>
              <a:t>Focus on organizational influences and workplace factors that affect quality</a:t>
            </a:r>
          </a:p>
          <a:p>
            <a:pPr lvl="1">
              <a:spcBef>
                <a:spcPct val="100000"/>
              </a:spcBef>
            </a:pPr>
            <a:r>
              <a:rPr lang="en-US" dirty="0"/>
              <a:t>Follow maturity models</a:t>
            </a:r>
          </a:p>
        </p:txBody>
      </p:sp>
      <p:sp>
        <p:nvSpPr>
          <p:cNvPr id="6042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3F0EDE3-83E9-4417-B805-2D1A19CC59BE}"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Leadership</a:t>
            </a:r>
          </a:p>
        </p:txBody>
      </p:sp>
      <p:sp>
        <p:nvSpPr>
          <p:cNvPr id="61443" name="Rectangle 3"/>
          <p:cNvSpPr>
            <a:spLocks noGrp="1" noChangeArrowheads="1"/>
          </p:cNvSpPr>
          <p:nvPr>
            <p:ph idx="1"/>
          </p:nvPr>
        </p:nvSpPr>
        <p:spPr>
          <a:xfrm>
            <a:off x="457200" y="1481138"/>
            <a:ext cx="8229600" cy="4157662"/>
          </a:xfrm>
        </p:spPr>
        <p:txBody>
          <a:bodyPr/>
          <a:lstStyle/>
          <a:p>
            <a:pPr>
              <a:spcBef>
                <a:spcPct val="50000"/>
              </a:spcBef>
            </a:pPr>
            <a:r>
              <a:rPr lang="en-US" dirty="0"/>
              <a:t>As Joseph M. Juran said in 1945, “It is most important that top management be quality-minded. In the absence of sincere manifestation of interest at the top, little will happen below”*</a:t>
            </a:r>
          </a:p>
          <a:p>
            <a:pPr>
              <a:spcBef>
                <a:spcPct val="50000"/>
              </a:spcBef>
            </a:pPr>
            <a:r>
              <a:rPr lang="en-US" dirty="0"/>
              <a:t>A large percentage of quality problems are associated with management, not technical issues.</a:t>
            </a:r>
          </a:p>
          <a:p>
            <a:pPr lvl="1">
              <a:spcBef>
                <a:spcPts val="2400"/>
              </a:spcBef>
              <a:spcAft>
                <a:spcPts val="2400"/>
              </a:spcAft>
              <a:buFont typeface="Wingdings" pitchFamily="2" charset="2"/>
              <a:buNone/>
            </a:pPr>
            <a:r>
              <a:rPr lang="en-US" sz="1700" dirty="0"/>
              <a:t>*American Society for Quality (ASQ), </a:t>
            </a:r>
            <a:r>
              <a:rPr lang="en-US" sz="1700" i="1" dirty="0"/>
              <a:t>(www.asqc.org/about/history/juran.html</a:t>
            </a:r>
            <a:r>
              <a:rPr lang="en-US" sz="1700" dirty="0"/>
              <a:t>).</a:t>
            </a:r>
          </a:p>
        </p:txBody>
      </p:sp>
      <p:sp>
        <p:nvSpPr>
          <p:cNvPr id="6144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166046AB-9974-4BFB-9F9E-7BE7781B7B66}"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The Cost of Quality</a:t>
            </a:r>
          </a:p>
        </p:txBody>
      </p:sp>
      <p:sp>
        <p:nvSpPr>
          <p:cNvPr id="62467" name="Rectangle 3"/>
          <p:cNvSpPr>
            <a:spLocks noGrp="1" noChangeArrowheads="1"/>
          </p:cNvSpPr>
          <p:nvPr>
            <p:ph idx="1"/>
          </p:nvPr>
        </p:nvSpPr>
        <p:spPr>
          <a:xfrm>
            <a:off x="457200" y="1481138"/>
            <a:ext cx="8229600" cy="3852862"/>
          </a:xfrm>
        </p:spPr>
        <p:txBody>
          <a:bodyPr/>
          <a:lstStyle/>
          <a:p>
            <a:pPr>
              <a:lnSpc>
                <a:spcPct val="90000"/>
              </a:lnSpc>
            </a:pPr>
            <a:r>
              <a:rPr lang="en-US" dirty="0"/>
              <a:t>The </a:t>
            </a:r>
            <a:r>
              <a:rPr lang="en-US" b="1" dirty="0"/>
              <a:t>cost of quality</a:t>
            </a:r>
            <a:r>
              <a:rPr lang="en-US" dirty="0"/>
              <a:t> is the cost of conformance plus the cost of nonconformance</a:t>
            </a:r>
          </a:p>
          <a:p>
            <a:pPr lvl="1">
              <a:lnSpc>
                <a:spcPct val="90000"/>
              </a:lnSpc>
            </a:pPr>
            <a:r>
              <a:rPr lang="en-US" b="1" dirty="0"/>
              <a:t>Conformance</a:t>
            </a:r>
            <a:r>
              <a:rPr lang="en-US" dirty="0"/>
              <a:t> means delivering products that meet requirements and fitness for use</a:t>
            </a:r>
          </a:p>
          <a:p>
            <a:pPr lvl="1">
              <a:lnSpc>
                <a:spcPct val="90000"/>
              </a:lnSpc>
            </a:pPr>
            <a:r>
              <a:rPr lang="en-US" b="1" dirty="0"/>
              <a:t>Cost of nonconformance</a:t>
            </a:r>
            <a:r>
              <a:rPr lang="en-US" dirty="0"/>
              <a:t> means taking responsibility for failures or not meeting quality expectations</a:t>
            </a:r>
          </a:p>
          <a:p>
            <a:pPr>
              <a:lnSpc>
                <a:spcPct val="90000"/>
              </a:lnSpc>
            </a:pPr>
            <a:r>
              <a:rPr lang="en-US" dirty="0"/>
              <a:t>A study reported that software bugs cost the U.S. economy $59.6 billion each year and that one third of the bugs could be eliminated by an improved testing infrastructure</a:t>
            </a:r>
          </a:p>
        </p:txBody>
      </p:sp>
      <p:sp>
        <p:nvSpPr>
          <p:cNvPr id="62469" name="Footer Placeholder 7"/>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7D8AE3BC-8A8A-45E1-9E7C-7D0B1B16348C}" type="slidenum">
              <a:rPr lang="en-US" smtClean="0"/>
              <a:pPr>
                <a:defRPr/>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36525"/>
            <a:ext cx="9144000" cy="762000"/>
          </a:xfrm>
        </p:spPr>
        <p:txBody>
          <a:bodyPr>
            <a:normAutofit/>
          </a:bodyPr>
          <a:lstStyle/>
          <a:p>
            <a:r>
              <a:rPr lang="en-US" sz="3600" dirty="0"/>
              <a:t>Five Cost Categories Related to Quality</a:t>
            </a:r>
            <a:endParaRPr lang="en-US" sz="4400" dirty="0"/>
          </a:p>
        </p:txBody>
      </p:sp>
      <p:sp>
        <p:nvSpPr>
          <p:cNvPr id="63491" name="Rectangle 3"/>
          <p:cNvSpPr>
            <a:spLocks noGrp="1" noChangeArrowheads="1"/>
          </p:cNvSpPr>
          <p:nvPr>
            <p:ph idx="1"/>
          </p:nvPr>
        </p:nvSpPr>
        <p:spPr>
          <a:xfrm>
            <a:off x="0" y="990600"/>
            <a:ext cx="9144000" cy="5181600"/>
          </a:xfrm>
        </p:spPr>
        <p:txBody>
          <a:bodyPr/>
          <a:lstStyle/>
          <a:p>
            <a:pPr>
              <a:spcBef>
                <a:spcPct val="40000"/>
              </a:spcBef>
            </a:pPr>
            <a:r>
              <a:rPr lang="en-US" sz="2600" b="1" dirty="0"/>
              <a:t>Prevention cost</a:t>
            </a:r>
            <a:r>
              <a:rPr lang="en-US" sz="2600" dirty="0"/>
              <a:t>: Cost of planning and executing a project so it is error-free or within an acceptable error range</a:t>
            </a:r>
          </a:p>
          <a:p>
            <a:pPr>
              <a:spcBef>
                <a:spcPct val="40000"/>
              </a:spcBef>
            </a:pPr>
            <a:r>
              <a:rPr lang="en-US" sz="2600" b="1" dirty="0"/>
              <a:t>Appraisal cost</a:t>
            </a:r>
            <a:r>
              <a:rPr lang="en-US" sz="2600" dirty="0"/>
              <a:t>: Cost of evaluating processes and their outputs to ensure quality</a:t>
            </a:r>
          </a:p>
          <a:p>
            <a:pPr>
              <a:spcBef>
                <a:spcPct val="40000"/>
              </a:spcBef>
            </a:pPr>
            <a:r>
              <a:rPr lang="en-US" sz="2600" b="1" dirty="0"/>
              <a:t>Internal failure cost</a:t>
            </a:r>
            <a:r>
              <a:rPr lang="en-US" sz="2600" dirty="0"/>
              <a:t>: Cost incurred to correct an identified defect before the customer receives the product</a:t>
            </a:r>
          </a:p>
          <a:p>
            <a:pPr>
              <a:spcBef>
                <a:spcPct val="40000"/>
              </a:spcBef>
            </a:pPr>
            <a:r>
              <a:rPr lang="en-US" sz="2600" b="1" dirty="0"/>
              <a:t>External failure cost</a:t>
            </a:r>
            <a:r>
              <a:rPr lang="en-US" sz="2600" dirty="0"/>
              <a:t>: Cost that relates to all errors not detected and corrected before delivery to the customer</a:t>
            </a:r>
          </a:p>
          <a:p>
            <a:pPr>
              <a:spcBef>
                <a:spcPct val="40000"/>
              </a:spcBef>
            </a:pPr>
            <a:r>
              <a:rPr lang="en-US" sz="2600" b="1" dirty="0"/>
              <a:t>Measurement and test equipment costs</a:t>
            </a:r>
            <a:r>
              <a:rPr lang="en-US" sz="2600" dirty="0"/>
              <a:t>: Capital cost of equipment used to perform prevention and appraisal activities</a:t>
            </a:r>
          </a:p>
        </p:txBody>
      </p:sp>
      <p:sp>
        <p:nvSpPr>
          <p:cNvPr id="6349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BD81635D-5E53-4048-B164-DB1D8E4A9E29}" type="slidenum">
              <a:rPr lang="en-US" smtClean="0"/>
              <a:pPr>
                <a:defRPr/>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dirty="0"/>
              <a:t>Media Snapshot</a:t>
            </a:r>
          </a:p>
        </p:txBody>
      </p:sp>
      <p:sp>
        <p:nvSpPr>
          <p:cNvPr id="64515" name="Rectangle 6"/>
          <p:cNvSpPr>
            <a:spLocks noGrp="1" noChangeArrowheads="1"/>
          </p:cNvSpPr>
          <p:nvPr>
            <p:ph idx="1"/>
          </p:nvPr>
        </p:nvSpPr>
        <p:spPr>
          <a:xfrm>
            <a:off x="457200" y="1481138"/>
            <a:ext cx="8458200" cy="3319462"/>
          </a:xfrm>
        </p:spPr>
        <p:txBody>
          <a:bodyPr/>
          <a:lstStyle/>
          <a:p>
            <a:r>
              <a:rPr lang="en-US" sz="2400" dirty="0"/>
              <a:t>Computer viruses and malware software have been a quality concern for years</a:t>
            </a:r>
          </a:p>
          <a:p>
            <a:r>
              <a:rPr lang="en-US" sz="2400" dirty="0"/>
              <a:t>In a new twist, consumers are now being warned that e-cigarettes can be bad for computers</a:t>
            </a:r>
          </a:p>
          <a:p>
            <a:r>
              <a:rPr lang="en-US" sz="2400" dirty="0"/>
              <a:t>Anything can infect your computer if it can be inserted into a USB port</a:t>
            </a:r>
          </a:p>
          <a:p>
            <a:r>
              <a:rPr lang="en-US" sz="2400" dirty="0"/>
              <a:t>Other consumer products like smart TVs can invade on privacy</a:t>
            </a:r>
          </a:p>
        </p:txBody>
      </p:sp>
      <p:sp>
        <p:nvSpPr>
          <p:cNvPr id="64517" name="Footer Placeholder 7"/>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3CA7CD6E-81FB-4F13-A5BB-8BBE302043C0}"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What Is Project Quality?</a:t>
            </a:r>
          </a:p>
        </p:txBody>
      </p:sp>
      <p:sp>
        <p:nvSpPr>
          <p:cNvPr id="13315" name="Rectangle 3"/>
          <p:cNvSpPr>
            <a:spLocks noGrp="1" noChangeArrowheads="1"/>
          </p:cNvSpPr>
          <p:nvPr>
            <p:ph idx="1"/>
          </p:nvPr>
        </p:nvSpPr>
        <p:spPr>
          <a:xfrm>
            <a:off x="228600" y="1524000"/>
            <a:ext cx="8458200" cy="3962400"/>
          </a:xfrm>
        </p:spPr>
        <p:txBody>
          <a:bodyPr/>
          <a:lstStyle/>
          <a:p>
            <a:pPr>
              <a:spcBef>
                <a:spcPct val="60000"/>
              </a:spcBef>
            </a:pPr>
            <a:r>
              <a:rPr lang="en-US" dirty="0"/>
              <a:t>The International Organization for Standardization (ISO) defines </a:t>
            </a:r>
            <a:r>
              <a:rPr lang="en-US" b="1" dirty="0"/>
              <a:t>quality</a:t>
            </a:r>
            <a:r>
              <a:rPr lang="en-US" dirty="0"/>
              <a:t> as “the degree to which a set of inherent characteristics fulfils requirements” (ISO9000:2000)</a:t>
            </a:r>
          </a:p>
          <a:p>
            <a:pPr>
              <a:spcBef>
                <a:spcPct val="60000"/>
              </a:spcBef>
            </a:pPr>
            <a:r>
              <a:rPr lang="en-US" dirty="0"/>
              <a:t>Other experts define quality based on:</a:t>
            </a:r>
          </a:p>
          <a:p>
            <a:pPr lvl="1">
              <a:spcBef>
                <a:spcPct val="60000"/>
              </a:spcBef>
            </a:pPr>
            <a:r>
              <a:rPr lang="en-US" b="1" dirty="0"/>
              <a:t>Conformance to requirements</a:t>
            </a:r>
            <a:r>
              <a:rPr lang="en-US" dirty="0"/>
              <a:t>: The project’s processes and products meet written specifications</a:t>
            </a:r>
          </a:p>
          <a:p>
            <a:pPr lvl="1">
              <a:spcBef>
                <a:spcPct val="60000"/>
              </a:spcBef>
            </a:pPr>
            <a:r>
              <a:rPr lang="en-US" b="1" dirty="0"/>
              <a:t>Fitness for use</a:t>
            </a:r>
            <a:r>
              <a:rPr lang="en-US" dirty="0"/>
              <a:t>: A product can be used as it was intended</a:t>
            </a:r>
          </a:p>
        </p:txBody>
      </p:sp>
      <p:sp>
        <p:nvSpPr>
          <p:cNvPr id="1331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14247F9B-931D-42CA-BDB2-4E58BEDFA701}"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06362"/>
            <a:ext cx="8229600" cy="1417638"/>
          </a:xfrm>
        </p:spPr>
        <p:txBody>
          <a:bodyPr>
            <a:normAutofit/>
          </a:bodyPr>
          <a:lstStyle/>
          <a:p>
            <a:r>
              <a:rPr lang="en-US" dirty="0"/>
              <a:t>Organizational Influences, Workplace Factors, and Quality</a:t>
            </a:r>
          </a:p>
        </p:txBody>
      </p:sp>
      <p:sp>
        <p:nvSpPr>
          <p:cNvPr id="65539" name="Rectangle 3"/>
          <p:cNvSpPr>
            <a:spLocks noGrp="1" noChangeArrowheads="1"/>
          </p:cNvSpPr>
          <p:nvPr>
            <p:ph idx="1"/>
          </p:nvPr>
        </p:nvSpPr>
        <p:spPr>
          <a:xfrm>
            <a:off x="381000" y="1676400"/>
            <a:ext cx="8458200" cy="4572000"/>
          </a:xfrm>
        </p:spPr>
        <p:txBody>
          <a:bodyPr/>
          <a:lstStyle/>
          <a:p>
            <a:r>
              <a:rPr lang="en-US" sz="2400" dirty="0"/>
              <a:t>Study by DeMarco and Lister showed that organizational issues had a much greater influence on programmer productivity than the technical environment or programming languages</a:t>
            </a:r>
          </a:p>
          <a:p>
            <a:r>
              <a:rPr lang="en-US" sz="2400" dirty="0"/>
              <a:t>Programmer productivity varied by a factor of one to ten across organizations, but only by 21 percent within the same organization</a:t>
            </a:r>
          </a:p>
          <a:p>
            <a:r>
              <a:rPr lang="en-US" sz="2400" dirty="0"/>
              <a:t>Study found no correlation between productivity and programming language, years of experience, or salary.</a:t>
            </a:r>
          </a:p>
          <a:p>
            <a:r>
              <a:rPr lang="en-US" sz="2400" dirty="0"/>
              <a:t>A </a:t>
            </a:r>
            <a:r>
              <a:rPr lang="en-US" sz="2400" u="sng" dirty="0"/>
              <a:t>dedicated workspace</a:t>
            </a:r>
            <a:r>
              <a:rPr lang="en-US" sz="2400" dirty="0"/>
              <a:t> and a </a:t>
            </a:r>
            <a:r>
              <a:rPr lang="en-US" sz="2400" u="sng" dirty="0"/>
              <a:t>quiet work environment</a:t>
            </a:r>
            <a:r>
              <a:rPr lang="en-US" sz="2400" dirty="0"/>
              <a:t> were key factors to improving programmer productivity</a:t>
            </a:r>
          </a:p>
        </p:txBody>
      </p:sp>
      <p:sp>
        <p:nvSpPr>
          <p:cNvPr id="65541" name="Footer Placeholder 6"/>
          <p:cNvSpPr>
            <a:spLocks noGrp="1"/>
          </p:cNvSpPr>
          <p:nvPr>
            <p:ph type="ftr" sz="quarter" idx="10"/>
          </p:nvPr>
        </p:nvSpPr>
        <p:spPr bwMode="auto">
          <a:noFill/>
          <a:ln>
            <a:miter lim="800000"/>
            <a:headEnd/>
            <a:tailEnd/>
          </a:ln>
        </p:spPr>
        <p:txBody>
          <a:bodyPr/>
          <a:lstStyle/>
          <a:p>
            <a:r>
              <a:rPr lang="en-US" dirty="0"/>
              <a:t>Information Technology Project Management, Eighth Edition</a:t>
            </a:r>
          </a:p>
        </p:txBody>
      </p:sp>
      <p:sp>
        <p:nvSpPr>
          <p:cNvPr id="6" name="Slide Number Placeholder 5"/>
          <p:cNvSpPr>
            <a:spLocks noGrp="1"/>
          </p:cNvSpPr>
          <p:nvPr>
            <p:ph type="sldNum" sz="quarter" idx="11"/>
          </p:nvPr>
        </p:nvSpPr>
        <p:spPr/>
        <p:txBody>
          <a:bodyPr/>
          <a:lstStyle/>
          <a:p>
            <a:pPr>
              <a:defRPr/>
            </a:pPr>
            <a:fld id="{52FB340E-A5BA-4B77-9E3D-B1487CFF1EA1}"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52400"/>
            <a:ext cx="8229600" cy="1417638"/>
          </a:xfrm>
        </p:spPr>
        <p:txBody>
          <a:bodyPr>
            <a:normAutofit/>
          </a:bodyPr>
          <a:lstStyle/>
          <a:p>
            <a:r>
              <a:rPr lang="en-US" dirty="0"/>
              <a:t>Expectations and Cultural Differences in Quality</a:t>
            </a:r>
          </a:p>
        </p:txBody>
      </p:sp>
      <p:sp>
        <p:nvSpPr>
          <p:cNvPr id="66563" name="Rectangle 3"/>
          <p:cNvSpPr>
            <a:spLocks noGrp="1" noChangeArrowheads="1"/>
          </p:cNvSpPr>
          <p:nvPr>
            <p:ph idx="1"/>
          </p:nvPr>
        </p:nvSpPr>
        <p:spPr>
          <a:xfrm>
            <a:off x="342900" y="1752600"/>
            <a:ext cx="8458200" cy="4343400"/>
          </a:xfrm>
        </p:spPr>
        <p:txBody>
          <a:bodyPr/>
          <a:lstStyle/>
          <a:p>
            <a:pPr>
              <a:spcBef>
                <a:spcPct val="100000"/>
              </a:spcBef>
            </a:pPr>
            <a:r>
              <a:rPr lang="en-US" dirty="0"/>
              <a:t>Project managers must understand and manage stakeholder expectations.</a:t>
            </a:r>
          </a:p>
          <a:p>
            <a:pPr>
              <a:spcBef>
                <a:spcPct val="100000"/>
              </a:spcBef>
            </a:pPr>
            <a:r>
              <a:rPr lang="en-US" dirty="0"/>
              <a:t>Expectations also vary by:</a:t>
            </a:r>
          </a:p>
          <a:p>
            <a:pPr lvl="1">
              <a:spcBef>
                <a:spcPct val="100000"/>
              </a:spcBef>
            </a:pPr>
            <a:r>
              <a:rPr lang="en-US" dirty="0"/>
              <a:t>Organization’s culture</a:t>
            </a:r>
          </a:p>
          <a:p>
            <a:pPr lvl="1">
              <a:spcBef>
                <a:spcPct val="100000"/>
              </a:spcBef>
            </a:pPr>
            <a:r>
              <a:rPr lang="en-US" dirty="0"/>
              <a:t>Geographic regions</a:t>
            </a:r>
          </a:p>
        </p:txBody>
      </p:sp>
      <p:sp>
        <p:nvSpPr>
          <p:cNvPr id="6656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45D46068-986D-4A00-985E-5007A0D6C265}"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228600"/>
            <a:ext cx="8382000" cy="912813"/>
          </a:xfrm>
        </p:spPr>
        <p:txBody>
          <a:bodyPr>
            <a:normAutofit/>
          </a:bodyPr>
          <a:lstStyle/>
          <a:p>
            <a:r>
              <a:rPr lang="en-US" dirty="0"/>
              <a:t>Maturity Models</a:t>
            </a:r>
          </a:p>
        </p:txBody>
      </p:sp>
      <p:sp>
        <p:nvSpPr>
          <p:cNvPr id="67587" name="Rectangle 3"/>
          <p:cNvSpPr>
            <a:spLocks noGrp="1" noChangeArrowheads="1"/>
          </p:cNvSpPr>
          <p:nvPr>
            <p:ph idx="1"/>
          </p:nvPr>
        </p:nvSpPr>
        <p:spPr>
          <a:xfrm>
            <a:off x="381000" y="1219200"/>
            <a:ext cx="8458200" cy="4724400"/>
          </a:xfrm>
        </p:spPr>
        <p:txBody>
          <a:bodyPr/>
          <a:lstStyle/>
          <a:p>
            <a:pPr>
              <a:spcBef>
                <a:spcPct val="100000"/>
              </a:spcBef>
            </a:pPr>
            <a:r>
              <a:rPr lang="en-US" b="1" dirty="0"/>
              <a:t>Maturity models</a:t>
            </a:r>
            <a:r>
              <a:rPr lang="en-US" dirty="0"/>
              <a:t> are frameworks for helping organizations improve their processes and systems</a:t>
            </a:r>
          </a:p>
          <a:p>
            <a:pPr lvl="1">
              <a:spcBef>
                <a:spcPct val="100000"/>
              </a:spcBef>
            </a:pPr>
            <a:r>
              <a:rPr lang="en-US" dirty="0"/>
              <a:t>The </a:t>
            </a:r>
            <a:r>
              <a:rPr lang="en-US" b="1" dirty="0"/>
              <a:t>Software Quality Function Deployment Model</a:t>
            </a:r>
            <a:r>
              <a:rPr lang="en-US" dirty="0"/>
              <a:t> focuses on defining user requirements and planning software projects</a:t>
            </a:r>
          </a:p>
          <a:p>
            <a:pPr lvl="1">
              <a:spcBef>
                <a:spcPct val="100000"/>
              </a:spcBef>
            </a:pPr>
            <a:r>
              <a:rPr lang="en-US" dirty="0"/>
              <a:t>The Software Engineering Institute’s </a:t>
            </a:r>
            <a:r>
              <a:rPr lang="en-US" b="1" dirty="0"/>
              <a:t>Capability Maturity Model Integration </a:t>
            </a:r>
            <a:r>
              <a:rPr lang="en-US" dirty="0"/>
              <a:t>is a process improvement approach that provides organizations with the essential elements of effective processes</a:t>
            </a:r>
          </a:p>
        </p:txBody>
      </p:sp>
      <p:sp>
        <p:nvSpPr>
          <p:cNvPr id="6758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EA97B0AE-9ED8-4D3A-9184-69B28F79C1A5}"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CMMI Levels</a:t>
            </a:r>
          </a:p>
        </p:txBody>
      </p:sp>
      <p:sp>
        <p:nvSpPr>
          <p:cNvPr id="68611" name="Rectangle 3"/>
          <p:cNvSpPr>
            <a:spLocks noGrp="1" noChangeArrowheads="1"/>
          </p:cNvSpPr>
          <p:nvPr>
            <p:ph idx="1"/>
          </p:nvPr>
        </p:nvSpPr>
        <p:spPr>
          <a:xfrm>
            <a:off x="457200" y="1481138"/>
            <a:ext cx="8229600" cy="3624262"/>
          </a:xfrm>
        </p:spPr>
        <p:txBody>
          <a:bodyPr/>
          <a:lstStyle/>
          <a:p>
            <a:r>
              <a:rPr lang="en-US" sz="2400" dirty="0"/>
              <a:t>CMMI levels, from lowest to highest, are:</a:t>
            </a:r>
          </a:p>
          <a:p>
            <a:pPr lvl="1"/>
            <a:r>
              <a:rPr lang="en-US" sz="2200" dirty="0"/>
              <a:t>Incomplete</a:t>
            </a:r>
          </a:p>
          <a:p>
            <a:pPr lvl="1"/>
            <a:r>
              <a:rPr lang="en-US" sz="2200" dirty="0"/>
              <a:t>Performed</a:t>
            </a:r>
          </a:p>
          <a:p>
            <a:pPr lvl="1"/>
            <a:r>
              <a:rPr lang="en-US" sz="2200" dirty="0"/>
              <a:t>Managed</a:t>
            </a:r>
          </a:p>
          <a:p>
            <a:pPr lvl="1"/>
            <a:r>
              <a:rPr lang="en-US" sz="2200" dirty="0"/>
              <a:t>Defined</a:t>
            </a:r>
          </a:p>
          <a:p>
            <a:pPr lvl="1"/>
            <a:r>
              <a:rPr lang="en-US" sz="2200" dirty="0"/>
              <a:t>Quantitatively Managed</a:t>
            </a:r>
          </a:p>
          <a:p>
            <a:pPr lvl="1"/>
            <a:r>
              <a:rPr lang="en-US" sz="2200" dirty="0"/>
              <a:t>Optimizing</a:t>
            </a:r>
          </a:p>
          <a:p>
            <a:r>
              <a:rPr lang="en-US" sz="2400" dirty="0"/>
              <a:t>Companies may not get to bid on government projects unless they have a CMMI Level 3</a:t>
            </a:r>
          </a:p>
        </p:txBody>
      </p:sp>
      <p:sp>
        <p:nvSpPr>
          <p:cNvPr id="68613"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536F517-63F8-4410-8ED3-8EE3978F08B8}" type="slidenum">
              <a:rPr lang="en-US" smtClean="0"/>
              <a:pPr>
                <a:defRPr/>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46087" y="228600"/>
            <a:ext cx="8305800" cy="914400"/>
          </a:xfrm>
        </p:spPr>
        <p:txBody>
          <a:bodyPr>
            <a:normAutofit/>
          </a:bodyPr>
          <a:lstStyle/>
          <a:p>
            <a:r>
              <a:rPr lang="en-US" dirty="0"/>
              <a:t>PMI’s Maturity Model</a:t>
            </a:r>
          </a:p>
        </p:txBody>
      </p:sp>
      <p:sp>
        <p:nvSpPr>
          <p:cNvPr id="69635" name="Rectangle 3"/>
          <p:cNvSpPr>
            <a:spLocks noGrp="1" noChangeArrowheads="1"/>
          </p:cNvSpPr>
          <p:nvPr>
            <p:ph idx="1"/>
          </p:nvPr>
        </p:nvSpPr>
        <p:spPr>
          <a:xfrm>
            <a:off x="331787" y="1371600"/>
            <a:ext cx="8534400" cy="4038600"/>
          </a:xfrm>
        </p:spPr>
        <p:txBody>
          <a:bodyPr/>
          <a:lstStyle/>
          <a:p>
            <a:pPr>
              <a:spcBef>
                <a:spcPct val="100000"/>
              </a:spcBef>
            </a:pPr>
            <a:r>
              <a:rPr lang="en-US" sz="2400" dirty="0"/>
              <a:t>PMI released the Organizational Project Management Maturity Model (OPM3) in December 2003</a:t>
            </a:r>
          </a:p>
          <a:p>
            <a:pPr>
              <a:spcBef>
                <a:spcPct val="100000"/>
              </a:spcBef>
            </a:pPr>
            <a:r>
              <a:rPr lang="en-US" sz="2400" dirty="0"/>
              <a:t>Model is based on market research surveys sent to more than 30,000 project management professionals and incorporates 180 best practices and more than 2,400 capabilities, outcomes, and key performance indicators</a:t>
            </a:r>
          </a:p>
          <a:p>
            <a:pPr>
              <a:spcBef>
                <a:spcPct val="100000"/>
              </a:spcBef>
            </a:pPr>
            <a:r>
              <a:rPr lang="en-US" sz="2400" dirty="0"/>
              <a:t>Addresses standards for excellence in project, program, and portfolio management best practices and explains the capabilities necessary to achieve those best practices</a:t>
            </a:r>
          </a:p>
        </p:txBody>
      </p:sp>
      <p:sp>
        <p:nvSpPr>
          <p:cNvPr id="69637"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C672E0FA-8736-4702-813A-C0D0D43281EE}"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a:t>Best Practice</a:t>
            </a:r>
          </a:p>
        </p:txBody>
      </p:sp>
      <p:sp>
        <p:nvSpPr>
          <p:cNvPr id="70659" name="Content Placeholder 2"/>
          <p:cNvSpPr>
            <a:spLocks noGrp="1"/>
          </p:cNvSpPr>
          <p:nvPr>
            <p:ph idx="1"/>
          </p:nvPr>
        </p:nvSpPr>
        <p:spPr/>
        <p:txBody>
          <a:bodyPr/>
          <a:lstStyle/>
          <a:p>
            <a:r>
              <a:rPr lang="en-US" sz="2400" dirty="0"/>
              <a:t>OPM3 provides the following example to illustrate a best practice, capability, outcome, and key performance indicator:</a:t>
            </a:r>
          </a:p>
          <a:p>
            <a:pPr lvl="1"/>
            <a:r>
              <a:rPr lang="en-US" dirty="0"/>
              <a:t>Best practice: Establish internal project management communities</a:t>
            </a:r>
          </a:p>
          <a:p>
            <a:pPr lvl="1"/>
            <a:r>
              <a:rPr lang="en-US" dirty="0"/>
              <a:t>Capability: Facilitate project management activities</a:t>
            </a:r>
          </a:p>
          <a:p>
            <a:pPr lvl="1"/>
            <a:r>
              <a:rPr lang="en-US" dirty="0"/>
              <a:t>Outcome: Local initiatives, meaning the organization develops pockets of consensus around areas of special interest</a:t>
            </a:r>
          </a:p>
          <a:p>
            <a:pPr lvl="1"/>
            <a:r>
              <a:rPr lang="en-US" dirty="0"/>
              <a:t>Key performance indicator: Community addresses local issues</a:t>
            </a:r>
          </a:p>
        </p:txBody>
      </p:sp>
      <p:sp>
        <p:nvSpPr>
          <p:cNvPr id="70660"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C8046A0D-D50E-4397-8CEA-B371A28C204B}" type="slidenum">
              <a:rPr lang="en-US" smtClean="0"/>
              <a:pPr>
                <a:defRPr/>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52400"/>
            <a:ext cx="8229600" cy="1417638"/>
          </a:xfrm>
        </p:spPr>
        <p:txBody>
          <a:bodyPr>
            <a:normAutofit/>
          </a:bodyPr>
          <a:lstStyle/>
          <a:p>
            <a:r>
              <a:rPr lang="en-US" dirty="0"/>
              <a:t>Using Software to Assist in Project Quality Management</a:t>
            </a:r>
          </a:p>
        </p:txBody>
      </p:sp>
      <p:sp>
        <p:nvSpPr>
          <p:cNvPr id="71683" name="Rectangle 3"/>
          <p:cNvSpPr>
            <a:spLocks noGrp="1" noChangeArrowheads="1"/>
          </p:cNvSpPr>
          <p:nvPr>
            <p:ph idx="1"/>
          </p:nvPr>
        </p:nvSpPr>
        <p:spPr>
          <a:xfrm>
            <a:off x="381000" y="1676400"/>
            <a:ext cx="8458200" cy="4572000"/>
          </a:xfrm>
        </p:spPr>
        <p:txBody>
          <a:bodyPr/>
          <a:lstStyle/>
          <a:p>
            <a:pPr>
              <a:spcBef>
                <a:spcPct val="50000"/>
              </a:spcBef>
            </a:pPr>
            <a:r>
              <a:rPr lang="en-US" dirty="0"/>
              <a:t>Spreadsheet and charting software helps create Pareto diagrams, fishbone diagrams, and so on</a:t>
            </a:r>
          </a:p>
          <a:p>
            <a:pPr>
              <a:spcBef>
                <a:spcPct val="50000"/>
              </a:spcBef>
            </a:pPr>
            <a:r>
              <a:rPr lang="en-US" dirty="0"/>
              <a:t>Statistical software packages help perform statistical analysis</a:t>
            </a:r>
          </a:p>
          <a:p>
            <a:pPr>
              <a:spcBef>
                <a:spcPct val="50000"/>
              </a:spcBef>
            </a:pPr>
            <a:r>
              <a:rPr lang="en-US" dirty="0"/>
              <a:t>Specialized software products help manage Six Sigma projects or create quality control charts</a:t>
            </a:r>
          </a:p>
          <a:p>
            <a:pPr>
              <a:spcBef>
                <a:spcPct val="50000"/>
              </a:spcBef>
            </a:pPr>
            <a:r>
              <a:rPr lang="en-US" dirty="0"/>
              <a:t>Project management software helps create Gantt charts and other tools to help plan and track work related to quality management</a:t>
            </a:r>
          </a:p>
        </p:txBody>
      </p:sp>
      <p:sp>
        <p:nvSpPr>
          <p:cNvPr id="71685"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93C7463B-AD7E-4F6F-8465-E2BEA4F838CF}" type="slidenum">
              <a:rPr lang="en-US" smtClean="0"/>
              <a:pPr>
                <a:defRPr/>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dirty="0"/>
              <a:t>Chapter Summary</a:t>
            </a:r>
          </a:p>
        </p:txBody>
      </p:sp>
      <p:sp>
        <p:nvSpPr>
          <p:cNvPr id="72707" name="Rectangle 3"/>
          <p:cNvSpPr>
            <a:spLocks noGrp="1" noChangeArrowheads="1"/>
          </p:cNvSpPr>
          <p:nvPr>
            <p:ph idx="1"/>
          </p:nvPr>
        </p:nvSpPr>
        <p:spPr/>
        <p:txBody>
          <a:bodyPr/>
          <a:lstStyle/>
          <a:p>
            <a:pPr>
              <a:spcBef>
                <a:spcPct val="100000"/>
              </a:spcBef>
            </a:pPr>
            <a:r>
              <a:rPr lang="en-US" dirty="0"/>
              <a:t>Project quality management ensures that the project will satisfy the needs for which it was undertaken</a:t>
            </a:r>
          </a:p>
          <a:p>
            <a:pPr>
              <a:spcBef>
                <a:spcPct val="100000"/>
              </a:spcBef>
            </a:pPr>
            <a:r>
              <a:rPr lang="en-US" dirty="0"/>
              <a:t>Main processes include:</a:t>
            </a:r>
          </a:p>
          <a:p>
            <a:pPr lvl="1">
              <a:spcBef>
                <a:spcPct val="100000"/>
              </a:spcBef>
            </a:pPr>
            <a:r>
              <a:rPr lang="en-US" dirty="0"/>
              <a:t>Plan quality</a:t>
            </a:r>
          </a:p>
          <a:p>
            <a:pPr lvl="1">
              <a:spcBef>
                <a:spcPct val="100000"/>
              </a:spcBef>
            </a:pPr>
            <a:r>
              <a:rPr lang="en-US" dirty="0"/>
              <a:t>Perform quality assurance</a:t>
            </a:r>
          </a:p>
          <a:p>
            <a:pPr lvl="1">
              <a:spcBef>
                <a:spcPct val="100000"/>
              </a:spcBef>
            </a:pPr>
            <a:r>
              <a:rPr lang="en-US" dirty="0"/>
              <a:t>Perform quality control</a:t>
            </a:r>
          </a:p>
        </p:txBody>
      </p:sp>
      <p:sp>
        <p:nvSpPr>
          <p:cNvPr id="7270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2E62C714-3C5F-4E07-AE88-D1AB390D0254}" type="slidenum">
              <a:rPr lang="en-US" smtClean="0"/>
              <a:pPr>
                <a:defRPr/>
              </a:pPr>
              <a:t>67</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341438"/>
          </a:xfrm>
        </p:spPr>
        <p:txBody>
          <a:bodyPr>
            <a:normAutofit/>
          </a:bodyPr>
          <a:lstStyle/>
          <a:p>
            <a:r>
              <a:rPr lang="en-US" dirty="0"/>
              <a:t>What Is Project Quality Management?</a:t>
            </a:r>
          </a:p>
        </p:txBody>
      </p:sp>
      <p:sp>
        <p:nvSpPr>
          <p:cNvPr id="14339" name="Rectangle 3"/>
          <p:cNvSpPr>
            <a:spLocks noGrp="1" noChangeArrowheads="1"/>
          </p:cNvSpPr>
          <p:nvPr>
            <p:ph idx="1"/>
          </p:nvPr>
        </p:nvSpPr>
        <p:spPr>
          <a:xfrm>
            <a:off x="0" y="1447800"/>
            <a:ext cx="8915400" cy="4800600"/>
          </a:xfrm>
        </p:spPr>
        <p:txBody>
          <a:bodyPr/>
          <a:lstStyle/>
          <a:p>
            <a:r>
              <a:rPr lang="en-US" b="1" dirty="0"/>
              <a:t>Project quality management </a:t>
            </a:r>
            <a:r>
              <a:rPr lang="en-US" dirty="0"/>
              <a:t>ensures that the project will satisfy the needs for which it was undertaken</a:t>
            </a:r>
          </a:p>
          <a:p>
            <a:r>
              <a:rPr lang="en-US" dirty="0"/>
              <a:t>Processes include:</a:t>
            </a:r>
          </a:p>
          <a:p>
            <a:pPr lvl="1"/>
            <a:r>
              <a:rPr lang="en-US" b="1" dirty="0"/>
              <a:t>Planning quality management</a:t>
            </a:r>
            <a:r>
              <a:rPr lang="en-US" dirty="0"/>
              <a:t>: Identifying which quality standards are relevant to the project and how to satisfy them; a </a:t>
            </a:r>
            <a:r>
              <a:rPr lang="en-US" b="1" dirty="0"/>
              <a:t>metric</a:t>
            </a:r>
            <a:r>
              <a:rPr lang="en-US" dirty="0"/>
              <a:t> is a standard of measurement</a:t>
            </a:r>
          </a:p>
          <a:p>
            <a:pPr lvl="1"/>
            <a:r>
              <a:rPr lang="en-US" b="1" dirty="0"/>
              <a:t>Performing quality assurance</a:t>
            </a:r>
            <a:r>
              <a:rPr lang="en-US" dirty="0"/>
              <a:t>: Periodically evaluating overall project performance to ensure the project will satisfy the relevant quality standards</a:t>
            </a:r>
          </a:p>
          <a:p>
            <a:pPr lvl="1"/>
            <a:r>
              <a:rPr lang="en-US" b="1" dirty="0"/>
              <a:t>Performing quality control</a:t>
            </a:r>
            <a:r>
              <a:rPr lang="en-US" dirty="0"/>
              <a:t>: Monitoring specific project results to ensure that they comply with the relevant quality standards</a:t>
            </a:r>
          </a:p>
        </p:txBody>
      </p:sp>
      <p:sp>
        <p:nvSpPr>
          <p:cNvPr id="14341"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8DF6B265-04DB-454D-BE0F-7642CB49FCAB}"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152400"/>
            <a:ext cx="8229600" cy="1493838"/>
          </a:xfrm>
        </p:spPr>
        <p:txBody>
          <a:bodyPr>
            <a:noAutofit/>
          </a:bodyPr>
          <a:lstStyle/>
          <a:p>
            <a:r>
              <a:rPr lang="en-US" dirty="0"/>
              <a:t>Figure 8-1. Project Quality Management Summary</a:t>
            </a:r>
          </a:p>
        </p:txBody>
      </p:sp>
      <p:sp>
        <p:nvSpPr>
          <p:cNvPr id="3" name="Content Placeholder 2"/>
          <p:cNvSpPr>
            <a:spLocks noGrp="1"/>
          </p:cNvSpPr>
          <p:nvPr>
            <p:ph idx="1"/>
          </p:nvPr>
        </p:nvSpPr>
        <p:spPr>
          <a:xfrm>
            <a:off x="1916113" y="2133600"/>
            <a:ext cx="5311775" cy="3581400"/>
          </a:xfrm>
        </p:spPr>
        <p:txBody>
          <a:bodyPr/>
          <a:lstStyle/>
          <a:p>
            <a:pPr marL="109537" indent="0">
              <a:buNone/>
            </a:pPr>
            <a:r>
              <a:rPr lang="en-US" sz="1200" b="1" dirty="0"/>
              <a:t>Planning</a:t>
            </a:r>
          </a:p>
          <a:p>
            <a:pPr marL="109537" indent="0">
              <a:buNone/>
            </a:pPr>
            <a:r>
              <a:rPr lang="en-US" sz="1200" dirty="0"/>
              <a:t>Process: </a:t>
            </a:r>
            <a:r>
              <a:rPr lang="en-US" sz="1200" b="1" dirty="0" smtClean="0"/>
              <a:t>Plan quality management</a:t>
            </a:r>
          </a:p>
          <a:p>
            <a:pPr marL="109537" indent="0">
              <a:buNone/>
            </a:pPr>
            <a:r>
              <a:rPr lang="en-US" sz="1200" dirty="0" smtClean="0"/>
              <a:t>Outputs: Quality </a:t>
            </a:r>
            <a:r>
              <a:rPr lang="en-US" sz="1200" dirty="0"/>
              <a:t>management plan, process improvement plan, quality metrics, quality checklist and projects documents updates</a:t>
            </a:r>
          </a:p>
          <a:p>
            <a:pPr marL="109537" indent="0">
              <a:buNone/>
            </a:pPr>
            <a:r>
              <a:rPr lang="en-US" sz="1200" b="1" dirty="0" smtClean="0"/>
              <a:t>	Executing</a:t>
            </a:r>
            <a:r>
              <a:rPr lang="en-US" sz="1200" dirty="0" smtClean="0"/>
              <a:t> </a:t>
            </a:r>
            <a:endParaRPr lang="en-US" sz="1200" dirty="0"/>
          </a:p>
          <a:p>
            <a:pPr marL="109537" indent="0">
              <a:buNone/>
            </a:pPr>
            <a:r>
              <a:rPr lang="en-US" sz="1200" dirty="0" smtClean="0"/>
              <a:t>	Process</a:t>
            </a:r>
            <a:r>
              <a:rPr lang="en-US" sz="1200" dirty="0"/>
              <a:t>: </a:t>
            </a:r>
            <a:r>
              <a:rPr lang="en-US" sz="1200" b="1" dirty="0"/>
              <a:t>Perform quality assurance</a:t>
            </a:r>
          </a:p>
          <a:p>
            <a:pPr marL="109537" indent="0">
              <a:buNone/>
            </a:pPr>
            <a:r>
              <a:rPr lang="en-US" sz="1200" dirty="0" smtClean="0"/>
              <a:t>	Outputs</a:t>
            </a:r>
            <a:r>
              <a:rPr lang="en-US" sz="1200" dirty="0"/>
              <a:t>: Change requests, project management plan updates, </a:t>
            </a:r>
            <a:r>
              <a:rPr lang="en-US" sz="1200" dirty="0" smtClean="0"/>
              <a:t>	project </a:t>
            </a:r>
            <a:r>
              <a:rPr lang="en-US" sz="1200" dirty="0"/>
              <a:t>documents updates, and organizational process </a:t>
            </a:r>
            <a:r>
              <a:rPr lang="en-US" sz="1200" dirty="0" smtClean="0"/>
              <a:t>asset 	updates</a:t>
            </a:r>
            <a:endParaRPr lang="en-US" sz="1200" dirty="0"/>
          </a:p>
          <a:p>
            <a:pPr marL="109537" indent="0">
              <a:buNone/>
            </a:pPr>
            <a:r>
              <a:rPr lang="en-US" sz="1200" b="1" dirty="0" smtClean="0"/>
              <a:t>	Monitoring </a:t>
            </a:r>
            <a:r>
              <a:rPr lang="en-US" sz="1200" b="1" dirty="0"/>
              <a:t>and controlling </a:t>
            </a:r>
          </a:p>
          <a:p>
            <a:pPr marL="109537" indent="0">
              <a:buNone/>
            </a:pPr>
            <a:r>
              <a:rPr lang="en-US" sz="1200" dirty="0" smtClean="0"/>
              <a:t>	Process: </a:t>
            </a:r>
            <a:r>
              <a:rPr lang="en-US" sz="1200" b="1" dirty="0" smtClean="0"/>
              <a:t>Perform quality control </a:t>
            </a:r>
          </a:p>
          <a:p>
            <a:pPr marL="109537" indent="0">
              <a:buNone/>
            </a:pPr>
            <a:r>
              <a:rPr lang="en-US" sz="1200" dirty="0" smtClean="0"/>
              <a:t>	Outputs: quality control </a:t>
            </a:r>
            <a:r>
              <a:rPr lang="en-US" sz="1200" dirty="0"/>
              <a:t>measurements, validated changes, </a:t>
            </a:r>
            <a:r>
              <a:rPr lang="en-US" sz="1200" dirty="0" smtClean="0"/>
              <a:t>	validated </a:t>
            </a:r>
            <a:r>
              <a:rPr lang="en-US" sz="1200" dirty="0"/>
              <a:t>deliverables, work performance information, change </a:t>
            </a:r>
            <a:r>
              <a:rPr lang="en-US" sz="1200" dirty="0" smtClean="0"/>
              <a:t>	requests</a:t>
            </a:r>
            <a:r>
              <a:rPr lang="en-US" sz="1200" dirty="0"/>
              <a:t>, project management plan updates, project </a:t>
            </a:r>
            <a:r>
              <a:rPr lang="en-US" sz="1200" dirty="0" smtClean="0"/>
              <a:t>	documents </a:t>
            </a:r>
            <a:r>
              <a:rPr lang="en-US" sz="1200" dirty="0"/>
              <a:t>updates, and organizational process assets </a:t>
            </a:r>
            <a:r>
              <a:rPr lang="en-US" sz="1200" dirty="0" smtClean="0"/>
              <a:t>	updates</a:t>
            </a:r>
            <a:r>
              <a:rPr lang="en-US" sz="1200" dirty="0"/>
              <a:t>. </a:t>
            </a:r>
          </a:p>
        </p:txBody>
      </p:sp>
      <p:pic>
        <p:nvPicPr>
          <p:cNvPr id="2" name="Picture 1" descr="A timeline of the project. At the bottom, there is an arrow with project start on the left end and project finish on the right end. An arrow for planning goes from project start to the center of the timeline arrow. An arrow for executing goes from just after project start to just before project end. An arrow for Monitoring and Controlling goes from just after project start to project finis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313" y="1639956"/>
            <a:ext cx="6683375" cy="4379844"/>
          </a:xfrm>
          <a:prstGeom prst="rect">
            <a:avLst/>
          </a:prstGeom>
        </p:spPr>
      </p:pic>
      <p:sp>
        <p:nvSpPr>
          <p:cNvPr id="15363" name="Footer Placeholder 3"/>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44012603-D05E-47B7-96B2-441455AC3694}"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r>
              <a:rPr lang="en-US" dirty="0"/>
              <a:t>Planning Quality</a:t>
            </a:r>
          </a:p>
        </p:txBody>
      </p:sp>
      <p:sp>
        <p:nvSpPr>
          <p:cNvPr id="16387" name="Rectangle 1027"/>
          <p:cNvSpPr>
            <a:spLocks noGrp="1" noChangeArrowheads="1"/>
          </p:cNvSpPr>
          <p:nvPr>
            <p:ph idx="1"/>
          </p:nvPr>
        </p:nvSpPr>
        <p:spPr>
          <a:xfrm>
            <a:off x="457200" y="1457325"/>
            <a:ext cx="8186738" cy="4791075"/>
          </a:xfrm>
        </p:spPr>
        <p:txBody>
          <a:bodyPr/>
          <a:lstStyle/>
          <a:p>
            <a:pPr>
              <a:spcBef>
                <a:spcPct val="100000"/>
              </a:spcBef>
            </a:pPr>
            <a:r>
              <a:rPr lang="en-US" dirty="0"/>
              <a:t>Implies the ability to anticipate situations and prepare actions to bring about the desired outcome</a:t>
            </a:r>
          </a:p>
          <a:p>
            <a:pPr>
              <a:spcBef>
                <a:spcPct val="100000"/>
              </a:spcBef>
            </a:pPr>
            <a:r>
              <a:rPr lang="en-US" dirty="0"/>
              <a:t>Important to prevent defects by:</a:t>
            </a:r>
          </a:p>
          <a:p>
            <a:pPr lvl="1">
              <a:spcBef>
                <a:spcPct val="100000"/>
              </a:spcBef>
            </a:pPr>
            <a:r>
              <a:rPr lang="en-US" dirty="0"/>
              <a:t>Selecting proper materials</a:t>
            </a:r>
          </a:p>
          <a:p>
            <a:pPr lvl="1">
              <a:spcBef>
                <a:spcPct val="100000"/>
              </a:spcBef>
            </a:pPr>
            <a:r>
              <a:rPr lang="en-US" dirty="0"/>
              <a:t>Training and indoctrinating people in quality</a:t>
            </a:r>
          </a:p>
          <a:p>
            <a:pPr lvl="1">
              <a:spcBef>
                <a:spcPct val="100000"/>
              </a:spcBef>
            </a:pPr>
            <a:r>
              <a:rPr lang="en-US" dirty="0"/>
              <a:t>Planning a process that ensures the appropriate outcome</a:t>
            </a:r>
          </a:p>
        </p:txBody>
      </p:sp>
      <p:sp>
        <p:nvSpPr>
          <p:cNvPr id="16389" name="Footer Placeholder 6"/>
          <p:cNvSpPr>
            <a:spLocks noGrp="1"/>
          </p:cNvSpPr>
          <p:nvPr>
            <p:ph type="ftr" sz="quarter" idx="10"/>
          </p:nvPr>
        </p:nvSpPr>
        <p:spPr bwMode="auto">
          <a:noFill/>
          <a:ln>
            <a:miter lim="800000"/>
            <a:headEnd/>
            <a:tailEnd/>
          </a:ln>
        </p:spPr>
        <p:txBody>
          <a:bodyPr/>
          <a:lstStyle/>
          <a:p>
            <a:r>
              <a:rPr lang="en-US"/>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B7BA7F8E-D559-4615-9258-F6E51ABB80BD}"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2487</TotalTime>
  <Words>4088</Words>
  <Application>Microsoft Office PowerPoint</Application>
  <PresentationFormat>On-screen Show (4:3)</PresentationFormat>
  <Paragraphs>526</Paragraphs>
  <Slides>67</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67</vt:i4>
      </vt:variant>
    </vt:vector>
  </HeadingPairs>
  <TitlesOfParts>
    <vt:vector size="78" baseType="lpstr">
      <vt:lpstr>Arial</vt:lpstr>
      <vt:lpstr>Arial Rounded MT Bold</vt:lpstr>
      <vt:lpstr>Calibri</vt:lpstr>
      <vt:lpstr>Lucida Sans Unicode</vt:lpstr>
      <vt:lpstr>Times New Roman</vt:lpstr>
      <vt:lpstr>Verdana</vt:lpstr>
      <vt:lpstr>Wingdings</vt:lpstr>
      <vt:lpstr>Wingdings 2</vt:lpstr>
      <vt:lpstr>Wingdings 3</vt:lpstr>
      <vt:lpstr>Custom Design</vt:lpstr>
      <vt:lpstr>Theme1</vt:lpstr>
      <vt:lpstr>Chapter 8: Project Quality Management</vt:lpstr>
      <vt:lpstr>Learning Objectives, Part 1</vt:lpstr>
      <vt:lpstr>Learning Objectives, Part 2</vt:lpstr>
      <vt:lpstr>The Importance of Project Quality Management</vt:lpstr>
      <vt:lpstr>What Went Wrong?</vt:lpstr>
      <vt:lpstr>What Is Project Quality?</vt:lpstr>
      <vt:lpstr>What Is Project Quality Management?</vt:lpstr>
      <vt:lpstr>Figure 8-1. Project Quality Management Summary</vt:lpstr>
      <vt:lpstr>Planning Quality</vt:lpstr>
      <vt:lpstr>Scope Aspects of IT Projects</vt:lpstr>
      <vt:lpstr>Who’s Responsible for the Quality of Projects?</vt:lpstr>
      <vt:lpstr>Performing Quality Assurance</vt:lpstr>
      <vt:lpstr>What Went Right?</vt:lpstr>
      <vt:lpstr>Controlling Quality</vt:lpstr>
      <vt:lpstr>Cause-and-Effect Diagrams</vt:lpstr>
      <vt:lpstr>Figure 8-2. Sample Cause-and-Effect Diagram</vt:lpstr>
      <vt:lpstr>Quality Control Charts</vt:lpstr>
      <vt:lpstr>The Seven Run Rule</vt:lpstr>
      <vt:lpstr>Figure 8-3. Sample Quality Control Chart</vt:lpstr>
      <vt:lpstr>Checksheet</vt:lpstr>
      <vt:lpstr>Figure 8-4. Sample Checksheet</vt:lpstr>
      <vt:lpstr>Scatter diagram</vt:lpstr>
      <vt:lpstr>Figure 8-5. Sample Scatter Diagram</vt:lpstr>
      <vt:lpstr>Histograms</vt:lpstr>
      <vt:lpstr>Figure 8-6. Sample Histogram</vt:lpstr>
      <vt:lpstr>Pareto Charts</vt:lpstr>
      <vt:lpstr>Figure 8-7. Sample Pareto Chart</vt:lpstr>
      <vt:lpstr>Flowcharts</vt:lpstr>
      <vt:lpstr>Figure 8-8. Sample Flowchart</vt:lpstr>
      <vt:lpstr>Run Charts</vt:lpstr>
      <vt:lpstr>Figure 8-9. Sample Run Chart</vt:lpstr>
      <vt:lpstr>Statistical Sampling</vt:lpstr>
      <vt:lpstr>Table 8-1. Commonly Used Certainty Factors</vt:lpstr>
      <vt:lpstr>Six Sigma </vt:lpstr>
      <vt:lpstr>Basic Information on Six Sigma</vt:lpstr>
      <vt:lpstr>DMAIC</vt:lpstr>
      <vt:lpstr>How is Six Sigma Quality  Control Unique?</vt:lpstr>
      <vt:lpstr>Six Sigma and Project Management</vt:lpstr>
      <vt:lpstr>Six Sigma Projects Use Project Management</vt:lpstr>
      <vt:lpstr>Six Sigma and Statistics</vt:lpstr>
      <vt:lpstr>Six Sigma Uses a Conversion Table</vt:lpstr>
      <vt:lpstr>Figure 8-10. Normal Distribution and Standard Deviation</vt:lpstr>
      <vt:lpstr>Table 8-2. Sigma and Defective Units</vt:lpstr>
      <vt:lpstr>Table 8-3: Sigma Conversion Table</vt:lpstr>
      <vt:lpstr>Six 9s of Quality</vt:lpstr>
      <vt:lpstr>Testing</vt:lpstr>
      <vt:lpstr>Figure 8-11. Testing Tasks in the Software Development Life Cycle</vt:lpstr>
      <vt:lpstr>Types of Tests</vt:lpstr>
      <vt:lpstr>Testing Alone Is Not Enough</vt:lpstr>
      <vt:lpstr>Modern Quality Management</vt:lpstr>
      <vt:lpstr>Quality Experts</vt:lpstr>
      <vt:lpstr>Malcolm Baldrige Award</vt:lpstr>
      <vt:lpstr>ISO Standards</vt:lpstr>
      <vt:lpstr>Global Issues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Georges, Tim</cp:lastModifiedBy>
  <cp:revision>180</cp:revision>
  <dcterms:created xsi:type="dcterms:W3CDTF">2001-07-05T23:10:12Z</dcterms:created>
  <dcterms:modified xsi:type="dcterms:W3CDTF">2018-08-08T19:29:16Z</dcterms:modified>
</cp:coreProperties>
</file>