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912" r:id="rId2"/>
  </p:sldMasterIdLst>
  <p:notesMasterIdLst>
    <p:notesMasterId r:id="rId49"/>
  </p:notesMasterIdLst>
  <p:handoutMasterIdLst>
    <p:handoutMasterId r:id="rId50"/>
  </p:handoutMasterIdLst>
  <p:sldIdLst>
    <p:sldId id="257" r:id="rId3"/>
    <p:sldId id="336" r:id="rId4"/>
    <p:sldId id="337" r:id="rId5"/>
    <p:sldId id="338" r:id="rId6"/>
    <p:sldId id="393" r:id="rId7"/>
    <p:sldId id="339" r:id="rId8"/>
    <p:sldId id="378" r:id="rId9"/>
    <p:sldId id="386" r:id="rId10"/>
    <p:sldId id="351" r:id="rId11"/>
    <p:sldId id="347" r:id="rId12"/>
    <p:sldId id="352" r:id="rId13"/>
    <p:sldId id="348" r:id="rId14"/>
    <p:sldId id="387" r:id="rId15"/>
    <p:sldId id="346" r:id="rId16"/>
    <p:sldId id="353" r:id="rId17"/>
    <p:sldId id="354" r:id="rId18"/>
    <p:sldId id="355" r:id="rId19"/>
    <p:sldId id="356" r:id="rId20"/>
    <p:sldId id="340" r:id="rId21"/>
    <p:sldId id="341" r:id="rId22"/>
    <p:sldId id="343" r:id="rId23"/>
    <p:sldId id="388" r:id="rId24"/>
    <p:sldId id="389" r:id="rId25"/>
    <p:sldId id="390" r:id="rId26"/>
    <p:sldId id="391" r:id="rId27"/>
    <p:sldId id="349" r:id="rId28"/>
    <p:sldId id="379" r:id="rId29"/>
    <p:sldId id="357" r:id="rId30"/>
    <p:sldId id="392" r:id="rId31"/>
    <p:sldId id="361" r:id="rId32"/>
    <p:sldId id="364" r:id="rId33"/>
    <p:sldId id="380" r:id="rId34"/>
    <p:sldId id="365" r:id="rId35"/>
    <p:sldId id="366" r:id="rId36"/>
    <p:sldId id="385" r:id="rId37"/>
    <p:sldId id="394" r:id="rId38"/>
    <p:sldId id="368" r:id="rId39"/>
    <p:sldId id="369" r:id="rId40"/>
    <p:sldId id="370" r:id="rId41"/>
    <p:sldId id="371" r:id="rId42"/>
    <p:sldId id="372" r:id="rId43"/>
    <p:sldId id="382" r:id="rId44"/>
    <p:sldId id="373" r:id="rId45"/>
    <p:sldId id="374" r:id="rId46"/>
    <p:sldId id="376" r:id="rId47"/>
    <p:sldId id="377" r:id="rId48"/>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9FA"/>
    <a:srgbClr val="DCF1FC"/>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7" autoAdjust="0"/>
    <p:restoredTop sz="86406" autoAdjust="0"/>
  </p:normalViewPr>
  <p:slideViewPr>
    <p:cSldViewPr>
      <p:cViewPr varScale="1">
        <p:scale>
          <a:sx n="96" d="100"/>
          <a:sy n="96" d="100"/>
        </p:scale>
        <p:origin x="96" y="4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591C4D6C-6EDE-49B0-A311-F32A12FED5D1}" type="slidenum">
              <a:rPr lang="en-US"/>
              <a:pPr>
                <a:defRPr/>
              </a:pPr>
              <a:t>‹#›</a:t>
            </a:fld>
            <a:endParaRPr lang="en-US" dirty="0"/>
          </a:p>
        </p:txBody>
      </p:sp>
    </p:spTree>
    <p:extLst>
      <p:ext uri="{BB962C8B-B14F-4D97-AF65-F5344CB8AC3E}">
        <p14:creationId xmlns:p14="http://schemas.microsoft.com/office/powerpoint/2010/main" val="1400293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46F34499-B82A-45E5-967D-F3C4D18AFBEB}" type="slidenum">
              <a:rPr lang="en-US"/>
              <a:pPr>
                <a:defRPr/>
              </a:pPr>
              <a:t>‹#›</a:t>
            </a:fld>
            <a:endParaRPr lang="en-US" dirty="0"/>
          </a:p>
        </p:txBody>
      </p:sp>
    </p:spTree>
    <p:extLst>
      <p:ext uri="{BB962C8B-B14F-4D97-AF65-F5344CB8AC3E}">
        <p14:creationId xmlns:p14="http://schemas.microsoft.com/office/powerpoint/2010/main" val="2401141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dirty="0" smtClean="0"/>
          </a:p>
        </p:txBody>
      </p:sp>
      <p:sp>
        <p:nvSpPr>
          <p:cNvPr id="55300" name="Slide Number Placeholder 3"/>
          <p:cNvSpPr>
            <a:spLocks noGrp="1"/>
          </p:cNvSpPr>
          <p:nvPr>
            <p:ph type="sldNum" sz="quarter" idx="5"/>
          </p:nvPr>
        </p:nvSpPr>
        <p:spPr>
          <a:noFill/>
        </p:spPr>
        <p:txBody>
          <a:bodyPr/>
          <a:lstStyle/>
          <a:p>
            <a:fld id="{BF5120FB-DB2F-4316-B49C-3147D5074945}" type="slidenum">
              <a:rPr lang="en-US" smtClean="0"/>
              <a:pPr/>
              <a:t>1</a:t>
            </a:fld>
            <a:endParaRPr lang="en-US" dirty="0" smtClean="0"/>
          </a:p>
        </p:txBody>
      </p:sp>
    </p:spTree>
    <p:extLst>
      <p:ext uri="{BB962C8B-B14F-4D97-AF65-F5344CB8AC3E}">
        <p14:creationId xmlns:p14="http://schemas.microsoft.com/office/powerpoint/2010/main" val="288870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6F34499-B82A-45E5-967D-F3C4D18AFBEB}" type="slidenum">
              <a:rPr lang="en-US" smtClean="0"/>
              <a:pPr>
                <a:defRPr/>
              </a:pPr>
              <a:t>2</a:t>
            </a:fld>
            <a:endParaRPr lang="en-US" dirty="0"/>
          </a:p>
        </p:txBody>
      </p:sp>
    </p:spTree>
    <p:extLst>
      <p:ext uri="{BB962C8B-B14F-4D97-AF65-F5344CB8AC3E}">
        <p14:creationId xmlns:p14="http://schemas.microsoft.com/office/powerpoint/2010/main" val="628909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6F34499-B82A-45E5-967D-F3C4D18AFBEB}" type="slidenum">
              <a:rPr lang="en-US" smtClean="0"/>
              <a:pPr>
                <a:defRPr/>
              </a:pPr>
              <a:t>3</a:t>
            </a:fld>
            <a:endParaRPr lang="en-US" dirty="0"/>
          </a:p>
        </p:txBody>
      </p:sp>
    </p:spTree>
    <p:extLst>
      <p:ext uri="{BB962C8B-B14F-4D97-AF65-F5344CB8AC3E}">
        <p14:creationId xmlns:p14="http://schemas.microsoft.com/office/powerpoint/2010/main" val="2420688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6F34499-B82A-45E5-967D-F3C4D18AFBEB}" type="slidenum">
              <a:rPr lang="en-US" smtClean="0"/>
              <a:pPr>
                <a:defRPr/>
              </a:pPr>
              <a:t>26</a:t>
            </a:fld>
            <a:endParaRPr lang="en-US" dirty="0"/>
          </a:p>
        </p:txBody>
      </p:sp>
    </p:spTree>
    <p:extLst>
      <p:ext uri="{BB962C8B-B14F-4D97-AF65-F5344CB8AC3E}">
        <p14:creationId xmlns:p14="http://schemas.microsoft.com/office/powerpoint/2010/main" val="2030756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8F429C8-286F-4CBB-8323-E07CB01A2B7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D68D3E-95C0-4AD3-9DF7-A60E65E6C68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C1AA9CB-A49F-428D-8075-9BAA7E4AAB5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5CE54AD-B30A-469E-AD93-7B59B656CE34}"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E7041028-70A1-4883-98CC-1414125760B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4BDBFCCD-691C-40AA-8EFC-CF970F22E1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88ECA2BC-76D7-4F9C-9D66-33CDF6D9173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80E1AB30-0018-412D-8C9C-E8D2BE76AA17}"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84AA60CE-7DB8-4518-9645-A357FEA2E3F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FE14304E-FB8E-4A11-90C0-0D1234AF3E6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0BF5E2FE-52D3-4232-B85F-0C3C8901D3A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603967C-F284-4E77-A024-1853F01D660C}"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5475CA9-08CF-4B16-8E5B-A9E2B9C71B7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60BCE2F-BB23-47FB-93E3-7F57817977C3}"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3152180-080B-47A2-A616-2BCCE64515D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C232BB4-75B4-4C69-94AD-424C8FD0F90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87B63AB-9E04-47FC-9F10-3CEA81C5584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D6068384-3A5E-42B0-9DB2-68C2834A8D2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59D01A5-6FD8-44B4-AD7E-D5CC8471AB3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58B6FEB-F9E5-4AD9-9F53-51CC456E2E0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49C5E4-E79D-433E-94F2-96A93C7FD0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4D32EF-206D-4E59-ADF9-6B674F5D28C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7B9482A8-9EF2-49AB-81BA-2929840DBB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B9482A8-9EF2-49AB-81BA-2929840DBB1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61661" y="228600"/>
            <a:ext cx="7772400" cy="2416175"/>
          </a:xfrm>
        </p:spPr>
        <p:txBody>
          <a:bodyPr>
            <a:noAutofit/>
          </a:bodyPr>
          <a:lstStyle/>
          <a:p>
            <a:pPr eaLnBrk="1" fontAlgn="auto" hangingPunct="1">
              <a:spcAft>
                <a:spcPts val="0"/>
              </a:spcAft>
              <a:defRPr/>
            </a:pPr>
            <a:r>
              <a:rPr dirty="0">
                <a:effectLst>
                  <a:outerShdw blurRad="38100" dist="38100" dir="2700000" algn="tl">
                    <a:srgbClr val="FFFFFF"/>
                  </a:outerShdw>
                </a:effectLst>
                <a:latin typeface="Arial Rounded MT Bold" pitchFamily="34" charset="0"/>
              </a:rPr>
              <a:t>Chapter </a:t>
            </a:r>
            <a:r>
              <a:rPr dirty="0" smtClean="0">
                <a:effectLst>
                  <a:outerShdw blurRad="38100" dist="38100" dir="2700000" algn="tl">
                    <a:srgbClr val="FFFFFF"/>
                  </a:outerShdw>
                </a:effectLst>
                <a:latin typeface="Arial Rounded MT Bold" pitchFamily="34" charset="0"/>
              </a:rPr>
              <a:t>10:</a:t>
            </a:r>
            <a:r>
              <a:rPr dirty="0">
                <a:effectLst>
                  <a:outerShdw blurRad="38100" dist="38100" dir="2700000" algn="tl">
                    <a:srgbClr val="FFFFFF"/>
                  </a:outerShdw>
                </a:effectLst>
                <a:latin typeface="Arial Rounded MT Bold" pitchFamily="34" charset="0"/>
              </a:rPr>
              <a:t/>
            </a:r>
            <a:br>
              <a:rPr dirty="0">
                <a:effectLst>
                  <a:outerShdw blurRad="38100" dist="38100" dir="2700000" algn="tl">
                    <a:srgbClr val="FFFFFF"/>
                  </a:outerShdw>
                </a:effectLst>
                <a:latin typeface="Arial Rounded MT Bold" pitchFamily="34" charset="0"/>
              </a:rPr>
            </a:br>
            <a:r>
              <a:rPr dirty="0" smtClean="0">
                <a:effectLst>
                  <a:outerShdw blurRad="38100" dist="38100" dir="2700000" algn="tl">
                    <a:srgbClr val="FFFFFF"/>
                  </a:outerShdw>
                </a:effectLst>
                <a:latin typeface="Arial Rounded MT Bold" pitchFamily="34" charset="0"/>
              </a:rPr>
              <a:t>Project Communications Management</a:t>
            </a:r>
            <a:endParaRPr dirty="0">
              <a:effectLst>
                <a:outerShdw blurRad="38100" dist="38100" dir="2700000" algn="tl">
                  <a:srgbClr val="FFFFFF"/>
                </a:outerShdw>
              </a:effectLst>
              <a:latin typeface="Arial Rounded MT Bold" pitchFamily="34" charset="0"/>
            </a:endParaRPr>
          </a:p>
        </p:txBody>
      </p:sp>
      <p:sp>
        <p:nvSpPr>
          <p:cNvPr id="7"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a:t>
            </a:r>
            <a:r>
              <a:rPr lang="en-US" sz="2800" b="1" dirty="0" smtClean="0">
                <a:solidFill>
                  <a:schemeClr val="tx2"/>
                </a:solidFill>
                <a:effectLst>
                  <a:outerShdw blurRad="38100" dist="38100" dir="2700000" algn="tl">
                    <a:srgbClr val="FFFFFF"/>
                  </a:outerShdw>
                </a:effectLst>
                <a:latin typeface="Arial Rounded MT Bold" pitchFamily="34" charset="0"/>
                <a:ea typeface="+mj-ea"/>
                <a:cs typeface="+mj-cs"/>
              </a:rPr>
              <a:t>Management, Eighth Edition</a:t>
            </a:r>
            <a:endParaRPr lang="en-US" sz="2800" b="1" dirty="0">
              <a:solidFill>
                <a:schemeClr val="tx2"/>
              </a:solidFill>
              <a:effectLst>
                <a:outerShdw blurRad="38100" dist="38100" dir="2700000" algn="tl">
                  <a:srgbClr val="FFFFFF"/>
                </a:outerShdw>
              </a:effectLst>
              <a:latin typeface="Arial Rounded MT Bold" pitchFamily="34" charset="0"/>
              <a:ea typeface="+mj-ea"/>
              <a:cs typeface="+mj-cs"/>
            </a:endParaRPr>
          </a:p>
        </p:txBody>
      </p:sp>
      <p:pic>
        <p:nvPicPr>
          <p:cNvPr id="9" name="Picture 8" descr="The cover of Information Technology Project Management, Eighth Edition by Kathy Schwalbe. The cover features four individuals looking away from the camera and onto a complex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949575"/>
            <a:ext cx="2646400" cy="3277621"/>
          </a:xfrm>
          <a:prstGeom prst="rect">
            <a:avLst/>
          </a:prstGeom>
        </p:spPr>
      </p:pic>
      <p:sp>
        <p:nvSpPr>
          <p:cNvPr id="6" name="TextBox 5"/>
          <p:cNvSpPr txBox="1"/>
          <p:nvPr/>
        </p:nvSpPr>
        <p:spPr>
          <a:xfrm>
            <a:off x="304800" y="5791200"/>
            <a:ext cx="4793300" cy="430887"/>
          </a:xfrm>
          <a:prstGeom prst="rect">
            <a:avLst/>
          </a:prstGeom>
          <a:noFill/>
        </p:spPr>
        <p:txBody>
          <a:bodyPr wrap="none" rtlCol="0">
            <a:spAutoFit/>
          </a:bodyPr>
          <a:lstStyle/>
          <a:p>
            <a:r>
              <a:rPr lang="en-US" dirty="0" smtClean="0"/>
              <a:t>Note: See the text itself for full citations.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dirty="0" smtClean="0"/>
              <a:t>Importance of Face-to-Face Communication</a:t>
            </a:r>
          </a:p>
        </p:txBody>
      </p:sp>
      <p:sp>
        <p:nvSpPr>
          <p:cNvPr id="21507" name="Rectangle 3"/>
          <p:cNvSpPr>
            <a:spLocks noGrp="1" noChangeArrowheads="1"/>
          </p:cNvSpPr>
          <p:nvPr>
            <p:ph idx="1"/>
          </p:nvPr>
        </p:nvSpPr>
        <p:spPr>
          <a:xfrm>
            <a:off x="381000" y="1676400"/>
            <a:ext cx="8458200" cy="3962400"/>
          </a:xfrm>
        </p:spPr>
        <p:txBody>
          <a:bodyPr/>
          <a:lstStyle/>
          <a:p>
            <a:pPr>
              <a:lnSpc>
                <a:spcPct val="90000"/>
              </a:lnSpc>
              <a:buClr>
                <a:srgbClr val="666699"/>
              </a:buClr>
              <a:buFont typeface="Wingdings" pitchFamily="2" charset="2"/>
              <a:buChar char="§"/>
            </a:pPr>
            <a:r>
              <a:rPr lang="en-US" dirty="0" smtClean="0"/>
              <a:t>Research says that in a face-to-face interaction:</a:t>
            </a:r>
          </a:p>
          <a:p>
            <a:pPr lvl="1">
              <a:lnSpc>
                <a:spcPct val="90000"/>
              </a:lnSpc>
              <a:buClr>
                <a:srgbClr val="666699"/>
              </a:buClr>
              <a:buFont typeface="Wingdings" pitchFamily="2" charset="2"/>
              <a:buChar char="§"/>
            </a:pPr>
            <a:r>
              <a:rPr lang="en-US" dirty="0" smtClean="0"/>
              <a:t>58 percent of communication is through body language.</a:t>
            </a:r>
          </a:p>
          <a:p>
            <a:pPr lvl="1">
              <a:lnSpc>
                <a:spcPct val="90000"/>
              </a:lnSpc>
              <a:buClr>
                <a:srgbClr val="666699"/>
              </a:buClr>
              <a:buFont typeface="Wingdings" pitchFamily="2" charset="2"/>
              <a:buChar char="§"/>
            </a:pPr>
            <a:r>
              <a:rPr lang="en-US" dirty="0" smtClean="0"/>
              <a:t>35 percent of communication is through how the words are said</a:t>
            </a:r>
          </a:p>
          <a:p>
            <a:pPr lvl="1">
              <a:lnSpc>
                <a:spcPct val="90000"/>
              </a:lnSpc>
              <a:buClr>
                <a:srgbClr val="666699"/>
              </a:buClr>
              <a:buFont typeface="Wingdings" pitchFamily="2" charset="2"/>
              <a:buChar char="§"/>
            </a:pPr>
            <a:r>
              <a:rPr lang="en-US" dirty="0" smtClean="0"/>
              <a:t>7 percent of communication is through the content or words that are spoken</a:t>
            </a:r>
          </a:p>
          <a:p>
            <a:pPr>
              <a:lnSpc>
                <a:spcPct val="90000"/>
              </a:lnSpc>
              <a:buClr>
                <a:srgbClr val="666699"/>
              </a:buClr>
              <a:buFont typeface="Wingdings" pitchFamily="2" charset="2"/>
              <a:buChar char="§"/>
            </a:pPr>
            <a:r>
              <a:rPr lang="en-US" dirty="0" smtClean="0"/>
              <a:t>Pay attention to more than just the actual words someone is saying</a:t>
            </a:r>
          </a:p>
          <a:p>
            <a:pPr>
              <a:lnSpc>
                <a:spcPct val="90000"/>
              </a:lnSpc>
              <a:buClr>
                <a:srgbClr val="666699"/>
              </a:buClr>
              <a:buFont typeface="Wingdings" pitchFamily="2" charset="2"/>
              <a:buChar char="§"/>
            </a:pPr>
            <a:r>
              <a:rPr lang="en-US" dirty="0" smtClean="0"/>
              <a:t>A person’s tone of voice and body language say a lot about how he or she really feels</a:t>
            </a:r>
          </a:p>
        </p:txBody>
      </p:sp>
      <p:sp>
        <p:nvSpPr>
          <p:cNvPr id="2150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8CC0F8A4-3DA1-437C-B4FE-839391EAD6E6}"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dirty="0" smtClean="0"/>
              <a:t>Personal Preferences Affect Communication Needs</a:t>
            </a:r>
          </a:p>
        </p:txBody>
      </p:sp>
      <p:sp>
        <p:nvSpPr>
          <p:cNvPr id="26627" name="Rectangle 3"/>
          <p:cNvSpPr>
            <a:spLocks noGrp="1" noChangeArrowheads="1"/>
          </p:cNvSpPr>
          <p:nvPr>
            <p:ph idx="1"/>
          </p:nvPr>
        </p:nvSpPr>
        <p:spPr>
          <a:xfrm>
            <a:off x="381000" y="1600200"/>
            <a:ext cx="8458200" cy="4419600"/>
          </a:xfrm>
        </p:spPr>
        <p:txBody>
          <a:bodyPr/>
          <a:lstStyle/>
          <a:p>
            <a:pPr>
              <a:buClr>
                <a:srgbClr val="666699"/>
              </a:buClr>
            </a:pPr>
            <a:r>
              <a:rPr lang="en-US" dirty="0" smtClean="0"/>
              <a:t>Introverts like more private communications, while extroverts like to discuss things in public</a:t>
            </a:r>
          </a:p>
          <a:p>
            <a:pPr>
              <a:buClr>
                <a:srgbClr val="666699"/>
              </a:buClr>
            </a:pPr>
            <a:r>
              <a:rPr lang="en-US" dirty="0" smtClean="0"/>
              <a:t>Intuitive people like to understand the big picture, while sensing people need step-by-step details</a:t>
            </a:r>
          </a:p>
          <a:p>
            <a:pPr>
              <a:buClr>
                <a:srgbClr val="666699"/>
              </a:buClr>
            </a:pPr>
            <a:r>
              <a:rPr lang="en-US" dirty="0" smtClean="0"/>
              <a:t>Thinkers want to know the logic behind decisions, while feeling people want to know how something affects them personally</a:t>
            </a:r>
          </a:p>
          <a:p>
            <a:pPr>
              <a:buClr>
                <a:srgbClr val="666699"/>
              </a:buClr>
            </a:pPr>
            <a:r>
              <a:rPr lang="en-US" dirty="0" smtClean="0"/>
              <a:t>Judging people are driven to meet deadlines while perceiving people need more help in developing and following plans</a:t>
            </a:r>
          </a:p>
        </p:txBody>
      </p:sp>
      <p:sp>
        <p:nvSpPr>
          <p:cNvPr id="26629"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a:xfrm>
            <a:off x="8686800" y="6553200"/>
            <a:ext cx="457200" cy="304800"/>
          </a:xfrm>
        </p:spPr>
        <p:txBody>
          <a:bodyPr/>
          <a:lstStyle/>
          <a:p>
            <a:pPr>
              <a:defRPr/>
            </a:pPr>
            <a:fld id="{F94D7186-8251-48B7-9EB8-7AB71E3A715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dirty="0" smtClean="0"/>
              <a:t>Encouraging More Face-to-Face Interactions</a:t>
            </a:r>
          </a:p>
        </p:txBody>
      </p:sp>
      <p:sp>
        <p:nvSpPr>
          <p:cNvPr id="22531" name="Rectangle 3"/>
          <p:cNvSpPr>
            <a:spLocks noGrp="1" noChangeArrowheads="1"/>
          </p:cNvSpPr>
          <p:nvPr>
            <p:ph idx="1"/>
          </p:nvPr>
        </p:nvSpPr>
        <p:spPr>
          <a:xfrm>
            <a:off x="381000" y="1828800"/>
            <a:ext cx="8458200" cy="4343400"/>
          </a:xfrm>
        </p:spPr>
        <p:txBody>
          <a:bodyPr/>
          <a:lstStyle/>
          <a:p>
            <a:pPr>
              <a:spcBef>
                <a:spcPct val="100000"/>
              </a:spcBef>
              <a:buClr>
                <a:srgbClr val="666699"/>
              </a:buClr>
              <a:buFont typeface="Wingdings" pitchFamily="2" charset="2"/>
              <a:buChar char="§"/>
            </a:pPr>
            <a:r>
              <a:rPr lang="en-US" dirty="0" smtClean="0"/>
              <a:t>Short, frequent meetings are often very effective in IT projects</a:t>
            </a:r>
          </a:p>
          <a:p>
            <a:pPr>
              <a:spcBef>
                <a:spcPct val="100000"/>
              </a:spcBef>
              <a:buClr>
                <a:srgbClr val="666699"/>
              </a:buClr>
              <a:buFont typeface="Wingdings" pitchFamily="2" charset="2"/>
              <a:buChar char="§"/>
            </a:pPr>
            <a:r>
              <a:rPr lang="en-US" dirty="0" smtClean="0"/>
              <a:t>Stand-up meetings force people to focus on what they really need to communicate</a:t>
            </a:r>
          </a:p>
          <a:p>
            <a:pPr>
              <a:spcBef>
                <a:spcPct val="100000"/>
              </a:spcBef>
              <a:buClr>
                <a:srgbClr val="666699"/>
              </a:buClr>
              <a:buFont typeface="Wingdings" pitchFamily="2" charset="2"/>
              <a:buChar char="§"/>
            </a:pPr>
            <a:r>
              <a:rPr lang="en-US" dirty="0" smtClean="0"/>
              <a:t>Some companies have policies preventing the use of e-mail between certain hours or even entire days of the week</a:t>
            </a:r>
          </a:p>
        </p:txBody>
      </p:sp>
      <p:sp>
        <p:nvSpPr>
          <p:cNvPr id="22533"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2734D694-D08E-4893-8645-A8AFEF63C205}"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2" name="Content Placeholder 1"/>
          <p:cNvSpPr>
            <a:spLocks noGrp="1"/>
          </p:cNvSpPr>
          <p:nvPr>
            <p:ph idx="1"/>
          </p:nvPr>
        </p:nvSpPr>
        <p:spPr>
          <a:xfrm>
            <a:off x="228600" y="1371600"/>
            <a:ext cx="8763000" cy="4297362"/>
          </a:xfrm>
        </p:spPr>
        <p:txBody>
          <a:bodyPr/>
          <a:lstStyle/>
          <a:p>
            <a:pPr marL="109537" indent="0">
              <a:buNone/>
            </a:pPr>
            <a:r>
              <a:rPr lang="en-US" sz="1800" dirty="0"/>
              <a:t>Amusing examples of miscommunications are common, especially when they involve </a:t>
            </a:r>
            <a:r>
              <a:rPr lang="en-US" sz="1800" dirty="0" smtClean="0"/>
              <a:t>the use </a:t>
            </a:r>
            <a:r>
              <a:rPr lang="en-US" sz="1800" dirty="0"/>
              <a:t>of new technologies. For example, I was teaching an introductory course in </a:t>
            </a:r>
            <a:r>
              <a:rPr lang="en-US" sz="1800" dirty="0" smtClean="0"/>
              <a:t>information systems </a:t>
            </a:r>
            <a:r>
              <a:rPr lang="en-US" sz="1800" dirty="0"/>
              <a:t>several years ago. Other instructors would often sit in on the course to </a:t>
            </a:r>
            <a:r>
              <a:rPr lang="en-US" sz="1800" dirty="0" smtClean="0"/>
              <a:t>learn how </a:t>
            </a:r>
            <a:r>
              <a:rPr lang="en-US" sz="1800" dirty="0"/>
              <a:t>to use the latest software applications. One day, students were learning how </a:t>
            </a:r>
            <a:r>
              <a:rPr lang="en-US" sz="1800" dirty="0" smtClean="0"/>
              <a:t>to adjust </a:t>
            </a:r>
            <a:r>
              <a:rPr lang="en-US" sz="1800" dirty="0"/>
              <a:t>settings and use short cuts on their computers. I would tell the students to “</a:t>
            </a:r>
            <a:r>
              <a:rPr lang="en-US" sz="1800" dirty="0" smtClean="0"/>
              <a:t>right-click” and </a:t>
            </a:r>
            <a:r>
              <a:rPr lang="en-US" sz="1800" dirty="0"/>
              <a:t>then select Properties, or “right-click” and then select Copy. At the end of </a:t>
            </a:r>
            <a:r>
              <a:rPr lang="en-US" sz="1800" dirty="0" smtClean="0"/>
              <a:t>the class</a:t>
            </a:r>
            <a:r>
              <a:rPr lang="en-US" sz="1800" dirty="0"/>
              <a:t>, an instructor quietly approached, waited until the other students were gone, </a:t>
            </a:r>
            <a:r>
              <a:rPr lang="en-US" sz="1800" dirty="0" smtClean="0"/>
              <a:t>and then </a:t>
            </a:r>
            <a:r>
              <a:rPr lang="en-US" sz="1800" dirty="0"/>
              <a:t>said, “I don’t know what I’m doing wrong.” She held up a piece of paper on </a:t>
            </a:r>
            <a:r>
              <a:rPr lang="en-US" sz="1800" dirty="0" smtClean="0"/>
              <a:t>which she </a:t>
            </a:r>
            <a:r>
              <a:rPr lang="en-US" sz="1800" dirty="0"/>
              <a:t>had written the word “click” about a dozen times. In other words, she literally </a:t>
            </a:r>
            <a:r>
              <a:rPr lang="en-US" sz="1800" dirty="0" smtClean="0"/>
              <a:t>did write </a:t>
            </a:r>
            <a:r>
              <a:rPr lang="en-US" sz="1800" dirty="0"/>
              <a:t>“click” when told to do so instead of right-clicking. I asked, “Are you a Mac user</a:t>
            </a:r>
            <a:r>
              <a:rPr lang="en-US" sz="1800" dirty="0" smtClean="0"/>
              <a:t>?” Macintosh </a:t>
            </a:r>
            <a:r>
              <a:rPr lang="en-US" sz="1800" dirty="0"/>
              <a:t>computers do not normally have a mouse with two buttons, so users </a:t>
            </a:r>
            <a:r>
              <a:rPr lang="en-US" sz="1800" dirty="0" smtClean="0"/>
              <a:t>never have </a:t>
            </a:r>
            <a:r>
              <a:rPr lang="en-US" sz="1800" dirty="0"/>
              <a:t>to right-click. I showed the instructor how to right-click a mouse, and in </a:t>
            </a:r>
            <a:r>
              <a:rPr lang="en-US" sz="1800" dirty="0" smtClean="0"/>
              <a:t>future classes </a:t>
            </a:r>
            <a:r>
              <a:rPr lang="en-US" sz="1800" dirty="0"/>
              <a:t>made sure to point out operations that were different on PCs than Macs.</a:t>
            </a:r>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13</a:t>
            </a:fld>
            <a:endParaRPr lang="en-US" dirty="0"/>
          </a:p>
        </p:txBody>
      </p:sp>
    </p:spTree>
    <p:extLst>
      <p:ext uri="{BB962C8B-B14F-4D97-AF65-F5344CB8AC3E}">
        <p14:creationId xmlns:p14="http://schemas.microsoft.com/office/powerpoint/2010/main" val="1173815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smtClean="0"/>
              <a:t>Distributing Information in an Effective and Timely Manner</a:t>
            </a:r>
          </a:p>
        </p:txBody>
      </p:sp>
      <p:sp>
        <p:nvSpPr>
          <p:cNvPr id="20483" name="Rectangle 3"/>
          <p:cNvSpPr>
            <a:spLocks noGrp="1" noChangeArrowheads="1"/>
          </p:cNvSpPr>
          <p:nvPr>
            <p:ph idx="1"/>
          </p:nvPr>
        </p:nvSpPr>
        <p:spPr>
          <a:xfrm>
            <a:off x="381000" y="1981200"/>
            <a:ext cx="8458200" cy="3200400"/>
          </a:xfrm>
        </p:spPr>
        <p:txBody>
          <a:bodyPr/>
          <a:lstStyle/>
          <a:p>
            <a:pPr>
              <a:spcBef>
                <a:spcPct val="100000"/>
              </a:spcBef>
              <a:buClr>
                <a:srgbClr val="666699"/>
              </a:buClr>
              <a:buFont typeface="Wingdings" pitchFamily="2" charset="2"/>
              <a:buChar char="§"/>
            </a:pPr>
            <a:r>
              <a:rPr lang="en-US" dirty="0" smtClean="0"/>
              <a:t>Don’t bury crucial information</a:t>
            </a:r>
          </a:p>
          <a:p>
            <a:pPr>
              <a:spcBef>
                <a:spcPct val="100000"/>
              </a:spcBef>
              <a:buClr>
                <a:srgbClr val="666699"/>
              </a:buClr>
              <a:buFont typeface="Wingdings" pitchFamily="2" charset="2"/>
              <a:buChar char="§"/>
            </a:pPr>
            <a:r>
              <a:rPr lang="en-US" dirty="0" smtClean="0"/>
              <a:t>Don’t be afraid to report bad information</a:t>
            </a:r>
          </a:p>
          <a:p>
            <a:pPr>
              <a:spcBef>
                <a:spcPct val="100000"/>
              </a:spcBef>
              <a:buClr>
                <a:srgbClr val="666699"/>
              </a:buClr>
              <a:buFont typeface="Wingdings" pitchFamily="2" charset="2"/>
              <a:buChar char="§"/>
            </a:pPr>
            <a:r>
              <a:rPr lang="en-US" dirty="0" smtClean="0"/>
              <a:t>Oral communication via meetings and informal talks helps bring important information</a:t>
            </a:r>
            <a:r>
              <a:rPr lang="en-US" dirty="0" smtClean="0">
                <a:cs typeface="Times New Roman" pitchFamily="18" charset="0"/>
              </a:rPr>
              <a:t>—</a:t>
            </a:r>
            <a:r>
              <a:rPr lang="en-US" dirty="0" smtClean="0"/>
              <a:t>good and bad</a:t>
            </a:r>
            <a:r>
              <a:rPr lang="en-US" dirty="0" smtClean="0">
                <a:cs typeface="Times New Roman" pitchFamily="18" charset="0"/>
              </a:rPr>
              <a:t>—</a:t>
            </a:r>
            <a:r>
              <a:rPr lang="en-US" dirty="0" smtClean="0"/>
              <a:t>out into the open</a:t>
            </a:r>
          </a:p>
        </p:txBody>
      </p:sp>
      <p:sp>
        <p:nvSpPr>
          <p:cNvPr id="20485"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D18C68D1-3354-47B1-B13F-4C776BE79FAF}"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dirty="0" smtClean="0"/>
              <a:t>Other Communication Considerations</a:t>
            </a:r>
          </a:p>
        </p:txBody>
      </p:sp>
      <p:sp>
        <p:nvSpPr>
          <p:cNvPr id="27651" name="Rectangle 3"/>
          <p:cNvSpPr>
            <a:spLocks noGrp="1" noChangeArrowheads="1"/>
          </p:cNvSpPr>
          <p:nvPr>
            <p:ph idx="1"/>
          </p:nvPr>
        </p:nvSpPr>
        <p:spPr>
          <a:xfrm>
            <a:off x="381000" y="1600200"/>
            <a:ext cx="8458200" cy="4572000"/>
          </a:xfrm>
        </p:spPr>
        <p:txBody>
          <a:bodyPr/>
          <a:lstStyle/>
          <a:p>
            <a:pPr>
              <a:spcBef>
                <a:spcPct val="80000"/>
              </a:spcBef>
              <a:buClr>
                <a:srgbClr val="666699"/>
              </a:buClr>
            </a:pPr>
            <a:r>
              <a:rPr lang="en-US" dirty="0" smtClean="0"/>
              <a:t>Rarely does the receiver interpret a message exactly as the sender intended</a:t>
            </a:r>
          </a:p>
          <a:p>
            <a:pPr>
              <a:spcBef>
                <a:spcPct val="80000"/>
              </a:spcBef>
              <a:buClr>
                <a:srgbClr val="666699"/>
              </a:buClr>
            </a:pPr>
            <a:r>
              <a:rPr lang="en-US" dirty="0" smtClean="0"/>
              <a:t>Geographic location and cultural background affect the complexity of project communications</a:t>
            </a:r>
          </a:p>
          <a:p>
            <a:pPr lvl="1">
              <a:spcBef>
                <a:spcPct val="80000"/>
              </a:spcBef>
              <a:buClr>
                <a:srgbClr val="666699"/>
              </a:buClr>
            </a:pPr>
            <a:r>
              <a:rPr lang="en-US" dirty="0" smtClean="0"/>
              <a:t>Different working hours</a:t>
            </a:r>
          </a:p>
          <a:p>
            <a:pPr lvl="1">
              <a:spcBef>
                <a:spcPct val="80000"/>
              </a:spcBef>
              <a:buClr>
                <a:srgbClr val="666699"/>
              </a:buClr>
            </a:pPr>
            <a:r>
              <a:rPr lang="en-US" dirty="0" smtClean="0"/>
              <a:t>Language barriers</a:t>
            </a:r>
          </a:p>
          <a:p>
            <a:pPr lvl="1">
              <a:spcBef>
                <a:spcPct val="80000"/>
              </a:spcBef>
              <a:buClr>
                <a:srgbClr val="666699"/>
              </a:buClr>
            </a:pPr>
            <a:r>
              <a:rPr lang="en-US" dirty="0" smtClean="0"/>
              <a:t>Different cultural norms</a:t>
            </a:r>
          </a:p>
        </p:txBody>
      </p:sp>
      <p:sp>
        <p:nvSpPr>
          <p:cNvPr id="27653" name="Footer Placeholder 6"/>
          <p:cNvSpPr>
            <a:spLocks noGrp="1"/>
          </p:cNvSpPr>
          <p:nvPr>
            <p:ph type="ftr" sz="quarter" idx="10"/>
          </p:nvPr>
        </p:nvSpPr>
        <p:spPr bwMode="auto">
          <a:xfrm>
            <a:off x="0" y="6354763"/>
            <a:ext cx="2590800" cy="503238"/>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73ED1362-77DC-4486-BA61-3B6FCC150406}"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152400"/>
            <a:ext cx="8686800" cy="1219200"/>
          </a:xfrm>
        </p:spPr>
        <p:txBody>
          <a:bodyPr/>
          <a:lstStyle/>
          <a:p>
            <a:r>
              <a:rPr lang="en-US" sz="3600" dirty="0" smtClean="0"/>
              <a:t>Setting the Stage for Communicating </a:t>
            </a:r>
            <a:br>
              <a:rPr lang="en-US" sz="3600" dirty="0" smtClean="0"/>
            </a:br>
            <a:r>
              <a:rPr lang="en-US" sz="3600" dirty="0" smtClean="0"/>
              <a:t>Bad News</a:t>
            </a:r>
          </a:p>
        </p:txBody>
      </p:sp>
      <p:sp>
        <p:nvSpPr>
          <p:cNvPr id="28675" name="Rectangle 5"/>
          <p:cNvSpPr>
            <a:spLocks noChangeArrowheads="1"/>
          </p:cNvSpPr>
          <p:nvPr/>
        </p:nvSpPr>
        <p:spPr bwMode="auto">
          <a:xfrm>
            <a:off x="381000" y="1447800"/>
            <a:ext cx="8534400" cy="4401205"/>
          </a:xfrm>
          <a:prstGeom prst="rect">
            <a:avLst/>
          </a:prstGeom>
          <a:noFill/>
          <a:ln w="9525">
            <a:noFill/>
            <a:miter lim="800000"/>
            <a:headEnd/>
            <a:tailEnd/>
          </a:ln>
        </p:spPr>
        <p:txBody>
          <a:bodyPr anchor="ctr">
            <a:spAutoFit/>
          </a:bodyPr>
          <a:lstStyle/>
          <a:p>
            <a:r>
              <a:rPr lang="en-US" sz="2000" i="1" dirty="0">
                <a:latin typeface="Bodoni MT" pitchFamily="18" charset="0"/>
              </a:rPr>
              <a:t>Dear Mom and Dad, or should I say Grandma &amp; Grandpa,</a:t>
            </a:r>
          </a:p>
          <a:p>
            <a:endParaRPr lang="en-US" sz="1000" i="1" dirty="0">
              <a:latin typeface="Bodoni MT" pitchFamily="18" charset="0"/>
            </a:endParaRPr>
          </a:p>
          <a:p>
            <a:r>
              <a:rPr lang="en-US" sz="2000" i="1" dirty="0">
                <a:latin typeface="Bodoni MT" pitchFamily="18" charset="0"/>
              </a:rPr>
              <a:t>Yes, I am pregnant. No, I’m not married yet since Larry, my boyfriend, is out of a job. Larry’s employers just don’t seem to appreciate the skills he has learned since he quit high school. Larry looks much younger than you, Dad, even though he is three years older. I’m quitting college and getting a job so we can get an apartment before the baby is born. I found a beautiful apartment above a 24-hour auto repair garage with good insulation so the exhaust fumes and noise won’t bother us.</a:t>
            </a:r>
          </a:p>
          <a:p>
            <a:endParaRPr lang="en-US" sz="1000" i="1" dirty="0">
              <a:latin typeface="Bodoni MT" pitchFamily="18" charset="0"/>
            </a:endParaRPr>
          </a:p>
          <a:p>
            <a:r>
              <a:rPr lang="en-US" sz="2000" i="1" dirty="0">
                <a:latin typeface="Bodoni MT" pitchFamily="18" charset="0"/>
              </a:rPr>
              <a:t>I’m very happy. I thought you would be too.</a:t>
            </a:r>
          </a:p>
          <a:p>
            <a:endParaRPr lang="en-US" sz="1000" i="1" dirty="0">
              <a:latin typeface="Bodoni MT" pitchFamily="18" charset="0"/>
            </a:endParaRPr>
          </a:p>
          <a:p>
            <a:r>
              <a:rPr lang="en-US" sz="2000" i="1" dirty="0">
                <a:latin typeface="Bodoni MT" pitchFamily="18" charset="0"/>
              </a:rPr>
              <a:t>Love, Ashley</a:t>
            </a:r>
          </a:p>
          <a:p>
            <a:endParaRPr lang="en-US" sz="1000" i="1" dirty="0">
              <a:latin typeface="Bodoni MT" pitchFamily="18" charset="0"/>
            </a:endParaRPr>
          </a:p>
          <a:p>
            <a:r>
              <a:rPr lang="en-US" sz="2000" i="1" dirty="0">
                <a:latin typeface="Bodoni MT" pitchFamily="18" charset="0"/>
              </a:rPr>
              <a:t>P.S. There is no Larry. I’m not pregnant. I’m not getting married. I’m not quitting school, but I am getting a “D” in Chemistry. I just wanted you to have some perspective.</a:t>
            </a:r>
          </a:p>
        </p:txBody>
      </p:sp>
      <p:sp>
        <p:nvSpPr>
          <p:cNvPr id="28677"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503C7239-B876-469E-B0EE-032EF7C21342}"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Determining the Number of Communications Channels</a:t>
            </a:r>
          </a:p>
        </p:txBody>
      </p:sp>
      <p:pic>
        <p:nvPicPr>
          <p:cNvPr id="2" name="Picture 1" descr="As the number of people involved increases, the complexity of communications increases because there are more communications channels or pathways through which people can communicate. Number of communications channels is equal to begin equation start fraction n left parenthesis n minus one right parenthesis over two end fraction end equation; where n is the number of people involve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780" y="1526097"/>
            <a:ext cx="8872767" cy="3731703"/>
          </a:xfrm>
          <a:prstGeom prst="rect">
            <a:avLst/>
          </a:prstGeom>
        </p:spPr>
      </p:pic>
      <p:sp>
        <p:nvSpPr>
          <p:cNvPr id="29701"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C9A9DAF9-50B2-4BD0-A6D7-3428D1B547B9}"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6200"/>
            <a:ext cx="8229600" cy="1143000"/>
          </a:xfrm>
        </p:spPr>
        <p:txBody>
          <a:bodyPr>
            <a:normAutofit fontScale="90000"/>
          </a:bodyPr>
          <a:lstStyle/>
          <a:p>
            <a:r>
              <a:rPr lang="en-US" sz="3600" dirty="0" smtClean="0"/>
              <a:t>Figure 10-2. The Impact of the Number of People on Communications Channels</a:t>
            </a:r>
            <a:endParaRPr lang="en-US" sz="4400" dirty="0" smtClean="0"/>
          </a:p>
        </p:txBody>
      </p:sp>
      <p:pic>
        <p:nvPicPr>
          <p:cNvPr id="2" name="Picture 1" descr="A diagram showing the impact of the number of people on communications channels. Begin equation. Number of communication channels equals start fraction n left parenthesis n minus one right parenthesis over two. End fraction end equation. There are three sets of communication channels pictured. The first one is between a man and a woman, which is 1 communication channel. There is a two way arrow between them, and both have thought bubbles with a lightbulb inside next to them. The second set of communication is between three people, which is 3 communication channels. There are a total of three arrows pointing from each person to the other, and all have thought bubbles with a lightbulb inside next to them. The last set of communication is between four people, which is 6 communication channels. All individuals have a thought bubble with a lightbulb inside next to them. There is a total of six arrows linking each person to the other three in the group.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295400"/>
            <a:ext cx="7599043" cy="5137776"/>
          </a:xfrm>
          <a:prstGeom prst="rect">
            <a:avLst/>
          </a:prstGeom>
        </p:spPr>
      </p:pic>
      <p:sp>
        <p:nvSpPr>
          <p:cNvPr id="30725" name="Footer Placeholder 6"/>
          <p:cNvSpPr>
            <a:spLocks noGrp="1"/>
          </p:cNvSpPr>
          <p:nvPr>
            <p:ph type="ftr" sz="quarter" idx="10"/>
          </p:nvPr>
        </p:nvSpPr>
        <p:spPr bwMode="auto">
          <a:xfrm>
            <a:off x="0" y="6433177"/>
            <a:ext cx="2590800" cy="424824"/>
          </a:xfrm>
          <a:noFill/>
          <a:ln>
            <a:miter lim="800000"/>
            <a:headEnd/>
            <a:tailEnd/>
          </a:ln>
        </p:spPr>
        <p:txBody>
          <a:bodyPr/>
          <a:lstStyle/>
          <a:p>
            <a:pPr>
              <a:buFontTx/>
              <a:buNone/>
            </a:pPr>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97773767-0404-439F-BDD5-8029323C6671}"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US" dirty="0" smtClean="0"/>
              <a:t>Planning Communications Management</a:t>
            </a:r>
          </a:p>
        </p:txBody>
      </p:sp>
      <p:sp>
        <p:nvSpPr>
          <p:cNvPr id="14339" name="Rectangle 3"/>
          <p:cNvSpPr>
            <a:spLocks noGrp="1" noChangeArrowheads="1"/>
          </p:cNvSpPr>
          <p:nvPr>
            <p:ph idx="1"/>
          </p:nvPr>
        </p:nvSpPr>
        <p:spPr/>
        <p:txBody>
          <a:bodyPr/>
          <a:lstStyle/>
          <a:p>
            <a:pPr>
              <a:spcBef>
                <a:spcPct val="100000"/>
              </a:spcBef>
              <a:buClr>
                <a:srgbClr val="666699"/>
              </a:buClr>
              <a:buFont typeface="Wingdings" pitchFamily="2" charset="2"/>
              <a:buChar char="§"/>
            </a:pPr>
            <a:r>
              <a:rPr lang="en-US" dirty="0" smtClean="0"/>
              <a:t>Every project should include some type of </a:t>
            </a:r>
            <a:r>
              <a:rPr lang="en-US" b="1" dirty="0" smtClean="0"/>
              <a:t>communications management </a:t>
            </a:r>
            <a:r>
              <a:rPr lang="en-US" dirty="0" smtClean="0"/>
              <a:t>plan, a document that guides project communications</a:t>
            </a:r>
          </a:p>
          <a:p>
            <a:r>
              <a:rPr lang="en-US" dirty="0"/>
              <a:t>The communications management plan </a:t>
            </a:r>
            <a:r>
              <a:rPr lang="en-US" dirty="0" smtClean="0"/>
              <a:t>varies with </a:t>
            </a:r>
            <a:r>
              <a:rPr lang="en-US" dirty="0"/>
              <a:t>the needs of the project, but some type of written plan should always be </a:t>
            </a:r>
            <a:r>
              <a:rPr lang="en-US" dirty="0" smtClean="0"/>
              <a:t>prepared</a:t>
            </a:r>
            <a:endParaRPr lang="en-US" dirty="0"/>
          </a:p>
          <a:p>
            <a:r>
              <a:rPr lang="en-US" dirty="0"/>
              <a:t>For small projects</a:t>
            </a:r>
            <a:r>
              <a:rPr lang="en-US" dirty="0" smtClean="0"/>
              <a:t>, </a:t>
            </a:r>
            <a:r>
              <a:rPr lang="en-US" dirty="0"/>
              <a:t>the communications management plan can be part of the team </a:t>
            </a:r>
            <a:r>
              <a:rPr lang="en-US" dirty="0" smtClean="0"/>
              <a:t>contract</a:t>
            </a:r>
            <a:endParaRPr lang="en-US" dirty="0"/>
          </a:p>
          <a:p>
            <a:r>
              <a:rPr lang="en-US" dirty="0"/>
              <a:t>For large projects, it should be a separate </a:t>
            </a:r>
            <a:r>
              <a:rPr lang="en-US" dirty="0" smtClean="0"/>
              <a:t>document</a:t>
            </a:r>
          </a:p>
        </p:txBody>
      </p:sp>
      <p:sp>
        <p:nvSpPr>
          <p:cNvPr id="14341"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36750A1E-0D14-4AFD-BFA9-02B84F7E0A7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382000" cy="609600"/>
          </a:xfrm>
        </p:spPr>
        <p:txBody>
          <a:bodyPr>
            <a:normAutofit fontScale="90000"/>
          </a:bodyPr>
          <a:lstStyle/>
          <a:p>
            <a:r>
              <a:rPr lang="en-US" dirty="0" smtClean="0"/>
              <a:t>Learning </a:t>
            </a:r>
            <a:r>
              <a:rPr lang="en-US" dirty="0" smtClean="0"/>
              <a:t>Objectives, Part 1</a:t>
            </a:r>
            <a:endParaRPr lang="en-US" dirty="0" smtClean="0"/>
          </a:p>
        </p:txBody>
      </p:sp>
      <p:sp>
        <p:nvSpPr>
          <p:cNvPr id="9219" name="Rectangle 3"/>
          <p:cNvSpPr>
            <a:spLocks noGrp="1" noChangeArrowheads="1"/>
          </p:cNvSpPr>
          <p:nvPr>
            <p:ph idx="1"/>
          </p:nvPr>
        </p:nvSpPr>
        <p:spPr>
          <a:xfrm>
            <a:off x="228600" y="1066800"/>
            <a:ext cx="8610600" cy="4953000"/>
          </a:xfrm>
        </p:spPr>
        <p:txBody>
          <a:bodyPr/>
          <a:lstStyle/>
          <a:p>
            <a:r>
              <a:rPr lang="en-US" sz="2800" dirty="0"/>
              <a:t>Understand the importance of good communications on projects and </a:t>
            </a:r>
            <a:r>
              <a:rPr lang="en-US" sz="2800" dirty="0" smtClean="0"/>
              <a:t>the need </a:t>
            </a:r>
            <a:r>
              <a:rPr lang="en-US" sz="2800" dirty="0"/>
              <a:t>to develop soft skills, especially for IT project managers and </a:t>
            </a:r>
            <a:r>
              <a:rPr lang="en-US" sz="2800" dirty="0" smtClean="0"/>
              <a:t>their teams</a:t>
            </a:r>
            <a:endParaRPr lang="en-US" sz="2800" dirty="0"/>
          </a:p>
          <a:p>
            <a:r>
              <a:rPr lang="en-US" sz="2800" dirty="0" smtClean="0"/>
              <a:t>Review </a:t>
            </a:r>
            <a:r>
              <a:rPr lang="en-US" sz="2800" dirty="0"/>
              <a:t>key concepts related to communications</a:t>
            </a:r>
          </a:p>
          <a:p>
            <a:r>
              <a:rPr lang="en-US" sz="2800" dirty="0" smtClean="0"/>
              <a:t>Explain </a:t>
            </a:r>
            <a:r>
              <a:rPr lang="en-US" sz="2800" dirty="0"/>
              <a:t>the elements of planning project communications and how </a:t>
            </a:r>
            <a:r>
              <a:rPr lang="en-US" sz="2800" dirty="0" smtClean="0"/>
              <a:t>to create </a:t>
            </a:r>
            <a:r>
              <a:rPr lang="en-US" sz="2800" dirty="0"/>
              <a:t>a communications management plan</a:t>
            </a:r>
          </a:p>
          <a:p>
            <a:r>
              <a:rPr lang="en-US" sz="2800" dirty="0" smtClean="0"/>
              <a:t>Describe </a:t>
            </a:r>
            <a:r>
              <a:rPr lang="en-US" sz="2800" dirty="0"/>
              <a:t>how to manage communications, including </a:t>
            </a:r>
            <a:r>
              <a:rPr lang="en-US" sz="2800" dirty="0" smtClean="0"/>
              <a:t>communication technologies</a:t>
            </a:r>
            <a:r>
              <a:rPr lang="en-US" sz="2800" dirty="0"/>
              <a:t>, media, and performance reporting</a:t>
            </a:r>
            <a:endParaRPr lang="en-US" sz="2800" dirty="0" smtClean="0"/>
          </a:p>
        </p:txBody>
      </p:sp>
      <p:sp>
        <p:nvSpPr>
          <p:cNvPr id="9221"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324835EC-F943-42CB-B61C-C0479D4AB78A}"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normAutofit fontScale="90000"/>
          </a:bodyPr>
          <a:lstStyle/>
          <a:p>
            <a:r>
              <a:rPr lang="en-US" dirty="0" smtClean="0"/>
              <a:t>Communications Management</a:t>
            </a:r>
            <a:br>
              <a:rPr lang="en-US" dirty="0" smtClean="0"/>
            </a:br>
            <a:r>
              <a:rPr lang="en-US" dirty="0" smtClean="0"/>
              <a:t>Plan Contents</a:t>
            </a:r>
          </a:p>
        </p:txBody>
      </p:sp>
      <p:sp>
        <p:nvSpPr>
          <p:cNvPr id="15363" name="Rectangle 3"/>
          <p:cNvSpPr>
            <a:spLocks noGrp="1" noChangeArrowheads="1"/>
          </p:cNvSpPr>
          <p:nvPr>
            <p:ph idx="1"/>
          </p:nvPr>
        </p:nvSpPr>
        <p:spPr>
          <a:xfrm>
            <a:off x="381000" y="1371600"/>
            <a:ext cx="8458200" cy="4419600"/>
          </a:xfrm>
        </p:spPr>
        <p:txBody>
          <a:bodyPr/>
          <a:lstStyle/>
          <a:p>
            <a:pPr marL="566737" indent="-457200">
              <a:buClr>
                <a:schemeClr val="tx1"/>
              </a:buClr>
              <a:buSzPct val="100000"/>
              <a:buFont typeface="+mj-lt"/>
              <a:buAutoNum type="arabicPeriod"/>
            </a:pPr>
            <a:r>
              <a:rPr lang="en-US" sz="2400" dirty="0" smtClean="0"/>
              <a:t>Stakeholder </a:t>
            </a:r>
            <a:r>
              <a:rPr lang="en-US" sz="2400" dirty="0"/>
              <a:t>communications requirements</a:t>
            </a:r>
          </a:p>
          <a:p>
            <a:pPr marL="566737" indent="-457200">
              <a:buClr>
                <a:schemeClr val="tx1"/>
              </a:buClr>
              <a:buSzPct val="100000"/>
              <a:buFont typeface="+mj-lt"/>
              <a:buAutoNum type="arabicPeriod"/>
            </a:pPr>
            <a:r>
              <a:rPr lang="en-US" sz="2400" dirty="0" smtClean="0"/>
              <a:t>Information </a:t>
            </a:r>
            <a:r>
              <a:rPr lang="en-US" sz="2400" dirty="0"/>
              <a:t>to be communicated, including format, content, and </a:t>
            </a:r>
            <a:r>
              <a:rPr lang="en-US" sz="2400" dirty="0" smtClean="0"/>
              <a:t>level of </a:t>
            </a:r>
            <a:r>
              <a:rPr lang="en-US" sz="2400" dirty="0"/>
              <a:t>detail</a:t>
            </a:r>
          </a:p>
          <a:p>
            <a:pPr marL="566737" indent="-457200">
              <a:buClr>
                <a:schemeClr val="tx1"/>
              </a:buClr>
              <a:buSzPct val="100000"/>
              <a:buFont typeface="+mj-lt"/>
              <a:buAutoNum type="arabicPeriod"/>
            </a:pPr>
            <a:r>
              <a:rPr lang="en-US" sz="2400" dirty="0" smtClean="0"/>
              <a:t>Who </a:t>
            </a:r>
            <a:r>
              <a:rPr lang="en-US" sz="2400" dirty="0"/>
              <a:t>will receive the information and who will produce it</a:t>
            </a:r>
          </a:p>
          <a:p>
            <a:pPr marL="566737" indent="-457200">
              <a:buClr>
                <a:schemeClr val="tx1"/>
              </a:buClr>
              <a:buSzPct val="100000"/>
              <a:buFont typeface="+mj-lt"/>
              <a:buAutoNum type="arabicPeriod"/>
            </a:pPr>
            <a:r>
              <a:rPr lang="en-US" sz="2400" dirty="0" smtClean="0"/>
              <a:t>Suggested </a:t>
            </a:r>
            <a:r>
              <a:rPr lang="en-US" sz="2400" dirty="0"/>
              <a:t>methods or technologies for conveying the information</a:t>
            </a:r>
          </a:p>
          <a:p>
            <a:pPr marL="566737" indent="-457200">
              <a:buClr>
                <a:schemeClr val="tx1"/>
              </a:buClr>
              <a:buSzPct val="100000"/>
              <a:buFont typeface="+mj-lt"/>
              <a:buAutoNum type="arabicPeriod"/>
            </a:pPr>
            <a:r>
              <a:rPr lang="en-US" sz="2400" dirty="0" smtClean="0"/>
              <a:t>Frequency </a:t>
            </a:r>
            <a:r>
              <a:rPr lang="en-US" sz="2400" dirty="0"/>
              <a:t>of communication</a:t>
            </a:r>
          </a:p>
          <a:p>
            <a:pPr marL="566737" indent="-457200">
              <a:buClr>
                <a:schemeClr val="tx1"/>
              </a:buClr>
              <a:buSzPct val="100000"/>
              <a:buFont typeface="+mj-lt"/>
              <a:buAutoNum type="arabicPeriod"/>
            </a:pPr>
            <a:r>
              <a:rPr lang="en-US" sz="2400" dirty="0" smtClean="0"/>
              <a:t>Escalation </a:t>
            </a:r>
            <a:r>
              <a:rPr lang="en-US" sz="2400" dirty="0"/>
              <a:t>procedures for resolving issues</a:t>
            </a:r>
          </a:p>
          <a:p>
            <a:pPr marL="566737" indent="-457200">
              <a:buClr>
                <a:schemeClr val="tx1"/>
              </a:buClr>
              <a:buSzPct val="100000"/>
              <a:buFont typeface="+mj-lt"/>
              <a:buAutoNum type="arabicPeriod"/>
            </a:pPr>
            <a:r>
              <a:rPr lang="en-US" sz="2400" dirty="0" smtClean="0"/>
              <a:t>Revision </a:t>
            </a:r>
            <a:r>
              <a:rPr lang="en-US" sz="2400" dirty="0"/>
              <a:t>procedures for updating the communications management plan</a:t>
            </a:r>
          </a:p>
          <a:p>
            <a:pPr marL="566737" indent="-457200">
              <a:buClr>
                <a:schemeClr val="tx1"/>
              </a:buClr>
              <a:buSzPct val="100000"/>
              <a:buFont typeface="+mj-lt"/>
              <a:buAutoNum type="arabicPeriod"/>
            </a:pPr>
            <a:r>
              <a:rPr lang="en-US" sz="2400" dirty="0" smtClean="0"/>
              <a:t>A </a:t>
            </a:r>
            <a:r>
              <a:rPr lang="en-US" sz="2400" dirty="0"/>
              <a:t>glossary of common terminology</a:t>
            </a:r>
            <a:endParaRPr lang="en-US" sz="2400" dirty="0" smtClean="0"/>
          </a:p>
        </p:txBody>
      </p:sp>
      <p:sp>
        <p:nvSpPr>
          <p:cNvPr id="1536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61901660-625A-429A-86A8-6CD93411A105}"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58775" y="136064"/>
            <a:ext cx="8229600" cy="1143000"/>
          </a:xfrm>
        </p:spPr>
        <p:txBody>
          <a:bodyPr>
            <a:normAutofit fontScale="90000"/>
          </a:bodyPr>
          <a:lstStyle/>
          <a:p>
            <a:r>
              <a:rPr lang="en-US" sz="3600" dirty="0" smtClean="0"/>
              <a:t>Table 10-1. Sample Stakeholder Analysis for Project Communications</a:t>
            </a:r>
          </a:p>
        </p:txBody>
      </p:sp>
      <p:graphicFrame>
        <p:nvGraphicFramePr>
          <p:cNvPr id="12" name="Table 11" descr="A table with five columns and eight rows. The column headers are stakeholders, document name, document format, contact person, and due. "/>
          <p:cNvGraphicFramePr>
            <a:graphicFrameLocks noGrp="1"/>
          </p:cNvGraphicFramePr>
          <p:nvPr>
            <p:extLst>
              <p:ext uri="{D42A27DB-BD31-4B8C-83A1-F6EECF244321}">
                <p14:modId xmlns:p14="http://schemas.microsoft.com/office/powerpoint/2010/main" val="1658459319"/>
              </p:ext>
            </p:extLst>
          </p:nvPr>
        </p:nvGraphicFramePr>
        <p:xfrm>
          <a:off x="990600" y="1447801"/>
          <a:ext cx="7315200" cy="4127310"/>
        </p:xfrm>
        <a:graphic>
          <a:graphicData uri="http://schemas.openxmlformats.org/drawingml/2006/table">
            <a:tbl>
              <a:tblPr firstRow="1">
                <a:tableStyleId>{5C22544A-7EE6-4342-B048-85BDC9FD1C3A}</a:tableStyleId>
              </a:tblPr>
              <a:tblGrid>
                <a:gridCol w="1463040">
                  <a:extLst>
                    <a:ext uri="{9D8B030D-6E8A-4147-A177-3AD203B41FA5}">
                      <a16:colId xmlns:a16="http://schemas.microsoft.com/office/drawing/2014/main" xmlns="" val="20000"/>
                    </a:ext>
                  </a:extLst>
                </a:gridCol>
                <a:gridCol w="1463040">
                  <a:extLst>
                    <a:ext uri="{9D8B030D-6E8A-4147-A177-3AD203B41FA5}">
                      <a16:colId xmlns:a16="http://schemas.microsoft.com/office/drawing/2014/main" xmlns="" val="20001"/>
                    </a:ext>
                  </a:extLst>
                </a:gridCol>
                <a:gridCol w="1463040">
                  <a:extLst>
                    <a:ext uri="{9D8B030D-6E8A-4147-A177-3AD203B41FA5}">
                      <a16:colId xmlns:a16="http://schemas.microsoft.com/office/drawing/2014/main" xmlns="" val="20002"/>
                    </a:ext>
                  </a:extLst>
                </a:gridCol>
                <a:gridCol w="1463040"/>
                <a:gridCol w="1463040"/>
              </a:tblGrid>
              <a:tr h="454883">
                <a:tc>
                  <a:txBody>
                    <a:bodyPr/>
                    <a:lstStyle/>
                    <a:p>
                      <a:pPr lvl="0">
                        <a:buNone/>
                      </a:pPr>
                      <a:r>
                        <a:rPr lang="en-US" sz="1200" dirty="0" smtClean="0"/>
                        <a:t>Stakeholders</a:t>
                      </a:r>
                      <a:endParaRPr lang="en-US" dirty="0"/>
                    </a:p>
                  </a:txBody>
                  <a:tcPr>
                    <a:solidFill>
                      <a:srgbClr val="00B6EF"/>
                    </a:solidFill>
                  </a:tcPr>
                </a:tc>
                <a:tc>
                  <a:txBody>
                    <a:bodyPr/>
                    <a:lstStyle/>
                    <a:p>
                      <a:r>
                        <a:rPr lang="en-US" sz="1200" dirty="0" smtClean="0"/>
                        <a:t>Document Name</a:t>
                      </a:r>
                      <a:endParaRPr lang="en-US" sz="1200" dirty="0"/>
                    </a:p>
                  </a:txBody>
                  <a:tcPr>
                    <a:solidFill>
                      <a:srgbClr val="00B6EF"/>
                    </a:solidFill>
                  </a:tcPr>
                </a:tc>
                <a:tc>
                  <a:txBody>
                    <a:bodyPr/>
                    <a:lstStyle/>
                    <a:p>
                      <a:r>
                        <a:rPr lang="en-US" sz="1200" dirty="0" smtClean="0"/>
                        <a:t>Document Format</a:t>
                      </a:r>
                      <a:endParaRPr lang="en-US" sz="1200" dirty="0"/>
                    </a:p>
                  </a:txBody>
                  <a:tcPr>
                    <a:solidFill>
                      <a:srgbClr val="00B6EF"/>
                    </a:solidFill>
                  </a:tcPr>
                </a:tc>
                <a:tc>
                  <a:txBody>
                    <a:bodyPr/>
                    <a:lstStyle/>
                    <a:p>
                      <a:r>
                        <a:rPr lang="en-US" sz="1200" dirty="0" smtClean="0"/>
                        <a:t>Contact Person</a:t>
                      </a:r>
                      <a:endParaRPr lang="en-US" sz="1200" dirty="0"/>
                    </a:p>
                  </a:txBody>
                  <a:tcPr>
                    <a:solidFill>
                      <a:srgbClr val="00B6EF"/>
                    </a:solidFill>
                  </a:tcPr>
                </a:tc>
                <a:tc>
                  <a:txBody>
                    <a:bodyPr/>
                    <a:lstStyle/>
                    <a:p>
                      <a:r>
                        <a:rPr lang="en-US" sz="1200" dirty="0" smtClean="0"/>
                        <a:t>Due</a:t>
                      </a:r>
                      <a:endParaRPr lang="en-US" sz="1200" dirty="0"/>
                    </a:p>
                  </a:txBody>
                  <a:tcPr>
                    <a:solidFill>
                      <a:srgbClr val="00B6EF"/>
                    </a:solidFill>
                  </a:tcPr>
                </a:tc>
                <a:extLst>
                  <a:ext uri="{0D108BD9-81ED-4DB2-BD59-A6C34878D82A}">
                    <a16:rowId xmlns:a16="http://schemas.microsoft.com/office/drawing/2014/main" xmlns="" val="10000"/>
                  </a:ext>
                </a:extLst>
              </a:tr>
              <a:tr h="454883">
                <a:tc>
                  <a:txBody>
                    <a:bodyPr/>
                    <a:lstStyle/>
                    <a:p>
                      <a:r>
                        <a:rPr lang="en-US" sz="1200" dirty="0" smtClean="0"/>
                        <a:t>Customer management</a:t>
                      </a:r>
                      <a:endParaRPr lang="en-US" sz="1200" dirty="0"/>
                    </a:p>
                  </a:txBody>
                  <a:tcPr>
                    <a:solidFill>
                      <a:srgbClr val="AAE0FA"/>
                    </a:solidFill>
                  </a:tcPr>
                </a:tc>
                <a:tc>
                  <a:txBody>
                    <a:bodyPr/>
                    <a:lstStyle/>
                    <a:p>
                      <a:r>
                        <a:rPr lang="en-US" sz="1200" dirty="0" smtClean="0"/>
                        <a:t>Monthly status report</a:t>
                      </a:r>
                      <a:endParaRPr lang="en-US" sz="1200" dirty="0"/>
                    </a:p>
                  </a:txBody>
                  <a:tcPr>
                    <a:solidFill>
                      <a:srgbClr val="AAE0FA"/>
                    </a:solidFill>
                  </a:tcPr>
                </a:tc>
                <a:tc>
                  <a:txBody>
                    <a:bodyPr/>
                    <a:lstStyle/>
                    <a:p>
                      <a:r>
                        <a:rPr lang="en-US" sz="1200" dirty="0" smtClean="0"/>
                        <a:t>Hard copy and meeting</a:t>
                      </a:r>
                      <a:endParaRPr lang="en-US" sz="1200" dirty="0"/>
                    </a:p>
                  </a:txBody>
                  <a:tcPr>
                    <a:solidFill>
                      <a:srgbClr val="AAE0FA"/>
                    </a:solidFill>
                  </a:tcPr>
                </a:tc>
                <a:tc>
                  <a:txBody>
                    <a:bodyPr/>
                    <a:lstStyle/>
                    <a:p>
                      <a:r>
                        <a:rPr lang="en-US" sz="1200" dirty="0" smtClean="0"/>
                        <a:t>Tina</a:t>
                      </a:r>
                      <a:r>
                        <a:rPr lang="en-US" sz="1200" baseline="0" dirty="0" smtClean="0"/>
                        <a:t> </a:t>
                      </a:r>
                      <a:r>
                        <a:rPr lang="en-US" sz="1200" baseline="0" dirty="0" err="1" smtClean="0"/>
                        <a:t>Erndt</a:t>
                      </a:r>
                      <a:r>
                        <a:rPr lang="en-US" sz="1200" baseline="0" dirty="0" smtClean="0"/>
                        <a:t>, Tom </a:t>
                      </a:r>
                      <a:r>
                        <a:rPr lang="en-US" sz="1200" baseline="0" dirty="0" err="1" smtClean="0"/>
                        <a:t>Silve</a:t>
                      </a:r>
                      <a:endParaRPr lang="en-US" sz="1200" dirty="0"/>
                    </a:p>
                  </a:txBody>
                  <a:tcPr>
                    <a:solidFill>
                      <a:srgbClr val="AAE0FA"/>
                    </a:solidFill>
                  </a:tcPr>
                </a:tc>
                <a:tc>
                  <a:txBody>
                    <a:bodyPr/>
                    <a:lstStyle/>
                    <a:p>
                      <a:r>
                        <a:rPr lang="en-US" sz="1200" dirty="0" smtClean="0"/>
                        <a:t>First</a:t>
                      </a:r>
                      <a:r>
                        <a:rPr lang="en-US" sz="1200" baseline="0" dirty="0" smtClean="0"/>
                        <a:t> of month</a:t>
                      </a:r>
                      <a:endParaRPr lang="en-US" sz="1200" dirty="0"/>
                    </a:p>
                  </a:txBody>
                  <a:tcPr>
                    <a:solidFill>
                      <a:srgbClr val="AAE0FA"/>
                    </a:solidFill>
                  </a:tcPr>
                </a:tc>
                <a:extLst>
                  <a:ext uri="{0D108BD9-81ED-4DB2-BD59-A6C34878D82A}">
                    <a16:rowId xmlns:a16="http://schemas.microsoft.com/office/drawing/2014/main" xmlns="" val="10001"/>
                  </a:ext>
                </a:extLst>
              </a:tr>
              <a:tr h="552810">
                <a:tc>
                  <a:txBody>
                    <a:bodyPr/>
                    <a:lstStyle/>
                    <a:p>
                      <a:r>
                        <a:rPr lang="en-US" sz="1200" dirty="0" smtClean="0"/>
                        <a:t>Customer business staff</a:t>
                      </a:r>
                      <a:endParaRPr lang="en-US" sz="1200" dirty="0"/>
                    </a:p>
                  </a:txBody>
                  <a:tcPr>
                    <a:solidFill>
                      <a:srgbClr val="C6E9FC"/>
                    </a:solidFill>
                  </a:tcPr>
                </a:tc>
                <a:tc>
                  <a:txBody>
                    <a:bodyPr/>
                    <a:lstStyle/>
                    <a:p>
                      <a:r>
                        <a:rPr lang="en-US" sz="1200" dirty="0" smtClean="0"/>
                        <a:t>Monthly status report</a:t>
                      </a:r>
                      <a:endParaRPr lang="en-US" sz="1200" dirty="0"/>
                    </a:p>
                  </a:txBody>
                  <a:tcPr>
                    <a:solidFill>
                      <a:srgbClr val="C6E9FC"/>
                    </a:solidFill>
                  </a:tcPr>
                </a:tc>
                <a:tc>
                  <a:txBody>
                    <a:bodyPr/>
                    <a:lstStyle/>
                    <a:p>
                      <a:r>
                        <a:rPr lang="en-US" sz="1200" dirty="0" smtClean="0"/>
                        <a:t>Hard copy</a:t>
                      </a:r>
                      <a:endParaRPr lang="en-US" sz="1200" dirty="0"/>
                    </a:p>
                  </a:txBody>
                  <a:tcPr>
                    <a:solidFill>
                      <a:srgbClr val="C6E9FC"/>
                    </a:solidFill>
                  </a:tcPr>
                </a:tc>
                <a:tc>
                  <a:txBody>
                    <a:bodyPr/>
                    <a:lstStyle/>
                    <a:p>
                      <a:r>
                        <a:rPr lang="en-US" sz="1200" dirty="0" smtClean="0"/>
                        <a:t>Julie Grant, Sergey</a:t>
                      </a:r>
                      <a:r>
                        <a:rPr lang="en-US" sz="1200" baseline="0" dirty="0" smtClean="0"/>
                        <a:t> Cristobal</a:t>
                      </a:r>
                      <a:endParaRPr lang="en-US" sz="1200" dirty="0"/>
                    </a:p>
                  </a:txBody>
                  <a:tcPr>
                    <a:solidFill>
                      <a:srgbClr val="C6E9FC"/>
                    </a:solidFill>
                  </a:tcPr>
                </a:tc>
                <a:tc>
                  <a:txBody>
                    <a:bodyPr/>
                    <a:lstStyle/>
                    <a:p>
                      <a:r>
                        <a:rPr lang="en-US" sz="1200" dirty="0" smtClean="0"/>
                        <a:t>First</a:t>
                      </a:r>
                      <a:r>
                        <a:rPr lang="en-US" sz="1200" baseline="0" dirty="0" smtClean="0"/>
                        <a:t> of month</a:t>
                      </a:r>
                      <a:endParaRPr lang="en-US" sz="1200" dirty="0"/>
                    </a:p>
                  </a:txBody>
                  <a:tcPr>
                    <a:solidFill>
                      <a:srgbClr val="C6E9FC"/>
                    </a:solidFill>
                  </a:tcPr>
                </a:tc>
                <a:extLst>
                  <a:ext uri="{0D108BD9-81ED-4DB2-BD59-A6C34878D82A}">
                    <a16:rowId xmlns:a16="http://schemas.microsoft.com/office/drawing/2014/main" xmlns="" val="10002"/>
                  </a:ext>
                </a:extLst>
              </a:tr>
              <a:tr h="552810">
                <a:tc>
                  <a:txBody>
                    <a:bodyPr/>
                    <a:lstStyle/>
                    <a:p>
                      <a:r>
                        <a:rPr lang="en-US" sz="1200" dirty="0" smtClean="0"/>
                        <a:t>Customer technical staff</a:t>
                      </a:r>
                      <a:r>
                        <a:rPr lang="en-US" sz="1200" baseline="0" dirty="0" smtClean="0"/>
                        <a:t> </a:t>
                      </a:r>
                      <a:endParaRPr lang="en-US" sz="1200" dirty="0"/>
                    </a:p>
                  </a:txBody>
                  <a:tcPr>
                    <a:solidFill>
                      <a:srgbClr val="C6E9FC"/>
                    </a:solidFill>
                  </a:tcPr>
                </a:tc>
                <a:tc>
                  <a:txBody>
                    <a:bodyPr/>
                    <a:lstStyle/>
                    <a:p>
                      <a:r>
                        <a:rPr lang="en-US" sz="1200" dirty="0" smtClean="0"/>
                        <a:t>Monthly status report</a:t>
                      </a:r>
                      <a:endParaRPr lang="en-US" sz="1200" dirty="0"/>
                    </a:p>
                  </a:txBody>
                  <a:tcPr>
                    <a:solidFill>
                      <a:srgbClr val="C6E9FC"/>
                    </a:solidFill>
                  </a:tcPr>
                </a:tc>
                <a:tc>
                  <a:txBody>
                    <a:bodyPr/>
                    <a:lstStyle/>
                    <a:p>
                      <a:r>
                        <a:rPr lang="en-US" sz="1200" dirty="0" smtClean="0"/>
                        <a:t>E-mail</a:t>
                      </a:r>
                      <a:endParaRPr lang="en-US" sz="1200" dirty="0"/>
                    </a:p>
                  </a:txBody>
                  <a:tcPr>
                    <a:solidFill>
                      <a:srgbClr val="C6E9FC"/>
                    </a:solidFill>
                  </a:tcPr>
                </a:tc>
                <a:tc>
                  <a:txBody>
                    <a:bodyPr/>
                    <a:lstStyle/>
                    <a:p>
                      <a:r>
                        <a:rPr lang="en-US" sz="1200" dirty="0" smtClean="0"/>
                        <a:t>Li Chau, Nancy</a:t>
                      </a:r>
                      <a:r>
                        <a:rPr lang="en-US" sz="1200" baseline="0" dirty="0" smtClean="0"/>
                        <a:t> Michaels</a:t>
                      </a:r>
                      <a:endParaRPr lang="en-US" sz="1200" dirty="0"/>
                    </a:p>
                  </a:txBody>
                  <a:tcPr>
                    <a:solidFill>
                      <a:srgbClr val="C6E9FC"/>
                    </a:solidFill>
                  </a:tcPr>
                </a:tc>
                <a:tc>
                  <a:txBody>
                    <a:bodyPr/>
                    <a:lstStyle/>
                    <a:p>
                      <a:r>
                        <a:rPr lang="en-US" sz="1200" dirty="0" smtClean="0"/>
                        <a:t>First of month</a:t>
                      </a:r>
                      <a:endParaRPr lang="en-US" sz="1200" dirty="0"/>
                    </a:p>
                  </a:txBody>
                  <a:tcPr>
                    <a:solidFill>
                      <a:srgbClr val="C6E9FC"/>
                    </a:solidFill>
                  </a:tcPr>
                </a:tc>
              </a:tr>
              <a:tr h="454883">
                <a:tc>
                  <a:txBody>
                    <a:bodyPr/>
                    <a:lstStyle/>
                    <a:p>
                      <a:r>
                        <a:rPr lang="en-US" sz="1200" dirty="0" smtClean="0"/>
                        <a:t>Internal management</a:t>
                      </a:r>
                      <a:endParaRPr lang="en-US" sz="1200" dirty="0"/>
                    </a:p>
                  </a:txBody>
                  <a:tcPr>
                    <a:solidFill>
                      <a:srgbClr val="C6E9FC"/>
                    </a:solidFill>
                  </a:tcPr>
                </a:tc>
                <a:tc>
                  <a:txBody>
                    <a:bodyPr/>
                    <a:lstStyle/>
                    <a:p>
                      <a:r>
                        <a:rPr lang="en-US" sz="1200" dirty="0" smtClean="0"/>
                        <a:t>Monthly status report</a:t>
                      </a:r>
                      <a:endParaRPr lang="en-US" sz="1200" dirty="0"/>
                    </a:p>
                  </a:txBody>
                  <a:tcPr>
                    <a:solidFill>
                      <a:srgbClr val="C6E9FC"/>
                    </a:solidFill>
                  </a:tcPr>
                </a:tc>
                <a:tc>
                  <a:txBody>
                    <a:bodyPr/>
                    <a:lstStyle/>
                    <a:p>
                      <a:r>
                        <a:rPr lang="en-US" sz="1200" dirty="0" smtClean="0"/>
                        <a:t>Hard</a:t>
                      </a:r>
                      <a:r>
                        <a:rPr lang="en-US" sz="1200" baseline="0" dirty="0" smtClean="0"/>
                        <a:t> copy and meeting</a:t>
                      </a:r>
                      <a:endParaRPr lang="en-US" sz="1200" dirty="0"/>
                    </a:p>
                  </a:txBody>
                  <a:tcPr>
                    <a:solidFill>
                      <a:srgbClr val="C6E9FC"/>
                    </a:solidFill>
                  </a:tcPr>
                </a:tc>
                <a:tc>
                  <a:txBody>
                    <a:bodyPr/>
                    <a:lstStyle/>
                    <a:p>
                      <a:r>
                        <a:rPr lang="en-US" sz="1200" dirty="0" smtClean="0"/>
                        <a:t>Bob</a:t>
                      </a:r>
                      <a:r>
                        <a:rPr lang="en-US" sz="1200" baseline="0" dirty="0" smtClean="0"/>
                        <a:t> Thomson</a:t>
                      </a:r>
                      <a:endParaRPr lang="en-US" sz="1200" dirty="0"/>
                    </a:p>
                  </a:txBody>
                  <a:tcPr>
                    <a:solidFill>
                      <a:srgbClr val="C6E9FC"/>
                    </a:solidFill>
                  </a:tcPr>
                </a:tc>
                <a:tc>
                  <a:txBody>
                    <a:bodyPr/>
                    <a:lstStyle/>
                    <a:p>
                      <a:r>
                        <a:rPr lang="en-US" sz="1200" dirty="0" smtClean="0"/>
                        <a:t>First of month</a:t>
                      </a:r>
                      <a:endParaRPr lang="en-US" sz="1200" dirty="0"/>
                    </a:p>
                  </a:txBody>
                  <a:tcPr>
                    <a:solidFill>
                      <a:srgbClr val="C6E9FC"/>
                    </a:solidFill>
                  </a:tcPr>
                </a:tc>
              </a:tr>
              <a:tr h="552810">
                <a:tc>
                  <a:txBody>
                    <a:bodyPr/>
                    <a:lstStyle/>
                    <a:p>
                      <a:r>
                        <a:rPr lang="en-US" sz="1200" dirty="0" smtClean="0"/>
                        <a:t>Internal business and technical</a:t>
                      </a:r>
                      <a:r>
                        <a:rPr lang="en-US" sz="1200" baseline="0" dirty="0" smtClean="0"/>
                        <a:t> staff </a:t>
                      </a:r>
                      <a:endParaRPr lang="en-US" sz="1200" dirty="0"/>
                    </a:p>
                  </a:txBody>
                  <a:tcPr>
                    <a:solidFill>
                      <a:srgbClr val="C6E9FC"/>
                    </a:solidFill>
                  </a:tcPr>
                </a:tc>
                <a:tc>
                  <a:txBody>
                    <a:bodyPr/>
                    <a:lstStyle/>
                    <a:p>
                      <a:r>
                        <a:rPr lang="en-US" sz="1200" dirty="0" smtClean="0"/>
                        <a:t>Monthly status report</a:t>
                      </a:r>
                      <a:endParaRPr lang="en-US" sz="1200" dirty="0"/>
                    </a:p>
                  </a:txBody>
                  <a:tcPr>
                    <a:solidFill>
                      <a:srgbClr val="C6E9FC"/>
                    </a:solidFill>
                  </a:tcPr>
                </a:tc>
                <a:tc>
                  <a:txBody>
                    <a:bodyPr/>
                    <a:lstStyle/>
                    <a:p>
                      <a:r>
                        <a:rPr lang="en-US" sz="1200" dirty="0" smtClean="0"/>
                        <a:t>Intranet</a:t>
                      </a:r>
                      <a:endParaRPr lang="en-US" sz="1200" dirty="0"/>
                    </a:p>
                  </a:txBody>
                  <a:tcPr>
                    <a:solidFill>
                      <a:srgbClr val="C6E9FC"/>
                    </a:solidFill>
                  </a:tcPr>
                </a:tc>
                <a:tc>
                  <a:txBody>
                    <a:bodyPr/>
                    <a:lstStyle/>
                    <a:p>
                      <a:r>
                        <a:rPr lang="en-US" sz="1200" dirty="0" smtClean="0"/>
                        <a:t>Angie</a:t>
                      </a:r>
                      <a:r>
                        <a:rPr lang="en-US" sz="1200" baseline="0" dirty="0" smtClean="0"/>
                        <a:t> Liu</a:t>
                      </a:r>
                      <a:endParaRPr lang="en-US" sz="1200" dirty="0"/>
                    </a:p>
                  </a:txBody>
                  <a:tcPr>
                    <a:solidFill>
                      <a:srgbClr val="C6E9FC"/>
                    </a:solidFill>
                  </a:tcPr>
                </a:tc>
                <a:tc>
                  <a:txBody>
                    <a:bodyPr/>
                    <a:lstStyle/>
                    <a:p>
                      <a:r>
                        <a:rPr lang="en-US" sz="1200" dirty="0" smtClean="0"/>
                        <a:t>First of month</a:t>
                      </a:r>
                      <a:endParaRPr lang="en-US" sz="1200" dirty="0"/>
                    </a:p>
                  </a:txBody>
                  <a:tcPr>
                    <a:solidFill>
                      <a:srgbClr val="C6E9FC"/>
                    </a:solidFill>
                  </a:tcPr>
                </a:tc>
              </a:tr>
              <a:tr h="454883">
                <a:tc>
                  <a:txBody>
                    <a:bodyPr/>
                    <a:lstStyle/>
                    <a:p>
                      <a:r>
                        <a:rPr lang="en-US" sz="1200" dirty="0" smtClean="0"/>
                        <a:t>Training subcontractor</a:t>
                      </a:r>
                      <a:endParaRPr lang="en-US" sz="1200" dirty="0"/>
                    </a:p>
                  </a:txBody>
                  <a:tcPr>
                    <a:solidFill>
                      <a:srgbClr val="C6E9FC"/>
                    </a:solidFill>
                  </a:tcPr>
                </a:tc>
                <a:tc>
                  <a:txBody>
                    <a:bodyPr/>
                    <a:lstStyle/>
                    <a:p>
                      <a:r>
                        <a:rPr lang="en-US" sz="1200" dirty="0" smtClean="0"/>
                        <a:t>Training plan</a:t>
                      </a:r>
                      <a:endParaRPr lang="en-US" sz="1200" dirty="0"/>
                    </a:p>
                  </a:txBody>
                  <a:tcPr>
                    <a:solidFill>
                      <a:srgbClr val="C6E9FC"/>
                    </a:solidFill>
                  </a:tcPr>
                </a:tc>
                <a:tc>
                  <a:txBody>
                    <a:bodyPr/>
                    <a:lstStyle/>
                    <a:p>
                      <a:r>
                        <a:rPr lang="en-US" sz="1200" dirty="0" smtClean="0"/>
                        <a:t>Hard copy</a:t>
                      </a:r>
                      <a:endParaRPr lang="en-US" sz="1200" dirty="0"/>
                    </a:p>
                  </a:txBody>
                  <a:tcPr>
                    <a:solidFill>
                      <a:srgbClr val="C6E9FC"/>
                    </a:solidFill>
                  </a:tcPr>
                </a:tc>
                <a:tc>
                  <a:txBody>
                    <a:bodyPr/>
                    <a:lstStyle/>
                    <a:p>
                      <a:r>
                        <a:rPr lang="en-US" sz="1200" dirty="0" smtClean="0"/>
                        <a:t>Jonathan Kraus</a:t>
                      </a:r>
                      <a:endParaRPr lang="en-US" sz="1200" dirty="0"/>
                    </a:p>
                  </a:txBody>
                  <a:tcPr>
                    <a:solidFill>
                      <a:srgbClr val="C6E9FC"/>
                    </a:solidFill>
                  </a:tcPr>
                </a:tc>
                <a:tc>
                  <a:txBody>
                    <a:bodyPr/>
                    <a:lstStyle/>
                    <a:p>
                      <a:r>
                        <a:rPr lang="en-US" sz="1200" dirty="0" smtClean="0"/>
                        <a:t>November 1</a:t>
                      </a:r>
                      <a:endParaRPr lang="en-US" sz="1200" dirty="0"/>
                    </a:p>
                  </a:txBody>
                  <a:tcPr>
                    <a:solidFill>
                      <a:srgbClr val="C6E9FC"/>
                    </a:solidFill>
                  </a:tcPr>
                </a:tc>
              </a:tr>
              <a:tr h="636837">
                <a:tc>
                  <a:txBody>
                    <a:bodyPr/>
                    <a:lstStyle/>
                    <a:p>
                      <a:r>
                        <a:rPr lang="en-US" sz="1200" dirty="0" smtClean="0"/>
                        <a:t>Software</a:t>
                      </a:r>
                      <a:r>
                        <a:rPr lang="en-US" sz="1200" baseline="0" dirty="0" smtClean="0"/>
                        <a:t> subcontractor</a:t>
                      </a:r>
                      <a:endParaRPr lang="en-US" sz="1200" dirty="0"/>
                    </a:p>
                  </a:txBody>
                  <a:tcPr>
                    <a:solidFill>
                      <a:srgbClr val="C6E9FC"/>
                    </a:solidFill>
                  </a:tcPr>
                </a:tc>
                <a:tc>
                  <a:txBody>
                    <a:bodyPr/>
                    <a:lstStyle/>
                    <a:p>
                      <a:r>
                        <a:rPr lang="en-US" sz="1200" dirty="0" smtClean="0"/>
                        <a:t>Software</a:t>
                      </a:r>
                      <a:r>
                        <a:rPr lang="en-US" sz="1200" baseline="0" dirty="0" smtClean="0"/>
                        <a:t> implementation plan</a:t>
                      </a:r>
                      <a:endParaRPr lang="en-US" sz="1200" dirty="0"/>
                    </a:p>
                  </a:txBody>
                  <a:tcPr>
                    <a:solidFill>
                      <a:srgbClr val="C6E9FC"/>
                    </a:solidFill>
                  </a:tcPr>
                </a:tc>
                <a:tc>
                  <a:txBody>
                    <a:bodyPr/>
                    <a:lstStyle/>
                    <a:p>
                      <a:r>
                        <a:rPr lang="en-US" sz="1200" dirty="0" smtClean="0"/>
                        <a:t>E-mail</a:t>
                      </a:r>
                      <a:endParaRPr lang="en-US" sz="1200" dirty="0"/>
                    </a:p>
                  </a:txBody>
                  <a:tcPr>
                    <a:solidFill>
                      <a:srgbClr val="C6E9FC"/>
                    </a:solidFill>
                  </a:tcPr>
                </a:tc>
                <a:tc>
                  <a:txBody>
                    <a:bodyPr/>
                    <a:lstStyle/>
                    <a:p>
                      <a:r>
                        <a:rPr lang="en-US" sz="1200" dirty="0" err="1" smtClean="0"/>
                        <a:t>Najwa</a:t>
                      </a:r>
                      <a:r>
                        <a:rPr lang="en-US" sz="1200" dirty="0" smtClean="0"/>
                        <a:t> Gates</a:t>
                      </a:r>
                      <a:endParaRPr lang="en-US" sz="1200" dirty="0"/>
                    </a:p>
                  </a:txBody>
                  <a:tcPr>
                    <a:solidFill>
                      <a:srgbClr val="C6E9FC"/>
                    </a:solidFill>
                  </a:tcPr>
                </a:tc>
                <a:tc>
                  <a:txBody>
                    <a:bodyPr/>
                    <a:lstStyle/>
                    <a:p>
                      <a:r>
                        <a:rPr lang="en-US" sz="1200" dirty="0" smtClean="0"/>
                        <a:t>June 1</a:t>
                      </a:r>
                      <a:endParaRPr lang="en-US" sz="1200" dirty="0"/>
                    </a:p>
                  </a:txBody>
                  <a:tcPr>
                    <a:solidFill>
                      <a:srgbClr val="C6E9FC"/>
                    </a:solidFill>
                  </a:tcPr>
                </a:tc>
              </a:tr>
            </a:tbl>
          </a:graphicData>
        </a:graphic>
      </p:graphicFrame>
      <p:sp>
        <p:nvSpPr>
          <p:cNvPr id="8" name="Content Placeholder 7"/>
          <p:cNvSpPr>
            <a:spLocks noGrp="1"/>
          </p:cNvSpPr>
          <p:nvPr>
            <p:ph idx="1"/>
          </p:nvPr>
        </p:nvSpPr>
        <p:spPr>
          <a:xfrm>
            <a:off x="990600" y="5575111"/>
            <a:ext cx="7315200" cy="533400"/>
          </a:xfrm>
        </p:spPr>
        <p:txBody>
          <a:bodyPr/>
          <a:lstStyle/>
          <a:p>
            <a:pPr marL="109537" indent="0">
              <a:buNone/>
            </a:pPr>
            <a:r>
              <a:rPr lang="en-US" sz="1200" dirty="0" smtClean="0"/>
              <a:t>Comments: Put the titles and dates of documents in e-mail headings and have recipients acknowledge receipt. </a:t>
            </a:r>
            <a:endParaRPr lang="en-US" sz="1200" dirty="0"/>
          </a:p>
        </p:txBody>
      </p:sp>
      <p:sp>
        <p:nvSpPr>
          <p:cNvPr id="17412" name="Footer Placeholder 7"/>
          <p:cNvSpPr>
            <a:spLocks noGrp="1"/>
          </p:cNvSpPr>
          <p:nvPr>
            <p:ph type="ftr" sz="quarter" idx="10"/>
          </p:nvPr>
        </p:nvSpPr>
        <p:spPr bwMode="auto">
          <a:xfrm>
            <a:off x="0" y="6400801"/>
            <a:ext cx="2590800" cy="457200"/>
          </a:xfrm>
          <a:noFill/>
          <a:ln>
            <a:miter lim="800000"/>
            <a:headEnd/>
            <a:tailEnd/>
          </a:ln>
        </p:spPr>
        <p:txBody>
          <a:bodyPr/>
          <a:lstStyle/>
          <a:p>
            <a:pPr>
              <a:buFontTx/>
              <a:buNone/>
            </a:pPr>
            <a:r>
              <a:rPr lang="en-US" dirty="0" smtClean="0"/>
              <a:t>Information Technology Project Management, Eighth Edition</a:t>
            </a:r>
          </a:p>
        </p:txBody>
      </p:sp>
      <p:sp>
        <p:nvSpPr>
          <p:cNvPr id="7" name="Slide Number Placeholder 6"/>
          <p:cNvSpPr>
            <a:spLocks noGrp="1"/>
          </p:cNvSpPr>
          <p:nvPr>
            <p:ph type="sldNum" sz="quarter" idx="11"/>
          </p:nvPr>
        </p:nvSpPr>
        <p:spPr/>
        <p:txBody>
          <a:bodyPr/>
          <a:lstStyle/>
          <a:p>
            <a:pPr>
              <a:buFontTx/>
              <a:buNone/>
              <a:defRPr/>
            </a:pPr>
            <a:fld id="{59E06270-8745-46BE-905A-87514833B8ED}" type="slidenum">
              <a:rPr lang="en-US" smtClean="0"/>
              <a:pPr>
                <a:buFontTx/>
                <a:buNone/>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Managing Communications</a:t>
            </a:r>
            <a:endParaRPr lang="en-US" dirty="0"/>
          </a:p>
        </p:txBody>
      </p:sp>
      <p:sp>
        <p:nvSpPr>
          <p:cNvPr id="2" name="Content Placeholder 1"/>
          <p:cNvSpPr>
            <a:spLocks noGrp="1"/>
          </p:cNvSpPr>
          <p:nvPr>
            <p:ph idx="1"/>
          </p:nvPr>
        </p:nvSpPr>
        <p:spPr/>
        <p:txBody>
          <a:bodyPr/>
          <a:lstStyle/>
          <a:p>
            <a:r>
              <a:rPr lang="en-US" dirty="0"/>
              <a:t>Managing communications is a large part of a project manager’s </a:t>
            </a:r>
            <a:r>
              <a:rPr lang="en-US" dirty="0" smtClean="0"/>
              <a:t>job</a:t>
            </a:r>
          </a:p>
          <a:p>
            <a:r>
              <a:rPr lang="en-US" dirty="0" smtClean="0"/>
              <a:t>Getting </a:t>
            </a:r>
            <a:r>
              <a:rPr lang="en-US" dirty="0"/>
              <a:t>project </a:t>
            </a:r>
            <a:r>
              <a:rPr lang="en-US" dirty="0" smtClean="0"/>
              <a:t>information to </a:t>
            </a:r>
            <a:r>
              <a:rPr lang="en-US" dirty="0"/>
              <a:t>the right people at the right time and in a useful format is just as important </a:t>
            </a:r>
            <a:r>
              <a:rPr lang="en-US" dirty="0" smtClean="0"/>
              <a:t>as developing </a:t>
            </a:r>
            <a:r>
              <a:rPr lang="en-US" dirty="0"/>
              <a:t>the information in the first </a:t>
            </a:r>
            <a:r>
              <a:rPr lang="en-US" dirty="0" smtClean="0"/>
              <a:t>place</a:t>
            </a:r>
          </a:p>
          <a:p>
            <a:r>
              <a:rPr lang="en-US" dirty="0"/>
              <a:t>Important considerations include the use of technology, the appropriate methods </a:t>
            </a:r>
            <a:r>
              <a:rPr lang="en-US" dirty="0" smtClean="0"/>
              <a:t>and media </a:t>
            </a:r>
            <a:r>
              <a:rPr lang="en-US" dirty="0"/>
              <a:t>to use, and performance </a:t>
            </a:r>
            <a:r>
              <a:rPr lang="en-US" dirty="0" smtClean="0"/>
              <a:t>reporting</a:t>
            </a:r>
            <a:endParaRPr lang="en-US"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22</a:t>
            </a:fld>
            <a:endParaRPr lang="en-US" dirty="0"/>
          </a:p>
        </p:txBody>
      </p:sp>
    </p:spTree>
    <p:extLst>
      <p:ext uri="{BB962C8B-B14F-4D97-AF65-F5344CB8AC3E}">
        <p14:creationId xmlns:p14="http://schemas.microsoft.com/office/powerpoint/2010/main" val="4288651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Using Technology to Enhance Creation and Distribution</a:t>
            </a:r>
            <a:endParaRPr lang="en-US" dirty="0"/>
          </a:p>
        </p:txBody>
      </p:sp>
      <p:sp>
        <p:nvSpPr>
          <p:cNvPr id="2" name="Content Placeholder 1"/>
          <p:cNvSpPr>
            <a:spLocks noGrp="1"/>
          </p:cNvSpPr>
          <p:nvPr>
            <p:ph idx="1"/>
          </p:nvPr>
        </p:nvSpPr>
        <p:spPr>
          <a:xfrm>
            <a:off x="457200" y="1905000"/>
            <a:ext cx="8229600" cy="4102100"/>
          </a:xfrm>
        </p:spPr>
        <p:txBody>
          <a:bodyPr/>
          <a:lstStyle/>
          <a:p>
            <a:r>
              <a:rPr lang="en-US" dirty="0"/>
              <a:t>Technology can facilitate the process of creating and distributing information, when </a:t>
            </a:r>
            <a:r>
              <a:rPr lang="en-US" dirty="0" smtClean="0"/>
              <a:t>used properly</a:t>
            </a:r>
          </a:p>
          <a:p>
            <a:r>
              <a:rPr lang="en-US" dirty="0" smtClean="0"/>
              <a:t>It is important to select the appropriate communication method and media</a:t>
            </a:r>
            <a:endParaRPr lang="en-US"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23</a:t>
            </a:fld>
            <a:endParaRPr lang="en-US" dirty="0"/>
          </a:p>
        </p:txBody>
      </p:sp>
    </p:spTree>
    <p:extLst>
      <p:ext uri="{BB962C8B-B14F-4D97-AF65-F5344CB8AC3E}">
        <p14:creationId xmlns:p14="http://schemas.microsoft.com/office/powerpoint/2010/main" val="628216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lstStyle/>
          <a:p>
            <a:r>
              <a:rPr lang="en-US" dirty="0" smtClean="0"/>
              <a:t>Global Issues</a:t>
            </a:r>
            <a:endParaRPr lang="en-US" dirty="0"/>
          </a:p>
        </p:txBody>
      </p:sp>
      <p:sp>
        <p:nvSpPr>
          <p:cNvPr id="2" name="Content Placeholder 1"/>
          <p:cNvSpPr>
            <a:spLocks noGrp="1"/>
          </p:cNvSpPr>
          <p:nvPr>
            <p:ph idx="1"/>
          </p:nvPr>
        </p:nvSpPr>
        <p:spPr>
          <a:xfrm>
            <a:off x="457200" y="1341438"/>
            <a:ext cx="8229600" cy="4525962"/>
          </a:xfrm>
        </p:spPr>
        <p:txBody>
          <a:bodyPr/>
          <a:lstStyle/>
          <a:p>
            <a:r>
              <a:rPr lang="en-US" sz="2400" dirty="0"/>
              <a:t>Natural disasters often disrupt communications around the world. For example, the </a:t>
            </a:r>
            <a:r>
              <a:rPr lang="en-US" sz="2400" dirty="0" smtClean="0"/>
              <a:t>scale of </a:t>
            </a:r>
            <a:r>
              <a:rPr lang="en-US" sz="2400" dirty="0"/>
              <a:t>the damage to Japan’s communications infrastructure after a 9.0 magnitude </a:t>
            </a:r>
            <a:r>
              <a:rPr lang="en-US" sz="2400" dirty="0" smtClean="0"/>
              <a:t>earthquake in </a:t>
            </a:r>
            <a:r>
              <a:rPr lang="en-US" sz="2400" dirty="0"/>
              <a:t>March 2011 was unprecedented. Fortunately, thousands of employees </a:t>
            </a:r>
            <a:r>
              <a:rPr lang="en-US" sz="2400" dirty="0" smtClean="0"/>
              <a:t>from NTT </a:t>
            </a:r>
            <a:r>
              <a:rPr lang="en-US" sz="2400" dirty="0"/>
              <a:t>East worked around the clock to restore communications. </a:t>
            </a:r>
            <a:endParaRPr lang="en-US" sz="2400" dirty="0" smtClean="0"/>
          </a:p>
          <a:p>
            <a:r>
              <a:rPr lang="en-US" sz="2400" dirty="0" smtClean="0"/>
              <a:t>During the April 2015 earthquake in Nepal, people turned to older technology like ham radios to communicate</a:t>
            </a:r>
          </a:p>
          <a:p>
            <a:r>
              <a:rPr lang="en-US" sz="2400" dirty="0" smtClean="0"/>
              <a:t>Danish researchers are working on a new device called </a:t>
            </a:r>
            <a:r>
              <a:rPr lang="en-US" sz="2400" dirty="0" err="1" smtClean="0"/>
              <a:t>Reachi</a:t>
            </a:r>
            <a:r>
              <a:rPr lang="en-US" sz="2400" dirty="0" smtClean="0"/>
              <a:t> to aid communications during natural disasters</a:t>
            </a:r>
            <a:endParaRPr lang="en-US" sz="2400"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24</a:t>
            </a:fld>
            <a:endParaRPr lang="en-US" dirty="0"/>
          </a:p>
        </p:txBody>
      </p:sp>
    </p:spTree>
    <p:extLst>
      <p:ext uri="{BB962C8B-B14F-4D97-AF65-F5344CB8AC3E}">
        <p14:creationId xmlns:p14="http://schemas.microsoft.com/office/powerpoint/2010/main" val="36353124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Classifications for Communication Methods</a:t>
            </a:r>
            <a:endParaRPr lang="en-US" dirty="0"/>
          </a:p>
        </p:txBody>
      </p:sp>
      <p:sp>
        <p:nvSpPr>
          <p:cNvPr id="2" name="Content Placeholder 1"/>
          <p:cNvSpPr>
            <a:spLocks noGrp="1"/>
          </p:cNvSpPr>
          <p:nvPr>
            <p:ph idx="1"/>
          </p:nvPr>
        </p:nvSpPr>
        <p:spPr/>
        <p:txBody>
          <a:bodyPr/>
          <a:lstStyle/>
          <a:p>
            <a:r>
              <a:rPr lang="en-US" sz="2400" i="1" dirty="0" smtClean="0"/>
              <a:t>Interactive </a:t>
            </a:r>
            <a:r>
              <a:rPr lang="en-US" sz="2400" i="1" dirty="0"/>
              <a:t>communication</a:t>
            </a:r>
            <a:r>
              <a:rPr lang="en-US" sz="2400" dirty="0"/>
              <a:t>: </a:t>
            </a:r>
            <a:r>
              <a:rPr lang="en-US" sz="2400" dirty="0" smtClean="0"/>
              <a:t>Two </a:t>
            </a:r>
            <a:r>
              <a:rPr lang="en-US" sz="2400" dirty="0"/>
              <a:t>or more people </a:t>
            </a:r>
            <a:r>
              <a:rPr lang="en-US" sz="2400" dirty="0" smtClean="0"/>
              <a:t>interact to </a:t>
            </a:r>
            <a:r>
              <a:rPr lang="en-US" sz="2400" dirty="0"/>
              <a:t>exchange information via meetings, phone calls, or video conferencing. </a:t>
            </a:r>
            <a:r>
              <a:rPr lang="en-US" sz="2400" dirty="0" smtClean="0"/>
              <a:t>Most </a:t>
            </a:r>
            <a:r>
              <a:rPr lang="en-US" sz="2400" dirty="0"/>
              <a:t>effective way to ensure common </a:t>
            </a:r>
            <a:r>
              <a:rPr lang="en-US" sz="2400" dirty="0" smtClean="0"/>
              <a:t>understanding</a:t>
            </a:r>
            <a:endParaRPr lang="en-US" sz="2400" dirty="0"/>
          </a:p>
          <a:p>
            <a:r>
              <a:rPr lang="en-US" sz="2400" i="1" dirty="0" smtClean="0"/>
              <a:t>Push </a:t>
            </a:r>
            <a:r>
              <a:rPr lang="en-US" sz="2400" i="1" dirty="0"/>
              <a:t>communication</a:t>
            </a:r>
            <a:r>
              <a:rPr lang="en-US" sz="2400" dirty="0"/>
              <a:t>: Information is sent or pushed to recipients </a:t>
            </a:r>
            <a:r>
              <a:rPr lang="en-US" sz="2400" dirty="0" smtClean="0"/>
              <a:t>without their </a:t>
            </a:r>
            <a:r>
              <a:rPr lang="en-US" sz="2400" dirty="0"/>
              <a:t>request via reports, e-mails, faxes, voice mails, and other means. </a:t>
            </a:r>
            <a:r>
              <a:rPr lang="en-US" sz="2400" dirty="0" smtClean="0"/>
              <a:t>Ensures </a:t>
            </a:r>
            <a:r>
              <a:rPr lang="en-US" sz="2400" dirty="0"/>
              <a:t>that the information is distributed, but does not ensure </a:t>
            </a:r>
            <a:r>
              <a:rPr lang="en-US" sz="2400" dirty="0" smtClean="0"/>
              <a:t>that it </a:t>
            </a:r>
            <a:r>
              <a:rPr lang="en-US" sz="2400" dirty="0"/>
              <a:t>was received or </a:t>
            </a:r>
            <a:r>
              <a:rPr lang="en-US" sz="2400" dirty="0" smtClean="0"/>
              <a:t>understood</a:t>
            </a:r>
            <a:endParaRPr lang="en-US" sz="2400" dirty="0"/>
          </a:p>
          <a:p>
            <a:r>
              <a:rPr lang="en-US" sz="2400" i="1" dirty="0" smtClean="0"/>
              <a:t>Pull </a:t>
            </a:r>
            <a:r>
              <a:rPr lang="en-US" sz="2400" i="1" dirty="0"/>
              <a:t>communication</a:t>
            </a:r>
            <a:r>
              <a:rPr lang="en-US" sz="2400" dirty="0"/>
              <a:t>: Information is sent to recipients at their request </a:t>
            </a:r>
            <a:r>
              <a:rPr lang="en-US" sz="2400" dirty="0" smtClean="0"/>
              <a:t>via Web </a:t>
            </a:r>
            <a:r>
              <a:rPr lang="en-US" sz="2400" dirty="0"/>
              <a:t>sites, bulletin boards, e-learning, knowledge repositories like blogs, </a:t>
            </a:r>
            <a:r>
              <a:rPr lang="en-US" sz="2400" dirty="0" smtClean="0"/>
              <a:t>and other means</a:t>
            </a:r>
            <a:endParaRPr lang="en-US" sz="2400"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25</a:t>
            </a:fld>
            <a:endParaRPr lang="en-US" dirty="0"/>
          </a:p>
        </p:txBody>
      </p:sp>
    </p:spTree>
    <p:extLst>
      <p:ext uri="{BB962C8B-B14F-4D97-AF65-F5344CB8AC3E}">
        <p14:creationId xmlns:p14="http://schemas.microsoft.com/office/powerpoint/2010/main" val="2303847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76200"/>
            <a:ext cx="8229600" cy="663579"/>
          </a:xfrm>
        </p:spPr>
        <p:txBody>
          <a:bodyPr>
            <a:noAutofit/>
          </a:bodyPr>
          <a:lstStyle/>
          <a:p>
            <a:r>
              <a:rPr lang="en-US" sz="2800" dirty="0" smtClean="0"/>
              <a:t>Table 10-2. Media Choice Table (slide 1 of</a:t>
            </a:r>
            <a:r>
              <a:rPr lang="en-US" sz="2800" baseline="0" dirty="0" smtClean="0"/>
              <a:t> 2)</a:t>
            </a:r>
            <a:endParaRPr lang="en-US" sz="2800" dirty="0" smtClean="0"/>
          </a:p>
        </p:txBody>
      </p:sp>
      <p:sp>
        <p:nvSpPr>
          <p:cNvPr id="3" name="Content Placeholder 2"/>
          <p:cNvSpPr>
            <a:spLocks noGrp="1"/>
          </p:cNvSpPr>
          <p:nvPr>
            <p:ph idx="1"/>
          </p:nvPr>
        </p:nvSpPr>
        <p:spPr>
          <a:xfrm>
            <a:off x="2133600" y="838200"/>
            <a:ext cx="4800600" cy="187024"/>
          </a:xfrm>
        </p:spPr>
        <p:txBody>
          <a:bodyPr/>
          <a:lstStyle/>
          <a:p>
            <a:pPr marL="109537" indent="0" algn="ctr">
              <a:buNone/>
            </a:pPr>
            <a:r>
              <a:rPr lang="en-US" sz="1100" b="1" dirty="0" smtClean="0">
                <a:latin typeface="Leelawadee" panose="020B0502040204020203" pitchFamily="34" charset="-34"/>
                <a:cs typeface="Leelawadee" panose="020B0502040204020203" pitchFamily="34" charset="-34"/>
              </a:rPr>
              <a:t>KEY: 1 = EXCELLENT 2 = ADEQUATE 3 = INAPPROPRIATE</a:t>
            </a:r>
            <a:endParaRPr lang="en-US" sz="1100" b="1" dirty="0">
              <a:latin typeface="Leelawadee" panose="020B0502040204020203" pitchFamily="34" charset="-34"/>
              <a:cs typeface="Leelawadee" panose="020B0502040204020203" pitchFamily="34" charset="-34"/>
            </a:endParaRPr>
          </a:p>
        </p:txBody>
      </p:sp>
      <p:graphicFrame>
        <p:nvGraphicFramePr>
          <p:cNvPr id="2" name="Table 1" descr="A table with seven columns and 18 rows. The column headers are  how well medium is suited to, hard copy, telephone call, voicemail, e-mail, meeting, and website.  "/>
          <p:cNvGraphicFramePr>
            <a:graphicFrameLocks noGrp="1"/>
          </p:cNvGraphicFramePr>
          <p:nvPr>
            <p:extLst>
              <p:ext uri="{D42A27DB-BD31-4B8C-83A1-F6EECF244321}">
                <p14:modId xmlns:p14="http://schemas.microsoft.com/office/powerpoint/2010/main" val="4089114032"/>
              </p:ext>
            </p:extLst>
          </p:nvPr>
        </p:nvGraphicFramePr>
        <p:xfrm>
          <a:off x="2133600" y="1123645"/>
          <a:ext cx="4800600" cy="4286555"/>
        </p:xfrm>
        <a:graphic>
          <a:graphicData uri="http://schemas.openxmlformats.org/drawingml/2006/table">
            <a:tbl>
              <a:tblPr firstRow="1" firstCol="1" bandRow="1">
                <a:tableStyleId>{5940675A-B579-460E-94D1-54222C63F5DA}</a:tableStyleId>
              </a:tblPr>
              <a:tblGrid>
                <a:gridCol w="1676400"/>
                <a:gridCol w="381000"/>
                <a:gridCol w="609600"/>
                <a:gridCol w="609600"/>
                <a:gridCol w="457200"/>
                <a:gridCol w="533400"/>
                <a:gridCol w="533400"/>
              </a:tblGrid>
              <a:tr h="156567">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 </a:t>
                      </a:r>
                      <a:r>
                        <a:rPr lang="en-US" sz="900" b="1" dirty="0" smtClean="0">
                          <a:effectLst/>
                          <a:latin typeface="Iskoola Pota" panose="020B0502040204020203" pitchFamily="34" charset="0"/>
                          <a:cs typeface="Iskoola Pota" panose="020B0502040204020203" pitchFamily="34" charset="0"/>
                        </a:rPr>
                        <a:t>HOW</a:t>
                      </a:r>
                      <a:r>
                        <a:rPr lang="en-US" sz="900" b="1" baseline="0" dirty="0" smtClean="0">
                          <a:effectLst/>
                          <a:latin typeface="Iskoola Pota" panose="020B0502040204020203" pitchFamily="34" charset="0"/>
                          <a:cs typeface="Iskoola Pota" panose="020B0502040204020203" pitchFamily="34" charset="0"/>
                        </a:rPr>
                        <a:t> WELL MEDIUM IS SUITED TO:</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Hard Copy</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Telephone Call</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Voicemail</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E-mail</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Meeting</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b="1" dirty="0">
                          <a:effectLst/>
                          <a:latin typeface="Iskoola Pota" panose="020B0502040204020203" pitchFamily="34" charset="0"/>
                          <a:cs typeface="Iskoola Pota" panose="020B0502040204020203" pitchFamily="34" charset="0"/>
                        </a:rPr>
                        <a:t>Website</a:t>
                      </a:r>
                      <a:endParaRPr lang="en-US" sz="900" b="1" dirty="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Assessing commitment </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Building consensus</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Mediating a conflict</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23721">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Resolving a misunderstanding</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28600">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Addressing negative behavior</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2</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28600">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Expressing support/appreciation</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Encouraging creative thinking</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Making an ironic statement</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198678">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Conveying a reference document</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Reinforcing one's authority </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2</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15033">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Providing a permanent record</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Maintaining confidentiality </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2</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r>
              <a:tr h="213639">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Conveying simple information </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r>
              <a:tr h="227206">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Asking an informational question </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Making a simple request </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Giving complex instructions</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r>
              <a:tr h="243561">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Addressing many people</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2</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3 or 1*</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a:effectLst/>
                          <a:latin typeface="Iskoola Pota" panose="020B0502040204020203" pitchFamily="34" charset="0"/>
                          <a:cs typeface="Iskoola Pota" panose="020B0502040204020203" pitchFamily="34" charset="0"/>
                        </a:rPr>
                        <a:t>2</a:t>
                      </a:r>
                      <a:endParaRPr lang="en-US" sz="90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3</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c>
                  <a:txBody>
                    <a:bodyPr/>
                    <a:lstStyle/>
                    <a:p>
                      <a:pPr marL="0" marR="0">
                        <a:lnSpc>
                          <a:spcPct val="115000"/>
                        </a:lnSpc>
                        <a:spcBef>
                          <a:spcPts val="0"/>
                        </a:spcBef>
                        <a:spcAft>
                          <a:spcPts val="0"/>
                        </a:spcAft>
                      </a:pPr>
                      <a:r>
                        <a:rPr lang="en-US" sz="900" dirty="0">
                          <a:effectLst/>
                          <a:latin typeface="Iskoola Pota" panose="020B0502040204020203" pitchFamily="34" charset="0"/>
                          <a:cs typeface="Iskoola Pota" panose="020B0502040204020203" pitchFamily="34" charset="0"/>
                        </a:rPr>
                        <a:t>1</a:t>
                      </a:r>
                      <a:endParaRPr lang="en-US" sz="900" dirty="0">
                        <a:effectLst/>
                        <a:latin typeface="Iskoola Pota" panose="020B0502040204020203" pitchFamily="34" charset="0"/>
                        <a:ea typeface="Calibri"/>
                        <a:cs typeface="Iskoola Pota" panose="020B0502040204020203" pitchFamily="34" charset="0"/>
                      </a:endParaRPr>
                    </a:p>
                  </a:txBody>
                  <a:tcPr marL="31569" marR="31569" marT="0" marB="0"/>
                </a:tc>
              </a:tr>
            </a:tbl>
          </a:graphicData>
        </a:graphic>
      </p:graphicFrame>
      <p:sp>
        <p:nvSpPr>
          <p:cNvPr id="8" name="Content Placeholder 2"/>
          <p:cNvSpPr txBox="1">
            <a:spLocks/>
          </p:cNvSpPr>
          <p:nvPr/>
        </p:nvSpPr>
        <p:spPr bwMode="auto">
          <a:xfrm>
            <a:off x="2133600" y="5410200"/>
            <a:ext cx="4800600" cy="5562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Font typeface="Wingdings 3" pitchFamily="18" charset="2"/>
              <a:buNone/>
            </a:pPr>
            <a:r>
              <a:rPr lang="en-US" sz="900" dirty="0" smtClean="0">
                <a:latin typeface="Iskoola Pota" panose="020B0502040204020203" pitchFamily="34" charset="0"/>
                <a:cs typeface="Iskoola Pota" panose="020B0502040204020203" pitchFamily="34" charset="0"/>
              </a:rPr>
              <a:t>Galati, Tess. Email Composition and Communication (EmC2) Practical Communications, Inc. (www.pracom.com) (2001).</a:t>
            </a:r>
          </a:p>
          <a:p>
            <a:pPr marL="109537" indent="0">
              <a:buFont typeface="Wingdings 3" pitchFamily="18" charset="2"/>
              <a:buNone/>
            </a:pPr>
            <a:r>
              <a:rPr lang="en-US" sz="900" dirty="0" smtClean="0">
                <a:latin typeface="Iskoola Pota" panose="020B0502040204020203" pitchFamily="34" charset="0"/>
                <a:cs typeface="Iskoola Pota" panose="020B0502040204020203" pitchFamily="34" charset="0"/>
              </a:rPr>
              <a:t>*Depends on system availability </a:t>
            </a:r>
            <a:endParaRPr lang="en-US" sz="900" dirty="0">
              <a:latin typeface="Iskoola Pota" panose="020B0502040204020203" pitchFamily="34" charset="0"/>
              <a:cs typeface="Iskoola Pota" panose="020B0502040204020203" pitchFamily="34" charset="0"/>
            </a:endParaRPr>
          </a:p>
        </p:txBody>
      </p:sp>
      <p:sp>
        <p:nvSpPr>
          <p:cNvPr id="23557" name="Footer Placeholder 6"/>
          <p:cNvSpPr>
            <a:spLocks noGrp="1"/>
          </p:cNvSpPr>
          <p:nvPr>
            <p:ph type="ftr" sz="quarter" idx="10"/>
          </p:nvPr>
        </p:nvSpPr>
        <p:spPr bwMode="auto">
          <a:xfrm>
            <a:off x="0" y="6400801"/>
            <a:ext cx="2590800" cy="457200"/>
          </a:xfrm>
          <a:noFill/>
          <a:ln>
            <a:miter lim="800000"/>
            <a:headEnd/>
            <a:tailEnd/>
          </a:ln>
        </p:spPr>
        <p:txBody>
          <a:bodyPr/>
          <a:lstStyle/>
          <a:p>
            <a:pPr>
              <a:buFontTx/>
              <a:buNone/>
            </a:pPr>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buFontTx/>
              <a:buNone/>
              <a:defRPr/>
            </a:pPr>
            <a:fld id="{95391B64-C9E9-4235-A033-31FD3F518CEE}" type="slidenum">
              <a:rPr lang="en-US" smtClean="0"/>
              <a:pPr>
                <a:buFontTx/>
                <a:buNone/>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a:xfrm>
            <a:off x="381000" y="0"/>
            <a:ext cx="8305800" cy="715962"/>
          </a:xfrm>
        </p:spPr>
        <p:txBody>
          <a:bodyPr>
            <a:normAutofit fontScale="90000"/>
          </a:bodyPr>
          <a:lstStyle/>
          <a:p>
            <a:r>
              <a:rPr lang="en-US" dirty="0" smtClean="0"/>
              <a:t>What Went Wrong? (slide 2 of 2)</a:t>
            </a:r>
          </a:p>
        </p:txBody>
      </p:sp>
      <p:sp>
        <p:nvSpPr>
          <p:cNvPr id="24579" name="Content Placeholder 5"/>
          <p:cNvSpPr>
            <a:spLocks noGrp="1"/>
          </p:cNvSpPr>
          <p:nvPr>
            <p:ph idx="1"/>
          </p:nvPr>
        </p:nvSpPr>
        <p:spPr>
          <a:xfrm>
            <a:off x="228600" y="914400"/>
            <a:ext cx="8915400" cy="4572000"/>
          </a:xfrm>
        </p:spPr>
        <p:txBody>
          <a:bodyPr/>
          <a:lstStyle/>
          <a:p>
            <a:r>
              <a:rPr lang="en-US" sz="2400" dirty="0" smtClean="0"/>
              <a:t>Collaboration is a key driver of overall performance of companies around the world</a:t>
            </a:r>
          </a:p>
          <a:p>
            <a:r>
              <a:rPr lang="en-US" sz="2400" dirty="0" smtClean="0"/>
              <a:t>Of all the collaboration technologies that were studied, three were more commonly present in high-performing companies than in low-performing ones: Web conferencing, audio conferencing, and meeting-scheduler technologies</a:t>
            </a:r>
          </a:p>
          <a:p>
            <a:r>
              <a:rPr lang="en-US" sz="2400" dirty="0" smtClean="0"/>
              <a:t>The study also showed that there are regional differences in how people in various countries prefer to communicate with one another</a:t>
            </a:r>
            <a:r>
              <a:rPr lang="en-US" sz="1600" dirty="0" smtClean="0"/>
              <a:t> </a:t>
            </a:r>
          </a:p>
          <a:p>
            <a:r>
              <a:rPr lang="en-US" sz="2400" dirty="0"/>
              <a:t>A follow-up study showed that the highest returns were in the areas of sales performance and innovations and new product </a:t>
            </a:r>
            <a:r>
              <a:rPr lang="en-US" sz="2400" dirty="0" smtClean="0"/>
              <a:t>development</a:t>
            </a:r>
            <a:endParaRPr lang="en-US" sz="2400" dirty="0"/>
          </a:p>
        </p:txBody>
      </p:sp>
      <p:sp>
        <p:nvSpPr>
          <p:cNvPr id="24580" name="Footer Placeholder 2"/>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4" name="Slide Number Placeholder 3"/>
          <p:cNvSpPr>
            <a:spLocks noGrp="1"/>
          </p:cNvSpPr>
          <p:nvPr>
            <p:ph type="sldNum" sz="quarter" idx="11"/>
          </p:nvPr>
        </p:nvSpPr>
        <p:spPr/>
        <p:txBody>
          <a:bodyPr/>
          <a:lstStyle/>
          <a:p>
            <a:pPr>
              <a:defRPr/>
            </a:pPr>
            <a:fld id="{83D2BCA3-C70D-4913-A791-34F9C01C0E02}"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28600"/>
            <a:ext cx="8229600" cy="1143000"/>
          </a:xfrm>
        </p:spPr>
        <p:txBody>
          <a:bodyPr>
            <a:normAutofit/>
          </a:bodyPr>
          <a:lstStyle/>
          <a:p>
            <a:r>
              <a:rPr lang="en-US" dirty="0" smtClean="0"/>
              <a:t>Reporting Performance</a:t>
            </a:r>
          </a:p>
        </p:txBody>
      </p:sp>
      <p:sp>
        <p:nvSpPr>
          <p:cNvPr id="31747" name="Rectangle 3"/>
          <p:cNvSpPr>
            <a:spLocks noGrp="1" noChangeArrowheads="1"/>
          </p:cNvSpPr>
          <p:nvPr>
            <p:ph idx="1"/>
          </p:nvPr>
        </p:nvSpPr>
        <p:spPr>
          <a:xfrm>
            <a:off x="381000" y="1447800"/>
            <a:ext cx="8534400" cy="4343400"/>
          </a:xfrm>
        </p:spPr>
        <p:txBody>
          <a:bodyPr/>
          <a:lstStyle/>
          <a:p>
            <a:pPr>
              <a:spcBef>
                <a:spcPct val="80000"/>
              </a:spcBef>
              <a:buClr>
                <a:srgbClr val="666699"/>
              </a:buClr>
              <a:buNone/>
            </a:pPr>
            <a:r>
              <a:rPr lang="en-US" dirty="0" smtClean="0"/>
              <a:t>   Performance reporting keeps stakeholders informed about how resources are being used to achieve project objectives</a:t>
            </a:r>
          </a:p>
          <a:p>
            <a:pPr lvl="1">
              <a:spcBef>
                <a:spcPct val="80000"/>
              </a:spcBef>
              <a:buClr>
                <a:srgbClr val="666699"/>
              </a:buClr>
            </a:pPr>
            <a:r>
              <a:rPr lang="en-US" b="1" dirty="0" smtClean="0"/>
              <a:t>Status reports</a:t>
            </a:r>
            <a:r>
              <a:rPr lang="en-US" dirty="0" smtClean="0"/>
              <a:t> describe where the project stands at a specific point in time</a:t>
            </a:r>
          </a:p>
          <a:p>
            <a:pPr lvl="1">
              <a:spcBef>
                <a:spcPct val="80000"/>
              </a:spcBef>
              <a:buClr>
                <a:srgbClr val="666699"/>
              </a:buClr>
            </a:pPr>
            <a:r>
              <a:rPr lang="en-US" b="1" dirty="0" smtClean="0"/>
              <a:t>Progress reports</a:t>
            </a:r>
            <a:r>
              <a:rPr lang="en-US" dirty="0" smtClean="0"/>
              <a:t> describe what the project team has accomplished during a certain period of time</a:t>
            </a:r>
          </a:p>
          <a:p>
            <a:pPr lvl="1">
              <a:spcBef>
                <a:spcPct val="80000"/>
              </a:spcBef>
              <a:buClr>
                <a:srgbClr val="666699"/>
              </a:buClr>
            </a:pPr>
            <a:r>
              <a:rPr lang="en-US" b="1" dirty="0" smtClean="0"/>
              <a:t>Forecasts</a:t>
            </a:r>
            <a:r>
              <a:rPr lang="en-US" dirty="0" smtClean="0"/>
              <a:t> predict future project status and progress based on past information and trends</a:t>
            </a:r>
          </a:p>
        </p:txBody>
      </p:sp>
      <p:sp>
        <p:nvSpPr>
          <p:cNvPr id="31749"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CA2B9A5C-0C64-41FA-8381-4F909A8E042F}"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Controlling Communications</a:t>
            </a:r>
            <a:endParaRPr lang="en-US" dirty="0"/>
          </a:p>
        </p:txBody>
      </p:sp>
      <p:sp>
        <p:nvSpPr>
          <p:cNvPr id="2" name="Content Placeholder 1"/>
          <p:cNvSpPr>
            <a:spLocks noGrp="1"/>
          </p:cNvSpPr>
          <p:nvPr>
            <p:ph idx="1"/>
          </p:nvPr>
        </p:nvSpPr>
        <p:spPr>
          <a:xfrm>
            <a:off x="457200" y="1481138"/>
            <a:ext cx="8534400" cy="4525962"/>
          </a:xfrm>
        </p:spPr>
        <p:txBody>
          <a:bodyPr/>
          <a:lstStyle/>
          <a:p>
            <a:r>
              <a:rPr lang="en-US" sz="2400" dirty="0"/>
              <a:t>The main goal of controlling communications is to ensure the optimal flow of </a:t>
            </a:r>
            <a:r>
              <a:rPr lang="en-US" sz="2400" dirty="0" smtClean="0"/>
              <a:t>information throughout </a:t>
            </a:r>
            <a:r>
              <a:rPr lang="en-US" sz="2400" dirty="0"/>
              <a:t>the entire project life </a:t>
            </a:r>
            <a:r>
              <a:rPr lang="en-US" sz="2400" dirty="0" smtClean="0"/>
              <a:t>cycle</a:t>
            </a:r>
          </a:p>
          <a:p>
            <a:r>
              <a:rPr lang="en-US" sz="2400" dirty="0"/>
              <a:t>The project manager and project team should use their various reporting systems, </a:t>
            </a:r>
            <a:r>
              <a:rPr lang="en-US" sz="2400" dirty="0" smtClean="0"/>
              <a:t>expert judgment</a:t>
            </a:r>
            <a:r>
              <a:rPr lang="en-US" sz="2400" dirty="0"/>
              <a:t>, and meetings to assess how well communications are working. If </a:t>
            </a:r>
            <a:r>
              <a:rPr lang="en-US" sz="2400" dirty="0" smtClean="0"/>
              <a:t>problems exist</a:t>
            </a:r>
            <a:r>
              <a:rPr lang="en-US" sz="2400" dirty="0"/>
              <a:t>, the project manager and team need to take action, which often requires changes </a:t>
            </a:r>
            <a:r>
              <a:rPr lang="en-US" sz="2400" dirty="0" smtClean="0"/>
              <a:t>to the </a:t>
            </a:r>
            <a:r>
              <a:rPr lang="en-US" sz="2400" dirty="0"/>
              <a:t>earlier processes of planning and managing project </a:t>
            </a:r>
            <a:r>
              <a:rPr lang="en-US" sz="2400" dirty="0" smtClean="0"/>
              <a:t>communications</a:t>
            </a:r>
          </a:p>
          <a:p>
            <a:r>
              <a:rPr lang="en-US" sz="2400" dirty="0" smtClean="0"/>
              <a:t>It </a:t>
            </a:r>
            <a:r>
              <a:rPr lang="en-US" sz="2400" dirty="0"/>
              <a:t>is often beneficial to have a facilitator from outside the project team assess how </a:t>
            </a:r>
            <a:r>
              <a:rPr lang="en-US" sz="2400" dirty="0" smtClean="0"/>
              <a:t>well communications </a:t>
            </a:r>
            <a:r>
              <a:rPr lang="en-US" sz="2400" dirty="0"/>
              <a:t>are working</a:t>
            </a:r>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29</a:t>
            </a:fld>
            <a:endParaRPr lang="en-US" dirty="0"/>
          </a:p>
        </p:txBody>
      </p:sp>
    </p:spTree>
    <p:extLst>
      <p:ext uri="{BB962C8B-B14F-4D97-AF65-F5344CB8AC3E}">
        <p14:creationId xmlns:p14="http://schemas.microsoft.com/office/powerpoint/2010/main" val="1298207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212725"/>
            <a:ext cx="8305800" cy="701675"/>
          </a:xfrm>
        </p:spPr>
        <p:txBody>
          <a:bodyPr>
            <a:normAutofit fontScale="90000"/>
          </a:bodyPr>
          <a:lstStyle/>
          <a:p>
            <a:r>
              <a:rPr lang="en-US" dirty="0" smtClean="0"/>
              <a:t>Learning </a:t>
            </a:r>
            <a:r>
              <a:rPr lang="en-US" dirty="0" smtClean="0"/>
              <a:t>Objectives, Part 2</a:t>
            </a:r>
            <a:endParaRPr lang="en-US" dirty="0" smtClean="0"/>
          </a:p>
        </p:txBody>
      </p:sp>
      <p:sp>
        <p:nvSpPr>
          <p:cNvPr id="10243" name="Rectangle 3"/>
          <p:cNvSpPr>
            <a:spLocks noGrp="1" noChangeArrowheads="1"/>
          </p:cNvSpPr>
          <p:nvPr>
            <p:ph idx="1"/>
          </p:nvPr>
        </p:nvSpPr>
        <p:spPr>
          <a:xfrm>
            <a:off x="228600" y="1143000"/>
            <a:ext cx="8458200" cy="4419600"/>
          </a:xfrm>
        </p:spPr>
        <p:txBody>
          <a:bodyPr/>
          <a:lstStyle/>
          <a:p>
            <a:r>
              <a:rPr lang="en-US" sz="2800" dirty="0"/>
              <a:t>Discuss methods for controlling communications to ensure that </a:t>
            </a:r>
            <a:r>
              <a:rPr lang="en-US" sz="2800" dirty="0" smtClean="0"/>
              <a:t>information needs </a:t>
            </a:r>
            <a:r>
              <a:rPr lang="en-US" sz="2800" dirty="0"/>
              <a:t>are met throughout the life of the project</a:t>
            </a:r>
          </a:p>
          <a:p>
            <a:r>
              <a:rPr lang="en-US" sz="2800" dirty="0" smtClean="0"/>
              <a:t>List </a:t>
            </a:r>
            <a:r>
              <a:rPr lang="en-US" sz="2800" dirty="0"/>
              <a:t>various methods for improving project communications, such as </a:t>
            </a:r>
            <a:r>
              <a:rPr lang="en-US" sz="2800" dirty="0" smtClean="0"/>
              <a:t>running effective </a:t>
            </a:r>
            <a:r>
              <a:rPr lang="en-US" sz="2800" dirty="0"/>
              <a:t>meetings, using various technologies effectively, and </a:t>
            </a:r>
            <a:r>
              <a:rPr lang="en-US" sz="2800" dirty="0" smtClean="0"/>
              <a:t>using templates</a:t>
            </a:r>
            <a:endParaRPr lang="en-US" sz="2800" dirty="0"/>
          </a:p>
          <a:p>
            <a:r>
              <a:rPr lang="en-US" sz="2800" dirty="0" smtClean="0"/>
              <a:t>Describe </a:t>
            </a:r>
            <a:r>
              <a:rPr lang="en-US" sz="2800" dirty="0"/>
              <a:t>how software can enhance project </a:t>
            </a:r>
            <a:r>
              <a:rPr lang="en-US" sz="2800" dirty="0" smtClean="0"/>
              <a:t>communications management</a:t>
            </a:r>
          </a:p>
        </p:txBody>
      </p:sp>
      <p:sp>
        <p:nvSpPr>
          <p:cNvPr id="1024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8C9851F4-903B-4357-A1DA-EB6BD89A525D}"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r>
              <a:rPr lang="en-US" dirty="0" smtClean="0"/>
              <a:t>Suggestions for Improving Project Communications</a:t>
            </a:r>
          </a:p>
        </p:txBody>
      </p:sp>
      <p:sp>
        <p:nvSpPr>
          <p:cNvPr id="35843" name="Rectangle 3"/>
          <p:cNvSpPr>
            <a:spLocks noGrp="1" noChangeArrowheads="1"/>
          </p:cNvSpPr>
          <p:nvPr>
            <p:ph idx="1"/>
          </p:nvPr>
        </p:nvSpPr>
        <p:spPr>
          <a:xfrm>
            <a:off x="381000" y="1905000"/>
            <a:ext cx="8458200" cy="3048000"/>
          </a:xfrm>
        </p:spPr>
        <p:txBody>
          <a:bodyPr/>
          <a:lstStyle/>
          <a:p>
            <a:pPr>
              <a:spcBef>
                <a:spcPct val="100000"/>
              </a:spcBef>
              <a:buClr>
                <a:srgbClr val="666699"/>
              </a:buClr>
            </a:pPr>
            <a:r>
              <a:rPr lang="en-US" dirty="0" smtClean="0"/>
              <a:t>Develop better communication skills</a:t>
            </a:r>
          </a:p>
          <a:p>
            <a:pPr>
              <a:spcBef>
                <a:spcPct val="100000"/>
              </a:spcBef>
              <a:buClr>
                <a:srgbClr val="666699"/>
              </a:buClr>
            </a:pPr>
            <a:r>
              <a:rPr lang="en-US" dirty="0" smtClean="0"/>
              <a:t>Run effective meetings</a:t>
            </a:r>
          </a:p>
          <a:p>
            <a:pPr>
              <a:spcBef>
                <a:spcPct val="100000"/>
              </a:spcBef>
              <a:buClr>
                <a:srgbClr val="666699"/>
              </a:buClr>
            </a:pPr>
            <a:r>
              <a:rPr lang="en-US" dirty="0" smtClean="0"/>
              <a:t>Use e-mail and other technologies effectively</a:t>
            </a:r>
          </a:p>
          <a:p>
            <a:pPr>
              <a:spcBef>
                <a:spcPct val="100000"/>
              </a:spcBef>
              <a:buClr>
                <a:srgbClr val="666699"/>
              </a:buClr>
            </a:pPr>
            <a:r>
              <a:rPr lang="en-US" dirty="0" smtClean="0"/>
              <a:t>Use templates for project communications</a:t>
            </a:r>
          </a:p>
        </p:txBody>
      </p:sp>
      <p:sp>
        <p:nvSpPr>
          <p:cNvPr id="35845"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25BA7D44-575A-473D-AB4F-693D9AC55880}"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28600" y="228600"/>
            <a:ext cx="8686800" cy="1219200"/>
          </a:xfrm>
        </p:spPr>
        <p:txBody>
          <a:bodyPr>
            <a:normAutofit fontScale="90000"/>
          </a:bodyPr>
          <a:lstStyle/>
          <a:p>
            <a:r>
              <a:rPr lang="en-US" sz="4200" dirty="0" smtClean="0"/>
              <a:t>Developing Better Communication Skills</a:t>
            </a:r>
          </a:p>
        </p:txBody>
      </p:sp>
      <p:sp>
        <p:nvSpPr>
          <p:cNvPr id="38915" name="Rectangle 3"/>
          <p:cNvSpPr>
            <a:spLocks noGrp="1" noChangeArrowheads="1"/>
          </p:cNvSpPr>
          <p:nvPr>
            <p:ph idx="1"/>
          </p:nvPr>
        </p:nvSpPr>
        <p:spPr>
          <a:xfrm>
            <a:off x="381000" y="1676400"/>
            <a:ext cx="8458200" cy="4572000"/>
          </a:xfrm>
        </p:spPr>
        <p:txBody>
          <a:bodyPr/>
          <a:lstStyle/>
          <a:p>
            <a:r>
              <a:rPr lang="en-US" dirty="0"/>
              <a:t>Most companies spend a lot of money on technical training for their employees, </a:t>
            </a:r>
            <a:r>
              <a:rPr lang="en-US" dirty="0" smtClean="0"/>
              <a:t>even when </a:t>
            </a:r>
            <a:r>
              <a:rPr lang="en-US" dirty="0"/>
              <a:t>employees might benefit more from communications </a:t>
            </a:r>
            <a:r>
              <a:rPr lang="en-US" dirty="0" smtClean="0"/>
              <a:t>training</a:t>
            </a:r>
          </a:p>
          <a:p>
            <a:r>
              <a:rPr lang="en-US" dirty="0"/>
              <a:t>Individual </a:t>
            </a:r>
            <a:r>
              <a:rPr lang="en-US" dirty="0" smtClean="0"/>
              <a:t>employees are </a:t>
            </a:r>
            <a:r>
              <a:rPr lang="en-US" dirty="0"/>
              <a:t>also more likely to enroll voluntarily in classes to learn the latest technology than </a:t>
            </a:r>
            <a:r>
              <a:rPr lang="en-US" dirty="0" smtClean="0"/>
              <a:t>in classes </a:t>
            </a:r>
            <a:r>
              <a:rPr lang="en-US" dirty="0"/>
              <a:t>that develop soft </a:t>
            </a:r>
            <a:r>
              <a:rPr lang="en-US" dirty="0" smtClean="0"/>
              <a:t>skills</a:t>
            </a:r>
          </a:p>
          <a:p>
            <a:r>
              <a:rPr lang="en-US" dirty="0" smtClean="0"/>
              <a:t>As organizations become more global, they realize they must invest in ways to improve communication with people from different countries and cultures</a:t>
            </a:r>
          </a:p>
          <a:p>
            <a:r>
              <a:rPr lang="en-US" dirty="0" smtClean="0"/>
              <a:t>It takes leadership to improve communication</a:t>
            </a:r>
          </a:p>
        </p:txBody>
      </p:sp>
      <p:sp>
        <p:nvSpPr>
          <p:cNvPr id="38917"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03421E75-015D-49C3-B778-9A793BB407F7}"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81000" y="198438"/>
            <a:ext cx="8305800" cy="563562"/>
          </a:xfrm>
        </p:spPr>
        <p:txBody>
          <a:bodyPr>
            <a:normAutofit fontScale="90000"/>
          </a:bodyPr>
          <a:lstStyle/>
          <a:p>
            <a:r>
              <a:rPr lang="en-US" dirty="0" smtClean="0"/>
              <a:t>Media Snapshot</a:t>
            </a:r>
          </a:p>
        </p:txBody>
      </p:sp>
      <p:sp>
        <p:nvSpPr>
          <p:cNvPr id="39939" name="Content Placeholder 2"/>
          <p:cNvSpPr>
            <a:spLocks noGrp="1"/>
          </p:cNvSpPr>
          <p:nvPr>
            <p:ph idx="1"/>
          </p:nvPr>
        </p:nvSpPr>
        <p:spPr>
          <a:xfrm>
            <a:off x="304800" y="1143000"/>
            <a:ext cx="8534400" cy="4038600"/>
          </a:xfrm>
        </p:spPr>
        <p:txBody>
          <a:bodyPr/>
          <a:lstStyle/>
          <a:p>
            <a:r>
              <a:rPr lang="en-US" sz="2400" dirty="0" smtClean="0"/>
              <a:t>93 percent of recruiters check out social media profiles of prospective hires</a:t>
            </a:r>
          </a:p>
          <a:p>
            <a:r>
              <a:rPr lang="en-US" sz="2400" dirty="0" smtClean="0"/>
              <a:t>A 2014 article in Money magazine provides a list of social </a:t>
            </a:r>
            <a:r>
              <a:rPr lang="en-US" sz="2400" dirty="0"/>
              <a:t>m</a:t>
            </a:r>
            <a:r>
              <a:rPr lang="en-US" sz="2400" dirty="0" smtClean="0"/>
              <a:t>edia blunders that cost millennial  a job or something worse, including:</a:t>
            </a:r>
          </a:p>
          <a:p>
            <a:pPr lvl="1"/>
            <a:r>
              <a:rPr lang="en-US" sz="2000" dirty="0" smtClean="0"/>
              <a:t>Posting something embarrassing on the corporate Twitter feed</a:t>
            </a:r>
          </a:p>
          <a:p>
            <a:pPr lvl="1"/>
            <a:r>
              <a:rPr lang="en-US" sz="2000" dirty="0" smtClean="0"/>
              <a:t>Sexual oversharing</a:t>
            </a:r>
          </a:p>
          <a:p>
            <a:pPr lvl="1"/>
            <a:r>
              <a:rPr lang="en-US" sz="2000" dirty="0" smtClean="0"/>
              <a:t>Revealing company secrets</a:t>
            </a:r>
          </a:p>
          <a:p>
            <a:pPr lvl="1"/>
            <a:r>
              <a:rPr lang="en-US" sz="2000" dirty="0" smtClean="0"/>
              <a:t>Making fun of your boss/team</a:t>
            </a:r>
          </a:p>
          <a:p>
            <a:pPr lvl="1"/>
            <a:r>
              <a:rPr lang="en-US" sz="2000" dirty="0" smtClean="0"/>
              <a:t>Posting while you’re supposed to be working</a:t>
            </a:r>
          </a:p>
        </p:txBody>
      </p:sp>
      <p:sp>
        <p:nvSpPr>
          <p:cNvPr id="39940" name="Footer Placeholder 3"/>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753D210F-61F1-4EA1-9766-D6C154FC1179}"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28600"/>
            <a:ext cx="8229600" cy="762000"/>
          </a:xfrm>
        </p:spPr>
        <p:txBody>
          <a:bodyPr/>
          <a:lstStyle/>
          <a:p>
            <a:r>
              <a:rPr lang="en-US" dirty="0" smtClean="0"/>
              <a:t>Running Effective Meetings</a:t>
            </a:r>
          </a:p>
        </p:txBody>
      </p:sp>
      <p:sp>
        <p:nvSpPr>
          <p:cNvPr id="40963" name="Rectangle 3"/>
          <p:cNvSpPr>
            <a:spLocks noGrp="1" noChangeArrowheads="1"/>
          </p:cNvSpPr>
          <p:nvPr>
            <p:ph idx="1"/>
          </p:nvPr>
        </p:nvSpPr>
        <p:spPr>
          <a:xfrm>
            <a:off x="457200" y="1189038"/>
            <a:ext cx="8229600" cy="4525962"/>
          </a:xfrm>
        </p:spPr>
        <p:txBody>
          <a:bodyPr/>
          <a:lstStyle/>
          <a:p>
            <a:pPr>
              <a:buClr>
                <a:srgbClr val="666699"/>
              </a:buClr>
            </a:pPr>
            <a:r>
              <a:rPr lang="en-US" sz="2400" dirty="0" smtClean="0"/>
              <a:t>Determine if a meeting can be avoided</a:t>
            </a:r>
          </a:p>
          <a:p>
            <a:pPr>
              <a:buClr>
                <a:srgbClr val="666699"/>
              </a:buClr>
            </a:pPr>
            <a:r>
              <a:rPr lang="en-US" sz="2400" dirty="0" smtClean="0"/>
              <a:t>Define the purpose and intended outcome of the meeting</a:t>
            </a:r>
          </a:p>
          <a:p>
            <a:pPr>
              <a:buClr>
                <a:srgbClr val="666699"/>
              </a:buClr>
            </a:pPr>
            <a:r>
              <a:rPr lang="en-US" sz="2400" dirty="0" smtClean="0"/>
              <a:t>Determine who should attend the meeting</a:t>
            </a:r>
          </a:p>
          <a:p>
            <a:pPr>
              <a:buClr>
                <a:srgbClr val="666699"/>
              </a:buClr>
            </a:pPr>
            <a:r>
              <a:rPr lang="en-US" sz="2400" dirty="0" smtClean="0"/>
              <a:t>Provide an agenda to participants before the meeting</a:t>
            </a:r>
          </a:p>
          <a:p>
            <a:pPr>
              <a:buClr>
                <a:srgbClr val="666699"/>
              </a:buClr>
            </a:pPr>
            <a:r>
              <a:rPr lang="en-US" sz="2400" dirty="0" smtClean="0"/>
              <a:t>Prepare handouts and visual aids, and make logistical arrangements ahead of time</a:t>
            </a:r>
          </a:p>
          <a:p>
            <a:pPr>
              <a:buClr>
                <a:srgbClr val="666699"/>
              </a:buClr>
            </a:pPr>
            <a:r>
              <a:rPr lang="en-US" sz="2400" dirty="0" smtClean="0"/>
              <a:t>Run the meeting professionally</a:t>
            </a:r>
          </a:p>
          <a:p>
            <a:pPr>
              <a:buClr>
                <a:srgbClr val="666699"/>
              </a:buClr>
            </a:pPr>
            <a:r>
              <a:rPr lang="en-US" sz="2400" dirty="0" smtClean="0"/>
              <a:t>Set the ground rules for the meeting</a:t>
            </a:r>
          </a:p>
          <a:p>
            <a:pPr>
              <a:buClr>
                <a:srgbClr val="666699"/>
              </a:buClr>
            </a:pPr>
            <a:r>
              <a:rPr lang="en-US" sz="2400" dirty="0" smtClean="0"/>
              <a:t>Build relationships</a:t>
            </a:r>
          </a:p>
        </p:txBody>
      </p:sp>
      <p:sp>
        <p:nvSpPr>
          <p:cNvPr id="40965"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CE8DA428-FE21-4B1B-B832-4011C6449F06}" type="slidenum">
              <a:rPr lang="en-US" smtClean="0"/>
              <a:pPr>
                <a:defRPr/>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74638"/>
            <a:ext cx="8305800" cy="944562"/>
          </a:xfrm>
        </p:spPr>
        <p:txBody>
          <a:bodyPr>
            <a:normAutofit fontScale="90000"/>
          </a:bodyPr>
          <a:lstStyle/>
          <a:p>
            <a:r>
              <a:rPr lang="en-US" sz="3600" dirty="0" smtClean="0"/>
              <a:t>Using E-Mail, Instant Messaging, Texting, and Collaborative Tools Effectively</a:t>
            </a:r>
          </a:p>
        </p:txBody>
      </p:sp>
      <p:sp>
        <p:nvSpPr>
          <p:cNvPr id="41987" name="Rectangle 3"/>
          <p:cNvSpPr>
            <a:spLocks noGrp="1" noChangeArrowheads="1"/>
          </p:cNvSpPr>
          <p:nvPr>
            <p:ph idx="1"/>
          </p:nvPr>
        </p:nvSpPr>
        <p:spPr>
          <a:xfrm>
            <a:off x="533400" y="1524000"/>
            <a:ext cx="8153400" cy="4038600"/>
          </a:xfrm>
        </p:spPr>
        <p:txBody>
          <a:bodyPr/>
          <a:lstStyle/>
          <a:p>
            <a:pPr>
              <a:buClr>
                <a:srgbClr val="666699"/>
              </a:buClr>
            </a:pPr>
            <a:r>
              <a:rPr lang="en-US" dirty="0"/>
              <a:t>Make sure that e-mail, instant messaging, texting, or collaborative tools are an appropriate medium for what you want to communicate </a:t>
            </a:r>
          </a:p>
          <a:p>
            <a:pPr>
              <a:buClr>
                <a:srgbClr val="666699"/>
              </a:buClr>
            </a:pPr>
            <a:r>
              <a:rPr lang="en-US" dirty="0"/>
              <a:t>Be sure to send information to the right people</a:t>
            </a:r>
          </a:p>
          <a:p>
            <a:pPr>
              <a:buClr>
                <a:srgbClr val="666699"/>
              </a:buClr>
            </a:pPr>
            <a:r>
              <a:rPr lang="en-US" dirty="0"/>
              <a:t>Use meaningful subject lines and limit the content of emails to one main subject, and be as clear and concise as possible</a:t>
            </a:r>
          </a:p>
          <a:p>
            <a:pPr>
              <a:buClr>
                <a:srgbClr val="666699"/>
              </a:buClr>
            </a:pPr>
            <a:r>
              <a:rPr lang="en-US" dirty="0"/>
              <a:t>Be sure to authorize the right people to share and edit your collaborative </a:t>
            </a:r>
            <a:r>
              <a:rPr lang="en-US" dirty="0" smtClean="0"/>
              <a:t>documents</a:t>
            </a:r>
            <a:endParaRPr lang="en-US" dirty="0"/>
          </a:p>
        </p:txBody>
      </p:sp>
      <p:sp>
        <p:nvSpPr>
          <p:cNvPr id="41989" name="Footer Placeholder 6"/>
          <p:cNvSpPr>
            <a:spLocks noGrp="1"/>
          </p:cNvSpPr>
          <p:nvPr>
            <p:ph type="ftr" sz="quarter" idx="10"/>
          </p:nvPr>
        </p:nvSpPr>
        <p:spPr bwMode="auto">
          <a:xfrm>
            <a:off x="29817" y="6400801"/>
            <a:ext cx="2590800" cy="457200"/>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A78C4353-7F2B-49DB-B587-1D6E1530DCAD}"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r>
              <a:rPr lang="en-US" dirty="0" smtClean="0"/>
              <a:t>Sample Collaborative Tools</a:t>
            </a:r>
            <a:endParaRPr lang="en-US" dirty="0"/>
          </a:p>
        </p:txBody>
      </p:sp>
      <p:sp>
        <p:nvSpPr>
          <p:cNvPr id="2" name="Content Placeholder 1"/>
          <p:cNvSpPr>
            <a:spLocks noGrp="1"/>
          </p:cNvSpPr>
          <p:nvPr>
            <p:ph idx="1"/>
          </p:nvPr>
        </p:nvSpPr>
        <p:spPr>
          <a:xfrm>
            <a:off x="457200" y="1358900"/>
            <a:ext cx="8229600" cy="4813300"/>
          </a:xfrm>
        </p:spPr>
        <p:txBody>
          <a:bodyPr/>
          <a:lstStyle/>
          <a:p>
            <a:r>
              <a:rPr lang="en-US" dirty="0" smtClean="0"/>
              <a:t>A </a:t>
            </a:r>
            <a:r>
              <a:rPr lang="en-US" b="1" dirty="0" smtClean="0"/>
              <a:t>SharePoint portal </a:t>
            </a:r>
            <a:r>
              <a:rPr lang="en-US" dirty="0" smtClean="0"/>
              <a:t>allows users to create custom Web sites to access documents and applications stored on shared devices</a:t>
            </a:r>
          </a:p>
          <a:p>
            <a:r>
              <a:rPr lang="en-US" b="1" dirty="0" smtClean="0"/>
              <a:t>Google Docs </a:t>
            </a:r>
            <a:r>
              <a:rPr lang="en-US" dirty="0" smtClean="0"/>
              <a:t>allow users to create, share, and edit documents, spreadsheets, and presentations online</a:t>
            </a:r>
          </a:p>
          <a:p>
            <a:r>
              <a:rPr lang="en-US" dirty="0" smtClean="0"/>
              <a:t>A </a:t>
            </a:r>
            <a:r>
              <a:rPr lang="en-US" b="1" dirty="0" smtClean="0"/>
              <a:t>wiki </a:t>
            </a:r>
            <a:r>
              <a:rPr lang="en-US" dirty="0" smtClean="0"/>
              <a:t>is a Web site designed to enable anyone who accesses it to contribute or modify Web page content</a:t>
            </a:r>
          </a:p>
          <a:p>
            <a:r>
              <a:rPr lang="en-US" dirty="0" smtClean="0"/>
              <a:t>Kanban boards visually show tasks that need to be done, are in progress, or are completed</a:t>
            </a:r>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Figure 10-3. Sample Kanban Board</a:t>
            </a:r>
            <a:endParaRPr lang="en-US" dirty="0"/>
          </a:p>
        </p:txBody>
      </p:sp>
      <p:pic>
        <p:nvPicPr>
          <p:cNvPr id="6" name="Content Placeholder 5" descr="A right pointing arrow containing three boxes. The first box is called To Do and it contains Tasks 4, 7, and 8. The second box is called In Progress and it contains Tasks 2, 5, and 6. The last box is called Done, and it contains Tasks 1 and 3. The source is Kathy Schwalbe, An introduction to project management, fifth edition, 2015."/>
          <p:cNvPicPr>
            <a:picLocks noGrp="1" noChangeAspect="1"/>
          </p:cNvPicPr>
          <p:nvPr>
            <p:ph idx="1"/>
          </p:nvPr>
        </p:nvPicPr>
        <p:blipFill rotWithShape="1">
          <a:blip r:embed="rId2">
            <a:extLst>
              <a:ext uri="{28A0092B-C50C-407E-A947-70E740481C1C}">
                <a14:useLocalDpi xmlns:a14="http://schemas.microsoft.com/office/drawing/2010/main" val="0"/>
              </a:ext>
            </a:extLst>
          </a:blip>
          <a:srcRect b="9256"/>
          <a:stretch/>
        </p:blipFill>
        <p:spPr>
          <a:xfrm>
            <a:off x="685799" y="1599048"/>
            <a:ext cx="7902575" cy="3958220"/>
          </a:xfrm>
        </p:spPr>
      </p:pic>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36</a:t>
            </a:fld>
            <a:endParaRPr lang="en-US" dirty="0"/>
          </a:p>
        </p:txBody>
      </p:sp>
    </p:spTree>
    <p:extLst>
      <p:ext uri="{BB962C8B-B14F-4D97-AF65-F5344CB8AC3E}">
        <p14:creationId xmlns:p14="http://schemas.microsoft.com/office/powerpoint/2010/main" val="14521997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1143000"/>
          </a:xfrm>
        </p:spPr>
        <p:txBody>
          <a:bodyPr>
            <a:normAutofit fontScale="90000"/>
          </a:bodyPr>
          <a:lstStyle/>
          <a:p>
            <a:r>
              <a:rPr lang="en-US" dirty="0" smtClean="0"/>
              <a:t>Using Templates for Project Communications</a:t>
            </a:r>
          </a:p>
        </p:txBody>
      </p:sp>
      <p:sp>
        <p:nvSpPr>
          <p:cNvPr id="44035" name="Rectangle 3"/>
          <p:cNvSpPr>
            <a:spLocks noGrp="1" noChangeArrowheads="1"/>
          </p:cNvSpPr>
          <p:nvPr>
            <p:ph idx="1"/>
          </p:nvPr>
        </p:nvSpPr>
        <p:spPr>
          <a:xfrm>
            <a:off x="381000" y="1295400"/>
            <a:ext cx="8458200" cy="4572000"/>
          </a:xfrm>
        </p:spPr>
        <p:txBody>
          <a:bodyPr/>
          <a:lstStyle/>
          <a:p>
            <a:pPr>
              <a:spcBef>
                <a:spcPct val="70000"/>
              </a:spcBef>
              <a:buClr>
                <a:srgbClr val="666699"/>
              </a:buClr>
            </a:pPr>
            <a:r>
              <a:rPr lang="en-US" dirty="0" smtClean="0"/>
              <a:t>Many technical people are afraid to ask for help</a:t>
            </a:r>
          </a:p>
          <a:p>
            <a:pPr>
              <a:spcBef>
                <a:spcPct val="70000"/>
              </a:spcBef>
              <a:buClr>
                <a:srgbClr val="666699"/>
              </a:buClr>
            </a:pPr>
            <a:r>
              <a:rPr lang="en-US" dirty="0" smtClean="0"/>
              <a:t>Providing examples and templates for project communications saves time and money</a:t>
            </a:r>
          </a:p>
          <a:p>
            <a:pPr>
              <a:spcBef>
                <a:spcPct val="70000"/>
              </a:spcBef>
              <a:buClr>
                <a:srgbClr val="666699"/>
              </a:buClr>
            </a:pPr>
            <a:r>
              <a:rPr lang="en-US" dirty="0" smtClean="0"/>
              <a:t>Organizations can develop their own templates, use some provided by outside organizations, or use samples from textbooks</a:t>
            </a:r>
          </a:p>
          <a:p>
            <a:pPr>
              <a:spcBef>
                <a:spcPct val="70000"/>
              </a:spcBef>
              <a:buClr>
                <a:srgbClr val="666699"/>
              </a:buClr>
            </a:pPr>
            <a:r>
              <a:rPr lang="en-US" dirty="0" smtClean="0"/>
              <a:t>Recall that research shows that companies that excel in project management make effective use of templates</a:t>
            </a:r>
          </a:p>
        </p:txBody>
      </p:sp>
      <p:sp>
        <p:nvSpPr>
          <p:cNvPr id="44037"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FEF57902-66F0-4ADD-B262-093048E70547}"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28600"/>
            <a:ext cx="8229600" cy="1143000"/>
          </a:xfrm>
        </p:spPr>
        <p:txBody>
          <a:bodyPr>
            <a:normAutofit/>
          </a:bodyPr>
          <a:lstStyle/>
          <a:p>
            <a:r>
              <a:rPr lang="en-US" sz="2800" dirty="0" smtClean="0"/>
              <a:t>Figure 10-3. Sample Template for a </a:t>
            </a:r>
            <a:br>
              <a:rPr lang="en-US" sz="2800" dirty="0" smtClean="0"/>
            </a:br>
            <a:r>
              <a:rPr lang="en-US" sz="2800" dirty="0" smtClean="0"/>
              <a:t>Project Description</a:t>
            </a:r>
          </a:p>
        </p:txBody>
      </p:sp>
      <p:sp>
        <p:nvSpPr>
          <p:cNvPr id="2" name="Content Placeholder 1"/>
          <p:cNvSpPr>
            <a:spLocks noGrp="1"/>
          </p:cNvSpPr>
          <p:nvPr>
            <p:ph idx="1"/>
          </p:nvPr>
        </p:nvSpPr>
        <p:spPr>
          <a:xfrm>
            <a:off x="457200" y="1481138"/>
            <a:ext cx="8229600" cy="2328862"/>
          </a:xfrm>
        </p:spPr>
        <p:txBody>
          <a:bodyPr/>
          <a:lstStyle/>
          <a:p>
            <a:pPr marL="109537" indent="0" algn="ctr">
              <a:buNone/>
            </a:pPr>
            <a:r>
              <a:rPr lang="en-US" sz="1600" b="1" dirty="0" smtClean="0"/>
              <a:t>Project X Description </a:t>
            </a:r>
          </a:p>
          <a:p>
            <a:pPr marL="109537" indent="0">
              <a:buNone/>
            </a:pPr>
            <a:r>
              <a:rPr lang="en-US" sz="1400" b="1" dirty="0" smtClean="0"/>
              <a:t>Objective</a:t>
            </a:r>
            <a:r>
              <a:rPr lang="en-US" sz="1400" dirty="0" smtClean="0"/>
              <a:t>: Describe the objective of the project in one or two sentences. Focus on the business benefits of doing the project. </a:t>
            </a:r>
            <a:br>
              <a:rPr lang="en-US" sz="1400" dirty="0" smtClean="0"/>
            </a:br>
            <a:r>
              <a:rPr lang="en-US" sz="1400" b="1" dirty="0" smtClean="0"/>
              <a:t>Scope</a:t>
            </a:r>
            <a:r>
              <a:rPr lang="en-US" sz="1400" dirty="0" smtClean="0"/>
              <a:t>: Briefly describe the scope of the project. What business functions are involved, and what are the main products the project will produce?</a:t>
            </a:r>
          </a:p>
          <a:p>
            <a:pPr marL="109537" indent="0">
              <a:buNone/>
            </a:pPr>
            <a:r>
              <a:rPr lang="en-US" sz="1400" b="1" dirty="0" smtClean="0"/>
              <a:t>Assumptions</a:t>
            </a:r>
            <a:r>
              <a:rPr lang="en-US" sz="1400" dirty="0" smtClean="0"/>
              <a:t>: Summarize the most critical assumptions for the project. </a:t>
            </a:r>
          </a:p>
          <a:p>
            <a:pPr marL="109537" indent="0">
              <a:buNone/>
            </a:pPr>
            <a:r>
              <a:rPr lang="en-US" sz="1400" b="1" dirty="0" smtClean="0"/>
              <a:t>Cost</a:t>
            </a:r>
            <a:r>
              <a:rPr lang="en-US" sz="1400" dirty="0" smtClean="0"/>
              <a:t>: Provide the total estimated cost for the project. If desired, list the total cost each year. </a:t>
            </a:r>
          </a:p>
          <a:p>
            <a:pPr marL="109537" indent="0">
              <a:buNone/>
            </a:pPr>
            <a:r>
              <a:rPr lang="en-US" sz="1400" b="1" dirty="0" smtClean="0"/>
              <a:t>Schedule</a:t>
            </a:r>
            <a:r>
              <a:rPr lang="en-US" sz="1400" dirty="0" smtClean="0"/>
              <a:t>: Provide summary information from the project’s Gantt chart, as shown. Focus on summary tasks and milestones. </a:t>
            </a:r>
            <a:endParaRPr lang="en-US" sz="1400" dirty="0"/>
          </a:p>
        </p:txBody>
      </p:sp>
      <p:pic>
        <p:nvPicPr>
          <p:cNvPr id="7" name="Picture 6" descr="A Gantt chart with 8 steps showing a sample template for a project description. The start of the project begins between August and September, and is labelled 6/1. The main task takes place during the beginning of September and lasts until the end of October. Deliverable 1 is due near the end of October, and is labelled 7/26. The main task 2 begins near the end of October and lasts until mid-January. Deliverable 2 is due mid-January, and is labelled 10/18. There is an arrow that leaves off from Deliverable 2 and drops down to Task 3, which begins mid-January and lasts until the end of March. Deliverable 3 is due at the end of March, and is labelled 12/27. There is an arrow from deliverable 3 that drops down to the end of the project, which is also slated for the end of March and is labelled 12/27."/>
          <p:cNvPicPr>
            <a:picLocks noChangeAspect="1"/>
          </p:cNvPicPr>
          <p:nvPr/>
        </p:nvPicPr>
        <p:blipFill rotWithShape="1">
          <a:blip r:embed="rId2"/>
          <a:srcRect t="51533"/>
          <a:stretch/>
        </p:blipFill>
        <p:spPr>
          <a:xfrm>
            <a:off x="1905000" y="3906451"/>
            <a:ext cx="5334000" cy="2248034"/>
          </a:xfrm>
          <a:prstGeom prst="rect">
            <a:avLst/>
          </a:prstGeom>
        </p:spPr>
      </p:pic>
      <p:sp>
        <p:nvSpPr>
          <p:cNvPr id="45061" name="Footer Placeholder 6"/>
          <p:cNvSpPr>
            <a:spLocks noGrp="1"/>
          </p:cNvSpPr>
          <p:nvPr>
            <p:ph type="ftr" sz="quarter" idx="10"/>
          </p:nvPr>
        </p:nvSpPr>
        <p:spPr bwMode="auto">
          <a:xfrm>
            <a:off x="0" y="6400801"/>
            <a:ext cx="2590800" cy="457200"/>
          </a:xfrm>
          <a:noFill/>
          <a:ln>
            <a:miter lim="800000"/>
            <a:headEnd/>
            <a:tailEnd/>
          </a:ln>
        </p:spPr>
        <p:txBody>
          <a:bodyPr/>
          <a:lstStyle/>
          <a:p>
            <a:pPr>
              <a:buFontTx/>
              <a:buNone/>
            </a:pPr>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buFontTx/>
              <a:buNone/>
              <a:defRPr/>
            </a:pPr>
            <a:fld id="{BEB61753-3085-4DFB-A2B2-F492B6419F58}" type="slidenum">
              <a:rPr lang="en-US" smtClean="0"/>
              <a:pPr>
                <a:buFontTx/>
                <a:buNone/>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dirty="0" smtClean="0"/>
              <a:t>Table 10-3. Sample Template for a Monthly Progress Report</a:t>
            </a:r>
          </a:p>
        </p:txBody>
      </p:sp>
      <p:graphicFrame>
        <p:nvGraphicFramePr>
          <p:cNvPr id="2" name="Table 1" descr="A table with one column and six rows detailing a sample template for a monthly progress report. "/>
          <p:cNvGraphicFramePr>
            <a:graphicFrameLocks noGrp="1"/>
          </p:cNvGraphicFramePr>
          <p:nvPr>
            <p:extLst>
              <p:ext uri="{D42A27DB-BD31-4B8C-83A1-F6EECF244321}">
                <p14:modId xmlns:p14="http://schemas.microsoft.com/office/powerpoint/2010/main" val="1089147771"/>
              </p:ext>
            </p:extLst>
          </p:nvPr>
        </p:nvGraphicFramePr>
        <p:xfrm>
          <a:off x="381000" y="1828800"/>
          <a:ext cx="8458200" cy="3505200"/>
        </p:xfrm>
        <a:graphic>
          <a:graphicData uri="http://schemas.openxmlformats.org/drawingml/2006/table">
            <a:tbl>
              <a:tblPr firstRow="1" firstCol="1" bandRow="1">
                <a:tableStyleId>{5C22544A-7EE6-4342-B048-85BDC9FD1C3A}</a:tableStyleId>
              </a:tblPr>
              <a:tblGrid>
                <a:gridCol w="8458200"/>
              </a:tblGrid>
              <a:tr h="282408">
                <a:tc>
                  <a:txBody>
                    <a:bodyPr/>
                    <a:lstStyle/>
                    <a:p>
                      <a:pPr marL="342900" marR="0" lvl="0" indent="-342900">
                        <a:lnSpc>
                          <a:spcPct val="115000"/>
                        </a:lnSpc>
                        <a:spcBef>
                          <a:spcPts val="0"/>
                        </a:spcBef>
                        <a:spcAft>
                          <a:spcPts val="0"/>
                        </a:spcAft>
                        <a:buFont typeface="+mj-lt"/>
                        <a:buAutoNum type="romanUcPeriod"/>
                      </a:pPr>
                      <a:r>
                        <a:rPr lang="en-US" sz="1600" dirty="0">
                          <a:solidFill>
                            <a:schemeClr val="tx1"/>
                          </a:solidFill>
                          <a:effectLst/>
                          <a:latin typeface="Iskoola Pota" panose="020B0502040204020203" pitchFamily="34" charset="0"/>
                          <a:cs typeface="Iskoola Pota" panose="020B0502040204020203" pitchFamily="34" charset="0"/>
                        </a:rPr>
                        <a:t>Accomplishments for Month of January (or appropriate month):</a:t>
                      </a:r>
                      <a:endParaRPr lang="en-US" sz="160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85992">
                <a:tc>
                  <a:txBody>
                    <a:bodyPr/>
                    <a:lstStyle/>
                    <a:p>
                      <a:pPr marL="342900" marR="0" lvl="0" indent="-342900">
                        <a:lnSpc>
                          <a:spcPct val="115000"/>
                        </a:lnSpc>
                        <a:spcBef>
                          <a:spcPts val="0"/>
                        </a:spcBef>
                        <a:spcAft>
                          <a:spcPts val="0"/>
                        </a:spcAft>
                        <a:buFont typeface="Symbol"/>
                        <a:buChar char=""/>
                      </a:pPr>
                      <a:r>
                        <a:rPr lang="en-US" sz="1600" b="0" dirty="0">
                          <a:solidFill>
                            <a:schemeClr val="tx1"/>
                          </a:solidFill>
                          <a:effectLst/>
                          <a:latin typeface="Iskoola Pota" panose="020B0502040204020203" pitchFamily="34" charset="0"/>
                          <a:cs typeface="Iskoola Pota" panose="020B0502040204020203" pitchFamily="34" charset="0"/>
                        </a:rPr>
                        <a:t>Describe most important accomplishments. Relate to project's Gantt chart.</a:t>
                      </a:r>
                    </a:p>
                    <a:p>
                      <a:pPr marL="342900" marR="0" lvl="0" indent="-342900">
                        <a:lnSpc>
                          <a:spcPct val="115000"/>
                        </a:lnSpc>
                        <a:spcBef>
                          <a:spcPts val="0"/>
                        </a:spcBef>
                        <a:spcAft>
                          <a:spcPts val="0"/>
                        </a:spcAft>
                        <a:buFont typeface="Symbol"/>
                        <a:buChar char=""/>
                      </a:pPr>
                      <a:r>
                        <a:rPr lang="en-US" sz="1600" b="0" dirty="0">
                          <a:solidFill>
                            <a:schemeClr val="tx1"/>
                          </a:solidFill>
                          <a:effectLst/>
                          <a:latin typeface="Iskoola Pota" panose="020B0502040204020203" pitchFamily="34" charset="0"/>
                          <a:cs typeface="Iskoola Pota" panose="020B0502040204020203" pitchFamily="34" charset="0"/>
                        </a:rPr>
                        <a:t>Describe other important accomplishments, one bullet for each. If any issues were resolved from the previous month, list them as accomplishments.</a:t>
                      </a:r>
                      <a:endParaRPr lang="en-US" sz="1600" b="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2408">
                <a:tc>
                  <a:txBody>
                    <a:bodyPr/>
                    <a:lstStyle/>
                    <a:p>
                      <a:pPr marL="0" marR="0" lvl="0" indent="0">
                        <a:lnSpc>
                          <a:spcPct val="115000"/>
                        </a:lnSpc>
                        <a:spcBef>
                          <a:spcPts val="0"/>
                        </a:spcBef>
                        <a:spcAft>
                          <a:spcPts val="0"/>
                        </a:spcAft>
                        <a:buFont typeface="+mj-lt"/>
                        <a:buNone/>
                      </a:pPr>
                      <a:r>
                        <a:rPr lang="en-US" sz="1600" dirty="0" smtClean="0">
                          <a:solidFill>
                            <a:schemeClr val="tx1"/>
                          </a:solidFill>
                          <a:effectLst/>
                          <a:latin typeface="Iskoola Pota" panose="020B0502040204020203" pitchFamily="34" charset="0"/>
                          <a:cs typeface="Iskoola Pota" panose="020B0502040204020203" pitchFamily="34" charset="0"/>
                        </a:rPr>
                        <a:t>II. Plans </a:t>
                      </a:r>
                      <a:r>
                        <a:rPr lang="en-US" sz="1600" dirty="0">
                          <a:solidFill>
                            <a:schemeClr val="tx1"/>
                          </a:solidFill>
                          <a:effectLst/>
                          <a:latin typeface="Iskoola Pota" panose="020B0502040204020203" pitchFamily="34" charset="0"/>
                          <a:cs typeface="Iskoola Pota" panose="020B0502040204020203" pitchFamily="34" charset="0"/>
                        </a:rPr>
                        <a:t>for February (or following month):</a:t>
                      </a:r>
                      <a:endParaRPr lang="en-US" sz="160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85992">
                <a:tc>
                  <a:txBody>
                    <a:bodyPr/>
                    <a:lstStyle/>
                    <a:p>
                      <a:pPr marL="342900" marR="0" lvl="0" indent="-342900">
                        <a:lnSpc>
                          <a:spcPct val="115000"/>
                        </a:lnSpc>
                        <a:spcBef>
                          <a:spcPts val="0"/>
                        </a:spcBef>
                        <a:spcAft>
                          <a:spcPts val="0"/>
                        </a:spcAft>
                        <a:buFont typeface="Symbol"/>
                        <a:buChar char=""/>
                      </a:pPr>
                      <a:r>
                        <a:rPr lang="en-US" sz="1600" b="0" dirty="0">
                          <a:solidFill>
                            <a:schemeClr val="tx1"/>
                          </a:solidFill>
                          <a:effectLst/>
                          <a:latin typeface="Iskoola Pota" panose="020B0502040204020203" pitchFamily="34" charset="0"/>
                          <a:cs typeface="Iskoola Pota" panose="020B0502040204020203" pitchFamily="34" charset="0"/>
                        </a:rPr>
                        <a:t>Describe most important items to be accomplished in the next month.  Again, relate to the project's Gantt chart.</a:t>
                      </a:r>
                    </a:p>
                    <a:p>
                      <a:pPr marL="342900" marR="0" lvl="0" indent="-342900">
                        <a:lnSpc>
                          <a:spcPct val="115000"/>
                        </a:lnSpc>
                        <a:spcBef>
                          <a:spcPts val="0"/>
                        </a:spcBef>
                        <a:spcAft>
                          <a:spcPts val="0"/>
                        </a:spcAft>
                        <a:buFont typeface="Symbol"/>
                        <a:buChar char=""/>
                      </a:pPr>
                      <a:r>
                        <a:rPr lang="en-US" sz="1600" b="0" dirty="0">
                          <a:solidFill>
                            <a:schemeClr val="tx1"/>
                          </a:solidFill>
                          <a:effectLst/>
                          <a:latin typeface="Iskoola Pota" panose="020B0502040204020203" pitchFamily="34" charset="0"/>
                          <a:cs typeface="Iskoola Pota" panose="020B0502040204020203" pitchFamily="34" charset="0"/>
                        </a:rPr>
                        <a:t>Describe other important items to accomplish, one bullet for each. </a:t>
                      </a:r>
                      <a:endParaRPr lang="en-US" sz="1600" b="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84200">
                <a:tc>
                  <a:txBody>
                    <a:bodyPr/>
                    <a:lstStyle/>
                    <a:p>
                      <a:pPr marL="0" marR="0" lvl="0" indent="0">
                        <a:lnSpc>
                          <a:spcPct val="115000"/>
                        </a:lnSpc>
                        <a:spcBef>
                          <a:spcPts val="0"/>
                        </a:spcBef>
                        <a:spcAft>
                          <a:spcPts val="0"/>
                        </a:spcAft>
                        <a:buFont typeface="+mj-lt"/>
                        <a:buNone/>
                      </a:pPr>
                      <a:r>
                        <a:rPr lang="en-US" sz="1600" dirty="0" smtClean="0">
                          <a:solidFill>
                            <a:schemeClr val="tx1"/>
                          </a:solidFill>
                          <a:effectLst/>
                          <a:latin typeface="Iskoola Pota" panose="020B0502040204020203" pitchFamily="34" charset="0"/>
                          <a:cs typeface="Iskoola Pota" panose="020B0502040204020203" pitchFamily="34" charset="0"/>
                        </a:rPr>
                        <a:t>III. Issues</a:t>
                      </a:r>
                      <a:r>
                        <a:rPr lang="en-US" sz="1600" dirty="0">
                          <a:solidFill>
                            <a:schemeClr val="tx1"/>
                          </a:solidFill>
                          <a:effectLst/>
                          <a:latin typeface="Iskoola Pota" panose="020B0502040204020203" pitchFamily="34" charset="0"/>
                          <a:cs typeface="Iskoola Pota" panose="020B0502040204020203" pitchFamily="34" charset="0"/>
                        </a:rPr>
                        <a:t>: </a:t>
                      </a:r>
                      <a:r>
                        <a:rPr lang="en-US" sz="1600" b="0" dirty="0">
                          <a:solidFill>
                            <a:schemeClr val="tx1"/>
                          </a:solidFill>
                          <a:effectLst/>
                          <a:latin typeface="Iskoola Pota" panose="020B0502040204020203" pitchFamily="34" charset="0"/>
                          <a:cs typeface="Iskoola Pota" panose="020B0502040204020203" pitchFamily="34" charset="0"/>
                        </a:rPr>
                        <a:t>Briefly list important issues that surfaced or are still important. Managers hate surprises and want to help the project succeed, so be sure to list issues.</a:t>
                      </a:r>
                      <a:endParaRPr lang="en-US" sz="1600" b="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84200">
                <a:tc>
                  <a:txBody>
                    <a:bodyPr/>
                    <a:lstStyle/>
                    <a:p>
                      <a:pPr marL="0" marR="0" lvl="0" indent="0">
                        <a:lnSpc>
                          <a:spcPct val="115000"/>
                        </a:lnSpc>
                        <a:spcBef>
                          <a:spcPts val="0"/>
                        </a:spcBef>
                        <a:spcAft>
                          <a:spcPts val="0"/>
                        </a:spcAft>
                        <a:buFont typeface="+mj-lt"/>
                        <a:buNone/>
                      </a:pPr>
                      <a:r>
                        <a:rPr lang="en-US" sz="1600" dirty="0" smtClean="0">
                          <a:solidFill>
                            <a:schemeClr val="tx1"/>
                          </a:solidFill>
                          <a:effectLst/>
                          <a:latin typeface="Iskoola Pota" panose="020B0502040204020203" pitchFamily="34" charset="0"/>
                          <a:cs typeface="Iskoola Pota" panose="020B0502040204020203" pitchFamily="34" charset="0"/>
                        </a:rPr>
                        <a:t>IV. Project </a:t>
                      </a:r>
                      <a:r>
                        <a:rPr lang="en-US" sz="1600" dirty="0">
                          <a:solidFill>
                            <a:schemeClr val="tx1"/>
                          </a:solidFill>
                          <a:effectLst/>
                          <a:latin typeface="Iskoola Pota" panose="020B0502040204020203" pitchFamily="34" charset="0"/>
                          <a:cs typeface="Iskoola Pota" panose="020B0502040204020203" pitchFamily="34" charset="0"/>
                        </a:rPr>
                        <a:t>changes (date and description): </a:t>
                      </a:r>
                      <a:r>
                        <a:rPr lang="en-US" sz="1600" b="0" dirty="0">
                          <a:solidFill>
                            <a:schemeClr val="tx1"/>
                          </a:solidFill>
                          <a:effectLst/>
                          <a:latin typeface="Iskoola Pota" panose="020B0502040204020203" pitchFamily="34" charset="0"/>
                          <a:cs typeface="Iskoola Pota" panose="020B0502040204020203" pitchFamily="34" charset="0"/>
                        </a:rPr>
                        <a:t>List any approved or requested changes to the project. Include the date of the change and a brief description. </a:t>
                      </a:r>
                      <a:endParaRPr lang="en-US" sz="1600" b="0" dirty="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6085"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3F96509D-2F51-4E30-B355-2A9B8CF30081}" type="slidenum">
              <a:rPr lang="en-US" smtClean="0"/>
              <a:pPr>
                <a:buFontTx/>
                <a:buNone/>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381000" y="274638"/>
            <a:ext cx="8610600" cy="639762"/>
          </a:xfrm>
        </p:spPr>
        <p:txBody>
          <a:bodyPr>
            <a:normAutofit fontScale="90000"/>
          </a:bodyPr>
          <a:lstStyle/>
          <a:p>
            <a:r>
              <a:rPr lang="en-US" dirty="0" smtClean="0"/>
              <a:t>Importance of Good Communications</a:t>
            </a:r>
          </a:p>
        </p:txBody>
      </p:sp>
      <p:sp>
        <p:nvSpPr>
          <p:cNvPr id="11267" name="Rectangle 1027"/>
          <p:cNvSpPr>
            <a:spLocks noGrp="1" noChangeArrowheads="1"/>
          </p:cNvSpPr>
          <p:nvPr>
            <p:ph idx="1"/>
          </p:nvPr>
        </p:nvSpPr>
        <p:spPr>
          <a:xfrm>
            <a:off x="228600" y="1066800"/>
            <a:ext cx="8458200" cy="4572000"/>
          </a:xfrm>
        </p:spPr>
        <p:txBody>
          <a:bodyPr/>
          <a:lstStyle/>
          <a:p>
            <a:pPr>
              <a:spcBef>
                <a:spcPct val="60000"/>
              </a:spcBef>
              <a:buClr>
                <a:srgbClr val="666699"/>
              </a:buClr>
              <a:buFont typeface="Wingdings" pitchFamily="2" charset="2"/>
              <a:buChar char="§"/>
            </a:pPr>
            <a:r>
              <a:rPr lang="en-US" dirty="0" smtClean="0"/>
              <a:t>The greatest threat to many projects is a failure to communicate</a:t>
            </a:r>
          </a:p>
          <a:p>
            <a:pPr>
              <a:spcBef>
                <a:spcPct val="60000"/>
              </a:spcBef>
              <a:buClr>
                <a:srgbClr val="666699"/>
              </a:buClr>
              <a:buFont typeface="Wingdings" pitchFamily="2" charset="2"/>
              <a:buChar char="§"/>
            </a:pPr>
            <a:r>
              <a:rPr lang="en-US" dirty="0" smtClean="0"/>
              <a:t>Our culture does not portray IT professionals as being good communicators</a:t>
            </a:r>
          </a:p>
          <a:p>
            <a:pPr>
              <a:spcBef>
                <a:spcPct val="60000"/>
              </a:spcBef>
              <a:buClr>
                <a:srgbClr val="666699"/>
              </a:buClr>
              <a:buFont typeface="Wingdings" pitchFamily="2" charset="2"/>
              <a:buChar char="§"/>
            </a:pPr>
            <a:r>
              <a:rPr lang="en-US" dirty="0" smtClean="0"/>
              <a:t>Research shows that IT professionals must be able to communicate effectively to succeed in their positions</a:t>
            </a:r>
          </a:p>
          <a:p>
            <a:pPr>
              <a:spcBef>
                <a:spcPct val="60000"/>
              </a:spcBef>
              <a:buClr>
                <a:srgbClr val="666699"/>
              </a:buClr>
              <a:buFont typeface="Wingdings" pitchFamily="2" charset="2"/>
              <a:buChar char="§"/>
            </a:pPr>
            <a:r>
              <a:rPr lang="en-US" dirty="0" smtClean="0"/>
              <a:t>Strong verbal and non-technical skills are a key factor in career advancement for IT professionals</a:t>
            </a:r>
          </a:p>
        </p:txBody>
      </p:sp>
      <p:sp>
        <p:nvSpPr>
          <p:cNvPr id="11269"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7F552E40-316F-4674-A043-23A6DEDF19B8}"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fontScale="90000"/>
          </a:bodyPr>
          <a:lstStyle/>
          <a:p>
            <a:r>
              <a:rPr lang="en-US" dirty="0" smtClean="0"/>
              <a:t>Table 10-4. Final Project</a:t>
            </a:r>
            <a:br>
              <a:rPr lang="en-US" dirty="0" smtClean="0"/>
            </a:br>
            <a:r>
              <a:rPr lang="en-US" dirty="0" smtClean="0"/>
              <a:t>Documentation Items</a:t>
            </a:r>
          </a:p>
        </p:txBody>
      </p:sp>
      <p:graphicFrame>
        <p:nvGraphicFramePr>
          <p:cNvPr id="3" name="Table 2" descr="A table made up of one column and ten rows summarizing final project documentation items. "/>
          <p:cNvGraphicFramePr>
            <a:graphicFrameLocks noGrp="1"/>
          </p:cNvGraphicFramePr>
          <p:nvPr>
            <p:extLst>
              <p:ext uri="{D42A27DB-BD31-4B8C-83A1-F6EECF244321}">
                <p14:modId xmlns:p14="http://schemas.microsoft.com/office/powerpoint/2010/main" val="1062467474"/>
              </p:ext>
            </p:extLst>
          </p:nvPr>
        </p:nvGraphicFramePr>
        <p:xfrm>
          <a:off x="457200" y="1825749"/>
          <a:ext cx="8305800" cy="3713799"/>
        </p:xfrm>
        <a:graphic>
          <a:graphicData uri="http://schemas.openxmlformats.org/drawingml/2006/table">
            <a:tbl>
              <a:tblPr firstRow="1" firstCol="1" bandRow="1"/>
              <a:tblGrid>
                <a:gridCol w="8305800"/>
              </a:tblGrid>
              <a:tr h="282642">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I</a:t>
                      </a:r>
                      <a:r>
                        <a:rPr lang="en-US" sz="1600" dirty="0" smtClean="0">
                          <a:effectLst/>
                          <a:latin typeface="Iskoola Pota" panose="020B0502040204020203" pitchFamily="34" charset="0"/>
                          <a:ea typeface="Calibri"/>
                          <a:cs typeface="Iskoola Pota" panose="020B0502040204020203" pitchFamily="34" charset="0"/>
                        </a:rPr>
                        <a:t>. Project Description </a:t>
                      </a:r>
                      <a:r>
                        <a:rPr lang="en-US" sz="1600" baseline="0" dirty="0" smtClean="0">
                          <a:effectLst/>
                          <a:latin typeface="Iskoola Pota" panose="020B0502040204020203" pitchFamily="34" charset="0"/>
                          <a:ea typeface="Calibri"/>
                          <a:cs typeface="Iskoola Pota" panose="020B0502040204020203" pitchFamily="34" charset="0"/>
                        </a:rPr>
                        <a:t> </a:t>
                      </a:r>
                      <a:endParaRPr lang="en-US" sz="1600" dirty="0">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383">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II</a:t>
                      </a:r>
                      <a:r>
                        <a:rPr lang="en-US" sz="1600" dirty="0" smtClean="0">
                          <a:effectLst/>
                          <a:latin typeface="Iskoola Pota" panose="020B0502040204020203" pitchFamily="34" charset="0"/>
                          <a:ea typeface="Calibri"/>
                          <a:cs typeface="Iskoola Pota" panose="020B0502040204020203" pitchFamily="34" charset="0"/>
                        </a:rPr>
                        <a:t>. Project proposal </a:t>
                      </a:r>
                      <a:r>
                        <a:rPr lang="en-US" sz="1600" dirty="0">
                          <a:effectLst/>
                          <a:latin typeface="Iskoola Pota" panose="020B0502040204020203" pitchFamily="34" charset="0"/>
                          <a:ea typeface="Calibri"/>
                          <a:cs typeface="Iskoola Pota" panose="020B0502040204020203" pitchFamily="34" charset="0"/>
                        </a:rPr>
                        <a:t>and backup data (request for proposal, statement of work, proposal correspondence, and so 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245">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III</a:t>
                      </a:r>
                      <a:r>
                        <a:rPr lang="en-US" sz="1600" dirty="0" smtClean="0">
                          <a:effectLst/>
                          <a:latin typeface="Iskoola Pota" panose="020B0502040204020203" pitchFamily="34" charset="0"/>
                          <a:ea typeface="Calibri"/>
                          <a:cs typeface="Iskoola Pota" panose="020B0502040204020203" pitchFamily="34" charset="0"/>
                        </a:rPr>
                        <a:t>. Original </a:t>
                      </a:r>
                      <a:r>
                        <a:rPr lang="en-US" sz="1600" dirty="0">
                          <a:effectLst/>
                          <a:latin typeface="Iskoola Pota" panose="020B0502040204020203" pitchFamily="34" charset="0"/>
                          <a:ea typeface="Calibri"/>
                          <a:cs typeface="Iskoola Pota" panose="020B0502040204020203" pitchFamily="34" charset="0"/>
                        </a:rPr>
                        <a:t>and revised contract information and client acceptable documents.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55">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IV</a:t>
                      </a:r>
                      <a:r>
                        <a:rPr lang="en-US" sz="1600" dirty="0" smtClean="0">
                          <a:effectLst/>
                          <a:latin typeface="Iskoola Pota" panose="020B0502040204020203" pitchFamily="34" charset="0"/>
                          <a:ea typeface="Calibri"/>
                          <a:cs typeface="Iskoola Pota" panose="020B0502040204020203" pitchFamily="34" charset="0"/>
                        </a:rPr>
                        <a:t>. Original </a:t>
                      </a:r>
                      <a:r>
                        <a:rPr lang="en-US" sz="1600" dirty="0">
                          <a:effectLst/>
                          <a:latin typeface="Iskoola Pota" panose="020B0502040204020203" pitchFamily="34" charset="0"/>
                          <a:ea typeface="Calibri"/>
                          <a:cs typeface="Iskoola Pota" panose="020B0502040204020203" pitchFamily="34" charset="0"/>
                        </a:rPr>
                        <a:t>and revised project plans and schedules (WBS, Gantt charts and network diagrams, cost estimates, communications </a:t>
                      </a:r>
                      <a:r>
                        <a:rPr lang="en-US" sz="1600" dirty="0" smtClean="0">
                          <a:effectLst/>
                          <a:latin typeface="Iskoola Pota" panose="020B0502040204020203" pitchFamily="34" charset="0"/>
                          <a:ea typeface="Calibri"/>
                          <a:cs typeface="Iskoola Pota" panose="020B0502040204020203" pitchFamily="34" charset="0"/>
                        </a:rPr>
                        <a:t>management plan</a:t>
                      </a:r>
                      <a:r>
                        <a:rPr lang="en-US" sz="1600" dirty="0">
                          <a:effectLst/>
                          <a:latin typeface="Iskoola Pota" panose="020B0502040204020203" pitchFamily="34" charset="0"/>
                          <a:ea typeface="Calibri"/>
                          <a:cs typeface="Iskoola Pota" panose="020B0502040204020203" pitchFamily="34" charset="0"/>
                        </a:rPr>
                        <a:t>, etc.)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245">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V</a:t>
                      </a:r>
                      <a:r>
                        <a:rPr lang="en-US" sz="1600" dirty="0" smtClean="0">
                          <a:effectLst/>
                          <a:latin typeface="Iskoola Pota" panose="020B0502040204020203" pitchFamily="34" charset="0"/>
                          <a:ea typeface="Calibri"/>
                          <a:cs typeface="Iskoola Pota" panose="020B0502040204020203" pitchFamily="34" charset="0"/>
                        </a:rPr>
                        <a:t>.</a:t>
                      </a:r>
                      <a:r>
                        <a:rPr lang="en-US" sz="1600" baseline="0" dirty="0" smtClean="0">
                          <a:effectLst/>
                          <a:latin typeface="Iskoola Pota" panose="020B0502040204020203" pitchFamily="34" charset="0"/>
                          <a:ea typeface="Calibri"/>
                          <a:cs typeface="Iskoola Pota" panose="020B0502040204020203" pitchFamily="34" charset="0"/>
                        </a:rPr>
                        <a:t> </a:t>
                      </a:r>
                      <a:r>
                        <a:rPr lang="en-US" sz="1600" dirty="0" smtClean="0">
                          <a:effectLst/>
                          <a:latin typeface="Iskoola Pota" panose="020B0502040204020203" pitchFamily="34" charset="0"/>
                          <a:ea typeface="Calibri"/>
                          <a:cs typeface="Iskoola Pota" panose="020B0502040204020203" pitchFamily="34" charset="0"/>
                        </a:rPr>
                        <a:t>Design </a:t>
                      </a:r>
                      <a:r>
                        <a:rPr lang="en-US" sz="1600" dirty="0">
                          <a:effectLst/>
                          <a:latin typeface="Iskoola Pota" panose="020B0502040204020203" pitchFamily="34" charset="0"/>
                          <a:ea typeface="Calibri"/>
                          <a:cs typeface="Iskoola Pota" panose="020B0502040204020203" pitchFamily="34" charset="0"/>
                        </a:rPr>
                        <a:t>documents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245">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VI</a:t>
                      </a:r>
                      <a:r>
                        <a:rPr lang="en-US" sz="1600" dirty="0" smtClean="0">
                          <a:effectLst/>
                          <a:latin typeface="Iskoola Pota" panose="020B0502040204020203" pitchFamily="34" charset="0"/>
                          <a:ea typeface="Calibri"/>
                          <a:cs typeface="Iskoola Pota" panose="020B0502040204020203" pitchFamily="34" charset="0"/>
                        </a:rPr>
                        <a:t>. Final </a:t>
                      </a:r>
                      <a:r>
                        <a:rPr lang="en-US" sz="1600" dirty="0">
                          <a:effectLst/>
                          <a:latin typeface="Iskoola Pota" panose="020B0502040204020203" pitchFamily="34" charset="0"/>
                          <a:ea typeface="Calibri"/>
                          <a:cs typeface="Iskoola Pota" panose="020B0502040204020203" pitchFamily="34" charset="0"/>
                        </a:rPr>
                        <a:t>project report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642">
                <a:tc>
                  <a:txBody>
                    <a:bodyPr/>
                    <a:lstStyle/>
                    <a:p>
                      <a:pPr marL="0" marR="0" lvl="0" indent="0">
                        <a:lnSpc>
                          <a:spcPct val="115000"/>
                        </a:lnSpc>
                        <a:spcBef>
                          <a:spcPts val="0"/>
                        </a:spcBef>
                        <a:spcAft>
                          <a:spcPts val="0"/>
                        </a:spcAft>
                        <a:buFont typeface="+mj-lt"/>
                        <a:buNone/>
                      </a:pPr>
                      <a:r>
                        <a:rPr lang="en-US" sz="1600" b="1" dirty="0" smtClean="0">
                          <a:effectLst/>
                          <a:latin typeface="Iskoola Pota" panose="020B0502040204020203" pitchFamily="34" charset="0"/>
                          <a:ea typeface="Calibri"/>
                          <a:cs typeface="Iskoola Pota" panose="020B0502040204020203" pitchFamily="34" charset="0"/>
                        </a:rPr>
                        <a:t>VII</a:t>
                      </a:r>
                      <a:r>
                        <a:rPr lang="en-US" sz="1600" dirty="0" smtClean="0">
                          <a:effectLst/>
                          <a:latin typeface="Iskoola Pota" panose="020B0502040204020203" pitchFamily="34" charset="0"/>
                          <a:ea typeface="Calibri"/>
                          <a:cs typeface="Iskoola Pota" panose="020B0502040204020203" pitchFamily="34" charset="0"/>
                        </a:rPr>
                        <a:t>. Deliverables</a:t>
                      </a:r>
                      <a:r>
                        <a:rPr lang="en-US" sz="1600" dirty="0">
                          <a:effectLst/>
                          <a:latin typeface="Iskoola Pota" panose="020B0502040204020203" pitchFamily="34" charset="0"/>
                          <a:ea typeface="Calibri"/>
                          <a:cs typeface="Iskoola Pota" panose="020B0502040204020203" pitchFamily="34" charset="0"/>
                        </a:rPr>
                        <a:t>, as appropriate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642">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US" sz="1600" b="1" dirty="0" smtClean="0">
                          <a:solidFill>
                            <a:schemeClr val="tx1"/>
                          </a:solidFill>
                          <a:effectLst/>
                          <a:latin typeface="Iskoola Pota" panose="020B0502040204020203" pitchFamily="34" charset="0"/>
                          <a:cs typeface="Iskoola Pota" panose="020B0502040204020203" pitchFamily="34" charset="0"/>
                        </a:rPr>
                        <a:t>VIII</a:t>
                      </a:r>
                      <a:r>
                        <a:rPr lang="en-US" sz="1600" dirty="0" smtClean="0">
                          <a:solidFill>
                            <a:schemeClr val="tx1"/>
                          </a:solidFill>
                          <a:effectLst/>
                          <a:latin typeface="Iskoola Pota" panose="020B0502040204020203" pitchFamily="34" charset="0"/>
                          <a:cs typeface="Iskoola Pota" panose="020B0502040204020203" pitchFamily="34" charset="0"/>
                        </a:rPr>
                        <a:t>. Audit reports</a:t>
                      </a:r>
                      <a:endParaRPr lang="en-US" sz="1600" dirty="0" smtClean="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642">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US" sz="1600" b="1" dirty="0" smtClean="0">
                          <a:solidFill>
                            <a:schemeClr val="tx1"/>
                          </a:solidFill>
                          <a:effectLst/>
                          <a:latin typeface="Iskoola Pota" panose="020B0502040204020203" pitchFamily="34" charset="0"/>
                          <a:cs typeface="Iskoola Pota" panose="020B0502040204020203" pitchFamily="34" charset="0"/>
                        </a:rPr>
                        <a:t>IX</a:t>
                      </a:r>
                      <a:r>
                        <a:rPr lang="en-US" sz="1600" dirty="0" smtClean="0">
                          <a:solidFill>
                            <a:schemeClr val="tx1"/>
                          </a:solidFill>
                          <a:effectLst/>
                          <a:latin typeface="Iskoola Pota" panose="020B0502040204020203" pitchFamily="34" charset="0"/>
                          <a:cs typeface="Iskoola Pota" panose="020B0502040204020203" pitchFamily="34" charset="0"/>
                        </a:rPr>
                        <a:t>. Lessons-learned reports</a:t>
                      </a:r>
                      <a:endParaRPr lang="en-US" sz="1600" dirty="0" smtClean="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642">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US" sz="1600" b="1" dirty="0" smtClean="0">
                          <a:solidFill>
                            <a:schemeClr val="tx1"/>
                          </a:solidFill>
                          <a:effectLst/>
                          <a:latin typeface="Iskoola Pota" panose="020B0502040204020203" pitchFamily="34" charset="0"/>
                          <a:cs typeface="Iskoola Pota" panose="020B0502040204020203" pitchFamily="34" charset="0"/>
                        </a:rPr>
                        <a:t>X</a:t>
                      </a:r>
                      <a:r>
                        <a:rPr lang="en-US" sz="1600" dirty="0" smtClean="0">
                          <a:solidFill>
                            <a:schemeClr val="tx1"/>
                          </a:solidFill>
                          <a:effectLst/>
                          <a:latin typeface="Iskoola Pota" panose="020B0502040204020203" pitchFamily="34" charset="0"/>
                          <a:cs typeface="Iskoola Pota" panose="020B0502040204020203" pitchFamily="34" charset="0"/>
                        </a:rPr>
                        <a:t>. Copies of all status reports, meeting minutes, change notices, and other written and electronic communications. </a:t>
                      </a:r>
                      <a:endParaRPr lang="en-US" sz="1600" dirty="0" smtClean="0">
                        <a:solidFill>
                          <a:schemeClr val="tx1"/>
                        </a:solidFill>
                        <a:effectLst/>
                        <a:latin typeface="Iskoola Pota" panose="020B0502040204020203" pitchFamily="34" charset="0"/>
                        <a:ea typeface="Calibri"/>
                        <a:cs typeface="Iskoola Pota" panose="020B0502040204020203"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7110" name="Footer Placeholder 7"/>
          <p:cNvSpPr>
            <a:spLocks noGrp="1"/>
          </p:cNvSpPr>
          <p:nvPr>
            <p:ph type="ftr" sz="quarter" idx="10"/>
          </p:nvPr>
        </p:nvSpPr>
        <p:spPr bwMode="auto">
          <a:xfrm>
            <a:off x="0" y="6400801"/>
            <a:ext cx="2590800" cy="457200"/>
          </a:xfrm>
          <a:noFill/>
          <a:ln>
            <a:miter lim="800000"/>
            <a:headEnd/>
            <a:tailEnd/>
          </a:ln>
        </p:spPr>
        <p:txBody>
          <a:bodyPr/>
          <a:lstStyle/>
          <a:p>
            <a:pPr>
              <a:buFontTx/>
              <a:buNone/>
            </a:pPr>
            <a:r>
              <a:rPr lang="en-US" dirty="0" smtClean="0"/>
              <a:t>Information Technology Project Management, Eighth Edition</a:t>
            </a:r>
          </a:p>
        </p:txBody>
      </p:sp>
      <p:sp>
        <p:nvSpPr>
          <p:cNvPr id="7" name="Slide Number Placeholder 6"/>
          <p:cNvSpPr>
            <a:spLocks noGrp="1"/>
          </p:cNvSpPr>
          <p:nvPr>
            <p:ph type="sldNum" sz="quarter" idx="11"/>
          </p:nvPr>
        </p:nvSpPr>
        <p:spPr/>
        <p:txBody>
          <a:bodyPr/>
          <a:lstStyle/>
          <a:p>
            <a:pPr>
              <a:buFontTx/>
              <a:buNone/>
              <a:defRPr/>
            </a:pPr>
            <a:fld id="{45FDA56A-BA2F-4733-B083-3E5F89F68CAD}" type="slidenum">
              <a:rPr lang="en-US" smtClean="0"/>
              <a:pPr>
                <a:buFontTx/>
                <a:buNone/>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Lessons Learned Reports</a:t>
            </a:r>
          </a:p>
        </p:txBody>
      </p:sp>
      <p:sp>
        <p:nvSpPr>
          <p:cNvPr id="48131" name="Rectangle 3"/>
          <p:cNvSpPr>
            <a:spLocks noGrp="1" noChangeArrowheads="1"/>
          </p:cNvSpPr>
          <p:nvPr>
            <p:ph idx="1"/>
          </p:nvPr>
        </p:nvSpPr>
        <p:spPr/>
        <p:txBody>
          <a:bodyPr/>
          <a:lstStyle/>
          <a:p>
            <a:pPr>
              <a:spcBef>
                <a:spcPct val="80000"/>
              </a:spcBef>
              <a:buClr>
                <a:srgbClr val="666699"/>
              </a:buClr>
            </a:pPr>
            <a:r>
              <a:rPr lang="en-US" dirty="0" smtClean="0"/>
              <a:t>The project manager and project team members should each prepare a </a:t>
            </a:r>
            <a:r>
              <a:rPr lang="en-US" b="1" dirty="0" smtClean="0"/>
              <a:t>lessons-learned report</a:t>
            </a:r>
          </a:p>
          <a:p>
            <a:pPr lvl="1">
              <a:spcBef>
                <a:spcPct val="80000"/>
              </a:spcBef>
              <a:buClr>
                <a:srgbClr val="666699"/>
              </a:buClr>
            </a:pPr>
            <a:r>
              <a:rPr lang="en-US" dirty="0" smtClean="0"/>
              <a:t>A reflective statement that documents important things an individual learned from working on the project </a:t>
            </a:r>
          </a:p>
          <a:p>
            <a:pPr>
              <a:spcBef>
                <a:spcPct val="80000"/>
              </a:spcBef>
              <a:buClr>
                <a:srgbClr val="666699"/>
              </a:buClr>
            </a:pPr>
            <a:r>
              <a:rPr lang="en-US" dirty="0" smtClean="0"/>
              <a:t>The project manager often combines information from all of the lessons-learned reports into a project summary report</a:t>
            </a:r>
          </a:p>
          <a:p>
            <a:pPr>
              <a:spcBef>
                <a:spcPct val="80000"/>
              </a:spcBef>
              <a:buClr>
                <a:srgbClr val="666699"/>
              </a:buClr>
            </a:pPr>
            <a:r>
              <a:rPr lang="en-US" dirty="0" smtClean="0"/>
              <a:t>See template and sample in Chapter 3</a:t>
            </a:r>
          </a:p>
        </p:txBody>
      </p:sp>
      <p:sp>
        <p:nvSpPr>
          <p:cNvPr id="48133"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F3B4F694-095F-486F-8387-699AF9EC3794}"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Project Archives</a:t>
            </a:r>
          </a:p>
        </p:txBody>
      </p:sp>
      <p:sp>
        <p:nvSpPr>
          <p:cNvPr id="49155" name="Content Placeholder 2"/>
          <p:cNvSpPr>
            <a:spLocks noGrp="1"/>
          </p:cNvSpPr>
          <p:nvPr>
            <p:ph idx="1"/>
          </p:nvPr>
        </p:nvSpPr>
        <p:spPr>
          <a:xfrm>
            <a:off x="457200" y="1481138"/>
            <a:ext cx="8229600" cy="3243262"/>
          </a:xfrm>
        </p:spPr>
        <p:txBody>
          <a:bodyPr/>
          <a:lstStyle/>
          <a:p>
            <a:r>
              <a:rPr lang="en-US" dirty="0" smtClean="0"/>
              <a:t>It is also important to organize and prepare project archives</a:t>
            </a:r>
          </a:p>
          <a:p>
            <a:r>
              <a:rPr lang="en-US" b="1" dirty="0" smtClean="0"/>
              <a:t>Project archives </a:t>
            </a:r>
            <a:r>
              <a:rPr lang="en-US" dirty="0" smtClean="0"/>
              <a:t>are a complete set of organized project records that provide an accurate history of the project</a:t>
            </a:r>
          </a:p>
          <a:p>
            <a:r>
              <a:rPr lang="en-US" dirty="0" smtClean="0"/>
              <a:t>These archives can provide valuable information for future projects as well</a:t>
            </a:r>
          </a:p>
        </p:txBody>
      </p:sp>
      <p:sp>
        <p:nvSpPr>
          <p:cNvPr id="49156" name="Footer Placeholder 3"/>
          <p:cNvSpPr>
            <a:spLocks noGrp="1"/>
          </p:cNvSpPr>
          <p:nvPr>
            <p:ph type="ftr" sz="quarter" idx="10"/>
          </p:nvPr>
        </p:nvSpPr>
        <p:spPr bwMode="auto">
          <a:xfrm>
            <a:off x="0" y="6400801"/>
            <a:ext cx="2590800" cy="457200"/>
          </a:xfrm>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07FB6DEF-E33D-4378-843F-C19DAA629D47}"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t>Project Web Sites</a:t>
            </a:r>
          </a:p>
        </p:txBody>
      </p:sp>
      <p:sp>
        <p:nvSpPr>
          <p:cNvPr id="50179" name="Rectangle 3"/>
          <p:cNvSpPr>
            <a:spLocks noGrp="1" noChangeArrowheads="1"/>
          </p:cNvSpPr>
          <p:nvPr>
            <p:ph idx="1"/>
          </p:nvPr>
        </p:nvSpPr>
        <p:spPr>
          <a:xfrm>
            <a:off x="457200" y="1481138"/>
            <a:ext cx="8229600" cy="3548062"/>
          </a:xfrm>
        </p:spPr>
        <p:txBody>
          <a:bodyPr/>
          <a:lstStyle/>
          <a:p>
            <a:r>
              <a:rPr lang="en-US" dirty="0"/>
              <a:t>Many project teams create a project Web site to store important product documents and other information</a:t>
            </a:r>
          </a:p>
          <a:p>
            <a:r>
              <a:rPr lang="en-US" dirty="0"/>
              <a:t>Can create the site using various types of software, such as enterprise project management </a:t>
            </a:r>
            <a:r>
              <a:rPr lang="en-US" dirty="0" smtClean="0"/>
              <a:t>software</a:t>
            </a:r>
          </a:p>
          <a:p>
            <a:r>
              <a:rPr lang="en-US" dirty="0" smtClean="0"/>
              <a:t>Several project management tools can be used on multiple devices</a:t>
            </a:r>
            <a:endParaRPr lang="en-US" dirty="0"/>
          </a:p>
        </p:txBody>
      </p:sp>
      <p:sp>
        <p:nvSpPr>
          <p:cNvPr id="50181"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5AD48DC6-0253-4A93-AB7F-1DA77469CDAA}"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 y="76200"/>
            <a:ext cx="8915400" cy="1219200"/>
          </a:xfrm>
        </p:spPr>
        <p:txBody>
          <a:bodyPr>
            <a:normAutofit/>
          </a:bodyPr>
          <a:lstStyle/>
          <a:p>
            <a:r>
              <a:rPr lang="en-US" sz="3600" dirty="0" smtClean="0"/>
              <a:t>Figure 10-5. Basecamp Used on Several Devices</a:t>
            </a:r>
          </a:p>
        </p:txBody>
      </p:sp>
      <p:pic>
        <p:nvPicPr>
          <p:cNvPr id="3" name="Picture 2" descr="Five different Android and Apple devices, include tablets, phones, and a computer, showing the Basecamp program. The Basecamp interface varies with each device. This photo is used with permission from Basecamp."/>
          <p:cNvPicPr>
            <a:picLocks noChangeAspect="1"/>
          </p:cNvPicPr>
          <p:nvPr/>
        </p:nvPicPr>
        <p:blipFill rotWithShape="1">
          <a:blip r:embed="rId2">
            <a:extLst>
              <a:ext uri="{28A0092B-C50C-407E-A947-70E740481C1C}">
                <a14:useLocalDpi xmlns:a14="http://schemas.microsoft.com/office/drawing/2010/main" val="0"/>
              </a:ext>
            </a:extLst>
          </a:blip>
          <a:srcRect b="6073"/>
          <a:stretch/>
        </p:blipFill>
        <p:spPr>
          <a:xfrm>
            <a:off x="914400" y="1536999"/>
            <a:ext cx="7476331" cy="4714276"/>
          </a:xfrm>
          <a:prstGeom prst="rect">
            <a:avLst/>
          </a:prstGeom>
        </p:spPr>
      </p:pic>
      <p:sp>
        <p:nvSpPr>
          <p:cNvPr id="51204"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0A4747D1-F701-4EA4-A685-5DBB864E7A4B}"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28600"/>
            <a:ext cx="8229600" cy="1143000"/>
          </a:xfrm>
        </p:spPr>
        <p:txBody>
          <a:bodyPr>
            <a:normAutofit fontScale="90000"/>
          </a:bodyPr>
          <a:lstStyle/>
          <a:p>
            <a:r>
              <a:rPr lang="en-US" dirty="0" smtClean="0"/>
              <a:t>Using Software to Assist in Project Communications</a:t>
            </a:r>
          </a:p>
        </p:txBody>
      </p:sp>
      <p:sp>
        <p:nvSpPr>
          <p:cNvPr id="52227" name="Rectangle 3"/>
          <p:cNvSpPr>
            <a:spLocks noGrp="1" noChangeArrowheads="1"/>
          </p:cNvSpPr>
          <p:nvPr>
            <p:ph idx="1"/>
          </p:nvPr>
        </p:nvSpPr>
        <p:spPr>
          <a:xfrm>
            <a:off x="152400" y="1524000"/>
            <a:ext cx="8686800" cy="4114800"/>
          </a:xfrm>
        </p:spPr>
        <p:txBody>
          <a:bodyPr/>
          <a:lstStyle/>
          <a:p>
            <a:r>
              <a:rPr lang="en-US" sz="2400" dirty="0"/>
              <a:t>There are many software tools to aid in project communications</a:t>
            </a:r>
          </a:p>
          <a:p>
            <a:r>
              <a:rPr lang="en-US" sz="2400" dirty="0"/>
              <a:t>Today many people telecommute or work remotely at least </a:t>
            </a:r>
            <a:r>
              <a:rPr lang="en-US" sz="2400" dirty="0" smtClean="0"/>
              <a:t>part-time</a:t>
            </a:r>
          </a:p>
          <a:p>
            <a:r>
              <a:rPr lang="en-US" sz="2400" dirty="0" smtClean="0"/>
              <a:t>Project </a:t>
            </a:r>
            <a:r>
              <a:rPr lang="en-US" sz="2400" dirty="0"/>
              <a:t>management software includes new capabilities to enhance virtual </a:t>
            </a:r>
            <a:r>
              <a:rPr lang="en-US" sz="2400" dirty="0" smtClean="0"/>
              <a:t>communications</a:t>
            </a:r>
          </a:p>
          <a:p>
            <a:r>
              <a:rPr lang="en-US" sz="2400" dirty="0"/>
              <a:t>While technology can aid in the communications </a:t>
            </a:r>
            <a:r>
              <a:rPr lang="en-US" sz="2400" dirty="0" smtClean="0"/>
              <a:t>process, </a:t>
            </a:r>
            <a:r>
              <a:rPr lang="en-US" sz="2400" dirty="0"/>
              <a:t>it is not the most important. Far more important is </a:t>
            </a:r>
            <a:r>
              <a:rPr lang="en-US" sz="2400" dirty="0" smtClean="0"/>
              <a:t>improving an </a:t>
            </a:r>
            <a:r>
              <a:rPr lang="en-US" sz="2400" dirty="0"/>
              <a:t>organization’s ability to </a:t>
            </a:r>
            <a:r>
              <a:rPr lang="en-US" sz="2400" dirty="0" smtClean="0"/>
              <a:t>communicate, which often involves cultural change</a:t>
            </a:r>
            <a:endParaRPr lang="en-US" sz="2400" dirty="0"/>
          </a:p>
        </p:txBody>
      </p:sp>
      <p:sp>
        <p:nvSpPr>
          <p:cNvPr id="52229"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75C8DC91-7EC3-46AE-90CF-83008C4FC803}"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152400"/>
            <a:ext cx="8229600" cy="1143000"/>
          </a:xfrm>
        </p:spPr>
        <p:txBody>
          <a:bodyPr/>
          <a:lstStyle/>
          <a:p>
            <a:r>
              <a:rPr lang="en-US" dirty="0" smtClean="0"/>
              <a:t>Chapter Summary</a:t>
            </a:r>
          </a:p>
        </p:txBody>
      </p:sp>
      <p:sp>
        <p:nvSpPr>
          <p:cNvPr id="53251" name="Rectangle 3"/>
          <p:cNvSpPr>
            <a:spLocks noGrp="1" noChangeArrowheads="1"/>
          </p:cNvSpPr>
          <p:nvPr>
            <p:ph idx="1"/>
          </p:nvPr>
        </p:nvSpPr>
        <p:spPr>
          <a:xfrm>
            <a:off x="304800" y="1417638"/>
            <a:ext cx="8229600" cy="3992562"/>
          </a:xfrm>
        </p:spPr>
        <p:txBody>
          <a:bodyPr/>
          <a:lstStyle/>
          <a:p>
            <a:pPr>
              <a:spcBef>
                <a:spcPct val="40000"/>
              </a:spcBef>
              <a:buClr>
                <a:srgbClr val="666699"/>
              </a:buClr>
            </a:pPr>
            <a:r>
              <a:rPr lang="en-US" dirty="0" smtClean="0"/>
              <a:t>The goal of project communications management is to ensure timely and appropriate generation, collection, dissemination, storage, and disposition of project information</a:t>
            </a:r>
          </a:p>
          <a:p>
            <a:pPr>
              <a:spcBef>
                <a:spcPct val="40000"/>
              </a:spcBef>
              <a:buClr>
                <a:srgbClr val="666699"/>
              </a:buClr>
            </a:pPr>
            <a:r>
              <a:rPr lang="en-US" dirty="0" smtClean="0"/>
              <a:t>Main process include:</a:t>
            </a:r>
          </a:p>
          <a:p>
            <a:pPr lvl="1">
              <a:spcBef>
                <a:spcPct val="40000"/>
              </a:spcBef>
              <a:buClr>
                <a:srgbClr val="666699"/>
              </a:buClr>
            </a:pPr>
            <a:r>
              <a:rPr lang="en-US" dirty="0" smtClean="0"/>
              <a:t>Plan communications management</a:t>
            </a:r>
          </a:p>
          <a:p>
            <a:pPr lvl="1">
              <a:spcBef>
                <a:spcPct val="40000"/>
              </a:spcBef>
              <a:buClr>
                <a:srgbClr val="666699"/>
              </a:buClr>
            </a:pPr>
            <a:r>
              <a:rPr lang="en-US" dirty="0" smtClean="0"/>
              <a:t>Manage communications</a:t>
            </a:r>
          </a:p>
          <a:p>
            <a:pPr lvl="1">
              <a:spcBef>
                <a:spcPct val="40000"/>
              </a:spcBef>
              <a:buClr>
                <a:srgbClr val="666699"/>
              </a:buClr>
            </a:pPr>
            <a:r>
              <a:rPr lang="en-US" dirty="0" smtClean="0"/>
              <a:t>Control communications</a:t>
            </a:r>
          </a:p>
          <a:p>
            <a:pPr lvl="1">
              <a:lnSpc>
                <a:spcPct val="90000"/>
              </a:lnSpc>
            </a:pPr>
            <a:endParaRPr lang="en-US" dirty="0" smtClean="0"/>
          </a:p>
        </p:txBody>
      </p:sp>
      <p:sp>
        <p:nvSpPr>
          <p:cNvPr id="53253" name="Footer Placeholder 6"/>
          <p:cNvSpPr>
            <a:spLocks noGrp="1"/>
          </p:cNvSpPr>
          <p:nvPr>
            <p:ph type="ftr" sz="quarter" idx="10"/>
          </p:nvPr>
        </p:nvSpPr>
        <p:spPr bwMode="auto">
          <a:xfrm>
            <a:off x="0" y="6400801"/>
            <a:ext cx="2590800" cy="457200"/>
          </a:xfrm>
          <a:noFill/>
          <a:ln>
            <a:miter lim="800000"/>
            <a:headEnd/>
            <a:tailEnd/>
          </a:ln>
        </p:spPr>
        <p:txBody>
          <a:bodyPr/>
          <a:lstStyle/>
          <a:p>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5722CF15-3671-4501-9D90-6BA9507B9448}" type="slidenum">
              <a:rPr lang="en-US" smtClean="0"/>
              <a:pPr>
                <a:defRPr/>
              </a:pPr>
              <a:t>46</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2014 Study on Importance of Non-technical Skills</a:t>
            </a:r>
            <a:endParaRPr lang="en-US" dirty="0"/>
          </a:p>
        </p:txBody>
      </p:sp>
      <p:sp>
        <p:nvSpPr>
          <p:cNvPr id="2" name="Content Placeholder 1"/>
          <p:cNvSpPr>
            <a:spLocks noGrp="1"/>
          </p:cNvSpPr>
          <p:nvPr>
            <p:ph idx="1"/>
          </p:nvPr>
        </p:nvSpPr>
        <p:spPr>
          <a:xfrm>
            <a:off x="457200" y="1752600"/>
            <a:ext cx="8229600" cy="4254500"/>
          </a:xfrm>
        </p:spPr>
        <p:txBody>
          <a:bodyPr/>
          <a:lstStyle/>
          <a:p>
            <a:r>
              <a:rPr lang="en-US" dirty="0" smtClean="0"/>
              <a:t>Most important non-technical skills include problem solving, teamwork, and listening</a:t>
            </a:r>
          </a:p>
          <a:p>
            <a:r>
              <a:rPr lang="en-US" dirty="0" smtClean="0"/>
              <a:t>Some organizations will hire individuals with minimal technical skills so long as they demonstrate solid soft and business skills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5</a:t>
            </a:fld>
            <a:endParaRPr lang="en-US" dirty="0"/>
          </a:p>
        </p:txBody>
      </p:sp>
    </p:spTree>
    <p:extLst>
      <p:ext uri="{BB962C8B-B14F-4D97-AF65-F5344CB8AC3E}">
        <p14:creationId xmlns:p14="http://schemas.microsoft.com/office/powerpoint/2010/main" val="920491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81000" y="0"/>
            <a:ext cx="8382000" cy="1295400"/>
          </a:xfrm>
        </p:spPr>
        <p:txBody>
          <a:bodyPr>
            <a:normAutofit fontScale="90000"/>
          </a:bodyPr>
          <a:lstStyle/>
          <a:p>
            <a:r>
              <a:rPr lang="en-US" dirty="0" smtClean="0"/>
              <a:t>Project Communications</a:t>
            </a:r>
            <a:br>
              <a:rPr lang="en-US" dirty="0" smtClean="0"/>
            </a:br>
            <a:r>
              <a:rPr lang="en-US" dirty="0" smtClean="0"/>
              <a:t>Management Processes</a:t>
            </a:r>
          </a:p>
        </p:txBody>
      </p:sp>
      <p:sp>
        <p:nvSpPr>
          <p:cNvPr id="12291" name="Rectangle 3"/>
          <p:cNvSpPr>
            <a:spLocks noGrp="1" noChangeArrowheads="1"/>
          </p:cNvSpPr>
          <p:nvPr>
            <p:ph idx="1"/>
          </p:nvPr>
        </p:nvSpPr>
        <p:spPr>
          <a:xfrm>
            <a:off x="381000" y="1447800"/>
            <a:ext cx="8610600" cy="4572000"/>
          </a:xfrm>
        </p:spPr>
        <p:txBody>
          <a:bodyPr/>
          <a:lstStyle/>
          <a:p>
            <a:pPr>
              <a:spcBef>
                <a:spcPct val="40000"/>
              </a:spcBef>
              <a:buClr>
                <a:srgbClr val="666699"/>
              </a:buClr>
              <a:buFont typeface="Wingdings" pitchFamily="2" charset="2"/>
              <a:buChar char="§"/>
            </a:pPr>
            <a:r>
              <a:rPr lang="en-US" sz="2800" b="1" dirty="0" smtClean="0"/>
              <a:t>Planning communications management</a:t>
            </a:r>
            <a:r>
              <a:rPr lang="en-US" sz="2800" dirty="0" smtClean="0"/>
              <a:t>: Determining the information and communications needs of the stakeholders</a:t>
            </a:r>
          </a:p>
          <a:p>
            <a:r>
              <a:rPr lang="en-US" sz="2800" b="1" dirty="0"/>
              <a:t>Managing </a:t>
            </a:r>
            <a:r>
              <a:rPr lang="en-US" sz="2800" b="1" dirty="0" smtClean="0"/>
              <a:t>communications: </a:t>
            </a:r>
            <a:r>
              <a:rPr lang="en-US" sz="2800" dirty="0" smtClean="0"/>
              <a:t>Creating</a:t>
            </a:r>
            <a:r>
              <a:rPr lang="en-US" sz="2800" dirty="0"/>
              <a:t>, distributing, </a:t>
            </a:r>
            <a:r>
              <a:rPr lang="en-US" sz="2800" dirty="0" smtClean="0"/>
              <a:t>storing, retrieving</a:t>
            </a:r>
            <a:r>
              <a:rPr lang="en-US" sz="2800" dirty="0"/>
              <a:t>, and disposing of project communications based on the </a:t>
            </a:r>
            <a:r>
              <a:rPr lang="en-US" sz="2800" dirty="0" smtClean="0"/>
              <a:t>communications management plan</a:t>
            </a:r>
          </a:p>
          <a:p>
            <a:r>
              <a:rPr lang="en-US" sz="2800" b="1" dirty="0"/>
              <a:t>Controlling </a:t>
            </a:r>
            <a:r>
              <a:rPr lang="en-US" sz="2800" b="1" dirty="0" smtClean="0"/>
              <a:t>communications</a:t>
            </a:r>
            <a:r>
              <a:rPr lang="en-US" sz="2800" dirty="0" smtClean="0"/>
              <a:t>: Monitoring </a:t>
            </a:r>
            <a:r>
              <a:rPr lang="en-US" sz="2800" dirty="0"/>
              <a:t>and controlling </a:t>
            </a:r>
            <a:r>
              <a:rPr lang="en-US" sz="2800" dirty="0" smtClean="0"/>
              <a:t>project communications </a:t>
            </a:r>
            <a:r>
              <a:rPr lang="en-US" sz="2800" dirty="0"/>
              <a:t>to ensure that stakeholder communication needs are </a:t>
            </a:r>
            <a:r>
              <a:rPr lang="en-US" sz="2800" dirty="0" smtClean="0"/>
              <a:t>met</a:t>
            </a:r>
          </a:p>
        </p:txBody>
      </p:sp>
      <p:sp>
        <p:nvSpPr>
          <p:cNvPr id="12293" name="Footer Placeholder 6"/>
          <p:cNvSpPr>
            <a:spLocks noGrp="1"/>
          </p:cNvSpPr>
          <p:nvPr>
            <p:ph type="ftr" sz="quarter" idx="10"/>
          </p:nvPr>
        </p:nvSpPr>
        <p:spPr bwMode="auto">
          <a:xfrm>
            <a:off x="0" y="6492875"/>
            <a:ext cx="2590800" cy="365125"/>
          </a:xfrm>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a:xfrm>
            <a:off x="8588375" y="6492875"/>
            <a:ext cx="555625" cy="365125"/>
          </a:xfrm>
        </p:spPr>
        <p:txBody>
          <a:bodyPr/>
          <a:lstStyle/>
          <a:p>
            <a:pPr>
              <a:defRPr/>
            </a:pPr>
            <a:fld id="{B9A1AC6A-E4DB-4E62-8C3D-8A55BC890F7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normAutofit fontScale="90000"/>
          </a:bodyPr>
          <a:lstStyle/>
          <a:p>
            <a:r>
              <a:rPr lang="en-US" sz="3600" dirty="0" smtClean="0"/>
              <a:t>Figure 10-1. Project Communications Management Summary</a:t>
            </a:r>
          </a:p>
        </p:txBody>
      </p:sp>
      <p:pic>
        <p:nvPicPr>
          <p:cNvPr id="2" name="Picture 1" descr="A chart summarizing Project Communications Management. There are three sections outlined in the chart as well as the respective processes and outputs. The first section is Planning (bold); the first process is plan communications managements (bold); the first outputs are communications management plan and project documents updates. Underneath the first section is an arrow pointing to the right, which is followed by the second section of the chart. The second section is Executing (bold); the second process is manage communications (bold); the second outputs are project communications, project documents updates, project management plan updates, and organizational process assets updates. Underneath the second section is an arrow pointing to the right, this time indented, and is followed by the third section of the chart. The third section is Monitoring and Controlling (bold); the third process is control communications (bold); the third outputs are work performance information, change requests, project documents updates, and organizational process assets updates. Underneath the third section is another indented arrow pointing to the right, followed by another arrow pointing to the right with Project Start on the left end, and Project Finish on the right end.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718" y="1336479"/>
            <a:ext cx="8988042" cy="4962916"/>
          </a:xfrm>
          <a:prstGeom prst="rect">
            <a:avLst/>
          </a:prstGeom>
        </p:spPr>
      </p:pic>
      <p:sp>
        <p:nvSpPr>
          <p:cNvPr id="13315"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9EA94F58-D761-4128-AD4E-80EF3893F0A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Keys to Good Communications</a:t>
            </a:r>
            <a:endParaRPr lang="en-US" dirty="0"/>
          </a:p>
        </p:txBody>
      </p:sp>
      <p:sp>
        <p:nvSpPr>
          <p:cNvPr id="2" name="Content Placeholder 1"/>
          <p:cNvSpPr>
            <a:spLocks noGrp="1"/>
          </p:cNvSpPr>
          <p:nvPr>
            <p:ph idx="1"/>
          </p:nvPr>
        </p:nvSpPr>
        <p:spPr/>
        <p:txBody>
          <a:bodyPr/>
          <a:lstStyle/>
          <a:p>
            <a:r>
              <a:rPr lang="en-US" dirty="0" smtClean="0"/>
              <a:t>Project managers say they spend as much as 90 percent of their time communicating</a:t>
            </a:r>
          </a:p>
          <a:p>
            <a:r>
              <a:rPr lang="en-US" dirty="0" smtClean="0"/>
              <a:t>Need to focus on group and individual communication needs</a:t>
            </a:r>
          </a:p>
          <a:p>
            <a:r>
              <a:rPr lang="en-US" dirty="0" smtClean="0"/>
              <a:t>Use formal and informal methods for communicating</a:t>
            </a:r>
          </a:p>
          <a:p>
            <a:r>
              <a:rPr lang="en-US" dirty="0" smtClean="0"/>
              <a:t>Distribute important information in an effective and timely manner</a:t>
            </a:r>
          </a:p>
          <a:p>
            <a:r>
              <a:rPr lang="en-US" dirty="0" smtClean="0"/>
              <a:t>Set the stage for communicating bad news</a:t>
            </a:r>
          </a:p>
          <a:p>
            <a:r>
              <a:rPr lang="en-US" dirty="0" smtClean="0"/>
              <a:t>Determine the number of communication channels</a:t>
            </a:r>
            <a:endParaRPr lang="en-US" dirty="0"/>
          </a:p>
        </p:txBody>
      </p:sp>
      <p:sp>
        <p:nvSpPr>
          <p:cNvPr id="4" name="Footer Placeholder 3"/>
          <p:cNvSpPr>
            <a:spLocks noGrp="1"/>
          </p:cNvSpPr>
          <p:nvPr>
            <p:ph type="ftr" sz="quarter" idx="10"/>
          </p:nvPr>
        </p:nvSpPr>
        <p:spPr>
          <a:xfrm>
            <a:off x="0" y="6400801"/>
            <a:ext cx="2590800" cy="457200"/>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E7041028-70A1-4883-98CC-1414125760B5}" type="slidenum">
              <a:rPr lang="en-US" smtClean="0"/>
              <a:pPr>
                <a:defRPr/>
              </a:pPr>
              <a:t>8</a:t>
            </a:fld>
            <a:endParaRPr lang="en-US" dirty="0"/>
          </a:p>
        </p:txBody>
      </p:sp>
    </p:spTree>
    <p:extLst>
      <p:ext uri="{BB962C8B-B14F-4D97-AF65-F5344CB8AC3E}">
        <p14:creationId xmlns:p14="http://schemas.microsoft.com/office/powerpoint/2010/main" val="345378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US" dirty="0" smtClean="0"/>
              <a:t>Understanding Group and Individual Communication Needs</a:t>
            </a:r>
          </a:p>
        </p:txBody>
      </p:sp>
      <p:sp>
        <p:nvSpPr>
          <p:cNvPr id="25603" name="Rectangle 3"/>
          <p:cNvSpPr>
            <a:spLocks noGrp="1" noChangeArrowheads="1"/>
          </p:cNvSpPr>
          <p:nvPr>
            <p:ph idx="1"/>
          </p:nvPr>
        </p:nvSpPr>
        <p:spPr>
          <a:xfrm>
            <a:off x="381000" y="1828800"/>
            <a:ext cx="8458200" cy="3657600"/>
          </a:xfrm>
        </p:spPr>
        <p:txBody>
          <a:bodyPr/>
          <a:lstStyle/>
          <a:p>
            <a:pPr>
              <a:spcBef>
                <a:spcPct val="100000"/>
              </a:spcBef>
              <a:buClr>
                <a:srgbClr val="666699"/>
              </a:buClr>
            </a:pPr>
            <a:r>
              <a:rPr lang="en-US" dirty="0" smtClean="0"/>
              <a:t>People are not interchangeable parts</a:t>
            </a:r>
          </a:p>
          <a:p>
            <a:pPr>
              <a:spcBef>
                <a:spcPct val="100000"/>
              </a:spcBef>
              <a:buClr>
                <a:srgbClr val="666699"/>
              </a:buClr>
            </a:pPr>
            <a:r>
              <a:rPr lang="en-US" dirty="0" smtClean="0"/>
              <a:t>As illustrated in Brooks’ book </a:t>
            </a:r>
            <a:r>
              <a:rPr lang="en-US" i="1" dirty="0" smtClean="0"/>
              <a:t>The Mythical Man-Month</a:t>
            </a:r>
            <a:r>
              <a:rPr lang="en-US" dirty="0" smtClean="0"/>
              <a:t>, you cannot assume that a task originally scheduled to take two months of one person’s time can be done in one month by two people</a:t>
            </a:r>
          </a:p>
          <a:p>
            <a:pPr>
              <a:spcBef>
                <a:spcPct val="100000"/>
              </a:spcBef>
              <a:buClr>
                <a:srgbClr val="666699"/>
              </a:buClr>
            </a:pPr>
            <a:r>
              <a:rPr lang="en-US" dirty="0" smtClean="0"/>
              <a:t>Nine women cannot produce a baby in one month!</a:t>
            </a:r>
          </a:p>
        </p:txBody>
      </p:sp>
      <p:sp>
        <p:nvSpPr>
          <p:cNvPr id="25605" name="Footer Placeholder 6"/>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defRPr/>
            </a:pPr>
            <a:fld id="{B3D0A11E-C451-4D2B-9371-63E009872629}"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2406</TotalTime>
  <Words>3472</Words>
  <Application>Microsoft Office PowerPoint</Application>
  <PresentationFormat>On-screen Show (4:3)</PresentationFormat>
  <Paragraphs>479</Paragraphs>
  <Slides>46</Slides>
  <Notes>4</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46</vt:i4>
      </vt:variant>
    </vt:vector>
  </HeadingPairs>
  <TitlesOfParts>
    <vt:vector size="61" baseType="lpstr">
      <vt:lpstr>Arial</vt:lpstr>
      <vt:lpstr>Arial Rounded MT Bold</vt:lpstr>
      <vt:lpstr>Bodoni MT</vt:lpstr>
      <vt:lpstr>Calibri</vt:lpstr>
      <vt:lpstr>Iskoola Pota</vt:lpstr>
      <vt:lpstr>Leelawadee</vt:lpstr>
      <vt:lpstr>Lucida Sans Unicode</vt:lpstr>
      <vt:lpstr>Symbol</vt:lpstr>
      <vt:lpstr>Times New Roman</vt:lpstr>
      <vt:lpstr>Verdana</vt:lpstr>
      <vt:lpstr>Wingdings</vt:lpstr>
      <vt:lpstr>Wingdings 2</vt:lpstr>
      <vt:lpstr>Wingdings 3</vt:lpstr>
      <vt:lpstr>Custom Design</vt:lpstr>
      <vt:lpstr>Theme1</vt:lpstr>
      <vt:lpstr>Chapter 10: Project Communications Management</vt:lpstr>
      <vt:lpstr>Learning Objectives, Part 1</vt:lpstr>
      <vt:lpstr>Learning Objectives, Part 2</vt:lpstr>
      <vt:lpstr>Importance of Good Communications</vt:lpstr>
      <vt:lpstr>2014 Study on Importance of Non-technical Skills</vt:lpstr>
      <vt:lpstr>Project Communications Management Processes</vt:lpstr>
      <vt:lpstr>Figure 10-1. Project Communications Management Summary</vt:lpstr>
      <vt:lpstr>Keys to Good Communications</vt:lpstr>
      <vt:lpstr>Understanding Group and Individual Communication Needs</vt:lpstr>
      <vt:lpstr>Importance of Face-to-Face Communication</vt:lpstr>
      <vt:lpstr>Personal Preferences Affect Communication Needs</vt:lpstr>
      <vt:lpstr>Encouraging More Face-to-Face Interactions</vt:lpstr>
      <vt:lpstr>What Went Wrong?</vt:lpstr>
      <vt:lpstr>Distributing Information in an Effective and Timely Manner</vt:lpstr>
      <vt:lpstr>Other Communication Considerations</vt:lpstr>
      <vt:lpstr>Setting the Stage for Communicating  Bad News</vt:lpstr>
      <vt:lpstr>Determining the Number of Communications Channels</vt:lpstr>
      <vt:lpstr>Figure 10-2. The Impact of the Number of People on Communications Channels</vt:lpstr>
      <vt:lpstr>Planning Communications Management</vt:lpstr>
      <vt:lpstr>Communications Management Plan Contents</vt:lpstr>
      <vt:lpstr>Table 10-1. Sample Stakeholder Analysis for Project Communications</vt:lpstr>
      <vt:lpstr>Managing Communications</vt:lpstr>
      <vt:lpstr>Using Technology to Enhance Creation and Distribution</vt:lpstr>
      <vt:lpstr>Global Issues</vt:lpstr>
      <vt:lpstr>Classifications for Communication Methods</vt:lpstr>
      <vt:lpstr>Table 10-2. Media Choice Table (slide 1 of 2)</vt:lpstr>
      <vt:lpstr>What Went Wrong? (slide 2 of 2)</vt:lpstr>
      <vt:lpstr>Reporting Performance</vt:lpstr>
      <vt:lpstr>Controlling Communications</vt:lpstr>
      <vt:lpstr>Suggestions for Improving Project Communications</vt:lpstr>
      <vt:lpstr>Developing Better Communication Skills</vt:lpstr>
      <vt:lpstr>Media Snapshot</vt:lpstr>
      <vt:lpstr>Running Effective Meetings</vt:lpstr>
      <vt:lpstr>Using E-Mail, Instant Messaging, Texting, and Collaborative Tools Effectively</vt:lpstr>
      <vt:lpstr>Sample Collaborative Tools</vt:lpstr>
      <vt:lpstr>Figure 10-3. Sample Kanban Board</vt:lpstr>
      <vt:lpstr>Using Templates for Project Communications</vt:lpstr>
      <vt:lpstr>Figure 10-3. Sample Template for a  Project Description</vt:lpstr>
      <vt:lpstr>Table 10-3. Sample Template for a Monthly Progress Report</vt:lpstr>
      <vt:lpstr>Table 10-4. Final Project Documentation Items</vt:lpstr>
      <vt:lpstr>Lessons Learned Reports</vt:lpstr>
      <vt:lpstr>Project Archives</vt:lpstr>
      <vt:lpstr>Project Web Sites</vt:lpstr>
      <vt:lpstr>Figure 10-5. Basecamp Used on Several Devices</vt:lpstr>
      <vt:lpstr>Using Software to Assist in Project Communications</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Georges, Tim</cp:lastModifiedBy>
  <cp:revision>210</cp:revision>
  <dcterms:created xsi:type="dcterms:W3CDTF">2001-07-05T23:10:12Z</dcterms:created>
  <dcterms:modified xsi:type="dcterms:W3CDTF">2018-08-10T15:49:46Z</dcterms:modified>
</cp:coreProperties>
</file>