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885" r:id="rId2"/>
  </p:sldMasterIdLst>
  <p:notesMasterIdLst>
    <p:notesMasterId r:id="rId44"/>
  </p:notesMasterIdLst>
  <p:handoutMasterIdLst>
    <p:handoutMasterId r:id="rId45"/>
  </p:handoutMasterIdLst>
  <p:sldIdLst>
    <p:sldId id="384" r:id="rId3"/>
    <p:sldId id="336" r:id="rId4"/>
    <p:sldId id="337" r:id="rId5"/>
    <p:sldId id="338" r:id="rId6"/>
    <p:sldId id="380" r:id="rId7"/>
    <p:sldId id="339" r:id="rId8"/>
    <p:sldId id="375" r:id="rId9"/>
    <p:sldId id="381" r:id="rId10"/>
    <p:sldId id="340" r:id="rId11"/>
    <p:sldId id="341" r:id="rId12"/>
    <p:sldId id="378" r:id="rId13"/>
    <p:sldId id="342" r:id="rId14"/>
    <p:sldId id="372" r:id="rId15"/>
    <p:sldId id="344" r:id="rId16"/>
    <p:sldId id="349" r:id="rId17"/>
    <p:sldId id="373" r:id="rId18"/>
    <p:sldId id="350" r:id="rId19"/>
    <p:sldId id="376" r:id="rId20"/>
    <p:sldId id="351" r:id="rId21"/>
    <p:sldId id="352" r:id="rId22"/>
    <p:sldId id="346" r:id="rId23"/>
    <p:sldId id="347" r:id="rId24"/>
    <p:sldId id="348" r:id="rId25"/>
    <p:sldId id="353" r:id="rId26"/>
    <p:sldId id="354" r:id="rId27"/>
    <p:sldId id="355" r:id="rId28"/>
    <p:sldId id="356" r:id="rId29"/>
    <p:sldId id="357" r:id="rId30"/>
    <p:sldId id="358" r:id="rId31"/>
    <p:sldId id="377" r:id="rId32"/>
    <p:sldId id="359" r:id="rId33"/>
    <p:sldId id="361" r:id="rId34"/>
    <p:sldId id="362" r:id="rId35"/>
    <p:sldId id="364" r:id="rId36"/>
    <p:sldId id="365" r:id="rId37"/>
    <p:sldId id="366" r:id="rId38"/>
    <p:sldId id="367" r:id="rId39"/>
    <p:sldId id="379" r:id="rId40"/>
    <p:sldId id="368" r:id="rId41"/>
    <p:sldId id="369" r:id="rId42"/>
    <p:sldId id="370" r:id="rId43"/>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5B5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37" autoAdjust="0"/>
    <p:restoredTop sz="94439" autoAdjust="0"/>
  </p:normalViewPr>
  <p:slideViewPr>
    <p:cSldViewPr>
      <p:cViewPr varScale="1">
        <p:scale>
          <a:sx n="96" d="100"/>
          <a:sy n="96" d="100"/>
        </p:scale>
        <p:origin x="96" y="7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957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A25F6DE3-67C9-49C3-ADD0-D55F8518C166}" type="slidenum">
              <a:rPr lang="en-US"/>
              <a:pPr>
                <a:defRPr/>
              </a:pPr>
              <a:t>‹#›</a:t>
            </a:fld>
            <a:endParaRPr lang="en-US" dirty="0"/>
          </a:p>
        </p:txBody>
      </p:sp>
    </p:spTree>
    <p:extLst>
      <p:ext uri="{BB962C8B-B14F-4D97-AF65-F5344CB8AC3E}">
        <p14:creationId xmlns:p14="http://schemas.microsoft.com/office/powerpoint/2010/main" val="156283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8A9DD711-E595-47B7-9D7A-2CA423E4AA9D}" type="slidenum">
              <a:rPr lang="en-US"/>
              <a:pPr>
                <a:defRPr/>
              </a:pPr>
              <a:t>‹#›</a:t>
            </a:fld>
            <a:endParaRPr lang="en-US" dirty="0"/>
          </a:p>
        </p:txBody>
      </p:sp>
    </p:spTree>
    <p:extLst>
      <p:ext uri="{BB962C8B-B14F-4D97-AF65-F5344CB8AC3E}">
        <p14:creationId xmlns:p14="http://schemas.microsoft.com/office/powerpoint/2010/main" val="10308796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1" kern="1200" dirty="0" smtClean="0">
              <a:solidFill>
                <a:schemeClr val="tx2"/>
              </a:solidFill>
              <a:effectLst>
                <a:outerShdw blurRad="38100" dist="38100" dir="2700000" algn="tl">
                  <a:srgbClr val="FFFFFF"/>
                </a:outerShdw>
              </a:effectLst>
              <a:latin typeface="Arial Rounded MT Bold" pitchFamily="34" charset="0"/>
              <a:ea typeface="+mn-ea"/>
              <a:cs typeface="+mn-cs"/>
            </a:endParaRPr>
          </a:p>
        </p:txBody>
      </p:sp>
      <p:sp>
        <p:nvSpPr>
          <p:cNvPr id="59396" name="Slide Number Placeholder 3"/>
          <p:cNvSpPr>
            <a:spLocks noGrp="1"/>
          </p:cNvSpPr>
          <p:nvPr>
            <p:ph type="sldNum" sz="quarter" idx="5"/>
          </p:nvPr>
        </p:nvSpPr>
        <p:spPr>
          <a:noFill/>
        </p:spPr>
        <p:txBody>
          <a:bodyPr/>
          <a:lstStyle/>
          <a:p>
            <a:fld id="{86EC327F-7E80-4D08-B8B0-0F574A3B94BC}" type="slidenum">
              <a:rPr lang="en-US" smtClean="0">
                <a:solidFill>
                  <a:srgbClr val="000000"/>
                </a:solidFill>
              </a:rPr>
              <a:pPr/>
              <a:t>1</a:t>
            </a:fld>
            <a:endParaRPr lang="en-US" dirty="0" smtClean="0">
              <a:solidFill>
                <a:srgbClr val="000000"/>
              </a:solidFill>
            </a:endParaRPr>
          </a:p>
        </p:txBody>
      </p:sp>
    </p:spTree>
    <p:extLst>
      <p:ext uri="{BB962C8B-B14F-4D97-AF65-F5344CB8AC3E}">
        <p14:creationId xmlns:p14="http://schemas.microsoft.com/office/powerpoint/2010/main" val="539057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9DD711-E595-47B7-9D7A-2CA423E4AA9D}" type="slidenum">
              <a:rPr lang="en-US" smtClean="0"/>
              <a:pPr>
                <a:defRPr/>
              </a:pPr>
              <a:t>2</a:t>
            </a:fld>
            <a:endParaRPr lang="en-US" dirty="0"/>
          </a:p>
        </p:txBody>
      </p:sp>
    </p:spTree>
    <p:extLst>
      <p:ext uri="{BB962C8B-B14F-4D97-AF65-F5344CB8AC3E}">
        <p14:creationId xmlns:p14="http://schemas.microsoft.com/office/powerpoint/2010/main" val="3943205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9DD711-E595-47B7-9D7A-2CA423E4AA9D}" type="slidenum">
              <a:rPr lang="en-US" smtClean="0"/>
              <a:pPr>
                <a:defRPr/>
              </a:pPr>
              <a:t>39</a:t>
            </a:fld>
            <a:endParaRPr lang="en-US" dirty="0"/>
          </a:p>
        </p:txBody>
      </p:sp>
    </p:spTree>
    <p:extLst>
      <p:ext uri="{BB962C8B-B14F-4D97-AF65-F5344CB8AC3E}">
        <p14:creationId xmlns:p14="http://schemas.microsoft.com/office/powerpoint/2010/main" val="3363723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F26D95A-A59E-4C48-A34C-6ABDE94D992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3A5C395-FFC9-45A2-9374-08FC0AC8615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99FC0E2-F6FD-4672-B502-7CBE027C86B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smtClean="0"/>
              <a:t>Information Technology Project Management, Eighth Edition</a:t>
            </a:r>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5B3C7E4B-22CB-43A2-88DF-0974E796F69C}"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21"/>
          <p:cNvSpPr txBox="1">
            <a:spLocks/>
          </p:cNvSpPr>
          <p:nvPr/>
        </p:nvSpPr>
        <p:spPr>
          <a:xfrm>
            <a:off x="5486400" y="6492875"/>
            <a:ext cx="1600200" cy="365125"/>
          </a:xfrm>
          <a:prstGeom prst="rect">
            <a:avLst/>
          </a:prstGeom>
        </p:spPr>
        <p:txBody>
          <a:bodyPr anchor="b"/>
          <a:lstStyle>
            <a:lvl1pPr algn="l">
              <a:buFontTx/>
              <a:buNone/>
              <a:defRPr smtClean="0"/>
            </a:lvl1pPr>
          </a:lstStyle>
          <a:p>
            <a:pPr>
              <a:defRPr/>
            </a:pPr>
            <a:r>
              <a:rPr lang="en-US" sz="1200" dirty="0">
                <a:latin typeface="+mn-lt"/>
              </a:rPr>
              <a:t>Copyright </a:t>
            </a:r>
            <a:r>
              <a:rPr lang="en-US" sz="1200" dirty="0" smtClean="0">
                <a:latin typeface="+mn-lt"/>
              </a:rPr>
              <a:t>2016</a:t>
            </a:r>
            <a:endParaRPr lang="en-US" sz="1200" dirty="0">
              <a:latin typeface="+mn-lt"/>
            </a:endParaRPr>
          </a:p>
        </p:txBody>
      </p:sp>
      <p:sp>
        <p:nvSpPr>
          <p:cNvPr id="3" name="Content Placeholder 2"/>
          <p:cNvSpPr>
            <a:spLocks noGrp="1"/>
          </p:cNvSpPr>
          <p:nvPr>
            <p:ph idx="1"/>
          </p:nvPr>
        </p:nvSpPr>
        <p:spPr>
          <a:xfrm>
            <a:off x="457200" y="1481138"/>
            <a:ext cx="8229600" cy="4462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rtlCol="0"/>
          <a:lstStyle/>
          <a:p>
            <a:r>
              <a:rPr lang="en-US" dirty="0" smtClean="0"/>
              <a:t>Click to edit Master title style</a:t>
            </a:r>
            <a:endParaRPr lang="en-US" dirty="0"/>
          </a:p>
        </p:txBody>
      </p:sp>
      <p:sp>
        <p:nvSpPr>
          <p:cNvPr id="5" name="Footer Placeholder 21"/>
          <p:cNvSpPr>
            <a:spLocks noGrp="1"/>
          </p:cNvSpPr>
          <p:nvPr>
            <p:ph type="ftr" sz="quarter" idx="10"/>
          </p:nvPr>
        </p:nvSpPr>
        <p:spPr>
          <a:xfrm>
            <a:off x="0" y="6400801"/>
            <a:ext cx="2590800" cy="457200"/>
          </a:xfrm>
        </p:spPr>
        <p:txBody>
          <a:bodyPr/>
          <a:lstStyle>
            <a:lvl1pPr algn="l">
              <a:buFontTx/>
              <a:buNone/>
              <a:defRPr sz="1200">
                <a:latin typeface="+mn-lt"/>
              </a:defRPr>
            </a:lvl1pPr>
          </a:lstStyle>
          <a:p>
            <a:pPr>
              <a:defRPr/>
            </a:pPr>
            <a:r>
              <a:rPr lang="en-US" dirty="0" smtClean="0"/>
              <a:t>Information Technology Project Management, Eighth Edition</a:t>
            </a:r>
            <a:endParaRPr lang="en-US" dirty="0"/>
          </a:p>
        </p:txBody>
      </p:sp>
      <p:sp>
        <p:nvSpPr>
          <p:cNvPr id="6" name="Slide Number Placeholder 17"/>
          <p:cNvSpPr>
            <a:spLocks noGrp="1"/>
          </p:cNvSpPr>
          <p:nvPr>
            <p:ph type="sldNum" sz="quarter" idx="11"/>
          </p:nvPr>
        </p:nvSpPr>
        <p:spPr>
          <a:xfrm>
            <a:off x="8588375" y="6492875"/>
            <a:ext cx="555625" cy="365125"/>
          </a:xfrm>
        </p:spPr>
        <p:txBody>
          <a:bodyPr/>
          <a:lstStyle>
            <a:lvl1pPr>
              <a:buFontTx/>
              <a:buNone/>
              <a:defRPr sz="1200">
                <a:latin typeface="+mn-lt"/>
              </a:defRPr>
            </a:lvl1pPr>
          </a:lstStyle>
          <a:p>
            <a:pPr>
              <a:defRPr/>
            </a:pPr>
            <a:fld id="{BC43CBFC-1AEC-48DD-831D-766E041FB504}"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r>
              <a:rPr lang="en-US" smtClean="0"/>
              <a:t>Information Technology Project Management, Eighth Edition</a:t>
            </a: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B66530DB-E803-4E4A-BCDA-70CF3270BB08}"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smtClean="0"/>
              <a:t>Information Technology Project Management, Eighth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D627B55C-FD09-4A7F-9920-0CDE82FEB437}"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r>
              <a:rPr lang="en-US" smtClean="0"/>
              <a:t>Information Technology Project Management, Eighth Edition</a:t>
            </a: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8D9FC598-3BC1-4AFB-82F1-FDEB52578CC9}"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dirty="0"/>
          </a:p>
        </p:txBody>
      </p:sp>
      <p:sp>
        <p:nvSpPr>
          <p:cNvPr id="4" name="Footer Placeholder 3"/>
          <p:cNvSpPr>
            <a:spLocks noGrp="1"/>
          </p:cNvSpPr>
          <p:nvPr>
            <p:ph type="ftr" sz="quarter" idx="11"/>
          </p:nvPr>
        </p:nvSpPr>
        <p:spPr/>
        <p:txBody>
          <a:bodyPr/>
          <a:lstStyle>
            <a:lvl1pPr>
              <a:defRPr/>
            </a:lvl1pPr>
            <a:extLst/>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40D41AC9-74EA-452B-B904-D02AFF1CE511}"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19D6E5E3-B982-49F8-9AEE-306FFDC9E42A}"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smtClean="0"/>
              <a:t>Information Technology Project Management, Eighth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75D9EEBD-1F34-4EE2-BD3E-1779E83B056F}"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AE721D3-B290-4A6A-BDD4-9944839210D3}"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smtClean="0"/>
              <a:t>Information Technology Project Management, Eighth Edition</a:t>
            </a:r>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14B7BE92-00CB-4B33-AD14-D64D9A62E8F6}"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052CB4BD-B248-46C9-A000-E0E6B06BAEAB}"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7C47AE9A-AFAC-4FD4-A839-B9E85FCF04C5}"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9908ACB-F819-4E08-A2D0-427EE78D1A8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7D7E656-BF0C-4052-AF6E-8E71A12D199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448815B8-CA05-4B23-A01F-8E2DED4B2FC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9A519E6-D7B4-449C-AFC1-83FE0A50980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A2DE6A70-EEAD-44FC-9F58-3A937D07CD8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BCEAB5A-F3CB-47A0-924A-FAFF0C0A145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0FAF496-92D2-494A-87D8-287E07A2D72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nSpc>
                <a:spcPct val="90000"/>
              </a:lnSpc>
              <a:spcBef>
                <a:spcPct val="20000"/>
              </a:spcBef>
              <a:buFontTx/>
              <a:buChar char="•"/>
              <a:defRPr sz="1200">
                <a:solidFill>
                  <a:srgbClr val="898989"/>
                </a:solidFill>
                <a:latin typeface="Times New Roman" pitchFamily="18"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lnSpc>
                <a:spcPct val="90000"/>
              </a:lnSpc>
              <a:spcBef>
                <a:spcPct val="20000"/>
              </a:spcBef>
              <a:buFontTx/>
              <a:buChar char="•"/>
              <a:defRPr sz="1200">
                <a:solidFill>
                  <a:srgbClr val="898989"/>
                </a:solidFill>
                <a:latin typeface="Times New Roman" pitchFamily="18" charset="0"/>
              </a:defRPr>
            </a:lvl1pPr>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lnSpc>
                <a:spcPct val="90000"/>
              </a:lnSpc>
              <a:spcBef>
                <a:spcPct val="20000"/>
              </a:spcBef>
              <a:buFontTx/>
              <a:buChar char="•"/>
              <a:defRPr sz="1200">
                <a:solidFill>
                  <a:schemeClr val="tx1">
                    <a:tint val="75000"/>
                  </a:schemeClr>
                </a:solidFill>
                <a:latin typeface="Times New Roman" pitchFamily="18" charset="0"/>
              </a:defRPr>
            </a:lvl1pPr>
          </a:lstStyle>
          <a:p>
            <a:pPr>
              <a:defRPr/>
            </a:pPr>
            <a:fld id="{62E2B921-C565-4C54-B074-0A1592EC339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smtClean="0"/>
              <a:t>Information Technology Project Management, Eighth Edition</a:t>
            </a: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62E2B921-C565-4C54-B074-0A1592EC3396}"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hf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Arial" charset="0"/>
        </a:defRPr>
      </a:lvl2pPr>
      <a:lvl3pPr algn="l" rtl="0" eaLnBrk="1" fontAlgn="base" hangingPunct="1">
        <a:spcBef>
          <a:spcPct val="0"/>
        </a:spcBef>
        <a:spcAft>
          <a:spcPct val="0"/>
        </a:spcAft>
        <a:defRPr sz="4100" b="1">
          <a:solidFill>
            <a:schemeClr val="tx2"/>
          </a:solidFill>
          <a:latin typeface="Arial" charset="0"/>
        </a:defRPr>
      </a:lvl3pPr>
      <a:lvl4pPr algn="l" rtl="0" eaLnBrk="1" fontAlgn="base" hangingPunct="1">
        <a:spcBef>
          <a:spcPct val="0"/>
        </a:spcBef>
        <a:spcAft>
          <a:spcPct val="0"/>
        </a:spcAft>
        <a:defRPr sz="4100" b="1">
          <a:solidFill>
            <a:schemeClr val="tx2"/>
          </a:solidFill>
          <a:latin typeface="Arial" charset="0"/>
        </a:defRPr>
      </a:lvl4pPr>
      <a:lvl5pPr algn="l" rtl="0" eaLnBrk="1" fontAlgn="base" hangingPunct="1">
        <a:spcBef>
          <a:spcPct val="0"/>
        </a:spcBef>
        <a:spcAft>
          <a:spcPct val="0"/>
        </a:spcAft>
        <a:defRPr sz="41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424691"/>
            <a:ext cx="9144000" cy="2166109"/>
          </a:xfrm>
        </p:spPr>
        <p:txBody>
          <a:bodyPr>
            <a:noAutofit/>
          </a:bodyPr>
          <a:lstStyle/>
          <a:p>
            <a:pPr fontAlgn="auto">
              <a:spcAft>
                <a:spcPts val="0"/>
              </a:spcAft>
              <a:defRPr/>
            </a:pPr>
            <a:r>
              <a:rPr dirty="0">
                <a:effectLst>
                  <a:outerShdw blurRad="38100" dist="38100" dir="2700000" algn="tl">
                    <a:srgbClr val="FFFFFF"/>
                  </a:outerShdw>
                </a:effectLst>
                <a:latin typeface="Arial Rounded MT Bold" pitchFamily="34" charset="0"/>
              </a:rPr>
              <a:t>Chapter </a:t>
            </a:r>
            <a:r>
              <a:rPr lang="en-US" dirty="0" smtClean="0">
                <a:effectLst>
                  <a:outerShdw blurRad="38100" dist="38100" dir="2700000" algn="tl">
                    <a:srgbClr val="FFFFFF"/>
                  </a:outerShdw>
                </a:effectLst>
                <a:latin typeface="Arial Rounded MT Bold" pitchFamily="34" charset="0"/>
              </a:rPr>
              <a:t>12</a:t>
            </a:r>
            <a:r>
              <a:rPr dirty="0" smtClean="0">
                <a:effectLst>
                  <a:outerShdw blurRad="38100" dist="38100" dir="2700000" algn="tl">
                    <a:srgbClr val="FFFFFF"/>
                  </a:outerShdw>
                </a:effectLst>
                <a:latin typeface="Arial Rounded MT Bold" pitchFamily="34" charset="0"/>
              </a:rPr>
              <a:t>:</a:t>
            </a:r>
            <a:r>
              <a:rPr dirty="0">
                <a:effectLst>
                  <a:outerShdw blurRad="38100" dist="38100" dir="2700000" algn="tl">
                    <a:srgbClr val="FFFFFF"/>
                  </a:outerShdw>
                </a:effectLst>
                <a:latin typeface="Arial Rounded MT Bold" pitchFamily="34" charset="0"/>
              </a:rPr>
              <a:t/>
            </a:r>
            <a:br>
              <a:rPr dirty="0">
                <a:effectLst>
                  <a:outerShdw blurRad="38100" dist="38100" dir="2700000" algn="tl">
                    <a:srgbClr val="FFFFFF"/>
                  </a:outerShdw>
                </a:effectLst>
                <a:latin typeface="Arial Rounded MT Bold" pitchFamily="34" charset="0"/>
              </a:rPr>
            </a:br>
            <a:r>
              <a:rPr lang="en-US" sz="4400" dirty="0" smtClean="0">
                <a:effectLst>
                  <a:outerShdw blurRad="38100" dist="38100" dir="2700000" algn="tl">
                    <a:srgbClr val="FFFFFF"/>
                  </a:outerShdw>
                </a:effectLst>
                <a:latin typeface="Arial Rounded MT Bold" pitchFamily="34" charset="0"/>
              </a:rPr>
              <a:t>Project Procurement</a:t>
            </a:r>
            <a:br>
              <a:rPr lang="en-US" sz="4400" dirty="0" smtClean="0">
                <a:effectLst>
                  <a:outerShdw blurRad="38100" dist="38100" dir="2700000" algn="tl">
                    <a:srgbClr val="FFFFFF"/>
                  </a:outerShdw>
                </a:effectLst>
                <a:latin typeface="Arial Rounded MT Bold" pitchFamily="34" charset="0"/>
              </a:rPr>
            </a:br>
            <a:r>
              <a:rPr lang="en-US" sz="4400" dirty="0" smtClean="0">
                <a:effectLst>
                  <a:outerShdw blurRad="38100" dist="38100" dir="2700000" algn="tl">
                    <a:srgbClr val="FFFFFF"/>
                  </a:outerShdw>
                </a:effectLst>
                <a:latin typeface="Arial Rounded MT Bold" pitchFamily="34" charset="0"/>
              </a:rPr>
              <a:t>Management</a:t>
            </a:r>
            <a:endParaRPr dirty="0">
              <a:effectLst>
                <a:outerShdw blurRad="38100" dist="38100" dir="2700000" algn="tl">
                  <a:srgbClr val="FFFFFF"/>
                </a:outerShdw>
              </a:effectLst>
              <a:latin typeface="Arial Rounded MT Bold" pitchFamily="34" charset="0"/>
            </a:endParaRPr>
          </a:p>
        </p:txBody>
      </p:sp>
      <p:sp>
        <p:nvSpPr>
          <p:cNvPr id="2" name="Subtitle 1"/>
          <p:cNvSpPr>
            <a:spLocks noGrp="1"/>
          </p:cNvSpPr>
          <p:nvPr>
            <p:ph type="subTitle" idx="1"/>
          </p:nvPr>
        </p:nvSpPr>
        <p:spPr>
          <a:xfrm>
            <a:off x="208000" y="3657600"/>
            <a:ext cx="5659400" cy="1199704"/>
          </a:xfrm>
        </p:spPr>
        <p:txBody>
          <a:bodyPr/>
          <a:lstStyle/>
          <a:p>
            <a:pPr marL="0" marR="64008" lvl="0" indent="0" algn="l" defTabSz="914400" eaLnBrk="1" latinLnBrk="0" hangingPunct="1">
              <a:lnSpc>
                <a:spcPct val="100000"/>
              </a:lnSpc>
              <a:spcBef>
                <a:spcPct val="0"/>
              </a:spcBef>
              <a:buClr>
                <a:schemeClr val="accent1"/>
              </a:buClr>
              <a:buSzPct val="68000"/>
              <a:buFont typeface="Wingdings 3" pitchFamily="18" charset="2"/>
              <a:buNone/>
              <a:tabLst/>
              <a:defRPr/>
            </a:pPr>
            <a:r>
              <a:rPr lang="en-US" sz="2800" b="1" dirty="0" smtClean="0">
                <a:effectLst>
                  <a:outerShdw blurRad="38100" dist="38100" dir="2700000" algn="tl">
                    <a:srgbClr val="FFFFFF"/>
                  </a:outerShdw>
                </a:effectLst>
                <a:latin typeface="Arial Rounded MT Bold" pitchFamily="34" charset="0"/>
                <a:ea typeface="+mj-ea"/>
                <a:cs typeface="+mj-cs"/>
              </a:rPr>
              <a:t>Information Technology Project</a:t>
            </a:r>
          </a:p>
          <a:p>
            <a:pPr marL="0" marR="64008" lvl="0" indent="0" algn="l" defTabSz="914400" eaLnBrk="1" latinLnBrk="0" hangingPunct="1">
              <a:lnSpc>
                <a:spcPct val="100000"/>
              </a:lnSpc>
              <a:spcBef>
                <a:spcPct val="0"/>
              </a:spcBef>
              <a:buClr>
                <a:schemeClr val="accent1"/>
              </a:buClr>
              <a:buSzPct val="68000"/>
              <a:buFont typeface="Wingdings 3" pitchFamily="18" charset="2"/>
              <a:buNone/>
              <a:tabLst/>
              <a:defRPr/>
            </a:pPr>
            <a:r>
              <a:rPr lang="en-US" sz="2800" b="1" dirty="0" smtClean="0">
                <a:effectLst>
                  <a:outerShdw blurRad="38100" dist="38100" dir="2700000" algn="tl">
                    <a:srgbClr val="FFFFFF"/>
                  </a:outerShdw>
                </a:effectLst>
                <a:latin typeface="Arial Rounded MT Bold" pitchFamily="34" charset="0"/>
                <a:ea typeface="+mj-ea"/>
                <a:cs typeface="+mj-cs"/>
              </a:rPr>
              <a:t>Management, Eighth Edition</a:t>
            </a:r>
            <a:endParaRPr lang="en-US" sz="2800" b="1" dirty="0">
              <a:effectLst>
                <a:outerShdw blurRad="38100" dist="38100" dir="2700000" algn="tl">
                  <a:srgbClr val="FFFFFF"/>
                </a:outerShdw>
              </a:effectLst>
              <a:latin typeface="Arial Rounded MT Bold" pitchFamily="34" charset="0"/>
              <a:ea typeface="+mj-ea"/>
              <a:cs typeface="+mj-cs"/>
            </a:endParaRPr>
          </a:p>
        </p:txBody>
      </p:sp>
      <p:sp>
        <p:nvSpPr>
          <p:cNvPr id="6" name="TextBox 5"/>
          <p:cNvSpPr txBox="1"/>
          <p:nvPr/>
        </p:nvSpPr>
        <p:spPr>
          <a:xfrm>
            <a:off x="304800" y="5791200"/>
            <a:ext cx="5389600" cy="430887"/>
          </a:xfrm>
          <a:prstGeom prst="rect">
            <a:avLst/>
          </a:prstGeom>
          <a:noFill/>
        </p:spPr>
        <p:txBody>
          <a:bodyPr wrap="square" rtlCol="0">
            <a:spAutoFit/>
          </a:bodyPr>
          <a:lstStyle/>
          <a:p>
            <a:r>
              <a:rPr lang="en-US" dirty="0" smtClean="0">
                <a:solidFill>
                  <a:prstClr val="black"/>
                </a:solidFill>
              </a:rPr>
              <a:t>Note: See the text itself for full citations.</a:t>
            </a:r>
            <a:endParaRPr lang="en-US" dirty="0">
              <a:solidFill>
                <a:prstClr val="black"/>
              </a:solidFill>
            </a:endParaRPr>
          </a:p>
        </p:txBody>
      </p:sp>
      <p:pic>
        <p:nvPicPr>
          <p:cNvPr id="8" name="Picture 7" descr="The cover of Information Technology Project Management, Eighth Edition by Kathy Schwalbe. The cover features four individuals looking away from the camera and onto a complex ma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928109"/>
            <a:ext cx="2646400" cy="3277621"/>
          </a:xfrm>
          <a:prstGeom prst="rect">
            <a:avLst/>
          </a:prstGeom>
        </p:spPr>
      </p:pic>
    </p:spTree>
    <p:extLst>
      <p:ext uri="{BB962C8B-B14F-4D97-AF65-F5344CB8AC3E}">
        <p14:creationId xmlns:p14="http://schemas.microsoft.com/office/powerpoint/2010/main" val="1007785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381000"/>
            <a:ext cx="8305800" cy="533400"/>
          </a:xfrm>
        </p:spPr>
        <p:txBody>
          <a:bodyPr>
            <a:normAutofit fontScale="90000"/>
          </a:bodyPr>
          <a:lstStyle/>
          <a:p>
            <a:r>
              <a:rPr lang="en-US" dirty="0" smtClean="0"/>
              <a:t>Contracts</a:t>
            </a:r>
          </a:p>
        </p:txBody>
      </p:sp>
      <p:sp>
        <p:nvSpPr>
          <p:cNvPr id="16387" name="Rectangle 3"/>
          <p:cNvSpPr>
            <a:spLocks noGrp="1" noChangeArrowheads="1"/>
          </p:cNvSpPr>
          <p:nvPr>
            <p:ph idx="1"/>
          </p:nvPr>
        </p:nvSpPr>
        <p:spPr>
          <a:xfrm>
            <a:off x="381000" y="990600"/>
            <a:ext cx="8458200" cy="4038600"/>
          </a:xfrm>
        </p:spPr>
        <p:txBody>
          <a:bodyPr/>
          <a:lstStyle/>
          <a:p>
            <a:pPr>
              <a:spcBef>
                <a:spcPct val="50000"/>
              </a:spcBef>
            </a:pPr>
            <a:r>
              <a:rPr lang="en-US" dirty="0" smtClean="0"/>
              <a:t>A</a:t>
            </a:r>
            <a:r>
              <a:rPr lang="en-US" b="1" dirty="0" smtClean="0"/>
              <a:t> contract </a:t>
            </a:r>
            <a:r>
              <a:rPr lang="en-US" dirty="0" smtClean="0"/>
              <a:t>is</a:t>
            </a:r>
            <a:r>
              <a:rPr lang="en-US" b="1" dirty="0" smtClean="0"/>
              <a:t> </a:t>
            </a:r>
            <a:r>
              <a:rPr lang="en-US" dirty="0" smtClean="0"/>
              <a:t>a mutually binding agreement that obligates the seller to provide the specified products or services and obligates the buyer to pay for them</a:t>
            </a:r>
          </a:p>
          <a:p>
            <a:pPr>
              <a:spcBef>
                <a:spcPct val="50000"/>
              </a:spcBef>
            </a:pPr>
            <a:r>
              <a:rPr lang="en-US" dirty="0" smtClean="0"/>
              <a:t>Contracts can clarify responsibilities and sharpen focus on key deliverables of a project</a:t>
            </a:r>
          </a:p>
          <a:p>
            <a:pPr>
              <a:spcBef>
                <a:spcPct val="50000"/>
              </a:spcBef>
            </a:pPr>
            <a:r>
              <a:rPr lang="en-US" dirty="0" smtClean="0"/>
              <a:t>Because contracts are legally binding, there is more accountability for delivering the work as stated in the contract</a:t>
            </a:r>
          </a:p>
        </p:txBody>
      </p:sp>
      <p:sp>
        <p:nvSpPr>
          <p:cNvPr id="1638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6" name="Slide Number Placeholder 5"/>
          <p:cNvSpPr>
            <a:spLocks noGrp="1"/>
          </p:cNvSpPr>
          <p:nvPr>
            <p:ph type="sldNum" sz="quarter" idx="11"/>
          </p:nvPr>
        </p:nvSpPr>
        <p:spPr/>
        <p:txBody>
          <a:bodyPr/>
          <a:lstStyle/>
          <a:p>
            <a:pPr>
              <a:defRPr/>
            </a:pPr>
            <a:fld id="{327C5BB0-5984-464F-87DA-578A2CB0E9EC}"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62000"/>
          </a:xfrm>
        </p:spPr>
        <p:txBody>
          <a:bodyPr>
            <a:normAutofit/>
          </a:bodyPr>
          <a:lstStyle/>
          <a:p>
            <a:r>
              <a:rPr lang="en-US" dirty="0" smtClean="0"/>
              <a:t>What Went Wrong?</a:t>
            </a:r>
            <a:endParaRPr lang="en-US" dirty="0"/>
          </a:p>
        </p:txBody>
      </p:sp>
      <p:sp>
        <p:nvSpPr>
          <p:cNvPr id="2" name="Content Placeholder 1"/>
          <p:cNvSpPr>
            <a:spLocks noGrp="1"/>
          </p:cNvSpPr>
          <p:nvPr>
            <p:ph idx="1"/>
          </p:nvPr>
        </p:nvSpPr>
        <p:spPr>
          <a:xfrm>
            <a:off x="228600" y="990600"/>
            <a:ext cx="8763000" cy="5105400"/>
          </a:xfrm>
        </p:spPr>
        <p:txBody>
          <a:bodyPr/>
          <a:lstStyle/>
          <a:p>
            <a:r>
              <a:rPr lang="en-US" dirty="0"/>
              <a:t>In 2011, New York City’s mayor, Michael Bloomberg, acknowledged that City Hall </a:t>
            </a:r>
            <a:r>
              <a:rPr lang="en-US" dirty="0" smtClean="0"/>
              <a:t>had mismanaged </a:t>
            </a:r>
            <a:r>
              <a:rPr lang="en-US" dirty="0"/>
              <a:t>its major IT projects and vowed to improve their </a:t>
            </a:r>
            <a:r>
              <a:rPr lang="en-US" dirty="0" smtClean="0"/>
              <a:t>oversight</a:t>
            </a:r>
          </a:p>
          <a:p>
            <a:r>
              <a:rPr lang="en-US" dirty="0" smtClean="0"/>
              <a:t>For </a:t>
            </a:r>
            <a:r>
              <a:rPr lang="en-US" dirty="0"/>
              <a:t>example, prosecutors </a:t>
            </a:r>
            <a:r>
              <a:rPr lang="en-US" dirty="0" smtClean="0"/>
              <a:t>said the </a:t>
            </a:r>
            <a:r>
              <a:rPr lang="en-US" dirty="0"/>
              <a:t>$700 million price tag for the </a:t>
            </a:r>
            <a:r>
              <a:rPr lang="en-US" dirty="0" err="1"/>
              <a:t>CityTime</a:t>
            </a:r>
            <a:r>
              <a:rPr lang="en-US" dirty="0"/>
              <a:t> payroll system was inflated by fraud, and </a:t>
            </a:r>
            <a:r>
              <a:rPr lang="en-US" dirty="0" smtClean="0"/>
              <a:t>the mayor </a:t>
            </a:r>
            <a:r>
              <a:rPr lang="en-US" dirty="0"/>
              <a:t>demanded $600 million back from the main </a:t>
            </a:r>
            <a:r>
              <a:rPr lang="en-US" dirty="0" smtClean="0"/>
              <a:t>contractor</a:t>
            </a:r>
          </a:p>
          <a:p>
            <a:r>
              <a:rPr lang="en-US" dirty="0" smtClean="0"/>
              <a:t>The </a:t>
            </a:r>
            <a:r>
              <a:rPr lang="en-US" dirty="0"/>
              <a:t>automated </a:t>
            </a:r>
            <a:r>
              <a:rPr lang="en-US" dirty="0" smtClean="0"/>
              <a:t>personnel system</a:t>
            </a:r>
            <a:r>
              <a:rPr lang="en-US" dirty="0"/>
              <a:t>, </a:t>
            </a:r>
            <a:r>
              <a:rPr lang="en-US" dirty="0" err="1"/>
              <a:t>Nycaps</a:t>
            </a:r>
            <a:r>
              <a:rPr lang="en-US" dirty="0"/>
              <a:t>, suffered significant delays and cost overruns due to leadership </a:t>
            </a:r>
            <a:r>
              <a:rPr lang="en-US" dirty="0" smtClean="0"/>
              <a:t>issues, increasing </a:t>
            </a:r>
            <a:r>
              <a:rPr lang="en-US" dirty="0"/>
              <a:t>from an original estimate of $66 million to over $363 </a:t>
            </a:r>
            <a:r>
              <a:rPr lang="en-US" dirty="0" smtClean="0"/>
              <a:t>million</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BC43CBFC-1AEC-48DD-831D-766E041FB504}" type="slidenum">
              <a:rPr lang="en-US" smtClean="0"/>
              <a:pPr>
                <a:defRPr/>
              </a:pPr>
              <a:t>11</a:t>
            </a:fld>
            <a:endParaRPr lang="en-US" dirty="0"/>
          </a:p>
        </p:txBody>
      </p:sp>
    </p:spTree>
    <p:extLst>
      <p:ext uri="{BB962C8B-B14F-4D97-AF65-F5344CB8AC3E}">
        <p14:creationId xmlns:p14="http://schemas.microsoft.com/office/powerpoint/2010/main" val="3010302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en-US" dirty="0" smtClean="0"/>
              <a:t>Project Procurement Management Processes</a:t>
            </a:r>
          </a:p>
        </p:txBody>
      </p:sp>
      <p:sp>
        <p:nvSpPr>
          <p:cNvPr id="18435" name="Rectangle 3"/>
          <p:cNvSpPr>
            <a:spLocks noGrp="1" noChangeArrowheads="1"/>
          </p:cNvSpPr>
          <p:nvPr>
            <p:ph idx="1"/>
          </p:nvPr>
        </p:nvSpPr>
        <p:spPr>
          <a:xfrm>
            <a:off x="304800" y="1600199"/>
            <a:ext cx="8458200" cy="4724401"/>
          </a:xfrm>
        </p:spPr>
        <p:txBody>
          <a:bodyPr/>
          <a:lstStyle/>
          <a:p>
            <a:pPr marL="457200" indent="-457200">
              <a:lnSpc>
                <a:spcPct val="90000"/>
              </a:lnSpc>
            </a:pPr>
            <a:r>
              <a:rPr lang="en-US" b="1" dirty="0" smtClean="0"/>
              <a:t>Project procurement management</a:t>
            </a:r>
            <a:r>
              <a:rPr lang="en-US" dirty="0" smtClean="0"/>
              <a:t>: Acquiring goods and services for a project from outside the performing organization</a:t>
            </a:r>
          </a:p>
          <a:p>
            <a:pPr marL="457200" indent="-457200">
              <a:lnSpc>
                <a:spcPct val="90000"/>
              </a:lnSpc>
            </a:pPr>
            <a:r>
              <a:rPr lang="en-US" dirty="0" smtClean="0"/>
              <a:t>Processes include:</a:t>
            </a:r>
          </a:p>
          <a:p>
            <a:pPr marL="1027113" lvl="1" indent="-455613"/>
            <a:r>
              <a:rPr lang="en-US" b="1" dirty="0" smtClean="0"/>
              <a:t>Planning procurement management</a:t>
            </a:r>
            <a:r>
              <a:rPr lang="en-US" dirty="0" smtClean="0"/>
              <a:t>: Determining what to procure and when and how to do it</a:t>
            </a:r>
          </a:p>
          <a:p>
            <a:pPr marL="1027113" lvl="1" indent="-455613"/>
            <a:r>
              <a:rPr lang="en-US" b="1" dirty="0" smtClean="0"/>
              <a:t>Conducting procurements</a:t>
            </a:r>
            <a:r>
              <a:rPr lang="en-US" dirty="0" smtClean="0"/>
              <a:t>: O</a:t>
            </a:r>
            <a:r>
              <a:rPr lang="en-US" sz="2000" dirty="0" smtClean="0"/>
              <a:t>btaining seller responses, selecting sellers, and awarding contracts</a:t>
            </a:r>
          </a:p>
          <a:p>
            <a:pPr marL="1027113" lvl="1" indent="-455613"/>
            <a:r>
              <a:rPr lang="en-US" sz="2000" b="1" dirty="0" smtClean="0"/>
              <a:t>Controlling procurements</a:t>
            </a:r>
            <a:r>
              <a:rPr lang="en-US" sz="2000" dirty="0" smtClean="0"/>
              <a:t>:</a:t>
            </a:r>
            <a:r>
              <a:rPr lang="en-US" sz="2000" b="1" dirty="0" smtClean="0"/>
              <a:t> </a:t>
            </a:r>
            <a:r>
              <a:rPr lang="en-US" sz="2000" dirty="0" smtClean="0"/>
              <a:t>Managing relationships with sellers, monitoring contract performance, and making changes as needed</a:t>
            </a:r>
          </a:p>
          <a:p>
            <a:pPr marL="1027113" lvl="1" indent="-455613"/>
            <a:r>
              <a:rPr lang="en-US" sz="2000" b="1" dirty="0" smtClean="0"/>
              <a:t>Closing procurements</a:t>
            </a:r>
            <a:r>
              <a:rPr lang="en-US" sz="2000" dirty="0" smtClean="0"/>
              <a:t>: Completing and settling each contract or agreement, including resolving of any open items</a:t>
            </a:r>
            <a:endParaRPr lang="en-US" sz="2400" dirty="0" smtClean="0"/>
          </a:p>
        </p:txBody>
      </p:sp>
      <p:sp>
        <p:nvSpPr>
          <p:cNvPr id="1843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6" name="Slide Number Placeholder 5"/>
          <p:cNvSpPr>
            <a:spLocks noGrp="1"/>
          </p:cNvSpPr>
          <p:nvPr>
            <p:ph type="sldNum" sz="quarter" idx="11"/>
          </p:nvPr>
        </p:nvSpPr>
        <p:spPr/>
        <p:txBody>
          <a:bodyPr/>
          <a:lstStyle/>
          <a:p>
            <a:pPr>
              <a:defRPr/>
            </a:pPr>
            <a:fld id="{441A149B-F3CA-41E8-8298-59EC644AB5DF}"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r>
              <a:rPr lang="en-US" dirty="0" smtClean="0"/>
              <a:t>Figure 12-1. Project Procurement Management Summary</a:t>
            </a:r>
          </a:p>
        </p:txBody>
      </p:sp>
      <p:pic>
        <p:nvPicPr>
          <p:cNvPr id="3" name="Picture 2" descr="A step-by-step Procurement Management Summary, with a series of arrows after each step pointing left to right, and one at the very bottom reads: Project Start, Project Finish. Planning (bold), Process: Plan procurement management (bold), Outputs: Procurement management plan, procurement statements of work, procurement documents, source selection criteria, make-or-buy decisions, change requests, project documents updates. Arrow. Executing (bold), Process: Conduct procurement (bold), Outputs: Selected sellers, agreements, resource calendars, change requests, project management plan updates, project documents updates. Arrow. Monitoring and Controlling (bold), Process: Control procurements (bold), Outputs: Work performance information, change requests, project management plan updates, project documents updates, organizational process assets updates. Arrow. Closing (bold), Process: Close procurements, Outputs: Closed procurements (bold), organizational process assets updates. Arrow."/>
          <p:cNvPicPr>
            <a:picLocks noChangeAspect="1"/>
          </p:cNvPicPr>
          <p:nvPr/>
        </p:nvPicPr>
        <p:blipFill>
          <a:blip r:embed="rId2"/>
          <a:stretch>
            <a:fillRect/>
          </a:stretch>
        </p:blipFill>
        <p:spPr>
          <a:xfrm>
            <a:off x="1371600" y="1524000"/>
            <a:ext cx="6667500" cy="4426004"/>
          </a:xfrm>
          <a:prstGeom prst="rect">
            <a:avLst/>
          </a:prstGeom>
        </p:spPr>
      </p:pic>
      <p:sp>
        <p:nvSpPr>
          <p:cNvPr id="20483"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1"/>
          </p:nvPr>
        </p:nvSpPr>
        <p:spPr/>
        <p:txBody>
          <a:bodyPr/>
          <a:lstStyle/>
          <a:p>
            <a:pPr>
              <a:defRPr/>
            </a:pPr>
            <a:fld id="{A9F5C3B9-A8C3-4146-B48A-C5A6FE1AF091}"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r>
              <a:rPr lang="en-US" dirty="0" smtClean="0"/>
              <a:t>Planning Procurement Management</a:t>
            </a:r>
          </a:p>
        </p:txBody>
      </p:sp>
      <p:sp>
        <p:nvSpPr>
          <p:cNvPr id="21507" name="Rectangle 3"/>
          <p:cNvSpPr>
            <a:spLocks noGrp="1" noChangeArrowheads="1"/>
          </p:cNvSpPr>
          <p:nvPr>
            <p:ph idx="1"/>
          </p:nvPr>
        </p:nvSpPr>
        <p:spPr>
          <a:xfrm>
            <a:off x="381000" y="1524000"/>
            <a:ext cx="8185150" cy="3429000"/>
          </a:xfrm>
        </p:spPr>
        <p:txBody>
          <a:bodyPr/>
          <a:lstStyle/>
          <a:p>
            <a:pPr marL="457200" indent="-457200">
              <a:spcBef>
                <a:spcPct val="100000"/>
              </a:spcBef>
            </a:pPr>
            <a:r>
              <a:rPr lang="en-US" dirty="0" smtClean="0"/>
              <a:t>Identifying which project needs can best be met by using products or services outside the organization</a:t>
            </a:r>
          </a:p>
          <a:p>
            <a:pPr marL="457200" indent="-457200">
              <a:spcBef>
                <a:spcPct val="100000"/>
              </a:spcBef>
            </a:pPr>
            <a:r>
              <a:rPr lang="en-US" dirty="0" smtClean="0"/>
              <a:t>If there is no need to buy any products or services from outside the organization, then there is no need to perform any of the other procurement management processes</a:t>
            </a:r>
          </a:p>
        </p:txBody>
      </p:sp>
      <p:sp>
        <p:nvSpPr>
          <p:cNvPr id="2150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6" name="Slide Number Placeholder 5"/>
          <p:cNvSpPr>
            <a:spLocks noGrp="1"/>
          </p:cNvSpPr>
          <p:nvPr>
            <p:ph type="sldNum" sz="quarter" idx="11"/>
          </p:nvPr>
        </p:nvSpPr>
        <p:spPr/>
        <p:txBody>
          <a:bodyPr/>
          <a:lstStyle/>
          <a:p>
            <a:pPr>
              <a:defRPr/>
            </a:pPr>
            <a:fld id="{F8CE13C7-C293-43D6-8B4C-4097BCDB0B5A}"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1000" y="0"/>
            <a:ext cx="8305800" cy="639762"/>
          </a:xfrm>
        </p:spPr>
        <p:txBody>
          <a:bodyPr>
            <a:normAutofit fontScale="90000"/>
          </a:bodyPr>
          <a:lstStyle/>
          <a:p>
            <a:r>
              <a:rPr lang="en-US" dirty="0" smtClean="0"/>
              <a:t>Types of Contracts</a:t>
            </a:r>
          </a:p>
        </p:txBody>
      </p:sp>
      <p:sp>
        <p:nvSpPr>
          <p:cNvPr id="26627" name="Rectangle 3"/>
          <p:cNvSpPr>
            <a:spLocks noGrp="1" noChangeArrowheads="1"/>
          </p:cNvSpPr>
          <p:nvPr>
            <p:ph idx="1"/>
          </p:nvPr>
        </p:nvSpPr>
        <p:spPr>
          <a:xfrm>
            <a:off x="457200" y="762000"/>
            <a:ext cx="8458200" cy="5410200"/>
          </a:xfrm>
        </p:spPr>
        <p:txBody>
          <a:bodyPr/>
          <a:lstStyle/>
          <a:p>
            <a:pPr marL="457200" indent="-457200"/>
            <a:r>
              <a:rPr lang="en-US" sz="2600" dirty="0" smtClean="0"/>
              <a:t>Different types of contracts can be used in different situations:</a:t>
            </a:r>
          </a:p>
          <a:p>
            <a:pPr marL="1027113" lvl="1" indent="-455613"/>
            <a:r>
              <a:rPr lang="en-US" sz="2200" b="1" dirty="0" smtClean="0"/>
              <a:t>Fixed price </a:t>
            </a:r>
            <a:r>
              <a:rPr lang="en-US" sz="2200" dirty="0" smtClean="0"/>
              <a:t>or</a:t>
            </a:r>
            <a:r>
              <a:rPr lang="en-US" sz="2200" b="1" dirty="0" smtClean="0"/>
              <a:t> lump sum</a:t>
            </a:r>
            <a:r>
              <a:rPr lang="en-US" sz="2200" dirty="0" smtClean="0"/>
              <a:t> contracts: Involve a fixed total price for a well-defined product or service</a:t>
            </a:r>
          </a:p>
          <a:p>
            <a:pPr marL="1027113" lvl="1" indent="-455613"/>
            <a:r>
              <a:rPr lang="en-US" sz="2200" b="1" dirty="0" smtClean="0"/>
              <a:t>Cost reimbursable</a:t>
            </a:r>
            <a:r>
              <a:rPr lang="en-US" sz="2200" dirty="0" smtClean="0"/>
              <a:t> contracts: Involve payment to the seller for direct and indirect costs</a:t>
            </a:r>
          </a:p>
          <a:p>
            <a:pPr marL="1027113" lvl="1" indent="-455613"/>
            <a:r>
              <a:rPr lang="en-US" sz="2200" b="1" dirty="0" smtClean="0"/>
              <a:t>Time and material</a:t>
            </a:r>
            <a:r>
              <a:rPr lang="en-US" sz="2200" dirty="0" smtClean="0"/>
              <a:t> contracts: Hybrid of both fixed price and cost reimbursable contracts, often used by consultants</a:t>
            </a:r>
          </a:p>
          <a:p>
            <a:pPr marL="1027113" lvl="1" indent="-455613"/>
            <a:r>
              <a:rPr lang="en-US" sz="2200" b="1" dirty="0" smtClean="0"/>
              <a:t>Unit price</a:t>
            </a:r>
            <a:r>
              <a:rPr lang="en-US" sz="2200" dirty="0" smtClean="0"/>
              <a:t> contracts: Require the buyer to pay the seller a predetermined amount per unit of service</a:t>
            </a:r>
            <a:endParaRPr lang="en-US" dirty="0" smtClean="0"/>
          </a:p>
          <a:p>
            <a:pPr marL="457200" indent="-457200"/>
            <a:r>
              <a:rPr lang="en-US" sz="2600" dirty="0" smtClean="0"/>
              <a:t>A single contract can actually include all four of these categories, if it makes sense for that particular procurement</a:t>
            </a:r>
          </a:p>
        </p:txBody>
      </p:sp>
      <p:sp>
        <p:nvSpPr>
          <p:cNvPr id="2662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6" name="Slide Number Placeholder 5"/>
          <p:cNvSpPr>
            <a:spLocks noGrp="1"/>
          </p:cNvSpPr>
          <p:nvPr>
            <p:ph type="sldNum" sz="quarter" idx="11"/>
          </p:nvPr>
        </p:nvSpPr>
        <p:spPr/>
        <p:txBody>
          <a:bodyPr/>
          <a:lstStyle/>
          <a:p>
            <a:pPr>
              <a:defRPr/>
            </a:pPr>
            <a:fld id="{82E26BC9-F9A8-4A6E-A138-D302D1637725}"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t>Point of Total Assumption</a:t>
            </a:r>
          </a:p>
        </p:txBody>
      </p:sp>
      <p:sp>
        <p:nvSpPr>
          <p:cNvPr id="27651" name="Content Placeholder 2"/>
          <p:cNvSpPr>
            <a:spLocks noGrp="1"/>
          </p:cNvSpPr>
          <p:nvPr>
            <p:ph idx="1"/>
          </p:nvPr>
        </p:nvSpPr>
        <p:spPr>
          <a:xfrm>
            <a:off x="381000" y="1524000"/>
            <a:ext cx="8534400" cy="3581400"/>
          </a:xfrm>
        </p:spPr>
        <p:txBody>
          <a:bodyPr/>
          <a:lstStyle/>
          <a:p>
            <a:r>
              <a:rPr lang="en-US" dirty="0" smtClean="0"/>
              <a:t>The </a:t>
            </a:r>
            <a:r>
              <a:rPr lang="en-US" b="1" dirty="0" smtClean="0"/>
              <a:t>Point of Total Assumption (PTA) </a:t>
            </a:r>
            <a:r>
              <a:rPr lang="en-US" dirty="0" smtClean="0"/>
              <a:t>is the cost at which the contractor assumes total responsibility for each additional dollar of contract cost</a:t>
            </a:r>
          </a:p>
          <a:p>
            <a:r>
              <a:rPr lang="en-US" dirty="0" smtClean="0"/>
              <a:t>Contractors do not want to reach the point of total assumption, because it hurts them financially, so they have an incentive to prevent cost overruns</a:t>
            </a:r>
          </a:p>
          <a:p>
            <a:r>
              <a:rPr lang="en-US" dirty="0" smtClean="0"/>
              <a:t>The PTA is calculated with the following formula:</a:t>
            </a:r>
          </a:p>
          <a:p>
            <a:pPr>
              <a:buFont typeface="Wingdings 2" pitchFamily="18" charset="2"/>
              <a:buNone/>
            </a:pPr>
            <a:r>
              <a:rPr lang="en-US" sz="2000" dirty="0" smtClean="0"/>
              <a:t>     PTA = (ceiling price – target price)/government share + target cost</a:t>
            </a:r>
            <a:endParaRPr lang="en-US" dirty="0" smtClean="0"/>
          </a:p>
        </p:txBody>
      </p:sp>
      <p:sp>
        <p:nvSpPr>
          <p:cNvPr id="27652"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1"/>
          </p:nvPr>
        </p:nvSpPr>
        <p:spPr/>
        <p:txBody>
          <a:bodyPr/>
          <a:lstStyle/>
          <a:p>
            <a:pPr>
              <a:defRPr/>
            </a:pPr>
            <a:fld id="{D654DA23-019E-41D0-B852-ED1B746DB250}"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smtClean="0"/>
              <a:t>Cost Reimbursable Contracts</a:t>
            </a:r>
          </a:p>
        </p:txBody>
      </p:sp>
      <p:sp>
        <p:nvSpPr>
          <p:cNvPr id="28675" name="Rectangle 3"/>
          <p:cNvSpPr>
            <a:spLocks noGrp="1" noChangeArrowheads="1"/>
          </p:cNvSpPr>
          <p:nvPr>
            <p:ph idx="1"/>
          </p:nvPr>
        </p:nvSpPr>
        <p:spPr>
          <a:xfrm>
            <a:off x="381000" y="1447800"/>
            <a:ext cx="8458200" cy="4724400"/>
          </a:xfrm>
        </p:spPr>
        <p:txBody>
          <a:bodyPr/>
          <a:lstStyle/>
          <a:p>
            <a:pPr marL="457200" indent="-457200"/>
            <a:r>
              <a:rPr lang="en-US" b="1" dirty="0" smtClean="0"/>
              <a:t>Cost plus incentive fee (CPIF)</a:t>
            </a:r>
            <a:r>
              <a:rPr lang="en-US" dirty="0" smtClean="0"/>
              <a:t>: The buyer pays the supplier for allowable performance costs plus a predetermined fee and an incentive bonus</a:t>
            </a:r>
          </a:p>
          <a:p>
            <a:pPr marL="457200" indent="-457200"/>
            <a:r>
              <a:rPr lang="en-US" b="1" dirty="0" smtClean="0"/>
              <a:t>Cost plus fixed fee (CPFF)</a:t>
            </a:r>
            <a:r>
              <a:rPr lang="en-US" dirty="0" smtClean="0"/>
              <a:t>: The buyer pays the supplier for allowable performance costs plus a fixed fee payment usually based on a percentage of estimated costs</a:t>
            </a:r>
          </a:p>
          <a:p>
            <a:pPr marL="457200" indent="-457200"/>
            <a:r>
              <a:rPr lang="en-US" b="1" dirty="0" smtClean="0"/>
              <a:t>Cost plus percentage of costs (CPPC)</a:t>
            </a:r>
            <a:r>
              <a:rPr lang="en-US" dirty="0" smtClean="0"/>
              <a:t>: The buyer pays the supplier for allowable performance costs plus a predetermined percentage based on total costs</a:t>
            </a:r>
          </a:p>
        </p:txBody>
      </p:sp>
      <p:sp>
        <p:nvSpPr>
          <p:cNvPr id="2867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6" name="Slide Number Placeholder 5"/>
          <p:cNvSpPr>
            <a:spLocks noGrp="1"/>
          </p:cNvSpPr>
          <p:nvPr>
            <p:ph type="sldNum" sz="quarter" idx="11"/>
          </p:nvPr>
        </p:nvSpPr>
        <p:spPr/>
        <p:txBody>
          <a:bodyPr/>
          <a:lstStyle/>
          <a:p>
            <a:pPr>
              <a:defRPr/>
            </a:pPr>
            <a:fld id="{C70B06D5-2D61-4FDF-9D04-A5A3262FBFF4}"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838200"/>
          </a:xfrm>
        </p:spPr>
        <p:txBody>
          <a:bodyPr/>
          <a:lstStyle/>
          <a:p>
            <a:r>
              <a:rPr lang="en-US" dirty="0" smtClean="0"/>
              <a:t>Media Snapshot</a:t>
            </a:r>
            <a:endParaRPr lang="en-US" dirty="0"/>
          </a:p>
        </p:txBody>
      </p:sp>
      <p:sp>
        <p:nvSpPr>
          <p:cNvPr id="2" name="Content Placeholder 1"/>
          <p:cNvSpPr>
            <a:spLocks noGrp="1"/>
          </p:cNvSpPr>
          <p:nvPr>
            <p:ph idx="1"/>
          </p:nvPr>
        </p:nvSpPr>
        <p:spPr>
          <a:xfrm>
            <a:off x="381000" y="1066800"/>
            <a:ext cx="8534400" cy="4953000"/>
          </a:xfrm>
        </p:spPr>
        <p:txBody>
          <a:bodyPr/>
          <a:lstStyle/>
          <a:p>
            <a:r>
              <a:rPr lang="en-US" sz="2400" dirty="0" smtClean="0"/>
              <a:t>Contract incentives can be extremely effective. On August 1, 2007, tragedy struck Minneapolis, Minnesota, when a bridge on I-35W collapsed, killing 13 motorists, injuring 150 people, and leaving a mass of concrete and steel in the river and on its banks</a:t>
            </a:r>
          </a:p>
          <a:p>
            <a:r>
              <a:rPr lang="en-US" sz="2400" dirty="0" smtClean="0"/>
              <a:t>Peter Sanderson, project manager for the joint venture of Flatiron-Manson led his team in completing the project. The contractors earned $25 million in incentive fees on top of their $234 million contract for completing the bridge three months ahead of schedule</a:t>
            </a:r>
          </a:p>
          <a:p>
            <a:r>
              <a:rPr lang="en-US" sz="2400" dirty="0" smtClean="0"/>
              <a:t>MnDOT justified the incentive payment by saying that each day the bridge was closed it cost road users more than $400,000</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BC43CBFC-1AEC-48DD-831D-766E041FB504}" type="slidenum">
              <a:rPr lang="en-US" smtClean="0"/>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US" dirty="0" smtClean="0"/>
              <a:t>Figure 12-2. Contract Types Versus Risk</a:t>
            </a:r>
          </a:p>
        </p:txBody>
      </p:sp>
      <p:pic>
        <p:nvPicPr>
          <p:cNvPr id="2" name="Picture 1" descr="A diagram. At the top is buyer risk, with a double-pointed arrow with high on left and low on right. At the bottom is seller risk, with a double-pointed arrow with low on left and high on right. There are seven boxes with text. From left to right they are: CPPC Cost plus percentage of costs, CPFF Cost plus fixed fee, CPIF Cost plus incentive fee, CPAF Cost plus award fee, FPI Fixed price incentive, FP-EPA Fixed price economic price adjustment, and FFP Firm-fixed pri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00"/>
            <a:ext cx="9144000" cy="3048000"/>
          </a:xfrm>
          <a:prstGeom prst="rect">
            <a:avLst/>
          </a:prstGeom>
        </p:spPr>
      </p:pic>
      <p:sp>
        <p:nvSpPr>
          <p:cNvPr id="29701"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Eighth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413FDE19-3269-4EF4-B273-BC6D5960C9D6}" type="slidenum">
              <a:rPr lang="en-US" smtClean="0"/>
              <a:pPr>
                <a:buFontTx/>
                <a:buNone/>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274638"/>
            <a:ext cx="8305800" cy="715962"/>
          </a:xfrm>
        </p:spPr>
        <p:txBody>
          <a:bodyPr>
            <a:normAutofit fontScale="90000"/>
          </a:bodyPr>
          <a:lstStyle/>
          <a:p>
            <a:r>
              <a:rPr lang="en-US" dirty="0" smtClean="0"/>
              <a:t>Learning Objectives, Part 1</a:t>
            </a:r>
          </a:p>
        </p:txBody>
      </p:sp>
      <p:sp>
        <p:nvSpPr>
          <p:cNvPr id="11267" name="Rectangle 3"/>
          <p:cNvSpPr>
            <a:spLocks noGrp="1" noChangeArrowheads="1"/>
          </p:cNvSpPr>
          <p:nvPr>
            <p:ph idx="1"/>
          </p:nvPr>
        </p:nvSpPr>
        <p:spPr>
          <a:xfrm>
            <a:off x="304800" y="1143000"/>
            <a:ext cx="8534400" cy="5105400"/>
          </a:xfrm>
        </p:spPr>
        <p:txBody>
          <a:bodyPr/>
          <a:lstStyle/>
          <a:p>
            <a:r>
              <a:rPr lang="en-US" dirty="0" smtClean="0"/>
              <a:t>Understand </a:t>
            </a:r>
            <a:r>
              <a:rPr lang="en-US" dirty="0"/>
              <a:t>the importance of project procurement management and </a:t>
            </a:r>
            <a:r>
              <a:rPr lang="en-US" dirty="0" smtClean="0"/>
              <a:t>the increasing </a:t>
            </a:r>
            <a:r>
              <a:rPr lang="en-US" dirty="0"/>
              <a:t>use of outsourcing for information technology (IT) projects</a:t>
            </a:r>
          </a:p>
          <a:p>
            <a:r>
              <a:rPr lang="en-US" dirty="0" smtClean="0"/>
              <a:t>Describe </a:t>
            </a:r>
            <a:r>
              <a:rPr lang="en-US" dirty="0"/>
              <a:t>the work involved in planning procurements for projects, </a:t>
            </a:r>
            <a:r>
              <a:rPr lang="en-US" dirty="0" smtClean="0"/>
              <a:t>including determining </a:t>
            </a:r>
            <a:r>
              <a:rPr lang="en-US" dirty="0"/>
              <a:t>the proper type of contract to use and preparing a </a:t>
            </a:r>
            <a:r>
              <a:rPr lang="en-US" dirty="0" smtClean="0"/>
              <a:t>procurement management </a:t>
            </a:r>
            <a:r>
              <a:rPr lang="en-US" dirty="0"/>
              <a:t>plan, statement of work, source selection </a:t>
            </a:r>
            <a:r>
              <a:rPr lang="en-US" dirty="0" smtClean="0"/>
              <a:t>criteria, and </a:t>
            </a:r>
            <a:r>
              <a:rPr lang="en-US" dirty="0"/>
              <a:t>make-or-buy analysis</a:t>
            </a:r>
          </a:p>
          <a:p>
            <a:r>
              <a:rPr lang="en-US" dirty="0" smtClean="0"/>
              <a:t>Discuss </a:t>
            </a:r>
            <a:r>
              <a:rPr lang="en-US" dirty="0"/>
              <a:t>how to conduct procurements and strategies </a:t>
            </a:r>
            <a:r>
              <a:rPr lang="en-US" dirty="0" smtClean="0"/>
              <a:t>for </a:t>
            </a:r>
            <a:r>
              <a:rPr lang="en-US" dirty="0"/>
              <a:t>obtaining </a:t>
            </a:r>
            <a:r>
              <a:rPr lang="en-US" dirty="0" smtClean="0"/>
              <a:t>seller responses</a:t>
            </a:r>
            <a:r>
              <a:rPr lang="en-US" dirty="0"/>
              <a:t>, selecting sellers, and awarding contracts</a:t>
            </a:r>
          </a:p>
        </p:txBody>
      </p:sp>
      <p:sp>
        <p:nvSpPr>
          <p:cNvPr id="1126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6" name="Slide Number Placeholder 5"/>
          <p:cNvSpPr>
            <a:spLocks noGrp="1"/>
          </p:cNvSpPr>
          <p:nvPr>
            <p:ph type="sldNum" sz="quarter" idx="11"/>
          </p:nvPr>
        </p:nvSpPr>
        <p:spPr/>
        <p:txBody>
          <a:bodyPr/>
          <a:lstStyle/>
          <a:p>
            <a:pPr>
              <a:defRPr/>
            </a:pPr>
            <a:fld id="{98D96AA7-941A-420E-831A-26CA3BA2859A}"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smtClean="0"/>
              <a:t>Contract Clauses</a:t>
            </a:r>
          </a:p>
        </p:txBody>
      </p:sp>
      <p:sp>
        <p:nvSpPr>
          <p:cNvPr id="30723" name="Rectangle 3"/>
          <p:cNvSpPr>
            <a:spLocks noGrp="1" noChangeArrowheads="1"/>
          </p:cNvSpPr>
          <p:nvPr>
            <p:ph idx="1"/>
          </p:nvPr>
        </p:nvSpPr>
        <p:spPr>
          <a:xfrm>
            <a:off x="457200" y="1481138"/>
            <a:ext cx="8229600" cy="2938462"/>
          </a:xfrm>
        </p:spPr>
        <p:txBody>
          <a:bodyPr/>
          <a:lstStyle/>
          <a:p>
            <a:r>
              <a:rPr lang="en-US" sz="2800" dirty="0"/>
              <a:t>Contracts should include specific clauses to take into account issues unique to the project</a:t>
            </a:r>
          </a:p>
          <a:p>
            <a:r>
              <a:rPr lang="en-US" sz="2800" dirty="0"/>
              <a:t>Can require various educational or work experience for different pay rights</a:t>
            </a:r>
          </a:p>
          <a:p>
            <a:r>
              <a:rPr lang="en-US" sz="2800" dirty="0"/>
              <a:t>A </a:t>
            </a:r>
            <a:r>
              <a:rPr lang="en-US" sz="2800" b="1" dirty="0"/>
              <a:t>termination clause </a:t>
            </a:r>
            <a:r>
              <a:rPr lang="en-US" sz="2800" dirty="0"/>
              <a:t>is a contract clause that allows the buyer or supplier to end the contract</a:t>
            </a:r>
          </a:p>
        </p:txBody>
      </p:sp>
      <p:sp>
        <p:nvSpPr>
          <p:cNvPr id="3072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6" name="Slide Number Placeholder 5"/>
          <p:cNvSpPr>
            <a:spLocks noGrp="1"/>
          </p:cNvSpPr>
          <p:nvPr>
            <p:ph type="sldNum" sz="quarter" idx="11"/>
          </p:nvPr>
        </p:nvSpPr>
        <p:spPr/>
        <p:txBody>
          <a:bodyPr/>
          <a:lstStyle/>
          <a:p>
            <a:pPr>
              <a:defRPr/>
            </a:pPr>
            <a:fld id="{46980B4E-E5B2-4099-B6BF-220DC4CA12BE}"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US" dirty="0" smtClean="0"/>
              <a:t>Tools and Techniques for Planning Purchases and Acquisitions</a:t>
            </a:r>
          </a:p>
        </p:txBody>
      </p:sp>
      <p:sp>
        <p:nvSpPr>
          <p:cNvPr id="23555" name="Rectangle 3"/>
          <p:cNvSpPr>
            <a:spLocks noGrp="1" noChangeArrowheads="1"/>
          </p:cNvSpPr>
          <p:nvPr>
            <p:ph idx="1"/>
          </p:nvPr>
        </p:nvSpPr>
        <p:spPr>
          <a:xfrm>
            <a:off x="381000" y="1676400"/>
            <a:ext cx="8458200" cy="3352800"/>
          </a:xfrm>
        </p:spPr>
        <p:txBody>
          <a:bodyPr/>
          <a:lstStyle/>
          <a:p>
            <a:r>
              <a:rPr lang="en-US" sz="2800" dirty="0"/>
              <a:t>Expert judgment</a:t>
            </a:r>
          </a:p>
          <a:p>
            <a:r>
              <a:rPr lang="en-US" sz="2800" dirty="0"/>
              <a:t>Market research</a:t>
            </a:r>
          </a:p>
          <a:p>
            <a:r>
              <a:rPr lang="en-US" sz="2800" b="1" dirty="0"/>
              <a:t>Make-or-buy analysis</a:t>
            </a:r>
            <a:r>
              <a:rPr lang="en-US" sz="2800" dirty="0"/>
              <a:t>: General management technique used to determine whether an organization should make or perform a particular product or service inside the organization or buy from someone </a:t>
            </a:r>
            <a:r>
              <a:rPr lang="en-US" sz="2800" dirty="0" smtClean="0"/>
              <a:t>else</a:t>
            </a:r>
            <a:endParaRPr lang="en-US" sz="2800" dirty="0"/>
          </a:p>
        </p:txBody>
      </p:sp>
      <p:sp>
        <p:nvSpPr>
          <p:cNvPr id="2355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6" name="Slide Number Placeholder 5"/>
          <p:cNvSpPr>
            <a:spLocks noGrp="1"/>
          </p:cNvSpPr>
          <p:nvPr>
            <p:ph type="sldNum" sz="quarter" idx="11"/>
          </p:nvPr>
        </p:nvSpPr>
        <p:spPr/>
        <p:txBody>
          <a:bodyPr/>
          <a:lstStyle/>
          <a:p>
            <a:pPr>
              <a:defRPr/>
            </a:pPr>
            <a:fld id="{1336A6E4-8C51-4EE5-B090-693B6DAC92DA}" type="slidenum">
              <a:rPr lang="en-US" smtClean="0"/>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smtClean="0"/>
              <a:t>Make-or-Buy Example</a:t>
            </a:r>
          </a:p>
        </p:txBody>
      </p:sp>
      <p:sp>
        <p:nvSpPr>
          <p:cNvPr id="24579" name="Rectangle 3"/>
          <p:cNvSpPr>
            <a:spLocks noGrp="1" noChangeArrowheads="1"/>
          </p:cNvSpPr>
          <p:nvPr>
            <p:ph idx="1"/>
          </p:nvPr>
        </p:nvSpPr>
        <p:spPr>
          <a:xfrm>
            <a:off x="457200" y="1481138"/>
            <a:ext cx="8229600" cy="3014662"/>
          </a:xfrm>
        </p:spPr>
        <p:txBody>
          <a:bodyPr/>
          <a:lstStyle/>
          <a:p>
            <a:pPr marL="457200" indent="-457200">
              <a:spcBef>
                <a:spcPct val="100000"/>
              </a:spcBef>
            </a:pPr>
            <a:r>
              <a:rPr lang="en-US" dirty="0" smtClean="0"/>
              <a:t>Assume you can lease an item you need for a project for $800/day. To purchase the item, the cost is $12,000 plus a daily operational cost of $400/day</a:t>
            </a:r>
          </a:p>
          <a:p>
            <a:pPr marL="457200" indent="-457200">
              <a:spcBef>
                <a:spcPct val="100000"/>
              </a:spcBef>
            </a:pPr>
            <a:r>
              <a:rPr lang="en-US" dirty="0" smtClean="0"/>
              <a:t>How long will it take for the purchase cost to be the same as the lease cost?</a:t>
            </a:r>
          </a:p>
        </p:txBody>
      </p:sp>
      <p:sp>
        <p:nvSpPr>
          <p:cNvPr id="24581"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6" name="Slide Number Placeholder 5"/>
          <p:cNvSpPr>
            <a:spLocks noGrp="1"/>
          </p:cNvSpPr>
          <p:nvPr>
            <p:ph type="sldNum" sz="quarter" idx="11"/>
          </p:nvPr>
        </p:nvSpPr>
        <p:spPr/>
        <p:txBody>
          <a:bodyPr/>
          <a:lstStyle/>
          <a:p>
            <a:pPr>
              <a:defRPr/>
            </a:pPr>
            <a:fld id="{F79110A1-6B21-448D-ADD4-36570B50C4CC}" type="slidenum">
              <a:rPr lang="en-US" smtClean="0"/>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228600"/>
            <a:ext cx="8382000" cy="893763"/>
          </a:xfrm>
        </p:spPr>
        <p:txBody>
          <a:bodyPr/>
          <a:lstStyle/>
          <a:p>
            <a:r>
              <a:rPr lang="en-US" dirty="0" smtClean="0"/>
              <a:t>Make-or Buy Solution</a:t>
            </a:r>
          </a:p>
        </p:txBody>
      </p:sp>
      <p:sp>
        <p:nvSpPr>
          <p:cNvPr id="25603" name="Rectangle 3"/>
          <p:cNvSpPr>
            <a:spLocks noGrp="1" noChangeArrowheads="1"/>
          </p:cNvSpPr>
          <p:nvPr>
            <p:ph idx="1"/>
          </p:nvPr>
        </p:nvSpPr>
        <p:spPr>
          <a:xfrm>
            <a:off x="228600" y="1371600"/>
            <a:ext cx="8686800" cy="4419600"/>
          </a:xfrm>
        </p:spPr>
        <p:txBody>
          <a:bodyPr/>
          <a:lstStyle/>
          <a:p>
            <a:pPr>
              <a:lnSpc>
                <a:spcPct val="90000"/>
              </a:lnSpc>
            </a:pPr>
            <a:r>
              <a:rPr lang="en-US" sz="2600" dirty="0" smtClean="0"/>
              <a:t>Set up an equation so both options, purchase and lease, are equal</a:t>
            </a:r>
          </a:p>
          <a:p>
            <a:pPr>
              <a:lnSpc>
                <a:spcPct val="90000"/>
              </a:lnSpc>
            </a:pPr>
            <a:r>
              <a:rPr lang="en-US" sz="2600" dirty="0" smtClean="0"/>
              <a:t>In this example, use the following equation. Let </a:t>
            </a:r>
            <a:r>
              <a:rPr lang="en-US" sz="2600" i="1" dirty="0" smtClean="0"/>
              <a:t>d</a:t>
            </a:r>
            <a:r>
              <a:rPr lang="en-US" sz="2600" dirty="0" smtClean="0"/>
              <a:t> be the number of days to use the item:</a:t>
            </a:r>
          </a:p>
          <a:p>
            <a:pPr lvl="1">
              <a:buFont typeface="Wingdings" pitchFamily="2" charset="2"/>
              <a:buNone/>
            </a:pPr>
            <a:r>
              <a:rPr lang="en-US" dirty="0" smtClean="0"/>
              <a:t>$12,000 + $400d = $800d</a:t>
            </a:r>
          </a:p>
          <a:p>
            <a:pPr lvl="1">
              <a:buFont typeface="Wingdings" pitchFamily="2" charset="2"/>
              <a:buNone/>
            </a:pPr>
            <a:r>
              <a:rPr lang="en-US" dirty="0" smtClean="0"/>
              <a:t>Subtracting $400d from both sides, you get:</a:t>
            </a:r>
          </a:p>
          <a:p>
            <a:pPr lvl="1">
              <a:buFont typeface="Wingdings" pitchFamily="2" charset="2"/>
              <a:buNone/>
            </a:pPr>
            <a:r>
              <a:rPr lang="en-US" dirty="0" smtClean="0"/>
              <a:t>$12,000 = $400d</a:t>
            </a:r>
          </a:p>
          <a:p>
            <a:pPr lvl="1">
              <a:buFont typeface="Wingdings" pitchFamily="2" charset="2"/>
              <a:buNone/>
            </a:pPr>
            <a:r>
              <a:rPr lang="en-US" dirty="0" smtClean="0"/>
              <a:t>Dividing both sides by $400, you get:</a:t>
            </a:r>
          </a:p>
          <a:p>
            <a:pPr lvl="1">
              <a:buFont typeface="Wingdings" pitchFamily="2" charset="2"/>
              <a:buNone/>
            </a:pPr>
            <a:r>
              <a:rPr lang="en-US" dirty="0" smtClean="0"/>
              <a:t>d = 30</a:t>
            </a:r>
          </a:p>
          <a:p>
            <a:pPr>
              <a:lnSpc>
                <a:spcPct val="90000"/>
              </a:lnSpc>
            </a:pPr>
            <a:r>
              <a:rPr lang="en-US" sz="2600" dirty="0" smtClean="0"/>
              <a:t>If you need the item for more than 30 days, it is more economical to purchase it</a:t>
            </a:r>
          </a:p>
        </p:txBody>
      </p:sp>
      <p:sp>
        <p:nvSpPr>
          <p:cNvPr id="2560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6" name="Slide Number Placeholder 5"/>
          <p:cNvSpPr>
            <a:spLocks noGrp="1"/>
          </p:cNvSpPr>
          <p:nvPr>
            <p:ph type="sldNum" sz="quarter" idx="11"/>
          </p:nvPr>
        </p:nvSpPr>
        <p:spPr/>
        <p:txBody>
          <a:bodyPr/>
          <a:lstStyle/>
          <a:p>
            <a:pPr>
              <a:defRPr/>
            </a:pPr>
            <a:fld id="{6F8C263B-FE3B-4B4E-BE0B-03F1CDDA3498}"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smtClean="0"/>
              <a:t>Procurement Management Plan</a:t>
            </a:r>
          </a:p>
        </p:txBody>
      </p:sp>
      <p:sp>
        <p:nvSpPr>
          <p:cNvPr id="31747" name="Rectangle 3"/>
          <p:cNvSpPr>
            <a:spLocks noGrp="1" noChangeArrowheads="1"/>
          </p:cNvSpPr>
          <p:nvPr>
            <p:ph idx="1"/>
          </p:nvPr>
        </p:nvSpPr>
        <p:spPr>
          <a:xfrm>
            <a:off x="457200" y="1481138"/>
            <a:ext cx="8229600" cy="3090862"/>
          </a:xfrm>
        </p:spPr>
        <p:txBody>
          <a:bodyPr/>
          <a:lstStyle/>
          <a:p>
            <a:pPr>
              <a:spcBef>
                <a:spcPct val="100000"/>
              </a:spcBef>
            </a:pPr>
            <a:r>
              <a:rPr lang="en-US" dirty="0" smtClean="0"/>
              <a:t>Describes how the procurement processes will be managed, from developing documentation for making outside purchases or acquisitions to contract closure</a:t>
            </a:r>
          </a:p>
          <a:p>
            <a:pPr>
              <a:spcBef>
                <a:spcPct val="100000"/>
              </a:spcBef>
            </a:pPr>
            <a:r>
              <a:rPr lang="en-US" dirty="0" smtClean="0"/>
              <a:t>Contents varies based on project needs</a:t>
            </a:r>
          </a:p>
        </p:txBody>
      </p:sp>
      <p:sp>
        <p:nvSpPr>
          <p:cNvPr id="3174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6" name="Slide Number Placeholder 5"/>
          <p:cNvSpPr>
            <a:spLocks noGrp="1"/>
          </p:cNvSpPr>
          <p:nvPr>
            <p:ph type="sldNum" sz="quarter" idx="11"/>
          </p:nvPr>
        </p:nvSpPr>
        <p:spPr/>
        <p:txBody>
          <a:bodyPr/>
          <a:lstStyle/>
          <a:p>
            <a:pPr>
              <a:defRPr/>
            </a:pPr>
            <a:fld id="{444B204B-A1F8-43E5-87CE-25EB9AE68A0D}"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609600"/>
            <a:ext cx="8229600" cy="685800"/>
          </a:xfrm>
        </p:spPr>
        <p:txBody>
          <a:bodyPr>
            <a:normAutofit fontScale="90000"/>
          </a:bodyPr>
          <a:lstStyle/>
          <a:p>
            <a:r>
              <a:rPr lang="en-US" dirty="0" smtClean="0"/>
              <a:t>Contract Statement of Work (SOW)</a:t>
            </a:r>
          </a:p>
        </p:txBody>
      </p:sp>
      <p:sp>
        <p:nvSpPr>
          <p:cNvPr id="32771" name="Rectangle 3"/>
          <p:cNvSpPr>
            <a:spLocks noGrp="1" noChangeArrowheads="1"/>
          </p:cNvSpPr>
          <p:nvPr>
            <p:ph idx="1"/>
          </p:nvPr>
        </p:nvSpPr>
        <p:spPr>
          <a:xfrm>
            <a:off x="381000" y="1371600"/>
            <a:ext cx="8458200" cy="4572000"/>
          </a:xfrm>
        </p:spPr>
        <p:txBody>
          <a:bodyPr/>
          <a:lstStyle/>
          <a:p>
            <a:pPr>
              <a:spcBef>
                <a:spcPct val="60000"/>
              </a:spcBef>
            </a:pPr>
            <a:r>
              <a:rPr lang="en-US" dirty="0" smtClean="0"/>
              <a:t>A </a:t>
            </a:r>
            <a:r>
              <a:rPr lang="en-US" b="1" dirty="0" smtClean="0"/>
              <a:t>statement of work</a:t>
            </a:r>
            <a:r>
              <a:rPr lang="en-US" dirty="0" smtClean="0"/>
              <a:t> is a description of the work required for the procurement</a:t>
            </a:r>
          </a:p>
          <a:p>
            <a:pPr>
              <a:spcBef>
                <a:spcPct val="60000"/>
              </a:spcBef>
            </a:pPr>
            <a:r>
              <a:rPr lang="en-US" dirty="0" smtClean="0"/>
              <a:t>If a SOW is used as part of a contract to describe only the work required for that particular contract, it is called a </a:t>
            </a:r>
            <a:r>
              <a:rPr lang="en-US" b="1" dirty="0" smtClean="0"/>
              <a:t>contract statement of work</a:t>
            </a:r>
            <a:endParaRPr lang="en-US" dirty="0" smtClean="0"/>
          </a:p>
          <a:p>
            <a:pPr>
              <a:spcBef>
                <a:spcPct val="60000"/>
              </a:spcBef>
            </a:pPr>
            <a:r>
              <a:rPr lang="en-US" dirty="0" smtClean="0"/>
              <a:t>A SOW is a type of scope statement</a:t>
            </a:r>
          </a:p>
          <a:p>
            <a:pPr>
              <a:spcBef>
                <a:spcPct val="60000"/>
              </a:spcBef>
            </a:pPr>
            <a:r>
              <a:rPr lang="en-US" dirty="0" smtClean="0"/>
              <a:t>A good SOW gives bidders a better understanding of the buyer’s expectations</a:t>
            </a:r>
          </a:p>
        </p:txBody>
      </p:sp>
      <p:sp>
        <p:nvSpPr>
          <p:cNvPr id="3277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6" name="Slide Number Placeholder 5"/>
          <p:cNvSpPr>
            <a:spLocks noGrp="1"/>
          </p:cNvSpPr>
          <p:nvPr>
            <p:ph type="sldNum" sz="quarter" idx="11"/>
          </p:nvPr>
        </p:nvSpPr>
        <p:spPr/>
        <p:txBody>
          <a:bodyPr/>
          <a:lstStyle/>
          <a:p>
            <a:pPr>
              <a:defRPr/>
            </a:pPr>
            <a:fld id="{8BF945B9-749D-47D0-A8CD-DB4BEE2BEEB9}" type="slidenum">
              <a:rPr lang="en-US" smtClean="0"/>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1"/>
            <a:ext cx="8229600" cy="1297919"/>
          </a:xfrm>
        </p:spPr>
        <p:txBody>
          <a:bodyPr>
            <a:normAutofit fontScale="90000"/>
          </a:bodyPr>
          <a:lstStyle/>
          <a:p>
            <a:r>
              <a:rPr lang="en-US" dirty="0" smtClean="0"/>
              <a:t>Figure 12-3. Statement of Work (SOW) Template</a:t>
            </a:r>
          </a:p>
        </p:txBody>
      </p:sp>
      <p:sp>
        <p:nvSpPr>
          <p:cNvPr id="4" name="Content Placeholder 3"/>
          <p:cNvSpPr>
            <a:spLocks noGrp="1"/>
          </p:cNvSpPr>
          <p:nvPr>
            <p:ph idx="1"/>
          </p:nvPr>
        </p:nvSpPr>
        <p:spPr>
          <a:xfrm>
            <a:off x="1981200" y="1524000"/>
            <a:ext cx="4876800" cy="4495799"/>
          </a:xfrm>
        </p:spPr>
        <p:txBody>
          <a:bodyPr/>
          <a:lstStyle/>
          <a:p>
            <a:pPr marL="0" marR="0" indent="0">
              <a:lnSpc>
                <a:spcPct val="107000"/>
              </a:lnSpc>
              <a:spcBef>
                <a:spcPts val="0"/>
              </a:spcBef>
              <a:spcAft>
                <a:spcPts val="800"/>
              </a:spcAft>
              <a:buNone/>
            </a:pPr>
            <a:r>
              <a:rPr lang="en-US" sz="1000" b="1" dirty="0">
                <a:latin typeface="Calibri" panose="020F0502020204030204" pitchFamily="34" charset="0"/>
                <a:ea typeface="Calibri" panose="020F0502020204030204" pitchFamily="34" charset="0"/>
                <a:cs typeface="Times New Roman" panose="02020603050405020304" pitchFamily="18" charset="0"/>
              </a:rPr>
              <a:t>Statement of Work (SOW)</a:t>
            </a:r>
          </a:p>
          <a:p>
            <a:pPr marL="342900" marR="0" lvl="0" indent="-342900">
              <a:lnSpc>
                <a:spcPct val="107000"/>
              </a:lnSpc>
              <a:spcBef>
                <a:spcPts val="0"/>
              </a:spcBef>
              <a:spcAft>
                <a:spcPts val="0"/>
              </a:spcAft>
              <a:buFont typeface="+mj-lt"/>
              <a:buAutoNum type="romanUcPeriod"/>
            </a:pPr>
            <a:r>
              <a:rPr lang="en-US" sz="1000" b="1" dirty="0">
                <a:latin typeface="Calibri" panose="020F0502020204030204" pitchFamily="34" charset="0"/>
                <a:ea typeface="Calibri" panose="020F0502020204030204" pitchFamily="34" charset="0"/>
                <a:cs typeface="Times New Roman" panose="02020603050405020304" pitchFamily="18" charset="0"/>
              </a:rPr>
              <a:t>Scope of Work</a:t>
            </a:r>
            <a:r>
              <a:rPr lang="en-US" sz="1000" dirty="0">
                <a:latin typeface="Calibri" panose="020F0502020204030204" pitchFamily="34" charset="0"/>
                <a:ea typeface="Calibri" panose="020F0502020204030204" pitchFamily="34" charset="0"/>
                <a:cs typeface="Times New Roman" panose="02020603050405020304" pitchFamily="18" charset="0"/>
              </a:rPr>
              <a:t>: Describe the work to be done in detail. Specify the hardware and software involved and the exact nature of the work.</a:t>
            </a:r>
          </a:p>
          <a:p>
            <a:pPr marL="342900" marR="0" lvl="0" indent="-342900">
              <a:lnSpc>
                <a:spcPct val="107000"/>
              </a:lnSpc>
              <a:spcBef>
                <a:spcPts val="0"/>
              </a:spcBef>
              <a:spcAft>
                <a:spcPts val="0"/>
              </a:spcAft>
              <a:buFont typeface="+mj-lt"/>
              <a:buAutoNum type="romanUcPeriod"/>
            </a:pPr>
            <a:r>
              <a:rPr lang="en-US" sz="1000" b="1" dirty="0">
                <a:latin typeface="Calibri" panose="020F0502020204030204" pitchFamily="34" charset="0"/>
                <a:ea typeface="Calibri" panose="020F0502020204030204" pitchFamily="34" charset="0"/>
                <a:cs typeface="Times New Roman" panose="02020603050405020304" pitchFamily="18" charset="0"/>
              </a:rPr>
              <a:t>Location of Work: </a:t>
            </a:r>
            <a:r>
              <a:rPr lang="en-US" sz="1000" dirty="0">
                <a:latin typeface="Calibri" panose="020F0502020204030204" pitchFamily="34" charset="0"/>
                <a:ea typeface="Calibri" panose="020F0502020204030204" pitchFamily="34" charset="0"/>
                <a:cs typeface="Times New Roman" panose="02020603050405020304" pitchFamily="18" charset="0"/>
              </a:rPr>
              <a:t>Describe where the work must be performed. Specify the location of hardware and software and where the people must perform the work.</a:t>
            </a:r>
          </a:p>
          <a:p>
            <a:pPr marL="342900" marR="0" lvl="0" indent="-342900">
              <a:lnSpc>
                <a:spcPct val="107000"/>
              </a:lnSpc>
              <a:spcBef>
                <a:spcPts val="0"/>
              </a:spcBef>
              <a:spcAft>
                <a:spcPts val="0"/>
              </a:spcAft>
              <a:buFont typeface="+mj-lt"/>
              <a:buAutoNum type="romanUcPeriod"/>
            </a:pPr>
            <a:r>
              <a:rPr lang="en-US" sz="1000" b="1" dirty="0">
                <a:latin typeface="Calibri" panose="020F0502020204030204" pitchFamily="34" charset="0"/>
                <a:ea typeface="Calibri" panose="020F0502020204030204" pitchFamily="34" charset="0"/>
                <a:cs typeface="Times New Roman" panose="02020603050405020304" pitchFamily="18" charset="0"/>
              </a:rPr>
              <a:t>Period of Performance: </a:t>
            </a:r>
            <a:r>
              <a:rPr lang="en-US" sz="1000" dirty="0">
                <a:latin typeface="Calibri" panose="020F0502020204030204" pitchFamily="34" charset="0"/>
                <a:ea typeface="Calibri" panose="020F0502020204030204" pitchFamily="34" charset="0"/>
                <a:cs typeface="Times New Roman" panose="02020603050405020304" pitchFamily="18" charset="0"/>
              </a:rPr>
              <a:t>Specify when work is expected to start and end, working hours, number of hours that can be billed per week, where the work must be performed, and related schedule information.</a:t>
            </a:r>
          </a:p>
          <a:p>
            <a:pPr marL="342900" marR="0" lvl="0" indent="-342900">
              <a:lnSpc>
                <a:spcPct val="107000"/>
              </a:lnSpc>
              <a:spcBef>
                <a:spcPts val="0"/>
              </a:spcBef>
              <a:spcAft>
                <a:spcPts val="0"/>
              </a:spcAft>
              <a:buFont typeface="+mj-lt"/>
              <a:buAutoNum type="romanUcPeriod"/>
            </a:pPr>
            <a:r>
              <a:rPr lang="en-US" sz="1000" b="1" dirty="0" smtClean="0">
                <a:latin typeface="Calibri" panose="020F0502020204030204" pitchFamily="34" charset="0"/>
                <a:ea typeface="Calibri" panose="020F0502020204030204" pitchFamily="34" charset="0"/>
                <a:cs typeface="Times New Roman" panose="02020603050405020304" pitchFamily="18" charset="0"/>
              </a:rPr>
              <a:t>Deliverable Schedules: </a:t>
            </a:r>
            <a:r>
              <a:rPr lang="en-US" sz="1000" dirty="0" smtClean="0">
                <a:latin typeface="Calibri" panose="020F0502020204030204" pitchFamily="34" charset="0"/>
                <a:ea typeface="Calibri" panose="020F0502020204030204" pitchFamily="34" charset="0"/>
                <a:cs typeface="Times New Roman" panose="02020603050405020304" pitchFamily="18" charset="0"/>
              </a:rPr>
              <a:t>List </a:t>
            </a:r>
            <a:r>
              <a:rPr lang="en-US" sz="1000" dirty="0">
                <a:latin typeface="Calibri" panose="020F0502020204030204" pitchFamily="34" charset="0"/>
                <a:ea typeface="Calibri" panose="020F0502020204030204" pitchFamily="34" charset="0"/>
                <a:cs typeface="Times New Roman" panose="02020603050405020304" pitchFamily="18" charset="0"/>
              </a:rPr>
              <a:t>specific deliverables, describe them in detail, and specify when they are due.</a:t>
            </a:r>
          </a:p>
          <a:p>
            <a:pPr marL="342900" marR="0" lvl="0" indent="-342900">
              <a:lnSpc>
                <a:spcPct val="107000"/>
              </a:lnSpc>
              <a:spcBef>
                <a:spcPts val="0"/>
              </a:spcBef>
              <a:spcAft>
                <a:spcPts val="0"/>
              </a:spcAft>
              <a:buFont typeface="+mj-lt"/>
              <a:buAutoNum type="romanUcPeriod"/>
            </a:pPr>
            <a:r>
              <a:rPr lang="en-US" sz="1000" b="1" dirty="0">
                <a:latin typeface="Calibri" panose="020F0502020204030204" pitchFamily="34" charset="0"/>
                <a:ea typeface="Calibri" panose="020F0502020204030204" pitchFamily="34" charset="0"/>
                <a:cs typeface="Times New Roman" panose="02020603050405020304" pitchFamily="18" charset="0"/>
              </a:rPr>
              <a:t>Applicable Standards: </a:t>
            </a:r>
            <a:r>
              <a:rPr lang="en-US" sz="1000" dirty="0">
                <a:latin typeface="Calibri" panose="020F0502020204030204" pitchFamily="34" charset="0"/>
                <a:ea typeface="Calibri" panose="020F0502020204030204" pitchFamily="34" charset="0"/>
                <a:cs typeface="Times New Roman" panose="02020603050405020304" pitchFamily="18" charset="0"/>
              </a:rPr>
              <a:t>Specify any company or industry-specific standards that are relevant to performing the work.</a:t>
            </a:r>
          </a:p>
          <a:p>
            <a:pPr marL="342900" marR="0" lvl="0" indent="-342900">
              <a:lnSpc>
                <a:spcPct val="107000"/>
              </a:lnSpc>
              <a:spcBef>
                <a:spcPts val="0"/>
              </a:spcBef>
              <a:spcAft>
                <a:spcPts val="0"/>
              </a:spcAft>
              <a:buFont typeface="+mj-lt"/>
              <a:buAutoNum type="romanUcPeriod"/>
            </a:pPr>
            <a:r>
              <a:rPr lang="en-US" sz="1000" b="1" dirty="0">
                <a:latin typeface="Calibri" panose="020F0502020204030204" pitchFamily="34" charset="0"/>
                <a:ea typeface="Calibri" panose="020F0502020204030204" pitchFamily="34" charset="0"/>
                <a:cs typeface="Times New Roman" panose="02020603050405020304" pitchFamily="18" charset="0"/>
              </a:rPr>
              <a:t>Acceptance Criteria: </a:t>
            </a:r>
            <a:r>
              <a:rPr lang="en-US" sz="1000" dirty="0">
                <a:latin typeface="Calibri" panose="020F0502020204030204" pitchFamily="34" charset="0"/>
                <a:ea typeface="Calibri" panose="020F0502020204030204" pitchFamily="34" charset="0"/>
                <a:cs typeface="Times New Roman" panose="02020603050405020304" pitchFamily="18" charset="0"/>
              </a:rPr>
              <a:t>Describe how the buyer organization will determine if the work is acceptable.</a:t>
            </a:r>
          </a:p>
          <a:p>
            <a:pPr marL="342900" marR="0" lvl="0" indent="-342900">
              <a:lnSpc>
                <a:spcPct val="107000"/>
              </a:lnSpc>
              <a:spcBef>
                <a:spcPts val="0"/>
              </a:spcBef>
              <a:spcAft>
                <a:spcPts val="800"/>
              </a:spcAft>
              <a:buFont typeface="+mj-lt"/>
              <a:buAutoNum type="romanUcPeriod"/>
            </a:pPr>
            <a:r>
              <a:rPr lang="en-US" sz="1000" b="1" dirty="0">
                <a:latin typeface="Calibri" panose="020F0502020204030204" pitchFamily="34" charset="0"/>
                <a:ea typeface="Calibri" panose="020F0502020204030204" pitchFamily="34" charset="0"/>
                <a:cs typeface="Times New Roman" panose="02020603050405020304" pitchFamily="18" charset="0"/>
              </a:rPr>
              <a:t>Special Requirements: </a:t>
            </a:r>
            <a:r>
              <a:rPr lang="en-US" sz="1000" dirty="0">
                <a:latin typeface="Calibri" panose="020F0502020204030204" pitchFamily="34" charset="0"/>
                <a:ea typeface="Calibri" panose="020F0502020204030204" pitchFamily="34" charset="0"/>
                <a:cs typeface="Times New Roman" panose="02020603050405020304" pitchFamily="18" charset="0"/>
              </a:rPr>
              <a:t>Specify any special requirements such as hardware or software certifications, minimum degree or experience level of personnel, travel requirements, and so 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screenshot of a statement of work."/>
          <p:cNvPicPr>
            <a:picLocks noChangeAspect="1"/>
          </p:cNvPicPr>
          <p:nvPr/>
        </p:nvPicPr>
        <p:blipFill>
          <a:blip r:embed="rId2"/>
          <a:stretch>
            <a:fillRect/>
          </a:stretch>
        </p:blipFill>
        <p:spPr>
          <a:xfrm>
            <a:off x="1752600" y="1388490"/>
            <a:ext cx="5334000" cy="4921740"/>
          </a:xfrm>
          <a:prstGeom prst="rect">
            <a:avLst/>
          </a:prstGeom>
        </p:spPr>
      </p:pic>
      <p:sp>
        <p:nvSpPr>
          <p:cNvPr id="1029"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Eighth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2945C7FB-3CB8-4B83-AA03-FA8D3225C0C8}" type="slidenum">
              <a:rPr lang="en-US" smtClean="0"/>
              <a:pPr>
                <a:buFontTx/>
                <a:buNone/>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0" y="228600"/>
            <a:ext cx="8382000" cy="838200"/>
          </a:xfrm>
        </p:spPr>
        <p:txBody>
          <a:bodyPr/>
          <a:lstStyle/>
          <a:p>
            <a:r>
              <a:rPr lang="en-US" dirty="0" smtClean="0"/>
              <a:t>Procurement Documents</a:t>
            </a:r>
          </a:p>
        </p:txBody>
      </p:sp>
      <p:sp>
        <p:nvSpPr>
          <p:cNvPr id="33795" name="Rectangle 3"/>
          <p:cNvSpPr>
            <a:spLocks noGrp="1" noChangeArrowheads="1"/>
          </p:cNvSpPr>
          <p:nvPr>
            <p:ph idx="1"/>
          </p:nvPr>
        </p:nvSpPr>
        <p:spPr>
          <a:xfrm>
            <a:off x="152400" y="1219200"/>
            <a:ext cx="8839200" cy="4191000"/>
          </a:xfrm>
        </p:spPr>
        <p:txBody>
          <a:bodyPr/>
          <a:lstStyle/>
          <a:p>
            <a:pPr marL="771525" indent="-455613"/>
            <a:r>
              <a:rPr lang="en-US" b="1" dirty="0" smtClean="0"/>
              <a:t>Request for Proposals</a:t>
            </a:r>
            <a:r>
              <a:rPr lang="en-US" dirty="0" smtClean="0"/>
              <a:t>: Used to solicit proposals from prospective sellers</a:t>
            </a:r>
          </a:p>
          <a:p>
            <a:pPr marL="1131888" lvl="1"/>
            <a:r>
              <a:rPr lang="en-US" sz="2400" dirty="0" smtClean="0"/>
              <a:t>A </a:t>
            </a:r>
            <a:r>
              <a:rPr lang="en-US" sz="2400" b="1" dirty="0" smtClean="0"/>
              <a:t>proposal</a:t>
            </a:r>
            <a:r>
              <a:rPr lang="en-US" sz="2400" dirty="0" smtClean="0"/>
              <a:t> is a document prepared by a seller when there are different approaches for meeting buyer needs</a:t>
            </a:r>
            <a:r>
              <a:rPr lang="en-US" dirty="0" smtClean="0"/>
              <a:t> </a:t>
            </a:r>
          </a:p>
          <a:p>
            <a:pPr marL="771525" indent="-455613"/>
            <a:r>
              <a:rPr lang="en-US" b="1" dirty="0" smtClean="0"/>
              <a:t>Requests for Quotes</a:t>
            </a:r>
            <a:r>
              <a:rPr lang="en-US" dirty="0" smtClean="0"/>
              <a:t>: Used to solicit quotes or bids from prospective suppliers</a:t>
            </a:r>
          </a:p>
          <a:p>
            <a:pPr marL="1131888" lvl="1"/>
            <a:r>
              <a:rPr lang="en-US" sz="2400" dirty="0" smtClean="0"/>
              <a:t>A</a:t>
            </a:r>
            <a:r>
              <a:rPr lang="en-US" sz="2400" b="1" dirty="0" smtClean="0"/>
              <a:t> bid</a:t>
            </a:r>
            <a:r>
              <a:rPr lang="en-US" sz="2400" dirty="0" smtClean="0"/>
              <a:t>, also called a tender or quote (short for quotation), is a document prepared by sellers providing pricing for standard items that have been clearly defined by the buyer</a:t>
            </a:r>
            <a:r>
              <a:rPr lang="en-US" dirty="0" smtClean="0"/>
              <a:t> </a:t>
            </a:r>
          </a:p>
        </p:txBody>
      </p:sp>
      <p:sp>
        <p:nvSpPr>
          <p:cNvPr id="3379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6" name="Slide Number Placeholder 5"/>
          <p:cNvSpPr>
            <a:spLocks noGrp="1"/>
          </p:cNvSpPr>
          <p:nvPr>
            <p:ph type="sldNum" sz="quarter" idx="11"/>
          </p:nvPr>
        </p:nvSpPr>
        <p:spPr/>
        <p:txBody>
          <a:bodyPr/>
          <a:lstStyle/>
          <a:p>
            <a:pPr>
              <a:defRPr/>
            </a:pPr>
            <a:fld id="{AF993A75-EDC4-483F-8E71-601B7B742A2A}"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57200" y="0"/>
            <a:ext cx="8229600" cy="1143000"/>
          </a:xfrm>
        </p:spPr>
        <p:txBody>
          <a:bodyPr>
            <a:normAutofit fontScale="90000"/>
          </a:bodyPr>
          <a:lstStyle/>
          <a:p>
            <a:r>
              <a:rPr lang="en-US" dirty="0" smtClean="0"/>
              <a:t>Figure 12-4. Request for Proposal (RFP) Template</a:t>
            </a:r>
          </a:p>
        </p:txBody>
      </p:sp>
      <p:sp>
        <p:nvSpPr>
          <p:cNvPr id="5" name="Content Placeholder 4"/>
          <p:cNvSpPr>
            <a:spLocks noGrp="1"/>
          </p:cNvSpPr>
          <p:nvPr>
            <p:ph idx="1"/>
          </p:nvPr>
        </p:nvSpPr>
        <p:spPr>
          <a:xfrm>
            <a:off x="2209800" y="1572907"/>
            <a:ext cx="4800600" cy="4462462"/>
          </a:xfrm>
        </p:spPr>
        <p:txBody>
          <a:bodyPr/>
          <a:lstStyle/>
          <a:p>
            <a:pPr marL="0" marR="0" indent="0">
              <a:lnSpc>
                <a:spcPct val="107000"/>
              </a:lnSpc>
              <a:spcBef>
                <a:spcPts val="0"/>
              </a:spcBef>
              <a:spcAft>
                <a:spcPts val="800"/>
              </a:spcAft>
              <a:buNone/>
            </a:pPr>
            <a:r>
              <a:rPr lang="en-US" sz="1000" b="1" dirty="0">
                <a:latin typeface="Calibri" panose="020F0502020204030204" pitchFamily="34" charset="0"/>
                <a:ea typeface="Calibri" panose="020F0502020204030204" pitchFamily="34" charset="0"/>
                <a:cs typeface="Times New Roman" panose="02020603050405020304" pitchFamily="18" charset="0"/>
              </a:rPr>
              <a:t>Request for Proposal Template</a:t>
            </a:r>
          </a:p>
          <a:p>
            <a:pPr marL="342900" marR="0" lvl="0" indent="-342900">
              <a:lnSpc>
                <a:spcPct val="107000"/>
              </a:lnSpc>
              <a:spcBef>
                <a:spcPts val="0"/>
              </a:spcBef>
              <a:spcAft>
                <a:spcPts val="0"/>
              </a:spcAft>
              <a:buClr>
                <a:schemeClr val="tx1"/>
              </a:buClr>
              <a:buSzPct val="100000"/>
              <a:buFont typeface="+mj-lt"/>
              <a:buAutoNum type="romanUcPeriod"/>
            </a:pPr>
            <a:r>
              <a:rPr lang="en-US" sz="1000" dirty="0">
                <a:latin typeface="Calibri" panose="020F0502020204030204" pitchFamily="34" charset="0"/>
                <a:ea typeface="Calibri" panose="020F0502020204030204" pitchFamily="34" charset="0"/>
                <a:cs typeface="Times New Roman" panose="02020603050405020304" pitchFamily="18" charset="0"/>
              </a:rPr>
              <a:t>Purpose of RFP</a:t>
            </a:r>
          </a:p>
          <a:p>
            <a:pPr marL="342900" marR="0" lvl="0" indent="-342900">
              <a:lnSpc>
                <a:spcPct val="107000"/>
              </a:lnSpc>
              <a:spcBef>
                <a:spcPts val="0"/>
              </a:spcBef>
              <a:spcAft>
                <a:spcPts val="0"/>
              </a:spcAft>
              <a:buClr>
                <a:schemeClr val="tx1"/>
              </a:buClr>
              <a:buSzPct val="100000"/>
              <a:buFont typeface="+mj-lt"/>
              <a:buAutoNum type="romanUcPeriod"/>
            </a:pPr>
            <a:r>
              <a:rPr lang="en-US" sz="1000" dirty="0">
                <a:latin typeface="Calibri" panose="020F0502020204030204" pitchFamily="34" charset="0"/>
                <a:ea typeface="Calibri" panose="020F0502020204030204" pitchFamily="34" charset="0"/>
                <a:cs typeface="Times New Roman" panose="02020603050405020304" pitchFamily="18" charset="0"/>
              </a:rPr>
              <a:t>Organization's Background</a:t>
            </a:r>
          </a:p>
          <a:p>
            <a:pPr marL="342900" marR="0" lvl="0" indent="-342900">
              <a:lnSpc>
                <a:spcPct val="107000"/>
              </a:lnSpc>
              <a:spcBef>
                <a:spcPts val="0"/>
              </a:spcBef>
              <a:spcAft>
                <a:spcPts val="0"/>
              </a:spcAft>
              <a:buClr>
                <a:schemeClr val="tx1"/>
              </a:buClr>
              <a:buSzPct val="100000"/>
              <a:buFont typeface="+mj-lt"/>
              <a:buAutoNum type="romanUcPeriod"/>
            </a:pPr>
            <a:r>
              <a:rPr lang="en-US" sz="1000" dirty="0">
                <a:latin typeface="Calibri" panose="020F0502020204030204" pitchFamily="34" charset="0"/>
                <a:ea typeface="Calibri" panose="020F0502020204030204" pitchFamily="34" charset="0"/>
                <a:cs typeface="Times New Roman" panose="02020603050405020304" pitchFamily="18" charset="0"/>
              </a:rPr>
              <a:t>Basic Requirements</a:t>
            </a:r>
          </a:p>
          <a:p>
            <a:pPr marL="342900" marR="0" lvl="0" indent="-342900">
              <a:lnSpc>
                <a:spcPct val="107000"/>
              </a:lnSpc>
              <a:spcBef>
                <a:spcPts val="0"/>
              </a:spcBef>
              <a:spcAft>
                <a:spcPts val="0"/>
              </a:spcAft>
              <a:buClr>
                <a:schemeClr val="tx1"/>
              </a:buClr>
              <a:buSzPct val="100000"/>
              <a:buFont typeface="+mj-lt"/>
              <a:buAutoNum type="romanUcPeriod"/>
            </a:pPr>
            <a:r>
              <a:rPr lang="en-US" sz="1000" dirty="0">
                <a:latin typeface="Calibri" panose="020F0502020204030204" pitchFamily="34" charset="0"/>
                <a:ea typeface="Calibri" panose="020F0502020204030204" pitchFamily="34" charset="0"/>
                <a:cs typeface="Times New Roman" panose="02020603050405020304" pitchFamily="18" charset="0"/>
              </a:rPr>
              <a:t>Hardware and Software Environment</a:t>
            </a:r>
          </a:p>
          <a:p>
            <a:pPr marL="342900" marR="0" lvl="0" indent="-342900">
              <a:lnSpc>
                <a:spcPct val="107000"/>
              </a:lnSpc>
              <a:spcBef>
                <a:spcPts val="0"/>
              </a:spcBef>
              <a:spcAft>
                <a:spcPts val="0"/>
              </a:spcAft>
              <a:buClr>
                <a:schemeClr val="tx1"/>
              </a:buClr>
              <a:buSzPct val="100000"/>
              <a:buFont typeface="+mj-lt"/>
              <a:buAutoNum type="romanUcPeriod"/>
            </a:pPr>
            <a:r>
              <a:rPr lang="en-US" sz="1000" dirty="0">
                <a:latin typeface="Calibri" panose="020F0502020204030204" pitchFamily="34" charset="0"/>
                <a:ea typeface="Calibri" panose="020F0502020204030204" pitchFamily="34" charset="0"/>
                <a:cs typeface="Times New Roman" panose="02020603050405020304" pitchFamily="18" charset="0"/>
              </a:rPr>
              <a:t>Description of RFP Process</a:t>
            </a:r>
          </a:p>
          <a:p>
            <a:pPr marL="342900" marR="0" lvl="0" indent="-342900">
              <a:lnSpc>
                <a:spcPct val="107000"/>
              </a:lnSpc>
              <a:spcBef>
                <a:spcPts val="0"/>
              </a:spcBef>
              <a:spcAft>
                <a:spcPts val="0"/>
              </a:spcAft>
              <a:buClr>
                <a:schemeClr val="tx1"/>
              </a:buClr>
              <a:buSzPct val="100000"/>
              <a:buFont typeface="+mj-lt"/>
              <a:buAutoNum type="romanUcPeriod"/>
            </a:pPr>
            <a:r>
              <a:rPr lang="en-US" sz="1000" dirty="0">
                <a:latin typeface="Calibri" panose="020F0502020204030204" pitchFamily="34" charset="0"/>
                <a:ea typeface="Calibri" panose="020F0502020204030204" pitchFamily="34" charset="0"/>
                <a:cs typeface="Times New Roman" panose="02020603050405020304" pitchFamily="18" charset="0"/>
              </a:rPr>
              <a:t>Statement of Work and Schedule Information</a:t>
            </a:r>
          </a:p>
          <a:p>
            <a:pPr marL="342900" marR="0" lvl="0" indent="-342900">
              <a:lnSpc>
                <a:spcPct val="107000"/>
              </a:lnSpc>
              <a:spcBef>
                <a:spcPts val="0"/>
              </a:spcBef>
              <a:spcAft>
                <a:spcPts val="0"/>
              </a:spcAft>
              <a:buClr>
                <a:schemeClr val="tx1"/>
              </a:buClr>
              <a:buSzPct val="100000"/>
              <a:buFont typeface="+mj-lt"/>
              <a:buAutoNum type="romanUcPeriod"/>
            </a:pPr>
            <a:r>
              <a:rPr lang="en-US" sz="1000" dirty="0">
                <a:latin typeface="Calibri" panose="020F0502020204030204" pitchFamily="34" charset="0"/>
                <a:ea typeface="Calibri" panose="020F0502020204030204" pitchFamily="34" charset="0"/>
                <a:cs typeface="Times New Roman" panose="02020603050405020304" pitchFamily="18" charset="0"/>
              </a:rPr>
              <a:t>Possible Appendices</a:t>
            </a:r>
          </a:p>
          <a:p>
            <a:pPr marL="598488" lvl="1" indent="-342900">
              <a:lnSpc>
                <a:spcPct val="107000"/>
              </a:lnSpc>
              <a:spcBef>
                <a:spcPts val="0"/>
              </a:spcBef>
              <a:spcAft>
                <a:spcPts val="0"/>
              </a:spcAft>
              <a:buClr>
                <a:schemeClr val="tx1"/>
              </a:buClr>
              <a:buFont typeface="+mj-lt"/>
              <a:buAutoNum type="alphaUcPeriod"/>
            </a:pPr>
            <a:r>
              <a:rPr lang="en-US" sz="1000" dirty="0">
                <a:latin typeface="Calibri" panose="020F0502020204030204" pitchFamily="34" charset="0"/>
                <a:ea typeface="Calibri" panose="020F0502020204030204" pitchFamily="34" charset="0"/>
                <a:cs typeface="Times New Roman" panose="02020603050405020304" pitchFamily="18" charset="0"/>
              </a:rPr>
              <a:t>Current System Overview</a:t>
            </a:r>
          </a:p>
          <a:p>
            <a:pPr marL="598488" lvl="1" indent="-342900">
              <a:lnSpc>
                <a:spcPct val="107000"/>
              </a:lnSpc>
              <a:spcBef>
                <a:spcPts val="0"/>
              </a:spcBef>
              <a:spcAft>
                <a:spcPts val="0"/>
              </a:spcAft>
              <a:buClr>
                <a:schemeClr val="tx1"/>
              </a:buClr>
              <a:buFont typeface="+mj-lt"/>
              <a:buAutoNum type="alphaUcPeriod"/>
            </a:pPr>
            <a:r>
              <a:rPr lang="en-US" sz="1000" dirty="0">
                <a:latin typeface="Calibri" panose="020F0502020204030204" pitchFamily="34" charset="0"/>
                <a:ea typeface="Calibri" panose="020F0502020204030204" pitchFamily="34" charset="0"/>
                <a:cs typeface="Times New Roman" panose="02020603050405020304" pitchFamily="18" charset="0"/>
              </a:rPr>
              <a:t>System Requirements</a:t>
            </a:r>
          </a:p>
          <a:p>
            <a:pPr marL="598488" lvl="1" indent="-342900">
              <a:lnSpc>
                <a:spcPct val="107000"/>
              </a:lnSpc>
              <a:spcBef>
                <a:spcPts val="0"/>
              </a:spcBef>
              <a:spcAft>
                <a:spcPts val="0"/>
              </a:spcAft>
              <a:buClr>
                <a:schemeClr val="tx1"/>
              </a:buClr>
              <a:buFont typeface="+mj-lt"/>
              <a:buAutoNum type="alphaUcPeriod"/>
            </a:pPr>
            <a:r>
              <a:rPr lang="en-US" sz="1000" dirty="0">
                <a:latin typeface="Calibri" panose="020F0502020204030204" pitchFamily="34" charset="0"/>
                <a:ea typeface="Calibri" panose="020F0502020204030204" pitchFamily="34" charset="0"/>
                <a:cs typeface="Times New Roman" panose="02020603050405020304" pitchFamily="18" charset="0"/>
              </a:rPr>
              <a:t>Volume and Size Data</a:t>
            </a:r>
          </a:p>
          <a:p>
            <a:pPr marL="598488" lvl="1" indent="-342900">
              <a:lnSpc>
                <a:spcPct val="107000"/>
              </a:lnSpc>
              <a:spcBef>
                <a:spcPts val="0"/>
              </a:spcBef>
              <a:spcAft>
                <a:spcPts val="800"/>
              </a:spcAft>
              <a:buClr>
                <a:schemeClr val="tx1"/>
              </a:buClr>
              <a:buFont typeface="+mj-lt"/>
              <a:buAutoNum type="alphaUcPeriod"/>
            </a:pPr>
            <a:r>
              <a:rPr lang="en-US" sz="1000" dirty="0">
                <a:latin typeface="Calibri" panose="020F0502020204030204" pitchFamily="34" charset="0"/>
                <a:ea typeface="Calibri" panose="020F0502020204030204" pitchFamily="34" charset="0"/>
                <a:cs typeface="Times New Roman" panose="02020603050405020304" pitchFamily="18" charset="0"/>
              </a:rPr>
              <a:t>Required Contents of Vendor's Response to </a:t>
            </a:r>
            <a:r>
              <a:rPr lang="en-US" sz="1000" dirty="0" smtClean="0">
                <a:latin typeface="Calibri" panose="020F0502020204030204" pitchFamily="34" charset="0"/>
                <a:ea typeface="Calibri" panose="020F0502020204030204" pitchFamily="34" charset="0"/>
                <a:cs typeface="Times New Roman" panose="02020603050405020304" pitchFamily="18" charset="0"/>
              </a:rPr>
              <a:t>RFP</a:t>
            </a:r>
          </a:p>
          <a:p>
            <a:pPr marL="598488" lvl="1" indent="-342900">
              <a:lnSpc>
                <a:spcPct val="107000"/>
              </a:lnSpc>
              <a:spcBef>
                <a:spcPts val="0"/>
              </a:spcBef>
              <a:spcAft>
                <a:spcPts val="800"/>
              </a:spcAft>
              <a:buClr>
                <a:schemeClr val="tx1"/>
              </a:buClr>
              <a:buFont typeface="+mj-lt"/>
              <a:buAutoNum type="alphaUcPeriod"/>
            </a:pPr>
            <a:r>
              <a:rPr lang="en-US" sz="1000" dirty="0" smtClean="0">
                <a:latin typeface="Calibri" panose="020F0502020204030204" pitchFamily="34" charset="0"/>
                <a:ea typeface="Calibri" panose="020F0502020204030204" pitchFamily="34" charset="0"/>
                <a:cs typeface="Times New Roman" panose="02020603050405020304" pitchFamily="18" charset="0"/>
              </a:rPr>
              <a:t>Sample </a:t>
            </a:r>
            <a:r>
              <a:rPr lang="en-US" sz="1000" dirty="0">
                <a:latin typeface="Calibri" panose="020F0502020204030204" pitchFamily="34" charset="0"/>
                <a:ea typeface="Calibri" panose="020F0502020204030204" pitchFamily="34" charset="0"/>
                <a:cs typeface="Times New Roman" panose="02020603050405020304" pitchFamily="18" charset="0"/>
              </a:rPr>
              <a:t>Contract</a:t>
            </a:r>
            <a:endParaRPr lang="en-US" sz="1000" dirty="0"/>
          </a:p>
        </p:txBody>
      </p:sp>
      <p:pic>
        <p:nvPicPr>
          <p:cNvPr id="4" name="Picture 3" descr="A screenshot of a request for proposal template."/>
          <p:cNvPicPr>
            <a:picLocks noChangeAspect="1"/>
          </p:cNvPicPr>
          <p:nvPr/>
        </p:nvPicPr>
        <p:blipFill>
          <a:blip r:embed="rId2"/>
          <a:stretch>
            <a:fillRect/>
          </a:stretch>
        </p:blipFill>
        <p:spPr>
          <a:xfrm>
            <a:off x="1638300" y="1407758"/>
            <a:ext cx="5867400" cy="4728284"/>
          </a:xfrm>
          <a:prstGeom prst="rect">
            <a:avLst/>
          </a:prstGeom>
        </p:spPr>
      </p:pic>
      <p:sp>
        <p:nvSpPr>
          <p:cNvPr id="2053"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Eighth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9F78C362-7FEF-4EB6-BCED-C6E2CF2029C9}" type="slidenum">
              <a:rPr lang="en-US" smtClean="0"/>
              <a:pPr>
                <a:buFontTx/>
                <a:buNone/>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smtClean="0"/>
              <a:t>Source Selection Criteria</a:t>
            </a:r>
          </a:p>
        </p:txBody>
      </p:sp>
      <p:sp>
        <p:nvSpPr>
          <p:cNvPr id="34819" name="Rectangle 3"/>
          <p:cNvSpPr>
            <a:spLocks noGrp="1" noChangeArrowheads="1"/>
          </p:cNvSpPr>
          <p:nvPr>
            <p:ph idx="1"/>
          </p:nvPr>
        </p:nvSpPr>
        <p:spPr/>
        <p:txBody>
          <a:bodyPr/>
          <a:lstStyle/>
          <a:p>
            <a:r>
              <a:rPr lang="en-US" sz="2800" dirty="0"/>
              <a:t>It’s important to prepare some form of evaluation criteria, preferably before issuing a formal RFP or RFQ</a:t>
            </a:r>
          </a:p>
          <a:p>
            <a:r>
              <a:rPr lang="en-US" sz="2800" dirty="0"/>
              <a:t>Beware of proposals that look good on paper; be sure to evaluate factors, such as past performance and management approach</a:t>
            </a:r>
          </a:p>
          <a:p>
            <a:r>
              <a:rPr lang="en-US" sz="2800" dirty="0"/>
              <a:t>Can require a technical presentation as part of a proposal</a:t>
            </a:r>
          </a:p>
        </p:txBody>
      </p:sp>
      <p:sp>
        <p:nvSpPr>
          <p:cNvPr id="34821"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6" name="Slide Number Placeholder 5"/>
          <p:cNvSpPr>
            <a:spLocks noGrp="1"/>
          </p:cNvSpPr>
          <p:nvPr>
            <p:ph type="sldNum" sz="quarter" idx="11"/>
          </p:nvPr>
        </p:nvSpPr>
        <p:spPr/>
        <p:txBody>
          <a:bodyPr/>
          <a:lstStyle/>
          <a:p>
            <a:pPr>
              <a:defRPr/>
            </a:pPr>
            <a:fld id="{3496EB3B-BBA2-4107-A301-DE3AF26A0E46}"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274638"/>
            <a:ext cx="8305800" cy="792162"/>
          </a:xfrm>
        </p:spPr>
        <p:txBody>
          <a:bodyPr/>
          <a:lstStyle/>
          <a:p>
            <a:r>
              <a:rPr lang="en-US" dirty="0" smtClean="0"/>
              <a:t>Learning Objectives,</a:t>
            </a:r>
            <a:r>
              <a:rPr lang="en-US" baseline="0" dirty="0" smtClean="0"/>
              <a:t> Part 2</a:t>
            </a:r>
            <a:endParaRPr lang="en-US" dirty="0" smtClean="0"/>
          </a:p>
        </p:txBody>
      </p:sp>
      <p:sp>
        <p:nvSpPr>
          <p:cNvPr id="12291" name="Rectangle 3"/>
          <p:cNvSpPr>
            <a:spLocks noGrp="1" noChangeArrowheads="1"/>
          </p:cNvSpPr>
          <p:nvPr>
            <p:ph idx="1"/>
          </p:nvPr>
        </p:nvSpPr>
        <p:spPr>
          <a:xfrm>
            <a:off x="381000" y="1143000"/>
            <a:ext cx="8305800" cy="2971800"/>
          </a:xfrm>
        </p:spPr>
        <p:txBody>
          <a:bodyPr/>
          <a:lstStyle/>
          <a:p>
            <a:r>
              <a:rPr lang="en-US" dirty="0"/>
              <a:t>Understand the process of controlling procurements by managing </a:t>
            </a:r>
            <a:r>
              <a:rPr lang="en-US" dirty="0" smtClean="0"/>
              <a:t>procurement relationships </a:t>
            </a:r>
            <a:r>
              <a:rPr lang="en-US" dirty="0"/>
              <a:t>and monitoring contract performance</a:t>
            </a:r>
          </a:p>
          <a:p>
            <a:r>
              <a:rPr lang="en-US" dirty="0" smtClean="0"/>
              <a:t>Describe </a:t>
            </a:r>
            <a:r>
              <a:rPr lang="en-US" dirty="0"/>
              <a:t>the process of closing procurements</a:t>
            </a:r>
          </a:p>
          <a:p>
            <a:r>
              <a:rPr lang="en-US" dirty="0" smtClean="0"/>
              <a:t>Discuss </a:t>
            </a:r>
            <a:r>
              <a:rPr lang="en-US" dirty="0"/>
              <a:t>types of software that are available to assist in project </a:t>
            </a:r>
            <a:r>
              <a:rPr lang="en-US" dirty="0" smtClean="0"/>
              <a:t>procurement management</a:t>
            </a:r>
          </a:p>
        </p:txBody>
      </p:sp>
      <p:sp>
        <p:nvSpPr>
          <p:cNvPr id="1229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6" name="Slide Number Placeholder 5"/>
          <p:cNvSpPr>
            <a:spLocks noGrp="1"/>
          </p:cNvSpPr>
          <p:nvPr>
            <p:ph type="sldNum" sz="quarter" idx="11"/>
          </p:nvPr>
        </p:nvSpPr>
        <p:spPr/>
        <p:txBody>
          <a:bodyPr/>
          <a:lstStyle/>
          <a:p>
            <a:pPr>
              <a:defRPr/>
            </a:pPr>
            <a:fld id="{C943473F-DECC-4157-B7ED-CB6DBCE14150}"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Conducting Procurements</a:t>
            </a:r>
            <a:endParaRPr lang="en-US" dirty="0"/>
          </a:p>
        </p:txBody>
      </p:sp>
      <p:sp>
        <p:nvSpPr>
          <p:cNvPr id="2" name="Content Placeholder 1"/>
          <p:cNvSpPr>
            <a:spLocks noGrp="1"/>
          </p:cNvSpPr>
          <p:nvPr>
            <p:ph idx="1"/>
          </p:nvPr>
        </p:nvSpPr>
        <p:spPr>
          <a:xfrm>
            <a:off x="457200" y="1481138"/>
            <a:ext cx="8229600" cy="3090862"/>
          </a:xfrm>
        </p:spPr>
        <p:txBody>
          <a:bodyPr/>
          <a:lstStyle/>
          <a:p>
            <a:r>
              <a:rPr lang="en-US" dirty="0" smtClean="0"/>
              <a:t>Deciding whom to ask to do the work</a:t>
            </a:r>
          </a:p>
          <a:p>
            <a:r>
              <a:rPr lang="en-US" dirty="0" smtClean="0"/>
              <a:t>Sending appropriate documentation to potential</a:t>
            </a:r>
          </a:p>
          <a:p>
            <a:r>
              <a:rPr lang="en-US" dirty="0" smtClean="0"/>
              <a:t>sellers</a:t>
            </a:r>
          </a:p>
          <a:p>
            <a:r>
              <a:rPr lang="en-US" dirty="0" smtClean="0"/>
              <a:t>Obtaining proposals or bids</a:t>
            </a:r>
          </a:p>
          <a:p>
            <a:r>
              <a:rPr lang="en-US" dirty="0" smtClean="0"/>
              <a:t>Selecting a seller</a:t>
            </a:r>
          </a:p>
          <a:p>
            <a:r>
              <a:rPr lang="en-US" dirty="0" smtClean="0"/>
              <a:t>Awarding a contract</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BC43CBFC-1AEC-48DD-831D-766E041FB504}"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smtClean="0"/>
              <a:t>Approaches for Procurement</a:t>
            </a:r>
          </a:p>
        </p:txBody>
      </p:sp>
      <p:sp>
        <p:nvSpPr>
          <p:cNvPr id="35843" name="Rectangle 3"/>
          <p:cNvSpPr>
            <a:spLocks noGrp="1" noChangeArrowheads="1"/>
          </p:cNvSpPr>
          <p:nvPr>
            <p:ph idx="1"/>
          </p:nvPr>
        </p:nvSpPr>
        <p:spPr>
          <a:xfrm>
            <a:off x="381000" y="1600200"/>
            <a:ext cx="8186738" cy="3124200"/>
          </a:xfrm>
        </p:spPr>
        <p:txBody>
          <a:bodyPr/>
          <a:lstStyle/>
          <a:p>
            <a:pPr marL="457200" indent="-457200"/>
            <a:r>
              <a:rPr lang="en-US" sz="2600" dirty="0" smtClean="0"/>
              <a:t>Organizations can advertise to procure goods and services in several ways:</a:t>
            </a:r>
          </a:p>
          <a:p>
            <a:pPr marL="1027113" lvl="1" indent="-455613"/>
            <a:r>
              <a:rPr lang="en-US" dirty="0" smtClean="0"/>
              <a:t>Approaching the preferred vendor</a:t>
            </a:r>
          </a:p>
          <a:p>
            <a:pPr marL="1027113" lvl="1" indent="-455613"/>
            <a:r>
              <a:rPr lang="en-US" dirty="0" smtClean="0"/>
              <a:t>Approaching several potential vendors</a:t>
            </a:r>
          </a:p>
          <a:p>
            <a:pPr marL="1027113" lvl="1" indent="-455613"/>
            <a:r>
              <a:rPr lang="en-US" dirty="0" smtClean="0"/>
              <a:t>Advertising to anyone interested</a:t>
            </a:r>
          </a:p>
          <a:p>
            <a:pPr marL="457200" indent="-457200"/>
            <a:r>
              <a:rPr lang="en-US" sz="2600" dirty="0" smtClean="0"/>
              <a:t>A bidders’ conference can help clarify the buyer’s expectations</a:t>
            </a:r>
          </a:p>
        </p:txBody>
      </p:sp>
      <p:sp>
        <p:nvSpPr>
          <p:cNvPr id="3584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6" name="Slide Number Placeholder 5"/>
          <p:cNvSpPr>
            <a:spLocks noGrp="1"/>
          </p:cNvSpPr>
          <p:nvPr>
            <p:ph type="sldNum" sz="quarter" idx="11"/>
          </p:nvPr>
        </p:nvSpPr>
        <p:spPr/>
        <p:txBody>
          <a:bodyPr/>
          <a:lstStyle/>
          <a:p>
            <a:pPr>
              <a:defRPr/>
            </a:pPr>
            <a:fld id="{1481AA0C-86D9-4730-858D-BA990FE2BF86}" type="slidenum">
              <a:rPr lang="en-US" smtClean="0"/>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r>
              <a:rPr lang="en-US" dirty="0" smtClean="0"/>
              <a:t>Figure 12-5. Sample Proposal Evaluation Sheet</a:t>
            </a:r>
          </a:p>
        </p:txBody>
      </p:sp>
      <p:graphicFrame>
        <p:nvGraphicFramePr>
          <p:cNvPr id="3" name="Table 2" descr="A table with 8 columns and 6 rows has the headers: Criteria, Weight, Proposal 1 Rating, Proposal 1 Score, Proposal 2 Rating, Proposal 2 Score, Proposal 3 Rating, and Proposal 3 etcetera Score."/>
          <p:cNvGraphicFramePr>
            <a:graphicFrameLocks noGrp="1"/>
          </p:cNvGraphicFramePr>
          <p:nvPr>
            <p:extLst>
              <p:ext uri="{D42A27DB-BD31-4B8C-83A1-F6EECF244321}">
                <p14:modId xmlns:p14="http://schemas.microsoft.com/office/powerpoint/2010/main" val="3439621759"/>
              </p:ext>
            </p:extLst>
          </p:nvPr>
        </p:nvGraphicFramePr>
        <p:xfrm>
          <a:off x="257176" y="2133600"/>
          <a:ext cx="8629648" cy="2821402"/>
        </p:xfrm>
        <a:graphic>
          <a:graphicData uri="http://schemas.openxmlformats.org/drawingml/2006/table">
            <a:tbl>
              <a:tblPr firstRow="1" bandRow="1">
                <a:tableStyleId>{2D5ABB26-0587-4C30-8999-92F81FD0307C}</a:tableStyleId>
              </a:tblPr>
              <a:tblGrid>
                <a:gridCol w="1078706">
                  <a:extLst>
                    <a:ext uri="{9D8B030D-6E8A-4147-A177-3AD203B41FA5}">
                      <a16:colId xmlns:a16="http://schemas.microsoft.com/office/drawing/2014/main" xmlns="" val="20000"/>
                    </a:ext>
                  </a:extLst>
                </a:gridCol>
                <a:gridCol w="1078706">
                  <a:extLst>
                    <a:ext uri="{9D8B030D-6E8A-4147-A177-3AD203B41FA5}">
                      <a16:colId xmlns:a16="http://schemas.microsoft.com/office/drawing/2014/main" xmlns="" val="20001"/>
                    </a:ext>
                  </a:extLst>
                </a:gridCol>
                <a:gridCol w="1078706">
                  <a:extLst>
                    <a:ext uri="{9D8B030D-6E8A-4147-A177-3AD203B41FA5}">
                      <a16:colId xmlns:a16="http://schemas.microsoft.com/office/drawing/2014/main" xmlns="" val="20002"/>
                    </a:ext>
                  </a:extLst>
                </a:gridCol>
                <a:gridCol w="1078706">
                  <a:extLst>
                    <a:ext uri="{9D8B030D-6E8A-4147-A177-3AD203B41FA5}">
                      <a16:colId xmlns:a16="http://schemas.microsoft.com/office/drawing/2014/main" xmlns="" val="20003"/>
                    </a:ext>
                  </a:extLst>
                </a:gridCol>
                <a:gridCol w="1078706">
                  <a:extLst>
                    <a:ext uri="{9D8B030D-6E8A-4147-A177-3AD203B41FA5}">
                      <a16:colId xmlns:a16="http://schemas.microsoft.com/office/drawing/2014/main" xmlns="" val="20004"/>
                    </a:ext>
                  </a:extLst>
                </a:gridCol>
                <a:gridCol w="1078706">
                  <a:extLst>
                    <a:ext uri="{9D8B030D-6E8A-4147-A177-3AD203B41FA5}">
                      <a16:colId xmlns:a16="http://schemas.microsoft.com/office/drawing/2014/main" xmlns="" val="20005"/>
                    </a:ext>
                  </a:extLst>
                </a:gridCol>
                <a:gridCol w="1078706">
                  <a:extLst>
                    <a:ext uri="{9D8B030D-6E8A-4147-A177-3AD203B41FA5}">
                      <a16:colId xmlns:a16="http://schemas.microsoft.com/office/drawing/2014/main" xmlns="" val="20006"/>
                    </a:ext>
                  </a:extLst>
                </a:gridCol>
                <a:gridCol w="1078706">
                  <a:extLst>
                    <a:ext uri="{9D8B030D-6E8A-4147-A177-3AD203B41FA5}">
                      <a16:colId xmlns:a16="http://schemas.microsoft.com/office/drawing/2014/main" xmlns="" val="20007"/>
                    </a:ext>
                  </a:extLst>
                </a:gridCol>
              </a:tblGrid>
              <a:tr h="708122">
                <a:tc>
                  <a:txBody>
                    <a:bodyPr/>
                    <a:lstStyle/>
                    <a:p>
                      <a:r>
                        <a:rPr lang="en-US" sz="1200" dirty="0" smtClean="0"/>
                        <a:t>Criteria</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Weight</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Proposal 1 Rating</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Proposal 1 Score</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Proposal 2</a:t>
                      </a:r>
                      <a:r>
                        <a:rPr lang="en-US" sz="1200" baseline="0" dirty="0" smtClean="0"/>
                        <a:t> Rating</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Proposal 2</a:t>
                      </a:r>
                      <a:r>
                        <a:rPr lang="en-US" sz="1200" baseline="0" dirty="0" smtClean="0"/>
                        <a:t> </a:t>
                      </a:r>
                      <a:endParaRPr lang="en-US" sz="1200" dirty="0" smtClean="0"/>
                    </a:p>
                    <a:p>
                      <a:r>
                        <a:rPr lang="en-US" sz="1200" dirty="0" smtClean="0"/>
                        <a:t>Score</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Proposal 3 Rating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Proposal 3, etcetera Score</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70840">
                <a:tc>
                  <a:txBody>
                    <a:bodyPr/>
                    <a:lstStyle/>
                    <a:p>
                      <a:r>
                        <a:rPr lang="en-US" sz="1200" dirty="0" smtClean="0"/>
                        <a:t>Technical approach</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30%</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solidFill>
                            <a:schemeClr val="tx1"/>
                          </a:solidFill>
                        </a:rPr>
                        <a:t>Empty cell</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Empty cell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solidFill>
                            <a:schemeClr val="tx1"/>
                          </a:solidFill>
                        </a:rPr>
                        <a:t>Empty cell</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solidFill>
                            <a:schemeClr val="tx1"/>
                          </a:solidFill>
                        </a:rPr>
                        <a:t>Empty cell</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solidFill>
                            <a:schemeClr val="tx1"/>
                          </a:solidFill>
                        </a:rPr>
                        <a:t>Empty cell</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solidFill>
                            <a:schemeClr val="tx1"/>
                          </a:solidFill>
                        </a:rPr>
                        <a:t>Empty cell</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70840">
                <a:tc>
                  <a:txBody>
                    <a:bodyPr/>
                    <a:lstStyle/>
                    <a:p>
                      <a:r>
                        <a:rPr lang="en-US" sz="1200" dirty="0" smtClean="0"/>
                        <a:t>Management Approach</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30%</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solidFill>
                            <a:schemeClr val="tx1"/>
                          </a:solidFill>
                        </a:rPr>
                        <a:t>Empty cell</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Empty cell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solidFill>
                            <a:schemeClr val="tx1"/>
                          </a:solidFill>
                        </a:rPr>
                        <a:t>Empty cell</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solidFill>
                            <a:schemeClr val="tx1"/>
                          </a:solidFill>
                        </a:rPr>
                        <a:t>Empty cell</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solidFill>
                            <a:schemeClr val="tx1"/>
                          </a:solidFill>
                        </a:rPr>
                        <a:t>Empty cell</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solidFill>
                            <a:schemeClr val="tx1"/>
                          </a:solidFill>
                        </a:rPr>
                        <a:t>Empty cell</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70840">
                <a:tc>
                  <a:txBody>
                    <a:bodyPr/>
                    <a:lstStyle/>
                    <a:p>
                      <a:r>
                        <a:rPr lang="en-US" sz="1200" dirty="0" smtClean="0"/>
                        <a:t>Past performance</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20%</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solidFill>
                            <a:schemeClr val="tx1"/>
                          </a:solidFill>
                        </a:rPr>
                        <a:t>Empty cell</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Empty cell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solidFill>
                            <a:schemeClr val="tx1"/>
                          </a:solidFill>
                        </a:rPr>
                        <a:t>Empty cell</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solidFill>
                            <a:schemeClr val="tx1"/>
                          </a:solidFill>
                        </a:rPr>
                        <a:t>Empty cell</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solidFill>
                            <a:schemeClr val="tx1"/>
                          </a:solidFill>
                        </a:rPr>
                        <a:t>Empty cell</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solidFill>
                            <a:schemeClr val="tx1"/>
                          </a:solidFill>
                        </a:rPr>
                        <a:t>Empty cell</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70840">
                <a:tc>
                  <a:txBody>
                    <a:bodyPr/>
                    <a:lstStyle/>
                    <a:p>
                      <a:r>
                        <a:rPr lang="en-US" sz="1200" dirty="0" smtClean="0"/>
                        <a:t>Price</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20%</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solidFill>
                            <a:schemeClr val="tx1"/>
                          </a:solidFill>
                        </a:rPr>
                        <a:t>Empty cell</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Empty cell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solidFill>
                            <a:schemeClr val="tx1"/>
                          </a:solidFill>
                        </a:rPr>
                        <a:t>Empty cell</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solidFill>
                            <a:schemeClr val="tx1"/>
                          </a:solidFill>
                        </a:rPr>
                        <a:t>Empty cell</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solidFill>
                            <a:schemeClr val="tx1"/>
                          </a:solidFill>
                        </a:rPr>
                        <a:t>Empty cell</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solidFill>
                            <a:schemeClr val="tx1"/>
                          </a:solidFill>
                        </a:rPr>
                        <a:t>Empty cell</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70840">
                <a:tc>
                  <a:txBody>
                    <a:bodyPr/>
                    <a:lstStyle/>
                    <a:p>
                      <a:r>
                        <a:rPr lang="en-US" sz="1200" dirty="0" smtClean="0"/>
                        <a:t>Total score</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100%</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solidFill>
                            <a:schemeClr val="tx1"/>
                          </a:solidFill>
                        </a:rPr>
                        <a:t>Empty cell</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Empty cell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solidFill>
                            <a:schemeClr val="tx1"/>
                          </a:solidFill>
                        </a:rPr>
                        <a:t>Empty cell</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solidFill>
                            <a:schemeClr val="tx1"/>
                          </a:solidFill>
                        </a:rPr>
                        <a:t>Empty cell</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solidFill>
                            <a:schemeClr val="tx1"/>
                          </a:solidFill>
                        </a:rPr>
                        <a:t>Empty cell</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solidFill>
                            <a:schemeClr val="tx1"/>
                          </a:solidFill>
                        </a:rPr>
                        <a:t>Empty cell</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pic>
        <p:nvPicPr>
          <p:cNvPr id="2" name="Picture 1" descr="A screenshot of a tab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1974479"/>
            <a:ext cx="8763000" cy="3657386"/>
          </a:xfrm>
          <a:prstGeom prst="rect">
            <a:avLst/>
          </a:prstGeom>
        </p:spPr>
      </p:pic>
      <p:sp>
        <p:nvSpPr>
          <p:cNvPr id="37893"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Eighth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724356FC-FDD0-4B1A-9A13-FBE296947772}" type="slidenum">
              <a:rPr lang="en-US" smtClean="0"/>
              <a:pPr>
                <a:buFontTx/>
                <a:buNone/>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smtClean="0"/>
              <a:t>Seller Selection</a:t>
            </a:r>
          </a:p>
        </p:txBody>
      </p:sp>
      <p:sp>
        <p:nvSpPr>
          <p:cNvPr id="38915" name="Rectangle 3"/>
          <p:cNvSpPr>
            <a:spLocks noGrp="1" noChangeArrowheads="1"/>
          </p:cNvSpPr>
          <p:nvPr>
            <p:ph idx="1"/>
          </p:nvPr>
        </p:nvSpPr>
        <p:spPr>
          <a:xfrm>
            <a:off x="457200" y="1481138"/>
            <a:ext cx="8229600" cy="3090862"/>
          </a:xfrm>
        </p:spPr>
        <p:txBody>
          <a:bodyPr/>
          <a:lstStyle/>
          <a:p>
            <a:r>
              <a:rPr lang="en-US" dirty="0"/>
              <a:t>Organizations often do an initial evaluation of all proposals and bids and then develop a short list of potential sellers for further evaluation</a:t>
            </a:r>
          </a:p>
          <a:p>
            <a:r>
              <a:rPr lang="en-US" dirty="0"/>
              <a:t>Sellers on the short list often prepare a best and final offer (BAFO)</a:t>
            </a:r>
          </a:p>
          <a:p>
            <a:r>
              <a:rPr lang="en-US" dirty="0"/>
              <a:t>Final output is a contract signed by the buyer and the selected seller</a:t>
            </a:r>
          </a:p>
        </p:txBody>
      </p:sp>
      <p:sp>
        <p:nvSpPr>
          <p:cNvPr id="3891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6" name="Slide Number Placeholder 5"/>
          <p:cNvSpPr>
            <a:spLocks noGrp="1"/>
          </p:cNvSpPr>
          <p:nvPr>
            <p:ph type="sldNum" sz="quarter" idx="11"/>
          </p:nvPr>
        </p:nvSpPr>
        <p:spPr/>
        <p:txBody>
          <a:bodyPr/>
          <a:lstStyle/>
          <a:p>
            <a:pPr>
              <a:defRPr/>
            </a:pPr>
            <a:fld id="{9BFAA506-4B0A-47CB-B837-0D9315B88B65}" type="slidenum">
              <a:rPr lang="en-US" smtClean="0"/>
              <a:pPr>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228600"/>
            <a:ext cx="8382000" cy="696913"/>
          </a:xfrm>
        </p:spPr>
        <p:txBody>
          <a:bodyPr>
            <a:normAutofit fontScale="90000"/>
          </a:bodyPr>
          <a:lstStyle/>
          <a:p>
            <a:r>
              <a:rPr lang="en-US" dirty="0" smtClean="0"/>
              <a:t>Controlling Procurements</a:t>
            </a:r>
          </a:p>
        </p:txBody>
      </p:sp>
      <p:sp>
        <p:nvSpPr>
          <p:cNvPr id="40963" name="Rectangle 3"/>
          <p:cNvSpPr>
            <a:spLocks noGrp="1" noChangeArrowheads="1"/>
          </p:cNvSpPr>
          <p:nvPr>
            <p:ph idx="1"/>
          </p:nvPr>
        </p:nvSpPr>
        <p:spPr>
          <a:xfrm>
            <a:off x="228600" y="1143000"/>
            <a:ext cx="8763000" cy="4638675"/>
          </a:xfrm>
        </p:spPr>
        <p:txBody>
          <a:bodyPr/>
          <a:lstStyle/>
          <a:p>
            <a:r>
              <a:rPr lang="en-US" dirty="0"/>
              <a:t>Ensures that the seller’s performance meets contractual requirements</a:t>
            </a:r>
          </a:p>
          <a:p>
            <a:r>
              <a:rPr lang="en-US" dirty="0"/>
              <a:t>Contracts are legal relationships, so it is important that legal and contracting professionals be involved in writing and administering contracts</a:t>
            </a:r>
          </a:p>
          <a:p>
            <a:r>
              <a:rPr lang="en-US" dirty="0"/>
              <a:t>It is critical that project managers and team members watch for </a:t>
            </a:r>
            <a:r>
              <a:rPr lang="en-US" b="1" dirty="0"/>
              <a:t>constructive change orders</a:t>
            </a:r>
            <a:r>
              <a:rPr lang="en-US" dirty="0"/>
              <a:t>, which are oral or written acts or omissions by someone with actual or apparent authority that can be construed to have the same effect as a written change order</a:t>
            </a:r>
          </a:p>
        </p:txBody>
      </p:sp>
      <p:sp>
        <p:nvSpPr>
          <p:cNvPr id="4096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6" name="Slide Number Placeholder 5"/>
          <p:cNvSpPr>
            <a:spLocks noGrp="1"/>
          </p:cNvSpPr>
          <p:nvPr>
            <p:ph type="sldNum" sz="quarter" idx="11"/>
          </p:nvPr>
        </p:nvSpPr>
        <p:spPr/>
        <p:txBody>
          <a:bodyPr/>
          <a:lstStyle/>
          <a:p>
            <a:pPr>
              <a:defRPr/>
            </a:pPr>
            <a:fld id="{550A574B-4578-41CA-A94F-454DC323C4B8}" type="slidenum">
              <a:rPr lang="en-US" smtClean="0"/>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81000" y="76200"/>
            <a:ext cx="8382000" cy="1066800"/>
          </a:xfrm>
        </p:spPr>
        <p:txBody>
          <a:bodyPr>
            <a:normAutofit fontScale="90000"/>
          </a:bodyPr>
          <a:lstStyle/>
          <a:p>
            <a:r>
              <a:rPr lang="en-US" dirty="0" smtClean="0"/>
              <a:t>Suggestions for Change Control in Contracts, Part 1</a:t>
            </a:r>
            <a:endParaRPr lang="en-US" sz="6000" dirty="0" smtClean="0"/>
          </a:p>
        </p:txBody>
      </p:sp>
      <p:sp>
        <p:nvSpPr>
          <p:cNvPr id="41987" name="Rectangle 3"/>
          <p:cNvSpPr>
            <a:spLocks noGrp="1" noChangeArrowheads="1"/>
          </p:cNvSpPr>
          <p:nvPr>
            <p:ph idx="1"/>
          </p:nvPr>
        </p:nvSpPr>
        <p:spPr>
          <a:xfrm>
            <a:off x="609600" y="1219200"/>
            <a:ext cx="8305800" cy="4724400"/>
          </a:xfrm>
        </p:spPr>
        <p:txBody>
          <a:bodyPr/>
          <a:lstStyle/>
          <a:p>
            <a:r>
              <a:rPr lang="en-US" dirty="0"/>
              <a:t>Changes to any part of the project need to be reviewed, approved, and documented by the same people in the same way that the original part of the plan was approved</a:t>
            </a:r>
          </a:p>
          <a:p>
            <a:r>
              <a:rPr lang="en-US" dirty="0"/>
              <a:t>Evaluation of any change should include an impact analysis. How will the change affect the scope, time, cost, and quality of the goods or services being provided? </a:t>
            </a:r>
          </a:p>
          <a:p>
            <a:r>
              <a:rPr lang="en-US" dirty="0"/>
              <a:t>Changes must be documented in writing. Project team members should also document all important meetings and telephone phone </a:t>
            </a:r>
            <a:r>
              <a:rPr lang="en-US" dirty="0" smtClean="0"/>
              <a:t>calls</a:t>
            </a:r>
            <a:endParaRPr lang="en-US" sz="2600" dirty="0" smtClean="0"/>
          </a:p>
        </p:txBody>
      </p:sp>
      <p:sp>
        <p:nvSpPr>
          <p:cNvPr id="4198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6" name="Slide Number Placeholder 5"/>
          <p:cNvSpPr>
            <a:spLocks noGrp="1"/>
          </p:cNvSpPr>
          <p:nvPr>
            <p:ph type="sldNum" sz="quarter" idx="11"/>
          </p:nvPr>
        </p:nvSpPr>
        <p:spPr/>
        <p:txBody>
          <a:bodyPr/>
          <a:lstStyle/>
          <a:p>
            <a:pPr>
              <a:defRPr/>
            </a:pPr>
            <a:fld id="{F96B980F-3402-4E3C-94E2-7FE3D52DC308}" type="slidenum">
              <a:rPr lang="en-US" smtClean="0"/>
              <a:pPr>
                <a:defRPr/>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r>
              <a:rPr lang="en-US" dirty="0" smtClean="0"/>
              <a:t>Suggestions for Change Control in Contracts,</a:t>
            </a:r>
            <a:r>
              <a:rPr lang="en-US" baseline="0" dirty="0" smtClean="0"/>
              <a:t> Part 2</a:t>
            </a:r>
            <a:endParaRPr lang="en-US" dirty="0" smtClean="0"/>
          </a:p>
        </p:txBody>
      </p:sp>
      <p:sp>
        <p:nvSpPr>
          <p:cNvPr id="43011" name="Rectangle 3"/>
          <p:cNvSpPr>
            <a:spLocks noGrp="1" noChangeArrowheads="1"/>
          </p:cNvSpPr>
          <p:nvPr>
            <p:ph idx="1"/>
          </p:nvPr>
        </p:nvSpPr>
        <p:spPr>
          <a:xfrm>
            <a:off x="381000" y="1447800"/>
            <a:ext cx="8458200" cy="4572000"/>
          </a:xfrm>
        </p:spPr>
        <p:txBody>
          <a:bodyPr/>
          <a:lstStyle/>
          <a:p>
            <a:r>
              <a:rPr lang="en-US" dirty="0"/>
              <a:t>Project managers and teams should stay closely involved to make sure the new system will meet business needs and work in an operational environment</a:t>
            </a:r>
          </a:p>
          <a:p>
            <a:r>
              <a:rPr lang="en-US" dirty="0"/>
              <a:t>Have backup plans</a:t>
            </a:r>
          </a:p>
          <a:p>
            <a:r>
              <a:rPr lang="en-US" dirty="0"/>
              <a:t>Use tools and techniques, such as a contract change control system, buyer-conducted performance reviews, inspections and audits, and so </a:t>
            </a:r>
            <a:r>
              <a:rPr lang="en-US" dirty="0" smtClean="0"/>
              <a:t>on</a:t>
            </a:r>
          </a:p>
        </p:txBody>
      </p:sp>
      <p:sp>
        <p:nvSpPr>
          <p:cNvPr id="4301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6" name="Slide Number Placeholder 5"/>
          <p:cNvSpPr>
            <a:spLocks noGrp="1"/>
          </p:cNvSpPr>
          <p:nvPr>
            <p:ph type="sldNum" sz="quarter" idx="11"/>
          </p:nvPr>
        </p:nvSpPr>
        <p:spPr/>
        <p:txBody>
          <a:bodyPr/>
          <a:lstStyle/>
          <a:p>
            <a:pPr>
              <a:defRPr/>
            </a:pPr>
            <a:fld id="{B2A571B9-1DD4-44AC-A52A-6BCC151BB728}" type="slidenum">
              <a:rPr lang="en-US" smtClean="0"/>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81000" y="274638"/>
            <a:ext cx="8305800" cy="868362"/>
          </a:xfrm>
        </p:spPr>
        <p:txBody>
          <a:bodyPr/>
          <a:lstStyle/>
          <a:p>
            <a:r>
              <a:rPr lang="en-US" dirty="0" smtClean="0"/>
              <a:t>Closing Procurements</a:t>
            </a:r>
          </a:p>
        </p:txBody>
      </p:sp>
      <p:sp>
        <p:nvSpPr>
          <p:cNvPr id="45059" name="Rectangle 3"/>
          <p:cNvSpPr>
            <a:spLocks noGrp="1" noChangeArrowheads="1"/>
          </p:cNvSpPr>
          <p:nvPr>
            <p:ph idx="1"/>
          </p:nvPr>
        </p:nvSpPr>
        <p:spPr>
          <a:xfrm>
            <a:off x="381000" y="1371600"/>
            <a:ext cx="8458200" cy="4572000"/>
          </a:xfrm>
        </p:spPr>
        <p:txBody>
          <a:bodyPr/>
          <a:lstStyle/>
          <a:p>
            <a:r>
              <a:rPr lang="en-US" dirty="0"/>
              <a:t>Involves completing and settling contracts and resolving any open items</a:t>
            </a:r>
          </a:p>
          <a:p>
            <a:r>
              <a:rPr lang="en-US" dirty="0"/>
              <a:t>The project team should:</a:t>
            </a:r>
          </a:p>
          <a:p>
            <a:pPr marL="603250" lvl="2" indent="-255588">
              <a:spcBef>
                <a:spcPts val="400"/>
              </a:spcBef>
              <a:buSzPct val="68000"/>
              <a:buFont typeface="Wingdings 3" pitchFamily="18" charset="2"/>
              <a:buChar char=""/>
            </a:pPr>
            <a:r>
              <a:rPr lang="en-US" sz="2500" dirty="0"/>
              <a:t>Determine if all work was completed correctly and satisfactorily</a:t>
            </a:r>
          </a:p>
          <a:p>
            <a:pPr marL="603250" lvl="2" indent="-255588">
              <a:spcBef>
                <a:spcPts val="400"/>
              </a:spcBef>
              <a:buSzPct val="68000"/>
              <a:buFont typeface="Wingdings 3" pitchFamily="18" charset="2"/>
              <a:buChar char=""/>
            </a:pPr>
            <a:r>
              <a:rPr lang="en-US" sz="2500" dirty="0"/>
              <a:t>Update records to reflect final results</a:t>
            </a:r>
          </a:p>
          <a:p>
            <a:pPr marL="603250" lvl="2" indent="-255588">
              <a:spcBef>
                <a:spcPts val="400"/>
              </a:spcBef>
              <a:buSzPct val="68000"/>
              <a:buFont typeface="Wingdings 3" pitchFamily="18" charset="2"/>
              <a:buChar char=""/>
            </a:pPr>
            <a:r>
              <a:rPr lang="en-US" sz="2500" dirty="0"/>
              <a:t>Archive information for future use</a:t>
            </a:r>
          </a:p>
          <a:p>
            <a:r>
              <a:rPr lang="en-US" dirty="0"/>
              <a:t>The contract itself should include requirements for formal acceptance and closure</a:t>
            </a:r>
          </a:p>
        </p:txBody>
      </p:sp>
      <p:sp>
        <p:nvSpPr>
          <p:cNvPr id="45061"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6" name="Slide Number Placeholder 5"/>
          <p:cNvSpPr>
            <a:spLocks noGrp="1"/>
          </p:cNvSpPr>
          <p:nvPr>
            <p:ph type="sldNum" sz="quarter" idx="11"/>
          </p:nvPr>
        </p:nvSpPr>
        <p:spPr/>
        <p:txBody>
          <a:bodyPr/>
          <a:lstStyle/>
          <a:p>
            <a:pPr>
              <a:defRPr/>
            </a:pPr>
            <a:fld id="{F4242A53-61F3-489D-84B9-2DA17E6ABBE8}" type="slidenum">
              <a:rPr lang="en-US" smtClean="0"/>
              <a:pPr>
                <a:defRPr/>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85800"/>
          </a:xfrm>
        </p:spPr>
        <p:txBody>
          <a:bodyPr>
            <a:normAutofit fontScale="90000"/>
          </a:bodyPr>
          <a:lstStyle/>
          <a:p>
            <a:r>
              <a:rPr lang="en-US" dirty="0" smtClean="0"/>
              <a:t>Best Practice</a:t>
            </a:r>
            <a:endParaRPr lang="en-US" dirty="0"/>
          </a:p>
        </p:txBody>
      </p:sp>
      <p:sp>
        <p:nvSpPr>
          <p:cNvPr id="2" name="Content Placeholder 1"/>
          <p:cNvSpPr>
            <a:spLocks noGrp="1"/>
          </p:cNvSpPr>
          <p:nvPr>
            <p:ph idx="1"/>
          </p:nvPr>
        </p:nvSpPr>
        <p:spPr>
          <a:xfrm>
            <a:off x="228600" y="990600"/>
            <a:ext cx="8610600" cy="4525962"/>
          </a:xfrm>
        </p:spPr>
        <p:txBody>
          <a:bodyPr/>
          <a:lstStyle/>
          <a:p>
            <a:r>
              <a:rPr lang="en-US" dirty="0" smtClean="0"/>
              <a:t>Procurement can be more intelligent:</a:t>
            </a:r>
          </a:p>
          <a:p>
            <a:pPr lvl="1"/>
            <a:r>
              <a:rPr lang="en-US" dirty="0" smtClean="0"/>
              <a:t>Data scientists build predictive models to analyze big date related to finance, marketing, etc. Why not model procurement processes?</a:t>
            </a:r>
          </a:p>
          <a:p>
            <a:pPr lvl="1"/>
            <a:r>
              <a:rPr lang="en-US" dirty="0" smtClean="0"/>
              <a:t>Behavioral economists know that people do not act rationally. Why no apply irrationality to your advantage in negotiations?</a:t>
            </a:r>
          </a:p>
          <a:p>
            <a:pPr lvl="1"/>
            <a:r>
              <a:rPr lang="en-US" dirty="0" smtClean="0"/>
              <a:t>Crowdsourcing solicits ideas from a large group of people. Can it apply to some of your organization’s procurements?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BC43CBFC-1AEC-48DD-831D-766E041FB504}" type="slidenum">
              <a:rPr lang="en-US" smtClean="0"/>
              <a:pPr>
                <a:defRPr/>
              </a:pPr>
              <a:t>38</a:t>
            </a:fld>
            <a:endParaRPr lang="en-US" dirty="0"/>
          </a:p>
        </p:txBody>
      </p:sp>
    </p:spTree>
    <p:extLst>
      <p:ext uri="{BB962C8B-B14F-4D97-AF65-F5344CB8AC3E}">
        <p14:creationId xmlns:p14="http://schemas.microsoft.com/office/powerpoint/2010/main" val="33748079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r>
              <a:rPr lang="en-US" dirty="0" smtClean="0"/>
              <a:t>Tools to Assist in Contract Closure</a:t>
            </a:r>
          </a:p>
        </p:txBody>
      </p:sp>
      <p:sp>
        <p:nvSpPr>
          <p:cNvPr id="46083" name="Rectangle 3"/>
          <p:cNvSpPr>
            <a:spLocks noGrp="1" noChangeArrowheads="1"/>
          </p:cNvSpPr>
          <p:nvPr>
            <p:ph idx="1"/>
          </p:nvPr>
        </p:nvSpPr>
        <p:spPr/>
        <p:txBody>
          <a:bodyPr/>
          <a:lstStyle/>
          <a:p>
            <a:r>
              <a:rPr lang="en-US" dirty="0"/>
              <a:t>Procurement audits identify lessons learned in the procurement process</a:t>
            </a:r>
          </a:p>
          <a:p>
            <a:r>
              <a:rPr lang="en-US" dirty="0"/>
              <a:t>Negotiated settlements help close contracts more smoothly</a:t>
            </a:r>
          </a:p>
          <a:p>
            <a:r>
              <a:rPr lang="en-US" dirty="0"/>
              <a:t>A records management system provides the ability to easily organize, find, and archive procurement-related documents</a:t>
            </a:r>
          </a:p>
        </p:txBody>
      </p:sp>
      <p:sp>
        <p:nvSpPr>
          <p:cNvPr id="46085"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Eighth Edition</a:t>
            </a:r>
          </a:p>
        </p:txBody>
      </p:sp>
      <p:sp>
        <p:nvSpPr>
          <p:cNvPr id="6" name="Slide Number Placeholder 5"/>
          <p:cNvSpPr>
            <a:spLocks noGrp="1"/>
          </p:cNvSpPr>
          <p:nvPr>
            <p:ph type="sldNum" sz="quarter" idx="11"/>
          </p:nvPr>
        </p:nvSpPr>
        <p:spPr/>
        <p:txBody>
          <a:bodyPr/>
          <a:lstStyle/>
          <a:p>
            <a:pPr>
              <a:defRPr/>
            </a:pPr>
            <a:fld id="{AB41D879-114A-46FD-8B23-AACD62191462}" type="slidenum">
              <a:rPr lang="en-US" smtClean="0"/>
              <a:pPr>
                <a:defRPr/>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en-US" dirty="0" smtClean="0"/>
              <a:t>Importance of Project Procurement Management</a:t>
            </a:r>
          </a:p>
        </p:txBody>
      </p:sp>
      <p:sp>
        <p:nvSpPr>
          <p:cNvPr id="13315" name="Rectangle 3"/>
          <p:cNvSpPr>
            <a:spLocks noGrp="1" noChangeArrowheads="1"/>
          </p:cNvSpPr>
          <p:nvPr>
            <p:ph idx="1"/>
          </p:nvPr>
        </p:nvSpPr>
        <p:spPr>
          <a:xfrm>
            <a:off x="381000" y="1752600"/>
            <a:ext cx="8458200" cy="4267200"/>
          </a:xfrm>
        </p:spPr>
        <p:txBody>
          <a:bodyPr/>
          <a:lstStyle/>
          <a:p>
            <a:r>
              <a:rPr lang="en-US" b="1" dirty="0"/>
              <a:t>Procurement</a:t>
            </a:r>
            <a:r>
              <a:rPr lang="en-US" dirty="0"/>
              <a:t> means acquiring goods and/or services from an outside source</a:t>
            </a:r>
          </a:p>
          <a:p>
            <a:r>
              <a:rPr lang="en-US" dirty="0"/>
              <a:t>Other terms include purchasing and outsourcing</a:t>
            </a:r>
          </a:p>
          <a:p>
            <a:r>
              <a:rPr lang="en-US" dirty="0"/>
              <a:t>Experts predict that global spending on computer software and services will continue to </a:t>
            </a:r>
            <a:r>
              <a:rPr lang="en-US" dirty="0" smtClean="0"/>
              <a:t>grow</a:t>
            </a:r>
          </a:p>
          <a:p>
            <a:r>
              <a:rPr lang="en-US" dirty="0" smtClean="0"/>
              <a:t>Garner estimated the value of the global IT industry in 2014 at $3.8 trillion</a:t>
            </a:r>
            <a:endParaRPr lang="en-US" dirty="0"/>
          </a:p>
          <a:p>
            <a:r>
              <a:rPr lang="en-US" dirty="0"/>
              <a:t>People continue to debate whether offshore     outsourcing helps their own country or </a:t>
            </a:r>
            <a:r>
              <a:rPr lang="en-US" dirty="0" smtClean="0"/>
              <a:t>not</a:t>
            </a:r>
            <a:endParaRPr lang="en-US" dirty="0"/>
          </a:p>
        </p:txBody>
      </p:sp>
      <p:sp>
        <p:nvSpPr>
          <p:cNvPr id="1331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6" name="Slide Number Placeholder 5"/>
          <p:cNvSpPr>
            <a:spLocks noGrp="1"/>
          </p:cNvSpPr>
          <p:nvPr>
            <p:ph type="sldNum" sz="quarter" idx="11"/>
          </p:nvPr>
        </p:nvSpPr>
        <p:spPr/>
        <p:txBody>
          <a:bodyPr/>
          <a:lstStyle/>
          <a:p>
            <a:pPr>
              <a:defRPr/>
            </a:pPr>
            <a:fld id="{46EF83E1-3DA8-4C4C-8C87-390A2F6F4101}" type="slidenum">
              <a:rPr lang="en-US" smtClean="0"/>
              <a:pPr>
                <a:defRPr/>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0"/>
            <a:ext cx="8382000" cy="1066800"/>
          </a:xfrm>
        </p:spPr>
        <p:txBody>
          <a:bodyPr>
            <a:normAutofit fontScale="90000"/>
          </a:bodyPr>
          <a:lstStyle/>
          <a:p>
            <a:r>
              <a:rPr lang="en-US" dirty="0" smtClean="0"/>
              <a:t>Using Software to Assist in Project Procurement Management</a:t>
            </a:r>
          </a:p>
        </p:txBody>
      </p:sp>
      <p:sp>
        <p:nvSpPr>
          <p:cNvPr id="47107" name="Rectangle 3"/>
          <p:cNvSpPr>
            <a:spLocks noGrp="1" noChangeArrowheads="1"/>
          </p:cNvSpPr>
          <p:nvPr>
            <p:ph idx="1"/>
          </p:nvPr>
        </p:nvSpPr>
        <p:spPr>
          <a:xfrm>
            <a:off x="320600" y="1143000"/>
            <a:ext cx="8491538" cy="4800600"/>
          </a:xfrm>
        </p:spPr>
        <p:txBody>
          <a:bodyPr/>
          <a:lstStyle/>
          <a:p>
            <a:pPr marL="457200" indent="-457200"/>
            <a:r>
              <a:rPr lang="en-US" dirty="0" smtClean="0"/>
              <a:t>Word processing software helps write proposals and contracts, spreadsheets help evaluate suppliers, databases help track suppliers, and presentation software helps present procurement-related information</a:t>
            </a:r>
          </a:p>
          <a:p>
            <a:pPr marL="457200" indent="-457200"/>
            <a:r>
              <a:rPr lang="en-US" dirty="0" smtClean="0"/>
              <a:t>E-procurement software does many procurement functions electronically</a:t>
            </a:r>
          </a:p>
          <a:p>
            <a:pPr marL="457200" indent="-457200"/>
            <a:r>
              <a:rPr lang="en-US" dirty="0" smtClean="0"/>
              <a:t>Organizations also use other Internet tools to find information on suppliers or auction goods and services</a:t>
            </a:r>
          </a:p>
        </p:txBody>
      </p:sp>
      <p:sp>
        <p:nvSpPr>
          <p:cNvPr id="4710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6" name="Slide Number Placeholder 5"/>
          <p:cNvSpPr>
            <a:spLocks noGrp="1"/>
          </p:cNvSpPr>
          <p:nvPr>
            <p:ph type="sldNum" sz="quarter" idx="11"/>
          </p:nvPr>
        </p:nvSpPr>
        <p:spPr/>
        <p:txBody>
          <a:bodyPr/>
          <a:lstStyle/>
          <a:p>
            <a:pPr>
              <a:defRPr/>
            </a:pPr>
            <a:fld id="{149E6F69-9A15-411D-859F-F2C2F66DEA6D}" type="slidenum">
              <a:rPr lang="en-US" smtClean="0"/>
              <a:pPr>
                <a:defRPr/>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smtClean="0"/>
              <a:t>Chapter Summary</a:t>
            </a:r>
          </a:p>
        </p:txBody>
      </p:sp>
      <p:sp>
        <p:nvSpPr>
          <p:cNvPr id="48131" name="Rectangle 3"/>
          <p:cNvSpPr>
            <a:spLocks noGrp="1" noChangeArrowheads="1"/>
          </p:cNvSpPr>
          <p:nvPr>
            <p:ph idx="1"/>
          </p:nvPr>
        </p:nvSpPr>
        <p:spPr>
          <a:xfrm>
            <a:off x="457200" y="1481138"/>
            <a:ext cx="8229600" cy="3471862"/>
          </a:xfrm>
        </p:spPr>
        <p:txBody>
          <a:bodyPr/>
          <a:lstStyle/>
          <a:p>
            <a:r>
              <a:rPr lang="en-US" dirty="0" smtClean="0"/>
              <a:t>Project procurement management involves acquiring goods and services for a project from outside the performing organization</a:t>
            </a:r>
          </a:p>
          <a:p>
            <a:r>
              <a:rPr lang="en-US" dirty="0" smtClean="0"/>
              <a:t>Processes include:</a:t>
            </a:r>
          </a:p>
          <a:p>
            <a:pPr lvl="1"/>
            <a:r>
              <a:rPr lang="en-US" dirty="0" smtClean="0"/>
              <a:t>Plan procurement management</a:t>
            </a:r>
          </a:p>
          <a:p>
            <a:pPr lvl="1"/>
            <a:r>
              <a:rPr lang="en-US" dirty="0" smtClean="0"/>
              <a:t>Conduct procurements</a:t>
            </a:r>
          </a:p>
          <a:p>
            <a:pPr lvl="1"/>
            <a:r>
              <a:rPr lang="en-US" dirty="0" smtClean="0"/>
              <a:t>Control procurements</a:t>
            </a:r>
          </a:p>
          <a:p>
            <a:pPr lvl="1"/>
            <a:r>
              <a:rPr lang="en-US" dirty="0" smtClean="0"/>
              <a:t>Close procurements</a:t>
            </a:r>
          </a:p>
        </p:txBody>
      </p:sp>
      <p:sp>
        <p:nvSpPr>
          <p:cNvPr id="4813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6" name="Slide Number Placeholder 5"/>
          <p:cNvSpPr>
            <a:spLocks noGrp="1"/>
          </p:cNvSpPr>
          <p:nvPr>
            <p:ph type="sldNum" sz="quarter" idx="11"/>
          </p:nvPr>
        </p:nvSpPr>
        <p:spPr/>
        <p:txBody>
          <a:bodyPr/>
          <a:lstStyle/>
          <a:p>
            <a:pPr>
              <a:defRPr/>
            </a:pPr>
            <a:fld id="{1799F226-AC1A-4839-B9C3-156A3BD8E8B9}" type="slidenum">
              <a:rPr lang="en-US" smtClean="0"/>
              <a:pPr>
                <a:defRPr/>
              </a:pPr>
              <a:t>41</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Global Issues</a:t>
            </a:r>
            <a:endParaRPr lang="en-US" dirty="0"/>
          </a:p>
        </p:txBody>
      </p:sp>
      <p:sp>
        <p:nvSpPr>
          <p:cNvPr id="2" name="Content Placeholder 1"/>
          <p:cNvSpPr>
            <a:spLocks noGrp="1"/>
          </p:cNvSpPr>
          <p:nvPr>
            <p:ph idx="1"/>
          </p:nvPr>
        </p:nvSpPr>
        <p:spPr>
          <a:xfrm>
            <a:off x="457200" y="1481138"/>
            <a:ext cx="8229600" cy="4310062"/>
          </a:xfrm>
        </p:spPr>
        <p:txBody>
          <a:bodyPr/>
          <a:lstStyle/>
          <a:p>
            <a:r>
              <a:rPr lang="en-US" dirty="0" smtClean="0"/>
              <a:t>A recent approach to bring IT jobs back to the U.S. is called urban </a:t>
            </a:r>
            <a:r>
              <a:rPr lang="en-US" dirty="0" err="1" smtClean="0"/>
              <a:t>onshoring</a:t>
            </a:r>
            <a:r>
              <a:rPr lang="en-US" dirty="0" smtClean="0"/>
              <a:t>, especially for functions like software testing</a:t>
            </a:r>
          </a:p>
          <a:p>
            <a:r>
              <a:rPr lang="en-US" dirty="0" smtClean="0"/>
              <a:t>For example, the Urban Development Center model develops the infrastructure, resources, and jobs in low-income urban neighborhoods to provide technology education, training, and job placement services for over 4,500 unemployed and low-income adults in New York City</a:t>
            </a:r>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BC43CBFC-1AEC-48DD-831D-766E041FB504}" type="slidenum">
              <a:rPr lang="en-US" smtClean="0"/>
              <a:pPr>
                <a:defRPr/>
              </a:pPr>
              <a:t>5</a:t>
            </a:fld>
            <a:endParaRPr lang="en-US" dirty="0"/>
          </a:p>
        </p:txBody>
      </p:sp>
    </p:spTree>
    <p:extLst>
      <p:ext uri="{BB962C8B-B14F-4D97-AF65-F5344CB8AC3E}">
        <p14:creationId xmlns:p14="http://schemas.microsoft.com/office/powerpoint/2010/main" val="2183057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t>Debates on Outsourcing</a:t>
            </a:r>
          </a:p>
        </p:txBody>
      </p:sp>
      <p:sp>
        <p:nvSpPr>
          <p:cNvPr id="14339" name="Rectangle 3"/>
          <p:cNvSpPr>
            <a:spLocks noGrp="1" noChangeArrowheads="1"/>
          </p:cNvSpPr>
          <p:nvPr>
            <p:ph idx="1"/>
          </p:nvPr>
        </p:nvSpPr>
        <p:spPr>
          <a:xfrm>
            <a:off x="152400" y="1524000"/>
            <a:ext cx="8686800" cy="4572000"/>
          </a:xfrm>
        </p:spPr>
        <p:txBody>
          <a:bodyPr/>
          <a:lstStyle/>
          <a:p>
            <a:r>
              <a:rPr lang="en-US" dirty="0"/>
              <a:t>Some companies, such as Wal-Mart, prefer to do no outsourcing at all, while others do a lot of </a:t>
            </a:r>
            <a:r>
              <a:rPr lang="en-US" dirty="0" smtClean="0"/>
              <a:t>outsourcing. GM recently announced plans to switch from outsourcing 90% of IT service to only 10%</a:t>
            </a:r>
            <a:endParaRPr lang="en-US" dirty="0"/>
          </a:p>
          <a:p>
            <a:r>
              <a:rPr lang="en-US" dirty="0"/>
              <a:t>Most organizations do some form of outsourcing to meet their IT needs and spend most money within their own country</a:t>
            </a:r>
          </a:p>
          <a:p>
            <a:r>
              <a:rPr lang="en-US" dirty="0"/>
              <a:t>The U.S. temporary workforce continues to grow as people work for temporary job agencies so they can more easily move from company to company</a:t>
            </a:r>
          </a:p>
        </p:txBody>
      </p:sp>
      <p:sp>
        <p:nvSpPr>
          <p:cNvPr id="14341"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6" name="Slide Number Placeholder 5"/>
          <p:cNvSpPr>
            <a:spLocks noGrp="1"/>
          </p:cNvSpPr>
          <p:nvPr>
            <p:ph type="sldNum" sz="quarter" idx="11"/>
          </p:nvPr>
        </p:nvSpPr>
        <p:spPr/>
        <p:txBody>
          <a:bodyPr/>
          <a:lstStyle/>
          <a:p>
            <a:pPr>
              <a:defRPr/>
            </a:pPr>
            <a:fld id="{5DE1DE93-2249-4044-8F9E-24E47D957E8C}" type="slidenum">
              <a:rPr lang="en-US" smtClean="0"/>
              <a:pPr>
                <a:defRPr/>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IT Outsourcing Market Continues to Grow</a:t>
            </a:r>
            <a:endParaRPr lang="en-US" dirty="0"/>
          </a:p>
        </p:txBody>
      </p:sp>
      <p:sp>
        <p:nvSpPr>
          <p:cNvPr id="2" name="Content Placeholder 1"/>
          <p:cNvSpPr>
            <a:spLocks noGrp="1"/>
          </p:cNvSpPr>
          <p:nvPr>
            <p:ph idx="1"/>
          </p:nvPr>
        </p:nvSpPr>
        <p:spPr/>
        <p:txBody>
          <a:bodyPr/>
          <a:lstStyle/>
          <a:p>
            <a:r>
              <a:rPr lang="en-US" dirty="0" smtClean="0"/>
              <a:t>U.S</a:t>
            </a:r>
            <a:r>
              <a:rPr lang="en-US" dirty="0"/>
              <a:t>. companies are transferring more work abroad, especially in the areas </a:t>
            </a:r>
            <a:r>
              <a:rPr lang="en-US" dirty="0" smtClean="0"/>
              <a:t>of IT </a:t>
            </a:r>
            <a:r>
              <a:rPr lang="en-US" dirty="0"/>
              <a:t>infrastructure, application development and maintenance, and </a:t>
            </a:r>
            <a:r>
              <a:rPr lang="en-US" dirty="0" smtClean="0"/>
              <a:t>innovation processes</a:t>
            </a:r>
            <a:endParaRPr lang="en-US" dirty="0"/>
          </a:p>
          <a:p>
            <a:r>
              <a:rPr lang="en-US" dirty="0" smtClean="0"/>
              <a:t>India</a:t>
            </a:r>
            <a:r>
              <a:rPr lang="en-US" dirty="0"/>
              <a:t>, China, and the Philippines are the preferred locations for </a:t>
            </a:r>
            <a:r>
              <a:rPr lang="en-US" dirty="0" smtClean="0"/>
              <a:t>outsourcing, and </a:t>
            </a:r>
            <a:r>
              <a:rPr lang="en-US" dirty="0"/>
              <a:t>Latin America is growing in </a:t>
            </a:r>
            <a:r>
              <a:rPr lang="en-US" dirty="0" smtClean="0"/>
              <a:t>popularity</a:t>
            </a:r>
            <a:endParaRPr lang="en-US" dirty="0"/>
          </a:p>
          <a:p>
            <a:r>
              <a:rPr lang="en-US" dirty="0" smtClean="0"/>
              <a:t>A </a:t>
            </a:r>
            <a:r>
              <a:rPr lang="en-US" dirty="0"/>
              <a:t>shortage of qualified personnel, not cost savings, is the top reason for </a:t>
            </a:r>
            <a:r>
              <a:rPr lang="en-US" dirty="0" smtClean="0"/>
              <a:t>global outsourcing </a:t>
            </a:r>
            <a:r>
              <a:rPr lang="en-US" dirty="0"/>
              <a:t>of IT </a:t>
            </a:r>
            <a:r>
              <a:rPr lang="en-US" dirty="0" smtClean="0"/>
              <a:t>services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BC43CBFC-1AEC-48DD-831D-766E041FB504}"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Went Right?</a:t>
            </a:r>
            <a:endParaRPr lang="en-US" dirty="0"/>
          </a:p>
        </p:txBody>
      </p:sp>
      <p:sp>
        <p:nvSpPr>
          <p:cNvPr id="2" name="Content Placeholder 1"/>
          <p:cNvSpPr>
            <a:spLocks noGrp="1"/>
          </p:cNvSpPr>
          <p:nvPr>
            <p:ph idx="1"/>
          </p:nvPr>
        </p:nvSpPr>
        <p:spPr>
          <a:xfrm>
            <a:off x="457200" y="1481138"/>
            <a:ext cx="8229600" cy="3243262"/>
          </a:xfrm>
        </p:spPr>
        <p:txBody>
          <a:bodyPr/>
          <a:lstStyle/>
          <a:p>
            <a:r>
              <a:rPr lang="en-US" dirty="0" smtClean="0"/>
              <a:t>Retailer </a:t>
            </a:r>
            <a:r>
              <a:rPr lang="en-US" dirty="0" err="1" smtClean="0"/>
              <a:t>Zulily</a:t>
            </a:r>
            <a:r>
              <a:rPr lang="en-US" dirty="0" smtClean="0"/>
              <a:t> develops software in-house to meet their needs for speed and innovation</a:t>
            </a:r>
          </a:p>
          <a:p>
            <a:r>
              <a:rPr lang="en-US" dirty="0" smtClean="0"/>
              <a:t>Their proprietary algorithms track customers and make adjustments to meet changing consumer preferences</a:t>
            </a:r>
          </a:p>
          <a:p>
            <a:r>
              <a:rPr lang="en-US" dirty="0" smtClean="0"/>
              <a:t>They believe you have to build the technology from scratch to fit your market perfectly</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BC43CBFC-1AEC-48DD-831D-766E041FB504}" type="slidenum">
              <a:rPr lang="en-US" smtClean="0"/>
              <a:pPr>
                <a:defRPr/>
              </a:pPr>
              <a:t>8</a:t>
            </a:fld>
            <a:endParaRPr lang="en-US" dirty="0"/>
          </a:p>
        </p:txBody>
      </p:sp>
    </p:spTree>
    <p:extLst>
      <p:ext uri="{BB962C8B-B14F-4D97-AF65-F5344CB8AC3E}">
        <p14:creationId xmlns:p14="http://schemas.microsoft.com/office/powerpoint/2010/main" val="25945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smtClean="0"/>
              <a:t>Why Outsource?</a:t>
            </a:r>
          </a:p>
        </p:txBody>
      </p:sp>
      <p:sp>
        <p:nvSpPr>
          <p:cNvPr id="15363" name="Rectangle 3"/>
          <p:cNvSpPr>
            <a:spLocks noGrp="1" noChangeArrowheads="1"/>
          </p:cNvSpPr>
          <p:nvPr>
            <p:ph idx="1"/>
          </p:nvPr>
        </p:nvSpPr>
        <p:spPr>
          <a:xfrm>
            <a:off x="457200" y="1481138"/>
            <a:ext cx="8229600" cy="3090862"/>
          </a:xfrm>
        </p:spPr>
        <p:txBody>
          <a:bodyPr/>
          <a:lstStyle/>
          <a:p>
            <a:r>
              <a:rPr lang="en-US" dirty="0" smtClean="0"/>
              <a:t>To access skills and technologies</a:t>
            </a:r>
          </a:p>
          <a:p>
            <a:r>
              <a:rPr lang="en-US" dirty="0" smtClean="0"/>
              <a:t>To </a:t>
            </a:r>
            <a:r>
              <a:rPr lang="en-US" dirty="0"/>
              <a:t>reduce both fixed and recurrent costs</a:t>
            </a:r>
          </a:p>
          <a:p>
            <a:r>
              <a:rPr lang="en-US" dirty="0"/>
              <a:t>To allow the client organization to focus on its core business</a:t>
            </a:r>
          </a:p>
          <a:p>
            <a:r>
              <a:rPr lang="en-US" dirty="0" smtClean="0"/>
              <a:t>To </a:t>
            </a:r>
            <a:r>
              <a:rPr lang="en-US" dirty="0"/>
              <a:t>provide flexibility</a:t>
            </a:r>
          </a:p>
          <a:p>
            <a:r>
              <a:rPr lang="en-US" dirty="0"/>
              <a:t>To increase accountability</a:t>
            </a:r>
          </a:p>
        </p:txBody>
      </p:sp>
      <p:sp>
        <p:nvSpPr>
          <p:cNvPr id="1536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6" name="Slide Number Placeholder 5"/>
          <p:cNvSpPr>
            <a:spLocks noGrp="1"/>
          </p:cNvSpPr>
          <p:nvPr>
            <p:ph type="sldNum" sz="quarter" idx="11"/>
          </p:nvPr>
        </p:nvSpPr>
        <p:spPr/>
        <p:txBody>
          <a:bodyPr/>
          <a:lstStyle/>
          <a:p>
            <a:pPr>
              <a:defRPr/>
            </a:pPr>
            <a:fld id="{751993AE-4B68-4ADB-B4C0-F24294CBD53D}" type="slidenum">
              <a:rPr lang="en-US" smtClean="0"/>
              <a:pPr>
                <a:defRPr/>
              </a:pPr>
              <a:t>9</a:t>
            </a:fld>
            <a:endParaRPr lang="en-US" dirty="0"/>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3180</TotalTime>
  <Words>2917</Words>
  <Application>Microsoft Office PowerPoint</Application>
  <PresentationFormat>On-screen Show (4:3)</PresentationFormat>
  <Paragraphs>328</Paragraphs>
  <Slides>41</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41</vt:i4>
      </vt:variant>
    </vt:vector>
  </HeadingPairs>
  <TitlesOfParts>
    <vt:vector size="52" baseType="lpstr">
      <vt:lpstr>Arial</vt:lpstr>
      <vt:lpstr>Arial Rounded MT Bold</vt:lpstr>
      <vt:lpstr>Calibri</vt:lpstr>
      <vt:lpstr>Lucida Sans Unicode</vt:lpstr>
      <vt:lpstr>Times New Roman</vt:lpstr>
      <vt:lpstr>Verdana</vt:lpstr>
      <vt:lpstr>Wingdings</vt:lpstr>
      <vt:lpstr>Wingdings 2</vt:lpstr>
      <vt:lpstr>Wingdings 3</vt:lpstr>
      <vt:lpstr>Custom Design</vt:lpstr>
      <vt:lpstr>Theme1</vt:lpstr>
      <vt:lpstr>Chapter 12: Project Procurement Management</vt:lpstr>
      <vt:lpstr>Learning Objectives, Part 1</vt:lpstr>
      <vt:lpstr>Learning Objectives, Part 2</vt:lpstr>
      <vt:lpstr>Importance of Project Procurement Management</vt:lpstr>
      <vt:lpstr>Global Issues</vt:lpstr>
      <vt:lpstr>Debates on Outsourcing</vt:lpstr>
      <vt:lpstr>IT Outsourcing Market Continues to Grow</vt:lpstr>
      <vt:lpstr>What Went Right?</vt:lpstr>
      <vt:lpstr>Why Outsource?</vt:lpstr>
      <vt:lpstr>Contracts</vt:lpstr>
      <vt:lpstr>What Went Wrong?</vt:lpstr>
      <vt:lpstr>Project Procurement Management Processes</vt:lpstr>
      <vt:lpstr>Figure 12-1. Project Procurement Management Summary</vt:lpstr>
      <vt:lpstr>Planning Procurement Management</vt:lpstr>
      <vt:lpstr>Types of Contracts</vt:lpstr>
      <vt:lpstr>Point of Total Assumption</vt:lpstr>
      <vt:lpstr>Cost Reimbursable Contracts</vt:lpstr>
      <vt:lpstr>Media Snapshot</vt:lpstr>
      <vt:lpstr>Figure 12-2. Contract Types Versus Risk</vt:lpstr>
      <vt:lpstr>Contract Clauses</vt:lpstr>
      <vt:lpstr>Tools and Techniques for Planning Purchases and Acquisitions</vt:lpstr>
      <vt:lpstr>Make-or-Buy Example</vt:lpstr>
      <vt:lpstr>Make-or Buy Solution</vt:lpstr>
      <vt:lpstr>Procurement Management Plan</vt:lpstr>
      <vt:lpstr>Contract Statement of Work (SOW)</vt:lpstr>
      <vt:lpstr>Figure 12-3. Statement of Work (SOW) Template</vt:lpstr>
      <vt:lpstr>Procurement Documents</vt:lpstr>
      <vt:lpstr>Figure 12-4. Request for Proposal (RFP) Template</vt:lpstr>
      <vt:lpstr>Source Selection Criteria</vt:lpstr>
      <vt:lpstr>Conducting Procurements</vt:lpstr>
      <vt:lpstr>Approaches for Procurement</vt:lpstr>
      <vt:lpstr>Figure 12-5. Sample Proposal Evaluation Sheet</vt:lpstr>
      <vt:lpstr>Seller Selection</vt:lpstr>
      <vt:lpstr>Controlling Procurements</vt:lpstr>
      <vt:lpstr>Suggestions for Change Control in Contracts, Part 1</vt:lpstr>
      <vt:lpstr>Suggestions for Change Control in Contracts, Part 2</vt:lpstr>
      <vt:lpstr>Closing Procurements</vt:lpstr>
      <vt:lpstr>Best Practice</vt:lpstr>
      <vt:lpstr>Tools to Assist in Contract Closure</vt:lpstr>
      <vt:lpstr>Using Software to Assist in Project Procurement Management</vt:lpstr>
      <vt:lpstr>Chapter Summary</vt:lpstr>
    </vt:vector>
  </TitlesOfParts>
  <Company>Augsburg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Georges, Tim</cp:lastModifiedBy>
  <cp:revision>195</cp:revision>
  <dcterms:created xsi:type="dcterms:W3CDTF">2001-07-05T23:10:12Z</dcterms:created>
  <dcterms:modified xsi:type="dcterms:W3CDTF">2018-08-10T19:17:03Z</dcterms:modified>
</cp:coreProperties>
</file>