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21"/>
  </p:notesMasterIdLst>
  <p:sldIdLst>
    <p:sldId id="256" r:id="rId5"/>
    <p:sldId id="258" r:id="rId6"/>
    <p:sldId id="259" r:id="rId7"/>
    <p:sldId id="260" r:id="rId8"/>
    <p:sldId id="261" r:id="rId9"/>
    <p:sldId id="262" r:id="rId10"/>
    <p:sldId id="263" r:id="rId11"/>
    <p:sldId id="266" r:id="rId12"/>
    <p:sldId id="271" r:id="rId13"/>
    <p:sldId id="272" r:id="rId14"/>
    <p:sldId id="270" r:id="rId15"/>
    <p:sldId id="273" r:id="rId16"/>
    <p:sldId id="276" r:id="rId17"/>
    <p:sldId id="282" r:id="rId18"/>
    <p:sldId id="283" r:id="rId19"/>
    <p:sldId id="28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Karla" panose="020B0604020202020204" charset="0"/>
      <p:regular r:id="rId26"/>
      <p:bold r:id="rId27"/>
      <p:italic r:id="rId28"/>
      <p:boldItalic r:id="rId29"/>
    </p:embeddedFont>
    <p:embeddedFont>
      <p:font typeface="Ralew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18" autoAdjust="0"/>
    <p:restoredTop sz="96856" autoAdjust="0"/>
  </p:normalViewPr>
  <p:slideViewPr>
    <p:cSldViewPr snapToGrid="0">
      <p:cViewPr varScale="1">
        <p:scale>
          <a:sx n="157" d="100"/>
          <a:sy n="157" d="100"/>
        </p:scale>
        <p:origin x="91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Elizabeth" userId="45ed8820-e899-49df-bff1-0fcd90ac89b7" providerId="ADAL" clId="{5C58E828-10D3-4A4E-B106-E002751BC675}"/>
    <pc:docChg chg="modSld">
      <pc:chgData name="Miller, Elizabeth" userId="45ed8820-e899-49df-bff1-0fcd90ac89b7" providerId="ADAL" clId="{5C58E828-10D3-4A4E-B106-E002751BC675}" dt="2021-01-13T01:40:04.543" v="49" actId="20577"/>
      <pc:docMkLst>
        <pc:docMk/>
      </pc:docMkLst>
      <pc:sldChg chg="modSp">
        <pc:chgData name="Miller, Elizabeth" userId="45ed8820-e899-49df-bff1-0fcd90ac89b7" providerId="ADAL" clId="{5C58E828-10D3-4A4E-B106-E002751BC675}" dt="2021-01-13T01:39:49.253" v="18" actId="20577"/>
        <pc:sldMkLst>
          <pc:docMk/>
          <pc:sldMk cId="0" sldId="276"/>
        </pc:sldMkLst>
        <pc:spChg chg="mod">
          <ac:chgData name="Miller, Elizabeth" userId="45ed8820-e899-49df-bff1-0fcd90ac89b7" providerId="ADAL" clId="{5C58E828-10D3-4A4E-B106-E002751BC675}" dt="2021-01-13T01:39:49.253" v="18" actId="20577"/>
          <ac:spMkLst>
            <pc:docMk/>
            <pc:sldMk cId="0" sldId="276"/>
            <ac:spMk id="230" creationId="{00000000-0000-0000-0000-000000000000}"/>
          </ac:spMkLst>
        </pc:spChg>
      </pc:sldChg>
      <pc:sldChg chg="modSp">
        <pc:chgData name="Miller, Elizabeth" userId="45ed8820-e899-49df-bff1-0fcd90ac89b7" providerId="ADAL" clId="{5C58E828-10D3-4A4E-B106-E002751BC675}" dt="2021-01-13T01:40:04.543" v="49" actId="20577"/>
        <pc:sldMkLst>
          <pc:docMk/>
          <pc:sldMk cId="3087006096" sldId="282"/>
        </pc:sldMkLst>
        <pc:spChg chg="mod">
          <ac:chgData name="Miller, Elizabeth" userId="45ed8820-e899-49df-bff1-0fcd90ac89b7" providerId="ADAL" clId="{5C58E828-10D3-4A4E-B106-E002751BC675}" dt="2021-01-13T01:40:04.543" v="49" actId="20577"/>
          <ac:spMkLst>
            <pc:docMk/>
            <pc:sldMk cId="3087006096" sldId="282"/>
            <ac:spMk id="4" creationId="{00000000-0000-0000-0000-000000000000}"/>
          </ac:spMkLst>
        </pc:spChg>
      </pc:sldChg>
    </pc:docChg>
  </pc:docChgLst>
  <pc:docChgLst>
    <pc:chgData name="Miller, Elizabeth" userId="45ed8820-e899-49df-bff1-0fcd90ac89b7" providerId="ADAL" clId="{5BA86066-9D3E-4AAF-89EB-512536D80EAE}"/>
    <pc:docChg chg="custSel modSld sldOrd">
      <pc:chgData name="Miller, Elizabeth" userId="45ed8820-e899-49df-bff1-0fcd90ac89b7" providerId="ADAL" clId="{5BA86066-9D3E-4AAF-89EB-512536D80EAE}" dt="2020-08-13T19:41:35.735" v="36" actId="14100"/>
      <pc:docMkLst>
        <pc:docMk/>
      </pc:docMkLst>
      <pc:sldChg chg="modSp">
        <pc:chgData name="Miller, Elizabeth" userId="45ed8820-e899-49df-bff1-0fcd90ac89b7" providerId="ADAL" clId="{5BA86066-9D3E-4AAF-89EB-512536D80EAE}" dt="2020-08-13T19:41:35.735" v="36" actId="14100"/>
        <pc:sldMkLst>
          <pc:docMk/>
          <pc:sldMk cId="0" sldId="266"/>
        </pc:sldMkLst>
        <pc:spChg chg="mod">
          <ac:chgData name="Miller, Elizabeth" userId="45ed8820-e899-49df-bff1-0fcd90ac89b7" providerId="ADAL" clId="{5BA86066-9D3E-4AAF-89EB-512536D80EAE}" dt="2020-08-13T19:41:35.735" v="36" actId="14100"/>
          <ac:spMkLst>
            <pc:docMk/>
            <pc:sldMk cId="0" sldId="266"/>
            <ac:spMk id="158" creationId="{00000000-0000-0000-0000-000000000000}"/>
          </ac:spMkLst>
        </pc:spChg>
        <pc:spChg chg="mod">
          <ac:chgData name="Miller, Elizabeth" userId="45ed8820-e899-49df-bff1-0fcd90ac89b7" providerId="ADAL" clId="{5BA86066-9D3E-4AAF-89EB-512536D80EAE}" dt="2020-08-13T19:29:01.743" v="19" actId="20577"/>
          <ac:spMkLst>
            <pc:docMk/>
            <pc:sldMk cId="0" sldId="266"/>
            <ac:spMk id="159" creationId="{00000000-0000-0000-0000-000000000000}"/>
          </ac:spMkLst>
        </pc:spChg>
      </pc:sldChg>
      <pc:sldChg chg="ord">
        <pc:chgData name="Miller, Elizabeth" userId="45ed8820-e899-49df-bff1-0fcd90ac89b7" providerId="ADAL" clId="{5BA86066-9D3E-4AAF-89EB-512536D80EAE}" dt="2020-08-13T19:27:27.645" v="0"/>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ed6b65be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ced6b65be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Emphasize that everything is situational</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ed6b65be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ced6b65be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ed6b65be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ced6b65be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ced6b65be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ced6b65be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extLst>
      <p:ext uri="{BB962C8B-B14F-4D97-AF65-F5344CB8AC3E}">
        <p14:creationId xmlns:p14="http://schemas.microsoft.com/office/powerpoint/2010/main" val="88627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extLst>
      <p:ext uri="{BB962C8B-B14F-4D97-AF65-F5344CB8AC3E}">
        <p14:creationId xmlns:p14="http://schemas.microsoft.com/office/powerpoint/2010/main" val="142623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ed6b65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ed6b65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ced6b65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ced6b65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ed6b65b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ed6b65b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ced6b65b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ced6b65b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ed6b65b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ced6b65b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ed6b65be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ced6b65be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e98243c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e98243c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Emphasize that everything is situational</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C4587"/>
        </a:solidFill>
        <a:effectLst/>
      </p:bgPr>
    </p:bg>
    <p:spTree>
      <p:nvGrpSpPr>
        <p:cNvPr id="1" name="Shape 8"/>
        <p:cNvGrpSpPr/>
        <p:nvPr/>
      </p:nvGrpSpPr>
      <p:grpSpPr>
        <a:xfrm>
          <a:off x="0" y="0"/>
          <a:ext cx="0" cy="0"/>
          <a:chOff x="0" y="0"/>
          <a:chExt cx="0" cy="0"/>
        </a:xfrm>
      </p:grpSpPr>
      <p:sp>
        <p:nvSpPr>
          <p:cNvPr id="9" name="Google Shape;9;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0" name="Google Shape;10;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Google Shape;11;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FFFFFF"/>
          </a:solidFill>
          <a:ln>
            <a:noFill/>
          </a:ln>
        </p:spPr>
      </p:sp>
      <p:sp>
        <p:nvSpPr>
          <p:cNvPr id="12" name="Google Shape;12;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4800"/>
              <a:buNone/>
              <a:defRPr sz="4800">
                <a:solidFill>
                  <a:srgbClr val="000000"/>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1C4587"/>
        </a:solidFill>
        <a:effectLst/>
      </p:bgPr>
    </p:bg>
    <p:spTree>
      <p:nvGrpSpPr>
        <p:cNvPr id="1" name="Shape 13"/>
        <p:cNvGrpSpPr/>
        <p:nvPr/>
      </p:nvGrpSpPr>
      <p:grpSpPr>
        <a:xfrm>
          <a:off x="0" y="0"/>
          <a:ext cx="0" cy="0"/>
          <a:chOff x="0" y="0"/>
          <a:chExt cx="0" cy="0"/>
        </a:xfrm>
      </p:grpSpPr>
      <p:sp>
        <p:nvSpPr>
          <p:cNvPr id="14" name="Google Shape;14;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5" name="Google Shape;15;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6FA8DC"/>
          </a:solidFill>
          <a:ln>
            <a:noFill/>
          </a:ln>
        </p:spPr>
      </p:sp>
      <p:sp>
        <p:nvSpPr>
          <p:cNvPr id="16" name="Google Shape;16;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chemeClr val="lt1"/>
          </a:solidFill>
          <a:ln>
            <a:noFill/>
          </a:ln>
        </p:spPr>
      </p:sp>
      <p:sp>
        <p:nvSpPr>
          <p:cNvPr id="17" name="Google Shape;17;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3600"/>
              <a:buNone/>
              <a:defRPr sz="3600">
                <a:solidFill>
                  <a:srgbClr val="000000"/>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1C4587"/>
        </a:solidFill>
        <a:effectLst/>
      </p:bgPr>
    </p:bg>
    <p:spTree>
      <p:nvGrpSpPr>
        <p:cNvPr id="1" name="Shape 19"/>
        <p:cNvGrpSpPr/>
        <p:nvPr/>
      </p:nvGrpSpPr>
      <p:grpSpPr>
        <a:xfrm>
          <a:off x="0" y="0"/>
          <a:ext cx="0" cy="0"/>
          <a:chOff x="0" y="0"/>
          <a:chExt cx="0" cy="0"/>
        </a:xfrm>
      </p:grpSpPr>
      <p:sp>
        <p:nvSpPr>
          <p:cNvPr id="20" name="Google Shape;20;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1155CC"/>
          </a:solidFill>
          <a:ln>
            <a:noFill/>
          </a:ln>
        </p:spPr>
      </p:sp>
      <p:sp>
        <p:nvSpPr>
          <p:cNvPr id="21" name="Google Shape;21;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6FA8DC"/>
          </a:solidFill>
          <a:ln>
            <a:noFill/>
          </a:ln>
        </p:spPr>
      </p:sp>
      <p:sp>
        <p:nvSpPr>
          <p:cNvPr id="22" name="Google Shape;22;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FFFFFF"/>
          </a:solidFill>
          <a:ln>
            <a:noFill/>
          </a:ln>
        </p:spPr>
      </p:sp>
      <p:sp>
        <p:nvSpPr>
          <p:cNvPr id="23" name="Google Shape;23;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b="1" i="1"/>
            </a:lvl1pPr>
            <a:lvl2pPr marL="914400" lvl="1" indent="-381000" algn="ctr" rtl="0">
              <a:spcBef>
                <a:spcPts val="0"/>
              </a:spcBef>
              <a:spcAft>
                <a:spcPts val="0"/>
              </a:spcAft>
              <a:buSzPts val="2400"/>
              <a:buChar char="🔸"/>
              <a:defRPr b="1" i="1"/>
            </a:lvl2pPr>
            <a:lvl3pPr marL="1371600" lvl="2" indent="-381000" algn="ctr" rtl="0">
              <a:spcBef>
                <a:spcPts val="0"/>
              </a:spcBef>
              <a:spcAft>
                <a:spcPts val="0"/>
              </a:spcAft>
              <a:buSzPts val="2400"/>
              <a:buChar char="◇"/>
              <a:defRPr b="1" i="1"/>
            </a:lvl3pPr>
            <a:lvl4pPr marL="1828800" lvl="3" indent="-381000" algn="ctr" rtl="0">
              <a:spcBef>
                <a:spcPts val="0"/>
              </a:spcBef>
              <a:spcAft>
                <a:spcPts val="0"/>
              </a:spcAft>
              <a:buSzPts val="2400"/>
              <a:buChar char="●"/>
              <a:defRPr b="1" i="1"/>
            </a:lvl4pPr>
            <a:lvl5pPr marL="2286000" lvl="4" indent="-381000" algn="ctr" rtl="0">
              <a:spcBef>
                <a:spcPts val="0"/>
              </a:spcBef>
              <a:spcAft>
                <a:spcPts val="0"/>
              </a:spcAft>
              <a:buSzPts val="2400"/>
              <a:buChar char="○"/>
              <a:defRPr b="1" i="1"/>
            </a:lvl5pPr>
            <a:lvl6pPr marL="2743200" lvl="5" indent="-381000" algn="ctr" rtl="0">
              <a:spcBef>
                <a:spcPts val="0"/>
              </a:spcBef>
              <a:spcAft>
                <a:spcPts val="0"/>
              </a:spcAft>
              <a:buSzPts val="2400"/>
              <a:buChar char="■"/>
              <a:defRPr b="1" i="1"/>
            </a:lvl6pPr>
            <a:lvl7pPr marL="3200400" lvl="6" indent="-381000" algn="ctr" rtl="0">
              <a:spcBef>
                <a:spcPts val="0"/>
              </a:spcBef>
              <a:spcAft>
                <a:spcPts val="0"/>
              </a:spcAft>
              <a:buSzPts val="2400"/>
              <a:buChar char="●"/>
              <a:defRPr b="1" i="1"/>
            </a:lvl7pPr>
            <a:lvl8pPr marL="3657600" lvl="7" indent="-381000" algn="ctr" rtl="0">
              <a:spcBef>
                <a:spcPts val="0"/>
              </a:spcBef>
              <a:spcAft>
                <a:spcPts val="0"/>
              </a:spcAft>
              <a:buSzPts val="2400"/>
              <a:buChar char="○"/>
              <a:defRPr b="1" i="1"/>
            </a:lvl8pPr>
            <a:lvl9pPr marL="4114800" lvl="8" indent="-381000" algn="ctr">
              <a:spcBef>
                <a:spcPts val="0"/>
              </a:spcBef>
              <a:spcAft>
                <a:spcPts val="0"/>
              </a:spcAft>
              <a:buSzPts val="2400"/>
              <a:buChar char="■"/>
              <a:defRPr b="1" i="1"/>
            </a:lvl9pPr>
          </a:lstStyle>
          <a:p>
            <a:endParaRPr/>
          </a:p>
        </p:txBody>
      </p:sp>
      <p:sp>
        <p:nvSpPr>
          <p:cNvPr id="24" name="Google Shape;24;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Raleway"/>
                <a:ea typeface="Raleway"/>
                <a:cs typeface="Raleway"/>
                <a:sym typeface="Raleway"/>
              </a:rPr>
              <a:t>“</a:t>
            </a:r>
            <a:endParaRPr sz="6000" b="1">
              <a:latin typeface="Raleway"/>
              <a:ea typeface="Raleway"/>
              <a:cs typeface="Raleway"/>
              <a:sym typeface="Raleway"/>
            </a:endParaRPr>
          </a:p>
        </p:txBody>
      </p:sp>
      <p:sp>
        <p:nvSpPr>
          <p:cNvPr id="25" name="Google Shape;25;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Google Shape;27;p5"/>
          <p:cNvGrpSpPr/>
          <p:nvPr/>
        </p:nvGrpSpPr>
        <p:grpSpPr>
          <a:xfrm>
            <a:off x="-6025" y="0"/>
            <a:ext cx="9168125" cy="5163100"/>
            <a:chOff x="-6025" y="0"/>
            <a:chExt cx="9168125" cy="5163100"/>
          </a:xfrm>
        </p:grpSpPr>
        <p:sp>
          <p:nvSpPr>
            <p:cNvPr id="28" name="Google Shape;28;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29" name="Google Shape;29;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Google Shape;30;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Google Shape;31;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2" name="Google Shape;32;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Google Shape;33;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Google Shape;34;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9" name="Google Shape;39;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0" name="Google Shape;40;p6"/>
          <p:cNvSpPr/>
          <p:nvPr/>
        </p:nvSpPr>
        <p:spPr>
          <a:xfrm>
            <a:off x="-96" y="896"/>
            <a:ext cx="8416054" cy="112958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41" name="Google Shape;41;p6"/>
          <p:cNvSpPr/>
          <p:nvPr/>
        </p:nvSpPr>
        <p:spPr>
          <a:xfrm>
            <a:off x="2522475" y="-6025"/>
            <a:ext cx="6651062" cy="1073189"/>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
        <p:nvSpPr>
          <p:cNvPr id="42" name="Google Shape;42;p6"/>
          <p:cNvSpPr/>
          <p:nvPr/>
        </p:nvSpPr>
        <p:spPr>
          <a:xfrm>
            <a:off x="-6025" y="898"/>
            <a:ext cx="7181527" cy="135782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43" name="Google Shape;43;p6"/>
          <p:cNvSpPr/>
          <p:nvPr/>
        </p:nvSpPr>
        <p:spPr>
          <a:xfrm>
            <a:off x="3433425" y="4671518"/>
            <a:ext cx="5239858" cy="472164"/>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44" name="Google Shape;44;p6"/>
          <p:cNvSpPr/>
          <p:nvPr/>
        </p:nvSpPr>
        <p:spPr>
          <a:xfrm>
            <a:off x="5418633" y="4696908"/>
            <a:ext cx="3743667" cy="466194"/>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45" name="Google Shape;45;p6"/>
          <p:cNvSpPr/>
          <p:nvPr/>
        </p:nvSpPr>
        <p:spPr>
          <a:xfrm>
            <a:off x="7473389" y="4033548"/>
            <a:ext cx="1682494" cy="112960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grpSp>
        <p:nvGrpSpPr>
          <p:cNvPr id="47" name="Google Shape;47;p7"/>
          <p:cNvGrpSpPr/>
          <p:nvPr/>
        </p:nvGrpSpPr>
        <p:grpSpPr>
          <a:xfrm>
            <a:off x="-6025" y="0"/>
            <a:ext cx="9168125" cy="5163100"/>
            <a:chOff x="-6025" y="0"/>
            <a:chExt cx="9168125" cy="5163100"/>
          </a:xfrm>
        </p:grpSpPr>
        <p:sp>
          <p:nvSpPr>
            <p:cNvPr id="48" name="Google Shape;48;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9" name="Google Shape;49;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0" name="Google Shape;50;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1" name="Google Shape;51;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2" name="Google Shape;52;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3" name="Google Shape;53;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4" name="Google Shape;54;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8"/>
          <p:cNvGrpSpPr/>
          <p:nvPr/>
        </p:nvGrpSpPr>
        <p:grpSpPr>
          <a:xfrm>
            <a:off x="-6025" y="0"/>
            <a:ext cx="9168125" cy="5163100"/>
            <a:chOff x="-6025" y="0"/>
            <a:chExt cx="9168125" cy="5163100"/>
          </a:xfrm>
        </p:grpSpPr>
        <p:sp>
          <p:nvSpPr>
            <p:cNvPr id="60" name="Google Shape;60;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1" name="Google Shape;61;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2" name="Google Shape;62;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3" name="Google Shape;63;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64" name="Google Shape;64;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65" name="Google Shape;65;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6" name="Google Shape;66;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9" name="Google Shape;69;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73" name="Google Shape;73;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74" name="Google Shape;7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77" name="Google Shape;77;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78" name="Google Shape;78;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79" name="Google Shape;79;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80" name="Google Shape;80;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
        <p:nvSpPr>
          <p:cNvPr id="81" name="Google Shape;81;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SzPts val="2400"/>
              <a:buFont typeface="Karla"/>
              <a:buChar char="🔸"/>
              <a:defRPr sz="2400">
                <a:latin typeface="Karla"/>
                <a:ea typeface="Karla"/>
                <a:cs typeface="Karla"/>
                <a:sym typeface="Karla"/>
              </a:defRPr>
            </a:lvl1pPr>
            <a:lvl2pPr marL="914400" lvl="1" indent="-381000">
              <a:spcBef>
                <a:spcPts val="0"/>
              </a:spcBef>
              <a:spcAft>
                <a:spcPts val="0"/>
              </a:spcAft>
              <a:buSzPts val="2400"/>
              <a:buFont typeface="Karla"/>
              <a:buChar char="🔸"/>
              <a:defRPr sz="2400">
                <a:latin typeface="Karla"/>
                <a:ea typeface="Karla"/>
                <a:cs typeface="Karla"/>
                <a:sym typeface="Karla"/>
              </a:defRPr>
            </a:lvl2pPr>
            <a:lvl3pPr marL="1371600" lvl="2" indent="-381000">
              <a:spcBef>
                <a:spcPts val="0"/>
              </a:spcBef>
              <a:spcAft>
                <a:spcPts val="0"/>
              </a:spcAft>
              <a:buSzPts val="2400"/>
              <a:buFont typeface="Karla"/>
              <a:buChar char="◇"/>
              <a:defRPr sz="2400">
                <a:latin typeface="Karla"/>
                <a:ea typeface="Karla"/>
                <a:cs typeface="Karla"/>
                <a:sym typeface="Karla"/>
              </a:defRPr>
            </a:lvl3pPr>
            <a:lvl4pPr marL="1828800" lvl="3" indent="-381000">
              <a:spcBef>
                <a:spcPts val="0"/>
              </a:spcBef>
              <a:spcAft>
                <a:spcPts val="0"/>
              </a:spcAft>
              <a:buSzPts val="2400"/>
              <a:buFont typeface="Karla"/>
              <a:buChar char="●"/>
              <a:defRPr sz="2400">
                <a:latin typeface="Karla"/>
                <a:ea typeface="Karla"/>
                <a:cs typeface="Karla"/>
                <a:sym typeface="Karla"/>
              </a:defRPr>
            </a:lvl4pPr>
            <a:lvl5pPr marL="2286000" lvl="4" indent="-381000">
              <a:spcBef>
                <a:spcPts val="0"/>
              </a:spcBef>
              <a:spcAft>
                <a:spcPts val="0"/>
              </a:spcAft>
              <a:buSzPts val="2400"/>
              <a:buFont typeface="Karla"/>
              <a:buChar char="○"/>
              <a:defRPr sz="2400">
                <a:latin typeface="Karla"/>
                <a:ea typeface="Karla"/>
                <a:cs typeface="Karla"/>
                <a:sym typeface="Karla"/>
              </a:defRPr>
            </a:lvl5pPr>
            <a:lvl6pPr marL="2743200" lvl="5" indent="-381000">
              <a:spcBef>
                <a:spcPts val="0"/>
              </a:spcBef>
              <a:spcAft>
                <a:spcPts val="0"/>
              </a:spcAft>
              <a:buSzPts val="2400"/>
              <a:buFont typeface="Karla"/>
              <a:buChar char="■"/>
              <a:defRPr sz="2400">
                <a:latin typeface="Karla"/>
                <a:ea typeface="Karla"/>
                <a:cs typeface="Karla"/>
                <a:sym typeface="Karla"/>
              </a:defRPr>
            </a:lvl6pPr>
            <a:lvl7pPr marL="3200400" lvl="6" indent="-381000">
              <a:spcBef>
                <a:spcPts val="0"/>
              </a:spcBef>
              <a:spcAft>
                <a:spcPts val="0"/>
              </a:spcAft>
              <a:buSzPts val="2400"/>
              <a:buFont typeface="Karla"/>
              <a:buChar char="●"/>
              <a:defRPr sz="2400">
                <a:latin typeface="Karla"/>
                <a:ea typeface="Karla"/>
                <a:cs typeface="Karla"/>
                <a:sym typeface="Karla"/>
              </a:defRPr>
            </a:lvl7pPr>
            <a:lvl8pPr marL="3657600" lvl="7" indent="-381000">
              <a:spcBef>
                <a:spcPts val="0"/>
              </a:spcBef>
              <a:spcAft>
                <a:spcPts val="0"/>
              </a:spcAft>
              <a:buSzPts val="2400"/>
              <a:buFont typeface="Karla"/>
              <a:buChar char="○"/>
              <a:defRPr sz="2400">
                <a:latin typeface="Karla"/>
                <a:ea typeface="Karla"/>
                <a:cs typeface="Karla"/>
                <a:sym typeface="Karla"/>
              </a:defRPr>
            </a:lvl8pPr>
            <a:lvl9pPr marL="4114800" lvl="8" indent="-381000">
              <a:spcBef>
                <a:spcPts val="0"/>
              </a:spcBef>
              <a:spcAft>
                <a:spcPts val="0"/>
              </a:spcAft>
              <a:buSzPts val="2400"/>
              <a:buFont typeface="Karla"/>
              <a:buChar char="■"/>
              <a:defRPr sz="2400">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cerritos.edu/cair"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emiller@cerritos.ed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mailto:vraphael@Cerritos.edu" TargetMode="External"/><Relationship Id="rId4" Type="http://schemas.openxmlformats.org/officeDocument/2006/relationships/hyperlink" Target="mailto:psepulveda@cerritos.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privacy.ed.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emiller@cerritos.edu"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5"/>
        <p:cNvGrpSpPr/>
        <p:nvPr/>
      </p:nvGrpSpPr>
      <p:grpSpPr>
        <a:xfrm>
          <a:off x="0" y="0"/>
          <a:ext cx="0" cy="0"/>
          <a:chOff x="0" y="0"/>
          <a:chExt cx="0" cy="0"/>
        </a:xfrm>
      </p:grpSpPr>
      <p:sp>
        <p:nvSpPr>
          <p:cNvPr id="86" name="Google Shape;86;p11"/>
          <p:cNvSpPr txBox="1">
            <a:spLocks noGrp="1"/>
          </p:cNvSpPr>
          <p:nvPr>
            <p:ph type="ctrTitle"/>
          </p:nvPr>
        </p:nvSpPr>
        <p:spPr>
          <a:xfrm>
            <a:off x="545432" y="1991825"/>
            <a:ext cx="8269705"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Cerritos College</a:t>
            </a:r>
            <a:endParaRPr sz="3000" dirty="0"/>
          </a:p>
          <a:p>
            <a:pPr marL="0" lvl="0" indent="0" algn="ctr" rtl="0">
              <a:spcBef>
                <a:spcPts val="0"/>
              </a:spcBef>
              <a:spcAft>
                <a:spcPts val="0"/>
              </a:spcAft>
              <a:buNone/>
            </a:pPr>
            <a:r>
              <a:rPr lang="en" sz="3000" dirty="0"/>
              <a:t>Crisis Assessment, Intervention, &amp; Response (CAIR) Team</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7"/>
          <p:cNvSpPr txBox="1"/>
          <p:nvPr/>
        </p:nvSpPr>
        <p:spPr>
          <a:xfrm>
            <a:off x="411175" y="3130850"/>
            <a:ext cx="8115600" cy="1896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When physical safety of student(s) or others is of immediate concern,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or the student acts in a highly irrational or disruptive way, call: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911 or </a:t>
            </a:r>
            <a:r>
              <a:rPr lang="en" sz="1800" b="1" i="1">
                <a:solidFill>
                  <a:srgbClr val="980000"/>
                </a:solidFill>
                <a:latin typeface="Calibri"/>
                <a:ea typeface="Calibri"/>
                <a:cs typeface="Calibri"/>
                <a:sym typeface="Calibri"/>
              </a:rPr>
              <a:t>562-402-3674 (Cerritos College Police)</a:t>
            </a:r>
            <a:endParaRPr sz="1800">
              <a:solidFill>
                <a:srgbClr val="980000"/>
              </a:solidFill>
              <a:latin typeface="Karla"/>
              <a:ea typeface="Karla"/>
              <a:cs typeface="Karla"/>
              <a:sym typeface="Karla"/>
            </a:endParaRPr>
          </a:p>
        </p:txBody>
      </p:sp>
      <p:sp>
        <p:nvSpPr>
          <p:cNvPr id="203" name="Google Shape;203;p27"/>
          <p:cNvSpPr txBox="1"/>
          <p:nvPr/>
        </p:nvSpPr>
        <p:spPr>
          <a:xfrm>
            <a:off x="148975" y="1222125"/>
            <a:ext cx="6321900" cy="226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 sz="1800" b="1" i="1" dirty="0">
                <a:solidFill>
                  <a:schemeClr val="dk1"/>
                </a:solidFill>
                <a:latin typeface="Karla"/>
                <a:ea typeface="Karla"/>
                <a:cs typeface="Karla"/>
                <a:sym typeface="Karla"/>
              </a:rPr>
              <a:t>Dangerous</a:t>
            </a:r>
            <a:endParaRPr sz="1800" b="1" i="1" dirty="0">
              <a:solidFill>
                <a:srgbClr val="FF0000"/>
              </a:solidFill>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If safe to do so, remove yourself and others from the room.</a:t>
            </a:r>
            <a:endParaRPr sz="1800" dirty="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Ask about the possibility of harm to self or others</a:t>
            </a:r>
            <a:endParaRPr sz="1800"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ASK: Are you thinking of killing yourself? Are you thinking of or planning to harm someone?</a:t>
            </a:r>
            <a:endParaRPr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Remember - it is not our role to diagnose and treat.</a:t>
            </a:r>
            <a:endParaRPr sz="1600" b="1" i="1" dirty="0">
              <a:solidFill>
                <a:srgbClr val="FF0000"/>
              </a:solidFill>
              <a:latin typeface="Karla"/>
              <a:ea typeface="Karla"/>
              <a:cs typeface="Karla"/>
              <a:sym typeface="Karla"/>
            </a:endParaRPr>
          </a:p>
          <a:p>
            <a:pPr marL="0" lvl="0" indent="0" algn="l" rtl="0">
              <a:lnSpc>
                <a:spcPct val="115000"/>
              </a:lnSpc>
              <a:spcBef>
                <a:spcPts val="500"/>
              </a:spcBef>
              <a:spcAft>
                <a:spcPts val="0"/>
              </a:spcAft>
              <a:buNone/>
            </a:pPr>
            <a:endParaRPr sz="1600" dirty="0">
              <a:solidFill>
                <a:schemeClr val="dk1"/>
              </a:solidFill>
              <a:latin typeface="Karla"/>
              <a:ea typeface="Karla"/>
              <a:cs typeface="Karla"/>
              <a:sym typeface="Karla"/>
            </a:endParaRPr>
          </a:p>
        </p:txBody>
      </p:sp>
      <p:pic>
        <p:nvPicPr>
          <p:cNvPr id="202" name="Google Shape;202;p27" descr="List is from least severe to most severe threat levels: figures of speech, jokes, fleeting expressions of anger, attention-seeking and boasting, thrill of causing a disruption, attempts to intimidate, and warning of impending violence. " title="Continuum of Threats list"/>
          <p:cNvPicPr preferRelativeResize="0"/>
          <p:nvPr/>
        </p:nvPicPr>
        <p:blipFill>
          <a:blip r:embed="rId3">
            <a:alphaModFix/>
          </a:blip>
          <a:stretch>
            <a:fillRect/>
          </a:stretch>
        </p:blipFill>
        <p:spPr>
          <a:xfrm>
            <a:off x="6391475" y="43275"/>
            <a:ext cx="2702000" cy="24688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2866" y="340863"/>
            <a:ext cx="7370700" cy="857400"/>
          </a:xfrm>
        </p:spPr>
        <p:txBody>
          <a:bodyPr/>
          <a:lstStyle/>
          <a:p>
            <a:r>
              <a:rPr lang="en-US" dirty="0">
                <a:latin typeface="Karla"/>
                <a:ea typeface="Karla"/>
                <a:cs typeface="Karla"/>
                <a:sym typeface="Karla"/>
              </a:rPr>
              <a:t>What should I do? </a:t>
            </a:r>
            <a:r>
              <a:rPr lang="en-US" sz="1400" dirty="0">
                <a:latin typeface="Karla"/>
                <a:ea typeface="Karla"/>
                <a:cs typeface="Karla"/>
                <a:sym typeface="Karla"/>
              </a:rPr>
              <a:t>Cont’d </a:t>
            </a:r>
            <a:r>
              <a:rPr lang="en-US" sz="1200" dirty="0">
                <a:latin typeface="Karla"/>
                <a:ea typeface="Karla"/>
                <a:cs typeface="Karla"/>
                <a:sym typeface="Karla"/>
              </a:rPr>
              <a:t>(Immediate)</a:t>
            </a:r>
            <a:br>
              <a:rPr lang="en-US" sz="1200" dirty="0">
                <a:latin typeface="Karla"/>
                <a:ea typeface="Karla"/>
                <a:cs typeface="Karla"/>
                <a:sym typeface="Karla"/>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p25" title="See something, say something logo"/>
          <p:cNvPicPr preferRelativeResize="0"/>
          <p:nvPr/>
        </p:nvPicPr>
        <p:blipFill>
          <a:blip r:embed="rId3">
            <a:alphaModFix/>
          </a:blip>
          <a:stretch>
            <a:fillRect/>
          </a:stretch>
        </p:blipFill>
        <p:spPr>
          <a:xfrm>
            <a:off x="-2" y="3539650"/>
            <a:ext cx="2378050" cy="1603850"/>
          </a:xfrm>
          <a:prstGeom prst="rect">
            <a:avLst/>
          </a:prstGeom>
          <a:noFill/>
          <a:ln>
            <a:noFill/>
          </a:ln>
        </p:spPr>
      </p:pic>
      <p:sp>
        <p:nvSpPr>
          <p:cNvPr id="189" name="Google Shape;189;p25"/>
          <p:cNvSpPr txBox="1"/>
          <p:nvPr/>
        </p:nvSpPr>
        <p:spPr>
          <a:xfrm>
            <a:off x="1189023" y="624848"/>
            <a:ext cx="7005300" cy="393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endParaRPr sz="1600" dirty="0">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We cannot predict or prevent all acts of campus/workplace violence.</a:t>
            </a:r>
            <a:endParaRPr sz="30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endParaRPr sz="11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There is no single demographic profile of an “active shooter.”</a:t>
            </a:r>
            <a:endParaRPr sz="3000" b="1" dirty="0">
              <a:solidFill>
                <a:schemeClr val="dk1"/>
              </a:solidFill>
              <a:latin typeface="Karla"/>
              <a:ea typeface="Karla"/>
              <a:cs typeface="Karla"/>
              <a:sym typeface="Karla"/>
            </a:endParaRPr>
          </a:p>
          <a:p>
            <a:pPr marL="0" lvl="0" indent="0" algn="l" rtl="0">
              <a:lnSpc>
                <a:spcPct val="115000"/>
              </a:lnSpc>
              <a:spcBef>
                <a:spcPts val="500"/>
              </a:spcBef>
              <a:spcAft>
                <a:spcPts val="0"/>
              </a:spcAft>
              <a:buNone/>
            </a:pPr>
            <a:endParaRPr sz="16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Remember...</a:t>
            </a:r>
            <a:br>
              <a:rPr lang="en-US" dirty="0">
                <a:latin typeface="Karla"/>
                <a:ea typeface="Karla"/>
                <a:cs typeface="Karla"/>
                <a:sym typeface="Karla"/>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8"/>
          <p:cNvSpPr txBox="1"/>
          <p:nvPr/>
        </p:nvSpPr>
        <p:spPr>
          <a:xfrm>
            <a:off x="455990" y="1198135"/>
            <a:ext cx="8541600" cy="393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en" sz="2400" b="1" dirty="0">
                <a:latin typeface="Karla"/>
                <a:ea typeface="Karla"/>
                <a:cs typeface="Karla"/>
                <a:sym typeface="Karla"/>
              </a:rPr>
              <a:t>Submit a Report</a:t>
            </a:r>
            <a:endParaRPr sz="2400" b="1"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Why? Allows the District to:</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Record the incident from your perspective</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Review for additional services available to the student</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Monitor trends occuring on campus</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b="1" i="1" dirty="0">
                <a:latin typeface="Karla"/>
                <a:ea typeface="Karla"/>
                <a:cs typeface="Karla"/>
                <a:sym typeface="Karla"/>
              </a:rPr>
              <a:t>Provide a safe learning and working environment!</a:t>
            </a:r>
            <a:endParaRPr sz="2000" b="1" i="1" dirty="0">
              <a:latin typeface="Karla"/>
              <a:ea typeface="Karla"/>
              <a:cs typeface="Karla"/>
              <a:sym typeface="Karla"/>
            </a:endParaRPr>
          </a:p>
          <a:p>
            <a:pPr marL="0" lvl="0" indent="0" algn="l" rtl="0">
              <a:lnSpc>
                <a:spcPct val="115000"/>
              </a:lnSpc>
              <a:spcBef>
                <a:spcPts val="500"/>
              </a:spcBef>
              <a:spcAft>
                <a:spcPts val="0"/>
              </a:spcAft>
              <a:buNone/>
            </a:pPr>
            <a:endParaRPr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How? It’s easy and online!</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To access the report visit the </a:t>
            </a:r>
            <a:r>
              <a:rPr lang="en-US" sz="2000" u="sng" dirty="0">
                <a:latin typeface="Karla"/>
                <a:ea typeface="Karla"/>
                <a:cs typeface="Karla"/>
                <a:sym typeface="Karla"/>
                <a:hlinkClick r:id="rId3"/>
              </a:rPr>
              <a:t>CAIR webpage.</a:t>
            </a:r>
            <a:r>
              <a:rPr lang="en" sz="2000" dirty="0">
                <a:latin typeface="Karla"/>
                <a:ea typeface="Karla"/>
                <a:cs typeface="Karla"/>
                <a:sym typeface="Karla"/>
              </a:rPr>
              <a:t> </a:t>
            </a:r>
            <a:endParaRPr sz="20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(Secondary)</a:t>
            </a:r>
            <a:br>
              <a:rPr lang="en-US" sz="1200" dirty="0">
                <a:latin typeface="Karla"/>
                <a:ea typeface="Karla"/>
                <a:cs typeface="Karla"/>
                <a:sym typeface="Karla"/>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1"/>
          <p:cNvSpPr txBox="1"/>
          <p:nvPr/>
        </p:nvSpPr>
        <p:spPr>
          <a:xfrm>
            <a:off x="316650" y="1238525"/>
            <a:ext cx="8599800" cy="36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Karla" panose="020B0604020202020204" charset="0"/>
                <a:ea typeface="Karla" panose="020B0604020202020204" charset="0"/>
              </a:rPr>
              <a:t>After a report is submitted, it is immediately received via email by:</a:t>
            </a:r>
            <a:endParaRPr sz="1800" dirty="0">
              <a:latin typeface="Karla" panose="020B0604020202020204" charset="0"/>
              <a:ea typeface="Karla" panose="020B0604020202020204" charset="0"/>
            </a:endParaRP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Elizabeth Miller</a:t>
            </a:r>
            <a:r>
              <a:rPr lang="en" dirty="0">
                <a:latin typeface="Karla" panose="020B0604020202020204" charset="0"/>
                <a:ea typeface="Karla" panose="020B0604020202020204" charset="0"/>
              </a:rPr>
              <a:t> </a:t>
            </a: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Ms. Pamela Sepulveda</a:t>
            </a: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a:t>
            </a:r>
            <a:r>
              <a:rPr lang="en-US" sz="1800" dirty="0">
                <a:latin typeface="Karla" panose="020B0604020202020204" charset="0"/>
                <a:ea typeface="Karla" panose="020B0604020202020204" charset="0"/>
              </a:rPr>
              <a:t>Lauren Elan </a:t>
            </a:r>
            <a:r>
              <a:rPr lang="en-US" sz="1800" dirty="0" err="1">
                <a:latin typeface="Karla" panose="020B0604020202020204" charset="0"/>
                <a:ea typeface="Karla" panose="020B0604020202020204" charset="0"/>
              </a:rPr>
              <a:t>Helsper</a:t>
            </a:r>
            <a:endParaRPr lang="en" dirty="0">
              <a:latin typeface="Karla" panose="020B0604020202020204" charset="0"/>
              <a:ea typeface="Karla" panose="020B0604020202020204" charset="0"/>
            </a:endParaRPr>
          </a:p>
          <a:p>
            <a:pPr marL="457200" indent="-342900">
              <a:buSzPts val="1800"/>
              <a:buFont typeface="Arial"/>
              <a:buChar char="-"/>
            </a:pPr>
            <a:r>
              <a:rPr lang="en-US" sz="1800" dirty="0">
                <a:latin typeface="Karla" panose="020B0604020202020204" charset="0"/>
                <a:ea typeface="Karla" panose="020B0604020202020204" charset="0"/>
              </a:rPr>
              <a:t>Dr. Humberto Hernandez </a:t>
            </a:r>
          </a:p>
          <a:p>
            <a:pPr marL="457200" indent="-342900">
              <a:buSzPts val="1800"/>
              <a:buFont typeface="Arial"/>
              <a:buChar char="-"/>
            </a:pPr>
            <a:r>
              <a:rPr lang="en-US" sz="1800" dirty="0">
                <a:latin typeface="Karla" panose="020B0604020202020204" charset="0"/>
                <a:ea typeface="Karla" panose="020B0604020202020204" charset="0"/>
              </a:rPr>
              <a:t>Dr. Dilcie Perez</a:t>
            </a:r>
          </a:p>
          <a:p>
            <a:pPr marL="114300" lvl="0" algn="l" rtl="0">
              <a:spcBef>
                <a:spcPts val="0"/>
              </a:spcBef>
              <a:spcAft>
                <a:spcPts val="0"/>
              </a:spcAft>
              <a:buSzPts val="1800"/>
            </a:pPr>
            <a:endParaRPr sz="12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Expect a response within 1-3 business days. You may also email any additional information and updates to Dr. Miller to include in the student’s file.</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The CAIR Team will review by next scheduled meeting, and discuss additional resources or responses.</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What happens next… </a:t>
            </a:r>
            <a:br>
              <a:rPr lang="en-US" sz="1200" dirty="0">
                <a:latin typeface="Karla"/>
                <a:ea typeface="Karla"/>
                <a:cs typeface="Karla"/>
                <a:sym typeface="Karla"/>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41277" y="1256232"/>
            <a:ext cx="8452500" cy="382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latin typeface="Karla"/>
                <a:ea typeface="Karla"/>
                <a:cs typeface="Karla"/>
                <a:sym typeface="Karla"/>
              </a:rPr>
              <a:t>For most of us, we cannot guarantee confidentiality to students in the roles we serve.</a:t>
            </a:r>
            <a:endParaRPr sz="1600" dirty="0">
              <a:latin typeface="Karla"/>
              <a:ea typeface="Karla"/>
              <a:cs typeface="Karla"/>
              <a:sym typeface="Karla"/>
            </a:endParaRPr>
          </a:p>
          <a:p>
            <a:pPr marL="457200" lvl="0" indent="-330200" algn="l" rtl="0">
              <a:lnSpc>
                <a:spcPct val="115000"/>
              </a:lnSpc>
              <a:spcBef>
                <a:spcPts val="0"/>
              </a:spcBef>
              <a:spcAft>
                <a:spcPts val="0"/>
              </a:spcAft>
              <a:buSzPts val="1600"/>
              <a:buChar char="●"/>
            </a:pPr>
            <a:r>
              <a:rPr lang="en" sz="1600" dirty="0">
                <a:latin typeface="Karla"/>
                <a:ea typeface="Karla"/>
                <a:cs typeface="Karla"/>
                <a:sym typeface="Karla"/>
              </a:rPr>
              <a:t>Only </a:t>
            </a:r>
            <a:r>
              <a:rPr lang="en" sz="1600" b="1" i="1" dirty="0">
                <a:latin typeface="Karla"/>
                <a:ea typeface="Karla"/>
                <a:cs typeface="Karla"/>
                <a:sym typeface="Karla"/>
              </a:rPr>
              <a:t>Student Health Services </a:t>
            </a:r>
            <a:r>
              <a:rPr lang="en" sz="1600" dirty="0">
                <a:latin typeface="Karla"/>
                <a:ea typeface="Karla"/>
                <a:cs typeface="Karla"/>
                <a:sym typeface="Karla"/>
              </a:rPr>
              <a:t>may guarantee confidentiality. </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We </a:t>
            </a:r>
            <a:r>
              <a:rPr lang="en" sz="1600" b="1" i="1" dirty="0">
                <a:latin typeface="Karla"/>
                <a:ea typeface="Karla"/>
                <a:cs typeface="Karla"/>
                <a:sym typeface="Karla"/>
              </a:rPr>
              <a:t>may</a:t>
            </a:r>
            <a:r>
              <a:rPr lang="en" sz="1600" dirty="0">
                <a:latin typeface="Karla"/>
                <a:ea typeface="Karla"/>
                <a:cs typeface="Karla"/>
                <a:sym typeface="Karla"/>
              </a:rPr>
              <a:t> and </a:t>
            </a:r>
            <a:r>
              <a:rPr lang="en" sz="1600" b="1" i="1" dirty="0">
                <a:latin typeface="Karla"/>
                <a:ea typeface="Karla"/>
                <a:cs typeface="Karla"/>
                <a:sym typeface="Karla"/>
              </a:rPr>
              <a:t>should</a:t>
            </a:r>
            <a:r>
              <a:rPr lang="en" sz="1600" dirty="0">
                <a:latin typeface="Karla"/>
                <a:ea typeface="Karla"/>
                <a:cs typeface="Karla"/>
                <a:sym typeface="Karla"/>
              </a:rPr>
              <a:t> promise </a:t>
            </a:r>
            <a:r>
              <a:rPr lang="en" sz="1600" b="1" i="1" dirty="0">
                <a:latin typeface="Karla"/>
                <a:ea typeface="Karla"/>
                <a:cs typeface="Karla"/>
                <a:sym typeface="Karla"/>
              </a:rPr>
              <a:t>discretion</a:t>
            </a:r>
            <a:r>
              <a:rPr lang="en" sz="1600" dirty="0">
                <a:latin typeface="Karla"/>
                <a:ea typeface="Karla"/>
                <a:cs typeface="Karla"/>
                <a:sym typeface="Karla"/>
              </a:rPr>
              <a:t> and </a:t>
            </a:r>
            <a:r>
              <a:rPr lang="en" sz="1600" b="1" i="1" dirty="0">
                <a:latin typeface="Karla"/>
                <a:ea typeface="Karla"/>
                <a:cs typeface="Karla"/>
                <a:sym typeface="Karla"/>
              </a:rPr>
              <a:t>privacy</a:t>
            </a:r>
            <a:r>
              <a:rPr lang="en" sz="1600" dirty="0">
                <a:latin typeface="Karla"/>
                <a:ea typeface="Karla"/>
                <a:cs typeface="Karla"/>
                <a:sym typeface="Karla"/>
              </a:rPr>
              <a:t>.</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If you are concerned with submitting a report due to privacy, please contact one of the individuals below to talk through your concern.  </a:t>
            </a:r>
            <a:endParaRPr sz="16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Elizabeth Miller, Dean of Student Services, </a:t>
            </a:r>
            <a:r>
              <a:rPr lang="en" sz="1600" dirty="0">
                <a:latin typeface="Karla"/>
                <a:ea typeface="Karla"/>
                <a:cs typeface="Karla"/>
                <a:sym typeface="Karla"/>
                <a:hlinkClick r:id="rId3"/>
              </a:rPr>
              <a:t>emiller@cerritos.edu</a:t>
            </a:r>
            <a:r>
              <a:rPr lang="en" sz="1600" dirty="0">
                <a:latin typeface="Karla"/>
                <a:ea typeface="Karla"/>
                <a:cs typeface="Karla"/>
                <a:sym typeface="Karla"/>
              </a:rPr>
              <a:t> </a:t>
            </a: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Ms. Pamela Sepulveda, Case Manager, </a:t>
            </a:r>
            <a:r>
              <a:rPr lang="en" sz="1600" dirty="0">
                <a:latin typeface="Karla"/>
                <a:ea typeface="Karla"/>
                <a:cs typeface="Karla"/>
                <a:sym typeface="Karla"/>
                <a:hlinkClick r:id="rId4"/>
              </a:rPr>
              <a:t>psepulveda@cerritos.edu</a:t>
            </a:r>
            <a:r>
              <a:rPr lang="en" sz="1600" dirty="0">
                <a:latin typeface="Karla"/>
                <a:ea typeface="Karla"/>
                <a:cs typeface="Karla"/>
                <a:sym typeface="Karla"/>
              </a:rPr>
              <a:t> </a:t>
            </a: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a:t>
            </a:r>
            <a:r>
              <a:rPr lang="en-US" sz="1600" dirty="0">
                <a:latin typeface="Karla"/>
                <a:ea typeface="Karla"/>
                <a:cs typeface="Karla"/>
                <a:sym typeface="Karla"/>
              </a:rPr>
              <a:t>Lauren Elan </a:t>
            </a:r>
            <a:r>
              <a:rPr lang="en-US" sz="1600" dirty="0" err="1">
                <a:latin typeface="Karla"/>
                <a:ea typeface="Karla"/>
                <a:cs typeface="Karla"/>
                <a:sym typeface="Karla"/>
              </a:rPr>
              <a:t>Helsper</a:t>
            </a:r>
            <a:r>
              <a:rPr lang="en" sz="1600" dirty="0">
                <a:latin typeface="Karla"/>
                <a:ea typeface="Karla"/>
                <a:cs typeface="Karla"/>
                <a:sym typeface="Karla"/>
              </a:rPr>
              <a:t>, Director, Diversity, Compliance, &amp; Title IX Coordinator, </a:t>
            </a:r>
            <a:r>
              <a:rPr lang="en-US" sz="1600">
                <a:latin typeface="Karla"/>
                <a:ea typeface="Karla"/>
                <a:cs typeface="Karla"/>
                <a:sym typeface="Karla"/>
                <a:hlinkClick r:id="rId5"/>
              </a:rPr>
              <a:t>lelanhelsper@</a:t>
            </a:r>
            <a:r>
              <a:rPr lang="en-US" sz="1600" dirty="0">
                <a:latin typeface="Karla"/>
                <a:ea typeface="Karla"/>
                <a:cs typeface="Karla"/>
                <a:sym typeface="Karla"/>
                <a:hlinkClick r:id="rId5"/>
              </a:rPr>
              <a:t>Cerritos.edu</a:t>
            </a:r>
            <a:r>
              <a:rPr lang="en-US" sz="1600" dirty="0">
                <a:latin typeface="Karla"/>
                <a:ea typeface="Karla"/>
                <a:cs typeface="Karla"/>
                <a:sym typeface="Karla"/>
              </a:rPr>
              <a:t> </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300" i="1" dirty="0">
                <a:solidFill>
                  <a:schemeClr val="dk1"/>
                </a:solidFill>
                <a:latin typeface="Karla"/>
                <a:ea typeface="Karla"/>
                <a:cs typeface="Karla"/>
                <a:sym typeface="Karla"/>
              </a:rPr>
              <a:t>NOTE: Staff above will not share information known about students, but will listen, and provide advice and consultation. </a:t>
            </a:r>
            <a:endParaRPr sz="1600" i="1" dirty="0">
              <a:latin typeface="Karla"/>
              <a:ea typeface="Karla"/>
              <a:cs typeface="Karla"/>
              <a:sym typeface="Karla"/>
            </a:endParaRP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Discretion</a:t>
            </a:r>
            <a:endParaRPr lang="en-US" sz="1200" dirty="0">
              <a:latin typeface="Karla"/>
              <a:ea typeface="Karla"/>
              <a:cs typeface="Karla"/>
              <a:sym typeface="Karla"/>
            </a:endParaRPr>
          </a:p>
        </p:txBody>
      </p:sp>
    </p:spTree>
    <p:extLst>
      <p:ext uri="{BB962C8B-B14F-4D97-AF65-F5344CB8AC3E}">
        <p14:creationId xmlns:p14="http://schemas.microsoft.com/office/powerpoint/2010/main" val="308700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47530" y="1506494"/>
            <a:ext cx="8452500" cy="3827700"/>
          </a:xfrm>
          <a:prstGeom prst="rect">
            <a:avLst/>
          </a:prstGeom>
          <a:noFill/>
          <a:ln>
            <a:noFill/>
          </a:ln>
        </p:spPr>
        <p:txBody>
          <a:bodyPr spcFirstLastPara="1" wrap="square" lIns="91425" tIns="91425" rIns="91425" bIns="91425" anchor="t" anchorCtr="0">
            <a:noAutofit/>
          </a:bodyPr>
          <a:lstStyle/>
          <a:p>
            <a:pPr lvl="0"/>
            <a:r>
              <a:rPr lang="en-US" sz="1600" b="1" dirty="0">
                <a:latin typeface="Karla"/>
                <a:ea typeface="Karla"/>
                <a:cs typeface="Karla"/>
                <a:sym typeface="Karla"/>
              </a:rPr>
              <a:t>To comply with FERPA and avoid accidentally giving unlawful/incorrect advice, it is best that faculty and staff serve only as a resource and emotional support. </a:t>
            </a:r>
          </a:p>
          <a:p>
            <a:pPr lvl="0"/>
            <a:endParaRPr lang="en-US" sz="600" b="1" dirty="0">
              <a:latin typeface="Karla"/>
              <a:ea typeface="Karla"/>
              <a:cs typeface="Karla"/>
              <a:sym typeface="Karla"/>
            </a:endParaRPr>
          </a:p>
          <a:p>
            <a:pPr marL="457200" lvl="0" indent="-330200">
              <a:buSzPts val="1600"/>
              <a:buFont typeface="Karla"/>
              <a:buChar char="●"/>
            </a:pPr>
            <a:r>
              <a:rPr lang="en-US" sz="1600" dirty="0">
                <a:latin typeface="Karla"/>
                <a:ea typeface="Karla"/>
                <a:cs typeface="Karla"/>
                <a:sym typeface="Karla"/>
              </a:rPr>
              <a:t>Any materials written about students could be reviewable by the student per </a:t>
            </a:r>
            <a:r>
              <a:rPr lang="en-US" sz="1600" dirty="0">
                <a:solidFill>
                  <a:schemeClr val="dk1"/>
                </a:solidFill>
                <a:latin typeface="Karla"/>
                <a:ea typeface="Karla"/>
                <a:cs typeface="Karla"/>
                <a:sym typeface="Karla"/>
              </a:rPr>
              <a:t>FERPA</a:t>
            </a:r>
            <a:r>
              <a:rPr lang="en-US" sz="1600" dirty="0">
                <a:latin typeface="Karla"/>
                <a:ea typeface="Karla"/>
                <a:cs typeface="Karla"/>
                <a:sym typeface="Karla"/>
              </a:rPr>
              <a:t>. That includes student conduct and CAIR reports. </a:t>
            </a:r>
          </a:p>
          <a:p>
            <a:pPr marL="457200" lvl="0" indent="-330200">
              <a:buSzPts val="1600"/>
              <a:buFont typeface="Karla"/>
              <a:buChar char="●"/>
            </a:pPr>
            <a:r>
              <a:rPr lang="en-US" sz="1600" dirty="0">
                <a:latin typeface="Karla"/>
                <a:ea typeface="Karla"/>
                <a:cs typeface="Karla"/>
                <a:sym typeface="Karla"/>
              </a:rPr>
              <a:t>FERPA grants exceptions in emergencies to protect health &amp; safety.</a:t>
            </a:r>
          </a:p>
          <a:p>
            <a:pPr lvl="0"/>
            <a:endParaRPr lang="en-US" sz="800" dirty="0">
              <a:latin typeface="Karla"/>
              <a:ea typeface="Karla"/>
              <a:cs typeface="Karla"/>
              <a:sym typeface="Karla"/>
            </a:endParaRPr>
          </a:p>
          <a:p>
            <a:pPr lvl="0"/>
            <a:endParaRPr lang="en-US" sz="800" dirty="0">
              <a:latin typeface="Karla"/>
              <a:ea typeface="Karla"/>
              <a:cs typeface="Karla"/>
              <a:sym typeface="Karla"/>
            </a:endParaRPr>
          </a:p>
          <a:p>
            <a:pPr lvl="0"/>
            <a:r>
              <a:rPr lang="en-US" sz="1600" dirty="0">
                <a:latin typeface="Karla"/>
                <a:ea typeface="Karla"/>
                <a:cs typeface="Karla"/>
                <a:sym typeface="Karla"/>
              </a:rPr>
              <a:t>Additional FERPA training in </a:t>
            </a:r>
            <a:r>
              <a:rPr lang="en-US" sz="1600" dirty="0">
                <a:solidFill>
                  <a:schemeClr val="dk1"/>
                </a:solidFill>
                <a:highlight>
                  <a:schemeClr val="lt1"/>
                </a:highlight>
                <a:latin typeface="Karla"/>
                <a:ea typeface="Karla"/>
                <a:cs typeface="Karla"/>
                <a:sym typeface="Karla"/>
              </a:rPr>
              <a:t>the CCCCO Professional Learning Network (</a:t>
            </a:r>
            <a:r>
              <a:rPr lang="en-US" sz="1600" dirty="0" err="1">
                <a:solidFill>
                  <a:schemeClr val="dk1"/>
                </a:solidFill>
                <a:highlight>
                  <a:schemeClr val="lt1"/>
                </a:highlight>
                <a:latin typeface="Karla"/>
                <a:ea typeface="Karla"/>
                <a:cs typeface="Karla"/>
                <a:sym typeface="Karla"/>
              </a:rPr>
              <a:t>Skillsoft</a:t>
            </a:r>
            <a:r>
              <a:rPr lang="en-US" sz="1600" dirty="0">
                <a:solidFill>
                  <a:schemeClr val="dk1"/>
                </a:solidFill>
                <a:highlight>
                  <a:schemeClr val="lt1"/>
                </a:highlight>
                <a:latin typeface="Karla"/>
                <a:ea typeface="Karla"/>
                <a:cs typeface="Karla"/>
                <a:sym typeface="Karla"/>
              </a:rPr>
              <a:t> Portal)</a:t>
            </a:r>
            <a:r>
              <a:rPr lang="en-US" sz="1600" dirty="0">
                <a:latin typeface="Karla"/>
                <a:ea typeface="Karla"/>
                <a:cs typeface="Karla"/>
                <a:sym typeface="Karla"/>
              </a:rPr>
              <a:t>:</a:t>
            </a:r>
          </a:p>
          <a:p>
            <a:pPr marL="457200" lvl="0" indent="-330200">
              <a:buSzPts val="1600"/>
              <a:buFont typeface="Karla"/>
              <a:buChar char="●"/>
            </a:pPr>
            <a:r>
              <a:rPr lang="en-US" sz="1600" dirty="0">
                <a:latin typeface="Karla"/>
                <a:ea typeface="Karla"/>
                <a:cs typeface="Karla"/>
                <a:sym typeface="Karla"/>
              </a:rPr>
              <a:t>Keenan module on </a:t>
            </a:r>
            <a:r>
              <a:rPr lang="en-US" sz="1600" dirty="0">
                <a:highlight>
                  <a:srgbClr val="FFFFFF"/>
                </a:highlight>
                <a:latin typeface="Karla"/>
                <a:ea typeface="Karla"/>
                <a:cs typeface="Karla"/>
                <a:sym typeface="Karla"/>
              </a:rPr>
              <a:t>FERPA Confidentiality of Records (15 minutes) </a:t>
            </a:r>
          </a:p>
          <a:p>
            <a:pPr marL="457200" lvl="0" indent="-330200">
              <a:buSzPts val="1600"/>
              <a:buFont typeface="Karla"/>
              <a:buChar char="●"/>
            </a:pPr>
            <a:r>
              <a:rPr lang="en-US" sz="1600" dirty="0">
                <a:highlight>
                  <a:srgbClr val="FFFFFF"/>
                </a:highlight>
                <a:latin typeface="Karla"/>
                <a:ea typeface="Karla"/>
                <a:cs typeface="Karla"/>
                <a:sym typeface="Karla"/>
              </a:rPr>
              <a:t>FERPA for Higher Education (30 minutes). </a:t>
            </a:r>
          </a:p>
          <a:p>
            <a:pPr marL="457200" lvl="0" indent="-330200">
              <a:buSzPts val="1600"/>
              <a:buFont typeface="Karla"/>
              <a:buChar char="●"/>
            </a:pPr>
            <a:r>
              <a:rPr lang="en-US" sz="1600" dirty="0">
                <a:latin typeface="Karla"/>
                <a:ea typeface="Karla"/>
                <a:cs typeface="Karla"/>
                <a:sym typeface="Karla"/>
              </a:rPr>
              <a:t>Information and resources are available on the </a:t>
            </a:r>
            <a:r>
              <a:rPr lang="en-US" sz="1600" dirty="0">
                <a:latin typeface="Karla"/>
                <a:ea typeface="Karla"/>
                <a:cs typeface="Karla"/>
                <a:sym typeface="Karla"/>
                <a:hlinkClick r:id="rId3"/>
              </a:rPr>
              <a:t>US Department of Education Website</a:t>
            </a:r>
            <a:r>
              <a:rPr lang="en-US" sz="1600" dirty="0">
                <a:latin typeface="Karla"/>
                <a:ea typeface="Karla"/>
                <a:cs typeface="Karla"/>
                <a:sym typeface="Karla"/>
              </a:rPr>
              <a:t>.</a:t>
            </a: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Discretion </a:t>
            </a:r>
            <a:r>
              <a:rPr lang="en-US" sz="1400" dirty="0">
                <a:latin typeface="Karla"/>
                <a:ea typeface="Karla"/>
                <a:cs typeface="Karla"/>
                <a:sym typeface="Karla"/>
              </a:rPr>
              <a:t>cont’d</a:t>
            </a:r>
            <a:endParaRPr lang="en-US" sz="900" dirty="0">
              <a:latin typeface="Karla"/>
              <a:ea typeface="Karla"/>
              <a:cs typeface="Karla"/>
              <a:sym typeface="Karla"/>
            </a:endParaRPr>
          </a:p>
        </p:txBody>
      </p:sp>
    </p:spTree>
    <p:extLst>
      <p:ext uri="{BB962C8B-B14F-4D97-AF65-F5344CB8AC3E}">
        <p14:creationId xmlns:p14="http://schemas.microsoft.com/office/powerpoint/2010/main" val="311439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61" name="Google Shape;261;p36" title="&quot;&quot;"/>
          <p:cNvGrpSpPr/>
          <p:nvPr/>
        </p:nvGrpSpPr>
        <p:grpSpPr>
          <a:xfrm>
            <a:off x="685795" y="1814227"/>
            <a:ext cx="1681779" cy="1179949"/>
            <a:chOff x="559275" y="1683950"/>
            <a:chExt cx="466500" cy="327300"/>
          </a:xfrm>
        </p:grpSpPr>
        <p:sp>
          <p:nvSpPr>
            <p:cNvPr id="262" name="Google Shape;262;p36"/>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6" title="&quot;&quot;"/>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txBox="1">
            <a:spLocks noGrp="1"/>
          </p:cNvSpPr>
          <p:nvPr>
            <p:ph type="subTitle" idx="4294967295"/>
          </p:nvPr>
        </p:nvSpPr>
        <p:spPr>
          <a:xfrm>
            <a:off x="3064700" y="2636350"/>
            <a:ext cx="5876100" cy="219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a:p>
            <a:pPr marL="0" lvl="0" indent="0" algn="l" rtl="0">
              <a:spcBef>
                <a:spcPts val="600"/>
              </a:spcBef>
              <a:spcAft>
                <a:spcPts val="0"/>
              </a:spcAft>
              <a:buClr>
                <a:schemeClr val="dk1"/>
              </a:buClr>
              <a:buSzPts val="1100"/>
              <a:buFont typeface="Arial"/>
              <a:buNone/>
            </a:pPr>
            <a:endParaRPr sz="1800" dirty="0"/>
          </a:p>
          <a:p>
            <a:pPr marL="0" lvl="0" indent="0" algn="l" rtl="0">
              <a:spcBef>
                <a:spcPts val="600"/>
              </a:spcBef>
              <a:spcAft>
                <a:spcPts val="0"/>
              </a:spcAft>
              <a:buClr>
                <a:schemeClr val="dk1"/>
              </a:buClr>
              <a:buSzPts val="1100"/>
              <a:buFont typeface="Arial"/>
              <a:buNone/>
            </a:pPr>
            <a:r>
              <a:rPr lang="en" sz="1800" u="sng" dirty="0"/>
              <a:t>CAIR Team Chair:</a:t>
            </a:r>
            <a:endParaRPr sz="1800" u="sng" dirty="0"/>
          </a:p>
          <a:p>
            <a:pPr marL="0" lvl="0" indent="0" algn="l" rtl="0">
              <a:spcBef>
                <a:spcPts val="600"/>
              </a:spcBef>
              <a:spcAft>
                <a:spcPts val="0"/>
              </a:spcAft>
              <a:buClr>
                <a:schemeClr val="dk1"/>
              </a:buClr>
              <a:buSzPts val="1100"/>
              <a:buFont typeface="Arial"/>
              <a:buNone/>
            </a:pPr>
            <a:r>
              <a:rPr lang="en" sz="1800" dirty="0"/>
              <a:t>Dr. Elizabeth Miller, </a:t>
            </a:r>
            <a:r>
              <a:rPr lang="en" sz="1800" u="sng" dirty="0">
                <a:solidFill>
                  <a:schemeClr val="hlink"/>
                </a:solidFill>
                <a:hlinkClick r:id="rId3"/>
              </a:rPr>
              <a:t>emiller@cerritos.edu</a:t>
            </a:r>
            <a:r>
              <a:rPr lang="en" sz="1800" dirty="0"/>
              <a:t> </a:t>
            </a:r>
            <a:endParaRPr sz="1800" dirty="0"/>
          </a:p>
        </p:txBody>
      </p:sp>
      <p:sp>
        <p:nvSpPr>
          <p:cNvPr id="259" name="Google Shape;259;p36"/>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3"/>
          <p:cNvSpPr txBox="1"/>
          <p:nvPr/>
        </p:nvSpPr>
        <p:spPr>
          <a:xfrm>
            <a:off x="185525" y="1468477"/>
            <a:ext cx="8698200" cy="266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200"/>
              </a:spcAft>
              <a:buNone/>
            </a:pPr>
            <a:r>
              <a:rPr lang="en" sz="2000" dirty="0">
                <a:solidFill>
                  <a:schemeClr val="dk1"/>
                </a:solidFill>
                <a:latin typeface="Karla"/>
                <a:ea typeface="Karla"/>
                <a:cs typeface="Karla"/>
                <a:sym typeface="Karla"/>
              </a:rPr>
              <a:t>The Crisis Assessment, Intervention, and Response (CAIR) Team is a multidisciplinary partnership which contributes to the health and safety of the campus. The team consists of Cerritos College administrators and faculty that evaluate and assess distressing and disturbing behaviors exhibited by students, coordinate and develop a centralized response to provide assistance and intervention for students of concern, and evaluate and monitor any ongoing related issue(s). </a:t>
            </a:r>
            <a:endParaRPr sz="2000" dirty="0">
              <a:solidFill>
                <a:schemeClr val="dk1"/>
              </a:solidFill>
              <a:latin typeface="Karla"/>
              <a:ea typeface="Karla"/>
              <a:cs typeface="Karla"/>
              <a:sym typeface="Karla"/>
            </a:endParaRPr>
          </a:p>
        </p:txBody>
      </p:sp>
      <p:sp>
        <p:nvSpPr>
          <p:cNvPr id="4" name="Title 3"/>
          <p:cNvSpPr>
            <a:spLocks noGrp="1"/>
          </p:cNvSpPr>
          <p:nvPr>
            <p:ph type="title"/>
          </p:nvPr>
        </p:nvSpPr>
        <p:spPr>
          <a:xfrm>
            <a:off x="185525" y="323750"/>
            <a:ext cx="7370700" cy="857400"/>
          </a:xfrm>
        </p:spPr>
        <p:txBody>
          <a:bodyPr/>
          <a:lstStyle/>
          <a:p>
            <a:r>
              <a:rPr lang="pt-BR" dirty="0">
                <a:latin typeface="Karla"/>
                <a:ea typeface="Karla"/>
                <a:cs typeface="Karla"/>
                <a:sym typeface="Karla"/>
              </a:rPr>
              <a:t>Cerritos College CAIR Team Purpose</a:t>
            </a:r>
            <a:br>
              <a:rPr lang="pt-BR" dirty="0">
                <a:latin typeface="Karla"/>
                <a:ea typeface="Karla"/>
                <a:cs typeface="Karla"/>
                <a:sym typeface="Karla"/>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104055" y="1098077"/>
            <a:ext cx="8790900" cy="377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b="1" dirty="0">
                <a:solidFill>
                  <a:schemeClr val="dk1"/>
                </a:solidFill>
                <a:latin typeface="Karla"/>
                <a:ea typeface="Karla"/>
                <a:cs typeface="Karla"/>
                <a:sym typeface="Karla"/>
              </a:rPr>
              <a:t>The CAIR Team’s responsibilities include, but are not limited to, the following:</a:t>
            </a:r>
            <a:endParaRPr sz="1800" b="1"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receive and review reports regarding students in crisis and/or of concern submitted by members of the campus community and the general public;</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develop a collaborative and coordinated action or intervention plan to respond to students of concern and follow-up plans, when necessary;</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initiate threat assessments and risk determination, when warranted;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create protocols, processes, procedures, and recommend policies to enhance the effectiveness of the CAIR Team;</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assess and monitor national trends and events that may impact the institution; and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200"/>
              </a:spcAft>
              <a:buClr>
                <a:schemeClr val="dk1"/>
              </a:buClr>
              <a:buSzPts val="1400"/>
              <a:buFont typeface="Karla"/>
              <a:buChar char="●"/>
            </a:pPr>
            <a:r>
              <a:rPr lang="en" dirty="0">
                <a:solidFill>
                  <a:schemeClr val="dk1"/>
                </a:solidFill>
                <a:latin typeface="Karla"/>
                <a:ea typeface="Karla"/>
                <a:cs typeface="Karla"/>
                <a:sym typeface="Karla"/>
              </a:rPr>
              <a:t>To educate the campus community about the resources available provided by the CAIR Team and available in the broader community.</a:t>
            </a:r>
            <a:endParaRPr dirty="0">
              <a:latin typeface="Karla"/>
              <a:ea typeface="Karla"/>
              <a:cs typeface="Karla"/>
              <a:sym typeface="Karla"/>
            </a:endParaRPr>
          </a:p>
        </p:txBody>
      </p:sp>
      <p:sp>
        <p:nvSpPr>
          <p:cNvPr id="2" name="Title 1"/>
          <p:cNvSpPr>
            <a:spLocks noGrp="1"/>
          </p:cNvSpPr>
          <p:nvPr>
            <p:ph type="title"/>
          </p:nvPr>
        </p:nvSpPr>
        <p:spPr>
          <a:xfrm>
            <a:off x="104055" y="324260"/>
            <a:ext cx="7370700" cy="857400"/>
          </a:xfrm>
        </p:spPr>
        <p:txBody>
          <a:bodyPr/>
          <a:lstStyle/>
          <a:p>
            <a:pPr lvl="0"/>
            <a:r>
              <a:rPr lang="en-US" dirty="0">
                <a:latin typeface="Karla"/>
                <a:ea typeface="Karla"/>
                <a:cs typeface="Karla"/>
                <a:sym typeface="Karla"/>
              </a:rPr>
              <a:t>CAIR: Who we are &amp; what we 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p:nvPr/>
        </p:nvSpPr>
        <p:spPr>
          <a:xfrm>
            <a:off x="156023" y="1187744"/>
            <a:ext cx="8444280" cy="35406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First responders. </a:t>
            </a:r>
            <a:r>
              <a:rPr lang="en" dirty="0">
                <a:latin typeface="Karla"/>
                <a:ea typeface="Karla"/>
                <a:cs typeface="Karla"/>
                <a:sym typeface="Karla"/>
              </a:rPr>
              <a:t>We generally do not have </a:t>
            </a:r>
            <a:r>
              <a:rPr lang="en" dirty="0">
                <a:solidFill>
                  <a:srgbClr val="222222"/>
                </a:solidFill>
                <a:highlight>
                  <a:srgbClr val="FFFFFF"/>
                </a:highlight>
                <a:latin typeface="Karla"/>
                <a:ea typeface="Karla"/>
                <a:cs typeface="Karla"/>
                <a:sym typeface="Karla"/>
              </a:rPr>
              <a:t>specialized training or capacity to be the first to arrive and provide assistance at the scene of an emergency, such as a student in crisis, accident, or incident of violence</a:t>
            </a:r>
            <a:r>
              <a:rPr lang="en" dirty="0">
                <a:solidFill>
                  <a:srgbClr val="222222"/>
                </a:solidFill>
                <a:highlight>
                  <a:srgbClr val="FFFFFF"/>
                </a:highlight>
                <a:latin typeface="Karla" panose="020B0604020202020204" charset="0"/>
                <a:ea typeface="Karla" panose="020B0604020202020204" charset="0"/>
              </a:rPr>
              <a:t>.  In these circumstances, contact Campus Police immediately. </a:t>
            </a:r>
            <a:endParaRPr b="1" dirty="0">
              <a:latin typeface="Karla" panose="020B0604020202020204" charset="0"/>
              <a:ea typeface="Karla" panose="020B0604020202020204" charset="0"/>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referral service.</a:t>
            </a:r>
            <a:r>
              <a:rPr lang="en" dirty="0">
                <a:latin typeface="Karla"/>
                <a:ea typeface="Karla"/>
                <a:cs typeface="Karla"/>
                <a:sym typeface="Karla"/>
              </a:rPr>
              <a:t>  Students should not be “referred” to the CAIR Team for services (or told they are being referred to the CAIR Team), instead direct referrals should be made to service areas (i.e. SHS, SAS, Falcon’s Next, Fin Aid. etc.), with a follow-up CAIR report submitted.</a:t>
            </a:r>
            <a:endParaRPr dirty="0">
              <a:latin typeface="Karla"/>
              <a:ea typeface="Karla"/>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case management service. </a:t>
            </a:r>
            <a:r>
              <a:rPr lang="en" dirty="0">
                <a:latin typeface="Karla"/>
                <a:ea typeface="Karla"/>
                <a:cs typeface="Karla"/>
                <a:sym typeface="Karla"/>
              </a:rPr>
              <a:t>The CAIR Team reviews reports to provide a coordinated response through aligning services, it does not manage individual student cases, but refers to offices on campus that can assist the student directly.</a:t>
            </a:r>
            <a:endParaRPr dirty="0">
              <a:latin typeface="Karla"/>
              <a:ea typeface="Karla"/>
              <a:cs typeface="Karla"/>
              <a:sym typeface="Karla"/>
            </a:endParaRPr>
          </a:p>
        </p:txBody>
      </p:sp>
      <p:sp>
        <p:nvSpPr>
          <p:cNvPr id="2" name="Title 1"/>
          <p:cNvSpPr>
            <a:spLocks noGrp="1"/>
          </p:cNvSpPr>
          <p:nvPr>
            <p:ph type="title"/>
          </p:nvPr>
        </p:nvSpPr>
        <p:spPr>
          <a:xfrm>
            <a:off x="65903" y="330344"/>
            <a:ext cx="7370700" cy="857400"/>
          </a:xfrm>
        </p:spPr>
        <p:txBody>
          <a:bodyPr/>
          <a:lstStyle/>
          <a:p>
            <a:r>
              <a:rPr lang="en-US" dirty="0">
                <a:latin typeface="Karla"/>
                <a:ea typeface="Karla"/>
                <a:cs typeface="Karla"/>
                <a:sym typeface="Karla"/>
              </a:rPr>
              <a:t>CAIR: What we are not</a:t>
            </a:r>
            <a:br>
              <a:rPr lang="en-US" dirty="0">
                <a:latin typeface="Karla"/>
                <a:ea typeface="Karla"/>
                <a:cs typeface="Karla"/>
                <a:sym typeface="Karla"/>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p:nvPr/>
        </p:nvSpPr>
        <p:spPr>
          <a:xfrm>
            <a:off x="433058" y="1288169"/>
            <a:ext cx="7786500" cy="3581081"/>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Students Services (Chair)</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Case Manager, Falcon’s Nest (Co-Chair)</a:t>
            </a:r>
            <a:endParaRPr sz="2000" dirty="0">
              <a:solidFill>
                <a:schemeClr val="dk1"/>
              </a:solidFill>
              <a:latin typeface="Karla"/>
              <a:ea typeface="Karla"/>
              <a:cs typeface="Karla"/>
              <a:sym typeface="Karla"/>
            </a:endParaRPr>
          </a:p>
          <a:p>
            <a:pPr marL="457200" indent="-355600">
              <a:lnSpc>
                <a:spcPct val="115000"/>
              </a:lnSpc>
              <a:buClr>
                <a:schemeClr val="dk1"/>
              </a:buClr>
              <a:buSzPts val="2000"/>
              <a:buFont typeface="Karla"/>
              <a:buChar char="●"/>
            </a:pPr>
            <a:r>
              <a:rPr lang="en-US" sz="2000" dirty="0">
                <a:solidFill>
                  <a:schemeClr val="dk1"/>
                </a:solidFill>
                <a:latin typeface="Karla"/>
                <a:ea typeface="Karla"/>
                <a:cs typeface="Karla"/>
                <a:sym typeface="Karla"/>
              </a:rPr>
              <a:t>Associate Dean of Student Health and Wellness Services</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College Psychologist </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a:t>
            </a:r>
            <a:r>
              <a:rPr lang="en-US" sz="2000" dirty="0">
                <a:solidFill>
                  <a:schemeClr val="dk1"/>
                </a:solidFill>
                <a:latin typeface="Karla"/>
                <a:ea typeface="Karla"/>
                <a:cs typeface="Karla"/>
                <a:sym typeface="Karla"/>
              </a:rPr>
              <a:t>Student Accessibility Services (SAS)</a:t>
            </a:r>
            <a:endParaRPr sz="2000" dirty="0">
              <a:solidFill>
                <a:schemeClr val="dk1"/>
              </a:solidFill>
              <a:latin typeface="Karla"/>
              <a:ea typeface="Karla"/>
              <a:cs typeface="Karla"/>
              <a:sym typeface="Karla"/>
            </a:endParaRPr>
          </a:p>
          <a:p>
            <a:pPr marL="457200" indent="-355600">
              <a:lnSpc>
                <a:spcPct val="115000"/>
              </a:lnSpc>
              <a:buClr>
                <a:schemeClr val="dk1"/>
              </a:buClr>
              <a:buSzPts val="2000"/>
              <a:buFont typeface="Karla"/>
              <a:buChar char="●"/>
            </a:pPr>
            <a:r>
              <a:rPr lang="en-US" sz="2000" dirty="0">
                <a:solidFill>
                  <a:schemeClr val="dk1"/>
                </a:solidFill>
                <a:latin typeface="Karla"/>
                <a:ea typeface="Karla"/>
                <a:cs typeface="Karla"/>
                <a:sym typeface="Karla"/>
              </a:rPr>
              <a:t>Director, Diversity, Compliance and Title IX Coordinator</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Faculty Coordinator of Student Conduct</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Chief</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Captain</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VP Student Services</a:t>
            </a:r>
            <a:endParaRPr sz="2000" dirty="0">
              <a:solidFill>
                <a:schemeClr val="dk1"/>
              </a:solidFill>
              <a:latin typeface="Karla"/>
              <a:ea typeface="Karla"/>
              <a:cs typeface="Karla"/>
              <a:sym typeface="Karla"/>
            </a:endParaRPr>
          </a:p>
          <a:p>
            <a:pPr marL="0" lvl="0" indent="0" algn="l" rtl="0">
              <a:spcBef>
                <a:spcPts val="200"/>
              </a:spcBef>
              <a:spcAft>
                <a:spcPts val="0"/>
              </a:spcAft>
              <a:buNone/>
            </a:pPr>
            <a:endParaRPr sz="20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CAIR Team Membership</a:t>
            </a:r>
            <a:br>
              <a:rPr lang="en-US" dirty="0">
                <a:latin typeface="Karla"/>
                <a:ea typeface="Karla"/>
                <a:cs typeface="Karla"/>
                <a:sym typeface="Karla"/>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p17" descr="&quot;&quot;" title="&quot;&quot;"/>
          <p:cNvPicPr preferRelativeResize="0"/>
          <p:nvPr/>
        </p:nvPicPr>
        <p:blipFill>
          <a:blip r:embed="rId3">
            <a:alphaModFix/>
          </a:blip>
          <a:stretch>
            <a:fillRect/>
          </a:stretch>
        </p:blipFill>
        <p:spPr>
          <a:xfrm>
            <a:off x="2322400" y="3100867"/>
            <a:ext cx="3967050" cy="1905800"/>
          </a:xfrm>
          <a:prstGeom prst="rect">
            <a:avLst/>
          </a:prstGeom>
          <a:noFill/>
          <a:ln>
            <a:noFill/>
          </a:ln>
        </p:spPr>
      </p:pic>
      <p:sp>
        <p:nvSpPr>
          <p:cNvPr id="122" name="Google Shape;122;p17"/>
          <p:cNvSpPr txBox="1"/>
          <p:nvPr/>
        </p:nvSpPr>
        <p:spPr>
          <a:xfrm>
            <a:off x="512900" y="1062725"/>
            <a:ext cx="8014500" cy="2123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1000"/>
              </a:spcBef>
              <a:spcAft>
                <a:spcPts val="0"/>
              </a:spcAft>
              <a:buSzPts val="1800"/>
              <a:buFont typeface="Karla"/>
              <a:buChar char="●"/>
            </a:pPr>
            <a:r>
              <a:rPr lang="en" sz="1800" dirty="0">
                <a:latin typeface="Karla"/>
                <a:ea typeface="Karla"/>
                <a:cs typeface="Karla"/>
                <a:sym typeface="Karla"/>
              </a:rPr>
              <a:t>Submit reports regarding students of concern</a:t>
            </a:r>
            <a:endParaRPr sz="1800" dirty="0">
              <a:latin typeface="Karla"/>
              <a:ea typeface="Karla"/>
              <a:cs typeface="Karla"/>
              <a:sym typeface="Karla"/>
            </a:endParaRPr>
          </a:p>
          <a:p>
            <a:pPr marL="45720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direct referral of a student to campus services</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outreach to the student or another party</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provide Team insight into the report, incident, or student</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be invited to attend a portion of a meeting or a smaller constituent group when you may have insight</a:t>
            </a:r>
            <a:endParaRPr sz="1800" dirty="0">
              <a:latin typeface="Karla"/>
              <a:ea typeface="Karla"/>
              <a:cs typeface="Karla"/>
              <a:sym typeface="Karla"/>
            </a:endParaRPr>
          </a:p>
          <a:p>
            <a:pPr marL="0" marR="0" lvl="0" indent="0" algn="l" rtl="0">
              <a:lnSpc>
                <a:spcPct val="90000"/>
              </a:lnSpc>
              <a:spcBef>
                <a:spcPts val="1000"/>
              </a:spcBef>
              <a:spcAft>
                <a:spcPts val="0"/>
              </a:spcAft>
              <a:buNone/>
            </a:pPr>
            <a:br>
              <a:rPr lang="en" b="1" dirty="0">
                <a:latin typeface="Karla"/>
                <a:ea typeface="Karla"/>
                <a:cs typeface="Karla"/>
                <a:sym typeface="Karla"/>
              </a:rPr>
            </a:br>
            <a:br>
              <a:rPr lang="en" sz="1200" dirty="0">
                <a:latin typeface="Karla"/>
                <a:ea typeface="Karla"/>
                <a:cs typeface="Karla"/>
                <a:sym typeface="Karla"/>
              </a:rPr>
            </a:br>
            <a:endParaRPr sz="1200" dirty="0">
              <a:latin typeface="Karla"/>
              <a:ea typeface="Karla"/>
              <a:cs typeface="Karla"/>
              <a:sym typeface="Karla"/>
            </a:endParaRPr>
          </a:p>
        </p:txBody>
      </p:sp>
      <p:sp>
        <p:nvSpPr>
          <p:cNvPr id="2" name="Title 1"/>
          <p:cNvSpPr>
            <a:spLocks noGrp="1"/>
          </p:cNvSpPr>
          <p:nvPr>
            <p:ph type="title"/>
          </p:nvPr>
        </p:nvSpPr>
        <p:spPr>
          <a:xfrm>
            <a:off x="79342" y="332498"/>
            <a:ext cx="7370700" cy="857400"/>
          </a:xfrm>
        </p:spPr>
        <p:txBody>
          <a:bodyPr/>
          <a:lstStyle/>
          <a:p>
            <a:r>
              <a:rPr lang="en-US" dirty="0">
                <a:latin typeface="Karla"/>
                <a:ea typeface="Karla"/>
                <a:cs typeface="Karla"/>
                <a:sym typeface="Karla"/>
              </a:rPr>
              <a:t>Your Role with CAIR</a:t>
            </a:r>
            <a:br>
              <a:rPr lang="en-US" dirty="0">
                <a:latin typeface="Karla"/>
                <a:ea typeface="Karla"/>
                <a:cs typeface="Karla"/>
                <a:sym typeface="Karla"/>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Google Shape;131;p18" title="&quot;&quot;"/>
          <p:cNvSpPr/>
          <p:nvPr/>
        </p:nvSpPr>
        <p:spPr>
          <a:xfrm>
            <a:off x="577050" y="919000"/>
            <a:ext cx="555600" cy="3889800"/>
          </a:xfrm>
          <a:prstGeom prst="upDownArrow">
            <a:avLst>
              <a:gd name="adj1" fmla="val 50000"/>
              <a:gd name="adj2" fmla="val 5000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8" descr="Distressed is behavior that causes concern for the person's well-being.  Disturbing is behavior that may be highly inappropriate, irrational, delusional, and/or makes others uncomfortable.  Disruptive is behavior that interrupts the classroom or work environment, and represents an escalation or &quot;acting out&quot; of distress or inner disturbance.  Dangerous is behavior that threatens the safety and well-being of others." title="Distressed, Disturbing, Disruptive, and Dangerous descriptions"/>
          <p:cNvPicPr preferRelativeResize="0"/>
          <p:nvPr/>
        </p:nvPicPr>
        <p:blipFill>
          <a:blip r:embed="rId3">
            <a:alphaModFix/>
          </a:blip>
          <a:stretch>
            <a:fillRect/>
          </a:stretch>
        </p:blipFill>
        <p:spPr>
          <a:xfrm>
            <a:off x="978188" y="1117748"/>
            <a:ext cx="6075149" cy="4000875"/>
          </a:xfrm>
          <a:prstGeom prst="rect">
            <a:avLst/>
          </a:prstGeom>
          <a:noFill/>
          <a:ln>
            <a:noFill/>
          </a:ln>
        </p:spPr>
      </p:pic>
      <p:sp>
        <p:nvSpPr>
          <p:cNvPr id="2" name="Title 1"/>
          <p:cNvSpPr>
            <a:spLocks noGrp="1"/>
          </p:cNvSpPr>
          <p:nvPr>
            <p:ph type="title"/>
          </p:nvPr>
        </p:nvSpPr>
        <p:spPr>
          <a:xfrm>
            <a:off x="190370" y="339158"/>
            <a:ext cx="7370700" cy="857400"/>
          </a:xfrm>
        </p:spPr>
        <p:txBody>
          <a:bodyPr/>
          <a:lstStyle/>
          <a:p>
            <a:pPr lvl="0"/>
            <a:r>
              <a:rPr lang="en-US" dirty="0">
                <a:latin typeface="Karla"/>
                <a:ea typeface="Karla"/>
                <a:cs typeface="Karla"/>
                <a:sym typeface="Karla"/>
              </a:rPr>
              <a:t>Behaviors on a Continuum</a:t>
            </a:r>
          </a:p>
        </p:txBody>
      </p:sp>
      <p:pic>
        <p:nvPicPr>
          <p:cNvPr id="132" name="Google Shape;132;p18" title="&quot;&quot;"/>
          <p:cNvPicPr preferRelativeResize="0"/>
          <p:nvPr/>
        </p:nvPicPr>
        <p:blipFill rotWithShape="1">
          <a:blip r:embed="rId4">
            <a:alphaModFix/>
          </a:blip>
          <a:srcRect l="5284" t="-921" r="42130" b="5945"/>
          <a:stretch/>
        </p:blipFill>
        <p:spPr>
          <a:xfrm>
            <a:off x="6898875" y="670596"/>
            <a:ext cx="983150" cy="894304"/>
          </a:xfrm>
          <a:prstGeom prst="rect">
            <a:avLst/>
          </a:prstGeom>
          <a:noFill/>
          <a:ln>
            <a:noFill/>
          </a:ln>
        </p:spPr>
      </p:pic>
      <p:pic>
        <p:nvPicPr>
          <p:cNvPr id="133" name="Google Shape;133;p18" title="&quot;&quot;"/>
          <p:cNvPicPr preferRelativeResize="0"/>
          <p:nvPr/>
        </p:nvPicPr>
        <p:blipFill rotWithShape="1">
          <a:blip r:embed="rId5">
            <a:alphaModFix/>
          </a:blip>
          <a:srcRect b="25600"/>
          <a:stretch/>
        </p:blipFill>
        <p:spPr>
          <a:xfrm>
            <a:off x="6898875" y="2874438"/>
            <a:ext cx="983150" cy="1087650"/>
          </a:xfrm>
          <a:prstGeom prst="rect">
            <a:avLst/>
          </a:prstGeom>
          <a:noFill/>
          <a:ln>
            <a:noFill/>
          </a:ln>
        </p:spPr>
      </p:pic>
      <p:pic>
        <p:nvPicPr>
          <p:cNvPr id="134" name="Google Shape;134;p18" title="&quot;&quot;"/>
          <p:cNvPicPr preferRelativeResize="0"/>
          <p:nvPr/>
        </p:nvPicPr>
        <p:blipFill rotWithShape="1">
          <a:blip r:embed="rId6">
            <a:alphaModFix/>
          </a:blip>
          <a:srcRect l="9036" r="4742"/>
          <a:stretch/>
        </p:blipFill>
        <p:spPr>
          <a:xfrm>
            <a:off x="6898875" y="4129444"/>
            <a:ext cx="983151" cy="854406"/>
          </a:xfrm>
          <a:prstGeom prst="rect">
            <a:avLst/>
          </a:prstGeom>
          <a:noFill/>
          <a:ln>
            <a:noFill/>
          </a:ln>
        </p:spPr>
      </p:pic>
      <p:pic>
        <p:nvPicPr>
          <p:cNvPr id="135" name="Google Shape;135;p18" title="&quot;&quot;"/>
          <p:cNvPicPr preferRelativeResize="0"/>
          <p:nvPr/>
        </p:nvPicPr>
        <p:blipFill rotWithShape="1">
          <a:blip r:embed="rId7">
            <a:alphaModFix/>
          </a:blip>
          <a:srcRect l="4931" r="7785"/>
          <a:stretch/>
        </p:blipFill>
        <p:spPr>
          <a:xfrm>
            <a:off x="6898875" y="1675850"/>
            <a:ext cx="1082850" cy="108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21"/>
          <p:cNvSpPr txBox="1"/>
          <p:nvPr/>
        </p:nvSpPr>
        <p:spPr>
          <a:xfrm>
            <a:off x="2714225" y="1517400"/>
            <a:ext cx="5093700" cy="3056100"/>
          </a:xfrm>
          <a:prstGeom prst="rect">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dirty="0">
                <a:latin typeface="Karla"/>
                <a:ea typeface="Karla"/>
                <a:cs typeface="Karla"/>
                <a:sym typeface="Karla"/>
              </a:rPr>
              <a:t>Interpersonally:</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Talk in private</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Give hope - help student realize there are options</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Suggest resources </a:t>
            </a:r>
            <a:r>
              <a:rPr lang="en" sz="1200" dirty="0">
                <a:latin typeface="Karla"/>
                <a:ea typeface="Karla"/>
                <a:cs typeface="Karla"/>
                <a:sym typeface="Karla"/>
              </a:rPr>
              <a:t>(SHS, Fin Aid, </a:t>
            </a:r>
            <a:r>
              <a:rPr lang="en-US" sz="1200" dirty="0">
                <a:latin typeface="Karla"/>
                <a:ea typeface="Karla"/>
                <a:cs typeface="Karla"/>
                <a:sym typeface="Karla"/>
              </a:rPr>
              <a:t>Falcon’s Nest, </a:t>
            </a:r>
            <a:r>
              <a:rPr lang="en" sz="1200" dirty="0">
                <a:latin typeface="Karla"/>
                <a:ea typeface="Karla"/>
                <a:cs typeface="Karla"/>
                <a:sym typeface="Karla"/>
              </a:rPr>
              <a:t>Adult Re-Entry, </a:t>
            </a:r>
            <a:r>
              <a:rPr lang="en-US" sz="1200" dirty="0">
                <a:latin typeface="Karla"/>
                <a:ea typeface="Karla"/>
                <a:cs typeface="Karla"/>
                <a:sym typeface="Karla"/>
              </a:rPr>
              <a:t>SAS</a:t>
            </a:r>
            <a:r>
              <a:rPr lang="en" sz="1200" dirty="0">
                <a:latin typeface="Karla"/>
                <a:ea typeface="Karla"/>
                <a:cs typeface="Karla"/>
                <a:sym typeface="Karla"/>
              </a:rPr>
              <a:t>, EOPS/LINC/CARE, Veterans Resource Center, etc.)</a:t>
            </a:r>
            <a:endParaRPr sz="12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Help them with relaxation skills</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Avoid sarcasm, jokes, overly personal remarks</a:t>
            </a:r>
            <a:endParaRPr sz="1600" dirty="0">
              <a:latin typeface="Karla"/>
              <a:ea typeface="Karla"/>
              <a:cs typeface="Karla"/>
              <a:sym typeface="Karla"/>
            </a:endParaRPr>
          </a:p>
          <a:p>
            <a:pPr marL="0" lvl="0" indent="0" algn="l" rtl="0">
              <a:lnSpc>
                <a:spcPct val="100000"/>
              </a:lnSpc>
              <a:spcBef>
                <a:spcPts val="0"/>
              </a:spcBef>
              <a:spcAft>
                <a:spcPts val="0"/>
              </a:spcAft>
              <a:buNone/>
            </a:pPr>
            <a:endParaRPr dirty="0"/>
          </a:p>
        </p:txBody>
      </p:sp>
      <p:pic>
        <p:nvPicPr>
          <p:cNvPr id="160" name="Google Shape;160;p21" descr="1. Remove all distraction, 2. Observing speakers signs and body language, 3. Responding to what you have understood." title="Active listening tips"/>
          <p:cNvPicPr preferRelativeResize="0"/>
          <p:nvPr/>
        </p:nvPicPr>
        <p:blipFill>
          <a:blip r:embed="rId3">
            <a:alphaModFix/>
          </a:blip>
          <a:stretch>
            <a:fillRect/>
          </a:stretch>
        </p:blipFill>
        <p:spPr>
          <a:xfrm>
            <a:off x="5743300" y="199475"/>
            <a:ext cx="3040525" cy="2200150"/>
          </a:xfrm>
          <a:prstGeom prst="rect">
            <a:avLst/>
          </a:prstGeom>
          <a:noFill/>
          <a:ln w="9525" cap="flat" cmpd="sng">
            <a:solidFill>
              <a:srgbClr val="A2C4C9"/>
            </a:solidFill>
            <a:prstDash val="solid"/>
            <a:round/>
            <a:headEnd type="none" w="sm" len="sm"/>
            <a:tailEnd type="none" w="sm" len="sm"/>
          </a:ln>
          <a:effectLst>
            <a:outerShdw blurRad="300038" dist="19050" dir="5400000" algn="bl" rotWithShape="0">
              <a:srgbClr val="000000">
                <a:alpha val="50000"/>
              </a:srgbClr>
            </a:outerShdw>
          </a:effectLst>
        </p:spPr>
      </p:pic>
      <p:sp>
        <p:nvSpPr>
          <p:cNvPr id="158" name="Google Shape;158;p21"/>
          <p:cNvSpPr txBox="1"/>
          <p:nvPr/>
        </p:nvSpPr>
        <p:spPr>
          <a:xfrm>
            <a:off x="163875" y="1790924"/>
            <a:ext cx="2415000" cy="2605229"/>
          </a:xfrm>
          <a:prstGeom prst="rect">
            <a:avLst/>
          </a:prstGeom>
          <a:solidFill>
            <a:srgbClr val="FCE5CD"/>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dirty="0">
                <a:latin typeface="Karla"/>
                <a:ea typeface="Karla"/>
                <a:cs typeface="Karla"/>
                <a:sym typeface="Karla"/>
              </a:rPr>
              <a:t>Intrapersonally:</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Try to understand where they are coming from</a:t>
            </a:r>
            <a:endParaRPr sz="1600" dirty="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dirty="0">
                <a:latin typeface="Karla"/>
                <a:ea typeface="Karla"/>
                <a:cs typeface="Karla"/>
                <a:sym typeface="Karla"/>
              </a:rPr>
              <a:t>Avoid judging, evaluating, criticizing, </a:t>
            </a:r>
            <a:r>
              <a:rPr lang="en-US" sz="1600" dirty="0">
                <a:latin typeface="Karla"/>
                <a:ea typeface="Karla"/>
                <a:cs typeface="Karla"/>
                <a:sym typeface="Karla"/>
              </a:rPr>
              <a:t>or diagnosing</a:t>
            </a:r>
            <a:endParaRPr sz="1600" dirty="0">
              <a:latin typeface="Karla"/>
              <a:ea typeface="Karla"/>
              <a:cs typeface="Karla"/>
              <a:sym typeface="Karla"/>
            </a:endParaRPr>
          </a:p>
          <a:p>
            <a:pPr marL="0" lvl="0" indent="0" algn="l" rtl="0">
              <a:lnSpc>
                <a:spcPct val="100000"/>
              </a:lnSpc>
              <a:spcBef>
                <a:spcPts val="0"/>
              </a:spcBef>
              <a:spcAft>
                <a:spcPts val="0"/>
              </a:spcAft>
              <a:buNone/>
            </a:pPr>
            <a:endParaRPr dirty="0"/>
          </a:p>
        </p:txBody>
      </p:sp>
      <p:sp>
        <p:nvSpPr>
          <p:cNvPr id="2" name="Title 1"/>
          <p:cNvSpPr>
            <a:spLocks noGrp="1"/>
          </p:cNvSpPr>
          <p:nvPr>
            <p:ph type="title"/>
          </p:nvPr>
        </p:nvSpPr>
        <p:spPr>
          <a:xfrm>
            <a:off x="0" y="357288"/>
            <a:ext cx="7370700" cy="857400"/>
          </a:xfrm>
        </p:spPr>
        <p:txBody>
          <a:bodyPr/>
          <a:lstStyle/>
          <a:p>
            <a:r>
              <a:rPr lang="en-US" dirty="0">
                <a:latin typeface="Karla"/>
                <a:ea typeface="Karla"/>
                <a:cs typeface="Karla"/>
                <a:sym typeface="Karla"/>
              </a:rPr>
              <a:t>What can I do?</a:t>
            </a:r>
            <a:br>
              <a:rPr lang="en-US" dirty="0">
                <a:latin typeface="Karla"/>
                <a:ea typeface="Karla"/>
                <a:cs typeface="Karla"/>
                <a:sym typeface="Karla"/>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26"/>
          <p:cNvSpPr txBox="1"/>
          <p:nvPr/>
        </p:nvSpPr>
        <p:spPr>
          <a:xfrm>
            <a:off x="156250" y="2299350"/>
            <a:ext cx="8911800" cy="276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Administrative Procedure 5520: Student Discipline Procedures (lines 115-125)</a:t>
            </a:r>
            <a:endParaRPr sz="1600" b="1"/>
          </a:p>
          <a:p>
            <a:pPr marL="0" lvl="0" indent="0" algn="ctr" rtl="0">
              <a:spcBef>
                <a:spcPts val="0"/>
              </a:spcBef>
              <a:spcAft>
                <a:spcPts val="0"/>
              </a:spcAft>
              <a:buNone/>
            </a:pPr>
            <a:endParaRPr sz="800" b="1"/>
          </a:p>
          <a:p>
            <a:pPr marL="0" lvl="0" indent="0" algn="l" rtl="0">
              <a:spcBef>
                <a:spcPts val="0"/>
              </a:spcBef>
              <a:spcAft>
                <a:spcPts val="0"/>
              </a:spcAft>
              <a:buNone/>
            </a:pPr>
            <a:r>
              <a:rPr lang="en" sz="1600" b="1"/>
              <a:t>Removal from Class (Education Code Section 76032): Any instructor may order a student removed from his/her class for the day of the removal and the next class meeting.</a:t>
            </a:r>
            <a:r>
              <a:rPr lang="en" b="1"/>
              <a:t> </a:t>
            </a:r>
            <a:endParaRPr b="1"/>
          </a:p>
          <a:p>
            <a:pPr marL="0" lvl="0" indent="0" algn="l" rtl="0">
              <a:spcBef>
                <a:spcPts val="0"/>
              </a:spcBef>
              <a:spcAft>
                <a:spcPts val="0"/>
              </a:spcAft>
              <a:buNone/>
            </a:pPr>
            <a:r>
              <a:rPr lang="en" sz="1200">
                <a:solidFill>
                  <a:schemeClr val="dk2"/>
                </a:solidFill>
              </a:rPr>
              <a:t>The instructor shall immediately report the removal to the Faculty Coordinator for Student Conduct and Grievance and complete a Student Conduct Incident Form. The Faculty Coordinator or designee shall arrange for a conference between the student and the instructor regarding the removal. If the instructor or the student requests, the Faculty Coordinator or designee shall attend the conference. The student shall not be returned to the class during the period of the removal without the concurrence of the instructor. Nothing herein will prevent the Faculty Coordinator, or designee from recommending further disciplinary procedures in accordance with these procedures based on the facts which led to the removal. </a:t>
            </a:r>
            <a:endParaRPr sz="1200">
              <a:solidFill>
                <a:schemeClr val="dk2"/>
              </a:solidFill>
            </a:endParaRPr>
          </a:p>
        </p:txBody>
      </p:sp>
      <p:sp>
        <p:nvSpPr>
          <p:cNvPr id="195" name="Google Shape;195;p26"/>
          <p:cNvSpPr txBox="1"/>
          <p:nvPr/>
        </p:nvSpPr>
        <p:spPr>
          <a:xfrm>
            <a:off x="235625" y="948000"/>
            <a:ext cx="8413800" cy="190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sz="1800" b="1" i="1">
                <a:latin typeface="Karla"/>
                <a:ea typeface="Karla"/>
                <a:cs typeface="Karla"/>
                <a:sym typeface="Karla"/>
              </a:rPr>
              <a:t>Disruptive</a:t>
            </a:r>
            <a:endParaRPr sz="1800" b="1" i="1">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a:solidFill>
                  <a:schemeClr val="dk1"/>
                </a:solidFill>
                <a:latin typeface="Karla"/>
                <a:ea typeface="Karla"/>
                <a:cs typeface="Karla"/>
                <a:sym typeface="Karla"/>
              </a:rPr>
              <a:t>If safety does not seem like an immediate concern, attempt to de-escalate the situation; offer to find someone to assist in problem-solving.</a:t>
            </a:r>
            <a:endParaRPr sz="180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a:latin typeface="Karla"/>
                <a:ea typeface="Karla"/>
                <a:cs typeface="Karla"/>
                <a:sym typeface="Karla"/>
              </a:rPr>
              <a:t>Instructors may (and should) remove a disruptive student from class. </a:t>
            </a:r>
            <a:endParaRPr sz="1800">
              <a:latin typeface="Karla"/>
              <a:ea typeface="Karla"/>
              <a:cs typeface="Karla"/>
              <a:sym typeface="Karla"/>
            </a:endParaRPr>
          </a:p>
        </p:txBody>
      </p:sp>
      <p:sp>
        <p:nvSpPr>
          <p:cNvPr id="2" name="Title 1"/>
          <p:cNvSpPr>
            <a:spLocks noGrp="1"/>
          </p:cNvSpPr>
          <p:nvPr>
            <p:ph type="title"/>
          </p:nvPr>
        </p:nvSpPr>
        <p:spPr>
          <a:xfrm>
            <a:off x="0" y="33757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(Immediate)</a:t>
            </a:r>
            <a:br>
              <a:rPr lang="en-US" sz="1200" dirty="0">
                <a:latin typeface="Karla"/>
                <a:ea typeface="Karla"/>
                <a:cs typeface="Karla"/>
                <a:sym typeface="Karla"/>
              </a:rPr>
            </a:br>
            <a:endParaRPr lang="en-US" dirty="0"/>
          </a:p>
        </p:txBody>
      </p:sp>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C4CD5338A20B40B6642EC87CCEEF0C" ma:contentTypeVersion="10" ma:contentTypeDescription="Create a new document." ma:contentTypeScope="" ma:versionID="b40cd3f74d166986ac33a96f2f6f89f2">
  <xsd:schema xmlns:xsd="http://www.w3.org/2001/XMLSchema" xmlns:xs="http://www.w3.org/2001/XMLSchema" xmlns:p="http://schemas.microsoft.com/office/2006/metadata/properties" xmlns:ns2="335c8ad7-0751-4499-8c18-0bfdac11523d" xmlns:ns3="ba0d3587-d6a9-4f9d-8c49-fc4d5ccfeb71" targetNamespace="http://schemas.microsoft.com/office/2006/metadata/properties" ma:root="true" ma:fieldsID="34555d0e5ea382cff7ba07f018a38bd6" ns2:_="" ns3:_="">
    <xsd:import namespace="335c8ad7-0751-4499-8c18-0bfdac11523d"/>
    <xsd:import namespace="ba0d3587-d6a9-4f9d-8c49-fc4d5ccfe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c8ad7-0751-4499-8c18-0bfdac115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0d3587-d6a9-4f9d-8c49-fc4d5ccfe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C15A3-E28A-4066-AAA5-936CB592C58F}">
  <ds:schemaRefs>
    <ds:schemaRef ds:uri="http://schemas.microsoft.com/sharepoint/v3/contenttype/forms"/>
  </ds:schemaRefs>
</ds:datastoreItem>
</file>

<file path=customXml/itemProps2.xml><?xml version="1.0" encoding="utf-8"?>
<ds:datastoreItem xmlns:ds="http://schemas.openxmlformats.org/officeDocument/2006/customXml" ds:itemID="{8D95A869-9B8A-49CF-B3FA-040FA643363F}">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ba0d3587-d6a9-4f9d-8c49-fc4d5ccfeb71"/>
    <ds:schemaRef ds:uri="335c8ad7-0751-4499-8c18-0bfdac11523d"/>
    <ds:schemaRef ds:uri="http://www.w3.org/XML/1998/namespace"/>
  </ds:schemaRefs>
</ds:datastoreItem>
</file>

<file path=customXml/itemProps3.xml><?xml version="1.0" encoding="utf-8"?>
<ds:datastoreItem xmlns:ds="http://schemas.openxmlformats.org/officeDocument/2006/customXml" ds:itemID="{9C198926-C1CB-41CB-BA85-29ECD7E5B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c8ad7-0751-4499-8c18-0bfdac11523d"/>
    <ds:schemaRef ds:uri="ba0d3587-d6a9-4f9d-8c49-fc4d5ccfeb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TotalTime>
  <Words>1378</Words>
  <Application>Microsoft Office PowerPoint</Application>
  <PresentationFormat>On-screen Show (16:9)</PresentationFormat>
  <Paragraphs>135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Karla</vt:lpstr>
      <vt:lpstr>Arial</vt:lpstr>
      <vt:lpstr>Raleway</vt:lpstr>
      <vt:lpstr>Calibri</vt:lpstr>
      <vt:lpstr>Escalus template</vt:lpstr>
      <vt:lpstr>Cerritos College Crisis Assessment, Intervention, &amp; Response (CAIR) Team</vt:lpstr>
      <vt:lpstr>Cerritos College CAIR Team Purpose </vt:lpstr>
      <vt:lpstr>CAIR: Who we are &amp; what we do</vt:lpstr>
      <vt:lpstr>CAIR: What we are not </vt:lpstr>
      <vt:lpstr>CAIR Team Membership </vt:lpstr>
      <vt:lpstr>Your Role with CAIR </vt:lpstr>
      <vt:lpstr>Behaviors on a Continuum</vt:lpstr>
      <vt:lpstr>What can I do? </vt:lpstr>
      <vt:lpstr>What should I do? (Immediate) </vt:lpstr>
      <vt:lpstr>What should I do? Cont’d (Immediate) </vt:lpstr>
      <vt:lpstr>Remember... </vt:lpstr>
      <vt:lpstr>What should I do? (Secondary) </vt:lpstr>
      <vt:lpstr>What happens next…  </vt:lpstr>
      <vt:lpstr>Confidentiality, Privacy, &amp; Discretion</vt:lpstr>
      <vt:lpstr>Confidentiality, Privacy, &amp; Discretion cont’d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Cerritos College Crisis Assessment, Intervention, &amp; Response (CAIR) Team</dc:title>
  <dc:creator>Miller, Elizabeth</dc:creator>
  <cp:lastModifiedBy>Miller, Elizabeth</cp:lastModifiedBy>
  <cp:revision>22</cp:revision>
  <dcterms:modified xsi:type="dcterms:W3CDTF">2021-01-13T01:40:07Z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0x01010072C4CD5338A20B40B6642EC87CCEEF0C</vt:lpwstr>
  </property>
</Properties>
</file>