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0" r:id="rId3"/>
    <p:sldId id="273" r:id="rId4"/>
    <p:sldId id="274" r:id="rId5"/>
    <p:sldId id="268" r:id="rId6"/>
    <p:sldId id="269" r:id="rId7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E66"/>
    <a:srgbClr val="E1E1E6"/>
    <a:srgbClr val="FFBE00"/>
    <a:srgbClr val="00B389"/>
    <a:srgbClr val="FFFFE6"/>
    <a:srgbClr val="065D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81" d="100"/>
          <a:sy n="81" d="100"/>
        </p:scale>
        <p:origin x="72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with Deparrtment N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C08ED1-E878-B04B-B094-193CCBF31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196615" cy="6858001"/>
          </a:xfrm>
          <a:prstGeom prst="rect">
            <a:avLst/>
          </a:prstGeom>
          <a:solidFill>
            <a:srgbClr val="002E66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1932B9-39A3-0041-B765-4E2958B293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48AC2-AD4A-F54C-B26F-ABB9E4A9D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E0E56F-64D4-2448-B920-C501D9348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 descr="Cerritos College logo">
            <a:extLst>
              <a:ext uri="{FF2B5EF4-FFF2-40B4-BE49-F238E27FC236}">
                <a16:creationId xmlns:a16="http://schemas.microsoft.com/office/drawing/2014/main" id="{494BE801-9DA4-1A48-AAC9-8643084A3D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33650" y="840223"/>
            <a:ext cx="2348565" cy="248717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935F8A9-50A3-2F44-8DE9-ECE126D8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933650" y="3616889"/>
            <a:ext cx="234856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04564DE2-9E1A-A341-8EF2-4D13F3650D5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9000"/>
          </a:blip>
          <a:stretch>
            <a:fillRect/>
          </a:stretch>
        </p:blipFill>
        <p:spPr>
          <a:xfrm rot="20484363">
            <a:off x="-451594" y="4040106"/>
            <a:ext cx="5406264" cy="5716969"/>
          </a:xfrm>
          <a:prstGeom prst="rect">
            <a:avLst/>
          </a:prstGeom>
        </p:spPr>
      </p:pic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0AE4BD91-E4E5-5940-9BE7-200A832B4B18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64115" y="3847139"/>
            <a:ext cx="3932237" cy="38115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600" b="0" i="0">
                <a:solidFill>
                  <a:schemeClr val="bg1"/>
                </a:solidFill>
                <a:latin typeface="Lora" pitchFamily="2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Department Name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A26DF7-EED2-E44C-B936-475E541FC5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196614" y="0"/>
            <a:ext cx="7995385" cy="6858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63E8CE3-C8BD-884A-8B21-28A3350D7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5026" y="2772076"/>
            <a:ext cx="5771147" cy="2377440"/>
          </a:xfrm>
          <a:prstGeom prst="rect">
            <a:avLst/>
          </a:prstGeom>
        </p:spPr>
        <p:txBody>
          <a:bodyPr/>
          <a:lstStyle>
            <a:lvl1pPr>
              <a:defRPr b="1" i="0">
                <a:solidFill>
                  <a:srgbClr val="002E66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66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14AA0D2-5504-EA4E-A8F3-E1AF940EFA2A}"/>
              </a:ext>
            </a:extLst>
          </p:cNvPr>
          <p:cNvSpPr/>
          <p:nvPr userDrawn="1"/>
        </p:nvSpPr>
        <p:spPr>
          <a:xfrm>
            <a:off x="1638936" y="0"/>
            <a:ext cx="10553064" cy="6858000"/>
          </a:xfrm>
          <a:prstGeom prst="rect">
            <a:avLst/>
          </a:prstGeom>
          <a:solidFill>
            <a:srgbClr val="E1E1E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3113E7-E7BD-9549-A4B8-4BC35A3D5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1737393" cy="6858001"/>
          </a:xfrm>
          <a:prstGeom prst="rect">
            <a:avLst/>
          </a:prstGeom>
          <a:solidFill>
            <a:srgbClr val="002E66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Cerritos College logo">
            <a:extLst>
              <a:ext uri="{FF2B5EF4-FFF2-40B4-BE49-F238E27FC236}">
                <a16:creationId xmlns:a16="http://schemas.microsoft.com/office/drawing/2014/main" id="{3447B9D1-677C-CD42-B4F7-EDE06EF321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28244"/>
          <a:stretch/>
        </p:blipFill>
        <p:spPr>
          <a:xfrm>
            <a:off x="98457" y="532104"/>
            <a:ext cx="1540479" cy="11706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39A2BD-B021-DF4E-98DC-AB1F9F40344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9000"/>
          </a:blip>
          <a:stretch>
            <a:fillRect/>
          </a:stretch>
        </p:blipFill>
        <p:spPr>
          <a:xfrm rot="20484363">
            <a:off x="-80620" y="3872659"/>
            <a:ext cx="5406264" cy="571696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9F79A173-4CE2-D34A-9256-D948B556C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9415" y="962435"/>
            <a:ext cx="7783760" cy="1025402"/>
          </a:xfrm>
          <a:prstGeom prst="rect">
            <a:avLst/>
          </a:prstGeom>
        </p:spPr>
        <p:txBody>
          <a:bodyPr/>
          <a:lstStyle>
            <a:lvl1pPr>
              <a:defRPr sz="4000" b="1" i="0">
                <a:solidFill>
                  <a:srgbClr val="002E66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2DF2030-61CD-9649-B7A1-71E4DBE5FE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179416" y="1983245"/>
            <a:ext cx="7783759" cy="2344221"/>
          </a:xfrm>
          <a:prstGeom prst="rect">
            <a:avLst/>
          </a:prstGeom>
        </p:spPr>
        <p:txBody>
          <a:bodyPr/>
          <a:lstStyle>
            <a:lvl1pPr>
              <a:defRPr sz="3200" b="1" i="0">
                <a:solidFill>
                  <a:srgbClr val="002E66"/>
                </a:solidFill>
                <a:latin typeface="Poppins SemiBold" pitchFamily="2" charset="77"/>
                <a:cs typeface="Poppins SemiBold" pitchFamily="2" charset="77"/>
              </a:defRPr>
            </a:lvl1pPr>
            <a:lvl2pPr>
              <a:defRPr sz="2800" b="0" i="0">
                <a:solidFill>
                  <a:srgbClr val="002E66"/>
                </a:solidFill>
                <a:latin typeface="Poppins Medium" pitchFamily="2" charset="77"/>
                <a:cs typeface="Poppins Medium" pitchFamily="2" charset="77"/>
              </a:defRPr>
            </a:lvl2pPr>
            <a:lvl3pPr>
              <a:defRPr sz="2400" b="0" i="0">
                <a:solidFill>
                  <a:srgbClr val="002E66"/>
                </a:solidFill>
                <a:latin typeface="Poppins Medium" pitchFamily="2" charset="77"/>
                <a:cs typeface="Poppins Medium" pitchFamily="2" charset="77"/>
              </a:defRPr>
            </a:lvl3pPr>
            <a:lvl4pPr>
              <a:defRPr sz="2000" b="0" i="0">
                <a:solidFill>
                  <a:srgbClr val="002E66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1800" b="0" i="0">
                <a:solidFill>
                  <a:srgbClr val="002E66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9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14AA0D2-5504-EA4E-A8F3-E1AF940EFA2A}"/>
              </a:ext>
            </a:extLst>
          </p:cNvPr>
          <p:cNvSpPr/>
          <p:nvPr userDrawn="1"/>
        </p:nvSpPr>
        <p:spPr>
          <a:xfrm>
            <a:off x="1638936" y="0"/>
            <a:ext cx="10553064" cy="6858000"/>
          </a:xfrm>
          <a:prstGeom prst="rect">
            <a:avLst/>
          </a:prstGeom>
          <a:solidFill>
            <a:srgbClr val="E1E1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7BA4AC-FA3F-2D47-9886-3CEC81041E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68199" y="562906"/>
            <a:ext cx="6892894" cy="1025402"/>
          </a:xfrm>
          <a:prstGeom prst="rect">
            <a:avLst/>
          </a:prstGeom>
        </p:spPr>
        <p:txBody>
          <a:bodyPr/>
          <a:lstStyle>
            <a:lvl1pPr>
              <a:defRPr sz="3200"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3113E7-E7BD-9549-A4B8-4BC35A3D5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1737393" cy="6858001"/>
          </a:xfrm>
          <a:prstGeom prst="rect">
            <a:avLst/>
          </a:prstGeom>
          <a:solidFill>
            <a:srgbClr val="002E66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Cerritos College logo">
            <a:extLst>
              <a:ext uri="{FF2B5EF4-FFF2-40B4-BE49-F238E27FC236}">
                <a16:creationId xmlns:a16="http://schemas.microsoft.com/office/drawing/2014/main" id="{3447B9D1-677C-CD42-B4F7-EDE06EF321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28244"/>
          <a:stretch/>
        </p:blipFill>
        <p:spPr>
          <a:xfrm>
            <a:off x="98457" y="532104"/>
            <a:ext cx="1540479" cy="11706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39A2BD-B021-DF4E-98DC-AB1F9F40344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9000"/>
          </a:blip>
          <a:stretch>
            <a:fillRect/>
          </a:stretch>
        </p:blipFill>
        <p:spPr>
          <a:xfrm rot="20484363">
            <a:off x="-80620" y="3872659"/>
            <a:ext cx="5406264" cy="5716969"/>
          </a:xfrm>
          <a:prstGeom prst="rect">
            <a:avLst/>
          </a:prstGeom>
        </p:spPr>
      </p:pic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6889C0AE-6F3B-C841-8403-65A6B9A158A1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2368200" y="1702733"/>
            <a:ext cx="4677494" cy="3571912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icon to add chart</a:t>
            </a:r>
          </a:p>
        </p:txBody>
      </p:sp>
      <p:sp>
        <p:nvSpPr>
          <p:cNvPr id="8" name="Chart Placeholder 3">
            <a:extLst>
              <a:ext uri="{FF2B5EF4-FFF2-40B4-BE49-F238E27FC236}">
                <a16:creationId xmlns:a16="http://schemas.microsoft.com/office/drawing/2014/main" id="{993FA16D-179E-7F45-90EE-B82CE4C01232}"/>
              </a:ext>
            </a:extLst>
          </p:cNvPr>
          <p:cNvSpPr>
            <a:spLocks noGrp="1"/>
          </p:cNvSpPr>
          <p:nvPr>
            <p:ph type="chart" sz="quarter" idx="11"/>
          </p:nvPr>
        </p:nvSpPr>
        <p:spPr>
          <a:xfrm>
            <a:off x="7257833" y="1702733"/>
            <a:ext cx="4889249" cy="3571912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icon to add chart</a:t>
            </a:r>
          </a:p>
        </p:txBody>
      </p:sp>
    </p:spTree>
    <p:extLst>
      <p:ext uri="{BB962C8B-B14F-4D97-AF65-F5344CB8AC3E}">
        <p14:creationId xmlns:p14="http://schemas.microsoft.com/office/powerpoint/2010/main" val="49772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14AA0D2-5504-EA4E-A8F3-E1AF940EFA2A}"/>
              </a:ext>
            </a:extLst>
          </p:cNvPr>
          <p:cNvSpPr/>
          <p:nvPr userDrawn="1"/>
        </p:nvSpPr>
        <p:spPr>
          <a:xfrm>
            <a:off x="1638936" y="0"/>
            <a:ext cx="10553064" cy="6858000"/>
          </a:xfrm>
          <a:prstGeom prst="rect">
            <a:avLst/>
          </a:prstGeom>
          <a:solidFill>
            <a:srgbClr val="E1E1E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7BA4AC-FA3F-2D47-9886-3CEC81041E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68199" y="562906"/>
            <a:ext cx="6892894" cy="1025402"/>
          </a:xfrm>
          <a:prstGeom prst="rect">
            <a:avLst/>
          </a:prstGeom>
        </p:spPr>
        <p:txBody>
          <a:bodyPr/>
          <a:lstStyle>
            <a:lvl1pPr>
              <a:defRPr sz="3200"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3113E7-E7BD-9549-A4B8-4BC35A3D5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1737393" cy="6858001"/>
          </a:xfrm>
          <a:prstGeom prst="rect">
            <a:avLst/>
          </a:prstGeom>
          <a:solidFill>
            <a:srgbClr val="002E66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Cerritos College logo">
            <a:extLst>
              <a:ext uri="{FF2B5EF4-FFF2-40B4-BE49-F238E27FC236}">
                <a16:creationId xmlns:a16="http://schemas.microsoft.com/office/drawing/2014/main" id="{3447B9D1-677C-CD42-B4F7-EDE06EF321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28244"/>
          <a:stretch/>
        </p:blipFill>
        <p:spPr>
          <a:xfrm>
            <a:off x="98457" y="532104"/>
            <a:ext cx="1540479" cy="11706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39A2BD-B021-DF4E-98DC-AB1F9F40344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9000"/>
          </a:blip>
          <a:stretch>
            <a:fillRect/>
          </a:stretch>
        </p:blipFill>
        <p:spPr>
          <a:xfrm rot="20484363">
            <a:off x="-80620" y="3872659"/>
            <a:ext cx="5406264" cy="5716969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0CF8F2C-25F6-FD48-817D-72E10DC305C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368550" y="1703388"/>
            <a:ext cx="4619625" cy="37052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2" name="Picture Placeholder 5">
            <a:extLst>
              <a:ext uri="{FF2B5EF4-FFF2-40B4-BE49-F238E27FC236}">
                <a16:creationId xmlns:a16="http://schemas.microsoft.com/office/drawing/2014/main" id="{3E2CD182-FC84-AA46-9730-04B7411C034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81181" y="1703388"/>
            <a:ext cx="4619625" cy="37052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6467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rritos College logo">
            <a:extLst>
              <a:ext uri="{FF2B5EF4-FFF2-40B4-BE49-F238E27FC236}">
                <a16:creationId xmlns:a16="http://schemas.microsoft.com/office/drawing/2014/main" id="{3447B9D1-677C-CD42-B4F7-EDE06EF321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28244"/>
          <a:stretch/>
        </p:blipFill>
        <p:spPr>
          <a:xfrm>
            <a:off x="478738" y="872073"/>
            <a:ext cx="1540479" cy="117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33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page with Deparrtment N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1932B9-39A3-0041-B765-4E2958B293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48AC2-AD4A-F54C-B26F-ABB9E4A9D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E0E56F-64D4-2448-B920-C501D9348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52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rritos College logo">
            <a:extLst>
              <a:ext uri="{FF2B5EF4-FFF2-40B4-BE49-F238E27FC236}">
                <a16:creationId xmlns:a16="http://schemas.microsoft.com/office/drawing/2014/main" id="{3447B9D1-677C-CD42-B4F7-EDE06EF321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28244"/>
          <a:stretch/>
        </p:blipFill>
        <p:spPr>
          <a:xfrm>
            <a:off x="478738" y="872073"/>
            <a:ext cx="1540479" cy="117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57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Intr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DB65A-1D13-D443-B5F3-3C07C9D96B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4D4A39-0AA3-0043-A36A-F198A35BAF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12AF7-2B57-694A-A12B-4E7A38AAEF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935619-111E-8841-B7E7-4DB98E2EA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1DB32-FEE5-0E41-8989-F78EF408E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99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le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004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6CB5D6C-F434-204D-A08C-3338B863C991}"/>
              </a:ext>
            </a:extLst>
          </p:cNvPr>
          <p:cNvSpPr/>
          <p:nvPr userDrawn="1"/>
        </p:nvSpPr>
        <p:spPr>
          <a:xfrm>
            <a:off x="0" y="151371"/>
            <a:ext cx="12192000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C14797-FF73-2549-98DE-759D65E5D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449" y="516496"/>
            <a:ext cx="10674351" cy="1147975"/>
          </a:xfrm>
          <a:prstGeom prst="rect">
            <a:avLst/>
          </a:prstGeom>
        </p:spPr>
        <p:txBody>
          <a:bodyPr anchor="b"/>
          <a:lstStyle>
            <a:lvl1pPr>
              <a:defRPr sz="4000">
                <a:solidFill>
                  <a:srgbClr val="002E6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8A7E2-14F8-2947-92E4-5DAC3E9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54298" y="6356349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750F8-03F3-0047-98D9-01CD501EF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40643" y="63736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DC5DA0D-5D2E-9349-8225-CD9E00C6B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"/>
            <a:ext cx="12192000" cy="365125"/>
          </a:xfrm>
          <a:prstGeom prst="rect">
            <a:avLst/>
          </a:prstGeom>
          <a:solidFill>
            <a:srgbClr val="002E66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C392585-75E9-1244-A38F-85152E39ED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31343"/>
          <a:stretch/>
        </p:blipFill>
        <p:spPr>
          <a:xfrm>
            <a:off x="125408" y="5897035"/>
            <a:ext cx="1079596" cy="784964"/>
          </a:xfrm>
          <a:prstGeom prst="rect">
            <a:avLst/>
          </a:prstGeom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C7667D3-40F7-F84B-950D-A2B94FE22A1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79449" y="2076450"/>
            <a:ext cx="4596885" cy="349321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649659B-3F1B-EE4E-BFB4-24173B5506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99100" y="2116826"/>
            <a:ext cx="6013450" cy="2788806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20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6CB5D6C-F434-204D-A08C-3338B863C991}"/>
              </a:ext>
            </a:extLst>
          </p:cNvPr>
          <p:cNvSpPr/>
          <p:nvPr userDrawn="1"/>
        </p:nvSpPr>
        <p:spPr>
          <a:xfrm>
            <a:off x="0" y="151371"/>
            <a:ext cx="12192000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C14797-FF73-2549-98DE-759D65E5D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208" y="3764951"/>
            <a:ext cx="4905633" cy="1147975"/>
          </a:xfrm>
          <a:prstGeom prst="rect">
            <a:avLst/>
          </a:prstGeom>
        </p:spPr>
        <p:txBody>
          <a:bodyPr anchor="b"/>
          <a:lstStyle>
            <a:lvl1pPr>
              <a:defRPr sz="3600">
                <a:solidFill>
                  <a:srgbClr val="002E6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8A7E2-14F8-2947-92E4-5DAC3E9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54298" y="6356349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750F8-03F3-0047-98D9-01CD501EF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40643" y="63736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DC5DA0D-5D2E-9349-8225-CD9E00C6B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"/>
            <a:ext cx="12192000" cy="365125"/>
          </a:xfrm>
          <a:prstGeom prst="rect">
            <a:avLst/>
          </a:prstGeom>
          <a:solidFill>
            <a:srgbClr val="002E66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C392585-75E9-1244-A38F-85152E39ED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31343"/>
          <a:stretch/>
        </p:blipFill>
        <p:spPr>
          <a:xfrm>
            <a:off x="125408" y="5897035"/>
            <a:ext cx="1079596" cy="784964"/>
          </a:xfrm>
          <a:prstGeom prst="rect">
            <a:avLst/>
          </a:prstGeom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C7667D3-40F7-F84B-950D-A2B94FE22A1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" y="365126"/>
            <a:ext cx="3991231" cy="306387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649659B-3F1B-EE4E-BFB4-24173B5506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758249" y="3750105"/>
            <a:ext cx="6308343" cy="23530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B802F5A9-2108-DF40-A799-4028F67D9EC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201296" y="365126"/>
            <a:ext cx="3818238" cy="306387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3" name="Picture Placeholder 7">
            <a:extLst>
              <a:ext uri="{FF2B5EF4-FFF2-40B4-BE49-F238E27FC236}">
                <a16:creationId xmlns:a16="http://schemas.microsoft.com/office/drawing/2014/main" id="{01C6FF17-5BCC-5C4F-8EDB-94DFFAF5EC9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229599" y="365126"/>
            <a:ext cx="3954163" cy="306387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2749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57AE5-2C48-5347-B78A-9AE2B2E50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4C67CF-1FEB-104B-AA15-9173252811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A4B2A7-29DF-624C-A432-3DDC83B7BF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3ED1C7-6C6E-0747-97EF-5A68F40E33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974A4F-8E73-9040-9CA4-86EDAFE1D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2D7457-2AFB-4B41-B739-8F48C450A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95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5F2B3-9678-734A-BE21-0340FC209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1EE27D-5387-494C-93D8-A15EBE5F70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910167-2500-6C40-9092-2AA283767A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59F95D-4869-6E44-93DC-FD3AF4D269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2F1698-96A4-D241-85A3-A62C55436F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3E5273-50DB-4A41-A01D-3DFA2804AC3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68ED0F-1450-D14D-B769-4A4E65B2B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2C7767-2190-024A-94F6-D9F0B1033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45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6A8806-EBA9-7549-A5A0-DFB03F0C40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BEC19C-BA17-D64D-BC41-53DC980E9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02573D-318E-184D-B2B8-A8E571323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0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38E4B-916A-8841-81D1-93D8A4230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50CF3-8EB3-794B-B87F-4284C497D4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27B8F-C8FB-A84F-B1F1-76D8084E0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852F31-361E-5341-A97E-A9C60F3D40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F5D393-CBAB-234B-82B7-E9173C691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1FBB6B-AAD0-5346-9B2C-5ED403320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83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4E620-5465-1547-8DE6-4A0E292FB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39A93A-2FB5-1E47-9EBC-CA19EF4989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D52E5F-366E-964A-B88D-95A37BE5D2CE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600">
                <a:latin typeface="Garamond" panose="02020404030301010803" pitchFamily="18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Department Name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4DB489-0795-5F48-861A-3D6787AE8E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7BC69C-280D-C948-A899-C23E2195B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54DA38-0F68-1140-BBED-CE297F415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40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5EC0E-3F82-1E44-9433-96A864488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8A2263-B35B-404A-AA47-ACB03D856D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B5AC1B-6257-C943-B0ED-946BFD2D32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9F252-3704-004C-9C69-77137F649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ADB9F7-CDBA-8240-9EFC-979FC6B4F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79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188300-F283-394F-97EA-400F39B2D3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6B9C24-B34B-2E43-927C-516FCC100D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F5235-2850-CC45-912B-1DA57C71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451EB1-5EF7-D84E-B8C0-70D0B852F0F6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8B820D-EB29-DA4D-9A5C-8C0EC2919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042CE-CC62-4649-A055-1711ED4AB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E7D833-7F78-5C41-ADB5-9EF51B3C6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54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1620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4" r:id="rId2"/>
    <p:sldLayoutId id="2147483667" r:id="rId3"/>
    <p:sldLayoutId id="2147483666" r:id="rId4"/>
    <p:sldLayoutId id="2147483663" r:id="rId5"/>
    <p:sldLayoutId id="2147483665" r:id="rId6"/>
    <p:sldLayoutId id="2147483661" r:id="rId7"/>
    <p:sldLayoutId id="2147483649" r:id="rId8"/>
    <p:sldLayoutId id="2147483660" r:id="rId9"/>
    <p:sldLayoutId id="2147483651" r:id="rId10"/>
    <p:sldLayoutId id="2147483662" r:id="rId11"/>
    <p:sldLayoutId id="2147483652" r:id="rId12"/>
    <p:sldLayoutId id="2147483653" r:id="rId13"/>
    <p:sldLayoutId id="2147483655" r:id="rId14"/>
    <p:sldLayoutId id="2147483656" r:id="rId15"/>
    <p:sldLayoutId id="2147483657" r:id="rId16"/>
    <p:sldLayoutId id="2147483658" r:id="rId17"/>
    <p:sldLayoutId id="2147483659" r:id="rId18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vmeyer@cerritos.edu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vmeyer@cerritos.edu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f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vmeyer@cerritos.edu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vmeyer@cerritos.edu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CB150-EA63-9C44-866E-3756F8178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1367" y="140266"/>
            <a:ext cx="9694473" cy="862482"/>
          </a:xfrm>
        </p:spPr>
        <p:txBody>
          <a:bodyPr/>
          <a:lstStyle/>
          <a:p>
            <a:pPr algn="ctr"/>
            <a:r>
              <a:rPr lang="en-US" sz="4000" dirty="0">
                <a:solidFill>
                  <a:srgbClr val="002E66"/>
                </a:solidFill>
              </a:rPr>
              <a:t>Take Your Career to New Heights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61198BCD-C7C2-4E9C-A902-37C6651B1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406" y="5673651"/>
            <a:ext cx="2592261" cy="11462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AA59460-9DAF-4439-8037-B836F6A4A291}"/>
              </a:ext>
            </a:extLst>
          </p:cNvPr>
          <p:cNvSpPr txBox="1"/>
          <p:nvPr/>
        </p:nvSpPr>
        <p:spPr>
          <a:xfrm>
            <a:off x="4662454" y="5428767"/>
            <a:ext cx="4677494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Questions?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Visit our website: </a:t>
            </a:r>
            <a:r>
              <a:rPr lang="en-US" sz="1200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 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www.cerritos.edu/rmp</a:t>
            </a:r>
            <a:endParaRPr lang="en-US" sz="1200" b="1" dirty="0">
              <a:solidFill>
                <a:srgbClr val="002E66"/>
              </a:solidFill>
              <a:effectLst/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Contact:  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Venea Meyer, Business Program Advisor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u="sng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vmeyer@cerritos.edu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  (562) 860-2451 ext. 2830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46D475-E59E-4764-9AE6-AAED3D174E98}"/>
              </a:ext>
            </a:extLst>
          </p:cNvPr>
          <p:cNvSpPr txBox="1"/>
          <p:nvPr/>
        </p:nvSpPr>
        <p:spPr>
          <a:xfrm>
            <a:off x="-41954" y="5820675"/>
            <a:ext cx="1922980" cy="1368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400" b="1" dirty="0">
                <a:solidFill>
                  <a:srgbClr val="E1E1E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Cerritos College</a:t>
            </a:r>
          </a:p>
          <a:p>
            <a:pPr>
              <a:spcAft>
                <a:spcPts val="800"/>
              </a:spcAft>
            </a:pPr>
            <a:r>
              <a:rPr lang="en-US" sz="1400" dirty="0">
                <a:solidFill>
                  <a:srgbClr val="E1E1E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11110 Alondra Blvd.</a:t>
            </a:r>
          </a:p>
          <a:p>
            <a:pPr>
              <a:spcAft>
                <a:spcPts val="800"/>
              </a:spcAft>
            </a:pPr>
            <a:r>
              <a:rPr lang="en-US" sz="1400" dirty="0">
                <a:solidFill>
                  <a:srgbClr val="E1E1E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Norwalk, CA 90650</a:t>
            </a:r>
          </a:p>
          <a:p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67FE7DD-2551-4EBC-9ECE-921EA56B78A8}"/>
              </a:ext>
            </a:extLst>
          </p:cNvPr>
          <p:cNvSpPr txBox="1">
            <a:spLocks/>
          </p:cNvSpPr>
          <p:nvPr/>
        </p:nvSpPr>
        <p:spPr>
          <a:xfrm>
            <a:off x="9292489" y="5445191"/>
            <a:ext cx="1764403" cy="29085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</a:lstStyle>
          <a:p>
            <a:r>
              <a:rPr lang="en-US" sz="1200" dirty="0">
                <a:solidFill>
                  <a:srgbClr val="002E66"/>
                </a:solidFill>
              </a:rPr>
              <a:t>Endorsed by the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E006AEC-A372-4810-8AB2-630CAD83035B}"/>
              </a:ext>
            </a:extLst>
          </p:cNvPr>
          <p:cNvSpPr/>
          <p:nvPr/>
        </p:nvSpPr>
        <p:spPr>
          <a:xfrm>
            <a:off x="8195754" y="4174703"/>
            <a:ext cx="3783913" cy="1212756"/>
          </a:xfrm>
          <a:prstGeom prst="roundRect">
            <a:avLst>
              <a:gd name="adj" fmla="val 16667"/>
            </a:avLst>
          </a:prstGeom>
          <a:solidFill>
            <a:srgbClr val="002E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latin typeface="Poppins Medium" panose="00000600000000000000" pitchFamily="2" charset="0"/>
              <a:cs typeface="Poppins Medium" panose="00000600000000000000" pitchFamily="2" charset="0"/>
            </a:endParaRP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Date:  </a:t>
            </a:r>
            <a:r>
              <a:rPr lang="en-US" sz="1600" dirty="0">
                <a:solidFill>
                  <a:srgbClr val="E1E1E6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Monday</a:t>
            </a:r>
            <a:r>
              <a:rPr lang="en-US" sz="1600" dirty="0">
                <a:latin typeface="Poppins Medium" panose="00000600000000000000" pitchFamily="2" charset="0"/>
                <a:cs typeface="Poppins Medium" panose="00000600000000000000" pitchFamily="2" charset="0"/>
              </a:rPr>
              <a:t>, March 21 </a:t>
            </a: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Time:  </a:t>
            </a:r>
            <a:r>
              <a:rPr lang="en-US" sz="1600" dirty="0">
                <a:latin typeface="Poppins Medium" panose="00000600000000000000" pitchFamily="2" charset="0"/>
                <a:cs typeface="Poppins Medium" panose="00000600000000000000" pitchFamily="2" charset="0"/>
              </a:rPr>
              <a:t>10 a.m. PST</a:t>
            </a: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Link:  </a:t>
            </a:r>
            <a:r>
              <a:rPr lang="en-US" sz="1600" b="0" i="0" dirty="0">
                <a:solidFill>
                  <a:srgbClr val="E1E1E6"/>
                </a:solidFill>
                <a:effectLst/>
                <a:latin typeface="Poppins Medium" panose="00000600000000000000" pitchFamily="2" charset="0"/>
                <a:cs typeface="Poppins Medium" panose="00000600000000000000" pitchFamily="2" charset="0"/>
              </a:rPr>
              <a:t>https://cerritos-edu.zoom.us/j/44877532</a:t>
            </a:r>
            <a:endParaRPr lang="en-US" sz="1600" dirty="0">
              <a:solidFill>
                <a:srgbClr val="E1E1E6"/>
              </a:solidFill>
              <a:latin typeface="Poppins Medium" panose="00000600000000000000" pitchFamily="2" charset="0"/>
              <a:cs typeface="Poppins Medium" panose="00000600000000000000" pitchFamily="2" charset="0"/>
            </a:endParaRPr>
          </a:p>
          <a:p>
            <a:endParaRPr lang="en-US" sz="2000" dirty="0">
              <a:latin typeface="Poppins Black" panose="00000A00000000000000" pitchFamily="2" charset="0"/>
              <a:cs typeface="Poppins Black" panose="00000A00000000000000" pitchFamily="2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2D3524A-A1E9-4310-9FF1-CA78A7A1E479}"/>
              </a:ext>
            </a:extLst>
          </p:cNvPr>
          <p:cNvGrpSpPr/>
          <p:nvPr/>
        </p:nvGrpSpPr>
        <p:grpSpPr>
          <a:xfrm>
            <a:off x="1910844" y="942621"/>
            <a:ext cx="10407169" cy="2749471"/>
            <a:chOff x="1922980" y="774835"/>
            <a:chExt cx="10407169" cy="2749471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8957C05-0068-4895-A232-DA1818896AA7}"/>
                </a:ext>
              </a:extLst>
            </p:cNvPr>
            <p:cNvSpPr txBox="1"/>
            <p:nvPr/>
          </p:nvSpPr>
          <p:spPr>
            <a:xfrm>
              <a:off x="1922980" y="777002"/>
              <a:ext cx="3883631" cy="26673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Complete 8 Classes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Human Relations in Business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Computer Applications for Managers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Motivational Presentation Skills for Managers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Human Resource Management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Marketing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Management-Business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Management-Accounting and Internal Control 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Retail Management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6A43491-1825-40BE-B5B8-40E4E9CC763E}"/>
                </a:ext>
              </a:extLst>
            </p:cNvPr>
            <p:cNvSpPr txBox="1"/>
            <p:nvPr/>
          </p:nvSpPr>
          <p:spPr>
            <a:xfrm>
              <a:off x="5618192" y="777002"/>
              <a:ext cx="2588297" cy="12311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Earn </a:t>
              </a: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3 Certificates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Business Essentials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Retail Management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WAFC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7DCF367-B8EF-433D-B067-F4D8E0BB5038}"/>
                </a:ext>
              </a:extLst>
            </p:cNvPr>
            <p:cNvSpPr txBox="1"/>
            <p:nvPr/>
          </p:nvSpPr>
          <p:spPr>
            <a:xfrm>
              <a:off x="8207890" y="774835"/>
              <a:ext cx="4122259" cy="27494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U</a:t>
              </a:r>
              <a:r>
                <a:rPr lang="en-US" b="1" dirty="0">
                  <a:solidFill>
                    <a:srgbClr val="002E66"/>
                  </a:solidFill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nlock Countless Possibilities</a:t>
              </a:r>
              <a:endParaRPr lang="en-US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Key Carrier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Department Manager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Front End Manager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Store Assistant Manager</a:t>
              </a:r>
              <a:endPara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Store Director</a:t>
              </a:r>
            </a:p>
            <a:p>
              <a:pPr>
                <a:spcAft>
                  <a:spcPts val="800"/>
                </a:spcAft>
              </a:pPr>
              <a:r>
                <a:rPr lang="en-US" b="1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Earn an Associate Degree by Completing Additional Classes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endPara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id="{B75FF214-AD95-49F7-8EA7-24012A41D56A}"/>
              </a:ext>
            </a:extLst>
          </p:cNvPr>
          <p:cNvSpPr txBox="1">
            <a:spLocks/>
          </p:cNvSpPr>
          <p:nvPr/>
        </p:nvSpPr>
        <p:spPr>
          <a:xfrm>
            <a:off x="1837210" y="3699695"/>
            <a:ext cx="10222786" cy="86248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</a:lstStyle>
          <a:p>
            <a:pPr algn="ctr"/>
            <a:r>
              <a:rPr lang="en-US" sz="2400" dirty="0">
                <a:solidFill>
                  <a:srgbClr val="002E66"/>
                </a:solidFill>
              </a:rPr>
              <a:t>Join Us for a Retail Management Certificate Information Session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10C6378-CB32-4C26-A53A-94B32C600CEF}"/>
              </a:ext>
            </a:extLst>
          </p:cNvPr>
          <p:cNvSpPr txBox="1"/>
          <p:nvPr/>
        </p:nvSpPr>
        <p:spPr>
          <a:xfrm>
            <a:off x="2847920" y="4302364"/>
            <a:ext cx="4775506" cy="687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Take Classes that Work with Your Schedule</a:t>
            </a:r>
          </a:p>
          <a:p>
            <a:pPr marL="0" marR="0">
              <a:spcBef>
                <a:spcPts val="0"/>
              </a:spcBef>
              <a:spcAft>
                <a:spcPts val="800"/>
              </a:spcAft>
            </a:pPr>
            <a:r>
              <a:rPr lang="en-US" sz="1600" dirty="0"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Classes are f</a:t>
            </a:r>
            <a:r>
              <a:rPr lang="en-US" sz="16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ully online and run for 9-weeks</a:t>
            </a:r>
          </a:p>
        </p:txBody>
      </p:sp>
    </p:spTree>
    <p:extLst>
      <p:ext uri="{BB962C8B-B14F-4D97-AF65-F5344CB8AC3E}">
        <p14:creationId xmlns:p14="http://schemas.microsoft.com/office/powerpoint/2010/main" val="294965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CB150-EA63-9C44-866E-3756F8178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1367" y="140266"/>
            <a:ext cx="9694473" cy="862482"/>
          </a:xfrm>
        </p:spPr>
        <p:txBody>
          <a:bodyPr/>
          <a:lstStyle/>
          <a:p>
            <a:pPr algn="ctr"/>
            <a:r>
              <a:rPr lang="en-US" sz="4000" dirty="0">
                <a:solidFill>
                  <a:srgbClr val="002E66"/>
                </a:solidFill>
              </a:rPr>
              <a:t>Take Your Career to New Heights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61198BCD-C7C2-4E9C-A902-37C6651B1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406" y="5673651"/>
            <a:ext cx="2592261" cy="11462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AA59460-9DAF-4439-8037-B836F6A4A291}"/>
              </a:ext>
            </a:extLst>
          </p:cNvPr>
          <p:cNvSpPr txBox="1"/>
          <p:nvPr/>
        </p:nvSpPr>
        <p:spPr>
          <a:xfrm>
            <a:off x="4662454" y="5428767"/>
            <a:ext cx="4677494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Questions?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Visit our website: </a:t>
            </a:r>
            <a:r>
              <a:rPr lang="en-US" sz="1200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 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www.cerritos.edu/rmp</a:t>
            </a:r>
            <a:endParaRPr lang="en-US" sz="1200" b="1" dirty="0">
              <a:solidFill>
                <a:srgbClr val="002E66"/>
              </a:solidFill>
              <a:effectLst/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Contact:  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Venea Meyer, Business Program Advisor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u="sng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vmeyer@cerritos.edu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  (562) 860-2451 ext. 2830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46D475-E59E-4764-9AE6-AAED3D174E98}"/>
              </a:ext>
            </a:extLst>
          </p:cNvPr>
          <p:cNvSpPr txBox="1"/>
          <p:nvPr/>
        </p:nvSpPr>
        <p:spPr>
          <a:xfrm>
            <a:off x="-41954" y="5820675"/>
            <a:ext cx="1922980" cy="1368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400" b="1" dirty="0">
                <a:solidFill>
                  <a:srgbClr val="E1E1E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Cerritos College</a:t>
            </a:r>
          </a:p>
          <a:p>
            <a:pPr>
              <a:spcAft>
                <a:spcPts val="800"/>
              </a:spcAft>
            </a:pPr>
            <a:r>
              <a:rPr lang="en-US" sz="1400" dirty="0">
                <a:solidFill>
                  <a:srgbClr val="E1E1E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11110 Alondra Blvd.</a:t>
            </a:r>
          </a:p>
          <a:p>
            <a:pPr>
              <a:spcAft>
                <a:spcPts val="800"/>
              </a:spcAft>
            </a:pPr>
            <a:r>
              <a:rPr lang="en-US" sz="1400" dirty="0">
                <a:solidFill>
                  <a:srgbClr val="E1E1E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Norwalk, CA 90650</a:t>
            </a:r>
          </a:p>
          <a:p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67FE7DD-2551-4EBC-9ECE-921EA56B78A8}"/>
              </a:ext>
            </a:extLst>
          </p:cNvPr>
          <p:cNvSpPr txBox="1">
            <a:spLocks/>
          </p:cNvSpPr>
          <p:nvPr/>
        </p:nvSpPr>
        <p:spPr>
          <a:xfrm>
            <a:off x="9292489" y="5445191"/>
            <a:ext cx="1764403" cy="29085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</a:lstStyle>
          <a:p>
            <a:r>
              <a:rPr lang="en-US" sz="1200" dirty="0">
                <a:solidFill>
                  <a:srgbClr val="002E66"/>
                </a:solidFill>
              </a:rPr>
              <a:t>Endorsed by the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E006AEC-A372-4810-8AB2-630CAD83035B}"/>
              </a:ext>
            </a:extLst>
          </p:cNvPr>
          <p:cNvSpPr/>
          <p:nvPr/>
        </p:nvSpPr>
        <p:spPr>
          <a:xfrm>
            <a:off x="8195754" y="4174703"/>
            <a:ext cx="3783913" cy="1212756"/>
          </a:xfrm>
          <a:prstGeom prst="roundRect">
            <a:avLst>
              <a:gd name="adj" fmla="val 16667"/>
            </a:avLst>
          </a:prstGeom>
          <a:solidFill>
            <a:srgbClr val="002E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latin typeface="Poppins Medium" panose="00000600000000000000" pitchFamily="2" charset="0"/>
              <a:cs typeface="Poppins Medium" panose="00000600000000000000" pitchFamily="2" charset="0"/>
            </a:endParaRP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Date:  </a:t>
            </a:r>
            <a:r>
              <a:rPr lang="en-US" sz="1600" dirty="0">
                <a:solidFill>
                  <a:srgbClr val="E1E1E6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Monday</a:t>
            </a:r>
            <a:r>
              <a:rPr lang="en-US" sz="1600" dirty="0">
                <a:latin typeface="Poppins Medium" panose="00000600000000000000" pitchFamily="2" charset="0"/>
                <a:cs typeface="Poppins Medium" panose="00000600000000000000" pitchFamily="2" charset="0"/>
              </a:rPr>
              <a:t>, March 21 </a:t>
            </a: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Time:  </a:t>
            </a:r>
            <a:r>
              <a:rPr lang="en-US" sz="1600" dirty="0">
                <a:latin typeface="Poppins Medium" panose="00000600000000000000" pitchFamily="2" charset="0"/>
                <a:cs typeface="Poppins Medium" panose="00000600000000000000" pitchFamily="2" charset="0"/>
              </a:rPr>
              <a:t>10 a.m. PST</a:t>
            </a: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Link:  </a:t>
            </a:r>
            <a:r>
              <a:rPr lang="en-US" sz="1600" b="0" i="0" dirty="0">
                <a:solidFill>
                  <a:srgbClr val="E1E1E6"/>
                </a:solidFill>
                <a:effectLst/>
                <a:latin typeface="Poppins Medium" panose="00000600000000000000" pitchFamily="2" charset="0"/>
                <a:cs typeface="Poppins Medium" panose="00000600000000000000" pitchFamily="2" charset="0"/>
              </a:rPr>
              <a:t>https://cerritos-edu.zoom.us/j/44877532</a:t>
            </a:r>
            <a:endParaRPr lang="en-US" sz="1600" dirty="0">
              <a:solidFill>
                <a:srgbClr val="E1E1E6"/>
              </a:solidFill>
              <a:latin typeface="Poppins Medium" panose="00000600000000000000" pitchFamily="2" charset="0"/>
              <a:cs typeface="Poppins Medium" panose="00000600000000000000" pitchFamily="2" charset="0"/>
            </a:endParaRPr>
          </a:p>
          <a:p>
            <a:endParaRPr lang="en-US" sz="2000" dirty="0">
              <a:latin typeface="Poppins Black" panose="00000A00000000000000" pitchFamily="2" charset="0"/>
              <a:cs typeface="Poppins Black" panose="00000A00000000000000" pitchFamily="2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2D3524A-A1E9-4310-9FF1-CA78A7A1E479}"/>
              </a:ext>
            </a:extLst>
          </p:cNvPr>
          <p:cNvGrpSpPr/>
          <p:nvPr/>
        </p:nvGrpSpPr>
        <p:grpSpPr>
          <a:xfrm>
            <a:off x="1910844" y="942621"/>
            <a:ext cx="10407169" cy="2669564"/>
            <a:chOff x="1922980" y="774835"/>
            <a:chExt cx="10407169" cy="2669564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8957C05-0068-4895-A232-DA1818896AA7}"/>
                </a:ext>
              </a:extLst>
            </p:cNvPr>
            <p:cNvSpPr txBox="1"/>
            <p:nvPr/>
          </p:nvSpPr>
          <p:spPr>
            <a:xfrm>
              <a:off x="1922980" y="777002"/>
              <a:ext cx="3883631" cy="26673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Complete 8 Classes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Human Relations in Business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Computer Applications for Managers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Motivational Presentation Skills for Managers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Human Resource Management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Marketing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Management-Business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Management-Accounting and Internal Control 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Retail Management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6A43491-1825-40BE-B5B8-40E4E9CC763E}"/>
                </a:ext>
              </a:extLst>
            </p:cNvPr>
            <p:cNvSpPr txBox="1"/>
            <p:nvPr/>
          </p:nvSpPr>
          <p:spPr>
            <a:xfrm>
              <a:off x="5618192" y="777002"/>
              <a:ext cx="2588297" cy="12311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Earn </a:t>
              </a: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3 Certificates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Business Essentials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Retail Management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WAFC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7DCF367-B8EF-433D-B067-F4D8E0BB5038}"/>
                </a:ext>
              </a:extLst>
            </p:cNvPr>
            <p:cNvSpPr txBox="1"/>
            <p:nvPr/>
          </p:nvSpPr>
          <p:spPr>
            <a:xfrm>
              <a:off x="8207890" y="774835"/>
              <a:ext cx="4122259" cy="1805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U</a:t>
              </a:r>
              <a:r>
                <a:rPr lang="en-US" b="1" dirty="0">
                  <a:solidFill>
                    <a:srgbClr val="002E66"/>
                  </a:solidFill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nlock Countless Possibilities</a:t>
              </a:r>
              <a:endParaRPr lang="en-US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Key Carrier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Department Manager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Front End Manager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Store Assistant Manager</a:t>
              </a:r>
              <a:endPara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Store Director</a:t>
              </a:r>
              <a:endPara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id="{B75FF214-AD95-49F7-8EA7-24012A41D56A}"/>
              </a:ext>
            </a:extLst>
          </p:cNvPr>
          <p:cNvSpPr txBox="1">
            <a:spLocks/>
          </p:cNvSpPr>
          <p:nvPr/>
        </p:nvSpPr>
        <p:spPr>
          <a:xfrm>
            <a:off x="1837210" y="3699695"/>
            <a:ext cx="10222786" cy="86248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</a:lstStyle>
          <a:p>
            <a:pPr algn="ctr"/>
            <a:r>
              <a:rPr lang="en-US" sz="2400" dirty="0">
                <a:solidFill>
                  <a:srgbClr val="002E66"/>
                </a:solidFill>
              </a:rPr>
              <a:t>Join Us for a Retail Management Certificate Information Session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10C6378-CB32-4C26-A53A-94B32C600CEF}"/>
              </a:ext>
            </a:extLst>
          </p:cNvPr>
          <p:cNvSpPr txBox="1"/>
          <p:nvPr/>
        </p:nvSpPr>
        <p:spPr>
          <a:xfrm>
            <a:off x="2847920" y="4302364"/>
            <a:ext cx="4775506" cy="687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Take Classes that Work with Your Schedule</a:t>
            </a:r>
          </a:p>
          <a:p>
            <a:pPr marL="0" marR="0">
              <a:spcBef>
                <a:spcPts val="0"/>
              </a:spcBef>
              <a:spcAft>
                <a:spcPts val="800"/>
              </a:spcAft>
            </a:pPr>
            <a:r>
              <a:rPr lang="en-US" sz="1600" dirty="0"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Classes are f</a:t>
            </a:r>
            <a:r>
              <a:rPr lang="en-US" sz="16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ully online and run for 9-weeks</a:t>
            </a:r>
          </a:p>
        </p:txBody>
      </p:sp>
    </p:spTree>
    <p:extLst>
      <p:ext uri="{BB962C8B-B14F-4D97-AF65-F5344CB8AC3E}">
        <p14:creationId xmlns:p14="http://schemas.microsoft.com/office/powerpoint/2010/main" val="286612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Logo&#10;&#10;Description automatically generated">
            <a:extLst>
              <a:ext uri="{FF2B5EF4-FFF2-40B4-BE49-F238E27FC236}">
                <a16:creationId xmlns:a16="http://schemas.microsoft.com/office/drawing/2014/main" id="{D0F20A29-81E7-4E3B-8013-7BA64BE23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1864" y="4547347"/>
            <a:ext cx="1756881" cy="620765"/>
          </a:xfrm>
          <a:prstGeom prst="rect">
            <a:avLst/>
          </a:prstGeom>
        </p:spPr>
      </p:pic>
      <p:pic>
        <p:nvPicPr>
          <p:cNvPr id="21" name="Picture 20" descr="Text&#10;&#10;Description automatically generated with medium confidence">
            <a:extLst>
              <a:ext uri="{FF2B5EF4-FFF2-40B4-BE49-F238E27FC236}">
                <a16:creationId xmlns:a16="http://schemas.microsoft.com/office/drawing/2014/main" id="{543B4415-5085-4E67-8B65-FF056F1629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2343" y="521120"/>
            <a:ext cx="1905000" cy="1905000"/>
          </a:xfrm>
          <a:prstGeom prst="rect">
            <a:avLst/>
          </a:prstGeom>
        </p:spPr>
      </p:pic>
      <p:pic>
        <p:nvPicPr>
          <p:cNvPr id="25" name="Picture 24" descr="A picture containing icon&#10;&#10;Description automatically generated">
            <a:extLst>
              <a:ext uri="{FF2B5EF4-FFF2-40B4-BE49-F238E27FC236}">
                <a16:creationId xmlns:a16="http://schemas.microsoft.com/office/drawing/2014/main" id="{605E4B00-AA09-440A-98CB-36C83613D7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381" y="3429000"/>
            <a:ext cx="2668285" cy="2668285"/>
          </a:xfrm>
          <a:prstGeom prst="rect">
            <a:avLst/>
          </a:prstGeom>
        </p:spPr>
      </p:pic>
      <p:pic>
        <p:nvPicPr>
          <p:cNvPr id="33" name="Picture 32" descr="Logo&#10;&#10;Description automatically generated">
            <a:extLst>
              <a:ext uri="{FF2B5EF4-FFF2-40B4-BE49-F238E27FC236}">
                <a16:creationId xmlns:a16="http://schemas.microsoft.com/office/drawing/2014/main" id="{09C675B4-39A1-4BC9-8A2D-D6AE4F7E16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9340" y="3810641"/>
            <a:ext cx="1905001" cy="1905001"/>
          </a:xfrm>
          <a:prstGeom prst="rect">
            <a:avLst/>
          </a:prstGeom>
        </p:spPr>
      </p:pic>
      <p:pic>
        <p:nvPicPr>
          <p:cNvPr id="34" name="Picture 33" descr="Logo&#10;&#10;Description automatically generated">
            <a:extLst>
              <a:ext uri="{FF2B5EF4-FFF2-40B4-BE49-F238E27FC236}">
                <a16:creationId xmlns:a16="http://schemas.microsoft.com/office/drawing/2014/main" id="{AB7E7322-54B1-46E7-ADB3-FE211D73F2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85783" y="558053"/>
            <a:ext cx="2921001" cy="1752600"/>
          </a:xfrm>
          <a:prstGeom prst="rect">
            <a:avLst/>
          </a:prstGeom>
        </p:spPr>
      </p:pic>
      <p:pic>
        <p:nvPicPr>
          <p:cNvPr id="35" name="Picture 34" descr="Logo, company name&#10;&#10;Description automatically generated">
            <a:extLst>
              <a:ext uri="{FF2B5EF4-FFF2-40B4-BE49-F238E27FC236}">
                <a16:creationId xmlns:a16="http://schemas.microsoft.com/office/drawing/2014/main" id="{AE2470E2-034D-445A-AF96-4116D459F0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9349" y="691023"/>
            <a:ext cx="2362596" cy="1323054"/>
          </a:xfrm>
          <a:prstGeom prst="rect">
            <a:avLst/>
          </a:prstGeom>
        </p:spPr>
      </p:pic>
      <p:pic>
        <p:nvPicPr>
          <p:cNvPr id="36" name="Picture 35" descr="Logo, company name&#10;&#10;Description automatically generated">
            <a:extLst>
              <a:ext uri="{FF2B5EF4-FFF2-40B4-BE49-F238E27FC236}">
                <a16:creationId xmlns:a16="http://schemas.microsoft.com/office/drawing/2014/main" id="{16454B9E-1CC5-40CF-AF39-90945917517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74230" y="4401327"/>
            <a:ext cx="2377745" cy="885193"/>
          </a:xfrm>
          <a:prstGeom prst="rect">
            <a:avLst/>
          </a:prstGeom>
        </p:spPr>
      </p:pic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BC9AC7BA-3609-4DB3-8BAE-B52D015CCF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7381" y="911269"/>
            <a:ext cx="2835322" cy="100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70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D4F5865F-2EDE-4A7F-9CD6-11EBF2DC1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591" y="634750"/>
            <a:ext cx="3479837" cy="2087902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93B18873-2477-499E-9135-341AF8087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0412" y="3429000"/>
            <a:ext cx="2143125" cy="2143125"/>
          </a:xfrm>
          <a:prstGeom prst="rect">
            <a:avLst/>
          </a:prstGeom>
        </p:spPr>
      </p:pic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17A86DC7-C217-4921-A605-55E32CA98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6688" y="3693236"/>
            <a:ext cx="1749175" cy="1749175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632F9205-F8CB-494D-874A-8E50B025D8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0724" y="3966384"/>
            <a:ext cx="2138453" cy="12028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BDD5A7-81F2-4225-B3CE-96F8E6596E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44947" y="1009410"/>
            <a:ext cx="1756881" cy="1756881"/>
          </a:xfrm>
          <a:prstGeom prst="rect">
            <a:avLst/>
          </a:prstGeom>
        </p:spPr>
      </p:pic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6BF358F5-1F82-4DC7-8DDC-171080CE64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4252" y="1013691"/>
            <a:ext cx="2609850" cy="1752600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8D84D4F9-F25B-4E93-BE4E-E98F24DEFC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5278" y="3563525"/>
            <a:ext cx="2022079" cy="200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81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CB150-EA63-9C44-866E-3756F8178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1367" y="140266"/>
            <a:ext cx="9694473" cy="862482"/>
          </a:xfrm>
        </p:spPr>
        <p:txBody>
          <a:bodyPr/>
          <a:lstStyle/>
          <a:p>
            <a:pPr algn="ctr"/>
            <a:r>
              <a:rPr lang="en-US" sz="4000" dirty="0">
                <a:solidFill>
                  <a:srgbClr val="002E66"/>
                </a:solidFill>
              </a:rPr>
              <a:t>Take Your Career to New Heights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61198BCD-C7C2-4E9C-A902-37C6651B1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406" y="5673651"/>
            <a:ext cx="2592261" cy="11462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AA59460-9DAF-4439-8037-B836F6A4A291}"/>
              </a:ext>
            </a:extLst>
          </p:cNvPr>
          <p:cNvSpPr txBox="1"/>
          <p:nvPr/>
        </p:nvSpPr>
        <p:spPr>
          <a:xfrm>
            <a:off x="4662454" y="5428767"/>
            <a:ext cx="4677494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Questions?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Visit our website: </a:t>
            </a:r>
            <a:r>
              <a:rPr lang="en-US" sz="1200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 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www.cerritos.edu/rmp</a:t>
            </a:r>
            <a:endParaRPr lang="en-US" sz="1200" b="1" dirty="0">
              <a:solidFill>
                <a:srgbClr val="002E66"/>
              </a:solidFill>
              <a:effectLst/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Contact:  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Venea Meyer, Business Program Advisor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u="sng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vmeyer@cerritos.edu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  (562) 860-2451 ext. 2830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46D475-E59E-4764-9AE6-AAED3D174E98}"/>
              </a:ext>
            </a:extLst>
          </p:cNvPr>
          <p:cNvSpPr txBox="1"/>
          <p:nvPr/>
        </p:nvSpPr>
        <p:spPr>
          <a:xfrm>
            <a:off x="-41954" y="5820675"/>
            <a:ext cx="1922980" cy="1368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400" b="1" dirty="0">
                <a:solidFill>
                  <a:srgbClr val="E1E1E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Cerritos College</a:t>
            </a:r>
          </a:p>
          <a:p>
            <a:pPr>
              <a:spcAft>
                <a:spcPts val="800"/>
              </a:spcAft>
            </a:pPr>
            <a:r>
              <a:rPr lang="en-US" sz="1400" dirty="0">
                <a:solidFill>
                  <a:srgbClr val="E1E1E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11110 Alondra Blvd.</a:t>
            </a:r>
          </a:p>
          <a:p>
            <a:pPr>
              <a:spcAft>
                <a:spcPts val="800"/>
              </a:spcAft>
            </a:pPr>
            <a:r>
              <a:rPr lang="en-US" sz="1400" dirty="0">
                <a:solidFill>
                  <a:srgbClr val="E1E1E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Norwalk, CA 90650</a:t>
            </a:r>
          </a:p>
          <a:p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67FE7DD-2551-4EBC-9ECE-921EA56B78A8}"/>
              </a:ext>
            </a:extLst>
          </p:cNvPr>
          <p:cNvSpPr txBox="1">
            <a:spLocks/>
          </p:cNvSpPr>
          <p:nvPr/>
        </p:nvSpPr>
        <p:spPr>
          <a:xfrm>
            <a:off x="9292489" y="5445191"/>
            <a:ext cx="1764403" cy="29085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</a:lstStyle>
          <a:p>
            <a:r>
              <a:rPr lang="en-US" sz="1200" dirty="0">
                <a:solidFill>
                  <a:srgbClr val="002E66"/>
                </a:solidFill>
              </a:rPr>
              <a:t>Endorsed by the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E006AEC-A372-4810-8AB2-630CAD83035B}"/>
              </a:ext>
            </a:extLst>
          </p:cNvPr>
          <p:cNvSpPr/>
          <p:nvPr/>
        </p:nvSpPr>
        <p:spPr>
          <a:xfrm>
            <a:off x="8195754" y="4174703"/>
            <a:ext cx="3783913" cy="1212756"/>
          </a:xfrm>
          <a:prstGeom prst="roundRect">
            <a:avLst>
              <a:gd name="adj" fmla="val 16667"/>
            </a:avLst>
          </a:prstGeom>
          <a:solidFill>
            <a:srgbClr val="002E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latin typeface="Poppins Medium" panose="00000600000000000000" pitchFamily="2" charset="0"/>
              <a:cs typeface="Poppins Medium" panose="00000600000000000000" pitchFamily="2" charset="0"/>
            </a:endParaRP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Date:  </a:t>
            </a:r>
            <a:r>
              <a:rPr lang="en-US" sz="1600" dirty="0">
                <a:solidFill>
                  <a:srgbClr val="E1E1E6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Monday</a:t>
            </a:r>
            <a:r>
              <a:rPr lang="en-US" sz="1600" dirty="0">
                <a:latin typeface="Poppins Medium" panose="00000600000000000000" pitchFamily="2" charset="0"/>
                <a:cs typeface="Poppins Medium" panose="00000600000000000000" pitchFamily="2" charset="0"/>
              </a:rPr>
              <a:t>, March 21 </a:t>
            </a: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Time:  </a:t>
            </a:r>
            <a:r>
              <a:rPr lang="en-US" sz="1600" dirty="0">
                <a:latin typeface="Poppins Medium" panose="00000600000000000000" pitchFamily="2" charset="0"/>
                <a:cs typeface="Poppins Medium" panose="00000600000000000000" pitchFamily="2" charset="0"/>
              </a:rPr>
              <a:t>10 a.m. PST</a:t>
            </a: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Link:  </a:t>
            </a:r>
            <a:r>
              <a:rPr lang="en-US" sz="1600" b="0" i="0" dirty="0">
                <a:solidFill>
                  <a:srgbClr val="E1E1E6"/>
                </a:solidFill>
                <a:effectLst/>
                <a:latin typeface="Poppins Medium" panose="00000600000000000000" pitchFamily="2" charset="0"/>
                <a:cs typeface="Poppins Medium" panose="00000600000000000000" pitchFamily="2" charset="0"/>
              </a:rPr>
              <a:t>https://cerritos-edu.zoom.us/j/44877532</a:t>
            </a:r>
            <a:endParaRPr lang="en-US" sz="1600" dirty="0">
              <a:solidFill>
                <a:srgbClr val="E1E1E6"/>
              </a:solidFill>
              <a:latin typeface="Poppins Medium" panose="00000600000000000000" pitchFamily="2" charset="0"/>
              <a:cs typeface="Poppins Medium" panose="00000600000000000000" pitchFamily="2" charset="0"/>
            </a:endParaRPr>
          </a:p>
          <a:p>
            <a:endParaRPr lang="en-US" sz="2000" dirty="0">
              <a:latin typeface="Poppins Black" panose="00000A00000000000000" pitchFamily="2" charset="0"/>
              <a:cs typeface="Poppins Black" panose="00000A00000000000000" pitchFamily="2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5AEA769-C2CC-42C2-925F-1F80054113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90445"/>
            <a:ext cx="1756881" cy="1756881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42D3524A-A1E9-4310-9FF1-CA78A7A1E479}"/>
              </a:ext>
            </a:extLst>
          </p:cNvPr>
          <p:cNvGrpSpPr/>
          <p:nvPr/>
        </p:nvGrpSpPr>
        <p:grpSpPr>
          <a:xfrm>
            <a:off x="1910844" y="942621"/>
            <a:ext cx="10407169" cy="3036729"/>
            <a:chOff x="1922980" y="774835"/>
            <a:chExt cx="10407169" cy="3036729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8957C05-0068-4895-A232-DA1818896AA7}"/>
                </a:ext>
              </a:extLst>
            </p:cNvPr>
            <p:cNvSpPr txBox="1"/>
            <p:nvPr/>
          </p:nvSpPr>
          <p:spPr>
            <a:xfrm>
              <a:off x="1922980" y="777002"/>
              <a:ext cx="3883631" cy="26673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Complete 8 Classes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Human Relations in Business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Computer Applications for Managers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Motivational Presentation Skills for Managers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Human Resource Management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Marketing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Management-Business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Management-Accounting and Internal Control 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Retail Management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6A43491-1825-40BE-B5B8-40E4E9CC763E}"/>
                </a:ext>
              </a:extLst>
            </p:cNvPr>
            <p:cNvSpPr txBox="1"/>
            <p:nvPr/>
          </p:nvSpPr>
          <p:spPr>
            <a:xfrm>
              <a:off x="5618192" y="777002"/>
              <a:ext cx="2588297" cy="12311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Earn </a:t>
              </a: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3 Certificates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Business Essentials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Retail Management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WAFC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7DCF367-B8EF-433D-B067-F4D8E0BB5038}"/>
                </a:ext>
              </a:extLst>
            </p:cNvPr>
            <p:cNvSpPr txBox="1"/>
            <p:nvPr/>
          </p:nvSpPr>
          <p:spPr>
            <a:xfrm>
              <a:off x="8207890" y="774835"/>
              <a:ext cx="4122259" cy="30367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U</a:t>
              </a:r>
              <a:r>
                <a:rPr lang="en-US" b="1" dirty="0">
                  <a:solidFill>
                    <a:srgbClr val="002E66"/>
                  </a:solidFill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nlock Countless Possibilities</a:t>
              </a:r>
              <a:endParaRPr lang="en-US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Key Carrier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Department Manager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Front End Manager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Store Assistant Manager</a:t>
              </a:r>
              <a:endPara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Store Director</a:t>
              </a:r>
              <a:endPara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Earn an Associate Degree by Completing Additional Classes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endParaRPr lang="en-US" sz="1200" dirty="0"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endPara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id="{B75FF214-AD95-49F7-8EA7-24012A41D56A}"/>
              </a:ext>
            </a:extLst>
          </p:cNvPr>
          <p:cNvSpPr txBox="1">
            <a:spLocks/>
          </p:cNvSpPr>
          <p:nvPr/>
        </p:nvSpPr>
        <p:spPr>
          <a:xfrm>
            <a:off x="1837210" y="3699695"/>
            <a:ext cx="10222786" cy="86248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</a:lstStyle>
          <a:p>
            <a:pPr algn="ctr"/>
            <a:r>
              <a:rPr lang="en-US" sz="2400" dirty="0">
                <a:solidFill>
                  <a:srgbClr val="002E66"/>
                </a:solidFill>
              </a:rPr>
              <a:t>Join Us for a Retail Management Certificate Information Session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10C6378-CB32-4C26-A53A-94B32C600CEF}"/>
              </a:ext>
            </a:extLst>
          </p:cNvPr>
          <p:cNvSpPr txBox="1"/>
          <p:nvPr/>
        </p:nvSpPr>
        <p:spPr>
          <a:xfrm>
            <a:off x="2847920" y="4302364"/>
            <a:ext cx="4775506" cy="687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Take Classes that Work with Your Schedule</a:t>
            </a:r>
          </a:p>
          <a:p>
            <a:pPr marL="0" marR="0">
              <a:spcBef>
                <a:spcPts val="0"/>
              </a:spcBef>
              <a:spcAft>
                <a:spcPts val="800"/>
              </a:spcAft>
            </a:pPr>
            <a:r>
              <a:rPr lang="en-US" sz="1600" dirty="0"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Classes are f</a:t>
            </a:r>
            <a:r>
              <a:rPr lang="en-US" sz="16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ully online and run for 9-weeks</a:t>
            </a:r>
          </a:p>
        </p:txBody>
      </p:sp>
    </p:spTree>
    <p:extLst>
      <p:ext uri="{BB962C8B-B14F-4D97-AF65-F5344CB8AC3E}">
        <p14:creationId xmlns:p14="http://schemas.microsoft.com/office/powerpoint/2010/main" val="241730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CB150-EA63-9C44-866E-3756F8178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1367" y="140266"/>
            <a:ext cx="9694473" cy="862482"/>
          </a:xfrm>
        </p:spPr>
        <p:txBody>
          <a:bodyPr/>
          <a:lstStyle/>
          <a:p>
            <a:pPr algn="ctr"/>
            <a:r>
              <a:rPr lang="en-US" sz="4000" dirty="0">
                <a:solidFill>
                  <a:srgbClr val="002E66"/>
                </a:solidFill>
              </a:rPr>
              <a:t>Take Your Career to New Heights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61198BCD-C7C2-4E9C-A902-37C6651B1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406" y="5673651"/>
            <a:ext cx="2592261" cy="11462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AA59460-9DAF-4439-8037-B836F6A4A291}"/>
              </a:ext>
            </a:extLst>
          </p:cNvPr>
          <p:cNvSpPr txBox="1"/>
          <p:nvPr/>
        </p:nvSpPr>
        <p:spPr>
          <a:xfrm>
            <a:off x="4662454" y="5428767"/>
            <a:ext cx="4677494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Questions?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Visit our website: </a:t>
            </a:r>
            <a:r>
              <a:rPr lang="en-US" sz="1200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 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www.cerritos.edu/rmp</a:t>
            </a:r>
            <a:endParaRPr lang="en-US" sz="1200" b="1" dirty="0">
              <a:solidFill>
                <a:srgbClr val="002E66"/>
              </a:solidFill>
              <a:effectLst/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solidFill>
                  <a:srgbClr val="002E6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Contact:  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Venea Meyer, Business Program Advisor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u="sng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vmeyer@cerritos.edu</a:t>
            </a:r>
            <a:r>
              <a: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  (562) 860-2451 ext. 2830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46D475-E59E-4764-9AE6-AAED3D174E98}"/>
              </a:ext>
            </a:extLst>
          </p:cNvPr>
          <p:cNvSpPr txBox="1"/>
          <p:nvPr/>
        </p:nvSpPr>
        <p:spPr>
          <a:xfrm>
            <a:off x="-41954" y="5820675"/>
            <a:ext cx="1922980" cy="1368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400" b="1" dirty="0">
                <a:solidFill>
                  <a:srgbClr val="E1E1E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Cerritos College</a:t>
            </a:r>
          </a:p>
          <a:p>
            <a:pPr>
              <a:spcAft>
                <a:spcPts val="800"/>
              </a:spcAft>
            </a:pPr>
            <a:r>
              <a:rPr lang="en-US" sz="1400" dirty="0">
                <a:solidFill>
                  <a:srgbClr val="E1E1E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11110 Alondra Blvd.</a:t>
            </a:r>
          </a:p>
          <a:p>
            <a:pPr>
              <a:spcAft>
                <a:spcPts val="800"/>
              </a:spcAft>
            </a:pPr>
            <a:r>
              <a:rPr lang="en-US" sz="1400" dirty="0">
                <a:solidFill>
                  <a:srgbClr val="E1E1E6"/>
                </a:solidFill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Norwalk, CA 90650</a:t>
            </a:r>
          </a:p>
          <a:p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67FE7DD-2551-4EBC-9ECE-921EA56B78A8}"/>
              </a:ext>
            </a:extLst>
          </p:cNvPr>
          <p:cNvSpPr txBox="1">
            <a:spLocks/>
          </p:cNvSpPr>
          <p:nvPr/>
        </p:nvSpPr>
        <p:spPr>
          <a:xfrm>
            <a:off x="9292489" y="5445191"/>
            <a:ext cx="1764403" cy="29085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</a:lstStyle>
          <a:p>
            <a:r>
              <a:rPr lang="en-US" sz="1200" dirty="0">
                <a:solidFill>
                  <a:srgbClr val="002E66"/>
                </a:solidFill>
              </a:rPr>
              <a:t>Endorsed by the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E006AEC-A372-4810-8AB2-630CAD83035B}"/>
              </a:ext>
            </a:extLst>
          </p:cNvPr>
          <p:cNvSpPr/>
          <p:nvPr/>
        </p:nvSpPr>
        <p:spPr>
          <a:xfrm>
            <a:off x="8195754" y="4174703"/>
            <a:ext cx="3783913" cy="1212756"/>
          </a:xfrm>
          <a:prstGeom prst="roundRect">
            <a:avLst>
              <a:gd name="adj" fmla="val 16667"/>
            </a:avLst>
          </a:prstGeom>
          <a:solidFill>
            <a:srgbClr val="002E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latin typeface="Poppins Medium" panose="00000600000000000000" pitchFamily="2" charset="0"/>
              <a:cs typeface="Poppins Medium" panose="00000600000000000000" pitchFamily="2" charset="0"/>
            </a:endParaRP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Date:  </a:t>
            </a:r>
            <a:r>
              <a:rPr lang="en-US" sz="1600" dirty="0">
                <a:solidFill>
                  <a:srgbClr val="E1E1E6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Monday</a:t>
            </a:r>
            <a:r>
              <a:rPr lang="en-US" sz="1600" dirty="0">
                <a:latin typeface="Poppins Medium" panose="00000600000000000000" pitchFamily="2" charset="0"/>
                <a:cs typeface="Poppins Medium" panose="00000600000000000000" pitchFamily="2" charset="0"/>
              </a:rPr>
              <a:t>, March 21 </a:t>
            </a: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Time:  </a:t>
            </a:r>
            <a:r>
              <a:rPr lang="en-US" sz="1600" dirty="0">
                <a:latin typeface="Poppins Medium" panose="00000600000000000000" pitchFamily="2" charset="0"/>
                <a:cs typeface="Poppins Medium" panose="00000600000000000000" pitchFamily="2" charset="0"/>
              </a:rPr>
              <a:t>10 a.m. PST</a:t>
            </a:r>
          </a:p>
          <a:p>
            <a:r>
              <a:rPr lang="en-US" sz="1600" b="1" dirty="0">
                <a:latin typeface="Poppins Medium" panose="00000600000000000000" pitchFamily="2" charset="0"/>
                <a:cs typeface="Poppins Medium" panose="00000600000000000000" pitchFamily="2" charset="0"/>
              </a:rPr>
              <a:t>Link:  </a:t>
            </a:r>
            <a:r>
              <a:rPr lang="en-US" sz="1600" b="0" i="0" dirty="0">
                <a:solidFill>
                  <a:srgbClr val="E1E1E6"/>
                </a:solidFill>
                <a:effectLst/>
                <a:latin typeface="Poppins Medium" panose="00000600000000000000" pitchFamily="2" charset="0"/>
                <a:cs typeface="Poppins Medium" panose="00000600000000000000" pitchFamily="2" charset="0"/>
              </a:rPr>
              <a:t>https://cerritos-edu.zoom.us/j/44877532</a:t>
            </a:r>
            <a:endParaRPr lang="en-US" sz="1600" dirty="0">
              <a:solidFill>
                <a:srgbClr val="E1E1E6"/>
              </a:solidFill>
              <a:latin typeface="Poppins Medium" panose="00000600000000000000" pitchFamily="2" charset="0"/>
              <a:cs typeface="Poppins Medium" panose="00000600000000000000" pitchFamily="2" charset="0"/>
            </a:endParaRPr>
          </a:p>
          <a:p>
            <a:endParaRPr lang="en-US" sz="2000" dirty="0">
              <a:latin typeface="Poppins Black" panose="00000A00000000000000" pitchFamily="2" charset="0"/>
              <a:cs typeface="Poppins Black" panose="00000A00000000000000" pitchFamily="2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2D3524A-A1E9-4310-9FF1-CA78A7A1E479}"/>
              </a:ext>
            </a:extLst>
          </p:cNvPr>
          <p:cNvGrpSpPr/>
          <p:nvPr/>
        </p:nvGrpSpPr>
        <p:grpSpPr>
          <a:xfrm>
            <a:off x="1910844" y="942621"/>
            <a:ext cx="10407169" cy="2749471"/>
            <a:chOff x="1922980" y="774835"/>
            <a:chExt cx="10407169" cy="2749471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8957C05-0068-4895-A232-DA1818896AA7}"/>
                </a:ext>
              </a:extLst>
            </p:cNvPr>
            <p:cNvSpPr txBox="1"/>
            <p:nvPr/>
          </p:nvSpPr>
          <p:spPr>
            <a:xfrm>
              <a:off x="1922980" y="777002"/>
              <a:ext cx="3883631" cy="26673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Complete 8 Classes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Human Relations in Business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Computer Applications for Managers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Motivational Presentation Skills for Managers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Human Resource Management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Marketing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Management-Business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Management-Accounting and Internal Control 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Retail Management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6A43491-1825-40BE-B5B8-40E4E9CC763E}"/>
                </a:ext>
              </a:extLst>
            </p:cNvPr>
            <p:cNvSpPr txBox="1"/>
            <p:nvPr/>
          </p:nvSpPr>
          <p:spPr>
            <a:xfrm>
              <a:off x="5618192" y="777002"/>
              <a:ext cx="2588297" cy="12311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Earn </a:t>
              </a: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3 Certificates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Business Essentials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Retail Management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WAFC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7DCF367-B8EF-433D-B067-F4D8E0BB5038}"/>
                </a:ext>
              </a:extLst>
            </p:cNvPr>
            <p:cNvSpPr txBox="1"/>
            <p:nvPr/>
          </p:nvSpPr>
          <p:spPr>
            <a:xfrm>
              <a:off x="8207890" y="774835"/>
              <a:ext cx="4122259" cy="27494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b="1" dirty="0">
                  <a:solidFill>
                    <a:srgbClr val="002E66"/>
                  </a:solidFill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U</a:t>
              </a:r>
              <a:r>
                <a:rPr lang="en-US" b="1" dirty="0">
                  <a:solidFill>
                    <a:srgbClr val="002E66"/>
                  </a:solidFill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nlock Countless Possibilities</a:t>
              </a:r>
              <a:endParaRPr lang="en-US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Key Carrier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Department Manager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Front End Manager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Store Assistant Manager</a:t>
              </a:r>
              <a:endPara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Store Director</a:t>
              </a:r>
            </a:p>
            <a:p>
              <a:pPr>
                <a:spcAft>
                  <a:spcPts val="800"/>
                </a:spcAft>
              </a:pPr>
              <a:r>
                <a:rPr lang="en-US" b="1" dirty="0">
                  <a:latin typeface="Poppins" panose="00000500000000000000" pitchFamily="2" charset="0"/>
                  <a:ea typeface="Calibri" panose="020F0502020204030204" pitchFamily="34" charset="0"/>
                  <a:cs typeface="Poppins" panose="00000500000000000000" pitchFamily="2" charset="0"/>
                </a:rPr>
                <a:t>Earn an Associate Degree by Completing Additional Classes</a:t>
              </a:r>
            </a:p>
            <a:p>
              <a:pPr marL="0" marR="0">
                <a:spcBef>
                  <a:spcPts val="0"/>
                </a:spcBef>
                <a:spcAft>
                  <a:spcPts val="800"/>
                </a:spcAft>
              </a:pPr>
              <a:endParaRPr lang="en-US" sz="12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endParaRP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id="{B75FF214-AD95-49F7-8EA7-24012A41D56A}"/>
              </a:ext>
            </a:extLst>
          </p:cNvPr>
          <p:cNvSpPr txBox="1">
            <a:spLocks/>
          </p:cNvSpPr>
          <p:nvPr/>
        </p:nvSpPr>
        <p:spPr>
          <a:xfrm>
            <a:off x="1837210" y="3699695"/>
            <a:ext cx="10222786" cy="86248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</a:lstStyle>
          <a:p>
            <a:pPr algn="ctr"/>
            <a:r>
              <a:rPr lang="en-US" sz="2400" dirty="0">
                <a:solidFill>
                  <a:srgbClr val="002E66"/>
                </a:solidFill>
              </a:rPr>
              <a:t>Join Us for a Retail Management Certificate Information Session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10C6378-CB32-4C26-A53A-94B32C600CEF}"/>
              </a:ext>
            </a:extLst>
          </p:cNvPr>
          <p:cNvSpPr txBox="1"/>
          <p:nvPr/>
        </p:nvSpPr>
        <p:spPr>
          <a:xfrm>
            <a:off x="2847920" y="4302364"/>
            <a:ext cx="4775506" cy="687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solidFill>
                  <a:srgbClr val="002E6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Take Classes that Work with Your Schedule</a:t>
            </a:r>
          </a:p>
          <a:p>
            <a:pPr marL="0" marR="0">
              <a:spcBef>
                <a:spcPts val="0"/>
              </a:spcBef>
              <a:spcAft>
                <a:spcPts val="800"/>
              </a:spcAft>
            </a:pPr>
            <a:r>
              <a:rPr lang="en-US" sz="1600" dirty="0"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Classes are f</a:t>
            </a:r>
            <a:r>
              <a:rPr lang="en-US" sz="1600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ully online and run for 9-weeks</a:t>
            </a: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227B1577-C051-409B-909D-CC08E874AA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991616"/>
            <a:ext cx="1749175" cy="174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10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erritos College 1">
      <a:dk1>
        <a:srgbClr val="707DBC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rritos College template3" id="{FF397861-95F4-DD4D-B722-F9787E458594}" vid="{EA139CD4-1BA7-704E-8B74-851C82E1DC0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CC-PPT_template4</Template>
  <TotalTime>216</TotalTime>
  <Words>636</Words>
  <Application>Microsoft Office PowerPoint</Application>
  <PresentationFormat>Widescreen</PresentationFormat>
  <Paragraphs>143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Arial Black</vt:lpstr>
      <vt:lpstr>Garamond</vt:lpstr>
      <vt:lpstr>Lora</vt:lpstr>
      <vt:lpstr>Poppins</vt:lpstr>
      <vt:lpstr>Poppins Black</vt:lpstr>
      <vt:lpstr>Poppins Medium</vt:lpstr>
      <vt:lpstr>Poppins SemiBold</vt:lpstr>
      <vt:lpstr>Office Theme</vt:lpstr>
      <vt:lpstr>Take Your Career to New Heights</vt:lpstr>
      <vt:lpstr>Take Your Career to New Heights</vt:lpstr>
      <vt:lpstr>PowerPoint Presentation</vt:lpstr>
      <vt:lpstr>PowerPoint Presentation</vt:lpstr>
      <vt:lpstr>Take Your Career to New Heights</vt:lpstr>
      <vt:lpstr>Take Your Career to New Heights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Green, Karen A.</dc:creator>
  <cp:lastModifiedBy>Wright, Wendy</cp:lastModifiedBy>
  <cp:revision>43</cp:revision>
  <dcterms:created xsi:type="dcterms:W3CDTF">2022-02-17T00:34:19Z</dcterms:created>
  <dcterms:modified xsi:type="dcterms:W3CDTF">2022-03-08T17:50:38Z</dcterms:modified>
</cp:coreProperties>
</file>