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275" r:id="rId7"/>
    <p:sldId id="259" r:id="rId8"/>
    <p:sldId id="260" r:id="rId9"/>
    <p:sldId id="261" r:id="rId10"/>
    <p:sldId id="276" r:id="rId11"/>
    <p:sldId id="267" r:id="rId12"/>
    <p:sldId id="266" r:id="rId13"/>
    <p:sldId id="269" r:id="rId14"/>
    <p:sldId id="263" r:id="rId15"/>
    <p:sldId id="265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2" autoAdjust="0"/>
    <p:restoredTop sz="98324" autoAdjust="0"/>
  </p:normalViewPr>
  <p:slideViewPr>
    <p:cSldViewPr snapToGrid="0" snapToObjects="1">
      <p:cViewPr varScale="1">
        <p:scale>
          <a:sx n="131" d="100"/>
          <a:sy n="131" d="100"/>
        </p:scale>
        <p:origin x="2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rritos College Logo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21" y="3767056"/>
            <a:ext cx="3897299" cy="24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40" y="597701"/>
            <a:ext cx="808206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2D9A4"/>
                </a:solidFill>
              </a:rPr>
              <a:t>What will a Certificate in Culinary Arts do for me?</a:t>
            </a:r>
          </a:p>
          <a:p>
            <a:endParaRPr lang="en-US" sz="3200" dirty="0" smtClean="0">
              <a:solidFill>
                <a:srgbClr val="F2D9A4"/>
              </a:solidFill>
            </a:endParaRPr>
          </a:p>
          <a:p>
            <a:r>
              <a:rPr lang="en-US" sz="3200" dirty="0" smtClean="0">
                <a:solidFill>
                  <a:srgbClr val="F2D9A4"/>
                </a:solidFill>
              </a:rPr>
              <a:t>$23-36K per year</a:t>
            </a:r>
            <a:endParaRPr lang="en-US" sz="3200" dirty="0">
              <a:solidFill>
                <a:srgbClr val="F2D9A4"/>
              </a:solidFill>
            </a:endParaRPr>
          </a:p>
          <a:p>
            <a:endParaRPr lang="en-US" sz="3200" dirty="0" smtClean="0">
              <a:solidFill>
                <a:srgbClr val="F2D9A4"/>
              </a:solidFill>
            </a:endParaRPr>
          </a:p>
          <a:p>
            <a:r>
              <a:rPr lang="en-US" sz="3200" b="1" dirty="0" smtClean="0">
                <a:solidFill>
                  <a:srgbClr val="F2D9A4"/>
                </a:solidFill>
              </a:rPr>
              <a:t>Should I get my Associates Degree?</a:t>
            </a:r>
          </a:p>
          <a:p>
            <a:endParaRPr lang="en-US" sz="3200" dirty="0" smtClean="0">
              <a:solidFill>
                <a:srgbClr val="F2D9A4"/>
              </a:solidFill>
            </a:endParaRPr>
          </a:p>
          <a:p>
            <a:r>
              <a:rPr lang="en-US" sz="3200" dirty="0" smtClean="0">
                <a:solidFill>
                  <a:srgbClr val="F2D9A4"/>
                </a:solidFill>
              </a:rPr>
              <a:t>$40-45K per year</a:t>
            </a:r>
            <a:endParaRPr lang="en-US" sz="3200" dirty="0">
              <a:solidFill>
                <a:srgbClr val="F2D9A4"/>
              </a:solidFill>
            </a:endParaRPr>
          </a:p>
          <a:p>
            <a:endParaRPr lang="en-US" sz="3200" dirty="0">
              <a:solidFill>
                <a:srgbClr val="F2D9A4"/>
              </a:solidFill>
            </a:endParaRPr>
          </a:p>
          <a:p>
            <a:r>
              <a:rPr lang="en-US" sz="3200" b="1" dirty="0" smtClean="0">
                <a:solidFill>
                  <a:srgbClr val="F2D9A4"/>
                </a:solidFill>
              </a:rPr>
              <a:t>Should I get my Bachelors Degree?</a:t>
            </a:r>
          </a:p>
          <a:p>
            <a:endParaRPr lang="en-US" sz="3200" dirty="0">
              <a:solidFill>
                <a:srgbClr val="F2D9A4"/>
              </a:solidFill>
            </a:endParaRPr>
          </a:p>
          <a:p>
            <a:r>
              <a:rPr lang="en-US" sz="3200" dirty="0" smtClean="0">
                <a:solidFill>
                  <a:srgbClr val="F2D9A4"/>
                </a:solidFill>
              </a:rPr>
              <a:t>$45-76K per year</a:t>
            </a:r>
            <a:endParaRPr lang="en-US" sz="3200" dirty="0">
              <a:solidFill>
                <a:srgbClr val="F2D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6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4" y="124520"/>
            <a:ext cx="2994438" cy="26966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35067"/>
            <a:ext cx="7458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The Collins College of Hospitality Management</a:t>
            </a:r>
          </a:p>
          <a:p>
            <a:endParaRPr lang="en-US" sz="2800" b="1" dirty="0">
              <a:solidFill>
                <a:srgbClr val="008000"/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CSULB Hospitality Management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5" y="124520"/>
            <a:ext cx="3411714" cy="31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ritos College Logo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89" y="4390643"/>
            <a:ext cx="1801119" cy="1301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42" y="859196"/>
            <a:ext cx="830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The New Culinary Arts Kitchen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2D9A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620" y="2123003"/>
            <a:ext cx="7784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D9A4"/>
                </a:solidFill>
              </a:rPr>
              <a:t>FINE DINING FULL SERVICE RESTAURANT</a:t>
            </a:r>
          </a:p>
          <a:p>
            <a:r>
              <a:rPr lang="en-US" sz="3200" dirty="0" smtClean="0">
                <a:solidFill>
                  <a:srgbClr val="F2D9A4"/>
                </a:solidFill>
              </a:rPr>
              <a:t>HIGH VOLUME CAF</a:t>
            </a:r>
            <a:r>
              <a:rPr lang="fr-FR" sz="3200" dirty="0" err="1" smtClean="0">
                <a:solidFill>
                  <a:srgbClr val="F2D9A4"/>
                </a:solidFill>
              </a:rPr>
              <a:t>É</a:t>
            </a:r>
            <a:endParaRPr lang="en-US" sz="3200" dirty="0" smtClean="0">
              <a:solidFill>
                <a:srgbClr val="F2D9A4"/>
              </a:solidFill>
            </a:endParaRPr>
          </a:p>
          <a:p>
            <a:r>
              <a:rPr lang="en-US" sz="3200" dirty="0" smtClean="0">
                <a:solidFill>
                  <a:srgbClr val="F2D9A4"/>
                </a:solidFill>
              </a:rPr>
              <a:t>BANQUET &amp; CATERING SERVICES</a:t>
            </a:r>
            <a:endParaRPr lang="en-US" sz="3200" dirty="0">
              <a:solidFill>
                <a:srgbClr val="F2D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0" y="4224770"/>
            <a:ext cx="2805068" cy="316767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PRODUCTION KITCHEN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73350" y="4531169"/>
            <a:ext cx="4573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100’ OF HOT COOKING LINE</a:t>
            </a:r>
          </a:p>
          <a:p>
            <a:r>
              <a:rPr lang="en-US" sz="1400" dirty="0" smtClean="0"/>
              <a:t>3 SEPARATE CLASSROOM AREAS</a:t>
            </a:r>
          </a:p>
          <a:p>
            <a:r>
              <a:rPr lang="en-US" sz="1400" dirty="0" smtClean="0"/>
              <a:t>BANQUETE KITCHEN</a:t>
            </a:r>
          </a:p>
          <a:p>
            <a:r>
              <a:rPr lang="en-US" sz="1400" dirty="0" smtClean="0"/>
              <a:t>SOUS VIDE STATION</a:t>
            </a:r>
          </a:p>
          <a:p>
            <a:r>
              <a:rPr lang="en-US" sz="1400" dirty="0" smtClean="0"/>
              <a:t>3 VIDEO CAMERAS WITH 8 LCD SCREENS WITH AUDIO</a:t>
            </a:r>
          </a:p>
          <a:p>
            <a:endParaRPr lang="en-US" sz="1400" dirty="0"/>
          </a:p>
        </p:txBody>
      </p:sp>
      <p:pic>
        <p:nvPicPr>
          <p:cNvPr id="6" name="Picture 5" descr="Screen Shot 2015-07-27 at 10.3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5" y="124522"/>
            <a:ext cx="8890304" cy="37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4530"/>
            <a:ext cx="8153400" cy="609600"/>
          </a:xfrm>
        </p:spPr>
        <p:txBody>
          <a:bodyPr/>
          <a:lstStyle/>
          <a:p>
            <a:r>
              <a:rPr lang="en-US" dirty="0" smtClean="0"/>
              <a:t>BAKING &amp; PASTRY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4501241"/>
            <a:ext cx="8156448" cy="1192394"/>
          </a:xfrm>
        </p:spPr>
        <p:txBody>
          <a:bodyPr/>
          <a:lstStyle/>
          <a:p>
            <a:r>
              <a:rPr lang="en-US" dirty="0" smtClean="0"/>
              <a:t>21 MIXERS/1 PER STUDENT</a:t>
            </a:r>
          </a:p>
          <a:p>
            <a:r>
              <a:rPr lang="en-US" dirty="0" smtClean="0"/>
              <a:t>24 SHEET PAN PICARD OVEN</a:t>
            </a:r>
          </a:p>
          <a:p>
            <a:r>
              <a:rPr lang="en-US" dirty="0" smtClean="0"/>
              <a:t>1 COMBI OVEN	2 CONVECTION OVENS	2 STEAM OVENS</a:t>
            </a:r>
            <a:endParaRPr lang="en-US" dirty="0"/>
          </a:p>
        </p:txBody>
      </p:sp>
      <p:pic>
        <p:nvPicPr>
          <p:cNvPr id="5" name="Picture 4" descr="Screen Shot 2015-07-27 at 10.3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" y="161877"/>
            <a:ext cx="8740886" cy="37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765" y="784956"/>
            <a:ext cx="796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THANK YOU FOR JOINING OUR FAMILY!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 descr="Cerritos College Logo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44" y="3657862"/>
            <a:ext cx="2027913" cy="1465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488" y="1844797"/>
            <a:ext cx="55657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smtClean="0">
                <a:ln w="50800"/>
                <a:solidFill>
                  <a:schemeClr val="tx2">
                    <a:lumMod val="40000"/>
                    <a:lumOff val="60000"/>
                  </a:schemeClr>
                </a:solidFill>
              </a:rPr>
              <a:t>Facebook Alumni Page</a:t>
            </a:r>
            <a:endParaRPr lang="en-US" sz="40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0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23977"/>
            <a:ext cx="4078938" cy="43910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PROFESSIONAL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BAKING &amp; PASTRY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22 units Certificate</a:t>
            </a:r>
          </a:p>
          <a:p>
            <a:pPr lvl="1">
              <a:lnSpc>
                <a:spcPct val="50000"/>
              </a:lnSpc>
            </a:pPr>
            <a:r>
              <a:rPr lang="en-US" sz="2400" dirty="0" smtClean="0"/>
              <a:t>39 units G.E. for A.S.</a:t>
            </a:r>
          </a:p>
          <a:p>
            <a:pPr marL="349250" lvl="1" indent="0">
              <a:lnSpc>
                <a:spcPct val="50000"/>
              </a:lnSpc>
              <a:buNone/>
            </a:pPr>
            <a:endParaRPr lang="en-US" sz="2400" dirty="0" smtClean="0"/>
          </a:p>
          <a:p>
            <a:pPr>
              <a:lnSpc>
                <a:spcPct val="50000"/>
              </a:lnSpc>
            </a:pPr>
            <a:r>
              <a:rPr lang="en-US" sz="2400" dirty="0" smtClean="0"/>
              <a:t>400 hours of bakery production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Operate 4 foodservice outlets</a:t>
            </a:r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r>
              <a:rPr lang="en-US" sz="2400" dirty="0" smtClean="0"/>
              <a:t>7 units transfer to university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23977"/>
            <a:ext cx="4343400" cy="43910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PROFESSIONAL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COOKING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39 units Certificate</a:t>
            </a:r>
          </a:p>
          <a:p>
            <a:pPr lvl="1">
              <a:lnSpc>
                <a:spcPct val="50000"/>
              </a:lnSpc>
            </a:pPr>
            <a:r>
              <a:rPr lang="en-US" sz="2400" dirty="0" smtClean="0"/>
              <a:t>39 units G.E. for A.S.</a:t>
            </a:r>
          </a:p>
          <a:p>
            <a:pPr lvl="1"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r>
              <a:rPr lang="en-US" sz="2400" dirty="0" smtClean="0"/>
              <a:t>800+ hours of kitchen production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Operate 3 foodservice outlets</a:t>
            </a:r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r>
              <a:rPr lang="en-US" sz="2400" dirty="0" smtClean="0"/>
              <a:t>19 units transfer </a:t>
            </a:r>
            <a:r>
              <a:rPr lang="en-US" sz="2400" dirty="0"/>
              <a:t>to university California Polytechnic Pomona University</a:t>
            </a:r>
          </a:p>
          <a:p>
            <a:pPr>
              <a:lnSpc>
                <a:spcPct val="50000"/>
              </a:lnSpc>
            </a:pPr>
            <a:endParaRPr lang="en-US" sz="1800" dirty="0" smtClean="0"/>
          </a:p>
          <a:p>
            <a:pPr>
              <a:lnSpc>
                <a:spcPct val="50000"/>
              </a:lnSpc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77" y="0"/>
            <a:ext cx="6476286" cy="818104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DEGREE PROGRAMS</a:t>
            </a:r>
            <a:endParaRPr lang="en-US" sz="3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2D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9461" y="783578"/>
            <a:ext cx="7583490" cy="517272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2D9A4"/>
                </a:solidFill>
              </a:rPr>
              <a:t>Culinary Arts Management</a:t>
            </a:r>
          </a:p>
          <a:p>
            <a:pPr marL="0" indent="0" algn="ctr">
              <a:buNone/>
            </a:pP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2D9A4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 smtClean="0"/>
              <a:t>49 </a:t>
            </a:r>
            <a:r>
              <a:rPr lang="en-US" sz="2400" dirty="0"/>
              <a:t>units Certificate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39 units G.E. for A.S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50000"/>
              </a:lnSpc>
            </a:pPr>
            <a:r>
              <a:rPr lang="en-US" sz="2400" dirty="0"/>
              <a:t>800 hours of kitchen production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Operate </a:t>
            </a:r>
            <a:r>
              <a:rPr lang="en-US" sz="2400" dirty="0" smtClean="0"/>
              <a:t>3 </a:t>
            </a:r>
            <a:r>
              <a:rPr lang="en-US" sz="2400" dirty="0"/>
              <a:t>foodservice </a:t>
            </a:r>
            <a:r>
              <a:rPr lang="en-US" sz="2400" dirty="0" smtClean="0"/>
              <a:t>outlets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Management courses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Focus on transfer</a:t>
            </a:r>
            <a:endParaRPr lang="en-US" sz="2400" dirty="0"/>
          </a:p>
          <a:p>
            <a:pPr>
              <a:lnSpc>
                <a:spcPct val="50000"/>
              </a:lnSpc>
            </a:pPr>
            <a:r>
              <a:rPr lang="en-US" sz="2400" dirty="0" smtClean="0"/>
              <a:t>25 </a:t>
            </a:r>
            <a:r>
              <a:rPr lang="en-US" sz="2400" dirty="0"/>
              <a:t>units transfer </a:t>
            </a:r>
            <a:r>
              <a:rPr lang="en-US" sz="2400" dirty="0" smtClean="0"/>
              <a:t>to California Poly Pomona 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12 units transfer to California State University, Long Beach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09 at 9.4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" y="0"/>
            <a:ext cx="895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77" y="474980"/>
            <a:ext cx="8658395" cy="114300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70000"/>
              </a:lnSpc>
            </a:pP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PROFESSIONAL BAKING 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&amp;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PASTRY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</a:b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Certificate requirements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/>
            </a:r>
            <a:b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12841"/>
              </p:ext>
            </p:extLst>
          </p:nvPr>
        </p:nvGraphicFramePr>
        <p:xfrm>
          <a:off x="261038" y="1617978"/>
          <a:ext cx="8633934" cy="40365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97743"/>
                <a:gridCol w="3858213"/>
                <a:gridCol w="2877978"/>
              </a:tblGrid>
              <a:tr h="32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Course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First Semester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0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Safety and Sanitation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40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Introduction to Baking Skills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7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 120</a:t>
                      </a:r>
                      <a:endParaRPr lang="en-US" sz="16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Intro to Hospitality</a:t>
                      </a:r>
                      <a:endParaRPr lang="en-US" sz="16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69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Second Semester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413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181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Baking &amp; Pastry 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4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</a:t>
                      </a:r>
                      <a:r>
                        <a:rPr lang="en-US" sz="1600" u="none" strike="noStrike" dirty="0" smtClean="0">
                          <a:effectLst/>
                        </a:rPr>
                        <a:t>260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Foods Purchase and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69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Third Semester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413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</a:t>
                      </a:r>
                      <a:r>
                        <a:rPr lang="en-US" sz="1600" u="none" strike="noStrike" dirty="0" smtClean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Baking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&amp; Pastry 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0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</a:t>
                      </a:r>
                      <a:r>
                        <a:rPr lang="en-US" sz="1600" u="none" strike="noStrike" dirty="0" smtClean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Responsible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Alcohol 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14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17" y="918563"/>
            <a:ext cx="7583488" cy="81228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80000"/>
              </a:lnSpc>
            </a:pP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PROFESSIONAL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COOKING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</a:b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Certificate requirements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/>
            </a:r>
            <a:b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51802"/>
              </p:ext>
            </p:extLst>
          </p:nvPr>
        </p:nvGraphicFramePr>
        <p:xfrm>
          <a:off x="266364" y="1730843"/>
          <a:ext cx="8633934" cy="43312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97743"/>
                <a:gridCol w="3858213"/>
                <a:gridCol w="2877978"/>
              </a:tblGrid>
              <a:tr h="289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Course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First Semester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Safety and Sanitation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95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Introduction to Baking Skills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2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 120</a:t>
                      </a:r>
                      <a:endParaRPr lang="en-US" sz="16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Intro to Hospitality</a:t>
                      </a:r>
                      <a:endParaRPr lang="en-US" sz="16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32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Second Semester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181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Baking &amp; Pastry 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8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Cooking </a:t>
                      </a:r>
                      <a:r>
                        <a:rPr lang="en-US" sz="1600" u="none" strike="noStrike" dirty="0" smtClean="0">
                          <a:effectLst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32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Third Semester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Healthy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66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Cooking 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32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Fourth Semester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76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252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Cooking III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17" y="918563"/>
            <a:ext cx="7583488" cy="81228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80000"/>
              </a:lnSpc>
            </a:pP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CULINARY ARTS MANAGEMENT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</a:b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Certificate requirements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/>
            </a:r>
            <a:b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50202"/>
              </p:ext>
            </p:extLst>
          </p:nvPr>
        </p:nvGraphicFramePr>
        <p:xfrm>
          <a:off x="266364" y="1272154"/>
          <a:ext cx="8633934" cy="543006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97743"/>
                <a:gridCol w="3858213"/>
                <a:gridCol w="2877978"/>
              </a:tblGrid>
              <a:tr h="247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Course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First Semester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18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Safety and Sanitation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49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Introduction to Baking Skills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7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 120</a:t>
                      </a:r>
                      <a:endParaRPr lang="en-US" sz="16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Intro to Hospitality</a:t>
                      </a:r>
                      <a:endParaRPr lang="en-US" sz="16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Second Semester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28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181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Baking &amp; Pastry 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3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Cooking </a:t>
                      </a:r>
                      <a:r>
                        <a:rPr lang="en-US" sz="1600" u="none" strike="noStrike" dirty="0" smtClean="0">
                          <a:effectLst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Third Semester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28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 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Healthy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23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Cooking 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Fourth Semester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33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Professional Cooking III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42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Responsible Alcohol Service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10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Foods Purchase and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Summer Session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2063AA"/>
                    </a:solidFill>
                  </a:tcPr>
                </a:tc>
              </a:tr>
              <a:tr h="325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Human Relations in Hospitality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23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 265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Food, Beverage &amp; Labor Cost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43" y="737727"/>
            <a:ext cx="532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SPRING 2016 GRADUATE EMPLOYERS: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6062"/>
            <a:ext cx="2706289" cy="2128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73" y="1386303"/>
            <a:ext cx="2673355" cy="2036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314" y="2461102"/>
            <a:ext cx="3041703" cy="2024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57" y="1962765"/>
            <a:ext cx="1724325" cy="172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43" y="4304500"/>
            <a:ext cx="2523201" cy="1021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007" y="4723995"/>
            <a:ext cx="2363591" cy="1370082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13164"/>
            <a:ext cx="2069446" cy="2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rritos College Logo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58" y="5262885"/>
            <a:ext cx="2364536" cy="1376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45" y="834291"/>
            <a:ext cx="3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66FF"/>
                </a:solidFill>
              </a:rPr>
              <a:t>WHAT WILL IT COST?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45" y="1623006"/>
            <a:ext cx="36980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Uniforms: </a:t>
            </a:r>
            <a:r>
              <a:rPr lang="en-US" sz="2000" b="1" i="1" u="sng" dirty="0" smtClean="0"/>
              <a:t>New Chef uniforms</a:t>
            </a:r>
          </a:p>
          <a:p>
            <a:r>
              <a:rPr lang="en-US" sz="2000" dirty="0" smtClean="0"/>
              <a:t>2 jackets, 2 pants, work shoes, hats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Kitchen Kits: </a:t>
            </a:r>
            <a:r>
              <a:rPr lang="en-US" sz="2000" b="1" i="1" u="sng" dirty="0" smtClean="0"/>
              <a:t>Chef Toys</a:t>
            </a:r>
          </a:p>
          <a:p>
            <a:r>
              <a:rPr lang="en-US" sz="2000" dirty="0" smtClean="0"/>
              <a:t>Knife roll</a:t>
            </a:r>
          </a:p>
          <a:p>
            <a:r>
              <a:rPr lang="en-US" sz="2000" dirty="0" smtClean="0"/>
              <a:t>Baking box</a:t>
            </a:r>
          </a:p>
          <a:p>
            <a:endParaRPr lang="en-US" sz="2000" dirty="0"/>
          </a:p>
          <a:p>
            <a:r>
              <a:rPr lang="en-US" sz="2000" b="1" u="sng" dirty="0" smtClean="0"/>
              <a:t>Text Books: </a:t>
            </a:r>
            <a:r>
              <a:rPr lang="en-US" sz="2000" b="1" i="1" u="sng" dirty="0" smtClean="0"/>
              <a:t>varies</a:t>
            </a:r>
          </a:p>
          <a:p>
            <a:r>
              <a:rPr lang="en-US" sz="2000" dirty="0" smtClean="0"/>
              <a:t>Price varies by semester</a:t>
            </a:r>
          </a:p>
          <a:p>
            <a:endParaRPr lang="en-US" sz="2000" dirty="0"/>
          </a:p>
          <a:p>
            <a:r>
              <a:rPr lang="en-US" sz="2000" b="1" u="sng" dirty="0" smtClean="0"/>
              <a:t>Tuition:</a:t>
            </a:r>
          </a:p>
          <a:p>
            <a:r>
              <a:rPr lang="en-US" sz="2000" dirty="0" smtClean="0"/>
              <a:t>$46. per unit</a:t>
            </a:r>
          </a:p>
          <a:p>
            <a:endParaRPr lang="en-US" sz="2000" dirty="0"/>
          </a:p>
          <a:p>
            <a:r>
              <a:rPr lang="en-US" sz="2000" b="1" u="sng" dirty="0" smtClean="0"/>
              <a:t>Lab Fees:</a:t>
            </a:r>
          </a:p>
          <a:p>
            <a:r>
              <a:rPr lang="en-US" sz="2000" dirty="0" smtClean="0"/>
              <a:t>Covers aprons, towels, tasting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74958" y="1633173"/>
            <a:ext cx="263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$3,900</a:t>
            </a:r>
            <a:endParaRPr lang="en-US" sz="5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6725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A80D38E398E9408F1D87F4468D4E3E" ma:contentTypeVersion="4" ma:contentTypeDescription="Create a new document." ma:contentTypeScope="" ma:versionID="51b1b6ef9e8ff97ebd29b0c6266ba5cd">
  <xsd:schema xmlns:xsd="http://www.w3.org/2001/XMLSchema" xmlns:xs="http://www.w3.org/2001/XMLSchema" xmlns:p="http://schemas.microsoft.com/office/2006/metadata/properties" xmlns:ns2="c8c9d9c5-69dc-4d10-b58c-f2e0251945a8" targetNamespace="http://schemas.microsoft.com/office/2006/metadata/properties" ma:root="true" ma:fieldsID="a3b3925034bb48fa90f253566afcd505" ns2:_="">
    <xsd:import namespace="c8c9d9c5-69dc-4d10-b58c-f2e0251945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9d9c5-69dc-4d10-b58c-f2e025194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B8E73-33AE-4C85-83C8-A7C899065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9d9c5-69dc-4d10-b58c-f2e0251945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07C21-93BC-4E4C-887C-18B233BA2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F9D93A-5297-4268-868A-948B29421A8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1482</TotalTime>
  <Words>493</Words>
  <Application>Microsoft Macintosh PowerPoint</Application>
  <PresentationFormat>On-screen Show (4:3)</PresentationFormat>
  <Paragraphs>197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 2</vt:lpstr>
      <vt:lpstr>Horizon</vt:lpstr>
      <vt:lpstr>PowerPoint Presentation</vt:lpstr>
      <vt:lpstr>DEGREE PROGRAMS</vt:lpstr>
      <vt:lpstr>PowerPoint Presentation</vt:lpstr>
      <vt:lpstr>PowerPoint Presentation</vt:lpstr>
      <vt:lpstr>PROFESSIONAL BAKING &amp; PASTRY Certificate requirements </vt:lpstr>
      <vt:lpstr>PROFESSIONAL COOKING Certificate requirements </vt:lpstr>
      <vt:lpstr>CULINARY ARTS MANAGEMENT Certificate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 KITCHEN</vt:lpstr>
      <vt:lpstr>BAKING &amp; PASTRY KITCHEN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Pierini</dc:creator>
  <cp:lastModifiedBy>Microsoft Office User</cp:lastModifiedBy>
  <cp:revision>29</cp:revision>
  <dcterms:created xsi:type="dcterms:W3CDTF">2015-07-26T18:16:51Z</dcterms:created>
  <dcterms:modified xsi:type="dcterms:W3CDTF">2017-08-02T22:52:18Z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0x010100C4A80D38E398E9408F1D87F4468D4E3E</vt:lpwstr>
  </property>
</Properties>
</file>