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3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5"/>
    <p:restoredTop sz="94640"/>
  </p:normalViewPr>
  <p:slideViewPr>
    <p:cSldViewPr snapToGrid="0" snapToObjects="1">
      <p:cViewPr varScale="1">
        <p:scale>
          <a:sx n="85" d="100"/>
          <a:sy n="85" d="100"/>
        </p:scale>
        <p:origin x="90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A14F3E-2B77-5149-A35A-3C81A83923A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4D82483-DBFD-9841-8A23-644F70C1ECB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AD71012-CBDB-8547-AE6A-5382428971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DEB1A-2DFE-2F45-859C-88C617C7F1D5}" type="datetimeFigureOut">
              <a:rPr lang="en-US" smtClean="0"/>
              <a:t>4/27/2021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4AED64-7A11-A844-9529-6601EFABD8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0831ED5-9DBD-264E-9815-2D22E3C673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3070A5-7D5F-4F47-970C-5F9FE29722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05367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D4B3AA-2D59-A445-8358-3210D9E626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24A231D-68A6-E141-BAD5-FA86CAD0EA5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AE5587-8199-D441-94B5-3E374F11EA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DEB1A-2DFE-2F45-859C-88C617C7F1D5}" type="datetimeFigureOut">
              <a:rPr lang="en-US" smtClean="0"/>
              <a:t>4/27/2021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457B8EF-927A-0047-98ED-F1158CBA06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A6E5D8B-63E8-1741-9E54-D5E8FBC368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3070A5-7D5F-4F47-970C-5F9FE29722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80072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53E9699-D5EC-D841-966D-2C30B7E7F78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5368495-EA8B-A34A-AAA9-6D0CB0F41ED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D0C8F50-A9AC-744D-B3FC-6534091310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DEB1A-2DFE-2F45-859C-88C617C7F1D5}" type="datetimeFigureOut">
              <a:rPr lang="en-US" smtClean="0"/>
              <a:t>4/27/2021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68E61F-9EEE-9F4C-9772-17424AD23D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D3B3B8B-D720-7741-8C1E-92B3DC83F4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3070A5-7D5F-4F47-970C-5F9FE29722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023031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Heading w/ Bullets (no photo)">
  <p:cSld name="Heading w/ Bullets (no photo)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9" name="Google Shape;69;p7"/>
          <p:cNvPicPr preferRelativeResize="0"/>
          <p:nvPr/>
        </p:nvPicPr>
        <p:blipFill rotWithShape="1">
          <a:blip r:embed="rId2">
            <a:alphaModFix amt="20000"/>
          </a:blip>
          <a:srcRect l="1705" t="3739" r="10747" b="15002"/>
          <a:stretch/>
        </p:blipFill>
        <p:spPr>
          <a:xfrm>
            <a:off x="457200" y="3458817"/>
            <a:ext cx="11734800" cy="3399183"/>
          </a:xfrm>
          <a:prstGeom prst="rect">
            <a:avLst/>
          </a:prstGeom>
          <a:noFill/>
          <a:ln>
            <a:noFill/>
          </a:ln>
        </p:spPr>
      </p:pic>
      <p:sp>
        <p:nvSpPr>
          <p:cNvPr id="70" name="Google Shape;70;p7"/>
          <p:cNvSpPr txBox="1">
            <a:spLocks noGrp="1"/>
          </p:cNvSpPr>
          <p:nvPr>
            <p:ph type="title"/>
          </p:nvPr>
        </p:nvSpPr>
        <p:spPr>
          <a:xfrm>
            <a:off x="1066800" y="253938"/>
            <a:ext cx="10668000" cy="6329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A50034"/>
              </a:buClr>
              <a:buSzPts val="3600"/>
              <a:buFont typeface="Arial"/>
              <a:buNone/>
              <a:defRPr sz="3600" b="1" i="0" u="none" strike="noStrike" cap="none">
                <a:solidFill>
                  <a:srgbClr val="A50034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cxnSp>
        <p:nvCxnSpPr>
          <p:cNvPr id="71" name="Google Shape;71;p7"/>
          <p:cNvCxnSpPr/>
          <p:nvPr/>
        </p:nvCxnSpPr>
        <p:spPr>
          <a:xfrm>
            <a:off x="1066800" y="923514"/>
            <a:ext cx="10667999" cy="0"/>
          </a:xfrm>
          <a:prstGeom prst="straightConnector1">
            <a:avLst/>
          </a:prstGeom>
          <a:noFill/>
          <a:ln w="12700" cap="flat" cmpd="sng">
            <a:solidFill>
              <a:srgbClr val="A50034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72" name="Google Shape;72;p7"/>
          <p:cNvSpPr txBox="1">
            <a:spLocks noGrp="1"/>
          </p:cNvSpPr>
          <p:nvPr>
            <p:ph type="body" idx="1"/>
          </p:nvPr>
        </p:nvSpPr>
        <p:spPr>
          <a:xfrm>
            <a:off x="1066799" y="1094049"/>
            <a:ext cx="10668000" cy="590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6F777D"/>
              </a:buClr>
              <a:buSzPts val="2400"/>
              <a:buFont typeface="Arial"/>
              <a:buNone/>
              <a:defRPr sz="2400" b="0" i="1" u="none" strike="noStrike" cap="none">
                <a:solidFill>
                  <a:srgbClr val="6F777D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3" name="Google Shape;73;p7"/>
          <p:cNvSpPr txBox="1">
            <a:spLocks noGrp="1"/>
          </p:cNvSpPr>
          <p:nvPr>
            <p:ph type="body" idx="2"/>
          </p:nvPr>
        </p:nvSpPr>
        <p:spPr>
          <a:xfrm>
            <a:off x="1066800" y="1890713"/>
            <a:ext cx="10668000" cy="38322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E3D3C"/>
              </a:buClr>
              <a:buSzPts val="2160"/>
              <a:buFont typeface="Arial"/>
              <a:buNone/>
              <a:defRPr sz="3600" b="0" i="0" u="none" strike="noStrike" cap="none">
                <a:solidFill>
                  <a:srgbClr val="3E3D3C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50519" algn="l" rtl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rgbClr val="3E3D3C"/>
              </a:buClr>
              <a:buSzPts val="1920"/>
              <a:buFont typeface="Arial"/>
              <a:buChar char="•"/>
              <a:defRPr sz="3200" b="0" i="0" u="none" strike="noStrike" cap="none">
                <a:solidFill>
                  <a:srgbClr val="3E3D3C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20039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E3D3C"/>
              </a:buClr>
              <a:buSzPts val="1440"/>
              <a:buFont typeface="Arial"/>
              <a:buChar char="•"/>
              <a:defRPr sz="2400" b="0" i="0" u="none" strike="noStrike" cap="none">
                <a:solidFill>
                  <a:srgbClr val="3E3D3C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048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E3D3C"/>
              </a:buClr>
              <a:buSzPts val="1200"/>
              <a:buFont typeface="Arial"/>
              <a:buChar char="•"/>
              <a:defRPr sz="2000" b="0" i="0" u="none" strike="noStrike" cap="none">
                <a:solidFill>
                  <a:srgbClr val="3E3D3C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048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E3D3C"/>
              </a:buClr>
              <a:buSzPts val="1200"/>
              <a:buFont typeface="Arial"/>
              <a:buChar char="•"/>
              <a:defRPr sz="2000" b="0" i="0" u="none" strike="noStrike" cap="none">
                <a:solidFill>
                  <a:srgbClr val="3E3D3C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4" name="Google Shape;74;p7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rgbClr val="A50034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5" name="Google Shape;75;p7"/>
          <p:cNvSpPr txBox="1">
            <a:spLocks noGrp="1"/>
          </p:cNvSpPr>
          <p:nvPr>
            <p:ph type="sldNum" idx="12"/>
          </p:nvPr>
        </p:nvSpPr>
        <p:spPr>
          <a:xfrm>
            <a:off x="11126362" y="6325460"/>
            <a:ext cx="608437" cy="368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1000" b="0" i="0" u="none" strike="noStrike" cap="none">
                <a:solidFill>
                  <a:srgbClr val="A50034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lvl="1" indent="0" algn="r">
              <a:spcBef>
                <a:spcPts val="0"/>
              </a:spcBef>
              <a:buNone/>
              <a:defRPr sz="1000" b="0" i="0" u="none" strike="noStrike" cap="none">
                <a:solidFill>
                  <a:srgbClr val="A50034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lvl="2" indent="0" algn="r">
              <a:spcBef>
                <a:spcPts val="0"/>
              </a:spcBef>
              <a:buNone/>
              <a:defRPr sz="1000" b="0" i="0" u="none" strike="noStrike" cap="none">
                <a:solidFill>
                  <a:srgbClr val="A50034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lvl="3" indent="0" algn="r">
              <a:spcBef>
                <a:spcPts val="0"/>
              </a:spcBef>
              <a:buNone/>
              <a:defRPr sz="1000" b="0" i="0" u="none" strike="noStrike" cap="none">
                <a:solidFill>
                  <a:srgbClr val="A50034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lvl="4" indent="0" algn="r">
              <a:spcBef>
                <a:spcPts val="0"/>
              </a:spcBef>
              <a:buNone/>
              <a:defRPr sz="1000" b="0" i="0" u="none" strike="noStrike" cap="none">
                <a:solidFill>
                  <a:srgbClr val="A50034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lvl="5" indent="0" algn="r">
              <a:spcBef>
                <a:spcPts val="0"/>
              </a:spcBef>
              <a:buNone/>
              <a:defRPr sz="1000" b="0" i="0" u="none" strike="noStrike" cap="none">
                <a:solidFill>
                  <a:srgbClr val="A50034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lvl="6" indent="0" algn="r">
              <a:spcBef>
                <a:spcPts val="0"/>
              </a:spcBef>
              <a:buNone/>
              <a:defRPr sz="1000" b="0" i="0" u="none" strike="noStrike" cap="none">
                <a:solidFill>
                  <a:srgbClr val="A50034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lvl="7" indent="0" algn="r">
              <a:spcBef>
                <a:spcPts val="0"/>
              </a:spcBef>
              <a:buNone/>
              <a:defRPr sz="1000" b="0" i="0" u="none" strike="noStrike" cap="none">
                <a:solidFill>
                  <a:srgbClr val="A50034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lvl="8" indent="0" algn="r">
              <a:spcBef>
                <a:spcPts val="0"/>
              </a:spcBef>
              <a:buNone/>
              <a:defRPr sz="1000" b="0" i="0" u="none" strike="noStrike" cap="none">
                <a:solidFill>
                  <a:srgbClr val="A50034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76" name="Google Shape;76;p7"/>
          <p:cNvSpPr txBox="1">
            <a:spLocks noGrp="1"/>
          </p:cNvSpPr>
          <p:nvPr>
            <p:ph type="body" idx="3"/>
          </p:nvPr>
        </p:nvSpPr>
        <p:spPr>
          <a:xfrm>
            <a:off x="3283056" y="6334354"/>
            <a:ext cx="7842143" cy="35940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pic>
        <p:nvPicPr>
          <p:cNvPr id="77" name="Google Shape;77;p7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66798" y="6325461"/>
            <a:ext cx="1944625" cy="368300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78" name="Google Shape;78;p7"/>
          <p:cNvCxnSpPr/>
          <p:nvPr/>
        </p:nvCxnSpPr>
        <p:spPr>
          <a:xfrm>
            <a:off x="3147239" y="6325460"/>
            <a:ext cx="0" cy="368300"/>
          </a:xfrm>
          <a:prstGeom prst="straightConnector1">
            <a:avLst/>
          </a:prstGeom>
          <a:noFill/>
          <a:ln w="9525" cap="flat" cmpd="sng">
            <a:solidFill>
              <a:srgbClr val="1A1918"/>
            </a:solidFill>
            <a:prstDash val="solid"/>
            <a:miter lim="800000"/>
            <a:headEnd type="none" w="sm" len="sm"/>
            <a:tailEnd type="none" w="sm" len="sm"/>
          </a:ln>
        </p:spPr>
      </p:cxnSp>
    </p:spTree>
    <p:extLst>
      <p:ext uri="{BB962C8B-B14F-4D97-AF65-F5344CB8AC3E}">
        <p14:creationId xmlns:p14="http://schemas.microsoft.com/office/powerpoint/2010/main" val="1104121120"/>
      </p:ext>
    </p:extLst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3B2D47-A9B6-6443-8E82-E9081FFBBE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2657A1-0C3E-6242-A2B3-921E4DB79E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670F90D-B867-8043-AE9C-DE5B2A4EC9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DEB1A-2DFE-2F45-859C-88C617C7F1D5}" type="datetimeFigureOut">
              <a:rPr lang="en-US" smtClean="0"/>
              <a:t>4/27/2021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2ED76D6-75D0-864E-87CB-31636D0911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A87A768-8A13-774F-A971-42ACA7193E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3070A5-7D5F-4F47-970C-5F9FE29722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35847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561E6A-15C5-5D4B-AE98-C5BED21774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AECED34-D51A-4A41-9815-0EAD778ADE3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A3CD81-B1CE-D549-B18A-0ADF8B45AE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DEB1A-2DFE-2F45-859C-88C617C7F1D5}" type="datetimeFigureOut">
              <a:rPr lang="en-US" smtClean="0"/>
              <a:t>4/27/2021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75B55F1-0657-F544-9059-5D8B3CFD32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134101C-594A-C648-8082-F26B9843B0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3070A5-7D5F-4F47-970C-5F9FE29722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6261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50262B-BDC7-8845-9499-04DDC3DEDA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1EF925-967C-AD4E-AF10-BAB982AD1EB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366E258-377E-9443-9266-C6149C9A3DA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8F19F0B-37B4-744E-BF30-65D4787637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DEB1A-2DFE-2F45-859C-88C617C7F1D5}" type="datetimeFigureOut">
              <a:rPr lang="en-US" smtClean="0"/>
              <a:t>4/27/2021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EF0C757-E688-C441-83FD-4425CA4090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F564F55-14C8-DF4B-9F19-3718E0D063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3070A5-7D5F-4F47-970C-5F9FE29722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12841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8545F0-F301-2A4D-A625-1DF08B5CAE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75FD43E-E1EB-8B43-B6A7-31970D0D317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BAFB198-5191-BE4A-87AD-2AF95FF5F30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BFFD549-6334-084F-81A7-DC9B05C70B2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52BB91B-3D9F-4F47-975A-81B43FD83B0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7274CA9-6F81-4A45-B84E-747CEC8C78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DEB1A-2DFE-2F45-859C-88C617C7F1D5}" type="datetimeFigureOut">
              <a:rPr lang="en-US" smtClean="0"/>
              <a:t>4/27/2021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CAE2592-6232-2B4F-8C6F-2AEBBA3F0B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88D53BD-2F11-2D45-AEA3-D0BE7B185A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3070A5-7D5F-4F47-970C-5F9FE29722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13908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4C6ED9-CD34-DB4B-804D-896C512496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A3A2899-0E42-684A-8148-5B9C937DC0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DEB1A-2DFE-2F45-859C-88C617C7F1D5}" type="datetimeFigureOut">
              <a:rPr lang="en-US" smtClean="0"/>
              <a:t>4/27/2021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0A493A7-93A8-6B4B-B39A-2D66699C96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BC7F540-1792-DC44-96A6-8D317858D8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3070A5-7D5F-4F47-970C-5F9FE29722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94564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261A135-FE33-FA4B-905B-5260FFC0E8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DEB1A-2DFE-2F45-859C-88C617C7F1D5}" type="datetimeFigureOut">
              <a:rPr lang="en-US" smtClean="0"/>
              <a:t>4/27/2021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B29DF7C-BDA3-5D42-9D5F-3FA730C744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0C6CF1F-A4C2-F940-AB60-B7FDF7D6E2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3070A5-7D5F-4F47-970C-5F9FE29722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44342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660163-ACE6-BF4B-9605-9A1999E39A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246281-21F1-654F-BFD3-969F618E63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68C80F9-E69E-0242-BC3B-8AC82B47629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873015F-7774-F344-9461-6AFB8FB016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DEB1A-2DFE-2F45-859C-88C617C7F1D5}" type="datetimeFigureOut">
              <a:rPr lang="en-US" smtClean="0"/>
              <a:t>4/27/2021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4ECB763-71DD-9840-B124-F7E9B10A40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A5FC188-1C1E-1445-97D1-516E45658F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3070A5-7D5F-4F47-970C-5F9FE29722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62246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B05BBD-7F60-B049-9839-94849EEEEE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0E6C55D-B302-5F48-8626-E9CB80F57E5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97ED623-DA52-F745-BA30-9B029639260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29EDFA1-409C-CD4F-8525-47E7D61C9F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DEB1A-2DFE-2F45-859C-88C617C7F1D5}" type="datetimeFigureOut">
              <a:rPr lang="en-US" smtClean="0"/>
              <a:t>4/27/2021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3362271-ADDA-0E41-AABD-F139CAEA24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590EF88-C1D4-2540-9944-33320DA2B7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3070A5-7D5F-4F47-970C-5F9FE29722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78637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4AB005F-FF8D-9945-8674-A378830C83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2154B0F-AEAB-C047-9C82-6B9686AF8C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4CFFBB-14DD-1847-AE21-DEB2D5F03AA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CDEB1A-2DFE-2F45-859C-88C617C7F1D5}" type="datetimeFigureOut">
              <a:rPr lang="en-US" smtClean="0"/>
              <a:t>4/27/2021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6BA17AD-265D-8840-A33A-F9BC461C664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59A084-DE5A-2E45-B630-263D5093D0B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3070A5-7D5F-4F47-970C-5F9FE29722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72318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0B65E03-A155-A446-94CB-7E18D1FE2E9B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1</a:t>
            </a:fld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11293BB-1F34-DA4A-BBEB-AAF2F160BF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Pathway to Pharmacist in just 5 years</a:t>
            </a:r>
          </a:p>
        </p:txBody>
      </p:sp>
      <p:pic>
        <p:nvPicPr>
          <p:cNvPr id="19458" name="Picture 2" descr="High School">
            <a:extLst>
              <a:ext uri="{FF2B5EF4-FFF2-40B4-BE49-F238E27FC236}">
                <a16:creationId xmlns:a16="http://schemas.microsoft.com/office/drawing/2014/main" id="{23BF7BCC-5E05-194E-8D57-200BE257010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579" y="1092891"/>
            <a:ext cx="2274534" cy="13948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1DAEA36-E05F-4848-8A7A-6B85957A4B54}"/>
              </a:ext>
            </a:extLst>
          </p:cNvPr>
          <p:cNvSpPr>
            <a:spLocks noGrp="1"/>
          </p:cNvSpPr>
          <p:nvPr>
            <p:ph type="body" idx="2"/>
          </p:nvPr>
        </p:nvSpPr>
        <p:spPr>
          <a:xfrm>
            <a:off x="959574" y="2500244"/>
            <a:ext cx="1880544" cy="465023"/>
          </a:xfrm>
        </p:spPr>
        <p:txBody>
          <a:bodyPr/>
          <a:lstStyle/>
          <a:p>
            <a:r>
              <a:rPr lang="en-US" sz="1800" b="1" dirty="0">
                <a:solidFill>
                  <a:schemeClr val="tx1"/>
                </a:solidFill>
                <a:latin typeface="+mn-lt"/>
              </a:rPr>
              <a:t>High School</a:t>
            </a:r>
          </a:p>
        </p:txBody>
      </p:sp>
      <p:cxnSp>
        <p:nvCxnSpPr>
          <p:cNvPr id="13" name="Straight Arrow Connector 12" descr="arrow pointing to next step">
            <a:extLst>
              <a:ext uri="{FF2B5EF4-FFF2-40B4-BE49-F238E27FC236}">
                <a16:creationId xmlns:a16="http://schemas.microsoft.com/office/drawing/2014/main" id="{3CE6552F-513A-A74C-8256-7375B27E1F97}"/>
              </a:ext>
            </a:extLst>
          </p:cNvPr>
          <p:cNvCxnSpPr/>
          <p:nvPr/>
        </p:nvCxnSpPr>
        <p:spPr>
          <a:xfrm>
            <a:off x="3160085" y="1714017"/>
            <a:ext cx="429267" cy="152585"/>
          </a:xfrm>
          <a:prstGeom prst="straightConnector1">
            <a:avLst/>
          </a:prstGeom>
          <a:ln w="57150">
            <a:solidFill>
              <a:srgbClr val="AE0204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9460" name="Picture 4" descr="Cerritos College Articulation Agreement&#10;2 years of Pre-Requisite Courses&#10;">
            <a:extLst>
              <a:ext uri="{FF2B5EF4-FFF2-40B4-BE49-F238E27FC236}">
                <a16:creationId xmlns:a16="http://schemas.microsoft.com/office/drawing/2014/main" id="{5C559BE1-5A50-444E-899A-083F2600A86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12324" y="1064455"/>
            <a:ext cx="2274534" cy="15218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 descr="Cerritos College Articulation Agreement&#10;2 years of Pre-Requisite Courses&#10;">
            <a:extLst>
              <a:ext uri="{FF2B5EF4-FFF2-40B4-BE49-F238E27FC236}">
                <a16:creationId xmlns:a16="http://schemas.microsoft.com/office/drawing/2014/main" id="{625CD376-E08A-384D-A982-4D75F041B9A7}"/>
              </a:ext>
            </a:extLst>
          </p:cNvPr>
          <p:cNvSpPr txBox="1"/>
          <p:nvPr/>
        </p:nvSpPr>
        <p:spPr>
          <a:xfrm>
            <a:off x="3607147" y="2576468"/>
            <a:ext cx="248488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Cerritos College Articulation Agreement</a:t>
            </a:r>
          </a:p>
          <a:p>
            <a:pPr algn="ctr"/>
            <a:r>
              <a:rPr lang="en-US" b="1" dirty="0"/>
              <a:t>2 years of Pre-Requisite Courses</a:t>
            </a:r>
          </a:p>
        </p:txBody>
      </p:sp>
      <p:cxnSp>
        <p:nvCxnSpPr>
          <p:cNvPr id="23" name="Straight Arrow Connector 22" descr="arrow pointing to next step">
            <a:extLst>
              <a:ext uri="{FF2B5EF4-FFF2-40B4-BE49-F238E27FC236}">
                <a16:creationId xmlns:a16="http://schemas.microsoft.com/office/drawing/2014/main" id="{E8034A85-EF90-DB42-BD74-F74553D818B8}"/>
              </a:ext>
            </a:extLst>
          </p:cNvPr>
          <p:cNvCxnSpPr/>
          <p:nvPr/>
        </p:nvCxnSpPr>
        <p:spPr>
          <a:xfrm>
            <a:off x="6125457" y="1920299"/>
            <a:ext cx="429267" cy="152585"/>
          </a:xfrm>
          <a:prstGeom prst="straightConnector1">
            <a:avLst/>
          </a:prstGeom>
          <a:ln w="57150">
            <a:solidFill>
              <a:srgbClr val="AE0204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9462" name="Picture 6" descr="School of Pharmacy Chapman University&#10;3 years of Pharm.D.&#10;">
            <a:extLst>
              <a:ext uri="{FF2B5EF4-FFF2-40B4-BE49-F238E27FC236}">
                <a16:creationId xmlns:a16="http://schemas.microsoft.com/office/drawing/2014/main" id="{A452377D-8195-B84A-94E3-2B2EE1972D4A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13644" y="1311949"/>
            <a:ext cx="2805374" cy="15218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DBF322F6-3D32-6849-8C6C-6E9C5F9B10B9}"/>
              </a:ext>
            </a:extLst>
          </p:cNvPr>
          <p:cNvSpPr txBox="1"/>
          <p:nvPr/>
        </p:nvSpPr>
        <p:spPr>
          <a:xfrm>
            <a:off x="6884465" y="2816698"/>
            <a:ext cx="245522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School of Pharmacy</a:t>
            </a:r>
          </a:p>
          <a:p>
            <a:pPr algn="ctr"/>
            <a:r>
              <a:rPr lang="en-US" b="1" dirty="0"/>
              <a:t>Chapman University</a:t>
            </a:r>
          </a:p>
          <a:p>
            <a:pPr algn="ctr"/>
            <a:r>
              <a:rPr lang="en-US" b="1" dirty="0"/>
              <a:t>3 years of Pharm.D.</a:t>
            </a:r>
          </a:p>
        </p:txBody>
      </p:sp>
      <p:cxnSp>
        <p:nvCxnSpPr>
          <p:cNvPr id="22" name="Straight Arrow Connector 21" descr="arrow pointing to next step">
            <a:extLst>
              <a:ext uri="{FF2B5EF4-FFF2-40B4-BE49-F238E27FC236}">
                <a16:creationId xmlns:a16="http://schemas.microsoft.com/office/drawing/2014/main" id="{D521B0CB-3C8A-824D-B705-DEE32784B951}"/>
              </a:ext>
            </a:extLst>
          </p:cNvPr>
          <p:cNvCxnSpPr>
            <a:cxnSpLocks/>
          </p:cNvCxnSpPr>
          <p:nvPr/>
        </p:nvCxnSpPr>
        <p:spPr>
          <a:xfrm>
            <a:off x="9717398" y="2424297"/>
            <a:ext cx="230979" cy="512839"/>
          </a:xfrm>
          <a:prstGeom prst="straightConnector1">
            <a:avLst/>
          </a:prstGeom>
          <a:ln w="57150">
            <a:solidFill>
              <a:srgbClr val="AE0204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9464" name="Picture 8" descr="Doctor of Pharmacy from Chapman University.">
            <a:extLst>
              <a:ext uri="{FF2B5EF4-FFF2-40B4-BE49-F238E27FC236}">
                <a16:creationId xmlns:a16="http://schemas.microsoft.com/office/drawing/2014/main" id="{7762BE59-3CA5-9D4B-943D-BC0B8178E20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55079" y="3228950"/>
            <a:ext cx="2379720" cy="15962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654B5CC4-FA21-3A44-B79A-11C5BF0B5DC3}"/>
              </a:ext>
            </a:extLst>
          </p:cNvPr>
          <p:cNvSpPr txBox="1"/>
          <p:nvPr/>
        </p:nvSpPr>
        <p:spPr>
          <a:xfrm>
            <a:off x="9728873" y="4946070"/>
            <a:ext cx="1632131" cy="6661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Doctor of Pharmacy</a:t>
            </a:r>
          </a:p>
        </p:txBody>
      </p:sp>
      <p:cxnSp>
        <p:nvCxnSpPr>
          <p:cNvPr id="20" name="Straight Arrow Connector 19" descr="arrow pointing to next step">
            <a:extLst>
              <a:ext uri="{FF2B5EF4-FFF2-40B4-BE49-F238E27FC236}">
                <a16:creationId xmlns:a16="http://schemas.microsoft.com/office/drawing/2014/main" id="{C55E6C11-AD16-A440-A7C8-8E9D152210A0}"/>
              </a:ext>
            </a:extLst>
          </p:cNvPr>
          <p:cNvCxnSpPr>
            <a:cxnSpLocks/>
          </p:cNvCxnSpPr>
          <p:nvPr/>
        </p:nvCxnSpPr>
        <p:spPr>
          <a:xfrm flipH="1">
            <a:off x="8529156" y="4390790"/>
            <a:ext cx="442819" cy="175320"/>
          </a:xfrm>
          <a:prstGeom prst="straightConnector1">
            <a:avLst/>
          </a:prstGeom>
          <a:ln w="57150">
            <a:solidFill>
              <a:srgbClr val="AE0204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 descr="California Pharmacist License Exam (NAPLEX)&#10;&#10;California Law Exam (CPJE)&#10;">
            <a:extLst>
              <a:ext uri="{FF2B5EF4-FFF2-40B4-BE49-F238E27FC236}">
                <a16:creationId xmlns:a16="http://schemas.microsoft.com/office/drawing/2014/main" id="{49970163-6375-3B45-967B-52CFF84403C0}"/>
              </a:ext>
            </a:extLst>
          </p:cNvPr>
          <p:cNvSpPr txBox="1"/>
          <p:nvPr/>
        </p:nvSpPr>
        <p:spPr>
          <a:xfrm>
            <a:off x="5677334" y="3870277"/>
            <a:ext cx="2434743" cy="1477328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California Pharmacist License Exam (NAPLEX)</a:t>
            </a:r>
          </a:p>
          <a:p>
            <a:pPr algn="ctr"/>
            <a:endParaRPr lang="en-US" b="1" dirty="0"/>
          </a:p>
          <a:p>
            <a:pPr algn="ctr"/>
            <a:r>
              <a:rPr lang="en-US" b="1" dirty="0"/>
              <a:t>California Law Exam</a:t>
            </a:r>
          </a:p>
        </p:txBody>
      </p:sp>
      <p:cxnSp>
        <p:nvCxnSpPr>
          <p:cNvPr id="21" name="Straight Arrow Connector 20" descr="arrow pointing to next step">
            <a:extLst>
              <a:ext uri="{FF2B5EF4-FFF2-40B4-BE49-F238E27FC236}">
                <a16:creationId xmlns:a16="http://schemas.microsoft.com/office/drawing/2014/main" id="{39C40124-9DBF-7147-87B1-95A03175A429}"/>
              </a:ext>
            </a:extLst>
          </p:cNvPr>
          <p:cNvCxnSpPr>
            <a:cxnSpLocks/>
          </p:cNvCxnSpPr>
          <p:nvPr/>
        </p:nvCxnSpPr>
        <p:spPr>
          <a:xfrm flipH="1">
            <a:off x="4597008" y="4570029"/>
            <a:ext cx="505164" cy="19022"/>
          </a:xfrm>
          <a:prstGeom prst="straightConnector1">
            <a:avLst/>
          </a:prstGeom>
          <a:ln w="57150">
            <a:solidFill>
              <a:srgbClr val="AE0204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9466" name="Picture 10" descr="Licensed Pharmacist">
            <a:extLst>
              <a:ext uri="{FF2B5EF4-FFF2-40B4-BE49-F238E27FC236}">
                <a16:creationId xmlns:a16="http://schemas.microsoft.com/office/drawing/2014/main" id="{EDADBF81-8F01-3D40-86D8-86170FEAE41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0326" y="3625874"/>
            <a:ext cx="2630422" cy="17217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1E51B5FA-B4E8-2A4C-9131-EA1E5F7CFA6E}"/>
              </a:ext>
            </a:extLst>
          </p:cNvPr>
          <p:cNvSpPr txBox="1"/>
          <p:nvPr/>
        </p:nvSpPr>
        <p:spPr>
          <a:xfrm>
            <a:off x="1739624" y="5365502"/>
            <a:ext cx="24918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b="1" dirty="0"/>
              <a:t>Licensed Pharmacist</a:t>
            </a:r>
          </a:p>
        </p:txBody>
      </p:sp>
    </p:spTree>
    <p:extLst>
      <p:ext uri="{BB962C8B-B14F-4D97-AF65-F5344CB8AC3E}">
        <p14:creationId xmlns:p14="http://schemas.microsoft.com/office/powerpoint/2010/main" val="2813862172"/>
      </p:ext>
    </p:extLst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46</Words>
  <Application>Microsoft Office PowerPoint</Application>
  <PresentationFormat>Widescreen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Georgia</vt:lpstr>
      <vt:lpstr>Trebuchet MS</vt:lpstr>
      <vt:lpstr>Office Theme</vt:lpstr>
      <vt:lpstr>Pathway to Pharmacist in just 5 years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Pathway to Pharmacist in just 5 years</dc:title>
  <dc:creator>Pe, TJ</dc:creator>
  <cp:lastModifiedBy>Chavez, Samuel</cp:lastModifiedBy>
  <cp:revision>6</cp:revision>
  <dcterms:created xsi:type="dcterms:W3CDTF">2020-12-02T23:20:40Z</dcterms:created>
  <dcterms:modified xsi:type="dcterms:W3CDTF">2021-04-27T20:29:57Z</dcterms:modified>
</cp:coreProperties>
</file>