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58" r:id="rId6"/>
    <p:sldId id="264" r:id="rId7"/>
    <p:sldId id="259" r:id="rId8"/>
    <p:sldId id="260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1" autoAdjust="0"/>
    <p:restoredTop sz="86458" autoAdjust="0"/>
  </p:normalViewPr>
  <p:slideViewPr>
    <p:cSldViewPr snapToGrid="0">
      <p:cViewPr varScale="1">
        <p:scale>
          <a:sx n="65" d="100"/>
          <a:sy n="65" d="100"/>
        </p:scale>
        <p:origin x="102" y="3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7B56B-BE69-49BA-9318-1265164108AE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55388-FAF4-4886-AF62-ED1ECA7A5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97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HACU = Hispanic Association of Colleges and Universities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Nonprofit established in 1986 with the mission of supporting Hispanic Serving Institutions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Currently 569 HSI’s domestically and abroad, serving more than 5.3 million students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Advocacy and numerous programs and initiatives for HSI’s and their students (Hispanic heritage or not!)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Today will focus on HNIP-Federal, but then briefly touch on HNIP-Corporate and other opportunities with HACU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*Federal HNIP is even for non-HSI students!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5388-FAF4-4886-AF62-ED1ECA7A5F4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122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*Since 1992, HACU has offered one of the best internship programs in the country. Join our 14,000 alumni in gaining invaluable professional experience interning within a federal agency, while getting </a:t>
            </a:r>
            <a:r>
              <a:rPr lang="en-US" i="1" dirty="0"/>
              <a:t>paid.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FEDERAL agencies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Many agencies and wide-variety – give some examples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Federal Reserve Board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Library of Congress (LOC)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National Science Foundation (NSF)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U.S. Agency for International Development (USAID)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U.S. Department of Agriculture (USDA)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U.S. Department of Commerce - 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National Oceanic and Atmospheric Administration (NOAA)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U.S. Department of Health and Human Services - 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Centers for Disease Control and Prevention (CDC)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U.S. Department of the Interior -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U.S. Fish and Wildlife Service (FWS)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U.S. Department of the Treasury (DOTr)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U.S. Security and Exchange Commission (SEC)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YEAR-ROUND: Fall, Spring, and Summer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Apply for each session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Can do multiple sessions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don’t get a position one session, continue applying for future sessions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Numerous program benefits: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 application fee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Potential for academic credit - We will work with you to figure out process at your home institution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Professional development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Professional Development Seminars – give example (i.e. Federal Resume Writing and USAJobs or Personal Branding)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Optional Professional Development Seminars – give example (i.e. DOS or Peace Corps opportunities)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Networking – with other interns and within agency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Monitoring and evaluating throughout to obtain feedback and continue to learn and grow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Excellent addition to any resume no matter the route you want to take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But especially great if interested in federal government career or consulting – especially with security clearance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Programmatic and student support from HNIP Staff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Housing and travel support (when applicable)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5388-FAF4-4886-AF62-ED1ECA7A5F4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5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5388-FAF4-4886-AF62-ED1ECA7A5F4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876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positions specify exact degrees or majors, but we have positions that cover the whole spectrum. </a:t>
            </a:r>
          </a:p>
          <a:p>
            <a:r>
              <a:rPr lang="en-US" dirty="0"/>
              <a:t>First year of undergraduate studies must have taken place post-high school (i.e. not AP test credits or PSEO credits transferring).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5388-FAF4-4886-AF62-ED1ECA7A5F4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5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application to be considered for 150 positions!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Same application is used for all positions for which you are submitted, which is why you want it to be generic, but this does not mean lacking detail.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more information you can share the better because it will increase your chances of being matched to a position.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Include: volunteer experience, technology skills and hobbies (e.g. social media or coding), extracurriculars, leadership experience, notable coursework and projects, and don’t forget the transferrable skills you learned as a waiter/waitress!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Keep an open-mind!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There is lots of variety within agencies and you never know where it is going to take you and what you will learn.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55388-FAF4-4886-AF62-ED1ECA7A5F4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8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A8C7F-9D51-453C-ADFC-D3CD54B5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50594-4C96-4F7C-8E2F-FB9E869B5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D0BA8-2107-4E92-822E-24BF22B1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9C683-571B-464A-BC38-8908AFFED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DD14B-4679-4A96-A62D-F3E9FC9F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9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E97E-EC0B-4279-9D60-130214A29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31568-B7ED-4B86-81CA-68573DDC2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508B9-E8FE-4FFD-B01B-53F8302D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F618A-8B80-49DC-9F11-1733722EA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922C6-373C-4583-8EDE-E8232DE5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7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223E28-0695-4F84-B08E-A18492CB3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AA184-6791-4381-B1D8-2CE3BA59B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0047C-6440-42DA-91EB-33F47A58A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9BC1B-9A75-4E13-ACF0-78028142E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2D4EE-1EC6-4B2D-A582-35E4E4D4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3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414E-9718-443E-BFB5-333A87F1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ED166-981C-46A6-8B5D-A0AD6F2B1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0B39-19CF-47EA-B7F3-C24A6E6A8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A27EC-2F0B-4670-933F-F0113B14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8DFC9-4A7A-45C1-9257-7AF01C69C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9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CD72-7760-41A3-AAEC-67D916E5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01ED0-11C4-4E03-8315-DB56584AF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E1214-450E-46AC-8AE5-F7887B9D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766ED-7355-4C8D-B38A-E61122AD5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54F10-4036-4B65-95FD-DE90C72A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9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314A7-BC4F-457A-8FAA-484BD5041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07D06-61B6-4AEB-BE49-8172D69C3B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89D3A-417A-45DF-8B8A-06D916337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18280-40EF-407D-9BB2-E496FBCF8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B2F42-B6A4-43DF-933A-3962E2C6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5D064-2DB5-41D2-ACC4-C8A87603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9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58822-671C-43F5-BD83-48BEB71C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0530F-DA80-4103-93D6-15E95FF4F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76853-3516-47D8-A793-78B6415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64AD7-85D0-4B69-A92E-2422EF507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8D38D-0A9F-4C5B-AD97-9E2FEA80B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431742-F337-4B95-898E-0EABE090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FDABFE-FBF4-4C28-B27B-A1C3DC16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E537C-CC1E-4539-ABA2-C2BB23BF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5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E5084-0952-495B-929C-73B7A5F31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268D4A-2A75-4DB0-92AD-53AD80D86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9AD22-54E9-48B8-9582-327E0BD28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F778D-591B-441D-A16A-B7A1FBA23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00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361E29-C3EE-44B5-9C43-070DA6CD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56DC5C-CF96-46CB-9602-9CC78800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3185A-B22C-4D29-BA6F-6F341D43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6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15D3E-365A-4D83-84CE-2F1AF514C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E36DC-FD2B-402D-9561-936600C8B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502D78-1AB2-430E-8FC7-D03087942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5BD8A-8A9A-4E1A-A84D-C8C4F5D5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0DA0E-391F-422A-876F-1FDECB976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64B3A-6EC8-4DB0-9299-B6E6AE9E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4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AA6C-F0E2-4FCF-98E3-E723AA85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F7111F-38B9-4DF0-9A85-AAAFC81B6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C3F61-49E0-4316-9DD9-2DEA9A2E9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48554-9C4B-4050-96CF-73BB9281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01C82-CD3D-418C-8EB8-385583C9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94988-B16C-4662-98F6-16D4B1DF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3317DB-313A-45EE-839D-6DF407AA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F7507-7053-4758-B61B-A8934203C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18F5A-5335-45FA-A028-96CC5938E4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C4573-CF30-4FFC-9D90-943288F6BA14}" type="datetimeFigureOut">
              <a:rPr lang="en-US" smtClean="0"/>
              <a:t>10/10/2022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68578-A168-4F80-9426-DD99AF64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5A5E-3C54-4B18-A14E-5AC33A42A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8FA0A-11E1-4025-878F-2951D7DB01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5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17/04/relationships/track" Target="../media/track1.vtt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cu.net/hni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hnip@hacu.net" TargetMode="External"/><Relationship Id="rId2" Type="http://schemas.openxmlformats.org/officeDocument/2006/relationships/hyperlink" Target="mailto:hnip@hacu.n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www.hacu.net/hni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BE3F-48CE-433B-BB37-43B1F3585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HACU National </a:t>
            </a:r>
            <a:br>
              <a:rPr lang="en-US" dirty="0">
                <a:latin typeface="Garamond" panose="02020404030301010803" pitchFamily="18" charset="0"/>
              </a:rPr>
            </a:br>
            <a:r>
              <a:rPr lang="en-US" dirty="0">
                <a:latin typeface="Garamond" panose="02020404030301010803" pitchFamily="18" charset="0"/>
              </a:rPr>
              <a:t>Internship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490B8-DF38-4F48-8EEA-ACC86C0E4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7806"/>
            <a:ext cx="9144000" cy="216879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(HNIP)</a:t>
            </a:r>
          </a:p>
          <a:p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b="1" i="1" dirty="0">
                <a:latin typeface="Garamond" panose="02020404030301010803" pitchFamily="18" charset="0"/>
              </a:rPr>
              <a:t>Opening Doors of Opportunity </a:t>
            </a:r>
          </a:p>
          <a:p>
            <a:r>
              <a:rPr lang="en-US" sz="2800" b="1" i="1" dirty="0">
                <a:latin typeface="Garamond" panose="02020404030301010803" pitchFamily="18" charset="0"/>
              </a:rPr>
              <a:t>Abriendo Puertas de Oportunidad</a:t>
            </a:r>
          </a:p>
        </p:txBody>
      </p:sp>
    </p:spTree>
    <p:extLst>
      <p:ext uri="{BB962C8B-B14F-4D97-AF65-F5344CB8AC3E}">
        <p14:creationId xmlns:p14="http://schemas.microsoft.com/office/powerpoint/2010/main" val="2117312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8684-A2E2-4A14-8102-4DAE68747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HNIP: The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39F22-EBAE-41F8-977D-CE22115C3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FEDERAL</a:t>
            </a:r>
            <a:r>
              <a:rPr lang="en-US" dirty="0">
                <a:latin typeface="Garamond" panose="02020404030301010803" pitchFamily="18" charset="0"/>
              </a:rPr>
              <a:t> Agencies</a:t>
            </a:r>
            <a:endParaRPr lang="en-US" b="1" dirty="0">
              <a:latin typeface="Garamond" panose="02020404030301010803" pitchFamily="18" charset="0"/>
            </a:endParaRPr>
          </a:p>
          <a:p>
            <a:r>
              <a:rPr lang="en-US" b="1" dirty="0">
                <a:latin typeface="Garamond" panose="02020404030301010803" pitchFamily="18" charset="0"/>
              </a:rPr>
              <a:t>PAID</a:t>
            </a:r>
            <a:r>
              <a:rPr lang="en-US" dirty="0">
                <a:latin typeface="Garamond" panose="02020404030301010803" pitchFamily="18" charset="0"/>
              </a:rPr>
              <a:t> Internships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b="1" dirty="0">
                <a:latin typeface="Garamond" panose="02020404030301010803" pitchFamily="18" charset="0"/>
              </a:rPr>
              <a:t>YEAR-ROUND:</a:t>
            </a:r>
            <a:r>
              <a:rPr lang="en-US" dirty="0">
                <a:latin typeface="Garamond" panose="02020404030301010803" pitchFamily="18" charset="0"/>
              </a:rPr>
              <a:t> Fall, Spring, and Summer</a:t>
            </a:r>
          </a:p>
          <a:p>
            <a:r>
              <a:rPr lang="en-US" b="1" dirty="0">
                <a:latin typeface="Garamond" panose="02020404030301010803" pitchFamily="18" charset="0"/>
              </a:rPr>
              <a:t>VIRTUAL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b="1" dirty="0">
                <a:latin typeface="Garamond" panose="02020404030301010803" pitchFamily="18" charset="0"/>
              </a:rPr>
              <a:t>HYBRID</a:t>
            </a:r>
            <a:r>
              <a:rPr lang="en-US" dirty="0">
                <a:latin typeface="Garamond" panose="02020404030301010803" pitchFamily="18" charset="0"/>
              </a:rPr>
              <a:t>, and </a:t>
            </a:r>
            <a:r>
              <a:rPr lang="en-US" b="1" dirty="0">
                <a:latin typeface="Garamond" panose="02020404030301010803" pitchFamily="18" charset="0"/>
              </a:rPr>
              <a:t>IN-PERSON </a:t>
            </a:r>
            <a:r>
              <a:rPr lang="en-US" dirty="0">
                <a:latin typeface="Garamond" panose="02020404030301010803" pitchFamily="18" charset="0"/>
              </a:rPr>
              <a:t>Formats</a:t>
            </a:r>
          </a:p>
          <a:p>
            <a:r>
              <a:rPr lang="en-US" b="1" dirty="0">
                <a:latin typeface="Garamond" panose="02020404030301010803" pitchFamily="18" charset="0"/>
              </a:rPr>
              <a:t>FULL-TIME </a:t>
            </a:r>
            <a:r>
              <a:rPr lang="en-US" dirty="0">
                <a:latin typeface="Garamond" panose="02020404030301010803" pitchFamily="18" charset="0"/>
              </a:rPr>
              <a:t>and </a:t>
            </a:r>
            <a:r>
              <a:rPr lang="en-US" b="1" dirty="0">
                <a:latin typeface="Garamond" panose="02020404030301010803" pitchFamily="18" charset="0"/>
              </a:rPr>
              <a:t>PART-TIME </a:t>
            </a:r>
            <a:r>
              <a:rPr lang="en-US" dirty="0">
                <a:latin typeface="Garamond" panose="02020404030301010803" pitchFamily="18" charset="0"/>
              </a:rPr>
              <a:t>Positions</a:t>
            </a:r>
          </a:p>
          <a:p>
            <a:r>
              <a:rPr lang="en-US" dirty="0">
                <a:latin typeface="Garamond" panose="02020404030301010803" pitchFamily="18" charset="0"/>
              </a:rPr>
              <a:t>Numerous Program </a:t>
            </a:r>
            <a:r>
              <a:rPr lang="en-US" b="1" dirty="0">
                <a:latin typeface="Garamond" panose="02020404030301010803" pitchFamily="18" charset="0"/>
              </a:rPr>
              <a:t>BENEFITS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5" name="Arrow: Bent-Up 4" descr="Arrow directing paid inters to Spring 2023 pay rates">
            <a:extLst>
              <a:ext uri="{FF2B5EF4-FFF2-40B4-BE49-F238E27FC236}">
                <a16:creationId xmlns:a16="http://schemas.microsoft.com/office/drawing/2014/main" id="{21D8712F-03DA-4A41-9560-D4808D19E064}"/>
              </a:ext>
            </a:extLst>
          </p:cNvPr>
          <p:cNvSpPr/>
          <p:nvPr/>
        </p:nvSpPr>
        <p:spPr>
          <a:xfrm rot="5400000">
            <a:off x="2653239" y="1607522"/>
            <a:ext cx="1201197" cy="3586348"/>
          </a:xfrm>
          <a:prstGeom prst="bentUp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le 4" descr="Spring 2023 Pay Rates">
            <a:extLst>
              <a:ext uri="{FF2B5EF4-FFF2-40B4-BE49-F238E27FC236}">
                <a16:creationId xmlns:a16="http://schemas.microsoft.com/office/drawing/2014/main" id="{3E3D79EE-E587-4B6A-89DC-6B44F1C02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915661"/>
              </p:ext>
            </p:extLst>
          </p:nvPr>
        </p:nvGraphicFramePr>
        <p:xfrm>
          <a:off x="5308269" y="2411734"/>
          <a:ext cx="6306788" cy="1706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53394">
                  <a:extLst>
                    <a:ext uri="{9D8B030D-6E8A-4147-A177-3AD203B41FA5}">
                      <a16:colId xmlns:a16="http://schemas.microsoft.com/office/drawing/2014/main" val="17254420"/>
                    </a:ext>
                  </a:extLst>
                </a:gridCol>
                <a:gridCol w="3153394">
                  <a:extLst>
                    <a:ext uri="{9D8B030D-6E8A-4147-A177-3AD203B41FA5}">
                      <a16:colId xmlns:a16="http://schemas.microsoft.com/office/drawing/2014/main" val="29910793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ramond" panose="02020404030301010803" pitchFamily="18" charset="0"/>
                        </a:rPr>
                        <a:t>Spring 2023 Pay Rates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73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Garamond" panose="02020404030301010803" pitchFamily="18" charset="0"/>
                        </a:rPr>
                        <a:t>Undergraduate</a:t>
                      </a:r>
                      <a:r>
                        <a:rPr lang="en-US" sz="2200" dirty="0">
                          <a:latin typeface="Garamond" panose="02020404030301010803" pitchFamily="18" charset="0"/>
                        </a:rPr>
                        <a:t> Students or Recent Grads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Garamond" panose="02020404030301010803" pitchFamily="18" charset="0"/>
                        </a:rPr>
                        <a:t>Graduate</a:t>
                      </a:r>
                      <a:r>
                        <a:rPr lang="en-US" sz="2200" dirty="0">
                          <a:latin typeface="Garamond" panose="02020404030301010803" pitchFamily="18" charset="0"/>
                        </a:rPr>
                        <a:t> Students </a:t>
                      </a:r>
                    </a:p>
                    <a:p>
                      <a:pPr algn="ctr"/>
                      <a:r>
                        <a:rPr lang="en-US" sz="2200" dirty="0">
                          <a:latin typeface="Garamond" panose="02020404030301010803" pitchFamily="18" charset="0"/>
                        </a:rPr>
                        <a:t>or Recent Grads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758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Garamond" panose="02020404030301010803" pitchFamily="18" charset="0"/>
                        </a:rPr>
                        <a:t>$16.10/hr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Garamond" panose="02020404030301010803" pitchFamily="18" charset="0"/>
                        </a:rPr>
                        <a:t>$17.50/hr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225481"/>
                  </a:ext>
                </a:extLst>
              </a:tr>
            </a:tbl>
          </a:graphicData>
        </a:graphic>
      </p:graphicFrame>
      <p:pic>
        <p:nvPicPr>
          <p:cNvPr id="12" name="Picture 11" descr="NSF Logo">
            <a:extLst>
              <a:ext uri="{FF2B5EF4-FFF2-40B4-BE49-F238E27FC236}">
                <a16:creationId xmlns:a16="http://schemas.microsoft.com/office/drawing/2014/main" id="{FE1354DB-9530-40A0-8041-EE20BDFEA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6" r="18002"/>
          <a:stretch/>
        </p:blipFill>
        <p:spPr>
          <a:xfrm>
            <a:off x="5908675" y="125776"/>
            <a:ext cx="2161101" cy="2137387"/>
          </a:xfrm>
          <a:prstGeom prst="rect">
            <a:avLst/>
          </a:prstGeom>
        </p:spPr>
      </p:pic>
      <p:pic>
        <p:nvPicPr>
          <p:cNvPr id="14" name="Picture 13" descr="CDC Logo">
            <a:extLst>
              <a:ext uri="{FF2B5EF4-FFF2-40B4-BE49-F238E27FC236}">
                <a16:creationId xmlns:a16="http://schemas.microsoft.com/office/drawing/2014/main" id="{179D0242-85CD-4746-A903-342460C91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6" t="4940" r="6207" b="12043"/>
          <a:stretch/>
        </p:blipFill>
        <p:spPr>
          <a:xfrm>
            <a:off x="8018030" y="750800"/>
            <a:ext cx="2024984" cy="1068265"/>
          </a:xfrm>
          <a:prstGeom prst="rect">
            <a:avLst/>
          </a:prstGeom>
        </p:spPr>
      </p:pic>
      <p:pic>
        <p:nvPicPr>
          <p:cNvPr id="10" name="Picture 9" descr="U.S. Securities and Exchange Commission MCMXXXIV Logo ">
            <a:extLst>
              <a:ext uri="{FF2B5EF4-FFF2-40B4-BE49-F238E27FC236}">
                <a16:creationId xmlns:a16="http://schemas.microsoft.com/office/drawing/2014/main" id="{29E039C8-8308-43DD-80EB-BB2D67C709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17" t="6018" r="21016" b="8775"/>
          <a:stretch/>
        </p:blipFill>
        <p:spPr>
          <a:xfrm>
            <a:off x="10043014" y="247307"/>
            <a:ext cx="2148986" cy="2105890"/>
          </a:xfrm>
          <a:prstGeom prst="rect">
            <a:avLst/>
          </a:prstGeom>
        </p:spPr>
      </p:pic>
      <p:pic>
        <p:nvPicPr>
          <p:cNvPr id="8" name="Picture 7" descr="USDA Logo">
            <a:extLst>
              <a:ext uri="{FF2B5EF4-FFF2-40B4-BE49-F238E27FC236}">
                <a16:creationId xmlns:a16="http://schemas.microsoft.com/office/drawing/2014/main" id="{087C51A4-EAB2-486B-91BE-91639EEAD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0602" y="4235688"/>
            <a:ext cx="3034455" cy="170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3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5994E-9C6D-40F6-8274-3573A841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0060"/>
            <a:ext cx="3320845" cy="56257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John Sanders Welcome Message</a:t>
            </a:r>
          </a:p>
        </p:txBody>
      </p:sp>
      <p:pic>
        <p:nvPicPr>
          <p:cNvPr id="4" name="John Sanders, SEC (1)" descr="John Sanders welcome video to internship program">
            <a:hlinkClick r:id="" action="ppaction://media"/>
            <a:extLst>
              <a:ext uri="{FF2B5EF4-FFF2-40B4-BE49-F238E27FC236}">
                <a16:creationId xmlns:a16="http://schemas.microsoft.com/office/drawing/2014/main" id="{F378F180-095D-4FE8-BE5C-A23497DE78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CEDA71E5-2A2D-46B9-BEB5-36B49BD70234}" label="John Sanders Welcome Video captions" lang="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9138" y="643467"/>
            <a:ext cx="31337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4A14-0393-4E8C-9BB8-8E9BCDBEA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HNIP: Eligibility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CDC6A-D786-4ED8-BF48-C8B69BC34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Any </a:t>
            </a:r>
            <a:r>
              <a:rPr lang="en-US" b="1" dirty="0">
                <a:latin typeface="Garamond" panose="02020404030301010803" pitchFamily="18" charset="0"/>
              </a:rPr>
              <a:t>RACE/ETHNICITY</a:t>
            </a:r>
            <a:r>
              <a:rPr lang="en-US" dirty="0">
                <a:latin typeface="Garamond" panose="02020404030301010803" pitchFamily="18" charset="0"/>
              </a:rPr>
              <a:t>: Do NOT Need Hispanic Heritage</a:t>
            </a:r>
          </a:p>
          <a:p>
            <a:r>
              <a:rPr lang="en-US" dirty="0">
                <a:latin typeface="Garamond" panose="02020404030301010803" pitchFamily="18" charset="0"/>
              </a:rPr>
              <a:t>All </a:t>
            </a:r>
            <a:r>
              <a:rPr lang="en-US" b="1" dirty="0">
                <a:latin typeface="Garamond" panose="02020404030301010803" pitchFamily="18" charset="0"/>
              </a:rPr>
              <a:t>MAJORS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Currently Enrolled in </a:t>
            </a:r>
            <a:r>
              <a:rPr lang="en-US" b="1" dirty="0">
                <a:latin typeface="Garamond" panose="02020404030301010803" pitchFamily="18" charset="0"/>
              </a:rPr>
              <a:t>DEGREE-SEEKING</a:t>
            </a:r>
            <a:r>
              <a:rPr lang="en-US" dirty="0">
                <a:latin typeface="Garamond" panose="02020404030301010803" pitchFamily="18" charset="0"/>
              </a:rPr>
              <a:t> Program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All Levels – Associate’s, Bachelor’s, Master’s, J.D., or Ph.D.</a:t>
            </a:r>
          </a:p>
          <a:p>
            <a:r>
              <a:rPr lang="en-US" dirty="0">
                <a:latin typeface="Garamond" panose="02020404030301010803" pitchFamily="18" charset="0"/>
              </a:rPr>
              <a:t>Must Have Completed </a:t>
            </a:r>
            <a:r>
              <a:rPr lang="en-US" b="1" dirty="0">
                <a:latin typeface="Garamond" panose="02020404030301010803" pitchFamily="18" charset="0"/>
              </a:rPr>
              <a:t>FIRST YEAR</a:t>
            </a:r>
            <a:r>
              <a:rPr lang="en-US" dirty="0">
                <a:latin typeface="Garamond" panose="02020404030301010803" pitchFamily="18" charset="0"/>
              </a:rPr>
              <a:t> of Undergraduate Studies</a:t>
            </a:r>
          </a:p>
          <a:p>
            <a:r>
              <a:rPr lang="en-US" dirty="0">
                <a:latin typeface="Garamond" panose="02020404030301010803" pitchFamily="18" charset="0"/>
              </a:rPr>
              <a:t>Limited Positions Available for </a:t>
            </a:r>
            <a:r>
              <a:rPr lang="en-US" b="1" dirty="0">
                <a:latin typeface="Garamond" panose="02020404030301010803" pitchFamily="18" charset="0"/>
              </a:rPr>
              <a:t>RECENT</a:t>
            </a:r>
            <a:r>
              <a:rPr lang="en-US" dirty="0">
                <a:latin typeface="Garamond" panose="02020404030301010803" pitchFamily="18" charset="0"/>
              </a:rPr>
              <a:t> Graduates</a:t>
            </a:r>
          </a:p>
          <a:p>
            <a:r>
              <a:rPr lang="en-US" dirty="0">
                <a:latin typeface="Garamond" panose="02020404030301010803" pitchFamily="18" charset="0"/>
              </a:rPr>
              <a:t>Most Positions Require </a:t>
            </a:r>
            <a:r>
              <a:rPr lang="en-US" b="1" dirty="0">
                <a:latin typeface="Garamond" panose="02020404030301010803" pitchFamily="18" charset="0"/>
              </a:rPr>
              <a:t>U.S. CITIZENSHIP</a:t>
            </a:r>
            <a:r>
              <a:rPr lang="en-US" dirty="0">
                <a:latin typeface="Garamond" panose="02020404030301010803" pitchFamily="18" charset="0"/>
              </a:rPr>
              <a:t>, Per Security Clearance Requirements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33F2E0-C701-48DD-870B-3ADE862E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10297" t="43208" r="1816" b="8583"/>
          <a:stretch/>
        </p:blipFill>
        <p:spPr>
          <a:xfrm>
            <a:off x="4848598" y="225041"/>
            <a:ext cx="4548250" cy="1605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874EAD-A844-4C29-87C3-B95883714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5421" t="43208" r="24343" b="8583"/>
          <a:stretch/>
        </p:blipFill>
        <p:spPr>
          <a:xfrm>
            <a:off x="7718961" y="225041"/>
            <a:ext cx="3634838" cy="160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62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0D5E-A4AC-484D-B9A6-32BE6778E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HNIP: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272A9-5B3F-4841-A476-8DDE90710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Components: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Education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Resume Section 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Work History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Essay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Enrollment Verification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Unofficial Transcript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1 Letter of Recommendation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1-3 References </a:t>
            </a:r>
          </a:p>
          <a:p>
            <a:r>
              <a:rPr lang="en-US" b="1" dirty="0">
                <a:latin typeface="Garamond" panose="02020404030301010803" pitchFamily="18" charset="0"/>
              </a:rPr>
              <a:t>Tips: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Keep it generic AND load it with details! 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Don’t undersell yourself; this is a time when you should brag!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Check out your Career Center and Writing Center on campus!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Apply early! </a:t>
            </a:r>
            <a:r>
              <a:rPr lang="en-US" dirty="0">
                <a:latin typeface="Garamond" panose="02020404030301010803" pitchFamily="18" charset="0"/>
                <a:hlinkClick r:id="rId3"/>
              </a:rPr>
              <a:t>www.hacu.net/hnip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Apply again!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C0AD8-E49D-4C48-A6B0-BEF5D9405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13095" t="9611" r="13195" b="9285"/>
          <a:stretch/>
        </p:blipFill>
        <p:spPr>
          <a:xfrm>
            <a:off x="7178565" y="2645068"/>
            <a:ext cx="3668110" cy="2357855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DDA99A87-57E3-4D04-83ED-924B6B4FC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553008"/>
              </p:ext>
            </p:extLst>
          </p:nvPr>
        </p:nvGraphicFramePr>
        <p:xfrm>
          <a:off x="6484916" y="365125"/>
          <a:ext cx="4868884" cy="185255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34442">
                  <a:extLst>
                    <a:ext uri="{9D8B030D-6E8A-4147-A177-3AD203B41FA5}">
                      <a16:colId xmlns:a16="http://schemas.microsoft.com/office/drawing/2014/main" val="17254420"/>
                    </a:ext>
                  </a:extLst>
                </a:gridCol>
                <a:gridCol w="2434442">
                  <a:extLst>
                    <a:ext uri="{9D8B030D-6E8A-4147-A177-3AD203B41FA5}">
                      <a16:colId xmlns:a16="http://schemas.microsoft.com/office/drawing/2014/main" val="2991079369"/>
                    </a:ext>
                  </a:extLst>
                </a:gridCol>
              </a:tblGrid>
              <a:tr h="6998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Garamond" panose="02020404030301010803" pitchFamily="18" charset="0"/>
                        </a:rPr>
                        <a:t>Application Deadlines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73193"/>
                  </a:ext>
                </a:extLst>
              </a:tr>
              <a:tr h="57635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Garamond" panose="02020404030301010803" pitchFamily="18" charset="0"/>
                        </a:rPr>
                        <a:t>Spring 2023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Garamond" panose="02020404030301010803" pitchFamily="18" charset="0"/>
                        </a:rPr>
                        <a:t>Summer 2023</a:t>
                      </a:r>
                      <a:endParaRPr lang="en-US" sz="2200" dirty="0"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758024"/>
                  </a:ext>
                </a:extLst>
              </a:tr>
              <a:tr h="576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Garamond" panose="02020404030301010803" pitchFamily="18" charset="0"/>
                        </a:rPr>
                        <a:t>October 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Garamond" panose="02020404030301010803" pitchFamily="18" charset="0"/>
                        </a:rPr>
                        <a:t>February 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225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929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EFF6-BDAB-43F9-9481-6EB2493D9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Let’s Connect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C303D-8D3E-4439-9FCD-4C5690E41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Social Media: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Instagram – @hacu_hnip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Facebook – @HACU.NationalInternshipProgram 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Twitter – @HNIP </a:t>
            </a:r>
          </a:p>
          <a:p>
            <a:r>
              <a:rPr lang="en-US" dirty="0">
                <a:latin typeface="Garamond" panose="02020404030301010803" pitchFamily="18" charset="0"/>
              </a:rPr>
              <a:t>Contact Us: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Federal – </a:t>
            </a:r>
          </a:p>
          <a:p>
            <a:pPr lvl="2"/>
            <a:r>
              <a:rPr lang="en-US" dirty="0">
                <a:latin typeface="Garamond" panose="02020404030301010803" pitchFamily="18" charset="0"/>
                <a:hlinkClick r:id="rId2"/>
              </a:rPr>
              <a:t>hnip@hacu.net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  <a:p>
            <a:pPr lvl="2"/>
            <a:r>
              <a:rPr lang="en-US" dirty="0">
                <a:latin typeface="Garamond" panose="02020404030301010803" pitchFamily="18" charset="0"/>
              </a:rPr>
              <a:t>202-467-0893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Corporate – </a:t>
            </a:r>
          </a:p>
          <a:p>
            <a:pPr lvl="2"/>
            <a:r>
              <a:rPr lang="en-US" dirty="0">
                <a:latin typeface="Garamond" panose="02020404030301010803" pitchFamily="18" charset="0"/>
                <a:hlinkClick r:id="rId3"/>
              </a:rPr>
              <a:t>chnip@hacu.net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  <a:hlinkClick r:id="rId4"/>
              </a:rPr>
              <a:t>www.hacu.net/hnip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AEF295-696C-492A-AB18-177C85712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11" t="50000" r="38515" b="39491"/>
          <a:stretch/>
        </p:blipFill>
        <p:spPr>
          <a:xfrm>
            <a:off x="11234056" y="2503517"/>
            <a:ext cx="957944" cy="875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8A96C6-17C4-42ED-94AC-2DA8120AC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837" t="16376" r="10799" b="49132"/>
          <a:stretch/>
        </p:blipFill>
        <p:spPr>
          <a:xfrm>
            <a:off x="11064913" y="112495"/>
            <a:ext cx="1127087" cy="25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23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CC86E171D4484493271218B4F4FEF0" ma:contentTypeVersion="14" ma:contentTypeDescription="Create a new document." ma:contentTypeScope="" ma:versionID="ff1dccb7cdca638e63fbf9cc7b40391e">
  <xsd:schema xmlns:xsd="http://www.w3.org/2001/XMLSchema" xmlns:xs="http://www.w3.org/2001/XMLSchema" xmlns:p="http://schemas.microsoft.com/office/2006/metadata/properties" xmlns:ns3="b171bf2c-cf3c-4f68-87ef-dab5a2888a28" xmlns:ns4="dab6512b-7537-4f53-9c91-fdbcc4fed9ee" targetNamespace="http://schemas.microsoft.com/office/2006/metadata/properties" ma:root="true" ma:fieldsID="f140a2940147fdcd0a3c0d24424543eb" ns3:_="" ns4:_="">
    <xsd:import namespace="b171bf2c-cf3c-4f68-87ef-dab5a2888a28"/>
    <xsd:import namespace="dab6512b-7537-4f53-9c91-fdbcc4fed9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1bf2c-cf3c-4f68-87ef-dab5a2888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b6512b-7537-4f53-9c91-fdbcc4fed9e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1988D9-5CAA-4D86-B566-DCE5E223DFDF}">
  <ds:schemaRefs>
    <ds:schemaRef ds:uri="http://schemas.microsoft.com/office/2006/metadata/properties"/>
    <ds:schemaRef ds:uri="dab6512b-7537-4f53-9c91-fdbcc4fed9ee"/>
    <ds:schemaRef ds:uri="http://purl.org/dc/dcmitype/"/>
    <ds:schemaRef ds:uri="b171bf2c-cf3c-4f68-87ef-dab5a2888a28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FAB04A9-528C-44E4-A1E2-DEABA43B52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246105-B7F6-454A-B6D1-99A0D7D289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71bf2c-cf3c-4f68-87ef-dab5a2888a28"/>
    <ds:schemaRef ds:uri="dab6512b-7537-4f53-9c91-fdbcc4fed9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837</Words>
  <Application>Microsoft Office PowerPoint</Application>
  <PresentationFormat>Widescreen</PresentationFormat>
  <Paragraphs>116</Paragraphs>
  <Slides>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Garamond</vt:lpstr>
      <vt:lpstr>Office Theme</vt:lpstr>
      <vt:lpstr>HACU National  Internship Program</vt:lpstr>
      <vt:lpstr>HNIP: The Highlights</vt:lpstr>
      <vt:lpstr>John Sanders Welcome Message</vt:lpstr>
      <vt:lpstr>HNIP: Eligibility</vt:lpstr>
      <vt:lpstr>HNIP: Application</vt:lpstr>
      <vt:lpstr>Let’s Connect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Roberg</dc:creator>
  <cp:lastModifiedBy>Yanez, Janet</cp:lastModifiedBy>
  <cp:revision>7</cp:revision>
  <dcterms:created xsi:type="dcterms:W3CDTF">2021-11-01T18:40:55Z</dcterms:created>
  <dcterms:modified xsi:type="dcterms:W3CDTF">2022-10-11T00:11:44Z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0x01010013CC86E171D4484493271218B4F4FEF0</vt:lpwstr>
  </property>
</Properties>
</file>