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96" r:id="rId4"/>
    <p:sldId id="300" r:id="rId5"/>
    <p:sldId id="295" r:id="rId6"/>
    <p:sldId id="301" r:id="rId7"/>
    <p:sldId id="289" r:id="rId8"/>
    <p:sldId id="302" r:id="rId9"/>
    <p:sldId id="292" r:id="rId10"/>
    <p:sldId id="309" r:id="rId11"/>
    <p:sldId id="310" r:id="rId12"/>
    <p:sldId id="311" r:id="rId13"/>
    <p:sldId id="312" r:id="rId14"/>
    <p:sldId id="304" r:id="rId15"/>
    <p:sldId id="305" r:id="rId16"/>
    <p:sldId id="306" r:id="rId17"/>
    <p:sldId id="291" r:id="rId18"/>
    <p:sldId id="294" r:id="rId19"/>
    <p:sldId id="271" r:id="rId20"/>
    <p:sldId id="258" r:id="rId21"/>
    <p:sldId id="259" r:id="rId22"/>
    <p:sldId id="262" r:id="rId23"/>
    <p:sldId id="274" r:id="rId24"/>
    <p:sldId id="275" r:id="rId25"/>
    <p:sldId id="278" r:id="rId26"/>
    <p:sldId id="277" r:id="rId27"/>
    <p:sldId id="298" r:id="rId28"/>
    <p:sldId id="297" r:id="rId29"/>
    <p:sldId id="299" r:id="rId30"/>
    <p:sldId id="307" r:id="rId31"/>
    <p:sldId id="279" r:id="rId32"/>
    <p:sldId id="288" r:id="rId33"/>
    <p:sldId id="313" r:id="rId34"/>
    <p:sldId id="316" r:id="rId35"/>
    <p:sldId id="317" r:id="rId36"/>
    <p:sldId id="318" r:id="rId37"/>
    <p:sldId id="314" r:id="rId38"/>
    <p:sldId id="315" r:id="rId39"/>
    <p:sldId id="287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1"/>
    <p:restoredTop sz="94651"/>
  </p:normalViewPr>
  <p:slideViewPr>
    <p:cSldViewPr snapToGrid="0" snapToObjects="1">
      <p:cViewPr varScale="1">
        <p:scale>
          <a:sx n="76" d="100"/>
          <a:sy n="76" d="100"/>
        </p:scale>
        <p:origin x="10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AEB898-7E8C-487F-AEA8-91C238028C1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CCCF01-D213-4916-B667-61EAAE60E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4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527CAF-BCC7-954A-8482-3464D2B4476D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AF59E1-4084-EF41-B42E-340E2043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4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3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5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5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4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0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6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59E1-4084-EF41-B42E-340E204395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crssprgm/re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pgeorge@cerritos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Dohp7Q6rLQ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144" y="1242864"/>
            <a:ext cx="9144000" cy="312632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Career Development, </a:t>
            </a:r>
            <a:br>
              <a:rPr lang="en-US" sz="4800" dirty="0"/>
            </a:br>
            <a:r>
              <a:rPr lang="en-US" sz="4800" dirty="0"/>
              <a:t>Internships and Research </a:t>
            </a:r>
            <a:br>
              <a:rPr lang="en-US" sz="4800" dirty="0"/>
            </a:br>
            <a:r>
              <a:rPr lang="en-US" sz="4800" dirty="0"/>
              <a:t>for </a:t>
            </a:r>
            <a:br>
              <a:rPr lang="en-US" sz="4800" dirty="0"/>
            </a:br>
            <a:r>
              <a:rPr lang="en-US" sz="4800" dirty="0"/>
              <a:t>Undergraduate STEM Students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6235" y="2225171"/>
            <a:ext cx="9144000" cy="754025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5825" y="4530903"/>
            <a:ext cx="4530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Patty George</a:t>
            </a:r>
          </a:p>
          <a:p>
            <a:r>
              <a:rPr lang="en-US" dirty="0"/>
              <a:t>Department of Mathematics</a:t>
            </a:r>
          </a:p>
          <a:p>
            <a:r>
              <a:rPr lang="en-US" dirty="0"/>
              <a:t>Science, Engineering and Mathematics Division</a:t>
            </a:r>
          </a:p>
          <a:p>
            <a:r>
              <a:rPr lang="en-US" dirty="0"/>
              <a:t>Cerritos College</a:t>
            </a:r>
          </a:p>
        </p:txBody>
      </p:sp>
    </p:spTree>
    <p:extLst>
      <p:ext uri="{BB962C8B-B14F-4D97-AF65-F5344CB8AC3E}">
        <p14:creationId xmlns:p14="http://schemas.microsoft.com/office/powerpoint/2010/main" val="11266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A03C-644A-3846-AB5F-B5552D213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42E18-763D-254B-9737-565635A36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DC0CD-18A5-FC46-8296-1DB65FF5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6" y="143564"/>
            <a:ext cx="10643538" cy="65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AE07-0779-074F-A8AC-AD7EBBD061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088B0-2276-A94A-A3AC-60F2AB067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1E8D0-7D4C-644A-8C50-AF49A37B0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81" y="332176"/>
            <a:ext cx="11363697" cy="63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417A-F193-4D41-BE01-3AB49C798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63806-95FD-FB4E-B87E-4F28D5E376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E179E-F0B7-6149-B6C4-69E517F9D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4" y="150306"/>
            <a:ext cx="8724368" cy="63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E30B-E5A1-D54E-ABAD-52FD9E70F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DED66-FC4C-D448-B466-4BE879B9B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37AA9-2FBE-2F44-9C19-44CB8DC12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225" y="540456"/>
            <a:ext cx="7202795" cy="60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7E8D95-D94A-E346-BD3F-DE603C1D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877" y="718344"/>
            <a:ext cx="5943076" cy="4967347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39044642-CFD6-E448-A7AC-0636C85D8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39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0CBD-1E16-724D-A0AD-A7F7413150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9ACAC-CB6E-4441-B148-0CD98FD03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BC483-7B87-A04D-9160-50334201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3" y="1746765"/>
            <a:ext cx="10714892" cy="28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8D87-AAAB-1349-90DE-58B5DD132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C35D9-7096-E34E-B263-36FA3D70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7" y="196534"/>
            <a:ext cx="3620925" cy="4749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E8C91-0388-FC40-965D-834FF5735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339" y="2617191"/>
            <a:ext cx="5579677" cy="3693674"/>
          </a:xfrm>
          <a:prstGeom prst="rect">
            <a:avLst/>
          </a:prstGeom>
        </p:spPr>
      </p:pic>
      <p:sp>
        <p:nvSpPr>
          <p:cNvPr id="13" name="Subtitle 12">
            <a:extLst>
              <a:ext uri="{FF2B5EF4-FFF2-40B4-BE49-F238E27FC236}">
                <a16:creationId xmlns:a16="http://schemas.microsoft.com/office/drawing/2014/main" id="{DEC7192F-4EB9-2F47-9305-A157B7AC57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2AE674-973C-1648-A1DC-63A96358F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215" y="132764"/>
            <a:ext cx="5863081" cy="36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</a:rPr>
              <a:t> 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C312-DC9F-CE4D-B6A7-05CB92BD1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1170557"/>
          </a:xfrm>
        </p:spPr>
        <p:txBody>
          <a:bodyPr>
            <a:noAutofit/>
          </a:bodyPr>
          <a:lstStyle/>
          <a:p>
            <a:r>
              <a:rPr lang="en-US" dirty="0"/>
              <a:t>Kimberly Ramos </a:t>
            </a:r>
          </a:p>
          <a:p>
            <a:r>
              <a:rPr lang="en-US" dirty="0"/>
              <a:t>and California State University, </a:t>
            </a:r>
          </a:p>
          <a:p>
            <a:r>
              <a:rPr lang="en-US" dirty="0"/>
              <a:t>Long Beach,  </a:t>
            </a:r>
          </a:p>
          <a:p>
            <a:r>
              <a:rPr lang="en-US" dirty="0"/>
              <a:t>Bridges to the Baccalaureate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7C118-21FA-B74E-ABE9-3FCFE18C4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" t="13115" r="-1" b="10973"/>
          <a:stretch/>
        </p:blipFill>
        <p:spPr>
          <a:xfrm>
            <a:off x="7300210" y="241474"/>
            <a:ext cx="4399735" cy="64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C312-DC9F-CE4D-B6A7-05CB92BD1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334" y="4253020"/>
            <a:ext cx="9144000" cy="754025"/>
          </a:xfrm>
        </p:spPr>
        <p:txBody>
          <a:bodyPr>
            <a:noAutofit/>
          </a:bodyPr>
          <a:lstStyle/>
          <a:p>
            <a:r>
              <a:rPr lang="en-US" dirty="0"/>
              <a:t>Allen </a:t>
            </a:r>
            <a:r>
              <a:rPr lang="en-US" dirty="0" err="1"/>
              <a:t>Malfavon</a:t>
            </a:r>
            <a:r>
              <a:rPr lang="en-US" dirty="0"/>
              <a:t> is </a:t>
            </a:r>
            <a:endParaRPr lang="en-US" dirty="0" smtClean="0"/>
          </a:p>
          <a:p>
            <a:r>
              <a:rPr lang="en-US" dirty="0" smtClean="0"/>
              <a:t>Beginning </a:t>
            </a:r>
            <a:r>
              <a:rPr lang="en-US" dirty="0"/>
              <a:t>an Internship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the </a:t>
            </a:r>
            <a:endParaRPr lang="en-US" dirty="0" smtClean="0"/>
          </a:p>
          <a:p>
            <a:r>
              <a:rPr lang="en-US" dirty="0" smtClean="0"/>
              <a:t>California Institute of Technology </a:t>
            </a:r>
          </a:p>
          <a:p>
            <a:r>
              <a:rPr lang="en-US" dirty="0" smtClean="0"/>
              <a:t>through the Support </a:t>
            </a:r>
            <a:r>
              <a:rPr lang="en-US" dirty="0"/>
              <a:t>of Base11</a:t>
            </a:r>
          </a:p>
        </p:txBody>
      </p:sp>
    </p:spTree>
    <p:extLst>
      <p:ext uri="{BB962C8B-B14F-4D97-AF65-F5344CB8AC3E}">
        <p14:creationId xmlns:p14="http://schemas.microsoft.com/office/powerpoint/2010/main" val="2645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29880" y="2202078"/>
            <a:ext cx="9144000" cy="16414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Why are career development, </a:t>
            </a:r>
            <a:br>
              <a:rPr lang="en-US" sz="4400" dirty="0"/>
            </a:br>
            <a:r>
              <a:rPr lang="en-US" sz="4400" dirty="0"/>
              <a:t>internships and research opportunities </a:t>
            </a:r>
            <a:br>
              <a:rPr lang="en-US" sz="4400" dirty="0"/>
            </a:br>
            <a:r>
              <a:rPr lang="en-US" sz="4400" dirty="0"/>
              <a:t>so important?</a:t>
            </a:r>
          </a:p>
        </p:txBody>
      </p:sp>
    </p:spTree>
    <p:extLst>
      <p:ext uri="{BB962C8B-B14F-4D97-AF65-F5344CB8AC3E}">
        <p14:creationId xmlns:p14="http://schemas.microsoft.com/office/powerpoint/2010/main" val="4431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25" y="1345870"/>
            <a:ext cx="7196192" cy="4469303"/>
          </a:xfrm>
        </p:spPr>
        <p:txBody>
          <a:bodyPr>
            <a:noAutofit/>
          </a:bodyPr>
          <a:lstStyle/>
          <a:p>
            <a:r>
              <a:rPr lang="en-US" sz="4000" dirty="0"/>
              <a:t>Marisa Perez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Cerritos College Board of Trustees 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STEM Professional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Participant in STEM Undergraduate Research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23" y="2188548"/>
            <a:ext cx="2844800" cy="3543300"/>
          </a:xfrm>
        </p:spPr>
      </p:pic>
    </p:spTree>
    <p:extLst>
      <p:ext uri="{BB962C8B-B14F-4D97-AF65-F5344CB8AC3E}">
        <p14:creationId xmlns:p14="http://schemas.microsoft.com/office/powerpoint/2010/main" val="2926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373324"/>
            <a:ext cx="10233800" cy="33596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Learn by doing</a:t>
            </a:r>
          </a:p>
          <a:p>
            <a:r>
              <a:rPr lang="en-US" dirty="0"/>
              <a:t>Use tools that may not be available at Cerritos College</a:t>
            </a:r>
          </a:p>
          <a:p>
            <a:r>
              <a:rPr lang="en-US" dirty="0"/>
              <a:t>Document your experience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Prepare for graduate </a:t>
            </a:r>
            <a:r>
              <a:rPr lang="en-US" dirty="0" smtClean="0"/>
              <a:t>school</a:t>
            </a:r>
          </a:p>
          <a:p>
            <a:r>
              <a:rPr lang="en-US" dirty="0" smtClean="0"/>
              <a:t>Prepare for a career</a:t>
            </a:r>
            <a:endParaRPr lang="en-US" dirty="0"/>
          </a:p>
          <a:p>
            <a:r>
              <a:rPr lang="en-US" dirty="0"/>
              <a:t>Travel</a:t>
            </a:r>
          </a:p>
        </p:txBody>
      </p:sp>
    </p:spTree>
    <p:extLst>
      <p:ext uri="{BB962C8B-B14F-4D97-AF65-F5344CB8AC3E}">
        <p14:creationId xmlns:p14="http://schemas.microsoft.com/office/powerpoint/2010/main" val="16677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--Is it a financial possibility?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53036"/>
            <a:ext cx="10233800" cy="2099107"/>
          </a:xfrm>
        </p:spPr>
        <p:txBody>
          <a:bodyPr/>
          <a:lstStyle/>
          <a:p>
            <a:r>
              <a:rPr lang="en-US" dirty="0"/>
              <a:t>Paid and unpaid opportunities</a:t>
            </a:r>
          </a:p>
          <a:p>
            <a:r>
              <a:rPr lang="en-US" dirty="0"/>
              <a:t>Housing</a:t>
            </a:r>
          </a:p>
          <a:p>
            <a:r>
              <a:rPr lang="en-US" dirty="0"/>
              <a:t>Meals</a:t>
            </a:r>
          </a:p>
          <a:p>
            <a:r>
              <a:rPr lang="en-US" dirty="0"/>
              <a:t>Travel Expenses</a:t>
            </a:r>
          </a:p>
        </p:txBody>
      </p:sp>
    </p:spTree>
    <p:extLst>
      <p:ext uri="{BB962C8B-B14F-4D97-AF65-F5344CB8AC3E}">
        <p14:creationId xmlns:p14="http://schemas.microsoft.com/office/powerpoint/2010/main" val="6341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you find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298235"/>
            <a:ext cx="10233800" cy="37532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NSF </a:t>
            </a:r>
            <a:r>
              <a:rPr lang="mr-IN" dirty="0"/>
              <a:t>–</a:t>
            </a:r>
            <a:r>
              <a:rPr lang="en-US" dirty="0"/>
              <a:t> National Science Foundation</a:t>
            </a:r>
          </a:p>
          <a:p>
            <a:endParaRPr lang="en-US" dirty="0"/>
          </a:p>
          <a:p>
            <a:pPr lvl="1"/>
            <a:r>
              <a:rPr lang="en-US" dirty="0">
                <a:hlinkClick r:id="rId3"/>
              </a:rPr>
              <a:t>https://www.nsf.gov/crssprgm/reu/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I find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750298"/>
            <a:ext cx="10233800" cy="25717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NIH </a:t>
            </a:r>
            <a:r>
              <a:rPr lang="mr-IN" dirty="0"/>
              <a:t>–</a:t>
            </a:r>
            <a:r>
              <a:rPr lang="en-US" dirty="0"/>
              <a:t> National Institute of Health</a:t>
            </a:r>
          </a:p>
          <a:p>
            <a:endParaRPr lang="en-US" dirty="0"/>
          </a:p>
          <a:p>
            <a:pPr lvl="1"/>
            <a:r>
              <a:rPr lang="en-US" dirty="0"/>
              <a:t>Specifically for community college students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www.training.nih.gov</a:t>
            </a:r>
            <a:r>
              <a:rPr lang="en-US" dirty="0"/>
              <a:t>/</a:t>
            </a:r>
            <a:r>
              <a:rPr lang="en-US" dirty="0" err="1"/>
              <a:t>ccsep_home_page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I find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298235"/>
            <a:ext cx="10233800" cy="3753242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National Park Service</a:t>
            </a:r>
          </a:p>
          <a:p>
            <a:endParaRPr lang="en-US" dirty="0"/>
          </a:p>
          <a:p>
            <a:pPr lvl="1"/>
            <a:r>
              <a:rPr lang="en-US" dirty="0"/>
              <a:t>https://www.training.nih.gov/ccsep_home_page</a:t>
            </a:r>
          </a:p>
        </p:txBody>
      </p:sp>
    </p:spTree>
    <p:extLst>
      <p:ext uri="{BB962C8B-B14F-4D97-AF65-F5344CB8AC3E}">
        <p14:creationId xmlns:p14="http://schemas.microsoft.com/office/powerpoint/2010/main" val="1979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I find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83862"/>
            <a:ext cx="10233800" cy="26539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NASA </a:t>
            </a:r>
            <a:r>
              <a:rPr lang="mr-IN" dirty="0"/>
              <a:t>–</a:t>
            </a:r>
            <a:r>
              <a:rPr lang="en-US" dirty="0"/>
              <a:t> National Aeronautics and Space Administration</a:t>
            </a:r>
          </a:p>
          <a:p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cms.cerritos.edu</a:t>
            </a:r>
            <a:r>
              <a:rPr lang="en-US" dirty="0"/>
              <a:t>/physics/</a:t>
            </a:r>
            <a:r>
              <a:rPr lang="en-US" dirty="0" err="1"/>
              <a:t>nasa-grant.htm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I find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596186"/>
            <a:ext cx="10233800" cy="30854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Professional Organizations</a:t>
            </a:r>
          </a:p>
          <a:p>
            <a:endParaRPr lang="en-US" dirty="0"/>
          </a:p>
          <a:p>
            <a:pPr lvl="1"/>
            <a:r>
              <a:rPr lang="en-US" dirty="0"/>
              <a:t>American Mathematical Society</a:t>
            </a:r>
          </a:p>
          <a:p>
            <a:pPr lvl="2"/>
            <a:r>
              <a:rPr lang="en-US" dirty="0"/>
              <a:t>http://</a:t>
            </a:r>
            <a:r>
              <a:rPr lang="en-US" dirty="0" err="1"/>
              <a:t>www.ams.org</a:t>
            </a:r>
            <a:r>
              <a:rPr lang="en-US" dirty="0"/>
              <a:t>/programs/students/</a:t>
            </a:r>
            <a:r>
              <a:rPr lang="en-US" dirty="0" err="1"/>
              <a:t>emp</a:t>
            </a:r>
            <a:r>
              <a:rPr lang="en-US" dirty="0"/>
              <a:t>-internships</a:t>
            </a:r>
          </a:p>
          <a:p>
            <a:pPr lvl="1"/>
            <a:r>
              <a:rPr lang="en-US" dirty="0"/>
              <a:t>American Chemical Society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www.acs.org</a:t>
            </a:r>
            <a:r>
              <a:rPr lang="en-US" dirty="0"/>
              <a:t>/content/</a:t>
            </a:r>
            <a:r>
              <a:rPr lang="en-US" dirty="0" err="1"/>
              <a:t>acs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/education/students/college/</a:t>
            </a:r>
            <a:r>
              <a:rPr lang="en-US" dirty="0" err="1"/>
              <a:t>experienceopp.html</a:t>
            </a:r>
            <a:endParaRPr lang="en-US" dirty="0"/>
          </a:p>
          <a:p>
            <a:pPr lvl="1"/>
            <a:r>
              <a:rPr lang="en-US" dirty="0"/>
              <a:t>American Physical Society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www.aps.org</a:t>
            </a:r>
            <a:r>
              <a:rPr lang="en-US" dirty="0"/>
              <a:t>/careers/employment/</a:t>
            </a:r>
            <a:r>
              <a:rPr lang="en-US" dirty="0" err="1"/>
              <a:t>internships.cfm#undergrad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AC1F-38EB-D14E-AC00-81C2FD3D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--Where can I get help in applying?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9830-3FCF-3F40-9C8E-78F5810D9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64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77827-7FED-684F-BD3C-0897B326E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A742EE-9345-DF4E-B59B-5014919A9B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08557" y="760395"/>
            <a:ext cx="6942841" cy="5663789"/>
          </a:xfrm>
        </p:spPr>
      </p:pic>
    </p:spTree>
    <p:extLst>
      <p:ext uri="{BB962C8B-B14F-4D97-AF65-F5344CB8AC3E}">
        <p14:creationId xmlns:p14="http://schemas.microsoft.com/office/powerpoint/2010/main" val="7771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 Preparing to Apply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012" y="2511135"/>
            <a:ext cx="10233800" cy="3277456"/>
          </a:xfrm>
        </p:spPr>
        <p:txBody>
          <a:bodyPr>
            <a:normAutofit/>
          </a:bodyPr>
          <a:lstStyle/>
          <a:p>
            <a:r>
              <a:rPr lang="en-US" dirty="0"/>
              <a:t>Cover Letters</a:t>
            </a:r>
          </a:p>
          <a:p>
            <a:r>
              <a:rPr lang="en-US" dirty="0"/>
              <a:t>Letters of Recommendation</a:t>
            </a:r>
          </a:p>
          <a:p>
            <a:r>
              <a:rPr lang="en-US" dirty="0"/>
              <a:t>Personal Statement or Statement of Purpose</a:t>
            </a:r>
          </a:p>
          <a:p>
            <a:r>
              <a:rPr lang="en-US" dirty="0"/>
              <a:t>Resume or Curriculum Vitae</a:t>
            </a:r>
          </a:p>
        </p:txBody>
      </p:sp>
    </p:spTree>
    <p:extLst>
      <p:ext uri="{BB962C8B-B14F-4D97-AF65-F5344CB8AC3E}">
        <p14:creationId xmlns:p14="http://schemas.microsoft.com/office/powerpoint/2010/main" val="35128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6751-CC7F-9C4D-AEF8-7113B76D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Cerritos College Students –</a:t>
            </a:r>
            <a:br>
              <a:rPr lang="en-US" dirty="0"/>
            </a:br>
            <a:r>
              <a:rPr lang="en-US" dirty="0"/>
              <a:t> Exploring New Universes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3808A-B66D-AD4C-B881-E9DD3FC39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Cerritos College STEM students are participating in many exciting and varied career development programs.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 Preparing to Apply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7815"/>
            <a:ext cx="10449612" cy="399117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400" dirty="0"/>
              <a:t>Career Counselors are located in the Multi-Purpose </a:t>
            </a:r>
            <a:r>
              <a:rPr lang="en-US" sz="4400" dirty="0" err="1"/>
              <a:t>Bldg</a:t>
            </a:r>
            <a:r>
              <a:rPr lang="en-US" sz="4400" dirty="0"/>
              <a:t>, Room 201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Clara Ross-Jones </a:t>
            </a:r>
          </a:p>
          <a:p>
            <a:r>
              <a:rPr lang="en-US" sz="4400" dirty="0"/>
              <a:t>Randy Lee </a:t>
            </a:r>
          </a:p>
          <a:p>
            <a:r>
              <a:rPr lang="en-US" sz="4400" dirty="0"/>
              <a:t>Traci </a:t>
            </a:r>
            <a:r>
              <a:rPr lang="en-US" sz="4400" dirty="0" err="1"/>
              <a:t>Ukita</a:t>
            </a:r>
            <a:endParaRPr lang="en-US" sz="4400" dirty="0"/>
          </a:p>
          <a:p>
            <a:r>
              <a:rPr lang="en-US" sz="4400" dirty="0"/>
              <a:t>David Young</a:t>
            </a:r>
          </a:p>
          <a:p>
            <a:r>
              <a:rPr lang="en-US" sz="4400" dirty="0"/>
              <a:t>Allison </a:t>
            </a:r>
            <a:r>
              <a:rPr lang="en-US" sz="4400" dirty="0" err="1"/>
              <a:t>Fujii</a:t>
            </a:r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 Call (562) 860-2451 extension 2356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548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6835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--How do I find them?  </a:t>
            </a:r>
            <a:r>
              <a:rPr lang="mr-IN" dirty="0"/>
              <a:t>…</a:t>
            </a:r>
            <a:r>
              <a:rPr lang="en-US" dirty="0"/>
              <a:t> go directly to the company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53040"/>
            <a:ext cx="10233800" cy="308542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Aerospace Corp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www.aerospace.org</a:t>
            </a:r>
            <a:r>
              <a:rPr lang="en-US" dirty="0"/>
              <a:t>/careers/college-students/internships/</a:t>
            </a:r>
          </a:p>
          <a:p>
            <a:r>
              <a:rPr lang="en-US" dirty="0"/>
              <a:t>Apple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www.apple.com</a:t>
            </a:r>
            <a:r>
              <a:rPr lang="en-US" dirty="0"/>
              <a:t>/jobs/us/</a:t>
            </a:r>
            <a:r>
              <a:rPr lang="en-US" dirty="0" err="1"/>
              <a:t>students.html</a:t>
            </a:r>
            <a:endParaRPr lang="en-US" dirty="0"/>
          </a:p>
          <a:p>
            <a:r>
              <a:rPr lang="en-US" dirty="0"/>
              <a:t>Boeing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jobs.boeing.com</a:t>
            </a:r>
            <a:r>
              <a:rPr lang="en-US" dirty="0"/>
              <a:t>/search-jobs/internship/185/1</a:t>
            </a:r>
          </a:p>
          <a:p>
            <a:r>
              <a:rPr lang="en-US" dirty="0"/>
              <a:t>Genentech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www.gene.com</a:t>
            </a:r>
            <a:r>
              <a:rPr lang="en-US" dirty="0"/>
              <a:t>/careers/university-and-early-career/interns-co-ops</a:t>
            </a:r>
          </a:p>
          <a:p>
            <a:r>
              <a:rPr lang="en-US" dirty="0"/>
              <a:t>Google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careers.google.com</a:t>
            </a:r>
            <a:r>
              <a:rPr lang="en-US" dirty="0"/>
              <a:t>/students/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Internships and Research</a:t>
            </a:r>
            <a:br>
              <a:rPr lang="en-US" dirty="0"/>
            </a:br>
            <a:r>
              <a:rPr lang="en-US" dirty="0"/>
              <a:t>--Where else can you get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962364"/>
            <a:ext cx="10233800" cy="4345969"/>
          </a:xfrm>
        </p:spPr>
        <p:txBody>
          <a:bodyPr>
            <a:normAutofit/>
          </a:bodyPr>
          <a:lstStyle/>
          <a:p>
            <a:r>
              <a:rPr lang="en-US" dirty="0"/>
              <a:t>For general introduction to the search, contact me, Patty George  </a:t>
            </a:r>
            <a:r>
              <a:rPr lang="en-US" dirty="0">
                <a:hlinkClick r:id="rId3"/>
              </a:rPr>
              <a:t>pgeorge@cerritos.edu</a:t>
            </a:r>
            <a:endParaRPr lang="en-US" dirty="0"/>
          </a:p>
          <a:p>
            <a:r>
              <a:rPr lang="en-US" dirty="0"/>
              <a:t>Contact Linda Waldman or Matt </a:t>
            </a:r>
            <a:r>
              <a:rPr lang="en-US" dirty="0" err="1"/>
              <a:t>Covill</a:t>
            </a:r>
            <a:r>
              <a:rPr lang="en-US" dirty="0"/>
              <a:t> for information about the CSULB Bridges Program</a:t>
            </a:r>
          </a:p>
          <a:p>
            <a:r>
              <a:rPr lang="en-US" dirty="0"/>
              <a:t>Contact Janet McLarty or Carlos </a:t>
            </a:r>
            <a:r>
              <a:rPr lang="en-US" dirty="0" err="1"/>
              <a:t>Mera</a:t>
            </a:r>
            <a:r>
              <a:rPr lang="en-US" dirty="0"/>
              <a:t> for information about the NASA Program</a:t>
            </a:r>
          </a:p>
          <a:p>
            <a:r>
              <a:rPr lang="en-US" dirty="0"/>
              <a:t>Contact Tor Lacy or Niki </a:t>
            </a:r>
            <a:r>
              <a:rPr lang="en-US" dirty="0" err="1"/>
              <a:t>Bilsley</a:t>
            </a:r>
            <a:r>
              <a:rPr lang="en-US" dirty="0"/>
              <a:t> for information about Geoscience internships</a:t>
            </a:r>
          </a:p>
          <a:p>
            <a:r>
              <a:rPr lang="en-US" dirty="0"/>
              <a:t>Go to the Career Development Center</a:t>
            </a:r>
          </a:p>
        </p:txBody>
      </p:sp>
    </p:spTree>
    <p:extLst>
      <p:ext uri="{BB962C8B-B14F-4D97-AF65-F5344CB8AC3E}">
        <p14:creationId xmlns:p14="http://schemas.microsoft.com/office/powerpoint/2010/main" val="10727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ABA4-6463-204C-8A4F-C9FE7E51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CA6B3-42B3-9A46-9940-B79FB3537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29C67-1117-E44D-8468-CA76C456F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14" r="4730" b="5695"/>
          <a:stretch/>
        </p:blipFill>
        <p:spPr>
          <a:xfrm>
            <a:off x="2608346" y="501052"/>
            <a:ext cx="6975308" cy="5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988F-5DCF-904F-B672-4B302BD9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77AD-7D43-C241-BA18-07C9F272F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0C229-5BAB-F243-9AEA-928132827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4" t="34099" r="3224"/>
          <a:stretch/>
        </p:blipFill>
        <p:spPr>
          <a:xfrm>
            <a:off x="838200" y="536438"/>
            <a:ext cx="10139851" cy="5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C12D-E4BC-7D4A-8644-0817B2AC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D0B00-FE10-E745-8091-E98CC6917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5" t="941" r="15848" b="3175"/>
          <a:stretch/>
        </p:blipFill>
        <p:spPr>
          <a:xfrm rot="5400000">
            <a:off x="2592932" y="530382"/>
            <a:ext cx="6371550" cy="60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9CDA-DDEA-CA46-9A26-66D01944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D82EA-0053-904E-928A-723ECDBD6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2" t="11783" b="6923"/>
          <a:stretch/>
        </p:blipFill>
        <p:spPr>
          <a:xfrm rot="5400000">
            <a:off x="2657519" y="989024"/>
            <a:ext cx="6265285" cy="49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9CF0-345A-1347-AAAA-0D2E120E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76F18-2305-B540-AE8C-A6F1730BD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06" t="9616" r="31802" b="17201"/>
          <a:stretch/>
        </p:blipFill>
        <p:spPr>
          <a:xfrm rot="5400000">
            <a:off x="3161507" y="296225"/>
            <a:ext cx="5868985" cy="63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A9027-250D-D041-ADA5-92F5E178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C2F4D5-AD0B-B444-9E68-8365DE225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89" t="12306" r="2592" b="7547"/>
          <a:stretch/>
        </p:blipFill>
        <p:spPr>
          <a:xfrm rot="5400000">
            <a:off x="2505094" y="537911"/>
            <a:ext cx="6325849" cy="548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52" y="448494"/>
            <a:ext cx="5213977" cy="539656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DBCD6-4E1F-3140-BE5E-6FC97798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8733C-2418-5044-9A78-CFB027D6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6" y="448494"/>
            <a:ext cx="3002310" cy="4670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29FCC-BC78-024B-8AF2-C163581B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255" y="1969477"/>
            <a:ext cx="401396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5A54C-487B-B244-B5B5-196FC551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190" y="1302655"/>
            <a:ext cx="7532016" cy="5263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CD9CB-714C-2246-B25B-6EAD2BF13928}"/>
              </a:ext>
            </a:extLst>
          </p:cNvPr>
          <p:cNvSpPr txBox="1"/>
          <p:nvPr/>
        </p:nvSpPr>
        <p:spPr>
          <a:xfrm>
            <a:off x="876693" y="358223"/>
            <a:ext cx="459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Shelby Flowers at the Jet </a:t>
            </a:r>
            <a:r>
              <a:rPr lang="en-US" sz="2400" dirty="0" err="1"/>
              <a:t>Proplusion</a:t>
            </a:r>
            <a:r>
              <a:rPr lang="en-US" sz="2400" dirty="0"/>
              <a:t> Laboratory with NCAS</a:t>
            </a:r>
          </a:p>
        </p:txBody>
      </p:sp>
    </p:spTree>
    <p:extLst>
      <p:ext uri="{BB962C8B-B14F-4D97-AF65-F5344CB8AC3E}">
        <p14:creationId xmlns:p14="http://schemas.microsoft.com/office/powerpoint/2010/main" val="2353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  <a:hlinkClick r:id="rId2"/>
              </a:rPr>
              <a:t>https://youtu.be/EDohp7Q6rLQ</a:t>
            </a:r>
            <a:r>
              <a:rPr lang="en-US" sz="2400" dirty="0" smtClean="0">
                <a:effectLst/>
              </a:rPr>
              <a:t>.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C312-DC9F-CE4D-B6A7-05CB92BD1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532" y="2828042"/>
            <a:ext cx="9144000" cy="1619658"/>
          </a:xfrm>
        </p:spPr>
        <p:txBody>
          <a:bodyPr>
            <a:noAutofit/>
          </a:bodyPr>
          <a:lstStyle/>
          <a:p>
            <a:r>
              <a:rPr lang="en-US" dirty="0"/>
              <a:t>Shelby Flowers and </a:t>
            </a:r>
          </a:p>
          <a:p>
            <a:r>
              <a:rPr lang="en-US" dirty="0"/>
              <a:t>The National Community College Aerospace Scholars (NCAS)</a:t>
            </a:r>
          </a:p>
        </p:txBody>
      </p:sp>
    </p:spTree>
    <p:extLst>
      <p:ext uri="{BB962C8B-B14F-4D97-AF65-F5344CB8AC3E}">
        <p14:creationId xmlns:p14="http://schemas.microsoft.com/office/powerpoint/2010/main" val="348199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396CDB-54AD-8A4E-9063-A928FF774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Participating in career development activities such as these develop  skills, professional relationships and friendships that will influence your future.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40AA60-62F0-6744-A40F-2A431F783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3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C312-DC9F-CE4D-B6A7-05CB92BD1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Christy George and </a:t>
            </a:r>
          </a:p>
          <a:p>
            <a:r>
              <a:rPr lang="en-US" dirty="0"/>
              <a:t>University of </a:t>
            </a:r>
            <a:r>
              <a:rPr lang="en-US" dirty="0" err="1"/>
              <a:t>CaIifornia</a:t>
            </a:r>
            <a:r>
              <a:rPr lang="en-US" dirty="0"/>
              <a:t>, Irvine,</a:t>
            </a:r>
          </a:p>
          <a:p>
            <a:r>
              <a:rPr lang="en-US" dirty="0"/>
              <a:t>School of Medicine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503D4-35A4-A545-97D7-1027E970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2" t="22967" r="19437" b="10178"/>
          <a:stretch/>
        </p:blipFill>
        <p:spPr>
          <a:xfrm rot="5400000">
            <a:off x="5843620" y="545196"/>
            <a:ext cx="6575893" cy="57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7584-D067-944B-AC53-5538A2C002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D8428-65FE-9D4D-8DD6-352C6796D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Many STEM career development programs not only focus on developing skills required, but also emphasize the importance of building an academic, cultural, and social community.</a:t>
            </a:r>
          </a:p>
        </p:txBody>
      </p:sp>
    </p:spTree>
    <p:extLst>
      <p:ext uri="{BB962C8B-B14F-4D97-AF65-F5344CB8AC3E}">
        <p14:creationId xmlns:p14="http://schemas.microsoft.com/office/powerpoint/2010/main" val="4052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7E71-DB65-8849-AF9A-923D4F816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C312-DC9F-CE4D-B6A7-05CB92BD1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Do </a:t>
            </a:r>
            <a:r>
              <a:rPr lang="en-US" dirty="0" err="1"/>
              <a:t>Khym</a:t>
            </a:r>
            <a:r>
              <a:rPr lang="en-US" dirty="0"/>
              <a:t> and</a:t>
            </a:r>
          </a:p>
          <a:p>
            <a:r>
              <a:rPr lang="en-US" dirty="0"/>
              <a:t>The Research Experience for Undergraduates at the University of Northern Iowa</a:t>
            </a:r>
          </a:p>
        </p:txBody>
      </p:sp>
    </p:spTree>
    <p:extLst>
      <p:ext uri="{BB962C8B-B14F-4D97-AF65-F5344CB8AC3E}">
        <p14:creationId xmlns:p14="http://schemas.microsoft.com/office/powerpoint/2010/main" val="41905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4553</TotalTime>
  <Words>463</Words>
  <Application>Microsoft Office PowerPoint</Application>
  <PresentationFormat>Widescreen</PresentationFormat>
  <Paragraphs>148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Corbel</vt:lpstr>
      <vt:lpstr>Mangal</vt:lpstr>
      <vt:lpstr>Depth</vt:lpstr>
      <vt:lpstr>Career Development,  Internships and Research  for  Undergraduate STEM Students</vt:lpstr>
      <vt:lpstr>Marisa Perez  Cerritos College Board of Trustees   STEM Professional  Participant in STEM Undergraduate Research </vt:lpstr>
      <vt:lpstr>Cerritos College Students –  Exploring New Universes</vt:lpstr>
      <vt:lpstr>PowerPoint Presentation</vt:lpstr>
      <vt:lpstr>https://youtu.be/EDohp7Q6rLQ.</vt:lpstr>
      <vt:lpstr> </vt:lpstr>
      <vt:lpstr> </vt:lpstr>
      <vt:lpstr> </vt:lpstr>
      <vt:lpstr> </vt:lpstr>
      <vt:lpstr>PowerPoint Presentation</vt:lpstr>
      <vt:lpstr>PowerPoint Presentation</vt:lpstr>
      <vt:lpstr> </vt:lpstr>
      <vt:lpstr> </vt:lpstr>
      <vt:lpstr>   </vt:lpstr>
      <vt:lpstr> </vt:lpstr>
      <vt:lpstr> </vt:lpstr>
      <vt:lpstr> </vt:lpstr>
      <vt:lpstr> </vt:lpstr>
      <vt:lpstr>Why are career development,  internships and research opportunities  so important?</vt:lpstr>
      <vt:lpstr>Internships and Research --Why?</vt:lpstr>
      <vt:lpstr>Internships and Research --Is it a financial possibility?</vt:lpstr>
      <vt:lpstr>Internships and Research --How do you find them?</vt:lpstr>
      <vt:lpstr>Internships and Research --How do I find them?</vt:lpstr>
      <vt:lpstr>Internships and Research --How do I find them?</vt:lpstr>
      <vt:lpstr>Internships and Research --How do I find them?</vt:lpstr>
      <vt:lpstr>Internships and Research --How do I find them?</vt:lpstr>
      <vt:lpstr>Internships and Research --Where can I get help in applying?</vt:lpstr>
      <vt:lpstr> </vt:lpstr>
      <vt:lpstr>Internships and Research -- Preparing to Apply</vt:lpstr>
      <vt:lpstr>Internships and Research -- Preparing to Apply</vt:lpstr>
      <vt:lpstr>Internships and Research --How do I find them?  … go directly to the company</vt:lpstr>
      <vt:lpstr>Internships and Research --Where else can you get help?</vt:lpstr>
      <vt:lpstr> </vt:lpstr>
      <vt:lpstr>PowerPoint Presentation</vt:lpstr>
      <vt:lpstr> </vt:lpstr>
      <vt:lpstr> </vt:lpstr>
      <vt:lpstr>  </vt:lpstr>
      <vt:lpstr>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Development,  Internships and Research  for  Undergraduate STEM Students</dc:title>
  <dc:creator>Microsoft Office User</dc:creator>
  <cp:lastModifiedBy>Lizarraga, Carmen</cp:lastModifiedBy>
  <cp:revision>90</cp:revision>
  <cp:lastPrinted>2018-10-09T16:41:54Z</cp:lastPrinted>
  <dcterms:created xsi:type="dcterms:W3CDTF">2018-01-21T03:51:33Z</dcterms:created>
  <dcterms:modified xsi:type="dcterms:W3CDTF">2018-10-10T00:06:28Z</dcterms:modified>
</cp:coreProperties>
</file>