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9"/>
  </p:notesMasterIdLst>
  <p:sldIdLst>
    <p:sldId id="298" r:id="rId2"/>
    <p:sldId id="257" r:id="rId3"/>
    <p:sldId id="260" r:id="rId4"/>
    <p:sldId id="259" r:id="rId5"/>
    <p:sldId id="258"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5" r:id="rId19"/>
    <p:sldId id="276" r:id="rId20"/>
    <p:sldId id="277" r:id="rId21"/>
    <p:sldId id="279" r:id="rId22"/>
    <p:sldId id="278" r:id="rId23"/>
    <p:sldId id="280" r:id="rId24"/>
    <p:sldId id="281" r:id="rId25"/>
    <p:sldId id="299" r:id="rId26"/>
    <p:sldId id="282" r:id="rId27"/>
    <p:sldId id="283" r:id="rId28"/>
    <p:sldId id="285" r:id="rId29"/>
    <p:sldId id="287" r:id="rId30"/>
    <p:sldId id="288" r:id="rId31"/>
    <p:sldId id="289" r:id="rId32"/>
    <p:sldId id="292" r:id="rId33"/>
    <p:sldId id="293" r:id="rId34"/>
    <p:sldId id="294" r:id="rId35"/>
    <p:sldId id="296" r:id="rId36"/>
    <p:sldId id="295" r:id="rId37"/>
    <p:sldId id="29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718" autoAdjust="0"/>
  </p:normalViewPr>
  <p:slideViewPr>
    <p:cSldViewPr snapToGrid="0">
      <p:cViewPr varScale="1">
        <p:scale>
          <a:sx n="107" d="100"/>
          <a:sy n="107" d="100"/>
        </p:scale>
        <p:origin x="177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DF0DB9-4B52-4B4D-93A7-8FF0CDB7A626}" type="datetimeFigureOut">
              <a:rPr lang="en-US" smtClean="0"/>
              <a:t>5/16/2018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E1762-B042-43F9-B598-493E3017FFDA}" type="slidenum">
              <a:rPr lang="en-US" smtClean="0"/>
              <a:t>‹#›</a:t>
            </a:fld>
            <a:endParaRPr lang="en-US"/>
          </a:p>
        </p:txBody>
      </p:sp>
    </p:spTree>
    <p:extLst>
      <p:ext uri="{BB962C8B-B14F-4D97-AF65-F5344CB8AC3E}">
        <p14:creationId xmlns:p14="http://schemas.microsoft.com/office/powerpoint/2010/main" val="534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PowerPoint</a:t>
            </a:r>
            <a:r>
              <a:rPr lang="en-US" altLang="en-US" baseline="0" dirty="0">
                <a:ea typeface="ＭＳ Ｐゴシック" pitchFamily="34" charset="-128"/>
              </a:rPr>
              <a:t> Presentations for</a:t>
            </a:r>
            <a:endParaRPr lang="en-US" altLang="en-US" dirty="0">
              <a:ea typeface="ＭＳ Ｐゴシック" pitchFamily="34" charset="-128"/>
            </a:endParaRPr>
          </a:p>
          <a:p>
            <a:r>
              <a:rPr lang="en-US" altLang="en-US" dirty="0">
                <a:ea typeface="ＭＳ Ｐゴシック" pitchFamily="34" charset="-128"/>
              </a:rPr>
              <a:t>College</a:t>
            </a:r>
            <a:r>
              <a:rPr lang="en-US" altLang="en-US" baseline="0" dirty="0">
                <a:ea typeface="ＭＳ Ｐゴシック" pitchFamily="34" charset="-128"/>
              </a:rPr>
              <a:t> Accounting: A Contemporary Approach, 4</a:t>
            </a:r>
            <a:r>
              <a:rPr lang="en-US" altLang="en-US" baseline="30000" dirty="0">
                <a:ea typeface="ＭＳ Ｐゴシック" pitchFamily="34" charset="-128"/>
              </a:rPr>
              <a:t>th</a:t>
            </a:r>
            <a:r>
              <a:rPr lang="en-US" altLang="en-US" baseline="0" dirty="0">
                <a:ea typeface="ＭＳ Ｐゴシック" pitchFamily="34" charset="-128"/>
              </a:rPr>
              <a:t> edition</a:t>
            </a:r>
          </a:p>
          <a:p>
            <a:r>
              <a:rPr lang="en-US" altLang="en-US" baseline="0" dirty="0">
                <a:ea typeface="ＭＳ Ｐゴシック" pitchFamily="34" charset="-128"/>
              </a:rPr>
              <a:t>By Haddock, Price, and Farina</a:t>
            </a:r>
          </a:p>
          <a:p>
            <a:pPr eaLnBrk="1" hangingPunct="1"/>
            <a:r>
              <a:rPr lang="en-US" sz="1200" b="1" u="none" kern="1200" dirty="0">
                <a:solidFill>
                  <a:schemeClr val="tx1"/>
                </a:solidFill>
                <a:latin typeface="Times New Roman" pitchFamily="18" charset="0"/>
                <a:ea typeface="ＭＳ Ｐゴシック" charset="0"/>
                <a:cs typeface="ＭＳ Ｐゴシック" charset="0"/>
              </a:rPr>
              <a:t>Chapter 1 Accounting</a:t>
            </a:r>
            <a:r>
              <a:rPr lang="en-US" sz="1200" b="1" kern="1200" dirty="0">
                <a:solidFill>
                  <a:schemeClr val="tx1"/>
                </a:solidFill>
                <a:latin typeface="Times New Roman" pitchFamily="18" charset="0"/>
                <a:ea typeface="ＭＳ Ｐゴシック" charset="0"/>
                <a:cs typeface="ＭＳ Ｐゴシック" charset="0"/>
              </a:rPr>
              <a:t>:  The Language of  Business.</a:t>
            </a:r>
            <a:br>
              <a:rPr lang="en-US" sz="1200" b="1" kern="1200" dirty="0">
                <a:solidFill>
                  <a:schemeClr val="tx1"/>
                </a:solidFill>
                <a:latin typeface="Times New Roman" pitchFamily="18" charset="0"/>
                <a:ea typeface="ＭＳ Ｐゴシック" charset="0"/>
                <a:cs typeface="ＭＳ Ｐゴシック" charset="0"/>
              </a:rPr>
            </a:br>
            <a:r>
              <a:rPr lang="en-US" altLang="en-US" dirty="0">
                <a:ea typeface="ＭＳ Ｐゴシック" pitchFamily="34" charset="-128"/>
              </a:rPr>
              <a:t>Chapter one introduces us to accounting.  </a:t>
            </a:r>
          </a:p>
          <a:p>
            <a:pPr eaLnBrk="1" hangingPunct="1"/>
            <a:r>
              <a:rPr lang="en-US" altLang="en-US" dirty="0">
                <a:ea typeface="ＭＳ Ｐゴシック" pitchFamily="34" charset="-128"/>
              </a:rPr>
              <a:t>This first section of the chapter describes how accounting rules are created.  The chapter also discusses the various career opportunities in accounting and identifies the users of financial information.</a:t>
            </a:r>
          </a:p>
        </p:txBody>
      </p:sp>
    </p:spTree>
    <p:extLst>
      <p:ext uri="{BB962C8B-B14F-4D97-AF65-F5344CB8AC3E}">
        <p14:creationId xmlns:p14="http://schemas.microsoft.com/office/powerpoint/2010/main" val="920144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1-2:  Identify</a:t>
            </a:r>
            <a:r>
              <a:rPr lang="en-US" sz="1200" b="1" baseline="0" dirty="0"/>
              <a:t> and discuss career opportunities in accounting</a:t>
            </a:r>
            <a:r>
              <a:rPr lang="en-US" sz="1200" b="1" dirty="0"/>
              <a:t>. </a:t>
            </a:r>
          </a:p>
          <a:p>
            <a:pPr eaLnBrk="1" hangingPunct="1"/>
            <a:r>
              <a:rPr lang="en-US" altLang="en-US" dirty="0">
                <a:ea typeface="ＭＳ Ｐゴシック" pitchFamily="34" charset="-128"/>
              </a:rPr>
              <a:t>Public accounting firms provide accounting services for other companies.  Usually they offer three services:  auditing, tax accounting, and management advisory services.</a:t>
            </a:r>
          </a:p>
        </p:txBody>
      </p:sp>
      <p:sp>
        <p:nvSpPr>
          <p:cNvPr id="4" name="Slide Number Placeholder 3"/>
          <p:cNvSpPr>
            <a:spLocks noGrp="1"/>
          </p:cNvSpPr>
          <p:nvPr>
            <p:ph type="sldNum" sz="quarter" idx="10"/>
          </p:nvPr>
        </p:nvSpPr>
        <p:spPr/>
        <p:txBody>
          <a:bodyPr/>
          <a:lstStyle/>
          <a:p>
            <a:fld id="{22DE1762-B042-43F9-B598-493E3017FFDA}" type="slidenum">
              <a:rPr lang="en-US" smtClean="0"/>
              <a:t>10</a:t>
            </a:fld>
            <a:endParaRPr lang="en-US"/>
          </a:p>
        </p:txBody>
      </p:sp>
    </p:spTree>
    <p:extLst>
      <p:ext uri="{BB962C8B-B14F-4D97-AF65-F5344CB8AC3E}">
        <p14:creationId xmlns:p14="http://schemas.microsoft.com/office/powerpoint/2010/main" val="3459434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1-2:  Identify</a:t>
            </a:r>
            <a:r>
              <a:rPr lang="en-US" sz="1200" b="1" baseline="0" dirty="0"/>
              <a:t> and discuss career opportunities in accounting</a:t>
            </a:r>
            <a:r>
              <a:rPr lang="en-US" sz="1200" b="1" dirty="0"/>
              <a:t>. </a:t>
            </a:r>
          </a:p>
          <a:p>
            <a:pPr eaLnBrk="1" hangingPunct="1"/>
            <a:r>
              <a:rPr lang="en-US" altLang="en-US" dirty="0">
                <a:ea typeface="ＭＳ Ｐゴシック" pitchFamily="34" charset="-128"/>
              </a:rPr>
              <a:t>Many public accountants are certified public accountants or CPAs. </a:t>
            </a:r>
          </a:p>
        </p:txBody>
      </p:sp>
      <p:sp>
        <p:nvSpPr>
          <p:cNvPr id="4" name="Slide Number Placeholder 3"/>
          <p:cNvSpPr>
            <a:spLocks noGrp="1"/>
          </p:cNvSpPr>
          <p:nvPr>
            <p:ph type="sldNum" sz="quarter" idx="10"/>
          </p:nvPr>
        </p:nvSpPr>
        <p:spPr/>
        <p:txBody>
          <a:bodyPr/>
          <a:lstStyle/>
          <a:p>
            <a:fld id="{22DE1762-B042-43F9-B598-493E3017FFDA}" type="slidenum">
              <a:rPr lang="en-US" smtClean="0"/>
              <a:t>11</a:t>
            </a:fld>
            <a:endParaRPr lang="en-US"/>
          </a:p>
        </p:txBody>
      </p:sp>
    </p:spTree>
    <p:extLst>
      <p:ext uri="{BB962C8B-B14F-4D97-AF65-F5344CB8AC3E}">
        <p14:creationId xmlns:p14="http://schemas.microsoft.com/office/powerpoint/2010/main" val="3165898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1-2:  Identify</a:t>
            </a:r>
            <a:r>
              <a:rPr lang="en-US" sz="1200" b="1" baseline="0" dirty="0"/>
              <a:t> and discuss career opportunities in accounting</a:t>
            </a:r>
            <a:r>
              <a:rPr lang="en-US" sz="1200" b="1" dirty="0"/>
              <a:t>. </a:t>
            </a:r>
          </a:p>
          <a:p>
            <a:pPr eaLnBrk="1" hangingPunct="1"/>
            <a:r>
              <a:rPr lang="en-US" altLang="en-US" dirty="0">
                <a:ea typeface="ＭＳ Ｐゴシック" pitchFamily="34" charset="-128"/>
              </a:rPr>
              <a:t>Managerial accounting, also referred to as private accounting, involves working for a single business in industry.  Many managerial accountants become CMAs (Certified Management Accountants).</a:t>
            </a:r>
          </a:p>
        </p:txBody>
      </p:sp>
      <p:sp>
        <p:nvSpPr>
          <p:cNvPr id="4" name="Slide Number Placeholder 3"/>
          <p:cNvSpPr>
            <a:spLocks noGrp="1"/>
          </p:cNvSpPr>
          <p:nvPr>
            <p:ph type="sldNum" sz="quarter" idx="10"/>
          </p:nvPr>
        </p:nvSpPr>
        <p:spPr/>
        <p:txBody>
          <a:bodyPr/>
          <a:lstStyle/>
          <a:p>
            <a:fld id="{22DE1762-B042-43F9-B598-493E3017FFDA}" type="slidenum">
              <a:rPr lang="en-US" smtClean="0"/>
              <a:t>12</a:t>
            </a:fld>
            <a:endParaRPr lang="en-US"/>
          </a:p>
        </p:txBody>
      </p:sp>
    </p:spTree>
    <p:extLst>
      <p:ext uri="{BB962C8B-B14F-4D97-AF65-F5344CB8AC3E}">
        <p14:creationId xmlns:p14="http://schemas.microsoft.com/office/powerpoint/2010/main" val="3448214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1-2:  Identify</a:t>
            </a:r>
            <a:r>
              <a:rPr lang="en-US" sz="1200" b="1" baseline="0" dirty="0"/>
              <a:t> and discuss career opportunities in accounting</a:t>
            </a:r>
            <a:r>
              <a:rPr lang="en-US" sz="1200" b="1" dirty="0"/>
              <a:t>. </a:t>
            </a:r>
          </a:p>
          <a:p>
            <a:pPr eaLnBrk="1" hangingPunct="1"/>
            <a:r>
              <a:rPr lang="en-US" altLang="en-US" dirty="0">
                <a:ea typeface="ＭＳ Ｐゴシック" pitchFamily="34" charset="-128"/>
              </a:rPr>
              <a:t>Managerial accountants perform a wide range of activities including establishing accounting policies, providing financial advice to management, preparing tax forms and preparing internal reports for management.</a:t>
            </a:r>
          </a:p>
        </p:txBody>
      </p:sp>
      <p:sp>
        <p:nvSpPr>
          <p:cNvPr id="4" name="Slide Number Placeholder 3"/>
          <p:cNvSpPr>
            <a:spLocks noGrp="1"/>
          </p:cNvSpPr>
          <p:nvPr>
            <p:ph type="sldNum" sz="quarter" idx="10"/>
          </p:nvPr>
        </p:nvSpPr>
        <p:spPr/>
        <p:txBody>
          <a:bodyPr/>
          <a:lstStyle/>
          <a:p>
            <a:fld id="{22DE1762-B042-43F9-B598-493E3017FFDA}" type="slidenum">
              <a:rPr lang="en-US" smtClean="0"/>
              <a:t>13</a:t>
            </a:fld>
            <a:endParaRPr lang="en-US"/>
          </a:p>
        </p:txBody>
      </p:sp>
    </p:spTree>
    <p:extLst>
      <p:ext uri="{BB962C8B-B14F-4D97-AF65-F5344CB8AC3E}">
        <p14:creationId xmlns:p14="http://schemas.microsoft.com/office/powerpoint/2010/main" val="887061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1-2:  Identify</a:t>
            </a:r>
            <a:r>
              <a:rPr lang="en-US" sz="1200" b="1" baseline="0" dirty="0"/>
              <a:t> and discuss career opportunities in accounting</a:t>
            </a:r>
            <a:r>
              <a:rPr lang="en-US" sz="1200" b="1" dirty="0"/>
              <a:t>. </a:t>
            </a:r>
          </a:p>
          <a:p>
            <a:pPr eaLnBrk="1" hangingPunct="1"/>
            <a:r>
              <a:rPr lang="en-US" altLang="en-US" dirty="0">
                <a:ea typeface="ＭＳ Ｐゴシック" pitchFamily="34" charset="-128"/>
              </a:rPr>
              <a:t>Governmental accounting involves keeping financial records and preparing financial reports as part of the staff of federal, state, or local governmental units.  Governmental units do not earn profits.  </a:t>
            </a:r>
          </a:p>
        </p:txBody>
      </p:sp>
      <p:sp>
        <p:nvSpPr>
          <p:cNvPr id="4" name="Slide Number Placeholder 3"/>
          <p:cNvSpPr>
            <a:spLocks noGrp="1"/>
          </p:cNvSpPr>
          <p:nvPr>
            <p:ph type="sldNum" sz="quarter" idx="10"/>
          </p:nvPr>
        </p:nvSpPr>
        <p:spPr/>
        <p:txBody>
          <a:bodyPr/>
          <a:lstStyle/>
          <a:p>
            <a:fld id="{22DE1762-B042-43F9-B598-493E3017FFDA}" type="slidenum">
              <a:rPr lang="en-US" smtClean="0"/>
              <a:t>14</a:t>
            </a:fld>
            <a:endParaRPr lang="en-US"/>
          </a:p>
        </p:txBody>
      </p:sp>
    </p:spTree>
    <p:extLst>
      <p:ext uri="{BB962C8B-B14F-4D97-AF65-F5344CB8AC3E}">
        <p14:creationId xmlns:p14="http://schemas.microsoft.com/office/powerpoint/2010/main" val="2069691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1-2:  Identify</a:t>
            </a:r>
            <a:r>
              <a:rPr lang="en-US" sz="1200" b="1" baseline="0" dirty="0"/>
              <a:t> and discuss career opportunities in accounting</a:t>
            </a:r>
            <a:r>
              <a:rPr lang="en-US" sz="1200" b="1" dirty="0"/>
              <a:t>. </a:t>
            </a:r>
          </a:p>
          <a:p>
            <a:pPr eaLnBrk="1" hangingPunct="1"/>
            <a:r>
              <a:rPr lang="en-US" altLang="en-US" dirty="0">
                <a:ea typeface="ＭＳ Ｐゴシック" pitchFamily="34" charset="-128"/>
              </a:rPr>
              <a:t>Some governmental agencies hire accountants to audit the financial statements and records of the businesses under their jurisdiction and to uncover possible violations of the law.  The Securities and Exchange Commission, the Internal Revenue Service, the Federal Bureau of Investigation, and the Homeland Security employ a large number of accountants.</a:t>
            </a:r>
          </a:p>
        </p:txBody>
      </p:sp>
      <p:sp>
        <p:nvSpPr>
          <p:cNvPr id="4" name="Slide Number Placeholder 3"/>
          <p:cNvSpPr>
            <a:spLocks noGrp="1"/>
          </p:cNvSpPr>
          <p:nvPr>
            <p:ph type="sldNum" sz="quarter" idx="10"/>
          </p:nvPr>
        </p:nvSpPr>
        <p:spPr/>
        <p:txBody>
          <a:bodyPr/>
          <a:lstStyle/>
          <a:p>
            <a:fld id="{22DE1762-B042-43F9-B598-493E3017FFDA}" type="slidenum">
              <a:rPr lang="en-US" smtClean="0"/>
              <a:t>15</a:t>
            </a:fld>
            <a:endParaRPr lang="en-US"/>
          </a:p>
        </p:txBody>
      </p:sp>
    </p:spTree>
    <p:extLst>
      <p:ext uri="{BB962C8B-B14F-4D97-AF65-F5344CB8AC3E}">
        <p14:creationId xmlns:p14="http://schemas.microsoft.com/office/powerpoint/2010/main" val="3442776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1-3: </a:t>
            </a:r>
            <a:r>
              <a:rPr lang="en-US" sz="1200" b="0" dirty="0"/>
              <a:t>Identify</a:t>
            </a:r>
            <a:r>
              <a:rPr lang="en-US" sz="1200" b="0" baseline="0" dirty="0"/>
              <a:t> the users of financial information</a:t>
            </a:r>
            <a:r>
              <a:rPr lang="en-US" sz="1200" b="0" dirty="0"/>
              <a:t>. </a:t>
            </a:r>
            <a:endParaRPr lang="en-US" b="0" dirty="0"/>
          </a:p>
        </p:txBody>
      </p:sp>
      <p:sp>
        <p:nvSpPr>
          <p:cNvPr id="4" name="Slide Number Placeholder 3"/>
          <p:cNvSpPr>
            <a:spLocks noGrp="1"/>
          </p:cNvSpPr>
          <p:nvPr>
            <p:ph type="sldNum" sz="quarter" idx="10"/>
          </p:nvPr>
        </p:nvSpPr>
        <p:spPr/>
        <p:txBody>
          <a:bodyPr/>
          <a:lstStyle/>
          <a:p>
            <a:fld id="{22DE1762-B042-43F9-B598-493E3017FFDA}" type="slidenum">
              <a:rPr lang="en-US" smtClean="0"/>
              <a:t>16</a:t>
            </a:fld>
            <a:endParaRPr lang="en-US"/>
          </a:p>
        </p:txBody>
      </p:sp>
    </p:spTree>
    <p:extLst>
      <p:ext uri="{BB962C8B-B14F-4D97-AF65-F5344CB8AC3E}">
        <p14:creationId xmlns:p14="http://schemas.microsoft.com/office/powerpoint/2010/main" val="3682055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1-3:  Identify</a:t>
            </a:r>
            <a:r>
              <a:rPr lang="en-US" sz="1200" b="1" baseline="0" dirty="0"/>
              <a:t> the users of financial information</a:t>
            </a:r>
            <a:r>
              <a:rPr lang="en-US" sz="1200" b="1" dirty="0"/>
              <a:t>. </a:t>
            </a:r>
          </a:p>
          <a:p>
            <a:pPr eaLnBrk="1" hangingPunct="1"/>
            <a:r>
              <a:rPr lang="en-US" altLang="en-US" dirty="0">
                <a:ea typeface="ＭＳ Ｐゴシック" pitchFamily="34" charset="-128"/>
              </a:rPr>
              <a:t>It</a:t>
            </a:r>
            <a:r>
              <a:rPr lang="ja-JP" altLang="en-US" dirty="0">
                <a:ea typeface="+mn-ea"/>
              </a:rPr>
              <a:t>’</a:t>
            </a:r>
            <a:r>
              <a:rPr lang="en-US" altLang="ja-JP" dirty="0">
                <a:ea typeface="+mn-ea"/>
              </a:rPr>
              <a:t>s important that we identify the users of accounting information.  The results of the accounting process are communicated to many individuals and organizations.  Inside users of financial information include: owners and managers who need information that will help them evaluate the results of their operations and plan and make decisions for the future.  Additionally, many users outside the business including the IRS, suppliers, banks and customers, as well as regulatory agencies are also interested in the financial position of a business.</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22DE1762-B042-43F9-B598-493E3017FFDA}" type="slidenum">
              <a:rPr lang="en-US" smtClean="0"/>
              <a:t>17</a:t>
            </a:fld>
            <a:endParaRPr lang="en-US"/>
          </a:p>
        </p:txBody>
      </p:sp>
    </p:spTree>
    <p:extLst>
      <p:ext uri="{BB962C8B-B14F-4D97-AF65-F5344CB8AC3E}">
        <p14:creationId xmlns:p14="http://schemas.microsoft.com/office/powerpoint/2010/main" val="2327792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1-3:  Identify</a:t>
            </a:r>
            <a:r>
              <a:rPr lang="en-US" sz="1200" b="1" baseline="0" dirty="0"/>
              <a:t> the users of financial information</a:t>
            </a:r>
            <a:r>
              <a:rPr lang="en-US" sz="1200" b="1" dirty="0"/>
              <a:t>. </a:t>
            </a:r>
          </a:p>
          <a:p>
            <a:pPr eaLnBrk="1" hangingPunct="1"/>
            <a:r>
              <a:rPr lang="en-US" altLang="en-US" dirty="0">
                <a:ea typeface="ＭＳ Ｐゴシック" pitchFamily="34" charset="-128"/>
              </a:rPr>
              <a:t>Suppliers need to be able to assess the ability of a business to pay its bills.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1-3:  Identify</a:t>
            </a:r>
            <a:r>
              <a:rPr lang="en-US" sz="1200" b="1" baseline="0" dirty="0"/>
              <a:t> the users of financial information</a:t>
            </a:r>
            <a:r>
              <a:rPr lang="en-US" sz="1200" b="1" dirty="0"/>
              <a:t>. </a:t>
            </a:r>
          </a:p>
          <a:p>
            <a:pPr eaLnBrk="1" hangingPunct="1"/>
            <a:r>
              <a:rPr lang="en-US" altLang="en-US" dirty="0">
                <a:ea typeface="ＭＳ Ｐゴシック" pitchFamily="34" charset="-128"/>
              </a:rPr>
              <a:t>Banks use financial information to decide whether to make loans and the terms of any loans granted.</a:t>
            </a:r>
          </a:p>
        </p:txBody>
      </p:sp>
      <p:sp>
        <p:nvSpPr>
          <p:cNvPr id="4" name="Slide Number Placeholder 3"/>
          <p:cNvSpPr>
            <a:spLocks noGrp="1"/>
          </p:cNvSpPr>
          <p:nvPr>
            <p:ph type="sldNum" sz="quarter" idx="10"/>
          </p:nvPr>
        </p:nvSpPr>
        <p:spPr/>
        <p:txBody>
          <a:bodyPr/>
          <a:lstStyle/>
          <a:p>
            <a:fld id="{22DE1762-B042-43F9-B598-493E3017FFDA}" type="slidenum">
              <a:rPr lang="en-US" smtClean="0"/>
              <a:t>18</a:t>
            </a:fld>
            <a:endParaRPr lang="en-US"/>
          </a:p>
        </p:txBody>
      </p:sp>
    </p:spTree>
    <p:extLst>
      <p:ext uri="{BB962C8B-B14F-4D97-AF65-F5344CB8AC3E}">
        <p14:creationId xmlns:p14="http://schemas.microsoft.com/office/powerpoint/2010/main" val="3523747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1-3:  Identify</a:t>
            </a:r>
            <a:r>
              <a:rPr lang="en-US" sz="1200" b="1" baseline="0" dirty="0"/>
              <a:t> the users of financial information</a:t>
            </a:r>
            <a:r>
              <a:rPr lang="en-US" sz="1200" b="1" dirty="0"/>
              <a:t>. </a:t>
            </a:r>
          </a:p>
          <a:p>
            <a:pPr eaLnBrk="1" hangingPunct="1"/>
            <a:r>
              <a:rPr lang="en-US" altLang="en-US" dirty="0">
                <a:ea typeface="ＭＳ Ｐゴシック" pitchFamily="34" charset="-128"/>
              </a:rPr>
              <a:t>The Internal Revenue Service (IRS) and other state and local tax authorities are interested in the financial information of a business.</a:t>
            </a:r>
          </a:p>
        </p:txBody>
      </p:sp>
      <p:sp>
        <p:nvSpPr>
          <p:cNvPr id="4" name="Slide Number Placeholder 3"/>
          <p:cNvSpPr>
            <a:spLocks noGrp="1"/>
          </p:cNvSpPr>
          <p:nvPr>
            <p:ph type="sldNum" sz="quarter" idx="10"/>
          </p:nvPr>
        </p:nvSpPr>
        <p:spPr/>
        <p:txBody>
          <a:bodyPr/>
          <a:lstStyle/>
          <a:p>
            <a:fld id="{22DE1762-B042-43F9-B598-493E3017FFDA}" type="slidenum">
              <a:rPr lang="en-US" smtClean="0"/>
              <a:t>19</a:t>
            </a:fld>
            <a:endParaRPr lang="en-US"/>
          </a:p>
        </p:txBody>
      </p:sp>
    </p:spTree>
    <p:extLst>
      <p:ext uri="{BB962C8B-B14F-4D97-AF65-F5344CB8AC3E}">
        <p14:creationId xmlns:p14="http://schemas.microsoft.com/office/powerpoint/2010/main" val="106848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09588" algn="l"/>
              </a:tabLst>
            </a:pPr>
            <a:r>
              <a:rPr lang="en-US" dirty="0"/>
              <a:t>Chapter 1 Learning Objectives: </a:t>
            </a:r>
          </a:p>
          <a:p>
            <a:pPr>
              <a:tabLst>
                <a:tab pos="509588" algn="l"/>
              </a:tabLst>
            </a:pPr>
            <a:r>
              <a:rPr lang="en-US" dirty="0"/>
              <a:t>Section 1: </a:t>
            </a:r>
            <a:br>
              <a:rPr lang="en-US" dirty="0"/>
            </a:br>
            <a:r>
              <a:rPr lang="en-US" sz="1200" b="0" dirty="0"/>
              <a:t>1-1 	Define accounting. </a:t>
            </a:r>
          </a:p>
          <a:p>
            <a:pPr>
              <a:tabLst>
                <a:tab pos="509588" algn="l"/>
              </a:tabLst>
            </a:pPr>
            <a:r>
              <a:rPr lang="en-US" sz="1200" b="0" dirty="0"/>
              <a:t>1-2 	Identify and discuss career opportunities in accounting. </a:t>
            </a:r>
          </a:p>
          <a:p>
            <a:pPr>
              <a:tabLst>
                <a:tab pos="509588" algn="l"/>
              </a:tabLst>
            </a:pPr>
            <a:r>
              <a:rPr lang="en-US" sz="1200" b="0" dirty="0"/>
              <a:t>1-3 	Identify the users of financial information. </a:t>
            </a:r>
          </a:p>
          <a:p>
            <a:pPr>
              <a:tabLst>
                <a:tab pos="509588" algn="l"/>
              </a:tabLst>
            </a:pPr>
            <a:r>
              <a:rPr lang="en-US" sz="1200" b="0" dirty="0"/>
              <a:t>1-4 	Compare and contrast the three types of business entities. </a:t>
            </a:r>
          </a:p>
          <a:p>
            <a:pPr>
              <a:tabLst>
                <a:tab pos="509588" algn="l"/>
              </a:tabLst>
            </a:pPr>
            <a:r>
              <a:rPr lang="en-US" sz="1200" b="0" dirty="0"/>
              <a:t>Section 2:</a:t>
            </a:r>
          </a:p>
          <a:p>
            <a:pPr>
              <a:tabLst>
                <a:tab pos="509588" algn="l"/>
              </a:tabLst>
            </a:pPr>
            <a:r>
              <a:rPr lang="en-US" sz="1200" b="0" dirty="0"/>
              <a:t>1-5 	Describe the process used to develop generally accepted accounting principles. </a:t>
            </a:r>
          </a:p>
          <a:p>
            <a:pPr>
              <a:tabLst>
                <a:tab pos="509588" algn="l"/>
              </a:tabLst>
            </a:pPr>
            <a:r>
              <a:rPr lang="en-US" sz="1200" b="0" dirty="0"/>
              <a:t>1-6 	Define the accounting terms new to this chapter.</a:t>
            </a:r>
          </a:p>
        </p:txBody>
      </p:sp>
      <p:sp>
        <p:nvSpPr>
          <p:cNvPr id="4" name="Slide Number Placeholder 3"/>
          <p:cNvSpPr>
            <a:spLocks noGrp="1"/>
          </p:cNvSpPr>
          <p:nvPr>
            <p:ph type="sldNum" sz="quarter" idx="10"/>
          </p:nvPr>
        </p:nvSpPr>
        <p:spPr/>
        <p:txBody>
          <a:bodyPr/>
          <a:lstStyle/>
          <a:p>
            <a:fld id="{22DE1762-B042-43F9-B598-493E3017FFDA}" type="slidenum">
              <a:rPr lang="en-US" smtClean="0"/>
              <a:t>2</a:t>
            </a:fld>
            <a:endParaRPr lang="en-US"/>
          </a:p>
        </p:txBody>
      </p:sp>
    </p:spTree>
    <p:extLst>
      <p:ext uri="{BB962C8B-B14F-4D97-AF65-F5344CB8AC3E}">
        <p14:creationId xmlns:p14="http://schemas.microsoft.com/office/powerpoint/2010/main" val="2996000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1-3:  Identify</a:t>
            </a:r>
            <a:r>
              <a:rPr lang="en-US" sz="1200" b="1" baseline="0" dirty="0"/>
              <a:t> the users of financial information</a:t>
            </a:r>
            <a:r>
              <a:rPr lang="en-US" sz="1200" b="1" dirty="0"/>
              <a:t>. </a:t>
            </a:r>
          </a:p>
          <a:p>
            <a:pPr eaLnBrk="1" hangingPunct="1"/>
            <a:r>
              <a:rPr lang="en-US" altLang="en-US" dirty="0">
                <a:ea typeface="ＭＳ Ｐゴシック" pitchFamily="34" charset="-128"/>
              </a:rPr>
              <a:t>If an industry is regulated by a governmental agency, businesses in that industry have to supply financial information to the regulating agency.  The SEC enforces security laws and protects against infractions like insider trading, accounting fraud, and companies which provide misleading information about their financial condition.</a:t>
            </a:r>
          </a:p>
        </p:txBody>
      </p:sp>
      <p:sp>
        <p:nvSpPr>
          <p:cNvPr id="4" name="Slide Number Placeholder 3"/>
          <p:cNvSpPr>
            <a:spLocks noGrp="1"/>
          </p:cNvSpPr>
          <p:nvPr>
            <p:ph type="sldNum" sz="quarter" idx="10"/>
          </p:nvPr>
        </p:nvSpPr>
        <p:spPr/>
        <p:txBody>
          <a:bodyPr/>
          <a:lstStyle/>
          <a:p>
            <a:fld id="{22DE1762-B042-43F9-B598-493E3017FFDA}" type="slidenum">
              <a:rPr lang="en-US" smtClean="0"/>
              <a:t>20</a:t>
            </a:fld>
            <a:endParaRPr lang="en-US"/>
          </a:p>
        </p:txBody>
      </p:sp>
    </p:spTree>
    <p:extLst>
      <p:ext uri="{BB962C8B-B14F-4D97-AF65-F5344CB8AC3E}">
        <p14:creationId xmlns:p14="http://schemas.microsoft.com/office/powerpoint/2010/main" val="240794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1-3:  Identify</a:t>
            </a:r>
            <a:r>
              <a:rPr lang="en-US" sz="1200" b="1" baseline="0" dirty="0"/>
              <a:t> the users of financial information</a:t>
            </a:r>
            <a:r>
              <a:rPr lang="en-US" sz="1200" b="1" dirty="0"/>
              <a:t>. </a:t>
            </a:r>
          </a:p>
          <a:p>
            <a:pPr eaLnBrk="1" hangingPunct="1"/>
            <a:r>
              <a:rPr lang="en-US" altLang="en-US" dirty="0">
                <a:ea typeface="ＭＳ Ｐゴシック" pitchFamily="34" charset="-128"/>
              </a:rPr>
              <a:t>Major changes occurred in the regulatory environment in the accounting profession with the passage of the Public Company Accounting Reform and Investor Protection Act of 2002 (also known as the Sarbanes-Oxley Act).  The Act was the most far-reaching regulatory crackdown on corporate fraud and corruption since the creation of the Securities and Exchange Commission in 1934.  One of the purposes of the legislation was to restore public confidence in financial statements and markets and change the regulatory environment in which accountants operate.</a:t>
            </a:r>
          </a:p>
        </p:txBody>
      </p:sp>
      <p:sp>
        <p:nvSpPr>
          <p:cNvPr id="4" name="Slide Number Placeholder 3"/>
          <p:cNvSpPr>
            <a:spLocks noGrp="1"/>
          </p:cNvSpPr>
          <p:nvPr>
            <p:ph type="sldNum" sz="quarter" idx="10"/>
          </p:nvPr>
        </p:nvSpPr>
        <p:spPr/>
        <p:txBody>
          <a:bodyPr/>
          <a:lstStyle/>
          <a:p>
            <a:fld id="{22DE1762-B042-43F9-B598-493E3017FFDA}" type="slidenum">
              <a:rPr lang="en-US" smtClean="0"/>
              <a:t>21</a:t>
            </a:fld>
            <a:endParaRPr lang="en-US"/>
          </a:p>
        </p:txBody>
      </p:sp>
    </p:spTree>
    <p:extLst>
      <p:ext uri="{BB962C8B-B14F-4D97-AF65-F5344CB8AC3E}">
        <p14:creationId xmlns:p14="http://schemas.microsoft.com/office/powerpoint/2010/main" val="1851089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1-3:  Identify</a:t>
            </a:r>
            <a:r>
              <a:rPr lang="en-US" sz="1200" b="1" baseline="0" dirty="0"/>
              <a:t> the users of financial information</a:t>
            </a:r>
            <a:r>
              <a:rPr lang="en-US" sz="1200" b="1" dirty="0"/>
              <a:t>. </a:t>
            </a:r>
          </a:p>
          <a:p>
            <a:pPr eaLnBrk="1" hangingPunct="1"/>
            <a:r>
              <a:rPr lang="en-US" altLang="en-US" dirty="0">
                <a:ea typeface="ＭＳ Ｐゴシック" pitchFamily="34" charset="-128"/>
              </a:rPr>
              <a:t>Customers pay special attention to financial information about the firms with which they do business.</a:t>
            </a:r>
          </a:p>
        </p:txBody>
      </p:sp>
      <p:sp>
        <p:nvSpPr>
          <p:cNvPr id="4" name="Slide Number Placeholder 3"/>
          <p:cNvSpPr>
            <a:spLocks noGrp="1"/>
          </p:cNvSpPr>
          <p:nvPr>
            <p:ph type="sldNum" sz="quarter" idx="10"/>
          </p:nvPr>
        </p:nvSpPr>
        <p:spPr/>
        <p:txBody>
          <a:bodyPr/>
          <a:lstStyle/>
          <a:p>
            <a:fld id="{22DE1762-B042-43F9-B598-493E3017FFDA}" type="slidenum">
              <a:rPr lang="en-US" smtClean="0"/>
              <a:t>22</a:t>
            </a:fld>
            <a:endParaRPr lang="en-US"/>
          </a:p>
        </p:txBody>
      </p:sp>
    </p:spTree>
    <p:extLst>
      <p:ext uri="{BB962C8B-B14F-4D97-AF65-F5344CB8AC3E}">
        <p14:creationId xmlns:p14="http://schemas.microsoft.com/office/powerpoint/2010/main" val="3217885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1-3:  Identify</a:t>
            </a:r>
            <a:r>
              <a:rPr lang="en-US" sz="1200" b="1" baseline="0" dirty="0"/>
              <a:t> the users of financial information</a:t>
            </a:r>
            <a:r>
              <a:rPr lang="en-US" sz="1200" b="1" dirty="0"/>
              <a:t>. </a:t>
            </a:r>
          </a:p>
          <a:p>
            <a:pPr eaLnBrk="1" hangingPunct="1"/>
            <a:r>
              <a:rPr lang="en-US" altLang="en-US" dirty="0">
                <a:ea typeface="ＭＳ Ｐゴシック" pitchFamily="34" charset="-128"/>
              </a:rPr>
              <a:t>Employees are also interested in the financial information of the business that employs them whether it is due to job security, profit sharing plans or union negotiations if they happen to be members of a labor union.</a:t>
            </a:r>
          </a:p>
          <a:p>
            <a:endParaRPr lang="en-US" dirty="0"/>
          </a:p>
        </p:txBody>
      </p:sp>
      <p:sp>
        <p:nvSpPr>
          <p:cNvPr id="4" name="Slide Number Placeholder 3"/>
          <p:cNvSpPr>
            <a:spLocks noGrp="1"/>
          </p:cNvSpPr>
          <p:nvPr>
            <p:ph type="sldNum" sz="quarter" idx="10"/>
          </p:nvPr>
        </p:nvSpPr>
        <p:spPr/>
        <p:txBody>
          <a:bodyPr/>
          <a:lstStyle/>
          <a:p>
            <a:fld id="{22DE1762-B042-43F9-B598-493E3017FFDA}" type="slidenum">
              <a:rPr lang="en-US" smtClean="0"/>
              <a:t>23</a:t>
            </a:fld>
            <a:endParaRPr lang="en-US"/>
          </a:p>
        </p:txBody>
      </p:sp>
    </p:spTree>
    <p:extLst>
      <p:ext uri="{BB962C8B-B14F-4D97-AF65-F5344CB8AC3E}">
        <p14:creationId xmlns:p14="http://schemas.microsoft.com/office/powerpoint/2010/main" val="2924164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1-4: </a:t>
            </a:r>
            <a:r>
              <a:rPr lang="en-US" sz="1200" b="0" dirty="0"/>
              <a:t>Compare and contrast the three types of business entities.</a:t>
            </a:r>
            <a:endParaRPr lang="en-US" b="0" dirty="0"/>
          </a:p>
          <a:p>
            <a:endParaRPr lang="en-US" dirty="0"/>
          </a:p>
        </p:txBody>
      </p:sp>
      <p:sp>
        <p:nvSpPr>
          <p:cNvPr id="4" name="Slide Number Placeholder 3"/>
          <p:cNvSpPr>
            <a:spLocks noGrp="1"/>
          </p:cNvSpPr>
          <p:nvPr>
            <p:ph type="sldNum" sz="quarter" idx="10"/>
          </p:nvPr>
        </p:nvSpPr>
        <p:spPr/>
        <p:txBody>
          <a:bodyPr/>
          <a:lstStyle/>
          <a:p>
            <a:fld id="{22DE1762-B042-43F9-B598-493E3017FFDA}" type="slidenum">
              <a:rPr lang="en-US" smtClean="0"/>
              <a:t>24</a:t>
            </a:fld>
            <a:endParaRPr lang="en-US"/>
          </a:p>
        </p:txBody>
      </p:sp>
    </p:spTree>
    <p:extLst>
      <p:ext uri="{BB962C8B-B14F-4D97-AF65-F5344CB8AC3E}">
        <p14:creationId xmlns:p14="http://schemas.microsoft.com/office/powerpoint/2010/main" val="2096814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1-4:  Compare and contrast the three types of business entities.</a:t>
            </a:r>
          </a:p>
          <a:p>
            <a:pPr eaLnBrk="1" hangingPunct="1"/>
            <a:r>
              <a:rPr lang="en-US" altLang="en-US" dirty="0">
                <a:ea typeface="ＭＳ Ｐゴシック" pitchFamily="34" charset="-128"/>
              </a:rPr>
              <a:t>The owner of a sole proprietorship is legally responsible for the debts and taxes of the business.  If the business is unable to pay its debts, the creditors can turn to the owner for payment.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1-4:  Compare and contrast the three types of business entities.</a:t>
            </a:r>
          </a:p>
          <a:p>
            <a:pPr eaLnBrk="1" hangingPunct="1"/>
            <a:r>
              <a:rPr lang="en-US" altLang="en-US" dirty="0">
                <a:ea typeface="ＭＳ Ｐゴシック" pitchFamily="34" charset="-128"/>
              </a:rPr>
              <a:t>The partners in a partnership choose how to share the ownership and profits of the business.  When a partner leaves, the partnership is dissolved and a new partnership may be formed with the remaining partners.  Partners are individually, and jointly as a group, responsible for the debts and taxes of the partnership.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1-4:  Compare and contrast the three types of business entities.</a:t>
            </a:r>
          </a:p>
          <a:p>
            <a:pPr eaLnBrk="1" hangingPunct="1"/>
            <a:r>
              <a:rPr lang="en-US" altLang="en-US" dirty="0">
                <a:ea typeface="ＭＳ Ｐゴシック" pitchFamily="34" charset="-128"/>
              </a:rPr>
              <a:t>A corporation may have one owner or thousands of owners.  Ownership of a corporation is acquired by buying shares of its stock.  One of the advantages of the corporate form of business is the indefinite life of the corporation because a corporation does not end when ownership changes.  </a:t>
            </a:r>
            <a:r>
              <a:rPr lang="en-US" altLang="en-US">
                <a:ea typeface="ＭＳ Ｐゴシック" pitchFamily="34" charset="-128"/>
              </a:rPr>
              <a:t>Corporate owners, called stockholders or shareholders, are not personally responsible for the debts or taxes of the corporation.</a:t>
            </a:r>
          </a:p>
          <a:p>
            <a:endParaRPr lang="en-US" dirty="0"/>
          </a:p>
        </p:txBody>
      </p:sp>
      <p:sp>
        <p:nvSpPr>
          <p:cNvPr id="4" name="Slide Number Placeholder 3"/>
          <p:cNvSpPr>
            <a:spLocks noGrp="1"/>
          </p:cNvSpPr>
          <p:nvPr>
            <p:ph type="sldNum" sz="quarter" idx="10"/>
          </p:nvPr>
        </p:nvSpPr>
        <p:spPr/>
        <p:txBody>
          <a:bodyPr/>
          <a:lstStyle/>
          <a:p>
            <a:fld id="{22DE1762-B042-43F9-B598-493E3017FFD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14429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Section 2, Objective 1-4:  Compare and contrast the three types of business entities.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ea typeface="ＭＳ Ｐゴシック" pitchFamily="34" charset="-128"/>
              </a:rPr>
              <a:t>In section 2 of the chapter, the three types of businesses: sole proprietorships, corporations and partnerships are discussed. We will also discuss the process used to develop generally accepted accounting principles.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a:p>
          <a:p>
            <a:pPr eaLnBrk="1" hangingPunct="1"/>
            <a:r>
              <a:rPr lang="en-US" altLang="en-US" dirty="0">
                <a:ea typeface="ＭＳ Ｐゴシック" pitchFamily="34" charset="-128"/>
              </a:rPr>
              <a:t>The three major legal forms of a business entity are the sole proprietorship, the partnership, and the corporation.  In general, the accounting process is the same for all three forms of business.</a:t>
            </a:r>
          </a:p>
          <a:p>
            <a:endParaRPr lang="en-US" dirty="0"/>
          </a:p>
        </p:txBody>
      </p:sp>
      <p:sp>
        <p:nvSpPr>
          <p:cNvPr id="4" name="Slide Number Placeholder 3"/>
          <p:cNvSpPr>
            <a:spLocks noGrp="1"/>
          </p:cNvSpPr>
          <p:nvPr>
            <p:ph type="sldNum" sz="quarter" idx="10"/>
          </p:nvPr>
        </p:nvSpPr>
        <p:spPr/>
        <p:txBody>
          <a:bodyPr/>
          <a:lstStyle/>
          <a:p>
            <a:fld id="{22DE1762-B042-43F9-B598-493E3017FFDA}" type="slidenum">
              <a:rPr lang="en-US" smtClean="0"/>
              <a:t>26</a:t>
            </a:fld>
            <a:endParaRPr lang="en-US"/>
          </a:p>
        </p:txBody>
      </p:sp>
    </p:spTree>
    <p:extLst>
      <p:ext uri="{BB962C8B-B14F-4D97-AF65-F5344CB8AC3E}">
        <p14:creationId xmlns:p14="http://schemas.microsoft.com/office/powerpoint/2010/main" val="107912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1-4:  Compare and contrast the three types of business entities.</a:t>
            </a:r>
          </a:p>
          <a:p>
            <a:pPr eaLnBrk="1" hangingPunct="1"/>
            <a:r>
              <a:rPr lang="en-US" altLang="en-US" dirty="0">
                <a:ea typeface="ＭＳ Ｐゴシック" pitchFamily="34" charset="-128"/>
              </a:rPr>
              <a:t>A sole proprietorship is a business entity owned by one person.  The life of the business ends when the owner is no longer willing or able to keep the business going.  Many small businesses are operated as sole proprietorships.</a:t>
            </a:r>
          </a:p>
          <a:p>
            <a:endParaRPr lang="en-US" dirty="0"/>
          </a:p>
        </p:txBody>
      </p:sp>
      <p:sp>
        <p:nvSpPr>
          <p:cNvPr id="4" name="Slide Number Placeholder 3"/>
          <p:cNvSpPr>
            <a:spLocks noGrp="1"/>
          </p:cNvSpPr>
          <p:nvPr>
            <p:ph type="sldNum" sz="quarter" idx="10"/>
          </p:nvPr>
        </p:nvSpPr>
        <p:spPr/>
        <p:txBody>
          <a:bodyPr/>
          <a:lstStyle/>
          <a:p>
            <a:fld id="{22DE1762-B042-43F9-B598-493E3017FFDA}" type="slidenum">
              <a:rPr lang="en-US" smtClean="0"/>
              <a:t>27</a:t>
            </a:fld>
            <a:endParaRPr lang="en-US"/>
          </a:p>
        </p:txBody>
      </p:sp>
    </p:spTree>
    <p:extLst>
      <p:ext uri="{BB962C8B-B14F-4D97-AF65-F5344CB8AC3E}">
        <p14:creationId xmlns:p14="http://schemas.microsoft.com/office/powerpoint/2010/main" val="1041239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1-4:  Compare and contrast the three types of business entities.</a:t>
            </a:r>
          </a:p>
          <a:p>
            <a:pPr eaLnBrk="1" hangingPunct="1"/>
            <a:r>
              <a:rPr lang="en-US" altLang="en-US" dirty="0">
                <a:ea typeface="ＭＳ Ｐゴシック" pitchFamily="34" charset="-128"/>
              </a:rPr>
              <a:t>A partnership is a business entity owned by two or more people who are legally responsible for the debts and taxes of the business.  </a:t>
            </a:r>
          </a:p>
          <a:p>
            <a:endParaRPr lang="en-US" dirty="0"/>
          </a:p>
        </p:txBody>
      </p:sp>
      <p:sp>
        <p:nvSpPr>
          <p:cNvPr id="4" name="Slide Number Placeholder 3"/>
          <p:cNvSpPr>
            <a:spLocks noGrp="1"/>
          </p:cNvSpPr>
          <p:nvPr>
            <p:ph type="sldNum" sz="quarter" idx="10"/>
          </p:nvPr>
        </p:nvSpPr>
        <p:spPr/>
        <p:txBody>
          <a:bodyPr/>
          <a:lstStyle/>
          <a:p>
            <a:fld id="{22DE1762-B042-43F9-B598-493E3017FFDA}" type="slidenum">
              <a:rPr lang="en-US" smtClean="0"/>
              <a:t>28</a:t>
            </a:fld>
            <a:endParaRPr lang="en-US"/>
          </a:p>
        </p:txBody>
      </p:sp>
    </p:spTree>
    <p:extLst>
      <p:ext uri="{BB962C8B-B14F-4D97-AF65-F5344CB8AC3E}">
        <p14:creationId xmlns:p14="http://schemas.microsoft.com/office/powerpoint/2010/main" val="2182201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1-4:  Compare and contrast the three types of business entities.</a:t>
            </a:r>
          </a:p>
          <a:p>
            <a:pPr eaLnBrk="1" hangingPunct="1"/>
            <a:r>
              <a:rPr lang="en-US" altLang="en-US" dirty="0">
                <a:ea typeface="ＭＳ Ｐゴシック" pitchFamily="34" charset="-128"/>
              </a:rPr>
              <a:t>The partnership structure is common in businesses that offer professional services, such as law firms, accounting firms, architectural firms, medical practices, and dental practices.</a:t>
            </a:r>
          </a:p>
        </p:txBody>
      </p:sp>
      <p:sp>
        <p:nvSpPr>
          <p:cNvPr id="4" name="Slide Number Placeholder 3"/>
          <p:cNvSpPr>
            <a:spLocks noGrp="1"/>
          </p:cNvSpPr>
          <p:nvPr>
            <p:ph type="sldNum" sz="quarter" idx="10"/>
          </p:nvPr>
        </p:nvSpPr>
        <p:spPr/>
        <p:txBody>
          <a:bodyPr/>
          <a:lstStyle/>
          <a:p>
            <a:fld id="{22DE1762-B042-43F9-B598-493E3017FFDA}" type="slidenum">
              <a:rPr lang="en-US" smtClean="0"/>
              <a:t>29</a:t>
            </a:fld>
            <a:endParaRPr lang="en-US"/>
          </a:p>
        </p:txBody>
      </p:sp>
    </p:spTree>
    <p:extLst>
      <p:ext uri="{BB962C8B-B14F-4D97-AF65-F5344CB8AC3E}">
        <p14:creationId xmlns:p14="http://schemas.microsoft.com/office/powerpoint/2010/main" val="392567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1-1: Define Accounting.</a:t>
            </a:r>
            <a:endParaRPr lang="en-US" dirty="0"/>
          </a:p>
          <a:p>
            <a:endParaRPr lang="en-US" dirty="0"/>
          </a:p>
        </p:txBody>
      </p:sp>
      <p:sp>
        <p:nvSpPr>
          <p:cNvPr id="4" name="Slide Number Placeholder 3"/>
          <p:cNvSpPr>
            <a:spLocks noGrp="1"/>
          </p:cNvSpPr>
          <p:nvPr>
            <p:ph type="sldNum" sz="quarter" idx="10"/>
          </p:nvPr>
        </p:nvSpPr>
        <p:spPr/>
        <p:txBody>
          <a:bodyPr/>
          <a:lstStyle/>
          <a:p>
            <a:fld id="{22DE1762-B042-43F9-B598-493E3017FFDA}" type="slidenum">
              <a:rPr lang="en-US" smtClean="0"/>
              <a:t>3</a:t>
            </a:fld>
            <a:endParaRPr lang="en-US"/>
          </a:p>
        </p:txBody>
      </p:sp>
    </p:spTree>
    <p:extLst>
      <p:ext uri="{BB962C8B-B14F-4D97-AF65-F5344CB8AC3E}">
        <p14:creationId xmlns:p14="http://schemas.microsoft.com/office/powerpoint/2010/main" val="4043780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1-4:  Compare and contrast the three types of business entities.</a:t>
            </a:r>
          </a:p>
          <a:p>
            <a:pPr eaLnBrk="1" hangingPunct="1"/>
            <a:r>
              <a:rPr lang="en-US" altLang="en-US" dirty="0">
                <a:ea typeface="ＭＳ Ｐゴシック" pitchFamily="34" charset="-128"/>
              </a:rPr>
              <a:t>At the beginning of the partnership, two or more individuals enter into a contract that details the rights, obligations, and limitations of each partner, including: the amount each partner will contribute to the business, each partner</a:t>
            </a:r>
            <a:r>
              <a:rPr lang="ja-JP" altLang="en-US" dirty="0">
                <a:ea typeface="ＭＳ Ｐゴシック" pitchFamily="34" charset="-128"/>
              </a:rPr>
              <a:t>’</a:t>
            </a:r>
            <a:r>
              <a:rPr lang="en-US" altLang="ja-JP" dirty="0">
                <a:ea typeface="ＭＳ Ｐゴシック" pitchFamily="34" charset="-128"/>
              </a:rPr>
              <a:t>s percentage of ownership, each partner</a:t>
            </a:r>
            <a:r>
              <a:rPr lang="ja-JP" altLang="en-US" dirty="0">
                <a:ea typeface="ＭＳ Ｐゴシック" pitchFamily="34" charset="-128"/>
              </a:rPr>
              <a:t>’</a:t>
            </a:r>
            <a:r>
              <a:rPr lang="en-US" altLang="ja-JP" dirty="0">
                <a:ea typeface="ＭＳ Ｐゴシック" pitchFamily="34" charset="-128"/>
              </a:rPr>
              <a:t>s share of the profits, the duties each partner will perform, the responsibility each partner has for the amounts owed by the business to creditors and tax authorities.</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22DE1762-B042-43F9-B598-493E3017FFDA}" type="slidenum">
              <a:rPr lang="en-US" smtClean="0"/>
              <a:t>30</a:t>
            </a:fld>
            <a:endParaRPr lang="en-US"/>
          </a:p>
        </p:txBody>
      </p:sp>
    </p:spTree>
    <p:extLst>
      <p:ext uri="{BB962C8B-B14F-4D97-AF65-F5344CB8AC3E}">
        <p14:creationId xmlns:p14="http://schemas.microsoft.com/office/powerpoint/2010/main" val="898731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1-4:  Compare and contrast the three types of business entities.</a:t>
            </a:r>
          </a:p>
          <a:p>
            <a:pPr eaLnBrk="1" hangingPunct="1"/>
            <a:r>
              <a:rPr lang="en-US" altLang="en-US" dirty="0">
                <a:ea typeface="ＭＳ Ｐゴシック" pitchFamily="34" charset="-128"/>
              </a:rPr>
              <a:t>Corporations are different from sole proprietorships and partnerships. A corporation is a separate legal entity.</a:t>
            </a:r>
          </a:p>
        </p:txBody>
      </p:sp>
      <p:sp>
        <p:nvSpPr>
          <p:cNvPr id="4" name="Slide Number Placeholder 3"/>
          <p:cNvSpPr>
            <a:spLocks noGrp="1"/>
          </p:cNvSpPr>
          <p:nvPr>
            <p:ph type="sldNum" sz="quarter" idx="10"/>
          </p:nvPr>
        </p:nvSpPr>
        <p:spPr/>
        <p:txBody>
          <a:bodyPr/>
          <a:lstStyle/>
          <a:p>
            <a:fld id="{22DE1762-B042-43F9-B598-493E3017FFDA}" type="slidenum">
              <a:rPr lang="en-US" smtClean="0"/>
              <a:t>31</a:t>
            </a:fld>
            <a:endParaRPr lang="en-US"/>
          </a:p>
        </p:txBody>
      </p:sp>
    </p:spTree>
    <p:extLst>
      <p:ext uri="{BB962C8B-B14F-4D97-AF65-F5344CB8AC3E}">
        <p14:creationId xmlns:p14="http://schemas.microsoft.com/office/powerpoint/2010/main" val="575673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1-4:  Compare and contrast the three types of business entities.</a:t>
            </a:r>
          </a:p>
          <a:p>
            <a:pPr eaLnBrk="1" hangingPunct="1"/>
            <a:r>
              <a:rPr lang="en-US" altLang="en-US" dirty="0">
                <a:ea typeface="ＭＳ Ｐゴシック" pitchFamily="34" charset="-128"/>
              </a:rPr>
              <a:t>Corporations may be privately or publicly owned.  Stock ownership of privately owned corporations is limited to specific individuals, usually family members. In contrast, stock of publicly owned corporations is bought and sold on stock exchanges and in over-the-counter markets. </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If you own common stock in a corporation, then as an owner, you have the right to vote at stockholder (owner) meetings.  If the corporation is unable to pay its bills, the most stockholders can lose is their investment in the stock. </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An owner</a:t>
            </a:r>
            <a:r>
              <a:rPr lang="ja-JP" altLang="en-US" dirty="0">
                <a:ea typeface="ＭＳ Ｐゴシック" pitchFamily="34" charset="-128"/>
              </a:rPr>
              <a:t>’</a:t>
            </a:r>
            <a:r>
              <a:rPr lang="en-US" altLang="ja-JP" dirty="0">
                <a:ea typeface="ＭＳ Ｐゴシック" pitchFamily="34" charset="-128"/>
              </a:rPr>
              <a:t>s share of the corporation is determined by the number of shares of stock held by the owner compared to the total number of shares issued by the corporation.  Most large corporations have issued (sold) millions of shares of stock.</a:t>
            </a:r>
          </a:p>
        </p:txBody>
      </p:sp>
      <p:sp>
        <p:nvSpPr>
          <p:cNvPr id="4" name="Slide Number Placeholder 3"/>
          <p:cNvSpPr>
            <a:spLocks noGrp="1"/>
          </p:cNvSpPr>
          <p:nvPr>
            <p:ph type="sldNum" sz="quarter" idx="10"/>
          </p:nvPr>
        </p:nvSpPr>
        <p:spPr/>
        <p:txBody>
          <a:bodyPr/>
          <a:lstStyle/>
          <a:p>
            <a:fld id="{22DE1762-B042-43F9-B598-493E3017FFDA}" type="slidenum">
              <a:rPr lang="en-US" smtClean="0"/>
              <a:t>32</a:t>
            </a:fld>
            <a:endParaRPr lang="en-US"/>
          </a:p>
        </p:txBody>
      </p:sp>
    </p:spTree>
    <p:extLst>
      <p:ext uri="{BB962C8B-B14F-4D97-AF65-F5344CB8AC3E}">
        <p14:creationId xmlns:p14="http://schemas.microsoft.com/office/powerpoint/2010/main" val="2939790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1-4:  Compare and contrast the three types of business entities.</a:t>
            </a:r>
          </a:p>
          <a:p>
            <a:pPr eaLnBrk="1" hangingPunct="1"/>
            <a:r>
              <a:rPr lang="en-US" altLang="en-US" dirty="0">
                <a:ea typeface="ＭＳ Ｐゴシック" pitchFamily="34" charset="-128"/>
              </a:rPr>
              <a:t>In the eyes of the law, a corporation is an artificial person—a separate legal entity.  It has the legal right to own property and do business in its own name.  It is important that whatever form a business takes, whether it is a corporation, a partnership or a sole proprietorship, that its financial records and transactions are kept separately from its owner</a:t>
            </a:r>
            <a:r>
              <a:rPr lang="ja-JP" altLang="en-US" dirty="0">
                <a:ea typeface="ＭＳ Ｐゴシック" pitchFamily="34" charset="-128"/>
              </a:rPr>
              <a:t>’</a:t>
            </a:r>
            <a:r>
              <a:rPr lang="en-US" altLang="ja-JP" dirty="0">
                <a:ea typeface="ＭＳ Ｐゴシック" pitchFamily="34" charset="-128"/>
              </a:rPr>
              <a:t>s personal transactions.</a:t>
            </a:r>
          </a:p>
        </p:txBody>
      </p:sp>
      <p:sp>
        <p:nvSpPr>
          <p:cNvPr id="4" name="Slide Number Placeholder 3"/>
          <p:cNvSpPr>
            <a:spLocks noGrp="1"/>
          </p:cNvSpPr>
          <p:nvPr>
            <p:ph type="sldNum" sz="quarter" idx="10"/>
          </p:nvPr>
        </p:nvSpPr>
        <p:spPr/>
        <p:txBody>
          <a:bodyPr/>
          <a:lstStyle/>
          <a:p>
            <a:fld id="{22DE1762-B042-43F9-B598-493E3017FFDA}" type="slidenum">
              <a:rPr lang="en-US" smtClean="0"/>
              <a:t>33</a:t>
            </a:fld>
            <a:endParaRPr lang="en-US"/>
          </a:p>
        </p:txBody>
      </p:sp>
    </p:spTree>
    <p:extLst>
      <p:ext uri="{BB962C8B-B14F-4D97-AF65-F5344CB8AC3E}">
        <p14:creationId xmlns:p14="http://schemas.microsoft.com/office/powerpoint/2010/main" val="67199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1-4:  Compare and contrast the three types of business entities.</a:t>
            </a:r>
          </a:p>
          <a:p>
            <a:pPr eaLnBrk="1" hangingPunct="1"/>
            <a:r>
              <a:rPr lang="en-US" altLang="en-US" dirty="0">
                <a:ea typeface="ＭＳ Ｐゴシック" pitchFamily="34" charset="-128"/>
              </a:rPr>
              <a:t>It is important that whatever form a business takes, whether it is a corporation, a partnership or a sole proprietorship, that its financial records and transactions are kept separately from its owners.</a:t>
            </a:r>
          </a:p>
          <a:p>
            <a:pPr eaLnBrk="1" hangingPunct="1"/>
            <a:r>
              <a:rPr lang="en-US" altLang="en-US" dirty="0">
                <a:ea typeface="ＭＳ Ｐゴシック" pitchFamily="34" charset="-128"/>
              </a:rPr>
              <a:t>If a person owns three separate businesses, he or she will keep four sets of financial records---one for each of the three businesses and one set for his/her own personal financial transactions. </a:t>
            </a:r>
          </a:p>
        </p:txBody>
      </p:sp>
      <p:sp>
        <p:nvSpPr>
          <p:cNvPr id="4" name="Slide Number Placeholder 3"/>
          <p:cNvSpPr>
            <a:spLocks noGrp="1"/>
          </p:cNvSpPr>
          <p:nvPr>
            <p:ph type="sldNum" sz="quarter" idx="10"/>
          </p:nvPr>
        </p:nvSpPr>
        <p:spPr/>
        <p:txBody>
          <a:bodyPr/>
          <a:lstStyle/>
          <a:p>
            <a:fld id="{22DE1762-B042-43F9-B598-493E3017FFDA}" type="slidenum">
              <a:rPr lang="en-US" smtClean="0"/>
              <a:t>34</a:t>
            </a:fld>
            <a:endParaRPr lang="en-US"/>
          </a:p>
        </p:txBody>
      </p:sp>
    </p:spTree>
    <p:extLst>
      <p:ext uri="{BB962C8B-B14F-4D97-AF65-F5344CB8AC3E}">
        <p14:creationId xmlns:p14="http://schemas.microsoft.com/office/powerpoint/2010/main" val="1319851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1-5: </a:t>
            </a:r>
            <a:r>
              <a:rPr lang="en-US" sz="1200" b="0" dirty="0"/>
              <a:t>Compare and contrast the three types of business entities.</a:t>
            </a:r>
            <a:endParaRPr lang="en-US" b="0" dirty="0"/>
          </a:p>
        </p:txBody>
      </p:sp>
      <p:sp>
        <p:nvSpPr>
          <p:cNvPr id="4" name="Slide Number Placeholder 3"/>
          <p:cNvSpPr>
            <a:spLocks noGrp="1"/>
          </p:cNvSpPr>
          <p:nvPr>
            <p:ph type="sldNum" sz="quarter" idx="10"/>
          </p:nvPr>
        </p:nvSpPr>
        <p:spPr/>
        <p:txBody>
          <a:bodyPr/>
          <a:lstStyle/>
          <a:p>
            <a:fld id="{22DE1762-B042-43F9-B598-493E3017FFDA}" type="slidenum">
              <a:rPr lang="en-US" smtClean="0"/>
              <a:t>35</a:t>
            </a:fld>
            <a:endParaRPr lang="en-US"/>
          </a:p>
        </p:txBody>
      </p:sp>
    </p:spTree>
    <p:extLst>
      <p:ext uri="{BB962C8B-B14F-4D97-AF65-F5344CB8AC3E}">
        <p14:creationId xmlns:p14="http://schemas.microsoft.com/office/powerpoint/2010/main" val="1641009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1-5:  Describe</a:t>
            </a:r>
            <a:r>
              <a:rPr lang="en-US" sz="1200" b="1" baseline="0" dirty="0"/>
              <a:t> the process used to develop generally accepted accounting principles.</a:t>
            </a:r>
            <a:endParaRPr lang="en-US" sz="1200" b="1" dirty="0"/>
          </a:p>
          <a:p>
            <a:pPr eaLnBrk="1" hangingPunct="1"/>
            <a:r>
              <a:rPr lang="en-US" altLang="en-US" dirty="0">
                <a:ea typeface="ＭＳ Ｐゴシック" pitchFamily="34" charset="-128"/>
              </a:rPr>
              <a:t>The last objective of this chapter deals with the rules that accountants use in recording financial transactions.   Generally accepted accounting principles, or GAAP, are standards developed and applied by professional accountants.</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New principles continue to be developed by the accounting profession as the need arises.</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Generally accepted accounting principles must be followed by publicly owned companies in recording financial transactions unless they can show that doing so would produce information that is misleading to financial statement users.</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Accounting principles vary from country to country.  International accounting is the study of accounting principles used by different countries.  The International Accounting Standards Board (IASB) deals with issues caused by the lack of uniform accounting principles.  </a:t>
            </a:r>
          </a:p>
        </p:txBody>
      </p:sp>
      <p:sp>
        <p:nvSpPr>
          <p:cNvPr id="4" name="Slide Number Placeholder 3"/>
          <p:cNvSpPr>
            <a:spLocks noGrp="1"/>
          </p:cNvSpPr>
          <p:nvPr>
            <p:ph type="sldNum" sz="quarter" idx="10"/>
          </p:nvPr>
        </p:nvSpPr>
        <p:spPr/>
        <p:txBody>
          <a:bodyPr/>
          <a:lstStyle/>
          <a:p>
            <a:fld id="{22DE1762-B042-43F9-B598-493E3017FFDA}" type="slidenum">
              <a:rPr lang="en-US" smtClean="0"/>
              <a:t>36</a:t>
            </a:fld>
            <a:endParaRPr lang="en-US"/>
          </a:p>
        </p:txBody>
      </p:sp>
    </p:spTree>
    <p:extLst>
      <p:ext uri="{BB962C8B-B14F-4D97-AF65-F5344CB8AC3E}">
        <p14:creationId xmlns:p14="http://schemas.microsoft.com/office/powerpoint/2010/main" val="1846490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1-5:  Describe</a:t>
            </a:r>
            <a:r>
              <a:rPr lang="en-US" sz="1200" b="1" baseline="0" dirty="0"/>
              <a:t> the process used to develop generally accepted accounting principles.</a:t>
            </a:r>
            <a:endParaRPr lang="en-US" sz="1200" b="1" dirty="0"/>
          </a:p>
          <a:p>
            <a:pPr eaLnBrk="1" hangingPunct="1"/>
            <a:r>
              <a:rPr lang="en-US" altLang="en-US" dirty="0">
                <a:ea typeface="ＭＳ Ｐゴシック" pitchFamily="34" charset="-128"/>
              </a:rPr>
              <a:t>The financial statements of publicly traded companies are audited by independent certified public accountants (CPAs).  The auditor</a:t>
            </a:r>
            <a:r>
              <a:rPr lang="ja-JP" altLang="en-US" dirty="0">
                <a:ea typeface="ＭＳ Ｐゴシック" pitchFamily="34" charset="-128"/>
              </a:rPr>
              <a:t>’</a:t>
            </a:r>
            <a:r>
              <a:rPr lang="en-US" altLang="ja-JP" dirty="0">
                <a:ea typeface="ＭＳ Ｐゴシック" pitchFamily="34" charset="-128"/>
              </a:rPr>
              <a:t>s report contains the auditor</a:t>
            </a:r>
            <a:r>
              <a:rPr lang="ja-JP" altLang="en-US" dirty="0">
                <a:ea typeface="ＭＳ Ｐゴシック" pitchFamily="34" charset="-128"/>
              </a:rPr>
              <a:t>’</a:t>
            </a:r>
            <a:r>
              <a:rPr lang="en-US" altLang="ja-JP" dirty="0">
                <a:ea typeface="ＭＳ Ｐゴシック" pitchFamily="34" charset="-128"/>
              </a:rPr>
              <a:t>s opinion about the fair presentation of the operating results and financial position of the business.</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22DE1762-B042-43F9-B598-493E3017FFDA}" type="slidenum">
              <a:rPr lang="en-US" smtClean="0"/>
              <a:t>37</a:t>
            </a:fld>
            <a:endParaRPr lang="en-US"/>
          </a:p>
        </p:txBody>
      </p:sp>
    </p:spTree>
    <p:extLst>
      <p:ext uri="{BB962C8B-B14F-4D97-AF65-F5344CB8AC3E}">
        <p14:creationId xmlns:p14="http://schemas.microsoft.com/office/powerpoint/2010/main" val="67581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Section 1, Objective 1-1:  Define Accounting. </a:t>
            </a:r>
          </a:p>
          <a:p>
            <a:pPr eaLnBrk="1" hangingPunct="1"/>
            <a:r>
              <a:rPr lang="en-US" altLang="en-US" dirty="0">
                <a:ea typeface="ＭＳ Ｐゴシック" pitchFamily="34" charset="-128"/>
              </a:rPr>
              <a:t>There is a strong need for financial accounting information.  Businesses need answers to many questions.  Take a moment and review the questions above. All of them can be answered with accurate accounting information.</a:t>
            </a:r>
          </a:p>
        </p:txBody>
      </p:sp>
      <p:sp>
        <p:nvSpPr>
          <p:cNvPr id="4" name="Slide Number Placeholder 3"/>
          <p:cNvSpPr>
            <a:spLocks noGrp="1"/>
          </p:cNvSpPr>
          <p:nvPr>
            <p:ph type="sldNum" sz="quarter" idx="10"/>
          </p:nvPr>
        </p:nvSpPr>
        <p:spPr/>
        <p:txBody>
          <a:bodyPr/>
          <a:lstStyle/>
          <a:p>
            <a:fld id="{22DE1762-B042-43F9-B598-493E3017FFDA}" type="slidenum">
              <a:rPr lang="en-US" smtClean="0"/>
              <a:t>4</a:t>
            </a:fld>
            <a:endParaRPr lang="en-US"/>
          </a:p>
        </p:txBody>
      </p:sp>
    </p:spTree>
    <p:extLst>
      <p:ext uri="{BB962C8B-B14F-4D97-AF65-F5344CB8AC3E}">
        <p14:creationId xmlns:p14="http://schemas.microsoft.com/office/powerpoint/2010/main" val="3206253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1-1:  Define Accounting. </a:t>
            </a:r>
          </a:p>
          <a:p>
            <a:pPr eaLnBrk="1" hangingPunct="1"/>
            <a:r>
              <a:rPr lang="en-US" altLang="en-US" dirty="0">
                <a:ea typeface="ＭＳ Ｐゴシック" pitchFamily="34" charset="-128"/>
              </a:rPr>
              <a:t>In order to obtain the answers to the previous questions, a business needs a properly designed accounting system.  An accounting information system records, classifies, summarizes, interprets and then communicates financial transactions and information to owners, managers and other interested parties.</a:t>
            </a:r>
          </a:p>
        </p:txBody>
      </p:sp>
      <p:sp>
        <p:nvSpPr>
          <p:cNvPr id="4" name="Slide Number Placeholder 3"/>
          <p:cNvSpPr>
            <a:spLocks noGrp="1"/>
          </p:cNvSpPr>
          <p:nvPr>
            <p:ph type="sldNum" sz="quarter" idx="10"/>
          </p:nvPr>
        </p:nvSpPr>
        <p:spPr/>
        <p:txBody>
          <a:bodyPr/>
          <a:lstStyle/>
          <a:p>
            <a:fld id="{22DE1762-B042-43F9-B598-493E3017FFDA}" type="slidenum">
              <a:rPr lang="en-US" smtClean="0"/>
              <a:t>5</a:t>
            </a:fld>
            <a:endParaRPr lang="en-US"/>
          </a:p>
        </p:txBody>
      </p:sp>
    </p:spTree>
    <p:extLst>
      <p:ext uri="{BB962C8B-B14F-4D97-AF65-F5344CB8AC3E}">
        <p14:creationId xmlns:p14="http://schemas.microsoft.com/office/powerpoint/2010/main" val="2259050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1-1:  Define Accounting. </a:t>
            </a:r>
          </a:p>
          <a:p>
            <a:pPr eaLnBrk="1" hangingPunct="1"/>
            <a:r>
              <a:rPr lang="en-US" altLang="en-US" dirty="0">
                <a:ea typeface="ＭＳ Ｐゴシック" pitchFamily="34" charset="-128"/>
              </a:rPr>
              <a:t>Without financial statements, managers, owners and other interested parties would not be able to make important business-related decisions.   Owners, managers, and other stakeholders obtain a lot of information from financial statements.</a:t>
            </a:r>
          </a:p>
        </p:txBody>
      </p:sp>
      <p:sp>
        <p:nvSpPr>
          <p:cNvPr id="4" name="Slide Number Placeholder 3"/>
          <p:cNvSpPr>
            <a:spLocks noGrp="1"/>
          </p:cNvSpPr>
          <p:nvPr>
            <p:ph type="sldNum" sz="quarter" idx="10"/>
          </p:nvPr>
        </p:nvSpPr>
        <p:spPr/>
        <p:txBody>
          <a:bodyPr/>
          <a:lstStyle/>
          <a:p>
            <a:fld id="{22DE1762-B042-43F9-B598-493E3017FFDA}" type="slidenum">
              <a:rPr lang="en-US" smtClean="0"/>
              <a:t>6</a:t>
            </a:fld>
            <a:endParaRPr lang="en-US"/>
          </a:p>
        </p:txBody>
      </p:sp>
    </p:spTree>
    <p:extLst>
      <p:ext uri="{BB962C8B-B14F-4D97-AF65-F5344CB8AC3E}">
        <p14:creationId xmlns:p14="http://schemas.microsoft.com/office/powerpoint/2010/main" val="2332188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1-2: </a:t>
            </a:r>
            <a:r>
              <a:rPr lang="en-US" sz="1200" b="0" dirty="0"/>
              <a:t>Identify</a:t>
            </a:r>
            <a:r>
              <a:rPr lang="en-US" sz="1200" b="0" baseline="0" dirty="0"/>
              <a:t> and discuss career opportunities in accounting</a:t>
            </a:r>
            <a:r>
              <a:rPr lang="en-US" sz="1200" b="0" dirty="0"/>
              <a:t>. </a:t>
            </a:r>
            <a:endParaRPr lang="en-US" b="0" dirty="0"/>
          </a:p>
        </p:txBody>
      </p:sp>
      <p:sp>
        <p:nvSpPr>
          <p:cNvPr id="4" name="Slide Number Placeholder 3"/>
          <p:cNvSpPr>
            <a:spLocks noGrp="1"/>
          </p:cNvSpPr>
          <p:nvPr>
            <p:ph type="sldNum" sz="quarter" idx="10"/>
          </p:nvPr>
        </p:nvSpPr>
        <p:spPr/>
        <p:txBody>
          <a:bodyPr/>
          <a:lstStyle/>
          <a:p>
            <a:fld id="{22DE1762-B042-43F9-B598-493E3017FFDA}" type="slidenum">
              <a:rPr lang="en-US" smtClean="0"/>
              <a:t>7</a:t>
            </a:fld>
            <a:endParaRPr lang="en-US"/>
          </a:p>
        </p:txBody>
      </p:sp>
    </p:spTree>
    <p:extLst>
      <p:ext uri="{BB962C8B-B14F-4D97-AF65-F5344CB8AC3E}">
        <p14:creationId xmlns:p14="http://schemas.microsoft.com/office/powerpoint/2010/main" val="1084830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1-2:  Identify</a:t>
            </a:r>
            <a:r>
              <a:rPr lang="en-US" sz="1200" b="1" baseline="0" dirty="0"/>
              <a:t> and discuss career opportunities in accounting</a:t>
            </a:r>
            <a:r>
              <a:rPr lang="en-US" sz="1200" b="1" dirty="0"/>
              <a:t>. </a:t>
            </a:r>
          </a:p>
          <a:p>
            <a:pPr eaLnBrk="1" hangingPunct="1"/>
            <a:r>
              <a:rPr lang="en-US" altLang="en-US" dirty="0">
                <a:ea typeface="ＭＳ Ｐゴシック" pitchFamily="34" charset="-128"/>
              </a:rPr>
              <a:t>Let</a:t>
            </a:r>
            <a:r>
              <a:rPr lang="ja-JP" altLang="en-US" dirty="0">
                <a:ea typeface="ＭＳ Ｐゴシック" pitchFamily="34" charset="-128"/>
              </a:rPr>
              <a:t>’</a:t>
            </a:r>
            <a:r>
              <a:rPr lang="en-US" altLang="ja-JP" dirty="0">
                <a:ea typeface="ＭＳ Ｐゴシック" pitchFamily="34" charset="-128"/>
              </a:rPr>
              <a:t>s talk about career opportunities in accounting.  Many jobs are available in the accounting profession and they require varying amounts of education and experience.  </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Bookkeeping, accounting, and auditing clerks produce financial records for organizations.  There is usually very little experience required for these opening level positions. Occupations that require at least a Bachelor’s Degree and have job duties similar to those of accountants and auditors include budget analysts, cost estimators, financial analysts, financial examiners, financial managers, management analysts, personal financial advisors, tax examiners, and other executors.  There are other career opportunities as well.  Starting salaries and work hours for a variety of positions can be found at the Bureau of Labor Statistics.</a:t>
            </a:r>
          </a:p>
        </p:txBody>
      </p:sp>
      <p:sp>
        <p:nvSpPr>
          <p:cNvPr id="4" name="Slide Number Placeholder 3"/>
          <p:cNvSpPr>
            <a:spLocks noGrp="1"/>
          </p:cNvSpPr>
          <p:nvPr>
            <p:ph type="sldNum" sz="quarter" idx="10"/>
          </p:nvPr>
        </p:nvSpPr>
        <p:spPr/>
        <p:txBody>
          <a:bodyPr/>
          <a:lstStyle/>
          <a:p>
            <a:fld id="{22DE1762-B042-43F9-B598-493E3017FFDA}" type="slidenum">
              <a:rPr lang="en-US" smtClean="0"/>
              <a:t>8</a:t>
            </a:fld>
            <a:endParaRPr lang="en-US"/>
          </a:p>
        </p:txBody>
      </p:sp>
    </p:spTree>
    <p:extLst>
      <p:ext uri="{BB962C8B-B14F-4D97-AF65-F5344CB8AC3E}">
        <p14:creationId xmlns:p14="http://schemas.microsoft.com/office/powerpoint/2010/main" val="1205729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Objective 1-2:  Identify</a:t>
            </a:r>
            <a:r>
              <a:rPr lang="en-US" sz="1200" b="1" baseline="0" dirty="0"/>
              <a:t> and discuss career opportunities in accounting</a:t>
            </a:r>
            <a:r>
              <a:rPr lang="en-US" sz="1200" b="1" dirty="0"/>
              <a:t>. </a:t>
            </a:r>
          </a:p>
          <a:p>
            <a:pPr eaLnBrk="1" hangingPunct="1"/>
            <a:r>
              <a:rPr lang="en-US" altLang="en-US" dirty="0">
                <a:ea typeface="ＭＳ Ｐゴシック" pitchFamily="34" charset="-128"/>
              </a:rPr>
              <a:t>Accountants usually choose to practice in one of three areas:  Public accounting, managerial accounting or governmental accounting.</a:t>
            </a:r>
          </a:p>
        </p:txBody>
      </p:sp>
      <p:sp>
        <p:nvSpPr>
          <p:cNvPr id="4" name="Slide Number Placeholder 3"/>
          <p:cNvSpPr>
            <a:spLocks noGrp="1"/>
          </p:cNvSpPr>
          <p:nvPr>
            <p:ph type="sldNum" sz="quarter" idx="10"/>
          </p:nvPr>
        </p:nvSpPr>
        <p:spPr/>
        <p:txBody>
          <a:bodyPr/>
          <a:lstStyle/>
          <a:p>
            <a:fld id="{22DE1762-B042-43F9-B598-493E3017FFDA}" type="slidenum">
              <a:rPr lang="en-US" smtClean="0"/>
              <a:t>9</a:t>
            </a:fld>
            <a:endParaRPr lang="en-US"/>
          </a:p>
        </p:txBody>
      </p:sp>
    </p:spTree>
    <p:extLst>
      <p:ext uri="{BB962C8B-B14F-4D97-AF65-F5344CB8AC3E}">
        <p14:creationId xmlns:p14="http://schemas.microsoft.com/office/powerpoint/2010/main" val="164675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888" y="947739"/>
            <a:ext cx="7886700" cy="1541461"/>
          </a:xfrm>
        </p:spPr>
        <p:txBody>
          <a:bodyPr anchor="ctr">
            <a:normAutofit/>
          </a:bodyPr>
          <a:lstStyle>
            <a:lvl1pPr>
              <a:defRPr sz="40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32619" y="3456782"/>
            <a:ext cx="7886700" cy="1500187"/>
          </a:xfrm>
        </p:spPr>
        <p:txBody>
          <a:bodyPr anchor="ctr">
            <a:normAutofit/>
          </a:bodyPr>
          <a:lstStyle>
            <a:lvl1pPr marL="0" indent="0">
              <a:buNone/>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6"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595495" y="3019905"/>
            <a:ext cx="7915091" cy="99583"/>
          </a:xfrm>
          <a:prstGeom prst="rect">
            <a:avLst/>
          </a:prstGeom>
          <a:solidFill>
            <a:schemeClr val="tx1"/>
          </a:solidFill>
          <a:ln>
            <a:noFill/>
          </a:ln>
          <a:extLst/>
        </p:spPr>
      </p:pic>
      <p:pic>
        <p:nvPicPr>
          <p:cNvPr id="9"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632618" y="5562599"/>
            <a:ext cx="7877969" cy="99117"/>
          </a:xfrm>
          <a:prstGeom prst="rect">
            <a:avLst/>
          </a:prstGeom>
          <a:solidFill>
            <a:schemeClr val="tx1"/>
          </a:solidFill>
          <a:ln>
            <a:noFill/>
          </a:ln>
          <a:extLst/>
        </p:spPr>
      </p:pic>
      <p:sp>
        <p:nvSpPr>
          <p:cNvPr id="7" name="Text Placeholder 6"/>
          <p:cNvSpPr txBox="1">
            <a:spLocks/>
          </p:cNvSpPr>
          <p:nvPr userDrawn="1"/>
        </p:nvSpPr>
        <p:spPr>
          <a:xfrm>
            <a:off x="712694" y="6470894"/>
            <a:ext cx="7507381"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latin typeface="Verdana" pitchFamily="34" charset="0"/>
                <a:ea typeface="Verdana" pitchFamily="34" charset="0"/>
                <a:cs typeface="Verdana" pitchFamily="34" charset="0"/>
              </a:rPr>
              <a:t>Copyright © 2017 McGraw-Hill Education. All rights reserved. No reproduction or distribution without the prior written consent of McGraw-Hill Education.</a:t>
            </a:r>
          </a:p>
        </p:txBody>
      </p:sp>
      <p:sp>
        <p:nvSpPr>
          <p:cNvPr id="8" name="Slide Number Placeholder 5"/>
          <p:cNvSpPr txBox="1">
            <a:spLocks/>
          </p:cNvSpPr>
          <p:nvPr userDrawn="1"/>
        </p:nvSpPr>
        <p:spPr>
          <a:xfrm>
            <a:off x="8432476" y="6453810"/>
            <a:ext cx="657063"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1-</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8622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1"/>
            <a:ext cx="8991600" cy="685800"/>
          </a:xfrm>
        </p:spPr>
        <p:txBody>
          <a:bodyPr/>
          <a:lstStyle>
            <a:lvl1pPr algn="l">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4572000" y="1600200"/>
            <a:ext cx="4419600" cy="3657600"/>
          </a:xfrm>
        </p:spPr>
        <p:txBody>
          <a:bodyPr rtlCol="0" anchor="ctr">
            <a:normAutofit/>
          </a:bodyPr>
          <a:lstStyle>
            <a:lvl1pPr algn="ctr">
              <a:defRPr lang="en-US" sz="3300">
                <a:solidFill>
                  <a:schemeClr val="tx1"/>
                </a:solidFill>
                <a:latin typeface="Verdana" pitchFamily="34" charset="0"/>
                <a:ea typeface="Verdana" pitchFamily="34" charset="0"/>
                <a:cs typeface="Verdana" pitchFamily="34" charset="0"/>
              </a:defRPr>
            </a:lvl1pPr>
          </a:lstStyle>
          <a:p>
            <a:pPr lvl="0"/>
            <a:r>
              <a:rPr lang="en-US" dirty="0"/>
              <a:t>Click to edit Master subtitle style</a:t>
            </a:r>
          </a:p>
        </p:txBody>
      </p:sp>
      <p:sp>
        <p:nvSpPr>
          <p:cNvPr id="8" name="Picture Placeholder 7"/>
          <p:cNvSpPr>
            <a:spLocks noGrp="1"/>
          </p:cNvSpPr>
          <p:nvPr>
            <p:ph type="pic" sz="quarter" idx="10"/>
          </p:nvPr>
        </p:nvSpPr>
        <p:spPr>
          <a:xfrm>
            <a:off x="457200" y="1600200"/>
            <a:ext cx="3276600" cy="3657600"/>
          </a:xfrm>
        </p:spPr>
        <p:txBody>
          <a:bodyPr rtlCol="0">
            <a:normAutofit/>
          </a:bodyPr>
          <a:lstStyle>
            <a:lvl1pPr>
              <a:defRPr>
                <a:latin typeface="Verdana" pitchFamily="34" charset="0"/>
                <a:ea typeface="Verdana" pitchFamily="34" charset="0"/>
                <a:cs typeface="Verdana" pitchFamily="34" charset="0"/>
              </a:defRPr>
            </a:lvl1pPr>
          </a:lstStyle>
          <a:p>
            <a:pPr lvl="0"/>
            <a:endParaRPr lang="en-US" noProof="0" dirty="0"/>
          </a:p>
        </p:txBody>
      </p:sp>
      <p:sp>
        <p:nvSpPr>
          <p:cNvPr id="10" name="Text Placeholder 9"/>
          <p:cNvSpPr>
            <a:spLocks noGrp="1"/>
          </p:cNvSpPr>
          <p:nvPr>
            <p:ph type="body" sz="quarter" idx="11"/>
          </p:nvPr>
        </p:nvSpPr>
        <p:spPr>
          <a:xfrm>
            <a:off x="457199" y="6091516"/>
            <a:ext cx="8095129" cy="470649"/>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2"/>
          </p:nvPr>
        </p:nvSpPr>
        <p:spPr>
          <a:xfrm>
            <a:off x="0" y="990600"/>
            <a:ext cx="9067800" cy="457200"/>
          </a:xfrm>
        </p:spPr>
        <p:txBody>
          <a:bodyPr>
            <a:noAutofit/>
          </a:bodyPr>
          <a:lstStyle>
            <a:lvl1pPr>
              <a:defRPr sz="1950">
                <a:latin typeface="Verdana" panose="020B0604030504040204" pitchFamily="34" charset="0"/>
                <a:ea typeface="Verdana" panose="020B0604030504040204" pitchFamily="34" charset="0"/>
                <a:cs typeface="Verdana" panose="020B0604030504040204" pitchFamily="34" charset="0"/>
              </a:defRPr>
            </a:lvl1pPr>
            <a:lvl2pPr>
              <a:defRPr sz="1950">
                <a:latin typeface="Verdana" panose="020B0604030504040204" pitchFamily="34" charset="0"/>
                <a:ea typeface="Verdana" panose="020B0604030504040204" pitchFamily="34" charset="0"/>
                <a:cs typeface="Verdana" panose="020B0604030504040204" pitchFamily="34" charset="0"/>
              </a:defRPr>
            </a:lvl2pPr>
            <a:lvl3pPr>
              <a:defRPr sz="1950">
                <a:latin typeface="Verdana" panose="020B0604030504040204" pitchFamily="34" charset="0"/>
                <a:ea typeface="Verdana" panose="020B0604030504040204" pitchFamily="34" charset="0"/>
                <a:cs typeface="Verdana" panose="020B0604030504040204" pitchFamily="34" charset="0"/>
              </a:defRPr>
            </a:lvl3pPr>
            <a:lvl4pPr>
              <a:defRPr sz="1950">
                <a:latin typeface="Verdana" panose="020B0604030504040204" pitchFamily="34" charset="0"/>
                <a:ea typeface="Verdana" panose="020B0604030504040204" pitchFamily="34" charset="0"/>
                <a:cs typeface="Verdana" panose="020B0604030504040204" pitchFamily="34" charset="0"/>
              </a:defRPr>
            </a:lvl4pPr>
            <a:lvl5pPr>
              <a:defRPr sz="195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25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241" y="473827"/>
            <a:ext cx="8384662" cy="766132"/>
          </a:xfrm>
        </p:spPr>
        <p:txBody>
          <a:bodyPr>
            <a:normAutofit/>
          </a:bodyPr>
          <a:lstStyle>
            <a:lvl1pPr algn="ctr">
              <a:defRPr sz="3600">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581402" y="1665000"/>
            <a:ext cx="7981196" cy="971895"/>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851120" y="3061936"/>
            <a:ext cx="7441760" cy="918047"/>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0" y="-1"/>
            <a:ext cx="9144000" cy="262551"/>
          </a:xfrm>
        </p:spPr>
        <p:txBody>
          <a:bodyPr>
            <a:noAutofit/>
          </a:bodyPr>
          <a:lstStyle>
            <a:lvl1pPr marL="0" indent="0">
              <a:buNone/>
              <a:defRPr sz="1800" b="0">
                <a:latin typeface="Verdana" pitchFamily="34" charset="0"/>
                <a:ea typeface="Verdana" pitchFamily="34" charset="0"/>
                <a:cs typeface="Verdana" pitchFamily="34" charset="0"/>
              </a:defRPr>
            </a:lvl1pPr>
            <a:lvl2pPr>
              <a:defRPr sz="1800" b="0">
                <a:latin typeface="Verdana" pitchFamily="34" charset="0"/>
                <a:ea typeface="Verdana" pitchFamily="34" charset="0"/>
                <a:cs typeface="Verdana" pitchFamily="34" charset="0"/>
              </a:defRPr>
            </a:lvl2pPr>
            <a:lvl3pPr>
              <a:defRPr sz="1800" b="0">
                <a:latin typeface="Verdana" pitchFamily="34" charset="0"/>
                <a:ea typeface="Verdana" pitchFamily="34" charset="0"/>
                <a:cs typeface="Verdana" pitchFamily="34" charset="0"/>
              </a:defRPr>
            </a:lvl3pPr>
            <a:lvl4pPr>
              <a:defRPr sz="1800" b="0">
                <a:latin typeface="Verdana" pitchFamily="34" charset="0"/>
                <a:ea typeface="Verdana" pitchFamily="34" charset="0"/>
                <a:cs typeface="Verdana" pitchFamily="34" charset="0"/>
              </a:defRPr>
            </a:lvl4pPr>
            <a:lvl5pPr>
              <a:defRPr sz="1800" b="0">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txBox="1">
            <a:spLocks/>
          </p:cNvSpPr>
          <p:nvPr userDrawn="1"/>
        </p:nvSpPr>
        <p:spPr>
          <a:xfrm>
            <a:off x="712694" y="6470894"/>
            <a:ext cx="7507381"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latin typeface="Verdana" pitchFamily="34" charset="0"/>
                <a:ea typeface="Verdana" pitchFamily="34" charset="0"/>
                <a:cs typeface="Verdana" pitchFamily="34" charset="0"/>
              </a:rPr>
              <a:t>Copyright © 2017 McGraw-Hill Education. All rights reserved. No reproduction or distribution without the prior written consent of McGraw-Hill Education.</a:t>
            </a:r>
          </a:p>
        </p:txBody>
      </p:sp>
      <p:sp>
        <p:nvSpPr>
          <p:cNvPr id="10" name="Slide Number Placeholder 5"/>
          <p:cNvSpPr txBox="1">
            <a:spLocks/>
          </p:cNvSpPr>
          <p:nvPr userDrawn="1"/>
        </p:nvSpPr>
        <p:spPr>
          <a:xfrm>
            <a:off x="8432476" y="6453810"/>
            <a:ext cx="657063"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1-</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5"/>
          </p:nvPr>
        </p:nvSpPr>
        <p:spPr>
          <a:xfrm>
            <a:off x="1013422" y="4311037"/>
            <a:ext cx="7116590" cy="10305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314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Caption">
    <p:spTree>
      <p:nvGrpSpPr>
        <p:cNvPr id="1" name=""/>
        <p:cNvGrpSpPr/>
        <p:nvPr/>
      </p:nvGrpSpPr>
      <p:grpSpPr>
        <a:xfrm>
          <a:off x="0" y="0"/>
          <a:ext cx="0" cy="0"/>
          <a:chOff x="0" y="0"/>
          <a:chExt cx="0" cy="0"/>
        </a:xfrm>
      </p:grpSpPr>
      <p:sp>
        <p:nvSpPr>
          <p:cNvPr id="2" name="Title 1"/>
          <p:cNvSpPr>
            <a:spLocks noGrp="1"/>
          </p:cNvSpPr>
          <p:nvPr>
            <p:ph type="title"/>
          </p:nvPr>
        </p:nvSpPr>
        <p:spPr>
          <a:xfrm>
            <a:off x="147917" y="568327"/>
            <a:ext cx="8834717" cy="830168"/>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p>
        </p:txBody>
      </p:sp>
      <p:sp>
        <p:nvSpPr>
          <p:cNvPr id="7" name="Text Placeholder 6"/>
          <p:cNvSpPr>
            <a:spLocks noGrp="1"/>
          </p:cNvSpPr>
          <p:nvPr>
            <p:ph type="body" sz="quarter" idx="13"/>
          </p:nvPr>
        </p:nvSpPr>
        <p:spPr>
          <a:xfrm>
            <a:off x="0" y="0"/>
            <a:ext cx="9144000" cy="419100"/>
          </a:xfrm>
        </p:spPr>
        <p:txBody>
          <a:bodyPr>
            <a:noAutofit/>
          </a:bodyPr>
          <a:lstStyle>
            <a:lvl1pPr marL="0" indent="0">
              <a:buNone/>
              <a:defRPr sz="1800">
                <a:latin typeface="Verdana" pitchFamily="34" charset="0"/>
                <a:ea typeface="Verdana" pitchFamily="34" charset="0"/>
                <a:cs typeface="Verdana" pitchFamily="34" charset="0"/>
              </a:defRPr>
            </a:lvl1pPr>
            <a:lvl2pPr>
              <a:defRPr sz="18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4"/>
          </p:nvPr>
        </p:nvSpPr>
        <p:spPr>
          <a:xfrm>
            <a:off x="376518" y="5325035"/>
            <a:ext cx="2407023" cy="927848"/>
          </a:xfrm>
        </p:spPr>
        <p:txBody>
          <a:bodyPr/>
          <a:lstStyle>
            <a:lvl1pPr>
              <a:defRPr>
                <a:latin typeface="Verdana" pitchFamily="34" charset="0"/>
                <a:ea typeface="Verdana" pitchFamily="34" charset="0"/>
                <a:cs typeface="Verdana" pitchFamily="34" charset="0"/>
              </a:defRPr>
            </a:lvl1pPr>
          </a:lstStyle>
          <a:p>
            <a:endParaRPr lang="en-US"/>
          </a:p>
        </p:txBody>
      </p:sp>
      <p:sp>
        <p:nvSpPr>
          <p:cNvPr id="11" name="Content Placeholder 10"/>
          <p:cNvSpPr>
            <a:spLocks noGrp="1"/>
          </p:cNvSpPr>
          <p:nvPr>
            <p:ph sz="quarter" idx="15"/>
          </p:nvPr>
        </p:nvSpPr>
        <p:spPr>
          <a:xfrm>
            <a:off x="303680" y="1807136"/>
            <a:ext cx="3201520" cy="894500"/>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6"/>
          </p:nvPr>
        </p:nvSpPr>
        <p:spPr>
          <a:xfrm>
            <a:off x="341780" y="3085353"/>
            <a:ext cx="8331573" cy="881529"/>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p:cNvSpPr txBox="1">
            <a:spLocks/>
          </p:cNvSpPr>
          <p:nvPr userDrawn="1"/>
        </p:nvSpPr>
        <p:spPr>
          <a:xfrm>
            <a:off x="726141" y="6470894"/>
            <a:ext cx="7493934"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latin typeface="Verdana" pitchFamily="34" charset="0"/>
                <a:ea typeface="Verdana" pitchFamily="34" charset="0"/>
                <a:cs typeface="Verdana" pitchFamily="34" charset="0"/>
              </a:rPr>
              <a:t>Copyright © 2017 McGraw-Hill Education. All rights reserved. No reproduction or distribution without the prior written consent of McGraw-Hill Education.</a:t>
            </a:r>
          </a:p>
        </p:txBody>
      </p:sp>
      <p:sp>
        <p:nvSpPr>
          <p:cNvPr id="4" name="Picture Placeholder 3"/>
          <p:cNvSpPr>
            <a:spLocks noGrp="1"/>
          </p:cNvSpPr>
          <p:nvPr>
            <p:ph type="pic" sz="quarter" idx="17"/>
          </p:nvPr>
        </p:nvSpPr>
        <p:spPr>
          <a:xfrm>
            <a:off x="3079377" y="5351929"/>
            <a:ext cx="2514599" cy="860612"/>
          </a:xfrm>
        </p:spPr>
        <p:txBody>
          <a:bodyPr/>
          <a:lstStyle>
            <a:lvl1pPr>
              <a:defRPr>
                <a:latin typeface="Verdana" pitchFamily="34" charset="0"/>
                <a:ea typeface="Verdana" pitchFamily="34" charset="0"/>
                <a:cs typeface="Verdana" pitchFamily="34" charset="0"/>
              </a:defRPr>
            </a:lvl1pPr>
          </a:lstStyle>
          <a:p>
            <a:endParaRPr lang="en-US"/>
          </a:p>
        </p:txBody>
      </p:sp>
      <p:sp>
        <p:nvSpPr>
          <p:cNvPr id="6" name="Picture Placeholder 5"/>
          <p:cNvSpPr>
            <a:spLocks noGrp="1"/>
          </p:cNvSpPr>
          <p:nvPr>
            <p:ph type="pic" sz="quarter" idx="18"/>
          </p:nvPr>
        </p:nvSpPr>
        <p:spPr>
          <a:xfrm>
            <a:off x="6064903" y="5337736"/>
            <a:ext cx="2473979" cy="888253"/>
          </a:xfrm>
        </p:spPr>
        <p:txBody>
          <a:bodyPr/>
          <a:lstStyle>
            <a:lvl1pPr>
              <a:defRPr>
                <a:latin typeface="Verdana" pitchFamily="34" charset="0"/>
                <a:ea typeface="Verdana" pitchFamily="34" charset="0"/>
                <a:cs typeface="Verdana" pitchFamily="34" charset="0"/>
              </a:defRPr>
            </a:lvl1pPr>
          </a:lstStyle>
          <a:p>
            <a:endParaRPr lang="en-US" dirty="0"/>
          </a:p>
        </p:txBody>
      </p:sp>
      <p:sp>
        <p:nvSpPr>
          <p:cNvPr id="12" name="Content Placeholder 11"/>
          <p:cNvSpPr>
            <a:spLocks noGrp="1"/>
          </p:cNvSpPr>
          <p:nvPr>
            <p:ph sz="quarter" idx="19"/>
          </p:nvPr>
        </p:nvSpPr>
        <p:spPr>
          <a:xfrm>
            <a:off x="363538" y="4303713"/>
            <a:ext cx="8310562" cy="87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20"/>
          </p:nvPr>
        </p:nvSpPr>
        <p:spPr>
          <a:xfrm>
            <a:off x="3829626" y="1713634"/>
            <a:ext cx="3942773" cy="9488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txBox="1">
            <a:spLocks/>
          </p:cNvSpPr>
          <p:nvPr userDrawn="1"/>
        </p:nvSpPr>
        <p:spPr>
          <a:xfrm>
            <a:off x="8432476" y="6453810"/>
            <a:ext cx="657063"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1-</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31652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71981"/>
      </p:ext>
    </p:extLst>
  </p:cSld>
  <p:clrMap bg1="lt1" tx1="dk1" bg2="lt2" tx2="dk2" accent1="accent1" accent2="accent2" accent3="accent3" accent4="accent4" accent5="accent5" accent6="accent6" hlink="hlink" folHlink="folHlink"/>
  <p:sldLayoutIdLst>
    <p:sldLayoutId id="2147483659" r:id="rId1"/>
    <p:sldLayoutId id="2147483668" r:id="rId2"/>
    <p:sldLayoutId id="2147483650"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Verdana" pitchFamily="34" charset="0"/>
          <a:ea typeface="Verdana" pitchFamily="34" charset="0"/>
          <a:cs typeface="Verdana"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08" y="0"/>
            <a:ext cx="8997008" cy="1039091"/>
          </a:xfrm>
        </p:spPr>
        <p:txBody>
          <a:bodyPr>
            <a:noAutofit/>
          </a:bodyPr>
          <a:lstStyle/>
          <a:p>
            <a:pPr>
              <a:lnSpc>
                <a:spcPct val="100000"/>
              </a:lnSpc>
            </a:pPr>
            <a:r>
              <a:rPr lang="en-US" sz="3600" kern="0" dirty="0"/>
              <a:t>College Accounting</a:t>
            </a:r>
            <a:br>
              <a:rPr lang="en-US" sz="3600" kern="0" dirty="0"/>
            </a:br>
            <a:r>
              <a:rPr lang="en-US" sz="2800" kern="0" dirty="0"/>
              <a:t>A Contemporary Approach</a:t>
            </a:r>
            <a:endParaRPr lang="en-US" dirty="0"/>
          </a:p>
        </p:txBody>
      </p:sp>
      <p:sp>
        <p:nvSpPr>
          <p:cNvPr id="8" name="Text Placeholder 7"/>
          <p:cNvSpPr>
            <a:spLocks noGrp="1"/>
          </p:cNvSpPr>
          <p:nvPr>
            <p:ph sz="quarter" idx="12"/>
          </p:nvPr>
        </p:nvSpPr>
        <p:spPr>
          <a:xfrm>
            <a:off x="0" y="1060990"/>
            <a:ext cx="8908473" cy="406476"/>
          </a:xfrm>
        </p:spPr>
        <p:txBody>
          <a:bodyPr/>
          <a:lstStyle/>
          <a:p>
            <a:pPr marL="0" indent="0">
              <a:lnSpc>
                <a:spcPct val="100000"/>
              </a:lnSpc>
              <a:buNone/>
            </a:pPr>
            <a:r>
              <a:rPr lang="en-US" sz="2400" dirty="0"/>
              <a:t>Fourth Edition</a:t>
            </a:r>
          </a:p>
        </p:txBody>
      </p:sp>
      <p:pic>
        <p:nvPicPr>
          <p:cNvPr id="9" name="Picture 12" descr="Alt text will be entered here."/>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276245" y="1594219"/>
            <a:ext cx="3600386" cy="470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4"/>
          <p:cNvSpPr>
            <a:spLocks noGrp="1"/>
          </p:cNvSpPr>
          <p:nvPr>
            <p:ph type="subTitle" idx="1"/>
          </p:nvPr>
        </p:nvSpPr>
        <p:spPr>
          <a:xfrm>
            <a:off x="4116903" y="1933903"/>
            <a:ext cx="4585663" cy="3915104"/>
          </a:xfrm>
        </p:spPr>
        <p:txBody>
          <a:bodyPr>
            <a:normAutofit/>
          </a:bodyPr>
          <a:lstStyle/>
          <a:p>
            <a:pPr marL="0" indent="0" defTabSz="809625">
              <a:lnSpc>
                <a:spcPct val="100000"/>
              </a:lnSpc>
              <a:buNone/>
              <a:defRPr/>
            </a:pPr>
            <a:r>
              <a:rPr lang="en-US" sz="4400" b="1" kern="0" dirty="0"/>
              <a:t>Chapter 1 </a:t>
            </a:r>
          </a:p>
          <a:p>
            <a:pPr marL="0" indent="0" defTabSz="809625">
              <a:lnSpc>
                <a:spcPct val="100000"/>
              </a:lnSpc>
              <a:buNone/>
              <a:defRPr/>
            </a:pPr>
            <a:r>
              <a:rPr lang="en-US" sz="4000" dirty="0"/>
              <a:t>Accounting: The Language of  Business</a:t>
            </a:r>
          </a:p>
        </p:txBody>
      </p:sp>
      <p:sp>
        <p:nvSpPr>
          <p:cNvPr id="7" name="Text Placeholder 6"/>
          <p:cNvSpPr>
            <a:spLocks noGrp="1"/>
          </p:cNvSpPr>
          <p:nvPr>
            <p:ph type="body" sz="quarter" idx="11"/>
          </p:nvPr>
        </p:nvSpPr>
        <p:spPr>
          <a:xfrm>
            <a:off x="831632" y="6400800"/>
            <a:ext cx="7419975" cy="457200"/>
          </a:xfrm>
        </p:spPr>
        <p:txBody>
          <a:bodyPr>
            <a:noAutofit/>
          </a:bodyPr>
          <a:lstStyle/>
          <a:p>
            <a:pPr marL="0" indent="0" algn="ctr">
              <a:lnSpc>
                <a:spcPct val="100000"/>
              </a:lnSpc>
              <a:buNone/>
              <a:defRPr/>
            </a:pPr>
            <a:r>
              <a:rPr lang="en-US" altLang="en-US" sz="1200" dirty="0"/>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58552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0"/>
            <a:ext cx="9144000" cy="666750"/>
          </a:xfrm>
        </p:spPr>
        <p:txBody>
          <a:bodyPr/>
          <a:lstStyle/>
          <a:p>
            <a:pPr>
              <a:lnSpc>
                <a:spcPct val="100000"/>
              </a:lnSpc>
            </a:pPr>
            <a:r>
              <a:rPr lang="en-US" dirty="0"/>
              <a:t>Section 1, Objective 1-2: Identify and discuss career opportunities in accounting. </a:t>
            </a:r>
          </a:p>
        </p:txBody>
      </p:sp>
      <p:sp>
        <p:nvSpPr>
          <p:cNvPr id="2" name="Title 1"/>
          <p:cNvSpPr>
            <a:spLocks noGrp="1"/>
          </p:cNvSpPr>
          <p:nvPr>
            <p:ph type="title"/>
          </p:nvPr>
        </p:nvSpPr>
        <p:spPr>
          <a:xfrm>
            <a:off x="110362" y="686554"/>
            <a:ext cx="8875986" cy="763873"/>
          </a:xfrm>
        </p:spPr>
        <p:txBody>
          <a:bodyPr>
            <a:normAutofit/>
          </a:bodyPr>
          <a:lstStyle/>
          <a:p>
            <a:pPr>
              <a:lnSpc>
                <a:spcPct val="100000"/>
              </a:lnSpc>
            </a:pPr>
            <a:r>
              <a:rPr lang="en-US" altLang="en-US" sz="3600" dirty="0"/>
              <a:t>Public </a:t>
            </a:r>
            <a:r>
              <a:rPr lang="en-US" altLang="en-US" dirty="0"/>
              <a:t>A</a:t>
            </a:r>
            <a:r>
              <a:rPr lang="en-US" altLang="en-US" sz="3600" dirty="0"/>
              <a:t>ccounting (1 of 2)</a:t>
            </a:r>
            <a:endParaRPr lang="en-US" sz="3600" dirty="0"/>
          </a:p>
        </p:txBody>
      </p:sp>
      <p:sp>
        <p:nvSpPr>
          <p:cNvPr id="3" name="Content Placeholder 2"/>
          <p:cNvSpPr>
            <a:spLocks noGrp="1"/>
          </p:cNvSpPr>
          <p:nvPr>
            <p:ph idx="1"/>
          </p:nvPr>
        </p:nvSpPr>
        <p:spPr>
          <a:xfrm>
            <a:off x="346838" y="1639732"/>
            <a:ext cx="8450321" cy="4745301"/>
          </a:xfrm>
        </p:spPr>
        <p:txBody>
          <a:bodyPr>
            <a:normAutofit/>
          </a:bodyPr>
          <a:lstStyle/>
          <a:p>
            <a:pPr marL="0" indent="0">
              <a:lnSpc>
                <a:spcPct val="100000"/>
              </a:lnSpc>
              <a:spcBef>
                <a:spcPts val="600"/>
              </a:spcBef>
              <a:buNone/>
            </a:pPr>
            <a:r>
              <a:rPr lang="en-US" altLang="en-US" sz="2600" dirty="0"/>
              <a:t>Public accounting firms provide services such as:</a:t>
            </a:r>
          </a:p>
          <a:p>
            <a:pPr marL="457200" indent="-457200">
              <a:lnSpc>
                <a:spcPct val="100000"/>
              </a:lnSpc>
              <a:spcBef>
                <a:spcPts val="600"/>
              </a:spcBef>
            </a:pPr>
            <a:r>
              <a:rPr lang="en-US" altLang="en-US" sz="2600" dirty="0"/>
              <a:t>Auditing</a:t>
            </a:r>
          </a:p>
          <a:p>
            <a:pPr marL="457200" indent="-457200">
              <a:lnSpc>
                <a:spcPct val="100000"/>
              </a:lnSpc>
              <a:spcBef>
                <a:spcPts val="600"/>
              </a:spcBef>
            </a:pPr>
            <a:r>
              <a:rPr lang="en-US" altLang="en-US" sz="2600" dirty="0"/>
              <a:t>Tax accounting</a:t>
            </a:r>
          </a:p>
          <a:p>
            <a:pPr marL="457200" indent="-457200">
              <a:lnSpc>
                <a:spcPct val="100000"/>
              </a:lnSpc>
              <a:spcBef>
                <a:spcPts val="600"/>
              </a:spcBef>
            </a:pPr>
            <a:r>
              <a:rPr lang="en-US" altLang="en-US" sz="2600" dirty="0"/>
              <a:t>Management advisory services</a:t>
            </a:r>
          </a:p>
        </p:txBody>
      </p:sp>
    </p:spTree>
    <p:extLst>
      <p:ext uri="{BB962C8B-B14F-4D97-AF65-F5344CB8AC3E}">
        <p14:creationId xmlns:p14="http://schemas.microsoft.com/office/powerpoint/2010/main" val="2965886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99091"/>
          </a:xfrm>
        </p:spPr>
        <p:txBody>
          <a:bodyPr/>
          <a:lstStyle/>
          <a:p>
            <a:pPr>
              <a:lnSpc>
                <a:spcPct val="100000"/>
              </a:lnSpc>
            </a:pPr>
            <a:r>
              <a:rPr lang="en-US" dirty="0"/>
              <a:t>Section 1, Objective 1-2: Identify and discuss career opportunities in accounting. </a:t>
            </a:r>
          </a:p>
        </p:txBody>
      </p:sp>
      <p:sp>
        <p:nvSpPr>
          <p:cNvPr id="2" name="Title 1"/>
          <p:cNvSpPr>
            <a:spLocks noGrp="1"/>
          </p:cNvSpPr>
          <p:nvPr>
            <p:ph type="title"/>
          </p:nvPr>
        </p:nvSpPr>
        <p:spPr>
          <a:xfrm>
            <a:off x="204952" y="664673"/>
            <a:ext cx="8702565" cy="785759"/>
          </a:xfrm>
        </p:spPr>
        <p:txBody>
          <a:bodyPr>
            <a:normAutofit/>
          </a:bodyPr>
          <a:lstStyle/>
          <a:p>
            <a:pPr>
              <a:lnSpc>
                <a:spcPct val="100000"/>
              </a:lnSpc>
            </a:pPr>
            <a:r>
              <a:rPr lang="en-US" altLang="en-US" sz="3600" dirty="0"/>
              <a:t>Public Accounting (2 of 2)</a:t>
            </a:r>
            <a:endParaRPr lang="en-US" sz="3600" dirty="0"/>
          </a:p>
        </p:txBody>
      </p:sp>
      <p:sp>
        <p:nvSpPr>
          <p:cNvPr id="3" name="Content Placeholder 2"/>
          <p:cNvSpPr>
            <a:spLocks noGrp="1"/>
          </p:cNvSpPr>
          <p:nvPr>
            <p:ph idx="1"/>
          </p:nvPr>
        </p:nvSpPr>
        <p:spPr>
          <a:xfrm>
            <a:off x="378371" y="1557612"/>
            <a:ext cx="8387258" cy="4780125"/>
          </a:xfrm>
        </p:spPr>
        <p:txBody>
          <a:bodyPr>
            <a:normAutofit/>
          </a:bodyPr>
          <a:lstStyle/>
          <a:p>
            <a:pPr marL="0" indent="0">
              <a:lnSpc>
                <a:spcPct val="100000"/>
              </a:lnSpc>
              <a:spcBef>
                <a:spcPts val="600"/>
              </a:spcBef>
              <a:buNone/>
            </a:pPr>
            <a:r>
              <a:rPr lang="en-US" altLang="en-US" sz="2600" b="1" dirty="0"/>
              <a:t>QUESTION:</a:t>
            </a:r>
            <a:endParaRPr lang="en-US" sz="2600" b="1" dirty="0"/>
          </a:p>
          <a:p>
            <a:pPr marL="0" indent="0">
              <a:lnSpc>
                <a:spcPct val="100000"/>
              </a:lnSpc>
              <a:spcBef>
                <a:spcPts val="600"/>
              </a:spcBef>
              <a:buNone/>
            </a:pPr>
            <a:r>
              <a:rPr lang="en-US" altLang="en-US" sz="2600" dirty="0"/>
              <a:t>Who is a certified public accountant?</a:t>
            </a:r>
          </a:p>
          <a:p>
            <a:pPr marL="0" indent="0">
              <a:lnSpc>
                <a:spcPct val="100000"/>
              </a:lnSpc>
              <a:spcBef>
                <a:spcPts val="600"/>
              </a:spcBef>
              <a:buNone/>
            </a:pPr>
            <a:r>
              <a:rPr lang="en-US" altLang="en-US" sz="2600" b="1" dirty="0"/>
              <a:t>ANSWER:</a:t>
            </a:r>
          </a:p>
          <a:p>
            <a:pPr marL="0" indent="0">
              <a:lnSpc>
                <a:spcPct val="100000"/>
              </a:lnSpc>
              <a:spcBef>
                <a:spcPts val="600"/>
              </a:spcBef>
              <a:buNone/>
            </a:pPr>
            <a:r>
              <a:rPr lang="en-US" altLang="en-US" sz="2600" dirty="0"/>
              <a:t>A certified public accountant, or CPA, is an independent accountant who provides accounting services to the public for a fee.</a:t>
            </a:r>
          </a:p>
        </p:txBody>
      </p:sp>
    </p:spTree>
    <p:extLst>
      <p:ext uri="{BB962C8B-B14F-4D97-AF65-F5344CB8AC3E}">
        <p14:creationId xmlns:p14="http://schemas.microsoft.com/office/powerpoint/2010/main" val="2035355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0"/>
            <a:ext cx="9144000" cy="662152"/>
          </a:xfrm>
        </p:spPr>
        <p:txBody>
          <a:bodyPr/>
          <a:lstStyle/>
          <a:p>
            <a:pPr>
              <a:lnSpc>
                <a:spcPct val="100000"/>
              </a:lnSpc>
            </a:pPr>
            <a:r>
              <a:rPr lang="en-US" dirty="0"/>
              <a:t>Section 1, Objective 1-2: Identify and discuss career opportunities in accounting. </a:t>
            </a:r>
          </a:p>
        </p:txBody>
      </p:sp>
      <p:sp>
        <p:nvSpPr>
          <p:cNvPr id="2" name="Title 1"/>
          <p:cNvSpPr>
            <a:spLocks noGrp="1"/>
          </p:cNvSpPr>
          <p:nvPr>
            <p:ph type="title"/>
          </p:nvPr>
        </p:nvSpPr>
        <p:spPr>
          <a:xfrm>
            <a:off x="268016" y="711969"/>
            <a:ext cx="8592207" cy="754224"/>
          </a:xfrm>
        </p:spPr>
        <p:txBody>
          <a:bodyPr>
            <a:normAutofit/>
          </a:bodyPr>
          <a:lstStyle/>
          <a:p>
            <a:pPr>
              <a:lnSpc>
                <a:spcPct val="100000"/>
              </a:lnSpc>
            </a:pPr>
            <a:r>
              <a:rPr lang="en-US" altLang="en-US" sz="3600" dirty="0"/>
              <a:t>Managerial Accounting (1 of 2)</a:t>
            </a:r>
            <a:endParaRPr lang="en-US" sz="3600" dirty="0"/>
          </a:p>
        </p:txBody>
      </p:sp>
      <p:sp>
        <p:nvSpPr>
          <p:cNvPr id="3" name="Content Placeholder 2"/>
          <p:cNvSpPr>
            <a:spLocks noGrp="1"/>
          </p:cNvSpPr>
          <p:nvPr>
            <p:ph idx="1"/>
          </p:nvPr>
        </p:nvSpPr>
        <p:spPr>
          <a:xfrm>
            <a:off x="378369" y="1615966"/>
            <a:ext cx="8371493" cy="4769068"/>
          </a:xfrm>
        </p:spPr>
        <p:txBody>
          <a:bodyPr>
            <a:noAutofit/>
          </a:bodyPr>
          <a:lstStyle/>
          <a:p>
            <a:pPr marL="0" indent="0">
              <a:lnSpc>
                <a:spcPct val="100000"/>
              </a:lnSpc>
              <a:spcBef>
                <a:spcPts val="600"/>
              </a:spcBef>
              <a:buNone/>
            </a:pPr>
            <a:r>
              <a:rPr lang="en-US" altLang="en-US" sz="2600" b="1" dirty="0"/>
              <a:t>QUESTION:</a:t>
            </a:r>
          </a:p>
          <a:p>
            <a:pPr marL="0" indent="0">
              <a:lnSpc>
                <a:spcPct val="100000"/>
              </a:lnSpc>
              <a:spcBef>
                <a:spcPts val="600"/>
              </a:spcBef>
              <a:buNone/>
            </a:pPr>
            <a:r>
              <a:rPr lang="en-US" altLang="en-US" sz="2600" dirty="0"/>
              <a:t>What is managerial accounting?</a:t>
            </a:r>
          </a:p>
          <a:p>
            <a:pPr marL="0" indent="0">
              <a:lnSpc>
                <a:spcPct val="100000"/>
              </a:lnSpc>
              <a:spcBef>
                <a:spcPts val="600"/>
              </a:spcBef>
              <a:buNone/>
            </a:pPr>
            <a:r>
              <a:rPr lang="en-US" altLang="en-US" sz="2600" b="1" dirty="0"/>
              <a:t>ANSWER:</a:t>
            </a:r>
          </a:p>
          <a:p>
            <a:pPr marL="0" indent="0">
              <a:lnSpc>
                <a:spcPct val="100000"/>
              </a:lnSpc>
              <a:spcBef>
                <a:spcPts val="600"/>
              </a:spcBef>
              <a:buNone/>
            </a:pPr>
            <a:r>
              <a:rPr lang="en-US" altLang="en-US" sz="2600" dirty="0"/>
              <a:t>Managerial accounting includes a wide range of work carried on by an accountant employed by a single business in industry.</a:t>
            </a:r>
          </a:p>
        </p:txBody>
      </p:sp>
    </p:spTree>
    <p:extLst>
      <p:ext uri="{BB962C8B-B14F-4D97-AF65-F5344CB8AC3E}">
        <p14:creationId xmlns:p14="http://schemas.microsoft.com/office/powerpoint/2010/main" val="3788388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614855"/>
          </a:xfrm>
        </p:spPr>
        <p:txBody>
          <a:bodyPr/>
          <a:lstStyle/>
          <a:p>
            <a:pPr>
              <a:lnSpc>
                <a:spcPct val="100000"/>
              </a:lnSpc>
            </a:pPr>
            <a:r>
              <a:rPr lang="en-US" dirty="0"/>
              <a:t>Section 1, Objective 1-2: Identify and discuss career opportunities in accounting. </a:t>
            </a:r>
          </a:p>
        </p:txBody>
      </p:sp>
      <p:sp>
        <p:nvSpPr>
          <p:cNvPr id="2" name="Title 1"/>
          <p:cNvSpPr>
            <a:spLocks noGrp="1"/>
          </p:cNvSpPr>
          <p:nvPr>
            <p:ph type="title"/>
          </p:nvPr>
        </p:nvSpPr>
        <p:spPr>
          <a:xfrm>
            <a:off x="252248" y="648912"/>
            <a:ext cx="8623738" cy="801522"/>
          </a:xfrm>
        </p:spPr>
        <p:txBody>
          <a:bodyPr>
            <a:normAutofit/>
          </a:bodyPr>
          <a:lstStyle/>
          <a:p>
            <a:pPr>
              <a:lnSpc>
                <a:spcPct val="100000"/>
              </a:lnSpc>
            </a:pPr>
            <a:r>
              <a:rPr lang="en-US" altLang="en-US" sz="3600" dirty="0"/>
              <a:t>Managerial Accounting (2 of 2)</a:t>
            </a:r>
            <a:endParaRPr lang="en-US" sz="3600" dirty="0"/>
          </a:p>
        </p:txBody>
      </p:sp>
      <p:sp>
        <p:nvSpPr>
          <p:cNvPr id="3" name="Content Placeholder 2"/>
          <p:cNvSpPr>
            <a:spLocks noGrp="1"/>
          </p:cNvSpPr>
          <p:nvPr>
            <p:ph idx="1"/>
          </p:nvPr>
        </p:nvSpPr>
        <p:spPr>
          <a:xfrm>
            <a:off x="346838" y="1557612"/>
            <a:ext cx="8339962" cy="4795891"/>
          </a:xfrm>
        </p:spPr>
        <p:txBody>
          <a:bodyPr>
            <a:normAutofit/>
          </a:bodyPr>
          <a:lstStyle/>
          <a:p>
            <a:pPr marL="0" indent="0">
              <a:lnSpc>
                <a:spcPct val="100000"/>
              </a:lnSpc>
              <a:spcBef>
                <a:spcPts val="600"/>
              </a:spcBef>
              <a:buNone/>
            </a:pPr>
            <a:r>
              <a:rPr lang="en-US" altLang="en-US" sz="2600" dirty="0"/>
              <a:t>Managerial Accounting, or private accounting, involves working for a single business to:</a:t>
            </a:r>
          </a:p>
          <a:p>
            <a:pPr marL="457200" indent="-457200">
              <a:lnSpc>
                <a:spcPct val="100000"/>
              </a:lnSpc>
              <a:spcBef>
                <a:spcPts val="600"/>
              </a:spcBef>
            </a:pPr>
            <a:r>
              <a:rPr lang="en-US" altLang="en-US" sz="2600" dirty="0"/>
              <a:t>Establish accounting policies</a:t>
            </a:r>
          </a:p>
          <a:p>
            <a:pPr marL="457200" indent="-457200">
              <a:lnSpc>
                <a:spcPct val="100000"/>
              </a:lnSpc>
              <a:spcBef>
                <a:spcPts val="600"/>
              </a:spcBef>
            </a:pPr>
            <a:r>
              <a:rPr lang="en-US" altLang="en-US" sz="2600" dirty="0"/>
              <a:t>Provide financial advice to management</a:t>
            </a:r>
          </a:p>
          <a:p>
            <a:pPr marL="457200" indent="-457200">
              <a:lnSpc>
                <a:spcPct val="100000"/>
              </a:lnSpc>
              <a:spcBef>
                <a:spcPts val="600"/>
              </a:spcBef>
            </a:pPr>
            <a:r>
              <a:rPr lang="en-US" altLang="en-US" sz="2600" dirty="0"/>
              <a:t>Manage the accounting system</a:t>
            </a:r>
          </a:p>
          <a:p>
            <a:pPr marL="457200" indent="-457200">
              <a:lnSpc>
                <a:spcPct val="100000"/>
              </a:lnSpc>
              <a:spcBef>
                <a:spcPts val="600"/>
              </a:spcBef>
            </a:pPr>
            <a:r>
              <a:rPr lang="en-US" altLang="en-US" sz="2600" dirty="0"/>
              <a:t>Prepare and interpret financial statements</a:t>
            </a:r>
          </a:p>
          <a:p>
            <a:pPr marL="457200" indent="-457200">
              <a:lnSpc>
                <a:spcPct val="100000"/>
              </a:lnSpc>
              <a:spcBef>
                <a:spcPts val="600"/>
              </a:spcBef>
            </a:pPr>
            <a:r>
              <a:rPr lang="en-US" altLang="en-US" sz="2600" dirty="0"/>
              <a:t>Prepare tax forms and do tax planning </a:t>
            </a:r>
          </a:p>
          <a:p>
            <a:pPr marL="457200" indent="-457200">
              <a:lnSpc>
                <a:spcPct val="100000"/>
              </a:lnSpc>
              <a:spcBef>
                <a:spcPts val="600"/>
              </a:spcBef>
            </a:pPr>
            <a:r>
              <a:rPr lang="en-US" altLang="en-US" sz="2600" dirty="0"/>
              <a:t>Prepare internal reports for management</a:t>
            </a:r>
          </a:p>
        </p:txBody>
      </p:sp>
    </p:spTree>
    <p:extLst>
      <p:ext uri="{BB962C8B-B14F-4D97-AF65-F5344CB8AC3E}">
        <p14:creationId xmlns:p14="http://schemas.microsoft.com/office/powerpoint/2010/main" val="4093010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630622"/>
          </a:xfrm>
        </p:spPr>
        <p:txBody>
          <a:bodyPr/>
          <a:lstStyle/>
          <a:p>
            <a:pPr>
              <a:lnSpc>
                <a:spcPct val="100000"/>
              </a:lnSpc>
            </a:pPr>
            <a:r>
              <a:rPr lang="en-US" dirty="0"/>
              <a:t>Section 1, Objective 1-2: Identify and discuss career opportunities in accounting. </a:t>
            </a:r>
          </a:p>
        </p:txBody>
      </p:sp>
      <p:sp>
        <p:nvSpPr>
          <p:cNvPr id="2" name="Title 1"/>
          <p:cNvSpPr>
            <a:spLocks noGrp="1"/>
          </p:cNvSpPr>
          <p:nvPr>
            <p:ph type="title"/>
          </p:nvPr>
        </p:nvSpPr>
        <p:spPr>
          <a:xfrm>
            <a:off x="252249" y="693685"/>
            <a:ext cx="8623738" cy="740980"/>
          </a:xfrm>
        </p:spPr>
        <p:txBody>
          <a:bodyPr>
            <a:normAutofit/>
          </a:bodyPr>
          <a:lstStyle/>
          <a:p>
            <a:pPr>
              <a:lnSpc>
                <a:spcPct val="100000"/>
              </a:lnSpc>
            </a:pPr>
            <a:r>
              <a:rPr lang="en-US" altLang="en-US" sz="3600" dirty="0"/>
              <a:t>Governmental Accounting (1 of 2)</a:t>
            </a:r>
            <a:endParaRPr lang="en-US" sz="3600" dirty="0"/>
          </a:p>
        </p:txBody>
      </p:sp>
      <p:sp>
        <p:nvSpPr>
          <p:cNvPr id="3" name="Content Placeholder 2"/>
          <p:cNvSpPr>
            <a:spLocks noGrp="1"/>
          </p:cNvSpPr>
          <p:nvPr>
            <p:ph idx="1"/>
          </p:nvPr>
        </p:nvSpPr>
        <p:spPr>
          <a:xfrm>
            <a:off x="394135" y="1608081"/>
            <a:ext cx="8355727" cy="4745422"/>
          </a:xfrm>
        </p:spPr>
        <p:txBody>
          <a:bodyPr>
            <a:normAutofit/>
          </a:bodyPr>
          <a:lstStyle/>
          <a:p>
            <a:pPr marL="0" indent="0">
              <a:lnSpc>
                <a:spcPct val="100000"/>
              </a:lnSpc>
              <a:spcBef>
                <a:spcPts val="600"/>
              </a:spcBef>
              <a:buNone/>
            </a:pPr>
            <a:r>
              <a:rPr lang="en-US" altLang="en-US" sz="2600" b="1" dirty="0"/>
              <a:t>QUESTION:</a:t>
            </a:r>
          </a:p>
          <a:p>
            <a:pPr marL="0" indent="0">
              <a:lnSpc>
                <a:spcPct val="100000"/>
              </a:lnSpc>
              <a:spcBef>
                <a:spcPts val="600"/>
              </a:spcBef>
              <a:buNone/>
            </a:pPr>
            <a:r>
              <a:rPr lang="en-US" altLang="en-US" sz="2600" dirty="0"/>
              <a:t>What is governmental accounting?</a:t>
            </a:r>
          </a:p>
          <a:p>
            <a:pPr marL="0" indent="0">
              <a:lnSpc>
                <a:spcPct val="100000"/>
              </a:lnSpc>
              <a:spcBef>
                <a:spcPts val="600"/>
              </a:spcBef>
              <a:buNone/>
            </a:pPr>
            <a:r>
              <a:rPr lang="en-US" altLang="en-US" sz="2600" b="1" dirty="0"/>
              <a:t>ANSWER:</a:t>
            </a:r>
          </a:p>
          <a:p>
            <a:pPr marL="0" indent="0">
              <a:lnSpc>
                <a:spcPct val="100000"/>
              </a:lnSpc>
              <a:spcBef>
                <a:spcPts val="600"/>
              </a:spcBef>
              <a:buNone/>
            </a:pPr>
            <a:r>
              <a:rPr lang="en-US" altLang="en-US" sz="2600" dirty="0"/>
              <a:t>Governmental accounting involves keeping financial records and preparing financial reports for a federal, state, or local governmental unit.</a:t>
            </a:r>
          </a:p>
        </p:txBody>
      </p:sp>
    </p:spTree>
    <p:extLst>
      <p:ext uri="{BB962C8B-B14F-4D97-AF65-F5344CB8AC3E}">
        <p14:creationId xmlns:p14="http://schemas.microsoft.com/office/powerpoint/2010/main" val="2105962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614856"/>
          </a:xfrm>
        </p:spPr>
        <p:txBody>
          <a:bodyPr/>
          <a:lstStyle/>
          <a:p>
            <a:pPr>
              <a:lnSpc>
                <a:spcPct val="100000"/>
              </a:lnSpc>
            </a:pPr>
            <a:r>
              <a:rPr lang="en-US" dirty="0"/>
              <a:t>Section 1, Objective 1-2: Identify and discuss career opportunities in accounting. </a:t>
            </a:r>
          </a:p>
        </p:txBody>
      </p:sp>
      <p:sp>
        <p:nvSpPr>
          <p:cNvPr id="2" name="Title 1"/>
          <p:cNvSpPr>
            <a:spLocks noGrp="1"/>
          </p:cNvSpPr>
          <p:nvPr>
            <p:ph type="title"/>
          </p:nvPr>
        </p:nvSpPr>
        <p:spPr>
          <a:xfrm>
            <a:off x="236485" y="696207"/>
            <a:ext cx="8655268" cy="817287"/>
          </a:xfrm>
        </p:spPr>
        <p:txBody>
          <a:bodyPr>
            <a:normAutofit/>
          </a:bodyPr>
          <a:lstStyle/>
          <a:p>
            <a:pPr>
              <a:lnSpc>
                <a:spcPct val="100000"/>
              </a:lnSpc>
            </a:pPr>
            <a:r>
              <a:rPr lang="en-US" altLang="en-US" sz="3600" dirty="0"/>
              <a:t>Governmental Accounting (2 of 2)</a:t>
            </a:r>
            <a:endParaRPr lang="en-US" sz="3600" dirty="0"/>
          </a:p>
        </p:txBody>
      </p:sp>
      <p:sp>
        <p:nvSpPr>
          <p:cNvPr id="3" name="Content Placeholder 2"/>
          <p:cNvSpPr>
            <a:spLocks noGrp="1"/>
          </p:cNvSpPr>
          <p:nvPr>
            <p:ph idx="1"/>
          </p:nvPr>
        </p:nvSpPr>
        <p:spPr>
          <a:xfrm>
            <a:off x="346838" y="1608087"/>
            <a:ext cx="8466083" cy="4713889"/>
          </a:xfrm>
        </p:spPr>
        <p:txBody>
          <a:bodyPr>
            <a:normAutofit/>
          </a:bodyPr>
          <a:lstStyle/>
          <a:p>
            <a:pPr marL="0" indent="0">
              <a:lnSpc>
                <a:spcPct val="100000"/>
              </a:lnSpc>
              <a:spcBef>
                <a:spcPts val="600"/>
              </a:spcBef>
              <a:buNone/>
            </a:pPr>
            <a:r>
              <a:rPr lang="en-US" altLang="en-US" sz="2600" dirty="0"/>
              <a:t>Governmental accounting involves keeping financial records and preparing financial reports as part of the staff of federal, state, or local governmental units, such as:</a:t>
            </a:r>
          </a:p>
          <a:p>
            <a:pPr marL="457200" indent="-457200">
              <a:lnSpc>
                <a:spcPct val="100000"/>
              </a:lnSpc>
              <a:spcBef>
                <a:spcPts val="600"/>
              </a:spcBef>
            </a:pPr>
            <a:r>
              <a:rPr lang="en-US" altLang="en-US" sz="2600" dirty="0"/>
              <a:t>Securities and Exchange Commission (SEC)</a:t>
            </a:r>
          </a:p>
          <a:p>
            <a:pPr marL="457200" indent="-457200">
              <a:lnSpc>
                <a:spcPct val="100000"/>
              </a:lnSpc>
              <a:spcBef>
                <a:spcPts val="600"/>
              </a:spcBef>
            </a:pPr>
            <a:r>
              <a:rPr lang="en-US" altLang="en-US" sz="2600" dirty="0"/>
              <a:t>Internal Revenue Service (IRS)</a:t>
            </a:r>
          </a:p>
          <a:p>
            <a:pPr marL="457200" indent="-457200">
              <a:lnSpc>
                <a:spcPct val="100000"/>
              </a:lnSpc>
              <a:spcBef>
                <a:spcPts val="600"/>
              </a:spcBef>
            </a:pPr>
            <a:r>
              <a:rPr lang="en-US" altLang="en-US" sz="2600" dirty="0"/>
              <a:t>Federal Bureau of Investigation (FBI)</a:t>
            </a:r>
          </a:p>
          <a:p>
            <a:pPr marL="457200" indent="-457200">
              <a:lnSpc>
                <a:spcPct val="100000"/>
              </a:lnSpc>
              <a:spcBef>
                <a:spcPts val="600"/>
              </a:spcBef>
            </a:pPr>
            <a:r>
              <a:rPr lang="en-US" altLang="en-US" sz="2600" dirty="0"/>
              <a:t>Homeland Security (DHS)</a:t>
            </a:r>
          </a:p>
        </p:txBody>
      </p:sp>
    </p:spTree>
    <p:extLst>
      <p:ext uri="{BB962C8B-B14F-4D97-AF65-F5344CB8AC3E}">
        <p14:creationId xmlns:p14="http://schemas.microsoft.com/office/powerpoint/2010/main" val="3455445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29" y="691716"/>
            <a:ext cx="8229605" cy="2130312"/>
          </a:xfrm>
        </p:spPr>
        <p:txBody>
          <a:bodyPr>
            <a:normAutofit/>
          </a:bodyPr>
          <a:lstStyle/>
          <a:p>
            <a:pPr algn="ctr">
              <a:lnSpc>
                <a:spcPct val="100000"/>
              </a:lnSpc>
            </a:pPr>
            <a:r>
              <a:rPr lang="en-US" altLang="en-US" sz="3600" u="sng" dirty="0"/>
              <a:t>Section 1: What is Accounting? </a:t>
            </a:r>
            <a:endParaRPr lang="en-US" sz="3600" u="sng" dirty="0"/>
          </a:p>
        </p:txBody>
      </p:sp>
      <p:sp>
        <p:nvSpPr>
          <p:cNvPr id="3" name="Content Placeholder 2"/>
          <p:cNvSpPr>
            <a:spLocks noGrp="1"/>
          </p:cNvSpPr>
          <p:nvPr>
            <p:ph type="body" idx="1"/>
          </p:nvPr>
        </p:nvSpPr>
        <p:spPr>
          <a:xfrm>
            <a:off x="452608" y="3282701"/>
            <a:ext cx="8281489" cy="2156401"/>
          </a:xfrm>
        </p:spPr>
        <p:txBody>
          <a:bodyPr>
            <a:noAutofit/>
          </a:bodyPr>
          <a:lstStyle/>
          <a:p>
            <a:pPr lvl="0" algn="ctr" defTabSz="809625" fontAlgn="base">
              <a:lnSpc>
                <a:spcPct val="100000"/>
              </a:lnSpc>
              <a:spcBef>
                <a:spcPct val="20000"/>
              </a:spcBef>
              <a:spcAft>
                <a:spcPct val="0"/>
              </a:spcAft>
              <a:buClr>
                <a:srgbClr val="EB8045"/>
              </a:buClr>
              <a:defRPr/>
            </a:pPr>
            <a:r>
              <a:rPr lang="en-US" altLang="en-US" kern="0" dirty="0">
                <a:cs typeface="Times New Roman" pitchFamily="18" charset="0"/>
              </a:rPr>
              <a:t> </a:t>
            </a:r>
            <a:r>
              <a:rPr lang="en-US" altLang="en-US" b="1" kern="0" dirty="0">
                <a:cs typeface="Times New Roman" pitchFamily="18" charset="0"/>
              </a:rPr>
              <a:t>Learning Objective </a:t>
            </a:r>
            <a:r>
              <a:rPr lang="en-US" b="1" dirty="0"/>
              <a:t>1- 3: </a:t>
            </a:r>
            <a:r>
              <a:rPr lang="en-US" dirty="0"/>
              <a:t>Identify the users of financial information. </a:t>
            </a:r>
          </a:p>
        </p:txBody>
      </p:sp>
    </p:spTree>
    <p:extLst>
      <p:ext uri="{BB962C8B-B14F-4D97-AF65-F5344CB8AC3E}">
        <p14:creationId xmlns:p14="http://schemas.microsoft.com/office/powerpoint/2010/main" val="2281360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13"/>
          </p:nvPr>
        </p:nvSpPr>
        <p:spPr>
          <a:xfrm>
            <a:off x="0" y="0"/>
            <a:ext cx="9144000" cy="441434"/>
          </a:xfrm>
        </p:spPr>
        <p:txBody>
          <a:bodyPr/>
          <a:lstStyle/>
          <a:p>
            <a:pPr>
              <a:lnSpc>
                <a:spcPct val="100000"/>
              </a:lnSpc>
            </a:pPr>
            <a:r>
              <a:rPr lang="en-US" dirty="0"/>
              <a:t>Section 1, Objective 1-3: Identify the users of financial information. </a:t>
            </a:r>
          </a:p>
        </p:txBody>
      </p:sp>
      <p:sp>
        <p:nvSpPr>
          <p:cNvPr id="2" name="Title 1"/>
          <p:cNvSpPr>
            <a:spLocks noGrp="1"/>
          </p:cNvSpPr>
          <p:nvPr>
            <p:ph type="title"/>
          </p:nvPr>
        </p:nvSpPr>
        <p:spPr>
          <a:xfrm>
            <a:off x="147918" y="457970"/>
            <a:ext cx="8822661" cy="771742"/>
          </a:xfrm>
        </p:spPr>
        <p:txBody>
          <a:bodyPr>
            <a:normAutofit/>
          </a:bodyPr>
          <a:lstStyle/>
          <a:p>
            <a:pPr algn="ctr">
              <a:lnSpc>
                <a:spcPct val="100000"/>
              </a:lnSpc>
            </a:pPr>
            <a:r>
              <a:rPr lang="en-US" altLang="en-US" sz="3600" dirty="0"/>
              <a:t>Financial</a:t>
            </a:r>
            <a:r>
              <a:rPr lang="en-US" altLang="en-US" sz="3600" dirty="0">
                <a:solidFill>
                  <a:schemeClr val="bg1"/>
                </a:solidFill>
              </a:rPr>
              <a:t> </a:t>
            </a:r>
            <a:r>
              <a:rPr lang="en-US" altLang="en-US" sz="3600" dirty="0"/>
              <a:t>Reports</a:t>
            </a:r>
            <a:endParaRPr lang="en-US" sz="3600" dirty="0"/>
          </a:p>
        </p:txBody>
      </p:sp>
      <p:pic>
        <p:nvPicPr>
          <p:cNvPr id="12" name="Picture 2" descr="Graphic shows the various users of financial information.  Inside the business, financial reports are used by Owners, Managers and Employees.  Outside the business, financial reports are used by Tax Authorities, Suppliers, Regulatory Agencies, Unions, Banks, Customers and Investors and Potential Investors.  " title="Graphic for Financial Report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153589" y="1391538"/>
            <a:ext cx="6828521" cy="4895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01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315310"/>
          </a:xfrm>
        </p:spPr>
        <p:txBody>
          <a:bodyPr/>
          <a:lstStyle/>
          <a:p>
            <a:pPr>
              <a:lnSpc>
                <a:spcPct val="100000"/>
              </a:lnSpc>
            </a:pPr>
            <a:r>
              <a:rPr lang="en-US" dirty="0"/>
              <a:t>Section 1, Objective 1-3: Identify the users of financial information. </a:t>
            </a:r>
          </a:p>
        </p:txBody>
      </p:sp>
      <p:sp>
        <p:nvSpPr>
          <p:cNvPr id="2" name="Title 1"/>
          <p:cNvSpPr>
            <a:spLocks noGrp="1"/>
          </p:cNvSpPr>
          <p:nvPr>
            <p:ph type="title"/>
          </p:nvPr>
        </p:nvSpPr>
        <p:spPr>
          <a:xfrm>
            <a:off x="63065" y="457965"/>
            <a:ext cx="8982634" cy="771742"/>
          </a:xfrm>
        </p:spPr>
        <p:txBody>
          <a:bodyPr>
            <a:normAutofit/>
          </a:bodyPr>
          <a:lstStyle/>
          <a:p>
            <a:pPr algn="ctr">
              <a:lnSpc>
                <a:spcPct val="100000"/>
              </a:lnSpc>
            </a:pPr>
            <a:r>
              <a:rPr lang="en-US" sz="3600" dirty="0"/>
              <a:t>Financial Information (1 of 3)</a:t>
            </a:r>
          </a:p>
        </p:txBody>
      </p:sp>
      <p:sp>
        <p:nvSpPr>
          <p:cNvPr id="10" name="Content Placeholder 9"/>
          <p:cNvSpPr>
            <a:spLocks noGrp="1"/>
          </p:cNvSpPr>
          <p:nvPr>
            <p:ph sz="quarter" idx="20"/>
          </p:nvPr>
        </p:nvSpPr>
        <p:spPr>
          <a:xfrm>
            <a:off x="338820" y="1412755"/>
            <a:ext cx="8489869" cy="4877686"/>
          </a:xfrm>
        </p:spPr>
        <p:txBody>
          <a:bodyPr>
            <a:noAutofit/>
          </a:bodyPr>
          <a:lstStyle/>
          <a:p>
            <a:pPr marL="0" indent="0" eaLnBrk="0" hangingPunct="0">
              <a:lnSpc>
                <a:spcPct val="100000"/>
              </a:lnSpc>
              <a:spcBef>
                <a:spcPts val="600"/>
              </a:spcBef>
              <a:buSzPct val="80000"/>
              <a:buNone/>
            </a:pPr>
            <a:r>
              <a:rPr lang="en-US" altLang="en-US" sz="2600" dirty="0"/>
              <a:t>Use financial information </a:t>
            </a:r>
            <a:r>
              <a:rPr lang="en-US" altLang="en-US" sz="2600" b="1" dirty="0"/>
              <a:t>(</a:t>
            </a:r>
            <a:r>
              <a:rPr lang="en-US" altLang="en-US" sz="2600" b="1" dirty="0">
                <a:effectLst>
                  <a:outerShdw blurRad="38100" dist="38100" dir="2700000" algn="tl">
                    <a:srgbClr val="FFFFFF"/>
                  </a:outerShdw>
                </a:effectLst>
              </a:rPr>
              <a:t>Suppliers</a:t>
            </a:r>
            <a:r>
              <a:rPr lang="en-US" altLang="en-US" sz="2600" b="1" dirty="0"/>
              <a:t>)</a:t>
            </a:r>
          </a:p>
          <a:p>
            <a:pPr marL="457200" indent="-457200">
              <a:lnSpc>
                <a:spcPct val="100000"/>
              </a:lnSpc>
              <a:spcBef>
                <a:spcPts val="600"/>
              </a:spcBef>
              <a:tabLst>
                <a:tab pos="342900" algn="l"/>
              </a:tabLst>
            </a:pPr>
            <a:r>
              <a:rPr lang="en-US" altLang="en-US" sz="2600" dirty="0"/>
              <a:t>Assess the firm</a:t>
            </a:r>
            <a:r>
              <a:rPr lang="ja-JP" altLang="en-US" sz="2600" dirty="0"/>
              <a:t>’</a:t>
            </a:r>
            <a:r>
              <a:rPr lang="en-US" altLang="ja-JP" sz="2600" dirty="0"/>
              <a:t>s ability to pay its bills</a:t>
            </a:r>
          </a:p>
          <a:p>
            <a:pPr marL="457200" indent="-457200">
              <a:lnSpc>
                <a:spcPct val="100000"/>
              </a:lnSpc>
              <a:spcBef>
                <a:spcPts val="600"/>
              </a:spcBef>
              <a:tabLst>
                <a:tab pos="342900" algn="l"/>
              </a:tabLst>
            </a:pPr>
            <a:r>
              <a:rPr lang="en-US" altLang="en-US" sz="2600" dirty="0"/>
              <a:t>Set a credit limit for the firm</a:t>
            </a:r>
          </a:p>
          <a:p>
            <a:pPr marL="0" indent="0">
              <a:lnSpc>
                <a:spcPct val="100000"/>
              </a:lnSpc>
              <a:spcBef>
                <a:spcPts val="600"/>
              </a:spcBef>
              <a:buNone/>
              <a:tabLst>
                <a:tab pos="342900" algn="l"/>
              </a:tabLst>
            </a:pPr>
            <a:r>
              <a:rPr lang="en-US" altLang="en-US" sz="2600" dirty="0"/>
              <a:t>Use financial information </a:t>
            </a:r>
            <a:r>
              <a:rPr lang="en-US" altLang="en-US" sz="2600" b="1" dirty="0"/>
              <a:t>(</a:t>
            </a:r>
            <a:r>
              <a:rPr lang="en-US" altLang="en-US" sz="2600" b="1" dirty="0">
                <a:effectLst>
                  <a:outerShdw blurRad="38100" dist="38100" dir="2700000" algn="tl">
                    <a:srgbClr val="FFFFFF"/>
                  </a:outerShdw>
                </a:effectLst>
              </a:rPr>
              <a:t>Banks</a:t>
            </a:r>
            <a:r>
              <a:rPr lang="en-US" altLang="en-US" sz="2600" b="1" dirty="0"/>
              <a:t>)</a:t>
            </a:r>
          </a:p>
          <a:p>
            <a:pPr marL="457200" indent="-457200">
              <a:lnSpc>
                <a:spcPct val="100000"/>
              </a:lnSpc>
              <a:spcBef>
                <a:spcPts val="600"/>
              </a:spcBef>
              <a:tabLst>
                <a:tab pos="457200" algn="l"/>
              </a:tabLst>
            </a:pPr>
            <a:r>
              <a:rPr lang="en-US" altLang="en-US" sz="2600" dirty="0"/>
              <a:t>Decide whether to make a loan</a:t>
            </a:r>
          </a:p>
          <a:p>
            <a:pPr marL="457200" indent="-457200" eaLnBrk="0" hangingPunct="0">
              <a:lnSpc>
                <a:spcPct val="100000"/>
              </a:lnSpc>
              <a:spcBef>
                <a:spcPts val="600"/>
              </a:spcBef>
              <a:tabLst>
                <a:tab pos="457200" algn="l"/>
              </a:tabLst>
            </a:pPr>
            <a:r>
              <a:rPr lang="en-US" altLang="en-US" sz="2600" dirty="0"/>
              <a:t>Determine the terms of the loan</a:t>
            </a:r>
          </a:p>
        </p:txBody>
      </p:sp>
    </p:spTree>
    <p:extLst>
      <p:ext uri="{BB962C8B-B14F-4D97-AF65-F5344CB8AC3E}">
        <p14:creationId xmlns:p14="http://schemas.microsoft.com/office/powerpoint/2010/main" val="3830439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362607"/>
          </a:xfrm>
        </p:spPr>
        <p:txBody>
          <a:bodyPr/>
          <a:lstStyle/>
          <a:p>
            <a:pPr>
              <a:lnSpc>
                <a:spcPct val="100000"/>
              </a:lnSpc>
            </a:pPr>
            <a:r>
              <a:rPr lang="en-US" dirty="0"/>
              <a:t>Section 1, Objective 1-3: Identify the users of financial information. </a:t>
            </a:r>
          </a:p>
        </p:txBody>
      </p:sp>
      <p:sp>
        <p:nvSpPr>
          <p:cNvPr id="2" name="Title 1"/>
          <p:cNvSpPr>
            <a:spLocks noGrp="1"/>
          </p:cNvSpPr>
          <p:nvPr>
            <p:ph type="title"/>
          </p:nvPr>
        </p:nvSpPr>
        <p:spPr>
          <a:xfrm>
            <a:off x="346844" y="459722"/>
            <a:ext cx="8403020" cy="959177"/>
          </a:xfrm>
        </p:spPr>
        <p:txBody>
          <a:bodyPr>
            <a:normAutofit/>
          </a:bodyPr>
          <a:lstStyle/>
          <a:p>
            <a:pPr>
              <a:lnSpc>
                <a:spcPct val="100000"/>
              </a:lnSpc>
            </a:pPr>
            <a:r>
              <a:rPr lang="en-US" sz="3600" dirty="0"/>
              <a:t>Financial Information (2 of 3)</a:t>
            </a:r>
          </a:p>
        </p:txBody>
      </p:sp>
      <p:sp>
        <p:nvSpPr>
          <p:cNvPr id="3" name="Content Placeholder 2"/>
          <p:cNvSpPr>
            <a:spLocks noGrp="1"/>
          </p:cNvSpPr>
          <p:nvPr>
            <p:ph idx="1"/>
          </p:nvPr>
        </p:nvSpPr>
        <p:spPr>
          <a:xfrm>
            <a:off x="299539" y="1478772"/>
            <a:ext cx="8560682" cy="4922028"/>
          </a:xfrm>
        </p:spPr>
        <p:txBody>
          <a:bodyPr>
            <a:normAutofit/>
          </a:bodyPr>
          <a:lstStyle/>
          <a:p>
            <a:pPr marL="0" indent="0">
              <a:lnSpc>
                <a:spcPct val="100000"/>
              </a:lnSpc>
              <a:spcBef>
                <a:spcPts val="600"/>
              </a:spcBef>
              <a:buNone/>
            </a:pPr>
            <a:r>
              <a:rPr lang="en-US" altLang="en-US" sz="2600" b="1" dirty="0"/>
              <a:t>Tax Authorities</a:t>
            </a:r>
          </a:p>
          <a:p>
            <a:pPr marL="0" indent="0">
              <a:lnSpc>
                <a:spcPct val="100000"/>
              </a:lnSpc>
              <a:spcBef>
                <a:spcPts val="600"/>
              </a:spcBef>
              <a:buNone/>
            </a:pPr>
            <a:r>
              <a:rPr lang="en-US" altLang="en-US" sz="2600" dirty="0"/>
              <a:t>Use financial information to determine the tax base for:</a:t>
            </a:r>
          </a:p>
          <a:p>
            <a:pPr marL="457200" indent="-457200">
              <a:lnSpc>
                <a:spcPct val="100000"/>
              </a:lnSpc>
              <a:spcBef>
                <a:spcPts val="600"/>
              </a:spcBef>
              <a:tabLst>
                <a:tab pos="457200" algn="l"/>
              </a:tabLst>
            </a:pPr>
            <a:r>
              <a:rPr lang="en-US" altLang="en-US" sz="2600" dirty="0"/>
              <a:t> Income taxes</a:t>
            </a:r>
          </a:p>
          <a:p>
            <a:pPr marL="457200" indent="-457200" eaLnBrk="0" hangingPunct="0">
              <a:lnSpc>
                <a:spcPct val="100000"/>
              </a:lnSpc>
              <a:spcBef>
                <a:spcPts val="600"/>
              </a:spcBef>
              <a:tabLst>
                <a:tab pos="457200" algn="l"/>
              </a:tabLst>
            </a:pPr>
            <a:r>
              <a:rPr lang="en-US" altLang="en-US" sz="2600" dirty="0"/>
              <a:t> Sales taxes</a:t>
            </a:r>
          </a:p>
          <a:p>
            <a:pPr marL="457200" indent="-457200" eaLnBrk="0" hangingPunct="0">
              <a:lnSpc>
                <a:spcPct val="100000"/>
              </a:lnSpc>
              <a:spcBef>
                <a:spcPts val="600"/>
              </a:spcBef>
              <a:tabLst>
                <a:tab pos="457200" algn="l"/>
              </a:tabLst>
            </a:pPr>
            <a:r>
              <a:rPr lang="en-US" altLang="en-US" sz="2600" dirty="0"/>
              <a:t> Property taxes</a:t>
            </a:r>
          </a:p>
        </p:txBody>
      </p:sp>
    </p:spTree>
    <p:extLst>
      <p:ext uri="{BB962C8B-B14F-4D97-AF65-F5344CB8AC3E}">
        <p14:creationId xmlns:p14="http://schemas.microsoft.com/office/powerpoint/2010/main" val="167380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59" y="15457"/>
            <a:ext cx="8857397" cy="721579"/>
          </a:xfrm>
        </p:spPr>
        <p:txBody>
          <a:bodyPr>
            <a:normAutofit/>
          </a:bodyPr>
          <a:lstStyle/>
          <a:p>
            <a:pPr algn="ctr"/>
            <a:r>
              <a:rPr lang="en-US" sz="3600" dirty="0">
                <a:latin typeface="Verdana" pitchFamily="34" charset="0"/>
                <a:ea typeface="Verdana" pitchFamily="34" charset="0"/>
                <a:cs typeface="Verdana" pitchFamily="34" charset="0"/>
              </a:rPr>
              <a:t>Learning Objectives</a:t>
            </a:r>
          </a:p>
        </p:txBody>
      </p:sp>
      <p:sp>
        <p:nvSpPr>
          <p:cNvPr id="3" name="Content Placeholder 2"/>
          <p:cNvSpPr>
            <a:spLocks noGrp="1"/>
          </p:cNvSpPr>
          <p:nvPr>
            <p:ph idx="1"/>
          </p:nvPr>
        </p:nvSpPr>
        <p:spPr>
          <a:xfrm>
            <a:off x="441433" y="911769"/>
            <a:ext cx="8198071" cy="5425969"/>
          </a:xfrm>
        </p:spPr>
        <p:txBody>
          <a:bodyPr>
            <a:noAutofit/>
          </a:bodyPr>
          <a:lstStyle/>
          <a:p>
            <a:pPr marL="0" indent="0">
              <a:lnSpc>
                <a:spcPct val="100000"/>
              </a:lnSpc>
              <a:spcBef>
                <a:spcPts val="600"/>
              </a:spcBef>
              <a:buNone/>
              <a:tabLst>
                <a:tab pos="509588" algn="l"/>
              </a:tabLst>
            </a:pPr>
            <a:r>
              <a:rPr lang="en-US" sz="2400" u="sng" dirty="0">
                <a:latin typeface="Verdana" pitchFamily="34" charset="0"/>
                <a:ea typeface="Verdana" pitchFamily="34" charset="0"/>
                <a:cs typeface="Verdana" pitchFamily="34" charset="0"/>
              </a:rPr>
              <a:t>SECTION 1:</a:t>
            </a:r>
          </a:p>
          <a:p>
            <a:pPr marL="630238" indent="-630238">
              <a:lnSpc>
                <a:spcPct val="100000"/>
              </a:lnSpc>
              <a:spcBef>
                <a:spcPts val="600"/>
              </a:spcBef>
              <a:buNone/>
              <a:tabLst>
                <a:tab pos="509588" algn="l"/>
              </a:tabLst>
            </a:pPr>
            <a:r>
              <a:rPr lang="en-US" sz="2400" dirty="0">
                <a:latin typeface="Verdana" pitchFamily="34" charset="0"/>
                <a:ea typeface="Verdana" pitchFamily="34" charset="0"/>
                <a:cs typeface="Verdana" pitchFamily="34" charset="0"/>
              </a:rPr>
              <a:t>1-1 Define accounting. </a:t>
            </a:r>
          </a:p>
          <a:p>
            <a:pPr marL="630238" indent="-630238">
              <a:lnSpc>
                <a:spcPct val="100000"/>
              </a:lnSpc>
              <a:spcBef>
                <a:spcPts val="600"/>
              </a:spcBef>
              <a:buNone/>
              <a:tabLst>
                <a:tab pos="509588" algn="l"/>
              </a:tabLst>
            </a:pPr>
            <a:r>
              <a:rPr lang="en-US" sz="2400" dirty="0">
                <a:latin typeface="Verdana" pitchFamily="34" charset="0"/>
                <a:ea typeface="Verdana" pitchFamily="34" charset="0"/>
                <a:cs typeface="Verdana" pitchFamily="34" charset="0"/>
              </a:rPr>
              <a:t>1-2 Identify and discuss career opportunities in accounting. </a:t>
            </a:r>
          </a:p>
          <a:p>
            <a:pPr marL="630238" indent="-630238">
              <a:lnSpc>
                <a:spcPct val="100000"/>
              </a:lnSpc>
              <a:spcBef>
                <a:spcPts val="600"/>
              </a:spcBef>
              <a:buNone/>
              <a:tabLst>
                <a:tab pos="509588" algn="l"/>
              </a:tabLst>
            </a:pPr>
            <a:r>
              <a:rPr lang="en-US" sz="2400" dirty="0">
                <a:latin typeface="Verdana" pitchFamily="34" charset="0"/>
                <a:ea typeface="Verdana" pitchFamily="34" charset="0"/>
                <a:cs typeface="Verdana" pitchFamily="34" charset="0"/>
              </a:rPr>
              <a:t>1-3 Identify the users of financial information. </a:t>
            </a:r>
          </a:p>
          <a:p>
            <a:pPr marL="630238" indent="-630238">
              <a:lnSpc>
                <a:spcPct val="100000"/>
              </a:lnSpc>
              <a:spcBef>
                <a:spcPts val="600"/>
              </a:spcBef>
              <a:buNone/>
              <a:tabLst>
                <a:tab pos="509588" algn="l"/>
              </a:tabLst>
            </a:pPr>
            <a:r>
              <a:rPr lang="en-US" sz="2400" dirty="0">
                <a:latin typeface="Verdana" pitchFamily="34" charset="0"/>
                <a:ea typeface="Verdana" pitchFamily="34" charset="0"/>
                <a:cs typeface="Verdana" pitchFamily="34" charset="0"/>
              </a:rPr>
              <a:t>1-4 Compare and contrast the three types of business entities.</a:t>
            </a:r>
          </a:p>
          <a:p>
            <a:pPr marL="0" indent="0">
              <a:lnSpc>
                <a:spcPct val="100000"/>
              </a:lnSpc>
              <a:spcBef>
                <a:spcPts val="600"/>
              </a:spcBef>
              <a:buNone/>
              <a:tabLst>
                <a:tab pos="509588" algn="l"/>
              </a:tabLst>
            </a:pPr>
            <a:r>
              <a:rPr lang="en-US" sz="2400" u="sng" dirty="0">
                <a:latin typeface="Verdana" pitchFamily="34" charset="0"/>
                <a:ea typeface="Verdana" pitchFamily="34" charset="0"/>
                <a:cs typeface="Verdana" pitchFamily="34" charset="0"/>
              </a:rPr>
              <a:t>SECTION 2:</a:t>
            </a:r>
          </a:p>
          <a:p>
            <a:pPr marL="630238" indent="-630238">
              <a:lnSpc>
                <a:spcPct val="100000"/>
              </a:lnSpc>
              <a:spcBef>
                <a:spcPts val="600"/>
              </a:spcBef>
              <a:buNone/>
              <a:tabLst>
                <a:tab pos="509588" algn="l"/>
              </a:tabLst>
            </a:pPr>
            <a:r>
              <a:rPr lang="en-US" sz="2400" dirty="0">
                <a:latin typeface="Verdana" pitchFamily="34" charset="0"/>
                <a:ea typeface="Verdana" pitchFamily="34" charset="0"/>
                <a:cs typeface="Verdana" pitchFamily="34" charset="0"/>
              </a:rPr>
              <a:t>1-5 Describe the process used to develop generally accepted accounting principles. </a:t>
            </a:r>
          </a:p>
          <a:p>
            <a:pPr marL="630238" indent="-630238">
              <a:lnSpc>
                <a:spcPct val="100000"/>
              </a:lnSpc>
              <a:spcBef>
                <a:spcPts val="600"/>
              </a:spcBef>
              <a:buNone/>
              <a:tabLst>
                <a:tab pos="509588" algn="l"/>
              </a:tabLst>
            </a:pPr>
            <a:r>
              <a:rPr lang="en-US" sz="2400" dirty="0">
                <a:latin typeface="Verdana" pitchFamily="34" charset="0"/>
                <a:ea typeface="Verdana" pitchFamily="34" charset="0"/>
                <a:cs typeface="Verdana" pitchFamily="34" charset="0"/>
              </a:rPr>
              <a:t>1-6 Define the accounting terms new to this chapter.</a:t>
            </a:r>
          </a:p>
        </p:txBody>
      </p:sp>
    </p:spTree>
    <p:extLst>
      <p:ext uri="{BB962C8B-B14F-4D97-AF65-F5344CB8AC3E}">
        <p14:creationId xmlns:p14="http://schemas.microsoft.com/office/powerpoint/2010/main" val="1176669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0" y="1"/>
            <a:ext cx="9144000" cy="315884"/>
          </a:xfrm>
        </p:spPr>
        <p:txBody>
          <a:bodyPr>
            <a:noAutofit/>
          </a:bodyPr>
          <a:lstStyle/>
          <a:p>
            <a:pPr marL="0" indent="0" eaLnBrk="0" hangingPunct="0">
              <a:lnSpc>
                <a:spcPct val="100000"/>
              </a:lnSpc>
              <a:buNone/>
            </a:pPr>
            <a:r>
              <a:rPr lang="en-US" sz="1800" kern="1200" dirty="0">
                <a:solidFill>
                  <a:schemeClr val="tx1"/>
                </a:solidFill>
                <a:effectLst/>
              </a:rPr>
              <a:t>Section 1, Objective 1-3: Identify the users of financial information.</a:t>
            </a:r>
            <a:endParaRPr lang="en-US" altLang="en-US" sz="1800" dirty="0"/>
          </a:p>
        </p:txBody>
      </p:sp>
      <p:sp>
        <p:nvSpPr>
          <p:cNvPr id="2" name="Title 1"/>
          <p:cNvSpPr>
            <a:spLocks noGrp="1"/>
          </p:cNvSpPr>
          <p:nvPr>
            <p:ph type="title"/>
          </p:nvPr>
        </p:nvSpPr>
        <p:spPr>
          <a:xfrm>
            <a:off x="378376" y="380892"/>
            <a:ext cx="8371490" cy="927646"/>
          </a:xfrm>
        </p:spPr>
        <p:txBody>
          <a:bodyPr>
            <a:normAutofit/>
          </a:bodyPr>
          <a:lstStyle/>
          <a:p>
            <a:pPr>
              <a:lnSpc>
                <a:spcPct val="100000"/>
              </a:lnSpc>
            </a:pPr>
            <a:r>
              <a:rPr lang="en-US" sz="3600" dirty="0"/>
              <a:t>Financial Information (3 of 3)</a:t>
            </a:r>
          </a:p>
        </p:txBody>
      </p:sp>
      <p:sp>
        <p:nvSpPr>
          <p:cNvPr id="5" name="Content Placeholder 4"/>
          <p:cNvSpPr>
            <a:spLocks noGrp="1"/>
          </p:cNvSpPr>
          <p:nvPr>
            <p:ph type="body" sz="quarter" idx="14"/>
          </p:nvPr>
        </p:nvSpPr>
        <p:spPr>
          <a:xfrm>
            <a:off x="362603" y="1338630"/>
            <a:ext cx="8434556" cy="5077936"/>
          </a:xfrm>
        </p:spPr>
        <p:txBody>
          <a:bodyPr/>
          <a:lstStyle/>
          <a:p>
            <a:pPr rtl="0" eaLnBrk="0" latinLnBrk="0" hangingPunct="0">
              <a:lnSpc>
                <a:spcPct val="100000"/>
              </a:lnSpc>
              <a:spcBef>
                <a:spcPts val="600"/>
              </a:spcBef>
            </a:pPr>
            <a:r>
              <a:rPr lang="en-US" sz="2600" b="1" kern="1200" dirty="0">
                <a:solidFill>
                  <a:schemeClr val="tx1"/>
                </a:solidFill>
                <a:effectLst/>
              </a:rPr>
              <a:t>Regulatory Agencies and Investors</a:t>
            </a:r>
            <a:endParaRPr lang="en-US" sz="2600" b="1" dirty="0">
              <a:effectLst/>
            </a:endParaRPr>
          </a:p>
          <a:p>
            <a:pPr marL="457200" indent="-457200" rtl="0" eaLnBrk="1" latinLnBrk="0" hangingPunct="1">
              <a:lnSpc>
                <a:spcPct val="100000"/>
              </a:lnSpc>
              <a:spcBef>
                <a:spcPts val="600"/>
              </a:spcBef>
              <a:buFont typeface="Arial" pitchFamily="34" charset="0"/>
              <a:buChar char="•"/>
            </a:pPr>
            <a:r>
              <a:rPr lang="en-US" sz="2600" kern="1200" dirty="0">
                <a:solidFill>
                  <a:schemeClr val="tx1"/>
                </a:solidFill>
                <a:effectLst/>
              </a:rPr>
              <a:t>The Securities and Exchange Commission (SEC) is the federal agency that oversees the financial information of public corporations.</a:t>
            </a:r>
            <a:endParaRPr lang="en-US" sz="2600" dirty="0">
              <a:effectLst/>
            </a:endParaRPr>
          </a:p>
          <a:p>
            <a:pPr marL="457200" indent="-457200" rtl="0" eaLnBrk="0" latinLnBrk="0" hangingPunct="0">
              <a:lnSpc>
                <a:spcPct val="100000"/>
              </a:lnSpc>
              <a:spcBef>
                <a:spcPts val="600"/>
              </a:spcBef>
              <a:buFont typeface="Arial" pitchFamily="34" charset="0"/>
              <a:buChar char="•"/>
            </a:pPr>
            <a:r>
              <a:rPr lang="en-US" sz="2600" kern="1200" dirty="0">
                <a:solidFill>
                  <a:schemeClr val="tx1"/>
                </a:solidFill>
                <a:effectLst/>
              </a:rPr>
              <a:t>Public corporations are those whose stock is traded on stock exchanges and over-the-counter markets.</a:t>
            </a:r>
            <a:endParaRPr lang="en-US" sz="2600" dirty="0">
              <a:effectLst/>
            </a:endParaRPr>
          </a:p>
        </p:txBody>
      </p:sp>
    </p:spTree>
    <p:extLst>
      <p:ext uri="{BB962C8B-B14F-4D97-AF65-F5344CB8AC3E}">
        <p14:creationId xmlns:p14="http://schemas.microsoft.com/office/powerpoint/2010/main" val="4166219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299545"/>
          </a:xfrm>
        </p:spPr>
        <p:txBody>
          <a:bodyPr/>
          <a:lstStyle/>
          <a:p>
            <a:pPr>
              <a:lnSpc>
                <a:spcPct val="100000"/>
              </a:lnSpc>
            </a:pPr>
            <a:r>
              <a:rPr lang="en-US" dirty="0"/>
              <a:t>Section 1, Objective 1-3: Identify the users of financial information. </a:t>
            </a:r>
          </a:p>
        </p:txBody>
      </p:sp>
      <p:sp>
        <p:nvSpPr>
          <p:cNvPr id="2" name="Title 1"/>
          <p:cNvSpPr>
            <a:spLocks noGrp="1"/>
          </p:cNvSpPr>
          <p:nvPr>
            <p:ph type="title"/>
          </p:nvPr>
        </p:nvSpPr>
        <p:spPr>
          <a:xfrm>
            <a:off x="147917" y="457965"/>
            <a:ext cx="8834717" cy="830168"/>
          </a:xfrm>
        </p:spPr>
        <p:txBody>
          <a:bodyPr>
            <a:normAutofit/>
          </a:bodyPr>
          <a:lstStyle/>
          <a:p>
            <a:pPr algn="ctr">
              <a:lnSpc>
                <a:spcPct val="100000"/>
              </a:lnSpc>
            </a:pPr>
            <a:r>
              <a:rPr lang="en-US" sz="3600" dirty="0"/>
              <a:t>Sarbanes-Oxley Act</a:t>
            </a:r>
          </a:p>
        </p:txBody>
      </p:sp>
      <p:sp>
        <p:nvSpPr>
          <p:cNvPr id="5" name="Content Placeholder 4"/>
          <p:cNvSpPr>
            <a:spLocks noGrp="1"/>
          </p:cNvSpPr>
          <p:nvPr>
            <p:ph sz="quarter" idx="15"/>
          </p:nvPr>
        </p:nvSpPr>
        <p:spPr>
          <a:xfrm>
            <a:off x="365889" y="1349929"/>
            <a:ext cx="8399739" cy="4956277"/>
          </a:xfrm>
        </p:spPr>
        <p:txBody>
          <a:bodyPr>
            <a:normAutofit/>
          </a:bodyPr>
          <a:lstStyle/>
          <a:p>
            <a:pPr marL="457200" indent="-457200">
              <a:lnSpc>
                <a:spcPct val="100000"/>
              </a:lnSpc>
              <a:spcBef>
                <a:spcPts val="600"/>
              </a:spcBef>
            </a:pPr>
            <a:r>
              <a:rPr lang="en-US" altLang="en-US" sz="2600" dirty="0"/>
              <a:t>The Act led to a major change in the regulatory environment.</a:t>
            </a:r>
          </a:p>
          <a:p>
            <a:pPr marL="457200" indent="-457200">
              <a:lnSpc>
                <a:spcPct val="100000"/>
              </a:lnSpc>
              <a:spcBef>
                <a:spcPts val="600"/>
              </a:spcBef>
            </a:pPr>
            <a:r>
              <a:rPr lang="en-US" altLang="en-US" sz="2600" dirty="0"/>
              <a:t>The Act was designed as a regulatory crackdown on corporate fraud and corruption.</a:t>
            </a:r>
            <a:endParaRPr lang="en-US" altLang="en-US" sz="2600" b="1" dirty="0"/>
          </a:p>
        </p:txBody>
      </p:sp>
    </p:spTree>
    <p:extLst>
      <p:ext uri="{BB962C8B-B14F-4D97-AF65-F5344CB8AC3E}">
        <p14:creationId xmlns:p14="http://schemas.microsoft.com/office/powerpoint/2010/main" val="3997671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409903"/>
          </a:xfrm>
        </p:spPr>
        <p:txBody>
          <a:bodyPr/>
          <a:lstStyle/>
          <a:p>
            <a:pPr>
              <a:lnSpc>
                <a:spcPct val="100000"/>
              </a:lnSpc>
            </a:pPr>
            <a:r>
              <a:rPr lang="en-US" dirty="0"/>
              <a:t>Section 1, Objective 1-3: Identify the users of financial information.</a:t>
            </a:r>
          </a:p>
        </p:txBody>
      </p:sp>
      <p:sp>
        <p:nvSpPr>
          <p:cNvPr id="2" name="Title 1"/>
          <p:cNvSpPr>
            <a:spLocks noGrp="1"/>
          </p:cNvSpPr>
          <p:nvPr>
            <p:ph type="title"/>
          </p:nvPr>
        </p:nvSpPr>
        <p:spPr>
          <a:xfrm>
            <a:off x="105102" y="406268"/>
            <a:ext cx="8954815" cy="833956"/>
          </a:xfrm>
        </p:spPr>
        <p:txBody>
          <a:bodyPr>
            <a:normAutofit/>
          </a:bodyPr>
          <a:lstStyle/>
          <a:p>
            <a:pPr>
              <a:lnSpc>
                <a:spcPct val="100000"/>
              </a:lnSpc>
            </a:pPr>
            <a:r>
              <a:rPr lang="en-US" sz="3600" dirty="0"/>
              <a:t>Customers</a:t>
            </a:r>
          </a:p>
        </p:txBody>
      </p:sp>
      <p:sp>
        <p:nvSpPr>
          <p:cNvPr id="3" name="Content Placeholder 2"/>
          <p:cNvSpPr>
            <a:spLocks noGrp="1"/>
          </p:cNvSpPr>
          <p:nvPr>
            <p:ph idx="1"/>
          </p:nvPr>
        </p:nvSpPr>
        <p:spPr>
          <a:xfrm>
            <a:off x="362603" y="1452501"/>
            <a:ext cx="8328135" cy="4912331"/>
          </a:xfrm>
        </p:spPr>
        <p:txBody>
          <a:bodyPr>
            <a:normAutofit/>
          </a:bodyPr>
          <a:lstStyle/>
          <a:p>
            <a:pPr marL="0" indent="0">
              <a:lnSpc>
                <a:spcPct val="100000"/>
              </a:lnSpc>
              <a:spcBef>
                <a:spcPts val="600"/>
              </a:spcBef>
              <a:buNone/>
            </a:pPr>
            <a:r>
              <a:rPr lang="en-US" altLang="en-US" sz="2600" dirty="0"/>
              <a:t>Use financial information to:</a:t>
            </a:r>
          </a:p>
          <a:p>
            <a:pPr marL="457200" indent="-457200">
              <a:lnSpc>
                <a:spcPct val="100000"/>
              </a:lnSpc>
              <a:spcBef>
                <a:spcPts val="600"/>
              </a:spcBef>
            </a:pPr>
            <a:r>
              <a:rPr lang="en-US" altLang="en-US" sz="2600" dirty="0"/>
              <a:t>Determine the economic health of  the business</a:t>
            </a:r>
          </a:p>
          <a:p>
            <a:pPr marL="457200" indent="-457200">
              <a:lnSpc>
                <a:spcPct val="100000"/>
              </a:lnSpc>
              <a:spcBef>
                <a:spcPts val="600"/>
              </a:spcBef>
            </a:pPr>
            <a:r>
              <a:rPr lang="en-US" altLang="en-US" sz="2600" dirty="0"/>
              <a:t>Determine the likelihood that the firm will remain in business to provide parts, service, and support</a:t>
            </a:r>
          </a:p>
        </p:txBody>
      </p:sp>
    </p:spTree>
    <p:extLst>
      <p:ext uri="{BB962C8B-B14F-4D97-AF65-F5344CB8AC3E}">
        <p14:creationId xmlns:p14="http://schemas.microsoft.com/office/powerpoint/2010/main" val="3796241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294291"/>
          </a:xfrm>
        </p:spPr>
        <p:txBody>
          <a:bodyPr/>
          <a:lstStyle/>
          <a:p>
            <a:pPr>
              <a:lnSpc>
                <a:spcPct val="100000"/>
              </a:lnSpc>
            </a:pPr>
            <a:r>
              <a:rPr lang="en-US" dirty="0"/>
              <a:t>Section 1, Objective 1-3: Identify the users of financial information.</a:t>
            </a:r>
          </a:p>
        </p:txBody>
      </p:sp>
      <p:sp>
        <p:nvSpPr>
          <p:cNvPr id="2" name="Title 1"/>
          <p:cNvSpPr>
            <a:spLocks noGrp="1"/>
          </p:cNvSpPr>
          <p:nvPr>
            <p:ph type="title"/>
          </p:nvPr>
        </p:nvSpPr>
        <p:spPr>
          <a:xfrm>
            <a:off x="210207" y="454339"/>
            <a:ext cx="8713076" cy="869964"/>
          </a:xfrm>
        </p:spPr>
        <p:txBody>
          <a:bodyPr>
            <a:normAutofit/>
          </a:bodyPr>
          <a:lstStyle/>
          <a:p>
            <a:pPr>
              <a:lnSpc>
                <a:spcPct val="100000"/>
              </a:lnSpc>
            </a:pPr>
            <a:r>
              <a:rPr lang="en-US" sz="3600" dirty="0"/>
              <a:t>Employees and Unions</a:t>
            </a:r>
          </a:p>
        </p:txBody>
      </p:sp>
      <p:sp>
        <p:nvSpPr>
          <p:cNvPr id="3" name="Content Placeholder 2"/>
          <p:cNvSpPr>
            <a:spLocks noGrp="1"/>
          </p:cNvSpPr>
          <p:nvPr>
            <p:ph idx="1"/>
          </p:nvPr>
        </p:nvSpPr>
        <p:spPr>
          <a:xfrm>
            <a:off x="378370" y="1431804"/>
            <a:ext cx="8308429" cy="4984762"/>
          </a:xfrm>
        </p:spPr>
        <p:txBody>
          <a:bodyPr>
            <a:normAutofit/>
          </a:bodyPr>
          <a:lstStyle/>
          <a:p>
            <a:pPr marL="457200" indent="-457200">
              <a:lnSpc>
                <a:spcPct val="100000"/>
              </a:lnSpc>
              <a:spcBef>
                <a:spcPts val="600"/>
              </a:spcBef>
              <a:buNone/>
            </a:pPr>
            <a:r>
              <a:rPr lang="en-US" altLang="en-US" sz="2600" dirty="0"/>
              <a:t>Use financial information to:</a:t>
            </a:r>
          </a:p>
          <a:p>
            <a:pPr marL="457200" indent="-457200">
              <a:lnSpc>
                <a:spcPct val="100000"/>
              </a:lnSpc>
              <a:spcBef>
                <a:spcPts val="600"/>
              </a:spcBef>
            </a:pPr>
            <a:r>
              <a:rPr lang="en-US" altLang="en-US" sz="2600" dirty="0"/>
              <a:t>Negotiate wages and benefits</a:t>
            </a:r>
          </a:p>
          <a:p>
            <a:pPr marL="457200" indent="-457200">
              <a:lnSpc>
                <a:spcPct val="100000"/>
              </a:lnSpc>
              <a:spcBef>
                <a:spcPts val="600"/>
              </a:spcBef>
            </a:pPr>
            <a:r>
              <a:rPr lang="en-US" altLang="en-US" sz="2600" dirty="0"/>
              <a:t>Monitor profitability of profit-sharing plans</a:t>
            </a:r>
          </a:p>
        </p:txBody>
      </p:sp>
    </p:spTree>
    <p:extLst>
      <p:ext uri="{BB962C8B-B14F-4D97-AF65-F5344CB8AC3E}">
        <p14:creationId xmlns:p14="http://schemas.microsoft.com/office/powerpoint/2010/main" val="241513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661" y="679888"/>
            <a:ext cx="8301201" cy="2126374"/>
          </a:xfrm>
        </p:spPr>
        <p:txBody>
          <a:bodyPr>
            <a:normAutofit/>
          </a:bodyPr>
          <a:lstStyle/>
          <a:p>
            <a:pPr algn="ctr">
              <a:lnSpc>
                <a:spcPct val="100000"/>
              </a:lnSpc>
            </a:pPr>
            <a:r>
              <a:rPr lang="en-US" altLang="en-US" sz="3600" u="sng" dirty="0"/>
              <a:t>Section 2: Business and Accounting</a:t>
            </a:r>
            <a:endParaRPr lang="en-US" sz="3600" u="sng" dirty="0"/>
          </a:p>
        </p:txBody>
      </p:sp>
      <p:sp>
        <p:nvSpPr>
          <p:cNvPr id="3" name="Content Placeholder 2"/>
          <p:cNvSpPr>
            <a:spLocks noGrp="1"/>
          </p:cNvSpPr>
          <p:nvPr>
            <p:ph type="body" idx="1"/>
          </p:nvPr>
        </p:nvSpPr>
        <p:spPr>
          <a:xfrm>
            <a:off x="462451" y="3283362"/>
            <a:ext cx="8192818" cy="2108446"/>
          </a:xfrm>
        </p:spPr>
        <p:txBody>
          <a:bodyPr>
            <a:noAutofit/>
          </a:bodyPr>
          <a:lstStyle/>
          <a:p>
            <a:pPr algn="ctr" defTabSz="809625" fontAlgn="base">
              <a:lnSpc>
                <a:spcPct val="100000"/>
              </a:lnSpc>
              <a:spcBef>
                <a:spcPct val="20000"/>
              </a:spcBef>
              <a:spcAft>
                <a:spcPct val="0"/>
              </a:spcAft>
              <a:buClr>
                <a:srgbClr val="EB8045"/>
              </a:buClr>
              <a:defRPr/>
            </a:pPr>
            <a:r>
              <a:rPr lang="en-US" altLang="en-US" b="1" kern="0" dirty="0">
                <a:cs typeface="Times New Roman" pitchFamily="18" charset="0"/>
              </a:rPr>
              <a:t>Learning Objective </a:t>
            </a:r>
            <a:r>
              <a:rPr lang="en-US" b="1" dirty="0"/>
              <a:t>1- 4: </a:t>
            </a:r>
            <a:r>
              <a:rPr lang="en-US" dirty="0"/>
              <a:t>Compare and contrast the </a:t>
            </a:r>
            <a:br>
              <a:rPr lang="en-US" dirty="0"/>
            </a:br>
            <a:r>
              <a:rPr lang="en-US" dirty="0"/>
              <a:t>three types of business entities.</a:t>
            </a:r>
          </a:p>
        </p:txBody>
      </p:sp>
    </p:spTree>
    <p:extLst>
      <p:ext uri="{BB962C8B-B14F-4D97-AF65-F5344CB8AC3E}">
        <p14:creationId xmlns:p14="http://schemas.microsoft.com/office/powerpoint/2010/main" val="1135779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04498"/>
          </a:xfrm>
        </p:spPr>
        <p:txBody>
          <a:bodyPr/>
          <a:lstStyle/>
          <a:p>
            <a:pPr>
              <a:lnSpc>
                <a:spcPct val="100000"/>
              </a:lnSpc>
            </a:pPr>
            <a:r>
              <a:rPr lang="en-US" dirty="0"/>
              <a:t>Section 2, Objective 1-4: Compare and contrast the three types of business entities. </a:t>
            </a:r>
          </a:p>
        </p:txBody>
      </p:sp>
      <p:sp>
        <p:nvSpPr>
          <p:cNvPr id="2" name="Title 1"/>
          <p:cNvSpPr>
            <a:spLocks noGrp="1"/>
          </p:cNvSpPr>
          <p:nvPr>
            <p:ph type="title"/>
          </p:nvPr>
        </p:nvSpPr>
        <p:spPr>
          <a:xfrm>
            <a:off x="364475" y="552654"/>
            <a:ext cx="8384662" cy="766132"/>
          </a:xfrm>
        </p:spPr>
        <p:txBody>
          <a:bodyPr>
            <a:normAutofit/>
          </a:bodyPr>
          <a:lstStyle/>
          <a:p>
            <a:pPr>
              <a:lnSpc>
                <a:spcPct val="100000"/>
              </a:lnSpc>
            </a:pPr>
            <a:r>
              <a:rPr lang="en-US" altLang="en-US" dirty="0"/>
              <a:t>Three Types of Business Entities</a:t>
            </a:r>
            <a:endParaRPr lang="en-US" dirty="0"/>
          </a:p>
        </p:txBody>
      </p:sp>
      <p:graphicFrame>
        <p:nvGraphicFramePr>
          <p:cNvPr id="6" name="Table 5" descr="Table describes three types of business entities.  The first type of business is a Sole Proprietorship; ownership is 1 owner; life of the business ends when owner is unable to carry on, dies or closes the firm; and the owner has responsibility for business debts if firm is unable to pay.  The second type of business is Partnership; ownership is 2 or more; life of the business ends when partner(s) dies, close the firm or withdraws; and partners individually and jointly have the responsibility for business debts if firm is unable to pay.  The third type of business is a corporation; ownership can be one or thousands;  the life of the business continues indefinitely but can end when the business goes bankrupt or stockholders vote to liquidate; and the responsibility for business debts if firm is unable to pay ensures that stockholders can lose only the amount invested." title="Types of Business Entities Table"/>
          <p:cNvGraphicFramePr>
            <a:graphicFrameLocks noGrp="1"/>
          </p:cNvGraphicFramePr>
          <p:nvPr>
            <p:extLst>
              <p:ext uri="{D42A27DB-BD31-4B8C-83A1-F6EECF244321}">
                <p14:modId xmlns:p14="http://schemas.microsoft.com/office/powerpoint/2010/main" val="2524091132"/>
              </p:ext>
            </p:extLst>
          </p:nvPr>
        </p:nvGraphicFramePr>
        <p:xfrm>
          <a:off x="432203" y="1429304"/>
          <a:ext cx="8349190" cy="4874380"/>
        </p:xfrm>
        <a:graphic>
          <a:graphicData uri="http://schemas.openxmlformats.org/drawingml/2006/table">
            <a:tbl>
              <a:tblPr firstRow="1" bandRow="1">
                <a:tableStyleId>{5940675A-B579-460E-94D1-54222C63F5DA}</a:tableStyleId>
              </a:tblPr>
              <a:tblGrid>
                <a:gridCol w="1995663">
                  <a:extLst>
                    <a:ext uri="{9D8B030D-6E8A-4147-A177-3AD203B41FA5}">
                      <a16:colId xmlns:a16="http://schemas.microsoft.com/office/drawing/2014/main" val="20000"/>
                    </a:ext>
                  </a:extLst>
                </a:gridCol>
                <a:gridCol w="2144110">
                  <a:extLst>
                    <a:ext uri="{9D8B030D-6E8A-4147-A177-3AD203B41FA5}">
                      <a16:colId xmlns:a16="http://schemas.microsoft.com/office/drawing/2014/main" val="20001"/>
                    </a:ext>
                  </a:extLst>
                </a:gridCol>
                <a:gridCol w="1891881">
                  <a:extLst>
                    <a:ext uri="{9D8B030D-6E8A-4147-A177-3AD203B41FA5}">
                      <a16:colId xmlns:a16="http://schemas.microsoft.com/office/drawing/2014/main" val="20002"/>
                    </a:ext>
                  </a:extLst>
                </a:gridCol>
                <a:gridCol w="2317536">
                  <a:extLst>
                    <a:ext uri="{9D8B030D-6E8A-4147-A177-3AD203B41FA5}">
                      <a16:colId xmlns:a16="http://schemas.microsoft.com/office/drawing/2014/main" val="20003"/>
                    </a:ext>
                  </a:extLst>
                </a:gridCol>
              </a:tblGrid>
              <a:tr h="680218">
                <a:tc>
                  <a:txBody>
                    <a:bodyPr/>
                    <a:lstStyle/>
                    <a:p>
                      <a:pPr algn="ctr"/>
                      <a:endParaRPr lang="en-US" sz="1800" b="1" dirty="0">
                        <a:latin typeface="Verdana" pitchFamily="34" charset="0"/>
                        <a:ea typeface="Verdana" pitchFamily="34" charset="0"/>
                        <a:cs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dirty="0">
                          <a:latin typeface="Verdana" pitchFamily="34" charset="0"/>
                          <a:ea typeface="Verdana" pitchFamily="34" charset="0"/>
                          <a:cs typeface="Verdana" pitchFamily="34" charset="0"/>
                        </a:rPr>
                        <a:t>Sole Proprietorship</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dirty="0">
                          <a:latin typeface="Verdana" pitchFamily="34" charset="0"/>
                          <a:ea typeface="Verdana" pitchFamily="34" charset="0"/>
                          <a:cs typeface="Verdana" pitchFamily="34" charset="0"/>
                        </a:rPr>
                        <a:t>Partnership</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dirty="0">
                          <a:latin typeface="Verdana" pitchFamily="34" charset="0"/>
                          <a:ea typeface="Verdana" pitchFamily="34" charset="0"/>
                          <a:cs typeface="Verdana" pitchFamily="34" charset="0"/>
                        </a:rPr>
                        <a:t>Corporation</a:t>
                      </a:r>
                    </a:p>
                  </a:txBody>
                  <a:tcPr anchor="ctr"/>
                </a:tc>
                <a:extLst>
                  <a:ext uri="{0D108BD9-81ED-4DB2-BD59-A6C34878D82A}">
                    <a16:rowId xmlns:a16="http://schemas.microsoft.com/office/drawing/2014/main" val="10000"/>
                  </a:ext>
                </a:extLst>
              </a:tr>
              <a:tr h="483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a:latin typeface="Verdana" pitchFamily="34" charset="0"/>
                          <a:ea typeface="Verdana" pitchFamily="34" charset="0"/>
                          <a:cs typeface="Verdana" pitchFamily="34" charset="0"/>
                        </a:rPr>
                        <a:t>Ownership</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latin typeface="Verdana" pitchFamily="34" charset="0"/>
                          <a:ea typeface="Verdana" pitchFamily="34" charset="0"/>
                          <a:cs typeface="Verdana" pitchFamily="34" charset="0"/>
                        </a:rPr>
                        <a:t>1 owner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latin typeface="Verdana" pitchFamily="34" charset="0"/>
                          <a:ea typeface="Verdana" pitchFamily="34" charset="0"/>
                          <a:cs typeface="Verdana" pitchFamily="34" charset="0"/>
                        </a:rPr>
                        <a:t>2 or more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latin typeface="Verdana" pitchFamily="34" charset="0"/>
                          <a:ea typeface="Verdana" pitchFamily="34" charset="0"/>
                          <a:cs typeface="Verdana" pitchFamily="34" charset="0"/>
                        </a:rPr>
                        <a:t>Can be one or thousands</a:t>
                      </a:r>
                    </a:p>
                  </a:txBody>
                  <a:tcPr anchor="ctr"/>
                </a:tc>
                <a:extLst>
                  <a:ext uri="{0D108BD9-81ED-4DB2-BD59-A6C34878D82A}">
                    <a16:rowId xmlns:a16="http://schemas.microsoft.com/office/drawing/2014/main" val="10001"/>
                  </a:ext>
                </a:extLst>
              </a:tr>
              <a:tr h="20910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a:latin typeface="Verdana" pitchFamily="34" charset="0"/>
                          <a:ea typeface="Verdana" pitchFamily="34" charset="0"/>
                          <a:cs typeface="Verdana" pitchFamily="34" charset="0"/>
                        </a:rPr>
                        <a:t>Life</a:t>
                      </a:r>
                    </a:p>
                  </a:txBody>
                  <a:tcPr anchor="ctr"/>
                </a:tc>
                <a:tc>
                  <a:txBody>
                    <a:bodyPr/>
                    <a:lstStyle/>
                    <a:p>
                      <a:r>
                        <a:rPr lang="en-US" altLang="en-US" sz="1800" b="0" dirty="0">
                          <a:latin typeface="Verdana" pitchFamily="34" charset="0"/>
                          <a:ea typeface="Verdana" pitchFamily="34" charset="0"/>
                          <a:cs typeface="Verdana" pitchFamily="34" charset="0"/>
                        </a:rPr>
                        <a:t>Ends when owner:</a:t>
                      </a:r>
                    </a:p>
                    <a:p>
                      <a:pPr marL="236538" indent="-236538">
                        <a:buFont typeface="Arial" panose="020B0604020202020204" pitchFamily="34" charset="0"/>
                        <a:buChar char="•"/>
                      </a:pPr>
                      <a:r>
                        <a:rPr lang="en-US" altLang="en-US" sz="1800" b="0" dirty="0">
                          <a:latin typeface="Verdana" pitchFamily="34" charset="0"/>
                          <a:ea typeface="Verdana" pitchFamily="34" charset="0"/>
                          <a:cs typeface="Verdana" pitchFamily="34" charset="0"/>
                        </a:rPr>
                        <a:t>is unable to</a:t>
                      </a:r>
                      <a:r>
                        <a:rPr lang="en-US" altLang="en-US" sz="1800" b="0" baseline="0" dirty="0">
                          <a:latin typeface="Verdana" pitchFamily="34" charset="0"/>
                          <a:ea typeface="Verdana" pitchFamily="34" charset="0"/>
                          <a:cs typeface="Verdana" pitchFamily="34" charset="0"/>
                        </a:rPr>
                        <a:t> </a:t>
                      </a:r>
                      <a:r>
                        <a:rPr lang="en-US" altLang="en-US" sz="1800" b="0" dirty="0">
                          <a:latin typeface="Verdana" pitchFamily="34" charset="0"/>
                          <a:ea typeface="Verdana" pitchFamily="34" charset="0"/>
                          <a:cs typeface="Verdana" pitchFamily="34" charset="0"/>
                        </a:rPr>
                        <a:t>carry on,</a:t>
                      </a:r>
                    </a:p>
                    <a:p>
                      <a:pPr marL="236538" indent="-236538">
                        <a:buFont typeface="Arial" panose="020B0604020202020204" pitchFamily="34" charset="0"/>
                        <a:buChar char="•"/>
                      </a:pPr>
                      <a:r>
                        <a:rPr lang="en-US" altLang="en-US" sz="1800" b="0" dirty="0">
                          <a:latin typeface="Verdana" pitchFamily="34" charset="0"/>
                          <a:ea typeface="Verdana" pitchFamily="34" charset="0"/>
                          <a:cs typeface="Verdana" pitchFamily="34" charset="0"/>
                        </a:rPr>
                        <a:t>dies, or</a:t>
                      </a:r>
                    </a:p>
                    <a:p>
                      <a:pPr marL="236538" indent="-236538">
                        <a:buFont typeface="Arial" panose="020B0604020202020204" pitchFamily="34" charset="0"/>
                        <a:buChar char="•"/>
                      </a:pPr>
                      <a:r>
                        <a:rPr lang="en-US" altLang="en-US" sz="1800" b="0" dirty="0">
                          <a:latin typeface="Verdana" pitchFamily="34" charset="0"/>
                          <a:ea typeface="Verdana" pitchFamily="34" charset="0"/>
                          <a:cs typeface="Verdana" pitchFamily="34" charset="0"/>
                        </a:rPr>
                        <a:t>closes the firm</a:t>
                      </a:r>
                    </a:p>
                  </a:txBody>
                  <a:tcPr anchor="ctr"/>
                </a:tc>
                <a:tc>
                  <a:txBody>
                    <a:bodyPr/>
                    <a:lstStyle/>
                    <a:p>
                      <a:pPr>
                        <a:spcBef>
                          <a:spcPct val="50000"/>
                        </a:spcBef>
                      </a:pPr>
                      <a:r>
                        <a:rPr lang="en-US" altLang="en-US" sz="1800" b="0" dirty="0">
                          <a:latin typeface="Verdana" pitchFamily="34" charset="0"/>
                          <a:ea typeface="Verdana" pitchFamily="34" charset="0"/>
                          <a:cs typeface="Verdana" pitchFamily="34" charset="0"/>
                        </a:rPr>
                        <a:t>Ends when partner(s): </a:t>
                      </a:r>
                    </a:p>
                    <a:p>
                      <a:pPr marL="236538" indent="-236538" algn="l" defTabSz="914400" rtl="0" eaLnBrk="1" latinLnBrk="0" hangingPunct="1">
                        <a:buFont typeface="Arial" panose="020B0604020202020204" pitchFamily="34" charset="0"/>
                        <a:buChar char="•"/>
                      </a:pPr>
                      <a:r>
                        <a:rPr lang="en-US" altLang="en-US" sz="1800" b="0" kern="1200" dirty="0">
                          <a:solidFill>
                            <a:schemeClr val="tx1"/>
                          </a:solidFill>
                          <a:latin typeface="Verdana" pitchFamily="34" charset="0"/>
                          <a:ea typeface="Verdana" pitchFamily="34" charset="0"/>
                          <a:cs typeface="Verdana" pitchFamily="34" charset="0"/>
                        </a:rPr>
                        <a:t>dies,</a:t>
                      </a:r>
                    </a:p>
                    <a:p>
                      <a:pPr marL="236538" indent="-236538" algn="l" defTabSz="914400" rtl="0" eaLnBrk="1" latinLnBrk="0" hangingPunct="1">
                        <a:buFont typeface="Arial" panose="020B0604020202020204" pitchFamily="34" charset="0"/>
                        <a:buChar char="•"/>
                      </a:pPr>
                      <a:r>
                        <a:rPr lang="en-US" altLang="en-US" sz="1800" b="0" kern="1200" dirty="0">
                          <a:solidFill>
                            <a:schemeClr val="tx1"/>
                          </a:solidFill>
                          <a:latin typeface="Verdana" pitchFamily="34" charset="0"/>
                          <a:ea typeface="Verdana" pitchFamily="34" charset="0"/>
                          <a:cs typeface="Verdana" pitchFamily="34" charset="0"/>
                        </a:rPr>
                        <a:t>close the firm</a:t>
                      </a:r>
                    </a:p>
                    <a:p>
                      <a:pPr marL="236538" indent="-236538" algn="l" defTabSz="914400" rtl="0" eaLnBrk="1" latinLnBrk="0" hangingPunct="1">
                        <a:buFont typeface="Arial" panose="020B0604020202020204" pitchFamily="34" charset="0"/>
                        <a:buChar char="•"/>
                      </a:pPr>
                      <a:r>
                        <a:rPr lang="en-US" altLang="en-US" sz="1800" b="0" kern="1200" dirty="0">
                          <a:solidFill>
                            <a:schemeClr val="tx1"/>
                          </a:solidFill>
                          <a:latin typeface="Verdana" pitchFamily="34" charset="0"/>
                          <a:ea typeface="Verdana" pitchFamily="34" charset="0"/>
                          <a:cs typeface="Verdana" pitchFamily="34" charset="0"/>
                        </a:rPr>
                        <a:t>withdraws</a:t>
                      </a:r>
                    </a:p>
                  </a:txBody>
                  <a:tcPr anchor="ctr"/>
                </a:tc>
                <a:tc>
                  <a:txBody>
                    <a:bodyPr/>
                    <a:lstStyle/>
                    <a:p>
                      <a:pPr>
                        <a:spcBef>
                          <a:spcPct val="50000"/>
                        </a:spcBef>
                      </a:pPr>
                      <a:r>
                        <a:rPr lang="en-US" altLang="en-US" sz="1800" b="0" dirty="0">
                          <a:latin typeface="Verdana" pitchFamily="34" charset="0"/>
                          <a:ea typeface="Verdana" pitchFamily="34" charset="0"/>
                          <a:cs typeface="Verdana" pitchFamily="34" charset="0"/>
                        </a:rPr>
                        <a:t>Continues indefinitely; ends when: </a:t>
                      </a:r>
                    </a:p>
                    <a:p>
                      <a:pPr marL="236538" indent="-236538" algn="l" defTabSz="914400" rtl="0" eaLnBrk="1" latinLnBrk="0" hangingPunct="1">
                        <a:buFont typeface="Arial" panose="020B0604020202020204" pitchFamily="34" charset="0"/>
                        <a:buChar char="•"/>
                      </a:pPr>
                      <a:r>
                        <a:rPr lang="en-US" altLang="en-US" sz="1800" b="0" kern="1200" dirty="0">
                          <a:solidFill>
                            <a:schemeClr val="tx1"/>
                          </a:solidFill>
                          <a:latin typeface="Verdana" pitchFamily="34" charset="0"/>
                          <a:ea typeface="Verdana" pitchFamily="34" charset="0"/>
                          <a:cs typeface="Verdana" pitchFamily="34" charset="0"/>
                        </a:rPr>
                        <a:t>business goes bankrupt</a:t>
                      </a:r>
                    </a:p>
                    <a:p>
                      <a:pPr marL="236538" indent="-236538" algn="l" defTabSz="914400" rtl="0" eaLnBrk="1" latinLnBrk="0" hangingPunct="1">
                        <a:buFont typeface="Arial" panose="020B0604020202020204" pitchFamily="34" charset="0"/>
                        <a:buChar char="•"/>
                      </a:pPr>
                      <a:r>
                        <a:rPr lang="en-US" altLang="en-US" sz="1800" b="0" kern="1200" dirty="0">
                          <a:solidFill>
                            <a:schemeClr val="tx1"/>
                          </a:solidFill>
                          <a:latin typeface="Verdana" pitchFamily="34" charset="0"/>
                          <a:ea typeface="Verdana" pitchFamily="34" charset="0"/>
                          <a:cs typeface="Verdana" pitchFamily="34" charset="0"/>
                        </a:rPr>
                        <a:t>stockholders vote to liquidate</a:t>
                      </a:r>
                    </a:p>
                  </a:txBody>
                  <a:tcPr anchor="ctr"/>
                </a:tc>
                <a:extLst>
                  <a:ext uri="{0D108BD9-81ED-4DB2-BD59-A6C34878D82A}">
                    <a16:rowId xmlns:a16="http://schemas.microsoft.com/office/drawing/2014/main" val="10002"/>
                  </a:ext>
                </a:extLst>
              </a:tr>
              <a:tr h="1284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a:latin typeface="Verdana" pitchFamily="34" charset="0"/>
                          <a:ea typeface="Verdana" pitchFamily="34" charset="0"/>
                          <a:cs typeface="Verdana" pitchFamily="34" charset="0"/>
                        </a:rPr>
                        <a:t>Responsibility for business debts if firm is unable to pay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latin typeface="Verdana" pitchFamily="34" charset="0"/>
                          <a:ea typeface="Verdana" pitchFamily="34" charset="0"/>
                          <a:cs typeface="Verdana" pitchFamily="34" charset="0"/>
                        </a:rPr>
                        <a:t>Owner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latin typeface="Verdana" pitchFamily="34" charset="0"/>
                          <a:ea typeface="Verdana" pitchFamily="34" charset="0"/>
                          <a:cs typeface="Verdana" pitchFamily="34" charset="0"/>
                        </a:rPr>
                        <a:t>Partners individually and jointly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latin typeface="Verdana" pitchFamily="34" charset="0"/>
                          <a:ea typeface="Verdana" pitchFamily="34" charset="0"/>
                          <a:cs typeface="Verdana" pitchFamily="34" charset="0"/>
                        </a:rPr>
                        <a:t>Stockholders can lose only the amount invested</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27923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520262"/>
          </a:xfrm>
        </p:spPr>
        <p:txBody>
          <a:bodyPr/>
          <a:lstStyle/>
          <a:p>
            <a:pPr>
              <a:lnSpc>
                <a:spcPct val="100000"/>
              </a:lnSpc>
            </a:pPr>
            <a:r>
              <a:rPr lang="en-US" dirty="0"/>
              <a:t>Section 2, Objective 1-4: Compare and contrast the three types of business entities. </a:t>
            </a:r>
          </a:p>
        </p:txBody>
      </p:sp>
      <p:sp>
        <p:nvSpPr>
          <p:cNvPr id="2" name="Title 1"/>
          <p:cNvSpPr>
            <a:spLocks noGrp="1"/>
          </p:cNvSpPr>
          <p:nvPr>
            <p:ph type="title"/>
          </p:nvPr>
        </p:nvSpPr>
        <p:spPr>
          <a:xfrm>
            <a:off x="158428" y="578844"/>
            <a:ext cx="8834717" cy="830168"/>
          </a:xfrm>
        </p:spPr>
        <p:txBody>
          <a:bodyPr>
            <a:normAutofit/>
          </a:bodyPr>
          <a:lstStyle/>
          <a:p>
            <a:pPr algn="ctr">
              <a:lnSpc>
                <a:spcPct val="100000"/>
              </a:lnSpc>
            </a:pPr>
            <a:r>
              <a:rPr lang="en-US" altLang="en-US" sz="3600" dirty="0"/>
              <a:t>Sole Proprietorship (1 of 2)</a:t>
            </a:r>
            <a:endParaRPr lang="en-US" sz="3600" dirty="0"/>
          </a:p>
        </p:txBody>
      </p:sp>
      <p:sp>
        <p:nvSpPr>
          <p:cNvPr id="5" name="Content Placeholder 4"/>
          <p:cNvSpPr>
            <a:spLocks noGrp="1"/>
          </p:cNvSpPr>
          <p:nvPr>
            <p:ph sz="quarter" idx="15"/>
          </p:nvPr>
        </p:nvSpPr>
        <p:spPr>
          <a:xfrm>
            <a:off x="379726" y="1560791"/>
            <a:ext cx="8370136" cy="4808477"/>
          </a:xfrm>
        </p:spPr>
        <p:txBody>
          <a:bodyPr>
            <a:normAutofit/>
          </a:bodyPr>
          <a:lstStyle/>
          <a:p>
            <a:pPr marL="0" indent="0">
              <a:lnSpc>
                <a:spcPct val="100000"/>
              </a:lnSpc>
              <a:spcBef>
                <a:spcPts val="600"/>
              </a:spcBef>
              <a:buNone/>
            </a:pPr>
            <a:r>
              <a:rPr lang="en-US" sz="2600" dirty="0"/>
              <a:t>Three major legal forms of a business entity:</a:t>
            </a:r>
          </a:p>
          <a:p>
            <a:pPr marL="457200" indent="-457200">
              <a:lnSpc>
                <a:spcPct val="100000"/>
              </a:lnSpc>
              <a:spcBef>
                <a:spcPts val="600"/>
              </a:spcBef>
            </a:pPr>
            <a:r>
              <a:rPr lang="en-US" altLang="en-US" sz="2600" dirty="0"/>
              <a:t>Sole Proprietorship</a:t>
            </a:r>
          </a:p>
          <a:p>
            <a:pPr marL="457200" indent="-457200">
              <a:lnSpc>
                <a:spcPct val="100000"/>
              </a:lnSpc>
              <a:spcBef>
                <a:spcPts val="600"/>
              </a:spcBef>
            </a:pPr>
            <a:r>
              <a:rPr lang="en-US" altLang="en-US" sz="2600" dirty="0"/>
              <a:t>Partnership</a:t>
            </a:r>
          </a:p>
          <a:p>
            <a:pPr marL="457200" indent="-457200">
              <a:lnSpc>
                <a:spcPct val="100000"/>
              </a:lnSpc>
              <a:spcBef>
                <a:spcPts val="600"/>
              </a:spcBef>
            </a:pPr>
            <a:r>
              <a:rPr lang="en-US" altLang="en-US" sz="2600" dirty="0"/>
              <a:t>Corporation</a:t>
            </a:r>
          </a:p>
        </p:txBody>
      </p:sp>
    </p:spTree>
    <p:extLst>
      <p:ext uri="{BB962C8B-B14F-4D97-AF65-F5344CB8AC3E}">
        <p14:creationId xmlns:p14="http://schemas.microsoft.com/office/powerpoint/2010/main" val="2271487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20263"/>
          </a:xfrm>
        </p:spPr>
        <p:txBody>
          <a:bodyPr/>
          <a:lstStyle/>
          <a:p>
            <a:pPr>
              <a:lnSpc>
                <a:spcPct val="100000"/>
              </a:lnSpc>
            </a:pPr>
            <a:r>
              <a:rPr lang="en-US" dirty="0"/>
              <a:t>Section 2, Objective 1-4: Compare and contrast the three types of business entities. </a:t>
            </a:r>
          </a:p>
        </p:txBody>
      </p:sp>
      <p:sp>
        <p:nvSpPr>
          <p:cNvPr id="2" name="Title 1"/>
          <p:cNvSpPr>
            <a:spLocks noGrp="1"/>
          </p:cNvSpPr>
          <p:nvPr>
            <p:ph type="title"/>
          </p:nvPr>
        </p:nvSpPr>
        <p:spPr>
          <a:xfrm>
            <a:off x="364476" y="668928"/>
            <a:ext cx="8384662" cy="766132"/>
          </a:xfrm>
        </p:spPr>
        <p:txBody>
          <a:bodyPr>
            <a:normAutofit/>
          </a:bodyPr>
          <a:lstStyle/>
          <a:p>
            <a:pPr>
              <a:lnSpc>
                <a:spcPct val="100000"/>
              </a:lnSpc>
            </a:pPr>
            <a:r>
              <a:rPr lang="en-US" altLang="en-US" dirty="0"/>
              <a:t>Sole Proprietorship (2 of 2)</a:t>
            </a:r>
            <a:endParaRPr lang="en-US" dirty="0"/>
          </a:p>
        </p:txBody>
      </p:sp>
      <p:sp>
        <p:nvSpPr>
          <p:cNvPr id="3" name="Content Placeholder 2"/>
          <p:cNvSpPr>
            <a:spLocks noGrp="1"/>
          </p:cNvSpPr>
          <p:nvPr>
            <p:ph idx="1"/>
          </p:nvPr>
        </p:nvSpPr>
        <p:spPr>
          <a:xfrm>
            <a:off x="378370" y="1554637"/>
            <a:ext cx="8434554" cy="4814631"/>
          </a:xfrm>
        </p:spPr>
        <p:txBody>
          <a:bodyPr>
            <a:normAutofit/>
          </a:bodyPr>
          <a:lstStyle/>
          <a:p>
            <a:pPr marL="0" indent="0">
              <a:lnSpc>
                <a:spcPct val="100000"/>
              </a:lnSpc>
              <a:spcBef>
                <a:spcPts val="600"/>
              </a:spcBef>
              <a:buNone/>
            </a:pPr>
            <a:r>
              <a:rPr lang="en-US" altLang="en-US" sz="2600" b="1" dirty="0"/>
              <a:t>QUESTION:</a:t>
            </a:r>
          </a:p>
          <a:p>
            <a:pPr marL="0" indent="0">
              <a:lnSpc>
                <a:spcPct val="100000"/>
              </a:lnSpc>
              <a:spcBef>
                <a:spcPts val="600"/>
              </a:spcBef>
              <a:buNone/>
            </a:pPr>
            <a:r>
              <a:rPr lang="en-US" altLang="en-US" sz="2600" dirty="0"/>
              <a:t>What is a sole proprietorship?</a:t>
            </a:r>
          </a:p>
          <a:p>
            <a:pPr marL="0" indent="0">
              <a:lnSpc>
                <a:spcPct val="100000"/>
              </a:lnSpc>
              <a:spcBef>
                <a:spcPts val="600"/>
              </a:spcBef>
              <a:buNone/>
            </a:pPr>
            <a:r>
              <a:rPr lang="en-US" altLang="en-US" sz="2600" b="1" dirty="0"/>
              <a:t>ANSWER:</a:t>
            </a:r>
          </a:p>
          <a:p>
            <a:pPr marL="0" indent="0">
              <a:lnSpc>
                <a:spcPct val="100000"/>
              </a:lnSpc>
              <a:spcBef>
                <a:spcPts val="600"/>
              </a:spcBef>
              <a:buNone/>
            </a:pPr>
            <a:r>
              <a:rPr lang="en-US" altLang="en-US" sz="2600" dirty="0"/>
              <a:t>A sole proprietorship is a business entity owned by one person who is legally responsible for the debts and taxes of the business.</a:t>
            </a:r>
          </a:p>
        </p:txBody>
      </p:sp>
    </p:spTree>
    <p:extLst>
      <p:ext uri="{BB962C8B-B14F-4D97-AF65-F5344CB8AC3E}">
        <p14:creationId xmlns:p14="http://schemas.microsoft.com/office/powerpoint/2010/main" val="2550337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51794"/>
          </a:xfrm>
        </p:spPr>
        <p:txBody>
          <a:bodyPr/>
          <a:lstStyle/>
          <a:p>
            <a:pPr>
              <a:lnSpc>
                <a:spcPct val="100000"/>
              </a:lnSpc>
            </a:pPr>
            <a:r>
              <a:rPr lang="en-US" dirty="0"/>
              <a:t>Section 2, Objective 1-4: Compare and contrast the three types of business entities.</a:t>
            </a:r>
          </a:p>
        </p:txBody>
      </p:sp>
      <p:sp>
        <p:nvSpPr>
          <p:cNvPr id="2" name="Title 1"/>
          <p:cNvSpPr>
            <a:spLocks noGrp="1"/>
          </p:cNvSpPr>
          <p:nvPr>
            <p:ph type="title"/>
          </p:nvPr>
        </p:nvSpPr>
        <p:spPr>
          <a:xfrm>
            <a:off x="380241" y="647253"/>
            <a:ext cx="8384662" cy="766132"/>
          </a:xfrm>
        </p:spPr>
        <p:txBody>
          <a:bodyPr/>
          <a:lstStyle/>
          <a:p>
            <a:pPr>
              <a:lnSpc>
                <a:spcPct val="100000"/>
              </a:lnSpc>
            </a:pPr>
            <a:r>
              <a:rPr lang="en-US" dirty="0"/>
              <a:t>Partnership</a:t>
            </a:r>
          </a:p>
        </p:txBody>
      </p:sp>
      <p:sp>
        <p:nvSpPr>
          <p:cNvPr id="3" name="Content Placeholder 2"/>
          <p:cNvSpPr>
            <a:spLocks noGrp="1"/>
          </p:cNvSpPr>
          <p:nvPr>
            <p:ph idx="1"/>
          </p:nvPr>
        </p:nvSpPr>
        <p:spPr>
          <a:xfrm>
            <a:off x="425667" y="1570397"/>
            <a:ext cx="8276172" cy="4770295"/>
          </a:xfrm>
        </p:spPr>
        <p:txBody>
          <a:bodyPr>
            <a:normAutofit/>
          </a:bodyPr>
          <a:lstStyle/>
          <a:p>
            <a:pPr marL="0" indent="0">
              <a:lnSpc>
                <a:spcPct val="100000"/>
              </a:lnSpc>
              <a:spcBef>
                <a:spcPts val="600"/>
              </a:spcBef>
              <a:buNone/>
            </a:pPr>
            <a:r>
              <a:rPr lang="en-US" altLang="en-US" sz="2600" b="1" dirty="0"/>
              <a:t>QUESTION:</a:t>
            </a:r>
          </a:p>
          <a:p>
            <a:pPr marL="0" indent="0">
              <a:lnSpc>
                <a:spcPct val="100000"/>
              </a:lnSpc>
              <a:spcBef>
                <a:spcPts val="600"/>
              </a:spcBef>
              <a:buNone/>
            </a:pPr>
            <a:r>
              <a:rPr lang="en-US" altLang="en-US" sz="2600" dirty="0"/>
              <a:t>What is a partnership?</a:t>
            </a:r>
          </a:p>
          <a:p>
            <a:pPr marL="0" indent="0">
              <a:lnSpc>
                <a:spcPct val="100000"/>
              </a:lnSpc>
              <a:spcBef>
                <a:spcPts val="600"/>
              </a:spcBef>
              <a:buNone/>
            </a:pPr>
            <a:r>
              <a:rPr lang="en-US" altLang="en-US" sz="2600" b="1" dirty="0"/>
              <a:t>ANSWER:</a:t>
            </a:r>
          </a:p>
          <a:p>
            <a:pPr marL="0" indent="0">
              <a:lnSpc>
                <a:spcPct val="100000"/>
              </a:lnSpc>
              <a:spcBef>
                <a:spcPts val="600"/>
              </a:spcBef>
              <a:buNone/>
            </a:pPr>
            <a:r>
              <a:rPr lang="en-US" altLang="en-US" sz="2600" dirty="0"/>
              <a:t>A partnership is a business entity owned by two or more people who are legally responsible for the debts and taxes of the business.</a:t>
            </a:r>
          </a:p>
        </p:txBody>
      </p:sp>
    </p:spTree>
    <p:extLst>
      <p:ext uri="{BB962C8B-B14F-4D97-AF65-F5344CB8AC3E}">
        <p14:creationId xmlns:p14="http://schemas.microsoft.com/office/powerpoint/2010/main" val="4239896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9144000" cy="378373"/>
          </a:xfrm>
        </p:spPr>
        <p:txBody>
          <a:bodyPr/>
          <a:lstStyle/>
          <a:p>
            <a:pPr>
              <a:lnSpc>
                <a:spcPct val="100000"/>
              </a:lnSpc>
            </a:pPr>
            <a:r>
              <a:rPr lang="en-US" dirty="0"/>
              <a:t>Objective 1-4: Compare and contrast the three types of business entities. </a:t>
            </a:r>
          </a:p>
        </p:txBody>
      </p:sp>
      <p:sp>
        <p:nvSpPr>
          <p:cNvPr id="2" name="Title 1"/>
          <p:cNvSpPr>
            <a:spLocks noGrp="1"/>
          </p:cNvSpPr>
          <p:nvPr>
            <p:ph type="title"/>
          </p:nvPr>
        </p:nvSpPr>
        <p:spPr>
          <a:xfrm>
            <a:off x="147917" y="489497"/>
            <a:ext cx="8834717" cy="830168"/>
          </a:xfrm>
        </p:spPr>
        <p:txBody>
          <a:bodyPr>
            <a:normAutofit/>
          </a:bodyPr>
          <a:lstStyle/>
          <a:p>
            <a:pPr algn="ctr">
              <a:lnSpc>
                <a:spcPct val="100000"/>
              </a:lnSpc>
            </a:pPr>
            <a:r>
              <a:rPr lang="en-US" sz="3600" dirty="0"/>
              <a:t>Typical Partnerships</a:t>
            </a:r>
          </a:p>
        </p:txBody>
      </p:sp>
      <p:sp>
        <p:nvSpPr>
          <p:cNvPr id="5" name="Content Placeholder 4"/>
          <p:cNvSpPr>
            <a:spLocks noGrp="1"/>
          </p:cNvSpPr>
          <p:nvPr>
            <p:ph sz="quarter" idx="15"/>
          </p:nvPr>
        </p:nvSpPr>
        <p:spPr>
          <a:xfrm>
            <a:off x="331072" y="1428757"/>
            <a:ext cx="8497618" cy="4940511"/>
          </a:xfrm>
        </p:spPr>
        <p:txBody>
          <a:bodyPr>
            <a:normAutofit/>
          </a:bodyPr>
          <a:lstStyle/>
          <a:p>
            <a:pPr marL="0" indent="0">
              <a:lnSpc>
                <a:spcPct val="100000"/>
              </a:lnSpc>
              <a:spcBef>
                <a:spcPts val="600"/>
              </a:spcBef>
              <a:buNone/>
            </a:pPr>
            <a:r>
              <a:rPr lang="en-US" altLang="en-US" sz="2600" dirty="0"/>
              <a:t>Professional services such as:</a:t>
            </a:r>
          </a:p>
          <a:p>
            <a:pPr marL="457200" indent="-457200">
              <a:lnSpc>
                <a:spcPct val="100000"/>
              </a:lnSpc>
              <a:spcBef>
                <a:spcPts val="600"/>
              </a:spcBef>
            </a:pPr>
            <a:r>
              <a:rPr lang="en-US" altLang="en-US" sz="2600" dirty="0"/>
              <a:t>Medical Practices</a:t>
            </a:r>
          </a:p>
          <a:p>
            <a:pPr marL="457200" indent="-457200">
              <a:lnSpc>
                <a:spcPct val="100000"/>
              </a:lnSpc>
              <a:spcBef>
                <a:spcPts val="600"/>
              </a:spcBef>
            </a:pPr>
            <a:r>
              <a:rPr lang="en-US" altLang="en-US" sz="2600" dirty="0"/>
              <a:t>Accounting Firms</a:t>
            </a:r>
          </a:p>
          <a:p>
            <a:pPr marL="457200" indent="-457200">
              <a:lnSpc>
                <a:spcPct val="100000"/>
              </a:lnSpc>
              <a:spcBef>
                <a:spcPts val="600"/>
              </a:spcBef>
            </a:pPr>
            <a:r>
              <a:rPr lang="en-US" altLang="en-US" sz="2600" dirty="0"/>
              <a:t>Law Firms</a:t>
            </a:r>
          </a:p>
          <a:p>
            <a:pPr marL="457200" indent="-457200">
              <a:lnSpc>
                <a:spcPct val="100000"/>
              </a:lnSpc>
              <a:spcBef>
                <a:spcPts val="600"/>
              </a:spcBef>
            </a:pPr>
            <a:r>
              <a:rPr lang="en-US" altLang="en-US" sz="2600" dirty="0"/>
              <a:t>Dental Practices</a:t>
            </a:r>
          </a:p>
          <a:p>
            <a:pPr marL="457200" indent="-457200">
              <a:lnSpc>
                <a:spcPct val="100000"/>
              </a:lnSpc>
              <a:spcBef>
                <a:spcPts val="600"/>
              </a:spcBef>
            </a:pPr>
            <a:r>
              <a:rPr lang="en-US" altLang="en-US" sz="2600" dirty="0"/>
              <a:t>Architectural Firms</a:t>
            </a:r>
          </a:p>
        </p:txBody>
      </p:sp>
    </p:spTree>
    <p:extLst>
      <p:ext uri="{BB962C8B-B14F-4D97-AF65-F5344CB8AC3E}">
        <p14:creationId xmlns:p14="http://schemas.microsoft.com/office/powerpoint/2010/main" val="335201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677916"/>
            <a:ext cx="8217119" cy="2207173"/>
          </a:xfrm>
        </p:spPr>
        <p:txBody>
          <a:bodyPr anchor="ctr">
            <a:normAutofit/>
          </a:bodyPr>
          <a:lstStyle/>
          <a:p>
            <a:pPr lvl="0" algn="ctr" defTabSz="809625" fontAlgn="base">
              <a:lnSpc>
                <a:spcPct val="100000"/>
              </a:lnSpc>
              <a:spcBef>
                <a:spcPct val="20000"/>
              </a:spcBef>
              <a:spcAft>
                <a:spcPct val="0"/>
              </a:spcAft>
              <a:defRPr/>
            </a:pPr>
            <a:r>
              <a:rPr lang="en-US" altLang="en-US" sz="3600" u="sng" dirty="0"/>
              <a:t>Section 1: What is Accounting?</a:t>
            </a:r>
            <a:endParaRPr lang="en-US" sz="3600" u="sng" dirty="0"/>
          </a:p>
        </p:txBody>
      </p:sp>
      <p:sp>
        <p:nvSpPr>
          <p:cNvPr id="3" name="Content Placeholder 2"/>
          <p:cNvSpPr>
            <a:spLocks noGrp="1"/>
          </p:cNvSpPr>
          <p:nvPr>
            <p:ph type="body" idx="1"/>
          </p:nvPr>
        </p:nvSpPr>
        <p:spPr>
          <a:xfrm>
            <a:off x="459193" y="3236058"/>
            <a:ext cx="8259138" cy="2187280"/>
          </a:xfrm>
        </p:spPr>
        <p:txBody>
          <a:bodyPr>
            <a:normAutofit/>
          </a:bodyPr>
          <a:lstStyle/>
          <a:p>
            <a:pPr algn="ctr"/>
            <a:r>
              <a:rPr lang="en-US" altLang="en-US" b="1" kern="0" dirty="0">
                <a:cs typeface="Times New Roman" pitchFamily="18" charset="0"/>
              </a:rPr>
              <a:t>Learning Objective </a:t>
            </a:r>
            <a:r>
              <a:rPr lang="en-US" b="1" dirty="0"/>
              <a:t>1-1: </a:t>
            </a:r>
            <a:r>
              <a:rPr lang="en-US" dirty="0"/>
              <a:t>Define Accounting. </a:t>
            </a:r>
          </a:p>
        </p:txBody>
      </p:sp>
    </p:spTree>
    <p:extLst>
      <p:ext uri="{BB962C8B-B14F-4D97-AF65-F5344CB8AC3E}">
        <p14:creationId xmlns:p14="http://schemas.microsoft.com/office/powerpoint/2010/main" val="2956265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378373"/>
          </a:xfrm>
        </p:spPr>
        <p:txBody>
          <a:bodyPr/>
          <a:lstStyle/>
          <a:p>
            <a:pPr>
              <a:lnSpc>
                <a:spcPct val="100000"/>
              </a:lnSpc>
            </a:pPr>
            <a:r>
              <a:rPr lang="en-US" dirty="0"/>
              <a:t>Objective 1-4: Compare and contrast the three types of business entities. </a:t>
            </a:r>
          </a:p>
        </p:txBody>
      </p:sp>
      <p:sp>
        <p:nvSpPr>
          <p:cNvPr id="2" name="Title 1"/>
          <p:cNvSpPr>
            <a:spLocks noGrp="1"/>
          </p:cNvSpPr>
          <p:nvPr>
            <p:ph type="title"/>
          </p:nvPr>
        </p:nvSpPr>
        <p:spPr>
          <a:xfrm>
            <a:off x="364475" y="489593"/>
            <a:ext cx="8384662" cy="766132"/>
          </a:xfrm>
        </p:spPr>
        <p:txBody>
          <a:bodyPr>
            <a:noAutofit/>
          </a:bodyPr>
          <a:lstStyle/>
          <a:p>
            <a:pPr>
              <a:lnSpc>
                <a:spcPct val="100000"/>
              </a:lnSpc>
            </a:pPr>
            <a:r>
              <a:rPr lang="en-US" dirty="0"/>
              <a:t>Partners Must Agree Upon</a:t>
            </a:r>
          </a:p>
        </p:txBody>
      </p:sp>
      <p:sp>
        <p:nvSpPr>
          <p:cNvPr id="3" name="Content Placeholder 2"/>
          <p:cNvSpPr>
            <a:spLocks noGrp="1"/>
          </p:cNvSpPr>
          <p:nvPr>
            <p:ph idx="1"/>
          </p:nvPr>
        </p:nvSpPr>
        <p:spPr>
          <a:xfrm>
            <a:off x="331071" y="1365446"/>
            <a:ext cx="8497619" cy="5035354"/>
          </a:xfrm>
        </p:spPr>
        <p:txBody>
          <a:bodyPr>
            <a:normAutofit/>
          </a:bodyPr>
          <a:lstStyle/>
          <a:p>
            <a:pPr marL="457200" indent="-457200">
              <a:lnSpc>
                <a:spcPct val="100000"/>
              </a:lnSpc>
              <a:spcBef>
                <a:spcPts val="600"/>
              </a:spcBef>
              <a:buClr>
                <a:schemeClr val="tx1"/>
              </a:buClr>
            </a:pPr>
            <a:r>
              <a:rPr lang="en-US" altLang="en-US" sz="2600" dirty="0"/>
              <a:t>Amount each partner will contribute to the business.</a:t>
            </a:r>
          </a:p>
          <a:p>
            <a:pPr marL="457200" indent="-457200">
              <a:lnSpc>
                <a:spcPct val="100000"/>
              </a:lnSpc>
              <a:spcBef>
                <a:spcPts val="600"/>
              </a:spcBef>
              <a:buClr>
                <a:schemeClr val="tx1"/>
              </a:buClr>
            </a:pPr>
            <a:r>
              <a:rPr lang="en-US" altLang="en-US" sz="2600" dirty="0"/>
              <a:t>Percentage of ownership of each partner.</a:t>
            </a:r>
          </a:p>
          <a:p>
            <a:pPr marL="457200" indent="-457200">
              <a:lnSpc>
                <a:spcPct val="100000"/>
              </a:lnSpc>
              <a:spcBef>
                <a:spcPts val="600"/>
              </a:spcBef>
              <a:buClr>
                <a:schemeClr val="tx1"/>
              </a:buClr>
            </a:pPr>
            <a:r>
              <a:rPr lang="en-US" altLang="en-US" sz="2600" dirty="0"/>
              <a:t>Share of profits of each partner.</a:t>
            </a:r>
          </a:p>
          <a:p>
            <a:pPr marL="457200" indent="-457200">
              <a:lnSpc>
                <a:spcPct val="100000"/>
              </a:lnSpc>
              <a:spcBef>
                <a:spcPts val="600"/>
              </a:spcBef>
              <a:buClr>
                <a:schemeClr val="tx1"/>
              </a:buClr>
            </a:pPr>
            <a:r>
              <a:rPr lang="en-US" altLang="en-US" sz="2600" dirty="0"/>
              <a:t>Duties each partner will perform.</a:t>
            </a:r>
          </a:p>
          <a:p>
            <a:pPr marL="457200" indent="-457200">
              <a:lnSpc>
                <a:spcPct val="100000"/>
              </a:lnSpc>
              <a:spcBef>
                <a:spcPts val="600"/>
              </a:spcBef>
              <a:buClr>
                <a:schemeClr val="tx1"/>
              </a:buClr>
            </a:pPr>
            <a:r>
              <a:rPr lang="en-US" altLang="en-US" sz="2600" dirty="0"/>
              <a:t>Debts - the responsibility each partner has for the partnership</a:t>
            </a:r>
            <a:r>
              <a:rPr lang="ja-JP" altLang="en-US" sz="2600" dirty="0"/>
              <a:t>’</a:t>
            </a:r>
            <a:r>
              <a:rPr lang="en-US" altLang="ja-JP" sz="2600" dirty="0"/>
              <a:t>s debts.</a:t>
            </a:r>
            <a:endParaRPr lang="en-US" altLang="en-US" sz="2600" dirty="0">
              <a:solidFill>
                <a:srgbClr val="CC3300"/>
              </a:solidFill>
            </a:endParaRPr>
          </a:p>
        </p:txBody>
      </p:sp>
    </p:spTree>
    <p:extLst>
      <p:ext uri="{BB962C8B-B14F-4D97-AF65-F5344CB8AC3E}">
        <p14:creationId xmlns:p14="http://schemas.microsoft.com/office/powerpoint/2010/main" val="557110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331077"/>
          </a:xfrm>
        </p:spPr>
        <p:txBody>
          <a:bodyPr/>
          <a:lstStyle/>
          <a:p>
            <a:pPr>
              <a:lnSpc>
                <a:spcPct val="100000"/>
              </a:lnSpc>
            </a:pPr>
            <a:r>
              <a:rPr lang="en-US" dirty="0"/>
              <a:t>Objective 1-4: Compare and contrast the three types of business entities. </a:t>
            </a:r>
          </a:p>
        </p:txBody>
      </p:sp>
      <p:sp>
        <p:nvSpPr>
          <p:cNvPr id="2" name="Title 1"/>
          <p:cNvSpPr>
            <a:spLocks noGrp="1"/>
          </p:cNvSpPr>
          <p:nvPr>
            <p:ph type="title"/>
          </p:nvPr>
        </p:nvSpPr>
        <p:spPr>
          <a:xfrm>
            <a:off x="204950" y="505358"/>
            <a:ext cx="8718331" cy="834715"/>
          </a:xfrm>
        </p:spPr>
        <p:txBody>
          <a:bodyPr/>
          <a:lstStyle/>
          <a:p>
            <a:pPr>
              <a:lnSpc>
                <a:spcPct val="100000"/>
              </a:lnSpc>
            </a:pPr>
            <a:r>
              <a:rPr lang="en-US" dirty="0"/>
              <a:t>Corporation</a:t>
            </a:r>
          </a:p>
        </p:txBody>
      </p:sp>
      <p:sp>
        <p:nvSpPr>
          <p:cNvPr id="3" name="Content Placeholder 2"/>
          <p:cNvSpPr>
            <a:spLocks noGrp="1"/>
          </p:cNvSpPr>
          <p:nvPr>
            <p:ph idx="1"/>
          </p:nvPr>
        </p:nvSpPr>
        <p:spPr>
          <a:xfrm>
            <a:off x="425668" y="1475799"/>
            <a:ext cx="8292663" cy="4846174"/>
          </a:xfrm>
        </p:spPr>
        <p:txBody>
          <a:bodyPr>
            <a:normAutofit/>
          </a:bodyPr>
          <a:lstStyle/>
          <a:p>
            <a:pPr marL="0" indent="0">
              <a:lnSpc>
                <a:spcPct val="100000"/>
              </a:lnSpc>
              <a:spcBef>
                <a:spcPts val="600"/>
              </a:spcBef>
              <a:buNone/>
            </a:pPr>
            <a:r>
              <a:rPr lang="en-US" altLang="en-US" sz="2600" b="1" dirty="0"/>
              <a:t>QUESTION:</a:t>
            </a:r>
          </a:p>
          <a:p>
            <a:pPr marL="0" indent="0">
              <a:lnSpc>
                <a:spcPct val="100000"/>
              </a:lnSpc>
              <a:spcBef>
                <a:spcPts val="600"/>
              </a:spcBef>
              <a:buNone/>
            </a:pPr>
            <a:r>
              <a:rPr lang="en-US" altLang="en-US" sz="2600" dirty="0"/>
              <a:t>What is a corporation?</a:t>
            </a:r>
          </a:p>
          <a:p>
            <a:pPr marL="0" indent="0">
              <a:lnSpc>
                <a:spcPct val="100000"/>
              </a:lnSpc>
              <a:spcBef>
                <a:spcPts val="600"/>
              </a:spcBef>
              <a:buNone/>
            </a:pPr>
            <a:r>
              <a:rPr lang="en-US" altLang="en-US" sz="2600" b="1" dirty="0"/>
              <a:t>ANSWER:</a:t>
            </a:r>
          </a:p>
          <a:p>
            <a:pPr marL="0" indent="0">
              <a:lnSpc>
                <a:spcPct val="100000"/>
              </a:lnSpc>
              <a:spcBef>
                <a:spcPts val="600"/>
              </a:spcBef>
              <a:buNone/>
            </a:pPr>
            <a:r>
              <a:rPr lang="en-US" altLang="en-US" sz="2600" dirty="0"/>
              <a:t>A corporation is a publicly or privately owned business entity that is separate from its owners and has a legal right to own property and do business in its own name; stockholders are not responsible for the debts or taxes of the business.</a:t>
            </a:r>
          </a:p>
        </p:txBody>
      </p:sp>
    </p:spTree>
    <p:extLst>
      <p:ext uri="{BB962C8B-B14F-4D97-AF65-F5344CB8AC3E}">
        <p14:creationId xmlns:p14="http://schemas.microsoft.com/office/powerpoint/2010/main" val="3121854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67560"/>
          </a:xfrm>
        </p:spPr>
        <p:txBody>
          <a:bodyPr/>
          <a:lstStyle/>
          <a:p>
            <a:pPr>
              <a:lnSpc>
                <a:spcPct val="100000"/>
              </a:lnSpc>
            </a:pPr>
            <a:r>
              <a:rPr lang="en-US" dirty="0"/>
              <a:t>Section 2, Objective 1-4: Compare and contrast the three types of business entities. </a:t>
            </a:r>
          </a:p>
        </p:txBody>
      </p:sp>
      <p:sp>
        <p:nvSpPr>
          <p:cNvPr id="2" name="Title 1"/>
          <p:cNvSpPr>
            <a:spLocks noGrp="1"/>
          </p:cNvSpPr>
          <p:nvPr>
            <p:ph type="title"/>
          </p:nvPr>
        </p:nvSpPr>
        <p:spPr>
          <a:xfrm>
            <a:off x="269879" y="646386"/>
            <a:ext cx="8606107" cy="772511"/>
          </a:xfrm>
        </p:spPr>
        <p:txBody>
          <a:bodyPr>
            <a:noAutofit/>
          </a:bodyPr>
          <a:lstStyle/>
          <a:p>
            <a:pPr>
              <a:lnSpc>
                <a:spcPct val="100000"/>
              </a:lnSpc>
            </a:pPr>
            <a:r>
              <a:rPr lang="en-US" dirty="0"/>
              <a:t>Stock</a:t>
            </a:r>
          </a:p>
        </p:txBody>
      </p:sp>
      <p:sp>
        <p:nvSpPr>
          <p:cNvPr id="3" name="Content Placeholder 2"/>
          <p:cNvSpPr>
            <a:spLocks noGrp="1"/>
          </p:cNvSpPr>
          <p:nvPr>
            <p:ph idx="1"/>
          </p:nvPr>
        </p:nvSpPr>
        <p:spPr>
          <a:xfrm>
            <a:off x="463767" y="1555118"/>
            <a:ext cx="8207267" cy="4719558"/>
          </a:xfrm>
        </p:spPr>
        <p:txBody>
          <a:bodyPr>
            <a:noAutofit/>
          </a:bodyPr>
          <a:lstStyle/>
          <a:p>
            <a:pPr marL="0" indent="0">
              <a:lnSpc>
                <a:spcPct val="100000"/>
              </a:lnSpc>
              <a:spcBef>
                <a:spcPts val="600"/>
              </a:spcBef>
              <a:buNone/>
            </a:pPr>
            <a:r>
              <a:rPr lang="en-US" altLang="en-US" sz="2600" b="1" dirty="0"/>
              <a:t>QUESTION:</a:t>
            </a:r>
          </a:p>
          <a:p>
            <a:pPr marL="0" indent="0">
              <a:lnSpc>
                <a:spcPct val="100000"/>
              </a:lnSpc>
              <a:spcBef>
                <a:spcPts val="600"/>
              </a:spcBef>
              <a:buNone/>
            </a:pPr>
            <a:r>
              <a:rPr lang="en-US" altLang="en-US" sz="2600" dirty="0"/>
              <a:t>What is stock?</a:t>
            </a:r>
          </a:p>
          <a:p>
            <a:pPr marL="0" indent="0">
              <a:lnSpc>
                <a:spcPct val="100000"/>
              </a:lnSpc>
              <a:spcBef>
                <a:spcPts val="600"/>
              </a:spcBef>
              <a:buNone/>
            </a:pPr>
            <a:r>
              <a:rPr lang="en-US" altLang="en-US" sz="2600" b="1" dirty="0"/>
              <a:t>ANSWER:</a:t>
            </a:r>
          </a:p>
          <a:p>
            <a:pPr marL="0" indent="0">
              <a:lnSpc>
                <a:spcPct val="100000"/>
              </a:lnSpc>
              <a:spcBef>
                <a:spcPts val="600"/>
              </a:spcBef>
              <a:buNone/>
            </a:pPr>
            <a:r>
              <a:rPr lang="en-US" altLang="en-US" sz="2600" dirty="0"/>
              <a:t>Stock is issued in the form of stock certificates, and represents the ownership of the corporation.</a:t>
            </a:r>
          </a:p>
        </p:txBody>
      </p:sp>
    </p:spTree>
    <p:extLst>
      <p:ext uri="{BB962C8B-B14F-4D97-AF65-F5344CB8AC3E}">
        <p14:creationId xmlns:p14="http://schemas.microsoft.com/office/powerpoint/2010/main" val="2774138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99091"/>
          </a:xfrm>
        </p:spPr>
        <p:txBody>
          <a:bodyPr/>
          <a:lstStyle/>
          <a:p>
            <a:pPr>
              <a:lnSpc>
                <a:spcPct val="100000"/>
              </a:lnSpc>
            </a:pPr>
            <a:r>
              <a:rPr lang="en-US" dirty="0"/>
              <a:t>Section 2, Objective 1-4: Compare and contrast the three types of business entities.</a:t>
            </a:r>
          </a:p>
        </p:txBody>
      </p:sp>
      <p:sp>
        <p:nvSpPr>
          <p:cNvPr id="2" name="Title 1"/>
          <p:cNvSpPr>
            <a:spLocks noGrp="1"/>
          </p:cNvSpPr>
          <p:nvPr>
            <p:ph type="title"/>
          </p:nvPr>
        </p:nvSpPr>
        <p:spPr>
          <a:xfrm>
            <a:off x="364475" y="663019"/>
            <a:ext cx="8384662" cy="766132"/>
          </a:xfrm>
        </p:spPr>
        <p:txBody>
          <a:bodyPr>
            <a:normAutofit/>
          </a:bodyPr>
          <a:lstStyle/>
          <a:p>
            <a:pPr>
              <a:lnSpc>
                <a:spcPct val="100000"/>
              </a:lnSpc>
            </a:pPr>
            <a:r>
              <a:rPr lang="en-US" altLang="en-US" dirty="0"/>
              <a:t>Important Distinction</a:t>
            </a:r>
            <a:endParaRPr lang="en-US" dirty="0"/>
          </a:p>
        </p:txBody>
      </p:sp>
      <p:sp>
        <p:nvSpPr>
          <p:cNvPr id="3" name="Content Placeholder 2"/>
          <p:cNvSpPr>
            <a:spLocks noGrp="1"/>
          </p:cNvSpPr>
          <p:nvPr>
            <p:ph idx="1"/>
          </p:nvPr>
        </p:nvSpPr>
        <p:spPr>
          <a:xfrm>
            <a:off x="346837" y="1570399"/>
            <a:ext cx="8466087" cy="4751573"/>
          </a:xfrm>
        </p:spPr>
        <p:txBody>
          <a:bodyPr>
            <a:normAutofit/>
          </a:bodyPr>
          <a:lstStyle/>
          <a:p>
            <a:pPr marL="457200" indent="-442913">
              <a:lnSpc>
                <a:spcPct val="100000"/>
              </a:lnSpc>
              <a:spcBef>
                <a:spcPts val="600"/>
              </a:spcBef>
            </a:pPr>
            <a:r>
              <a:rPr lang="en-US" altLang="en-US" sz="2600" dirty="0"/>
              <a:t>For accounting purposes, all forms of business entities are considered separate entities. </a:t>
            </a:r>
          </a:p>
          <a:p>
            <a:pPr marL="457200" indent="-442913">
              <a:lnSpc>
                <a:spcPct val="100000"/>
              </a:lnSpc>
              <a:spcBef>
                <a:spcPts val="600"/>
              </a:spcBef>
            </a:pPr>
            <a:r>
              <a:rPr lang="en-US" altLang="en-US" sz="2600" dirty="0"/>
              <a:t>However, the corporation is the only form of business that is a separate legal entity.</a:t>
            </a:r>
          </a:p>
        </p:txBody>
      </p:sp>
    </p:spTree>
    <p:extLst>
      <p:ext uri="{BB962C8B-B14F-4D97-AF65-F5344CB8AC3E}">
        <p14:creationId xmlns:p14="http://schemas.microsoft.com/office/powerpoint/2010/main" val="2995744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67560"/>
          </a:xfrm>
        </p:spPr>
        <p:txBody>
          <a:bodyPr/>
          <a:lstStyle/>
          <a:p>
            <a:pPr>
              <a:lnSpc>
                <a:spcPct val="100000"/>
              </a:lnSpc>
            </a:pPr>
            <a:r>
              <a:rPr lang="en-US" dirty="0"/>
              <a:t>Section 2, Objective 1-4: Compare and contrast the three types of business entities. </a:t>
            </a:r>
          </a:p>
        </p:txBody>
      </p:sp>
      <p:sp>
        <p:nvSpPr>
          <p:cNvPr id="2" name="Title 1"/>
          <p:cNvSpPr>
            <a:spLocks noGrp="1"/>
          </p:cNvSpPr>
          <p:nvPr>
            <p:ph type="title"/>
          </p:nvPr>
        </p:nvSpPr>
        <p:spPr>
          <a:xfrm>
            <a:off x="396006" y="694549"/>
            <a:ext cx="8384662" cy="766132"/>
          </a:xfrm>
        </p:spPr>
        <p:txBody>
          <a:bodyPr/>
          <a:lstStyle/>
          <a:p>
            <a:pPr>
              <a:lnSpc>
                <a:spcPct val="100000"/>
              </a:lnSpc>
            </a:pPr>
            <a:r>
              <a:rPr lang="en-US" altLang="en-US" dirty="0"/>
              <a:t>Separate Entity Assumption</a:t>
            </a:r>
            <a:endParaRPr lang="en-US" dirty="0"/>
          </a:p>
        </p:txBody>
      </p:sp>
      <p:sp>
        <p:nvSpPr>
          <p:cNvPr id="3" name="Content Placeholder 2"/>
          <p:cNvSpPr>
            <a:spLocks noGrp="1"/>
          </p:cNvSpPr>
          <p:nvPr>
            <p:ph idx="1"/>
          </p:nvPr>
        </p:nvSpPr>
        <p:spPr>
          <a:xfrm>
            <a:off x="448002" y="1649235"/>
            <a:ext cx="8238798" cy="4688503"/>
          </a:xfrm>
        </p:spPr>
        <p:txBody>
          <a:bodyPr>
            <a:normAutofit/>
          </a:bodyPr>
          <a:lstStyle/>
          <a:p>
            <a:pPr marL="0" indent="0">
              <a:lnSpc>
                <a:spcPct val="100000"/>
              </a:lnSpc>
              <a:spcBef>
                <a:spcPts val="600"/>
              </a:spcBef>
              <a:buNone/>
            </a:pPr>
            <a:r>
              <a:rPr lang="en-US" altLang="en-US" sz="2600" b="1" dirty="0"/>
              <a:t>QUESTION:</a:t>
            </a:r>
          </a:p>
          <a:p>
            <a:pPr marL="0" indent="0">
              <a:lnSpc>
                <a:spcPct val="100000"/>
              </a:lnSpc>
              <a:spcBef>
                <a:spcPts val="600"/>
              </a:spcBef>
              <a:buNone/>
            </a:pPr>
            <a:r>
              <a:rPr lang="en-US" altLang="en-US" sz="2600" dirty="0"/>
              <a:t>What is the separate entity assumption?</a:t>
            </a:r>
          </a:p>
          <a:p>
            <a:pPr marL="0" indent="0">
              <a:lnSpc>
                <a:spcPct val="100000"/>
              </a:lnSpc>
              <a:spcBef>
                <a:spcPts val="600"/>
              </a:spcBef>
              <a:buNone/>
            </a:pPr>
            <a:r>
              <a:rPr lang="en-US" altLang="en-US" sz="2600" b="1" dirty="0"/>
              <a:t>ANSWER:</a:t>
            </a:r>
          </a:p>
          <a:p>
            <a:pPr marL="0" indent="0">
              <a:lnSpc>
                <a:spcPct val="100000"/>
              </a:lnSpc>
              <a:spcBef>
                <a:spcPts val="600"/>
              </a:spcBef>
              <a:buNone/>
            </a:pPr>
            <a:r>
              <a:rPr lang="en-US" altLang="en-US" sz="2600" dirty="0"/>
              <a:t>The separate entity assumption is the concept of keeping a firm</a:t>
            </a:r>
            <a:r>
              <a:rPr lang="ja-JP" altLang="en-US" sz="2600" dirty="0"/>
              <a:t>’</a:t>
            </a:r>
            <a:r>
              <a:rPr lang="en-US" altLang="ja-JP" sz="2600" dirty="0"/>
              <a:t>s financial records separate from the owner</a:t>
            </a:r>
            <a:r>
              <a:rPr lang="ja-JP" altLang="en-US" sz="2600" dirty="0"/>
              <a:t>’</a:t>
            </a:r>
            <a:r>
              <a:rPr lang="en-US" altLang="ja-JP" sz="2600" dirty="0"/>
              <a:t>s personal financial records.</a:t>
            </a:r>
            <a:endParaRPr lang="en-US" altLang="en-US" sz="2600" dirty="0"/>
          </a:p>
        </p:txBody>
      </p:sp>
    </p:spTree>
    <p:extLst>
      <p:ext uri="{BB962C8B-B14F-4D97-AF65-F5344CB8AC3E}">
        <p14:creationId xmlns:p14="http://schemas.microsoft.com/office/powerpoint/2010/main" val="3517068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77918"/>
            <a:ext cx="8166539" cy="2191406"/>
          </a:xfrm>
        </p:spPr>
        <p:txBody>
          <a:bodyPr>
            <a:normAutofit/>
          </a:bodyPr>
          <a:lstStyle/>
          <a:p>
            <a:pPr algn="ctr">
              <a:lnSpc>
                <a:spcPct val="100000"/>
              </a:lnSpc>
            </a:pPr>
            <a:r>
              <a:rPr lang="en-US" altLang="en-US" sz="3600" u="sng" dirty="0"/>
              <a:t>Section 2: Business and Accounting </a:t>
            </a:r>
            <a:endParaRPr lang="en-US" sz="3600" u="sng" dirty="0"/>
          </a:p>
        </p:txBody>
      </p:sp>
      <p:sp>
        <p:nvSpPr>
          <p:cNvPr id="3" name="Content Placeholder 2"/>
          <p:cNvSpPr>
            <a:spLocks noGrp="1"/>
          </p:cNvSpPr>
          <p:nvPr>
            <p:ph type="body" idx="1"/>
          </p:nvPr>
        </p:nvSpPr>
        <p:spPr>
          <a:xfrm>
            <a:off x="456546" y="3236062"/>
            <a:ext cx="8293316" cy="2281869"/>
          </a:xfrm>
        </p:spPr>
        <p:txBody>
          <a:bodyPr>
            <a:noAutofit/>
          </a:bodyPr>
          <a:lstStyle/>
          <a:p>
            <a:pPr algn="ctr" defTabSz="809625" fontAlgn="base">
              <a:lnSpc>
                <a:spcPct val="100000"/>
              </a:lnSpc>
              <a:spcBef>
                <a:spcPct val="20000"/>
              </a:spcBef>
              <a:spcAft>
                <a:spcPct val="0"/>
              </a:spcAft>
              <a:buClr>
                <a:srgbClr val="EB8045"/>
              </a:buClr>
              <a:defRPr/>
            </a:pPr>
            <a:r>
              <a:rPr lang="en-US" altLang="en-US" b="1" kern="0" dirty="0">
                <a:cs typeface="Times New Roman" pitchFamily="18" charset="0"/>
              </a:rPr>
              <a:t>Learning Objective </a:t>
            </a:r>
            <a:r>
              <a:rPr lang="en-US" b="1" dirty="0"/>
              <a:t>1- 5: </a:t>
            </a:r>
            <a:r>
              <a:rPr lang="en-US" dirty="0"/>
              <a:t>Describe the process used to develop generally accepted </a:t>
            </a:r>
            <a:br>
              <a:rPr lang="en-US" dirty="0"/>
            </a:br>
            <a:r>
              <a:rPr lang="en-US" dirty="0"/>
              <a:t>accounting principles.</a:t>
            </a:r>
            <a:endParaRPr lang="en-US" altLang="en-US" kern="0" dirty="0">
              <a:cs typeface="Times New Roman" pitchFamily="18" charset="0"/>
            </a:endParaRPr>
          </a:p>
        </p:txBody>
      </p:sp>
    </p:spTree>
    <p:extLst>
      <p:ext uri="{BB962C8B-B14F-4D97-AF65-F5344CB8AC3E}">
        <p14:creationId xmlns:p14="http://schemas.microsoft.com/office/powerpoint/2010/main" val="1767092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67560"/>
          </a:xfrm>
        </p:spPr>
        <p:txBody>
          <a:bodyPr/>
          <a:lstStyle/>
          <a:p>
            <a:pPr>
              <a:lnSpc>
                <a:spcPct val="100000"/>
              </a:lnSpc>
            </a:pPr>
            <a:r>
              <a:rPr lang="en-US" dirty="0"/>
              <a:t>Section 2, Objective 1-5: Describe the process used to develop generally accepted accounting principles. </a:t>
            </a:r>
          </a:p>
        </p:txBody>
      </p:sp>
      <p:sp>
        <p:nvSpPr>
          <p:cNvPr id="2" name="Title 1"/>
          <p:cNvSpPr>
            <a:spLocks noGrp="1"/>
          </p:cNvSpPr>
          <p:nvPr>
            <p:ph type="title"/>
          </p:nvPr>
        </p:nvSpPr>
        <p:spPr>
          <a:xfrm>
            <a:off x="380241" y="710313"/>
            <a:ext cx="8384662" cy="766132"/>
          </a:xfrm>
        </p:spPr>
        <p:txBody>
          <a:bodyPr/>
          <a:lstStyle/>
          <a:p>
            <a:pPr>
              <a:lnSpc>
                <a:spcPct val="100000"/>
              </a:lnSpc>
            </a:pPr>
            <a:r>
              <a:rPr lang="en-US" altLang="en-US" dirty="0"/>
              <a:t>GAAP</a:t>
            </a:r>
            <a:endParaRPr lang="en-US" dirty="0"/>
          </a:p>
        </p:txBody>
      </p:sp>
      <p:sp>
        <p:nvSpPr>
          <p:cNvPr id="3" name="Content Placeholder 2"/>
          <p:cNvSpPr>
            <a:spLocks noGrp="1"/>
          </p:cNvSpPr>
          <p:nvPr>
            <p:ph idx="1"/>
          </p:nvPr>
        </p:nvSpPr>
        <p:spPr>
          <a:xfrm>
            <a:off x="444718" y="1601935"/>
            <a:ext cx="8194785" cy="4751568"/>
          </a:xfrm>
        </p:spPr>
        <p:txBody>
          <a:bodyPr>
            <a:normAutofit/>
          </a:bodyPr>
          <a:lstStyle/>
          <a:p>
            <a:pPr marL="0" indent="0">
              <a:lnSpc>
                <a:spcPct val="100000"/>
              </a:lnSpc>
              <a:spcBef>
                <a:spcPts val="600"/>
              </a:spcBef>
              <a:buNone/>
            </a:pPr>
            <a:r>
              <a:rPr lang="en-US" altLang="en-US" sz="2600" b="1" dirty="0"/>
              <a:t>QUESTION:</a:t>
            </a:r>
          </a:p>
          <a:p>
            <a:pPr marL="0" indent="0">
              <a:lnSpc>
                <a:spcPct val="100000"/>
              </a:lnSpc>
              <a:spcBef>
                <a:spcPts val="600"/>
              </a:spcBef>
              <a:buNone/>
            </a:pPr>
            <a:r>
              <a:rPr lang="en-US" altLang="en-US" sz="2600" dirty="0"/>
              <a:t>What are generally accepted accounting principles (GAAP)?</a:t>
            </a:r>
          </a:p>
          <a:p>
            <a:pPr marL="0" indent="0">
              <a:lnSpc>
                <a:spcPct val="100000"/>
              </a:lnSpc>
              <a:spcBef>
                <a:spcPts val="600"/>
              </a:spcBef>
              <a:buNone/>
            </a:pPr>
            <a:r>
              <a:rPr lang="en-US" altLang="en-US" sz="2600" b="1" dirty="0"/>
              <a:t>ANSWER:</a:t>
            </a:r>
          </a:p>
          <a:p>
            <a:pPr marL="0" indent="0">
              <a:lnSpc>
                <a:spcPct val="100000"/>
              </a:lnSpc>
              <a:spcBef>
                <a:spcPts val="600"/>
              </a:spcBef>
              <a:buNone/>
            </a:pPr>
            <a:r>
              <a:rPr lang="en-US" altLang="en-US" sz="2600" dirty="0"/>
              <a:t>Generally accepted accounting principles (GAAP) are accounting standards developed and applied by professional accountants.</a:t>
            </a:r>
          </a:p>
        </p:txBody>
      </p:sp>
    </p:spTree>
    <p:extLst>
      <p:ext uri="{BB962C8B-B14F-4D97-AF65-F5344CB8AC3E}">
        <p14:creationId xmlns:p14="http://schemas.microsoft.com/office/powerpoint/2010/main" val="1245216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51794"/>
          </a:xfrm>
        </p:spPr>
        <p:txBody>
          <a:bodyPr/>
          <a:lstStyle/>
          <a:p>
            <a:pPr>
              <a:lnSpc>
                <a:spcPct val="100000"/>
              </a:lnSpc>
            </a:pPr>
            <a:r>
              <a:rPr lang="en-US" dirty="0"/>
              <a:t>Section 2, Objective 1-5: Describe the process used to develop generally accepted accounting principles. </a:t>
            </a:r>
          </a:p>
        </p:txBody>
      </p:sp>
      <p:sp>
        <p:nvSpPr>
          <p:cNvPr id="2" name="Title 1"/>
          <p:cNvSpPr>
            <a:spLocks noGrp="1"/>
          </p:cNvSpPr>
          <p:nvPr>
            <p:ph type="title"/>
          </p:nvPr>
        </p:nvSpPr>
        <p:spPr>
          <a:xfrm>
            <a:off x="364476" y="710312"/>
            <a:ext cx="8384662" cy="766132"/>
          </a:xfrm>
        </p:spPr>
        <p:txBody>
          <a:bodyPr/>
          <a:lstStyle/>
          <a:p>
            <a:pPr>
              <a:lnSpc>
                <a:spcPct val="100000"/>
              </a:lnSpc>
            </a:pPr>
            <a:r>
              <a:rPr lang="en-US" altLang="en-US" dirty="0"/>
              <a:t>Auditor</a:t>
            </a:r>
            <a:r>
              <a:rPr lang="ja-JP" altLang="en-US" dirty="0"/>
              <a:t>’</a:t>
            </a:r>
            <a:r>
              <a:rPr lang="en-US" altLang="ja-JP" dirty="0"/>
              <a:t>s Report</a:t>
            </a:r>
            <a:endParaRPr lang="en-US" dirty="0"/>
          </a:p>
        </p:txBody>
      </p:sp>
      <p:sp>
        <p:nvSpPr>
          <p:cNvPr id="3" name="Content Placeholder 2"/>
          <p:cNvSpPr>
            <a:spLocks noGrp="1"/>
          </p:cNvSpPr>
          <p:nvPr>
            <p:ph idx="1"/>
          </p:nvPr>
        </p:nvSpPr>
        <p:spPr>
          <a:xfrm>
            <a:off x="457200" y="1640931"/>
            <a:ext cx="8213834" cy="4681042"/>
          </a:xfrm>
        </p:spPr>
        <p:txBody>
          <a:bodyPr>
            <a:normAutofit/>
          </a:bodyPr>
          <a:lstStyle/>
          <a:p>
            <a:pPr marL="0" indent="0">
              <a:lnSpc>
                <a:spcPct val="100000"/>
              </a:lnSpc>
              <a:spcBef>
                <a:spcPts val="600"/>
              </a:spcBef>
              <a:buNone/>
            </a:pPr>
            <a:r>
              <a:rPr lang="en-US" altLang="en-US" sz="2600" b="1" dirty="0"/>
              <a:t>QUESTION:</a:t>
            </a:r>
          </a:p>
          <a:p>
            <a:pPr marL="0" indent="0">
              <a:lnSpc>
                <a:spcPct val="100000"/>
              </a:lnSpc>
              <a:spcBef>
                <a:spcPts val="600"/>
              </a:spcBef>
              <a:buNone/>
            </a:pPr>
            <a:r>
              <a:rPr lang="en-US" altLang="en-US" sz="2600" dirty="0"/>
              <a:t>What is an auditor</a:t>
            </a:r>
            <a:r>
              <a:rPr lang="ja-JP" altLang="en-US" sz="2600" dirty="0"/>
              <a:t>’</a:t>
            </a:r>
            <a:r>
              <a:rPr lang="en-US" altLang="ja-JP" sz="2600" dirty="0"/>
              <a:t>s report?</a:t>
            </a:r>
          </a:p>
          <a:p>
            <a:pPr marL="0" indent="0">
              <a:lnSpc>
                <a:spcPct val="100000"/>
              </a:lnSpc>
              <a:spcBef>
                <a:spcPts val="600"/>
              </a:spcBef>
              <a:buNone/>
            </a:pPr>
            <a:r>
              <a:rPr lang="en-US" altLang="en-US" sz="2600" b="1" dirty="0"/>
              <a:t>ANSWER:</a:t>
            </a:r>
          </a:p>
          <a:p>
            <a:pPr marL="0" indent="0">
              <a:lnSpc>
                <a:spcPct val="100000"/>
              </a:lnSpc>
              <a:spcBef>
                <a:spcPts val="600"/>
              </a:spcBef>
              <a:buNone/>
            </a:pPr>
            <a:r>
              <a:rPr lang="en-US" altLang="en-US" sz="2600" dirty="0"/>
              <a:t>An auditor</a:t>
            </a:r>
            <a:r>
              <a:rPr lang="ja-JP" altLang="en-US" sz="2600" dirty="0"/>
              <a:t>’</a:t>
            </a:r>
            <a:r>
              <a:rPr lang="en-US" altLang="ja-JP" sz="2600" dirty="0"/>
              <a:t>s report accompanies an independent accountant</a:t>
            </a:r>
            <a:r>
              <a:rPr lang="ja-JP" altLang="en-US" sz="2600" dirty="0"/>
              <a:t>’</a:t>
            </a:r>
            <a:r>
              <a:rPr lang="en-US" altLang="ja-JP" sz="2600" dirty="0"/>
              <a:t>s audit or review of a firm</a:t>
            </a:r>
            <a:r>
              <a:rPr lang="ja-JP" altLang="en-US" sz="2600" dirty="0"/>
              <a:t>’</a:t>
            </a:r>
            <a:r>
              <a:rPr lang="en-US" altLang="ja-JP" sz="2600" dirty="0"/>
              <a:t>s financial statements.</a:t>
            </a:r>
            <a:endParaRPr lang="en-US" altLang="en-US" sz="2600" dirty="0"/>
          </a:p>
        </p:txBody>
      </p:sp>
    </p:spTree>
    <p:extLst>
      <p:ext uri="{BB962C8B-B14F-4D97-AF65-F5344CB8AC3E}">
        <p14:creationId xmlns:p14="http://schemas.microsoft.com/office/powerpoint/2010/main" val="111850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0"/>
            <a:ext cx="9144000" cy="313900"/>
          </a:xfrm>
        </p:spPr>
        <p:txBody>
          <a:bodyPr/>
          <a:lstStyle/>
          <a:p>
            <a:pPr>
              <a:tabLst>
                <a:tab pos="509588" algn="l"/>
              </a:tabLst>
            </a:pPr>
            <a:r>
              <a:rPr lang="en-US" dirty="0"/>
              <a:t>Section 1, Objective 1-1: Define Accounting. </a:t>
            </a:r>
          </a:p>
        </p:txBody>
      </p:sp>
      <p:sp>
        <p:nvSpPr>
          <p:cNvPr id="2" name="Title 1"/>
          <p:cNvSpPr>
            <a:spLocks noGrp="1"/>
          </p:cNvSpPr>
          <p:nvPr>
            <p:ph type="title"/>
          </p:nvPr>
        </p:nvSpPr>
        <p:spPr>
          <a:xfrm>
            <a:off x="204716" y="365126"/>
            <a:ext cx="8734568" cy="890468"/>
          </a:xfrm>
        </p:spPr>
        <p:txBody>
          <a:bodyPr>
            <a:normAutofit/>
          </a:bodyPr>
          <a:lstStyle/>
          <a:p>
            <a:r>
              <a:rPr lang="en-US" sz="3600" dirty="0"/>
              <a:t>Accounting (1 of 3)</a:t>
            </a:r>
          </a:p>
        </p:txBody>
      </p:sp>
      <p:sp>
        <p:nvSpPr>
          <p:cNvPr id="3" name="Content Placeholder 2"/>
          <p:cNvSpPr>
            <a:spLocks noGrp="1"/>
          </p:cNvSpPr>
          <p:nvPr>
            <p:ph idx="1"/>
          </p:nvPr>
        </p:nvSpPr>
        <p:spPr>
          <a:xfrm>
            <a:off x="346839" y="1382106"/>
            <a:ext cx="8418789" cy="4971397"/>
          </a:xfrm>
        </p:spPr>
        <p:txBody>
          <a:bodyPr>
            <a:normAutofit/>
          </a:bodyPr>
          <a:lstStyle/>
          <a:p>
            <a:pPr marL="0" indent="0">
              <a:lnSpc>
                <a:spcPct val="100000"/>
              </a:lnSpc>
              <a:spcBef>
                <a:spcPts val="600"/>
              </a:spcBef>
              <a:buNone/>
            </a:pPr>
            <a:r>
              <a:rPr lang="en-US" altLang="en-US" sz="2600" dirty="0"/>
              <a:t>In running a business, you need answers to questions:</a:t>
            </a:r>
          </a:p>
          <a:p>
            <a:pPr marL="457200" indent="-457200">
              <a:lnSpc>
                <a:spcPct val="100000"/>
              </a:lnSpc>
              <a:spcBef>
                <a:spcPts val="600"/>
              </a:spcBef>
            </a:pPr>
            <a:r>
              <a:rPr lang="en-US" altLang="en-US" sz="2600" dirty="0"/>
              <a:t>How much cash does the business have?</a:t>
            </a:r>
          </a:p>
          <a:p>
            <a:pPr marL="457200" indent="-457200">
              <a:lnSpc>
                <a:spcPct val="100000"/>
              </a:lnSpc>
              <a:spcBef>
                <a:spcPts val="600"/>
              </a:spcBef>
            </a:pPr>
            <a:r>
              <a:rPr lang="en-US" altLang="en-US" sz="2600" dirty="0"/>
              <a:t>How much money do customers owe the business?</a:t>
            </a:r>
          </a:p>
          <a:p>
            <a:pPr marL="457200" indent="-457200">
              <a:lnSpc>
                <a:spcPct val="100000"/>
              </a:lnSpc>
              <a:spcBef>
                <a:spcPts val="600"/>
              </a:spcBef>
            </a:pPr>
            <a:r>
              <a:rPr lang="en-US" altLang="en-US" sz="2600" dirty="0"/>
              <a:t>What is the cost of the merchandise sold?</a:t>
            </a:r>
          </a:p>
          <a:p>
            <a:pPr marL="457200" indent="-457200">
              <a:lnSpc>
                <a:spcPct val="100000"/>
              </a:lnSpc>
              <a:spcBef>
                <a:spcPts val="600"/>
              </a:spcBef>
            </a:pPr>
            <a:r>
              <a:rPr lang="en-US" altLang="en-US" sz="2600" dirty="0"/>
              <a:t>What is the change in sales volume?</a:t>
            </a:r>
          </a:p>
          <a:p>
            <a:pPr marL="457200" indent="-457200">
              <a:lnSpc>
                <a:spcPct val="100000"/>
              </a:lnSpc>
              <a:spcBef>
                <a:spcPts val="600"/>
              </a:spcBef>
            </a:pPr>
            <a:r>
              <a:rPr lang="en-US" altLang="en-US" sz="2600" dirty="0"/>
              <a:t>How much money is owed to suppliers?</a:t>
            </a:r>
          </a:p>
          <a:p>
            <a:pPr marL="457200" indent="-457200">
              <a:lnSpc>
                <a:spcPct val="100000"/>
              </a:lnSpc>
              <a:spcBef>
                <a:spcPts val="600"/>
              </a:spcBef>
            </a:pPr>
            <a:r>
              <a:rPr lang="en-US" altLang="en-US" sz="2600" dirty="0"/>
              <a:t>What is the profit or loss?</a:t>
            </a:r>
          </a:p>
        </p:txBody>
      </p:sp>
    </p:spTree>
    <p:extLst>
      <p:ext uri="{BB962C8B-B14F-4D97-AF65-F5344CB8AC3E}">
        <p14:creationId xmlns:p14="http://schemas.microsoft.com/office/powerpoint/2010/main" val="2677063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0"/>
            <a:ext cx="9144000" cy="272955"/>
          </a:xfrm>
        </p:spPr>
        <p:txBody>
          <a:bodyPr/>
          <a:lstStyle/>
          <a:p>
            <a:r>
              <a:rPr lang="en-US" dirty="0"/>
              <a:t>Objective 1-1: Define Accounting. </a:t>
            </a:r>
          </a:p>
        </p:txBody>
      </p:sp>
      <p:sp>
        <p:nvSpPr>
          <p:cNvPr id="2" name="Title 1"/>
          <p:cNvSpPr>
            <a:spLocks noGrp="1"/>
          </p:cNvSpPr>
          <p:nvPr>
            <p:ph type="title"/>
          </p:nvPr>
        </p:nvSpPr>
        <p:spPr>
          <a:xfrm>
            <a:off x="313897" y="346071"/>
            <a:ext cx="8502555" cy="945059"/>
          </a:xfrm>
        </p:spPr>
        <p:txBody>
          <a:bodyPr>
            <a:normAutofit/>
          </a:bodyPr>
          <a:lstStyle/>
          <a:p>
            <a:r>
              <a:rPr lang="en-US" sz="3600" dirty="0"/>
              <a:t>Accounting (2 of 3)</a:t>
            </a:r>
          </a:p>
        </p:txBody>
      </p:sp>
      <p:sp>
        <p:nvSpPr>
          <p:cNvPr id="3" name="Content Placeholder 2"/>
          <p:cNvSpPr>
            <a:spLocks noGrp="1"/>
          </p:cNvSpPr>
          <p:nvPr>
            <p:ph idx="1"/>
          </p:nvPr>
        </p:nvSpPr>
        <p:spPr>
          <a:xfrm>
            <a:off x="378371" y="1363710"/>
            <a:ext cx="8339960" cy="4974028"/>
          </a:xfrm>
        </p:spPr>
        <p:txBody>
          <a:bodyPr>
            <a:normAutofit/>
          </a:bodyPr>
          <a:lstStyle/>
          <a:p>
            <a:pPr marL="0" indent="0">
              <a:lnSpc>
                <a:spcPct val="100000"/>
              </a:lnSpc>
              <a:spcBef>
                <a:spcPts val="600"/>
              </a:spcBef>
              <a:buNone/>
            </a:pPr>
            <a:r>
              <a:rPr lang="en-US" altLang="en-US" sz="2600" b="1" dirty="0"/>
              <a:t>QUESTION:</a:t>
            </a:r>
          </a:p>
          <a:p>
            <a:pPr marL="0" indent="0">
              <a:lnSpc>
                <a:spcPct val="100000"/>
              </a:lnSpc>
              <a:spcBef>
                <a:spcPts val="600"/>
              </a:spcBef>
              <a:buNone/>
            </a:pPr>
            <a:r>
              <a:rPr lang="en-US" altLang="en-US" sz="2600" dirty="0"/>
              <a:t>What is accounting?</a:t>
            </a:r>
          </a:p>
          <a:p>
            <a:pPr marL="0" indent="0">
              <a:lnSpc>
                <a:spcPct val="100000"/>
              </a:lnSpc>
              <a:spcBef>
                <a:spcPts val="600"/>
              </a:spcBef>
              <a:buNone/>
            </a:pPr>
            <a:r>
              <a:rPr lang="en-US" altLang="en-US" sz="2600" b="1" dirty="0"/>
              <a:t>ANSWER:</a:t>
            </a:r>
          </a:p>
          <a:p>
            <a:pPr marL="0" indent="0">
              <a:lnSpc>
                <a:spcPct val="100000"/>
              </a:lnSpc>
              <a:spcBef>
                <a:spcPts val="600"/>
              </a:spcBef>
              <a:buNone/>
            </a:pPr>
            <a:r>
              <a:rPr lang="en-US" altLang="en-US" sz="2600" dirty="0"/>
              <a:t>Accounting is the process by which financial information about a business is classified, recorded, summarized, interpreted, and communicated to owners, managers and other interested parties. </a:t>
            </a:r>
          </a:p>
        </p:txBody>
      </p:sp>
    </p:spTree>
    <p:extLst>
      <p:ext uri="{BB962C8B-B14F-4D97-AF65-F5344CB8AC3E}">
        <p14:creationId xmlns:p14="http://schemas.microsoft.com/office/powerpoint/2010/main" val="224937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0"/>
            <a:ext cx="9144000" cy="300252"/>
          </a:xfrm>
        </p:spPr>
        <p:txBody>
          <a:bodyPr/>
          <a:lstStyle/>
          <a:p>
            <a:pPr>
              <a:lnSpc>
                <a:spcPct val="100000"/>
              </a:lnSpc>
            </a:pPr>
            <a:r>
              <a:rPr lang="en-US" sz="1600" dirty="0"/>
              <a:t>Section 1, Objective 1-1: Define Accounting. </a:t>
            </a:r>
          </a:p>
        </p:txBody>
      </p:sp>
      <p:sp>
        <p:nvSpPr>
          <p:cNvPr id="2" name="Title 1"/>
          <p:cNvSpPr>
            <a:spLocks noGrp="1"/>
          </p:cNvSpPr>
          <p:nvPr>
            <p:ph type="title"/>
          </p:nvPr>
        </p:nvSpPr>
        <p:spPr>
          <a:xfrm>
            <a:off x="245660" y="447009"/>
            <a:ext cx="8652681" cy="726695"/>
          </a:xfrm>
        </p:spPr>
        <p:txBody>
          <a:bodyPr>
            <a:normAutofit/>
          </a:bodyPr>
          <a:lstStyle/>
          <a:p>
            <a:pPr>
              <a:lnSpc>
                <a:spcPct val="100000"/>
              </a:lnSpc>
            </a:pPr>
            <a:r>
              <a:rPr lang="en-US" sz="3600" dirty="0"/>
              <a:t>Accounting (3 of 3)</a:t>
            </a:r>
          </a:p>
        </p:txBody>
      </p:sp>
      <p:sp>
        <p:nvSpPr>
          <p:cNvPr id="3" name="Content Placeholder 2"/>
          <p:cNvSpPr>
            <a:spLocks noGrp="1"/>
          </p:cNvSpPr>
          <p:nvPr>
            <p:ph idx="1"/>
          </p:nvPr>
        </p:nvSpPr>
        <p:spPr>
          <a:xfrm>
            <a:off x="378370" y="1428658"/>
            <a:ext cx="8387258" cy="4956376"/>
          </a:xfrm>
        </p:spPr>
        <p:txBody>
          <a:bodyPr>
            <a:normAutofit/>
          </a:bodyPr>
          <a:lstStyle/>
          <a:p>
            <a:pPr marL="0" indent="0">
              <a:lnSpc>
                <a:spcPct val="100000"/>
              </a:lnSpc>
              <a:spcBef>
                <a:spcPts val="600"/>
              </a:spcBef>
              <a:buNone/>
            </a:pPr>
            <a:r>
              <a:rPr lang="en-US" altLang="en-US" sz="2600" b="1" dirty="0"/>
              <a:t>QUESTION:</a:t>
            </a:r>
          </a:p>
          <a:p>
            <a:pPr marL="0" indent="0">
              <a:lnSpc>
                <a:spcPct val="100000"/>
              </a:lnSpc>
              <a:spcBef>
                <a:spcPts val="600"/>
              </a:spcBef>
              <a:buNone/>
            </a:pPr>
            <a:r>
              <a:rPr lang="en-US" altLang="en-US" sz="2600" dirty="0"/>
              <a:t>What are financial statements?</a:t>
            </a:r>
          </a:p>
          <a:p>
            <a:pPr marL="0" indent="0">
              <a:lnSpc>
                <a:spcPct val="100000"/>
              </a:lnSpc>
              <a:spcBef>
                <a:spcPts val="600"/>
              </a:spcBef>
              <a:buNone/>
            </a:pPr>
            <a:r>
              <a:rPr lang="en-US" altLang="en-US" sz="2600" b="1" dirty="0"/>
              <a:t>ANSWER:</a:t>
            </a:r>
          </a:p>
          <a:p>
            <a:pPr marL="0" indent="0">
              <a:lnSpc>
                <a:spcPct val="100000"/>
              </a:lnSpc>
              <a:spcBef>
                <a:spcPts val="600"/>
              </a:spcBef>
              <a:buNone/>
            </a:pPr>
            <a:r>
              <a:rPr lang="en-US" altLang="en-US" sz="2600" dirty="0"/>
              <a:t>Financial statements are periodic reports of a firm</a:t>
            </a:r>
            <a:r>
              <a:rPr lang="ja-JP" altLang="en-US" sz="2600" dirty="0"/>
              <a:t>’</a:t>
            </a:r>
            <a:r>
              <a:rPr lang="en-US" altLang="ja-JP" sz="2600" dirty="0"/>
              <a:t>s financial position and operating results.</a:t>
            </a:r>
            <a:endParaRPr lang="en-US" altLang="en-US" sz="2600" dirty="0"/>
          </a:p>
        </p:txBody>
      </p:sp>
    </p:spTree>
    <p:extLst>
      <p:ext uri="{BB962C8B-B14F-4D97-AF65-F5344CB8AC3E}">
        <p14:creationId xmlns:p14="http://schemas.microsoft.com/office/powerpoint/2010/main" val="2123225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27" y="683828"/>
            <a:ext cx="8242739" cy="2138200"/>
          </a:xfrm>
        </p:spPr>
        <p:txBody>
          <a:bodyPr>
            <a:normAutofit/>
          </a:bodyPr>
          <a:lstStyle/>
          <a:p>
            <a:pPr lvl="0" algn="ctr" defTabSz="809625" fontAlgn="base">
              <a:lnSpc>
                <a:spcPct val="100000"/>
              </a:lnSpc>
              <a:spcBef>
                <a:spcPct val="20000"/>
              </a:spcBef>
              <a:spcAft>
                <a:spcPct val="0"/>
              </a:spcAft>
              <a:defRPr/>
            </a:pPr>
            <a:r>
              <a:rPr lang="en-US" altLang="en-US" sz="3600" u="sng" dirty="0"/>
              <a:t>Section 1: What is Accounting?  </a:t>
            </a:r>
            <a:endParaRPr lang="en-US" sz="3600" u="sng" dirty="0"/>
          </a:p>
        </p:txBody>
      </p:sp>
      <p:sp>
        <p:nvSpPr>
          <p:cNvPr id="3" name="Content Placeholder 2"/>
          <p:cNvSpPr>
            <a:spLocks noGrp="1"/>
          </p:cNvSpPr>
          <p:nvPr>
            <p:ph type="body" idx="1"/>
          </p:nvPr>
        </p:nvSpPr>
        <p:spPr>
          <a:xfrm>
            <a:off x="459193" y="3267590"/>
            <a:ext cx="8227608" cy="2155748"/>
          </a:xfrm>
        </p:spPr>
        <p:txBody>
          <a:bodyPr>
            <a:normAutofit/>
          </a:bodyPr>
          <a:lstStyle/>
          <a:p>
            <a:pPr algn="ctr">
              <a:lnSpc>
                <a:spcPct val="100000"/>
              </a:lnSpc>
            </a:pPr>
            <a:r>
              <a:rPr lang="en-US" altLang="en-US" b="1" kern="0" dirty="0">
                <a:cs typeface="Times New Roman" pitchFamily="18" charset="0"/>
              </a:rPr>
              <a:t>Learning Objective </a:t>
            </a:r>
            <a:r>
              <a:rPr lang="en-US" b="1" dirty="0"/>
              <a:t>1-2: </a:t>
            </a:r>
            <a:r>
              <a:rPr lang="en-US" dirty="0"/>
              <a:t>Identify and discuss career opportunities in accounting. </a:t>
            </a:r>
          </a:p>
        </p:txBody>
      </p:sp>
    </p:spTree>
    <p:extLst>
      <p:ext uri="{BB962C8B-B14F-4D97-AF65-F5344CB8AC3E}">
        <p14:creationId xmlns:p14="http://schemas.microsoft.com/office/powerpoint/2010/main" val="369960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0"/>
            <a:ext cx="9144000" cy="551793"/>
          </a:xfrm>
        </p:spPr>
        <p:txBody>
          <a:bodyPr/>
          <a:lstStyle/>
          <a:p>
            <a:pPr>
              <a:lnSpc>
                <a:spcPct val="100000"/>
              </a:lnSpc>
            </a:pPr>
            <a:r>
              <a:rPr lang="en-US" dirty="0"/>
              <a:t>Section 1, Objective 1-2: Identify and discuss career opportunities in accounting. </a:t>
            </a:r>
          </a:p>
        </p:txBody>
      </p:sp>
      <p:sp>
        <p:nvSpPr>
          <p:cNvPr id="2" name="Title 1"/>
          <p:cNvSpPr>
            <a:spLocks noGrp="1"/>
          </p:cNvSpPr>
          <p:nvPr>
            <p:ph type="title"/>
          </p:nvPr>
        </p:nvSpPr>
        <p:spPr>
          <a:xfrm>
            <a:off x="147917" y="503383"/>
            <a:ext cx="8834717" cy="830168"/>
          </a:xfrm>
        </p:spPr>
        <p:txBody>
          <a:bodyPr>
            <a:normAutofit/>
          </a:bodyPr>
          <a:lstStyle/>
          <a:p>
            <a:pPr algn="ctr">
              <a:lnSpc>
                <a:spcPct val="100000"/>
              </a:lnSpc>
            </a:pPr>
            <a:r>
              <a:rPr lang="en-US" sz="3600" dirty="0">
                <a:latin typeface="Verdana" pitchFamily="34" charset="0"/>
                <a:ea typeface="Verdana" pitchFamily="34" charset="0"/>
                <a:cs typeface="Verdana" pitchFamily="34" charset="0"/>
              </a:rPr>
              <a:t>Career Opportunities (1 of 2)</a:t>
            </a:r>
          </a:p>
        </p:txBody>
      </p:sp>
      <p:sp>
        <p:nvSpPr>
          <p:cNvPr id="3" name="Content Placeholder 2"/>
          <p:cNvSpPr>
            <a:spLocks noGrp="1"/>
          </p:cNvSpPr>
          <p:nvPr>
            <p:ph sz="quarter" idx="15"/>
          </p:nvPr>
        </p:nvSpPr>
        <p:spPr>
          <a:xfrm>
            <a:off x="346838" y="1488990"/>
            <a:ext cx="8481852" cy="4911810"/>
          </a:xfrm>
        </p:spPr>
        <p:txBody>
          <a:bodyPr>
            <a:normAutofit/>
          </a:bodyPr>
          <a:lstStyle/>
          <a:p>
            <a:pPr marL="0" indent="0">
              <a:lnSpc>
                <a:spcPct val="100000"/>
              </a:lnSpc>
              <a:spcBef>
                <a:spcPts val="600"/>
              </a:spcBef>
              <a:buNone/>
            </a:pPr>
            <a:r>
              <a:rPr lang="en-US" altLang="en-US" sz="2600" dirty="0"/>
              <a:t>Many jobs are available in the accounting profession. Some examples are:</a:t>
            </a:r>
          </a:p>
          <a:p>
            <a:pPr marL="457200" indent="-457200">
              <a:lnSpc>
                <a:spcPct val="100000"/>
              </a:lnSpc>
              <a:spcBef>
                <a:spcPts val="600"/>
              </a:spcBef>
            </a:pPr>
            <a:r>
              <a:rPr lang="en-US" altLang="en-US" sz="2400" dirty="0"/>
              <a:t>Bookkeepers &amp; Accounting Clerks</a:t>
            </a:r>
          </a:p>
          <a:p>
            <a:pPr marL="457200" indent="-457200">
              <a:lnSpc>
                <a:spcPct val="100000"/>
              </a:lnSpc>
              <a:spcBef>
                <a:spcPts val="600"/>
              </a:spcBef>
            </a:pPr>
            <a:r>
              <a:rPr lang="en-US" altLang="en-US" sz="2400" dirty="0"/>
              <a:t>Financial Managers</a:t>
            </a:r>
          </a:p>
          <a:p>
            <a:pPr marL="457200" indent="-457200">
              <a:lnSpc>
                <a:spcPct val="100000"/>
              </a:lnSpc>
              <a:spcBef>
                <a:spcPts val="600"/>
              </a:spcBef>
            </a:pPr>
            <a:r>
              <a:rPr lang="en-US" altLang="en-US" sz="2400" dirty="0"/>
              <a:t>Financial Analysts</a:t>
            </a:r>
            <a:endParaRPr lang="en-US" altLang="en-US" sz="2600" dirty="0"/>
          </a:p>
        </p:txBody>
      </p:sp>
    </p:spTree>
    <p:extLst>
      <p:ext uri="{BB962C8B-B14F-4D97-AF65-F5344CB8AC3E}">
        <p14:creationId xmlns:p14="http://schemas.microsoft.com/office/powerpoint/2010/main" val="324015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67559"/>
          </a:xfrm>
        </p:spPr>
        <p:txBody>
          <a:bodyPr/>
          <a:lstStyle/>
          <a:p>
            <a:pPr>
              <a:lnSpc>
                <a:spcPct val="100000"/>
              </a:lnSpc>
            </a:pPr>
            <a:r>
              <a:rPr lang="en-US" dirty="0"/>
              <a:t>Section 1, Objective 1-2: Identify and discuss career opportunities in accounting. </a:t>
            </a:r>
          </a:p>
        </p:txBody>
      </p:sp>
      <p:sp>
        <p:nvSpPr>
          <p:cNvPr id="2" name="Title 1"/>
          <p:cNvSpPr>
            <a:spLocks noGrp="1"/>
          </p:cNvSpPr>
          <p:nvPr>
            <p:ph type="title"/>
          </p:nvPr>
        </p:nvSpPr>
        <p:spPr>
          <a:xfrm>
            <a:off x="177421" y="644679"/>
            <a:ext cx="8816454" cy="740342"/>
          </a:xfrm>
        </p:spPr>
        <p:txBody>
          <a:bodyPr>
            <a:normAutofit/>
          </a:bodyPr>
          <a:lstStyle/>
          <a:p>
            <a:pPr>
              <a:lnSpc>
                <a:spcPct val="100000"/>
              </a:lnSpc>
            </a:pPr>
            <a:r>
              <a:rPr lang="en-US" sz="3600" dirty="0"/>
              <a:t>Career Opportunities (2 of 2)</a:t>
            </a:r>
          </a:p>
        </p:txBody>
      </p:sp>
      <p:sp>
        <p:nvSpPr>
          <p:cNvPr id="3" name="Content Placeholder 2"/>
          <p:cNvSpPr>
            <a:spLocks noGrp="1"/>
          </p:cNvSpPr>
          <p:nvPr>
            <p:ph idx="1"/>
          </p:nvPr>
        </p:nvSpPr>
        <p:spPr>
          <a:xfrm>
            <a:off x="362603" y="1552248"/>
            <a:ext cx="8355727" cy="4864318"/>
          </a:xfrm>
        </p:spPr>
        <p:txBody>
          <a:bodyPr>
            <a:normAutofit/>
          </a:bodyPr>
          <a:lstStyle/>
          <a:p>
            <a:pPr marL="0" indent="0">
              <a:lnSpc>
                <a:spcPct val="100000"/>
              </a:lnSpc>
              <a:spcBef>
                <a:spcPts val="600"/>
              </a:spcBef>
              <a:buNone/>
            </a:pPr>
            <a:r>
              <a:rPr lang="en-US" sz="2600" dirty="0"/>
              <a:t>Accountants generally work in one of these areas:</a:t>
            </a:r>
          </a:p>
          <a:p>
            <a:pPr marL="457200" indent="-457200">
              <a:lnSpc>
                <a:spcPct val="100000"/>
              </a:lnSpc>
              <a:spcBef>
                <a:spcPts val="600"/>
              </a:spcBef>
            </a:pPr>
            <a:r>
              <a:rPr lang="en-US" altLang="en-US" sz="2600" dirty="0"/>
              <a:t>Public accounting</a:t>
            </a:r>
          </a:p>
          <a:p>
            <a:pPr marL="457200" indent="-457200">
              <a:lnSpc>
                <a:spcPct val="100000"/>
              </a:lnSpc>
              <a:spcBef>
                <a:spcPts val="600"/>
              </a:spcBef>
            </a:pPr>
            <a:r>
              <a:rPr lang="en-US" altLang="en-US" sz="2600" dirty="0"/>
              <a:t>Managerial accounting</a:t>
            </a:r>
          </a:p>
          <a:p>
            <a:pPr marL="457200" indent="-457200">
              <a:lnSpc>
                <a:spcPct val="100000"/>
              </a:lnSpc>
              <a:spcBef>
                <a:spcPts val="600"/>
              </a:spcBef>
            </a:pPr>
            <a:r>
              <a:rPr lang="en-US" altLang="en-US" sz="2600" dirty="0"/>
              <a:t>Governmental accounting</a:t>
            </a:r>
          </a:p>
        </p:txBody>
      </p:sp>
    </p:spTree>
    <p:extLst>
      <p:ext uri="{BB962C8B-B14F-4D97-AF65-F5344CB8AC3E}">
        <p14:creationId xmlns:p14="http://schemas.microsoft.com/office/powerpoint/2010/main" val="38509798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761</TotalTime>
  <Words>3892</Words>
  <Application>Microsoft Office PowerPoint</Application>
  <PresentationFormat>On-screen Show (4:3)</PresentationFormat>
  <Paragraphs>360</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ＭＳ Ｐゴシック</vt:lpstr>
      <vt:lpstr>Arial</vt:lpstr>
      <vt:lpstr>Calibri</vt:lpstr>
      <vt:lpstr>Times New Roman</vt:lpstr>
      <vt:lpstr>Verdana</vt:lpstr>
      <vt:lpstr>Office Theme</vt:lpstr>
      <vt:lpstr>College Accounting A Contemporary Approach</vt:lpstr>
      <vt:lpstr>Learning Objectives</vt:lpstr>
      <vt:lpstr>Section 1: What is Accounting?</vt:lpstr>
      <vt:lpstr>Accounting (1 of 3)</vt:lpstr>
      <vt:lpstr>Accounting (2 of 3)</vt:lpstr>
      <vt:lpstr>Accounting (3 of 3)</vt:lpstr>
      <vt:lpstr>Section 1: What is Accounting?  </vt:lpstr>
      <vt:lpstr>Career Opportunities (1 of 2)</vt:lpstr>
      <vt:lpstr>Career Opportunities (2 of 2)</vt:lpstr>
      <vt:lpstr>Public Accounting (1 of 2)</vt:lpstr>
      <vt:lpstr>Public Accounting (2 of 2)</vt:lpstr>
      <vt:lpstr>Managerial Accounting (1 of 2)</vt:lpstr>
      <vt:lpstr>Managerial Accounting (2 of 2)</vt:lpstr>
      <vt:lpstr>Governmental Accounting (1 of 2)</vt:lpstr>
      <vt:lpstr>Governmental Accounting (2 of 2)</vt:lpstr>
      <vt:lpstr>Section 1: What is Accounting? </vt:lpstr>
      <vt:lpstr>Financial Reports</vt:lpstr>
      <vt:lpstr>Financial Information (1 of 3)</vt:lpstr>
      <vt:lpstr>Financial Information (2 of 3)</vt:lpstr>
      <vt:lpstr>Financial Information (3 of 3)</vt:lpstr>
      <vt:lpstr>Sarbanes-Oxley Act</vt:lpstr>
      <vt:lpstr>Customers</vt:lpstr>
      <vt:lpstr>Employees and Unions</vt:lpstr>
      <vt:lpstr>Section 2: Business and Accounting</vt:lpstr>
      <vt:lpstr>Three Types of Business Entities</vt:lpstr>
      <vt:lpstr>Sole Proprietorship (1 of 2)</vt:lpstr>
      <vt:lpstr>Sole Proprietorship (2 of 2)</vt:lpstr>
      <vt:lpstr>Partnership</vt:lpstr>
      <vt:lpstr>Typical Partnerships</vt:lpstr>
      <vt:lpstr>Partners Must Agree Upon</vt:lpstr>
      <vt:lpstr>Corporation</vt:lpstr>
      <vt:lpstr>Stock</vt:lpstr>
      <vt:lpstr>Important Distinction</vt:lpstr>
      <vt:lpstr>Separate Entity Assumption</vt:lpstr>
      <vt:lpstr>Section 2: Business and Accounting </vt:lpstr>
      <vt:lpstr>GAAP</vt:lpstr>
      <vt:lpstr>Auditor’s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Accounting: The Language of  Business</dc:title>
  <dc:creator>Haddock</dc:creator>
  <cp:lastModifiedBy>Johnson, Debra L.</cp:lastModifiedBy>
  <cp:revision>198</cp:revision>
  <dcterms:created xsi:type="dcterms:W3CDTF">2017-02-06T12:12:35Z</dcterms:created>
  <dcterms:modified xsi:type="dcterms:W3CDTF">2018-05-16T22:35:06Z</dcterms:modified>
</cp:coreProperties>
</file>