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43"/>
  </p:notesMasterIdLst>
  <p:sldIdLst>
    <p:sldId id="298" r:id="rId2"/>
    <p:sldId id="258" r:id="rId3"/>
    <p:sldId id="259" r:id="rId4"/>
    <p:sldId id="260" r:id="rId5"/>
    <p:sldId id="261" r:id="rId6"/>
    <p:sldId id="262" r:id="rId7"/>
    <p:sldId id="257" r:id="rId8"/>
    <p:sldId id="263" r:id="rId9"/>
    <p:sldId id="265" r:id="rId10"/>
    <p:sldId id="266" r:id="rId11"/>
    <p:sldId id="267" r:id="rId12"/>
    <p:sldId id="268" r:id="rId13"/>
    <p:sldId id="269" r:id="rId14"/>
    <p:sldId id="270" r:id="rId15"/>
    <p:sldId id="271" r:id="rId16"/>
    <p:sldId id="272" r:id="rId17"/>
    <p:sldId id="273" r:id="rId18"/>
    <p:sldId id="274" r:id="rId19"/>
    <p:sldId id="299"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84991" autoAdjust="0"/>
  </p:normalViewPr>
  <p:slideViewPr>
    <p:cSldViewPr snapToGrid="0">
      <p:cViewPr varScale="1">
        <p:scale>
          <a:sx n="115" d="100"/>
          <a:sy n="115" d="100"/>
        </p:scale>
        <p:origin x="152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5A24D-BC08-4E42-B771-65A256DEF446}"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E13B32-94B5-4EDE-8A72-C8EED1F4CE37}" type="slidenum">
              <a:rPr lang="en-US" smtClean="0"/>
              <a:t>‹#›</a:t>
            </a:fld>
            <a:endParaRPr lang="en-US"/>
          </a:p>
        </p:txBody>
      </p:sp>
    </p:spTree>
    <p:extLst>
      <p:ext uri="{BB962C8B-B14F-4D97-AF65-F5344CB8AC3E}">
        <p14:creationId xmlns:p14="http://schemas.microsoft.com/office/powerpoint/2010/main" val="358325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p>
          <a:p>
            <a:pPr>
              <a:defRPr/>
            </a:pPr>
            <a:r>
              <a:rPr lang="en-US" b="1" kern="0" dirty="0"/>
              <a:t>Chapter 2--</a:t>
            </a:r>
            <a:r>
              <a:rPr lang="en-US" altLang="en-US" dirty="0"/>
              <a:t> Analyzing Business Transactions </a:t>
            </a:r>
            <a:endParaRPr lang="en-US" b="1" kern="0" dirty="0"/>
          </a:p>
        </p:txBody>
      </p:sp>
    </p:spTree>
    <p:extLst>
      <p:ext uri="{BB962C8B-B14F-4D97-AF65-F5344CB8AC3E}">
        <p14:creationId xmlns:p14="http://schemas.microsoft.com/office/powerpoint/2010/main" val="9201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latin typeface="Arial" pitchFamily="34" charset="0"/>
                <a:ea typeface="ＭＳ Ｐゴシック" pitchFamily="34" charset="-128"/>
                <a:cs typeface="Arial" pitchFamily="34" charset="0"/>
              </a:rPr>
              <a:t>In this transaction, the business purchased $1,500 of supplies so that it could start operations.  Again we analyze the transaction to determine how to enter or record it into the equation.</a:t>
            </a:r>
          </a:p>
          <a:p>
            <a:endParaRPr lang="en-US" altLang="en-US" dirty="0">
              <a:latin typeface="Arial" pitchFamily="34" charset="0"/>
              <a:ea typeface="ＭＳ Ｐゴシック" pitchFamily="34" charset="-128"/>
              <a:cs typeface="Arial" pitchFamily="34" charset="0"/>
            </a:endParaRPr>
          </a:p>
          <a:p>
            <a:r>
              <a:rPr lang="en-US" altLang="en-US" dirty="0">
                <a:latin typeface="Arial" pitchFamily="34" charset="0"/>
                <a:ea typeface="ＭＳ Ｐゴシック" pitchFamily="34" charset="-128"/>
                <a:cs typeface="Arial" pitchFamily="34" charset="0"/>
              </a:rPr>
              <a:t>An analysis of this transaction is as follows:</a:t>
            </a:r>
          </a:p>
          <a:p>
            <a:r>
              <a:rPr lang="en-US" altLang="en-US" dirty="0">
                <a:ea typeface="ＭＳ Ｐゴシック" pitchFamily="34" charset="-128"/>
              </a:rPr>
              <a:t>(d) </a:t>
            </a:r>
            <a:r>
              <a:rPr lang="en-US" altLang="en-US" dirty="0">
                <a:latin typeface="Arial" pitchFamily="34" charset="0"/>
                <a:ea typeface="ＭＳ Ｐゴシック" pitchFamily="34" charset="-128"/>
                <a:cs typeface="Arial" pitchFamily="34" charset="0"/>
              </a:rPr>
              <a:t>The firm purchased office supplies that cost $1,500.</a:t>
            </a:r>
          </a:p>
          <a:p>
            <a:r>
              <a:rPr lang="en-US" altLang="en-US" dirty="0">
                <a:latin typeface="Arial" pitchFamily="34" charset="0"/>
                <a:ea typeface="ＭＳ Ｐゴシック" pitchFamily="34" charset="-128"/>
                <a:cs typeface="Arial" pitchFamily="34" charset="0"/>
              </a:rPr>
              <a:t>(d) The firm paid $1,500 in cash. </a:t>
            </a:r>
          </a:p>
          <a:p>
            <a:endParaRPr lang="en-US" altLang="en-US" dirty="0">
              <a:latin typeface="Arial" pitchFamily="34" charset="0"/>
              <a:ea typeface="ＭＳ Ｐゴシック" pitchFamily="34" charset="-128"/>
              <a:cs typeface="Arial" pitchFamily="34" charset="0"/>
            </a:endParaRPr>
          </a:p>
          <a:p>
            <a:r>
              <a:rPr lang="en-US" altLang="en-US" dirty="0">
                <a:ea typeface="ＭＳ Ｐゴシック" pitchFamily="34" charset="-128"/>
                <a:cs typeface="Times New Roman" pitchFamily="18" charset="0"/>
              </a:rPr>
              <a:t>To record the transaction, we subtract $1,500 from cash. Supplies are a form of property now owned by the business so we increase it by $1,500.  Since the transaction both increased and decreased only the left side of the equation for the same amount, the equation continues to equal $106,000 and it remains in balance.</a:t>
            </a:r>
          </a:p>
        </p:txBody>
      </p:sp>
      <p:sp>
        <p:nvSpPr>
          <p:cNvPr id="4" name="Slide Number Placeholder 3"/>
          <p:cNvSpPr>
            <a:spLocks noGrp="1"/>
          </p:cNvSpPr>
          <p:nvPr>
            <p:ph type="sldNum" sz="quarter" idx="10"/>
          </p:nvPr>
        </p:nvSpPr>
        <p:spPr/>
        <p:txBody>
          <a:bodyPr/>
          <a:lstStyle/>
          <a:p>
            <a:fld id="{65E13B32-94B5-4EDE-8A72-C8EED1F4CE37}" type="slidenum">
              <a:rPr lang="en-US" smtClean="0"/>
              <a:t>11</a:t>
            </a:fld>
            <a:endParaRPr lang="en-US"/>
          </a:p>
        </p:txBody>
      </p:sp>
    </p:spTree>
    <p:extLst>
      <p:ext uri="{BB962C8B-B14F-4D97-AF65-F5344CB8AC3E}">
        <p14:creationId xmlns:p14="http://schemas.microsoft.com/office/powerpoint/2010/main" val="420518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ea typeface="ＭＳ Ｐゴシック" pitchFamily="34" charset="-128"/>
              </a:rPr>
              <a:t>In this next transaction, the business is going to pay off part of its debt for the office equipment purchased earlier.  In order to reduce its debt, Eli’s</a:t>
            </a:r>
            <a:r>
              <a:rPr lang="en-US" altLang="ja-JP" dirty="0">
                <a:ea typeface="ＭＳ Ｐゴシック" pitchFamily="34" charset="-128"/>
              </a:rPr>
              <a:t> Consulting Services issued a check for $2,500 to an office supply store. </a:t>
            </a:r>
          </a:p>
          <a:p>
            <a:pPr>
              <a:spcBef>
                <a:spcPct val="0"/>
              </a:spcBef>
            </a:pPr>
            <a:endParaRPr lang="en-US" altLang="en-US" dirty="0">
              <a:ea typeface="ＭＳ Ｐゴシック" pitchFamily="34" charset="-128"/>
            </a:endParaRPr>
          </a:p>
          <a:p>
            <a:r>
              <a:rPr lang="en-US" altLang="en-US" dirty="0">
                <a:ea typeface="ＭＳ Ｐゴシック" pitchFamily="34" charset="-128"/>
                <a:cs typeface="Times New Roman" pitchFamily="18" charset="0"/>
              </a:rPr>
              <a:t>To record the transaction in the equation, cash decreased by $2,500 and Accounts Payable decreased by $2,500.  Now Eli’s</a:t>
            </a:r>
            <a:r>
              <a:rPr lang="en-US" altLang="ja-JP" dirty="0">
                <a:ea typeface="ＭＳ Ｐゴシック" pitchFamily="34" charset="-128"/>
                <a:cs typeface="Times New Roman" pitchFamily="18" charset="0"/>
              </a:rPr>
              <a:t> Consulting only owes $3,500 on the equipment purchase.  After recording the transaction, the equation remains in balance.  The left side (Property) equals $103,500 and the right side (Financial Interest) also equals $103,500.</a:t>
            </a:r>
            <a:endParaRPr lang="en-US" altLang="en-US" dirty="0">
              <a:ea typeface="ＭＳ Ｐゴシック" pitchFamily="34" charset="-128"/>
              <a:cs typeface="Times New Roman" pitchFamily="18" charset="0"/>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12</a:t>
            </a:fld>
            <a:endParaRPr lang="en-US"/>
          </a:p>
        </p:txBody>
      </p:sp>
    </p:spTree>
    <p:extLst>
      <p:ext uri="{BB962C8B-B14F-4D97-AF65-F5344CB8AC3E}">
        <p14:creationId xmlns:p14="http://schemas.microsoft.com/office/powerpoint/2010/main" val="516361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ea typeface="ＭＳ Ｐゴシック" pitchFamily="34" charset="-128"/>
              </a:rPr>
              <a:t>The business</a:t>
            </a:r>
            <a:r>
              <a:rPr lang="ja-JP" altLang="en-US" dirty="0">
                <a:ea typeface="ＭＳ Ｐゴシック" pitchFamily="34" charset="-128"/>
              </a:rPr>
              <a:t>’</a:t>
            </a:r>
            <a:r>
              <a:rPr lang="en-US" altLang="ja-JP" dirty="0">
                <a:ea typeface="ＭＳ Ｐゴシック" pitchFamily="34" charset="-128"/>
              </a:rPr>
              <a:t>s landlord requires the first two months of rent to be paid in advance.  As a result, the firm obtained the right to occupy facilities for a two-month period.  In accounting this right is considered a form of property.</a:t>
            </a:r>
          </a:p>
          <a:p>
            <a:r>
              <a:rPr lang="en-US" altLang="en-US" dirty="0">
                <a:ea typeface="ＭＳ Ｐゴシック" pitchFamily="34" charset="-128"/>
                <a:cs typeface="Times New Roman" pitchFamily="18" charset="0"/>
              </a:rPr>
              <a:t>To record the transaction, we reduce cash by $8,000.  We also need to add a new account </a:t>
            </a:r>
            <a:r>
              <a:rPr lang="ja-JP" altLang="en-US" dirty="0">
                <a:ea typeface="ＭＳ Ｐゴシック" pitchFamily="34" charset="-128"/>
                <a:cs typeface="Times New Roman" pitchFamily="18" charset="0"/>
              </a:rPr>
              <a:t>‘</a:t>
            </a:r>
            <a:r>
              <a:rPr lang="en-US" altLang="ja-JP" dirty="0">
                <a:ea typeface="ＭＳ Ｐゴシック" pitchFamily="34" charset="-128"/>
                <a:cs typeface="Times New Roman" pitchFamily="18" charset="0"/>
              </a:rPr>
              <a:t>Prepaid Rent</a:t>
            </a:r>
            <a:r>
              <a:rPr lang="ja-JP" altLang="en-US" dirty="0">
                <a:ea typeface="ＭＳ Ｐゴシック" pitchFamily="34" charset="-128"/>
                <a:cs typeface="Times New Roman" pitchFamily="18" charset="0"/>
              </a:rPr>
              <a:t>’</a:t>
            </a:r>
            <a:r>
              <a:rPr lang="en-US" altLang="ja-JP" dirty="0">
                <a:ea typeface="ＭＳ Ｐゴシック" pitchFamily="34" charset="-128"/>
                <a:cs typeface="Times New Roman" pitchFamily="18" charset="0"/>
              </a:rPr>
              <a:t> to the left side of the equation.  We increase this account by $8,000.  After recording the transaction, the accounting equation remains in balance $103,500 on the left and $103,500 on the right.</a:t>
            </a:r>
          </a:p>
        </p:txBody>
      </p:sp>
      <p:sp>
        <p:nvSpPr>
          <p:cNvPr id="4" name="Slide Number Placeholder 3"/>
          <p:cNvSpPr>
            <a:spLocks noGrp="1"/>
          </p:cNvSpPr>
          <p:nvPr>
            <p:ph type="sldNum" sz="quarter" idx="10"/>
          </p:nvPr>
        </p:nvSpPr>
        <p:spPr/>
        <p:txBody>
          <a:bodyPr/>
          <a:lstStyle/>
          <a:p>
            <a:fld id="{65E13B32-94B5-4EDE-8A72-C8EED1F4CE37}" type="slidenum">
              <a:rPr lang="en-US" smtClean="0"/>
              <a:t>13</a:t>
            </a:fld>
            <a:endParaRPr lang="en-US"/>
          </a:p>
        </p:txBody>
      </p:sp>
    </p:spTree>
    <p:extLst>
      <p:ext uri="{BB962C8B-B14F-4D97-AF65-F5344CB8AC3E}">
        <p14:creationId xmlns:p14="http://schemas.microsoft.com/office/powerpoint/2010/main" val="411595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Section 1: Learning Objective 2-2: Define, identify, and understand the relationship between asset, liability, and owner</a:t>
            </a:r>
            <a:r>
              <a:rPr lang="ja-JP" altLang="en-US" dirty="0">
                <a:ea typeface="ＭＳ Ｐゴシック" pitchFamily="34" charset="-128"/>
              </a:rPr>
              <a:t>’</a:t>
            </a:r>
            <a:r>
              <a:rPr lang="en-US" altLang="ja-JP" dirty="0">
                <a:ea typeface="ＭＳ Ｐゴシック" pitchFamily="34" charset="-128"/>
              </a:rPr>
              <a:t>s equity accounts.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14</a:t>
            </a:fld>
            <a:endParaRPr lang="en-US"/>
          </a:p>
        </p:txBody>
      </p:sp>
    </p:spTree>
    <p:extLst>
      <p:ext uri="{BB962C8B-B14F-4D97-AF65-F5344CB8AC3E}">
        <p14:creationId xmlns:p14="http://schemas.microsoft.com/office/powerpoint/2010/main" val="31827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1, Objective 2-2: Define, identify, and understand the relationship between asset, liability, and owner</a:t>
            </a:r>
            <a:r>
              <a:rPr lang="ja-JP" altLang="en-US" b="1" dirty="0">
                <a:ea typeface="ＭＳ Ｐゴシック" pitchFamily="34" charset="-128"/>
              </a:rPr>
              <a:t>’</a:t>
            </a:r>
            <a:r>
              <a:rPr lang="en-US" altLang="ja-JP" b="1" dirty="0">
                <a:ea typeface="ＭＳ Ｐゴシック" pitchFamily="34" charset="-128"/>
              </a:rPr>
              <a:t>s equity accounts.</a:t>
            </a:r>
            <a:endParaRPr lang="en-US" altLang="en-US" b="1" dirty="0">
              <a:ea typeface="ＭＳ Ｐゴシック" pitchFamily="34" charset="-128"/>
            </a:endParaRPr>
          </a:p>
          <a:p>
            <a:r>
              <a:rPr lang="en-US" altLang="en-US" dirty="0">
                <a:ea typeface="ＭＳ Ｐゴシック" pitchFamily="34" charset="-128"/>
              </a:rPr>
              <a:t>The second objective of chapter 2 is to define, identify, and understand the relationship between asset, liability, and owner</a:t>
            </a:r>
            <a:r>
              <a:rPr lang="ja-JP" altLang="en-US" dirty="0">
                <a:ea typeface="ＭＳ Ｐゴシック" pitchFamily="34" charset="-128"/>
              </a:rPr>
              <a:t>’</a:t>
            </a:r>
            <a:r>
              <a:rPr lang="en-US" altLang="ja-JP" dirty="0">
                <a:ea typeface="ＭＳ Ｐゴシック" pitchFamily="34" charset="-128"/>
              </a:rPr>
              <a:t>s equity accounts.</a:t>
            </a:r>
          </a:p>
          <a:p>
            <a:r>
              <a:rPr lang="en-US" altLang="en-US" dirty="0">
                <a:ea typeface="ＭＳ Ｐゴシック" pitchFamily="34" charset="-128"/>
              </a:rPr>
              <a:t>Accountants use special accounting terms when they refer to property and financial interests.  For example, they refer to the property that a business owns as assets.  The value of an asset is tied to it</a:t>
            </a:r>
            <a:r>
              <a:rPr lang="en-US" altLang="ja-JP" dirty="0">
                <a:ea typeface="ＭＳ Ｐゴシック" pitchFamily="34" charset="-128"/>
              </a:rPr>
              <a:t>s revenue-generating capacity.</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15</a:t>
            </a:fld>
            <a:endParaRPr lang="en-US"/>
          </a:p>
        </p:txBody>
      </p:sp>
    </p:spTree>
    <p:extLst>
      <p:ext uri="{BB962C8B-B14F-4D97-AF65-F5344CB8AC3E}">
        <p14:creationId xmlns:p14="http://schemas.microsoft.com/office/powerpoint/2010/main" val="216711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2-2: </a:t>
            </a:r>
          </a:p>
          <a:p>
            <a:r>
              <a:rPr lang="en-US" altLang="en-US" dirty="0">
                <a:ea typeface="ＭＳ Ｐゴシック" pitchFamily="34" charset="-128"/>
              </a:rPr>
              <a:t>Accountants refer to the debts or obligations of the business as liabilities.  A good example of a liability is the Accounts Payable or debt the business incurred when it purchased equipment on account.</a:t>
            </a:r>
          </a:p>
          <a:p>
            <a:endParaRPr lang="en-US" altLang="en-US" dirty="0">
              <a:ea typeface="ＭＳ Ｐゴシック" pitchFamily="34" charset="-128"/>
            </a:endParaRPr>
          </a:p>
          <a:p>
            <a:r>
              <a:rPr lang="en-US" altLang="ja-JP" dirty="0">
                <a:ea typeface="ＭＳ Ｐゴシック" pitchFamily="34" charset="-128"/>
              </a:rPr>
              <a:t>Owner</a:t>
            </a:r>
            <a:r>
              <a:rPr lang="ja-JP" altLang="en-US" dirty="0">
                <a:ea typeface="ＭＳ Ｐゴシック" pitchFamily="34" charset="-128"/>
              </a:rPr>
              <a:t>’</a:t>
            </a:r>
            <a:r>
              <a:rPr lang="en-US" altLang="ja-JP" dirty="0">
                <a:ea typeface="ＭＳ Ｐゴシック" pitchFamily="34" charset="-128"/>
              </a:rPr>
              <a:t>s Equity is the term used by accountants to keep track of the owner</a:t>
            </a:r>
            <a:r>
              <a:rPr lang="ja-JP" altLang="en-US" dirty="0">
                <a:ea typeface="ＭＳ Ｐゴシック" pitchFamily="34" charset="-128"/>
              </a:rPr>
              <a:t>’</a:t>
            </a:r>
            <a:r>
              <a:rPr lang="en-US" altLang="ja-JP" dirty="0">
                <a:ea typeface="ＭＳ Ｐゴシック" pitchFamily="34" charset="-128"/>
              </a:rPr>
              <a:t>s financial interest in the business.</a:t>
            </a:r>
          </a:p>
        </p:txBody>
      </p:sp>
      <p:sp>
        <p:nvSpPr>
          <p:cNvPr id="4" name="Slide Number Placeholder 3"/>
          <p:cNvSpPr>
            <a:spLocks noGrp="1"/>
          </p:cNvSpPr>
          <p:nvPr>
            <p:ph type="sldNum" sz="quarter" idx="10"/>
          </p:nvPr>
        </p:nvSpPr>
        <p:spPr/>
        <p:txBody>
          <a:bodyPr/>
          <a:lstStyle/>
          <a:p>
            <a:fld id="{65E13B32-94B5-4EDE-8A72-C8EED1F4CE37}" type="slidenum">
              <a:rPr lang="en-US" smtClean="0"/>
              <a:t>16</a:t>
            </a:fld>
            <a:endParaRPr lang="en-US"/>
          </a:p>
        </p:txBody>
      </p:sp>
    </p:spTree>
    <p:extLst>
      <p:ext uri="{BB962C8B-B14F-4D97-AF65-F5344CB8AC3E}">
        <p14:creationId xmlns:p14="http://schemas.microsoft.com/office/powerpoint/2010/main" val="3675140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2-2: </a:t>
            </a:r>
          </a:p>
          <a:p>
            <a:r>
              <a:rPr lang="en-US" altLang="en-US" dirty="0">
                <a:ea typeface="ＭＳ Ｐゴシック" pitchFamily="34" charset="-128"/>
              </a:rPr>
              <a:t>At regular intervals Trayton reviews the status of the firm</a:t>
            </a:r>
            <a:r>
              <a:rPr lang="ja-JP" altLang="en-US" dirty="0">
                <a:ea typeface="ＭＳ Ｐゴシック" pitchFamily="34" charset="-128"/>
              </a:rPr>
              <a:t>’</a:t>
            </a:r>
            <a:r>
              <a:rPr lang="en-US" altLang="ja-JP" dirty="0">
                <a:ea typeface="ＭＳ Ｐゴシック" pitchFamily="34" charset="-128"/>
              </a:rPr>
              <a:t>s assets, liabilities and owner</a:t>
            </a:r>
            <a:r>
              <a:rPr lang="ja-JP" altLang="en-US" dirty="0">
                <a:ea typeface="ＭＳ Ｐゴシック" pitchFamily="34" charset="-128"/>
              </a:rPr>
              <a:t>’</a:t>
            </a:r>
            <a:r>
              <a:rPr lang="en-US" altLang="ja-JP" dirty="0">
                <a:ea typeface="ＭＳ Ｐゴシック" pitchFamily="34" charset="-128"/>
              </a:rPr>
              <a:t>s equity in a financial statement called a balance sheet.</a:t>
            </a:r>
          </a:p>
          <a:p>
            <a:r>
              <a:rPr lang="en-US" altLang="en-US" dirty="0">
                <a:ea typeface="ＭＳ Ｐゴシック" pitchFamily="34" charset="-128"/>
              </a:rPr>
              <a:t>The balance sheet shows the firm</a:t>
            </a:r>
            <a:r>
              <a:rPr lang="ja-JP" altLang="en-US" dirty="0">
                <a:ea typeface="ＭＳ Ｐゴシック" pitchFamily="34" charset="-128"/>
              </a:rPr>
              <a:t>’</a:t>
            </a:r>
            <a:r>
              <a:rPr lang="en-US" altLang="ja-JP" dirty="0">
                <a:ea typeface="ＭＳ Ｐゴシック" pitchFamily="34" charset="-128"/>
              </a:rPr>
              <a:t>s financial position on a given date. It reports the assets, liabilities, and owner</a:t>
            </a:r>
            <a:r>
              <a:rPr lang="ja-JP" altLang="en-US" dirty="0">
                <a:ea typeface="ＭＳ Ｐゴシック" pitchFamily="34" charset="-128"/>
              </a:rPr>
              <a:t>’</a:t>
            </a:r>
            <a:r>
              <a:rPr lang="en-US" altLang="ja-JP" dirty="0">
                <a:ea typeface="ＭＳ Ｐゴシック" pitchFamily="34" charset="-128"/>
              </a:rPr>
              <a:t>s equity of the business. </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17</a:t>
            </a:fld>
            <a:endParaRPr lang="en-US"/>
          </a:p>
        </p:txBody>
      </p:sp>
    </p:spTree>
    <p:extLst>
      <p:ext uri="{BB962C8B-B14F-4D97-AF65-F5344CB8AC3E}">
        <p14:creationId xmlns:p14="http://schemas.microsoft.com/office/powerpoint/2010/main" val="55815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2-2: </a:t>
            </a:r>
          </a:p>
          <a:p>
            <a:r>
              <a:rPr lang="en-US" altLang="en-US" dirty="0">
                <a:latin typeface="Arial" pitchFamily="34" charset="0"/>
                <a:ea typeface="ＭＳ Ｐゴシック" pitchFamily="34" charset="-128"/>
                <a:cs typeface="Arial" pitchFamily="34" charset="0"/>
              </a:rPr>
              <a:t>If we look at Eli’s</a:t>
            </a:r>
            <a:r>
              <a:rPr lang="en-US" altLang="ja-JP" dirty="0">
                <a:latin typeface="Arial" pitchFamily="34" charset="0"/>
                <a:ea typeface="ＭＳ Ｐゴシック" pitchFamily="34" charset="-128"/>
                <a:cs typeface="Arial" pitchFamily="34" charset="0"/>
              </a:rPr>
              <a:t> Consulting Services</a:t>
            </a:r>
            <a:r>
              <a:rPr lang="ja-JP" altLang="en-US" dirty="0">
                <a:latin typeface="Arial" pitchFamily="34" charset="0"/>
                <a:ea typeface="ＭＳ Ｐゴシック" pitchFamily="34" charset="-128"/>
                <a:cs typeface="Arial" pitchFamily="34" charset="0"/>
              </a:rPr>
              <a:t>’</a:t>
            </a:r>
            <a:r>
              <a:rPr lang="en-US" altLang="ja-JP" dirty="0">
                <a:latin typeface="Arial" pitchFamily="34" charset="0"/>
                <a:ea typeface="ＭＳ Ｐゴシック" pitchFamily="34" charset="-128"/>
                <a:cs typeface="Arial" pitchFamily="34" charset="0"/>
              </a:rPr>
              <a:t> balance sheet, which was prepared on November 30 after its first month of operations, we can see that the business has total assets of $103,500 and owes $3,500 to creditors.  The owner</a:t>
            </a:r>
            <a:r>
              <a:rPr lang="ja-JP" altLang="en-US" dirty="0">
                <a:latin typeface="Arial" pitchFamily="34" charset="0"/>
                <a:ea typeface="ＭＳ Ｐゴシック" pitchFamily="34" charset="-128"/>
                <a:cs typeface="Arial" pitchFamily="34" charset="0"/>
              </a:rPr>
              <a:t>’</a:t>
            </a:r>
            <a:r>
              <a:rPr lang="en-US" altLang="ja-JP" dirty="0">
                <a:latin typeface="Arial" pitchFamily="34" charset="0"/>
                <a:ea typeface="ＭＳ Ｐゴシック" pitchFamily="34" charset="-128"/>
                <a:cs typeface="Arial" pitchFamily="34" charset="0"/>
              </a:rPr>
              <a:t>s financial interest in the business (Trayton Eli, Capital) is $100,000.  </a:t>
            </a:r>
            <a:endParaRPr lang="en-US" altLang="en-US"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18</a:t>
            </a:fld>
            <a:endParaRPr lang="en-US"/>
          </a:p>
        </p:txBody>
      </p:sp>
    </p:spTree>
    <p:extLst>
      <p:ext uri="{BB962C8B-B14F-4D97-AF65-F5344CB8AC3E}">
        <p14:creationId xmlns:p14="http://schemas.microsoft.com/office/powerpoint/2010/main" val="176671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2-3: </a:t>
            </a:r>
            <a:r>
              <a:rPr lang="en-US" altLang="en-US" dirty="0">
                <a:ea typeface="ＭＳ Ｐゴシック" pitchFamily="34" charset="-128"/>
              </a:rPr>
              <a:t>The third objective of chapter 2 is to analyze the effects of business transactions on a firm</a:t>
            </a:r>
            <a:r>
              <a:rPr lang="ja-JP" altLang="en-US" dirty="0">
                <a:ea typeface="ＭＳ Ｐゴシック" pitchFamily="34" charset="-128"/>
              </a:rPr>
              <a:t>’</a:t>
            </a:r>
            <a:r>
              <a:rPr lang="en-US" altLang="ja-JP" dirty="0">
                <a:ea typeface="ＭＳ Ｐゴシック" pitchFamily="34" charset="-128"/>
              </a:rPr>
              <a:t>s assets, liabilities, and owner</a:t>
            </a:r>
            <a:r>
              <a:rPr lang="ja-JP" altLang="en-US" dirty="0">
                <a:ea typeface="ＭＳ Ｐゴシック" pitchFamily="34" charset="-128"/>
              </a:rPr>
              <a:t>’</a:t>
            </a:r>
            <a:r>
              <a:rPr lang="en-US" altLang="ja-JP" dirty="0">
                <a:ea typeface="ＭＳ Ｐゴシック" pitchFamily="34" charset="-128"/>
              </a:rPr>
              <a:t>s equity and record these effects in accounting equation form.  In this section we will also learn how to prepare financial statements.</a:t>
            </a:r>
          </a:p>
          <a:p>
            <a:endParaRPr lang="en-US" altLang="ja-JP" dirty="0">
              <a:ea typeface="ＭＳ Ｐゴシック" pitchFamily="34" charset="-128"/>
            </a:endParaRPr>
          </a:p>
          <a:p>
            <a:r>
              <a:rPr lang="en-US" altLang="en-US">
                <a:ea typeface="ＭＳ Ｐゴシック" pitchFamily="34" charset="-128"/>
              </a:rPr>
              <a:t>We will continue to record transactions for Eli’s</a:t>
            </a:r>
            <a:r>
              <a:rPr lang="en-US" altLang="ja-JP">
                <a:ea typeface="ＭＳ Ｐゴシック" pitchFamily="34" charset="-128"/>
              </a:rPr>
              <a:t> Consulting Services using this fundamental accounting equation.</a:t>
            </a:r>
            <a:endParaRPr lang="en-US" altLang="en-US">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20</a:t>
            </a:fld>
            <a:endParaRPr lang="en-US"/>
          </a:p>
        </p:txBody>
      </p:sp>
    </p:spTree>
    <p:extLst>
      <p:ext uri="{BB962C8B-B14F-4D97-AF65-F5344CB8AC3E}">
        <p14:creationId xmlns:p14="http://schemas.microsoft.com/office/powerpoint/2010/main" val="233761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In accounting terms the firm</a:t>
            </a:r>
            <a:r>
              <a:rPr lang="ja-JP" altLang="en-US" dirty="0">
                <a:ea typeface="ＭＳ Ｐゴシック" pitchFamily="34" charset="-128"/>
              </a:rPr>
              <a:t>’</a:t>
            </a:r>
            <a:r>
              <a:rPr lang="en-US" altLang="ja-JP" dirty="0">
                <a:ea typeface="ＭＳ Ｐゴシック" pitchFamily="34" charset="-128"/>
              </a:rPr>
              <a:t>s assets must equal the total of its liabilities and owner</a:t>
            </a:r>
            <a:r>
              <a:rPr lang="ja-JP" altLang="en-US" dirty="0">
                <a:ea typeface="ＭＳ Ｐゴシック" pitchFamily="34" charset="-128"/>
              </a:rPr>
              <a:t>’</a:t>
            </a:r>
            <a:r>
              <a:rPr lang="en-US" altLang="ja-JP" dirty="0">
                <a:ea typeface="ＭＳ Ｐゴシック" pitchFamily="34" charset="-128"/>
              </a:rPr>
              <a:t>s equity.  We use the fundamental accounting equation to ensure that this relationship is in place.</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21</a:t>
            </a:fld>
            <a:endParaRPr lang="en-US"/>
          </a:p>
        </p:txBody>
      </p:sp>
    </p:spTree>
    <p:extLst>
      <p:ext uri="{BB962C8B-B14F-4D97-AF65-F5344CB8AC3E}">
        <p14:creationId xmlns:p14="http://schemas.microsoft.com/office/powerpoint/2010/main" val="3095572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09588" algn="l"/>
              </a:tabLst>
              <a:defRPr/>
            </a:pPr>
            <a:r>
              <a:rPr lang="en-US" altLang="en-US" dirty="0">
                <a:ea typeface="ＭＳ Ｐゴシック" pitchFamily="34" charset="-128"/>
              </a:rPr>
              <a:t>Chapter 1 introduced accounting by (1) defining accounting, (2) describing accounting career opportunities, and (3) identifying users of financial information.  Chapter 2 illustrates basic accounting procedures by analyzing the business transactions of a sole proprietorship in a service business.  The objectives of this chapter are listed here.</a:t>
            </a:r>
            <a:endParaRPr lang="en-US" dirty="0"/>
          </a:p>
          <a:p>
            <a:pPr>
              <a:tabLst>
                <a:tab pos="509588" algn="l"/>
              </a:tabLst>
              <a:defRPr/>
            </a:pPr>
            <a:endParaRPr lang="en-US" dirty="0"/>
          </a:p>
          <a:p>
            <a:pPr>
              <a:tabLst>
                <a:tab pos="509588" algn="l"/>
              </a:tabLst>
              <a:defRPr/>
            </a:pPr>
            <a:r>
              <a:rPr lang="en-US" b="1" dirty="0">
                <a:solidFill>
                  <a:srgbClr val="C00000"/>
                </a:solidFill>
              </a:rPr>
              <a:t>SECTION 1: Property and Financial Interests</a:t>
            </a:r>
          </a:p>
          <a:p>
            <a:pPr marL="509588" indent="-509588" eaLnBrk="1" hangingPunct="1">
              <a:defRPr/>
            </a:pPr>
            <a:r>
              <a:rPr lang="en-US" altLang="en-US" dirty="0"/>
              <a:t>2-1</a:t>
            </a:r>
            <a:r>
              <a:rPr lang="en-US" altLang="en-US" sz="1100" dirty="0">
                <a:cs typeface="Times New Roman" pitchFamily="18" charset="0"/>
              </a:rPr>
              <a:t>  </a:t>
            </a:r>
            <a:r>
              <a:rPr lang="en-US" altLang="en-US" dirty="0">
                <a:cs typeface="Times New Roman" pitchFamily="18" charset="0"/>
              </a:rPr>
              <a:t>Record in equation form the financial effects of a business transaction.</a:t>
            </a:r>
            <a:r>
              <a:rPr lang="en-US" altLang="en-US" dirty="0"/>
              <a:t> </a:t>
            </a:r>
          </a:p>
          <a:p>
            <a:pPr marL="509588" indent="-509588" eaLnBrk="1" hangingPunct="1">
              <a:defRPr/>
            </a:pPr>
            <a:r>
              <a:rPr lang="en-US" altLang="en-US" dirty="0"/>
              <a:t>2-2  Define, identify, and understand the relationship between asset, liability, and owner’</a:t>
            </a:r>
            <a:r>
              <a:rPr lang="en-US" altLang="ja-JP" dirty="0"/>
              <a:t>s equity accounts.</a:t>
            </a:r>
            <a:endParaRPr lang="en-US" altLang="en-US" dirty="0"/>
          </a:p>
          <a:p>
            <a:pPr marL="627063" indent="-627063">
              <a:tabLst>
                <a:tab pos="509588" algn="l"/>
              </a:tabLst>
              <a:defRPr/>
            </a:pPr>
            <a:endParaRPr lang="en-US" b="1" dirty="0"/>
          </a:p>
          <a:p>
            <a:pPr marL="627063" indent="-627063">
              <a:tabLst>
                <a:tab pos="509588" algn="l"/>
              </a:tabLst>
              <a:defRPr/>
            </a:pPr>
            <a:r>
              <a:rPr lang="en-US" b="1" dirty="0">
                <a:solidFill>
                  <a:srgbClr val="C00000"/>
                </a:solidFill>
              </a:rPr>
              <a:t>SECTION 2:</a:t>
            </a:r>
            <a:r>
              <a:rPr lang="en-US" altLang="en-US" b="1" dirty="0">
                <a:solidFill>
                  <a:srgbClr val="990000"/>
                </a:solidFill>
              </a:rPr>
              <a:t> The Accounting Equation and Financial Statements</a:t>
            </a:r>
            <a:endParaRPr lang="en-US" b="1" dirty="0">
              <a:solidFill>
                <a:srgbClr val="C00000"/>
              </a:solidFill>
            </a:endParaRPr>
          </a:p>
          <a:p>
            <a:pPr marL="509588" indent="-509588">
              <a:spcAft>
                <a:spcPct val="25000"/>
              </a:spcAft>
              <a:defRPr/>
            </a:pPr>
            <a:r>
              <a:rPr lang="en-US" altLang="en-US" dirty="0"/>
              <a:t>2-3  Analyze the effects of business transactions on a firm</a:t>
            </a:r>
            <a:r>
              <a:rPr lang="ja-JP" altLang="en-US" dirty="0"/>
              <a:t>’</a:t>
            </a:r>
            <a:r>
              <a:rPr lang="en-US" altLang="ja-JP" dirty="0"/>
              <a:t>s assets, liabilities, and owner</a:t>
            </a:r>
            <a:r>
              <a:rPr lang="ja-JP" altLang="en-US" dirty="0"/>
              <a:t>’</a:t>
            </a:r>
            <a:r>
              <a:rPr lang="en-US" altLang="ja-JP" dirty="0"/>
              <a:t>s equity and record these effects in accounting equation form. </a:t>
            </a:r>
          </a:p>
          <a:p>
            <a:pPr marL="627063" indent="-627063">
              <a:spcAft>
                <a:spcPct val="25000"/>
              </a:spcAft>
              <a:defRPr/>
            </a:pPr>
            <a:r>
              <a:rPr lang="en-US" altLang="en-US" dirty="0"/>
              <a:t>2-4  Prepare an income statement.</a:t>
            </a:r>
          </a:p>
          <a:p>
            <a:pPr marL="627063" indent="-627063">
              <a:defRPr/>
            </a:pPr>
            <a:r>
              <a:rPr lang="en-US" altLang="en-US" dirty="0"/>
              <a:t>2-5  Prepare a statement of owner</a:t>
            </a:r>
            <a:r>
              <a:rPr lang="ja-JP" altLang="en-US" dirty="0"/>
              <a:t>’</a:t>
            </a:r>
            <a:r>
              <a:rPr lang="en-US" altLang="ja-JP" dirty="0"/>
              <a:t>s equity and a balance sheet.</a:t>
            </a:r>
          </a:p>
          <a:p>
            <a:pPr>
              <a:defRPr/>
            </a:pPr>
            <a:r>
              <a:rPr lang="en-US" altLang="en-US" dirty="0"/>
              <a:t>2-6  </a:t>
            </a:r>
            <a:r>
              <a:rPr lang="en-US" dirty="0"/>
              <a:t>Define the accounting terms new to this chapter. </a:t>
            </a:r>
            <a:endParaRPr lang="en-US" alt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2</a:t>
            </a:fld>
            <a:endParaRPr lang="en-US"/>
          </a:p>
        </p:txBody>
      </p:sp>
    </p:spTree>
    <p:extLst>
      <p:ext uri="{BB962C8B-B14F-4D97-AF65-F5344CB8AC3E}">
        <p14:creationId xmlns:p14="http://schemas.microsoft.com/office/powerpoint/2010/main" val="50836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This equality can be expressed in equation form.  The relationship between assets and liabilities plus owner</a:t>
            </a:r>
            <a:r>
              <a:rPr lang="ja-JP" altLang="en-US" dirty="0">
                <a:ea typeface="ＭＳ Ｐゴシック" pitchFamily="34" charset="-128"/>
              </a:rPr>
              <a:t>’</a:t>
            </a:r>
            <a:r>
              <a:rPr lang="en-US" altLang="ja-JP" dirty="0">
                <a:ea typeface="ＭＳ Ｐゴシック" pitchFamily="34" charset="-128"/>
              </a:rPr>
              <a:t>s equity is called the fundamental accounting equation. All business transactions are recorded with this accounting equation in mind.  It must always remain in balance.</a:t>
            </a:r>
          </a:p>
        </p:txBody>
      </p:sp>
      <p:sp>
        <p:nvSpPr>
          <p:cNvPr id="4" name="Slide Number Placeholder 3"/>
          <p:cNvSpPr>
            <a:spLocks noGrp="1"/>
          </p:cNvSpPr>
          <p:nvPr>
            <p:ph type="sldNum" sz="quarter" idx="10"/>
          </p:nvPr>
        </p:nvSpPr>
        <p:spPr/>
        <p:txBody>
          <a:bodyPr/>
          <a:lstStyle/>
          <a:p>
            <a:fld id="{65E13B32-94B5-4EDE-8A72-C8EED1F4CE37}" type="slidenum">
              <a:rPr lang="en-US" smtClean="0"/>
              <a:t>22</a:t>
            </a:fld>
            <a:endParaRPr lang="en-US"/>
          </a:p>
        </p:txBody>
      </p:sp>
    </p:spTree>
    <p:extLst>
      <p:ext uri="{BB962C8B-B14F-4D97-AF65-F5344CB8AC3E}">
        <p14:creationId xmlns:p14="http://schemas.microsoft.com/office/powerpoint/2010/main" val="3577236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When a business performs a service or sells a product it generates revenue.  Eli’s</a:t>
            </a:r>
            <a:r>
              <a:rPr lang="en-US" altLang="ja-JP" dirty="0">
                <a:ea typeface="ＭＳ Ｐゴシック" pitchFamily="34" charset="-128"/>
              </a:rPr>
              <a:t> Consulting Services earns revenue by performing accounting and bookkeeping services for its clients.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23</a:t>
            </a:fld>
            <a:endParaRPr lang="en-US"/>
          </a:p>
        </p:txBody>
      </p:sp>
    </p:spTree>
    <p:extLst>
      <p:ext uri="{BB962C8B-B14F-4D97-AF65-F5344CB8AC3E}">
        <p14:creationId xmlns:p14="http://schemas.microsoft.com/office/powerpoint/2010/main" val="18432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Expenses on the other hand, involve the outflow of money, the use of other assets, or the incurring of a liability.  Expenses include the costs of any materials, labor, supplies, and services used to produce revenue.</a:t>
            </a:r>
          </a:p>
        </p:txBody>
      </p:sp>
      <p:sp>
        <p:nvSpPr>
          <p:cNvPr id="4" name="Slide Number Placeholder 3"/>
          <p:cNvSpPr>
            <a:spLocks noGrp="1"/>
          </p:cNvSpPr>
          <p:nvPr>
            <p:ph type="sldNum" sz="quarter" idx="10"/>
          </p:nvPr>
        </p:nvSpPr>
        <p:spPr/>
        <p:txBody>
          <a:bodyPr/>
          <a:lstStyle/>
          <a:p>
            <a:fld id="{65E13B32-94B5-4EDE-8A72-C8EED1F4CE37}" type="slidenum">
              <a:rPr lang="en-US" smtClean="0"/>
              <a:t>24</a:t>
            </a:fld>
            <a:endParaRPr lang="en-US"/>
          </a:p>
        </p:txBody>
      </p:sp>
    </p:spTree>
    <p:extLst>
      <p:ext uri="{BB962C8B-B14F-4D97-AF65-F5344CB8AC3E}">
        <p14:creationId xmlns:p14="http://schemas.microsoft.com/office/powerpoint/2010/main" val="395293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ea typeface="ＭＳ Ｐゴシック" pitchFamily="34" charset="-128"/>
              </a:rPr>
              <a:t>Consider this transaction:  During the month of December, Eli’s</a:t>
            </a:r>
            <a:r>
              <a:rPr lang="en-US" altLang="ja-JP" dirty="0">
                <a:ea typeface="ＭＳ Ｐゴシック" pitchFamily="34" charset="-128"/>
              </a:rPr>
              <a:t> Consulting Services earned a total of $36,000 in revenue in cash from clients. </a:t>
            </a:r>
          </a:p>
          <a:p>
            <a:pPr>
              <a:lnSpc>
                <a:spcPct val="90000"/>
              </a:lnSpc>
            </a:pPr>
            <a:endParaRPr lang="en-US" altLang="en-US" dirty="0">
              <a:ea typeface="ＭＳ Ｐゴシック" pitchFamily="34" charset="-128"/>
            </a:endParaRPr>
          </a:p>
          <a:p>
            <a:pPr>
              <a:lnSpc>
                <a:spcPct val="90000"/>
              </a:lnSpc>
            </a:pPr>
            <a:r>
              <a:rPr lang="en-US" altLang="en-US" dirty="0">
                <a:ea typeface="ＭＳ Ｐゴシック" pitchFamily="34" charset="-128"/>
              </a:rPr>
              <a:t>An increase in revenue is an increase in owner</a:t>
            </a:r>
            <a:r>
              <a:rPr lang="ja-JP" altLang="en-US" dirty="0">
                <a:ea typeface="ＭＳ Ｐゴシック" pitchFamily="34" charset="-128"/>
              </a:rPr>
              <a:t>’</a:t>
            </a:r>
            <a:r>
              <a:rPr lang="en-US" altLang="ja-JP" dirty="0">
                <a:ea typeface="ＭＳ Ｐゴシック" pitchFamily="34" charset="-128"/>
              </a:rPr>
              <a:t>s equity. When the business earns revenue, it is really the owner who benefits.</a:t>
            </a:r>
          </a:p>
          <a:p>
            <a:pPr>
              <a:lnSpc>
                <a:spcPct val="90000"/>
              </a:lnSpc>
            </a:pPr>
            <a:endParaRPr lang="en-US" altLang="en-US" dirty="0">
              <a:ea typeface="ＭＳ Ｐゴシック" pitchFamily="34" charset="-128"/>
            </a:endParaRPr>
          </a:p>
          <a:p>
            <a:pPr>
              <a:lnSpc>
                <a:spcPct val="90000"/>
              </a:lnSpc>
            </a:pPr>
            <a:r>
              <a:rPr lang="en-US" altLang="en-US" dirty="0">
                <a:ea typeface="ＭＳ Ｐゴシック" pitchFamily="34" charset="-128"/>
              </a:rPr>
              <a:t>Here is an analysis of the transaction:</a:t>
            </a:r>
          </a:p>
          <a:p>
            <a:pPr>
              <a:lnSpc>
                <a:spcPct val="90000"/>
              </a:lnSpc>
            </a:pPr>
            <a:r>
              <a:rPr lang="en-US" altLang="en-US" dirty="0">
                <a:ea typeface="ＭＳ Ｐゴシック" pitchFamily="34" charset="-128"/>
              </a:rPr>
              <a:t>(g) The firm received $36,000 in cash for services provided to  clients.  Increase cash to show that our bank account increased with the influx of the cash received.</a:t>
            </a:r>
          </a:p>
          <a:p>
            <a:pPr>
              <a:lnSpc>
                <a:spcPct val="90000"/>
              </a:lnSpc>
            </a:pPr>
            <a:r>
              <a:rPr lang="en-US" altLang="en-US" dirty="0">
                <a:ea typeface="ＭＳ Ｐゴシック" pitchFamily="34" charset="-128"/>
              </a:rPr>
              <a:t>(g)  Revenues increased by $36,000, which results in a $36,000 increase in owner</a:t>
            </a:r>
            <a:r>
              <a:rPr lang="ja-JP" altLang="en-US" dirty="0">
                <a:ea typeface="ＭＳ Ｐゴシック" pitchFamily="34" charset="-128"/>
              </a:rPr>
              <a:t>’</a:t>
            </a:r>
            <a:r>
              <a:rPr lang="en-US" altLang="ja-JP" dirty="0">
                <a:ea typeface="ＭＳ Ｐゴシック" pitchFamily="34" charset="-128"/>
              </a:rPr>
              <a:t>s equity.</a:t>
            </a:r>
          </a:p>
          <a:p>
            <a:pPr>
              <a:lnSpc>
                <a:spcPct val="90000"/>
              </a:lnSpc>
            </a:pPr>
            <a:endParaRPr lang="en-US" altLang="en-US" dirty="0">
              <a:ea typeface="ＭＳ Ｐゴシック" pitchFamily="34" charset="-128"/>
            </a:endParaRPr>
          </a:p>
          <a:p>
            <a:pPr>
              <a:lnSpc>
                <a:spcPct val="90000"/>
              </a:lnSpc>
            </a:pPr>
            <a:r>
              <a:rPr lang="en-US" altLang="en-US" dirty="0">
                <a:ea typeface="ＭＳ Ｐゴシック" pitchFamily="34" charset="-128"/>
              </a:rPr>
              <a:t>Notice that revenue amounts are recorded in a separate column under owner</a:t>
            </a:r>
            <a:r>
              <a:rPr lang="ja-JP" altLang="en-US" dirty="0">
                <a:ea typeface="ＭＳ Ｐゴシック" pitchFamily="34" charset="-128"/>
              </a:rPr>
              <a:t>’</a:t>
            </a:r>
            <a:r>
              <a:rPr lang="en-US" altLang="ja-JP" dirty="0">
                <a:ea typeface="ＭＳ Ｐゴシック" pitchFamily="34" charset="-128"/>
              </a:rPr>
              <a:t>s equity.  Keeping revenue separate from the owner</a:t>
            </a:r>
            <a:r>
              <a:rPr lang="ja-JP" altLang="en-US" dirty="0">
                <a:ea typeface="ＭＳ Ｐゴシック" pitchFamily="34" charset="-128"/>
              </a:rPr>
              <a:t>’</a:t>
            </a:r>
            <a:r>
              <a:rPr lang="en-US" altLang="ja-JP" dirty="0">
                <a:ea typeface="ＭＳ Ｐゴシック" pitchFamily="34" charset="-128"/>
              </a:rPr>
              <a:t>s equity will help the firm compute total revenue more easily when the financial statements are prepared.</a:t>
            </a:r>
          </a:p>
          <a:p>
            <a:pPr>
              <a:lnSpc>
                <a:spcPct val="90000"/>
              </a:lnSpc>
            </a:pPr>
            <a:endParaRPr lang="en-US" altLang="en-US" dirty="0">
              <a:ea typeface="ＭＳ Ｐゴシック" pitchFamily="34" charset="-128"/>
            </a:endParaRPr>
          </a:p>
          <a:p>
            <a:pPr>
              <a:lnSpc>
                <a:spcPct val="90000"/>
              </a:lnSpc>
            </a:pPr>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take a look at how a transaction for services provided on account would be recorded next.</a:t>
            </a:r>
          </a:p>
        </p:txBody>
      </p:sp>
      <p:sp>
        <p:nvSpPr>
          <p:cNvPr id="4" name="Slide Number Placeholder 3"/>
          <p:cNvSpPr>
            <a:spLocks noGrp="1"/>
          </p:cNvSpPr>
          <p:nvPr>
            <p:ph type="sldNum" sz="quarter" idx="10"/>
          </p:nvPr>
        </p:nvSpPr>
        <p:spPr/>
        <p:txBody>
          <a:bodyPr/>
          <a:lstStyle/>
          <a:p>
            <a:fld id="{65E13B32-94B5-4EDE-8A72-C8EED1F4CE37}" type="slidenum">
              <a:rPr lang="en-US" smtClean="0"/>
              <a:t>25</a:t>
            </a:fld>
            <a:endParaRPr lang="en-US"/>
          </a:p>
        </p:txBody>
      </p:sp>
    </p:spTree>
    <p:extLst>
      <p:ext uri="{BB962C8B-B14F-4D97-AF65-F5344CB8AC3E}">
        <p14:creationId xmlns:p14="http://schemas.microsoft.com/office/powerpoint/2010/main" val="1985974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Here we see accounts receivable, an asset, has been added to the accounting equation.  We use accounts receivable when someone owes us money for something. To record the earning of the $11,000 of revenue on account, we increase accounts receivable by $11,000 and increase the revenue account by the same amount. The accounting equation remains in balance.</a:t>
            </a:r>
          </a:p>
        </p:txBody>
      </p:sp>
      <p:sp>
        <p:nvSpPr>
          <p:cNvPr id="4" name="Slide Number Placeholder 3"/>
          <p:cNvSpPr>
            <a:spLocks noGrp="1"/>
          </p:cNvSpPr>
          <p:nvPr>
            <p:ph type="sldNum" sz="quarter" idx="10"/>
          </p:nvPr>
        </p:nvSpPr>
        <p:spPr/>
        <p:txBody>
          <a:bodyPr/>
          <a:lstStyle/>
          <a:p>
            <a:fld id="{65E13B32-94B5-4EDE-8A72-C8EED1F4CE37}" type="slidenum">
              <a:rPr lang="en-US" smtClean="0"/>
              <a:t>26</a:t>
            </a:fld>
            <a:endParaRPr lang="en-US"/>
          </a:p>
        </p:txBody>
      </p:sp>
    </p:spTree>
    <p:extLst>
      <p:ext uri="{BB962C8B-B14F-4D97-AF65-F5344CB8AC3E}">
        <p14:creationId xmlns:p14="http://schemas.microsoft.com/office/powerpoint/2010/main" val="305856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pPr>
            <a:r>
              <a:rPr lang="en-US" altLang="en-US" dirty="0">
                <a:ea typeface="ＭＳ Ｐゴシック" pitchFamily="34" charset="-128"/>
              </a:rPr>
              <a:t>Previously, the business recorded some revenue earned from providing customers with services on credit.  Now, some of those customers are paying the amount they owe.</a:t>
            </a:r>
          </a:p>
          <a:p>
            <a:pPr marL="228600" indent="-228600">
              <a:lnSpc>
                <a:spcPct val="90000"/>
              </a:lnSpc>
            </a:pPr>
            <a:endParaRPr lang="en-US" altLang="en-US" dirty="0">
              <a:ea typeface="ＭＳ Ｐゴシック" pitchFamily="34" charset="-128"/>
            </a:endParaRPr>
          </a:p>
          <a:p>
            <a:pPr marL="228600" indent="-228600">
              <a:lnSpc>
                <a:spcPct val="90000"/>
              </a:lnSpc>
              <a:spcBef>
                <a:spcPct val="0"/>
              </a:spcBef>
            </a:pPr>
            <a:r>
              <a:rPr lang="en-US" altLang="en-US" dirty="0">
                <a:ea typeface="ＭＳ Ｐゴシック" pitchFamily="34" charset="-128"/>
              </a:rPr>
              <a:t>During December Eli’s </a:t>
            </a:r>
            <a:r>
              <a:rPr lang="en-US" altLang="ja-JP" dirty="0">
                <a:ea typeface="ＭＳ Ｐゴシック" pitchFamily="34" charset="-128"/>
              </a:rPr>
              <a:t>Consulting Services received $6,000 on account from clients who owed money for services previously billed. The effect of these transactions is analyzed below.</a:t>
            </a:r>
          </a:p>
          <a:p>
            <a:pPr marL="228600" indent="-228600">
              <a:lnSpc>
                <a:spcPct val="90000"/>
              </a:lnSpc>
              <a:spcBef>
                <a:spcPct val="0"/>
              </a:spcBef>
              <a:buFontTx/>
              <a:buAutoNum type="romanLcParenBoth"/>
            </a:pPr>
            <a:r>
              <a:rPr lang="en-US" altLang="en-US" dirty="0">
                <a:ea typeface="ＭＳ Ｐゴシック" pitchFamily="34" charset="-128"/>
              </a:rPr>
              <a:t>The firm received $6,000 in cash and accounts receivable went down by $6,000</a:t>
            </a:r>
          </a:p>
          <a:p>
            <a:pPr marL="228600" indent="-228600">
              <a:lnSpc>
                <a:spcPct val="90000"/>
              </a:lnSpc>
            </a:pPr>
            <a:endParaRPr lang="en-US" altLang="en-US" dirty="0">
              <a:ea typeface="ＭＳ Ｐゴシック" pitchFamily="34" charset="-128"/>
            </a:endParaRPr>
          </a:p>
          <a:p>
            <a:pPr marL="228600" indent="-228600">
              <a:lnSpc>
                <a:spcPct val="90000"/>
              </a:lnSpc>
            </a:pPr>
            <a:r>
              <a:rPr lang="en-US" altLang="en-US" dirty="0">
                <a:ea typeface="ＭＳ Ｐゴシック" pitchFamily="34" charset="-128"/>
              </a:rPr>
              <a:t>Notice that cash is going up and accounts receivable is going down.  This is called a </a:t>
            </a:r>
            <a:r>
              <a:rPr lang="ja-JP" altLang="en-US" dirty="0">
                <a:ea typeface="ＭＳ Ｐゴシック" pitchFamily="34" charset="-128"/>
              </a:rPr>
              <a:t>“</a:t>
            </a:r>
            <a:r>
              <a:rPr lang="en-US" altLang="ja-JP" dirty="0">
                <a:ea typeface="ＭＳ Ｐゴシック" pitchFamily="34" charset="-128"/>
              </a:rPr>
              <a:t>shift</a:t>
            </a:r>
            <a:r>
              <a:rPr lang="ja-JP" altLang="en-US" dirty="0">
                <a:ea typeface="ＭＳ Ｐゴシック" pitchFamily="34" charset="-128"/>
              </a:rPr>
              <a:t>”</a:t>
            </a:r>
            <a:r>
              <a:rPr lang="en-US" altLang="ja-JP" dirty="0">
                <a:ea typeface="ＭＳ Ｐゴシック" pitchFamily="34" charset="-128"/>
              </a:rPr>
              <a:t> in assets because we are replacing one asset for a different asset.  The amount still owed by charge clients after the collection is $5,000.  After recording the transaction, the accounting equation remains in balance, $150,500 = $150,500.</a:t>
            </a:r>
          </a:p>
          <a:p>
            <a:pPr marL="228600" indent="-228600">
              <a:lnSpc>
                <a:spcPct val="90000"/>
              </a:lnSpc>
            </a:pPr>
            <a:endParaRPr lang="en-US" altLang="en-US" dirty="0">
              <a:ea typeface="ＭＳ Ｐゴシック" pitchFamily="34" charset="-128"/>
            </a:endParaRPr>
          </a:p>
          <a:p>
            <a:pPr marL="228600" indent="-228600">
              <a:lnSpc>
                <a:spcPct val="90000"/>
              </a:lnSpc>
            </a:pPr>
            <a:r>
              <a:rPr lang="en-US" altLang="en-US" dirty="0">
                <a:ea typeface="ＭＳ Ｐゴシック" pitchFamily="34" charset="-128"/>
              </a:rPr>
              <a:t>Notice that when we collect from a client on account, we do </a:t>
            </a:r>
            <a:r>
              <a:rPr lang="en-US" altLang="en-US" b="1" u="sng" dirty="0">
                <a:ea typeface="ＭＳ Ｐゴシック" pitchFamily="34" charset="-128"/>
              </a:rPr>
              <a:t>not</a:t>
            </a:r>
            <a:r>
              <a:rPr lang="en-US" altLang="en-US" dirty="0">
                <a:ea typeface="ＭＳ Ｐゴシック" pitchFamily="34" charset="-128"/>
              </a:rPr>
              <a:t> increase the revenue account again for this transaction.  This would duplicate the revenue for the same work.</a:t>
            </a:r>
          </a:p>
          <a:p>
            <a:pPr marL="228600" indent="-228600">
              <a:lnSpc>
                <a:spcPct val="90000"/>
              </a:lnSpc>
            </a:pP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27</a:t>
            </a:fld>
            <a:endParaRPr lang="en-US"/>
          </a:p>
        </p:txBody>
      </p:sp>
    </p:spTree>
    <p:extLst>
      <p:ext uri="{BB962C8B-B14F-4D97-AF65-F5344CB8AC3E}">
        <p14:creationId xmlns:p14="http://schemas.microsoft.com/office/powerpoint/2010/main" val="2330130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So far the business has been doing well, but running a business costs money and these </a:t>
            </a:r>
            <a:r>
              <a:rPr lang="en-US" altLang="en-US" b="1" i="1" dirty="0">
                <a:ea typeface="ＭＳ Ｐゴシック" pitchFamily="34" charset="-128"/>
              </a:rPr>
              <a:t>expenses</a:t>
            </a:r>
            <a:r>
              <a:rPr lang="en-US" altLang="en-US" dirty="0">
                <a:ea typeface="ＭＳ Ｐゴシック" pitchFamily="34" charset="-128"/>
              </a:rPr>
              <a:t>  reduce owner</a:t>
            </a:r>
            <a:r>
              <a:rPr lang="ja-JP" altLang="en-US" dirty="0">
                <a:ea typeface="ＭＳ Ｐゴシック" pitchFamily="34" charset="-128"/>
              </a:rPr>
              <a:t>’</a:t>
            </a:r>
            <a:r>
              <a:rPr lang="en-US" altLang="ja-JP" dirty="0">
                <a:ea typeface="ＭＳ Ｐゴシック" pitchFamily="34" charset="-128"/>
              </a:rPr>
              <a:t>s equity.  During the first month of operation, Eli’s Consulting Services hired an accounting clerk and now it is time to pay her for her work.  Her salary is considered an expense to the firm.</a:t>
            </a:r>
          </a:p>
          <a:p>
            <a:endParaRPr lang="en-US" altLang="en-US" dirty="0">
              <a:ea typeface="ＭＳ Ｐゴシック" pitchFamily="34" charset="-128"/>
            </a:endParaRPr>
          </a:p>
          <a:p>
            <a:pPr>
              <a:spcBef>
                <a:spcPct val="0"/>
              </a:spcBef>
            </a:pPr>
            <a:r>
              <a:rPr lang="en-US" altLang="en-US" dirty="0">
                <a:ea typeface="ＭＳ Ｐゴシック" pitchFamily="34" charset="-128"/>
              </a:rPr>
              <a:t>In December Eli’s </a:t>
            </a:r>
            <a:r>
              <a:rPr lang="en-US" altLang="ja-JP" dirty="0">
                <a:ea typeface="ＭＳ Ｐゴシック" pitchFamily="34" charset="-128"/>
              </a:rPr>
              <a:t>Consulting Services paid $8,000 in salaries for the accounting clerk and the office manager.  The effect of this transaction is analyzed below. </a:t>
            </a:r>
          </a:p>
          <a:p>
            <a:r>
              <a:rPr lang="en-US" altLang="en-US" dirty="0">
                <a:ea typeface="ＭＳ Ｐゴシック" pitchFamily="34" charset="-128"/>
              </a:rPr>
              <a:t>(j) The firm decreased its cash balance by $8,000. </a:t>
            </a:r>
          </a:p>
          <a:p>
            <a:r>
              <a:rPr lang="en-US" altLang="en-US" dirty="0">
                <a:ea typeface="ＭＳ Ｐゴシック" pitchFamily="34" charset="-128"/>
              </a:rPr>
              <a:t>(j) The firm paid salaries expense in the amount of $8,000, which decreased owner</a:t>
            </a:r>
            <a:r>
              <a:rPr lang="ja-JP" altLang="en-US" dirty="0">
                <a:ea typeface="ＭＳ Ｐゴシック" pitchFamily="34" charset="-128"/>
              </a:rPr>
              <a:t>’</a:t>
            </a:r>
            <a:r>
              <a:rPr lang="en-US" altLang="ja-JP" dirty="0">
                <a:ea typeface="ＭＳ Ｐゴシック" pitchFamily="34" charset="-128"/>
              </a:rPr>
              <a:t>s equity. </a:t>
            </a:r>
          </a:p>
          <a:p>
            <a:endParaRPr lang="en-US" altLang="en-US" dirty="0">
              <a:ea typeface="ＭＳ Ｐゴシック" pitchFamily="34" charset="-128"/>
            </a:endParaRPr>
          </a:p>
          <a:p>
            <a:r>
              <a:rPr lang="en-US" altLang="en-US" dirty="0">
                <a:ea typeface="ＭＳ Ｐゴシック" pitchFamily="34" charset="-128"/>
              </a:rPr>
              <a:t>To record this payment of the accountant</a:t>
            </a:r>
            <a:r>
              <a:rPr lang="ja-JP" altLang="en-US" dirty="0">
                <a:ea typeface="ＭＳ Ｐゴシック" pitchFamily="34" charset="-128"/>
              </a:rPr>
              <a:t>’</a:t>
            </a:r>
            <a:r>
              <a:rPr lang="en-US" altLang="ja-JP" dirty="0">
                <a:ea typeface="ＭＳ Ｐゴシック" pitchFamily="34" charset="-128"/>
              </a:rPr>
              <a:t>s salary, the cash account is reduced by $8,000 and the Owner</a:t>
            </a:r>
            <a:r>
              <a:rPr lang="ja-JP" altLang="en-US" dirty="0">
                <a:ea typeface="ＭＳ Ｐゴシック" pitchFamily="34" charset="-128"/>
              </a:rPr>
              <a:t>’</a:t>
            </a:r>
            <a:r>
              <a:rPr lang="en-US" altLang="ja-JP" dirty="0">
                <a:ea typeface="ＭＳ Ｐゴシック" pitchFamily="34" charset="-128"/>
              </a:rPr>
              <a:t>s Equity is also reduced by $8,000.  We are going to keep track of expenses in a separate column under owner</a:t>
            </a:r>
            <a:r>
              <a:rPr lang="ja-JP" altLang="en-US" dirty="0">
                <a:ea typeface="ＭＳ Ｐゴシック" pitchFamily="34" charset="-128"/>
              </a:rPr>
              <a:t>’</a:t>
            </a:r>
            <a:r>
              <a:rPr lang="en-US" altLang="ja-JP" dirty="0">
                <a:ea typeface="ＭＳ Ｐゴシック" pitchFamily="34" charset="-128"/>
              </a:rPr>
              <a:t>s equity heading called </a:t>
            </a:r>
            <a:r>
              <a:rPr lang="ja-JP" altLang="en-US" dirty="0">
                <a:ea typeface="ＭＳ Ｐゴシック" pitchFamily="34" charset="-128"/>
              </a:rPr>
              <a:t>“</a:t>
            </a:r>
            <a:r>
              <a:rPr lang="en-US" altLang="ja-JP" dirty="0">
                <a:ea typeface="ＭＳ Ｐゴシック" pitchFamily="34" charset="-128"/>
              </a:rPr>
              <a:t>expenses</a:t>
            </a:r>
            <a:r>
              <a:rPr lang="ja-JP" altLang="en-US" dirty="0">
                <a:ea typeface="ＭＳ Ｐゴシック" pitchFamily="34" charset="-128"/>
              </a:rPr>
              <a:t>”</a:t>
            </a:r>
            <a:r>
              <a:rPr lang="en-US" altLang="ja-JP" dirty="0">
                <a:ea typeface="ＭＳ Ｐゴシック" pitchFamily="34" charset="-128"/>
              </a:rPr>
              <a:t>.  Notice that total assets and total liabilities plus owner</a:t>
            </a:r>
            <a:r>
              <a:rPr lang="ja-JP" altLang="en-US" dirty="0">
                <a:ea typeface="ＭＳ Ｐゴシック" pitchFamily="34" charset="-128"/>
              </a:rPr>
              <a:t>’</a:t>
            </a:r>
            <a:r>
              <a:rPr lang="en-US" altLang="ja-JP" dirty="0">
                <a:ea typeface="ＭＳ Ｐゴシック" pitchFamily="34" charset="-128"/>
              </a:rPr>
              <a:t>s equity both equal $142,500.  Notice too, that while expenses are added to that column (+), the total of expenses is always subtracted since expenses DECREASE owner</a:t>
            </a:r>
            <a:r>
              <a:rPr lang="ja-JP" altLang="en-US" dirty="0">
                <a:ea typeface="ＭＳ Ｐゴシック" pitchFamily="34" charset="-128"/>
              </a:rPr>
              <a:t>’</a:t>
            </a:r>
            <a:r>
              <a:rPr lang="en-US" altLang="ja-JP" dirty="0">
                <a:ea typeface="ＭＳ Ｐゴシック" pitchFamily="34" charset="-128"/>
              </a:rPr>
              <a:t>s equity.</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28</a:t>
            </a:fld>
            <a:endParaRPr lang="en-US"/>
          </a:p>
        </p:txBody>
      </p:sp>
    </p:spTree>
    <p:extLst>
      <p:ext uri="{BB962C8B-B14F-4D97-AF65-F5344CB8AC3E}">
        <p14:creationId xmlns:p14="http://schemas.microsoft.com/office/powerpoint/2010/main" val="746017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Heat, light, telephone and water are all utility expenses which the firm incurs in doing business.  As these bills come in, the business must record the expenses.</a:t>
            </a:r>
          </a:p>
          <a:p>
            <a:endParaRPr lang="en-US" altLang="en-US" dirty="0">
              <a:ea typeface="ＭＳ Ｐゴシック" pitchFamily="34" charset="-128"/>
            </a:endParaRPr>
          </a:p>
          <a:p>
            <a:pPr>
              <a:spcBef>
                <a:spcPct val="0"/>
              </a:spcBef>
            </a:pPr>
            <a:r>
              <a:rPr lang="en-US" altLang="ja-JP" dirty="0">
                <a:ea typeface="ＭＳ Ｐゴシック" pitchFamily="34" charset="-128"/>
              </a:rPr>
              <a:t>Eli’s Consulting Services issued a check for $650 to pay the utilities bill.  The effect of this transaction is analyzed below. </a:t>
            </a:r>
          </a:p>
          <a:p>
            <a:r>
              <a:rPr lang="en-US" altLang="en-US" dirty="0">
                <a:ea typeface="ＭＳ Ｐゴシック" pitchFamily="34" charset="-128"/>
              </a:rPr>
              <a:t>(k) The firm decreased its cash balance by $650. </a:t>
            </a:r>
          </a:p>
          <a:p>
            <a:r>
              <a:rPr lang="en-US" altLang="en-US" dirty="0">
                <a:ea typeface="ＭＳ Ｐゴシック" pitchFamily="34" charset="-128"/>
              </a:rPr>
              <a:t>(k) The firm paid utilities expense of $650, which decreased owner</a:t>
            </a:r>
            <a:r>
              <a:rPr lang="ja-JP" altLang="en-US" dirty="0">
                <a:ea typeface="ＭＳ Ｐゴシック" pitchFamily="34" charset="-128"/>
              </a:rPr>
              <a:t>’</a:t>
            </a:r>
            <a:r>
              <a:rPr lang="en-US" altLang="ja-JP" dirty="0">
                <a:ea typeface="ＭＳ Ｐゴシック" pitchFamily="34" charset="-128"/>
              </a:rPr>
              <a:t>s equity. </a:t>
            </a:r>
          </a:p>
          <a:p>
            <a:pPr>
              <a:spcBef>
                <a:spcPct val="0"/>
              </a:spcBef>
            </a:pPr>
            <a:endParaRPr lang="en-US" altLang="en-US" dirty="0">
              <a:ea typeface="ＭＳ Ｐゴシック" pitchFamily="34" charset="-128"/>
            </a:endParaRPr>
          </a:p>
          <a:p>
            <a:r>
              <a:rPr lang="en-US" altLang="en-US" dirty="0">
                <a:ea typeface="ＭＳ Ｐゴシック" pitchFamily="34" charset="-128"/>
              </a:rPr>
              <a:t>In the accounting equation, cash is reduced by the $650 check payment and owner</a:t>
            </a:r>
            <a:r>
              <a:rPr lang="ja-JP" altLang="en-US" dirty="0">
                <a:ea typeface="ＭＳ Ｐゴシック" pitchFamily="34" charset="-128"/>
              </a:rPr>
              <a:t>’</a:t>
            </a:r>
            <a:r>
              <a:rPr lang="en-US" altLang="ja-JP" dirty="0">
                <a:ea typeface="ＭＳ Ｐゴシック" pitchFamily="34" charset="-128"/>
              </a:rPr>
              <a:t>s equity is also decreased by the same amount.  Notice that as total expenses go up, it causes the total owner</a:t>
            </a:r>
            <a:r>
              <a:rPr lang="ja-JP" altLang="en-US" dirty="0">
                <a:ea typeface="ＭＳ Ｐゴシック" pitchFamily="34" charset="-128"/>
              </a:rPr>
              <a:t>’</a:t>
            </a:r>
            <a:r>
              <a:rPr lang="en-US" altLang="ja-JP" dirty="0">
                <a:ea typeface="ＭＳ Ｐゴシック" pitchFamily="34" charset="-128"/>
              </a:rPr>
              <a:t>s equity to go down.  The accounting equation remains in balance.</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29</a:t>
            </a:fld>
            <a:endParaRPr lang="en-US"/>
          </a:p>
        </p:txBody>
      </p:sp>
    </p:spTree>
    <p:extLst>
      <p:ext uri="{BB962C8B-B14F-4D97-AF65-F5344CB8AC3E}">
        <p14:creationId xmlns:p14="http://schemas.microsoft.com/office/powerpoint/2010/main" val="3363031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ea typeface="ＭＳ Ｐゴシック" pitchFamily="34" charset="-128"/>
              </a:rPr>
              <a:t>At the end of December, Trayton Eli withdrew $5,000 in cash for personal use. The effect of this transaction is analyzed below:</a:t>
            </a:r>
          </a:p>
          <a:p>
            <a:pPr>
              <a:lnSpc>
                <a:spcPct val="90000"/>
              </a:lnSpc>
            </a:pPr>
            <a:endParaRPr lang="en-US" altLang="en-US" dirty="0">
              <a:ea typeface="ＭＳ Ｐゴシック" pitchFamily="34" charset="-128"/>
            </a:endParaRPr>
          </a:p>
          <a:p>
            <a:pPr>
              <a:lnSpc>
                <a:spcPct val="90000"/>
              </a:lnSpc>
            </a:pPr>
            <a:r>
              <a:rPr lang="en-US" altLang="en-US" dirty="0">
                <a:ea typeface="ＭＳ Ｐゴシック" pitchFamily="34" charset="-128"/>
              </a:rPr>
              <a:t>Withdrawals are not considered a business expense but a decrease in the owner</a:t>
            </a:r>
            <a:r>
              <a:rPr lang="ja-JP" altLang="en-US" dirty="0">
                <a:ea typeface="ＭＳ Ｐゴシック" pitchFamily="34" charset="-128"/>
              </a:rPr>
              <a:t>’</a:t>
            </a:r>
            <a:r>
              <a:rPr lang="en-US" altLang="ja-JP" dirty="0">
                <a:ea typeface="ＭＳ Ｐゴシック" pitchFamily="34" charset="-128"/>
              </a:rPr>
              <a:t>s equity. </a:t>
            </a:r>
          </a:p>
          <a:p>
            <a:pPr>
              <a:lnSpc>
                <a:spcPct val="90000"/>
              </a:lnSpc>
            </a:pPr>
            <a:r>
              <a:rPr lang="en-US" altLang="en-US" dirty="0">
                <a:ea typeface="ＭＳ Ｐゴシック" pitchFamily="34" charset="-128"/>
              </a:rPr>
              <a:t>Cash is going down by the $5,000 withdrawal of cash and the total owner</a:t>
            </a:r>
            <a:r>
              <a:rPr lang="ja-JP" altLang="en-US" dirty="0">
                <a:ea typeface="ＭＳ Ｐゴシック" pitchFamily="34" charset="-128"/>
              </a:rPr>
              <a:t>’</a:t>
            </a:r>
            <a:r>
              <a:rPr lang="en-US" altLang="ja-JP" dirty="0">
                <a:ea typeface="ＭＳ Ｐゴシック" pitchFamily="34" charset="-128"/>
              </a:rPr>
              <a:t>s equity is going down by the same amount.  Remember that when we recorded the investment in the business, we recorded an increase in Trayton Eli, Capital account.  Now, when the owner withdraws funds for personal use, we decrease the Trayton Eli, Capital account for the withdrawal.  After recording the withdrawal, the owner</a:t>
            </a:r>
            <a:r>
              <a:rPr lang="ja-JP" altLang="en-US" dirty="0">
                <a:ea typeface="ＭＳ Ｐゴシック" pitchFamily="34" charset="-128"/>
              </a:rPr>
              <a:t>’</a:t>
            </a:r>
            <a:r>
              <a:rPr lang="en-US" altLang="ja-JP" dirty="0">
                <a:ea typeface="ＭＳ Ｐゴシック" pitchFamily="34" charset="-128"/>
              </a:rPr>
              <a:t>s capital account has a balance of $95,000.  The accounting equation still remains in balance.  Notice that while amounts taken out of the business by the owner decrease owner</a:t>
            </a:r>
            <a:r>
              <a:rPr lang="ja-JP" altLang="en-US" dirty="0">
                <a:ea typeface="ＭＳ Ｐゴシック" pitchFamily="34" charset="-128"/>
              </a:rPr>
              <a:t>’</a:t>
            </a:r>
            <a:r>
              <a:rPr lang="en-US" altLang="ja-JP" dirty="0">
                <a:ea typeface="ＭＳ Ｐゴシック" pitchFamily="34" charset="-128"/>
              </a:rPr>
              <a:t>s capital, in practice, we use a separate account called </a:t>
            </a:r>
            <a:r>
              <a:rPr lang="ja-JP" altLang="en-US" dirty="0">
                <a:ea typeface="ＭＳ Ｐゴシック" pitchFamily="34" charset="-128"/>
              </a:rPr>
              <a:t>“</a:t>
            </a:r>
            <a:r>
              <a:rPr lang="en-US" altLang="ja-JP" dirty="0">
                <a:ea typeface="ＭＳ Ｐゴシック" pitchFamily="34" charset="-128"/>
              </a:rPr>
              <a:t>drawing</a:t>
            </a:r>
            <a:r>
              <a:rPr lang="ja-JP" altLang="en-US" dirty="0">
                <a:ea typeface="ＭＳ Ｐゴシック" pitchFamily="34" charset="-128"/>
              </a:rPr>
              <a:t>”</a:t>
            </a:r>
            <a:r>
              <a:rPr lang="en-US" altLang="ja-JP" dirty="0">
                <a:ea typeface="ＭＳ Ｐゴシック" pitchFamily="34" charset="-128"/>
              </a:rPr>
              <a:t> which acts like an expense account; it is INCREASED every time there is a withdrawal of assets by the owner for personal use, but like expenses, the drawing account DECREASES owner</a:t>
            </a:r>
            <a:r>
              <a:rPr lang="ja-JP" altLang="en-US" dirty="0">
                <a:ea typeface="ＭＳ Ｐゴシック" pitchFamily="34" charset="-128"/>
              </a:rPr>
              <a:t>’</a:t>
            </a:r>
            <a:r>
              <a:rPr lang="en-US" altLang="ja-JP" dirty="0">
                <a:ea typeface="ＭＳ Ｐゴシック" pitchFamily="34" charset="-128"/>
              </a:rPr>
              <a:t>s equity.</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30</a:t>
            </a:fld>
            <a:endParaRPr lang="en-US"/>
          </a:p>
        </p:txBody>
      </p:sp>
    </p:spTree>
    <p:extLst>
      <p:ext uri="{BB962C8B-B14F-4D97-AF65-F5344CB8AC3E}">
        <p14:creationId xmlns:p14="http://schemas.microsoft.com/office/powerpoint/2010/main" val="2669758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Section 2: Learning Objective 2-4: Prepare an Income Statement</a:t>
            </a:r>
          </a:p>
          <a:p>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31</a:t>
            </a:fld>
            <a:endParaRPr lang="en-US"/>
          </a:p>
        </p:txBody>
      </p:sp>
    </p:spTree>
    <p:extLst>
      <p:ext uri="{BB962C8B-B14F-4D97-AF65-F5344CB8AC3E}">
        <p14:creationId xmlns:p14="http://schemas.microsoft.com/office/powerpoint/2010/main" val="101920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509588" algn="l"/>
              </a:tabLst>
              <a:defRPr/>
            </a:pPr>
            <a:endParaRPr lang="en-US" alt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a:t>
            </a:fld>
            <a:endParaRPr lang="en-US"/>
          </a:p>
        </p:txBody>
      </p:sp>
    </p:spTree>
    <p:extLst>
      <p:ext uri="{BB962C8B-B14F-4D97-AF65-F5344CB8AC3E}">
        <p14:creationId xmlns:p14="http://schemas.microsoft.com/office/powerpoint/2010/main" val="1497137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Section 2, Objective 2-4: Prepare an Income Statement</a:t>
            </a:r>
          </a:p>
          <a:p>
            <a:r>
              <a:rPr lang="en-US" altLang="en-US" dirty="0">
                <a:ea typeface="ＭＳ Ｐゴシック" pitchFamily="34" charset="-128"/>
              </a:rPr>
              <a:t>Earlier in the chapter, we looked at one financial statement called the balance sheet which showed total assets, total liabilities or debts, and total owner</a:t>
            </a:r>
            <a:r>
              <a:rPr lang="ja-JP" altLang="en-US" dirty="0">
                <a:ea typeface="ＭＳ Ｐゴシック" pitchFamily="34" charset="-128"/>
              </a:rPr>
              <a:t>’</a:t>
            </a:r>
            <a:r>
              <a:rPr lang="en-US" altLang="ja-JP" dirty="0">
                <a:ea typeface="ＭＳ Ｐゴシック" pitchFamily="34" charset="-128"/>
              </a:rPr>
              <a:t>s equity.  In objective 4 of the chapter, we are going to look at another financial statement of the business which is called the income statement.</a:t>
            </a:r>
          </a:p>
          <a:p>
            <a:endParaRPr lang="en-US" altLang="en-US" dirty="0">
              <a:ea typeface="ＭＳ Ｐゴシック" pitchFamily="34" charset="-128"/>
            </a:endParaRPr>
          </a:p>
          <a:p>
            <a:r>
              <a:rPr lang="en-US" altLang="en-US" dirty="0">
                <a:ea typeface="ＭＳ Ｐゴシック" pitchFamily="34" charset="-128"/>
              </a:rPr>
              <a:t>Unlike the balance sheet which is dated on a specific date, the income statement is for a period of time such as a month, a quarter, or a year and it is the first financial statement prepared for an accounting period.  The income statement shows the revenue earned and the expenses incurred for that specified period of time. You may hear it referred to as a profit and loss statement or a statement of income and expenses. </a:t>
            </a:r>
          </a:p>
          <a:p>
            <a:endParaRPr lang="en-US" altLang="en-US" dirty="0">
              <a:ea typeface="ＭＳ Ｐゴシック" pitchFamily="34" charset="-128"/>
            </a:endParaRPr>
          </a:p>
          <a:p>
            <a:r>
              <a:rPr lang="en-US" altLang="en-US" dirty="0">
                <a:ea typeface="ＭＳ Ｐゴシック" pitchFamily="34" charset="-128"/>
              </a:rPr>
              <a:t>If total revenue is greater than total expenses, then the difference is called </a:t>
            </a:r>
            <a:r>
              <a:rPr lang="ja-JP" altLang="en-US" dirty="0">
                <a:ea typeface="ＭＳ Ｐゴシック" pitchFamily="34" charset="-128"/>
              </a:rPr>
              <a:t>“</a:t>
            </a:r>
            <a:r>
              <a:rPr lang="en-US" altLang="ja-JP" dirty="0">
                <a:ea typeface="ＭＳ Ｐゴシック" pitchFamily="34" charset="-128"/>
              </a:rPr>
              <a:t>net income.</a:t>
            </a:r>
            <a:r>
              <a:rPr lang="ja-JP" altLang="en-US" dirty="0">
                <a:ea typeface="ＭＳ Ｐゴシック" pitchFamily="34" charset="-128"/>
              </a:rPr>
              <a:t>”</a:t>
            </a:r>
            <a:r>
              <a:rPr lang="en-US" altLang="ja-JP" dirty="0">
                <a:ea typeface="ＭＳ Ｐゴシック" pitchFamily="34" charset="-128"/>
              </a:rPr>
              <a:t>  However, if during the period expenses are </a:t>
            </a:r>
            <a:r>
              <a:rPr lang="en-US" altLang="ja-JP" u="sng" dirty="0">
                <a:ea typeface="ＭＳ Ｐゴシック" pitchFamily="34" charset="-128"/>
              </a:rPr>
              <a:t>greater then total revenue</a:t>
            </a:r>
            <a:r>
              <a:rPr lang="en-US" altLang="ja-JP" dirty="0">
                <a:ea typeface="ＭＳ Ｐゴシック" pitchFamily="34" charset="-128"/>
              </a:rPr>
              <a:t>, then the difference is a net loss. </a:t>
            </a:r>
          </a:p>
          <a:p>
            <a:r>
              <a:rPr lang="en-US" altLang="en-US" dirty="0">
                <a:ea typeface="ＭＳ Ｐゴシック" pitchFamily="34" charset="-128"/>
              </a:rPr>
              <a:t>In the rare case when revenue and expenses are equal, the firm is said to break even.</a:t>
            </a: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32</a:t>
            </a:fld>
            <a:endParaRPr lang="en-US"/>
          </a:p>
        </p:txBody>
      </p:sp>
    </p:spTree>
    <p:extLst>
      <p:ext uri="{BB962C8B-B14F-4D97-AF65-F5344CB8AC3E}">
        <p14:creationId xmlns:p14="http://schemas.microsoft.com/office/powerpoint/2010/main" val="3948350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2-4: Prepare an Income Statement</a:t>
            </a:r>
          </a:p>
          <a:p>
            <a:r>
              <a:rPr lang="en-US" altLang="en-US" dirty="0">
                <a:ea typeface="ＭＳ Ｐゴシック" pitchFamily="34" charset="-128"/>
              </a:rPr>
              <a:t>In preparing a formal income statement for a business, the heading contains three lines: </a:t>
            </a:r>
            <a:r>
              <a:rPr lang="en-US" altLang="en-US" i="1" dirty="0">
                <a:ea typeface="ＭＳ Ｐゴシック" pitchFamily="34" charset="-128"/>
              </a:rPr>
              <a:t>Who, What, When</a:t>
            </a:r>
            <a:r>
              <a:rPr lang="en-US" altLang="en-US" dirty="0">
                <a:ea typeface="ＭＳ Ｐゴシック" pitchFamily="34" charset="-128"/>
              </a:rPr>
              <a:t>.  The top line contains the name of the business.  The second line shows the name of the financial statement and the third line called the date line, describes the period of time for which the financial statement covers.  This financial statement is only for one month</a:t>
            </a:r>
            <a:r>
              <a:rPr lang="ja-JP" altLang="en-US" dirty="0">
                <a:ea typeface="ＭＳ Ｐゴシック" pitchFamily="34" charset="-128"/>
              </a:rPr>
              <a:t>’</a:t>
            </a:r>
            <a:r>
              <a:rPr lang="en-US" altLang="ja-JP" dirty="0">
                <a:ea typeface="ＭＳ Ｐゴシック" pitchFamily="34" charset="-128"/>
              </a:rPr>
              <a:t>s worth of revenues and expenses.</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33</a:t>
            </a:fld>
            <a:endParaRPr lang="en-US"/>
          </a:p>
        </p:txBody>
      </p:sp>
    </p:spTree>
    <p:extLst>
      <p:ext uri="{BB962C8B-B14F-4D97-AF65-F5344CB8AC3E}">
        <p14:creationId xmlns:p14="http://schemas.microsoft.com/office/powerpoint/2010/main" val="2421700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2-4: Prepare an Income Statement</a:t>
            </a:r>
          </a:p>
          <a:p>
            <a:r>
              <a:rPr lang="en-US" altLang="en-US" dirty="0">
                <a:ea typeface="ＭＳ Ｐゴシック" pitchFamily="34" charset="-128"/>
              </a:rPr>
              <a:t>Under the heading of Revenues, there is only one listed revenue account—Fees Income.  For the month of December, total Fees Income was $47,000.</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Below the Revenue section is the Expenses section.  All expenses are listed individually and then totaled.  For the month of December, total expenses are $8,650.</a:t>
            </a:r>
          </a:p>
          <a:p>
            <a:r>
              <a:rPr lang="en-US" altLang="en-US" dirty="0">
                <a:ea typeface="ＭＳ Ｐゴシック" pitchFamily="34" charset="-128"/>
              </a:rPr>
              <a:t>For the month of December, Eli’s</a:t>
            </a:r>
            <a:r>
              <a:rPr lang="en-US" altLang="ja-JP" dirty="0">
                <a:ea typeface="ＭＳ Ｐゴシック" pitchFamily="34" charset="-128"/>
              </a:rPr>
              <a:t> Consulting Services earned $47,000 of revenues and had total expenses of $8,650.  The difference of $38,350 is the  net income for the month. (If the expenses would have been more  than the revenues, the bottom line of the Income Statement would have been a Net Loss.)</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34</a:t>
            </a:fld>
            <a:endParaRPr lang="en-US"/>
          </a:p>
        </p:txBody>
      </p:sp>
    </p:spTree>
    <p:extLst>
      <p:ext uri="{BB962C8B-B14F-4D97-AF65-F5344CB8AC3E}">
        <p14:creationId xmlns:p14="http://schemas.microsoft.com/office/powerpoint/2010/main" val="86404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Section 2, Learning Objective 2-5: Prepare a Statement of Owner</a:t>
            </a:r>
            <a:r>
              <a:rPr lang="ja-JP" altLang="en-US" dirty="0">
                <a:ea typeface="ＭＳ Ｐゴシック" pitchFamily="34" charset="-128"/>
              </a:rPr>
              <a:t>’</a:t>
            </a:r>
            <a:r>
              <a:rPr lang="en-US" altLang="ja-JP" dirty="0">
                <a:ea typeface="ＭＳ Ｐゴシック" pitchFamily="34" charset="-128"/>
              </a:rPr>
              <a:t>s Equity and Balance Sheet</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35</a:t>
            </a:fld>
            <a:endParaRPr lang="en-US"/>
          </a:p>
        </p:txBody>
      </p:sp>
    </p:spTree>
    <p:extLst>
      <p:ext uri="{BB962C8B-B14F-4D97-AF65-F5344CB8AC3E}">
        <p14:creationId xmlns:p14="http://schemas.microsoft.com/office/powerpoint/2010/main" val="4169933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Learning Objective 2-5: Prepare a Statement of Owner</a:t>
            </a:r>
            <a:r>
              <a:rPr lang="ja-JP" altLang="en-US" b="1" dirty="0">
                <a:ea typeface="ＭＳ Ｐゴシック" pitchFamily="34" charset="-128"/>
              </a:rPr>
              <a:t>’</a:t>
            </a:r>
            <a:r>
              <a:rPr lang="en-US" altLang="ja-JP" b="1" dirty="0">
                <a:ea typeface="ＭＳ Ｐゴシック" pitchFamily="34" charset="-128"/>
              </a:rPr>
              <a:t>s Equity and Balance Sheet</a:t>
            </a:r>
            <a:r>
              <a:rPr lang="en-US" altLang="ja-JP" dirty="0">
                <a:ea typeface="ＭＳ Ｐゴシック" pitchFamily="34" charset="-128"/>
              </a:rPr>
              <a:t/>
            </a:r>
            <a:br>
              <a:rPr lang="en-US" altLang="ja-JP" dirty="0">
                <a:ea typeface="ＭＳ Ｐゴシック" pitchFamily="34" charset="-128"/>
              </a:rPr>
            </a:br>
            <a:r>
              <a:rPr lang="en-US" altLang="en-US" dirty="0">
                <a:ea typeface="ＭＳ Ｐゴシック" pitchFamily="34" charset="-128"/>
              </a:rPr>
              <a:t>Note that the statement of owner</a:t>
            </a:r>
            <a:r>
              <a:rPr lang="ja-JP" altLang="en-US" dirty="0">
                <a:ea typeface="ＭＳ Ｐゴシック" pitchFamily="34" charset="-128"/>
              </a:rPr>
              <a:t>’</a:t>
            </a:r>
            <a:r>
              <a:rPr lang="en-US" altLang="ja-JP" dirty="0">
                <a:ea typeface="ＭＳ Ｐゴシック" pitchFamily="34" charset="-128"/>
              </a:rPr>
              <a:t>s equity has a three-line heading: </a:t>
            </a:r>
            <a:r>
              <a:rPr lang="en-US" altLang="ja-JP" i="1" dirty="0">
                <a:ea typeface="ＭＳ Ｐゴシック" pitchFamily="34" charset="-128"/>
              </a:rPr>
              <a:t>who, what</a:t>
            </a:r>
            <a:r>
              <a:rPr lang="en-US" altLang="ja-JP" dirty="0">
                <a:ea typeface="ＭＳ Ｐゴシック" pitchFamily="34" charset="-128"/>
              </a:rPr>
              <a:t>, and </a:t>
            </a:r>
            <a:r>
              <a:rPr lang="en-US" altLang="ja-JP" i="1" dirty="0">
                <a:ea typeface="ＭＳ Ｐゴシック" pitchFamily="34" charset="-128"/>
              </a:rPr>
              <a:t>when</a:t>
            </a:r>
            <a:r>
              <a:rPr lang="en-US" altLang="ja-JP" dirty="0">
                <a:ea typeface="ＭＳ Ｐゴシック" pitchFamily="34" charset="-128"/>
              </a:rPr>
              <a:t>.  Let</a:t>
            </a:r>
            <a:r>
              <a:rPr lang="ja-JP" altLang="en-US" dirty="0">
                <a:ea typeface="ＭＳ Ｐゴシック" pitchFamily="34" charset="-128"/>
              </a:rPr>
              <a:t>’</a:t>
            </a:r>
            <a:r>
              <a:rPr lang="en-US" altLang="ja-JP" dirty="0">
                <a:ea typeface="ＭＳ Ｐゴシック" pitchFamily="34" charset="-128"/>
              </a:rPr>
              <a:t>s take a look at this statement on a line item by line item basis:</a:t>
            </a:r>
          </a:p>
          <a:p>
            <a:endParaRPr lang="en-US" altLang="en-US" dirty="0">
              <a:ea typeface="ＭＳ Ｐゴシック" pitchFamily="34" charset="-128"/>
            </a:endParaRPr>
          </a:p>
          <a:p>
            <a:r>
              <a:rPr lang="en-US" altLang="en-US" dirty="0">
                <a:ea typeface="ＭＳ Ｐゴシック" pitchFamily="34" charset="-128"/>
              </a:rPr>
              <a:t>The first line is the amount of the owner</a:t>
            </a:r>
            <a:r>
              <a:rPr lang="ja-JP" altLang="en-US" dirty="0">
                <a:ea typeface="ＭＳ Ｐゴシック" pitchFamily="34" charset="-128"/>
              </a:rPr>
              <a:t>’</a:t>
            </a:r>
            <a:r>
              <a:rPr lang="en-US" altLang="ja-JP" dirty="0">
                <a:ea typeface="ＭＳ Ｐゴシック" pitchFamily="34" charset="-128"/>
              </a:rPr>
              <a:t>s capital at the start of the period.</a:t>
            </a:r>
          </a:p>
          <a:p>
            <a:r>
              <a:rPr lang="en-US" altLang="en-US" dirty="0">
                <a:ea typeface="ＭＳ Ｐゴシック" pitchFamily="34" charset="-128"/>
              </a:rPr>
              <a:t>The next line is net income which caused owner</a:t>
            </a:r>
            <a:r>
              <a:rPr lang="ja-JP" altLang="en-US" dirty="0">
                <a:ea typeface="ＭＳ Ｐゴシック" pitchFamily="34" charset="-128"/>
              </a:rPr>
              <a:t>’</a:t>
            </a:r>
            <a:r>
              <a:rPr lang="en-US" altLang="ja-JP" dirty="0">
                <a:ea typeface="ＭＳ Ｐゴシック" pitchFamily="34" charset="-128"/>
              </a:rPr>
              <a:t>s equity to go up.  If there had been a net loss reported on the income statement, then the net loss would have caused a decrease in owner</a:t>
            </a:r>
            <a:r>
              <a:rPr lang="ja-JP" altLang="en-US" dirty="0">
                <a:ea typeface="ＭＳ Ｐゴシック" pitchFamily="34" charset="-128"/>
              </a:rPr>
              <a:t>’</a:t>
            </a:r>
            <a:r>
              <a:rPr lang="en-US" altLang="ja-JP" dirty="0">
                <a:ea typeface="ＭＳ Ｐゴシック" pitchFamily="34" charset="-128"/>
              </a:rPr>
              <a:t>s equity.</a:t>
            </a:r>
          </a:p>
          <a:p>
            <a:r>
              <a:rPr lang="en-US" altLang="en-US" dirty="0">
                <a:ea typeface="ＭＳ Ｐゴシック" pitchFamily="34" charset="-128"/>
              </a:rPr>
              <a:t>Withdrawals by the owner are a decrease to owner</a:t>
            </a:r>
            <a:r>
              <a:rPr lang="ja-JP" altLang="en-US" dirty="0">
                <a:ea typeface="ＭＳ Ｐゴシック" pitchFamily="34" charset="-128"/>
              </a:rPr>
              <a:t>’</a:t>
            </a:r>
            <a:r>
              <a:rPr lang="en-US" altLang="ja-JP" dirty="0">
                <a:ea typeface="ＭＳ Ｐゴシック" pitchFamily="34" charset="-128"/>
              </a:rPr>
              <a:t>s equity.</a:t>
            </a:r>
          </a:p>
          <a:p>
            <a:endParaRPr lang="en-US" altLang="en-US" dirty="0">
              <a:ea typeface="ＭＳ Ｐゴシック" pitchFamily="34" charset="-128"/>
            </a:endParaRPr>
          </a:p>
          <a:p>
            <a:r>
              <a:rPr lang="en-US" altLang="en-US" dirty="0">
                <a:ea typeface="ＭＳ Ｐゴシック" pitchFamily="34" charset="-128"/>
              </a:rPr>
              <a:t>The total of changes in equity is reported on the line </a:t>
            </a:r>
            <a:r>
              <a:rPr lang="ja-JP" altLang="en-US" dirty="0">
                <a:ea typeface="ＭＳ Ｐゴシック" pitchFamily="34" charset="-128"/>
              </a:rPr>
              <a:t>“</a:t>
            </a:r>
            <a:r>
              <a:rPr lang="en-US" altLang="ja-JP" dirty="0">
                <a:ea typeface="ＭＳ Ｐゴシック" pitchFamily="34" charset="-128"/>
              </a:rPr>
              <a:t>Increase in Capital</a:t>
            </a:r>
            <a:r>
              <a:rPr lang="ja-JP" altLang="en-US" dirty="0">
                <a:ea typeface="ＭＳ Ｐゴシック" pitchFamily="34" charset="-128"/>
              </a:rPr>
              <a:t>”</a:t>
            </a:r>
            <a:r>
              <a:rPr lang="en-US" altLang="ja-JP" dirty="0">
                <a:ea typeface="ＭＳ Ｐゴシック" pitchFamily="34" charset="-128"/>
              </a:rPr>
              <a:t> or (</a:t>
            </a:r>
            <a:r>
              <a:rPr lang="ja-JP" altLang="en-US" dirty="0">
                <a:ea typeface="ＭＳ Ｐゴシック" pitchFamily="34" charset="-128"/>
              </a:rPr>
              <a:t>“</a:t>
            </a:r>
            <a:r>
              <a:rPr lang="en-US" altLang="ja-JP" dirty="0">
                <a:ea typeface="ＭＳ Ｐゴシック" pitchFamily="34" charset="-128"/>
              </a:rPr>
              <a:t>Decrease in Capital</a:t>
            </a:r>
            <a:r>
              <a:rPr lang="ja-JP" altLang="en-US" dirty="0">
                <a:ea typeface="ＭＳ Ｐゴシック" pitchFamily="34" charset="-128"/>
              </a:rPr>
              <a:t>”</a:t>
            </a:r>
            <a:r>
              <a:rPr lang="en-US" altLang="ja-JP" dirty="0">
                <a:ea typeface="ＭＳ Ｐゴシック" pitchFamily="34" charset="-128"/>
              </a:rPr>
              <a:t>).  This is the difference between the net income and the withdrawals.</a:t>
            </a:r>
          </a:p>
          <a:p>
            <a:endParaRPr lang="en-US" altLang="en-US" dirty="0">
              <a:ea typeface="ＭＳ Ｐゴシック" pitchFamily="34" charset="-128"/>
            </a:endParaRPr>
          </a:p>
          <a:p>
            <a:r>
              <a:rPr lang="en-US" altLang="en-US" dirty="0">
                <a:ea typeface="ＭＳ Ｐゴシック" pitchFamily="34" charset="-128"/>
              </a:rPr>
              <a:t>The last line of the statement of owner</a:t>
            </a:r>
            <a:r>
              <a:rPr lang="ja-JP" altLang="en-US" dirty="0">
                <a:ea typeface="ＭＳ Ｐゴシック" pitchFamily="34" charset="-128"/>
              </a:rPr>
              <a:t>’</a:t>
            </a:r>
            <a:r>
              <a:rPr lang="en-US" altLang="ja-JP" dirty="0">
                <a:ea typeface="ＭＳ Ｐゴシック" pitchFamily="34" charset="-128"/>
              </a:rPr>
              <a:t>s equity is the capital balance at the end of the period.</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36</a:t>
            </a:fld>
            <a:endParaRPr lang="en-US"/>
          </a:p>
        </p:txBody>
      </p:sp>
    </p:spTree>
    <p:extLst>
      <p:ext uri="{BB962C8B-B14F-4D97-AF65-F5344CB8AC3E}">
        <p14:creationId xmlns:p14="http://schemas.microsoft.com/office/powerpoint/2010/main" val="212631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Learning Objective 2-5: Prepare a Statement of Owner</a:t>
            </a:r>
            <a:r>
              <a:rPr lang="ja-JP" altLang="en-US" b="1" dirty="0">
                <a:ea typeface="ＭＳ Ｐゴシック" pitchFamily="34" charset="-128"/>
              </a:rPr>
              <a:t>’</a:t>
            </a:r>
            <a:r>
              <a:rPr lang="en-US" altLang="ja-JP" b="1" dirty="0">
                <a:ea typeface="ＭＳ Ｐゴシック" pitchFamily="34" charset="-128"/>
              </a:rPr>
              <a:t>s Equity and Balance Sheet</a:t>
            </a:r>
            <a:br>
              <a:rPr lang="en-US" altLang="ja-JP" b="1" dirty="0">
                <a:ea typeface="ＭＳ Ｐゴシック" pitchFamily="34" charset="-128"/>
              </a:rPr>
            </a:br>
            <a:r>
              <a:rPr lang="en-US" altLang="en-US" dirty="0">
                <a:latin typeface="Arial" pitchFamily="34" charset="0"/>
                <a:ea typeface="ＭＳ Ｐゴシック" pitchFamily="34" charset="-128"/>
              </a:rPr>
              <a:t>In preparing a balance sheet, remember the three line heading: </a:t>
            </a:r>
            <a:r>
              <a:rPr lang="en-US" altLang="en-US" i="1" dirty="0">
                <a:latin typeface="Arial" pitchFamily="34" charset="0"/>
                <a:ea typeface="ＭＳ Ｐゴシック" pitchFamily="34" charset="-128"/>
              </a:rPr>
              <a:t>who, what</a:t>
            </a:r>
            <a:r>
              <a:rPr lang="en-US" altLang="en-US" dirty="0">
                <a:latin typeface="Arial" pitchFamily="34" charset="0"/>
                <a:ea typeface="ＭＳ Ｐゴシック" pitchFamily="34" charset="-128"/>
              </a:rPr>
              <a:t> and </a:t>
            </a:r>
            <a:r>
              <a:rPr lang="en-US" altLang="en-US" i="1" dirty="0">
                <a:latin typeface="Arial" pitchFamily="34" charset="0"/>
                <a:ea typeface="ＭＳ Ｐゴシック" pitchFamily="34" charset="-128"/>
              </a:rPr>
              <a:t>when</a:t>
            </a:r>
            <a:r>
              <a:rPr lang="en-US" altLang="en-US" dirty="0">
                <a:latin typeface="Arial" pitchFamily="34" charset="0"/>
                <a:ea typeface="ＭＳ Ｐゴシック" pitchFamily="34" charset="-128"/>
              </a:rPr>
              <a:t>.  </a:t>
            </a:r>
          </a:p>
          <a:p>
            <a:endParaRPr lang="en-US" altLang="en-US" dirty="0">
              <a:latin typeface="Arial" pitchFamily="34" charset="0"/>
              <a:ea typeface="ＭＳ Ｐゴシック" pitchFamily="34" charset="-128"/>
            </a:endParaRPr>
          </a:p>
          <a:p>
            <a:r>
              <a:rPr lang="en-US" altLang="en-US" dirty="0">
                <a:ea typeface="ＭＳ Ｐゴシック" pitchFamily="34" charset="-128"/>
              </a:rPr>
              <a:t>The </a:t>
            </a:r>
            <a:r>
              <a:rPr lang="en-US" altLang="en-US" i="1" dirty="0">
                <a:ea typeface="ＭＳ Ｐゴシック" pitchFamily="34" charset="-128"/>
              </a:rPr>
              <a:t>when</a:t>
            </a:r>
            <a:r>
              <a:rPr lang="en-US" altLang="en-US" dirty="0">
                <a:ea typeface="ＭＳ Ｐゴシック" pitchFamily="34" charset="-128"/>
              </a:rPr>
              <a:t> (date) line on the balance sheet is only good for one day but the other two financial statement date lines show a period of time.  Put another way, the income statement and the statement of owner</a:t>
            </a:r>
            <a:r>
              <a:rPr lang="ja-JP" altLang="en-US" dirty="0">
                <a:ea typeface="ＭＳ Ｐゴシック" pitchFamily="34" charset="-128"/>
              </a:rPr>
              <a:t>’</a:t>
            </a:r>
            <a:r>
              <a:rPr lang="en-US" altLang="ja-JP" dirty="0">
                <a:ea typeface="ＭＳ Ｐゴシック" pitchFamily="34" charset="-128"/>
              </a:rPr>
              <a:t>s equity are like a movie </a:t>
            </a:r>
            <a:r>
              <a:rPr lang="en-US" altLang="ja-JP" b="1" dirty="0">
                <a:ea typeface="ＭＳ Ｐゴシック" pitchFamily="34" charset="-128"/>
              </a:rPr>
              <a:t>covering a period of time</a:t>
            </a:r>
            <a:r>
              <a:rPr lang="en-US" altLang="ja-JP" dirty="0">
                <a:ea typeface="ＭＳ Ｐゴシック" pitchFamily="34" charset="-128"/>
              </a:rPr>
              <a:t> but the balance sheet is only a snap shot of </a:t>
            </a:r>
            <a:r>
              <a:rPr lang="en-US" altLang="ja-JP" b="1" dirty="0">
                <a:ea typeface="ＭＳ Ｐゴシック" pitchFamily="34" charset="-128"/>
              </a:rPr>
              <a:t>one</a:t>
            </a:r>
            <a:r>
              <a:rPr lang="en-US" altLang="ja-JP" dirty="0">
                <a:ea typeface="ＭＳ Ｐゴシック" pitchFamily="34" charset="-128"/>
              </a:rPr>
              <a:t> day.</a:t>
            </a:r>
          </a:p>
          <a:p>
            <a:endParaRPr lang="en-US"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Note that the ending capital balance from the statement of owner</a:t>
            </a:r>
            <a:r>
              <a:rPr lang="ja-JP" altLang="en-US" dirty="0">
                <a:latin typeface="Arial" pitchFamily="34" charset="0"/>
                <a:ea typeface="ＭＳ Ｐゴシック" pitchFamily="34" charset="-128"/>
              </a:rPr>
              <a:t>’</a:t>
            </a:r>
            <a:r>
              <a:rPr lang="en-US" altLang="ja-JP" dirty="0">
                <a:latin typeface="Arial" pitchFamily="34" charset="0"/>
                <a:ea typeface="ＭＳ Ｐゴシック" pitchFamily="34" charset="-128"/>
              </a:rPr>
              <a:t>s equity is also used to prepare the balance sheet.  Dollar signs are omitted when financial statements are prepared on paper with ruled columns.  </a:t>
            </a:r>
            <a:endParaRPr lang="en-US" altLang="en-US"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37</a:t>
            </a:fld>
            <a:endParaRPr lang="en-US"/>
          </a:p>
        </p:txBody>
      </p:sp>
    </p:spTree>
    <p:extLst>
      <p:ext uri="{BB962C8B-B14F-4D97-AF65-F5344CB8AC3E}">
        <p14:creationId xmlns:p14="http://schemas.microsoft.com/office/powerpoint/2010/main" val="2199415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itchFamily="34" charset="-128"/>
              </a:rPr>
              <a:t>Learning Objective 2-5: Prepare a Statement of Owner</a:t>
            </a:r>
            <a:r>
              <a:rPr lang="ja-JP" altLang="en-US" b="1" dirty="0">
                <a:ea typeface="ＭＳ Ｐゴシック" pitchFamily="34" charset="-128"/>
              </a:rPr>
              <a:t>’</a:t>
            </a:r>
            <a:r>
              <a:rPr lang="en-US" altLang="ja-JP" b="1" dirty="0">
                <a:ea typeface="ＭＳ Ｐゴシック" pitchFamily="34" charset="-128"/>
              </a:rPr>
              <a:t>s Equity and Balance Sheet</a:t>
            </a:r>
            <a:br>
              <a:rPr lang="en-US" altLang="ja-JP" b="1" dirty="0">
                <a:ea typeface="ＭＳ Ｐゴシック" pitchFamily="34" charset="-128"/>
              </a:rPr>
            </a:br>
            <a:r>
              <a:rPr lang="en-US" altLang="en-US" dirty="0">
                <a:ea typeface="ＭＳ Ｐゴシック" pitchFamily="34" charset="-128"/>
              </a:rPr>
              <a:t>Preparing financial statements is one of the accountant</a:t>
            </a:r>
            <a:r>
              <a:rPr lang="ja-JP" altLang="en-US" dirty="0">
                <a:ea typeface="ＭＳ Ｐゴシック" pitchFamily="34" charset="-128"/>
              </a:rPr>
              <a:t>’</a:t>
            </a:r>
            <a:r>
              <a:rPr lang="en-US" altLang="ja-JP" dirty="0">
                <a:ea typeface="ＭＳ Ｐゴシック" pitchFamily="34" charset="-128"/>
              </a:rPr>
              <a:t>s most important jobs.  Each day millions of business decisions are made based on the information in financial statements.</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38</a:t>
            </a:fld>
            <a:endParaRPr lang="en-US"/>
          </a:p>
        </p:txBody>
      </p:sp>
    </p:spTree>
    <p:extLst>
      <p:ext uri="{BB962C8B-B14F-4D97-AF65-F5344CB8AC3E}">
        <p14:creationId xmlns:p14="http://schemas.microsoft.com/office/powerpoint/2010/main" val="3688765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itchFamily="34" charset="-128"/>
              </a:rPr>
              <a:t>Learning Objective 2-5: Prepare a Statement of Owner</a:t>
            </a:r>
            <a:r>
              <a:rPr lang="ja-JP" altLang="en-US" b="1" dirty="0">
                <a:ea typeface="ＭＳ Ｐゴシック" pitchFamily="34" charset="-128"/>
              </a:rPr>
              <a:t>’</a:t>
            </a:r>
            <a:r>
              <a:rPr lang="en-US" altLang="ja-JP" b="1" dirty="0">
                <a:ea typeface="ＭＳ Ｐゴシック" pitchFamily="34" charset="-128"/>
              </a:rPr>
              <a:t>s Equity and Balance Sheet</a:t>
            </a:r>
            <a:br>
              <a:rPr lang="en-US" altLang="ja-JP" b="1" dirty="0">
                <a:ea typeface="ＭＳ Ｐゴシック" pitchFamily="34" charset="-128"/>
              </a:rPr>
            </a:br>
            <a:r>
              <a:rPr lang="en-US" altLang="en-US" dirty="0">
                <a:ea typeface="ＭＳ Ｐゴシック" pitchFamily="34" charset="-128"/>
              </a:rPr>
              <a:t>Financial statements are always prepared in a certain order. </a:t>
            </a: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39</a:t>
            </a:fld>
            <a:endParaRPr lang="en-US"/>
          </a:p>
        </p:txBody>
      </p:sp>
    </p:spTree>
    <p:extLst>
      <p:ext uri="{BB962C8B-B14F-4D97-AF65-F5344CB8AC3E}">
        <p14:creationId xmlns:p14="http://schemas.microsoft.com/office/powerpoint/2010/main" val="1849358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itchFamily="34" charset="-128"/>
              </a:rPr>
              <a:t>Learning Objective 2-5: Prepare a Statement of Owner</a:t>
            </a:r>
            <a:r>
              <a:rPr lang="ja-JP" altLang="en-US" b="1" dirty="0">
                <a:ea typeface="ＭＳ Ｐゴシック" pitchFamily="34" charset="-128"/>
              </a:rPr>
              <a:t>’</a:t>
            </a:r>
            <a:r>
              <a:rPr lang="en-US" altLang="ja-JP" b="1" dirty="0">
                <a:ea typeface="ＭＳ Ｐゴシック" pitchFamily="34" charset="-128"/>
              </a:rPr>
              <a:t>s Equity and Balance Sheet</a:t>
            </a:r>
            <a:br>
              <a:rPr lang="en-US" altLang="ja-JP" b="1" dirty="0">
                <a:ea typeface="ＭＳ Ｐゴシック" pitchFamily="34" charset="-128"/>
              </a:rPr>
            </a:br>
            <a:r>
              <a:rPr lang="en-US" altLang="en-US" dirty="0">
                <a:ea typeface="ＭＳ Ｐゴシック" pitchFamily="34" charset="-128"/>
              </a:rPr>
              <a:t>Spend a few more minutes reviewing the flow of the data from one financial statement to another.  Notice that net income (or loss) is transferred to the statement of owner</a:t>
            </a:r>
            <a:r>
              <a:rPr lang="ja-JP" altLang="en-US" dirty="0">
                <a:ea typeface="ＭＳ Ｐゴシック" pitchFamily="34" charset="-128"/>
              </a:rPr>
              <a:t>’</a:t>
            </a:r>
            <a:r>
              <a:rPr lang="en-US" altLang="ja-JP" dirty="0">
                <a:ea typeface="ＭＳ Ｐゴシック" pitchFamily="34" charset="-128"/>
              </a:rPr>
              <a:t>s equity.  The ending capital balance is then transferred to the balance sheet.  These financial statements will be used throughout the term.  They are very important.  Make sure you are familiar with them and can prepare them before moving on to the next chapter.</a:t>
            </a:r>
            <a:endParaRPr lang="en-US" alt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65E13B32-94B5-4EDE-8A72-C8EED1F4CE37}" type="slidenum">
              <a:rPr lang="en-US" smtClean="0"/>
              <a:t>40</a:t>
            </a:fld>
            <a:endParaRPr lang="en-US"/>
          </a:p>
        </p:txBody>
      </p:sp>
    </p:spTree>
    <p:extLst>
      <p:ext uri="{BB962C8B-B14F-4D97-AF65-F5344CB8AC3E}">
        <p14:creationId xmlns:p14="http://schemas.microsoft.com/office/powerpoint/2010/main" val="121230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The accounting process starts with the analysis of business transactions.  The accountant analyzes each business transaction to decide what information to record and where to record it.  For example, purchases, sales, payments, and receipts of cash are all business transactions.</a:t>
            </a:r>
          </a:p>
          <a:p>
            <a:endParaRPr lang="en-US" altLang="en-US" dirty="0">
              <a:ea typeface="ＭＳ Ｐゴシック" pitchFamily="34" charset="-128"/>
            </a:endParaRP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analyze some of the transactions of  Eli’s Consulting Services.  This is a brand new business.</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4</a:t>
            </a:fld>
            <a:endParaRPr lang="en-US"/>
          </a:p>
        </p:txBody>
      </p:sp>
    </p:spTree>
    <p:extLst>
      <p:ext uri="{BB962C8B-B14F-4D97-AF65-F5344CB8AC3E}">
        <p14:creationId xmlns:p14="http://schemas.microsoft.com/office/powerpoint/2010/main" val="242065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start from the beginning.  Trayton Eli obtained the funds to start the business by withdrawing $100,000 from </a:t>
            </a:r>
            <a:r>
              <a:rPr lang="en-US" altLang="ja-JP" dirty="0">
                <a:solidFill>
                  <a:srgbClr val="FFFF00"/>
                </a:solidFill>
                <a:ea typeface="ＭＳ Ｐゴシック" pitchFamily="34" charset="-128"/>
              </a:rPr>
              <a:t>his</a:t>
            </a:r>
            <a:r>
              <a:rPr lang="en-US" altLang="ja-JP" dirty="0">
                <a:ea typeface="ＭＳ Ｐゴシック" pitchFamily="34" charset="-128"/>
              </a:rPr>
              <a:t> personal savings account.  The separate bank account helps Eli keep financial interest in the business separate from his personal funds.</a:t>
            </a:r>
          </a:p>
          <a:p>
            <a:endParaRPr lang="en-US" altLang="en-US" dirty="0">
              <a:ea typeface="ＭＳ Ｐゴシック" pitchFamily="34" charset="-128"/>
            </a:endParaRPr>
          </a:p>
          <a:p>
            <a:r>
              <a:rPr lang="en-US" altLang="en-US" dirty="0">
                <a:ea typeface="ＭＳ Ｐゴシック" pitchFamily="34" charset="-128"/>
              </a:rPr>
              <a:t>When a business transaction occurs, it is analyzed to identify how it affects the equation property equals financial interest.  This equation reflects the fact that in a free enterprise system, all property is owned by someone.  The basic equation is Property (assets) = Financial Interest (creditor</a:t>
            </a:r>
            <a:r>
              <a:rPr lang="ja-JP" altLang="en-US" dirty="0">
                <a:ea typeface="ＭＳ Ｐゴシック" pitchFamily="34" charset="-128"/>
              </a:rPr>
              <a:t>’</a:t>
            </a:r>
            <a:r>
              <a:rPr lang="en-US" altLang="ja-JP" dirty="0">
                <a:ea typeface="ＭＳ Ｐゴシック" pitchFamily="34" charset="-128"/>
              </a:rPr>
              <a:t>s and owner</a:t>
            </a:r>
            <a:r>
              <a:rPr lang="ja-JP" altLang="en-US" dirty="0">
                <a:ea typeface="ＭＳ Ｐゴシック" pitchFamily="34" charset="-128"/>
              </a:rPr>
              <a:t>’</a:t>
            </a:r>
            <a:r>
              <a:rPr lang="en-US" altLang="ja-JP" dirty="0">
                <a:ea typeface="ＭＳ Ｐゴシック" pitchFamily="34" charset="-128"/>
              </a:rPr>
              <a:t>s).  Property is anything of value the business “</a:t>
            </a:r>
            <a:r>
              <a:rPr lang="en-US" altLang="ja-JP" u="sng" dirty="0">
                <a:ea typeface="ＭＳ Ｐゴシック" pitchFamily="34" charset="-128"/>
              </a:rPr>
              <a:t>owns</a:t>
            </a:r>
            <a:r>
              <a:rPr lang="en-US" altLang="ja-JP" dirty="0">
                <a:ea typeface="ＭＳ Ｐゴシック" pitchFamily="34" charset="-128"/>
              </a:rPr>
              <a:t>” (its assets) and financial interest represents what the business </a:t>
            </a:r>
            <a:r>
              <a:rPr lang="ja-JP" altLang="en-US" dirty="0">
                <a:ea typeface="ＭＳ Ｐゴシック" pitchFamily="34" charset="-128"/>
              </a:rPr>
              <a:t>“</a:t>
            </a:r>
            <a:r>
              <a:rPr lang="en-US" altLang="ja-JP" u="sng" dirty="0">
                <a:ea typeface="ＭＳ Ｐゴシック" pitchFamily="34" charset="-128"/>
              </a:rPr>
              <a:t>owes</a:t>
            </a:r>
            <a:r>
              <a:rPr lang="ja-JP" altLang="en-US" dirty="0">
                <a:ea typeface="ＭＳ Ｐゴシック" pitchFamily="34" charset="-128"/>
              </a:rPr>
              <a:t>”</a:t>
            </a:r>
            <a:r>
              <a:rPr lang="en-US" altLang="ja-JP" dirty="0">
                <a:ea typeface="ＭＳ Ｐゴシック" pitchFamily="34" charset="-128"/>
              </a:rPr>
              <a:t> to its creditors or its owner.</a:t>
            </a: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65E13B32-94B5-4EDE-8A72-C8EED1F4CE37}" type="slidenum">
              <a:rPr lang="en-US" smtClean="0"/>
              <a:t>5</a:t>
            </a:fld>
            <a:endParaRPr lang="en-US"/>
          </a:p>
        </p:txBody>
      </p:sp>
    </p:spTree>
    <p:extLst>
      <p:ext uri="{BB962C8B-B14F-4D97-AF65-F5344CB8AC3E}">
        <p14:creationId xmlns:p14="http://schemas.microsoft.com/office/powerpoint/2010/main" val="108749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itchFamily="34" charset="-128"/>
              </a:rPr>
              <a:t>Learning Objective 2-1: </a:t>
            </a:r>
            <a:r>
              <a:rPr lang="en-US" altLang="en-US" dirty="0">
                <a:ea typeface="ＭＳ Ｐゴシック" pitchFamily="34" charset="-128"/>
                <a:cs typeface="Times New Roman" pitchFamily="18" charset="0"/>
              </a:rPr>
              <a:t>Record in equation form the financial effects of a business transaction.</a:t>
            </a:r>
            <a:r>
              <a:rPr lang="en-US" altLang="en-US" dirty="0">
                <a:ea typeface="ＭＳ Ｐゴシック" pitchFamily="34" charset="-128"/>
              </a:rPr>
              <a:t> </a:t>
            </a:r>
          </a:p>
        </p:txBody>
      </p:sp>
      <p:sp>
        <p:nvSpPr>
          <p:cNvPr id="4" name="Slide Number Placeholder 3"/>
          <p:cNvSpPr>
            <a:spLocks noGrp="1"/>
          </p:cNvSpPr>
          <p:nvPr>
            <p:ph type="sldNum" sz="quarter" idx="10"/>
          </p:nvPr>
        </p:nvSpPr>
        <p:spPr/>
        <p:txBody>
          <a:bodyPr/>
          <a:lstStyle/>
          <a:p>
            <a:fld id="{65E13B32-94B5-4EDE-8A72-C8EED1F4CE37}" type="slidenum">
              <a:rPr lang="en-US" smtClean="0"/>
              <a:t>6</a:t>
            </a:fld>
            <a:endParaRPr lang="en-US"/>
          </a:p>
        </p:txBody>
      </p:sp>
    </p:spTree>
    <p:extLst>
      <p:ext uri="{BB962C8B-B14F-4D97-AF65-F5344CB8AC3E}">
        <p14:creationId xmlns:p14="http://schemas.microsoft.com/office/powerpoint/2010/main" val="375197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ea typeface="ＭＳ Ｐゴシック" pitchFamily="34" charset="-128"/>
              </a:rPr>
              <a:t>To record this transaction, we increase Cash by $100,000.  Cash is considered property in the business.  To keep the equation in balance, we have to increase the right side of the equation by the same amount.  Since the $100,000 came from the owner</a:t>
            </a:r>
            <a:r>
              <a:rPr lang="ja-JP" altLang="en-US" dirty="0">
                <a:ea typeface="ＭＳ Ｐゴシック" pitchFamily="34" charset="-128"/>
              </a:rPr>
              <a:t>’</a:t>
            </a:r>
            <a:r>
              <a:rPr lang="en-US" altLang="ja-JP" dirty="0">
                <a:ea typeface="ＭＳ Ｐゴシック" pitchFamily="34" charset="-128"/>
              </a:rPr>
              <a:t>s personal account, we increase the Trayton Eli, Capital account to show an increase in the amount the business </a:t>
            </a:r>
            <a:r>
              <a:rPr lang="ja-JP" altLang="en-US" dirty="0">
                <a:ea typeface="ＭＳ Ｐゴシック" pitchFamily="34" charset="-128"/>
              </a:rPr>
              <a:t>“</a:t>
            </a:r>
            <a:r>
              <a:rPr lang="en-US" altLang="ja-JP" dirty="0">
                <a:ea typeface="ＭＳ Ｐゴシック" pitchFamily="34" charset="-128"/>
              </a:rPr>
              <a:t>owes</a:t>
            </a:r>
            <a:r>
              <a:rPr lang="ja-JP" altLang="en-US" dirty="0">
                <a:ea typeface="ＭＳ Ｐゴシック" pitchFamily="34" charset="-128"/>
              </a:rPr>
              <a:t>”</a:t>
            </a:r>
            <a:r>
              <a:rPr lang="en-US" altLang="ja-JP" dirty="0">
                <a:ea typeface="ＭＳ Ｐゴシック" pitchFamily="34" charset="-128"/>
              </a:rPr>
              <a:t> the owner.  After recording this transaction, the equation is still in balance.</a:t>
            </a:r>
          </a:p>
          <a:p>
            <a:endParaRPr lang="en-US" altLang="en-US" dirty="0">
              <a:ea typeface="ＭＳ Ｐゴシック" pitchFamily="34" charset="-128"/>
            </a:endParaRPr>
          </a:p>
          <a:p>
            <a:r>
              <a:rPr lang="en-US" altLang="en-US" dirty="0">
                <a:ea typeface="ＭＳ Ｐゴシック" pitchFamily="34" charset="-128"/>
              </a:rPr>
              <a:t>What is equity?  Equity or capital is the owner</a:t>
            </a:r>
            <a:r>
              <a:rPr lang="ja-JP" altLang="en-US" dirty="0">
                <a:ea typeface="ＭＳ Ｐゴシック" pitchFamily="34" charset="-128"/>
              </a:rPr>
              <a:t>’</a:t>
            </a:r>
            <a:r>
              <a:rPr lang="en-US" altLang="ja-JP" dirty="0">
                <a:ea typeface="ＭＳ Ｐゴシック" pitchFamily="34" charset="-128"/>
              </a:rPr>
              <a:t>s financial interest in a business</a:t>
            </a:r>
            <a:r>
              <a:rPr lang="en-US" altLang="ja-JP" b="1" dirty="0">
                <a:ea typeface="ＭＳ Ｐゴシック" pitchFamily="34" charset="-128"/>
              </a:rPr>
              <a:t>.</a:t>
            </a:r>
            <a:r>
              <a:rPr lang="en-US" altLang="ja-JP" dirty="0">
                <a:ea typeface="ＭＳ Ｐゴシック" pitchFamily="34" charset="-128"/>
              </a:rPr>
              <a:t>  As the owner invests more of his/her personal funds into the business, his/her financial interest in the business increases.  Equity is the amount that the business </a:t>
            </a:r>
            <a:r>
              <a:rPr lang="ja-JP" altLang="en-US" dirty="0">
                <a:ea typeface="ＭＳ Ｐゴシック" pitchFamily="34" charset="-128"/>
              </a:rPr>
              <a:t>“</a:t>
            </a:r>
            <a:r>
              <a:rPr lang="en-US" altLang="ja-JP" dirty="0">
                <a:ea typeface="ＭＳ Ｐゴシック" pitchFamily="34" charset="-128"/>
              </a:rPr>
              <a:t>owes</a:t>
            </a:r>
            <a:r>
              <a:rPr lang="ja-JP" altLang="en-US" dirty="0">
                <a:ea typeface="ＭＳ Ｐゴシック" pitchFamily="34" charset="-128"/>
              </a:rPr>
              <a:t>”</a:t>
            </a:r>
            <a:r>
              <a:rPr lang="en-US" altLang="ja-JP" dirty="0">
                <a:ea typeface="ＭＳ Ｐゴシック" pitchFamily="34" charset="-128"/>
              </a:rPr>
              <a:t>  the owner.</a:t>
            </a:r>
          </a:p>
        </p:txBody>
      </p:sp>
      <p:sp>
        <p:nvSpPr>
          <p:cNvPr id="4" name="Slide Number Placeholder 3"/>
          <p:cNvSpPr>
            <a:spLocks noGrp="1"/>
          </p:cNvSpPr>
          <p:nvPr>
            <p:ph type="sldNum" sz="quarter" idx="10"/>
          </p:nvPr>
        </p:nvSpPr>
        <p:spPr/>
        <p:txBody>
          <a:bodyPr/>
          <a:lstStyle/>
          <a:p>
            <a:fld id="{65E13B32-94B5-4EDE-8A72-C8EED1F4CE37}" type="slidenum">
              <a:rPr lang="en-US" smtClean="0"/>
              <a:t>8</a:t>
            </a:fld>
            <a:endParaRPr lang="en-US"/>
          </a:p>
        </p:txBody>
      </p:sp>
    </p:spTree>
    <p:extLst>
      <p:ext uri="{BB962C8B-B14F-4D97-AF65-F5344CB8AC3E}">
        <p14:creationId xmlns:p14="http://schemas.microsoft.com/office/powerpoint/2010/main" val="114262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ea typeface="ＭＳ Ｐゴシック" pitchFamily="34" charset="-128"/>
              </a:rPr>
              <a:t>In order to do business, the company needs to use some of the cash to purchase equipment.  </a:t>
            </a:r>
            <a:r>
              <a:rPr lang="en-US" altLang="en-US" dirty="0">
                <a:latin typeface="Arial" pitchFamily="34" charset="0"/>
                <a:ea typeface="ＭＳ Ｐゴシック" pitchFamily="34" charset="-128"/>
                <a:cs typeface="Arial" pitchFamily="34" charset="0"/>
              </a:rPr>
              <a:t>Eli’s</a:t>
            </a:r>
            <a:r>
              <a:rPr lang="en-US" altLang="ja-JP" dirty="0">
                <a:latin typeface="Arial" pitchFamily="34" charset="0"/>
                <a:ea typeface="ＭＳ Ｐゴシック" pitchFamily="34" charset="-128"/>
                <a:cs typeface="Arial" pitchFamily="34" charset="0"/>
              </a:rPr>
              <a:t> Consulting Services issued a $5,000 check to purchase a computer and other equipment.   In this transaction, cash was exchanged for equipment.  Both cash and equipment are considered </a:t>
            </a:r>
            <a:r>
              <a:rPr lang="ja-JP" altLang="en-US" dirty="0">
                <a:latin typeface="Arial" pitchFamily="34" charset="0"/>
                <a:ea typeface="ＭＳ Ｐゴシック" pitchFamily="34" charset="-128"/>
                <a:cs typeface="Arial" pitchFamily="34" charset="0"/>
              </a:rPr>
              <a:t>“</a:t>
            </a:r>
            <a:r>
              <a:rPr lang="en-US" altLang="ja-JP" dirty="0">
                <a:latin typeface="Arial" pitchFamily="34" charset="0"/>
                <a:ea typeface="ＭＳ Ｐゴシック" pitchFamily="34" charset="-128"/>
                <a:cs typeface="Arial" pitchFamily="34" charset="0"/>
              </a:rPr>
              <a:t>property</a:t>
            </a:r>
            <a:r>
              <a:rPr lang="ja-JP" altLang="en-US" dirty="0">
                <a:latin typeface="Arial" pitchFamily="34" charset="0"/>
                <a:ea typeface="ＭＳ Ｐゴシック" pitchFamily="34" charset="-128"/>
                <a:cs typeface="Arial" pitchFamily="34" charset="0"/>
              </a:rPr>
              <a:t>”</a:t>
            </a:r>
            <a:r>
              <a:rPr lang="en-US" altLang="ja-JP" dirty="0">
                <a:latin typeface="Arial" pitchFamily="34" charset="0"/>
                <a:ea typeface="ＭＳ Ｐゴシック" pitchFamily="34" charset="-128"/>
                <a:cs typeface="Arial" pitchFamily="34" charset="0"/>
              </a:rPr>
              <a:t> so only the left side of the equation is affected.</a:t>
            </a:r>
          </a:p>
          <a:p>
            <a:endParaRPr lang="en-US" altLang="en-US" dirty="0">
              <a:latin typeface="Arial" pitchFamily="34" charset="0"/>
              <a:ea typeface="ＭＳ Ｐゴシック" pitchFamily="34" charset="-128"/>
              <a:cs typeface="Arial" pitchFamily="34" charset="0"/>
            </a:endParaRPr>
          </a:p>
          <a:p>
            <a:r>
              <a:rPr lang="en-US" altLang="en-US" dirty="0">
                <a:ea typeface="ＭＳ Ｐゴシック" pitchFamily="34" charset="-128"/>
                <a:cs typeface="Times New Roman" pitchFamily="18" charset="0"/>
              </a:rPr>
              <a:t>To record the transaction, Cash decreases by $5,000, Equipment increases by $5,000.  The left side of the equation totals $100,000 and the right side equals $100,000.  After recording the purchase of the equipment in the equation, it shows that the total value of the property remains the same, Trayton Eli’s</a:t>
            </a:r>
            <a:r>
              <a:rPr lang="en-US" altLang="ja-JP" dirty="0">
                <a:ea typeface="ＭＳ Ｐゴシック" pitchFamily="34" charset="-128"/>
                <a:cs typeface="Times New Roman" pitchFamily="18" charset="0"/>
              </a:rPr>
              <a:t> financial interest, or equity, is also unchanged.</a:t>
            </a:r>
          </a:p>
          <a:p>
            <a:endParaRPr lang="en-US" altLang="en-US" dirty="0">
              <a:ea typeface="ＭＳ Ｐゴシック" pitchFamily="34" charset="-128"/>
              <a:cs typeface="Times New Roman" pitchFamily="18" charset="0"/>
            </a:endParaRPr>
          </a:p>
          <a:p>
            <a:r>
              <a:rPr lang="en-US" altLang="en-US" dirty="0">
                <a:ea typeface="ＭＳ Ｐゴシック" pitchFamily="34" charset="-128"/>
              </a:rPr>
              <a:t>Now lets see what happens when Eli’s</a:t>
            </a:r>
            <a:r>
              <a:rPr lang="en-US" altLang="ja-JP" dirty="0">
                <a:ea typeface="ＭＳ Ｐゴシック" pitchFamily="34" charset="-128"/>
              </a:rPr>
              <a:t> Consulting purchases some additional equipment – this time on account or on credit.</a:t>
            </a:r>
          </a:p>
        </p:txBody>
      </p:sp>
      <p:sp>
        <p:nvSpPr>
          <p:cNvPr id="4" name="Slide Number Placeholder 3"/>
          <p:cNvSpPr>
            <a:spLocks noGrp="1"/>
          </p:cNvSpPr>
          <p:nvPr>
            <p:ph type="sldNum" sz="quarter" idx="10"/>
          </p:nvPr>
        </p:nvSpPr>
        <p:spPr/>
        <p:txBody>
          <a:bodyPr/>
          <a:lstStyle/>
          <a:p>
            <a:fld id="{65E13B32-94B5-4EDE-8A72-C8EED1F4CE37}" type="slidenum">
              <a:rPr lang="en-US" smtClean="0"/>
              <a:t>9</a:t>
            </a:fld>
            <a:endParaRPr lang="en-US"/>
          </a:p>
        </p:txBody>
      </p:sp>
    </p:spTree>
    <p:extLst>
      <p:ext uri="{BB962C8B-B14F-4D97-AF65-F5344CB8AC3E}">
        <p14:creationId xmlns:p14="http://schemas.microsoft.com/office/powerpoint/2010/main" val="27134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ea typeface="ＭＳ Ｐゴシック" pitchFamily="34" charset="-128"/>
              </a:rPr>
              <a:t>Objective 2-1: </a:t>
            </a:r>
          </a:p>
          <a:p>
            <a:r>
              <a:rPr lang="en-US" altLang="en-US" dirty="0">
                <a:ea typeface="ＭＳ Ｐゴシック" pitchFamily="34" charset="-128"/>
              </a:rPr>
              <a:t>When a business is allowed to charge for a purchase and then pay for it at a later date, this is called buying </a:t>
            </a:r>
            <a:r>
              <a:rPr lang="ja-JP" altLang="en-US" dirty="0">
                <a:ea typeface="ＭＳ Ｐゴシック" pitchFamily="34" charset="-128"/>
              </a:rPr>
              <a:t>“</a:t>
            </a:r>
            <a:r>
              <a:rPr lang="en-US" altLang="ja-JP" dirty="0">
                <a:ea typeface="ＭＳ Ｐゴシック" pitchFamily="34" charset="-128"/>
              </a:rPr>
              <a:t>on account</a:t>
            </a:r>
            <a:r>
              <a:rPr lang="ja-JP" altLang="en-US" dirty="0">
                <a:ea typeface="ＭＳ Ｐゴシック" pitchFamily="34" charset="-128"/>
              </a:rPr>
              <a:t>”</a:t>
            </a:r>
            <a:r>
              <a:rPr lang="en-US" altLang="ja-JP" dirty="0">
                <a:ea typeface="ＭＳ Ｐゴシック" pitchFamily="34" charset="-128"/>
              </a:rPr>
              <a:t>.  The business that is allowing you to purchase items on account is referred to as a </a:t>
            </a:r>
            <a:r>
              <a:rPr lang="ja-JP" altLang="en-US" dirty="0">
                <a:ea typeface="ＭＳ Ｐゴシック" pitchFamily="34" charset="-128"/>
              </a:rPr>
              <a:t>“</a:t>
            </a:r>
            <a:r>
              <a:rPr lang="en-US" altLang="ja-JP" dirty="0">
                <a:ea typeface="ＭＳ Ｐゴシック" pitchFamily="34" charset="-128"/>
              </a:rPr>
              <a:t>creditor.</a:t>
            </a:r>
            <a:r>
              <a:rPr lang="ja-JP" altLang="en-US" dirty="0">
                <a:ea typeface="ＭＳ Ｐゴシック" pitchFamily="34" charset="-128"/>
              </a:rPr>
              <a:t>”</a:t>
            </a:r>
            <a:r>
              <a:rPr lang="en-US" altLang="ja-JP" dirty="0">
                <a:ea typeface="ＭＳ Ｐゴシック" pitchFamily="34" charset="-128"/>
              </a:rPr>
              <a:t>  A business needs to keep track of how much it owes to creditors. An account called Accounts Payable is used to accumulate the amount a business owes to creditors.  In this account, the company purchases $6,000 of equipment on account.  Take a look at the equation and how it changed.</a:t>
            </a:r>
          </a:p>
          <a:p>
            <a:endParaRPr lang="en-US" altLang="en-US" dirty="0">
              <a:ea typeface="ＭＳ Ｐゴシック" pitchFamily="34" charset="-128"/>
            </a:endParaRPr>
          </a:p>
          <a:p>
            <a:r>
              <a:rPr lang="en-US" altLang="en-US" dirty="0">
                <a:latin typeface="Arial" pitchFamily="34" charset="0"/>
                <a:ea typeface="ＭＳ Ｐゴシック" pitchFamily="34" charset="-128"/>
                <a:cs typeface="Arial" pitchFamily="34" charset="0"/>
              </a:rPr>
              <a:t>After recording this transaction, the accounting equation remains in balance—the left side, total property increases to $106,000 and the right side has also increased to $106,000.</a:t>
            </a:r>
          </a:p>
        </p:txBody>
      </p:sp>
      <p:sp>
        <p:nvSpPr>
          <p:cNvPr id="4" name="Slide Number Placeholder 3"/>
          <p:cNvSpPr>
            <a:spLocks noGrp="1"/>
          </p:cNvSpPr>
          <p:nvPr>
            <p:ph type="sldNum" sz="quarter" idx="10"/>
          </p:nvPr>
        </p:nvSpPr>
        <p:spPr/>
        <p:txBody>
          <a:bodyPr/>
          <a:lstStyle/>
          <a:p>
            <a:fld id="{65E13B32-94B5-4EDE-8A72-C8EED1F4CE37}" type="slidenum">
              <a:rPr lang="en-US" smtClean="0"/>
              <a:t>10</a:t>
            </a:fld>
            <a:endParaRPr lang="en-US"/>
          </a:p>
        </p:txBody>
      </p:sp>
    </p:spTree>
    <p:extLst>
      <p:ext uri="{BB962C8B-B14F-4D97-AF65-F5344CB8AC3E}">
        <p14:creationId xmlns:p14="http://schemas.microsoft.com/office/powerpoint/2010/main" val="647840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904875" y="439739"/>
            <a:ext cx="7886700" cy="1541461"/>
          </a:xfrm>
        </p:spPr>
        <p:txBody>
          <a:bodyPr anchor="b">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19125" y="2834482"/>
            <a:ext cx="7886700" cy="1500187"/>
          </a:xfrm>
        </p:spPr>
        <p:txBody>
          <a:bodyPr>
            <a:normAutofit/>
          </a:bodyPr>
          <a:lstStyle>
            <a:lvl1pPr marL="0" indent="0">
              <a:buNone/>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 Placeholder 6"/>
          <p:cNvSpPr txBox="1">
            <a:spLocks/>
          </p:cNvSpPr>
          <p:nvPr userDrawn="1"/>
        </p:nvSpPr>
        <p:spPr>
          <a:xfrm>
            <a:off x="647700" y="6470894"/>
            <a:ext cx="755332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pic>
        <p:nvPicPr>
          <p:cNvPr id="13"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138885" y="2339780"/>
            <a:ext cx="6847180" cy="86148"/>
          </a:xfrm>
          <a:prstGeom prst="rect">
            <a:avLst/>
          </a:prstGeom>
          <a:solidFill>
            <a:schemeClr val="tx1"/>
          </a:solidFill>
          <a:ln>
            <a:noFill/>
          </a:ln>
          <a:extLst/>
        </p:spPr>
      </p:pic>
      <p:pic>
        <p:nvPicPr>
          <p:cNvPr id="14"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03300" y="4838700"/>
            <a:ext cx="6858002" cy="86284"/>
          </a:xfrm>
          <a:prstGeom prst="rect">
            <a:avLst/>
          </a:prstGeom>
          <a:solidFill>
            <a:schemeClr val="tx1"/>
          </a:solidFill>
          <a:ln>
            <a:noFill/>
          </a:ln>
          <a:extLst/>
        </p:spPr>
      </p:pic>
      <p:sp>
        <p:nvSpPr>
          <p:cNvPr id="7"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62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6"/>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5" y="3644900"/>
            <a:ext cx="6943725"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350"/>
            </a:lvl1pPr>
            <a:lvl2pPr>
              <a:defRPr sz="135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647700" y="6472860"/>
            <a:ext cx="7572375" cy="385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p:cNvSpPr>
            <a:spLocks noGrp="1"/>
          </p:cNvSpPr>
          <p:nvPr>
            <p:ph type="title"/>
          </p:nvPr>
        </p:nvSpPr>
        <p:spPr>
          <a:xfrm>
            <a:off x="0" y="9251"/>
            <a:ext cx="9144000" cy="1019450"/>
          </a:xfrm>
        </p:spPr>
        <p:txBody>
          <a:bodyPr>
            <a:normAutofit/>
          </a:bodyPr>
          <a:lstStyle/>
          <a:p>
            <a:pPr algn="ctr"/>
            <a:endParaRPr lang="en-US" sz="4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8314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0" y="0"/>
            <a:ext cx="9144000" cy="419100"/>
          </a:xfrm>
        </p:spPr>
        <p:txBody>
          <a:bodyPr>
            <a:noAutofit/>
          </a:bodyPr>
          <a:lstStyle>
            <a:lvl1pPr marL="0" indent="0">
              <a:buNone/>
              <a:defRPr sz="1350"/>
            </a:lvl1pPr>
            <a:lvl2pPr>
              <a:defRPr sz="1350"/>
            </a:lvl2pPr>
            <a:lvl3pPr>
              <a:defRPr sz="135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4"/>
          </p:nvPr>
        </p:nvSpPr>
        <p:spPr>
          <a:xfrm>
            <a:off x="504825" y="2438400"/>
            <a:ext cx="2286000" cy="3530600"/>
          </a:xfrm>
        </p:spPr>
        <p:txBody>
          <a:bodyPr/>
          <a:lstStyle/>
          <a:p>
            <a:endParaRPr lang="en-US"/>
          </a:p>
        </p:txBody>
      </p:sp>
      <p:sp>
        <p:nvSpPr>
          <p:cNvPr id="11" name="Content Placeholder 10"/>
          <p:cNvSpPr>
            <a:spLocks noGrp="1"/>
          </p:cNvSpPr>
          <p:nvPr>
            <p:ph sz="quarter" idx="15"/>
          </p:nvPr>
        </p:nvSpPr>
        <p:spPr>
          <a:xfrm>
            <a:off x="3409950" y="2197100"/>
            <a:ext cx="4962525" cy="87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6"/>
          </p:nvPr>
        </p:nvSpPr>
        <p:spPr>
          <a:xfrm>
            <a:off x="3448050" y="3784600"/>
            <a:ext cx="4562475" cy="1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txBox="1">
            <a:spLocks/>
          </p:cNvSpPr>
          <p:nvPr userDrawn="1"/>
        </p:nvSpPr>
        <p:spPr>
          <a:xfrm>
            <a:off x="685800" y="6472860"/>
            <a:ext cx="7496175" cy="3852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dirty="0"/>
              <a:t>Copyright © 2017 McGraw-Hill Education. All rights reserved. No reproduction or distribution without the prior written consent of McGraw-Hill Education.</a:t>
            </a:r>
          </a:p>
        </p:txBody>
      </p:sp>
      <p:sp>
        <p:nvSpPr>
          <p:cNvPr id="8" name="Title 1"/>
          <p:cNvSpPr>
            <a:spLocks noGrp="1"/>
          </p:cNvSpPr>
          <p:nvPr>
            <p:ph type="title"/>
          </p:nvPr>
        </p:nvSpPr>
        <p:spPr>
          <a:xfrm>
            <a:off x="0" y="9251"/>
            <a:ext cx="9144000" cy="1019450"/>
          </a:xfrm>
        </p:spPr>
        <p:txBody>
          <a:bodyPr>
            <a:normAutofit/>
          </a:bodyPr>
          <a:lstStyle/>
          <a:p>
            <a:pPr algn="ctr"/>
            <a:endParaRPr lang="en-US" sz="4000" dirty="0">
              <a:latin typeface="Verdana" pitchFamily="34" charset="0"/>
              <a:ea typeface="Verdana" pitchFamily="34" charset="0"/>
              <a:cs typeface="Verdana" pitchFamily="34" charset="0"/>
            </a:endParaRPr>
          </a:p>
        </p:txBody>
      </p:sp>
      <p:sp>
        <p:nvSpPr>
          <p:cNvPr id="12"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2-</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3165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914400" y="6629400"/>
            <a:ext cx="7315200" cy="22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1950">
                <a:latin typeface="Verdana" panose="020B0604030504040204" pitchFamily="34" charset="0"/>
                <a:ea typeface="Verdana" panose="020B0604030504040204" pitchFamily="34" charset="0"/>
                <a:cs typeface="Verdana" panose="020B0604030504040204" pitchFamily="34" charset="0"/>
              </a:defRPr>
            </a:lvl1pPr>
            <a:lvl2pPr>
              <a:defRPr sz="1950">
                <a:latin typeface="Verdana" panose="020B0604030504040204" pitchFamily="34" charset="0"/>
                <a:ea typeface="Verdana" panose="020B0604030504040204" pitchFamily="34" charset="0"/>
                <a:cs typeface="Verdana" panose="020B0604030504040204" pitchFamily="34" charset="0"/>
              </a:defRPr>
            </a:lvl2pPr>
            <a:lvl3pPr>
              <a:defRPr sz="1950">
                <a:latin typeface="Verdana" panose="020B0604030504040204" pitchFamily="34" charset="0"/>
                <a:ea typeface="Verdana" panose="020B0604030504040204" pitchFamily="34" charset="0"/>
                <a:cs typeface="Verdana" panose="020B0604030504040204" pitchFamily="34" charset="0"/>
              </a:defRPr>
            </a:lvl3pPr>
            <a:lvl4pPr>
              <a:defRPr sz="1950">
                <a:latin typeface="Verdana" panose="020B0604030504040204" pitchFamily="34" charset="0"/>
                <a:ea typeface="Verdana" panose="020B0604030504040204" pitchFamily="34" charset="0"/>
                <a:cs typeface="Verdana" panose="020B0604030504040204" pitchFamily="34" charset="0"/>
              </a:defRPr>
            </a:lvl4pPr>
            <a:lvl5pPr>
              <a:defRPr sz="195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9251"/>
            <a:ext cx="9144000" cy="1019450"/>
          </a:xfrm>
        </p:spPr>
        <p:txBody>
          <a:bodyPr>
            <a:normAutofit/>
          </a:bodyPr>
          <a:lstStyle/>
          <a:p>
            <a:pPr algn="ctr"/>
            <a:endParaRPr lang="en-US" sz="4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12259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71981"/>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4" r:id="rId3"/>
    <p:sldLayoutId id="214748366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33508" cy="1003300"/>
          </a:xfrm>
        </p:spPr>
        <p:txBody>
          <a:bodyPr>
            <a:noAutofit/>
          </a:bodyPr>
          <a:lstStyle/>
          <a:p>
            <a:pPr>
              <a:lnSpc>
                <a:spcPct val="100000"/>
              </a:lnSpc>
            </a:pPr>
            <a:r>
              <a:rPr lang="en-US" sz="3600" kern="0" dirty="0">
                <a:latin typeface="Verdana" pitchFamily="34" charset="0"/>
                <a:ea typeface="Verdana" pitchFamily="34" charset="0"/>
                <a:cs typeface="Verdana" pitchFamily="34" charset="0"/>
              </a:rPr>
              <a:t>College Accounting</a:t>
            </a:r>
            <a:r>
              <a:rPr lang="en-US" kern="0" dirty="0">
                <a:latin typeface="Verdana" pitchFamily="34" charset="0"/>
                <a:ea typeface="Verdana" pitchFamily="34" charset="0"/>
                <a:cs typeface="Verdana" pitchFamily="34" charset="0"/>
              </a:rPr>
              <a:t/>
            </a:r>
            <a:br>
              <a:rPr lang="en-US" kern="0" dirty="0">
                <a:latin typeface="Verdana" pitchFamily="34" charset="0"/>
                <a:ea typeface="Verdana" pitchFamily="34" charset="0"/>
                <a:cs typeface="Verdana" pitchFamily="34" charset="0"/>
              </a:rPr>
            </a:br>
            <a:r>
              <a:rPr lang="en-US" sz="2800" kern="0" dirty="0">
                <a:latin typeface="Verdana" pitchFamily="34" charset="0"/>
                <a:ea typeface="Verdana" pitchFamily="34" charset="0"/>
                <a:cs typeface="Verdana" pitchFamily="34" charset="0"/>
              </a:rPr>
              <a:t>A Contemporary Approach</a:t>
            </a:r>
            <a:endParaRPr lang="en-US" dirty="0">
              <a:latin typeface="Verdana" pitchFamily="34" charset="0"/>
              <a:ea typeface="Verdana" pitchFamily="34" charset="0"/>
              <a:cs typeface="Verdana" pitchFamily="34" charset="0"/>
            </a:endParaRPr>
          </a:p>
        </p:txBody>
      </p:sp>
      <p:sp>
        <p:nvSpPr>
          <p:cNvPr id="8" name="Text Placeholder 7"/>
          <p:cNvSpPr>
            <a:spLocks noGrp="1"/>
          </p:cNvSpPr>
          <p:nvPr>
            <p:ph sz="quarter" idx="12"/>
          </p:nvPr>
        </p:nvSpPr>
        <p:spPr>
          <a:xfrm>
            <a:off x="0" y="1011382"/>
            <a:ext cx="8915400" cy="423718"/>
          </a:xfrm>
        </p:spPr>
        <p:txBody>
          <a:bodyP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14359" y="1546921"/>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067488" y="1933423"/>
            <a:ext cx="4721670" cy="3935113"/>
          </a:xfrm>
        </p:spPr>
        <p:txBody>
          <a:bodyPr>
            <a:normAutofit/>
          </a:bodyPr>
          <a:lstStyle/>
          <a:p>
            <a:pPr marL="0" indent="0">
              <a:buNone/>
            </a:pPr>
            <a:r>
              <a:rPr lang="en-US" sz="4400" b="1" kern="0" dirty="0"/>
              <a:t>Chapter 2</a:t>
            </a:r>
            <a:endParaRPr lang="en-US" sz="4400" kern="0" dirty="0"/>
          </a:p>
          <a:p>
            <a:pPr marL="0" indent="0">
              <a:buNone/>
            </a:pPr>
            <a:r>
              <a:rPr lang="en-US" altLang="en-US" sz="4000" dirty="0"/>
              <a:t>Analyzing Business Transactions </a:t>
            </a:r>
            <a:endParaRPr lang="en-US" sz="4400" kern="0" dirty="0"/>
          </a:p>
        </p:txBody>
      </p:sp>
      <p:sp>
        <p:nvSpPr>
          <p:cNvPr id="7" name="Text Placeholder 6"/>
          <p:cNvSpPr>
            <a:spLocks noGrp="1"/>
          </p:cNvSpPr>
          <p:nvPr>
            <p:ph type="body" sz="quarter" idx="11"/>
          </p:nvPr>
        </p:nvSpPr>
        <p:spPr>
          <a:xfrm>
            <a:off x="647700" y="6438901"/>
            <a:ext cx="7572375" cy="419100"/>
          </a:xfrm>
        </p:spPr>
        <p:txBody>
          <a:bodyPr>
            <a:noAutofit/>
          </a:bodyPr>
          <a:lstStyle/>
          <a:p>
            <a:pPr marL="0" indent="0" algn="ctr">
              <a:lnSpc>
                <a:spcPct val="100000"/>
              </a:lnSpc>
              <a:buNone/>
              <a:defRPr/>
            </a:pPr>
            <a:r>
              <a:rPr lang="en-US" altLang="en-US" sz="1200" dirty="0">
                <a:latin typeface="Verdana" pitchFamily="34" charset="0"/>
                <a:ea typeface="Verdana" pitchFamily="34" charset="0"/>
                <a:cs typeface="Verdana" pitchFamily="34" charset="0"/>
              </a:rPr>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190380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2" name="Title 1"/>
          <p:cNvSpPr>
            <a:spLocks noGrp="1"/>
          </p:cNvSpPr>
          <p:nvPr>
            <p:ph type="title"/>
          </p:nvPr>
        </p:nvSpPr>
        <p:spPr>
          <a:xfrm>
            <a:off x="12084" y="645520"/>
            <a:ext cx="9131916" cy="694549"/>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(4 of 7)</a:t>
            </a:r>
          </a:p>
        </p:txBody>
      </p:sp>
      <p:sp>
        <p:nvSpPr>
          <p:cNvPr id="3" name="Content Placeholder 2"/>
          <p:cNvSpPr>
            <a:spLocks noGrp="1"/>
          </p:cNvSpPr>
          <p:nvPr>
            <p:ph sz="quarter" idx="16"/>
          </p:nvPr>
        </p:nvSpPr>
        <p:spPr>
          <a:xfrm>
            <a:off x="480984" y="1515778"/>
            <a:ext cx="8174285" cy="833284"/>
          </a:xfrm>
        </p:spPr>
        <p:txBody>
          <a:bodyPr>
            <a:normAutofit/>
          </a:bodyPr>
          <a:lstStyle/>
          <a:p>
            <a:pPr marL="0" indent="0">
              <a:lnSpc>
                <a:spcPct val="100000"/>
              </a:lnSpc>
              <a:buNone/>
            </a:pPr>
            <a:r>
              <a:rPr lang="en-US" altLang="en-US" sz="2200" dirty="0">
                <a:latin typeface="Verdana" pitchFamily="34" charset="0"/>
                <a:ea typeface="Verdana" pitchFamily="34" charset="0"/>
                <a:cs typeface="Verdana" pitchFamily="34" charset="0"/>
              </a:rPr>
              <a:t>The company buys $6,000 of equipment on account (on credit)</a:t>
            </a:r>
            <a:endParaRPr lang="en-US" sz="2200" dirty="0"/>
          </a:p>
        </p:txBody>
      </p:sp>
      <p:pic>
        <p:nvPicPr>
          <p:cNvPr id="8" name="Picture 2" descr="Table shows the items and data included in a business transaction where the company buys equipment for $6,000 of equipment on account (on credit).  The first row is labeled Property = Financial Interest.  The next row is labeled Cash + Equipment = Accounts Payable + Trayton Eli, Capital.  The next row lists Previous balances with $95,000 under Cash + $5,000 under Equipment = $100,000 under Trayton Ell, Capital.  The next row lists (c) Purchased equip. with +$6,000 under Equipment.  The next row lists (c) Incurred debt, +6,000 under Accounts Payable. The last row lists New Balances with $95,000 under Cash + $11,000 under Equipment = $6,000 under Accounts Payable + $100,000 under Trayton Eli, Capital." title="Business Transaction Table (Slide 4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989796" y="2393130"/>
            <a:ext cx="7140893" cy="25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p:nvPr>
        </p:nvSpPr>
        <p:spPr>
          <a:xfrm>
            <a:off x="519283" y="5096122"/>
            <a:ext cx="8167517" cy="1225850"/>
          </a:xfrm>
        </p:spPr>
        <p:txBody>
          <a:bodyPr>
            <a:noAutofit/>
          </a:bodyPr>
          <a:lstStyle/>
          <a:p>
            <a:pPr marL="0" indent="0">
              <a:buNone/>
            </a:pPr>
            <a:r>
              <a:rPr lang="en-US" altLang="en-US" sz="2200" dirty="0">
                <a:latin typeface="Verdana" pitchFamily="34" charset="0"/>
                <a:ea typeface="Verdana" pitchFamily="34" charset="0"/>
                <a:cs typeface="Verdana" pitchFamily="34" charset="0"/>
              </a:rPr>
              <a:t>$106,000 = $106,000</a:t>
            </a:r>
          </a:p>
          <a:p>
            <a:pPr marL="0" indent="0">
              <a:buNone/>
            </a:pPr>
            <a:r>
              <a:rPr lang="en-US" altLang="en-US" sz="2200" dirty="0">
                <a:latin typeface="Verdana" pitchFamily="34" charset="0"/>
                <a:ea typeface="Verdana" pitchFamily="34" charset="0"/>
                <a:cs typeface="Verdana" pitchFamily="34" charset="0"/>
              </a:rPr>
              <a:t>Notice the new claim against the firm</a:t>
            </a:r>
            <a:r>
              <a:rPr lang="ja-JP" altLang="en-US" sz="2200" dirty="0">
                <a:latin typeface="Verdana" pitchFamily="34" charset="0"/>
                <a:cs typeface="Verdana" pitchFamily="34" charset="0"/>
              </a:rPr>
              <a:t>’</a:t>
            </a:r>
            <a:r>
              <a:rPr lang="en-US" altLang="ja-JP" sz="2200" dirty="0">
                <a:latin typeface="Verdana" pitchFamily="34" charset="0"/>
                <a:ea typeface="Verdana" pitchFamily="34" charset="0"/>
                <a:cs typeface="Verdana" pitchFamily="34" charset="0"/>
              </a:rPr>
              <a:t>s </a:t>
            </a:r>
            <a:r>
              <a:rPr lang="en-US" altLang="en-US" sz="2200" dirty="0">
                <a:latin typeface="Verdana" pitchFamily="34" charset="0"/>
                <a:ea typeface="Verdana" pitchFamily="34" charset="0"/>
                <a:cs typeface="Verdana" pitchFamily="34" charset="0"/>
              </a:rPr>
              <a:t>property – the creditor’</a:t>
            </a:r>
            <a:r>
              <a:rPr lang="en-US" altLang="ja-JP" sz="2200" dirty="0">
                <a:latin typeface="Verdana" pitchFamily="34" charset="0"/>
                <a:ea typeface="Verdana" pitchFamily="34" charset="0"/>
                <a:cs typeface="Verdana" pitchFamily="34" charset="0"/>
              </a:rPr>
              <a:t>s claim of $6,000.</a:t>
            </a:r>
            <a:endParaRPr lang="en-US" altLang="en-US" sz="2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4313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57150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2" name="Title 1"/>
          <p:cNvSpPr>
            <a:spLocks noGrp="1"/>
          </p:cNvSpPr>
          <p:nvPr>
            <p:ph type="title"/>
          </p:nvPr>
        </p:nvSpPr>
        <p:spPr>
          <a:xfrm>
            <a:off x="0" y="715171"/>
            <a:ext cx="9144000" cy="656429"/>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(5 of 7)</a:t>
            </a:r>
          </a:p>
        </p:txBody>
      </p:sp>
      <p:sp>
        <p:nvSpPr>
          <p:cNvPr id="3" name="Content Placeholder 2"/>
          <p:cNvSpPr>
            <a:spLocks noGrp="1"/>
          </p:cNvSpPr>
          <p:nvPr>
            <p:ph sz="quarter" idx="16"/>
          </p:nvPr>
        </p:nvSpPr>
        <p:spPr>
          <a:xfrm>
            <a:off x="431056" y="1581576"/>
            <a:ext cx="8350337" cy="515238"/>
          </a:xfrm>
        </p:spPr>
        <p:txBody>
          <a:bodyPr>
            <a:normAutofit/>
          </a:bodyPr>
          <a:lstStyle/>
          <a:p>
            <a:pPr marL="0" indent="0">
              <a:buNone/>
            </a:pPr>
            <a:r>
              <a:rPr lang="en-US" altLang="en-US" sz="2600" dirty="0">
                <a:latin typeface="Verdana" pitchFamily="34" charset="0"/>
                <a:ea typeface="Verdana" pitchFamily="34" charset="0"/>
                <a:cs typeface="Verdana" pitchFamily="34" charset="0"/>
              </a:rPr>
              <a:t>The firm purchases supplies for $1,500 cash</a:t>
            </a:r>
            <a:endParaRPr lang="en-US" sz="2600" dirty="0"/>
          </a:p>
        </p:txBody>
      </p:sp>
      <p:pic>
        <p:nvPicPr>
          <p:cNvPr id="9" name="Picture 2" descr="Table shows the items and data included in a business transaction where the firm purchases supplies for $1,500 cash.  The first row is labeled Property = Financial Interest.  The next row is labeled Cash + Supplies + Equipment = Accounts Payable + Trayton Eli, Capital.  The next row lists Previous balances with $95,000 under Cash + $11,000 under Equipment = $6,000 Accounts Payable + $100,000 under Trayton Ell, Capital.  The next row lists (d) Purchased supplies with +$1,500 under Supplies.  The next row lists (d) Paid cash with  -$1,500 under Cash.  The last row lists New Balances with $93,500 under Cash + $1,500 under Supplies + $11,000 under Equipment = $6,000 under Accounts Payable + $100,000 under Trayton Eli, Capital." title="Business Transaction Table (Slide 5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08618" y="2196019"/>
            <a:ext cx="8326763" cy="227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5"/>
          </p:nvPr>
        </p:nvSpPr>
        <p:spPr>
          <a:xfrm>
            <a:off x="478354" y="4772660"/>
            <a:ext cx="8164830" cy="1597660"/>
          </a:xfrm>
        </p:spPr>
        <p:txBody>
          <a:bodyPr>
            <a:noAutofit/>
          </a:bodyPr>
          <a:lstStyle/>
          <a:p>
            <a:pPr marL="0" indent="0">
              <a:buNone/>
            </a:pPr>
            <a:r>
              <a:rPr lang="en-US" altLang="en-US" sz="2600" dirty="0">
                <a:latin typeface="Verdana" pitchFamily="34" charset="0"/>
                <a:ea typeface="Verdana" pitchFamily="34" charset="0"/>
                <a:cs typeface="Verdana" pitchFamily="34" charset="0"/>
              </a:rPr>
              <a:t>$106,000 = $106,000</a:t>
            </a:r>
          </a:p>
        </p:txBody>
      </p:sp>
    </p:spTree>
    <p:extLst>
      <p:ext uri="{BB962C8B-B14F-4D97-AF65-F5344CB8AC3E}">
        <p14:creationId xmlns:p14="http://schemas.microsoft.com/office/powerpoint/2010/main" val="79277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2" name="Title 1"/>
          <p:cNvSpPr>
            <a:spLocks noGrp="1"/>
          </p:cNvSpPr>
          <p:nvPr>
            <p:ph type="title"/>
          </p:nvPr>
        </p:nvSpPr>
        <p:spPr>
          <a:xfrm>
            <a:off x="0" y="667873"/>
            <a:ext cx="9144000" cy="766789"/>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(6 of 7)</a:t>
            </a:r>
          </a:p>
        </p:txBody>
      </p:sp>
      <p:sp>
        <p:nvSpPr>
          <p:cNvPr id="3" name="Content Placeholder 2"/>
          <p:cNvSpPr>
            <a:spLocks noGrp="1"/>
          </p:cNvSpPr>
          <p:nvPr>
            <p:ph sz="quarter" idx="16"/>
          </p:nvPr>
        </p:nvSpPr>
        <p:spPr>
          <a:xfrm>
            <a:off x="450028" y="1624259"/>
            <a:ext cx="8205241" cy="835162"/>
          </a:xfrm>
        </p:spPr>
        <p:txBody>
          <a:bodyPr>
            <a:noAutofit/>
          </a:bodyPr>
          <a:lstStyle/>
          <a:p>
            <a:pPr marL="0" indent="0">
              <a:buNone/>
            </a:pPr>
            <a:r>
              <a:rPr lang="en-US" altLang="en-US" sz="2600" dirty="0">
                <a:latin typeface="Verdana" pitchFamily="34" charset="0"/>
                <a:ea typeface="Verdana" pitchFamily="34" charset="0"/>
                <a:cs typeface="Verdana" pitchFamily="34" charset="0"/>
              </a:rPr>
              <a:t>The firm makes a payment of $2,500 on account</a:t>
            </a:r>
            <a:endParaRPr lang="en-US" sz="2600" dirty="0"/>
          </a:p>
        </p:txBody>
      </p:sp>
      <p:pic>
        <p:nvPicPr>
          <p:cNvPr id="9" name="Picture 2" descr="Table shows the items and data included in a business transaction where the firm makes a payment of $2,500 on account. The first row is labeled Property = Financial Interest.  The next row is labeled Cash + Supplies + Equipment = Accounts Payable + Trayton Eli, Capital.  The next row lists $93,500 under Cash + $1,500 under Supplies + $11,000 for Equipment = $6,000 Accounts Payable + $100,000 under Trayton Eli, Capital.  The next row lists -$2,500 under Cash.  The next row lists -$2,500 under Accounts Payable.  The last row lists $91,000 under Cash + $1,500 under Supplies + $11,000 under Equipment = $3,500 under Accounts Payable + $100,000 under Trayton Ell, Capital." title="Business Transaction Table (Slide 6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75559" y="2545786"/>
            <a:ext cx="8002626"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15"/>
          </p:nvPr>
        </p:nvSpPr>
        <p:spPr>
          <a:xfrm>
            <a:off x="591326" y="5638236"/>
            <a:ext cx="7890522" cy="762564"/>
          </a:xfrm>
        </p:spPr>
        <p:txBody>
          <a:bodyPr>
            <a:noAutofit/>
          </a:bodyPr>
          <a:lstStyle/>
          <a:p>
            <a:pPr marL="0" indent="0">
              <a:buNone/>
            </a:pPr>
            <a:r>
              <a:rPr lang="en-US" altLang="en-US" sz="2600" dirty="0">
                <a:latin typeface="Verdana" pitchFamily="34" charset="0"/>
                <a:ea typeface="Verdana" pitchFamily="34" charset="0"/>
                <a:cs typeface="Verdana" pitchFamily="34" charset="0"/>
              </a:rPr>
              <a:t>$103,500 = $103,500</a:t>
            </a:r>
          </a:p>
        </p:txBody>
      </p:sp>
    </p:spTree>
    <p:extLst>
      <p:ext uri="{BB962C8B-B14F-4D97-AF65-F5344CB8AC3E}">
        <p14:creationId xmlns:p14="http://schemas.microsoft.com/office/powerpoint/2010/main" val="22526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59055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2" name="Title 1"/>
          <p:cNvSpPr>
            <a:spLocks noGrp="1"/>
          </p:cNvSpPr>
          <p:nvPr>
            <p:ph type="title"/>
          </p:nvPr>
        </p:nvSpPr>
        <p:spPr>
          <a:xfrm>
            <a:off x="0" y="677725"/>
            <a:ext cx="9144000" cy="678109"/>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(7 of 7)</a:t>
            </a:r>
          </a:p>
        </p:txBody>
      </p:sp>
      <p:sp>
        <p:nvSpPr>
          <p:cNvPr id="3" name="Content Placeholder 2"/>
          <p:cNvSpPr>
            <a:spLocks noGrp="1"/>
          </p:cNvSpPr>
          <p:nvPr>
            <p:ph sz="quarter" idx="16"/>
          </p:nvPr>
        </p:nvSpPr>
        <p:spPr>
          <a:xfrm>
            <a:off x="496224" y="1476452"/>
            <a:ext cx="8111748" cy="841079"/>
          </a:xfrm>
        </p:spPr>
        <p:txBody>
          <a:bodyPr>
            <a:normAutofit/>
          </a:bodyPr>
          <a:lstStyle/>
          <a:p>
            <a:pPr marL="0" indent="0">
              <a:buNone/>
            </a:pPr>
            <a:r>
              <a:rPr lang="en-US" altLang="en-US" sz="2600" dirty="0">
                <a:latin typeface="Verdana" pitchFamily="34" charset="0"/>
                <a:ea typeface="Verdana" pitchFamily="34" charset="0"/>
                <a:cs typeface="Verdana" pitchFamily="34" charset="0"/>
              </a:rPr>
              <a:t>The firm makes a payment of $8,000 rent in advance</a:t>
            </a:r>
            <a:endParaRPr lang="en-US" sz="2600" dirty="0"/>
          </a:p>
        </p:txBody>
      </p:sp>
      <p:pic>
        <p:nvPicPr>
          <p:cNvPr id="9" name="Picture 2" descr="Table shows the items and data included in a business transaction where the firm makes a payment of $8,000 rent in advance. The first row is labeled Property = Financial Interest.  The next row is labeled Cash + Supplies + Prepaid Rent + Equipment = Accounts Payable + Trayton Eli, Capital.  The next row lists $91,000 under Cash + $1,500 under Supplies + $11,000 for Equipment = $3,500 Accounts Payable + $100,000 under Trayton Ell, Capital.  The next row lists -$8,000 under Cash.  The next row lists +$8,000 under Prepaid Rent.  The last row lists $83,000 under Cash + $1,500 under Supplies + $8,000 under Prepaid Rent + $11,000 under Equipment = $3,500 under Accounts Payable + $100,000 under Trayton Eli, Capital." title="Business Transaction Table (Slide 7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28942" y="2569594"/>
            <a:ext cx="8086115" cy="259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p:nvPr>
        </p:nvSpPr>
        <p:spPr>
          <a:xfrm>
            <a:off x="527756" y="5353420"/>
            <a:ext cx="8143278" cy="1000083"/>
          </a:xfrm>
        </p:spPr>
        <p:txBody>
          <a:bodyPr>
            <a:noAutofit/>
          </a:bodyPr>
          <a:lstStyle/>
          <a:p>
            <a:pPr marL="0" indent="0">
              <a:buNone/>
            </a:pPr>
            <a:r>
              <a:rPr lang="en-US" altLang="en-US" sz="2600" dirty="0">
                <a:latin typeface="Verdana" pitchFamily="34" charset="0"/>
                <a:ea typeface="Verdana" pitchFamily="34" charset="0"/>
                <a:cs typeface="Verdana" pitchFamily="34" charset="0"/>
              </a:rPr>
              <a:t>$103,500 = $103,500</a:t>
            </a:r>
          </a:p>
        </p:txBody>
      </p:sp>
    </p:spTree>
    <p:extLst>
      <p:ext uri="{BB962C8B-B14F-4D97-AF65-F5344CB8AC3E}">
        <p14:creationId xmlns:p14="http://schemas.microsoft.com/office/powerpoint/2010/main" val="3156947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14" y="677627"/>
            <a:ext cx="8191656" cy="1545311"/>
          </a:xfrm>
        </p:spPr>
        <p:txBody>
          <a:bodyPr anchor="ctr">
            <a:normAutofit/>
          </a:bodyPr>
          <a:lstStyle/>
          <a:p>
            <a:pPr algn="ctr"/>
            <a:r>
              <a:rPr lang="en-US" altLang="en-US" sz="3200" u="sng" dirty="0"/>
              <a:t>Section 1: Property and Financial Interests </a:t>
            </a:r>
            <a:endParaRPr lang="en-US" sz="3200" u="sng" dirty="0"/>
          </a:p>
        </p:txBody>
      </p:sp>
      <p:sp>
        <p:nvSpPr>
          <p:cNvPr id="5" name="Content Placeholder 1"/>
          <p:cNvSpPr>
            <a:spLocks noGrp="1"/>
          </p:cNvSpPr>
          <p:nvPr>
            <p:ph type="body" idx="1"/>
          </p:nvPr>
        </p:nvSpPr>
        <p:spPr>
          <a:xfrm>
            <a:off x="466289" y="2517840"/>
            <a:ext cx="8141683" cy="2243346"/>
          </a:xfrm>
        </p:spPr>
        <p:txBody>
          <a:bodyPr anchor="ctr">
            <a:noAutofit/>
          </a:bodyPr>
          <a:lstStyle/>
          <a:p>
            <a:pPr marL="0" indent="0" algn="ctr">
              <a:buNone/>
            </a:pPr>
            <a:r>
              <a:rPr lang="en-US" altLang="en-US" sz="3200" b="1" kern="0" dirty="0"/>
              <a:t>Learning Objective 2-2: </a:t>
            </a:r>
            <a:r>
              <a:rPr lang="en-US" altLang="en-US" sz="3200" dirty="0"/>
              <a:t>Define, identify, and understand the relationship between asset, liability, and owner</a:t>
            </a:r>
            <a:r>
              <a:rPr lang="ja-JP" altLang="en-US" sz="3200" dirty="0"/>
              <a:t>’</a:t>
            </a:r>
            <a:r>
              <a:rPr lang="en-US" altLang="ja-JP" sz="3200" dirty="0"/>
              <a:t>s equity accounts.</a:t>
            </a:r>
            <a:endParaRPr lang="en-US" altLang="en-US" sz="3200" dirty="0"/>
          </a:p>
        </p:txBody>
      </p:sp>
    </p:spTree>
    <p:extLst>
      <p:ext uri="{BB962C8B-B14F-4D97-AF65-F5344CB8AC3E}">
        <p14:creationId xmlns:p14="http://schemas.microsoft.com/office/powerpoint/2010/main" val="367939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59690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5" name="Title 4"/>
          <p:cNvSpPr>
            <a:spLocks noGrp="1"/>
          </p:cNvSpPr>
          <p:nvPr>
            <p:ph type="title"/>
          </p:nvPr>
        </p:nvSpPr>
        <p:spPr>
          <a:xfrm>
            <a:off x="0" y="675256"/>
            <a:ext cx="9144000" cy="799675"/>
          </a:xfrm>
        </p:spPr>
        <p:txBody>
          <a:bodyPr>
            <a:normAutofit/>
          </a:bodyPr>
          <a:lstStyle/>
          <a:p>
            <a:pPr algn="ctr"/>
            <a:r>
              <a:rPr lang="en-US" altLang="en-US" sz="3600" dirty="0">
                <a:latin typeface="Verdana" pitchFamily="34" charset="0"/>
                <a:ea typeface="Verdana" pitchFamily="34" charset="0"/>
                <a:cs typeface="Verdana" pitchFamily="34" charset="0"/>
              </a:rPr>
              <a:t>Assets, Liabilities, and Owner</a:t>
            </a:r>
            <a:r>
              <a:rPr lang="ja-JP" altLang="en-US" sz="3600" dirty="0">
                <a:latin typeface="Verdana" pitchFamily="34" charset="0"/>
                <a:cs typeface="Verdana" pitchFamily="34" charset="0"/>
              </a:rPr>
              <a:t>’</a:t>
            </a:r>
            <a:r>
              <a:rPr lang="en-US" altLang="ja-JP" sz="3600" dirty="0">
                <a:latin typeface="Verdana" pitchFamily="34" charset="0"/>
                <a:ea typeface="Verdana" pitchFamily="34" charset="0"/>
                <a:cs typeface="Verdana" pitchFamily="34" charset="0"/>
              </a:rPr>
              <a:t>s Equity</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444718" y="1561045"/>
            <a:ext cx="8226316" cy="4823989"/>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are assets?</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Assets are property owned by a business.</a:t>
            </a:r>
          </a:p>
        </p:txBody>
      </p:sp>
    </p:spTree>
    <p:extLst>
      <p:ext uri="{BB962C8B-B14F-4D97-AF65-F5344CB8AC3E}">
        <p14:creationId xmlns:p14="http://schemas.microsoft.com/office/powerpoint/2010/main" val="266290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70485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1, Objective 2-2: Define, identify, and understand the relationship between asset, liability,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accounts.</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675108"/>
            <a:ext cx="9144000" cy="733938"/>
          </a:xfrm>
        </p:spPr>
        <p:txBody>
          <a:bodyPr>
            <a:normAutofit/>
          </a:bodyPr>
          <a:lstStyle/>
          <a:p>
            <a:pPr algn="ctr"/>
            <a:r>
              <a:rPr lang="en-US" altLang="en-US" sz="3600" dirty="0">
                <a:latin typeface="Verdana" pitchFamily="34" charset="0"/>
                <a:ea typeface="Verdana" pitchFamily="34" charset="0"/>
                <a:cs typeface="Verdana" pitchFamily="34" charset="0"/>
              </a:rPr>
              <a:t>Liabilities and Equity</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406618" y="1512841"/>
            <a:ext cx="8264415" cy="4761835"/>
          </a:xfrm>
        </p:spPr>
        <p:txBody>
          <a:bodyPr>
            <a:noAutofit/>
          </a:bodyPr>
          <a:lstStyle/>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What are liabilities?</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Liabilities are debts or obligations of a business</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What is owner</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equity?</a:t>
            </a:r>
          </a:p>
          <a:p>
            <a:pPr marL="0" indent="0">
              <a:lnSpc>
                <a:spcPct val="100000"/>
              </a:lnSpc>
              <a:spcBef>
                <a:spcPts val="600"/>
              </a:spcBef>
              <a:buNone/>
            </a:pPr>
            <a:r>
              <a:rPr lang="en-US" altLang="en-US" sz="24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400" dirty="0">
                <a:latin typeface="Verdana" pitchFamily="34" charset="0"/>
                <a:ea typeface="Verdana" pitchFamily="34" charset="0"/>
                <a:cs typeface="Verdana" pitchFamily="34" charset="0"/>
              </a:rPr>
              <a:t>Owner</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equity is the term used by sole proprietorships. It is the financial interest of an owner of a business. It is also called proprietorship or net worth. </a:t>
            </a:r>
            <a:endParaRPr lang="en-US" alt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6828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59690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1, Objective 2-2: Define, identify, and understand the relationship between asset, liability, and owner</a:t>
            </a:r>
            <a:r>
              <a:rPr lang="ja-JP" altLang="en-US" sz="1800" dirty="0">
                <a:latin typeface="Verdana" pitchFamily="34" charset="0"/>
                <a:ea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accounts.</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12700" y="693439"/>
            <a:ext cx="9144000" cy="820710"/>
          </a:xfrm>
        </p:spPr>
        <p:txBody>
          <a:bodyPr>
            <a:normAutofit/>
          </a:bodyPr>
          <a:lstStyle/>
          <a:p>
            <a:pPr algn="ctr"/>
            <a:r>
              <a:rPr lang="en-US" altLang="en-US" sz="3600" dirty="0">
                <a:latin typeface="Verdana" pitchFamily="34" charset="0"/>
                <a:ea typeface="Verdana" pitchFamily="34" charset="0"/>
                <a:cs typeface="Verdana" pitchFamily="34" charset="0"/>
              </a:rPr>
              <a:t>Balance Sheet (1 of 2)</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94136" y="1613772"/>
            <a:ext cx="8339961" cy="4802794"/>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is a Balance Sheet?</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A balance sheet is a formal report of the financial position of a business on a certain date. It reports the assets, liabilities, and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of the business</a:t>
            </a:r>
            <a:endParaRPr lang="en-US" alt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1660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596900"/>
          </a:xfrm>
        </p:spPr>
        <p:txBody>
          <a:bodyPr/>
          <a:lstStyle/>
          <a:p>
            <a:pPr marL="0" indent="0">
              <a:lnSpc>
                <a:spcPct val="100000"/>
              </a:lnSpc>
              <a:buNone/>
            </a:pPr>
            <a:r>
              <a:rPr lang="en-US" altLang="en-US" sz="1800" dirty="0">
                <a:latin typeface="Verdana" pitchFamily="34" charset="0"/>
                <a:ea typeface="Verdana" pitchFamily="34" charset="0"/>
                <a:cs typeface="Verdana" pitchFamily="34" charset="0"/>
              </a:rPr>
              <a:t>Section 1, Objective 2-2: Define, identify, and understand the relationship between asset, liability,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accounts.</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681916"/>
            <a:ext cx="9144000" cy="842521"/>
          </a:xfrm>
        </p:spPr>
        <p:txBody>
          <a:bodyPr>
            <a:normAutofit/>
          </a:bodyPr>
          <a:lstStyle/>
          <a:p>
            <a:pPr algn="ctr"/>
            <a:r>
              <a:rPr lang="en-US" altLang="en-US" sz="3600" dirty="0">
                <a:latin typeface="Verdana" pitchFamily="34" charset="0"/>
                <a:ea typeface="Verdana" pitchFamily="34" charset="0"/>
                <a:cs typeface="Verdana" pitchFamily="34" charset="0"/>
              </a:rPr>
              <a:t>Balance Sheet (2 of 2)</a:t>
            </a:r>
            <a:endParaRPr lang="en-US" sz="3600" dirty="0">
              <a:latin typeface="Verdana" pitchFamily="34" charset="0"/>
              <a:ea typeface="Verdana" pitchFamily="34" charset="0"/>
              <a:cs typeface="Verdana" pitchFamily="34" charset="0"/>
            </a:endParaRPr>
          </a:p>
        </p:txBody>
      </p:sp>
      <p:pic>
        <p:nvPicPr>
          <p:cNvPr id="11" name="Picture 2" descr="Balance sheet for Eli's Consulting Services for November 30, 2019.  The left side of the balance sheet is titled Assets and lists Cash as 83,000.00; Supplies as 1500.00; Prepaid Rent as 8000.00; Equipment as 11,000.00 and Total Assets as 103,500.00.  The right side of the balance sheet is titled LIabilities and lists Accounts Payable as 3,500.00.  The next section is titled Owner's Equity and lists Trayton Eli, Capital as 100,000.00 and Total Liabilities and Owner's Equity as 103,500.00." title="Balance Spreadsheet (Slide 2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30611" y="1466078"/>
            <a:ext cx="8067675" cy="273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6"/>
          </p:nvPr>
        </p:nvSpPr>
        <p:spPr>
          <a:xfrm>
            <a:off x="314215" y="4313085"/>
            <a:ext cx="8514475" cy="2150777"/>
          </a:xfrm>
        </p:spPr>
        <p:txBody>
          <a:bodyPr>
            <a:noAutofit/>
          </a:bodyPr>
          <a:lstStyle/>
          <a:p>
            <a:pPr marL="457200" indent="-457200">
              <a:lnSpc>
                <a:spcPct val="100000"/>
              </a:lnSpc>
              <a:spcBef>
                <a:spcPts val="600"/>
              </a:spcBef>
            </a:pPr>
            <a:r>
              <a:rPr lang="en-US" altLang="en-US" sz="2400" dirty="0">
                <a:latin typeface="Verdana" pitchFamily="34" charset="0"/>
                <a:ea typeface="Verdana" pitchFamily="34" charset="0"/>
                <a:cs typeface="Verdana" pitchFamily="34" charset="0"/>
              </a:rPr>
              <a:t>10350000: Assets – the amount and types of property owned by the business</a:t>
            </a:r>
          </a:p>
          <a:p>
            <a:pPr marL="457200" indent="-457200">
              <a:lnSpc>
                <a:spcPct val="100000"/>
              </a:lnSpc>
              <a:spcBef>
                <a:spcPts val="600"/>
              </a:spcBef>
            </a:pPr>
            <a:r>
              <a:rPr lang="en-US" altLang="en-US" sz="2400" dirty="0">
                <a:latin typeface="Verdana" pitchFamily="34" charset="0"/>
                <a:ea typeface="Verdana" pitchFamily="34" charset="0"/>
                <a:cs typeface="Verdana" pitchFamily="34" charset="0"/>
              </a:rPr>
              <a:t>350000: Liabilities – the amount owed to the creditors</a:t>
            </a:r>
          </a:p>
          <a:p>
            <a:pPr marL="457200" indent="-457200">
              <a:lnSpc>
                <a:spcPct val="100000"/>
              </a:lnSpc>
              <a:spcBef>
                <a:spcPts val="600"/>
              </a:spcBef>
            </a:pPr>
            <a:r>
              <a:rPr lang="en-US" altLang="en-US" sz="2400" dirty="0">
                <a:latin typeface="Verdana" pitchFamily="34" charset="0"/>
                <a:ea typeface="Verdana" pitchFamily="34" charset="0"/>
                <a:cs typeface="Verdana" pitchFamily="34" charset="0"/>
              </a:rPr>
              <a:t>10350000: Equity – the owner</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interest</a:t>
            </a:r>
            <a:endParaRPr lang="en-US" alt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3120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2-2: Define, identify, and understand the relationship between asset, liability,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accounts.</a:t>
            </a:r>
            <a:endParaRPr lang="en-US" sz="1800" dirty="0">
              <a:latin typeface="Verdana" pitchFamily="34" charset="0"/>
              <a:ea typeface="Verdana" pitchFamily="34" charset="0"/>
              <a:cs typeface="Verdana" pitchFamily="34" charset="0"/>
            </a:endParaRPr>
          </a:p>
        </p:txBody>
      </p:sp>
      <p:sp>
        <p:nvSpPr>
          <p:cNvPr id="7" name="Title 6"/>
          <p:cNvSpPr>
            <a:spLocks noGrp="1"/>
          </p:cNvSpPr>
          <p:nvPr>
            <p:ph type="title"/>
          </p:nvPr>
        </p:nvSpPr>
        <p:spPr>
          <a:xfrm>
            <a:off x="0" y="609601"/>
            <a:ext cx="9144000" cy="895350"/>
          </a:xfrm>
        </p:spPr>
        <p:txBody>
          <a:bodyPr>
            <a:normAutofit/>
          </a:bodyPr>
          <a:lstStyle/>
          <a:p>
            <a:pPr algn="ctr">
              <a:defRPr/>
            </a:pPr>
            <a:r>
              <a:rPr lang="en-US" altLang="en-US" sz="3600" dirty="0">
                <a:solidFill>
                  <a:schemeClr val="tx1">
                    <a:lumMod val="95000"/>
                    <a:lumOff val="5000"/>
                  </a:schemeClr>
                </a:solidFill>
                <a:latin typeface="Verdana" pitchFamily="34" charset="0"/>
                <a:ea typeface="Verdana" pitchFamily="34" charset="0"/>
                <a:cs typeface="Verdana" pitchFamily="34" charset="0"/>
              </a:rPr>
              <a:t>Property Equals Financial Interest</a:t>
            </a:r>
          </a:p>
        </p:txBody>
      </p:sp>
      <p:pic>
        <p:nvPicPr>
          <p:cNvPr id="15" name="Picture 2" descr="Illustration of a balance scale that is equally balanced between the left scale labeled Property and the right scale labeled Financial Interest." title="Illustration for Property Equals Financial Interest"/>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1629750" y="1637734"/>
            <a:ext cx="5686579" cy="420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8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03410"/>
            <a:ext cx="8585200" cy="835885"/>
          </a:xfrm>
        </p:spPr>
        <p:txBody>
          <a:bodyPr>
            <a:noAutofit/>
          </a:bodyPr>
          <a:lstStyle/>
          <a:p>
            <a:pPr algn="ctr">
              <a:lnSpc>
                <a:spcPct val="100000"/>
              </a:lnSpc>
            </a:pPr>
            <a:r>
              <a:rPr lang="en-US" sz="3600" dirty="0">
                <a:latin typeface="Verdana" pitchFamily="34" charset="0"/>
                <a:ea typeface="Verdana" pitchFamily="34" charset="0"/>
                <a:cs typeface="Verdana" pitchFamily="34" charset="0"/>
              </a:rPr>
              <a:t>Learning Objectives (1 of 2)</a:t>
            </a:r>
          </a:p>
        </p:txBody>
      </p:sp>
      <p:sp>
        <p:nvSpPr>
          <p:cNvPr id="3" name="Content Placeholder 2"/>
          <p:cNvSpPr>
            <a:spLocks noGrp="1"/>
          </p:cNvSpPr>
          <p:nvPr>
            <p:ph idx="1"/>
          </p:nvPr>
        </p:nvSpPr>
        <p:spPr>
          <a:xfrm>
            <a:off x="381000" y="1126263"/>
            <a:ext cx="8648700" cy="5109028"/>
          </a:xfrm>
        </p:spPr>
        <p:txBody>
          <a:bodyPr>
            <a:noAutofit/>
          </a:bodyPr>
          <a:lstStyle/>
          <a:p>
            <a:pPr marL="0" lvl="1" indent="0">
              <a:lnSpc>
                <a:spcPct val="100000"/>
              </a:lnSpc>
              <a:spcBef>
                <a:spcPts val="600"/>
              </a:spcBef>
              <a:buNone/>
              <a:tabLst>
                <a:tab pos="509588" algn="l"/>
              </a:tabLst>
              <a:defRPr/>
            </a:pPr>
            <a:r>
              <a:rPr lang="en-US" sz="2600" u="sng" dirty="0">
                <a:latin typeface="Verdana" pitchFamily="34" charset="0"/>
                <a:ea typeface="Verdana" pitchFamily="34" charset="0"/>
                <a:cs typeface="Verdana" pitchFamily="34" charset="0"/>
              </a:rPr>
              <a:t>SECTION 1: Property and Financial Interests</a:t>
            </a:r>
          </a:p>
          <a:p>
            <a:pPr lvl="1" indent="-685800">
              <a:lnSpc>
                <a:spcPct val="100000"/>
              </a:lnSpc>
              <a:spcBef>
                <a:spcPts val="600"/>
              </a:spcBef>
              <a:buNone/>
              <a:defRPr/>
            </a:pPr>
            <a:r>
              <a:rPr lang="en-US" altLang="en-US" sz="2600" dirty="0">
                <a:latin typeface="Verdana" pitchFamily="34" charset="0"/>
                <a:ea typeface="Verdana" pitchFamily="34" charset="0"/>
                <a:cs typeface="Verdana" pitchFamily="34" charset="0"/>
              </a:rPr>
              <a:t>2-1 Record in equation form the financial effects of a business transaction. </a:t>
            </a:r>
          </a:p>
          <a:p>
            <a:pPr lvl="1" indent="-685800">
              <a:lnSpc>
                <a:spcPct val="100000"/>
              </a:lnSpc>
              <a:spcBef>
                <a:spcPts val="600"/>
              </a:spcBef>
              <a:buNone/>
              <a:defRPr/>
            </a:pPr>
            <a:r>
              <a:rPr lang="en-US" altLang="en-US" sz="2600" dirty="0">
                <a:latin typeface="Verdana" pitchFamily="34" charset="0"/>
                <a:ea typeface="Verdana" pitchFamily="34" charset="0"/>
                <a:cs typeface="Verdana" pitchFamily="34" charset="0"/>
              </a:rPr>
              <a:t>2-2 Define, identify, and understand the relationship between asset, liability, and owner’</a:t>
            </a:r>
            <a:r>
              <a:rPr lang="en-US" altLang="ja-JP" sz="2600" dirty="0">
                <a:latin typeface="Verdana" pitchFamily="34" charset="0"/>
                <a:ea typeface="Verdana" pitchFamily="34" charset="0"/>
                <a:cs typeface="Verdana" pitchFamily="34" charset="0"/>
              </a:rPr>
              <a:t>s equity accounts.</a:t>
            </a:r>
            <a:endParaRPr lang="en-US" altLang="en-US" sz="2600" dirty="0">
              <a:latin typeface="Verdana" pitchFamily="34" charset="0"/>
              <a:ea typeface="Verdana" pitchFamily="34" charset="0"/>
              <a:cs typeface="Verdana" pitchFamily="34" charset="0"/>
            </a:endParaRPr>
          </a:p>
          <a:p>
            <a:pPr marL="0" lvl="1" indent="0">
              <a:lnSpc>
                <a:spcPct val="100000"/>
              </a:lnSpc>
              <a:spcBef>
                <a:spcPts val="600"/>
              </a:spcBef>
              <a:buNone/>
              <a:tabLst>
                <a:tab pos="509588" algn="l"/>
              </a:tabLst>
              <a:defRPr/>
            </a:pPr>
            <a:r>
              <a:rPr lang="en-US" sz="2600" u="sng" dirty="0">
                <a:latin typeface="Verdana" pitchFamily="34" charset="0"/>
                <a:ea typeface="Verdana" pitchFamily="34" charset="0"/>
                <a:cs typeface="Verdana" pitchFamily="34" charset="0"/>
              </a:rPr>
              <a:t>SECTION 2:</a:t>
            </a:r>
            <a:r>
              <a:rPr lang="en-US" altLang="en-US" sz="2600" u="sng" dirty="0">
                <a:latin typeface="Verdana" pitchFamily="34" charset="0"/>
                <a:ea typeface="Verdana" pitchFamily="34" charset="0"/>
                <a:cs typeface="Verdana" pitchFamily="34" charset="0"/>
              </a:rPr>
              <a:t> The Accounting Equation and Financial Statements</a:t>
            </a:r>
            <a:endParaRPr lang="en-US" sz="2600" u="sng" dirty="0">
              <a:latin typeface="Verdana" pitchFamily="34" charset="0"/>
              <a:ea typeface="Verdana" pitchFamily="34" charset="0"/>
              <a:cs typeface="Verdana" pitchFamily="34" charset="0"/>
            </a:endParaRPr>
          </a:p>
          <a:p>
            <a:pPr lvl="1" indent="-685800">
              <a:lnSpc>
                <a:spcPct val="100000"/>
              </a:lnSpc>
              <a:spcBef>
                <a:spcPts val="600"/>
              </a:spcBef>
              <a:spcAft>
                <a:spcPct val="25000"/>
              </a:spcAft>
              <a:buNone/>
              <a:defRPr/>
            </a:pPr>
            <a:r>
              <a:rPr lang="en-US" altLang="en-US" sz="2600" dirty="0">
                <a:latin typeface="Verdana" pitchFamily="34" charset="0"/>
                <a:ea typeface="Verdana" pitchFamily="34" charset="0"/>
                <a:cs typeface="Verdana" pitchFamily="34" charset="0"/>
              </a:rPr>
              <a:t>2-3 Analyze the effects of business transactions on a firm</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assets, liabilities, and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and record these effects in accounting equation form.</a:t>
            </a:r>
          </a:p>
        </p:txBody>
      </p:sp>
    </p:spTree>
    <p:extLst>
      <p:ext uri="{BB962C8B-B14F-4D97-AF65-F5344CB8AC3E}">
        <p14:creationId xmlns:p14="http://schemas.microsoft.com/office/powerpoint/2010/main" val="195254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33" y="698957"/>
            <a:ext cx="8181769" cy="1476683"/>
          </a:xfrm>
        </p:spPr>
        <p:txBody>
          <a:bodyPr anchor="ctr">
            <a:noAutofit/>
          </a:bodyPr>
          <a:lstStyle/>
          <a:p>
            <a:pPr algn="ctr"/>
            <a:r>
              <a:rPr lang="en-US" altLang="en-US" sz="3200" u="sng" dirty="0"/>
              <a:t>Section 2: The Accounting Equation and Financial statements</a:t>
            </a:r>
            <a:endParaRPr lang="en-US" sz="3200" u="sng" dirty="0"/>
          </a:p>
        </p:txBody>
      </p:sp>
      <p:sp>
        <p:nvSpPr>
          <p:cNvPr id="3" name="Content Placeholder 2"/>
          <p:cNvSpPr>
            <a:spLocks noGrp="1"/>
          </p:cNvSpPr>
          <p:nvPr>
            <p:ph type="body" idx="1"/>
          </p:nvPr>
        </p:nvSpPr>
        <p:spPr>
          <a:xfrm>
            <a:off x="483050" y="2526864"/>
            <a:ext cx="8219516" cy="2155495"/>
          </a:xfrm>
        </p:spPr>
        <p:txBody>
          <a:bodyPr>
            <a:noAutofit/>
          </a:bodyPr>
          <a:lstStyle/>
          <a:p>
            <a:pPr algn="ctr"/>
            <a:r>
              <a:rPr lang="en-US" altLang="en-US" sz="3200" b="1" kern="0" dirty="0">
                <a:cs typeface="Times New Roman" pitchFamily="18" charset="0"/>
              </a:rPr>
              <a:t>Learning Objective 2-3: </a:t>
            </a:r>
            <a:r>
              <a:rPr lang="en-US" altLang="en-US" sz="3200" dirty="0"/>
              <a:t>Analyze the effects of business transactions on a firm</a:t>
            </a:r>
            <a:r>
              <a:rPr lang="ja-JP" altLang="en-US" sz="3200" dirty="0"/>
              <a:t>’</a:t>
            </a:r>
            <a:r>
              <a:rPr lang="en-US" altLang="ja-JP" sz="3200" dirty="0"/>
              <a:t>s assets, liabilities, and owner</a:t>
            </a:r>
            <a:r>
              <a:rPr lang="ja-JP" altLang="en-US" sz="3200" dirty="0"/>
              <a:t>’</a:t>
            </a:r>
            <a:r>
              <a:rPr lang="en-US" altLang="ja-JP" sz="3200" dirty="0"/>
              <a:t>s equity and record these effects in accounting equation form.</a:t>
            </a:r>
            <a:endParaRPr lang="en-US" sz="3200" dirty="0"/>
          </a:p>
        </p:txBody>
      </p:sp>
    </p:spTree>
    <p:extLst>
      <p:ext uri="{BB962C8B-B14F-4D97-AF65-F5344CB8AC3E}">
        <p14:creationId xmlns:p14="http://schemas.microsoft.com/office/powerpoint/2010/main" val="3834172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0" y="0"/>
            <a:ext cx="9055100" cy="952500"/>
          </a:xfrm>
        </p:spPr>
        <p:txBody>
          <a:bodyPr/>
          <a:lstStyle/>
          <a:p>
            <a:pPr>
              <a:lnSpc>
                <a:spcPct val="100000"/>
              </a:lnSpc>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6" name="Title 5"/>
          <p:cNvSpPr>
            <a:spLocks noGrp="1"/>
          </p:cNvSpPr>
          <p:nvPr>
            <p:ph type="title"/>
          </p:nvPr>
        </p:nvSpPr>
        <p:spPr>
          <a:xfrm>
            <a:off x="0" y="1019555"/>
            <a:ext cx="9144000" cy="1019450"/>
          </a:xfrm>
        </p:spPr>
        <p:txBody>
          <a:bodyPr>
            <a:noAutofit/>
          </a:bodyPr>
          <a:lstStyle/>
          <a:p>
            <a:pPr algn="ctr">
              <a:lnSpc>
                <a:spcPct val="100000"/>
              </a:lnSpc>
            </a:pPr>
            <a:r>
              <a:rPr lang="en-US" altLang="en-US" sz="3600" dirty="0">
                <a:latin typeface="Verdana" pitchFamily="34" charset="0"/>
                <a:ea typeface="Verdana" pitchFamily="34" charset="0"/>
                <a:cs typeface="Verdana" pitchFamily="34" charset="0"/>
              </a:rPr>
              <a:t>The Fundamental Accounting Equation (1 of 2)</a:t>
            </a:r>
            <a:endParaRPr lang="en-US" sz="3600" dirty="0">
              <a:latin typeface="Verdana" pitchFamily="34" charset="0"/>
              <a:ea typeface="Verdana" pitchFamily="34" charset="0"/>
              <a:cs typeface="Verdana" pitchFamily="34" charset="0"/>
            </a:endParaRPr>
          </a:p>
        </p:txBody>
      </p:sp>
      <p:sp>
        <p:nvSpPr>
          <p:cNvPr id="4" name="Content Placeholder 3"/>
          <p:cNvSpPr>
            <a:spLocks noGrp="1"/>
          </p:cNvSpPr>
          <p:nvPr>
            <p:ph sz="quarter" idx="15"/>
          </p:nvPr>
        </p:nvSpPr>
        <p:spPr>
          <a:xfrm>
            <a:off x="413186" y="2257533"/>
            <a:ext cx="8273614" cy="4095969"/>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is the fundamental accounting equation?</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The fundamental accounting equation is the relationship between assets and liabilities plus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t>
            </a:r>
            <a:endParaRPr lang="en-US" alt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3677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37523"/>
            <a:ext cx="9055100" cy="914977"/>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en-US" altLang="en-US" sz="1800" dirty="0">
                <a:latin typeface="Verdana" pitchFamily="34" charset="0"/>
                <a:cs typeface="Verdana" pitchFamily="34" charset="0"/>
              </a:rPr>
              <a:t>’s</a:t>
            </a:r>
            <a:r>
              <a:rPr lang="en-US" altLang="ja-JP" sz="1800" dirty="0">
                <a:latin typeface="Verdana" pitchFamily="34" charset="0"/>
                <a:ea typeface="Verdana" pitchFamily="34" charset="0"/>
                <a:cs typeface="Verdana" pitchFamily="34" charset="0"/>
              </a:rPr>
              <a:t>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972684"/>
            <a:ext cx="9144000" cy="1139896"/>
          </a:xfrm>
        </p:spPr>
        <p:txBody>
          <a:bodyPr>
            <a:noAutofit/>
          </a:bodyPr>
          <a:lstStyle/>
          <a:p>
            <a:pPr algn="ctr">
              <a:lnSpc>
                <a:spcPct val="100000"/>
              </a:lnSpc>
            </a:pPr>
            <a:r>
              <a:rPr lang="en-US" altLang="en-US" sz="3600" dirty="0">
                <a:latin typeface="Verdana" pitchFamily="34" charset="0"/>
                <a:ea typeface="Verdana" pitchFamily="34" charset="0"/>
                <a:cs typeface="Verdana" pitchFamily="34" charset="0"/>
              </a:rPr>
              <a:t>The Fundamental Accounting Equation (2 of 2)</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42900" y="2270887"/>
            <a:ext cx="8422728" cy="4114147"/>
          </a:xfrm>
        </p:spPr>
        <p:txBody>
          <a:bodyPr>
            <a:noAutofit/>
          </a:bodyPr>
          <a:lstStyle/>
          <a:p>
            <a:pPr marL="457200" indent="-457200">
              <a:lnSpc>
                <a:spcPct val="100000"/>
              </a:lnSpc>
              <a:spcBef>
                <a:spcPts val="600"/>
              </a:spcBef>
              <a:buClr>
                <a:schemeClr val="tx1"/>
              </a:buClr>
              <a:buSzPct val="100000"/>
            </a:pPr>
            <a:r>
              <a:rPr lang="en-US" altLang="en-US" sz="2400" dirty="0">
                <a:latin typeface="Verdana" pitchFamily="34" charset="0"/>
                <a:ea typeface="Verdana" pitchFamily="34" charset="0"/>
                <a:cs typeface="Verdana" pitchFamily="34" charset="0"/>
              </a:rPr>
              <a:t>In accounting terms the firm</a:t>
            </a:r>
            <a:r>
              <a:rPr lang="ja-JP" altLang="en-US" sz="2400" dirty="0">
                <a:latin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assets must equal the total of its liabilities and owner’s equity.</a:t>
            </a:r>
          </a:p>
          <a:p>
            <a:pPr marL="457200" indent="-457200">
              <a:lnSpc>
                <a:spcPct val="100000"/>
              </a:lnSpc>
              <a:spcBef>
                <a:spcPts val="600"/>
              </a:spcBef>
              <a:buClr>
                <a:schemeClr val="tx1"/>
              </a:buClr>
              <a:buSzPct val="100000"/>
            </a:pPr>
            <a:r>
              <a:rPr lang="en-US" altLang="en-US" sz="2400" dirty="0">
                <a:latin typeface="Verdana" pitchFamily="34" charset="0"/>
                <a:ea typeface="Verdana" pitchFamily="34" charset="0"/>
                <a:cs typeface="Verdana" pitchFamily="34" charset="0"/>
              </a:rPr>
              <a:t>This equality can be expressed in equation form as:</a:t>
            </a:r>
          </a:p>
          <a:p>
            <a:pPr marL="457200" indent="0">
              <a:lnSpc>
                <a:spcPct val="100000"/>
              </a:lnSpc>
              <a:spcBef>
                <a:spcPts val="600"/>
              </a:spcBef>
              <a:buClr>
                <a:schemeClr val="tx1"/>
              </a:buClr>
              <a:buSzPct val="80000"/>
              <a:buNone/>
            </a:pPr>
            <a:r>
              <a:rPr lang="en-US" altLang="en-US" sz="2400" b="1" dirty="0">
                <a:latin typeface="Verdana" pitchFamily="34" charset="0"/>
                <a:ea typeface="Verdana" pitchFamily="34" charset="0"/>
                <a:cs typeface="Verdana" pitchFamily="34" charset="0"/>
              </a:rPr>
              <a:t>Assets = Liabilities + Owner</a:t>
            </a:r>
            <a:r>
              <a:rPr lang="ja-JP" altLang="en-US" sz="2400" b="1" dirty="0">
                <a:latin typeface="Verdana" pitchFamily="34" charset="0"/>
                <a:cs typeface="Verdana" pitchFamily="34" charset="0"/>
              </a:rPr>
              <a:t>’</a:t>
            </a:r>
            <a:r>
              <a:rPr lang="en-US" altLang="ja-JP" sz="2400" b="1" dirty="0">
                <a:latin typeface="Verdana" pitchFamily="34" charset="0"/>
                <a:ea typeface="Verdana" pitchFamily="34" charset="0"/>
                <a:cs typeface="Verdana" pitchFamily="34" charset="0"/>
              </a:rPr>
              <a:t>s Equity</a:t>
            </a:r>
          </a:p>
          <a:p>
            <a:pPr marL="457200" indent="-457200">
              <a:lnSpc>
                <a:spcPct val="100000"/>
              </a:lnSpc>
              <a:spcBef>
                <a:spcPts val="600"/>
              </a:spcBef>
              <a:buClr>
                <a:schemeClr val="tx1"/>
              </a:buClr>
              <a:buSzPct val="100000"/>
            </a:pPr>
            <a:r>
              <a:rPr lang="en-US" altLang="en-US" sz="2400" dirty="0">
                <a:latin typeface="Verdana" pitchFamily="34" charset="0"/>
                <a:ea typeface="Verdana" pitchFamily="34" charset="0"/>
                <a:cs typeface="Verdana" pitchFamily="34" charset="0"/>
              </a:rPr>
              <a:t>The entire accounting process of analyzing, recording and reporting business transactions is based on the fundamental accounting equation.</a:t>
            </a:r>
          </a:p>
          <a:p>
            <a:pPr marL="457200" indent="-457200">
              <a:lnSpc>
                <a:spcPct val="100000"/>
              </a:lnSpc>
              <a:spcBef>
                <a:spcPts val="600"/>
              </a:spcBef>
              <a:buClr>
                <a:schemeClr val="tx1"/>
              </a:buClr>
              <a:buSzPct val="100000"/>
            </a:pPr>
            <a:r>
              <a:rPr lang="en-US" altLang="en-US" sz="2400" dirty="0">
                <a:latin typeface="Verdana" pitchFamily="34" charset="0"/>
                <a:ea typeface="Verdana" pitchFamily="34" charset="0"/>
                <a:cs typeface="Verdana" pitchFamily="34" charset="0"/>
              </a:rPr>
              <a:t>If any two parts of the equation are known, the third part can be determined. </a:t>
            </a:r>
          </a:p>
        </p:txBody>
      </p:sp>
    </p:spTree>
    <p:extLst>
      <p:ext uri="{BB962C8B-B14F-4D97-AF65-F5344CB8AC3E}">
        <p14:creationId xmlns:p14="http://schemas.microsoft.com/office/powerpoint/2010/main" val="79981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37523"/>
            <a:ext cx="9055100" cy="914977"/>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ea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ea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985844"/>
            <a:ext cx="9144000" cy="685301"/>
          </a:xfrm>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Revenues</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97420" y="1884861"/>
            <a:ext cx="8368208" cy="4452878"/>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is revenue?</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A revenue is an inflow of money or other assets that results from the sales of goods or services or from the use of money or property. It is also called income. </a:t>
            </a:r>
          </a:p>
        </p:txBody>
      </p:sp>
    </p:spTree>
    <p:extLst>
      <p:ext uri="{BB962C8B-B14F-4D97-AF65-F5344CB8AC3E}">
        <p14:creationId xmlns:p14="http://schemas.microsoft.com/office/powerpoint/2010/main" val="255594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37523"/>
            <a:ext cx="9055100" cy="991177"/>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951442"/>
            <a:ext cx="9144000" cy="765928"/>
          </a:xfrm>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Expenses</a:t>
            </a:r>
            <a:endParaRPr lang="en-US" sz="40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457200" y="1824861"/>
            <a:ext cx="8198069" cy="4528641"/>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is an expense?</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An expense is an outflow of cash, use of other assets, or incurring of a liability.</a:t>
            </a:r>
          </a:p>
        </p:txBody>
      </p:sp>
    </p:spTree>
    <p:extLst>
      <p:ext uri="{BB962C8B-B14F-4D97-AF65-F5344CB8AC3E}">
        <p14:creationId xmlns:p14="http://schemas.microsoft.com/office/powerpoint/2010/main" val="350940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0" y="-1"/>
            <a:ext cx="9144000" cy="867103"/>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1013621"/>
            <a:ext cx="9144000" cy="720586"/>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(1 of 6)</a:t>
            </a:r>
          </a:p>
        </p:txBody>
      </p:sp>
      <p:sp>
        <p:nvSpPr>
          <p:cNvPr id="3" name="Content Placeholder 2"/>
          <p:cNvSpPr>
            <a:spLocks noGrp="1"/>
          </p:cNvSpPr>
          <p:nvPr>
            <p:ph sz="quarter" idx="15"/>
          </p:nvPr>
        </p:nvSpPr>
        <p:spPr>
          <a:xfrm>
            <a:off x="454442" y="1909786"/>
            <a:ext cx="8248124" cy="801883"/>
          </a:xfrm>
        </p:spPr>
        <p:txBody>
          <a:bodyPr>
            <a:normAutofit/>
          </a:bodyPr>
          <a:lstStyle/>
          <a:p>
            <a:pPr marL="0" indent="0">
              <a:buNone/>
            </a:pPr>
            <a:r>
              <a:rPr lang="en-US" altLang="en-US" sz="2400" dirty="0">
                <a:latin typeface="Verdana" pitchFamily="34" charset="0"/>
                <a:ea typeface="Verdana" pitchFamily="34" charset="0"/>
                <a:cs typeface="Verdana" pitchFamily="34" charset="0"/>
              </a:rPr>
              <a:t>The firm receives $36,000 in cash for services provided to clients</a:t>
            </a:r>
            <a:endParaRPr lang="en-US" sz="2400" dirty="0"/>
          </a:p>
        </p:txBody>
      </p:sp>
      <p:pic>
        <p:nvPicPr>
          <p:cNvPr id="9" name="Picture 6" descr="Table shows the items and data included in a transaction where the firm received $36,000 in cash for services provided to clients.  The top of the table is labeled Assets = LIabilities + Owner's Equity.  Under assets is Cash + Supplies + Prepaid Rent + Equipment.  Under Liabilities is Accounts Payable.  Under Owner's Equity is Trayton Eli, Capital + Revenue.  The first row of the table lists data as $83,000 + $1,500 + $8,000 + $11,000 = $3,500 + $100,000 + N/A.  The next row lists +$36,000 under Cash.  The next row lists + $36,000 under Revenue.  Totals for each item are listed in the next row as $119,000 + $1,500 + $8,000 + $11,000 = $3,500 + $100,000 + $36,000.  The last row lists the totals for Assets as $139,500 and the total for Liabilities + Owner's Equity as $139,500." title="Business Transaction Table (Slide 1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58931" y="2954468"/>
            <a:ext cx="7951547" cy="303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09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982089"/>
            <a:ext cx="9144000" cy="673290"/>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(2 of 6)</a:t>
            </a:r>
          </a:p>
        </p:txBody>
      </p:sp>
      <p:sp>
        <p:nvSpPr>
          <p:cNvPr id="3" name="Content Placeholder 2"/>
          <p:cNvSpPr>
            <a:spLocks noGrp="1"/>
          </p:cNvSpPr>
          <p:nvPr>
            <p:ph sz="quarter" idx="15"/>
          </p:nvPr>
        </p:nvSpPr>
        <p:spPr>
          <a:xfrm>
            <a:off x="423962" y="1859633"/>
            <a:ext cx="8152479" cy="867801"/>
          </a:xfrm>
        </p:spPr>
        <p:txBody>
          <a:bodyPr>
            <a:normAutofit/>
          </a:bodyPr>
          <a:lstStyle/>
          <a:p>
            <a:pPr marL="0" indent="0">
              <a:buNone/>
            </a:pPr>
            <a:r>
              <a:rPr lang="en-US" altLang="en-US" sz="2600" dirty="0">
                <a:latin typeface="Verdana" pitchFamily="34" charset="0"/>
                <a:ea typeface="Verdana" pitchFamily="34" charset="0"/>
                <a:cs typeface="Verdana" pitchFamily="34" charset="0"/>
              </a:rPr>
              <a:t>The company performs services on account for $11,000</a:t>
            </a:r>
            <a:endParaRPr lang="en-US" sz="2600" dirty="0"/>
          </a:p>
        </p:txBody>
      </p:sp>
      <p:pic>
        <p:nvPicPr>
          <p:cNvPr id="8" name="Picture 6" descr="Table shows the items and data included in a transaction where the company performs services on account for $11,000.  The top of the table is labeled Assets = LIabilities + Owner's Equity.  Under assets is Cash + Accts. Rec. + Supp. + Prepaid Rent + Equip.  Under Liabilities is Accounts Payable.  Under Owner's Equity is Trayton Eli, Capital + Rev..  The first row of the table lists data as $119,000 + N/A + $1,500 + $8,000 + $11,000 = $3,500 + $100,000 + $36,000.  The next row lists +$11,000 under Accts. Rec.  The next row lists + $11,000 under Rev.  Totals for each item are listed in the next row as $119,000 + $11,000 + $1,500 + $8,000 + $11,000 = $3,500 + $100,000 + $47,000.  The last row lists the totals for Assets as $150,500 and the total for Liabilities + Owner's Equity as $150,500." title="Business Transaction Table (Slide 2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643941" y="2840410"/>
            <a:ext cx="7838896" cy="309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57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995476"/>
            <a:ext cx="9144000" cy="722965"/>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(3 of 6)</a:t>
            </a:r>
          </a:p>
        </p:txBody>
      </p:sp>
      <p:sp>
        <p:nvSpPr>
          <p:cNvPr id="3" name="Content Placeholder 2"/>
          <p:cNvSpPr>
            <a:spLocks noGrp="1"/>
          </p:cNvSpPr>
          <p:nvPr>
            <p:ph sz="quarter" idx="15"/>
          </p:nvPr>
        </p:nvSpPr>
        <p:spPr>
          <a:xfrm>
            <a:off x="436572" y="1853598"/>
            <a:ext cx="8279130" cy="632100"/>
          </a:xfrm>
        </p:spPr>
        <p:txBody>
          <a:bodyPr>
            <a:normAutofit/>
          </a:bodyPr>
          <a:lstStyle/>
          <a:p>
            <a:pPr marL="0" indent="0">
              <a:buNone/>
            </a:pPr>
            <a:r>
              <a:rPr lang="en-US" altLang="en-US" sz="2600" dirty="0">
                <a:latin typeface="Verdana" pitchFamily="34" charset="0"/>
                <a:ea typeface="Verdana" pitchFamily="34" charset="0"/>
                <a:cs typeface="Verdana" pitchFamily="34" charset="0"/>
              </a:rPr>
              <a:t>Collection of $6,000 from customers on account</a:t>
            </a:r>
            <a:endParaRPr lang="en-US" sz="2600" dirty="0">
              <a:latin typeface="Verdana" pitchFamily="34" charset="0"/>
              <a:ea typeface="Verdana" pitchFamily="34" charset="0"/>
              <a:cs typeface="Verdana" pitchFamily="34" charset="0"/>
            </a:endParaRPr>
          </a:p>
        </p:txBody>
      </p:sp>
      <p:pic>
        <p:nvPicPr>
          <p:cNvPr id="7" name="Picture 7" descr="Table shows the items and data included in a transaction where the company collects $6,000 from customers on account.  The top of the table is labeled Assets = LIabilities + Owner's Equity.  Under assets is Cash + Accts. Rec. + Supp. + Prepaid Rent + Equip.  Under Liabilities is Accounts Payable.  Under Owner's Equity is Trayton Eli, Capital + Rev..  The first row of the table lists data as $119,000 + $11,000 + $1,500 + $8,000 + $11,000 = $3,500 + $100,000 + $47,000.  The next row lists +$6,000 under Cash and -$6,000 under Accts. Rec.  Totals for each item are listed in the next row as $125,000 + $5,000 + $1,500 + $8,000 + $11,000 = $3,500 + $100,000 + $47,000.  The last row lists the totals for Assets as $150,500 and the total for Liabilities + Owner's Equity as $150,500." title="Business Transaction Table (Slide 3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36976" y="2666381"/>
            <a:ext cx="8562602" cy="32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309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
            <a:ext cx="9144000" cy="867103"/>
          </a:xfrm>
        </p:spPr>
        <p:txBody>
          <a:bodyPr>
            <a:noAutofit/>
          </a:bodyPr>
          <a:lstStyle/>
          <a:p>
            <a:pPr>
              <a:lnSpc>
                <a:spcPct val="100000"/>
              </a:lnSpc>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997855"/>
            <a:ext cx="9144000" cy="752117"/>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(4 of 6)</a:t>
            </a:r>
          </a:p>
        </p:txBody>
      </p:sp>
      <p:sp>
        <p:nvSpPr>
          <p:cNvPr id="3" name="Content Placeholder 2"/>
          <p:cNvSpPr>
            <a:spLocks noGrp="1"/>
          </p:cNvSpPr>
          <p:nvPr>
            <p:ph sz="quarter" idx="15"/>
          </p:nvPr>
        </p:nvSpPr>
        <p:spPr>
          <a:xfrm>
            <a:off x="483870" y="1906944"/>
            <a:ext cx="8202930" cy="788960"/>
          </a:xfrm>
        </p:spPr>
        <p:txBody>
          <a:bodyPr>
            <a:normAutofit fontScale="85000" lnSpcReduction="20000"/>
          </a:bodyPr>
          <a:lstStyle/>
          <a:p>
            <a:pPr marL="0" indent="0">
              <a:lnSpc>
                <a:spcPct val="110000"/>
              </a:lnSpc>
              <a:buNone/>
            </a:pPr>
            <a:r>
              <a:rPr lang="en-US" altLang="en-US" dirty="0">
                <a:latin typeface="Verdana" pitchFamily="34" charset="0"/>
                <a:ea typeface="Verdana" pitchFamily="34" charset="0"/>
                <a:cs typeface="Verdana" pitchFamily="34" charset="0"/>
              </a:rPr>
              <a:t>The firm pays $8,000 in salaries expense for the month</a:t>
            </a:r>
            <a:endParaRPr lang="en-US" dirty="0"/>
          </a:p>
        </p:txBody>
      </p:sp>
      <p:pic>
        <p:nvPicPr>
          <p:cNvPr id="8" name="Picture 6" descr="Table shows the items and data included in a transaction where the firm pays $8,000 in salaries expense expense for the month.  The top of the table is labeled Assets = LIab. + Owner's Equity.  Under assets is Cash + Accts. Rec. + Supp. + Prepaid Rent + Equip.  Under Liabilities is Accounts Payable.  Under Owner's Equity is Trayton Eli, Capital + Rev - Exp.  The first row of the table lists data as $125,000 + $5,000 + $1,500 + $8,000 + $11,000 = $3,500 + $100,000 + $47,000 - N/A.  The next row lists - $8,000 under Cash.  The next row lists +$8,000 under Exp.  Totals for each item are listed in the next row as $117,000 + $5,000 + $1,500 + $8,000 + $11,000 = $3,500 + $100,000 + $47,000 - $8,000.  The last row lists the totals for Assets as $142,500 and the total for Liabilities + Owner's Equity as $142,500." title="Business Transaction Table (Slide 4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9673" y="2957925"/>
            <a:ext cx="7563977" cy="317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160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
            <a:ext cx="9144000" cy="882869"/>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1027008"/>
            <a:ext cx="9144000" cy="754495"/>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(5 of 6)</a:t>
            </a:r>
          </a:p>
        </p:txBody>
      </p:sp>
      <p:sp>
        <p:nvSpPr>
          <p:cNvPr id="3" name="Content Placeholder 2"/>
          <p:cNvSpPr>
            <a:spLocks noGrp="1"/>
          </p:cNvSpPr>
          <p:nvPr>
            <p:ph sz="quarter" idx="15"/>
          </p:nvPr>
        </p:nvSpPr>
        <p:spPr>
          <a:xfrm>
            <a:off x="420806" y="1891390"/>
            <a:ext cx="8279130" cy="623210"/>
          </a:xfrm>
        </p:spPr>
        <p:txBody>
          <a:bodyPr>
            <a:normAutofit/>
          </a:bodyPr>
          <a:lstStyle/>
          <a:p>
            <a:pPr marL="0" indent="0">
              <a:buNone/>
            </a:pPr>
            <a:r>
              <a:rPr lang="en-US" altLang="en-US" sz="2600" dirty="0">
                <a:latin typeface="Verdana" pitchFamily="34" charset="0"/>
                <a:ea typeface="Verdana" pitchFamily="34" charset="0"/>
                <a:cs typeface="Verdana" pitchFamily="34" charset="0"/>
              </a:rPr>
              <a:t>The firm pays $650 for utilities expenses</a:t>
            </a:r>
            <a:endParaRPr lang="en-US" sz="2600" dirty="0"/>
          </a:p>
        </p:txBody>
      </p:sp>
      <p:pic>
        <p:nvPicPr>
          <p:cNvPr id="8" name="Picture 6" descr="Table shows the items and data included in a transaction where the firm pays $650 for utilities expenses.  The top of the table is labeled Assets = LIab. + Owner's Equity.  Under assets is Cash + Accts. Rec. + Supp. + Prepaid Rent + Equip.  Under Liabilities is Accounts Payable.  Under Owner's Equity is T. Eli, Capital + Rev - Exp.  The first row of the table lists data as $117,000 + $5,000 + $1,500 + $8,000 + $11,000 = $3,500 + $100,000 + $47,000 - $8,000.  The next row lists - $650 under Cash.  The next row lists +$650 under Exp.  Totals for each item are listed in the next row as $116,350 + $5,000 + $1,500 + $8,000 + $11,000 = $3,500 + $100,000 + $47,000 - $8,650.  The last row lists the totals for Assets as $141,850 and the total for Liabilities + Owner's Equity as $141,850." title="Business Transaction Table (Slide 5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83870" y="2772628"/>
            <a:ext cx="8184951" cy="304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74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69637" y="213364"/>
            <a:ext cx="7804727" cy="919473"/>
          </a:xfrm>
        </p:spPr>
        <p:txBody>
          <a:bodyPr>
            <a:noAutofit/>
          </a:bodyPr>
          <a:lstStyle/>
          <a:p>
            <a:pPr algn="ctr">
              <a:lnSpc>
                <a:spcPct val="100000"/>
              </a:lnSpc>
            </a:pPr>
            <a:r>
              <a:rPr lang="en-US" sz="3600" dirty="0">
                <a:latin typeface="Verdana" pitchFamily="34" charset="0"/>
                <a:ea typeface="Verdana" pitchFamily="34" charset="0"/>
                <a:cs typeface="Verdana" pitchFamily="34" charset="0"/>
              </a:rPr>
              <a:t>Learning Objectives (2 of 2)</a:t>
            </a:r>
          </a:p>
        </p:txBody>
      </p:sp>
      <p:sp>
        <p:nvSpPr>
          <p:cNvPr id="3" name="Content Placeholder 2"/>
          <p:cNvSpPr>
            <a:spLocks noGrp="1"/>
          </p:cNvSpPr>
          <p:nvPr>
            <p:ph idx="1"/>
          </p:nvPr>
        </p:nvSpPr>
        <p:spPr>
          <a:xfrm>
            <a:off x="464456" y="1314450"/>
            <a:ext cx="8438243" cy="4883150"/>
          </a:xfrm>
        </p:spPr>
        <p:txBody>
          <a:bodyPr>
            <a:noAutofit/>
          </a:bodyPr>
          <a:lstStyle/>
          <a:p>
            <a:pPr lvl="1" indent="-685800">
              <a:lnSpc>
                <a:spcPct val="100000"/>
              </a:lnSpc>
              <a:spcBef>
                <a:spcPts val="600"/>
              </a:spcBef>
              <a:buNone/>
              <a:defRPr/>
            </a:pPr>
            <a:r>
              <a:rPr lang="en-US" altLang="en-US" sz="2600" dirty="0">
                <a:latin typeface="Verdana" pitchFamily="34" charset="0"/>
                <a:ea typeface="Verdana" pitchFamily="34" charset="0"/>
                <a:cs typeface="Verdana" pitchFamily="34" charset="0"/>
              </a:rPr>
              <a:t>2-4 Prepare an income statement.</a:t>
            </a:r>
          </a:p>
          <a:p>
            <a:pPr lvl="1" indent="-685800">
              <a:lnSpc>
                <a:spcPct val="100000"/>
              </a:lnSpc>
              <a:spcBef>
                <a:spcPts val="600"/>
              </a:spcBef>
              <a:buNone/>
              <a:defRPr/>
            </a:pPr>
            <a:r>
              <a:rPr lang="en-US" altLang="en-US" sz="2600" dirty="0">
                <a:latin typeface="Verdana" pitchFamily="34" charset="0"/>
                <a:ea typeface="Verdana" pitchFamily="34" charset="0"/>
                <a:cs typeface="Verdana" pitchFamily="34" charset="0"/>
              </a:rPr>
              <a:t>2-5 Prepare a statement of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 and a balance sheet.</a:t>
            </a:r>
          </a:p>
          <a:p>
            <a:pPr lvl="1" indent="-685800">
              <a:lnSpc>
                <a:spcPct val="100000"/>
              </a:lnSpc>
              <a:spcBef>
                <a:spcPts val="600"/>
              </a:spcBef>
              <a:buNone/>
              <a:defRPr/>
            </a:pPr>
            <a:r>
              <a:rPr lang="en-US" altLang="ja-JP" sz="2600" dirty="0">
                <a:latin typeface="Verdana" pitchFamily="34" charset="0"/>
                <a:ea typeface="Verdana" pitchFamily="34" charset="0"/>
                <a:cs typeface="Verdana" pitchFamily="34" charset="0"/>
              </a:rPr>
              <a:t>2-6 </a:t>
            </a:r>
            <a:r>
              <a:rPr lang="en-US" altLang="en-US" sz="2600" dirty="0">
                <a:latin typeface="Verdana" pitchFamily="34" charset="0"/>
                <a:ea typeface="Verdana" pitchFamily="34" charset="0"/>
                <a:cs typeface="Verdana" pitchFamily="34" charset="0"/>
              </a:rPr>
              <a:t>Define the accounting terms new to this chapter.</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1824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898634"/>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2-3: Analyze the effects of business transactions on a firm</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assets, liabilities, and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record these effects in accounting equation form.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1045153"/>
            <a:ext cx="9144000" cy="720585"/>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(6 of 6)</a:t>
            </a:r>
          </a:p>
        </p:txBody>
      </p:sp>
      <p:sp>
        <p:nvSpPr>
          <p:cNvPr id="3" name="Content Placeholder 2"/>
          <p:cNvSpPr>
            <a:spLocks noGrp="1"/>
          </p:cNvSpPr>
          <p:nvPr>
            <p:ph sz="quarter" idx="15"/>
          </p:nvPr>
        </p:nvSpPr>
        <p:spPr>
          <a:xfrm>
            <a:off x="462914" y="1937178"/>
            <a:ext cx="8223885" cy="1038830"/>
          </a:xfrm>
        </p:spPr>
        <p:txBody>
          <a:bodyPr>
            <a:normAutofit/>
          </a:bodyPr>
          <a:lstStyle/>
          <a:p>
            <a:pPr marL="0" indent="0">
              <a:lnSpc>
                <a:spcPct val="110000"/>
              </a:lnSpc>
              <a:buNone/>
            </a:pPr>
            <a:r>
              <a:rPr lang="en-US" altLang="en-US" sz="2600" dirty="0">
                <a:latin typeface="Verdana" pitchFamily="34" charset="0"/>
                <a:ea typeface="Verdana" pitchFamily="34" charset="0"/>
                <a:cs typeface="Verdana" pitchFamily="34" charset="0"/>
              </a:rPr>
              <a:t>The firm records a withdrawal by the owner of $5,000</a:t>
            </a:r>
            <a:endParaRPr lang="en-US" sz="2600" dirty="0"/>
          </a:p>
        </p:txBody>
      </p:sp>
      <p:pic>
        <p:nvPicPr>
          <p:cNvPr id="8" name="Picture 6" descr="Table shows the items and data included in a transaction where the firm records a withdrawal by the owner of $5,000.  The top of the table is labeled Assets = LIab. + Owner's Equity.  Under assets is Cash + Accts. Rec. + Supp. + Prepaid Rent + Equip.  Under Liabilities is Accounts Payable.  Under Owner's Equity is Trayton Eli, Capital + Rev - Exp.  The first row of the table lists data as $116,350 + $5,000 + $1,500 + $8,000 + $11,000 = $3,500 + $100,000 + $47,000 - $8,650.  The next row lists - $5,000 under Cash.  The next row lists -$5,000 under Trayton Eli, Capital.  Totals for each item are listed in the next row as $111,350 + $5,000 + $1,500 + $8,000 + $11,000 = $3,500 + $95,000 + $47,000 - $8,650.  The last row lists the totals for Assets as $136,850 and the total for Liabilities + Owner's Equity as $136,850." title="Business Transaction Table (Slide 6 of 6)"/>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73733" y="3138392"/>
            <a:ext cx="7971172" cy="291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88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0" y="693761"/>
            <a:ext cx="8209019" cy="1544942"/>
          </a:xfrm>
        </p:spPr>
        <p:txBody>
          <a:bodyPr anchor="ctr">
            <a:noAutofit/>
          </a:bodyPr>
          <a:lstStyle/>
          <a:p>
            <a:pPr algn="ctr"/>
            <a:r>
              <a:rPr lang="en-US" altLang="en-US" sz="3200" u="sng" dirty="0"/>
              <a:t>Section 2:The Accounting Equation and Financial Statements</a:t>
            </a:r>
            <a:endParaRPr lang="en-US" sz="3200" u="sng" dirty="0"/>
          </a:p>
        </p:txBody>
      </p:sp>
      <p:sp>
        <p:nvSpPr>
          <p:cNvPr id="3" name="Content Placeholder 2"/>
          <p:cNvSpPr>
            <a:spLocks noGrp="1"/>
          </p:cNvSpPr>
          <p:nvPr>
            <p:ph type="body" idx="1"/>
          </p:nvPr>
        </p:nvSpPr>
        <p:spPr>
          <a:xfrm>
            <a:off x="476425" y="2515246"/>
            <a:ext cx="8163078" cy="2182878"/>
          </a:xfrm>
        </p:spPr>
        <p:txBody>
          <a:bodyPr anchor="ctr">
            <a:noAutofit/>
          </a:bodyPr>
          <a:lstStyle/>
          <a:p>
            <a:pPr algn="ctr"/>
            <a:r>
              <a:rPr lang="en-US" altLang="en-US" sz="3200" b="1" kern="0" dirty="0">
                <a:cs typeface="Times New Roman" pitchFamily="18" charset="0"/>
              </a:rPr>
              <a:t>Learning Objective 2-4: </a:t>
            </a:r>
            <a:r>
              <a:rPr lang="en-US" altLang="en-US" sz="3200" dirty="0"/>
              <a:t>Prepare an Income Statement</a:t>
            </a:r>
            <a:endParaRPr lang="en-US" sz="3200" dirty="0"/>
          </a:p>
        </p:txBody>
      </p:sp>
    </p:spTree>
    <p:extLst>
      <p:ext uri="{BB962C8B-B14F-4D97-AF65-F5344CB8AC3E}">
        <p14:creationId xmlns:p14="http://schemas.microsoft.com/office/powerpoint/2010/main" val="157169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98003"/>
            <a:ext cx="9055100" cy="350094"/>
          </a:xfrm>
        </p:spPr>
        <p:txBody>
          <a:bodyPr>
            <a:noAutofit/>
          </a:bodyPr>
          <a:lstStyle/>
          <a:p>
            <a:pPr marL="0" indent="0">
              <a:lnSpc>
                <a:spcPct val="110000"/>
              </a:lnSpc>
              <a:buNone/>
            </a:pPr>
            <a:r>
              <a:rPr lang="en-US" altLang="en-US" sz="1800" dirty="0">
                <a:latin typeface="Verdana" pitchFamily="34" charset="0"/>
                <a:ea typeface="Verdana" pitchFamily="34" charset="0"/>
                <a:cs typeface="Verdana" pitchFamily="34" charset="0"/>
              </a:rPr>
              <a:t>Section 2, Objective 2-4: Prepare an Income Statement</a:t>
            </a:r>
          </a:p>
        </p:txBody>
      </p:sp>
      <p:sp>
        <p:nvSpPr>
          <p:cNvPr id="5" name="Title 4"/>
          <p:cNvSpPr>
            <a:spLocks noGrp="1"/>
          </p:cNvSpPr>
          <p:nvPr>
            <p:ph type="title"/>
          </p:nvPr>
        </p:nvSpPr>
        <p:spPr>
          <a:xfrm>
            <a:off x="0" y="635052"/>
            <a:ext cx="9144000" cy="736548"/>
          </a:xfrm>
        </p:spPr>
        <p:txBody>
          <a:bodyPr>
            <a:noAutofit/>
          </a:bodyPr>
          <a:lstStyle/>
          <a:p>
            <a:pPr algn="ctr"/>
            <a:r>
              <a:rPr lang="en-US" altLang="en-US" sz="3600" dirty="0">
                <a:latin typeface="Verdana" pitchFamily="34" charset="0"/>
                <a:ea typeface="Verdana" pitchFamily="34" charset="0"/>
                <a:cs typeface="Verdana" pitchFamily="34" charset="0"/>
              </a:rPr>
              <a:t>Income Statement (1 of 3)</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476250" y="1490884"/>
            <a:ext cx="8210550" cy="4862619"/>
          </a:xfrm>
        </p:spPr>
        <p:txBody>
          <a:bodyPr>
            <a:noAutofit/>
          </a:bodyPr>
          <a:lstStyle/>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QUESTION:</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What is an income statement?</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ANSWER:</a:t>
            </a:r>
          </a:p>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An income statement is a formal report of business operations covering a specific period of time. It is also called a profit and loss statement or a statement of income and expenses.</a:t>
            </a:r>
          </a:p>
        </p:txBody>
      </p:sp>
    </p:spTree>
    <p:extLst>
      <p:ext uri="{BB962C8B-B14F-4D97-AF65-F5344CB8AC3E}">
        <p14:creationId xmlns:p14="http://schemas.microsoft.com/office/powerpoint/2010/main" val="1877989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3"/>
          </p:nvPr>
        </p:nvSpPr>
        <p:spPr>
          <a:xfrm>
            <a:off x="0" y="98003"/>
            <a:ext cx="9055100" cy="350094"/>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2-4: Prepare an Income Statement</a:t>
            </a:r>
          </a:p>
        </p:txBody>
      </p:sp>
      <p:sp>
        <p:nvSpPr>
          <p:cNvPr id="14" name="Title 4"/>
          <p:cNvSpPr>
            <a:spLocks noGrp="1"/>
          </p:cNvSpPr>
          <p:nvPr>
            <p:ph type="title"/>
          </p:nvPr>
        </p:nvSpPr>
        <p:spPr>
          <a:xfrm>
            <a:off x="267136" y="593668"/>
            <a:ext cx="8624616" cy="793698"/>
          </a:xfrm>
        </p:spPr>
        <p:txBody>
          <a:bodyPr>
            <a:noAutofit/>
          </a:bodyPr>
          <a:lstStyle/>
          <a:p>
            <a:pPr algn="ctr"/>
            <a:r>
              <a:rPr lang="en-US" altLang="en-US" sz="3600" dirty="0">
                <a:latin typeface="Verdana" pitchFamily="34" charset="0"/>
                <a:ea typeface="Verdana" pitchFamily="34" charset="0"/>
                <a:cs typeface="Verdana" pitchFamily="34" charset="0"/>
              </a:rPr>
              <a:t>Income Statement (2 of 3)</a:t>
            </a:r>
            <a:endParaRPr lang="en-US" sz="3600" dirty="0">
              <a:latin typeface="Verdana" pitchFamily="34" charset="0"/>
              <a:ea typeface="Verdana" pitchFamily="34" charset="0"/>
              <a:cs typeface="Verdana" pitchFamily="34" charset="0"/>
            </a:endParaRPr>
          </a:p>
        </p:txBody>
      </p:sp>
      <p:pic>
        <p:nvPicPr>
          <p:cNvPr id="12" name="Picture 3" descr="Income statement for Eli's Consulting Services for the month ended December 31, 2019.  The first section is labeled Revenue with Fees Income listed as $47,000.00.  The next section is labeled Expenses with Salaries Expense listed as 8,000.00 and Utilities Expense listed as 650.00.  Total Expenses are listed as 8,650.00.  The last row is labeled Net Income listed as $38,350.00." title="Income Statement (Slide 2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66190" y="1716306"/>
            <a:ext cx="7614273" cy="380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394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p:cNvSpPr>
            <a:spLocks noGrp="1"/>
          </p:cNvSpPr>
          <p:nvPr>
            <p:ph type="body" sz="quarter" idx="13"/>
          </p:nvPr>
        </p:nvSpPr>
        <p:spPr>
          <a:xfrm>
            <a:off x="0" y="98003"/>
            <a:ext cx="9055100" cy="350094"/>
          </a:xfrm>
        </p:spPr>
        <p:txBody>
          <a:bodyPr>
            <a:noAutofit/>
          </a:bodyPr>
          <a:lstStyle/>
          <a:p>
            <a:pPr marL="0" indent="0">
              <a:lnSpc>
                <a:spcPct val="110000"/>
              </a:lnSpc>
              <a:buNone/>
            </a:pPr>
            <a:r>
              <a:rPr lang="en-US" altLang="en-US" sz="1800" dirty="0">
                <a:latin typeface="Verdana" pitchFamily="34" charset="0"/>
                <a:ea typeface="Verdana" pitchFamily="34" charset="0"/>
                <a:cs typeface="Verdana" pitchFamily="34" charset="0"/>
              </a:rPr>
              <a:t>Section 2, Objective 2-4: Prepare an Income Statement</a:t>
            </a:r>
          </a:p>
        </p:txBody>
      </p:sp>
      <p:sp>
        <p:nvSpPr>
          <p:cNvPr id="14" name="Title 4"/>
          <p:cNvSpPr>
            <a:spLocks noGrp="1"/>
          </p:cNvSpPr>
          <p:nvPr>
            <p:ph type="title"/>
          </p:nvPr>
        </p:nvSpPr>
        <p:spPr>
          <a:xfrm>
            <a:off x="267136" y="682350"/>
            <a:ext cx="8608850" cy="657719"/>
          </a:xfrm>
        </p:spPr>
        <p:txBody>
          <a:bodyPr>
            <a:noAutofit/>
          </a:bodyPr>
          <a:lstStyle/>
          <a:p>
            <a:pPr algn="ctr"/>
            <a:r>
              <a:rPr lang="en-US" altLang="en-US" sz="3600" dirty="0">
                <a:latin typeface="Verdana" pitchFamily="34" charset="0"/>
                <a:ea typeface="Verdana" pitchFamily="34" charset="0"/>
                <a:cs typeface="Verdana" pitchFamily="34" charset="0"/>
              </a:rPr>
              <a:t>Income Statement (3 of 3)</a:t>
            </a:r>
            <a:endParaRPr lang="en-US" sz="3600" dirty="0">
              <a:latin typeface="Verdana" pitchFamily="34" charset="0"/>
              <a:ea typeface="Verdana" pitchFamily="34" charset="0"/>
              <a:cs typeface="Verdana" pitchFamily="34" charset="0"/>
            </a:endParaRPr>
          </a:p>
        </p:txBody>
      </p:sp>
      <p:sp>
        <p:nvSpPr>
          <p:cNvPr id="10" name="Content Placeholder 9"/>
          <p:cNvSpPr>
            <a:spLocks noGrp="1"/>
          </p:cNvSpPr>
          <p:nvPr>
            <p:ph idx="1"/>
          </p:nvPr>
        </p:nvSpPr>
        <p:spPr>
          <a:xfrm>
            <a:off x="343335" y="1503738"/>
            <a:ext cx="8406527" cy="4912828"/>
          </a:xfrm>
        </p:spPr>
        <p:txBody>
          <a:bodyPr>
            <a:noAutofit/>
          </a:bodyPr>
          <a:lstStyle/>
          <a:p>
            <a:pPr marL="457200" indent="-457200">
              <a:tabLst>
                <a:tab pos="342900" algn="l"/>
              </a:tabLst>
            </a:pPr>
            <a:r>
              <a:rPr lang="en-US" altLang="en-US" sz="2600" dirty="0">
                <a:latin typeface="Verdana" pitchFamily="34" charset="0"/>
                <a:ea typeface="Verdana" pitchFamily="34" charset="0"/>
                <a:cs typeface="Verdana" pitchFamily="34" charset="0"/>
              </a:rPr>
              <a:t>The income statement has a three-line heading</a:t>
            </a:r>
          </a:p>
          <a:p>
            <a:pPr marL="457200" indent="-457200">
              <a:tabLst>
                <a:tab pos="342900" algn="l"/>
              </a:tabLst>
            </a:pPr>
            <a:r>
              <a:rPr lang="en-US" altLang="en-US" sz="2600" dirty="0">
                <a:latin typeface="Verdana" pitchFamily="34" charset="0"/>
                <a:ea typeface="Verdana" pitchFamily="34" charset="0"/>
                <a:cs typeface="Verdana" pitchFamily="34" charset="0"/>
              </a:rPr>
              <a:t>The third line shows that the report covers operations over a period of time</a:t>
            </a:r>
          </a:p>
          <a:p>
            <a:pPr marL="457200" indent="-457200">
              <a:tabLst>
                <a:tab pos="342900" algn="l"/>
              </a:tabLst>
            </a:pPr>
            <a:r>
              <a:rPr lang="en-US" altLang="en-US" sz="2600" dirty="0">
                <a:latin typeface="Verdana" pitchFamily="34" charset="0"/>
                <a:ea typeface="Verdana" pitchFamily="34" charset="0"/>
                <a:cs typeface="Verdana" pitchFamily="34" charset="0"/>
              </a:rPr>
              <a:t>The income statement reports revenue</a:t>
            </a:r>
          </a:p>
          <a:p>
            <a:pPr marL="457200" indent="-457200">
              <a:tabLst>
                <a:tab pos="342900" algn="l"/>
              </a:tabLst>
            </a:pPr>
            <a:r>
              <a:rPr lang="en-US" altLang="en-US" sz="2600" dirty="0">
                <a:latin typeface="Verdana" pitchFamily="34" charset="0"/>
                <a:ea typeface="Verdana" pitchFamily="34" charset="0"/>
                <a:cs typeface="Verdana" pitchFamily="34" charset="0"/>
              </a:rPr>
              <a:t>The income statement also reports expenses</a:t>
            </a:r>
          </a:p>
          <a:p>
            <a:pPr marL="457200" indent="-457200">
              <a:tabLst>
                <a:tab pos="342900" algn="l"/>
              </a:tabLst>
            </a:pPr>
            <a:r>
              <a:rPr lang="en-US" altLang="en-US" sz="2600" dirty="0">
                <a:latin typeface="Verdana" pitchFamily="34" charset="0"/>
                <a:ea typeface="Verdana" pitchFamily="34" charset="0"/>
                <a:cs typeface="Verdana" pitchFamily="34" charset="0"/>
              </a:rPr>
              <a:t>The result is net income or net loss for the period</a:t>
            </a:r>
          </a:p>
        </p:txBody>
      </p:sp>
    </p:spTree>
    <p:extLst>
      <p:ext uri="{BB962C8B-B14F-4D97-AF65-F5344CB8AC3E}">
        <p14:creationId xmlns:p14="http://schemas.microsoft.com/office/powerpoint/2010/main" val="1655589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93" y="695437"/>
            <a:ext cx="8252374" cy="1480204"/>
          </a:xfrm>
        </p:spPr>
        <p:txBody>
          <a:bodyPr anchor="ctr">
            <a:noAutofit/>
          </a:bodyPr>
          <a:lstStyle/>
          <a:p>
            <a:pPr algn="ctr"/>
            <a:r>
              <a:rPr lang="en-US" altLang="en-US" sz="3200" u="sng" dirty="0"/>
              <a:t>Section 2: The Accounting Equation and Financial Statements </a:t>
            </a:r>
            <a:endParaRPr lang="en-US" sz="3200" u="sng" dirty="0"/>
          </a:p>
        </p:txBody>
      </p:sp>
      <p:sp>
        <p:nvSpPr>
          <p:cNvPr id="3" name="Content Placeholder 2"/>
          <p:cNvSpPr>
            <a:spLocks noGrp="1"/>
          </p:cNvSpPr>
          <p:nvPr>
            <p:ph type="body" idx="1"/>
          </p:nvPr>
        </p:nvSpPr>
        <p:spPr>
          <a:xfrm>
            <a:off x="457638" y="2519991"/>
            <a:ext cx="8213396" cy="2225430"/>
          </a:xfrm>
        </p:spPr>
        <p:txBody>
          <a:bodyPr anchor="ctr">
            <a:noAutofit/>
          </a:bodyPr>
          <a:lstStyle/>
          <a:p>
            <a:pPr algn="ctr"/>
            <a:r>
              <a:rPr lang="en-US" altLang="en-US" sz="3200" b="1" kern="0" dirty="0">
                <a:cs typeface="Times New Roman" pitchFamily="18" charset="0"/>
              </a:rPr>
              <a:t>Learning Objective 2-5: </a:t>
            </a:r>
            <a:r>
              <a:rPr lang="en-US" altLang="en-US" sz="3200" dirty="0"/>
              <a:t>Prepare a Statement of Owner</a:t>
            </a:r>
            <a:r>
              <a:rPr lang="ja-JP" altLang="en-US" sz="3200" dirty="0"/>
              <a:t>’</a:t>
            </a:r>
            <a:r>
              <a:rPr lang="en-US" altLang="ja-JP" sz="3200" dirty="0"/>
              <a:t>s Equity and Balance Sheet</a:t>
            </a:r>
            <a:endParaRPr lang="en-US" sz="3200" dirty="0"/>
          </a:p>
        </p:txBody>
      </p:sp>
    </p:spTree>
    <p:extLst>
      <p:ext uri="{BB962C8B-B14F-4D97-AF65-F5344CB8AC3E}">
        <p14:creationId xmlns:p14="http://schemas.microsoft.com/office/powerpoint/2010/main" val="925367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6" name="Title 5"/>
          <p:cNvSpPr>
            <a:spLocks noGrp="1"/>
          </p:cNvSpPr>
          <p:nvPr>
            <p:ph type="title"/>
          </p:nvPr>
        </p:nvSpPr>
        <p:spPr>
          <a:xfrm>
            <a:off x="149334" y="718257"/>
            <a:ext cx="8851900" cy="759099"/>
          </a:xfrm>
        </p:spPr>
        <p:txBody>
          <a:bodyPr>
            <a:normAutofit/>
          </a:bodyPr>
          <a:lstStyle/>
          <a:p>
            <a:pPr algn="ctr"/>
            <a:r>
              <a:rPr lang="en-US" altLang="en-US" sz="3600" dirty="0">
                <a:latin typeface="Verdana" pitchFamily="34" charset="0"/>
                <a:ea typeface="Verdana" pitchFamily="34" charset="0"/>
                <a:cs typeface="Verdana" pitchFamily="34" charset="0"/>
              </a:rPr>
              <a:t>A Statement of Owner</a:t>
            </a:r>
            <a:r>
              <a:rPr lang="ja-JP" altLang="en-US" sz="3600" dirty="0">
                <a:latin typeface="Verdana" pitchFamily="34" charset="0"/>
                <a:cs typeface="Verdana" pitchFamily="34" charset="0"/>
              </a:rPr>
              <a:t>’</a:t>
            </a:r>
            <a:r>
              <a:rPr lang="en-US" altLang="ja-JP" sz="3600" dirty="0">
                <a:latin typeface="Verdana" pitchFamily="34" charset="0"/>
                <a:ea typeface="Verdana" pitchFamily="34" charset="0"/>
                <a:cs typeface="Verdana" pitchFamily="34" charset="0"/>
              </a:rPr>
              <a:t>s Equity</a:t>
            </a:r>
            <a:endParaRPr lang="en-US" sz="3600" dirty="0">
              <a:latin typeface="Verdana" pitchFamily="34" charset="0"/>
              <a:ea typeface="Verdana" pitchFamily="34" charset="0"/>
              <a:cs typeface="Verdana" pitchFamily="34" charset="0"/>
            </a:endParaRPr>
          </a:p>
        </p:txBody>
      </p:sp>
      <p:pic>
        <p:nvPicPr>
          <p:cNvPr id="9" name="Picture 3" descr="Statement of Owner's Equity for Eli's Consulting Services for the month ended December 31, 2019.  The first row lists Trayton Eli, Capital, December 1, 2019 as $100,000.00.  The next row lists Net Income for December as $38,350.00.  The next row lists Less Withdawals for December as 5,000.00. The next row lists Increase in Capital as 33,350.00.  The last row lists Trayton Eli, Capital, December 31, 2019 as $133,350.00." title="Statement of Owner's Equity "/>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37939" y="1810670"/>
            <a:ext cx="8252979" cy="351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33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6" name="Title 5"/>
          <p:cNvSpPr>
            <a:spLocks noGrp="1"/>
          </p:cNvSpPr>
          <p:nvPr>
            <p:ph type="title"/>
          </p:nvPr>
        </p:nvSpPr>
        <p:spPr>
          <a:xfrm>
            <a:off x="-38100" y="624766"/>
            <a:ext cx="9144000" cy="842521"/>
          </a:xfrm>
        </p:spPr>
        <p:txBody>
          <a:bodyPr>
            <a:normAutofit/>
          </a:bodyPr>
          <a:lstStyle/>
          <a:p>
            <a:pPr algn="ctr"/>
            <a:r>
              <a:rPr lang="en-US" altLang="en-US" sz="3600" dirty="0">
                <a:latin typeface="Verdana" pitchFamily="34" charset="0"/>
                <a:ea typeface="Verdana" pitchFamily="34" charset="0"/>
                <a:cs typeface="Verdana" pitchFamily="34" charset="0"/>
              </a:rPr>
              <a:t>The Balance Sheet</a:t>
            </a:r>
            <a:endParaRPr lang="en-US" sz="3600" dirty="0">
              <a:latin typeface="Verdana" pitchFamily="34" charset="0"/>
              <a:ea typeface="Verdana" pitchFamily="34" charset="0"/>
              <a:cs typeface="Verdana" pitchFamily="34" charset="0"/>
            </a:endParaRPr>
          </a:p>
        </p:txBody>
      </p:sp>
      <p:pic>
        <p:nvPicPr>
          <p:cNvPr id="9" name="Picture 2" descr="Balance sheet for Eli's Consulting Services for the month ended December 31, 2019.  The left side lists the items and data for Assets and the right side lists the items and data for Liabilities and Owner's Equity.  Assets are listed as Cash as 111,350.00;  Accounts Receivable as 5,000.00; Supplies as 1,500.00; Prepaid Rent as 8,000.00; Equipment 11,000.00 and Total Assets as 136,850.00.  Liabilities are listed as Accounts Payable as 3,500.00.  Owner's Equity is listed as Trayton Eli, Capital as 133,350.00 and Total Liabilities and Owner's Equity as 136,850.00." title="Balance Sheet"/>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36180" y="1550358"/>
            <a:ext cx="7656109" cy="320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p:nvPr>
        </p:nvSpPr>
        <p:spPr>
          <a:xfrm>
            <a:off x="387350" y="4811120"/>
            <a:ext cx="8378278" cy="1652742"/>
          </a:xfrm>
        </p:spPr>
        <p:txBody>
          <a:bodyPr>
            <a:noAutofit/>
          </a:bodyPr>
          <a:lstStyle/>
          <a:p>
            <a:pPr marL="457200" indent="-457200">
              <a:lnSpc>
                <a:spcPct val="100000"/>
              </a:lnSpc>
              <a:spcBef>
                <a:spcPts val="600"/>
              </a:spcBef>
              <a:buSzPct val="100000"/>
            </a:pPr>
            <a:r>
              <a:rPr lang="en-US" altLang="en-US" sz="2400" dirty="0">
                <a:latin typeface="Verdana" pitchFamily="34" charset="0"/>
                <a:ea typeface="Verdana" pitchFamily="34" charset="0"/>
                <a:cs typeface="Verdana" pitchFamily="34" charset="0"/>
              </a:rPr>
              <a:t>A single line shows that the amounts above it are being added or subtracted. </a:t>
            </a:r>
          </a:p>
          <a:p>
            <a:pPr marL="457200" indent="-457200">
              <a:lnSpc>
                <a:spcPct val="100000"/>
              </a:lnSpc>
              <a:spcBef>
                <a:spcPts val="600"/>
              </a:spcBef>
              <a:buSzPct val="100000"/>
            </a:pPr>
            <a:r>
              <a:rPr lang="en-US" altLang="en-US" sz="2400" dirty="0">
                <a:latin typeface="Verdana" pitchFamily="34" charset="0"/>
                <a:ea typeface="Verdana" pitchFamily="34" charset="0"/>
                <a:cs typeface="Verdana" pitchFamily="34" charset="0"/>
              </a:rPr>
              <a:t>A double line indicates final amounts for the column or section of a report.</a:t>
            </a:r>
          </a:p>
        </p:txBody>
      </p:sp>
    </p:spTree>
    <p:extLst>
      <p:ext uri="{BB962C8B-B14F-4D97-AF65-F5344CB8AC3E}">
        <p14:creationId xmlns:p14="http://schemas.microsoft.com/office/powerpoint/2010/main" val="417929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60960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715191"/>
            <a:ext cx="9144000" cy="1019450"/>
          </a:xfrm>
        </p:spPr>
        <p:txBody>
          <a:bodyPr>
            <a:noAutofit/>
          </a:bodyPr>
          <a:lstStyle/>
          <a:p>
            <a:pPr algn="ctr"/>
            <a:r>
              <a:rPr lang="en-US" altLang="en-US" sz="3600" dirty="0">
                <a:latin typeface="Verdana" pitchFamily="34" charset="0"/>
                <a:ea typeface="Verdana" pitchFamily="34" charset="0"/>
                <a:cs typeface="Verdana" pitchFamily="34" charset="0"/>
              </a:rPr>
              <a:t>The Importance of Financial Statements (1 of 2)</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65234" y="2013060"/>
            <a:ext cx="8366760" cy="4356734"/>
          </a:xfrm>
        </p:spPr>
        <p:txBody>
          <a:bodyPr>
            <a:noAutofit/>
          </a:bodyPr>
          <a:lstStyle/>
          <a:p>
            <a:pPr marL="457200" indent="-457200">
              <a:lnSpc>
                <a:spcPct val="100000"/>
              </a:lnSpc>
              <a:spcBef>
                <a:spcPts val="600"/>
              </a:spcBef>
            </a:pPr>
            <a:r>
              <a:rPr lang="en-US" altLang="en-US" sz="2600" dirty="0">
                <a:latin typeface="Verdana" pitchFamily="34" charset="0"/>
                <a:ea typeface="Verdana" pitchFamily="34" charset="0"/>
                <a:cs typeface="Verdana" pitchFamily="34" charset="0"/>
              </a:rPr>
              <a:t>Business managers and owners use the balance sheet and the income statement to control current operations and plan for the future.</a:t>
            </a:r>
          </a:p>
          <a:p>
            <a:pPr marL="457200" indent="-457200">
              <a:lnSpc>
                <a:spcPct val="100000"/>
              </a:lnSpc>
              <a:spcBef>
                <a:spcPts val="600"/>
              </a:spcBef>
            </a:pPr>
            <a:r>
              <a:rPr lang="en-US" altLang="en-US" sz="2600" dirty="0">
                <a:latin typeface="Verdana" pitchFamily="34" charset="0"/>
                <a:ea typeface="Verdana" pitchFamily="34" charset="0"/>
                <a:cs typeface="Verdana" pitchFamily="34" charset="0"/>
              </a:rPr>
              <a:t>Creditors, prospective investors, governmental agencies, and others are interested in the profits of the business and in the asset and equity structure.</a:t>
            </a:r>
          </a:p>
        </p:txBody>
      </p:sp>
    </p:spTree>
    <p:extLst>
      <p:ext uri="{BB962C8B-B14F-4D97-AF65-F5344CB8AC3E}">
        <p14:creationId xmlns:p14="http://schemas.microsoft.com/office/powerpoint/2010/main" val="403061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60960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127000" y="663954"/>
            <a:ext cx="8864600" cy="1235349"/>
          </a:xfrm>
        </p:spPr>
        <p:txBody>
          <a:bodyPr>
            <a:normAutofit/>
          </a:bodyPr>
          <a:lstStyle/>
          <a:p>
            <a:pPr algn="ctr"/>
            <a:r>
              <a:rPr lang="en-US" altLang="en-US" sz="3600" dirty="0">
                <a:latin typeface="Verdana" pitchFamily="34" charset="0"/>
                <a:ea typeface="Verdana" pitchFamily="34" charset="0"/>
                <a:cs typeface="Verdana" pitchFamily="34" charset="0"/>
              </a:rPr>
              <a:t>The Importance of Financial Statements (2 of 2)</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39398" y="2045900"/>
            <a:ext cx="8441995" cy="4354900"/>
          </a:xfrm>
        </p:spPr>
        <p:txBody>
          <a:bodyPr>
            <a:noAutofit/>
          </a:bodyPr>
          <a:lstStyle/>
          <a:p>
            <a:pPr marL="0" lvl="1" indent="0">
              <a:lnSpc>
                <a:spcPct val="100000"/>
              </a:lnSpc>
              <a:spcBef>
                <a:spcPts val="600"/>
              </a:spcBef>
              <a:buClr>
                <a:schemeClr val="tx1"/>
              </a:buClr>
              <a:buSzPct val="100000"/>
              <a:buNone/>
            </a:pPr>
            <a:r>
              <a:rPr lang="en-US" altLang="en-US" sz="2600" dirty="0">
                <a:latin typeface="Verdana" pitchFamily="34" charset="0"/>
                <a:ea typeface="Verdana" pitchFamily="34" charset="0"/>
                <a:cs typeface="Verdana" pitchFamily="34" charset="0"/>
              </a:rPr>
              <a:t>Financial statements are always prepared in a specific order</a:t>
            </a:r>
          </a:p>
          <a:p>
            <a:pPr marL="457200" lvl="1"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1</a:t>
            </a:r>
            <a:r>
              <a:rPr lang="en-US" altLang="en-US" sz="2600" baseline="30000" dirty="0">
                <a:latin typeface="Verdana" pitchFamily="34" charset="0"/>
                <a:ea typeface="Verdana" pitchFamily="34" charset="0"/>
                <a:cs typeface="Verdana" pitchFamily="34" charset="0"/>
              </a:rPr>
              <a:t>st</a:t>
            </a:r>
            <a:r>
              <a:rPr lang="en-US" altLang="en-US" sz="2600" dirty="0">
                <a:latin typeface="Verdana" pitchFamily="34" charset="0"/>
                <a:ea typeface="Verdana" pitchFamily="34" charset="0"/>
                <a:cs typeface="Verdana" pitchFamily="34" charset="0"/>
              </a:rPr>
              <a:t> Income Statement</a:t>
            </a:r>
          </a:p>
          <a:p>
            <a:pPr marL="457200" lvl="1"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2</a:t>
            </a:r>
            <a:r>
              <a:rPr lang="en-US" altLang="en-US" sz="2600" baseline="30000" dirty="0">
                <a:latin typeface="Verdana" pitchFamily="34" charset="0"/>
                <a:ea typeface="Verdana" pitchFamily="34" charset="0"/>
                <a:cs typeface="Verdana" pitchFamily="34" charset="0"/>
              </a:rPr>
              <a:t>nd</a:t>
            </a:r>
            <a:r>
              <a:rPr lang="en-US" altLang="en-US" sz="2600" dirty="0">
                <a:latin typeface="Verdana" pitchFamily="34" charset="0"/>
                <a:ea typeface="Verdana" pitchFamily="34" charset="0"/>
                <a:cs typeface="Verdana" pitchFamily="34" charset="0"/>
              </a:rPr>
              <a:t> Statement of Owner</a:t>
            </a:r>
            <a:r>
              <a:rPr lang="ja-JP" altLang="en-US" sz="2600" dirty="0">
                <a:latin typeface="Verdana" pitchFamily="34" charset="0"/>
                <a:cs typeface="Verdana" pitchFamily="34" charset="0"/>
              </a:rPr>
              <a:t>’</a:t>
            </a:r>
            <a:r>
              <a:rPr lang="en-US" altLang="ja-JP" sz="2600" dirty="0">
                <a:latin typeface="Verdana" pitchFamily="34" charset="0"/>
                <a:ea typeface="Verdana" pitchFamily="34" charset="0"/>
                <a:cs typeface="Verdana" pitchFamily="34" charset="0"/>
              </a:rPr>
              <a:t>s equity</a:t>
            </a:r>
          </a:p>
          <a:p>
            <a:pPr marL="457200" lvl="1"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3</a:t>
            </a:r>
            <a:r>
              <a:rPr lang="en-US" altLang="en-US" sz="2600" baseline="30000" dirty="0">
                <a:latin typeface="Verdana" pitchFamily="34" charset="0"/>
                <a:ea typeface="Verdana" pitchFamily="34" charset="0"/>
                <a:cs typeface="Verdana" pitchFamily="34" charset="0"/>
              </a:rPr>
              <a:t>rd</a:t>
            </a:r>
            <a:r>
              <a:rPr lang="en-US" altLang="en-US" sz="2600" dirty="0">
                <a:latin typeface="Verdana" pitchFamily="34" charset="0"/>
                <a:ea typeface="Verdana" pitchFamily="34" charset="0"/>
                <a:cs typeface="Verdana" pitchFamily="34" charset="0"/>
              </a:rPr>
              <a:t> Balance Sheet</a:t>
            </a:r>
          </a:p>
        </p:txBody>
      </p:sp>
    </p:spTree>
    <p:extLst>
      <p:ext uri="{BB962C8B-B14F-4D97-AF65-F5344CB8AC3E}">
        <p14:creationId xmlns:p14="http://schemas.microsoft.com/office/powerpoint/2010/main" val="331843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Meet Eli’s</a:t>
            </a:r>
            <a:r>
              <a:rPr lang="en-US" altLang="ja-JP" sz="3600" dirty="0">
                <a:latin typeface="Verdana" pitchFamily="34" charset="0"/>
                <a:ea typeface="Verdana" pitchFamily="34" charset="0"/>
                <a:cs typeface="Verdana" pitchFamily="34" charset="0"/>
              </a:rPr>
              <a:t> Consulting Services</a:t>
            </a:r>
            <a:endParaRPr lang="en-US" sz="3600" dirty="0">
              <a:latin typeface="Verdana" pitchFamily="34" charset="0"/>
              <a:ea typeface="Verdana" pitchFamily="34" charset="0"/>
              <a:cs typeface="Verdana" pitchFamily="34" charset="0"/>
            </a:endParaRPr>
          </a:p>
        </p:txBody>
      </p:sp>
      <p:sp>
        <p:nvSpPr>
          <p:cNvPr id="2" name="Content Placeholder 1"/>
          <p:cNvSpPr>
            <a:spLocks noGrp="1"/>
          </p:cNvSpPr>
          <p:nvPr>
            <p:ph idx="1"/>
          </p:nvPr>
        </p:nvSpPr>
        <p:spPr>
          <a:xfrm>
            <a:off x="354406" y="1124060"/>
            <a:ext cx="8458518" cy="5276740"/>
          </a:xfrm>
        </p:spPr>
        <p:txBody>
          <a:bodyPr>
            <a:normAutofit/>
          </a:bodyPr>
          <a:lstStyle/>
          <a:p>
            <a:pPr marL="457200" indent="-457200">
              <a:lnSpc>
                <a:spcPct val="100000"/>
              </a:lnSpc>
              <a:spcBef>
                <a:spcPts val="600"/>
              </a:spcBef>
              <a:buClr>
                <a:schemeClr val="tx1"/>
              </a:buClr>
              <a:buSzPct val="100000"/>
            </a:pPr>
            <a:r>
              <a:rPr lang="en-US" altLang="ja-JP" sz="2600" dirty="0">
                <a:latin typeface="Verdana" pitchFamily="34" charset="0"/>
                <a:ea typeface="Verdana" pitchFamily="34" charset="0"/>
                <a:cs typeface="Verdana" pitchFamily="34" charset="0"/>
              </a:rPr>
              <a:t>Eli’s Consulting Services is a firm that provides a wide range of accounting and consulting services.</a:t>
            </a:r>
          </a:p>
          <a:p>
            <a:pPr marL="457200"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Trayton Eli, CPA is the sole proprietor of the firm.</a:t>
            </a:r>
          </a:p>
          <a:p>
            <a:pPr marL="457200"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Carlos Valdez is the office manager of the firm.</a:t>
            </a:r>
          </a:p>
          <a:p>
            <a:pPr marL="457200"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Every month the firm bills clients for the services provided that month.</a:t>
            </a:r>
          </a:p>
          <a:p>
            <a:pPr marL="457200" indent="-457200">
              <a:lnSpc>
                <a:spcPct val="100000"/>
              </a:lnSpc>
              <a:spcBef>
                <a:spcPts val="600"/>
              </a:spcBef>
              <a:buClr>
                <a:schemeClr val="tx1"/>
              </a:buClr>
              <a:buSzPct val="100000"/>
            </a:pPr>
            <a:r>
              <a:rPr lang="en-US" altLang="en-US" sz="2600" dirty="0">
                <a:latin typeface="Verdana" pitchFamily="34" charset="0"/>
                <a:ea typeface="Verdana" pitchFamily="34" charset="0"/>
                <a:cs typeface="Verdana" pitchFamily="34" charset="0"/>
              </a:rPr>
              <a:t>Customers can also pay in cash when the services are provided.</a:t>
            </a:r>
          </a:p>
        </p:txBody>
      </p:sp>
    </p:spTree>
    <p:extLst>
      <p:ext uri="{BB962C8B-B14F-4D97-AF65-F5344CB8AC3E}">
        <p14:creationId xmlns:p14="http://schemas.microsoft.com/office/powerpoint/2010/main" val="1674550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666750"/>
          </a:xfrm>
        </p:spPr>
        <p:txBody>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6" name="Title 5"/>
          <p:cNvSpPr>
            <a:spLocks noGrp="1"/>
          </p:cNvSpPr>
          <p:nvPr>
            <p:ph type="title"/>
          </p:nvPr>
        </p:nvSpPr>
        <p:spPr>
          <a:xfrm>
            <a:off x="0" y="632460"/>
            <a:ext cx="9144000" cy="842521"/>
          </a:xfrm>
        </p:spPr>
        <p:txBody>
          <a:bodyPr>
            <a:normAutofit/>
          </a:bodyPr>
          <a:lstStyle/>
          <a:p>
            <a:pPr algn="ctr"/>
            <a:r>
              <a:rPr lang="en-US" altLang="en-US" sz="3600" dirty="0">
                <a:latin typeface="Verdana" pitchFamily="34" charset="0"/>
                <a:ea typeface="Verdana" pitchFamily="34" charset="0"/>
                <a:cs typeface="Verdana" pitchFamily="34" charset="0"/>
              </a:rPr>
              <a:t>Financial Statements (1 of 2)</a:t>
            </a:r>
            <a:endParaRPr lang="en-US" sz="3600" dirty="0">
              <a:latin typeface="Verdana" pitchFamily="34" charset="0"/>
              <a:ea typeface="Verdana" pitchFamily="34" charset="0"/>
              <a:cs typeface="Verdana" pitchFamily="34" charset="0"/>
            </a:endParaRPr>
          </a:p>
        </p:txBody>
      </p:sp>
      <p:pic>
        <p:nvPicPr>
          <p:cNvPr id="1026" name="Picture 2" descr="This is a copy of the individual statements included in the prior slides for the Income Statement, Statement of Owner's Equity and Balance Sheet for Eli's Consulting Services for December 31, 2019 in a spreadsheet format.  It includes all of the items and data in the prior slides for each statement." title="Financial Statements (Slide 1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787516" y="1554160"/>
            <a:ext cx="7572435" cy="478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395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628650"/>
          </a:xfrm>
        </p:spPr>
        <p:txBody>
          <a:bodyPr>
            <a:noAutofit/>
          </a:bodyPr>
          <a:lstStyle/>
          <a:p>
            <a:pPr marL="0" indent="0">
              <a:lnSpc>
                <a:spcPct val="100000"/>
              </a:lnSpc>
              <a:buNone/>
            </a:pPr>
            <a:r>
              <a:rPr lang="en-US" altLang="en-US" sz="1800" dirty="0">
                <a:latin typeface="Verdana" pitchFamily="34" charset="0"/>
                <a:ea typeface="Verdana" pitchFamily="34" charset="0"/>
                <a:cs typeface="Verdana" pitchFamily="34" charset="0"/>
              </a:rPr>
              <a:t>Section 2, Objective 2-5: Prepare a Statement of Owner</a:t>
            </a:r>
            <a:r>
              <a:rPr lang="ja-JP" altLang="en-US" sz="1800" dirty="0">
                <a:latin typeface="Verdana" pitchFamily="34" charset="0"/>
                <a:cs typeface="Verdana" pitchFamily="34" charset="0"/>
              </a:rPr>
              <a:t>’</a:t>
            </a:r>
            <a:r>
              <a:rPr lang="en-US" altLang="ja-JP" sz="1800" dirty="0">
                <a:latin typeface="Verdana" pitchFamily="34" charset="0"/>
                <a:ea typeface="Verdana" pitchFamily="34" charset="0"/>
                <a:cs typeface="Verdana" pitchFamily="34" charset="0"/>
              </a:rPr>
              <a:t>s Equity and Balance Sheet</a:t>
            </a:r>
            <a:endParaRPr lang="en-US" altLang="en-US" sz="1800" dirty="0">
              <a:latin typeface="Verdana" pitchFamily="34" charset="0"/>
              <a:ea typeface="Verdana" pitchFamily="34" charset="0"/>
              <a:cs typeface="Verdana" pitchFamily="34" charset="0"/>
            </a:endParaRPr>
          </a:p>
        </p:txBody>
      </p:sp>
      <p:sp>
        <p:nvSpPr>
          <p:cNvPr id="5" name="Title 4"/>
          <p:cNvSpPr>
            <a:spLocks noGrp="1"/>
          </p:cNvSpPr>
          <p:nvPr>
            <p:ph type="title"/>
          </p:nvPr>
        </p:nvSpPr>
        <p:spPr>
          <a:xfrm>
            <a:off x="0" y="694616"/>
            <a:ext cx="9144000" cy="842521"/>
          </a:xfrm>
        </p:spPr>
        <p:txBody>
          <a:bodyPr>
            <a:normAutofit/>
          </a:bodyPr>
          <a:lstStyle/>
          <a:p>
            <a:pPr algn="ctr">
              <a:lnSpc>
                <a:spcPct val="100000"/>
              </a:lnSpc>
            </a:pPr>
            <a:r>
              <a:rPr lang="en-US" altLang="en-US" sz="3600" dirty="0">
                <a:latin typeface="Verdana" pitchFamily="34" charset="0"/>
                <a:ea typeface="Verdana" pitchFamily="34" charset="0"/>
                <a:cs typeface="Verdana" pitchFamily="34" charset="0"/>
              </a:rPr>
              <a:t>Financial Statements (2 of 2)</a:t>
            </a:r>
            <a:endParaRPr lang="en-US" sz="3600" dirty="0"/>
          </a:p>
        </p:txBody>
      </p:sp>
      <p:sp>
        <p:nvSpPr>
          <p:cNvPr id="2" name="Content Placeholder 1"/>
          <p:cNvSpPr>
            <a:spLocks noGrp="1"/>
          </p:cNvSpPr>
          <p:nvPr>
            <p:ph idx="1"/>
          </p:nvPr>
        </p:nvSpPr>
        <p:spPr>
          <a:xfrm>
            <a:off x="355599" y="1683732"/>
            <a:ext cx="8378497" cy="4654006"/>
          </a:xfrm>
        </p:spPr>
        <p:txBody>
          <a:bodyPr>
            <a:noAutofit/>
          </a:bodyPr>
          <a:lstStyle/>
          <a:p>
            <a:pPr marL="457200" indent="-457200">
              <a:lnSpc>
                <a:spcPct val="100000"/>
              </a:lnSpc>
            </a:pPr>
            <a:r>
              <a:rPr lang="en-US" altLang="en-US" sz="2600" dirty="0">
                <a:latin typeface="Verdana" pitchFamily="34" charset="0"/>
                <a:ea typeface="Verdana" pitchFamily="34" charset="0"/>
                <a:cs typeface="Verdana" pitchFamily="34" charset="0"/>
              </a:rPr>
              <a:t>Net income (or loss) is transferred to the statement of owner’s equity.</a:t>
            </a:r>
          </a:p>
          <a:p>
            <a:pPr marL="457200" indent="-457200">
              <a:lnSpc>
                <a:spcPct val="100000"/>
              </a:lnSpc>
            </a:pPr>
            <a:r>
              <a:rPr lang="en-US" altLang="en-US" sz="2600" dirty="0">
                <a:latin typeface="Verdana" pitchFamily="34" charset="0"/>
                <a:ea typeface="Verdana" pitchFamily="34" charset="0"/>
                <a:cs typeface="Verdana" pitchFamily="34" charset="0"/>
              </a:rPr>
              <a:t>The ending capital balance is transferred to the balance sheet.</a:t>
            </a:r>
          </a:p>
        </p:txBody>
      </p:sp>
    </p:spTree>
    <p:extLst>
      <p:ext uri="{BB962C8B-B14F-4D97-AF65-F5344CB8AC3E}">
        <p14:creationId xmlns:p14="http://schemas.microsoft.com/office/powerpoint/2010/main" val="100880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53"/>
            <a:ext cx="9144000" cy="1019450"/>
          </a:xfrm>
        </p:spPr>
        <p:txBody>
          <a:bodyPr>
            <a:noAutofit/>
          </a:bodyPr>
          <a:lstStyle/>
          <a:p>
            <a:pPr algn="ctr">
              <a:lnSpc>
                <a:spcPct val="100000"/>
              </a:lnSpc>
            </a:pPr>
            <a:r>
              <a:rPr lang="en-US" sz="3600" dirty="0">
                <a:latin typeface="Verdana" pitchFamily="34" charset="0"/>
                <a:ea typeface="Verdana" pitchFamily="34" charset="0"/>
                <a:cs typeface="Verdana" pitchFamily="34" charset="0"/>
              </a:rPr>
              <a:t>Steps to Analyze the Effect of a Business Transaction</a:t>
            </a:r>
          </a:p>
        </p:txBody>
      </p:sp>
      <p:sp>
        <p:nvSpPr>
          <p:cNvPr id="2" name="Content Placeholder 1"/>
          <p:cNvSpPr>
            <a:spLocks noGrp="1"/>
          </p:cNvSpPr>
          <p:nvPr>
            <p:ph idx="1"/>
          </p:nvPr>
        </p:nvSpPr>
        <p:spPr>
          <a:xfrm>
            <a:off x="369860" y="1515177"/>
            <a:ext cx="8395768" cy="4822561"/>
          </a:xfrm>
        </p:spPr>
        <p:txBody>
          <a:bodyPr>
            <a:noAutofit/>
          </a:bodyPr>
          <a:lstStyle/>
          <a:p>
            <a:pPr marL="457200" indent="-457200">
              <a:lnSpc>
                <a:spcPct val="100000"/>
              </a:lnSpc>
              <a:spcBef>
                <a:spcPts val="600"/>
              </a:spcBef>
              <a:buFont typeface="+mj-lt"/>
              <a:buAutoNum type="arabicPeriod"/>
              <a:defRPr/>
            </a:pPr>
            <a:r>
              <a:rPr lang="en-US" altLang="en-US" sz="2600" dirty="0">
                <a:latin typeface="Verdana" pitchFamily="34" charset="0"/>
                <a:ea typeface="Verdana" pitchFamily="34" charset="0"/>
                <a:cs typeface="Verdana" pitchFamily="34" charset="0"/>
              </a:rPr>
              <a:t>Describe the financial event.</a:t>
            </a:r>
          </a:p>
          <a:p>
            <a:pPr marL="914400" lvl="1" indent="-457200">
              <a:lnSpc>
                <a:spcPct val="100000"/>
              </a:lnSpc>
              <a:spcBef>
                <a:spcPts val="600"/>
              </a:spcBef>
              <a:buClr>
                <a:schemeClr val="tx1"/>
              </a:buClr>
              <a:buSzPct val="100000"/>
              <a:defRPr/>
            </a:pPr>
            <a:r>
              <a:rPr lang="en-US" altLang="en-US" sz="2600" dirty="0">
                <a:latin typeface="Verdana" pitchFamily="34" charset="0"/>
                <a:ea typeface="Verdana" pitchFamily="34" charset="0"/>
                <a:cs typeface="Verdana" pitchFamily="34" charset="0"/>
              </a:rPr>
              <a:t>Identify the property. </a:t>
            </a:r>
          </a:p>
          <a:p>
            <a:pPr marL="914400" lvl="1" indent="-457200">
              <a:lnSpc>
                <a:spcPct val="100000"/>
              </a:lnSpc>
              <a:spcBef>
                <a:spcPts val="600"/>
              </a:spcBef>
              <a:buClr>
                <a:schemeClr val="tx1"/>
              </a:buClr>
              <a:buSzPct val="100000"/>
              <a:defRPr/>
            </a:pPr>
            <a:r>
              <a:rPr lang="en-US" altLang="en-US" sz="2600" dirty="0">
                <a:latin typeface="Verdana" pitchFamily="34" charset="0"/>
                <a:ea typeface="Verdana" pitchFamily="34" charset="0"/>
                <a:cs typeface="Verdana" pitchFamily="34" charset="0"/>
              </a:rPr>
              <a:t>Identify who owns the property. </a:t>
            </a:r>
          </a:p>
          <a:p>
            <a:pPr marL="914400" lvl="1" indent="-457200">
              <a:lnSpc>
                <a:spcPct val="100000"/>
              </a:lnSpc>
              <a:spcBef>
                <a:spcPts val="600"/>
              </a:spcBef>
              <a:buClr>
                <a:schemeClr val="tx1"/>
              </a:buClr>
              <a:buSzPct val="100000"/>
              <a:defRPr/>
            </a:pPr>
            <a:r>
              <a:rPr lang="en-US" altLang="en-US" sz="2600" dirty="0">
                <a:latin typeface="Verdana" pitchFamily="34" charset="0"/>
                <a:ea typeface="Verdana" pitchFamily="34" charset="0"/>
                <a:cs typeface="Verdana" pitchFamily="34" charset="0"/>
              </a:rPr>
              <a:t>Determine the amount of increase or decrease.</a:t>
            </a:r>
          </a:p>
          <a:p>
            <a:pPr marL="457200" indent="-457200">
              <a:lnSpc>
                <a:spcPct val="100000"/>
              </a:lnSpc>
              <a:spcBef>
                <a:spcPts val="600"/>
              </a:spcBef>
              <a:buFont typeface="+mj-lt"/>
              <a:buAutoNum type="arabicPeriod" startAt="2"/>
              <a:defRPr/>
            </a:pPr>
            <a:r>
              <a:rPr lang="en-US" altLang="en-US" sz="2600" dirty="0">
                <a:latin typeface="Verdana" pitchFamily="34" charset="0"/>
                <a:ea typeface="Verdana" pitchFamily="34" charset="0"/>
                <a:cs typeface="Verdana" pitchFamily="34" charset="0"/>
              </a:rPr>
              <a:t>Make sure the equation is in balance.</a:t>
            </a:r>
          </a:p>
          <a:p>
            <a:pPr marL="457200" indent="0">
              <a:lnSpc>
                <a:spcPct val="100000"/>
              </a:lnSpc>
              <a:spcBef>
                <a:spcPts val="600"/>
              </a:spcBef>
              <a:buNone/>
              <a:defRPr/>
            </a:pPr>
            <a:r>
              <a:rPr lang="en-US" altLang="en-US" sz="2600" dirty="0">
                <a:latin typeface="Verdana" pitchFamily="34" charset="0"/>
                <a:ea typeface="Verdana" pitchFamily="34" charset="0"/>
                <a:cs typeface="Verdana" pitchFamily="34" charset="0"/>
              </a:rPr>
              <a:t>Property (asset) = Financial Interest (creditors and owners)</a:t>
            </a:r>
          </a:p>
        </p:txBody>
      </p:sp>
    </p:spTree>
    <p:extLst>
      <p:ext uri="{BB962C8B-B14F-4D97-AF65-F5344CB8AC3E}">
        <p14:creationId xmlns:p14="http://schemas.microsoft.com/office/powerpoint/2010/main" val="347363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0941" y="691173"/>
            <a:ext cx="8210093" cy="1484468"/>
          </a:xfrm>
        </p:spPr>
        <p:txBody>
          <a:bodyPr anchor="ctr">
            <a:noAutofit/>
          </a:bodyPr>
          <a:lstStyle/>
          <a:p>
            <a:pPr algn="ctr">
              <a:lnSpc>
                <a:spcPct val="100000"/>
              </a:lnSpc>
            </a:pPr>
            <a:r>
              <a:rPr lang="en-US" altLang="en-US" sz="3200" u="sng" dirty="0">
                <a:latin typeface="Verdana" pitchFamily="34" charset="0"/>
                <a:ea typeface="Verdana" pitchFamily="34" charset="0"/>
                <a:cs typeface="Verdana" pitchFamily="34" charset="0"/>
              </a:rPr>
              <a:t>Section 1: Property and Financial Interests</a:t>
            </a:r>
            <a:endParaRPr lang="en-US" sz="3200" u="sng" dirty="0">
              <a:latin typeface="Verdana" pitchFamily="34" charset="0"/>
              <a:ea typeface="Verdana" pitchFamily="34" charset="0"/>
              <a:cs typeface="Verdana" pitchFamily="34" charset="0"/>
            </a:endParaRPr>
          </a:p>
        </p:txBody>
      </p:sp>
      <p:sp>
        <p:nvSpPr>
          <p:cNvPr id="2" name="Content Placeholder 1"/>
          <p:cNvSpPr>
            <a:spLocks noGrp="1"/>
          </p:cNvSpPr>
          <p:nvPr>
            <p:ph type="body" idx="1"/>
          </p:nvPr>
        </p:nvSpPr>
        <p:spPr>
          <a:xfrm>
            <a:off x="442433" y="2534050"/>
            <a:ext cx="8275898" cy="2211371"/>
          </a:xfrm>
        </p:spPr>
        <p:txBody>
          <a:bodyPr anchor="ctr">
            <a:noAutofit/>
          </a:bodyPr>
          <a:lstStyle/>
          <a:p>
            <a:pPr marL="0" indent="0" algn="ctr">
              <a:lnSpc>
                <a:spcPct val="100000"/>
              </a:lnSpc>
              <a:buNone/>
            </a:pPr>
            <a:r>
              <a:rPr lang="en-US" altLang="en-US" sz="3200" b="1" kern="0" dirty="0">
                <a:latin typeface="Verdana" pitchFamily="34" charset="0"/>
                <a:ea typeface="Verdana" pitchFamily="34" charset="0"/>
                <a:cs typeface="Verdana" pitchFamily="34" charset="0"/>
              </a:rPr>
              <a:t>Learning Objective 2-1: </a:t>
            </a:r>
            <a:r>
              <a:rPr lang="en-US" altLang="en-US" sz="3200" dirty="0">
                <a:latin typeface="Verdana" pitchFamily="34" charset="0"/>
                <a:ea typeface="Verdana" pitchFamily="34" charset="0"/>
                <a:cs typeface="Verdana" pitchFamily="34" charset="0"/>
              </a:rPr>
              <a:t>Record in equation form the financial effects of a business transaction.</a:t>
            </a:r>
          </a:p>
        </p:txBody>
      </p:sp>
    </p:spTree>
    <p:extLst>
      <p:ext uri="{BB962C8B-B14F-4D97-AF65-F5344CB8AC3E}">
        <p14:creationId xmlns:p14="http://schemas.microsoft.com/office/powerpoint/2010/main" val="366829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2700" y="10151"/>
            <a:ext cx="9131300" cy="574049"/>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7" name="Title 6"/>
          <p:cNvSpPr>
            <a:spLocks noGrp="1"/>
          </p:cNvSpPr>
          <p:nvPr>
            <p:ph type="title"/>
          </p:nvPr>
        </p:nvSpPr>
        <p:spPr>
          <a:xfrm>
            <a:off x="13136" y="685242"/>
            <a:ext cx="9042400" cy="886944"/>
          </a:xfrm>
        </p:spPr>
        <p:txBody>
          <a:bodyPr>
            <a:normAutofit/>
          </a:bodyPr>
          <a:lstStyle/>
          <a:p>
            <a:pPr algn="ctr">
              <a:lnSpc>
                <a:spcPct val="100000"/>
              </a:lnSpc>
            </a:pPr>
            <a:r>
              <a:rPr lang="en-US" sz="3600" dirty="0">
                <a:solidFill>
                  <a:schemeClr val="tx1">
                    <a:lumMod val="95000"/>
                    <a:lumOff val="5000"/>
                  </a:schemeClr>
                </a:solidFill>
                <a:latin typeface="Verdana" pitchFamily="34" charset="0"/>
                <a:ea typeface="Verdana" pitchFamily="34" charset="0"/>
                <a:cs typeface="Verdana" pitchFamily="34" charset="0"/>
              </a:rPr>
              <a:t>Business Transaction (1 of 7)</a:t>
            </a:r>
            <a:endParaRPr lang="en-US" sz="3600" dirty="0">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369172" y="1600528"/>
            <a:ext cx="8427987" cy="4800272"/>
          </a:xfrm>
        </p:spPr>
        <p:txBody>
          <a:bodyPr>
            <a:noAutofit/>
          </a:bodyPr>
          <a:lstStyle/>
          <a:p>
            <a:pPr marL="0" indent="0">
              <a:lnSpc>
                <a:spcPct val="100000"/>
              </a:lnSpc>
              <a:spcBef>
                <a:spcPts val="600"/>
              </a:spcBef>
              <a:buNone/>
            </a:pPr>
            <a:r>
              <a:rPr lang="en-US" altLang="en-US" sz="2600" dirty="0">
                <a:latin typeface="Verdana" pitchFamily="34" charset="0"/>
                <a:ea typeface="Verdana" pitchFamily="34" charset="0"/>
                <a:cs typeface="Verdana" pitchFamily="34" charset="0"/>
              </a:rPr>
              <a:t>Trayton Eli withdrew $100,000 from personal savings and deposited it in a new checking account in the name of Eli’s</a:t>
            </a:r>
            <a:r>
              <a:rPr lang="en-US" altLang="ja-JP" sz="2600" dirty="0">
                <a:latin typeface="Verdana" pitchFamily="34" charset="0"/>
                <a:ea typeface="Verdana" pitchFamily="34" charset="0"/>
                <a:cs typeface="Verdana" pitchFamily="34" charset="0"/>
              </a:rPr>
              <a:t> Consulting Services.</a:t>
            </a:r>
          </a:p>
          <a:p>
            <a:pPr marL="0" indent="0">
              <a:lnSpc>
                <a:spcPct val="100000"/>
              </a:lnSpc>
              <a:spcBef>
                <a:spcPts val="600"/>
              </a:spcBef>
              <a:buNone/>
            </a:pPr>
            <a:r>
              <a:rPr lang="en-US" altLang="en-US" sz="2600" b="1" dirty="0">
                <a:latin typeface="Verdana" pitchFamily="34" charset="0"/>
                <a:ea typeface="Verdana" pitchFamily="34" charset="0"/>
                <a:cs typeface="Verdana" pitchFamily="34" charset="0"/>
              </a:rPr>
              <a:t>Analysis:</a:t>
            </a:r>
          </a:p>
          <a:p>
            <a:pPr marL="457200" indent="-457200">
              <a:lnSpc>
                <a:spcPct val="100000"/>
              </a:lnSpc>
              <a:spcBef>
                <a:spcPts val="600"/>
              </a:spcBef>
              <a:buFont typeface="+mj-lt"/>
              <a:buAutoNum type="alphaLcParenR"/>
            </a:pPr>
            <a:r>
              <a:rPr lang="en-US" altLang="en-US" sz="2600" dirty="0">
                <a:latin typeface="Verdana" pitchFamily="34" charset="0"/>
                <a:ea typeface="Verdana" pitchFamily="34" charset="0"/>
                <a:cs typeface="Verdana" pitchFamily="34" charset="0"/>
              </a:rPr>
              <a:t>The business received $100,000 of </a:t>
            </a:r>
            <a:r>
              <a:rPr lang="en-US" altLang="en-US" sz="2600" b="1" dirty="0">
                <a:latin typeface="Verdana" pitchFamily="34" charset="0"/>
                <a:ea typeface="Verdana" pitchFamily="34" charset="0"/>
                <a:cs typeface="Verdana" pitchFamily="34" charset="0"/>
              </a:rPr>
              <a:t>property</a:t>
            </a:r>
            <a:r>
              <a:rPr lang="en-US" altLang="en-US" sz="2600" dirty="0">
                <a:latin typeface="Verdana" pitchFamily="34" charset="0"/>
                <a:ea typeface="Verdana" pitchFamily="34" charset="0"/>
                <a:cs typeface="Verdana" pitchFamily="34" charset="0"/>
              </a:rPr>
              <a:t> in the form of cash. </a:t>
            </a:r>
          </a:p>
          <a:p>
            <a:pPr marL="457200" indent="-457200">
              <a:lnSpc>
                <a:spcPct val="100000"/>
              </a:lnSpc>
              <a:spcBef>
                <a:spcPts val="600"/>
              </a:spcBef>
              <a:buFont typeface="+mj-lt"/>
              <a:buAutoNum type="alphaLcParenR"/>
            </a:pPr>
            <a:r>
              <a:rPr lang="en-US" altLang="en-US" sz="2600" dirty="0">
                <a:latin typeface="Verdana" pitchFamily="34" charset="0"/>
                <a:ea typeface="Verdana" pitchFamily="34" charset="0"/>
                <a:cs typeface="Verdana" pitchFamily="34" charset="0"/>
              </a:rPr>
              <a:t>Eli has a $100,000 </a:t>
            </a:r>
            <a:r>
              <a:rPr lang="en-US" altLang="en-US" sz="2600" b="1" dirty="0">
                <a:latin typeface="Verdana" pitchFamily="34" charset="0"/>
                <a:ea typeface="Verdana" pitchFamily="34" charset="0"/>
                <a:cs typeface="Verdana" pitchFamily="34" charset="0"/>
              </a:rPr>
              <a:t>financial interest</a:t>
            </a:r>
            <a:r>
              <a:rPr lang="en-US" altLang="en-US" sz="2600" dirty="0">
                <a:latin typeface="Verdana" pitchFamily="34" charset="0"/>
                <a:ea typeface="Verdana" pitchFamily="34" charset="0"/>
                <a:cs typeface="Verdana" pitchFamily="34" charset="0"/>
              </a:rPr>
              <a:t> in the business.</a:t>
            </a:r>
            <a:endParaRPr lang="en-US" altLang="en-US" sz="2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6040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a:xfrm>
            <a:off x="0" y="0"/>
            <a:ext cx="9144000" cy="59055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7" name="Title 6"/>
          <p:cNvSpPr>
            <a:spLocks noGrp="1"/>
          </p:cNvSpPr>
          <p:nvPr>
            <p:ph type="title"/>
          </p:nvPr>
        </p:nvSpPr>
        <p:spPr>
          <a:xfrm>
            <a:off x="0" y="656898"/>
            <a:ext cx="9144000" cy="863240"/>
          </a:xfrm>
        </p:spPr>
        <p:txBody>
          <a:bodyPr>
            <a:normAutofit/>
          </a:bodyPr>
          <a:lstStyle/>
          <a:p>
            <a:pPr algn="ctr">
              <a:spcBef>
                <a:spcPct val="50000"/>
              </a:spcBef>
            </a:pPr>
            <a:r>
              <a:rPr lang="en-US" sz="3600" dirty="0">
                <a:solidFill>
                  <a:schemeClr val="tx1">
                    <a:lumMod val="95000"/>
                    <a:lumOff val="5000"/>
                  </a:schemeClr>
                </a:solidFill>
                <a:latin typeface="Verdana" pitchFamily="34" charset="0"/>
                <a:ea typeface="Verdana" pitchFamily="34" charset="0"/>
                <a:cs typeface="Verdana" pitchFamily="34" charset="0"/>
              </a:rPr>
              <a:t>Business Transaction (2 of 7)</a:t>
            </a:r>
            <a:endParaRPr lang="en-US" altLang="en-US" sz="3600" dirty="0">
              <a:latin typeface="Verdana" pitchFamily="34" charset="0"/>
              <a:ea typeface="Verdana" pitchFamily="34" charset="0"/>
              <a:cs typeface="Verdana" pitchFamily="34" charset="0"/>
            </a:endParaRPr>
          </a:p>
        </p:txBody>
      </p:sp>
      <p:sp>
        <p:nvSpPr>
          <p:cNvPr id="2" name="Content Placeholder 1"/>
          <p:cNvSpPr>
            <a:spLocks noGrp="1"/>
          </p:cNvSpPr>
          <p:nvPr>
            <p:ph sz="quarter" idx="16"/>
          </p:nvPr>
        </p:nvSpPr>
        <p:spPr>
          <a:xfrm>
            <a:off x="459176" y="1504846"/>
            <a:ext cx="8180327" cy="465844"/>
          </a:xfrm>
        </p:spPr>
        <p:txBody>
          <a:bodyPr>
            <a:normAutofit/>
          </a:bodyPr>
          <a:lstStyle/>
          <a:p>
            <a:pPr marL="0" indent="0">
              <a:buNone/>
            </a:pPr>
            <a:r>
              <a:rPr lang="en-US" altLang="en-US" sz="2400" dirty="0">
                <a:latin typeface="Verdana" pitchFamily="34" charset="0"/>
                <a:ea typeface="Verdana" pitchFamily="34" charset="0"/>
                <a:cs typeface="Verdana" pitchFamily="34" charset="0"/>
              </a:rPr>
              <a:t>The owner invested cash into the business</a:t>
            </a:r>
            <a:endParaRPr lang="en-US" sz="2400" dirty="0"/>
          </a:p>
        </p:txBody>
      </p:sp>
      <p:pic>
        <p:nvPicPr>
          <p:cNvPr id="13" name="Picture 3" descr="Table shows the items and data included in a business transaction where the owner invested cash into the business.  The first row is labeled Property = Financial Interest.  The next row is labeled Cash = Trayton Eli, Capital.  The next row lists (a) Invested cash under Property and +$100,000 under Cash.  The next row lists (a) Increased equity under Property and +$100,000 under Financial Interest.  The last row lists New balances under Property, $100,000 under Cash = $100,000 under Financial Interest." title="Business Transaction Table (Slide 2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439150" y="2055746"/>
            <a:ext cx="8234167" cy="292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sz="quarter" idx="15"/>
          </p:nvPr>
        </p:nvSpPr>
        <p:spPr>
          <a:xfrm>
            <a:off x="563226" y="5167757"/>
            <a:ext cx="8013215" cy="1185745"/>
          </a:xfrm>
        </p:spPr>
        <p:txBody>
          <a:bodyPr vert="horz" lIns="91440" tIns="45720" rIns="91440" bIns="45720" rtlCol="0">
            <a:normAutofit/>
          </a:bodyPr>
          <a:lstStyle/>
          <a:p>
            <a:pPr marL="0" indent="0">
              <a:buNone/>
            </a:pPr>
            <a:r>
              <a:rPr lang="en-US" altLang="en-US" sz="2400" dirty="0">
                <a:latin typeface="Verdana" pitchFamily="34" charset="0"/>
                <a:ea typeface="Verdana" pitchFamily="34" charset="0"/>
                <a:cs typeface="Verdana" pitchFamily="34" charset="0"/>
              </a:rPr>
              <a:t>Trayton Eli now has $100,000 equity in Eli</a:t>
            </a:r>
            <a:r>
              <a:rPr lang="ja-JP" altLang="en-US" sz="2400" dirty="0">
                <a:latin typeface="Verdana" pitchFamily="34" charset="0"/>
                <a:ea typeface="Verdana" pitchFamily="34" charset="0"/>
                <a:cs typeface="Verdana" pitchFamily="34" charset="0"/>
              </a:rPr>
              <a:t>’</a:t>
            </a:r>
            <a:r>
              <a:rPr lang="en-US" altLang="ja-JP" sz="2400" dirty="0">
                <a:latin typeface="Verdana" pitchFamily="34" charset="0"/>
                <a:ea typeface="Verdana" pitchFamily="34" charset="0"/>
                <a:cs typeface="Verdana" pitchFamily="34" charset="0"/>
              </a:rPr>
              <a:t>s </a:t>
            </a:r>
            <a:r>
              <a:rPr lang="en-US" altLang="en-US" sz="2400" dirty="0">
                <a:latin typeface="Verdana" pitchFamily="34" charset="0"/>
                <a:ea typeface="Verdana" pitchFamily="34" charset="0"/>
                <a:cs typeface="Verdana" pitchFamily="34" charset="0"/>
              </a:rPr>
              <a:t>Consulting Services.</a:t>
            </a:r>
          </a:p>
        </p:txBody>
      </p:sp>
    </p:spTree>
    <p:extLst>
      <p:ext uri="{BB962C8B-B14F-4D97-AF65-F5344CB8AC3E}">
        <p14:creationId xmlns:p14="http://schemas.microsoft.com/office/powerpoint/2010/main" val="369060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44000" cy="647700"/>
          </a:xfrm>
        </p:spPr>
        <p:txBody>
          <a:bodyPr/>
          <a:lstStyle/>
          <a:p>
            <a:pPr>
              <a:lnSpc>
                <a:spcPct val="100000"/>
              </a:lnSpc>
            </a:pPr>
            <a:r>
              <a:rPr lang="en-US" altLang="en-US" sz="1800" dirty="0">
                <a:latin typeface="Verdana" pitchFamily="34" charset="0"/>
                <a:ea typeface="Verdana" pitchFamily="34" charset="0"/>
                <a:cs typeface="Verdana" pitchFamily="34" charset="0"/>
              </a:rPr>
              <a:t>Section 1, Objective 2-1: Record in equation form the financial effects of a business transaction.</a:t>
            </a:r>
          </a:p>
        </p:txBody>
      </p:sp>
      <p:sp>
        <p:nvSpPr>
          <p:cNvPr id="3" name="Title 2"/>
          <p:cNvSpPr>
            <a:spLocks noGrp="1"/>
          </p:cNvSpPr>
          <p:nvPr>
            <p:ph type="title"/>
          </p:nvPr>
        </p:nvSpPr>
        <p:spPr>
          <a:xfrm>
            <a:off x="0" y="620575"/>
            <a:ext cx="9144000" cy="798322"/>
          </a:xfrm>
        </p:spPr>
        <p:txBody>
          <a:bodyPr>
            <a:normAutofit/>
          </a:bodyPr>
          <a:lstStyle/>
          <a:p>
            <a:pPr algn="ctr"/>
            <a:r>
              <a:rPr lang="en-US" sz="3600" dirty="0">
                <a:latin typeface="Verdana" panose="020B0604030504040204" pitchFamily="34" charset="0"/>
                <a:ea typeface="Verdana" panose="020B0604030504040204" pitchFamily="34" charset="0"/>
                <a:cs typeface="Verdana" panose="020B0604030504040204" pitchFamily="34" charset="0"/>
              </a:rPr>
              <a:t>Business Transaction (3 of 7)</a:t>
            </a:r>
          </a:p>
        </p:txBody>
      </p:sp>
      <p:sp>
        <p:nvSpPr>
          <p:cNvPr id="5" name="Content Placeholder 4"/>
          <p:cNvSpPr>
            <a:spLocks noGrp="1"/>
          </p:cNvSpPr>
          <p:nvPr>
            <p:ph sz="quarter" idx="16"/>
          </p:nvPr>
        </p:nvSpPr>
        <p:spPr>
          <a:xfrm>
            <a:off x="380076" y="1635016"/>
            <a:ext cx="8393430" cy="577850"/>
          </a:xfrm>
        </p:spPr>
        <p:txBody>
          <a:bodyPr>
            <a:normAutofit fontScale="92500"/>
          </a:bodyPr>
          <a:lstStyle/>
          <a:p>
            <a:pPr marL="0" indent="0">
              <a:buNone/>
            </a:pPr>
            <a:r>
              <a:rPr lang="en-US" altLang="en-US" dirty="0">
                <a:latin typeface="Verdana" pitchFamily="34" charset="0"/>
                <a:ea typeface="Verdana" pitchFamily="34" charset="0"/>
                <a:cs typeface="Verdana" pitchFamily="34" charset="0"/>
              </a:rPr>
              <a:t>The company buys equipment for $5,000 cash</a:t>
            </a:r>
            <a:endParaRPr lang="en-US" dirty="0"/>
          </a:p>
        </p:txBody>
      </p:sp>
      <p:pic>
        <p:nvPicPr>
          <p:cNvPr id="10" name="Picture 3" descr="Table shows the items and data included in a business transaction where the company buys equipment for $5,000 cash.  The first row is labeled Property = Financial Interest.  The next row is labeled Cash + Equipment = Trayton Eli, Capital.  The next row lists Previous balances under Property and $100,000 under Cash = $100,000 under Financial Interest.  The next row lists (b) Purchased equipment under Property and +$5,000 under Equipment.  The next row lists (b) Paid cash under Property, -5,000 under Cash. The last row lists New Balances under Property, $95,000 under Cash + $5,000 under Equipment = $100,000 under Financial Interest." title="Business Transaction Table (Slide 3 of 7)"/>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51699" y="2326516"/>
            <a:ext cx="8056150" cy="255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p:nvPr>
        </p:nvSpPr>
        <p:spPr>
          <a:xfrm>
            <a:off x="576494" y="5084659"/>
            <a:ext cx="7999948" cy="1205782"/>
          </a:xfrm>
        </p:spPr>
        <p:txBody>
          <a:bodyPr>
            <a:noAutofit/>
          </a:bodyPr>
          <a:lstStyle/>
          <a:p>
            <a:pPr marL="0" indent="0">
              <a:buNone/>
            </a:pPr>
            <a:r>
              <a:rPr lang="en-US" altLang="en-US" sz="2600" dirty="0">
                <a:latin typeface="Verdana" pitchFamily="34" charset="0"/>
                <a:ea typeface="Verdana" pitchFamily="34" charset="0"/>
                <a:cs typeface="Verdana" pitchFamily="34" charset="0"/>
              </a:rPr>
              <a:t>$100,000 =  $100,000</a:t>
            </a:r>
          </a:p>
        </p:txBody>
      </p:sp>
    </p:spTree>
    <p:extLst>
      <p:ext uri="{BB962C8B-B14F-4D97-AF65-F5344CB8AC3E}">
        <p14:creationId xmlns:p14="http://schemas.microsoft.com/office/powerpoint/2010/main" val="29695670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2782</TotalTime>
  <Words>5405</Words>
  <Application>Microsoft Office PowerPoint</Application>
  <PresentationFormat>On-screen Show (4:3)</PresentationFormat>
  <Paragraphs>356</Paragraphs>
  <Slides>41</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Calibri</vt:lpstr>
      <vt:lpstr>Calibri Light</vt:lpstr>
      <vt:lpstr>Times New Roman</vt:lpstr>
      <vt:lpstr>Verdana</vt:lpstr>
      <vt:lpstr>Office Theme</vt:lpstr>
      <vt:lpstr>College Accounting A Contemporary Approach</vt:lpstr>
      <vt:lpstr>Learning Objectives (1 of 2)</vt:lpstr>
      <vt:lpstr>Learning Objectives (2 of 2)</vt:lpstr>
      <vt:lpstr>Meet Eli’s Consulting Services</vt:lpstr>
      <vt:lpstr>Steps to Analyze the Effect of a Business Transaction</vt:lpstr>
      <vt:lpstr>Section 1: Property and Financial Interests</vt:lpstr>
      <vt:lpstr>Business Transaction (1 of 7)</vt:lpstr>
      <vt:lpstr>Business Transaction (2 of 7)</vt:lpstr>
      <vt:lpstr>Business Transaction (3 of 7)</vt:lpstr>
      <vt:lpstr>Business Transaction (4 of 7)</vt:lpstr>
      <vt:lpstr>Business Transaction (5 of 7)</vt:lpstr>
      <vt:lpstr>Business Transaction (6 of 7)</vt:lpstr>
      <vt:lpstr>Business Transaction (7 of 7)</vt:lpstr>
      <vt:lpstr>Section 1: Property and Financial Interests </vt:lpstr>
      <vt:lpstr>Assets, Liabilities, and Owner’s Equity</vt:lpstr>
      <vt:lpstr>Liabilities and Equity</vt:lpstr>
      <vt:lpstr>Balance Sheet (1 of 2)</vt:lpstr>
      <vt:lpstr>Balance Sheet (2 of 2)</vt:lpstr>
      <vt:lpstr>Property Equals Financial Interest</vt:lpstr>
      <vt:lpstr>Section 2: The Accounting Equation and Financial statements</vt:lpstr>
      <vt:lpstr>The Fundamental Accounting Equation (1 of 2)</vt:lpstr>
      <vt:lpstr>The Fundamental Accounting Equation (2 of 2)</vt:lpstr>
      <vt:lpstr>Revenues</vt:lpstr>
      <vt:lpstr>Expenses</vt:lpstr>
      <vt:lpstr>Business Transaction (1 of 6)</vt:lpstr>
      <vt:lpstr>Business Transaction (2 of 6)</vt:lpstr>
      <vt:lpstr>Business Transaction (3 of 6)</vt:lpstr>
      <vt:lpstr>Business Transaction (4 of 6)</vt:lpstr>
      <vt:lpstr>Business Transaction (5 of 6)</vt:lpstr>
      <vt:lpstr>Business Transaction (6 of 6)</vt:lpstr>
      <vt:lpstr>Section 2:The Accounting Equation and Financial Statements</vt:lpstr>
      <vt:lpstr>Income Statement (1 of 3)</vt:lpstr>
      <vt:lpstr>Income Statement (2 of 3)</vt:lpstr>
      <vt:lpstr>Income Statement (3 of 3)</vt:lpstr>
      <vt:lpstr>Section 2: The Accounting Equation and Financial Statements </vt:lpstr>
      <vt:lpstr>A Statement of Owner’s Equity</vt:lpstr>
      <vt:lpstr>The Balance Sheet</vt:lpstr>
      <vt:lpstr>The Importance of Financial Statements (1 of 2)</vt:lpstr>
      <vt:lpstr>The Importance of Financial Statements (2 of 2)</vt:lpstr>
      <vt:lpstr>Financial Statements (1 of 2)</vt:lpstr>
      <vt:lpstr>Financial Statements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Analyzing Business Transactions</dc:title>
  <dc:creator>Haddock</dc:creator>
  <cp:lastModifiedBy>Johnson, Debra L.</cp:lastModifiedBy>
  <cp:revision>217</cp:revision>
  <dcterms:created xsi:type="dcterms:W3CDTF">2017-02-06T12:12:35Z</dcterms:created>
  <dcterms:modified xsi:type="dcterms:W3CDTF">2018-05-16T22:35:37Z</dcterms:modified>
</cp:coreProperties>
</file>