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7" r:id="rId2"/>
  </p:sldMasterIdLst>
  <p:notesMasterIdLst>
    <p:notesMasterId r:id="rId58"/>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308" r:id="rId15"/>
    <p:sldId id="268" r:id="rId16"/>
    <p:sldId id="309" r:id="rId17"/>
    <p:sldId id="269" r:id="rId18"/>
    <p:sldId id="310" r:id="rId19"/>
    <p:sldId id="270" r:id="rId20"/>
    <p:sldId id="311"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9" r:id="rId49"/>
    <p:sldId id="298" r:id="rId50"/>
    <p:sldId id="300" r:id="rId51"/>
    <p:sldId id="301" r:id="rId52"/>
    <p:sldId id="302" r:id="rId53"/>
    <p:sldId id="303" r:id="rId54"/>
    <p:sldId id="304" r:id="rId55"/>
    <p:sldId id="305" r:id="rId56"/>
    <p:sldId id="30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606" autoAdjust="0"/>
  </p:normalViewPr>
  <p:slideViewPr>
    <p:cSldViewPr>
      <p:cViewPr varScale="1">
        <p:scale>
          <a:sx n="108" d="100"/>
          <a:sy n="108" d="100"/>
        </p:scale>
        <p:origin x="17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3AF3F-C872-4524-AFB5-6F88DC5F946C}"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48330-D059-4720-AF31-172FFB3B0A65}" type="slidenum">
              <a:rPr lang="en-US" smtClean="0"/>
              <a:t>‹#›</a:t>
            </a:fld>
            <a:endParaRPr lang="en-US"/>
          </a:p>
        </p:txBody>
      </p:sp>
    </p:spTree>
    <p:extLst>
      <p:ext uri="{BB962C8B-B14F-4D97-AF65-F5344CB8AC3E}">
        <p14:creationId xmlns:p14="http://schemas.microsoft.com/office/powerpoint/2010/main" val="372546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chemeClr val="tx1"/>
                </a:solidFill>
                <a:latin typeface="Times New Roman" pitchFamily="18" charset="0"/>
                <a:ea typeface="ＭＳ Ｐゴシック" charset="0"/>
                <a:cs typeface="ＭＳ Ｐゴシック" charset="0"/>
              </a:rPr>
              <a:t>Chapter 3</a:t>
            </a:r>
            <a:r>
              <a:rPr lang="en-US" sz="1200" b="1" u="none" kern="0" dirty="0">
                <a:solidFill>
                  <a:schemeClr val="tx1"/>
                </a:solidFill>
                <a:latin typeface="Times New Roman" pitchFamily="18" charset="0"/>
                <a:ea typeface="ＭＳ Ｐゴシック" charset="0"/>
                <a:cs typeface="ＭＳ Ｐゴシック" charset="0"/>
              </a:rPr>
              <a:t>--</a:t>
            </a:r>
            <a:r>
              <a:rPr lang="en-US" sz="1200" b="1" dirty="0">
                <a:solidFill>
                  <a:schemeClr val="tx1"/>
                </a:solidFill>
              </a:rPr>
              <a:t>Analyzing Business Transactions Using T Accounts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ＭＳ Ｐゴシック" pitchFamily="34" charset="-128"/>
              </a:rPr>
              <a:t>Price, Haddock, and Farina College Accounting, 15</a:t>
            </a:r>
            <a:r>
              <a:rPr lang="en-US" altLang="en-US" baseline="30000" dirty="0">
                <a:ea typeface="ＭＳ Ｐゴシック" pitchFamily="34" charset="-128"/>
              </a:rPr>
              <a:t>th</a:t>
            </a:r>
            <a:r>
              <a:rPr lang="en-US" altLang="en-US" baseline="0" dirty="0">
                <a:ea typeface="ＭＳ Ｐゴシック" pitchFamily="34" charset="-128"/>
              </a:rPr>
              <a:t> Edition</a:t>
            </a:r>
            <a:endParaRPr lang="en-US" sz="1200" b="1" dirty="0">
              <a:solidFill>
                <a:schemeClr val="tx1"/>
              </a:solidFill>
            </a:endParaRPr>
          </a:p>
          <a:p>
            <a:pPr algn="l" defTabSz="809625" eaLnBrk="1" hangingPunct="1">
              <a:defRPr/>
            </a:pPr>
            <a:r>
              <a:rPr lang="en-US" sz="1200" b="1" kern="0" dirty="0">
                <a:solidFill>
                  <a:schemeClr val="tx1"/>
                </a:solidFill>
                <a:latin typeface="Times New Roman" pitchFamily="18" charset="0"/>
                <a:ea typeface="ＭＳ Ｐゴシック" charset="0"/>
                <a:cs typeface="ＭＳ Ｐゴシック" charset="0"/>
              </a:rPr>
              <a:t>Chapter 3</a:t>
            </a:r>
            <a:r>
              <a:rPr lang="en-US" sz="1200" b="1" u="none" kern="0" dirty="0">
                <a:solidFill>
                  <a:schemeClr val="tx1"/>
                </a:solidFill>
                <a:latin typeface="Times New Roman" pitchFamily="18" charset="0"/>
                <a:ea typeface="ＭＳ Ｐゴシック" charset="0"/>
                <a:cs typeface="ＭＳ Ｐゴシック" charset="0"/>
              </a:rPr>
              <a:t>--</a:t>
            </a:r>
            <a:r>
              <a:rPr lang="en-US" sz="1200" b="1" dirty="0">
                <a:solidFill>
                  <a:schemeClr val="tx1"/>
                </a:solidFill>
              </a:rPr>
              <a:t>Analyzing Business Transactions Using T Accounts</a:t>
            </a:r>
          </a:p>
          <a:p>
            <a:pPr algn="l">
              <a:defRPr/>
            </a:pPr>
            <a:endParaRPr lang="en-US" dirty="0"/>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a:t>
            </a:fld>
            <a:endParaRPr lang="en-US"/>
          </a:p>
        </p:txBody>
      </p:sp>
    </p:spTree>
    <p:extLst>
      <p:ext uri="{BB962C8B-B14F-4D97-AF65-F5344CB8AC3E}">
        <p14:creationId xmlns:p14="http://schemas.microsoft.com/office/powerpoint/2010/main" val="91179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Our next transaction is when the business purchased equipment for cash.</a:t>
            </a:r>
          </a:p>
          <a:p>
            <a:r>
              <a:rPr lang="en-US" altLang="ja-JP" dirty="0">
                <a:ea typeface="ＭＳ Ｐゴシック" panose="020B0600070205080204" pitchFamily="34" charset="-128"/>
              </a:rPr>
              <a:t>Eli’s Consulting Services issued a $5,000 check to purchase a computer and other equipment.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Analysis:</a:t>
            </a:r>
          </a:p>
          <a:p>
            <a:r>
              <a:rPr lang="en-US" altLang="en-US" dirty="0">
                <a:ea typeface="ＭＳ Ｐゴシック" panose="020B0600070205080204" pitchFamily="34" charset="-128"/>
              </a:rPr>
              <a:t>(b) The asset account, Equipment, is increased by $5,000.</a:t>
            </a:r>
          </a:p>
          <a:p>
            <a:r>
              <a:rPr lang="en-US" altLang="en-US" dirty="0">
                <a:ea typeface="ＭＳ Ｐゴシック" panose="020B0600070205080204" pitchFamily="34" charset="-128"/>
              </a:rPr>
              <a:t>(b) The asset account, Cash, is decreased by $5,000.</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Since equipment is going up, we would record the $5,000 equipment increase on the left side of the Equipment T account.  Since the check causes the Cash account to go down, we would record the $5,000 outlay of cash on the right side of the Cash account.  </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2D48330-D059-4720-AF31-172FFB3B0A65}" type="slidenum">
              <a:rPr lang="en-US" smtClean="0"/>
              <a:t>11</a:t>
            </a:fld>
            <a:endParaRPr lang="en-US"/>
          </a:p>
        </p:txBody>
      </p:sp>
    </p:spTree>
    <p:extLst>
      <p:ext uri="{BB962C8B-B14F-4D97-AF65-F5344CB8AC3E}">
        <p14:creationId xmlns:p14="http://schemas.microsoft.com/office/powerpoint/2010/main" val="413360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Our next transaction for the purchase of office supplies can also be recorded using T accounts. Since Supplies is going up, and it is an asset, we will increase this account on the left.  Cash is the other account affected.  It is also an asset, so we would decrease it by an entry on the right side of the T account.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2D48330-D059-4720-AF31-172FFB3B0A65}" type="slidenum">
              <a:rPr lang="en-US" smtClean="0"/>
              <a:t>12</a:t>
            </a:fld>
            <a:endParaRPr lang="en-US"/>
          </a:p>
        </p:txBody>
      </p:sp>
    </p:spTree>
    <p:extLst>
      <p:ext uri="{BB962C8B-B14F-4D97-AF65-F5344CB8AC3E}">
        <p14:creationId xmlns:p14="http://schemas.microsoft.com/office/powerpoint/2010/main" val="304519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13</a:t>
            </a:fld>
            <a:endParaRPr lang="en-US"/>
          </a:p>
        </p:txBody>
      </p:sp>
    </p:spTree>
    <p:extLst>
      <p:ext uri="{BB962C8B-B14F-4D97-AF65-F5344CB8AC3E}">
        <p14:creationId xmlns:p14="http://schemas.microsoft.com/office/powerpoint/2010/main" val="304519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Our next transaction for the purchase of office supplies can also be recorded using T accounts. Since Supplies is going up, and it is an asset, we will increase this account on the left.  Cash is the other account affected.  It is also an asset, so we would decrease it by an entry on the right side of the T account.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14</a:t>
            </a:fld>
            <a:endParaRPr lang="en-US"/>
          </a:p>
        </p:txBody>
      </p:sp>
    </p:spTree>
    <p:extLst>
      <p:ext uri="{BB962C8B-B14F-4D97-AF65-F5344CB8AC3E}">
        <p14:creationId xmlns:p14="http://schemas.microsoft.com/office/powerpoint/2010/main" val="89644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15</a:t>
            </a:fld>
            <a:endParaRPr lang="en-US"/>
          </a:p>
        </p:txBody>
      </p:sp>
    </p:spTree>
    <p:extLst>
      <p:ext uri="{BB962C8B-B14F-4D97-AF65-F5344CB8AC3E}">
        <p14:creationId xmlns:p14="http://schemas.microsoft.com/office/powerpoint/2010/main" val="896449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Recall that the firm purchased equipment earlier on account.  It is now paying part of that liability by issuing a check to the vendor, Office Plus.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Remember that assets are on the left side of the accounting equation so to increase them we would record the entry on the left.  However, since this transaction involves a </a:t>
            </a:r>
            <a:r>
              <a:rPr lang="en-US" altLang="en-US" b="1" u="sng" dirty="0">
                <a:ea typeface="ＭＳ Ｐゴシック" panose="020B0600070205080204" pitchFamily="34" charset="-128"/>
              </a:rPr>
              <a:t>decrease</a:t>
            </a:r>
            <a:r>
              <a:rPr lang="en-US" altLang="en-US" dirty="0">
                <a:ea typeface="ＭＳ Ｐゴシック" panose="020B0600070205080204" pitchFamily="34" charset="-128"/>
              </a:rPr>
              <a:t> in an asset account, we need to record the entry on the </a:t>
            </a:r>
            <a:r>
              <a:rPr lang="en-US" altLang="en-US" u="sng" dirty="0">
                <a:ea typeface="ＭＳ Ｐゴシック" panose="020B0600070205080204" pitchFamily="34" charset="-128"/>
              </a:rPr>
              <a:t>right</a:t>
            </a:r>
            <a:r>
              <a:rPr lang="en-US" altLang="en-US" dirty="0">
                <a:ea typeface="ＭＳ Ｐゴシック" panose="020B0600070205080204" pitchFamily="34" charset="-128"/>
              </a:rPr>
              <a:t> side of the asset account.  Because liabilities are on the right side of the accounting equation, to increase them we would record the entry on the right side of the T account.  However, in this transaction, since we want to </a:t>
            </a:r>
            <a:r>
              <a:rPr lang="en-US" altLang="en-US" b="1" u="sng" dirty="0">
                <a:ea typeface="ＭＳ Ｐゴシック" panose="020B0600070205080204" pitchFamily="34" charset="-128"/>
              </a:rPr>
              <a:t>decrease</a:t>
            </a:r>
            <a:r>
              <a:rPr lang="en-US" altLang="en-US" dirty="0">
                <a:ea typeface="ＭＳ Ｐゴシック" panose="020B0600070205080204" pitchFamily="34" charset="-128"/>
              </a:rPr>
              <a:t> the liability account, we need to record the dollar amount on the </a:t>
            </a:r>
            <a:r>
              <a:rPr lang="en-US" altLang="en-US" u="sng" dirty="0">
                <a:ea typeface="ＭＳ Ｐゴシック" panose="020B0600070205080204" pitchFamily="34" charset="-128"/>
              </a:rPr>
              <a:t>left</a:t>
            </a:r>
            <a:r>
              <a:rPr lang="en-US" altLang="en-US" dirty="0">
                <a:ea typeface="ＭＳ Ｐゴシック" panose="020B0600070205080204" pitchFamily="34" charset="-128"/>
              </a:rPr>
              <a:t> side of the T account.  Since </a:t>
            </a:r>
            <a:r>
              <a:rPr lang="en-US" altLang="en-US" i="1" dirty="0">
                <a:ea typeface="ＭＳ Ｐゴシック" panose="020B0600070205080204" pitchFamily="34" charset="-128"/>
              </a:rPr>
              <a:t>Accounts Payable</a:t>
            </a:r>
            <a:r>
              <a:rPr lang="en-US" altLang="en-US" dirty="0">
                <a:ea typeface="ＭＳ Ｐゴシック" panose="020B0600070205080204" pitchFamily="34" charset="-128"/>
              </a:rPr>
              <a:t> is going down, we will decrease it by entering a $2,500 entry on the left side of the T account.  Since the Cash account is going down by the same amount, we will enter the $2,500 amount in the right side of the </a:t>
            </a:r>
            <a:r>
              <a:rPr lang="en-US" altLang="en-US" i="1" dirty="0">
                <a:ea typeface="ＭＳ Ｐゴシック" panose="020B0600070205080204" pitchFamily="34" charset="-128"/>
              </a:rPr>
              <a:t>Cash</a:t>
            </a:r>
            <a:r>
              <a:rPr lang="en-US" altLang="en-US" b="1" dirty="0">
                <a:ea typeface="ＭＳ Ｐゴシック" panose="020B0600070205080204" pitchFamily="34" charset="-128"/>
              </a:rPr>
              <a:t> </a:t>
            </a:r>
            <a:r>
              <a:rPr lang="en-US" altLang="en-US" dirty="0">
                <a:ea typeface="ＭＳ Ｐゴシック" panose="020B0600070205080204" pitchFamily="34" charset="-128"/>
              </a:rPr>
              <a:t>T account. </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16</a:t>
            </a:fld>
            <a:endParaRPr lang="en-US"/>
          </a:p>
        </p:txBody>
      </p:sp>
    </p:spTree>
    <p:extLst>
      <p:ext uri="{BB962C8B-B14F-4D97-AF65-F5344CB8AC3E}">
        <p14:creationId xmlns:p14="http://schemas.microsoft.com/office/powerpoint/2010/main" val="23847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17</a:t>
            </a:fld>
            <a:endParaRPr lang="en-US"/>
          </a:p>
        </p:txBody>
      </p:sp>
    </p:spTree>
    <p:extLst>
      <p:ext uri="{BB962C8B-B14F-4D97-AF65-F5344CB8AC3E}">
        <p14:creationId xmlns:p14="http://schemas.microsoft.com/office/powerpoint/2010/main" val="238479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When the business pays for two or more months of rent in advance, they are exchanging one asset,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for another asset, </a:t>
            </a:r>
            <a:r>
              <a:rPr lang="en-US" altLang="en-US" i="1" dirty="0">
                <a:ea typeface="ＭＳ Ｐゴシック" panose="020B0600070205080204" pitchFamily="34" charset="-128"/>
              </a:rPr>
              <a:t>Prepaid Rent</a:t>
            </a:r>
            <a:r>
              <a:rPr lang="en-US" altLang="en-US" dirty="0">
                <a:ea typeface="ＭＳ Ｐゴシック" panose="020B0600070205080204" pitchFamily="34" charset="-128"/>
              </a:rPr>
              <a:t>.  Remember that assets are on the </a:t>
            </a:r>
            <a:r>
              <a:rPr lang="en-US" altLang="en-US" u="sng" dirty="0">
                <a:ea typeface="ＭＳ Ｐゴシック" panose="020B0600070205080204" pitchFamily="34" charset="-128"/>
              </a:rPr>
              <a:t>left </a:t>
            </a:r>
            <a:r>
              <a:rPr lang="en-US" altLang="en-US" dirty="0">
                <a:ea typeface="ＭＳ Ｐゴシック" panose="020B0600070205080204" pitchFamily="34" charset="-128"/>
              </a:rPr>
              <a:t>side of the accounting equation so to increase them we would record the entry on the left.  Since we also want to </a:t>
            </a:r>
            <a:r>
              <a:rPr lang="en-US" altLang="en-US" b="1" u="sng" dirty="0">
                <a:ea typeface="ＭＳ Ｐゴシック" panose="020B0600070205080204" pitchFamily="34" charset="-128"/>
              </a:rPr>
              <a:t>decrease</a:t>
            </a:r>
            <a:r>
              <a:rPr lang="en-US" altLang="en-US" dirty="0">
                <a:ea typeface="ＭＳ Ｐゴシック" panose="020B0600070205080204" pitchFamily="34" charset="-128"/>
              </a:rPr>
              <a:t> a different asset account, we need to record the entry on the </a:t>
            </a:r>
            <a:r>
              <a:rPr lang="en-US" altLang="en-US" u="sng" dirty="0">
                <a:ea typeface="ＭＳ Ｐゴシック" panose="020B0600070205080204" pitchFamily="34" charset="-128"/>
              </a:rPr>
              <a:t>right</a:t>
            </a:r>
            <a:r>
              <a:rPr lang="en-US" altLang="en-US" dirty="0">
                <a:ea typeface="ＭＳ Ｐゴシック" panose="020B0600070205080204" pitchFamily="34" charset="-128"/>
              </a:rPr>
              <a:t> side of that asset account.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Since </a:t>
            </a:r>
            <a:r>
              <a:rPr lang="en-US" altLang="en-US" i="1" dirty="0">
                <a:ea typeface="ＭＳ Ｐゴシック" panose="020B0600070205080204" pitchFamily="34" charset="-128"/>
              </a:rPr>
              <a:t>the Prepaid Rent </a:t>
            </a:r>
            <a:r>
              <a:rPr lang="en-US" altLang="en-US" dirty="0">
                <a:ea typeface="ＭＳ Ｐゴシック" panose="020B0600070205080204" pitchFamily="34" charset="-128"/>
              </a:rPr>
              <a:t>account is going up, we will increase it by entering a $8,000 entry on the left side of the T account.  Since the Cash account is going down by the same amount, we will enter the $8,000 amount in the right side of the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T account,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18</a:t>
            </a:fld>
            <a:endParaRPr lang="en-US"/>
          </a:p>
        </p:txBody>
      </p:sp>
    </p:spTree>
    <p:extLst>
      <p:ext uri="{BB962C8B-B14F-4D97-AF65-F5344CB8AC3E}">
        <p14:creationId xmlns:p14="http://schemas.microsoft.com/office/powerpoint/2010/main" val="61959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When the business pays for two or more months of rent in advance, they are exchanging one asset,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for another asset, </a:t>
            </a:r>
            <a:r>
              <a:rPr lang="en-US" altLang="en-US" i="1" dirty="0">
                <a:ea typeface="ＭＳ Ｐゴシック" panose="020B0600070205080204" pitchFamily="34" charset="-128"/>
              </a:rPr>
              <a:t>Prepaid Rent</a:t>
            </a:r>
            <a:r>
              <a:rPr lang="en-US" altLang="en-US" dirty="0">
                <a:ea typeface="ＭＳ Ｐゴシック" panose="020B0600070205080204" pitchFamily="34" charset="-128"/>
              </a:rPr>
              <a:t>.  Remember that assets are on the </a:t>
            </a:r>
            <a:r>
              <a:rPr lang="en-US" altLang="en-US" u="sng" dirty="0">
                <a:ea typeface="ＭＳ Ｐゴシック" panose="020B0600070205080204" pitchFamily="34" charset="-128"/>
              </a:rPr>
              <a:t>left </a:t>
            </a:r>
            <a:r>
              <a:rPr lang="en-US" altLang="en-US" dirty="0">
                <a:ea typeface="ＭＳ Ｐゴシック" panose="020B0600070205080204" pitchFamily="34" charset="-128"/>
              </a:rPr>
              <a:t>side of the accounting equation so to increase them we would record the entry on the left.  Since we also want to </a:t>
            </a:r>
            <a:r>
              <a:rPr lang="en-US" altLang="en-US" b="1" u="sng" dirty="0">
                <a:ea typeface="ＭＳ Ｐゴシック" panose="020B0600070205080204" pitchFamily="34" charset="-128"/>
              </a:rPr>
              <a:t>decrease</a:t>
            </a:r>
            <a:r>
              <a:rPr lang="en-US" altLang="en-US" dirty="0">
                <a:ea typeface="ＭＳ Ｐゴシック" panose="020B0600070205080204" pitchFamily="34" charset="-128"/>
              </a:rPr>
              <a:t> a different asset account, we need to record the entry on the </a:t>
            </a:r>
            <a:r>
              <a:rPr lang="en-US" altLang="en-US" u="sng" dirty="0">
                <a:ea typeface="ＭＳ Ｐゴシック" panose="020B0600070205080204" pitchFamily="34" charset="-128"/>
              </a:rPr>
              <a:t>right</a:t>
            </a:r>
            <a:r>
              <a:rPr lang="en-US" altLang="en-US" dirty="0">
                <a:ea typeface="ＭＳ Ｐゴシック" panose="020B0600070205080204" pitchFamily="34" charset="-128"/>
              </a:rPr>
              <a:t> side of that asset account.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Since </a:t>
            </a:r>
            <a:r>
              <a:rPr lang="en-US" altLang="en-US" i="1" dirty="0">
                <a:ea typeface="ＭＳ Ｐゴシック" panose="020B0600070205080204" pitchFamily="34" charset="-128"/>
              </a:rPr>
              <a:t>the Prepaid Rent </a:t>
            </a:r>
            <a:r>
              <a:rPr lang="en-US" altLang="en-US" dirty="0">
                <a:ea typeface="ＭＳ Ｐゴシック" panose="020B0600070205080204" pitchFamily="34" charset="-128"/>
              </a:rPr>
              <a:t>account is going up, we will increase it by entering a $8,000 entry on the left side of the T account.  Since the Cash account is going down by the same amount, we will enter the $8,000 amount in the right side of the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T account,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19</a:t>
            </a:fld>
            <a:endParaRPr lang="en-US"/>
          </a:p>
        </p:txBody>
      </p:sp>
    </p:spTree>
    <p:extLst>
      <p:ext uri="{BB962C8B-B14F-4D97-AF65-F5344CB8AC3E}">
        <p14:creationId xmlns:p14="http://schemas.microsoft.com/office/powerpoint/2010/main" val="61959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3-3: Determine the balance of an account</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20</a:t>
            </a:fld>
            <a:endParaRPr lang="en-US"/>
          </a:p>
        </p:txBody>
      </p:sp>
    </p:spTree>
    <p:extLst>
      <p:ext uri="{BB962C8B-B14F-4D97-AF65-F5344CB8AC3E}">
        <p14:creationId xmlns:p14="http://schemas.microsoft.com/office/powerpoint/2010/main" val="122464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tab pos="509588" algn="l"/>
              </a:tabLst>
              <a:defRPr/>
            </a:pPr>
            <a:r>
              <a:rPr lang="en-US" altLang="en-US" dirty="0">
                <a:ea typeface="ＭＳ Ｐゴシック" panose="020B0600070205080204" pitchFamily="34" charset="-128"/>
              </a:rPr>
              <a:t>Chapter 2 illustrated basic relationships in the accounting equation and showed how to prepare financial statements.  Chapter 3 introduces tools accountants use to analyze business transactions, as well as the chart of accounts. </a:t>
            </a:r>
          </a:p>
          <a:p>
            <a:pPr marL="0" marR="0" lvl="0" indent="0" algn="l" defTabSz="914400" rtl="0" eaLnBrk="0" fontAlgn="base" latinLnBrk="0" hangingPunct="0">
              <a:lnSpc>
                <a:spcPct val="100000"/>
              </a:lnSpc>
              <a:spcBef>
                <a:spcPct val="30000"/>
              </a:spcBef>
              <a:spcAft>
                <a:spcPct val="0"/>
              </a:spcAft>
              <a:buClrTx/>
              <a:buSzTx/>
              <a:buFontTx/>
              <a:buNone/>
              <a:tabLst>
                <a:tab pos="509588" algn="l"/>
              </a:tabLst>
              <a:defRPr/>
            </a:pPr>
            <a:endParaRPr lang="en-US" sz="1200" b="1" u="none" kern="0" dirty="0">
              <a:solidFill>
                <a:schemeClr val="tx1"/>
              </a:solidFill>
              <a:latin typeface="Times New Roman" pitchFamily="18" charset="0"/>
              <a:ea typeface="ＭＳ Ｐゴシック" charset="0"/>
              <a:cs typeface="ＭＳ Ｐゴシック" charset="0"/>
            </a:endParaRPr>
          </a:p>
          <a:p>
            <a:pPr>
              <a:tabLst>
                <a:tab pos="509588" algn="l"/>
              </a:tabLst>
              <a:defRPr/>
            </a:pPr>
            <a:r>
              <a:rPr lang="en-US" altLang="en-US" dirty="0">
                <a:ea typeface="ＭＳ Ｐゴシック" pitchFamily="34" charset="-128"/>
              </a:rPr>
              <a:t> The objectives of this chapter are listed here.</a:t>
            </a:r>
            <a:endParaRPr lang="en-US" dirty="0"/>
          </a:p>
          <a:p>
            <a:pPr>
              <a:tabLst>
                <a:tab pos="509588" algn="l"/>
              </a:tabLst>
              <a:defRPr/>
            </a:pPr>
            <a:endParaRPr lang="en-US" dirty="0"/>
          </a:p>
          <a:p>
            <a:pPr marL="0" indent="0" algn="l" defTabSz="809625" eaLnBrk="1" hangingPunct="1">
              <a:buFont typeface="Wingdings" panose="05000000000000000000" pitchFamily="2" charset="2"/>
              <a:buNone/>
            </a:pPr>
            <a:r>
              <a:rPr lang="en-US" sz="1200" b="1" u="sng" dirty="0">
                <a:solidFill>
                  <a:srgbClr val="C00000"/>
                </a:solidFill>
              </a:rPr>
              <a:t>SECTION 1: </a:t>
            </a:r>
            <a:r>
              <a:rPr lang="en-US" altLang="en-US" sz="1200" b="1" u="sng" dirty="0">
                <a:solidFill>
                  <a:srgbClr val="990000"/>
                </a:solidFill>
              </a:rPr>
              <a:t>Transactions That Affect Assets, Liabilities, and Owner</a:t>
            </a:r>
            <a:r>
              <a:rPr lang="ja-JP" altLang="en-US" sz="1200" b="1" u="sng" dirty="0">
                <a:solidFill>
                  <a:srgbClr val="990000"/>
                </a:solidFill>
              </a:rPr>
              <a:t>’</a:t>
            </a:r>
            <a:r>
              <a:rPr lang="en-US" altLang="ja-JP" sz="1200" b="1" u="sng" dirty="0">
                <a:solidFill>
                  <a:srgbClr val="990000"/>
                </a:solidFill>
              </a:rPr>
              <a:t>s Equity</a:t>
            </a:r>
          </a:p>
          <a:p>
            <a:pPr marL="463550" indent="-463550" eaLnBrk="1" hangingPunct="1">
              <a:spcAft>
                <a:spcPct val="25000"/>
              </a:spcAft>
            </a:pPr>
            <a:r>
              <a:rPr lang="en-US" altLang="en-US" sz="1200" dirty="0"/>
              <a:t>3-1  Set up T accounts for assets, liabilities, and owner</a:t>
            </a:r>
            <a:r>
              <a:rPr lang="ja-JP" altLang="en-US" sz="1200" dirty="0"/>
              <a:t>’</a:t>
            </a:r>
            <a:r>
              <a:rPr lang="en-US" altLang="ja-JP" sz="1200" dirty="0"/>
              <a:t>s equity. </a:t>
            </a:r>
          </a:p>
          <a:p>
            <a:pPr marL="463550" indent="-463550" eaLnBrk="1" hangingPunct="1">
              <a:spcAft>
                <a:spcPct val="25000"/>
              </a:spcAft>
            </a:pPr>
            <a:r>
              <a:rPr lang="en-US" altLang="en-US" sz="1200" dirty="0"/>
              <a:t>3-2  Analyze business transactions and enter  them in the accounts.</a:t>
            </a:r>
          </a:p>
          <a:p>
            <a:pPr marL="463550" indent="-463550" eaLnBrk="1" hangingPunct="1"/>
            <a:r>
              <a:rPr lang="en-US" altLang="en-US" sz="1200" dirty="0"/>
              <a:t>3-3  Determine the balance of an account.</a:t>
            </a:r>
          </a:p>
          <a:p>
            <a:pPr marL="627063" indent="-627063">
              <a:tabLst>
                <a:tab pos="509588" algn="l"/>
              </a:tabLst>
              <a:defRPr/>
            </a:pPr>
            <a:endParaRPr lang="en-US" sz="1200" u="none" dirty="0"/>
          </a:p>
          <a:p>
            <a:pPr marL="1377950" indent="-1377950" defTabSz="809625" eaLnBrk="1" hangingPunct="1">
              <a:buFont typeface="Wingdings" panose="05000000000000000000" pitchFamily="2" charset="2"/>
              <a:buNone/>
            </a:pPr>
            <a:r>
              <a:rPr lang="en-US" sz="1200" b="1" u="sng" dirty="0">
                <a:solidFill>
                  <a:srgbClr val="C00000"/>
                </a:solidFill>
              </a:rPr>
              <a:t>SECTION 2:</a:t>
            </a:r>
            <a:r>
              <a:rPr lang="en-US" altLang="en-US" sz="1200" b="1" u="sng" dirty="0">
                <a:solidFill>
                  <a:srgbClr val="C00000"/>
                </a:solidFill>
              </a:rPr>
              <a:t> Transactions That Affect Revenue, Expenses, and Withdrawals</a:t>
            </a:r>
          </a:p>
          <a:p>
            <a:pPr marL="463550" indent="-463550" eaLnBrk="1" hangingPunct="1">
              <a:lnSpc>
                <a:spcPct val="80000"/>
              </a:lnSpc>
              <a:spcAft>
                <a:spcPct val="50000"/>
              </a:spcAft>
              <a:tabLst>
                <a:tab pos="463550" algn="l"/>
              </a:tabLst>
            </a:pPr>
            <a:r>
              <a:rPr lang="en-US" altLang="en-US" sz="1200" dirty="0"/>
              <a:t>3-4  Set up T accounts for revenue and expenses.</a:t>
            </a:r>
          </a:p>
          <a:p>
            <a:pPr marL="463550" indent="-463550" eaLnBrk="1" hangingPunct="1">
              <a:lnSpc>
                <a:spcPct val="80000"/>
              </a:lnSpc>
              <a:spcAft>
                <a:spcPct val="50000"/>
              </a:spcAft>
              <a:tabLst>
                <a:tab pos="463550" algn="l"/>
              </a:tabLst>
            </a:pPr>
            <a:r>
              <a:rPr lang="en-US" altLang="en-US" sz="1200" dirty="0"/>
              <a:t>3-5  Prepare a trial balance from T accounts.</a:t>
            </a:r>
          </a:p>
          <a:p>
            <a:pPr marL="463550" indent="-463550" eaLnBrk="1" hangingPunct="1">
              <a:lnSpc>
                <a:spcPct val="80000"/>
              </a:lnSpc>
              <a:spcAft>
                <a:spcPct val="50000"/>
              </a:spcAft>
              <a:tabLst>
                <a:tab pos="463550" algn="l"/>
              </a:tabLst>
            </a:pPr>
            <a:r>
              <a:rPr lang="en-US" altLang="en-US" sz="1200" dirty="0"/>
              <a:t>3-6  Prepare an income statement, a statement of owner</a:t>
            </a:r>
            <a:r>
              <a:rPr lang="ja-JP" altLang="en-US" sz="1200" dirty="0"/>
              <a:t>’</a:t>
            </a:r>
            <a:r>
              <a:rPr lang="en-US" altLang="ja-JP" sz="1200" dirty="0"/>
              <a:t>s equity, and a balance sheet.</a:t>
            </a:r>
          </a:p>
          <a:p>
            <a:pPr marL="463550" indent="-463550" eaLnBrk="1" hangingPunct="1">
              <a:lnSpc>
                <a:spcPct val="80000"/>
              </a:lnSpc>
              <a:spcAft>
                <a:spcPct val="50000"/>
              </a:spcAft>
              <a:tabLst>
                <a:tab pos="463550" algn="l"/>
              </a:tabLst>
            </a:pPr>
            <a:r>
              <a:rPr lang="en-US" altLang="en-US" sz="1200" dirty="0"/>
              <a:t>3-7  Develop a chart of accounts.</a:t>
            </a:r>
          </a:p>
          <a:p>
            <a:pPr marL="463550" indent="-463550">
              <a:tabLst>
                <a:tab pos="463550" algn="l"/>
              </a:tabLst>
            </a:pPr>
            <a:r>
              <a:rPr lang="en-US" altLang="en-US" sz="1200" dirty="0"/>
              <a:t>3-8 </a:t>
            </a:r>
            <a:r>
              <a:rPr lang="en-US" sz="1200" b="0" dirty="0"/>
              <a:t> </a:t>
            </a:r>
            <a:r>
              <a:rPr lang="en-US" sz="1200" dirty="0"/>
              <a:t>Define the accounting terms new to this chapter. </a:t>
            </a:r>
            <a:endParaRPr lang="en-US" altLang="en-US" dirty="0"/>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a:t>
            </a:fld>
            <a:endParaRPr lang="en-US"/>
          </a:p>
        </p:txBody>
      </p:sp>
    </p:spTree>
    <p:extLst>
      <p:ext uri="{BB962C8B-B14F-4D97-AF65-F5344CB8AC3E}">
        <p14:creationId xmlns:p14="http://schemas.microsoft.com/office/powerpoint/2010/main" val="88310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3-3:</a:t>
            </a:r>
          </a:p>
          <a:p>
            <a:r>
              <a:rPr lang="en-US" altLang="en-US" dirty="0">
                <a:ea typeface="ＭＳ Ｐゴシック" panose="020B0600070205080204" pitchFamily="34" charset="-128"/>
              </a:rPr>
              <a:t>Objective three shows us how to determine the balance of a T account.  An account balance is the difference between the amounts recorded on the two sides of an account.  It can be computed at any time.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When we </a:t>
            </a:r>
            <a:r>
              <a:rPr lang="ja-JP" altLang="en-US" dirty="0">
                <a:ea typeface="ＭＳ Ｐゴシック" panose="020B0600070205080204" pitchFamily="34" charset="-128"/>
              </a:rPr>
              <a:t>“</a:t>
            </a:r>
            <a:r>
              <a:rPr lang="en-US" altLang="ja-JP" dirty="0">
                <a:ea typeface="ＭＳ Ｐゴシック" panose="020B0600070205080204" pitchFamily="34" charset="-128"/>
              </a:rPr>
              <a:t>foot</a:t>
            </a:r>
            <a:r>
              <a:rPr lang="ja-JP" altLang="en-US" dirty="0">
                <a:ea typeface="ＭＳ Ｐゴシック" panose="020B0600070205080204" pitchFamily="34" charset="-128"/>
              </a:rPr>
              <a:t>”</a:t>
            </a:r>
            <a:r>
              <a:rPr lang="en-US" altLang="ja-JP" dirty="0">
                <a:ea typeface="ＭＳ Ｐゴシック" panose="020B0600070205080204" pitchFamily="34" charset="-128"/>
              </a:rPr>
              <a:t> a column, this means to add down and write the total at the bottom of the column. Subtract the smaller of the two totals from the larger of the two totals– the result is the account balance.</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21</a:t>
            </a:fld>
            <a:endParaRPr lang="en-US"/>
          </a:p>
        </p:txBody>
      </p:sp>
    </p:spTree>
    <p:extLst>
      <p:ext uri="{BB962C8B-B14F-4D97-AF65-F5344CB8AC3E}">
        <p14:creationId xmlns:p14="http://schemas.microsoft.com/office/powerpoint/2010/main" val="1216826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3-3:</a:t>
            </a:r>
          </a:p>
          <a:p>
            <a:pPr marL="228600" indent="-228600"/>
            <a:r>
              <a:rPr lang="en-US" altLang="en-US" dirty="0">
                <a:ea typeface="ＭＳ Ｐゴシック" panose="020B0600070205080204" pitchFamily="34" charset="-128"/>
              </a:rPr>
              <a:t>When we determine the balance of an account, we add both sides of the T account and then subtract the smaller side from the larger side.  The difference is the </a:t>
            </a:r>
            <a:r>
              <a:rPr lang="ja-JP" altLang="en-US" dirty="0">
                <a:ea typeface="ＭＳ Ｐゴシック" panose="020B0600070205080204" pitchFamily="34" charset="-128"/>
              </a:rPr>
              <a:t>“</a:t>
            </a:r>
            <a:r>
              <a:rPr lang="en-US" altLang="ja-JP" dirty="0">
                <a:ea typeface="ＭＳ Ｐゴシック" panose="020B0600070205080204" pitchFamily="34" charset="-128"/>
              </a:rPr>
              <a:t>balance</a:t>
            </a:r>
            <a:r>
              <a:rPr lang="ja-JP" altLang="en-US" dirty="0">
                <a:ea typeface="ＭＳ Ｐゴシック" panose="020B0600070205080204" pitchFamily="34" charset="-128"/>
              </a:rPr>
              <a:t>”</a:t>
            </a:r>
            <a:r>
              <a:rPr lang="en-US" altLang="ja-JP" dirty="0">
                <a:ea typeface="ＭＳ Ｐゴシック" panose="020B0600070205080204" pitchFamily="34" charset="-128"/>
              </a:rPr>
              <a:t> of the account.</a:t>
            </a:r>
          </a:p>
          <a:p>
            <a:pPr marL="228600" indent="-228600"/>
            <a:endParaRPr lang="en-US" altLang="en-US" dirty="0">
              <a:ea typeface="ＭＳ Ｐゴシック" panose="020B0600070205080204" pitchFamily="34" charset="-128"/>
            </a:endParaRPr>
          </a:p>
          <a:p>
            <a:pPr marL="228600" indent="-228600"/>
            <a:r>
              <a:rPr lang="en-US" altLang="en-US" dirty="0">
                <a:ea typeface="ＭＳ Ｐゴシック" panose="020B0600070205080204" pitchFamily="34" charset="-128"/>
              </a:rPr>
              <a:t>Calculating account balances simply means adding up or </a:t>
            </a:r>
            <a:r>
              <a:rPr lang="ja-JP" altLang="en-US" dirty="0">
                <a:ea typeface="ＭＳ Ｐゴシック" panose="020B0600070205080204" pitchFamily="34" charset="-128"/>
              </a:rPr>
              <a:t>“</a:t>
            </a:r>
            <a:r>
              <a:rPr lang="en-US" altLang="ja-JP" dirty="0">
                <a:ea typeface="ＭＳ Ｐゴシック" panose="020B0600070205080204" pitchFamily="34" charset="-128"/>
              </a:rPr>
              <a:t>footing</a:t>
            </a:r>
            <a:r>
              <a:rPr lang="ja-JP" altLang="en-US" dirty="0">
                <a:ea typeface="ＭＳ Ｐゴシック" panose="020B0600070205080204" pitchFamily="34" charset="-128"/>
              </a:rPr>
              <a:t>”</a:t>
            </a:r>
            <a:r>
              <a:rPr lang="en-US" altLang="ja-JP" dirty="0">
                <a:ea typeface="ＭＳ Ｐゴシック" panose="020B0600070205080204" pitchFamily="34" charset="-128"/>
              </a:rPr>
              <a:t> the total of both sides of the T-account.  Use footings for columns that have more than one entry.  </a:t>
            </a:r>
            <a:br>
              <a:rPr lang="en-US" altLang="ja-JP" dirty="0">
                <a:ea typeface="ＭＳ Ｐゴシック" panose="020B0600070205080204" pitchFamily="34" charset="-128"/>
              </a:rPr>
            </a:br>
            <a:r>
              <a:rPr lang="en-US" altLang="ja-JP" dirty="0">
                <a:ea typeface="ＭＳ Ｐゴシック" panose="020B0600070205080204" pitchFamily="34" charset="-128"/>
              </a:rPr>
              <a:t/>
            </a:r>
            <a:br>
              <a:rPr lang="en-US" altLang="ja-JP" dirty="0">
                <a:ea typeface="ＭＳ Ｐゴシック" panose="020B0600070205080204" pitchFamily="34" charset="-128"/>
              </a:rPr>
            </a:br>
            <a:r>
              <a:rPr lang="en-US" altLang="ja-JP" dirty="0">
                <a:ea typeface="ＭＳ Ｐゴシック" panose="020B0600070205080204" pitchFamily="34" charset="-128"/>
              </a:rPr>
              <a:t>Then subtract the smaller total from the larger total. The result is the account balance.  You will see a demonstration of this in the next slide.</a:t>
            </a:r>
          </a:p>
          <a:p>
            <a:pPr marL="228600" indent="-228600"/>
            <a:endParaRPr lang="en-US" altLang="ja-JP" dirty="0">
              <a:ea typeface="ＭＳ Ｐゴシック" panose="020B0600070205080204" pitchFamily="34" charset="-128"/>
            </a:endParaRPr>
          </a:p>
          <a:p>
            <a:pPr marL="228600" indent="-228600"/>
            <a:r>
              <a:rPr lang="en-US" altLang="en-US" dirty="0">
                <a:ea typeface="ＭＳ Ｐゴシック" panose="020B0600070205080204" pitchFamily="34" charset="-128"/>
              </a:rPr>
              <a:t>This table shows the possible balance alternatives that could exist in an account.</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22</a:t>
            </a:fld>
            <a:endParaRPr lang="en-US"/>
          </a:p>
        </p:txBody>
      </p:sp>
    </p:spTree>
    <p:extLst>
      <p:ext uri="{BB962C8B-B14F-4D97-AF65-F5344CB8AC3E}">
        <p14:creationId xmlns:p14="http://schemas.microsoft.com/office/powerpoint/2010/main" val="172639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3-3:</a:t>
            </a:r>
          </a:p>
          <a:p>
            <a:r>
              <a:rPr lang="en-US" altLang="en-US" dirty="0">
                <a:ea typeface="ＭＳ Ｐゴシック" panose="020B0600070205080204" pitchFamily="34" charset="-128"/>
              </a:rPr>
              <a:t>To determine the balance of the Cash account, we would add (foot) the total of the right side, which equal $17,000.  Since this side is smaller than the left side, we would subtract the $17,000 from the larger $100,000 left side.  The difference is a left side balance of $83,000 in the Cash account.</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23</a:t>
            </a:fld>
            <a:endParaRPr lang="en-US"/>
          </a:p>
        </p:txBody>
      </p:sp>
    </p:spTree>
    <p:extLst>
      <p:ext uri="{BB962C8B-B14F-4D97-AF65-F5344CB8AC3E}">
        <p14:creationId xmlns:p14="http://schemas.microsoft.com/office/powerpoint/2010/main" val="4209960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3-3:</a:t>
            </a:r>
          </a:p>
          <a:p>
            <a:r>
              <a:rPr lang="en-US" altLang="en-US" dirty="0">
                <a:ea typeface="ＭＳ Ｐゴシック" panose="020B0600070205080204" pitchFamily="34" charset="-128"/>
              </a:rPr>
              <a:t>Here is a visual presentation of the T accounts and their balances at the end of the month.  Notice that the total of all the asset account balances equal the total of the liabilities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$103,500 = $103,500.  As you look at this slide, notice which side of the account the balance is on.  All accounts have a </a:t>
            </a:r>
            <a:r>
              <a:rPr lang="ja-JP" altLang="en-US" dirty="0">
                <a:ea typeface="ＭＳ Ｐゴシック" panose="020B0600070205080204" pitchFamily="34" charset="-128"/>
              </a:rPr>
              <a:t>“</a:t>
            </a:r>
            <a:r>
              <a:rPr lang="en-US" altLang="ja-JP" dirty="0">
                <a:ea typeface="ＭＳ Ｐゴシック" panose="020B0600070205080204" pitchFamily="34" charset="-128"/>
              </a:rPr>
              <a:t>normal</a:t>
            </a:r>
            <a:r>
              <a:rPr lang="ja-JP" altLang="en-US" dirty="0">
                <a:ea typeface="ＭＳ Ｐゴシック" panose="020B0600070205080204" pitchFamily="34" charset="-128"/>
              </a:rPr>
              <a:t>”</a:t>
            </a:r>
            <a:r>
              <a:rPr lang="en-US" altLang="ja-JP" dirty="0">
                <a:ea typeface="ＭＳ Ｐゴシック" panose="020B0600070205080204" pitchFamily="34" charset="-128"/>
              </a:rPr>
              <a:t> balance. This is the side that receives the increase.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You will notice that assets have a normal left side balance, or debit.  Liabilities have a normal right side balance, or credit.  And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 specifically capital, has a normal right side or credit balance.  It</a:t>
            </a:r>
            <a:r>
              <a:rPr lang="ja-JP" altLang="en-US" dirty="0">
                <a:ea typeface="ＭＳ Ｐゴシック" panose="020B0600070205080204" pitchFamily="34" charset="-128"/>
              </a:rPr>
              <a:t>’</a:t>
            </a:r>
            <a:r>
              <a:rPr lang="en-US" altLang="ja-JP" dirty="0">
                <a:ea typeface="ＭＳ Ｐゴシック" panose="020B0600070205080204" pitchFamily="34" charset="-128"/>
              </a:rPr>
              <a:t>s important to recognize that all accounts have  </a:t>
            </a:r>
            <a:r>
              <a:rPr lang="ja-JP" altLang="en-US" dirty="0">
                <a:ea typeface="ＭＳ Ｐゴシック" panose="020B0600070205080204" pitchFamily="34" charset="-128"/>
              </a:rPr>
              <a:t>“</a:t>
            </a:r>
            <a:r>
              <a:rPr lang="en-US" altLang="ja-JP" dirty="0">
                <a:ea typeface="ＭＳ Ｐゴシック" panose="020B0600070205080204" pitchFamily="34" charset="-128"/>
              </a:rPr>
              <a:t>normal balances.</a:t>
            </a:r>
            <a:r>
              <a:rPr lang="ja-JP" altLang="en-US" dirty="0">
                <a:ea typeface="ＭＳ Ｐゴシック" panose="020B0600070205080204" pitchFamily="34" charset="-128"/>
              </a:rPr>
              <a:t>”</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24</a:t>
            </a:fld>
            <a:endParaRPr lang="en-US"/>
          </a:p>
        </p:txBody>
      </p:sp>
    </p:spTree>
    <p:extLst>
      <p:ext uri="{BB962C8B-B14F-4D97-AF65-F5344CB8AC3E}">
        <p14:creationId xmlns:p14="http://schemas.microsoft.com/office/powerpoint/2010/main" val="2983703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3-4: Set up T accounts for revenue and expenses </a:t>
            </a:r>
            <a:r>
              <a:rPr lang="en-US" altLang="en-US" b="1" dirty="0">
                <a:ea typeface="ＭＳ Ｐゴシック" panose="020B0600070205080204" pitchFamily="34" charset="-128"/>
                <a:cs typeface="Times New Roman" panose="02020603050405020304" pitchFamily="18" charset="0"/>
              </a:rPr>
              <a:t>.</a:t>
            </a:r>
            <a:r>
              <a:rPr lang="en-US" altLang="en-US" b="1" dirty="0">
                <a:ea typeface="ＭＳ Ｐゴシック" panose="020B0600070205080204"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Section 2 of this chapter shows us how to record revenue, expense and withdrawal transactions into T accounts.  The fourth objective of the chapter explains how to set up T accounts for these additional accounts. Let</a:t>
            </a:r>
            <a:r>
              <a:rPr lang="ja-JP" altLang="en-US" dirty="0">
                <a:ea typeface="ＭＳ Ｐゴシック" panose="020B0600070205080204" pitchFamily="34" charset="-128"/>
              </a:rPr>
              <a:t>’</a:t>
            </a:r>
            <a:r>
              <a:rPr lang="en-US" altLang="ja-JP" dirty="0">
                <a:ea typeface="ＭＳ Ｐゴシック" panose="020B0600070205080204" pitchFamily="34" charset="-128"/>
              </a:rPr>
              <a:t>s get started.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25</a:t>
            </a:fld>
            <a:endParaRPr lang="en-US"/>
          </a:p>
        </p:txBody>
      </p:sp>
    </p:spTree>
    <p:extLst>
      <p:ext uri="{BB962C8B-B14F-4D97-AF65-F5344CB8AC3E}">
        <p14:creationId xmlns:p14="http://schemas.microsoft.com/office/powerpoint/2010/main" val="3840944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We know that revenues increase owner</a:t>
            </a:r>
            <a:r>
              <a:rPr lang="ja-JP" altLang="en-US" sz="1200" dirty="0"/>
              <a:t>’</a:t>
            </a:r>
            <a:r>
              <a:rPr lang="en-US" altLang="ja-JP" sz="1200" dirty="0"/>
              <a:t>s equity. </a:t>
            </a:r>
            <a:br>
              <a:rPr lang="en-US" altLang="ja-JP" sz="1200" dirty="0"/>
            </a:br>
            <a:r>
              <a:rPr lang="en-US" altLang="ja-JP" sz="1200" dirty="0"/>
              <a:t>Sinc</a:t>
            </a:r>
            <a:r>
              <a:rPr lang="en-US" altLang="ja-JP" sz="1200" baseline="0" dirty="0"/>
              <a:t>e we know that increases in owner’s equity appear on the right side of the T account, then increases in revenue will appear on the right side of revenue T accounts as well.</a:t>
            </a:r>
            <a:endParaRPr lang="en-US" altLang="en-US" sz="1600" b="0" dirty="0">
              <a:latin typeface="Times New Roman" panose="02020603050405020304" pitchFamily="18" charset="0"/>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26</a:t>
            </a:fld>
            <a:endParaRPr lang="en-US"/>
          </a:p>
        </p:txBody>
      </p:sp>
    </p:spTree>
    <p:extLst>
      <p:ext uri="{BB962C8B-B14F-4D97-AF65-F5344CB8AC3E}">
        <p14:creationId xmlns:p14="http://schemas.microsoft.com/office/powerpoint/2010/main" val="3019035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To increase a revenue account, we would credit the account.  If we would want to decrease the account we would do the opposite, so we would debit the account.</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27</a:t>
            </a:fld>
            <a:endParaRPr lang="en-US"/>
          </a:p>
        </p:txBody>
      </p:sp>
    </p:spTree>
    <p:extLst>
      <p:ext uri="{BB962C8B-B14F-4D97-AF65-F5344CB8AC3E}">
        <p14:creationId xmlns:p14="http://schemas.microsoft.com/office/powerpoint/2010/main" val="3117110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The next transaction will be to record revenue from services sold for cash.  Take a moment to review the transaction.</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28</a:t>
            </a:fld>
            <a:endParaRPr lang="en-US"/>
          </a:p>
        </p:txBody>
      </p:sp>
    </p:spTree>
    <p:extLst>
      <p:ext uri="{BB962C8B-B14F-4D97-AF65-F5344CB8AC3E}">
        <p14:creationId xmlns:p14="http://schemas.microsoft.com/office/powerpoint/2010/main" val="575838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consider the transactions where Eli earns $11,000 from various charge account clients.  Since we have completed the work and earned the money, we increase or </a:t>
            </a:r>
            <a:r>
              <a:rPr lang="en-US" altLang="ja-JP" u="sng" dirty="0">
                <a:ea typeface="ＭＳ Ｐゴシック" panose="020B0600070205080204" pitchFamily="34" charset="-128"/>
              </a:rPr>
              <a:t>debit</a:t>
            </a:r>
            <a:r>
              <a:rPr lang="en-US" altLang="ja-JP" dirty="0">
                <a:ea typeface="ＭＳ Ｐゴシック" panose="020B0600070205080204" pitchFamily="34" charset="-128"/>
              </a:rPr>
              <a:t> our </a:t>
            </a:r>
            <a:r>
              <a:rPr lang="en-US" altLang="ja-JP" i="1" dirty="0">
                <a:ea typeface="ＭＳ Ｐゴシック" panose="020B0600070205080204" pitchFamily="34" charset="-128"/>
              </a:rPr>
              <a:t>Accounts Receivable</a:t>
            </a:r>
            <a:r>
              <a:rPr lang="en-US" altLang="ja-JP" dirty="0">
                <a:ea typeface="ＭＳ Ｐゴシック" panose="020B0600070205080204" pitchFamily="34" charset="-128"/>
              </a:rPr>
              <a:t> for $11,000.  We also increase our Fees Income account by recording a </a:t>
            </a:r>
            <a:r>
              <a:rPr lang="en-US" altLang="ja-JP" u="sng" dirty="0">
                <a:ea typeface="ＭＳ Ｐゴシック" panose="020B0600070205080204" pitchFamily="34" charset="-128"/>
              </a:rPr>
              <a:t>credit</a:t>
            </a:r>
            <a:r>
              <a:rPr lang="en-US" altLang="ja-JP" dirty="0">
                <a:ea typeface="ＭＳ Ｐゴシック" panose="020B0600070205080204" pitchFamily="34" charset="-128"/>
              </a:rPr>
              <a:t> for $11,000.</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29</a:t>
            </a:fld>
            <a:endParaRPr lang="en-US"/>
          </a:p>
        </p:txBody>
      </p:sp>
    </p:spTree>
    <p:extLst>
      <p:ext uri="{BB962C8B-B14F-4D97-AF65-F5344CB8AC3E}">
        <p14:creationId xmlns:p14="http://schemas.microsoft.com/office/powerpoint/2010/main" val="410420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30</a:t>
            </a:fld>
            <a:endParaRPr lang="en-US"/>
          </a:p>
        </p:txBody>
      </p:sp>
    </p:spTree>
    <p:extLst>
      <p:ext uri="{BB962C8B-B14F-4D97-AF65-F5344CB8AC3E}">
        <p14:creationId xmlns:p14="http://schemas.microsoft.com/office/powerpoint/2010/main" val="68920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3-1: Set up T accounts for assets, liabilities, and owner</a:t>
            </a:r>
            <a:r>
              <a:rPr lang="ja-JP" altLang="en-US" sz="1200" b="1" u="none" dirty="0"/>
              <a:t>’</a:t>
            </a:r>
            <a:r>
              <a:rPr lang="en-US" altLang="ja-JP" sz="1200" b="1" u="none" dirty="0"/>
              <a:t>s equity. </a:t>
            </a:r>
            <a:r>
              <a:rPr lang="en-US" altLang="en-US" b="1" dirty="0">
                <a:ea typeface="ＭＳ Ｐゴシック" panose="020B0600070205080204" pitchFamily="34" charset="-128"/>
              </a:rPr>
              <a:t> </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a:t>
            </a:fld>
            <a:endParaRPr lang="en-US"/>
          </a:p>
        </p:txBody>
      </p:sp>
    </p:spTree>
    <p:extLst>
      <p:ext uri="{BB962C8B-B14F-4D97-AF65-F5344CB8AC3E}">
        <p14:creationId xmlns:p14="http://schemas.microsoft.com/office/powerpoint/2010/main" val="170314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ja-JP" dirty="0">
                <a:ea typeface="ＭＳ Ｐゴシック" panose="020B0600070205080204" pitchFamily="34" charset="-128"/>
              </a:rPr>
              <a:t>Eli’s Consulting collected some of the money owed by its customers.  Let</a:t>
            </a:r>
            <a:r>
              <a:rPr lang="ja-JP" altLang="en-US" dirty="0">
                <a:ea typeface="ＭＳ Ｐゴシック" panose="020B0600070205080204" pitchFamily="34" charset="-128"/>
              </a:rPr>
              <a:t>’</a:t>
            </a:r>
            <a:r>
              <a:rPr lang="en-US" altLang="ja-JP" dirty="0">
                <a:ea typeface="ＭＳ Ｐゴシック" panose="020B0600070205080204" pitchFamily="34" charset="-128"/>
              </a:rPr>
              <a:t>s see how to record this transaction in our T accounts.  Both of the accounts utilized are assets.  One asset, cash, is going up, so it is shown with a debit.  The other asset, accounts receivable, is going down, so it is shown with a credit.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Here is the transaction which has been entered into both of the affected accounts.  Cash is debited by $6,000 and Accounts Receivable is credited by $6,000.</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31</a:t>
            </a:fld>
            <a:endParaRPr lang="en-US"/>
          </a:p>
        </p:txBody>
      </p:sp>
    </p:spTree>
    <p:extLst>
      <p:ext uri="{BB962C8B-B14F-4D97-AF65-F5344CB8AC3E}">
        <p14:creationId xmlns:p14="http://schemas.microsoft.com/office/powerpoint/2010/main" val="4045858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As the business incurs expenses it causes </a:t>
            </a:r>
            <a:r>
              <a:rPr lang="en-US" altLang="en-US" u="sng" dirty="0">
                <a:ea typeface="ＭＳ Ｐゴシック" panose="020B0600070205080204" pitchFamily="34" charset="-128"/>
              </a:rPr>
              <a:t>total</a:t>
            </a:r>
            <a:r>
              <a:rPr lang="en-US" altLang="en-US" dirty="0">
                <a:ea typeface="ＭＳ Ｐゴシック" panose="020B0600070205080204" pitchFamily="34" charset="-128"/>
              </a:rPr>
              <a:t>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to go down.  Remember, since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is on the right side of the accounting equation, to decrease total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we need to record the entry on the </a:t>
            </a:r>
            <a:r>
              <a:rPr lang="en-US" altLang="ja-JP" b="1" i="1" u="sng" dirty="0">
                <a:ea typeface="ＭＳ Ｐゴシック" panose="020B0600070205080204" pitchFamily="34" charset="-128"/>
              </a:rPr>
              <a:t>left</a:t>
            </a:r>
            <a:r>
              <a:rPr lang="en-US" altLang="ja-JP" dirty="0">
                <a:ea typeface="ＭＳ Ｐゴシック" panose="020B0600070205080204" pitchFamily="34" charset="-128"/>
              </a:rPr>
              <a:t> side of the Expenses T account. </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2D48330-D059-4720-AF31-172FFB3B0A65}" type="slidenum">
              <a:rPr lang="en-US" smtClean="0"/>
              <a:t>33</a:t>
            </a:fld>
            <a:endParaRPr lang="en-US"/>
          </a:p>
        </p:txBody>
      </p:sp>
    </p:spTree>
    <p:extLst>
      <p:ext uri="{BB962C8B-B14F-4D97-AF65-F5344CB8AC3E}">
        <p14:creationId xmlns:p14="http://schemas.microsoft.com/office/powerpoint/2010/main" val="73313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see how to record a business expense in the T accounts.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Remember, as the business incurs expenses it causes total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to go down.  Since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is on the </a:t>
            </a:r>
            <a:r>
              <a:rPr lang="en-US" altLang="ja-JP" u="sng" dirty="0">
                <a:ea typeface="ＭＳ Ｐゴシック" panose="020B0600070205080204" pitchFamily="34" charset="-128"/>
              </a:rPr>
              <a:t>right</a:t>
            </a:r>
            <a:r>
              <a:rPr lang="en-US" altLang="ja-JP" dirty="0">
                <a:ea typeface="ＭＳ Ｐゴシック" panose="020B0600070205080204" pitchFamily="34" charset="-128"/>
              </a:rPr>
              <a:t> side of the accounting equation, to decrease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we would record the dollar amount on the left side or </a:t>
            </a:r>
            <a:r>
              <a:rPr lang="en-US" altLang="ja-JP" b="1" dirty="0">
                <a:ea typeface="ＭＳ Ｐゴシック" panose="020B0600070205080204" pitchFamily="34" charset="-128"/>
              </a:rPr>
              <a:t>debit side</a:t>
            </a:r>
            <a:r>
              <a:rPr lang="en-US" altLang="ja-JP" dirty="0">
                <a:ea typeface="ＭＳ Ｐゴシック" panose="020B0600070205080204" pitchFamily="34" charset="-128"/>
              </a:rPr>
              <a:t> of the expense T account.</a:t>
            </a:r>
          </a:p>
          <a:p>
            <a:r>
              <a:rPr lang="en-US" altLang="en-US" dirty="0">
                <a:ea typeface="ＭＳ Ｐゴシック" panose="020B0600070205080204" pitchFamily="34" charset="-128"/>
              </a:rPr>
              <a:t>Remember that assets are on the left side of the accounting equation so to decrease them we would put the entry on the right or credit side of the account.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know that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is the asset account which needs to be credited for the $8,000 check written.  </a:t>
            </a:r>
            <a:r>
              <a:rPr lang="en-US" altLang="en-US" i="1" dirty="0">
                <a:ea typeface="ＭＳ Ｐゴシック" panose="020B0600070205080204" pitchFamily="34" charset="-128"/>
              </a:rPr>
              <a:t>Salaries Expense</a:t>
            </a:r>
            <a:r>
              <a:rPr lang="en-US" altLang="en-US" dirty="0">
                <a:ea typeface="ＭＳ Ｐゴシック" panose="020B0600070205080204" pitchFamily="34" charset="-128"/>
              </a:rPr>
              <a:t> is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t>
            </a:r>
            <a:r>
              <a:rPr lang="en-US" altLang="ja-JP" b="1" dirty="0">
                <a:ea typeface="ＭＳ Ｐゴシック" panose="020B0600070205080204" pitchFamily="34" charset="-128"/>
              </a:rPr>
              <a:t>expense</a:t>
            </a:r>
            <a:r>
              <a:rPr lang="en-US" altLang="ja-JP" dirty="0">
                <a:ea typeface="ＭＳ Ｐゴシック" panose="020B0600070205080204" pitchFamily="34" charset="-128"/>
              </a:rPr>
              <a:t> account effected for the same amount so we need to debit it for $8,000.</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2D48330-D059-4720-AF31-172FFB3B0A65}" type="slidenum">
              <a:rPr lang="en-US" smtClean="0"/>
              <a:t>34</a:t>
            </a:fld>
            <a:endParaRPr lang="en-US"/>
          </a:p>
        </p:txBody>
      </p:sp>
    </p:spTree>
    <p:extLst>
      <p:ext uri="{BB962C8B-B14F-4D97-AF65-F5344CB8AC3E}">
        <p14:creationId xmlns:p14="http://schemas.microsoft.com/office/powerpoint/2010/main" val="3989213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see how expenses are recorded.  Remember, as the business incurs expenses it causes </a:t>
            </a:r>
            <a:r>
              <a:rPr lang="en-US" altLang="ja-JP" u="sng" dirty="0">
                <a:ea typeface="ＭＳ Ｐゴシック" panose="020B0600070205080204" pitchFamily="34" charset="-128"/>
              </a:rPr>
              <a:t>total</a:t>
            </a:r>
            <a:r>
              <a:rPr lang="en-US" altLang="ja-JP" dirty="0">
                <a:ea typeface="ＭＳ Ｐゴシック" panose="020B0600070205080204" pitchFamily="34" charset="-128"/>
              </a:rPr>
              <a:t>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to </a:t>
            </a:r>
            <a:r>
              <a:rPr lang="en-US" altLang="ja-JP" u="sng" dirty="0">
                <a:ea typeface="ＭＳ Ｐゴシック" panose="020B0600070205080204" pitchFamily="34" charset="-128"/>
              </a:rPr>
              <a:t>go down</a:t>
            </a:r>
            <a:r>
              <a:rPr lang="en-US" altLang="ja-JP" dirty="0">
                <a:ea typeface="ＭＳ Ｐゴシック" panose="020B0600070205080204" pitchFamily="34" charset="-128"/>
              </a:rPr>
              <a:t>.  Since we incurred the expense, we increase or </a:t>
            </a:r>
            <a:r>
              <a:rPr lang="en-US" altLang="ja-JP" u="sng" dirty="0">
                <a:ea typeface="ＭＳ Ｐゴシック" panose="020B0600070205080204" pitchFamily="34" charset="-128"/>
              </a:rPr>
              <a:t>debit</a:t>
            </a:r>
            <a:r>
              <a:rPr lang="en-US" altLang="ja-JP" dirty="0">
                <a:ea typeface="ＭＳ Ｐゴシック" panose="020B0600070205080204" pitchFamily="34" charset="-128"/>
              </a:rPr>
              <a:t> our </a:t>
            </a:r>
            <a:r>
              <a:rPr lang="en-US" altLang="ja-JP" i="1" dirty="0">
                <a:ea typeface="ＭＳ Ｐゴシック" panose="020B0600070205080204" pitchFamily="34" charset="-128"/>
              </a:rPr>
              <a:t>Utilities Expense </a:t>
            </a:r>
            <a:r>
              <a:rPr lang="en-US" altLang="ja-JP" dirty="0">
                <a:ea typeface="ＭＳ Ｐゴシック" panose="020B0600070205080204" pitchFamily="34" charset="-128"/>
              </a:rPr>
              <a:t>account for $650.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is going down, so we </a:t>
            </a:r>
            <a:r>
              <a:rPr lang="en-US" altLang="ja-JP" u="sng" dirty="0">
                <a:ea typeface="ＭＳ Ｐゴシック" panose="020B0600070205080204" pitchFamily="34" charset="-128"/>
              </a:rPr>
              <a:t>credit</a:t>
            </a:r>
            <a:r>
              <a:rPr lang="en-US" altLang="ja-JP" dirty="0">
                <a:ea typeface="ＭＳ Ｐゴシック" panose="020B0600070205080204" pitchFamily="34" charset="-128"/>
              </a:rPr>
              <a:t>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for $650.</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2D48330-D059-4720-AF31-172FFB3B0A65}" type="slidenum">
              <a:rPr lang="en-US" smtClean="0"/>
              <a:t>36</a:t>
            </a:fld>
            <a:endParaRPr lang="en-US"/>
          </a:p>
        </p:txBody>
      </p:sp>
    </p:spTree>
    <p:extLst>
      <p:ext uri="{BB962C8B-B14F-4D97-AF65-F5344CB8AC3E}">
        <p14:creationId xmlns:p14="http://schemas.microsoft.com/office/powerpoint/2010/main" val="2595610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Recall that drawings are not expenses of the business but part of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financial investment which he/she is pulling out of the business for personal use.  A drawing account is a special type of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 set up to record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withdrawal of cash (or other assets) from the business.</a:t>
            </a:r>
          </a:p>
          <a:p>
            <a:r>
              <a:rPr lang="en-US" altLang="en-US" dirty="0">
                <a:ea typeface="ＭＳ Ｐゴシック" panose="020B0600070205080204" pitchFamily="34" charset="-128"/>
              </a:rPr>
              <a:t>As the owner withdraws resources for personal use, it causes </a:t>
            </a:r>
            <a:r>
              <a:rPr lang="en-US" altLang="en-US" u="sng" dirty="0">
                <a:ea typeface="ＭＳ Ｐゴシック" panose="020B0600070205080204" pitchFamily="34" charset="-128"/>
              </a:rPr>
              <a:t>total</a:t>
            </a:r>
            <a:r>
              <a:rPr lang="en-US" altLang="en-US" dirty="0">
                <a:ea typeface="ＭＳ Ｐゴシック" panose="020B0600070205080204" pitchFamily="34" charset="-128"/>
              </a:rPr>
              <a:t>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to go down. Remember, since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is on the right side of the accounting equation, to decrease </a:t>
            </a:r>
            <a:r>
              <a:rPr lang="en-US" altLang="ja-JP" b="1" dirty="0">
                <a:ea typeface="ＭＳ Ｐゴシック" panose="020B0600070205080204" pitchFamily="34" charset="-128"/>
              </a:rPr>
              <a:t>total</a:t>
            </a:r>
            <a:r>
              <a:rPr lang="en-US" altLang="ja-JP" dirty="0">
                <a:ea typeface="ＭＳ Ｐゴシック" panose="020B0600070205080204" pitchFamily="34" charset="-128"/>
              </a:rPr>
              <a:t>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we need to record the entry on the </a:t>
            </a:r>
            <a:r>
              <a:rPr lang="en-US" altLang="ja-JP" u="sng" dirty="0">
                <a:ea typeface="ＭＳ Ｐゴシック" panose="020B0600070205080204" pitchFamily="34" charset="-128"/>
              </a:rPr>
              <a:t>left</a:t>
            </a:r>
            <a:r>
              <a:rPr lang="en-US" altLang="ja-JP" dirty="0">
                <a:ea typeface="ＭＳ Ｐゴシック" panose="020B0600070205080204" pitchFamily="34" charset="-128"/>
              </a:rPr>
              <a:t> side of the </a:t>
            </a:r>
            <a:r>
              <a:rPr lang="en-US" altLang="ja-JP" i="1" dirty="0">
                <a:ea typeface="ＭＳ Ｐゴシック" panose="020B0600070205080204" pitchFamily="34" charset="-128"/>
              </a:rPr>
              <a:t>Drawing</a:t>
            </a:r>
            <a:r>
              <a:rPr lang="en-US" altLang="ja-JP" dirty="0">
                <a:ea typeface="ＭＳ Ｐゴシック" panose="020B0600070205080204" pitchFamily="34" charset="-128"/>
              </a:rPr>
              <a:t> T account. The Drawing account acts like an expense account – it is increased with a debit and thus it DECREASES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2D48330-D059-4720-AF31-172FFB3B0A65}" type="slidenum">
              <a:rPr lang="en-US" smtClean="0"/>
              <a:t>38</a:t>
            </a:fld>
            <a:endParaRPr lang="en-US"/>
          </a:p>
        </p:txBody>
      </p:sp>
    </p:spTree>
    <p:extLst>
      <p:ext uri="{BB962C8B-B14F-4D97-AF65-F5344CB8AC3E}">
        <p14:creationId xmlns:p14="http://schemas.microsoft.com/office/powerpoint/2010/main" val="1801355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record this withdrawal. . . Remember, as the owner withdraws funds for personal use, it causes </a:t>
            </a:r>
            <a:r>
              <a:rPr lang="en-US" altLang="ja-JP" u="sng" dirty="0">
                <a:ea typeface="ＭＳ Ｐゴシック" panose="020B0600070205080204" pitchFamily="34" charset="-128"/>
              </a:rPr>
              <a:t>total</a:t>
            </a:r>
            <a:r>
              <a:rPr lang="en-US" altLang="ja-JP" dirty="0">
                <a:ea typeface="ＭＳ Ｐゴシック" panose="020B0600070205080204" pitchFamily="34" charset="-128"/>
              </a:rPr>
              <a:t>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to </a:t>
            </a:r>
            <a:r>
              <a:rPr lang="en-US" altLang="ja-JP" u="sng" dirty="0">
                <a:ea typeface="ＭＳ Ｐゴシック" panose="020B0600070205080204" pitchFamily="34" charset="-128"/>
              </a:rPr>
              <a:t>go down</a:t>
            </a:r>
            <a:r>
              <a:rPr lang="en-US" altLang="ja-JP" dirty="0">
                <a:ea typeface="ＭＳ Ｐゴシック" panose="020B0600070205080204" pitchFamily="34" charset="-128"/>
              </a:rPr>
              <a:t>. Since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is on the </a:t>
            </a:r>
            <a:r>
              <a:rPr lang="en-US" altLang="ja-JP" u="sng" dirty="0">
                <a:ea typeface="ＭＳ Ｐゴシック" panose="020B0600070205080204" pitchFamily="34" charset="-128"/>
              </a:rPr>
              <a:t>right</a:t>
            </a:r>
            <a:r>
              <a:rPr lang="en-US" altLang="ja-JP" dirty="0">
                <a:ea typeface="ＭＳ Ｐゴシック" panose="020B0600070205080204" pitchFamily="34" charset="-128"/>
              </a:rPr>
              <a:t> side of the accounting equation, to decrease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we would record $5,000 on the left side or </a:t>
            </a:r>
            <a:r>
              <a:rPr lang="en-US" altLang="ja-JP" b="1" dirty="0">
                <a:ea typeface="ＭＳ Ｐゴシック" panose="020B0600070205080204" pitchFamily="34" charset="-128"/>
              </a:rPr>
              <a:t>debit side</a:t>
            </a:r>
            <a:r>
              <a:rPr lang="en-US" altLang="ja-JP" dirty="0">
                <a:ea typeface="ＭＳ Ｐゴシック" panose="020B0600070205080204" pitchFamily="34" charset="-128"/>
              </a:rPr>
              <a:t> of the Drawing T account. Remember that assets are on the left side of the accounting equation so to </a:t>
            </a:r>
            <a:r>
              <a:rPr lang="en-US" altLang="ja-JP" b="1" dirty="0">
                <a:ea typeface="ＭＳ Ｐゴシック" panose="020B0600070205080204" pitchFamily="34" charset="-128"/>
              </a:rPr>
              <a:t>decrease</a:t>
            </a:r>
            <a:r>
              <a:rPr lang="en-US" altLang="ja-JP" dirty="0">
                <a:ea typeface="ＭＳ Ｐゴシック" panose="020B0600070205080204" pitchFamily="34" charset="-128"/>
              </a:rPr>
              <a:t> them we would record the entry on the </a:t>
            </a:r>
            <a:r>
              <a:rPr lang="en-US" altLang="ja-JP" u="sng" dirty="0">
                <a:ea typeface="ＭＳ Ｐゴシック" panose="020B0600070205080204" pitchFamily="34" charset="-128"/>
              </a:rPr>
              <a:t>opposite side</a:t>
            </a:r>
            <a:r>
              <a:rPr lang="en-US" altLang="ja-JP" dirty="0">
                <a:ea typeface="ＭＳ Ｐゴシック" panose="020B0600070205080204" pitchFamily="34" charset="-128"/>
              </a:rPr>
              <a:t> or </a:t>
            </a:r>
            <a:r>
              <a:rPr lang="en-US" altLang="ja-JP" u="sng" dirty="0">
                <a:ea typeface="ＭＳ Ｐゴシック" panose="020B0600070205080204" pitchFamily="34" charset="-128"/>
              </a:rPr>
              <a:t>credit</a:t>
            </a:r>
            <a:r>
              <a:rPr lang="en-US" altLang="ja-JP" dirty="0">
                <a:ea typeface="ＭＳ Ｐゴシック" panose="020B0600070205080204" pitchFamily="34" charset="-128"/>
              </a:rPr>
              <a:t> side of the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account. </a:t>
            </a:r>
            <a:r>
              <a:rPr lang="en-US" altLang="ja-JP" i="1" dirty="0" err="1">
                <a:ea typeface="ＭＳ Ｐゴシック" panose="020B0600070205080204" pitchFamily="34" charset="-128"/>
              </a:rPr>
              <a:t>Trayton</a:t>
            </a:r>
            <a:r>
              <a:rPr lang="en-US" altLang="ja-JP" i="1" dirty="0">
                <a:ea typeface="ＭＳ Ｐゴシック" panose="020B0600070205080204" pitchFamily="34" charset="-128"/>
              </a:rPr>
              <a:t> Eli, Drawing </a:t>
            </a:r>
            <a:r>
              <a:rPr lang="en-US" altLang="ja-JP" dirty="0">
                <a:ea typeface="ＭＳ Ｐゴシック" panose="020B0600070205080204" pitchFamily="34" charset="-128"/>
              </a:rPr>
              <a:t>is debited for $5,000 and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is credited for $5,000.</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39</a:t>
            </a:fld>
            <a:endParaRPr lang="en-US"/>
          </a:p>
        </p:txBody>
      </p:sp>
    </p:spTree>
    <p:extLst>
      <p:ext uri="{BB962C8B-B14F-4D97-AF65-F5344CB8AC3E}">
        <p14:creationId xmlns:p14="http://schemas.microsoft.com/office/powerpoint/2010/main" val="2813705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We have been mentioning debit (left) as we discuss T accounts.  Have you noticed this?  Debit just means left side of the T account. Credit means right side of the T account.</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41</a:t>
            </a:fld>
            <a:endParaRPr lang="en-US"/>
          </a:p>
        </p:txBody>
      </p:sp>
    </p:spTree>
    <p:extLst>
      <p:ext uri="{BB962C8B-B14F-4D97-AF65-F5344CB8AC3E}">
        <p14:creationId xmlns:p14="http://schemas.microsoft.com/office/powerpoint/2010/main" val="1084767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a:ea typeface="ＭＳ Ｐゴシック" panose="020B0600070205080204" pitchFamily="34" charset="-128"/>
              </a:rPr>
              <a:t>We will be using the terms Debit and Credit from now on to describe how a transaction affects an account.</a:t>
            </a:r>
          </a:p>
          <a:p>
            <a:endParaRPr lang="en-US"/>
          </a:p>
        </p:txBody>
      </p:sp>
      <p:sp>
        <p:nvSpPr>
          <p:cNvPr id="4" name="Slide Number Placeholder 3"/>
          <p:cNvSpPr>
            <a:spLocks noGrp="1"/>
          </p:cNvSpPr>
          <p:nvPr>
            <p:ph type="sldNum" sz="quarter" idx="10"/>
          </p:nvPr>
        </p:nvSpPr>
        <p:spPr/>
        <p:txBody>
          <a:bodyPr/>
          <a:lstStyle/>
          <a:p>
            <a:fld id="{92D48330-D059-4720-AF31-172FFB3B0A65}" type="slidenum">
              <a:rPr lang="en-US" smtClean="0"/>
              <a:t>42</a:t>
            </a:fld>
            <a:endParaRPr lang="en-US"/>
          </a:p>
        </p:txBody>
      </p:sp>
    </p:spTree>
    <p:extLst>
      <p:ext uri="{BB962C8B-B14F-4D97-AF65-F5344CB8AC3E}">
        <p14:creationId xmlns:p14="http://schemas.microsoft.com/office/powerpoint/2010/main" val="1097470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3-4:</a:t>
            </a:r>
          </a:p>
          <a:p>
            <a:r>
              <a:rPr lang="en-US" altLang="en-US" dirty="0">
                <a:ea typeface="ＭＳ Ｐゴシック" panose="020B0600070205080204" pitchFamily="34" charset="-128"/>
              </a:rPr>
              <a:t>Here are the rules for all asset, liability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accounts.  It is important that you study this slide and refer to it often when studying.  These are fundamental rules for accounting students to learn.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43</a:t>
            </a:fld>
            <a:endParaRPr lang="en-US"/>
          </a:p>
        </p:txBody>
      </p:sp>
    </p:spTree>
    <p:extLst>
      <p:ext uri="{BB962C8B-B14F-4D97-AF65-F5344CB8AC3E}">
        <p14:creationId xmlns:p14="http://schemas.microsoft.com/office/powerpoint/2010/main" val="1167885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3-5: Prepare a trial balance from T accounts</a:t>
            </a:r>
            <a:r>
              <a:rPr lang="en-US" altLang="en-US" b="1" dirty="0">
                <a:ea typeface="ＭＳ Ｐゴシック" panose="020B0600070205080204" pitchFamily="34" charset="-128"/>
                <a:cs typeface="Times New Roman" panose="02020603050405020304" pitchFamily="18" charset="0"/>
              </a:rPr>
              <a:t>.</a:t>
            </a:r>
            <a:r>
              <a:rPr lang="en-US" altLang="en-US" b="1" dirty="0">
                <a:ea typeface="ＭＳ Ｐゴシック" panose="020B0600070205080204" pitchFamily="34" charset="-128"/>
              </a:rPr>
              <a:t> </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44</a:t>
            </a:fld>
            <a:endParaRPr lang="en-US"/>
          </a:p>
        </p:txBody>
      </p:sp>
    </p:spTree>
    <p:extLst>
      <p:ext uri="{BB962C8B-B14F-4D97-AF65-F5344CB8AC3E}">
        <p14:creationId xmlns:p14="http://schemas.microsoft.com/office/powerpoint/2010/main" val="31461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In the first objective of the chapter we will learn how to set up T accounts for all assets, liabilities,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accounts.</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accounting equation is one tool for analyzing the effects of  business transactions.  However, businesses do not record transactions in equation form.  Instead, businesses establish separate records, called accounts for assets, liabilities,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Accounts are written records of the assets, liabilities,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of a business</a:t>
            </a:r>
            <a:r>
              <a:rPr lang="en-US" altLang="ja-JP" b="1" dirty="0">
                <a:ea typeface="ＭＳ Ｐゴシック" panose="020B0600070205080204" pitchFamily="34" charset="-128"/>
              </a:rPr>
              <a:t>.  </a:t>
            </a:r>
            <a:r>
              <a:rPr lang="en-US" altLang="ja-JP" dirty="0">
                <a:ea typeface="ＭＳ Ｐゴシック" panose="020B0600070205080204" pitchFamily="34" charset="-128"/>
              </a:rPr>
              <a:t>Use of accounts helps owners and staff analyze, classify, record, summarize, and report financial information.</a:t>
            </a:r>
          </a:p>
          <a:p>
            <a:endParaRPr lang="en-US" altLang="en-US" b="1"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a:t>
            </a:fld>
            <a:endParaRPr lang="en-US"/>
          </a:p>
        </p:txBody>
      </p:sp>
    </p:spTree>
    <p:extLst>
      <p:ext uri="{BB962C8B-B14F-4D97-AF65-F5344CB8AC3E}">
        <p14:creationId xmlns:p14="http://schemas.microsoft.com/office/powerpoint/2010/main" val="3804248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3-5:</a:t>
            </a:r>
          </a:p>
          <a:p>
            <a:r>
              <a:rPr lang="en-US" altLang="en-US" dirty="0">
                <a:ea typeface="ＭＳ Ｐゴシック" panose="020B0600070205080204" pitchFamily="34" charset="-128"/>
              </a:rPr>
              <a:t>Our fifth objective is to prepare a trial balance using the balances in our T accounts. </a:t>
            </a:r>
            <a:r>
              <a:rPr lang="en-US" altLang="en-US" b="1" dirty="0">
                <a:ea typeface="ＭＳ Ｐゴシック" panose="020B0600070205080204" pitchFamily="34" charset="-128"/>
              </a:rPr>
              <a:t>A trial balance is a report to test the accuracy of total debits and credits after transactions have been recorded.  </a:t>
            </a:r>
            <a:r>
              <a:rPr lang="en-US" altLang="en-US" dirty="0">
                <a:ea typeface="ＭＳ Ｐゴシック" panose="020B0600070205080204" pitchFamily="34" charset="-128"/>
              </a:rPr>
              <a:t>A Trial Balance just tells us whether total debits equal total credits. You can review the six steps shown.</a:t>
            </a:r>
          </a:p>
          <a:p>
            <a:endParaRPr lang="en-US" altLang="en-US" b="1"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45</a:t>
            </a:fld>
            <a:endParaRPr lang="en-US"/>
          </a:p>
        </p:txBody>
      </p:sp>
    </p:spTree>
    <p:extLst>
      <p:ext uri="{BB962C8B-B14F-4D97-AF65-F5344CB8AC3E}">
        <p14:creationId xmlns:p14="http://schemas.microsoft.com/office/powerpoint/2010/main" val="330113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3-5:</a:t>
            </a:r>
          </a:p>
          <a:p>
            <a:r>
              <a:rPr lang="en-US" altLang="en-US" dirty="0">
                <a:ea typeface="ＭＳ Ｐゴシック" panose="020B0600070205080204" pitchFamily="34" charset="-128"/>
              </a:rPr>
              <a:t>This is what a Trial balance looks like.  Notice that total debits equal total credits.</a:t>
            </a:r>
          </a:p>
        </p:txBody>
      </p:sp>
      <p:sp>
        <p:nvSpPr>
          <p:cNvPr id="4" name="Slide Number Placeholder 3"/>
          <p:cNvSpPr>
            <a:spLocks noGrp="1"/>
          </p:cNvSpPr>
          <p:nvPr>
            <p:ph type="sldNum" sz="quarter" idx="10"/>
          </p:nvPr>
        </p:nvSpPr>
        <p:spPr/>
        <p:txBody>
          <a:bodyPr/>
          <a:lstStyle/>
          <a:p>
            <a:fld id="{92D48330-D059-4720-AF31-172FFB3B0A65}" type="slidenum">
              <a:rPr lang="en-US" smtClean="0"/>
              <a:t>46</a:t>
            </a:fld>
            <a:endParaRPr lang="en-US"/>
          </a:p>
        </p:txBody>
      </p:sp>
    </p:spTree>
    <p:extLst>
      <p:ext uri="{BB962C8B-B14F-4D97-AF65-F5344CB8AC3E}">
        <p14:creationId xmlns:p14="http://schemas.microsoft.com/office/powerpoint/2010/main" val="3645139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3-5:</a:t>
            </a:r>
          </a:p>
          <a:p>
            <a:r>
              <a:rPr lang="en-US" altLang="en-US" dirty="0">
                <a:ea typeface="ＭＳ Ｐゴシック" panose="020B0600070205080204" pitchFamily="34" charset="-128"/>
              </a:rPr>
              <a:t>Sometimes our trial balance does not balance.  Review the common errors in a trial balance.  If you discover that your trial balance has an error, you can try re-footing it to check for math errors.  You should insure that the correct balances from the account were transferred over to the correct debit or credit balance.  (If you know what </a:t>
            </a:r>
            <a:r>
              <a:rPr lang="ja-JP" altLang="en-US" dirty="0">
                <a:ea typeface="ＭＳ Ｐゴシック" panose="020B0600070205080204" pitchFamily="34" charset="-128"/>
              </a:rPr>
              <a:t>“</a:t>
            </a:r>
            <a:r>
              <a:rPr lang="en-US" altLang="ja-JP" dirty="0">
                <a:ea typeface="ＭＳ Ｐゴシック" panose="020B0600070205080204" pitchFamily="34" charset="-128"/>
              </a:rPr>
              <a:t>normal balances</a:t>
            </a:r>
            <a:r>
              <a:rPr lang="ja-JP" altLang="en-US" dirty="0">
                <a:ea typeface="ＭＳ Ｐゴシック" panose="020B0600070205080204" pitchFamily="34" charset="-128"/>
              </a:rPr>
              <a:t>”</a:t>
            </a:r>
            <a:r>
              <a:rPr lang="en-US" altLang="ja-JP" dirty="0">
                <a:ea typeface="ＭＳ Ｐゴシック" panose="020B0600070205080204" pitchFamily="34" charset="-128"/>
              </a:rPr>
              <a:t> are, this will assist you in locating errors.)   You can look to see if a transposition error or slide error occurred.  Sometimes just double checking your work will disclose the error.  Refer to the textbook section on </a:t>
            </a:r>
            <a:r>
              <a:rPr lang="ja-JP" altLang="en-US" dirty="0">
                <a:ea typeface="ＭＳ Ｐゴシック" panose="020B0600070205080204" pitchFamily="34" charset="-128"/>
              </a:rPr>
              <a:t>“</a:t>
            </a:r>
            <a:r>
              <a:rPr lang="en-US" altLang="ja-JP" dirty="0">
                <a:ea typeface="ＭＳ Ｐゴシック" panose="020B0600070205080204" pitchFamily="34" charset="-128"/>
              </a:rPr>
              <a:t>Finding Trial Balance errors</a:t>
            </a:r>
            <a:r>
              <a:rPr lang="ja-JP" altLang="en-US" dirty="0">
                <a:ea typeface="ＭＳ Ｐゴシック" panose="020B0600070205080204" pitchFamily="34" charset="-128"/>
              </a:rPr>
              <a:t>”</a:t>
            </a:r>
            <a:r>
              <a:rPr lang="en-US" altLang="ja-JP" dirty="0">
                <a:ea typeface="ＭＳ Ｐゴシック" panose="020B0600070205080204" pitchFamily="34" charset="-128"/>
              </a:rPr>
              <a:t> for more guidance on this topic.</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47</a:t>
            </a:fld>
            <a:endParaRPr lang="en-US"/>
          </a:p>
        </p:txBody>
      </p:sp>
    </p:spTree>
    <p:extLst>
      <p:ext uri="{BB962C8B-B14F-4D97-AF65-F5344CB8AC3E}">
        <p14:creationId xmlns:p14="http://schemas.microsoft.com/office/powerpoint/2010/main" val="2976819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3-6: Prepare an income statement, a statement of owner</a:t>
            </a:r>
            <a:r>
              <a:rPr lang="ja-JP" altLang="en-US" sz="1200" b="1" u="none" dirty="0"/>
              <a:t>’</a:t>
            </a:r>
            <a:r>
              <a:rPr lang="en-US" altLang="ja-JP" sz="1200" b="1" u="none" dirty="0"/>
              <a:t>s equity, and a balance sheet</a:t>
            </a:r>
            <a:r>
              <a:rPr lang="en-US" altLang="en-US" sz="1200" b="1" u="none" dirty="0">
                <a:cs typeface="Times New Roman" panose="02020603050405020304" pitchFamily="18" charset="0"/>
              </a:rPr>
              <a:t>.</a:t>
            </a:r>
            <a:r>
              <a:rPr lang="en-US" altLang="en-US" sz="1200" b="1" u="none" dirty="0"/>
              <a:t> </a:t>
            </a:r>
            <a:endParaRPr lang="en-US" altLang="en-US" sz="1200" b="1" dirty="0"/>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49</a:t>
            </a:fld>
            <a:endParaRPr lang="en-US"/>
          </a:p>
        </p:txBody>
      </p:sp>
    </p:spTree>
    <p:extLst>
      <p:ext uri="{BB962C8B-B14F-4D97-AF65-F5344CB8AC3E}">
        <p14:creationId xmlns:p14="http://schemas.microsoft.com/office/powerpoint/2010/main" val="1881216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3-6:</a:t>
            </a:r>
          </a:p>
          <a:p>
            <a:r>
              <a:rPr lang="en-US" altLang="en-US" dirty="0">
                <a:ea typeface="ＭＳ Ｐゴシック" panose="020B0600070205080204" pitchFamily="34" charset="-128"/>
              </a:rPr>
              <a:t>Objective 6 shows us how to use the trial balance to create our financial statements.  We use the information from our trial balance to prepare our financial statements.</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50</a:t>
            </a:fld>
            <a:endParaRPr lang="en-US"/>
          </a:p>
        </p:txBody>
      </p:sp>
    </p:spTree>
    <p:extLst>
      <p:ext uri="{BB962C8B-B14F-4D97-AF65-F5344CB8AC3E}">
        <p14:creationId xmlns:p14="http://schemas.microsoft.com/office/powerpoint/2010/main" val="2041800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3-6:</a:t>
            </a:r>
          </a:p>
          <a:p>
            <a:r>
              <a:rPr lang="en-US" altLang="en-US" dirty="0">
                <a:ea typeface="ＭＳ Ｐゴシック" panose="020B0600070205080204" pitchFamily="34" charset="-128"/>
              </a:rPr>
              <a:t>Once the income statement is finished you can do the statement of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and use the ending balance of the </a:t>
            </a:r>
            <a:r>
              <a:rPr lang="en-US" altLang="ja-JP" i="1" dirty="0" err="1">
                <a:ea typeface="ＭＳ Ｐゴシック" panose="020B0600070205080204" pitchFamily="34" charset="-128"/>
              </a:rPr>
              <a:t>Trayton</a:t>
            </a:r>
            <a:r>
              <a:rPr lang="en-US" altLang="ja-JP" i="1" baseline="0" dirty="0">
                <a:ea typeface="ＭＳ Ｐゴシック" panose="020B0600070205080204" pitchFamily="34" charset="-128"/>
              </a:rPr>
              <a:t> Eli</a:t>
            </a:r>
            <a:r>
              <a:rPr lang="en-US" altLang="ja-JP" dirty="0">
                <a:ea typeface="ＭＳ Ｐゴシック" panose="020B0600070205080204" pitchFamily="34" charset="-128"/>
              </a:rPr>
              <a:t>, </a:t>
            </a:r>
            <a:r>
              <a:rPr lang="en-US" altLang="ja-JP" i="1" dirty="0">
                <a:ea typeface="ＭＳ Ｐゴシック" panose="020B0600070205080204" pitchFamily="34" charset="-128"/>
              </a:rPr>
              <a:t>Capital</a:t>
            </a:r>
            <a:r>
              <a:rPr lang="en-US" altLang="ja-JP" dirty="0">
                <a:ea typeface="ＭＳ Ｐゴシック" panose="020B0600070205080204" pitchFamily="34" charset="-128"/>
              </a:rPr>
              <a:t> account to complete the balance sheet.</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51</a:t>
            </a:fld>
            <a:endParaRPr lang="en-US"/>
          </a:p>
        </p:txBody>
      </p:sp>
    </p:spTree>
    <p:extLst>
      <p:ext uri="{BB962C8B-B14F-4D97-AF65-F5344CB8AC3E}">
        <p14:creationId xmlns:p14="http://schemas.microsoft.com/office/powerpoint/2010/main" val="2706155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3-7: Develop a chart of accounts</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52</a:t>
            </a:fld>
            <a:endParaRPr lang="en-US"/>
          </a:p>
        </p:txBody>
      </p:sp>
    </p:spTree>
    <p:extLst>
      <p:ext uri="{BB962C8B-B14F-4D97-AF65-F5344CB8AC3E}">
        <p14:creationId xmlns:p14="http://schemas.microsoft.com/office/powerpoint/2010/main" val="1160936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3-7:</a:t>
            </a:r>
          </a:p>
          <a:p>
            <a:r>
              <a:rPr lang="en-US" altLang="en-US" dirty="0">
                <a:ea typeface="ＭＳ Ｐゴシック" panose="020B0600070205080204" pitchFamily="34" charset="-128"/>
              </a:rPr>
              <a:t>Our last objective is to develop  a chart of accounts.  This is simply a list of all of the accounts that you use to do the record keeping in your business. Account numbers give more meaning to the chart of accounts. See an example of a numbering system for a chart of accounts on the next page.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53</a:t>
            </a:fld>
            <a:endParaRPr lang="en-US"/>
          </a:p>
        </p:txBody>
      </p:sp>
    </p:spTree>
    <p:extLst>
      <p:ext uri="{BB962C8B-B14F-4D97-AF65-F5344CB8AC3E}">
        <p14:creationId xmlns:p14="http://schemas.microsoft.com/office/powerpoint/2010/main" val="271507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3-7:</a:t>
            </a:r>
          </a:p>
          <a:p>
            <a:r>
              <a:rPr lang="en-US" altLang="en-US" dirty="0">
                <a:ea typeface="ＭＳ Ｐゴシック" panose="020B0600070205080204" pitchFamily="34" charset="-128"/>
              </a:rPr>
              <a:t>Accounts that begin with a 1 are assets.  Numbers that begin with a 2 are liabilities, etc.  Notice that spaces between account numbers allow you to ADD new accounts or make other changes to your chart of accounts as time passes. </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54</a:t>
            </a:fld>
            <a:endParaRPr lang="en-US"/>
          </a:p>
        </p:txBody>
      </p:sp>
    </p:spTree>
    <p:extLst>
      <p:ext uri="{BB962C8B-B14F-4D97-AF65-F5344CB8AC3E}">
        <p14:creationId xmlns:p14="http://schemas.microsoft.com/office/powerpoint/2010/main" val="3300393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3-7:</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now introduce the concept of permanent and temporary accounts before we end this chapter.  Permanent accounts continue to exist from one accounting period to the next.  Assets, liabilities and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capital account are permanent accounts.  Another name for permanent accounts is REAL accounts.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Temporary accounts only have a balance for one accounting period.  Their balance is not carried over to the next accounting period.  Examples of temporary accounts are revenues, expenses, and drawing.   Another name for temporary accounts is NOMINAL accounts.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have covered many important rules in accounting.  You may wish to review this chapter one more time before continuing on with the next one.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55</a:t>
            </a:fld>
            <a:endParaRPr lang="en-US"/>
          </a:p>
        </p:txBody>
      </p:sp>
    </p:spTree>
    <p:extLst>
      <p:ext uri="{BB962C8B-B14F-4D97-AF65-F5344CB8AC3E}">
        <p14:creationId xmlns:p14="http://schemas.microsoft.com/office/powerpoint/2010/main" val="200889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3-1:</a:t>
            </a:r>
          </a:p>
          <a:p>
            <a:r>
              <a:rPr lang="en-US" altLang="en-US" dirty="0">
                <a:ea typeface="ＭＳ Ｐゴシック" panose="020B0600070205080204" pitchFamily="34" charset="-128"/>
              </a:rPr>
              <a:t>Accounts are recognized by their classification as assets, liabilities, or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a:t>
            </a:r>
          </a:p>
          <a:p>
            <a:r>
              <a:rPr lang="en-US" altLang="en-US" dirty="0">
                <a:ea typeface="ＭＳ Ｐゴシック" panose="020B0600070205080204" pitchFamily="34" charset="-128"/>
              </a:rPr>
              <a:t>Asset accounts show the property a business owns.  Liability accounts show the debts of the business.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accounts show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financial interest in the business.</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6</a:t>
            </a:fld>
            <a:endParaRPr lang="en-US"/>
          </a:p>
        </p:txBody>
      </p:sp>
    </p:spTree>
    <p:extLst>
      <p:ext uri="{BB962C8B-B14F-4D97-AF65-F5344CB8AC3E}">
        <p14:creationId xmlns:p14="http://schemas.microsoft.com/office/powerpoint/2010/main" val="343198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3-1:</a:t>
            </a:r>
          </a:p>
          <a:p>
            <a:r>
              <a:rPr lang="en-US" altLang="en-US" dirty="0">
                <a:ea typeface="ＭＳ Ｐゴシック" panose="020B0600070205080204" pitchFamily="34" charset="-128"/>
              </a:rPr>
              <a:t>Objective one is to set up T-accounts for assets, liabilities,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accounts.  Accountants use T accounts to analyze transactions.  A T-account consists of a vertical line and a horizontal line that resembles the letter T.  T- accounts are helpful when analyzing transactions.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Above are examples of T accounts for assets, liabilities, and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Using T accounts simplifies recordkeeping by grouping all transactions of a particular type together.  Note that </a:t>
            </a:r>
            <a:r>
              <a:rPr lang="en-US" altLang="ja-JP" i="1" dirty="0">
                <a:ea typeface="ＭＳ Ｐゴシック" panose="020B0600070205080204" pitchFamily="34" charset="-128"/>
              </a:rPr>
              <a:t>Assets</a:t>
            </a:r>
            <a:r>
              <a:rPr lang="en-US" altLang="ja-JP" dirty="0">
                <a:ea typeface="ＭＳ Ｐゴシック" panose="020B0600070205080204" pitchFamily="34" charset="-128"/>
              </a:rPr>
              <a:t> are on the </a:t>
            </a:r>
            <a:r>
              <a:rPr lang="en-US" altLang="ja-JP" u="sng" dirty="0">
                <a:ea typeface="ＭＳ Ｐゴシック" panose="020B0600070205080204" pitchFamily="34" charset="-128"/>
              </a:rPr>
              <a:t>left side</a:t>
            </a:r>
            <a:r>
              <a:rPr lang="en-US" altLang="ja-JP" dirty="0">
                <a:ea typeface="ＭＳ Ｐゴシック" panose="020B0600070205080204" pitchFamily="34" charset="-128"/>
              </a:rPr>
              <a:t> of the accounting equation, to </a:t>
            </a:r>
            <a:r>
              <a:rPr lang="en-US" altLang="ja-JP" i="1" dirty="0">
                <a:ea typeface="ＭＳ Ｐゴシック" panose="020B0600070205080204" pitchFamily="34" charset="-128"/>
              </a:rPr>
              <a:t>increase</a:t>
            </a:r>
            <a:r>
              <a:rPr lang="en-US" altLang="ja-JP" dirty="0">
                <a:ea typeface="ＭＳ Ｐゴシック" panose="020B0600070205080204" pitchFamily="34" charset="-128"/>
              </a:rPr>
              <a:t> any asset account you have to record the $ amount on the </a:t>
            </a:r>
            <a:r>
              <a:rPr lang="en-US" altLang="ja-JP" u="sng" dirty="0">
                <a:ea typeface="ＭＳ Ｐゴシック" panose="020B0600070205080204" pitchFamily="34" charset="-128"/>
              </a:rPr>
              <a:t>left side</a:t>
            </a:r>
            <a:r>
              <a:rPr lang="en-US" altLang="ja-JP" dirty="0">
                <a:ea typeface="ＭＳ Ｐゴシック" panose="020B0600070205080204" pitchFamily="34" charset="-128"/>
              </a:rPr>
              <a:t> of the T account.  Since </a:t>
            </a:r>
            <a:r>
              <a:rPr lang="en-US" altLang="ja-JP" i="1" dirty="0">
                <a:ea typeface="ＭＳ Ｐゴシック" panose="020B0600070205080204" pitchFamily="34" charset="-128"/>
              </a:rPr>
              <a:t>Liabilities</a:t>
            </a:r>
            <a:r>
              <a:rPr lang="en-US" altLang="ja-JP" dirty="0">
                <a:ea typeface="ＭＳ Ｐゴシック" panose="020B0600070205080204" pitchFamily="34" charset="-128"/>
              </a:rPr>
              <a:t> and </a:t>
            </a:r>
            <a:r>
              <a:rPr lang="en-US" altLang="ja-JP" i="1" dirty="0">
                <a:ea typeface="ＭＳ Ｐゴシック" panose="020B0600070205080204" pitchFamily="34" charset="-128"/>
              </a:rPr>
              <a:t>Owner</a:t>
            </a:r>
            <a:r>
              <a:rPr lang="ja-JP" altLang="en-US" i="1" dirty="0">
                <a:ea typeface="ＭＳ Ｐゴシック" panose="020B0600070205080204" pitchFamily="34" charset="-128"/>
              </a:rPr>
              <a:t>’</a:t>
            </a:r>
            <a:r>
              <a:rPr lang="en-US" altLang="ja-JP" i="1" dirty="0">
                <a:ea typeface="ＭＳ Ｐゴシック" panose="020B0600070205080204" pitchFamily="34" charset="-128"/>
              </a:rPr>
              <a:t>s Capital</a:t>
            </a:r>
            <a:r>
              <a:rPr lang="en-US" altLang="ja-JP" dirty="0">
                <a:ea typeface="ＭＳ Ｐゴシック" panose="020B0600070205080204" pitchFamily="34" charset="-128"/>
              </a:rPr>
              <a:t> are on the </a:t>
            </a:r>
            <a:r>
              <a:rPr lang="en-US" altLang="ja-JP" u="sng" dirty="0">
                <a:ea typeface="ＭＳ Ｐゴシック" panose="020B0600070205080204" pitchFamily="34" charset="-128"/>
              </a:rPr>
              <a:t>right side</a:t>
            </a:r>
            <a:r>
              <a:rPr lang="en-US" altLang="ja-JP" dirty="0">
                <a:ea typeface="ＭＳ Ｐゴシック" panose="020B0600070205080204" pitchFamily="34" charset="-128"/>
              </a:rPr>
              <a:t> of the accounting equation, to increase those accounts you would record the $ amount on the </a:t>
            </a:r>
            <a:r>
              <a:rPr lang="en-US" altLang="ja-JP" u="sng" dirty="0">
                <a:ea typeface="ＭＳ Ｐゴシック" panose="020B0600070205080204" pitchFamily="34" charset="-128"/>
              </a:rPr>
              <a:t>right side</a:t>
            </a:r>
            <a:r>
              <a:rPr lang="en-US" altLang="ja-JP" dirty="0">
                <a:ea typeface="ＭＳ Ｐゴシック" panose="020B0600070205080204" pitchFamily="34" charset="-128"/>
              </a:rPr>
              <a:t> of the T account.</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7</a:t>
            </a:fld>
            <a:endParaRPr lang="en-US"/>
          </a:p>
        </p:txBody>
      </p:sp>
    </p:spTree>
    <p:extLst>
      <p:ext uri="{BB962C8B-B14F-4D97-AF65-F5344CB8AC3E}">
        <p14:creationId xmlns:p14="http://schemas.microsoft.com/office/powerpoint/2010/main" val="24589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3-2: Analyze business transactions and enter them in the accounts.</a:t>
            </a:r>
          </a:p>
          <a:p>
            <a:r>
              <a:rPr lang="en-US" altLang="en-US" dirty="0">
                <a:ea typeface="ＭＳ Ｐゴシック" panose="020B0600070205080204" pitchFamily="34" charset="-128"/>
              </a:rPr>
              <a:t> </a:t>
            </a: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8</a:t>
            </a:fld>
            <a:endParaRPr lang="en-US"/>
          </a:p>
        </p:txBody>
      </p:sp>
    </p:spTree>
    <p:extLst>
      <p:ext uri="{BB962C8B-B14F-4D97-AF65-F5344CB8AC3E}">
        <p14:creationId xmlns:p14="http://schemas.microsoft.com/office/powerpoint/2010/main" val="221944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Objective two is to analyze business transactions and enter them in the accounts.  Take a look at the three steps shown and  keep them in mind as we go through the transactions.  Now that we know the rules regarding increasing and decreasing asset, liability and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capital account, let</a:t>
            </a:r>
            <a:r>
              <a:rPr lang="ja-JP" altLang="en-US" dirty="0">
                <a:ea typeface="ＭＳ Ｐゴシック" panose="020B0600070205080204" pitchFamily="34" charset="-128"/>
              </a:rPr>
              <a:t>’</a:t>
            </a:r>
            <a:r>
              <a:rPr lang="en-US" altLang="ja-JP" dirty="0">
                <a:ea typeface="ＭＳ Ｐゴシック" panose="020B0600070205080204" pitchFamily="34" charset="-128"/>
              </a:rPr>
              <a:t>s record some transactions.</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9</a:t>
            </a:fld>
            <a:endParaRPr lang="en-US"/>
          </a:p>
        </p:txBody>
      </p:sp>
    </p:spTree>
    <p:extLst>
      <p:ext uri="{BB962C8B-B14F-4D97-AF65-F5344CB8AC3E}">
        <p14:creationId xmlns:p14="http://schemas.microsoft.com/office/powerpoint/2010/main" val="90717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3-2:</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consider the initial investment of an owner.  For this transaction, lets assume that </a:t>
            </a:r>
            <a:r>
              <a:rPr lang="en-US" altLang="ja-JP" dirty="0" err="1">
                <a:ea typeface="ＭＳ Ｐゴシック" panose="020B0600070205080204" pitchFamily="34" charset="-128"/>
              </a:rPr>
              <a:t>Trayton</a:t>
            </a:r>
            <a:r>
              <a:rPr lang="en-US" altLang="ja-JP" dirty="0">
                <a:ea typeface="ＭＳ Ｐゴシック" panose="020B0600070205080204" pitchFamily="34" charset="-128"/>
              </a:rPr>
              <a:t> Eli withdrew $100,000 from personal savings and deposited it in the new business checking account for Eli’s Consulting Services.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Remember that assets are on the left side of the accounting equation so to increase them we would record the entry on the left.  Because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is on the right side of the accounting equation, to increase them we would record the entry on the right side of the T account.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Analysis:</a:t>
            </a:r>
          </a:p>
          <a:p>
            <a:r>
              <a:rPr lang="en-US" altLang="en-US" dirty="0">
                <a:ea typeface="ＭＳ Ｐゴシック" panose="020B0600070205080204" pitchFamily="34" charset="-128"/>
              </a:rPr>
              <a:t>(a) The asset account, Cash, is increased by $100,000.</a:t>
            </a:r>
          </a:p>
          <a:p>
            <a:r>
              <a:rPr lang="en-US" altLang="en-US" dirty="0">
                <a:ea typeface="ＭＳ Ｐゴシック" panose="020B0600070205080204" pitchFamily="34" charset="-128"/>
              </a:rPr>
              <a:t>(a)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equity account, </a:t>
            </a:r>
            <a:r>
              <a:rPr lang="en-US" altLang="ja-JP" dirty="0" err="1">
                <a:ea typeface="ＭＳ Ｐゴシック" panose="020B0600070205080204" pitchFamily="34" charset="-128"/>
              </a:rPr>
              <a:t>Trayton</a:t>
            </a:r>
            <a:r>
              <a:rPr lang="en-US" altLang="ja-JP" dirty="0">
                <a:ea typeface="ＭＳ Ｐゴシック" panose="020B0600070205080204" pitchFamily="34" charset="-128"/>
              </a:rPr>
              <a:t> Eli, Capital, is increased by $100,000.</a:t>
            </a:r>
          </a:p>
          <a:p>
            <a:r>
              <a:rPr lang="en-US" altLang="en-US" dirty="0">
                <a:ea typeface="ＭＳ Ｐゴシック" panose="020B0600070205080204" pitchFamily="34" charset="-128"/>
              </a:rPr>
              <a:t>Since investments cause cash to go up, we would record the $100,000 cash increase on the left side of the Cash T account.  Since the investment causes the owner</a:t>
            </a:r>
            <a:r>
              <a:rPr lang="ja-JP" altLang="en-US" dirty="0">
                <a:ea typeface="ＭＳ Ｐゴシック" panose="020B0600070205080204" pitchFamily="34" charset="-128"/>
              </a:rPr>
              <a:t>’</a:t>
            </a:r>
            <a:r>
              <a:rPr lang="en-US" altLang="ja-JP" dirty="0">
                <a:ea typeface="ＭＳ Ｐゴシック" panose="020B0600070205080204" pitchFamily="34" charset="-128"/>
              </a:rPr>
              <a:t>s capital account to go up, we would record the $100,000 investment on the right side of the Capital account.  </a:t>
            </a:r>
          </a:p>
          <a:p>
            <a:r>
              <a:rPr lang="en-US" altLang="ja-JP" dirty="0">
                <a:ea typeface="ＭＳ Ｐゴシック" panose="020B0600070205080204" pitchFamily="34" charset="-128"/>
              </a:rPr>
              <a:t>Remember that debits must always equal credits!  ALWAYS!</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92D48330-D059-4720-AF31-172FFB3B0A65}" type="slidenum">
              <a:rPr lang="en-US" smtClean="0"/>
              <a:t>10</a:t>
            </a:fld>
            <a:endParaRPr lang="en-US"/>
          </a:p>
        </p:txBody>
      </p:sp>
    </p:spTree>
    <p:extLst>
      <p:ext uri="{BB962C8B-B14F-4D97-AF65-F5344CB8AC3E}">
        <p14:creationId xmlns:p14="http://schemas.microsoft.com/office/powerpoint/2010/main" val="338455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3813"/>
            <a:ext cx="9144000" cy="633413"/>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7" name="Text Placeholder 6"/>
          <p:cNvSpPr>
            <a:spLocks noGrp="1"/>
          </p:cNvSpPr>
          <p:nvPr>
            <p:ph type="body" sz="quarter" idx="12"/>
          </p:nvPr>
        </p:nvSpPr>
        <p:spPr>
          <a:xfrm>
            <a:off x="0" y="762000"/>
            <a:ext cx="8991600" cy="3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973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0390" y="434975"/>
            <a:ext cx="7772400" cy="1470025"/>
          </a:xfrm>
        </p:spPr>
        <p:txBody>
          <a:bodyPr>
            <a:normAutofit/>
          </a:bodyPr>
          <a:lstStyle>
            <a:lvl1pPr>
              <a:defRPr sz="3600">
                <a:latin typeface="Verdana" pitchFamily="34" charset="0"/>
                <a:ea typeface="Verdana" pitchFamily="34" charset="0"/>
                <a:cs typeface="Verdana" pitchFamily="34" charset="0"/>
              </a:defRPr>
            </a:lvl1pPr>
          </a:lstStyle>
          <a:p>
            <a:r>
              <a:rPr lang="en-US"/>
              <a:t>Click to edit Master title style</a:t>
            </a:r>
          </a:p>
        </p:txBody>
      </p:sp>
      <p:pic>
        <p:nvPicPr>
          <p:cNvPr id="8"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2428452"/>
            <a:ext cx="6847180" cy="86148"/>
          </a:xfrm>
          <a:prstGeom prst="rect">
            <a:avLst/>
          </a:prstGeom>
          <a:solidFill>
            <a:schemeClr val="tx1"/>
          </a:solidFill>
          <a:ln>
            <a:noFill/>
          </a:ln>
          <a:extLst/>
        </p:spPr>
      </p:pic>
      <p:pic>
        <p:nvPicPr>
          <p:cNvPr id="9"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5247716"/>
            <a:ext cx="6858002" cy="86284"/>
          </a:xfrm>
          <a:prstGeom prst="rect">
            <a:avLst/>
          </a:prstGeom>
          <a:solidFill>
            <a:schemeClr val="tx1"/>
          </a:solidFill>
          <a:ln>
            <a:noFill/>
          </a:ln>
          <a:extLst/>
        </p:spPr>
      </p:pic>
      <p:sp>
        <p:nvSpPr>
          <p:cNvPr id="12"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7" name="Slide Number Placeholder 5"/>
          <p:cNvSpPr txBox="1">
            <a:spLocks/>
          </p:cNvSpPr>
          <p:nvPr userDrawn="1"/>
        </p:nvSpPr>
        <p:spPr>
          <a:xfrm>
            <a:off x="8458200" y="6553200"/>
            <a:ext cx="685800"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dirty="0">
                <a:latin typeface="Verdana" panose="020B0604030504040204" pitchFamily="34" charset="0"/>
                <a:ea typeface="Verdana" panose="020B0604030504040204" pitchFamily="34" charset="0"/>
                <a:cs typeface="Verdana" panose="020B0604030504040204" pitchFamily="34" charset="0"/>
              </a:rPr>
              <a:t>3-</a:t>
            </a:r>
            <a:fld id="{EB7E314D-0BC8-4A5C-971B-39E750EC0339}" type="slidenum">
              <a:rPr lang="en-US" sz="120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1143000" y="3048000"/>
            <a:ext cx="6846888" cy="1600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53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7620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153400" cy="838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5800" y="3276600"/>
            <a:ext cx="7924800" cy="457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1752600" y="4800600"/>
            <a:ext cx="6019800" cy="10668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5" name="Text Placeholder 14"/>
          <p:cNvSpPr>
            <a:spLocks noGrp="1"/>
          </p:cNvSpPr>
          <p:nvPr>
            <p:ph sz="quarter" idx="15"/>
          </p:nvPr>
        </p:nvSpPr>
        <p:spPr>
          <a:xfrm>
            <a:off x="228600" y="0"/>
            <a:ext cx="8763000" cy="457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458200" y="6553200"/>
            <a:ext cx="685800"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dirty="0">
                <a:latin typeface="Verdana" panose="020B0604030504040204" pitchFamily="34" charset="0"/>
                <a:ea typeface="Verdana" panose="020B0604030504040204" pitchFamily="34" charset="0"/>
                <a:cs typeface="Verdana" panose="020B0604030504040204" pitchFamily="34" charset="0"/>
              </a:rPr>
              <a:t>3-</a:t>
            </a:r>
            <a:fld id="{EB7E314D-0BC8-4A5C-971B-39E750EC0339}" type="slidenum">
              <a:rPr lang="en-US" sz="120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22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2" y="533400"/>
            <a:ext cx="8229600" cy="533400"/>
          </a:xfrm>
        </p:spPr>
        <p:txBody>
          <a:bodyPr>
            <a:noAutofit/>
          </a:bodyPr>
          <a:lstStyle>
            <a:lvl1pPr>
              <a:defRPr sz="3600">
                <a:latin typeface="Verdana" pitchFamily="34" charset="0"/>
                <a:ea typeface="Verdana" pitchFamily="34" charset="0"/>
                <a:cs typeface="Verdana" pitchFamily="34" charset="0"/>
              </a:defRPr>
            </a:lvl1pPr>
          </a:lstStyle>
          <a:p>
            <a:r>
              <a:rPr lang="en-US"/>
              <a:t>Click to edit Master title style</a:t>
            </a:r>
          </a:p>
        </p:txBody>
      </p:sp>
      <p:sp>
        <p:nvSpPr>
          <p:cNvPr id="7" name="Picture Placeholder 6"/>
          <p:cNvSpPr>
            <a:spLocks noGrp="1"/>
          </p:cNvSpPr>
          <p:nvPr>
            <p:ph type="pic" sz="quarter" idx="10"/>
          </p:nvPr>
        </p:nvSpPr>
        <p:spPr>
          <a:xfrm>
            <a:off x="609600" y="2057400"/>
            <a:ext cx="2286000" cy="1600200"/>
          </a:xfrm>
        </p:spPr>
        <p:txBody>
          <a:bodyPr/>
          <a:lstStyle/>
          <a:p>
            <a:endParaRPr lang="en-US"/>
          </a:p>
        </p:txBody>
      </p:sp>
      <p:sp>
        <p:nvSpPr>
          <p:cNvPr id="9" name="Content Placeholder 8"/>
          <p:cNvSpPr>
            <a:spLocks noGrp="1"/>
          </p:cNvSpPr>
          <p:nvPr>
            <p:ph sz="quarter" idx="11"/>
          </p:nvPr>
        </p:nvSpPr>
        <p:spPr>
          <a:xfrm>
            <a:off x="4267200" y="1752600"/>
            <a:ext cx="2514600" cy="838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838200" y="4267200"/>
            <a:ext cx="19050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3"/>
          </p:nvPr>
        </p:nvSpPr>
        <p:spPr>
          <a:xfrm>
            <a:off x="7086600" y="3657600"/>
            <a:ext cx="1219200" cy="16764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9" name="Text Placeholder 18"/>
          <p:cNvSpPr>
            <a:spLocks noGrp="1"/>
          </p:cNvSpPr>
          <p:nvPr>
            <p:ph sz="quarter" idx="14"/>
          </p:nvPr>
        </p:nvSpPr>
        <p:spPr>
          <a:xfrm>
            <a:off x="0" y="0"/>
            <a:ext cx="9067800" cy="381000"/>
          </a:xfrm>
        </p:spPr>
        <p:txBody>
          <a:bodyPr>
            <a:noAutofit/>
          </a:bodyPr>
          <a:lstStyle>
            <a:lvl1pPr>
              <a:defRPr lang="en-US" sz="2400" smtClean="0">
                <a:latin typeface="Verdana" pitchFamily="34" charset="0"/>
                <a:ea typeface="Verdana" pitchFamily="34" charset="0"/>
                <a:cs typeface="Verdana" pitchFamily="34" charset="0"/>
              </a:defRPr>
            </a:lvl1pPr>
            <a:lvl2pPr>
              <a:defRPr lang="en-US" sz="2000" smtClean="0">
                <a:latin typeface="Verdana" pitchFamily="34" charset="0"/>
                <a:ea typeface="Verdana" pitchFamily="34" charset="0"/>
                <a:cs typeface="Verdana" pitchFamily="34" charset="0"/>
              </a:defRPr>
            </a:lvl2pPr>
            <a:lvl3pPr>
              <a:defRPr lang="en-US" sz="1800" smtClean="0">
                <a:latin typeface="Verdana" pitchFamily="34" charset="0"/>
                <a:ea typeface="Verdana" pitchFamily="34" charset="0"/>
                <a:cs typeface="Verdana" pitchFamily="34" charset="0"/>
              </a:defRPr>
            </a:lvl3pPr>
            <a:lvl4pPr>
              <a:defRPr lang="en-US" sz="1600" smtClean="0">
                <a:latin typeface="Verdana" pitchFamily="34" charset="0"/>
                <a:ea typeface="Verdana" pitchFamily="34" charset="0"/>
                <a:cs typeface="Verdana" pitchFamily="34" charset="0"/>
              </a:defRPr>
            </a:lvl4pPr>
            <a:lvl5pPr>
              <a:defRPr lang="en-US" sz="16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458200" y="6553200"/>
            <a:ext cx="685800"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dirty="0">
                <a:latin typeface="Verdana" panose="020B0604030504040204" pitchFamily="34" charset="0"/>
                <a:ea typeface="Verdana" panose="020B0604030504040204" pitchFamily="34" charset="0"/>
                <a:cs typeface="Verdana" panose="020B0604030504040204" pitchFamily="34" charset="0"/>
              </a:rPr>
              <a:t>3-</a:t>
            </a:r>
            <a:fld id="{EB7E314D-0BC8-4A5C-971B-39E750EC0339}" type="slidenum">
              <a:rPr lang="en-US" sz="120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83282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905001"/>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12346480"/>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EC8D3-A528-4ACC-A556-5F125E5A1640}" type="datetimeFigureOut">
              <a:rPr lang="en-US" smtClean="0"/>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29F3B-C9A3-49C1-B714-F8804D05CF95}" type="slidenum">
              <a:rPr lang="en-US" smtClean="0"/>
              <a:t>‹#›</a:t>
            </a:fld>
            <a:endParaRPr lang="en-US"/>
          </a:p>
        </p:txBody>
      </p:sp>
    </p:spTree>
    <p:extLst>
      <p:ext uri="{BB962C8B-B14F-4D97-AF65-F5344CB8AC3E}">
        <p14:creationId xmlns:p14="http://schemas.microsoft.com/office/powerpoint/2010/main" val="107559629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4514" y="0"/>
            <a:ext cx="9144000" cy="990599"/>
          </a:xfrm>
        </p:spPr>
        <p:txBody>
          <a:bodyPr/>
          <a:lstStyle/>
          <a:p>
            <a:pPr algn="l"/>
            <a:r>
              <a:rPr lang="en-US" sz="3600" dirty="0">
                <a:latin typeface="Verdana" pitchFamily="34" charset="0"/>
                <a:ea typeface="Verdana" pitchFamily="34" charset="0"/>
                <a:cs typeface="Verdana" pitchFamily="34" charset="0"/>
              </a:rPr>
              <a:t>College Accounting</a:t>
            </a:r>
            <a:br>
              <a:rPr lang="en-US" sz="3600" dirty="0">
                <a:latin typeface="Verdana" pitchFamily="34" charset="0"/>
                <a:ea typeface="Verdana" pitchFamily="34" charset="0"/>
                <a:cs typeface="Verdana" pitchFamily="34" charset="0"/>
              </a:rPr>
            </a:br>
            <a:r>
              <a:rPr lang="en-US" sz="2800" dirty="0">
                <a:latin typeface="Verdana" pitchFamily="34" charset="0"/>
                <a:ea typeface="Verdana" pitchFamily="34" charset="0"/>
                <a:cs typeface="Verdana" pitchFamily="34" charset="0"/>
              </a:rPr>
              <a:t>A Contemporary Approach</a:t>
            </a:r>
          </a:p>
        </p:txBody>
      </p:sp>
      <p:sp>
        <p:nvSpPr>
          <p:cNvPr id="18" name="Text Placeholder 17"/>
          <p:cNvSpPr>
            <a:spLocks noGrp="1"/>
          </p:cNvSpPr>
          <p:nvPr>
            <p:ph type="body" sz="quarter" idx="12"/>
          </p:nvPr>
        </p:nvSpPr>
        <p:spPr>
          <a:xfrm>
            <a:off x="14514" y="1019628"/>
            <a:ext cx="8991600" cy="457200"/>
          </a:xfrm>
        </p:spPr>
        <p:txBody>
          <a:bodyPr/>
          <a:lstStyle/>
          <a:p>
            <a:pPr marL="0" indent="0">
              <a:buNone/>
            </a:pPr>
            <a:r>
              <a:rPr lang="en-US" sz="2400" dirty="0">
                <a:latin typeface="Verdana" pitchFamily="34" charset="0"/>
                <a:ea typeface="Verdana" pitchFamily="34" charset="0"/>
                <a:cs typeface="Verdana" pitchFamily="34" charset="0"/>
              </a:rPr>
              <a:t>Fourth Edition</a:t>
            </a:r>
          </a:p>
        </p:txBody>
      </p:sp>
      <p:pic>
        <p:nvPicPr>
          <p:cNvPr id="9" name="Picture 12" descr="Alt text will be entered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3581400" cy="461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ubtitle 14"/>
          <p:cNvSpPr>
            <a:spLocks noGrp="1"/>
          </p:cNvSpPr>
          <p:nvPr>
            <p:ph type="subTitle" idx="1"/>
          </p:nvPr>
        </p:nvSpPr>
        <p:spPr>
          <a:xfrm>
            <a:off x="4114800" y="1981331"/>
            <a:ext cx="4724400" cy="3886069"/>
          </a:xfrm>
        </p:spPr>
        <p:txBody>
          <a:bodyPr anchor="ctr"/>
          <a:lstStyle/>
          <a:p>
            <a:r>
              <a:rPr lang="en-US" sz="4400" b="1" kern="0" dirty="0">
                <a:solidFill>
                  <a:schemeClr val="tx1"/>
                </a:solidFill>
                <a:latin typeface="Verdana" pitchFamily="34" charset="0"/>
                <a:ea typeface="Verdana" pitchFamily="34" charset="0"/>
                <a:cs typeface="Verdana" pitchFamily="34" charset="0"/>
              </a:rPr>
              <a:t>Chapter 3</a:t>
            </a:r>
            <a:endParaRPr lang="en-US" sz="3200" kern="0" dirty="0">
              <a:solidFill>
                <a:schemeClr val="tx1"/>
              </a:solidFill>
              <a:latin typeface="Verdana" pitchFamily="34" charset="0"/>
              <a:ea typeface="Verdana" pitchFamily="34" charset="0"/>
              <a:cs typeface="Verdana" pitchFamily="34" charset="0"/>
            </a:endParaRPr>
          </a:p>
          <a:p>
            <a:r>
              <a:rPr lang="en-US" sz="4000" dirty="0">
                <a:solidFill>
                  <a:schemeClr val="tx1"/>
                </a:solidFill>
                <a:latin typeface="Verdana" pitchFamily="34" charset="0"/>
                <a:ea typeface="Verdana" pitchFamily="34" charset="0"/>
                <a:cs typeface="Verdana" pitchFamily="34" charset="0"/>
              </a:rPr>
              <a:t>Analyzing Business Transactions Using T Accounts</a:t>
            </a:r>
            <a:endParaRPr lang="en-US" sz="4000" kern="0" dirty="0">
              <a:solidFill>
                <a:schemeClr val="tx1"/>
              </a:solidFill>
              <a:latin typeface="Verdana" pitchFamily="34" charset="0"/>
              <a:ea typeface="Verdana" pitchFamily="34" charset="0"/>
              <a:cs typeface="Verdana" pitchFamily="34" charset="0"/>
            </a:endParaRPr>
          </a:p>
        </p:txBody>
      </p:sp>
      <p:sp>
        <p:nvSpPr>
          <p:cNvPr id="17" name="Text Placeholder 16"/>
          <p:cNvSpPr>
            <a:spLocks noGrp="1"/>
          </p:cNvSpPr>
          <p:nvPr>
            <p:ph type="body" sz="quarter" idx="11"/>
          </p:nvPr>
        </p:nvSpPr>
        <p:spPr>
          <a:xfrm>
            <a:off x="685800" y="6400800"/>
            <a:ext cx="7620000" cy="457200"/>
          </a:xfrm>
        </p:spPr>
        <p:txBody>
          <a:bodyPr/>
          <a:lstStyle/>
          <a:p>
            <a:pPr algn="ctr"/>
            <a:r>
              <a:rPr 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44552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4"/>
          </p:nvPr>
        </p:nvSpPr>
        <p:spPr>
          <a:xfrm>
            <a:off x="0" y="0"/>
            <a:ext cx="9067800" cy="609600"/>
          </a:xfrm>
        </p:spPr>
        <p:txBody>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457200" y="533400"/>
            <a:ext cx="8229600" cy="609600"/>
          </a:xfrm>
        </p:spPr>
        <p:txBody>
          <a:bodyPr>
            <a:noAutofit/>
          </a:bodyPr>
          <a:lstStyle/>
          <a:p>
            <a:r>
              <a:rPr lang="en-US" altLang="en-US" dirty="0"/>
              <a:t>Initial Investment</a:t>
            </a:r>
            <a:endParaRPr lang="en-US" dirty="0"/>
          </a:p>
        </p:txBody>
      </p:sp>
      <p:sp>
        <p:nvSpPr>
          <p:cNvPr id="11" name="Content Placeholder 10"/>
          <p:cNvSpPr>
            <a:spLocks noGrp="1"/>
          </p:cNvSpPr>
          <p:nvPr>
            <p:ph sz="quarter" idx="11"/>
          </p:nvPr>
        </p:nvSpPr>
        <p:spPr>
          <a:xfrm>
            <a:off x="381000" y="1371600"/>
            <a:ext cx="8382000" cy="3048000"/>
          </a:xfrm>
        </p:spPr>
        <p:txBody>
          <a:bodyPr>
            <a:noAutofit/>
          </a:bodyPr>
          <a:lstStyle/>
          <a:p>
            <a:pPr marL="0" indent="0">
              <a:spcBef>
                <a:spcPts val="600"/>
              </a:spcBef>
              <a:buNone/>
            </a:pPr>
            <a:r>
              <a:rPr lang="en-US" altLang="en-US" sz="2400" dirty="0" err="1"/>
              <a:t>Trayton</a:t>
            </a:r>
            <a:r>
              <a:rPr lang="en-US" altLang="en-US" sz="2400" dirty="0"/>
              <a:t> Eli withdrew $100,000 from personal savings and deposited it in the new business checking account for Eli’s</a:t>
            </a:r>
            <a:r>
              <a:rPr lang="en-US" altLang="ja-JP" sz="2400" dirty="0"/>
              <a:t> Consulting Services.</a:t>
            </a:r>
          </a:p>
          <a:p>
            <a:pPr marL="457200" indent="-457200">
              <a:spcBef>
                <a:spcPts val="600"/>
              </a:spcBef>
              <a:tabLst>
                <a:tab pos="977900" algn="l"/>
              </a:tabLst>
            </a:pPr>
            <a:r>
              <a:rPr lang="en-US" altLang="en-US" sz="2400" dirty="0"/>
              <a:t>LEFT Increases to asset accounts are recorded on the left side of the T account.</a:t>
            </a:r>
          </a:p>
          <a:p>
            <a:pPr marL="457200" indent="-457200">
              <a:spcBef>
                <a:spcPts val="600"/>
              </a:spcBef>
              <a:tabLst>
                <a:tab pos="977900" algn="l"/>
              </a:tabLst>
            </a:pPr>
            <a:r>
              <a:rPr lang="en-US" altLang="en-US" sz="2400" dirty="0"/>
              <a:t>RIGHT Increases to owner</a:t>
            </a:r>
            <a:r>
              <a:rPr lang="ja-JP" altLang="en-US" sz="2400" dirty="0"/>
              <a:t>’</a:t>
            </a:r>
            <a:r>
              <a:rPr lang="en-US" altLang="ja-JP" sz="2400" dirty="0"/>
              <a:t>s equity accounts are recorded on the right side of the T account.</a:t>
            </a:r>
            <a:endParaRPr lang="en-US" altLang="en-US" sz="2400" dirty="0"/>
          </a:p>
        </p:txBody>
      </p:sp>
      <p:pic>
        <p:nvPicPr>
          <p:cNvPr id="16386" name="Picture 2" descr="T-Accounts list the data for an initial investment of 100,000 from Trayton Eli to Eli's Consulting Services.  The first T-Account is titled Cash with (a) 100,000 listed on the left side.  The second T-Account is titled Trayton Eli, Capital with (a) 100,000 listed on the right side." title="Initial Investment T-Accou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53606"/>
            <a:ext cx="6672947" cy="1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93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609600"/>
          </a:xfrm>
        </p:spPr>
        <p:txBody>
          <a:bodyPr/>
          <a:lstStyle/>
          <a:p>
            <a:pPr marL="0" indent="0">
              <a:buNone/>
            </a:pPr>
            <a:r>
              <a:rPr lang="en-US" altLang="en-US" sz="1800" dirty="0"/>
              <a:t>Section 1, Objective 3-2: Analyze business transactions and enter them in the accounts.</a:t>
            </a:r>
            <a:endParaRPr lang="en-US" sz="1800" dirty="0"/>
          </a:p>
        </p:txBody>
      </p:sp>
      <p:sp>
        <p:nvSpPr>
          <p:cNvPr id="2" name="Title 1"/>
          <p:cNvSpPr>
            <a:spLocks noGrp="1"/>
          </p:cNvSpPr>
          <p:nvPr>
            <p:ph type="title"/>
          </p:nvPr>
        </p:nvSpPr>
        <p:spPr>
          <a:xfrm>
            <a:off x="457200" y="685800"/>
            <a:ext cx="8229600" cy="533400"/>
          </a:xfrm>
        </p:spPr>
        <p:txBody>
          <a:bodyPr>
            <a:noAutofit/>
          </a:bodyPr>
          <a:lstStyle/>
          <a:p>
            <a:r>
              <a:rPr lang="en-US" altLang="en-US" dirty="0"/>
              <a:t>Business Transaction</a:t>
            </a:r>
            <a:endParaRPr lang="en-US" dirty="0"/>
          </a:p>
        </p:txBody>
      </p:sp>
      <p:sp>
        <p:nvSpPr>
          <p:cNvPr id="4" name="Content Placeholder 3"/>
          <p:cNvSpPr>
            <a:spLocks noGrp="1"/>
          </p:cNvSpPr>
          <p:nvPr>
            <p:ph sz="quarter" idx="11"/>
          </p:nvPr>
        </p:nvSpPr>
        <p:spPr>
          <a:xfrm>
            <a:off x="381000" y="1447800"/>
            <a:ext cx="8382000" cy="2895600"/>
          </a:xfrm>
        </p:spPr>
        <p:txBody>
          <a:bodyPr>
            <a:noAutofit/>
          </a:bodyPr>
          <a:lstStyle/>
          <a:p>
            <a:pPr marL="0" indent="0">
              <a:spcBef>
                <a:spcPts val="600"/>
              </a:spcBef>
              <a:buNone/>
            </a:pPr>
            <a:r>
              <a:rPr lang="en-US" altLang="ja-JP" sz="2400" dirty="0"/>
              <a:t>Eli’s Consulting Services issued a $5,000 check to purchase a computer and other equipment. </a:t>
            </a:r>
            <a:endParaRPr lang="en-US" altLang="en-US" sz="2400" dirty="0"/>
          </a:p>
          <a:p>
            <a:pPr marL="0" indent="0">
              <a:spcBef>
                <a:spcPts val="600"/>
              </a:spcBef>
              <a:buNone/>
            </a:pPr>
            <a:r>
              <a:rPr lang="en-US" altLang="en-US" sz="2400" b="1" dirty="0"/>
              <a:t>Analysis:</a:t>
            </a:r>
          </a:p>
          <a:p>
            <a:pPr marL="623888" indent="-623888">
              <a:spcBef>
                <a:spcPts val="600"/>
              </a:spcBef>
              <a:buSzPct val="80000"/>
              <a:buFont typeface="Wingdings" panose="05000000000000000000" pitchFamily="2" charset="2"/>
              <a:buNone/>
            </a:pPr>
            <a:r>
              <a:rPr lang="en-US" altLang="en-US" sz="2400" dirty="0"/>
              <a:t>(b) The asset account, Equipment, is increased by $5,000.</a:t>
            </a:r>
          </a:p>
          <a:p>
            <a:pPr marL="623888" indent="-623888">
              <a:spcBef>
                <a:spcPts val="600"/>
              </a:spcBef>
              <a:buSzPct val="80000"/>
              <a:buFont typeface="Wingdings" panose="05000000000000000000" pitchFamily="2" charset="2"/>
              <a:buNone/>
            </a:pPr>
            <a:r>
              <a:rPr lang="en-US" altLang="en-US" sz="2400" dirty="0"/>
              <a:t>(b) The asset account, Cash, is decreased by $5,000.</a:t>
            </a:r>
          </a:p>
        </p:txBody>
      </p:sp>
      <p:pic>
        <p:nvPicPr>
          <p:cNvPr id="11" name="Picture 2" descr="T-Accounts list the data for a business transaction where Eli's Consulting Services issued a $5,000 check to purchase equipment.  The first T-Account is titled Equipment with (b) 5,000 listed on the left side.  The second T-Account is titled Cash with (b) 5,000 listed on the right side." title="Business Transaction T-Accounts"/>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371600" y="4575326"/>
            <a:ext cx="6396826" cy="182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60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sz="quarter" idx="15"/>
          </p:nvPr>
        </p:nvSpPr>
        <p:spPr>
          <a:xfrm>
            <a:off x="0" y="0"/>
            <a:ext cx="9144000" cy="685800"/>
          </a:xfrm>
        </p:spPr>
        <p:txBody>
          <a:bodyPr>
            <a:noAutofit/>
          </a:bodyPr>
          <a:lstStyle/>
          <a:p>
            <a:pPr marL="0" indent="0">
              <a:buNone/>
            </a:pPr>
            <a:r>
              <a:rPr lang="en-US" altLang="en-US" sz="1800" dirty="0"/>
              <a:t>Section 1, Objective 3-2: Analyze business transactions and enter them in the accounts.</a:t>
            </a:r>
            <a:endParaRPr lang="en-US" sz="1800" dirty="0"/>
          </a:p>
        </p:txBody>
      </p:sp>
      <p:sp>
        <p:nvSpPr>
          <p:cNvPr id="2" name="Title 1"/>
          <p:cNvSpPr>
            <a:spLocks noGrp="1"/>
          </p:cNvSpPr>
          <p:nvPr>
            <p:ph type="title"/>
          </p:nvPr>
        </p:nvSpPr>
        <p:spPr>
          <a:xfrm>
            <a:off x="381000" y="685800"/>
            <a:ext cx="8382000" cy="1219200"/>
          </a:xfrm>
        </p:spPr>
        <p:txBody>
          <a:bodyPr>
            <a:noAutofit/>
          </a:bodyPr>
          <a:lstStyle/>
          <a:p>
            <a:r>
              <a:rPr lang="en-US" altLang="en-US" dirty="0"/>
              <a:t>Purchase of Equipment on Account (1 of 2)</a:t>
            </a:r>
            <a:endParaRPr lang="en-US" dirty="0"/>
          </a:p>
        </p:txBody>
      </p:sp>
      <p:sp>
        <p:nvSpPr>
          <p:cNvPr id="4" name="Content Placeholder 3"/>
          <p:cNvSpPr>
            <a:spLocks noGrp="1"/>
          </p:cNvSpPr>
          <p:nvPr>
            <p:ph idx="1"/>
          </p:nvPr>
        </p:nvSpPr>
        <p:spPr>
          <a:xfrm>
            <a:off x="304800" y="2133601"/>
            <a:ext cx="8534400" cy="4190999"/>
          </a:xfrm>
        </p:spPr>
        <p:txBody>
          <a:bodyPr>
            <a:noAutofit/>
          </a:bodyPr>
          <a:lstStyle/>
          <a:p>
            <a:pPr marL="0" indent="0">
              <a:spcBef>
                <a:spcPts val="600"/>
              </a:spcBef>
              <a:buNone/>
            </a:pPr>
            <a:r>
              <a:rPr lang="en-US" altLang="en-US" sz="2600" dirty="0"/>
              <a:t>The firm bought office equipment for $6,000 on account from Office Plus.</a:t>
            </a:r>
          </a:p>
          <a:p>
            <a:pPr marL="0" indent="0">
              <a:spcBef>
                <a:spcPts val="600"/>
              </a:spcBef>
              <a:buNone/>
            </a:pPr>
            <a:r>
              <a:rPr lang="en-US" altLang="en-US" sz="2600" b="1" dirty="0"/>
              <a:t>Analysis:</a:t>
            </a:r>
          </a:p>
          <a:p>
            <a:pPr marL="566738" indent="-566738">
              <a:spcBef>
                <a:spcPts val="600"/>
              </a:spcBef>
              <a:buSzPct val="80000"/>
              <a:buFont typeface="Wingdings" panose="05000000000000000000" pitchFamily="2" charset="2"/>
              <a:buNone/>
            </a:pPr>
            <a:r>
              <a:rPr lang="en-US" altLang="en-US" sz="2600" dirty="0"/>
              <a:t>(c) The asset account, Equipment, is increased by $6,000.</a:t>
            </a:r>
          </a:p>
          <a:p>
            <a:pPr marL="566738" indent="-566738">
              <a:spcBef>
                <a:spcPts val="600"/>
              </a:spcBef>
              <a:buSzPct val="80000"/>
              <a:buFont typeface="Wingdings" panose="05000000000000000000" pitchFamily="2" charset="2"/>
              <a:buNone/>
            </a:pPr>
            <a:r>
              <a:rPr lang="en-US" altLang="en-US" sz="2600" dirty="0"/>
              <a:t>(c) The liability account, Accounts Payable, is increased by $6,000.</a:t>
            </a:r>
          </a:p>
        </p:txBody>
      </p:sp>
    </p:spTree>
    <p:extLst>
      <p:ext uri="{BB962C8B-B14F-4D97-AF65-F5344CB8AC3E}">
        <p14:creationId xmlns:p14="http://schemas.microsoft.com/office/powerpoint/2010/main" val="299316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609600"/>
          </a:xfrm>
        </p:spPr>
        <p:txBody>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304800" y="685800"/>
            <a:ext cx="8534400" cy="1143000"/>
          </a:xfrm>
        </p:spPr>
        <p:txBody>
          <a:bodyPr/>
          <a:lstStyle/>
          <a:p>
            <a:r>
              <a:rPr lang="en-US" altLang="en-US" dirty="0"/>
              <a:t>Purchase of Equipment on Account (2 of 2)</a:t>
            </a:r>
            <a:endParaRPr lang="en-US" dirty="0"/>
          </a:p>
        </p:txBody>
      </p:sp>
      <p:pic>
        <p:nvPicPr>
          <p:cNvPr id="2050" name="Picture 2" descr="T-Accounts list the data for a purchase of equipment on account for $6,000.  The first T-Account is titled Equipment with (c) 6,000 listed on the left side.  The second T-Account is titled Accounts Payable with (c) 6,000 listed on the right side." title="Purchase of Equipment on Account T-Accou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37423"/>
            <a:ext cx="7803941" cy="274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61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5"/>
          </p:nvPr>
        </p:nvSpPr>
        <p:spPr>
          <a:xfrm>
            <a:off x="0" y="0"/>
            <a:ext cx="9067800" cy="533400"/>
          </a:xfrm>
        </p:spPr>
        <p:txBody>
          <a:bodyPr>
            <a:noAutofit/>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76200" y="685800"/>
            <a:ext cx="8991600" cy="609600"/>
          </a:xfrm>
        </p:spPr>
        <p:txBody>
          <a:bodyPr>
            <a:noAutofit/>
          </a:bodyPr>
          <a:lstStyle/>
          <a:p>
            <a:r>
              <a:rPr lang="en-US" altLang="en-US" dirty="0"/>
              <a:t>Purchase of Supplies for Cash (1 of 2)</a:t>
            </a:r>
            <a:endParaRPr lang="en-US" dirty="0"/>
          </a:p>
        </p:txBody>
      </p:sp>
      <p:sp>
        <p:nvSpPr>
          <p:cNvPr id="4" name="Content Placeholder 3"/>
          <p:cNvSpPr>
            <a:spLocks noGrp="1"/>
          </p:cNvSpPr>
          <p:nvPr>
            <p:ph idx="1"/>
          </p:nvPr>
        </p:nvSpPr>
        <p:spPr>
          <a:xfrm>
            <a:off x="304800" y="1524000"/>
            <a:ext cx="8534400" cy="4724399"/>
          </a:xfrm>
        </p:spPr>
        <p:txBody>
          <a:bodyPr>
            <a:noAutofit/>
          </a:bodyPr>
          <a:lstStyle/>
          <a:p>
            <a:pPr marL="0" indent="0">
              <a:spcBef>
                <a:spcPts val="600"/>
              </a:spcBef>
              <a:buNone/>
            </a:pPr>
            <a:r>
              <a:rPr lang="en-US" altLang="ja-JP" sz="2600" dirty="0"/>
              <a:t>Eli’s Consulting Services issued a check for $1,500 to Office </a:t>
            </a:r>
            <a:r>
              <a:rPr lang="en-US" altLang="ja-JP" sz="2600" dirty="0" err="1"/>
              <a:t>Delux</a:t>
            </a:r>
            <a:r>
              <a:rPr lang="en-US" altLang="ja-JP" sz="2600" dirty="0"/>
              <a:t> Inc. to purchase office supplies.</a:t>
            </a:r>
            <a:endParaRPr lang="en-US" altLang="en-US" sz="2600" dirty="0"/>
          </a:p>
          <a:p>
            <a:pPr marL="0" indent="0">
              <a:spcBef>
                <a:spcPts val="600"/>
              </a:spcBef>
              <a:buNone/>
            </a:pPr>
            <a:r>
              <a:rPr lang="en-US" altLang="en-US" sz="2600" b="1" dirty="0"/>
              <a:t>Analysis:</a:t>
            </a:r>
          </a:p>
          <a:p>
            <a:pPr marL="623888" indent="-623888">
              <a:spcBef>
                <a:spcPts val="600"/>
              </a:spcBef>
              <a:buSzPct val="80000"/>
              <a:buFont typeface="Wingdings" panose="05000000000000000000" pitchFamily="2" charset="2"/>
              <a:buNone/>
            </a:pPr>
            <a:r>
              <a:rPr lang="en-US" altLang="en-US" sz="2600" dirty="0"/>
              <a:t>(d) The asset account, Supplies, is increased by $1,500.</a:t>
            </a:r>
          </a:p>
          <a:p>
            <a:pPr marL="566738" indent="-566738">
              <a:spcBef>
                <a:spcPts val="600"/>
              </a:spcBef>
              <a:buSzPct val="80000"/>
              <a:buFont typeface="Wingdings" panose="05000000000000000000" pitchFamily="2" charset="2"/>
              <a:buNone/>
            </a:pPr>
            <a:r>
              <a:rPr lang="en-US" altLang="en-US" sz="2600" dirty="0"/>
              <a:t>(d) The asset account, Cash, is decreased by $1,500. </a:t>
            </a:r>
          </a:p>
        </p:txBody>
      </p:sp>
    </p:spTree>
    <p:extLst>
      <p:ext uri="{BB962C8B-B14F-4D97-AF65-F5344CB8AC3E}">
        <p14:creationId xmlns:p14="http://schemas.microsoft.com/office/powerpoint/2010/main" val="208078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609600"/>
          </a:xfrm>
        </p:spPr>
        <p:txBody>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57150" y="685800"/>
            <a:ext cx="8991600" cy="762000"/>
          </a:xfrm>
        </p:spPr>
        <p:txBody>
          <a:bodyPr/>
          <a:lstStyle/>
          <a:p>
            <a:r>
              <a:rPr lang="en-US" altLang="en-US" dirty="0"/>
              <a:t>Purchase of Supplies for Cash (2 of 2)</a:t>
            </a:r>
            <a:endParaRPr lang="en-US" dirty="0"/>
          </a:p>
        </p:txBody>
      </p:sp>
      <p:pic>
        <p:nvPicPr>
          <p:cNvPr id="3074" name="Picture 2" descr="T-Accounts list the data for a purchase of office supplies for $1,500.  The first T-Account is titled Supplies with (d) 1,500 listed on the left side.  The second T-Account is titled Cash with (d) 1,500 listed on the right side." title="Purchase of Supplies for Cash T-Accou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12" y="2057400"/>
            <a:ext cx="8514176" cy="232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80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3"/>
          </p:nvPr>
        </p:nvSpPr>
        <p:spPr>
          <a:xfrm>
            <a:off x="-12470" y="0"/>
            <a:ext cx="9156470" cy="533400"/>
          </a:xfrm>
        </p:spPr>
        <p:txBody>
          <a:bodyPr>
            <a:noAutofit/>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457200" y="762000"/>
            <a:ext cx="8305800" cy="609600"/>
          </a:xfrm>
        </p:spPr>
        <p:txBody>
          <a:bodyPr>
            <a:noAutofit/>
          </a:bodyPr>
          <a:lstStyle/>
          <a:p>
            <a:r>
              <a:rPr lang="en-US" altLang="en-US" dirty="0"/>
              <a:t>Payment of a Liability (1 of 2)</a:t>
            </a:r>
            <a:endParaRPr lang="en-US" dirty="0"/>
          </a:p>
        </p:txBody>
      </p:sp>
      <p:sp>
        <p:nvSpPr>
          <p:cNvPr id="4" name="Content Placeholder 3"/>
          <p:cNvSpPr>
            <a:spLocks noGrp="1"/>
          </p:cNvSpPr>
          <p:nvPr>
            <p:ph idx="1"/>
          </p:nvPr>
        </p:nvSpPr>
        <p:spPr>
          <a:xfrm>
            <a:off x="304800" y="1676400"/>
            <a:ext cx="8534400" cy="4648200"/>
          </a:xfrm>
        </p:spPr>
        <p:txBody>
          <a:bodyPr>
            <a:noAutofit/>
          </a:bodyPr>
          <a:lstStyle/>
          <a:p>
            <a:pPr marL="0" indent="0">
              <a:spcBef>
                <a:spcPts val="600"/>
              </a:spcBef>
              <a:buNone/>
            </a:pPr>
            <a:r>
              <a:rPr lang="en-US" altLang="en-US" sz="2600" dirty="0"/>
              <a:t>Eli’s </a:t>
            </a:r>
            <a:r>
              <a:rPr lang="en-US" altLang="ja-JP" sz="2600" dirty="0"/>
              <a:t>Consulting Services issued a check in the amount of $2,500 to Office Plus.</a:t>
            </a:r>
          </a:p>
          <a:p>
            <a:pPr marL="0" indent="0">
              <a:spcBef>
                <a:spcPts val="600"/>
              </a:spcBef>
              <a:buNone/>
            </a:pPr>
            <a:r>
              <a:rPr lang="en-US" altLang="en-US" sz="2600" b="1" dirty="0"/>
              <a:t>Analysis:</a:t>
            </a:r>
          </a:p>
          <a:p>
            <a:pPr marL="571500" indent="-571500">
              <a:spcBef>
                <a:spcPts val="600"/>
              </a:spcBef>
              <a:buSzPct val="80000"/>
              <a:buFont typeface="Wingdings" panose="05000000000000000000" pitchFamily="2" charset="2"/>
              <a:buNone/>
            </a:pPr>
            <a:r>
              <a:rPr lang="en-US" altLang="en-US" sz="2600" dirty="0"/>
              <a:t>(e) The asset account, Cash, is decreased by $2,500.</a:t>
            </a:r>
          </a:p>
          <a:p>
            <a:pPr marL="573088" indent="-573088">
              <a:spcBef>
                <a:spcPts val="600"/>
              </a:spcBef>
              <a:buSzPct val="80000"/>
              <a:buFont typeface="Wingdings" panose="05000000000000000000" pitchFamily="2" charset="2"/>
              <a:buNone/>
            </a:pPr>
            <a:r>
              <a:rPr lang="en-US" altLang="en-US" sz="2600" dirty="0"/>
              <a:t>(e) The liability account, Accounts Payable, is decreased by $2,500.</a:t>
            </a:r>
          </a:p>
        </p:txBody>
      </p:sp>
    </p:spTree>
    <p:extLst>
      <p:ext uri="{BB962C8B-B14F-4D97-AF65-F5344CB8AC3E}">
        <p14:creationId xmlns:p14="http://schemas.microsoft.com/office/powerpoint/2010/main" val="113959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609600"/>
          </a:xfrm>
        </p:spPr>
        <p:txBody>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457200" y="762000"/>
            <a:ext cx="8229600" cy="609600"/>
          </a:xfrm>
        </p:spPr>
        <p:txBody>
          <a:bodyPr/>
          <a:lstStyle/>
          <a:p>
            <a:r>
              <a:rPr lang="en-US" altLang="en-US" dirty="0"/>
              <a:t>Payment of a Liability (2 of 2)</a:t>
            </a:r>
            <a:endParaRPr lang="en-US" dirty="0"/>
          </a:p>
        </p:txBody>
      </p:sp>
      <p:pic>
        <p:nvPicPr>
          <p:cNvPr id="4099" name="Picture 3" descr="T-Accounts list the data for a payment of $2,500.  The first T-Account is titled Accounts Payable with (e) 2,500 listed on the left side.  The second T-Account is titled Cash with (e) 2,500 listed on the right side." title="Payment of a LIability T-Accou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89" y="2079071"/>
            <a:ext cx="8200822" cy="269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62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5"/>
          </p:nvPr>
        </p:nvSpPr>
        <p:spPr>
          <a:xfrm>
            <a:off x="0" y="0"/>
            <a:ext cx="8991600" cy="609600"/>
          </a:xfrm>
        </p:spPr>
        <p:txBody>
          <a:bodyPr>
            <a:noAutofit/>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381000" y="762000"/>
            <a:ext cx="8382000" cy="609600"/>
          </a:xfrm>
        </p:spPr>
        <p:txBody>
          <a:bodyPr>
            <a:noAutofit/>
          </a:bodyPr>
          <a:lstStyle/>
          <a:p>
            <a:r>
              <a:rPr lang="en-US" altLang="en-US" dirty="0"/>
              <a:t>Prepayment of Rent (1 of 2)</a:t>
            </a:r>
            <a:endParaRPr lang="en-US" dirty="0"/>
          </a:p>
        </p:txBody>
      </p:sp>
      <p:sp>
        <p:nvSpPr>
          <p:cNvPr id="4" name="Content Placeholder 3"/>
          <p:cNvSpPr>
            <a:spLocks noGrp="1"/>
          </p:cNvSpPr>
          <p:nvPr>
            <p:ph idx="1"/>
          </p:nvPr>
        </p:nvSpPr>
        <p:spPr>
          <a:xfrm>
            <a:off x="457200" y="1524000"/>
            <a:ext cx="8229600" cy="4876800"/>
          </a:xfrm>
        </p:spPr>
        <p:txBody>
          <a:bodyPr>
            <a:normAutofit/>
          </a:bodyPr>
          <a:lstStyle/>
          <a:p>
            <a:pPr marL="0" indent="0">
              <a:spcBef>
                <a:spcPts val="600"/>
              </a:spcBef>
              <a:buNone/>
            </a:pPr>
            <a:r>
              <a:rPr lang="en-US" altLang="en-US" sz="2600" dirty="0"/>
              <a:t>Eli’s </a:t>
            </a:r>
            <a:r>
              <a:rPr lang="en-US" altLang="ja-JP" sz="2600" dirty="0"/>
              <a:t>Consulting Services issued a check for $8,000 to pay rent for the months of December and January.</a:t>
            </a:r>
          </a:p>
          <a:p>
            <a:pPr marL="0" indent="0">
              <a:spcBef>
                <a:spcPts val="600"/>
              </a:spcBef>
              <a:buNone/>
            </a:pPr>
            <a:r>
              <a:rPr lang="en-US" altLang="en-US" sz="2600" b="1" dirty="0"/>
              <a:t>Analysis:</a:t>
            </a:r>
          </a:p>
          <a:p>
            <a:pPr marL="508000" indent="-508000">
              <a:spcBef>
                <a:spcPts val="600"/>
              </a:spcBef>
              <a:buSzPct val="80000"/>
              <a:buFont typeface="Wingdings" panose="05000000000000000000" pitchFamily="2" charset="2"/>
              <a:buNone/>
            </a:pPr>
            <a:r>
              <a:rPr lang="en-US" altLang="en-US" sz="2600" dirty="0"/>
              <a:t>(f) The asset account, Prepaid Rent, is increased by $8,000.</a:t>
            </a:r>
          </a:p>
          <a:p>
            <a:pPr marL="508000" indent="-508000">
              <a:spcBef>
                <a:spcPts val="600"/>
              </a:spcBef>
              <a:buSzPct val="80000"/>
              <a:buFont typeface="Wingdings" panose="05000000000000000000" pitchFamily="2" charset="2"/>
              <a:buNone/>
            </a:pPr>
            <a:r>
              <a:rPr lang="en-US" altLang="en-US" sz="2600" dirty="0"/>
              <a:t>(f) The asset account, Cash, is decreased by $8,000.</a:t>
            </a:r>
          </a:p>
        </p:txBody>
      </p:sp>
    </p:spTree>
    <p:extLst>
      <p:ext uri="{BB962C8B-B14F-4D97-AF65-F5344CB8AC3E}">
        <p14:creationId xmlns:p14="http://schemas.microsoft.com/office/powerpoint/2010/main" val="2416892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609600"/>
          </a:xfrm>
        </p:spPr>
        <p:txBody>
          <a:bodyPr/>
          <a:lstStyle/>
          <a:p>
            <a:pPr marL="0" indent="0">
              <a:buNone/>
            </a:pPr>
            <a:r>
              <a:rPr lang="en-US" altLang="en-US" sz="1800" dirty="0"/>
              <a:t>Section 1, Objective 3-2: Analyze business transactions and enter them in the accounts.</a:t>
            </a:r>
          </a:p>
        </p:txBody>
      </p:sp>
      <p:sp>
        <p:nvSpPr>
          <p:cNvPr id="2" name="Title 1"/>
          <p:cNvSpPr>
            <a:spLocks noGrp="1"/>
          </p:cNvSpPr>
          <p:nvPr>
            <p:ph type="title"/>
          </p:nvPr>
        </p:nvSpPr>
        <p:spPr>
          <a:xfrm>
            <a:off x="457200" y="762000"/>
            <a:ext cx="8229600" cy="609600"/>
          </a:xfrm>
        </p:spPr>
        <p:txBody>
          <a:bodyPr/>
          <a:lstStyle/>
          <a:p>
            <a:r>
              <a:rPr lang="en-US" altLang="en-US" dirty="0"/>
              <a:t>Prepayment of Rent (2 of 2)</a:t>
            </a:r>
            <a:endParaRPr lang="en-US" dirty="0"/>
          </a:p>
        </p:txBody>
      </p:sp>
      <p:pic>
        <p:nvPicPr>
          <p:cNvPr id="5122" name="Picture 2" descr="T-Accounts list the data for a two month rent payment of $8,000.  The first T-Account is titled Prepaid Rent with (f) 8,000 listed on the left side.  The second T-Account is titled Cash with (f) 8,000 listed on the right side." title="Prepayment of Rent T-Accou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83" y="1828800"/>
            <a:ext cx="8505635" cy="295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1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43543" y="76200"/>
            <a:ext cx="9067800" cy="685800"/>
          </a:xfrm>
        </p:spPr>
        <p:txBody>
          <a:bodyPr>
            <a:noAutofit/>
          </a:bodyPr>
          <a:lstStyle/>
          <a:p>
            <a:r>
              <a:rPr lang="en-US" u="none" dirty="0"/>
              <a:t>Learning Objectives (1 of 2)</a:t>
            </a:r>
            <a:endParaRPr lang="en-US" dirty="0"/>
          </a:p>
        </p:txBody>
      </p:sp>
      <p:sp>
        <p:nvSpPr>
          <p:cNvPr id="28" name="Content Placeholder 27"/>
          <p:cNvSpPr>
            <a:spLocks noGrp="1"/>
          </p:cNvSpPr>
          <p:nvPr>
            <p:ph idx="1"/>
          </p:nvPr>
        </p:nvSpPr>
        <p:spPr>
          <a:xfrm>
            <a:off x="457200" y="990600"/>
            <a:ext cx="8382000" cy="5333999"/>
          </a:xfrm>
        </p:spPr>
        <p:txBody>
          <a:bodyPr>
            <a:noAutofit/>
          </a:bodyPr>
          <a:lstStyle/>
          <a:p>
            <a:pPr marL="0" indent="0" defTabSz="809625">
              <a:spcBef>
                <a:spcPts val="600"/>
              </a:spcBef>
              <a:buNone/>
            </a:pPr>
            <a:r>
              <a:rPr lang="en-US" sz="2600" u="sng" dirty="0"/>
              <a:t>SECTION 1: </a:t>
            </a:r>
            <a:r>
              <a:rPr lang="en-US" altLang="en-US" sz="2600" u="sng" dirty="0"/>
              <a:t>Transactions That Affect Assets, Liabilities, and Owner’</a:t>
            </a:r>
            <a:r>
              <a:rPr lang="en-US" altLang="ja-JP" sz="2600" u="sng" dirty="0"/>
              <a:t>s Equity</a:t>
            </a:r>
          </a:p>
          <a:p>
            <a:pPr marL="803275" indent="-803275">
              <a:spcBef>
                <a:spcPts val="600"/>
              </a:spcBef>
              <a:buNone/>
            </a:pPr>
            <a:r>
              <a:rPr lang="en-US" altLang="en-US" sz="2600" dirty="0"/>
              <a:t>3-1  Set up T accounts for assets, liabilities, and owner</a:t>
            </a:r>
            <a:r>
              <a:rPr lang="ja-JP" altLang="en-US" sz="2600" dirty="0"/>
              <a:t>’</a:t>
            </a:r>
            <a:r>
              <a:rPr lang="en-US" altLang="ja-JP" sz="2600" dirty="0"/>
              <a:t>s equity. </a:t>
            </a:r>
          </a:p>
          <a:p>
            <a:pPr marL="803275" indent="-803275">
              <a:spcBef>
                <a:spcPts val="600"/>
              </a:spcBef>
              <a:buNone/>
            </a:pPr>
            <a:r>
              <a:rPr lang="en-US" altLang="en-US" sz="2600" dirty="0"/>
              <a:t>3-2  Analyze business transactions and enter them in the accounts.</a:t>
            </a:r>
          </a:p>
          <a:p>
            <a:pPr marL="803275" indent="-803275">
              <a:spcBef>
                <a:spcPts val="600"/>
              </a:spcBef>
              <a:buNone/>
            </a:pPr>
            <a:r>
              <a:rPr lang="en-US" altLang="en-US" sz="2600" dirty="0"/>
              <a:t>3-3  Determine the balance of an account.</a:t>
            </a:r>
          </a:p>
        </p:txBody>
      </p:sp>
    </p:spTree>
    <p:extLst>
      <p:ext uri="{BB962C8B-B14F-4D97-AF65-F5344CB8AC3E}">
        <p14:creationId xmlns:p14="http://schemas.microsoft.com/office/powerpoint/2010/main" val="21259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229600" cy="1600200"/>
          </a:xfrm>
        </p:spPr>
        <p:txBody>
          <a:bodyPr>
            <a:normAutofit fontScale="90000"/>
          </a:bodyPr>
          <a:lstStyle/>
          <a:p>
            <a:pPr defTabSz="809625">
              <a:spcBef>
                <a:spcPct val="20000"/>
              </a:spcBef>
              <a:defRPr/>
            </a:pPr>
            <a:r>
              <a:rPr lang="en-US" altLang="en-US" u="sng" dirty="0"/>
              <a:t>Section 1: Transactions That Affect Assets, Liabilities, and Owner’</a:t>
            </a:r>
            <a:r>
              <a:rPr lang="en-US" altLang="ja-JP" u="sng" dirty="0"/>
              <a:t>s Equity  </a:t>
            </a:r>
            <a:endParaRPr lang="en-US" dirty="0"/>
          </a:p>
        </p:txBody>
      </p:sp>
      <p:sp>
        <p:nvSpPr>
          <p:cNvPr id="2" name="Content Placeholder 1"/>
          <p:cNvSpPr>
            <a:spLocks noGrp="1"/>
          </p:cNvSpPr>
          <p:nvPr>
            <p:ph sz="quarter" idx="10"/>
          </p:nvPr>
        </p:nvSpPr>
        <p:spPr>
          <a:xfrm>
            <a:off x="457200" y="2667000"/>
            <a:ext cx="8153400" cy="2438400"/>
          </a:xfrm>
        </p:spPr>
        <p:txBody>
          <a:bodyPr anchor="ctr"/>
          <a:lstStyle/>
          <a:p>
            <a:pPr marL="0" indent="0" algn="ctr">
              <a:buNone/>
            </a:pPr>
            <a:r>
              <a:rPr lang="en-US" altLang="en-US" b="1" kern="0" dirty="0"/>
              <a:t>Learning Objective </a:t>
            </a:r>
            <a:r>
              <a:rPr lang="en-US" altLang="en-US" b="1" dirty="0"/>
              <a:t>3-3: </a:t>
            </a:r>
            <a:r>
              <a:rPr lang="en-US" altLang="en-US" dirty="0"/>
              <a:t>Determine the balance of an account</a:t>
            </a:r>
          </a:p>
        </p:txBody>
      </p:sp>
    </p:spTree>
    <p:extLst>
      <p:ext uri="{BB962C8B-B14F-4D97-AF65-F5344CB8AC3E}">
        <p14:creationId xmlns:p14="http://schemas.microsoft.com/office/powerpoint/2010/main" val="256940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8839200" cy="381000"/>
          </a:xfrm>
        </p:spPr>
        <p:txBody>
          <a:bodyPr>
            <a:normAutofit/>
          </a:bodyPr>
          <a:lstStyle/>
          <a:p>
            <a:pPr marL="0" indent="0">
              <a:spcBef>
                <a:spcPct val="50000"/>
              </a:spcBef>
              <a:buNone/>
            </a:pPr>
            <a:r>
              <a:rPr lang="en-US" altLang="en-US" sz="1800" u="none" dirty="0"/>
              <a:t>Section 1, Objective 3-3: Determine the balance of an account</a:t>
            </a:r>
          </a:p>
        </p:txBody>
      </p:sp>
      <p:sp>
        <p:nvSpPr>
          <p:cNvPr id="2" name="Title 1"/>
          <p:cNvSpPr>
            <a:spLocks noGrp="1"/>
          </p:cNvSpPr>
          <p:nvPr>
            <p:ph type="title"/>
          </p:nvPr>
        </p:nvSpPr>
        <p:spPr>
          <a:xfrm>
            <a:off x="381000" y="457200"/>
            <a:ext cx="8382000" cy="533400"/>
          </a:xfrm>
        </p:spPr>
        <p:txBody>
          <a:bodyPr>
            <a:noAutofit/>
          </a:bodyPr>
          <a:lstStyle/>
          <a:p>
            <a:r>
              <a:rPr lang="en-US" dirty="0"/>
              <a:t>Account Balance</a:t>
            </a:r>
          </a:p>
        </p:txBody>
      </p:sp>
      <p:sp>
        <p:nvSpPr>
          <p:cNvPr id="3" name="Content Placeholder 2"/>
          <p:cNvSpPr>
            <a:spLocks noGrp="1"/>
          </p:cNvSpPr>
          <p:nvPr>
            <p:ph idx="1"/>
          </p:nvPr>
        </p:nvSpPr>
        <p:spPr>
          <a:xfrm>
            <a:off x="381000" y="1219200"/>
            <a:ext cx="8458200" cy="5105400"/>
          </a:xfrm>
        </p:spPr>
        <p:txBody>
          <a:bodyPr>
            <a:normAutofit/>
          </a:bodyPr>
          <a:lstStyle/>
          <a:p>
            <a:pPr marL="457200" indent="-457200">
              <a:spcBef>
                <a:spcPts val="600"/>
              </a:spcBef>
            </a:pPr>
            <a:r>
              <a:rPr lang="en-US" altLang="en-US" sz="2600" dirty="0"/>
              <a:t>An account balance is the difference between the amounts recorded on the two sides of an account.</a:t>
            </a:r>
          </a:p>
          <a:p>
            <a:pPr marL="457200" indent="-457200">
              <a:spcBef>
                <a:spcPts val="600"/>
              </a:spcBef>
            </a:pPr>
            <a:r>
              <a:rPr lang="en-US" altLang="en-US" sz="2600" dirty="0"/>
              <a:t>A footing is a small pencil figure written at the base of an amount column showing the sum of the entries in the column.</a:t>
            </a:r>
          </a:p>
        </p:txBody>
      </p:sp>
    </p:spTree>
    <p:extLst>
      <p:ext uri="{BB962C8B-B14F-4D97-AF65-F5344CB8AC3E}">
        <p14:creationId xmlns:p14="http://schemas.microsoft.com/office/powerpoint/2010/main" val="302974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4"/>
          </p:nvPr>
        </p:nvSpPr>
        <p:spPr/>
        <p:txBody>
          <a:bodyPr/>
          <a:lstStyle/>
          <a:p>
            <a:pPr marL="0" indent="0">
              <a:buNone/>
            </a:pPr>
            <a:r>
              <a:rPr lang="en-US" altLang="en-US" sz="1800" dirty="0"/>
              <a:t>Section 1, Objective 3-3: Determine the balance of an account</a:t>
            </a:r>
          </a:p>
        </p:txBody>
      </p:sp>
      <p:sp>
        <p:nvSpPr>
          <p:cNvPr id="2" name="Title 1"/>
          <p:cNvSpPr>
            <a:spLocks noGrp="1"/>
          </p:cNvSpPr>
          <p:nvPr>
            <p:ph type="title"/>
          </p:nvPr>
        </p:nvSpPr>
        <p:spPr>
          <a:xfrm>
            <a:off x="457200" y="609600"/>
            <a:ext cx="8229600" cy="533400"/>
          </a:xfrm>
        </p:spPr>
        <p:txBody>
          <a:bodyPr>
            <a:noAutofit/>
          </a:bodyPr>
          <a:lstStyle/>
          <a:p>
            <a:r>
              <a:rPr lang="en-US" altLang="en-US" dirty="0"/>
              <a:t>Recording Account Balances</a:t>
            </a:r>
            <a:endParaRPr lang="en-US" dirty="0"/>
          </a:p>
        </p:txBody>
      </p:sp>
      <p:graphicFrame>
        <p:nvGraphicFramePr>
          <p:cNvPr id="13" name="Table 12" descr="Table describes the rules for recording account balances.  The first column is titled IF and the second column is titled THEN.  The first row lists IF the total on the right is larger than the total on the left side, THEN the balance is recorded on the right side.  The next row lists IF the total on the left is larger, THEN the balance is recorded on the left side.  The next row lists IF an account shows only one amount, THEN that amount is the balance.  The last row lists IF an account contains entries on only one side, THEN the total of those entries is the account balance." title="Recording Account Balances Table"/>
          <p:cNvGraphicFramePr>
            <a:graphicFrameLocks noGrp="1"/>
          </p:cNvGraphicFramePr>
          <p:nvPr>
            <p:extLst>
              <p:ext uri="{D42A27DB-BD31-4B8C-83A1-F6EECF244321}">
                <p14:modId xmlns:p14="http://schemas.microsoft.com/office/powerpoint/2010/main" val="2618208269"/>
              </p:ext>
            </p:extLst>
          </p:nvPr>
        </p:nvGraphicFramePr>
        <p:xfrm>
          <a:off x="582860" y="1447800"/>
          <a:ext cx="8103940" cy="4800600"/>
        </p:xfrm>
        <a:graphic>
          <a:graphicData uri="http://schemas.openxmlformats.org/drawingml/2006/table">
            <a:tbl>
              <a:tblPr firstRow="1" bandRow="1">
                <a:tableStyleId>{5940675A-B579-460E-94D1-54222C63F5DA}</a:tableStyleId>
              </a:tblPr>
              <a:tblGrid>
                <a:gridCol w="4051970">
                  <a:extLst>
                    <a:ext uri="{9D8B030D-6E8A-4147-A177-3AD203B41FA5}">
                      <a16:colId xmlns:a16="http://schemas.microsoft.com/office/drawing/2014/main" val="20000"/>
                    </a:ext>
                  </a:extLst>
                </a:gridCol>
                <a:gridCol w="4051970">
                  <a:extLst>
                    <a:ext uri="{9D8B030D-6E8A-4147-A177-3AD203B41FA5}">
                      <a16:colId xmlns:a16="http://schemas.microsoft.com/office/drawing/2014/main" val="20001"/>
                    </a:ext>
                  </a:extLst>
                </a:gridCol>
              </a:tblGrid>
              <a:tr h="714467">
                <a:tc>
                  <a:txBody>
                    <a:bodyPr/>
                    <a:lstStyle/>
                    <a:p>
                      <a:pPr algn="ctr"/>
                      <a:r>
                        <a:rPr lang="en-US" sz="1800" b="1" dirty="0">
                          <a:latin typeface="Verdana" pitchFamily="34" charset="0"/>
                          <a:ea typeface="Verdana" pitchFamily="34" charset="0"/>
                          <a:cs typeface="Verdana" pitchFamily="34" charset="0"/>
                        </a:rPr>
                        <a:t>IF</a:t>
                      </a:r>
                    </a:p>
                  </a:txBody>
                  <a:tcPr anchor="ctr"/>
                </a:tc>
                <a:tc>
                  <a:txBody>
                    <a:bodyPr/>
                    <a:lstStyle/>
                    <a:p>
                      <a:pPr algn="ctr"/>
                      <a:r>
                        <a:rPr lang="en-US" sz="1800" b="1" dirty="0">
                          <a:latin typeface="Verdana" pitchFamily="34" charset="0"/>
                          <a:ea typeface="Verdana" pitchFamily="34" charset="0"/>
                          <a:cs typeface="Verdana" pitchFamily="34" charset="0"/>
                        </a:rPr>
                        <a:t>THEN</a:t>
                      </a:r>
                    </a:p>
                  </a:txBody>
                  <a:tcPr anchor="ctr"/>
                </a:tc>
                <a:extLst>
                  <a:ext uri="{0D108BD9-81ED-4DB2-BD59-A6C34878D82A}">
                    <a16:rowId xmlns:a16="http://schemas.microsoft.com/office/drawing/2014/main" val="10000"/>
                  </a:ext>
                </a:extLst>
              </a:tr>
              <a:tr h="1314010">
                <a:tc>
                  <a:txBody>
                    <a:bodyPr/>
                    <a:lstStyle/>
                    <a:p>
                      <a:r>
                        <a:rPr lang="en-US" sz="1800" dirty="0">
                          <a:latin typeface="Verdana" pitchFamily="34" charset="0"/>
                          <a:ea typeface="Verdana" pitchFamily="34" charset="0"/>
                          <a:cs typeface="Verdana" pitchFamily="34" charset="0"/>
                        </a:rPr>
                        <a:t>The total on the right</a:t>
                      </a:r>
                      <a:r>
                        <a:rPr lang="en-US" sz="1800" baseline="0" dirty="0">
                          <a:latin typeface="Verdana" pitchFamily="34" charset="0"/>
                          <a:ea typeface="Verdana" pitchFamily="34" charset="0"/>
                          <a:cs typeface="Verdana" pitchFamily="34" charset="0"/>
                        </a:rPr>
                        <a:t> side is larger than the total on the left side,</a:t>
                      </a:r>
                      <a:endParaRPr lang="en-US" sz="1800" dirty="0">
                        <a:latin typeface="Verdana" pitchFamily="34" charset="0"/>
                        <a:ea typeface="Verdana" pitchFamily="34" charset="0"/>
                        <a:cs typeface="Verdana" pitchFamily="34" charset="0"/>
                      </a:endParaRPr>
                    </a:p>
                  </a:txBody>
                  <a:tcPr anchor="ctr"/>
                </a:tc>
                <a:tc>
                  <a:txBody>
                    <a:bodyPr/>
                    <a:lstStyle/>
                    <a:p>
                      <a:r>
                        <a:rPr lang="en-US" sz="1800" dirty="0">
                          <a:latin typeface="Verdana" pitchFamily="34" charset="0"/>
                          <a:ea typeface="Verdana" pitchFamily="34" charset="0"/>
                          <a:cs typeface="Verdana" pitchFamily="34" charset="0"/>
                        </a:rPr>
                        <a:t>The</a:t>
                      </a:r>
                      <a:r>
                        <a:rPr lang="en-US" sz="1800" baseline="0" dirty="0">
                          <a:latin typeface="Verdana" pitchFamily="34" charset="0"/>
                          <a:ea typeface="Verdana" pitchFamily="34" charset="0"/>
                          <a:cs typeface="Verdana" pitchFamily="34" charset="0"/>
                        </a:rPr>
                        <a:t> balance is recorded on the right side.</a:t>
                      </a:r>
                      <a:endParaRPr lang="en-US" sz="18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926158">
                <a:tc>
                  <a:txBody>
                    <a:bodyPr/>
                    <a:lstStyle/>
                    <a:p>
                      <a:r>
                        <a:rPr lang="en-US" sz="1800" dirty="0">
                          <a:latin typeface="Verdana" pitchFamily="34" charset="0"/>
                          <a:ea typeface="Verdana" pitchFamily="34" charset="0"/>
                          <a:cs typeface="Verdana" pitchFamily="34" charset="0"/>
                        </a:rPr>
                        <a:t>The total on the left side is larger,</a:t>
                      </a:r>
                    </a:p>
                  </a:txBody>
                  <a:tcPr anchor="ctr"/>
                </a:tc>
                <a:tc>
                  <a:txBody>
                    <a:bodyPr/>
                    <a:lstStyle/>
                    <a:p>
                      <a:r>
                        <a:rPr lang="en-US" sz="1800" dirty="0">
                          <a:latin typeface="Verdana" pitchFamily="34" charset="0"/>
                          <a:ea typeface="Verdana" pitchFamily="34" charset="0"/>
                          <a:cs typeface="Verdana" pitchFamily="34" charset="0"/>
                        </a:rPr>
                        <a:t>The</a:t>
                      </a:r>
                      <a:r>
                        <a:rPr lang="en-US" sz="1800" baseline="0" dirty="0">
                          <a:latin typeface="Verdana" pitchFamily="34" charset="0"/>
                          <a:ea typeface="Verdana" pitchFamily="34" charset="0"/>
                          <a:cs typeface="Verdana" pitchFamily="34" charset="0"/>
                        </a:rPr>
                        <a:t> balance is recorded on the left side.</a:t>
                      </a:r>
                      <a:endParaRPr lang="en-US" sz="18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919807">
                <a:tc>
                  <a:txBody>
                    <a:bodyPr/>
                    <a:lstStyle/>
                    <a:p>
                      <a:r>
                        <a:rPr lang="en-US" sz="1800" dirty="0">
                          <a:latin typeface="Verdana" pitchFamily="34" charset="0"/>
                          <a:ea typeface="Verdana" pitchFamily="34" charset="0"/>
                          <a:cs typeface="Verdana" pitchFamily="34" charset="0"/>
                        </a:rPr>
                        <a:t>An</a:t>
                      </a:r>
                      <a:r>
                        <a:rPr lang="en-US" sz="1800" baseline="0" dirty="0">
                          <a:latin typeface="Verdana" pitchFamily="34" charset="0"/>
                          <a:ea typeface="Verdana" pitchFamily="34" charset="0"/>
                          <a:cs typeface="Verdana" pitchFamily="34" charset="0"/>
                        </a:rPr>
                        <a:t> account shows only one amount,</a:t>
                      </a:r>
                      <a:endParaRPr lang="en-US" sz="1800" dirty="0">
                        <a:latin typeface="Verdana" pitchFamily="34" charset="0"/>
                        <a:ea typeface="Verdana" pitchFamily="34" charset="0"/>
                        <a:cs typeface="Verdana" pitchFamily="34" charset="0"/>
                      </a:endParaRPr>
                    </a:p>
                  </a:txBody>
                  <a:tcPr anchor="ctr"/>
                </a:tc>
                <a:tc>
                  <a:txBody>
                    <a:bodyPr/>
                    <a:lstStyle/>
                    <a:p>
                      <a:r>
                        <a:rPr lang="en-US" sz="1800" dirty="0">
                          <a:latin typeface="Verdana" pitchFamily="34" charset="0"/>
                          <a:ea typeface="Verdana" pitchFamily="34" charset="0"/>
                          <a:cs typeface="Verdana" pitchFamily="34" charset="0"/>
                        </a:rPr>
                        <a:t>That</a:t>
                      </a:r>
                      <a:r>
                        <a:rPr lang="en-US" sz="1800" baseline="0" dirty="0">
                          <a:latin typeface="Verdana" pitchFamily="34" charset="0"/>
                          <a:ea typeface="Verdana" pitchFamily="34" charset="0"/>
                          <a:cs typeface="Verdana" pitchFamily="34" charset="0"/>
                        </a:rPr>
                        <a:t> amount is the balance.</a:t>
                      </a:r>
                      <a:endParaRPr lang="en-US" sz="18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926158">
                <a:tc>
                  <a:txBody>
                    <a:bodyPr/>
                    <a:lstStyle/>
                    <a:p>
                      <a:r>
                        <a:rPr lang="en-US" sz="1800" dirty="0">
                          <a:latin typeface="Verdana" pitchFamily="34" charset="0"/>
                          <a:ea typeface="Verdana" pitchFamily="34" charset="0"/>
                          <a:cs typeface="Verdana" pitchFamily="34" charset="0"/>
                        </a:rPr>
                        <a:t>An</a:t>
                      </a:r>
                      <a:r>
                        <a:rPr lang="en-US" sz="1800" baseline="0" dirty="0">
                          <a:latin typeface="Verdana" pitchFamily="34" charset="0"/>
                          <a:ea typeface="Verdana" pitchFamily="34" charset="0"/>
                          <a:cs typeface="Verdana" pitchFamily="34" charset="0"/>
                        </a:rPr>
                        <a:t> account contains entries on only one side,</a:t>
                      </a:r>
                      <a:endParaRPr lang="en-US" sz="1800" dirty="0">
                        <a:latin typeface="Verdana" pitchFamily="34" charset="0"/>
                        <a:ea typeface="Verdana" pitchFamily="34" charset="0"/>
                        <a:cs typeface="Verdana" pitchFamily="34" charset="0"/>
                      </a:endParaRPr>
                    </a:p>
                  </a:txBody>
                  <a:tcPr anchor="ctr"/>
                </a:tc>
                <a:tc>
                  <a:txBody>
                    <a:bodyPr/>
                    <a:lstStyle/>
                    <a:p>
                      <a:r>
                        <a:rPr lang="en-US" sz="1800" dirty="0">
                          <a:latin typeface="Verdana" pitchFamily="34" charset="0"/>
                          <a:ea typeface="Verdana" pitchFamily="34" charset="0"/>
                          <a:cs typeface="Verdana" pitchFamily="34" charset="0"/>
                        </a:rPr>
                        <a:t>The total of those entries is the account balance.</a:t>
                      </a:r>
                      <a:r>
                        <a:rPr lang="en-US" sz="1800" baseline="0" dirty="0">
                          <a:latin typeface="Verdana" pitchFamily="34" charset="0"/>
                          <a:ea typeface="Verdana" pitchFamily="34" charset="0"/>
                          <a:cs typeface="Verdana" pitchFamily="34" charset="0"/>
                        </a:rPr>
                        <a:t> </a:t>
                      </a:r>
                      <a:endParaRPr lang="en-US" sz="18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3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spcBef>
                <a:spcPct val="50000"/>
              </a:spcBef>
              <a:buNone/>
            </a:pPr>
            <a:r>
              <a:rPr lang="en-US" altLang="en-US" sz="1800" dirty="0"/>
              <a:t>Section 1, Objective 3-3: Determine the balance of an account</a:t>
            </a:r>
          </a:p>
        </p:txBody>
      </p:sp>
      <p:sp>
        <p:nvSpPr>
          <p:cNvPr id="2" name="Title 1"/>
          <p:cNvSpPr>
            <a:spLocks noGrp="1"/>
          </p:cNvSpPr>
          <p:nvPr>
            <p:ph type="title"/>
          </p:nvPr>
        </p:nvSpPr>
        <p:spPr>
          <a:xfrm>
            <a:off x="418135" y="609600"/>
            <a:ext cx="8305800" cy="609600"/>
          </a:xfrm>
        </p:spPr>
        <p:txBody>
          <a:bodyPr/>
          <a:lstStyle/>
          <a:p>
            <a:r>
              <a:rPr lang="en-US" altLang="en-US" dirty="0"/>
              <a:t>Computing the Account Balance</a:t>
            </a:r>
            <a:endParaRPr lang="en-US" dirty="0"/>
          </a:p>
        </p:txBody>
      </p:sp>
      <p:pic>
        <p:nvPicPr>
          <p:cNvPr id="9218" name="Picture 2" descr="T-Account compiles all the data from the prior T-Accounts to compute the account balance.  The T-Account is titled Cash with data listed as (a) 100,000 on the left side and (b) 5,000, (d) 1,500, (e) 2,500 and (f) 8,000 on the right side.  Additionally, 17,000 Footing is listed at the bottom of the right side and Bal. 83,000 (100,000 - 17,000) is listed at the bottom of the left side." title="Computing the Account Balance T-Acco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762" y="1600200"/>
            <a:ext cx="6535838" cy="36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spcBef>
                <a:spcPct val="50000"/>
              </a:spcBef>
              <a:buNone/>
            </a:pPr>
            <a:r>
              <a:rPr lang="en-US" altLang="en-US" sz="1800" dirty="0"/>
              <a:t>Section 1, Objective 3-3: Determine the balance of an account</a:t>
            </a:r>
          </a:p>
        </p:txBody>
      </p:sp>
      <p:sp>
        <p:nvSpPr>
          <p:cNvPr id="2" name="Title 1"/>
          <p:cNvSpPr>
            <a:spLocks noGrp="1"/>
          </p:cNvSpPr>
          <p:nvPr>
            <p:ph type="title"/>
          </p:nvPr>
        </p:nvSpPr>
        <p:spPr>
          <a:xfrm>
            <a:off x="457200" y="533400"/>
            <a:ext cx="8229600" cy="609600"/>
          </a:xfrm>
        </p:spPr>
        <p:txBody>
          <a:bodyPr/>
          <a:lstStyle/>
          <a:p>
            <a:r>
              <a:rPr lang="en-US" altLang="en-US" dirty="0"/>
              <a:t>Summary of Account Balances</a:t>
            </a:r>
            <a:endParaRPr lang="en-US" dirty="0"/>
          </a:p>
        </p:txBody>
      </p:sp>
      <p:pic>
        <p:nvPicPr>
          <p:cNvPr id="2050" name="Picture 2" descr="T-Accounts list the data and balances from the prior T-Accounts to provide a summary of account balances.  T-Accounts are listed under Assets = Liabilities + Owner's Equity.  Under Assets, the first T-Account is titled Cash with data listed as (a) 100,000 and a Bal. of 83,000 on the left side and (b) 5,000, (d) 1,500, (e) 2,500 and (f) 8,000 with a total of 17,000 listed on the right side.  The next T-Account is titled Supplies with data listed as (d) 1,500 on the left side.  The next T-Account is titled Prepaid Rent with data listed as (f) 8,000 on the left side.  The next T-Account is titled Equipment with data listed as (b) 5,000, (c) 6,000 and Bal. 11,000 on the left side.  Under Liabilities, the T-Account is titled Accounts Payable with data listed as (e) 2,500 on the left side and (c) 6,000 and Bal. 3,500 on the right side.  Under Owner's Equity, the T-Account is titled Trayton Eli, Capital with data listed as (b) 100,000 on the right side.  The table is titled Summary of Account Balances and lists the balances for each T-Account as Assets = Liabilities + Owner's Equity.  Under Assets data is listed as 83,000, 1,500, 8,000 and 11,000.  Under Liabilities data is listed as 3,500. Under Owner's Equity data is listed as 100,000.  At the bottom of the table, the equation lists 103,500 = 3,500 + 100,000." title="Summary of Account Balances T-Accounts and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7027537" cy="489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5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229600" cy="1600200"/>
          </a:xfrm>
        </p:spPr>
        <p:txBody>
          <a:bodyPr>
            <a:normAutofit fontScale="90000"/>
          </a:bodyPr>
          <a:lstStyle/>
          <a:p>
            <a:pPr defTabSz="809625">
              <a:spcBef>
                <a:spcPct val="20000"/>
              </a:spcBef>
              <a:defRPr/>
            </a:pPr>
            <a:r>
              <a:rPr lang="en-US" altLang="en-US" u="sng" dirty="0"/>
              <a:t>Section 2: Transactions That Affect Revenue, Expenses, and Withdrawals</a:t>
            </a:r>
            <a:endParaRPr lang="en-US" dirty="0"/>
          </a:p>
        </p:txBody>
      </p:sp>
      <p:sp>
        <p:nvSpPr>
          <p:cNvPr id="2" name="Content Placeholder 1"/>
          <p:cNvSpPr>
            <a:spLocks noGrp="1"/>
          </p:cNvSpPr>
          <p:nvPr>
            <p:ph sz="quarter" idx="10"/>
          </p:nvPr>
        </p:nvSpPr>
        <p:spPr>
          <a:xfrm>
            <a:off x="457200" y="2667000"/>
            <a:ext cx="8229600" cy="2438400"/>
          </a:xfrm>
        </p:spPr>
        <p:txBody>
          <a:bodyPr anchor="ctr"/>
          <a:lstStyle/>
          <a:p>
            <a:pPr marL="0" indent="0" algn="ctr">
              <a:buNone/>
            </a:pPr>
            <a:r>
              <a:rPr lang="en-US" altLang="en-US" b="1" kern="0" dirty="0"/>
              <a:t>Learning Objective </a:t>
            </a:r>
            <a:r>
              <a:rPr lang="en-US" altLang="en-US" b="1" dirty="0"/>
              <a:t>3-4: </a:t>
            </a:r>
            <a:r>
              <a:rPr lang="en-US" altLang="en-US" dirty="0"/>
              <a:t>Set up T accounts for revenue and expenses.</a:t>
            </a:r>
          </a:p>
        </p:txBody>
      </p:sp>
    </p:spTree>
    <p:extLst>
      <p:ext uri="{BB962C8B-B14F-4D97-AF65-F5344CB8AC3E}">
        <p14:creationId xmlns:p14="http://schemas.microsoft.com/office/powerpoint/2010/main" val="57156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457200" y="533400"/>
            <a:ext cx="8229600" cy="533400"/>
          </a:xfrm>
        </p:spPr>
        <p:txBody>
          <a:bodyPr>
            <a:noAutofit/>
          </a:bodyPr>
          <a:lstStyle/>
          <a:p>
            <a:r>
              <a:rPr lang="en-US" altLang="en-US" dirty="0"/>
              <a:t>T-Account for Revenue (1 of 2)</a:t>
            </a:r>
            <a:endParaRPr lang="en-US" dirty="0"/>
          </a:p>
        </p:txBody>
      </p:sp>
      <p:pic>
        <p:nvPicPr>
          <p:cNvPr id="3075" name="Picture 3" descr="Two T-Accounts provide general examples of the items included in illustrating revenue.  The first T-Account is titled Owner's Equity with Decrease Side on the left and Increase Side on the right.  The second T-Account is titled Revenue with Decrease Side on the left and Increase Side on the right.  A blue arrowed line connects the Increase Side on both T-Accounts." title="Revenue T-Accounts (Slide 1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98" y="1295400"/>
            <a:ext cx="7912302"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2"/>
          </p:nvPr>
        </p:nvSpPr>
        <p:spPr>
          <a:xfrm>
            <a:off x="304800" y="3886200"/>
            <a:ext cx="8534400" cy="2438400"/>
          </a:xfrm>
        </p:spPr>
        <p:txBody>
          <a:bodyPr>
            <a:noAutofit/>
          </a:bodyPr>
          <a:lstStyle/>
          <a:p>
            <a:pPr marL="457200" indent="-457200">
              <a:spcBef>
                <a:spcPts val="600"/>
              </a:spcBef>
            </a:pPr>
            <a:r>
              <a:rPr lang="en-US" altLang="en-US" sz="2600" dirty="0">
                <a:latin typeface="Verdana" pitchFamily="34" charset="0"/>
                <a:ea typeface="Verdana" pitchFamily="34" charset="0"/>
                <a:cs typeface="Verdana" pitchFamily="34" charset="0"/>
              </a:rPr>
              <a:t>Revenues increase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a:t>
            </a:r>
            <a:endParaRPr lang="en-US" altLang="en-US" sz="2600" dirty="0">
              <a:latin typeface="Verdana" pitchFamily="34" charset="0"/>
              <a:ea typeface="Verdana" pitchFamily="34" charset="0"/>
              <a:cs typeface="Verdana" pitchFamily="34" charset="0"/>
            </a:endParaRPr>
          </a:p>
          <a:p>
            <a:pPr marL="457200" indent="-457200">
              <a:spcBef>
                <a:spcPts val="600"/>
              </a:spcBef>
              <a:buClr>
                <a:schemeClr val="tx1"/>
              </a:buClr>
              <a:buSzPct val="100000"/>
            </a:pPr>
            <a:r>
              <a:rPr lang="en-US" altLang="en-US" sz="2600" dirty="0">
                <a:latin typeface="Verdana" pitchFamily="34" charset="0"/>
                <a:ea typeface="Verdana" pitchFamily="34" charset="0"/>
                <a:cs typeface="Verdana" pitchFamily="34" charset="0"/>
              </a:rPr>
              <a:t>Increases in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appear on the right side of the T account. </a:t>
            </a:r>
          </a:p>
          <a:p>
            <a:pPr marL="457200" indent="-457200">
              <a:spcBef>
                <a:spcPts val="600"/>
              </a:spcBef>
              <a:buClr>
                <a:schemeClr val="tx1"/>
              </a:buClr>
              <a:buSzPct val="100000"/>
            </a:pPr>
            <a:r>
              <a:rPr lang="en-US" altLang="en-US" sz="2600" dirty="0">
                <a:latin typeface="Verdana" pitchFamily="34" charset="0"/>
                <a:ea typeface="Verdana" pitchFamily="34" charset="0"/>
                <a:cs typeface="Verdana" pitchFamily="34" charset="0"/>
              </a:rPr>
              <a:t>Therefore, increases in revenue appear on the right side of revenue T accounts</a:t>
            </a:r>
            <a:endParaRPr 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4771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7" name="Title 6"/>
          <p:cNvSpPr>
            <a:spLocks noGrp="1"/>
          </p:cNvSpPr>
          <p:nvPr>
            <p:ph type="title"/>
          </p:nvPr>
        </p:nvSpPr>
        <p:spPr>
          <a:xfrm>
            <a:off x="457200" y="533400"/>
            <a:ext cx="8229600" cy="533400"/>
          </a:xfrm>
        </p:spPr>
        <p:txBody>
          <a:bodyPr/>
          <a:lstStyle/>
          <a:p>
            <a:r>
              <a:rPr lang="en-US" altLang="en-US" dirty="0"/>
              <a:t>T-Account for Revenue (2 of 2)</a:t>
            </a:r>
            <a:endParaRPr lang="en-US" dirty="0"/>
          </a:p>
        </p:txBody>
      </p:sp>
      <p:pic>
        <p:nvPicPr>
          <p:cNvPr id="17410" name="Picture 2" descr="T-Account shows the items included in a general example for Revenue.  The T-Acccount is titled Revenue with Decrease side listed on the left and Increase Side listed on the right." title="Revenue T-Account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51394"/>
            <a:ext cx="4644676" cy="255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quarter" idx="12"/>
          </p:nvPr>
        </p:nvSpPr>
        <p:spPr>
          <a:xfrm>
            <a:off x="304800" y="4114800"/>
            <a:ext cx="8534400" cy="2209800"/>
          </a:xfrm>
        </p:spPr>
        <p:txBody>
          <a:bodyPr>
            <a:noAutofit/>
          </a:bodyPr>
          <a:lstStyle/>
          <a:p>
            <a:pPr marL="457200" indent="-457200">
              <a:spcBef>
                <a:spcPts val="600"/>
              </a:spcBef>
            </a:pPr>
            <a:r>
              <a:rPr lang="en-US" altLang="en-US" sz="2600" dirty="0">
                <a:latin typeface="Verdana" panose="020B0604030504040204" pitchFamily="34" charset="0"/>
                <a:ea typeface="Verdana" panose="020B0604030504040204" pitchFamily="34" charset="0"/>
                <a:cs typeface="Verdana" panose="020B0604030504040204" pitchFamily="34" charset="0"/>
              </a:rPr>
              <a:t>The right side of the revenue account shows </a:t>
            </a:r>
            <a:r>
              <a:rPr lang="en-US" altLang="en-US" sz="2600" b="1" dirty="0">
                <a:latin typeface="Verdana" panose="020B0604030504040204" pitchFamily="34" charset="0"/>
                <a:ea typeface="Verdana" panose="020B0604030504040204" pitchFamily="34" charset="0"/>
                <a:cs typeface="Verdana" panose="020B0604030504040204" pitchFamily="34" charset="0"/>
              </a:rPr>
              <a:t>increases</a:t>
            </a:r>
            <a:r>
              <a:rPr lang="en-US" altLang="en-US" sz="2600" dirty="0">
                <a:latin typeface="Verdana" panose="020B0604030504040204" pitchFamily="34" charset="0"/>
                <a:ea typeface="Verdana" panose="020B0604030504040204" pitchFamily="34" charset="0"/>
                <a:cs typeface="Verdana" panose="020B0604030504040204" pitchFamily="34" charset="0"/>
              </a:rPr>
              <a:t> and the left side shows </a:t>
            </a:r>
            <a:r>
              <a:rPr lang="en-US" altLang="en-US" sz="2600" b="1" dirty="0">
                <a:latin typeface="Verdana" panose="020B0604030504040204" pitchFamily="34" charset="0"/>
                <a:ea typeface="Verdana" panose="020B0604030504040204" pitchFamily="34" charset="0"/>
                <a:cs typeface="Verdana" panose="020B0604030504040204" pitchFamily="34" charset="0"/>
              </a:rPr>
              <a:t>decreases</a:t>
            </a:r>
            <a:r>
              <a:rPr lang="en-US" altLang="en-US" sz="2600" dirty="0">
                <a:latin typeface="Verdana" panose="020B0604030504040204" pitchFamily="34" charset="0"/>
                <a:ea typeface="Verdana" panose="020B0604030504040204" pitchFamily="34" charset="0"/>
                <a:cs typeface="Verdana" panose="020B0604030504040204" pitchFamily="34" charset="0"/>
              </a:rPr>
              <a:t>. </a:t>
            </a:r>
          </a:p>
          <a:p>
            <a:pPr marL="457200" indent="-457200">
              <a:spcBef>
                <a:spcPts val="600"/>
              </a:spcBef>
            </a:pPr>
            <a:r>
              <a:rPr lang="en-US" altLang="en-US" sz="2600" b="1" dirty="0">
                <a:latin typeface="Verdana" panose="020B0604030504040204" pitchFamily="34" charset="0"/>
                <a:ea typeface="Verdana" panose="020B0604030504040204" pitchFamily="34" charset="0"/>
                <a:cs typeface="Verdana" panose="020B0604030504040204" pitchFamily="34" charset="0"/>
              </a:rPr>
              <a:t>Decreases</a:t>
            </a:r>
            <a:r>
              <a:rPr lang="en-US" altLang="en-US" sz="2600" dirty="0">
                <a:latin typeface="Verdana" panose="020B0604030504040204" pitchFamily="34" charset="0"/>
                <a:ea typeface="Verdana" panose="020B0604030504040204" pitchFamily="34" charset="0"/>
                <a:cs typeface="Verdana" panose="020B0604030504040204" pitchFamily="34" charset="0"/>
              </a:rPr>
              <a:t> in revenue accounts are rare but might occur because of corrections or transfers.</a:t>
            </a:r>
          </a:p>
        </p:txBody>
      </p:sp>
    </p:spTree>
    <p:extLst>
      <p:ext uri="{BB962C8B-B14F-4D97-AF65-F5344CB8AC3E}">
        <p14:creationId xmlns:p14="http://schemas.microsoft.com/office/powerpoint/2010/main" val="4016899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152400" y="457200"/>
            <a:ext cx="8839200" cy="1066800"/>
          </a:xfrm>
        </p:spPr>
        <p:txBody>
          <a:bodyPr/>
          <a:lstStyle/>
          <a:p>
            <a:r>
              <a:rPr lang="en-US" altLang="en-US" dirty="0"/>
              <a:t>Recording $36,000 of Revenue from Services Sold for Cash</a:t>
            </a:r>
            <a:endParaRPr lang="en-US" dirty="0"/>
          </a:p>
        </p:txBody>
      </p:sp>
      <p:pic>
        <p:nvPicPr>
          <p:cNvPr id="6146" name="Picture 2" descr="Two T-Accounts show the data included in the recording of $36,000 of revenue from services sold for cash.  The first T-Account is titled Cash with data listed as Bal. 83,000 and (g) 36,000 on the left side.  The second T-Account is titled Fees Income with data listed as (g) 36,000 on the right side." title="Revenue T-Accoun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70395" cy="235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3"/>
          </p:nvPr>
        </p:nvSpPr>
        <p:spPr>
          <a:xfrm>
            <a:off x="381000" y="4401457"/>
            <a:ext cx="8382000" cy="1999343"/>
          </a:xfrm>
        </p:spPr>
        <p:txBody>
          <a:bodyPr>
            <a:noAutofit/>
          </a:bodyPr>
          <a:lstStyle/>
          <a:p>
            <a:pPr marL="457200" indent="-457200">
              <a:spcBef>
                <a:spcPts val="600"/>
              </a:spcBef>
            </a:pPr>
            <a:r>
              <a:rPr lang="en-US" altLang="en-US" sz="2600" dirty="0"/>
              <a:t>$36,000 is entered on the right side of the Fees Income account.</a:t>
            </a:r>
          </a:p>
          <a:p>
            <a:pPr marL="457200" indent="-457200">
              <a:spcBef>
                <a:spcPts val="600"/>
              </a:spcBef>
            </a:pPr>
            <a:r>
              <a:rPr lang="en-US" altLang="en-US" sz="2600" dirty="0"/>
              <a:t>$36,000 is entered on the left (increase) side of the asset account Cash.</a:t>
            </a:r>
          </a:p>
        </p:txBody>
      </p:sp>
    </p:spTree>
    <p:extLst>
      <p:ext uri="{BB962C8B-B14F-4D97-AF65-F5344CB8AC3E}">
        <p14:creationId xmlns:p14="http://schemas.microsoft.com/office/powerpoint/2010/main" val="369671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quarter" idx="15"/>
          </p:nvPr>
        </p:nvSpPr>
        <p:spPr>
          <a:xfrm>
            <a:off x="0" y="0"/>
            <a:ext cx="8763000" cy="457200"/>
          </a:xfrm>
        </p:spPr>
        <p:txBody>
          <a:bodyPr>
            <a:normAutofit fontScale="55000" lnSpcReduction="20000"/>
          </a:bodyPr>
          <a:lstStyle/>
          <a:p>
            <a:pPr marL="0" indent="0">
              <a:buNone/>
            </a:pPr>
            <a:r>
              <a:rPr lang="en-US" altLang="en-US" dirty="0"/>
              <a:t>Section 2, Objective 3-4: Set up T accounts for revenue and expenses.</a:t>
            </a:r>
          </a:p>
        </p:txBody>
      </p:sp>
      <p:sp>
        <p:nvSpPr>
          <p:cNvPr id="2" name="Title 1"/>
          <p:cNvSpPr>
            <a:spLocks noGrp="1"/>
          </p:cNvSpPr>
          <p:nvPr>
            <p:ph type="title"/>
          </p:nvPr>
        </p:nvSpPr>
        <p:spPr>
          <a:xfrm>
            <a:off x="304800" y="457200"/>
            <a:ext cx="8534400" cy="1143000"/>
          </a:xfrm>
        </p:spPr>
        <p:txBody>
          <a:bodyPr>
            <a:noAutofit/>
          </a:bodyPr>
          <a:lstStyle/>
          <a:p>
            <a:r>
              <a:rPr lang="en-US" altLang="en-US" dirty="0"/>
              <a:t>Recording Revenue from Services Sold on Credit (1 of 2) </a:t>
            </a:r>
            <a:endParaRPr lang="en-US" dirty="0"/>
          </a:p>
        </p:txBody>
      </p:sp>
      <p:sp>
        <p:nvSpPr>
          <p:cNvPr id="4" name="Content Placeholder 3" descr="T-Accounts " title="Revenue T-Accounts (Slide 1 of 2)"/>
          <p:cNvSpPr>
            <a:spLocks noGrp="1"/>
          </p:cNvSpPr>
          <p:nvPr>
            <p:ph idx="1"/>
          </p:nvPr>
        </p:nvSpPr>
        <p:spPr>
          <a:xfrm>
            <a:off x="381000" y="1828799"/>
            <a:ext cx="8458200" cy="4495801"/>
          </a:xfrm>
        </p:spPr>
        <p:txBody>
          <a:bodyPr>
            <a:noAutofit/>
          </a:bodyPr>
          <a:lstStyle/>
          <a:p>
            <a:pPr marL="0" indent="0">
              <a:spcBef>
                <a:spcPts val="600"/>
              </a:spcBef>
              <a:buNone/>
            </a:pPr>
            <a:r>
              <a:rPr lang="en-US" altLang="en-US" sz="2600" dirty="0"/>
              <a:t>In December, Eli’s</a:t>
            </a:r>
            <a:r>
              <a:rPr lang="en-US" altLang="ja-JP" sz="2600" dirty="0"/>
              <a:t> Consulting Services earned </a:t>
            </a:r>
            <a:br>
              <a:rPr lang="en-US" altLang="ja-JP" sz="2600" dirty="0"/>
            </a:br>
            <a:r>
              <a:rPr lang="en-US" altLang="ja-JP" sz="2600" dirty="0"/>
              <a:t>$11,000 from various charge account clients.</a:t>
            </a:r>
          </a:p>
          <a:p>
            <a:pPr marL="0" indent="0">
              <a:spcBef>
                <a:spcPts val="600"/>
              </a:spcBef>
              <a:buNone/>
            </a:pPr>
            <a:r>
              <a:rPr lang="en-US" altLang="en-US" sz="2600" b="1" dirty="0"/>
              <a:t>Analysis:</a:t>
            </a:r>
          </a:p>
          <a:p>
            <a:pPr marL="628650" indent="-628650">
              <a:spcBef>
                <a:spcPts val="600"/>
              </a:spcBef>
              <a:buNone/>
            </a:pPr>
            <a:r>
              <a:rPr lang="en-US" altLang="en-US" sz="2600" dirty="0"/>
              <a:t>(h) The asset account, Accounts Receivable, is increased by $11,000.</a:t>
            </a:r>
          </a:p>
          <a:p>
            <a:pPr marL="628650" indent="-628650">
              <a:spcBef>
                <a:spcPts val="600"/>
              </a:spcBef>
              <a:buNone/>
            </a:pPr>
            <a:r>
              <a:rPr lang="en-US" altLang="en-US" sz="2600" dirty="0"/>
              <a:t>(h) The revenue account, Fees Income, is increased by $11,000.</a:t>
            </a:r>
          </a:p>
        </p:txBody>
      </p:sp>
    </p:spTree>
    <p:extLst>
      <p:ext uri="{BB962C8B-B14F-4D97-AF65-F5344CB8AC3E}">
        <p14:creationId xmlns:p14="http://schemas.microsoft.com/office/powerpoint/2010/main" val="299670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0" y="76200"/>
            <a:ext cx="9144000" cy="685800"/>
          </a:xfrm>
        </p:spPr>
        <p:txBody>
          <a:bodyPr>
            <a:noAutofit/>
          </a:bodyPr>
          <a:lstStyle/>
          <a:p>
            <a:r>
              <a:rPr lang="en-US" u="none" dirty="0"/>
              <a:t>Learning Objectives (2 of 2)</a:t>
            </a:r>
            <a:endParaRPr lang="en-US" dirty="0"/>
          </a:p>
        </p:txBody>
      </p:sp>
      <p:sp>
        <p:nvSpPr>
          <p:cNvPr id="28" name="Content Placeholder 27"/>
          <p:cNvSpPr>
            <a:spLocks noGrp="1"/>
          </p:cNvSpPr>
          <p:nvPr>
            <p:ph idx="1"/>
          </p:nvPr>
        </p:nvSpPr>
        <p:spPr>
          <a:xfrm>
            <a:off x="457200" y="1066800"/>
            <a:ext cx="8382000" cy="5257800"/>
          </a:xfrm>
        </p:spPr>
        <p:txBody>
          <a:bodyPr>
            <a:noAutofit/>
          </a:bodyPr>
          <a:lstStyle/>
          <a:p>
            <a:pPr marL="0" indent="0" defTabSz="809625">
              <a:spcBef>
                <a:spcPts val="600"/>
              </a:spcBef>
              <a:buNone/>
            </a:pPr>
            <a:r>
              <a:rPr lang="en-US" sz="2600" u="sng" dirty="0"/>
              <a:t>SECTION 2:</a:t>
            </a:r>
            <a:r>
              <a:rPr lang="en-US" altLang="en-US" sz="2600" u="sng" dirty="0"/>
              <a:t> Transactions That Affect Revenue, Expenses, and Withdrawals</a:t>
            </a:r>
          </a:p>
          <a:p>
            <a:pPr marL="803275" indent="-803275">
              <a:spcBef>
                <a:spcPts val="600"/>
              </a:spcBef>
              <a:buNone/>
              <a:tabLst>
                <a:tab pos="463550" algn="l"/>
              </a:tabLst>
            </a:pPr>
            <a:r>
              <a:rPr lang="en-US" altLang="en-US" sz="2600" dirty="0"/>
              <a:t>3-4  Set up T accounts for revenue and expenses.</a:t>
            </a:r>
          </a:p>
          <a:p>
            <a:pPr marL="803275" indent="-803275">
              <a:spcBef>
                <a:spcPts val="600"/>
              </a:spcBef>
              <a:buNone/>
              <a:tabLst>
                <a:tab pos="463550" algn="l"/>
              </a:tabLst>
            </a:pPr>
            <a:r>
              <a:rPr lang="en-US" altLang="en-US" sz="2600" dirty="0"/>
              <a:t>3-5  Prepare a trial balance from T accounts.</a:t>
            </a:r>
          </a:p>
          <a:p>
            <a:pPr marL="803275" indent="-803275">
              <a:spcBef>
                <a:spcPts val="600"/>
              </a:spcBef>
              <a:buNone/>
              <a:tabLst>
                <a:tab pos="463550" algn="l"/>
              </a:tabLst>
            </a:pPr>
            <a:r>
              <a:rPr lang="en-US" altLang="en-US" sz="2600" dirty="0"/>
              <a:t>3-6  Prepare an income statement, a statement of owner</a:t>
            </a:r>
            <a:r>
              <a:rPr lang="ja-JP" altLang="en-US" sz="2600" dirty="0"/>
              <a:t>’</a:t>
            </a:r>
            <a:r>
              <a:rPr lang="en-US" altLang="ja-JP" sz="2600" dirty="0"/>
              <a:t>s equity, and a balance sheet.</a:t>
            </a:r>
          </a:p>
          <a:p>
            <a:pPr marL="803275" indent="-803275">
              <a:spcBef>
                <a:spcPts val="600"/>
              </a:spcBef>
              <a:buNone/>
              <a:tabLst>
                <a:tab pos="463550" algn="l"/>
              </a:tabLst>
            </a:pPr>
            <a:r>
              <a:rPr lang="en-US" altLang="en-US" sz="2600" dirty="0"/>
              <a:t>3-7  Develop a chart of accounts.</a:t>
            </a:r>
          </a:p>
          <a:p>
            <a:pPr marL="803275" indent="-803275">
              <a:spcBef>
                <a:spcPts val="600"/>
              </a:spcBef>
              <a:buNone/>
              <a:tabLst>
                <a:tab pos="463550" algn="l"/>
              </a:tabLst>
            </a:pPr>
            <a:r>
              <a:rPr lang="en-US" altLang="en-US" sz="2600" dirty="0"/>
              <a:t>3-8 </a:t>
            </a:r>
            <a:r>
              <a:rPr lang="en-US" sz="2600" dirty="0"/>
              <a:t> Define the accounting terms new to this chapter. </a:t>
            </a:r>
            <a:r>
              <a:rPr lang="en-US" altLang="en-US" sz="2600" dirty="0"/>
              <a:t>  </a:t>
            </a:r>
          </a:p>
        </p:txBody>
      </p:sp>
    </p:spTree>
    <p:extLst>
      <p:ext uri="{BB962C8B-B14F-4D97-AF65-F5344CB8AC3E}">
        <p14:creationId xmlns:p14="http://schemas.microsoft.com/office/powerpoint/2010/main" val="196754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414338" y="457200"/>
            <a:ext cx="8348662" cy="1066800"/>
          </a:xfrm>
        </p:spPr>
        <p:txBody>
          <a:bodyPr/>
          <a:lstStyle/>
          <a:p>
            <a:r>
              <a:rPr lang="en-US" altLang="en-US" dirty="0"/>
              <a:t>Recording Revenue from Services Sold on Credit (2 of 2) </a:t>
            </a:r>
            <a:endParaRPr lang="en-US" dirty="0"/>
          </a:p>
        </p:txBody>
      </p:sp>
      <p:pic>
        <p:nvPicPr>
          <p:cNvPr id="7170" name="Picture 2" descr="Two T-Accounts show the data included in the recording of $11,000 of revenue from services sold on Credit.  The first T-Account is titled Accounts Receivable with data listed as (h) 11,000 on the left side.  The second T-Account is titled Fees Income with data listed as (h) 11,000 on the right side." title="Revenue T-Accou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81" y="2133600"/>
            <a:ext cx="8386439" cy="158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558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5"/>
          </p:nvPr>
        </p:nvSpPr>
        <p:spPr>
          <a:xfrm>
            <a:off x="3875" y="0"/>
            <a:ext cx="8835325" cy="381000"/>
          </a:xfrm>
        </p:spPr>
        <p:txBody>
          <a:bodyPr anchor="t">
            <a:normAutofit/>
          </a:bodyPr>
          <a:lstStyle/>
          <a:p>
            <a:pPr marL="0" indent="0">
              <a:lnSpc>
                <a:spcPct val="80000"/>
              </a:lnSpc>
              <a:spcAft>
                <a:spcPct val="50000"/>
              </a:spcAft>
              <a:buNone/>
            </a:pPr>
            <a:r>
              <a:rPr lang="en-US" altLang="en-US" sz="1800" dirty="0"/>
              <a:t>Section 2, Objective 3-4: Set up T accounts for revenue and expenses.</a:t>
            </a:r>
          </a:p>
        </p:txBody>
      </p:sp>
      <p:sp>
        <p:nvSpPr>
          <p:cNvPr id="8" name="Title 7"/>
          <p:cNvSpPr>
            <a:spLocks noGrp="1"/>
          </p:cNvSpPr>
          <p:nvPr>
            <p:ph type="title"/>
          </p:nvPr>
        </p:nvSpPr>
        <p:spPr>
          <a:xfrm>
            <a:off x="685800" y="457200"/>
            <a:ext cx="7772400" cy="1066800"/>
          </a:xfrm>
        </p:spPr>
        <p:txBody>
          <a:bodyPr>
            <a:noAutofit/>
          </a:bodyPr>
          <a:lstStyle/>
          <a:p>
            <a:r>
              <a:rPr lang="en-US" altLang="en-US" dirty="0"/>
              <a:t>Receipt of Payments on Account (1 of 2)</a:t>
            </a:r>
            <a:endParaRPr lang="en-US" dirty="0"/>
          </a:p>
        </p:txBody>
      </p:sp>
      <p:sp>
        <p:nvSpPr>
          <p:cNvPr id="9" name="Content Placeholder 8"/>
          <p:cNvSpPr>
            <a:spLocks noGrp="1"/>
          </p:cNvSpPr>
          <p:nvPr>
            <p:ph idx="1"/>
          </p:nvPr>
        </p:nvSpPr>
        <p:spPr>
          <a:xfrm>
            <a:off x="457200" y="1752600"/>
            <a:ext cx="8229600" cy="4572000"/>
          </a:xfrm>
        </p:spPr>
        <p:txBody>
          <a:bodyPr>
            <a:normAutofit/>
          </a:bodyPr>
          <a:lstStyle/>
          <a:p>
            <a:pPr marL="0" indent="0">
              <a:spcBef>
                <a:spcPts val="600"/>
              </a:spcBef>
              <a:buNone/>
            </a:pPr>
            <a:r>
              <a:rPr lang="en-US" altLang="en-US" sz="2600" dirty="0"/>
              <a:t>Charge account clients paid $6,000, reducing the amount owed to Eli’s</a:t>
            </a:r>
            <a:r>
              <a:rPr lang="en-US" altLang="ja-JP" sz="2600" dirty="0"/>
              <a:t> Consulting Services.</a:t>
            </a:r>
          </a:p>
          <a:p>
            <a:pPr marL="0" indent="0">
              <a:spcBef>
                <a:spcPts val="600"/>
              </a:spcBef>
              <a:buNone/>
              <a:defRPr/>
            </a:pPr>
            <a:r>
              <a:rPr lang="en-US" sz="2600" b="1" dirty="0"/>
              <a:t>Analysis:</a:t>
            </a:r>
          </a:p>
          <a:p>
            <a:pPr marL="514350" indent="-514350">
              <a:spcBef>
                <a:spcPts val="600"/>
              </a:spcBef>
              <a:buFontTx/>
              <a:buAutoNum type="romanLcParenBoth"/>
              <a:defRPr/>
            </a:pPr>
            <a:r>
              <a:rPr lang="en-US" sz="2600" dirty="0"/>
              <a:t>The asset account, Cash, is increased by $6,000. </a:t>
            </a:r>
          </a:p>
          <a:p>
            <a:pPr marL="511175" indent="-511175">
              <a:spcBef>
                <a:spcPts val="600"/>
              </a:spcBef>
              <a:buNone/>
              <a:defRPr/>
            </a:pPr>
            <a:r>
              <a:rPr lang="en-US" sz="2600" dirty="0"/>
              <a:t>(i) The asset account, Accounts Receivable, is decreased by $6,000.</a:t>
            </a:r>
          </a:p>
        </p:txBody>
      </p:sp>
    </p:spTree>
    <p:extLst>
      <p:ext uri="{BB962C8B-B14F-4D97-AF65-F5344CB8AC3E}">
        <p14:creationId xmlns:p14="http://schemas.microsoft.com/office/powerpoint/2010/main" val="292879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lstStyle/>
          <a:p>
            <a:pPr marL="0" indent="0">
              <a:buNone/>
            </a:pPr>
            <a:r>
              <a:rPr lang="en-US" altLang="en-US" sz="1800" dirty="0"/>
              <a:t>Section 2, Objective 3-4: Set up T accounts for revenue and expenses.</a:t>
            </a:r>
          </a:p>
        </p:txBody>
      </p:sp>
      <p:sp>
        <p:nvSpPr>
          <p:cNvPr id="7" name="Title 6"/>
          <p:cNvSpPr>
            <a:spLocks noGrp="1"/>
          </p:cNvSpPr>
          <p:nvPr>
            <p:ph type="title"/>
          </p:nvPr>
        </p:nvSpPr>
        <p:spPr>
          <a:xfrm>
            <a:off x="609600" y="533400"/>
            <a:ext cx="7924800" cy="990600"/>
          </a:xfrm>
        </p:spPr>
        <p:txBody>
          <a:bodyPr/>
          <a:lstStyle/>
          <a:p>
            <a:r>
              <a:rPr lang="en-US" altLang="en-US" dirty="0"/>
              <a:t>Receipt of Payments on Account (2 of 2)</a:t>
            </a:r>
            <a:endParaRPr lang="en-US" dirty="0"/>
          </a:p>
        </p:txBody>
      </p:sp>
      <p:pic>
        <p:nvPicPr>
          <p:cNvPr id="8194" name="Picture 2" descr="Two T-Accounts show the data included in the receipt of payment of $6,000 on account.  The first T-Account is titled Cash with data listed as (i) 6,000 on the left side.  The second T-Account is titled Accounts Receivable with data listed as (i) 6,000 on the right side." title="Receipt of Payments T-Accounts (Slide 2 o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38" y="2315309"/>
            <a:ext cx="7677725" cy="222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421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457200" y="457200"/>
            <a:ext cx="8229600" cy="609600"/>
          </a:xfrm>
        </p:spPr>
        <p:txBody>
          <a:bodyPr/>
          <a:lstStyle/>
          <a:p>
            <a:r>
              <a:rPr lang="en-US" altLang="en-US" dirty="0"/>
              <a:t>Expenses</a:t>
            </a:r>
            <a:endParaRPr lang="en-US" dirty="0"/>
          </a:p>
        </p:txBody>
      </p:sp>
      <p:pic>
        <p:nvPicPr>
          <p:cNvPr id="9218" name="Picture 2" descr="Three T-Accounts list the items included for expenses. The first T-Account is titled Owner's Equity with Decrease Side listed on the left and Increase Side listed on the right.  The second T-Account is titled Expense with Increase Side listed on the left and Decrease Side listed on the right.  The third T-Account is titled Revenue with Decrease Side listed on the left and Increase Side listed on the right." title="Expenses T-Accou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3" y="1244698"/>
            <a:ext cx="7639375" cy="309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2"/>
          </p:nvPr>
        </p:nvSpPr>
        <p:spPr>
          <a:xfrm>
            <a:off x="338138" y="4648200"/>
            <a:ext cx="8424862" cy="1676400"/>
          </a:xfrm>
        </p:spPr>
        <p:txBody>
          <a:bodyPr>
            <a:noAutofit/>
          </a:bodyPr>
          <a:lstStyle/>
          <a:p>
            <a:pPr marL="457200" indent="-457200">
              <a:spcBef>
                <a:spcPts val="600"/>
              </a:spcBef>
              <a:buClr>
                <a:schemeClr val="tx1"/>
              </a:buClr>
              <a:buSzPct val="100000"/>
            </a:pPr>
            <a:r>
              <a:rPr lang="en-US" altLang="en-US" sz="2600" dirty="0">
                <a:latin typeface="Verdana" pitchFamily="34" charset="0"/>
                <a:ea typeface="Verdana" pitchFamily="34" charset="0"/>
                <a:cs typeface="Verdana" pitchFamily="34" charset="0"/>
              </a:rPr>
              <a:t>Expenses </a:t>
            </a:r>
            <a:r>
              <a:rPr lang="en-US" altLang="en-US" sz="2600" u="sng" dirty="0">
                <a:latin typeface="Verdana" pitchFamily="34" charset="0"/>
                <a:ea typeface="Verdana" pitchFamily="34" charset="0"/>
                <a:cs typeface="Verdana" pitchFamily="34" charset="0"/>
              </a:rPr>
              <a:t>decrease</a:t>
            </a:r>
            <a:r>
              <a:rPr lang="en-US" altLang="en-US" sz="2600" dirty="0">
                <a:latin typeface="Verdana" pitchFamily="34" charset="0"/>
                <a:ea typeface="Verdana" pitchFamily="34" charset="0"/>
                <a:cs typeface="Verdana" pitchFamily="34" charset="0"/>
              </a:rPr>
              <a:t>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t>
            </a:r>
          </a:p>
          <a:p>
            <a:pPr marL="465138" indent="-465138">
              <a:spcBef>
                <a:spcPts val="600"/>
              </a:spcBef>
              <a:buClr>
                <a:schemeClr val="tx1"/>
              </a:buClr>
              <a:buSzPct val="100000"/>
            </a:pPr>
            <a:r>
              <a:rPr lang="en-US" altLang="en-US" sz="2600" dirty="0">
                <a:latin typeface="Verdana" pitchFamily="34" charset="0"/>
                <a:ea typeface="Verdana" pitchFamily="34" charset="0"/>
                <a:cs typeface="Verdana" pitchFamily="34" charset="0"/>
              </a:rPr>
              <a:t>Decreases in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appear on the </a:t>
            </a:r>
            <a:r>
              <a:rPr lang="en-US" altLang="ja-JP" sz="2600" u="sng" dirty="0">
                <a:latin typeface="Verdana" pitchFamily="34" charset="0"/>
                <a:ea typeface="Verdana" pitchFamily="34" charset="0"/>
                <a:cs typeface="Verdana" pitchFamily="34" charset="0"/>
              </a:rPr>
              <a:t>left</a:t>
            </a:r>
            <a:r>
              <a:rPr lang="en-US" altLang="ja-JP" sz="2600" dirty="0">
                <a:latin typeface="Verdana" pitchFamily="34" charset="0"/>
                <a:ea typeface="Verdana" pitchFamily="34" charset="0"/>
                <a:cs typeface="Verdana" pitchFamily="34" charset="0"/>
              </a:rPr>
              <a:t> side of the T accounts.</a:t>
            </a:r>
          </a:p>
        </p:txBody>
      </p:sp>
    </p:spTree>
    <p:extLst>
      <p:ext uri="{BB962C8B-B14F-4D97-AF65-F5344CB8AC3E}">
        <p14:creationId xmlns:p14="http://schemas.microsoft.com/office/powerpoint/2010/main" val="1780877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quarter" idx="15"/>
          </p:nvPr>
        </p:nvSpPr>
        <p:spPr>
          <a:xfrm>
            <a:off x="76200" y="0"/>
            <a:ext cx="8763000" cy="457200"/>
          </a:xfrm>
        </p:spPr>
        <p:txBody>
          <a:bodyPr>
            <a:normAutofit fontScale="55000" lnSpcReduction="20000"/>
          </a:bodyPr>
          <a:lstStyle/>
          <a:p>
            <a:pPr marL="0" indent="0">
              <a:buNone/>
            </a:pPr>
            <a:r>
              <a:rPr lang="en-US" altLang="en-US" dirty="0"/>
              <a:t>Section 2, Objective 3-4: Set up T accounts for revenue and expenses.</a:t>
            </a:r>
          </a:p>
        </p:txBody>
      </p:sp>
      <p:sp>
        <p:nvSpPr>
          <p:cNvPr id="2" name="Title 1"/>
          <p:cNvSpPr>
            <a:spLocks noGrp="1"/>
          </p:cNvSpPr>
          <p:nvPr>
            <p:ph type="title"/>
          </p:nvPr>
        </p:nvSpPr>
        <p:spPr>
          <a:xfrm>
            <a:off x="381000" y="533400"/>
            <a:ext cx="8382000" cy="609600"/>
          </a:xfrm>
        </p:spPr>
        <p:txBody>
          <a:bodyPr>
            <a:noAutofit/>
          </a:bodyPr>
          <a:lstStyle/>
          <a:p>
            <a:r>
              <a:rPr lang="en-US" altLang="en-US" dirty="0"/>
              <a:t>Payment of Salaries (1 of 2)</a:t>
            </a:r>
            <a:endParaRPr lang="en-US" dirty="0"/>
          </a:p>
        </p:txBody>
      </p:sp>
      <p:sp>
        <p:nvSpPr>
          <p:cNvPr id="4" name="Content Placeholder 3"/>
          <p:cNvSpPr>
            <a:spLocks noGrp="1"/>
          </p:cNvSpPr>
          <p:nvPr>
            <p:ph idx="1"/>
          </p:nvPr>
        </p:nvSpPr>
        <p:spPr>
          <a:xfrm>
            <a:off x="381000" y="1447800"/>
            <a:ext cx="8382000" cy="4876800"/>
          </a:xfrm>
        </p:spPr>
        <p:txBody>
          <a:bodyPr>
            <a:noAutofit/>
          </a:bodyPr>
          <a:lstStyle/>
          <a:p>
            <a:pPr marL="0" indent="0">
              <a:spcBef>
                <a:spcPts val="600"/>
              </a:spcBef>
              <a:buNone/>
            </a:pPr>
            <a:r>
              <a:rPr lang="en-US" altLang="en-US" sz="2600" dirty="0"/>
              <a:t>In December, Eli’s</a:t>
            </a:r>
            <a:r>
              <a:rPr lang="en-US" altLang="ja-JP" sz="2600" dirty="0"/>
              <a:t> Consulting Services paid $8,000 in salaries.</a:t>
            </a:r>
          </a:p>
          <a:p>
            <a:pPr marL="0" indent="0">
              <a:spcBef>
                <a:spcPts val="600"/>
              </a:spcBef>
              <a:buNone/>
            </a:pPr>
            <a:r>
              <a:rPr lang="en-US" altLang="en-US" sz="2600" b="1" dirty="0"/>
              <a:t>Analysis:</a:t>
            </a:r>
          </a:p>
          <a:p>
            <a:pPr marL="514350" indent="-514350">
              <a:spcBef>
                <a:spcPts val="600"/>
              </a:spcBef>
              <a:buNone/>
            </a:pPr>
            <a:r>
              <a:rPr lang="en-US" altLang="en-US" sz="2600" dirty="0"/>
              <a:t>(j) The asset account, Cash, is decreased by $8,000.</a:t>
            </a:r>
          </a:p>
          <a:p>
            <a:pPr marL="508000" indent="-508000">
              <a:spcBef>
                <a:spcPts val="600"/>
              </a:spcBef>
              <a:buNone/>
            </a:pPr>
            <a:r>
              <a:rPr lang="en-US" altLang="en-US" sz="2600" dirty="0"/>
              <a:t>(j) The expense account, Salaries Expense, is increased by $8,000.</a:t>
            </a:r>
          </a:p>
        </p:txBody>
      </p:sp>
    </p:spTree>
    <p:extLst>
      <p:ext uri="{BB962C8B-B14F-4D97-AF65-F5344CB8AC3E}">
        <p14:creationId xmlns:p14="http://schemas.microsoft.com/office/powerpoint/2010/main" val="2205079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381000"/>
          </a:xfrm>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457200" y="533400"/>
            <a:ext cx="8229600" cy="533400"/>
          </a:xfrm>
        </p:spPr>
        <p:txBody>
          <a:bodyPr/>
          <a:lstStyle/>
          <a:p>
            <a:r>
              <a:rPr lang="en-US" altLang="en-US" dirty="0"/>
              <a:t>Payment of Salaries (2 of 2)</a:t>
            </a:r>
            <a:endParaRPr lang="en-US" dirty="0"/>
          </a:p>
        </p:txBody>
      </p:sp>
      <p:pic>
        <p:nvPicPr>
          <p:cNvPr id="10242" name="Picture 2" descr="Two T-Accounts show the data included in the payment of $8,000 in salaries.  The first T-Account is titled Salaries Expense with data listed as (j) 8,000 on the left side.  The second T-Account is titled Cash with data listed as (j) 8,000 on the right side." title="Payment of Salaries T-Account (Slide 2 o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83" y="2101851"/>
            <a:ext cx="8350835" cy="265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86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quarter" idx="15"/>
          </p:nvPr>
        </p:nvSpPr>
        <p:spPr>
          <a:xfrm>
            <a:off x="76200" y="0"/>
            <a:ext cx="8763000" cy="381000"/>
          </a:xfrm>
        </p:spPr>
        <p:txBody>
          <a:bodyPr>
            <a:noAutofit/>
          </a:bodyPr>
          <a:lstStyle/>
          <a:p>
            <a:pPr marL="0" indent="0">
              <a:buNone/>
            </a:pPr>
            <a:r>
              <a:rPr lang="en-US" altLang="en-US" sz="1800" dirty="0"/>
              <a:t>Section 2, Objective 3-4: Set up T accounts for revenue and expenses.</a:t>
            </a:r>
          </a:p>
        </p:txBody>
      </p:sp>
      <p:sp>
        <p:nvSpPr>
          <p:cNvPr id="2" name="Title 1"/>
          <p:cNvSpPr>
            <a:spLocks noGrp="1"/>
          </p:cNvSpPr>
          <p:nvPr>
            <p:ph type="title"/>
          </p:nvPr>
        </p:nvSpPr>
        <p:spPr>
          <a:xfrm>
            <a:off x="381000" y="609600"/>
            <a:ext cx="8382000" cy="609600"/>
          </a:xfrm>
        </p:spPr>
        <p:txBody>
          <a:bodyPr>
            <a:noAutofit/>
          </a:bodyPr>
          <a:lstStyle/>
          <a:p>
            <a:r>
              <a:rPr lang="en-US" altLang="en-US" dirty="0"/>
              <a:t>Payment</a:t>
            </a:r>
            <a:r>
              <a:rPr lang="en-US" altLang="en-US" dirty="0">
                <a:solidFill>
                  <a:srgbClr val="007A1D"/>
                </a:solidFill>
              </a:rPr>
              <a:t> </a:t>
            </a:r>
            <a:r>
              <a:rPr lang="en-US" altLang="en-US" dirty="0"/>
              <a:t>of Utilities (1 of 2) </a:t>
            </a:r>
            <a:endParaRPr lang="en-US" dirty="0"/>
          </a:p>
        </p:txBody>
      </p:sp>
      <p:sp>
        <p:nvSpPr>
          <p:cNvPr id="4" name="Content Placeholder 3"/>
          <p:cNvSpPr>
            <a:spLocks noGrp="1"/>
          </p:cNvSpPr>
          <p:nvPr>
            <p:ph idx="1"/>
          </p:nvPr>
        </p:nvSpPr>
        <p:spPr>
          <a:xfrm>
            <a:off x="457200" y="1524001"/>
            <a:ext cx="8305800" cy="4952999"/>
          </a:xfrm>
        </p:spPr>
        <p:txBody>
          <a:bodyPr>
            <a:normAutofit/>
          </a:bodyPr>
          <a:lstStyle/>
          <a:p>
            <a:pPr marL="0" indent="0">
              <a:spcBef>
                <a:spcPts val="600"/>
              </a:spcBef>
              <a:buNone/>
            </a:pPr>
            <a:r>
              <a:rPr lang="en-US" altLang="ja-JP" sz="2600" dirty="0"/>
              <a:t>Eli’s Consulting Services issued a check for $650 to pay the utilities bill.</a:t>
            </a:r>
          </a:p>
          <a:p>
            <a:pPr marL="0" indent="0">
              <a:spcBef>
                <a:spcPts val="600"/>
              </a:spcBef>
              <a:buNone/>
            </a:pPr>
            <a:r>
              <a:rPr lang="en-US" altLang="en-US" sz="2600" b="1" dirty="0"/>
              <a:t>Analysis:</a:t>
            </a:r>
          </a:p>
          <a:p>
            <a:pPr marL="628650" indent="-628650">
              <a:spcBef>
                <a:spcPts val="600"/>
              </a:spcBef>
              <a:buNone/>
            </a:pPr>
            <a:r>
              <a:rPr lang="en-US" altLang="en-US" sz="2600" dirty="0"/>
              <a:t>(k) The asset account, Cash, is decreased by $650.</a:t>
            </a:r>
          </a:p>
          <a:p>
            <a:pPr marL="566738" indent="-566738">
              <a:spcBef>
                <a:spcPts val="600"/>
              </a:spcBef>
              <a:buNone/>
            </a:pPr>
            <a:r>
              <a:rPr lang="en-US" altLang="en-US" sz="2600" dirty="0"/>
              <a:t>(k) The expense account, Utilities Expense, is increased by $650.</a:t>
            </a:r>
          </a:p>
        </p:txBody>
      </p:sp>
    </p:spTree>
    <p:extLst>
      <p:ext uri="{BB962C8B-B14F-4D97-AF65-F5344CB8AC3E}">
        <p14:creationId xmlns:p14="http://schemas.microsoft.com/office/powerpoint/2010/main" val="46615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7" name="Title 6"/>
          <p:cNvSpPr>
            <a:spLocks noGrp="1"/>
          </p:cNvSpPr>
          <p:nvPr>
            <p:ph type="title"/>
          </p:nvPr>
        </p:nvSpPr>
        <p:spPr>
          <a:xfrm>
            <a:off x="457200" y="533400"/>
            <a:ext cx="8229600" cy="609600"/>
          </a:xfrm>
        </p:spPr>
        <p:txBody>
          <a:bodyPr/>
          <a:lstStyle/>
          <a:p>
            <a:r>
              <a:rPr lang="en-US" altLang="en-US" dirty="0"/>
              <a:t>Payment</a:t>
            </a:r>
            <a:r>
              <a:rPr lang="en-US" altLang="en-US" dirty="0">
                <a:solidFill>
                  <a:srgbClr val="007A1D"/>
                </a:solidFill>
              </a:rPr>
              <a:t> </a:t>
            </a:r>
            <a:r>
              <a:rPr lang="en-US" altLang="en-US" dirty="0"/>
              <a:t>of Utilities (2 of 2) </a:t>
            </a:r>
            <a:endParaRPr lang="en-US" dirty="0"/>
          </a:p>
        </p:txBody>
      </p:sp>
      <p:pic>
        <p:nvPicPr>
          <p:cNvPr id="11266" name="Picture 2" descr="Two T-Accounts show the data included in the payment of $650 for utilities.  The first T-Account is titled Utilities Expense with data listed as (k) 650 on the left side.  The second T-Account is titled Cash with data listed as (k) 650 on the right side." title="Payment of Utilities T-Account (Slide 2 o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4" y="2101851"/>
            <a:ext cx="8371252" cy="265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325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457200" y="533400"/>
            <a:ext cx="8229600" cy="533400"/>
          </a:xfrm>
        </p:spPr>
        <p:txBody>
          <a:bodyPr/>
          <a:lstStyle/>
          <a:p>
            <a:r>
              <a:rPr lang="en-US" altLang="en-US" dirty="0"/>
              <a:t>Owner’s Withdrawals</a:t>
            </a:r>
            <a:endParaRPr lang="en-US" dirty="0"/>
          </a:p>
        </p:txBody>
      </p:sp>
      <p:pic>
        <p:nvPicPr>
          <p:cNvPr id="12290" name="Picture 2" descr="Four T-Accounts list the items included for owner's withdrawals. The first T-Account is titled Owner's Equity with Decrease Side listed on the left and Increase Side listed on the right.  The second T-Account is titled Expense with Increase Side listed on the left and Decrease Side listed on the right.  The third T-Account is titled Revenue with Decrease Side listed on the left and Increase Side listed on the right. The last T-Account is titled Owner Drawing with Increase Side listed on the left and Decrease Side listed on the right." title="Owner's Withdrawals T-Accoun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84" y="1335630"/>
            <a:ext cx="7112233" cy="338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2"/>
          </p:nvPr>
        </p:nvSpPr>
        <p:spPr>
          <a:xfrm>
            <a:off x="381000" y="4800600"/>
            <a:ext cx="8382000" cy="1600200"/>
          </a:xfrm>
        </p:spPr>
        <p:txBody>
          <a:bodyPr>
            <a:normAutofit/>
          </a:bodyPr>
          <a:lstStyle/>
          <a:p>
            <a:pPr marL="457200" indent="-457200">
              <a:buClr>
                <a:schemeClr val="tx1"/>
              </a:buClr>
              <a:buSzPct val="100000"/>
            </a:pPr>
            <a:r>
              <a:rPr lang="en-US" altLang="en-US" sz="2600" dirty="0">
                <a:latin typeface="Verdana" pitchFamily="34" charset="0"/>
                <a:ea typeface="Verdana" pitchFamily="34" charset="0"/>
                <a:cs typeface="Verdana" pitchFamily="34" charset="0"/>
              </a:rPr>
              <a:t>Drawing decreases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t>
            </a:r>
          </a:p>
          <a:p>
            <a:pPr marL="465138" indent="-465138">
              <a:buClr>
                <a:schemeClr val="tx1"/>
              </a:buClr>
              <a:buSzPct val="100000"/>
            </a:pPr>
            <a:r>
              <a:rPr lang="en-US" altLang="en-US" sz="2600" dirty="0">
                <a:latin typeface="Verdana" pitchFamily="34" charset="0"/>
                <a:ea typeface="Verdana" pitchFamily="34" charset="0"/>
                <a:cs typeface="Verdana" pitchFamily="34" charset="0"/>
              </a:rPr>
              <a:t>Decreases in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appear on the left side of the T accounts.</a:t>
            </a:r>
            <a:endParaRPr lang="en-US" alt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1257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0" y="0"/>
            <a:ext cx="8610600" cy="381000"/>
          </a:xfrm>
        </p:spPr>
        <p:txBody>
          <a:bodyPr>
            <a:normAutofit fontScale="55000" lnSpcReduction="20000"/>
          </a:bodyPr>
          <a:lstStyle/>
          <a:p>
            <a:pPr marL="0" indent="0">
              <a:buNone/>
            </a:pPr>
            <a:r>
              <a:rPr lang="en-US" altLang="en-US" dirty="0"/>
              <a:t>Section 2, Objective 3-4: Set up T accounts for revenue and expenses.</a:t>
            </a:r>
          </a:p>
        </p:txBody>
      </p:sp>
      <p:sp>
        <p:nvSpPr>
          <p:cNvPr id="2" name="Title 1"/>
          <p:cNvSpPr>
            <a:spLocks noGrp="1"/>
          </p:cNvSpPr>
          <p:nvPr>
            <p:ph type="title"/>
          </p:nvPr>
        </p:nvSpPr>
        <p:spPr>
          <a:xfrm>
            <a:off x="228600" y="533400"/>
            <a:ext cx="8686800" cy="609600"/>
          </a:xfrm>
        </p:spPr>
        <p:txBody>
          <a:bodyPr>
            <a:noAutofit/>
          </a:bodyPr>
          <a:lstStyle/>
          <a:p>
            <a:r>
              <a:rPr lang="en-US" altLang="en-US" dirty="0"/>
              <a:t>The Owner Withdraws Funds (1 of 2) </a:t>
            </a:r>
            <a:endParaRPr lang="en-US" dirty="0"/>
          </a:p>
        </p:txBody>
      </p:sp>
      <p:sp>
        <p:nvSpPr>
          <p:cNvPr id="11" name="Content Placeholder 10"/>
          <p:cNvSpPr>
            <a:spLocks noGrp="1"/>
          </p:cNvSpPr>
          <p:nvPr>
            <p:ph idx="1"/>
          </p:nvPr>
        </p:nvSpPr>
        <p:spPr>
          <a:xfrm>
            <a:off x="457200" y="1447800"/>
            <a:ext cx="8382000" cy="4876800"/>
          </a:xfrm>
        </p:spPr>
        <p:txBody>
          <a:bodyPr>
            <a:normAutofit/>
          </a:bodyPr>
          <a:lstStyle/>
          <a:p>
            <a:pPr marL="0" indent="0">
              <a:spcBef>
                <a:spcPts val="600"/>
              </a:spcBef>
              <a:buNone/>
            </a:pPr>
            <a:r>
              <a:rPr lang="en-US" altLang="en-US" sz="2600" dirty="0"/>
              <a:t>Trayton Eli wrote a check to withdraw $5,000 cash for personal use.</a:t>
            </a:r>
          </a:p>
          <a:p>
            <a:pPr marL="0" indent="0">
              <a:spcBef>
                <a:spcPts val="600"/>
              </a:spcBef>
              <a:buNone/>
            </a:pPr>
            <a:r>
              <a:rPr lang="en-US" altLang="en-US" sz="2600" b="1" dirty="0"/>
              <a:t>Analysis:</a:t>
            </a:r>
          </a:p>
          <a:p>
            <a:pPr marL="514350" indent="-514350">
              <a:spcBef>
                <a:spcPts val="600"/>
              </a:spcBef>
              <a:buNone/>
            </a:pPr>
            <a:r>
              <a:rPr lang="en-US" altLang="en-US" sz="2600" dirty="0"/>
              <a:t>(l) The asset account, Cash, is </a:t>
            </a:r>
            <a:r>
              <a:rPr lang="en-US" altLang="en-US" sz="2600" i="1" dirty="0"/>
              <a:t>decreased</a:t>
            </a:r>
            <a:r>
              <a:rPr lang="en-US" altLang="en-US" sz="2600" dirty="0"/>
              <a:t> by $5,000.</a:t>
            </a:r>
          </a:p>
          <a:p>
            <a:pPr marL="571500" indent="-571500">
              <a:spcBef>
                <a:spcPts val="600"/>
              </a:spcBef>
              <a:buNone/>
            </a:pPr>
            <a:r>
              <a:rPr lang="en-US" altLang="en-US" sz="2600" dirty="0"/>
              <a:t>(l) The owner</a:t>
            </a:r>
            <a:r>
              <a:rPr lang="ja-JP" altLang="en-US" sz="2600" dirty="0"/>
              <a:t>’</a:t>
            </a:r>
            <a:r>
              <a:rPr lang="en-US" altLang="ja-JP" sz="2600" dirty="0"/>
              <a:t>s equity account, Trayton Eli, Drawing, is </a:t>
            </a:r>
            <a:r>
              <a:rPr lang="en-US" altLang="ja-JP" sz="2600" i="1" dirty="0"/>
              <a:t>increased</a:t>
            </a:r>
            <a:r>
              <a:rPr lang="en-US" altLang="ja-JP" sz="2600" dirty="0"/>
              <a:t> by $5,000.</a:t>
            </a:r>
            <a:endParaRPr lang="en-US" altLang="en-US" sz="2600" dirty="0"/>
          </a:p>
        </p:txBody>
      </p:sp>
    </p:spTree>
    <p:extLst>
      <p:ext uri="{BB962C8B-B14F-4D97-AF65-F5344CB8AC3E}">
        <p14:creationId xmlns:p14="http://schemas.microsoft.com/office/powerpoint/2010/main" val="152792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685800"/>
            <a:ext cx="8229600" cy="1600200"/>
          </a:xfrm>
        </p:spPr>
        <p:txBody>
          <a:bodyPr anchor="ctr">
            <a:noAutofit/>
          </a:bodyPr>
          <a:lstStyle/>
          <a:p>
            <a:r>
              <a:rPr lang="en-US" altLang="en-US" sz="3200" u="sng" dirty="0"/>
              <a:t>Section 1: Transactions That Affect Assets, Liabilities, and Owner’</a:t>
            </a:r>
            <a:r>
              <a:rPr lang="en-US" altLang="ja-JP" sz="3200" u="sng" dirty="0"/>
              <a:t>s Equity </a:t>
            </a:r>
            <a:endParaRPr lang="en-US" sz="3200" dirty="0"/>
          </a:p>
        </p:txBody>
      </p:sp>
      <p:sp>
        <p:nvSpPr>
          <p:cNvPr id="2" name="Content Placeholder 1"/>
          <p:cNvSpPr>
            <a:spLocks noGrp="1"/>
          </p:cNvSpPr>
          <p:nvPr>
            <p:ph sz="quarter" idx="10"/>
          </p:nvPr>
        </p:nvSpPr>
        <p:spPr>
          <a:xfrm>
            <a:off x="457200" y="2667000"/>
            <a:ext cx="8229600" cy="2438400"/>
          </a:xfrm>
        </p:spPr>
        <p:txBody>
          <a:bodyPr anchor="ctr"/>
          <a:lstStyle/>
          <a:p>
            <a:pPr marL="0" indent="0" algn="ctr">
              <a:buNone/>
            </a:pPr>
            <a:r>
              <a:rPr lang="en-US" altLang="en-US" b="1" kern="0" dirty="0"/>
              <a:t>Learning Objective </a:t>
            </a:r>
            <a:r>
              <a:rPr lang="en-US" altLang="en-US" b="1" dirty="0"/>
              <a:t>3-1: </a:t>
            </a:r>
            <a:r>
              <a:rPr lang="en-US" altLang="en-US" dirty="0"/>
              <a:t>Set up T accounts for assets, liabilities, and owner</a:t>
            </a:r>
            <a:r>
              <a:rPr lang="ja-JP" altLang="en-US" dirty="0"/>
              <a:t>’</a:t>
            </a:r>
            <a:r>
              <a:rPr lang="en-US" altLang="ja-JP" dirty="0"/>
              <a:t>s equity.</a:t>
            </a:r>
            <a:endParaRPr lang="en-US" altLang="en-US" dirty="0"/>
          </a:p>
        </p:txBody>
      </p:sp>
    </p:spTree>
    <p:extLst>
      <p:ext uri="{BB962C8B-B14F-4D97-AF65-F5344CB8AC3E}">
        <p14:creationId xmlns:p14="http://schemas.microsoft.com/office/powerpoint/2010/main" val="3839424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lstStyle/>
          <a:p>
            <a:pPr marL="0" indent="0">
              <a:buNone/>
            </a:pPr>
            <a:r>
              <a:rPr lang="en-US" altLang="en-US" sz="1800" dirty="0"/>
              <a:t>Section 2, Objective 3-4: Set up T accounts for revenue and expenses.</a:t>
            </a:r>
          </a:p>
        </p:txBody>
      </p:sp>
      <p:sp>
        <p:nvSpPr>
          <p:cNvPr id="7" name="Title 6"/>
          <p:cNvSpPr>
            <a:spLocks noGrp="1"/>
          </p:cNvSpPr>
          <p:nvPr>
            <p:ph type="title"/>
          </p:nvPr>
        </p:nvSpPr>
        <p:spPr>
          <a:xfrm>
            <a:off x="228600" y="457200"/>
            <a:ext cx="8686800" cy="685800"/>
          </a:xfrm>
        </p:spPr>
        <p:txBody>
          <a:bodyPr/>
          <a:lstStyle/>
          <a:p>
            <a:r>
              <a:rPr lang="en-US" altLang="en-US" dirty="0"/>
              <a:t>The Owner Withdraws Funds (2 of 2) </a:t>
            </a:r>
            <a:endParaRPr lang="en-US" dirty="0"/>
          </a:p>
        </p:txBody>
      </p:sp>
      <p:pic>
        <p:nvPicPr>
          <p:cNvPr id="13314" name="Picture 2" descr="Two T-Accounts show the data included in the withdrawal of $5,000 by the owner.  The first T-Account is titled Trayton Eli, Drawing with data listed as (l) 5,000 on the left side.  The second T-Account is titled Cash with data listed as (l) 5,000 on the right side." title="Withdrawal of Funds by Owner T-Accounts (Slide 2 o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740160" cy="24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84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228600" y="0"/>
            <a:ext cx="8763000" cy="381000"/>
          </a:xfrm>
        </p:spPr>
        <p:txBody>
          <a:bodyPr>
            <a:normAutofit fontScale="55000" lnSpcReduction="20000"/>
          </a:bodyPr>
          <a:lstStyle/>
          <a:p>
            <a:pPr marL="0" indent="0">
              <a:buNone/>
            </a:pPr>
            <a:r>
              <a:rPr lang="en-US" altLang="en-US" dirty="0"/>
              <a:t>Section 2, Objective 3-4: Set up T accounts for revenue and expenses.</a:t>
            </a:r>
          </a:p>
        </p:txBody>
      </p:sp>
      <p:sp>
        <p:nvSpPr>
          <p:cNvPr id="2" name="Title 1"/>
          <p:cNvSpPr>
            <a:spLocks noGrp="1"/>
          </p:cNvSpPr>
          <p:nvPr>
            <p:ph type="title"/>
          </p:nvPr>
        </p:nvSpPr>
        <p:spPr>
          <a:xfrm>
            <a:off x="762000" y="381000"/>
            <a:ext cx="7543800" cy="1066800"/>
          </a:xfrm>
        </p:spPr>
        <p:txBody>
          <a:bodyPr>
            <a:noAutofit/>
          </a:bodyPr>
          <a:lstStyle/>
          <a:p>
            <a:r>
              <a:rPr lang="en-US" altLang="en-US" dirty="0"/>
              <a:t>The Rules of Debit and Credit (1 of 3)</a:t>
            </a:r>
            <a:endParaRPr lang="en-US" dirty="0"/>
          </a:p>
        </p:txBody>
      </p:sp>
      <p:sp>
        <p:nvSpPr>
          <p:cNvPr id="11" name="Content Placeholder 10"/>
          <p:cNvSpPr>
            <a:spLocks noGrp="1"/>
          </p:cNvSpPr>
          <p:nvPr>
            <p:ph idx="1"/>
          </p:nvPr>
        </p:nvSpPr>
        <p:spPr>
          <a:xfrm>
            <a:off x="304800" y="1676400"/>
            <a:ext cx="8534400" cy="4648200"/>
          </a:xfrm>
        </p:spPr>
        <p:txBody>
          <a:bodyPr>
            <a:noAutofit/>
          </a:bodyPr>
          <a:lstStyle/>
          <a:p>
            <a:pPr marL="457200" indent="-457200">
              <a:spcBef>
                <a:spcPts val="600"/>
              </a:spcBef>
            </a:pPr>
            <a:r>
              <a:rPr lang="en-US" altLang="en-US" sz="2400" dirty="0"/>
              <a:t>A debit is an entry on the left side of an account.</a:t>
            </a:r>
          </a:p>
          <a:p>
            <a:pPr marL="457200" indent="-457200">
              <a:spcBef>
                <a:spcPts val="600"/>
              </a:spcBef>
            </a:pPr>
            <a:r>
              <a:rPr lang="en-US" altLang="en-US" sz="2400" dirty="0"/>
              <a:t>A credit is an entry on the right side of an account.</a:t>
            </a:r>
          </a:p>
          <a:p>
            <a:pPr marL="457200" indent="-457200">
              <a:spcBef>
                <a:spcPts val="600"/>
              </a:spcBef>
            </a:pPr>
            <a:r>
              <a:rPr lang="en-US" altLang="en-US" sz="2400" dirty="0"/>
              <a:t>A double-entry system is an accounting system that involves recording the effects of each transaction as debits and credits in separate accounts.</a:t>
            </a:r>
          </a:p>
          <a:p>
            <a:pPr marL="457200" indent="-457200">
              <a:spcBef>
                <a:spcPts val="600"/>
              </a:spcBef>
            </a:pPr>
            <a:r>
              <a:rPr lang="en-US" altLang="en-US" sz="2400" dirty="0"/>
              <a:t>Every transaction in a Double entry accounting system has at least one debit and one credit.</a:t>
            </a:r>
          </a:p>
          <a:p>
            <a:pPr marL="457200" indent="-457200">
              <a:spcBef>
                <a:spcPts val="600"/>
              </a:spcBef>
            </a:pPr>
            <a:r>
              <a:rPr lang="en-US" altLang="en-US" sz="2400" dirty="0"/>
              <a:t>The total of the debits and credits recorded in the separate accounts must be EQUAL.</a:t>
            </a:r>
          </a:p>
        </p:txBody>
      </p:sp>
    </p:spTree>
    <p:extLst>
      <p:ext uri="{BB962C8B-B14F-4D97-AF65-F5344CB8AC3E}">
        <p14:creationId xmlns:p14="http://schemas.microsoft.com/office/powerpoint/2010/main" val="14780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7" name="Title 6"/>
          <p:cNvSpPr>
            <a:spLocks noGrp="1"/>
          </p:cNvSpPr>
          <p:nvPr>
            <p:ph type="title"/>
          </p:nvPr>
        </p:nvSpPr>
        <p:spPr>
          <a:xfrm>
            <a:off x="804862" y="457200"/>
            <a:ext cx="7500938" cy="1066800"/>
          </a:xfrm>
        </p:spPr>
        <p:txBody>
          <a:bodyPr/>
          <a:lstStyle/>
          <a:p>
            <a:r>
              <a:rPr lang="en-US" altLang="en-US" dirty="0"/>
              <a:t>The Rules of Debit and Credit (2 of 3)</a:t>
            </a:r>
            <a:endParaRPr lang="en-US" dirty="0"/>
          </a:p>
        </p:txBody>
      </p:sp>
      <p:pic>
        <p:nvPicPr>
          <p:cNvPr id="14338" name="Picture 2" descr="T-Account shows the items included on any account for Debit and Credit.  The T-Account is titled Any Account with Left Side listed as the DEBIT SIDE and the Right Side listed as the CREDIT SIDE." title="Rules of Debit and Credit T-Account (Slide 2 of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4657257" cy="234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quarter" idx="12"/>
          </p:nvPr>
        </p:nvSpPr>
        <p:spPr>
          <a:xfrm>
            <a:off x="381000" y="4267201"/>
            <a:ext cx="8382000" cy="2057400"/>
          </a:xfrm>
        </p:spPr>
        <p:txBody>
          <a:bodyPr>
            <a:noAutofit/>
          </a:bodyPr>
          <a:lstStyle/>
          <a:p>
            <a:pPr marL="457200" indent="-457200">
              <a:spcBef>
                <a:spcPts val="600"/>
              </a:spcBef>
              <a:buClr>
                <a:schemeClr val="tx1"/>
              </a:buClr>
              <a:buSzPct val="100000"/>
            </a:pPr>
            <a:r>
              <a:rPr lang="en-US" altLang="en-US" sz="2600" dirty="0">
                <a:latin typeface="Verdana" pitchFamily="34" charset="0"/>
                <a:ea typeface="Verdana" pitchFamily="34" charset="0"/>
                <a:cs typeface="Verdana" pitchFamily="34" charset="0"/>
              </a:rPr>
              <a:t>Accountants refer to the left side of an account as the </a:t>
            </a:r>
            <a:r>
              <a:rPr lang="en-US" altLang="en-US" sz="2600" b="1" dirty="0">
                <a:latin typeface="Verdana" pitchFamily="34" charset="0"/>
                <a:ea typeface="Verdana" pitchFamily="34" charset="0"/>
                <a:cs typeface="Verdana" pitchFamily="34" charset="0"/>
              </a:rPr>
              <a:t>debit side</a:t>
            </a:r>
            <a:r>
              <a:rPr lang="en-US" altLang="en-US" sz="2600" dirty="0">
                <a:latin typeface="Verdana" pitchFamily="34" charset="0"/>
                <a:ea typeface="Verdana" pitchFamily="34" charset="0"/>
                <a:cs typeface="Verdana" pitchFamily="34" charset="0"/>
              </a:rPr>
              <a:t> instead of saying the left side.</a:t>
            </a:r>
          </a:p>
          <a:p>
            <a:pPr marL="457200" indent="-457200">
              <a:spcBef>
                <a:spcPts val="600"/>
              </a:spcBef>
              <a:buClr>
                <a:schemeClr val="tx1"/>
              </a:buClr>
              <a:buSzPct val="100000"/>
            </a:pPr>
            <a:r>
              <a:rPr lang="en-US" altLang="en-US" sz="2600" dirty="0">
                <a:latin typeface="Verdana" pitchFamily="34" charset="0"/>
                <a:ea typeface="Verdana" pitchFamily="34" charset="0"/>
                <a:cs typeface="Verdana" pitchFamily="34" charset="0"/>
              </a:rPr>
              <a:t>The right side of the account is called the </a:t>
            </a:r>
            <a:r>
              <a:rPr lang="en-US" altLang="en-US" sz="2600" b="1" dirty="0">
                <a:latin typeface="Verdana" pitchFamily="34" charset="0"/>
                <a:ea typeface="Verdana" pitchFamily="34" charset="0"/>
                <a:cs typeface="Verdana" pitchFamily="34" charset="0"/>
              </a:rPr>
              <a:t>credit side.</a:t>
            </a:r>
            <a:r>
              <a:rPr lang="en-US" altLang="en-US" sz="2600" i="1" dirty="0">
                <a:latin typeface="Verdana" pitchFamily="34" charset="0"/>
                <a:ea typeface="Verdana" pitchFamily="34" charset="0"/>
                <a:cs typeface="Verdana" pitchFamily="34" charset="0"/>
              </a:rPr>
              <a:t>   </a:t>
            </a:r>
            <a:r>
              <a:rPr lang="en-US" altLang="en-US" sz="2600" dirty="0">
                <a:latin typeface="Verdana" pitchFamily="34" charset="0"/>
                <a:ea typeface="Verdana" pitchFamily="34" charset="0"/>
                <a:cs typeface="Verdana" pitchFamily="34" charset="0"/>
              </a:rPr>
              <a:t> </a:t>
            </a:r>
            <a:endParaRPr lang="en-US" altLang="en-US" sz="2600" i="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50454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lnSpc>
                <a:spcPct val="80000"/>
              </a:lnSpc>
              <a:spcAft>
                <a:spcPct val="50000"/>
              </a:spcAft>
              <a:buNone/>
            </a:pPr>
            <a:r>
              <a:rPr lang="en-US" altLang="en-US" sz="1800" dirty="0"/>
              <a:t>Section 2, Objective 3-4: Set up T accounts for revenue and expenses.</a:t>
            </a:r>
          </a:p>
        </p:txBody>
      </p:sp>
      <p:sp>
        <p:nvSpPr>
          <p:cNvPr id="2" name="Title 1"/>
          <p:cNvSpPr>
            <a:spLocks noGrp="1"/>
          </p:cNvSpPr>
          <p:nvPr>
            <p:ph type="title"/>
          </p:nvPr>
        </p:nvSpPr>
        <p:spPr>
          <a:xfrm>
            <a:off x="838200" y="533400"/>
            <a:ext cx="7501054" cy="1143000"/>
          </a:xfrm>
        </p:spPr>
        <p:txBody>
          <a:bodyPr/>
          <a:lstStyle/>
          <a:p>
            <a:r>
              <a:rPr lang="en-US" altLang="en-US" dirty="0"/>
              <a:t>The Rules of Debit and Credit (3 of 3)</a:t>
            </a:r>
            <a:endParaRPr lang="en-US" dirty="0"/>
          </a:p>
        </p:txBody>
      </p:sp>
      <p:pic>
        <p:nvPicPr>
          <p:cNvPr id="13314" name="Picture 2" descr="T-Accounts show the items included under the rules of Debit and Credit.  The first T-Account is titled Asset Accounts with Debit Plus Increase Side (Normal Bal.) listed on the left and Credt Minus Decrease Side on the right.  The next T-Account is titled Liability Accounts with Debit Decrease Side listed on the left and Credt Plus Increase Side (Normal Bal.) on the right.  The next T-Account is titled Owner's Capital Account with Debit Minus Decrease Side listed on the left and Credit Plus Increase Side (Normal Bal.) on the right.  The next T-Account is titled Owner's Drawing Account with Debit Plus Increase Side (Normal Bal.) and Credit Minus Decrease Side.  The next T-Account is titled Revenue Accounts with Debit Minus Decrease Side on the left and Credit Plus Increase Side (Normal Bal.) on the right.  The last T-Account is titled Expense Accounts with Debit Plus Increase Side (Normal Bal.) on the left and Credit Minus Decrease Side on the right." title="Debit and Credit T-Accounts (Slide 3 of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57725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97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229600" cy="1600200"/>
          </a:xfrm>
        </p:spPr>
        <p:txBody>
          <a:bodyPr>
            <a:normAutofit fontScale="90000"/>
          </a:bodyPr>
          <a:lstStyle/>
          <a:p>
            <a:pPr defTabSz="809625">
              <a:spcBef>
                <a:spcPct val="20000"/>
              </a:spcBef>
              <a:defRPr/>
            </a:pPr>
            <a:r>
              <a:rPr lang="en-US" altLang="en-US" u="sng" dirty="0"/>
              <a:t>Section 2: Transactions That Affect Revenue, Expenses, and Withdrawals </a:t>
            </a:r>
            <a:endParaRPr lang="en-US" dirty="0"/>
          </a:p>
        </p:txBody>
      </p:sp>
      <p:sp>
        <p:nvSpPr>
          <p:cNvPr id="2" name="Content Placeholder 1"/>
          <p:cNvSpPr>
            <a:spLocks noGrp="1"/>
          </p:cNvSpPr>
          <p:nvPr>
            <p:ph sz="quarter" idx="10"/>
          </p:nvPr>
        </p:nvSpPr>
        <p:spPr>
          <a:xfrm>
            <a:off x="457200" y="2667000"/>
            <a:ext cx="8229600" cy="2438400"/>
          </a:xfrm>
        </p:spPr>
        <p:txBody>
          <a:bodyPr anchor="ctr"/>
          <a:lstStyle/>
          <a:p>
            <a:pPr marL="0" indent="0" algn="ctr">
              <a:buNone/>
            </a:pPr>
            <a:r>
              <a:rPr lang="en-US" altLang="en-US" b="1" kern="0" dirty="0"/>
              <a:t>Learning Objective </a:t>
            </a:r>
            <a:r>
              <a:rPr lang="en-US" altLang="en-US" b="1" dirty="0"/>
              <a:t>3-5: </a:t>
            </a:r>
            <a:r>
              <a:rPr lang="en-US" altLang="en-US" dirty="0"/>
              <a:t>Prepare a trial balance from T accounts.</a:t>
            </a:r>
          </a:p>
        </p:txBody>
      </p:sp>
    </p:spTree>
    <p:extLst>
      <p:ext uri="{BB962C8B-B14F-4D97-AF65-F5344CB8AC3E}">
        <p14:creationId xmlns:p14="http://schemas.microsoft.com/office/powerpoint/2010/main" val="3982791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76200" y="0"/>
            <a:ext cx="8763000" cy="457200"/>
          </a:xfrm>
        </p:spPr>
        <p:txBody>
          <a:bodyPr>
            <a:normAutofit/>
          </a:bodyPr>
          <a:lstStyle/>
          <a:p>
            <a:pPr marL="0" indent="0">
              <a:buNone/>
            </a:pPr>
            <a:r>
              <a:rPr lang="en-US" altLang="en-US" sz="1800" dirty="0"/>
              <a:t>Section 2, Objective 3-5: Prepare a trial balance from T accounts</a:t>
            </a:r>
          </a:p>
        </p:txBody>
      </p:sp>
      <p:sp>
        <p:nvSpPr>
          <p:cNvPr id="2" name="Title 1"/>
          <p:cNvSpPr>
            <a:spLocks noGrp="1"/>
          </p:cNvSpPr>
          <p:nvPr>
            <p:ph type="title"/>
          </p:nvPr>
        </p:nvSpPr>
        <p:spPr>
          <a:xfrm>
            <a:off x="381000" y="457200"/>
            <a:ext cx="8382000" cy="762000"/>
          </a:xfrm>
        </p:spPr>
        <p:txBody>
          <a:bodyPr/>
          <a:lstStyle/>
          <a:p>
            <a:r>
              <a:rPr lang="en-US" dirty="0"/>
              <a:t>The Trial Balance (1 of 2)</a:t>
            </a:r>
          </a:p>
        </p:txBody>
      </p:sp>
      <p:sp>
        <p:nvSpPr>
          <p:cNvPr id="3" name="Content Placeholder 2"/>
          <p:cNvSpPr>
            <a:spLocks noGrp="1"/>
          </p:cNvSpPr>
          <p:nvPr>
            <p:ph idx="1"/>
          </p:nvPr>
        </p:nvSpPr>
        <p:spPr>
          <a:xfrm>
            <a:off x="381000" y="1371600"/>
            <a:ext cx="8382000" cy="4953000"/>
          </a:xfrm>
        </p:spPr>
        <p:txBody>
          <a:bodyPr>
            <a:normAutofit/>
          </a:bodyPr>
          <a:lstStyle/>
          <a:p>
            <a:pPr marL="457200" indent="-457200">
              <a:spcBef>
                <a:spcPts val="600"/>
              </a:spcBef>
              <a:buFont typeface="+mj-lt"/>
              <a:buAutoNum type="arabicPeriod"/>
            </a:pPr>
            <a:r>
              <a:rPr lang="en-US" altLang="en-US" sz="2600" dirty="0"/>
              <a:t>Use the proper heading to include who, what, and when information.</a:t>
            </a:r>
          </a:p>
          <a:p>
            <a:pPr marL="457200" indent="-457200">
              <a:spcBef>
                <a:spcPts val="600"/>
              </a:spcBef>
              <a:buFont typeface="+mj-lt"/>
              <a:buAutoNum type="arabicPeriod"/>
            </a:pPr>
            <a:r>
              <a:rPr lang="en-US" altLang="en-US" sz="2600" dirty="0"/>
              <a:t>List the accounts in chart of account order or in the same order as they appear in the financial statement.</a:t>
            </a:r>
          </a:p>
          <a:p>
            <a:pPr marL="457200" indent="-457200">
              <a:spcBef>
                <a:spcPts val="600"/>
              </a:spcBef>
              <a:buFont typeface="+mj-lt"/>
              <a:buAutoNum type="arabicPeriod"/>
            </a:pPr>
            <a:r>
              <a:rPr lang="en-US" altLang="en-US" sz="2600" dirty="0"/>
              <a:t>Enter the ending balance of each account in the appropriate Debit or Credit column.</a:t>
            </a:r>
          </a:p>
          <a:p>
            <a:pPr marL="457200" indent="-457200">
              <a:spcBef>
                <a:spcPts val="600"/>
              </a:spcBef>
              <a:buFont typeface="+mj-lt"/>
              <a:buAutoNum type="arabicPeriod"/>
            </a:pPr>
            <a:r>
              <a:rPr lang="en-US" altLang="en-US" sz="2600" dirty="0"/>
              <a:t>Total the Debit column.</a:t>
            </a:r>
          </a:p>
          <a:p>
            <a:pPr marL="457200" indent="-457200">
              <a:spcBef>
                <a:spcPts val="600"/>
              </a:spcBef>
              <a:buFont typeface="+mj-lt"/>
              <a:buAutoNum type="arabicPeriod"/>
            </a:pPr>
            <a:r>
              <a:rPr lang="en-US" altLang="en-US" sz="2600" dirty="0"/>
              <a:t>Total the Credit column.</a:t>
            </a:r>
          </a:p>
          <a:p>
            <a:pPr marL="457200" indent="-457200">
              <a:spcBef>
                <a:spcPts val="600"/>
              </a:spcBef>
              <a:buFont typeface="+mj-lt"/>
              <a:buAutoNum type="arabicPeriod"/>
            </a:pPr>
            <a:r>
              <a:rPr lang="en-US" altLang="en-US" sz="2600" dirty="0"/>
              <a:t>Compare the column totals. They should be equal.</a:t>
            </a:r>
          </a:p>
        </p:txBody>
      </p:sp>
    </p:spTree>
    <p:extLst>
      <p:ext uri="{BB962C8B-B14F-4D97-AF65-F5344CB8AC3E}">
        <p14:creationId xmlns:p14="http://schemas.microsoft.com/office/powerpoint/2010/main" val="365144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lstStyle/>
          <a:p>
            <a:pPr marL="0" indent="0">
              <a:buNone/>
            </a:pPr>
            <a:r>
              <a:rPr lang="en-US" altLang="en-US" sz="1800" dirty="0"/>
              <a:t>Section 2, Objective 3-5: Prepare a trial balance from T accounts</a:t>
            </a:r>
          </a:p>
        </p:txBody>
      </p:sp>
      <p:sp>
        <p:nvSpPr>
          <p:cNvPr id="7" name="Title 6"/>
          <p:cNvSpPr>
            <a:spLocks noGrp="1"/>
          </p:cNvSpPr>
          <p:nvPr>
            <p:ph type="title"/>
          </p:nvPr>
        </p:nvSpPr>
        <p:spPr>
          <a:xfrm>
            <a:off x="457200" y="609600"/>
            <a:ext cx="8229600" cy="533400"/>
          </a:xfrm>
        </p:spPr>
        <p:txBody>
          <a:bodyPr/>
          <a:lstStyle/>
          <a:p>
            <a:r>
              <a:rPr lang="en-US" altLang="en-US" dirty="0"/>
              <a:t>The Trial Balance (2 of 2)</a:t>
            </a:r>
            <a:endParaRPr lang="en-US" dirty="0"/>
          </a:p>
        </p:txBody>
      </p:sp>
      <p:pic>
        <p:nvPicPr>
          <p:cNvPr id="14338" name="Picture 2" descr="Spreadsheet lists the items and data for Eli's Consulting Services Trial Balance for 12/31/2019. The first column lists the items, the second column lists the data for Debits and the third column lists the data for Credits.  Items are listed as Cash, $111,350.00, Debit; Accounts Receivable, 5,000.00, Debit; Supplies, 1,500.00, Debit; Prepaid Rent, 8,000.00, Debit; Equipment, 11,000.00, Debit; Accounts Payable, $3,500.00, Credit; Trayton Eli, Capital, 100,000, Credit; Trayto Eli, Drawing, 5,000.00, Debit; Fees Income, 47,000.00, Credit; Salaries Expense, 8,000.00, Debit; Utilities Expense, 650.00, Debit;  Totals are listed below each column as $150,500.00 for Debit and $150,500.00." title="Trial Balance Spreadsheet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75508"/>
            <a:ext cx="6054732" cy="469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72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0" y="0"/>
            <a:ext cx="8763000" cy="457200"/>
          </a:xfrm>
        </p:spPr>
        <p:txBody>
          <a:bodyPr>
            <a:normAutofit/>
          </a:bodyPr>
          <a:lstStyle/>
          <a:p>
            <a:pPr marL="0" indent="0">
              <a:buNone/>
            </a:pPr>
            <a:r>
              <a:rPr lang="en-US" altLang="en-US" sz="1800" dirty="0"/>
              <a:t>Section 2, Objective 3-5: Prepare a trial balance from T accounts</a:t>
            </a:r>
          </a:p>
        </p:txBody>
      </p:sp>
      <p:sp>
        <p:nvSpPr>
          <p:cNvPr id="2" name="Title 1"/>
          <p:cNvSpPr>
            <a:spLocks noGrp="1"/>
          </p:cNvSpPr>
          <p:nvPr>
            <p:ph type="title"/>
          </p:nvPr>
        </p:nvSpPr>
        <p:spPr>
          <a:xfrm>
            <a:off x="381000" y="533400"/>
            <a:ext cx="8382000" cy="533400"/>
          </a:xfrm>
        </p:spPr>
        <p:txBody>
          <a:bodyPr>
            <a:noAutofit/>
          </a:bodyPr>
          <a:lstStyle/>
          <a:p>
            <a:r>
              <a:rPr lang="en-US" altLang="en-US" dirty="0"/>
              <a:t>Errors (1 of 2)</a:t>
            </a:r>
            <a:endParaRPr lang="en-US" dirty="0"/>
          </a:p>
        </p:txBody>
      </p:sp>
      <p:sp>
        <p:nvSpPr>
          <p:cNvPr id="11" name="Content Placeholder 10"/>
          <p:cNvSpPr>
            <a:spLocks noGrp="1"/>
          </p:cNvSpPr>
          <p:nvPr>
            <p:ph idx="1"/>
          </p:nvPr>
        </p:nvSpPr>
        <p:spPr>
          <a:xfrm>
            <a:off x="381000" y="1295400"/>
            <a:ext cx="8382000" cy="5029200"/>
          </a:xfrm>
        </p:spPr>
        <p:txBody>
          <a:bodyPr>
            <a:normAutofit/>
          </a:bodyPr>
          <a:lstStyle/>
          <a:p>
            <a:pPr marL="0" indent="0">
              <a:spcBef>
                <a:spcPts val="600"/>
              </a:spcBef>
              <a:buNone/>
            </a:pPr>
            <a:r>
              <a:rPr lang="en-US" altLang="en-US" sz="2600" b="1" dirty="0"/>
              <a:t>Some common errors in a trial balance are:</a:t>
            </a:r>
          </a:p>
          <a:p>
            <a:pPr marL="457200" indent="-457200">
              <a:spcBef>
                <a:spcPts val="600"/>
              </a:spcBef>
            </a:pPr>
            <a:r>
              <a:rPr lang="en-US" altLang="en-US" sz="2600" dirty="0"/>
              <a:t>Adding trial balance columns incorrectly</a:t>
            </a:r>
          </a:p>
          <a:p>
            <a:pPr marL="457200" indent="-457200">
              <a:spcBef>
                <a:spcPts val="600"/>
              </a:spcBef>
            </a:pPr>
            <a:r>
              <a:rPr lang="en-US" altLang="en-US" sz="2600" dirty="0"/>
              <a:t>Recording only half a transaction – for example, recording a debit but not recording a credit, or vice versa</a:t>
            </a:r>
          </a:p>
          <a:p>
            <a:pPr marL="457200" indent="-457200">
              <a:spcBef>
                <a:spcPts val="600"/>
              </a:spcBef>
            </a:pPr>
            <a:r>
              <a:rPr lang="en-US" altLang="en-US" sz="2600" dirty="0"/>
              <a:t>Recording both halves of a transaction as debits or credits rather than recording one debit and one credit</a:t>
            </a:r>
          </a:p>
        </p:txBody>
      </p:sp>
    </p:spTree>
    <p:extLst>
      <p:ext uri="{BB962C8B-B14F-4D97-AF65-F5344CB8AC3E}">
        <p14:creationId xmlns:p14="http://schemas.microsoft.com/office/powerpoint/2010/main" val="2644343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0" y="0"/>
            <a:ext cx="8763000" cy="457200"/>
          </a:xfrm>
        </p:spPr>
        <p:txBody>
          <a:bodyPr>
            <a:normAutofit/>
          </a:bodyPr>
          <a:lstStyle/>
          <a:p>
            <a:pPr marL="0" indent="0">
              <a:buNone/>
            </a:pPr>
            <a:r>
              <a:rPr lang="en-US" altLang="en-US" sz="1800" dirty="0"/>
              <a:t>Section 2, Objective 3-5: Prepare a trial balance from T accounts</a:t>
            </a:r>
          </a:p>
        </p:txBody>
      </p:sp>
      <p:sp>
        <p:nvSpPr>
          <p:cNvPr id="2" name="Title 1"/>
          <p:cNvSpPr>
            <a:spLocks noGrp="1"/>
          </p:cNvSpPr>
          <p:nvPr>
            <p:ph type="title"/>
          </p:nvPr>
        </p:nvSpPr>
        <p:spPr>
          <a:xfrm>
            <a:off x="381000" y="533400"/>
            <a:ext cx="8382000" cy="533400"/>
          </a:xfrm>
        </p:spPr>
        <p:txBody>
          <a:bodyPr>
            <a:noAutofit/>
          </a:bodyPr>
          <a:lstStyle/>
          <a:p>
            <a:r>
              <a:rPr lang="en-US" altLang="en-US" dirty="0"/>
              <a:t>Errors (2 of 2)</a:t>
            </a:r>
            <a:endParaRPr lang="en-US" dirty="0"/>
          </a:p>
        </p:txBody>
      </p:sp>
      <p:sp>
        <p:nvSpPr>
          <p:cNvPr id="8" name="Content Placeholder 7"/>
          <p:cNvSpPr>
            <a:spLocks noGrp="1"/>
          </p:cNvSpPr>
          <p:nvPr>
            <p:ph sz="quarter" idx="13"/>
          </p:nvPr>
        </p:nvSpPr>
        <p:spPr>
          <a:xfrm>
            <a:off x="381000" y="1371600"/>
            <a:ext cx="8382000" cy="4953000"/>
          </a:xfrm>
        </p:spPr>
        <p:txBody>
          <a:bodyPr>
            <a:noAutofit/>
          </a:bodyPr>
          <a:lstStyle/>
          <a:p>
            <a:pPr marL="457200" indent="-457200">
              <a:spcBef>
                <a:spcPts val="600"/>
              </a:spcBef>
            </a:pPr>
            <a:r>
              <a:rPr lang="en-US" altLang="en-US" sz="2600" dirty="0"/>
              <a:t>Recording the incorrect amount for a transaction</a:t>
            </a:r>
          </a:p>
          <a:p>
            <a:pPr marL="457200" indent="-457200">
              <a:spcBef>
                <a:spcPts val="600"/>
              </a:spcBef>
            </a:pPr>
            <a:r>
              <a:rPr lang="en-US" altLang="en-US" sz="2600" dirty="0"/>
              <a:t>Recording a debit for one amount and a credit for a different amount</a:t>
            </a:r>
          </a:p>
          <a:p>
            <a:pPr marL="457200" indent="-457200">
              <a:spcBef>
                <a:spcPts val="600"/>
              </a:spcBef>
            </a:pPr>
            <a:r>
              <a:rPr lang="en-US" altLang="en-US" sz="2600" dirty="0"/>
              <a:t>Mathematical errors in calculating account balances</a:t>
            </a:r>
          </a:p>
          <a:p>
            <a:pPr marL="457200" indent="-457200">
              <a:spcBef>
                <a:spcPts val="600"/>
              </a:spcBef>
            </a:pPr>
            <a:r>
              <a:rPr lang="en-US" altLang="en-US" sz="2600" dirty="0"/>
              <a:t>Forgetting  to carry over an account balance to the Trial Balance</a:t>
            </a:r>
          </a:p>
        </p:txBody>
      </p:sp>
    </p:spTree>
    <p:extLst>
      <p:ext uri="{BB962C8B-B14F-4D97-AF65-F5344CB8AC3E}">
        <p14:creationId xmlns:p14="http://schemas.microsoft.com/office/powerpoint/2010/main" val="983101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153400" cy="1600200"/>
          </a:xfrm>
        </p:spPr>
        <p:txBody>
          <a:bodyPr>
            <a:normAutofit fontScale="90000"/>
          </a:bodyPr>
          <a:lstStyle/>
          <a:p>
            <a:pPr defTabSz="809625">
              <a:spcBef>
                <a:spcPct val="20000"/>
              </a:spcBef>
              <a:defRPr/>
            </a:pPr>
            <a:r>
              <a:rPr lang="en-US" altLang="en-US" u="sng" dirty="0"/>
              <a:t> Section 2: Transactions That Affect Revenue, Expenses, and Withdrawals </a:t>
            </a:r>
            <a:endParaRPr lang="en-US" u="sng" dirty="0"/>
          </a:p>
        </p:txBody>
      </p:sp>
      <p:sp>
        <p:nvSpPr>
          <p:cNvPr id="3" name="Content Placeholder 2"/>
          <p:cNvSpPr>
            <a:spLocks noGrp="1"/>
          </p:cNvSpPr>
          <p:nvPr>
            <p:ph sz="quarter" idx="10"/>
          </p:nvPr>
        </p:nvSpPr>
        <p:spPr>
          <a:xfrm>
            <a:off x="457200" y="2667000"/>
            <a:ext cx="8229600" cy="2438400"/>
          </a:xfrm>
        </p:spPr>
        <p:txBody>
          <a:bodyPr anchor="ctr">
            <a:noAutofit/>
          </a:bodyPr>
          <a:lstStyle/>
          <a:p>
            <a:pPr marL="0" indent="0" algn="ctr">
              <a:buNone/>
            </a:pPr>
            <a:r>
              <a:rPr lang="en-US" altLang="en-US" b="1" kern="0" dirty="0"/>
              <a:t>Learning Objective </a:t>
            </a:r>
            <a:r>
              <a:rPr lang="en-US" altLang="en-US" b="1" dirty="0"/>
              <a:t>3-6: </a:t>
            </a:r>
            <a:r>
              <a:rPr lang="en-US" altLang="en-US" dirty="0"/>
              <a:t>Prepare an income statement, a statement of owner</a:t>
            </a:r>
            <a:r>
              <a:rPr lang="ja-JP" altLang="en-US" dirty="0"/>
              <a:t>’</a:t>
            </a:r>
            <a:r>
              <a:rPr lang="en-US" altLang="ja-JP" dirty="0"/>
              <a:t>s equity, and a balance sheet</a:t>
            </a:r>
            <a:r>
              <a:rPr lang="en-US" altLang="en-US" dirty="0"/>
              <a:t>.</a:t>
            </a:r>
          </a:p>
        </p:txBody>
      </p:sp>
    </p:spTree>
    <p:extLst>
      <p:ext uri="{BB962C8B-B14F-4D97-AF65-F5344CB8AC3E}">
        <p14:creationId xmlns:p14="http://schemas.microsoft.com/office/powerpoint/2010/main" val="290497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8763000" cy="609600"/>
          </a:xfrm>
        </p:spPr>
        <p:txBody>
          <a:bodyPr>
            <a:noAutofit/>
          </a:bodyPr>
          <a:lstStyle/>
          <a:p>
            <a:pPr marL="0" indent="0">
              <a:buNone/>
            </a:pPr>
            <a:r>
              <a:rPr lang="en-US" altLang="en-US" sz="1800" u="none" dirty="0"/>
              <a:t>Section 1, Objective 3-1: Set up T accounts for assets, liabilities, and owner</a:t>
            </a:r>
            <a:r>
              <a:rPr lang="ja-JP" altLang="en-US" sz="1800" u="none" dirty="0"/>
              <a:t>’</a:t>
            </a:r>
            <a:r>
              <a:rPr lang="en-US" altLang="ja-JP" sz="1800" u="none" dirty="0"/>
              <a:t>s equity. </a:t>
            </a:r>
            <a:endParaRPr lang="en-US" altLang="en-US" sz="1800" u="none" dirty="0"/>
          </a:p>
        </p:txBody>
      </p:sp>
      <p:sp>
        <p:nvSpPr>
          <p:cNvPr id="2" name="Title 1"/>
          <p:cNvSpPr>
            <a:spLocks noGrp="1"/>
          </p:cNvSpPr>
          <p:nvPr>
            <p:ph type="title"/>
          </p:nvPr>
        </p:nvSpPr>
        <p:spPr>
          <a:xfrm>
            <a:off x="381000" y="685800"/>
            <a:ext cx="8382000" cy="609600"/>
          </a:xfrm>
        </p:spPr>
        <p:txBody>
          <a:bodyPr>
            <a:noAutofit/>
          </a:bodyPr>
          <a:lstStyle/>
          <a:p>
            <a:r>
              <a:rPr lang="en-US" dirty="0"/>
              <a:t>The Accounting Equation</a:t>
            </a:r>
          </a:p>
        </p:txBody>
      </p:sp>
      <p:sp>
        <p:nvSpPr>
          <p:cNvPr id="3" name="Content Placeholder 2"/>
          <p:cNvSpPr>
            <a:spLocks noGrp="1"/>
          </p:cNvSpPr>
          <p:nvPr>
            <p:ph idx="1"/>
          </p:nvPr>
        </p:nvSpPr>
        <p:spPr>
          <a:xfrm>
            <a:off x="457200" y="1524000"/>
            <a:ext cx="8229600" cy="4800600"/>
          </a:xfrm>
        </p:spPr>
        <p:txBody>
          <a:bodyPr>
            <a:normAutofit/>
          </a:bodyPr>
          <a:lstStyle/>
          <a:p>
            <a:pPr marL="0" indent="0">
              <a:spcBef>
                <a:spcPts val="600"/>
              </a:spcBef>
              <a:buNone/>
            </a:pPr>
            <a:r>
              <a:rPr lang="en-US" sz="2600" b="1" dirty="0"/>
              <a:t>ASSETS</a:t>
            </a:r>
            <a:r>
              <a:rPr lang="en-US" sz="2600" dirty="0"/>
              <a:t> (The property a business owns) = </a:t>
            </a:r>
            <a:r>
              <a:rPr lang="en-US" sz="2600" b="1" dirty="0"/>
              <a:t>LIABILITIES</a:t>
            </a:r>
            <a:r>
              <a:rPr lang="en-US" sz="2600" dirty="0"/>
              <a:t> (The debts of the business) + </a:t>
            </a:r>
            <a:r>
              <a:rPr lang="en-US" sz="2600" b="1" dirty="0"/>
              <a:t>OWNER’S EQUITY </a:t>
            </a:r>
            <a:r>
              <a:rPr lang="en-US" sz="2600" dirty="0"/>
              <a:t>(The owner’s financial interest in the business)</a:t>
            </a:r>
          </a:p>
        </p:txBody>
      </p:sp>
    </p:spTree>
    <p:extLst>
      <p:ext uri="{BB962C8B-B14F-4D97-AF65-F5344CB8AC3E}">
        <p14:creationId xmlns:p14="http://schemas.microsoft.com/office/powerpoint/2010/main" val="2472133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3-6: Prepare an income statement, a statement of owner</a:t>
            </a:r>
            <a:r>
              <a:rPr lang="ja-JP" altLang="en-US" sz="1800" dirty="0"/>
              <a:t>’</a:t>
            </a:r>
            <a:r>
              <a:rPr lang="en-US" altLang="ja-JP" sz="1800" dirty="0"/>
              <a:t>s equity, and a balance sheet</a:t>
            </a:r>
            <a:endParaRPr lang="en-US" altLang="en-US" sz="1800" dirty="0"/>
          </a:p>
        </p:txBody>
      </p:sp>
      <p:sp>
        <p:nvSpPr>
          <p:cNvPr id="2" name="Title 1"/>
          <p:cNvSpPr>
            <a:spLocks noGrp="1"/>
          </p:cNvSpPr>
          <p:nvPr>
            <p:ph type="title"/>
          </p:nvPr>
        </p:nvSpPr>
        <p:spPr>
          <a:xfrm>
            <a:off x="0" y="762000"/>
            <a:ext cx="9144000" cy="1447800"/>
          </a:xfrm>
        </p:spPr>
        <p:txBody>
          <a:bodyPr anchor="ctr">
            <a:noAutofit/>
          </a:bodyPr>
          <a:lstStyle/>
          <a:p>
            <a:r>
              <a:rPr lang="en-US" altLang="en-US" dirty="0"/>
              <a:t>Income Statement, Statement of Owner</a:t>
            </a:r>
            <a:r>
              <a:rPr lang="ja-JP" altLang="en-US" dirty="0"/>
              <a:t>’</a:t>
            </a:r>
            <a:r>
              <a:rPr lang="en-US" altLang="ja-JP" dirty="0"/>
              <a:t>s Equity, and a Balance Sheet (1 of 2)</a:t>
            </a:r>
            <a:endParaRPr lang="en-US" dirty="0"/>
          </a:p>
        </p:txBody>
      </p:sp>
      <p:sp>
        <p:nvSpPr>
          <p:cNvPr id="3" name="Content Placeholder 2"/>
          <p:cNvSpPr>
            <a:spLocks noGrp="1"/>
          </p:cNvSpPr>
          <p:nvPr>
            <p:ph idx="1"/>
          </p:nvPr>
        </p:nvSpPr>
        <p:spPr>
          <a:xfrm>
            <a:off x="384629" y="2514600"/>
            <a:ext cx="8302172" cy="3733800"/>
          </a:xfrm>
        </p:spPr>
        <p:txBody>
          <a:bodyPr>
            <a:normAutofit/>
          </a:bodyPr>
          <a:lstStyle/>
          <a:p>
            <a:pPr marL="457200" indent="-457200">
              <a:spcBef>
                <a:spcPts val="600"/>
              </a:spcBef>
            </a:pPr>
            <a:r>
              <a:rPr lang="en-US" altLang="en-US" sz="2600" dirty="0"/>
              <a:t>After the trial balance is prepared, the financial statements   are prepared. </a:t>
            </a:r>
          </a:p>
          <a:p>
            <a:pPr marL="457200" indent="-457200">
              <a:spcBef>
                <a:spcPts val="600"/>
              </a:spcBef>
            </a:pPr>
            <a:r>
              <a:rPr lang="en-US" altLang="en-US" sz="2600" dirty="0"/>
              <a:t>Net income from the income statement is used on the statement of owner</a:t>
            </a:r>
            <a:r>
              <a:rPr lang="ja-JP" altLang="en-US" sz="2600" dirty="0"/>
              <a:t>’</a:t>
            </a:r>
            <a:r>
              <a:rPr lang="en-US" altLang="ja-JP" sz="2600" dirty="0"/>
              <a:t>s equity.</a:t>
            </a:r>
          </a:p>
          <a:p>
            <a:pPr marL="457200" indent="-457200">
              <a:spcBef>
                <a:spcPts val="600"/>
              </a:spcBef>
            </a:pPr>
            <a:r>
              <a:rPr lang="en-US" altLang="en-US" sz="2600" dirty="0"/>
              <a:t>The ending balance of the </a:t>
            </a:r>
            <a:r>
              <a:rPr lang="en-US" altLang="en-US" sz="2600" i="1" dirty="0" err="1"/>
              <a:t>Trayton</a:t>
            </a:r>
            <a:r>
              <a:rPr lang="en-US" altLang="en-US" sz="2600" i="1" dirty="0"/>
              <a:t> Eli, Capital</a:t>
            </a:r>
            <a:r>
              <a:rPr lang="en-US" altLang="en-US" sz="2600" dirty="0"/>
              <a:t> account, computed on the statement of owner</a:t>
            </a:r>
            <a:r>
              <a:rPr lang="ja-JP" altLang="en-US" sz="2600" dirty="0"/>
              <a:t>’</a:t>
            </a:r>
            <a:r>
              <a:rPr lang="en-US" altLang="ja-JP" sz="2600" dirty="0"/>
              <a:t>s equity, is used on the balance sheet.</a:t>
            </a:r>
            <a:endParaRPr lang="en-US" altLang="en-US" sz="2600" dirty="0"/>
          </a:p>
        </p:txBody>
      </p:sp>
    </p:spTree>
    <p:extLst>
      <p:ext uri="{BB962C8B-B14F-4D97-AF65-F5344CB8AC3E}">
        <p14:creationId xmlns:p14="http://schemas.microsoft.com/office/powerpoint/2010/main" val="1595840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quarter" idx="14"/>
          </p:nvPr>
        </p:nvSpPr>
        <p:spPr>
          <a:xfrm>
            <a:off x="0" y="0"/>
            <a:ext cx="9067800" cy="609600"/>
          </a:xfrm>
        </p:spPr>
        <p:txBody>
          <a:bodyPr/>
          <a:lstStyle/>
          <a:p>
            <a:pPr marL="0" indent="0">
              <a:buNone/>
            </a:pPr>
            <a:r>
              <a:rPr lang="en-US" altLang="en-US" sz="1800" dirty="0"/>
              <a:t>Section 2, Objective 3-6: Prepare an income statement, a statement of owner</a:t>
            </a:r>
            <a:r>
              <a:rPr lang="ja-JP" altLang="en-US" sz="1800" dirty="0"/>
              <a:t>’</a:t>
            </a:r>
            <a:r>
              <a:rPr lang="en-US" altLang="ja-JP" sz="1800" dirty="0"/>
              <a:t>s equity, and a balance sheet</a:t>
            </a:r>
            <a:endParaRPr lang="en-US" altLang="en-US" sz="1800" dirty="0"/>
          </a:p>
        </p:txBody>
      </p:sp>
      <p:sp>
        <p:nvSpPr>
          <p:cNvPr id="7" name="Title 6"/>
          <p:cNvSpPr>
            <a:spLocks noGrp="1"/>
          </p:cNvSpPr>
          <p:nvPr>
            <p:ph type="title"/>
          </p:nvPr>
        </p:nvSpPr>
        <p:spPr>
          <a:xfrm>
            <a:off x="0" y="723900"/>
            <a:ext cx="9144000" cy="1562100"/>
          </a:xfrm>
        </p:spPr>
        <p:txBody>
          <a:bodyPr anchor="ctr"/>
          <a:lstStyle/>
          <a:p>
            <a:r>
              <a:rPr lang="en-US" altLang="en-US" dirty="0"/>
              <a:t>Income Statement, Statement of Owner</a:t>
            </a:r>
            <a:r>
              <a:rPr lang="ja-JP" altLang="en-US" dirty="0"/>
              <a:t>’</a:t>
            </a:r>
            <a:r>
              <a:rPr lang="en-US" altLang="ja-JP" dirty="0"/>
              <a:t>s Equity, and a Balance Sheet (2 of 2)</a:t>
            </a:r>
            <a:endParaRPr lang="en-US" dirty="0"/>
          </a:p>
        </p:txBody>
      </p:sp>
      <p:pic>
        <p:nvPicPr>
          <p:cNvPr id="15362" name="Picture 2" descr="Statements show the items and data included in an Income Statement, Statement of Owner's Equity and a Balance Sheet for Eli's Consulting Services for Month Ended December 31, 2019 with Debits on the left and Credits on the right. The Income Statement lists Revenue with Fees Income, 47,000.00 for Credit; Expenses with Salaries Expense, 8,000.00 for Debit; Utilities Expense, 650.00 for Debit; Total Expenses, 8,650.00 for Credit and Net Income, 38,350.00 for Credit.  The Statement of Owner's Equity lists Trayton Eli, Capital Dec. 1, 2019, 100,000.00 for Debit; Net Income for December, 38,350.00 for Debit; Less Withdrawals for December, 5,000.00 for Debit; Increase in Capital, 33,350.00 for Credit and Trayton Eli, Capital Dec. 31, 2019, 133,350.00 for Credit.  The Balance Sheet lists Assets on the left and Liabilities and Owner's Equity on the right.  Assets lists Cash as 11,350.00; Accounts Receivable as 5,000.00; Supplies as 1,500.00; Prepaid Rent as 8,000.00; Equipment as 11,000.00 and Total Assets as 136,850.00.  Liabilities lists Accounts Payable as 3,500.00.  Owner's Equity lists Trayton Eli, Capital as 133,350.00 and Total Liabilities and Owner's Equity as 136,850.00." title="Financial Stateme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723" y="2424588"/>
            <a:ext cx="5912454" cy="39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238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229600" cy="1600200"/>
          </a:xfrm>
        </p:spPr>
        <p:txBody>
          <a:bodyPr>
            <a:normAutofit fontScale="90000"/>
          </a:bodyPr>
          <a:lstStyle/>
          <a:p>
            <a:pPr defTabSz="809625">
              <a:spcBef>
                <a:spcPct val="20000"/>
              </a:spcBef>
              <a:defRPr/>
            </a:pPr>
            <a:r>
              <a:rPr lang="en-US" altLang="en-US" u="sng" dirty="0"/>
              <a:t>Section 2: Transactions That Affect Revenue, Expenses, and Withdrawals </a:t>
            </a:r>
            <a:r>
              <a:rPr lang="en-US" altLang="en-US" kern="0" dirty="0">
                <a:cs typeface="Times New Roman" pitchFamily="18" charset="0"/>
              </a:rPr>
              <a:t> </a:t>
            </a:r>
            <a:endParaRPr lang="en-US" dirty="0"/>
          </a:p>
        </p:txBody>
      </p:sp>
      <p:sp>
        <p:nvSpPr>
          <p:cNvPr id="2" name="Content Placeholder 1"/>
          <p:cNvSpPr>
            <a:spLocks noGrp="1"/>
          </p:cNvSpPr>
          <p:nvPr>
            <p:ph sz="quarter" idx="10"/>
          </p:nvPr>
        </p:nvSpPr>
        <p:spPr>
          <a:xfrm>
            <a:off x="457200" y="2667000"/>
            <a:ext cx="8229600" cy="2438400"/>
          </a:xfrm>
        </p:spPr>
        <p:txBody>
          <a:bodyPr anchor="ctr"/>
          <a:lstStyle/>
          <a:p>
            <a:pPr marL="0" indent="0" algn="ctr">
              <a:buNone/>
            </a:pPr>
            <a:r>
              <a:rPr lang="en-US" altLang="en-US" b="1" kern="0" dirty="0"/>
              <a:t>Learning Objective </a:t>
            </a:r>
            <a:r>
              <a:rPr lang="en-US" altLang="en-US" b="1" dirty="0"/>
              <a:t>3-7: </a:t>
            </a:r>
            <a:r>
              <a:rPr lang="en-US" altLang="en-US" dirty="0"/>
              <a:t>Develop a chart of accounts</a:t>
            </a:r>
          </a:p>
        </p:txBody>
      </p:sp>
    </p:spTree>
    <p:extLst>
      <p:ext uri="{BB962C8B-B14F-4D97-AF65-F5344CB8AC3E}">
        <p14:creationId xmlns:p14="http://schemas.microsoft.com/office/powerpoint/2010/main" val="3858028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8991600" cy="381000"/>
          </a:xfrm>
        </p:spPr>
        <p:txBody>
          <a:bodyPr>
            <a:normAutofit/>
          </a:bodyPr>
          <a:lstStyle/>
          <a:p>
            <a:pPr marL="0" indent="0">
              <a:buNone/>
            </a:pPr>
            <a:r>
              <a:rPr lang="en-US" altLang="en-US" sz="1800" dirty="0"/>
              <a:t>Section 2, Objective 3-7: Develop a chart of accounts</a:t>
            </a:r>
          </a:p>
        </p:txBody>
      </p:sp>
      <p:sp>
        <p:nvSpPr>
          <p:cNvPr id="2" name="Title 1"/>
          <p:cNvSpPr>
            <a:spLocks noGrp="1"/>
          </p:cNvSpPr>
          <p:nvPr>
            <p:ph type="title"/>
          </p:nvPr>
        </p:nvSpPr>
        <p:spPr>
          <a:xfrm>
            <a:off x="381000" y="457200"/>
            <a:ext cx="8382000" cy="762000"/>
          </a:xfrm>
        </p:spPr>
        <p:txBody>
          <a:bodyPr/>
          <a:lstStyle/>
          <a:p>
            <a:r>
              <a:rPr lang="en-US" altLang="en-US" dirty="0"/>
              <a:t>Chart of Accounts (1 of 2)</a:t>
            </a:r>
            <a:endParaRPr lang="en-US" dirty="0"/>
          </a:p>
        </p:txBody>
      </p:sp>
      <p:sp>
        <p:nvSpPr>
          <p:cNvPr id="3" name="Content Placeholder 2"/>
          <p:cNvSpPr>
            <a:spLocks noGrp="1"/>
          </p:cNvSpPr>
          <p:nvPr>
            <p:ph idx="1"/>
          </p:nvPr>
        </p:nvSpPr>
        <p:spPr>
          <a:xfrm>
            <a:off x="304800" y="1371600"/>
            <a:ext cx="8534400" cy="4876800"/>
          </a:xfrm>
        </p:spPr>
        <p:txBody>
          <a:bodyPr>
            <a:noAutofit/>
          </a:bodyPr>
          <a:lstStyle/>
          <a:p>
            <a:pPr marL="457200" indent="-457200">
              <a:spcBef>
                <a:spcPts val="600"/>
              </a:spcBef>
            </a:pPr>
            <a:r>
              <a:rPr lang="en-US" altLang="en-US" sz="2600" dirty="0"/>
              <a:t>Each account has a number and a name.</a:t>
            </a:r>
          </a:p>
          <a:p>
            <a:pPr marL="457200" indent="-457200">
              <a:spcBef>
                <a:spcPts val="600"/>
              </a:spcBef>
            </a:pPr>
            <a:r>
              <a:rPr lang="en-US" altLang="en-US" sz="2600" dirty="0"/>
              <a:t>The Balance Sheet accounts are listed first, followed by the Statement of Owner’s Equity accounts, ending with the  income statement accounts.</a:t>
            </a:r>
          </a:p>
          <a:p>
            <a:pPr marL="457200" indent="-457200">
              <a:spcBef>
                <a:spcPts val="600"/>
              </a:spcBef>
            </a:pPr>
            <a:r>
              <a:rPr lang="en-US" altLang="en-US" sz="2600" dirty="0"/>
              <a:t>The account number is assigned based on the type of account.</a:t>
            </a:r>
          </a:p>
          <a:p>
            <a:pPr marL="457200" indent="-457200">
              <a:spcBef>
                <a:spcPts val="600"/>
              </a:spcBef>
            </a:pPr>
            <a:r>
              <a:rPr lang="en-US" altLang="en-US" sz="2600" dirty="0"/>
              <a:t>Each account should have a number assigned to it</a:t>
            </a:r>
            <a:r>
              <a:rPr lang="en-US" altLang="ja-JP" sz="2600" dirty="0"/>
              <a:t>s title (name)</a:t>
            </a:r>
          </a:p>
          <a:p>
            <a:pPr marL="457200" indent="-457200">
              <a:spcBef>
                <a:spcPts val="600"/>
              </a:spcBef>
            </a:pPr>
            <a:r>
              <a:rPr lang="en-US" altLang="en-US" sz="2600" dirty="0"/>
              <a:t>Balance Sheet accounts are listed before income statement accounts.</a:t>
            </a:r>
          </a:p>
        </p:txBody>
      </p:sp>
    </p:spTree>
    <p:extLst>
      <p:ext uri="{BB962C8B-B14F-4D97-AF65-F5344CB8AC3E}">
        <p14:creationId xmlns:p14="http://schemas.microsoft.com/office/powerpoint/2010/main" val="2695244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quarter" idx="14"/>
          </p:nvPr>
        </p:nvSpPr>
        <p:spPr/>
        <p:txBody>
          <a:bodyPr/>
          <a:lstStyle/>
          <a:p>
            <a:pPr marL="0" indent="0">
              <a:buNone/>
            </a:pPr>
            <a:r>
              <a:rPr lang="en-US" altLang="en-US" sz="1800" dirty="0"/>
              <a:t>Section 2, Objective 3-7: Develop a chart of accounts</a:t>
            </a:r>
          </a:p>
        </p:txBody>
      </p:sp>
      <p:sp>
        <p:nvSpPr>
          <p:cNvPr id="7" name="Title 6"/>
          <p:cNvSpPr>
            <a:spLocks noGrp="1"/>
          </p:cNvSpPr>
          <p:nvPr>
            <p:ph type="title"/>
          </p:nvPr>
        </p:nvSpPr>
        <p:spPr>
          <a:xfrm>
            <a:off x="457200" y="533400"/>
            <a:ext cx="8229600" cy="533400"/>
          </a:xfrm>
        </p:spPr>
        <p:txBody>
          <a:bodyPr/>
          <a:lstStyle/>
          <a:p>
            <a:r>
              <a:rPr lang="en-US" altLang="en-US" dirty="0"/>
              <a:t>Chart of Accounts (2 of 2)</a:t>
            </a:r>
            <a:endParaRPr lang="en-US" dirty="0"/>
          </a:p>
        </p:txBody>
      </p:sp>
      <p:pic>
        <p:nvPicPr>
          <p:cNvPr id="16386" name="Picture 2" descr="Table lists the items included in the Chart of Accounts for Eli's Consulting Services.  The left column lists the Account Number and the right column lists the Account name.  The first section is labeled Balance Sheet Accounts and lists 100-199 for Assets; 101 for Cash; 111 for Accounts Receivable; 121 for Supplies; 137 for Prepaid Rent; 141 for Equipment; 200-299 for LIabilities; 202 for Accounts Payable; 300-399 for Owner's Equity and 301 for Trayton Eli, Capital.  The next section is labeled Statement of Owner's Equity Account and lists 302 for Trayton Eli, Drawing.  The last section is labeled Income Statement Accounts and lists 400-499 for Revenue; 401 for Fees Income; 500-599 for Expenses; 511 for Salaries Expense and 514 for Utilities Expense." title="Chart of Accounts Table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3842"/>
            <a:ext cx="5442978" cy="471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156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11624" y="0"/>
            <a:ext cx="8903776" cy="381000"/>
          </a:xfrm>
        </p:spPr>
        <p:txBody>
          <a:bodyPr>
            <a:normAutofit/>
          </a:bodyPr>
          <a:lstStyle/>
          <a:p>
            <a:pPr marL="0" indent="0">
              <a:buNone/>
            </a:pPr>
            <a:r>
              <a:rPr lang="en-US" altLang="en-US" sz="1800" dirty="0"/>
              <a:t>Section 2, Objective 3-7: Develop a chart of accounts</a:t>
            </a:r>
          </a:p>
        </p:txBody>
      </p:sp>
      <p:sp>
        <p:nvSpPr>
          <p:cNvPr id="2" name="Title 1"/>
          <p:cNvSpPr>
            <a:spLocks noGrp="1"/>
          </p:cNvSpPr>
          <p:nvPr>
            <p:ph type="title"/>
          </p:nvPr>
        </p:nvSpPr>
        <p:spPr>
          <a:xfrm>
            <a:off x="304800" y="609600"/>
            <a:ext cx="8610600" cy="609600"/>
          </a:xfrm>
        </p:spPr>
        <p:txBody>
          <a:bodyPr>
            <a:noAutofit/>
          </a:bodyPr>
          <a:lstStyle/>
          <a:p>
            <a:r>
              <a:rPr lang="en-US" altLang="en-US" dirty="0"/>
              <a:t>Permanent and Temporary Accounts</a:t>
            </a:r>
            <a:endParaRPr lang="en-US" dirty="0"/>
          </a:p>
        </p:txBody>
      </p:sp>
      <p:sp>
        <p:nvSpPr>
          <p:cNvPr id="11" name="Content Placeholder 10"/>
          <p:cNvSpPr>
            <a:spLocks noGrp="1"/>
          </p:cNvSpPr>
          <p:nvPr>
            <p:ph idx="1"/>
          </p:nvPr>
        </p:nvSpPr>
        <p:spPr>
          <a:xfrm>
            <a:off x="381000" y="1447800"/>
            <a:ext cx="8458200" cy="4800599"/>
          </a:xfrm>
        </p:spPr>
        <p:txBody>
          <a:bodyPr>
            <a:normAutofit/>
          </a:bodyPr>
          <a:lstStyle/>
          <a:p>
            <a:pPr marL="457200" indent="-457200">
              <a:spcBef>
                <a:spcPts val="600"/>
              </a:spcBef>
            </a:pPr>
            <a:r>
              <a:rPr lang="en-US" altLang="en-US" sz="2600" dirty="0"/>
              <a:t>A </a:t>
            </a:r>
            <a:r>
              <a:rPr lang="en-US" altLang="en-US" sz="2600" b="1" dirty="0"/>
              <a:t>permanent account</a:t>
            </a:r>
            <a:r>
              <a:rPr lang="en-US" altLang="en-US" sz="2600" dirty="0"/>
              <a:t> is an account that is kept open from one accounting period to the next.</a:t>
            </a:r>
          </a:p>
          <a:p>
            <a:pPr marL="457200" indent="-457200">
              <a:spcBef>
                <a:spcPts val="600"/>
              </a:spcBef>
            </a:pPr>
            <a:r>
              <a:rPr lang="en-US" altLang="en-US" sz="2600" dirty="0"/>
              <a:t>A </a:t>
            </a:r>
            <a:r>
              <a:rPr lang="en-US" altLang="en-US" sz="2600" b="1" dirty="0"/>
              <a:t>temporary account</a:t>
            </a:r>
            <a:r>
              <a:rPr lang="en-US" altLang="en-US" sz="2600" dirty="0"/>
              <a:t> is an account whose balance is transferred to another account at the end of an accounting period. A temporary account is </a:t>
            </a:r>
            <a:r>
              <a:rPr lang="ja-JP" altLang="en-US" sz="2600" dirty="0"/>
              <a:t>“</a:t>
            </a:r>
            <a:r>
              <a:rPr lang="en-US" altLang="ja-JP" sz="2600" dirty="0"/>
              <a:t>zeroed out</a:t>
            </a:r>
            <a:r>
              <a:rPr lang="ja-JP" altLang="en-US" sz="2600" dirty="0"/>
              <a:t>”</a:t>
            </a:r>
            <a:r>
              <a:rPr lang="en-US" altLang="ja-JP" sz="2600" dirty="0"/>
              <a:t> at the end of the accounting period.</a:t>
            </a:r>
            <a:endParaRPr lang="en-US" altLang="en-US" sz="2600" dirty="0"/>
          </a:p>
        </p:txBody>
      </p:sp>
    </p:spTree>
    <p:extLst>
      <p:ext uri="{BB962C8B-B14F-4D97-AF65-F5344CB8AC3E}">
        <p14:creationId xmlns:p14="http://schemas.microsoft.com/office/powerpoint/2010/main" val="231690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8915400" cy="533400"/>
          </a:xfrm>
        </p:spPr>
        <p:txBody>
          <a:bodyPr>
            <a:noAutofit/>
          </a:bodyPr>
          <a:lstStyle/>
          <a:p>
            <a:pPr marL="0" indent="0">
              <a:spcBef>
                <a:spcPts val="600"/>
              </a:spcBef>
              <a:buNone/>
            </a:pPr>
            <a:r>
              <a:rPr lang="en-US" altLang="en-US" sz="1800" u="none" dirty="0"/>
              <a:t>Section 1, Objective 3-1: Set up T accounts for assets, liabilities, and owner</a:t>
            </a:r>
            <a:r>
              <a:rPr lang="ja-JP" altLang="en-US" sz="1800" u="none" dirty="0"/>
              <a:t>’</a:t>
            </a:r>
            <a:r>
              <a:rPr lang="en-US" altLang="ja-JP" sz="1800" u="none" dirty="0"/>
              <a:t>s equity. </a:t>
            </a:r>
            <a:endParaRPr lang="en-US" altLang="en-US" sz="1800" u="none" dirty="0"/>
          </a:p>
        </p:txBody>
      </p:sp>
      <p:sp>
        <p:nvSpPr>
          <p:cNvPr id="2" name="Title 1"/>
          <p:cNvSpPr>
            <a:spLocks noGrp="1"/>
          </p:cNvSpPr>
          <p:nvPr>
            <p:ph type="title"/>
          </p:nvPr>
        </p:nvSpPr>
        <p:spPr>
          <a:xfrm>
            <a:off x="381000" y="685800"/>
            <a:ext cx="8382000" cy="609600"/>
          </a:xfrm>
        </p:spPr>
        <p:txBody>
          <a:bodyPr>
            <a:noAutofit/>
          </a:bodyPr>
          <a:lstStyle/>
          <a:p>
            <a:r>
              <a:rPr lang="en-US" altLang="en-US" dirty="0">
                <a:cs typeface="Times New Roman" panose="02020603050405020304" pitchFamily="18" charset="0"/>
              </a:rPr>
              <a:t>Classification of Accounts</a:t>
            </a:r>
            <a:endParaRPr lang="en-US" dirty="0"/>
          </a:p>
        </p:txBody>
      </p:sp>
      <p:sp>
        <p:nvSpPr>
          <p:cNvPr id="3" name="Content Placeholder 2"/>
          <p:cNvSpPr>
            <a:spLocks noGrp="1"/>
          </p:cNvSpPr>
          <p:nvPr>
            <p:ph idx="1"/>
          </p:nvPr>
        </p:nvSpPr>
        <p:spPr>
          <a:xfrm>
            <a:off x="381000" y="1447801"/>
            <a:ext cx="8382000" cy="4876800"/>
          </a:xfrm>
        </p:spPr>
        <p:txBody>
          <a:bodyPr>
            <a:normAutofit/>
          </a:bodyPr>
          <a:lstStyle/>
          <a:p>
            <a:pPr marL="457200" indent="-457200">
              <a:spcBef>
                <a:spcPts val="600"/>
              </a:spcBef>
              <a:buSzPct val="100000"/>
            </a:pPr>
            <a:r>
              <a:rPr lang="en-US" altLang="en-US" sz="2600" b="1" u="sng" dirty="0"/>
              <a:t>Asset Accounts:</a:t>
            </a:r>
            <a:r>
              <a:rPr lang="en-US" altLang="en-US" sz="2600" b="1" dirty="0"/>
              <a:t> </a:t>
            </a:r>
            <a:r>
              <a:rPr lang="en-US" altLang="en-US" sz="2600" dirty="0"/>
              <a:t>Asset accounts show the property a business owns.</a:t>
            </a:r>
          </a:p>
          <a:p>
            <a:pPr marL="457200" indent="-457200">
              <a:spcBef>
                <a:spcPts val="600"/>
              </a:spcBef>
              <a:buSzPct val="100000"/>
            </a:pPr>
            <a:r>
              <a:rPr lang="en-US" altLang="en-US" sz="2600" b="1" u="sng" dirty="0"/>
              <a:t>Liability Accounts:</a:t>
            </a:r>
            <a:r>
              <a:rPr lang="en-US" altLang="en-US" sz="2600" b="1" dirty="0"/>
              <a:t> </a:t>
            </a:r>
            <a:r>
              <a:rPr lang="en-US" altLang="en-US" sz="2600" dirty="0"/>
              <a:t>Liability accounts show the debts of the business.</a:t>
            </a:r>
          </a:p>
          <a:p>
            <a:pPr marL="457200" indent="-457200">
              <a:spcBef>
                <a:spcPts val="600"/>
              </a:spcBef>
              <a:buSzPct val="100000"/>
            </a:pPr>
            <a:r>
              <a:rPr lang="en-US" altLang="en-US" sz="2600" b="1" u="sng" dirty="0"/>
              <a:t>Owner</a:t>
            </a:r>
            <a:r>
              <a:rPr lang="ja-JP" altLang="en-US" sz="2600" b="1" u="sng" dirty="0"/>
              <a:t>’</a:t>
            </a:r>
            <a:r>
              <a:rPr lang="en-US" altLang="ja-JP" sz="2600" b="1" u="sng" dirty="0"/>
              <a:t>s Equity Accounts</a:t>
            </a:r>
            <a:r>
              <a:rPr lang="en-US" altLang="ja-JP" sz="2600" b="1" dirty="0"/>
              <a:t>: </a:t>
            </a:r>
            <a:r>
              <a:rPr lang="en-US" altLang="en-US" sz="2600" dirty="0"/>
              <a:t>Owner</a:t>
            </a:r>
            <a:r>
              <a:rPr lang="ja-JP" altLang="en-US" sz="2600" dirty="0"/>
              <a:t>’</a:t>
            </a:r>
            <a:r>
              <a:rPr lang="en-US" altLang="ja-JP" sz="2600" dirty="0"/>
              <a:t>s equity accounts show the owner</a:t>
            </a:r>
            <a:r>
              <a:rPr lang="ja-JP" altLang="en-US" sz="2600" dirty="0"/>
              <a:t>’</a:t>
            </a:r>
            <a:r>
              <a:rPr lang="en-US" altLang="ja-JP" sz="2600" dirty="0"/>
              <a:t>s financial interest in the business.</a:t>
            </a:r>
            <a:endParaRPr lang="en-US" altLang="en-US" sz="2600" dirty="0"/>
          </a:p>
        </p:txBody>
      </p:sp>
    </p:spTree>
    <p:extLst>
      <p:ext uri="{BB962C8B-B14F-4D97-AF65-F5344CB8AC3E}">
        <p14:creationId xmlns:p14="http://schemas.microsoft.com/office/powerpoint/2010/main" val="78051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4"/>
          </p:nvPr>
        </p:nvSpPr>
        <p:spPr>
          <a:xfrm>
            <a:off x="0" y="0"/>
            <a:ext cx="8991600" cy="609600"/>
          </a:xfrm>
        </p:spPr>
        <p:txBody>
          <a:bodyPr>
            <a:noAutofit/>
          </a:bodyPr>
          <a:lstStyle/>
          <a:p>
            <a:pPr marL="0" indent="0">
              <a:buNone/>
            </a:pPr>
            <a:r>
              <a:rPr lang="en-US" altLang="en-US" sz="1800" u="none" dirty="0">
                <a:latin typeface="Verdana" pitchFamily="34" charset="0"/>
                <a:cs typeface="Verdana" pitchFamily="34" charset="0"/>
              </a:rPr>
              <a:t>Section 1, Objective 3-1: Set up T accounts for assets, liabilities, and owner</a:t>
            </a:r>
            <a:r>
              <a:rPr lang="ja-JP" altLang="en-US" sz="1800" u="none" dirty="0">
                <a:latin typeface="Verdana" pitchFamily="34" charset="0"/>
                <a:cs typeface="Verdana" pitchFamily="34" charset="0"/>
              </a:rPr>
              <a:t>’</a:t>
            </a:r>
            <a:r>
              <a:rPr lang="en-US" altLang="ja-JP" sz="1800" u="none" dirty="0">
                <a:latin typeface="Verdana" pitchFamily="34" charset="0"/>
                <a:cs typeface="Verdana" pitchFamily="34" charset="0"/>
              </a:rPr>
              <a:t>s equity. </a:t>
            </a:r>
            <a:endParaRPr lang="en-US" altLang="en-US" sz="1800" u="none" dirty="0">
              <a:latin typeface="Verdana" pitchFamily="34" charset="0"/>
              <a:cs typeface="Verdana" pitchFamily="34" charset="0"/>
            </a:endParaRPr>
          </a:p>
        </p:txBody>
      </p:sp>
      <p:sp>
        <p:nvSpPr>
          <p:cNvPr id="2" name="Title 1"/>
          <p:cNvSpPr>
            <a:spLocks noGrp="1"/>
          </p:cNvSpPr>
          <p:nvPr>
            <p:ph type="title"/>
          </p:nvPr>
        </p:nvSpPr>
        <p:spPr>
          <a:xfrm>
            <a:off x="457200" y="762000"/>
            <a:ext cx="8229600" cy="533400"/>
          </a:xfrm>
        </p:spPr>
        <p:txBody>
          <a:bodyPr>
            <a:noAutofit/>
          </a:bodyPr>
          <a:lstStyle/>
          <a:p>
            <a:r>
              <a:rPr lang="en-US" altLang="en-US" dirty="0"/>
              <a:t>T Accounts</a:t>
            </a:r>
            <a:endParaRPr lang="en-US" dirty="0"/>
          </a:p>
        </p:txBody>
      </p:sp>
      <p:sp>
        <p:nvSpPr>
          <p:cNvPr id="11" name="Content Placeholder 10"/>
          <p:cNvSpPr>
            <a:spLocks noGrp="1"/>
          </p:cNvSpPr>
          <p:nvPr>
            <p:ph sz="quarter" idx="11"/>
          </p:nvPr>
        </p:nvSpPr>
        <p:spPr>
          <a:xfrm>
            <a:off x="381000" y="1447800"/>
            <a:ext cx="8305800" cy="2819400"/>
          </a:xfrm>
        </p:spPr>
        <p:txBody>
          <a:bodyPr>
            <a:noAutofit/>
          </a:bodyPr>
          <a:lstStyle/>
          <a:p>
            <a:pPr marL="457200" indent="-457200">
              <a:spcBef>
                <a:spcPts val="600"/>
              </a:spcBef>
            </a:pPr>
            <a:r>
              <a:rPr lang="en-US" altLang="ja-JP" sz="2400" dirty="0"/>
              <a:t>Accountants use</a:t>
            </a:r>
            <a:r>
              <a:rPr lang="en-US" altLang="ja-JP" sz="2400" i="1" dirty="0"/>
              <a:t> T accounts </a:t>
            </a:r>
            <a:r>
              <a:rPr lang="en-US" altLang="ja-JP" sz="2400" dirty="0"/>
              <a:t>to analyze transactions. A </a:t>
            </a:r>
            <a:r>
              <a:rPr lang="en-US" altLang="ja-JP" sz="2400" i="1" dirty="0"/>
              <a:t>T account</a:t>
            </a:r>
            <a:r>
              <a:rPr lang="en-US" altLang="ja-JP" sz="2400" dirty="0"/>
              <a:t> consists of a vertical line and a horizontal line that resembles the letter T. </a:t>
            </a:r>
            <a:r>
              <a:rPr lang="en-US" altLang="ja-JP" sz="2400" i="1" dirty="0"/>
              <a:t>T accounts </a:t>
            </a:r>
            <a:r>
              <a:rPr lang="en-US" altLang="ja-JP" sz="2400" dirty="0"/>
              <a:t>are helpful when analyzing transactions.</a:t>
            </a:r>
            <a:endParaRPr lang="en-US" altLang="en-US" sz="2400" dirty="0"/>
          </a:p>
          <a:p>
            <a:pPr marL="457200" indent="-457200">
              <a:spcBef>
                <a:spcPts val="600"/>
              </a:spcBef>
            </a:pPr>
            <a:r>
              <a:rPr lang="en-US" altLang="en-US" sz="2400" dirty="0"/>
              <a:t>These are examples of </a:t>
            </a:r>
            <a:r>
              <a:rPr lang="en-US" altLang="en-US" sz="2400" i="1" dirty="0"/>
              <a:t>T accounts </a:t>
            </a:r>
            <a:r>
              <a:rPr lang="en-US" altLang="en-US" sz="2400" dirty="0"/>
              <a:t>for assets, liabilities, and owner</a:t>
            </a:r>
            <a:r>
              <a:rPr lang="ja-JP" altLang="en-US" sz="2400" dirty="0"/>
              <a:t>’</a:t>
            </a:r>
            <a:r>
              <a:rPr lang="en-US" altLang="ja-JP" sz="2400" dirty="0"/>
              <a:t>s equity. </a:t>
            </a:r>
            <a:endParaRPr lang="en-US" sz="2400" dirty="0"/>
          </a:p>
        </p:txBody>
      </p:sp>
      <p:pic>
        <p:nvPicPr>
          <p:cNvPr id="2050" name="Picture 2" descr="Three T-Accounts list the items included in the Assets = Liabilities + Owner's Equity equation.  The first T-Account is titled Assets with Plus Record Increases listed on the left side and Minus Record Decreases listed on the right side.  The next T-Account is titled Liabilities with Minus Record Decreases listed on the left side and Plus Record Increases listed on the right side.  The last T-Account is titled Owner's Equity with Minus Record Decreases listed on the left side and Plus Record Increases listed on the right side." title="T-Accou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67200"/>
            <a:ext cx="6858000" cy="204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23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229600" cy="1600200"/>
          </a:xfrm>
        </p:spPr>
        <p:txBody>
          <a:bodyPr>
            <a:normAutofit fontScale="90000"/>
          </a:bodyPr>
          <a:lstStyle/>
          <a:p>
            <a:pPr defTabSz="809625">
              <a:spcBef>
                <a:spcPct val="20000"/>
              </a:spcBef>
              <a:defRPr/>
            </a:pPr>
            <a:r>
              <a:rPr lang="en-US" altLang="en-US" u="sng" dirty="0"/>
              <a:t>Section 1: Transactions That Affect Assets, Liabilities, and Owner’</a:t>
            </a:r>
            <a:r>
              <a:rPr lang="en-US" altLang="ja-JP" u="sng" dirty="0"/>
              <a:t>s Equity</a:t>
            </a:r>
            <a:endParaRPr lang="en-US" dirty="0"/>
          </a:p>
        </p:txBody>
      </p:sp>
      <p:sp>
        <p:nvSpPr>
          <p:cNvPr id="2" name="Content Placeholder 1"/>
          <p:cNvSpPr>
            <a:spLocks noGrp="1"/>
          </p:cNvSpPr>
          <p:nvPr>
            <p:ph sz="quarter" idx="10"/>
          </p:nvPr>
        </p:nvSpPr>
        <p:spPr>
          <a:xfrm>
            <a:off x="457200" y="2667000"/>
            <a:ext cx="8153400" cy="2438400"/>
          </a:xfrm>
        </p:spPr>
        <p:txBody>
          <a:bodyPr anchor="ctr"/>
          <a:lstStyle/>
          <a:p>
            <a:pPr marL="0" indent="0" algn="ctr">
              <a:buNone/>
            </a:pPr>
            <a:r>
              <a:rPr lang="en-US" altLang="en-US" b="1" kern="0" dirty="0"/>
              <a:t>Learning Objective </a:t>
            </a:r>
            <a:r>
              <a:rPr lang="en-US" altLang="en-US" b="1" dirty="0"/>
              <a:t>3-2: </a:t>
            </a:r>
            <a:r>
              <a:rPr lang="en-US" altLang="en-US" dirty="0"/>
              <a:t>Analyze business transactions and enter them in the accounts.</a:t>
            </a:r>
          </a:p>
        </p:txBody>
      </p:sp>
    </p:spTree>
    <p:extLst>
      <p:ext uri="{BB962C8B-B14F-4D97-AF65-F5344CB8AC3E}">
        <p14:creationId xmlns:p14="http://schemas.microsoft.com/office/powerpoint/2010/main" val="261525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8915400" cy="609600"/>
          </a:xfrm>
        </p:spPr>
        <p:txBody>
          <a:bodyPr>
            <a:noAutofit/>
          </a:bodyPr>
          <a:lstStyle/>
          <a:p>
            <a:pPr marL="0" indent="0">
              <a:buNone/>
            </a:pPr>
            <a:r>
              <a:rPr lang="en-US" altLang="en-US" sz="1800" u="none" dirty="0"/>
              <a:t>Section 1, Objective 3-2: Analyze business transactions and enter them in the accounts.</a:t>
            </a:r>
          </a:p>
        </p:txBody>
      </p:sp>
      <p:sp>
        <p:nvSpPr>
          <p:cNvPr id="2" name="Title 1"/>
          <p:cNvSpPr>
            <a:spLocks noGrp="1"/>
          </p:cNvSpPr>
          <p:nvPr>
            <p:ph type="title"/>
          </p:nvPr>
        </p:nvSpPr>
        <p:spPr>
          <a:xfrm>
            <a:off x="381000" y="685800"/>
            <a:ext cx="8382000" cy="609600"/>
          </a:xfrm>
        </p:spPr>
        <p:txBody>
          <a:bodyPr>
            <a:noAutofit/>
          </a:bodyPr>
          <a:lstStyle/>
          <a:p>
            <a:r>
              <a:rPr lang="en-US" altLang="en-US" dirty="0"/>
              <a:t>Effects of Business Transactions</a:t>
            </a:r>
            <a:endParaRPr lang="en-US" dirty="0"/>
          </a:p>
        </p:txBody>
      </p:sp>
      <p:sp>
        <p:nvSpPr>
          <p:cNvPr id="3" name="Content Placeholder 2"/>
          <p:cNvSpPr>
            <a:spLocks noGrp="1"/>
          </p:cNvSpPr>
          <p:nvPr>
            <p:ph idx="1"/>
          </p:nvPr>
        </p:nvSpPr>
        <p:spPr>
          <a:xfrm>
            <a:off x="381000" y="1524000"/>
            <a:ext cx="8382000" cy="4800600"/>
          </a:xfrm>
        </p:spPr>
        <p:txBody>
          <a:bodyPr>
            <a:noAutofit/>
          </a:bodyPr>
          <a:lstStyle/>
          <a:p>
            <a:pPr marL="0" indent="0">
              <a:spcBef>
                <a:spcPts val="600"/>
              </a:spcBef>
              <a:buNone/>
            </a:pPr>
            <a:r>
              <a:rPr lang="en-US" altLang="en-US" sz="2600" b="1" dirty="0"/>
              <a:t>Steps to analyze the effects of the business transactions:</a:t>
            </a:r>
          </a:p>
          <a:p>
            <a:pPr marL="457200" indent="-457200">
              <a:spcBef>
                <a:spcPts val="600"/>
              </a:spcBef>
              <a:buFont typeface="+mj-lt"/>
              <a:buAutoNum type="arabicPeriod"/>
            </a:pPr>
            <a:r>
              <a:rPr lang="en-US" altLang="en-US" sz="2600" dirty="0"/>
              <a:t>Analyze the financial event.</a:t>
            </a:r>
          </a:p>
          <a:p>
            <a:pPr marL="914400" lvl="1" indent="-457200">
              <a:spcBef>
                <a:spcPts val="600"/>
              </a:spcBef>
              <a:buSzPct val="100000"/>
              <a:buFont typeface="Arial" panose="020B0604020202020204" pitchFamily="34" charset="0"/>
              <a:buChar char="•"/>
            </a:pPr>
            <a:r>
              <a:rPr lang="en-US" altLang="en-US" sz="2600" dirty="0"/>
              <a:t>Identify the accounts affected.  </a:t>
            </a:r>
          </a:p>
          <a:p>
            <a:pPr marL="914400" lvl="1" indent="-457200">
              <a:spcBef>
                <a:spcPts val="600"/>
              </a:spcBef>
              <a:buSzPct val="100000"/>
              <a:buFont typeface="Arial" panose="020B0604020202020204" pitchFamily="34" charset="0"/>
              <a:buChar char="•"/>
            </a:pPr>
            <a:r>
              <a:rPr lang="en-US" altLang="en-US" sz="2600" dirty="0"/>
              <a:t>Classify the accounts affected. </a:t>
            </a:r>
          </a:p>
          <a:p>
            <a:pPr marL="914400" lvl="1" indent="-457200">
              <a:spcBef>
                <a:spcPts val="600"/>
              </a:spcBef>
              <a:buSzPct val="100000"/>
              <a:buFont typeface="Arial" panose="020B0604020202020204" pitchFamily="34" charset="0"/>
              <a:buChar char="•"/>
            </a:pPr>
            <a:r>
              <a:rPr lang="en-US" altLang="en-US" sz="2600" dirty="0"/>
              <a:t>Determine the amount of increase or decrease for each account.</a:t>
            </a:r>
          </a:p>
          <a:p>
            <a:pPr marL="457200" indent="-457200">
              <a:spcBef>
                <a:spcPts val="600"/>
              </a:spcBef>
              <a:spcAft>
                <a:spcPct val="15000"/>
              </a:spcAft>
              <a:buFont typeface="+mj-lt"/>
              <a:buAutoNum type="arabicPeriod" startAt="2"/>
            </a:pPr>
            <a:r>
              <a:rPr lang="en-US" altLang="en-US" sz="2600" dirty="0"/>
              <a:t>Apply the </a:t>
            </a:r>
            <a:r>
              <a:rPr lang="en-US" altLang="en-US" sz="2600" i="1" dirty="0"/>
              <a:t>left-side-right-side</a:t>
            </a:r>
            <a:r>
              <a:rPr lang="en-US" altLang="en-US" sz="2600" dirty="0"/>
              <a:t> rules for each account affected.</a:t>
            </a:r>
          </a:p>
          <a:p>
            <a:pPr marL="457200" indent="-457200">
              <a:spcBef>
                <a:spcPts val="600"/>
              </a:spcBef>
              <a:spcAft>
                <a:spcPct val="15000"/>
              </a:spcAft>
              <a:buFont typeface="+mj-lt"/>
              <a:buAutoNum type="arabicPeriod" startAt="3"/>
            </a:pPr>
            <a:r>
              <a:rPr lang="en-US" altLang="en-US" sz="2600" dirty="0"/>
              <a:t>Make the entry in T-account form. </a:t>
            </a:r>
          </a:p>
        </p:txBody>
      </p:sp>
    </p:spTree>
    <p:extLst>
      <p:ext uri="{BB962C8B-B14F-4D97-AF65-F5344CB8AC3E}">
        <p14:creationId xmlns:p14="http://schemas.microsoft.com/office/powerpoint/2010/main" val="785870209"/>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6383</Words>
  <Application>Microsoft Office PowerPoint</Application>
  <PresentationFormat>On-screen Show (4:3)</PresentationFormat>
  <Paragraphs>445</Paragraphs>
  <Slides>55</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ＭＳ Ｐゴシック</vt:lpstr>
      <vt:lpstr>Arial</vt:lpstr>
      <vt:lpstr>Calibri</vt:lpstr>
      <vt:lpstr>Times New Roman</vt:lpstr>
      <vt:lpstr>Verdana</vt:lpstr>
      <vt:lpstr>Wingdings</vt:lpstr>
      <vt:lpstr>6_Office Theme</vt:lpstr>
      <vt:lpstr>Custom Design</vt:lpstr>
      <vt:lpstr>College Accounting A Contemporary Approach</vt:lpstr>
      <vt:lpstr>Learning Objectives (1 of 2)</vt:lpstr>
      <vt:lpstr>Learning Objectives (2 of 2)</vt:lpstr>
      <vt:lpstr>Section 1: Transactions That Affect Assets, Liabilities, and Owner’s Equity </vt:lpstr>
      <vt:lpstr>The Accounting Equation</vt:lpstr>
      <vt:lpstr>Classification of Accounts</vt:lpstr>
      <vt:lpstr>T Accounts</vt:lpstr>
      <vt:lpstr>Section 1: Transactions That Affect Assets, Liabilities, and Owner’s Equity</vt:lpstr>
      <vt:lpstr>Effects of Business Transactions</vt:lpstr>
      <vt:lpstr>Initial Investment</vt:lpstr>
      <vt:lpstr>Business Transaction</vt:lpstr>
      <vt:lpstr>Purchase of Equipment on Account (1 of 2)</vt:lpstr>
      <vt:lpstr>Purchase of Equipment on Account (2 of 2)</vt:lpstr>
      <vt:lpstr>Purchase of Supplies for Cash (1 of 2)</vt:lpstr>
      <vt:lpstr>Purchase of Supplies for Cash (2 of 2)</vt:lpstr>
      <vt:lpstr>Payment of a Liability (1 of 2)</vt:lpstr>
      <vt:lpstr>Payment of a Liability (2 of 2)</vt:lpstr>
      <vt:lpstr>Prepayment of Rent (1 of 2)</vt:lpstr>
      <vt:lpstr>Prepayment of Rent (2 of 2)</vt:lpstr>
      <vt:lpstr>Section 1: Transactions That Affect Assets, Liabilities, and Owner’s Equity  </vt:lpstr>
      <vt:lpstr>Account Balance</vt:lpstr>
      <vt:lpstr>Recording Account Balances</vt:lpstr>
      <vt:lpstr>Computing the Account Balance</vt:lpstr>
      <vt:lpstr>Summary of Account Balances</vt:lpstr>
      <vt:lpstr>Section 2: Transactions That Affect Revenue, Expenses, and Withdrawals</vt:lpstr>
      <vt:lpstr>T-Account for Revenue (1 of 2)</vt:lpstr>
      <vt:lpstr>T-Account for Revenue (2 of 2)</vt:lpstr>
      <vt:lpstr>Recording $36,000 of Revenue from Services Sold for Cash</vt:lpstr>
      <vt:lpstr>Recording Revenue from Services Sold on Credit (1 of 2) </vt:lpstr>
      <vt:lpstr>Recording Revenue from Services Sold on Credit (2 of 2) </vt:lpstr>
      <vt:lpstr>Receipt of Payments on Account (1 of 2)</vt:lpstr>
      <vt:lpstr>Receipt of Payments on Account (2 of 2)</vt:lpstr>
      <vt:lpstr>Expenses</vt:lpstr>
      <vt:lpstr>Payment of Salaries (1 of 2)</vt:lpstr>
      <vt:lpstr>Payment of Salaries (2 of 2)</vt:lpstr>
      <vt:lpstr>Payment of Utilities (1 of 2) </vt:lpstr>
      <vt:lpstr>Payment of Utilities (2 of 2) </vt:lpstr>
      <vt:lpstr>Owner’s Withdrawals</vt:lpstr>
      <vt:lpstr>The Owner Withdraws Funds (1 of 2) </vt:lpstr>
      <vt:lpstr>The Owner Withdraws Funds (2 of 2) </vt:lpstr>
      <vt:lpstr>The Rules of Debit and Credit (1 of 3)</vt:lpstr>
      <vt:lpstr>The Rules of Debit and Credit (2 of 3)</vt:lpstr>
      <vt:lpstr>The Rules of Debit and Credit (3 of 3)</vt:lpstr>
      <vt:lpstr>Section 2: Transactions That Affect Revenue, Expenses, and Withdrawals </vt:lpstr>
      <vt:lpstr>The Trial Balance (1 of 2)</vt:lpstr>
      <vt:lpstr>The Trial Balance (2 of 2)</vt:lpstr>
      <vt:lpstr>Errors (1 of 2)</vt:lpstr>
      <vt:lpstr>Errors (2 of 2)</vt:lpstr>
      <vt:lpstr> Section 2: Transactions That Affect Revenue, Expenses, and Withdrawals </vt:lpstr>
      <vt:lpstr>Income Statement, Statement of Owner’s Equity, and a Balance Sheet (1 of 2)</vt:lpstr>
      <vt:lpstr>Income Statement, Statement of Owner’s Equity, and a Balance Sheet (2 of 2)</vt:lpstr>
      <vt:lpstr>Section 2: Transactions That Affect Revenue, Expenses, and Withdrawals  </vt:lpstr>
      <vt:lpstr>Chart of Accounts (1 of 2)</vt:lpstr>
      <vt:lpstr>Chart of Accounts (2 of 2)</vt:lpstr>
      <vt:lpstr>Permanent and Temporary Accounts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Analyzing Business Transactions Using T Accounts</dc:title>
  <dc:creator>Haddock</dc:creator>
  <cp:lastModifiedBy>Johnson, Debra L.</cp:lastModifiedBy>
  <cp:revision>233</cp:revision>
  <dcterms:created xsi:type="dcterms:W3CDTF">2017-02-06T05:00:04Z</dcterms:created>
  <dcterms:modified xsi:type="dcterms:W3CDTF">2018-05-16T22:36:30Z</dcterms:modified>
</cp:coreProperties>
</file>