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43" r:id="rId1"/>
  </p:sldMasterIdLst>
  <p:notesMasterIdLst>
    <p:notesMasterId r:id="rId45"/>
  </p:notesMasterIdLst>
  <p:handoutMasterIdLst>
    <p:handoutMasterId r:id="rId46"/>
  </p:handoutMasterIdLst>
  <p:sldIdLst>
    <p:sldId id="788" r:id="rId2"/>
    <p:sldId id="787" r:id="rId3"/>
    <p:sldId id="745" r:id="rId4"/>
    <p:sldId id="746" r:id="rId5"/>
    <p:sldId id="747" r:id="rId6"/>
    <p:sldId id="748" r:id="rId7"/>
    <p:sldId id="749" r:id="rId8"/>
    <p:sldId id="750" r:id="rId9"/>
    <p:sldId id="751" r:id="rId10"/>
    <p:sldId id="752" r:id="rId11"/>
    <p:sldId id="753" r:id="rId12"/>
    <p:sldId id="754" r:id="rId13"/>
    <p:sldId id="755" r:id="rId14"/>
    <p:sldId id="756" r:id="rId15"/>
    <p:sldId id="757" r:id="rId16"/>
    <p:sldId id="758" r:id="rId17"/>
    <p:sldId id="759" r:id="rId18"/>
    <p:sldId id="760" r:id="rId19"/>
    <p:sldId id="761" r:id="rId20"/>
    <p:sldId id="762" r:id="rId21"/>
    <p:sldId id="763" r:id="rId22"/>
    <p:sldId id="785" r:id="rId23"/>
    <p:sldId id="764" r:id="rId24"/>
    <p:sldId id="765" r:id="rId25"/>
    <p:sldId id="767" r:id="rId26"/>
    <p:sldId id="768" r:id="rId27"/>
    <p:sldId id="769" r:id="rId28"/>
    <p:sldId id="789" r:id="rId29"/>
    <p:sldId id="770" r:id="rId30"/>
    <p:sldId id="771" r:id="rId31"/>
    <p:sldId id="772" r:id="rId32"/>
    <p:sldId id="773" r:id="rId33"/>
    <p:sldId id="774" r:id="rId34"/>
    <p:sldId id="775" r:id="rId35"/>
    <p:sldId id="776" r:id="rId36"/>
    <p:sldId id="777" r:id="rId37"/>
    <p:sldId id="778" r:id="rId38"/>
    <p:sldId id="779" r:id="rId39"/>
    <p:sldId id="780" r:id="rId40"/>
    <p:sldId id="781" r:id="rId41"/>
    <p:sldId id="782" r:id="rId42"/>
    <p:sldId id="783" r:id="rId43"/>
    <p:sldId id="784" r:id="rId44"/>
  </p:sldIdLst>
  <p:sldSz cx="9144000" cy="6858000" type="screen4x3"/>
  <p:notesSz cx="6784975" cy="9856788"/>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36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36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36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36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36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6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6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6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6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736">
          <p15:clr>
            <a:srgbClr val="A4A3A4"/>
          </p15:clr>
        </p15:guide>
        <p15:guide id="2" orient="horz" pos="864">
          <p15:clr>
            <a:srgbClr val="A4A3A4"/>
          </p15:clr>
        </p15:guide>
        <p15:guide id="3" orient="horz" pos="2256">
          <p15:clr>
            <a:srgbClr val="A4A3A4"/>
          </p15:clr>
        </p15:guide>
        <p15:guide id="4" orient="horz" pos="2592">
          <p15:clr>
            <a:srgbClr val="A4A3A4"/>
          </p15:clr>
        </p15:guide>
        <p15:guide id="5" orient="horz" pos="2448">
          <p15:clr>
            <a:srgbClr val="A4A3A4"/>
          </p15:clr>
        </p15:guide>
        <p15:guide id="6" orient="horz" pos="2064">
          <p15:clr>
            <a:srgbClr val="A4A3A4"/>
          </p15:clr>
        </p15:guide>
        <p15:guide id="7" orient="horz" pos="1440">
          <p15:clr>
            <a:srgbClr val="A4A3A4"/>
          </p15:clr>
        </p15:guide>
        <p15:guide id="8" orient="horz" pos="2976">
          <p15:clr>
            <a:srgbClr val="A4A3A4"/>
          </p15:clr>
        </p15:guide>
        <p15:guide id="9" pos="5376">
          <p15:clr>
            <a:srgbClr val="A4A3A4"/>
          </p15:clr>
        </p15:guide>
        <p15:guide id="10" pos="912">
          <p15:clr>
            <a:srgbClr val="A4A3A4"/>
          </p15:clr>
        </p15:guide>
        <p15:guide id="11" pos="4992">
          <p15:clr>
            <a:srgbClr val="A4A3A4"/>
          </p15:clr>
        </p15:guide>
        <p15:guide id="12" pos="624">
          <p15:clr>
            <a:srgbClr val="A4A3A4"/>
          </p15:clr>
        </p15:guide>
        <p15:guide id="13" pos="5232">
          <p15:clr>
            <a:srgbClr val="A4A3A4"/>
          </p15:clr>
        </p15:guide>
        <p15:guide id="14" pos="5040">
          <p15:clr>
            <a:srgbClr val="A4A3A4"/>
          </p15:clr>
        </p15:guide>
        <p15:guide id="15" pos="768">
          <p15:clr>
            <a:srgbClr val="A4A3A4"/>
          </p15:clr>
        </p15:guide>
        <p15:guide id="16" pos="48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E2A"/>
    <a:srgbClr val="FFFF99"/>
    <a:srgbClr val="FFFFF7"/>
    <a:srgbClr val="019362"/>
    <a:srgbClr val="990033"/>
    <a:srgbClr val="006666"/>
    <a:srgbClr val="CAB044"/>
    <a:srgbClr val="AECEC4"/>
    <a:srgbClr val="DC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32" autoAdjust="0"/>
    <p:restoredTop sz="92718" autoAdjust="0"/>
  </p:normalViewPr>
  <p:slideViewPr>
    <p:cSldViewPr snapToObjects="1">
      <p:cViewPr varScale="1">
        <p:scale>
          <a:sx n="107" d="100"/>
          <a:sy n="107" d="100"/>
        </p:scale>
        <p:origin x="1794" y="102"/>
      </p:cViewPr>
      <p:guideLst>
        <p:guide orient="horz" pos="2736"/>
        <p:guide orient="horz" pos="864"/>
        <p:guide orient="horz" pos="2256"/>
        <p:guide orient="horz" pos="2592"/>
        <p:guide orient="horz" pos="2448"/>
        <p:guide orient="horz" pos="2064"/>
        <p:guide orient="horz" pos="1440"/>
        <p:guide orient="horz" pos="2976"/>
        <p:guide pos="5376"/>
        <p:guide pos="912"/>
        <p:guide pos="4992"/>
        <p:guide pos="624"/>
        <p:guide pos="5232"/>
        <p:guide pos="5040"/>
        <p:guide pos="768"/>
        <p:guide pos="48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4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327775" y="9444038"/>
            <a:ext cx="3873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lvl1pPr eaLnBrk="0" hangingPunct="0">
              <a:defRPr sz="3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Arial" panose="020B0604020202020204" pitchFamily="34" charset="0"/>
                <a:ea typeface="ＭＳ Ｐゴシック" panose="020B0600070205080204" pitchFamily="34" charset="-128"/>
              </a:defRPr>
            </a:lvl9pPr>
          </a:lstStyle>
          <a:p>
            <a:pPr algn="r"/>
            <a:fld id="{EC5C95FB-8AF9-4767-8FD0-8C3DBF51410A}" type="slidenum">
              <a:rPr lang="en-US" altLang="en-US" sz="1400">
                <a:latin typeface="Times New Roman" panose="02020603050405020304" pitchFamily="18" charset="0"/>
              </a:rPr>
              <a:pPr algn="r"/>
              <a:t>‹#›</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38434282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idx="2"/>
          </p:nvPr>
        </p:nvSpPr>
        <p:spPr bwMode="auto">
          <a:xfrm>
            <a:off x="938213" y="746125"/>
            <a:ext cx="4908550" cy="3683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1" name="Rectangle 3"/>
          <p:cNvSpPr>
            <a:spLocks noGrp="1" noChangeArrowheads="1"/>
          </p:cNvSpPr>
          <p:nvPr>
            <p:ph type="body" sz="quarter" idx="3"/>
          </p:nvPr>
        </p:nvSpPr>
        <p:spPr bwMode="auto">
          <a:xfrm>
            <a:off x="904875" y="4681538"/>
            <a:ext cx="4975225" cy="443547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4" name="Rectangle 4"/>
          <p:cNvSpPr>
            <a:spLocks noChangeArrowheads="1"/>
          </p:cNvSpPr>
          <p:nvPr/>
        </p:nvSpPr>
        <p:spPr bwMode="auto">
          <a:xfrm>
            <a:off x="6327775" y="9444038"/>
            <a:ext cx="3873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lvl1pPr eaLnBrk="0" hangingPunct="0">
              <a:defRPr sz="3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Arial" panose="020B0604020202020204" pitchFamily="34" charset="0"/>
                <a:ea typeface="ＭＳ Ｐゴシック" panose="020B0600070205080204" pitchFamily="34" charset="-128"/>
              </a:defRPr>
            </a:lvl9pPr>
          </a:lstStyle>
          <a:p>
            <a:pPr algn="r"/>
            <a:fld id="{B87E125E-0CBB-4D73-A8ED-5D656F2E2497}" type="slidenum">
              <a:rPr lang="en-US" altLang="en-US" sz="1400">
                <a:latin typeface="Times New Roman" panose="02020603050405020304" pitchFamily="18" charset="0"/>
              </a:rPr>
              <a:pPr algn="r"/>
              <a:t>‹#›</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7687972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itchFamily="34" charset="-128"/>
              </a:rPr>
              <a:t>PowerPoint</a:t>
            </a:r>
            <a:r>
              <a:rPr lang="en-US" altLang="en-US" baseline="0" dirty="0">
                <a:ea typeface="ＭＳ Ｐゴシック" pitchFamily="34" charset="-128"/>
              </a:rPr>
              <a:t> Presentations for</a:t>
            </a:r>
            <a:endParaRPr lang="en-US" altLang="en-US" dirty="0">
              <a:ea typeface="ＭＳ Ｐゴシック" pitchFamily="34" charset="-128"/>
            </a:endParaRPr>
          </a:p>
          <a:p>
            <a:r>
              <a:rPr lang="en-US" altLang="en-US" dirty="0">
                <a:ea typeface="ＭＳ Ｐゴシック" pitchFamily="34" charset="-128"/>
              </a:rPr>
              <a:t>College</a:t>
            </a:r>
            <a:r>
              <a:rPr lang="en-US" altLang="en-US" baseline="0" dirty="0">
                <a:ea typeface="ＭＳ Ｐゴシック" pitchFamily="34" charset="-128"/>
              </a:rPr>
              <a:t> Accounting: A Contemporary Approach, 4</a:t>
            </a:r>
            <a:r>
              <a:rPr lang="en-US" altLang="en-US" baseline="30000" dirty="0">
                <a:ea typeface="ＭＳ Ｐゴシック" pitchFamily="34" charset="-128"/>
              </a:rPr>
              <a:t>th</a:t>
            </a:r>
            <a:r>
              <a:rPr lang="en-US" altLang="en-US" baseline="0" dirty="0">
                <a:ea typeface="ＭＳ Ｐゴシック" pitchFamily="34" charset="-128"/>
              </a:rPr>
              <a:t> edition</a:t>
            </a:r>
          </a:p>
          <a:p>
            <a:r>
              <a:rPr lang="en-US" altLang="en-US" baseline="0" dirty="0">
                <a:ea typeface="ＭＳ Ｐゴシック" pitchFamily="34" charset="-128"/>
              </a:rPr>
              <a:t>By Haddock, Price, and Farina</a:t>
            </a:r>
          </a:p>
          <a:p>
            <a:pPr algn="l" defTabSz="809625" eaLnBrk="1" hangingPunct="1">
              <a:defRPr/>
            </a:pPr>
            <a:r>
              <a:rPr lang="en-US" sz="1200" b="0" kern="0" dirty="0">
                <a:solidFill>
                  <a:schemeClr val="tx1"/>
                </a:solidFill>
                <a:latin typeface="Times New Roman" pitchFamily="18" charset="0"/>
                <a:ea typeface="ＭＳ Ｐゴシック" charset="0"/>
                <a:cs typeface="ＭＳ Ｐゴシック" charset="0"/>
              </a:rPr>
              <a:t>Chapter 4</a:t>
            </a:r>
            <a:r>
              <a:rPr lang="en-US" sz="1200" b="0" u="none" kern="0" dirty="0">
                <a:solidFill>
                  <a:schemeClr val="tx1"/>
                </a:solidFill>
                <a:latin typeface="Times New Roman" pitchFamily="18" charset="0"/>
                <a:ea typeface="ＭＳ Ｐゴシック" charset="0"/>
                <a:cs typeface="ＭＳ Ｐゴシック" charset="0"/>
              </a:rPr>
              <a:t>--</a:t>
            </a:r>
            <a:r>
              <a:rPr lang="en-US" sz="1200" b="0" dirty="0"/>
              <a:t>The General Journal and the </a:t>
            </a:r>
            <a:r>
              <a:rPr lang="en-US" sz="1200" b="0"/>
              <a:t>General Ledger</a:t>
            </a:r>
            <a:endParaRPr lang="en-US" altLang="en-US">
              <a:ea typeface="ＭＳ Ｐゴシック" pitchFamily="34" charset="-128"/>
            </a:endParaRPr>
          </a:p>
          <a:p>
            <a:endParaRPr lang="en-US" dirty="0"/>
          </a:p>
        </p:txBody>
      </p:sp>
    </p:spTree>
    <p:extLst>
      <p:ext uri="{BB962C8B-B14F-4D97-AF65-F5344CB8AC3E}">
        <p14:creationId xmlns:p14="http://schemas.microsoft.com/office/powerpoint/2010/main" val="920144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u="none" dirty="0"/>
              <a:t>Section 1, Objective 4-1:</a:t>
            </a:r>
          </a:p>
          <a:p>
            <a:r>
              <a:rPr lang="en-US" altLang="en-US" dirty="0">
                <a:ea typeface="ＭＳ Ｐゴシック" panose="020B0600070205080204" pitchFamily="34" charset="-128"/>
              </a:rPr>
              <a:t>Remember when we previously analyzed this transaction, we decided that we would debit </a:t>
            </a:r>
            <a:r>
              <a:rPr lang="en-US" altLang="en-US" i="1" dirty="0">
                <a:ea typeface="ＭＳ Ｐゴシック" panose="020B0600070205080204" pitchFamily="34" charset="-128"/>
              </a:rPr>
              <a:t>Equipment</a:t>
            </a:r>
            <a:r>
              <a:rPr lang="en-US" altLang="en-US" dirty="0">
                <a:ea typeface="ＭＳ Ｐゴシック" panose="020B0600070205080204" pitchFamily="34" charset="-128"/>
              </a:rPr>
              <a:t> for $6,000 and credit </a:t>
            </a:r>
            <a:r>
              <a:rPr lang="en-US" altLang="en-US" i="1" dirty="0">
                <a:ea typeface="ＭＳ Ｐゴシック" panose="020B0600070205080204" pitchFamily="34" charset="-128"/>
              </a:rPr>
              <a:t>Accounts Payable</a:t>
            </a:r>
            <a:r>
              <a:rPr lang="en-US" altLang="en-US" dirty="0">
                <a:ea typeface="ＭＳ Ｐゴシック" panose="020B0600070205080204" pitchFamily="34" charset="-128"/>
              </a:rPr>
              <a:t> for the same amount.</a:t>
            </a:r>
          </a:p>
          <a:p>
            <a:r>
              <a:rPr lang="en-US" altLang="en-US" dirty="0">
                <a:ea typeface="ＭＳ Ｐゴシック" panose="020B0600070205080204" pitchFamily="34" charset="-128"/>
              </a:rPr>
              <a:t>Here is the journal entry.  Remember to include all important information in the explanation.  This improves the audit trail.</a:t>
            </a:r>
          </a:p>
        </p:txBody>
      </p:sp>
    </p:spTree>
    <p:extLst>
      <p:ext uri="{BB962C8B-B14F-4D97-AF65-F5344CB8AC3E}">
        <p14:creationId xmlns:p14="http://schemas.microsoft.com/office/powerpoint/2010/main" val="3595870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u="none" dirty="0"/>
              <a:t>Section 1, Objective 4-1:</a:t>
            </a:r>
          </a:p>
          <a:p>
            <a:r>
              <a:rPr lang="en-US" altLang="en-US" dirty="0">
                <a:ea typeface="ＭＳ Ｐゴシック" panose="020B0600070205080204" pitchFamily="34" charset="-128"/>
              </a:rPr>
              <a:t>Next, Eli’s </a:t>
            </a:r>
            <a:r>
              <a:rPr lang="en-US" altLang="ja-JP" dirty="0">
                <a:ea typeface="ＭＳ Ｐゴシック" panose="020B0600070205080204" pitchFamily="34" charset="-128"/>
              </a:rPr>
              <a:t>Consulting Services purchased supplies for $1,500 cash, so we need to debit </a:t>
            </a:r>
            <a:r>
              <a:rPr lang="en-US" altLang="ja-JP" i="1" dirty="0">
                <a:ea typeface="ＭＳ Ｐゴシック" panose="020B0600070205080204" pitchFamily="34" charset="-128"/>
              </a:rPr>
              <a:t>Supplies</a:t>
            </a:r>
            <a:r>
              <a:rPr lang="en-US" altLang="ja-JP" dirty="0">
                <a:ea typeface="ＭＳ Ｐゴシック" panose="020B0600070205080204" pitchFamily="34" charset="-128"/>
              </a:rPr>
              <a:t> for $1,500 and credit </a:t>
            </a:r>
            <a:r>
              <a:rPr lang="en-US" altLang="ja-JP" i="1" dirty="0">
                <a:ea typeface="ＭＳ Ｐゴシック" panose="020B0600070205080204" pitchFamily="34" charset="-128"/>
              </a:rPr>
              <a:t>Cash</a:t>
            </a:r>
            <a:r>
              <a:rPr lang="en-US" altLang="ja-JP" dirty="0">
                <a:ea typeface="ＭＳ Ｐゴシック" panose="020B0600070205080204" pitchFamily="34" charset="-128"/>
              </a:rPr>
              <a:t> for the same amount.</a:t>
            </a:r>
          </a:p>
          <a:p>
            <a:r>
              <a:rPr lang="en-US" altLang="en-US" dirty="0">
                <a:ea typeface="ＭＳ Ｐゴシック" panose="020B0600070205080204" pitchFamily="34" charset="-128"/>
              </a:rPr>
              <a:t>Here is the general journal entry for the transaction.</a:t>
            </a:r>
          </a:p>
        </p:txBody>
      </p:sp>
    </p:spTree>
    <p:extLst>
      <p:ext uri="{BB962C8B-B14F-4D97-AF65-F5344CB8AC3E}">
        <p14:creationId xmlns:p14="http://schemas.microsoft.com/office/powerpoint/2010/main" val="3595870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lang="en-US" altLang="en-US" sz="1200" b="1" u="none" dirty="0"/>
              <a:t>Section 1, Objective 4-1:</a:t>
            </a:r>
          </a:p>
          <a:p>
            <a:pPr>
              <a:spcBef>
                <a:spcPct val="50000"/>
              </a:spcBef>
            </a:pPr>
            <a:r>
              <a:rPr lang="en-US" altLang="en-US" dirty="0">
                <a:ea typeface="ＭＳ Ｐゴシック" panose="020B0600070205080204" pitchFamily="34" charset="-128"/>
              </a:rPr>
              <a:t>Now let</a:t>
            </a:r>
            <a:r>
              <a:rPr lang="ja-JP" altLang="en-US" dirty="0">
                <a:ea typeface="ＭＳ Ｐゴシック" panose="020B0600070205080204" pitchFamily="34" charset="-128"/>
              </a:rPr>
              <a:t>’</a:t>
            </a:r>
            <a:r>
              <a:rPr lang="en-US" altLang="ja-JP" dirty="0">
                <a:ea typeface="ＭＳ Ｐゴシック" panose="020B0600070205080204" pitchFamily="34" charset="-128"/>
              </a:rPr>
              <a:t>s look at a partial payment on account to a supplier.  On November 30, Eli’s Consulting Services paid Office Plus $2,500 in partial payment of Invoice 2223, Check 1003.  When the business pays part of its bill for the equipment purchased earlier, it would debit </a:t>
            </a:r>
            <a:r>
              <a:rPr lang="en-US" altLang="ja-JP" i="1" dirty="0">
                <a:ea typeface="ＭＳ Ｐゴシック" panose="020B0600070205080204" pitchFamily="34" charset="-128"/>
              </a:rPr>
              <a:t>Accounts Payable</a:t>
            </a:r>
            <a:r>
              <a:rPr lang="en-US" altLang="ja-JP" dirty="0">
                <a:ea typeface="ＭＳ Ｐゴシック" panose="020B0600070205080204" pitchFamily="34" charset="-128"/>
              </a:rPr>
              <a:t> and credit </a:t>
            </a:r>
            <a:r>
              <a:rPr lang="en-US" altLang="ja-JP" i="1" dirty="0">
                <a:ea typeface="ＭＳ Ｐゴシック" panose="020B0600070205080204" pitchFamily="34" charset="-128"/>
              </a:rPr>
              <a:t>Cash</a:t>
            </a:r>
            <a:r>
              <a:rPr lang="en-US" altLang="ja-JP" dirty="0">
                <a:ea typeface="ＭＳ Ｐゴシック" panose="020B0600070205080204" pitchFamily="34" charset="-128"/>
              </a:rPr>
              <a:t> for $2,500.</a:t>
            </a:r>
          </a:p>
          <a:p>
            <a:endParaRPr lang="en-US" altLang="en-US" dirty="0">
              <a:ea typeface="ＭＳ Ｐゴシック" panose="020B0600070205080204" pitchFamily="34" charset="-128"/>
            </a:endParaRPr>
          </a:p>
          <a:p>
            <a:pPr>
              <a:spcBef>
                <a:spcPct val="50000"/>
              </a:spcBef>
              <a:buSzPct val="80000"/>
              <a:buFont typeface="Wingdings" panose="05000000000000000000" pitchFamily="2" charset="2"/>
              <a:buNone/>
            </a:pPr>
            <a:r>
              <a:rPr lang="en-US" altLang="en-US" sz="2000" dirty="0">
                <a:latin typeface="Arial" panose="020B0604020202020204" pitchFamily="34" charset="0"/>
                <a:ea typeface="ＭＳ Ｐゴシック" panose="020B0600070205080204" pitchFamily="34" charset="-128"/>
              </a:rPr>
              <a:t>Remember, in the general journal, always enter debits before credits!</a:t>
            </a:r>
          </a:p>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743231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lang="en-US" altLang="en-US" sz="1200" b="1" u="none" dirty="0"/>
              <a:t>Section 1, Objective 4-1:</a:t>
            </a:r>
          </a:p>
          <a:p>
            <a:pPr>
              <a:spcBef>
                <a:spcPct val="50000"/>
              </a:spcBef>
            </a:pPr>
            <a:r>
              <a:rPr lang="en-US" altLang="en-US" dirty="0">
                <a:ea typeface="ＭＳ Ｐゴシック" panose="020B0600070205080204" pitchFamily="34" charset="-128"/>
              </a:rPr>
              <a:t>On November 30, Eli’s </a:t>
            </a:r>
            <a:r>
              <a:rPr lang="en-US" altLang="ja-JP" dirty="0">
                <a:ea typeface="ＭＳ Ｐゴシック" panose="020B0600070205080204" pitchFamily="34" charset="-128"/>
              </a:rPr>
              <a:t>Consulting Services wrote Check 1004 for $8,000 to prepay rent for December and January.</a:t>
            </a:r>
            <a:r>
              <a:rPr lang="en-US" altLang="ja-JP" b="1" dirty="0">
                <a:ea typeface="ＭＳ Ｐゴシック" panose="020B0600070205080204" pitchFamily="34" charset="-128"/>
              </a:rPr>
              <a:t>  </a:t>
            </a:r>
            <a:r>
              <a:rPr lang="en-US" altLang="ja-JP" dirty="0">
                <a:ea typeface="ＭＳ Ｐゴシック" panose="020B0600070205080204" pitchFamily="34" charset="-128"/>
              </a:rPr>
              <a:t>When the business pays for two months rent in advance, it debits </a:t>
            </a:r>
            <a:r>
              <a:rPr lang="en-US" altLang="ja-JP" i="1" dirty="0">
                <a:ea typeface="ＭＳ Ｐゴシック" panose="020B0600070205080204" pitchFamily="34" charset="-128"/>
              </a:rPr>
              <a:t>Prepaid</a:t>
            </a:r>
            <a:r>
              <a:rPr lang="en-US" altLang="ja-JP" dirty="0">
                <a:ea typeface="ＭＳ Ｐゴシック" panose="020B0600070205080204" pitchFamily="34" charset="-128"/>
              </a:rPr>
              <a:t> </a:t>
            </a:r>
            <a:r>
              <a:rPr lang="en-US" altLang="ja-JP" i="1" dirty="0">
                <a:ea typeface="ＭＳ Ｐゴシック" panose="020B0600070205080204" pitchFamily="34" charset="-128"/>
              </a:rPr>
              <a:t>Rent</a:t>
            </a:r>
            <a:r>
              <a:rPr lang="en-US" altLang="ja-JP" dirty="0">
                <a:ea typeface="ＭＳ Ｐゴシック" panose="020B0600070205080204" pitchFamily="34" charset="-128"/>
              </a:rPr>
              <a:t> for $8,000 and credits </a:t>
            </a:r>
            <a:r>
              <a:rPr lang="en-US" altLang="ja-JP" i="1" dirty="0">
                <a:ea typeface="ＭＳ Ｐゴシック" panose="020B0600070205080204" pitchFamily="34" charset="-128"/>
              </a:rPr>
              <a:t>Cash</a:t>
            </a:r>
            <a:r>
              <a:rPr lang="en-US" altLang="ja-JP" dirty="0">
                <a:ea typeface="ＭＳ Ｐゴシック" panose="020B0600070205080204" pitchFamily="34" charset="-128"/>
              </a:rPr>
              <a:t> for $8,000.  Note that both accounts affected are assets.</a:t>
            </a:r>
          </a:p>
          <a:p>
            <a:pPr>
              <a:spcBef>
                <a:spcPct val="50000"/>
              </a:spcBef>
            </a:pPr>
            <a:r>
              <a:rPr lang="en-US" altLang="en-US" dirty="0">
                <a:ea typeface="ＭＳ Ｐゴシック" panose="020B0600070205080204" pitchFamily="34" charset="-128"/>
              </a:rPr>
              <a:t>Here is the general journal entry.</a:t>
            </a:r>
          </a:p>
        </p:txBody>
      </p:sp>
    </p:spTree>
    <p:extLst>
      <p:ext uri="{BB962C8B-B14F-4D97-AF65-F5344CB8AC3E}">
        <p14:creationId xmlns:p14="http://schemas.microsoft.com/office/powerpoint/2010/main" val="2641184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u="none" dirty="0"/>
              <a:t>Section 1, Objective 4-1:</a:t>
            </a:r>
          </a:p>
          <a:p>
            <a:r>
              <a:rPr lang="en-US" altLang="en-US" dirty="0">
                <a:ea typeface="ＭＳ Ｐゴシック" panose="020B0600070205080204" pitchFamily="34" charset="-128"/>
              </a:rPr>
              <a:t>Let</a:t>
            </a:r>
            <a:r>
              <a:rPr lang="ja-JP" altLang="en-US" dirty="0">
                <a:ea typeface="ＭＳ Ｐゴシック" panose="020B0600070205080204" pitchFamily="34" charset="-128"/>
              </a:rPr>
              <a:t>’</a:t>
            </a:r>
            <a:r>
              <a:rPr lang="en-US" altLang="ja-JP" dirty="0">
                <a:ea typeface="ＭＳ Ｐゴシック" panose="020B0600070205080204" pitchFamily="34" charset="-128"/>
              </a:rPr>
              <a:t>s take a look at how transactions affecting revenues and expenses will be recorded in the journal.  Let</a:t>
            </a:r>
            <a:r>
              <a:rPr lang="ja-JP" altLang="en-US" dirty="0">
                <a:ea typeface="ＭＳ Ｐゴシック" panose="020B0600070205080204" pitchFamily="34" charset="-128"/>
              </a:rPr>
              <a:t>’</a:t>
            </a:r>
            <a:r>
              <a:rPr lang="en-US" altLang="ja-JP" dirty="0">
                <a:ea typeface="ＭＳ Ｐゴシック" panose="020B0600070205080204" pitchFamily="34" charset="-128"/>
              </a:rPr>
              <a:t>s look a transaction where the business performed services for $36,000 in cash.  When the business performs consulting services and gets paid immediately, Eli’s Consulting will debit </a:t>
            </a:r>
            <a:r>
              <a:rPr lang="en-US" altLang="ja-JP" i="1" dirty="0">
                <a:ea typeface="ＭＳ Ｐゴシック" panose="020B0600070205080204" pitchFamily="34" charset="-128"/>
              </a:rPr>
              <a:t>Cash</a:t>
            </a:r>
            <a:r>
              <a:rPr lang="en-US" altLang="ja-JP" dirty="0">
                <a:ea typeface="ＭＳ Ｐゴシック" panose="020B0600070205080204" pitchFamily="34" charset="-128"/>
              </a:rPr>
              <a:t> for $36,000 and credit </a:t>
            </a:r>
            <a:r>
              <a:rPr lang="en-US" altLang="ja-JP" i="1" dirty="0">
                <a:ea typeface="ＭＳ Ｐゴシック" panose="020B0600070205080204" pitchFamily="34" charset="-128"/>
              </a:rPr>
              <a:t>Fees Income</a:t>
            </a:r>
            <a:r>
              <a:rPr lang="en-US" altLang="ja-JP" dirty="0">
                <a:ea typeface="ＭＳ Ｐゴシック" panose="020B0600070205080204" pitchFamily="34" charset="-128"/>
              </a:rPr>
              <a:t> for the same amount.</a:t>
            </a:r>
          </a:p>
          <a:p>
            <a:r>
              <a:rPr lang="en-US" altLang="en-US" dirty="0">
                <a:ea typeface="ＭＳ Ｐゴシック" panose="020B0600070205080204" pitchFamily="34" charset="-128"/>
              </a:rPr>
              <a:t>Here is the general journal entry.</a:t>
            </a:r>
          </a:p>
        </p:txBody>
      </p:sp>
    </p:spTree>
    <p:extLst>
      <p:ext uri="{BB962C8B-B14F-4D97-AF65-F5344CB8AC3E}">
        <p14:creationId xmlns:p14="http://schemas.microsoft.com/office/powerpoint/2010/main" val="2641184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u="none" dirty="0"/>
              <a:t>Section 1, Objective 4-1:</a:t>
            </a:r>
          </a:p>
          <a:p>
            <a:r>
              <a:rPr lang="en-US" altLang="en-US" dirty="0">
                <a:ea typeface="ＭＳ Ｐゴシック" panose="020B0600070205080204" pitchFamily="34" charset="-128"/>
              </a:rPr>
              <a:t>Next, let</a:t>
            </a:r>
            <a:r>
              <a:rPr lang="ja-JP" altLang="en-US" dirty="0">
                <a:ea typeface="ＭＳ Ｐゴシック" panose="020B0600070205080204" pitchFamily="34" charset="-128"/>
              </a:rPr>
              <a:t>’</a:t>
            </a:r>
            <a:r>
              <a:rPr lang="en-US" altLang="ja-JP" dirty="0">
                <a:ea typeface="ＭＳ Ｐゴシック" panose="020B0600070205080204" pitchFamily="34" charset="-128"/>
              </a:rPr>
              <a:t>s assume that the firm performed services for $11,000 on account.  Remember that we record the revenue as earned even though we haven</a:t>
            </a:r>
            <a:r>
              <a:rPr lang="ja-JP" altLang="en-US" dirty="0">
                <a:ea typeface="ＭＳ Ｐゴシック" panose="020B0600070205080204" pitchFamily="34" charset="-128"/>
              </a:rPr>
              <a:t>’</a:t>
            </a:r>
            <a:r>
              <a:rPr lang="en-US" altLang="ja-JP" dirty="0">
                <a:ea typeface="ＭＳ Ｐゴシック" panose="020B0600070205080204" pitchFamily="34" charset="-128"/>
              </a:rPr>
              <a:t>t yet received the cash.  When the firm performs services for credit clients, it will debit </a:t>
            </a:r>
            <a:r>
              <a:rPr lang="en-US" altLang="ja-JP" i="1" dirty="0">
                <a:ea typeface="ＭＳ Ｐゴシック" panose="020B0600070205080204" pitchFamily="34" charset="-128"/>
              </a:rPr>
              <a:t>Accounts Receivable</a:t>
            </a:r>
            <a:r>
              <a:rPr lang="en-US" altLang="ja-JP" dirty="0">
                <a:ea typeface="ＭＳ Ｐゴシック" panose="020B0600070205080204" pitchFamily="34" charset="-128"/>
              </a:rPr>
              <a:t> and credit </a:t>
            </a:r>
            <a:r>
              <a:rPr lang="en-US" altLang="ja-JP" i="1" dirty="0">
                <a:ea typeface="ＭＳ Ｐゴシック" panose="020B0600070205080204" pitchFamily="34" charset="-128"/>
              </a:rPr>
              <a:t>Fees Income</a:t>
            </a:r>
            <a:r>
              <a:rPr lang="en-US" altLang="ja-JP" dirty="0">
                <a:ea typeface="ＭＳ Ｐゴシック" panose="020B0600070205080204" pitchFamily="34" charset="-128"/>
              </a:rPr>
              <a:t> for $11,000.</a:t>
            </a:r>
          </a:p>
          <a:p>
            <a:r>
              <a:rPr lang="en-US" altLang="en-US" dirty="0">
                <a:ea typeface="ＭＳ Ｐゴシック" panose="020B0600070205080204" pitchFamily="34" charset="-128"/>
              </a:rPr>
              <a:t> Here is the general journal entry on the 31</a:t>
            </a:r>
            <a:r>
              <a:rPr lang="en-US" altLang="en-US" baseline="30000" dirty="0">
                <a:ea typeface="ＭＳ Ｐゴシック" panose="020B0600070205080204" pitchFamily="34" charset="-128"/>
              </a:rPr>
              <a:t>st</a:t>
            </a:r>
            <a:r>
              <a:rPr lang="en-US" altLang="en-US" dirty="0">
                <a:ea typeface="ＭＳ Ｐゴシック" panose="020B0600070205080204" pitchFamily="34" charset="-128"/>
              </a:rPr>
              <a:t>.</a:t>
            </a:r>
          </a:p>
        </p:txBody>
      </p:sp>
    </p:spTree>
    <p:extLst>
      <p:ext uri="{BB962C8B-B14F-4D97-AF65-F5344CB8AC3E}">
        <p14:creationId xmlns:p14="http://schemas.microsoft.com/office/powerpoint/2010/main" val="2641184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u="none" dirty="0"/>
              <a:t>Section 1, Objective 4-1:</a:t>
            </a:r>
          </a:p>
          <a:p>
            <a:r>
              <a:rPr lang="en-US" altLang="en-US" dirty="0">
                <a:ea typeface="ＭＳ Ｐゴシック" panose="020B0600070205080204" pitchFamily="34" charset="-128"/>
              </a:rPr>
              <a:t>Now let</a:t>
            </a:r>
            <a:r>
              <a:rPr lang="ja-JP" altLang="en-US" dirty="0">
                <a:ea typeface="ＭＳ Ｐゴシック" panose="020B0600070205080204" pitchFamily="34" charset="-128"/>
              </a:rPr>
              <a:t>’</a:t>
            </a:r>
            <a:r>
              <a:rPr lang="en-US" altLang="ja-JP" dirty="0">
                <a:ea typeface="ＭＳ Ｐゴシック" panose="020B0600070205080204" pitchFamily="34" charset="-128"/>
              </a:rPr>
              <a:t>s see how we would record the collection of cash for an amount previously billed.  When the firm collects $6,000 from credit customers, it needs to debit </a:t>
            </a:r>
            <a:r>
              <a:rPr lang="en-US" altLang="ja-JP" i="1" dirty="0">
                <a:ea typeface="ＭＳ Ｐゴシック" panose="020B0600070205080204" pitchFamily="34" charset="-128"/>
              </a:rPr>
              <a:t>Cash</a:t>
            </a:r>
            <a:r>
              <a:rPr lang="en-US" altLang="ja-JP" dirty="0">
                <a:ea typeface="ＭＳ Ｐゴシック" panose="020B0600070205080204" pitchFamily="34" charset="-128"/>
              </a:rPr>
              <a:t> and credit </a:t>
            </a:r>
            <a:r>
              <a:rPr lang="en-US" altLang="ja-JP" i="1" dirty="0">
                <a:ea typeface="ＭＳ Ｐゴシック" panose="020B0600070205080204" pitchFamily="34" charset="-128"/>
              </a:rPr>
              <a:t>Accounts Receivable</a:t>
            </a:r>
            <a:r>
              <a:rPr lang="en-US" altLang="ja-JP" dirty="0">
                <a:ea typeface="ＭＳ Ｐゴシック" panose="020B0600070205080204" pitchFamily="34" charset="-128"/>
              </a:rPr>
              <a:t>.</a:t>
            </a:r>
          </a:p>
          <a:p>
            <a:r>
              <a:rPr lang="en-US" altLang="en-US" dirty="0">
                <a:ea typeface="ＭＳ Ｐゴシック" panose="020B0600070205080204" pitchFamily="34" charset="-128"/>
              </a:rPr>
              <a:t>Here is the general journal entry.</a:t>
            </a:r>
          </a:p>
        </p:txBody>
      </p:sp>
    </p:spTree>
    <p:extLst>
      <p:ext uri="{BB962C8B-B14F-4D97-AF65-F5344CB8AC3E}">
        <p14:creationId xmlns:p14="http://schemas.microsoft.com/office/powerpoint/2010/main" val="2641184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u="none" dirty="0"/>
              <a:t>Section 1, Objective 4-1:</a:t>
            </a:r>
          </a:p>
          <a:p>
            <a:r>
              <a:rPr lang="en-US" altLang="en-US" dirty="0">
                <a:ea typeface="ＭＳ Ｐゴシック" panose="020B0600070205080204" pitchFamily="34" charset="-128"/>
              </a:rPr>
              <a:t>It</a:t>
            </a:r>
            <a:r>
              <a:rPr lang="ja-JP" altLang="en-US" dirty="0">
                <a:ea typeface="ＭＳ Ｐゴシック" panose="020B0600070205080204" pitchFamily="34" charset="-128"/>
              </a:rPr>
              <a:t>’</a:t>
            </a:r>
            <a:r>
              <a:rPr lang="en-US" altLang="ja-JP" dirty="0">
                <a:ea typeface="ＭＳ Ｐゴシック" panose="020B0600070205080204" pitchFamily="34" charset="-128"/>
              </a:rPr>
              <a:t>s time to review how we would record transactions involving expenses. Our focus will be on journalizing the transaction.  When the business pays $8,000  in salaries to its employees, they would debit </a:t>
            </a:r>
            <a:r>
              <a:rPr lang="en-US" altLang="ja-JP" i="1" dirty="0">
                <a:ea typeface="ＭＳ Ｐゴシック" panose="020B0600070205080204" pitchFamily="34" charset="-128"/>
              </a:rPr>
              <a:t>Salaries Expense</a:t>
            </a:r>
            <a:r>
              <a:rPr lang="en-US" altLang="ja-JP" dirty="0">
                <a:ea typeface="ＭＳ Ｐゴシック" panose="020B0600070205080204" pitchFamily="34" charset="-128"/>
              </a:rPr>
              <a:t> for $8,000 and credit </a:t>
            </a:r>
            <a:r>
              <a:rPr lang="en-US" altLang="ja-JP" i="1" dirty="0">
                <a:ea typeface="ＭＳ Ｐゴシック" panose="020B0600070205080204" pitchFamily="34" charset="-128"/>
              </a:rPr>
              <a:t>Cash</a:t>
            </a:r>
            <a:r>
              <a:rPr lang="en-US" altLang="ja-JP" dirty="0">
                <a:ea typeface="ＭＳ Ｐゴシック" panose="020B0600070205080204" pitchFamily="34" charset="-128"/>
              </a:rPr>
              <a:t> for the same amount.</a:t>
            </a:r>
          </a:p>
          <a:p>
            <a:r>
              <a:rPr lang="en-US" altLang="en-US" dirty="0">
                <a:ea typeface="ＭＳ Ｐゴシック" panose="020B0600070205080204" pitchFamily="34" charset="-128"/>
              </a:rPr>
              <a:t>Here is the general journal entry.</a:t>
            </a:r>
          </a:p>
        </p:txBody>
      </p:sp>
    </p:spTree>
    <p:extLst>
      <p:ext uri="{BB962C8B-B14F-4D97-AF65-F5344CB8AC3E}">
        <p14:creationId xmlns:p14="http://schemas.microsoft.com/office/powerpoint/2010/main" val="2641184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u="none" dirty="0"/>
              <a:t>Section 1, Objective 4-1:</a:t>
            </a:r>
          </a:p>
          <a:p>
            <a:r>
              <a:rPr lang="en-US" altLang="en-US" dirty="0">
                <a:ea typeface="ＭＳ Ｐゴシック" panose="020B0600070205080204" pitchFamily="34" charset="-128"/>
              </a:rPr>
              <a:t>When the business pays a utility bill of $650, it will debit </a:t>
            </a:r>
            <a:r>
              <a:rPr lang="en-US" altLang="en-US" i="1" dirty="0">
                <a:ea typeface="ＭＳ Ｐゴシック" panose="020B0600070205080204" pitchFamily="34" charset="-128"/>
              </a:rPr>
              <a:t>Utilities Expense</a:t>
            </a:r>
            <a:r>
              <a:rPr lang="en-US" altLang="en-US" dirty="0">
                <a:ea typeface="ＭＳ Ｐゴシック" panose="020B0600070205080204" pitchFamily="34" charset="-128"/>
              </a:rPr>
              <a:t> and credit </a:t>
            </a:r>
            <a:r>
              <a:rPr lang="en-US" altLang="en-US" i="1" dirty="0">
                <a:ea typeface="ＭＳ Ｐゴシック" panose="020B0600070205080204" pitchFamily="34" charset="-128"/>
              </a:rPr>
              <a:t>Cash</a:t>
            </a:r>
            <a:r>
              <a:rPr lang="en-US" altLang="en-US" dirty="0">
                <a:ea typeface="ＭＳ Ｐゴシック" panose="020B0600070205080204" pitchFamily="34" charset="-128"/>
              </a:rPr>
              <a:t> for the $650 as shown in the general journal entry.</a:t>
            </a:r>
          </a:p>
        </p:txBody>
      </p:sp>
    </p:spTree>
    <p:extLst>
      <p:ext uri="{BB962C8B-B14F-4D97-AF65-F5344CB8AC3E}">
        <p14:creationId xmlns:p14="http://schemas.microsoft.com/office/powerpoint/2010/main" val="2641184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u="none" dirty="0"/>
              <a:t>Section 1, Objective 4-1:</a:t>
            </a:r>
          </a:p>
          <a:p>
            <a:r>
              <a:rPr lang="en-US" altLang="en-US" dirty="0">
                <a:ea typeface="ＭＳ Ｐゴシック" panose="020B0600070205080204" pitchFamily="34" charset="-128"/>
              </a:rPr>
              <a:t>When the owner withdraws $5,000 for personal use, the accountant will debit the </a:t>
            </a:r>
            <a:r>
              <a:rPr lang="en-US" altLang="en-US" i="1" dirty="0" err="1">
                <a:ea typeface="ＭＳ Ｐゴシック" panose="020B0600070205080204" pitchFamily="34" charset="-128"/>
              </a:rPr>
              <a:t>Trayton</a:t>
            </a:r>
            <a:r>
              <a:rPr lang="en-US" altLang="en-US" i="1" dirty="0">
                <a:ea typeface="ＭＳ Ｐゴシック" panose="020B0600070205080204" pitchFamily="34" charset="-128"/>
              </a:rPr>
              <a:t> Eli, Drawing</a:t>
            </a:r>
            <a:r>
              <a:rPr lang="en-US" altLang="en-US" dirty="0">
                <a:ea typeface="ＭＳ Ｐゴシック" panose="020B0600070205080204" pitchFamily="34" charset="-128"/>
              </a:rPr>
              <a:t> account and credit the </a:t>
            </a:r>
            <a:r>
              <a:rPr lang="en-US" altLang="en-US" i="1" dirty="0">
                <a:ea typeface="ＭＳ Ｐゴシック" panose="020B0600070205080204" pitchFamily="34" charset="-128"/>
              </a:rPr>
              <a:t>Cash</a:t>
            </a:r>
            <a:r>
              <a:rPr lang="en-US" altLang="en-US" dirty="0">
                <a:ea typeface="ＭＳ Ｐゴシック" panose="020B0600070205080204" pitchFamily="34" charset="-128"/>
              </a:rPr>
              <a:t> account for the $5,000 withdrawal as shown.  Remember that the drawing account is an equity account; not an expense.</a:t>
            </a:r>
          </a:p>
        </p:txBody>
      </p:sp>
    </p:spTree>
    <p:extLst>
      <p:ext uri="{BB962C8B-B14F-4D97-AF65-F5344CB8AC3E}">
        <p14:creationId xmlns:p14="http://schemas.microsoft.com/office/powerpoint/2010/main" val="2641184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ea typeface="ＭＳ Ｐゴシック" panose="020B0600070205080204" pitchFamily="34" charset="-128"/>
              </a:rPr>
              <a:t>Chapter 3 explained T accounts and the trial balance, and their usefulness in the preparation of financial statements.  Chapter 4 introduces the general journal, the general ledger, and shows how to use both.  In the real world, transactions are not recorded using the accounting equation, nor are they recorded using T accounts.  Instead, businesses use a </a:t>
            </a:r>
            <a:r>
              <a:rPr lang="en-US" altLang="en-US" sz="1200" i="1" dirty="0">
                <a:ea typeface="ＭＳ Ｐゴシック" panose="020B0600070205080204" pitchFamily="34" charset="-128"/>
              </a:rPr>
              <a:t>Journal</a:t>
            </a:r>
            <a:r>
              <a:rPr lang="en-US" altLang="en-US" sz="1200" dirty="0">
                <a:ea typeface="ＭＳ Ｐゴシック" panose="020B0600070205080204" pitchFamily="34" charset="-128"/>
              </a:rPr>
              <a:t> to record business transactions.</a:t>
            </a:r>
            <a:br>
              <a:rPr lang="en-US" altLang="en-US" sz="1200" dirty="0">
                <a:ea typeface="ＭＳ Ｐゴシック" panose="020B0600070205080204" pitchFamily="34" charset="-128"/>
              </a:rPr>
            </a:br>
            <a:endParaRPr lang="en-US" sz="1200" b="1" u="none" kern="0" dirty="0">
              <a:solidFill>
                <a:schemeClr val="tx1"/>
              </a:solidFill>
              <a:latin typeface="Times New Roman" pitchFamily="18" charset="0"/>
              <a:ea typeface="ＭＳ Ｐゴシック" charset="0"/>
              <a:cs typeface="ＭＳ Ｐゴシック" charset="0"/>
            </a:endParaRPr>
          </a:p>
          <a:p>
            <a:pPr>
              <a:tabLst>
                <a:tab pos="509588" algn="l"/>
              </a:tabLst>
              <a:defRPr/>
            </a:pPr>
            <a:r>
              <a:rPr lang="en-US" altLang="en-US" sz="1200" dirty="0">
                <a:ea typeface="ＭＳ Ｐゴシック" pitchFamily="34" charset="-128"/>
              </a:rPr>
              <a:t> The objectives of this chapter are listed here.</a:t>
            </a:r>
            <a:endParaRPr lang="en-US" sz="1200" dirty="0"/>
          </a:p>
          <a:p>
            <a:pPr>
              <a:tabLst>
                <a:tab pos="509588" algn="l"/>
              </a:tabLst>
              <a:defRPr/>
            </a:pPr>
            <a:endParaRPr lang="en-US" sz="1200" dirty="0"/>
          </a:p>
          <a:p>
            <a:pPr marL="0" indent="0" defTabSz="809625" eaLnBrk="1" hangingPunct="1">
              <a:buFont typeface="Wingdings" panose="05000000000000000000" pitchFamily="2" charset="2"/>
              <a:buNone/>
            </a:pPr>
            <a:r>
              <a:rPr lang="en-US" sz="1200" b="1" u="sng" dirty="0">
                <a:solidFill>
                  <a:srgbClr val="C00000"/>
                </a:solidFill>
              </a:rPr>
              <a:t>SECTION 1: </a:t>
            </a:r>
            <a:r>
              <a:rPr lang="en-US" altLang="en-US" sz="1200" b="1" u="sng" dirty="0">
                <a:solidFill>
                  <a:srgbClr val="C00000"/>
                </a:solidFill>
              </a:rPr>
              <a:t>The General Journal</a:t>
            </a:r>
            <a:endParaRPr lang="en-US" altLang="ja-JP" sz="1200" b="1" u="sng" dirty="0">
              <a:solidFill>
                <a:srgbClr val="C00000"/>
              </a:solidFill>
            </a:endParaRPr>
          </a:p>
          <a:p>
            <a:pPr marL="0" indent="0" eaLnBrk="1" hangingPunct="1">
              <a:defRPr/>
            </a:pPr>
            <a:r>
              <a:rPr lang="en-US" sz="1200" b="0" dirty="0"/>
              <a:t>4-1  Record transactions in the general journal.</a:t>
            </a:r>
          </a:p>
          <a:p>
            <a:pPr marL="0" indent="0" eaLnBrk="1" hangingPunct="1">
              <a:defRPr/>
            </a:pPr>
            <a:r>
              <a:rPr lang="en-US" sz="1200" b="0" dirty="0"/>
              <a:t>4-2  Prepare compound journal entries.</a:t>
            </a:r>
          </a:p>
          <a:p>
            <a:pPr marL="627063" indent="-627063">
              <a:tabLst>
                <a:tab pos="509588" algn="l"/>
              </a:tabLst>
              <a:defRPr/>
            </a:pPr>
            <a:endParaRPr lang="en-US" sz="1200" u="none" dirty="0"/>
          </a:p>
          <a:p>
            <a:pPr marL="0" indent="0" defTabSz="809625" eaLnBrk="1" hangingPunct="1">
              <a:buFont typeface="Wingdings" panose="05000000000000000000" pitchFamily="2" charset="2"/>
              <a:buNone/>
            </a:pPr>
            <a:r>
              <a:rPr lang="en-US" sz="1200" b="1" u="sng" dirty="0">
                <a:solidFill>
                  <a:srgbClr val="C00000"/>
                </a:solidFill>
              </a:rPr>
              <a:t>SECTION 2:</a:t>
            </a:r>
            <a:r>
              <a:rPr lang="en-US" altLang="en-US" sz="1200" b="1" u="sng" dirty="0">
                <a:solidFill>
                  <a:srgbClr val="C00000"/>
                </a:solidFill>
              </a:rPr>
              <a:t> The General Ledger</a:t>
            </a:r>
            <a:endParaRPr lang="en-US" altLang="en-US" sz="1200" u="sng" dirty="0">
              <a:solidFill>
                <a:srgbClr val="C00000"/>
              </a:solidFill>
            </a:endParaRPr>
          </a:p>
          <a:p>
            <a:r>
              <a:rPr lang="en-US" altLang="en-US" sz="1200" b="0" dirty="0"/>
              <a:t>4-3   Post journal entries to general ledger accounts.</a:t>
            </a:r>
          </a:p>
          <a:p>
            <a:r>
              <a:rPr lang="en-US" altLang="en-US" sz="1200" b="0" dirty="0"/>
              <a:t>4-4  Correct errors made in the journal or ledger.</a:t>
            </a:r>
          </a:p>
          <a:p>
            <a:pPr marL="463550" indent="-463550">
              <a:tabLst>
                <a:tab pos="463550" algn="l"/>
              </a:tabLst>
            </a:pPr>
            <a:r>
              <a:rPr lang="en-US" altLang="en-US" sz="1200" dirty="0"/>
              <a:t>4-5 </a:t>
            </a:r>
            <a:r>
              <a:rPr lang="en-US" sz="1200" b="0" dirty="0"/>
              <a:t> </a:t>
            </a:r>
            <a:r>
              <a:rPr lang="en-US" sz="1200" dirty="0"/>
              <a:t>Define the accounting terms new to this chapter. </a:t>
            </a:r>
            <a:endParaRPr lang="en-US" altLang="en-US" sz="1200" dirty="0"/>
          </a:p>
        </p:txBody>
      </p:sp>
    </p:spTree>
    <p:extLst>
      <p:ext uri="{BB962C8B-B14F-4D97-AF65-F5344CB8AC3E}">
        <p14:creationId xmlns:p14="http://schemas.microsoft.com/office/powerpoint/2010/main" val="747621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ea typeface="ＭＳ Ｐゴシック" panose="020B0600070205080204" pitchFamily="34" charset="-128"/>
              </a:rPr>
              <a:t>Learning Objective </a:t>
            </a:r>
            <a:r>
              <a:rPr lang="en-US" altLang="en-US" sz="1200" b="1" u="none" dirty="0"/>
              <a:t>4-2: Prepare Compound Journal Entries</a:t>
            </a:r>
            <a:r>
              <a:rPr lang="en-US" altLang="ja-JP" sz="1200" b="1" u="none" dirty="0"/>
              <a:t>. </a:t>
            </a:r>
            <a:endParaRPr lang="en-US" altLang="en-US" sz="1200" b="1" u="none" dirty="0"/>
          </a:p>
          <a:p>
            <a:endParaRPr lang="en-US" dirty="0"/>
          </a:p>
        </p:txBody>
      </p:sp>
    </p:spTree>
    <p:extLst>
      <p:ext uri="{BB962C8B-B14F-4D97-AF65-F5344CB8AC3E}">
        <p14:creationId xmlns:p14="http://schemas.microsoft.com/office/powerpoint/2010/main" val="2364516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u="none" dirty="0"/>
              <a:t>Section 1, Objective 4-2:</a:t>
            </a:r>
          </a:p>
          <a:p>
            <a:r>
              <a:rPr lang="en-US" sz="1200" b="1" i="0" u="none" strike="noStrike" kern="1200" baseline="0" dirty="0">
                <a:solidFill>
                  <a:schemeClr val="tx1"/>
                </a:solidFill>
                <a:latin typeface="Times New Roman" pitchFamily="18" charset="0"/>
                <a:ea typeface="ＭＳ Ｐゴシック" charset="0"/>
                <a:cs typeface="ＭＳ Ｐゴシック" charset="0"/>
              </a:rPr>
              <a:t>PREPARING COMPOUND ENTRIES </a:t>
            </a:r>
            <a:endParaRPr lang="en-US" sz="1200" b="0" i="0" u="none" strike="noStrike" kern="1200" baseline="0" dirty="0">
              <a:solidFill>
                <a:schemeClr val="tx1"/>
              </a:solidFill>
              <a:latin typeface="Times New Roman" pitchFamily="18" charset="0"/>
              <a:ea typeface="ＭＳ Ｐゴシック" charset="0"/>
              <a:cs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Times New Roman" pitchFamily="18" charset="0"/>
                <a:ea typeface="ＭＳ Ｐゴシック" charset="0"/>
                <a:cs typeface="ＭＳ Ｐゴシック" charset="0"/>
              </a:rPr>
              <a:t>So far, each journal entry consists of one debit and one credit. Some transactions require a </a:t>
            </a:r>
            <a:r>
              <a:rPr lang="en-US" sz="1200" b="1" i="0" u="none" strike="noStrike" kern="1200" baseline="0" dirty="0">
                <a:solidFill>
                  <a:schemeClr val="tx1"/>
                </a:solidFill>
                <a:latin typeface="Times New Roman" pitchFamily="18" charset="0"/>
                <a:ea typeface="ＭＳ Ｐゴシック" charset="0"/>
                <a:cs typeface="ＭＳ Ｐゴシック" charset="0"/>
              </a:rPr>
              <a:t>compound entry</a:t>
            </a:r>
            <a:r>
              <a:rPr lang="en-US" sz="1200" b="0" i="0" u="none" strike="noStrike" kern="1200" baseline="0" dirty="0">
                <a:solidFill>
                  <a:schemeClr val="tx1"/>
                </a:solidFill>
                <a:latin typeface="Times New Roman" pitchFamily="18" charset="0"/>
                <a:ea typeface="ＭＳ Ｐゴシック" charset="0"/>
                <a:cs typeface="ＭＳ Ｐゴシック" charset="0"/>
              </a:rPr>
              <a:t>—a journal entry that contains more than one debit or credit. In a compound entry, record all debits first, followed by the credits. </a:t>
            </a:r>
            <a:br>
              <a:rPr lang="en-US" sz="1200" b="0" i="0" u="none" strike="noStrike" kern="1200" baseline="0" dirty="0">
                <a:solidFill>
                  <a:schemeClr val="tx1"/>
                </a:solidFill>
                <a:latin typeface="Times New Roman" pitchFamily="18" charset="0"/>
                <a:ea typeface="ＭＳ Ｐゴシック" charset="0"/>
                <a:cs typeface="ＭＳ Ｐゴシック" charset="0"/>
              </a:rPr>
            </a:br>
            <a:r>
              <a:rPr lang="en-US" sz="1200" b="0" i="0" u="none" strike="noStrike" kern="1200" baseline="0" dirty="0">
                <a:solidFill>
                  <a:schemeClr val="tx1"/>
                </a:solidFill>
                <a:latin typeface="Times New Roman" pitchFamily="18" charset="0"/>
                <a:ea typeface="ＭＳ Ｐゴシック" charset="0"/>
                <a:cs typeface="ＭＳ Ｐゴシック" charset="0"/>
              </a:rPr>
              <a:t/>
            </a:r>
            <a:br>
              <a:rPr lang="en-US" sz="1200" b="0" i="0" u="none" strike="noStrike" kern="1200" baseline="0" dirty="0">
                <a:solidFill>
                  <a:schemeClr val="tx1"/>
                </a:solidFill>
                <a:latin typeface="Times New Roman" pitchFamily="18" charset="0"/>
                <a:ea typeface="ＭＳ Ｐゴシック" charset="0"/>
                <a:cs typeface="ＭＳ Ｐゴシック" charset="0"/>
              </a:rPr>
            </a:br>
            <a:r>
              <a:rPr lang="en-US" sz="1200" dirty="0"/>
              <a:t>On November 7, the firm purchased equipment for $5,000, issued Check 1001 for $2,500, and agreed to pay the balance in 30 days. </a:t>
            </a:r>
            <a:br>
              <a:rPr lang="en-US" sz="1200" dirty="0"/>
            </a:br>
            <a:endParaRPr lang="en-US" sz="1200" dirty="0"/>
          </a:p>
          <a:p>
            <a:r>
              <a:rPr lang="en-US" sz="1200" b="0" i="0" u="none" strike="noStrike" kern="1200" baseline="0" dirty="0">
                <a:solidFill>
                  <a:schemeClr val="tx1"/>
                </a:solidFill>
                <a:latin typeface="Times New Roman" pitchFamily="18" charset="0"/>
                <a:ea typeface="ＭＳ Ｐゴシック" charset="0"/>
                <a:cs typeface="ＭＳ Ｐゴシック" charset="0"/>
              </a:rPr>
              <a:t>Remember: No matter how many accounts are affected by a transaction, total debits must equal total credits.</a:t>
            </a:r>
            <a:endParaRPr lang="en-US" dirty="0"/>
          </a:p>
        </p:txBody>
      </p:sp>
    </p:spTree>
    <p:extLst>
      <p:ext uri="{BB962C8B-B14F-4D97-AF65-F5344CB8AC3E}">
        <p14:creationId xmlns:p14="http://schemas.microsoft.com/office/powerpoint/2010/main" val="24519037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24519037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anose="020B0600070205080204" pitchFamily="34" charset="-128"/>
              </a:rPr>
              <a:t>We learned how to journalize in our previous section—that was the second step in the accounting cycle, now let</a:t>
            </a:r>
            <a:r>
              <a:rPr lang="ja-JP" altLang="en-US" dirty="0">
                <a:ea typeface="ＭＳ Ｐゴシック" panose="020B0600070205080204" pitchFamily="34" charset="-128"/>
              </a:rPr>
              <a:t>’</a:t>
            </a:r>
            <a:r>
              <a:rPr lang="en-US" altLang="ja-JP" dirty="0">
                <a:ea typeface="ＭＳ Ｐゴシック" panose="020B0600070205080204" pitchFamily="34" charset="-128"/>
              </a:rPr>
              <a:t>s learn the third step in our accounting cycle: posting to ledgers.  A ledger is the record of final entry. It is the last place that accounting transactions are recorded.</a:t>
            </a:r>
          </a:p>
        </p:txBody>
      </p:sp>
    </p:spTree>
    <p:extLst>
      <p:ext uri="{BB962C8B-B14F-4D97-AF65-F5344CB8AC3E}">
        <p14:creationId xmlns:p14="http://schemas.microsoft.com/office/powerpoint/2010/main" val="21950300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anose="020B0600070205080204" pitchFamily="34" charset="-128"/>
              </a:rPr>
              <a:t>When we transfer data from the general journal to the ledger, this is called </a:t>
            </a:r>
            <a:r>
              <a:rPr lang="ja-JP" altLang="en-US" dirty="0">
                <a:ea typeface="ＭＳ Ｐゴシック" panose="020B0600070205080204" pitchFamily="34" charset="-128"/>
              </a:rPr>
              <a:t>“</a:t>
            </a:r>
            <a:r>
              <a:rPr lang="en-US" altLang="ja-JP" dirty="0">
                <a:ea typeface="ＭＳ Ｐゴシック" panose="020B0600070205080204" pitchFamily="34" charset="-128"/>
              </a:rPr>
              <a:t>posting</a:t>
            </a:r>
            <a:r>
              <a:rPr lang="ja-JP" altLang="en-US" dirty="0">
                <a:ea typeface="ＭＳ Ｐゴシック" panose="020B0600070205080204" pitchFamily="34" charset="-128"/>
              </a:rPr>
              <a:t>”</a:t>
            </a:r>
            <a:r>
              <a:rPr lang="en-US" altLang="ja-JP" dirty="0">
                <a:ea typeface="ＭＳ Ｐゴシック" panose="020B0600070205080204" pitchFamily="34" charset="-128"/>
              </a:rPr>
              <a:t>.  It</a:t>
            </a:r>
            <a:r>
              <a:rPr lang="ja-JP" altLang="en-US" dirty="0">
                <a:ea typeface="ＭＳ Ｐゴシック" panose="020B0600070205080204" pitchFamily="34" charset="-128"/>
              </a:rPr>
              <a:t>’</a:t>
            </a:r>
            <a:r>
              <a:rPr lang="en-US" altLang="ja-JP" dirty="0">
                <a:ea typeface="ＭＳ Ｐゴシック" panose="020B0600070205080204" pitchFamily="34" charset="-128"/>
              </a:rPr>
              <a:t>s important that we keep a ledger so that we know at all times the cumulative balances in all of the accounts.  T accounts represent the accounts in our ledger.  All of our journal entries will update accounts in the ledger. A general ledger is a permanent, classified record of all accounts used in a firm</a:t>
            </a:r>
            <a:r>
              <a:rPr lang="ja-JP" altLang="en-US" dirty="0">
                <a:ea typeface="ＭＳ Ｐゴシック" panose="020B0600070205080204" pitchFamily="34" charset="-128"/>
              </a:rPr>
              <a:t>’</a:t>
            </a:r>
            <a:r>
              <a:rPr lang="en-US" altLang="ja-JP" dirty="0">
                <a:ea typeface="ＭＳ Ｐゴシック" panose="020B0600070205080204" pitchFamily="34" charset="-128"/>
              </a:rPr>
              <a:t>s operation. The general ledger is the master reference file for the business.</a:t>
            </a:r>
          </a:p>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42198780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anose="020B0600070205080204" pitchFamily="34" charset="-128"/>
              </a:rPr>
              <a:t>The general ledger looks a lot like the general journal but it has two additional </a:t>
            </a:r>
            <a:r>
              <a:rPr lang="en-US" altLang="en-US" b="1" i="1" dirty="0">
                <a:ea typeface="ＭＳ Ｐゴシック" panose="020B0600070205080204" pitchFamily="34" charset="-128"/>
              </a:rPr>
              <a:t>BALANCE</a:t>
            </a:r>
            <a:r>
              <a:rPr lang="en-US" altLang="en-US" dirty="0">
                <a:ea typeface="ＭＳ Ｐゴシック" panose="020B0600070205080204" pitchFamily="34" charset="-128"/>
              </a:rPr>
              <a:t> columns. We will now post our general journal entries to the general ledger. </a:t>
            </a:r>
          </a:p>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0965946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ea typeface="ＭＳ Ｐゴシック" panose="020B0600070205080204" pitchFamily="34" charset="-128"/>
              </a:rPr>
              <a:t>Learning Objective </a:t>
            </a:r>
            <a:r>
              <a:rPr lang="en-US" altLang="en-US" sz="1200" b="1" u="none" dirty="0"/>
              <a:t>4-3: Post journal entries to general ledger accounts</a:t>
            </a:r>
            <a:r>
              <a:rPr lang="en-US" altLang="ja-JP" sz="1200" b="1" u="none" dirty="0"/>
              <a:t>.</a:t>
            </a:r>
            <a:endParaRPr lang="en-US" altLang="en-US" sz="1200" b="1" u="none" dirty="0"/>
          </a:p>
        </p:txBody>
      </p:sp>
    </p:spTree>
    <p:extLst>
      <p:ext uri="{BB962C8B-B14F-4D97-AF65-F5344CB8AC3E}">
        <p14:creationId xmlns:p14="http://schemas.microsoft.com/office/powerpoint/2010/main" val="22359610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u="none" dirty="0"/>
              <a:t>Section 2, Objective 4-3:</a:t>
            </a:r>
          </a:p>
          <a:p>
            <a:r>
              <a:rPr lang="en-US" altLang="en-US" dirty="0">
                <a:ea typeface="ＭＳ Ｐゴシック" panose="020B0600070205080204" pitchFamily="34" charset="-128"/>
              </a:rPr>
              <a:t>Posting is the third objective of this chapter.  Let</a:t>
            </a:r>
            <a:r>
              <a:rPr lang="ja-JP" altLang="en-US" dirty="0">
                <a:ea typeface="ＭＳ Ｐゴシック" panose="020B0600070205080204" pitchFamily="34" charset="-128"/>
              </a:rPr>
              <a:t>’</a:t>
            </a:r>
            <a:r>
              <a:rPr lang="en-US" altLang="ja-JP" dirty="0">
                <a:ea typeface="ＭＳ Ｐゴシック" panose="020B0600070205080204" pitchFamily="34" charset="-128"/>
              </a:rPr>
              <a:t>s review the five steps of posting from the general journal to the general ledger.</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5445133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5445133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u="none" dirty="0"/>
              <a:t>Section 2, Objective 4-3:</a:t>
            </a:r>
          </a:p>
          <a:p>
            <a:r>
              <a:rPr lang="en-US" altLang="en-US" dirty="0">
                <a:ea typeface="ＭＳ Ｐゴシック" panose="020B0600070205080204" pitchFamily="34" charset="-128"/>
              </a:rPr>
              <a:t>Step one: transfer the date and description (if necessary).</a:t>
            </a:r>
          </a:p>
        </p:txBody>
      </p:sp>
    </p:spTree>
    <p:extLst>
      <p:ext uri="{BB962C8B-B14F-4D97-AF65-F5344CB8AC3E}">
        <p14:creationId xmlns:p14="http://schemas.microsoft.com/office/powerpoint/2010/main" val="3001097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anose="020B0600070205080204" pitchFamily="34" charset="-128"/>
              </a:rPr>
              <a:t>Here are the steps in the accounting cycle. The accounting cycle is a series of steps performed during each accounting period to classify, record, and summarize data for a business and to produce needed financial information.</a:t>
            </a:r>
          </a:p>
          <a:p>
            <a:endParaRPr lang="en-US" altLang="en-US" dirty="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Take a moment to review the steps.  Let</a:t>
            </a:r>
            <a:r>
              <a:rPr lang="ja-JP" altLang="en-US" dirty="0">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s take a look at these steps in more detail.</a:t>
            </a: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534424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u="none" dirty="0"/>
              <a:t>Section 2, Objective 4-3:</a:t>
            </a:r>
          </a:p>
          <a:p>
            <a:r>
              <a:rPr lang="en-US" altLang="en-US" dirty="0">
                <a:ea typeface="ＭＳ Ｐゴシック" panose="020B0600070205080204" pitchFamily="34" charset="-128"/>
              </a:rPr>
              <a:t>Next, write the Journal page that the journal entry is recorded on in the Posting Reference column in the General Ledger. </a:t>
            </a:r>
            <a:r>
              <a:rPr lang="ja-JP" altLang="en-US" dirty="0">
                <a:ea typeface="ＭＳ Ｐゴシック" panose="020B0600070205080204" pitchFamily="34" charset="-128"/>
              </a:rPr>
              <a:t>“</a:t>
            </a:r>
            <a:r>
              <a:rPr lang="en-US" altLang="ja-JP" dirty="0">
                <a:ea typeface="ＭＳ Ｐゴシック" panose="020B0600070205080204" pitchFamily="34" charset="-128"/>
              </a:rPr>
              <a:t>J</a:t>
            </a:r>
            <a:r>
              <a:rPr lang="ja-JP" altLang="en-US" dirty="0">
                <a:ea typeface="ＭＳ Ｐゴシック" panose="020B0600070205080204" pitchFamily="34" charset="-128"/>
              </a:rPr>
              <a:t>”</a:t>
            </a:r>
            <a:r>
              <a:rPr lang="en-US" altLang="ja-JP" dirty="0">
                <a:ea typeface="ＭＳ Ｐゴシック" panose="020B0600070205080204" pitchFamily="34" charset="-128"/>
              </a:rPr>
              <a:t> refers to journal.</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0010971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u="none" dirty="0"/>
              <a:t>Section 2, Objective 4-3:</a:t>
            </a:r>
          </a:p>
          <a:p>
            <a:r>
              <a:rPr lang="en-US" altLang="en-US" dirty="0">
                <a:ea typeface="ＭＳ Ｐゴシック" panose="020B0600070205080204" pitchFamily="34" charset="-128"/>
              </a:rPr>
              <a:t>Next, transfer the dollar amount to either the debit or the credit column of the general ledger </a:t>
            </a:r>
            <a:r>
              <a:rPr lang="ja-JP" altLang="en-US" dirty="0">
                <a:ea typeface="ＭＳ Ｐゴシック" panose="020B0600070205080204" pitchFamily="34" charset="-128"/>
              </a:rPr>
              <a:t>“</a:t>
            </a:r>
            <a:r>
              <a:rPr lang="en-US" altLang="ja-JP" dirty="0">
                <a:ea typeface="ＭＳ Ｐゴシック" panose="020B0600070205080204" pitchFamily="34" charset="-128"/>
              </a:rPr>
              <a:t>action</a:t>
            </a:r>
            <a:r>
              <a:rPr lang="ja-JP" altLang="en-US" dirty="0">
                <a:ea typeface="ＭＳ Ｐゴシック" panose="020B0600070205080204" pitchFamily="34" charset="-128"/>
              </a:rPr>
              <a:t>”</a:t>
            </a:r>
            <a:r>
              <a:rPr lang="en-US" altLang="ja-JP" dirty="0">
                <a:ea typeface="ＭＳ Ｐゴシック" panose="020B0600070205080204" pitchFamily="34" charset="-128"/>
              </a:rPr>
              <a:t> columns.</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0010971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u="none" dirty="0"/>
              <a:t>Section 2, Objective 4-3:</a:t>
            </a:r>
          </a:p>
          <a:p>
            <a:r>
              <a:rPr lang="en-US" altLang="en-US" dirty="0">
                <a:ea typeface="ＭＳ Ｐゴシック" panose="020B0600070205080204" pitchFamily="34" charset="-128"/>
              </a:rPr>
              <a:t>Make sure that you enter the balance of the account after posting from the general journal.  (This is the most up-to-date balance in the account.)  Make sure you include the previous account balance in your current account balance.</a:t>
            </a:r>
          </a:p>
        </p:txBody>
      </p:sp>
    </p:spTree>
    <p:extLst>
      <p:ext uri="{BB962C8B-B14F-4D97-AF65-F5344CB8AC3E}">
        <p14:creationId xmlns:p14="http://schemas.microsoft.com/office/powerpoint/2010/main" val="30010971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u="none" dirty="0"/>
              <a:t>Section 2, Objective 4-3:</a:t>
            </a:r>
          </a:p>
          <a:p>
            <a:r>
              <a:rPr lang="en-US" altLang="en-US" dirty="0">
                <a:ea typeface="ＭＳ Ｐゴシック" panose="020B0600070205080204" pitchFamily="34" charset="-128"/>
              </a:rPr>
              <a:t>The last thing you need to do is to write the account number of the account in the POST REF column of the general journal.  This indicates that the journal entry has been posted to the general ledger.</a:t>
            </a:r>
          </a:p>
        </p:txBody>
      </p:sp>
    </p:spTree>
    <p:extLst>
      <p:ext uri="{BB962C8B-B14F-4D97-AF65-F5344CB8AC3E}">
        <p14:creationId xmlns:p14="http://schemas.microsoft.com/office/powerpoint/2010/main" val="30010971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u="none" dirty="0"/>
              <a:t>Section 2, Objective 4-3:</a:t>
            </a:r>
          </a:p>
          <a:p>
            <a:r>
              <a:rPr lang="en-US" altLang="en-US" dirty="0">
                <a:ea typeface="ＭＳ Ｐゴシック" panose="020B0600070205080204" pitchFamily="34" charset="-128"/>
              </a:rPr>
              <a:t>The general ledger contains all of the accounts that exist in a business and all of their activity.  In the general ledger, balance sheet accounts are listed first, then the income statement accounts are listed next.</a:t>
            </a:r>
          </a:p>
        </p:txBody>
      </p:sp>
    </p:spTree>
    <p:extLst>
      <p:ext uri="{BB962C8B-B14F-4D97-AF65-F5344CB8AC3E}">
        <p14:creationId xmlns:p14="http://schemas.microsoft.com/office/powerpoint/2010/main" val="18072340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ltLang="en-US" b="1" dirty="0">
                <a:ea typeface="ＭＳ Ｐゴシック" panose="020B0600070205080204" pitchFamily="34" charset="-128"/>
              </a:rPr>
              <a:t>Learning Objective </a:t>
            </a:r>
            <a:r>
              <a:rPr lang="en-US" altLang="en-US" sz="1200" b="1" u="none" dirty="0"/>
              <a:t>4-4: Correct errors made in the journal or ledger.</a:t>
            </a:r>
          </a:p>
        </p:txBody>
      </p:sp>
    </p:spTree>
    <p:extLst>
      <p:ext uri="{BB962C8B-B14F-4D97-AF65-F5344CB8AC3E}">
        <p14:creationId xmlns:p14="http://schemas.microsoft.com/office/powerpoint/2010/main" val="13073264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u="none" dirty="0"/>
              <a:t>Section 2, Objective 4-4:</a:t>
            </a:r>
          </a:p>
          <a:p>
            <a:r>
              <a:rPr lang="en-US" altLang="en-US" dirty="0">
                <a:ea typeface="ＭＳ Ｐゴシック" panose="020B0600070205080204" pitchFamily="34" charset="-128"/>
              </a:rPr>
              <a:t>Sometimes errors are made in journalizing or posting.</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If the accountant wants to correct an error, the correction method will depend on whether or not the journal entry has been posted to the general ledger.</a:t>
            </a:r>
          </a:p>
        </p:txBody>
      </p:sp>
    </p:spTree>
    <p:extLst>
      <p:ext uri="{BB962C8B-B14F-4D97-AF65-F5344CB8AC3E}">
        <p14:creationId xmlns:p14="http://schemas.microsoft.com/office/powerpoint/2010/main" val="22115331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u="none" dirty="0"/>
              <a:t>Section 2, Objective 4-4:</a:t>
            </a:r>
          </a:p>
          <a:p>
            <a:r>
              <a:rPr lang="en-US" altLang="en-US" dirty="0">
                <a:ea typeface="ＭＳ Ｐゴシック" panose="020B0600070205080204" pitchFamily="34" charset="-128"/>
              </a:rPr>
              <a:t>Here is one correction method.  </a:t>
            </a:r>
          </a:p>
          <a:p>
            <a:pPr>
              <a:lnSpc>
                <a:spcPct val="95000"/>
              </a:lnSpc>
              <a:spcBef>
                <a:spcPct val="25000"/>
              </a:spcBef>
              <a:buClrTx/>
              <a:buSzPct val="80000"/>
              <a:buFont typeface="Wingdings" panose="05000000000000000000" pitchFamily="2" charset="2"/>
              <a:buChar char="l"/>
            </a:pPr>
            <a:r>
              <a:rPr lang="en-US" altLang="en-US" sz="1200" b="0" dirty="0"/>
              <a:t>If an error is discovered </a:t>
            </a:r>
            <a:r>
              <a:rPr lang="en-US" altLang="en-US" sz="1200" b="0" i="1" dirty="0"/>
              <a:t>before </a:t>
            </a:r>
            <a:r>
              <a:rPr lang="en-US" altLang="en-US" sz="1200" b="0" dirty="0"/>
              <a:t>the entry is posted, neatly cross out the incorrect item and write the correct data above it. </a:t>
            </a:r>
          </a:p>
          <a:p>
            <a:pPr marL="171450" indent="-171450">
              <a:lnSpc>
                <a:spcPct val="95000"/>
              </a:lnSpc>
              <a:spcBef>
                <a:spcPct val="25000"/>
              </a:spcBef>
              <a:buClrTx/>
              <a:buSzPct val="80000"/>
              <a:buFont typeface="Arial" panose="020B0604020202020204" pitchFamily="34" charset="0"/>
              <a:buChar char="•"/>
            </a:pPr>
            <a:endParaRPr lang="en-US" altLang="en-US" sz="1200" b="0" dirty="0"/>
          </a:p>
          <a:p>
            <a:pPr>
              <a:lnSpc>
                <a:spcPct val="95000"/>
              </a:lnSpc>
              <a:spcBef>
                <a:spcPct val="25000"/>
              </a:spcBef>
              <a:buClrTx/>
              <a:buSzPct val="80000"/>
              <a:buFont typeface="Wingdings" panose="05000000000000000000" pitchFamily="2" charset="2"/>
              <a:buChar char="l"/>
            </a:pPr>
            <a:r>
              <a:rPr lang="en-US" altLang="en-US" sz="1200" b="0" dirty="0"/>
              <a:t>To ensure honesty and provide a clear audit trail, erasures are not made in the journal.</a:t>
            </a:r>
          </a:p>
        </p:txBody>
      </p:sp>
    </p:spTree>
    <p:extLst>
      <p:ext uri="{BB962C8B-B14F-4D97-AF65-F5344CB8AC3E}">
        <p14:creationId xmlns:p14="http://schemas.microsoft.com/office/powerpoint/2010/main" val="22115331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u="none" dirty="0"/>
              <a:t>Section 2, Objective 4-4:</a:t>
            </a:r>
          </a:p>
          <a:p>
            <a:r>
              <a:rPr lang="en-US" altLang="en-US" dirty="0">
                <a:ea typeface="ＭＳ Ｐゴシック" panose="020B0600070205080204" pitchFamily="34" charset="-128"/>
              </a:rPr>
              <a:t>Let</a:t>
            </a:r>
            <a:r>
              <a:rPr lang="ja-JP" altLang="en-US" dirty="0">
                <a:ea typeface="ＭＳ Ｐゴシック" panose="020B0600070205080204" pitchFamily="34" charset="-128"/>
              </a:rPr>
              <a:t>’</a:t>
            </a:r>
            <a:r>
              <a:rPr lang="en-US" altLang="ja-JP" dirty="0">
                <a:ea typeface="ＭＳ Ｐゴシック" panose="020B0600070205080204" pitchFamily="34" charset="-128"/>
              </a:rPr>
              <a:t>s practice correcting an error that was discovered before it was posted to the general ledger.</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2115331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u="none" dirty="0"/>
              <a:t>Section 2, Objective 4-4:</a:t>
            </a:r>
          </a:p>
          <a:p>
            <a:r>
              <a:rPr lang="en-US" altLang="en-US" dirty="0">
                <a:latin typeface="Arial" panose="020B0604020202020204" pitchFamily="34" charset="0"/>
                <a:ea typeface="ＭＳ Ｐゴシック" panose="020B0600070205080204" pitchFamily="34" charset="-128"/>
              </a:rPr>
              <a:t>Cross out the incorrect account and write the correct account above the crossed out one.  </a:t>
            </a:r>
            <a:r>
              <a:rPr lang="en-US" altLang="en-US" i="1" dirty="0">
                <a:latin typeface="Arial" panose="020B0604020202020204" pitchFamily="34" charset="0"/>
                <a:ea typeface="ＭＳ Ｐゴシック" panose="020B0600070205080204" pitchFamily="34" charset="-128"/>
              </a:rPr>
              <a:t>Post</a:t>
            </a:r>
            <a:r>
              <a:rPr lang="en-US" altLang="en-US" dirty="0">
                <a:latin typeface="Arial" panose="020B0604020202020204" pitchFamily="34" charset="0"/>
                <a:ea typeface="ＭＳ Ｐゴシック" panose="020B0600070205080204" pitchFamily="34" charset="-128"/>
              </a:rPr>
              <a:t> like normal after the correction is made.</a:t>
            </a:r>
          </a:p>
        </p:txBody>
      </p:sp>
    </p:spTree>
    <p:extLst>
      <p:ext uri="{BB962C8B-B14F-4D97-AF65-F5344CB8AC3E}">
        <p14:creationId xmlns:p14="http://schemas.microsoft.com/office/powerpoint/2010/main" val="836467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defRPr/>
            </a:pPr>
            <a:r>
              <a:rPr lang="en-US" altLang="en-US" b="1" dirty="0">
                <a:ea typeface="ＭＳ Ｐゴシック" panose="020B0600070205080204" pitchFamily="34" charset="-128"/>
              </a:rPr>
              <a:t>Learning Objective </a:t>
            </a:r>
            <a:r>
              <a:rPr lang="en-US" altLang="en-US" sz="1200" b="1" u="none" dirty="0">
                <a:ea typeface="ＭＳ Ｐゴシック" charset="0"/>
              </a:rPr>
              <a:t>4</a:t>
            </a:r>
            <a:r>
              <a:rPr lang="en-US" altLang="en-US" sz="1200" b="1" u="none" dirty="0"/>
              <a:t>-1: </a:t>
            </a:r>
            <a:r>
              <a:rPr lang="en-US" sz="1200" b="1" u="none" dirty="0"/>
              <a:t>Record transactions in the general journal.</a:t>
            </a:r>
          </a:p>
        </p:txBody>
      </p:sp>
    </p:spTree>
    <p:extLst>
      <p:ext uri="{BB962C8B-B14F-4D97-AF65-F5344CB8AC3E}">
        <p14:creationId xmlns:p14="http://schemas.microsoft.com/office/powerpoint/2010/main" val="42561301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u="none" dirty="0"/>
              <a:t>Section 2, Objective 4-4:</a:t>
            </a:r>
          </a:p>
          <a:p>
            <a:r>
              <a:rPr lang="en-US" altLang="en-US" dirty="0">
                <a:ea typeface="ＭＳ Ｐゴシック" panose="020B0600070205080204" pitchFamily="34" charset="-128"/>
              </a:rPr>
              <a:t>What if the error is discovered after posting?  It is important never to erase in the journal or the ledger.</a:t>
            </a:r>
          </a:p>
        </p:txBody>
      </p:sp>
    </p:spTree>
    <p:extLst>
      <p:ext uri="{BB962C8B-B14F-4D97-AF65-F5344CB8AC3E}">
        <p14:creationId xmlns:p14="http://schemas.microsoft.com/office/powerpoint/2010/main" val="33248525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u="none" dirty="0"/>
              <a:t>Section 2, Objective 4-4:</a:t>
            </a:r>
          </a:p>
          <a:p>
            <a:r>
              <a:rPr lang="en-US" altLang="en-US" dirty="0">
                <a:ea typeface="ＭＳ Ｐゴシック" panose="020B0600070205080204" pitchFamily="34" charset="-128"/>
              </a:rPr>
              <a:t>If the error is discovered after being posted to the general ledger, then a correcting journal entry must be journalized and posted.</a:t>
            </a:r>
          </a:p>
        </p:txBody>
      </p:sp>
    </p:spTree>
    <p:extLst>
      <p:ext uri="{BB962C8B-B14F-4D97-AF65-F5344CB8AC3E}">
        <p14:creationId xmlns:p14="http://schemas.microsoft.com/office/powerpoint/2010/main" val="33248525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200" b="1" u="none" dirty="0"/>
              <a:t>Section 2, Objective 4-4:</a:t>
            </a:r>
          </a:p>
          <a:p>
            <a:pPr>
              <a:spcBef>
                <a:spcPct val="0"/>
              </a:spcBef>
            </a:pPr>
            <a:r>
              <a:rPr lang="en-US" altLang="en-US" dirty="0">
                <a:ea typeface="ＭＳ Ｐゴシック" panose="020B0600070205080204" pitchFamily="34" charset="-128"/>
              </a:rPr>
              <a:t>If you discover an error after posting, it is best to make a correcting entry.  A correcting entry is a journal entry made to correct an erroneous entry.</a:t>
            </a:r>
          </a:p>
          <a:p>
            <a:r>
              <a:rPr lang="en-US" altLang="en-US" dirty="0">
                <a:ea typeface="ＭＳ Ｐゴシック" panose="020B0600070205080204" pitchFamily="34" charset="-128"/>
              </a:rPr>
              <a:t>In this journal entry </a:t>
            </a:r>
            <a:r>
              <a:rPr lang="en-US" altLang="en-US" i="1" dirty="0">
                <a:ea typeface="ＭＳ Ｐゴシック" panose="020B0600070205080204" pitchFamily="34" charset="-128"/>
              </a:rPr>
              <a:t>Office Equipment</a:t>
            </a:r>
            <a:r>
              <a:rPr lang="en-US" altLang="en-US" dirty="0">
                <a:ea typeface="ＭＳ Ｐゴシック" panose="020B0600070205080204" pitchFamily="34" charset="-128"/>
              </a:rPr>
              <a:t> was debited instead of </a:t>
            </a:r>
            <a:r>
              <a:rPr lang="en-US" altLang="en-US" i="1" dirty="0">
                <a:ea typeface="ＭＳ Ｐゴシック" panose="020B0600070205080204" pitchFamily="34" charset="-128"/>
              </a:rPr>
              <a:t>Shop Equipment</a:t>
            </a:r>
            <a:r>
              <a:rPr lang="en-US" altLang="en-US" dirty="0">
                <a:ea typeface="ＭＳ Ｐゴシック" panose="020B0600070205080204" pitchFamily="34" charset="-128"/>
              </a:rPr>
              <a:t>.  To correct this error, a </a:t>
            </a:r>
            <a:r>
              <a:rPr lang="en-US" altLang="en-US" i="1" dirty="0">
                <a:ea typeface="ＭＳ Ｐゴシック" panose="020B0600070205080204" pitchFamily="34" charset="-128"/>
              </a:rPr>
              <a:t>correcting journal entry</a:t>
            </a:r>
            <a:r>
              <a:rPr lang="en-US" altLang="en-US" dirty="0">
                <a:ea typeface="ＭＳ Ｐゴシック" panose="020B0600070205080204" pitchFamily="34" charset="-128"/>
              </a:rPr>
              <a:t> must be made.</a:t>
            </a:r>
          </a:p>
        </p:txBody>
      </p:sp>
    </p:spTree>
    <p:extLst>
      <p:ext uri="{BB962C8B-B14F-4D97-AF65-F5344CB8AC3E}">
        <p14:creationId xmlns:p14="http://schemas.microsoft.com/office/powerpoint/2010/main" val="8364677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u="none" dirty="0"/>
              <a:t>Section 2, Objective 4-4:</a:t>
            </a:r>
          </a:p>
          <a:p>
            <a:r>
              <a:rPr lang="en-US" altLang="en-US" dirty="0">
                <a:ea typeface="ＭＳ Ｐゴシック" panose="020B0600070205080204" pitchFamily="34" charset="-128"/>
              </a:rPr>
              <a:t>Here is the correcting journal entry.</a:t>
            </a:r>
          </a:p>
        </p:txBody>
      </p:sp>
    </p:spTree>
    <p:extLst>
      <p:ext uri="{BB962C8B-B14F-4D97-AF65-F5344CB8AC3E}">
        <p14:creationId xmlns:p14="http://schemas.microsoft.com/office/powerpoint/2010/main" val="836467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u="none" dirty="0"/>
              <a:t>Section 1, Objective 4-1:</a:t>
            </a:r>
            <a:endParaRPr lang="en-US" altLang="en-US" sz="1200" u="none" dirty="0"/>
          </a:p>
          <a:p>
            <a:r>
              <a:rPr lang="en-US" altLang="en-US" dirty="0">
                <a:ea typeface="ＭＳ Ｐゴシック" panose="020B0600070205080204" pitchFamily="34" charset="-128"/>
              </a:rPr>
              <a:t>Our first objective is to learn how to record financial transactions in the general journal.</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A journal is a book of original entry.  Just like in school when you kept a </a:t>
            </a:r>
            <a:r>
              <a:rPr lang="ja-JP" altLang="en-US" dirty="0">
                <a:ea typeface="ＭＳ Ｐゴシック" panose="020B0600070205080204" pitchFamily="34" charset="-128"/>
              </a:rPr>
              <a:t>“</a:t>
            </a:r>
            <a:r>
              <a:rPr lang="en-US" altLang="ja-JP" dirty="0">
                <a:ea typeface="ＭＳ Ｐゴシック" panose="020B0600070205080204" pitchFamily="34" charset="-128"/>
              </a:rPr>
              <a:t>diary</a:t>
            </a:r>
            <a:r>
              <a:rPr lang="ja-JP" altLang="en-US" dirty="0">
                <a:ea typeface="ＭＳ Ｐゴシック" panose="020B0600070205080204" pitchFamily="34" charset="-128"/>
              </a:rPr>
              <a:t>”</a:t>
            </a:r>
            <a:r>
              <a:rPr lang="en-US" altLang="ja-JP" dirty="0">
                <a:ea typeface="ＭＳ Ｐゴシック" panose="020B0600070205080204" pitchFamily="34" charset="-128"/>
              </a:rPr>
              <a:t> or </a:t>
            </a:r>
            <a:r>
              <a:rPr lang="ja-JP" altLang="en-US" dirty="0">
                <a:ea typeface="ＭＳ Ｐゴシック" panose="020B0600070205080204" pitchFamily="34" charset="-128"/>
              </a:rPr>
              <a:t>“</a:t>
            </a:r>
            <a:r>
              <a:rPr lang="en-US" altLang="ja-JP" dirty="0">
                <a:ea typeface="ＭＳ Ｐゴシック" panose="020B0600070205080204" pitchFamily="34" charset="-128"/>
              </a:rPr>
              <a:t>journal</a:t>
            </a:r>
            <a:r>
              <a:rPr lang="ja-JP" altLang="en-US" dirty="0">
                <a:ea typeface="ＭＳ Ｐゴシック" panose="020B0600070205080204" pitchFamily="34" charset="-128"/>
              </a:rPr>
              <a:t>”</a:t>
            </a:r>
            <a:r>
              <a:rPr lang="en-US" altLang="ja-JP" dirty="0">
                <a:ea typeface="ＭＳ Ｐゴシック" panose="020B0600070205080204" pitchFamily="34" charset="-128"/>
              </a:rPr>
              <a:t> of your activities, a business or accounting  </a:t>
            </a:r>
            <a:r>
              <a:rPr lang="en-US" altLang="ja-JP" b="1" i="1" dirty="0">
                <a:ea typeface="ＭＳ Ｐゴシック" panose="020B0600070205080204" pitchFamily="34" charset="-128"/>
              </a:rPr>
              <a:t>journal</a:t>
            </a:r>
            <a:r>
              <a:rPr lang="en-US" altLang="ja-JP" dirty="0">
                <a:ea typeface="ＭＳ Ｐゴシック" panose="020B0600070205080204" pitchFamily="34" charset="-128"/>
              </a:rPr>
              <a:t> does the same thing. The journal keeps a record of the financial events (transactions)  in the order that they occurred.  We call this chronological order. </a:t>
            </a:r>
          </a:p>
          <a:p>
            <a:r>
              <a:rPr lang="en-US" altLang="en-US" b="1" dirty="0">
                <a:ea typeface="ＭＳ Ｐゴシック" panose="020B0600070205080204" pitchFamily="34" charset="-128"/>
              </a:rPr>
              <a:t>Journalizing</a:t>
            </a:r>
            <a:r>
              <a:rPr lang="en-US" altLang="en-US" dirty="0">
                <a:ea typeface="ＭＳ Ｐゴシック" panose="020B0600070205080204" pitchFamily="34" charset="-128"/>
              </a:rPr>
              <a:t> means to </a:t>
            </a:r>
            <a:r>
              <a:rPr lang="ja-JP" altLang="en-US" dirty="0">
                <a:ea typeface="ＭＳ Ｐゴシック" panose="020B0600070205080204" pitchFamily="34" charset="-128"/>
              </a:rPr>
              <a:t>“</a:t>
            </a:r>
            <a:r>
              <a:rPr lang="en-US" altLang="ja-JP" dirty="0">
                <a:ea typeface="ＭＳ Ｐゴシック" panose="020B0600070205080204" pitchFamily="34" charset="-128"/>
              </a:rPr>
              <a:t>record</a:t>
            </a:r>
            <a:r>
              <a:rPr lang="ja-JP" altLang="en-US" dirty="0">
                <a:ea typeface="ＭＳ Ｐゴシック" panose="020B0600070205080204" pitchFamily="34" charset="-128"/>
              </a:rPr>
              <a:t>”</a:t>
            </a:r>
            <a:r>
              <a:rPr lang="en-US" altLang="ja-JP" dirty="0">
                <a:ea typeface="ＭＳ Ｐゴシック" panose="020B0600070205080204" pitchFamily="34" charset="-128"/>
              </a:rPr>
              <a:t> transactions in the journal.  A business event (transaction) that has been recorded in the journal is called a </a:t>
            </a:r>
            <a:r>
              <a:rPr lang="en-US" altLang="ja-JP" b="1" dirty="0">
                <a:ea typeface="ＭＳ Ｐゴシック" panose="020B0600070205080204" pitchFamily="34" charset="-128"/>
              </a:rPr>
              <a:t>journal entry</a:t>
            </a:r>
            <a:r>
              <a:rPr lang="en-US" altLang="ja-JP" dirty="0">
                <a:ea typeface="ＭＳ Ｐゴシック" panose="020B0600070205080204" pitchFamily="34" charset="-128"/>
              </a:rPr>
              <a:t>.</a:t>
            </a:r>
          </a:p>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580158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u="none" dirty="0"/>
              <a:t>Section 1, Objective 4-1:</a:t>
            </a:r>
          </a:p>
          <a:p>
            <a:r>
              <a:rPr lang="en-US" altLang="en-US" dirty="0">
                <a:ea typeface="ＭＳ Ｐゴシック" panose="020B0600070205080204" pitchFamily="34" charset="-128"/>
              </a:rPr>
              <a:t>Here are the steps to record a journal entry.</a:t>
            </a:r>
          </a:p>
        </p:txBody>
      </p:sp>
    </p:spTree>
    <p:extLst>
      <p:ext uri="{BB962C8B-B14F-4D97-AF65-F5344CB8AC3E}">
        <p14:creationId xmlns:p14="http://schemas.microsoft.com/office/powerpoint/2010/main" val="433811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u="none" dirty="0"/>
              <a:t>Section 1, Objective 4-1:</a:t>
            </a:r>
            <a:endParaRPr lang="en-US" altLang="en-US" b="1" dirty="0">
              <a:ea typeface="ＭＳ Ｐゴシック" panose="020B0600070205080204" pitchFamily="34" charset="-128"/>
            </a:endParaRPr>
          </a:p>
          <a:p>
            <a:r>
              <a:rPr lang="en-US" altLang="en-US" dirty="0">
                <a:ea typeface="ＭＳ Ｐゴシック" panose="020B0600070205080204" pitchFamily="34" charset="-128"/>
              </a:rPr>
              <a:t>Take a look at a journal entry. </a:t>
            </a:r>
            <a:r>
              <a:rPr lang="en-US" altLang="en-US" i="0" dirty="0" err="1">
                <a:ea typeface="ＭＳ Ｐゴシック" panose="020B0600070205080204" pitchFamily="34" charset="-128"/>
              </a:rPr>
              <a:t>Trayton</a:t>
            </a:r>
            <a:r>
              <a:rPr lang="en-US" altLang="en-US" i="0" dirty="0">
                <a:ea typeface="ＭＳ Ｐゴシック" panose="020B0600070205080204" pitchFamily="34" charset="-128"/>
              </a:rPr>
              <a:t> Eli, </a:t>
            </a:r>
            <a:r>
              <a:rPr lang="en-US" altLang="en-US" dirty="0">
                <a:ea typeface="ＭＳ Ｐゴシック" panose="020B0600070205080204" pitchFamily="34" charset="-128"/>
              </a:rPr>
              <a:t>Owner, invested $100,000 cash into the business on November 6.  Let</a:t>
            </a:r>
            <a:r>
              <a:rPr lang="ja-JP" altLang="en-US" dirty="0">
                <a:ea typeface="ＭＳ Ｐゴシック" panose="020B0600070205080204" pitchFamily="34" charset="-128"/>
              </a:rPr>
              <a:t>’</a:t>
            </a:r>
            <a:r>
              <a:rPr lang="en-US" altLang="ja-JP" dirty="0">
                <a:ea typeface="ＭＳ Ｐゴシック" panose="020B0600070205080204" pitchFamily="34" charset="-128"/>
              </a:rPr>
              <a:t>s look at each part of the journal entry. </a:t>
            </a:r>
          </a:p>
          <a:p>
            <a:r>
              <a:rPr lang="en-US" altLang="ja-JP" dirty="0">
                <a:ea typeface="ＭＳ Ｐゴシック" panose="020B0600070205080204" pitchFamily="34" charset="-128"/>
              </a:rPr>
              <a:t> First you should enter the year and the date of the transaction, then enter the name of the account debited, in this case, the Cash account, flush against the date line, then place the dollar amount in the debit column.  Next drop down a line and indent ¼ to ½ inch and write the name of the account credited—in this case </a:t>
            </a:r>
            <a:r>
              <a:rPr lang="en-US" altLang="ja-JP" i="1" dirty="0" err="1">
                <a:ea typeface="ＭＳ Ｐゴシック" panose="020B0600070205080204" pitchFamily="34" charset="-128"/>
              </a:rPr>
              <a:t>Trayton</a:t>
            </a:r>
            <a:r>
              <a:rPr lang="en-US" altLang="ja-JP" i="1" dirty="0">
                <a:ea typeface="ＭＳ Ｐゴシック" panose="020B0600070205080204" pitchFamily="34" charset="-128"/>
              </a:rPr>
              <a:t> Eli, Capital.  </a:t>
            </a:r>
            <a:r>
              <a:rPr lang="en-US" altLang="ja-JP" dirty="0">
                <a:ea typeface="ＭＳ Ｐゴシック" panose="020B0600070205080204" pitchFamily="34" charset="-128"/>
              </a:rPr>
              <a:t>Place the dollar amount of the credit in the credit column. .  </a:t>
            </a:r>
          </a:p>
        </p:txBody>
      </p:sp>
    </p:spTree>
    <p:extLst>
      <p:ext uri="{BB962C8B-B14F-4D97-AF65-F5344CB8AC3E}">
        <p14:creationId xmlns:p14="http://schemas.microsoft.com/office/powerpoint/2010/main" val="109227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u="none" dirty="0"/>
              <a:t>Section 1, Objective 4-1:</a:t>
            </a:r>
          </a:p>
          <a:p>
            <a:r>
              <a:rPr lang="en-US" altLang="en-US" dirty="0">
                <a:ea typeface="ＭＳ Ｐゴシック" panose="020B0600070205080204" pitchFamily="34" charset="-128"/>
              </a:rPr>
              <a:t>Once the transaction has been journalized, we need to indent a little and add an explanation of the event.  The audit trail is a chain of references that make it possible to trace information, locate errors, and prevent fraud.  This is an important part of each journal entry.</a:t>
            </a:r>
          </a:p>
        </p:txBody>
      </p:sp>
    </p:spTree>
    <p:extLst>
      <p:ext uri="{BB962C8B-B14F-4D97-AF65-F5344CB8AC3E}">
        <p14:creationId xmlns:p14="http://schemas.microsoft.com/office/powerpoint/2010/main" val="109227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lang="en-US" altLang="en-US" sz="1200" b="1" u="none" dirty="0"/>
              <a:t>Section 1, Objective 4-1:</a:t>
            </a:r>
          </a:p>
          <a:p>
            <a:pPr>
              <a:spcBef>
                <a:spcPct val="50000"/>
              </a:spcBef>
            </a:pPr>
            <a:r>
              <a:rPr lang="en-US" altLang="en-US" dirty="0">
                <a:ea typeface="ＭＳ Ｐゴシック" panose="020B0600070205080204" pitchFamily="34" charset="-128"/>
              </a:rPr>
              <a:t>On November 7,</a:t>
            </a:r>
            <a:r>
              <a:rPr lang="en-US" altLang="en-US" baseline="0" dirty="0">
                <a:ea typeface="ＭＳ Ｐゴシック" panose="020B0600070205080204" pitchFamily="34" charset="-128"/>
              </a:rPr>
              <a:t> Eli’s </a:t>
            </a:r>
            <a:r>
              <a:rPr lang="en-US" altLang="ja-JP" dirty="0">
                <a:ea typeface="ＭＳ Ｐゴシック" panose="020B0600070205080204" pitchFamily="34" charset="-128"/>
              </a:rPr>
              <a:t> Consulting Services issued Check 1001 for $5,000 to purchase a computer and other equipment</a:t>
            </a:r>
            <a:r>
              <a:rPr lang="en-US" altLang="ja-JP" b="1" dirty="0">
                <a:ea typeface="ＭＳ Ｐゴシック" panose="020B0600070205080204" pitchFamily="34" charset="-128"/>
              </a:rPr>
              <a:t>.  </a:t>
            </a:r>
            <a:r>
              <a:rPr lang="en-US" altLang="ja-JP" i="1" dirty="0">
                <a:ea typeface="ＭＳ Ｐゴシック" panose="020B0600070205080204" pitchFamily="34" charset="-128"/>
              </a:rPr>
              <a:t>Equipment</a:t>
            </a:r>
            <a:r>
              <a:rPr lang="en-US" altLang="ja-JP" dirty="0">
                <a:ea typeface="ＭＳ Ｐゴシック" panose="020B0600070205080204" pitchFamily="34" charset="-128"/>
              </a:rPr>
              <a:t> needs to be debited for $5,000 and </a:t>
            </a:r>
            <a:r>
              <a:rPr lang="en-US" altLang="ja-JP" i="1" dirty="0">
                <a:ea typeface="ＭＳ Ｐゴシック" panose="020B0600070205080204" pitchFamily="34" charset="-128"/>
              </a:rPr>
              <a:t>Cash</a:t>
            </a:r>
            <a:r>
              <a:rPr lang="en-US" altLang="ja-JP" dirty="0">
                <a:ea typeface="ＭＳ Ｐゴシック" panose="020B0600070205080204" pitchFamily="34" charset="-128"/>
              </a:rPr>
              <a:t> needs to be credited for $5,000.</a:t>
            </a:r>
          </a:p>
          <a:p>
            <a:pPr>
              <a:spcBef>
                <a:spcPct val="50000"/>
              </a:spcBef>
            </a:pPr>
            <a:r>
              <a:rPr lang="en-US" altLang="en-US" dirty="0">
                <a:ea typeface="ＭＳ Ｐゴシック" panose="020B0600070205080204" pitchFamily="34" charset="-128"/>
              </a:rPr>
              <a:t>Here is the general journal.</a:t>
            </a:r>
          </a:p>
        </p:txBody>
      </p:sp>
    </p:spTree>
    <p:extLst>
      <p:ext uri="{BB962C8B-B14F-4D97-AF65-F5344CB8AC3E}">
        <p14:creationId xmlns:p14="http://schemas.microsoft.com/office/powerpoint/2010/main" val="3595870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hapter Opener">
    <p:spTree>
      <p:nvGrpSpPr>
        <p:cNvPr id="1" name=""/>
        <p:cNvGrpSpPr/>
        <p:nvPr/>
      </p:nvGrpSpPr>
      <p:grpSpPr>
        <a:xfrm>
          <a:off x="0" y="0"/>
          <a:ext cx="0" cy="0"/>
          <a:chOff x="0" y="0"/>
          <a:chExt cx="0" cy="0"/>
        </a:xfrm>
      </p:grpSpPr>
      <p:sp>
        <p:nvSpPr>
          <p:cNvPr id="2" name="Title 1"/>
          <p:cNvSpPr>
            <a:spLocks noGrp="1"/>
          </p:cNvSpPr>
          <p:nvPr>
            <p:ph type="ctrTitle"/>
          </p:nvPr>
        </p:nvSpPr>
        <p:spPr>
          <a:xfrm>
            <a:off x="76200" y="76201"/>
            <a:ext cx="8991600" cy="685800"/>
          </a:xfrm>
        </p:spPr>
        <p:txBody>
          <a:bodyPr/>
          <a:lstStyle>
            <a:lvl1pPr algn="l">
              <a:defRPr>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Subtitle 2"/>
          <p:cNvSpPr>
            <a:spLocks noGrp="1"/>
          </p:cNvSpPr>
          <p:nvPr>
            <p:ph type="subTitle" idx="1"/>
          </p:nvPr>
        </p:nvSpPr>
        <p:spPr>
          <a:xfrm>
            <a:off x="4572000" y="1600200"/>
            <a:ext cx="4419600" cy="3657600"/>
          </a:xfrm>
        </p:spPr>
        <p:txBody>
          <a:bodyPr rtlCol="0" anchor="ctr">
            <a:normAutofit/>
          </a:bodyPr>
          <a:lstStyle>
            <a:lvl1pPr algn="ctr">
              <a:defRPr lang="en-US" sz="4400">
                <a:solidFill>
                  <a:schemeClr val="tx1"/>
                </a:solidFill>
                <a:latin typeface="Verdana" pitchFamily="34" charset="0"/>
                <a:ea typeface="Verdana" pitchFamily="34" charset="0"/>
                <a:cs typeface="Verdana" pitchFamily="34" charset="0"/>
              </a:defRPr>
            </a:lvl1pPr>
          </a:lstStyle>
          <a:p>
            <a:pPr lvl="0"/>
            <a:r>
              <a:rPr lang="en-US" dirty="0"/>
              <a:t>Click to edit Master subtitle style</a:t>
            </a:r>
          </a:p>
        </p:txBody>
      </p:sp>
      <p:sp>
        <p:nvSpPr>
          <p:cNvPr id="8" name="Picture Placeholder 7"/>
          <p:cNvSpPr>
            <a:spLocks noGrp="1"/>
          </p:cNvSpPr>
          <p:nvPr>
            <p:ph type="pic" sz="quarter" idx="10"/>
          </p:nvPr>
        </p:nvSpPr>
        <p:spPr>
          <a:xfrm>
            <a:off x="457200" y="1600200"/>
            <a:ext cx="3276600" cy="3657600"/>
          </a:xfrm>
        </p:spPr>
        <p:txBody>
          <a:bodyPr rtlCol="0">
            <a:normAutofit/>
          </a:bodyPr>
          <a:lstStyle/>
          <a:p>
            <a:pPr lvl="0"/>
            <a:endParaRPr lang="en-US" noProof="0" dirty="0"/>
          </a:p>
        </p:txBody>
      </p:sp>
      <p:sp>
        <p:nvSpPr>
          <p:cNvPr id="10" name="Text Placeholder 9"/>
          <p:cNvSpPr>
            <a:spLocks noGrp="1"/>
          </p:cNvSpPr>
          <p:nvPr>
            <p:ph type="body" sz="quarter" idx="11"/>
          </p:nvPr>
        </p:nvSpPr>
        <p:spPr>
          <a:xfrm>
            <a:off x="914400" y="6491614"/>
            <a:ext cx="7315200" cy="22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12"/>
          </p:nvPr>
        </p:nvSpPr>
        <p:spPr>
          <a:xfrm>
            <a:off x="0" y="990600"/>
            <a:ext cx="9067800" cy="457200"/>
          </a:xfrm>
        </p:spPr>
        <p:txBody>
          <a:bodyPr>
            <a:noAutofit/>
          </a:bodyPr>
          <a:lstStyle>
            <a:lvl1pPr>
              <a:defRPr sz="2600">
                <a:latin typeface="Verdana" panose="020B0604030504040204" pitchFamily="34" charset="0"/>
                <a:ea typeface="Verdana" panose="020B0604030504040204" pitchFamily="34" charset="0"/>
                <a:cs typeface="Verdana" panose="020B0604030504040204" pitchFamily="34" charset="0"/>
              </a:defRPr>
            </a:lvl1pPr>
            <a:lvl2pPr>
              <a:defRPr sz="2600">
                <a:latin typeface="Verdana" panose="020B0604030504040204" pitchFamily="34" charset="0"/>
                <a:ea typeface="Verdana" panose="020B0604030504040204" pitchFamily="34" charset="0"/>
                <a:cs typeface="Verdana" panose="020B0604030504040204" pitchFamily="34" charset="0"/>
              </a:defRPr>
            </a:lvl2pPr>
            <a:lvl3pPr>
              <a:defRPr sz="2600">
                <a:latin typeface="Verdana" panose="020B0604030504040204" pitchFamily="34" charset="0"/>
                <a:ea typeface="Verdana" panose="020B0604030504040204" pitchFamily="34" charset="0"/>
                <a:cs typeface="Verdana" panose="020B0604030504040204" pitchFamily="34" charset="0"/>
              </a:defRPr>
            </a:lvl3pPr>
            <a:lvl4pPr>
              <a:defRPr sz="2600">
                <a:latin typeface="Verdana" panose="020B0604030504040204" pitchFamily="34" charset="0"/>
                <a:ea typeface="Verdana" panose="020B0604030504040204" pitchFamily="34" charset="0"/>
                <a:cs typeface="Verdana" panose="020B0604030504040204" pitchFamily="34" charset="0"/>
              </a:defRPr>
            </a:lvl4pPr>
            <a:lvl5pPr>
              <a:defRPr sz="26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26371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665166"/>
            <a:ext cx="6858000" cy="1493837"/>
          </a:xfrm>
        </p:spPr>
        <p:txBody>
          <a:bodyPr anchor="b">
            <a:normAutofit/>
          </a:bodyPr>
          <a:lstStyle>
            <a:lvl1pPr algn="ctr">
              <a:defRPr sz="4000"/>
            </a:lvl1pPr>
          </a:lstStyle>
          <a:p>
            <a:r>
              <a:rPr lang="en-US" dirty="0"/>
              <a:t>Click to edit Master title style</a:t>
            </a:r>
          </a:p>
        </p:txBody>
      </p:sp>
      <p:sp>
        <p:nvSpPr>
          <p:cNvPr id="3" name="Subtitle 2"/>
          <p:cNvSpPr>
            <a:spLocks noGrp="1"/>
          </p:cNvSpPr>
          <p:nvPr>
            <p:ph type="subTitle" idx="1"/>
          </p:nvPr>
        </p:nvSpPr>
        <p:spPr>
          <a:xfrm>
            <a:off x="1143000" y="3525838"/>
            <a:ext cx="6858000" cy="1655762"/>
          </a:xfrm>
        </p:spPr>
        <p:txBody>
          <a:bodyPr>
            <a:normAutofit/>
          </a:bodyPr>
          <a:lstStyle>
            <a:lvl1pPr marL="0" indent="0" algn="ctr">
              <a:buNone/>
              <a:defRPr sz="4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2"/>
          <p:cNvPicPr>
            <a:picLocks noChangeAspect="1" noChangeArrowheads="1"/>
          </p:cNvPicPr>
          <p:nvPr userDrawn="1"/>
        </p:nvPicPr>
        <p:blipFill>
          <a:blip r:embed="rId2" cstate="print">
            <a:biLevel thresh="50000"/>
            <a:extLst>
              <a:ext uri="{28A0092B-C50C-407E-A947-70E740481C1C}">
                <a14:useLocalDpi xmlns:a14="http://schemas.microsoft.com/office/drawing/2010/main" val="0"/>
              </a:ext>
            </a:extLst>
          </a:blip>
          <a:srcRect/>
          <a:stretch>
            <a:fillRect/>
          </a:stretch>
        </p:blipFill>
        <p:spPr bwMode="auto">
          <a:xfrm>
            <a:off x="1143000" y="2895600"/>
            <a:ext cx="6847180" cy="86148"/>
          </a:xfrm>
          <a:prstGeom prst="rect">
            <a:avLst/>
          </a:prstGeom>
          <a:solidFill>
            <a:schemeClr val="tx1"/>
          </a:solidFill>
          <a:ln>
            <a:noFill/>
          </a:ln>
          <a:extLst/>
        </p:spPr>
      </p:pic>
      <p:pic>
        <p:nvPicPr>
          <p:cNvPr id="11" name="Picture 2"/>
          <p:cNvPicPr>
            <a:picLocks noChangeAspect="1" noChangeArrowheads="1"/>
          </p:cNvPicPr>
          <p:nvPr userDrawn="1"/>
        </p:nvPicPr>
        <p:blipFill>
          <a:blip r:embed="rId2" cstate="print">
            <a:biLevel thresh="50000"/>
            <a:extLst>
              <a:ext uri="{28A0092B-C50C-407E-A947-70E740481C1C}">
                <a14:useLocalDpi xmlns:a14="http://schemas.microsoft.com/office/drawing/2010/main" val="0"/>
              </a:ext>
            </a:extLst>
          </a:blip>
          <a:srcRect/>
          <a:stretch>
            <a:fillRect/>
          </a:stretch>
        </p:blipFill>
        <p:spPr bwMode="auto">
          <a:xfrm>
            <a:off x="1153820" y="5705052"/>
            <a:ext cx="6847180" cy="86148"/>
          </a:xfrm>
          <a:prstGeom prst="rect">
            <a:avLst/>
          </a:prstGeom>
          <a:solidFill>
            <a:schemeClr val="tx1"/>
          </a:solidFill>
          <a:ln>
            <a:noFill/>
          </a:ln>
          <a:extLst/>
        </p:spPr>
      </p:pic>
      <p:sp>
        <p:nvSpPr>
          <p:cNvPr id="9" name="Slide Number Placeholder 5"/>
          <p:cNvSpPr txBox="1">
            <a:spLocks/>
          </p:cNvSpPr>
          <p:nvPr userDrawn="1"/>
        </p:nvSpPr>
        <p:spPr>
          <a:xfrm>
            <a:off x="8357477" y="6432892"/>
            <a:ext cx="710323" cy="38753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r" eaLnBrk="1" hangingPunct="1">
              <a:defRPr/>
            </a:pPr>
            <a:r>
              <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rPr>
              <a:t>4-</a:t>
            </a:r>
            <a:fld id="{6F94BB01-2447-4377-8194-F82F4D072C18}" type="slidenum">
              <a:rPr lang="en-US" sz="1200" b="0" smtClean="0">
                <a:solidFill>
                  <a:schemeClr val="tx1"/>
                </a:solidFill>
                <a:latin typeface="Verdana" panose="020B0604030504040204" pitchFamily="34" charset="0"/>
                <a:ea typeface="Verdana" panose="020B0604030504040204" pitchFamily="34" charset="0"/>
                <a:cs typeface="Verdana" panose="020B0604030504040204" pitchFamily="34" charset="0"/>
              </a:rPr>
              <a:pPr algn="r" eaLnBrk="1" hangingPunct="1">
                <a:defRPr/>
              </a:pPr>
              <a:t>‹#›</a:t>
            </a:fld>
            <a:endPar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Text Placeholder 6"/>
          <p:cNvSpPr txBox="1">
            <a:spLocks/>
          </p:cNvSpPr>
          <p:nvPr userDrawn="1"/>
        </p:nvSpPr>
        <p:spPr>
          <a:xfrm>
            <a:off x="904875" y="6470896"/>
            <a:ext cx="7315200" cy="3681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r>
              <a:rPr lang="en-US" altLang="en-US" sz="1200" dirty="0"/>
              <a:t>Copyright © 2017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1433490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28650" y="1825628"/>
            <a:ext cx="7696200" cy="12350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3"/>
          </p:nvPr>
        </p:nvSpPr>
        <p:spPr>
          <a:xfrm>
            <a:off x="733426" y="3644900"/>
            <a:ext cx="6943725" cy="1752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4"/>
          </p:nvPr>
        </p:nvSpPr>
        <p:spPr>
          <a:xfrm>
            <a:off x="0" y="-1"/>
            <a:ext cx="9144000" cy="365125"/>
          </a:xfrm>
        </p:spPr>
        <p:txBody>
          <a:bodyPr>
            <a:noAutofit/>
          </a:bodyPr>
          <a:lstStyle>
            <a:lvl1pPr marL="0" indent="0">
              <a:buNone/>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txBox="1">
            <a:spLocks/>
          </p:cNvSpPr>
          <p:nvPr userDrawn="1"/>
        </p:nvSpPr>
        <p:spPr>
          <a:xfrm>
            <a:off x="904875" y="6470896"/>
            <a:ext cx="7315200" cy="3681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r>
              <a:rPr lang="en-US" altLang="en-US" sz="1200" dirty="0"/>
              <a:t>Copyright © 2017 McGraw-Hill Education. All rights reserved. No reproduction or distribution without the prior written consent of McGraw-Hill Education.</a:t>
            </a:r>
          </a:p>
        </p:txBody>
      </p:sp>
      <p:sp>
        <p:nvSpPr>
          <p:cNvPr id="7" name="Slide Number Placeholder 5"/>
          <p:cNvSpPr txBox="1">
            <a:spLocks/>
          </p:cNvSpPr>
          <p:nvPr userDrawn="1"/>
        </p:nvSpPr>
        <p:spPr>
          <a:xfrm>
            <a:off x="8357477" y="6432892"/>
            <a:ext cx="710323" cy="38753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r" eaLnBrk="1" hangingPunct="1">
              <a:defRPr/>
            </a:pPr>
            <a:r>
              <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rPr>
              <a:t>4-</a:t>
            </a:r>
            <a:fld id="{6F94BB01-2447-4377-8194-F82F4D072C18}" type="slidenum">
              <a:rPr lang="en-US" sz="1200" b="0" smtClean="0">
                <a:solidFill>
                  <a:schemeClr val="tx1"/>
                </a:solidFill>
                <a:latin typeface="Verdana" panose="020B0604030504040204" pitchFamily="34" charset="0"/>
                <a:ea typeface="Verdana" panose="020B0604030504040204" pitchFamily="34" charset="0"/>
                <a:cs typeface="Verdana" panose="020B0604030504040204" pitchFamily="34" charset="0"/>
              </a:rPr>
              <a:pPr algn="r" eaLnBrk="1" hangingPunct="1">
                <a:defRPr/>
              </a:pPr>
              <a:t>‹#›</a:t>
            </a:fld>
            <a:endPar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21140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gure+Caption">
    <p:spTree>
      <p:nvGrpSpPr>
        <p:cNvPr id="1" name=""/>
        <p:cNvGrpSpPr/>
        <p:nvPr/>
      </p:nvGrpSpPr>
      <p:grpSpPr>
        <a:xfrm>
          <a:off x="0" y="0"/>
          <a:ext cx="0" cy="0"/>
          <a:chOff x="0" y="0"/>
          <a:chExt cx="0" cy="0"/>
        </a:xfrm>
      </p:grpSpPr>
      <p:sp>
        <p:nvSpPr>
          <p:cNvPr id="2" name="Title 1"/>
          <p:cNvSpPr>
            <a:spLocks noGrp="1"/>
          </p:cNvSpPr>
          <p:nvPr>
            <p:ph type="title"/>
          </p:nvPr>
        </p:nvSpPr>
        <p:spPr>
          <a:xfrm>
            <a:off x="695325" y="568328"/>
            <a:ext cx="7886700" cy="1325563"/>
          </a:xfrm>
        </p:spPr>
        <p:txBody>
          <a:bodyPr/>
          <a:lstStyle/>
          <a:p>
            <a:r>
              <a:rPr lang="en-US" dirty="0"/>
              <a:t>Click to edit Master title style</a:t>
            </a:r>
          </a:p>
        </p:txBody>
      </p:sp>
      <p:sp>
        <p:nvSpPr>
          <p:cNvPr id="7" name="Text Placeholder 6"/>
          <p:cNvSpPr>
            <a:spLocks noGrp="1"/>
          </p:cNvSpPr>
          <p:nvPr>
            <p:ph type="body" sz="quarter" idx="13"/>
          </p:nvPr>
        </p:nvSpPr>
        <p:spPr>
          <a:xfrm>
            <a:off x="0" y="0"/>
            <a:ext cx="9144000" cy="419100"/>
          </a:xfrm>
        </p:spPr>
        <p:txBody>
          <a:bodyPr>
            <a:noAutofit/>
          </a:bodyPr>
          <a:lstStyle>
            <a:lvl1pPr marL="0" indent="0">
              <a:buNone/>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p:cNvSpPr>
            <a:spLocks noGrp="1"/>
          </p:cNvSpPr>
          <p:nvPr>
            <p:ph type="pic" sz="quarter" idx="14"/>
          </p:nvPr>
        </p:nvSpPr>
        <p:spPr>
          <a:xfrm>
            <a:off x="504825" y="2438400"/>
            <a:ext cx="2286000" cy="3530600"/>
          </a:xfrm>
        </p:spPr>
        <p:txBody>
          <a:bodyPr/>
          <a:lstStyle/>
          <a:p>
            <a:endParaRPr lang="en-US"/>
          </a:p>
        </p:txBody>
      </p:sp>
      <p:sp>
        <p:nvSpPr>
          <p:cNvPr id="11" name="Content Placeholder 10"/>
          <p:cNvSpPr>
            <a:spLocks noGrp="1"/>
          </p:cNvSpPr>
          <p:nvPr>
            <p:ph sz="quarter" idx="15"/>
          </p:nvPr>
        </p:nvSpPr>
        <p:spPr>
          <a:xfrm>
            <a:off x="3409951" y="2197100"/>
            <a:ext cx="4962525" cy="87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6"/>
          </p:nvPr>
        </p:nvSpPr>
        <p:spPr>
          <a:xfrm>
            <a:off x="3448051" y="3784600"/>
            <a:ext cx="4562475" cy="1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6"/>
          <p:cNvSpPr txBox="1">
            <a:spLocks/>
          </p:cNvSpPr>
          <p:nvPr userDrawn="1"/>
        </p:nvSpPr>
        <p:spPr>
          <a:xfrm>
            <a:off x="904875" y="6470896"/>
            <a:ext cx="7315200" cy="3681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r>
              <a:rPr lang="en-US" altLang="en-US" sz="1200" dirty="0"/>
              <a:t>Copyright © 2017 McGraw-Hill Education. All rights reserved. No reproduction or distribution without the prior written consent of McGraw-Hill Education.</a:t>
            </a:r>
          </a:p>
        </p:txBody>
      </p:sp>
      <p:sp>
        <p:nvSpPr>
          <p:cNvPr id="8" name="Slide Number Placeholder 5"/>
          <p:cNvSpPr txBox="1">
            <a:spLocks/>
          </p:cNvSpPr>
          <p:nvPr userDrawn="1"/>
        </p:nvSpPr>
        <p:spPr>
          <a:xfrm>
            <a:off x="8357477" y="6432892"/>
            <a:ext cx="710323" cy="38753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r" eaLnBrk="1" hangingPunct="1">
              <a:defRPr/>
            </a:pPr>
            <a:r>
              <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rPr>
              <a:t>4-</a:t>
            </a:r>
            <a:fld id="{6F94BB01-2447-4377-8194-F82F4D072C18}" type="slidenum">
              <a:rPr lang="en-US" sz="1200" b="0" smtClean="0">
                <a:solidFill>
                  <a:schemeClr val="tx1"/>
                </a:solidFill>
                <a:latin typeface="Verdana" panose="020B0604030504040204" pitchFamily="34" charset="0"/>
                <a:ea typeface="Verdana" panose="020B0604030504040204" pitchFamily="34" charset="0"/>
                <a:cs typeface="Verdana" panose="020B0604030504040204" pitchFamily="34" charset="0"/>
              </a:rPr>
              <a:pPr algn="r" eaLnBrk="1" hangingPunct="1">
                <a:defRPr/>
              </a:pPr>
              <a:t>‹#›</a:t>
            </a:fld>
            <a:endPar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887434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66680001"/>
      </p:ext>
    </p:extLst>
  </p:cSld>
  <p:clrMap bg1="lt1" tx1="dk1" bg2="lt2" tx2="dk2" accent1="accent1" accent2="accent2" accent3="accent3" accent4="accent4" accent5="accent5" accent6="accent6" hlink="hlink" folHlink="folHlink"/>
  <p:sldLayoutIdLst>
    <p:sldLayoutId id="2147483747" r:id="rId1"/>
    <p:sldLayoutId id="2147483744" r:id="rId2"/>
    <p:sldLayoutId id="2147483745" r:id="rId3"/>
    <p:sldLayoutId id="2147483746" r:id="rId4"/>
  </p:sldLayoutIdLst>
  <p:txStyles>
    <p:titleStyle>
      <a:lvl1pPr algn="ctr" defTabSz="914400" rtl="0" eaLnBrk="1" latinLnBrk="0" hangingPunct="1">
        <a:lnSpc>
          <a:spcPct val="90000"/>
        </a:lnSpc>
        <a:spcBef>
          <a:spcPct val="0"/>
        </a:spcBef>
        <a:buNone/>
        <a:defRPr sz="36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408" y="0"/>
            <a:ext cx="8991600" cy="914399"/>
          </a:xfrm>
        </p:spPr>
        <p:txBody>
          <a:bodyPr>
            <a:noAutofit/>
          </a:bodyPr>
          <a:lstStyle/>
          <a:p>
            <a:pPr>
              <a:lnSpc>
                <a:spcPct val="100000"/>
              </a:lnSpc>
            </a:pPr>
            <a:r>
              <a:rPr lang="en-US" kern="0" dirty="0"/>
              <a:t>College Accounting</a:t>
            </a:r>
            <a:br>
              <a:rPr lang="en-US" kern="0" dirty="0"/>
            </a:br>
            <a:r>
              <a:rPr lang="en-US" sz="2800" kern="0" dirty="0"/>
              <a:t>A Contemporary Approach</a:t>
            </a:r>
            <a:endParaRPr lang="en-US" dirty="0"/>
          </a:p>
        </p:txBody>
      </p:sp>
      <p:sp>
        <p:nvSpPr>
          <p:cNvPr id="8" name="Text Placeholder 7"/>
          <p:cNvSpPr>
            <a:spLocks noGrp="1"/>
          </p:cNvSpPr>
          <p:nvPr>
            <p:ph sz="quarter" idx="12"/>
          </p:nvPr>
        </p:nvSpPr>
        <p:spPr>
          <a:xfrm>
            <a:off x="0" y="990600"/>
            <a:ext cx="9144000" cy="457200"/>
          </a:xfrm>
        </p:spPr>
        <p:txBody>
          <a:bodyPr/>
          <a:lstStyle/>
          <a:p>
            <a:pPr marL="0" indent="0">
              <a:lnSpc>
                <a:spcPct val="100000"/>
              </a:lnSpc>
              <a:buNone/>
            </a:pPr>
            <a:r>
              <a:rPr lang="en-US" sz="2400" dirty="0"/>
              <a:t>Fourth Edition</a:t>
            </a:r>
          </a:p>
        </p:txBody>
      </p:sp>
      <p:pic>
        <p:nvPicPr>
          <p:cNvPr id="9" name="Picture 12" descr="Alt text will be entered here."/>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tretch>
            <a:fillRect/>
          </a:stretch>
        </p:blipFill>
        <p:spPr bwMode="auto">
          <a:xfrm>
            <a:off x="228600" y="1600200"/>
            <a:ext cx="3600386" cy="4701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ubtitle 4"/>
          <p:cNvSpPr>
            <a:spLocks noGrp="1"/>
          </p:cNvSpPr>
          <p:nvPr>
            <p:ph type="subTitle" idx="1"/>
          </p:nvPr>
        </p:nvSpPr>
        <p:spPr>
          <a:xfrm>
            <a:off x="4072890" y="1828800"/>
            <a:ext cx="4842510" cy="4038600"/>
          </a:xfrm>
        </p:spPr>
        <p:txBody>
          <a:bodyPr>
            <a:normAutofit/>
          </a:bodyPr>
          <a:lstStyle/>
          <a:p>
            <a:pPr marL="0" indent="0" defTabSz="809625">
              <a:lnSpc>
                <a:spcPct val="100000"/>
              </a:lnSpc>
              <a:buNone/>
              <a:defRPr/>
            </a:pPr>
            <a:r>
              <a:rPr lang="en-US" b="1" kern="0" dirty="0"/>
              <a:t>Chapter 4 </a:t>
            </a:r>
          </a:p>
          <a:p>
            <a:pPr marL="0" indent="0" defTabSz="809625">
              <a:lnSpc>
                <a:spcPct val="100000"/>
              </a:lnSpc>
              <a:buNone/>
              <a:defRPr/>
            </a:pPr>
            <a:r>
              <a:rPr lang="en-US" sz="4000" dirty="0"/>
              <a:t>The General Journal and the General Ledger</a:t>
            </a:r>
            <a:endParaRPr lang="en-US" sz="4000" kern="0" dirty="0"/>
          </a:p>
        </p:txBody>
      </p:sp>
      <p:sp>
        <p:nvSpPr>
          <p:cNvPr id="7" name="Text Placeholder 6"/>
          <p:cNvSpPr>
            <a:spLocks noGrp="1"/>
          </p:cNvSpPr>
          <p:nvPr>
            <p:ph type="body" sz="quarter" idx="11"/>
          </p:nvPr>
        </p:nvSpPr>
        <p:spPr>
          <a:xfrm>
            <a:off x="904875" y="6400800"/>
            <a:ext cx="7315200" cy="445477"/>
          </a:xfrm>
        </p:spPr>
        <p:txBody>
          <a:bodyPr>
            <a:noAutofit/>
          </a:bodyPr>
          <a:lstStyle/>
          <a:p>
            <a:pPr marL="0" indent="0" algn="ctr">
              <a:lnSpc>
                <a:spcPct val="100000"/>
              </a:lnSpc>
              <a:buNone/>
              <a:defRPr/>
            </a:pPr>
            <a:r>
              <a:rPr lang="en-US" altLang="en-US" sz="1200" dirty="0"/>
              <a:t>Copyright © 2017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793799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pPr>
              <a:lnSpc>
                <a:spcPct val="100000"/>
              </a:lnSpc>
            </a:pPr>
            <a:r>
              <a:rPr lang="en-US" altLang="en-US" dirty="0"/>
              <a:t>Section 1, Objective 4-1: Record transactions in the general journal</a:t>
            </a:r>
            <a:r>
              <a:rPr lang="en-US" altLang="ja-JP" dirty="0"/>
              <a:t>.</a:t>
            </a:r>
            <a:endParaRPr lang="en-US" altLang="en-US" dirty="0"/>
          </a:p>
        </p:txBody>
      </p:sp>
      <p:sp>
        <p:nvSpPr>
          <p:cNvPr id="2" name="Title 1"/>
          <p:cNvSpPr>
            <a:spLocks noGrp="1"/>
          </p:cNvSpPr>
          <p:nvPr>
            <p:ph type="title"/>
          </p:nvPr>
        </p:nvSpPr>
        <p:spPr>
          <a:xfrm>
            <a:off x="0" y="419101"/>
            <a:ext cx="9144000" cy="800100"/>
          </a:xfrm>
        </p:spPr>
        <p:txBody>
          <a:bodyPr>
            <a:normAutofit/>
          </a:bodyPr>
          <a:lstStyle/>
          <a:p>
            <a:pPr>
              <a:lnSpc>
                <a:spcPct val="100000"/>
              </a:lnSpc>
              <a:spcBef>
                <a:spcPct val="50000"/>
              </a:spcBef>
            </a:pPr>
            <a:r>
              <a:rPr lang="en-US" altLang="en-US" dirty="0">
                <a:cs typeface="Times New Roman" panose="02020603050405020304" pitchFamily="18" charset="0"/>
              </a:rPr>
              <a:t>Purchase of Equipment on Credit</a:t>
            </a:r>
          </a:p>
        </p:txBody>
      </p:sp>
      <p:sp>
        <p:nvSpPr>
          <p:cNvPr id="5" name="Content Placeholder 4"/>
          <p:cNvSpPr>
            <a:spLocks noGrp="1"/>
          </p:cNvSpPr>
          <p:nvPr>
            <p:ph sz="quarter" idx="15"/>
          </p:nvPr>
        </p:nvSpPr>
        <p:spPr>
          <a:xfrm>
            <a:off x="533400" y="1333412"/>
            <a:ext cx="8077200" cy="1333588"/>
          </a:xfrm>
        </p:spPr>
        <p:txBody>
          <a:bodyPr>
            <a:noAutofit/>
          </a:bodyPr>
          <a:lstStyle/>
          <a:p>
            <a:pPr marL="0" indent="0">
              <a:lnSpc>
                <a:spcPct val="100000"/>
              </a:lnSpc>
              <a:spcBef>
                <a:spcPts val="600"/>
              </a:spcBef>
              <a:buNone/>
            </a:pPr>
            <a:r>
              <a:rPr lang="en-US" altLang="en-US" sz="2600" dirty="0"/>
              <a:t>On November 10, Eli’s</a:t>
            </a:r>
            <a:r>
              <a:rPr lang="en-US" altLang="ja-JP" sz="2600" dirty="0"/>
              <a:t> Consulting Services purchased office equipment on account for $6,000.</a:t>
            </a:r>
            <a:endParaRPr lang="en-US" altLang="en-US" sz="2600" dirty="0"/>
          </a:p>
        </p:txBody>
      </p:sp>
      <p:pic>
        <p:nvPicPr>
          <p:cNvPr id="9" name="Picture 2" descr="Spreadsheet shows an example of how to record a business transaction in a General Journal for the purchase of office equipment on account for $6,000.  The first column is labeled Date, the second column is labeled Description, the third column is labeled Post. Ref., the fourth column is labeled Debit and the last column is labeled Credit.  The first row lists data as Nov. 10, Equipment and 6,000.00 for Debit. The second row lists Accounts Payable for Description and 6,000.00 for Credit.  The last row of the statement lists Purchased equipment on account from Office Plus, Inv. 2223, due in 60 days." title="Purchase of Equipment on Credit Spreadsheet"/>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076277" y="2900267"/>
            <a:ext cx="7030403" cy="266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812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pPr>
              <a:lnSpc>
                <a:spcPct val="100000"/>
              </a:lnSpc>
            </a:pPr>
            <a:r>
              <a:rPr lang="en-US" altLang="en-US" dirty="0"/>
              <a:t>Section 1, Objective 4-1: Record transactions in the general journal</a:t>
            </a:r>
            <a:r>
              <a:rPr lang="en-US" altLang="ja-JP" dirty="0"/>
              <a:t>.</a:t>
            </a:r>
            <a:endParaRPr lang="en-US" altLang="en-US" dirty="0"/>
          </a:p>
        </p:txBody>
      </p:sp>
      <p:sp>
        <p:nvSpPr>
          <p:cNvPr id="2" name="Title 1"/>
          <p:cNvSpPr>
            <a:spLocks noGrp="1"/>
          </p:cNvSpPr>
          <p:nvPr>
            <p:ph type="title"/>
          </p:nvPr>
        </p:nvSpPr>
        <p:spPr>
          <a:xfrm>
            <a:off x="0" y="419101"/>
            <a:ext cx="9144000" cy="723900"/>
          </a:xfrm>
        </p:spPr>
        <p:txBody>
          <a:bodyPr>
            <a:normAutofit/>
          </a:bodyPr>
          <a:lstStyle/>
          <a:p>
            <a:pPr>
              <a:lnSpc>
                <a:spcPct val="100000"/>
              </a:lnSpc>
              <a:spcBef>
                <a:spcPct val="50000"/>
              </a:spcBef>
            </a:pPr>
            <a:r>
              <a:rPr lang="en-US" altLang="en-US" dirty="0">
                <a:cs typeface="Times New Roman" panose="02020603050405020304" pitchFamily="18" charset="0"/>
              </a:rPr>
              <a:t>Cash Purchase of Supplies</a:t>
            </a:r>
          </a:p>
        </p:txBody>
      </p:sp>
      <p:sp>
        <p:nvSpPr>
          <p:cNvPr id="5" name="Content Placeholder 4"/>
          <p:cNvSpPr>
            <a:spLocks noGrp="1"/>
          </p:cNvSpPr>
          <p:nvPr>
            <p:ph sz="quarter" idx="15"/>
          </p:nvPr>
        </p:nvSpPr>
        <p:spPr>
          <a:xfrm>
            <a:off x="466003" y="1290191"/>
            <a:ext cx="8144597" cy="995809"/>
          </a:xfrm>
        </p:spPr>
        <p:txBody>
          <a:bodyPr>
            <a:normAutofit/>
          </a:bodyPr>
          <a:lstStyle/>
          <a:p>
            <a:pPr marL="0" indent="0">
              <a:lnSpc>
                <a:spcPct val="100000"/>
              </a:lnSpc>
              <a:spcBef>
                <a:spcPts val="600"/>
              </a:spcBef>
              <a:buClrTx/>
              <a:buFontTx/>
              <a:buNone/>
            </a:pPr>
            <a:r>
              <a:rPr lang="en-US" altLang="en-US" sz="2600" dirty="0"/>
              <a:t>On November 28, Eli’s</a:t>
            </a:r>
            <a:r>
              <a:rPr lang="en-US" altLang="ja-JP" sz="2600" dirty="0"/>
              <a:t> Consulting Services </a:t>
            </a:r>
            <a:br>
              <a:rPr lang="en-US" altLang="ja-JP" sz="2600" dirty="0"/>
            </a:br>
            <a:r>
              <a:rPr lang="en-US" altLang="ja-JP" sz="2600" dirty="0"/>
              <a:t>purchased supplies for $1,500, Check 1002.</a:t>
            </a:r>
            <a:endParaRPr lang="en-US" altLang="en-US" sz="2600" dirty="0"/>
          </a:p>
        </p:txBody>
      </p:sp>
      <p:pic>
        <p:nvPicPr>
          <p:cNvPr id="8" name="Picture 2" descr="Spreadsheet shows an example of how to record a business transaction in a General Journal for the purchase of 1,500.00 for supplies .  The first column is labeled Date, the second column is labeled Description, the third column is labeled Post. Ref., the fourth column is labeled Debit and the last column is labeled Credit.  The first row lists data as Nov. 28, Supplies and 1,500.00 for Debit. The second row lists Cash for Description and 1,500.00 for Credit.  The last row of the statement lists Purchased supplies, Ck. 1002." title="Cash Purchase of Supplies Spreadsheet"/>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845271" y="2590800"/>
            <a:ext cx="7474816" cy="2858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1053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pPr>
              <a:lnSpc>
                <a:spcPct val="100000"/>
              </a:lnSpc>
            </a:pPr>
            <a:r>
              <a:rPr lang="en-US" altLang="en-US" dirty="0"/>
              <a:t>Section 1, Objective 4-1: Record transactions in the general journal</a:t>
            </a:r>
            <a:r>
              <a:rPr lang="en-US" altLang="ja-JP" dirty="0"/>
              <a:t>.</a:t>
            </a:r>
            <a:endParaRPr lang="en-US" altLang="en-US" dirty="0"/>
          </a:p>
        </p:txBody>
      </p:sp>
      <p:sp>
        <p:nvSpPr>
          <p:cNvPr id="2" name="Title 1"/>
          <p:cNvSpPr>
            <a:spLocks noGrp="1"/>
          </p:cNvSpPr>
          <p:nvPr>
            <p:ph type="title"/>
          </p:nvPr>
        </p:nvSpPr>
        <p:spPr>
          <a:xfrm>
            <a:off x="0" y="457200"/>
            <a:ext cx="9144000" cy="723900"/>
          </a:xfrm>
        </p:spPr>
        <p:txBody>
          <a:bodyPr/>
          <a:lstStyle/>
          <a:p>
            <a:pPr>
              <a:lnSpc>
                <a:spcPct val="100000"/>
              </a:lnSpc>
            </a:pPr>
            <a:r>
              <a:rPr lang="en-US" altLang="en-US" dirty="0">
                <a:cs typeface="Times New Roman" panose="02020603050405020304" pitchFamily="18" charset="0"/>
              </a:rPr>
              <a:t>Payment to a Creditor</a:t>
            </a:r>
            <a:endParaRPr lang="en-US" dirty="0"/>
          </a:p>
        </p:txBody>
      </p:sp>
      <p:sp>
        <p:nvSpPr>
          <p:cNvPr id="5" name="Content Placeholder 4"/>
          <p:cNvSpPr>
            <a:spLocks noGrp="1"/>
          </p:cNvSpPr>
          <p:nvPr>
            <p:ph sz="quarter" idx="15"/>
          </p:nvPr>
        </p:nvSpPr>
        <p:spPr>
          <a:xfrm>
            <a:off x="381000" y="1295401"/>
            <a:ext cx="8305800" cy="1981199"/>
          </a:xfrm>
        </p:spPr>
        <p:txBody>
          <a:bodyPr>
            <a:noAutofit/>
          </a:bodyPr>
          <a:lstStyle/>
          <a:p>
            <a:pPr marL="0" indent="0">
              <a:lnSpc>
                <a:spcPct val="100000"/>
              </a:lnSpc>
              <a:spcBef>
                <a:spcPts val="600"/>
              </a:spcBef>
              <a:buNone/>
            </a:pPr>
            <a:r>
              <a:rPr lang="en-US" altLang="en-US" sz="2400" dirty="0"/>
              <a:t>On November 30, Eli’s</a:t>
            </a:r>
            <a:r>
              <a:rPr lang="en-US" altLang="ja-JP" sz="2400" dirty="0"/>
              <a:t> Consulting Services paid Office Plus $2,500 in partial payment of Invoice 2223, Check 1003.</a:t>
            </a:r>
          </a:p>
          <a:p>
            <a:pPr marL="457200" indent="-457200">
              <a:lnSpc>
                <a:spcPct val="100000"/>
              </a:lnSpc>
              <a:spcBef>
                <a:spcPts val="600"/>
              </a:spcBef>
            </a:pPr>
            <a:r>
              <a:rPr lang="en-US" altLang="en-US" sz="2400" dirty="0"/>
              <a:t>Remember, in the general journal, </a:t>
            </a:r>
            <a:r>
              <a:rPr lang="en-US" altLang="en-US" sz="2400" u="sng" dirty="0"/>
              <a:t>always</a:t>
            </a:r>
            <a:r>
              <a:rPr lang="en-US" altLang="en-US" sz="2400" dirty="0"/>
              <a:t> enter debits before credits!</a:t>
            </a:r>
          </a:p>
        </p:txBody>
      </p:sp>
      <p:pic>
        <p:nvPicPr>
          <p:cNvPr id="8" name="Picture 2" descr="Spreadsheet shows an example of how to record a business transaction in a General Journal for the partial payment of an Invoice of $2,500.  The first column is labeled Date, the second column is labeled Description, the third column is labeled Post. Ref., the fourth column is labeled Debit and the last column is labeled Credit.  The first row lists data as Nov. 30, Accounts Payable and 2,500.00 for Debit. The second row lists Cash for Description and 2,500.00 for Credit.  The last row of the statement lists Paid on account, Office Plus, Invoice 2223, Check 1003." title="Payment to a Creditor Spreadsheet "/>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914400" y="3558540"/>
            <a:ext cx="7239953" cy="2766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9898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pPr>
              <a:lnSpc>
                <a:spcPct val="100000"/>
              </a:lnSpc>
            </a:pPr>
            <a:r>
              <a:rPr lang="en-US" altLang="en-US" dirty="0"/>
              <a:t>Section 1, Objective 4-1: Record transactions in the general journal</a:t>
            </a:r>
            <a:r>
              <a:rPr lang="en-US" altLang="ja-JP" dirty="0"/>
              <a:t>.</a:t>
            </a:r>
            <a:endParaRPr lang="en-US" altLang="en-US" dirty="0"/>
          </a:p>
        </p:txBody>
      </p:sp>
      <p:sp>
        <p:nvSpPr>
          <p:cNvPr id="2" name="Title 1"/>
          <p:cNvSpPr>
            <a:spLocks noGrp="1"/>
          </p:cNvSpPr>
          <p:nvPr>
            <p:ph type="title"/>
          </p:nvPr>
        </p:nvSpPr>
        <p:spPr>
          <a:xfrm>
            <a:off x="0" y="419100"/>
            <a:ext cx="9220200" cy="723900"/>
          </a:xfrm>
        </p:spPr>
        <p:txBody>
          <a:bodyPr/>
          <a:lstStyle/>
          <a:p>
            <a:pPr>
              <a:lnSpc>
                <a:spcPct val="100000"/>
              </a:lnSpc>
              <a:spcBef>
                <a:spcPct val="50000"/>
              </a:spcBef>
            </a:pPr>
            <a:r>
              <a:rPr lang="en-US" altLang="en-US" dirty="0">
                <a:cs typeface="Times New Roman" panose="02020603050405020304" pitchFamily="18" charset="0"/>
              </a:rPr>
              <a:t>Recording a Prepayment of Rent</a:t>
            </a:r>
          </a:p>
        </p:txBody>
      </p:sp>
      <p:sp>
        <p:nvSpPr>
          <p:cNvPr id="5" name="Content Placeholder 4"/>
          <p:cNvSpPr>
            <a:spLocks noGrp="1"/>
          </p:cNvSpPr>
          <p:nvPr>
            <p:ph sz="quarter" idx="15"/>
          </p:nvPr>
        </p:nvSpPr>
        <p:spPr>
          <a:xfrm>
            <a:off x="457200" y="1295400"/>
            <a:ext cx="8229600" cy="1219200"/>
          </a:xfrm>
        </p:spPr>
        <p:txBody>
          <a:bodyPr>
            <a:noAutofit/>
          </a:bodyPr>
          <a:lstStyle/>
          <a:p>
            <a:pPr marL="0" indent="0">
              <a:lnSpc>
                <a:spcPct val="100000"/>
              </a:lnSpc>
              <a:spcBef>
                <a:spcPts val="600"/>
              </a:spcBef>
              <a:buNone/>
            </a:pPr>
            <a:r>
              <a:rPr lang="en-US" altLang="en-US" sz="2400" dirty="0"/>
              <a:t>On November 30, Eli’s</a:t>
            </a:r>
            <a:r>
              <a:rPr lang="en-US" altLang="ja-JP" sz="2400" dirty="0"/>
              <a:t> Consulting Services wrote Check 1004 for $8,000 to prepay rent for December and January.</a:t>
            </a:r>
            <a:endParaRPr lang="en-US" altLang="en-US" sz="2400" dirty="0"/>
          </a:p>
        </p:txBody>
      </p:sp>
      <p:pic>
        <p:nvPicPr>
          <p:cNvPr id="8" name="Picture 2" descr="Spreadsheet shows an example of how to record a business transaction in a General Journal for the prepayment of rent of $8,000.  The first column is labeled Date, the second column is labeled Description, the third column is labeled Post. Ref., the fourth column is labeled Debit and the last column is labeled Credit.  The first row lists data as Nov. 30, Prepaid Rent and 8,000.00 for Debit. The second row lists Cash for Description and 8,000.00 for Credit.  The last row of the statement lists Paid Dec. and Jan. rent in advance; Check 1004." title="Recording a Prepayment of Rent Spreadsheet"/>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000125" y="2819400"/>
            <a:ext cx="7229475" cy="2755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0360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pPr>
              <a:lnSpc>
                <a:spcPct val="100000"/>
              </a:lnSpc>
            </a:pPr>
            <a:r>
              <a:rPr lang="en-US" altLang="en-US" dirty="0"/>
              <a:t>Section 1, Objective 4-1: Record transactions in the general journal</a:t>
            </a:r>
            <a:r>
              <a:rPr lang="en-US" altLang="ja-JP" dirty="0"/>
              <a:t>.</a:t>
            </a:r>
            <a:endParaRPr lang="en-US" altLang="en-US" dirty="0"/>
          </a:p>
        </p:txBody>
      </p:sp>
      <p:sp>
        <p:nvSpPr>
          <p:cNvPr id="2" name="Title 1"/>
          <p:cNvSpPr>
            <a:spLocks noGrp="1"/>
          </p:cNvSpPr>
          <p:nvPr>
            <p:ph type="title"/>
          </p:nvPr>
        </p:nvSpPr>
        <p:spPr>
          <a:xfrm>
            <a:off x="0" y="419100"/>
            <a:ext cx="9144000" cy="800100"/>
          </a:xfrm>
        </p:spPr>
        <p:txBody>
          <a:bodyPr/>
          <a:lstStyle/>
          <a:p>
            <a:pPr>
              <a:lnSpc>
                <a:spcPct val="100000"/>
              </a:lnSpc>
              <a:spcBef>
                <a:spcPct val="50000"/>
              </a:spcBef>
            </a:pPr>
            <a:r>
              <a:rPr lang="en-US" altLang="en-US" dirty="0"/>
              <a:t>Services Performed for Cash</a:t>
            </a:r>
          </a:p>
        </p:txBody>
      </p:sp>
      <p:sp>
        <p:nvSpPr>
          <p:cNvPr id="5" name="Content Placeholder 4"/>
          <p:cNvSpPr>
            <a:spLocks noGrp="1"/>
          </p:cNvSpPr>
          <p:nvPr>
            <p:ph sz="quarter" idx="15"/>
          </p:nvPr>
        </p:nvSpPr>
        <p:spPr>
          <a:xfrm>
            <a:off x="533400" y="1371600"/>
            <a:ext cx="8026956" cy="946795"/>
          </a:xfrm>
        </p:spPr>
        <p:txBody>
          <a:bodyPr>
            <a:noAutofit/>
          </a:bodyPr>
          <a:lstStyle/>
          <a:p>
            <a:pPr marL="0" indent="0">
              <a:lnSpc>
                <a:spcPct val="100000"/>
              </a:lnSpc>
              <a:spcBef>
                <a:spcPts val="600"/>
              </a:spcBef>
              <a:buNone/>
            </a:pPr>
            <a:r>
              <a:rPr lang="en-US" altLang="ja-JP" sz="2600" dirty="0"/>
              <a:t>Eli’s Consulting performed services for $36,000 in cash.</a:t>
            </a:r>
            <a:endParaRPr lang="en-US" altLang="en-US" sz="2600" dirty="0"/>
          </a:p>
        </p:txBody>
      </p:sp>
      <p:pic>
        <p:nvPicPr>
          <p:cNvPr id="9" name="Picture 2" descr="Spreadsheet shows an example of how to record a business transaction in a General Journal for $36,000 for performed services.  The first column is labeled Date, the second column is labeled Description, the third column is labeled Post. Ref., the fourth column is labeled Debit and the last column is labeled Credit.  The first row lists data as 2019, Dec. 31, Cash and 36,000.00 for Debit. The second row lists Fees Income for Description and 36,000.00 for Credit.  The last row of the statement lists Performed services for cash." title="Services Performed for Cash Spreadsheet"/>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914400" y="2619089"/>
            <a:ext cx="7281863" cy="2367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5219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pPr>
              <a:lnSpc>
                <a:spcPct val="100000"/>
              </a:lnSpc>
            </a:pPr>
            <a:r>
              <a:rPr lang="en-US" altLang="en-US" dirty="0"/>
              <a:t>Section 1, Objective 4-1: Record transactions in the general journal</a:t>
            </a:r>
            <a:r>
              <a:rPr lang="en-US" altLang="ja-JP" dirty="0"/>
              <a:t>.</a:t>
            </a:r>
            <a:endParaRPr lang="en-US" altLang="en-US" dirty="0"/>
          </a:p>
        </p:txBody>
      </p:sp>
      <p:sp>
        <p:nvSpPr>
          <p:cNvPr id="2" name="Title 1"/>
          <p:cNvSpPr>
            <a:spLocks noGrp="1"/>
          </p:cNvSpPr>
          <p:nvPr>
            <p:ph type="title"/>
          </p:nvPr>
        </p:nvSpPr>
        <p:spPr>
          <a:xfrm>
            <a:off x="0" y="419100"/>
            <a:ext cx="9144000" cy="800100"/>
          </a:xfrm>
        </p:spPr>
        <p:txBody>
          <a:bodyPr/>
          <a:lstStyle/>
          <a:p>
            <a:pPr>
              <a:lnSpc>
                <a:spcPct val="100000"/>
              </a:lnSpc>
              <a:spcBef>
                <a:spcPct val="50000"/>
              </a:spcBef>
            </a:pPr>
            <a:r>
              <a:rPr lang="en-US" altLang="en-US" dirty="0"/>
              <a:t>Performed Services on Account</a:t>
            </a:r>
          </a:p>
        </p:txBody>
      </p:sp>
      <p:sp>
        <p:nvSpPr>
          <p:cNvPr id="5" name="Content Placeholder 4"/>
          <p:cNvSpPr>
            <a:spLocks noGrp="1"/>
          </p:cNvSpPr>
          <p:nvPr>
            <p:ph sz="quarter" idx="15"/>
          </p:nvPr>
        </p:nvSpPr>
        <p:spPr>
          <a:xfrm>
            <a:off x="457200" y="1295400"/>
            <a:ext cx="8229600" cy="990599"/>
          </a:xfrm>
        </p:spPr>
        <p:txBody>
          <a:bodyPr>
            <a:noAutofit/>
          </a:bodyPr>
          <a:lstStyle/>
          <a:p>
            <a:pPr marL="0" indent="0">
              <a:lnSpc>
                <a:spcPct val="100000"/>
              </a:lnSpc>
              <a:spcBef>
                <a:spcPts val="600"/>
              </a:spcBef>
              <a:buNone/>
            </a:pPr>
            <a:r>
              <a:rPr lang="en-US" altLang="ja-JP" sz="2600" dirty="0"/>
              <a:t>Eli’s Consulting performed services on account for $11,000.</a:t>
            </a:r>
            <a:endParaRPr lang="en-US" altLang="en-US" sz="2600" dirty="0"/>
          </a:p>
        </p:txBody>
      </p:sp>
      <p:pic>
        <p:nvPicPr>
          <p:cNvPr id="8" name="Picture 2" descr="Spreadsheet shows an example of how to record a business transaction in a General Journal for $11,000 for performed services on account.  The first column is labeled Date, the second column is labeled Description, the third column is labeled Post. Ref., the fourth column is labeled Debit and the last column is labeled Credit.  The first row lists data as Dec. 31, Accounts Receivable and 11,000.00 for Debit. The second row lists Fees Income for Description and 11,000.00 for Credit.  The last row of the statement lists Performed services on credit." title="Performed Services on Account Spreadsheet"/>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551355" y="2590800"/>
            <a:ext cx="7986999" cy="2627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1332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pPr>
              <a:lnSpc>
                <a:spcPct val="100000"/>
              </a:lnSpc>
            </a:pPr>
            <a:r>
              <a:rPr lang="en-US" altLang="en-US" dirty="0"/>
              <a:t>Section 1, Objective 4-1: Record transactions in the general journal</a:t>
            </a:r>
            <a:r>
              <a:rPr lang="en-US" altLang="ja-JP" dirty="0"/>
              <a:t>.</a:t>
            </a:r>
            <a:endParaRPr lang="en-US" altLang="en-US" dirty="0"/>
          </a:p>
        </p:txBody>
      </p:sp>
      <p:sp>
        <p:nvSpPr>
          <p:cNvPr id="2" name="Title 1"/>
          <p:cNvSpPr>
            <a:spLocks noGrp="1"/>
          </p:cNvSpPr>
          <p:nvPr>
            <p:ph type="title"/>
          </p:nvPr>
        </p:nvSpPr>
        <p:spPr>
          <a:xfrm>
            <a:off x="0" y="419101"/>
            <a:ext cx="9144000" cy="723900"/>
          </a:xfrm>
        </p:spPr>
        <p:txBody>
          <a:bodyPr/>
          <a:lstStyle/>
          <a:p>
            <a:pPr>
              <a:lnSpc>
                <a:spcPct val="100000"/>
              </a:lnSpc>
              <a:spcBef>
                <a:spcPct val="50000"/>
              </a:spcBef>
            </a:pPr>
            <a:r>
              <a:rPr lang="en-US" altLang="en-US" dirty="0"/>
              <a:t>Received Cash From Credit Clients</a:t>
            </a:r>
          </a:p>
        </p:txBody>
      </p:sp>
      <p:sp>
        <p:nvSpPr>
          <p:cNvPr id="5" name="Content Placeholder 4"/>
          <p:cNvSpPr>
            <a:spLocks noGrp="1"/>
          </p:cNvSpPr>
          <p:nvPr>
            <p:ph sz="quarter" idx="15"/>
          </p:nvPr>
        </p:nvSpPr>
        <p:spPr>
          <a:xfrm>
            <a:off x="457200" y="1295400"/>
            <a:ext cx="8229600" cy="838200"/>
          </a:xfrm>
        </p:spPr>
        <p:txBody>
          <a:bodyPr>
            <a:normAutofit fontScale="92500" lnSpcReduction="10000"/>
          </a:bodyPr>
          <a:lstStyle/>
          <a:p>
            <a:pPr marL="0" indent="0">
              <a:lnSpc>
                <a:spcPct val="110000"/>
              </a:lnSpc>
              <a:spcBef>
                <a:spcPts val="600"/>
              </a:spcBef>
              <a:buClrTx/>
              <a:buSzPct val="80000"/>
              <a:buFont typeface="Wingdings" panose="05000000000000000000" pitchFamily="2" charset="2"/>
              <a:buNone/>
            </a:pPr>
            <a:r>
              <a:rPr lang="en-US" altLang="en-US" sz="2600" dirty="0"/>
              <a:t>Received $6,000 in cash from a credit client on account.</a:t>
            </a:r>
          </a:p>
        </p:txBody>
      </p:sp>
      <p:pic>
        <p:nvPicPr>
          <p:cNvPr id="9" name="Picture 2" descr="Spreadsheet shows an example of how to record a business transaction in a General Journal for $6,000 in cash from a credit client on account.  The first column is labeled Date, the second column is labeled Description, the third column is labeled Post. Ref., the fourth column is labeled Debit and the last column is labeled Credit.  The first row lists data as Dec. 31, Cash and 6,000.00 for Debit. The second row lists Accounts Receivable for Description and 6,000.00 for Credit.  The last row of the statement lists Received cash from credit clients on account." title="Received Cash from Credit Clients Spreadsheet"/>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627649" y="2438400"/>
            <a:ext cx="7963948" cy="2581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9470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pPr>
              <a:lnSpc>
                <a:spcPct val="100000"/>
              </a:lnSpc>
            </a:pPr>
            <a:r>
              <a:rPr lang="en-US" altLang="en-US" dirty="0"/>
              <a:t>Section 1, Objective 4-1: Record transactions in the general journal</a:t>
            </a:r>
            <a:r>
              <a:rPr lang="en-US" altLang="ja-JP" dirty="0"/>
              <a:t>. </a:t>
            </a:r>
            <a:endParaRPr lang="en-US" altLang="en-US" dirty="0"/>
          </a:p>
        </p:txBody>
      </p:sp>
      <p:sp>
        <p:nvSpPr>
          <p:cNvPr id="2" name="Title 1"/>
          <p:cNvSpPr>
            <a:spLocks noGrp="1"/>
          </p:cNvSpPr>
          <p:nvPr>
            <p:ph type="title"/>
          </p:nvPr>
        </p:nvSpPr>
        <p:spPr>
          <a:xfrm>
            <a:off x="0" y="419101"/>
            <a:ext cx="9144000" cy="723900"/>
          </a:xfrm>
        </p:spPr>
        <p:txBody>
          <a:bodyPr/>
          <a:lstStyle/>
          <a:p>
            <a:pPr>
              <a:lnSpc>
                <a:spcPct val="100000"/>
              </a:lnSpc>
              <a:spcBef>
                <a:spcPct val="50000"/>
              </a:spcBef>
            </a:pPr>
            <a:r>
              <a:rPr lang="en-US" altLang="en-US" dirty="0"/>
              <a:t>Paid Salaries</a:t>
            </a:r>
          </a:p>
        </p:txBody>
      </p:sp>
      <p:sp>
        <p:nvSpPr>
          <p:cNvPr id="5" name="Content Placeholder 4"/>
          <p:cNvSpPr>
            <a:spLocks noGrp="1"/>
          </p:cNvSpPr>
          <p:nvPr>
            <p:ph sz="quarter" idx="15"/>
          </p:nvPr>
        </p:nvSpPr>
        <p:spPr>
          <a:xfrm>
            <a:off x="457200" y="1295400"/>
            <a:ext cx="8153400" cy="625928"/>
          </a:xfrm>
        </p:spPr>
        <p:txBody>
          <a:bodyPr>
            <a:normAutofit/>
          </a:bodyPr>
          <a:lstStyle/>
          <a:p>
            <a:pPr>
              <a:lnSpc>
                <a:spcPct val="100000"/>
              </a:lnSpc>
              <a:spcBef>
                <a:spcPts val="600"/>
              </a:spcBef>
              <a:buClrTx/>
              <a:buSzPct val="80000"/>
              <a:buFont typeface="Wingdings" panose="05000000000000000000" pitchFamily="2" charset="2"/>
              <a:buNone/>
            </a:pPr>
            <a:r>
              <a:rPr lang="en-US" altLang="en-US" sz="2600" dirty="0"/>
              <a:t>Paid $8,000 for salaries.</a:t>
            </a:r>
          </a:p>
        </p:txBody>
      </p:sp>
      <p:pic>
        <p:nvPicPr>
          <p:cNvPr id="8" name="Picture 2" descr="Spreadsheet shows an example of how to record a business transaction in a General Journal for the payment of $8,000 for salaries.  The first column is labeled Date, the second column is labeled Description, the third column is labeled Post. Ref., the fourth column is labeled Debit and the last column is labeled Credit.  The first row lists data as Dec. 31, Salaries Expense and 8,000.00 for Debit. The second row lists Cash for Description and 8,000.00 for Credit.  The last row of the statement lists Paid monthly salaries to employees, Checks 1005-1006." title="Paid Salaries Spreadsheet"/>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914400" y="2209800"/>
            <a:ext cx="7260908"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139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pPr>
              <a:lnSpc>
                <a:spcPct val="100000"/>
              </a:lnSpc>
            </a:pPr>
            <a:r>
              <a:rPr lang="en-US" altLang="en-US" dirty="0"/>
              <a:t>Section 1, Objective 4-1: Record transactions in the general journal</a:t>
            </a:r>
            <a:r>
              <a:rPr lang="en-US" altLang="ja-JP" dirty="0"/>
              <a:t>. </a:t>
            </a:r>
            <a:endParaRPr lang="en-US" altLang="en-US" dirty="0"/>
          </a:p>
        </p:txBody>
      </p:sp>
      <p:sp>
        <p:nvSpPr>
          <p:cNvPr id="2" name="Title 1"/>
          <p:cNvSpPr>
            <a:spLocks noGrp="1"/>
          </p:cNvSpPr>
          <p:nvPr>
            <p:ph type="title"/>
          </p:nvPr>
        </p:nvSpPr>
        <p:spPr>
          <a:xfrm>
            <a:off x="0" y="419101"/>
            <a:ext cx="9144000" cy="723900"/>
          </a:xfrm>
        </p:spPr>
        <p:txBody>
          <a:bodyPr/>
          <a:lstStyle/>
          <a:p>
            <a:pPr>
              <a:lnSpc>
                <a:spcPct val="100000"/>
              </a:lnSpc>
            </a:pPr>
            <a:r>
              <a:rPr lang="en-US" altLang="en-US" dirty="0"/>
              <a:t>Paid Utility Bill</a:t>
            </a:r>
          </a:p>
        </p:txBody>
      </p:sp>
      <p:sp>
        <p:nvSpPr>
          <p:cNvPr id="5" name="Content Placeholder 4"/>
          <p:cNvSpPr>
            <a:spLocks noGrp="1"/>
          </p:cNvSpPr>
          <p:nvPr>
            <p:ph sz="quarter" idx="15"/>
          </p:nvPr>
        </p:nvSpPr>
        <p:spPr>
          <a:xfrm>
            <a:off x="457200" y="1295401"/>
            <a:ext cx="8229600" cy="1029842"/>
          </a:xfrm>
        </p:spPr>
        <p:txBody>
          <a:bodyPr>
            <a:noAutofit/>
          </a:bodyPr>
          <a:lstStyle/>
          <a:p>
            <a:pPr marL="0" indent="0">
              <a:lnSpc>
                <a:spcPct val="100000"/>
              </a:lnSpc>
              <a:spcBef>
                <a:spcPts val="600"/>
              </a:spcBef>
              <a:buNone/>
            </a:pPr>
            <a:r>
              <a:rPr lang="en-US" altLang="en-US" sz="2600" dirty="0"/>
              <a:t>Eli’s C</a:t>
            </a:r>
            <a:r>
              <a:rPr lang="en-US" altLang="ja-JP" sz="2600" dirty="0"/>
              <a:t>onsulting paid $650 in cash for a utility bill.</a:t>
            </a:r>
            <a:endParaRPr lang="en-US" altLang="en-US" sz="2600" dirty="0"/>
          </a:p>
        </p:txBody>
      </p:sp>
      <p:pic>
        <p:nvPicPr>
          <p:cNvPr id="9" name="Picture 2" descr="Spreadsheet shows an example of how to record a business transaction in a General Journal for the payment of $650 for payment for utilities.  The first column is labeled Date, the second column is labeled Description, the third column is labeled Post. Ref., the fourth column is labeled Debit and the last column is labeled Credit.  The first row lists data as Dec. 31, Utilities Expense and 650.00 for Debit. The second row lists Cash for Description and 650.00 for Credit.  The last row of the statement lists Paid monthly bill for utilities, Check 1007." title="Paid Utility Bill Spreadsheet "/>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631746" y="2325243"/>
            <a:ext cx="7894797" cy="2627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9474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pPr>
              <a:lnSpc>
                <a:spcPct val="100000"/>
              </a:lnSpc>
            </a:pPr>
            <a:r>
              <a:rPr lang="en-US" altLang="en-US" dirty="0"/>
              <a:t>Section 1, Objective 4-1: Record transactions in the general journal</a:t>
            </a:r>
            <a:r>
              <a:rPr lang="en-US" altLang="ja-JP" dirty="0"/>
              <a:t>. </a:t>
            </a:r>
            <a:endParaRPr lang="en-US" altLang="en-US" dirty="0"/>
          </a:p>
        </p:txBody>
      </p:sp>
      <p:sp>
        <p:nvSpPr>
          <p:cNvPr id="2" name="Title 1"/>
          <p:cNvSpPr>
            <a:spLocks noGrp="1"/>
          </p:cNvSpPr>
          <p:nvPr>
            <p:ph type="title"/>
          </p:nvPr>
        </p:nvSpPr>
        <p:spPr>
          <a:xfrm>
            <a:off x="0" y="419101"/>
            <a:ext cx="9144000" cy="723900"/>
          </a:xfrm>
        </p:spPr>
        <p:txBody>
          <a:bodyPr/>
          <a:lstStyle/>
          <a:p>
            <a:pPr>
              <a:lnSpc>
                <a:spcPct val="100000"/>
              </a:lnSpc>
              <a:spcBef>
                <a:spcPct val="50000"/>
              </a:spcBef>
            </a:pPr>
            <a:r>
              <a:rPr lang="en-US" altLang="en-US" dirty="0"/>
              <a:t>Owner</a:t>
            </a:r>
            <a:r>
              <a:rPr lang="ja-JP" altLang="en-US" dirty="0"/>
              <a:t>’</a:t>
            </a:r>
            <a:r>
              <a:rPr lang="en-US" altLang="ja-JP" dirty="0"/>
              <a:t>s Withdrawal</a:t>
            </a:r>
            <a:endParaRPr lang="en-US" altLang="en-US" dirty="0"/>
          </a:p>
        </p:txBody>
      </p:sp>
      <p:sp>
        <p:nvSpPr>
          <p:cNvPr id="5" name="Content Placeholder 4"/>
          <p:cNvSpPr>
            <a:spLocks noGrp="1"/>
          </p:cNvSpPr>
          <p:nvPr>
            <p:ph sz="quarter" idx="15"/>
          </p:nvPr>
        </p:nvSpPr>
        <p:spPr>
          <a:xfrm>
            <a:off x="457200" y="1295400"/>
            <a:ext cx="8153400" cy="990600"/>
          </a:xfrm>
        </p:spPr>
        <p:txBody>
          <a:bodyPr>
            <a:normAutofit/>
          </a:bodyPr>
          <a:lstStyle/>
          <a:p>
            <a:pPr marL="0" indent="0">
              <a:lnSpc>
                <a:spcPct val="100000"/>
              </a:lnSpc>
              <a:spcBef>
                <a:spcPts val="600"/>
              </a:spcBef>
              <a:buNone/>
            </a:pPr>
            <a:r>
              <a:rPr lang="en-US" altLang="en-US" sz="2600" dirty="0"/>
              <a:t>The owner, </a:t>
            </a:r>
            <a:r>
              <a:rPr lang="en-US" altLang="en-US" sz="2600" dirty="0" err="1"/>
              <a:t>Trayton</a:t>
            </a:r>
            <a:r>
              <a:rPr lang="en-US" altLang="en-US" sz="2600" dirty="0"/>
              <a:t> Eli, withdrew $5,000 from the company.</a:t>
            </a:r>
          </a:p>
        </p:txBody>
      </p:sp>
      <p:pic>
        <p:nvPicPr>
          <p:cNvPr id="9" name="Picture 2" descr="Spreadsheet shows an example of how to record a business transaction in a General Journal for the withdrawal of $5,000 from the company.  The first column is labeled Date, the second column is labeled Description, the third column is labeled Post. Ref., the fourth column is labeled Debit and the last column is labeled Credit.  The first row lists data as Dec. 31, Trayton Eli, Drawing and 5,000.00 for Debit. The second row lists Cash for Description and 5,000.00 for Credit.  The last row of the statement lists Owner withdrew cash for personal expenses, Check 1008." title="Owner's Withdrawal Spreadsheet"/>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685800" y="2514600"/>
            <a:ext cx="7781619" cy="2635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6194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0"/>
            <a:ext cx="9144000" cy="990600"/>
          </a:xfrm>
        </p:spPr>
        <p:txBody>
          <a:bodyPr>
            <a:normAutofit/>
          </a:bodyPr>
          <a:lstStyle/>
          <a:p>
            <a:pPr>
              <a:lnSpc>
                <a:spcPct val="100000"/>
              </a:lnSpc>
              <a:defRPr/>
            </a:pPr>
            <a:r>
              <a:rPr lang="en-US" dirty="0">
                <a:cs typeface="Times New Roman" pitchFamily="18" charset="0"/>
              </a:rPr>
              <a:t>Learning Objectives</a:t>
            </a:r>
          </a:p>
        </p:txBody>
      </p:sp>
      <p:sp>
        <p:nvSpPr>
          <p:cNvPr id="8" name="Content Placeholder 7"/>
          <p:cNvSpPr>
            <a:spLocks noGrp="1"/>
          </p:cNvSpPr>
          <p:nvPr>
            <p:ph idx="1"/>
          </p:nvPr>
        </p:nvSpPr>
        <p:spPr>
          <a:xfrm>
            <a:off x="381000" y="1101006"/>
            <a:ext cx="8382000" cy="5299794"/>
          </a:xfrm>
        </p:spPr>
        <p:txBody>
          <a:bodyPr>
            <a:normAutofit/>
          </a:bodyPr>
          <a:lstStyle/>
          <a:p>
            <a:pPr marL="796925" indent="-796925" defTabSz="809625">
              <a:lnSpc>
                <a:spcPct val="110000"/>
              </a:lnSpc>
              <a:spcBef>
                <a:spcPts val="600"/>
              </a:spcBef>
              <a:buNone/>
            </a:pPr>
            <a:r>
              <a:rPr lang="en-US" sz="2600" u="sng" dirty="0"/>
              <a:t>SECTION 1: </a:t>
            </a:r>
            <a:r>
              <a:rPr lang="en-US" altLang="en-US" sz="2600" u="sng" dirty="0"/>
              <a:t>The General Journal</a:t>
            </a:r>
            <a:endParaRPr lang="en-US" altLang="ja-JP" sz="2600" u="sng" dirty="0"/>
          </a:p>
          <a:p>
            <a:pPr marL="741363" indent="-741363">
              <a:lnSpc>
                <a:spcPct val="110000"/>
              </a:lnSpc>
              <a:spcBef>
                <a:spcPts val="600"/>
              </a:spcBef>
              <a:buNone/>
              <a:defRPr/>
            </a:pPr>
            <a:r>
              <a:rPr lang="en-US" sz="2600" dirty="0"/>
              <a:t>4-1 Record transactions in the general journal.</a:t>
            </a:r>
          </a:p>
          <a:p>
            <a:pPr marL="741363" indent="-741363">
              <a:lnSpc>
                <a:spcPct val="110000"/>
              </a:lnSpc>
              <a:spcBef>
                <a:spcPts val="600"/>
              </a:spcBef>
              <a:buNone/>
              <a:defRPr/>
            </a:pPr>
            <a:r>
              <a:rPr lang="en-US" sz="2600" dirty="0"/>
              <a:t>4-2 Prepare compound journal entries.</a:t>
            </a:r>
          </a:p>
          <a:p>
            <a:pPr marL="796925" indent="-796925" defTabSz="809625">
              <a:lnSpc>
                <a:spcPct val="110000"/>
              </a:lnSpc>
              <a:spcBef>
                <a:spcPts val="600"/>
              </a:spcBef>
              <a:buNone/>
            </a:pPr>
            <a:r>
              <a:rPr lang="en-US" sz="2600" u="sng" dirty="0"/>
              <a:t>SECTION 2:</a:t>
            </a:r>
            <a:r>
              <a:rPr lang="en-US" altLang="en-US" sz="2600" u="sng" dirty="0"/>
              <a:t> The General Ledger</a:t>
            </a:r>
          </a:p>
          <a:p>
            <a:pPr marL="693738" indent="-693738">
              <a:lnSpc>
                <a:spcPct val="110000"/>
              </a:lnSpc>
              <a:spcBef>
                <a:spcPts val="600"/>
              </a:spcBef>
              <a:buNone/>
            </a:pPr>
            <a:r>
              <a:rPr lang="en-US" altLang="en-US" sz="2600" dirty="0"/>
              <a:t>4-3 Post journal entries to general ledger accounts.</a:t>
            </a:r>
          </a:p>
          <a:p>
            <a:pPr marL="693738" indent="-693738">
              <a:lnSpc>
                <a:spcPct val="110000"/>
              </a:lnSpc>
              <a:spcBef>
                <a:spcPts val="600"/>
              </a:spcBef>
              <a:buNone/>
            </a:pPr>
            <a:r>
              <a:rPr lang="en-US" altLang="en-US" sz="2600" dirty="0"/>
              <a:t>4-4 Correct errors made in the journal or ledger.</a:t>
            </a:r>
          </a:p>
          <a:p>
            <a:pPr marL="693738" indent="-693738">
              <a:lnSpc>
                <a:spcPct val="110000"/>
              </a:lnSpc>
              <a:spcBef>
                <a:spcPts val="600"/>
              </a:spcBef>
              <a:buNone/>
            </a:pPr>
            <a:r>
              <a:rPr lang="en-US" altLang="en-US" sz="2600" dirty="0"/>
              <a:t>4-5</a:t>
            </a:r>
            <a:r>
              <a:rPr lang="en-US" sz="2600" dirty="0"/>
              <a:t> Define the accounting terms new to this chapter.</a:t>
            </a:r>
          </a:p>
        </p:txBody>
      </p:sp>
    </p:spTree>
    <p:extLst>
      <p:ext uri="{BB962C8B-B14F-4D97-AF65-F5344CB8AC3E}">
        <p14:creationId xmlns:p14="http://schemas.microsoft.com/office/powerpoint/2010/main" val="226435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457200" y="685800"/>
            <a:ext cx="8229600" cy="1981200"/>
          </a:xfrm>
        </p:spPr>
        <p:txBody>
          <a:bodyPr anchor="ctr">
            <a:normAutofit/>
          </a:bodyPr>
          <a:lstStyle/>
          <a:p>
            <a:pPr>
              <a:lnSpc>
                <a:spcPct val="100000"/>
              </a:lnSpc>
            </a:pPr>
            <a:r>
              <a:rPr lang="en-US" altLang="en-US" sz="3600" u="sng" dirty="0"/>
              <a:t>Section 1: The General Journal</a:t>
            </a:r>
            <a:r>
              <a:rPr lang="en-US" altLang="en-US" sz="3600" u="sng" kern="0" dirty="0">
                <a:cs typeface="Times New Roman" pitchFamily="18" charset="0"/>
              </a:rPr>
              <a:t> </a:t>
            </a:r>
            <a:endParaRPr lang="en-US" altLang="en-US" sz="3600" u="sng" dirty="0"/>
          </a:p>
        </p:txBody>
      </p:sp>
      <p:sp>
        <p:nvSpPr>
          <p:cNvPr id="8" name="Content Placeholder 7"/>
          <p:cNvSpPr>
            <a:spLocks noGrp="1"/>
          </p:cNvSpPr>
          <p:nvPr>
            <p:ph type="subTitle" idx="1"/>
          </p:nvPr>
        </p:nvSpPr>
        <p:spPr>
          <a:xfrm>
            <a:off x="457200" y="3124200"/>
            <a:ext cx="8229600" cy="2438400"/>
          </a:xfrm>
        </p:spPr>
        <p:txBody>
          <a:bodyPr anchor="ctr">
            <a:noAutofit/>
          </a:bodyPr>
          <a:lstStyle/>
          <a:p>
            <a:pPr>
              <a:lnSpc>
                <a:spcPct val="100000"/>
              </a:lnSpc>
            </a:pPr>
            <a:r>
              <a:rPr lang="en-US" altLang="en-US" sz="3600" b="1" kern="0" dirty="0">
                <a:cs typeface="Times New Roman" pitchFamily="18" charset="0"/>
              </a:rPr>
              <a:t>Learning Objective </a:t>
            </a:r>
            <a:r>
              <a:rPr lang="en-US" altLang="en-US" sz="3600" b="1" dirty="0"/>
              <a:t>4-2: </a:t>
            </a:r>
            <a:r>
              <a:rPr lang="en-US" altLang="en-US" sz="3600" dirty="0"/>
              <a:t>Prepare Compound Journal Entries</a:t>
            </a:r>
            <a:r>
              <a:rPr lang="en-US" altLang="ja-JP" sz="3600" dirty="0"/>
              <a:t>.</a:t>
            </a:r>
            <a:endParaRPr lang="en-US" altLang="en-US" sz="3600" dirty="0"/>
          </a:p>
        </p:txBody>
      </p:sp>
    </p:spTree>
    <p:extLst>
      <p:ext uri="{BB962C8B-B14F-4D97-AF65-F5344CB8AC3E}">
        <p14:creationId xmlns:p14="http://schemas.microsoft.com/office/powerpoint/2010/main" val="1465472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p:txBody>
          <a:bodyPr/>
          <a:lstStyle/>
          <a:p>
            <a:pPr>
              <a:lnSpc>
                <a:spcPct val="100000"/>
              </a:lnSpc>
            </a:pPr>
            <a:r>
              <a:rPr lang="en-US" altLang="en-US" dirty="0"/>
              <a:t>Section 1, Objective 4-2: Preparing compound entries</a:t>
            </a:r>
            <a:r>
              <a:rPr lang="en-US" altLang="ja-JP" dirty="0"/>
              <a:t>.</a:t>
            </a:r>
            <a:endParaRPr lang="en-US" altLang="en-US" dirty="0"/>
          </a:p>
        </p:txBody>
      </p:sp>
      <p:sp>
        <p:nvSpPr>
          <p:cNvPr id="6" name="Title 5"/>
          <p:cNvSpPr>
            <a:spLocks noGrp="1"/>
          </p:cNvSpPr>
          <p:nvPr>
            <p:ph type="title"/>
          </p:nvPr>
        </p:nvSpPr>
        <p:spPr>
          <a:xfrm>
            <a:off x="0" y="441325"/>
            <a:ext cx="9144000" cy="777875"/>
          </a:xfrm>
        </p:spPr>
        <p:txBody>
          <a:bodyPr>
            <a:normAutofit/>
          </a:bodyPr>
          <a:lstStyle/>
          <a:p>
            <a:pPr>
              <a:lnSpc>
                <a:spcPct val="100000"/>
              </a:lnSpc>
            </a:pPr>
            <a:r>
              <a:rPr lang="en-US" dirty="0">
                <a:ea typeface="ＭＳ Ｐゴシック" charset="0"/>
                <a:cs typeface="ＭＳ Ｐゴシック" charset="0"/>
              </a:rPr>
              <a:t>Preparing Compound Entries (1 of 2) </a:t>
            </a:r>
            <a:endParaRPr lang="en-US" dirty="0"/>
          </a:p>
        </p:txBody>
      </p:sp>
      <p:sp>
        <p:nvSpPr>
          <p:cNvPr id="9" name="Content Placeholder 8"/>
          <p:cNvSpPr>
            <a:spLocks noGrp="1"/>
          </p:cNvSpPr>
          <p:nvPr>
            <p:ph idx="1"/>
          </p:nvPr>
        </p:nvSpPr>
        <p:spPr>
          <a:xfrm>
            <a:off x="381000" y="1371600"/>
            <a:ext cx="8305800" cy="4953000"/>
          </a:xfrm>
        </p:spPr>
        <p:txBody>
          <a:bodyPr>
            <a:noAutofit/>
          </a:bodyPr>
          <a:lstStyle/>
          <a:p>
            <a:pPr marL="0" indent="0">
              <a:lnSpc>
                <a:spcPct val="100000"/>
              </a:lnSpc>
              <a:spcBef>
                <a:spcPts val="600"/>
              </a:spcBef>
              <a:buNone/>
            </a:pPr>
            <a:r>
              <a:rPr lang="en-US" sz="2600" dirty="0">
                <a:ea typeface="ＭＳ Ｐゴシック" charset="0"/>
                <a:cs typeface="ＭＳ Ｐゴシック" charset="0"/>
              </a:rPr>
              <a:t>Some transactions require a </a:t>
            </a:r>
            <a:r>
              <a:rPr lang="en-US" sz="2600" b="1" dirty="0">
                <a:ea typeface="ＭＳ Ｐゴシック" charset="0"/>
                <a:cs typeface="ＭＳ Ｐゴシック" charset="0"/>
              </a:rPr>
              <a:t>compound entry</a:t>
            </a:r>
            <a:r>
              <a:rPr lang="en-US" sz="2600" dirty="0">
                <a:ea typeface="ＭＳ Ｐゴシック" charset="0"/>
                <a:cs typeface="ＭＳ Ｐゴシック" charset="0"/>
              </a:rPr>
              <a:t>—a journal entry that contains more than one debit or credit.</a:t>
            </a:r>
          </a:p>
          <a:p>
            <a:pPr marL="0" indent="0">
              <a:lnSpc>
                <a:spcPct val="100000"/>
              </a:lnSpc>
              <a:spcBef>
                <a:spcPts val="600"/>
              </a:spcBef>
              <a:buNone/>
            </a:pPr>
            <a:r>
              <a:rPr lang="en-US" sz="2600" b="1" dirty="0"/>
              <a:t>BUSINESS TRANSACTION: </a:t>
            </a:r>
            <a:r>
              <a:rPr lang="en-US" sz="2600" dirty="0"/>
              <a:t>On November 7, the firm purchased equipment for $5,000, issued Check 1001 for $2,500, and agreed to pay the balance in 30 days.</a:t>
            </a:r>
          </a:p>
        </p:txBody>
      </p:sp>
    </p:spTree>
    <p:extLst>
      <p:ext uri="{BB962C8B-B14F-4D97-AF65-F5344CB8AC3E}">
        <p14:creationId xmlns:p14="http://schemas.microsoft.com/office/powerpoint/2010/main" val="742955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pPr>
              <a:lnSpc>
                <a:spcPct val="100000"/>
              </a:lnSpc>
            </a:pPr>
            <a:r>
              <a:rPr lang="en-US" altLang="en-US" dirty="0"/>
              <a:t>Section 1, Objective 4-2: Preparing compound entries</a:t>
            </a:r>
            <a:r>
              <a:rPr lang="en-US" altLang="ja-JP" dirty="0"/>
              <a:t>.</a:t>
            </a:r>
            <a:endParaRPr lang="en-US" altLang="en-US" dirty="0"/>
          </a:p>
        </p:txBody>
      </p:sp>
      <p:sp>
        <p:nvSpPr>
          <p:cNvPr id="6" name="Title 5"/>
          <p:cNvSpPr>
            <a:spLocks noGrp="1"/>
          </p:cNvSpPr>
          <p:nvPr>
            <p:ph type="title"/>
          </p:nvPr>
        </p:nvSpPr>
        <p:spPr>
          <a:xfrm>
            <a:off x="0" y="419100"/>
            <a:ext cx="9144000" cy="723900"/>
          </a:xfrm>
        </p:spPr>
        <p:txBody>
          <a:bodyPr>
            <a:normAutofit/>
          </a:bodyPr>
          <a:lstStyle/>
          <a:p>
            <a:pPr>
              <a:lnSpc>
                <a:spcPct val="100000"/>
              </a:lnSpc>
            </a:pPr>
            <a:r>
              <a:rPr lang="en-US" dirty="0">
                <a:ea typeface="ＭＳ Ｐゴシック" charset="0"/>
                <a:cs typeface="ＭＳ Ｐゴシック" charset="0"/>
              </a:rPr>
              <a:t>Preparing Compound Entries (2 of 2) </a:t>
            </a:r>
            <a:endParaRPr lang="en-US" dirty="0"/>
          </a:p>
        </p:txBody>
      </p:sp>
      <p:sp>
        <p:nvSpPr>
          <p:cNvPr id="8" name="Content Placeholder 1"/>
          <p:cNvSpPr>
            <a:spLocks noGrp="1"/>
          </p:cNvSpPr>
          <p:nvPr>
            <p:ph sz="quarter" idx="15"/>
          </p:nvPr>
        </p:nvSpPr>
        <p:spPr>
          <a:xfrm>
            <a:off x="457200" y="4191000"/>
            <a:ext cx="8305800" cy="2209800"/>
          </a:xfrm>
        </p:spPr>
        <p:txBody>
          <a:bodyPr vert="horz" lIns="91440" tIns="45720" rIns="91440" bIns="45720" rtlCol="0">
            <a:noAutofit/>
          </a:bodyPr>
          <a:lstStyle/>
          <a:p>
            <a:pPr marL="0" indent="0">
              <a:lnSpc>
                <a:spcPct val="100000"/>
              </a:lnSpc>
              <a:spcBef>
                <a:spcPts val="600"/>
              </a:spcBef>
              <a:buNone/>
            </a:pPr>
            <a:r>
              <a:rPr lang="en-US" sz="2600" u="sng" dirty="0">
                <a:ea typeface="ＭＳ Ｐゴシック" charset="0"/>
                <a:cs typeface="ＭＳ Ｐゴシック" charset="0"/>
              </a:rPr>
              <a:t>Remember: </a:t>
            </a:r>
            <a:r>
              <a:rPr lang="en-US" sz="2600" dirty="0">
                <a:ea typeface="ＭＳ Ｐゴシック" charset="0"/>
                <a:cs typeface="ＭＳ Ｐゴシック" charset="0"/>
              </a:rPr>
              <a:t>No matter how many accounts are affected by a transaction, total debits must equal total credits. </a:t>
            </a:r>
          </a:p>
        </p:txBody>
      </p:sp>
      <p:pic>
        <p:nvPicPr>
          <p:cNvPr id="1026" name="Picture 2" descr="Spreadsheet shows an example of how to record compound business transactions in a General Journal for the payment of equipment of $2,500 by check and the future payment of $2,500 in 30 days.  The first column is labeled Date, the second column is labeled Description, the third column is labeled Post. Ref., the fourth column is labeled Debit and the last column is labeled Credit.  The first row lists data as Nov. 7, Equipment and 5,000.00 for Debit. The second row lists Cash for Description and 2,500.00 for Credit.  The third row lists Accounts Payable for Description and 2,500.000 for Credit.  The last row of the statement lists Purchased equipment for cash and balance owed in 30 days, Check 1001." title="Compound Entries Spreadsheet (Slide 2 of 2)"/>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761128" y="1447800"/>
            <a:ext cx="7697945" cy="2579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0833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p:txBody>
          <a:bodyPr/>
          <a:lstStyle/>
          <a:p>
            <a:pPr>
              <a:lnSpc>
                <a:spcPct val="100000"/>
              </a:lnSpc>
            </a:pPr>
            <a:r>
              <a:rPr lang="en-US" altLang="en-US" dirty="0"/>
              <a:t>Section 2</a:t>
            </a:r>
            <a:r>
              <a:rPr lang="en-US" altLang="ja-JP" dirty="0"/>
              <a:t>.</a:t>
            </a:r>
            <a:endParaRPr lang="en-US" altLang="en-US" dirty="0"/>
          </a:p>
        </p:txBody>
      </p:sp>
      <p:sp>
        <p:nvSpPr>
          <p:cNvPr id="7" name="Title 6"/>
          <p:cNvSpPr>
            <a:spLocks noGrp="1"/>
          </p:cNvSpPr>
          <p:nvPr>
            <p:ph type="title"/>
          </p:nvPr>
        </p:nvSpPr>
        <p:spPr>
          <a:xfrm>
            <a:off x="0" y="365125"/>
            <a:ext cx="9144000" cy="777876"/>
          </a:xfrm>
        </p:spPr>
        <p:txBody>
          <a:bodyPr>
            <a:normAutofit/>
          </a:bodyPr>
          <a:lstStyle/>
          <a:p>
            <a:pPr>
              <a:lnSpc>
                <a:spcPct val="100000"/>
              </a:lnSpc>
            </a:pPr>
            <a:r>
              <a:rPr lang="en-US" altLang="en-US" dirty="0"/>
              <a:t>Ledgers</a:t>
            </a:r>
            <a:endParaRPr lang="en-US" dirty="0"/>
          </a:p>
        </p:txBody>
      </p:sp>
      <p:sp>
        <p:nvSpPr>
          <p:cNvPr id="8" name="Content Placeholder 7"/>
          <p:cNvSpPr>
            <a:spLocks noGrp="1"/>
          </p:cNvSpPr>
          <p:nvPr>
            <p:ph idx="1"/>
          </p:nvPr>
        </p:nvSpPr>
        <p:spPr>
          <a:xfrm>
            <a:off x="381000" y="1295400"/>
            <a:ext cx="8382000" cy="5105400"/>
          </a:xfrm>
        </p:spPr>
        <p:txBody>
          <a:bodyPr>
            <a:normAutofit/>
          </a:bodyPr>
          <a:lstStyle/>
          <a:p>
            <a:pPr marL="465138" indent="-465138">
              <a:lnSpc>
                <a:spcPct val="100000"/>
              </a:lnSpc>
              <a:spcBef>
                <a:spcPts val="600"/>
              </a:spcBef>
              <a:buClr>
                <a:schemeClr val="tx1"/>
              </a:buClr>
              <a:buSzPct val="100000"/>
            </a:pPr>
            <a:r>
              <a:rPr lang="en-US" altLang="en-US" sz="2600" dirty="0"/>
              <a:t>The ledger contains a separate form for each account.</a:t>
            </a:r>
          </a:p>
          <a:p>
            <a:pPr marL="465138" indent="-465138">
              <a:lnSpc>
                <a:spcPct val="100000"/>
              </a:lnSpc>
              <a:spcBef>
                <a:spcPts val="600"/>
              </a:spcBef>
              <a:buClr>
                <a:schemeClr val="tx1"/>
              </a:buClr>
              <a:buSzPct val="100000"/>
            </a:pPr>
            <a:r>
              <a:rPr lang="en-US" altLang="en-US" sz="2600" dirty="0"/>
              <a:t>The third step of the accounting cycle is posting to the ledger. </a:t>
            </a:r>
          </a:p>
          <a:p>
            <a:pPr marL="465138" indent="-465138">
              <a:lnSpc>
                <a:spcPct val="100000"/>
              </a:lnSpc>
              <a:spcBef>
                <a:spcPts val="600"/>
              </a:spcBef>
              <a:buClr>
                <a:schemeClr val="tx1"/>
              </a:buClr>
              <a:buSzPct val="100000"/>
            </a:pPr>
            <a:r>
              <a:rPr lang="en-US" altLang="en-US" sz="2600" dirty="0"/>
              <a:t>The process of transferring data from the journal to the ledger is known as posting.</a:t>
            </a:r>
          </a:p>
        </p:txBody>
      </p:sp>
    </p:spTree>
    <p:extLst>
      <p:ext uri="{BB962C8B-B14F-4D97-AF65-F5344CB8AC3E}">
        <p14:creationId xmlns:p14="http://schemas.microsoft.com/office/powerpoint/2010/main" val="907276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pPr>
              <a:lnSpc>
                <a:spcPct val="100000"/>
              </a:lnSpc>
            </a:pPr>
            <a:r>
              <a:rPr lang="en-US" altLang="en-US" dirty="0"/>
              <a:t>Section 2</a:t>
            </a:r>
            <a:r>
              <a:rPr lang="en-US" altLang="ja-JP" dirty="0"/>
              <a:t>. </a:t>
            </a:r>
            <a:endParaRPr lang="en-US" altLang="en-US" dirty="0"/>
          </a:p>
        </p:txBody>
      </p:sp>
      <p:sp>
        <p:nvSpPr>
          <p:cNvPr id="2" name="Title 1"/>
          <p:cNvSpPr>
            <a:spLocks noGrp="1"/>
          </p:cNvSpPr>
          <p:nvPr>
            <p:ph type="title"/>
          </p:nvPr>
        </p:nvSpPr>
        <p:spPr>
          <a:xfrm>
            <a:off x="0" y="365125"/>
            <a:ext cx="9144000" cy="777875"/>
          </a:xfrm>
        </p:spPr>
        <p:txBody>
          <a:bodyPr>
            <a:normAutofit/>
          </a:bodyPr>
          <a:lstStyle/>
          <a:p>
            <a:pPr>
              <a:lnSpc>
                <a:spcPct val="100000"/>
              </a:lnSpc>
            </a:pPr>
            <a:r>
              <a:rPr lang="en-US" altLang="en-US" dirty="0"/>
              <a:t>Posting</a:t>
            </a:r>
            <a:endParaRPr lang="en-US" dirty="0"/>
          </a:p>
        </p:txBody>
      </p:sp>
      <p:sp>
        <p:nvSpPr>
          <p:cNvPr id="3" name="Content Placeholder 2"/>
          <p:cNvSpPr>
            <a:spLocks noGrp="1"/>
          </p:cNvSpPr>
          <p:nvPr>
            <p:ph idx="1"/>
          </p:nvPr>
        </p:nvSpPr>
        <p:spPr>
          <a:xfrm>
            <a:off x="457200" y="1295400"/>
            <a:ext cx="8305800" cy="5029200"/>
          </a:xfrm>
        </p:spPr>
        <p:txBody>
          <a:bodyPr>
            <a:normAutofit/>
          </a:bodyPr>
          <a:lstStyle/>
          <a:p>
            <a:pPr marL="0" indent="0">
              <a:lnSpc>
                <a:spcPct val="100000"/>
              </a:lnSpc>
              <a:spcBef>
                <a:spcPts val="600"/>
              </a:spcBef>
              <a:buNone/>
            </a:pPr>
            <a:r>
              <a:rPr lang="en-US" altLang="en-US" sz="2600" b="1" dirty="0"/>
              <a:t>QUESTION:</a:t>
            </a:r>
          </a:p>
          <a:p>
            <a:pPr marL="0" indent="0">
              <a:lnSpc>
                <a:spcPct val="100000"/>
              </a:lnSpc>
              <a:spcBef>
                <a:spcPts val="600"/>
              </a:spcBef>
              <a:buNone/>
            </a:pPr>
            <a:r>
              <a:rPr lang="en-US" altLang="en-US" sz="2600" dirty="0"/>
              <a:t>What is posting?</a:t>
            </a:r>
          </a:p>
          <a:p>
            <a:pPr marL="0" indent="0">
              <a:lnSpc>
                <a:spcPct val="100000"/>
              </a:lnSpc>
              <a:spcBef>
                <a:spcPts val="600"/>
              </a:spcBef>
              <a:buNone/>
            </a:pPr>
            <a:r>
              <a:rPr lang="en-US" altLang="en-US" sz="2600" b="1" dirty="0"/>
              <a:t>ANSWER:</a:t>
            </a:r>
          </a:p>
          <a:p>
            <a:pPr marL="0" indent="0">
              <a:lnSpc>
                <a:spcPct val="100000"/>
              </a:lnSpc>
              <a:spcBef>
                <a:spcPts val="600"/>
              </a:spcBef>
              <a:buNone/>
            </a:pPr>
            <a:r>
              <a:rPr lang="en-US" altLang="en-US" sz="2600" dirty="0"/>
              <a:t>Posting is the process of transferring data from a journal to a ledger.</a:t>
            </a:r>
          </a:p>
        </p:txBody>
      </p:sp>
    </p:spTree>
    <p:extLst>
      <p:ext uri="{BB962C8B-B14F-4D97-AF65-F5344CB8AC3E}">
        <p14:creationId xmlns:p14="http://schemas.microsoft.com/office/powerpoint/2010/main" val="403534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pPr>
              <a:lnSpc>
                <a:spcPct val="100000"/>
              </a:lnSpc>
            </a:pPr>
            <a:r>
              <a:rPr lang="en-US" altLang="en-US" dirty="0"/>
              <a:t>Section 2</a:t>
            </a:r>
            <a:r>
              <a:rPr lang="en-US" altLang="ja-JP" dirty="0"/>
              <a:t>.</a:t>
            </a:r>
            <a:endParaRPr lang="en-US" altLang="en-US" dirty="0"/>
          </a:p>
        </p:txBody>
      </p:sp>
      <p:sp>
        <p:nvSpPr>
          <p:cNvPr id="6" name="Title 5"/>
          <p:cNvSpPr>
            <a:spLocks noGrp="1"/>
          </p:cNvSpPr>
          <p:nvPr>
            <p:ph type="title"/>
          </p:nvPr>
        </p:nvSpPr>
        <p:spPr>
          <a:xfrm>
            <a:off x="0" y="381000"/>
            <a:ext cx="9144000" cy="762000"/>
          </a:xfrm>
        </p:spPr>
        <p:txBody>
          <a:bodyPr>
            <a:normAutofit/>
          </a:bodyPr>
          <a:lstStyle/>
          <a:p>
            <a:pPr>
              <a:lnSpc>
                <a:spcPct val="100000"/>
              </a:lnSpc>
            </a:pPr>
            <a:r>
              <a:rPr lang="en-US" dirty="0"/>
              <a:t>Ledger Account Forms</a:t>
            </a:r>
          </a:p>
        </p:txBody>
      </p:sp>
      <p:sp>
        <p:nvSpPr>
          <p:cNvPr id="9" name="Content Placeholder 8"/>
          <p:cNvSpPr>
            <a:spLocks noGrp="1"/>
          </p:cNvSpPr>
          <p:nvPr>
            <p:ph sz="quarter" idx="15"/>
          </p:nvPr>
        </p:nvSpPr>
        <p:spPr>
          <a:xfrm>
            <a:off x="381000" y="1295402"/>
            <a:ext cx="8382000" cy="2590798"/>
          </a:xfrm>
        </p:spPr>
        <p:txBody>
          <a:bodyPr>
            <a:noAutofit/>
          </a:bodyPr>
          <a:lstStyle/>
          <a:p>
            <a:pPr marL="0" indent="0">
              <a:lnSpc>
                <a:spcPct val="100000"/>
              </a:lnSpc>
              <a:spcBef>
                <a:spcPts val="600"/>
              </a:spcBef>
              <a:buNone/>
            </a:pPr>
            <a:r>
              <a:rPr lang="en-US" altLang="en-US" sz="2400" dirty="0"/>
              <a:t>On the ledger account form shown below, notice the:</a:t>
            </a:r>
          </a:p>
          <a:p>
            <a:pPr marL="465138" indent="-465138">
              <a:lnSpc>
                <a:spcPct val="100000"/>
              </a:lnSpc>
              <a:spcBef>
                <a:spcPts val="600"/>
              </a:spcBef>
            </a:pPr>
            <a:r>
              <a:rPr lang="en-US" altLang="en-US" sz="2400" dirty="0"/>
              <a:t>Account name and number</a:t>
            </a:r>
          </a:p>
          <a:p>
            <a:pPr marL="465138" indent="-465138">
              <a:lnSpc>
                <a:spcPct val="100000"/>
              </a:lnSpc>
              <a:spcBef>
                <a:spcPts val="600"/>
              </a:spcBef>
            </a:pPr>
            <a:r>
              <a:rPr lang="en-US" altLang="en-US" sz="2400" dirty="0"/>
              <a:t>Columns for date, description, and posting reference</a:t>
            </a:r>
          </a:p>
          <a:p>
            <a:pPr marL="465138" indent="-465138">
              <a:lnSpc>
                <a:spcPct val="100000"/>
              </a:lnSpc>
              <a:spcBef>
                <a:spcPts val="600"/>
              </a:spcBef>
            </a:pPr>
            <a:r>
              <a:rPr lang="en-US" altLang="en-US" sz="2400" dirty="0"/>
              <a:t>Columns for debit, credit, debit balance, and credit balance</a:t>
            </a:r>
          </a:p>
        </p:txBody>
      </p:sp>
      <p:pic>
        <p:nvPicPr>
          <p:cNvPr id="12" name="Picture 2" descr="Example of a ledger account form.   At the top of the form Account is listed as Cash and the Account No. is listed as 101.  The top of the form lists columns for Date, Description, Post Ref., Debit, Credit and Balance is divided into Debit and Credit.  The example entry is listed as 2019, Nov. 6; J1 for Post Ref.; 100,000.00 for Debit and 100,000.00 for Debit under Balance." title="Ledger Account Form"/>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990600" y="4267200"/>
            <a:ext cx="707707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2622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820" y="685800"/>
            <a:ext cx="8256270" cy="2057400"/>
          </a:xfrm>
        </p:spPr>
        <p:txBody>
          <a:bodyPr anchor="ctr">
            <a:normAutofit/>
          </a:bodyPr>
          <a:lstStyle/>
          <a:p>
            <a:pPr>
              <a:lnSpc>
                <a:spcPct val="100000"/>
              </a:lnSpc>
            </a:pPr>
            <a:r>
              <a:rPr lang="en-US" altLang="en-US" sz="3600" u="sng" dirty="0"/>
              <a:t>Section 2: The General Ledger</a:t>
            </a:r>
          </a:p>
        </p:txBody>
      </p:sp>
      <p:sp>
        <p:nvSpPr>
          <p:cNvPr id="5" name="Content Placeholder 4"/>
          <p:cNvSpPr>
            <a:spLocks noGrp="1"/>
          </p:cNvSpPr>
          <p:nvPr>
            <p:ph type="subTitle" idx="1"/>
          </p:nvPr>
        </p:nvSpPr>
        <p:spPr>
          <a:xfrm>
            <a:off x="457200" y="3124200"/>
            <a:ext cx="8263890" cy="2438400"/>
          </a:xfrm>
        </p:spPr>
        <p:txBody>
          <a:bodyPr anchor="ctr">
            <a:normAutofit/>
          </a:bodyPr>
          <a:lstStyle/>
          <a:p>
            <a:pPr>
              <a:lnSpc>
                <a:spcPct val="100000"/>
              </a:lnSpc>
            </a:pPr>
            <a:r>
              <a:rPr lang="en-US" altLang="en-US" sz="3600" b="1" kern="0" dirty="0">
                <a:cs typeface="Times New Roman" pitchFamily="18" charset="0"/>
              </a:rPr>
              <a:t>Learning Objective </a:t>
            </a:r>
            <a:r>
              <a:rPr lang="en-US" altLang="en-US" sz="3600" b="1" dirty="0"/>
              <a:t>4-3: </a:t>
            </a:r>
            <a:r>
              <a:rPr lang="en-US" altLang="en-US" sz="3600" dirty="0"/>
              <a:t>Post journal entries to general ledger accounts</a:t>
            </a:r>
            <a:r>
              <a:rPr lang="en-US" altLang="ja-JP" sz="3600" dirty="0"/>
              <a:t>.</a:t>
            </a:r>
            <a:endParaRPr lang="en-US" altLang="en-US" sz="3600" dirty="0"/>
          </a:p>
        </p:txBody>
      </p:sp>
    </p:spTree>
    <p:extLst>
      <p:ext uri="{BB962C8B-B14F-4D97-AF65-F5344CB8AC3E}">
        <p14:creationId xmlns:p14="http://schemas.microsoft.com/office/powerpoint/2010/main" val="22828437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pPr>
              <a:lnSpc>
                <a:spcPct val="100000"/>
              </a:lnSpc>
            </a:pPr>
            <a:r>
              <a:rPr lang="en-US" altLang="en-US" dirty="0"/>
              <a:t>Section 2, Objective 4-3: Post journal entries to general ledger accounts</a:t>
            </a:r>
          </a:p>
        </p:txBody>
      </p:sp>
      <p:sp>
        <p:nvSpPr>
          <p:cNvPr id="2" name="Title 1"/>
          <p:cNvSpPr>
            <a:spLocks noGrp="1"/>
          </p:cNvSpPr>
          <p:nvPr>
            <p:ph type="title"/>
          </p:nvPr>
        </p:nvSpPr>
        <p:spPr>
          <a:xfrm>
            <a:off x="0" y="441325"/>
            <a:ext cx="9144000" cy="777875"/>
          </a:xfrm>
        </p:spPr>
        <p:txBody>
          <a:bodyPr>
            <a:normAutofit/>
          </a:bodyPr>
          <a:lstStyle/>
          <a:p>
            <a:pPr>
              <a:lnSpc>
                <a:spcPct val="100000"/>
              </a:lnSpc>
            </a:pPr>
            <a:r>
              <a:rPr lang="en-US" dirty="0"/>
              <a:t>Five Steps for Posting (1 of 2)</a:t>
            </a:r>
          </a:p>
        </p:txBody>
      </p:sp>
      <p:sp>
        <p:nvSpPr>
          <p:cNvPr id="3" name="Content Placeholder 2"/>
          <p:cNvSpPr>
            <a:spLocks noGrp="1"/>
          </p:cNvSpPr>
          <p:nvPr>
            <p:ph idx="1"/>
          </p:nvPr>
        </p:nvSpPr>
        <p:spPr>
          <a:xfrm>
            <a:off x="381000" y="1371600"/>
            <a:ext cx="8305800" cy="5105400"/>
          </a:xfrm>
        </p:spPr>
        <p:txBody>
          <a:bodyPr>
            <a:noAutofit/>
          </a:bodyPr>
          <a:lstStyle/>
          <a:p>
            <a:pPr marL="514350" indent="-514350">
              <a:lnSpc>
                <a:spcPct val="100000"/>
              </a:lnSpc>
              <a:spcBef>
                <a:spcPts val="600"/>
              </a:spcBef>
              <a:buClr>
                <a:schemeClr val="tx1"/>
              </a:buClr>
              <a:buFontTx/>
              <a:buAutoNum type="arabicPeriod"/>
            </a:pPr>
            <a:r>
              <a:rPr lang="en-US" altLang="en-US" sz="2600" dirty="0"/>
              <a:t>On the ledger form, enter the date of the transaction. Enter a description of the entry, if necessary. Usually, routine entries do not require descriptions.</a:t>
            </a:r>
          </a:p>
          <a:p>
            <a:pPr marL="514350" indent="-514350">
              <a:lnSpc>
                <a:spcPct val="100000"/>
              </a:lnSpc>
              <a:spcBef>
                <a:spcPts val="600"/>
              </a:spcBef>
              <a:buClr>
                <a:schemeClr val="tx1"/>
              </a:buClr>
              <a:buFontTx/>
              <a:buAutoNum type="arabicPeriod"/>
            </a:pPr>
            <a:r>
              <a:rPr lang="en-US" altLang="en-US" sz="2600" dirty="0"/>
              <a:t>On the ledger form, enter the general journal page in the Posting Reference column. </a:t>
            </a:r>
          </a:p>
          <a:p>
            <a:pPr marL="514350" indent="-514350">
              <a:lnSpc>
                <a:spcPct val="100000"/>
              </a:lnSpc>
              <a:spcBef>
                <a:spcPts val="600"/>
              </a:spcBef>
              <a:buClr>
                <a:schemeClr val="tx1"/>
              </a:buClr>
              <a:buFontTx/>
              <a:buAutoNum type="arabicPeriod"/>
            </a:pPr>
            <a:r>
              <a:rPr lang="en-US" altLang="en-US" sz="2600" dirty="0"/>
              <a:t>On the ledger form, enter the debit amount in the Debit column or the credit amount in the Credit column.  </a:t>
            </a:r>
          </a:p>
        </p:txBody>
      </p:sp>
    </p:spTree>
    <p:extLst>
      <p:ext uri="{BB962C8B-B14F-4D97-AF65-F5344CB8AC3E}">
        <p14:creationId xmlns:p14="http://schemas.microsoft.com/office/powerpoint/2010/main" val="39453735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pPr>
              <a:lnSpc>
                <a:spcPct val="100000"/>
              </a:lnSpc>
            </a:pPr>
            <a:r>
              <a:rPr lang="en-US" altLang="en-US" dirty="0"/>
              <a:t>Section 2, Objective 4-3: Post journal entries to general ledger accounts</a:t>
            </a:r>
          </a:p>
        </p:txBody>
      </p:sp>
      <p:sp>
        <p:nvSpPr>
          <p:cNvPr id="2" name="Title 1"/>
          <p:cNvSpPr>
            <a:spLocks noGrp="1"/>
          </p:cNvSpPr>
          <p:nvPr>
            <p:ph type="title"/>
          </p:nvPr>
        </p:nvSpPr>
        <p:spPr>
          <a:xfrm>
            <a:off x="0" y="441325"/>
            <a:ext cx="9144000" cy="777875"/>
          </a:xfrm>
        </p:spPr>
        <p:txBody>
          <a:bodyPr>
            <a:normAutofit/>
          </a:bodyPr>
          <a:lstStyle/>
          <a:p>
            <a:pPr>
              <a:lnSpc>
                <a:spcPct val="100000"/>
              </a:lnSpc>
            </a:pPr>
            <a:r>
              <a:rPr lang="en-US" dirty="0"/>
              <a:t>Five Steps for Posting (2 of 2)</a:t>
            </a:r>
          </a:p>
        </p:txBody>
      </p:sp>
      <p:sp>
        <p:nvSpPr>
          <p:cNvPr id="3" name="Content Placeholder 2"/>
          <p:cNvSpPr>
            <a:spLocks noGrp="1"/>
          </p:cNvSpPr>
          <p:nvPr>
            <p:ph idx="1"/>
          </p:nvPr>
        </p:nvSpPr>
        <p:spPr>
          <a:xfrm>
            <a:off x="304800" y="1371600"/>
            <a:ext cx="8462010" cy="4953000"/>
          </a:xfrm>
        </p:spPr>
        <p:txBody>
          <a:bodyPr>
            <a:noAutofit/>
          </a:bodyPr>
          <a:lstStyle/>
          <a:p>
            <a:pPr marL="514350" indent="-514350">
              <a:lnSpc>
                <a:spcPct val="100000"/>
              </a:lnSpc>
              <a:spcBef>
                <a:spcPts val="600"/>
              </a:spcBef>
              <a:buClr>
                <a:schemeClr val="tx1"/>
              </a:buClr>
              <a:buFont typeface="+mj-lt"/>
              <a:buAutoNum type="arabicPeriod" startAt="4"/>
            </a:pPr>
            <a:r>
              <a:rPr lang="en-US" altLang="en-US" sz="2600" dirty="0"/>
              <a:t>On the ledger form, compute the balance and enter it in the Debit Balance column or the Credit Balance column. </a:t>
            </a:r>
          </a:p>
          <a:p>
            <a:pPr marL="514350" indent="-514350">
              <a:lnSpc>
                <a:spcPct val="100000"/>
              </a:lnSpc>
              <a:spcBef>
                <a:spcPts val="600"/>
              </a:spcBef>
              <a:buClr>
                <a:schemeClr val="tx1"/>
              </a:buClr>
              <a:buFontTx/>
              <a:buAutoNum type="arabicPeriod" startAt="4"/>
            </a:pPr>
            <a:r>
              <a:rPr lang="en-US" altLang="en-US" sz="2600" dirty="0"/>
              <a:t>On the general journal, enter the ledger account number in the Posting Reference column. </a:t>
            </a:r>
          </a:p>
        </p:txBody>
      </p:sp>
    </p:spTree>
    <p:extLst>
      <p:ext uri="{BB962C8B-B14F-4D97-AF65-F5344CB8AC3E}">
        <p14:creationId xmlns:p14="http://schemas.microsoft.com/office/powerpoint/2010/main" val="13766914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pPr>
              <a:lnSpc>
                <a:spcPct val="100000"/>
              </a:lnSpc>
            </a:pPr>
            <a:r>
              <a:rPr lang="en-US" altLang="en-US" dirty="0"/>
              <a:t>Section 2, Objective 4-3: Post journal entries to general ledger accounts</a:t>
            </a:r>
          </a:p>
        </p:txBody>
      </p:sp>
      <p:sp>
        <p:nvSpPr>
          <p:cNvPr id="6" name="Title 5"/>
          <p:cNvSpPr>
            <a:spLocks noGrp="1"/>
          </p:cNvSpPr>
          <p:nvPr>
            <p:ph type="title"/>
          </p:nvPr>
        </p:nvSpPr>
        <p:spPr>
          <a:xfrm>
            <a:off x="0" y="381001"/>
            <a:ext cx="9144000" cy="685799"/>
          </a:xfrm>
        </p:spPr>
        <p:txBody>
          <a:bodyPr>
            <a:normAutofit/>
          </a:bodyPr>
          <a:lstStyle/>
          <a:p>
            <a:pPr>
              <a:lnSpc>
                <a:spcPct val="100000"/>
              </a:lnSpc>
            </a:pPr>
            <a:r>
              <a:rPr lang="en-US" dirty="0"/>
              <a:t>Ledger Form (1 of 5)</a:t>
            </a:r>
          </a:p>
        </p:txBody>
      </p:sp>
      <p:sp>
        <p:nvSpPr>
          <p:cNvPr id="3" name="Content Placeholder 2"/>
          <p:cNvSpPr>
            <a:spLocks noGrp="1"/>
          </p:cNvSpPr>
          <p:nvPr>
            <p:ph sz="quarter" idx="15"/>
          </p:nvPr>
        </p:nvSpPr>
        <p:spPr>
          <a:xfrm>
            <a:off x="457200" y="1219200"/>
            <a:ext cx="8153400" cy="1524000"/>
          </a:xfrm>
        </p:spPr>
        <p:txBody>
          <a:bodyPr>
            <a:normAutofit lnSpcReduction="10000"/>
          </a:bodyPr>
          <a:lstStyle/>
          <a:p>
            <a:pPr marL="0" indent="0">
              <a:lnSpc>
                <a:spcPct val="100000"/>
              </a:lnSpc>
              <a:spcBef>
                <a:spcPts val="600"/>
              </a:spcBef>
              <a:buNone/>
            </a:pPr>
            <a:r>
              <a:rPr lang="en-US" altLang="en-US" sz="2600" b="1" dirty="0"/>
              <a:t>Step 1: </a:t>
            </a:r>
            <a:r>
              <a:rPr lang="en-US" altLang="en-US" sz="2600" dirty="0"/>
              <a:t>On the ledger form, enter the date of the transaction. Enter a description of the entry, if necessary. Usually, routine entries do not require descriptions.</a:t>
            </a:r>
          </a:p>
        </p:txBody>
      </p:sp>
      <p:pic>
        <p:nvPicPr>
          <p:cNvPr id="10" name="Picture 2" descr="Example of the transfer of data from a General Journal Entry to an entry on a  Ledger Form.  The General Journal's first column is labeled Date, the second column is labeled Description, the third column is labeled Post. Ref., the fourth column is labeled Debit and the last column is labeled Credit.  The first row lists data as 2019 Nov. 7, Equipment and 5,000.00 for Debit. The second row lists Cash for Description and 5,000.00 for Credit.    The last row of the statement lists Purchased equipment Check 1001.  The Ledger Form lists columns for Date, Description, Post Ref., Debit, Credit and Balance is divided into Debit and Credit.  Under the Date is listed 2019 Nov. 7.  A red circle around the date in General Journal with a red line points points to the date in the General Journal." title="Ledger Form (Slide 1 of 5)"/>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295400" y="2920174"/>
            <a:ext cx="6488716" cy="3480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9708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5915"/>
          </a:xfrm>
        </p:spPr>
        <p:txBody>
          <a:bodyPr>
            <a:normAutofit/>
          </a:bodyPr>
          <a:lstStyle/>
          <a:p>
            <a:pPr>
              <a:lnSpc>
                <a:spcPct val="100000"/>
              </a:lnSpc>
            </a:pPr>
            <a:r>
              <a:rPr lang="en-US" altLang="en-US" dirty="0"/>
              <a:t>The Accounting Cycle </a:t>
            </a:r>
          </a:p>
        </p:txBody>
      </p:sp>
      <p:sp>
        <p:nvSpPr>
          <p:cNvPr id="3" name="Content Placeholder 2"/>
          <p:cNvSpPr>
            <a:spLocks noGrp="1"/>
          </p:cNvSpPr>
          <p:nvPr>
            <p:ph idx="1"/>
          </p:nvPr>
        </p:nvSpPr>
        <p:spPr>
          <a:xfrm>
            <a:off x="457200" y="1066800"/>
            <a:ext cx="8229600" cy="5257800"/>
          </a:xfrm>
        </p:spPr>
        <p:txBody>
          <a:bodyPr>
            <a:noAutofit/>
          </a:bodyPr>
          <a:lstStyle/>
          <a:p>
            <a:pPr marL="1371600" indent="-1371600">
              <a:lnSpc>
                <a:spcPct val="100000"/>
              </a:lnSpc>
              <a:spcBef>
                <a:spcPts val="600"/>
              </a:spcBef>
              <a:buNone/>
            </a:pPr>
            <a:r>
              <a:rPr lang="en-US" altLang="en-US" sz="2600" dirty="0"/>
              <a:t>Step 1: Analyze and classify transactions</a:t>
            </a:r>
          </a:p>
          <a:p>
            <a:pPr marL="1371600" indent="-1371600">
              <a:lnSpc>
                <a:spcPct val="100000"/>
              </a:lnSpc>
              <a:spcBef>
                <a:spcPts val="600"/>
              </a:spcBef>
              <a:buNone/>
            </a:pPr>
            <a:r>
              <a:rPr lang="en-US" altLang="en-US" sz="2600" dirty="0"/>
              <a:t>Step 2: Journalize transactions</a:t>
            </a:r>
          </a:p>
          <a:p>
            <a:pPr marL="1371600" indent="-1371600">
              <a:lnSpc>
                <a:spcPct val="100000"/>
              </a:lnSpc>
              <a:spcBef>
                <a:spcPts val="600"/>
              </a:spcBef>
              <a:buNone/>
            </a:pPr>
            <a:r>
              <a:rPr lang="en-US" altLang="en-US" sz="2600" dirty="0"/>
              <a:t>Step 3: Post transactions to the ledger</a:t>
            </a:r>
          </a:p>
          <a:p>
            <a:pPr marL="1371600" indent="-1371600">
              <a:lnSpc>
                <a:spcPct val="100000"/>
              </a:lnSpc>
              <a:spcBef>
                <a:spcPts val="600"/>
              </a:spcBef>
              <a:buNone/>
            </a:pPr>
            <a:r>
              <a:rPr lang="en-US" altLang="en-US" sz="2600" dirty="0"/>
              <a:t>Step 4: Prepare a worksheet</a:t>
            </a:r>
          </a:p>
          <a:p>
            <a:pPr marL="1371600" indent="-1371600">
              <a:lnSpc>
                <a:spcPct val="100000"/>
              </a:lnSpc>
              <a:spcBef>
                <a:spcPts val="600"/>
              </a:spcBef>
              <a:buNone/>
            </a:pPr>
            <a:r>
              <a:rPr lang="en-US" altLang="en-US" sz="2600" dirty="0"/>
              <a:t>Step 5: Prepare financial statements</a:t>
            </a:r>
          </a:p>
          <a:p>
            <a:pPr marL="1371600" indent="-1371600">
              <a:lnSpc>
                <a:spcPct val="100000"/>
              </a:lnSpc>
              <a:spcBef>
                <a:spcPts val="600"/>
              </a:spcBef>
              <a:buNone/>
            </a:pPr>
            <a:r>
              <a:rPr lang="en-US" altLang="en-US" sz="2600" dirty="0"/>
              <a:t>Step 6: Journalize adjusting entries</a:t>
            </a:r>
          </a:p>
          <a:p>
            <a:pPr marL="1371600" indent="-1371600">
              <a:lnSpc>
                <a:spcPct val="100000"/>
              </a:lnSpc>
              <a:spcBef>
                <a:spcPts val="600"/>
              </a:spcBef>
              <a:buNone/>
            </a:pPr>
            <a:r>
              <a:rPr lang="en-US" altLang="en-US" sz="2600" dirty="0"/>
              <a:t>Step 7: Journalize closing entries</a:t>
            </a:r>
          </a:p>
          <a:p>
            <a:pPr marL="1371600" indent="-1371600">
              <a:lnSpc>
                <a:spcPct val="100000"/>
              </a:lnSpc>
              <a:spcBef>
                <a:spcPts val="600"/>
              </a:spcBef>
              <a:buNone/>
            </a:pPr>
            <a:r>
              <a:rPr lang="en-US" altLang="en-US" sz="2600" dirty="0"/>
              <a:t>Step 8: Prepare a post closing trial balance</a:t>
            </a:r>
          </a:p>
          <a:p>
            <a:pPr marL="1371600" indent="-1371600">
              <a:lnSpc>
                <a:spcPct val="100000"/>
              </a:lnSpc>
              <a:spcBef>
                <a:spcPts val="600"/>
              </a:spcBef>
              <a:buNone/>
            </a:pPr>
            <a:r>
              <a:rPr lang="en-US" altLang="en-US" sz="2600" dirty="0"/>
              <a:t>Step 9: Evaluate and communicate financial information</a:t>
            </a:r>
          </a:p>
        </p:txBody>
      </p:sp>
    </p:spTree>
    <p:extLst>
      <p:ext uri="{BB962C8B-B14F-4D97-AF65-F5344CB8AC3E}">
        <p14:creationId xmlns:p14="http://schemas.microsoft.com/office/powerpoint/2010/main" val="5625546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pPr>
              <a:lnSpc>
                <a:spcPct val="100000"/>
              </a:lnSpc>
            </a:pPr>
            <a:r>
              <a:rPr lang="en-US" altLang="en-US" dirty="0"/>
              <a:t>Section 2, Objective 4-3: Post journal entries to general ledger accounts</a:t>
            </a:r>
          </a:p>
        </p:txBody>
      </p:sp>
      <p:sp>
        <p:nvSpPr>
          <p:cNvPr id="6" name="Title 5"/>
          <p:cNvSpPr>
            <a:spLocks noGrp="1"/>
          </p:cNvSpPr>
          <p:nvPr>
            <p:ph type="title"/>
          </p:nvPr>
        </p:nvSpPr>
        <p:spPr>
          <a:xfrm>
            <a:off x="0" y="419101"/>
            <a:ext cx="9144000" cy="723900"/>
          </a:xfrm>
        </p:spPr>
        <p:txBody>
          <a:bodyPr>
            <a:normAutofit/>
          </a:bodyPr>
          <a:lstStyle/>
          <a:p>
            <a:pPr>
              <a:lnSpc>
                <a:spcPct val="100000"/>
              </a:lnSpc>
            </a:pPr>
            <a:r>
              <a:rPr lang="en-US" dirty="0"/>
              <a:t>Ledger Form (2 of 5)</a:t>
            </a:r>
          </a:p>
        </p:txBody>
      </p:sp>
      <p:sp>
        <p:nvSpPr>
          <p:cNvPr id="3" name="Content Placeholder 2"/>
          <p:cNvSpPr>
            <a:spLocks noGrp="1"/>
          </p:cNvSpPr>
          <p:nvPr>
            <p:ph sz="quarter" idx="15"/>
          </p:nvPr>
        </p:nvSpPr>
        <p:spPr>
          <a:xfrm>
            <a:off x="457200" y="1275445"/>
            <a:ext cx="8153400" cy="1467755"/>
          </a:xfrm>
        </p:spPr>
        <p:txBody>
          <a:bodyPr>
            <a:noAutofit/>
          </a:bodyPr>
          <a:lstStyle/>
          <a:p>
            <a:pPr marL="0" indent="0">
              <a:lnSpc>
                <a:spcPct val="100000"/>
              </a:lnSpc>
              <a:spcBef>
                <a:spcPts val="600"/>
              </a:spcBef>
              <a:buClrTx/>
              <a:buFontTx/>
              <a:buNone/>
            </a:pPr>
            <a:r>
              <a:rPr lang="en-US" altLang="en-US" sz="2600" b="1" dirty="0"/>
              <a:t>Step 2: </a:t>
            </a:r>
            <a:r>
              <a:rPr lang="en-US" altLang="en-US" sz="2600" dirty="0"/>
              <a:t>On the ledger form, enter the general journal page in the Posting Reference column. The letter J refers to the general journal.</a:t>
            </a:r>
          </a:p>
        </p:txBody>
      </p:sp>
      <p:pic>
        <p:nvPicPr>
          <p:cNvPr id="8" name="Picture 2" descr="This is a continuation of the prior slide of the transfer of data from a General Journal to a Ledger Form.  In this example, the entry for Page with data listed as 1 at the top of the General Journal is transferred to the Post Ref. column in the Ledger Form and is listed as J1.  A red circle and line points from the entry in the General Journal to the entry in the Ledger form." title="Ledger Form (Slide 2 of 5)"/>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392382" y="2843853"/>
            <a:ext cx="6419565" cy="3411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55490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pPr>
              <a:lnSpc>
                <a:spcPct val="100000"/>
              </a:lnSpc>
            </a:pPr>
            <a:r>
              <a:rPr lang="en-US" altLang="en-US" dirty="0"/>
              <a:t>Section 2, Objective 4-3: Post journal entries to general ledger accounts</a:t>
            </a:r>
          </a:p>
        </p:txBody>
      </p:sp>
      <p:sp>
        <p:nvSpPr>
          <p:cNvPr id="6" name="Title 5"/>
          <p:cNvSpPr>
            <a:spLocks noGrp="1"/>
          </p:cNvSpPr>
          <p:nvPr>
            <p:ph type="title"/>
          </p:nvPr>
        </p:nvSpPr>
        <p:spPr>
          <a:xfrm>
            <a:off x="0" y="381000"/>
            <a:ext cx="9144000" cy="762000"/>
          </a:xfrm>
        </p:spPr>
        <p:txBody>
          <a:bodyPr>
            <a:normAutofit/>
          </a:bodyPr>
          <a:lstStyle/>
          <a:p>
            <a:pPr>
              <a:lnSpc>
                <a:spcPct val="100000"/>
              </a:lnSpc>
            </a:pPr>
            <a:r>
              <a:rPr lang="en-US" dirty="0"/>
              <a:t>Ledger Form (3 of 5)</a:t>
            </a:r>
          </a:p>
        </p:txBody>
      </p:sp>
      <p:sp>
        <p:nvSpPr>
          <p:cNvPr id="3" name="Content Placeholder 2"/>
          <p:cNvSpPr>
            <a:spLocks noGrp="1"/>
          </p:cNvSpPr>
          <p:nvPr>
            <p:ph sz="quarter" idx="15"/>
          </p:nvPr>
        </p:nvSpPr>
        <p:spPr>
          <a:xfrm>
            <a:off x="457200" y="1219200"/>
            <a:ext cx="8229600" cy="1371600"/>
          </a:xfrm>
        </p:spPr>
        <p:txBody>
          <a:bodyPr>
            <a:noAutofit/>
          </a:bodyPr>
          <a:lstStyle/>
          <a:p>
            <a:pPr marL="0" indent="0">
              <a:lnSpc>
                <a:spcPct val="100000"/>
              </a:lnSpc>
              <a:spcBef>
                <a:spcPts val="600"/>
              </a:spcBef>
              <a:buClrTx/>
              <a:buFontTx/>
              <a:buNone/>
            </a:pPr>
            <a:r>
              <a:rPr lang="en-US" altLang="en-US" sz="2600" b="1" dirty="0"/>
              <a:t>Step 3: </a:t>
            </a:r>
            <a:r>
              <a:rPr lang="en-US" altLang="en-US" sz="2600" dirty="0"/>
              <a:t>On the ledger form, enter the debit amount in the Debit column or the credit amount in the Credit column.</a:t>
            </a:r>
          </a:p>
        </p:txBody>
      </p:sp>
      <p:pic>
        <p:nvPicPr>
          <p:cNvPr id="11" name="Picture 3" descr="This is a continuation of the prior slide of the transfer of data from a General Journal to a Ledger Form.  In this example, the entry of 5,000.00 for Debit in the General Journal is transferred to the Debit  column in the Ledger Form and is listed as 5,000.00.  A red circle and line points from the entry in the General Journal to the entry in the Ledger form." title="Ledger Form (Slide 3 of 5)"/>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352835" y="2782447"/>
            <a:ext cx="6419565" cy="344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57256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pPr>
              <a:lnSpc>
                <a:spcPct val="100000"/>
              </a:lnSpc>
            </a:pPr>
            <a:r>
              <a:rPr lang="en-US" altLang="en-US" dirty="0"/>
              <a:t>Section 2, Objective 4-3: Post journal entries to general ledger accounts</a:t>
            </a:r>
          </a:p>
        </p:txBody>
      </p:sp>
      <p:sp>
        <p:nvSpPr>
          <p:cNvPr id="6" name="Title 5"/>
          <p:cNvSpPr>
            <a:spLocks noGrp="1"/>
          </p:cNvSpPr>
          <p:nvPr>
            <p:ph type="title"/>
          </p:nvPr>
        </p:nvSpPr>
        <p:spPr>
          <a:xfrm>
            <a:off x="0" y="419101"/>
            <a:ext cx="9144000" cy="723899"/>
          </a:xfrm>
        </p:spPr>
        <p:txBody>
          <a:bodyPr>
            <a:normAutofit/>
          </a:bodyPr>
          <a:lstStyle/>
          <a:p>
            <a:pPr>
              <a:lnSpc>
                <a:spcPct val="100000"/>
              </a:lnSpc>
            </a:pPr>
            <a:r>
              <a:rPr lang="en-US" dirty="0"/>
              <a:t>Ledger Form (4 of 5)</a:t>
            </a:r>
          </a:p>
        </p:txBody>
      </p:sp>
      <p:sp>
        <p:nvSpPr>
          <p:cNvPr id="3" name="Content Placeholder 2"/>
          <p:cNvSpPr>
            <a:spLocks noGrp="1"/>
          </p:cNvSpPr>
          <p:nvPr>
            <p:ph sz="quarter" idx="15"/>
          </p:nvPr>
        </p:nvSpPr>
        <p:spPr>
          <a:xfrm>
            <a:off x="457201" y="1295400"/>
            <a:ext cx="8229600" cy="1371600"/>
          </a:xfrm>
        </p:spPr>
        <p:txBody>
          <a:bodyPr>
            <a:noAutofit/>
          </a:bodyPr>
          <a:lstStyle/>
          <a:p>
            <a:pPr marL="0" indent="0">
              <a:lnSpc>
                <a:spcPct val="100000"/>
              </a:lnSpc>
              <a:spcBef>
                <a:spcPts val="600"/>
              </a:spcBef>
              <a:buClrTx/>
              <a:buFontTx/>
              <a:buNone/>
            </a:pPr>
            <a:r>
              <a:rPr lang="en-US" altLang="en-US" sz="2600" b="1" dirty="0"/>
              <a:t>Step 4: </a:t>
            </a:r>
            <a:r>
              <a:rPr lang="en-US" altLang="en-US" sz="2600" dirty="0"/>
              <a:t>On the ledger form, compute the balance and enter it in the Debit Balance column or the Credit Balance column. </a:t>
            </a:r>
          </a:p>
        </p:txBody>
      </p:sp>
      <p:pic>
        <p:nvPicPr>
          <p:cNvPr id="8" name="Picture 2" descr="This is a continuation of the prior slide of the transfer of data from one column to another column in a Ledger Form.  In this example, the entry of 5,000.00 for the first Debit column in the Ledger Form is transferred to the second Debit column under Balance in the Ledger Form and is listed as 5,000.00.  A red circle and line points from the first entry in the to the second entry in the Ledger form." title="Ledger Form (Slide 4 of 5)"/>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631632" y="2887027"/>
            <a:ext cx="5835968" cy="3132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2817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pPr>
              <a:lnSpc>
                <a:spcPct val="100000"/>
              </a:lnSpc>
            </a:pPr>
            <a:r>
              <a:rPr lang="en-US" altLang="en-US" dirty="0"/>
              <a:t>Section 2, Objective 4-3: Post journal entries to general ledger accounts</a:t>
            </a:r>
          </a:p>
        </p:txBody>
      </p:sp>
      <p:sp>
        <p:nvSpPr>
          <p:cNvPr id="6" name="Title 5"/>
          <p:cNvSpPr>
            <a:spLocks noGrp="1"/>
          </p:cNvSpPr>
          <p:nvPr>
            <p:ph type="title"/>
          </p:nvPr>
        </p:nvSpPr>
        <p:spPr>
          <a:xfrm>
            <a:off x="0" y="419101"/>
            <a:ext cx="9144000" cy="723899"/>
          </a:xfrm>
        </p:spPr>
        <p:txBody>
          <a:bodyPr>
            <a:normAutofit/>
          </a:bodyPr>
          <a:lstStyle/>
          <a:p>
            <a:pPr>
              <a:lnSpc>
                <a:spcPct val="100000"/>
              </a:lnSpc>
            </a:pPr>
            <a:r>
              <a:rPr lang="en-US" dirty="0"/>
              <a:t>Ledger Form (5 of 5)</a:t>
            </a:r>
          </a:p>
        </p:txBody>
      </p:sp>
      <p:sp>
        <p:nvSpPr>
          <p:cNvPr id="3" name="Content Placeholder 2"/>
          <p:cNvSpPr>
            <a:spLocks noGrp="1"/>
          </p:cNvSpPr>
          <p:nvPr>
            <p:ph sz="quarter" idx="15"/>
          </p:nvPr>
        </p:nvSpPr>
        <p:spPr>
          <a:xfrm>
            <a:off x="457200" y="1295400"/>
            <a:ext cx="8229600" cy="1371600"/>
          </a:xfrm>
        </p:spPr>
        <p:txBody>
          <a:bodyPr>
            <a:noAutofit/>
          </a:bodyPr>
          <a:lstStyle/>
          <a:p>
            <a:pPr marL="0" indent="0">
              <a:lnSpc>
                <a:spcPct val="100000"/>
              </a:lnSpc>
              <a:spcBef>
                <a:spcPts val="600"/>
              </a:spcBef>
              <a:buClrTx/>
              <a:buFontTx/>
              <a:buNone/>
            </a:pPr>
            <a:r>
              <a:rPr lang="en-US" altLang="en-US" sz="2600" b="1" dirty="0"/>
              <a:t>Step 5: </a:t>
            </a:r>
            <a:r>
              <a:rPr lang="en-US" altLang="en-US" sz="2600" dirty="0"/>
              <a:t>On the general journal, enter the ledger account number in the Posting Reference column.</a:t>
            </a:r>
          </a:p>
        </p:txBody>
      </p:sp>
      <p:pic>
        <p:nvPicPr>
          <p:cNvPr id="9" name="Picture 2" descr="This is a continuation of the prior slide of the transfer of data from a General Journal to a Ledger Form.  In this example, the entry of 141 for Post. Ref. in the General Journal is transferred to the Account No. 141 at the top of the Ledger Form.  A red circle and line points from the entry in the ledger form to the entry in the General Journal." title="Ledger Form (Slide 5 of 5)"/>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371600" y="2836926"/>
            <a:ext cx="6419565" cy="3411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04021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p:txBody>
          <a:bodyPr/>
          <a:lstStyle/>
          <a:p>
            <a:pPr>
              <a:lnSpc>
                <a:spcPct val="100000"/>
              </a:lnSpc>
            </a:pPr>
            <a:r>
              <a:rPr lang="en-US" altLang="en-US" dirty="0"/>
              <a:t>Section 2, Objective 4-3: Post journal entries to general ledger accounts</a:t>
            </a:r>
          </a:p>
        </p:txBody>
      </p:sp>
      <p:sp>
        <p:nvSpPr>
          <p:cNvPr id="7" name="Title 6"/>
          <p:cNvSpPr>
            <a:spLocks noGrp="1"/>
          </p:cNvSpPr>
          <p:nvPr>
            <p:ph type="title"/>
          </p:nvPr>
        </p:nvSpPr>
        <p:spPr>
          <a:xfrm>
            <a:off x="0" y="365124"/>
            <a:ext cx="9144000" cy="854077"/>
          </a:xfrm>
        </p:spPr>
        <p:txBody>
          <a:bodyPr>
            <a:normAutofit/>
          </a:bodyPr>
          <a:lstStyle/>
          <a:p>
            <a:pPr>
              <a:lnSpc>
                <a:spcPct val="100000"/>
              </a:lnSpc>
              <a:spcBef>
                <a:spcPct val="50000"/>
              </a:spcBef>
            </a:pPr>
            <a:r>
              <a:rPr lang="en-US" altLang="en-US" dirty="0"/>
              <a:t>General Ledger Accounts</a:t>
            </a:r>
          </a:p>
        </p:txBody>
      </p:sp>
      <p:sp>
        <p:nvSpPr>
          <p:cNvPr id="8" name="Content Placeholder 7"/>
          <p:cNvSpPr>
            <a:spLocks noGrp="1"/>
          </p:cNvSpPr>
          <p:nvPr>
            <p:ph idx="1"/>
          </p:nvPr>
        </p:nvSpPr>
        <p:spPr>
          <a:xfrm>
            <a:off x="457200" y="1371601"/>
            <a:ext cx="8153400" cy="4952999"/>
          </a:xfrm>
        </p:spPr>
        <p:txBody>
          <a:bodyPr>
            <a:normAutofit/>
          </a:bodyPr>
          <a:lstStyle/>
          <a:p>
            <a:pPr marL="0" indent="0">
              <a:lnSpc>
                <a:spcPct val="100000"/>
              </a:lnSpc>
              <a:spcBef>
                <a:spcPts val="600"/>
              </a:spcBef>
              <a:buNone/>
            </a:pPr>
            <a:r>
              <a:rPr lang="en-US" altLang="en-US" sz="2600" dirty="0"/>
              <a:t>In the general ledger accounts, the balance sheet accounts appear first and are followed by the income statement accounts. The order is:</a:t>
            </a:r>
          </a:p>
          <a:p>
            <a:pPr marL="465138" indent="-465138">
              <a:lnSpc>
                <a:spcPct val="100000"/>
              </a:lnSpc>
              <a:spcBef>
                <a:spcPts val="600"/>
              </a:spcBef>
              <a:buSzPct val="100000"/>
            </a:pPr>
            <a:r>
              <a:rPr lang="en-US" altLang="en-US" sz="2600" dirty="0"/>
              <a:t>Assets</a:t>
            </a:r>
          </a:p>
          <a:p>
            <a:pPr marL="465138" indent="-465138">
              <a:lnSpc>
                <a:spcPct val="100000"/>
              </a:lnSpc>
              <a:spcBef>
                <a:spcPts val="600"/>
              </a:spcBef>
              <a:buSzPct val="100000"/>
            </a:pPr>
            <a:r>
              <a:rPr lang="en-US" altLang="en-US" sz="2600" dirty="0"/>
              <a:t>Liabilities</a:t>
            </a:r>
          </a:p>
          <a:p>
            <a:pPr marL="465138" indent="-465138">
              <a:lnSpc>
                <a:spcPct val="100000"/>
              </a:lnSpc>
              <a:spcBef>
                <a:spcPts val="600"/>
              </a:spcBef>
              <a:buSzPct val="100000"/>
            </a:pPr>
            <a:r>
              <a:rPr lang="en-US" altLang="en-US" sz="2600" dirty="0"/>
              <a:t>Owner</a:t>
            </a:r>
            <a:r>
              <a:rPr lang="ja-JP" altLang="en-US" sz="2600" dirty="0"/>
              <a:t>’</a:t>
            </a:r>
            <a:r>
              <a:rPr lang="en-US" altLang="ja-JP" sz="2600" dirty="0"/>
              <a:t>s equity</a:t>
            </a:r>
          </a:p>
          <a:p>
            <a:pPr marL="465138" indent="-465138">
              <a:lnSpc>
                <a:spcPct val="100000"/>
              </a:lnSpc>
              <a:spcBef>
                <a:spcPts val="600"/>
              </a:spcBef>
              <a:buSzPct val="100000"/>
            </a:pPr>
            <a:r>
              <a:rPr lang="en-US" altLang="en-US" sz="2600" dirty="0"/>
              <a:t>Revenue</a:t>
            </a:r>
          </a:p>
          <a:p>
            <a:pPr marL="465138" indent="-465138">
              <a:lnSpc>
                <a:spcPct val="100000"/>
              </a:lnSpc>
              <a:spcBef>
                <a:spcPts val="600"/>
              </a:spcBef>
              <a:buSzPct val="100000"/>
            </a:pPr>
            <a:r>
              <a:rPr lang="en-US" altLang="en-US" sz="2600" dirty="0"/>
              <a:t>Expenses </a:t>
            </a:r>
          </a:p>
          <a:p>
            <a:pPr marL="0" indent="0">
              <a:lnSpc>
                <a:spcPct val="100000"/>
              </a:lnSpc>
              <a:spcBef>
                <a:spcPts val="600"/>
              </a:spcBef>
              <a:buNone/>
            </a:pPr>
            <a:r>
              <a:rPr lang="en-US" altLang="en-US" sz="2600" dirty="0"/>
              <a:t>This order of accounts speeds the preparation of the trial balance and the financial statements.</a:t>
            </a:r>
          </a:p>
        </p:txBody>
      </p:sp>
    </p:spTree>
    <p:extLst>
      <p:ext uri="{BB962C8B-B14F-4D97-AF65-F5344CB8AC3E}">
        <p14:creationId xmlns:p14="http://schemas.microsoft.com/office/powerpoint/2010/main" val="41320725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85800"/>
            <a:ext cx="8153400" cy="2057400"/>
          </a:xfrm>
        </p:spPr>
        <p:txBody>
          <a:bodyPr anchor="ctr">
            <a:normAutofit/>
          </a:bodyPr>
          <a:lstStyle/>
          <a:p>
            <a:pPr>
              <a:lnSpc>
                <a:spcPct val="100000"/>
              </a:lnSpc>
            </a:pPr>
            <a:r>
              <a:rPr lang="en-US" altLang="en-US" sz="3600" u="sng" dirty="0"/>
              <a:t>Section 2: The General Ledger</a:t>
            </a:r>
            <a:r>
              <a:rPr lang="en-US" altLang="en-US" sz="3600" u="sng" kern="0" dirty="0">
                <a:cs typeface="Times New Roman" pitchFamily="18" charset="0"/>
              </a:rPr>
              <a:t> </a:t>
            </a:r>
            <a:endParaRPr lang="en-US" altLang="en-US" sz="3600" u="sng" dirty="0"/>
          </a:p>
        </p:txBody>
      </p:sp>
      <p:sp>
        <p:nvSpPr>
          <p:cNvPr id="3" name="Content Placeholder 2"/>
          <p:cNvSpPr>
            <a:spLocks noGrp="1"/>
          </p:cNvSpPr>
          <p:nvPr>
            <p:ph type="subTitle" idx="1"/>
          </p:nvPr>
        </p:nvSpPr>
        <p:spPr>
          <a:xfrm>
            <a:off x="457200" y="3124200"/>
            <a:ext cx="8153400" cy="2438400"/>
          </a:xfrm>
        </p:spPr>
        <p:txBody>
          <a:bodyPr anchor="ctr">
            <a:normAutofit/>
          </a:bodyPr>
          <a:lstStyle/>
          <a:p>
            <a:pPr>
              <a:lnSpc>
                <a:spcPct val="100000"/>
              </a:lnSpc>
            </a:pPr>
            <a:r>
              <a:rPr lang="en-US" altLang="en-US" sz="3600" b="1" kern="0" dirty="0">
                <a:cs typeface="Times New Roman" pitchFamily="18" charset="0"/>
              </a:rPr>
              <a:t>Learning Objective </a:t>
            </a:r>
            <a:r>
              <a:rPr lang="en-US" altLang="en-US" sz="3600" b="1" dirty="0"/>
              <a:t>4-4: </a:t>
            </a:r>
            <a:r>
              <a:rPr lang="en-US" altLang="en-US" sz="3600" dirty="0"/>
              <a:t>Correct errors made in the journal or ledger.</a:t>
            </a:r>
          </a:p>
        </p:txBody>
      </p:sp>
    </p:spTree>
    <p:extLst>
      <p:ext uri="{BB962C8B-B14F-4D97-AF65-F5344CB8AC3E}">
        <p14:creationId xmlns:p14="http://schemas.microsoft.com/office/powerpoint/2010/main" val="6129518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pPr>
              <a:lnSpc>
                <a:spcPct val="100000"/>
              </a:lnSpc>
            </a:pPr>
            <a:r>
              <a:rPr lang="en-US" altLang="en-US" dirty="0"/>
              <a:t>Section 2, Objective 4-4: Correct errors made in the journal or ledger.</a:t>
            </a:r>
          </a:p>
        </p:txBody>
      </p:sp>
      <p:sp>
        <p:nvSpPr>
          <p:cNvPr id="2" name="Title 1"/>
          <p:cNvSpPr>
            <a:spLocks noGrp="1"/>
          </p:cNvSpPr>
          <p:nvPr>
            <p:ph type="title"/>
          </p:nvPr>
        </p:nvSpPr>
        <p:spPr>
          <a:xfrm>
            <a:off x="0" y="365125"/>
            <a:ext cx="9144000" cy="701675"/>
          </a:xfrm>
        </p:spPr>
        <p:txBody>
          <a:bodyPr>
            <a:normAutofit/>
          </a:bodyPr>
          <a:lstStyle/>
          <a:p>
            <a:pPr>
              <a:lnSpc>
                <a:spcPct val="100000"/>
              </a:lnSpc>
            </a:pPr>
            <a:r>
              <a:rPr lang="en-US" altLang="en-US" dirty="0"/>
              <a:t>Journal and Ledger Errors</a:t>
            </a:r>
          </a:p>
        </p:txBody>
      </p:sp>
      <p:sp>
        <p:nvSpPr>
          <p:cNvPr id="3" name="Content Placeholder 2"/>
          <p:cNvSpPr>
            <a:spLocks noGrp="1"/>
          </p:cNvSpPr>
          <p:nvPr>
            <p:ph idx="1"/>
          </p:nvPr>
        </p:nvSpPr>
        <p:spPr>
          <a:xfrm>
            <a:off x="304800" y="1295400"/>
            <a:ext cx="8465820" cy="5029200"/>
          </a:xfrm>
        </p:spPr>
        <p:txBody>
          <a:bodyPr>
            <a:normAutofit/>
          </a:bodyPr>
          <a:lstStyle/>
          <a:p>
            <a:pPr marL="465138" indent="-465138">
              <a:lnSpc>
                <a:spcPct val="100000"/>
              </a:lnSpc>
              <a:spcBef>
                <a:spcPts val="600"/>
              </a:spcBef>
            </a:pPr>
            <a:r>
              <a:rPr lang="en-US" altLang="en-US" sz="2600" dirty="0"/>
              <a:t>Sometimes errors are made when recording transactions in the journal.</a:t>
            </a:r>
          </a:p>
          <a:p>
            <a:pPr marL="465138" indent="-465138">
              <a:lnSpc>
                <a:spcPct val="100000"/>
              </a:lnSpc>
              <a:spcBef>
                <a:spcPts val="600"/>
              </a:spcBef>
            </a:pPr>
            <a:r>
              <a:rPr lang="en-US" altLang="en-US" sz="2600" dirty="0"/>
              <a:t>The method used to correct an error depends on whether or not the journal entry has been posted to the ledger.</a:t>
            </a:r>
          </a:p>
        </p:txBody>
      </p:sp>
    </p:spTree>
    <p:extLst>
      <p:ext uri="{BB962C8B-B14F-4D97-AF65-F5344CB8AC3E}">
        <p14:creationId xmlns:p14="http://schemas.microsoft.com/office/powerpoint/2010/main" val="27985096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pPr>
              <a:lnSpc>
                <a:spcPct val="100000"/>
              </a:lnSpc>
            </a:pPr>
            <a:r>
              <a:rPr lang="en-US" altLang="en-US" dirty="0"/>
              <a:t>Section 2, Objective 4-4: Correct errors made in the journal or ledger.</a:t>
            </a:r>
          </a:p>
        </p:txBody>
      </p:sp>
      <p:sp>
        <p:nvSpPr>
          <p:cNvPr id="2" name="Title 1"/>
          <p:cNvSpPr>
            <a:spLocks noGrp="1"/>
          </p:cNvSpPr>
          <p:nvPr>
            <p:ph type="title"/>
          </p:nvPr>
        </p:nvSpPr>
        <p:spPr>
          <a:xfrm>
            <a:off x="0" y="365127"/>
            <a:ext cx="9144000" cy="777873"/>
          </a:xfrm>
        </p:spPr>
        <p:txBody>
          <a:bodyPr>
            <a:normAutofit/>
          </a:bodyPr>
          <a:lstStyle/>
          <a:p>
            <a:pPr>
              <a:lnSpc>
                <a:spcPct val="100000"/>
              </a:lnSpc>
            </a:pPr>
            <a:r>
              <a:rPr lang="en-US" altLang="en-US" dirty="0"/>
              <a:t>Correcting Journal and Ledger Errors</a:t>
            </a:r>
          </a:p>
        </p:txBody>
      </p:sp>
      <p:sp>
        <p:nvSpPr>
          <p:cNvPr id="3" name="Content Placeholder 2"/>
          <p:cNvSpPr>
            <a:spLocks noGrp="1"/>
          </p:cNvSpPr>
          <p:nvPr>
            <p:ph idx="1"/>
          </p:nvPr>
        </p:nvSpPr>
        <p:spPr>
          <a:xfrm>
            <a:off x="304800" y="1295400"/>
            <a:ext cx="8458200" cy="5105400"/>
          </a:xfrm>
        </p:spPr>
        <p:txBody>
          <a:bodyPr>
            <a:normAutofit/>
          </a:bodyPr>
          <a:lstStyle/>
          <a:p>
            <a:pPr marL="465138" indent="-465138">
              <a:lnSpc>
                <a:spcPct val="100000"/>
              </a:lnSpc>
              <a:spcBef>
                <a:spcPts val="600"/>
              </a:spcBef>
              <a:buSzPct val="100000"/>
            </a:pPr>
            <a:r>
              <a:rPr lang="en-US" altLang="en-US" sz="2600" dirty="0"/>
              <a:t>If an error is discovered </a:t>
            </a:r>
            <a:r>
              <a:rPr lang="en-US" altLang="en-US" sz="2600" i="1" dirty="0"/>
              <a:t>before </a:t>
            </a:r>
            <a:r>
              <a:rPr lang="en-US" altLang="en-US" sz="2600" dirty="0"/>
              <a:t>the entry is posted, neatly cross out the incorrect item and write the correct data above it.</a:t>
            </a:r>
          </a:p>
          <a:p>
            <a:pPr marL="465138" indent="-465138">
              <a:lnSpc>
                <a:spcPct val="100000"/>
              </a:lnSpc>
              <a:spcBef>
                <a:spcPts val="600"/>
              </a:spcBef>
              <a:buSzPct val="100000"/>
            </a:pPr>
            <a:r>
              <a:rPr lang="en-US" altLang="en-US" sz="2600" dirty="0"/>
              <a:t>To ensure honesty and provide a clear audit trail, erasures are not made in the journal.</a:t>
            </a:r>
          </a:p>
        </p:txBody>
      </p:sp>
    </p:spTree>
    <p:extLst>
      <p:ext uri="{BB962C8B-B14F-4D97-AF65-F5344CB8AC3E}">
        <p14:creationId xmlns:p14="http://schemas.microsoft.com/office/powerpoint/2010/main" val="41968031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pPr>
              <a:lnSpc>
                <a:spcPct val="100000"/>
              </a:lnSpc>
            </a:pPr>
            <a:r>
              <a:rPr lang="en-US" altLang="en-US" dirty="0"/>
              <a:t>Section 2, Objective 4-4: Correct errors made in the journal or ledger.</a:t>
            </a:r>
          </a:p>
        </p:txBody>
      </p:sp>
      <p:sp>
        <p:nvSpPr>
          <p:cNvPr id="2" name="Title 1"/>
          <p:cNvSpPr>
            <a:spLocks noGrp="1"/>
          </p:cNvSpPr>
          <p:nvPr>
            <p:ph type="title"/>
          </p:nvPr>
        </p:nvSpPr>
        <p:spPr>
          <a:xfrm>
            <a:off x="0" y="365125"/>
            <a:ext cx="9144000" cy="854076"/>
          </a:xfrm>
        </p:spPr>
        <p:txBody>
          <a:bodyPr>
            <a:normAutofit/>
          </a:bodyPr>
          <a:lstStyle/>
          <a:p>
            <a:pPr>
              <a:lnSpc>
                <a:spcPct val="100000"/>
              </a:lnSpc>
            </a:pPr>
            <a:r>
              <a:rPr lang="en-US" altLang="en-US" dirty="0"/>
              <a:t>Error Correction Before Posting</a:t>
            </a:r>
          </a:p>
        </p:txBody>
      </p:sp>
      <p:sp>
        <p:nvSpPr>
          <p:cNvPr id="3" name="Content Placeholder 2"/>
          <p:cNvSpPr>
            <a:spLocks noGrp="1"/>
          </p:cNvSpPr>
          <p:nvPr>
            <p:ph idx="1"/>
          </p:nvPr>
        </p:nvSpPr>
        <p:spPr>
          <a:xfrm>
            <a:off x="304800" y="1371600"/>
            <a:ext cx="8610600" cy="3810000"/>
          </a:xfrm>
        </p:spPr>
        <p:txBody>
          <a:bodyPr>
            <a:normAutofit/>
          </a:bodyPr>
          <a:lstStyle/>
          <a:p>
            <a:pPr marL="457200" indent="-457200">
              <a:lnSpc>
                <a:spcPct val="100000"/>
              </a:lnSpc>
              <a:spcBef>
                <a:spcPts val="600"/>
              </a:spcBef>
              <a:buSzPct val="100000"/>
            </a:pPr>
            <a:r>
              <a:rPr lang="en-US" altLang="en-US" sz="2600" dirty="0"/>
              <a:t>On September 1 an automobile repair shop purchased some shop equipment for $18,000 in cash. </a:t>
            </a:r>
          </a:p>
          <a:p>
            <a:pPr marL="457200" indent="-457200">
              <a:lnSpc>
                <a:spcPct val="100000"/>
              </a:lnSpc>
              <a:spcBef>
                <a:spcPts val="600"/>
              </a:spcBef>
              <a:buSzPct val="100000"/>
            </a:pPr>
            <a:r>
              <a:rPr lang="en-US" altLang="en-US" sz="2600" dirty="0"/>
              <a:t>By mistake the journal entry debited the </a:t>
            </a:r>
            <a:r>
              <a:rPr lang="en-US" altLang="en-US" sz="2600" i="1" dirty="0"/>
              <a:t>Office Equipment</a:t>
            </a:r>
            <a:r>
              <a:rPr lang="en-US" altLang="en-US" sz="2600" dirty="0"/>
              <a:t> account rather than the </a:t>
            </a:r>
            <a:r>
              <a:rPr lang="en-US" altLang="en-US" sz="2600" i="1" dirty="0"/>
              <a:t>Shop Equipment</a:t>
            </a:r>
            <a:r>
              <a:rPr lang="en-US" altLang="en-US" sz="2600" dirty="0"/>
              <a:t> account.</a:t>
            </a:r>
          </a:p>
        </p:txBody>
      </p:sp>
    </p:spTree>
    <p:extLst>
      <p:ext uri="{BB962C8B-B14F-4D97-AF65-F5344CB8AC3E}">
        <p14:creationId xmlns:p14="http://schemas.microsoft.com/office/powerpoint/2010/main" val="15035771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pPr>
              <a:lnSpc>
                <a:spcPct val="100000"/>
              </a:lnSpc>
            </a:pPr>
            <a:r>
              <a:rPr lang="en-US" altLang="en-US" dirty="0"/>
              <a:t>Section 2, Objective 4-4: Correct errors made in the journal or ledger.</a:t>
            </a:r>
          </a:p>
        </p:txBody>
      </p:sp>
      <p:sp>
        <p:nvSpPr>
          <p:cNvPr id="2" name="Title 1"/>
          <p:cNvSpPr>
            <a:spLocks noGrp="1"/>
          </p:cNvSpPr>
          <p:nvPr>
            <p:ph type="title"/>
          </p:nvPr>
        </p:nvSpPr>
        <p:spPr>
          <a:xfrm>
            <a:off x="0" y="419100"/>
            <a:ext cx="9144000" cy="800100"/>
          </a:xfrm>
        </p:spPr>
        <p:txBody>
          <a:bodyPr>
            <a:normAutofit/>
          </a:bodyPr>
          <a:lstStyle/>
          <a:p>
            <a:pPr>
              <a:lnSpc>
                <a:spcPct val="100000"/>
              </a:lnSpc>
            </a:pPr>
            <a:r>
              <a:rPr lang="en-US" altLang="en-US" dirty="0"/>
              <a:t>Before Posting</a:t>
            </a:r>
          </a:p>
        </p:txBody>
      </p:sp>
      <p:sp>
        <p:nvSpPr>
          <p:cNvPr id="3" name="Content Placeholder 2"/>
          <p:cNvSpPr>
            <a:spLocks noGrp="1"/>
          </p:cNvSpPr>
          <p:nvPr>
            <p:ph sz="quarter" idx="15"/>
          </p:nvPr>
        </p:nvSpPr>
        <p:spPr>
          <a:xfrm>
            <a:off x="381000" y="1295400"/>
            <a:ext cx="8305800" cy="1600200"/>
          </a:xfrm>
        </p:spPr>
        <p:txBody>
          <a:bodyPr>
            <a:normAutofit fontScale="85000" lnSpcReduction="20000"/>
          </a:bodyPr>
          <a:lstStyle/>
          <a:p>
            <a:pPr marL="465138" indent="-465138">
              <a:lnSpc>
                <a:spcPct val="110000"/>
              </a:lnSpc>
              <a:spcBef>
                <a:spcPts val="600"/>
              </a:spcBef>
            </a:pPr>
            <a:r>
              <a:rPr lang="en-US" altLang="en-US" dirty="0"/>
              <a:t>The accountant would neatly cross out Office Equipment  and write Shop Equipment above it. </a:t>
            </a:r>
          </a:p>
          <a:p>
            <a:pPr marL="465138" indent="-465138">
              <a:lnSpc>
                <a:spcPct val="110000"/>
              </a:lnSpc>
              <a:spcBef>
                <a:spcPts val="600"/>
              </a:spcBef>
            </a:pPr>
            <a:r>
              <a:rPr lang="en-US" altLang="en-US" dirty="0"/>
              <a:t>The correct account Shop Equipment would be posted to the ledger in the usual manner.</a:t>
            </a:r>
          </a:p>
        </p:txBody>
      </p:sp>
      <p:pic>
        <p:nvPicPr>
          <p:cNvPr id="9" name="Picture 2" descr="This spreadsheet shows the correction of an entry to the General Journal.  The first column is labeled Date, the second column is labeled Description, the third column is labeled Post. Ref., the fourth column is labeled Debit and the last column is labeled Credit.  The first row lists data as 2019 Sept. 1, Office Equipment and 18,000.00 for Debit. The second row lists Cash for Description and 18,000.00 for Credit.  The last row of the statement lists Purchased equipment for Check 1104.  The entry for Office Equipment is crossed out and replaced by Shop Equipment which is circled in red." title="Corrections Before Posting Spreadsheet"/>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762000" y="3048000"/>
            <a:ext cx="7675817" cy="2627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6733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85800"/>
            <a:ext cx="8229600" cy="2057400"/>
          </a:xfrm>
        </p:spPr>
        <p:txBody>
          <a:bodyPr anchor="ctr">
            <a:normAutofit/>
          </a:bodyPr>
          <a:lstStyle/>
          <a:p>
            <a:pPr>
              <a:lnSpc>
                <a:spcPct val="100000"/>
              </a:lnSpc>
            </a:pPr>
            <a:r>
              <a:rPr lang="en-US" altLang="en-US" sz="3600" u="sng" dirty="0"/>
              <a:t>Section 1: The General Journal</a:t>
            </a:r>
          </a:p>
        </p:txBody>
      </p:sp>
      <p:sp>
        <p:nvSpPr>
          <p:cNvPr id="3" name="Content Placeholder 2"/>
          <p:cNvSpPr>
            <a:spLocks noGrp="1"/>
          </p:cNvSpPr>
          <p:nvPr>
            <p:ph type="subTitle" idx="1"/>
          </p:nvPr>
        </p:nvSpPr>
        <p:spPr>
          <a:xfrm>
            <a:off x="457200" y="3124200"/>
            <a:ext cx="8229600" cy="2438400"/>
          </a:xfrm>
        </p:spPr>
        <p:txBody>
          <a:bodyPr anchor="ctr">
            <a:normAutofit/>
          </a:bodyPr>
          <a:lstStyle/>
          <a:p>
            <a:pPr>
              <a:lnSpc>
                <a:spcPct val="100000"/>
              </a:lnSpc>
            </a:pPr>
            <a:r>
              <a:rPr lang="en-US" altLang="en-US" sz="3600" b="1" kern="0" dirty="0">
                <a:cs typeface="Times New Roman" pitchFamily="18" charset="0"/>
              </a:rPr>
              <a:t> Learning Objective </a:t>
            </a:r>
            <a:r>
              <a:rPr lang="en-US" altLang="en-US" sz="3600" b="1" dirty="0"/>
              <a:t>4-1: </a:t>
            </a:r>
            <a:r>
              <a:rPr lang="en-US" sz="3600" dirty="0"/>
              <a:t>Record transactions in the general journal.</a:t>
            </a:r>
          </a:p>
        </p:txBody>
      </p:sp>
    </p:spTree>
    <p:extLst>
      <p:ext uri="{BB962C8B-B14F-4D97-AF65-F5344CB8AC3E}">
        <p14:creationId xmlns:p14="http://schemas.microsoft.com/office/powerpoint/2010/main" val="33729225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p:txBody>
          <a:bodyPr/>
          <a:lstStyle/>
          <a:p>
            <a:pPr>
              <a:lnSpc>
                <a:spcPct val="100000"/>
              </a:lnSpc>
            </a:pPr>
            <a:r>
              <a:rPr lang="en-US" altLang="en-US" dirty="0"/>
              <a:t>Section 2, Objective 4-4: Correct errors made in the journal or ledger.</a:t>
            </a:r>
          </a:p>
        </p:txBody>
      </p:sp>
      <p:sp>
        <p:nvSpPr>
          <p:cNvPr id="7" name="Title 6"/>
          <p:cNvSpPr>
            <a:spLocks noGrp="1"/>
          </p:cNvSpPr>
          <p:nvPr>
            <p:ph type="title"/>
          </p:nvPr>
        </p:nvSpPr>
        <p:spPr>
          <a:xfrm>
            <a:off x="0" y="365127"/>
            <a:ext cx="9144000" cy="777873"/>
          </a:xfrm>
        </p:spPr>
        <p:txBody>
          <a:bodyPr>
            <a:normAutofit/>
          </a:bodyPr>
          <a:lstStyle/>
          <a:p>
            <a:pPr>
              <a:lnSpc>
                <a:spcPct val="100000"/>
              </a:lnSpc>
            </a:pPr>
            <a:r>
              <a:rPr lang="en-US" altLang="en-US" dirty="0"/>
              <a:t>Error Correction After Posting (1 of 4)</a:t>
            </a:r>
          </a:p>
        </p:txBody>
      </p:sp>
      <p:sp>
        <p:nvSpPr>
          <p:cNvPr id="8" name="Content Placeholder 7"/>
          <p:cNvSpPr>
            <a:spLocks noGrp="1"/>
          </p:cNvSpPr>
          <p:nvPr>
            <p:ph idx="1"/>
          </p:nvPr>
        </p:nvSpPr>
        <p:spPr>
          <a:xfrm>
            <a:off x="304800" y="1295400"/>
            <a:ext cx="8534400" cy="5105399"/>
          </a:xfrm>
        </p:spPr>
        <p:txBody>
          <a:bodyPr>
            <a:normAutofit/>
          </a:bodyPr>
          <a:lstStyle/>
          <a:p>
            <a:pPr marL="465138" indent="-465138">
              <a:lnSpc>
                <a:spcPct val="100000"/>
              </a:lnSpc>
              <a:spcBef>
                <a:spcPts val="600"/>
              </a:spcBef>
              <a:buSzPct val="100000"/>
            </a:pPr>
            <a:r>
              <a:rPr lang="en-US" altLang="en-US" sz="2600" dirty="0"/>
              <a:t>If the error is discovered </a:t>
            </a:r>
            <a:r>
              <a:rPr lang="en-US" altLang="en-US" sz="2600" i="1" dirty="0"/>
              <a:t>after</a:t>
            </a:r>
            <a:r>
              <a:rPr lang="en-US" altLang="en-US" sz="2600" dirty="0"/>
              <a:t> posting, a correcting entry is journalized and posted.</a:t>
            </a:r>
          </a:p>
          <a:p>
            <a:pPr marL="465138" indent="-465138">
              <a:lnSpc>
                <a:spcPct val="100000"/>
              </a:lnSpc>
              <a:spcBef>
                <a:spcPts val="600"/>
              </a:spcBef>
              <a:buSzPct val="100000"/>
            </a:pPr>
            <a:r>
              <a:rPr lang="en-US" altLang="en-US" sz="2600" dirty="0"/>
              <a:t>Do not erase or change the journal entry or the postings in the ledger accounts.</a:t>
            </a:r>
          </a:p>
          <a:p>
            <a:pPr marL="465138" indent="-465138">
              <a:lnSpc>
                <a:spcPct val="100000"/>
              </a:lnSpc>
              <a:spcBef>
                <a:spcPts val="600"/>
              </a:spcBef>
              <a:buSzPct val="100000"/>
            </a:pPr>
            <a:r>
              <a:rPr lang="en-US" altLang="en-US" sz="2600" dirty="0"/>
              <a:t>Note that erasures are never permitted in the journal or ledger.</a:t>
            </a:r>
          </a:p>
        </p:txBody>
      </p:sp>
    </p:spTree>
    <p:extLst>
      <p:ext uri="{BB962C8B-B14F-4D97-AF65-F5344CB8AC3E}">
        <p14:creationId xmlns:p14="http://schemas.microsoft.com/office/powerpoint/2010/main" val="9449512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p:txBody>
          <a:bodyPr/>
          <a:lstStyle/>
          <a:p>
            <a:pPr>
              <a:lnSpc>
                <a:spcPct val="100000"/>
              </a:lnSpc>
            </a:pPr>
            <a:r>
              <a:rPr lang="en-US" altLang="en-US" dirty="0"/>
              <a:t>Section 2, Objective 4-4: Correct errors made in the journal or ledger.</a:t>
            </a:r>
          </a:p>
        </p:txBody>
      </p:sp>
      <p:sp>
        <p:nvSpPr>
          <p:cNvPr id="7" name="Title 6"/>
          <p:cNvSpPr>
            <a:spLocks noGrp="1"/>
          </p:cNvSpPr>
          <p:nvPr>
            <p:ph type="title"/>
          </p:nvPr>
        </p:nvSpPr>
        <p:spPr>
          <a:xfrm>
            <a:off x="0" y="365125"/>
            <a:ext cx="9144000" cy="777876"/>
          </a:xfrm>
        </p:spPr>
        <p:txBody>
          <a:bodyPr>
            <a:normAutofit/>
          </a:bodyPr>
          <a:lstStyle/>
          <a:p>
            <a:pPr>
              <a:lnSpc>
                <a:spcPct val="100000"/>
              </a:lnSpc>
            </a:pPr>
            <a:r>
              <a:rPr lang="en-US" altLang="en-US" dirty="0"/>
              <a:t>Error Correction After Posting (2 of 4)</a:t>
            </a:r>
          </a:p>
        </p:txBody>
      </p:sp>
      <p:sp>
        <p:nvSpPr>
          <p:cNvPr id="8" name="Content Placeholder 7"/>
          <p:cNvSpPr>
            <a:spLocks noGrp="1"/>
          </p:cNvSpPr>
          <p:nvPr>
            <p:ph idx="1"/>
          </p:nvPr>
        </p:nvSpPr>
        <p:spPr>
          <a:xfrm>
            <a:off x="381000" y="1295400"/>
            <a:ext cx="8382000" cy="5029200"/>
          </a:xfrm>
        </p:spPr>
        <p:txBody>
          <a:bodyPr>
            <a:normAutofit/>
          </a:bodyPr>
          <a:lstStyle/>
          <a:p>
            <a:pPr marL="457200" indent="-457200">
              <a:lnSpc>
                <a:spcPct val="100000"/>
              </a:lnSpc>
              <a:spcBef>
                <a:spcPts val="600"/>
              </a:spcBef>
              <a:buSzPct val="100000"/>
            </a:pPr>
            <a:r>
              <a:rPr lang="en-US" altLang="en-US" sz="2600" dirty="0"/>
              <a:t>On September 1 an automobile repair shop debited Office Equipment rather than Shop Equipment for $18,000 by mistake. </a:t>
            </a:r>
          </a:p>
          <a:p>
            <a:pPr marL="457200" indent="-457200">
              <a:lnSpc>
                <a:spcPct val="100000"/>
              </a:lnSpc>
              <a:spcBef>
                <a:spcPts val="600"/>
              </a:spcBef>
              <a:buSzPct val="100000"/>
            </a:pPr>
            <a:r>
              <a:rPr lang="en-US" altLang="en-US" sz="2600" dirty="0"/>
              <a:t>The debit was posted to the </a:t>
            </a:r>
            <a:r>
              <a:rPr lang="en-US" altLang="en-US" sz="2600" i="1" dirty="0"/>
              <a:t>Office Equipment</a:t>
            </a:r>
            <a:r>
              <a:rPr lang="en-US" altLang="en-US" sz="2600" dirty="0"/>
              <a:t> account in the general ledger. </a:t>
            </a:r>
          </a:p>
          <a:p>
            <a:pPr marL="457200" indent="-457200">
              <a:lnSpc>
                <a:spcPct val="100000"/>
              </a:lnSpc>
              <a:spcBef>
                <a:spcPts val="600"/>
              </a:spcBef>
              <a:buSzPct val="100000"/>
            </a:pPr>
            <a:r>
              <a:rPr lang="en-US" altLang="en-US" sz="2600" dirty="0"/>
              <a:t>A correcting journal entry must be journalized and posted.</a:t>
            </a:r>
          </a:p>
        </p:txBody>
      </p:sp>
    </p:spTree>
    <p:extLst>
      <p:ext uri="{BB962C8B-B14F-4D97-AF65-F5344CB8AC3E}">
        <p14:creationId xmlns:p14="http://schemas.microsoft.com/office/powerpoint/2010/main" val="28709070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pPr>
              <a:lnSpc>
                <a:spcPct val="100000"/>
              </a:lnSpc>
            </a:pPr>
            <a:r>
              <a:rPr lang="en-US" altLang="en-US" dirty="0"/>
              <a:t>Section 2, Objective 4-4: Correct errors made in the journal or ledger.</a:t>
            </a:r>
          </a:p>
        </p:txBody>
      </p:sp>
      <p:sp>
        <p:nvSpPr>
          <p:cNvPr id="2" name="Title 1"/>
          <p:cNvSpPr>
            <a:spLocks noGrp="1"/>
          </p:cNvSpPr>
          <p:nvPr>
            <p:ph type="title"/>
          </p:nvPr>
        </p:nvSpPr>
        <p:spPr>
          <a:xfrm>
            <a:off x="0" y="419101"/>
            <a:ext cx="9144000" cy="723900"/>
          </a:xfrm>
        </p:spPr>
        <p:txBody>
          <a:bodyPr>
            <a:normAutofit/>
          </a:bodyPr>
          <a:lstStyle/>
          <a:p>
            <a:pPr>
              <a:lnSpc>
                <a:spcPct val="100000"/>
              </a:lnSpc>
            </a:pPr>
            <a:r>
              <a:rPr lang="en-US" altLang="en-US" dirty="0"/>
              <a:t>Error Correction After Posting (3 of 4)</a:t>
            </a:r>
          </a:p>
        </p:txBody>
      </p:sp>
      <p:sp>
        <p:nvSpPr>
          <p:cNvPr id="3" name="Content Placeholder 2"/>
          <p:cNvSpPr>
            <a:spLocks noGrp="1"/>
          </p:cNvSpPr>
          <p:nvPr>
            <p:ph sz="quarter" idx="15"/>
          </p:nvPr>
        </p:nvSpPr>
        <p:spPr>
          <a:xfrm>
            <a:off x="381000" y="1295400"/>
            <a:ext cx="8305800" cy="990600"/>
          </a:xfrm>
        </p:spPr>
        <p:txBody>
          <a:bodyPr>
            <a:normAutofit/>
          </a:bodyPr>
          <a:lstStyle/>
          <a:p>
            <a:pPr marL="0" indent="0">
              <a:lnSpc>
                <a:spcPct val="100000"/>
              </a:lnSpc>
              <a:spcBef>
                <a:spcPts val="600"/>
              </a:spcBef>
              <a:buNone/>
            </a:pPr>
            <a:r>
              <a:rPr lang="en-US" altLang="en-US" sz="2600" dirty="0"/>
              <a:t>This erroneous journal entry was posted to the general ledger.</a:t>
            </a:r>
          </a:p>
        </p:txBody>
      </p:sp>
      <p:pic>
        <p:nvPicPr>
          <p:cNvPr id="8" name="Picture 2" descr="This spreadsheet shows an error in an entry to the General Journal.  The first column is labeled Date, the second column is labeled Description, the third column is labeled Post. Ref., the fourth column is labeled Debit and the last column is labeled Credit.  The first row lists data as 2019 Sept. 1, Office Equipment, 141 and 18,000.00 for Debit. The second row lists Cash, 101 and 18,000.00 for Credit.  The last row of the statement lists Purchased equipment Check 2141.  " title="Error in Journal Entry (Slide 3 of 4)"/>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762000" y="2514600"/>
            <a:ext cx="7675817" cy="2604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1407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pPr>
              <a:lnSpc>
                <a:spcPct val="100000"/>
              </a:lnSpc>
            </a:pPr>
            <a:r>
              <a:rPr lang="en-US" altLang="en-US" dirty="0"/>
              <a:t>Section 2, Objective 4-4: Correct errors made in the journal or ledger.</a:t>
            </a:r>
          </a:p>
        </p:txBody>
      </p:sp>
      <p:sp>
        <p:nvSpPr>
          <p:cNvPr id="2" name="Title 1"/>
          <p:cNvSpPr>
            <a:spLocks noGrp="1"/>
          </p:cNvSpPr>
          <p:nvPr>
            <p:ph type="title"/>
          </p:nvPr>
        </p:nvSpPr>
        <p:spPr>
          <a:xfrm>
            <a:off x="0" y="419101"/>
            <a:ext cx="9144000" cy="723900"/>
          </a:xfrm>
        </p:spPr>
        <p:txBody>
          <a:bodyPr>
            <a:normAutofit/>
          </a:bodyPr>
          <a:lstStyle/>
          <a:p>
            <a:pPr>
              <a:lnSpc>
                <a:spcPct val="100000"/>
              </a:lnSpc>
            </a:pPr>
            <a:r>
              <a:rPr lang="en-US" altLang="en-US" dirty="0"/>
              <a:t>Error Correction After Posting (4 of 4)</a:t>
            </a:r>
          </a:p>
        </p:txBody>
      </p:sp>
      <p:pic>
        <p:nvPicPr>
          <p:cNvPr id="9" name="Picture 2" descr="This spreadsheet shows the correction of an error in an entry to the General Journal.  The first column is labeled Date, the second column is labeled Description, the third column is labeled Post. Ref., the fourth column is labeled Debit and the last column is labeled Credit.  The first row lists data as 2019 Oct. 1, Shop Equipment, 151 and 18,000.00 for Debit. The second row lists Office Equipment, 141 and 18,000.00 for Credit.  The last row of the statement lists To correct error made on Sept. 1 when a purchase of shop equipment was recorded as office equipment. " title="Corrected Error in General Journal (Slide 4 of 4)"/>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075372" y="1295400"/>
            <a:ext cx="6925628" cy="2902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quarter" idx="15"/>
          </p:nvPr>
        </p:nvSpPr>
        <p:spPr>
          <a:xfrm>
            <a:off x="381001" y="4343400"/>
            <a:ext cx="8534399" cy="2133600"/>
          </a:xfrm>
        </p:spPr>
        <p:txBody>
          <a:bodyPr>
            <a:noAutofit/>
          </a:bodyPr>
          <a:lstStyle/>
          <a:p>
            <a:pPr marL="465138" indent="-465138">
              <a:lnSpc>
                <a:spcPct val="100000"/>
              </a:lnSpc>
              <a:spcBef>
                <a:spcPts val="600"/>
              </a:spcBef>
              <a:buSzPct val="100000"/>
            </a:pPr>
            <a:r>
              <a:rPr lang="en-US" altLang="en-US" sz="2400" dirty="0"/>
              <a:t>The correcting journal entry debits </a:t>
            </a:r>
            <a:r>
              <a:rPr lang="en-US" altLang="en-US" sz="2400" i="1" dirty="0"/>
              <a:t>Shop Equipment</a:t>
            </a:r>
            <a:r>
              <a:rPr lang="en-US" altLang="en-US" sz="2400" dirty="0"/>
              <a:t> and credits </a:t>
            </a:r>
            <a:r>
              <a:rPr lang="en-US" altLang="en-US" sz="2400" i="1" dirty="0"/>
              <a:t>Office Equipment</a:t>
            </a:r>
            <a:r>
              <a:rPr lang="en-US" altLang="en-US" sz="2400" dirty="0"/>
              <a:t> for $18,000. </a:t>
            </a:r>
          </a:p>
          <a:p>
            <a:pPr marL="465138" indent="-465138">
              <a:lnSpc>
                <a:spcPct val="100000"/>
              </a:lnSpc>
              <a:spcBef>
                <a:spcPts val="600"/>
              </a:spcBef>
              <a:buSzPct val="100000"/>
            </a:pPr>
            <a:r>
              <a:rPr lang="en-US" altLang="en-US" sz="2400" dirty="0"/>
              <a:t>The entry transfers $18,000 out of the </a:t>
            </a:r>
            <a:r>
              <a:rPr lang="en-US" altLang="en-US" sz="2400" i="1" dirty="0"/>
              <a:t>Office Equipment</a:t>
            </a:r>
            <a:r>
              <a:rPr lang="en-US" altLang="en-US" sz="2400" dirty="0"/>
              <a:t> and into the </a:t>
            </a:r>
            <a:r>
              <a:rPr lang="en-US" altLang="en-US" sz="2400" i="1" dirty="0"/>
              <a:t>Shop Equipment</a:t>
            </a:r>
            <a:r>
              <a:rPr lang="en-US" altLang="en-US" sz="2400" dirty="0"/>
              <a:t> account.</a:t>
            </a:r>
          </a:p>
        </p:txBody>
      </p:sp>
    </p:spTree>
    <p:extLst>
      <p:ext uri="{BB962C8B-B14F-4D97-AF65-F5344CB8AC3E}">
        <p14:creationId xmlns:p14="http://schemas.microsoft.com/office/powerpoint/2010/main" val="2987825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pPr>
              <a:lnSpc>
                <a:spcPct val="100000"/>
              </a:lnSpc>
            </a:pPr>
            <a:r>
              <a:rPr lang="en-US" altLang="en-US" dirty="0"/>
              <a:t>Section 1, Objective 4-1: Record transactions in the general journal</a:t>
            </a:r>
            <a:r>
              <a:rPr lang="en-US" altLang="ja-JP" dirty="0"/>
              <a:t>.</a:t>
            </a:r>
            <a:endParaRPr lang="en-US" altLang="en-US" dirty="0"/>
          </a:p>
        </p:txBody>
      </p:sp>
      <p:sp>
        <p:nvSpPr>
          <p:cNvPr id="2" name="Title 1"/>
          <p:cNvSpPr>
            <a:spLocks noGrp="1"/>
          </p:cNvSpPr>
          <p:nvPr>
            <p:ph type="title"/>
          </p:nvPr>
        </p:nvSpPr>
        <p:spPr>
          <a:xfrm>
            <a:off x="0" y="441327"/>
            <a:ext cx="9144000" cy="777873"/>
          </a:xfrm>
        </p:spPr>
        <p:txBody>
          <a:bodyPr>
            <a:normAutofit/>
          </a:bodyPr>
          <a:lstStyle/>
          <a:p>
            <a:pPr>
              <a:lnSpc>
                <a:spcPct val="100000"/>
              </a:lnSpc>
            </a:pPr>
            <a:r>
              <a:rPr lang="en-US" altLang="en-US" dirty="0"/>
              <a:t>Journal</a:t>
            </a:r>
            <a:endParaRPr lang="en-US" dirty="0"/>
          </a:p>
        </p:txBody>
      </p:sp>
      <p:sp>
        <p:nvSpPr>
          <p:cNvPr id="3" name="Content Placeholder 2"/>
          <p:cNvSpPr>
            <a:spLocks noGrp="1"/>
          </p:cNvSpPr>
          <p:nvPr>
            <p:ph idx="1"/>
          </p:nvPr>
        </p:nvSpPr>
        <p:spPr>
          <a:xfrm>
            <a:off x="381000" y="1371601"/>
            <a:ext cx="8382000" cy="4953000"/>
          </a:xfrm>
        </p:spPr>
        <p:txBody>
          <a:bodyPr>
            <a:normAutofit/>
          </a:bodyPr>
          <a:lstStyle/>
          <a:p>
            <a:pPr marL="457200" indent="-457200">
              <a:lnSpc>
                <a:spcPct val="100000"/>
              </a:lnSpc>
              <a:spcBef>
                <a:spcPts val="600"/>
              </a:spcBef>
              <a:buClr>
                <a:schemeClr val="tx1"/>
              </a:buClr>
              <a:buSzPct val="100000"/>
              <a:tabLst>
                <a:tab pos="457200" algn="l"/>
              </a:tabLst>
            </a:pPr>
            <a:r>
              <a:rPr lang="en-US" altLang="en-US" sz="2600" dirty="0"/>
              <a:t>A journal is a diary of business activities.</a:t>
            </a:r>
          </a:p>
          <a:p>
            <a:pPr marL="457200" indent="-457200">
              <a:lnSpc>
                <a:spcPct val="100000"/>
              </a:lnSpc>
              <a:spcBef>
                <a:spcPts val="600"/>
              </a:spcBef>
              <a:buClr>
                <a:schemeClr val="tx1"/>
              </a:buClr>
              <a:buSzPct val="100000"/>
              <a:tabLst>
                <a:tab pos="457200" algn="l"/>
              </a:tabLst>
            </a:pPr>
            <a:r>
              <a:rPr lang="en-US" altLang="en-US" sz="2600" dirty="0"/>
              <a:t>There are different types of accounting journals.</a:t>
            </a:r>
          </a:p>
          <a:p>
            <a:pPr marL="457200" indent="-457200">
              <a:lnSpc>
                <a:spcPct val="100000"/>
              </a:lnSpc>
              <a:spcBef>
                <a:spcPts val="600"/>
              </a:spcBef>
              <a:buClr>
                <a:schemeClr val="tx1"/>
              </a:buClr>
              <a:buSzPct val="100000"/>
              <a:tabLst>
                <a:tab pos="457200" algn="l"/>
              </a:tabLst>
            </a:pPr>
            <a:r>
              <a:rPr lang="en-US" altLang="en-US" sz="2600" dirty="0"/>
              <a:t>Transactions are entered in the journal in chronological order.</a:t>
            </a:r>
          </a:p>
        </p:txBody>
      </p:sp>
    </p:spTree>
    <p:extLst>
      <p:ext uri="{BB962C8B-B14F-4D97-AF65-F5344CB8AC3E}">
        <p14:creationId xmlns:p14="http://schemas.microsoft.com/office/powerpoint/2010/main" val="3054367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pPr>
              <a:lnSpc>
                <a:spcPct val="100000"/>
              </a:lnSpc>
            </a:pPr>
            <a:r>
              <a:rPr lang="en-US" altLang="en-US" dirty="0"/>
              <a:t>Section 1, Objective 4-1: Record transactions in the general journal</a:t>
            </a:r>
            <a:r>
              <a:rPr lang="en-US" altLang="ja-JP" dirty="0"/>
              <a:t>.</a:t>
            </a:r>
            <a:endParaRPr lang="en-US" altLang="en-US" dirty="0"/>
          </a:p>
        </p:txBody>
      </p:sp>
      <p:sp>
        <p:nvSpPr>
          <p:cNvPr id="2" name="Title 1"/>
          <p:cNvSpPr>
            <a:spLocks noGrp="1"/>
          </p:cNvSpPr>
          <p:nvPr>
            <p:ph type="title"/>
          </p:nvPr>
        </p:nvSpPr>
        <p:spPr>
          <a:xfrm>
            <a:off x="609600" y="441328"/>
            <a:ext cx="7848600" cy="1006472"/>
          </a:xfrm>
        </p:spPr>
        <p:txBody>
          <a:bodyPr>
            <a:noAutofit/>
          </a:bodyPr>
          <a:lstStyle/>
          <a:p>
            <a:pPr>
              <a:lnSpc>
                <a:spcPct val="100000"/>
              </a:lnSpc>
              <a:spcBef>
                <a:spcPct val="50000"/>
              </a:spcBef>
            </a:pPr>
            <a:r>
              <a:rPr lang="en-US" altLang="en-US" dirty="0"/>
              <a:t>Recording a Business Transaction (1 of 3)</a:t>
            </a:r>
          </a:p>
        </p:txBody>
      </p:sp>
      <p:sp>
        <p:nvSpPr>
          <p:cNvPr id="3" name="Content Placeholder 2"/>
          <p:cNvSpPr>
            <a:spLocks noGrp="1"/>
          </p:cNvSpPr>
          <p:nvPr>
            <p:ph idx="1"/>
          </p:nvPr>
        </p:nvSpPr>
        <p:spPr>
          <a:xfrm>
            <a:off x="457200" y="1600200"/>
            <a:ext cx="8305800" cy="4811819"/>
          </a:xfrm>
        </p:spPr>
        <p:txBody>
          <a:bodyPr>
            <a:noAutofit/>
          </a:bodyPr>
          <a:lstStyle/>
          <a:p>
            <a:pPr marL="457200" indent="-457200">
              <a:lnSpc>
                <a:spcPct val="100000"/>
              </a:lnSpc>
              <a:spcBef>
                <a:spcPts val="300"/>
              </a:spcBef>
              <a:buFont typeface="+mj-lt"/>
              <a:buAutoNum type="arabicPeriod"/>
            </a:pPr>
            <a:r>
              <a:rPr lang="en-US" altLang="en-US" sz="2400" dirty="0"/>
              <a:t>Analyze the financial event.</a:t>
            </a:r>
          </a:p>
          <a:p>
            <a:pPr marL="914400" indent="-457200">
              <a:lnSpc>
                <a:spcPct val="100000"/>
              </a:lnSpc>
              <a:spcBef>
                <a:spcPts val="300"/>
              </a:spcBef>
              <a:buSzPct val="100000"/>
            </a:pPr>
            <a:r>
              <a:rPr lang="en-US" altLang="en-US" sz="2400" dirty="0"/>
              <a:t>Identify the accounts affected.</a:t>
            </a:r>
          </a:p>
          <a:p>
            <a:pPr marL="914400" indent="-457200">
              <a:lnSpc>
                <a:spcPct val="100000"/>
              </a:lnSpc>
              <a:spcBef>
                <a:spcPts val="300"/>
              </a:spcBef>
              <a:buSzPct val="100000"/>
            </a:pPr>
            <a:r>
              <a:rPr lang="en-US" altLang="en-US" sz="2400" dirty="0"/>
              <a:t>Classify the accounts affected.</a:t>
            </a:r>
          </a:p>
          <a:p>
            <a:pPr marL="914400" indent="-457200">
              <a:lnSpc>
                <a:spcPct val="100000"/>
              </a:lnSpc>
              <a:spcBef>
                <a:spcPts val="300"/>
              </a:spcBef>
              <a:buSzPct val="100000"/>
            </a:pPr>
            <a:r>
              <a:rPr lang="en-US" altLang="en-US" sz="2400" dirty="0"/>
              <a:t>Determine the amount of increase or decrease for each account affected.</a:t>
            </a:r>
          </a:p>
          <a:p>
            <a:pPr marL="457200" indent="-457200">
              <a:lnSpc>
                <a:spcPct val="100000"/>
              </a:lnSpc>
              <a:spcBef>
                <a:spcPts val="300"/>
              </a:spcBef>
              <a:buSzPct val="100000"/>
              <a:buFont typeface="+mj-lt"/>
              <a:buAutoNum type="arabicPeriod" startAt="2"/>
            </a:pPr>
            <a:r>
              <a:rPr lang="en-US" altLang="en-US" sz="2400" dirty="0"/>
              <a:t>Apply the rules of debit and credit.</a:t>
            </a:r>
          </a:p>
          <a:p>
            <a:pPr marL="914400" indent="-457200">
              <a:lnSpc>
                <a:spcPct val="100000"/>
              </a:lnSpc>
              <a:spcBef>
                <a:spcPts val="300"/>
              </a:spcBef>
              <a:buSzPct val="100000"/>
            </a:pPr>
            <a:r>
              <a:rPr lang="en-US" altLang="en-US" sz="2400" dirty="0"/>
              <a:t>Which account is debited? For what amount?</a:t>
            </a:r>
          </a:p>
          <a:p>
            <a:pPr marL="914400" indent="-457200">
              <a:lnSpc>
                <a:spcPct val="100000"/>
              </a:lnSpc>
              <a:spcBef>
                <a:spcPts val="300"/>
              </a:spcBef>
              <a:buSzPct val="100000"/>
            </a:pPr>
            <a:r>
              <a:rPr lang="en-US" altLang="en-US" sz="2400" dirty="0"/>
              <a:t>Which account is credited? For what amount?</a:t>
            </a:r>
          </a:p>
          <a:p>
            <a:pPr marL="457200" indent="-457200">
              <a:lnSpc>
                <a:spcPct val="100000"/>
              </a:lnSpc>
              <a:spcBef>
                <a:spcPts val="300"/>
              </a:spcBef>
              <a:buClrTx/>
              <a:buSzPct val="100000"/>
              <a:buFont typeface="+mj-lt"/>
              <a:buAutoNum type="arabicPeriod" startAt="3"/>
            </a:pPr>
            <a:r>
              <a:rPr lang="en-US" altLang="en-US" sz="2400" dirty="0"/>
              <a:t>Make the entry in T-account form.</a:t>
            </a:r>
          </a:p>
          <a:p>
            <a:pPr marL="457200" indent="-457200">
              <a:lnSpc>
                <a:spcPct val="100000"/>
              </a:lnSpc>
              <a:spcBef>
                <a:spcPts val="300"/>
              </a:spcBef>
              <a:buClrTx/>
              <a:buSzPct val="100000"/>
              <a:buFont typeface="+mj-lt"/>
              <a:buAutoNum type="arabicPeriod" startAt="3"/>
            </a:pPr>
            <a:r>
              <a:rPr lang="en-US" altLang="en-US" sz="2400" dirty="0"/>
              <a:t>Record the complete entry in general journal form.</a:t>
            </a:r>
          </a:p>
          <a:p>
            <a:pPr marL="0" indent="0">
              <a:lnSpc>
                <a:spcPct val="100000"/>
              </a:lnSpc>
              <a:spcBef>
                <a:spcPts val="300"/>
              </a:spcBef>
              <a:buSzPct val="80000"/>
              <a:buNone/>
            </a:pPr>
            <a:r>
              <a:rPr lang="en-US" sz="2400" dirty="0"/>
              <a:t>Let’ look at one</a:t>
            </a:r>
          </a:p>
        </p:txBody>
      </p:sp>
    </p:spTree>
    <p:extLst>
      <p:ext uri="{BB962C8B-B14F-4D97-AF65-F5344CB8AC3E}">
        <p14:creationId xmlns:p14="http://schemas.microsoft.com/office/powerpoint/2010/main" val="1628527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pPr>
              <a:lnSpc>
                <a:spcPct val="100000"/>
              </a:lnSpc>
            </a:pPr>
            <a:r>
              <a:rPr lang="en-US" altLang="en-US" dirty="0"/>
              <a:t>Section 1, Objective 4-1: Record transactions in the general journal</a:t>
            </a:r>
            <a:r>
              <a:rPr lang="en-US" altLang="ja-JP" dirty="0"/>
              <a:t>.</a:t>
            </a:r>
            <a:endParaRPr lang="en-US" altLang="en-US" dirty="0"/>
          </a:p>
        </p:txBody>
      </p:sp>
      <p:sp>
        <p:nvSpPr>
          <p:cNvPr id="6" name="Title 5"/>
          <p:cNvSpPr>
            <a:spLocks noGrp="1"/>
          </p:cNvSpPr>
          <p:nvPr>
            <p:ph type="title"/>
          </p:nvPr>
        </p:nvSpPr>
        <p:spPr>
          <a:xfrm>
            <a:off x="609600" y="419101"/>
            <a:ext cx="7924800" cy="1028699"/>
          </a:xfrm>
        </p:spPr>
        <p:txBody>
          <a:bodyPr>
            <a:noAutofit/>
          </a:bodyPr>
          <a:lstStyle/>
          <a:p>
            <a:pPr>
              <a:lnSpc>
                <a:spcPct val="100000"/>
              </a:lnSpc>
            </a:pPr>
            <a:r>
              <a:rPr lang="en-US" altLang="en-US" dirty="0"/>
              <a:t>Recording a Business Transaction (2 of 3)</a:t>
            </a:r>
            <a:endParaRPr lang="en-US" dirty="0"/>
          </a:p>
        </p:txBody>
      </p:sp>
      <p:sp>
        <p:nvSpPr>
          <p:cNvPr id="3" name="Content Placeholder 2"/>
          <p:cNvSpPr>
            <a:spLocks noGrp="1"/>
          </p:cNvSpPr>
          <p:nvPr>
            <p:ph sz="quarter" idx="15"/>
          </p:nvPr>
        </p:nvSpPr>
        <p:spPr>
          <a:xfrm>
            <a:off x="457200" y="1601250"/>
            <a:ext cx="8229599" cy="1599150"/>
          </a:xfrm>
        </p:spPr>
        <p:txBody>
          <a:bodyPr>
            <a:normAutofit lnSpcReduction="10000"/>
          </a:bodyPr>
          <a:lstStyle/>
          <a:p>
            <a:pPr marL="0" indent="0">
              <a:lnSpc>
                <a:spcPct val="110000"/>
              </a:lnSpc>
              <a:spcBef>
                <a:spcPts val="600"/>
              </a:spcBef>
              <a:buNone/>
            </a:pPr>
            <a:r>
              <a:rPr lang="en-US" altLang="en-US" sz="2400" u="sng" dirty="0"/>
              <a:t>Transaction:</a:t>
            </a:r>
            <a:r>
              <a:rPr lang="en-US" altLang="en-US" sz="2400" dirty="0"/>
              <a:t> On November 6, </a:t>
            </a:r>
            <a:r>
              <a:rPr lang="en-US" altLang="en-US" sz="2400" dirty="0" err="1"/>
              <a:t>Trayton</a:t>
            </a:r>
            <a:r>
              <a:rPr lang="en-US" altLang="en-US" sz="2400" dirty="0"/>
              <a:t> Eli withdrew $100,000 from personal savings and deposited it in a new business checking account for Eli’s</a:t>
            </a:r>
            <a:r>
              <a:rPr lang="en-US" altLang="ja-JP" sz="2400" dirty="0"/>
              <a:t> Consulting Services.</a:t>
            </a:r>
            <a:endParaRPr lang="en-US" altLang="en-US" sz="2400" dirty="0"/>
          </a:p>
        </p:txBody>
      </p:sp>
      <p:pic>
        <p:nvPicPr>
          <p:cNvPr id="11" name="Picture 3" descr="Spreadsheet shows an example of how to record a business transaction in a General Journal for the withdrawal and deposit of $100,000 by Trayton Eli to Eli's Consulting Services.  The first column is labeled Date, the second column is labeled Description, the third column is labeled Post. Ref., the fourth column is labeled Debit and the last column is labeled Credit.  The first row lists data is listed as 2019 Nov. 6, Cash and 100,000.00 for Debit.  Cash is described below with text that reads, &quot;Enter the account to be debited.&quot;  The 100,000.00 is described below with text that reads, &quot;Enter the amount on the same line in the Debit column.&quot;  The second row lists Trayton Eli, Capital for Description and 100,000.00 for Credit.  Trayton Eli, Capital is described below with text that reads, &quot; Enter the account to be credited.&quot;  The 100,000.00 for Credit is described below with text that reads, &quot;Enter the amount on the same line in the Credit column.&quot;" title="Recording Business Transactions Spreadsheet (Slide 2 of 3)"/>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560974" y="3275647"/>
            <a:ext cx="6003608" cy="3048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9985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pPr>
              <a:lnSpc>
                <a:spcPct val="100000"/>
              </a:lnSpc>
            </a:pPr>
            <a:r>
              <a:rPr lang="en-US" altLang="en-US" dirty="0"/>
              <a:t>Section 1, Objective 4-1: Record transactions in the general journal</a:t>
            </a:r>
            <a:r>
              <a:rPr lang="en-US" altLang="ja-JP" dirty="0"/>
              <a:t>.</a:t>
            </a:r>
            <a:endParaRPr lang="en-US" altLang="en-US" dirty="0"/>
          </a:p>
        </p:txBody>
      </p:sp>
      <p:sp>
        <p:nvSpPr>
          <p:cNvPr id="6" name="Title 5"/>
          <p:cNvSpPr>
            <a:spLocks noGrp="1"/>
          </p:cNvSpPr>
          <p:nvPr>
            <p:ph type="title"/>
          </p:nvPr>
        </p:nvSpPr>
        <p:spPr>
          <a:xfrm>
            <a:off x="532828" y="419100"/>
            <a:ext cx="8077772" cy="952499"/>
          </a:xfrm>
        </p:spPr>
        <p:txBody>
          <a:bodyPr>
            <a:noAutofit/>
          </a:bodyPr>
          <a:lstStyle/>
          <a:p>
            <a:pPr>
              <a:lnSpc>
                <a:spcPct val="100000"/>
              </a:lnSpc>
            </a:pPr>
            <a:r>
              <a:rPr lang="en-US" altLang="en-US" dirty="0"/>
              <a:t>Recording a Business Transaction (3 of 3)</a:t>
            </a:r>
            <a:endParaRPr lang="en-US" dirty="0"/>
          </a:p>
        </p:txBody>
      </p:sp>
      <p:sp>
        <p:nvSpPr>
          <p:cNvPr id="3" name="Content Placeholder 2"/>
          <p:cNvSpPr>
            <a:spLocks noGrp="1"/>
          </p:cNvSpPr>
          <p:nvPr>
            <p:ph sz="quarter" idx="15"/>
          </p:nvPr>
        </p:nvSpPr>
        <p:spPr>
          <a:xfrm>
            <a:off x="457201" y="1606441"/>
            <a:ext cx="8229599" cy="1517759"/>
          </a:xfrm>
        </p:spPr>
        <p:txBody>
          <a:bodyPr>
            <a:normAutofit lnSpcReduction="10000"/>
          </a:bodyPr>
          <a:lstStyle/>
          <a:p>
            <a:pPr marL="0" indent="0">
              <a:lnSpc>
                <a:spcPct val="100000"/>
              </a:lnSpc>
              <a:spcBef>
                <a:spcPts val="600"/>
              </a:spcBef>
              <a:buNone/>
            </a:pPr>
            <a:r>
              <a:rPr lang="en-US" altLang="en-US" sz="2400" u="sng" dirty="0"/>
              <a:t>Transaction:</a:t>
            </a:r>
            <a:r>
              <a:rPr lang="en-US" altLang="en-US" sz="2400" dirty="0"/>
              <a:t> On November 6, Trayton Eli withdrew $100,000 from personal savings and deposited it in a new business checking account for Eli’s</a:t>
            </a:r>
            <a:r>
              <a:rPr lang="en-US" altLang="ja-JP" sz="2400" dirty="0"/>
              <a:t> Consulting Services.</a:t>
            </a:r>
            <a:endParaRPr lang="en-US" altLang="en-US" sz="2400" dirty="0"/>
          </a:p>
        </p:txBody>
      </p:sp>
      <p:pic>
        <p:nvPicPr>
          <p:cNvPr id="9" name="Picture 2" descr="Spreadsheet continues the example of how to record a business transaction in a General Journal for the withdrawal and deposit of $100,000 by Trayton Eli to Eli's Consulting Services from the prior slide.  Adding to this information, Investment by owner, Memo 01 is listed for Description.  Invest by owner is described below with text that reads, &quot;Then enter a complete but concise description of the transaction.  Whenever possible, the journal entry should refer to the source of the information.&quot; Memo 01 is described below with text that reads, &quot;Document numbers are part of the audit trail.&quot;" title="Recording Business Transactions Spreadsheet (Slide 3 of 3)"/>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550670" y="3142297"/>
            <a:ext cx="5993130" cy="3258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3623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pPr>
              <a:lnSpc>
                <a:spcPct val="100000"/>
              </a:lnSpc>
            </a:pPr>
            <a:r>
              <a:rPr lang="en-US" altLang="en-US" dirty="0"/>
              <a:t>Section 1, Objective 4-1: Record transactions in the general journal</a:t>
            </a:r>
            <a:r>
              <a:rPr lang="en-US" altLang="ja-JP" dirty="0"/>
              <a:t>.</a:t>
            </a:r>
            <a:endParaRPr lang="en-US" altLang="en-US" dirty="0"/>
          </a:p>
        </p:txBody>
      </p:sp>
      <p:sp>
        <p:nvSpPr>
          <p:cNvPr id="2" name="Title 1"/>
          <p:cNvSpPr>
            <a:spLocks noGrp="1"/>
          </p:cNvSpPr>
          <p:nvPr>
            <p:ph type="title"/>
          </p:nvPr>
        </p:nvSpPr>
        <p:spPr>
          <a:xfrm>
            <a:off x="0" y="419101"/>
            <a:ext cx="9144000" cy="800100"/>
          </a:xfrm>
        </p:spPr>
        <p:txBody>
          <a:bodyPr>
            <a:normAutofit/>
          </a:bodyPr>
          <a:lstStyle/>
          <a:p>
            <a:pPr>
              <a:lnSpc>
                <a:spcPct val="100000"/>
              </a:lnSpc>
              <a:spcBef>
                <a:spcPct val="50000"/>
              </a:spcBef>
            </a:pPr>
            <a:r>
              <a:rPr lang="en-US" altLang="en-US" dirty="0">
                <a:cs typeface="Times New Roman" panose="02020603050405020304" pitchFamily="18" charset="0"/>
              </a:rPr>
              <a:t>Cash Purchase of Equipment</a:t>
            </a:r>
          </a:p>
        </p:txBody>
      </p:sp>
      <p:sp>
        <p:nvSpPr>
          <p:cNvPr id="5" name="Content Placeholder 4"/>
          <p:cNvSpPr>
            <a:spLocks noGrp="1"/>
          </p:cNvSpPr>
          <p:nvPr>
            <p:ph sz="quarter" idx="15"/>
          </p:nvPr>
        </p:nvSpPr>
        <p:spPr>
          <a:xfrm>
            <a:off x="457199" y="1295401"/>
            <a:ext cx="8229601" cy="1371599"/>
          </a:xfrm>
        </p:spPr>
        <p:txBody>
          <a:bodyPr>
            <a:normAutofit/>
          </a:bodyPr>
          <a:lstStyle/>
          <a:p>
            <a:pPr marL="0" indent="0">
              <a:lnSpc>
                <a:spcPct val="100000"/>
              </a:lnSpc>
              <a:spcBef>
                <a:spcPts val="600"/>
              </a:spcBef>
              <a:buNone/>
            </a:pPr>
            <a:r>
              <a:rPr lang="en-US" altLang="en-US" sz="2600" dirty="0"/>
              <a:t>On November 7, Eli’s</a:t>
            </a:r>
            <a:r>
              <a:rPr lang="en-US" altLang="ja-JP" sz="2600" dirty="0"/>
              <a:t> Consulting Services issued Check 1001 for $5,000 to purchase a computer and other equipment.</a:t>
            </a:r>
            <a:endParaRPr lang="en-US" altLang="en-US" sz="2600" dirty="0"/>
          </a:p>
        </p:txBody>
      </p:sp>
      <p:pic>
        <p:nvPicPr>
          <p:cNvPr id="8" name="Picture 2" descr="Spreadsheet shows an example of how to record a business transaction in a General Journal for the purchase of equipment for $5,000.  The first column is labeled Date, the second column is labeled Description, the third column is labeled Post. Ref., the fourth column is labeled Debit and the last column is labeled Credit.  The first row lists data as Nov. 7, Equipment and 5,000.00 for Debit. The second row lists Cash for Description and 5,000.00 for Credit.  The last row of the statement lists Purchased equip., Check 1001 for Description." title="Cash Purchase of Equipment Spreadsheet "/>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762000" y="2890262"/>
            <a:ext cx="7619344" cy="2941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14198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883</TotalTime>
  <Pages>56</Pages>
  <Words>3887</Words>
  <Application>Microsoft Office PowerPoint</Application>
  <PresentationFormat>On-screen Show (4:3)</PresentationFormat>
  <Paragraphs>287</Paragraphs>
  <Slides>43</Slides>
  <Notes>43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ＭＳ Ｐゴシック</vt:lpstr>
      <vt:lpstr>Arial</vt:lpstr>
      <vt:lpstr>Courier New</vt:lpstr>
      <vt:lpstr>Times New Roman</vt:lpstr>
      <vt:lpstr>Verdana</vt:lpstr>
      <vt:lpstr>Wingdings</vt:lpstr>
      <vt:lpstr>Office Theme</vt:lpstr>
      <vt:lpstr>College Accounting A Contemporary Approach</vt:lpstr>
      <vt:lpstr>Learning Objectives</vt:lpstr>
      <vt:lpstr>The Accounting Cycle </vt:lpstr>
      <vt:lpstr>Section 1: The General Journal</vt:lpstr>
      <vt:lpstr>Journal</vt:lpstr>
      <vt:lpstr>Recording a Business Transaction (1 of 3)</vt:lpstr>
      <vt:lpstr>Recording a Business Transaction (2 of 3)</vt:lpstr>
      <vt:lpstr>Recording a Business Transaction (3 of 3)</vt:lpstr>
      <vt:lpstr>Cash Purchase of Equipment</vt:lpstr>
      <vt:lpstr>Purchase of Equipment on Credit</vt:lpstr>
      <vt:lpstr>Cash Purchase of Supplies</vt:lpstr>
      <vt:lpstr>Payment to a Creditor</vt:lpstr>
      <vt:lpstr>Recording a Prepayment of Rent</vt:lpstr>
      <vt:lpstr>Services Performed for Cash</vt:lpstr>
      <vt:lpstr>Performed Services on Account</vt:lpstr>
      <vt:lpstr>Received Cash From Credit Clients</vt:lpstr>
      <vt:lpstr>Paid Salaries</vt:lpstr>
      <vt:lpstr>Paid Utility Bill</vt:lpstr>
      <vt:lpstr>Owner’s Withdrawal</vt:lpstr>
      <vt:lpstr>Section 1: The General Journal </vt:lpstr>
      <vt:lpstr>Preparing Compound Entries (1 of 2) </vt:lpstr>
      <vt:lpstr>Preparing Compound Entries (2 of 2) </vt:lpstr>
      <vt:lpstr>Ledgers</vt:lpstr>
      <vt:lpstr>Posting</vt:lpstr>
      <vt:lpstr>Ledger Account Forms</vt:lpstr>
      <vt:lpstr>Section 2: The General Ledger</vt:lpstr>
      <vt:lpstr>Five Steps for Posting (1 of 2)</vt:lpstr>
      <vt:lpstr>Five Steps for Posting (2 of 2)</vt:lpstr>
      <vt:lpstr>Ledger Form (1 of 5)</vt:lpstr>
      <vt:lpstr>Ledger Form (2 of 5)</vt:lpstr>
      <vt:lpstr>Ledger Form (3 of 5)</vt:lpstr>
      <vt:lpstr>Ledger Form (4 of 5)</vt:lpstr>
      <vt:lpstr>Ledger Form (5 of 5)</vt:lpstr>
      <vt:lpstr>General Ledger Accounts</vt:lpstr>
      <vt:lpstr>Section 2: The General Ledger </vt:lpstr>
      <vt:lpstr>Journal and Ledger Errors</vt:lpstr>
      <vt:lpstr>Correcting Journal and Ledger Errors</vt:lpstr>
      <vt:lpstr>Error Correction Before Posting</vt:lpstr>
      <vt:lpstr>Before Posting</vt:lpstr>
      <vt:lpstr>Error Correction After Posting (1 of 4)</vt:lpstr>
      <vt:lpstr>Error Correction After Posting (2 of 4)</vt:lpstr>
      <vt:lpstr>Error Correction After Posting (3 of 4)</vt:lpstr>
      <vt:lpstr>Error Correction After Posting (4 of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 The General Journal and the General Ledger</dc:title>
  <dc:subject>college accounting</dc:subject>
  <dc:creator>Haddock</dc:creator>
  <cp:lastModifiedBy>Johnson, Debra L.</cp:lastModifiedBy>
  <cp:revision>2090</cp:revision>
  <cp:lastPrinted>1995-11-01T12:42:10Z</cp:lastPrinted>
  <dcterms:created xsi:type="dcterms:W3CDTF">1996-09-08T19:01:22Z</dcterms:created>
  <dcterms:modified xsi:type="dcterms:W3CDTF">2018-05-16T22:36:55Z</dcterms:modified>
</cp:coreProperties>
</file>