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6"/>
  </p:notesMasterIdLst>
  <p:sldIdLst>
    <p:sldId id="304" r:id="rId2"/>
    <p:sldId id="258" r:id="rId3"/>
    <p:sldId id="260" r:id="rId4"/>
    <p:sldId id="263" r:id="rId5"/>
    <p:sldId id="262" r:id="rId6"/>
    <p:sldId id="264" r:id="rId7"/>
    <p:sldId id="265" r:id="rId8"/>
    <p:sldId id="266" r:id="rId9"/>
    <p:sldId id="267" r:id="rId10"/>
    <p:sldId id="269" r:id="rId11"/>
    <p:sldId id="305" r:id="rId12"/>
    <p:sldId id="272" r:id="rId13"/>
    <p:sldId id="273" r:id="rId14"/>
    <p:sldId id="274" r:id="rId15"/>
    <p:sldId id="275" r:id="rId16"/>
    <p:sldId id="316" r:id="rId17"/>
    <p:sldId id="276" r:id="rId18"/>
    <p:sldId id="277" r:id="rId19"/>
    <p:sldId id="278" r:id="rId20"/>
    <p:sldId id="279" r:id="rId21"/>
    <p:sldId id="280" r:id="rId22"/>
    <p:sldId id="281" r:id="rId23"/>
    <p:sldId id="317" r:id="rId24"/>
    <p:sldId id="318" r:id="rId25"/>
    <p:sldId id="314" r:id="rId26"/>
    <p:sldId id="292" r:id="rId27"/>
    <p:sldId id="293" r:id="rId28"/>
    <p:sldId id="315" r:id="rId29"/>
    <p:sldId id="295" r:id="rId30"/>
    <p:sldId id="296" r:id="rId31"/>
    <p:sldId id="297" r:id="rId32"/>
    <p:sldId id="299" r:id="rId33"/>
    <p:sldId id="301" r:id="rId34"/>
    <p:sldId id="30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09" autoAdjust="0"/>
    <p:restoredTop sz="85258" autoAdjust="0"/>
  </p:normalViewPr>
  <p:slideViewPr>
    <p:cSldViewPr>
      <p:cViewPr varScale="1">
        <p:scale>
          <a:sx n="98" d="100"/>
          <a:sy n="98" d="100"/>
        </p:scale>
        <p:origin x="188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7822C0-ACB7-475A-B322-BD70D2B6D856}"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64CF8-17CF-48E4-A7E1-5660C5ECC4E2}" type="slidenum">
              <a:rPr lang="en-US" smtClean="0"/>
              <a:t>‹#›</a:t>
            </a:fld>
            <a:endParaRPr lang="en-US"/>
          </a:p>
        </p:txBody>
      </p:sp>
    </p:spTree>
    <p:extLst>
      <p:ext uri="{BB962C8B-B14F-4D97-AF65-F5344CB8AC3E}">
        <p14:creationId xmlns:p14="http://schemas.microsoft.com/office/powerpoint/2010/main" val="874223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PowerPoint</a:t>
            </a:r>
            <a:r>
              <a:rPr lang="en-US" altLang="en-US" baseline="0" dirty="0">
                <a:ea typeface="ＭＳ Ｐゴシック" pitchFamily="34" charset="-128"/>
              </a:rPr>
              <a:t> Presentations for</a:t>
            </a:r>
            <a:endParaRPr lang="en-US" altLang="en-US" dirty="0">
              <a:ea typeface="ＭＳ Ｐゴシック" pitchFamily="34" charset="-128"/>
            </a:endParaRPr>
          </a:p>
          <a:p>
            <a:r>
              <a:rPr lang="en-US" altLang="en-US" dirty="0">
                <a:ea typeface="ＭＳ Ｐゴシック" pitchFamily="34" charset="-128"/>
              </a:rPr>
              <a:t>College</a:t>
            </a:r>
            <a:r>
              <a:rPr lang="en-US" altLang="en-US" baseline="0" dirty="0">
                <a:ea typeface="ＭＳ Ｐゴシック" pitchFamily="34" charset="-128"/>
              </a:rPr>
              <a:t> Accounting: A Contemporary Approach, 4</a:t>
            </a:r>
            <a:r>
              <a:rPr lang="en-US" altLang="en-US" baseline="30000" dirty="0">
                <a:ea typeface="ＭＳ Ｐゴシック" pitchFamily="34" charset="-128"/>
              </a:rPr>
              <a:t>th</a:t>
            </a:r>
            <a:r>
              <a:rPr lang="en-US" altLang="en-US" baseline="0" dirty="0">
                <a:ea typeface="ＭＳ Ｐゴシック" pitchFamily="34" charset="-128"/>
              </a:rPr>
              <a:t> edition</a:t>
            </a:r>
          </a:p>
          <a:p>
            <a:r>
              <a:rPr lang="en-US" altLang="en-US" baseline="0" dirty="0">
                <a:ea typeface="ＭＳ Ｐゴシック" pitchFamily="34" charset="-128"/>
              </a:rPr>
              <a:t>By Haddock, Price, and Farina</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1</a:t>
            </a:fld>
            <a:endParaRPr lang="en-US"/>
          </a:p>
        </p:txBody>
      </p:sp>
    </p:spTree>
    <p:extLst>
      <p:ext uri="{BB962C8B-B14F-4D97-AF65-F5344CB8AC3E}">
        <p14:creationId xmlns:p14="http://schemas.microsoft.com/office/powerpoint/2010/main" val="541016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5-2:</a:t>
            </a:r>
          </a:p>
          <a:p>
            <a:r>
              <a:rPr lang="en-US" altLang="en-US" dirty="0">
                <a:ea typeface="ＭＳ Ｐゴシック" pitchFamily="34" charset="-128"/>
              </a:rPr>
              <a:t>Let</a:t>
            </a:r>
            <a:r>
              <a:rPr lang="ja-JP" altLang="en-US" dirty="0">
                <a:ea typeface="ＭＳ Ｐゴシック" pitchFamily="34" charset="-128"/>
              </a:rPr>
              <a:t>’</a:t>
            </a:r>
            <a:r>
              <a:rPr lang="en-US" altLang="ja-JP" dirty="0">
                <a:ea typeface="ＭＳ Ｐゴシック" pitchFamily="34" charset="-128"/>
              </a:rPr>
              <a:t>s first discuss the supplies adjustment.  The business purchased $1,500 of supplies during the month but by the end of the month, only $1,000 of supplies are left.  This implies that we must have </a:t>
            </a:r>
            <a:r>
              <a:rPr lang="en-US" altLang="ja-JP" b="1" u="sng" dirty="0">
                <a:ea typeface="ＭＳ Ｐゴシック" pitchFamily="34" charset="-128"/>
              </a:rPr>
              <a:t>used</a:t>
            </a:r>
            <a:r>
              <a:rPr lang="en-US" altLang="ja-JP" dirty="0">
                <a:ea typeface="ＭＳ Ｐゴシック" pitchFamily="34" charset="-128"/>
              </a:rPr>
              <a:t> $500 of supplies. Eli’s Consulting Services must make an adjustment to show that the company used $500 in supplies during the month.  To do this we debit supplies expense and credit the asset supplies for the $500 used up.</a:t>
            </a:r>
          </a:p>
          <a:p>
            <a:pPr>
              <a:spcBef>
                <a:spcPct val="0"/>
              </a:spcBef>
            </a:pP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10</a:t>
            </a:fld>
            <a:endParaRPr lang="en-US"/>
          </a:p>
        </p:txBody>
      </p:sp>
    </p:spTree>
    <p:extLst>
      <p:ext uri="{BB962C8B-B14F-4D97-AF65-F5344CB8AC3E}">
        <p14:creationId xmlns:p14="http://schemas.microsoft.com/office/powerpoint/2010/main" val="1045894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5-2:</a:t>
            </a:r>
          </a:p>
          <a:p>
            <a:r>
              <a:rPr lang="en-US" altLang="en-US" dirty="0">
                <a:ea typeface="ＭＳ Ｐゴシック" pitchFamily="34" charset="-128"/>
              </a:rPr>
              <a:t>Now let</a:t>
            </a:r>
            <a:r>
              <a:rPr lang="ja-JP" altLang="en-US" dirty="0">
                <a:ea typeface="ＭＳ Ｐゴシック" pitchFamily="34" charset="-128"/>
              </a:rPr>
              <a:t>’</a:t>
            </a:r>
            <a:r>
              <a:rPr lang="en-US" altLang="ja-JP" dirty="0">
                <a:ea typeface="ＭＳ Ｐゴシック" pitchFamily="34" charset="-128"/>
              </a:rPr>
              <a:t>s take a look at the adjustment for expired rent.  Recall that the company paid for two months rent in advance.  By the end of the month, one month had expired so we need to reduce the Prepaid Rent account by the amount for one month</a:t>
            </a:r>
            <a:r>
              <a:rPr lang="ja-JP" altLang="en-US" dirty="0">
                <a:ea typeface="ＭＳ Ｐゴシック" pitchFamily="34" charset="-128"/>
              </a:rPr>
              <a:t>’</a:t>
            </a:r>
            <a:r>
              <a:rPr lang="en-US" altLang="ja-JP" dirty="0">
                <a:ea typeface="ＭＳ Ｐゴシック" pitchFamily="34" charset="-128"/>
              </a:rPr>
              <a:t>s rent.</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11</a:t>
            </a:fld>
            <a:endParaRPr lang="en-US"/>
          </a:p>
        </p:txBody>
      </p:sp>
    </p:spTree>
    <p:extLst>
      <p:ext uri="{BB962C8B-B14F-4D97-AF65-F5344CB8AC3E}">
        <p14:creationId xmlns:p14="http://schemas.microsoft.com/office/powerpoint/2010/main" val="210715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5-2:</a:t>
            </a:r>
          </a:p>
          <a:p>
            <a:r>
              <a:rPr lang="en-US" altLang="en-US" dirty="0">
                <a:ea typeface="ＭＳ Ｐゴシック" pitchFamily="34" charset="-128"/>
              </a:rPr>
              <a:t>Now let</a:t>
            </a:r>
            <a:r>
              <a:rPr lang="ja-JP" altLang="en-US" dirty="0">
                <a:ea typeface="ＭＳ Ｐゴシック" pitchFamily="34" charset="-128"/>
              </a:rPr>
              <a:t>’</a:t>
            </a:r>
            <a:r>
              <a:rPr lang="en-US" altLang="ja-JP" dirty="0">
                <a:ea typeface="ＭＳ Ｐゴシック" pitchFamily="34" charset="-128"/>
              </a:rPr>
              <a:t>s move on to the concept of depreciation.  When we buy an asset that will be used for many years, we will expense a portion of the cost of the asset during each of the periods that the asset benefits.  This is called depreciation.  Depreciation is the process of allocating the cost of long term assets over their useful lives.   We do not record the cost as an expense at the time that the asset was purchased.  The cost is recorded as an asset (such as equipment or building) and charged to expense over the time the asset is used in the business.  This periodic expensing of the original cost is called cost allocation or  DEPRECIATION.</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12</a:t>
            </a:fld>
            <a:endParaRPr lang="en-US"/>
          </a:p>
        </p:txBody>
      </p:sp>
    </p:spTree>
    <p:extLst>
      <p:ext uri="{BB962C8B-B14F-4D97-AF65-F5344CB8AC3E}">
        <p14:creationId xmlns:p14="http://schemas.microsoft.com/office/powerpoint/2010/main" val="2268417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5-2:</a:t>
            </a:r>
          </a:p>
          <a:p>
            <a:r>
              <a:rPr lang="en-US" altLang="en-US" dirty="0">
                <a:ea typeface="ＭＳ Ｐゴシック" pitchFamily="34" charset="-128"/>
              </a:rPr>
              <a:t>We will be using the </a:t>
            </a:r>
            <a:r>
              <a:rPr lang="en-US" altLang="en-US" b="1" i="1" dirty="0">
                <a:ea typeface="ＭＳ Ｐゴシック" pitchFamily="34" charset="-128"/>
              </a:rPr>
              <a:t>straight-line depreciation method</a:t>
            </a:r>
            <a:r>
              <a:rPr lang="en-US" altLang="en-US" dirty="0">
                <a:ea typeface="ＭＳ Ｐゴシック" pitchFamily="34" charset="-128"/>
              </a:rPr>
              <a:t>  to figure the periodic adjustment for depreciation. The salvage value of an asset represents what we estimate it will be worth at the end of it</a:t>
            </a:r>
            <a:r>
              <a:rPr lang="en-US" altLang="ja-JP" dirty="0">
                <a:ea typeface="ＭＳ Ｐゴシック" pitchFamily="34" charset="-128"/>
              </a:rPr>
              <a:t>s useful life.</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13</a:t>
            </a:fld>
            <a:endParaRPr lang="en-US"/>
          </a:p>
        </p:txBody>
      </p:sp>
    </p:spTree>
    <p:extLst>
      <p:ext uri="{BB962C8B-B14F-4D97-AF65-F5344CB8AC3E}">
        <p14:creationId xmlns:p14="http://schemas.microsoft.com/office/powerpoint/2010/main" val="2736411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5-2:</a:t>
            </a:r>
          </a:p>
          <a:p>
            <a:r>
              <a:rPr lang="en-US" altLang="en-US" dirty="0">
                <a:ea typeface="ＭＳ Ｐゴシック" pitchFamily="34" charset="-128"/>
              </a:rPr>
              <a:t>When figuring depreciation, we need to understand what salvage value means. Salvage value is an estimate of the amount that may be received by selling or disposing of an asset at the end of its useful life.</a:t>
            </a:r>
          </a:p>
          <a:p>
            <a:endParaRPr lang="en-US" altLang="en-US" dirty="0">
              <a:ea typeface="ＭＳ Ｐゴシック" pitchFamily="34" charset="-128"/>
            </a:endParaRPr>
          </a:p>
          <a:p>
            <a:r>
              <a:rPr lang="en-US" altLang="en-US" dirty="0">
                <a:ea typeface="ＭＳ Ｐゴシック" pitchFamily="34" charset="-128"/>
              </a:rPr>
              <a:t>The equipment does not have any salvage value and we expect to use it for five years in the business.  In applying the straight-line formula, we calculate a monthly depreciation amount of $183.</a:t>
            </a: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14</a:t>
            </a:fld>
            <a:endParaRPr lang="en-US"/>
          </a:p>
        </p:txBody>
      </p:sp>
    </p:spTree>
    <p:extLst>
      <p:ext uri="{BB962C8B-B14F-4D97-AF65-F5344CB8AC3E}">
        <p14:creationId xmlns:p14="http://schemas.microsoft.com/office/powerpoint/2010/main" val="2716932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5-2:</a:t>
            </a:r>
          </a:p>
          <a:p>
            <a:r>
              <a:rPr lang="en-US" altLang="en-US" dirty="0">
                <a:ea typeface="ＭＳ Ｐゴシック" pitchFamily="34" charset="-128"/>
              </a:rPr>
              <a:t>In making the $183 depreciation adjustment, we do not credit the asset account directly, instead we credit a different account.  We will credit a </a:t>
            </a:r>
            <a:r>
              <a:rPr lang="en-US" altLang="en-US" i="1" u="sng" dirty="0">
                <a:ea typeface="ＭＳ Ｐゴシック" pitchFamily="34" charset="-128"/>
              </a:rPr>
              <a:t>contra-asset</a:t>
            </a:r>
            <a:r>
              <a:rPr lang="en-US" altLang="en-US" dirty="0">
                <a:ea typeface="ＭＳ Ｐゴシック" pitchFamily="34" charset="-128"/>
              </a:rPr>
              <a:t> account called </a:t>
            </a:r>
            <a:r>
              <a:rPr lang="en-US" altLang="en-US" b="1" i="1" dirty="0">
                <a:ea typeface="ＭＳ Ｐゴシック" pitchFamily="34" charset="-128"/>
              </a:rPr>
              <a:t>Accumulated Depreciation –Equipment</a:t>
            </a:r>
            <a:r>
              <a:rPr lang="en-US" altLang="en-US" dirty="0">
                <a:ea typeface="ＭＳ Ｐゴシック" pitchFamily="34" charset="-128"/>
              </a:rPr>
              <a:t>.  This account will </a:t>
            </a:r>
            <a:r>
              <a:rPr lang="en-US" altLang="en-US" u="sng" dirty="0">
                <a:ea typeface="ＭＳ Ｐゴシック" pitchFamily="34" charset="-128"/>
              </a:rPr>
              <a:t>accumulate</a:t>
            </a:r>
            <a:r>
              <a:rPr lang="en-US" altLang="en-US" dirty="0">
                <a:ea typeface="ＭＳ Ｐゴシック" pitchFamily="34" charset="-128"/>
              </a:rPr>
              <a:t> the amount of the asset</a:t>
            </a:r>
            <a:r>
              <a:rPr lang="ja-JP" altLang="en-US" dirty="0">
                <a:ea typeface="ＭＳ Ｐゴシック" pitchFamily="34" charset="-128"/>
              </a:rPr>
              <a:t>’</a:t>
            </a:r>
            <a:r>
              <a:rPr lang="en-US" altLang="ja-JP" dirty="0">
                <a:ea typeface="ＭＳ Ｐゴシック" pitchFamily="34" charset="-128"/>
              </a:rPr>
              <a:t>s cost that has been expensed (depreciated) over the life of the asset.</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15</a:t>
            </a:fld>
            <a:endParaRPr lang="en-US"/>
          </a:p>
        </p:txBody>
      </p:sp>
    </p:spTree>
    <p:extLst>
      <p:ext uri="{BB962C8B-B14F-4D97-AF65-F5344CB8AC3E}">
        <p14:creationId xmlns:p14="http://schemas.microsoft.com/office/powerpoint/2010/main" val="718892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5-2:</a:t>
            </a:r>
          </a:p>
          <a:p>
            <a:r>
              <a:rPr lang="en-US" altLang="en-US" dirty="0">
                <a:ea typeface="ＭＳ Ｐゴシック" pitchFamily="34" charset="-128"/>
              </a:rPr>
              <a:t>Now it is time to move to the next set of columns.  We need to prepare adjustments for unrecorded business transactions.</a:t>
            </a:r>
          </a:p>
          <a:p>
            <a:r>
              <a:rPr lang="en-US" altLang="en-US" dirty="0">
                <a:ea typeface="ＭＳ Ｐゴシック" pitchFamily="34" charset="-128"/>
              </a:rPr>
              <a:t>Let</a:t>
            </a:r>
            <a:r>
              <a:rPr lang="ja-JP" altLang="en-US" dirty="0">
                <a:ea typeface="ＭＳ Ｐゴシック" pitchFamily="34" charset="-128"/>
              </a:rPr>
              <a:t>’</a:t>
            </a:r>
            <a:r>
              <a:rPr lang="en-US" altLang="ja-JP" dirty="0">
                <a:ea typeface="ＭＳ Ｐゴシック" pitchFamily="34" charset="-128"/>
              </a:rPr>
              <a:t>s make some adjustments. The process of updating accounts at the end of an accounting period for unrecorded items that belong to the period is referred to as making adjustments or adjusting entries. The adjustments are made in the ADJUSTMENTS column.</a:t>
            </a:r>
            <a:endParaRPr lang="en-US" altLang="en-US" dirty="0">
              <a:ea typeface="ＭＳ Ｐゴシック" pitchFamily="34" charset="-128"/>
            </a:endParaRPr>
          </a:p>
          <a:p>
            <a:r>
              <a:rPr lang="en-US" altLang="en-US" b="1" dirty="0">
                <a:ea typeface="ＭＳ Ｐゴシック" pitchFamily="34" charset="-128"/>
              </a:rPr>
              <a:t>Section 1, Objective 5-2:</a:t>
            </a:r>
          </a:p>
          <a:p>
            <a:r>
              <a:rPr lang="en-US" altLang="en-US" dirty="0">
                <a:ea typeface="ＭＳ Ｐゴシック" pitchFamily="34" charset="-128"/>
              </a:rPr>
              <a:t>We can use the worksheet to show this adjustment.  We credit the Supplies account $500 and debit the Supplies Expense account $500.  Notice the letter (a) by both of the adjustments. By </a:t>
            </a:r>
            <a:r>
              <a:rPr lang="ja-JP" altLang="en-US" dirty="0">
                <a:ea typeface="ＭＳ Ｐゴシック" pitchFamily="34" charset="-128"/>
              </a:rPr>
              <a:t>“</a:t>
            </a:r>
            <a:r>
              <a:rPr lang="en-US" altLang="ja-JP" dirty="0">
                <a:ea typeface="ＭＳ Ｐゴシック" pitchFamily="34" charset="-128"/>
              </a:rPr>
              <a:t>keying</a:t>
            </a:r>
            <a:r>
              <a:rPr lang="ja-JP" altLang="en-US" dirty="0">
                <a:ea typeface="ＭＳ Ｐゴシック" pitchFamily="34" charset="-128"/>
              </a:rPr>
              <a:t>”</a:t>
            </a:r>
            <a:r>
              <a:rPr lang="en-US" altLang="ja-JP" dirty="0">
                <a:ea typeface="ＭＳ Ｐゴシック" pitchFamily="34" charset="-128"/>
              </a:rPr>
              <a:t> the adjustment with a letter reference the accountant can better see the debit and credit amounts of the adjustment.</a:t>
            </a:r>
            <a:endParaRPr lang="en-US" altLang="en-US" dirty="0">
              <a:ea typeface="ＭＳ Ｐゴシック" pitchFamily="34" charset="-128"/>
            </a:endParaRPr>
          </a:p>
          <a:p>
            <a:r>
              <a:rPr lang="en-US" altLang="en-US" b="1" dirty="0">
                <a:ea typeface="ＭＳ Ｐゴシック" pitchFamily="34" charset="-128"/>
              </a:rPr>
              <a:t>Section 1, Objective 5-2:</a:t>
            </a:r>
          </a:p>
          <a:p>
            <a:r>
              <a:rPr lang="en-US" altLang="en-US" dirty="0">
                <a:ea typeface="ＭＳ Ｐゴシック" pitchFamily="34" charset="-128"/>
              </a:rPr>
              <a:t>When we originally paid the two months of rent we debited prepaid rent and credited cash. This means that one month of rent was equal to $4,000. Eli’s </a:t>
            </a:r>
            <a:r>
              <a:rPr lang="en-US" altLang="ja-JP" dirty="0">
                <a:ea typeface="ＭＳ Ｐゴシック" pitchFamily="34" charset="-128"/>
              </a:rPr>
              <a:t>Consulting Services must make an adjustment to show that $4,000 of the prepaid rent has expired</a:t>
            </a:r>
            <a:r>
              <a:rPr lang="en-US" altLang="ja-JP" b="1" dirty="0">
                <a:ea typeface="ＭＳ Ｐゴシック" pitchFamily="34" charset="-128"/>
              </a:rPr>
              <a:t>.</a:t>
            </a:r>
            <a:r>
              <a:rPr lang="en-US" altLang="ja-JP" dirty="0">
                <a:ea typeface="ＭＳ Ｐゴシック" pitchFamily="34" charset="-128"/>
              </a:rPr>
              <a:t> We will debit the </a:t>
            </a:r>
            <a:r>
              <a:rPr lang="en-US" altLang="ja-JP" i="1" dirty="0">
                <a:ea typeface="ＭＳ Ｐゴシック" pitchFamily="34" charset="-128"/>
              </a:rPr>
              <a:t>Rent Expense</a:t>
            </a:r>
            <a:r>
              <a:rPr lang="en-US" altLang="ja-JP" dirty="0">
                <a:ea typeface="ＭＳ Ｐゴシック" pitchFamily="34" charset="-128"/>
              </a:rPr>
              <a:t> account by $4,000 and credit the </a:t>
            </a:r>
            <a:r>
              <a:rPr lang="en-US" altLang="ja-JP" i="1" dirty="0">
                <a:ea typeface="ＭＳ Ｐゴシック" pitchFamily="34" charset="-128"/>
              </a:rPr>
              <a:t>Prepaid Rent</a:t>
            </a:r>
            <a:r>
              <a:rPr lang="en-US" altLang="ja-JP" dirty="0">
                <a:ea typeface="ＭＳ Ｐゴシック" pitchFamily="34" charset="-128"/>
              </a:rPr>
              <a:t> account by $4,000.  </a:t>
            </a:r>
          </a:p>
          <a:p>
            <a:r>
              <a:rPr lang="en-US" altLang="en-US" dirty="0">
                <a:ea typeface="ＭＳ Ｐゴシック" pitchFamily="34" charset="-128"/>
              </a:rPr>
              <a:t>Here is how we enter the adjustment in the worksheet.  Notice the letter </a:t>
            </a:r>
            <a:r>
              <a:rPr lang="ja-JP" altLang="en-US" dirty="0">
                <a:ea typeface="ＭＳ Ｐゴシック" pitchFamily="34" charset="-128"/>
              </a:rPr>
              <a:t>“</a:t>
            </a:r>
            <a:r>
              <a:rPr lang="en-US" altLang="ja-JP" dirty="0">
                <a:ea typeface="ＭＳ Ｐゴシック" pitchFamily="34" charset="-128"/>
              </a:rPr>
              <a:t>b</a:t>
            </a:r>
            <a:r>
              <a:rPr lang="ja-JP" altLang="en-US" dirty="0">
                <a:ea typeface="ＭＳ Ｐゴシック" pitchFamily="34" charset="-128"/>
              </a:rPr>
              <a:t>”</a:t>
            </a:r>
            <a:r>
              <a:rPr lang="en-US" altLang="ja-JP" dirty="0">
                <a:ea typeface="ＭＳ Ｐゴシック" pitchFamily="34" charset="-128"/>
              </a:rPr>
              <a:t> has been placed next to both the debit and the credit.</a:t>
            </a:r>
            <a:endParaRPr lang="en-US" altLang="en-US" dirty="0">
              <a:ea typeface="ＭＳ Ｐゴシック" pitchFamily="34" charset="-128"/>
            </a:endParaRPr>
          </a:p>
          <a:p>
            <a:r>
              <a:rPr lang="en-US" altLang="en-US" b="1" dirty="0">
                <a:ea typeface="ＭＳ Ｐゴシック" pitchFamily="34" charset="-128"/>
              </a:rPr>
              <a:t>Section 1, Objective 5-2:</a:t>
            </a:r>
          </a:p>
          <a:p>
            <a:r>
              <a:rPr lang="en-US" altLang="en-US" dirty="0">
                <a:ea typeface="ＭＳ Ｐゴシック" pitchFamily="34" charset="-128"/>
              </a:rPr>
              <a:t>Letter </a:t>
            </a:r>
            <a:r>
              <a:rPr lang="ja-JP" altLang="en-US" b="1" dirty="0">
                <a:ea typeface="ＭＳ Ｐゴシック" pitchFamily="34" charset="-128"/>
              </a:rPr>
              <a:t>“</a:t>
            </a:r>
            <a:r>
              <a:rPr lang="en-US" altLang="ja-JP" b="1" dirty="0">
                <a:ea typeface="ＭＳ Ｐゴシック" pitchFamily="34" charset="-128"/>
              </a:rPr>
              <a:t>c</a:t>
            </a:r>
            <a:r>
              <a:rPr lang="ja-JP" altLang="en-US" b="1" dirty="0">
                <a:ea typeface="ＭＳ Ｐゴシック" pitchFamily="34" charset="-128"/>
              </a:rPr>
              <a:t>”</a:t>
            </a:r>
            <a:r>
              <a:rPr lang="en-US" altLang="ja-JP" dirty="0">
                <a:ea typeface="ＭＳ Ｐゴシック" pitchFamily="34" charset="-128"/>
              </a:rPr>
              <a:t> is written next to the debit and credit of the journal entry in the worksheet that shows the depreciation adjustment.  When all of the adjustments have been completed, </a:t>
            </a:r>
            <a:r>
              <a:rPr lang="ja-JP" altLang="en-US" dirty="0">
                <a:ea typeface="ＭＳ Ｐゴシック" pitchFamily="34" charset="-128"/>
              </a:rPr>
              <a:t>“</a:t>
            </a:r>
            <a:r>
              <a:rPr lang="en-US" altLang="ja-JP" dirty="0">
                <a:ea typeface="ＭＳ Ｐゴシック" pitchFamily="34" charset="-128"/>
              </a:rPr>
              <a:t>foot</a:t>
            </a:r>
            <a:r>
              <a:rPr lang="ja-JP" altLang="en-US" dirty="0">
                <a:ea typeface="ＭＳ Ｐゴシック" pitchFamily="34" charset="-128"/>
              </a:rPr>
              <a:t>”</a:t>
            </a:r>
            <a:r>
              <a:rPr lang="en-US" altLang="ja-JP" dirty="0">
                <a:ea typeface="ＭＳ Ｐゴシック" pitchFamily="34" charset="-128"/>
              </a:rPr>
              <a:t> the columns to insure that they balance.</a:t>
            </a:r>
            <a:endParaRPr lang="en-US" altLang="en-US" dirty="0">
              <a:ea typeface="ＭＳ Ｐゴシック" pitchFamily="34" charset="-128"/>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42308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17</a:t>
            </a:fld>
            <a:endParaRPr lang="en-US"/>
          </a:p>
        </p:txBody>
      </p:sp>
    </p:spTree>
    <p:extLst>
      <p:ext uri="{BB962C8B-B14F-4D97-AF65-F5344CB8AC3E}">
        <p14:creationId xmlns:p14="http://schemas.microsoft.com/office/powerpoint/2010/main" val="2631089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5-2:</a:t>
            </a:r>
          </a:p>
          <a:p>
            <a:r>
              <a:rPr lang="en-US" altLang="en-US" dirty="0">
                <a:ea typeface="ＭＳ Ｐゴシック" pitchFamily="34" charset="-128"/>
              </a:rPr>
              <a:t>Book value shows what the asset</a:t>
            </a:r>
            <a:r>
              <a:rPr lang="ja-JP" altLang="en-US" dirty="0">
                <a:ea typeface="ＭＳ Ｐゴシック" pitchFamily="34" charset="-128"/>
              </a:rPr>
              <a:t>’</a:t>
            </a:r>
            <a:r>
              <a:rPr lang="en-US" altLang="ja-JP" dirty="0">
                <a:ea typeface="ＭＳ Ｐゴシック" pitchFamily="34" charset="-128"/>
              </a:rPr>
              <a:t>s net cost is on the books  of the business.  By </a:t>
            </a:r>
            <a:r>
              <a:rPr lang="ja-JP" altLang="en-US" dirty="0">
                <a:ea typeface="ＭＳ Ｐゴシック" pitchFamily="34" charset="-128"/>
              </a:rPr>
              <a:t>“</a:t>
            </a:r>
            <a:r>
              <a:rPr lang="en-US" altLang="ja-JP" dirty="0">
                <a:ea typeface="ＭＳ Ｐゴシック" pitchFamily="34" charset="-128"/>
              </a:rPr>
              <a:t>net cost,</a:t>
            </a:r>
            <a:r>
              <a:rPr lang="ja-JP" altLang="en-US" dirty="0">
                <a:ea typeface="ＭＳ Ｐゴシック" pitchFamily="34" charset="-128"/>
              </a:rPr>
              <a:t>”</a:t>
            </a:r>
            <a:r>
              <a:rPr lang="en-US" altLang="ja-JP" dirty="0">
                <a:ea typeface="ＭＳ Ｐゴシック" pitchFamily="34" charset="-128"/>
              </a:rPr>
              <a:t> we mean its original cost less the depreciation taken to date.   It is the un-expensed portion of the original cost.</a:t>
            </a:r>
          </a:p>
          <a:p>
            <a:r>
              <a:rPr lang="en-US" altLang="en-US" dirty="0">
                <a:ea typeface="ＭＳ Ｐゴシック" pitchFamily="34" charset="-128"/>
              </a:rPr>
              <a:t>The book value of our equipment right after the first depreciation adjustment is $11,000 – $183 = $10,817.</a:t>
            </a: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18</a:t>
            </a:fld>
            <a:endParaRPr lang="en-US"/>
          </a:p>
        </p:txBody>
      </p:sp>
    </p:spTree>
    <p:extLst>
      <p:ext uri="{BB962C8B-B14F-4D97-AF65-F5344CB8AC3E}">
        <p14:creationId xmlns:p14="http://schemas.microsoft.com/office/powerpoint/2010/main" val="764176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a:t>
            </a:r>
          </a:p>
          <a:p>
            <a:r>
              <a:rPr lang="en-US" altLang="en-US" dirty="0">
                <a:ea typeface="ＭＳ Ｐゴシック" pitchFamily="34" charset="-128"/>
              </a:rPr>
              <a:t>Take a look at the steps of the accounting cycle.</a:t>
            </a:r>
          </a:p>
          <a:p>
            <a:endParaRPr lang="en-US" altLang="en-US" dirty="0">
              <a:ea typeface="ＭＳ Ｐゴシック" pitchFamily="34" charset="-128"/>
            </a:endParaRPr>
          </a:p>
          <a:p>
            <a:r>
              <a:rPr lang="en-US" altLang="en-US" dirty="0">
                <a:ea typeface="ＭＳ Ｐゴシック" pitchFamily="34" charset="-128"/>
              </a:rPr>
              <a:t>The third objective of the chapter is to be able to complete the worksheet.</a:t>
            </a:r>
          </a:p>
          <a:p>
            <a:endParaRPr lang="en-US" altLang="en-US" dirty="0">
              <a:latin typeface="Arial"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19</a:t>
            </a:fld>
            <a:endParaRPr lang="en-US"/>
          </a:p>
        </p:txBody>
      </p:sp>
    </p:spTree>
    <p:extLst>
      <p:ext uri="{BB962C8B-B14F-4D97-AF65-F5344CB8AC3E}">
        <p14:creationId xmlns:p14="http://schemas.microsoft.com/office/powerpoint/2010/main" val="148983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a typeface="ＭＳ Ｐゴシック" pitchFamily="34" charset="-128"/>
              </a:rPr>
              <a:t>Chapter 4 introduced and explained how to use the general journal and the general ledger.  Chapter 5 shows how to complete and use the worksheet.  It also shows how to prepare and record adjustments for unrecorded business transactions.  We will also continue using the general journal and general ledger to journalize and post the new adjusting entries introduced in the chapter.  </a:t>
            </a:r>
            <a:endParaRPr lang="en-US" altLang="ja-JP" sz="1200" dirty="0">
              <a:ea typeface="ＭＳ Ｐゴシック" pitchFamily="34" charset="-128"/>
            </a:endParaRPr>
          </a:p>
          <a:p>
            <a:endParaRPr lang="en-US" altLang="en-US" sz="1200" dirty="0">
              <a:ea typeface="ＭＳ Ｐゴシック" pitchFamily="34" charset="-128"/>
            </a:endParaRPr>
          </a:p>
          <a:p>
            <a:r>
              <a:rPr lang="en-US" altLang="en-US" sz="1200" dirty="0">
                <a:ea typeface="ＭＳ Ｐゴシック" pitchFamily="34" charset="-128"/>
              </a:rPr>
              <a:t> The objectives of this chapter are listed here.</a:t>
            </a:r>
          </a:p>
          <a:p>
            <a:endParaRPr lang="en-US" altLang="en-US" sz="1200" dirty="0">
              <a:ea typeface="ＭＳ Ｐゴシック" pitchFamily="34" charset="-128"/>
            </a:endParaRPr>
          </a:p>
          <a:p>
            <a:pPr eaLnBrk="1" hangingPunct="1">
              <a:buFont typeface="Wingdings" pitchFamily="2" charset="2"/>
              <a:buNone/>
            </a:pPr>
            <a:r>
              <a:rPr lang="en-US" altLang="en-US" sz="1200" b="1" u="sng" dirty="0">
                <a:solidFill>
                  <a:srgbClr val="C00000"/>
                </a:solidFill>
                <a:ea typeface="ＭＳ Ｐゴシック" pitchFamily="34" charset="-128"/>
              </a:rPr>
              <a:t>SECTION 1: The Worksheet</a:t>
            </a:r>
            <a:endParaRPr lang="en-US" altLang="ja-JP" sz="1200" b="1" u="sng" dirty="0">
              <a:solidFill>
                <a:srgbClr val="C00000"/>
              </a:solidFill>
              <a:ea typeface="ＭＳ Ｐゴシック" pitchFamily="34" charset="-128"/>
            </a:endParaRPr>
          </a:p>
          <a:p>
            <a:pPr eaLnBrk="1" hangingPunct="1"/>
            <a:r>
              <a:rPr lang="en-US" altLang="en-US" sz="1200" b="1" dirty="0">
                <a:ea typeface="ＭＳ Ｐゴシック" pitchFamily="34" charset="-128"/>
              </a:rPr>
              <a:t>5-1  </a:t>
            </a:r>
            <a:r>
              <a:rPr lang="en-US" altLang="en-US" sz="1200" dirty="0">
                <a:ea typeface="ＭＳ Ｐゴシック" pitchFamily="34" charset="-128"/>
              </a:rPr>
              <a:t>Complete a trial balance on a worksheet.</a:t>
            </a:r>
            <a:endParaRPr lang="en-US" altLang="en-US" sz="1200" b="1" dirty="0">
              <a:ea typeface="ＭＳ Ｐゴシック" pitchFamily="34" charset="-128"/>
            </a:endParaRPr>
          </a:p>
          <a:p>
            <a:pPr eaLnBrk="1" hangingPunct="1"/>
            <a:r>
              <a:rPr lang="en-US" altLang="en-US" sz="1200" b="1" dirty="0">
                <a:ea typeface="ＭＳ Ｐゴシック" pitchFamily="34" charset="-128"/>
              </a:rPr>
              <a:t>5-2  </a:t>
            </a:r>
            <a:r>
              <a:rPr lang="en-US" altLang="en-US" sz="1200" dirty="0">
                <a:ea typeface="ＭＳ Ｐゴシック" pitchFamily="34" charset="-128"/>
              </a:rPr>
              <a:t>Prepare adjustments for unrecorded business transactions.</a:t>
            </a:r>
          </a:p>
          <a:p>
            <a:endParaRPr lang="en-US" altLang="en-US" sz="1200" dirty="0">
              <a:ea typeface="ＭＳ Ｐゴシック" pitchFamily="34" charset="-128"/>
            </a:endParaRPr>
          </a:p>
          <a:p>
            <a:pPr eaLnBrk="1" hangingPunct="1">
              <a:buFont typeface="Wingdings" pitchFamily="2" charset="2"/>
              <a:buNone/>
            </a:pPr>
            <a:r>
              <a:rPr lang="en-US" altLang="en-US" sz="1200" b="1" u="sng" dirty="0">
                <a:solidFill>
                  <a:srgbClr val="C00000"/>
                </a:solidFill>
                <a:ea typeface="ＭＳ Ｐゴシック" pitchFamily="34" charset="-128"/>
              </a:rPr>
              <a:t>SECTION 2: Financial Statements</a:t>
            </a:r>
            <a:endParaRPr lang="en-US" altLang="en-US" sz="1200" u="sng" dirty="0">
              <a:solidFill>
                <a:srgbClr val="C00000"/>
              </a:solidFill>
              <a:ea typeface="ＭＳ Ｐゴシック" pitchFamily="34" charset="-128"/>
            </a:endParaRPr>
          </a:p>
          <a:p>
            <a:pPr eaLnBrk="1" hangingPunct="1"/>
            <a:r>
              <a:rPr lang="en-US" altLang="en-US" sz="1200" b="1" dirty="0">
                <a:ea typeface="ＭＳ Ｐゴシック" pitchFamily="34" charset="-128"/>
              </a:rPr>
              <a:t>5-3  </a:t>
            </a:r>
            <a:r>
              <a:rPr lang="en-US" altLang="en-US" sz="1200" dirty="0">
                <a:ea typeface="ＭＳ Ｐゴシック" pitchFamily="34" charset="-128"/>
              </a:rPr>
              <a:t>Complete the worksheet.</a:t>
            </a:r>
            <a:endParaRPr lang="en-US" altLang="en-US" sz="1200" b="1" dirty="0">
              <a:ea typeface="ＭＳ Ｐゴシック" pitchFamily="34" charset="-128"/>
            </a:endParaRPr>
          </a:p>
          <a:p>
            <a:pPr eaLnBrk="1" hangingPunct="1"/>
            <a:r>
              <a:rPr lang="en-US" altLang="en-US" sz="1200" b="1" dirty="0">
                <a:ea typeface="ＭＳ Ｐゴシック" pitchFamily="34" charset="-128"/>
              </a:rPr>
              <a:t>5-4  </a:t>
            </a:r>
            <a:r>
              <a:rPr lang="en-US" altLang="en-US" sz="1200" dirty="0">
                <a:ea typeface="ＭＳ Ｐゴシック" pitchFamily="34" charset="-128"/>
              </a:rPr>
              <a:t>Prepare an income statement, statement of </a:t>
            </a:r>
            <a:br>
              <a:rPr lang="en-US" altLang="en-US" sz="1200" dirty="0">
                <a:ea typeface="ＭＳ Ｐゴシック" pitchFamily="34" charset="-128"/>
              </a:rPr>
            </a:br>
            <a:r>
              <a:rPr lang="en-US" altLang="en-US" sz="1200" dirty="0">
                <a:ea typeface="ＭＳ Ｐゴシック" pitchFamily="34" charset="-128"/>
              </a:rPr>
              <a:t>       owner's equity, and balance sheet from the </a:t>
            </a:r>
            <a:br>
              <a:rPr lang="en-US" altLang="en-US" sz="1200" dirty="0">
                <a:ea typeface="ＭＳ Ｐゴシック" pitchFamily="34" charset="-128"/>
              </a:rPr>
            </a:br>
            <a:r>
              <a:rPr lang="en-US" altLang="en-US" sz="1200" dirty="0">
                <a:ea typeface="ＭＳ Ｐゴシック" pitchFamily="34" charset="-128"/>
              </a:rPr>
              <a:t>       completed worksheet.</a:t>
            </a:r>
            <a:endParaRPr lang="en-US" altLang="en-US" sz="1200" b="1" dirty="0">
              <a:ea typeface="ＭＳ Ｐゴシック" pitchFamily="34" charset="-128"/>
            </a:endParaRPr>
          </a:p>
          <a:p>
            <a:pPr eaLnBrk="1" hangingPunct="1"/>
            <a:r>
              <a:rPr lang="en-US" altLang="en-US" sz="1200" b="1" dirty="0">
                <a:ea typeface="ＭＳ Ｐゴシック" pitchFamily="34" charset="-128"/>
              </a:rPr>
              <a:t>5-5 </a:t>
            </a:r>
            <a:r>
              <a:rPr lang="en-US" altLang="en-US" sz="1200" dirty="0">
                <a:ea typeface="ＭＳ Ｐゴシック" pitchFamily="34" charset="-128"/>
              </a:rPr>
              <a:t>Journalize and post the adjusting entries.</a:t>
            </a:r>
            <a:endParaRPr lang="en-US" altLang="en-US" sz="1200" b="1" dirty="0">
              <a:ea typeface="ＭＳ Ｐゴシック" pitchFamily="34" charset="-128"/>
            </a:endParaRPr>
          </a:p>
          <a:p>
            <a:r>
              <a:rPr lang="en-US" altLang="en-US" sz="1200" b="1" dirty="0">
                <a:ea typeface="ＭＳ Ｐゴシック" pitchFamily="34" charset="-128"/>
              </a:rPr>
              <a:t>5-6</a:t>
            </a:r>
            <a:r>
              <a:rPr lang="en-US" altLang="en-US" sz="1200" dirty="0">
                <a:ea typeface="ＭＳ Ｐゴシック" pitchFamily="34" charset="-128"/>
              </a:rPr>
              <a:t> Define the accounting terms new to this chapter. </a:t>
            </a:r>
          </a:p>
        </p:txBody>
      </p:sp>
      <p:sp>
        <p:nvSpPr>
          <p:cNvPr id="4" name="Slide Number Placeholder 3"/>
          <p:cNvSpPr>
            <a:spLocks noGrp="1"/>
          </p:cNvSpPr>
          <p:nvPr>
            <p:ph type="sldNum" sz="quarter" idx="10"/>
          </p:nvPr>
        </p:nvSpPr>
        <p:spPr/>
        <p:txBody>
          <a:bodyPr/>
          <a:lstStyle/>
          <a:p>
            <a:fld id="{26E64CF8-17CF-48E4-A7E1-5660C5ECC4E2}" type="slidenum">
              <a:rPr lang="en-US" smtClean="0"/>
              <a:t>2</a:t>
            </a:fld>
            <a:endParaRPr lang="en-US"/>
          </a:p>
        </p:txBody>
      </p:sp>
    </p:spTree>
    <p:extLst>
      <p:ext uri="{BB962C8B-B14F-4D97-AF65-F5344CB8AC3E}">
        <p14:creationId xmlns:p14="http://schemas.microsoft.com/office/powerpoint/2010/main" val="1610607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ea typeface="ＭＳ Ｐゴシック" pitchFamily="34" charset="-128"/>
              </a:rPr>
              <a:t>Learning Objective 5-3: Complete the worksheet.</a:t>
            </a:r>
          </a:p>
          <a:p>
            <a:pPr eaLnBrk="1" hangingPunct="1"/>
            <a:endParaRPr lang="en-US" altLang="en-US" b="1" dirty="0">
              <a:ea typeface="ＭＳ Ｐゴシック" pitchFamily="34" charset="-128"/>
            </a:endParaRPr>
          </a:p>
          <a:p>
            <a:pPr eaLnBrk="1" hangingPunct="1"/>
            <a:endParaRPr lang="en-US" altLang="en-US" b="1" dirty="0">
              <a:ea typeface="ＭＳ Ｐゴシック" pitchFamily="34" charset="-128"/>
            </a:endParaRPr>
          </a:p>
          <a:p>
            <a:pPr eaLnBrk="1" hangingPunct="1"/>
            <a:endParaRPr lang="en-US" altLang="en-US" b="1"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20</a:t>
            </a:fld>
            <a:endParaRPr lang="en-US"/>
          </a:p>
        </p:txBody>
      </p:sp>
    </p:spTree>
    <p:extLst>
      <p:ext uri="{BB962C8B-B14F-4D97-AF65-F5344CB8AC3E}">
        <p14:creationId xmlns:p14="http://schemas.microsoft.com/office/powerpoint/2010/main" val="837770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5-3:</a:t>
            </a:r>
          </a:p>
          <a:p>
            <a:r>
              <a:rPr lang="en-US" altLang="en-US" dirty="0">
                <a:ea typeface="ＭＳ Ｐゴシック" pitchFamily="34" charset="-128"/>
              </a:rPr>
              <a:t>We are now ready to prepare the next set of columns on the worksheet.</a:t>
            </a: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21</a:t>
            </a:fld>
            <a:endParaRPr lang="en-US"/>
          </a:p>
        </p:txBody>
      </p:sp>
    </p:spTree>
    <p:extLst>
      <p:ext uri="{BB962C8B-B14F-4D97-AF65-F5344CB8AC3E}">
        <p14:creationId xmlns:p14="http://schemas.microsoft.com/office/powerpoint/2010/main" val="1142230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5-3:</a:t>
            </a:r>
          </a:p>
          <a:p>
            <a:r>
              <a:rPr lang="en-US" altLang="en-US" dirty="0">
                <a:ea typeface="ＭＳ Ｐゴシック" pitchFamily="34" charset="-128"/>
              </a:rPr>
              <a:t>Notice that the third section of the work sheet is the Adjusted Trial Balance section.  This is where we do </a:t>
            </a:r>
            <a:r>
              <a:rPr lang="ja-JP" altLang="en-US" dirty="0">
                <a:ea typeface="ＭＳ Ｐゴシック" pitchFamily="34" charset="-128"/>
              </a:rPr>
              <a:t>“</a:t>
            </a:r>
            <a:r>
              <a:rPr lang="en-US" altLang="ja-JP" dirty="0">
                <a:ea typeface="ＭＳ Ｐゴシック" pitchFamily="34" charset="-128"/>
              </a:rPr>
              <a:t>horizontal math</a:t>
            </a:r>
            <a:r>
              <a:rPr lang="ja-JP" altLang="en-US" dirty="0">
                <a:ea typeface="ＭＳ Ｐゴシック" pitchFamily="34" charset="-128"/>
              </a:rPr>
              <a:t>”</a:t>
            </a:r>
            <a:r>
              <a:rPr lang="en-US" altLang="ja-JP" dirty="0">
                <a:ea typeface="ＭＳ Ｐゴシック" pitchFamily="34" charset="-128"/>
              </a:rPr>
              <a:t> and combine the first set of columns with the second set of adjustments columns.</a:t>
            </a:r>
            <a:endParaRPr lang="en-US" altLang="en-US" dirty="0">
              <a:ea typeface="ＭＳ Ｐゴシック" pitchFamily="34" charset="-128"/>
            </a:endParaRPr>
          </a:p>
          <a:p>
            <a:r>
              <a:rPr lang="en-US" altLang="en-US" b="1" dirty="0">
                <a:ea typeface="ＭＳ Ｐゴシック" pitchFamily="34" charset="-128"/>
              </a:rPr>
              <a:t>Section 2, Objective 5-3:</a:t>
            </a:r>
          </a:p>
          <a:p>
            <a:r>
              <a:rPr lang="en-US" altLang="en-US" dirty="0">
                <a:ea typeface="ＭＳ Ｐゴシック" pitchFamily="34" charset="-128"/>
              </a:rPr>
              <a:t>Cash had no adjustments so its balance carries over to the Adjusted Trial balance section.  The same with Accounts Receivable and so on.  </a:t>
            </a:r>
          </a:p>
          <a:p>
            <a:r>
              <a:rPr lang="en-US" altLang="en-US" b="1" dirty="0">
                <a:ea typeface="ＭＳ Ｐゴシック" pitchFamily="34" charset="-128"/>
              </a:rPr>
              <a:t>Section 2, Objective 5-3:</a:t>
            </a:r>
          </a:p>
          <a:p>
            <a:r>
              <a:rPr lang="en-US" altLang="en-US" dirty="0">
                <a:ea typeface="ＭＳ Ｐゴシック" pitchFamily="34" charset="-128"/>
              </a:rPr>
              <a:t>Our first account which had an adjustment is Supplies.  It started with a $1,500 debit balance, then we credited it for $500. We carry the new adjusted balance of $1,000 to the Adjusted Trial Balance section.  The second adjustment was to record the expired rent.  The third adjustment was for depreciation.  After each one, the new extended total is carried over to the trial balance.</a:t>
            </a:r>
            <a:endParaRPr lang="en-US" dirty="0"/>
          </a:p>
          <a:p>
            <a:r>
              <a:rPr lang="en-US" altLang="en-US" b="1" dirty="0">
                <a:ea typeface="ＭＳ Ｐゴシック" pitchFamily="34" charset="-128"/>
              </a:rPr>
              <a:t>Section 2, Objective 5-3:</a:t>
            </a:r>
          </a:p>
          <a:p>
            <a:r>
              <a:rPr lang="en-US" altLang="en-US" dirty="0">
                <a:ea typeface="ＭＳ Ｐゴシック" pitchFamily="34" charset="-128"/>
              </a:rPr>
              <a:t>Make sure to </a:t>
            </a:r>
            <a:r>
              <a:rPr lang="ja-JP" altLang="en-US" dirty="0">
                <a:ea typeface="ＭＳ Ｐゴシック" pitchFamily="34" charset="-128"/>
              </a:rPr>
              <a:t>“</a:t>
            </a:r>
            <a:r>
              <a:rPr lang="en-US" altLang="ja-JP" dirty="0">
                <a:ea typeface="ＭＳ Ｐゴシック" pitchFamily="34" charset="-128"/>
              </a:rPr>
              <a:t>foot</a:t>
            </a:r>
            <a:r>
              <a:rPr lang="ja-JP" altLang="en-US" dirty="0">
                <a:ea typeface="ＭＳ Ｐゴシック" pitchFamily="34" charset="-128"/>
              </a:rPr>
              <a:t>”</a:t>
            </a:r>
            <a:r>
              <a:rPr lang="en-US" altLang="ja-JP" dirty="0">
                <a:ea typeface="ＭＳ Ｐゴシック" pitchFamily="34" charset="-128"/>
              </a:rPr>
              <a:t> the columns of the Adjusted Trial Balance section to insure that they balance.</a:t>
            </a:r>
            <a:endParaRPr lang="en-US" altLang="en-US" dirty="0">
              <a:ea typeface="ＭＳ Ｐゴシック" pitchFamily="34" charset="-128"/>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22</a:t>
            </a:fld>
            <a:endParaRPr lang="en-US"/>
          </a:p>
        </p:txBody>
      </p:sp>
    </p:spTree>
    <p:extLst>
      <p:ext uri="{BB962C8B-B14F-4D97-AF65-F5344CB8AC3E}">
        <p14:creationId xmlns:p14="http://schemas.microsoft.com/office/powerpoint/2010/main" val="2336368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5-3:</a:t>
            </a:r>
          </a:p>
          <a:p>
            <a:r>
              <a:rPr lang="en-US" altLang="en-US" dirty="0">
                <a:ea typeface="ＭＳ Ｐゴシック" pitchFamily="34" charset="-128"/>
              </a:rPr>
              <a:t>Now we move to the final steps of completing the worksheet.  Transfer the accounts which belong on the Balance sheet to the Balance Sheet section.  Transfer the accounts which belong on the income statement to the Income statement section. Only assets, liabilities, and the owner</a:t>
            </a:r>
            <a:r>
              <a:rPr lang="ja-JP" altLang="en-US" dirty="0">
                <a:ea typeface="ＭＳ Ｐゴシック" pitchFamily="34" charset="-128"/>
              </a:rPr>
              <a:t>’</a:t>
            </a:r>
            <a:r>
              <a:rPr lang="en-US" altLang="ja-JP" dirty="0">
                <a:ea typeface="ＭＳ Ｐゴシック" pitchFamily="34" charset="-128"/>
              </a:rPr>
              <a:t>s capital account belong on the balance sheet. Revenues and Expenses belong on the income statement.  The only exception to this rule of </a:t>
            </a:r>
            <a:r>
              <a:rPr lang="ja-JP" altLang="en-US" dirty="0">
                <a:ea typeface="ＭＳ Ｐゴシック" pitchFamily="34" charset="-128"/>
              </a:rPr>
              <a:t>“</a:t>
            </a:r>
            <a:r>
              <a:rPr lang="en-US" altLang="ja-JP" dirty="0">
                <a:ea typeface="ＭＳ Ｐゴシック" pitchFamily="34" charset="-128"/>
              </a:rPr>
              <a:t>balance sheet</a:t>
            </a:r>
            <a:r>
              <a:rPr lang="ja-JP" altLang="en-US" dirty="0">
                <a:ea typeface="ＭＳ Ｐゴシック" pitchFamily="34" charset="-128"/>
              </a:rPr>
              <a:t>”</a:t>
            </a:r>
            <a:r>
              <a:rPr lang="en-US" altLang="ja-JP" dirty="0">
                <a:ea typeface="ＭＳ Ｐゴシック" pitchFamily="34" charset="-128"/>
              </a:rPr>
              <a:t> and </a:t>
            </a:r>
            <a:r>
              <a:rPr lang="ja-JP" altLang="en-US" dirty="0">
                <a:ea typeface="ＭＳ Ｐゴシック" pitchFamily="34" charset="-128"/>
              </a:rPr>
              <a:t>“</a:t>
            </a:r>
            <a:r>
              <a:rPr lang="en-US" altLang="ja-JP" dirty="0">
                <a:ea typeface="ＭＳ Ｐゴシック" pitchFamily="34" charset="-128"/>
              </a:rPr>
              <a:t>income statement</a:t>
            </a:r>
            <a:r>
              <a:rPr lang="ja-JP" altLang="en-US" dirty="0">
                <a:ea typeface="ＭＳ Ｐゴシック" pitchFamily="34" charset="-128"/>
              </a:rPr>
              <a:t>”</a:t>
            </a:r>
            <a:r>
              <a:rPr lang="en-US" altLang="ja-JP" dirty="0">
                <a:ea typeface="ＭＳ Ｐゴシック" pitchFamily="34" charset="-128"/>
              </a:rPr>
              <a:t> is the drawing account. This account, when included in the adjusted trial balance is moved over to the </a:t>
            </a:r>
            <a:r>
              <a:rPr lang="ja-JP" altLang="en-US" dirty="0">
                <a:ea typeface="ＭＳ Ｐゴシック" pitchFamily="34" charset="-128"/>
              </a:rPr>
              <a:t>“</a:t>
            </a:r>
            <a:r>
              <a:rPr lang="en-US" altLang="ja-JP" dirty="0">
                <a:ea typeface="ＭＳ Ｐゴシック" pitchFamily="34" charset="-128"/>
              </a:rPr>
              <a:t>Balance Sheet</a:t>
            </a:r>
            <a:r>
              <a:rPr lang="ja-JP" altLang="en-US" dirty="0">
                <a:ea typeface="ＭＳ Ｐゴシック" pitchFamily="34" charset="-128"/>
              </a:rPr>
              <a:t>”</a:t>
            </a:r>
            <a:r>
              <a:rPr lang="en-US" altLang="ja-JP" dirty="0">
                <a:ea typeface="ＭＳ Ｐゴシック" pitchFamily="34" charset="-128"/>
              </a:rPr>
              <a:t> section even though it doesn‘t</a:t>
            </a:r>
            <a:r>
              <a:rPr lang="ja-JP" altLang="en-US" dirty="0">
                <a:ea typeface="ＭＳ Ｐゴシック" pitchFamily="34" charset="-128"/>
              </a:rPr>
              <a:t>’</a:t>
            </a:r>
            <a:r>
              <a:rPr lang="en-US" altLang="ja-JP" dirty="0">
                <a:ea typeface="ＭＳ Ｐゴシック" pitchFamily="34" charset="-128"/>
              </a:rPr>
              <a:t> show up on that statement; rather it shows up on the statement of Owner</a:t>
            </a:r>
            <a:r>
              <a:rPr lang="ja-JP" altLang="en-US" dirty="0">
                <a:ea typeface="ＭＳ Ｐゴシック" pitchFamily="34" charset="-128"/>
              </a:rPr>
              <a:t>’</a:t>
            </a:r>
            <a:r>
              <a:rPr lang="en-US" altLang="ja-JP" dirty="0">
                <a:ea typeface="ＭＳ Ｐゴシック" pitchFamily="34" charset="-128"/>
              </a:rPr>
              <a:t>s Equity.</a:t>
            </a:r>
          </a:p>
          <a:p>
            <a:r>
              <a:rPr lang="en-US" altLang="en-US" b="1" dirty="0">
                <a:ea typeface="ＭＳ Ｐゴシック" pitchFamily="34" charset="-128"/>
              </a:rPr>
              <a:t>Section 2, Objective 5-3:</a:t>
            </a:r>
          </a:p>
          <a:p>
            <a:r>
              <a:rPr lang="en-US" altLang="en-US" dirty="0">
                <a:ea typeface="ＭＳ Ｐゴシック" pitchFamily="34" charset="-128"/>
              </a:rPr>
              <a:t>After all balances have been transferred, </a:t>
            </a:r>
            <a:r>
              <a:rPr lang="ja-JP" altLang="en-US" dirty="0">
                <a:ea typeface="ＭＳ Ｐゴシック" pitchFamily="34" charset="-128"/>
              </a:rPr>
              <a:t>“</a:t>
            </a:r>
            <a:r>
              <a:rPr lang="en-US" altLang="ja-JP" dirty="0">
                <a:ea typeface="ＭＳ Ｐゴシック" pitchFamily="34" charset="-128"/>
              </a:rPr>
              <a:t>foot</a:t>
            </a:r>
            <a:r>
              <a:rPr lang="ja-JP" altLang="en-US" dirty="0">
                <a:ea typeface="ＭＳ Ｐゴシック" pitchFamily="34" charset="-128"/>
              </a:rPr>
              <a:t>”</a:t>
            </a:r>
            <a:r>
              <a:rPr lang="en-US" altLang="ja-JP" dirty="0">
                <a:ea typeface="ＭＳ Ｐゴシック" pitchFamily="34" charset="-128"/>
              </a:rPr>
              <a:t> the four columns.  Notice that the totals of the last two sections, </a:t>
            </a:r>
            <a:r>
              <a:rPr lang="ja-JP" altLang="en-US" dirty="0">
                <a:ea typeface="ＭＳ Ｐゴシック" pitchFamily="34" charset="-128"/>
              </a:rPr>
              <a:t>“</a:t>
            </a:r>
            <a:r>
              <a:rPr lang="en-US" altLang="ja-JP" dirty="0">
                <a:ea typeface="ＭＳ Ｐゴシック" pitchFamily="34" charset="-128"/>
              </a:rPr>
              <a:t>Income Statement</a:t>
            </a:r>
            <a:r>
              <a:rPr lang="ja-JP" altLang="en-US" dirty="0">
                <a:ea typeface="ＭＳ Ｐゴシック" pitchFamily="34" charset="-128"/>
              </a:rPr>
              <a:t>”</a:t>
            </a:r>
            <a:r>
              <a:rPr lang="en-US" altLang="ja-JP" dirty="0">
                <a:ea typeface="ＭＳ Ｐゴシック" pitchFamily="34" charset="-128"/>
              </a:rPr>
              <a:t> and </a:t>
            </a:r>
            <a:r>
              <a:rPr lang="ja-JP" altLang="en-US" dirty="0">
                <a:ea typeface="ＭＳ Ｐゴシック" pitchFamily="34" charset="-128"/>
              </a:rPr>
              <a:t>“</a:t>
            </a:r>
            <a:r>
              <a:rPr lang="en-US" altLang="ja-JP" dirty="0">
                <a:ea typeface="ＭＳ Ｐゴシック" pitchFamily="34" charset="-128"/>
              </a:rPr>
              <a:t>Balance Sheet</a:t>
            </a:r>
            <a:r>
              <a:rPr lang="ja-JP" altLang="en-US" dirty="0">
                <a:ea typeface="ＭＳ Ｐゴシック" pitchFamily="34" charset="-128"/>
              </a:rPr>
              <a:t>”</a:t>
            </a:r>
            <a:r>
              <a:rPr lang="en-US" altLang="ja-JP" dirty="0">
                <a:ea typeface="ＭＳ Ｐゴシック" pitchFamily="34" charset="-128"/>
              </a:rPr>
              <a:t> do NOT balance.  More on the next slide.  </a:t>
            </a:r>
            <a:endParaRPr lang="en-US" altLang="en-US" dirty="0">
              <a:ea typeface="ＭＳ Ｐゴシック" pitchFamily="34" charset="-128"/>
            </a:endParaRPr>
          </a:p>
          <a:p>
            <a:r>
              <a:rPr lang="en-US" altLang="en-US" b="1" dirty="0">
                <a:ea typeface="ＭＳ Ｐゴシック" pitchFamily="34" charset="-128"/>
              </a:rPr>
              <a:t>Section 2, Objective 5-3:</a:t>
            </a:r>
          </a:p>
          <a:p>
            <a:r>
              <a:rPr lang="en-US" altLang="en-US" dirty="0">
                <a:ea typeface="ＭＳ Ｐゴシック" pitchFamily="34" charset="-128"/>
              </a:rPr>
              <a:t>Focus on the Income Statement section and subtract the smaller column total from the larger column total.  You will notice that the totals of the columns do not balance.  The difference is considered net income or net loss.</a:t>
            </a:r>
          </a:p>
          <a:p>
            <a:endParaRPr lang="en-US" dirty="0"/>
          </a:p>
          <a:p>
            <a:endParaRPr lang="en-US" dirty="0"/>
          </a:p>
          <a:p>
            <a:endParaRPr lang="en-US" altLang="en-US" dirty="0">
              <a:ea typeface="ＭＳ Ｐゴシック" pitchFamily="34" charset="-128"/>
            </a:endParaRPr>
          </a:p>
          <a:p>
            <a:endParaRPr lang="en-US" altLang="en-US" dirty="0">
              <a:ea typeface="ＭＳ Ｐゴシック" pitchFamily="34"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23</a:t>
            </a:fld>
            <a:endParaRPr lang="en-US"/>
          </a:p>
        </p:txBody>
      </p:sp>
    </p:spTree>
    <p:extLst>
      <p:ext uri="{BB962C8B-B14F-4D97-AF65-F5344CB8AC3E}">
        <p14:creationId xmlns:p14="http://schemas.microsoft.com/office/powerpoint/2010/main" val="2336368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5-3:</a:t>
            </a:r>
          </a:p>
          <a:p>
            <a:r>
              <a:rPr lang="en-US" altLang="en-US" dirty="0">
                <a:ea typeface="ＭＳ Ｐゴシック" pitchFamily="34" charset="-128"/>
              </a:rPr>
              <a:t>For Eli’s </a:t>
            </a:r>
            <a:r>
              <a:rPr lang="en-US" altLang="ja-JP" dirty="0">
                <a:ea typeface="ＭＳ Ｐゴシック" pitchFamily="34" charset="-128"/>
              </a:rPr>
              <a:t>Consulting Services, they had $33,667 of net income for the period.  Place this amount in the debit column so that both of the income statement columns now balance. Place the same amount of $33,667 in the credit column of the Balance Sheet section.  After doing this, the two columns of the Balance Sheet section will also balance.  This has the effect of </a:t>
            </a:r>
            <a:r>
              <a:rPr lang="ja-JP" altLang="en-US" dirty="0">
                <a:ea typeface="ＭＳ Ｐゴシック" pitchFamily="34" charset="-128"/>
              </a:rPr>
              <a:t>“</a:t>
            </a:r>
            <a:r>
              <a:rPr lang="en-US" altLang="ja-JP" dirty="0">
                <a:ea typeface="ＭＳ Ｐゴシック" pitchFamily="34" charset="-128"/>
              </a:rPr>
              <a:t>adding</a:t>
            </a:r>
            <a:r>
              <a:rPr lang="ja-JP" altLang="en-US" dirty="0">
                <a:ea typeface="ＭＳ Ｐゴシック" pitchFamily="34" charset="-128"/>
              </a:rPr>
              <a:t>”</a:t>
            </a:r>
            <a:r>
              <a:rPr lang="en-US" altLang="ja-JP" dirty="0">
                <a:ea typeface="ＭＳ Ｐゴシック" pitchFamily="34" charset="-128"/>
              </a:rPr>
              <a:t> the net income to the owner</a:t>
            </a:r>
            <a:r>
              <a:rPr lang="ja-JP" altLang="en-US" dirty="0">
                <a:ea typeface="ＭＳ Ｐゴシック" pitchFamily="34" charset="-128"/>
              </a:rPr>
              <a:t>’</a:t>
            </a:r>
            <a:r>
              <a:rPr lang="en-US" altLang="ja-JP" dirty="0">
                <a:ea typeface="ＭＳ Ｐゴシック" pitchFamily="34" charset="-128"/>
              </a:rPr>
              <a:t>s capital account.  (Notice it</a:t>
            </a:r>
            <a:r>
              <a:rPr lang="ja-JP" altLang="en-US" dirty="0">
                <a:ea typeface="ＭＳ Ｐゴシック" pitchFamily="34" charset="-128"/>
              </a:rPr>
              <a:t>’</a:t>
            </a:r>
            <a:r>
              <a:rPr lang="en-US" altLang="ja-JP" dirty="0">
                <a:ea typeface="ＭＳ Ｐゴシック" pitchFamily="34" charset="-128"/>
              </a:rPr>
              <a:t>s on the credit side of the Balance Sheet section.)</a:t>
            </a:r>
          </a:p>
          <a:p>
            <a:r>
              <a:rPr lang="en-US" altLang="en-US" b="1" dirty="0">
                <a:ea typeface="ＭＳ Ｐゴシック" pitchFamily="34" charset="-128"/>
              </a:rPr>
              <a:t>Section 2, Objective 5-3:</a:t>
            </a:r>
          </a:p>
          <a:p>
            <a:r>
              <a:rPr lang="en-US" altLang="en-US" dirty="0">
                <a:ea typeface="ＭＳ Ｐゴシック" pitchFamily="34" charset="-128"/>
              </a:rPr>
              <a:t>You can see that the </a:t>
            </a:r>
            <a:r>
              <a:rPr lang="ja-JP" altLang="en-US" dirty="0">
                <a:ea typeface="ＭＳ Ｐゴシック" pitchFamily="34" charset="-128"/>
              </a:rPr>
              <a:t>“</a:t>
            </a:r>
            <a:r>
              <a:rPr lang="en-US" altLang="ja-JP" dirty="0">
                <a:ea typeface="ＭＳ Ｐゴシック" pitchFamily="34" charset="-128"/>
              </a:rPr>
              <a:t>footed</a:t>
            </a:r>
            <a:r>
              <a:rPr lang="ja-JP" altLang="en-US" dirty="0">
                <a:ea typeface="ＭＳ Ｐゴシック" pitchFamily="34" charset="-128"/>
              </a:rPr>
              <a:t>”</a:t>
            </a:r>
            <a:r>
              <a:rPr lang="en-US" altLang="ja-JP" dirty="0">
                <a:ea typeface="ＭＳ Ｐゴシック" pitchFamily="34" charset="-128"/>
              </a:rPr>
              <a:t> columns of the Income Statement and Balance Sheet sections now balance.</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24</a:t>
            </a:fld>
            <a:endParaRPr lang="en-US"/>
          </a:p>
        </p:txBody>
      </p:sp>
    </p:spTree>
    <p:extLst>
      <p:ext uri="{BB962C8B-B14F-4D97-AF65-F5344CB8AC3E}">
        <p14:creationId xmlns:p14="http://schemas.microsoft.com/office/powerpoint/2010/main" val="2336368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26E64CF8-17CF-48E4-A7E1-5660C5ECC4E2}" type="slidenum">
              <a:rPr lang="en-US" smtClean="0"/>
              <a:t>25</a:t>
            </a:fld>
            <a:endParaRPr lang="en-US"/>
          </a:p>
        </p:txBody>
      </p:sp>
    </p:spTree>
    <p:extLst>
      <p:ext uri="{BB962C8B-B14F-4D97-AF65-F5344CB8AC3E}">
        <p14:creationId xmlns:p14="http://schemas.microsoft.com/office/powerpoint/2010/main" val="2336368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ea typeface="ＭＳ Ｐゴシック" pitchFamily="34" charset="-128"/>
              </a:rPr>
              <a:t>Learning Objective 5-4: Prepare financial statements from the worksheet.</a:t>
            </a:r>
          </a:p>
        </p:txBody>
      </p:sp>
      <p:sp>
        <p:nvSpPr>
          <p:cNvPr id="4" name="Slide Number Placeholder 3"/>
          <p:cNvSpPr>
            <a:spLocks noGrp="1"/>
          </p:cNvSpPr>
          <p:nvPr>
            <p:ph type="sldNum" sz="quarter" idx="10"/>
          </p:nvPr>
        </p:nvSpPr>
        <p:spPr/>
        <p:txBody>
          <a:bodyPr/>
          <a:lstStyle/>
          <a:p>
            <a:fld id="{26E64CF8-17CF-48E4-A7E1-5660C5ECC4E2}" type="slidenum">
              <a:rPr lang="en-US" smtClean="0"/>
              <a:t>26</a:t>
            </a:fld>
            <a:endParaRPr lang="en-US"/>
          </a:p>
        </p:txBody>
      </p:sp>
    </p:spTree>
    <p:extLst>
      <p:ext uri="{BB962C8B-B14F-4D97-AF65-F5344CB8AC3E}">
        <p14:creationId xmlns:p14="http://schemas.microsoft.com/office/powerpoint/2010/main" val="992567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5-4:</a:t>
            </a:r>
          </a:p>
          <a:p>
            <a:r>
              <a:rPr lang="en-US" altLang="en-US" dirty="0">
                <a:ea typeface="ＭＳ Ｐゴシック" pitchFamily="34" charset="-128"/>
              </a:rPr>
              <a:t>Objective Four requires that we prepare an income statement, statement of owner</a:t>
            </a:r>
            <a:r>
              <a:rPr lang="ja-JP" altLang="en-US" dirty="0">
                <a:ea typeface="ＭＳ Ｐゴシック" pitchFamily="34" charset="-128"/>
              </a:rPr>
              <a:t>’</a:t>
            </a:r>
            <a:r>
              <a:rPr lang="en-US" altLang="ja-JP" dirty="0">
                <a:ea typeface="ＭＳ Ｐゴシック" pitchFamily="34" charset="-128"/>
              </a:rPr>
              <a:t>s equity, and balance sheet from the completed worksheet.</a:t>
            </a:r>
          </a:p>
          <a:p>
            <a:pPr>
              <a:spcBef>
                <a:spcPct val="0"/>
              </a:spcBef>
            </a:pPr>
            <a:r>
              <a:rPr lang="en-US" altLang="en-US" dirty="0">
                <a:ea typeface="ＭＳ Ｐゴシック" pitchFamily="34" charset="-128"/>
              </a:rPr>
              <a:t>Use the Income Statement section of the worksheet for the amounts to carry to the income statement. You can see that the income statement is now easy to prepare.  It</a:t>
            </a:r>
            <a:r>
              <a:rPr lang="ja-JP" altLang="en-US" dirty="0">
                <a:ea typeface="ＭＳ Ｐゴシック" pitchFamily="34" charset="-128"/>
              </a:rPr>
              <a:t>’</a:t>
            </a:r>
            <a:r>
              <a:rPr lang="en-US" altLang="ja-JP" dirty="0">
                <a:ea typeface="ＭＳ Ｐゴシック" pitchFamily="34" charset="-128"/>
              </a:rPr>
              <a:t>s just a matter of transferring the numbers over into a proper income statement format.</a:t>
            </a: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27</a:t>
            </a:fld>
            <a:endParaRPr lang="en-US"/>
          </a:p>
        </p:txBody>
      </p:sp>
    </p:spTree>
    <p:extLst>
      <p:ext uri="{BB962C8B-B14F-4D97-AF65-F5344CB8AC3E}">
        <p14:creationId xmlns:p14="http://schemas.microsoft.com/office/powerpoint/2010/main" val="3514111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altLang="en-US" b="1" dirty="0">
                <a:ea typeface="ＭＳ Ｐゴシック" pitchFamily="34" charset="-128"/>
              </a:rPr>
              <a:t>Section 2, Objective 5-4:</a:t>
            </a:r>
          </a:p>
          <a:p>
            <a:pPr>
              <a:spcBef>
                <a:spcPct val="20000"/>
              </a:spcBef>
            </a:pPr>
            <a:r>
              <a:rPr lang="en-US" altLang="en-US" dirty="0">
                <a:ea typeface="ＭＳ Ｐゴシック" pitchFamily="34" charset="-128"/>
              </a:rPr>
              <a:t>The statement of owner</a:t>
            </a:r>
            <a:r>
              <a:rPr lang="ja-JP" altLang="en-US" dirty="0">
                <a:ea typeface="ＭＳ Ｐゴシック" pitchFamily="34" charset="-128"/>
              </a:rPr>
              <a:t>’</a:t>
            </a:r>
            <a:r>
              <a:rPr lang="en-US" altLang="ja-JP" dirty="0">
                <a:ea typeface="ＭＳ Ｐゴシック" pitchFamily="34" charset="-128"/>
              </a:rPr>
              <a:t>s equity reports the changes that have occurred in the owner</a:t>
            </a:r>
            <a:r>
              <a:rPr lang="ja-JP" altLang="en-US" dirty="0">
                <a:ea typeface="ＭＳ Ｐゴシック" pitchFamily="34" charset="-128"/>
              </a:rPr>
              <a:t>’</a:t>
            </a:r>
            <a:r>
              <a:rPr lang="en-US" altLang="ja-JP" dirty="0">
                <a:ea typeface="ＭＳ Ｐゴシック" pitchFamily="34" charset="-128"/>
              </a:rPr>
              <a:t>s financial interest (the owner</a:t>
            </a:r>
            <a:r>
              <a:rPr lang="ja-JP" altLang="en-US" dirty="0">
                <a:ea typeface="ＭＳ Ｐゴシック" pitchFamily="34" charset="-128"/>
              </a:rPr>
              <a:t>’</a:t>
            </a:r>
            <a:r>
              <a:rPr lang="en-US" altLang="ja-JP" dirty="0">
                <a:ea typeface="ＭＳ Ｐゴシック" pitchFamily="34" charset="-128"/>
              </a:rPr>
              <a:t>s capital account) during the reporting period.</a:t>
            </a:r>
            <a:r>
              <a:rPr lang="en-US" altLang="ja-JP" b="1" dirty="0">
                <a:ea typeface="ＭＳ Ｐゴシック" pitchFamily="34" charset="-128"/>
              </a:rPr>
              <a:t> </a:t>
            </a:r>
            <a:r>
              <a:rPr lang="en-US" altLang="ja-JP" dirty="0">
                <a:ea typeface="ＭＳ Ｐゴシック" pitchFamily="34" charset="-128"/>
              </a:rPr>
              <a:t>Here is the Statement of Owner</a:t>
            </a:r>
            <a:r>
              <a:rPr lang="ja-JP" altLang="en-US" dirty="0">
                <a:ea typeface="ＭＳ Ｐゴシック" pitchFamily="34" charset="-128"/>
              </a:rPr>
              <a:t>’</a:t>
            </a:r>
            <a:r>
              <a:rPr lang="en-US" altLang="ja-JP" dirty="0">
                <a:ea typeface="ＭＳ Ｐゴシック" pitchFamily="34" charset="-128"/>
              </a:rPr>
              <a:t>s Equity for Eli’s Consulting Services.  The beginning capital balance came from the (unadjusted) trial balance column, the amount of net income came from the worksheet.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26E64CF8-17CF-48E4-A7E1-5660C5ECC4E2}" type="slidenum">
              <a:rPr lang="en-US" smtClean="0"/>
              <a:t>28</a:t>
            </a:fld>
            <a:endParaRPr lang="en-US"/>
          </a:p>
        </p:txBody>
      </p:sp>
    </p:spTree>
    <p:extLst>
      <p:ext uri="{BB962C8B-B14F-4D97-AF65-F5344CB8AC3E}">
        <p14:creationId xmlns:p14="http://schemas.microsoft.com/office/powerpoint/2010/main" val="3514111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5-4:</a:t>
            </a:r>
          </a:p>
          <a:p>
            <a:r>
              <a:rPr lang="en-US" altLang="en-US" dirty="0">
                <a:ea typeface="ＭＳ Ｐゴシック" pitchFamily="34" charset="-128"/>
              </a:rPr>
              <a:t>In addition to the account form of a balance sheet that was previously used in chapter four, there is also a report form of a balance sheet, which shows the balance sheet data in a vertical format.  In actual practice the report form is used most often.</a:t>
            </a: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29</a:t>
            </a:fld>
            <a:endParaRPr lang="en-US"/>
          </a:p>
        </p:txBody>
      </p:sp>
    </p:spTree>
    <p:extLst>
      <p:ext uri="{BB962C8B-B14F-4D97-AF65-F5344CB8AC3E}">
        <p14:creationId xmlns:p14="http://schemas.microsoft.com/office/powerpoint/2010/main" val="322415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0" dirty="0">
                <a:ea typeface="ＭＳ Ｐゴシック" pitchFamily="34" charset="-128"/>
              </a:rPr>
              <a:t>Learning Objective 5-1: Complete a trial balance on a worksheet.</a:t>
            </a:r>
          </a:p>
        </p:txBody>
      </p:sp>
      <p:sp>
        <p:nvSpPr>
          <p:cNvPr id="4" name="Slide Number Placeholder 3"/>
          <p:cNvSpPr>
            <a:spLocks noGrp="1"/>
          </p:cNvSpPr>
          <p:nvPr>
            <p:ph type="sldNum" sz="quarter" idx="10"/>
          </p:nvPr>
        </p:nvSpPr>
        <p:spPr/>
        <p:txBody>
          <a:bodyPr/>
          <a:lstStyle/>
          <a:p>
            <a:fld id="{26E64CF8-17CF-48E4-A7E1-5660C5ECC4E2}" type="slidenum">
              <a:rPr lang="en-US" smtClean="0"/>
              <a:t>3</a:t>
            </a:fld>
            <a:endParaRPr lang="en-US"/>
          </a:p>
        </p:txBody>
      </p:sp>
    </p:spTree>
    <p:extLst>
      <p:ext uri="{BB962C8B-B14F-4D97-AF65-F5344CB8AC3E}">
        <p14:creationId xmlns:p14="http://schemas.microsoft.com/office/powerpoint/2010/main" val="1195885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5-4:</a:t>
            </a:r>
          </a:p>
          <a:p>
            <a:r>
              <a:rPr lang="en-US" altLang="en-US" dirty="0">
                <a:ea typeface="ＭＳ Ｐゴシック" pitchFamily="34" charset="-128"/>
              </a:rPr>
              <a:t>And here it is. This balance sheet has been prepared using a report form format.  All accounts, both asset and liabilities and owner</a:t>
            </a:r>
            <a:r>
              <a:rPr lang="ja-JP" altLang="en-US" dirty="0">
                <a:ea typeface="ＭＳ Ｐゴシック" pitchFamily="34" charset="-128"/>
              </a:rPr>
              <a:t>’</a:t>
            </a:r>
            <a:r>
              <a:rPr lang="en-US" altLang="ja-JP" dirty="0">
                <a:ea typeface="ＭＳ Ｐゴシック" pitchFamily="34" charset="-128"/>
              </a:rPr>
              <a:t>s equity are listed.</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30</a:t>
            </a:fld>
            <a:endParaRPr lang="en-US"/>
          </a:p>
        </p:txBody>
      </p:sp>
    </p:spTree>
    <p:extLst>
      <p:ext uri="{BB962C8B-B14F-4D97-AF65-F5344CB8AC3E}">
        <p14:creationId xmlns:p14="http://schemas.microsoft.com/office/powerpoint/2010/main" val="2545992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ea typeface="ＭＳ Ｐゴシック" pitchFamily="34" charset="-128"/>
              </a:rPr>
              <a:t>Learning Objective 5-5: Journalize and post the adjusting entries.</a:t>
            </a:r>
          </a:p>
          <a:p>
            <a:pPr eaLnBrk="1" hangingPunct="1"/>
            <a:endParaRPr lang="en-US" altLang="en-US" b="1" dirty="0">
              <a:ea typeface="ＭＳ Ｐゴシック" pitchFamily="34" charset="-128"/>
            </a:endParaRPr>
          </a:p>
          <a:p>
            <a:pPr eaLnBrk="1" hangingPunct="1"/>
            <a:endParaRPr lang="en-US" altLang="en-US" b="1" dirty="0">
              <a:ea typeface="ＭＳ Ｐゴシック" pitchFamily="34" charset="-128"/>
            </a:endParaRPr>
          </a:p>
          <a:p>
            <a:pPr eaLnBrk="1" hangingPunct="1"/>
            <a:endParaRPr lang="en-US" altLang="en-US" b="1" dirty="0">
              <a:ea typeface="ＭＳ Ｐゴシック" pitchFamily="34" charset="-128"/>
            </a:endParaRPr>
          </a:p>
          <a:p>
            <a:pPr eaLnBrk="1" hangingPunct="1"/>
            <a:endParaRPr lang="en-US" altLang="en-US" b="1" dirty="0">
              <a:ea typeface="ＭＳ Ｐゴシック" pitchFamily="34" charset="-128"/>
            </a:endParaRPr>
          </a:p>
          <a:p>
            <a:pPr eaLnBrk="1" hangingPunct="1"/>
            <a:endParaRPr lang="en-US" altLang="en-US" b="1"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31</a:t>
            </a:fld>
            <a:endParaRPr lang="en-US"/>
          </a:p>
        </p:txBody>
      </p:sp>
    </p:spTree>
    <p:extLst>
      <p:ext uri="{BB962C8B-B14F-4D97-AF65-F5344CB8AC3E}">
        <p14:creationId xmlns:p14="http://schemas.microsoft.com/office/powerpoint/2010/main" val="4167967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5-5:</a:t>
            </a:r>
          </a:p>
          <a:p>
            <a:r>
              <a:rPr lang="en-US" altLang="en-US" dirty="0">
                <a:ea typeface="ＭＳ Ｐゴシック" pitchFamily="34" charset="-128"/>
              </a:rPr>
              <a:t>Remember, a worksheet is just a tool that accountants use.  It is not a formal financial statement. The adjustments shown on the worksheet must become part of the permanent accounting records. Each adjustment is journalized and posted to the general ledger accounts. The fifth objective of this chapter is to journalize and post the adjusting entries.</a:t>
            </a:r>
          </a:p>
          <a:p>
            <a:endParaRPr lang="en-US" altLang="en-US" dirty="0">
              <a:ea typeface="ＭＳ Ｐゴシック" pitchFamily="34" charset="-128"/>
            </a:endParaRPr>
          </a:p>
          <a:p>
            <a:endParaRPr lang="en-US" altLang="en-US" b="1" dirty="0">
              <a:ea typeface="ＭＳ Ｐゴシック" pitchFamily="34" charset="-128"/>
            </a:endParaRPr>
          </a:p>
          <a:p>
            <a:endParaRPr lang="en-US" altLang="en-US" dirty="0">
              <a:ea typeface="ＭＳ Ｐゴシック" pitchFamily="34" charset="-128"/>
            </a:endParaRPr>
          </a:p>
          <a:p>
            <a:r>
              <a:rPr lang="en-US" altLang="en-US" b="1" dirty="0">
                <a:ea typeface="ＭＳ Ｐゴシック" pitchFamily="34" charset="-128"/>
              </a:rPr>
              <a:t>Section 2, Objective 5-5:</a:t>
            </a:r>
          </a:p>
          <a:p>
            <a:r>
              <a:rPr lang="en-US" altLang="en-US" dirty="0">
                <a:ea typeface="ＭＳ Ｐゴシック" pitchFamily="34" charset="-128"/>
              </a:rPr>
              <a:t>Remember, a worksheet is just a tool that accountants use.  It is not a formal financial statement. The adjustments shown on the worksheet must become part of the permanent accounting records. Each adjustment is journalized and posted to the general ledger accounts. The fifth objective of this chapter is to journalize and post the adjusting entries.</a:t>
            </a:r>
          </a:p>
          <a:p>
            <a:endParaRPr lang="en-US" altLang="en-US" dirty="0">
              <a:ea typeface="ＭＳ Ｐゴシック" pitchFamily="34" charset="-128"/>
            </a:endParaRPr>
          </a:p>
          <a:p>
            <a:endParaRPr lang="en-US" altLang="en-US" b="1" dirty="0">
              <a:ea typeface="ＭＳ Ｐゴシック" pitchFamily="34" charset="-128"/>
            </a:endParaRP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32</a:t>
            </a:fld>
            <a:endParaRPr lang="en-US"/>
          </a:p>
        </p:txBody>
      </p:sp>
    </p:spTree>
    <p:extLst>
      <p:ext uri="{BB962C8B-B14F-4D97-AF65-F5344CB8AC3E}">
        <p14:creationId xmlns:p14="http://schemas.microsoft.com/office/powerpoint/2010/main" val="356801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Section 2, Objective 5-5:</a:t>
            </a:r>
          </a:p>
          <a:p>
            <a:pPr>
              <a:defRPr/>
            </a:pPr>
            <a:r>
              <a:rPr lang="en-US" altLang="en-US" dirty="0">
                <a:solidFill>
                  <a:schemeClr val="tx2"/>
                </a:solidFill>
              </a:rPr>
              <a:t>Question: What adjustments must Eli’s</a:t>
            </a:r>
            <a:r>
              <a:rPr lang="en-US" altLang="ja-JP" dirty="0">
                <a:solidFill>
                  <a:schemeClr val="tx2"/>
                </a:solidFill>
              </a:rPr>
              <a:t> Consulting Services record for the month?</a:t>
            </a:r>
          </a:p>
          <a:p>
            <a:pPr>
              <a:defRPr/>
            </a:pPr>
            <a:r>
              <a:rPr lang="en-US" altLang="en-US" dirty="0">
                <a:solidFill>
                  <a:schemeClr val="tx2"/>
                </a:solidFill>
              </a:rPr>
              <a:t>Answer: </a:t>
            </a:r>
            <a:endParaRPr lang="en-US" altLang="ja-JP" dirty="0">
              <a:solidFill>
                <a:schemeClr val="tx2"/>
              </a:solidFill>
            </a:endParaRPr>
          </a:p>
          <a:p>
            <a:pPr marL="971550" indent="-457200">
              <a:spcBef>
                <a:spcPct val="20000"/>
              </a:spcBef>
              <a:buFontTx/>
              <a:buAutoNum type="alphaLcParenBoth"/>
              <a:defRPr/>
            </a:pPr>
            <a:r>
              <a:rPr lang="en-US" altLang="en-US" dirty="0"/>
              <a:t>Adjustment for supplies used.</a:t>
            </a:r>
          </a:p>
          <a:p>
            <a:pPr marL="971550" indent="-457200">
              <a:spcBef>
                <a:spcPct val="20000"/>
              </a:spcBef>
              <a:buFontTx/>
              <a:buAutoNum type="alphaLcParenBoth"/>
              <a:defRPr/>
            </a:pPr>
            <a:r>
              <a:rPr lang="en-US" altLang="en-US" dirty="0"/>
              <a:t>Adjustment for expired rent.</a:t>
            </a:r>
          </a:p>
          <a:p>
            <a:pPr marL="971550" indent="-457200">
              <a:spcBef>
                <a:spcPct val="20000"/>
              </a:spcBef>
              <a:buFontTx/>
              <a:buAutoNum type="alphaLcParenBoth"/>
              <a:defRPr/>
            </a:pPr>
            <a:r>
              <a:rPr lang="en-US" altLang="en-US" dirty="0"/>
              <a:t>Adjustment for depreciation.</a:t>
            </a:r>
          </a:p>
          <a:p>
            <a:pPr>
              <a:defRPr/>
            </a:pPr>
            <a:endParaRPr lang="en-US" altLang="en-US" dirty="0">
              <a:solidFill>
                <a:schemeClr val="tx2"/>
              </a:solidFill>
            </a:endParaRP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33</a:t>
            </a:fld>
            <a:endParaRPr lang="en-US"/>
          </a:p>
        </p:txBody>
      </p:sp>
    </p:spTree>
    <p:extLst>
      <p:ext uri="{BB962C8B-B14F-4D97-AF65-F5344CB8AC3E}">
        <p14:creationId xmlns:p14="http://schemas.microsoft.com/office/powerpoint/2010/main" val="863784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5-5:</a:t>
            </a:r>
          </a:p>
          <a:p>
            <a:r>
              <a:rPr lang="en-US" altLang="en-US" dirty="0">
                <a:ea typeface="ＭＳ Ｐゴシック" pitchFamily="34" charset="-128"/>
              </a:rPr>
              <a:t>Here is the first adjusting journal entry which has been posted to the supplies expense ledger account.  You can take a moment and review the posting steps. The other ones are posted in a similar manner.  After all adjustments have been posted, all accounts in the financial records are up to date.  Adjustments are usually made on the last day of the accounting period.</a:t>
            </a: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34</a:t>
            </a:fld>
            <a:endParaRPr lang="en-US"/>
          </a:p>
        </p:txBody>
      </p:sp>
    </p:spTree>
    <p:extLst>
      <p:ext uri="{BB962C8B-B14F-4D97-AF65-F5344CB8AC3E}">
        <p14:creationId xmlns:p14="http://schemas.microsoft.com/office/powerpoint/2010/main" val="377679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5-1:</a:t>
            </a:r>
          </a:p>
          <a:p>
            <a:r>
              <a:rPr lang="en-US" altLang="en-US" dirty="0">
                <a:ea typeface="ＭＳ Ｐゴシック" pitchFamily="34" charset="-128"/>
              </a:rPr>
              <a:t>Section one of the chapter introduces us to a </a:t>
            </a:r>
            <a:r>
              <a:rPr lang="ja-JP" altLang="en-US" dirty="0">
                <a:ea typeface="ＭＳ Ｐゴシック" pitchFamily="34" charset="-128"/>
              </a:rPr>
              <a:t>“</a:t>
            </a:r>
            <a:r>
              <a:rPr lang="en-US" altLang="ja-JP" dirty="0">
                <a:ea typeface="ＭＳ Ｐゴシック" pitchFamily="34" charset="-128"/>
              </a:rPr>
              <a:t>worksheet.</a:t>
            </a:r>
            <a:r>
              <a:rPr lang="ja-JP" altLang="en-US" dirty="0">
                <a:ea typeface="ＭＳ Ｐゴシック" pitchFamily="34" charset="-128"/>
              </a:rPr>
              <a:t>”</a:t>
            </a:r>
            <a:endParaRPr lang="en-US" altLang="ja-JP" dirty="0">
              <a:ea typeface="ＭＳ Ｐゴシック" pitchFamily="34" charset="-128"/>
            </a:endParaRPr>
          </a:p>
          <a:p>
            <a:r>
              <a:rPr lang="en-US" altLang="en-US" dirty="0">
                <a:ea typeface="ＭＳ Ｐゴシック" pitchFamily="34" charset="-128"/>
              </a:rPr>
              <a:t>Let</a:t>
            </a:r>
            <a:r>
              <a:rPr lang="ja-JP" altLang="en-US" dirty="0">
                <a:ea typeface="ＭＳ Ｐゴシック" pitchFamily="34" charset="-128"/>
              </a:rPr>
              <a:t>’</a:t>
            </a:r>
            <a:r>
              <a:rPr lang="en-US" altLang="ja-JP" dirty="0">
                <a:ea typeface="ＭＳ Ｐゴシック" pitchFamily="34" charset="-128"/>
              </a:rPr>
              <a:t>s begin by entering the trial balance on the worksheet.</a:t>
            </a:r>
          </a:p>
          <a:p>
            <a:r>
              <a:rPr lang="en-US" altLang="en-US" dirty="0">
                <a:ea typeface="ＭＳ Ｐゴシック" pitchFamily="34" charset="-128"/>
              </a:rPr>
              <a:t>What is a worksheet?  It is a tool that accountants use at the end of an accounting period.  The worksheet has three parts to the heading just like a financial statement.  The heading answers Who, What and When. The first column of a worksheet is the Account Name column.</a:t>
            </a:r>
          </a:p>
          <a:p>
            <a:r>
              <a:rPr lang="en-US" altLang="en-US" dirty="0">
                <a:ea typeface="ＭＳ Ｐゴシック" pitchFamily="34" charset="-128"/>
              </a:rPr>
              <a:t>The worksheet has five sections.  Each section has a debit and a credit column.  So, this can also be called a 10-column worksheet.</a:t>
            </a:r>
          </a:p>
        </p:txBody>
      </p:sp>
      <p:sp>
        <p:nvSpPr>
          <p:cNvPr id="4" name="Slide Number Placeholder 3"/>
          <p:cNvSpPr>
            <a:spLocks noGrp="1"/>
          </p:cNvSpPr>
          <p:nvPr>
            <p:ph type="sldNum" sz="quarter" idx="10"/>
          </p:nvPr>
        </p:nvSpPr>
        <p:spPr/>
        <p:txBody>
          <a:bodyPr/>
          <a:lstStyle/>
          <a:p>
            <a:fld id="{26E64CF8-17CF-48E4-A7E1-5660C5ECC4E2}" type="slidenum">
              <a:rPr lang="en-US" smtClean="0"/>
              <a:t>4</a:t>
            </a:fld>
            <a:endParaRPr lang="en-US"/>
          </a:p>
        </p:txBody>
      </p:sp>
    </p:spTree>
    <p:extLst>
      <p:ext uri="{BB962C8B-B14F-4D97-AF65-F5344CB8AC3E}">
        <p14:creationId xmlns:p14="http://schemas.microsoft.com/office/powerpoint/2010/main" val="1443598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Section 1, Objective 5-1:</a:t>
            </a:r>
          </a:p>
          <a:p>
            <a:pPr>
              <a:defRPr/>
            </a:pPr>
            <a:r>
              <a:rPr lang="en-US" altLang="en-US" dirty="0">
                <a:ea typeface="ＭＳ Ｐゴシック" pitchFamily="34" charset="-128"/>
              </a:rPr>
              <a:t>To enter a trial balance on the worksheet, you would follow these steps:</a:t>
            </a:r>
          </a:p>
          <a:p>
            <a:pPr marL="228600" indent="-228600">
              <a:buFontTx/>
              <a:buAutoNum type="arabicPeriod"/>
              <a:defRPr/>
            </a:pPr>
            <a:r>
              <a:rPr lang="en-US" altLang="en-US" dirty="0">
                <a:solidFill>
                  <a:srgbClr val="990000"/>
                </a:solidFill>
              </a:rPr>
              <a:t>Enter the general ledger account names.</a:t>
            </a:r>
          </a:p>
          <a:p>
            <a:pPr>
              <a:spcBef>
                <a:spcPct val="20000"/>
              </a:spcBef>
              <a:buSzPct val="80000"/>
              <a:buFont typeface="Wingdings" pitchFamily="2" charset="2"/>
              <a:buNone/>
              <a:defRPr/>
            </a:pPr>
            <a:r>
              <a:rPr lang="en-US" altLang="en-US" dirty="0">
                <a:solidFill>
                  <a:srgbClr val="990000"/>
                </a:solidFill>
              </a:rPr>
              <a:t>2.  Transfer the general ledger account balances to the Debit and Credit columns of the Trial Balance section.</a:t>
            </a:r>
          </a:p>
          <a:p>
            <a:pPr>
              <a:spcBef>
                <a:spcPct val="20000"/>
              </a:spcBef>
              <a:buSzPct val="80000"/>
              <a:buFont typeface="Wingdings" pitchFamily="2" charset="2"/>
              <a:buNone/>
              <a:defRPr/>
            </a:pPr>
            <a:r>
              <a:rPr lang="en-US" altLang="en-US" dirty="0">
                <a:solidFill>
                  <a:srgbClr val="990000"/>
                </a:solidFill>
              </a:rPr>
              <a:t>3.  Total the Debit and Credit columns to prove that the trial balance is in balance.</a:t>
            </a:r>
          </a:p>
          <a:p>
            <a:pPr>
              <a:spcBef>
                <a:spcPct val="20000"/>
              </a:spcBef>
              <a:buSzPct val="80000"/>
              <a:buFont typeface="Wingdings" pitchFamily="2" charset="2"/>
              <a:buNone/>
              <a:defRPr/>
            </a:pPr>
            <a:r>
              <a:rPr lang="en-US" altLang="en-US" dirty="0">
                <a:solidFill>
                  <a:srgbClr val="990000"/>
                </a:solidFill>
              </a:rPr>
              <a:t>4.  Place a double rule under each Trial Balance column to show that the work in that column is complete.</a:t>
            </a:r>
            <a:endParaRPr lang="en-US" alt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5</a:t>
            </a:fld>
            <a:endParaRPr lang="en-US"/>
          </a:p>
        </p:txBody>
      </p:sp>
    </p:spTree>
    <p:extLst>
      <p:ext uri="{BB962C8B-B14F-4D97-AF65-F5344CB8AC3E}">
        <p14:creationId xmlns:p14="http://schemas.microsoft.com/office/powerpoint/2010/main" val="337146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5-1:</a:t>
            </a:r>
          </a:p>
          <a:p>
            <a:r>
              <a:rPr lang="en-US" altLang="en-US" dirty="0">
                <a:ea typeface="ＭＳ Ｐゴシック" pitchFamily="34" charset="-128"/>
              </a:rPr>
              <a:t>The first step is to enter the general ledger account names.  We will need to add four new accounts at this time so that we can make adjustments at the end of the month.  If you are not sure whether you need any additional accounts or what those account names will be, remember you can add them at the bottom of the existing list of accounts in that column.</a:t>
            </a: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6</a:t>
            </a:fld>
            <a:endParaRPr lang="en-US"/>
          </a:p>
        </p:txBody>
      </p:sp>
    </p:spTree>
    <p:extLst>
      <p:ext uri="{BB962C8B-B14F-4D97-AF65-F5344CB8AC3E}">
        <p14:creationId xmlns:p14="http://schemas.microsoft.com/office/powerpoint/2010/main" val="53451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5-1:</a:t>
            </a:r>
          </a:p>
          <a:p>
            <a:r>
              <a:rPr lang="en-US" altLang="en-US" dirty="0">
                <a:ea typeface="ＭＳ Ｐゴシック" pitchFamily="34" charset="-128"/>
              </a:rPr>
              <a:t>Next, using the general ledger, we transfer the account balances to the DEBIT and CREDIT columns of the Trial Balance section.</a:t>
            </a: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7</a:t>
            </a:fld>
            <a:endParaRPr lang="en-US"/>
          </a:p>
        </p:txBody>
      </p:sp>
    </p:spTree>
    <p:extLst>
      <p:ext uri="{BB962C8B-B14F-4D97-AF65-F5344CB8AC3E}">
        <p14:creationId xmlns:p14="http://schemas.microsoft.com/office/powerpoint/2010/main" val="3282352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5-1:</a:t>
            </a:r>
          </a:p>
          <a:p>
            <a:r>
              <a:rPr lang="en-US" altLang="en-US" dirty="0">
                <a:ea typeface="ＭＳ Ｐゴシック" pitchFamily="34" charset="-128"/>
              </a:rPr>
              <a:t>After entering all of the balances from the general ledger, we need to </a:t>
            </a:r>
            <a:r>
              <a:rPr lang="ja-JP" altLang="en-US" dirty="0">
                <a:ea typeface="ＭＳ Ｐゴシック" pitchFamily="34" charset="-128"/>
              </a:rPr>
              <a:t>“</a:t>
            </a:r>
            <a:r>
              <a:rPr lang="en-US" altLang="ja-JP" dirty="0">
                <a:ea typeface="ＭＳ Ｐゴシック" pitchFamily="34" charset="-128"/>
              </a:rPr>
              <a:t>foot</a:t>
            </a:r>
            <a:r>
              <a:rPr lang="ja-JP" altLang="en-US" dirty="0">
                <a:ea typeface="ＭＳ Ｐゴシック" pitchFamily="34" charset="-128"/>
              </a:rPr>
              <a:t>”</a:t>
            </a:r>
            <a:r>
              <a:rPr lang="en-US" altLang="ja-JP" dirty="0">
                <a:ea typeface="ＭＳ Ｐゴシック" pitchFamily="34" charset="-128"/>
              </a:rPr>
              <a:t> the columns in the Trial Balance section. To foot a column means to add the numbers in that column. They MUST BALANCE BEFORE MOVING TO THE NEXT SET OF COLUMNS.  When you insure that the debits equal the credits, you are ready to complete step 4 which is to place a double rule underline under the trial balance columns to show that the work in the columns is complete.</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8</a:t>
            </a:fld>
            <a:endParaRPr lang="en-US"/>
          </a:p>
        </p:txBody>
      </p:sp>
    </p:spTree>
    <p:extLst>
      <p:ext uri="{BB962C8B-B14F-4D97-AF65-F5344CB8AC3E}">
        <p14:creationId xmlns:p14="http://schemas.microsoft.com/office/powerpoint/2010/main" val="117193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ea typeface="ＭＳ Ｐゴシック" pitchFamily="34" charset="-128"/>
              </a:rPr>
              <a:t>Learning Objective 5-2: Prepare adjustments for unrecorded business transactions.</a:t>
            </a:r>
          </a:p>
          <a:p>
            <a:pPr eaLnBrk="1" hangingPunct="1"/>
            <a:endParaRPr lang="en-US" altLang="en-US" b="1" dirty="0">
              <a:ea typeface="ＭＳ Ｐゴシック" pitchFamily="34" charset="-128"/>
            </a:endParaRPr>
          </a:p>
          <a:p>
            <a:pPr eaLnBrk="1" hangingPunct="1"/>
            <a:endParaRPr lang="en-US" altLang="en-US" b="1"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9</a:t>
            </a:fld>
            <a:endParaRPr lang="en-US"/>
          </a:p>
        </p:txBody>
      </p:sp>
    </p:spTree>
    <p:extLst>
      <p:ext uri="{BB962C8B-B14F-4D97-AF65-F5344CB8AC3E}">
        <p14:creationId xmlns:p14="http://schemas.microsoft.com/office/powerpoint/2010/main" val="575825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888" y="947739"/>
            <a:ext cx="7886700" cy="1541461"/>
          </a:xfrm>
        </p:spPr>
        <p:txBody>
          <a:bodyPr anchor="b">
            <a:normAutofit/>
          </a:bodyPr>
          <a:lstStyle>
            <a:lvl1pPr>
              <a:defRPr sz="40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32619" y="3456782"/>
            <a:ext cx="7886700" cy="1500187"/>
          </a:xfrm>
        </p:spPr>
        <p:txBody>
          <a:bodyPr>
            <a:normAutofit/>
          </a:bodyPr>
          <a:lstStyle>
            <a:lvl1pPr marL="0" indent="0">
              <a:buNone/>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609600" y="3023535"/>
            <a:ext cx="8001000" cy="100665"/>
          </a:xfrm>
          <a:prstGeom prst="rect">
            <a:avLst/>
          </a:prstGeom>
          <a:solidFill>
            <a:schemeClr val="tx1"/>
          </a:solidFill>
          <a:ln>
            <a:noFill/>
          </a:ln>
          <a:extLst/>
        </p:spPr>
      </p:pic>
      <p:pic>
        <p:nvPicPr>
          <p:cNvPr id="11"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609600" y="5309535"/>
            <a:ext cx="8001000" cy="100665"/>
          </a:xfrm>
          <a:prstGeom prst="rect">
            <a:avLst/>
          </a:prstGeom>
          <a:solidFill>
            <a:schemeClr val="tx1"/>
          </a:solidFill>
          <a:ln>
            <a:noFill/>
          </a:ln>
          <a:extLst/>
        </p:spPr>
      </p:pic>
      <p:sp>
        <p:nvSpPr>
          <p:cNvPr id="12" name="Text Placeholder 8"/>
          <p:cNvSpPr/>
          <p:nvPr userDrawn="1"/>
        </p:nvSpPr>
        <p:spPr>
          <a:xfrm>
            <a:off x="609600" y="6400800"/>
            <a:ext cx="7772400" cy="461665"/>
          </a:xfrm>
          <a:prstGeom prst="rect">
            <a:avLst/>
          </a:prstGeom>
        </p:spPr>
        <p:txBody>
          <a:bodyPr wrap="square">
            <a:spAutoFit/>
          </a:bodyPr>
          <a:lstStyle/>
          <a:p>
            <a:pPr algn="ctr">
              <a:defRPr/>
            </a:pPr>
            <a:r>
              <a:rPr lang="en-US" sz="1200" b="0" dirty="0">
                <a:latin typeface="Verdana" pitchFamily="34" charset="0"/>
                <a:ea typeface="Verdana" pitchFamily="34" charset="0"/>
                <a:cs typeface="Verdana" pitchFamily="34" charset="0"/>
              </a:rPr>
              <a:t>Copyright © 2017 McGraw-Hill Education. All rights reserved.</a:t>
            </a:r>
            <a:r>
              <a:rPr lang="en-US" sz="1200" b="0" baseline="0" dirty="0">
                <a:latin typeface="Verdana" pitchFamily="34" charset="0"/>
                <a:ea typeface="Verdana" pitchFamily="34" charset="0"/>
                <a:cs typeface="Verdana" pitchFamily="34" charset="0"/>
              </a:rPr>
              <a:t> </a:t>
            </a:r>
            <a:r>
              <a:rPr lang="en-US" sz="1200" b="0" dirty="0">
                <a:latin typeface="Verdana" pitchFamily="34" charset="0"/>
                <a:ea typeface="Verdana" pitchFamily="34" charset="0"/>
                <a:cs typeface="Verdana" pitchFamily="34" charset="0"/>
              </a:rPr>
              <a:t>No reproduction or distribution without the prior written consent of McGraw-Hill Education.</a:t>
            </a:r>
          </a:p>
        </p:txBody>
      </p:sp>
      <p:sp>
        <p:nvSpPr>
          <p:cNvPr id="13" name="Slide Number Placeholder 5"/>
          <p:cNvSpPr txBox="1">
            <a:spLocks/>
          </p:cNvSpPr>
          <p:nvPr userDrawn="1"/>
        </p:nvSpPr>
        <p:spPr>
          <a:xfrm>
            <a:off x="8432476" y="6453810"/>
            <a:ext cx="657063"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5-</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63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hapter Opener">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1"/>
            <a:ext cx="8991600" cy="685800"/>
          </a:xfrm>
        </p:spPr>
        <p:txBody>
          <a:bodyPr/>
          <a:lstStyle>
            <a:lvl1pPr algn="l">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572000" y="1600200"/>
            <a:ext cx="4419600" cy="3657600"/>
          </a:xfrm>
        </p:spPr>
        <p:txBody>
          <a:bodyPr rtlCol="0" anchor="ctr">
            <a:normAutofit/>
          </a:bodyPr>
          <a:lstStyle>
            <a:lvl1pPr algn="ctr">
              <a:defRPr lang="en-US" sz="3300">
                <a:solidFill>
                  <a:schemeClr val="tx1"/>
                </a:solidFill>
                <a:latin typeface="Verdana" pitchFamily="34" charset="0"/>
                <a:ea typeface="Verdana" pitchFamily="34" charset="0"/>
                <a:cs typeface="Verdana" pitchFamily="34" charset="0"/>
              </a:defRPr>
            </a:lvl1pPr>
          </a:lstStyle>
          <a:p>
            <a:pPr lvl="0"/>
            <a:r>
              <a:rPr lang="en-US" dirty="0"/>
              <a:t>Click to edit Master subtitle style</a:t>
            </a:r>
          </a:p>
        </p:txBody>
      </p:sp>
      <p:sp>
        <p:nvSpPr>
          <p:cNvPr id="8" name="Picture Placeholder 7"/>
          <p:cNvSpPr>
            <a:spLocks noGrp="1"/>
          </p:cNvSpPr>
          <p:nvPr>
            <p:ph type="pic" sz="quarter" idx="10"/>
          </p:nvPr>
        </p:nvSpPr>
        <p:spPr>
          <a:xfrm>
            <a:off x="457200" y="1600200"/>
            <a:ext cx="3276600" cy="3657600"/>
          </a:xfrm>
        </p:spPr>
        <p:txBody>
          <a:bodyPr rtlCol="0">
            <a:normAutofit/>
          </a:bodyPr>
          <a:lstStyle/>
          <a:p>
            <a:pPr lvl="0"/>
            <a:endParaRPr lang="en-US" noProof="0" dirty="0"/>
          </a:p>
        </p:txBody>
      </p:sp>
      <p:sp>
        <p:nvSpPr>
          <p:cNvPr id="10" name="Text Placeholder 9"/>
          <p:cNvSpPr>
            <a:spLocks noGrp="1"/>
          </p:cNvSpPr>
          <p:nvPr>
            <p:ph type="body" sz="quarter" idx="11"/>
          </p:nvPr>
        </p:nvSpPr>
        <p:spPr>
          <a:xfrm>
            <a:off x="457200" y="5334000"/>
            <a:ext cx="5867400" cy="5390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2"/>
          </p:nvPr>
        </p:nvSpPr>
        <p:spPr>
          <a:xfrm>
            <a:off x="0" y="990600"/>
            <a:ext cx="9067800" cy="457200"/>
          </a:xfrm>
        </p:spPr>
        <p:txBody>
          <a:bodyPr>
            <a:noAutofit/>
          </a:bodyPr>
          <a:lstStyle>
            <a:lvl1pPr>
              <a:defRPr sz="1950">
                <a:latin typeface="Verdana" panose="020B0604030504040204" pitchFamily="34" charset="0"/>
                <a:ea typeface="Verdana" panose="020B0604030504040204" pitchFamily="34" charset="0"/>
                <a:cs typeface="Verdana" panose="020B0604030504040204" pitchFamily="34" charset="0"/>
              </a:defRPr>
            </a:lvl1pPr>
            <a:lvl2pPr>
              <a:defRPr sz="1950">
                <a:latin typeface="Verdana" panose="020B0604030504040204" pitchFamily="34" charset="0"/>
                <a:ea typeface="Verdana" panose="020B0604030504040204" pitchFamily="34" charset="0"/>
                <a:cs typeface="Verdana" panose="020B0604030504040204" pitchFamily="34" charset="0"/>
              </a:defRPr>
            </a:lvl2pPr>
            <a:lvl3pPr>
              <a:defRPr sz="1950">
                <a:latin typeface="Verdana" panose="020B0604030504040204" pitchFamily="34" charset="0"/>
                <a:ea typeface="Verdana" panose="020B0604030504040204" pitchFamily="34" charset="0"/>
                <a:cs typeface="Verdana" panose="020B0604030504040204" pitchFamily="34" charset="0"/>
              </a:defRPr>
            </a:lvl3pPr>
            <a:lvl4pPr>
              <a:defRPr sz="1950">
                <a:latin typeface="Verdana" panose="020B0604030504040204" pitchFamily="34" charset="0"/>
                <a:ea typeface="Verdana" panose="020B0604030504040204" pitchFamily="34" charset="0"/>
                <a:cs typeface="Verdana" panose="020B0604030504040204" pitchFamily="34" charset="0"/>
              </a:defRPr>
            </a:lvl4pPr>
            <a:lvl5pPr>
              <a:defRPr sz="195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476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825626"/>
            <a:ext cx="7696200" cy="123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733425" y="3644900"/>
            <a:ext cx="6943725" cy="1752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0" y="-1"/>
            <a:ext cx="9144000" cy="365125"/>
          </a:xfrm>
        </p:spPr>
        <p:txBody>
          <a:bodyPr>
            <a:noAutofit/>
          </a:bodyPr>
          <a:lstStyle>
            <a:lvl1pPr marL="0" indent="0">
              <a:buNone/>
              <a:defRPr sz="1350"/>
            </a:lvl1pPr>
            <a:lvl2pPr>
              <a:defRPr sz="1350"/>
            </a:lvl2pPr>
            <a:lvl3pPr>
              <a:defRPr sz="135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8432476" y="6453810"/>
            <a:ext cx="657063"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5-</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 Placeholder 8"/>
          <p:cNvSpPr/>
          <p:nvPr userDrawn="1"/>
        </p:nvSpPr>
        <p:spPr>
          <a:xfrm>
            <a:off x="609600" y="6400800"/>
            <a:ext cx="7772400" cy="461665"/>
          </a:xfrm>
          <a:prstGeom prst="rect">
            <a:avLst/>
          </a:prstGeom>
        </p:spPr>
        <p:txBody>
          <a:bodyPr wrap="square">
            <a:spAutoFit/>
          </a:bodyPr>
          <a:lstStyle/>
          <a:p>
            <a:pPr algn="ctr">
              <a:defRPr/>
            </a:pPr>
            <a:r>
              <a:rPr lang="en-US" sz="1200" b="0" dirty="0">
                <a:latin typeface="Verdana" pitchFamily="34" charset="0"/>
                <a:ea typeface="Verdana" pitchFamily="34" charset="0"/>
                <a:cs typeface="Verdana" pitchFamily="34" charset="0"/>
              </a:rPr>
              <a:t>Copyright © 2017 McGraw-Hill Education. All rights reserved.</a:t>
            </a:r>
            <a:r>
              <a:rPr lang="en-US" sz="1200" b="0" baseline="0" dirty="0">
                <a:latin typeface="Verdana" pitchFamily="34" charset="0"/>
                <a:ea typeface="Verdana" pitchFamily="34" charset="0"/>
                <a:cs typeface="Verdana" pitchFamily="34" charset="0"/>
              </a:rPr>
              <a:t> </a:t>
            </a:r>
            <a:r>
              <a:rPr lang="en-US" sz="1200" b="0" dirty="0">
                <a:latin typeface="Verdana" pitchFamily="34" charset="0"/>
                <a:ea typeface="Verdana" pitchFamily="34" charset="0"/>
                <a:cs typeface="Verdana" pitchFamily="34" charset="0"/>
              </a:rPr>
              <a:t>No reproduction or distribution without the prior written consent of McGraw-Hill Education.</a:t>
            </a:r>
          </a:p>
        </p:txBody>
      </p:sp>
    </p:spTree>
    <p:extLst>
      <p:ext uri="{BB962C8B-B14F-4D97-AF65-F5344CB8AC3E}">
        <p14:creationId xmlns:p14="http://schemas.microsoft.com/office/powerpoint/2010/main" val="3938355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Caption">
    <p:spTree>
      <p:nvGrpSpPr>
        <p:cNvPr id="1" name=""/>
        <p:cNvGrpSpPr/>
        <p:nvPr/>
      </p:nvGrpSpPr>
      <p:grpSpPr>
        <a:xfrm>
          <a:off x="0" y="0"/>
          <a:ext cx="0" cy="0"/>
          <a:chOff x="0" y="0"/>
          <a:chExt cx="0" cy="0"/>
        </a:xfrm>
      </p:grpSpPr>
      <p:sp>
        <p:nvSpPr>
          <p:cNvPr id="2" name="Title 1"/>
          <p:cNvSpPr>
            <a:spLocks noGrp="1"/>
          </p:cNvSpPr>
          <p:nvPr>
            <p:ph type="title"/>
          </p:nvPr>
        </p:nvSpPr>
        <p:spPr>
          <a:xfrm>
            <a:off x="695325" y="568326"/>
            <a:ext cx="7886700" cy="1325563"/>
          </a:xfrm>
        </p:spPr>
        <p:txBody>
          <a:bodyPr/>
          <a:lstStyle/>
          <a:p>
            <a:r>
              <a:rPr lang="en-US" dirty="0"/>
              <a:t>Click to edit Master title style</a:t>
            </a:r>
          </a:p>
        </p:txBody>
      </p:sp>
      <p:sp>
        <p:nvSpPr>
          <p:cNvPr id="7" name="Text Placeholder 6"/>
          <p:cNvSpPr>
            <a:spLocks noGrp="1"/>
          </p:cNvSpPr>
          <p:nvPr>
            <p:ph type="body" sz="quarter" idx="13"/>
          </p:nvPr>
        </p:nvSpPr>
        <p:spPr>
          <a:xfrm>
            <a:off x="0" y="0"/>
            <a:ext cx="9144000" cy="419100"/>
          </a:xfrm>
        </p:spPr>
        <p:txBody>
          <a:bodyPr>
            <a:noAutofit/>
          </a:bodyPr>
          <a:lstStyle>
            <a:lvl1pPr marL="0" indent="0">
              <a:buNone/>
              <a:defRPr sz="1350"/>
            </a:lvl1pPr>
            <a:lvl2pPr>
              <a:defRPr sz="1350"/>
            </a:lvl2pPr>
            <a:lvl3pPr>
              <a:defRPr sz="135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4"/>
          </p:nvPr>
        </p:nvSpPr>
        <p:spPr>
          <a:xfrm>
            <a:off x="504825" y="2438400"/>
            <a:ext cx="2286000" cy="3530600"/>
          </a:xfrm>
        </p:spPr>
        <p:txBody>
          <a:bodyPr/>
          <a:lstStyle/>
          <a:p>
            <a:endParaRPr lang="en-US"/>
          </a:p>
        </p:txBody>
      </p:sp>
      <p:sp>
        <p:nvSpPr>
          <p:cNvPr id="11" name="Content Placeholder 10"/>
          <p:cNvSpPr>
            <a:spLocks noGrp="1"/>
          </p:cNvSpPr>
          <p:nvPr>
            <p:ph sz="quarter" idx="15"/>
          </p:nvPr>
        </p:nvSpPr>
        <p:spPr>
          <a:xfrm>
            <a:off x="3409950" y="2197100"/>
            <a:ext cx="4962525" cy="87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6"/>
          </p:nvPr>
        </p:nvSpPr>
        <p:spPr>
          <a:xfrm>
            <a:off x="3448050" y="3784600"/>
            <a:ext cx="4562475" cy="1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p:cNvSpPr/>
          <p:nvPr userDrawn="1"/>
        </p:nvSpPr>
        <p:spPr>
          <a:xfrm>
            <a:off x="609600" y="6400800"/>
            <a:ext cx="7772400" cy="461665"/>
          </a:xfrm>
          <a:prstGeom prst="rect">
            <a:avLst/>
          </a:prstGeom>
        </p:spPr>
        <p:txBody>
          <a:bodyPr wrap="square">
            <a:spAutoFit/>
          </a:bodyPr>
          <a:lstStyle/>
          <a:p>
            <a:pPr algn="ctr">
              <a:defRPr/>
            </a:pPr>
            <a:r>
              <a:rPr lang="en-US" sz="1200" b="0" dirty="0">
                <a:latin typeface="Verdana" pitchFamily="34" charset="0"/>
                <a:ea typeface="Verdana" pitchFamily="34" charset="0"/>
                <a:cs typeface="Verdana" pitchFamily="34" charset="0"/>
              </a:rPr>
              <a:t>Copyright © 2017 McGraw-Hill Education. All rights reserved.</a:t>
            </a:r>
            <a:r>
              <a:rPr lang="en-US" sz="1200" b="0" baseline="0" dirty="0">
                <a:latin typeface="Verdana" pitchFamily="34" charset="0"/>
                <a:ea typeface="Verdana" pitchFamily="34" charset="0"/>
                <a:cs typeface="Verdana" pitchFamily="34" charset="0"/>
              </a:rPr>
              <a:t> </a:t>
            </a:r>
            <a:r>
              <a:rPr lang="en-US" sz="1200" b="0" dirty="0">
                <a:latin typeface="Verdana" pitchFamily="34" charset="0"/>
                <a:ea typeface="Verdana" pitchFamily="34" charset="0"/>
                <a:cs typeface="Verdana" pitchFamily="34" charset="0"/>
              </a:rPr>
              <a:t>No reproduction or distribution without the prior written consent of McGraw-Hill Education.</a:t>
            </a:r>
          </a:p>
        </p:txBody>
      </p:sp>
      <p:sp>
        <p:nvSpPr>
          <p:cNvPr id="12" name="Slide Number Placeholder 5"/>
          <p:cNvSpPr txBox="1">
            <a:spLocks/>
          </p:cNvSpPr>
          <p:nvPr userDrawn="1"/>
        </p:nvSpPr>
        <p:spPr>
          <a:xfrm>
            <a:off x="8432476" y="6453810"/>
            <a:ext cx="657063"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5-</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571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825628"/>
            <a:ext cx="7696200" cy="123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FABE66C-0C6D-409C-8EF1-17501378DD37}" type="datetimeFigureOut">
              <a:rPr lang="en-US" smtClean="0"/>
              <a:t>5/16/2018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540E4FC-3428-4F95-AD5B-92DDF17DD28A}" type="slidenum">
              <a:rPr lang="en-US" smtClean="0"/>
              <a:t>‹#›</a:t>
            </a:fld>
            <a:endParaRPr lang="en-US"/>
          </a:p>
        </p:txBody>
      </p:sp>
      <p:sp>
        <p:nvSpPr>
          <p:cNvPr id="8" name="Content Placeholder 7"/>
          <p:cNvSpPr>
            <a:spLocks noGrp="1"/>
          </p:cNvSpPr>
          <p:nvPr>
            <p:ph sz="quarter" idx="13"/>
          </p:nvPr>
        </p:nvSpPr>
        <p:spPr>
          <a:xfrm>
            <a:off x="733426" y="3724564"/>
            <a:ext cx="6943725" cy="15932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0" y="-1"/>
            <a:ext cx="9144000" cy="365125"/>
          </a:xfrm>
        </p:spPr>
        <p:txBody>
          <a:bodyPr>
            <a:no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8"/>
          <p:cNvSpPr/>
          <p:nvPr userDrawn="1"/>
        </p:nvSpPr>
        <p:spPr>
          <a:xfrm>
            <a:off x="609600" y="6400800"/>
            <a:ext cx="7772400" cy="461665"/>
          </a:xfrm>
          <a:prstGeom prst="rect">
            <a:avLst/>
          </a:prstGeom>
        </p:spPr>
        <p:txBody>
          <a:bodyPr wrap="square">
            <a:spAutoFit/>
          </a:bodyPr>
          <a:lstStyle/>
          <a:p>
            <a:pPr algn="ctr">
              <a:defRPr/>
            </a:pPr>
            <a:r>
              <a:rPr lang="en-US" sz="1200" b="0" dirty="0">
                <a:latin typeface="Verdana" pitchFamily="34" charset="0"/>
                <a:ea typeface="Verdana" pitchFamily="34" charset="0"/>
                <a:cs typeface="Verdana" pitchFamily="34" charset="0"/>
              </a:rPr>
              <a:t>Copyright © 2017 McGraw-Hill Education. All rights reserved.</a:t>
            </a:r>
            <a:r>
              <a:rPr lang="en-US" sz="1200" b="0" baseline="0" dirty="0">
                <a:latin typeface="Verdana" pitchFamily="34" charset="0"/>
                <a:ea typeface="Verdana" pitchFamily="34" charset="0"/>
                <a:cs typeface="Verdana" pitchFamily="34" charset="0"/>
              </a:rPr>
              <a:t> </a:t>
            </a:r>
            <a:r>
              <a:rPr lang="en-US" sz="1200" b="0" dirty="0">
                <a:latin typeface="Verdana" pitchFamily="34" charset="0"/>
                <a:ea typeface="Verdana" pitchFamily="34" charset="0"/>
                <a:cs typeface="Verdana" pitchFamily="34" charset="0"/>
              </a:rPr>
              <a:t>No reproduction or distribution without the prior written consent of McGraw-Hill Education.</a:t>
            </a:r>
          </a:p>
        </p:txBody>
      </p:sp>
      <p:sp>
        <p:nvSpPr>
          <p:cNvPr id="13" name="Slide Number Placeholder 5"/>
          <p:cNvSpPr txBox="1">
            <a:spLocks/>
          </p:cNvSpPr>
          <p:nvPr userDrawn="1"/>
        </p:nvSpPr>
        <p:spPr>
          <a:xfrm>
            <a:off x="8432476" y="6453810"/>
            <a:ext cx="657063"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5-</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3089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17133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08" y="0"/>
            <a:ext cx="8991600" cy="914399"/>
          </a:xfrm>
        </p:spPr>
        <p:txBody>
          <a:bodyPr>
            <a:noAutofit/>
          </a:bodyPr>
          <a:lstStyle/>
          <a:p>
            <a:pPr>
              <a:lnSpc>
                <a:spcPct val="100000"/>
              </a:lnSpc>
            </a:pPr>
            <a:r>
              <a:rPr lang="en-US" sz="3600" kern="0" dirty="0"/>
              <a:t>College Accounting</a:t>
            </a:r>
            <a:r>
              <a:rPr lang="en-US" kern="0" dirty="0"/>
              <a:t/>
            </a:r>
            <a:br>
              <a:rPr lang="en-US" kern="0" dirty="0"/>
            </a:br>
            <a:r>
              <a:rPr lang="en-US" sz="2800" kern="0" dirty="0"/>
              <a:t>A Contemporary Approach</a:t>
            </a:r>
            <a:endParaRPr lang="en-US" dirty="0"/>
          </a:p>
        </p:txBody>
      </p:sp>
      <p:sp>
        <p:nvSpPr>
          <p:cNvPr id="8" name="Text Placeholder 7"/>
          <p:cNvSpPr>
            <a:spLocks noGrp="1"/>
          </p:cNvSpPr>
          <p:nvPr>
            <p:ph sz="quarter" idx="12"/>
          </p:nvPr>
        </p:nvSpPr>
        <p:spPr>
          <a:xfrm>
            <a:off x="0" y="1023664"/>
            <a:ext cx="8915400" cy="458002"/>
          </a:xfrm>
        </p:spPr>
        <p:txBody>
          <a:bodyPr/>
          <a:lstStyle/>
          <a:p>
            <a:pPr marL="0" indent="0">
              <a:lnSpc>
                <a:spcPct val="100000"/>
              </a:lnSpc>
              <a:buNone/>
            </a:pPr>
            <a:r>
              <a:rPr lang="en-US" sz="2400" dirty="0"/>
              <a:t>Fourth Edition</a:t>
            </a:r>
          </a:p>
        </p:txBody>
      </p:sp>
      <p:pic>
        <p:nvPicPr>
          <p:cNvPr id="9" name="Picture 12" descr="Alt text will be entered here."/>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228600" y="1546921"/>
            <a:ext cx="3600386" cy="470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4"/>
          <p:cNvSpPr>
            <a:spLocks noGrp="1"/>
          </p:cNvSpPr>
          <p:nvPr>
            <p:ph type="subTitle" idx="1"/>
          </p:nvPr>
        </p:nvSpPr>
        <p:spPr>
          <a:xfrm>
            <a:off x="4053840" y="2057400"/>
            <a:ext cx="4785360" cy="3657600"/>
          </a:xfrm>
        </p:spPr>
        <p:txBody>
          <a:bodyPr>
            <a:normAutofit/>
          </a:bodyPr>
          <a:lstStyle/>
          <a:p>
            <a:pPr marL="0" indent="0">
              <a:lnSpc>
                <a:spcPct val="100000"/>
              </a:lnSpc>
              <a:buNone/>
            </a:pPr>
            <a:r>
              <a:rPr lang="en-US" sz="4400" b="1" kern="0" dirty="0"/>
              <a:t>Chapter 5</a:t>
            </a:r>
            <a:br>
              <a:rPr lang="en-US" sz="4400" b="1" kern="0" dirty="0"/>
            </a:br>
            <a:r>
              <a:rPr lang="en-US" altLang="en-US" sz="4400" dirty="0"/>
              <a:t> </a:t>
            </a:r>
            <a:r>
              <a:rPr lang="en-US" sz="4000" dirty="0"/>
              <a:t>Adjustments and the Worksheet</a:t>
            </a:r>
            <a:endParaRPr lang="en-US" sz="4000" kern="0" dirty="0"/>
          </a:p>
        </p:txBody>
      </p:sp>
      <p:sp>
        <p:nvSpPr>
          <p:cNvPr id="2" name="Text Placeholder 1"/>
          <p:cNvSpPr>
            <a:spLocks noGrp="1"/>
          </p:cNvSpPr>
          <p:nvPr>
            <p:ph type="body" sz="quarter" idx="11"/>
          </p:nvPr>
        </p:nvSpPr>
        <p:spPr>
          <a:xfrm>
            <a:off x="609600" y="6412523"/>
            <a:ext cx="7809509" cy="445477"/>
          </a:xfrm>
        </p:spPr>
        <p:txBody>
          <a:bodyPr>
            <a:noAutofit/>
          </a:bodyPr>
          <a:lstStyle/>
          <a:p>
            <a:pPr marL="0" indent="0" algn="ctr">
              <a:lnSpc>
                <a:spcPct val="100000"/>
              </a:lnSpc>
              <a:buNone/>
            </a:pPr>
            <a:r>
              <a:rPr lang="en-US" sz="1200" dirty="0">
                <a:latin typeface="Verdana" pitchFamily="34" charset="0"/>
                <a:ea typeface="Verdana" pitchFamily="34" charset="0"/>
                <a:cs typeface="Verdana" pitchFamily="34" charset="0"/>
              </a:rPr>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144704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
            <a:ext cx="9144000" cy="609601"/>
          </a:xfrm>
        </p:spPr>
        <p:txBody>
          <a:bodyPr/>
          <a:lstStyle/>
          <a:p>
            <a:pPr>
              <a:spcBef>
                <a:spcPct val="0"/>
              </a:spcBef>
            </a:pPr>
            <a:r>
              <a:rPr lang="en-US" altLang="en-US" sz="1800" dirty="0">
                <a:latin typeface="Verdana" pitchFamily="34" charset="0"/>
                <a:ea typeface="Verdana" pitchFamily="34" charset="0"/>
                <a:cs typeface="Verdana" pitchFamily="34" charset="0"/>
              </a:rPr>
              <a:t>Section 1, Objective 5-2: Prepare adjustments for unrecorded business transactions.</a:t>
            </a:r>
          </a:p>
        </p:txBody>
      </p:sp>
      <p:sp>
        <p:nvSpPr>
          <p:cNvPr id="2" name="Title 1"/>
          <p:cNvSpPr>
            <a:spLocks noGrp="1"/>
          </p:cNvSpPr>
          <p:nvPr>
            <p:ph type="title"/>
          </p:nvPr>
        </p:nvSpPr>
        <p:spPr>
          <a:xfrm>
            <a:off x="609600" y="593726"/>
            <a:ext cx="7886700" cy="777874"/>
          </a:xfrm>
        </p:spPr>
        <p:txBody>
          <a:bodyPr>
            <a:normAutofit/>
          </a:bodyPr>
          <a:lstStyle/>
          <a:p>
            <a:pPr algn="ctr"/>
            <a:r>
              <a:rPr lang="en-US" altLang="en-US" sz="3600" dirty="0">
                <a:latin typeface="Verdana" pitchFamily="34" charset="0"/>
                <a:ea typeface="Verdana" pitchFamily="34" charset="0"/>
                <a:cs typeface="Verdana" pitchFamily="34" charset="0"/>
              </a:rPr>
              <a:t>The Supplies Adjustment</a:t>
            </a:r>
            <a:endParaRPr lang="en-US" sz="3600" dirty="0">
              <a:latin typeface="Verdana" pitchFamily="34" charset="0"/>
              <a:ea typeface="Verdana" pitchFamily="34" charset="0"/>
              <a:cs typeface="Verdana" pitchFamily="34" charset="0"/>
            </a:endParaRPr>
          </a:p>
        </p:txBody>
      </p:sp>
      <p:sp>
        <p:nvSpPr>
          <p:cNvPr id="5" name="Content Placeholder 4"/>
          <p:cNvSpPr>
            <a:spLocks noGrp="1"/>
          </p:cNvSpPr>
          <p:nvPr>
            <p:ph idx="1"/>
          </p:nvPr>
        </p:nvSpPr>
        <p:spPr>
          <a:xfrm>
            <a:off x="457200" y="1447800"/>
            <a:ext cx="8229600" cy="4876800"/>
          </a:xfrm>
        </p:spPr>
        <p:txBody>
          <a:bodyPr>
            <a:noAutofit/>
          </a:bodyPr>
          <a:lstStyle/>
          <a:p>
            <a:pPr marL="0" lvl="1" indent="0">
              <a:lnSpc>
                <a:spcPct val="100000"/>
              </a:lnSpc>
              <a:spcBef>
                <a:spcPts val="600"/>
              </a:spcBef>
              <a:buNone/>
            </a:pPr>
            <a:r>
              <a:rPr lang="en-US" altLang="en-US" sz="2600" dirty="0">
                <a:latin typeface="Verdana" pitchFamily="34" charset="0"/>
                <a:ea typeface="Verdana" pitchFamily="34" charset="0"/>
                <a:cs typeface="Verdana" pitchFamily="34" charset="0"/>
              </a:rPr>
              <a:t>Eli’s </a:t>
            </a:r>
            <a:r>
              <a:rPr lang="en-US" altLang="ja-JP" sz="2600" dirty="0">
                <a:latin typeface="Verdana" pitchFamily="34" charset="0"/>
                <a:ea typeface="Verdana" pitchFamily="34" charset="0"/>
                <a:cs typeface="Verdana" pitchFamily="34" charset="0"/>
              </a:rPr>
              <a:t>Consulting Services began the month with $1,500 in supplies. </a:t>
            </a:r>
            <a:r>
              <a:rPr lang="en-US" altLang="en-US" sz="2600" dirty="0">
                <a:latin typeface="Verdana" pitchFamily="34" charset="0"/>
                <a:ea typeface="Verdana" pitchFamily="34" charset="0"/>
                <a:cs typeface="Verdana" pitchFamily="34" charset="0"/>
              </a:rPr>
              <a:t>At the end of the month, $1,000 in supplies remained.</a:t>
            </a:r>
          </a:p>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QUESTION:</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What dollar amount of supplies was used during the month?</a:t>
            </a:r>
          </a:p>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ANSWER:</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$ 1,500 – 1,000 = $ 500</a:t>
            </a:r>
          </a:p>
        </p:txBody>
      </p:sp>
    </p:spTree>
    <p:extLst>
      <p:ext uri="{BB962C8B-B14F-4D97-AF65-F5344CB8AC3E}">
        <p14:creationId xmlns:p14="http://schemas.microsoft.com/office/powerpoint/2010/main" val="565360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0" y="-1"/>
            <a:ext cx="9144000" cy="609601"/>
          </a:xfrm>
        </p:spPr>
        <p:txBody>
          <a:bodyPr/>
          <a:lstStyle/>
          <a:p>
            <a:pPr>
              <a:spcBef>
                <a:spcPct val="0"/>
              </a:spcBef>
            </a:pPr>
            <a:r>
              <a:rPr lang="en-US" altLang="en-US" sz="1800" dirty="0">
                <a:latin typeface="Verdana" pitchFamily="34" charset="0"/>
                <a:ea typeface="Verdana" pitchFamily="34" charset="0"/>
                <a:cs typeface="Verdana" pitchFamily="34" charset="0"/>
              </a:rPr>
              <a:t>Section 1, Objective 5-2: Prepare adjustments for unrecorded business transactions.</a:t>
            </a:r>
          </a:p>
        </p:txBody>
      </p:sp>
      <p:sp>
        <p:nvSpPr>
          <p:cNvPr id="7" name="Title 6"/>
          <p:cNvSpPr>
            <a:spLocks noGrp="1"/>
          </p:cNvSpPr>
          <p:nvPr>
            <p:ph type="title"/>
          </p:nvPr>
        </p:nvSpPr>
        <p:spPr>
          <a:xfrm>
            <a:off x="628650" y="658596"/>
            <a:ext cx="7886700" cy="823070"/>
          </a:xfrm>
        </p:spPr>
        <p:txBody>
          <a:bodyPr>
            <a:normAutofit/>
          </a:bodyPr>
          <a:lstStyle/>
          <a:p>
            <a:pPr algn="ctr"/>
            <a:r>
              <a:rPr lang="en-US" altLang="en-US" sz="3600" dirty="0">
                <a:latin typeface="Verdana" pitchFamily="34" charset="0"/>
                <a:ea typeface="Verdana" pitchFamily="34" charset="0"/>
                <a:cs typeface="Verdana" pitchFamily="34" charset="0"/>
              </a:rPr>
              <a:t>The Prepaid Adjustment</a:t>
            </a:r>
            <a:endParaRPr lang="en-US" sz="3600" dirty="0">
              <a:latin typeface="Verdana" pitchFamily="34" charset="0"/>
              <a:ea typeface="Verdana" pitchFamily="34" charset="0"/>
              <a:cs typeface="Verdana" pitchFamily="34" charset="0"/>
            </a:endParaRPr>
          </a:p>
        </p:txBody>
      </p:sp>
      <p:sp>
        <p:nvSpPr>
          <p:cNvPr id="8" name="Content Placeholder 7"/>
          <p:cNvSpPr>
            <a:spLocks noGrp="1"/>
          </p:cNvSpPr>
          <p:nvPr>
            <p:ph idx="1"/>
          </p:nvPr>
        </p:nvSpPr>
        <p:spPr>
          <a:xfrm>
            <a:off x="457200" y="1524000"/>
            <a:ext cx="8229600" cy="4800600"/>
          </a:xfrm>
        </p:spPr>
        <p:txBody>
          <a:bodyPr>
            <a:noAutofit/>
          </a:bodyPr>
          <a:lstStyle/>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On November 20, 2019, Eli’ s </a:t>
            </a:r>
            <a:r>
              <a:rPr lang="en-US" altLang="ja-JP" sz="2600" dirty="0">
                <a:latin typeface="Verdana" pitchFamily="34" charset="0"/>
                <a:ea typeface="Verdana" pitchFamily="34" charset="0"/>
                <a:cs typeface="Verdana" pitchFamily="34" charset="0"/>
              </a:rPr>
              <a:t>Consulting Services paid $8,000 for the December and January rent.  As of December 31, 2019, one month</a:t>
            </a:r>
            <a:r>
              <a:rPr lang="ja-JP" altLang="en-US" sz="2600" dirty="0">
                <a:latin typeface="Verdana" pitchFamily="34" charset="0"/>
                <a:cs typeface="Verdana" pitchFamily="34" charset="0"/>
              </a:rPr>
              <a:t>’</a:t>
            </a:r>
            <a:r>
              <a:rPr lang="en-US" altLang="ja-JP" sz="2600" dirty="0">
                <a:latin typeface="Verdana" pitchFamily="34" charset="0"/>
                <a:ea typeface="Verdana" pitchFamily="34" charset="0"/>
                <a:cs typeface="Verdana" pitchFamily="34" charset="0"/>
              </a:rPr>
              <a:t>s rent had already been used up.</a:t>
            </a:r>
          </a:p>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QUESTION:</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What dollar amount of rent was used during the month of December?</a:t>
            </a:r>
          </a:p>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ANSWER:</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$ 8,000 – 4,000 = $ 4,000</a:t>
            </a:r>
          </a:p>
        </p:txBody>
      </p:sp>
    </p:spTree>
    <p:extLst>
      <p:ext uri="{BB962C8B-B14F-4D97-AF65-F5344CB8AC3E}">
        <p14:creationId xmlns:p14="http://schemas.microsoft.com/office/powerpoint/2010/main" val="84244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609600"/>
          </a:xfrm>
        </p:spPr>
        <p:txBody>
          <a:bodyPr/>
          <a:lstStyle/>
          <a:p>
            <a:pPr>
              <a:spcBef>
                <a:spcPct val="0"/>
              </a:spcBef>
            </a:pPr>
            <a:r>
              <a:rPr lang="en-US" altLang="en-US" sz="1800" dirty="0">
                <a:latin typeface="Verdana" pitchFamily="34" charset="0"/>
                <a:ea typeface="Verdana" pitchFamily="34" charset="0"/>
                <a:cs typeface="Verdana" pitchFamily="34" charset="0"/>
              </a:rPr>
              <a:t>Section 1, Objective 5-2: Prepare adjustments for unrecorded business transactions.</a:t>
            </a:r>
          </a:p>
        </p:txBody>
      </p:sp>
      <p:sp>
        <p:nvSpPr>
          <p:cNvPr id="2" name="Title 1"/>
          <p:cNvSpPr>
            <a:spLocks noGrp="1"/>
          </p:cNvSpPr>
          <p:nvPr>
            <p:ph type="title"/>
          </p:nvPr>
        </p:nvSpPr>
        <p:spPr>
          <a:xfrm>
            <a:off x="609600" y="533400"/>
            <a:ext cx="7886700" cy="748245"/>
          </a:xfrm>
        </p:spPr>
        <p:txBody>
          <a:bodyPr>
            <a:normAutofit/>
          </a:bodyPr>
          <a:lstStyle/>
          <a:p>
            <a:pPr algn="ctr"/>
            <a:r>
              <a:rPr lang="en-US" altLang="en-US" sz="3600" dirty="0">
                <a:latin typeface="Verdana" pitchFamily="34" charset="0"/>
                <a:ea typeface="Verdana" pitchFamily="34" charset="0"/>
                <a:cs typeface="Verdana" pitchFamily="34" charset="0"/>
              </a:rPr>
              <a:t>Depreciation</a:t>
            </a:r>
            <a:endParaRPr lang="en-US" sz="3600" dirty="0">
              <a:latin typeface="Verdana" pitchFamily="34" charset="0"/>
              <a:ea typeface="Verdana" pitchFamily="34" charset="0"/>
              <a:cs typeface="Verdana" pitchFamily="34" charset="0"/>
            </a:endParaRPr>
          </a:p>
        </p:txBody>
      </p:sp>
      <p:sp>
        <p:nvSpPr>
          <p:cNvPr id="5" name="Content Placeholder 4"/>
          <p:cNvSpPr>
            <a:spLocks noGrp="1"/>
          </p:cNvSpPr>
          <p:nvPr>
            <p:ph sz="quarter" idx="15"/>
          </p:nvPr>
        </p:nvSpPr>
        <p:spPr>
          <a:xfrm>
            <a:off x="457200" y="1447800"/>
            <a:ext cx="8305800" cy="4876800"/>
          </a:xfrm>
        </p:spPr>
        <p:txBody>
          <a:bodyPr>
            <a:noAutofit/>
          </a:bodyPr>
          <a:lstStyle/>
          <a:p>
            <a:pPr marL="0" indent="0">
              <a:lnSpc>
                <a:spcPct val="100000"/>
              </a:lnSpc>
              <a:buNone/>
            </a:pPr>
            <a:r>
              <a:rPr lang="en-US" altLang="en-US" sz="2600" dirty="0">
                <a:latin typeface="Verdana" pitchFamily="34" charset="0"/>
                <a:ea typeface="Verdana" pitchFamily="34" charset="0"/>
                <a:cs typeface="Verdana" pitchFamily="34" charset="0"/>
              </a:rPr>
              <a:t>The cost is recorded as an asset and charged to expense over the time the asset is used for the business.</a:t>
            </a:r>
          </a:p>
          <a:p>
            <a:pPr marL="0" indent="0">
              <a:lnSpc>
                <a:spcPct val="100000"/>
              </a:lnSpc>
              <a:buNone/>
            </a:pPr>
            <a:r>
              <a:rPr lang="en-US" altLang="en-US" sz="2600" dirty="0">
                <a:latin typeface="Verdana" pitchFamily="34" charset="0"/>
                <a:ea typeface="Verdana" pitchFamily="34" charset="0"/>
                <a:cs typeface="Verdana" pitchFamily="34" charset="0"/>
              </a:rPr>
              <a:t>Asset Pie:</a:t>
            </a:r>
          </a:p>
          <a:p>
            <a:pPr marL="457200" indent="-457200">
              <a:lnSpc>
                <a:spcPct val="100000"/>
              </a:lnSpc>
            </a:pPr>
            <a:r>
              <a:rPr lang="en-US" altLang="en-US" sz="2600" dirty="0">
                <a:latin typeface="Verdana" pitchFamily="34" charset="0"/>
                <a:ea typeface="Verdana" pitchFamily="34" charset="0"/>
                <a:cs typeface="Verdana" pitchFamily="34" charset="0"/>
              </a:rPr>
              <a:t>Dec 2016 (Expense)</a:t>
            </a:r>
          </a:p>
          <a:p>
            <a:pPr marL="457200" indent="-457200">
              <a:lnSpc>
                <a:spcPct val="100000"/>
              </a:lnSpc>
            </a:pPr>
            <a:r>
              <a:rPr lang="en-US" altLang="en-US" sz="2600" dirty="0">
                <a:latin typeface="Verdana" pitchFamily="34" charset="0"/>
                <a:ea typeface="Verdana" pitchFamily="34" charset="0"/>
                <a:cs typeface="Verdana" pitchFamily="34" charset="0"/>
              </a:rPr>
              <a:t>Jan 2017 (Expense)</a:t>
            </a:r>
          </a:p>
          <a:p>
            <a:pPr marL="457200" indent="-457200">
              <a:lnSpc>
                <a:spcPct val="100000"/>
              </a:lnSpc>
            </a:pPr>
            <a:r>
              <a:rPr lang="en-US" altLang="en-US" sz="2600" dirty="0">
                <a:latin typeface="Verdana" pitchFamily="34" charset="0"/>
                <a:ea typeface="Verdana" pitchFamily="34" charset="0"/>
                <a:cs typeface="Verdana" pitchFamily="34" charset="0"/>
              </a:rPr>
              <a:t>Feb 2017 (Expense)</a:t>
            </a:r>
          </a:p>
          <a:p>
            <a:pPr marL="0" indent="0">
              <a:lnSpc>
                <a:spcPct val="100000"/>
              </a:lnSpc>
              <a:buNone/>
            </a:pPr>
            <a:r>
              <a:rPr lang="en-US" altLang="en-US" sz="2600" dirty="0">
                <a:latin typeface="Verdana" pitchFamily="34" charset="0"/>
                <a:ea typeface="Verdana" pitchFamily="34" charset="0"/>
                <a:cs typeface="Verdana" pitchFamily="34" charset="0"/>
              </a:rPr>
              <a:t>This expense is called depreciation</a:t>
            </a:r>
          </a:p>
        </p:txBody>
      </p:sp>
    </p:spTree>
    <p:extLst>
      <p:ext uri="{BB962C8B-B14F-4D97-AF65-F5344CB8AC3E}">
        <p14:creationId xmlns:p14="http://schemas.microsoft.com/office/powerpoint/2010/main" val="2876593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
            <a:ext cx="9144000" cy="533401"/>
          </a:xfrm>
        </p:spPr>
        <p:txBody>
          <a:bodyPr/>
          <a:lstStyle/>
          <a:p>
            <a:pPr>
              <a:spcBef>
                <a:spcPct val="0"/>
              </a:spcBef>
            </a:pPr>
            <a:r>
              <a:rPr lang="en-US" altLang="en-US" sz="1800" dirty="0">
                <a:latin typeface="Verdana" pitchFamily="34" charset="0"/>
                <a:ea typeface="Verdana" pitchFamily="34" charset="0"/>
                <a:cs typeface="Verdana" pitchFamily="34" charset="0"/>
              </a:rPr>
              <a:t>Section 1, Objective 5-2: Prepare adjustments for unrecorded business transactions.</a:t>
            </a:r>
          </a:p>
        </p:txBody>
      </p:sp>
      <p:sp>
        <p:nvSpPr>
          <p:cNvPr id="7" name="Title 6"/>
          <p:cNvSpPr>
            <a:spLocks noGrp="1"/>
          </p:cNvSpPr>
          <p:nvPr>
            <p:ph type="title"/>
          </p:nvPr>
        </p:nvSpPr>
        <p:spPr>
          <a:xfrm>
            <a:off x="628650" y="600815"/>
            <a:ext cx="7886700" cy="618385"/>
          </a:xfrm>
        </p:spPr>
        <p:txBody>
          <a:bodyPr>
            <a:normAutofit/>
          </a:bodyPr>
          <a:lstStyle/>
          <a:p>
            <a:pPr algn="ctr"/>
            <a:r>
              <a:rPr lang="en-US" altLang="en-US" sz="3600" dirty="0">
                <a:latin typeface="Verdana" panose="020B0604030504040204" pitchFamily="34" charset="0"/>
                <a:ea typeface="Verdana" panose="020B0604030504040204" pitchFamily="34" charset="0"/>
                <a:cs typeface="Verdana" panose="020B0604030504040204" pitchFamily="34" charset="0"/>
              </a:rPr>
              <a:t>Straight-line depreciation</a:t>
            </a:r>
            <a:endParaRPr lang="en-US" sz="3600" dirty="0">
              <a:latin typeface="Verdana" pitchFamily="34" charset="0"/>
              <a:ea typeface="Verdana" pitchFamily="34" charset="0"/>
              <a:cs typeface="Verdana" pitchFamily="34" charset="0"/>
            </a:endParaRPr>
          </a:p>
        </p:txBody>
      </p:sp>
      <p:sp>
        <p:nvSpPr>
          <p:cNvPr id="5" name="Content Placeholder 4"/>
          <p:cNvSpPr>
            <a:spLocks noGrp="1"/>
          </p:cNvSpPr>
          <p:nvPr>
            <p:ph idx="1"/>
          </p:nvPr>
        </p:nvSpPr>
        <p:spPr>
          <a:xfrm>
            <a:off x="381000" y="1371600"/>
            <a:ext cx="8305800" cy="3810000"/>
          </a:xfrm>
        </p:spPr>
        <p:txBody>
          <a:bodyPr>
            <a:noAutofit/>
          </a:bodyPr>
          <a:lstStyle/>
          <a:p>
            <a:pPr marL="0" lvl="1" indent="0">
              <a:lnSpc>
                <a:spcPct val="100000"/>
              </a:lnSpc>
              <a:spcBef>
                <a:spcPts val="600"/>
              </a:spcBef>
              <a:buNone/>
            </a:pPr>
            <a:r>
              <a:rPr lang="en-US" altLang="en-US" dirty="0">
                <a:latin typeface="Verdana" pitchFamily="34" charset="0"/>
                <a:ea typeface="Verdana" pitchFamily="34" charset="0"/>
                <a:cs typeface="Verdana" pitchFamily="34" charset="0"/>
              </a:rPr>
              <a:t>There are several methods to calculate depreciation.  Eli’s </a:t>
            </a:r>
            <a:r>
              <a:rPr lang="en-US" altLang="ja-JP" dirty="0">
                <a:latin typeface="Verdana" pitchFamily="34" charset="0"/>
                <a:ea typeface="Verdana" pitchFamily="34" charset="0"/>
                <a:cs typeface="Verdana" pitchFamily="34" charset="0"/>
              </a:rPr>
              <a:t>Consulting Services uses the straight-line method.</a:t>
            </a:r>
          </a:p>
          <a:p>
            <a:pPr marL="0" indent="0">
              <a:lnSpc>
                <a:spcPct val="100000"/>
              </a:lnSpc>
              <a:spcBef>
                <a:spcPts val="600"/>
              </a:spcBef>
              <a:buNone/>
            </a:pPr>
            <a:r>
              <a:rPr lang="en-US" altLang="en-US" sz="2400" b="1" dirty="0">
                <a:latin typeface="Verdana" pitchFamily="34" charset="0"/>
                <a:ea typeface="Verdana" pitchFamily="34" charset="0"/>
                <a:cs typeface="Verdana" pitchFamily="34" charset="0"/>
              </a:rPr>
              <a:t>QUESTION:</a:t>
            </a:r>
          </a:p>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What is straight-line depreciation?</a:t>
            </a:r>
          </a:p>
          <a:p>
            <a:pPr marL="0" indent="0">
              <a:lnSpc>
                <a:spcPct val="100000"/>
              </a:lnSpc>
              <a:spcBef>
                <a:spcPts val="600"/>
              </a:spcBef>
              <a:buNone/>
            </a:pPr>
            <a:r>
              <a:rPr lang="en-US" altLang="en-US" sz="2400" b="1" dirty="0">
                <a:latin typeface="Verdana" pitchFamily="34" charset="0"/>
                <a:ea typeface="Verdana" pitchFamily="34" charset="0"/>
                <a:cs typeface="Verdana" pitchFamily="34" charset="0"/>
              </a:rPr>
              <a:t>ANSWER:</a:t>
            </a:r>
          </a:p>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Straight-line depreciation (S/L) allocates an asset</a:t>
            </a:r>
            <a:r>
              <a:rPr lang="ja-JP" altLang="en-US" sz="2400" dirty="0">
                <a:latin typeface="Verdana" pitchFamily="34" charset="0"/>
                <a:cs typeface="Verdana" pitchFamily="34" charset="0"/>
              </a:rPr>
              <a:t>’</a:t>
            </a:r>
            <a:r>
              <a:rPr lang="en-US" altLang="ja-JP" sz="2400" dirty="0">
                <a:latin typeface="Verdana" pitchFamily="34" charset="0"/>
                <a:ea typeface="Verdana" pitchFamily="34" charset="0"/>
                <a:cs typeface="Verdana" pitchFamily="34" charset="0"/>
              </a:rPr>
              <a:t>s cost in equal amounts to each accounting period of its useful life.</a:t>
            </a:r>
            <a:endParaRPr lang="en-US" altLang="en-US" sz="2400" dirty="0">
              <a:latin typeface="Verdana" pitchFamily="34" charset="0"/>
              <a:ea typeface="Verdana" pitchFamily="34" charset="0"/>
              <a:cs typeface="Verdana"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375284592"/>
              </p:ext>
            </p:extLst>
          </p:nvPr>
        </p:nvGraphicFramePr>
        <p:xfrm>
          <a:off x="842963" y="5257800"/>
          <a:ext cx="7386637" cy="795340"/>
        </p:xfrm>
        <a:graphic>
          <a:graphicData uri="http://schemas.openxmlformats.org/presentationml/2006/ole">
            <mc:AlternateContent xmlns:mc="http://schemas.openxmlformats.org/markup-compatibility/2006">
              <mc:Choice xmlns:v="urn:schemas-microsoft-com:vml" Requires="v">
                <p:oleObj spid="_x0000_s11049" name="Equation" r:id="rId4" imgW="3771720" imgH="406080" progId="Equation.3">
                  <p:embed/>
                </p:oleObj>
              </mc:Choice>
              <mc:Fallback>
                <p:oleObj name="Equation" r:id="rId4" imgW="3771720" imgH="406080" progId="Equation.3">
                  <p:embed/>
                  <p:pic>
                    <p:nvPicPr>
                      <p:cNvPr id="0" name=""/>
                      <p:cNvPicPr/>
                      <p:nvPr/>
                    </p:nvPicPr>
                    <p:blipFill>
                      <a:blip r:embed="rId5"/>
                      <a:stretch>
                        <a:fillRect/>
                      </a:stretch>
                    </p:blipFill>
                    <p:spPr>
                      <a:xfrm>
                        <a:off x="842963" y="5257800"/>
                        <a:ext cx="7386637" cy="795340"/>
                      </a:xfrm>
                      <a:prstGeom prst="rect">
                        <a:avLst/>
                      </a:prstGeom>
                    </p:spPr>
                  </p:pic>
                </p:oleObj>
              </mc:Fallback>
            </mc:AlternateContent>
          </a:graphicData>
        </a:graphic>
      </p:graphicFrame>
    </p:spTree>
    <p:extLst>
      <p:ext uri="{BB962C8B-B14F-4D97-AF65-F5344CB8AC3E}">
        <p14:creationId xmlns:p14="http://schemas.microsoft.com/office/powerpoint/2010/main" val="676399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609601"/>
          </a:xfrm>
        </p:spPr>
        <p:txBody>
          <a:bodyPr/>
          <a:lstStyle/>
          <a:p>
            <a:pPr>
              <a:spcBef>
                <a:spcPct val="0"/>
              </a:spcBef>
            </a:pPr>
            <a:r>
              <a:rPr lang="en-US" altLang="en-US" sz="1800" dirty="0">
                <a:latin typeface="Verdana" pitchFamily="34" charset="0"/>
                <a:ea typeface="Verdana" pitchFamily="34" charset="0"/>
                <a:cs typeface="Verdana" pitchFamily="34" charset="0"/>
              </a:rPr>
              <a:t>Section 1, Objective 5-2: Prepare adjustments for unrecorded business transactions.</a:t>
            </a:r>
          </a:p>
        </p:txBody>
      </p:sp>
      <p:sp>
        <p:nvSpPr>
          <p:cNvPr id="2" name="Title 1"/>
          <p:cNvSpPr>
            <a:spLocks noGrp="1"/>
          </p:cNvSpPr>
          <p:nvPr>
            <p:ph type="title"/>
          </p:nvPr>
        </p:nvSpPr>
        <p:spPr>
          <a:xfrm>
            <a:off x="240030" y="538977"/>
            <a:ext cx="8675370" cy="680223"/>
          </a:xfrm>
        </p:spPr>
        <p:txBody>
          <a:bodyPr>
            <a:normAutofit/>
          </a:bodyPr>
          <a:lstStyle/>
          <a:p>
            <a:pPr algn="ctr"/>
            <a:r>
              <a:rPr lang="en-US" altLang="en-US" sz="3600" dirty="0">
                <a:latin typeface="Verdana" pitchFamily="34" charset="0"/>
                <a:ea typeface="Verdana" pitchFamily="34" charset="0"/>
                <a:cs typeface="Verdana" pitchFamily="34" charset="0"/>
              </a:rPr>
              <a:t>Calculating Depreciation</a:t>
            </a:r>
            <a:endParaRPr lang="en-US" sz="36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81000" y="1309719"/>
            <a:ext cx="8382000" cy="4024281"/>
          </a:xfrm>
        </p:spPr>
        <p:txBody>
          <a:bodyPr>
            <a:noAutofit/>
          </a:bodyPr>
          <a:lstStyle/>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Eli’s </a:t>
            </a:r>
            <a:r>
              <a:rPr lang="en-US" altLang="ja-JP" sz="2400" dirty="0">
                <a:latin typeface="Verdana" pitchFamily="34" charset="0"/>
                <a:ea typeface="Verdana" pitchFamily="34" charset="0"/>
                <a:cs typeface="Verdana" pitchFamily="34" charset="0"/>
              </a:rPr>
              <a:t>Consulting Services purchased equipment in November, 2019.</a:t>
            </a:r>
          </a:p>
          <a:p>
            <a:pPr marL="465138" indent="-465138">
              <a:lnSpc>
                <a:spcPct val="100000"/>
              </a:lnSpc>
              <a:spcBef>
                <a:spcPts val="600"/>
              </a:spcBef>
            </a:pPr>
            <a:r>
              <a:rPr lang="en-US" altLang="en-US" sz="2400" dirty="0">
                <a:latin typeface="Verdana" pitchFamily="34" charset="0"/>
                <a:ea typeface="Verdana" pitchFamily="34" charset="0"/>
                <a:cs typeface="Verdana" pitchFamily="34" charset="0"/>
              </a:rPr>
              <a:t>Cost = $11,000</a:t>
            </a:r>
          </a:p>
          <a:p>
            <a:pPr marL="465138" indent="-465138">
              <a:lnSpc>
                <a:spcPct val="100000"/>
              </a:lnSpc>
              <a:spcBef>
                <a:spcPts val="600"/>
              </a:spcBef>
            </a:pPr>
            <a:r>
              <a:rPr lang="en-US" altLang="en-US" sz="2400" dirty="0">
                <a:latin typeface="Verdana" pitchFamily="34" charset="0"/>
                <a:ea typeface="Verdana" pitchFamily="34" charset="0"/>
                <a:cs typeface="Verdana" pitchFamily="34" charset="0"/>
              </a:rPr>
              <a:t>Useful life = 5 years or 60 months (5 years x 12 months)</a:t>
            </a:r>
          </a:p>
          <a:p>
            <a:pPr marL="465138" indent="-465138">
              <a:lnSpc>
                <a:spcPct val="100000"/>
              </a:lnSpc>
              <a:spcBef>
                <a:spcPts val="600"/>
              </a:spcBef>
            </a:pPr>
            <a:r>
              <a:rPr lang="en-US" altLang="en-US" sz="2400" dirty="0">
                <a:latin typeface="Verdana" pitchFamily="34" charset="0"/>
                <a:ea typeface="Verdana" pitchFamily="34" charset="0"/>
                <a:cs typeface="Verdana" pitchFamily="34" charset="0"/>
              </a:rPr>
              <a:t>Salvage value = $0</a:t>
            </a:r>
          </a:p>
          <a:p>
            <a:pPr marL="0" indent="0">
              <a:lnSpc>
                <a:spcPct val="100000"/>
              </a:lnSpc>
              <a:spcBef>
                <a:spcPts val="600"/>
              </a:spcBef>
              <a:buNone/>
            </a:pPr>
            <a:r>
              <a:rPr lang="en-US" altLang="en-US" sz="2400" b="1" dirty="0">
                <a:latin typeface="Verdana" pitchFamily="34" charset="0"/>
                <a:ea typeface="Verdana" pitchFamily="34" charset="0"/>
                <a:cs typeface="Verdana" pitchFamily="34" charset="0"/>
              </a:rPr>
              <a:t>QUESTION:</a:t>
            </a:r>
          </a:p>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What dollar amount of depreciation expense should be recorded for the month?</a:t>
            </a:r>
          </a:p>
        </p:txBody>
      </p:sp>
      <p:graphicFrame>
        <p:nvGraphicFramePr>
          <p:cNvPr id="6" name="Object 5"/>
          <p:cNvGraphicFramePr>
            <a:graphicFrameLocks noChangeAspect="1"/>
          </p:cNvGraphicFramePr>
          <p:nvPr>
            <p:extLst>
              <p:ext uri="{D42A27DB-BD31-4B8C-83A1-F6EECF244321}">
                <p14:modId xmlns:p14="http://schemas.microsoft.com/office/powerpoint/2010/main" val="3239561148"/>
              </p:ext>
            </p:extLst>
          </p:nvPr>
        </p:nvGraphicFramePr>
        <p:xfrm>
          <a:off x="514350" y="5156489"/>
          <a:ext cx="6572250" cy="1148773"/>
        </p:xfrm>
        <a:graphic>
          <a:graphicData uri="http://schemas.openxmlformats.org/presentationml/2006/ole">
            <mc:AlternateContent xmlns:mc="http://schemas.openxmlformats.org/markup-compatibility/2006">
              <mc:Choice xmlns:v="urn:schemas-microsoft-com:vml" Requires="v">
                <p:oleObj spid="_x0000_s13467" name="Equation" r:id="rId4" imgW="3632040" imgH="634680" progId="Equation.3">
                  <p:embed/>
                </p:oleObj>
              </mc:Choice>
              <mc:Fallback>
                <p:oleObj name="Equation" r:id="rId4" imgW="3632040" imgH="634680" progId="Equation.3">
                  <p:embed/>
                  <p:pic>
                    <p:nvPicPr>
                      <p:cNvPr id="0" name="Object 1"/>
                      <p:cNvPicPr>
                        <a:picLocks noChangeAspect="1" noChangeArrowheads="1"/>
                      </p:cNvPicPr>
                      <p:nvPr/>
                    </p:nvPicPr>
                    <p:blipFill>
                      <a:blip r:embed="rId5"/>
                      <a:srcRect/>
                      <a:stretch>
                        <a:fillRect/>
                      </a:stretch>
                    </p:blipFill>
                    <p:spPr bwMode="auto">
                      <a:xfrm>
                        <a:off x="514350" y="5156489"/>
                        <a:ext cx="6572250" cy="11487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599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0"/>
            <a:ext cx="9144000" cy="609600"/>
          </a:xfrm>
        </p:spPr>
        <p:txBody>
          <a:bodyPr/>
          <a:lstStyle/>
          <a:p>
            <a:pPr>
              <a:spcBef>
                <a:spcPct val="0"/>
              </a:spcBef>
            </a:pPr>
            <a:r>
              <a:rPr lang="en-US" altLang="en-US" sz="1800" dirty="0">
                <a:latin typeface="Verdana" pitchFamily="34" charset="0"/>
                <a:ea typeface="Verdana" pitchFamily="34" charset="0"/>
                <a:cs typeface="Verdana" pitchFamily="34" charset="0"/>
              </a:rPr>
              <a:t>Section 1, Objective 5-2: Prepare adjustments for unrecorded business transactions.</a:t>
            </a:r>
          </a:p>
        </p:txBody>
      </p:sp>
      <p:sp>
        <p:nvSpPr>
          <p:cNvPr id="2" name="Title 1"/>
          <p:cNvSpPr>
            <a:spLocks noGrp="1"/>
          </p:cNvSpPr>
          <p:nvPr>
            <p:ph type="title"/>
          </p:nvPr>
        </p:nvSpPr>
        <p:spPr>
          <a:xfrm>
            <a:off x="609600" y="685800"/>
            <a:ext cx="7886700" cy="762000"/>
          </a:xfrm>
        </p:spPr>
        <p:txBody>
          <a:bodyPr>
            <a:normAutofit/>
          </a:bodyPr>
          <a:lstStyle/>
          <a:p>
            <a:pPr algn="ctr"/>
            <a:r>
              <a:rPr lang="en-US" altLang="en-US" sz="3600" dirty="0">
                <a:latin typeface="Verdana" pitchFamily="34" charset="0"/>
                <a:ea typeface="Verdana" pitchFamily="34" charset="0"/>
                <a:cs typeface="Verdana" pitchFamily="34" charset="0"/>
              </a:rPr>
              <a:t>Adjustment for Depreciation</a:t>
            </a:r>
            <a:endParaRPr lang="en-US" sz="3600" dirty="0">
              <a:latin typeface="Verdana" pitchFamily="34" charset="0"/>
              <a:ea typeface="Verdana" pitchFamily="34" charset="0"/>
              <a:cs typeface="Verdana" pitchFamily="34" charset="0"/>
            </a:endParaRPr>
          </a:p>
        </p:txBody>
      </p:sp>
      <p:sp>
        <p:nvSpPr>
          <p:cNvPr id="3" name="Content Placeholder 2"/>
          <p:cNvSpPr>
            <a:spLocks noGrp="1"/>
          </p:cNvSpPr>
          <p:nvPr>
            <p:ph sz="quarter" idx="15"/>
          </p:nvPr>
        </p:nvSpPr>
        <p:spPr>
          <a:xfrm>
            <a:off x="533400" y="1600200"/>
            <a:ext cx="8077200" cy="1676400"/>
          </a:xfrm>
        </p:spPr>
        <p:txBody>
          <a:bodyPr>
            <a:noAutofit/>
          </a:bodyPr>
          <a:lstStyle/>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Instead of decreasing the asset account directly, the adjustment for depreciation is recorded in a contra account named </a:t>
            </a:r>
            <a:r>
              <a:rPr lang="en-US" altLang="en-US" sz="2400" i="1" dirty="0">
                <a:latin typeface="Verdana" pitchFamily="34" charset="0"/>
                <a:ea typeface="Verdana" pitchFamily="34" charset="0"/>
                <a:cs typeface="Verdana" pitchFamily="34" charset="0"/>
              </a:rPr>
              <a:t>Accumulated Depreciation—Equipment.</a:t>
            </a:r>
          </a:p>
        </p:txBody>
      </p:sp>
      <p:pic>
        <p:nvPicPr>
          <p:cNvPr id="9" name="Picture 2" descr="Two T-Accounts describe how balances are shown for the accumulated depreciation of equipment.  The first T-Account is titled Equipment with a Plus sign on the left. An arrowed line points to this Plus sign from a text box that reads, &quot;Asset account has a normal debit balance&quot;.  The second T-Account is labled Accumulated Depreciation-Equipment with a Plus sign on the right. An arrowed line points to this Plus sign from a text box that reads, &quot;Contra asset account has a normal credit balance&quot;." title="Depreciation Adjustment T-Account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066800" y="3581400"/>
            <a:ext cx="688657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86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0" y="-1"/>
            <a:ext cx="9144000" cy="609601"/>
          </a:xfrm>
        </p:spPr>
        <p:txBody>
          <a:bodyPr/>
          <a:lstStyle/>
          <a:p>
            <a:pPr>
              <a:spcBef>
                <a:spcPct val="0"/>
              </a:spcBef>
            </a:pPr>
            <a:r>
              <a:rPr lang="en-US" altLang="en-US" sz="1800" dirty="0">
                <a:latin typeface="Verdana" pitchFamily="34" charset="0"/>
                <a:ea typeface="Verdana" pitchFamily="34" charset="0"/>
                <a:cs typeface="Verdana" pitchFamily="34" charset="0"/>
              </a:rPr>
              <a:t>Section 1, Objective 5-2: Prepare adjustments for unrecorded business transactions.</a:t>
            </a:r>
          </a:p>
        </p:txBody>
      </p:sp>
      <p:sp>
        <p:nvSpPr>
          <p:cNvPr id="8" name="Title 7"/>
          <p:cNvSpPr>
            <a:spLocks noGrp="1"/>
          </p:cNvSpPr>
          <p:nvPr>
            <p:ph type="title"/>
          </p:nvPr>
        </p:nvSpPr>
        <p:spPr>
          <a:xfrm>
            <a:off x="609600" y="609601"/>
            <a:ext cx="7848600" cy="1066799"/>
          </a:xfrm>
        </p:spPr>
        <p:txBody>
          <a:bodyPr>
            <a:noAutofit/>
          </a:bodyPr>
          <a:lstStyle/>
          <a:p>
            <a:pPr algn="ctr"/>
            <a:r>
              <a:rPr lang="en-US" altLang="en-US" sz="3600" dirty="0">
                <a:latin typeface="Verdana" pitchFamily="34" charset="0"/>
                <a:ea typeface="Verdana" pitchFamily="34" charset="0"/>
                <a:cs typeface="Verdana" pitchFamily="34" charset="0"/>
              </a:rPr>
              <a:t>Worksheet: Prepare Adjustments (1 of 2)</a:t>
            </a:r>
            <a:endParaRPr lang="en-US" sz="3600" dirty="0"/>
          </a:p>
        </p:txBody>
      </p:sp>
      <p:sp>
        <p:nvSpPr>
          <p:cNvPr id="11" name="Content Placeholder 10"/>
          <p:cNvSpPr>
            <a:spLocks noGrp="1"/>
          </p:cNvSpPr>
          <p:nvPr>
            <p:ph idx="1"/>
          </p:nvPr>
        </p:nvSpPr>
        <p:spPr>
          <a:xfrm>
            <a:off x="304800" y="1889125"/>
            <a:ext cx="8458200" cy="4435475"/>
          </a:xfrm>
        </p:spPr>
        <p:txBody>
          <a:bodyPr>
            <a:noAutofit/>
          </a:bodyPr>
          <a:lstStyle/>
          <a:p>
            <a:pPr marL="457200" indent="-457200">
              <a:lnSpc>
                <a:spcPct val="100000"/>
              </a:lnSpc>
              <a:spcBef>
                <a:spcPts val="600"/>
              </a:spcBef>
            </a:pPr>
            <a:r>
              <a:rPr lang="en-US" altLang="en-US" sz="2600" dirty="0">
                <a:latin typeface="Verdana" pitchFamily="34" charset="0"/>
                <a:ea typeface="Verdana" pitchFamily="34" charset="0"/>
                <a:cs typeface="Verdana" pitchFamily="34" charset="0"/>
              </a:rPr>
              <a:t>Adjusting entries are first entered in the Adjustments section of the worksheet</a:t>
            </a:r>
          </a:p>
          <a:p>
            <a:pPr marL="457200" indent="-457200">
              <a:lnSpc>
                <a:spcPct val="100000"/>
              </a:lnSpc>
              <a:spcBef>
                <a:spcPts val="600"/>
              </a:spcBef>
            </a:pPr>
            <a:r>
              <a:rPr lang="en-US" altLang="en-US" sz="2600" dirty="0">
                <a:latin typeface="Verdana" pitchFamily="34" charset="0"/>
                <a:ea typeface="Verdana" pitchFamily="34" charset="0"/>
                <a:cs typeface="Verdana" pitchFamily="34" charset="0"/>
              </a:rPr>
              <a:t>When all adjustments are entered, total and rule the Adjustments columns.</a:t>
            </a:r>
          </a:p>
        </p:txBody>
      </p:sp>
    </p:spTree>
    <p:extLst>
      <p:ext uri="{BB962C8B-B14F-4D97-AF65-F5344CB8AC3E}">
        <p14:creationId xmlns:p14="http://schemas.microsoft.com/office/powerpoint/2010/main" val="2893085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Autofit/>
          </a:bodyPr>
          <a:lstStyle/>
          <a:p>
            <a:pPr algn="ctr"/>
            <a:r>
              <a:rPr lang="en-US" altLang="en-US" sz="3600" dirty="0">
                <a:latin typeface="Verdana" pitchFamily="34" charset="0"/>
                <a:ea typeface="Verdana" pitchFamily="34" charset="0"/>
                <a:cs typeface="Verdana" pitchFamily="34" charset="0"/>
              </a:rPr>
              <a:t>Worksheet: Prepare Adjustments (2 of 2)</a:t>
            </a:r>
            <a:endParaRPr lang="en-US" sz="3600" dirty="0">
              <a:latin typeface="Verdana" pitchFamily="34" charset="0"/>
              <a:ea typeface="Verdana" pitchFamily="34" charset="0"/>
              <a:cs typeface="Verdana" pitchFamily="34" charset="0"/>
            </a:endParaRPr>
          </a:p>
        </p:txBody>
      </p:sp>
      <p:pic>
        <p:nvPicPr>
          <p:cNvPr id="19458" name="Picture 2" descr="This is a continuation of the prior slide of the trial balance worksheet for Eli's Consulting Services for the month ended December 31, 2019.  In addition to the data listed under the Trial Balance column is additional data for Adjustments.  Data is listed for the Accounts as follows: Supplies (a) 500 Credit; Prepaid Rent (b) 4,000 Credit, Accum. Depr.-Equip. (c) 183; Supplies Expense (a) 500 Debit; Rent Expense (b) 4,000 Debit; Depr. Exp. -Equip. (c) 183 Debit and Totals are listed as 4,683 for Debit and 4,683 for Credit." title="Worksheet with Adjustments (Slide 2 of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9734" y="1353511"/>
            <a:ext cx="6693865" cy="4894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609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609600"/>
          </a:xfrm>
        </p:spPr>
        <p:txBody>
          <a:bodyPr/>
          <a:lstStyle/>
          <a:p>
            <a:pPr>
              <a:spcBef>
                <a:spcPct val="0"/>
              </a:spcBef>
            </a:pPr>
            <a:r>
              <a:rPr lang="en-US" altLang="en-US" sz="1800" dirty="0">
                <a:latin typeface="Verdana" pitchFamily="34" charset="0"/>
                <a:ea typeface="Verdana" pitchFamily="34" charset="0"/>
                <a:cs typeface="Verdana" pitchFamily="34" charset="0"/>
              </a:rPr>
              <a:t>Section 1, Objective 5-2: Prepare adjustments for unrecorded business transactions.</a:t>
            </a:r>
          </a:p>
        </p:txBody>
      </p:sp>
      <p:sp>
        <p:nvSpPr>
          <p:cNvPr id="2" name="Title 1"/>
          <p:cNvSpPr>
            <a:spLocks noGrp="1"/>
          </p:cNvSpPr>
          <p:nvPr>
            <p:ph type="title"/>
          </p:nvPr>
        </p:nvSpPr>
        <p:spPr>
          <a:xfrm>
            <a:off x="609600" y="609599"/>
            <a:ext cx="7886700" cy="685801"/>
          </a:xfrm>
        </p:spPr>
        <p:txBody>
          <a:bodyPr>
            <a:normAutofit/>
          </a:bodyPr>
          <a:lstStyle/>
          <a:p>
            <a:pPr algn="ctr"/>
            <a:r>
              <a:rPr lang="en-US" altLang="en-US" sz="3600" dirty="0">
                <a:latin typeface="Verdana" pitchFamily="34" charset="0"/>
                <a:ea typeface="Verdana" pitchFamily="34" charset="0"/>
                <a:cs typeface="Verdana" pitchFamily="34" charset="0"/>
              </a:rPr>
              <a:t>Book Value</a:t>
            </a:r>
            <a:endParaRPr lang="en-US" sz="3600" dirty="0">
              <a:latin typeface="Verdana" pitchFamily="34" charset="0"/>
              <a:ea typeface="Verdana" pitchFamily="34" charset="0"/>
              <a:cs typeface="Verdana" pitchFamily="34" charset="0"/>
            </a:endParaRPr>
          </a:p>
        </p:txBody>
      </p:sp>
      <p:pic>
        <p:nvPicPr>
          <p:cNvPr id="8" name="Picture 2" descr="Two T-Accounts list the data for determining the book value of equipment.  The first T-Account is labeled Equipment with data listed as 11,000 on the left.  An arrowed line points to this data from a text box that reads, &quot;Original cost of equipment&quot;.  The second T-Account is labled Accumulated Depreciation-Equipment with data listed as 183 on the right. An arrowed line points to this data from a text box that reads, &quot;Record of all depreciation taken on equipment&quot;." title="Book Value T-Accounts "/>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143000" y="1524000"/>
            <a:ext cx="6858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5"/>
          </p:nvPr>
        </p:nvSpPr>
        <p:spPr>
          <a:xfrm>
            <a:off x="457200" y="4598573"/>
            <a:ext cx="8229600" cy="1802227"/>
          </a:xfrm>
        </p:spPr>
        <p:txBody>
          <a:bodyPr>
            <a:noAutofit/>
          </a:bodyPr>
          <a:lstStyle/>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Book value = Original cost – Accumulated depreciation = 11,000 – 183 = 10,817</a:t>
            </a:r>
          </a:p>
        </p:txBody>
      </p:sp>
    </p:spTree>
    <p:extLst>
      <p:ext uri="{BB962C8B-B14F-4D97-AF65-F5344CB8AC3E}">
        <p14:creationId xmlns:p14="http://schemas.microsoft.com/office/powerpoint/2010/main" val="1026393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p:txBody>
          <a:bodyPr/>
          <a:lstStyle/>
          <a:p>
            <a:pPr>
              <a:spcBef>
                <a:spcPct val="0"/>
              </a:spcBef>
            </a:pPr>
            <a:r>
              <a:rPr lang="en-US" altLang="en-US" sz="1800" dirty="0">
                <a:latin typeface="Verdana" pitchFamily="34" charset="0"/>
                <a:ea typeface="Verdana" pitchFamily="34" charset="0"/>
                <a:cs typeface="Verdana" pitchFamily="34" charset="0"/>
              </a:rPr>
              <a:t>Section 2.</a:t>
            </a:r>
          </a:p>
        </p:txBody>
      </p:sp>
      <p:sp>
        <p:nvSpPr>
          <p:cNvPr id="2" name="Title 1"/>
          <p:cNvSpPr>
            <a:spLocks noGrp="1"/>
          </p:cNvSpPr>
          <p:nvPr>
            <p:ph type="title"/>
          </p:nvPr>
        </p:nvSpPr>
        <p:spPr>
          <a:xfrm>
            <a:off x="609600" y="381000"/>
            <a:ext cx="7886700" cy="762000"/>
          </a:xfrm>
        </p:spPr>
        <p:txBody>
          <a:bodyPr>
            <a:normAutofit/>
          </a:bodyPr>
          <a:lstStyle/>
          <a:p>
            <a:pPr algn="ctr"/>
            <a:r>
              <a:rPr lang="en-US" altLang="en-US" sz="3600" dirty="0">
                <a:latin typeface="Verdana" pitchFamily="34" charset="0"/>
                <a:ea typeface="Verdana" pitchFamily="34" charset="0"/>
                <a:cs typeface="Verdana" pitchFamily="34" charset="0"/>
              </a:rPr>
              <a:t>The Accounting Cycle</a:t>
            </a:r>
            <a:endParaRPr lang="en-US" sz="3600" dirty="0">
              <a:latin typeface="Verdana" pitchFamily="34" charset="0"/>
              <a:ea typeface="Verdana" pitchFamily="34" charset="0"/>
              <a:cs typeface="Verdana" pitchFamily="34" charset="0"/>
            </a:endParaRPr>
          </a:p>
        </p:txBody>
      </p:sp>
      <p:sp>
        <p:nvSpPr>
          <p:cNvPr id="7" name="Content Placeholder 6"/>
          <p:cNvSpPr>
            <a:spLocks noGrp="1"/>
          </p:cNvSpPr>
          <p:nvPr>
            <p:ph idx="1"/>
          </p:nvPr>
        </p:nvSpPr>
        <p:spPr>
          <a:xfrm>
            <a:off x="510540" y="1219200"/>
            <a:ext cx="8100060" cy="5181600"/>
          </a:xfrm>
        </p:spPr>
        <p:txBody>
          <a:bodyPr>
            <a:noAutofit/>
          </a:bodyPr>
          <a:lstStyle/>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Step 1: Analyze transactions</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Step 2: Journalize the data about transactions</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Step 3: Post the data about transactions</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Step 4: Prepare a worksheet</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Step 5: Prepare financial statements</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Step 6: Record adjusting entries</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Step 7: Record closing entries</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Step 8: Prepare a postclosing trial balance</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Step 9: Interpret the financial information</a:t>
            </a:r>
            <a:endParaRPr lang="en-US" sz="2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5981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4315" y="0"/>
            <a:ext cx="8675370" cy="838200"/>
          </a:xfrm>
        </p:spPr>
        <p:txBody>
          <a:bodyPr>
            <a:normAutofit/>
          </a:bodyPr>
          <a:lstStyle/>
          <a:p>
            <a:pPr algn="ctr">
              <a:lnSpc>
                <a:spcPct val="100000"/>
              </a:lnSpc>
            </a:pPr>
            <a:r>
              <a:rPr lang="en-US" sz="3600" dirty="0">
                <a:latin typeface="Verdana" pitchFamily="34" charset="0"/>
                <a:ea typeface="Verdana" pitchFamily="34" charset="0"/>
                <a:cs typeface="Verdana" pitchFamily="34" charset="0"/>
              </a:rPr>
              <a:t>Learning Objectives</a:t>
            </a:r>
          </a:p>
        </p:txBody>
      </p:sp>
      <p:sp>
        <p:nvSpPr>
          <p:cNvPr id="8" name="Content Placeholder 7"/>
          <p:cNvSpPr>
            <a:spLocks noGrp="1"/>
          </p:cNvSpPr>
          <p:nvPr>
            <p:ph idx="1"/>
          </p:nvPr>
        </p:nvSpPr>
        <p:spPr>
          <a:xfrm>
            <a:off x="381000" y="838200"/>
            <a:ext cx="8382000" cy="5410200"/>
          </a:xfrm>
        </p:spPr>
        <p:txBody>
          <a:bodyPr>
            <a:noAutofit/>
          </a:bodyPr>
          <a:lstStyle/>
          <a:p>
            <a:pPr>
              <a:lnSpc>
                <a:spcPct val="100000"/>
              </a:lnSpc>
              <a:spcBef>
                <a:spcPts val="600"/>
              </a:spcBef>
              <a:buNone/>
            </a:pPr>
            <a:r>
              <a:rPr lang="en-US" altLang="en-US" sz="2600" u="sng" dirty="0">
                <a:latin typeface="Verdana" pitchFamily="34" charset="0"/>
                <a:ea typeface="Verdana" pitchFamily="34" charset="0"/>
                <a:cs typeface="Verdana" pitchFamily="34" charset="0"/>
              </a:rPr>
              <a:t>SECTION 1: The Worksheet</a:t>
            </a:r>
            <a:endParaRPr lang="en-US" altLang="ja-JP" sz="2600" u="sng" dirty="0">
              <a:latin typeface="Verdana" pitchFamily="34" charset="0"/>
              <a:ea typeface="Verdana" pitchFamily="34" charset="0"/>
              <a:cs typeface="Verdana" pitchFamily="34" charset="0"/>
            </a:endParaRPr>
          </a:p>
          <a:p>
            <a:pPr marL="693738" indent="-693738">
              <a:lnSpc>
                <a:spcPct val="100000"/>
              </a:lnSpc>
              <a:spcBef>
                <a:spcPts val="600"/>
              </a:spcBef>
              <a:buNone/>
            </a:pPr>
            <a:r>
              <a:rPr lang="en-US" altLang="en-US" sz="2600" dirty="0">
                <a:latin typeface="Verdana" pitchFamily="34" charset="0"/>
                <a:ea typeface="Verdana" pitchFamily="34" charset="0"/>
                <a:cs typeface="Verdana" pitchFamily="34" charset="0"/>
              </a:rPr>
              <a:t>5-1 Complete a trial balance on a worksheet.</a:t>
            </a:r>
          </a:p>
          <a:p>
            <a:pPr marL="693738" indent="-693738">
              <a:lnSpc>
                <a:spcPct val="100000"/>
              </a:lnSpc>
              <a:spcBef>
                <a:spcPts val="600"/>
              </a:spcBef>
              <a:buNone/>
            </a:pPr>
            <a:r>
              <a:rPr lang="en-US" altLang="en-US" sz="2600" dirty="0">
                <a:latin typeface="Verdana" pitchFamily="34" charset="0"/>
                <a:ea typeface="Verdana" pitchFamily="34" charset="0"/>
                <a:cs typeface="Verdana" pitchFamily="34" charset="0"/>
              </a:rPr>
              <a:t>5-2 Prepare adjustments for unrecorded business transactions.</a:t>
            </a:r>
          </a:p>
          <a:p>
            <a:pPr>
              <a:lnSpc>
                <a:spcPct val="100000"/>
              </a:lnSpc>
              <a:spcBef>
                <a:spcPts val="600"/>
              </a:spcBef>
              <a:buNone/>
            </a:pPr>
            <a:r>
              <a:rPr lang="en-US" altLang="en-US" sz="2600" u="sng" dirty="0">
                <a:latin typeface="Verdana" pitchFamily="34" charset="0"/>
                <a:ea typeface="Verdana" pitchFamily="34" charset="0"/>
                <a:cs typeface="Verdana" pitchFamily="34" charset="0"/>
              </a:rPr>
              <a:t>SECTION 2: Financial Statements</a:t>
            </a:r>
          </a:p>
          <a:p>
            <a:pPr marL="685800" indent="-685800">
              <a:lnSpc>
                <a:spcPct val="100000"/>
              </a:lnSpc>
              <a:spcBef>
                <a:spcPts val="600"/>
              </a:spcBef>
              <a:buNone/>
            </a:pPr>
            <a:r>
              <a:rPr lang="en-US" altLang="en-US" sz="2600" dirty="0">
                <a:latin typeface="Verdana" pitchFamily="34" charset="0"/>
                <a:ea typeface="Verdana" pitchFamily="34" charset="0"/>
                <a:cs typeface="Verdana" pitchFamily="34" charset="0"/>
              </a:rPr>
              <a:t>5-3 Complete the worksheet.</a:t>
            </a:r>
          </a:p>
          <a:p>
            <a:pPr marL="685800" indent="-685800">
              <a:lnSpc>
                <a:spcPct val="100000"/>
              </a:lnSpc>
              <a:spcBef>
                <a:spcPts val="600"/>
              </a:spcBef>
              <a:buNone/>
            </a:pPr>
            <a:r>
              <a:rPr lang="en-US" altLang="en-US" sz="2600" dirty="0">
                <a:latin typeface="Verdana" pitchFamily="34" charset="0"/>
                <a:ea typeface="Verdana" pitchFamily="34" charset="0"/>
                <a:cs typeface="Verdana" pitchFamily="34" charset="0"/>
              </a:rPr>
              <a:t>5-4 Prepare an income statement, statement of owner's equity, and balance sheet from the completed worksheet.</a:t>
            </a:r>
          </a:p>
          <a:p>
            <a:pPr marL="685800" indent="-685800">
              <a:lnSpc>
                <a:spcPct val="100000"/>
              </a:lnSpc>
              <a:spcBef>
                <a:spcPts val="600"/>
              </a:spcBef>
              <a:buNone/>
            </a:pPr>
            <a:r>
              <a:rPr lang="en-US" altLang="en-US" sz="2600" dirty="0">
                <a:latin typeface="Verdana" pitchFamily="34" charset="0"/>
                <a:ea typeface="Verdana" pitchFamily="34" charset="0"/>
                <a:cs typeface="Verdana" pitchFamily="34" charset="0"/>
              </a:rPr>
              <a:t>5-5 Journalize and post the adjusting entries.</a:t>
            </a:r>
          </a:p>
          <a:p>
            <a:pPr marL="685800" indent="-685800">
              <a:lnSpc>
                <a:spcPct val="100000"/>
              </a:lnSpc>
              <a:spcBef>
                <a:spcPts val="600"/>
              </a:spcBef>
              <a:buNone/>
            </a:pPr>
            <a:r>
              <a:rPr lang="en-US" altLang="en-US" sz="2600" dirty="0">
                <a:latin typeface="Verdana" pitchFamily="34" charset="0"/>
                <a:ea typeface="Verdana" pitchFamily="34" charset="0"/>
                <a:cs typeface="Verdana" pitchFamily="34" charset="0"/>
              </a:rPr>
              <a:t>5-6 Define the accounting terms new to this chapter. </a:t>
            </a:r>
          </a:p>
        </p:txBody>
      </p:sp>
    </p:spTree>
    <p:extLst>
      <p:ext uri="{BB962C8B-B14F-4D97-AF65-F5344CB8AC3E}">
        <p14:creationId xmlns:p14="http://schemas.microsoft.com/office/powerpoint/2010/main" val="323554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85800"/>
            <a:ext cx="8229600" cy="2057400"/>
          </a:xfrm>
        </p:spPr>
        <p:txBody>
          <a:bodyPr anchor="ctr">
            <a:normAutofit/>
          </a:bodyPr>
          <a:lstStyle/>
          <a:p>
            <a:pPr algn="ctr" defTabSz="809625">
              <a:spcBef>
                <a:spcPct val="20000"/>
              </a:spcBef>
              <a:defRPr/>
            </a:pPr>
            <a:r>
              <a:rPr lang="en-US" altLang="en-US" sz="3600" u="sng" dirty="0"/>
              <a:t>Section 2: Financial Statements</a:t>
            </a:r>
            <a:endParaRPr lang="en-US" sz="3600" u="sng" dirty="0"/>
          </a:p>
        </p:txBody>
      </p:sp>
      <p:sp>
        <p:nvSpPr>
          <p:cNvPr id="7" name="Content Placeholder 7"/>
          <p:cNvSpPr>
            <a:spLocks noGrp="1"/>
          </p:cNvSpPr>
          <p:nvPr>
            <p:ph type="body" idx="1"/>
          </p:nvPr>
        </p:nvSpPr>
        <p:spPr>
          <a:xfrm>
            <a:off x="457200" y="3276600"/>
            <a:ext cx="8229600" cy="1905000"/>
          </a:xfrm>
        </p:spPr>
        <p:txBody>
          <a:bodyPr anchor="ctr">
            <a:noAutofit/>
          </a:bodyPr>
          <a:lstStyle/>
          <a:p>
            <a:pPr algn="ctr">
              <a:spcBef>
                <a:spcPct val="0"/>
              </a:spcBef>
            </a:pPr>
            <a:r>
              <a:rPr lang="en-US" altLang="en-US" b="1" kern="0" dirty="0">
                <a:cs typeface="Times New Roman" pitchFamily="18" charset="0"/>
              </a:rPr>
              <a:t>Learning Objective </a:t>
            </a:r>
            <a:r>
              <a:rPr lang="en-US" altLang="en-US" b="1" dirty="0"/>
              <a:t>5-3: </a:t>
            </a:r>
            <a:r>
              <a:rPr lang="en-US" altLang="en-US" dirty="0"/>
              <a:t>Complete the worksheet.</a:t>
            </a:r>
          </a:p>
        </p:txBody>
      </p:sp>
    </p:spTree>
    <p:extLst>
      <p:ext uri="{BB962C8B-B14F-4D97-AF65-F5344CB8AC3E}">
        <p14:creationId xmlns:p14="http://schemas.microsoft.com/office/powerpoint/2010/main" val="463805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p:txBody>
          <a:bodyPr/>
          <a:lstStyle/>
          <a:p>
            <a:pPr>
              <a:spcBef>
                <a:spcPct val="0"/>
              </a:spcBef>
            </a:pPr>
            <a:r>
              <a:rPr lang="en-US" altLang="en-US" sz="1800" dirty="0">
                <a:latin typeface="Verdana" pitchFamily="34" charset="0"/>
                <a:ea typeface="Verdana" pitchFamily="34" charset="0"/>
                <a:cs typeface="Verdana" pitchFamily="34" charset="0"/>
              </a:rPr>
              <a:t>Section 2, Objective 5-3: Complete the worksheet.</a:t>
            </a:r>
          </a:p>
        </p:txBody>
      </p:sp>
      <p:sp>
        <p:nvSpPr>
          <p:cNvPr id="8" name="Title 7"/>
          <p:cNvSpPr>
            <a:spLocks noGrp="1"/>
          </p:cNvSpPr>
          <p:nvPr>
            <p:ph type="title"/>
          </p:nvPr>
        </p:nvSpPr>
        <p:spPr>
          <a:xfrm>
            <a:off x="628650" y="480154"/>
            <a:ext cx="7886700" cy="739046"/>
          </a:xfrm>
        </p:spPr>
        <p:txBody>
          <a:bodyPr>
            <a:normAutofit/>
          </a:bodyPr>
          <a:lstStyle/>
          <a:p>
            <a:pPr algn="ctr"/>
            <a:r>
              <a:rPr lang="en-US" sz="3600" dirty="0">
                <a:latin typeface="Verdana" pitchFamily="34" charset="0"/>
                <a:ea typeface="Verdana" pitchFamily="34" charset="0"/>
                <a:cs typeface="Verdana" pitchFamily="34" charset="0"/>
              </a:rPr>
              <a:t>Preparing the Work Sheet</a:t>
            </a:r>
          </a:p>
        </p:txBody>
      </p:sp>
      <p:sp>
        <p:nvSpPr>
          <p:cNvPr id="9" name="Content Placeholder 8"/>
          <p:cNvSpPr>
            <a:spLocks noGrp="1"/>
          </p:cNvSpPr>
          <p:nvPr>
            <p:ph idx="1"/>
          </p:nvPr>
        </p:nvSpPr>
        <p:spPr>
          <a:xfrm>
            <a:off x="457200" y="1371600"/>
            <a:ext cx="8229600" cy="4953000"/>
          </a:xfrm>
        </p:spPr>
        <p:txBody>
          <a:bodyPr>
            <a:noAutofit/>
          </a:bodyPr>
          <a:lstStyle/>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You have already seen how to prepare the first two sections of a worksheet:</a:t>
            </a:r>
          </a:p>
          <a:p>
            <a:pPr marL="465138" indent="-465138">
              <a:lnSpc>
                <a:spcPct val="100000"/>
              </a:lnSpc>
              <a:spcBef>
                <a:spcPts val="600"/>
              </a:spcBef>
              <a:buSzPct val="100000"/>
            </a:pPr>
            <a:r>
              <a:rPr lang="en-US" altLang="en-US" sz="2600" dirty="0">
                <a:latin typeface="Verdana" pitchFamily="34" charset="0"/>
                <a:ea typeface="Verdana" pitchFamily="34" charset="0"/>
                <a:cs typeface="Verdana" pitchFamily="34" charset="0"/>
              </a:rPr>
              <a:t>Trial Balance</a:t>
            </a:r>
          </a:p>
          <a:p>
            <a:pPr marL="465138" indent="-465138">
              <a:lnSpc>
                <a:spcPct val="100000"/>
              </a:lnSpc>
              <a:spcBef>
                <a:spcPts val="600"/>
              </a:spcBef>
            </a:pPr>
            <a:r>
              <a:rPr lang="en-US" altLang="en-US" sz="2600" dirty="0">
                <a:latin typeface="Verdana" pitchFamily="34" charset="0"/>
                <a:ea typeface="Verdana" pitchFamily="34" charset="0"/>
                <a:cs typeface="Verdana" pitchFamily="34" charset="0"/>
              </a:rPr>
              <a:t>Adjustments</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You will now learn how to complete a worksheet. Preparing a worksheet is the </a:t>
            </a:r>
            <a:r>
              <a:rPr lang="en-US" altLang="en-US" sz="2600" u="sng" dirty="0">
                <a:latin typeface="Verdana" pitchFamily="34" charset="0"/>
                <a:ea typeface="Verdana" pitchFamily="34" charset="0"/>
                <a:cs typeface="Verdana" pitchFamily="34" charset="0"/>
              </a:rPr>
              <a:t>fourth</a:t>
            </a:r>
            <a:r>
              <a:rPr lang="en-US" altLang="en-US" sz="2600" dirty="0">
                <a:latin typeface="Verdana" pitchFamily="34" charset="0"/>
                <a:ea typeface="Verdana" pitchFamily="34" charset="0"/>
                <a:cs typeface="Verdana" pitchFamily="34" charset="0"/>
              </a:rPr>
              <a:t> step of the accounting cycle.</a:t>
            </a:r>
          </a:p>
        </p:txBody>
      </p:sp>
    </p:spTree>
    <p:extLst>
      <p:ext uri="{BB962C8B-B14F-4D97-AF65-F5344CB8AC3E}">
        <p14:creationId xmlns:p14="http://schemas.microsoft.com/office/powerpoint/2010/main" val="1350494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spcBef>
                <a:spcPct val="0"/>
              </a:spcBef>
            </a:pPr>
            <a:r>
              <a:rPr lang="en-US" altLang="en-US" sz="1800" dirty="0">
                <a:latin typeface="Verdana" pitchFamily="34" charset="0"/>
                <a:ea typeface="Verdana" pitchFamily="34" charset="0"/>
                <a:cs typeface="Verdana" pitchFamily="34" charset="0"/>
              </a:rPr>
              <a:t>Section 2, Objective 5-3: Complete the worksheet.</a:t>
            </a:r>
          </a:p>
        </p:txBody>
      </p:sp>
      <p:sp>
        <p:nvSpPr>
          <p:cNvPr id="6" name="Title 5"/>
          <p:cNvSpPr>
            <a:spLocks noGrp="1"/>
          </p:cNvSpPr>
          <p:nvPr>
            <p:ph type="title"/>
          </p:nvPr>
        </p:nvSpPr>
        <p:spPr>
          <a:xfrm>
            <a:off x="0" y="427037"/>
            <a:ext cx="9144000" cy="715963"/>
          </a:xfrm>
        </p:spPr>
        <p:txBody>
          <a:bodyPr>
            <a:noAutofit/>
          </a:bodyPr>
          <a:lstStyle/>
          <a:p>
            <a:pPr algn="ctr"/>
            <a:r>
              <a:rPr lang="en-US" sz="3600" dirty="0">
                <a:latin typeface="Verdana" pitchFamily="34" charset="0"/>
                <a:ea typeface="Verdana" pitchFamily="34" charset="0"/>
                <a:cs typeface="Verdana" pitchFamily="34" charset="0"/>
              </a:rPr>
              <a:t>Worksheet: Complete (1 of 4)</a:t>
            </a:r>
          </a:p>
        </p:txBody>
      </p:sp>
      <p:sp>
        <p:nvSpPr>
          <p:cNvPr id="3" name="Content Placeholder 2"/>
          <p:cNvSpPr>
            <a:spLocks noGrp="1"/>
          </p:cNvSpPr>
          <p:nvPr>
            <p:ph idx="1"/>
          </p:nvPr>
        </p:nvSpPr>
        <p:spPr>
          <a:xfrm>
            <a:off x="457200" y="1295400"/>
            <a:ext cx="8229600" cy="5029200"/>
          </a:xfrm>
        </p:spPr>
        <p:txBody>
          <a:bodyPr>
            <a:noAutofit/>
          </a:bodyPr>
          <a:lstStyle/>
          <a:p>
            <a:pPr marL="0" indent="0">
              <a:lnSpc>
                <a:spcPct val="100000"/>
              </a:lnSpc>
              <a:spcBef>
                <a:spcPts val="600"/>
              </a:spcBef>
              <a:buNone/>
            </a:pPr>
            <a:r>
              <a:rPr lang="en-US" altLang="en-US" sz="2400" b="1" dirty="0">
                <a:latin typeface="Verdana" pitchFamily="34" charset="0"/>
                <a:ea typeface="Verdana" pitchFamily="34" charset="0"/>
                <a:cs typeface="Verdana" pitchFamily="34" charset="0"/>
              </a:rPr>
              <a:t>Step 1: </a:t>
            </a:r>
            <a:r>
              <a:rPr lang="en-US" altLang="en-US" sz="2400" dirty="0">
                <a:latin typeface="Verdana" pitchFamily="34" charset="0"/>
                <a:ea typeface="Verdana" pitchFamily="34" charset="0"/>
                <a:cs typeface="Verdana" pitchFamily="34" charset="0"/>
              </a:rPr>
              <a:t>Combine the figures from the Trial Balance section and the Adjustments section. Record the results in the Adjusted Trial Balance columns.</a:t>
            </a:r>
          </a:p>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The accounts that do not have adjustments are extended from the Trial Balance section to the Adjusted Trial Balance section.</a:t>
            </a:r>
          </a:p>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The Supplies account has a $1,500 debit balance in the Trial Balance section and a $500 credit in the Adjustments section. ($1,500 debit and $500 credit = $1,000)</a:t>
            </a:r>
          </a:p>
          <a:p>
            <a:pPr marL="0" indent="0">
              <a:lnSpc>
                <a:spcPct val="100000"/>
              </a:lnSpc>
              <a:spcBef>
                <a:spcPts val="600"/>
              </a:spcBef>
              <a:buNone/>
            </a:pPr>
            <a:r>
              <a:rPr lang="en-US" altLang="en-US" sz="2400" b="1" dirty="0">
                <a:latin typeface="Verdana" pitchFamily="34" charset="0"/>
                <a:ea typeface="Verdana" pitchFamily="34" charset="0"/>
                <a:cs typeface="Verdana" pitchFamily="34" charset="0"/>
              </a:rPr>
              <a:t>Step 2: </a:t>
            </a:r>
            <a:r>
              <a:rPr lang="en-US" altLang="en-US" sz="2400" dirty="0">
                <a:latin typeface="Verdana" pitchFamily="34" charset="0"/>
                <a:ea typeface="Verdana" pitchFamily="34" charset="0"/>
                <a:cs typeface="Verdana" pitchFamily="34" charset="0"/>
              </a:rPr>
              <a:t>Total the Debit and Credit columns in the Adjusted Trial Balance section. Confirm that debits equal credits.</a:t>
            </a:r>
          </a:p>
        </p:txBody>
      </p:sp>
    </p:spTree>
    <p:extLst>
      <p:ext uri="{BB962C8B-B14F-4D97-AF65-F5344CB8AC3E}">
        <p14:creationId xmlns:p14="http://schemas.microsoft.com/office/powerpoint/2010/main" val="416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spcBef>
                <a:spcPct val="0"/>
              </a:spcBef>
            </a:pPr>
            <a:r>
              <a:rPr lang="en-US" altLang="en-US" sz="1800" dirty="0">
                <a:latin typeface="Verdana" pitchFamily="34" charset="0"/>
                <a:ea typeface="Verdana" pitchFamily="34" charset="0"/>
                <a:cs typeface="Verdana" pitchFamily="34" charset="0"/>
              </a:rPr>
              <a:t>Section 2, Objective 5-3: Complete the worksheet.</a:t>
            </a:r>
          </a:p>
        </p:txBody>
      </p:sp>
      <p:sp>
        <p:nvSpPr>
          <p:cNvPr id="6" name="Title 5"/>
          <p:cNvSpPr>
            <a:spLocks noGrp="1"/>
          </p:cNvSpPr>
          <p:nvPr>
            <p:ph type="title"/>
          </p:nvPr>
        </p:nvSpPr>
        <p:spPr>
          <a:xfrm>
            <a:off x="0" y="427037"/>
            <a:ext cx="9144000" cy="715963"/>
          </a:xfrm>
        </p:spPr>
        <p:txBody>
          <a:bodyPr>
            <a:noAutofit/>
          </a:bodyPr>
          <a:lstStyle/>
          <a:p>
            <a:pPr algn="ctr"/>
            <a:r>
              <a:rPr lang="en-US" sz="3600" dirty="0">
                <a:latin typeface="Verdana" pitchFamily="34" charset="0"/>
                <a:ea typeface="Verdana" pitchFamily="34" charset="0"/>
                <a:cs typeface="Verdana" pitchFamily="34" charset="0"/>
              </a:rPr>
              <a:t>Worksheet: Complete (2 of 4)</a:t>
            </a:r>
          </a:p>
        </p:txBody>
      </p:sp>
      <p:sp>
        <p:nvSpPr>
          <p:cNvPr id="3" name="Content Placeholder 2"/>
          <p:cNvSpPr>
            <a:spLocks noGrp="1"/>
          </p:cNvSpPr>
          <p:nvPr>
            <p:ph idx="1"/>
          </p:nvPr>
        </p:nvSpPr>
        <p:spPr>
          <a:xfrm>
            <a:off x="457200" y="1295400"/>
            <a:ext cx="8229600" cy="5029200"/>
          </a:xfrm>
        </p:spPr>
        <p:txBody>
          <a:bodyPr>
            <a:noAutofit/>
          </a:bodyPr>
          <a:lstStyle/>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For accounts that appear on the balance sheet, enter the amount in the appropriate column of the Balance Sheet section. For accounts that appear on the income statement, enter the amount in the appropriate column of the Income Statement section.</a:t>
            </a:r>
          </a:p>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After all the account balances are transferred to the financial statement sections, total the Debit and Credit columns. </a:t>
            </a:r>
          </a:p>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Subtract the smaller total from the larger total in the Income Statement section to find the Net Income or Net Loss. </a:t>
            </a:r>
          </a:p>
        </p:txBody>
      </p:sp>
    </p:spTree>
    <p:extLst>
      <p:ext uri="{BB962C8B-B14F-4D97-AF65-F5344CB8AC3E}">
        <p14:creationId xmlns:p14="http://schemas.microsoft.com/office/powerpoint/2010/main" val="939880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spcBef>
                <a:spcPct val="0"/>
              </a:spcBef>
            </a:pPr>
            <a:r>
              <a:rPr lang="en-US" altLang="en-US" sz="1800" dirty="0">
                <a:latin typeface="Verdana" pitchFamily="34" charset="0"/>
                <a:ea typeface="Verdana" pitchFamily="34" charset="0"/>
                <a:cs typeface="Verdana" pitchFamily="34" charset="0"/>
              </a:rPr>
              <a:t>Section 2, Objective 5-3: Complete the worksheet.</a:t>
            </a:r>
          </a:p>
        </p:txBody>
      </p:sp>
      <p:sp>
        <p:nvSpPr>
          <p:cNvPr id="6" name="Title 5"/>
          <p:cNvSpPr>
            <a:spLocks noGrp="1"/>
          </p:cNvSpPr>
          <p:nvPr>
            <p:ph type="title"/>
          </p:nvPr>
        </p:nvSpPr>
        <p:spPr>
          <a:xfrm>
            <a:off x="0" y="427037"/>
            <a:ext cx="9144000" cy="715963"/>
          </a:xfrm>
        </p:spPr>
        <p:txBody>
          <a:bodyPr>
            <a:noAutofit/>
          </a:bodyPr>
          <a:lstStyle/>
          <a:p>
            <a:pPr algn="ctr"/>
            <a:r>
              <a:rPr lang="en-US" sz="3600" dirty="0">
                <a:latin typeface="Verdana" pitchFamily="34" charset="0"/>
                <a:ea typeface="Verdana" pitchFamily="34" charset="0"/>
                <a:cs typeface="Verdana" pitchFamily="34" charset="0"/>
              </a:rPr>
              <a:t>Worksheet: Complete (3 of 4)</a:t>
            </a:r>
          </a:p>
        </p:txBody>
      </p:sp>
      <p:sp>
        <p:nvSpPr>
          <p:cNvPr id="3" name="Content Placeholder 2"/>
          <p:cNvSpPr>
            <a:spLocks noGrp="1"/>
          </p:cNvSpPr>
          <p:nvPr>
            <p:ph idx="1"/>
          </p:nvPr>
        </p:nvSpPr>
        <p:spPr>
          <a:xfrm>
            <a:off x="457200" y="1295400"/>
            <a:ext cx="8229600" cy="5029200"/>
          </a:xfrm>
        </p:spPr>
        <p:txBody>
          <a:bodyPr>
            <a:noAutofit/>
          </a:bodyPr>
          <a:lstStyle/>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If the credit total is more than the debit total, the firm has </a:t>
            </a:r>
            <a:r>
              <a:rPr lang="en-US" altLang="en-US" sz="2400" i="1" dirty="0">
                <a:latin typeface="Verdana" pitchFamily="34" charset="0"/>
                <a:ea typeface="Verdana" pitchFamily="34" charset="0"/>
                <a:cs typeface="Verdana" pitchFamily="34" charset="0"/>
              </a:rPr>
              <a:t>net income</a:t>
            </a:r>
            <a:r>
              <a:rPr lang="en-US" altLang="en-US" sz="2400" dirty="0">
                <a:latin typeface="Verdana" pitchFamily="34" charset="0"/>
                <a:ea typeface="Verdana" pitchFamily="34" charset="0"/>
                <a:cs typeface="Verdana" pitchFamily="34" charset="0"/>
              </a:rPr>
              <a:t>. . .</a:t>
            </a:r>
          </a:p>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Enter the amount on the </a:t>
            </a:r>
            <a:r>
              <a:rPr lang="en-US" altLang="en-US" sz="2400" i="1" dirty="0">
                <a:latin typeface="Verdana" pitchFamily="34" charset="0"/>
                <a:ea typeface="Verdana" pitchFamily="34" charset="0"/>
                <a:cs typeface="Verdana" pitchFamily="34" charset="0"/>
              </a:rPr>
              <a:t>Net Income</a:t>
            </a:r>
            <a:r>
              <a:rPr lang="en-US" altLang="en-US" sz="2400" dirty="0">
                <a:latin typeface="Verdana" pitchFamily="34" charset="0"/>
                <a:ea typeface="Verdana" pitchFamily="34" charset="0"/>
                <a:cs typeface="Verdana" pitchFamily="34" charset="0"/>
              </a:rPr>
              <a:t> line. (47,000 – 13,333 = 33,667)</a:t>
            </a:r>
          </a:p>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Total the Income Statement and the Balance Sheet sections</a:t>
            </a:r>
          </a:p>
        </p:txBody>
      </p:sp>
    </p:spTree>
    <p:extLst>
      <p:ext uri="{BB962C8B-B14F-4D97-AF65-F5344CB8AC3E}">
        <p14:creationId xmlns:p14="http://schemas.microsoft.com/office/powerpoint/2010/main" val="1386261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spcBef>
                <a:spcPct val="0"/>
              </a:spcBef>
            </a:pPr>
            <a:r>
              <a:rPr lang="en-US" altLang="en-US" sz="1800" dirty="0">
                <a:latin typeface="Verdana" pitchFamily="34" charset="0"/>
                <a:ea typeface="Verdana" pitchFamily="34" charset="0"/>
                <a:cs typeface="Verdana" pitchFamily="34" charset="0"/>
              </a:rPr>
              <a:t>Section 2, Objective 5-3: Complete the worksheet.</a:t>
            </a:r>
          </a:p>
        </p:txBody>
      </p:sp>
      <p:sp>
        <p:nvSpPr>
          <p:cNvPr id="6" name="Title 5"/>
          <p:cNvSpPr>
            <a:spLocks noGrp="1"/>
          </p:cNvSpPr>
          <p:nvPr>
            <p:ph type="title"/>
          </p:nvPr>
        </p:nvSpPr>
        <p:spPr>
          <a:xfrm>
            <a:off x="0" y="381000"/>
            <a:ext cx="9144000" cy="762000"/>
          </a:xfrm>
        </p:spPr>
        <p:txBody>
          <a:bodyPr>
            <a:noAutofit/>
          </a:bodyPr>
          <a:lstStyle/>
          <a:p>
            <a:pPr algn="ctr"/>
            <a:r>
              <a:rPr lang="en-US" sz="3600" dirty="0">
                <a:latin typeface="Verdana" pitchFamily="34" charset="0"/>
                <a:ea typeface="Verdana" pitchFamily="34" charset="0"/>
                <a:cs typeface="Verdana" pitchFamily="34" charset="0"/>
              </a:rPr>
              <a:t>Worksheet: Complete (4 of 4)</a:t>
            </a:r>
          </a:p>
        </p:txBody>
      </p:sp>
      <p:pic>
        <p:nvPicPr>
          <p:cNvPr id="14338" name="Picture 2" descr="This is a continuation of the prior slides of the worksheet for Eli's Consulting Services for the month ended December 31, 2019.  In addition to the data listed under the Trial Balance column and additional data for Adjustments, this worksheet includes the data for Adj. Trial Bal., Income Stmt. and Balance Sheet to complete the worksheet.  Data is listed under the Adj. Trial Bal. column for the Accounts as follows: Cash 111,350 Debit; Accounts Receivable 5,000 Debit; Supplies 1,000 Debit; Prepaid Rent 4,000 Debit, Equipment 11,000 Debit; Accum. Depr.-Equip. 183 Credit; Accounts Payable 3,500 Credit; Trayton Eli, Cap. 100,000 Credit; Trayton Eli, Draw. 5,000 Debit; Fees Income 47,000 Credit; Salaries Expense 8,000 Debit; Utilities Expense 650 Debit; Supplies Expense 500 Debit; Rent Expense 4,000 Debit; Depr. Exp. -Equip. 183 Debit and Totals are listed as 150,683 for Debit and 150,683 for Credit.  Data is listed under the Income Stmt. column for the Accounts as follows: Fees Income 47,000 Credit; Salaries Expense 8,000 Debit; Utilities Expense 650 Debit Supplies Expense 500 Debit; Rent Expense 4,000 Debit; Depr. Exp. -Equip. 183 Debit; Totals are listed as 13,333 for Debit and 47,000 for Credit; Net Income 33,667 for Debit and the bottom row lists 47,000 for Debit and 47,000 for Credit.  Data is listed under the Balance Sheet column for the Accounts as follows: Cash 111,350 Debit; Accounts Receivable 5,000 Debit; Supplies 1,000 Debit; Prepaid Rent 4,000 Debit, Equipment 11,000 Debit; Accum. Depr.-Equip. 183 Credit; Accounts Payable 3,500 Credit; Trayton Eli, Cap. 100,000 Credit; Trayton Eli, Draw. 5,000 Debit and Totals are listed as 137,350 for Debit and 103,683 for Credit; Net Income 33,667 for Credit and the bottom row lists 137,350 for Credit and 137,350 for Credit. " title="Completed Worksheet (Slide 4 of 4)"/>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387774" y="1295400"/>
            <a:ext cx="845142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5374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8630" y="685800"/>
            <a:ext cx="8218170" cy="2209800"/>
          </a:xfrm>
        </p:spPr>
        <p:txBody>
          <a:bodyPr anchor="ctr">
            <a:normAutofit/>
          </a:bodyPr>
          <a:lstStyle/>
          <a:p>
            <a:pPr algn="ctr" defTabSz="809625">
              <a:spcBef>
                <a:spcPct val="20000"/>
              </a:spcBef>
              <a:defRPr/>
            </a:pPr>
            <a:r>
              <a:rPr lang="en-US" altLang="en-US" sz="3600" u="sng" dirty="0"/>
              <a:t>Section 2: Financial Statements</a:t>
            </a:r>
            <a:r>
              <a:rPr lang="en-US" altLang="en-US" sz="3600" u="sng" kern="0" dirty="0">
                <a:cs typeface="Times New Roman" pitchFamily="18" charset="0"/>
              </a:rPr>
              <a:t> </a:t>
            </a:r>
            <a:endParaRPr lang="en-US" sz="3600" u="sng" dirty="0"/>
          </a:p>
        </p:txBody>
      </p:sp>
      <p:sp>
        <p:nvSpPr>
          <p:cNvPr id="7" name="Content Placeholder 7"/>
          <p:cNvSpPr>
            <a:spLocks noGrp="1"/>
          </p:cNvSpPr>
          <p:nvPr>
            <p:ph type="body" idx="1"/>
          </p:nvPr>
        </p:nvSpPr>
        <p:spPr>
          <a:xfrm>
            <a:off x="457200" y="3276600"/>
            <a:ext cx="8229600" cy="1905000"/>
          </a:xfrm>
        </p:spPr>
        <p:txBody>
          <a:bodyPr anchor="ctr">
            <a:normAutofit/>
          </a:bodyPr>
          <a:lstStyle/>
          <a:p>
            <a:pPr algn="ctr">
              <a:spcBef>
                <a:spcPct val="0"/>
              </a:spcBef>
            </a:pPr>
            <a:r>
              <a:rPr lang="en-US" altLang="en-US" b="1" kern="0" dirty="0">
                <a:cs typeface="Times New Roman" pitchFamily="18" charset="0"/>
              </a:rPr>
              <a:t>Learning Objective </a:t>
            </a:r>
            <a:r>
              <a:rPr lang="en-US" altLang="en-US" b="1" dirty="0"/>
              <a:t>5- 4:</a:t>
            </a:r>
            <a:r>
              <a:rPr lang="en-US" altLang="en-US" dirty="0"/>
              <a:t> Prepare financial statements from the worksheet.</a:t>
            </a:r>
          </a:p>
        </p:txBody>
      </p:sp>
    </p:spTree>
    <p:extLst>
      <p:ext uri="{BB962C8B-B14F-4D97-AF65-F5344CB8AC3E}">
        <p14:creationId xmlns:p14="http://schemas.microsoft.com/office/powerpoint/2010/main" val="624804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0" y="0"/>
            <a:ext cx="9144000" cy="419100"/>
          </a:xfrm>
        </p:spPr>
        <p:txBody>
          <a:bodyPr/>
          <a:lstStyle/>
          <a:p>
            <a:pPr>
              <a:spcBef>
                <a:spcPct val="0"/>
              </a:spcBef>
            </a:pPr>
            <a:r>
              <a:rPr lang="en-US" altLang="en-US" sz="1800" dirty="0">
                <a:latin typeface="Verdana" pitchFamily="34" charset="0"/>
                <a:ea typeface="Verdana" pitchFamily="34" charset="0"/>
                <a:cs typeface="Verdana" pitchFamily="34" charset="0"/>
              </a:rPr>
              <a:t>Section 2, Objective 5-4: Prepare financial statements from the worksheet.</a:t>
            </a:r>
          </a:p>
        </p:txBody>
      </p:sp>
      <p:sp>
        <p:nvSpPr>
          <p:cNvPr id="8" name="Title 7"/>
          <p:cNvSpPr>
            <a:spLocks noGrp="1"/>
          </p:cNvSpPr>
          <p:nvPr>
            <p:ph type="title"/>
          </p:nvPr>
        </p:nvSpPr>
        <p:spPr>
          <a:xfrm>
            <a:off x="609600" y="533401"/>
            <a:ext cx="7886700" cy="609600"/>
          </a:xfrm>
        </p:spPr>
        <p:txBody>
          <a:bodyPr>
            <a:normAutofit/>
          </a:bodyPr>
          <a:lstStyle/>
          <a:p>
            <a:pPr algn="ctr"/>
            <a:r>
              <a:rPr lang="en-US" sz="3600" dirty="0">
                <a:latin typeface="Verdana" pitchFamily="34" charset="0"/>
                <a:ea typeface="Verdana" pitchFamily="34" charset="0"/>
                <a:cs typeface="Verdana" pitchFamily="34" charset="0"/>
              </a:rPr>
              <a:t>Income Statement (1 of 2)</a:t>
            </a:r>
          </a:p>
        </p:txBody>
      </p:sp>
      <p:pic>
        <p:nvPicPr>
          <p:cNvPr id="14" name="Picture 2" descr="Statement shows the items and data inlcuded in an income statement for Eli's Consulting Services for the month ended December 31, 2019.  The columns list the items, Debits and Credits.  The first section is labled Revenue with Fees Income listed as $47,000 for Credits.  The next section is labled Expenses with all data listed as Debits.  Salaries Expense is  $8,000; Utilities is 650; Supplies Expense is 500; Rent Expense is 4,000 and Depreciation Expense-Equipment is 183.  Total Expenses lists Credits as $13,333.  Net Income for the Month lists Credits as $33,667." title="Income Statement (Slide 1 of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7104" y="1416748"/>
            <a:ext cx="6707696" cy="467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883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pPr>
              <a:spcBef>
                <a:spcPct val="0"/>
              </a:spcBef>
            </a:pPr>
            <a:r>
              <a:rPr lang="en-US" altLang="en-US" sz="1800" dirty="0">
                <a:latin typeface="Verdana" pitchFamily="34" charset="0"/>
                <a:ea typeface="Verdana" pitchFamily="34" charset="0"/>
                <a:cs typeface="Verdana" pitchFamily="34" charset="0"/>
              </a:rPr>
              <a:t>Section 2, Objective 5-4: Prepare financial statements from the worksheet.</a:t>
            </a:r>
          </a:p>
        </p:txBody>
      </p:sp>
      <p:sp>
        <p:nvSpPr>
          <p:cNvPr id="8" name="Title 7"/>
          <p:cNvSpPr>
            <a:spLocks noGrp="1"/>
          </p:cNvSpPr>
          <p:nvPr>
            <p:ph type="title"/>
          </p:nvPr>
        </p:nvSpPr>
        <p:spPr>
          <a:xfrm>
            <a:off x="609600" y="533401"/>
            <a:ext cx="7886700" cy="609600"/>
          </a:xfrm>
        </p:spPr>
        <p:txBody>
          <a:bodyPr>
            <a:normAutofit/>
          </a:bodyPr>
          <a:lstStyle/>
          <a:p>
            <a:pPr algn="ctr"/>
            <a:r>
              <a:rPr lang="en-US" sz="3600" dirty="0">
                <a:latin typeface="Verdana" pitchFamily="34" charset="0"/>
                <a:ea typeface="Verdana" pitchFamily="34" charset="0"/>
                <a:cs typeface="Verdana" pitchFamily="34" charset="0"/>
              </a:rPr>
              <a:t>Income Statement (2 of 2)</a:t>
            </a:r>
          </a:p>
        </p:txBody>
      </p:sp>
      <p:pic>
        <p:nvPicPr>
          <p:cNvPr id="6" name="Picture 2" descr="Statement shows the items and data for a Statement of Owner's Equity for Eli's Consulting Services for the month ended December 31, 2019. Trayton Eli, Capital, December 1, 2019 is listed as $100,000.  Net Income for December is listed as $33,667.  Less Withdrawals for December is listed as 5,000.  Increase in Capital is listed as 28,667.  Trayton Eli, Capital, December 31, 2019 is listed as $128,667." title="Income Statement (Slide 2 of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09600" y="1600200"/>
            <a:ext cx="7929372" cy="349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152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spcBef>
                <a:spcPct val="0"/>
              </a:spcBef>
            </a:pPr>
            <a:r>
              <a:rPr lang="en-US" altLang="en-US" sz="1800" dirty="0">
                <a:latin typeface="Verdana" pitchFamily="34" charset="0"/>
                <a:ea typeface="Verdana" pitchFamily="34" charset="0"/>
                <a:cs typeface="Verdana" pitchFamily="34" charset="0"/>
              </a:rPr>
              <a:t>Section 2, Objective 5-4: Prepare financial statements from the worksheet.</a:t>
            </a:r>
          </a:p>
        </p:txBody>
      </p:sp>
      <p:sp>
        <p:nvSpPr>
          <p:cNvPr id="2" name="Title 1"/>
          <p:cNvSpPr>
            <a:spLocks noGrp="1"/>
          </p:cNvSpPr>
          <p:nvPr>
            <p:ph type="title"/>
          </p:nvPr>
        </p:nvSpPr>
        <p:spPr>
          <a:xfrm>
            <a:off x="228600" y="533400"/>
            <a:ext cx="8675370" cy="762000"/>
          </a:xfrm>
        </p:spPr>
        <p:txBody>
          <a:bodyPr>
            <a:normAutofit/>
          </a:bodyPr>
          <a:lstStyle/>
          <a:p>
            <a:pPr algn="ctr"/>
            <a:r>
              <a:rPr lang="en-US" altLang="en-US" sz="3600" dirty="0">
                <a:latin typeface="Verdana" pitchFamily="34" charset="0"/>
                <a:ea typeface="Verdana" pitchFamily="34" charset="0"/>
                <a:cs typeface="Verdana" pitchFamily="34" charset="0"/>
              </a:rPr>
              <a:t>Account Form of Balance Sheet</a:t>
            </a:r>
            <a:endParaRPr lang="en-US" sz="3600" dirty="0">
              <a:latin typeface="Verdana" pitchFamily="34" charset="0"/>
              <a:ea typeface="Verdana" pitchFamily="34" charset="0"/>
              <a:cs typeface="Verdana" pitchFamily="34" charset="0"/>
            </a:endParaRPr>
          </a:p>
        </p:txBody>
      </p:sp>
      <p:pic>
        <p:nvPicPr>
          <p:cNvPr id="8" name="Picture 2" descr="Statement shows the items and data for the balance sheet for Eli's Consulting Services for December 31, 2019.  Assets are listed on the left and Liabilities and Owner's Equity is listed on the right.  Assets are listed as Cash as $111,350; Accounts Receivable as 5,000.00; Supplies as 1,000.00; Prepaid Rent as 4,000.00; Equipment as 10,817.00 and Total Assets as $132,167.00.  Liabilities are listed as Accounts Payable as $3,500.00.  Owner's Equity is listed as Trayton Eli, Capital as 128,667.00; Total Liabilitites and Owner's Equity as $132,167.00." title="Balance 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28600" y="1676400"/>
            <a:ext cx="8632413" cy="291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76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8630" y="685800"/>
            <a:ext cx="8218170" cy="2101531"/>
          </a:xfrm>
        </p:spPr>
        <p:txBody>
          <a:bodyPr anchor="ctr">
            <a:normAutofit/>
          </a:bodyPr>
          <a:lstStyle/>
          <a:p>
            <a:pPr algn="ctr" defTabSz="809625">
              <a:lnSpc>
                <a:spcPct val="100000"/>
              </a:lnSpc>
              <a:spcBef>
                <a:spcPct val="20000"/>
              </a:spcBef>
              <a:defRPr/>
            </a:pPr>
            <a:r>
              <a:rPr lang="en-US" altLang="en-US" sz="3600" u="sng" dirty="0"/>
              <a:t>Section 1: The Worksheet</a:t>
            </a:r>
            <a:endParaRPr lang="en-US" sz="3600" dirty="0"/>
          </a:p>
        </p:txBody>
      </p:sp>
      <p:sp>
        <p:nvSpPr>
          <p:cNvPr id="7" name="Content Placeholder 7"/>
          <p:cNvSpPr>
            <a:spLocks noGrp="1"/>
          </p:cNvSpPr>
          <p:nvPr>
            <p:ph type="body" idx="1"/>
          </p:nvPr>
        </p:nvSpPr>
        <p:spPr>
          <a:xfrm>
            <a:off x="457200" y="3276600"/>
            <a:ext cx="8305800" cy="1828800"/>
          </a:xfrm>
        </p:spPr>
        <p:txBody>
          <a:bodyPr>
            <a:normAutofit lnSpcReduction="10000"/>
          </a:bodyPr>
          <a:lstStyle/>
          <a:p>
            <a:pPr algn="ctr">
              <a:lnSpc>
                <a:spcPct val="110000"/>
              </a:lnSpc>
            </a:pPr>
            <a:r>
              <a:rPr lang="en-US" altLang="en-US" b="1" kern="0" dirty="0">
                <a:cs typeface="Times New Roman" pitchFamily="18" charset="0"/>
              </a:rPr>
              <a:t>Learning Objective </a:t>
            </a:r>
            <a:r>
              <a:rPr lang="en-US" altLang="en-US" b="1" dirty="0"/>
              <a:t>5-1: </a:t>
            </a:r>
            <a:r>
              <a:rPr lang="en-US" altLang="en-US" dirty="0"/>
              <a:t>Complete a trial balance on a worksheet.</a:t>
            </a:r>
          </a:p>
        </p:txBody>
      </p:sp>
    </p:spTree>
    <p:extLst>
      <p:ext uri="{BB962C8B-B14F-4D97-AF65-F5344CB8AC3E}">
        <p14:creationId xmlns:p14="http://schemas.microsoft.com/office/powerpoint/2010/main" val="261769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spcBef>
                <a:spcPct val="0"/>
              </a:spcBef>
            </a:pPr>
            <a:r>
              <a:rPr lang="en-US" altLang="en-US" sz="1800" dirty="0">
                <a:latin typeface="Verdana" pitchFamily="34" charset="0"/>
                <a:ea typeface="Verdana" pitchFamily="34" charset="0"/>
                <a:cs typeface="Verdana" pitchFamily="34" charset="0"/>
              </a:rPr>
              <a:t>Section 2, Objective 5-4: Prepare financial statements from the worksheet.</a:t>
            </a:r>
          </a:p>
        </p:txBody>
      </p:sp>
      <p:sp>
        <p:nvSpPr>
          <p:cNvPr id="2" name="Title 1"/>
          <p:cNvSpPr>
            <a:spLocks noGrp="1"/>
          </p:cNvSpPr>
          <p:nvPr>
            <p:ph type="title"/>
          </p:nvPr>
        </p:nvSpPr>
        <p:spPr>
          <a:xfrm>
            <a:off x="228600" y="381001"/>
            <a:ext cx="8675370" cy="838200"/>
          </a:xfrm>
        </p:spPr>
        <p:txBody>
          <a:bodyPr>
            <a:noAutofit/>
          </a:bodyPr>
          <a:lstStyle/>
          <a:p>
            <a:pPr algn="ctr"/>
            <a:r>
              <a:rPr lang="en-US" altLang="en-US" sz="3600" dirty="0">
                <a:latin typeface="Verdana" pitchFamily="34" charset="0"/>
                <a:ea typeface="Verdana" pitchFamily="34" charset="0"/>
                <a:cs typeface="Verdana" pitchFamily="34" charset="0"/>
              </a:rPr>
              <a:t>Report Form of Balance Sheet</a:t>
            </a:r>
            <a:endParaRPr lang="en-US" sz="3600" dirty="0">
              <a:latin typeface="Verdana" pitchFamily="34" charset="0"/>
              <a:ea typeface="Verdana" pitchFamily="34" charset="0"/>
              <a:cs typeface="Verdana" pitchFamily="34" charset="0"/>
            </a:endParaRPr>
          </a:p>
        </p:txBody>
      </p:sp>
      <p:pic>
        <p:nvPicPr>
          <p:cNvPr id="9" name="Picture 2" descr="Form shows the items and data included in the report form for the Balance Sheet for Eli's Consulting Services for December 31, 2019.  The items and data are duplicated from the prior slide but in the report form format.  Assets are listed as Cash as $111,350; Accounts Receivable as 5,000; Supplies as 1,000; Prepaid Rent as 4,000; Equipment as 11,000; Less Accumulated Depreciation as 183 and 10,817 and Total Assets as $132,167.  Liabilities are listed as Accounts Payable as $3,500.00.  Owner's Equity is listed as Trayton Eli, Capital as 128,667.00 and Total Liabilitites and Owner's Equity as $132,167." title="Balance Sheet Report Form"/>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452775" y="1452907"/>
            <a:ext cx="6243425" cy="467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128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85800"/>
            <a:ext cx="8305800" cy="2209800"/>
          </a:xfrm>
        </p:spPr>
        <p:txBody>
          <a:bodyPr anchor="ctr">
            <a:normAutofit/>
          </a:bodyPr>
          <a:lstStyle/>
          <a:p>
            <a:pPr algn="ctr" defTabSz="809625">
              <a:spcBef>
                <a:spcPct val="20000"/>
              </a:spcBef>
              <a:defRPr/>
            </a:pPr>
            <a:r>
              <a:rPr lang="en-US" altLang="en-US" sz="3600" u="sng" dirty="0"/>
              <a:t>Section 2: Financial Statements  </a:t>
            </a:r>
            <a:endParaRPr lang="en-US" sz="3600" u="sng" dirty="0"/>
          </a:p>
        </p:txBody>
      </p:sp>
      <p:sp>
        <p:nvSpPr>
          <p:cNvPr id="8" name="Content Placeholder 7"/>
          <p:cNvSpPr>
            <a:spLocks noGrp="1"/>
          </p:cNvSpPr>
          <p:nvPr>
            <p:ph type="body" idx="1"/>
          </p:nvPr>
        </p:nvSpPr>
        <p:spPr>
          <a:xfrm>
            <a:off x="457200" y="3276600"/>
            <a:ext cx="8229600" cy="1905000"/>
          </a:xfrm>
        </p:spPr>
        <p:txBody>
          <a:bodyPr>
            <a:noAutofit/>
          </a:bodyPr>
          <a:lstStyle/>
          <a:p>
            <a:pPr algn="ctr">
              <a:lnSpc>
                <a:spcPct val="110000"/>
              </a:lnSpc>
              <a:spcBef>
                <a:spcPct val="0"/>
              </a:spcBef>
            </a:pPr>
            <a:r>
              <a:rPr lang="en-US" altLang="en-US" b="1" kern="0" dirty="0">
                <a:cs typeface="Times New Roman" pitchFamily="18" charset="0"/>
              </a:rPr>
              <a:t>Learning Objective </a:t>
            </a:r>
            <a:r>
              <a:rPr lang="en-US" altLang="en-US" b="1" dirty="0"/>
              <a:t>5-5: </a:t>
            </a:r>
            <a:r>
              <a:rPr lang="en-US" altLang="en-US" dirty="0"/>
              <a:t>Journalize and post the adjusting entries.</a:t>
            </a:r>
          </a:p>
        </p:txBody>
      </p:sp>
    </p:spTree>
    <p:extLst>
      <p:ext uri="{BB962C8B-B14F-4D97-AF65-F5344CB8AC3E}">
        <p14:creationId xmlns:p14="http://schemas.microsoft.com/office/powerpoint/2010/main" val="931423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r>
              <a:rPr lang="en-US" altLang="en-US" sz="1800" dirty="0">
                <a:latin typeface="Verdana" pitchFamily="34" charset="0"/>
                <a:ea typeface="Verdana" pitchFamily="34" charset="0"/>
                <a:cs typeface="Verdana" pitchFamily="34" charset="0"/>
              </a:rPr>
              <a:t>Section 2, Objective 5-5: Journalize and post the adjusting entries.</a:t>
            </a:r>
          </a:p>
        </p:txBody>
      </p:sp>
      <p:sp>
        <p:nvSpPr>
          <p:cNvPr id="7" name="Title 6"/>
          <p:cNvSpPr>
            <a:spLocks noGrp="1"/>
          </p:cNvSpPr>
          <p:nvPr>
            <p:ph type="title"/>
          </p:nvPr>
        </p:nvSpPr>
        <p:spPr>
          <a:xfrm>
            <a:off x="628650" y="453469"/>
            <a:ext cx="7886700" cy="613331"/>
          </a:xfrm>
        </p:spPr>
        <p:txBody>
          <a:bodyPr>
            <a:normAutofit/>
          </a:bodyPr>
          <a:lstStyle/>
          <a:p>
            <a:pPr algn="ctr"/>
            <a:r>
              <a:rPr lang="en-US" sz="3600" dirty="0">
                <a:latin typeface="Verdana" pitchFamily="34" charset="0"/>
                <a:ea typeface="Verdana" pitchFamily="34" charset="0"/>
                <a:cs typeface="Verdana" pitchFamily="34" charset="0"/>
              </a:rPr>
              <a:t>Worksheet </a:t>
            </a:r>
          </a:p>
        </p:txBody>
      </p:sp>
      <p:sp>
        <p:nvSpPr>
          <p:cNvPr id="8" name="Content Placeholder 7"/>
          <p:cNvSpPr>
            <a:spLocks noGrp="1"/>
          </p:cNvSpPr>
          <p:nvPr>
            <p:ph idx="1"/>
          </p:nvPr>
        </p:nvSpPr>
        <p:spPr>
          <a:xfrm>
            <a:off x="449580" y="1219200"/>
            <a:ext cx="8313420" cy="5181600"/>
          </a:xfrm>
        </p:spPr>
        <p:txBody>
          <a:bodyPr>
            <a:normAutofit/>
          </a:bodyPr>
          <a:lstStyle/>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Remember, a worksheet is just a tool that accountants use.</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The worksheet is </a:t>
            </a:r>
            <a:r>
              <a:rPr lang="en-US" altLang="en-US" sz="2600" b="1" dirty="0">
                <a:latin typeface="Verdana" pitchFamily="34" charset="0"/>
                <a:ea typeface="Verdana" pitchFamily="34" charset="0"/>
                <a:cs typeface="Verdana" pitchFamily="34" charset="0"/>
              </a:rPr>
              <a:t>NOT... </a:t>
            </a:r>
          </a:p>
          <a:p>
            <a:pPr marL="465138" indent="-465138">
              <a:lnSpc>
                <a:spcPct val="100000"/>
              </a:lnSpc>
              <a:spcBef>
                <a:spcPts val="600"/>
              </a:spcBef>
              <a:buSzPct val="100000"/>
            </a:pPr>
            <a:r>
              <a:rPr lang="en-US" altLang="en-US" sz="2600" dirty="0">
                <a:latin typeface="Verdana" pitchFamily="34" charset="0"/>
                <a:ea typeface="Verdana" pitchFamily="34" charset="0"/>
                <a:cs typeface="Verdana" pitchFamily="34" charset="0"/>
              </a:rPr>
              <a:t>A financial statement </a:t>
            </a:r>
          </a:p>
          <a:p>
            <a:pPr marL="465138" indent="-465138">
              <a:lnSpc>
                <a:spcPct val="100000"/>
              </a:lnSpc>
              <a:spcBef>
                <a:spcPts val="600"/>
              </a:spcBef>
              <a:buSzPct val="100000"/>
            </a:pPr>
            <a:r>
              <a:rPr lang="en-US" altLang="en-US" sz="2600" dirty="0">
                <a:latin typeface="Verdana" pitchFamily="34" charset="0"/>
                <a:ea typeface="Verdana" pitchFamily="34" charset="0"/>
                <a:cs typeface="Verdana" pitchFamily="34" charset="0"/>
              </a:rPr>
              <a:t>A permanent part of the accounting records</a:t>
            </a:r>
          </a:p>
          <a:p>
            <a:pPr marL="0" indent="0">
              <a:lnSpc>
                <a:spcPct val="100000"/>
              </a:lnSpc>
              <a:spcBef>
                <a:spcPts val="600"/>
              </a:spcBef>
              <a:buNone/>
            </a:pPr>
            <a:r>
              <a:rPr lang="en-US" altLang="en-US" sz="2600" b="1" u="sng" dirty="0">
                <a:latin typeface="Verdana" pitchFamily="34" charset="0"/>
                <a:ea typeface="Verdana" pitchFamily="34" charset="0"/>
                <a:cs typeface="Verdana" pitchFamily="34" charset="0"/>
              </a:rPr>
              <a:t>It is only a tool. BUT....</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The adjustments shown on the worksheet must become part of the permanent accounting records. Each adjustment is journalized and posted to the general ledger accounts.</a:t>
            </a:r>
          </a:p>
        </p:txBody>
      </p:sp>
    </p:spTree>
    <p:extLst>
      <p:ext uri="{BB962C8B-B14F-4D97-AF65-F5344CB8AC3E}">
        <p14:creationId xmlns:p14="http://schemas.microsoft.com/office/powerpoint/2010/main" val="3586062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spcBef>
                <a:spcPct val="0"/>
              </a:spcBef>
            </a:pPr>
            <a:r>
              <a:rPr lang="en-US" altLang="en-US" sz="1800" dirty="0">
                <a:latin typeface="Verdana" pitchFamily="34" charset="0"/>
                <a:ea typeface="Verdana" pitchFamily="34" charset="0"/>
                <a:cs typeface="Verdana" pitchFamily="34" charset="0"/>
              </a:rPr>
              <a:t>Section 2, Objective 5-5: Journalize and post the adjusting entries.</a:t>
            </a:r>
          </a:p>
        </p:txBody>
      </p:sp>
      <p:sp>
        <p:nvSpPr>
          <p:cNvPr id="2" name="Title 1"/>
          <p:cNvSpPr>
            <a:spLocks noGrp="1"/>
          </p:cNvSpPr>
          <p:nvPr>
            <p:ph type="title"/>
          </p:nvPr>
        </p:nvSpPr>
        <p:spPr>
          <a:xfrm>
            <a:off x="609600" y="381000"/>
            <a:ext cx="7886700" cy="765450"/>
          </a:xfrm>
        </p:spPr>
        <p:txBody>
          <a:bodyPr>
            <a:normAutofit/>
          </a:bodyPr>
          <a:lstStyle/>
          <a:p>
            <a:pPr algn="ctr"/>
            <a:r>
              <a:rPr lang="en-US" altLang="ja-JP" sz="3600" dirty="0">
                <a:latin typeface="Verdana" pitchFamily="34" charset="0"/>
                <a:ea typeface="Verdana" pitchFamily="34" charset="0"/>
                <a:cs typeface="Verdana" pitchFamily="34" charset="0"/>
              </a:rPr>
              <a:t>Consulting Services record</a:t>
            </a:r>
            <a:endParaRPr lang="en-US" sz="3600" dirty="0"/>
          </a:p>
        </p:txBody>
      </p:sp>
      <p:sp>
        <p:nvSpPr>
          <p:cNvPr id="3" name="Content Placeholder 2"/>
          <p:cNvSpPr>
            <a:spLocks noGrp="1"/>
          </p:cNvSpPr>
          <p:nvPr>
            <p:ph idx="1"/>
          </p:nvPr>
        </p:nvSpPr>
        <p:spPr>
          <a:xfrm>
            <a:off x="381000" y="1295400"/>
            <a:ext cx="8305800" cy="5029200"/>
          </a:xfrm>
        </p:spPr>
        <p:txBody>
          <a:bodyPr>
            <a:noAutofit/>
          </a:bodyPr>
          <a:lstStyle/>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QUESTION:</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What adjustments must Eli’s</a:t>
            </a:r>
            <a:r>
              <a:rPr lang="en-US" altLang="ja-JP" sz="2600" dirty="0">
                <a:latin typeface="Verdana" pitchFamily="34" charset="0"/>
                <a:ea typeface="Verdana" pitchFamily="34" charset="0"/>
                <a:cs typeface="Verdana" pitchFamily="34" charset="0"/>
              </a:rPr>
              <a:t> Consulting Services record for the month?</a:t>
            </a:r>
          </a:p>
          <a:p>
            <a:pPr>
              <a:lnSpc>
                <a:spcPct val="100000"/>
              </a:lnSpc>
              <a:spcBef>
                <a:spcPts val="600"/>
              </a:spcBef>
              <a:buClrTx/>
              <a:buFontTx/>
              <a:buNone/>
            </a:pPr>
            <a:r>
              <a:rPr lang="en-US" altLang="en-US" sz="2600" b="1" dirty="0">
                <a:latin typeface="Verdana" pitchFamily="34" charset="0"/>
                <a:ea typeface="Verdana" pitchFamily="34" charset="0"/>
                <a:cs typeface="Verdana" pitchFamily="34" charset="0"/>
              </a:rPr>
              <a:t>ANSWER:</a:t>
            </a:r>
          </a:p>
          <a:p>
            <a:pPr marL="914400" indent="-457200">
              <a:lnSpc>
                <a:spcPct val="100000"/>
              </a:lnSpc>
              <a:spcBef>
                <a:spcPts val="600"/>
              </a:spcBef>
              <a:buClrTx/>
              <a:buFont typeface="+mj-lt"/>
              <a:buAutoNum type="alphaLcParenR"/>
            </a:pPr>
            <a:r>
              <a:rPr lang="en-US" altLang="en-US" sz="2600" dirty="0">
                <a:latin typeface="Verdana" pitchFamily="34" charset="0"/>
                <a:ea typeface="Verdana" pitchFamily="34" charset="0"/>
                <a:cs typeface="Verdana" pitchFamily="34" charset="0"/>
              </a:rPr>
              <a:t>Adjustment for supplies used.</a:t>
            </a:r>
          </a:p>
          <a:p>
            <a:pPr marL="914400" indent="-457200">
              <a:lnSpc>
                <a:spcPct val="100000"/>
              </a:lnSpc>
              <a:spcBef>
                <a:spcPts val="600"/>
              </a:spcBef>
              <a:buClrTx/>
              <a:buFont typeface="+mj-lt"/>
              <a:buAutoNum type="alphaLcParenR"/>
            </a:pPr>
            <a:r>
              <a:rPr lang="en-US" altLang="en-US" sz="2600" dirty="0">
                <a:latin typeface="Verdana" pitchFamily="34" charset="0"/>
                <a:ea typeface="Verdana" pitchFamily="34" charset="0"/>
                <a:cs typeface="Verdana" pitchFamily="34" charset="0"/>
              </a:rPr>
              <a:t>Adjustment for expired rent.</a:t>
            </a:r>
          </a:p>
          <a:p>
            <a:pPr marL="914400" indent="-457200">
              <a:lnSpc>
                <a:spcPct val="100000"/>
              </a:lnSpc>
              <a:spcBef>
                <a:spcPts val="600"/>
              </a:spcBef>
              <a:buClrTx/>
              <a:buFont typeface="+mj-lt"/>
              <a:buAutoNum type="alphaLcParenR"/>
            </a:pPr>
            <a:r>
              <a:rPr lang="en-US" altLang="en-US" sz="2600" dirty="0">
                <a:latin typeface="Verdana" pitchFamily="34" charset="0"/>
                <a:ea typeface="Verdana" pitchFamily="34" charset="0"/>
                <a:cs typeface="Verdana" pitchFamily="34" charset="0"/>
              </a:rPr>
              <a:t>Adjustment for depreciation.</a:t>
            </a:r>
          </a:p>
        </p:txBody>
      </p:sp>
    </p:spTree>
    <p:extLst>
      <p:ext uri="{BB962C8B-B14F-4D97-AF65-F5344CB8AC3E}">
        <p14:creationId xmlns:p14="http://schemas.microsoft.com/office/powerpoint/2010/main" val="1975151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spcBef>
                <a:spcPct val="0"/>
              </a:spcBef>
            </a:pPr>
            <a:r>
              <a:rPr lang="en-US" altLang="en-US" sz="1800" dirty="0">
                <a:latin typeface="Verdana" pitchFamily="34" charset="0"/>
                <a:ea typeface="Verdana" pitchFamily="34" charset="0"/>
                <a:cs typeface="Verdana" pitchFamily="34" charset="0"/>
              </a:rPr>
              <a:t>Section 2, Objective 5-5: Journalize and post the adjusting entries.</a:t>
            </a:r>
          </a:p>
        </p:txBody>
      </p:sp>
      <p:sp>
        <p:nvSpPr>
          <p:cNvPr id="6" name="Title 5"/>
          <p:cNvSpPr>
            <a:spLocks noGrp="1"/>
          </p:cNvSpPr>
          <p:nvPr>
            <p:ph type="title"/>
          </p:nvPr>
        </p:nvSpPr>
        <p:spPr>
          <a:xfrm>
            <a:off x="240030" y="457201"/>
            <a:ext cx="8675370" cy="685800"/>
          </a:xfrm>
        </p:spPr>
        <p:txBody>
          <a:bodyPr>
            <a:normAutofit/>
          </a:bodyPr>
          <a:lstStyle/>
          <a:p>
            <a:pPr algn="ctr"/>
            <a:r>
              <a:rPr lang="en-US" sz="3600" dirty="0">
                <a:latin typeface="Verdana" pitchFamily="34" charset="0"/>
                <a:ea typeface="Verdana" pitchFamily="34" charset="0"/>
                <a:cs typeface="Verdana" pitchFamily="34" charset="0"/>
              </a:rPr>
              <a:t>General Journal</a:t>
            </a:r>
          </a:p>
        </p:txBody>
      </p:sp>
      <p:sp>
        <p:nvSpPr>
          <p:cNvPr id="3" name="Content Placeholder 2"/>
          <p:cNvSpPr>
            <a:spLocks noGrp="1"/>
          </p:cNvSpPr>
          <p:nvPr>
            <p:ph sz="quarter" idx="15"/>
          </p:nvPr>
        </p:nvSpPr>
        <p:spPr>
          <a:xfrm>
            <a:off x="457200" y="1219200"/>
            <a:ext cx="8229600" cy="1219200"/>
          </a:xfrm>
        </p:spPr>
        <p:txBody>
          <a:bodyPr>
            <a:noAutofit/>
          </a:bodyPr>
          <a:lstStyle/>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Here is the first adjusting journal entry which has been posted to the </a:t>
            </a:r>
            <a:r>
              <a:rPr lang="en-US" altLang="en-US" sz="2400" i="1" dirty="0">
                <a:latin typeface="Verdana" pitchFamily="34" charset="0"/>
                <a:ea typeface="Verdana" pitchFamily="34" charset="0"/>
                <a:cs typeface="Verdana" pitchFamily="34" charset="0"/>
              </a:rPr>
              <a:t>Supplies Expense </a:t>
            </a:r>
            <a:r>
              <a:rPr lang="en-US" altLang="en-US" sz="2400" dirty="0">
                <a:latin typeface="Verdana" pitchFamily="34" charset="0"/>
                <a:ea typeface="Verdana" pitchFamily="34" charset="0"/>
                <a:cs typeface="Verdana" pitchFamily="34" charset="0"/>
              </a:rPr>
              <a:t>ledger account. </a:t>
            </a:r>
          </a:p>
        </p:txBody>
      </p:sp>
      <p:pic>
        <p:nvPicPr>
          <p:cNvPr id="10" name="Picture 2" descr="Spreadsheets show the items and data included in the General Journal and how these are transferred to the ledger account for the Supplies Expense.  The General Journal Page 3 has columns labeled for Date, Description, Post Ref., Debit and Credit.  The first entry is labeled Adjusting Entries and additional entries are listed as 2019 Dec. 31, Supplies Expense, 517, 500.00 for Debit; Supplies, 121, 500.00 for Credit; 31, Rent Expense, 520, 4000.00 for Debit; Prepaid Rent, 137, 4000.00 for Credit; 31 Depr. Expense-Equipment, 523, 183.00 for Debit and Accum. Depr.-Equipment 142, 183.00 for Credit.  The ledger account is labeled Supplies Expense with the Account No. 517 which is transferred from the Post. Ref 517 in the General Journal.  The columns are labeled Date, Description, Post. Ref., Debit, Credit and Balance which is divided into Debit and Credit.  In the Date column, the 2019 Dec. 31 is transferred from the Date column in the General Journal.  In the Description column, the Adjusting is tranferred from the first entry in the General Journal.  In the Post Ref. column, the J3 is transferred from the Page 3 in the General Journal.  In the Debit column, the 500.00 is transferred from the Debit column in the General Journal.  This is also transferred to the Debit column under Balance." title="Transfer of General Journal to Ledger Accoun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600200" y="2572223"/>
            <a:ext cx="5888182" cy="367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36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lnSpc>
                <a:spcPct val="100000"/>
              </a:lnSpc>
            </a:pPr>
            <a:r>
              <a:rPr lang="en-US" altLang="en-US" sz="1800" dirty="0">
                <a:latin typeface="Verdana" pitchFamily="34" charset="0"/>
                <a:ea typeface="Verdana" pitchFamily="34" charset="0"/>
                <a:cs typeface="Verdana" pitchFamily="34" charset="0"/>
              </a:rPr>
              <a:t>Section 1, Objective 5-1: Complete a trial balance on a worksheet</a:t>
            </a:r>
            <a:r>
              <a:rPr lang="en-US" altLang="ja-JP" sz="1800" dirty="0">
                <a:latin typeface="Verdana" pitchFamily="34" charset="0"/>
                <a:ea typeface="Verdana" pitchFamily="34" charset="0"/>
                <a:cs typeface="Verdana" pitchFamily="34" charset="0"/>
              </a:rPr>
              <a:t>. </a:t>
            </a:r>
            <a:endParaRPr lang="en-US" altLang="en-US" sz="18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533400" y="381000"/>
            <a:ext cx="7886700" cy="685800"/>
          </a:xfrm>
        </p:spPr>
        <p:txBody>
          <a:bodyPr>
            <a:noAutofit/>
          </a:bodyPr>
          <a:lstStyle/>
          <a:p>
            <a:pPr algn="ctr">
              <a:lnSpc>
                <a:spcPct val="100000"/>
              </a:lnSpc>
            </a:pPr>
            <a:r>
              <a:rPr lang="en-US" altLang="en-US" sz="3600" dirty="0">
                <a:latin typeface="Verdana" pitchFamily="34" charset="0"/>
                <a:ea typeface="Verdana" pitchFamily="34" charset="0"/>
                <a:cs typeface="Verdana" pitchFamily="34" charset="0"/>
              </a:rPr>
              <a:t>Worksheet</a:t>
            </a:r>
            <a:endParaRPr lang="en-US" sz="3600" dirty="0">
              <a:latin typeface="Verdana" pitchFamily="34" charset="0"/>
              <a:ea typeface="Verdana" pitchFamily="34" charset="0"/>
              <a:cs typeface="Verdana" pitchFamily="34" charset="0"/>
            </a:endParaRPr>
          </a:p>
        </p:txBody>
      </p:sp>
      <p:sp>
        <p:nvSpPr>
          <p:cNvPr id="7" name="Content Placeholder 6"/>
          <p:cNvSpPr>
            <a:spLocks noGrp="1"/>
          </p:cNvSpPr>
          <p:nvPr>
            <p:ph sz="quarter" idx="15"/>
          </p:nvPr>
        </p:nvSpPr>
        <p:spPr>
          <a:xfrm>
            <a:off x="381000" y="1143000"/>
            <a:ext cx="8382000" cy="1295400"/>
          </a:xfrm>
        </p:spPr>
        <p:txBody>
          <a:bodyPr>
            <a:noAutofit/>
          </a:bodyPr>
          <a:lstStyle/>
          <a:p>
            <a:pPr marL="465138" indent="-465138">
              <a:lnSpc>
                <a:spcPct val="100000"/>
              </a:lnSpc>
              <a:spcBef>
                <a:spcPts val="600"/>
              </a:spcBef>
            </a:pPr>
            <a:r>
              <a:rPr lang="en-US" altLang="en-US" sz="2400" dirty="0">
                <a:latin typeface="Verdana" pitchFamily="34" charset="0"/>
                <a:ea typeface="Verdana" pitchFamily="34" charset="0"/>
                <a:cs typeface="Verdana" pitchFamily="34" charset="0"/>
              </a:rPr>
              <a:t>The worksheet has an Account Name column</a:t>
            </a:r>
          </a:p>
          <a:p>
            <a:pPr marL="465138" indent="-465138">
              <a:lnSpc>
                <a:spcPct val="100000"/>
              </a:lnSpc>
              <a:spcBef>
                <a:spcPts val="600"/>
              </a:spcBef>
            </a:pPr>
            <a:r>
              <a:rPr lang="en-US" altLang="en-US" sz="2400" dirty="0">
                <a:latin typeface="Verdana" pitchFamily="34" charset="0"/>
                <a:ea typeface="Verdana" pitchFamily="34" charset="0"/>
                <a:cs typeface="Verdana" pitchFamily="34" charset="0"/>
              </a:rPr>
              <a:t>The worksheet also has five sections</a:t>
            </a:r>
          </a:p>
          <a:p>
            <a:pPr marL="465138" indent="-465138">
              <a:lnSpc>
                <a:spcPct val="100000"/>
              </a:lnSpc>
              <a:spcBef>
                <a:spcPts val="600"/>
              </a:spcBef>
            </a:pPr>
            <a:r>
              <a:rPr lang="en-US" altLang="en-US" sz="2400" dirty="0">
                <a:latin typeface="Verdana" pitchFamily="34" charset="0"/>
                <a:ea typeface="Verdana" pitchFamily="34" charset="0"/>
                <a:cs typeface="Verdana" pitchFamily="34" charset="0"/>
              </a:rPr>
              <a:t>Each section has two columns</a:t>
            </a:r>
          </a:p>
        </p:txBody>
      </p:sp>
      <p:pic>
        <p:nvPicPr>
          <p:cNvPr id="14338" name="Picture 2" descr="Spreadsheet shows an example of a blank trial balance worksheet for Eli's Consulting Services for the month ended December 31, 2019.  The first column is titled Account Name.  The rest of the columns are titled Trial Balance, Adjustments, Adj. Trial Bal., Income Stmt., Balance Sheet and each column is divided into Debit on the left and Credit on the right. " title="Sample Trial Balance Worksheet "/>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9200" y="2817794"/>
            <a:ext cx="6707812" cy="343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2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lnSpc>
                <a:spcPct val="100000"/>
              </a:lnSpc>
            </a:pPr>
            <a:r>
              <a:rPr lang="en-US" altLang="en-US" sz="1800" dirty="0">
                <a:latin typeface="Verdana" pitchFamily="34" charset="0"/>
                <a:ea typeface="Verdana" pitchFamily="34" charset="0"/>
                <a:cs typeface="Verdana" pitchFamily="34" charset="0"/>
              </a:rPr>
              <a:t>Section 1, Objective 5-1: Complete a trial balance on a worksheet</a:t>
            </a:r>
            <a:r>
              <a:rPr lang="en-US" altLang="ja-JP" sz="1800" dirty="0">
                <a:latin typeface="Verdana" pitchFamily="34" charset="0"/>
                <a:ea typeface="Verdana" pitchFamily="34" charset="0"/>
                <a:cs typeface="Verdana" pitchFamily="34" charset="0"/>
              </a:rPr>
              <a:t>. </a:t>
            </a:r>
            <a:endParaRPr lang="en-US" altLang="en-US" sz="18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628650" y="381000"/>
            <a:ext cx="7886700" cy="680223"/>
          </a:xfrm>
        </p:spPr>
        <p:txBody>
          <a:bodyPr>
            <a:noAutofit/>
          </a:bodyPr>
          <a:lstStyle/>
          <a:p>
            <a:pPr algn="ctr">
              <a:lnSpc>
                <a:spcPct val="100000"/>
              </a:lnSpc>
            </a:pPr>
            <a:r>
              <a:rPr lang="en-US" altLang="en-US" sz="3600" dirty="0">
                <a:latin typeface="Verdana" pitchFamily="34" charset="0"/>
                <a:ea typeface="Verdana" pitchFamily="34" charset="0"/>
                <a:cs typeface="Verdana" pitchFamily="34" charset="0"/>
              </a:rPr>
              <a:t>Worksheet: Trial Balance (1 of 4)</a:t>
            </a:r>
            <a:endParaRPr lang="en-US" sz="3600" dirty="0"/>
          </a:p>
        </p:txBody>
      </p:sp>
      <p:sp>
        <p:nvSpPr>
          <p:cNvPr id="3" name="Content Placeholder 2"/>
          <p:cNvSpPr>
            <a:spLocks noGrp="1"/>
          </p:cNvSpPr>
          <p:nvPr>
            <p:ph idx="1"/>
          </p:nvPr>
        </p:nvSpPr>
        <p:spPr>
          <a:xfrm>
            <a:off x="457200" y="1219200"/>
            <a:ext cx="8229600" cy="5105399"/>
          </a:xfrm>
        </p:spPr>
        <p:txBody>
          <a:bodyPr>
            <a:noAutofit/>
          </a:bodyPr>
          <a:lstStyle/>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Complete the Trial Balance section in four steps:</a:t>
            </a:r>
          </a:p>
          <a:p>
            <a:pPr marL="514350" indent="-514350">
              <a:lnSpc>
                <a:spcPct val="100000"/>
              </a:lnSpc>
              <a:spcBef>
                <a:spcPts val="600"/>
              </a:spcBef>
              <a:buFont typeface="+mj-lt"/>
              <a:buAutoNum type="arabicPeriod"/>
            </a:pPr>
            <a:r>
              <a:rPr lang="en-US" altLang="en-US" sz="2600" dirty="0">
                <a:latin typeface="Verdana" pitchFamily="34" charset="0"/>
                <a:ea typeface="Verdana" pitchFamily="34" charset="0"/>
                <a:cs typeface="Verdana" pitchFamily="34" charset="0"/>
              </a:rPr>
              <a:t>Enter the general ledger account names.</a:t>
            </a:r>
          </a:p>
          <a:p>
            <a:pPr marL="514350" indent="-514350">
              <a:lnSpc>
                <a:spcPct val="100000"/>
              </a:lnSpc>
              <a:spcBef>
                <a:spcPts val="600"/>
              </a:spcBef>
              <a:buFont typeface="+mj-lt"/>
              <a:buAutoNum type="arabicPeriod"/>
            </a:pPr>
            <a:r>
              <a:rPr lang="en-US" altLang="en-US" sz="2600" dirty="0">
                <a:latin typeface="Verdana" pitchFamily="34" charset="0"/>
                <a:ea typeface="Verdana" pitchFamily="34" charset="0"/>
                <a:cs typeface="Verdana" pitchFamily="34" charset="0"/>
              </a:rPr>
              <a:t>Transfer the general ledger account balances to the Debit and Credit columns of the Trial Balance section.</a:t>
            </a:r>
          </a:p>
          <a:p>
            <a:pPr marL="514350" indent="-514350">
              <a:lnSpc>
                <a:spcPct val="100000"/>
              </a:lnSpc>
              <a:spcBef>
                <a:spcPts val="600"/>
              </a:spcBef>
              <a:buFont typeface="+mj-lt"/>
              <a:buAutoNum type="arabicPeriod"/>
            </a:pPr>
            <a:r>
              <a:rPr lang="en-US" altLang="en-US" sz="2600" dirty="0">
                <a:latin typeface="Verdana" pitchFamily="34" charset="0"/>
                <a:ea typeface="Verdana" pitchFamily="34" charset="0"/>
                <a:cs typeface="Verdana" pitchFamily="34" charset="0"/>
              </a:rPr>
              <a:t>Total the Debit and Credit columns to prove that the trial balance is in balance.</a:t>
            </a:r>
          </a:p>
          <a:p>
            <a:pPr marL="514350" indent="-514350">
              <a:lnSpc>
                <a:spcPct val="100000"/>
              </a:lnSpc>
              <a:spcBef>
                <a:spcPts val="600"/>
              </a:spcBef>
              <a:buFont typeface="+mj-lt"/>
              <a:buAutoNum type="arabicPeriod"/>
            </a:pPr>
            <a:r>
              <a:rPr lang="en-US" altLang="en-US" sz="2600" dirty="0">
                <a:latin typeface="Verdana" pitchFamily="34" charset="0"/>
                <a:ea typeface="Verdana" pitchFamily="34" charset="0"/>
                <a:cs typeface="Verdana" pitchFamily="34" charset="0"/>
              </a:rPr>
              <a:t>Place a double rule under each Trial Balance column to show that the work in that column is complete.</a:t>
            </a:r>
          </a:p>
        </p:txBody>
      </p:sp>
    </p:spTree>
    <p:extLst>
      <p:ext uri="{BB962C8B-B14F-4D97-AF65-F5344CB8AC3E}">
        <p14:creationId xmlns:p14="http://schemas.microsoft.com/office/powerpoint/2010/main" val="3761253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pPr>
              <a:lnSpc>
                <a:spcPct val="100000"/>
              </a:lnSpc>
            </a:pPr>
            <a:r>
              <a:rPr lang="en-US" altLang="en-US" sz="1800" dirty="0">
                <a:latin typeface="Verdana" pitchFamily="34" charset="0"/>
                <a:ea typeface="Verdana" pitchFamily="34" charset="0"/>
                <a:cs typeface="Verdana" pitchFamily="34" charset="0"/>
              </a:rPr>
              <a:t>Section 1, Objective 5-1: Complete a trial balance on a worksheet</a:t>
            </a:r>
            <a:r>
              <a:rPr lang="en-US" altLang="ja-JP" sz="1800" dirty="0">
                <a:latin typeface="Verdana" pitchFamily="34" charset="0"/>
                <a:ea typeface="Verdana" pitchFamily="34" charset="0"/>
                <a:cs typeface="Verdana" pitchFamily="34" charset="0"/>
              </a:rPr>
              <a:t>. </a:t>
            </a:r>
            <a:endParaRPr lang="en-US" altLang="en-US" sz="18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0" y="342901"/>
            <a:ext cx="9144000" cy="723899"/>
          </a:xfrm>
        </p:spPr>
        <p:txBody>
          <a:bodyPr>
            <a:normAutofit/>
          </a:bodyPr>
          <a:lstStyle/>
          <a:p>
            <a:pPr algn="ctr">
              <a:lnSpc>
                <a:spcPct val="100000"/>
              </a:lnSpc>
            </a:pPr>
            <a:r>
              <a:rPr lang="en-US" altLang="en-US" sz="3600" dirty="0">
                <a:latin typeface="Verdana" pitchFamily="34" charset="0"/>
                <a:ea typeface="Verdana" pitchFamily="34" charset="0"/>
                <a:cs typeface="Verdana" pitchFamily="34" charset="0"/>
              </a:rPr>
              <a:t>Worksheet: Trial Balance (2 of 4)</a:t>
            </a:r>
            <a:endParaRPr lang="en-US" sz="3600" dirty="0">
              <a:latin typeface="Verdana" pitchFamily="34" charset="0"/>
              <a:ea typeface="Verdana" pitchFamily="34" charset="0"/>
              <a:cs typeface="Verdana" pitchFamily="34" charset="0"/>
            </a:endParaRPr>
          </a:p>
        </p:txBody>
      </p:sp>
      <p:sp>
        <p:nvSpPr>
          <p:cNvPr id="3" name="Content Placeholder 2"/>
          <p:cNvSpPr>
            <a:spLocks noGrp="1"/>
          </p:cNvSpPr>
          <p:nvPr>
            <p:ph sz="quarter" idx="15"/>
          </p:nvPr>
        </p:nvSpPr>
        <p:spPr>
          <a:xfrm>
            <a:off x="533400" y="1219200"/>
            <a:ext cx="8077200" cy="1295400"/>
          </a:xfrm>
        </p:spPr>
        <p:txBody>
          <a:bodyPr>
            <a:noAutofit/>
          </a:bodyPr>
          <a:lstStyle/>
          <a:p>
            <a:pPr marL="0" indent="0">
              <a:lnSpc>
                <a:spcPct val="100000"/>
              </a:lnSpc>
              <a:spcBef>
                <a:spcPts val="600"/>
              </a:spcBef>
              <a:buClrTx/>
              <a:buFontTx/>
              <a:buNone/>
            </a:pPr>
            <a:r>
              <a:rPr lang="en-US" altLang="en-US" sz="2400" dirty="0">
                <a:latin typeface="Verdana" pitchFamily="34" charset="0"/>
                <a:ea typeface="Verdana" pitchFamily="34" charset="0"/>
                <a:cs typeface="Verdana" pitchFamily="34" charset="0"/>
              </a:rPr>
              <a:t>Eli’s </a:t>
            </a:r>
            <a:r>
              <a:rPr lang="en-US" altLang="ja-JP" sz="2400" dirty="0">
                <a:latin typeface="Verdana" pitchFamily="34" charset="0"/>
                <a:ea typeface="Verdana" pitchFamily="34" charset="0"/>
                <a:cs typeface="Verdana" pitchFamily="34" charset="0"/>
              </a:rPr>
              <a:t>Consulting Services </a:t>
            </a:r>
            <a:r>
              <a:rPr lang="en-US" altLang="en-US" sz="2400" dirty="0">
                <a:latin typeface="Verdana" pitchFamily="34" charset="0"/>
                <a:ea typeface="Verdana" pitchFamily="34" charset="0"/>
                <a:cs typeface="Verdana" pitchFamily="34" charset="0"/>
              </a:rPr>
              <a:t>Worksheet Month Ended December 31, 2019</a:t>
            </a:r>
          </a:p>
          <a:p>
            <a:pPr marL="0" indent="0">
              <a:lnSpc>
                <a:spcPct val="100000"/>
              </a:lnSpc>
              <a:spcBef>
                <a:spcPts val="600"/>
              </a:spcBef>
              <a:buNone/>
            </a:pPr>
            <a:r>
              <a:rPr lang="en-US" altLang="en-US" sz="2400" b="1" dirty="0">
                <a:latin typeface="Verdana" pitchFamily="34" charset="0"/>
                <a:ea typeface="Verdana" pitchFamily="34" charset="0"/>
                <a:cs typeface="Verdana" pitchFamily="34" charset="0"/>
              </a:rPr>
              <a:t>Step 1: </a:t>
            </a:r>
            <a:r>
              <a:rPr lang="en-US" altLang="en-US" sz="2400" dirty="0">
                <a:latin typeface="Verdana" pitchFamily="34" charset="0"/>
                <a:ea typeface="Verdana" pitchFamily="34" charset="0"/>
                <a:cs typeface="Verdana" pitchFamily="34" charset="0"/>
              </a:rPr>
              <a:t>Enter the general ledger account names.</a:t>
            </a:r>
          </a:p>
        </p:txBody>
      </p:sp>
      <p:pic>
        <p:nvPicPr>
          <p:cNvPr id="10" name="Picture 2" descr="The is a continuation of the prior slide of the trial balance worksheet for Eli's Consulting Services for the month ended December 31, 2019.  The Account names on this worksheet are listed as Cash; Accounts Receivable; Supplies; Prepaid Rent; Equipment; Accum. Depr.-Equip.; Accounts Payable; Trayton Eli, Cap.; Trayton Eli, Draw.; Fees Income; Salaries Expense; Utilities Expense; Supplies Expense; Rent Expense; Depr. Exp.-Equip. and Totals. The Accounts of Accum. Depr.-Equip., Supplies Expense, Rent Expense and Dept. Exp.-Equip. are highlighted and a line points to each from a text box that reads, &quot;These four new accounts will be used for the adjustments.&quot; Another line points to the Account labeled Depr. Exp.-Equip. from a text box that reads, &quot;If additional new expense accounts are needed in the adjustment process, add them to the bottom of the ACCOUNT NAME column.&quot;" title="Trial Balance Worksheet (Slide 2 of 4)"/>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447800" y="2743200"/>
            <a:ext cx="624339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708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nSpc>
                <a:spcPct val="100000"/>
              </a:lnSpc>
            </a:pPr>
            <a:r>
              <a:rPr lang="en-US" altLang="en-US" sz="1800" dirty="0">
                <a:latin typeface="Verdana" pitchFamily="34" charset="0"/>
                <a:ea typeface="Verdana" pitchFamily="34" charset="0"/>
                <a:cs typeface="Verdana" pitchFamily="34" charset="0"/>
              </a:rPr>
              <a:t>Section 1, Objective 5-1: Complete a trial balance on a worksheet</a:t>
            </a:r>
            <a:r>
              <a:rPr lang="en-US" altLang="ja-JP" sz="1800" dirty="0">
                <a:latin typeface="Verdana" pitchFamily="34" charset="0"/>
                <a:ea typeface="Verdana" pitchFamily="34" charset="0"/>
                <a:cs typeface="Verdana" pitchFamily="34" charset="0"/>
              </a:rPr>
              <a:t>. </a:t>
            </a:r>
            <a:endParaRPr lang="en-US" altLang="en-US" sz="18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628650" y="462777"/>
            <a:ext cx="7886700" cy="680223"/>
          </a:xfrm>
        </p:spPr>
        <p:txBody>
          <a:bodyPr>
            <a:normAutofit/>
          </a:bodyPr>
          <a:lstStyle/>
          <a:p>
            <a:pPr algn="ctr">
              <a:lnSpc>
                <a:spcPct val="100000"/>
              </a:lnSpc>
            </a:pPr>
            <a:r>
              <a:rPr lang="en-US" altLang="en-US" sz="3600" dirty="0">
                <a:latin typeface="Verdana" pitchFamily="34" charset="0"/>
                <a:ea typeface="Verdana" pitchFamily="34" charset="0"/>
                <a:cs typeface="Verdana" pitchFamily="34" charset="0"/>
              </a:rPr>
              <a:t>Worksheet: </a:t>
            </a:r>
            <a:r>
              <a:rPr lang="en-US" sz="3600" dirty="0">
                <a:latin typeface="Verdana" pitchFamily="34" charset="0"/>
                <a:ea typeface="Verdana" pitchFamily="34" charset="0"/>
                <a:cs typeface="Verdana" pitchFamily="34" charset="0"/>
              </a:rPr>
              <a:t>Trial Balance (3 of 4)</a:t>
            </a:r>
            <a:endParaRPr lang="en-US" sz="3600" dirty="0"/>
          </a:p>
        </p:txBody>
      </p:sp>
      <p:sp>
        <p:nvSpPr>
          <p:cNvPr id="5" name="Content Placeholder 4"/>
          <p:cNvSpPr>
            <a:spLocks noGrp="1"/>
          </p:cNvSpPr>
          <p:nvPr>
            <p:ph sz="quarter" idx="15"/>
          </p:nvPr>
        </p:nvSpPr>
        <p:spPr>
          <a:xfrm>
            <a:off x="428783" y="1295400"/>
            <a:ext cx="8258017" cy="1219200"/>
          </a:xfrm>
        </p:spPr>
        <p:txBody>
          <a:bodyPr>
            <a:noAutofit/>
          </a:bodyPr>
          <a:lstStyle/>
          <a:p>
            <a:pPr marL="0" indent="0">
              <a:lnSpc>
                <a:spcPct val="100000"/>
              </a:lnSpc>
              <a:spcBef>
                <a:spcPts val="600"/>
              </a:spcBef>
              <a:buNone/>
            </a:pPr>
            <a:r>
              <a:rPr lang="en-US" altLang="en-US" sz="2400" b="1" dirty="0">
                <a:latin typeface="Verdana" pitchFamily="34" charset="0"/>
                <a:ea typeface="Verdana" pitchFamily="34" charset="0"/>
                <a:cs typeface="Verdana" pitchFamily="34" charset="0"/>
              </a:rPr>
              <a:t>Step 2: </a:t>
            </a:r>
            <a:r>
              <a:rPr lang="en-US" altLang="en-US" sz="2400" dirty="0">
                <a:latin typeface="Verdana" pitchFamily="34" charset="0"/>
                <a:ea typeface="Verdana" pitchFamily="34" charset="0"/>
                <a:cs typeface="Verdana" pitchFamily="34" charset="0"/>
              </a:rPr>
              <a:t>Transfer the general ledger account balances to the Debit and Credit columns of the Trial Balance section.</a:t>
            </a:r>
          </a:p>
        </p:txBody>
      </p:sp>
      <p:pic>
        <p:nvPicPr>
          <p:cNvPr id="15362" name="Picture 2" descr="This is a continuation of the prior slide of the trial balance worksheet for Eli's Consulting Services for the month ended December 31, 2019.  The data for the Cash account is listed as 111,350 for Trial Balance Debit.  This number is transferred from an insert that shows the dates and data for the general ledger account balance for Cash, Account no. 101.  The columns for the ledger are labeled Date, Description, Post. Ref., Debit, Credit and Balance divided into Debit and Credit. The general ledger lists 2019, Nov. 30, Bal. Forward and 87,000 for Debit under Balance; Dec. 31, J2, 36,000 for Debit and 123,000 for Debit under Balance; Dec. 31, J2, 2,000 for Debit and 125,000 for Debit under Balance; Dec. 31, J2, 8,000 for Credit and 117,000 for Debit under Balance; Dec. 31, J2, 650 for Credit and 116,350 for Debit under Balance; Dec. 31, J2, 5,000 for Credit and 111,350 for Debit under Balance.  The data, 111,350, in the General Ledger, is circled and a line leads to the 111,350 entry in the Trial Balance Worksheet." title="Trial Balance Worksheet (Slide 3 of 4)"/>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371600" y="2603625"/>
            <a:ext cx="6401009" cy="376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579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38100"/>
            <a:ext cx="9144000" cy="419100"/>
          </a:xfrm>
        </p:spPr>
        <p:txBody>
          <a:bodyPr/>
          <a:lstStyle/>
          <a:p>
            <a:r>
              <a:rPr lang="en-US" altLang="en-US" sz="1800" dirty="0">
                <a:latin typeface="Verdana" pitchFamily="34" charset="0"/>
                <a:ea typeface="Verdana" pitchFamily="34" charset="0"/>
                <a:cs typeface="Verdana" pitchFamily="34" charset="0"/>
              </a:rPr>
              <a:t>Section 1, Objective 5-1: Complete a trial balance on a worksheet</a:t>
            </a:r>
            <a:r>
              <a:rPr lang="en-US" altLang="ja-JP" sz="1800" dirty="0">
                <a:latin typeface="Verdana" pitchFamily="34" charset="0"/>
                <a:ea typeface="Verdana" pitchFamily="34" charset="0"/>
                <a:cs typeface="Verdana" pitchFamily="34" charset="0"/>
              </a:rPr>
              <a:t>. </a:t>
            </a:r>
            <a:endParaRPr lang="en-US" altLang="en-US" sz="18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628650" y="462777"/>
            <a:ext cx="7886700" cy="680223"/>
          </a:xfrm>
        </p:spPr>
        <p:txBody>
          <a:bodyPr>
            <a:normAutofit/>
          </a:bodyPr>
          <a:lstStyle/>
          <a:p>
            <a:pPr algn="ctr"/>
            <a:r>
              <a:rPr lang="en-US" altLang="en-US" sz="3600" dirty="0">
                <a:latin typeface="Verdana" pitchFamily="34" charset="0"/>
                <a:ea typeface="Verdana" pitchFamily="34" charset="0"/>
                <a:cs typeface="Verdana" pitchFamily="34" charset="0"/>
              </a:rPr>
              <a:t>Worksheet: Trial Balance (4 of 4)</a:t>
            </a:r>
            <a:endParaRPr lang="en-US" sz="3600" dirty="0"/>
          </a:p>
        </p:txBody>
      </p:sp>
      <p:sp>
        <p:nvSpPr>
          <p:cNvPr id="5" name="Content Placeholder 4"/>
          <p:cNvSpPr>
            <a:spLocks noGrp="1"/>
          </p:cNvSpPr>
          <p:nvPr>
            <p:ph sz="quarter" idx="15"/>
          </p:nvPr>
        </p:nvSpPr>
        <p:spPr>
          <a:xfrm>
            <a:off x="457201" y="1219200"/>
            <a:ext cx="8229599" cy="2057400"/>
          </a:xfrm>
        </p:spPr>
        <p:txBody>
          <a:bodyPr>
            <a:noAutofit/>
          </a:bodyPr>
          <a:lstStyle/>
          <a:p>
            <a:pPr marL="0" indent="0">
              <a:lnSpc>
                <a:spcPct val="100000"/>
              </a:lnSpc>
              <a:spcBef>
                <a:spcPts val="600"/>
              </a:spcBef>
              <a:buNone/>
            </a:pPr>
            <a:r>
              <a:rPr lang="en-US" altLang="en-US" sz="2400" b="1" dirty="0">
                <a:latin typeface="Verdana" pitchFamily="34" charset="0"/>
                <a:ea typeface="Verdana" pitchFamily="34" charset="0"/>
                <a:cs typeface="Verdana" pitchFamily="34" charset="0"/>
              </a:rPr>
              <a:t>Step 3: </a:t>
            </a:r>
            <a:r>
              <a:rPr lang="en-US" altLang="en-US" sz="2400" dirty="0">
                <a:latin typeface="Verdana" pitchFamily="34" charset="0"/>
                <a:ea typeface="Verdana" pitchFamily="34" charset="0"/>
                <a:cs typeface="Verdana" pitchFamily="34" charset="0"/>
              </a:rPr>
              <a:t>Total the Debit and Credit columns to prove that the trial balance is in balance.</a:t>
            </a:r>
          </a:p>
          <a:p>
            <a:pPr marL="0" indent="0">
              <a:lnSpc>
                <a:spcPct val="100000"/>
              </a:lnSpc>
              <a:spcBef>
                <a:spcPts val="600"/>
              </a:spcBef>
              <a:buNone/>
            </a:pPr>
            <a:r>
              <a:rPr lang="en-US" altLang="en-US" sz="2400" b="1" dirty="0">
                <a:latin typeface="Verdana" pitchFamily="34" charset="0"/>
                <a:ea typeface="Verdana" pitchFamily="34" charset="0"/>
                <a:cs typeface="Verdana" pitchFamily="34" charset="0"/>
              </a:rPr>
              <a:t>Step 4: </a:t>
            </a:r>
            <a:r>
              <a:rPr lang="en-US" altLang="en-US" sz="2400" dirty="0">
                <a:latin typeface="Verdana" pitchFamily="34" charset="0"/>
                <a:ea typeface="Verdana" pitchFamily="34" charset="0"/>
                <a:cs typeface="Verdana" pitchFamily="34" charset="0"/>
              </a:rPr>
              <a:t>Place a double rule under each Trial Balance column to show that the work in that column is complete.</a:t>
            </a:r>
          </a:p>
        </p:txBody>
      </p:sp>
      <p:pic>
        <p:nvPicPr>
          <p:cNvPr id="8" name="Picture 2" descr="This is a continuation of the prior slide of the trial balance worksheet for Eli's Consulting Services for the month ended December 31, 2019.  Data is listed under the Trial Balance column for the Accounts as follows: Cash 111,350 Debit; Accounts Receivable 5,000 Debit; Supplies 1,500 Debit; Prepaid Rent 8,000 Debit, Equipment 11,000 Debit; Accounts Payable 3,500 Credit; Trayton Eli, Cap. 100,000 Credit; Trayton Eli, Draw. 5,000 Debit; Fees Income 47,000 Credit; Salaries Expense 8,000 Debit; Utilities Expense 650 Debit and Totals are listed as 150,500 for Debit and 150,500 for Credit." title="Trial Balance Worksheet (Slide 4 of 4)"/>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133600" y="3276600"/>
            <a:ext cx="489019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559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85800"/>
            <a:ext cx="8229600" cy="2209800"/>
          </a:xfrm>
        </p:spPr>
        <p:txBody>
          <a:bodyPr anchor="ctr">
            <a:noAutofit/>
          </a:bodyPr>
          <a:lstStyle/>
          <a:p>
            <a:pPr algn="ctr" defTabSz="809625">
              <a:spcBef>
                <a:spcPct val="20000"/>
              </a:spcBef>
              <a:defRPr/>
            </a:pPr>
            <a:r>
              <a:rPr lang="en-US" altLang="en-US" sz="3600" u="sng" dirty="0"/>
              <a:t>Section 1: The Worksheet </a:t>
            </a:r>
            <a:endParaRPr lang="en-US" sz="3600" dirty="0"/>
          </a:p>
        </p:txBody>
      </p:sp>
      <p:sp>
        <p:nvSpPr>
          <p:cNvPr id="8" name="Content Placeholder 7"/>
          <p:cNvSpPr>
            <a:spLocks noGrp="1"/>
          </p:cNvSpPr>
          <p:nvPr>
            <p:ph type="body" idx="1"/>
          </p:nvPr>
        </p:nvSpPr>
        <p:spPr>
          <a:xfrm>
            <a:off x="468630" y="3276600"/>
            <a:ext cx="8218170" cy="1828800"/>
          </a:xfrm>
        </p:spPr>
        <p:txBody>
          <a:bodyPr>
            <a:noAutofit/>
          </a:bodyPr>
          <a:lstStyle/>
          <a:p>
            <a:pPr algn="ctr">
              <a:spcBef>
                <a:spcPct val="0"/>
              </a:spcBef>
            </a:pPr>
            <a:r>
              <a:rPr lang="en-US" altLang="en-US" b="1" kern="0" dirty="0">
                <a:cs typeface="Times New Roman" pitchFamily="18" charset="0"/>
              </a:rPr>
              <a:t>Learning Objective </a:t>
            </a:r>
            <a:r>
              <a:rPr lang="en-US" altLang="en-US" b="1" dirty="0"/>
              <a:t>5-2: </a:t>
            </a:r>
            <a:r>
              <a:rPr lang="en-US" altLang="en-US" dirty="0"/>
              <a:t>Prepare adjustments for unrecorded business transactions.</a:t>
            </a:r>
          </a:p>
        </p:txBody>
      </p:sp>
    </p:spTree>
    <p:extLst>
      <p:ext uri="{BB962C8B-B14F-4D97-AF65-F5344CB8AC3E}">
        <p14:creationId xmlns:p14="http://schemas.microsoft.com/office/powerpoint/2010/main" val="158870535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3708</TotalTime>
  <Words>4136</Words>
  <Application>Microsoft Office PowerPoint</Application>
  <PresentationFormat>On-screen Show (4:3)</PresentationFormat>
  <Paragraphs>320</Paragraphs>
  <Slides>34</Slides>
  <Notes>34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ＭＳ Ｐゴシック</vt:lpstr>
      <vt:lpstr>Arial</vt:lpstr>
      <vt:lpstr>Calibri</vt:lpstr>
      <vt:lpstr>Calibri Light</vt:lpstr>
      <vt:lpstr>Times New Roman</vt:lpstr>
      <vt:lpstr>Verdana</vt:lpstr>
      <vt:lpstr>Wingdings</vt:lpstr>
      <vt:lpstr>1_Office Theme</vt:lpstr>
      <vt:lpstr>Equation</vt:lpstr>
      <vt:lpstr>College Accounting A Contemporary Approach</vt:lpstr>
      <vt:lpstr>Learning Objectives</vt:lpstr>
      <vt:lpstr>Section 1: The Worksheet</vt:lpstr>
      <vt:lpstr>Worksheet</vt:lpstr>
      <vt:lpstr>Worksheet: Trial Balance (1 of 4)</vt:lpstr>
      <vt:lpstr>Worksheet: Trial Balance (2 of 4)</vt:lpstr>
      <vt:lpstr>Worksheet: Trial Balance (3 of 4)</vt:lpstr>
      <vt:lpstr>Worksheet: Trial Balance (4 of 4)</vt:lpstr>
      <vt:lpstr>Section 1: The Worksheet </vt:lpstr>
      <vt:lpstr>The Supplies Adjustment</vt:lpstr>
      <vt:lpstr>The Prepaid Adjustment</vt:lpstr>
      <vt:lpstr>Depreciation</vt:lpstr>
      <vt:lpstr>Straight-line depreciation</vt:lpstr>
      <vt:lpstr>Calculating Depreciation</vt:lpstr>
      <vt:lpstr>Adjustment for Depreciation</vt:lpstr>
      <vt:lpstr>Worksheet: Prepare Adjustments (1 of 2)</vt:lpstr>
      <vt:lpstr>Worksheet: Prepare Adjustments (2 of 2)</vt:lpstr>
      <vt:lpstr>Book Value</vt:lpstr>
      <vt:lpstr>The Accounting Cycle</vt:lpstr>
      <vt:lpstr>Section 2: Financial Statements</vt:lpstr>
      <vt:lpstr>Preparing the Work Sheet</vt:lpstr>
      <vt:lpstr>Worksheet: Complete (1 of 4)</vt:lpstr>
      <vt:lpstr>Worksheet: Complete (2 of 4)</vt:lpstr>
      <vt:lpstr>Worksheet: Complete (3 of 4)</vt:lpstr>
      <vt:lpstr>Worksheet: Complete (4 of 4)</vt:lpstr>
      <vt:lpstr>Section 2: Financial Statements </vt:lpstr>
      <vt:lpstr>Income Statement (1 of 2)</vt:lpstr>
      <vt:lpstr>Income Statement (2 of 2)</vt:lpstr>
      <vt:lpstr>Account Form of Balance Sheet</vt:lpstr>
      <vt:lpstr>Report Form of Balance Sheet</vt:lpstr>
      <vt:lpstr>Section 2: Financial Statements  </vt:lpstr>
      <vt:lpstr>Worksheet </vt:lpstr>
      <vt:lpstr>Consulting Services record</vt:lpstr>
      <vt:lpstr>General Journal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Adjustments and the Worksheet</dc:title>
  <dc:creator>Haddock</dc:creator>
  <cp:lastModifiedBy>Johnson, Debra L.</cp:lastModifiedBy>
  <cp:revision>541</cp:revision>
  <dcterms:created xsi:type="dcterms:W3CDTF">2017-02-06T14:40:47Z</dcterms:created>
  <dcterms:modified xsi:type="dcterms:W3CDTF">2018-05-16T22:37:51Z</dcterms:modified>
</cp:coreProperties>
</file>