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Lst>
  <p:notesMasterIdLst>
    <p:notesMasterId r:id="rId42"/>
  </p:notesMasterIdLst>
  <p:handoutMasterIdLst>
    <p:handoutMasterId r:id="rId43"/>
  </p:handoutMasterIdLst>
  <p:sldIdLst>
    <p:sldId id="654" r:id="rId2"/>
    <p:sldId id="655" r:id="rId3"/>
    <p:sldId id="656" r:id="rId4"/>
    <p:sldId id="657" r:id="rId5"/>
    <p:sldId id="658" r:id="rId6"/>
    <p:sldId id="659" r:id="rId7"/>
    <p:sldId id="695" r:id="rId8"/>
    <p:sldId id="660" r:id="rId9"/>
    <p:sldId id="662" r:id="rId10"/>
    <p:sldId id="663" r:id="rId11"/>
    <p:sldId id="664" r:id="rId12"/>
    <p:sldId id="665" r:id="rId13"/>
    <p:sldId id="666" r:id="rId14"/>
    <p:sldId id="667" r:id="rId15"/>
    <p:sldId id="668" r:id="rId16"/>
    <p:sldId id="669" r:id="rId17"/>
    <p:sldId id="670" r:id="rId18"/>
    <p:sldId id="671" r:id="rId19"/>
    <p:sldId id="672" r:id="rId20"/>
    <p:sldId id="673" r:id="rId21"/>
    <p:sldId id="674" r:id="rId22"/>
    <p:sldId id="675" r:id="rId23"/>
    <p:sldId id="676" r:id="rId24"/>
    <p:sldId id="696" r:id="rId25"/>
    <p:sldId id="677" r:id="rId26"/>
    <p:sldId id="678" r:id="rId27"/>
    <p:sldId id="679" r:id="rId28"/>
    <p:sldId id="680" r:id="rId29"/>
    <p:sldId id="682" r:id="rId30"/>
    <p:sldId id="683" r:id="rId31"/>
    <p:sldId id="684" r:id="rId32"/>
    <p:sldId id="685" r:id="rId33"/>
    <p:sldId id="686" r:id="rId34"/>
    <p:sldId id="687" r:id="rId35"/>
    <p:sldId id="688" r:id="rId36"/>
    <p:sldId id="689" r:id="rId37"/>
    <p:sldId id="690" r:id="rId38"/>
    <p:sldId id="691" r:id="rId39"/>
    <p:sldId id="692" r:id="rId40"/>
    <p:sldId id="694" r:id="rId4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744">
          <p15:clr>
            <a:srgbClr val="A4A3A4"/>
          </p15:clr>
        </p15:guide>
        <p15:guide id="2" orient="horz" pos="720">
          <p15:clr>
            <a:srgbClr val="A4A3A4"/>
          </p15:clr>
        </p15:guide>
        <p15:guide id="3" orient="horz" pos="1488">
          <p15:clr>
            <a:srgbClr val="A4A3A4"/>
          </p15:clr>
        </p15:guide>
        <p15:guide id="4" orient="horz" pos="2160">
          <p15:clr>
            <a:srgbClr val="A4A3A4"/>
          </p15:clr>
        </p15:guide>
        <p15:guide id="5" pos="1536">
          <p15:clr>
            <a:srgbClr val="A4A3A4"/>
          </p15:clr>
        </p15:guide>
        <p15:guide id="6" pos="528">
          <p15:clr>
            <a:srgbClr val="A4A3A4"/>
          </p15:clr>
        </p15:guide>
        <p15:guide id="7" pos="5280">
          <p15:clr>
            <a:srgbClr val="A4A3A4"/>
          </p15:clr>
        </p15:guide>
        <p15:guide id="8" pos="5759">
          <p15:clr>
            <a:srgbClr val="A4A3A4"/>
          </p15:clr>
        </p15:guide>
        <p15:guide id="9" pos="2496">
          <p15:clr>
            <a:srgbClr val="A4A3A4"/>
          </p15:clr>
        </p15:guide>
        <p15:guide id="10" pos="3792">
          <p15:clr>
            <a:srgbClr val="A4A3A4"/>
          </p15:clr>
        </p15:guide>
        <p15:guide id="11">
          <p15:clr>
            <a:srgbClr val="A4A3A4"/>
          </p15:clr>
        </p15:guide>
        <p15:guide id="12" pos="47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6699FF"/>
    <a:srgbClr val="0099FF"/>
    <a:srgbClr val="660066"/>
    <a:srgbClr val="000099"/>
    <a:srgbClr val="008000"/>
    <a:srgbClr val="F2F0FE"/>
    <a:srgbClr val="CEC8FC"/>
    <a:srgbClr val="FF3737"/>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78" autoAdjust="0"/>
    <p:restoredTop sz="96803" autoAdjust="0"/>
  </p:normalViewPr>
  <p:slideViewPr>
    <p:cSldViewPr snapToObjects="1">
      <p:cViewPr varScale="1">
        <p:scale>
          <a:sx n="111" d="100"/>
          <a:sy n="111" d="100"/>
        </p:scale>
        <p:origin x="1506" y="108"/>
      </p:cViewPr>
      <p:guideLst>
        <p:guide orient="horz" pos="3744"/>
        <p:guide orient="horz" pos="720"/>
        <p:guide orient="horz" pos="1488"/>
        <p:guide orient="horz" pos="2160"/>
        <p:guide pos="1536"/>
        <p:guide pos="528"/>
        <p:guide pos="5280"/>
        <p:guide pos="5759"/>
        <p:guide pos="2496"/>
        <p:guide pos="3792"/>
        <p:guide/>
        <p:guide pos="4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fld id="{B528F81B-BAAB-45B4-BC42-CF2795E2B664}" type="slidenum">
              <a:rPr lang="en-US" altLang="en-US" sz="1400" smtClean="0">
                <a:latin typeface="Times New Roman" pitchFamily="18" charset="0"/>
              </a:rPr>
              <a:pPr algn="r">
                <a:defRPr/>
              </a:pPr>
              <a:t>‹#›</a:t>
            </a:fld>
            <a:endParaRPr lang="en-US" altLang="en-US" sz="1400">
              <a:latin typeface="Times New Roman" pitchFamily="18" charset="0"/>
            </a:endParaRPr>
          </a:p>
        </p:txBody>
      </p:sp>
    </p:spTree>
    <p:extLst>
      <p:ext uri="{BB962C8B-B14F-4D97-AF65-F5344CB8AC3E}">
        <p14:creationId xmlns:p14="http://schemas.microsoft.com/office/powerpoint/2010/main" val="3953792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4"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fld id="{FAEE28DA-7A7B-4BB2-8559-34C11EA232BB}" type="slidenum">
              <a:rPr lang="en-US" altLang="en-US" sz="1400" smtClean="0">
                <a:latin typeface="Times New Roman" pitchFamily="18" charset="0"/>
              </a:rPr>
              <a:pPr algn="r">
                <a:defRPr/>
              </a:pPr>
              <a:t>‹#›</a:t>
            </a:fld>
            <a:endParaRPr lang="en-US" altLang="en-US" sz="1400">
              <a:latin typeface="Times New Roman" pitchFamily="18" charset="0"/>
            </a:endParaRPr>
          </a:p>
        </p:txBody>
      </p:sp>
    </p:spTree>
    <p:extLst>
      <p:ext uri="{BB962C8B-B14F-4D97-AF65-F5344CB8AC3E}">
        <p14:creationId xmlns:p14="http://schemas.microsoft.com/office/powerpoint/2010/main" val="3427664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endParaRPr lang="en-US" altLang="en-US" dirty="0">
              <a:ea typeface="ＭＳ Ｐゴシック" pitchFamily="34" charset="-128"/>
            </a:endParaRPr>
          </a:p>
        </p:txBody>
      </p:sp>
    </p:spTree>
    <p:extLst>
      <p:ext uri="{BB962C8B-B14F-4D97-AF65-F5344CB8AC3E}">
        <p14:creationId xmlns:p14="http://schemas.microsoft.com/office/powerpoint/2010/main" val="9201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Here is the first closing general journal entry.  Notice that  the notation </a:t>
            </a:r>
            <a:r>
              <a:rPr lang="ja-JP" altLang="en-US" dirty="0">
                <a:ea typeface="ＭＳ Ｐゴシック" pitchFamily="34" charset="-128"/>
              </a:rPr>
              <a:t>“</a:t>
            </a:r>
            <a:r>
              <a:rPr lang="en-US" altLang="ja-JP" dirty="0">
                <a:ea typeface="ＭＳ Ｐゴシック" pitchFamily="34" charset="-128"/>
              </a:rPr>
              <a:t>closing  entries</a:t>
            </a:r>
            <a:r>
              <a:rPr lang="ja-JP" altLang="en-US" dirty="0">
                <a:ea typeface="ＭＳ Ｐゴシック" pitchFamily="34" charset="-128"/>
              </a:rPr>
              <a:t>”</a:t>
            </a:r>
            <a:r>
              <a:rPr lang="en-US" altLang="ja-JP" dirty="0">
                <a:ea typeface="ＭＳ Ｐゴシック" pitchFamily="34" charset="-128"/>
              </a:rPr>
              <a:t>  was written above the first closing journal entry.</a:t>
            </a:r>
            <a:endParaRPr lang="en-US" altLang="en-US" dirty="0">
              <a:ea typeface="ＭＳ Ｐゴシック" pitchFamily="34" charset="-128"/>
            </a:endParaRPr>
          </a:p>
        </p:txBody>
      </p:sp>
    </p:spTree>
    <p:extLst>
      <p:ext uri="{BB962C8B-B14F-4D97-AF65-F5344CB8AC3E}">
        <p14:creationId xmlns:p14="http://schemas.microsoft.com/office/powerpoint/2010/main" val="129101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Step 2 is to close all of the expense accounts.  Since expense accounts have a debit balance, we need to credit them to close their balances to zero.</a:t>
            </a:r>
          </a:p>
        </p:txBody>
      </p:sp>
    </p:spTree>
    <p:extLst>
      <p:ext uri="{BB962C8B-B14F-4D97-AF65-F5344CB8AC3E}">
        <p14:creationId xmlns:p14="http://schemas.microsoft.com/office/powerpoint/2010/main" val="364914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When closing the expense accounts, we will transfer their balances to the </a:t>
            </a:r>
            <a:r>
              <a:rPr lang="en-US" altLang="en-US" i="1" dirty="0">
                <a:ea typeface="ＭＳ Ｐゴシック" pitchFamily="34" charset="-128"/>
              </a:rPr>
              <a:t>Income Summary</a:t>
            </a:r>
            <a:r>
              <a:rPr lang="en-US" altLang="en-US" dirty="0">
                <a:ea typeface="ＭＳ Ｐゴシック" pitchFamily="34" charset="-128"/>
              </a:rPr>
              <a:t> account.</a:t>
            </a:r>
          </a:p>
        </p:txBody>
      </p:sp>
    </p:spTree>
    <p:extLst>
      <p:ext uri="{BB962C8B-B14F-4D97-AF65-F5344CB8AC3E}">
        <p14:creationId xmlns:p14="http://schemas.microsoft.com/office/powerpoint/2010/main" val="19642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Since the expense accounts have a debit balance, we need to credit them to close them to zero. A corresponding debit will be made to the </a:t>
            </a:r>
            <a:r>
              <a:rPr lang="en-US" altLang="en-US" i="1" dirty="0">
                <a:ea typeface="ＭＳ Ｐゴシック" pitchFamily="34" charset="-128"/>
              </a:rPr>
              <a:t>Income Summary</a:t>
            </a:r>
            <a:r>
              <a:rPr lang="en-US" altLang="en-US" dirty="0">
                <a:ea typeface="ＭＳ Ｐゴシック" pitchFamily="34" charset="-128"/>
              </a:rPr>
              <a:t> account. The </a:t>
            </a:r>
            <a:r>
              <a:rPr lang="en-US" altLang="en-US" i="1" dirty="0">
                <a:ea typeface="ＭＳ Ｐゴシック" pitchFamily="34" charset="-128"/>
              </a:rPr>
              <a:t>Income Summary</a:t>
            </a:r>
            <a:r>
              <a:rPr lang="en-US" altLang="en-US" dirty="0">
                <a:ea typeface="ＭＳ Ｐゴシック" pitchFamily="34" charset="-128"/>
              </a:rPr>
              <a:t> account will be debited for the </a:t>
            </a:r>
            <a:r>
              <a:rPr lang="en-US" altLang="en-US" b="1" u="sng" dirty="0">
                <a:ea typeface="ＭＳ Ｐゴシック" pitchFamily="34" charset="-128"/>
              </a:rPr>
              <a:t>total</a:t>
            </a:r>
            <a:r>
              <a:rPr lang="en-US" altLang="en-US" dirty="0">
                <a:ea typeface="ＭＳ Ｐゴシック" pitchFamily="34" charset="-128"/>
              </a:rPr>
              <a:t> of all the credits made to the expense accounts.  Each expense account will be credited to bring their balance down to zero.</a:t>
            </a:r>
          </a:p>
          <a:p>
            <a:endParaRPr lang="en-US" altLang="en-US" dirty="0">
              <a:ea typeface="ＭＳ Ｐゴシック" pitchFamily="34" charset="-128"/>
            </a:endParaRPr>
          </a:p>
          <a:p>
            <a:r>
              <a:rPr lang="en-US" altLang="en-US" dirty="0">
                <a:ea typeface="ＭＳ Ｐゴシック" pitchFamily="34" charset="-128"/>
              </a:rPr>
              <a:t>Here is what the T accounts look like.  Each expense account was closed to zero and a corresponding debit was made to the Income Summary account for $13,333.</a:t>
            </a:r>
          </a:p>
        </p:txBody>
      </p:sp>
    </p:spTree>
    <p:extLst>
      <p:ext uri="{BB962C8B-B14F-4D97-AF65-F5344CB8AC3E}">
        <p14:creationId xmlns:p14="http://schemas.microsoft.com/office/powerpoint/2010/main" val="178497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Here is the second closing journal entry.  Notice that </a:t>
            </a:r>
            <a:r>
              <a:rPr lang="en-US" altLang="en-US" i="1" dirty="0">
                <a:ea typeface="ＭＳ Ｐゴシック" pitchFamily="34" charset="-128"/>
              </a:rPr>
              <a:t>Income Summary</a:t>
            </a:r>
            <a:r>
              <a:rPr lang="en-US" altLang="en-US" dirty="0">
                <a:ea typeface="ＭＳ Ｐゴシック" pitchFamily="34" charset="-128"/>
              </a:rPr>
              <a:t> is listed first because it is the only debited account.</a:t>
            </a:r>
          </a:p>
        </p:txBody>
      </p:sp>
    </p:spTree>
    <p:extLst>
      <p:ext uri="{BB962C8B-B14F-4D97-AF65-F5344CB8AC3E}">
        <p14:creationId xmlns:p14="http://schemas.microsoft.com/office/powerpoint/2010/main" val="143135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After making the first two closing entries, Income Summary has a balance of $33,667.  This is the difference between the revenues and the expenses, or net income.  This amount will be transferred to the capital account of the owner.</a:t>
            </a:r>
          </a:p>
        </p:txBody>
      </p:sp>
    </p:spTree>
    <p:extLst>
      <p:ext uri="{BB962C8B-B14F-4D97-AF65-F5344CB8AC3E}">
        <p14:creationId xmlns:p14="http://schemas.microsoft.com/office/powerpoint/2010/main" val="237733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Our third closing entry transfers net income to </a:t>
            </a:r>
            <a:r>
              <a:rPr lang="en-US" altLang="en-US" dirty="0" err="1">
                <a:ea typeface="ＭＳ Ｐゴシック" pitchFamily="34" charset="-128"/>
              </a:rPr>
              <a:t>Trayton</a:t>
            </a:r>
            <a:r>
              <a:rPr lang="en-US" altLang="en-US" dirty="0">
                <a:ea typeface="ＭＳ Ｐゴシック" pitchFamily="34" charset="-128"/>
              </a:rPr>
              <a:t> Eli, Capital.</a:t>
            </a:r>
          </a:p>
        </p:txBody>
      </p:sp>
    </p:spTree>
    <p:extLst>
      <p:ext uri="{BB962C8B-B14F-4D97-AF65-F5344CB8AC3E}">
        <p14:creationId xmlns:p14="http://schemas.microsoft.com/office/powerpoint/2010/main" val="91987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Income Summary has a credit balance of $33,667 at this point, so to close it we would debit it for this amount and make a corresponding credit to the Owner</a:t>
            </a:r>
            <a:r>
              <a:rPr lang="ja-JP" altLang="en-US" dirty="0">
                <a:ea typeface="ＭＳ Ｐゴシック" pitchFamily="34" charset="-128"/>
              </a:rPr>
              <a:t>’</a:t>
            </a:r>
            <a:r>
              <a:rPr lang="en-US" altLang="ja-JP" dirty="0">
                <a:ea typeface="ＭＳ Ｐゴシック" pitchFamily="34" charset="-128"/>
              </a:rPr>
              <a:t>s capital account for the same amount.    Here is an illustration of what the third closing entry would look like in the T accounts.</a:t>
            </a:r>
            <a:endParaRPr lang="en-US" altLang="en-US" dirty="0">
              <a:ea typeface="ＭＳ Ｐゴシック" pitchFamily="34" charset="-128"/>
            </a:endParaRPr>
          </a:p>
        </p:txBody>
      </p:sp>
    </p:spTree>
    <p:extLst>
      <p:ext uri="{BB962C8B-B14F-4D97-AF65-F5344CB8AC3E}">
        <p14:creationId xmlns:p14="http://schemas.microsoft.com/office/powerpoint/2010/main" val="2236490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Here is the third closing journal entry.</a:t>
            </a:r>
          </a:p>
        </p:txBody>
      </p:sp>
    </p:spTree>
    <p:extLst>
      <p:ext uri="{BB962C8B-B14F-4D97-AF65-F5344CB8AC3E}">
        <p14:creationId xmlns:p14="http://schemas.microsoft.com/office/powerpoint/2010/main" val="223649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Our final step is to close the owner</a:t>
            </a:r>
            <a:r>
              <a:rPr lang="ja-JP" altLang="en-US" dirty="0">
                <a:ea typeface="ＭＳ Ｐゴシック" pitchFamily="34" charset="-128"/>
              </a:rPr>
              <a:t>’</a:t>
            </a:r>
            <a:r>
              <a:rPr lang="en-US" altLang="ja-JP" dirty="0">
                <a:ea typeface="ＭＳ Ｐゴシック" pitchFamily="34" charset="-128"/>
              </a:rPr>
              <a:t>s drawing account.</a:t>
            </a:r>
          </a:p>
          <a:p>
            <a:r>
              <a:rPr lang="en-US" altLang="en-US" dirty="0">
                <a:ea typeface="ＭＳ Ｐゴシック" pitchFamily="34" charset="-128"/>
              </a:rPr>
              <a:t>Step 4—The owner</a:t>
            </a:r>
            <a:r>
              <a:rPr lang="ja-JP" altLang="en-US" dirty="0">
                <a:ea typeface="ＭＳ Ｐゴシック" pitchFamily="34" charset="-128"/>
              </a:rPr>
              <a:t>’</a:t>
            </a:r>
            <a:r>
              <a:rPr lang="en-US" altLang="ja-JP" dirty="0">
                <a:ea typeface="ＭＳ Ｐゴシック" pitchFamily="34" charset="-128"/>
              </a:rPr>
              <a:t>s drawing account has a debit balance and is closed directly to the owner</a:t>
            </a:r>
            <a:r>
              <a:rPr lang="ja-JP" altLang="en-US" dirty="0">
                <a:ea typeface="ＭＳ Ｐゴシック" pitchFamily="34" charset="-128"/>
              </a:rPr>
              <a:t>’</a:t>
            </a:r>
            <a:r>
              <a:rPr lang="en-US" altLang="ja-JP" dirty="0">
                <a:ea typeface="ＭＳ Ｐゴシック" pitchFamily="34" charset="-128"/>
              </a:rPr>
              <a:t>s capital account. In this step, we are reducing the drawing account balance of $5,000 to zero.</a:t>
            </a:r>
          </a:p>
          <a:p>
            <a:endParaRPr lang="en-US" altLang="en-US" dirty="0">
              <a:ea typeface="ＭＳ Ｐゴシック" pitchFamily="34" charset="-128"/>
            </a:endParaRPr>
          </a:p>
        </p:txBody>
      </p:sp>
    </p:spTree>
    <p:extLst>
      <p:ext uri="{BB962C8B-B14F-4D97-AF65-F5344CB8AC3E}">
        <p14:creationId xmlns:p14="http://schemas.microsoft.com/office/powerpoint/2010/main" val="115496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sz="1200" dirty="0">
                <a:ea typeface="ＭＳ Ｐゴシック" pitchFamily="34" charset="-128"/>
              </a:rPr>
              <a:t>Chapter 5 introduced and showed how to use the worksheet.  It also covered the preparation of adjusting entries and financial statements.  Chapter 6 completes the accounting cycle by showing how the books are closed before the next financial period begins.  </a:t>
            </a:r>
          </a:p>
          <a:p>
            <a:endParaRPr lang="en-US" altLang="en-US" sz="1200" dirty="0">
              <a:ea typeface="ＭＳ Ｐゴシック" pitchFamily="34" charset="-128"/>
            </a:endParaRPr>
          </a:p>
          <a:p>
            <a:r>
              <a:rPr lang="en-US" altLang="en-US" sz="1200" dirty="0">
                <a:ea typeface="ＭＳ Ｐゴシック" pitchFamily="34" charset="-128"/>
              </a:rPr>
              <a:t> The objectives of this chapter are listed here.</a:t>
            </a:r>
            <a:endParaRPr lang="en-US" sz="1200" dirty="0">
              <a:ea typeface="ＭＳ Ｐゴシック" pitchFamily="34" charset="-128"/>
            </a:endParaRPr>
          </a:p>
          <a:p>
            <a:endParaRPr lang="en-US" sz="1200" dirty="0">
              <a:ea typeface="ＭＳ Ｐゴシック" pitchFamily="34" charset="-128"/>
            </a:endParaRPr>
          </a:p>
          <a:p>
            <a:pPr>
              <a:buFont typeface="Wingdings" pitchFamily="2" charset="2"/>
              <a:buNone/>
            </a:pPr>
            <a:r>
              <a:rPr lang="en-US" sz="1200" b="1" u="sng" dirty="0">
                <a:solidFill>
                  <a:srgbClr val="C00000"/>
                </a:solidFill>
              </a:rPr>
              <a:t>SECTION 1: </a:t>
            </a:r>
            <a:r>
              <a:rPr lang="en-US" altLang="en-US" sz="1200" b="1" u="sng" dirty="0">
                <a:solidFill>
                  <a:srgbClr val="C00000"/>
                </a:solidFill>
              </a:rPr>
              <a:t>Closing Entries</a:t>
            </a:r>
            <a:endParaRPr lang="en-US" altLang="ja-JP" sz="1200" b="1" u="sng" dirty="0">
              <a:solidFill>
                <a:srgbClr val="C00000"/>
              </a:solidFill>
            </a:endParaRPr>
          </a:p>
          <a:p>
            <a:r>
              <a:rPr lang="en-US" sz="1200" b="1" dirty="0"/>
              <a:t>6-1  </a:t>
            </a:r>
            <a:r>
              <a:rPr lang="en-US" sz="1200" b="0" dirty="0"/>
              <a:t>Journalize and post closing entries.</a:t>
            </a:r>
          </a:p>
          <a:p>
            <a:endParaRPr lang="en-US" sz="1200" dirty="0"/>
          </a:p>
          <a:p>
            <a:pPr>
              <a:buFont typeface="Wingdings" pitchFamily="2" charset="2"/>
              <a:buNone/>
            </a:pPr>
            <a:r>
              <a:rPr lang="en-US" sz="1200" b="1" u="sng" dirty="0">
                <a:solidFill>
                  <a:srgbClr val="C00000"/>
                </a:solidFill>
              </a:rPr>
              <a:t>SECTION 2:</a:t>
            </a:r>
            <a:r>
              <a:rPr lang="en-US" altLang="en-US" sz="1200" b="1" u="sng" dirty="0">
                <a:solidFill>
                  <a:srgbClr val="C00000"/>
                </a:solidFill>
              </a:rPr>
              <a:t> Using Accounting Information</a:t>
            </a:r>
            <a:endParaRPr lang="en-US" altLang="en-US" sz="300" u="sng" dirty="0">
              <a:solidFill>
                <a:srgbClr val="C00000"/>
              </a:solidFill>
            </a:endParaRPr>
          </a:p>
          <a:p>
            <a:r>
              <a:rPr lang="en-US" sz="1200" b="1" dirty="0"/>
              <a:t>6-2  </a:t>
            </a:r>
            <a:r>
              <a:rPr lang="en-US" sz="1200" b="0" dirty="0"/>
              <a:t>Prepare a </a:t>
            </a:r>
            <a:r>
              <a:rPr lang="en-US" sz="1200" b="0" dirty="0" err="1"/>
              <a:t>postclosing</a:t>
            </a:r>
            <a:r>
              <a:rPr lang="en-US" sz="1200" b="0" dirty="0"/>
              <a:t> trial balance.</a:t>
            </a:r>
          </a:p>
          <a:p>
            <a:r>
              <a:rPr lang="en-US" sz="1200" b="1" dirty="0"/>
              <a:t>6-3  </a:t>
            </a:r>
            <a:r>
              <a:rPr lang="en-US" sz="1200" b="0" dirty="0"/>
              <a:t>Interpret financial statements.</a:t>
            </a:r>
          </a:p>
          <a:p>
            <a:r>
              <a:rPr lang="en-US" sz="1200" b="1" dirty="0"/>
              <a:t>6-4  </a:t>
            </a:r>
            <a:r>
              <a:rPr lang="en-US" sz="1200" b="0" dirty="0"/>
              <a:t>Review the steps in the accounting cycle.</a:t>
            </a:r>
          </a:p>
          <a:p>
            <a:r>
              <a:rPr lang="en-US" sz="1200" b="1" dirty="0"/>
              <a:t>6-5</a:t>
            </a:r>
            <a:r>
              <a:rPr lang="en-US" sz="1100" dirty="0"/>
              <a:t>  </a:t>
            </a:r>
            <a:r>
              <a:rPr lang="en-US" sz="1100" b="0" dirty="0"/>
              <a:t>Define the accounting terms new to this chapter. </a:t>
            </a:r>
            <a:endParaRPr lang="en-US" sz="1200" b="0" dirty="0"/>
          </a:p>
          <a:p>
            <a:endParaRPr lang="en-US" altLang="en-US" sz="1200" dirty="0">
              <a:ea typeface="ＭＳ Ｐゴシック" pitchFamily="34" charset="-128"/>
            </a:endParaRPr>
          </a:p>
        </p:txBody>
      </p:sp>
    </p:spTree>
    <p:extLst>
      <p:ext uri="{BB962C8B-B14F-4D97-AF65-F5344CB8AC3E}">
        <p14:creationId xmlns:p14="http://schemas.microsoft.com/office/powerpoint/2010/main" val="157908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We need to debit </a:t>
            </a:r>
            <a:r>
              <a:rPr lang="en-US" altLang="en-US" i="1" dirty="0" err="1">
                <a:solidFill>
                  <a:srgbClr val="990000"/>
                </a:solidFill>
                <a:ea typeface="ＭＳ Ｐゴシック" pitchFamily="34" charset="-128"/>
              </a:rPr>
              <a:t>Trayton</a:t>
            </a:r>
            <a:r>
              <a:rPr lang="en-US" altLang="en-US" i="1" dirty="0">
                <a:solidFill>
                  <a:srgbClr val="990000"/>
                </a:solidFill>
                <a:ea typeface="ＭＳ Ｐゴシック" pitchFamily="34" charset="-128"/>
              </a:rPr>
              <a:t> Eli</a:t>
            </a:r>
            <a:r>
              <a:rPr lang="en-US" altLang="en-US" i="1" dirty="0">
                <a:ea typeface="ＭＳ Ｐゴシック" pitchFamily="34" charset="-128"/>
              </a:rPr>
              <a:t>, Capital</a:t>
            </a:r>
            <a:r>
              <a:rPr lang="en-US" altLang="en-US" dirty="0">
                <a:ea typeface="ＭＳ Ｐゴシック" pitchFamily="34" charset="-128"/>
              </a:rPr>
              <a:t> for $5,000 and credit </a:t>
            </a:r>
            <a:r>
              <a:rPr lang="en-US" altLang="en-US" i="1" dirty="0" err="1">
                <a:solidFill>
                  <a:srgbClr val="990000"/>
                </a:solidFill>
                <a:ea typeface="ＭＳ Ｐゴシック" pitchFamily="34" charset="-128"/>
              </a:rPr>
              <a:t>Trayton</a:t>
            </a:r>
            <a:r>
              <a:rPr lang="en-US" altLang="en-US" i="1" dirty="0">
                <a:solidFill>
                  <a:srgbClr val="990000"/>
                </a:solidFill>
                <a:ea typeface="ＭＳ Ｐゴシック" pitchFamily="34" charset="-128"/>
              </a:rPr>
              <a:t> Eli</a:t>
            </a:r>
            <a:r>
              <a:rPr lang="en-US" altLang="en-US" i="1" dirty="0">
                <a:ea typeface="ＭＳ Ｐゴシック" pitchFamily="34" charset="-128"/>
              </a:rPr>
              <a:t>, Drawing</a:t>
            </a:r>
            <a:r>
              <a:rPr lang="en-US" altLang="en-US" dirty="0">
                <a:ea typeface="ＭＳ Ｐゴシック" pitchFamily="34" charset="-128"/>
              </a:rPr>
              <a:t> for $5,000 to close it to zero.</a:t>
            </a:r>
          </a:p>
          <a:p>
            <a:r>
              <a:rPr lang="en-US" altLang="en-US" dirty="0">
                <a:ea typeface="ＭＳ Ｐゴシック" pitchFamily="34" charset="-128"/>
              </a:rPr>
              <a:t>After making the credit to the Drawing account, its balance is zero and the capital account has been reduced by the withdrawals made during the period.  This was another goal of the closing process; to update the owner</a:t>
            </a:r>
            <a:r>
              <a:rPr lang="ja-JP" altLang="en-US" dirty="0">
                <a:ea typeface="ＭＳ Ｐゴシック" pitchFamily="34" charset="-128"/>
              </a:rPr>
              <a:t>’</a:t>
            </a:r>
            <a:r>
              <a:rPr lang="en-US" altLang="ja-JP" dirty="0">
                <a:ea typeface="ＭＳ Ｐゴシック" pitchFamily="34" charset="-128"/>
              </a:rPr>
              <a:t>s capital account.</a:t>
            </a:r>
            <a:endParaRPr lang="en-US" altLang="en-US" dirty="0">
              <a:ea typeface="ＭＳ Ｐゴシック" pitchFamily="34" charset="-128"/>
            </a:endParaRPr>
          </a:p>
        </p:txBody>
      </p:sp>
    </p:spTree>
    <p:extLst>
      <p:ext uri="{BB962C8B-B14F-4D97-AF65-F5344CB8AC3E}">
        <p14:creationId xmlns:p14="http://schemas.microsoft.com/office/powerpoint/2010/main" val="18273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The last closing journal entry is shown here.</a:t>
            </a:r>
          </a:p>
        </p:txBody>
      </p:sp>
    </p:spTree>
    <p:extLst>
      <p:ext uri="{BB962C8B-B14F-4D97-AF65-F5344CB8AC3E}">
        <p14:creationId xmlns:p14="http://schemas.microsoft.com/office/powerpoint/2010/main" val="339112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i="1" dirty="0" err="1">
                <a:ea typeface="ＭＳ Ｐゴシック" pitchFamily="34" charset="-128"/>
              </a:rPr>
              <a:t>Trayton</a:t>
            </a:r>
            <a:r>
              <a:rPr lang="en-US" altLang="en-US" i="1" dirty="0">
                <a:ea typeface="ＭＳ Ｐゴシック" pitchFamily="34" charset="-128"/>
              </a:rPr>
              <a:t> Eli, Capital</a:t>
            </a:r>
            <a:r>
              <a:rPr lang="en-US" altLang="en-US" dirty="0">
                <a:ea typeface="ＭＳ Ｐゴシック" pitchFamily="34" charset="-128"/>
              </a:rPr>
              <a:t> will show a balance of $128,667 on the Balance Sheet.</a:t>
            </a:r>
          </a:p>
        </p:txBody>
      </p:sp>
    </p:spTree>
    <p:extLst>
      <p:ext uri="{BB962C8B-B14F-4D97-AF65-F5344CB8AC3E}">
        <p14:creationId xmlns:p14="http://schemas.microsoft.com/office/powerpoint/2010/main" val="225104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Here are all four of the closing journal entries:</a:t>
            </a:r>
          </a:p>
          <a:p>
            <a:r>
              <a:rPr lang="en-US" altLang="en-US" dirty="0">
                <a:ea typeface="ＭＳ Ｐゴシック" pitchFamily="34" charset="-128"/>
              </a:rPr>
              <a:t>Step 1—close the revenue accounts</a:t>
            </a:r>
          </a:p>
          <a:p>
            <a:r>
              <a:rPr lang="en-US" altLang="en-US" dirty="0">
                <a:ea typeface="ＭＳ Ｐゴシック" pitchFamily="34" charset="-128"/>
              </a:rPr>
              <a:t>Step 2—close the expense accounts</a:t>
            </a:r>
          </a:p>
          <a:p>
            <a:r>
              <a:rPr lang="en-US" altLang="en-US" dirty="0">
                <a:ea typeface="ＭＳ Ｐゴシック" pitchFamily="34" charset="-128"/>
              </a:rPr>
              <a:t>Step 3—close the Income Summary account</a:t>
            </a:r>
          </a:p>
          <a:p>
            <a:r>
              <a:rPr lang="en-US" altLang="en-US" dirty="0">
                <a:ea typeface="ＭＳ Ｐゴシック" pitchFamily="34" charset="-128"/>
              </a:rPr>
              <a:t>Step 4—close the Drawing account</a:t>
            </a:r>
          </a:p>
        </p:txBody>
      </p:sp>
    </p:spTree>
    <p:extLst>
      <p:ext uri="{BB962C8B-B14F-4D97-AF65-F5344CB8AC3E}">
        <p14:creationId xmlns:p14="http://schemas.microsoft.com/office/powerpoint/2010/main" val="225104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Here are all four of the closing journal entries:</a:t>
            </a:r>
          </a:p>
          <a:p>
            <a:r>
              <a:rPr lang="en-US" altLang="en-US" dirty="0">
                <a:ea typeface="ＭＳ Ｐゴシック" pitchFamily="34" charset="-128"/>
              </a:rPr>
              <a:t>Step 1—close the revenue accounts</a:t>
            </a:r>
          </a:p>
          <a:p>
            <a:r>
              <a:rPr lang="en-US" altLang="en-US" dirty="0">
                <a:ea typeface="ＭＳ Ｐゴシック" pitchFamily="34" charset="-128"/>
              </a:rPr>
              <a:t>Step 2—close the expense accounts</a:t>
            </a:r>
          </a:p>
          <a:p>
            <a:r>
              <a:rPr lang="en-US" altLang="en-US" dirty="0">
                <a:ea typeface="ＭＳ Ｐゴシック" pitchFamily="34" charset="-128"/>
              </a:rPr>
              <a:t>Step 3—close the Income Summary account</a:t>
            </a:r>
          </a:p>
          <a:p>
            <a:r>
              <a:rPr lang="en-US" altLang="en-US" dirty="0">
                <a:ea typeface="ＭＳ Ｐゴシック" pitchFamily="34" charset="-128"/>
              </a:rPr>
              <a:t>Step 4—close the Drawing account</a:t>
            </a:r>
          </a:p>
        </p:txBody>
      </p:sp>
    </p:spTree>
    <p:extLst>
      <p:ext uri="{BB962C8B-B14F-4D97-AF65-F5344CB8AC3E}">
        <p14:creationId xmlns:p14="http://schemas.microsoft.com/office/powerpoint/2010/main" val="2251046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Now all of the closing journal entries need to be posted to the general ledger.</a:t>
            </a:r>
          </a:p>
          <a:p>
            <a:r>
              <a:rPr lang="en-US" altLang="en-US" dirty="0">
                <a:ea typeface="ＭＳ Ｐゴシック" pitchFamily="34" charset="-128"/>
              </a:rPr>
              <a:t>When posting the closing entries, make sure you write </a:t>
            </a:r>
            <a:r>
              <a:rPr lang="ja-JP" altLang="en-US" dirty="0">
                <a:ea typeface="ＭＳ Ｐゴシック" pitchFamily="34" charset="-128"/>
              </a:rPr>
              <a:t>“</a:t>
            </a:r>
            <a:r>
              <a:rPr lang="en-US" altLang="ja-JP" dirty="0">
                <a:ea typeface="ＭＳ Ｐゴシック" pitchFamily="34" charset="-128"/>
              </a:rPr>
              <a:t>closing</a:t>
            </a:r>
            <a:r>
              <a:rPr lang="ja-JP" altLang="en-US" dirty="0">
                <a:ea typeface="ＭＳ Ｐゴシック" pitchFamily="34" charset="-128"/>
              </a:rPr>
              <a:t>”</a:t>
            </a:r>
            <a:r>
              <a:rPr lang="en-US" altLang="ja-JP" dirty="0">
                <a:ea typeface="ＭＳ Ｐゴシック" pitchFamily="34" charset="-128"/>
              </a:rPr>
              <a:t> in the description column of the general ledger.</a:t>
            </a:r>
            <a:endParaRPr lang="en-US" altLang="en-US" dirty="0">
              <a:ea typeface="ＭＳ Ｐゴシック" pitchFamily="34" charset="-128"/>
            </a:endParaRPr>
          </a:p>
        </p:txBody>
      </p:sp>
    </p:spTree>
    <p:extLst>
      <p:ext uri="{BB962C8B-B14F-4D97-AF65-F5344CB8AC3E}">
        <p14:creationId xmlns:p14="http://schemas.microsoft.com/office/powerpoint/2010/main" val="3730752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Here is the Fees Income account in the general ledger.  Notice that after posting the closing journal entry of a $47,000 debit, it now has an end of period balance of zero.</a:t>
            </a:r>
          </a:p>
        </p:txBody>
      </p:sp>
    </p:spTree>
    <p:extLst>
      <p:ext uri="{BB962C8B-B14F-4D97-AF65-F5344CB8AC3E}">
        <p14:creationId xmlns:p14="http://schemas.microsoft.com/office/powerpoint/2010/main" val="673648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After posting to the </a:t>
            </a:r>
            <a:r>
              <a:rPr lang="en-US" altLang="en-US" i="1" dirty="0">
                <a:ea typeface="ＭＳ Ｐゴシック" pitchFamily="34" charset="-128"/>
              </a:rPr>
              <a:t>Fees Income</a:t>
            </a:r>
            <a:r>
              <a:rPr lang="en-US" altLang="en-US" dirty="0">
                <a:ea typeface="ＭＳ Ｐゴシック" pitchFamily="34" charset="-128"/>
              </a:rPr>
              <a:t> account in the general ledger, we post to the </a:t>
            </a:r>
            <a:r>
              <a:rPr lang="en-US" altLang="en-US" i="1" dirty="0">
                <a:ea typeface="ＭＳ Ｐゴシック" pitchFamily="34" charset="-128"/>
              </a:rPr>
              <a:t>Income Summary.  </a:t>
            </a:r>
            <a:r>
              <a:rPr lang="en-US" altLang="en-US" dirty="0">
                <a:ea typeface="ＭＳ Ｐゴシック" pitchFamily="34" charset="-128"/>
              </a:rPr>
              <a:t>The remaining three closing entries are posted in a similar fashion.</a:t>
            </a:r>
          </a:p>
        </p:txBody>
      </p:sp>
    </p:spTree>
    <p:extLst>
      <p:ext uri="{BB962C8B-B14F-4D97-AF65-F5344CB8AC3E}">
        <p14:creationId xmlns:p14="http://schemas.microsoft.com/office/powerpoint/2010/main" val="673648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6-2: </a:t>
            </a:r>
            <a:r>
              <a:rPr lang="en-US" b="1" dirty="0">
                <a:ea typeface="ＭＳ Ｐゴシック" pitchFamily="34" charset="-128"/>
              </a:rPr>
              <a:t>Prepare a </a:t>
            </a:r>
            <a:r>
              <a:rPr lang="en-US" b="1" dirty="0" err="1">
                <a:ea typeface="ＭＳ Ｐゴシック" pitchFamily="34" charset="-128"/>
              </a:rPr>
              <a:t>postclosing</a:t>
            </a:r>
            <a:r>
              <a:rPr lang="en-US" b="1" dirty="0">
                <a:ea typeface="ＭＳ Ｐゴシック" pitchFamily="34" charset="-128"/>
              </a:rPr>
              <a:t> trial balance.</a:t>
            </a:r>
          </a:p>
        </p:txBody>
      </p:sp>
    </p:spTree>
    <p:extLst>
      <p:ext uri="{BB962C8B-B14F-4D97-AF65-F5344CB8AC3E}">
        <p14:creationId xmlns:p14="http://schemas.microsoft.com/office/powerpoint/2010/main" val="129324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2, Objective 6-2:</a:t>
            </a:r>
          </a:p>
          <a:p>
            <a:r>
              <a:rPr lang="en-US" altLang="en-US" dirty="0">
                <a:ea typeface="ＭＳ Ｐゴシック" pitchFamily="34" charset="-128"/>
              </a:rPr>
              <a:t>The </a:t>
            </a:r>
            <a:r>
              <a:rPr lang="en-US" altLang="en-US" dirty="0" err="1">
                <a:ea typeface="ＭＳ Ｐゴシック" pitchFamily="34" charset="-128"/>
              </a:rPr>
              <a:t>postclosing</a:t>
            </a:r>
            <a:r>
              <a:rPr lang="en-US" altLang="en-US" dirty="0">
                <a:ea typeface="ＭＳ Ｐゴシック" pitchFamily="34" charset="-128"/>
              </a:rPr>
              <a:t> trial balance is prepared after the closing process.  It contains only the permanent accounts which were not closed at the end of the period. It proves that debits still equal credits and that all temporary accounts were closed to zero.  When we interpret financial information, we are evaluating the financial information presented, and communicating this information to various stakeholders, both inside and outside of the business.</a:t>
            </a:r>
          </a:p>
        </p:txBody>
      </p:sp>
    </p:spTree>
    <p:extLst>
      <p:ext uri="{BB962C8B-B14F-4D97-AF65-F5344CB8AC3E}">
        <p14:creationId xmlns:p14="http://schemas.microsoft.com/office/powerpoint/2010/main" val="359178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Chap 6, Section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In this first section, we learn how to make closing entries.</a:t>
            </a:r>
          </a:p>
          <a:p>
            <a:r>
              <a:rPr lang="en-US" altLang="en-US" dirty="0">
                <a:latin typeface="Arial" pitchFamily="34" charset="0"/>
                <a:ea typeface="ＭＳ Ｐゴシック" pitchFamily="34" charset="-128"/>
              </a:rPr>
              <a:t>Journalizing and posting closing entries is the seventh step in the accounting cycle. </a:t>
            </a:r>
            <a:r>
              <a:rPr lang="en-US" altLang="en-US" dirty="0">
                <a:ea typeface="ＭＳ Ｐゴシック" pitchFamily="34" charset="-128"/>
              </a:rPr>
              <a:t>Closing entries are journal entries which are completed at the end of an accounting cycle so that the business can start fresh in the next accounting period.  Closing entries are journal entries that transfer the results of operations (net income or net loss) to owner</a:t>
            </a:r>
            <a:r>
              <a:rPr lang="ja-JP" altLang="en-US" dirty="0">
                <a:ea typeface="ＭＳ Ｐゴシック" pitchFamily="34" charset="-128"/>
              </a:rPr>
              <a:t>’</a:t>
            </a:r>
            <a:r>
              <a:rPr lang="en-US" altLang="ja-JP" dirty="0">
                <a:ea typeface="ＭＳ Ｐゴシック" pitchFamily="34" charset="-128"/>
              </a:rPr>
              <a:t>s equity and reduce the revenue, expense, and drawing account balances to zero.</a:t>
            </a:r>
          </a:p>
        </p:txBody>
      </p:sp>
    </p:spTree>
    <p:extLst>
      <p:ext uri="{BB962C8B-B14F-4D97-AF65-F5344CB8AC3E}">
        <p14:creationId xmlns:p14="http://schemas.microsoft.com/office/powerpoint/2010/main" val="2751328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b="1" dirty="0">
                <a:ea typeface="ＭＳ Ｐゴシック" pitchFamily="34" charset="-128"/>
              </a:rPr>
              <a:t>Section 2, Objective 6-2:</a:t>
            </a:r>
          </a:p>
          <a:p>
            <a:pPr>
              <a:spcBef>
                <a:spcPct val="0"/>
              </a:spcBef>
            </a:pPr>
            <a:r>
              <a:rPr lang="en-US" altLang="en-US" dirty="0">
                <a:ea typeface="ＭＳ Ｐゴシック" pitchFamily="34" charset="-128"/>
              </a:rPr>
              <a:t>Only permanent accounts appear on the </a:t>
            </a:r>
            <a:r>
              <a:rPr lang="en-US" altLang="en-US" dirty="0" err="1">
                <a:ea typeface="ＭＳ Ｐゴシック" pitchFamily="34" charset="-128"/>
              </a:rPr>
              <a:t>postclosing</a:t>
            </a:r>
            <a:r>
              <a:rPr lang="en-US" altLang="en-US" dirty="0">
                <a:ea typeface="ＭＳ Ｐゴシック" pitchFamily="34" charset="-128"/>
              </a:rPr>
              <a:t> trial balance.  This would include all asset and liability accounts, as well as capital.</a:t>
            </a:r>
            <a:r>
              <a:rPr lang="en-US" altLang="en-US" b="1" dirty="0">
                <a:ea typeface="ＭＳ Ｐゴシック" pitchFamily="34" charset="-128"/>
              </a:rPr>
              <a:t> </a:t>
            </a:r>
            <a:r>
              <a:rPr lang="en-US" altLang="en-US" dirty="0">
                <a:ea typeface="ＭＳ Ｐゴシック" pitchFamily="34" charset="-128"/>
              </a:rPr>
              <a:t>Notice that debits equal credits on the post closing trial balance.</a:t>
            </a:r>
          </a:p>
        </p:txBody>
      </p:sp>
    </p:spTree>
    <p:extLst>
      <p:ext uri="{BB962C8B-B14F-4D97-AF65-F5344CB8AC3E}">
        <p14:creationId xmlns:p14="http://schemas.microsoft.com/office/powerpoint/2010/main" val="1988214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2, Objective 6-2:</a:t>
            </a:r>
          </a:p>
          <a:p>
            <a:r>
              <a:rPr lang="en-US" altLang="en-US" dirty="0">
                <a:ea typeface="ＭＳ Ｐゴシック" pitchFamily="34" charset="-128"/>
              </a:rPr>
              <a:t>We can use the audit trail to help us locate errors. Oftentimes this requires that we backtrack trough the process to find where we may have added or subtracted incorrectly, posted incorrectly, or journalized incorrectly.</a:t>
            </a:r>
          </a:p>
        </p:txBody>
      </p:sp>
    </p:spTree>
    <p:extLst>
      <p:ext uri="{BB962C8B-B14F-4D97-AF65-F5344CB8AC3E}">
        <p14:creationId xmlns:p14="http://schemas.microsoft.com/office/powerpoint/2010/main" val="1275492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6-3: </a:t>
            </a:r>
            <a:r>
              <a:rPr lang="en-US" b="1" dirty="0">
                <a:ea typeface="ＭＳ Ｐゴシック" pitchFamily="34" charset="-128"/>
              </a:rPr>
              <a:t>Interpret financial statements.</a:t>
            </a:r>
          </a:p>
        </p:txBody>
      </p:sp>
    </p:spTree>
    <p:extLst>
      <p:ext uri="{BB962C8B-B14F-4D97-AF65-F5344CB8AC3E}">
        <p14:creationId xmlns:p14="http://schemas.microsoft.com/office/powerpoint/2010/main" val="363833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6-3:</a:t>
            </a:r>
          </a:p>
          <a:p>
            <a:r>
              <a:rPr lang="en-US" altLang="en-US" dirty="0">
                <a:ea typeface="ＭＳ Ｐゴシック" pitchFamily="34" charset="-128"/>
              </a:rPr>
              <a:t>What do users do with the finished financial statements?</a:t>
            </a:r>
          </a:p>
          <a:p>
            <a:r>
              <a:rPr lang="en-US" altLang="en-US" dirty="0">
                <a:ea typeface="ＭＳ Ｐゴシック" pitchFamily="34" charset="-128"/>
              </a:rPr>
              <a:t>In objective three we will learn how users value the information provided in financial statements. Users must interpret the information in the financial</a:t>
            </a:r>
            <a:r>
              <a:rPr lang="en-US" altLang="en-US" baseline="0" dirty="0">
                <a:ea typeface="ＭＳ Ｐゴシック" pitchFamily="34" charset="-128"/>
              </a:rPr>
              <a:t> statements. </a:t>
            </a:r>
            <a:r>
              <a:rPr lang="en-US" altLang="en-US" dirty="0">
                <a:ea typeface="ＭＳ Ｐゴシック" pitchFamily="34" charset="-128"/>
              </a:rPr>
              <a:t>To interpret means to understand and explain the meaning and importance of something. Financial statements help users make all kinds of decisions.  Financial statements provide important answers to questions such as:</a:t>
            </a:r>
          </a:p>
          <a:p>
            <a:pPr>
              <a:buFontTx/>
              <a:buChar char="•"/>
            </a:pPr>
            <a:r>
              <a:rPr lang="en-US" altLang="en-US" dirty="0">
                <a:ea typeface="ＭＳ Ｐゴシック" pitchFamily="34" charset="-128"/>
              </a:rPr>
              <a:t> What is the cash balance?</a:t>
            </a:r>
          </a:p>
          <a:p>
            <a:pPr>
              <a:buFontTx/>
              <a:buChar char="•"/>
            </a:pPr>
            <a:r>
              <a:rPr lang="en-US" altLang="en-US" dirty="0">
                <a:ea typeface="ＭＳ Ｐゴシック" pitchFamily="34" charset="-128"/>
              </a:rPr>
              <a:t> How much do customers owe the business?</a:t>
            </a:r>
          </a:p>
          <a:p>
            <a:pPr>
              <a:buFontTx/>
              <a:buChar char="•"/>
            </a:pPr>
            <a:r>
              <a:rPr lang="en-US" altLang="en-US" dirty="0">
                <a:ea typeface="ＭＳ Ｐゴシック" pitchFamily="34" charset="-128"/>
              </a:rPr>
              <a:t> How much does the business owe suppliers?</a:t>
            </a:r>
          </a:p>
          <a:p>
            <a:pPr>
              <a:buFontTx/>
              <a:buChar char="•"/>
            </a:pPr>
            <a:r>
              <a:rPr lang="en-US" altLang="en-US" dirty="0">
                <a:ea typeface="ＭＳ Ｐゴシック" pitchFamily="34" charset="-128"/>
              </a:rPr>
              <a:t> What is the profit or loss?</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1662740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22860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2, Objective 6-3:</a:t>
            </a:r>
          </a:p>
          <a:p>
            <a:pPr indent="-228600"/>
            <a:r>
              <a:rPr lang="en-US" altLang="en-US" dirty="0">
                <a:ea typeface="ＭＳ Ｐゴシック" pitchFamily="34" charset="-128"/>
              </a:rPr>
              <a:t>From looking at a balance sheet you can see that the Cash account has a balance of $111,350. Let</a:t>
            </a:r>
            <a:r>
              <a:rPr lang="ja-JP" altLang="en-US" dirty="0">
                <a:ea typeface="ＭＳ Ｐゴシック" pitchFamily="34" charset="-128"/>
              </a:rPr>
              <a:t>’</a:t>
            </a:r>
            <a:r>
              <a:rPr lang="en-US" altLang="ja-JP" dirty="0">
                <a:ea typeface="ＭＳ Ｐゴシック" pitchFamily="34" charset="-128"/>
              </a:rPr>
              <a:t>s look at Accounts Receivable on the balance sheet. You can see that our customers owe us $5,000.</a:t>
            </a:r>
          </a:p>
          <a:p>
            <a:pPr indent="-228600"/>
            <a:endParaRPr lang="en-US" altLang="en-US" dirty="0">
              <a:ea typeface="ＭＳ Ｐゴシック" pitchFamily="34" charset="-128"/>
            </a:endParaRPr>
          </a:p>
        </p:txBody>
      </p:sp>
    </p:spTree>
    <p:extLst>
      <p:ext uri="{BB962C8B-B14F-4D97-AF65-F5344CB8AC3E}">
        <p14:creationId xmlns:p14="http://schemas.microsoft.com/office/powerpoint/2010/main" val="694188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2, Objective 6-3:</a:t>
            </a:r>
          </a:p>
          <a:p>
            <a:pPr marL="228600" indent="-228600"/>
            <a:r>
              <a:rPr lang="en-US" altLang="en-US" dirty="0">
                <a:ea typeface="ＭＳ Ｐゴシック" pitchFamily="34" charset="-128"/>
              </a:rPr>
              <a:t>You can also see what the company owes to its vendors.  The business owes $3,500 to creditors.</a:t>
            </a:r>
          </a:p>
        </p:txBody>
      </p:sp>
    </p:spTree>
    <p:extLst>
      <p:ext uri="{BB962C8B-B14F-4D97-AF65-F5344CB8AC3E}">
        <p14:creationId xmlns:p14="http://schemas.microsoft.com/office/powerpoint/2010/main" val="69418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2, Objective 6-3:</a:t>
            </a:r>
          </a:p>
          <a:p>
            <a:pPr marL="228600" indent="-228600"/>
            <a:r>
              <a:rPr lang="en-US" altLang="en-US" dirty="0">
                <a:ea typeface="ＭＳ Ｐゴシック" pitchFamily="34" charset="-128"/>
              </a:rPr>
              <a:t>Did the company generate a profit or loss?  You can tell by reviewing the income statement that the business had net income of $33,667.</a:t>
            </a:r>
          </a:p>
        </p:txBody>
      </p:sp>
    </p:spTree>
    <p:extLst>
      <p:ext uri="{BB962C8B-B14F-4D97-AF65-F5344CB8AC3E}">
        <p14:creationId xmlns:p14="http://schemas.microsoft.com/office/powerpoint/2010/main" val="694188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6-4: </a:t>
            </a:r>
            <a:r>
              <a:rPr lang="en-US" sz="1200" b="1" dirty="0"/>
              <a:t>Review the steps in the accounting cycle.</a:t>
            </a:r>
            <a:endParaRPr lang="en-US" b="1" dirty="0">
              <a:ea typeface="ＭＳ Ｐゴシック" pitchFamily="34" charset="-128"/>
            </a:endParaRPr>
          </a:p>
          <a:p>
            <a:pPr eaLnBrk="1" hangingPunct="1"/>
            <a:endParaRPr lang="en-US" b="1" dirty="0">
              <a:ea typeface="ＭＳ Ｐゴシック" pitchFamily="34" charset="-128"/>
            </a:endParaRPr>
          </a:p>
        </p:txBody>
      </p:sp>
    </p:spTree>
    <p:extLst>
      <p:ext uri="{BB962C8B-B14F-4D97-AF65-F5344CB8AC3E}">
        <p14:creationId xmlns:p14="http://schemas.microsoft.com/office/powerpoint/2010/main" val="2484997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6-4:</a:t>
            </a:r>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In the last objective of this chapter we want to review the final steps</a:t>
            </a:r>
            <a:r>
              <a:rPr lang="en-US" altLang="en-US" baseline="0" dirty="0">
                <a:ea typeface="ＭＳ Ｐゴシック" pitchFamily="34" charset="-128"/>
              </a:rPr>
              <a:t> in the accounting cycle</a:t>
            </a:r>
            <a:r>
              <a:rPr lang="en-US" altLang="en-US" dirty="0">
                <a:ea typeface="ＭＳ Ｐゴシック" pitchFamily="34" charset="-128"/>
              </a:rPr>
              <a:t>.</a:t>
            </a:r>
          </a:p>
          <a:p>
            <a:r>
              <a:rPr lang="en-US" altLang="en-US" dirty="0">
                <a:latin typeface="Arial" pitchFamily="34" charset="0"/>
                <a:ea typeface="ＭＳ Ｐゴシック" pitchFamily="34" charset="-128"/>
              </a:rPr>
              <a:t>In step 5, we use the worksheet to prepare our financial statements.</a:t>
            </a:r>
          </a:p>
        </p:txBody>
      </p:sp>
    </p:spTree>
    <p:extLst>
      <p:ext uri="{BB962C8B-B14F-4D97-AF65-F5344CB8AC3E}">
        <p14:creationId xmlns:p14="http://schemas.microsoft.com/office/powerpoint/2010/main" val="2616006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6-4:</a:t>
            </a:r>
          </a:p>
          <a:p>
            <a:r>
              <a:rPr lang="en-US" altLang="en-US" dirty="0">
                <a:latin typeface="Arial" pitchFamily="34" charset="0"/>
                <a:ea typeface="ＭＳ Ｐゴシック" pitchFamily="34" charset="-128"/>
              </a:rPr>
              <a:t>In step 6, we journalize and post adjusting entries.  In step 7, we journalize and post our end of period closing entries. </a:t>
            </a:r>
          </a:p>
        </p:txBody>
      </p:sp>
    </p:spTree>
    <p:extLst>
      <p:ext uri="{BB962C8B-B14F-4D97-AF65-F5344CB8AC3E}">
        <p14:creationId xmlns:p14="http://schemas.microsoft.com/office/powerpoint/2010/main" val="261600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Chap 6, Section 1</a:t>
            </a:r>
          </a:p>
          <a:p>
            <a:r>
              <a:rPr lang="en-US" altLang="en-US" dirty="0">
                <a:ea typeface="ＭＳ Ｐゴシック" pitchFamily="34" charset="-128"/>
              </a:rPr>
              <a:t>The Income Summary account is only used during the closing process.</a:t>
            </a:r>
          </a:p>
          <a:p>
            <a:endParaRPr lang="en-US" dirty="0"/>
          </a:p>
        </p:txBody>
      </p:sp>
    </p:spTree>
    <p:extLst>
      <p:ext uri="{BB962C8B-B14F-4D97-AF65-F5344CB8AC3E}">
        <p14:creationId xmlns:p14="http://schemas.microsoft.com/office/powerpoint/2010/main" val="3826098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6-4:</a:t>
            </a:r>
          </a:p>
          <a:p>
            <a:r>
              <a:rPr lang="en-US" altLang="en-US" dirty="0">
                <a:ea typeface="ＭＳ Ｐゴシック" pitchFamily="34" charset="-128"/>
              </a:rPr>
              <a:t>After studying the accounting cycle of Eli’s </a:t>
            </a:r>
            <a:r>
              <a:rPr lang="en-US" altLang="ja-JP" dirty="0">
                <a:ea typeface="ＭＳ Ｐゴシック" pitchFamily="34" charset="-128"/>
              </a:rPr>
              <a:t>Consulting Services, you should have an understanding of how data flows through a simple accounting system for a small business.  Review the flow and make certain that you are comfortable with the documents and reports.  </a:t>
            </a:r>
            <a:endParaRPr lang="en-US" altLang="en-US" dirty="0">
              <a:ea typeface="ＭＳ Ｐゴシック" pitchFamily="34" charset="-128"/>
            </a:endParaRPr>
          </a:p>
        </p:txBody>
      </p:sp>
    </p:spTree>
    <p:extLst>
      <p:ext uri="{BB962C8B-B14F-4D97-AF65-F5344CB8AC3E}">
        <p14:creationId xmlns:p14="http://schemas.microsoft.com/office/powerpoint/2010/main" val="379542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Chap 6, Section 1</a:t>
            </a:r>
          </a:p>
          <a:p>
            <a:r>
              <a:rPr lang="en-US" altLang="en-US" dirty="0">
                <a:ea typeface="ＭＳ Ｐゴシック" pitchFamily="34" charset="-128"/>
              </a:rPr>
              <a:t>The Income Summary account is classified as a temporary owner</a:t>
            </a:r>
            <a:r>
              <a:rPr lang="ja-JP" altLang="en-US" dirty="0">
                <a:ea typeface="ＭＳ Ｐゴシック" pitchFamily="34" charset="-128"/>
              </a:rPr>
              <a:t>’</a:t>
            </a:r>
            <a:r>
              <a:rPr lang="en-US" altLang="ja-JP" dirty="0">
                <a:ea typeface="ＭＳ Ｐゴシック" pitchFamily="34" charset="-128"/>
              </a:rPr>
              <a:t>s equity account which will have a zero balance at the end of the accounting period.</a:t>
            </a:r>
            <a:endParaRPr lang="en-US" altLang="en-US" dirty="0">
              <a:ea typeface="ＭＳ Ｐゴシック" pitchFamily="34" charset="-128"/>
            </a:endParaRPr>
          </a:p>
        </p:txBody>
      </p:sp>
    </p:spTree>
    <p:extLst>
      <p:ext uri="{BB962C8B-B14F-4D97-AF65-F5344CB8AC3E}">
        <p14:creationId xmlns:p14="http://schemas.microsoft.com/office/powerpoint/2010/main" val="179891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eaLnBrk="1" hangingPunct="1"/>
            <a:r>
              <a:rPr lang="en-US" altLang="en-US" b="1" dirty="0">
                <a:ea typeface="ＭＳ Ｐゴシック" pitchFamily="34" charset="-128"/>
              </a:rPr>
              <a:t>Learning Objective 6-1: </a:t>
            </a:r>
            <a:r>
              <a:rPr lang="en-US" b="1" dirty="0">
                <a:ea typeface="ＭＳ Ｐゴシック" pitchFamily="34" charset="-128"/>
              </a:rPr>
              <a:t>Closing Entries.</a:t>
            </a:r>
          </a:p>
        </p:txBody>
      </p:sp>
    </p:spTree>
    <p:extLst>
      <p:ext uri="{BB962C8B-B14F-4D97-AF65-F5344CB8AC3E}">
        <p14:creationId xmlns:p14="http://schemas.microsoft.com/office/powerpoint/2010/main" val="46936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The closing process begins by closing out all revenue accounts to zero.  By reviewing the worksheet from the previous chapter, we will note that we only have one revenue account, Fees Income.  So, we need to close the one  revenue account to zero. Currently </a:t>
            </a:r>
            <a:r>
              <a:rPr lang="en-US" altLang="en-US" i="1" dirty="0">
                <a:ea typeface="ＭＳ Ｐゴシック" pitchFamily="34" charset="-128"/>
              </a:rPr>
              <a:t>Fees Income</a:t>
            </a:r>
            <a:r>
              <a:rPr lang="en-US" altLang="en-US" dirty="0">
                <a:ea typeface="ＭＳ Ｐゴシック" pitchFamily="34" charset="-128"/>
              </a:rPr>
              <a:t> has a $47,000 credit balance on the worksheet. </a:t>
            </a:r>
            <a:r>
              <a:rPr lang="en-US" altLang="en-US" i="1" dirty="0">
                <a:ea typeface="ＭＳ Ｐゴシック" pitchFamily="34" charset="-128"/>
              </a:rPr>
              <a:t>Fees Income</a:t>
            </a:r>
            <a:r>
              <a:rPr lang="en-US" altLang="en-US" dirty="0">
                <a:ea typeface="ＭＳ Ｐゴシック" pitchFamily="34" charset="-128"/>
              </a:rPr>
              <a:t> is closed to the </a:t>
            </a:r>
            <a:r>
              <a:rPr lang="en-US" altLang="en-US" i="1" dirty="0">
                <a:ea typeface="ＭＳ Ｐゴシック" pitchFamily="34" charset="-128"/>
              </a:rPr>
              <a:t>Income Summary</a:t>
            </a:r>
            <a:r>
              <a:rPr lang="en-US" altLang="en-US" dirty="0">
                <a:ea typeface="ＭＳ Ｐゴシック" pitchFamily="34" charset="-128"/>
              </a:rPr>
              <a:t> account.</a:t>
            </a:r>
          </a:p>
          <a:p>
            <a:endParaRPr lang="en-US" altLang="en-US" dirty="0">
              <a:ea typeface="ＭＳ Ｐゴシック" pitchFamily="34" charset="-128"/>
            </a:endParaRPr>
          </a:p>
        </p:txBody>
      </p:sp>
    </p:spTree>
    <p:extLst>
      <p:ext uri="{BB962C8B-B14F-4D97-AF65-F5344CB8AC3E}">
        <p14:creationId xmlns:p14="http://schemas.microsoft.com/office/powerpoint/2010/main" val="223921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further discuss the closing process.  Objective one is to journalize and post closing entries.  There are four steps in the closing process:  close the revenue accounts, close the expense accounts, close the income summary account, and close the drawing account.</a:t>
            </a:r>
            <a:endParaRPr lang="en-US" altLang="en-US" dirty="0">
              <a:ea typeface="ＭＳ Ｐゴシック" pitchFamily="34" charset="-128"/>
            </a:endParaRPr>
          </a:p>
        </p:txBody>
      </p:sp>
    </p:spTree>
    <p:extLst>
      <p:ext uri="{BB962C8B-B14F-4D97-AF65-F5344CB8AC3E}">
        <p14:creationId xmlns:p14="http://schemas.microsoft.com/office/powerpoint/2010/main" val="119476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Section 1, Objective 6-1:</a:t>
            </a:r>
          </a:p>
          <a:p>
            <a:r>
              <a:rPr lang="en-US" altLang="en-US" dirty="0">
                <a:ea typeface="ＭＳ Ｐゴシック" pitchFamily="34" charset="-128"/>
              </a:rPr>
              <a:t>To record a decrease in a revenue account, debit it and then make a corresponding entry into the Income Summary account. The revenue account, Fees Income, is decreased by  $47,000 to zero.  The $47,000 is transferred to the temporary owner</a:t>
            </a:r>
            <a:r>
              <a:rPr lang="ja-JP" altLang="en-US" dirty="0">
                <a:ea typeface="ＭＳ Ｐゴシック" pitchFamily="34" charset="-128"/>
              </a:rPr>
              <a:t>’</a:t>
            </a:r>
            <a:r>
              <a:rPr lang="en-US" altLang="ja-JP" dirty="0">
                <a:ea typeface="ＭＳ Ｐゴシック" pitchFamily="34" charset="-128"/>
              </a:rPr>
              <a:t>s equity account, Income Summary.</a:t>
            </a:r>
          </a:p>
          <a:p>
            <a:r>
              <a:rPr lang="en-US" altLang="en-US" i="1" dirty="0">
                <a:ea typeface="ＭＳ Ｐゴシック" pitchFamily="34" charset="-128"/>
              </a:rPr>
              <a:t>Fees Income</a:t>
            </a:r>
            <a:r>
              <a:rPr lang="en-US" altLang="en-US" dirty="0">
                <a:ea typeface="ＭＳ Ｐゴシック" pitchFamily="34" charset="-128"/>
              </a:rPr>
              <a:t> would be debited for $47,000 and </a:t>
            </a:r>
            <a:r>
              <a:rPr lang="en-US" altLang="en-US" i="1" dirty="0">
                <a:ea typeface="ＭＳ Ｐゴシック" pitchFamily="34" charset="-128"/>
              </a:rPr>
              <a:t>Income Summary</a:t>
            </a:r>
            <a:r>
              <a:rPr lang="en-US" altLang="en-US" dirty="0">
                <a:ea typeface="ＭＳ Ｐゴシック" pitchFamily="34" charset="-128"/>
              </a:rPr>
              <a:t> would be credited for $47,000.</a:t>
            </a:r>
            <a:endParaRPr lang="en-US" altLang="en-US" b="1" i="1" dirty="0">
              <a:solidFill>
                <a:srgbClr val="990000"/>
              </a:solidFill>
              <a:ea typeface="ＭＳ Ｐゴシック" pitchFamily="34" charset="-128"/>
            </a:endParaRPr>
          </a:p>
          <a:p>
            <a:pPr>
              <a:spcBef>
                <a:spcPct val="50000"/>
              </a:spcBef>
              <a:buSzPct val="80000"/>
              <a:buFont typeface="Wingdings" pitchFamily="2" charset="2"/>
              <a:buNone/>
            </a:pPr>
            <a:r>
              <a:rPr lang="en-US" altLang="en-US" dirty="0">
                <a:ea typeface="ＭＳ Ｐゴシック" pitchFamily="34" charset="-128"/>
              </a:rPr>
              <a:t>Here is our first closing entry represented in T accounts.  Please note that after this closing entry, </a:t>
            </a:r>
            <a:r>
              <a:rPr lang="en-US" altLang="en-US" i="1" dirty="0">
                <a:ea typeface="ＭＳ Ｐゴシック" pitchFamily="34" charset="-128"/>
              </a:rPr>
              <a:t>Fees Income</a:t>
            </a:r>
            <a:r>
              <a:rPr lang="en-US" altLang="en-US" dirty="0">
                <a:ea typeface="ＭＳ Ｐゴシック" pitchFamily="34" charset="-128"/>
              </a:rPr>
              <a:t> has a zero balance.  That was the goal of our closing entry to get the account ready for next year with a starting balance of zero.</a:t>
            </a:r>
          </a:p>
        </p:txBody>
      </p:sp>
    </p:spTree>
    <p:extLst>
      <p:ext uri="{BB962C8B-B14F-4D97-AF65-F5344CB8AC3E}">
        <p14:creationId xmlns:p14="http://schemas.microsoft.com/office/powerpoint/2010/main" val="16454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44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914400" y="6491614"/>
            <a:ext cx="7315200" cy="22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sz="2600">
                <a:latin typeface="Verdana" panose="020B0604030504040204" pitchFamily="34" charset="0"/>
                <a:ea typeface="Verdana" panose="020B0604030504040204" pitchFamily="34" charset="0"/>
                <a:cs typeface="Verdana" panose="020B0604030504040204" pitchFamily="34" charset="0"/>
              </a:defRPr>
            </a:lvl2pPr>
            <a:lvl3pPr>
              <a:defRPr sz="2600">
                <a:latin typeface="Verdana" panose="020B0604030504040204" pitchFamily="34" charset="0"/>
                <a:ea typeface="Verdana" panose="020B0604030504040204" pitchFamily="34" charset="0"/>
                <a:cs typeface="Verdana" panose="020B0604030504040204" pitchFamily="34" charset="0"/>
              </a:defRPr>
            </a:lvl3pPr>
            <a:lvl4pPr>
              <a:defRPr sz="2600">
                <a:latin typeface="Verdana" panose="020B0604030504040204" pitchFamily="34" charset="0"/>
                <a:ea typeface="Verdana" panose="020B0604030504040204" pitchFamily="34" charset="0"/>
                <a:cs typeface="Verdana" panose="020B0604030504040204" pitchFamily="34" charset="0"/>
              </a:defRPr>
            </a:lvl4pPr>
            <a:lvl5pPr>
              <a:defRPr sz="2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866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6"/>
            <a:ext cx="6858000" cy="1493837"/>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525838"/>
            <a:ext cx="6858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2895600"/>
            <a:ext cx="6847180" cy="86148"/>
          </a:xfrm>
          <a:prstGeom prst="rect">
            <a:avLst/>
          </a:prstGeom>
          <a:solidFill>
            <a:schemeClr val="tx1"/>
          </a:solidFill>
          <a:ln>
            <a:noFill/>
          </a:ln>
          <a:extLst/>
        </p:spPr>
      </p:pic>
      <p:pic>
        <p:nvPicPr>
          <p:cNvPr id="11"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53820" y="5705052"/>
            <a:ext cx="6847180" cy="86148"/>
          </a:xfrm>
          <a:prstGeom prst="rect">
            <a:avLst/>
          </a:prstGeom>
          <a:solidFill>
            <a:schemeClr val="tx1"/>
          </a:solidFill>
          <a:ln>
            <a:noFill/>
          </a:ln>
          <a:extLst/>
        </p:spPr>
      </p:pic>
      <p:sp>
        <p:nvSpPr>
          <p:cNvPr id="9"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6-</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6"/>
          <p:cNvSpPr txBox="1">
            <a:spLocks/>
          </p:cNvSpPr>
          <p:nvPr userDrawn="1"/>
        </p:nvSpPr>
        <p:spPr>
          <a:xfrm>
            <a:off x="695325" y="6470896"/>
            <a:ext cx="752475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60075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825628"/>
            <a:ext cx="7696200" cy="123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6" y="3644900"/>
            <a:ext cx="6943725"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733426" y="6470896"/>
            <a:ext cx="7486649"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7"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6-</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563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695325" y="568328"/>
            <a:ext cx="7886700" cy="1325563"/>
          </a:xfrm>
        </p:spPr>
        <p:txBody>
          <a:body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504825" y="2438400"/>
            <a:ext cx="2286000" cy="3530600"/>
          </a:xfrm>
        </p:spPr>
        <p:txBody>
          <a:bodyPr/>
          <a:lstStyle/>
          <a:p>
            <a:endParaRPr lang="en-US"/>
          </a:p>
        </p:txBody>
      </p:sp>
      <p:sp>
        <p:nvSpPr>
          <p:cNvPr id="11" name="Content Placeholder 10"/>
          <p:cNvSpPr>
            <a:spLocks noGrp="1"/>
          </p:cNvSpPr>
          <p:nvPr>
            <p:ph sz="quarter" idx="15"/>
          </p:nvPr>
        </p:nvSpPr>
        <p:spPr>
          <a:xfrm>
            <a:off x="3409951" y="2197100"/>
            <a:ext cx="4962525" cy="8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3448051" y="3784600"/>
            <a:ext cx="4562475" cy="1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txBox="1">
            <a:spLocks/>
          </p:cNvSpPr>
          <p:nvPr userDrawn="1"/>
        </p:nvSpPr>
        <p:spPr>
          <a:xfrm>
            <a:off x="695325" y="6470896"/>
            <a:ext cx="752475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8"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6-</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3614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4667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xStyles>
    <p:titleStyle>
      <a:lvl1pPr algn="ctr"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1600" cy="914399"/>
          </a:xfrm>
        </p:spPr>
        <p:txBody>
          <a:bodyPr>
            <a:noAutofit/>
          </a:bodyPr>
          <a:lstStyle/>
          <a:p>
            <a:pPr>
              <a:lnSpc>
                <a:spcPct val="100000"/>
              </a:lnSpc>
            </a:pPr>
            <a:r>
              <a:rPr lang="en-US" kern="0" dirty="0"/>
              <a:t>College Accounting</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0" y="990600"/>
            <a:ext cx="9144000" cy="556321"/>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85814" y="1623121"/>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114800" y="2057400"/>
            <a:ext cx="4572000" cy="3810000"/>
          </a:xfrm>
        </p:spPr>
        <p:txBody>
          <a:bodyPr>
            <a:normAutofit/>
          </a:bodyPr>
          <a:lstStyle/>
          <a:p>
            <a:pPr marL="0" indent="0" defTabSz="809625">
              <a:lnSpc>
                <a:spcPct val="100000"/>
              </a:lnSpc>
              <a:buNone/>
              <a:defRPr/>
            </a:pPr>
            <a:r>
              <a:rPr lang="en-US" b="1" kern="0" dirty="0"/>
              <a:t>Chapter 6 </a:t>
            </a:r>
          </a:p>
          <a:p>
            <a:pPr marL="0" indent="0" defTabSz="809625">
              <a:lnSpc>
                <a:spcPct val="100000"/>
              </a:lnSpc>
              <a:buNone/>
              <a:defRPr/>
            </a:pPr>
            <a:r>
              <a:rPr lang="en-US" sz="4000" dirty="0" smtClean="0"/>
              <a:t>Closing Entries and the </a:t>
            </a:r>
            <a:r>
              <a:rPr lang="en-US" sz="4000" dirty="0" err="1" smtClean="0"/>
              <a:t>Postclosing</a:t>
            </a:r>
            <a:r>
              <a:rPr lang="en-US" sz="4000" dirty="0" smtClean="0"/>
              <a:t> Trial Balance</a:t>
            </a:r>
            <a:endParaRPr lang="en-US" sz="4000" kern="0" dirty="0"/>
          </a:p>
        </p:txBody>
      </p:sp>
      <p:sp>
        <p:nvSpPr>
          <p:cNvPr id="7" name="Text Placeholder 6"/>
          <p:cNvSpPr>
            <a:spLocks noGrp="1"/>
          </p:cNvSpPr>
          <p:nvPr>
            <p:ph type="body" sz="quarter" idx="11"/>
          </p:nvPr>
        </p:nvSpPr>
        <p:spPr>
          <a:xfrm>
            <a:off x="762000" y="6400800"/>
            <a:ext cx="7458075" cy="445477"/>
          </a:xfrm>
        </p:spPr>
        <p:txBody>
          <a:bodyPr>
            <a:noAutofit/>
          </a:bodyPr>
          <a:lstStyle/>
          <a:p>
            <a:pPr marL="0" indent="0" algn="ctr">
              <a:lnSpc>
                <a:spcPct val="100000"/>
              </a:lnSpc>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33880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609600" y="457200"/>
            <a:ext cx="7886700" cy="914400"/>
          </a:xfrm>
        </p:spPr>
        <p:txBody>
          <a:bodyPr/>
          <a:lstStyle/>
          <a:p>
            <a:pPr>
              <a:spcBef>
                <a:spcPct val="50000"/>
              </a:spcBef>
            </a:pPr>
            <a:r>
              <a:rPr lang="en-US" altLang="en-US" dirty="0"/>
              <a:t>Closing Entries (3 of 15) </a:t>
            </a:r>
          </a:p>
        </p:txBody>
      </p:sp>
      <p:pic>
        <p:nvPicPr>
          <p:cNvPr id="8" name="Picture 2" descr="General Journal shows the items and data included in closing entries.  Page 4 of the journal has columns titled Date, Description , Post. Ref., Debit and Credit.  The first entry lists 2019 and Closing Entries for Description.  The next entry lists Dec. 31, Fees Income and 47,000.00 for Debit. The last entry lists Income Summary and 47,000.00 for Credit." title="General Journal Closing Entries (Slide 3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5400" y="1600200"/>
            <a:ext cx="6572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5"/>
          </p:nvPr>
        </p:nvSpPr>
        <p:spPr>
          <a:xfrm>
            <a:off x="381000" y="4494401"/>
            <a:ext cx="8382000" cy="1517523"/>
          </a:xfrm>
        </p:spPr>
        <p:txBody>
          <a:bodyPr>
            <a:noAutofit/>
          </a:bodyPr>
          <a:lstStyle/>
          <a:p>
            <a:pPr marL="457200" indent="-457200">
              <a:lnSpc>
                <a:spcPct val="100000"/>
              </a:lnSpc>
            </a:pPr>
            <a:r>
              <a:rPr lang="en-US" altLang="en-US" sz="2600" dirty="0"/>
              <a:t>The words </a:t>
            </a:r>
            <a:r>
              <a:rPr lang="ja-JP" altLang="en-US" sz="2600" dirty="0"/>
              <a:t>“</a:t>
            </a:r>
            <a:r>
              <a:rPr lang="en-US" altLang="ja-JP" sz="2600" dirty="0"/>
              <a:t>Closing Entries</a:t>
            </a:r>
            <a:r>
              <a:rPr lang="ja-JP" altLang="en-US" sz="2600" dirty="0"/>
              <a:t>”</a:t>
            </a:r>
            <a:r>
              <a:rPr lang="en-US" altLang="ja-JP" sz="2600" dirty="0"/>
              <a:t> are written in the Description column of the general journal above our first closing journal entry.</a:t>
            </a:r>
            <a:endParaRPr lang="en-US" altLang="en-US" sz="2600" dirty="0"/>
          </a:p>
        </p:txBody>
      </p:sp>
    </p:spTree>
    <p:extLst>
      <p:ext uri="{BB962C8B-B14F-4D97-AF65-F5344CB8AC3E}">
        <p14:creationId xmlns:p14="http://schemas.microsoft.com/office/powerpoint/2010/main" val="335405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7" name="Title 6"/>
          <p:cNvSpPr>
            <a:spLocks noGrp="1"/>
          </p:cNvSpPr>
          <p:nvPr>
            <p:ph type="title"/>
          </p:nvPr>
        </p:nvSpPr>
        <p:spPr>
          <a:xfrm>
            <a:off x="333702" y="459723"/>
            <a:ext cx="8465820" cy="911877"/>
          </a:xfrm>
        </p:spPr>
        <p:txBody>
          <a:bodyPr>
            <a:noAutofit/>
          </a:bodyPr>
          <a:lstStyle/>
          <a:p>
            <a:pPr>
              <a:spcBef>
                <a:spcPct val="50000"/>
              </a:spcBef>
            </a:pPr>
            <a:r>
              <a:rPr lang="en-US" altLang="en-US" dirty="0"/>
              <a:t>Closing Entries (4 of 15) </a:t>
            </a:r>
          </a:p>
        </p:txBody>
      </p:sp>
      <p:sp>
        <p:nvSpPr>
          <p:cNvPr id="8" name="Content Placeholder 7"/>
          <p:cNvSpPr>
            <a:spLocks noGrp="1"/>
          </p:cNvSpPr>
          <p:nvPr>
            <p:ph idx="1"/>
          </p:nvPr>
        </p:nvSpPr>
        <p:spPr>
          <a:xfrm>
            <a:off x="381000" y="1447800"/>
            <a:ext cx="8418522" cy="4876800"/>
          </a:xfrm>
        </p:spPr>
        <p:txBody>
          <a:bodyPr>
            <a:noAutofit/>
          </a:bodyPr>
          <a:lstStyle/>
          <a:p>
            <a:pPr marL="0" indent="0">
              <a:lnSpc>
                <a:spcPct val="100000"/>
              </a:lnSpc>
              <a:buSzPct val="100000"/>
              <a:buNone/>
            </a:pPr>
            <a:r>
              <a:rPr lang="en-US" altLang="en-US" sz="2400" b="1" dirty="0"/>
              <a:t>Step 2: </a:t>
            </a:r>
            <a:r>
              <a:rPr lang="en-US" altLang="en-US" sz="2400" dirty="0"/>
              <a:t>Close all Expenses to the Income Summary account </a:t>
            </a:r>
          </a:p>
          <a:p>
            <a:pPr marL="457200" indent="-457200">
              <a:lnSpc>
                <a:spcPct val="100000"/>
              </a:lnSpc>
              <a:buSzPct val="100000"/>
              <a:tabLst>
                <a:tab pos="393700" algn="l"/>
              </a:tabLst>
            </a:pPr>
            <a:r>
              <a:rPr lang="en-US" altLang="en-US" sz="2400" dirty="0"/>
              <a:t>The Income Statement section of the worksheet for Eli’s </a:t>
            </a:r>
            <a:r>
              <a:rPr lang="en-US" altLang="ja-JP" sz="2400" dirty="0"/>
              <a:t>Consulting Services lists five expense accounts. </a:t>
            </a:r>
            <a:endParaRPr lang="en-US" altLang="en-US" sz="2400" dirty="0"/>
          </a:p>
          <a:p>
            <a:pPr marL="457200" indent="-457200">
              <a:lnSpc>
                <a:spcPct val="100000"/>
              </a:lnSpc>
              <a:buSzPct val="100000"/>
            </a:pPr>
            <a:r>
              <a:rPr lang="en-US" altLang="en-US" sz="2400" dirty="0"/>
              <a:t>Since expense accounts have debit balances, enter a credit in each account to reduce its balance to zero.</a:t>
            </a:r>
          </a:p>
          <a:p>
            <a:pPr marL="457200" indent="-457200">
              <a:lnSpc>
                <a:spcPct val="100000"/>
              </a:lnSpc>
              <a:buSzPct val="100000"/>
            </a:pPr>
            <a:r>
              <a:rPr lang="en-US" altLang="en-US" sz="2400" dirty="0"/>
              <a:t>This closing entry transfers total expenses to the </a:t>
            </a:r>
            <a:r>
              <a:rPr lang="en-US" altLang="en-US" sz="2400" b="1" i="1" dirty="0"/>
              <a:t>Income Summary </a:t>
            </a:r>
            <a:r>
              <a:rPr lang="en-US" altLang="en-US" sz="2400" dirty="0"/>
              <a:t>account.</a:t>
            </a:r>
          </a:p>
        </p:txBody>
      </p:sp>
    </p:spTree>
    <p:extLst>
      <p:ext uri="{BB962C8B-B14F-4D97-AF65-F5344CB8AC3E}">
        <p14:creationId xmlns:p14="http://schemas.microsoft.com/office/powerpoint/2010/main" val="391432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6" name="Title 5"/>
          <p:cNvSpPr>
            <a:spLocks noGrp="1"/>
          </p:cNvSpPr>
          <p:nvPr>
            <p:ph type="title"/>
          </p:nvPr>
        </p:nvSpPr>
        <p:spPr>
          <a:xfrm>
            <a:off x="365234" y="457200"/>
            <a:ext cx="8362295" cy="838200"/>
          </a:xfrm>
        </p:spPr>
        <p:txBody>
          <a:bodyPr>
            <a:noAutofit/>
          </a:bodyPr>
          <a:lstStyle/>
          <a:p>
            <a:pPr>
              <a:spcBef>
                <a:spcPct val="50000"/>
              </a:spcBef>
            </a:pPr>
            <a:r>
              <a:rPr lang="en-US" altLang="en-US" dirty="0"/>
              <a:t>Closing Entries (5 of 15) </a:t>
            </a:r>
          </a:p>
        </p:txBody>
      </p:sp>
      <p:sp>
        <p:nvSpPr>
          <p:cNvPr id="9" name="Content Placeholder 8"/>
          <p:cNvSpPr>
            <a:spLocks noGrp="1"/>
          </p:cNvSpPr>
          <p:nvPr>
            <p:ph idx="1"/>
          </p:nvPr>
        </p:nvSpPr>
        <p:spPr>
          <a:xfrm>
            <a:off x="340272" y="1524000"/>
            <a:ext cx="8387258" cy="4800600"/>
          </a:xfrm>
        </p:spPr>
        <p:txBody>
          <a:bodyPr>
            <a:normAutofit/>
          </a:bodyPr>
          <a:lstStyle/>
          <a:p>
            <a:pPr marL="457200" indent="-457200">
              <a:lnSpc>
                <a:spcPct val="100000"/>
              </a:lnSpc>
              <a:buSzPct val="100000"/>
            </a:pPr>
            <a:r>
              <a:rPr lang="en-US" altLang="en-US" sz="2600" dirty="0"/>
              <a:t>The five expense account balances are reduced to zero.</a:t>
            </a:r>
          </a:p>
          <a:p>
            <a:pPr marL="457200" indent="-457200">
              <a:lnSpc>
                <a:spcPct val="100000"/>
              </a:lnSpc>
              <a:buSzPct val="100000"/>
            </a:pPr>
            <a:r>
              <a:rPr lang="en-US" altLang="en-US" sz="2600" dirty="0"/>
              <a:t>The total, $13,333 of expenses are transferred to the temporary owner</a:t>
            </a:r>
            <a:r>
              <a:rPr lang="ja-JP" altLang="en-US" sz="2600" dirty="0"/>
              <a:t>’</a:t>
            </a:r>
            <a:r>
              <a:rPr lang="en-US" altLang="ja-JP" sz="2600" dirty="0"/>
              <a:t>s equity account, </a:t>
            </a:r>
            <a:r>
              <a:rPr lang="en-US" altLang="ja-JP" sz="2600" b="1" i="1" dirty="0"/>
              <a:t>Income Summary</a:t>
            </a:r>
            <a:r>
              <a:rPr lang="en-US" altLang="ja-JP" sz="2600" dirty="0"/>
              <a:t>.</a:t>
            </a:r>
          </a:p>
        </p:txBody>
      </p:sp>
    </p:spTree>
    <p:extLst>
      <p:ext uri="{BB962C8B-B14F-4D97-AF65-F5344CB8AC3E}">
        <p14:creationId xmlns:p14="http://schemas.microsoft.com/office/powerpoint/2010/main" val="187214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212834" y="457200"/>
            <a:ext cx="8686800" cy="762000"/>
          </a:xfrm>
        </p:spPr>
        <p:txBody>
          <a:bodyPr>
            <a:noAutofit/>
          </a:bodyPr>
          <a:lstStyle/>
          <a:p>
            <a:r>
              <a:rPr lang="en-US" altLang="en-US" dirty="0"/>
              <a:t>Closing </a:t>
            </a:r>
            <a:r>
              <a:rPr lang="en-US" altLang="en-US"/>
              <a:t>Entries (6 </a:t>
            </a:r>
            <a:r>
              <a:rPr lang="en-US" altLang="en-US" dirty="0"/>
              <a:t>of 15) </a:t>
            </a:r>
            <a:endParaRPr lang="en-US" dirty="0"/>
          </a:p>
        </p:txBody>
      </p:sp>
      <p:sp>
        <p:nvSpPr>
          <p:cNvPr id="5" name="Content Placeholder 4"/>
          <p:cNvSpPr>
            <a:spLocks noGrp="1"/>
          </p:cNvSpPr>
          <p:nvPr>
            <p:ph sz="quarter" idx="15"/>
          </p:nvPr>
        </p:nvSpPr>
        <p:spPr>
          <a:xfrm>
            <a:off x="389803" y="1371600"/>
            <a:ext cx="8509831" cy="990600"/>
          </a:xfrm>
        </p:spPr>
        <p:txBody>
          <a:bodyPr vert="horz" lIns="91440" tIns="45720" rIns="91440" bIns="45720" rtlCol="0">
            <a:normAutofit/>
          </a:bodyPr>
          <a:lstStyle/>
          <a:p>
            <a:pPr marL="457200" indent="-457200">
              <a:lnSpc>
                <a:spcPct val="100000"/>
              </a:lnSpc>
              <a:buSzPct val="100000"/>
            </a:pPr>
            <a:r>
              <a:rPr lang="en-US" altLang="en-US" sz="2600" dirty="0"/>
              <a:t>Each expense account will be credited to bring their balance down to zero.</a:t>
            </a:r>
            <a:endParaRPr lang="en-US" sz="2600" dirty="0"/>
          </a:p>
        </p:txBody>
      </p:sp>
      <p:pic>
        <p:nvPicPr>
          <p:cNvPr id="8" name="Picture 2" descr="T-Accounts show the items and data included in the closing of expense accounts. The first T-Account is titled Income Summary with data listed as Closing 13,333 on the left and Balance 47,000 on the right.  The second T-Account is titled Income Salaries Expense with data listed as Balance 8,000 on the left and Closing 8,000 on the right.  A horizontal line divides the T-Account and below this line data is listed as 0 on the left side.  The next T-Account is titled Income Utilities Expense with data listed as Balance 650 on the left and Closing 650 on the right.  A horizontal line divides the T-Account and below this line data is listed as 0 on the left side. The next T-Account is titled Supplies Expense with data listed as Balance 500 on the left and Closing 500 on the right.  A horizontal line divides the T-Account and below this line data is listed as 0 on the left side.  The next T-Account is titled  Rent Expense with data listed as Balance 4,000 on the left and Closing 4,000 on the right.  A horizontal line divides the T-Account and below this line data is listed as 0 on the left side.  The last T-Account is titled Depr. Expense-Equip. with data listed as Balance 183 on the left and Closing 183 on the right.  A horizontal line divides the T-Account and below this line data is listed as 0 on the left side.  " title="Closing Entries T-Accounts (Slide 6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24000" y="2438400"/>
            <a:ext cx="5996804" cy="391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85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323196" y="457200"/>
            <a:ext cx="8449397" cy="838200"/>
          </a:xfrm>
        </p:spPr>
        <p:txBody>
          <a:bodyPr>
            <a:noAutofit/>
          </a:bodyPr>
          <a:lstStyle/>
          <a:p>
            <a:pPr>
              <a:spcBef>
                <a:spcPct val="50000"/>
              </a:spcBef>
            </a:pPr>
            <a:r>
              <a:rPr lang="en-US" altLang="en-US" dirty="0"/>
              <a:t>Closing Entries (7 of 15) </a:t>
            </a:r>
          </a:p>
        </p:txBody>
      </p:sp>
      <p:sp>
        <p:nvSpPr>
          <p:cNvPr id="5" name="Content Placeholder 4"/>
          <p:cNvSpPr>
            <a:spLocks noGrp="1"/>
          </p:cNvSpPr>
          <p:nvPr>
            <p:ph sz="quarter" idx="15"/>
          </p:nvPr>
        </p:nvSpPr>
        <p:spPr>
          <a:xfrm>
            <a:off x="466003" y="1295400"/>
            <a:ext cx="8144597" cy="609600"/>
          </a:xfrm>
        </p:spPr>
        <p:txBody>
          <a:bodyPr vert="horz" lIns="91440" tIns="45720" rIns="91440" bIns="45720" rtlCol="0">
            <a:normAutofit/>
          </a:bodyPr>
          <a:lstStyle/>
          <a:p>
            <a:pPr marL="457200" indent="-457200">
              <a:lnSpc>
                <a:spcPct val="100000"/>
              </a:lnSpc>
              <a:buSzPct val="100000"/>
            </a:pPr>
            <a:r>
              <a:rPr lang="en-US" altLang="en-US" sz="2600" dirty="0"/>
              <a:t>Here is the second closing journal entry.</a:t>
            </a:r>
            <a:endParaRPr lang="en-US" sz="2600" dirty="0"/>
          </a:p>
        </p:txBody>
      </p:sp>
      <p:pic>
        <p:nvPicPr>
          <p:cNvPr id="8" name="Picture 2" descr="General Journal shows the items and data included in closing entries.  Page 4 of the journal has columns titled Date, Description , Post. Ref., Debit and Credit.  The first entry lists 2019 and Closing Entries for Description.  The next entries list Income Summary as 13,333.00 for Debit; Salaries Expense as 8,000.00 for Credit; Utilities Expense as 650.00 for Credit; Supplies Expense as 500.00 For Credit; Rent Expense as 4,000.00 for Credit and Depreciation Exp.-Equip as 183.00 for Credit." title="General Journal Closing Entries (Slide 7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97230" y="2286000"/>
            <a:ext cx="7837170"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88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91967" y="381000"/>
            <a:ext cx="8910144" cy="769883"/>
          </a:xfrm>
        </p:spPr>
        <p:txBody>
          <a:bodyPr>
            <a:noAutofit/>
          </a:bodyPr>
          <a:lstStyle/>
          <a:p>
            <a:r>
              <a:rPr lang="en-US" altLang="en-US" dirty="0"/>
              <a:t>Closing Entries (8 of 15) </a:t>
            </a:r>
            <a:endParaRPr lang="en-US" dirty="0"/>
          </a:p>
        </p:txBody>
      </p:sp>
      <p:sp>
        <p:nvSpPr>
          <p:cNvPr id="5" name="Content Placeholder 4"/>
          <p:cNvSpPr>
            <a:spLocks noGrp="1"/>
          </p:cNvSpPr>
          <p:nvPr>
            <p:ph sz="quarter" idx="15"/>
          </p:nvPr>
        </p:nvSpPr>
        <p:spPr>
          <a:xfrm>
            <a:off x="457200" y="1295400"/>
            <a:ext cx="8305800" cy="1905000"/>
          </a:xfrm>
        </p:spPr>
        <p:txBody>
          <a:bodyPr vert="horz" lIns="91440" tIns="45720" rIns="91440" bIns="45720" rtlCol="0">
            <a:normAutofit fontScale="92500" lnSpcReduction="10000"/>
          </a:bodyPr>
          <a:lstStyle/>
          <a:p>
            <a:pPr marL="457200" indent="-457200">
              <a:lnSpc>
                <a:spcPct val="100000"/>
              </a:lnSpc>
              <a:buSzPct val="100000"/>
            </a:pPr>
            <a:r>
              <a:rPr lang="en-US" sz="2600" dirty="0"/>
              <a:t>The Income Summary account reflects all entries in the Income Statement section of the worksheet.</a:t>
            </a:r>
          </a:p>
          <a:p>
            <a:pPr marL="457200" indent="-457200">
              <a:lnSpc>
                <a:spcPct val="100000"/>
              </a:lnSpc>
              <a:buSzPct val="100000"/>
            </a:pPr>
            <a:r>
              <a:rPr lang="en-US" altLang="en-US" sz="2600" dirty="0"/>
              <a:t>After making the first two closing entries, Income Summary has a balance of $33,667.</a:t>
            </a:r>
            <a:endParaRPr lang="en-US" sz="2600" dirty="0"/>
          </a:p>
        </p:txBody>
      </p:sp>
      <p:pic>
        <p:nvPicPr>
          <p:cNvPr id="8" name="Picture 2" descr="T-Account shows the items and data included in the closing entry for the income summary.  The T-Account is titled Income Summary.  Data is listed as Dr. (Debits) and Closing all expenses as 13,333 on the left side.  Data is listed as Cr. (Credit) and 47,000 Closing all revenues on the right side.  A horizontal line divides the T-Account and below this line data is listed as Balance 33,667 on the right.  This is circled in red and points to a text box below labeled Net Income." title="Closing Entries T-Account (Slide 8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52613" y="3273066"/>
            <a:ext cx="6595987" cy="31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82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509758" y="470336"/>
            <a:ext cx="8121868" cy="825064"/>
          </a:xfrm>
        </p:spPr>
        <p:txBody>
          <a:bodyPr>
            <a:noAutofit/>
          </a:bodyPr>
          <a:lstStyle/>
          <a:p>
            <a:pPr>
              <a:spcBef>
                <a:spcPct val="50000"/>
              </a:spcBef>
            </a:pPr>
            <a:r>
              <a:rPr lang="en-US" altLang="en-US" dirty="0"/>
              <a:t>Closing Entries (9 of 15) </a:t>
            </a:r>
          </a:p>
        </p:txBody>
      </p:sp>
      <p:sp>
        <p:nvSpPr>
          <p:cNvPr id="7" name="Content Placeholder 6"/>
          <p:cNvSpPr>
            <a:spLocks noGrp="1"/>
          </p:cNvSpPr>
          <p:nvPr>
            <p:ph idx="1"/>
          </p:nvPr>
        </p:nvSpPr>
        <p:spPr>
          <a:xfrm>
            <a:off x="381000" y="1610206"/>
            <a:ext cx="8329442" cy="4790594"/>
          </a:xfrm>
        </p:spPr>
        <p:txBody>
          <a:bodyPr vert="horz" lIns="91440" tIns="45720" rIns="91440" bIns="45720" rtlCol="0">
            <a:normAutofit/>
          </a:bodyPr>
          <a:lstStyle/>
          <a:p>
            <a:pPr marL="0" indent="0">
              <a:lnSpc>
                <a:spcPct val="100000"/>
              </a:lnSpc>
              <a:spcBef>
                <a:spcPts val="600"/>
              </a:spcBef>
              <a:buSzPct val="100000"/>
              <a:buNone/>
            </a:pPr>
            <a:r>
              <a:rPr lang="en-US" altLang="en-US" sz="2600" b="1" dirty="0"/>
              <a:t>Step 3: </a:t>
            </a:r>
            <a:r>
              <a:rPr lang="en-US" altLang="en-US" sz="2600" dirty="0"/>
              <a:t>Close Net Income to Capital</a:t>
            </a:r>
          </a:p>
          <a:p>
            <a:pPr marL="457200" indent="-457200">
              <a:lnSpc>
                <a:spcPct val="100000"/>
              </a:lnSpc>
              <a:spcBef>
                <a:spcPts val="600"/>
              </a:spcBef>
              <a:buSzPct val="100000"/>
            </a:pPr>
            <a:r>
              <a:rPr lang="en-US" altLang="en-US" sz="2600" dirty="0"/>
              <a:t>The journal entry to transfer net income to owner</a:t>
            </a:r>
            <a:r>
              <a:rPr lang="ja-JP" altLang="en-US" sz="2600" dirty="0"/>
              <a:t>’</a:t>
            </a:r>
            <a:r>
              <a:rPr lang="en-US" altLang="ja-JP" sz="2600" dirty="0"/>
              <a:t>s equity is a debit to Income Summary, and a credit to </a:t>
            </a:r>
            <a:r>
              <a:rPr lang="en-US" altLang="ja-JP" sz="2600" dirty="0" err="1"/>
              <a:t>Trayton</a:t>
            </a:r>
            <a:r>
              <a:rPr lang="en-US" altLang="ja-JP" sz="2600" dirty="0"/>
              <a:t> Eli, Capital.</a:t>
            </a:r>
          </a:p>
          <a:p>
            <a:pPr marL="457200" indent="-457200">
              <a:lnSpc>
                <a:spcPct val="100000"/>
              </a:lnSpc>
              <a:spcBef>
                <a:spcPts val="600"/>
              </a:spcBef>
              <a:buSzPct val="100000"/>
            </a:pPr>
            <a:r>
              <a:rPr lang="en-US" altLang="en-US" sz="2600" dirty="0"/>
              <a:t>The Income Summary account is reduced to zero.</a:t>
            </a:r>
          </a:p>
          <a:p>
            <a:pPr marL="457200" indent="-457200">
              <a:lnSpc>
                <a:spcPct val="100000"/>
              </a:lnSpc>
              <a:spcBef>
                <a:spcPts val="600"/>
              </a:spcBef>
              <a:buSzPct val="100000"/>
            </a:pPr>
            <a:r>
              <a:rPr lang="en-US" altLang="en-US" sz="2600" dirty="0"/>
              <a:t>The net income amount, $33,667, is transferred to the owner</a:t>
            </a:r>
            <a:r>
              <a:rPr lang="ja-JP" altLang="en-US" sz="2600" dirty="0"/>
              <a:t>’</a:t>
            </a:r>
            <a:r>
              <a:rPr lang="en-US" altLang="ja-JP" sz="2600" dirty="0"/>
              <a:t>s capital account. </a:t>
            </a:r>
            <a:r>
              <a:rPr lang="en-US" altLang="ja-JP" sz="2600" dirty="0" err="1"/>
              <a:t>Trayton</a:t>
            </a:r>
            <a:r>
              <a:rPr lang="en-US" altLang="ja-JP" sz="2600" dirty="0"/>
              <a:t> Eli, Capital is increased by $33,667.</a:t>
            </a:r>
            <a:endParaRPr lang="en-US" altLang="en-US" sz="2600" dirty="0"/>
          </a:p>
        </p:txBody>
      </p:sp>
    </p:spTree>
    <p:extLst>
      <p:ext uri="{BB962C8B-B14F-4D97-AF65-F5344CB8AC3E}">
        <p14:creationId xmlns:p14="http://schemas.microsoft.com/office/powerpoint/2010/main" val="334173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6" name="Title 5"/>
          <p:cNvSpPr>
            <a:spLocks noGrp="1"/>
          </p:cNvSpPr>
          <p:nvPr>
            <p:ph type="title"/>
          </p:nvPr>
        </p:nvSpPr>
        <p:spPr>
          <a:xfrm>
            <a:off x="625368" y="534167"/>
            <a:ext cx="7866994" cy="761233"/>
          </a:xfrm>
        </p:spPr>
        <p:txBody>
          <a:bodyPr>
            <a:noAutofit/>
          </a:bodyPr>
          <a:lstStyle/>
          <a:p>
            <a:pPr>
              <a:spcBef>
                <a:spcPct val="50000"/>
              </a:spcBef>
            </a:pPr>
            <a:r>
              <a:rPr lang="en-US" altLang="en-US" dirty="0"/>
              <a:t>Closing Entries (10 of 15) </a:t>
            </a:r>
          </a:p>
        </p:txBody>
      </p:sp>
      <p:pic>
        <p:nvPicPr>
          <p:cNvPr id="2051" name="Picture 3" descr="Two T-Accounts show the items and data included in the closing of accounts.  The first T-Account is titled Income Summary with data listed as Closing 33,667 on the left and Balance 33,667 on the right.  A horizontal line divides the T-Account and below this line data is listed as 0 on the left side.  The second T-Account is titled Trayton Eli, Capital with data listed as Balance 100,000 and Closing 33,667 on the right." title="Closing Entry T-Accounts (Slide 10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2000" y="1454624"/>
            <a:ext cx="7628217" cy="238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15"/>
          </p:nvPr>
        </p:nvSpPr>
        <p:spPr>
          <a:xfrm>
            <a:off x="533400" y="4083268"/>
            <a:ext cx="8077200" cy="2241332"/>
          </a:xfrm>
        </p:spPr>
        <p:txBody>
          <a:bodyPr>
            <a:noAutofit/>
          </a:bodyPr>
          <a:lstStyle/>
          <a:p>
            <a:pPr marL="0" indent="0">
              <a:lnSpc>
                <a:spcPct val="100000"/>
              </a:lnSpc>
              <a:buNone/>
            </a:pPr>
            <a:r>
              <a:rPr lang="en-US" altLang="en-US" sz="2600" dirty="0"/>
              <a:t>Income Summary has a credit balance of $33,667 at this point, so to close it we would debit it for this amount and make a corresponding credit to the Owner</a:t>
            </a:r>
            <a:r>
              <a:rPr lang="ja-JP" altLang="en-US" sz="2600" dirty="0"/>
              <a:t>’</a:t>
            </a:r>
            <a:r>
              <a:rPr lang="en-US" altLang="ja-JP" sz="2600" dirty="0"/>
              <a:t>s capital account for the same amount.</a:t>
            </a:r>
            <a:endParaRPr lang="en-US" sz="2600" dirty="0"/>
          </a:p>
        </p:txBody>
      </p:sp>
    </p:spTree>
    <p:extLst>
      <p:ext uri="{BB962C8B-B14F-4D97-AF65-F5344CB8AC3E}">
        <p14:creationId xmlns:p14="http://schemas.microsoft.com/office/powerpoint/2010/main" val="39246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6" name="Title 5"/>
          <p:cNvSpPr>
            <a:spLocks noGrp="1"/>
          </p:cNvSpPr>
          <p:nvPr>
            <p:ph type="title"/>
          </p:nvPr>
        </p:nvSpPr>
        <p:spPr>
          <a:xfrm>
            <a:off x="440254" y="462460"/>
            <a:ext cx="8236040" cy="756739"/>
          </a:xfrm>
        </p:spPr>
        <p:txBody>
          <a:bodyPr>
            <a:normAutofit/>
          </a:bodyPr>
          <a:lstStyle/>
          <a:p>
            <a:pPr>
              <a:spcBef>
                <a:spcPct val="50000"/>
              </a:spcBef>
            </a:pPr>
            <a:r>
              <a:rPr lang="en-US" altLang="en-US" dirty="0"/>
              <a:t>Closing Entries (11 of 15) </a:t>
            </a:r>
          </a:p>
        </p:txBody>
      </p:sp>
      <p:pic>
        <p:nvPicPr>
          <p:cNvPr id="3074" name="Picture 2" descr="General Journal shows the items and data included in closing entries.  Page 4 of the journal has columns titled Date, Description , Post. Ref., Debit and Credit.  The first entry lists the date as 2019 and Closing Entries for Description.  The next entry lists Dec. 31, Income Summary and 33,667.00 for Debit. The last entry lists Trayton Eli, Capital and 33,667.00 for Credit. " title="General Journal Closing Entries (Slide 11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70109" y="1524000"/>
            <a:ext cx="7711891" cy="292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15"/>
          </p:nvPr>
        </p:nvSpPr>
        <p:spPr>
          <a:xfrm>
            <a:off x="457200" y="4648200"/>
            <a:ext cx="8219094" cy="1752600"/>
          </a:xfrm>
        </p:spPr>
        <p:txBody>
          <a:bodyPr>
            <a:normAutofit/>
          </a:bodyPr>
          <a:lstStyle/>
          <a:p>
            <a:pPr marL="0" indent="0">
              <a:buNone/>
            </a:pPr>
            <a:r>
              <a:rPr lang="en-US" altLang="en-US" sz="2400" dirty="0"/>
              <a:t>Here is the third closing journal entry.</a:t>
            </a:r>
          </a:p>
        </p:txBody>
      </p:sp>
    </p:spTree>
    <p:extLst>
      <p:ext uri="{BB962C8B-B14F-4D97-AF65-F5344CB8AC3E}">
        <p14:creationId xmlns:p14="http://schemas.microsoft.com/office/powerpoint/2010/main" val="39774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7" name="Title 6"/>
          <p:cNvSpPr>
            <a:spLocks noGrp="1"/>
          </p:cNvSpPr>
          <p:nvPr>
            <p:ph type="title"/>
          </p:nvPr>
        </p:nvSpPr>
        <p:spPr>
          <a:xfrm>
            <a:off x="534054" y="459723"/>
            <a:ext cx="8058150" cy="759477"/>
          </a:xfrm>
        </p:spPr>
        <p:txBody>
          <a:bodyPr/>
          <a:lstStyle/>
          <a:p>
            <a:pPr>
              <a:spcBef>
                <a:spcPct val="50000"/>
              </a:spcBef>
            </a:pPr>
            <a:r>
              <a:rPr lang="en-US" altLang="en-US" dirty="0"/>
              <a:t>Closing Entries (12 of 15) </a:t>
            </a:r>
          </a:p>
        </p:txBody>
      </p:sp>
      <p:sp>
        <p:nvSpPr>
          <p:cNvPr id="8" name="Content Placeholder 7"/>
          <p:cNvSpPr>
            <a:spLocks noGrp="1"/>
          </p:cNvSpPr>
          <p:nvPr>
            <p:ph idx="1"/>
          </p:nvPr>
        </p:nvSpPr>
        <p:spPr>
          <a:xfrm>
            <a:off x="329892" y="1371600"/>
            <a:ext cx="8465820" cy="4953000"/>
          </a:xfrm>
        </p:spPr>
        <p:txBody>
          <a:bodyPr>
            <a:normAutofit/>
          </a:bodyPr>
          <a:lstStyle/>
          <a:p>
            <a:pPr marL="0" indent="0">
              <a:lnSpc>
                <a:spcPct val="100000"/>
              </a:lnSpc>
              <a:spcBef>
                <a:spcPts val="600"/>
              </a:spcBef>
              <a:buNone/>
            </a:pPr>
            <a:r>
              <a:rPr lang="en-US" altLang="en-US" sz="2600" b="1" dirty="0"/>
              <a:t>Step 4: </a:t>
            </a:r>
            <a:r>
              <a:rPr lang="en-US" altLang="en-US" sz="2600" dirty="0"/>
              <a:t>Close Drawing to Capital</a:t>
            </a:r>
          </a:p>
          <a:p>
            <a:pPr marL="457200" indent="-457200">
              <a:lnSpc>
                <a:spcPct val="100000"/>
              </a:lnSpc>
              <a:spcBef>
                <a:spcPts val="600"/>
              </a:spcBef>
            </a:pPr>
            <a:r>
              <a:rPr lang="en-US" altLang="en-US" sz="2600" dirty="0"/>
              <a:t>Withdrawals appear in the statement of owner</a:t>
            </a:r>
            <a:r>
              <a:rPr lang="ja-JP" altLang="en-US" sz="2600" dirty="0"/>
              <a:t>’</a:t>
            </a:r>
            <a:r>
              <a:rPr lang="en-US" altLang="ja-JP" sz="2600" dirty="0"/>
              <a:t>s equity as a deduction from capital.</a:t>
            </a:r>
            <a:endParaRPr lang="en-US" altLang="en-US" sz="2600" dirty="0"/>
          </a:p>
          <a:p>
            <a:pPr marL="457200" indent="-457200">
              <a:lnSpc>
                <a:spcPct val="100000"/>
              </a:lnSpc>
              <a:spcBef>
                <a:spcPts val="600"/>
              </a:spcBef>
            </a:pPr>
            <a:r>
              <a:rPr lang="en-US" altLang="en-US" sz="2600" dirty="0"/>
              <a:t>The drawing account is closed directly to the capital account.</a:t>
            </a:r>
          </a:p>
          <a:p>
            <a:pPr marL="457200" indent="-457200">
              <a:lnSpc>
                <a:spcPct val="100000"/>
              </a:lnSpc>
              <a:spcBef>
                <a:spcPts val="600"/>
              </a:spcBef>
            </a:pPr>
            <a:r>
              <a:rPr lang="en-US" altLang="en-US" sz="2600" dirty="0"/>
              <a:t>The drawing account balance is reduced to zero.</a:t>
            </a:r>
          </a:p>
          <a:p>
            <a:pPr marL="457200" indent="-457200">
              <a:lnSpc>
                <a:spcPct val="100000"/>
              </a:lnSpc>
              <a:spcBef>
                <a:spcPts val="600"/>
              </a:spcBef>
            </a:pPr>
            <a:r>
              <a:rPr lang="en-US" altLang="en-US" sz="2600" dirty="0"/>
              <a:t>The balance of the drawing account, $5,000, is transferred to the owner</a:t>
            </a:r>
            <a:r>
              <a:rPr lang="ja-JP" altLang="en-US" sz="2600" dirty="0"/>
              <a:t>’</a:t>
            </a:r>
            <a:r>
              <a:rPr lang="en-US" altLang="ja-JP" sz="2600" dirty="0"/>
              <a:t>s capital account.</a:t>
            </a:r>
          </a:p>
        </p:txBody>
      </p:sp>
    </p:spTree>
    <p:extLst>
      <p:ext uri="{BB962C8B-B14F-4D97-AF65-F5344CB8AC3E}">
        <p14:creationId xmlns:p14="http://schemas.microsoft.com/office/powerpoint/2010/main" val="217120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23285"/>
            <a:ext cx="7886700" cy="995915"/>
          </a:xfrm>
        </p:spPr>
        <p:txBody>
          <a:bodyPr/>
          <a:lstStyle/>
          <a:p>
            <a:pPr>
              <a:defRPr/>
            </a:pPr>
            <a:r>
              <a:rPr lang="en-US" dirty="0">
                <a:cs typeface="Times New Roman" pitchFamily="18" charset="0"/>
              </a:rPr>
              <a:t>Learning Objectives</a:t>
            </a:r>
          </a:p>
        </p:txBody>
      </p:sp>
      <p:sp>
        <p:nvSpPr>
          <p:cNvPr id="5" name="Content Placeholder 4"/>
          <p:cNvSpPr>
            <a:spLocks noGrp="1"/>
          </p:cNvSpPr>
          <p:nvPr>
            <p:ph idx="1"/>
          </p:nvPr>
        </p:nvSpPr>
        <p:spPr>
          <a:xfrm>
            <a:off x="377190" y="1447800"/>
            <a:ext cx="8465820" cy="4690194"/>
          </a:xfrm>
        </p:spPr>
        <p:txBody>
          <a:bodyPr>
            <a:normAutofit/>
          </a:bodyPr>
          <a:lstStyle/>
          <a:p>
            <a:pPr marL="0" indent="0">
              <a:lnSpc>
                <a:spcPct val="100000"/>
              </a:lnSpc>
              <a:spcBef>
                <a:spcPts val="600"/>
              </a:spcBef>
              <a:buNone/>
            </a:pPr>
            <a:r>
              <a:rPr lang="en-US" sz="2600" u="sng" dirty="0"/>
              <a:t>SECTION 1: </a:t>
            </a:r>
            <a:r>
              <a:rPr lang="en-US" altLang="en-US" sz="2600" u="sng" dirty="0"/>
              <a:t>Closing Entries</a:t>
            </a:r>
            <a:endParaRPr lang="en-US" altLang="en-US" sz="2600" dirty="0"/>
          </a:p>
          <a:p>
            <a:pPr marL="0" indent="0">
              <a:lnSpc>
                <a:spcPct val="100000"/>
              </a:lnSpc>
              <a:spcBef>
                <a:spcPts val="600"/>
              </a:spcBef>
              <a:buNone/>
            </a:pPr>
            <a:r>
              <a:rPr lang="en-US" sz="2600" dirty="0"/>
              <a:t>6-1  Journalize and post closing entries.</a:t>
            </a:r>
          </a:p>
          <a:p>
            <a:pPr marL="0" indent="0">
              <a:lnSpc>
                <a:spcPct val="100000"/>
              </a:lnSpc>
              <a:spcBef>
                <a:spcPts val="600"/>
              </a:spcBef>
              <a:buNone/>
            </a:pPr>
            <a:r>
              <a:rPr lang="en-US" sz="2600" u="sng" dirty="0"/>
              <a:t>SECTION 2:</a:t>
            </a:r>
            <a:r>
              <a:rPr lang="en-US" altLang="en-US" sz="2600" u="sng" dirty="0"/>
              <a:t> Using Accounting Information</a:t>
            </a:r>
            <a:endParaRPr lang="en-US" altLang="en-US" sz="2600" dirty="0"/>
          </a:p>
          <a:p>
            <a:pPr marL="0" indent="0">
              <a:lnSpc>
                <a:spcPct val="100000"/>
              </a:lnSpc>
              <a:spcBef>
                <a:spcPts val="600"/>
              </a:spcBef>
              <a:buNone/>
            </a:pPr>
            <a:r>
              <a:rPr lang="en-US" sz="2600" dirty="0"/>
              <a:t>6-2  Prepare a post-closing trial balance.</a:t>
            </a:r>
          </a:p>
          <a:p>
            <a:pPr marL="0" indent="0">
              <a:lnSpc>
                <a:spcPct val="100000"/>
              </a:lnSpc>
              <a:spcBef>
                <a:spcPts val="600"/>
              </a:spcBef>
              <a:buNone/>
            </a:pPr>
            <a:r>
              <a:rPr lang="en-US" sz="2600" dirty="0"/>
              <a:t>6-3  Interpret financial statements.</a:t>
            </a:r>
          </a:p>
          <a:p>
            <a:pPr marL="0" indent="0">
              <a:lnSpc>
                <a:spcPct val="100000"/>
              </a:lnSpc>
              <a:spcBef>
                <a:spcPts val="600"/>
              </a:spcBef>
              <a:buNone/>
            </a:pPr>
            <a:r>
              <a:rPr lang="en-US" sz="2600" dirty="0"/>
              <a:t>6-4  Review the steps in the accounting cycle.</a:t>
            </a:r>
          </a:p>
          <a:p>
            <a:pPr marL="806450" indent="-806450">
              <a:lnSpc>
                <a:spcPct val="100000"/>
              </a:lnSpc>
              <a:spcBef>
                <a:spcPts val="600"/>
              </a:spcBef>
              <a:buNone/>
            </a:pPr>
            <a:r>
              <a:rPr lang="en-US" sz="2600" dirty="0"/>
              <a:t>6-5  Define the accounting terms new to this chapter.</a:t>
            </a:r>
          </a:p>
        </p:txBody>
      </p:sp>
    </p:spTree>
    <p:extLst>
      <p:ext uri="{BB962C8B-B14F-4D97-AF65-F5344CB8AC3E}">
        <p14:creationId xmlns:p14="http://schemas.microsoft.com/office/powerpoint/2010/main" val="184600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583328" y="536797"/>
            <a:ext cx="7940566" cy="758603"/>
          </a:xfrm>
        </p:spPr>
        <p:txBody>
          <a:bodyPr>
            <a:noAutofit/>
          </a:bodyPr>
          <a:lstStyle/>
          <a:p>
            <a:pPr>
              <a:spcBef>
                <a:spcPct val="50000"/>
              </a:spcBef>
            </a:pPr>
            <a:r>
              <a:rPr lang="en-US" altLang="en-US" dirty="0"/>
              <a:t>Closing Entries (13 of 15) </a:t>
            </a:r>
          </a:p>
        </p:txBody>
      </p:sp>
      <p:pic>
        <p:nvPicPr>
          <p:cNvPr id="4098" name="Picture 2" descr="Two T-Accounts show the items and data included in the closing of accounts.  The first T-Account is titled Trayton Eli, Capital with data listed as Closing 5,000 on the left and Balance 133,667 on the right.  The second T-Account is titled Trayton Eli, Drawing with data listed as Balance 5,000 on the left and Closing 5,000 on the right.  A horizontal line divides the T-Account and below this line data is listed as 0 on the left side.  " title="Closing Entry T-Accounts (Slide 13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57200" y="1447800"/>
            <a:ext cx="8206958" cy="248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5"/>
          </p:nvPr>
        </p:nvSpPr>
        <p:spPr>
          <a:xfrm>
            <a:off x="409902" y="3962400"/>
            <a:ext cx="8254256" cy="2362200"/>
          </a:xfrm>
        </p:spPr>
        <p:txBody>
          <a:bodyPr>
            <a:noAutofit/>
          </a:bodyPr>
          <a:lstStyle/>
          <a:p>
            <a:pPr marL="457200" indent="-457200">
              <a:lnSpc>
                <a:spcPct val="100000"/>
              </a:lnSpc>
            </a:pPr>
            <a:r>
              <a:rPr lang="en-US" altLang="en-US" sz="2400" dirty="0"/>
              <a:t>After making the credit to the Drawing account, its balance is </a:t>
            </a:r>
            <a:r>
              <a:rPr lang="en-US" altLang="en-US" sz="2400" u="sng" dirty="0"/>
              <a:t>zero</a:t>
            </a:r>
            <a:r>
              <a:rPr lang="en-US" altLang="en-US" sz="2400" dirty="0"/>
              <a:t> and the capital account has been reduced by the withdrawals made during the period.</a:t>
            </a:r>
          </a:p>
          <a:p>
            <a:pPr marL="457200" indent="-457200">
              <a:lnSpc>
                <a:spcPct val="100000"/>
              </a:lnSpc>
            </a:pPr>
            <a:r>
              <a:rPr lang="en-US" altLang="en-US" sz="2400" dirty="0"/>
              <a:t>**This </a:t>
            </a:r>
            <a:r>
              <a:rPr lang="en-US" altLang="en-US" sz="2400" u="sng" dirty="0"/>
              <a:t>was another goal of the closing pr</a:t>
            </a:r>
            <a:r>
              <a:rPr lang="en-US" altLang="en-US" sz="2400" dirty="0"/>
              <a:t>ocess; to </a:t>
            </a:r>
            <a:r>
              <a:rPr lang="en-US" altLang="en-US" sz="2400" u="sng" dirty="0"/>
              <a:t>update</a:t>
            </a:r>
            <a:r>
              <a:rPr lang="en-US" altLang="en-US" sz="2400" dirty="0"/>
              <a:t> the owner</a:t>
            </a:r>
            <a:r>
              <a:rPr lang="ja-JP" altLang="en-US" sz="2400" dirty="0"/>
              <a:t>’</a:t>
            </a:r>
            <a:r>
              <a:rPr lang="en-US" altLang="ja-JP" sz="2400" dirty="0"/>
              <a:t>s capital account.</a:t>
            </a:r>
            <a:endParaRPr lang="en-US" altLang="en-US" sz="2400" dirty="0"/>
          </a:p>
        </p:txBody>
      </p:sp>
    </p:spTree>
    <p:extLst>
      <p:ext uri="{BB962C8B-B14F-4D97-AF65-F5344CB8AC3E}">
        <p14:creationId xmlns:p14="http://schemas.microsoft.com/office/powerpoint/2010/main" val="44988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609600" y="457201"/>
            <a:ext cx="7886700" cy="838200"/>
          </a:xfrm>
        </p:spPr>
        <p:txBody>
          <a:bodyPr/>
          <a:lstStyle/>
          <a:p>
            <a:pPr>
              <a:spcBef>
                <a:spcPct val="50000"/>
              </a:spcBef>
            </a:pPr>
            <a:r>
              <a:rPr lang="en-US" altLang="en-US" dirty="0"/>
              <a:t>Closing Entries (14 of 15) </a:t>
            </a:r>
          </a:p>
        </p:txBody>
      </p:sp>
      <p:sp>
        <p:nvSpPr>
          <p:cNvPr id="5" name="Content Placeholder 4"/>
          <p:cNvSpPr>
            <a:spLocks noGrp="1"/>
          </p:cNvSpPr>
          <p:nvPr>
            <p:ph sz="quarter" idx="15"/>
          </p:nvPr>
        </p:nvSpPr>
        <p:spPr>
          <a:xfrm>
            <a:off x="428298" y="1378822"/>
            <a:ext cx="8265138" cy="602378"/>
          </a:xfrm>
        </p:spPr>
        <p:txBody>
          <a:bodyPr>
            <a:normAutofit/>
          </a:bodyPr>
          <a:lstStyle/>
          <a:p>
            <a:pPr marL="0" indent="0">
              <a:buNone/>
            </a:pPr>
            <a:r>
              <a:rPr lang="en-US" altLang="en-US" sz="2600" dirty="0"/>
              <a:t>Here is the fourth and last closing journal entry.</a:t>
            </a:r>
            <a:endParaRPr lang="en-US" sz="2600" dirty="0"/>
          </a:p>
        </p:txBody>
      </p:sp>
      <p:pic>
        <p:nvPicPr>
          <p:cNvPr id="5122" name="Picture 2" descr="General Journal shows the items and data included in closing entries.  Page 4 of the journal has columns titled Date, Description , Post. Ref., Debit and Credit.  The first entry lists 2019 and Closing Entries for Description.  The next entry lists Dec. 31, Trayton Eli, Capital and 5,000.00 for Debit. The last entry lists Trayton Eli, Drawing and 5,000.00 for Credit. " title="General Journal Closing Entries (Slide 14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84055" y="2286000"/>
            <a:ext cx="7697945" cy="255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63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695325" y="568329"/>
            <a:ext cx="7886700" cy="727072"/>
          </a:xfrm>
        </p:spPr>
        <p:txBody>
          <a:bodyPr>
            <a:noAutofit/>
          </a:bodyPr>
          <a:lstStyle/>
          <a:p>
            <a:r>
              <a:rPr lang="en-US" altLang="en-US" dirty="0"/>
              <a:t>Closing Entries (15 of 15) </a:t>
            </a:r>
            <a:endParaRPr lang="en-US" dirty="0"/>
          </a:p>
        </p:txBody>
      </p:sp>
      <p:sp>
        <p:nvSpPr>
          <p:cNvPr id="4" name="Content Placeholder 3"/>
          <p:cNvSpPr>
            <a:spLocks noGrp="1"/>
          </p:cNvSpPr>
          <p:nvPr>
            <p:ph sz="quarter" idx="15"/>
          </p:nvPr>
        </p:nvSpPr>
        <p:spPr>
          <a:xfrm>
            <a:off x="485776" y="1447800"/>
            <a:ext cx="8124824" cy="1219200"/>
          </a:xfrm>
        </p:spPr>
        <p:txBody>
          <a:bodyPr>
            <a:normAutofit lnSpcReduction="10000"/>
          </a:bodyPr>
          <a:lstStyle/>
          <a:p>
            <a:pPr marL="0" indent="0">
              <a:lnSpc>
                <a:spcPct val="100000"/>
              </a:lnSpc>
              <a:buNone/>
            </a:pPr>
            <a:r>
              <a:rPr lang="en-US" sz="2600" dirty="0"/>
              <a:t>The new balance of the </a:t>
            </a:r>
            <a:r>
              <a:rPr lang="en-US" sz="2600" dirty="0" err="1"/>
              <a:t>Trayton</a:t>
            </a:r>
            <a:r>
              <a:rPr lang="en-US" sz="2600" dirty="0"/>
              <a:t> Eli, Capital account agrees with the amount listed on the balance sheet.</a:t>
            </a:r>
          </a:p>
        </p:txBody>
      </p:sp>
      <p:pic>
        <p:nvPicPr>
          <p:cNvPr id="6146" name="Picture 2" descr="Two T-Accounts show the items and data included in the closing of accounts.  The first T-Account is titled Trayton Eli, Drawing with data listed as Dr. (Debit), Balance 5,000 on the left and Closing 5,000 on the right.  A horizontal line divides the T-Account and below this line data is listed as Balance 0 on the left side.  The second T-Account is titled Trayton Eli, Capital with data listed as Dr. (Debit), Drawing 5,000 and Cr. (Credit), Balance 100,000 and Net. Inc. 33,667 on the right.  A horizontal line divides the T-Account and below this line data is listed as Balance 128,667 on the left side.  This is circled in red and points to a text box below labeled Trayton Eli, Capital." title="Closing Entries T=Accounts (Slide 15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62635" y="3022858"/>
            <a:ext cx="7795565" cy="319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46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381001"/>
            <a:ext cx="8572500" cy="914400"/>
          </a:xfrm>
        </p:spPr>
        <p:txBody>
          <a:bodyPr>
            <a:normAutofit/>
          </a:bodyPr>
          <a:lstStyle/>
          <a:p>
            <a:r>
              <a:rPr lang="en-US" altLang="en-US" dirty="0"/>
              <a:t>Summary of Closing Entries (1 of 2)</a:t>
            </a:r>
            <a:endParaRPr lang="en-US" dirty="0"/>
          </a:p>
        </p:txBody>
      </p:sp>
      <p:sp>
        <p:nvSpPr>
          <p:cNvPr id="3" name="Text Placeholder 2"/>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7" name="Content Placeholder 6"/>
          <p:cNvSpPr>
            <a:spLocks noGrp="1"/>
          </p:cNvSpPr>
          <p:nvPr>
            <p:ph idx="1"/>
          </p:nvPr>
        </p:nvSpPr>
        <p:spPr>
          <a:xfrm>
            <a:off x="381000" y="1371600"/>
            <a:ext cx="8382000" cy="5029200"/>
          </a:xfrm>
        </p:spPr>
        <p:txBody>
          <a:bodyPr>
            <a:noAutofit/>
          </a:bodyPr>
          <a:lstStyle/>
          <a:p>
            <a:pPr marL="0" indent="0">
              <a:buNone/>
            </a:pPr>
            <a:r>
              <a:rPr lang="en-US" sz="2600" b="1" dirty="0"/>
              <a:t>Steps:</a:t>
            </a:r>
          </a:p>
          <a:p>
            <a:pPr marL="514350" indent="-514350">
              <a:buFont typeface="+mj-lt"/>
              <a:buAutoNum type="arabicPeriod"/>
            </a:pPr>
            <a:r>
              <a:rPr lang="en-US" altLang="en-US" sz="2600" dirty="0"/>
              <a:t>Close Revenue Account</a:t>
            </a:r>
          </a:p>
          <a:p>
            <a:pPr marL="514350" indent="-514350">
              <a:buFont typeface="+mj-lt"/>
              <a:buAutoNum type="arabicPeriod"/>
            </a:pPr>
            <a:r>
              <a:rPr lang="en-US" altLang="en-US" sz="2600" dirty="0"/>
              <a:t>Close Expense Accounts</a:t>
            </a:r>
          </a:p>
          <a:p>
            <a:pPr marL="514350" indent="-514350">
              <a:buFont typeface="+mj-lt"/>
              <a:buAutoNum type="arabicPeriod"/>
            </a:pPr>
            <a:r>
              <a:rPr lang="en-US" altLang="en-US" sz="2600" dirty="0"/>
              <a:t>Close Income Summary</a:t>
            </a:r>
          </a:p>
          <a:p>
            <a:pPr marL="514350" indent="-514350">
              <a:buFont typeface="+mj-lt"/>
              <a:buAutoNum type="arabicPeriod"/>
            </a:pPr>
            <a:r>
              <a:rPr lang="en-US" altLang="en-US" sz="2600" dirty="0"/>
              <a:t>Close Drawing Account</a:t>
            </a:r>
          </a:p>
        </p:txBody>
      </p:sp>
    </p:spTree>
    <p:extLst>
      <p:ext uri="{BB962C8B-B14F-4D97-AF65-F5344CB8AC3E}">
        <p14:creationId xmlns:p14="http://schemas.microsoft.com/office/powerpoint/2010/main" val="268124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1"/>
            <a:ext cx="8534400" cy="761999"/>
          </a:xfrm>
        </p:spPr>
        <p:txBody>
          <a:bodyPr>
            <a:normAutofit/>
          </a:bodyPr>
          <a:lstStyle/>
          <a:p>
            <a:r>
              <a:rPr lang="en-US" altLang="en-US" dirty="0"/>
              <a:t>Summary of Closing Entries (2 of 2)</a:t>
            </a:r>
            <a:endParaRPr lang="en-US" dirty="0"/>
          </a:p>
        </p:txBody>
      </p:sp>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pic>
        <p:nvPicPr>
          <p:cNvPr id="13" name="Picture 2" descr="General Journal shows the items and data included in a summary of closing entries.  Page 4 of the journal has columns titled Date, Description , Post. Ref., Debit and Credit.  The first entry lists Dec. and Closing Entries for Description. The next entry lists 31, Fees Income, 401 and 47,000.00 for Debit.  The next entry lists Income Summary, 309 and 47,000.00 for Credit.  The next entry lists 31, Income Summary, 309 and 13,333.00 for Debit.  The next enties are Salaries Expense, 511, 8,000.00; Utilities Expense, 514, 650.00; Supplies Expense, 517, 500.00; Rent Expense, 520, 4,000.00; and Depreciation Exp.-Equip, 523, 183.00 all listed for Credit.  The next entry lists 31, Income Summary, 309, 33,667.00 for Debit.  The next entry lists Trayton Eli, Capital, 301, 33,667.00 for Credit.  The next entry lists 31, Trayton Eli, Capital, 301, 5,000.00 for Debit.  The last entry is Trayton Eli, Draw., 302, 5,000.00 for Credit." title="Summary of Closing Entries for the General Journal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446056" y="1371600"/>
            <a:ext cx="6250144" cy="488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55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409902" y="457200"/>
            <a:ext cx="8305800" cy="777873"/>
          </a:xfrm>
        </p:spPr>
        <p:txBody>
          <a:bodyPr/>
          <a:lstStyle/>
          <a:p>
            <a:pPr>
              <a:spcBef>
                <a:spcPct val="50000"/>
              </a:spcBef>
            </a:pPr>
            <a:r>
              <a:rPr lang="en-US" altLang="en-US" dirty="0"/>
              <a:t>Posting the Closing Entries</a:t>
            </a:r>
          </a:p>
        </p:txBody>
      </p:sp>
      <p:sp>
        <p:nvSpPr>
          <p:cNvPr id="7" name="Content Placeholder 6"/>
          <p:cNvSpPr>
            <a:spLocks noGrp="1"/>
          </p:cNvSpPr>
          <p:nvPr>
            <p:ph idx="1"/>
          </p:nvPr>
        </p:nvSpPr>
        <p:spPr>
          <a:xfrm>
            <a:off x="331072" y="1295400"/>
            <a:ext cx="8584328" cy="5029200"/>
          </a:xfrm>
        </p:spPr>
        <p:txBody>
          <a:bodyPr>
            <a:normAutofit/>
          </a:bodyPr>
          <a:lstStyle/>
          <a:p>
            <a:pPr marL="0" indent="0">
              <a:lnSpc>
                <a:spcPct val="100000"/>
              </a:lnSpc>
              <a:buNone/>
            </a:pPr>
            <a:r>
              <a:rPr lang="en-US" altLang="en-US" sz="2600" dirty="0"/>
              <a:t>All journal entries are posted to the general ledger accounts. </a:t>
            </a:r>
          </a:p>
          <a:p>
            <a:pPr marL="457200" indent="-457200">
              <a:lnSpc>
                <a:spcPct val="100000"/>
              </a:lnSpc>
              <a:spcBef>
                <a:spcPct val="50000"/>
              </a:spcBef>
              <a:buSzPct val="100000"/>
            </a:pPr>
            <a:r>
              <a:rPr lang="ja-JP" altLang="en-US" sz="2600" dirty="0"/>
              <a:t>“</a:t>
            </a:r>
            <a:r>
              <a:rPr lang="en-US" altLang="ja-JP" sz="2600" dirty="0"/>
              <a:t>Closing</a:t>
            </a:r>
            <a:r>
              <a:rPr lang="ja-JP" altLang="en-US" sz="2600" dirty="0"/>
              <a:t>”</a:t>
            </a:r>
            <a:r>
              <a:rPr lang="en-US" altLang="ja-JP" sz="2600" dirty="0"/>
              <a:t> is entered in the Description column of the ledger accounts.</a:t>
            </a:r>
          </a:p>
          <a:p>
            <a:pPr marL="457200" indent="-457200">
              <a:lnSpc>
                <a:spcPct val="100000"/>
              </a:lnSpc>
              <a:buSzPct val="100000"/>
            </a:pPr>
            <a:r>
              <a:rPr lang="en-US" altLang="en-US" sz="2600" dirty="0"/>
              <a:t>The ending balances of the drawing, revenue, and expense accounts are zero.</a:t>
            </a:r>
          </a:p>
        </p:txBody>
      </p:sp>
    </p:spTree>
    <p:extLst>
      <p:ext uri="{BB962C8B-B14F-4D97-AF65-F5344CB8AC3E}">
        <p14:creationId xmlns:p14="http://schemas.microsoft.com/office/powerpoint/2010/main" val="329489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6" name="Title 5"/>
          <p:cNvSpPr>
            <a:spLocks noGrp="1"/>
          </p:cNvSpPr>
          <p:nvPr>
            <p:ph type="title"/>
          </p:nvPr>
        </p:nvSpPr>
        <p:spPr>
          <a:xfrm>
            <a:off x="457200" y="457201"/>
            <a:ext cx="8124825" cy="838200"/>
          </a:xfrm>
        </p:spPr>
        <p:txBody>
          <a:bodyPr/>
          <a:lstStyle/>
          <a:p>
            <a:r>
              <a:rPr lang="en-US" dirty="0"/>
              <a:t>General Journal (1 of 2)</a:t>
            </a:r>
          </a:p>
        </p:txBody>
      </p:sp>
      <p:sp>
        <p:nvSpPr>
          <p:cNvPr id="9" name="Content Placeholder 1"/>
          <p:cNvSpPr>
            <a:spLocks noGrp="1"/>
          </p:cNvSpPr>
          <p:nvPr>
            <p:ph sz="quarter" idx="15"/>
          </p:nvPr>
        </p:nvSpPr>
        <p:spPr>
          <a:xfrm>
            <a:off x="304800" y="1333500"/>
            <a:ext cx="8534400" cy="876300"/>
          </a:xfrm>
        </p:spPr>
        <p:txBody>
          <a:bodyPr>
            <a:normAutofit fontScale="92500" lnSpcReduction="10000"/>
          </a:bodyPr>
          <a:lstStyle/>
          <a:p>
            <a:pPr marL="0" indent="0">
              <a:buNone/>
            </a:pPr>
            <a:r>
              <a:rPr lang="en-US" dirty="0"/>
              <a:t>Steps:</a:t>
            </a:r>
          </a:p>
          <a:p>
            <a:pPr marL="514350" indent="-514350">
              <a:buFont typeface="+mj-lt"/>
              <a:buAutoNum type="arabicPeriod"/>
            </a:pPr>
            <a:r>
              <a:rPr lang="en-US" dirty="0"/>
              <a:t>Close Revenue</a:t>
            </a:r>
          </a:p>
        </p:txBody>
      </p:sp>
      <p:pic>
        <p:nvPicPr>
          <p:cNvPr id="8194" name="Picture 2" descr="Transfer from the General Journal to the ledger to show the items and data included in closing entry for Fees Income.  Page 4 of the journal has columns titled Date, Description , Post. Ref., Debit and Credit.  The first entry lists 2019 and Closing Entries for Description.  The next entry lists Dec. 31, Fees Income, 401 and 47,000.00 for Debit. The last entry lists Income Summary, 309 and 47,000.00 for Credit.  The Ledger lists Account as Fees Income and Account No. as 401.  The Fees Income entry from the General Journal is circled in red and a red line leads to the Fees Income entry on the Ledger.  The Ledger has columns titled Date, Description, Post. Ref., Debit, Credit and Balance separated between Debit and Credit.  The first entry is listed as 2019, Dec. 31, J2, 36,000.00 under Credit and 36,000.00 under Balance Credit.  The next entry is listed as Dec. 31, J2, 11,000.00 under Credit and 47,000.00 under Balance Credit.  The last entry is listed as Dec. 31, Closing, J4, 47,000.00 under Debit and 0 under Balance Credit." title="Closing Fees Income from General Journal to Ledger (Slide 1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200" y="2286000"/>
            <a:ext cx="6684645" cy="411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530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419100"/>
          </a:xfrm>
        </p:spPr>
        <p:txBody>
          <a:bodyPr/>
          <a:lstStyle/>
          <a:p>
            <a:pPr defTabSz="809625" eaLnBrk="0" hangingPunct="0">
              <a:tabLst>
                <a:tab pos="509588" algn="l"/>
              </a:tabLst>
            </a:pPr>
            <a:r>
              <a:rPr lang="en-US" altLang="en-US" dirty="0"/>
              <a:t>Section 1, Objective 6-1: Journalize and post closing entries.</a:t>
            </a:r>
          </a:p>
        </p:txBody>
      </p:sp>
      <p:sp>
        <p:nvSpPr>
          <p:cNvPr id="6" name="Title 5"/>
          <p:cNvSpPr>
            <a:spLocks noGrp="1"/>
          </p:cNvSpPr>
          <p:nvPr>
            <p:ph type="title"/>
          </p:nvPr>
        </p:nvSpPr>
        <p:spPr>
          <a:xfrm>
            <a:off x="362604" y="457200"/>
            <a:ext cx="8382000" cy="762000"/>
          </a:xfrm>
        </p:spPr>
        <p:txBody>
          <a:bodyPr/>
          <a:lstStyle/>
          <a:p>
            <a:r>
              <a:rPr lang="en-US" dirty="0"/>
              <a:t>General Journal (2 of 2)</a:t>
            </a:r>
          </a:p>
        </p:txBody>
      </p:sp>
      <p:pic>
        <p:nvPicPr>
          <p:cNvPr id="9218" name="Picture 2" descr="Transfer from the General Journal to the ledger to show the items and data included in closing entry for Income Summary.  The General Journal is a copy from the prior slide.  The Ledger lists Account as Income Summary and Account No. as 309.  The Income Summary entry from the General Journal is circled in red and a red line leads to the  Income Summary entry on the Ledger.  The Ledger format is the same as the prior slide.  The first entry is listed as 2019, Dec. 31, , Closing, J4, 47,000.00 under Credit and 47,000.00 under Balance Credit." title="Closing Income Summary from General Journal to Ledger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33400" y="1493967"/>
            <a:ext cx="8060531" cy="460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026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153400" cy="1981200"/>
          </a:xfrm>
        </p:spPr>
        <p:txBody>
          <a:bodyPr anchor="ctr">
            <a:normAutofit/>
          </a:bodyPr>
          <a:lstStyle/>
          <a:p>
            <a:pPr defTabSz="809625"/>
            <a:r>
              <a:rPr lang="en-US" altLang="en-US" sz="3600" u="sng" dirty="0"/>
              <a:t>Section 2: Using Accounting Information</a:t>
            </a:r>
          </a:p>
        </p:txBody>
      </p:sp>
      <p:sp>
        <p:nvSpPr>
          <p:cNvPr id="8" name="Content Placeholder 7"/>
          <p:cNvSpPr>
            <a:spLocks noGrp="1"/>
          </p:cNvSpPr>
          <p:nvPr>
            <p:ph type="subTitle" idx="1"/>
          </p:nvPr>
        </p:nvSpPr>
        <p:spPr>
          <a:xfrm>
            <a:off x="457200" y="3124200"/>
            <a:ext cx="8153400" cy="2438400"/>
          </a:xfrm>
        </p:spPr>
        <p:txBody>
          <a:bodyPr anchor="ctr">
            <a:noAutofit/>
          </a:bodyPr>
          <a:lstStyle/>
          <a:p>
            <a:pPr defTabSz="809625">
              <a:spcBef>
                <a:spcPct val="20000"/>
              </a:spcBef>
              <a:buClr>
                <a:srgbClr val="EB8045"/>
              </a:buClr>
              <a:defRPr/>
            </a:pPr>
            <a:r>
              <a:rPr lang="en-US" altLang="en-US" sz="3600" b="1" kern="0" dirty="0">
                <a:cs typeface="Times New Roman" pitchFamily="18" charset="0"/>
              </a:rPr>
              <a:t>Learning Objective </a:t>
            </a:r>
            <a:r>
              <a:rPr lang="en-US" altLang="en-US" sz="3600" b="1" dirty="0"/>
              <a:t>6-2: </a:t>
            </a:r>
            <a:r>
              <a:rPr lang="en-US" sz="3600" dirty="0"/>
              <a:t>Prepare a post-closing trial balance</a:t>
            </a:r>
          </a:p>
        </p:txBody>
      </p:sp>
    </p:spTree>
    <p:extLst>
      <p:ext uri="{BB962C8B-B14F-4D97-AF65-F5344CB8AC3E}">
        <p14:creationId xmlns:p14="http://schemas.microsoft.com/office/powerpoint/2010/main" val="202017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defTabSz="809625" eaLnBrk="0" hangingPunct="0">
              <a:tabLst>
                <a:tab pos="509588" algn="l"/>
              </a:tabLst>
            </a:pPr>
            <a:r>
              <a:rPr lang="en-US" altLang="en-US" dirty="0"/>
              <a:t>Section 2, Objective 6-2: Prepare a post-closing trial balance.</a:t>
            </a:r>
          </a:p>
        </p:txBody>
      </p:sp>
      <p:sp>
        <p:nvSpPr>
          <p:cNvPr id="2" name="Title 1"/>
          <p:cNvSpPr>
            <a:spLocks noGrp="1"/>
          </p:cNvSpPr>
          <p:nvPr>
            <p:ph type="title"/>
          </p:nvPr>
        </p:nvSpPr>
        <p:spPr>
          <a:xfrm>
            <a:off x="257502" y="545717"/>
            <a:ext cx="8610600" cy="841650"/>
          </a:xfrm>
        </p:spPr>
        <p:txBody>
          <a:bodyPr/>
          <a:lstStyle/>
          <a:p>
            <a:r>
              <a:rPr lang="en-US" altLang="en-US" dirty="0"/>
              <a:t>Trial Balance (1 of 2)</a:t>
            </a:r>
            <a:endParaRPr lang="en-US" dirty="0"/>
          </a:p>
        </p:txBody>
      </p:sp>
      <p:sp>
        <p:nvSpPr>
          <p:cNvPr id="3" name="Content Placeholder 2"/>
          <p:cNvSpPr>
            <a:spLocks noGrp="1"/>
          </p:cNvSpPr>
          <p:nvPr>
            <p:ph idx="1"/>
          </p:nvPr>
        </p:nvSpPr>
        <p:spPr>
          <a:xfrm>
            <a:off x="457200" y="1524000"/>
            <a:ext cx="8229600" cy="4876800"/>
          </a:xfrm>
        </p:spPr>
        <p:txBody>
          <a:bodyPr>
            <a:noAutofit/>
          </a:bodyPr>
          <a:lstStyle/>
          <a:p>
            <a:pPr marL="0" indent="0">
              <a:lnSpc>
                <a:spcPct val="100000"/>
              </a:lnSpc>
              <a:buNone/>
            </a:pPr>
            <a:r>
              <a:rPr lang="en-US" altLang="en-US" sz="2600" b="1" dirty="0"/>
              <a:t>QUESTION: </a:t>
            </a:r>
          </a:p>
          <a:p>
            <a:pPr marL="0" indent="0">
              <a:lnSpc>
                <a:spcPct val="100000"/>
              </a:lnSpc>
              <a:buNone/>
            </a:pPr>
            <a:r>
              <a:rPr lang="en-US" altLang="en-US" sz="2600" dirty="0"/>
              <a:t>What is the post-closing trial balance?</a:t>
            </a:r>
          </a:p>
          <a:p>
            <a:pPr marL="0" indent="0">
              <a:lnSpc>
                <a:spcPct val="100000"/>
              </a:lnSpc>
              <a:buNone/>
            </a:pPr>
            <a:r>
              <a:rPr lang="en-US" altLang="en-US" sz="2600" b="1" dirty="0"/>
              <a:t>ANSWER: </a:t>
            </a:r>
          </a:p>
          <a:p>
            <a:pPr marL="0" indent="0">
              <a:lnSpc>
                <a:spcPct val="100000"/>
              </a:lnSpc>
              <a:buNone/>
            </a:pPr>
            <a:r>
              <a:rPr lang="en-US" altLang="en-US" sz="2600" dirty="0"/>
              <a:t>A post-closing trial balance is a report that is prepared to prove the equality of total debits and credits after the closing process is completed. It verifies that revenue, expense, and drawing accounts have zero balances.</a:t>
            </a:r>
          </a:p>
        </p:txBody>
      </p:sp>
    </p:spTree>
    <p:extLst>
      <p:ext uri="{BB962C8B-B14F-4D97-AF65-F5344CB8AC3E}">
        <p14:creationId xmlns:p14="http://schemas.microsoft.com/office/powerpoint/2010/main" val="261648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18" y="162906"/>
            <a:ext cx="7886700" cy="905377"/>
          </a:xfrm>
        </p:spPr>
        <p:txBody>
          <a:bodyPr/>
          <a:lstStyle/>
          <a:p>
            <a:r>
              <a:rPr lang="en-US" altLang="en-US" dirty="0"/>
              <a:t>The Accounting Cycle</a:t>
            </a:r>
          </a:p>
        </p:txBody>
      </p:sp>
      <p:sp>
        <p:nvSpPr>
          <p:cNvPr id="3" name="Content Placeholder 2"/>
          <p:cNvSpPr>
            <a:spLocks noGrp="1"/>
          </p:cNvSpPr>
          <p:nvPr>
            <p:ph idx="1"/>
          </p:nvPr>
        </p:nvSpPr>
        <p:spPr>
          <a:xfrm>
            <a:off x="449580" y="1143000"/>
            <a:ext cx="8313420" cy="5181600"/>
          </a:xfrm>
        </p:spPr>
        <p:txBody>
          <a:bodyPr>
            <a:normAutofit/>
          </a:bodyPr>
          <a:lstStyle/>
          <a:p>
            <a:pPr marL="0" indent="0">
              <a:lnSpc>
                <a:spcPct val="100000"/>
              </a:lnSpc>
              <a:spcBef>
                <a:spcPts val="600"/>
              </a:spcBef>
              <a:buNone/>
            </a:pPr>
            <a:r>
              <a:rPr lang="en-US" altLang="en-US" sz="2600" dirty="0"/>
              <a:t>Step 1: Analyze transactions</a:t>
            </a:r>
          </a:p>
          <a:p>
            <a:pPr marL="0" indent="0">
              <a:lnSpc>
                <a:spcPct val="100000"/>
              </a:lnSpc>
              <a:spcBef>
                <a:spcPts val="600"/>
              </a:spcBef>
              <a:buNone/>
            </a:pPr>
            <a:r>
              <a:rPr lang="en-US" altLang="en-US" sz="2600" dirty="0"/>
              <a:t>Step 2: Journalize the data about transactions</a:t>
            </a:r>
          </a:p>
          <a:p>
            <a:pPr marL="0" indent="0">
              <a:lnSpc>
                <a:spcPct val="100000"/>
              </a:lnSpc>
              <a:spcBef>
                <a:spcPts val="600"/>
              </a:spcBef>
              <a:buNone/>
            </a:pPr>
            <a:r>
              <a:rPr lang="en-US" altLang="en-US" sz="2600" dirty="0"/>
              <a:t>Step 3: Post the data about transactions</a:t>
            </a:r>
          </a:p>
          <a:p>
            <a:pPr marL="0" indent="0">
              <a:lnSpc>
                <a:spcPct val="100000"/>
              </a:lnSpc>
              <a:spcBef>
                <a:spcPts val="600"/>
              </a:spcBef>
              <a:buNone/>
            </a:pPr>
            <a:r>
              <a:rPr lang="en-US" altLang="en-US" sz="2600" dirty="0"/>
              <a:t>Step 4: Prepare a worksheet</a:t>
            </a:r>
          </a:p>
          <a:p>
            <a:pPr marL="0" indent="0">
              <a:lnSpc>
                <a:spcPct val="100000"/>
              </a:lnSpc>
              <a:spcBef>
                <a:spcPts val="600"/>
              </a:spcBef>
              <a:buNone/>
            </a:pPr>
            <a:r>
              <a:rPr lang="en-US" altLang="en-US" sz="2600" dirty="0"/>
              <a:t>Step 5: Prepare financial statements</a:t>
            </a:r>
          </a:p>
          <a:p>
            <a:pPr marL="0" indent="0">
              <a:lnSpc>
                <a:spcPct val="100000"/>
              </a:lnSpc>
              <a:spcBef>
                <a:spcPts val="600"/>
              </a:spcBef>
              <a:buNone/>
            </a:pPr>
            <a:r>
              <a:rPr lang="en-US" altLang="en-US" sz="2600" dirty="0"/>
              <a:t>Step 6: </a:t>
            </a:r>
            <a:r>
              <a:rPr lang="en-US" altLang="en-US" sz="2600" dirty="0">
                <a:cs typeface="Arial" pitchFamily="34" charset="0"/>
              </a:rPr>
              <a:t>Journalize and post adjusting entries</a:t>
            </a:r>
          </a:p>
          <a:p>
            <a:pPr marL="0" indent="0">
              <a:lnSpc>
                <a:spcPct val="100000"/>
              </a:lnSpc>
              <a:spcBef>
                <a:spcPts val="600"/>
              </a:spcBef>
              <a:buNone/>
            </a:pPr>
            <a:r>
              <a:rPr lang="en-US" altLang="en-US" sz="2600" dirty="0"/>
              <a:t>Step 7: Journalize and post closing entries</a:t>
            </a:r>
          </a:p>
          <a:p>
            <a:pPr marL="0" indent="0">
              <a:lnSpc>
                <a:spcPct val="100000"/>
              </a:lnSpc>
              <a:spcBef>
                <a:spcPts val="600"/>
              </a:spcBef>
              <a:buNone/>
            </a:pPr>
            <a:r>
              <a:rPr lang="en-US" altLang="en-US" sz="2600" dirty="0"/>
              <a:t>Step 8: Prepare a post-closing trial balance</a:t>
            </a:r>
          </a:p>
          <a:p>
            <a:pPr marL="0" indent="0">
              <a:lnSpc>
                <a:spcPct val="100000"/>
              </a:lnSpc>
              <a:spcBef>
                <a:spcPts val="600"/>
              </a:spcBef>
              <a:buNone/>
            </a:pPr>
            <a:r>
              <a:rPr lang="en-US" altLang="en-US" sz="2600" dirty="0"/>
              <a:t>Step 9: Interpret the financial information</a:t>
            </a:r>
          </a:p>
        </p:txBody>
      </p:sp>
    </p:spTree>
    <p:extLst>
      <p:ext uri="{BB962C8B-B14F-4D97-AF65-F5344CB8AC3E}">
        <p14:creationId xmlns:p14="http://schemas.microsoft.com/office/powerpoint/2010/main" val="136388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
            <a:ext cx="7886700" cy="876300"/>
          </a:xfrm>
        </p:spPr>
        <p:txBody>
          <a:bodyPr>
            <a:normAutofit/>
          </a:bodyPr>
          <a:lstStyle/>
          <a:p>
            <a:r>
              <a:rPr lang="en-US" dirty="0"/>
              <a:t>Trial Balance (2 of 2)</a:t>
            </a:r>
          </a:p>
        </p:txBody>
      </p:sp>
      <p:sp>
        <p:nvSpPr>
          <p:cNvPr id="5" name="Text Placeholder 4"/>
          <p:cNvSpPr>
            <a:spLocks noGrp="1"/>
          </p:cNvSpPr>
          <p:nvPr>
            <p:ph type="body" sz="quarter" idx="13"/>
          </p:nvPr>
        </p:nvSpPr>
        <p:spPr/>
        <p:txBody>
          <a:bodyPr/>
          <a:lstStyle/>
          <a:p>
            <a:pPr defTabSz="809625" eaLnBrk="0" hangingPunct="0">
              <a:tabLst>
                <a:tab pos="509588" algn="l"/>
              </a:tabLst>
            </a:pPr>
            <a:r>
              <a:rPr lang="en-US" altLang="en-US" dirty="0"/>
              <a:t>Section 2, Objective 6-2: Prepare a post-closing trial balance.</a:t>
            </a:r>
          </a:p>
        </p:txBody>
      </p:sp>
      <p:sp>
        <p:nvSpPr>
          <p:cNvPr id="3" name="Content Placeholder 2"/>
          <p:cNvSpPr>
            <a:spLocks noGrp="1"/>
          </p:cNvSpPr>
          <p:nvPr>
            <p:ph sz="quarter" idx="15"/>
          </p:nvPr>
        </p:nvSpPr>
        <p:spPr>
          <a:xfrm>
            <a:off x="561976" y="1333500"/>
            <a:ext cx="8048624" cy="876300"/>
          </a:xfrm>
        </p:spPr>
        <p:txBody>
          <a:bodyPr>
            <a:noAutofit/>
          </a:bodyPr>
          <a:lstStyle/>
          <a:p>
            <a:pPr marL="0" indent="0">
              <a:lnSpc>
                <a:spcPct val="100000"/>
              </a:lnSpc>
              <a:buNone/>
            </a:pPr>
            <a:r>
              <a:rPr lang="en-US" altLang="en-US" sz="2600" dirty="0"/>
              <a:t>Only </a:t>
            </a:r>
            <a:r>
              <a:rPr lang="en-US" altLang="en-US" sz="2600" u="sng" dirty="0"/>
              <a:t>permanent</a:t>
            </a:r>
            <a:r>
              <a:rPr lang="en-US" altLang="en-US" sz="2600" dirty="0"/>
              <a:t> accounts appear on the post-closing trial balance. </a:t>
            </a:r>
            <a:endParaRPr lang="en-US" sz="2600" dirty="0"/>
          </a:p>
        </p:txBody>
      </p:sp>
      <p:pic>
        <p:nvPicPr>
          <p:cNvPr id="7" name="Picture 2" descr="Spreadsheet shows the items and data included in the post-closing trial balance sheet for Eli's Consulting Services for December 31, 2019.  The columns are titled Account Name, Debit and Credit.  Items are listed as Cash, 111,350.00 for Debit.; Accounts Receivable, 5,000.00 for Debit; Supplies, 1,000.00 for Debit; Prepaid Rent, 4,000.00 for Debit; Equipment, 11,000.00 for Debit; Accumulated Depreciation-Equipment, 183.00 for Credit; Accounts Payable, 3,500.00 for Credit and Trayton Eli, Capital, 128,667.00 for Credit. Totals are listed as 132,350.00 for Debit and Credit.  " title="Post-closing Trial Balance Sheet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52550" y="2359617"/>
            <a:ext cx="6400800" cy="40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64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defTabSz="809625" eaLnBrk="0" hangingPunct="0">
              <a:tabLst>
                <a:tab pos="509588" algn="l"/>
              </a:tabLst>
            </a:pPr>
            <a:r>
              <a:rPr lang="en-US" altLang="en-US" dirty="0"/>
              <a:t>Section 2, Objective 6-2: Prepare a post-closing trial balance.</a:t>
            </a:r>
          </a:p>
        </p:txBody>
      </p:sp>
      <p:sp>
        <p:nvSpPr>
          <p:cNvPr id="7" name="Title 6"/>
          <p:cNvSpPr>
            <a:spLocks noGrp="1"/>
          </p:cNvSpPr>
          <p:nvPr>
            <p:ph type="title"/>
          </p:nvPr>
        </p:nvSpPr>
        <p:spPr>
          <a:xfrm>
            <a:off x="337458" y="533292"/>
            <a:ext cx="8425542" cy="838308"/>
          </a:xfrm>
        </p:spPr>
        <p:txBody>
          <a:bodyPr/>
          <a:lstStyle/>
          <a:p>
            <a:r>
              <a:rPr lang="en-US" altLang="en-US" dirty="0"/>
              <a:t>Finding and Correcting Errors</a:t>
            </a:r>
          </a:p>
        </p:txBody>
      </p:sp>
      <p:sp>
        <p:nvSpPr>
          <p:cNvPr id="8" name="Content Placeholder 7"/>
          <p:cNvSpPr>
            <a:spLocks noGrp="1"/>
          </p:cNvSpPr>
          <p:nvPr>
            <p:ph idx="1"/>
          </p:nvPr>
        </p:nvSpPr>
        <p:spPr>
          <a:xfrm>
            <a:off x="365234" y="1447800"/>
            <a:ext cx="8245366" cy="4953000"/>
          </a:xfrm>
        </p:spPr>
        <p:txBody>
          <a:bodyPr>
            <a:normAutofit/>
          </a:bodyPr>
          <a:lstStyle/>
          <a:p>
            <a:pPr marL="457200" indent="-457200">
              <a:lnSpc>
                <a:spcPct val="100000"/>
              </a:lnSpc>
            </a:pPr>
            <a:r>
              <a:rPr lang="en-US" altLang="en-US" sz="2600" dirty="0"/>
              <a:t>If the post-closing trial balance does not balance, the accounting records contain errors.</a:t>
            </a:r>
          </a:p>
          <a:p>
            <a:pPr marL="457200" indent="-457200">
              <a:lnSpc>
                <a:spcPct val="100000"/>
              </a:lnSpc>
            </a:pPr>
            <a:r>
              <a:rPr lang="en-US" altLang="en-US" sz="2600" dirty="0"/>
              <a:t>Use the audit trail to trace data through the accounting records.</a:t>
            </a:r>
          </a:p>
        </p:txBody>
      </p:sp>
    </p:spTree>
    <p:extLst>
      <p:ext uri="{BB962C8B-B14F-4D97-AF65-F5344CB8AC3E}">
        <p14:creationId xmlns:p14="http://schemas.microsoft.com/office/powerpoint/2010/main" val="379787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685800"/>
            <a:ext cx="8153400" cy="2057400"/>
          </a:xfrm>
        </p:spPr>
        <p:txBody>
          <a:bodyPr anchor="ctr">
            <a:normAutofit/>
          </a:bodyPr>
          <a:lstStyle/>
          <a:p>
            <a:pPr defTabSz="809625"/>
            <a:r>
              <a:rPr lang="en-US" altLang="en-US" sz="3600" u="sng" dirty="0"/>
              <a:t>Section 2: Using Accounting Information </a:t>
            </a:r>
          </a:p>
        </p:txBody>
      </p:sp>
      <p:sp>
        <p:nvSpPr>
          <p:cNvPr id="7" name="Content Placeholder 6"/>
          <p:cNvSpPr>
            <a:spLocks noGrp="1"/>
          </p:cNvSpPr>
          <p:nvPr>
            <p:ph type="subTitle" idx="1"/>
          </p:nvPr>
        </p:nvSpPr>
        <p:spPr>
          <a:xfrm>
            <a:off x="457200" y="3124200"/>
            <a:ext cx="8153400" cy="2438400"/>
          </a:xfrm>
        </p:spPr>
        <p:txBody>
          <a:bodyPr anchor="ctr">
            <a:noAutofit/>
          </a:bodyPr>
          <a:lstStyle/>
          <a:p>
            <a:pPr defTabSz="809625">
              <a:spcBef>
                <a:spcPct val="20000"/>
              </a:spcBef>
              <a:buClr>
                <a:srgbClr val="EB8045"/>
              </a:buClr>
              <a:defRPr/>
            </a:pPr>
            <a:r>
              <a:rPr lang="en-US" altLang="en-US" sz="3600" b="1" kern="0" dirty="0">
                <a:cs typeface="Times New Roman" pitchFamily="18" charset="0"/>
              </a:rPr>
              <a:t>Learning Objective </a:t>
            </a:r>
            <a:r>
              <a:rPr lang="en-US" altLang="en-US" sz="3600" b="1" dirty="0"/>
              <a:t>6-3: </a:t>
            </a:r>
            <a:r>
              <a:rPr lang="en-US" sz="3600" dirty="0"/>
              <a:t>Interpret financial statements</a:t>
            </a:r>
          </a:p>
        </p:txBody>
      </p:sp>
    </p:spTree>
    <p:extLst>
      <p:ext uri="{BB962C8B-B14F-4D97-AF65-F5344CB8AC3E}">
        <p14:creationId xmlns:p14="http://schemas.microsoft.com/office/powerpoint/2010/main" val="1896618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defTabSz="809625" eaLnBrk="0" hangingPunct="0">
              <a:tabLst>
                <a:tab pos="509588" algn="l"/>
              </a:tabLst>
            </a:pPr>
            <a:r>
              <a:rPr lang="en-US" altLang="en-US" dirty="0"/>
              <a:t>Section 2, Objective 6-3: Interpret financial statements.</a:t>
            </a:r>
          </a:p>
        </p:txBody>
      </p:sp>
      <p:sp>
        <p:nvSpPr>
          <p:cNvPr id="4" name="Title 3"/>
          <p:cNvSpPr>
            <a:spLocks noGrp="1"/>
          </p:cNvSpPr>
          <p:nvPr>
            <p:ph type="title"/>
          </p:nvPr>
        </p:nvSpPr>
        <p:spPr>
          <a:xfrm>
            <a:off x="289034" y="381000"/>
            <a:ext cx="8534400" cy="838200"/>
          </a:xfrm>
        </p:spPr>
        <p:txBody>
          <a:bodyPr/>
          <a:lstStyle/>
          <a:p>
            <a:r>
              <a:rPr lang="en-US" altLang="en-US" dirty="0"/>
              <a:t>Interpret Financial Statements</a:t>
            </a:r>
          </a:p>
        </p:txBody>
      </p:sp>
      <p:sp>
        <p:nvSpPr>
          <p:cNvPr id="5" name="Content Placeholder 4"/>
          <p:cNvSpPr>
            <a:spLocks noGrp="1"/>
          </p:cNvSpPr>
          <p:nvPr>
            <p:ph idx="1"/>
          </p:nvPr>
        </p:nvSpPr>
        <p:spPr>
          <a:xfrm>
            <a:off x="441434" y="1295400"/>
            <a:ext cx="8245366" cy="4876800"/>
          </a:xfrm>
        </p:spPr>
        <p:txBody>
          <a:bodyPr>
            <a:noAutofit/>
          </a:bodyPr>
          <a:lstStyle/>
          <a:p>
            <a:pPr marL="0" indent="0">
              <a:lnSpc>
                <a:spcPct val="100000"/>
              </a:lnSpc>
              <a:buNone/>
            </a:pPr>
            <a:r>
              <a:rPr lang="en-US" altLang="en-US" sz="2600" dirty="0"/>
              <a:t>To “Interpret” means to understand and explain the meaning and importance of something.</a:t>
            </a:r>
          </a:p>
          <a:p>
            <a:pPr marL="0" indent="0">
              <a:lnSpc>
                <a:spcPct val="100000"/>
              </a:lnSpc>
              <a:buNone/>
            </a:pPr>
            <a:r>
              <a:rPr lang="en-US" altLang="en-US" sz="2600" dirty="0"/>
              <a:t>Financial statements help users make all kinds of decisions.</a:t>
            </a:r>
          </a:p>
          <a:p>
            <a:pPr marL="0" indent="0">
              <a:lnSpc>
                <a:spcPct val="100000"/>
              </a:lnSpc>
              <a:buNone/>
            </a:pPr>
            <a:r>
              <a:rPr lang="en-US" altLang="en-US" sz="2600" dirty="0"/>
              <a:t>Financial statements provide important  answers to questions such as:</a:t>
            </a:r>
          </a:p>
          <a:p>
            <a:pPr marL="914400" lvl="1" indent="-457200">
              <a:lnSpc>
                <a:spcPct val="100000"/>
              </a:lnSpc>
              <a:buFont typeface="Arial" pitchFamily="34" charset="0"/>
              <a:buChar char="•"/>
            </a:pPr>
            <a:r>
              <a:rPr lang="en-US" altLang="en-US" sz="2400" dirty="0"/>
              <a:t>What is the cash balance?</a:t>
            </a:r>
          </a:p>
          <a:p>
            <a:pPr marL="914400" lvl="1" indent="-457200">
              <a:lnSpc>
                <a:spcPct val="100000"/>
              </a:lnSpc>
              <a:buFont typeface="Arial" pitchFamily="34" charset="0"/>
              <a:buChar char="•"/>
            </a:pPr>
            <a:r>
              <a:rPr lang="en-US" altLang="en-US" sz="2400" dirty="0"/>
              <a:t>How much do customers owe the business?</a:t>
            </a:r>
          </a:p>
          <a:p>
            <a:pPr marL="914400" lvl="1" indent="-457200">
              <a:lnSpc>
                <a:spcPct val="100000"/>
              </a:lnSpc>
              <a:buFont typeface="Arial" pitchFamily="34" charset="0"/>
              <a:buChar char="•"/>
            </a:pPr>
            <a:r>
              <a:rPr lang="en-US" altLang="en-US" sz="2400" dirty="0"/>
              <a:t>How much does the business owe suppliers?</a:t>
            </a:r>
          </a:p>
          <a:p>
            <a:pPr marL="914400" lvl="1" indent="-457200">
              <a:lnSpc>
                <a:spcPct val="100000"/>
              </a:lnSpc>
              <a:buFont typeface="Arial" pitchFamily="34" charset="0"/>
              <a:buChar char="•"/>
            </a:pPr>
            <a:r>
              <a:rPr lang="en-US" altLang="en-US" sz="2400" dirty="0"/>
              <a:t>What is the profit or loss?</a:t>
            </a:r>
            <a:endParaRPr lang="en-US" sz="2400" dirty="0"/>
          </a:p>
        </p:txBody>
      </p:sp>
    </p:spTree>
    <p:extLst>
      <p:ext uri="{BB962C8B-B14F-4D97-AF65-F5344CB8AC3E}">
        <p14:creationId xmlns:p14="http://schemas.microsoft.com/office/powerpoint/2010/main" val="950144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defTabSz="809625" eaLnBrk="0" hangingPunct="0">
              <a:tabLst>
                <a:tab pos="509588" algn="l"/>
              </a:tabLst>
            </a:pPr>
            <a:r>
              <a:rPr lang="en-US" altLang="en-US" dirty="0"/>
              <a:t>Section 2, Objective 6-3: Interpret financial statements.</a:t>
            </a:r>
          </a:p>
        </p:txBody>
      </p:sp>
      <p:sp>
        <p:nvSpPr>
          <p:cNvPr id="6" name="Title 5"/>
          <p:cNvSpPr>
            <a:spLocks noGrp="1"/>
          </p:cNvSpPr>
          <p:nvPr>
            <p:ph type="title"/>
          </p:nvPr>
        </p:nvSpPr>
        <p:spPr>
          <a:xfrm>
            <a:off x="304800" y="381000"/>
            <a:ext cx="8610600" cy="903894"/>
          </a:xfrm>
        </p:spPr>
        <p:txBody>
          <a:bodyPr/>
          <a:lstStyle/>
          <a:p>
            <a:r>
              <a:rPr lang="en-US" dirty="0"/>
              <a:t>Partial Balance Sheet</a:t>
            </a:r>
          </a:p>
        </p:txBody>
      </p:sp>
      <p:pic>
        <p:nvPicPr>
          <p:cNvPr id="10" name="Picture 2" descr="Spreadsheet shows the items and data included for Assets in a partial balance sheet for Eli's Consulting Services for December 31, 2019.  Items are listed as Cash, 111,350.00; Accounts Receivable, 5,000.00; Supplies, 1,000.00; Prepaid Rent, 4,000.00; Equipment, 11,000.00 and Less Accumulated Depreciation (183.00), and 10,817.00.  Total Assets are listed as 132,167.00.  " title="Partial Balanc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60831" y="1364923"/>
            <a:ext cx="7999676" cy="343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5"/>
          </p:nvPr>
        </p:nvSpPr>
        <p:spPr>
          <a:xfrm>
            <a:off x="381000" y="4953000"/>
            <a:ext cx="8382000" cy="1371600"/>
          </a:xfrm>
        </p:spPr>
        <p:txBody>
          <a:bodyPr>
            <a:noAutofit/>
          </a:bodyPr>
          <a:lstStyle/>
          <a:p>
            <a:pPr marL="457200" indent="-457200">
              <a:tabLst>
                <a:tab pos="457200" algn="l"/>
              </a:tabLst>
            </a:pPr>
            <a:r>
              <a:rPr lang="en-US" altLang="en-US" sz="2600" dirty="0"/>
              <a:t>What is the cash balance?</a:t>
            </a:r>
          </a:p>
          <a:p>
            <a:pPr marL="457200" indent="-457200">
              <a:tabLst>
                <a:tab pos="457200" algn="l"/>
              </a:tabLst>
            </a:pPr>
            <a:r>
              <a:rPr lang="en-US" altLang="en-US" sz="2600" dirty="0"/>
              <a:t>How much do the customers owe the business?</a:t>
            </a:r>
          </a:p>
        </p:txBody>
      </p:sp>
    </p:spTree>
    <p:extLst>
      <p:ext uri="{BB962C8B-B14F-4D97-AF65-F5344CB8AC3E}">
        <p14:creationId xmlns:p14="http://schemas.microsoft.com/office/powerpoint/2010/main" val="2608541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defTabSz="809625" eaLnBrk="0" hangingPunct="0">
              <a:tabLst>
                <a:tab pos="509588" algn="l"/>
              </a:tabLst>
            </a:pPr>
            <a:r>
              <a:rPr lang="en-US" altLang="en-US" dirty="0"/>
              <a:t>Section 2, Objective 6-3: Interpret financial statements.</a:t>
            </a:r>
          </a:p>
        </p:txBody>
      </p:sp>
      <p:sp>
        <p:nvSpPr>
          <p:cNvPr id="6" name="Title 5"/>
          <p:cNvSpPr>
            <a:spLocks noGrp="1"/>
          </p:cNvSpPr>
          <p:nvPr>
            <p:ph type="title"/>
          </p:nvPr>
        </p:nvSpPr>
        <p:spPr>
          <a:xfrm>
            <a:off x="632261" y="381000"/>
            <a:ext cx="7886700" cy="751494"/>
          </a:xfrm>
        </p:spPr>
        <p:txBody>
          <a:bodyPr/>
          <a:lstStyle/>
          <a:p>
            <a:r>
              <a:rPr lang="en-US" dirty="0"/>
              <a:t>Balance Sheet</a:t>
            </a:r>
          </a:p>
        </p:txBody>
      </p:sp>
      <p:pic>
        <p:nvPicPr>
          <p:cNvPr id="10242" name="Picture 2" descr="Spreadsheet shows the items and data included in the balance sheet for Eli's Consulting Services for December 31, 2019.  The items and data for Assets from the prior slide are included and the items and data for Liabilities and Owner's Equity are added below Assets.  Items are listed as Liabilities with Accounts Payable, $3,500.00; Owner's Equity with Trayton Eli, Capital, 128,667.00 and Total LIabilities and Owner's Equity, $132,167.00." title="Balanc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5400" y="1176223"/>
            <a:ext cx="6498628" cy="446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5"/>
          </p:nvPr>
        </p:nvSpPr>
        <p:spPr>
          <a:xfrm>
            <a:off x="457200" y="5867401"/>
            <a:ext cx="8189221" cy="533399"/>
          </a:xfrm>
        </p:spPr>
        <p:txBody>
          <a:bodyPr>
            <a:noAutofit/>
          </a:bodyPr>
          <a:lstStyle/>
          <a:p>
            <a:pPr marL="0" indent="0">
              <a:spcBef>
                <a:spcPct val="50000"/>
              </a:spcBef>
              <a:buNone/>
            </a:pPr>
            <a:r>
              <a:rPr lang="en-US" altLang="en-US" sz="2400" dirty="0"/>
              <a:t>How much does the business owe its suppliers?</a:t>
            </a:r>
          </a:p>
        </p:txBody>
      </p:sp>
    </p:spTree>
    <p:extLst>
      <p:ext uri="{BB962C8B-B14F-4D97-AF65-F5344CB8AC3E}">
        <p14:creationId xmlns:p14="http://schemas.microsoft.com/office/powerpoint/2010/main" val="3982544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defTabSz="809625" eaLnBrk="0" hangingPunct="0">
              <a:tabLst>
                <a:tab pos="509588" algn="l"/>
              </a:tabLst>
            </a:pPr>
            <a:r>
              <a:rPr lang="en-US" altLang="en-US" dirty="0"/>
              <a:t>Section 2, Objective 6-3: Interpret financial statements.</a:t>
            </a:r>
          </a:p>
        </p:txBody>
      </p:sp>
      <p:sp>
        <p:nvSpPr>
          <p:cNvPr id="6" name="Title 5"/>
          <p:cNvSpPr>
            <a:spLocks noGrp="1"/>
          </p:cNvSpPr>
          <p:nvPr>
            <p:ph type="title"/>
          </p:nvPr>
        </p:nvSpPr>
        <p:spPr>
          <a:xfrm>
            <a:off x="632261" y="457200"/>
            <a:ext cx="7886700" cy="838199"/>
          </a:xfrm>
        </p:spPr>
        <p:txBody>
          <a:bodyPr/>
          <a:lstStyle/>
          <a:p>
            <a:r>
              <a:rPr lang="en-US" dirty="0"/>
              <a:t>Income Statement</a:t>
            </a:r>
          </a:p>
        </p:txBody>
      </p:sp>
      <p:pic>
        <p:nvPicPr>
          <p:cNvPr id="8" name="Picture 2" descr="Statement shows the items and data included in the income statement for Eli's Consulting Services for month ended December 31, 2019.  Items are listed as Revenue with Fees Income, 47,000.00; Expenses with Salaries Expense, 8,000.00; Utilities Expense, 650.00, Supplies Expense, 500.00, Rent Expense, 4,000.00 and Depr. Expense-Equipment, 183.00.  Total Expense is listed as 13,333.00.  Net Income is listed as 33,667.00." title="Income Statemen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72570" y="1327823"/>
            <a:ext cx="6807966" cy="400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5"/>
          </p:nvPr>
        </p:nvSpPr>
        <p:spPr>
          <a:xfrm>
            <a:off x="381000" y="5486400"/>
            <a:ext cx="8382000" cy="838200"/>
          </a:xfrm>
        </p:spPr>
        <p:txBody>
          <a:bodyPr>
            <a:normAutofit/>
          </a:bodyPr>
          <a:lstStyle/>
          <a:p>
            <a:pPr marL="0" indent="0">
              <a:spcBef>
                <a:spcPct val="50000"/>
              </a:spcBef>
              <a:buNone/>
            </a:pPr>
            <a:r>
              <a:rPr lang="en-US" altLang="en-US" sz="2600" dirty="0"/>
              <a:t>What is the profit?</a:t>
            </a:r>
          </a:p>
        </p:txBody>
      </p:sp>
    </p:spTree>
    <p:extLst>
      <p:ext uri="{BB962C8B-B14F-4D97-AF65-F5344CB8AC3E}">
        <p14:creationId xmlns:p14="http://schemas.microsoft.com/office/powerpoint/2010/main" val="574307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685800"/>
            <a:ext cx="8382000" cy="2057400"/>
          </a:xfrm>
        </p:spPr>
        <p:txBody>
          <a:bodyPr anchor="ctr">
            <a:normAutofit/>
          </a:bodyPr>
          <a:lstStyle/>
          <a:p>
            <a:pPr defTabSz="809625"/>
            <a:r>
              <a:rPr lang="en-US" altLang="en-US" sz="3600" u="sng" dirty="0"/>
              <a:t>Section 2: Using Accounting Information  </a:t>
            </a:r>
          </a:p>
        </p:txBody>
      </p:sp>
      <p:sp>
        <p:nvSpPr>
          <p:cNvPr id="8" name="Content Placeholder 7"/>
          <p:cNvSpPr>
            <a:spLocks noGrp="1"/>
          </p:cNvSpPr>
          <p:nvPr>
            <p:ph type="subTitle" idx="1"/>
          </p:nvPr>
        </p:nvSpPr>
        <p:spPr>
          <a:xfrm>
            <a:off x="457200" y="3124200"/>
            <a:ext cx="8153400" cy="2438400"/>
          </a:xfrm>
        </p:spPr>
        <p:txBody>
          <a:bodyPr anchor="ctr">
            <a:normAutofit/>
          </a:bodyPr>
          <a:lstStyle/>
          <a:p>
            <a:pPr defTabSz="809625">
              <a:spcBef>
                <a:spcPct val="20000"/>
              </a:spcBef>
              <a:buClr>
                <a:srgbClr val="EB8045"/>
              </a:buClr>
              <a:defRPr/>
            </a:pPr>
            <a:r>
              <a:rPr lang="en-US" altLang="en-US" sz="3600" b="1" kern="0" dirty="0">
                <a:cs typeface="Times New Roman" pitchFamily="18" charset="0"/>
              </a:rPr>
              <a:t>Learning Objective </a:t>
            </a:r>
            <a:r>
              <a:rPr lang="en-US" altLang="en-US" sz="3600" b="1" dirty="0"/>
              <a:t>6- 4: </a:t>
            </a:r>
            <a:r>
              <a:rPr lang="en-US" sz="3600" dirty="0"/>
              <a:t>Review the steps in the accounting cycle.</a:t>
            </a:r>
          </a:p>
        </p:txBody>
      </p:sp>
    </p:spTree>
    <p:extLst>
      <p:ext uri="{BB962C8B-B14F-4D97-AF65-F5344CB8AC3E}">
        <p14:creationId xmlns:p14="http://schemas.microsoft.com/office/powerpoint/2010/main" val="4064614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defTabSz="809625" eaLnBrk="0" hangingPunct="0">
              <a:tabLst>
                <a:tab pos="509588" algn="l"/>
              </a:tabLst>
            </a:pPr>
            <a:r>
              <a:rPr lang="en-US" altLang="en-US" dirty="0"/>
              <a:t>Section 2, Objective 6-4: Review the steps in the accounting cycle.</a:t>
            </a:r>
          </a:p>
        </p:txBody>
      </p:sp>
      <p:sp>
        <p:nvSpPr>
          <p:cNvPr id="4" name="Title 3"/>
          <p:cNvSpPr>
            <a:spLocks noGrp="1"/>
          </p:cNvSpPr>
          <p:nvPr>
            <p:ph type="title"/>
          </p:nvPr>
        </p:nvSpPr>
        <p:spPr>
          <a:xfrm>
            <a:off x="304800" y="459722"/>
            <a:ext cx="8534400" cy="835678"/>
          </a:xfrm>
        </p:spPr>
        <p:txBody>
          <a:bodyPr>
            <a:normAutofit/>
          </a:bodyPr>
          <a:lstStyle/>
          <a:p>
            <a:r>
              <a:rPr lang="en-US" altLang="en-US" dirty="0"/>
              <a:t>The Accounting Cycle (1 of 2)</a:t>
            </a:r>
          </a:p>
        </p:txBody>
      </p:sp>
      <p:sp>
        <p:nvSpPr>
          <p:cNvPr id="5" name="Content Placeholder 4"/>
          <p:cNvSpPr>
            <a:spLocks noGrp="1"/>
          </p:cNvSpPr>
          <p:nvPr>
            <p:ph idx="1"/>
          </p:nvPr>
        </p:nvSpPr>
        <p:spPr>
          <a:xfrm>
            <a:off x="381000" y="1447800"/>
            <a:ext cx="8366234" cy="4690194"/>
          </a:xfrm>
        </p:spPr>
        <p:txBody>
          <a:bodyPr>
            <a:noAutofit/>
          </a:bodyPr>
          <a:lstStyle/>
          <a:p>
            <a:pPr marL="0" indent="0">
              <a:lnSpc>
                <a:spcPct val="100000"/>
              </a:lnSpc>
              <a:buNone/>
            </a:pPr>
            <a:r>
              <a:rPr lang="en-US" altLang="en-US" sz="2600" dirty="0"/>
              <a:t>Step 1: Analyze transactions</a:t>
            </a:r>
          </a:p>
          <a:p>
            <a:pPr marL="0" indent="0">
              <a:lnSpc>
                <a:spcPct val="100000"/>
              </a:lnSpc>
              <a:buNone/>
            </a:pPr>
            <a:r>
              <a:rPr lang="en-US" altLang="en-US" sz="2600" dirty="0"/>
              <a:t>Step 2: Journalize the data about transactions</a:t>
            </a:r>
          </a:p>
          <a:p>
            <a:pPr marL="0" indent="0">
              <a:lnSpc>
                <a:spcPct val="100000"/>
              </a:lnSpc>
              <a:buNone/>
            </a:pPr>
            <a:r>
              <a:rPr lang="en-US" altLang="en-US" sz="2600" dirty="0"/>
              <a:t>Step 3: Post the data about transactions</a:t>
            </a:r>
          </a:p>
          <a:p>
            <a:pPr marL="0" indent="0">
              <a:lnSpc>
                <a:spcPct val="100000"/>
              </a:lnSpc>
              <a:buNone/>
            </a:pPr>
            <a:r>
              <a:rPr lang="en-US" altLang="en-US" sz="2600" dirty="0"/>
              <a:t>Step 4: Prepare a worksheet</a:t>
            </a:r>
          </a:p>
          <a:p>
            <a:pPr marL="0" indent="0">
              <a:lnSpc>
                <a:spcPct val="100000"/>
              </a:lnSpc>
              <a:buNone/>
            </a:pPr>
            <a:r>
              <a:rPr lang="en-US" altLang="en-US" sz="2600" dirty="0"/>
              <a:t>Step 5: Prepare financial statements</a:t>
            </a:r>
          </a:p>
          <a:p>
            <a:pPr marL="457200" indent="-457200">
              <a:lnSpc>
                <a:spcPct val="100000"/>
              </a:lnSpc>
            </a:pPr>
            <a:r>
              <a:rPr lang="en-US" altLang="en-US" sz="2400" dirty="0"/>
              <a:t>Income Statement </a:t>
            </a:r>
          </a:p>
          <a:p>
            <a:pPr marL="457200" indent="-457200">
              <a:lnSpc>
                <a:spcPct val="100000"/>
              </a:lnSpc>
            </a:pPr>
            <a:r>
              <a:rPr lang="en-US" altLang="en-US" sz="2400" dirty="0"/>
              <a:t>Statement of Owner</a:t>
            </a:r>
            <a:r>
              <a:rPr lang="ja-JP" altLang="en-US" sz="2400" dirty="0"/>
              <a:t>’</a:t>
            </a:r>
            <a:r>
              <a:rPr lang="en-US" altLang="ja-JP" sz="2400" dirty="0"/>
              <a:t>s Equity</a:t>
            </a:r>
          </a:p>
          <a:p>
            <a:pPr marL="457200" indent="-457200">
              <a:lnSpc>
                <a:spcPct val="100000"/>
              </a:lnSpc>
            </a:pPr>
            <a:r>
              <a:rPr lang="en-US" altLang="en-US" sz="2400" dirty="0"/>
              <a:t>Balance Sheet</a:t>
            </a:r>
          </a:p>
        </p:txBody>
      </p:sp>
    </p:spTree>
    <p:extLst>
      <p:ext uri="{BB962C8B-B14F-4D97-AF65-F5344CB8AC3E}">
        <p14:creationId xmlns:p14="http://schemas.microsoft.com/office/powerpoint/2010/main" val="101421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defTabSz="809625" eaLnBrk="0" hangingPunct="0">
              <a:tabLst>
                <a:tab pos="509588" algn="l"/>
              </a:tabLst>
            </a:pPr>
            <a:r>
              <a:rPr lang="en-US" altLang="en-US" dirty="0"/>
              <a:t>Section 2, Objective 6-4: Review the steps in the accounting cycle.</a:t>
            </a:r>
          </a:p>
        </p:txBody>
      </p:sp>
      <p:sp>
        <p:nvSpPr>
          <p:cNvPr id="4" name="Title 3"/>
          <p:cNvSpPr>
            <a:spLocks noGrp="1"/>
          </p:cNvSpPr>
          <p:nvPr>
            <p:ph type="title"/>
          </p:nvPr>
        </p:nvSpPr>
        <p:spPr>
          <a:xfrm>
            <a:off x="225971" y="462329"/>
            <a:ext cx="8686800" cy="864604"/>
          </a:xfrm>
        </p:spPr>
        <p:txBody>
          <a:bodyPr/>
          <a:lstStyle/>
          <a:p>
            <a:r>
              <a:rPr lang="en-US" altLang="en-US" dirty="0"/>
              <a:t>The Accounting Cycle (2 of 2)</a:t>
            </a:r>
          </a:p>
        </p:txBody>
      </p:sp>
      <p:sp>
        <p:nvSpPr>
          <p:cNvPr id="5" name="Content Placeholder 4"/>
          <p:cNvSpPr>
            <a:spLocks noGrp="1"/>
          </p:cNvSpPr>
          <p:nvPr>
            <p:ph idx="1"/>
          </p:nvPr>
        </p:nvSpPr>
        <p:spPr>
          <a:xfrm>
            <a:off x="381000" y="1524000"/>
            <a:ext cx="8610600" cy="4690194"/>
          </a:xfrm>
        </p:spPr>
        <p:txBody>
          <a:bodyPr>
            <a:noAutofit/>
          </a:bodyPr>
          <a:lstStyle/>
          <a:p>
            <a:pPr marL="0" indent="0">
              <a:lnSpc>
                <a:spcPct val="100000"/>
              </a:lnSpc>
              <a:buNone/>
            </a:pPr>
            <a:r>
              <a:rPr lang="en-US" altLang="en-US" sz="2400" dirty="0"/>
              <a:t>Step 1: Analyze transactions</a:t>
            </a:r>
          </a:p>
          <a:p>
            <a:pPr marL="0" indent="0">
              <a:lnSpc>
                <a:spcPct val="100000"/>
              </a:lnSpc>
              <a:buNone/>
            </a:pPr>
            <a:r>
              <a:rPr lang="en-US" altLang="en-US" sz="2400" dirty="0"/>
              <a:t>Step 2: Journalize the data about transactions</a:t>
            </a:r>
          </a:p>
          <a:p>
            <a:pPr marL="0" indent="0">
              <a:lnSpc>
                <a:spcPct val="100000"/>
              </a:lnSpc>
              <a:buNone/>
            </a:pPr>
            <a:r>
              <a:rPr lang="en-US" altLang="en-US" sz="2400" dirty="0"/>
              <a:t>Step 3: Post the data about transactions</a:t>
            </a:r>
          </a:p>
          <a:p>
            <a:pPr marL="0" indent="0">
              <a:lnSpc>
                <a:spcPct val="100000"/>
              </a:lnSpc>
              <a:buNone/>
            </a:pPr>
            <a:r>
              <a:rPr lang="en-US" altLang="en-US" sz="2400" dirty="0"/>
              <a:t>Step 4: Prepare a worksheet</a:t>
            </a:r>
          </a:p>
          <a:p>
            <a:pPr marL="0" indent="0">
              <a:lnSpc>
                <a:spcPct val="100000"/>
              </a:lnSpc>
              <a:buNone/>
            </a:pPr>
            <a:r>
              <a:rPr lang="en-US" altLang="en-US" sz="2400" dirty="0"/>
              <a:t>Step 5: Prepare financial statements</a:t>
            </a:r>
          </a:p>
          <a:p>
            <a:pPr marL="0" indent="0">
              <a:lnSpc>
                <a:spcPct val="100000"/>
              </a:lnSpc>
              <a:buNone/>
            </a:pPr>
            <a:r>
              <a:rPr lang="en-US" altLang="en-US" sz="2400" dirty="0"/>
              <a:t>Step 6: </a:t>
            </a:r>
            <a:r>
              <a:rPr lang="en-US" altLang="en-US" sz="2400" dirty="0">
                <a:cs typeface="Arial" pitchFamily="34" charset="0"/>
              </a:rPr>
              <a:t>Journalize and post adjusting entries</a:t>
            </a:r>
          </a:p>
          <a:p>
            <a:pPr marL="0" indent="0">
              <a:lnSpc>
                <a:spcPct val="100000"/>
              </a:lnSpc>
              <a:buNone/>
            </a:pPr>
            <a:r>
              <a:rPr lang="en-US" altLang="en-US" sz="2400" dirty="0"/>
              <a:t>Step 7: Journalize and post closing entries</a:t>
            </a:r>
          </a:p>
          <a:p>
            <a:pPr marL="450850" lvl="1" indent="-450850">
              <a:lnSpc>
                <a:spcPct val="100000"/>
              </a:lnSpc>
              <a:spcBef>
                <a:spcPts val="1000"/>
              </a:spcBef>
              <a:buSzPct val="100000"/>
              <a:buFont typeface="Arial" panose="020B0604020202020204" pitchFamily="34" charset="0"/>
              <a:buChar char="•"/>
              <a:tabLst>
                <a:tab pos="1892300" algn="l"/>
                <a:tab pos="2001838" algn="l"/>
              </a:tabLst>
            </a:pPr>
            <a:r>
              <a:rPr lang="en-US" altLang="en-US" sz="2200" dirty="0"/>
              <a:t>Transfer net income or net loss  to owner</a:t>
            </a:r>
            <a:r>
              <a:rPr lang="ja-JP" altLang="en-US" sz="2200" dirty="0"/>
              <a:t>’</a:t>
            </a:r>
            <a:r>
              <a:rPr lang="en-US" altLang="ja-JP" sz="2200" dirty="0"/>
              <a:t>s equity.</a:t>
            </a:r>
          </a:p>
          <a:p>
            <a:pPr marL="450850" lvl="1" indent="-450850">
              <a:lnSpc>
                <a:spcPct val="100000"/>
              </a:lnSpc>
              <a:spcBef>
                <a:spcPts val="1000"/>
              </a:spcBef>
              <a:buSzPct val="100000"/>
              <a:buFont typeface="Arial" panose="020B0604020202020204" pitchFamily="34" charset="0"/>
              <a:buChar char="•"/>
              <a:tabLst>
                <a:tab pos="1892300" algn="l"/>
                <a:tab pos="2001838" algn="l"/>
              </a:tabLst>
            </a:pPr>
            <a:r>
              <a:rPr lang="en-US" altLang="en-US" sz="2200" dirty="0"/>
              <a:t>Reduce the balances of the  temporary accounts to zero.</a:t>
            </a:r>
          </a:p>
        </p:txBody>
      </p:sp>
    </p:spTree>
    <p:extLst>
      <p:ext uri="{BB962C8B-B14F-4D97-AF65-F5344CB8AC3E}">
        <p14:creationId xmlns:p14="http://schemas.microsoft.com/office/powerpoint/2010/main" val="142424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8" y="91858"/>
            <a:ext cx="8686800" cy="1006474"/>
          </a:xfrm>
        </p:spPr>
        <p:txBody>
          <a:bodyPr/>
          <a:lstStyle/>
          <a:p>
            <a:r>
              <a:rPr lang="en-US" altLang="en-US" dirty="0"/>
              <a:t>Summary Account</a:t>
            </a:r>
            <a:endParaRPr lang="en-US" dirty="0"/>
          </a:p>
        </p:txBody>
      </p:sp>
      <p:sp>
        <p:nvSpPr>
          <p:cNvPr id="3" name="Content Placeholder 2"/>
          <p:cNvSpPr>
            <a:spLocks noGrp="1"/>
          </p:cNvSpPr>
          <p:nvPr>
            <p:ph idx="1"/>
          </p:nvPr>
        </p:nvSpPr>
        <p:spPr>
          <a:xfrm>
            <a:off x="418048" y="1143000"/>
            <a:ext cx="8344952" cy="5257800"/>
          </a:xfrm>
        </p:spPr>
        <p:txBody>
          <a:bodyPr>
            <a:normAutofit/>
          </a:bodyPr>
          <a:lstStyle/>
          <a:p>
            <a:pPr marL="0" indent="0">
              <a:lnSpc>
                <a:spcPct val="100000"/>
              </a:lnSpc>
              <a:buNone/>
            </a:pPr>
            <a:r>
              <a:rPr lang="en-US" altLang="en-US" sz="2600" b="1" dirty="0"/>
              <a:t>QUESTION:</a:t>
            </a:r>
          </a:p>
          <a:p>
            <a:pPr marL="0" indent="0">
              <a:lnSpc>
                <a:spcPct val="100000"/>
              </a:lnSpc>
              <a:buNone/>
            </a:pPr>
            <a:r>
              <a:rPr lang="en-US" altLang="en-US" sz="2600" dirty="0"/>
              <a:t>What is the Income Summary account?</a:t>
            </a:r>
          </a:p>
          <a:p>
            <a:pPr marL="0" indent="0">
              <a:lnSpc>
                <a:spcPct val="100000"/>
              </a:lnSpc>
              <a:buNone/>
            </a:pPr>
            <a:r>
              <a:rPr lang="en-US" altLang="en-US" sz="2600" b="1" dirty="0"/>
              <a:t>ANSWER:</a:t>
            </a:r>
          </a:p>
          <a:p>
            <a:pPr marL="0" indent="0">
              <a:lnSpc>
                <a:spcPct val="100000"/>
              </a:lnSpc>
              <a:buNone/>
            </a:pPr>
            <a:r>
              <a:rPr lang="en-US" altLang="en-US" sz="2600" dirty="0"/>
              <a:t>The Income Summary account is a special owner</a:t>
            </a:r>
            <a:r>
              <a:rPr lang="ja-JP" altLang="en-US" sz="2600" dirty="0"/>
              <a:t>’</a:t>
            </a:r>
            <a:r>
              <a:rPr lang="en-US" altLang="ja-JP" sz="2600" dirty="0"/>
              <a:t>s equity account that is used </a:t>
            </a:r>
            <a:r>
              <a:rPr lang="en-US" altLang="ja-JP" sz="2600" u="sng" dirty="0"/>
              <a:t>only</a:t>
            </a:r>
            <a:r>
              <a:rPr lang="en-US" altLang="ja-JP" sz="2600" dirty="0"/>
              <a:t> in the closing process to summarize the results of operations.</a:t>
            </a:r>
            <a:endParaRPr lang="en-US" altLang="en-US" sz="2600" dirty="0"/>
          </a:p>
        </p:txBody>
      </p:sp>
    </p:spTree>
    <p:extLst>
      <p:ext uri="{BB962C8B-B14F-4D97-AF65-F5344CB8AC3E}">
        <p14:creationId xmlns:p14="http://schemas.microsoft.com/office/powerpoint/2010/main" val="2253698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defTabSz="809625" eaLnBrk="0" hangingPunct="0">
              <a:tabLst>
                <a:tab pos="509588" algn="l"/>
              </a:tabLst>
            </a:pPr>
            <a:r>
              <a:rPr lang="en-US" altLang="en-US" dirty="0"/>
              <a:t>Section 2, Objective 6-4: Review the steps in the accounting cycle.</a:t>
            </a:r>
          </a:p>
        </p:txBody>
      </p:sp>
      <p:sp>
        <p:nvSpPr>
          <p:cNvPr id="2" name="Title 1"/>
          <p:cNvSpPr>
            <a:spLocks noGrp="1"/>
          </p:cNvSpPr>
          <p:nvPr>
            <p:ph type="title"/>
          </p:nvPr>
        </p:nvSpPr>
        <p:spPr/>
        <p:txBody>
          <a:bodyPr>
            <a:normAutofit/>
          </a:bodyPr>
          <a:lstStyle/>
          <a:p>
            <a:r>
              <a:rPr lang="en-US" altLang="en-US" dirty="0"/>
              <a:t>Flow of Data Through a Simple Accounting System</a:t>
            </a:r>
            <a:endParaRPr lang="en-US" altLang="en-US" sz="2400" dirty="0"/>
          </a:p>
        </p:txBody>
      </p:sp>
      <p:sp>
        <p:nvSpPr>
          <p:cNvPr id="7" name="Content Placeholder 6"/>
          <p:cNvSpPr>
            <a:spLocks noGrp="1"/>
          </p:cNvSpPr>
          <p:nvPr>
            <p:ph idx="1"/>
          </p:nvPr>
        </p:nvSpPr>
        <p:spPr>
          <a:xfrm>
            <a:off x="381000" y="1690689"/>
            <a:ext cx="8305800" cy="4710111"/>
          </a:xfrm>
        </p:spPr>
        <p:txBody>
          <a:bodyPr>
            <a:noAutofit/>
          </a:bodyPr>
          <a:lstStyle/>
          <a:p>
            <a:pPr marL="457200" indent="-457200">
              <a:lnSpc>
                <a:spcPct val="100000"/>
              </a:lnSpc>
            </a:pPr>
            <a:r>
              <a:rPr lang="en-US" altLang="en-US" sz="2400" dirty="0"/>
              <a:t>Source Documents</a:t>
            </a:r>
          </a:p>
          <a:p>
            <a:pPr marL="457200" indent="-457200">
              <a:lnSpc>
                <a:spcPct val="100000"/>
              </a:lnSpc>
            </a:pPr>
            <a:r>
              <a:rPr lang="en-US" altLang="en-US" sz="2400" dirty="0"/>
              <a:t>General journal</a:t>
            </a:r>
          </a:p>
          <a:p>
            <a:pPr marL="457200" indent="-457200">
              <a:lnSpc>
                <a:spcPct val="100000"/>
              </a:lnSpc>
            </a:pPr>
            <a:r>
              <a:rPr lang="en-US" altLang="en-US" sz="2400" dirty="0"/>
              <a:t>General ledger</a:t>
            </a:r>
          </a:p>
          <a:p>
            <a:pPr marL="457200" indent="-457200">
              <a:lnSpc>
                <a:spcPct val="100000"/>
              </a:lnSpc>
            </a:pPr>
            <a:r>
              <a:rPr lang="en-US" altLang="en-US" sz="2400" dirty="0"/>
              <a:t>Worksheet</a:t>
            </a:r>
          </a:p>
          <a:p>
            <a:pPr marL="457200" indent="-457200">
              <a:lnSpc>
                <a:spcPct val="100000"/>
              </a:lnSpc>
            </a:pPr>
            <a:r>
              <a:rPr lang="en-US" altLang="en-US" sz="2400" dirty="0"/>
              <a:t>Financial statements</a:t>
            </a:r>
          </a:p>
          <a:p>
            <a:pPr marL="0" indent="0">
              <a:lnSpc>
                <a:spcPct val="100000"/>
              </a:lnSpc>
              <a:buNone/>
            </a:pPr>
            <a:r>
              <a:rPr lang="en-US" altLang="en-US" sz="2400" dirty="0"/>
              <a:t>After studying the accounting cycle of Eli’s </a:t>
            </a:r>
            <a:r>
              <a:rPr lang="en-US" altLang="ja-JP" sz="2400" dirty="0"/>
              <a:t>Consulting Services, you should have an understanding of how data flows through a simple accounting system for a small business.  </a:t>
            </a:r>
            <a:r>
              <a:rPr lang="en-US" altLang="ja-JP" sz="2400" b="1" dirty="0"/>
              <a:t>Let’s review. . .</a:t>
            </a:r>
            <a:endParaRPr lang="en-US" sz="2400" b="1" dirty="0"/>
          </a:p>
        </p:txBody>
      </p:sp>
    </p:spTree>
    <p:extLst>
      <p:ext uri="{BB962C8B-B14F-4D97-AF65-F5344CB8AC3E}">
        <p14:creationId xmlns:p14="http://schemas.microsoft.com/office/powerpoint/2010/main" val="377194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64" y="171929"/>
            <a:ext cx="7886700" cy="905377"/>
          </a:xfrm>
        </p:spPr>
        <p:txBody>
          <a:bodyPr/>
          <a:lstStyle/>
          <a:p>
            <a:r>
              <a:rPr lang="en-US" dirty="0">
                <a:cs typeface="Times New Roman" pitchFamily="18" charset="0"/>
              </a:rPr>
              <a:t>Income Summary Account</a:t>
            </a:r>
            <a:endParaRPr lang="en-US" dirty="0"/>
          </a:p>
        </p:txBody>
      </p:sp>
      <p:sp>
        <p:nvSpPr>
          <p:cNvPr id="3" name="Content Placeholder 2"/>
          <p:cNvSpPr>
            <a:spLocks noGrp="1"/>
          </p:cNvSpPr>
          <p:nvPr>
            <p:ph sz="quarter" idx="15"/>
          </p:nvPr>
        </p:nvSpPr>
        <p:spPr>
          <a:xfrm>
            <a:off x="389803" y="1143000"/>
            <a:ext cx="8373197" cy="2826406"/>
          </a:xfrm>
        </p:spPr>
        <p:txBody>
          <a:bodyPr>
            <a:noAutofit/>
          </a:bodyPr>
          <a:lstStyle/>
          <a:p>
            <a:pPr marL="457200" indent="-457200">
              <a:lnSpc>
                <a:spcPct val="100000"/>
              </a:lnSpc>
              <a:buSzPct val="80000"/>
            </a:pPr>
            <a:r>
              <a:rPr lang="en-US" altLang="en-US" sz="2600" dirty="0"/>
              <a:t>Classified as a temporary owner</a:t>
            </a:r>
            <a:r>
              <a:rPr lang="ja-JP" altLang="en-US" sz="2600" dirty="0"/>
              <a:t>’</a:t>
            </a:r>
            <a:r>
              <a:rPr lang="en-US" altLang="ja-JP" sz="2600" dirty="0"/>
              <a:t>s equity account.</a:t>
            </a:r>
          </a:p>
          <a:p>
            <a:pPr marL="457200" indent="-457200">
              <a:lnSpc>
                <a:spcPct val="100000"/>
              </a:lnSpc>
              <a:buSzPct val="80000"/>
            </a:pPr>
            <a:r>
              <a:rPr lang="en-US" altLang="en-US" sz="2600" dirty="0"/>
              <a:t>Does not have a normal balance.</a:t>
            </a:r>
          </a:p>
          <a:p>
            <a:pPr marL="457200" indent="-457200">
              <a:lnSpc>
                <a:spcPct val="100000"/>
              </a:lnSpc>
              <a:buSzPct val="80000"/>
            </a:pPr>
            <a:r>
              <a:rPr lang="en-US" altLang="en-US" sz="2600" dirty="0"/>
              <a:t>Has a zero balance after the closing process and remains with a zero balance until the closing procedure for the next period.</a:t>
            </a:r>
          </a:p>
        </p:txBody>
      </p:sp>
      <p:pic>
        <p:nvPicPr>
          <p:cNvPr id="10" name="Picture 2" descr="T-Account titled Income Summary that shows space for data on the left and right side." title="Income Summary T-Accoun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390260" y="4191000"/>
            <a:ext cx="2400940" cy="207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77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229600" cy="2057400"/>
          </a:xfrm>
        </p:spPr>
        <p:txBody>
          <a:bodyPr anchor="ctr">
            <a:normAutofit/>
          </a:bodyPr>
          <a:lstStyle/>
          <a:p>
            <a:pPr defTabSz="809625"/>
            <a:r>
              <a:rPr lang="en-US" altLang="en-US" sz="3600" u="sng" dirty="0"/>
              <a:t>Section 1: Closing Entries</a:t>
            </a:r>
          </a:p>
        </p:txBody>
      </p:sp>
      <p:sp>
        <p:nvSpPr>
          <p:cNvPr id="8" name="Content Placeholder 7"/>
          <p:cNvSpPr>
            <a:spLocks noGrp="1"/>
          </p:cNvSpPr>
          <p:nvPr>
            <p:ph type="subTitle" idx="1"/>
          </p:nvPr>
        </p:nvSpPr>
        <p:spPr>
          <a:xfrm>
            <a:off x="457200" y="3124200"/>
            <a:ext cx="8229600" cy="2438400"/>
          </a:xfrm>
        </p:spPr>
        <p:txBody>
          <a:bodyPr anchor="ctr">
            <a:normAutofit/>
          </a:bodyPr>
          <a:lstStyle/>
          <a:p>
            <a:pPr defTabSz="809625">
              <a:spcBef>
                <a:spcPct val="20000"/>
              </a:spcBef>
              <a:buClr>
                <a:srgbClr val="EB8045"/>
              </a:buClr>
              <a:defRPr/>
            </a:pPr>
            <a:r>
              <a:rPr lang="en-US" altLang="en-US" sz="3600" b="1" kern="0" dirty="0">
                <a:cs typeface="Times New Roman" pitchFamily="18" charset="0"/>
              </a:rPr>
              <a:t>Learning Objective </a:t>
            </a:r>
            <a:r>
              <a:rPr lang="en-US" altLang="en-US" sz="3600" b="1" dirty="0"/>
              <a:t>6-1: </a:t>
            </a:r>
            <a:r>
              <a:rPr lang="en-US" sz="3600" dirty="0"/>
              <a:t>Closing Entries</a:t>
            </a:r>
          </a:p>
        </p:txBody>
      </p:sp>
    </p:spTree>
    <p:extLst>
      <p:ext uri="{BB962C8B-B14F-4D97-AF65-F5344CB8AC3E}">
        <p14:creationId xmlns:p14="http://schemas.microsoft.com/office/powerpoint/2010/main" val="12788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6" name="Title 5"/>
          <p:cNvSpPr>
            <a:spLocks noGrp="1"/>
          </p:cNvSpPr>
          <p:nvPr>
            <p:ph type="title"/>
          </p:nvPr>
        </p:nvSpPr>
        <p:spPr>
          <a:xfrm>
            <a:off x="304800" y="457200"/>
            <a:ext cx="8458200" cy="762000"/>
          </a:xfrm>
        </p:spPr>
        <p:txBody>
          <a:bodyPr/>
          <a:lstStyle/>
          <a:p>
            <a:r>
              <a:rPr lang="en-US" dirty="0"/>
              <a:t>Eli’s Consulting</a:t>
            </a:r>
          </a:p>
        </p:txBody>
      </p:sp>
      <p:pic>
        <p:nvPicPr>
          <p:cNvPr id="1026" name="Picture 2" descr="Financial worksheet for Eli's Consulting Services for the month ended December 31, 2019.  The first column is titled Account Name and Debit and Credit are listed for Trial Balance, Adjustments, Adj. Trial Bal., Income Stmt. and Balance Sheet.  Data is listed under the Trial Balance column for the Accounts as follows: Cash 111,350 Debit; Accounts Receivable 5,000 Debit; Supplies 1,500 Debit; Prepaid Rent 8,000 Debit, Equipment 11,000 Debit; Accounts Payable 3,500 Credit; Trayton Eli, Cap. 100,000 Credit; Trayton Eli, Draw. 5,000 Debit; Fees Income 47,000 Credit; Salaries Expense 8,000 Debit; Utilities Expense 650 Debit and Totals are listed as 150,500 for Debit and 150,500 for Credit Adjustments.  Data is listed for Adjustments is as follows: Supplies (a) 500 Credit; Prepaid Rent (b) 4,000 Credit, Accum. Depr.-Equip. (c) 183; Supplies Expense (a) 500 Debit; Rent Expense (b) 4,000 Debit; Depr. Exp. -Equip. (c) 183 Debit and Totals are listed as 4,683 for Debit and 4,683 for Credit. Data is listed under the Adj. Trial Bal. column for the Accounts as follows: Cash 111,350 Debit; Accounts Receivable 5,000 Debit; Supplies 1,000 Debit; Prepaid Rent 4,000 Debit, Equipment 11,000 Debit; Accum. Depr.-Equip. 183 Credit; Accounts Payable 3,500 Credit; Trayton Eli, Cap. 100,000 Credit; Trayton Eli, Draw. 5,000 Debit; Fees Income 47,000 Credit; Salaries Expense 8,000 Debit; Utilities Expense 650 Debit; Supplies Expense 500 Debit; Rent Expense 4,000 Debit; Depr. Exp. -Equip. 183 Debit and Totals are listed as 150,683 for Debit and 150,683 for Credit.  Data is listed under the Income Stmt. column for the Accounts as follows: Fees Income 47,000 Credit; Salaries Expense 8,000 Debit; Utilities Expense 650 Debit Supplies Expense 500 Debit; Rent Expense 4,000 Debit; Depr. Exp. -Equip. 183 Debit; Totals are listed as 13,333 for Debit and 47,000 for Credit; Net Income 33,667 for Debit and the bottom row lists 47,000 for Debit and 47,000 for Credit.  Data is listed under the Balance Sheet column for the Accounts as follows: Cash 111,350 Debit; Accounts Receivable 5,000 Debit; Supplies 1,000 Debit; Prepaid Rent 4,000 Debit, Equipment 11,000 Debit; Accum. Depr.-Equip. 183 Credit; Accounts Payable 3,500 Credit; Trayton Eli, Cap. 100,000 Credit; Trayton Eli, Draw. 5,000 Debit and Totals are listed as 137,350 for Debit and 103,683 for Credit; Net Income 33,667 for Credit and the bottom row lists 137,350 for Credit and 137,350 for Credit. " title="Financial Work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9168" y="1189033"/>
            <a:ext cx="7340432" cy="452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sz="quarter" idx="15"/>
          </p:nvPr>
        </p:nvSpPr>
        <p:spPr>
          <a:xfrm>
            <a:off x="457200" y="5867400"/>
            <a:ext cx="8305800" cy="533400"/>
          </a:xfrm>
        </p:spPr>
        <p:txBody>
          <a:bodyPr>
            <a:noAutofit/>
          </a:bodyPr>
          <a:lstStyle/>
          <a:p>
            <a:pPr marL="0" indent="0">
              <a:buNone/>
            </a:pPr>
            <a:r>
              <a:rPr lang="en-US" altLang="en-US" sz="2400" i="1" dirty="0"/>
              <a:t>Fees Income </a:t>
            </a:r>
            <a:r>
              <a:rPr lang="en-US" altLang="en-US" sz="2400" dirty="0"/>
              <a:t>has a credit balance of $47,000</a:t>
            </a:r>
          </a:p>
        </p:txBody>
      </p:sp>
    </p:spTree>
    <p:extLst>
      <p:ext uri="{BB962C8B-B14F-4D97-AF65-F5344CB8AC3E}">
        <p14:creationId xmlns:p14="http://schemas.microsoft.com/office/powerpoint/2010/main" val="181950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defTabSz="809625" eaLnBrk="0" hangingPunct="0">
              <a:tabLst>
                <a:tab pos="509588" algn="l"/>
              </a:tabLst>
            </a:pPr>
            <a:r>
              <a:rPr lang="en-US" altLang="en-US" dirty="0"/>
              <a:t>Section 1, Objective 6-1: Journalize and post closing entries.</a:t>
            </a:r>
          </a:p>
        </p:txBody>
      </p:sp>
      <p:sp>
        <p:nvSpPr>
          <p:cNvPr id="4" name="Title 3"/>
          <p:cNvSpPr>
            <a:spLocks noGrp="1"/>
          </p:cNvSpPr>
          <p:nvPr>
            <p:ph type="title"/>
          </p:nvPr>
        </p:nvSpPr>
        <p:spPr>
          <a:xfrm>
            <a:off x="244366" y="488625"/>
            <a:ext cx="8610600" cy="806775"/>
          </a:xfrm>
        </p:spPr>
        <p:txBody>
          <a:bodyPr/>
          <a:lstStyle/>
          <a:p>
            <a:pPr>
              <a:spcBef>
                <a:spcPct val="50000"/>
              </a:spcBef>
            </a:pPr>
            <a:r>
              <a:rPr lang="en-US" altLang="en-US" dirty="0"/>
              <a:t>Closing Entries (1 of 15)</a:t>
            </a:r>
          </a:p>
        </p:txBody>
      </p:sp>
      <p:sp>
        <p:nvSpPr>
          <p:cNvPr id="5" name="Content Placeholder 4"/>
          <p:cNvSpPr>
            <a:spLocks noGrp="1"/>
          </p:cNvSpPr>
          <p:nvPr>
            <p:ph idx="1"/>
          </p:nvPr>
        </p:nvSpPr>
        <p:spPr>
          <a:xfrm>
            <a:off x="396766" y="1447800"/>
            <a:ext cx="8290034" cy="4876800"/>
          </a:xfrm>
        </p:spPr>
        <p:txBody>
          <a:bodyPr>
            <a:noAutofit/>
          </a:bodyPr>
          <a:lstStyle/>
          <a:p>
            <a:pPr marL="0" indent="0">
              <a:lnSpc>
                <a:spcPct val="100000"/>
              </a:lnSpc>
              <a:buNone/>
            </a:pPr>
            <a:r>
              <a:rPr lang="en-US" altLang="en-US" sz="2600" dirty="0"/>
              <a:t>There are </a:t>
            </a:r>
            <a:r>
              <a:rPr lang="en-US" altLang="en-US" sz="2600" u="sng" dirty="0"/>
              <a:t>four</a:t>
            </a:r>
            <a:r>
              <a:rPr lang="en-US" altLang="en-US" sz="2600" dirty="0"/>
              <a:t> steps in the closing process:</a:t>
            </a:r>
          </a:p>
          <a:p>
            <a:pPr marL="457200" indent="-457200">
              <a:lnSpc>
                <a:spcPct val="100000"/>
              </a:lnSpc>
              <a:buAutoNum type="arabicPeriod"/>
            </a:pPr>
            <a:r>
              <a:rPr lang="en-US" altLang="en-US" sz="2600" dirty="0"/>
              <a:t>Transfer the revenue account balances to the Income Summary account.</a:t>
            </a:r>
          </a:p>
          <a:p>
            <a:pPr marL="457200" indent="-457200">
              <a:lnSpc>
                <a:spcPct val="100000"/>
              </a:lnSpc>
              <a:buAutoNum type="arabicPeriod"/>
            </a:pPr>
            <a:r>
              <a:rPr lang="en-US" altLang="en-US" sz="2600" dirty="0"/>
              <a:t>Transfer the expense account balances to the Income Summary account.</a:t>
            </a:r>
          </a:p>
          <a:p>
            <a:pPr marL="457200" indent="-457200">
              <a:lnSpc>
                <a:spcPct val="100000"/>
              </a:lnSpc>
              <a:buFont typeface="Arial" panose="020B0604020202020204" pitchFamily="34" charset="0"/>
              <a:buAutoNum type="arabicPeriod"/>
            </a:pPr>
            <a:r>
              <a:rPr lang="en-US" altLang="en-US" sz="2600" dirty="0"/>
              <a:t>Transfer the Income Summary account balance to the owner’</a:t>
            </a:r>
            <a:r>
              <a:rPr lang="en-US" altLang="ja-JP" sz="2600" dirty="0"/>
              <a:t>s capital account.</a:t>
            </a:r>
            <a:endParaRPr lang="en-US" altLang="en-US" sz="2600" dirty="0"/>
          </a:p>
          <a:p>
            <a:pPr marL="457200" indent="-457200">
              <a:lnSpc>
                <a:spcPct val="100000"/>
              </a:lnSpc>
              <a:buFont typeface="Arial" panose="020B0604020202020204" pitchFamily="34" charset="0"/>
              <a:buAutoNum type="arabicPeriod"/>
            </a:pPr>
            <a:r>
              <a:rPr lang="en-US" altLang="en-US" sz="2600" dirty="0"/>
              <a:t>Transfer the drawing account balance to the owner</a:t>
            </a:r>
            <a:r>
              <a:rPr lang="ja-JP" altLang="en-US" sz="2600" dirty="0"/>
              <a:t>’</a:t>
            </a:r>
            <a:r>
              <a:rPr lang="en-US" altLang="ja-JP" sz="2600" dirty="0"/>
              <a:t>s capital account.</a:t>
            </a:r>
            <a:endParaRPr lang="en-US" altLang="en-US" sz="2600" dirty="0"/>
          </a:p>
        </p:txBody>
      </p:sp>
    </p:spTree>
    <p:extLst>
      <p:ext uri="{BB962C8B-B14F-4D97-AF65-F5344CB8AC3E}">
        <p14:creationId xmlns:p14="http://schemas.microsoft.com/office/powerpoint/2010/main" val="205906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defTabSz="809625" eaLnBrk="0" hangingPunct="0">
              <a:tabLst>
                <a:tab pos="509588" algn="l"/>
              </a:tabLst>
            </a:pPr>
            <a:r>
              <a:rPr lang="en-US" altLang="en-US" dirty="0"/>
              <a:t>Section 1, Objective 6-1: Journalize and post closing entries.</a:t>
            </a:r>
          </a:p>
        </p:txBody>
      </p:sp>
      <p:sp>
        <p:nvSpPr>
          <p:cNvPr id="2" name="Title 1"/>
          <p:cNvSpPr>
            <a:spLocks noGrp="1"/>
          </p:cNvSpPr>
          <p:nvPr>
            <p:ph type="title"/>
          </p:nvPr>
        </p:nvSpPr>
        <p:spPr>
          <a:xfrm>
            <a:off x="447393" y="457200"/>
            <a:ext cx="8239407" cy="838200"/>
          </a:xfrm>
        </p:spPr>
        <p:txBody>
          <a:bodyPr>
            <a:normAutofit/>
          </a:bodyPr>
          <a:lstStyle/>
          <a:p>
            <a:pPr>
              <a:spcBef>
                <a:spcPct val="50000"/>
              </a:spcBef>
            </a:pPr>
            <a:r>
              <a:rPr lang="en-US" altLang="en-US" dirty="0"/>
              <a:t>Closing Entries (2 of 15)</a:t>
            </a:r>
          </a:p>
        </p:txBody>
      </p:sp>
      <p:sp>
        <p:nvSpPr>
          <p:cNvPr id="7" name="Content Placeholder 3"/>
          <p:cNvSpPr>
            <a:spLocks noGrp="1"/>
          </p:cNvSpPr>
          <p:nvPr>
            <p:ph sz="quarter" idx="16"/>
          </p:nvPr>
        </p:nvSpPr>
        <p:spPr>
          <a:xfrm>
            <a:off x="381000" y="1295400"/>
            <a:ext cx="8382000" cy="838200"/>
          </a:xfrm>
        </p:spPr>
        <p:txBody>
          <a:bodyPr>
            <a:noAutofit/>
          </a:bodyPr>
          <a:lstStyle/>
          <a:p>
            <a:pPr marL="0" indent="0">
              <a:buNone/>
            </a:pPr>
            <a:r>
              <a:rPr lang="en-US" altLang="en-US" sz="2400" b="1" dirty="0"/>
              <a:t>Step 1: </a:t>
            </a:r>
            <a:r>
              <a:rPr lang="en-US" altLang="en-US" sz="2400" dirty="0"/>
              <a:t>Close Revenues to the Income Summary account</a:t>
            </a:r>
          </a:p>
        </p:txBody>
      </p:sp>
      <p:pic>
        <p:nvPicPr>
          <p:cNvPr id="8" name="Picture 2" descr="Two T-Accounts show the items and data included in the closing of revenues for the income summary account.  The first T-Account is titled Fees Income with data listed as Closing 47,000 on the left and Balance 47,000 on the right.  A horizontal line divides the T-Account and below this line data is listed as 0 on the right side.  The second T-Account is titled Income Summary with data listed as Closing 47,000 on the right." title="Closing Entries T-Account (Slide 2 of 1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447800" y="2238375"/>
            <a:ext cx="62769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5"/>
          </p:nvPr>
        </p:nvSpPr>
        <p:spPr>
          <a:xfrm>
            <a:off x="304800" y="4419600"/>
            <a:ext cx="8458200" cy="1981200"/>
          </a:xfrm>
        </p:spPr>
        <p:txBody>
          <a:bodyPr>
            <a:normAutofit/>
          </a:bodyPr>
          <a:lstStyle/>
          <a:p>
            <a:pPr marL="457200" indent="-457200"/>
            <a:r>
              <a:rPr lang="en-US" altLang="en-US" sz="2400" dirty="0"/>
              <a:t>Please note that </a:t>
            </a:r>
            <a:r>
              <a:rPr lang="en-US" altLang="en-US" sz="2400" u="sng" dirty="0"/>
              <a:t>after</a:t>
            </a:r>
            <a:r>
              <a:rPr lang="en-US" altLang="en-US" sz="2400" dirty="0"/>
              <a:t> this closing entry, Fees Income has a </a:t>
            </a:r>
            <a:r>
              <a:rPr lang="en-US" altLang="en-US" sz="2400" u="sng" dirty="0"/>
              <a:t>zero balance</a:t>
            </a:r>
            <a:r>
              <a:rPr lang="en-US" altLang="en-US" sz="2400" dirty="0"/>
              <a:t>. That was the goal of our closing entry to get the account ready for next year with a starting balance of zero.</a:t>
            </a:r>
            <a:endParaRPr lang="en-US" sz="2400" dirty="0"/>
          </a:p>
        </p:txBody>
      </p:sp>
    </p:spTree>
    <p:extLst>
      <p:ext uri="{BB962C8B-B14F-4D97-AF65-F5344CB8AC3E}">
        <p14:creationId xmlns:p14="http://schemas.microsoft.com/office/powerpoint/2010/main" val="2878027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3736</TotalTime>
  <Pages>56</Pages>
  <Words>3585</Words>
  <Application>Microsoft Office PowerPoint</Application>
  <PresentationFormat>On-screen Show (4:3)</PresentationFormat>
  <Paragraphs>297</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Courier New</vt:lpstr>
      <vt:lpstr>Times New Roman</vt:lpstr>
      <vt:lpstr>Verdana</vt:lpstr>
      <vt:lpstr>Wingdings</vt:lpstr>
      <vt:lpstr>Office Theme</vt:lpstr>
      <vt:lpstr>College Accounting A Contemporary Approach</vt:lpstr>
      <vt:lpstr>Learning Objectives</vt:lpstr>
      <vt:lpstr>The Accounting Cycle</vt:lpstr>
      <vt:lpstr>Summary Account</vt:lpstr>
      <vt:lpstr>Income Summary Account</vt:lpstr>
      <vt:lpstr>Section 1: Closing Entries</vt:lpstr>
      <vt:lpstr>Eli’s Consulting</vt:lpstr>
      <vt:lpstr>Closing Entries (1 of 15)</vt:lpstr>
      <vt:lpstr>Closing Entries (2 of 15)</vt:lpstr>
      <vt:lpstr>Closing Entries (3 of 15) </vt:lpstr>
      <vt:lpstr>Closing Entries (4 of 15) </vt:lpstr>
      <vt:lpstr>Closing Entries (5 of 15) </vt:lpstr>
      <vt:lpstr>Closing Entries (6 of 15) </vt:lpstr>
      <vt:lpstr>Closing Entries (7 of 15) </vt:lpstr>
      <vt:lpstr>Closing Entries (8 of 15) </vt:lpstr>
      <vt:lpstr>Closing Entries (9 of 15) </vt:lpstr>
      <vt:lpstr>Closing Entries (10 of 15) </vt:lpstr>
      <vt:lpstr>Closing Entries (11 of 15) </vt:lpstr>
      <vt:lpstr>Closing Entries (12 of 15) </vt:lpstr>
      <vt:lpstr>Closing Entries (13 of 15) </vt:lpstr>
      <vt:lpstr>Closing Entries (14 of 15) </vt:lpstr>
      <vt:lpstr>Closing Entries (15 of 15) </vt:lpstr>
      <vt:lpstr>Summary of Closing Entries (1 of 2)</vt:lpstr>
      <vt:lpstr>Summary of Closing Entries (2 of 2)</vt:lpstr>
      <vt:lpstr>Posting the Closing Entries</vt:lpstr>
      <vt:lpstr>General Journal (1 of 2)</vt:lpstr>
      <vt:lpstr>General Journal (2 of 2)</vt:lpstr>
      <vt:lpstr>Section 2: Using Accounting Information</vt:lpstr>
      <vt:lpstr>Trial Balance (1 of 2)</vt:lpstr>
      <vt:lpstr>Trial Balance (2 of 2)</vt:lpstr>
      <vt:lpstr>Finding and Correcting Errors</vt:lpstr>
      <vt:lpstr>Section 2: Using Accounting Information </vt:lpstr>
      <vt:lpstr>Interpret Financial Statements</vt:lpstr>
      <vt:lpstr>Partial Balance Sheet</vt:lpstr>
      <vt:lpstr>Balance Sheet</vt:lpstr>
      <vt:lpstr>Income Statement</vt:lpstr>
      <vt:lpstr>Section 2: Using Accounting Information  </vt:lpstr>
      <vt:lpstr>The Accounting Cycle (1 of 2)</vt:lpstr>
      <vt:lpstr>The Accounting Cycle (2 of 2)</vt:lpstr>
      <vt:lpstr>Flow of Data Through a Simple Accounting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General Journal and the General Ledger</dc:title>
  <dc:subject>college accounting</dc:subject>
  <dc:creator>Haddock</dc:creator>
  <cp:lastModifiedBy>Johnson, Debra L.</cp:lastModifiedBy>
  <cp:revision>1406</cp:revision>
  <cp:lastPrinted>1995-11-01T12:42:10Z</cp:lastPrinted>
  <dcterms:created xsi:type="dcterms:W3CDTF">1996-09-08T19:01:22Z</dcterms:created>
  <dcterms:modified xsi:type="dcterms:W3CDTF">2018-05-16T22:38:15Z</dcterms:modified>
</cp:coreProperties>
</file>