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57"/>
  </p:notesMasterIdLst>
  <p:sldIdLst>
    <p:sldId id="298" r:id="rId2"/>
    <p:sldId id="257" r:id="rId3"/>
    <p:sldId id="299" r:id="rId4"/>
    <p:sldId id="300" r:id="rId5"/>
    <p:sldId id="301" r:id="rId6"/>
    <p:sldId id="302" r:id="rId7"/>
    <p:sldId id="303" r:id="rId8"/>
    <p:sldId id="304" r:id="rId9"/>
    <p:sldId id="305" r:id="rId10"/>
    <p:sldId id="308" r:id="rId11"/>
    <p:sldId id="310" r:id="rId12"/>
    <p:sldId id="311" r:id="rId13"/>
    <p:sldId id="358" r:id="rId14"/>
    <p:sldId id="312" r:id="rId15"/>
    <p:sldId id="313" r:id="rId16"/>
    <p:sldId id="314" r:id="rId17"/>
    <p:sldId id="316" r:id="rId18"/>
    <p:sldId id="317" r:id="rId19"/>
    <p:sldId id="319" r:id="rId20"/>
    <p:sldId id="320" r:id="rId21"/>
    <p:sldId id="322" r:id="rId22"/>
    <p:sldId id="321"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9" r:id="rId38"/>
    <p:sldId id="340" r:id="rId39"/>
    <p:sldId id="338" r:id="rId40"/>
    <p:sldId id="341" r:id="rId41"/>
    <p:sldId id="343" r:id="rId42"/>
    <p:sldId id="344" r:id="rId43"/>
    <p:sldId id="345" r:id="rId44"/>
    <p:sldId id="342" r:id="rId45"/>
    <p:sldId id="346" r:id="rId46"/>
    <p:sldId id="347" r:id="rId47"/>
    <p:sldId id="348" r:id="rId48"/>
    <p:sldId id="349" r:id="rId49"/>
    <p:sldId id="350" r:id="rId50"/>
    <p:sldId id="351" r:id="rId51"/>
    <p:sldId id="352" r:id="rId52"/>
    <p:sldId id="353" r:id="rId53"/>
    <p:sldId id="355" r:id="rId54"/>
    <p:sldId id="356" r:id="rId55"/>
    <p:sldId id="357"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7" autoAdjust="0"/>
    <p:restoredTop sz="86387" autoAdjust="0"/>
  </p:normalViewPr>
  <p:slideViewPr>
    <p:cSldViewPr snapToGrid="0">
      <p:cViewPr varScale="1">
        <p:scale>
          <a:sx n="115" d="100"/>
          <a:sy n="115" d="100"/>
        </p:scale>
        <p:origin x="150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1948"/>
    </p:cViewPr>
  </p:sorterViewPr>
  <p:notesViewPr>
    <p:cSldViewPr snapToGrid="0">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DF0DB9-4B52-4B4D-93A7-8FF0CDB7A626}" type="datetimeFigureOut">
              <a:rPr lang="en-US" smtClean="0"/>
              <a:t>5/16/2018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DE1762-B042-43F9-B598-493E3017FFDA}" type="slidenum">
              <a:rPr lang="en-US" smtClean="0"/>
              <a:t>‹#›</a:t>
            </a:fld>
            <a:endParaRPr lang="en-US"/>
          </a:p>
        </p:txBody>
      </p:sp>
    </p:spTree>
    <p:extLst>
      <p:ext uri="{BB962C8B-B14F-4D97-AF65-F5344CB8AC3E}">
        <p14:creationId xmlns:p14="http://schemas.microsoft.com/office/powerpoint/2010/main" val="534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a:ea typeface="ＭＳ Ｐゴシック" pitchFamily="34" charset="-128"/>
              </a:rPr>
              <a:t>PowerPoint</a:t>
            </a:r>
            <a:r>
              <a:rPr lang="en-US" altLang="en-US" b="0" baseline="0" dirty="0">
                <a:ea typeface="ＭＳ Ｐゴシック" pitchFamily="34" charset="-128"/>
              </a:rPr>
              <a:t> Presentations for</a:t>
            </a:r>
            <a:endParaRPr lang="en-US" altLang="en-US" b="0" dirty="0">
              <a:ea typeface="ＭＳ Ｐゴシック" pitchFamily="34" charset="-128"/>
            </a:endParaRPr>
          </a:p>
          <a:p>
            <a:r>
              <a:rPr lang="en-US" altLang="en-US" b="0" dirty="0">
                <a:ea typeface="ＭＳ Ｐゴシック" pitchFamily="34" charset="-128"/>
              </a:rPr>
              <a:t>College</a:t>
            </a:r>
            <a:r>
              <a:rPr lang="en-US" altLang="en-US" b="0" baseline="0" dirty="0">
                <a:ea typeface="ＭＳ Ｐゴシック" pitchFamily="34" charset="-128"/>
              </a:rPr>
              <a:t> Accounting: A Contemporary Approach, 4</a:t>
            </a:r>
            <a:r>
              <a:rPr lang="en-US" altLang="en-US" b="0" baseline="30000" dirty="0">
                <a:ea typeface="ＭＳ Ｐゴシック" pitchFamily="34" charset="-128"/>
              </a:rPr>
              <a:t>th</a:t>
            </a:r>
            <a:r>
              <a:rPr lang="en-US" altLang="en-US" b="0" baseline="0" dirty="0">
                <a:ea typeface="ＭＳ Ｐゴシック" pitchFamily="34" charset="-128"/>
              </a:rPr>
              <a:t> edition</a:t>
            </a:r>
          </a:p>
          <a:p>
            <a:r>
              <a:rPr lang="en-US" altLang="en-US" b="0" baseline="0" dirty="0">
                <a:ea typeface="ＭＳ Ｐゴシック" pitchFamily="34" charset="-128"/>
              </a:rPr>
              <a:t>By Haddock, Price, and Farina</a:t>
            </a:r>
          </a:p>
          <a:p>
            <a:r>
              <a:rPr lang="en-US" b="0" kern="0" dirty="0">
                <a:cs typeface="ＭＳ Ｐゴシック" charset="0"/>
              </a:rPr>
              <a:t>Chapter 8</a:t>
            </a:r>
            <a:r>
              <a:rPr lang="en-US" altLang="en-US" b="0" dirty="0">
                <a:ea typeface="ＭＳ Ｐゴシック" panose="020B0600070205080204" pitchFamily="34" charset="-128"/>
                <a:cs typeface="ＭＳ Ｐゴシック" charset="0"/>
              </a:rPr>
              <a:t> </a:t>
            </a:r>
            <a:r>
              <a:rPr lang="en-US" b="0" dirty="0">
                <a:ea typeface="ＭＳ Ｐゴシック" panose="020B0600070205080204" pitchFamily="34" charset="-128"/>
                <a:cs typeface="ＭＳ Ｐゴシック" charset="0"/>
              </a:rPr>
              <a:t> </a:t>
            </a:r>
            <a:r>
              <a:rPr lang="en-US" sz="1200" b="0" kern="1200" baseline="0" dirty="0">
                <a:solidFill>
                  <a:schemeClr val="tx1"/>
                </a:solidFill>
                <a:latin typeface="Arial" charset="0"/>
                <a:ea typeface="ＭＳ Ｐゴシック" charset="0"/>
                <a:cs typeface="+mn-cs"/>
              </a:rPr>
              <a:t> Accounting for Purchases, Accounts Payable, and Cash Payments </a:t>
            </a:r>
            <a:endParaRPr lang="en-US" sz="1200" b="0" dirty="0"/>
          </a:p>
        </p:txBody>
      </p:sp>
    </p:spTree>
    <p:extLst>
      <p:ext uri="{BB962C8B-B14F-4D97-AF65-F5344CB8AC3E}">
        <p14:creationId xmlns:p14="http://schemas.microsoft.com/office/powerpoint/2010/main" val="920144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1</a:t>
            </a:r>
          </a:p>
          <a:p>
            <a:r>
              <a:rPr lang="en-US" altLang="en-US" dirty="0">
                <a:ea typeface="ＭＳ Ｐゴシック" pitchFamily="34" charset="-128"/>
              </a:rPr>
              <a:t>Freight</a:t>
            </a:r>
            <a:r>
              <a:rPr lang="en-US" altLang="en-US" baseline="0" dirty="0">
                <a:ea typeface="ＭＳ Ｐゴシック" pitchFamily="34" charset="-128"/>
              </a:rPr>
              <a:t> In</a:t>
            </a:r>
            <a:r>
              <a:rPr lang="en-US" altLang="en-US" dirty="0">
                <a:ea typeface="ＭＳ Ｐゴシック" pitchFamily="34" charset="-128"/>
              </a:rPr>
              <a:t> is an expense account, included in cost of goods sold, showing transportation charges for merchandise purchased. It is also known as Transportation In account.</a:t>
            </a:r>
          </a:p>
        </p:txBody>
      </p:sp>
      <p:sp>
        <p:nvSpPr>
          <p:cNvPr id="4" name="Slide Number Placeholder 3"/>
          <p:cNvSpPr>
            <a:spLocks noGrp="1"/>
          </p:cNvSpPr>
          <p:nvPr>
            <p:ph type="sldNum" sz="quarter" idx="10"/>
          </p:nvPr>
        </p:nvSpPr>
        <p:spPr/>
        <p:txBody>
          <a:bodyPr/>
          <a:lstStyle/>
          <a:p>
            <a:fld id="{22DE1762-B042-43F9-B598-493E3017FFDA}" type="slidenum">
              <a:rPr lang="en-US" smtClean="0"/>
              <a:t>11</a:t>
            </a:fld>
            <a:endParaRPr lang="en-US"/>
          </a:p>
        </p:txBody>
      </p:sp>
    </p:spTree>
    <p:extLst>
      <p:ext uri="{BB962C8B-B14F-4D97-AF65-F5344CB8AC3E}">
        <p14:creationId xmlns:p14="http://schemas.microsoft.com/office/powerpoint/2010/main" val="471867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Section 1</a:t>
            </a:r>
          </a:p>
          <a:p>
            <a:pPr eaLnBrk="1" hangingPunct="1"/>
            <a:r>
              <a:rPr lang="en-US" altLang="en-US" dirty="0">
                <a:ea typeface="ＭＳ Ｐゴシック" pitchFamily="34" charset="-128"/>
              </a:rPr>
              <a:t>If the freight terms are free on board </a:t>
            </a:r>
            <a:r>
              <a:rPr lang="en-US" altLang="en-US" b="1" dirty="0">
                <a:ea typeface="ＭＳ Ｐゴシック" pitchFamily="34" charset="-128"/>
              </a:rPr>
              <a:t>(FOB) shipping point</a:t>
            </a:r>
            <a:r>
              <a:rPr lang="en-US" altLang="en-US" dirty="0">
                <a:ea typeface="ＭＳ Ｐゴシック" pitchFamily="34" charset="-128"/>
              </a:rPr>
              <a:t>, the buyer pays the freight charge—the cost of shipping the goods from the seller</a:t>
            </a:r>
            <a:r>
              <a:rPr lang="ja-JP" altLang="en-US" dirty="0">
                <a:ea typeface="ＭＳ Ｐゴシック" pitchFamily="34" charset="-128"/>
              </a:rPr>
              <a:t>’</a:t>
            </a:r>
            <a:r>
              <a:rPr lang="en-US" altLang="ja-JP" dirty="0">
                <a:ea typeface="ＭＳ Ｐゴシック" pitchFamily="34" charset="-128"/>
              </a:rPr>
              <a:t>s warehouse to the buyer</a:t>
            </a:r>
            <a:r>
              <a:rPr lang="ja-JP" altLang="en-US" dirty="0">
                <a:ea typeface="ＭＳ Ｐゴシック" pitchFamily="34" charset="-128"/>
              </a:rPr>
              <a:t>’</a:t>
            </a:r>
            <a:r>
              <a:rPr lang="en-US" altLang="ja-JP" dirty="0">
                <a:ea typeface="ＭＳ Ｐゴシック" pitchFamily="34" charset="-128"/>
              </a:rPr>
              <a:t>s location. </a:t>
            </a:r>
          </a:p>
          <a:p>
            <a:pPr eaLnBrk="1" hangingPunct="1"/>
            <a:r>
              <a:rPr lang="en-US" altLang="en-US" dirty="0">
                <a:ea typeface="ＭＳ Ｐゴシック" pitchFamily="34" charset="-128"/>
              </a:rPr>
              <a:t>If the freight terms are (</a:t>
            </a:r>
            <a:r>
              <a:rPr lang="en-US" altLang="en-US" b="1" dirty="0">
                <a:ea typeface="ＭＳ Ｐゴシック" pitchFamily="34" charset="-128"/>
              </a:rPr>
              <a:t>FOB) destination</a:t>
            </a:r>
            <a:r>
              <a:rPr lang="en-US" altLang="en-US" dirty="0">
                <a:ea typeface="ＭＳ Ｐゴシック" pitchFamily="34" charset="-128"/>
              </a:rPr>
              <a:t>, the seller pays the freight charges. There are two ways to handle the freight charges paid by the buyer:</a:t>
            </a:r>
          </a:p>
          <a:p>
            <a:pPr eaLnBrk="1" hangingPunct="1">
              <a:buFontTx/>
              <a:buChar char="•"/>
            </a:pPr>
            <a:r>
              <a:rPr lang="en-US" altLang="en-US" dirty="0">
                <a:ea typeface="ＭＳ Ｐゴシック" pitchFamily="34" charset="-128"/>
              </a:rPr>
              <a:t>The buyer is billed directly by the transportation company for the freight charge. The buyer issues a check directly to the freight company.</a:t>
            </a:r>
          </a:p>
          <a:p>
            <a:pPr eaLnBrk="1" hangingPunct="1">
              <a:buFontTx/>
              <a:buChar char="•"/>
            </a:pPr>
            <a:r>
              <a:rPr lang="en-US" altLang="en-US" dirty="0">
                <a:ea typeface="ＭＳ Ｐゴシック" pitchFamily="34" charset="-128"/>
              </a:rPr>
              <a:t>The seller pays the freight charge and includes it on the invoice. The invoice includes the price of the goods and the freight charge.</a:t>
            </a:r>
          </a:p>
        </p:txBody>
      </p:sp>
      <p:sp>
        <p:nvSpPr>
          <p:cNvPr id="4" name="Slide Number Placeholder 3"/>
          <p:cNvSpPr>
            <a:spLocks noGrp="1"/>
          </p:cNvSpPr>
          <p:nvPr>
            <p:ph type="sldNum" sz="quarter" idx="10"/>
          </p:nvPr>
        </p:nvSpPr>
        <p:spPr/>
        <p:txBody>
          <a:bodyPr/>
          <a:lstStyle/>
          <a:p>
            <a:fld id="{22DE1762-B042-43F9-B598-493E3017FFDA}" type="slidenum">
              <a:rPr lang="en-US" smtClean="0"/>
              <a:t>12</a:t>
            </a:fld>
            <a:endParaRPr lang="en-US"/>
          </a:p>
        </p:txBody>
      </p:sp>
    </p:spTree>
    <p:extLst>
      <p:ext uri="{BB962C8B-B14F-4D97-AF65-F5344CB8AC3E}">
        <p14:creationId xmlns:p14="http://schemas.microsoft.com/office/powerpoint/2010/main" val="545937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Section 1</a:t>
            </a:r>
          </a:p>
          <a:p>
            <a:pPr eaLnBrk="1" hangingPunct="1"/>
            <a:r>
              <a:rPr lang="en-US" altLang="en-US" dirty="0">
                <a:ea typeface="ＭＳ Ｐゴシック" pitchFamily="34" charset="-128"/>
              </a:rPr>
              <a:t>The account is treated as a </a:t>
            </a:r>
            <a:r>
              <a:rPr lang="en-US" altLang="en-US" i="1" dirty="0">
                <a:ea typeface="ＭＳ Ｐゴシック" pitchFamily="34" charset="-128"/>
              </a:rPr>
              <a:t>Cost of Goods Sold</a:t>
            </a:r>
            <a:r>
              <a:rPr lang="en-US" altLang="en-US" dirty="0">
                <a:ea typeface="ＭＳ Ｐゴシック" pitchFamily="34" charset="-128"/>
              </a:rPr>
              <a:t> account because it increased the </a:t>
            </a:r>
            <a:r>
              <a:rPr lang="en-US" altLang="en-US" b="1" u="sng" dirty="0">
                <a:ea typeface="ＭＳ Ｐゴシック" pitchFamily="34" charset="-128"/>
              </a:rPr>
              <a:t>cost</a:t>
            </a:r>
            <a:r>
              <a:rPr lang="en-US" altLang="en-US" dirty="0">
                <a:ea typeface="ＭＳ Ｐゴシック" pitchFamily="34" charset="-128"/>
              </a:rPr>
              <a:t> of the merchandise purchased.</a:t>
            </a:r>
          </a:p>
        </p:txBody>
      </p:sp>
      <p:sp>
        <p:nvSpPr>
          <p:cNvPr id="4" name="Slide Number Placeholder 3"/>
          <p:cNvSpPr>
            <a:spLocks noGrp="1"/>
          </p:cNvSpPr>
          <p:nvPr>
            <p:ph type="sldNum" sz="quarter" idx="10"/>
          </p:nvPr>
        </p:nvSpPr>
        <p:spPr/>
        <p:txBody>
          <a:bodyPr/>
          <a:lstStyle/>
          <a:p>
            <a:fld id="{22DE1762-B042-43F9-B598-493E3017FFDA}" type="slidenum">
              <a:rPr lang="en-US" smtClean="0"/>
              <a:t>15</a:t>
            </a:fld>
            <a:endParaRPr lang="en-US"/>
          </a:p>
        </p:txBody>
      </p:sp>
    </p:spTree>
    <p:extLst>
      <p:ext uri="{BB962C8B-B14F-4D97-AF65-F5344CB8AC3E}">
        <p14:creationId xmlns:p14="http://schemas.microsoft.com/office/powerpoint/2010/main" val="2736395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MS PGothic" panose="020B0600070205080204" pitchFamily="34" charset="-128"/>
              </a:rPr>
              <a:t>Section 1: Objective 8-1: </a:t>
            </a:r>
            <a:r>
              <a:rPr lang="en-US" sz="1200" kern="1200" baseline="0" dirty="0">
                <a:solidFill>
                  <a:schemeClr val="tx1"/>
                </a:solidFill>
                <a:latin typeface="Arial" charset="0"/>
                <a:ea typeface="ＭＳ Ｐゴシック" charset="0"/>
                <a:cs typeface="+mn-cs"/>
              </a:rPr>
              <a:t> </a:t>
            </a:r>
            <a:r>
              <a:rPr lang="en-US" sz="1200" b="1" kern="1200" baseline="0" dirty="0">
                <a:solidFill>
                  <a:schemeClr val="tx1"/>
                </a:solidFill>
                <a:latin typeface="Arial" charset="0"/>
                <a:ea typeface="ＭＳ Ｐゴシック" charset="0"/>
                <a:cs typeface="+mn-cs"/>
              </a:rPr>
              <a:t>Record purchases of merchandise on credit in a general journal.</a:t>
            </a:r>
            <a:endParaRPr lang="en-US" sz="1200" dirty="0">
              <a:ea typeface="MS PGothic"/>
              <a:cs typeface="MS PGothic"/>
            </a:endParaRPr>
          </a:p>
        </p:txBody>
      </p:sp>
      <p:sp>
        <p:nvSpPr>
          <p:cNvPr id="4" name="Slide Number Placeholder 3"/>
          <p:cNvSpPr>
            <a:spLocks noGrp="1"/>
          </p:cNvSpPr>
          <p:nvPr>
            <p:ph type="sldNum" sz="quarter" idx="10"/>
          </p:nvPr>
        </p:nvSpPr>
        <p:spPr/>
        <p:txBody>
          <a:bodyPr/>
          <a:lstStyle/>
          <a:p>
            <a:fld id="{22DE1762-B042-43F9-B598-493E3017FFDA}" type="slidenum">
              <a:rPr lang="en-US" smtClean="0"/>
              <a:t>16</a:t>
            </a:fld>
            <a:endParaRPr lang="en-US"/>
          </a:p>
        </p:txBody>
      </p:sp>
    </p:spTree>
    <p:extLst>
      <p:ext uri="{BB962C8B-B14F-4D97-AF65-F5344CB8AC3E}">
        <p14:creationId xmlns:p14="http://schemas.microsoft.com/office/powerpoint/2010/main" val="2784723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Section 1, Objective 8-1:</a:t>
            </a:r>
          </a:p>
          <a:p>
            <a:pPr eaLnBrk="1" hangingPunct="1"/>
            <a:r>
              <a:rPr lang="en-US" altLang="en-US" dirty="0">
                <a:ea typeface="ＭＳ Ｐゴシック" pitchFamily="34" charset="-128"/>
              </a:rPr>
              <a:t>Here</a:t>
            </a:r>
            <a:r>
              <a:rPr lang="en-US" altLang="en-US" baseline="0" dirty="0">
                <a:ea typeface="ＭＳ Ｐゴシック" pitchFamily="34" charset="-128"/>
              </a:rPr>
              <a:t> is the journal entry for the purchase we saw on the earlier slide as well as the</a:t>
            </a:r>
            <a:r>
              <a:rPr lang="en-US" altLang="en-US" dirty="0">
                <a:ea typeface="ＭＳ Ｐゴシック" pitchFamily="34" charset="-128"/>
              </a:rPr>
              <a:t> posting to the respective accounts</a:t>
            </a:r>
            <a:r>
              <a:rPr lang="en-US" altLang="en-US" baseline="0" dirty="0">
                <a:ea typeface="ＭＳ Ｐゴシック" pitchFamily="34" charset="-128"/>
              </a:rPr>
              <a:t>. Remember, </a:t>
            </a:r>
            <a:r>
              <a:rPr lang="en-US" altLang="en-US" dirty="0">
                <a:ea typeface="ＭＳ Ｐゴシック" pitchFamily="34" charset="-128"/>
              </a:rPr>
              <a:t>Maxx-Out Sporting Goods purchased merchandise from Modern Sportsman on January 15. Modern Sportsman paid the freight charge and included it on their invoice 1100. Maxx-Out Sporting Goods enters three elements in the accounting records:</a:t>
            </a:r>
          </a:p>
          <a:p>
            <a:pPr eaLnBrk="1" hangingPunct="1">
              <a:buFontTx/>
              <a:buChar char="•"/>
            </a:pPr>
            <a:r>
              <a:rPr lang="en-US" altLang="en-US" dirty="0">
                <a:ea typeface="ＭＳ Ｐゴシック" pitchFamily="34" charset="-128"/>
              </a:rPr>
              <a:t>Price of goods</a:t>
            </a:r>
          </a:p>
          <a:p>
            <a:pPr eaLnBrk="1" hangingPunct="1">
              <a:buFontTx/>
              <a:buChar char="•"/>
            </a:pPr>
            <a:r>
              <a:rPr lang="en-US" altLang="en-US" dirty="0">
                <a:ea typeface="ＭＳ Ｐゴシック" pitchFamily="34" charset="-128"/>
              </a:rPr>
              <a:t>Freight charge</a:t>
            </a:r>
          </a:p>
          <a:p>
            <a:pPr eaLnBrk="1" hangingPunct="1">
              <a:buFontTx/>
              <a:buChar char="•"/>
            </a:pPr>
            <a:r>
              <a:rPr lang="en-US" altLang="en-US" dirty="0">
                <a:ea typeface="ＭＳ Ｐゴシック" pitchFamily="34" charset="-128"/>
              </a:rPr>
              <a:t>Total invoice</a:t>
            </a:r>
          </a:p>
        </p:txBody>
      </p:sp>
      <p:sp>
        <p:nvSpPr>
          <p:cNvPr id="4" name="Slide Number Placeholder 3"/>
          <p:cNvSpPr>
            <a:spLocks noGrp="1"/>
          </p:cNvSpPr>
          <p:nvPr>
            <p:ph type="sldNum" sz="quarter" idx="10"/>
          </p:nvPr>
        </p:nvSpPr>
        <p:spPr/>
        <p:txBody>
          <a:bodyPr/>
          <a:lstStyle/>
          <a:p>
            <a:fld id="{22DE1762-B042-43F9-B598-493E3017FFDA}" type="slidenum">
              <a:rPr lang="en-US" smtClean="0"/>
              <a:t>17</a:t>
            </a:fld>
            <a:endParaRPr lang="en-US"/>
          </a:p>
        </p:txBody>
      </p:sp>
    </p:spTree>
    <p:extLst>
      <p:ext uri="{BB962C8B-B14F-4D97-AF65-F5344CB8AC3E}">
        <p14:creationId xmlns:p14="http://schemas.microsoft.com/office/powerpoint/2010/main" val="4035081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b="1" dirty="0"/>
              <a:t>Section 1, Objective 8-1:</a:t>
            </a:r>
          </a:p>
          <a:p>
            <a:pPr eaLnBrk="1" hangingPunct="1">
              <a:spcBef>
                <a:spcPct val="50000"/>
              </a:spcBef>
            </a:pPr>
            <a:r>
              <a:rPr lang="en-US" altLang="en-US" dirty="0">
                <a:ea typeface="ＭＳ Ｐゴシック" pitchFamily="34" charset="-128"/>
              </a:rPr>
              <a:t>This is how the journal entry to record this payment should appear. </a:t>
            </a:r>
          </a:p>
        </p:txBody>
      </p:sp>
      <p:sp>
        <p:nvSpPr>
          <p:cNvPr id="4" name="Slide Number Placeholder 3"/>
          <p:cNvSpPr>
            <a:spLocks noGrp="1"/>
          </p:cNvSpPr>
          <p:nvPr>
            <p:ph type="sldNum" sz="quarter" idx="10"/>
          </p:nvPr>
        </p:nvSpPr>
        <p:spPr/>
        <p:txBody>
          <a:bodyPr/>
          <a:lstStyle/>
          <a:p>
            <a:fld id="{22DE1762-B042-43F9-B598-493E3017FFDA}" type="slidenum">
              <a:rPr lang="en-US" smtClean="0"/>
              <a:t>18</a:t>
            </a:fld>
            <a:endParaRPr lang="en-US"/>
          </a:p>
        </p:txBody>
      </p:sp>
    </p:spTree>
    <p:extLst>
      <p:ext uri="{BB962C8B-B14F-4D97-AF65-F5344CB8AC3E}">
        <p14:creationId xmlns:p14="http://schemas.microsoft.com/office/powerpoint/2010/main" val="556325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Section 1, Objective 8-1:</a:t>
            </a:r>
          </a:p>
          <a:p>
            <a:pPr eaLnBrk="1" hangingPunct="1"/>
            <a:r>
              <a:rPr lang="en-US" altLang="en-US" dirty="0">
                <a:ea typeface="ＭＳ Ｐゴシック" pitchFamily="34" charset="-128"/>
              </a:rPr>
              <a:t>When merchandise arrives, it is examined to confirm that it is satisfactory. Occasionally, the wrong goods are shipped, or items are damaged or defective. A </a:t>
            </a:r>
            <a:r>
              <a:rPr lang="en-US" altLang="en-US" i="1" dirty="0">
                <a:ea typeface="ＭＳ Ｐゴシック" pitchFamily="34" charset="-128"/>
              </a:rPr>
              <a:t>purchase return</a:t>
            </a:r>
            <a:r>
              <a:rPr lang="en-US" altLang="en-US" dirty="0">
                <a:ea typeface="ＭＳ Ｐゴシック" pitchFamily="34" charset="-128"/>
              </a:rPr>
              <a:t> is when the business returns the goods. A </a:t>
            </a:r>
            <a:r>
              <a:rPr lang="en-US" altLang="en-US" i="1" dirty="0">
                <a:ea typeface="ＭＳ Ｐゴシック" pitchFamily="34" charset="-128"/>
              </a:rPr>
              <a:t>purchase allowance</a:t>
            </a:r>
            <a:r>
              <a:rPr lang="en-US" altLang="en-US" dirty="0">
                <a:ea typeface="ＭＳ Ｐゴシック" pitchFamily="34" charset="-128"/>
              </a:rPr>
              <a:t> is when the purchaser keeps the goods but receives a reduction in the price of the goods.</a:t>
            </a:r>
          </a:p>
        </p:txBody>
      </p:sp>
      <p:sp>
        <p:nvSpPr>
          <p:cNvPr id="4" name="Slide Number Placeholder 3"/>
          <p:cNvSpPr>
            <a:spLocks noGrp="1"/>
          </p:cNvSpPr>
          <p:nvPr>
            <p:ph type="sldNum" sz="quarter" idx="10"/>
          </p:nvPr>
        </p:nvSpPr>
        <p:spPr/>
        <p:txBody>
          <a:bodyPr/>
          <a:lstStyle/>
          <a:p>
            <a:fld id="{22DE1762-B042-43F9-B598-493E3017FFDA}" type="slidenum">
              <a:rPr lang="en-US" smtClean="0"/>
              <a:t>19</a:t>
            </a:fld>
            <a:endParaRPr lang="en-US"/>
          </a:p>
        </p:txBody>
      </p:sp>
    </p:spTree>
    <p:extLst>
      <p:ext uri="{BB962C8B-B14F-4D97-AF65-F5344CB8AC3E}">
        <p14:creationId xmlns:p14="http://schemas.microsoft.com/office/powerpoint/2010/main" val="3128297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1, Objective 8-1:</a:t>
            </a:r>
          </a:p>
          <a:p>
            <a:r>
              <a:rPr lang="en-US" altLang="en-US" dirty="0">
                <a:ea typeface="ＭＳ Ｐゴシック" pitchFamily="34" charset="-128"/>
              </a:rPr>
              <a:t>Purchases returns and allowances are entered in the Purchases Returns and Allowances account, not in the Purchases account. Managers analyze this account to identify problem suppliers. It is a contra expense under cost of goods sold. </a:t>
            </a:r>
          </a:p>
          <a:p>
            <a:r>
              <a:rPr lang="en-US" altLang="en-US" dirty="0">
                <a:ea typeface="ＭＳ Ｐゴシック" pitchFamily="34" charset="-128"/>
              </a:rPr>
              <a:t>The normal balance of cost of goods sold accounts is a debit. The Purchases Returns and Allowances account has a normal credit balance.</a:t>
            </a:r>
          </a:p>
        </p:txBody>
      </p:sp>
      <p:sp>
        <p:nvSpPr>
          <p:cNvPr id="4" name="Slide Number Placeholder 3"/>
          <p:cNvSpPr>
            <a:spLocks noGrp="1"/>
          </p:cNvSpPr>
          <p:nvPr>
            <p:ph type="sldNum" sz="quarter" idx="10"/>
          </p:nvPr>
        </p:nvSpPr>
        <p:spPr/>
        <p:txBody>
          <a:bodyPr/>
          <a:lstStyle/>
          <a:p>
            <a:fld id="{22DE1762-B042-43F9-B598-493E3017FFDA}" type="slidenum">
              <a:rPr lang="en-US" smtClean="0"/>
              <a:t>20</a:t>
            </a:fld>
            <a:endParaRPr lang="en-US"/>
          </a:p>
        </p:txBody>
      </p:sp>
    </p:spTree>
    <p:extLst>
      <p:ext uri="{BB962C8B-B14F-4D97-AF65-F5344CB8AC3E}">
        <p14:creationId xmlns:p14="http://schemas.microsoft.com/office/powerpoint/2010/main" val="559200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Section 1, Objective 8-1:</a:t>
            </a:r>
          </a:p>
          <a:p>
            <a:pPr>
              <a:spcBef>
                <a:spcPct val="50000"/>
              </a:spcBef>
            </a:pPr>
            <a:r>
              <a:rPr lang="en-US" altLang="en-US" sz="1200" b="0" dirty="0"/>
              <a:t>On January 15 Maxx-Out Sporting Goods received merchandise costing $4,760 from Modern Sportsman with freight charges of $360 paid by Modern Sportsman. This is the original entry that was made on January 15.</a:t>
            </a:r>
          </a:p>
        </p:txBody>
      </p:sp>
      <p:sp>
        <p:nvSpPr>
          <p:cNvPr id="4" name="Slide Number Placeholder 3"/>
          <p:cNvSpPr>
            <a:spLocks noGrp="1"/>
          </p:cNvSpPr>
          <p:nvPr>
            <p:ph type="sldNum" sz="quarter" idx="10"/>
          </p:nvPr>
        </p:nvSpPr>
        <p:spPr/>
        <p:txBody>
          <a:bodyPr/>
          <a:lstStyle/>
          <a:p>
            <a:fld id="{22DE1762-B042-43F9-B598-493E3017FFDA}" type="slidenum">
              <a:rPr lang="en-US" smtClean="0"/>
              <a:t>22</a:t>
            </a:fld>
            <a:endParaRPr lang="en-US"/>
          </a:p>
        </p:txBody>
      </p:sp>
    </p:spTree>
    <p:extLst>
      <p:ext uri="{BB962C8B-B14F-4D97-AF65-F5344CB8AC3E}">
        <p14:creationId xmlns:p14="http://schemas.microsoft.com/office/powerpoint/2010/main" val="743583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Section 1, Objective 8-1:</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b="0" dirty="0"/>
              <a:t>Some goods received from the January 15 purchase were damaged, and the supplier granted a $476 purchase allowance on their credit memo #103 dated January 27.</a:t>
            </a:r>
          </a:p>
          <a:p>
            <a:pPr eaLnBrk="1" hangingPunct="1"/>
            <a:r>
              <a:rPr lang="en-US" altLang="en-US" dirty="0">
                <a:ea typeface="ＭＳ Ｐゴシック" pitchFamily="34" charset="-128"/>
              </a:rPr>
              <a:t>Notice the entry to record the receipt of the credit memorandum from Modern Sportsman reduces Accounts Payable by debiting it for $476. </a:t>
            </a:r>
          </a:p>
        </p:txBody>
      </p:sp>
      <p:sp>
        <p:nvSpPr>
          <p:cNvPr id="4" name="Slide Number Placeholder 3"/>
          <p:cNvSpPr>
            <a:spLocks noGrp="1"/>
          </p:cNvSpPr>
          <p:nvPr>
            <p:ph type="sldNum" sz="quarter" idx="10"/>
          </p:nvPr>
        </p:nvSpPr>
        <p:spPr/>
        <p:txBody>
          <a:bodyPr/>
          <a:lstStyle/>
          <a:p>
            <a:fld id="{22DE1762-B042-43F9-B598-493E3017FFDA}" type="slidenum">
              <a:rPr lang="en-US" smtClean="0"/>
              <a:t>23</a:t>
            </a:fld>
            <a:endParaRPr lang="en-US"/>
          </a:p>
        </p:txBody>
      </p:sp>
    </p:spTree>
    <p:extLst>
      <p:ext uri="{BB962C8B-B14F-4D97-AF65-F5344CB8AC3E}">
        <p14:creationId xmlns:p14="http://schemas.microsoft.com/office/powerpoint/2010/main" val="958503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509588" algn="l"/>
              </a:tabLst>
            </a:pPr>
            <a:r>
              <a:rPr lang="en-US" dirty="0"/>
              <a:t>Chapter 1 Learning Objectives: </a:t>
            </a:r>
          </a:p>
          <a:p>
            <a:pPr>
              <a:tabLst>
                <a:tab pos="509588" algn="l"/>
              </a:tabLst>
            </a:pPr>
            <a:r>
              <a:rPr lang="en-US" dirty="0"/>
              <a:t>Section 1: </a:t>
            </a:r>
            <a:br>
              <a:rPr lang="en-US" dirty="0"/>
            </a:br>
            <a:r>
              <a:rPr lang="en-US" sz="1200" b="0" dirty="0"/>
              <a:t>1-1 	Define accounting. </a:t>
            </a:r>
          </a:p>
          <a:p>
            <a:pPr>
              <a:tabLst>
                <a:tab pos="509588" algn="l"/>
              </a:tabLst>
            </a:pPr>
            <a:r>
              <a:rPr lang="en-US" sz="1200" b="0" dirty="0"/>
              <a:t>1-2 	Identify and discuss career opportunities in accounting. </a:t>
            </a:r>
          </a:p>
          <a:p>
            <a:pPr>
              <a:tabLst>
                <a:tab pos="509588" algn="l"/>
              </a:tabLst>
            </a:pPr>
            <a:r>
              <a:rPr lang="en-US" sz="1200" b="0" dirty="0"/>
              <a:t>1-3 	Identify the users of financial information. </a:t>
            </a:r>
          </a:p>
          <a:p>
            <a:pPr>
              <a:tabLst>
                <a:tab pos="509588" algn="l"/>
              </a:tabLst>
            </a:pPr>
            <a:r>
              <a:rPr lang="en-US" sz="1200" b="0" dirty="0"/>
              <a:t>1-4 	Compare and contrast the three types of business entities. </a:t>
            </a:r>
          </a:p>
          <a:p>
            <a:pPr>
              <a:tabLst>
                <a:tab pos="509588" algn="l"/>
              </a:tabLst>
            </a:pPr>
            <a:r>
              <a:rPr lang="en-US" sz="1200" b="0" dirty="0"/>
              <a:t>Section 2:</a:t>
            </a:r>
          </a:p>
          <a:p>
            <a:pPr>
              <a:tabLst>
                <a:tab pos="509588" algn="l"/>
              </a:tabLst>
            </a:pPr>
            <a:r>
              <a:rPr lang="en-US" sz="1200" b="0" dirty="0"/>
              <a:t>1-5 	Describe the process used to develop generally accepted accounting principles. </a:t>
            </a:r>
          </a:p>
          <a:p>
            <a:pPr>
              <a:tabLst>
                <a:tab pos="509588" algn="l"/>
              </a:tabLst>
            </a:pPr>
            <a:r>
              <a:rPr lang="en-US" sz="1200" b="0" dirty="0"/>
              <a:t>1-6 	Define the accounting terms new to this chapter.</a:t>
            </a:r>
          </a:p>
        </p:txBody>
      </p:sp>
      <p:sp>
        <p:nvSpPr>
          <p:cNvPr id="4" name="Slide Number Placeholder 3"/>
          <p:cNvSpPr>
            <a:spLocks noGrp="1"/>
          </p:cNvSpPr>
          <p:nvPr>
            <p:ph type="sldNum" sz="quarter" idx="10"/>
          </p:nvPr>
        </p:nvSpPr>
        <p:spPr/>
        <p:txBody>
          <a:bodyPr/>
          <a:lstStyle/>
          <a:p>
            <a:fld id="{22DE1762-B042-43F9-B598-493E3017FFDA}" type="slidenum">
              <a:rPr lang="en-US" smtClean="0"/>
              <a:t>2</a:t>
            </a:fld>
            <a:endParaRPr lang="en-US"/>
          </a:p>
        </p:txBody>
      </p:sp>
    </p:spTree>
    <p:extLst>
      <p:ext uri="{BB962C8B-B14F-4D97-AF65-F5344CB8AC3E}">
        <p14:creationId xmlns:p14="http://schemas.microsoft.com/office/powerpoint/2010/main" val="2996000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Section 1, Objective 8-1:</a:t>
            </a:r>
          </a:p>
          <a:p>
            <a:pPr eaLnBrk="1" hangingPunct="1"/>
            <a:r>
              <a:rPr lang="en-US" altLang="en-US" dirty="0">
                <a:ea typeface="ＭＳ Ｐゴシック" pitchFamily="34" charset="-128"/>
              </a:rPr>
              <a:t>The amount owed to Modern Sportsman, after the purchase allowance, is $4,644 ($5,120 - $476 = $4,644).</a:t>
            </a:r>
          </a:p>
          <a:p>
            <a:pPr eaLnBrk="1" hangingPunct="1"/>
            <a:r>
              <a:rPr lang="en-US" altLang="en-US" dirty="0">
                <a:ea typeface="ＭＳ Ｐゴシック" pitchFamily="34" charset="-128"/>
              </a:rPr>
              <a:t>The entry to pay the amount owed to Modern Sportsman on January 31 with check number 153 is presented in the slide.</a:t>
            </a:r>
          </a:p>
        </p:txBody>
      </p:sp>
      <p:sp>
        <p:nvSpPr>
          <p:cNvPr id="4" name="Slide Number Placeholder 3"/>
          <p:cNvSpPr>
            <a:spLocks noGrp="1"/>
          </p:cNvSpPr>
          <p:nvPr>
            <p:ph type="sldNum" sz="quarter" idx="10"/>
          </p:nvPr>
        </p:nvSpPr>
        <p:spPr/>
        <p:txBody>
          <a:bodyPr/>
          <a:lstStyle/>
          <a:p>
            <a:fld id="{22DE1762-B042-43F9-B598-493E3017FFDA}" type="slidenum">
              <a:rPr lang="en-US" smtClean="0"/>
              <a:t>24</a:t>
            </a:fld>
            <a:endParaRPr lang="en-US"/>
          </a:p>
        </p:txBody>
      </p:sp>
    </p:spTree>
    <p:extLst>
      <p:ext uri="{BB962C8B-B14F-4D97-AF65-F5344CB8AC3E}">
        <p14:creationId xmlns:p14="http://schemas.microsoft.com/office/powerpoint/2010/main" val="1899320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Section 1, Objective 8-1:</a:t>
            </a:r>
          </a:p>
          <a:p>
            <a:pPr eaLnBrk="1" hangingPunct="1"/>
            <a:r>
              <a:rPr lang="en-US" altLang="en-US" dirty="0">
                <a:ea typeface="ＭＳ Ｐゴシック" pitchFamily="34" charset="-128"/>
              </a:rPr>
              <a:t>A business may be able to take advantage of an early payment discount if it pays the invoice within a certain period of time.  Here are some examples of credit terms which a seller might give a firm on a purchase.  Take a moment to review the most common ones.</a:t>
            </a:r>
          </a:p>
          <a:p>
            <a:pPr eaLnBrk="1" hangingPunct="1"/>
            <a:endParaRPr lang="en-US" altLang="en-US" dirty="0">
              <a:ea typeface="ＭＳ Ｐゴシック" pitchFamily="34" charset="-128"/>
            </a:endParaRPr>
          </a:p>
          <a:p>
            <a:pPr eaLnBrk="1" hangingPunct="1"/>
            <a:r>
              <a:rPr lang="en-US" altLang="en-US" u="sng" dirty="0">
                <a:ea typeface="ＭＳ Ｐゴシック" pitchFamily="34" charset="-128"/>
              </a:rPr>
              <a:t>Cash discounts</a:t>
            </a:r>
            <a:r>
              <a:rPr lang="en-US" altLang="en-US" dirty="0">
                <a:ea typeface="ＭＳ Ｐゴシック" pitchFamily="34" charset="-128"/>
              </a:rPr>
              <a:t> are given to encourage early payment. A cash discount is a discount offered by suppliers for payment received within a specified period of time.  If a customer pays within a period of time it may receive a </a:t>
            </a:r>
            <a:r>
              <a:rPr lang="ja-JP" altLang="en-US" dirty="0">
                <a:ea typeface="+mn-ea"/>
              </a:rPr>
              <a:t>“</a:t>
            </a:r>
            <a:r>
              <a:rPr lang="en-US" altLang="ja-JP" dirty="0">
                <a:ea typeface="+mn-ea"/>
              </a:rPr>
              <a:t>cash discount</a:t>
            </a:r>
            <a:r>
              <a:rPr lang="ja-JP" altLang="en-US" dirty="0">
                <a:ea typeface="+mn-ea"/>
              </a:rPr>
              <a:t>”</a:t>
            </a:r>
            <a:r>
              <a:rPr lang="en-US" altLang="ja-JP" dirty="0">
                <a:ea typeface="+mn-ea"/>
              </a:rPr>
              <a:t> called a purchase discount.</a:t>
            </a:r>
          </a:p>
        </p:txBody>
      </p:sp>
      <p:sp>
        <p:nvSpPr>
          <p:cNvPr id="4" name="Slide Number Placeholder 3"/>
          <p:cNvSpPr>
            <a:spLocks noGrp="1"/>
          </p:cNvSpPr>
          <p:nvPr>
            <p:ph type="sldNum" sz="quarter" idx="10"/>
          </p:nvPr>
        </p:nvSpPr>
        <p:spPr/>
        <p:txBody>
          <a:bodyPr/>
          <a:lstStyle/>
          <a:p>
            <a:fld id="{22DE1762-B042-43F9-B598-493E3017FFDA}" type="slidenum">
              <a:rPr lang="en-US" smtClean="0"/>
              <a:t>26</a:t>
            </a:fld>
            <a:endParaRPr lang="en-US"/>
          </a:p>
        </p:txBody>
      </p:sp>
    </p:spTree>
    <p:extLst>
      <p:ext uri="{BB962C8B-B14F-4D97-AF65-F5344CB8AC3E}">
        <p14:creationId xmlns:p14="http://schemas.microsoft.com/office/powerpoint/2010/main" val="3213450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1, Objective 8-1:</a:t>
            </a:r>
          </a:p>
          <a:p>
            <a:r>
              <a:rPr lang="en-US" altLang="en-US" dirty="0">
                <a:ea typeface="ＭＳ Ｐゴシック" pitchFamily="34" charset="-128"/>
              </a:rPr>
              <a:t>Maxx-Out Sporting Goods recorded the purchase as presented in the slide.</a:t>
            </a:r>
          </a:p>
        </p:txBody>
      </p:sp>
      <p:sp>
        <p:nvSpPr>
          <p:cNvPr id="4" name="Slide Number Placeholder 3"/>
          <p:cNvSpPr>
            <a:spLocks noGrp="1"/>
          </p:cNvSpPr>
          <p:nvPr>
            <p:ph type="sldNum" sz="quarter" idx="10"/>
          </p:nvPr>
        </p:nvSpPr>
        <p:spPr/>
        <p:txBody>
          <a:bodyPr/>
          <a:lstStyle/>
          <a:p>
            <a:fld id="{22DE1762-B042-43F9-B598-493E3017FFDA}" type="slidenum">
              <a:rPr lang="en-US" smtClean="0"/>
              <a:t>27</a:t>
            </a:fld>
            <a:endParaRPr lang="en-US"/>
          </a:p>
        </p:txBody>
      </p:sp>
    </p:spTree>
    <p:extLst>
      <p:ext uri="{BB962C8B-B14F-4D97-AF65-F5344CB8AC3E}">
        <p14:creationId xmlns:p14="http://schemas.microsoft.com/office/powerpoint/2010/main" val="3279497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1, Objective 8-1:</a:t>
            </a:r>
          </a:p>
          <a:p>
            <a:r>
              <a:rPr lang="en-US" altLang="en-US" dirty="0">
                <a:ea typeface="ＭＳ Ｐゴシック" pitchFamily="34" charset="-128"/>
              </a:rPr>
              <a:t>he balance owed to Modern Sportsman was paid using check 150.</a:t>
            </a:r>
          </a:p>
        </p:txBody>
      </p:sp>
      <p:sp>
        <p:nvSpPr>
          <p:cNvPr id="4" name="Slide Number Placeholder 3"/>
          <p:cNvSpPr>
            <a:spLocks noGrp="1"/>
          </p:cNvSpPr>
          <p:nvPr>
            <p:ph type="sldNum" sz="quarter" idx="10"/>
          </p:nvPr>
        </p:nvSpPr>
        <p:spPr/>
        <p:txBody>
          <a:bodyPr/>
          <a:lstStyle/>
          <a:p>
            <a:fld id="{22DE1762-B042-43F9-B598-493E3017FFDA}" type="slidenum">
              <a:rPr lang="en-US" smtClean="0"/>
              <a:t>28</a:t>
            </a:fld>
            <a:endParaRPr lang="en-US"/>
          </a:p>
        </p:txBody>
      </p:sp>
    </p:spTree>
    <p:extLst>
      <p:ext uri="{BB962C8B-B14F-4D97-AF65-F5344CB8AC3E}">
        <p14:creationId xmlns:p14="http://schemas.microsoft.com/office/powerpoint/2010/main" val="1119413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ea typeface="ＭＳ Ｐゴシック" pitchFamily="34" charset="-128"/>
              </a:rPr>
              <a:t>X 2%)   -  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u="sng" dirty="0">
                <a:ea typeface="ＭＳ Ｐゴシック" pitchFamily="34" charset="-128"/>
              </a:rPr>
              <a:t>Amount paid 	 $417</a:t>
            </a:r>
            <a:r>
              <a:rPr lang="en-US" altLang="en-US" b="1" dirty="0"/>
              <a:t>Section 1, Objective 8-1:</a:t>
            </a:r>
          </a:p>
          <a:p>
            <a:r>
              <a:rPr lang="en-US" altLang="en-US" dirty="0">
                <a:ea typeface="ＭＳ Ｐゴシック" pitchFamily="34" charset="-128"/>
              </a:rPr>
              <a:t>To illustrate, a purchase of $500 from Modern Sportsman on January 11, terms 2/10, n/30, with freight of $25 added, Invoice 910; a return of $100 on January 12, credit memorandum 112; and the final payment on January 20, check 149.</a:t>
            </a:r>
          </a:p>
          <a:p>
            <a:endParaRPr lang="en-US" altLang="en-US" dirty="0">
              <a:ea typeface="ＭＳ Ｐゴシック" pitchFamily="34" charset="-128"/>
            </a:endParaRPr>
          </a:p>
          <a:p>
            <a:r>
              <a:rPr lang="en-US" altLang="en-US" dirty="0">
                <a:ea typeface="ＭＳ Ｐゴシック" pitchFamily="34" charset="-128"/>
              </a:rPr>
              <a:t>The amount to be paid on January 20 is $417, calculated as follows:</a:t>
            </a:r>
          </a:p>
          <a:p>
            <a:r>
              <a:rPr lang="en-US" altLang="en-US" u="sng" dirty="0">
                <a:ea typeface="ＭＳ Ｐゴシック" pitchFamily="34" charset="-128"/>
              </a:rPr>
              <a:t>Original amount owed  $525</a:t>
            </a:r>
          </a:p>
          <a:p>
            <a:r>
              <a:rPr lang="en-US" altLang="en-US" u="sng" dirty="0">
                <a:ea typeface="ＭＳ Ｐゴシック" pitchFamily="34" charset="-128"/>
              </a:rPr>
              <a:t>Less: purchase return -  100 </a:t>
            </a:r>
          </a:p>
          <a:p>
            <a:r>
              <a:rPr lang="en-US" altLang="en-US" u="sng" dirty="0">
                <a:ea typeface="ＭＳ Ｐゴシック" pitchFamily="34" charset="-128"/>
              </a:rPr>
              <a:t>Difference	</a:t>
            </a:r>
            <a:r>
              <a:rPr lang="en-US" altLang="en-US" u="sng" baseline="0" dirty="0">
                <a:ea typeface="ＭＳ Ｐゴシック" pitchFamily="34" charset="-128"/>
              </a:rPr>
              <a:t>                  =</a:t>
            </a:r>
            <a:r>
              <a:rPr lang="en-US" altLang="en-US" u="sng" dirty="0">
                <a:ea typeface="ＭＳ Ｐゴシック" pitchFamily="34" charset="-128"/>
              </a:rPr>
              <a:t>  425</a:t>
            </a:r>
          </a:p>
          <a:p>
            <a:r>
              <a:rPr lang="en-US" altLang="en-US" u="sng" dirty="0">
                <a:ea typeface="ＭＳ Ｐゴシック" pitchFamily="34" charset="-128"/>
              </a:rPr>
              <a:t>Less: discount ($400 </a:t>
            </a:r>
            <a:endParaRPr lang="en-US" altLang="en-US" b="1" u="sng" dirty="0">
              <a:ea typeface="ＭＳ Ｐゴシック" pitchFamily="34" charset="-128"/>
            </a:endParaRPr>
          </a:p>
        </p:txBody>
      </p:sp>
      <p:sp>
        <p:nvSpPr>
          <p:cNvPr id="4" name="Slide Number Placeholder 3"/>
          <p:cNvSpPr>
            <a:spLocks noGrp="1"/>
          </p:cNvSpPr>
          <p:nvPr>
            <p:ph type="sldNum" sz="quarter" idx="10"/>
          </p:nvPr>
        </p:nvSpPr>
        <p:spPr/>
        <p:txBody>
          <a:bodyPr/>
          <a:lstStyle/>
          <a:p>
            <a:fld id="{22DE1762-B042-43F9-B598-493E3017FFDA}" type="slidenum">
              <a:rPr lang="en-US" smtClean="0"/>
              <a:t>29</a:t>
            </a:fld>
            <a:endParaRPr lang="en-US"/>
          </a:p>
        </p:txBody>
      </p:sp>
    </p:spTree>
    <p:extLst>
      <p:ext uri="{BB962C8B-B14F-4D97-AF65-F5344CB8AC3E}">
        <p14:creationId xmlns:p14="http://schemas.microsoft.com/office/powerpoint/2010/main" val="2004595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ea typeface="MS PGothic" panose="020B0600070205080204" pitchFamily="34" charset="-128"/>
              </a:rPr>
              <a:t>Section 1: Objective 8-2: </a:t>
            </a:r>
            <a:r>
              <a:rPr lang="en-US" sz="1200" kern="1200" baseline="0" dirty="0">
                <a:solidFill>
                  <a:schemeClr val="tx1"/>
                </a:solidFill>
                <a:latin typeface="Arial" charset="0"/>
                <a:ea typeface="ＭＳ Ｐゴシック" charset="0"/>
                <a:cs typeface="+mn-cs"/>
              </a:rPr>
              <a:t>  </a:t>
            </a:r>
            <a:r>
              <a:rPr lang="en-US" sz="1200" b="1" kern="1200" baseline="0" dirty="0">
                <a:solidFill>
                  <a:schemeClr val="tx1"/>
                </a:solidFill>
                <a:latin typeface="Arial" charset="0"/>
                <a:ea typeface="ＭＳ Ｐゴシック" charset="0"/>
                <a:cs typeface="+mn-cs"/>
              </a:rPr>
              <a:t>Compute the net delivered cost of purchases. </a:t>
            </a:r>
            <a:endParaRPr lang="en-US" sz="1200" dirty="0">
              <a:ea typeface="MS PGothic"/>
              <a:cs typeface="MS PGothic"/>
            </a:endParaRPr>
          </a:p>
        </p:txBody>
      </p:sp>
      <p:sp>
        <p:nvSpPr>
          <p:cNvPr id="4" name="Slide Number Placeholder 3"/>
          <p:cNvSpPr>
            <a:spLocks noGrp="1"/>
          </p:cNvSpPr>
          <p:nvPr>
            <p:ph type="sldNum" sz="quarter" idx="10"/>
          </p:nvPr>
        </p:nvSpPr>
        <p:spPr/>
        <p:txBody>
          <a:bodyPr/>
          <a:lstStyle/>
          <a:p>
            <a:fld id="{22DE1762-B042-43F9-B598-493E3017FFDA}" type="slidenum">
              <a:rPr lang="en-US" smtClean="0"/>
              <a:t>31</a:t>
            </a:fld>
            <a:endParaRPr lang="en-US"/>
          </a:p>
        </p:txBody>
      </p:sp>
    </p:spTree>
    <p:extLst>
      <p:ext uri="{BB962C8B-B14F-4D97-AF65-F5344CB8AC3E}">
        <p14:creationId xmlns:p14="http://schemas.microsoft.com/office/powerpoint/2010/main" val="4251146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Section 1, Objective 8-2:</a:t>
            </a:r>
          </a:p>
          <a:p>
            <a:pPr eaLnBrk="1" hangingPunct="1"/>
            <a:r>
              <a:rPr lang="en-US" altLang="en-US" dirty="0">
                <a:ea typeface="ＭＳ Ｐゴシック" pitchFamily="34" charset="-128"/>
              </a:rPr>
              <a:t>The Purchases account accumulates the cost of merchandise bought for resale. The income statement of a merchandising business contains a section showing the total cost of purchases. This section combines information about the cost of the purchases, freight in, purchases returns and allowances, and purchases discounts for the period. </a:t>
            </a:r>
          </a:p>
        </p:txBody>
      </p:sp>
      <p:sp>
        <p:nvSpPr>
          <p:cNvPr id="4" name="Slide Number Placeholder 3"/>
          <p:cNvSpPr>
            <a:spLocks noGrp="1"/>
          </p:cNvSpPr>
          <p:nvPr>
            <p:ph type="sldNum" sz="quarter" idx="10"/>
          </p:nvPr>
        </p:nvSpPr>
        <p:spPr/>
        <p:txBody>
          <a:bodyPr/>
          <a:lstStyle/>
          <a:p>
            <a:fld id="{22DE1762-B042-43F9-B598-493E3017FFDA}" type="slidenum">
              <a:rPr lang="en-US" smtClean="0"/>
              <a:t>32</a:t>
            </a:fld>
            <a:endParaRPr lang="en-US"/>
          </a:p>
        </p:txBody>
      </p:sp>
    </p:spTree>
    <p:extLst>
      <p:ext uri="{BB962C8B-B14F-4D97-AF65-F5344CB8AC3E}">
        <p14:creationId xmlns:p14="http://schemas.microsoft.com/office/powerpoint/2010/main" val="1979940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Section 1, Objective 8-2:</a:t>
            </a:r>
          </a:p>
          <a:p>
            <a:r>
              <a:rPr lang="en-US" altLang="en-US" sz="1200" dirty="0">
                <a:ea typeface="ＭＳ Ｐゴシック" pitchFamily="34" charset="-128"/>
              </a:rPr>
              <a:t>Take a moment to review the calculation on the slide for the net delivered cost of purchases.</a:t>
            </a:r>
          </a:p>
          <a:p>
            <a:r>
              <a:rPr lang="en-US" altLang="en-US" sz="1200" dirty="0">
                <a:ea typeface="ＭＳ Ｐゴシック" pitchFamily="34" charset="-128"/>
              </a:rPr>
              <a:t>In Chapter 13, you will see how the complete income statement for a merchandising business is prepared. You will learn about the Cost of Goods Sold section and how the net delivered cost of purchases is used in calculating the results of operations.</a:t>
            </a:r>
          </a:p>
        </p:txBody>
      </p:sp>
      <p:sp>
        <p:nvSpPr>
          <p:cNvPr id="4" name="Slide Number Placeholder 3"/>
          <p:cNvSpPr>
            <a:spLocks noGrp="1"/>
          </p:cNvSpPr>
          <p:nvPr>
            <p:ph type="sldNum" sz="quarter" idx="10"/>
          </p:nvPr>
        </p:nvSpPr>
        <p:spPr/>
        <p:txBody>
          <a:bodyPr/>
          <a:lstStyle/>
          <a:p>
            <a:fld id="{22DE1762-B042-43F9-B598-493E3017FFDA}" type="slidenum">
              <a:rPr lang="en-US" smtClean="0"/>
              <a:t>33</a:t>
            </a:fld>
            <a:endParaRPr lang="en-US"/>
          </a:p>
        </p:txBody>
      </p:sp>
    </p:spTree>
    <p:extLst>
      <p:ext uri="{BB962C8B-B14F-4D97-AF65-F5344CB8AC3E}">
        <p14:creationId xmlns:p14="http://schemas.microsoft.com/office/powerpoint/2010/main" val="396091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2 </a:t>
            </a:r>
            <a:r>
              <a:rPr lang="en-US" altLang="en-US" dirty="0">
                <a:ea typeface="ＭＳ Ｐゴシック" pitchFamily="34" charset="-128"/>
              </a:rPr>
              <a:t>of the chapter continues the purchasing process and introduces the accounts payable subsidiary ledger.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itchFamily="34" charset="-128"/>
            </a:endParaRPr>
          </a:p>
          <a:p>
            <a:r>
              <a:rPr lang="en-US" altLang="en-US" dirty="0">
                <a:ea typeface="ＭＳ Ｐゴシック" pitchFamily="34" charset="-128"/>
              </a:rPr>
              <a:t>Businesses that buy merchandise on credit can conduct more extensive operations and use financial resources more effectively than if they paid cash for all purchases. It is important to pay invoices on time so that the business maintains a good credit reputation with its suppliers.</a:t>
            </a:r>
          </a:p>
          <a:p>
            <a:endParaRPr lang="en-US" altLang="en-US" dirty="0">
              <a:ea typeface="ＭＳ Ｐゴシック" pitchFamily="34" charset="-128"/>
            </a:endParaRPr>
          </a:p>
          <a:p>
            <a:r>
              <a:rPr lang="en-US" altLang="en-US" dirty="0">
                <a:ea typeface="ＭＳ Ｐゴシック" pitchFamily="34" charset="-128"/>
              </a:rPr>
              <a:t>Recall from Chapter 7 that certain wholesale businesses offer goods to trade customers with the price computed using trade discounts.</a:t>
            </a:r>
          </a:p>
        </p:txBody>
      </p:sp>
      <p:sp>
        <p:nvSpPr>
          <p:cNvPr id="4" name="Slide Number Placeholder 3"/>
          <p:cNvSpPr>
            <a:spLocks noGrp="1"/>
          </p:cNvSpPr>
          <p:nvPr>
            <p:ph type="sldNum" sz="quarter" idx="10"/>
          </p:nvPr>
        </p:nvSpPr>
        <p:spPr/>
        <p:txBody>
          <a:bodyPr/>
          <a:lstStyle/>
          <a:p>
            <a:fld id="{22DE1762-B042-43F9-B598-493E3017FFDA}" type="slidenum">
              <a:rPr lang="en-US" smtClean="0"/>
              <a:t>34</a:t>
            </a:fld>
            <a:endParaRPr lang="en-US"/>
          </a:p>
        </p:txBody>
      </p:sp>
    </p:spTree>
    <p:extLst>
      <p:ext uri="{BB962C8B-B14F-4D97-AF65-F5344CB8AC3E}">
        <p14:creationId xmlns:p14="http://schemas.microsoft.com/office/powerpoint/2010/main" val="825276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2</a:t>
            </a:r>
          </a:p>
          <a:p>
            <a:r>
              <a:rPr lang="en-US" altLang="en-US" dirty="0">
                <a:ea typeface="ＭＳ Ｐゴシック" pitchFamily="34" charset="-128"/>
              </a:rPr>
              <a:t>The journal entry to record the purchase on January 20 is presented in the slide.</a:t>
            </a:r>
          </a:p>
          <a:p>
            <a:endParaRPr lang="en-US" altLang="en-US" dirty="0">
              <a:ea typeface="ＭＳ Ｐゴシック" pitchFamily="34" charset="-128"/>
            </a:endParaRPr>
          </a:p>
          <a:p>
            <a:r>
              <a:rPr lang="en-US" altLang="en-US" dirty="0">
                <a:ea typeface="ＭＳ Ｐゴシック" pitchFamily="34" charset="-128"/>
              </a:rPr>
              <a:t>If Maxx-Out Sporting Goods pays the invoice within 10 days, it will be entitled to a $14.40 discount (2% X $720). The amount paid will be $705.60 ($720 - $14.40 = $705.60). The journal entry to record the payment on January 29 with check number 151 is presented in the slide.</a:t>
            </a:r>
          </a:p>
        </p:txBody>
      </p:sp>
      <p:sp>
        <p:nvSpPr>
          <p:cNvPr id="4" name="Slide Number Placeholder 3"/>
          <p:cNvSpPr>
            <a:spLocks noGrp="1"/>
          </p:cNvSpPr>
          <p:nvPr>
            <p:ph type="sldNum" sz="quarter" idx="10"/>
          </p:nvPr>
        </p:nvSpPr>
        <p:spPr/>
        <p:txBody>
          <a:bodyPr/>
          <a:lstStyle/>
          <a:p>
            <a:fld id="{22DE1762-B042-43F9-B598-493E3017FFDA}" type="slidenum">
              <a:rPr lang="en-US" smtClean="0"/>
              <a:t>36</a:t>
            </a:fld>
            <a:endParaRPr lang="en-US"/>
          </a:p>
        </p:txBody>
      </p:sp>
    </p:spTree>
    <p:extLst>
      <p:ext uri="{BB962C8B-B14F-4D97-AF65-F5344CB8AC3E}">
        <p14:creationId xmlns:p14="http://schemas.microsoft.com/office/powerpoint/2010/main" val="178309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r>
              <a:rPr lang="en-US" altLang="en-US" sz="100" dirty="0">
                <a:ea typeface="ＭＳ Ｐゴシック" pitchFamily="34" charset="-128"/>
              </a:rPr>
              <a:t>This chapter shows how a merchandiser manages its purchases of goods for resale and its accounts payable.</a:t>
            </a:r>
          </a:p>
          <a:p>
            <a:endParaRPr lang="en-US" altLang="en-US" sz="100" dirty="0">
              <a:ea typeface="ＭＳ Ｐゴシック" pitchFamily="34" charset="-128"/>
            </a:endParaRPr>
          </a:p>
          <a:p>
            <a:pPr>
              <a:lnSpc>
                <a:spcPct val="60000"/>
              </a:lnSpc>
            </a:pPr>
            <a:r>
              <a:rPr lang="en-US" altLang="en-US" sz="100" dirty="0">
                <a:latin typeface="Arial" panose="020B0604020202020204" pitchFamily="34" charset="0"/>
                <a:ea typeface="MS PGothic" panose="020B0600070205080204" pitchFamily="34" charset="-128"/>
                <a:cs typeface="Arial" panose="020B0604020202020204" pitchFamily="34" charset="0"/>
              </a:rPr>
              <a:t> The objectives of this chapter are listed here.</a:t>
            </a:r>
          </a:p>
          <a:p>
            <a:pPr>
              <a:lnSpc>
                <a:spcPct val="60000"/>
              </a:lnSpc>
            </a:pPr>
            <a:endParaRPr lang="en-US" altLang="en-US" sz="100" b="1" dirty="0">
              <a:latin typeface="Arial" panose="020B0604020202020204" pitchFamily="34" charset="0"/>
              <a:ea typeface="MS PGothic" panose="020B0600070205080204" pitchFamily="34" charset="-128"/>
              <a:cs typeface="Arial" panose="020B0604020202020204" pitchFamily="34" charset="0"/>
            </a:endParaRPr>
          </a:p>
          <a:p>
            <a:pPr defTabSz="809625">
              <a:buFont typeface="Wingdings" pitchFamily="2" charset="2"/>
              <a:buNone/>
              <a:defRPr/>
            </a:pPr>
            <a:r>
              <a:rPr lang="en-US" altLang="en-US" sz="1600" b="1" u="sng" dirty="0">
                <a:solidFill>
                  <a:srgbClr val="C00000"/>
                </a:solidFill>
                <a:latin typeface="Arial" charset="0"/>
                <a:ea typeface="ＭＳ Ｐゴシック" panose="020B0600070205080204" pitchFamily="34" charset="-128"/>
              </a:rPr>
              <a:t>SECTION 1: Merchandising Purchases</a:t>
            </a:r>
            <a:endParaRPr lang="en-US" sz="100" b="1" dirty="0">
              <a:latin typeface="Arial" charset="0"/>
              <a:ea typeface="ＭＳ Ｐゴシック" panose="020B0600070205080204" pitchFamily="34" charset="-128"/>
            </a:endParaRPr>
          </a:p>
          <a:p>
            <a:pPr marL="457200" indent="-457200"/>
            <a:r>
              <a:rPr lang="en-US" altLang="en-US" sz="1200" b="1" dirty="0"/>
              <a:t>8-1</a:t>
            </a:r>
            <a:r>
              <a:rPr lang="en-US" sz="1200" b="1" dirty="0">
                <a:ea typeface="ＭＳ Ｐゴシック" panose="020B0600070205080204" pitchFamily="34" charset="-128"/>
              </a:rPr>
              <a:t> </a:t>
            </a:r>
            <a:r>
              <a:rPr lang="en-US" sz="1200" b="1" dirty="0"/>
              <a:t> 	Record purchases of merchandise on credit in a general journal</a:t>
            </a:r>
            <a:r>
              <a:rPr lang="en-US" sz="1200" b="1" dirty="0">
                <a:ea typeface="MS PGothic"/>
                <a:cs typeface="MS PGothic"/>
              </a:rPr>
              <a:t>. </a:t>
            </a:r>
            <a:endParaRPr lang="en-US" sz="800" b="1" dirty="0">
              <a:ea typeface="MS PGothic"/>
              <a:cs typeface="MS PGothic"/>
            </a:endParaRPr>
          </a:p>
          <a:p>
            <a:pPr marL="457200" indent="-457200"/>
            <a:r>
              <a:rPr lang="en-US" altLang="en-US" sz="1200" b="1" dirty="0">
                <a:cs typeface="Times New Roman" pitchFamily="18" charset="0"/>
              </a:rPr>
              <a:t>8-2	 </a:t>
            </a:r>
            <a:r>
              <a:rPr lang="en-US" sz="1200" b="1" dirty="0"/>
              <a:t>Compute the net delivered cost of purchases. </a:t>
            </a:r>
            <a:r>
              <a:rPr lang="en-US" sz="1200" b="1" dirty="0">
                <a:ea typeface="MS PGothic"/>
                <a:cs typeface="MS PGothic"/>
              </a:rPr>
              <a:t/>
            </a:r>
            <a:br>
              <a:rPr lang="en-US" sz="1200" b="1" dirty="0">
                <a:ea typeface="MS PGothic"/>
                <a:cs typeface="MS PGothic"/>
              </a:rPr>
            </a:br>
            <a:endParaRPr lang="en-US" sz="1200" b="1" dirty="0">
              <a:ea typeface="MS PGothic"/>
              <a:cs typeface="MS PGothic"/>
            </a:endParaRPr>
          </a:p>
          <a:p>
            <a:pPr marL="509588" indent="-509588">
              <a:tabLst>
                <a:tab pos="519113" algn="l"/>
              </a:tabLst>
              <a:defRPr/>
            </a:pPr>
            <a:r>
              <a:rPr lang="en-US" altLang="en-US" sz="1600" b="1" u="sng" dirty="0">
                <a:solidFill>
                  <a:srgbClr val="C00000"/>
                </a:solidFill>
              </a:rPr>
              <a:t>SECTION 2: Accounts Payable</a:t>
            </a:r>
          </a:p>
          <a:p>
            <a:pPr marL="395288" indent="-395288">
              <a:tabLst>
                <a:tab pos="395288" algn="l"/>
              </a:tabLst>
            </a:pPr>
            <a:r>
              <a:rPr lang="en-US" altLang="en-US" sz="1200" b="1" dirty="0"/>
              <a:t>8-3	</a:t>
            </a:r>
            <a:r>
              <a:rPr lang="en-US" sz="1200" b="1" dirty="0"/>
              <a:t> Post from the general journal to the general ledger accounts. </a:t>
            </a:r>
            <a:endParaRPr lang="en-US" sz="800" b="1" dirty="0">
              <a:ea typeface="MS PGothic"/>
              <a:cs typeface="MS PGothic"/>
            </a:endParaRPr>
          </a:p>
          <a:p>
            <a:pPr marL="395288" indent="-395288">
              <a:tabLst>
                <a:tab pos="395288" algn="l"/>
              </a:tabLst>
            </a:pPr>
            <a:r>
              <a:rPr lang="en-US" altLang="en-US" sz="1200" b="1" dirty="0">
                <a:ea typeface="MS PGothic"/>
                <a:cs typeface="MS PGothic"/>
              </a:rPr>
              <a:t>8-4	</a:t>
            </a:r>
            <a:r>
              <a:rPr lang="en-US" sz="1200" b="1" dirty="0"/>
              <a:t> Post transactions to the accounts payable subsidiary ledger. </a:t>
            </a:r>
            <a:endParaRPr lang="en-US" sz="800" b="1" dirty="0">
              <a:ea typeface="MS PGothic"/>
              <a:cs typeface="MS PGothic"/>
            </a:endParaRPr>
          </a:p>
          <a:p>
            <a:pPr marL="457200" indent="-457200">
              <a:tabLst>
                <a:tab pos="457200" algn="l"/>
              </a:tabLst>
            </a:pPr>
            <a:r>
              <a:rPr lang="en-US" altLang="en-US" sz="1200" b="1" dirty="0"/>
              <a:t>8-5	</a:t>
            </a:r>
            <a:r>
              <a:rPr lang="en-US" sz="1200" b="1" dirty="0"/>
              <a:t>Prepare a schedule of accounts payable. </a:t>
            </a:r>
            <a:endParaRPr lang="en-US" altLang="en-US" sz="800" b="1" dirty="0">
              <a:ea typeface="MS PGothic"/>
              <a:cs typeface="MS PGothic"/>
            </a:endParaRPr>
          </a:p>
          <a:p>
            <a:pPr marL="457200" indent="-457200">
              <a:tabLst>
                <a:tab pos="457200" algn="l"/>
              </a:tabLst>
            </a:pPr>
            <a:r>
              <a:rPr lang="en-US" altLang="en-US" sz="1200" b="1" dirty="0"/>
              <a:t>8-6</a:t>
            </a:r>
            <a:r>
              <a:rPr lang="en-US" sz="1200" b="1" dirty="0"/>
              <a:t> 	Demonstrate a knowledge of the procedures for effective internal control of purchases.</a:t>
            </a:r>
            <a:r>
              <a:rPr lang="en-US" sz="800" b="1" dirty="0"/>
              <a:t> </a:t>
            </a:r>
          </a:p>
          <a:p>
            <a:pPr marL="457200" indent="-457200">
              <a:tabLst>
                <a:tab pos="457200" algn="l"/>
              </a:tabLst>
            </a:pPr>
            <a:r>
              <a:rPr lang="en-US" sz="1200" b="1" dirty="0">
                <a:ea typeface="MS PGothic"/>
                <a:cs typeface="MS PGothic"/>
              </a:rPr>
              <a:t>8-7 	</a:t>
            </a:r>
            <a:r>
              <a:rPr lang="en-US" sz="1200" b="1" i="1" dirty="0"/>
              <a:t>Appendix: Record transactions for a retailer using the perpetual inventory system. </a:t>
            </a:r>
            <a:endParaRPr lang="en-US" altLang="en-US" sz="800" b="1" dirty="0"/>
          </a:p>
          <a:p>
            <a:pPr marL="457200" indent="-457200">
              <a:tabLst>
                <a:tab pos="457200" algn="l"/>
              </a:tabLst>
              <a:defRPr/>
            </a:pPr>
            <a:r>
              <a:rPr lang="en-US" altLang="en-US" sz="1200" b="1" dirty="0"/>
              <a:t>8-8	Define the accounting terms new to this chapter. </a:t>
            </a:r>
          </a:p>
        </p:txBody>
      </p:sp>
      <p:sp>
        <p:nvSpPr>
          <p:cNvPr id="4" name="Slide Number Placeholder 3"/>
          <p:cNvSpPr>
            <a:spLocks noGrp="1"/>
          </p:cNvSpPr>
          <p:nvPr>
            <p:ph type="sldNum" sz="quarter" idx="10"/>
          </p:nvPr>
        </p:nvSpPr>
        <p:spPr/>
        <p:txBody>
          <a:bodyPr/>
          <a:lstStyle/>
          <a:p>
            <a:fld id="{22DE1762-B042-43F9-B598-493E3017FFDA}" type="slidenum">
              <a:rPr lang="en-US" smtClean="0"/>
              <a:t>3</a:t>
            </a:fld>
            <a:endParaRPr lang="en-US"/>
          </a:p>
        </p:txBody>
      </p:sp>
    </p:spTree>
    <p:extLst>
      <p:ext uri="{BB962C8B-B14F-4D97-AF65-F5344CB8AC3E}">
        <p14:creationId xmlns:p14="http://schemas.microsoft.com/office/powerpoint/2010/main" val="2147967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MS PGothic" panose="020B0600070205080204" pitchFamily="34" charset="-128"/>
              </a:rPr>
              <a:t>Section 2: Objective 8-3: </a:t>
            </a:r>
            <a:r>
              <a:rPr lang="en-US" sz="1200" kern="1200" baseline="0" dirty="0">
                <a:solidFill>
                  <a:schemeClr val="tx1"/>
                </a:solidFill>
                <a:latin typeface="Arial" charset="0"/>
                <a:ea typeface="ＭＳ Ｐゴシック" charset="0"/>
                <a:cs typeface="+mn-cs"/>
              </a:rPr>
              <a:t>   </a:t>
            </a:r>
            <a:r>
              <a:rPr lang="en-US" sz="1200" b="1" kern="1200" baseline="0" dirty="0">
                <a:solidFill>
                  <a:schemeClr val="tx1"/>
                </a:solidFill>
                <a:latin typeface="Arial" charset="0"/>
                <a:ea typeface="ＭＳ Ｐゴシック" charset="0"/>
                <a:cs typeface="+mn-cs"/>
              </a:rPr>
              <a:t>Post from the general journal to the general ledger accounts. </a:t>
            </a:r>
            <a:endParaRPr lang="en-US" sz="1200" dirty="0">
              <a:ea typeface="MS PGothic"/>
              <a:cs typeface="MS PGothic"/>
            </a:endParaRPr>
          </a:p>
        </p:txBody>
      </p:sp>
      <p:sp>
        <p:nvSpPr>
          <p:cNvPr id="4" name="Slide Number Placeholder 3"/>
          <p:cNvSpPr>
            <a:spLocks noGrp="1"/>
          </p:cNvSpPr>
          <p:nvPr>
            <p:ph type="sldNum" sz="quarter" idx="10"/>
          </p:nvPr>
        </p:nvSpPr>
        <p:spPr/>
        <p:txBody>
          <a:bodyPr/>
          <a:lstStyle/>
          <a:p>
            <a:fld id="{22DE1762-B042-43F9-B598-493E3017FFDA}" type="slidenum">
              <a:rPr lang="en-US" smtClean="0"/>
              <a:t>38</a:t>
            </a:fld>
            <a:endParaRPr lang="en-US"/>
          </a:p>
        </p:txBody>
      </p:sp>
    </p:spTree>
    <p:extLst>
      <p:ext uri="{BB962C8B-B14F-4D97-AF65-F5344CB8AC3E}">
        <p14:creationId xmlns:p14="http://schemas.microsoft.com/office/powerpoint/2010/main" val="922145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2, Objective 8-3:</a:t>
            </a:r>
          </a:p>
          <a:p>
            <a:r>
              <a:rPr lang="en-US" altLang="en-US" dirty="0">
                <a:ea typeface="ＭＳ Ｐゴシック" pitchFamily="34" charset="-128"/>
              </a:rPr>
              <a:t>The process for posting to the general ledger is done in the same manner as demonstrated in Chapter 4.</a:t>
            </a:r>
          </a:p>
        </p:txBody>
      </p:sp>
      <p:sp>
        <p:nvSpPr>
          <p:cNvPr id="4" name="Slide Number Placeholder 3"/>
          <p:cNvSpPr>
            <a:spLocks noGrp="1"/>
          </p:cNvSpPr>
          <p:nvPr>
            <p:ph type="sldNum" sz="quarter" idx="10"/>
          </p:nvPr>
        </p:nvSpPr>
        <p:spPr/>
        <p:txBody>
          <a:bodyPr/>
          <a:lstStyle/>
          <a:p>
            <a:fld id="{22DE1762-B042-43F9-B598-493E3017FFDA}" type="slidenum">
              <a:rPr lang="en-US" smtClean="0"/>
              <a:t>39</a:t>
            </a:fld>
            <a:endParaRPr lang="en-US"/>
          </a:p>
        </p:txBody>
      </p:sp>
    </p:spTree>
    <p:extLst>
      <p:ext uri="{BB962C8B-B14F-4D97-AF65-F5344CB8AC3E}">
        <p14:creationId xmlns:p14="http://schemas.microsoft.com/office/powerpoint/2010/main" val="791395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MS PGothic" panose="020B0600070205080204" pitchFamily="34" charset="-128"/>
              </a:rPr>
              <a:t>Section 2: Objective 8-4: </a:t>
            </a:r>
            <a:r>
              <a:rPr lang="en-US" sz="1200" kern="1200" baseline="0" dirty="0">
                <a:solidFill>
                  <a:schemeClr val="tx1"/>
                </a:solidFill>
                <a:latin typeface="Arial" charset="0"/>
                <a:ea typeface="ＭＳ Ｐゴシック" charset="0"/>
                <a:cs typeface="+mn-cs"/>
              </a:rPr>
              <a:t>   </a:t>
            </a:r>
            <a:r>
              <a:rPr lang="en-US" sz="1200" b="1" kern="1200" baseline="0" dirty="0">
                <a:solidFill>
                  <a:schemeClr val="tx1"/>
                </a:solidFill>
                <a:latin typeface="Arial" charset="0"/>
                <a:ea typeface="ＭＳ Ｐゴシック" charset="0"/>
                <a:cs typeface="+mn-cs"/>
              </a:rPr>
              <a:t>Post transactions to the accounts payable subsidiary ledger. </a:t>
            </a:r>
            <a:endParaRPr lang="en-US" sz="1200" dirty="0">
              <a:ea typeface="MS PGothic"/>
              <a:cs typeface="MS PGothic"/>
            </a:endParaRPr>
          </a:p>
        </p:txBody>
      </p:sp>
      <p:sp>
        <p:nvSpPr>
          <p:cNvPr id="4" name="Slide Number Placeholder 3"/>
          <p:cNvSpPr>
            <a:spLocks noGrp="1"/>
          </p:cNvSpPr>
          <p:nvPr>
            <p:ph type="sldNum" sz="quarter" idx="10"/>
          </p:nvPr>
        </p:nvSpPr>
        <p:spPr/>
        <p:txBody>
          <a:bodyPr/>
          <a:lstStyle/>
          <a:p>
            <a:fld id="{22DE1762-B042-43F9-B598-493E3017FFDA}" type="slidenum">
              <a:rPr lang="en-US" smtClean="0"/>
              <a:t>40</a:t>
            </a:fld>
            <a:endParaRPr lang="en-US"/>
          </a:p>
        </p:txBody>
      </p:sp>
    </p:spTree>
    <p:extLst>
      <p:ext uri="{BB962C8B-B14F-4D97-AF65-F5344CB8AC3E}">
        <p14:creationId xmlns:p14="http://schemas.microsoft.com/office/powerpoint/2010/main" val="2808791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t>Section 2, Objective 8-4:</a:t>
            </a:r>
          </a:p>
          <a:p>
            <a:pPr>
              <a:spcBef>
                <a:spcPct val="0"/>
              </a:spcBef>
            </a:pPr>
            <a:r>
              <a:rPr lang="en-US" altLang="en-US" dirty="0">
                <a:ea typeface="ＭＳ Ｐゴシック" pitchFamily="34" charset="-128"/>
              </a:rPr>
              <a:t>An accounts payable ledger is a subsidiary ledger that contains a separate account for each creditor. Many businesses use an accounts payable subsidiary ledger to track amounts owed, to whom they are owed, when they are due, and discount terms.  This ensures that the firms will have enough cash to pay for obligations.</a:t>
            </a:r>
          </a:p>
          <a:p>
            <a:pPr eaLnBrk="1" hangingPunct="1"/>
            <a:endParaRPr lang="en-US" altLang="en-US" dirty="0">
              <a:ea typeface="ＭＳ Ｐゴシック" pitchFamily="34" charset="-128"/>
            </a:endParaRPr>
          </a:p>
          <a:p>
            <a:pPr eaLnBrk="1" hangingPunct="1"/>
            <a:r>
              <a:rPr lang="en-US" altLang="en-US" dirty="0">
                <a:ea typeface="ＭＳ Ｐゴシック" pitchFamily="34" charset="-128"/>
              </a:rPr>
              <a:t>Let</a:t>
            </a:r>
            <a:r>
              <a:rPr lang="ja-JP" altLang="en-US" dirty="0">
                <a:ea typeface="+mn-ea"/>
              </a:rPr>
              <a:t>’</a:t>
            </a:r>
            <a:r>
              <a:rPr lang="en-US" altLang="ja-JP" dirty="0">
                <a:ea typeface="+mn-ea"/>
              </a:rPr>
              <a:t>s review what an accounts payable subsidiary ledger looks like.  It is similar to the accounts receivable subsidiary ledger discussed in the previous chapter.</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22DE1762-B042-43F9-B598-493E3017FFDA}" type="slidenum">
              <a:rPr lang="en-US" smtClean="0"/>
              <a:t>41</a:t>
            </a:fld>
            <a:endParaRPr lang="en-US"/>
          </a:p>
        </p:txBody>
      </p:sp>
    </p:spTree>
    <p:extLst>
      <p:ext uri="{BB962C8B-B14F-4D97-AF65-F5344CB8AC3E}">
        <p14:creationId xmlns:p14="http://schemas.microsoft.com/office/powerpoint/2010/main" val="4142215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2, Objective 8-4:</a:t>
            </a:r>
          </a:p>
          <a:p>
            <a:r>
              <a:rPr lang="en-US" altLang="en-US" dirty="0">
                <a:ea typeface="ＭＳ Ｐゴシック" pitchFamily="34" charset="-128"/>
              </a:rPr>
              <a:t>Posting from the general journal to the accounts payable ledger is similar to posting the accounts receivable subsidiary ledger. The posting to the vendor</a:t>
            </a:r>
            <a:r>
              <a:rPr lang="ja-JP" altLang="en-US" dirty="0">
                <a:ea typeface="+mn-ea"/>
              </a:rPr>
              <a:t>’</a:t>
            </a:r>
            <a:r>
              <a:rPr lang="en-US" altLang="ja-JP" dirty="0">
                <a:ea typeface="+mn-ea"/>
              </a:rPr>
              <a:t>s account in the accounts payable subsidiary ledger is signified by entering a </a:t>
            </a:r>
            <a:r>
              <a:rPr lang="ja-JP" altLang="en-US" dirty="0">
                <a:ea typeface="+mn-ea"/>
              </a:rPr>
              <a:t>“</a:t>
            </a:r>
            <a:r>
              <a:rPr lang="en-US" altLang="ja-JP" dirty="0">
                <a:ea typeface="+mn-ea"/>
              </a:rPr>
              <a:t>/ </a:t>
            </a:r>
            <a:r>
              <a:rPr lang="ja-JP" altLang="en-US" dirty="0">
                <a:ea typeface="+mn-ea"/>
              </a:rPr>
              <a:t>”</a:t>
            </a:r>
            <a:r>
              <a:rPr lang="en-US" altLang="ja-JP" dirty="0">
                <a:ea typeface="+mn-ea"/>
              </a:rPr>
              <a:t>, followed by a check mark, after the account number for accounts payable in the chart of accounts.</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22DE1762-B042-43F9-B598-493E3017FFDA}" type="slidenum">
              <a:rPr lang="en-US" smtClean="0"/>
              <a:t>42</a:t>
            </a:fld>
            <a:endParaRPr lang="en-US"/>
          </a:p>
        </p:txBody>
      </p:sp>
    </p:spTree>
    <p:extLst>
      <p:ext uri="{BB962C8B-B14F-4D97-AF65-F5344CB8AC3E}">
        <p14:creationId xmlns:p14="http://schemas.microsoft.com/office/powerpoint/2010/main" val="822165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MS PGothic" panose="020B0600070205080204" pitchFamily="34" charset="-128"/>
              </a:rPr>
              <a:t>Section 2: Objective 8-5: </a:t>
            </a:r>
            <a:r>
              <a:rPr lang="en-US" sz="1200" kern="1200" baseline="0" dirty="0">
                <a:solidFill>
                  <a:schemeClr val="tx1"/>
                </a:solidFill>
                <a:latin typeface="Arial" charset="0"/>
                <a:ea typeface="ＭＳ Ｐゴシック" charset="0"/>
                <a:cs typeface="+mn-cs"/>
              </a:rPr>
              <a:t>   </a:t>
            </a:r>
            <a:r>
              <a:rPr lang="en-US" sz="1200" b="1" kern="1200" baseline="0" dirty="0">
                <a:solidFill>
                  <a:schemeClr val="tx1"/>
                </a:solidFill>
                <a:latin typeface="Arial" charset="0"/>
                <a:ea typeface="ＭＳ Ｐゴシック" charset="0"/>
                <a:cs typeface="+mn-cs"/>
              </a:rPr>
              <a:t>Prepare a schedule of accounts payable.</a:t>
            </a:r>
            <a:endParaRPr lang="en-US" sz="1200" dirty="0">
              <a:ea typeface="MS PGothic"/>
              <a:cs typeface="MS PGothic"/>
            </a:endParaRPr>
          </a:p>
        </p:txBody>
      </p:sp>
      <p:sp>
        <p:nvSpPr>
          <p:cNvPr id="4" name="Slide Number Placeholder 3"/>
          <p:cNvSpPr>
            <a:spLocks noGrp="1"/>
          </p:cNvSpPr>
          <p:nvPr>
            <p:ph type="sldNum" sz="quarter" idx="10"/>
          </p:nvPr>
        </p:nvSpPr>
        <p:spPr/>
        <p:txBody>
          <a:bodyPr/>
          <a:lstStyle/>
          <a:p>
            <a:fld id="{22DE1762-B042-43F9-B598-493E3017FFDA}" type="slidenum">
              <a:rPr lang="en-US" smtClean="0"/>
              <a:t>43</a:t>
            </a:fld>
            <a:endParaRPr lang="en-US"/>
          </a:p>
        </p:txBody>
      </p:sp>
    </p:spTree>
    <p:extLst>
      <p:ext uri="{BB962C8B-B14F-4D97-AF65-F5344CB8AC3E}">
        <p14:creationId xmlns:p14="http://schemas.microsoft.com/office/powerpoint/2010/main" val="1724912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Section 2, Objective 8-5:</a:t>
            </a:r>
          </a:p>
          <a:p>
            <a:pPr eaLnBrk="1" hangingPunct="1"/>
            <a:r>
              <a:rPr lang="en-US" altLang="en-US" dirty="0">
                <a:ea typeface="ＭＳ Ｐゴシック" pitchFamily="34" charset="-128"/>
              </a:rPr>
              <a:t>The schedule of accounts payable displays the balances of the all vendor/creditor accounts.  The total of all the vendor accounts will equal the total balance in the general ledger accounts payable control account. The schedule of accounts payable is particularly </a:t>
            </a:r>
            <a:r>
              <a:rPr lang="en-US" altLang="en-US" u="sng" dirty="0">
                <a:ea typeface="ＭＳ Ｐゴシック" pitchFamily="34" charset="-128"/>
              </a:rPr>
              <a:t>important</a:t>
            </a:r>
            <a:r>
              <a:rPr lang="en-US" altLang="en-US" dirty="0">
                <a:ea typeface="ＭＳ Ｐゴシック" pitchFamily="34" charset="-128"/>
              </a:rPr>
              <a:t> to a business owner or accounts payable manager in keeping track of how much money the company owes and when that amount is due.</a:t>
            </a:r>
          </a:p>
        </p:txBody>
      </p:sp>
      <p:sp>
        <p:nvSpPr>
          <p:cNvPr id="4" name="Slide Number Placeholder 3"/>
          <p:cNvSpPr>
            <a:spLocks noGrp="1"/>
          </p:cNvSpPr>
          <p:nvPr>
            <p:ph type="sldNum" sz="quarter" idx="10"/>
          </p:nvPr>
        </p:nvSpPr>
        <p:spPr/>
        <p:txBody>
          <a:bodyPr/>
          <a:lstStyle/>
          <a:p>
            <a:fld id="{22DE1762-B042-43F9-B598-493E3017FFDA}" type="slidenum">
              <a:rPr lang="en-US" smtClean="0"/>
              <a:t>44</a:t>
            </a:fld>
            <a:endParaRPr lang="en-US"/>
          </a:p>
        </p:txBody>
      </p:sp>
    </p:spTree>
    <p:extLst>
      <p:ext uri="{BB962C8B-B14F-4D97-AF65-F5344CB8AC3E}">
        <p14:creationId xmlns:p14="http://schemas.microsoft.com/office/powerpoint/2010/main" val="104921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Section 2, Objective 8-5:</a:t>
            </a:r>
          </a:p>
          <a:p>
            <a:pPr eaLnBrk="1" hangingPunct="1"/>
            <a:r>
              <a:rPr lang="en-US" altLang="en-US" dirty="0">
                <a:ea typeface="ＭＳ Ｐゴシック" pitchFamily="34" charset="-128"/>
              </a:rPr>
              <a:t>The total of all vendor balances must equal the total in the accounts payable control account in the general ledger.  Notice that the figure on the Schedule of Accounts payable matches the controlling total of Accounts Payable in the ledger.</a:t>
            </a:r>
            <a:endParaRPr lang="en-US" altLang="en-US" dirty="0">
              <a:solidFill>
                <a:srgbClr val="990033"/>
              </a:solidFill>
              <a:ea typeface="ＭＳ Ｐゴシック" pitchFamily="34" charset="-128"/>
            </a:endParaRPr>
          </a:p>
        </p:txBody>
      </p:sp>
      <p:sp>
        <p:nvSpPr>
          <p:cNvPr id="4" name="Slide Number Placeholder 3"/>
          <p:cNvSpPr>
            <a:spLocks noGrp="1"/>
          </p:cNvSpPr>
          <p:nvPr>
            <p:ph type="sldNum" sz="quarter" idx="10"/>
          </p:nvPr>
        </p:nvSpPr>
        <p:spPr/>
        <p:txBody>
          <a:bodyPr/>
          <a:lstStyle/>
          <a:p>
            <a:fld id="{22DE1762-B042-43F9-B598-493E3017FFDA}" type="slidenum">
              <a:rPr lang="en-US" smtClean="0"/>
              <a:t>45</a:t>
            </a:fld>
            <a:endParaRPr lang="en-US"/>
          </a:p>
        </p:txBody>
      </p:sp>
    </p:spTree>
    <p:extLst>
      <p:ext uri="{BB962C8B-B14F-4D97-AF65-F5344CB8AC3E}">
        <p14:creationId xmlns:p14="http://schemas.microsoft.com/office/powerpoint/2010/main" val="3666741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MS PGothic" panose="020B0600070205080204" pitchFamily="34" charset="-128"/>
              </a:rPr>
              <a:t>Section 2: Objective 8-6: </a:t>
            </a:r>
            <a:r>
              <a:rPr lang="en-US" sz="1200" kern="1200" baseline="0" dirty="0">
                <a:solidFill>
                  <a:schemeClr val="tx1"/>
                </a:solidFill>
                <a:latin typeface="Arial" charset="0"/>
                <a:ea typeface="ＭＳ Ｐゴシック" charset="0"/>
                <a:cs typeface="+mn-cs"/>
              </a:rPr>
              <a:t>  </a:t>
            </a:r>
            <a:r>
              <a:rPr lang="en-US" sz="1200" b="1" kern="1200" baseline="0" dirty="0">
                <a:solidFill>
                  <a:schemeClr val="tx1"/>
                </a:solidFill>
                <a:latin typeface="Arial" charset="0"/>
                <a:ea typeface="ＭＳ Ｐゴシック" charset="0"/>
                <a:cs typeface="+mn-cs"/>
              </a:rPr>
              <a:t>Demonstrate a knowledge of the procedures for effective internal control of purchases. </a:t>
            </a:r>
            <a:endParaRPr lang="en-US" sz="1200" dirty="0">
              <a:ea typeface="MS PGothic"/>
              <a:cs typeface="MS PGothic"/>
            </a:endParaRPr>
          </a:p>
        </p:txBody>
      </p:sp>
      <p:sp>
        <p:nvSpPr>
          <p:cNvPr id="4" name="Slide Number Placeholder 3"/>
          <p:cNvSpPr>
            <a:spLocks noGrp="1"/>
          </p:cNvSpPr>
          <p:nvPr>
            <p:ph type="sldNum" sz="quarter" idx="10"/>
          </p:nvPr>
        </p:nvSpPr>
        <p:spPr/>
        <p:txBody>
          <a:bodyPr/>
          <a:lstStyle/>
          <a:p>
            <a:fld id="{22DE1762-B042-43F9-B598-493E3017FFDA}" type="slidenum">
              <a:rPr lang="en-US" smtClean="0"/>
              <a:t>46</a:t>
            </a:fld>
            <a:endParaRPr lang="en-US"/>
          </a:p>
        </p:txBody>
      </p:sp>
    </p:spTree>
    <p:extLst>
      <p:ext uri="{BB962C8B-B14F-4D97-AF65-F5344CB8AC3E}">
        <p14:creationId xmlns:p14="http://schemas.microsoft.com/office/powerpoint/2010/main" val="7276710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Section 2, Objective 8-6:</a:t>
            </a:r>
          </a:p>
          <a:p>
            <a:pPr eaLnBrk="1" hangingPunct="1"/>
            <a:r>
              <a:rPr lang="en-US" altLang="en-US" dirty="0">
                <a:ea typeface="ＭＳ Ｐゴシック" pitchFamily="34" charset="-128"/>
              </a:rPr>
              <a:t>Because of the large amount of money spent to buy goods, most businesses develop careful procedures for the control of purchases and payments. Some firms have a voucher system, a special system used to achieve internal control. Whether the voucher system is used or not, a business should be sure that its control process includes sufficient safeguards. </a:t>
            </a:r>
          </a:p>
        </p:txBody>
      </p:sp>
      <p:sp>
        <p:nvSpPr>
          <p:cNvPr id="4" name="Slide Number Placeholder 3"/>
          <p:cNvSpPr>
            <a:spLocks noGrp="1"/>
          </p:cNvSpPr>
          <p:nvPr>
            <p:ph type="sldNum" sz="quarter" idx="10"/>
          </p:nvPr>
        </p:nvSpPr>
        <p:spPr/>
        <p:txBody>
          <a:bodyPr/>
          <a:lstStyle/>
          <a:p>
            <a:fld id="{22DE1762-B042-43F9-B598-493E3017FFDA}" type="slidenum">
              <a:rPr lang="en-US" smtClean="0"/>
              <a:t>47</a:t>
            </a:fld>
            <a:endParaRPr lang="en-US"/>
          </a:p>
        </p:txBody>
      </p:sp>
    </p:spTree>
    <p:extLst>
      <p:ext uri="{BB962C8B-B14F-4D97-AF65-F5344CB8AC3E}">
        <p14:creationId xmlns:p14="http://schemas.microsoft.com/office/powerpoint/2010/main" val="3240264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1</a:t>
            </a:r>
          </a:p>
          <a:p>
            <a:r>
              <a:rPr lang="en-US" altLang="en-US" dirty="0">
                <a:ea typeface="ＭＳ Ｐゴシック" pitchFamily="34" charset="-128"/>
              </a:rPr>
              <a:t>In this chapter you will learn how Maxx-Out Sporting Goods manages its purchases of goods for resale and its accounts payable.</a:t>
            </a:r>
          </a:p>
        </p:txBody>
      </p:sp>
      <p:sp>
        <p:nvSpPr>
          <p:cNvPr id="4" name="Slide Number Placeholder 3"/>
          <p:cNvSpPr>
            <a:spLocks noGrp="1"/>
          </p:cNvSpPr>
          <p:nvPr>
            <p:ph type="sldNum" sz="quarter" idx="10"/>
          </p:nvPr>
        </p:nvSpPr>
        <p:spPr/>
        <p:txBody>
          <a:bodyPr/>
          <a:lstStyle/>
          <a:p>
            <a:fld id="{22DE1762-B042-43F9-B598-493E3017FFDA}" type="slidenum">
              <a:rPr lang="en-US" smtClean="0"/>
              <a:t>4</a:t>
            </a:fld>
            <a:endParaRPr lang="en-US"/>
          </a:p>
        </p:txBody>
      </p:sp>
    </p:spTree>
    <p:extLst>
      <p:ext uri="{BB962C8B-B14F-4D97-AF65-F5344CB8AC3E}">
        <p14:creationId xmlns:p14="http://schemas.microsoft.com/office/powerpoint/2010/main" val="25159894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Section 2, Objective 8-6:</a:t>
            </a:r>
          </a:p>
          <a:p>
            <a:pPr eaLnBrk="1" hangingPunct="1"/>
            <a:r>
              <a:rPr lang="en-US" altLang="en-US" dirty="0">
                <a:ea typeface="ＭＳ Ｐゴシック" pitchFamily="34" charset="-128"/>
              </a:rPr>
              <a:t>Separating duties among employees provides a system of checks and balances. In a small business with just a few employees, it might be difficult or impossible to separate duties. However, the business should design as effective a set of control procedures as the company</a:t>
            </a:r>
            <a:r>
              <a:rPr lang="ja-JP" altLang="en-US" dirty="0">
                <a:ea typeface="+mn-ea"/>
              </a:rPr>
              <a:t>’</a:t>
            </a:r>
            <a:r>
              <a:rPr lang="en-US" altLang="ja-JP" dirty="0">
                <a:ea typeface="+mn-ea"/>
              </a:rPr>
              <a:t>s resources will allow.</a:t>
            </a:r>
          </a:p>
          <a:p>
            <a:pPr eaLnBrk="1" hangingPunct="1"/>
            <a:r>
              <a:rPr lang="en-US" altLang="en-US" dirty="0">
                <a:ea typeface="ＭＳ Ｐゴシック" pitchFamily="34" charset="-128"/>
              </a:rPr>
              <a:t>Effective systems have controls in place.  Take a moment to review these internal controls related to the purchasing process.</a:t>
            </a:r>
          </a:p>
          <a:p>
            <a:endParaRPr lang="en-US" dirty="0"/>
          </a:p>
        </p:txBody>
      </p:sp>
      <p:sp>
        <p:nvSpPr>
          <p:cNvPr id="4" name="Slide Number Placeholder 3"/>
          <p:cNvSpPr>
            <a:spLocks noGrp="1"/>
          </p:cNvSpPr>
          <p:nvPr>
            <p:ph type="sldNum" sz="quarter" idx="10"/>
          </p:nvPr>
        </p:nvSpPr>
        <p:spPr/>
        <p:txBody>
          <a:bodyPr/>
          <a:lstStyle/>
          <a:p>
            <a:fld id="{22DE1762-B042-43F9-B598-493E3017FFDA}" type="slidenum">
              <a:rPr lang="en-US" smtClean="0"/>
              <a:t>48</a:t>
            </a:fld>
            <a:endParaRPr lang="en-US"/>
          </a:p>
        </p:txBody>
      </p:sp>
    </p:spTree>
    <p:extLst>
      <p:ext uri="{BB962C8B-B14F-4D97-AF65-F5344CB8AC3E}">
        <p14:creationId xmlns:p14="http://schemas.microsoft.com/office/powerpoint/2010/main" val="15827458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Section 2, Objective 8-6:</a:t>
            </a:r>
          </a:p>
          <a:p>
            <a:pPr eaLnBrk="1" hangingPunct="1"/>
            <a:r>
              <a:rPr lang="en-US" altLang="en-US" dirty="0">
                <a:ea typeface="ＭＳ Ｐゴシック" pitchFamily="34" charset="-128"/>
              </a:rPr>
              <a:t>All of these controls insure that proper accounting is taking place.</a:t>
            </a:r>
          </a:p>
        </p:txBody>
      </p:sp>
      <p:sp>
        <p:nvSpPr>
          <p:cNvPr id="4" name="Slide Number Placeholder 3"/>
          <p:cNvSpPr>
            <a:spLocks noGrp="1"/>
          </p:cNvSpPr>
          <p:nvPr>
            <p:ph type="sldNum" sz="quarter" idx="10"/>
          </p:nvPr>
        </p:nvSpPr>
        <p:spPr/>
        <p:txBody>
          <a:bodyPr/>
          <a:lstStyle/>
          <a:p>
            <a:fld id="{22DE1762-B042-43F9-B598-493E3017FFDA}" type="slidenum">
              <a:rPr lang="en-US" smtClean="0"/>
              <a:t>49</a:t>
            </a:fld>
            <a:endParaRPr lang="en-US"/>
          </a:p>
        </p:txBody>
      </p:sp>
    </p:spTree>
    <p:extLst>
      <p:ext uri="{BB962C8B-B14F-4D97-AF65-F5344CB8AC3E}">
        <p14:creationId xmlns:p14="http://schemas.microsoft.com/office/powerpoint/2010/main" val="32400358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Section 2, Objective 8-6:</a:t>
            </a:r>
          </a:p>
          <a:p>
            <a:pPr eaLnBrk="1" hangingPunct="1"/>
            <a:r>
              <a:rPr lang="en-US" altLang="en-US" dirty="0">
                <a:ea typeface="ＭＳ Ｐゴシック" pitchFamily="34" charset="-128"/>
              </a:rPr>
              <a:t>All of these controls insure that proper accounting is taking place.</a:t>
            </a:r>
          </a:p>
        </p:txBody>
      </p:sp>
      <p:sp>
        <p:nvSpPr>
          <p:cNvPr id="4" name="Slide Number Placeholder 3"/>
          <p:cNvSpPr>
            <a:spLocks noGrp="1"/>
          </p:cNvSpPr>
          <p:nvPr>
            <p:ph type="sldNum" sz="quarter" idx="10"/>
          </p:nvPr>
        </p:nvSpPr>
        <p:spPr/>
        <p:txBody>
          <a:bodyPr/>
          <a:lstStyle/>
          <a:p>
            <a:fld id="{22DE1762-B042-43F9-B598-493E3017FFDA}" type="slidenum">
              <a:rPr lang="en-US" smtClean="0"/>
              <a:t>50</a:t>
            </a:fld>
            <a:endParaRPr lang="en-US"/>
          </a:p>
        </p:txBody>
      </p:sp>
    </p:spTree>
    <p:extLst>
      <p:ext uri="{BB962C8B-B14F-4D97-AF65-F5344CB8AC3E}">
        <p14:creationId xmlns:p14="http://schemas.microsoft.com/office/powerpoint/2010/main" val="41707949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MS PGothic" panose="020B0600070205080204" pitchFamily="34" charset="-128"/>
              </a:rPr>
              <a:t>Section 2: Objective 8-7: </a:t>
            </a:r>
            <a:r>
              <a:rPr lang="en-US" sz="1200" kern="1200" baseline="0" dirty="0">
                <a:solidFill>
                  <a:schemeClr val="tx1"/>
                </a:solidFill>
                <a:latin typeface="Arial" charset="0"/>
                <a:ea typeface="ＭＳ Ｐゴシック" charset="0"/>
                <a:cs typeface="+mn-cs"/>
              </a:rPr>
              <a:t>   </a:t>
            </a:r>
            <a:r>
              <a:rPr lang="en-US" sz="1200" b="1" i="1" kern="1200" baseline="0" dirty="0">
                <a:solidFill>
                  <a:schemeClr val="tx1"/>
                </a:solidFill>
                <a:latin typeface="Arial" charset="0"/>
                <a:ea typeface="ＭＳ Ｐゴシック" charset="0"/>
                <a:cs typeface="+mn-cs"/>
              </a:rPr>
              <a:t>Appendix: Record transactions for a retailer using the perpetual inventory system. </a:t>
            </a:r>
            <a:endParaRPr lang="en-US" altLang="en-US" dirty="0">
              <a:ea typeface="MS PGothic"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tab pos="509588" algn="l"/>
              </a:tabLst>
              <a:defRPr/>
            </a:pPr>
            <a:r>
              <a:rPr lang="en-US" altLang="en-US" dirty="0">
                <a:ea typeface="ＭＳ Ｐゴシック" pitchFamily="34" charset="-128"/>
              </a:rPr>
              <a:t>The seventh objective of the chapter is to record purchases, sales, returns, cash payments, and cash receipts using the perpetual inventory system.  So far the accounting for sales and purchases discussed in Chapter 7 and so far in Chapter 8 has assumed the use of a periodic system</a:t>
            </a:r>
          </a:p>
        </p:txBody>
      </p:sp>
      <p:sp>
        <p:nvSpPr>
          <p:cNvPr id="4" name="Slide Number Placeholder 3"/>
          <p:cNvSpPr>
            <a:spLocks noGrp="1"/>
          </p:cNvSpPr>
          <p:nvPr>
            <p:ph type="sldNum" sz="quarter" idx="10"/>
          </p:nvPr>
        </p:nvSpPr>
        <p:spPr/>
        <p:txBody>
          <a:bodyPr/>
          <a:lstStyle/>
          <a:p>
            <a:fld id="{22DE1762-B042-43F9-B598-493E3017FFDA}" type="slidenum">
              <a:rPr lang="en-US" smtClean="0"/>
              <a:t>51</a:t>
            </a:fld>
            <a:endParaRPr lang="en-US"/>
          </a:p>
        </p:txBody>
      </p:sp>
    </p:spTree>
    <p:extLst>
      <p:ext uri="{BB962C8B-B14F-4D97-AF65-F5344CB8AC3E}">
        <p14:creationId xmlns:p14="http://schemas.microsoft.com/office/powerpoint/2010/main" val="911777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2, Objective 8-7:</a:t>
            </a:r>
          </a:p>
          <a:p>
            <a:r>
              <a:rPr lang="en-US" altLang="en-US" dirty="0">
                <a:ea typeface="ＭＳ Ｐゴシック" pitchFamily="34" charset="-128"/>
              </a:rPr>
              <a:t>There are significant differences between a periodic inventory system and a perpetual inventory system.  When the periodic system is used, the inventory records are only updated when a physical inventory is taken.  This system is adequate for most small businesses. </a:t>
            </a:r>
            <a:r>
              <a:rPr lang="en-US" altLang="en-US" sz="1200" dirty="0"/>
              <a:t>When the perpetual system is used, an account called </a:t>
            </a:r>
            <a:r>
              <a:rPr lang="en-US" altLang="en-US" sz="1200" b="1" i="1" dirty="0">
                <a:solidFill>
                  <a:srgbClr val="002060"/>
                </a:solidFill>
              </a:rPr>
              <a:t>Merchandise Inventory </a:t>
            </a:r>
            <a:r>
              <a:rPr lang="en-US" altLang="en-US" sz="1200" dirty="0"/>
              <a:t>replaces </a:t>
            </a:r>
            <a:r>
              <a:rPr lang="en-US" altLang="en-US" sz="1200" u="sng" dirty="0"/>
              <a:t>all</a:t>
            </a:r>
            <a:r>
              <a:rPr lang="en-US" altLang="en-US" sz="1200" dirty="0"/>
              <a:t> purchase related accounts. </a:t>
            </a:r>
            <a:endParaRPr lang="en-US" altLang="en-US" dirty="0">
              <a:ea typeface="ＭＳ Ｐゴシック" pitchFamily="34" charset="-128"/>
            </a:endParaRPr>
          </a:p>
          <a:p>
            <a:endParaRPr lang="en-US" altLang="en-US" dirty="0">
              <a:ea typeface="ＭＳ Ｐゴシック" pitchFamily="34" charset="-128"/>
            </a:endParaRPr>
          </a:p>
          <a:p>
            <a:r>
              <a:rPr lang="en-US" altLang="en-US" dirty="0">
                <a:ea typeface="ＭＳ Ｐゴシック" pitchFamily="34" charset="-128"/>
              </a:rPr>
              <a:t>Larger businesses may  require up-to-date information of inventories on hand, and use the perpetual system.  Take a moment to review the next few slides which will show the similarities and differences between the two inventory methods.  </a:t>
            </a:r>
          </a:p>
        </p:txBody>
      </p:sp>
      <p:sp>
        <p:nvSpPr>
          <p:cNvPr id="4" name="Slide Number Placeholder 3"/>
          <p:cNvSpPr>
            <a:spLocks noGrp="1"/>
          </p:cNvSpPr>
          <p:nvPr>
            <p:ph type="sldNum" sz="quarter" idx="10"/>
          </p:nvPr>
        </p:nvSpPr>
        <p:spPr/>
        <p:txBody>
          <a:bodyPr/>
          <a:lstStyle/>
          <a:p>
            <a:fld id="{22DE1762-B042-43F9-B598-493E3017FFDA}" type="slidenum">
              <a:rPr lang="en-US" smtClean="0"/>
              <a:t>52</a:t>
            </a:fld>
            <a:endParaRPr lang="en-US"/>
          </a:p>
        </p:txBody>
      </p:sp>
    </p:spTree>
    <p:extLst>
      <p:ext uri="{BB962C8B-B14F-4D97-AF65-F5344CB8AC3E}">
        <p14:creationId xmlns:p14="http://schemas.microsoft.com/office/powerpoint/2010/main" val="3050193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2, Objective 8-7:</a:t>
            </a:r>
          </a:p>
          <a:p>
            <a:r>
              <a:rPr lang="en-US" altLang="en-US" dirty="0">
                <a:ea typeface="ＭＳ Ｐゴシック" pitchFamily="34" charset="-128"/>
              </a:rPr>
              <a:t>Take a moment to review the journal entries that would be used by a company that uses a period inventory system and compare them to a company that uses a perpetual inventory system.</a:t>
            </a:r>
            <a:r>
              <a:rPr lang="en-US" sz="1200" kern="1200" baseline="0" dirty="0">
                <a:solidFill>
                  <a:schemeClr val="tx1"/>
                </a:solidFill>
                <a:latin typeface="Arial" charset="0"/>
                <a:ea typeface="ＭＳ Ｐゴシック" charset="0"/>
                <a:cs typeface="+mn-cs"/>
              </a:rPr>
              <a:t> Reminder, when the perpetual inventory system is used, the </a:t>
            </a:r>
            <a:r>
              <a:rPr lang="en-US" sz="1200" b="1" i="1" kern="1200" baseline="0" dirty="0">
                <a:solidFill>
                  <a:schemeClr val="tx1"/>
                </a:solidFill>
                <a:latin typeface="Arial" charset="0"/>
                <a:ea typeface="ＭＳ Ｐゴシック" charset="0"/>
                <a:cs typeface="+mn-cs"/>
              </a:rPr>
              <a:t>Merchandise Inventory </a:t>
            </a:r>
            <a:r>
              <a:rPr lang="en-US" sz="1200" b="0" i="0" kern="1200" baseline="0" dirty="0">
                <a:solidFill>
                  <a:schemeClr val="tx1"/>
                </a:solidFill>
                <a:latin typeface="Arial" charset="0"/>
                <a:ea typeface="ＭＳ Ｐゴシック" charset="0"/>
                <a:cs typeface="+mn-cs"/>
              </a:rPr>
              <a:t>account is used to record purchases and purchase returns of merchandise inventory. It is also used to record freight costs of merchandise inventory purchased. Merchandise Inventory is an asset account with a normal debit balance. </a:t>
            </a:r>
            <a:endParaRPr lang="en-US" altLang="en-US" b="0" i="0" dirty="0">
              <a:ea typeface="ＭＳ Ｐゴシック" pitchFamily="34" charset="-128"/>
            </a:endParaRPr>
          </a:p>
        </p:txBody>
      </p:sp>
      <p:sp>
        <p:nvSpPr>
          <p:cNvPr id="4" name="Slide Number Placeholder 3"/>
          <p:cNvSpPr>
            <a:spLocks noGrp="1"/>
          </p:cNvSpPr>
          <p:nvPr>
            <p:ph type="sldNum" sz="quarter" idx="10"/>
          </p:nvPr>
        </p:nvSpPr>
        <p:spPr/>
        <p:txBody>
          <a:bodyPr/>
          <a:lstStyle/>
          <a:p>
            <a:fld id="{22DE1762-B042-43F9-B598-493E3017FFDA}" type="slidenum">
              <a:rPr lang="en-US" smtClean="0"/>
              <a:t>53</a:t>
            </a:fld>
            <a:endParaRPr lang="en-US"/>
          </a:p>
        </p:txBody>
      </p:sp>
    </p:spTree>
    <p:extLst>
      <p:ext uri="{BB962C8B-B14F-4D97-AF65-F5344CB8AC3E}">
        <p14:creationId xmlns:p14="http://schemas.microsoft.com/office/powerpoint/2010/main" val="11708536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DE1762-B042-43F9-B598-493E3017FFDA}" type="slidenum">
              <a:rPr lang="en-US" smtClean="0"/>
              <a:t>54</a:t>
            </a:fld>
            <a:endParaRPr lang="en-US"/>
          </a:p>
        </p:txBody>
      </p:sp>
    </p:spTree>
    <p:extLst>
      <p:ext uri="{BB962C8B-B14F-4D97-AF65-F5344CB8AC3E}">
        <p14:creationId xmlns:p14="http://schemas.microsoft.com/office/powerpoint/2010/main" val="35320815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2, Objective 8-7:</a:t>
            </a:r>
          </a:p>
          <a:p>
            <a:r>
              <a:rPr lang="en-US" altLang="en-US" dirty="0">
                <a:ea typeface="ＭＳ Ｐゴシック" pitchFamily="34" charset="-128"/>
              </a:rPr>
              <a:t>Take a moment to review the journal entries for cash payments and receipts using both a periodic system and a perpetual system.</a:t>
            </a:r>
          </a:p>
        </p:txBody>
      </p:sp>
      <p:sp>
        <p:nvSpPr>
          <p:cNvPr id="4" name="Slide Number Placeholder 3"/>
          <p:cNvSpPr>
            <a:spLocks noGrp="1"/>
          </p:cNvSpPr>
          <p:nvPr>
            <p:ph type="sldNum" sz="quarter" idx="10"/>
          </p:nvPr>
        </p:nvSpPr>
        <p:spPr/>
        <p:txBody>
          <a:bodyPr/>
          <a:lstStyle/>
          <a:p>
            <a:fld id="{22DE1762-B042-43F9-B598-493E3017FFDA}" type="slidenum">
              <a:rPr lang="en-US" smtClean="0"/>
              <a:t>55</a:t>
            </a:fld>
            <a:endParaRPr lang="en-US"/>
          </a:p>
        </p:txBody>
      </p:sp>
    </p:spTree>
    <p:extLst>
      <p:ext uri="{BB962C8B-B14F-4D97-AF65-F5344CB8AC3E}">
        <p14:creationId xmlns:p14="http://schemas.microsoft.com/office/powerpoint/2010/main" val="88549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Section 1</a:t>
            </a:r>
          </a:p>
          <a:p>
            <a:pPr eaLnBrk="1" hangingPunct="1"/>
            <a:r>
              <a:rPr lang="en-US" altLang="en-US" dirty="0">
                <a:ea typeface="ＭＳ Ｐゴシック" pitchFamily="34" charset="-128"/>
              </a:rPr>
              <a:t>For good internal control, normally three departments will be involved in purchasing merchandise for a company.</a:t>
            </a:r>
          </a:p>
          <a:p>
            <a:pPr eaLnBrk="1" hangingPunct="1"/>
            <a:endParaRPr lang="en-US" altLang="en-US" dirty="0">
              <a:ea typeface="ＭＳ Ｐゴシック" pitchFamily="34" charset="-128"/>
            </a:endParaRPr>
          </a:p>
          <a:p>
            <a:pPr eaLnBrk="1" hangingPunct="1"/>
            <a:r>
              <a:rPr lang="en-US" altLang="en-US" dirty="0">
                <a:ea typeface="ＭＳ Ｐゴシック" pitchFamily="34" charset="-128"/>
              </a:rPr>
              <a:t>You should study basic internal documents that are needed in the purchasing department and become familiar with them. These documents include a purchase requisition, a purchase order, a receiving report, and an invoice.</a:t>
            </a:r>
          </a:p>
        </p:txBody>
      </p:sp>
      <p:sp>
        <p:nvSpPr>
          <p:cNvPr id="4" name="Slide Number Placeholder 3"/>
          <p:cNvSpPr>
            <a:spLocks noGrp="1"/>
          </p:cNvSpPr>
          <p:nvPr>
            <p:ph type="sldNum" sz="quarter" idx="10"/>
          </p:nvPr>
        </p:nvSpPr>
        <p:spPr/>
        <p:txBody>
          <a:bodyPr/>
          <a:lstStyle/>
          <a:p>
            <a:fld id="{22DE1762-B042-43F9-B598-493E3017FFDA}" type="slidenum">
              <a:rPr lang="en-US" smtClean="0"/>
              <a:t>5</a:t>
            </a:fld>
            <a:endParaRPr lang="en-US"/>
          </a:p>
        </p:txBody>
      </p:sp>
    </p:spTree>
    <p:extLst>
      <p:ext uri="{BB962C8B-B14F-4D97-AF65-F5344CB8AC3E}">
        <p14:creationId xmlns:p14="http://schemas.microsoft.com/office/powerpoint/2010/main" val="2548235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1</a:t>
            </a:r>
          </a:p>
          <a:p>
            <a:r>
              <a:rPr lang="en-US" altLang="en-US" dirty="0">
                <a:ea typeface="ＭＳ Ｐゴシック" pitchFamily="34" charset="-128"/>
              </a:rPr>
              <a:t>A </a:t>
            </a:r>
            <a:r>
              <a:rPr lang="en-US" altLang="en-US" b="1" dirty="0">
                <a:ea typeface="ＭＳ Ｐゴシック" pitchFamily="34" charset="-128"/>
              </a:rPr>
              <a:t>purchase requisition</a:t>
            </a:r>
            <a:r>
              <a:rPr lang="en-US" altLang="en-US" dirty="0">
                <a:ea typeface="ＭＳ Ｐゴシック" pitchFamily="34" charset="-128"/>
              </a:rPr>
              <a:t> lists the items to be ordered. It is signed by someone with the authority to approve requests for merchandise, usually the manager of the sales department. </a:t>
            </a:r>
          </a:p>
          <a:p>
            <a:endParaRPr lang="en-US" altLang="en-US" dirty="0">
              <a:ea typeface="ＭＳ Ｐゴシック" pitchFamily="34" charset="-128"/>
            </a:endParaRPr>
          </a:p>
          <a:p>
            <a:r>
              <a:rPr lang="en-US" altLang="en-US" dirty="0">
                <a:ea typeface="ＭＳ Ｐゴシック" pitchFamily="34" charset="-128"/>
              </a:rPr>
              <a:t>The </a:t>
            </a:r>
            <a:r>
              <a:rPr lang="en-US" altLang="en-US" b="1" dirty="0">
                <a:ea typeface="ＭＳ Ｐゴシック" pitchFamily="34" charset="-128"/>
              </a:rPr>
              <a:t>purchase order</a:t>
            </a:r>
            <a:r>
              <a:rPr lang="en-US" altLang="en-US" dirty="0">
                <a:ea typeface="ＭＳ Ｐゴシック" pitchFamily="34" charset="-128"/>
              </a:rPr>
              <a:t> specifies the exact items, quantity, price, and credit terms. It is signed by someone with authority to approve purchases, usually the purchasing agent.</a:t>
            </a:r>
          </a:p>
          <a:p>
            <a:endParaRPr lang="en-US" altLang="en-US" dirty="0">
              <a:ea typeface="ＭＳ Ｐゴシック" pitchFamily="34" charset="-128"/>
            </a:endParaRPr>
          </a:p>
          <a:p>
            <a:r>
              <a:rPr lang="en-US" altLang="en-US" dirty="0">
                <a:ea typeface="ＭＳ Ｐゴシック" pitchFamily="34" charset="-128"/>
              </a:rPr>
              <a:t>A </a:t>
            </a:r>
            <a:r>
              <a:rPr lang="en-US" altLang="en-US" b="1" dirty="0">
                <a:ea typeface="ＭＳ Ｐゴシック" pitchFamily="34" charset="-128"/>
              </a:rPr>
              <a:t>receiving report </a:t>
            </a:r>
            <a:r>
              <a:rPr lang="en-US" altLang="en-US" dirty="0">
                <a:ea typeface="ＭＳ Ｐゴシック" pitchFamily="34" charset="-128"/>
              </a:rPr>
              <a:t>is prepared to show the quantity and condition of the goods received. The purchasing department receives a copy of the receiving report and compares it to the purchase order.</a:t>
            </a:r>
          </a:p>
        </p:txBody>
      </p:sp>
      <p:sp>
        <p:nvSpPr>
          <p:cNvPr id="4" name="Slide Number Placeholder 3"/>
          <p:cNvSpPr>
            <a:spLocks noGrp="1"/>
          </p:cNvSpPr>
          <p:nvPr>
            <p:ph type="sldNum" sz="quarter" idx="10"/>
          </p:nvPr>
        </p:nvSpPr>
        <p:spPr/>
        <p:txBody>
          <a:bodyPr/>
          <a:lstStyle/>
          <a:p>
            <a:fld id="{22DE1762-B042-43F9-B598-493E3017FFDA}" type="slidenum">
              <a:rPr lang="en-US" smtClean="0"/>
              <a:t>6</a:t>
            </a:fld>
            <a:endParaRPr lang="en-US"/>
          </a:p>
        </p:txBody>
      </p:sp>
    </p:spTree>
    <p:extLst>
      <p:ext uri="{BB962C8B-B14F-4D97-AF65-F5344CB8AC3E}">
        <p14:creationId xmlns:p14="http://schemas.microsoft.com/office/powerpoint/2010/main" val="3070113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22DE1762-B042-43F9-B598-493E3017FFDA}" type="slidenum">
              <a:rPr lang="en-US" smtClean="0"/>
              <a:t>7</a:t>
            </a:fld>
            <a:endParaRPr lang="en-US"/>
          </a:p>
        </p:txBody>
      </p:sp>
    </p:spTree>
    <p:extLst>
      <p:ext uri="{BB962C8B-B14F-4D97-AF65-F5344CB8AC3E}">
        <p14:creationId xmlns:p14="http://schemas.microsoft.com/office/powerpoint/2010/main" val="2508899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Section 1</a:t>
            </a:r>
          </a:p>
          <a:p>
            <a:pPr eaLnBrk="1" hangingPunct="1"/>
            <a:r>
              <a:rPr lang="en-US" altLang="en-US" dirty="0">
                <a:ea typeface="ＭＳ Ｐゴシック" pitchFamily="34" charset="-128"/>
              </a:rPr>
              <a:t>A purchase invoice is what the customer receives from the seller.  It is also the sales invoice for the seller.</a:t>
            </a:r>
          </a:p>
        </p:txBody>
      </p:sp>
      <p:sp>
        <p:nvSpPr>
          <p:cNvPr id="4" name="Slide Number Placeholder 3"/>
          <p:cNvSpPr>
            <a:spLocks noGrp="1"/>
          </p:cNvSpPr>
          <p:nvPr>
            <p:ph type="sldNum" sz="quarter" idx="10"/>
          </p:nvPr>
        </p:nvSpPr>
        <p:spPr/>
        <p:txBody>
          <a:bodyPr/>
          <a:lstStyle/>
          <a:p>
            <a:fld id="{22DE1762-B042-43F9-B598-493E3017FFDA}" type="slidenum">
              <a:rPr lang="en-US" smtClean="0"/>
              <a:t>8</a:t>
            </a:fld>
            <a:endParaRPr lang="en-US"/>
          </a:p>
        </p:txBody>
      </p:sp>
    </p:spTree>
    <p:extLst>
      <p:ext uri="{BB962C8B-B14F-4D97-AF65-F5344CB8AC3E}">
        <p14:creationId xmlns:p14="http://schemas.microsoft.com/office/powerpoint/2010/main" val="1740323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Section 1</a:t>
            </a:r>
          </a:p>
          <a:p>
            <a:pPr eaLnBrk="1" hangingPunct="1"/>
            <a:r>
              <a:rPr lang="en-US" altLang="en-US" dirty="0">
                <a:ea typeface="ＭＳ Ｐゴシック" pitchFamily="34" charset="-128"/>
              </a:rPr>
              <a:t>In Chapter 7, we learned to account for the various sales and sales-related transactions typically engaged in by merchandising firms. In this chapter, we will learn to account for purchases and purchase-related transactions. The new accounts we will be using in this chapter are summarized in the slide.</a:t>
            </a:r>
          </a:p>
        </p:txBody>
      </p:sp>
      <p:sp>
        <p:nvSpPr>
          <p:cNvPr id="4" name="Slide Number Placeholder 3"/>
          <p:cNvSpPr>
            <a:spLocks noGrp="1"/>
          </p:cNvSpPr>
          <p:nvPr>
            <p:ph type="sldNum" sz="quarter" idx="10"/>
          </p:nvPr>
        </p:nvSpPr>
        <p:spPr/>
        <p:txBody>
          <a:bodyPr/>
          <a:lstStyle/>
          <a:p>
            <a:fld id="{22DE1762-B042-43F9-B598-493E3017FFDA}" type="slidenum">
              <a:rPr lang="en-US" smtClean="0"/>
              <a:t>9</a:t>
            </a:fld>
            <a:endParaRPr lang="en-US"/>
          </a:p>
        </p:txBody>
      </p:sp>
    </p:spTree>
    <p:extLst>
      <p:ext uri="{BB962C8B-B14F-4D97-AF65-F5344CB8AC3E}">
        <p14:creationId xmlns:p14="http://schemas.microsoft.com/office/powerpoint/2010/main" val="642172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65166"/>
            <a:ext cx="6858000" cy="1493837"/>
          </a:xfrm>
        </p:spPr>
        <p:txBody>
          <a:bodyPr anchor="ctr">
            <a:norm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1143000" y="3525838"/>
            <a:ext cx="6858000" cy="1655762"/>
          </a:xfrm>
        </p:spPr>
        <p:txBody>
          <a:bodyPr anchor="ctr">
            <a:normAutofit/>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8650" y="6356353"/>
            <a:ext cx="2057400" cy="365125"/>
          </a:xfrm>
          <a:prstGeom prst="rect">
            <a:avLst/>
          </a:prstGeom>
        </p:spPr>
        <p:txBody>
          <a:bodyPr/>
          <a:lstStyle>
            <a:lvl1pPr>
              <a:defRPr sz="1800"/>
            </a:lvl1pPr>
          </a:lstStyle>
          <a:p>
            <a:fld id="{7FABE66C-0C6D-409C-8EF1-17501378DD37}" type="datetimeFigureOut">
              <a:rPr lang="en-US" smtClean="0"/>
              <a:pPr/>
              <a:t>5/16/2018</a:t>
            </a:fld>
            <a:endParaRPr lang="en-US" dirty="0"/>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lvl1pPr>
              <a:defRPr sz="1800"/>
            </a:lvl1pPr>
          </a:lstStyle>
          <a:p>
            <a:endParaRPr lang="en-US" dirty="0"/>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lvl1pPr>
              <a:defRPr sz="1800"/>
            </a:lvl1pPr>
          </a:lstStyle>
          <a:p>
            <a:fld id="{4540E4FC-3428-4F95-AD5B-92DDF17DD28A}" type="slidenum">
              <a:rPr lang="en-US" smtClean="0"/>
              <a:pPr/>
              <a:t>‹#›</a:t>
            </a:fld>
            <a:endParaRPr lang="en-US" dirty="0"/>
          </a:p>
        </p:txBody>
      </p:sp>
      <p:pic>
        <p:nvPicPr>
          <p:cNvPr id="10" name="Picture 2"/>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143000" y="2895600"/>
            <a:ext cx="6847180" cy="86148"/>
          </a:xfrm>
          <a:prstGeom prst="rect">
            <a:avLst/>
          </a:prstGeom>
          <a:solidFill>
            <a:schemeClr val="tx1"/>
          </a:solidFill>
          <a:ln>
            <a:noFill/>
          </a:ln>
          <a:extLst/>
        </p:spPr>
      </p:pic>
      <p:pic>
        <p:nvPicPr>
          <p:cNvPr id="11" name="Picture 2"/>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153820" y="5705052"/>
            <a:ext cx="6847180" cy="86148"/>
          </a:xfrm>
          <a:prstGeom prst="rect">
            <a:avLst/>
          </a:prstGeom>
          <a:solidFill>
            <a:schemeClr val="tx1"/>
          </a:solidFill>
          <a:ln>
            <a:noFill/>
          </a:ln>
          <a:extLst/>
        </p:spPr>
      </p:pic>
      <p:sp>
        <p:nvSpPr>
          <p:cNvPr id="9" name="Slide Number Placeholder 5"/>
          <p:cNvSpPr txBox="1">
            <a:spLocks/>
          </p:cNvSpPr>
          <p:nvPr userDrawn="1"/>
        </p:nvSpPr>
        <p:spPr>
          <a:xfrm>
            <a:off x="8357477" y="6432892"/>
            <a:ext cx="710323" cy="38753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8-</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6"/>
          <p:cNvSpPr txBox="1">
            <a:spLocks/>
          </p:cNvSpPr>
          <p:nvPr userDrawn="1"/>
        </p:nvSpPr>
        <p:spPr>
          <a:xfrm>
            <a:off x="685800" y="6453810"/>
            <a:ext cx="7534275" cy="3852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dirty="0">
                <a:latin typeface="Verdana" pitchFamily="34" charset="0"/>
                <a:ea typeface="Verdana" pitchFamily="34" charset="0"/>
                <a:cs typeface="Verdana" pitchFamily="34" charset="0"/>
              </a:rPr>
              <a:t>Copyright © 2017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7049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1"/>
            <a:ext cx="8991600" cy="685800"/>
          </a:xfrm>
        </p:spPr>
        <p:txBody>
          <a:bodyPr/>
          <a:lstStyle>
            <a:lvl1pPr algn="l">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4572000" y="1600200"/>
            <a:ext cx="4419600" cy="3657600"/>
          </a:xfrm>
        </p:spPr>
        <p:txBody>
          <a:bodyPr rtlCol="0" anchor="ctr">
            <a:normAutofit/>
          </a:bodyPr>
          <a:lstStyle>
            <a:lvl1pPr algn="ctr">
              <a:defRPr lang="en-US" sz="3300">
                <a:solidFill>
                  <a:schemeClr val="tx1"/>
                </a:solidFill>
                <a:latin typeface="Verdana" pitchFamily="34" charset="0"/>
                <a:ea typeface="Verdana" pitchFamily="34" charset="0"/>
                <a:cs typeface="Verdana" pitchFamily="34" charset="0"/>
              </a:defRPr>
            </a:lvl1pPr>
          </a:lstStyle>
          <a:p>
            <a:pPr lvl="0"/>
            <a:r>
              <a:rPr lang="en-US" dirty="0"/>
              <a:t>Click to edit Master subtitle style</a:t>
            </a:r>
          </a:p>
        </p:txBody>
      </p:sp>
      <p:sp>
        <p:nvSpPr>
          <p:cNvPr id="8" name="Picture Placeholder 7"/>
          <p:cNvSpPr>
            <a:spLocks noGrp="1"/>
          </p:cNvSpPr>
          <p:nvPr>
            <p:ph type="pic" sz="quarter" idx="10"/>
          </p:nvPr>
        </p:nvSpPr>
        <p:spPr>
          <a:xfrm>
            <a:off x="457200" y="1600200"/>
            <a:ext cx="3276600" cy="3657600"/>
          </a:xfrm>
        </p:spPr>
        <p:txBody>
          <a:bodyPr rtlCol="0">
            <a:normAutofit/>
          </a:bodyPr>
          <a:lstStyle>
            <a:lvl1pPr>
              <a:defRPr>
                <a:latin typeface="Verdana" pitchFamily="34" charset="0"/>
                <a:ea typeface="Verdana" pitchFamily="34" charset="0"/>
                <a:cs typeface="Verdana" pitchFamily="34" charset="0"/>
              </a:defRPr>
            </a:lvl1pPr>
          </a:lstStyle>
          <a:p>
            <a:pPr lvl="0"/>
            <a:endParaRPr lang="en-US" noProof="0" dirty="0"/>
          </a:p>
        </p:txBody>
      </p:sp>
      <p:sp>
        <p:nvSpPr>
          <p:cNvPr id="10" name="Text Placeholder 9"/>
          <p:cNvSpPr>
            <a:spLocks noGrp="1"/>
          </p:cNvSpPr>
          <p:nvPr>
            <p:ph type="body" sz="quarter" idx="11"/>
          </p:nvPr>
        </p:nvSpPr>
        <p:spPr>
          <a:xfrm>
            <a:off x="457199" y="6091516"/>
            <a:ext cx="8095129" cy="470649"/>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2"/>
          </p:nvPr>
        </p:nvSpPr>
        <p:spPr>
          <a:xfrm>
            <a:off x="0" y="990600"/>
            <a:ext cx="9067800" cy="457200"/>
          </a:xfrm>
        </p:spPr>
        <p:txBody>
          <a:bodyPr>
            <a:noAutofit/>
          </a:bodyPr>
          <a:lstStyle>
            <a:lvl1pPr>
              <a:defRPr sz="1950">
                <a:latin typeface="Verdana" panose="020B0604030504040204" pitchFamily="34" charset="0"/>
                <a:ea typeface="Verdana" panose="020B0604030504040204" pitchFamily="34" charset="0"/>
                <a:cs typeface="Verdana" panose="020B0604030504040204" pitchFamily="34" charset="0"/>
              </a:defRPr>
            </a:lvl1pPr>
            <a:lvl2pPr>
              <a:defRPr sz="1950">
                <a:latin typeface="Verdana" panose="020B0604030504040204" pitchFamily="34" charset="0"/>
                <a:ea typeface="Verdana" panose="020B0604030504040204" pitchFamily="34" charset="0"/>
                <a:cs typeface="Verdana" panose="020B0604030504040204" pitchFamily="34" charset="0"/>
              </a:defRPr>
            </a:lvl2pPr>
            <a:lvl3pPr>
              <a:defRPr sz="1950">
                <a:latin typeface="Verdana" panose="020B0604030504040204" pitchFamily="34" charset="0"/>
                <a:ea typeface="Verdana" panose="020B0604030504040204" pitchFamily="34" charset="0"/>
                <a:cs typeface="Verdana" panose="020B0604030504040204" pitchFamily="34" charset="0"/>
              </a:defRPr>
            </a:lvl3pPr>
            <a:lvl4pPr>
              <a:defRPr sz="1950">
                <a:latin typeface="Verdana" panose="020B0604030504040204" pitchFamily="34" charset="0"/>
                <a:ea typeface="Verdana" panose="020B0604030504040204" pitchFamily="34" charset="0"/>
                <a:cs typeface="Verdana" panose="020B0604030504040204" pitchFamily="34" charset="0"/>
              </a:defRPr>
            </a:lvl4pPr>
            <a:lvl5pPr>
              <a:defRPr sz="195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25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0241" y="473827"/>
            <a:ext cx="8384662" cy="766132"/>
          </a:xfrm>
        </p:spPr>
        <p:txBody>
          <a:bodyPr>
            <a:normAutofit/>
          </a:bodyPr>
          <a:lstStyle>
            <a:lvl1pPr algn="ctr">
              <a:defRPr sz="3600">
                <a:latin typeface="Verdana" pitchFamily="34" charset="0"/>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idx="1"/>
          </p:nvPr>
        </p:nvSpPr>
        <p:spPr>
          <a:xfrm>
            <a:off x="581402" y="1665000"/>
            <a:ext cx="7981196" cy="971895"/>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851120" y="3061936"/>
            <a:ext cx="7441760" cy="918047"/>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4"/>
          </p:nvPr>
        </p:nvSpPr>
        <p:spPr>
          <a:xfrm>
            <a:off x="0" y="-1"/>
            <a:ext cx="9144000" cy="262551"/>
          </a:xfrm>
        </p:spPr>
        <p:txBody>
          <a:bodyPr>
            <a:noAutofit/>
          </a:bodyPr>
          <a:lstStyle>
            <a:lvl1pPr marL="0" indent="0">
              <a:buNone/>
              <a:defRPr sz="1800">
                <a:latin typeface="Verdana" pitchFamily="34" charset="0"/>
                <a:ea typeface="Verdana" pitchFamily="34" charset="0"/>
                <a:cs typeface="Verdana" pitchFamily="34" charset="0"/>
              </a:defRPr>
            </a:lvl1pPr>
            <a:lvl2pPr>
              <a:defRPr sz="18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txBox="1">
            <a:spLocks/>
          </p:cNvSpPr>
          <p:nvPr userDrawn="1"/>
        </p:nvSpPr>
        <p:spPr>
          <a:xfrm>
            <a:off x="685800" y="6453810"/>
            <a:ext cx="7534275" cy="3852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dirty="0">
                <a:latin typeface="Verdana" pitchFamily="34" charset="0"/>
                <a:ea typeface="Verdana" pitchFamily="34" charset="0"/>
                <a:cs typeface="Verdana" pitchFamily="34" charset="0"/>
              </a:rPr>
              <a:t>Copyright © 2017 McGraw-Hill Education. All rights reserved. No reproduction or distribution without the prior written consent of McGraw-Hill Education.</a:t>
            </a:r>
          </a:p>
        </p:txBody>
      </p:sp>
      <p:sp>
        <p:nvSpPr>
          <p:cNvPr id="10" name="Slide Number Placeholder 5"/>
          <p:cNvSpPr txBox="1">
            <a:spLocks/>
          </p:cNvSpPr>
          <p:nvPr userDrawn="1"/>
        </p:nvSpPr>
        <p:spPr>
          <a:xfrm>
            <a:off x="8432476" y="6453810"/>
            <a:ext cx="657063" cy="348664"/>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8-</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sz="quarter" idx="15"/>
          </p:nvPr>
        </p:nvSpPr>
        <p:spPr>
          <a:xfrm>
            <a:off x="1013422" y="4311037"/>
            <a:ext cx="7116590" cy="10305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314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Caption">
    <p:spTree>
      <p:nvGrpSpPr>
        <p:cNvPr id="1" name=""/>
        <p:cNvGrpSpPr/>
        <p:nvPr/>
      </p:nvGrpSpPr>
      <p:grpSpPr>
        <a:xfrm>
          <a:off x="0" y="0"/>
          <a:ext cx="0" cy="0"/>
          <a:chOff x="0" y="0"/>
          <a:chExt cx="0" cy="0"/>
        </a:xfrm>
      </p:grpSpPr>
      <p:sp>
        <p:nvSpPr>
          <p:cNvPr id="2" name="Title 1"/>
          <p:cNvSpPr>
            <a:spLocks noGrp="1"/>
          </p:cNvSpPr>
          <p:nvPr>
            <p:ph type="title"/>
          </p:nvPr>
        </p:nvSpPr>
        <p:spPr>
          <a:xfrm>
            <a:off x="147917" y="568327"/>
            <a:ext cx="8834717" cy="830168"/>
          </a:xfrm>
        </p:spPr>
        <p:txBody>
          <a:bodyPr>
            <a:normAutofit/>
          </a:bodyPr>
          <a:lstStyle>
            <a:lvl1pPr algn="ctr">
              <a:defRPr sz="3600">
                <a:latin typeface="Verdana" pitchFamily="34" charset="0"/>
                <a:ea typeface="Verdana" pitchFamily="34" charset="0"/>
                <a:cs typeface="Verdana" pitchFamily="34" charset="0"/>
              </a:defRPr>
            </a:lvl1pPr>
          </a:lstStyle>
          <a:p>
            <a:r>
              <a:rPr lang="en-US" dirty="0"/>
              <a:t>Click to edit Master title style</a:t>
            </a:r>
          </a:p>
        </p:txBody>
      </p:sp>
      <p:sp>
        <p:nvSpPr>
          <p:cNvPr id="7" name="Text Placeholder 6"/>
          <p:cNvSpPr>
            <a:spLocks noGrp="1"/>
          </p:cNvSpPr>
          <p:nvPr>
            <p:ph type="body" sz="quarter" idx="13"/>
          </p:nvPr>
        </p:nvSpPr>
        <p:spPr>
          <a:xfrm>
            <a:off x="0" y="0"/>
            <a:ext cx="9144000" cy="419100"/>
          </a:xfrm>
        </p:spPr>
        <p:txBody>
          <a:bodyPr>
            <a:noAutofit/>
          </a:bodyPr>
          <a:lstStyle>
            <a:lvl1pPr marL="0" indent="0">
              <a:buNone/>
              <a:defRPr sz="1800">
                <a:latin typeface="Verdana" pitchFamily="34" charset="0"/>
                <a:ea typeface="Verdana" pitchFamily="34" charset="0"/>
                <a:cs typeface="Verdana" pitchFamily="34" charset="0"/>
              </a:defRPr>
            </a:lvl1pPr>
            <a:lvl2pPr>
              <a:defRPr sz="18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p:cNvSpPr>
          <p:nvPr>
            <p:ph type="pic" sz="quarter" idx="14"/>
          </p:nvPr>
        </p:nvSpPr>
        <p:spPr>
          <a:xfrm>
            <a:off x="376518" y="5325035"/>
            <a:ext cx="2407023" cy="927848"/>
          </a:xfrm>
        </p:spPr>
        <p:txBody>
          <a:bodyPr/>
          <a:lstStyle>
            <a:lvl1pPr>
              <a:defRPr>
                <a:latin typeface="Verdana" pitchFamily="34" charset="0"/>
                <a:ea typeface="Verdana" pitchFamily="34" charset="0"/>
                <a:cs typeface="Verdana" pitchFamily="34" charset="0"/>
              </a:defRPr>
            </a:lvl1pPr>
          </a:lstStyle>
          <a:p>
            <a:endParaRPr lang="en-US"/>
          </a:p>
        </p:txBody>
      </p:sp>
      <p:sp>
        <p:nvSpPr>
          <p:cNvPr id="11" name="Content Placeholder 10"/>
          <p:cNvSpPr>
            <a:spLocks noGrp="1"/>
          </p:cNvSpPr>
          <p:nvPr>
            <p:ph sz="quarter" idx="15"/>
          </p:nvPr>
        </p:nvSpPr>
        <p:spPr>
          <a:xfrm>
            <a:off x="303680" y="1807136"/>
            <a:ext cx="3201520" cy="894500"/>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6"/>
          </p:nvPr>
        </p:nvSpPr>
        <p:spPr>
          <a:xfrm>
            <a:off x="341780" y="3085353"/>
            <a:ext cx="8331573" cy="881529"/>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6"/>
          <p:cNvSpPr txBox="1">
            <a:spLocks/>
          </p:cNvSpPr>
          <p:nvPr userDrawn="1"/>
        </p:nvSpPr>
        <p:spPr>
          <a:xfrm>
            <a:off x="666750" y="6453810"/>
            <a:ext cx="7553325" cy="3852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dirty="0">
                <a:latin typeface="Verdana" pitchFamily="34" charset="0"/>
                <a:ea typeface="Verdana" pitchFamily="34" charset="0"/>
                <a:cs typeface="Verdana" pitchFamily="34" charset="0"/>
              </a:rPr>
              <a:t>Copyright © 2017 McGraw-Hill Education. All rights reserved. No reproduction or distribution without the prior written consent of McGraw-Hill Education.</a:t>
            </a:r>
          </a:p>
        </p:txBody>
      </p:sp>
      <p:sp>
        <p:nvSpPr>
          <p:cNvPr id="4" name="Picture Placeholder 3"/>
          <p:cNvSpPr>
            <a:spLocks noGrp="1"/>
          </p:cNvSpPr>
          <p:nvPr>
            <p:ph type="pic" sz="quarter" idx="17"/>
          </p:nvPr>
        </p:nvSpPr>
        <p:spPr>
          <a:xfrm>
            <a:off x="3079377" y="5351929"/>
            <a:ext cx="2514599" cy="860612"/>
          </a:xfrm>
        </p:spPr>
        <p:txBody>
          <a:bodyPr/>
          <a:lstStyle>
            <a:lvl1pPr>
              <a:defRPr>
                <a:latin typeface="Verdana" pitchFamily="34" charset="0"/>
                <a:ea typeface="Verdana" pitchFamily="34" charset="0"/>
                <a:cs typeface="Verdana" pitchFamily="34" charset="0"/>
              </a:defRPr>
            </a:lvl1pPr>
          </a:lstStyle>
          <a:p>
            <a:endParaRPr lang="en-US"/>
          </a:p>
        </p:txBody>
      </p:sp>
      <p:sp>
        <p:nvSpPr>
          <p:cNvPr id="6" name="Picture Placeholder 5"/>
          <p:cNvSpPr>
            <a:spLocks noGrp="1"/>
          </p:cNvSpPr>
          <p:nvPr>
            <p:ph type="pic" sz="quarter" idx="18"/>
          </p:nvPr>
        </p:nvSpPr>
        <p:spPr>
          <a:xfrm>
            <a:off x="6064903" y="5337736"/>
            <a:ext cx="2473979" cy="888253"/>
          </a:xfrm>
        </p:spPr>
        <p:txBody>
          <a:bodyPr/>
          <a:lstStyle>
            <a:lvl1pPr>
              <a:defRPr>
                <a:latin typeface="Verdana" pitchFamily="34" charset="0"/>
                <a:ea typeface="Verdana" pitchFamily="34" charset="0"/>
                <a:cs typeface="Verdana" pitchFamily="34" charset="0"/>
              </a:defRPr>
            </a:lvl1pPr>
          </a:lstStyle>
          <a:p>
            <a:endParaRPr lang="en-US" dirty="0"/>
          </a:p>
        </p:txBody>
      </p:sp>
      <p:sp>
        <p:nvSpPr>
          <p:cNvPr id="12" name="Content Placeholder 11"/>
          <p:cNvSpPr>
            <a:spLocks noGrp="1"/>
          </p:cNvSpPr>
          <p:nvPr>
            <p:ph sz="quarter" idx="19"/>
          </p:nvPr>
        </p:nvSpPr>
        <p:spPr>
          <a:xfrm>
            <a:off x="363538" y="4303713"/>
            <a:ext cx="8310562" cy="87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20"/>
          </p:nvPr>
        </p:nvSpPr>
        <p:spPr>
          <a:xfrm>
            <a:off x="3829626" y="1713634"/>
            <a:ext cx="3942773" cy="9488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p:cNvSpPr txBox="1">
            <a:spLocks/>
          </p:cNvSpPr>
          <p:nvPr userDrawn="1"/>
        </p:nvSpPr>
        <p:spPr>
          <a:xfrm>
            <a:off x="8432476" y="6453810"/>
            <a:ext cx="657063" cy="348664"/>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8-</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316525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71981"/>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50" r:id="rId3"/>
    <p:sldLayoutId id="2147483654" r:id="rId4"/>
  </p:sldLayoutIdLst>
  <p:txStyles>
    <p:titleStyle>
      <a:lvl1pPr algn="l" defTabSz="914400" rtl="0" eaLnBrk="1" latinLnBrk="0" hangingPunct="1">
        <a:lnSpc>
          <a:spcPct val="90000"/>
        </a:lnSpc>
        <a:spcBef>
          <a:spcPct val="0"/>
        </a:spcBef>
        <a:buNone/>
        <a:defRPr sz="4400" kern="1200">
          <a:solidFill>
            <a:schemeClr val="tx1"/>
          </a:solidFill>
          <a:latin typeface="Verdana" pitchFamily="34" charset="0"/>
          <a:ea typeface="Verdana" pitchFamily="34" charset="0"/>
          <a:cs typeface="Verdana"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5766"/>
            <a:ext cx="9144000" cy="1166648"/>
          </a:xfrm>
        </p:spPr>
        <p:txBody>
          <a:bodyPr>
            <a:noAutofit/>
          </a:bodyPr>
          <a:lstStyle/>
          <a:p>
            <a:pPr>
              <a:lnSpc>
                <a:spcPct val="100000"/>
              </a:lnSpc>
            </a:pPr>
            <a:r>
              <a:rPr lang="en-US" kern="0" dirty="0"/>
              <a:t>College Accounting</a:t>
            </a:r>
            <a:br>
              <a:rPr lang="en-US" kern="0" dirty="0"/>
            </a:br>
            <a:r>
              <a:rPr lang="en-US" sz="2800" kern="0" dirty="0"/>
              <a:t>A Contemporary Approach</a:t>
            </a:r>
            <a:endParaRPr lang="en-US" dirty="0"/>
          </a:p>
        </p:txBody>
      </p:sp>
      <p:sp>
        <p:nvSpPr>
          <p:cNvPr id="8" name="Text Placeholder 7"/>
          <p:cNvSpPr>
            <a:spLocks noGrp="1"/>
          </p:cNvSpPr>
          <p:nvPr>
            <p:ph sz="quarter" idx="12"/>
          </p:nvPr>
        </p:nvSpPr>
        <p:spPr>
          <a:xfrm>
            <a:off x="-1" y="1242856"/>
            <a:ext cx="9144001" cy="489691"/>
          </a:xfrm>
        </p:spPr>
        <p:txBody>
          <a:bodyPr/>
          <a:lstStyle/>
          <a:p>
            <a:pPr marL="0" indent="0">
              <a:lnSpc>
                <a:spcPct val="100000"/>
              </a:lnSpc>
              <a:buNone/>
            </a:pPr>
            <a:r>
              <a:rPr lang="en-US" sz="2400" dirty="0"/>
              <a:t>Fourth Edition</a:t>
            </a:r>
          </a:p>
        </p:txBody>
      </p:sp>
      <p:pic>
        <p:nvPicPr>
          <p:cNvPr id="9" name="Picture 12" descr="Alt text will be entered here."/>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207148" y="1872349"/>
            <a:ext cx="3391728" cy="4429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ubtitle 4"/>
          <p:cNvSpPr>
            <a:spLocks noGrp="1"/>
          </p:cNvSpPr>
          <p:nvPr>
            <p:ph type="subTitle" idx="1"/>
          </p:nvPr>
        </p:nvSpPr>
        <p:spPr>
          <a:xfrm>
            <a:off x="3957588" y="2261938"/>
            <a:ext cx="4929738" cy="3465094"/>
          </a:xfrm>
        </p:spPr>
        <p:txBody>
          <a:bodyPr>
            <a:noAutofit/>
          </a:bodyPr>
          <a:lstStyle/>
          <a:p>
            <a:pPr marL="0" indent="0" defTabSz="809625">
              <a:lnSpc>
                <a:spcPct val="100000"/>
              </a:lnSpc>
              <a:spcBef>
                <a:spcPts val="600"/>
              </a:spcBef>
              <a:buNone/>
              <a:defRPr/>
            </a:pPr>
            <a:r>
              <a:rPr lang="en-US" sz="4000" b="1" kern="0" dirty="0"/>
              <a:t>Chapter 8 </a:t>
            </a:r>
          </a:p>
          <a:p>
            <a:pPr marL="0" indent="0">
              <a:lnSpc>
                <a:spcPct val="100000"/>
              </a:lnSpc>
              <a:spcBef>
                <a:spcPts val="600"/>
              </a:spcBef>
              <a:buNone/>
            </a:pPr>
            <a:r>
              <a:rPr lang="en-US" sz="3600" dirty="0"/>
              <a:t>Accounting for Purchases, Accounts Payable, and Cash Payments </a:t>
            </a:r>
          </a:p>
        </p:txBody>
      </p:sp>
      <p:sp>
        <p:nvSpPr>
          <p:cNvPr id="7" name="Text Placeholder 6"/>
          <p:cNvSpPr>
            <a:spLocks noGrp="1"/>
          </p:cNvSpPr>
          <p:nvPr>
            <p:ph type="body" sz="quarter" idx="11"/>
          </p:nvPr>
        </p:nvSpPr>
        <p:spPr>
          <a:xfrm>
            <a:off x="766918" y="6396757"/>
            <a:ext cx="7629525" cy="445477"/>
          </a:xfrm>
        </p:spPr>
        <p:txBody>
          <a:bodyPr>
            <a:noAutofit/>
          </a:bodyPr>
          <a:lstStyle/>
          <a:p>
            <a:pPr marL="0" indent="0" algn="ctr">
              <a:lnSpc>
                <a:spcPct val="100000"/>
              </a:lnSpc>
              <a:buNone/>
              <a:defRPr/>
            </a:pPr>
            <a:r>
              <a:rPr lang="en-US" altLang="en-US" sz="1200" dirty="0"/>
              <a:t>Copyright © 2017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3668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5766" y="15766"/>
            <a:ext cx="9144000" cy="331076"/>
          </a:xfrm>
        </p:spPr>
        <p:txBody>
          <a:bodyPr/>
          <a:lstStyle/>
          <a:p>
            <a:r>
              <a:rPr lang="en-US" altLang="en-US" dirty="0"/>
              <a:t>Section 1</a:t>
            </a:r>
          </a:p>
        </p:txBody>
      </p:sp>
      <p:sp>
        <p:nvSpPr>
          <p:cNvPr id="2" name="Title 1"/>
          <p:cNvSpPr>
            <a:spLocks noGrp="1"/>
          </p:cNvSpPr>
          <p:nvPr>
            <p:ph type="title"/>
          </p:nvPr>
        </p:nvSpPr>
        <p:spPr>
          <a:xfrm>
            <a:off x="147917" y="394247"/>
            <a:ext cx="8834717" cy="783624"/>
          </a:xfrm>
        </p:spPr>
        <p:txBody>
          <a:bodyPr>
            <a:normAutofit/>
          </a:bodyPr>
          <a:lstStyle/>
          <a:p>
            <a:pPr algn="ctr"/>
            <a:r>
              <a:rPr lang="en-US" altLang="en-US" sz="3600" dirty="0"/>
              <a:t>The Purchases Account</a:t>
            </a:r>
            <a:endParaRPr lang="en-US" sz="3600" dirty="0"/>
          </a:p>
        </p:txBody>
      </p:sp>
      <p:sp>
        <p:nvSpPr>
          <p:cNvPr id="5" name="Content Placeholder 4"/>
          <p:cNvSpPr>
            <a:spLocks noGrp="1"/>
          </p:cNvSpPr>
          <p:nvPr>
            <p:ph sz="quarter" idx="15"/>
          </p:nvPr>
        </p:nvSpPr>
        <p:spPr>
          <a:xfrm>
            <a:off x="476251" y="1281620"/>
            <a:ext cx="8210549" cy="2795080"/>
          </a:xfrm>
        </p:spPr>
        <p:txBody>
          <a:bodyPr>
            <a:noAutofit/>
          </a:bodyPr>
          <a:lstStyle/>
          <a:p>
            <a:pPr marL="0" indent="0">
              <a:lnSpc>
                <a:spcPct val="100000"/>
              </a:lnSpc>
              <a:buNone/>
            </a:pPr>
            <a:r>
              <a:rPr lang="en-US" altLang="en-US" sz="2600" b="1" dirty="0"/>
              <a:t>QUESTION:</a:t>
            </a:r>
          </a:p>
          <a:p>
            <a:pPr marL="0" indent="0">
              <a:lnSpc>
                <a:spcPct val="100000"/>
              </a:lnSpc>
              <a:buNone/>
            </a:pPr>
            <a:r>
              <a:rPr lang="en-US" altLang="en-US" sz="2600" dirty="0"/>
              <a:t>What is the Purchases account?</a:t>
            </a:r>
          </a:p>
          <a:p>
            <a:pPr marL="0" indent="0">
              <a:lnSpc>
                <a:spcPct val="100000"/>
              </a:lnSpc>
              <a:buNone/>
            </a:pPr>
            <a:r>
              <a:rPr lang="en-US" altLang="en-US" sz="2600" b="1" dirty="0"/>
              <a:t>ANSWER:</a:t>
            </a:r>
          </a:p>
          <a:p>
            <a:pPr marL="0" indent="0">
              <a:lnSpc>
                <a:spcPct val="100000"/>
              </a:lnSpc>
              <a:buNone/>
            </a:pPr>
            <a:r>
              <a:rPr lang="en-US" altLang="en-US" sz="2600" dirty="0"/>
              <a:t>The Purchases account is an account used to record cost of goods bought for resale during a period.</a:t>
            </a:r>
          </a:p>
        </p:txBody>
      </p:sp>
      <p:pic>
        <p:nvPicPr>
          <p:cNvPr id="24" name="Picture 2" descr="T-Account titled Purchases with space for data on the left and right." title="Purchases T-Account"/>
          <p:cNvPicPr>
            <a:picLocks noGrp="1" noChangeAspect="1" noChangeArrowheads="1"/>
          </p:cNvPicPr>
          <p:nvPr>
            <p:ph type="pic" sz="quarter" idx="18"/>
          </p:nvPr>
        </p:nvPicPr>
        <p:blipFill>
          <a:blip r:embed="rId2">
            <a:extLst>
              <a:ext uri="{28A0092B-C50C-407E-A947-70E740481C1C}">
                <a14:useLocalDpi xmlns:a14="http://schemas.microsoft.com/office/drawing/2010/main" val="0"/>
              </a:ext>
            </a:extLst>
          </a:blip>
          <a:stretch>
            <a:fillRect/>
          </a:stretch>
        </p:blipFill>
        <p:spPr bwMode="auto">
          <a:xfrm>
            <a:off x="3405379" y="4076054"/>
            <a:ext cx="2315231" cy="2286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544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0"/>
            <a:ext cx="9144000" cy="315310"/>
          </a:xfrm>
        </p:spPr>
        <p:txBody>
          <a:bodyPr/>
          <a:lstStyle/>
          <a:p>
            <a:pPr>
              <a:lnSpc>
                <a:spcPct val="100000"/>
              </a:lnSpc>
            </a:pPr>
            <a:r>
              <a:rPr lang="en-US" altLang="en-US" dirty="0"/>
              <a:t>Section 1</a:t>
            </a:r>
          </a:p>
        </p:txBody>
      </p:sp>
      <p:sp>
        <p:nvSpPr>
          <p:cNvPr id="2" name="Title 1"/>
          <p:cNvSpPr>
            <a:spLocks noGrp="1"/>
          </p:cNvSpPr>
          <p:nvPr>
            <p:ph type="title"/>
          </p:nvPr>
        </p:nvSpPr>
        <p:spPr>
          <a:xfrm>
            <a:off x="100620" y="379134"/>
            <a:ext cx="8869958" cy="1055521"/>
          </a:xfrm>
        </p:spPr>
        <p:txBody>
          <a:bodyPr>
            <a:noAutofit/>
          </a:bodyPr>
          <a:lstStyle/>
          <a:p>
            <a:pPr algn="ctr"/>
            <a:r>
              <a:rPr lang="en-US" altLang="en-US" sz="3600" dirty="0"/>
              <a:t>Purchases and Cash Payments With Freight Charges</a:t>
            </a:r>
            <a:endParaRPr lang="en-US" sz="3600" dirty="0"/>
          </a:p>
        </p:txBody>
      </p:sp>
      <p:sp>
        <p:nvSpPr>
          <p:cNvPr id="5" name="Content Placeholder 4"/>
          <p:cNvSpPr>
            <a:spLocks noGrp="1"/>
          </p:cNvSpPr>
          <p:nvPr>
            <p:ph sz="quarter" idx="15"/>
          </p:nvPr>
        </p:nvSpPr>
        <p:spPr>
          <a:xfrm>
            <a:off x="351924" y="1539113"/>
            <a:ext cx="8407065" cy="2744129"/>
          </a:xfrm>
        </p:spPr>
        <p:txBody>
          <a:bodyPr>
            <a:normAutofit/>
          </a:bodyPr>
          <a:lstStyle/>
          <a:p>
            <a:pPr marL="0" indent="0">
              <a:buNone/>
            </a:pPr>
            <a:r>
              <a:rPr lang="en-US" altLang="en-US" sz="2600" b="1" dirty="0"/>
              <a:t>QUESTION:</a:t>
            </a:r>
          </a:p>
          <a:p>
            <a:pPr marL="0" indent="0">
              <a:buNone/>
            </a:pPr>
            <a:r>
              <a:rPr lang="en-US" altLang="en-US" sz="2600" dirty="0"/>
              <a:t>What is the Freight In account?</a:t>
            </a:r>
          </a:p>
          <a:p>
            <a:pPr marL="0" indent="0">
              <a:buNone/>
            </a:pPr>
            <a:r>
              <a:rPr lang="en-US" altLang="en-US" sz="2600" b="1" dirty="0"/>
              <a:t>ANSWER:</a:t>
            </a:r>
          </a:p>
          <a:p>
            <a:pPr marL="0" indent="0">
              <a:buNone/>
            </a:pPr>
            <a:r>
              <a:rPr lang="en-US" altLang="en-US" sz="2600" dirty="0"/>
              <a:t>The Freight In account is an account showing transportation charges for items purchased. It is also called Transportation In account.</a:t>
            </a:r>
          </a:p>
        </p:txBody>
      </p:sp>
      <p:pic>
        <p:nvPicPr>
          <p:cNvPr id="13" name="Picture 2" descr="T-Account titled Freight In with space for data on the left and right." title="Freight Charges T-Accoun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3569038" y="4331374"/>
            <a:ext cx="1986544" cy="2046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490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altLang="en-US" dirty="0"/>
              <a:t>Section 1</a:t>
            </a:r>
          </a:p>
        </p:txBody>
      </p:sp>
      <p:sp>
        <p:nvSpPr>
          <p:cNvPr id="2" name="Title 1"/>
          <p:cNvSpPr>
            <a:spLocks noGrp="1"/>
          </p:cNvSpPr>
          <p:nvPr>
            <p:ph type="title"/>
          </p:nvPr>
        </p:nvSpPr>
        <p:spPr>
          <a:xfrm>
            <a:off x="141890" y="321187"/>
            <a:ext cx="8860221" cy="1021576"/>
          </a:xfrm>
        </p:spPr>
        <p:txBody>
          <a:bodyPr>
            <a:noAutofit/>
          </a:bodyPr>
          <a:lstStyle/>
          <a:p>
            <a:r>
              <a:rPr lang="en-US" altLang="en-US" dirty="0"/>
              <a:t>FOB Shipping Point and FOB Destination (1 of 4)</a:t>
            </a:r>
            <a:endParaRPr lang="en-US" dirty="0"/>
          </a:p>
        </p:txBody>
      </p:sp>
      <p:sp>
        <p:nvSpPr>
          <p:cNvPr id="3" name="Content Placeholder 2"/>
          <p:cNvSpPr>
            <a:spLocks noGrp="1"/>
          </p:cNvSpPr>
          <p:nvPr>
            <p:ph idx="1"/>
          </p:nvPr>
        </p:nvSpPr>
        <p:spPr>
          <a:xfrm>
            <a:off x="356840" y="1613270"/>
            <a:ext cx="8455701" cy="3493986"/>
          </a:xfrm>
        </p:spPr>
        <p:txBody>
          <a:bodyPr>
            <a:noAutofit/>
          </a:bodyPr>
          <a:lstStyle/>
          <a:p>
            <a:pPr marL="0" indent="0">
              <a:lnSpc>
                <a:spcPct val="100000"/>
              </a:lnSpc>
              <a:spcBef>
                <a:spcPct val="30000"/>
              </a:spcBef>
              <a:buNone/>
            </a:pPr>
            <a:r>
              <a:rPr lang="en-US" altLang="en-US" sz="2600" b="1" dirty="0"/>
              <a:t>(FOB) shipping point:</a:t>
            </a:r>
          </a:p>
          <a:p>
            <a:pPr marL="0" indent="0">
              <a:lnSpc>
                <a:spcPct val="100000"/>
              </a:lnSpc>
              <a:spcBef>
                <a:spcPct val="30000"/>
              </a:spcBef>
              <a:buNone/>
            </a:pPr>
            <a:r>
              <a:rPr lang="en-US" altLang="en-US" sz="2600" u="sng" dirty="0"/>
              <a:t>Buyer</a:t>
            </a:r>
            <a:r>
              <a:rPr lang="en-US" altLang="en-US" sz="2600" dirty="0"/>
              <a:t> </a:t>
            </a:r>
            <a:r>
              <a:rPr lang="en-US" altLang="en-US" sz="2600" u="sng" dirty="0"/>
              <a:t>pays</a:t>
            </a:r>
            <a:r>
              <a:rPr lang="en-US" altLang="en-US" sz="2600" dirty="0"/>
              <a:t> the freight charge—the cost of shipping the goods from the seller</a:t>
            </a:r>
            <a:r>
              <a:rPr lang="ja-JP" altLang="en-US" sz="2600" dirty="0"/>
              <a:t>’</a:t>
            </a:r>
            <a:r>
              <a:rPr lang="en-US" altLang="ja-JP" sz="2600" dirty="0"/>
              <a:t>s warehouse to the buyer</a:t>
            </a:r>
            <a:r>
              <a:rPr lang="ja-JP" altLang="en-US" sz="2600" dirty="0"/>
              <a:t>’</a:t>
            </a:r>
            <a:r>
              <a:rPr lang="en-US" altLang="ja-JP" sz="2600" dirty="0"/>
              <a:t>s location </a:t>
            </a:r>
            <a:endParaRPr lang="en-US" altLang="en-US" sz="2600" dirty="0"/>
          </a:p>
          <a:p>
            <a:pPr marL="0" indent="0">
              <a:lnSpc>
                <a:spcPct val="100000"/>
              </a:lnSpc>
              <a:spcBef>
                <a:spcPct val="30000"/>
              </a:spcBef>
              <a:buNone/>
            </a:pPr>
            <a:r>
              <a:rPr lang="en-US" altLang="en-US" sz="2600" b="1" dirty="0"/>
              <a:t>(FOB) destination:</a:t>
            </a:r>
          </a:p>
          <a:p>
            <a:pPr marL="0" indent="0">
              <a:lnSpc>
                <a:spcPct val="100000"/>
              </a:lnSpc>
              <a:spcBef>
                <a:spcPct val="30000"/>
              </a:spcBef>
              <a:buNone/>
            </a:pPr>
            <a:r>
              <a:rPr lang="en-US" altLang="en-US" sz="2600" u="sng" dirty="0"/>
              <a:t>Seller</a:t>
            </a:r>
            <a:r>
              <a:rPr lang="en-US" altLang="en-US" sz="2600" dirty="0"/>
              <a:t> </a:t>
            </a:r>
            <a:r>
              <a:rPr lang="en-US" altLang="en-US" sz="2600" u="sng" dirty="0"/>
              <a:t>pays</a:t>
            </a:r>
            <a:r>
              <a:rPr lang="en-US" altLang="en-US" sz="2600" dirty="0"/>
              <a:t> the freight charges</a:t>
            </a:r>
          </a:p>
        </p:txBody>
      </p:sp>
    </p:spTree>
    <p:extLst>
      <p:ext uri="{BB962C8B-B14F-4D97-AF65-F5344CB8AC3E}">
        <p14:creationId xmlns:p14="http://schemas.microsoft.com/office/powerpoint/2010/main" val="4278753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p:cNvSpPr>
            <a:spLocks noGrp="1"/>
          </p:cNvSpPr>
          <p:nvPr>
            <p:ph type="body" sz="quarter" idx="14"/>
          </p:nvPr>
        </p:nvSpPr>
        <p:spPr>
          <a:xfrm>
            <a:off x="0" y="-1"/>
            <a:ext cx="9144000" cy="262551"/>
          </a:xfrm>
        </p:spPr>
        <p:txBody>
          <a:bodyPr/>
          <a:lstStyle/>
          <a:p>
            <a:r>
              <a:rPr lang="en-US" altLang="en-US" dirty="0"/>
              <a:t>Section 1</a:t>
            </a:r>
          </a:p>
        </p:txBody>
      </p:sp>
      <p:sp>
        <p:nvSpPr>
          <p:cNvPr id="9" name="Title 1"/>
          <p:cNvSpPr>
            <a:spLocks noGrp="1"/>
          </p:cNvSpPr>
          <p:nvPr>
            <p:ph type="title"/>
          </p:nvPr>
        </p:nvSpPr>
        <p:spPr>
          <a:xfrm>
            <a:off x="141890" y="321187"/>
            <a:ext cx="8860221" cy="1021576"/>
          </a:xfrm>
        </p:spPr>
        <p:txBody>
          <a:bodyPr>
            <a:noAutofit/>
          </a:bodyPr>
          <a:lstStyle/>
          <a:p>
            <a:r>
              <a:rPr lang="en-US" altLang="en-US" dirty="0"/>
              <a:t>FOB Shipping Point and FOB Destination (2 of 4)</a:t>
            </a:r>
            <a:endParaRPr lang="en-US" dirty="0"/>
          </a:p>
        </p:txBody>
      </p:sp>
      <p:sp>
        <p:nvSpPr>
          <p:cNvPr id="3" name="Content Placeholder 2"/>
          <p:cNvSpPr>
            <a:spLocks noGrp="1"/>
          </p:cNvSpPr>
          <p:nvPr>
            <p:ph idx="1"/>
          </p:nvPr>
        </p:nvSpPr>
        <p:spPr>
          <a:xfrm>
            <a:off x="390292" y="1687302"/>
            <a:ext cx="8363415" cy="3531468"/>
          </a:xfrm>
        </p:spPr>
        <p:txBody>
          <a:bodyPr>
            <a:normAutofit/>
          </a:bodyPr>
          <a:lstStyle/>
          <a:p>
            <a:pPr marL="0" indent="0">
              <a:lnSpc>
                <a:spcPct val="100000"/>
              </a:lnSpc>
              <a:buNone/>
            </a:pPr>
            <a:r>
              <a:rPr lang="en-US" altLang="en-US" sz="2600" u="sng" dirty="0"/>
              <a:t>Two ways to handle the freight charges paid by the buyer:</a:t>
            </a:r>
            <a:endParaRPr lang="en-US" altLang="en-US" sz="2600" dirty="0"/>
          </a:p>
          <a:p>
            <a:pPr marL="457200" indent="-457200">
              <a:lnSpc>
                <a:spcPct val="100000"/>
              </a:lnSpc>
            </a:pPr>
            <a:r>
              <a:rPr lang="en-US" altLang="en-US" sz="2600" dirty="0"/>
              <a:t>Buyer is billed directly by the transportation company for the freight charge. </a:t>
            </a:r>
          </a:p>
          <a:p>
            <a:pPr marL="457200" indent="-457200">
              <a:lnSpc>
                <a:spcPct val="100000"/>
              </a:lnSpc>
            </a:pPr>
            <a:r>
              <a:rPr lang="en-US" altLang="en-US" sz="2600" dirty="0"/>
              <a:t>Seller pays the freight charge and includes it on the invoice.</a:t>
            </a:r>
            <a:endParaRPr lang="en-US" sz="2600" dirty="0"/>
          </a:p>
        </p:txBody>
      </p:sp>
    </p:spTree>
    <p:extLst>
      <p:ext uri="{BB962C8B-B14F-4D97-AF65-F5344CB8AC3E}">
        <p14:creationId xmlns:p14="http://schemas.microsoft.com/office/powerpoint/2010/main" val="3776851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altLang="en-US" dirty="0"/>
              <a:t>Section 1</a:t>
            </a:r>
          </a:p>
        </p:txBody>
      </p:sp>
      <p:sp>
        <p:nvSpPr>
          <p:cNvPr id="6" name="Title 1"/>
          <p:cNvSpPr>
            <a:spLocks noGrp="1"/>
          </p:cNvSpPr>
          <p:nvPr>
            <p:ph type="title"/>
          </p:nvPr>
        </p:nvSpPr>
        <p:spPr>
          <a:xfrm>
            <a:off x="141890" y="319792"/>
            <a:ext cx="8860221" cy="1021576"/>
          </a:xfrm>
        </p:spPr>
        <p:txBody>
          <a:bodyPr>
            <a:noAutofit/>
          </a:bodyPr>
          <a:lstStyle/>
          <a:p>
            <a:r>
              <a:rPr lang="en-US" altLang="en-US" dirty="0"/>
              <a:t>FOB Shipping Point and FOB Destination (3 of 4)</a:t>
            </a:r>
            <a:endParaRPr lang="en-US" dirty="0"/>
          </a:p>
        </p:txBody>
      </p:sp>
      <p:sp>
        <p:nvSpPr>
          <p:cNvPr id="3" name="Content Placeholder 2"/>
          <p:cNvSpPr>
            <a:spLocks noGrp="1"/>
          </p:cNvSpPr>
          <p:nvPr>
            <p:ph idx="1"/>
          </p:nvPr>
        </p:nvSpPr>
        <p:spPr>
          <a:xfrm>
            <a:off x="328192" y="1720159"/>
            <a:ext cx="8492423" cy="1746941"/>
          </a:xfrm>
        </p:spPr>
        <p:txBody>
          <a:bodyPr>
            <a:noAutofit/>
          </a:bodyPr>
          <a:lstStyle/>
          <a:p>
            <a:pPr marL="0" indent="0">
              <a:lnSpc>
                <a:spcPct val="100000"/>
              </a:lnSpc>
              <a:buNone/>
            </a:pPr>
            <a:r>
              <a:rPr lang="en-US" sz="2600" dirty="0"/>
              <a:t>Maxx-Out Sporting Goods purchased merchandise. The vendor paid the freight charge and included it on its invoice. Maxx-Out Sporting Goods would:</a:t>
            </a:r>
            <a:endParaRPr lang="en-US" altLang="en-US" sz="2600" dirty="0"/>
          </a:p>
        </p:txBody>
      </p:sp>
      <p:graphicFrame>
        <p:nvGraphicFramePr>
          <p:cNvPr id="9" name="Table 8" descr="Table shows the items and data included in the FOB Shipping Point and Destination.  The items are listed in the first column and the data is listed in the second column. Price of goods (debit Purchases) lists data as $4,760.00.  Freight charge (debit Freight In) lists data as Plus 360.00.  Total invoice (credit Accounts Payable) lists data as $5,120.00.  " title="FOB Shipping Point and Destination Table (Slide 3 of 4)"/>
          <p:cNvGraphicFramePr>
            <a:graphicFrameLocks noGrp="1"/>
          </p:cNvGraphicFramePr>
          <p:nvPr>
            <p:extLst>
              <p:ext uri="{D42A27DB-BD31-4B8C-83A1-F6EECF244321}">
                <p14:modId xmlns:p14="http://schemas.microsoft.com/office/powerpoint/2010/main" val="1137279047"/>
              </p:ext>
            </p:extLst>
          </p:nvPr>
        </p:nvGraphicFramePr>
        <p:xfrm>
          <a:off x="979542" y="3705727"/>
          <a:ext cx="7217974" cy="1909010"/>
        </p:xfrm>
        <a:graphic>
          <a:graphicData uri="http://schemas.openxmlformats.org/drawingml/2006/table">
            <a:tbl>
              <a:tblPr firstRow="1" bandRow="1">
                <a:tableStyleId>{5940675A-B579-460E-94D1-54222C63F5DA}</a:tableStyleId>
              </a:tblPr>
              <a:tblGrid>
                <a:gridCol w="5480200">
                  <a:extLst>
                    <a:ext uri="{9D8B030D-6E8A-4147-A177-3AD203B41FA5}">
                      <a16:colId xmlns:a16="http://schemas.microsoft.com/office/drawing/2014/main" val="20000"/>
                    </a:ext>
                  </a:extLst>
                </a:gridCol>
                <a:gridCol w="1737774">
                  <a:extLst>
                    <a:ext uri="{9D8B030D-6E8A-4147-A177-3AD203B41FA5}">
                      <a16:colId xmlns:a16="http://schemas.microsoft.com/office/drawing/2014/main" val="20001"/>
                    </a:ext>
                  </a:extLst>
                </a:gridCol>
              </a:tblGrid>
              <a:tr h="656590">
                <a:tc>
                  <a:txBody>
                    <a:bodyPr/>
                    <a:lstStyle/>
                    <a:p>
                      <a:r>
                        <a:rPr lang="en-US" sz="2000" b="0" dirty="0">
                          <a:latin typeface="Verdana" pitchFamily="34" charset="0"/>
                          <a:ea typeface="Verdana" pitchFamily="34" charset="0"/>
                          <a:cs typeface="Verdana" pitchFamily="34" charset="0"/>
                        </a:rPr>
                        <a:t>Price of goods </a:t>
                      </a:r>
                      <a:r>
                        <a:rPr lang="en-US" altLang="en-US" sz="2000" b="0" dirty="0">
                          <a:latin typeface="Verdana" pitchFamily="34" charset="0"/>
                          <a:ea typeface="Verdana" pitchFamily="34" charset="0"/>
                          <a:cs typeface="Verdana" pitchFamily="34" charset="0"/>
                        </a:rPr>
                        <a:t>(debit </a:t>
                      </a:r>
                      <a:r>
                        <a:rPr lang="en-US" altLang="en-US" sz="2000" b="0" i="1" dirty="0">
                          <a:latin typeface="Verdana" pitchFamily="34" charset="0"/>
                          <a:ea typeface="Verdana" pitchFamily="34" charset="0"/>
                          <a:cs typeface="Verdana" pitchFamily="34" charset="0"/>
                        </a:rPr>
                        <a:t>Purchases</a:t>
                      </a:r>
                      <a:r>
                        <a:rPr lang="en-US" altLang="en-US" sz="2000" b="0" dirty="0">
                          <a:latin typeface="Verdana" pitchFamily="34" charset="0"/>
                          <a:ea typeface="Verdana" pitchFamily="34" charset="0"/>
                          <a:cs typeface="Verdana" pitchFamily="34" charset="0"/>
                        </a:rPr>
                        <a:t>)</a:t>
                      </a:r>
                      <a:endParaRPr lang="en-US" sz="2000" b="0" dirty="0">
                        <a:latin typeface="Verdana" pitchFamily="34" charset="0"/>
                        <a:ea typeface="Verdana" pitchFamily="34" charset="0"/>
                        <a:cs typeface="Verdana" pitchFamily="34" charset="0"/>
                      </a:endParaRPr>
                    </a:p>
                  </a:txBody>
                  <a:tcPr anchor="ctr"/>
                </a:tc>
                <a:tc>
                  <a:txBody>
                    <a:bodyPr/>
                    <a:lstStyle/>
                    <a:p>
                      <a:pPr algn="r"/>
                      <a:r>
                        <a:rPr lang="en-US" altLang="en-US" sz="2000" b="0" dirty="0">
                          <a:latin typeface="Verdana" pitchFamily="34" charset="0"/>
                          <a:ea typeface="Verdana" pitchFamily="34" charset="0"/>
                          <a:cs typeface="Verdana" pitchFamily="34" charset="0"/>
                        </a:rPr>
                        <a:t>$4,760.00</a:t>
                      </a:r>
                      <a:endParaRPr lang="en-US" sz="2000" b="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626210">
                <a:tc>
                  <a:txBody>
                    <a:bodyPr/>
                    <a:lstStyle/>
                    <a:p>
                      <a:r>
                        <a:rPr lang="en-US" altLang="en-US" sz="2000" b="0" dirty="0">
                          <a:latin typeface="Verdana" pitchFamily="34" charset="0"/>
                          <a:ea typeface="Verdana" pitchFamily="34" charset="0"/>
                          <a:cs typeface="Verdana" pitchFamily="34" charset="0"/>
                        </a:rPr>
                        <a:t>Freight charge (</a:t>
                      </a:r>
                      <a:r>
                        <a:rPr lang="en-US" altLang="en-US" sz="2000" b="0" i="1" dirty="0">
                          <a:latin typeface="Verdana" pitchFamily="34" charset="0"/>
                          <a:ea typeface="Verdana" pitchFamily="34" charset="0"/>
                          <a:cs typeface="Verdana" pitchFamily="34" charset="0"/>
                        </a:rPr>
                        <a:t>debit Freight In</a:t>
                      </a:r>
                      <a:r>
                        <a:rPr lang="en-US" altLang="en-US" sz="2000" b="0" dirty="0">
                          <a:solidFill>
                            <a:srgbClr val="002060"/>
                          </a:solidFill>
                          <a:latin typeface="Verdana" pitchFamily="34" charset="0"/>
                          <a:ea typeface="Verdana" pitchFamily="34" charset="0"/>
                          <a:cs typeface="Verdana" pitchFamily="34" charset="0"/>
                        </a:rPr>
                        <a:t>)</a:t>
                      </a:r>
                      <a:endParaRPr lang="en-US" sz="2000" b="0" dirty="0">
                        <a:latin typeface="Verdana" pitchFamily="34" charset="0"/>
                        <a:ea typeface="Verdana" pitchFamily="34" charset="0"/>
                        <a:cs typeface="Verdana" pitchFamily="34" charset="0"/>
                      </a:endParaRPr>
                    </a:p>
                  </a:txBody>
                  <a:tcPr anchor="ctr"/>
                </a:tc>
                <a:tc>
                  <a:txBody>
                    <a:bodyPr/>
                    <a:lstStyle/>
                    <a:p>
                      <a:pPr algn="r"/>
                      <a:r>
                        <a:rPr lang="en-US" altLang="en-US" sz="2000" b="0" dirty="0">
                          <a:latin typeface="Verdana" pitchFamily="34" charset="0"/>
                          <a:ea typeface="Verdana" pitchFamily="34" charset="0"/>
                          <a:cs typeface="Verdana" pitchFamily="34" charset="0"/>
                        </a:rPr>
                        <a:t>  + 360.00</a:t>
                      </a:r>
                      <a:endParaRPr lang="en-US" sz="2000" b="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626210">
                <a:tc>
                  <a:txBody>
                    <a:bodyPr/>
                    <a:lstStyle/>
                    <a:p>
                      <a:r>
                        <a:rPr lang="en-US" altLang="en-US" sz="2000" b="0" dirty="0">
                          <a:latin typeface="Verdana" pitchFamily="34" charset="0"/>
                          <a:ea typeface="Verdana" pitchFamily="34" charset="0"/>
                          <a:cs typeface="Verdana" pitchFamily="34" charset="0"/>
                        </a:rPr>
                        <a:t>Total invoice (credit </a:t>
                      </a:r>
                      <a:r>
                        <a:rPr lang="en-US" altLang="en-US" sz="2000" b="0" i="1" dirty="0">
                          <a:latin typeface="Verdana" pitchFamily="34" charset="0"/>
                          <a:ea typeface="Verdana" pitchFamily="34" charset="0"/>
                          <a:cs typeface="Verdana" pitchFamily="34" charset="0"/>
                        </a:rPr>
                        <a:t>Accounts Payable</a:t>
                      </a:r>
                      <a:r>
                        <a:rPr lang="en-US" altLang="en-US" sz="2000" b="0" dirty="0">
                          <a:latin typeface="Verdana" pitchFamily="34" charset="0"/>
                          <a:ea typeface="Verdana" pitchFamily="34" charset="0"/>
                          <a:cs typeface="Verdana" pitchFamily="34" charset="0"/>
                        </a:rPr>
                        <a:t>)</a:t>
                      </a:r>
                      <a:endParaRPr lang="en-US" sz="2000" b="0" dirty="0">
                        <a:latin typeface="Verdana" pitchFamily="34" charset="0"/>
                        <a:ea typeface="Verdana" pitchFamily="34" charset="0"/>
                        <a:cs typeface="Verdana" pitchFamily="34" charset="0"/>
                      </a:endParaRPr>
                    </a:p>
                  </a:txBody>
                  <a:tcPr anchor="ctr"/>
                </a:tc>
                <a:tc>
                  <a:txBody>
                    <a:bodyPr/>
                    <a:lstStyle/>
                    <a:p>
                      <a:pPr algn="r"/>
                      <a:r>
                        <a:rPr lang="en-US" altLang="en-US" sz="2000" b="0" dirty="0">
                          <a:latin typeface="Verdana" pitchFamily="34" charset="0"/>
                          <a:ea typeface="Verdana" pitchFamily="34" charset="0"/>
                          <a:cs typeface="Verdana" pitchFamily="34" charset="0"/>
                        </a:rPr>
                        <a:t>$5,120.00</a:t>
                      </a:r>
                      <a:endParaRPr lang="en-US" sz="2000" b="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93887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0"/>
            <a:ext cx="9144000" cy="299545"/>
          </a:xfrm>
        </p:spPr>
        <p:txBody>
          <a:bodyPr/>
          <a:lstStyle/>
          <a:p>
            <a:r>
              <a:rPr lang="en-US" altLang="en-US" sz="1800" dirty="0"/>
              <a:t>Section 1</a:t>
            </a:r>
          </a:p>
        </p:txBody>
      </p:sp>
      <p:sp>
        <p:nvSpPr>
          <p:cNvPr id="6" name="Title 1"/>
          <p:cNvSpPr>
            <a:spLocks noGrp="1"/>
          </p:cNvSpPr>
          <p:nvPr>
            <p:ph type="title"/>
          </p:nvPr>
        </p:nvSpPr>
        <p:spPr>
          <a:xfrm>
            <a:off x="141890" y="376942"/>
            <a:ext cx="8860221" cy="1021576"/>
          </a:xfrm>
        </p:spPr>
        <p:txBody>
          <a:bodyPr>
            <a:noAutofit/>
          </a:bodyPr>
          <a:lstStyle/>
          <a:p>
            <a:r>
              <a:rPr lang="en-US" altLang="en-US" dirty="0"/>
              <a:t>FOB Shipping Point and FOB Destination (4 of 4)</a:t>
            </a:r>
            <a:endParaRPr lang="en-US" dirty="0"/>
          </a:p>
        </p:txBody>
      </p:sp>
      <p:pic>
        <p:nvPicPr>
          <p:cNvPr id="11" name="Picture 2" descr="T-Accounts show the items and data included for FOB Shipping Point and FOB Destination.  Purchases plus Freight In equals Accounts Payable.  The first T-Account is titled Purchases with Dr. (Debit) and 4,760 listed on the left and Cr. (Credit) listed on the right.  The second T-Account is titled Freight In with Dr. (Debit) and 360 listed on the left and Cr. (Credit) on the right.  The third T-Account is titled Accounts Payable with Dr. (Debit) listed on the left and Cr. (Credit) and 5,120 listed on the right." title="FOB Shipping Point and FOB Destination T-Accounts (Slide 4 of 4)"/>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457203" y="1998902"/>
            <a:ext cx="8222298" cy="19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quarter" idx="15"/>
          </p:nvPr>
        </p:nvSpPr>
        <p:spPr>
          <a:xfrm>
            <a:off x="334116" y="4182475"/>
            <a:ext cx="8440915" cy="2122072"/>
          </a:xfrm>
        </p:spPr>
        <p:txBody>
          <a:bodyPr>
            <a:normAutofit/>
          </a:bodyPr>
          <a:lstStyle/>
          <a:p>
            <a:pPr marL="465138" indent="-465138">
              <a:lnSpc>
                <a:spcPct val="100000"/>
              </a:lnSpc>
            </a:pPr>
            <a:r>
              <a:rPr lang="en-US" altLang="en-US" sz="2400" dirty="0"/>
              <a:t>The cost of goods sold accounts have normal debit balances</a:t>
            </a:r>
          </a:p>
          <a:p>
            <a:pPr marL="465138" indent="-465138">
              <a:lnSpc>
                <a:spcPct val="100000"/>
              </a:lnSpc>
            </a:pPr>
            <a:r>
              <a:rPr lang="en-US" sz="2400" dirty="0"/>
              <a:t>Let’s take a look at the journal entry . . .</a:t>
            </a:r>
          </a:p>
        </p:txBody>
      </p:sp>
    </p:spTree>
    <p:extLst>
      <p:ext uri="{BB962C8B-B14F-4D97-AF65-F5344CB8AC3E}">
        <p14:creationId xmlns:p14="http://schemas.microsoft.com/office/powerpoint/2010/main" val="4132143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182" y="675774"/>
            <a:ext cx="8164429" cy="1987215"/>
          </a:xfrm>
        </p:spPr>
        <p:txBody>
          <a:bodyPr>
            <a:normAutofit/>
          </a:bodyPr>
          <a:lstStyle/>
          <a:p>
            <a:r>
              <a:rPr lang="en-US" altLang="en-US" sz="3600" u="sng" dirty="0"/>
              <a:t>Section 1: Merchandising Purchases</a:t>
            </a:r>
            <a:endParaRPr lang="en-US" sz="3600" dirty="0"/>
          </a:p>
        </p:txBody>
      </p:sp>
      <p:sp>
        <p:nvSpPr>
          <p:cNvPr id="3" name="Content Placeholder 2"/>
          <p:cNvSpPr>
            <a:spLocks noGrp="1"/>
          </p:cNvSpPr>
          <p:nvPr>
            <p:ph type="subTitle" idx="1"/>
          </p:nvPr>
        </p:nvSpPr>
        <p:spPr>
          <a:xfrm>
            <a:off x="464394" y="3118421"/>
            <a:ext cx="8182302" cy="2384021"/>
          </a:xfrm>
        </p:spPr>
        <p:txBody>
          <a:bodyPr>
            <a:noAutofit/>
          </a:bodyPr>
          <a:lstStyle/>
          <a:p>
            <a:r>
              <a:rPr lang="en-US" altLang="en-US" sz="3600" kern="0" dirty="0">
                <a:cs typeface="Times New Roman" pitchFamily="18" charset="0"/>
              </a:rPr>
              <a:t> </a:t>
            </a:r>
            <a:r>
              <a:rPr lang="en-US" altLang="en-US" sz="3600" b="1" kern="0" dirty="0">
                <a:cs typeface="Times New Roman" pitchFamily="18" charset="0"/>
              </a:rPr>
              <a:t>Learning Objective </a:t>
            </a:r>
            <a:r>
              <a:rPr lang="en-US" altLang="en-US" sz="3600" b="1" dirty="0"/>
              <a:t>8-1: </a:t>
            </a:r>
            <a:r>
              <a:rPr lang="en-US" sz="3600" b="1" dirty="0"/>
              <a:t> </a:t>
            </a:r>
            <a:r>
              <a:rPr lang="en-US" sz="3600" dirty="0"/>
              <a:t>Record purchases of merchandise on credit in a general journal.</a:t>
            </a:r>
            <a:endParaRPr lang="en-US" sz="3600" dirty="0">
              <a:ea typeface="MS PGothic"/>
              <a:cs typeface="MS PGothic"/>
            </a:endParaRPr>
          </a:p>
        </p:txBody>
      </p:sp>
    </p:spTree>
    <p:extLst>
      <p:ext uri="{BB962C8B-B14F-4D97-AF65-F5344CB8AC3E}">
        <p14:creationId xmlns:p14="http://schemas.microsoft.com/office/powerpoint/2010/main" val="1162241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9144000" cy="567559"/>
          </a:xfrm>
        </p:spPr>
        <p:txBody>
          <a:bodyPr/>
          <a:lstStyle/>
          <a:p>
            <a:pPr>
              <a:lnSpc>
                <a:spcPct val="100000"/>
              </a:lnSpc>
            </a:pPr>
            <a:r>
              <a:rPr lang="en-US" altLang="en-US" dirty="0"/>
              <a:t>Section 1, Objective 8-1: Record purchases of merchandise on credit in a general journal.</a:t>
            </a:r>
          </a:p>
        </p:txBody>
      </p:sp>
      <p:sp>
        <p:nvSpPr>
          <p:cNvPr id="2" name="Title 1"/>
          <p:cNvSpPr>
            <a:spLocks noGrp="1"/>
          </p:cNvSpPr>
          <p:nvPr>
            <p:ph type="title"/>
          </p:nvPr>
        </p:nvSpPr>
        <p:spPr>
          <a:xfrm>
            <a:off x="126123" y="552561"/>
            <a:ext cx="8824979" cy="724445"/>
          </a:xfrm>
        </p:spPr>
        <p:txBody>
          <a:bodyPr>
            <a:normAutofit/>
          </a:bodyPr>
          <a:lstStyle/>
          <a:p>
            <a:pPr algn="ctr"/>
            <a:r>
              <a:rPr lang="en-US" altLang="en-US" sz="3600" dirty="0"/>
              <a:t>Purchases with Freight</a:t>
            </a:r>
            <a:endParaRPr lang="en-US" sz="3600" dirty="0"/>
          </a:p>
        </p:txBody>
      </p:sp>
      <p:pic>
        <p:nvPicPr>
          <p:cNvPr id="12" name="Picture 2" descr="General Journal entry for purchases with freight.  Columns are labeled Date, Description, Post. Ref., Debit and Credit. Each row is numbered.  Row 1 lists 2019 for Date.  Row 2 lists Jan. 15, Purchases and 4760.00 for Debit.  Row 3 lists Freight In and 360.00 for Debit.  Row 4 lists Accounts Payable and 5120.00 for Credit.  Row 5 and 6 lists Purchased merchandise from Modern Sportsman, Invoice 1100." title="General Journal"/>
          <p:cNvPicPr>
            <a:picLocks noGrp="1" noChangeAspect="1" noChangeArrowheads="1"/>
          </p:cNvPicPr>
          <p:nvPr>
            <p:ph type="pic" sz="quarter" idx="18"/>
          </p:nvPr>
        </p:nvPicPr>
        <p:blipFill>
          <a:blip r:embed="rId3">
            <a:extLst>
              <a:ext uri="{28A0092B-C50C-407E-A947-70E740481C1C}">
                <a14:useLocalDpi xmlns:a14="http://schemas.microsoft.com/office/drawing/2010/main" val="0"/>
              </a:ext>
            </a:extLst>
          </a:blip>
          <a:stretch>
            <a:fillRect/>
          </a:stretch>
        </p:blipFill>
        <p:spPr bwMode="auto">
          <a:xfrm>
            <a:off x="955715" y="1438251"/>
            <a:ext cx="7193933" cy="251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descr="T-Accounts show items and data included in purchases with freight.  The first T-Account is titled Purchases with Plus 4,760 listed on the left and Minus listed on the right.  The second T-Account is titled Freight In with Plus 360 listed on the left and Minus listed on the right.  The third T-Account is titled Accounts Payable with Minus listed on the left and Plus 5,120 listed on the right." title="Purchases with Freight T-Accounts"/>
          <p:cNvPicPr>
            <a:picLocks noGrp="1" noChangeAspect="1" noChangeArrowheads="1"/>
          </p:cNvPicPr>
          <p:nvPr>
            <p:ph type="pic" sz="quarter" idx="17"/>
          </p:nvPr>
        </p:nvPicPr>
        <p:blipFill>
          <a:blip r:embed="rId4">
            <a:extLst>
              <a:ext uri="{28A0092B-C50C-407E-A947-70E740481C1C}">
                <a14:useLocalDpi xmlns:a14="http://schemas.microsoft.com/office/drawing/2010/main" val="0"/>
              </a:ext>
            </a:extLst>
          </a:blip>
          <a:stretch>
            <a:fillRect/>
          </a:stretch>
        </p:blipFill>
        <p:spPr bwMode="auto">
          <a:xfrm>
            <a:off x="536755" y="4336122"/>
            <a:ext cx="8053558" cy="187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262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0"/>
            <a:ext cx="9144000" cy="583324"/>
          </a:xfrm>
        </p:spPr>
        <p:txBody>
          <a:bodyPr/>
          <a:lstStyle/>
          <a:p>
            <a:pPr>
              <a:lnSpc>
                <a:spcPct val="100000"/>
              </a:lnSpc>
            </a:pPr>
            <a:r>
              <a:rPr lang="en-US" altLang="en-US" dirty="0"/>
              <a:t>Section 1, Objective 8-1: Record purchases of merchandise on credit in a general journal.</a:t>
            </a:r>
          </a:p>
        </p:txBody>
      </p:sp>
      <p:sp>
        <p:nvSpPr>
          <p:cNvPr id="2" name="Title 1"/>
          <p:cNvSpPr>
            <a:spLocks noGrp="1"/>
          </p:cNvSpPr>
          <p:nvPr>
            <p:ph type="title"/>
          </p:nvPr>
        </p:nvSpPr>
        <p:spPr/>
        <p:txBody>
          <a:bodyPr>
            <a:normAutofit/>
          </a:bodyPr>
          <a:lstStyle/>
          <a:p>
            <a:pPr algn="ctr"/>
            <a:r>
              <a:rPr lang="en-US" altLang="en-US" sz="3600" dirty="0"/>
              <a:t>Payment of Invoice with freight</a:t>
            </a:r>
            <a:endParaRPr lang="en-US" sz="3600" dirty="0"/>
          </a:p>
        </p:txBody>
      </p:sp>
      <p:sp>
        <p:nvSpPr>
          <p:cNvPr id="5" name="Content Placeholder 4"/>
          <p:cNvSpPr>
            <a:spLocks noGrp="1"/>
          </p:cNvSpPr>
          <p:nvPr>
            <p:ph sz="quarter" idx="15"/>
          </p:nvPr>
        </p:nvSpPr>
        <p:spPr>
          <a:xfrm>
            <a:off x="377271" y="1602178"/>
            <a:ext cx="8403016" cy="1566692"/>
          </a:xfrm>
        </p:spPr>
        <p:txBody>
          <a:bodyPr>
            <a:normAutofit/>
          </a:bodyPr>
          <a:lstStyle/>
          <a:p>
            <a:pPr marL="0" indent="0">
              <a:lnSpc>
                <a:spcPct val="100000"/>
              </a:lnSpc>
              <a:buNone/>
            </a:pPr>
            <a:r>
              <a:rPr lang="en-US" altLang="en-US" sz="2600" dirty="0"/>
              <a:t>The journal entry to record payment of this invoice on January 30 using check number 152 appears below:</a:t>
            </a:r>
          </a:p>
        </p:txBody>
      </p:sp>
      <p:pic>
        <p:nvPicPr>
          <p:cNvPr id="12" name="Picture 2" descr="General Journal entry for payment of invoice with freight.  Columns are labeled Date, Description, Post. Ref., Debit and Credit. Each row is numbered.  Row 1 lists 2019 for Date.  Row 2 lists Jan. 30, Accounts Payable and 5120.00 for Debit.  Row 3 lists Cash and 5120.00 for Credit.  Row 4 and 5 lists Paid Modern Sportsman Invoice 1100, Check 152." title="General Journal"/>
          <p:cNvPicPr>
            <a:picLocks noGrp="1" noChangeAspect="1" noChangeArrowheads="1"/>
          </p:cNvPicPr>
          <p:nvPr>
            <p:ph type="pic" sz="quarter" idx="14"/>
          </p:nvPr>
        </p:nvPicPr>
        <p:blipFill>
          <a:blip r:embed="rId3" cstate="print"/>
          <a:stretch>
            <a:fillRect/>
          </a:stretch>
        </p:blipFill>
        <p:spPr bwMode="auto">
          <a:xfrm>
            <a:off x="357063" y="3361847"/>
            <a:ext cx="8399879" cy="2660231"/>
          </a:xfrm>
          <a:prstGeom prst="rect">
            <a:avLst/>
          </a:prstGeom>
          <a:noFill/>
          <a:ln w="9525">
            <a:noFill/>
            <a:miter lim="800000"/>
            <a:headEnd/>
            <a:tailEnd/>
          </a:ln>
        </p:spPr>
      </p:pic>
    </p:spTree>
    <p:extLst>
      <p:ext uri="{BB962C8B-B14F-4D97-AF65-F5344CB8AC3E}">
        <p14:creationId xmlns:p14="http://schemas.microsoft.com/office/powerpoint/2010/main" val="3035718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583325"/>
          </a:xfrm>
        </p:spPr>
        <p:txBody>
          <a:bodyPr/>
          <a:lstStyle/>
          <a:p>
            <a:pPr>
              <a:lnSpc>
                <a:spcPct val="100000"/>
              </a:lnSpc>
            </a:pPr>
            <a:r>
              <a:rPr lang="en-US" altLang="en-US" dirty="0"/>
              <a:t>Section 1, Objective 8-1: Record purchases of merchandise on credit in a general journal.</a:t>
            </a:r>
          </a:p>
        </p:txBody>
      </p:sp>
      <p:sp>
        <p:nvSpPr>
          <p:cNvPr id="2" name="Title 1"/>
          <p:cNvSpPr>
            <a:spLocks noGrp="1"/>
          </p:cNvSpPr>
          <p:nvPr>
            <p:ph type="title"/>
          </p:nvPr>
        </p:nvSpPr>
        <p:spPr>
          <a:xfrm>
            <a:off x="316140" y="695096"/>
            <a:ext cx="8466079" cy="995307"/>
          </a:xfrm>
        </p:spPr>
        <p:txBody>
          <a:bodyPr>
            <a:noAutofit/>
          </a:bodyPr>
          <a:lstStyle/>
          <a:p>
            <a:r>
              <a:rPr lang="en-US" altLang="en-US" dirty="0"/>
              <a:t>Purchase Returns and Allowances (1 of 3)</a:t>
            </a:r>
            <a:endParaRPr lang="en-US" dirty="0"/>
          </a:p>
        </p:txBody>
      </p:sp>
      <p:sp>
        <p:nvSpPr>
          <p:cNvPr id="3" name="Content Placeholder 2"/>
          <p:cNvSpPr>
            <a:spLocks noGrp="1"/>
          </p:cNvSpPr>
          <p:nvPr>
            <p:ph idx="1"/>
          </p:nvPr>
        </p:nvSpPr>
        <p:spPr>
          <a:xfrm>
            <a:off x="378369" y="1980302"/>
            <a:ext cx="8355724" cy="3001593"/>
          </a:xfrm>
        </p:spPr>
        <p:txBody>
          <a:bodyPr>
            <a:normAutofit/>
          </a:bodyPr>
          <a:lstStyle/>
          <a:p>
            <a:pPr marL="457200" indent="-457200">
              <a:lnSpc>
                <a:spcPct val="100000"/>
              </a:lnSpc>
            </a:pPr>
            <a:r>
              <a:rPr lang="en-US" altLang="en-US" sz="2600" dirty="0"/>
              <a:t>A purchase return is a return of unsatisfactory goods</a:t>
            </a:r>
          </a:p>
          <a:p>
            <a:pPr marL="457200" indent="-457200">
              <a:lnSpc>
                <a:spcPct val="100000"/>
              </a:lnSpc>
            </a:pPr>
            <a:r>
              <a:rPr lang="en-US" altLang="en-US" sz="2600" dirty="0"/>
              <a:t>A purchase allowance is a reduction in the price of the goods</a:t>
            </a:r>
          </a:p>
        </p:txBody>
      </p:sp>
    </p:spTree>
    <p:extLst>
      <p:ext uri="{BB962C8B-B14F-4D97-AF65-F5344CB8AC3E}">
        <p14:creationId xmlns:p14="http://schemas.microsoft.com/office/powerpoint/2010/main" val="244744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70"/>
            <a:ext cx="9143999" cy="988280"/>
          </a:xfrm>
        </p:spPr>
        <p:txBody>
          <a:bodyPr>
            <a:normAutofit/>
          </a:bodyPr>
          <a:lstStyle/>
          <a:p>
            <a:pPr>
              <a:defRPr/>
            </a:pPr>
            <a:r>
              <a:rPr lang="en-US" dirty="0">
                <a:ea typeface="ＭＳ Ｐゴシック" panose="020B0600070205080204" pitchFamily="34" charset="-128"/>
                <a:cs typeface="Times New Roman" pitchFamily="18" charset="0"/>
              </a:rPr>
              <a:t>Learning Objectives (1 of 2)</a:t>
            </a:r>
            <a:endParaRPr lang="en-US" sz="2400" dirty="0">
              <a:ea typeface="ＭＳ Ｐゴシック" panose="020B0600070205080204" pitchFamily="34" charset="-128"/>
              <a:cs typeface="Times New Roman" pitchFamily="18" charset="0"/>
            </a:endParaRPr>
          </a:p>
        </p:txBody>
      </p:sp>
      <p:sp>
        <p:nvSpPr>
          <p:cNvPr id="3" name="Content Placeholder 2"/>
          <p:cNvSpPr>
            <a:spLocks noGrp="1"/>
          </p:cNvSpPr>
          <p:nvPr>
            <p:ph idx="1"/>
          </p:nvPr>
        </p:nvSpPr>
        <p:spPr>
          <a:xfrm>
            <a:off x="431407" y="1083636"/>
            <a:ext cx="8295497" cy="5317164"/>
          </a:xfrm>
        </p:spPr>
        <p:txBody>
          <a:bodyPr>
            <a:noAutofit/>
          </a:bodyPr>
          <a:lstStyle/>
          <a:p>
            <a:pPr defTabSz="809625">
              <a:lnSpc>
                <a:spcPct val="100000"/>
              </a:lnSpc>
              <a:buFont typeface="Wingdings" pitchFamily="2" charset="2"/>
              <a:buNone/>
              <a:defRPr/>
            </a:pPr>
            <a:r>
              <a:rPr lang="en-US" altLang="en-US" sz="2600" u="sng" dirty="0"/>
              <a:t>SECTION 1: Merchandising Purchases</a:t>
            </a:r>
            <a:endParaRPr lang="en-US" sz="2600" u="sng" dirty="0"/>
          </a:p>
          <a:p>
            <a:pPr marL="625475" indent="-625475">
              <a:lnSpc>
                <a:spcPct val="100000"/>
              </a:lnSpc>
              <a:buNone/>
            </a:pPr>
            <a:r>
              <a:rPr lang="en-US" altLang="en-US" sz="2400" dirty="0"/>
              <a:t>8-1</a:t>
            </a:r>
            <a:r>
              <a:rPr lang="en-US" sz="2400" dirty="0"/>
              <a:t> Record purchases of merchandise on credit in a general journal. </a:t>
            </a:r>
          </a:p>
          <a:p>
            <a:pPr marL="625475" indent="-625475">
              <a:lnSpc>
                <a:spcPct val="100000"/>
              </a:lnSpc>
              <a:buNone/>
            </a:pPr>
            <a:r>
              <a:rPr lang="en-US" altLang="en-US" sz="2400" dirty="0"/>
              <a:t>8-2 </a:t>
            </a:r>
            <a:r>
              <a:rPr lang="en-US" sz="2400" dirty="0"/>
              <a:t>Compute the net delivered cost of purchases</a:t>
            </a:r>
          </a:p>
          <a:p>
            <a:pPr marL="0" indent="0">
              <a:lnSpc>
                <a:spcPct val="100000"/>
              </a:lnSpc>
              <a:buNone/>
              <a:tabLst>
                <a:tab pos="519113" algn="l"/>
              </a:tabLst>
              <a:defRPr/>
            </a:pPr>
            <a:r>
              <a:rPr lang="en-US" altLang="en-US" sz="2600" u="sng" dirty="0"/>
              <a:t>SECTION 2: Accounts Payable</a:t>
            </a:r>
            <a:endParaRPr lang="en-US" sz="2600" u="sng" dirty="0"/>
          </a:p>
          <a:p>
            <a:pPr marL="625475" indent="-625475">
              <a:lnSpc>
                <a:spcPct val="100000"/>
              </a:lnSpc>
              <a:buNone/>
              <a:tabLst>
                <a:tab pos="393700" algn="l"/>
              </a:tabLst>
            </a:pPr>
            <a:r>
              <a:rPr lang="en-US" altLang="en-US" sz="2400" dirty="0"/>
              <a:t>8-3 </a:t>
            </a:r>
            <a:r>
              <a:rPr lang="en-US" sz="2400" dirty="0"/>
              <a:t>Post from the general journal to the general ledger accounts. </a:t>
            </a:r>
          </a:p>
          <a:p>
            <a:pPr marL="625475" indent="-625475">
              <a:lnSpc>
                <a:spcPct val="100000"/>
              </a:lnSpc>
              <a:buNone/>
              <a:tabLst>
                <a:tab pos="395288" algn="l"/>
              </a:tabLst>
            </a:pPr>
            <a:r>
              <a:rPr lang="en-US" altLang="en-US" sz="2400" dirty="0"/>
              <a:t>8-4 </a:t>
            </a:r>
            <a:r>
              <a:rPr lang="en-US" sz="2400" dirty="0"/>
              <a:t>Post transactions to the accounts payable subsidiary ledger.                    </a:t>
            </a:r>
          </a:p>
        </p:txBody>
      </p:sp>
    </p:spTree>
    <p:extLst>
      <p:ext uri="{BB962C8B-B14F-4D97-AF65-F5344CB8AC3E}">
        <p14:creationId xmlns:p14="http://schemas.microsoft.com/office/powerpoint/2010/main" val="1176669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0" y="0"/>
            <a:ext cx="9144000" cy="599090"/>
          </a:xfrm>
        </p:spPr>
        <p:txBody>
          <a:bodyPr/>
          <a:lstStyle/>
          <a:p>
            <a:pPr>
              <a:lnSpc>
                <a:spcPct val="100000"/>
              </a:lnSpc>
              <a:spcBef>
                <a:spcPct val="20000"/>
              </a:spcBef>
              <a:buClr>
                <a:srgbClr val="EB8045"/>
              </a:buClr>
            </a:pPr>
            <a:r>
              <a:rPr lang="en-US" altLang="en-US" dirty="0"/>
              <a:t>Section 1, Objective 8-1: Record purchases of merchandise on credit in a general journal.</a:t>
            </a:r>
          </a:p>
        </p:txBody>
      </p:sp>
      <p:sp>
        <p:nvSpPr>
          <p:cNvPr id="2" name="Title 1"/>
          <p:cNvSpPr>
            <a:spLocks noGrp="1"/>
          </p:cNvSpPr>
          <p:nvPr>
            <p:ph type="title"/>
          </p:nvPr>
        </p:nvSpPr>
        <p:spPr>
          <a:xfrm>
            <a:off x="337487" y="707528"/>
            <a:ext cx="8449672" cy="1054366"/>
          </a:xfrm>
        </p:spPr>
        <p:txBody>
          <a:bodyPr>
            <a:noAutofit/>
          </a:bodyPr>
          <a:lstStyle/>
          <a:p>
            <a:r>
              <a:rPr lang="en-US" altLang="en-US" dirty="0"/>
              <a:t>Purchase Returns and Allowances (2 of 3)</a:t>
            </a:r>
            <a:endParaRPr lang="en-US" dirty="0"/>
          </a:p>
        </p:txBody>
      </p:sp>
      <p:sp>
        <p:nvSpPr>
          <p:cNvPr id="3" name="Content Placeholder 2"/>
          <p:cNvSpPr>
            <a:spLocks noGrp="1"/>
          </p:cNvSpPr>
          <p:nvPr>
            <p:ph sz="quarter" idx="15"/>
          </p:nvPr>
        </p:nvSpPr>
        <p:spPr>
          <a:xfrm>
            <a:off x="357513" y="1847500"/>
            <a:ext cx="8446183" cy="1503629"/>
          </a:xfrm>
        </p:spPr>
        <p:txBody>
          <a:bodyPr>
            <a:noAutofit/>
          </a:bodyPr>
          <a:lstStyle/>
          <a:p>
            <a:pPr marL="0" indent="0">
              <a:lnSpc>
                <a:spcPct val="100000"/>
              </a:lnSpc>
              <a:buNone/>
            </a:pPr>
            <a:r>
              <a:rPr lang="en-US" altLang="en-US" sz="2600" dirty="0"/>
              <a:t>A credit to the Purchase Returns and Allowances account is made when a vendor returns something to a supplier.</a:t>
            </a:r>
          </a:p>
        </p:txBody>
      </p:sp>
      <p:pic>
        <p:nvPicPr>
          <p:cNvPr id="13" name="Picture 2" descr="T-Account titled Purchases Returns and Allowances lists Returns and Allowances on the right side." title="Purchase Returns and Allowances T-Account (Slide 2 of 3)"/>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2375273" y="3417970"/>
            <a:ext cx="4316850" cy="29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699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567560"/>
          </a:xfrm>
        </p:spPr>
        <p:txBody>
          <a:bodyPr/>
          <a:lstStyle/>
          <a:p>
            <a:pPr>
              <a:lnSpc>
                <a:spcPct val="100000"/>
              </a:lnSpc>
            </a:pPr>
            <a:r>
              <a:rPr lang="en-US" altLang="en-US" dirty="0"/>
              <a:t>Section 1, Objective 8-1: Record purchases of merchandise on credit in a general journal.</a:t>
            </a:r>
          </a:p>
        </p:txBody>
      </p:sp>
      <p:sp>
        <p:nvSpPr>
          <p:cNvPr id="2" name="Title 1"/>
          <p:cNvSpPr>
            <a:spLocks noGrp="1"/>
          </p:cNvSpPr>
          <p:nvPr>
            <p:ph type="title"/>
          </p:nvPr>
        </p:nvSpPr>
        <p:spPr>
          <a:xfrm>
            <a:off x="390289" y="704919"/>
            <a:ext cx="8352264" cy="990532"/>
          </a:xfrm>
        </p:spPr>
        <p:txBody>
          <a:bodyPr>
            <a:noAutofit/>
          </a:bodyPr>
          <a:lstStyle/>
          <a:p>
            <a:r>
              <a:rPr lang="en-US" altLang="en-US" dirty="0"/>
              <a:t>Purchase Returns and Allowances (3 of 3)</a:t>
            </a:r>
            <a:endParaRPr lang="en-US" dirty="0"/>
          </a:p>
        </p:txBody>
      </p:sp>
      <p:sp>
        <p:nvSpPr>
          <p:cNvPr id="7" name="Content Placeholder 3"/>
          <p:cNvSpPr>
            <a:spLocks noGrp="1"/>
          </p:cNvSpPr>
          <p:nvPr>
            <p:ph idx="1"/>
          </p:nvPr>
        </p:nvSpPr>
        <p:spPr>
          <a:xfrm>
            <a:off x="354308" y="1978084"/>
            <a:ext cx="8420724" cy="4390632"/>
          </a:xfrm>
        </p:spPr>
        <p:txBody>
          <a:bodyPr>
            <a:noAutofit/>
          </a:bodyPr>
          <a:lstStyle/>
          <a:p>
            <a:pPr marL="457200" indent="-457200">
              <a:lnSpc>
                <a:spcPct val="100000"/>
              </a:lnSpc>
              <a:buSzPct val="100000"/>
            </a:pPr>
            <a:r>
              <a:rPr lang="en-US" altLang="en-US" sz="2600" dirty="0"/>
              <a:t>A complete record of returns and allowances</a:t>
            </a:r>
          </a:p>
          <a:p>
            <a:pPr marL="457200" indent="-457200">
              <a:lnSpc>
                <a:spcPct val="100000"/>
              </a:lnSpc>
              <a:buSzPct val="100000"/>
            </a:pPr>
            <a:r>
              <a:rPr lang="en-US" altLang="en-US" sz="2600" dirty="0"/>
              <a:t>A contra cost of goods sold account</a:t>
            </a:r>
          </a:p>
          <a:p>
            <a:pPr marL="457200" indent="-457200">
              <a:lnSpc>
                <a:spcPct val="100000"/>
              </a:lnSpc>
              <a:buSzPct val="100000"/>
            </a:pPr>
            <a:r>
              <a:rPr lang="en-US" altLang="en-US" sz="2600" dirty="0"/>
              <a:t>Normal credit balance</a:t>
            </a:r>
          </a:p>
        </p:txBody>
      </p:sp>
    </p:spTree>
    <p:extLst>
      <p:ext uri="{BB962C8B-B14F-4D97-AF65-F5344CB8AC3E}">
        <p14:creationId xmlns:p14="http://schemas.microsoft.com/office/powerpoint/2010/main" val="1511346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0"/>
            <a:ext cx="9144000" cy="551793"/>
          </a:xfrm>
        </p:spPr>
        <p:txBody>
          <a:bodyPr/>
          <a:lstStyle/>
          <a:p>
            <a:pPr>
              <a:lnSpc>
                <a:spcPct val="100000"/>
              </a:lnSpc>
            </a:pPr>
            <a:r>
              <a:rPr lang="en-US" altLang="en-US" dirty="0"/>
              <a:t>Section 1, Objective 8-1: Record purchases of merchandise on credit in a general journal</a:t>
            </a:r>
            <a:endParaRPr lang="en-US" dirty="0"/>
          </a:p>
        </p:txBody>
      </p:sp>
      <p:sp>
        <p:nvSpPr>
          <p:cNvPr id="2" name="Title 1"/>
          <p:cNvSpPr>
            <a:spLocks noGrp="1"/>
          </p:cNvSpPr>
          <p:nvPr>
            <p:ph type="title"/>
          </p:nvPr>
        </p:nvSpPr>
        <p:spPr>
          <a:xfrm>
            <a:off x="132151" y="662923"/>
            <a:ext cx="8869959" cy="976694"/>
          </a:xfrm>
        </p:spPr>
        <p:txBody>
          <a:bodyPr>
            <a:noAutofit/>
          </a:bodyPr>
          <a:lstStyle/>
          <a:p>
            <a:r>
              <a:rPr lang="en-US" altLang="en-US" dirty="0"/>
              <a:t>Recording Purchases Returns and Allowances (1 of 2)</a:t>
            </a:r>
            <a:endParaRPr lang="en-US" dirty="0"/>
          </a:p>
        </p:txBody>
      </p:sp>
      <p:sp>
        <p:nvSpPr>
          <p:cNvPr id="5" name="Content Placeholder 4"/>
          <p:cNvSpPr>
            <a:spLocks noGrp="1"/>
          </p:cNvSpPr>
          <p:nvPr>
            <p:ph sz="quarter" idx="15"/>
          </p:nvPr>
        </p:nvSpPr>
        <p:spPr>
          <a:xfrm>
            <a:off x="428710" y="1835201"/>
            <a:ext cx="8266111" cy="2111157"/>
          </a:xfrm>
        </p:spPr>
        <p:txBody>
          <a:bodyPr>
            <a:normAutofit/>
          </a:bodyPr>
          <a:lstStyle/>
          <a:p>
            <a:pPr marL="0" indent="0">
              <a:lnSpc>
                <a:spcPct val="100000"/>
              </a:lnSpc>
              <a:buNone/>
            </a:pPr>
            <a:r>
              <a:rPr lang="en-US" altLang="en-US" sz="2400" dirty="0"/>
              <a:t>On January 15, Maxx-Out Sporting Goods received merchandise costing $4,760 from Modern Sportsman with freight charges of $360 paid by Modern Sportsman. This is the original entry that was made on January 15.</a:t>
            </a:r>
          </a:p>
        </p:txBody>
      </p:sp>
      <p:pic>
        <p:nvPicPr>
          <p:cNvPr id="11" name="Picture 2" descr="General Journal entry for recording purchases returns and allowances.  Columns are labeled Date, Description, Post. Ref., Debit and Credit. Each row is numbered.  Row 1 lists 2019 for Date.  Row 2 lists Jan. 15, Purchases and 4760.00 for Debit.  Row 3 lists Freight In and 360.00 for Debit.  Row 4 lists Accounts Payable with 5120.00 for Credit.  Row 5 and 6 lists Purchased merchandise from Modern Sportsman, Invoice 1100." title="General Journal (Slide 1 of 2)"/>
          <p:cNvPicPr>
            <a:picLocks noGrp="1" noChangeAspect="1" noChangeArrowheads="1"/>
          </p:cNvPicPr>
          <p:nvPr>
            <p:ph type="pic" sz="quarter" idx="14"/>
          </p:nvPr>
        </p:nvPicPr>
        <p:blipFill>
          <a:blip r:embed="rId3" cstate="print"/>
          <a:stretch>
            <a:fillRect/>
          </a:stretch>
        </p:blipFill>
        <p:spPr bwMode="auto">
          <a:xfrm>
            <a:off x="769907" y="4094924"/>
            <a:ext cx="7614744" cy="2139758"/>
          </a:xfrm>
          <a:prstGeom prst="rect">
            <a:avLst/>
          </a:prstGeom>
          <a:noFill/>
          <a:ln w="9525">
            <a:noFill/>
            <a:miter lim="800000"/>
            <a:headEnd/>
            <a:tailEnd/>
          </a:ln>
        </p:spPr>
      </p:pic>
    </p:spTree>
    <p:extLst>
      <p:ext uri="{BB962C8B-B14F-4D97-AF65-F5344CB8AC3E}">
        <p14:creationId xmlns:p14="http://schemas.microsoft.com/office/powerpoint/2010/main" val="1309320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4"/>
          <p:cNvSpPr>
            <a:spLocks noGrp="1"/>
          </p:cNvSpPr>
          <p:nvPr>
            <p:ph type="body" sz="quarter" idx="14"/>
          </p:nvPr>
        </p:nvSpPr>
        <p:spPr>
          <a:xfrm>
            <a:off x="0" y="-1"/>
            <a:ext cx="9144000" cy="583325"/>
          </a:xfrm>
        </p:spPr>
        <p:txBody>
          <a:bodyPr>
            <a:noAutofit/>
          </a:bodyPr>
          <a:lstStyle/>
          <a:p>
            <a:pPr marL="0" indent="0">
              <a:lnSpc>
                <a:spcPct val="100000"/>
              </a:lnSpc>
              <a:buNone/>
            </a:pPr>
            <a:r>
              <a:rPr lang="en-US" altLang="en-US" sz="1800" dirty="0"/>
              <a:t>Section 1, Objective 8-1: Record purchases of merchandise on credit in a general journal</a:t>
            </a:r>
            <a:endParaRPr lang="en-US" sz="1800" dirty="0"/>
          </a:p>
        </p:txBody>
      </p:sp>
      <p:sp>
        <p:nvSpPr>
          <p:cNvPr id="12" name="Title 1"/>
          <p:cNvSpPr>
            <a:spLocks noGrp="1"/>
          </p:cNvSpPr>
          <p:nvPr>
            <p:ph type="title"/>
          </p:nvPr>
        </p:nvSpPr>
        <p:spPr>
          <a:xfrm>
            <a:off x="204950" y="656477"/>
            <a:ext cx="8718331" cy="976599"/>
          </a:xfrm>
        </p:spPr>
        <p:txBody>
          <a:bodyPr>
            <a:noAutofit/>
          </a:bodyPr>
          <a:lstStyle/>
          <a:p>
            <a:r>
              <a:rPr lang="en-US" altLang="en-US" dirty="0"/>
              <a:t>Recording Purchases Returns and Allowances (2 of 2)</a:t>
            </a:r>
            <a:endParaRPr lang="en-US" dirty="0"/>
          </a:p>
        </p:txBody>
      </p:sp>
      <p:sp>
        <p:nvSpPr>
          <p:cNvPr id="13" name="Content Placeholder 2"/>
          <p:cNvSpPr>
            <a:spLocks noGrp="1"/>
          </p:cNvSpPr>
          <p:nvPr>
            <p:ph idx="4294967295"/>
          </p:nvPr>
        </p:nvSpPr>
        <p:spPr>
          <a:xfrm>
            <a:off x="493431" y="1791111"/>
            <a:ext cx="8201389" cy="1657942"/>
          </a:xfrm>
          <a:prstGeom prst="rect">
            <a:avLst/>
          </a:prstGeom>
        </p:spPr>
        <p:txBody>
          <a:bodyPr>
            <a:normAutofit/>
          </a:bodyPr>
          <a:lstStyle/>
          <a:p>
            <a:pPr marL="0" indent="0">
              <a:lnSpc>
                <a:spcPct val="100000"/>
              </a:lnSpc>
              <a:buNone/>
            </a:pPr>
            <a:r>
              <a:rPr lang="en-US" altLang="en-US" sz="2400" dirty="0"/>
              <a:t>Some goods received from the January 15 purchase were damaged, and the supplier granted a $476 purchase allowance on their credit memo #103 dated January 27.</a:t>
            </a:r>
          </a:p>
        </p:txBody>
      </p:sp>
      <p:pic>
        <p:nvPicPr>
          <p:cNvPr id="15" name="Picture 2" descr="General Journal entry for recording purchases returns and allowances.  Columns are labeled Date, Description, Post. Ref., Debit and Credit. Each row is numbered.  Row 1 lists 2019 for Date.  Row 2 lists Jan. 27, Accounts Payable and 476.00 for Debit.  Row 3 lists Purchases Returns and Allowances and 476.00 for Credit.  Row 4 thru 7 lists Received Credit Memo 103 for an allowance for damaged merchandise; original Invoice 1100, January 15, 2019." title="General Journal (Slide 2 of 2)"/>
          <p:cNvPicPr>
            <a:picLocks noGrp="1" noChangeAspect="1" noChangeArrowheads="1"/>
          </p:cNvPicPr>
          <p:nvPr>
            <p:ph type="pic" sz="quarter" idx="14"/>
          </p:nvPr>
        </p:nvPicPr>
        <p:blipFill>
          <a:blip r:embed="rId3" cstate="print"/>
          <a:stretch>
            <a:fillRect/>
          </a:stretch>
        </p:blipFill>
        <p:spPr bwMode="auto">
          <a:xfrm>
            <a:off x="672071" y="3560310"/>
            <a:ext cx="8082940" cy="2719612"/>
          </a:xfrm>
          <a:prstGeom prst="rect">
            <a:avLst/>
          </a:prstGeom>
          <a:noFill/>
          <a:ln w="9525">
            <a:noFill/>
            <a:miter lim="800000"/>
            <a:headEnd/>
            <a:tailEnd/>
          </a:ln>
        </p:spPr>
      </p:pic>
    </p:spTree>
    <p:extLst>
      <p:ext uri="{BB962C8B-B14F-4D97-AF65-F5344CB8AC3E}">
        <p14:creationId xmlns:p14="http://schemas.microsoft.com/office/powerpoint/2010/main" val="4033999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9144000" cy="567559"/>
          </a:xfrm>
        </p:spPr>
        <p:txBody>
          <a:bodyPr/>
          <a:lstStyle/>
          <a:p>
            <a:pPr>
              <a:lnSpc>
                <a:spcPct val="100000"/>
              </a:lnSpc>
            </a:pPr>
            <a:r>
              <a:rPr lang="en-US" altLang="en-US" dirty="0"/>
              <a:t>Section 1, Objective 8-1: Record purchases of merchandise on credit in a general journal.</a:t>
            </a:r>
          </a:p>
        </p:txBody>
      </p:sp>
      <p:sp>
        <p:nvSpPr>
          <p:cNvPr id="2" name="Title 1"/>
          <p:cNvSpPr>
            <a:spLocks noGrp="1"/>
          </p:cNvSpPr>
          <p:nvPr>
            <p:ph type="title"/>
          </p:nvPr>
        </p:nvSpPr>
        <p:spPr>
          <a:xfrm>
            <a:off x="227060" y="649551"/>
            <a:ext cx="8664404" cy="908834"/>
          </a:xfrm>
        </p:spPr>
        <p:txBody>
          <a:bodyPr>
            <a:noAutofit/>
          </a:bodyPr>
          <a:lstStyle/>
          <a:p>
            <a:r>
              <a:rPr lang="en-US" altLang="en-US" dirty="0"/>
              <a:t>Recording the Payment on Account (1 of 2)</a:t>
            </a:r>
            <a:endParaRPr lang="en-US" dirty="0"/>
          </a:p>
        </p:txBody>
      </p:sp>
      <p:sp>
        <p:nvSpPr>
          <p:cNvPr id="5" name="Content Placeholder 4"/>
          <p:cNvSpPr>
            <a:spLocks noGrp="1"/>
          </p:cNvSpPr>
          <p:nvPr>
            <p:ph sz="quarter" idx="15"/>
          </p:nvPr>
        </p:nvSpPr>
        <p:spPr>
          <a:xfrm>
            <a:off x="413500" y="1791370"/>
            <a:ext cx="8281322" cy="1401009"/>
          </a:xfrm>
        </p:spPr>
        <p:txBody>
          <a:bodyPr>
            <a:noAutofit/>
          </a:bodyPr>
          <a:lstStyle/>
          <a:p>
            <a:pPr marL="0" indent="0">
              <a:lnSpc>
                <a:spcPct val="100000"/>
              </a:lnSpc>
              <a:buNone/>
            </a:pPr>
            <a:r>
              <a:rPr lang="en-US" altLang="en-US" sz="2600" dirty="0"/>
              <a:t>The amount owed to Modern Sportsman, after the purchase allowance, is $4,644 ($5,120 - $476 = $4,644).</a:t>
            </a:r>
          </a:p>
        </p:txBody>
      </p:sp>
      <p:pic>
        <p:nvPicPr>
          <p:cNvPr id="12" name="Picture 2" descr="Two T-Accounts show the items and data included in recording the payment on Account.  The first T-Account is titled Accounts Payable with data listed as 476 on the left and 5,120 on the right.  A horizontal line divides the T-Account and data is listed below as 4,644 on the right.  The second T-Account is titled Purchases Returns and Allowances with data listed as 476 on the right." title="Recording the Payment on Account T-Accounts (Slide 1 of 2)"/>
          <p:cNvPicPr>
            <a:picLocks noGrp="1" noChangeAspect="1" noChangeArrowheads="1"/>
          </p:cNvPicPr>
          <p:nvPr>
            <p:ph type="pic" sz="quarter" idx="18"/>
          </p:nvPr>
        </p:nvPicPr>
        <p:blipFill>
          <a:blip r:embed="rId3">
            <a:extLst>
              <a:ext uri="{28A0092B-C50C-407E-A947-70E740481C1C}">
                <a14:useLocalDpi xmlns:a14="http://schemas.microsoft.com/office/drawing/2010/main" val="0"/>
              </a:ext>
            </a:extLst>
          </a:blip>
          <a:stretch>
            <a:fillRect/>
          </a:stretch>
        </p:blipFill>
        <p:spPr bwMode="auto">
          <a:xfrm>
            <a:off x="535499" y="3466122"/>
            <a:ext cx="8063623" cy="194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823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9144000" cy="551793"/>
          </a:xfrm>
        </p:spPr>
        <p:txBody>
          <a:bodyPr/>
          <a:lstStyle/>
          <a:p>
            <a:pPr>
              <a:lnSpc>
                <a:spcPct val="100000"/>
              </a:lnSpc>
            </a:pPr>
            <a:r>
              <a:rPr lang="en-US" altLang="en-US" dirty="0"/>
              <a:t>Section 1, Objective 8-1: Record purchases of merchandise on credit in a general journal.</a:t>
            </a:r>
          </a:p>
        </p:txBody>
      </p:sp>
      <p:sp>
        <p:nvSpPr>
          <p:cNvPr id="2" name="Title 1"/>
          <p:cNvSpPr>
            <a:spLocks noGrp="1"/>
          </p:cNvSpPr>
          <p:nvPr>
            <p:ph type="title"/>
          </p:nvPr>
        </p:nvSpPr>
        <p:spPr>
          <a:xfrm>
            <a:off x="313620" y="744400"/>
            <a:ext cx="8466099" cy="960414"/>
          </a:xfrm>
        </p:spPr>
        <p:txBody>
          <a:bodyPr>
            <a:noAutofit/>
          </a:bodyPr>
          <a:lstStyle/>
          <a:p>
            <a:r>
              <a:rPr lang="en-US" altLang="en-US" dirty="0"/>
              <a:t>Recording the Payment on Account (2 of 2)</a:t>
            </a:r>
            <a:endParaRPr lang="en-US" dirty="0"/>
          </a:p>
        </p:txBody>
      </p:sp>
      <p:pic>
        <p:nvPicPr>
          <p:cNvPr id="19" name="Picture 2" descr="General Journal entry for recording the payment on account.  Columns are labeled Date, Description, Post. Ref., Debit and Credit. Each row is numbered.  Row 1 lists 2019 for Date.  Row 2 lists Jan. 31, Accounts Payable and 4644.00 for Debit.  Row 3 lists Cash and 4644.00 for Credit.  Row 4 thru 7 lists Paid amount due on Invoice 1100 to Modern Sportsman after receipt of Credit Memo 103, Check 153." title="General Journal (Slide 2 of 2)"/>
          <p:cNvPicPr>
            <a:picLocks noGrp="1" noChangeAspect="1" noChangeArrowheads="1"/>
          </p:cNvPicPr>
          <p:nvPr>
            <p:ph type="pic" sz="quarter" idx="17"/>
          </p:nvPr>
        </p:nvPicPr>
        <p:blipFill>
          <a:blip r:embed="rId2" cstate="print"/>
          <a:srcRect t="4959" b="4959"/>
          <a:stretch>
            <a:fillRect/>
          </a:stretch>
        </p:blipFill>
        <p:spPr bwMode="auto">
          <a:xfrm>
            <a:off x="297578" y="2091286"/>
            <a:ext cx="8639879" cy="2956964"/>
          </a:xfrm>
          <a:prstGeom prst="rect">
            <a:avLst/>
          </a:prstGeom>
          <a:noFill/>
          <a:ln w="9525">
            <a:noFill/>
            <a:miter lim="800000"/>
            <a:headEnd/>
            <a:tailEnd/>
          </a:ln>
        </p:spPr>
      </p:pic>
    </p:spTree>
    <p:extLst>
      <p:ext uri="{BB962C8B-B14F-4D97-AF65-F5344CB8AC3E}">
        <p14:creationId xmlns:p14="http://schemas.microsoft.com/office/powerpoint/2010/main" val="1755689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567560"/>
          </a:xfrm>
        </p:spPr>
        <p:txBody>
          <a:bodyPr/>
          <a:lstStyle/>
          <a:p>
            <a:pPr>
              <a:lnSpc>
                <a:spcPct val="100000"/>
              </a:lnSpc>
            </a:pPr>
            <a:r>
              <a:rPr lang="en-US" altLang="en-US" dirty="0"/>
              <a:t>Section 1, Objective 8-1: Record purchases of merchandise on credit in a general journal</a:t>
            </a:r>
            <a:endParaRPr lang="en-US" dirty="0"/>
          </a:p>
        </p:txBody>
      </p:sp>
      <p:sp>
        <p:nvSpPr>
          <p:cNvPr id="2" name="Title 1"/>
          <p:cNvSpPr>
            <a:spLocks noGrp="1"/>
          </p:cNvSpPr>
          <p:nvPr>
            <p:ph type="title"/>
          </p:nvPr>
        </p:nvSpPr>
        <p:spPr>
          <a:xfrm>
            <a:off x="380239" y="663009"/>
            <a:ext cx="8384662" cy="766132"/>
          </a:xfrm>
        </p:spPr>
        <p:txBody>
          <a:bodyPr>
            <a:normAutofit/>
          </a:bodyPr>
          <a:lstStyle/>
          <a:p>
            <a:r>
              <a:rPr lang="en-US" altLang="en-US" dirty="0"/>
              <a:t>Purchases Discounts</a:t>
            </a:r>
            <a:endParaRPr lang="en-US" dirty="0"/>
          </a:p>
        </p:txBody>
      </p:sp>
      <p:sp>
        <p:nvSpPr>
          <p:cNvPr id="3" name="Content Placeholder 2"/>
          <p:cNvSpPr>
            <a:spLocks noGrp="1"/>
          </p:cNvSpPr>
          <p:nvPr>
            <p:ph idx="1"/>
          </p:nvPr>
        </p:nvSpPr>
        <p:spPr>
          <a:xfrm>
            <a:off x="362066" y="1523113"/>
            <a:ext cx="8364839" cy="4781433"/>
          </a:xfrm>
        </p:spPr>
        <p:txBody>
          <a:bodyPr>
            <a:noAutofit/>
          </a:bodyPr>
          <a:lstStyle/>
          <a:p>
            <a:pPr marL="457200" indent="-457200">
              <a:lnSpc>
                <a:spcPct val="100000"/>
              </a:lnSpc>
              <a:buSzPct val="100000"/>
            </a:pPr>
            <a:r>
              <a:rPr lang="en-US" altLang="en-US" sz="2600" dirty="0"/>
              <a:t>Net 30 days or n/30: Payment in full is due 30 days after the date of the invoice.</a:t>
            </a:r>
          </a:p>
          <a:p>
            <a:pPr marL="457200" indent="-457200">
              <a:lnSpc>
                <a:spcPct val="100000"/>
              </a:lnSpc>
              <a:buSzPct val="100000"/>
            </a:pPr>
            <a:r>
              <a:rPr lang="en-US" altLang="en-US" sz="2600" dirty="0"/>
              <a:t>Net 10 days EOM, or n/10 EOM: Payment in full is due 10 days after the end of the month in which the invoice was issued.</a:t>
            </a:r>
          </a:p>
          <a:p>
            <a:pPr marL="457200" indent="-457200">
              <a:lnSpc>
                <a:spcPct val="100000"/>
              </a:lnSpc>
              <a:buSzPct val="100000"/>
            </a:pPr>
            <a:r>
              <a:rPr lang="en-US" altLang="en-US" sz="2600" dirty="0"/>
              <a:t>2% 10 days, net 30 days; or 2/10, n/30: If payment is made within 10 days of the invoice date, the customer can take a 2 percent discount. Otherwise, payment in full is due in 30 days.</a:t>
            </a:r>
          </a:p>
        </p:txBody>
      </p:sp>
    </p:spTree>
    <p:extLst>
      <p:ext uri="{BB962C8B-B14F-4D97-AF65-F5344CB8AC3E}">
        <p14:creationId xmlns:p14="http://schemas.microsoft.com/office/powerpoint/2010/main" val="1914541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0"/>
            <a:ext cx="9144000" cy="599090"/>
          </a:xfrm>
        </p:spPr>
        <p:txBody>
          <a:bodyPr/>
          <a:lstStyle/>
          <a:p>
            <a:pPr>
              <a:lnSpc>
                <a:spcPct val="100000"/>
              </a:lnSpc>
            </a:pPr>
            <a:r>
              <a:rPr lang="en-US" altLang="en-US" dirty="0"/>
              <a:t>Section 1, Objective 8-1: Record purchases of merchandise on credit in a general journal.</a:t>
            </a:r>
          </a:p>
        </p:txBody>
      </p:sp>
      <p:sp>
        <p:nvSpPr>
          <p:cNvPr id="2" name="Title 1"/>
          <p:cNvSpPr>
            <a:spLocks noGrp="1"/>
          </p:cNvSpPr>
          <p:nvPr>
            <p:ph type="title"/>
          </p:nvPr>
        </p:nvSpPr>
        <p:spPr>
          <a:xfrm>
            <a:off x="857250" y="662922"/>
            <a:ext cx="7620000" cy="994427"/>
          </a:xfrm>
        </p:spPr>
        <p:txBody>
          <a:bodyPr>
            <a:noAutofit/>
          </a:bodyPr>
          <a:lstStyle/>
          <a:p>
            <a:r>
              <a:rPr lang="en-US" altLang="en-US" dirty="0"/>
              <a:t>Recording Purchases Discounts (1 of 2)</a:t>
            </a:r>
            <a:endParaRPr lang="en-US" dirty="0"/>
          </a:p>
        </p:txBody>
      </p:sp>
      <p:sp>
        <p:nvSpPr>
          <p:cNvPr id="5" name="Content Placeholder 4"/>
          <p:cNvSpPr>
            <a:spLocks noGrp="1"/>
          </p:cNvSpPr>
          <p:nvPr>
            <p:ph sz="quarter" idx="15"/>
          </p:nvPr>
        </p:nvSpPr>
        <p:spPr>
          <a:xfrm>
            <a:off x="476250" y="1720416"/>
            <a:ext cx="8248650" cy="2086958"/>
          </a:xfrm>
        </p:spPr>
        <p:txBody>
          <a:bodyPr>
            <a:normAutofit/>
          </a:bodyPr>
          <a:lstStyle/>
          <a:p>
            <a:pPr marL="0" indent="0">
              <a:lnSpc>
                <a:spcPct val="100000"/>
              </a:lnSpc>
              <a:buNone/>
            </a:pPr>
            <a:r>
              <a:rPr lang="en-US" altLang="en-US" sz="2400" dirty="0"/>
              <a:t>Maxx-Out Sporting Goods received merchandise costing $3,000 from The Modern Sportsman on January 10, Invoice 880, terms 2/10, n/30, with freight charges of $200 paid by Modern Sportsman and added to the invoice.</a:t>
            </a:r>
          </a:p>
        </p:txBody>
      </p:sp>
      <p:pic>
        <p:nvPicPr>
          <p:cNvPr id="12" name="Picture 2" descr="General Journal entry for recording purchases discounts.  Columns are labeled Date, Description, Post. Ref., Debit and Credit. Each row is numbered.  Row 1 lists 2019 for Date.  Row 2 lists Jan. 10, Purchases and 3,000.00 for Debit.  Row 3 lists Freight In and 200.00 for Debit.  Row 4 lists Accounts Payable and 3,200.00 for Credit.  Row 4 thru 7 lists Purchases merchandise from Modern Sportsman, Invoice 880, terms 2/10, n/30." title="General Journal (Slide 1 of 2)"/>
          <p:cNvPicPr>
            <a:picLocks noGrp="1" noChangeAspect="1" noChangeArrowheads="1"/>
          </p:cNvPicPr>
          <p:nvPr>
            <p:ph type="pic" sz="quarter" idx="14"/>
          </p:nvPr>
        </p:nvPicPr>
        <p:blipFill>
          <a:blip r:embed="rId3" cstate="print"/>
          <a:stretch>
            <a:fillRect/>
          </a:stretch>
        </p:blipFill>
        <p:spPr bwMode="auto">
          <a:xfrm>
            <a:off x="1387368" y="3793256"/>
            <a:ext cx="6511158" cy="2455853"/>
          </a:xfrm>
          <a:prstGeom prst="rect">
            <a:avLst/>
          </a:prstGeom>
          <a:noFill/>
          <a:ln w="9525">
            <a:noFill/>
            <a:miter lim="800000"/>
            <a:headEnd/>
            <a:tailEnd/>
          </a:ln>
        </p:spPr>
      </p:pic>
    </p:spTree>
    <p:extLst>
      <p:ext uri="{BB962C8B-B14F-4D97-AF65-F5344CB8AC3E}">
        <p14:creationId xmlns:p14="http://schemas.microsoft.com/office/powerpoint/2010/main" val="2938033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9144000" cy="551793"/>
          </a:xfrm>
        </p:spPr>
        <p:txBody>
          <a:bodyPr/>
          <a:lstStyle/>
          <a:p>
            <a:pPr>
              <a:lnSpc>
                <a:spcPct val="100000"/>
              </a:lnSpc>
              <a:spcBef>
                <a:spcPct val="20000"/>
              </a:spcBef>
              <a:buClr>
                <a:srgbClr val="EB8045"/>
              </a:buClr>
            </a:pPr>
            <a:r>
              <a:rPr lang="en-US" altLang="en-US" dirty="0"/>
              <a:t>Section 1, Objective 8-1: Record purchases of merchandise on credit in a general journal.</a:t>
            </a:r>
          </a:p>
        </p:txBody>
      </p:sp>
      <p:sp>
        <p:nvSpPr>
          <p:cNvPr id="2" name="Title 1"/>
          <p:cNvSpPr>
            <a:spLocks noGrp="1"/>
          </p:cNvSpPr>
          <p:nvPr>
            <p:ph type="title"/>
          </p:nvPr>
        </p:nvSpPr>
        <p:spPr>
          <a:xfrm>
            <a:off x="685800" y="647156"/>
            <a:ext cx="7829550" cy="1143543"/>
          </a:xfrm>
        </p:spPr>
        <p:txBody>
          <a:bodyPr>
            <a:normAutofit/>
          </a:bodyPr>
          <a:lstStyle/>
          <a:p>
            <a:r>
              <a:rPr lang="en-US" altLang="en-US" dirty="0"/>
              <a:t>Recording Purchases Discounts (2 of 2)</a:t>
            </a:r>
            <a:endParaRPr lang="en-US" dirty="0"/>
          </a:p>
        </p:txBody>
      </p:sp>
      <p:sp>
        <p:nvSpPr>
          <p:cNvPr id="5" name="Content Placeholder 4"/>
          <p:cNvSpPr>
            <a:spLocks noGrp="1"/>
          </p:cNvSpPr>
          <p:nvPr>
            <p:ph sz="quarter" idx="15"/>
          </p:nvPr>
        </p:nvSpPr>
        <p:spPr>
          <a:xfrm>
            <a:off x="508365" y="1895504"/>
            <a:ext cx="8154372" cy="1328959"/>
          </a:xfrm>
        </p:spPr>
        <p:txBody>
          <a:bodyPr>
            <a:normAutofit/>
          </a:bodyPr>
          <a:lstStyle/>
          <a:p>
            <a:pPr marL="0" indent="0">
              <a:lnSpc>
                <a:spcPct val="100000"/>
              </a:lnSpc>
              <a:buNone/>
            </a:pPr>
            <a:r>
              <a:rPr lang="en-US" altLang="en-US" sz="2400" dirty="0"/>
              <a:t>Maxx-Out Sporting Goods paid the amount due, after deducting a $60 discount ($3,000 * 2%), on January 19 with check number 150.</a:t>
            </a:r>
          </a:p>
        </p:txBody>
      </p:sp>
      <p:pic>
        <p:nvPicPr>
          <p:cNvPr id="11" name="Picture 2" descr="General Journal entry for recording purchases discounts.  Columns are labeled Date, Description, Post. Ref., Debit and Credit. Each row is numbered.  Row 1 lists 2019 for Date.  Row 2 lists Jan. 19, Accounts Payable and 3,200.00 for Debit.  Row 3 lists Purchases Discounts  and 60.00 for Credit.  Row 4 lists Cash and 3,140.00 for Credit.  Row 5 thru 7 lists Paid balance owed to Modern Sportsman, Invoice 880, Check 150." title="General Journal (Slide 2 of 2)"/>
          <p:cNvPicPr>
            <a:picLocks noGrp="1" noChangeAspect="1" noChangeArrowheads="1"/>
          </p:cNvPicPr>
          <p:nvPr>
            <p:ph type="pic" sz="quarter" idx="14"/>
          </p:nvPr>
        </p:nvPicPr>
        <p:blipFill>
          <a:blip r:embed="rId3" cstate="print"/>
          <a:stretch>
            <a:fillRect/>
          </a:stretch>
        </p:blipFill>
        <p:spPr bwMode="auto">
          <a:xfrm>
            <a:off x="981008" y="3332223"/>
            <a:ext cx="7113002" cy="2731504"/>
          </a:xfrm>
          <a:prstGeom prst="rect">
            <a:avLst/>
          </a:prstGeom>
          <a:noFill/>
          <a:ln w="9525">
            <a:noFill/>
            <a:miter lim="800000"/>
            <a:headEnd/>
            <a:tailEnd/>
          </a:ln>
        </p:spPr>
      </p:pic>
    </p:spTree>
    <p:extLst>
      <p:ext uri="{BB962C8B-B14F-4D97-AF65-F5344CB8AC3E}">
        <p14:creationId xmlns:p14="http://schemas.microsoft.com/office/powerpoint/2010/main" val="2808871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5766" y="15766"/>
            <a:ext cx="9144000" cy="583324"/>
          </a:xfrm>
        </p:spPr>
        <p:txBody>
          <a:bodyPr/>
          <a:lstStyle/>
          <a:p>
            <a:pPr>
              <a:lnSpc>
                <a:spcPct val="100000"/>
              </a:lnSpc>
            </a:pPr>
            <a:r>
              <a:rPr lang="en-US" altLang="en-US" dirty="0"/>
              <a:t>Section 1, Objective 8-1: Record purchases of merchandise on credit in a general journal</a:t>
            </a:r>
            <a:endParaRPr lang="en-US" dirty="0"/>
          </a:p>
        </p:txBody>
      </p:sp>
      <p:sp>
        <p:nvSpPr>
          <p:cNvPr id="2" name="Title 1"/>
          <p:cNvSpPr>
            <a:spLocks noGrp="1"/>
          </p:cNvSpPr>
          <p:nvPr>
            <p:ph type="title"/>
          </p:nvPr>
        </p:nvSpPr>
        <p:spPr>
          <a:xfrm>
            <a:off x="3262" y="806864"/>
            <a:ext cx="9140738" cy="989852"/>
          </a:xfrm>
        </p:spPr>
        <p:txBody>
          <a:bodyPr>
            <a:noAutofit/>
          </a:bodyPr>
          <a:lstStyle/>
          <a:p>
            <a:r>
              <a:rPr lang="en-US" altLang="en-US" dirty="0"/>
              <a:t>Purchase Return Processed Within the Discount Period (1 of 2)</a:t>
            </a:r>
            <a:endParaRPr lang="en-US" dirty="0"/>
          </a:p>
        </p:txBody>
      </p:sp>
      <p:sp>
        <p:nvSpPr>
          <p:cNvPr id="5" name="Content Placeholder 4"/>
          <p:cNvSpPr>
            <a:spLocks noGrp="1"/>
          </p:cNvSpPr>
          <p:nvPr>
            <p:ph sz="quarter" idx="15"/>
          </p:nvPr>
        </p:nvSpPr>
        <p:spPr>
          <a:xfrm>
            <a:off x="315308" y="2105512"/>
            <a:ext cx="8529147" cy="1742587"/>
          </a:xfrm>
        </p:spPr>
        <p:txBody>
          <a:bodyPr>
            <a:noAutofit/>
          </a:bodyPr>
          <a:lstStyle/>
          <a:p>
            <a:pPr marL="0" indent="0">
              <a:lnSpc>
                <a:spcPct val="100000"/>
              </a:lnSpc>
              <a:buNone/>
            </a:pPr>
            <a:r>
              <a:rPr lang="en-US" altLang="en-US" sz="2600" dirty="0"/>
              <a:t>If there is a purchase return processed within the discount period, the buyer is entitled to take the cash discount only on the balance owed after the return.</a:t>
            </a:r>
          </a:p>
        </p:txBody>
      </p:sp>
      <p:graphicFrame>
        <p:nvGraphicFramePr>
          <p:cNvPr id="4" name="Table 3" descr="Table shows the items and data included in a purchase return processed within the discount period.  The first column lists the items and the second column lists the data.  Original amount owed lists data as $525.  Less: purchase return lists data as minus 100.  Difference lists data as 425.  Less: disc lists data as ($400 times 2%) minus 8.  Amount paid lists data as $417.  " title="Purchase Return Processed within the Discount Period Table (Slide 1 of 2)"/>
          <p:cNvGraphicFramePr>
            <a:graphicFrameLocks noGrp="1"/>
          </p:cNvGraphicFramePr>
          <p:nvPr>
            <p:extLst>
              <p:ext uri="{D42A27DB-BD31-4B8C-83A1-F6EECF244321}">
                <p14:modId xmlns:p14="http://schemas.microsoft.com/office/powerpoint/2010/main" val="994715340"/>
              </p:ext>
            </p:extLst>
          </p:nvPr>
        </p:nvGraphicFramePr>
        <p:xfrm>
          <a:off x="1531881" y="4136895"/>
          <a:ext cx="5135619" cy="18542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2087619">
                  <a:extLst>
                    <a:ext uri="{9D8B030D-6E8A-4147-A177-3AD203B41FA5}">
                      <a16:colId xmlns:a16="http://schemas.microsoft.com/office/drawing/2014/main" val="20001"/>
                    </a:ext>
                  </a:extLst>
                </a:gridCol>
              </a:tblGrid>
              <a:tr h="370840">
                <a:tc>
                  <a:txBody>
                    <a:bodyPr/>
                    <a:lstStyle/>
                    <a:p>
                      <a:r>
                        <a:rPr lang="en-US" dirty="0">
                          <a:latin typeface="Verdana" panose="020B0604030504040204" pitchFamily="34" charset="0"/>
                          <a:ea typeface="Verdana" panose="020B0604030504040204" pitchFamily="34" charset="0"/>
                          <a:cs typeface="Verdana" panose="020B0604030504040204" pitchFamily="34" charset="0"/>
                        </a:rPr>
                        <a:t>Original amount owed</a:t>
                      </a:r>
                    </a:p>
                  </a:txBody>
                  <a:tcPr anchor="ctr"/>
                </a:tc>
                <a:tc>
                  <a:txBody>
                    <a:bodyPr/>
                    <a:lstStyle/>
                    <a:p>
                      <a:pPr algn="r"/>
                      <a:r>
                        <a:rPr lang="en-US" dirty="0">
                          <a:latin typeface="Verdana" panose="020B0604030504040204" pitchFamily="34" charset="0"/>
                          <a:ea typeface="Verdana" panose="020B0604030504040204" pitchFamily="34" charset="0"/>
                          <a:cs typeface="Verdana" panose="020B0604030504040204" pitchFamily="34" charset="0"/>
                        </a:rPr>
                        <a:t>$525</a:t>
                      </a:r>
                    </a:p>
                  </a:txBody>
                  <a:tcPr anchor="ctr"/>
                </a:tc>
                <a:extLst>
                  <a:ext uri="{0D108BD9-81ED-4DB2-BD59-A6C34878D82A}">
                    <a16:rowId xmlns:a16="http://schemas.microsoft.com/office/drawing/2014/main" val="10000"/>
                  </a:ext>
                </a:extLst>
              </a:tr>
              <a:tr h="370840">
                <a:tc>
                  <a:txBody>
                    <a:bodyPr/>
                    <a:lstStyle/>
                    <a:p>
                      <a:r>
                        <a:rPr lang="en-US" dirty="0">
                          <a:latin typeface="Verdana" panose="020B0604030504040204" pitchFamily="34" charset="0"/>
                          <a:ea typeface="Verdana" panose="020B0604030504040204" pitchFamily="34" charset="0"/>
                          <a:cs typeface="Verdana" panose="020B0604030504040204" pitchFamily="34" charset="0"/>
                        </a:rPr>
                        <a:t>Less: purchase return</a:t>
                      </a:r>
                    </a:p>
                  </a:txBody>
                  <a:tcPr anchor="ctr"/>
                </a:tc>
                <a:tc>
                  <a:txBody>
                    <a:bodyPr/>
                    <a:lstStyle/>
                    <a:p>
                      <a:pPr algn="r"/>
                      <a:r>
                        <a:rPr lang="en-US" dirty="0">
                          <a:latin typeface="Verdana" panose="020B0604030504040204" pitchFamily="34" charset="0"/>
                          <a:ea typeface="Verdana" panose="020B0604030504040204" pitchFamily="34" charset="0"/>
                          <a:cs typeface="Verdana" panose="020B0604030504040204" pitchFamily="34" charset="0"/>
                        </a:rPr>
                        <a:t>-100</a:t>
                      </a:r>
                    </a:p>
                  </a:txBody>
                  <a:tcPr anchor="ctr"/>
                </a:tc>
                <a:extLst>
                  <a:ext uri="{0D108BD9-81ED-4DB2-BD59-A6C34878D82A}">
                    <a16:rowId xmlns:a16="http://schemas.microsoft.com/office/drawing/2014/main" val="10001"/>
                  </a:ext>
                </a:extLst>
              </a:tr>
              <a:tr h="370840">
                <a:tc>
                  <a:txBody>
                    <a:bodyPr/>
                    <a:lstStyle/>
                    <a:p>
                      <a:r>
                        <a:rPr lang="en-US" dirty="0">
                          <a:latin typeface="Verdana" panose="020B0604030504040204" pitchFamily="34" charset="0"/>
                          <a:ea typeface="Verdana" panose="020B0604030504040204" pitchFamily="34" charset="0"/>
                          <a:cs typeface="Verdana" panose="020B0604030504040204" pitchFamily="34" charset="0"/>
                        </a:rPr>
                        <a:t>Difference</a:t>
                      </a:r>
                    </a:p>
                  </a:txBody>
                  <a:tcPr anchor="ctr"/>
                </a:tc>
                <a:tc>
                  <a:txBody>
                    <a:bodyPr/>
                    <a:lstStyle/>
                    <a:p>
                      <a:pPr algn="r"/>
                      <a:r>
                        <a:rPr lang="en-US" dirty="0">
                          <a:latin typeface="Verdana" panose="020B0604030504040204" pitchFamily="34" charset="0"/>
                          <a:ea typeface="Verdana" panose="020B0604030504040204" pitchFamily="34" charset="0"/>
                          <a:cs typeface="Verdana" panose="020B0604030504040204" pitchFamily="34" charset="0"/>
                        </a:rPr>
                        <a:t>425</a:t>
                      </a:r>
                    </a:p>
                  </a:txBody>
                  <a:tcPr anchor="ctr"/>
                </a:tc>
                <a:extLst>
                  <a:ext uri="{0D108BD9-81ED-4DB2-BD59-A6C34878D82A}">
                    <a16:rowId xmlns:a16="http://schemas.microsoft.com/office/drawing/2014/main" val="10002"/>
                  </a:ext>
                </a:extLst>
              </a:tr>
              <a:tr h="370840">
                <a:tc>
                  <a:txBody>
                    <a:bodyPr/>
                    <a:lstStyle/>
                    <a:p>
                      <a:r>
                        <a:rPr lang="en-US" dirty="0">
                          <a:latin typeface="Verdana" panose="020B0604030504040204" pitchFamily="34" charset="0"/>
                          <a:ea typeface="Verdana" panose="020B0604030504040204" pitchFamily="34" charset="0"/>
                          <a:cs typeface="Verdana" panose="020B0604030504040204" pitchFamily="34" charset="0"/>
                        </a:rPr>
                        <a:t>Less: disc</a:t>
                      </a:r>
                    </a:p>
                  </a:txBody>
                  <a:tcPr anchor="ctr"/>
                </a:tc>
                <a:tc>
                  <a:txBody>
                    <a:bodyPr/>
                    <a:lstStyle/>
                    <a:p>
                      <a:pPr algn="r"/>
                      <a:r>
                        <a:rPr lang="en-US" dirty="0">
                          <a:latin typeface="Verdana" panose="020B0604030504040204" pitchFamily="34" charset="0"/>
                          <a:ea typeface="Verdana" panose="020B0604030504040204" pitchFamily="34" charset="0"/>
                          <a:cs typeface="Verdana" panose="020B0604030504040204" pitchFamily="34" charset="0"/>
                        </a:rPr>
                        <a:t>($400×2%)-8</a:t>
                      </a:r>
                    </a:p>
                  </a:txBody>
                  <a:tcPr anchor="ctr"/>
                </a:tc>
                <a:extLst>
                  <a:ext uri="{0D108BD9-81ED-4DB2-BD59-A6C34878D82A}">
                    <a16:rowId xmlns:a16="http://schemas.microsoft.com/office/drawing/2014/main" val="10003"/>
                  </a:ext>
                </a:extLst>
              </a:tr>
              <a:tr h="370840">
                <a:tc>
                  <a:txBody>
                    <a:bodyPr/>
                    <a:lstStyle/>
                    <a:p>
                      <a:r>
                        <a:rPr lang="en-US" dirty="0">
                          <a:latin typeface="Verdana" panose="020B0604030504040204" pitchFamily="34" charset="0"/>
                          <a:ea typeface="Verdana" panose="020B0604030504040204" pitchFamily="34" charset="0"/>
                          <a:cs typeface="Verdana" panose="020B0604030504040204" pitchFamily="34" charset="0"/>
                        </a:rPr>
                        <a:t>Amount paid</a:t>
                      </a:r>
                    </a:p>
                  </a:txBody>
                  <a:tcPr anchor="ctr"/>
                </a:tc>
                <a:tc>
                  <a:txBody>
                    <a:bodyPr/>
                    <a:lstStyle/>
                    <a:p>
                      <a:pPr algn="r"/>
                      <a:r>
                        <a:rPr lang="en-US" dirty="0">
                          <a:latin typeface="Verdana" panose="020B0604030504040204" pitchFamily="34" charset="0"/>
                          <a:ea typeface="Verdana" panose="020B0604030504040204" pitchFamily="34" charset="0"/>
                          <a:cs typeface="Verdana" panose="020B0604030504040204" pitchFamily="34" charset="0"/>
                        </a:rPr>
                        <a:t>$417</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44575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10"/>
            <a:ext cx="9144000" cy="945740"/>
          </a:xfrm>
        </p:spPr>
        <p:txBody>
          <a:bodyPr>
            <a:normAutofit/>
          </a:bodyPr>
          <a:lstStyle/>
          <a:p>
            <a:r>
              <a:rPr lang="en-US" dirty="0">
                <a:ea typeface="ＭＳ Ｐゴシック" panose="020B0600070205080204" pitchFamily="34" charset="-128"/>
                <a:cs typeface="Times New Roman" pitchFamily="18" charset="0"/>
              </a:rPr>
              <a:t>Learning Objectives (2 of 2)</a:t>
            </a:r>
            <a:endParaRPr lang="en-US" dirty="0"/>
          </a:p>
        </p:txBody>
      </p:sp>
      <p:sp>
        <p:nvSpPr>
          <p:cNvPr id="3" name="Content Placeholder 2"/>
          <p:cNvSpPr>
            <a:spLocks noGrp="1"/>
          </p:cNvSpPr>
          <p:nvPr>
            <p:ph idx="1"/>
          </p:nvPr>
        </p:nvSpPr>
        <p:spPr>
          <a:xfrm>
            <a:off x="409901" y="1150882"/>
            <a:ext cx="8420101" cy="5002268"/>
          </a:xfrm>
        </p:spPr>
        <p:txBody>
          <a:bodyPr>
            <a:noAutofit/>
          </a:bodyPr>
          <a:lstStyle/>
          <a:p>
            <a:pPr marL="625475" indent="-625475">
              <a:lnSpc>
                <a:spcPct val="110000"/>
              </a:lnSpc>
              <a:buNone/>
              <a:tabLst>
                <a:tab pos="457200" algn="l"/>
                <a:tab pos="1090613" algn="l"/>
              </a:tabLst>
            </a:pPr>
            <a:r>
              <a:rPr lang="en-US" altLang="en-US" sz="2400" dirty="0"/>
              <a:t>8-5 </a:t>
            </a:r>
            <a:r>
              <a:rPr lang="en-US" sz="2400" dirty="0"/>
              <a:t>Prepare a schedule of accounts payable. </a:t>
            </a:r>
            <a:endParaRPr lang="en-US" altLang="en-US" sz="2400" dirty="0"/>
          </a:p>
          <a:p>
            <a:pPr marL="625475" indent="-625475">
              <a:lnSpc>
                <a:spcPct val="110000"/>
              </a:lnSpc>
              <a:buNone/>
              <a:tabLst>
                <a:tab pos="457200" algn="l"/>
                <a:tab pos="1090613" algn="l"/>
              </a:tabLst>
            </a:pPr>
            <a:r>
              <a:rPr lang="en-US" altLang="en-US" sz="2400" dirty="0"/>
              <a:t>8-6 </a:t>
            </a:r>
            <a:r>
              <a:rPr lang="en-US" sz="2400" dirty="0"/>
              <a:t>Demonstrate a knowledge of the procedures for effective internal control of purchases.</a:t>
            </a:r>
          </a:p>
          <a:p>
            <a:pPr marL="625475" indent="-625475">
              <a:lnSpc>
                <a:spcPct val="110000"/>
              </a:lnSpc>
              <a:buNone/>
              <a:tabLst>
                <a:tab pos="457200" algn="l"/>
                <a:tab pos="1090613" algn="l"/>
              </a:tabLst>
            </a:pPr>
            <a:r>
              <a:rPr lang="en-US" sz="2400" dirty="0"/>
              <a:t>8-7 Appendix: Record transactions for a retailer using the perpetual inventory system. </a:t>
            </a:r>
            <a:endParaRPr lang="en-US" altLang="en-US" sz="2400" dirty="0"/>
          </a:p>
          <a:p>
            <a:pPr marL="625475" indent="-625475">
              <a:lnSpc>
                <a:spcPct val="110000"/>
              </a:lnSpc>
              <a:buNone/>
              <a:tabLst>
                <a:tab pos="457200" algn="l"/>
                <a:tab pos="1090613" algn="l"/>
              </a:tabLst>
              <a:defRPr/>
            </a:pPr>
            <a:r>
              <a:rPr lang="en-US" altLang="en-US" sz="2400" dirty="0"/>
              <a:t>8-8 Define the accounting terms new to this chapter.</a:t>
            </a:r>
          </a:p>
        </p:txBody>
      </p:sp>
    </p:spTree>
    <p:extLst>
      <p:ext uri="{BB962C8B-B14F-4D97-AF65-F5344CB8AC3E}">
        <p14:creationId xmlns:p14="http://schemas.microsoft.com/office/powerpoint/2010/main" val="900317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9144000" cy="630621"/>
          </a:xfrm>
        </p:spPr>
        <p:txBody>
          <a:bodyPr/>
          <a:lstStyle/>
          <a:p>
            <a:pPr>
              <a:lnSpc>
                <a:spcPct val="100000"/>
              </a:lnSpc>
            </a:pPr>
            <a:r>
              <a:rPr lang="en-US" altLang="en-US" dirty="0"/>
              <a:t>Section 1, Objective 8-1: Record purchases of merchandise on credit in a general journal.</a:t>
            </a:r>
            <a:endParaRPr lang="en-US" dirty="0"/>
          </a:p>
        </p:txBody>
      </p:sp>
      <p:sp>
        <p:nvSpPr>
          <p:cNvPr id="2" name="Title 1"/>
          <p:cNvSpPr>
            <a:spLocks noGrp="1"/>
          </p:cNvSpPr>
          <p:nvPr>
            <p:ph type="title"/>
          </p:nvPr>
        </p:nvSpPr>
        <p:spPr>
          <a:xfrm>
            <a:off x="63065" y="714836"/>
            <a:ext cx="9002110" cy="1039756"/>
          </a:xfrm>
        </p:spPr>
        <p:txBody>
          <a:bodyPr>
            <a:noAutofit/>
          </a:bodyPr>
          <a:lstStyle/>
          <a:p>
            <a:r>
              <a:rPr lang="en-US" altLang="en-US" dirty="0"/>
              <a:t>Purchase Return Processed Within the Discount Period (2 of 2)</a:t>
            </a:r>
            <a:endParaRPr lang="en-US" dirty="0"/>
          </a:p>
        </p:txBody>
      </p:sp>
      <p:pic>
        <p:nvPicPr>
          <p:cNvPr id="11" name="Picture 2" descr="General Journal entry for recording purchase return processed within the discount period.  Columns are labeled Date, Description, Post. Ref., Debit and Credit. Each row is numbered.  Row 1 lists 2019 for Date.  Row 2 lists Jan. 20, Accounts Payable and 425.00 for Debit.  Row 3 lists Purchases Discounts and 8.00 for Credit.  Row 4 lists Cash and 417.00 for Credit.  Row 5 thru 7 lists Paid amount owed to Modern Sportsman, Invoice 910, Check 149." title="General Journal (Slide 2 of 2)"/>
          <p:cNvPicPr>
            <a:picLocks noGrp="1" noChangeAspect="1" noChangeArrowheads="1"/>
          </p:cNvPicPr>
          <p:nvPr>
            <p:ph type="pic" sz="quarter" idx="14"/>
          </p:nvPr>
        </p:nvPicPr>
        <p:blipFill>
          <a:blip r:embed="rId2" cstate="print"/>
          <a:stretch>
            <a:fillRect/>
          </a:stretch>
        </p:blipFill>
        <p:spPr bwMode="auto">
          <a:xfrm>
            <a:off x="198071" y="2247900"/>
            <a:ext cx="8722716" cy="3258488"/>
          </a:xfrm>
          <a:prstGeom prst="rect">
            <a:avLst/>
          </a:prstGeom>
          <a:noFill/>
          <a:ln w="9525">
            <a:noFill/>
            <a:miter lim="800000"/>
            <a:headEnd/>
            <a:tailEnd/>
          </a:ln>
        </p:spPr>
      </p:pic>
    </p:spTree>
    <p:extLst>
      <p:ext uri="{BB962C8B-B14F-4D97-AF65-F5344CB8AC3E}">
        <p14:creationId xmlns:p14="http://schemas.microsoft.com/office/powerpoint/2010/main" val="2433334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224" y="676413"/>
            <a:ext cx="8180471" cy="2082829"/>
          </a:xfrm>
        </p:spPr>
        <p:txBody>
          <a:bodyPr>
            <a:normAutofit/>
          </a:bodyPr>
          <a:lstStyle/>
          <a:p>
            <a:r>
              <a:rPr lang="en-US" altLang="en-US" sz="3600" u="sng" dirty="0"/>
              <a:t>Section 1: Merchandising Purchases </a:t>
            </a:r>
            <a:endParaRPr lang="en-US" sz="3600" u="sng" dirty="0"/>
          </a:p>
        </p:txBody>
      </p:sp>
      <p:sp>
        <p:nvSpPr>
          <p:cNvPr id="3" name="Content Placeholder 2"/>
          <p:cNvSpPr>
            <a:spLocks noGrp="1"/>
          </p:cNvSpPr>
          <p:nvPr>
            <p:ph type="subTitle" idx="1"/>
          </p:nvPr>
        </p:nvSpPr>
        <p:spPr>
          <a:xfrm>
            <a:off x="453190" y="3124786"/>
            <a:ext cx="8273716" cy="2409740"/>
          </a:xfrm>
        </p:spPr>
        <p:txBody>
          <a:bodyPr>
            <a:normAutofit/>
          </a:bodyPr>
          <a:lstStyle/>
          <a:p>
            <a:r>
              <a:rPr lang="en-US" altLang="en-US" sz="3600" kern="0" dirty="0">
                <a:cs typeface="Times New Roman" pitchFamily="18" charset="0"/>
              </a:rPr>
              <a:t> </a:t>
            </a:r>
            <a:r>
              <a:rPr lang="en-US" altLang="en-US" sz="3600" b="1" kern="0" dirty="0">
                <a:cs typeface="Times New Roman" pitchFamily="18" charset="0"/>
              </a:rPr>
              <a:t>Learning Objective </a:t>
            </a:r>
            <a:r>
              <a:rPr lang="en-US" altLang="en-US" sz="3600" b="1" dirty="0"/>
              <a:t>8-2:</a:t>
            </a:r>
            <a:r>
              <a:rPr lang="en-US" altLang="en-US" sz="3600" dirty="0"/>
              <a:t> </a:t>
            </a:r>
            <a:r>
              <a:rPr lang="en-US" sz="3600" dirty="0"/>
              <a:t>Compute the net delivered cost of purchases.</a:t>
            </a:r>
            <a:endParaRPr lang="en-US" altLang="en-US" sz="3600" dirty="0"/>
          </a:p>
        </p:txBody>
      </p:sp>
    </p:spTree>
    <p:extLst>
      <p:ext uri="{BB962C8B-B14F-4D97-AF65-F5344CB8AC3E}">
        <p14:creationId xmlns:p14="http://schemas.microsoft.com/office/powerpoint/2010/main" val="2707206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378373"/>
          </a:xfrm>
        </p:spPr>
        <p:txBody>
          <a:bodyPr/>
          <a:lstStyle/>
          <a:p>
            <a:pPr>
              <a:lnSpc>
                <a:spcPct val="100000"/>
              </a:lnSpc>
            </a:pPr>
            <a:r>
              <a:rPr lang="en-US" altLang="en-US" dirty="0"/>
              <a:t>Section 1, Objective 8-2: Compute the net delivered cost of purchases.</a:t>
            </a:r>
            <a:endParaRPr lang="en-US" dirty="0"/>
          </a:p>
        </p:txBody>
      </p:sp>
      <p:sp>
        <p:nvSpPr>
          <p:cNvPr id="2" name="Title 1"/>
          <p:cNvSpPr>
            <a:spLocks noGrp="1"/>
          </p:cNvSpPr>
          <p:nvPr>
            <p:ph type="title"/>
          </p:nvPr>
        </p:nvSpPr>
        <p:spPr>
          <a:xfrm>
            <a:off x="380241" y="505349"/>
            <a:ext cx="8384662" cy="766132"/>
          </a:xfrm>
        </p:spPr>
        <p:txBody>
          <a:bodyPr>
            <a:normAutofit/>
          </a:bodyPr>
          <a:lstStyle/>
          <a:p>
            <a:r>
              <a:rPr lang="en-US" altLang="en-US" dirty="0"/>
              <a:t>Determining the Cost of Purchases</a:t>
            </a:r>
            <a:endParaRPr lang="en-US" dirty="0"/>
          </a:p>
        </p:txBody>
      </p:sp>
      <p:sp>
        <p:nvSpPr>
          <p:cNvPr id="3" name="Content Placeholder 2"/>
          <p:cNvSpPr>
            <a:spLocks noGrp="1"/>
          </p:cNvSpPr>
          <p:nvPr>
            <p:ph idx="1"/>
          </p:nvPr>
        </p:nvSpPr>
        <p:spPr>
          <a:xfrm>
            <a:off x="444199" y="1357564"/>
            <a:ext cx="8282705" cy="4930941"/>
          </a:xfrm>
        </p:spPr>
        <p:txBody>
          <a:bodyPr>
            <a:normAutofit/>
          </a:bodyPr>
          <a:lstStyle/>
          <a:p>
            <a:pPr marL="0" indent="0">
              <a:lnSpc>
                <a:spcPct val="100000"/>
              </a:lnSpc>
              <a:buNone/>
            </a:pPr>
            <a:r>
              <a:rPr lang="en-US" altLang="en-US" sz="2600" dirty="0"/>
              <a:t>The income statement of a merchandising business contains a section showing the total cost of purchases. </a:t>
            </a:r>
          </a:p>
          <a:p>
            <a:pPr>
              <a:lnSpc>
                <a:spcPct val="100000"/>
              </a:lnSpc>
              <a:spcBef>
                <a:spcPct val="50000"/>
              </a:spcBef>
              <a:buSzPct val="80000"/>
              <a:buFont typeface="Wingdings" pitchFamily="2" charset="2"/>
              <a:buNone/>
            </a:pPr>
            <a:r>
              <a:rPr lang="en-US" altLang="en-US" sz="2400" dirty="0"/>
              <a:t> This section combines information about </a:t>
            </a:r>
          </a:p>
          <a:p>
            <a:pPr marL="914400" lvl="1" indent="-457200">
              <a:lnSpc>
                <a:spcPct val="100000"/>
              </a:lnSpc>
              <a:spcBef>
                <a:spcPct val="25000"/>
              </a:spcBef>
              <a:buSzPct val="80000"/>
            </a:pPr>
            <a:r>
              <a:rPr lang="en-US" altLang="en-US" dirty="0"/>
              <a:t>Cost of the purchases</a:t>
            </a:r>
          </a:p>
          <a:p>
            <a:pPr marL="914400" lvl="1" indent="-457200">
              <a:lnSpc>
                <a:spcPct val="100000"/>
              </a:lnSpc>
              <a:spcBef>
                <a:spcPct val="25000"/>
              </a:spcBef>
              <a:buSzPct val="80000"/>
            </a:pPr>
            <a:r>
              <a:rPr lang="en-US" altLang="en-US" dirty="0"/>
              <a:t>Freight in </a:t>
            </a:r>
          </a:p>
          <a:p>
            <a:pPr marL="914400" lvl="1" indent="-457200">
              <a:lnSpc>
                <a:spcPct val="100000"/>
              </a:lnSpc>
              <a:spcBef>
                <a:spcPct val="25000"/>
              </a:spcBef>
              <a:buSzPct val="80000"/>
            </a:pPr>
            <a:r>
              <a:rPr lang="en-US" altLang="en-US" dirty="0"/>
              <a:t>Purchases returns and allowances</a:t>
            </a:r>
          </a:p>
          <a:p>
            <a:pPr marL="914400" lvl="1" indent="-457200">
              <a:lnSpc>
                <a:spcPct val="100000"/>
              </a:lnSpc>
              <a:spcBef>
                <a:spcPct val="25000"/>
              </a:spcBef>
              <a:buSzPct val="80000"/>
            </a:pPr>
            <a:r>
              <a:rPr lang="en-US" altLang="en-US" dirty="0"/>
              <a:t>Purchase discounts</a:t>
            </a:r>
          </a:p>
        </p:txBody>
      </p:sp>
    </p:spTree>
    <p:extLst>
      <p:ext uri="{BB962C8B-B14F-4D97-AF65-F5344CB8AC3E}">
        <p14:creationId xmlns:p14="http://schemas.microsoft.com/office/powerpoint/2010/main" val="2207551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315311"/>
          </a:xfrm>
        </p:spPr>
        <p:txBody>
          <a:bodyPr/>
          <a:lstStyle/>
          <a:p>
            <a:pPr>
              <a:lnSpc>
                <a:spcPct val="100000"/>
              </a:lnSpc>
            </a:pPr>
            <a:r>
              <a:rPr lang="en-US" altLang="en-US" dirty="0"/>
              <a:t>Section 1, Objective 8-2: Compute the net delivered cost of purchases.</a:t>
            </a:r>
            <a:endParaRPr lang="en-US" dirty="0"/>
          </a:p>
        </p:txBody>
      </p:sp>
      <p:sp>
        <p:nvSpPr>
          <p:cNvPr id="2" name="Title 1"/>
          <p:cNvSpPr>
            <a:spLocks noGrp="1"/>
          </p:cNvSpPr>
          <p:nvPr>
            <p:ph type="title"/>
          </p:nvPr>
        </p:nvSpPr>
        <p:spPr>
          <a:xfrm>
            <a:off x="380241" y="395003"/>
            <a:ext cx="8384662" cy="766132"/>
          </a:xfrm>
        </p:spPr>
        <p:txBody>
          <a:bodyPr>
            <a:normAutofit/>
          </a:bodyPr>
          <a:lstStyle/>
          <a:p>
            <a:r>
              <a:rPr lang="en-US" altLang="en-US" dirty="0"/>
              <a:t>Net Delivered Cost of Purchases</a:t>
            </a:r>
            <a:endParaRPr lang="en-US" dirty="0"/>
          </a:p>
        </p:txBody>
      </p:sp>
      <p:sp>
        <p:nvSpPr>
          <p:cNvPr id="3" name="Content Placeholder 2"/>
          <p:cNvSpPr>
            <a:spLocks noGrp="1"/>
          </p:cNvSpPr>
          <p:nvPr>
            <p:ph idx="1"/>
          </p:nvPr>
        </p:nvSpPr>
        <p:spPr>
          <a:xfrm>
            <a:off x="454169" y="1289949"/>
            <a:ext cx="8183502" cy="1530145"/>
          </a:xfrm>
        </p:spPr>
        <p:txBody>
          <a:bodyPr>
            <a:noAutofit/>
          </a:bodyPr>
          <a:lstStyle/>
          <a:p>
            <a:pPr marL="0" indent="0">
              <a:lnSpc>
                <a:spcPct val="100000"/>
              </a:lnSpc>
              <a:buNone/>
            </a:pPr>
            <a:r>
              <a:rPr lang="en-US" altLang="en-US" sz="2600" dirty="0"/>
              <a:t>The net delivered cost of purchases for Maxx-Out Sporting Goods for January is calculated as follows.</a:t>
            </a:r>
          </a:p>
        </p:txBody>
      </p:sp>
      <p:graphicFrame>
        <p:nvGraphicFramePr>
          <p:cNvPr id="7" name="Table 6" descr="Table shows the items and data included in the net delivered cost of purchases.  The first column lists the items and the second column lists the data.  Purchases lists data as $23,315.  Freight In lists data as Plus 1,565.  Delivered Cost of Purchases lists data as $24,880.  Less Purchases Returns and Allowances lists data as minus 476.  Less Purchase Discounts lists data as minus 124.  Net Delivered Cost of Purchases lists data as $24,280." title="Net Delivered Cost of Purchases Table "/>
          <p:cNvGraphicFramePr>
            <a:graphicFrameLocks noGrp="1"/>
          </p:cNvGraphicFramePr>
          <p:nvPr>
            <p:extLst>
              <p:ext uri="{D42A27DB-BD31-4B8C-83A1-F6EECF244321}">
                <p14:modId xmlns:p14="http://schemas.microsoft.com/office/powerpoint/2010/main" val="2328218446"/>
              </p:ext>
            </p:extLst>
          </p:nvPr>
        </p:nvGraphicFramePr>
        <p:xfrm>
          <a:off x="1031128" y="3224921"/>
          <a:ext cx="7054091" cy="2871078"/>
        </p:xfrm>
        <a:graphic>
          <a:graphicData uri="http://schemas.openxmlformats.org/drawingml/2006/table">
            <a:tbl>
              <a:tblPr firstRow="1" bandRow="1">
                <a:tableStyleId>{5940675A-B579-460E-94D1-54222C63F5DA}</a:tableStyleId>
              </a:tblPr>
              <a:tblGrid>
                <a:gridCol w="5478317">
                  <a:extLst>
                    <a:ext uri="{9D8B030D-6E8A-4147-A177-3AD203B41FA5}">
                      <a16:colId xmlns:a16="http://schemas.microsoft.com/office/drawing/2014/main" val="20000"/>
                    </a:ext>
                  </a:extLst>
                </a:gridCol>
                <a:gridCol w="1575774">
                  <a:extLst>
                    <a:ext uri="{9D8B030D-6E8A-4147-A177-3AD203B41FA5}">
                      <a16:colId xmlns:a16="http://schemas.microsoft.com/office/drawing/2014/main" val="20001"/>
                    </a:ext>
                  </a:extLst>
                </a:gridCol>
              </a:tblGrid>
              <a:tr h="478513">
                <a:tc>
                  <a:txBody>
                    <a:bodyPr/>
                    <a:lstStyle/>
                    <a:p>
                      <a:r>
                        <a:rPr lang="en-US" altLang="en-US" sz="1800" b="0" dirty="0">
                          <a:solidFill>
                            <a:schemeClr val="tx1"/>
                          </a:solidFill>
                          <a:latin typeface="Verdana" panose="020B0604030504040204" pitchFamily="34" charset="0"/>
                          <a:ea typeface="Verdana" panose="020B0604030504040204" pitchFamily="34" charset="0"/>
                          <a:cs typeface="Verdana" panose="020B0604030504040204" pitchFamily="34" charset="0"/>
                        </a:rPr>
                        <a:t>Purchases 	</a:t>
                      </a:r>
                      <a:endParaRPr lang="en-US" sz="1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Verdana" panose="020B0604030504040204" pitchFamily="34" charset="0"/>
                          <a:ea typeface="Verdana" panose="020B0604030504040204" pitchFamily="34" charset="0"/>
                          <a:cs typeface="Verdana" panose="020B0604030504040204" pitchFamily="34" charset="0"/>
                        </a:rPr>
                        <a:t> $23,315 </a:t>
                      </a:r>
                    </a:p>
                  </a:txBody>
                  <a:tcPr anchor="ctr"/>
                </a:tc>
                <a:extLst>
                  <a:ext uri="{0D108BD9-81ED-4DB2-BD59-A6C34878D82A}">
                    <a16:rowId xmlns:a16="http://schemas.microsoft.com/office/drawing/2014/main" val="10000"/>
                  </a:ext>
                </a:extLst>
              </a:tr>
              <a:tr h="478513">
                <a:tc>
                  <a:txBody>
                    <a:bodyPr/>
                    <a:lstStyle/>
                    <a:p>
                      <a:r>
                        <a:rPr lang="en-US" altLang="en-US" sz="1800" b="0" dirty="0">
                          <a:solidFill>
                            <a:schemeClr val="tx1"/>
                          </a:solidFill>
                          <a:latin typeface="Verdana" panose="020B0604030504040204" pitchFamily="34" charset="0"/>
                          <a:ea typeface="Verdana" panose="020B0604030504040204" pitchFamily="34" charset="0"/>
                          <a:cs typeface="Verdana" panose="020B0604030504040204" pitchFamily="34" charset="0"/>
                        </a:rPr>
                        <a:t>Freight In </a:t>
                      </a:r>
                      <a:endParaRPr lang="en-US" sz="1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Verdana" panose="020B0604030504040204" pitchFamily="34" charset="0"/>
                          <a:ea typeface="Verdana" panose="020B0604030504040204" pitchFamily="34" charset="0"/>
                          <a:cs typeface="Verdana" panose="020B0604030504040204" pitchFamily="34" charset="0"/>
                        </a:rPr>
                        <a:t>+ 1,565</a:t>
                      </a:r>
                    </a:p>
                  </a:txBody>
                  <a:tcPr anchor="ctr"/>
                </a:tc>
                <a:extLst>
                  <a:ext uri="{0D108BD9-81ED-4DB2-BD59-A6C34878D82A}">
                    <a16:rowId xmlns:a16="http://schemas.microsoft.com/office/drawing/2014/main" val="10001"/>
                  </a:ext>
                </a:extLst>
              </a:tr>
              <a:tr h="478513">
                <a:tc>
                  <a:txBody>
                    <a:bodyPr/>
                    <a:lstStyle/>
                    <a:p>
                      <a:r>
                        <a:rPr lang="en-US" altLang="en-US" sz="1800" b="0" dirty="0">
                          <a:solidFill>
                            <a:schemeClr val="tx1"/>
                          </a:solidFill>
                          <a:latin typeface="Verdana" panose="020B0604030504040204" pitchFamily="34" charset="0"/>
                          <a:ea typeface="Verdana" panose="020B0604030504040204" pitchFamily="34" charset="0"/>
                          <a:cs typeface="Verdana" panose="020B0604030504040204" pitchFamily="34" charset="0"/>
                        </a:rPr>
                        <a:t>Delivered Cost of Purchases </a:t>
                      </a:r>
                      <a:endParaRPr lang="en-US" sz="1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Verdana" panose="020B0604030504040204" pitchFamily="34" charset="0"/>
                          <a:ea typeface="Verdana" panose="020B0604030504040204" pitchFamily="34" charset="0"/>
                          <a:cs typeface="Verdana" panose="020B0604030504040204" pitchFamily="34" charset="0"/>
                        </a:rPr>
                        <a:t>$24,880</a:t>
                      </a:r>
                    </a:p>
                  </a:txBody>
                  <a:tcPr anchor="ctr"/>
                </a:tc>
                <a:extLst>
                  <a:ext uri="{0D108BD9-81ED-4DB2-BD59-A6C34878D82A}">
                    <a16:rowId xmlns:a16="http://schemas.microsoft.com/office/drawing/2014/main" val="10002"/>
                  </a:ext>
                </a:extLst>
              </a:tr>
              <a:tr h="478513">
                <a:tc>
                  <a:txBody>
                    <a:bodyPr/>
                    <a:lstStyle/>
                    <a:p>
                      <a:r>
                        <a:rPr lang="en-US" altLang="en-US" sz="1800" b="0" dirty="0">
                          <a:solidFill>
                            <a:schemeClr val="tx1"/>
                          </a:solidFill>
                          <a:latin typeface="Verdana" panose="020B0604030504040204" pitchFamily="34" charset="0"/>
                          <a:ea typeface="Verdana" panose="020B0604030504040204" pitchFamily="34" charset="0"/>
                          <a:cs typeface="Verdana" panose="020B0604030504040204" pitchFamily="34" charset="0"/>
                        </a:rPr>
                        <a:t>Less Purchases Returns and Allowances</a:t>
                      </a:r>
                      <a:endParaRPr lang="en-US" sz="1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altLang="en-US" sz="1800" b="0" dirty="0">
                          <a:solidFill>
                            <a:schemeClr val="tx1"/>
                          </a:solidFill>
                          <a:latin typeface="Verdana" panose="020B0604030504040204" pitchFamily="34" charset="0"/>
                          <a:ea typeface="Verdana" panose="020B0604030504040204" pitchFamily="34" charset="0"/>
                          <a:cs typeface="Verdana" panose="020B0604030504040204" pitchFamily="34" charset="0"/>
                        </a:rPr>
                        <a:t> -    476</a:t>
                      </a:r>
                      <a:endParaRPr lang="en-US" sz="1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3"/>
                  </a:ext>
                </a:extLst>
              </a:tr>
              <a:tr h="478513">
                <a:tc>
                  <a:txBody>
                    <a:bodyPr/>
                    <a:lstStyle/>
                    <a:p>
                      <a:r>
                        <a:rPr lang="en-US" altLang="en-US" sz="1800" b="0" dirty="0">
                          <a:solidFill>
                            <a:schemeClr val="tx1"/>
                          </a:solidFill>
                          <a:latin typeface="Verdana" panose="020B0604030504040204" pitchFamily="34" charset="0"/>
                          <a:ea typeface="Verdana" panose="020B0604030504040204" pitchFamily="34" charset="0"/>
                          <a:cs typeface="Verdana" panose="020B0604030504040204" pitchFamily="34" charset="0"/>
                        </a:rPr>
                        <a:t>Less Purchases Discounts</a:t>
                      </a:r>
                      <a:endParaRPr lang="en-US" sz="1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Verdana" panose="020B0604030504040204" pitchFamily="34" charset="0"/>
                          <a:ea typeface="Verdana" panose="020B0604030504040204" pitchFamily="34" charset="0"/>
                          <a:cs typeface="Verdana" panose="020B0604030504040204" pitchFamily="34" charset="0"/>
                        </a:rPr>
                        <a:t>-    124</a:t>
                      </a:r>
                    </a:p>
                  </a:txBody>
                  <a:tcPr anchor="ctr"/>
                </a:tc>
                <a:extLst>
                  <a:ext uri="{0D108BD9-81ED-4DB2-BD59-A6C34878D82A}">
                    <a16:rowId xmlns:a16="http://schemas.microsoft.com/office/drawing/2014/main" val="10004"/>
                  </a:ext>
                </a:extLst>
              </a:tr>
              <a:tr h="478513">
                <a:tc>
                  <a:txBody>
                    <a:bodyPr/>
                    <a:lstStyle/>
                    <a:p>
                      <a:r>
                        <a:rPr lang="en-US" altLang="en-US" sz="1800" b="0" dirty="0">
                          <a:solidFill>
                            <a:schemeClr val="tx1"/>
                          </a:solidFill>
                          <a:latin typeface="Verdana" panose="020B0604030504040204" pitchFamily="34" charset="0"/>
                          <a:ea typeface="Verdana" panose="020B0604030504040204" pitchFamily="34" charset="0"/>
                          <a:cs typeface="Verdana" panose="020B0604030504040204" pitchFamily="34" charset="0"/>
                        </a:rPr>
                        <a:t>Net Delivered Cost of Purchases </a:t>
                      </a:r>
                      <a:endParaRPr lang="en-US" sz="1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Verdana" panose="020B0604030504040204" pitchFamily="34" charset="0"/>
                          <a:ea typeface="Verdana" panose="020B0604030504040204" pitchFamily="34" charset="0"/>
                          <a:cs typeface="Verdana" panose="020B0604030504040204" pitchFamily="34" charset="0"/>
                        </a:rPr>
                        <a:t> $24,280</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29059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altLang="en-US" dirty="0"/>
              <a:t>Section 2</a:t>
            </a:r>
          </a:p>
        </p:txBody>
      </p:sp>
      <p:sp>
        <p:nvSpPr>
          <p:cNvPr id="2" name="Title 1"/>
          <p:cNvSpPr>
            <a:spLocks noGrp="1"/>
          </p:cNvSpPr>
          <p:nvPr>
            <p:ph type="title"/>
          </p:nvPr>
        </p:nvSpPr>
        <p:spPr>
          <a:xfrm>
            <a:off x="381522" y="392946"/>
            <a:ext cx="8384662" cy="766132"/>
          </a:xfrm>
        </p:spPr>
        <p:txBody>
          <a:bodyPr>
            <a:normAutofit/>
          </a:bodyPr>
          <a:lstStyle/>
          <a:p>
            <a:r>
              <a:rPr lang="en-US" altLang="en-US" dirty="0"/>
              <a:t>Accounts Payable (1 of 2)</a:t>
            </a:r>
            <a:endParaRPr lang="en-US" dirty="0"/>
          </a:p>
        </p:txBody>
      </p:sp>
      <p:sp>
        <p:nvSpPr>
          <p:cNvPr id="3" name="Content Placeholder 2"/>
          <p:cNvSpPr>
            <a:spLocks noGrp="1"/>
          </p:cNvSpPr>
          <p:nvPr>
            <p:ph idx="1"/>
          </p:nvPr>
        </p:nvSpPr>
        <p:spPr>
          <a:xfrm>
            <a:off x="313247" y="1308289"/>
            <a:ext cx="8585083" cy="4988048"/>
          </a:xfrm>
        </p:spPr>
        <p:txBody>
          <a:bodyPr>
            <a:noAutofit/>
          </a:bodyPr>
          <a:lstStyle/>
          <a:p>
            <a:pPr marL="0" indent="0">
              <a:lnSpc>
                <a:spcPct val="100000"/>
              </a:lnSpc>
              <a:spcBef>
                <a:spcPts val="600"/>
              </a:spcBef>
              <a:buNone/>
            </a:pPr>
            <a:r>
              <a:rPr lang="en-US" altLang="en-US" sz="2600" dirty="0"/>
              <a:t>Recording Merchandise Purchased with a Trade Discount</a:t>
            </a:r>
          </a:p>
          <a:p>
            <a:pPr marL="461963" indent="-461963">
              <a:lnSpc>
                <a:spcPct val="100000"/>
              </a:lnSpc>
              <a:spcBef>
                <a:spcPts val="600"/>
              </a:spcBef>
            </a:pPr>
            <a:r>
              <a:rPr lang="en-US" altLang="en-US" sz="2600" dirty="0"/>
              <a:t>Modern Sportsman offers merchandise for sale with a list price of $1,000, with trade discounts of 20 percent and 10 percent, terms 2/10, n /30. </a:t>
            </a:r>
          </a:p>
          <a:p>
            <a:pPr marL="461963" indent="-461963">
              <a:lnSpc>
                <a:spcPct val="100000"/>
              </a:lnSpc>
              <a:spcBef>
                <a:spcPts val="600"/>
              </a:spcBef>
            </a:pPr>
            <a:r>
              <a:rPr lang="en-US" altLang="en-US" sz="2600" dirty="0"/>
              <a:t>Maxx- Out Sporting Goods purchases merchandise with a list price from Modern Sportsman.</a:t>
            </a:r>
          </a:p>
          <a:p>
            <a:pPr marL="461963" indent="-461963">
              <a:lnSpc>
                <a:spcPct val="100000"/>
              </a:lnSpc>
              <a:spcBef>
                <a:spcPts val="600"/>
              </a:spcBef>
            </a:pPr>
            <a:r>
              <a:rPr lang="en-US" altLang="en-US" sz="2600" dirty="0"/>
              <a:t>The amount owed for the purchase is computed as follows.</a:t>
            </a:r>
          </a:p>
        </p:txBody>
      </p:sp>
    </p:spTree>
    <p:extLst>
      <p:ext uri="{BB962C8B-B14F-4D97-AF65-F5344CB8AC3E}">
        <p14:creationId xmlns:p14="http://schemas.microsoft.com/office/powerpoint/2010/main" val="3281772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altLang="en-US" dirty="0"/>
              <a:t>Section 2</a:t>
            </a:r>
          </a:p>
        </p:txBody>
      </p:sp>
      <p:sp>
        <p:nvSpPr>
          <p:cNvPr id="2" name="Title 1"/>
          <p:cNvSpPr>
            <a:spLocks noGrp="1"/>
          </p:cNvSpPr>
          <p:nvPr>
            <p:ph type="title"/>
          </p:nvPr>
        </p:nvSpPr>
        <p:spPr>
          <a:xfrm>
            <a:off x="380241" y="384619"/>
            <a:ext cx="8384662" cy="766132"/>
          </a:xfrm>
        </p:spPr>
        <p:txBody>
          <a:bodyPr>
            <a:normAutofit/>
          </a:bodyPr>
          <a:lstStyle/>
          <a:p>
            <a:r>
              <a:rPr lang="en-US" altLang="en-US" dirty="0"/>
              <a:t>Accounts Payable (2 of 2)</a:t>
            </a:r>
            <a:endParaRPr lang="en-US" dirty="0"/>
          </a:p>
        </p:txBody>
      </p:sp>
      <p:graphicFrame>
        <p:nvGraphicFramePr>
          <p:cNvPr id="7" name="Table 6" descr="Table lists the items and data included in accounts payable.  The first column lists the items and the second column lists the data.  List price lists data as $1,000.00.  Less first discount ($1000 times 20%) lists data as 200.00.  Difference lists data as $800.00.  Less second discount ($800 times 10%) lists data as 80.00.  Invoice price lists data as $720.00." title="Accounts Payable Table (Slide 2 of 2)"/>
          <p:cNvGraphicFramePr>
            <a:graphicFrameLocks noGrp="1"/>
          </p:cNvGraphicFramePr>
          <p:nvPr>
            <p:extLst>
              <p:ext uri="{D42A27DB-BD31-4B8C-83A1-F6EECF244321}">
                <p14:modId xmlns:p14="http://schemas.microsoft.com/office/powerpoint/2010/main" val="3469221620"/>
              </p:ext>
            </p:extLst>
          </p:nvPr>
        </p:nvGraphicFramePr>
        <p:xfrm>
          <a:off x="737529" y="2277978"/>
          <a:ext cx="7649210" cy="2004636"/>
        </p:xfrm>
        <a:graphic>
          <a:graphicData uri="http://schemas.openxmlformats.org/drawingml/2006/table">
            <a:tbl>
              <a:tblPr firstRow="1" bandRow="1">
                <a:tableStyleId>{5940675A-B579-460E-94D1-54222C63F5DA}</a:tableStyleId>
              </a:tblPr>
              <a:tblGrid>
                <a:gridCol w="5653405">
                  <a:extLst>
                    <a:ext uri="{9D8B030D-6E8A-4147-A177-3AD203B41FA5}">
                      <a16:colId xmlns:a16="http://schemas.microsoft.com/office/drawing/2014/main" val="20000"/>
                    </a:ext>
                  </a:extLst>
                </a:gridCol>
                <a:gridCol w="1995805">
                  <a:extLst>
                    <a:ext uri="{9D8B030D-6E8A-4147-A177-3AD203B41FA5}">
                      <a16:colId xmlns:a16="http://schemas.microsoft.com/office/drawing/2014/main" val="20001"/>
                    </a:ext>
                  </a:extLst>
                </a:gridCol>
              </a:tblGrid>
              <a:tr h="419676">
                <a:tc>
                  <a:txBody>
                    <a:bodyPr/>
                    <a:lstStyle/>
                    <a:p>
                      <a:r>
                        <a:rPr lang="en-US" sz="2000" dirty="0">
                          <a:latin typeface="Verdana" panose="020B0604030504040204" pitchFamily="34" charset="0"/>
                          <a:ea typeface="Verdana" panose="020B0604030504040204" pitchFamily="34" charset="0"/>
                          <a:cs typeface="Verdana" panose="020B0604030504040204" pitchFamily="34" charset="0"/>
                        </a:rPr>
                        <a:t>List</a:t>
                      </a:r>
                      <a:r>
                        <a:rPr lang="en-US" sz="2000" baseline="0" dirty="0">
                          <a:latin typeface="Verdana" panose="020B0604030504040204" pitchFamily="34" charset="0"/>
                          <a:ea typeface="Verdana" panose="020B0604030504040204" pitchFamily="34" charset="0"/>
                          <a:cs typeface="Verdana" panose="020B0604030504040204" pitchFamily="34" charset="0"/>
                        </a:rPr>
                        <a:t> price</a:t>
                      </a:r>
                      <a:endParaRPr lang="en-US" sz="20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r"/>
                      <a:r>
                        <a:rPr lang="en-US" sz="2000" dirty="0">
                          <a:latin typeface="Verdana" panose="020B0604030504040204" pitchFamily="34" charset="0"/>
                          <a:ea typeface="Verdana" panose="020B0604030504040204" pitchFamily="34" charset="0"/>
                          <a:cs typeface="Verdana" panose="020B0604030504040204" pitchFamily="34" charset="0"/>
                        </a:rPr>
                        <a:t>$1,000.00</a:t>
                      </a:r>
                    </a:p>
                  </a:txBody>
                  <a:tcPr anchor="ctr"/>
                </a:tc>
                <a:extLst>
                  <a:ext uri="{0D108BD9-81ED-4DB2-BD59-A6C34878D82A}">
                    <a16:rowId xmlns:a16="http://schemas.microsoft.com/office/drawing/2014/main" val="10000"/>
                  </a:ext>
                </a:extLst>
              </a:tr>
              <a:tr h="370840">
                <a:tc>
                  <a:txBody>
                    <a:bodyPr/>
                    <a:lstStyle/>
                    <a:p>
                      <a:r>
                        <a:rPr lang="en-US" sz="2000" dirty="0">
                          <a:latin typeface="Verdana" panose="020B0604030504040204" pitchFamily="34" charset="0"/>
                          <a:ea typeface="Verdana" panose="020B0604030504040204" pitchFamily="34" charset="0"/>
                          <a:cs typeface="Verdana" panose="020B0604030504040204" pitchFamily="34" charset="0"/>
                        </a:rPr>
                        <a:t>Less first discount</a:t>
                      </a:r>
                      <a:r>
                        <a:rPr lang="en-US" sz="2000" baseline="0" dirty="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($1000 × 20%)</a:t>
                      </a:r>
                    </a:p>
                  </a:txBody>
                  <a:tcPr anchor="ctr"/>
                </a:tc>
                <a:tc>
                  <a:txBody>
                    <a:bodyPr/>
                    <a:lstStyle/>
                    <a:p>
                      <a:pPr algn="r"/>
                      <a:r>
                        <a:rPr lang="en-US" sz="2000" dirty="0">
                          <a:latin typeface="Verdana" panose="020B0604030504040204" pitchFamily="34" charset="0"/>
                          <a:ea typeface="Verdana" panose="020B0604030504040204" pitchFamily="34" charset="0"/>
                          <a:cs typeface="Verdana" panose="020B0604030504040204" pitchFamily="34" charset="0"/>
                        </a:rPr>
                        <a:t>200.00</a:t>
                      </a:r>
                    </a:p>
                  </a:txBody>
                  <a:tcPr anchor="ctr"/>
                </a:tc>
                <a:extLst>
                  <a:ext uri="{0D108BD9-81ED-4DB2-BD59-A6C34878D82A}">
                    <a16:rowId xmlns:a16="http://schemas.microsoft.com/office/drawing/2014/main" val="10001"/>
                  </a:ext>
                </a:extLst>
              </a:tr>
              <a:tr h="370840">
                <a:tc>
                  <a:txBody>
                    <a:bodyPr/>
                    <a:lstStyle/>
                    <a:p>
                      <a:r>
                        <a:rPr lang="en-US" sz="2000" dirty="0">
                          <a:latin typeface="Verdana" panose="020B0604030504040204" pitchFamily="34" charset="0"/>
                          <a:ea typeface="Verdana" panose="020B0604030504040204" pitchFamily="34" charset="0"/>
                          <a:cs typeface="Verdana" panose="020B0604030504040204" pitchFamily="34" charset="0"/>
                        </a:rPr>
                        <a:t>Difference</a:t>
                      </a:r>
                    </a:p>
                  </a:txBody>
                  <a:tcPr anchor="ctr"/>
                </a:tc>
                <a:tc>
                  <a:txBody>
                    <a:bodyPr/>
                    <a:lstStyle/>
                    <a:p>
                      <a:pPr algn="r"/>
                      <a:r>
                        <a:rPr lang="en-US" sz="2000" dirty="0">
                          <a:latin typeface="Verdana" panose="020B0604030504040204" pitchFamily="34" charset="0"/>
                          <a:ea typeface="Verdana" panose="020B0604030504040204" pitchFamily="34" charset="0"/>
                          <a:cs typeface="Verdana" panose="020B0604030504040204" pitchFamily="34" charset="0"/>
                        </a:rPr>
                        <a:t>$   800.00</a:t>
                      </a:r>
                    </a:p>
                  </a:txBody>
                  <a:tcPr anchor="ctr"/>
                </a:tc>
                <a:extLst>
                  <a:ext uri="{0D108BD9-81ED-4DB2-BD59-A6C34878D82A}">
                    <a16:rowId xmlns:a16="http://schemas.microsoft.com/office/drawing/2014/main" val="10002"/>
                  </a:ext>
                </a:extLst>
              </a:tr>
              <a:tr h="370840">
                <a:tc>
                  <a:txBody>
                    <a:bodyPr/>
                    <a:lstStyle/>
                    <a:p>
                      <a:r>
                        <a:rPr lang="en-US" sz="2000" dirty="0">
                          <a:latin typeface="Verdana" panose="020B0604030504040204" pitchFamily="34" charset="0"/>
                          <a:ea typeface="Verdana" panose="020B0604030504040204" pitchFamily="34" charset="0"/>
                          <a:cs typeface="Verdana" panose="020B0604030504040204" pitchFamily="34" charset="0"/>
                        </a:rPr>
                        <a:t>Less second discount ($800 × 10%)</a:t>
                      </a:r>
                    </a:p>
                  </a:txBody>
                  <a:tcPr anchor="ctr"/>
                </a:tc>
                <a:tc>
                  <a:txBody>
                    <a:bodyPr/>
                    <a:lstStyle/>
                    <a:p>
                      <a:pPr algn="r"/>
                      <a:r>
                        <a:rPr lang="en-US" sz="2000" dirty="0">
                          <a:latin typeface="Verdana" panose="020B0604030504040204" pitchFamily="34" charset="0"/>
                          <a:ea typeface="Verdana" panose="020B0604030504040204" pitchFamily="34" charset="0"/>
                          <a:cs typeface="Verdana" panose="020B0604030504040204" pitchFamily="34" charset="0"/>
                        </a:rPr>
                        <a:t>80.00</a:t>
                      </a:r>
                    </a:p>
                  </a:txBody>
                  <a:tcPr anchor="ctr"/>
                </a:tc>
                <a:extLst>
                  <a:ext uri="{0D108BD9-81ED-4DB2-BD59-A6C34878D82A}">
                    <a16:rowId xmlns:a16="http://schemas.microsoft.com/office/drawing/2014/main" val="10003"/>
                  </a:ext>
                </a:extLst>
              </a:tr>
              <a:tr h="370840">
                <a:tc>
                  <a:txBody>
                    <a:bodyPr/>
                    <a:lstStyle/>
                    <a:p>
                      <a:r>
                        <a:rPr lang="en-US" sz="2000" dirty="0">
                          <a:latin typeface="Verdana" panose="020B0604030504040204" pitchFamily="34" charset="0"/>
                          <a:ea typeface="Verdana" panose="020B0604030504040204" pitchFamily="34" charset="0"/>
                          <a:cs typeface="Verdana" panose="020B0604030504040204" pitchFamily="34" charset="0"/>
                        </a:rPr>
                        <a:t>Invoice price</a:t>
                      </a:r>
                    </a:p>
                  </a:txBody>
                  <a:tcPr anchor="ctr"/>
                </a:tc>
                <a:tc>
                  <a:txBody>
                    <a:bodyPr/>
                    <a:lstStyle/>
                    <a:p>
                      <a:pPr algn="r"/>
                      <a:r>
                        <a:rPr lang="en-US" sz="2000" dirty="0">
                          <a:latin typeface="Verdana" panose="020B0604030504040204" pitchFamily="34" charset="0"/>
                          <a:ea typeface="Verdana" panose="020B0604030504040204" pitchFamily="34" charset="0"/>
                          <a:cs typeface="Verdana" panose="020B0604030504040204" pitchFamily="34" charset="0"/>
                        </a:rPr>
                        <a:t>$    720.00</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33576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altLang="en-US" dirty="0"/>
              <a:t>Section 2</a:t>
            </a:r>
          </a:p>
        </p:txBody>
      </p:sp>
      <p:sp>
        <p:nvSpPr>
          <p:cNvPr id="2" name="Title 1"/>
          <p:cNvSpPr>
            <a:spLocks noGrp="1"/>
          </p:cNvSpPr>
          <p:nvPr>
            <p:ph type="title"/>
          </p:nvPr>
        </p:nvSpPr>
        <p:spPr>
          <a:xfrm>
            <a:off x="159068" y="467968"/>
            <a:ext cx="8834717" cy="1048600"/>
          </a:xfrm>
        </p:spPr>
        <p:txBody>
          <a:bodyPr>
            <a:noAutofit/>
          </a:bodyPr>
          <a:lstStyle/>
          <a:p>
            <a:r>
              <a:rPr lang="en-US" altLang="en-US" dirty="0"/>
              <a:t>Recording Merchandise Purchased with a Trade Discount (1 of 2)</a:t>
            </a:r>
            <a:endParaRPr lang="en-US" dirty="0"/>
          </a:p>
        </p:txBody>
      </p:sp>
      <p:pic>
        <p:nvPicPr>
          <p:cNvPr id="15" name="Picture 2" descr="General Journal entry for recording merchandise purchased with a trade discount.  Columns are labeled Date, Description, Post. Ref., Debit and Credit. Each row is numbered.  Row 1 lists 2019 for Date.  Row 2 lists Jan. 20, Purchases and 720.00 for Debit.  Row 3 lists Accounts Payable and 720.00 for Credit.  Row 4 thru 6 lists Purchased merchandise on credit from Modern Sportsman, Invoice 5201, 2/10, n/30." title="General Journal (Slide 1 of 2)"/>
          <p:cNvPicPr>
            <a:picLocks noGrp="1" noChangeAspect="1" noChangeArrowheads="1"/>
          </p:cNvPicPr>
          <p:nvPr>
            <p:ph type="pic" sz="quarter" idx="14"/>
          </p:nvPr>
        </p:nvPicPr>
        <p:blipFill>
          <a:blip r:embed="rId3" cstate="print"/>
          <a:stretch>
            <a:fillRect/>
          </a:stretch>
        </p:blipFill>
        <p:spPr bwMode="auto">
          <a:xfrm>
            <a:off x="642307" y="1778151"/>
            <a:ext cx="7854135" cy="2776561"/>
          </a:xfrm>
          <a:prstGeom prst="rect">
            <a:avLst/>
          </a:prstGeom>
          <a:noFill/>
          <a:ln w="9525">
            <a:noFill/>
            <a:miter lim="800000"/>
            <a:headEnd/>
            <a:tailEnd/>
          </a:ln>
        </p:spPr>
      </p:pic>
      <p:sp>
        <p:nvSpPr>
          <p:cNvPr id="3" name="Content Placeholder 2"/>
          <p:cNvSpPr>
            <a:spLocks noGrp="1"/>
          </p:cNvSpPr>
          <p:nvPr>
            <p:ph sz="quarter" idx="15"/>
          </p:nvPr>
        </p:nvSpPr>
        <p:spPr>
          <a:xfrm>
            <a:off x="420517" y="4828232"/>
            <a:ext cx="8322429" cy="1476315"/>
          </a:xfrm>
        </p:spPr>
        <p:txBody>
          <a:bodyPr>
            <a:noAutofit/>
          </a:bodyPr>
          <a:lstStyle/>
          <a:p>
            <a:pPr marL="0" indent="0">
              <a:lnSpc>
                <a:spcPct val="120000"/>
              </a:lnSpc>
              <a:buNone/>
            </a:pPr>
            <a:r>
              <a:rPr lang="en-US" altLang="en-US" sz="2400" dirty="0"/>
              <a:t>If Maxx-Out Sporting Goods pays the invoice within 10 days, it will be entitled to a $14.40 discount (2% × $720).</a:t>
            </a:r>
            <a:endParaRPr lang="en-US" sz="2400" dirty="0"/>
          </a:p>
        </p:txBody>
      </p:sp>
    </p:spTree>
    <p:extLst>
      <p:ext uri="{BB962C8B-B14F-4D97-AF65-F5344CB8AC3E}">
        <p14:creationId xmlns:p14="http://schemas.microsoft.com/office/powerpoint/2010/main" val="964978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0"/>
            <a:ext cx="9144000" cy="356839"/>
          </a:xfrm>
        </p:spPr>
        <p:txBody>
          <a:bodyPr/>
          <a:lstStyle/>
          <a:p>
            <a:r>
              <a:rPr lang="en-US" dirty="0"/>
              <a:t>Section 2</a:t>
            </a:r>
          </a:p>
        </p:txBody>
      </p:sp>
      <p:sp>
        <p:nvSpPr>
          <p:cNvPr id="2" name="Title 1"/>
          <p:cNvSpPr>
            <a:spLocks noGrp="1"/>
          </p:cNvSpPr>
          <p:nvPr>
            <p:ph type="title"/>
          </p:nvPr>
        </p:nvSpPr>
        <p:spPr>
          <a:xfrm>
            <a:off x="170219" y="455533"/>
            <a:ext cx="8817663" cy="1061034"/>
          </a:xfrm>
        </p:spPr>
        <p:txBody>
          <a:bodyPr>
            <a:noAutofit/>
          </a:bodyPr>
          <a:lstStyle/>
          <a:p>
            <a:r>
              <a:rPr lang="en-US" altLang="en-US" dirty="0"/>
              <a:t>Recording Merchandise Purchased with a Trade Discount (2 of 2)</a:t>
            </a:r>
            <a:endParaRPr lang="en-US" dirty="0"/>
          </a:p>
        </p:txBody>
      </p:sp>
      <p:pic>
        <p:nvPicPr>
          <p:cNvPr id="11" name="Picture 3" descr="General Journal entry for recording merchandise purchased with a trade discount.  Columns are labeled Date, Description, Post. Ref., Debit and Credit. Each row is numbered.  Row 1 lists 2019 for Date.  Row 2 lists Jan. 29, Accounts Payable and 720.00 for Debit.  Row 3 lists Purchases Discounts and 14.40 for Credit.  Row 4 lists Cash and 705.60 for Credit.  Row 5 thru 7 lists Paid balance owed to Modern Sportsman, Invoice 5201, Check 151." title="General Journal (Slide 2 of 2)"/>
          <p:cNvPicPr>
            <a:picLocks noGrp="1" noChangeAspect="1" noChangeArrowheads="1"/>
          </p:cNvPicPr>
          <p:nvPr>
            <p:ph type="pic" sz="quarter" idx="17"/>
          </p:nvPr>
        </p:nvPicPr>
        <p:blipFill>
          <a:blip r:embed="rId2" cstate="print"/>
          <a:srcRect t="4288" b="4288"/>
          <a:stretch>
            <a:fillRect/>
          </a:stretch>
        </p:blipFill>
        <p:spPr bwMode="auto">
          <a:xfrm>
            <a:off x="485583" y="1948987"/>
            <a:ext cx="8259752" cy="2826868"/>
          </a:xfrm>
          <a:prstGeom prst="rect">
            <a:avLst/>
          </a:prstGeom>
          <a:noFill/>
          <a:ln w="9525">
            <a:noFill/>
            <a:miter lim="800000"/>
            <a:headEnd/>
            <a:tailEnd/>
          </a:ln>
        </p:spPr>
      </p:pic>
    </p:spTree>
    <p:extLst>
      <p:ext uri="{BB962C8B-B14F-4D97-AF65-F5344CB8AC3E}">
        <p14:creationId xmlns:p14="http://schemas.microsoft.com/office/powerpoint/2010/main" val="3437215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230" y="679784"/>
            <a:ext cx="8177465" cy="1999248"/>
          </a:xfrm>
        </p:spPr>
        <p:txBody>
          <a:bodyPr>
            <a:normAutofit/>
          </a:bodyPr>
          <a:lstStyle/>
          <a:p>
            <a:r>
              <a:rPr lang="en-US" altLang="en-US" sz="3600" u="sng" dirty="0"/>
              <a:t>Section 2: Accounts Payable</a:t>
            </a:r>
            <a:endParaRPr lang="en-US" sz="3600" dirty="0"/>
          </a:p>
        </p:txBody>
      </p:sp>
      <p:sp>
        <p:nvSpPr>
          <p:cNvPr id="3" name="Content Placeholder 2"/>
          <p:cNvSpPr>
            <a:spLocks noGrp="1"/>
          </p:cNvSpPr>
          <p:nvPr>
            <p:ph type="subTitle" idx="1"/>
          </p:nvPr>
        </p:nvSpPr>
        <p:spPr>
          <a:xfrm>
            <a:off x="469233" y="3158537"/>
            <a:ext cx="8161420" cy="2359947"/>
          </a:xfrm>
        </p:spPr>
        <p:txBody>
          <a:bodyPr>
            <a:noAutofit/>
          </a:bodyPr>
          <a:lstStyle/>
          <a:p>
            <a:pPr defTabSz="809625">
              <a:spcBef>
                <a:spcPct val="20000"/>
              </a:spcBef>
              <a:buClr>
                <a:srgbClr val="EB8045"/>
              </a:buClr>
              <a:defRPr/>
            </a:pPr>
            <a:r>
              <a:rPr lang="en-US" altLang="en-US" sz="3600" kern="0" dirty="0">
                <a:cs typeface="Times New Roman" pitchFamily="18" charset="0"/>
              </a:rPr>
              <a:t> </a:t>
            </a:r>
            <a:r>
              <a:rPr lang="en-US" altLang="en-US" sz="3600" b="1" kern="0" dirty="0">
                <a:cs typeface="Times New Roman" pitchFamily="18" charset="0"/>
              </a:rPr>
              <a:t>Learning Objective</a:t>
            </a:r>
            <a:r>
              <a:rPr lang="en-US" altLang="en-US" sz="3600" b="1" dirty="0"/>
              <a:t> 8-3: </a:t>
            </a:r>
            <a:r>
              <a:rPr lang="en-US" sz="3600" dirty="0"/>
              <a:t>Post from the general journal to the general ledger accounts.</a:t>
            </a:r>
            <a:endParaRPr lang="en-US" altLang="en-US" sz="3600" kern="0" dirty="0">
              <a:cs typeface="Times New Roman" pitchFamily="18" charset="0"/>
            </a:endParaRPr>
          </a:p>
        </p:txBody>
      </p:sp>
    </p:spTree>
    <p:extLst>
      <p:ext uri="{BB962C8B-B14F-4D97-AF65-F5344CB8AC3E}">
        <p14:creationId xmlns:p14="http://schemas.microsoft.com/office/powerpoint/2010/main" val="2040958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2"/>
            <a:ext cx="9144000" cy="590551"/>
          </a:xfrm>
        </p:spPr>
        <p:txBody>
          <a:bodyPr/>
          <a:lstStyle/>
          <a:p>
            <a:pPr>
              <a:lnSpc>
                <a:spcPct val="100000"/>
              </a:lnSpc>
            </a:pPr>
            <a:r>
              <a:rPr lang="en-US" altLang="en-US" dirty="0"/>
              <a:t>Section 2, Objective 8-3: Post from the general journal to the general ledger accounts.</a:t>
            </a:r>
          </a:p>
        </p:txBody>
      </p:sp>
      <p:sp>
        <p:nvSpPr>
          <p:cNvPr id="2" name="Title 1"/>
          <p:cNvSpPr>
            <a:spLocks noGrp="1"/>
          </p:cNvSpPr>
          <p:nvPr>
            <p:ph type="title"/>
          </p:nvPr>
        </p:nvSpPr>
        <p:spPr>
          <a:xfrm>
            <a:off x="380241" y="696847"/>
            <a:ext cx="8384662" cy="713500"/>
          </a:xfrm>
        </p:spPr>
        <p:txBody>
          <a:bodyPr>
            <a:normAutofit/>
          </a:bodyPr>
          <a:lstStyle/>
          <a:p>
            <a:r>
              <a:rPr lang="en-US" dirty="0"/>
              <a:t>General Ledger</a:t>
            </a:r>
          </a:p>
        </p:txBody>
      </p:sp>
      <p:sp>
        <p:nvSpPr>
          <p:cNvPr id="3" name="Content Placeholder 2"/>
          <p:cNvSpPr>
            <a:spLocks noGrp="1"/>
          </p:cNvSpPr>
          <p:nvPr>
            <p:ph idx="1"/>
          </p:nvPr>
        </p:nvSpPr>
        <p:spPr>
          <a:xfrm>
            <a:off x="380241" y="1635324"/>
            <a:ext cx="8384662" cy="4765475"/>
          </a:xfrm>
        </p:spPr>
        <p:txBody>
          <a:bodyPr>
            <a:normAutofit/>
          </a:bodyPr>
          <a:lstStyle/>
          <a:p>
            <a:pPr marL="457200" indent="-457200"/>
            <a:r>
              <a:rPr lang="en-US" sz="2400" dirty="0"/>
              <a:t>Post from the general journal to the general ledger accounts</a:t>
            </a:r>
            <a:endParaRPr lang="en-US" altLang="en-US" sz="2600" dirty="0">
              <a:ea typeface="ＭＳ Ｐゴシック" pitchFamily="34" charset="-128"/>
            </a:endParaRPr>
          </a:p>
          <a:p>
            <a:pPr marL="457200" indent="-457200"/>
            <a:r>
              <a:rPr lang="en-US" altLang="en-US" sz="2600" dirty="0">
                <a:ea typeface="ＭＳ Ｐゴシック" pitchFamily="34" charset="-128"/>
              </a:rPr>
              <a:t>Posting to the general ledger is done in the same manner as demonstrated in Chapter 4.</a:t>
            </a:r>
          </a:p>
        </p:txBody>
      </p:sp>
    </p:spTree>
    <p:extLst>
      <p:ext uri="{BB962C8B-B14F-4D97-AF65-F5344CB8AC3E}">
        <p14:creationId xmlns:p14="http://schemas.microsoft.com/office/powerpoint/2010/main" val="49385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a:spcBef>
                <a:spcPct val="20000"/>
              </a:spcBef>
              <a:buClr>
                <a:srgbClr val="EB8045"/>
              </a:buClr>
            </a:pPr>
            <a:r>
              <a:rPr lang="en-US" altLang="en-US" dirty="0"/>
              <a:t>Section 1</a:t>
            </a:r>
            <a:r>
              <a:rPr lang="en-US" dirty="0">
                <a:ea typeface="MS PGothic"/>
                <a:cs typeface="MS PGothic"/>
              </a:rPr>
              <a:t> </a:t>
            </a:r>
            <a:endParaRPr lang="en-US" altLang="en-US" dirty="0"/>
          </a:p>
        </p:txBody>
      </p:sp>
      <p:sp>
        <p:nvSpPr>
          <p:cNvPr id="2" name="Title 1"/>
          <p:cNvSpPr>
            <a:spLocks noGrp="1"/>
          </p:cNvSpPr>
          <p:nvPr>
            <p:ph type="title"/>
          </p:nvPr>
        </p:nvSpPr>
        <p:spPr>
          <a:xfrm>
            <a:off x="152400" y="344414"/>
            <a:ext cx="8820150" cy="820920"/>
          </a:xfrm>
        </p:spPr>
        <p:txBody>
          <a:bodyPr>
            <a:normAutofit/>
          </a:bodyPr>
          <a:lstStyle/>
          <a:p>
            <a:r>
              <a:rPr lang="en-US" altLang="en-US" dirty="0"/>
              <a:t>Accounting for Purchases</a:t>
            </a:r>
            <a:endParaRPr lang="en-US" dirty="0"/>
          </a:p>
        </p:txBody>
      </p:sp>
      <p:sp>
        <p:nvSpPr>
          <p:cNvPr id="3" name="Content Placeholder 2"/>
          <p:cNvSpPr>
            <a:spLocks noGrp="1"/>
          </p:cNvSpPr>
          <p:nvPr>
            <p:ph idx="1"/>
          </p:nvPr>
        </p:nvSpPr>
        <p:spPr>
          <a:xfrm>
            <a:off x="311818" y="1409701"/>
            <a:ext cx="8479256" cy="4959015"/>
          </a:xfrm>
        </p:spPr>
        <p:txBody>
          <a:bodyPr vert="horz" lIns="91440" tIns="45720" rIns="91440" bIns="45720" rtlCol="0">
            <a:normAutofit/>
          </a:bodyPr>
          <a:lstStyle/>
          <a:p>
            <a:pPr marL="457200" indent="-457200">
              <a:lnSpc>
                <a:spcPct val="100000"/>
              </a:lnSpc>
              <a:spcBef>
                <a:spcPts val="600"/>
              </a:spcBef>
            </a:pPr>
            <a:r>
              <a:rPr lang="en-US" altLang="en-US" sz="2600" dirty="0"/>
              <a:t>Most merchandising businesses purchase goods on credit under open-account arrangements.</a:t>
            </a:r>
          </a:p>
          <a:p>
            <a:pPr marL="457200" indent="-457200">
              <a:lnSpc>
                <a:spcPct val="100000"/>
              </a:lnSpc>
              <a:spcBef>
                <a:spcPts val="600"/>
              </a:spcBef>
            </a:pPr>
            <a:r>
              <a:rPr lang="en-US" altLang="en-US" sz="2600" dirty="0"/>
              <a:t>A large firm usually has a centralized purchasing department that is responsible for locating suppliers, obtaining price quotations, negotiating credit terms, and placing orders.</a:t>
            </a:r>
          </a:p>
          <a:p>
            <a:pPr marL="457200" indent="-457200">
              <a:lnSpc>
                <a:spcPct val="100000"/>
              </a:lnSpc>
              <a:spcBef>
                <a:spcPts val="600"/>
              </a:spcBef>
            </a:pPr>
            <a:r>
              <a:rPr lang="en-US" altLang="en-US" sz="2600" dirty="0"/>
              <a:t>In small firms purchasing activities are handled by a single individual, usually the owner or manager.</a:t>
            </a:r>
          </a:p>
        </p:txBody>
      </p:sp>
    </p:spTree>
    <p:extLst>
      <p:ext uri="{BB962C8B-B14F-4D97-AF65-F5344CB8AC3E}">
        <p14:creationId xmlns:p14="http://schemas.microsoft.com/office/powerpoint/2010/main" val="2880551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122" y="672766"/>
            <a:ext cx="8266699" cy="2118560"/>
          </a:xfrm>
        </p:spPr>
        <p:txBody>
          <a:bodyPr>
            <a:normAutofit/>
          </a:bodyPr>
          <a:lstStyle/>
          <a:p>
            <a:r>
              <a:rPr lang="en-US" altLang="en-US" sz="3600" u="sng" dirty="0"/>
              <a:t>Section 2: Accounts Payable </a:t>
            </a:r>
            <a:endParaRPr lang="en-US" sz="3600" dirty="0"/>
          </a:p>
        </p:txBody>
      </p:sp>
      <p:sp>
        <p:nvSpPr>
          <p:cNvPr id="3" name="Content Placeholder 2"/>
          <p:cNvSpPr>
            <a:spLocks noGrp="1"/>
          </p:cNvSpPr>
          <p:nvPr>
            <p:ph type="subTitle" idx="1"/>
          </p:nvPr>
        </p:nvSpPr>
        <p:spPr>
          <a:xfrm>
            <a:off x="479312" y="3126357"/>
            <a:ext cx="8199467" cy="2424212"/>
          </a:xfrm>
        </p:spPr>
        <p:txBody>
          <a:bodyPr>
            <a:noAutofit/>
          </a:bodyPr>
          <a:lstStyle/>
          <a:p>
            <a:r>
              <a:rPr lang="en-US" altLang="en-US" sz="3600" b="1" kern="0" dirty="0">
                <a:cs typeface="Times New Roman" pitchFamily="18" charset="0"/>
              </a:rPr>
              <a:t>Learning Objective</a:t>
            </a:r>
            <a:r>
              <a:rPr lang="en-US" altLang="en-US" sz="3600" b="1" dirty="0"/>
              <a:t> 8-4: </a:t>
            </a:r>
            <a:r>
              <a:rPr lang="en-US" sz="3600" dirty="0"/>
              <a:t>Post transactions to the accounts payable subsidiary ledger.</a:t>
            </a:r>
          </a:p>
        </p:txBody>
      </p:sp>
    </p:spTree>
    <p:extLst>
      <p:ext uri="{BB962C8B-B14F-4D97-AF65-F5344CB8AC3E}">
        <p14:creationId xmlns:p14="http://schemas.microsoft.com/office/powerpoint/2010/main" val="2709150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4"/>
          <p:cNvSpPr>
            <a:spLocks noGrp="1"/>
          </p:cNvSpPr>
          <p:nvPr>
            <p:ph type="body" sz="quarter" idx="13"/>
          </p:nvPr>
        </p:nvSpPr>
        <p:spPr>
          <a:xfrm>
            <a:off x="0" y="-1"/>
            <a:ext cx="9144000" cy="568327"/>
          </a:xfrm>
        </p:spPr>
        <p:txBody>
          <a:bodyPr/>
          <a:lstStyle/>
          <a:p>
            <a:pPr>
              <a:lnSpc>
                <a:spcPct val="100000"/>
              </a:lnSpc>
            </a:pPr>
            <a:r>
              <a:rPr lang="en-US" altLang="en-US" dirty="0"/>
              <a:t>Section 2, Objective 8-4: Post transactions to the accounts payable subsidiary ledger.</a:t>
            </a:r>
          </a:p>
        </p:txBody>
      </p:sp>
      <p:sp>
        <p:nvSpPr>
          <p:cNvPr id="2" name="Title 1"/>
          <p:cNvSpPr>
            <a:spLocks noGrp="1"/>
          </p:cNvSpPr>
          <p:nvPr>
            <p:ph type="title"/>
          </p:nvPr>
        </p:nvSpPr>
        <p:spPr>
          <a:xfrm>
            <a:off x="136766" y="695568"/>
            <a:ext cx="8834717" cy="830168"/>
          </a:xfrm>
        </p:spPr>
        <p:txBody>
          <a:bodyPr/>
          <a:lstStyle/>
          <a:p>
            <a:r>
              <a:rPr lang="en-US" altLang="en-US" dirty="0"/>
              <a:t>The Accounts Payable Ledger (1 of 2)</a:t>
            </a:r>
            <a:endParaRPr lang="en-US" dirty="0"/>
          </a:p>
        </p:txBody>
      </p:sp>
      <p:pic>
        <p:nvPicPr>
          <p:cNvPr id="16" name="Picture Placeholder 15" descr="Example of an Accounts Payable Ledger for Modern Sportsman, 1718 Sherry Lane, Tustin, CA 92782.   Terms are listed as n/30.  The Ledger has columns titled Date, Description, Post. Ref., Debit, Credit and Balance.  The first entry lists 2019 Jan. 1, Balance, Check Mark for Post. Ref. and 1600.00 for Balance.  The next entry is 20, Invoice 5201, J2, 720.00 for Credit and 2320.00 for Balance." title="Accounts Payable Ledger (Slide 1 of 2)"/>
          <p:cNvPicPr>
            <a:picLocks noGrp="1" noChangeAspect="1"/>
          </p:cNvPicPr>
          <p:nvPr>
            <p:ph type="pic" sz="quarter" idx="14"/>
          </p:nvPr>
        </p:nvPicPr>
        <p:blipFill>
          <a:blip r:embed="rId3"/>
          <a:srcRect t="1314" b="1314"/>
          <a:stretch>
            <a:fillRect/>
          </a:stretch>
        </p:blipFill>
        <p:spPr>
          <a:xfrm>
            <a:off x="618983" y="1826813"/>
            <a:ext cx="8026400" cy="2398712"/>
          </a:xfrm>
          <a:prstGeom prst="rect">
            <a:avLst/>
          </a:prstGeom>
        </p:spPr>
      </p:pic>
      <p:sp>
        <p:nvSpPr>
          <p:cNvPr id="6" name="Content Placeholder 5"/>
          <p:cNvSpPr>
            <a:spLocks noGrp="1"/>
          </p:cNvSpPr>
          <p:nvPr>
            <p:ph sz="quarter" idx="16"/>
          </p:nvPr>
        </p:nvSpPr>
        <p:spPr>
          <a:xfrm>
            <a:off x="418263" y="4524243"/>
            <a:ext cx="8430559" cy="1787343"/>
          </a:xfrm>
        </p:spPr>
        <p:txBody>
          <a:bodyPr>
            <a:normAutofit/>
          </a:bodyPr>
          <a:lstStyle/>
          <a:p>
            <a:pPr marL="457200" indent="-457200"/>
            <a:r>
              <a:rPr lang="en-US" altLang="en-US" sz="2400" dirty="0"/>
              <a:t>The accounts payable ledger has three money columns.</a:t>
            </a:r>
          </a:p>
          <a:p>
            <a:pPr marL="457200" indent="-457200"/>
            <a:r>
              <a:rPr lang="en-US" altLang="en-US" sz="2400" dirty="0"/>
              <a:t>The Balance column is presumed to contain credit amounts. </a:t>
            </a:r>
          </a:p>
        </p:txBody>
      </p:sp>
    </p:spTree>
    <p:extLst>
      <p:ext uri="{BB962C8B-B14F-4D97-AF65-F5344CB8AC3E}">
        <p14:creationId xmlns:p14="http://schemas.microsoft.com/office/powerpoint/2010/main" val="890359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0"/>
            <a:ext cx="9144000" cy="685800"/>
          </a:xfrm>
        </p:spPr>
        <p:txBody>
          <a:bodyPr/>
          <a:lstStyle/>
          <a:p>
            <a:pPr>
              <a:lnSpc>
                <a:spcPct val="100000"/>
              </a:lnSpc>
            </a:pPr>
            <a:r>
              <a:rPr lang="en-US" altLang="en-US" dirty="0"/>
              <a:t>Section 2, Objective 8-4: Post transactions to the accounts payable subsidiary ledger.</a:t>
            </a:r>
          </a:p>
        </p:txBody>
      </p:sp>
      <p:sp>
        <p:nvSpPr>
          <p:cNvPr id="2" name="Title 1"/>
          <p:cNvSpPr>
            <a:spLocks noGrp="1"/>
          </p:cNvSpPr>
          <p:nvPr>
            <p:ph type="title"/>
          </p:nvPr>
        </p:nvSpPr>
        <p:spPr>
          <a:xfrm>
            <a:off x="154641" y="601457"/>
            <a:ext cx="8834717" cy="830168"/>
          </a:xfrm>
        </p:spPr>
        <p:txBody>
          <a:bodyPr>
            <a:normAutofit/>
          </a:bodyPr>
          <a:lstStyle/>
          <a:p>
            <a:r>
              <a:rPr lang="en-US" altLang="en-US" dirty="0"/>
              <a:t>Posting to the Subsidiary Ledger</a:t>
            </a:r>
            <a:endParaRPr lang="en-US" dirty="0"/>
          </a:p>
        </p:txBody>
      </p:sp>
      <p:pic>
        <p:nvPicPr>
          <p:cNvPr id="11" name="Picture Placeholder 10" descr="Example of items posted from the General Journal to the Subsidiary Ledger.  The General Journal, Page 2, has columns titled Date, Description, Post. Ref., Debit and Credit. Each row is numbered.  Row 1 lists 2019 for Date.  Row 2 and 3 lists Jan. 29, Accounts Payable/Modern Sportsman, 205/Check Mark and 720.00 for Debit.  Row 4 lists Purchases Discounts, 504 and 14.40 for Credit.  Row 5 lists Cash, 101 and 705.60 for Credit.  Row 6 thru 8 lists Paid balance owed to Modern Sportsman, Invoice 5201, Check 151.  The Ledger is copied from the prior slide.  The Post. Ref. entry in the General Journal, 205/Check Mark has a red outline around it to indicate that this is the entry that is being posted to the Ledger.  A red line from Page 2 in the General Journal leads to the J2 in the Post. Ref. in the Ledger.  A red line from the General Journal entry, 720.00 for Debit, leads to the 720.00 for Credit in the Ledger." title="Posting to the Subsidiary Ledger"/>
          <p:cNvPicPr>
            <a:picLocks noGrp="1" noChangeAspect="1"/>
          </p:cNvPicPr>
          <p:nvPr>
            <p:ph type="pic" sz="quarter" idx="14"/>
          </p:nvPr>
        </p:nvPicPr>
        <p:blipFill>
          <a:blip r:embed="rId3"/>
          <a:stretch>
            <a:fillRect/>
          </a:stretch>
        </p:blipFill>
        <p:spPr>
          <a:xfrm>
            <a:off x="855469" y="1498531"/>
            <a:ext cx="7652912" cy="4804328"/>
          </a:xfrm>
          <a:prstGeom prst="rect">
            <a:avLst/>
          </a:prstGeom>
        </p:spPr>
      </p:pic>
    </p:spTree>
    <p:extLst>
      <p:ext uri="{BB962C8B-B14F-4D97-AF65-F5344CB8AC3E}">
        <p14:creationId xmlns:p14="http://schemas.microsoft.com/office/powerpoint/2010/main" val="975076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0208" y="677779"/>
            <a:ext cx="8170445" cy="2033337"/>
          </a:xfrm>
        </p:spPr>
        <p:txBody>
          <a:bodyPr>
            <a:normAutofit/>
          </a:bodyPr>
          <a:lstStyle/>
          <a:p>
            <a:r>
              <a:rPr lang="en-US" altLang="en-US" sz="3600" u="sng" dirty="0"/>
              <a:t>Section 2: Accounts Payable  </a:t>
            </a:r>
            <a:endParaRPr lang="en-US" sz="3600" dirty="0"/>
          </a:p>
        </p:txBody>
      </p:sp>
      <p:sp>
        <p:nvSpPr>
          <p:cNvPr id="3" name="Content Placeholder 2"/>
          <p:cNvSpPr>
            <a:spLocks noGrp="1"/>
          </p:cNvSpPr>
          <p:nvPr>
            <p:ph type="subTitle" idx="1"/>
          </p:nvPr>
        </p:nvSpPr>
        <p:spPr>
          <a:xfrm>
            <a:off x="447172" y="3072647"/>
            <a:ext cx="8135353" cy="2493963"/>
          </a:xfrm>
        </p:spPr>
        <p:txBody>
          <a:bodyPr>
            <a:normAutofit/>
          </a:bodyPr>
          <a:lstStyle/>
          <a:p>
            <a:r>
              <a:rPr lang="en-US" altLang="en-US" sz="3600" kern="0" dirty="0">
                <a:cs typeface="Times New Roman" pitchFamily="18" charset="0"/>
              </a:rPr>
              <a:t> </a:t>
            </a:r>
            <a:r>
              <a:rPr lang="en-US" altLang="en-US" sz="3600" b="1" kern="0" dirty="0">
                <a:cs typeface="Times New Roman" pitchFamily="18" charset="0"/>
              </a:rPr>
              <a:t>Learning Objective</a:t>
            </a:r>
            <a:r>
              <a:rPr lang="en-US" altLang="en-US" sz="3600" b="1" dirty="0"/>
              <a:t>8-5: </a:t>
            </a:r>
            <a:r>
              <a:rPr lang="en-US" sz="3600" dirty="0"/>
              <a:t>Prepare a schedule of accounts payable. </a:t>
            </a:r>
            <a:endParaRPr lang="en-US" sz="3600" dirty="0">
              <a:ea typeface="MS PGothic"/>
              <a:cs typeface="MS PGothic"/>
            </a:endParaRPr>
          </a:p>
        </p:txBody>
      </p:sp>
    </p:spTree>
    <p:extLst>
      <p:ext uri="{BB962C8B-B14F-4D97-AF65-F5344CB8AC3E}">
        <p14:creationId xmlns:p14="http://schemas.microsoft.com/office/powerpoint/2010/main" val="599622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0" y="0"/>
            <a:ext cx="9144000" cy="376944"/>
          </a:xfrm>
        </p:spPr>
        <p:txBody>
          <a:bodyPr/>
          <a:lstStyle/>
          <a:p>
            <a:pPr>
              <a:lnSpc>
                <a:spcPct val="100000"/>
              </a:lnSpc>
              <a:spcBef>
                <a:spcPct val="20000"/>
              </a:spcBef>
              <a:buClr>
                <a:srgbClr val="EB8045"/>
              </a:buClr>
            </a:pPr>
            <a:r>
              <a:rPr lang="en-US" altLang="en-US" dirty="0"/>
              <a:t>Section 2, Objective 8-5: Prepare a schedule of accounts payable.</a:t>
            </a:r>
          </a:p>
        </p:txBody>
      </p:sp>
      <p:sp>
        <p:nvSpPr>
          <p:cNvPr id="2" name="Title 1"/>
          <p:cNvSpPr>
            <a:spLocks noGrp="1"/>
          </p:cNvSpPr>
          <p:nvPr>
            <p:ph type="title"/>
          </p:nvPr>
        </p:nvSpPr>
        <p:spPr>
          <a:xfrm>
            <a:off x="369090" y="585337"/>
            <a:ext cx="8384662" cy="766132"/>
          </a:xfrm>
        </p:spPr>
        <p:txBody>
          <a:bodyPr>
            <a:normAutofit/>
          </a:bodyPr>
          <a:lstStyle/>
          <a:p>
            <a:r>
              <a:rPr lang="en-US" altLang="en-US" dirty="0"/>
              <a:t>The Accounts Payable Ledger</a:t>
            </a:r>
            <a:endParaRPr lang="en-US" dirty="0"/>
          </a:p>
        </p:txBody>
      </p:sp>
      <p:sp>
        <p:nvSpPr>
          <p:cNvPr id="3" name="Content Placeholder 2"/>
          <p:cNvSpPr>
            <a:spLocks noGrp="1"/>
          </p:cNvSpPr>
          <p:nvPr>
            <p:ph idx="1"/>
          </p:nvPr>
        </p:nvSpPr>
        <p:spPr>
          <a:xfrm>
            <a:off x="347813" y="1466234"/>
            <a:ext cx="8411175" cy="4934565"/>
          </a:xfrm>
        </p:spPr>
        <p:txBody>
          <a:bodyPr>
            <a:noAutofit/>
          </a:bodyPr>
          <a:lstStyle/>
          <a:p>
            <a:pPr marL="457200" indent="-457200">
              <a:lnSpc>
                <a:spcPct val="100000"/>
              </a:lnSpc>
            </a:pPr>
            <a:r>
              <a:rPr lang="en-US" altLang="en-US" sz="2600" dirty="0">
                <a:ea typeface="ＭＳ Ｐゴシック" pitchFamily="34" charset="-128"/>
              </a:rPr>
              <a:t>The total of the individual creditor accounts in the subsidiary ledger must equal the balance of the Accounts Payable control account. </a:t>
            </a:r>
          </a:p>
          <a:p>
            <a:pPr marL="457200" indent="-457200">
              <a:lnSpc>
                <a:spcPct val="100000"/>
              </a:lnSpc>
            </a:pPr>
            <a:r>
              <a:rPr lang="en-US" altLang="en-US" sz="2600" dirty="0">
                <a:ea typeface="ＭＳ Ｐゴシック" pitchFamily="34" charset="-128"/>
              </a:rPr>
              <a:t>To prove that the control account and the subsidiary ledger are equal, businesses prepare a schedule of accounts payable.</a:t>
            </a:r>
          </a:p>
        </p:txBody>
      </p:sp>
    </p:spTree>
    <p:extLst>
      <p:ext uri="{BB962C8B-B14F-4D97-AF65-F5344CB8AC3E}">
        <p14:creationId xmlns:p14="http://schemas.microsoft.com/office/powerpoint/2010/main" val="2285966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0"/>
            <a:ext cx="9144000" cy="393236"/>
          </a:xfrm>
        </p:spPr>
        <p:txBody>
          <a:bodyPr/>
          <a:lstStyle/>
          <a:p>
            <a:pPr>
              <a:lnSpc>
                <a:spcPct val="100000"/>
              </a:lnSpc>
            </a:pPr>
            <a:r>
              <a:rPr lang="en-US" altLang="en-US" dirty="0"/>
              <a:t>Section 2, Objective 8-5: Prepare a schedule of accounts payable.</a:t>
            </a:r>
            <a:endParaRPr lang="en-US" dirty="0"/>
          </a:p>
        </p:txBody>
      </p:sp>
      <p:sp>
        <p:nvSpPr>
          <p:cNvPr id="2" name="Title 1"/>
          <p:cNvSpPr>
            <a:spLocks noGrp="1"/>
          </p:cNvSpPr>
          <p:nvPr>
            <p:ph type="title"/>
          </p:nvPr>
        </p:nvSpPr>
        <p:spPr>
          <a:xfrm>
            <a:off x="189571" y="557176"/>
            <a:ext cx="8770761" cy="736363"/>
          </a:xfrm>
        </p:spPr>
        <p:txBody>
          <a:bodyPr>
            <a:normAutofit/>
          </a:bodyPr>
          <a:lstStyle/>
          <a:p>
            <a:r>
              <a:rPr lang="en-US" altLang="en-US" dirty="0"/>
              <a:t>Schedule of Accounts Payable</a:t>
            </a:r>
            <a:endParaRPr lang="en-US" dirty="0"/>
          </a:p>
        </p:txBody>
      </p:sp>
      <p:pic>
        <p:nvPicPr>
          <p:cNvPr id="11" name="Picture Placeholder 10" descr="Example of the posting from the General Ledger to the Schedule of Accounts Payable.  The General Ledger is a copy of the prior slide with the addition of the entry 29 for Date, J2 for Post. Ref., 720.00 for Debit and 1,600.00 for Balance.  The bottom sheet is the Schedule of Accounts Payable for Maxx-Out Sporting Goods for January 31, 2019.  The first column lists the accounts and the second column lists the data.  Active Designs lists data as 1865.00.  Athletic Equipment, Inc. Lists data as 4200.00.  Modern Sportsman lists data as 1600.00.  Total is listed as 7665.00.  The entry in the Ledger, 1600.00 for Balance is outlined in red and a line leads to the 1600.00 entry in the Schedule of Accounts Payable which is also outlined in red." title="Schedule of Accounts Payable"/>
          <p:cNvPicPr>
            <a:picLocks noGrp="1" noChangeAspect="1"/>
          </p:cNvPicPr>
          <p:nvPr>
            <p:ph type="pic" sz="quarter" idx="17"/>
          </p:nvPr>
        </p:nvPicPr>
        <p:blipFill>
          <a:blip r:embed="rId3"/>
          <a:stretch>
            <a:fillRect/>
          </a:stretch>
        </p:blipFill>
        <p:spPr>
          <a:xfrm>
            <a:off x="953429" y="1457479"/>
            <a:ext cx="7237141" cy="4592592"/>
          </a:xfrm>
          <a:prstGeom prst="rect">
            <a:avLst/>
          </a:prstGeom>
        </p:spPr>
      </p:pic>
    </p:spTree>
    <p:extLst>
      <p:ext uri="{BB962C8B-B14F-4D97-AF65-F5344CB8AC3E}">
        <p14:creationId xmlns:p14="http://schemas.microsoft.com/office/powerpoint/2010/main" val="2243485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224" y="695827"/>
            <a:ext cx="8228597" cy="1983205"/>
          </a:xfrm>
        </p:spPr>
        <p:txBody>
          <a:bodyPr>
            <a:normAutofit/>
          </a:bodyPr>
          <a:lstStyle/>
          <a:p>
            <a:r>
              <a:rPr lang="en-US" altLang="en-US" sz="3600" u="sng" dirty="0"/>
              <a:t>Section 2: Accounts Payable   </a:t>
            </a:r>
            <a:endParaRPr lang="en-US" sz="3600" dirty="0"/>
          </a:p>
        </p:txBody>
      </p:sp>
      <p:sp>
        <p:nvSpPr>
          <p:cNvPr id="3" name="Content Placeholder 2"/>
          <p:cNvSpPr>
            <a:spLocks noGrp="1"/>
          </p:cNvSpPr>
          <p:nvPr>
            <p:ph type="subTitle" idx="1"/>
          </p:nvPr>
        </p:nvSpPr>
        <p:spPr>
          <a:xfrm>
            <a:off x="444288" y="3160858"/>
            <a:ext cx="8266575" cy="2373667"/>
          </a:xfrm>
        </p:spPr>
        <p:txBody>
          <a:bodyPr>
            <a:noAutofit/>
          </a:bodyPr>
          <a:lstStyle/>
          <a:p>
            <a:r>
              <a:rPr lang="en-US" altLang="en-US" sz="3600" b="1" kern="0" dirty="0">
                <a:cs typeface="Times New Roman" pitchFamily="18" charset="0"/>
              </a:rPr>
              <a:t>Learning Objective </a:t>
            </a:r>
            <a:r>
              <a:rPr lang="en-US" altLang="en-US" sz="3600" b="1" dirty="0"/>
              <a:t>8-6: </a:t>
            </a:r>
            <a:r>
              <a:rPr lang="en-US" sz="3600" dirty="0"/>
              <a:t>Demonstrate a knowledge of the procedures for effective internal control of purchases. </a:t>
            </a:r>
            <a:endParaRPr lang="en-US" sz="3600" dirty="0">
              <a:ea typeface="MS PGothic"/>
              <a:cs typeface="MS PGothic"/>
            </a:endParaRPr>
          </a:p>
        </p:txBody>
      </p:sp>
    </p:spTree>
    <p:extLst>
      <p:ext uri="{BB962C8B-B14F-4D97-AF65-F5344CB8AC3E}">
        <p14:creationId xmlns:p14="http://schemas.microsoft.com/office/powerpoint/2010/main" val="961427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2"/>
            <a:ext cx="9144000" cy="666751"/>
          </a:xfrm>
        </p:spPr>
        <p:txBody>
          <a:bodyPr/>
          <a:lstStyle/>
          <a:p>
            <a:pPr>
              <a:lnSpc>
                <a:spcPct val="100000"/>
              </a:lnSpc>
            </a:pPr>
            <a:r>
              <a:rPr lang="en-US" altLang="en-US" dirty="0"/>
              <a:t>Section 2, Objective 8-6: Demonstrate a knowledge of the procedures for effective internal control of purchases.</a:t>
            </a:r>
          </a:p>
        </p:txBody>
      </p:sp>
      <p:sp>
        <p:nvSpPr>
          <p:cNvPr id="2" name="Title 1"/>
          <p:cNvSpPr>
            <a:spLocks noGrp="1"/>
          </p:cNvSpPr>
          <p:nvPr>
            <p:ph type="title"/>
          </p:nvPr>
        </p:nvSpPr>
        <p:spPr>
          <a:xfrm>
            <a:off x="959254" y="706558"/>
            <a:ext cx="7225746" cy="1016400"/>
          </a:xfrm>
        </p:spPr>
        <p:txBody>
          <a:bodyPr>
            <a:noAutofit/>
          </a:bodyPr>
          <a:lstStyle/>
          <a:p>
            <a:r>
              <a:rPr lang="en-US" altLang="en-US" dirty="0"/>
              <a:t>Internal Control of Purchases (1 of 4)</a:t>
            </a:r>
            <a:endParaRPr lang="en-US" dirty="0"/>
          </a:p>
        </p:txBody>
      </p:sp>
      <p:sp>
        <p:nvSpPr>
          <p:cNvPr id="3" name="Content Placeholder 2"/>
          <p:cNvSpPr>
            <a:spLocks noGrp="1"/>
          </p:cNvSpPr>
          <p:nvPr>
            <p:ph idx="1"/>
          </p:nvPr>
        </p:nvSpPr>
        <p:spPr>
          <a:xfrm>
            <a:off x="413964" y="2035725"/>
            <a:ext cx="8251904" cy="3910612"/>
          </a:xfrm>
        </p:spPr>
        <p:txBody>
          <a:bodyPr>
            <a:normAutofit/>
          </a:bodyPr>
          <a:lstStyle/>
          <a:p>
            <a:pPr marL="0" indent="0">
              <a:lnSpc>
                <a:spcPct val="100000"/>
              </a:lnSpc>
              <a:buNone/>
            </a:pPr>
            <a:r>
              <a:rPr lang="en-US" altLang="en-US" sz="2600" dirty="0"/>
              <a:t>The objectives of the controls are to:</a:t>
            </a:r>
          </a:p>
          <a:p>
            <a:pPr marL="457200" indent="-457200">
              <a:lnSpc>
                <a:spcPct val="100000"/>
              </a:lnSpc>
            </a:pPr>
            <a:r>
              <a:rPr lang="en-US" altLang="en-US" sz="2600" dirty="0"/>
              <a:t>Create written proof that purchases and payments are authorized;</a:t>
            </a:r>
          </a:p>
          <a:p>
            <a:pPr marL="457200" indent="-457200">
              <a:lnSpc>
                <a:spcPct val="100000"/>
              </a:lnSpc>
            </a:pPr>
            <a:r>
              <a:rPr lang="en-US" altLang="en-US" sz="2600" dirty="0"/>
              <a:t>Ensure that different people are involved in the process of buying goods, receiving goods, and making payments.</a:t>
            </a:r>
          </a:p>
        </p:txBody>
      </p:sp>
    </p:spTree>
    <p:extLst>
      <p:ext uri="{BB962C8B-B14F-4D97-AF65-F5344CB8AC3E}">
        <p14:creationId xmlns:p14="http://schemas.microsoft.com/office/powerpoint/2010/main" val="462207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557238"/>
          </a:xfrm>
        </p:spPr>
        <p:txBody>
          <a:bodyPr/>
          <a:lstStyle/>
          <a:p>
            <a:pPr>
              <a:lnSpc>
                <a:spcPct val="100000"/>
              </a:lnSpc>
              <a:spcBef>
                <a:spcPct val="20000"/>
              </a:spcBef>
              <a:buClr>
                <a:srgbClr val="EB8045"/>
              </a:buClr>
            </a:pPr>
            <a:r>
              <a:rPr lang="en-US" altLang="en-US" dirty="0"/>
              <a:t>Section 2, Objective 8-6: Demonstrate a knowledge of the procedures for effective internal control of purchases.</a:t>
            </a:r>
          </a:p>
        </p:txBody>
      </p:sp>
      <p:sp>
        <p:nvSpPr>
          <p:cNvPr id="2" name="Title 1"/>
          <p:cNvSpPr>
            <a:spLocks noGrp="1"/>
          </p:cNvSpPr>
          <p:nvPr>
            <p:ph type="title"/>
          </p:nvPr>
        </p:nvSpPr>
        <p:spPr>
          <a:xfrm>
            <a:off x="848017" y="588181"/>
            <a:ext cx="7459638" cy="1048259"/>
          </a:xfrm>
        </p:spPr>
        <p:txBody>
          <a:bodyPr>
            <a:noAutofit/>
          </a:bodyPr>
          <a:lstStyle/>
          <a:p>
            <a:r>
              <a:rPr lang="en-US" altLang="en-US" dirty="0"/>
              <a:t>Internal Control of Purchases (2 of 4)</a:t>
            </a:r>
            <a:endParaRPr lang="en-US" dirty="0"/>
          </a:p>
        </p:txBody>
      </p:sp>
      <p:sp>
        <p:nvSpPr>
          <p:cNvPr id="3" name="Content Placeholder 2"/>
          <p:cNvSpPr>
            <a:spLocks noGrp="1"/>
          </p:cNvSpPr>
          <p:nvPr>
            <p:ph idx="1"/>
          </p:nvPr>
        </p:nvSpPr>
        <p:spPr>
          <a:xfrm>
            <a:off x="245326" y="1847850"/>
            <a:ext cx="8675649" cy="4248150"/>
          </a:xfrm>
        </p:spPr>
        <p:txBody>
          <a:bodyPr>
            <a:noAutofit/>
          </a:bodyPr>
          <a:lstStyle/>
          <a:p>
            <a:pPr marL="0" indent="0">
              <a:lnSpc>
                <a:spcPct val="100000"/>
              </a:lnSpc>
              <a:buNone/>
            </a:pPr>
            <a:r>
              <a:rPr lang="en-US" altLang="en-US" sz="2400" dirty="0"/>
              <a:t>Effective systems have the following controls in place:</a:t>
            </a:r>
          </a:p>
          <a:p>
            <a:pPr marL="457200" indent="-457200">
              <a:lnSpc>
                <a:spcPct val="100000"/>
              </a:lnSpc>
              <a:buFont typeface="+mj-lt"/>
              <a:buAutoNum type="arabicPeriod"/>
            </a:pPr>
            <a:r>
              <a:rPr lang="en-US" altLang="en-US" sz="2400" dirty="0"/>
              <a:t>All purchases should be made only after proper authorization has been given in writing.</a:t>
            </a:r>
          </a:p>
          <a:p>
            <a:pPr marL="457200" indent="-457200">
              <a:lnSpc>
                <a:spcPct val="100000"/>
              </a:lnSpc>
              <a:buFont typeface="+mj-lt"/>
              <a:buAutoNum type="arabicPeriod"/>
            </a:pPr>
            <a:r>
              <a:rPr lang="en-US" altLang="en-US" sz="2400" dirty="0"/>
              <a:t>Goods should be carefully checked when received. They should then be compared with the purchase order and with the invoice received from the supplier.</a:t>
            </a:r>
          </a:p>
          <a:p>
            <a:pPr marL="457200" indent="-457200">
              <a:lnSpc>
                <a:spcPct val="100000"/>
              </a:lnSpc>
              <a:buFont typeface="+mj-lt"/>
              <a:buAutoNum type="arabicPeriod"/>
            </a:pPr>
            <a:r>
              <a:rPr lang="en-US" altLang="en-US" sz="2400" dirty="0"/>
              <a:t>The purchase order, receiving report, and invoice should be checked to confirm that the information on the documents is in agreement.</a:t>
            </a:r>
          </a:p>
        </p:txBody>
      </p:sp>
    </p:spTree>
    <p:extLst>
      <p:ext uri="{BB962C8B-B14F-4D97-AF65-F5344CB8AC3E}">
        <p14:creationId xmlns:p14="http://schemas.microsoft.com/office/powerpoint/2010/main" val="4206083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525840"/>
          </a:xfrm>
        </p:spPr>
        <p:txBody>
          <a:bodyPr/>
          <a:lstStyle/>
          <a:p>
            <a:pPr>
              <a:lnSpc>
                <a:spcPct val="100000"/>
              </a:lnSpc>
            </a:pPr>
            <a:r>
              <a:rPr lang="en-US" altLang="en-US" dirty="0"/>
              <a:t>Section 2, Objective 8-6: Demonstrate a knowledge of the procedures for effective internal control of purchases</a:t>
            </a:r>
          </a:p>
        </p:txBody>
      </p:sp>
      <p:sp>
        <p:nvSpPr>
          <p:cNvPr id="2" name="Title 1"/>
          <p:cNvSpPr>
            <a:spLocks noGrp="1"/>
          </p:cNvSpPr>
          <p:nvPr>
            <p:ph type="title"/>
          </p:nvPr>
        </p:nvSpPr>
        <p:spPr>
          <a:xfrm>
            <a:off x="848594" y="625626"/>
            <a:ext cx="7447915" cy="1025566"/>
          </a:xfrm>
        </p:spPr>
        <p:txBody>
          <a:bodyPr>
            <a:noAutofit/>
          </a:bodyPr>
          <a:lstStyle/>
          <a:p>
            <a:r>
              <a:rPr lang="en-US" altLang="en-US" dirty="0"/>
              <a:t>Internal Control of Purchases (3 of 4)</a:t>
            </a:r>
            <a:endParaRPr lang="en-US" dirty="0"/>
          </a:p>
        </p:txBody>
      </p:sp>
      <p:sp>
        <p:nvSpPr>
          <p:cNvPr id="3" name="Content Placeholder 2"/>
          <p:cNvSpPr>
            <a:spLocks noGrp="1"/>
          </p:cNvSpPr>
          <p:nvPr>
            <p:ph idx="1"/>
          </p:nvPr>
        </p:nvSpPr>
        <p:spPr>
          <a:xfrm>
            <a:off x="335085" y="1986758"/>
            <a:ext cx="8473829" cy="4078724"/>
          </a:xfrm>
        </p:spPr>
        <p:txBody>
          <a:bodyPr>
            <a:normAutofit/>
          </a:bodyPr>
          <a:lstStyle/>
          <a:p>
            <a:pPr marL="514350" indent="-514350">
              <a:lnSpc>
                <a:spcPct val="100000"/>
              </a:lnSpc>
              <a:buFont typeface="+mj-lt"/>
              <a:buAutoNum type="arabicPeriod" startAt="4"/>
            </a:pPr>
            <a:r>
              <a:rPr lang="en-US" altLang="en-US" sz="2400" dirty="0"/>
              <a:t>The computations on the invoice should be checked for accuracy.</a:t>
            </a:r>
          </a:p>
          <a:p>
            <a:pPr marL="514350" indent="-514350">
              <a:lnSpc>
                <a:spcPct val="100000"/>
              </a:lnSpc>
              <a:buFont typeface="+mj-lt"/>
              <a:buAutoNum type="arabicPeriod" startAt="4"/>
            </a:pPr>
            <a:r>
              <a:rPr lang="en-US" altLang="en-US" sz="2400" dirty="0"/>
              <a:t>Authorization for payment should be made by someone other than the person who ordered the goods, and this authorization should be given only after all the verifications have been made.</a:t>
            </a:r>
          </a:p>
          <a:p>
            <a:pPr marL="514350" indent="-514350">
              <a:lnSpc>
                <a:spcPct val="100000"/>
              </a:lnSpc>
              <a:buFont typeface="+mj-lt"/>
              <a:buAutoNum type="arabicPeriod" startAt="4"/>
            </a:pPr>
            <a:r>
              <a:rPr lang="en-US" altLang="en-US" sz="2400" dirty="0"/>
              <a:t>Another person should write the check for payment.</a:t>
            </a:r>
          </a:p>
        </p:txBody>
      </p:sp>
    </p:spTree>
    <p:extLst>
      <p:ext uri="{BB962C8B-B14F-4D97-AF65-F5344CB8AC3E}">
        <p14:creationId xmlns:p14="http://schemas.microsoft.com/office/powerpoint/2010/main" val="1853910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altLang="en-US" dirty="0"/>
              <a:t>Section 1</a:t>
            </a:r>
          </a:p>
        </p:txBody>
      </p:sp>
      <p:sp>
        <p:nvSpPr>
          <p:cNvPr id="2" name="Title 1"/>
          <p:cNvSpPr>
            <a:spLocks noGrp="1"/>
          </p:cNvSpPr>
          <p:nvPr>
            <p:ph type="title"/>
          </p:nvPr>
        </p:nvSpPr>
        <p:spPr>
          <a:xfrm>
            <a:off x="152400" y="331278"/>
            <a:ext cx="8801100" cy="887922"/>
          </a:xfrm>
        </p:spPr>
        <p:txBody>
          <a:bodyPr>
            <a:normAutofit/>
          </a:bodyPr>
          <a:lstStyle/>
          <a:p>
            <a:pPr>
              <a:lnSpc>
                <a:spcPct val="100000"/>
              </a:lnSpc>
            </a:pPr>
            <a:r>
              <a:rPr lang="en-US" altLang="en-US" dirty="0"/>
              <a:t>Purchasing Procedures</a:t>
            </a:r>
            <a:endParaRPr lang="en-US" dirty="0"/>
          </a:p>
        </p:txBody>
      </p:sp>
      <p:sp>
        <p:nvSpPr>
          <p:cNvPr id="3" name="Content Placeholder 2"/>
          <p:cNvSpPr>
            <a:spLocks noGrp="1"/>
          </p:cNvSpPr>
          <p:nvPr>
            <p:ph idx="1"/>
          </p:nvPr>
        </p:nvSpPr>
        <p:spPr>
          <a:xfrm>
            <a:off x="234836" y="1365456"/>
            <a:ext cx="8688723" cy="4893455"/>
          </a:xfrm>
        </p:spPr>
        <p:txBody>
          <a:bodyPr>
            <a:normAutofit fontScale="92500" lnSpcReduction="10000"/>
          </a:bodyPr>
          <a:lstStyle/>
          <a:p>
            <a:pPr marL="457200" indent="-457200">
              <a:lnSpc>
                <a:spcPct val="110000"/>
              </a:lnSpc>
              <a:spcBef>
                <a:spcPts val="600"/>
              </a:spcBef>
            </a:pPr>
            <a:r>
              <a:rPr lang="en-US" altLang="en-US" dirty="0"/>
              <a:t>The Sales Department: sends an authorized purchase requisition to the Purchasing Department</a:t>
            </a:r>
          </a:p>
          <a:p>
            <a:pPr marL="457200" indent="-457200">
              <a:lnSpc>
                <a:spcPct val="110000"/>
              </a:lnSpc>
              <a:spcBef>
                <a:spcPts val="600"/>
              </a:spcBef>
            </a:pPr>
            <a:r>
              <a:rPr lang="en-US" altLang="en-US" dirty="0"/>
              <a:t>The Purchasing Department: issues an authorized purchase order and sends to the selected supplier </a:t>
            </a:r>
          </a:p>
          <a:p>
            <a:pPr marL="457200" indent="-457200">
              <a:lnSpc>
                <a:spcPct val="110000"/>
              </a:lnSpc>
              <a:spcBef>
                <a:spcPts val="600"/>
              </a:spcBef>
            </a:pPr>
            <a:r>
              <a:rPr lang="en-US" altLang="en-US" dirty="0"/>
              <a:t>A receiving report is prepared when the merchandise is received</a:t>
            </a:r>
          </a:p>
          <a:p>
            <a:pPr marL="457200" indent="-457200">
              <a:lnSpc>
                <a:spcPct val="110000"/>
              </a:lnSpc>
              <a:spcBef>
                <a:spcPts val="600"/>
              </a:spcBef>
            </a:pPr>
            <a:r>
              <a:rPr lang="en-US" altLang="en-US" dirty="0"/>
              <a:t>The Accounting Department: receives the invoice and copies of the purchase order and receiving report</a:t>
            </a:r>
          </a:p>
        </p:txBody>
      </p:sp>
    </p:spTree>
    <p:extLst>
      <p:ext uri="{BB962C8B-B14F-4D97-AF65-F5344CB8AC3E}">
        <p14:creationId xmlns:p14="http://schemas.microsoft.com/office/powerpoint/2010/main" val="3192736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568713"/>
          </a:xfrm>
        </p:spPr>
        <p:txBody>
          <a:bodyPr/>
          <a:lstStyle/>
          <a:p>
            <a:pPr>
              <a:lnSpc>
                <a:spcPct val="100000"/>
              </a:lnSpc>
            </a:pPr>
            <a:r>
              <a:rPr lang="en-US" altLang="en-US" dirty="0"/>
              <a:t>Section 2, Objective 8-6: Demonstrate a knowledge of the procedures for effective internal control of purchases.</a:t>
            </a:r>
          </a:p>
        </p:txBody>
      </p:sp>
      <p:sp>
        <p:nvSpPr>
          <p:cNvPr id="2" name="Title 1"/>
          <p:cNvSpPr>
            <a:spLocks noGrp="1"/>
          </p:cNvSpPr>
          <p:nvPr>
            <p:ph type="title"/>
          </p:nvPr>
        </p:nvSpPr>
        <p:spPr>
          <a:xfrm>
            <a:off x="825437" y="622541"/>
            <a:ext cx="7493375" cy="1107755"/>
          </a:xfrm>
        </p:spPr>
        <p:txBody>
          <a:bodyPr>
            <a:noAutofit/>
          </a:bodyPr>
          <a:lstStyle/>
          <a:p>
            <a:r>
              <a:rPr lang="en-US" altLang="en-US" dirty="0"/>
              <a:t>Internal Control of Purchases (4 of 4)</a:t>
            </a:r>
            <a:endParaRPr lang="en-US" dirty="0"/>
          </a:p>
        </p:txBody>
      </p:sp>
      <p:sp>
        <p:nvSpPr>
          <p:cNvPr id="3" name="Content Placeholder 2"/>
          <p:cNvSpPr>
            <a:spLocks noGrp="1"/>
          </p:cNvSpPr>
          <p:nvPr>
            <p:ph idx="1"/>
          </p:nvPr>
        </p:nvSpPr>
        <p:spPr>
          <a:xfrm>
            <a:off x="406669" y="1784125"/>
            <a:ext cx="8365372" cy="4570180"/>
          </a:xfrm>
        </p:spPr>
        <p:txBody>
          <a:bodyPr>
            <a:noAutofit/>
          </a:bodyPr>
          <a:lstStyle/>
          <a:p>
            <a:pPr marL="514350" indent="-514350">
              <a:lnSpc>
                <a:spcPct val="100000"/>
              </a:lnSpc>
              <a:buFont typeface="+mj-lt"/>
              <a:buAutoNum type="arabicPeriod" startAt="7"/>
            </a:pPr>
            <a:r>
              <a:rPr lang="en-US" altLang="en-US" sz="2400" dirty="0"/>
              <a:t>Pre-numbered forms should be used for purchase requisitions, purchase orders, and checks. Periodically the numbers of the documents issued should be verified to make sure that all forms can be accounted for.</a:t>
            </a:r>
          </a:p>
        </p:txBody>
      </p:sp>
    </p:spTree>
    <p:extLst>
      <p:ext uri="{BB962C8B-B14F-4D97-AF65-F5344CB8AC3E}">
        <p14:creationId xmlns:p14="http://schemas.microsoft.com/office/powerpoint/2010/main" val="31673221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230" y="672764"/>
            <a:ext cx="8225591" cy="2054394"/>
          </a:xfrm>
        </p:spPr>
        <p:txBody>
          <a:bodyPr>
            <a:normAutofit/>
          </a:bodyPr>
          <a:lstStyle/>
          <a:p>
            <a:r>
              <a:rPr lang="en-US" altLang="en-US" sz="3600" u="sng" dirty="0"/>
              <a:t>Section 2: Accounts Payable    </a:t>
            </a:r>
            <a:endParaRPr lang="en-US" sz="3600" dirty="0"/>
          </a:p>
        </p:txBody>
      </p:sp>
      <p:sp>
        <p:nvSpPr>
          <p:cNvPr id="3" name="Content Placeholder 2"/>
          <p:cNvSpPr>
            <a:spLocks noGrp="1"/>
          </p:cNvSpPr>
          <p:nvPr>
            <p:ph type="subTitle" idx="1"/>
          </p:nvPr>
        </p:nvSpPr>
        <p:spPr>
          <a:xfrm>
            <a:off x="449179" y="3064043"/>
            <a:ext cx="8261684" cy="2470484"/>
          </a:xfrm>
        </p:spPr>
        <p:txBody>
          <a:bodyPr>
            <a:noAutofit/>
          </a:bodyPr>
          <a:lstStyle/>
          <a:p>
            <a:r>
              <a:rPr lang="en-US" altLang="en-US" sz="3600" kern="0" dirty="0">
                <a:cs typeface="Times New Roman" pitchFamily="18" charset="0"/>
              </a:rPr>
              <a:t> </a:t>
            </a:r>
            <a:r>
              <a:rPr lang="en-US" altLang="en-US" sz="3600" b="1" kern="0" dirty="0">
                <a:cs typeface="Times New Roman" pitchFamily="18" charset="0"/>
              </a:rPr>
              <a:t>Learning Objective </a:t>
            </a:r>
            <a:r>
              <a:rPr lang="en-US" altLang="en-US" sz="3600" b="1" dirty="0"/>
              <a:t>8-7: </a:t>
            </a:r>
            <a:r>
              <a:rPr lang="en-US" sz="3600" dirty="0"/>
              <a:t>Appendix: Record transactions for a retailer using the perpetual inventory system.</a:t>
            </a:r>
            <a:endParaRPr lang="en-US" sz="3600" dirty="0">
              <a:ea typeface="MS PGothic"/>
              <a:cs typeface="MS PGothic"/>
            </a:endParaRPr>
          </a:p>
        </p:txBody>
      </p:sp>
    </p:spTree>
    <p:extLst>
      <p:ext uri="{BB962C8B-B14F-4D97-AF65-F5344CB8AC3E}">
        <p14:creationId xmlns:p14="http://schemas.microsoft.com/office/powerpoint/2010/main" val="25418752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579864"/>
          </a:xfrm>
        </p:spPr>
        <p:txBody>
          <a:bodyPr/>
          <a:lstStyle/>
          <a:p>
            <a:pPr>
              <a:lnSpc>
                <a:spcPct val="100000"/>
              </a:lnSpc>
            </a:pPr>
            <a:r>
              <a:rPr lang="en-US" altLang="en-US" dirty="0"/>
              <a:t>Section 2, Objective 8-7: </a:t>
            </a:r>
            <a:r>
              <a:rPr lang="en-US" dirty="0"/>
              <a:t>Appendix: Record transactions for a retailer using the perpetual inventory system.</a:t>
            </a:r>
            <a:endParaRPr lang="en-US" altLang="en-US" dirty="0"/>
          </a:p>
        </p:txBody>
      </p:sp>
      <p:sp>
        <p:nvSpPr>
          <p:cNvPr id="2" name="Title 1"/>
          <p:cNvSpPr>
            <a:spLocks noGrp="1"/>
          </p:cNvSpPr>
          <p:nvPr>
            <p:ph type="title"/>
          </p:nvPr>
        </p:nvSpPr>
        <p:spPr>
          <a:xfrm>
            <a:off x="379386" y="687591"/>
            <a:ext cx="8384662" cy="766132"/>
          </a:xfrm>
        </p:spPr>
        <p:txBody>
          <a:bodyPr>
            <a:normAutofit/>
          </a:bodyPr>
          <a:lstStyle/>
          <a:p>
            <a:r>
              <a:rPr lang="en-US" altLang="en-US" dirty="0"/>
              <a:t>The Perpetual Inventory System</a:t>
            </a:r>
            <a:endParaRPr lang="en-US" dirty="0"/>
          </a:p>
        </p:txBody>
      </p:sp>
      <p:sp>
        <p:nvSpPr>
          <p:cNvPr id="3" name="Content Placeholder 2"/>
          <p:cNvSpPr>
            <a:spLocks noGrp="1"/>
          </p:cNvSpPr>
          <p:nvPr>
            <p:ph idx="1"/>
          </p:nvPr>
        </p:nvSpPr>
        <p:spPr>
          <a:xfrm>
            <a:off x="434899" y="1765359"/>
            <a:ext cx="8442401" cy="4406841"/>
          </a:xfrm>
        </p:spPr>
        <p:txBody>
          <a:bodyPr>
            <a:noAutofit/>
          </a:bodyPr>
          <a:lstStyle/>
          <a:p>
            <a:pPr marL="457200" indent="-457200">
              <a:lnSpc>
                <a:spcPct val="100000"/>
              </a:lnSpc>
            </a:pPr>
            <a:r>
              <a:rPr lang="en-US" altLang="en-US" sz="2600" dirty="0"/>
              <a:t>When the perpetual system is used, an account called </a:t>
            </a:r>
            <a:r>
              <a:rPr lang="en-US" altLang="en-US" sz="2600" b="1" dirty="0"/>
              <a:t>Merchandise Inventory </a:t>
            </a:r>
            <a:r>
              <a:rPr lang="en-US" altLang="en-US" sz="2600" dirty="0"/>
              <a:t>replaces </a:t>
            </a:r>
            <a:r>
              <a:rPr lang="en-US" altLang="en-US" sz="2600" u="sng" dirty="0"/>
              <a:t>all</a:t>
            </a:r>
            <a:r>
              <a:rPr lang="en-US" altLang="en-US" sz="2600" dirty="0"/>
              <a:t> purchase related accounts.  </a:t>
            </a:r>
          </a:p>
          <a:p>
            <a:pPr marL="457200" indent="-457200">
              <a:lnSpc>
                <a:spcPct val="100000"/>
              </a:lnSpc>
            </a:pPr>
            <a:r>
              <a:rPr lang="en-US" altLang="en-US" sz="2600" dirty="0"/>
              <a:t>Additionally, perpetual inventory accounting requires a second entry when sales are made.</a:t>
            </a:r>
          </a:p>
          <a:p>
            <a:pPr marL="457200" indent="-457200">
              <a:lnSpc>
                <a:spcPct val="100000"/>
              </a:lnSpc>
            </a:pPr>
            <a:r>
              <a:rPr lang="en-US" altLang="en-US" sz="2600" dirty="0"/>
              <a:t>Summarized journal entries using both systems are summarized on the next few slides.</a:t>
            </a:r>
          </a:p>
        </p:txBody>
      </p:sp>
    </p:spTree>
    <p:extLst>
      <p:ext uri="{BB962C8B-B14F-4D97-AF65-F5344CB8AC3E}">
        <p14:creationId xmlns:p14="http://schemas.microsoft.com/office/powerpoint/2010/main" val="24080735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1151" y="-1"/>
            <a:ext cx="9132849" cy="579864"/>
          </a:xfrm>
        </p:spPr>
        <p:txBody>
          <a:bodyPr/>
          <a:lstStyle/>
          <a:p>
            <a:pPr>
              <a:lnSpc>
                <a:spcPct val="100000"/>
              </a:lnSpc>
            </a:pPr>
            <a:r>
              <a:rPr lang="en-US" altLang="en-US" dirty="0"/>
              <a:t>Section 2, Objective 8-7: </a:t>
            </a:r>
            <a:r>
              <a:rPr lang="en-US" dirty="0"/>
              <a:t>Appendix: Record transactions for a retailer using the perpetual inventory system.</a:t>
            </a:r>
            <a:endParaRPr lang="en-US" altLang="en-US" dirty="0"/>
          </a:p>
        </p:txBody>
      </p:sp>
      <p:sp>
        <p:nvSpPr>
          <p:cNvPr id="2" name="Title 1"/>
          <p:cNvSpPr>
            <a:spLocks noGrp="1"/>
          </p:cNvSpPr>
          <p:nvPr>
            <p:ph type="title"/>
          </p:nvPr>
        </p:nvSpPr>
        <p:spPr>
          <a:xfrm>
            <a:off x="211872" y="708004"/>
            <a:ext cx="8742555" cy="1020436"/>
          </a:xfrm>
        </p:spPr>
        <p:txBody>
          <a:bodyPr>
            <a:noAutofit/>
          </a:bodyPr>
          <a:lstStyle/>
          <a:p>
            <a:r>
              <a:rPr lang="en-US" altLang="en-US" dirty="0"/>
              <a:t>Purchases - Perpetual Inventory System (1 of 2)</a:t>
            </a:r>
            <a:endParaRPr lang="en-US" dirty="0"/>
          </a:p>
        </p:txBody>
      </p:sp>
      <p:sp>
        <p:nvSpPr>
          <p:cNvPr id="10" name="Content Placeholder 9"/>
          <p:cNvSpPr>
            <a:spLocks noGrp="1"/>
          </p:cNvSpPr>
          <p:nvPr>
            <p:ph idx="1"/>
          </p:nvPr>
        </p:nvSpPr>
        <p:spPr>
          <a:xfrm>
            <a:off x="289929" y="2144505"/>
            <a:ext cx="8586440" cy="922083"/>
          </a:xfrm>
        </p:spPr>
        <p:txBody>
          <a:bodyPr>
            <a:noAutofit/>
          </a:bodyPr>
          <a:lstStyle/>
          <a:p>
            <a:pPr marL="0" indent="0">
              <a:lnSpc>
                <a:spcPct val="120000"/>
              </a:lnSpc>
              <a:buNone/>
            </a:pPr>
            <a:r>
              <a:rPr lang="en-US" altLang="en-US" sz="2600" b="1" dirty="0"/>
              <a:t>Merchandise Inventory </a:t>
            </a:r>
            <a:r>
              <a:rPr lang="en-US" altLang="en-US" sz="2600" dirty="0"/>
              <a:t>replaces </a:t>
            </a:r>
            <a:r>
              <a:rPr lang="en-US" altLang="en-US" sz="2600" u="sng" dirty="0"/>
              <a:t>all</a:t>
            </a:r>
            <a:r>
              <a:rPr lang="en-US" altLang="en-US" sz="2600" dirty="0"/>
              <a:t> purchase related accounts.</a:t>
            </a:r>
            <a:endParaRPr lang="en-US" sz="2600" dirty="0"/>
          </a:p>
        </p:txBody>
      </p:sp>
    </p:spTree>
    <p:extLst>
      <p:ext uri="{BB962C8B-B14F-4D97-AF65-F5344CB8AC3E}">
        <p14:creationId xmlns:p14="http://schemas.microsoft.com/office/powerpoint/2010/main" val="507327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511"/>
            <a:ext cx="9144000" cy="545387"/>
          </a:xfrm>
        </p:spPr>
        <p:txBody>
          <a:bodyPr/>
          <a:lstStyle/>
          <a:p>
            <a:pPr>
              <a:lnSpc>
                <a:spcPct val="100000"/>
              </a:lnSpc>
            </a:pPr>
            <a:r>
              <a:rPr lang="en-US" altLang="en-US" dirty="0"/>
              <a:t>Section 2, Objective 8-7: </a:t>
            </a:r>
            <a:r>
              <a:rPr lang="en-US" dirty="0"/>
              <a:t>Appendix: Record transactions for a retailer using the perpetual inventory system.</a:t>
            </a:r>
            <a:endParaRPr lang="en-US" altLang="en-US" dirty="0"/>
          </a:p>
        </p:txBody>
      </p:sp>
      <p:sp>
        <p:nvSpPr>
          <p:cNvPr id="2" name="Title 1"/>
          <p:cNvSpPr>
            <a:spLocks noGrp="1"/>
          </p:cNvSpPr>
          <p:nvPr>
            <p:ph type="title"/>
          </p:nvPr>
        </p:nvSpPr>
        <p:spPr>
          <a:xfrm>
            <a:off x="170219" y="657535"/>
            <a:ext cx="8817663" cy="1048600"/>
          </a:xfrm>
        </p:spPr>
        <p:txBody>
          <a:bodyPr>
            <a:noAutofit/>
          </a:bodyPr>
          <a:lstStyle/>
          <a:p>
            <a:r>
              <a:rPr lang="en-US" altLang="en-US" dirty="0"/>
              <a:t>Purchases - Perpetual Inventory System (2 of 2)</a:t>
            </a:r>
            <a:endParaRPr lang="en-US" dirty="0"/>
          </a:p>
        </p:txBody>
      </p:sp>
      <p:pic>
        <p:nvPicPr>
          <p:cNvPr id="1026" name="Picture 2" descr="Table shows the items included for the Journal Entry to Record Transactions, Using the following columns labeled Transaction, Periodic System and Perpetual System.  The first Transaction is June 20: Purchased merchandise inventory for $2,050 plus freight of $120 from Holtz Industries, Invoice 5027, the terms are 2/10, n/30; the Periodic System lists Purchases as 2,050, Freight In as 120 and Account Payable/Holtz Industries as 2,170 and the Perpetual System lists Merchandise Inventory (Outlined in red) as 2,170 and Accounts Payable/Holtz Industries as 2,170. The next Transaction is June 22: Received Credit Memorandum 110 for $150 from Holtz Industries for defective product returned; they were orginally purchased on Invoice 5027, dated June 20; the Periodic System lists Account Payable/Holtz Industries as 150, Purchases Returns and Allowances as 150 and the Perpetual System lists Accounts Payable/Holtz Industries as 150 and Merchandise Inventory (Outlined in red) as 150. The next Transaction is July 1: Sold merchandise on credit to Cervantes Company; issued Invoice 109 for $1,250, terms 2/10, n/30.  The cost of the merchandise sold was $800; the Periodic System lists Accounts Receivable/Cervantes Company as 1,250, Sales as 1,250 and the Perpetual System lists Accounts Receivable/Cervantes Company as 1,250, Sales as 1,250, Cost of Goods Sold as 800 and Merchandise Inventory (Outlined in red) as 800.  The next Transaction is July 3: Issued Credit Memorandum 138 for $50 to Cervantes Company for defective product returned; they were originally purchased Invoice 109, dated July 1.  The cost of the merchandise returned was $32; the Periodic System lists Sales Returns and Allowances as 50 and Accounts Receivable/Cervantes Company as 50 and the Perpetual System lists Sales Returns and Allowances as 50, Accounts Receivable/Cervantes Company as 50, Merchandise Inventory (Outlined in red) as 32 and Cost of Goods Sold as 32." title="Perpetual Inventory System Purchases Table (Slide 2 of 2)"/>
          <p:cNvPicPr>
            <a:picLocks noGrp="1" noChangeAspect="1" noChangeArrowheads="1"/>
          </p:cNvPicPr>
          <p:nvPr>
            <p:ph type="pic" sz="quarter" idx="18"/>
          </p:nvPr>
        </p:nvPicPr>
        <p:blipFill>
          <a:blip r:embed="rId3">
            <a:extLst>
              <a:ext uri="{28A0092B-C50C-407E-A947-70E740481C1C}">
                <a14:useLocalDpi xmlns:a14="http://schemas.microsoft.com/office/drawing/2010/main" val="0"/>
              </a:ext>
            </a:extLst>
          </a:blip>
          <a:stretch>
            <a:fillRect/>
          </a:stretch>
        </p:blipFill>
        <p:spPr bwMode="auto">
          <a:xfrm>
            <a:off x="806777" y="1706135"/>
            <a:ext cx="7544545" cy="4574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52309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9144000" cy="568327"/>
          </a:xfrm>
        </p:spPr>
        <p:txBody>
          <a:bodyPr/>
          <a:lstStyle/>
          <a:p>
            <a:pPr>
              <a:lnSpc>
                <a:spcPct val="100000"/>
              </a:lnSpc>
            </a:pPr>
            <a:r>
              <a:rPr lang="en-US" altLang="en-US" dirty="0"/>
              <a:t>Section 2, Objective 8-7: </a:t>
            </a:r>
            <a:r>
              <a:rPr lang="en-US" dirty="0"/>
              <a:t>Appendix: Record transactions for a retailer using the perpetual inventory system.</a:t>
            </a:r>
            <a:endParaRPr lang="en-US" altLang="en-US" dirty="0"/>
          </a:p>
        </p:txBody>
      </p:sp>
      <p:sp>
        <p:nvSpPr>
          <p:cNvPr id="2" name="Title 1"/>
          <p:cNvSpPr>
            <a:spLocks noGrp="1"/>
          </p:cNvSpPr>
          <p:nvPr>
            <p:ph type="title"/>
          </p:nvPr>
        </p:nvSpPr>
        <p:spPr>
          <a:xfrm>
            <a:off x="147917" y="702139"/>
            <a:ext cx="8851117" cy="1070902"/>
          </a:xfrm>
        </p:spPr>
        <p:txBody>
          <a:bodyPr>
            <a:noAutofit/>
          </a:bodyPr>
          <a:lstStyle/>
          <a:p>
            <a:r>
              <a:rPr lang="en-US" altLang="en-US" dirty="0"/>
              <a:t>Payments - Perpetual Inventory System</a:t>
            </a:r>
            <a:endParaRPr lang="en-US" dirty="0"/>
          </a:p>
        </p:txBody>
      </p:sp>
      <p:pic>
        <p:nvPicPr>
          <p:cNvPr id="12" name="Picture Placeholder 11" descr="Table shows the items included for the Journal Entry to Record Transactions, Using the following columns labeled Transaction, Periodic System and Perpetual System.  The first Transaction is July 1: Issued Check 3820 for $1,982 to Holtz Industries for invoice of June 20, less return of June 22 and less a cash discount of $38; the PeriodicSystem lists Accounts Payable/Holtz Industries as 2,020, Purchase Discounts as 38 and Cash as 1,982 and the Perpetual System lists Accounts Payable/Holtz Industries as 2,020, Merchandise Inventory (Outlined in red) as 38 and Cash as 1,982. The next Transaction is July 9: Received a check for $1,176 from Cervantes Company for invoice of July 1, less return of July 3 and less a cash discount of $24; the Periodic System lists Cash as 1,176, Sales Discounts as 24 and Accounts Receivable/Cervantes Company as 1,200; and the Perpetual System lists Cash as 1,176, Sales Discounts as 24 and Accounts Receivable/Cervantes Company as 1,200. " title="Perpetual Inventory System Payments Table "/>
          <p:cNvPicPr>
            <a:picLocks noGrp="1" noChangeAspect="1"/>
          </p:cNvPicPr>
          <p:nvPr>
            <p:ph type="pic" sz="quarter" idx="14"/>
          </p:nvPr>
        </p:nvPicPr>
        <p:blipFill>
          <a:blip r:embed="rId3"/>
          <a:stretch>
            <a:fillRect/>
          </a:stretch>
        </p:blipFill>
        <p:spPr>
          <a:xfrm>
            <a:off x="257697" y="2095243"/>
            <a:ext cx="8583698" cy="3174180"/>
          </a:xfrm>
          <a:prstGeom prst="rect">
            <a:avLst/>
          </a:prstGeom>
        </p:spPr>
      </p:pic>
    </p:spTree>
    <p:extLst>
      <p:ext uri="{BB962C8B-B14F-4D97-AF65-F5344CB8AC3E}">
        <p14:creationId xmlns:p14="http://schemas.microsoft.com/office/powerpoint/2010/main" val="3537159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0" y="0"/>
            <a:ext cx="9144000" cy="299545"/>
          </a:xfrm>
        </p:spPr>
        <p:txBody>
          <a:bodyPr/>
          <a:lstStyle/>
          <a:p>
            <a:r>
              <a:rPr lang="en-US" dirty="0"/>
              <a:t>Section 1</a:t>
            </a:r>
          </a:p>
        </p:txBody>
      </p:sp>
      <p:sp>
        <p:nvSpPr>
          <p:cNvPr id="2" name="Title 1"/>
          <p:cNvSpPr>
            <a:spLocks noGrp="1"/>
          </p:cNvSpPr>
          <p:nvPr>
            <p:ph type="title"/>
          </p:nvPr>
        </p:nvSpPr>
        <p:spPr>
          <a:xfrm>
            <a:off x="69086" y="384394"/>
            <a:ext cx="8996083" cy="1055522"/>
          </a:xfrm>
        </p:spPr>
        <p:txBody>
          <a:bodyPr>
            <a:noAutofit/>
          </a:bodyPr>
          <a:lstStyle/>
          <a:p>
            <a:pPr algn="ctr"/>
            <a:r>
              <a:rPr lang="en-US" altLang="en-US" sz="3600" dirty="0"/>
              <a:t>Purchase Requisition and Purchase Order (1 of 2)</a:t>
            </a:r>
            <a:endParaRPr lang="en-US" sz="3600" dirty="0"/>
          </a:p>
        </p:txBody>
      </p:sp>
      <p:pic>
        <p:nvPicPr>
          <p:cNvPr id="15" name="Picture 2" descr="Example of a Purchase Requisition for Maxx-Out Sporting Goods, No. 325.  Department is listed as Men's with the Date of Request listed as January 2, 2019.  Advise on Delivery is listed as John Amos and Date Required is listed as January 25, 2019.  Quantity is listed as 10 with the description listed as Assorted colors men's compresssion T-shirts and shorts.  Purchase order is listed as 9001 on Date listed as January 5, 2019 Issued to Modern Sportsman, 1718 Sherry Lane, Tustin, CA 92782." title="Purchase Requisition (Slide 1 of 2)"/>
          <p:cNvPicPr>
            <a:picLocks noGrp="1" noChangeAspect="1" noChangeArrowheads="1"/>
          </p:cNvPicPr>
          <p:nvPr>
            <p:ph type="pic" sz="quarter" idx="14"/>
          </p:nvPr>
        </p:nvPicPr>
        <p:blipFill>
          <a:blip r:embed="rId3" cstate="print"/>
          <a:stretch>
            <a:fillRect/>
          </a:stretch>
        </p:blipFill>
        <p:spPr bwMode="auto">
          <a:xfrm>
            <a:off x="1705913" y="1599949"/>
            <a:ext cx="5680427" cy="3925054"/>
          </a:xfrm>
          <a:prstGeom prst="rect">
            <a:avLst/>
          </a:prstGeom>
          <a:noFill/>
          <a:ln w="9525">
            <a:noFill/>
            <a:miter lim="800000"/>
            <a:headEnd/>
            <a:tailEnd/>
          </a:ln>
        </p:spPr>
      </p:pic>
      <p:sp>
        <p:nvSpPr>
          <p:cNvPr id="3" name="Content Placeholder 2"/>
          <p:cNvSpPr>
            <a:spLocks noGrp="1"/>
          </p:cNvSpPr>
          <p:nvPr>
            <p:ph sz="quarter" idx="15"/>
          </p:nvPr>
        </p:nvSpPr>
        <p:spPr>
          <a:xfrm>
            <a:off x="618954" y="5743200"/>
            <a:ext cx="7915445" cy="577390"/>
          </a:xfrm>
        </p:spPr>
        <p:txBody>
          <a:bodyPr>
            <a:normAutofit/>
          </a:bodyPr>
          <a:lstStyle/>
          <a:p>
            <a:pPr marL="0" indent="0" algn="ctr">
              <a:buNone/>
            </a:pPr>
            <a:r>
              <a:rPr lang="en-US" altLang="en-US" sz="2400" dirty="0"/>
              <a:t>Lists the items to be ordered</a:t>
            </a:r>
          </a:p>
        </p:txBody>
      </p:sp>
    </p:spTree>
    <p:extLst>
      <p:ext uri="{BB962C8B-B14F-4D97-AF65-F5344CB8AC3E}">
        <p14:creationId xmlns:p14="http://schemas.microsoft.com/office/powerpoint/2010/main" val="2451365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0"/>
            <a:ext cx="9144000" cy="315310"/>
          </a:xfrm>
        </p:spPr>
        <p:txBody>
          <a:bodyPr/>
          <a:lstStyle/>
          <a:p>
            <a:r>
              <a:rPr lang="en-US" dirty="0"/>
              <a:t>Section 1</a:t>
            </a:r>
          </a:p>
        </p:txBody>
      </p:sp>
      <p:sp>
        <p:nvSpPr>
          <p:cNvPr id="2" name="Title 1"/>
          <p:cNvSpPr>
            <a:spLocks noGrp="1"/>
          </p:cNvSpPr>
          <p:nvPr>
            <p:ph type="title"/>
          </p:nvPr>
        </p:nvSpPr>
        <p:spPr>
          <a:xfrm>
            <a:off x="147917" y="380543"/>
            <a:ext cx="8834717" cy="1034941"/>
          </a:xfrm>
        </p:spPr>
        <p:txBody>
          <a:bodyPr>
            <a:noAutofit/>
          </a:bodyPr>
          <a:lstStyle/>
          <a:p>
            <a:pPr algn="ctr"/>
            <a:r>
              <a:rPr lang="en-US" altLang="en-US" sz="3600" dirty="0"/>
              <a:t>Purchase Requisition and Purchase Order (2 of 2)</a:t>
            </a:r>
            <a:endParaRPr lang="en-US" sz="3600" dirty="0"/>
          </a:p>
        </p:txBody>
      </p:sp>
      <p:pic>
        <p:nvPicPr>
          <p:cNvPr id="12" name="Picture 3" descr="Example of a Purchase Order for Maxx-Out Sporting Goods.  The recipient of the order is Modern Sportsman, 1718 Sherry Lane, Tustin, CA 92782.  The Date is listed as January 5, 2019 and the Order NO. is listed as 9001 with Terms listed as n/30.   Columns for entries are titled Quantity, Item, Unit Price and Total with data listed as 10, Assorted color's men's compression T-shirts and shorts, 476.00 and 4,760.00.  The order is Approved by Max Ferraro." title="Purchase Order (Slide 2 of 2)"/>
          <p:cNvPicPr>
            <a:picLocks noGrp="1" noChangeAspect="1" noChangeArrowheads="1"/>
          </p:cNvPicPr>
          <p:nvPr>
            <p:ph type="pic" sz="quarter" idx="14"/>
          </p:nvPr>
        </p:nvPicPr>
        <p:blipFill>
          <a:blip r:embed="rId3" cstate="print"/>
          <a:stretch>
            <a:fillRect/>
          </a:stretch>
        </p:blipFill>
        <p:spPr bwMode="auto">
          <a:xfrm>
            <a:off x="1339315" y="1584821"/>
            <a:ext cx="6222225" cy="3669214"/>
          </a:xfrm>
          <a:prstGeom prst="rect">
            <a:avLst/>
          </a:prstGeom>
          <a:noFill/>
          <a:ln w="9525">
            <a:noFill/>
            <a:miter lim="800000"/>
            <a:headEnd/>
            <a:tailEnd/>
          </a:ln>
        </p:spPr>
      </p:pic>
      <p:sp>
        <p:nvSpPr>
          <p:cNvPr id="5" name="Content Placeholder 4"/>
          <p:cNvSpPr>
            <a:spLocks noGrp="1"/>
          </p:cNvSpPr>
          <p:nvPr>
            <p:ph sz="quarter" idx="15"/>
          </p:nvPr>
        </p:nvSpPr>
        <p:spPr>
          <a:xfrm>
            <a:off x="446595" y="5431340"/>
            <a:ext cx="8296352" cy="905292"/>
          </a:xfrm>
        </p:spPr>
        <p:txBody>
          <a:bodyPr>
            <a:normAutofit/>
          </a:bodyPr>
          <a:lstStyle/>
          <a:p>
            <a:pPr marL="0" indent="0">
              <a:lnSpc>
                <a:spcPct val="100000"/>
              </a:lnSpc>
              <a:buNone/>
            </a:pPr>
            <a:r>
              <a:rPr lang="en-US" altLang="en-US" sz="2600" dirty="0"/>
              <a:t>Specifies the exact items, quantity, price &amp; credit terms.</a:t>
            </a:r>
          </a:p>
        </p:txBody>
      </p:sp>
    </p:spTree>
    <p:extLst>
      <p:ext uri="{BB962C8B-B14F-4D97-AF65-F5344CB8AC3E}">
        <p14:creationId xmlns:p14="http://schemas.microsoft.com/office/powerpoint/2010/main" val="3251817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0"/>
            <a:ext cx="9144000" cy="268014"/>
          </a:xfrm>
        </p:spPr>
        <p:txBody>
          <a:bodyPr/>
          <a:lstStyle/>
          <a:p>
            <a:r>
              <a:rPr lang="en-US" dirty="0"/>
              <a:t>Section 1</a:t>
            </a:r>
          </a:p>
        </p:txBody>
      </p:sp>
      <p:sp>
        <p:nvSpPr>
          <p:cNvPr id="2" name="Title 1"/>
          <p:cNvSpPr>
            <a:spLocks noGrp="1"/>
          </p:cNvSpPr>
          <p:nvPr>
            <p:ph type="title"/>
          </p:nvPr>
        </p:nvSpPr>
        <p:spPr>
          <a:xfrm>
            <a:off x="132151" y="379140"/>
            <a:ext cx="8854193" cy="677149"/>
          </a:xfrm>
        </p:spPr>
        <p:txBody>
          <a:bodyPr>
            <a:normAutofit/>
          </a:bodyPr>
          <a:lstStyle/>
          <a:p>
            <a:pPr algn="ctr"/>
            <a:r>
              <a:rPr lang="en-US" altLang="en-US" sz="3600" dirty="0"/>
              <a:t>Invoice</a:t>
            </a:r>
            <a:endParaRPr lang="en-US" sz="3600" dirty="0"/>
          </a:p>
        </p:txBody>
      </p:sp>
      <p:pic>
        <p:nvPicPr>
          <p:cNvPr id="12" name="Picture 2" descr="Example of an invoice for Modern Sportsman with the address listed as 1718 Sherry Lane, Tustin, CA 92782. Invoice No. is listed as 1100.  Sold To: is listed as Maxx-Out Sporting Goods, 2007 Trendsetter Lane, Dallas, TX 75268-0967.  Date is listed as January 15, 2019, Order No. is listed as 9001, Shipped By is listed as Speedy Express and Terms are listed as n/30. The information below lists the Order number from above , Terms from above, Date Shipped as January 14, 2019, Shipped by from above and For listed as Tustin.  The table has columns labeled Quantity, Description, Unit Price and Total.  The frist entry is listed as 10, Assorted colors men's compression T-shirts and shorts, 476.00 and 4,760.00.  The next entry lists Freight for Description and 360.00 for Total.  The last entry lists Total for Description and 5,120.00 for Total." title="Invoice"/>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194843" y="1087934"/>
            <a:ext cx="6686155" cy="364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16"/>
          </p:nvPr>
        </p:nvSpPr>
        <p:spPr>
          <a:xfrm>
            <a:off x="369524" y="4828416"/>
            <a:ext cx="8389465" cy="1620510"/>
          </a:xfrm>
        </p:spPr>
        <p:txBody>
          <a:bodyPr>
            <a:noAutofit/>
          </a:bodyPr>
          <a:lstStyle/>
          <a:p>
            <a:pPr marL="465138" indent="-465138"/>
            <a:r>
              <a:rPr lang="en-US" altLang="en-US" sz="2400" dirty="0"/>
              <a:t>“SOLD TO: Maxx-Out Sporting Goods” - This is a purchase invoice for the customer</a:t>
            </a:r>
          </a:p>
          <a:p>
            <a:pPr marL="465138" indent="-465138"/>
            <a:r>
              <a:rPr lang="en-US" altLang="en-US" sz="2400" dirty="0"/>
              <a:t>“Modern Sportsman” - This is a sales invoice for the seller</a:t>
            </a:r>
          </a:p>
        </p:txBody>
      </p:sp>
    </p:spTree>
    <p:extLst>
      <p:ext uri="{BB962C8B-B14F-4D97-AF65-F5344CB8AC3E}">
        <p14:creationId xmlns:p14="http://schemas.microsoft.com/office/powerpoint/2010/main" val="2037529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0"/>
            <a:ext cx="9144000" cy="331076"/>
          </a:xfrm>
        </p:spPr>
        <p:txBody>
          <a:bodyPr/>
          <a:lstStyle/>
          <a:p>
            <a:r>
              <a:rPr lang="en-US" dirty="0"/>
              <a:t>Section 1</a:t>
            </a:r>
          </a:p>
        </p:txBody>
      </p:sp>
      <p:sp>
        <p:nvSpPr>
          <p:cNvPr id="2" name="Title 1"/>
          <p:cNvSpPr>
            <a:spLocks noGrp="1"/>
          </p:cNvSpPr>
          <p:nvPr>
            <p:ph type="title"/>
          </p:nvPr>
        </p:nvSpPr>
        <p:spPr>
          <a:xfrm>
            <a:off x="147917" y="295713"/>
            <a:ext cx="8834717" cy="830168"/>
          </a:xfrm>
        </p:spPr>
        <p:txBody>
          <a:bodyPr>
            <a:normAutofit/>
          </a:bodyPr>
          <a:lstStyle/>
          <a:p>
            <a:pPr algn="ctr"/>
            <a:r>
              <a:rPr lang="en-US" altLang="en-US" sz="3600" dirty="0"/>
              <a:t>Account Classifications</a:t>
            </a:r>
            <a:endParaRPr lang="en-US" sz="3600" dirty="0"/>
          </a:p>
        </p:txBody>
      </p:sp>
      <p:sp>
        <p:nvSpPr>
          <p:cNvPr id="6" name="Content Placeholder 5"/>
          <p:cNvSpPr>
            <a:spLocks noGrp="1"/>
          </p:cNvSpPr>
          <p:nvPr>
            <p:ph sz="quarter" idx="16"/>
          </p:nvPr>
        </p:nvSpPr>
        <p:spPr>
          <a:xfrm>
            <a:off x="340270" y="1113618"/>
            <a:ext cx="8441121" cy="1503335"/>
          </a:xfrm>
        </p:spPr>
        <p:txBody>
          <a:bodyPr>
            <a:noAutofit/>
          </a:bodyPr>
          <a:lstStyle/>
          <a:p>
            <a:pPr marL="0" indent="0">
              <a:lnSpc>
                <a:spcPct val="100000"/>
              </a:lnSpc>
              <a:buNone/>
            </a:pPr>
            <a:r>
              <a:rPr lang="en-US" altLang="en-US" sz="2400" dirty="0"/>
              <a:t>In this chapter, we will learn to account for purchases and purchase-related transactions. The new accounts we will be using in this chapter are summarized below:</a:t>
            </a:r>
            <a:endParaRPr lang="en-US" sz="2400" dirty="0"/>
          </a:p>
        </p:txBody>
      </p:sp>
      <p:graphicFrame>
        <p:nvGraphicFramePr>
          <p:cNvPr id="4" name="Table 3" descr="Table describes the account classification for purchases and purchase-related transactions.  Columns are labeled Name of Accounts, Type of Account, Normal Balance and Used to Record.  Purchase Accounts are listed as Expense Accounts, DR as normal balance and used to record the purchase of merchandise inventory. Purchases Returns and Allowances Accounts are listed as Contra Expense Accounts, CR as normal balance and used to record the returns of merchandise inventory to seller on the buyer's books.  Purchases Discounts Accounts are listed as Contra Expense Accounts, CR as normal balance and used to record cash discounts taken for early payments to the seller by the buyer.  Freight In or Transportation In Accounts are listed as Expense Accounts, DR as normal balance and used to record payment of transportation costs on merchandise inventory purchased." title="Account Classifications Table"/>
          <p:cNvGraphicFramePr>
            <a:graphicFrameLocks noGrp="1"/>
          </p:cNvGraphicFramePr>
          <p:nvPr>
            <p:extLst>
              <p:ext uri="{D42A27DB-BD31-4B8C-83A1-F6EECF244321}">
                <p14:modId xmlns:p14="http://schemas.microsoft.com/office/powerpoint/2010/main" val="1088655498"/>
              </p:ext>
            </p:extLst>
          </p:nvPr>
        </p:nvGraphicFramePr>
        <p:xfrm>
          <a:off x="438461" y="2849782"/>
          <a:ext cx="8111626" cy="3444240"/>
        </p:xfrm>
        <a:graphic>
          <a:graphicData uri="http://schemas.openxmlformats.org/drawingml/2006/table">
            <a:tbl>
              <a:tblPr firstRow="1" bandRow="1">
                <a:tableStyleId>{5940675A-B579-460E-94D1-54222C63F5DA}</a:tableStyleId>
              </a:tblPr>
              <a:tblGrid>
                <a:gridCol w="2028825">
                  <a:extLst>
                    <a:ext uri="{9D8B030D-6E8A-4147-A177-3AD203B41FA5}">
                      <a16:colId xmlns:a16="http://schemas.microsoft.com/office/drawing/2014/main" val="20000"/>
                    </a:ext>
                  </a:extLst>
                </a:gridCol>
                <a:gridCol w="1843405">
                  <a:extLst>
                    <a:ext uri="{9D8B030D-6E8A-4147-A177-3AD203B41FA5}">
                      <a16:colId xmlns:a16="http://schemas.microsoft.com/office/drawing/2014/main" val="20001"/>
                    </a:ext>
                  </a:extLst>
                </a:gridCol>
                <a:gridCol w="1816418">
                  <a:extLst>
                    <a:ext uri="{9D8B030D-6E8A-4147-A177-3AD203B41FA5}">
                      <a16:colId xmlns:a16="http://schemas.microsoft.com/office/drawing/2014/main" val="20002"/>
                    </a:ext>
                  </a:extLst>
                </a:gridCol>
                <a:gridCol w="2422978">
                  <a:extLst>
                    <a:ext uri="{9D8B030D-6E8A-4147-A177-3AD203B41FA5}">
                      <a16:colId xmlns:a16="http://schemas.microsoft.com/office/drawing/2014/main" val="20003"/>
                    </a:ext>
                  </a:extLst>
                </a:gridCol>
              </a:tblGrid>
              <a:tr h="0">
                <a:tc>
                  <a:txBody>
                    <a:bodyPr/>
                    <a:lstStyle/>
                    <a:p>
                      <a:pPr algn="ctr"/>
                      <a:r>
                        <a:rPr lang="en-US" sz="1400" b="1" dirty="0">
                          <a:latin typeface="Verdana" pitchFamily="34" charset="0"/>
                          <a:ea typeface="Verdana" pitchFamily="34" charset="0"/>
                          <a:cs typeface="Verdana" pitchFamily="34" charset="0"/>
                        </a:rPr>
                        <a:t>Name o</a:t>
                      </a:r>
                      <a:r>
                        <a:rPr lang="en-US" sz="1400" b="1" baseline="0" dirty="0">
                          <a:latin typeface="Verdana" pitchFamily="34" charset="0"/>
                          <a:ea typeface="Verdana" pitchFamily="34" charset="0"/>
                          <a:cs typeface="Verdana" pitchFamily="34" charset="0"/>
                        </a:rPr>
                        <a:t>f Accounts</a:t>
                      </a:r>
                      <a:endParaRPr lang="en-US" sz="1400" b="1" dirty="0">
                        <a:latin typeface="Verdana" pitchFamily="34" charset="0"/>
                        <a:ea typeface="Verdana" pitchFamily="34" charset="0"/>
                        <a:cs typeface="Verdana" pitchFamily="34" charset="0"/>
                      </a:endParaRPr>
                    </a:p>
                  </a:txBody>
                  <a:tcPr anchor="ctr"/>
                </a:tc>
                <a:tc>
                  <a:txBody>
                    <a:bodyPr/>
                    <a:lstStyle/>
                    <a:p>
                      <a:pPr algn="ctr"/>
                      <a:r>
                        <a:rPr lang="en-US" sz="1400" b="1" dirty="0">
                          <a:latin typeface="Verdana" pitchFamily="34" charset="0"/>
                          <a:ea typeface="Verdana" pitchFamily="34" charset="0"/>
                          <a:cs typeface="Verdana" pitchFamily="34" charset="0"/>
                        </a:rPr>
                        <a:t>Type of Account</a:t>
                      </a:r>
                    </a:p>
                  </a:txBody>
                  <a:tcPr anchor="ctr"/>
                </a:tc>
                <a:tc>
                  <a:txBody>
                    <a:bodyPr/>
                    <a:lstStyle/>
                    <a:p>
                      <a:pPr algn="ctr"/>
                      <a:r>
                        <a:rPr lang="en-US" sz="1400" b="1" dirty="0">
                          <a:latin typeface="Verdana" pitchFamily="34" charset="0"/>
                          <a:ea typeface="Verdana" pitchFamily="34" charset="0"/>
                          <a:cs typeface="Verdana" pitchFamily="34" charset="0"/>
                        </a:rPr>
                        <a:t>Normal Balance</a:t>
                      </a:r>
                    </a:p>
                  </a:txBody>
                  <a:tcPr anchor="ctr"/>
                </a:tc>
                <a:tc>
                  <a:txBody>
                    <a:bodyPr/>
                    <a:lstStyle/>
                    <a:p>
                      <a:pPr algn="ctr"/>
                      <a:r>
                        <a:rPr lang="en-US" sz="1400" b="1" dirty="0">
                          <a:latin typeface="Verdana" pitchFamily="34" charset="0"/>
                          <a:ea typeface="Verdana" pitchFamily="34" charset="0"/>
                          <a:cs typeface="Verdana" pitchFamily="34" charset="0"/>
                        </a:rPr>
                        <a:t>Used to Record</a:t>
                      </a:r>
                    </a:p>
                  </a:txBody>
                  <a:tcPr anchor="ctr"/>
                </a:tc>
                <a:extLst>
                  <a:ext uri="{0D108BD9-81ED-4DB2-BD59-A6C34878D82A}">
                    <a16:rowId xmlns:a16="http://schemas.microsoft.com/office/drawing/2014/main" val="10000"/>
                  </a:ext>
                </a:extLst>
              </a:tr>
              <a:tr h="0">
                <a:tc>
                  <a:txBody>
                    <a:bodyPr/>
                    <a:lstStyle/>
                    <a:p>
                      <a:pPr algn="l"/>
                      <a:r>
                        <a:rPr lang="en-US" sz="1400" dirty="0">
                          <a:latin typeface="Verdana" pitchFamily="34" charset="0"/>
                          <a:ea typeface="Verdana" pitchFamily="34" charset="0"/>
                          <a:cs typeface="Verdana" pitchFamily="34" charset="0"/>
                        </a:rPr>
                        <a:t>Purchase</a:t>
                      </a:r>
                      <a:r>
                        <a:rPr lang="en-US" sz="1400" baseline="0" dirty="0">
                          <a:latin typeface="Verdana" pitchFamily="34" charset="0"/>
                          <a:ea typeface="Verdana" pitchFamily="34" charset="0"/>
                          <a:cs typeface="Verdana" pitchFamily="34" charset="0"/>
                        </a:rPr>
                        <a:t>s </a:t>
                      </a:r>
                      <a:endParaRPr lang="en-US" sz="1400" dirty="0">
                        <a:latin typeface="Verdana" pitchFamily="34" charset="0"/>
                        <a:ea typeface="Verdana" pitchFamily="34" charset="0"/>
                        <a:cs typeface="Verdana" pitchFamily="34" charset="0"/>
                      </a:endParaRPr>
                    </a:p>
                  </a:txBody>
                  <a:tcPr anchor="ctr"/>
                </a:tc>
                <a:tc>
                  <a:txBody>
                    <a:bodyPr/>
                    <a:lstStyle/>
                    <a:p>
                      <a:pPr algn="l"/>
                      <a:r>
                        <a:rPr lang="en-US" sz="1400" dirty="0">
                          <a:latin typeface="Verdana" pitchFamily="34" charset="0"/>
                          <a:ea typeface="Verdana" pitchFamily="34" charset="0"/>
                          <a:cs typeface="Verdana" pitchFamily="34" charset="0"/>
                        </a:rPr>
                        <a:t>Expense </a:t>
                      </a:r>
                    </a:p>
                  </a:txBody>
                  <a:tcPr anchor="ctr"/>
                </a:tc>
                <a:tc>
                  <a:txBody>
                    <a:bodyPr/>
                    <a:lstStyle/>
                    <a:p>
                      <a:pPr algn="l"/>
                      <a:r>
                        <a:rPr lang="en-US" sz="1400" dirty="0">
                          <a:latin typeface="Verdana" pitchFamily="34" charset="0"/>
                          <a:ea typeface="Verdana" pitchFamily="34" charset="0"/>
                          <a:cs typeface="Verdana" pitchFamily="34" charset="0"/>
                        </a:rPr>
                        <a:t>DR</a:t>
                      </a:r>
                    </a:p>
                  </a:txBody>
                  <a:tcPr anchor="ctr"/>
                </a:tc>
                <a:tc>
                  <a:txBody>
                    <a:bodyPr/>
                    <a:lstStyle/>
                    <a:p>
                      <a:pPr algn="l"/>
                      <a:r>
                        <a:rPr lang="en-US" sz="1400" dirty="0">
                          <a:latin typeface="Verdana" pitchFamily="34" charset="0"/>
                          <a:ea typeface="Verdana" pitchFamily="34" charset="0"/>
                          <a:cs typeface="Verdana" pitchFamily="34" charset="0"/>
                        </a:rPr>
                        <a:t>Purchase</a:t>
                      </a:r>
                      <a:r>
                        <a:rPr lang="en-US" sz="1400" baseline="0" dirty="0">
                          <a:latin typeface="Verdana" pitchFamily="34" charset="0"/>
                          <a:ea typeface="Verdana" pitchFamily="34" charset="0"/>
                          <a:cs typeface="Verdana" pitchFamily="34" charset="0"/>
                        </a:rPr>
                        <a:t> of merchandise inventory</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604520">
                <a:tc>
                  <a:txBody>
                    <a:bodyPr/>
                    <a:lstStyle/>
                    <a:p>
                      <a:pPr algn="l"/>
                      <a:r>
                        <a:rPr lang="en-US" sz="1400" dirty="0">
                          <a:latin typeface="Verdana" pitchFamily="34" charset="0"/>
                          <a:ea typeface="Verdana" pitchFamily="34" charset="0"/>
                          <a:cs typeface="Verdana" pitchFamily="34" charset="0"/>
                        </a:rPr>
                        <a:t>Purchase</a:t>
                      </a:r>
                      <a:r>
                        <a:rPr lang="en-US" sz="1400" baseline="0" dirty="0">
                          <a:latin typeface="Verdana" pitchFamily="34" charset="0"/>
                          <a:ea typeface="Verdana" pitchFamily="34" charset="0"/>
                          <a:cs typeface="Verdana" pitchFamily="34" charset="0"/>
                        </a:rPr>
                        <a:t>s Returns and Allowances</a:t>
                      </a:r>
                      <a:endParaRPr lang="en-US" sz="1400" dirty="0">
                        <a:latin typeface="Verdana" pitchFamily="34" charset="0"/>
                        <a:ea typeface="Verdana" pitchFamily="34" charset="0"/>
                        <a:cs typeface="Verdana" pitchFamily="34" charset="0"/>
                      </a:endParaRPr>
                    </a:p>
                  </a:txBody>
                  <a:tcPr anchor="ctr"/>
                </a:tc>
                <a:tc>
                  <a:txBody>
                    <a:bodyPr/>
                    <a:lstStyle/>
                    <a:p>
                      <a:pPr algn="l"/>
                      <a:r>
                        <a:rPr lang="en-US" sz="1400" dirty="0">
                          <a:latin typeface="Verdana" pitchFamily="34" charset="0"/>
                          <a:ea typeface="Verdana" pitchFamily="34" charset="0"/>
                          <a:cs typeface="Verdana" pitchFamily="34" charset="0"/>
                        </a:rPr>
                        <a:t>Contra</a:t>
                      </a:r>
                      <a:r>
                        <a:rPr lang="en-US" sz="1400" baseline="0" dirty="0">
                          <a:latin typeface="Verdana" pitchFamily="34" charset="0"/>
                          <a:ea typeface="Verdana" pitchFamily="34" charset="0"/>
                          <a:cs typeface="Verdana" pitchFamily="34" charset="0"/>
                        </a:rPr>
                        <a:t> expense</a:t>
                      </a:r>
                      <a:endParaRPr lang="en-US" sz="1400" dirty="0">
                        <a:latin typeface="Verdana" pitchFamily="34" charset="0"/>
                        <a:ea typeface="Verdana" pitchFamily="34" charset="0"/>
                        <a:cs typeface="Verdana" pitchFamily="34" charset="0"/>
                      </a:endParaRPr>
                    </a:p>
                  </a:txBody>
                  <a:tcPr anchor="ctr"/>
                </a:tc>
                <a:tc>
                  <a:txBody>
                    <a:bodyPr/>
                    <a:lstStyle/>
                    <a:p>
                      <a:pPr algn="l"/>
                      <a:r>
                        <a:rPr lang="en-US" sz="1400" dirty="0">
                          <a:latin typeface="Verdana" pitchFamily="34" charset="0"/>
                          <a:ea typeface="Verdana" pitchFamily="34" charset="0"/>
                          <a:cs typeface="Verdana" pitchFamily="34" charset="0"/>
                        </a:rPr>
                        <a:t>CR</a:t>
                      </a:r>
                    </a:p>
                  </a:txBody>
                  <a:tcPr anchor="ctr"/>
                </a:tc>
                <a:tc>
                  <a:txBody>
                    <a:bodyPr/>
                    <a:lstStyle/>
                    <a:p>
                      <a:pPr algn="l"/>
                      <a:r>
                        <a:rPr lang="en-US" sz="1400" dirty="0">
                          <a:latin typeface="Verdana" pitchFamily="34" charset="0"/>
                          <a:ea typeface="Verdana" pitchFamily="34" charset="0"/>
                          <a:cs typeface="Verdana" pitchFamily="34" charset="0"/>
                        </a:rPr>
                        <a:t>Returns of </a:t>
                      </a:r>
                      <a:r>
                        <a:rPr lang="en-US" sz="1400" baseline="0" dirty="0">
                          <a:latin typeface="Verdana" pitchFamily="34" charset="0"/>
                          <a:ea typeface="Verdana" pitchFamily="34" charset="0"/>
                          <a:cs typeface="Verdana" pitchFamily="34" charset="0"/>
                        </a:rPr>
                        <a:t>merchandise inventory to seller on the buyer’s books.</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604520">
                <a:tc>
                  <a:txBody>
                    <a:bodyPr/>
                    <a:lstStyle/>
                    <a:p>
                      <a:pPr algn="l"/>
                      <a:r>
                        <a:rPr lang="en-US" sz="1400" dirty="0">
                          <a:latin typeface="Verdana" pitchFamily="34" charset="0"/>
                          <a:ea typeface="Verdana" pitchFamily="34" charset="0"/>
                          <a:cs typeface="Verdana" pitchFamily="34" charset="0"/>
                        </a:rPr>
                        <a:t>Purchases Discounts</a:t>
                      </a:r>
                    </a:p>
                  </a:txBody>
                  <a:tcPr anchor="ctr"/>
                </a:tc>
                <a:tc>
                  <a:txBody>
                    <a:bodyPr/>
                    <a:lstStyle/>
                    <a:p>
                      <a:pPr algn="l"/>
                      <a:r>
                        <a:rPr lang="en-US" sz="1400" dirty="0">
                          <a:latin typeface="Verdana" pitchFamily="34" charset="0"/>
                          <a:ea typeface="Verdana" pitchFamily="34" charset="0"/>
                          <a:cs typeface="Verdana" pitchFamily="34" charset="0"/>
                        </a:rPr>
                        <a:t>Contra expense</a:t>
                      </a:r>
                    </a:p>
                  </a:txBody>
                  <a:tcPr anchor="ctr"/>
                </a:tc>
                <a:tc>
                  <a:txBody>
                    <a:bodyPr/>
                    <a:lstStyle/>
                    <a:p>
                      <a:pPr algn="l"/>
                      <a:r>
                        <a:rPr lang="en-US" sz="1400" dirty="0">
                          <a:latin typeface="Verdana" pitchFamily="34" charset="0"/>
                          <a:ea typeface="Verdana" pitchFamily="34" charset="0"/>
                          <a:cs typeface="Verdana" pitchFamily="34" charset="0"/>
                        </a:rPr>
                        <a:t>CR</a:t>
                      </a:r>
                    </a:p>
                  </a:txBody>
                  <a:tcPr anchor="ctr"/>
                </a:tc>
                <a:tc>
                  <a:txBody>
                    <a:bodyPr/>
                    <a:lstStyle/>
                    <a:p>
                      <a:pPr algn="l"/>
                      <a:r>
                        <a:rPr lang="en-US" sz="1400" dirty="0">
                          <a:latin typeface="Verdana" pitchFamily="34" charset="0"/>
                          <a:ea typeface="Verdana" pitchFamily="34" charset="0"/>
                          <a:cs typeface="Verdana" pitchFamily="34" charset="0"/>
                        </a:rPr>
                        <a:t>Record</a:t>
                      </a:r>
                      <a:r>
                        <a:rPr lang="en-US" sz="1400" baseline="0" dirty="0">
                          <a:latin typeface="Verdana" pitchFamily="34" charset="0"/>
                          <a:ea typeface="Verdana" pitchFamily="34" charset="0"/>
                          <a:cs typeface="Verdana" pitchFamily="34" charset="0"/>
                        </a:rPr>
                        <a:t> cash discounts taken for early payments to the seller by the buyer</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3"/>
                  </a:ext>
                </a:extLst>
              </a:tr>
              <a:tr h="604520">
                <a:tc>
                  <a:txBody>
                    <a:bodyPr/>
                    <a:lstStyle/>
                    <a:p>
                      <a:pPr algn="l"/>
                      <a:r>
                        <a:rPr lang="en-US" sz="1400" dirty="0">
                          <a:latin typeface="Verdana" pitchFamily="34" charset="0"/>
                          <a:ea typeface="Verdana" pitchFamily="34" charset="0"/>
                          <a:cs typeface="Verdana" pitchFamily="34" charset="0"/>
                        </a:rPr>
                        <a:t>Freight</a:t>
                      </a:r>
                      <a:r>
                        <a:rPr lang="en-US" sz="1400" baseline="0" dirty="0">
                          <a:latin typeface="Verdana" pitchFamily="34" charset="0"/>
                          <a:ea typeface="Verdana" pitchFamily="34" charset="0"/>
                          <a:cs typeface="Verdana" pitchFamily="34" charset="0"/>
                        </a:rPr>
                        <a:t> In or Transportation In</a:t>
                      </a:r>
                      <a:endParaRPr lang="en-US" sz="1400" dirty="0">
                        <a:latin typeface="Verdana" pitchFamily="34" charset="0"/>
                        <a:ea typeface="Verdana" pitchFamily="34" charset="0"/>
                        <a:cs typeface="Verdana" pitchFamily="34" charset="0"/>
                      </a:endParaRPr>
                    </a:p>
                  </a:txBody>
                  <a:tcPr anchor="ctr"/>
                </a:tc>
                <a:tc>
                  <a:txBody>
                    <a:bodyPr/>
                    <a:lstStyle/>
                    <a:p>
                      <a:pPr algn="l"/>
                      <a:r>
                        <a:rPr lang="en-US" sz="1400" dirty="0">
                          <a:latin typeface="Verdana" pitchFamily="34" charset="0"/>
                          <a:ea typeface="Verdana" pitchFamily="34" charset="0"/>
                          <a:cs typeface="Verdana" pitchFamily="34" charset="0"/>
                        </a:rPr>
                        <a:t>Expense</a:t>
                      </a:r>
                    </a:p>
                  </a:txBody>
                  <a:tcPr anchor="ctr"/>
                </a:tc>
                <a:tc>
                  <a:txBody>
                    <a:bodyPr/>
                    <a:lstStyle/>
                    <a:p>
                      <a:pPr algn="l"/>
                      <a:r>
                        <a:rPr lang="en-US" sz="1400" dirty="0">
                          <a:latin typeface="Verdana" pitchFamily="34" charset="0"/>
                          <a:ea typeface="Verdana" pitchFamily="34" charset="0"/>
                          <a:cs typeface="Verdana" pitchFamily="34" charset="0"/>
                        </a:rPr>
                        <a:t>DR</a:t>
                      </a:r>
                    </a:p>
                  </a:txBody>
                  <a:tcPr anchor="ctr"/>
                </a:tc>
                <a:tc>
                  <a:txBody>
                    <a:bodyPr/>
                    <a:lstStyle/>
                    <a:p>
                      <a:pPr algn="l"/>
                      <a:r>
                        <a:rPr lang="en-US" sz="1400" dirty="0">
                          <a:latin typeface="Verdana" pitchFamily="34" charset="0"/>
                          <a:ea typeface="Verdana" pitchFamily="34" charset="0"/>
                          <a:cs typeface="Verdana" pitchFamily="34" charset="0"/>
                        </a:rPr>
                        <a:t>Record payment</a:t>
                      </a:r>
                      <a:r>
                        <a:rPr lang="en-US" sz="1400" baseline="0" dirty="0">
                          <a:latin typeface="Verdana" pitchFamily="34" charset="0"/>
                          <a:ea typeface="Verdana" pitchFamily="34" charset="0"/>
                          <a:cs typeface="Verdana" pitchFamily="34" charset="0"/>
                        </a:rPr>
                        <a:t> of transportation costs on merchandise inventory purchased</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557812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4403</TotalTime>
  <Words>4830</Words>
  <Application>Microsoft Office PowerPoint</Application>
  <PresentationFormat>On-screen Show (4:3)</PresentationFormat>
  <Paragraphs>443</Paragraphs>
  <Slides>55</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ＭＳ Ｐゴシック</vt:lpstr>
      <vt:lpstr>ＭＳ Ｐゴシック</vt:lpstr>
      <vt:lpstr>Arial</vt:lpstr>
      <vt:lpstr>Calibri</vt:lpstr>
      <vt:lpstr>Times New Roman</vt:lpstr>
      <vt:lpstr>Verdana</vt:lpstr>
      <vt:lpstr>Wingdings</vt:lpstr>
      <vt:lpstr>Office Theme</vt:lpstr>
      <vt:lpstr>College Accounting A Contemporary Approach</vt:lpstr>
      <vt:lpstr>Learning Objectives (1 of 2)</vt:lpstr>
      <vt:lpstr>Learning Objectives (2 of 2)</vt:lpstr>
      <vt:lpstr>Accounting for Purchases</vt:lpstr>
      <vt:lpstr>Purchasing Procedures</vt:lpstr>
      <vt:lpstr>Purchase Requisition and Purchase Order (1 of 2)</vt:lpstr>
      <vt:lpstr>Purchase Requisition and Purchase Order (2 of 2)</vt:lpstr>
      <vt:lpstr>Invoice</vt:lpstr>
      <vt:lpstr>Account Classifications</vt:lpstr>
      <vt:lpstr>The Purchases Account</vt:lpstr>
      <vt:lpstr>Purchases and Cash Payments With Freight Charges</vt:lpstr>
      <vt:lpstr>FOB Shipping Point and FOB Destination (1 of 4)</vt:lpstr>
      <vt:lpstr>FOB Shipping Point and FOB Destination (2 of 4)</vt:lpstr>
      <vt:lpstr>FOB Shipping Point and FOB Destination (3 of 4)</vt:lpstr>
      <vt:lpstr>FOB Shipping Point and FOB Destination (4 of 4)</vt:lpstr>
      <vt:lpstr>Section 1: Merchandising Purchases</vt:lpstr>
      <vt:lpstr>Purchases with Freight</vt:lpstr>
      <vt:lpstr>Payment of Invoice with freight</vt:lpstr>
      <vt:lpstr>Purchase Returns and Allowances (1 of 3)</vt:lpstr>
      <vt:lpstr>Purchase Returns and Allowances (2 of 3)</vt:lpstr>
      <vt:lpstr>Purchase Returns and Allowances (3 of 3)</vt:lpstr>
      <vt:lpstr>Recording Purchases Returns and Allowances (1 of 2)</vt:lpstr>
      <vt:lpstr>Recording Purchases Returns and Allowances (2 of 2)</vt:lpstr>
      <vt:lpstr>Recording the Payment on Account (1 of 2)</vt:lpstr>
      <vt:lpstr>Recording the Payment on Account (2 of 2)</vt:lpstr>
      <vt:lpstr>Purchases Discounts</vt:lpstr>
      <vt:lpstr>Recording Purchases Discounts (1 of 2)</vt:lpstr>
      <vt:lpstr>Recording Purchases Discounts (2 of 2)</vt:lpstr>
      <vt:lpstr>Purchase Return Processed Within the Discount Period (1 of 2)</vt:lpstr>
      <vt:lpstr>Purchase Return Processed Within the Discount Period (2 of 2)</vt:lpstr>
      <vt:lpstr>Section 1: Merchandising Purchases </vt:lpstr>
      <vt:lpstr>Determining the Cost of Purchases</vt:lpstr>
      <vt:lpstr>Net Delivered Cost of Purchases</vt:lpstr>
      <vt:lpstr>Accounts Payable (1 of 2)</vt:lpstr>
      <vt:lpstr>Accounts Payable (2 of 2)</vt:lpstr>
      <vt:lpstr>Recording Merchandise Purchased with a Trade Discount (1 of 2)</vt:lpstr>
      <vt:lpstr>Recording Merchandise Purchased with a Trade Discount (2 of 2)</vt:lpstr>
      <vt:lpstr>Section 2: Accounts Payable</vt:lpstr>
      <vt:lpstr>General Ledger</vt:lpstr>
      <vt:lpstr>Section 2: Accounts Payable </vt:lpstr>
      <vt:lpstr>The Accounts Payable Ledger (1 of 2)</vt:lpstr>
      <vt:lpstr>Posting to the Subsidiary Ledger</vt:lpstr>
      <vt:lpstr>Section 2: Accounts Payable  </vt:lpstr>
      <vt:lpstr>The Accounts Payable Ledger</vt:lpstr>
      <vt:lpstr>Schedule of Accounts Payable</vt:lpstr>
      <vt:lpstr>Section 2: Accounts Payable   </vt:lpstr>
      <vt:lpstr>Internal Control of Purchases (1 of 4)</vt:lpstr>
      <vt:lpstr>Internal Control of Purchases (2 of 4)</vt:lpstr>
      <vt:lpstr>Internal Control of Purchases (3 of 4)</vt:lpstr>
      <vt:lpstr>Internal Control of Purchases (4 of 4)</vt:lpstr>
      <vt:lpstr>Section 2: Accounts Payable    </vt:lpstr>
      <vt:lpstr>The Perpetual Inventory System</vt:lpstr>
      <vt:lpstr>Purchases - Perpetual Inventory System (1 of 2)</vt:lpstr>
      <vt:lpstr>Purchases - Perpetual Inventory System (2 of 2)</vt:lpstr>
      <vt:lpstr>Payments - Perpetual Inventory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Accounting for Purchases, Accounts Payable, and Cash Payments</dc:title>
  <dc:creator>Haddock</dc:creator>
  <cp:lastModifiedBy>Johnson, Debra L.</cp:lastModifiedBy>
  <cp:revision>241</cp:revision>
  <dcterms:created xsi:type="dcterms:W3CDTF">2017-02-06T12:12:35Z</dcterms:created>
  <dcterms:modified xsi:type="dcterms:W3CDTF">2018-05-16T22:39:21Z</dcterms:modified>
</cp:coreProperties>
</file>