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76" r:id="rId1"/>
  </p:sldMasterIdLst>
  <p:notesMasterIdLst>
    <p:notesMasterId r:id="rId61"/>
  </p:notesMasterIdLst>
  <p:handoutMasterIdLst>
    <p:handoutMasterId r:id="rId62"/>
  </p:handoutMasterIdLst>
  <p:sldIdLst>
    <p:sldId id="906" r:id="rId2"/>
    <p:sldId id="907" r:id="rId3"/>
    <p:sldId id="908" r:id="rId4"/>
    <p:sldId id="909" r:id="rId5"/>
    <p:sldId id="910" r:id="rId6"/>
    <p:sldId id="911" r:id="rId7"/>
    <p:sldId id="912" r:id="rId8"/>
    <p:sldId id="913" r:id="rId9"/>
    <p:sldId id="914" r:id="rId10"/>
    <p:sldId id="915" r:id="rId11"/>
    <p:sldId id="916" r:id="rId12"/>
    <p:sldId id="917" r:id="rId13"/>
    <p:sldId id="956" r:id="rId14"/>
    <p:sldId id="918" r:id="rId15"/>
    <p:sldId id="919" r:id="rId16"/>
    <p:sldId id="920" r:id="rId17"/>
    <p:sldId id="921" r:id="rId18"/>
    <p:sldId id="958" r:id="rId19"/>
    <p:sldId id="922" r:id="rId20"/>
    <p:sldId id="959" r:id="rId21"/>
    <p:sldId id="923" r:id="rId22"/>
    <p:sldId id="924" r:id="rId23"/>
    <p:sldId id="925" r:id="rId24"/>
    <p:sldId id="961" r:id="rId25"/>
    <p:sldId id="926" r:id="rId26"/>
    <p:sldId id="963" r:id="rId27"/>
    <p:sldId id="928" r:id="rId28"/>
    <p:sldId id="970" r:id="rId29"/>
    <p:sldId id="969" r:id="rId30"/>
    <p:sldId id="929" r:id="rId31"/>
    <p:sldId id="930" r:id="rId32"/>
    <p:sldId id="931" r:id="rId33"/>
    <p:sldId id="932" r:id="rId34"/>
    <p:sldId id="933" r:id="rId35"/>
    <p:sldId id="934" r:id="rId36"/>
    <p:sldId id="935" r:id="rId37"/>
    <p:sldId id="936" r:id="rId38"/>
    <p:sldId id="937" r:id="rId39"/>
    <p:sldId id="938" r:id="rId40"/>
    <p:sldId id="964" r:id="rId41"/>
    <p:sldId id="939" r:id="rId42"/>
    <p:sldId id="965" r:id="rId43"/>
    <p:sldId id="940" r:id="rId44"/>
    <p:sldId id="966" r:id="rId45"/>
    <p:sldId id="941" r:id="rId46"/>
    <p:sldId id="942" r:id="rId47"/>
    <p:sldId id="943" r:id="rId48"/>
    <p:sldId id="944" r:id="rId49"/>
    <p:sldId id="968" r:id="rId50"/>
    <p:sldId id="946" r:id="rId51"/>
    <p:sldId id="947" r:id="rId52"/>
    <p:sldId id="948" r:id="rId53"/>
    <p:sldId id="949" r:id="rId54"/>
    <p:sldId id="950" r:id="rId55"/>
    <p:sldId id="951" r:id="rId56"/>
    <p:sldId id="953" r:id="rId57"/>
    <p:sldId id="952" r:id="rId58"/>
    <p:sldId id="954" r:id="rId59"/>
    <p:sldId id="955" r:id="rId60"/>
  </p:sldIdLst>
  <p:sldSz cx="9144000" cy="6858000" type="screen4x3"/>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900" b="1"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900" b="1"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900" b="1"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900" b="1"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900" b="1" kern="1200">
        <a:solidFill>
          <a:schemeClr val="tx1"/>
        </a:solidFill>
        <a:latin typeface="Arial" charset="0"/>
        <a:ea typeface="ＭＳ Ｐゴシック" pitchFamily="34" charset="-128"/>
        <a:cs typeface="+mn-cs"/>
      </a:defRPr>
    </a:lvl5pPr>
    <a:lvl6pPr marL="2286000" algn="l" defTabSz="914400" rtl="0" eaLnBrk="1" latinLnBrk="0" hangingPunct="1">
      <a:defRPr sz="900" b="1" kern="1200">
        <a:solidFill>
          <a:schemeClr val="tx1"/>
        </a:solidFill>
        <a:latin typeface="Arial" charset="0"/>
        <a:ea typeface="ＭＳ Ｐゴシック" pitchFamily="34" charset="-128"/>
        <a:cs typeface="+mn-cs"/>
      </a:defRPr>
    </a:lvl6pPr>
    <a:lvl7pPr marL="2743200" algn="l" defTabSz="914400" rtl="0" eaLnBrk="1" latinLnBrk="0" hangingPunct="1">
      <a:defRPr sz="900" b="1" kern="1200">
        <a:solidFill>
          <a:schemeClr val="tx1"/>
        </a:solidFill>
        <a:latin typeface="Arial" charset="0"/>
        <a:ea typeface="ＭＳ Ｐゴシック" pitchFamily="34" charset="-128"/>
        <a:cs typeface="+mn-cs"/>
      </a:defRPr>
    </a:lvl7pPr>
    <a:lvl8pPr marL="3200400" algn="l" defTabSz="914400" rtl="0" eaLnBrk="1" latinLnBrk="0" hangingPunct="1">
      <a:defRPr sz="900" b="1" kern="1200">
        <a:solidFill>
          <a:schemeClr val="tx1"/>
        </a:solidFill>
        <a:latin typeface="Arial" charset="0"/>
        <a:ea typeface="ＭＳ Ｐゴシック" pitchFamily="34" charset="-128"/>
        <a:cs typeface="+mn-cs"/>
      </a:defRPr>
    </a:lvl8pPr>
    <a:lvl9pPr marL="3657600" algn="l" defTabSz="914400" rtl="0" eaLnBrk="1" latinLnBrk="0" hangingPunct="1">
      <a:defRPr sz="900"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orient="horz" pos="720">
          <p15:clr>
            <a:srgbClr val="A4A3A4"/>
          </p15:clr>
        </p15:guide>
        <p15:guide id="3" pos="3120">
          <p15:clr>
            <a:srgbClr val="A4A3A4"/>
          </p15:clr>
        </p15:guide>
        <p15:guide id="4" pos="5472">
          <p15:clr>
            <a:srgbClr val="A4A3A4"/>
          </p15:clr>
        </p15:guide>
        <p15:guide id="5" pos="960">
          <p15:clr>
            <a:srgbClr val="A4A3A4"/>
          </p15:clr>
        </p15:guide>
        <p15:guide id="6" pos="528">
          <p15:clr>
            <a:srgbClr val="A4A3A4"/>
          </p15:clr>
        </p15:guide>
        <p15:guide id="7" pos="4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FF"/>
    <a:srgbClr val="006A21"/>
    <a:srgbClr val="990033"/>
    <a:srgbClr val="006600"/>
    <a:srgbClr val="019362"/>
    <a:srgbClr val="00962E"/>
    <a:srgbClr val="FF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4" autoAdjust="0"/>
    <p:restoredTop sz="89343" autoAdjust="0"/>
  </p:normalViewPr>
  <p:slideViewPr>
    <p:cSldViewPr snapToObjects="1">
      <p:cViewPr varScale="1">
        <p:scale>
          <a:sx n="103" d="100"/>
          <a:sy n="103" d="100"/>
        </p:scale>
        <p:origin x="1560" y="102"/>
      </p:cViewPr>
      <p:guideLst>
        <p:guide orient="horz" pos="2160"/>
        <p:guide orient="horz" pos="720"/>
        <p:guide pos="3120"/>
        <p:guide pos="5472"/>
        <p:guide pos="960"/>
        <p:guide pos="528"/>
        <p:guide pos="48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900" b="1">
                <a:solidFill>
                  <a:schemeClr val="tx1"/>
                </a:solidFill>
                <a:latin typeface="Arial" pitchFamily="34" charset="0"/>
                <a:ea typeface="ＭＳ Ｐゴシック" pitchFamily="34" charset="-128"/>
              </a:defRPr>
            </a:lvl1pPr>
            <a:lvl2pPr marL="742950" indent="-285750">
              <a:defRPr sz="900" b="1">
                <a:solidFill>
                  <a:schemeClr val="tx1"/>
                </a:solidFill>
                <a:latin typeface="Arial" pitchFamily="34" charset="0"/>
                <a:ea typeface="ＭＳ Ｐゴシック" pitchFamily="34" charset="-128"/>
              </a:defRPr>
            </a:lvl2pPr>
            <a:lvl3pPr marL="1143000" indent="-228600">
              <a:defRPr sz="900" b="1">
                <a:solidFill>
                  <a:schemeClr val="tx1"/>
                </a:solidFill>
                <a:latin typeface="Arial" pitchFamily="34" charset="0"/>
                <a:ea typeface="ＭＳ Ｐゴシック" pitchFamily="34" charset="-128"/>
              </a:defRPr>
            </a:lvl3pPr>
            <a:lvl4pPr marL="1600200" indent="-228600">
              <a:defRPr sz="900" b="1">
                <a:solidFill>
                  <a:schemeClr val="tx1"/>
                </a:solidFill>
                <a:latin typeface="Arial" pitchFamily="34" charset="0"/>
                <a:ea typeface="ＭＳ Ｐゴシック" pitchFamily="34" charset="-128"/>
              </a:defRPr>
            </a:lvl4pPr>
            <a:lvl5pPr marL="2057400" indent="-228600">
              <a:defRPr sz="9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9pPr>
          </a:lstStyle>
          <a:p>
            <a:pPr algn="r">
              <a:defRPr/>
            </a:pPr>
            <a:fld id="{69538233-BF16-4CF5-9A42-A8C3935499EC}" type="slidenum">
              <a:rPr lang="en-US" altLang="en-US" sz="1400" b="0" smtClean="0">
                <a:latin typeface="Times New Roman" pitchFamily="18" charset="0"/>
              </a:rPr>
              <a:pPr algn="r">
                <a:defRPr/>
              </a:pPr>
              <a:t>‹#›</a:t>
            </a:fld>
            <a:endParaRPr lang="en-US" altLang="en-US" sz="1400" b="0">
              <a:latin typeface="Times New Roman" pitchFamily="18" charset="0"/>
            </a:endParaRPr>
          </a:p>
        </p:txBody>
      </p:sp>
    </p:spTree>
    <p:extLst>
      <p:ext uri="{BB962C8B-B14F-4D97-AF65-F5344CB8AC3E}">
        <p14:creationId xmlns:p14="http://schemas.microsoft.com/office/powerpoint/2010/main" val="908770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4" name="Rectangle 4"/>
          <p:cNvSpPr>
            <a:spLocks noChangeArrowheads="1"/>
          </p:cNvSpPr>
          <p:nvPr/>
        </p:nvSpPr>
        <p:spPr bwMode="auto">
          <a:xfrm>
            <a:off x="6400800" y="8750300"/>
            <a:ext cx="3873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ctr">
            <a:spAutoFit/>
          </a:bodyPr>
          <a:lstStyle>
            <a:lvl1pPr>
              <a:defRPr sz="900" b="1">
                <a:solidFill>
                  <a:schemeClr val="tx1"/>
                </a:solidFill>
                <a:latin typeface="Arial" pitchFamily="34" charset="0"/>
                <a:ea typeface="ＭＳ Ｐゴシック" pitchFamily="34" charset="-128"/>
              </a:defRPr>
            </a:lvl1pPr>
            <a:lvl2pPr marL="742950" indent="-285750">
              <a:defRPr sz="900" b="1">
                <a:solidFill>
                  <a:schemeClr val="tx1"/>
                </a:solidFill>
                <a:latin typeface="Arial" pitchFamily="34" charset="0"/>
                <a:ea typeface="ＭＳ Ｐゴシック" pitchFamily="34" charset="-128"/>
              </a:defRPr>
            </a:lvl2pPr>
            <a:lvl3pPr marL="1143000" indent="-228600">
              <a:defRPr sz="900" b="1">
                <a:solidFill>
                  <a:schemeClr val="tx1"/>
                </a:solidFill>
                <a:latin typeface="Arial" pitchFamily="34" charset="0"/>
                <a:ea typeface="ＭＳ Ｐゴシック" pitchFamily="34" charset="-128"/>
              </a:defRPr>
            </a:lvl3pPr>
            <a:lvl4pPr marL="1600200" indent="-228600">
              <a:defRPr sz="900" b="1">
                <a:solidFill>
                  <a:schemeClr val="tx1"/>
                </a:solidFill>
                <a:latin typeface="Arial" pitchFamily="34" charset="0"/>
                <a:ea typeface="ＭＳ Ｐゴシック" pitchFamily="34" charset="-128"/>
              </a:defRPr>
            </a:lvl4pPr>
            <a:lvl5pPr marL="2057400" indent="-228600">
              <a:defRPr sz="9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900" b="1">
                <a:solidFill>
                  <a:schemeClr val="tx1"/>
                </a:solidFill>
                <a:latin typeface="Arial" pitchFamily="34" charset="0"/>
                <a:ea typeface="ＭＳ Ｐゴシック" pitchFamily="34" charset="-128"/>
              </a:defRPr>
            </a:lvl9pPr>
          </a:lstStyle>
          <a:p>
            <a:pPr algn="r">
              <a:defRPr/>
            </a:pPr>
            <a:fld id="{D0E3ADD6-A58C-4C11-B7B7-696524F454F4}" type="slidenum">
              <a:rPr lang="en-US" altLang="en-US" sz="1400" b="0" smtClean="0">
                <a:latin typeface="Times New Roman" pitchFamily="18" charset="0"/>
              </a:rPr>
              <a:pPr algn="r">
                <a:defRPr/>
              </a:pPr>
              <a:t>‹#›</a:t>
            </a:fld>
            <a:endParaRPr lang="en-US" altLang="en-US" sz="1400" b="0">
              <a:latin typeface="Times New Roman" pitchFamily="18" charset="0"/>
            </a:endParaRPr>
          </a:p>
        </p:txBody>
      </p:sp>
    </p:spTree>
    <p:extLst>
      <p:ext uri="{BB962C8B-B14F-4D97-AF65-F5344CB8AC3E}">
        <p14:creationId xmlns:p14="http://schemas.microsoft.com/office/powerpoint/2010/main" val="2413090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dirty="0">
                <a:ea typeface="ＭＳ Ｐゴシック" pitchFamily="34" charset="-128"/>
              </a:rPr>
              <a:t>PowerPoint</a:t>
            </a:r>
            <a:r>
              <a:rPr lang="en-US" altLang="en-US" baseline="0" dirty="0">
                <a:ea typeface="ＭＳ Ｐゴシック" pitchFamily="34" charset="-128"/>
              </a:rPr>
              <a:t> Presentations for</a:t>
            </a:r>
            <a:endParaRPr lang="en-US" altLang="en-US" dirty="0">
              <a:ea typeface="ＭＳ Ｐゴシック" pitchFamily="34" charset="-128"/>
            </a:endParaRPr>
          </a:p>
          <a:p>
            <a:r>
              <a:rPr lang="en-US" altLang="en-US" dirty="0">
                <a:ea typeface="ＭＳ Ｐゴシック" pitchFamily="34" charset="-128"/>
              </a:rPr>
              <a:t>College</a:t>
            </a:r>
            <a:r>
              <a:rPr lang="en-US" altLang="en-US" baseline="0" dirty="0">
                <a:ea typeface="ＭＳ Ｐゴシック" pitchFamily="34" charset="-128"/>
              </a:rPr>
              <a:t> Accounting: A Contemporary Approach, 4</a:t>
            </a:r>
            <a:r>
              <a:rPr lang="en-US" altLang="en-US" baseline="30000" dirty="0">
                <a:ea typeface="ＭＳ Ｐゴシック" pitchFamily="34" charset="-128"/>
              </a:rPr>
              <a:t>th</a:t>
            </a:r>
            <a:r>
              <a:rPr lang="en-US" altLang="en-US" baseline="0" dirty="0">
                <a:ea typeface="ＭＳ Ｐゴシック" pitchFamily="34" charset="-128"/>
              </a:rPr>
              <a:t> edition</a:t>
            </a:r>
          </a:p>
          <a:p>
            <a:r>
              <a:rPr lang="en-US" altLang="en-US" baseline="0" dirty="0">
                <a:ea typeface="ＭＳ Ｐゴシック" pitchFamily="34" charset="-128"/>
              </a:rPr>
              <a:t>By Haddock, Price, and Farina</a:t>
            </a:r>
            <a:endParaRPr lang="en-US" altLang="en-US" dirty="0">
              <a:ea typeface="ＭＳ Ｐゴシック" pitchFamily="3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Chapter 9</a:t>
            </a:r>
            <a:r>
              <a:rPr lang="en-US" altLang="en-US" sz="1200" b="1" dirty="0"/>
              <a:t> </a:t>
            </a:r>
            <a:r>
              <a:rPr lang="en-US" sz="1200" b="1" dirty="0"/>
              <a:t>Cash</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26E64CF8-17CF-48E4-A7E1-5660C5ECC4E2}" type="slidenum">
              <a:rPr lang="en-US" smtClean="0"/>
              <a:t>1</a:t>
            </a:fld>
            <a:endParaRPr lang="en-US"/>
          </a:p>
        </p:txBody>
      </p:sp>
    </p:spTree>
    <p:extLst>
      <p:ext uri="{BB962C8B-B14F-4D97-AF65-F5344CB8AC3E}">
        <p14:creationId xmlns:p14="http://schemas.microsoft.com/office/powerpoint/2010/main" val="54101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Here is an example of how to calculate cash over at the end of the trading day.</a:t>
            </a:r>
          </a:p>
          <a:p>
            <a:endParaRPr lang="en-US" altLang="en-US" dirty="0">
              <a:ea typeface="ＭＳ Ｐゴシック" pitchFamily="34" charset="-128"/>
            </a:endParaRPr>
          </a:p>
          <a:p>
            <a:r>
              <a:rPr lang="en-US" altLang="en-US" dirty="0">
                <a:ea typeface="ＭＳ Ｐゴシック" pitchFamily="34" charset="-128"/>
              </a:rPr>
              <a:t>On September 30, the change fund was $200, cash sales was $2,100 , and at the end of the day, the cash count was $2,301. So the cash over is $1. </a:t>
            </a:r>
          </a:p>
        </p:txBody>
      </p:sp>
    </p:spTree>
    <p:extLst>
      <p:ext uri="{BB962C8B-B14F-4D97-AF65-F5344CB8AC3E}">
        <p14:creationId xmlns:p14="http://schemas.microsoft.com/office/powerpoint/2010/main" val="613863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To record the overage computed on the previous slide, the cash short or over account is credited for one dollar.  After these journal entries have been posted, the balance in the Cash Short or Over account on September 30 is a </a:t>
            </a:r>
            <a:r>
              <a:rPr lang="en-US" altLang="en-US" b="1" dirty="0">
                <a:ea typeface="ＭＳ Ｐゴシック" pitchFamily="34" charset="-128"/>
              </a:rPr>
              <a:t>$2</a:t>
            </a:r>
            <a:r>
              <a:rPr lang="en-US" altLang="en-US" dirty="0">
                <a:ea typeface="ＭＳ Ｐゴシック" pitchFamily="34" charset="-128"/>
              </a:rPr>
              <a:t> debit. This will be </a:t>
            </a:r>
            <a:r>
              <a:rPr lang="en-US" altLang="en-US" b="1" dirty="0">
                <a:ea typeface="ＭＳ Ｐゴシック" pitchFamily="34" charset="-128"/>
              </a:rPr>
              <a:t>reported as an expense on the income statement</a:t>
            </a:r>
            <a:r>
              <a:rPr lang="en-US" altLang="en-US" dirty="0">
                <a:ea typeface="ＭＳ Ｐゴシック" pitchFamily="34" charset="-128"/>
              </a:rPr>
              <a:t> for the period ended September 30.  </a:t>
            </a:r>
          </a:p>
          <a:p>
            <a:endParaRPr lang="en-US" altLang="en-US" dirty="0">
              <a:ea typeface="ＭＳ Ｐゴシック" pitchFamily="34" charset="-128"/>
            </a:endParaRPr>
          </a:p>
          <a:p>
            <a:r>
              <a:rPr lang="en-US" altLang="en-US" dirty="0">
                <a:ea typeface="ＭＳ Ｐゴシック" pitchFamily="34" charset="-128"/>
              </a:rPr>
              <a:t> If the Cash Short or Over account would have had a credit balance.  It would have been reported as a revenue on the income statement for the period ended September 30.</a:t>
            </a:r>
          </a:p>
          <a:p>
            <a:endParaRPr lang="en-US" dirty="0"/>
          </a:p>
        </p:txBody>
      </p:sp>
    </p:spTree>
    <p:extLst>
      <p:ext uri="{BB962C8B-B14F-4D97-AF65-F5344CB8AC3E}">
        <p14:creationId xmlns:p14="http://schemas.microsoft.com/office/powerpoint/2010/main" val="1830580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Maxx-Out Sporting Goods makes sales on account and bills to customers once a month. It sends a </a:t>
            </a:r>
            <a:r>
              <a:rPr lang="en-US" altLang="en-US" b="1" dirty="0">
                <a:ea typeface="ＭＳ Ｐゴシック" pitchFamily="34" charset="-128"/>
              </a:rPr>
              <a:t>statement of account </a:t>
            </a:r>
            <a:r>
              <a:rPr lang="en-US" altLang="en-US" dirty="0">
                <a:ea typeface="ＭＳ Ｐゴシック" pitchFamily="34" charset="-128"/>
              </a:rPr>
              <a:t>that shows the transactions during the month and the balance owed. Customers are asked to pay within 30 days of receiving the statement. Checks from credit customers are journalized and posted, and then the checks are</a:t>
            </a:r>
          </a:p>
          <a:p>
            <a:r>
              <a:rPr lang="en-US" altLang="en-US" dirty="0">
                <a:ea typeface="ＭＳ Ｐゴシック" pitchFamily="34" charset="-128"/>
              </a:rPr>
              <a:t>deposited in the bank.</a:t>
            </a:r>
          </a:p>
          <a:p>
            <a:endParaRPr lang="en-US" dirty="0"/>
          </a:p>
        </p:txBody>
      </p:sp>
    </p:spTree>
    <p:extLst>
      <p:ext uri="{BB962C8B-B14F-4D97-AF65-F5344CB8AC3E}">
        <p14:creationId xmlns:p14="http://schemas.microsoft.com/office/powerpoint/2010/main" val="255434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Maxx-Out Sporting Goods makes sales on account and bills to customers once a month. It sends a </a:t>
            </a:r>
            <a:r>
              <a:rPr lang="en-US" altLang="en-US" b="1" dirty="0">
                <a:ea typeface="ＭＳ Ｐゴシック" pitchFamily="34" charset="-128"/>
              </a:rPr>
              <a:t>statement of account </a:t>
            </a:r>
            <a:r>
              <a:rPr lang="en-US" altLang="en-US" dirty="0">
                <a:ea typeface="ＭＳ Ｐゴシック" pitchFamily="34" charset="-128"/>
              </a:rPr>
              <a:t>that shows the transactions during the month and the balance owed. Customers are asked to pay within 30 days of receiving the statement. Checks from credit customers are journalized and posted, and then the checks are</a:t>
            </a:r>
          </a:p>
          <a:p>
            <a:r>
              <a:rPr lang="en-US" altLang="en-US" dirty="0">
                <a:ea typeface="ＭＳ Ｐゴシック" pitchFamily="34" charset="-128"/>
              </a:rPr>
              <a:t>deposited in the bank.</a:t>
            </a:r>
          </a:p>
          <a:p>
            <a:endParaRPr lang="en-US" dirty="0"/>
          </a:p>
        </p:txBody>
      </p:sp>
    </p:spTree>
    <p:extLst>
      <p:ext uri="{BB962C8B-B14F-4D97-AF65-F5344CB8AC3E}">
        <p14:creationId xmlns:p14="http://schemas.microsoft.com/office/powerpoint/2010/main" val="2111273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A promissory note provides a more legal protection than an account receivable. The next slide shows a promissory note.</a:t>
            </a:r>
          </a:p>
          <a:p>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240640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Sometimes promissory notes are issued on account to satisfy an overdue account. Here is a promissory note accepted from one of Maxx-Out</a:t>
            </a:r>
            <a:r>
              <a:rPr lang="ja-JP" altLang="en-US" dirty="0">
                <a:ea typeface="ＭＳ Ｐゴシック" pitchFamily="34" charset="-128"/>
              </a:rPr>
              <a:t>’</a:t>
            </a:r>
            <a:r>
              <a:rPr lang="en-US" altLang="ja-JP" dirty="0">
                <a:ea typeface="ＭＳ Ｐゴシック" pitchFamily="34" charset="-128"/>
              </a:rPr>
              <a:t>s customers. The note is due in six months and the customer will have to pay interest at the rate of 9% on the amount of $800.</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3575922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This is the journal entry in the general journal to record receipt of the note from the customer that owed $800.  This is sometimes referred to as a conversion journal entry.</a:t>
            </a:r>
          </a:p>
          <a:p>
            <a:endParaRPr lang="en-US" dirty="0"/>
          </a:p>
        </p:txBody>
      </p:sp>
    </p:spTree>
    <p:extLst>
      <p:ext uri="{BB962C8B-B14F-4D97-AF65-F5344CB8AC3E}">
        <p14:creationId xmlns:p14="http://schemas.microsoft.com/office/powerpoint/2010/main" val="312698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At the end of the note, we will need to compute interest.  The interest on the note will be $36 and so the total amount due upon maturity of the note will be $836.  </a:t>
            </a:r>
          </a:p>
          <a:p>
            <a:endParaRPr lang="en-US" dirty="0"/>
          </a:p>
        </p:txBody>
      </p:sp>
    </p:spTree>
    <p:extLst>
      <p:ext uri="{BB962C8B-B14F-4D97-AF65-F5344CB8AC3E}">
        <p14:creationId xmlns:p14="http://schemas.microsoft.com/office/powerpoint/2010/main" val="1635446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2: Objective 9-2: </a:t>
            </a:r>
            <a:r>
              <a:rPr lang="en-US" sz="1200" kern="1200" baseline="0" dirty="0">
                <a:solidFill>
                  <a:schemeClr val="tx1"/>
                </a:solidFill>
                <a:latin typeface="Arial" charset="0"/>
                <a:ea typeface="ＭＳ Ｐゴシック" charset="0"/>
                <a:cs typeface="+mn-cs"/>
              </a:rPr>
              <a:t> </a:t>
            </a:r>
            <a:r>
              <a:rPr lang="en-US" sz="1200" kern="1200" baseline="0" dirty="0">
                <a:solidFill>
                  <a:schemeClr val="tx1"/>
                </a:solidFill>
                <a:latin typeface="Times New Roman" pitchFamily="18" charset="0"/>
                <a:ea typeface="ＭＳ Ｐゴシック" charset="0"/>
                <a:cs typeface="+mn-cs"/>
              </a:rPr>
              <a:t>Demonstrate a knowledge of procedures for a petty cash fund. </a:t>
            </a:r>
            <a:endParaRPr lang="en-US" sz="1200" dirty="0">
              <a:ea typeface="MS PGothic"/>
              <a:cs typeface="MS PGothic"/>
            </a:endParaRPr>
          </a:p>
          <a:p>
            <a:pPr algn="ctr">
              <a:tabLst>
                <a:tab pos="509588" algn="l"/>
              </a:tabLst>
            </a:pPr>
            <a:endParaRPr lang="en-US" altLang="en-US" dirty="0">
              <a:ea typeface="MS PGothic" panose="020B0600070205080204" pitchFamily="34" charset="-128"/>
            </a:endParaRPr>
          </a:p>
          <a:p>
            <a:pPr>
              <a:tabLst>
                <a:tab pos="509588" algn="l"/>
              </a:tabLst>
            </a:pPr>
            <a:endParaRPr lang="en-US" altLang="en-US" dirty="0">
              <a:ea typeface="MS PGothic" panose="020B0600070205080204" pitchFamily="34" charset="-128"/>
            </a:endParaRPr>
          </a:p>
          <a:p>
            <a:endParaRPr lang="en-US" dirty="0"/>
          </a:p>
        </p:txBody>
      </p:sp>
    </p:spTree>
    <p:extLst>
      <p:ext uri="{BB962C8B-B14F-4D97-AF65-F5344CB8AC3E}">
        <p14:creationId xmlns:p14="http://schemas.microsoft.com/office/powerpoint/2010/main" val="2879751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9-2:</a:t>
            </a:r>
          </a:p>
          <a:p>
            <a:r>
              <a:rPr lang="en-US" altLang="en-US" dirty="0">
                <a:ea typeface="ＭＳ Ｐゴシック" pitchFamily="34" charset="-128"/>
              </a:rPr>
              <a:t>Remember, for good internal control, all cash payments should be made by check. </a:t>
            </a:r>
            <a:r>
              <a:rPr lang="en-US" altLang="en-US" b="1" i="1" dirty="0">
                <a:ea typeface="ＭＳ Ｐゴシック" pitchFamily="34" charset="-128"/>
              </a:rPr>
              <a:t>Petty cash</a:t>
            </a:r>
            <a:r>
              <a:rPr lang="en-US" altLang="en-US" dirty="0">
                <a:ea typeface="ＭＳ Ｐゴシック" pitchFamily="34" charset="-128"/>
              </a:rPr>
              <a:t> funds are set up to make payments for purchases of small items like postage or COD items. A fund is established by writing a check to the order of the person who will be in charge of the fund. Usually the office manager, cashier, or assistant is in charge of the petty cash fund.</a:t>
            </a:r>
          </a:p>
          <a:p>
            <a:r>
              <a:rPr lang="en-US" altLang="en-US" dirty="0">
                <a:ea typeface="ＭＳ Ｐゴシック" pitchFamily="34" charset="-128"/>
              </a:rPr>
              <a:t>A pre-numbered voucher is used for good internal control.  The amount is recorded. The purpose of the funds is listed. The account which needs to be debited is written in along with its account number.</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1909751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ea typeface="ＭＳ Ｐゴシック" pitchFamily="34" charset="-128"/>
              </a:rPr>
              <a:t>Chapter 8 discussed the relationship of a </a:t>
            </a:r>
            <a:r>
              <a:rPr lang="en-US" altLang="en-US" sz="1200" i="1" dirty="0">
                <a:ea typeface="ＭＳ Ｐゴシック" pitchFamily="34" charset="-128"/>
              </a:rPr>
              <a:t>control</a:t>
            </a:r>
            <a:r>
              <a:rPr lang="en-US" altLang="en-US" sz="1200" dirty="0">
                <a:ea typeface="ＭＳ Ｐゴシック" pitchFamily="34" charset="-128"/>
              </a:rPr>
              <a:t> account to its </a:t>
            </a:r>
            <a:r>
              <a:rPr lang="en-US" altLang="en-US" sz="1200" i="1" dirty="0">
                <a:ea typeface="ＭＳ Ｐゴシック" pitchFamily="34" charset="-128"/>
              </a:rPr>
              <a:t>subsidiary</a:t>
            </a:r>
            <a:r>
              <a:rPr lang="en-US" altLang="en-US" sz="1200" dirty="0">
                <a:ea typeface="ＭＳ Ｐゴシック" pitchFamily="34" charset="-128"/>
              </a:rPr>
              <a:t> accounts.  Chapter 9 illustrates how there will be a cash short or over.  It also discusses the petty cash fund and bank reconciliation. The first objective of the chapter is to illustrate, how to compute cash short or over. In the second section of this chapter, we will learn about the procedures for a petty cash fund and the internal control routines for cash. The last section of this chapter</a:t>
            </a:r>
            <a:r>
              <a:rPr lang="en-US" altLang="en-US" sz="1200" baseline="0" dirty="0">
                <a:ea typeface="ＭＳ Ｐゴシック" pitchFamily="34" charset="-128"/>
              </a:rPr>
              <a:t> </a:t>
            </a:r>
            <a:r>
              <a:rPr lang="en-US" altLang="en-US" sz="1200" dirty="0">
                <a:ea typeface="ＭＳ Ｐゴシック" pitchFamily="34" charset="-128"/>
              </a:rPr>
              <a:t>addresses reconciling a bank statement and explains how businesses can use online banking to manage cash activities.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50" dirty="0">
              <a:ea typeface="ＭＳ Ｐゴシック" pitchFamily="34" charset="-128"/>
            </a:endParaRPr>
          </a:p>
          <a:p>
            <a:endParaRPr lang="en-US" altLang="en-US" sz="1050" dirty="0">
              <a:ea typeface="ＭＳ Ｐゴシック" pitchFamily="34" charset="-128"/>
            </a:endParaRPr>
          </a:p>
          <a:p>
            <a:endParaRPr lang="en-US" altLang="en-US" sz="1050" dirty="0">
              <a:ea typeface="ＭＳ Ｐゴシック" pitchFamily="34" charset="-128"/>
            </a:endParaRPr>
          </a:p>
          <a:p>
            <a:pPr>
              <a:lnSpc>
                <a:spcPct val="60000"/>
              </a:lnSpc>
            </a:pPr>
            <a:r>
              <a:rPr lang="en-US" altLang="en-US" sz="700" dirty="0">
                <a:latin typeface="Arial" panose="020B0604020202020204" pitchFamily="34" charset="0"/>
                <a:ea typeface="MS PGothic" panose="020B0600070205080204" pitchFamily="34" charset="-128"/>
                <a:cs typeface="Arial" panose="020B0604020202020204" pitchFamily="34" charset="0"/>
              </a:rPr>
              <a:t> The objectives of this chapter are listed here.</a:t>
            </a:r>
          </a:p>
          <a:p>
            <a:pPr>
              <a:lnSpc>
                <a:spcPct val="60000"/>
              </a:lnSpc>
            </a:pPr>
            <a:endParaRPr lang="en-US" altLang="en-US" sz="700" b="1" dirty="0">
              <a:latin typeface="Arial" panose="020B0604020202020204" pitchFamily="34" charset="0"/>
              <a:ea typeface="MS PGothic" panose="020B0600070205080204" pitchFamily="34" charset="-128"/>
              <a:cs typeface="Arial" panose="020B0604020202020204" pitchFamily="34" charset="0"/>
            </a:endParaRPr>
          </a:p>
          <a:p>
            <a:pPr defTabSz="809625">
              <a:buFont typeface="Wingdings" pitchFamily="2" charset="2"/>
              <a:buNone/>
              <a:defRPr/>
            </a:pPr>
            <a:r>
              <a:rPr lang="en-US" altLang="en-US" sz="9600" b="1" u="sng" dirty="0">
                <a:solidFill>
                  <a:srgbClr val="C00000"/>
                </a:solidFill>
                <a:latin typeface="Arial" charset="0"/>
                <a:ea typeface="ＭＳ Ｐゴシック" panose="020B0600070205080204" pitchFamily="34" charset="-128"/>
              </a:rPr>
              <a:t>SECTION 1: Cash Receipts</a:t>
            </a:r>
            <a:endParaRPr lang="en-US" sz="1050" b="1" dirty="0">
              <a:latin typeface="Arial" charset="0"/>
              <a:ea typeface="ＭＳ Ｐゴシック" panose="020B0600070205080204" pitchFamily="34" charset="-128"/>
            </a:endParaRPr>
          </a:p>
          <a:p>
            <a:pPr>
              <a:tabLst>
                <a:tab pos="393700" algn="l"/>
              </a:tabLst>
            </a:pPr>
            <a:r>
              <a:rPr lang="en-US" altLang="en-US" sz="8000" b="1" dirty="0"/>
              <a:t>9-1</a:t>
            </a:r>
            <a:r>
              <a:rPr lang="en-US" sz="8000" b="1" dirty="0">
                <a:ea typeface="ＭＳ Ｐゴシック" panose="020B0600070205080204" pitchFamily="34" charset="-128"/>
              </a:rPr>
              <a:t> </a:t>
            </a:r>
            <a:r>
              <a:rPr lang="en-US" sz="8000" dirty="0"/>
              <a:t>	Account for cash short or over. </a:t>
            </a:r>
            <a:br>
              <a:rPr lang="en-US" sz="8000" dirty="0"/>
            </a:br>
            <a:r>
              <a:rPr lang="en-US" sz="4000" b="1" dirty="0">
                <a:ea typeface="MS PGothic"/>
                <a:cs typeface="MS PGothic"/>
              </a:rPr>
              <a:t/>
            </a:r>
            <a:br>
              <a:rPr lang="en-US" sz="4000" b="1" dirty="0">
                <a:ea typeface="MS PGothic"/>
                <a:cs typeface="MS PGothic"/>
              </a:rPr>
            </a:br>
            <a:r>
              <a:rPr lang="en-US" altLang="en-US" sz="9600" b="1" u="sng" dirty="0">
                <a:solidFill>
                  <a:srgbClr val="C00000"/>
                </a:solidFill>
              </a:rPr>
              <a:t>SECTION 2: Petty Cash and Internal Controls for Cash </a:t>
            </a:r>
            <a:endParaRPr lang="en-US" sz="1050" b="1" dirty="0">
              <a:ea typeface="MS PGothic"/>
              <a:cs typeface="MS PGothic"/>
            </a:endParaRPr>
          </a:p>
          <a:p>
            <a:pPr>
              <a:tabLst>
                <a:tab pos="393700" algn="l"/>
              </a:tabLst>
            </a:pPr>
            <a:r>
              <a:rPr lang="en-US" altLang="en-US" sz="8000" b="1" dirty="0">
                <a:cs typeface="Times New Roman" pitchFamily="18" charset="0"/>
              </a:rPr>
              <a:t>9-2</a:t>
            </a:r>
            <a:r>
              <a:rPr lang="en-US" altLang="en-US" sz="8000" dirty="0">
                <a:cs typeface="Times New Roman" pitchFamily="18" charset="0"/>
              </a:rPr>
              <a:t> 	</a:t>
            </a:r>
            <a:r>
              <a:rPr lang="en-US" sz="8000" dirty="0"/>
              <a:t>Demonstrate a knowledge of procedures for a petty cash fund. </a:t>
            </a:r>
            <a:r>
              <a:rPr lang="en-US" sz="4000" dirty="0"/>
              <a:t/>
            </a:r>
            <a:br>
              <a:rPr lang="en-US" sz="4000" dirty="0"/>
            </a:br>
            <a:r>
              <a:rPr lang="en-US" altLang="en-US" sz="8000" b="1" kern="1200" dirty="0">
                <a:solidFill>
                  <a:schemeClr val="tx1"/>
                </a:solidFill>
                <a:latin typeface="Times New Roman" pitchFamily="18" charset="0"/>
                <a:ea typeface="ＭＳ Ｐゴシック" charset="0"/>
                <a:cs typeface="Times New Roman" pitchFamily="18" charset="0"/>
              </a:rPr>
              <a:t>9-3 </a:t>
            </a:r>
            <a:r>
              <a:rPr lang="en-US" altLang="en-US" sz="8000" dirty="0"/>
              <a:t>	</a:t>
            </a:r>
            <a:r>
              <a:rPr lang="en-US" sz="8000" dirty="0"/>
              <a:t>Demonstrate a knowledge of internal control routines for cash. </a:t>
            </a:r>
            <a:br>
              <a:rPr lang="en-US" sz="8000" dirty="0"/>
            </a:br>
            <a:endParaRPr lang="en-US" sz="8000" dirty="0"/>
          </a:p>
          <a:p>
            <a:r>
              <a:rPr lang="en-US" altLang="en-US" sz="9600" b="1" u="sng" dirty="0">
                <a:solidFill>
                  <a:srgbClr val="C00000"/>
                </a:solidFill>
              </a:rPr>
              <a:t>SECTION 3: Banking Procedures </a:t>
            </a:r>
            <a:endParaRPr lang="en-US" sz="1050" b="1" dirty="0">
              <a:ea typeface="MS PGothic"/>
              <a:cs typeface="MS PGothic"/>
            </a:endParaRPr>
          </a:p>
          <a:p>
            <a:pPr marL="393700" indent="-393700">
              <a:tabLst>
                <a:tab pos="393700" algn="l"/>
              </a:tabLst>
            </a:pPr>
            <a:r>
              <a:rPr lang="en-US" altLang="en-US" sz="8000" b="1" kern="1200" dirty="0">
                <a:solidFill>
                  <a:schemeClr val="tx1"/>
                </a:solidFill>
                <a:latin typeface="Times New Roman" pitchFamily="18" charset="0"/>
                <a:ea typeface="ＭＳ Ｐゴシック" charset="0"/>
                <a:cs typeface="Times New Roman" pitchFamily="18" charset="0"/>
              </a:rPr>
              <a:t>9-</a:t>
            </a:r>
            <a:r>
              <a:rPr lang="en-US" altLang="en-US" sz="8000" b="1" dirty="0">
                <a:ea typeface="MS PGothic"/>
                <a:cs typeface="MS PGothic"/>
              </a:rPr>
              <a:t>4 </a:t>
            </a:r>
            <a:r>
              <a:rPr lang="en-US" altLang="en-US" sz="8000" dirty="0"/>
              <a:t>	</a:t>
            </a:r>
            <a:r>
              <a:rPr lang="en-US" sz="8000" dirty="0"/>
              <a:t>Write a check, endorse checks, prepare a bank deposit slip, and maintain a checkbook balance. </a:t>
            </a:r>
            <a:endParaRPr lang="en-US" sz="4000" b="1" dirty="0">
              <a:ea typeface="MS PGothic"/>
              <a:cs typeface="MS PGothic"/>
            </a:endParaRPr>
          </a:p>
          <a:p>
            <a:pPr marL="393700" indent="-393700">
              <a:tabLst>
                <a:tab pos="393700" algn="l"/>
              </a:tabLst>
            </a:pPr>
            <a:r>
              <a:rPr lang="en-US" altLang="en-US" sz="8000" b="1" kern="1200" dirty="0">
                <a:solidFill>
                  <a:schemeClr val="tx1"/>
                </a:solidFill>
                <a:latin typeface="Times New Roman" pitchFamily="18" charset="0"/>
                <a:ea typeface="ＭＳ Ｐゴシック" charset="0"/>
                <a:cs typeface="Times New Roman" pitchFamily="18" charset="0"/>
              </a:rPr>
              <a:t>9-5</a:t>
            </a:r>
            <a:r>
              <a:rPr lang="en-US" altLang="en-US" sz="8000" dirty="0"/>
              <a:t>	</a:t>
            </a:r>
            <a:r>
              <a:rPr lang="en-US" sz="8000" dirty="0"/>
              <a:t>Reconcile the monthly bank statement. </a:t>
            </a:r>
            <a:endParaRPr lang="en-US" altLang="en-US" sz="4000" b="1" dirty="0">
              <a:ea typeface="MS PGothic"/>
              <a:cs typeface="MS PGothic"/>
            </a:endParaRPr>
          </a:p>
          <a:p>
            <a:pPr marL="393700" indent="-393700">
              <a:tabLst>
                <a:tab pos="393700" algn="l"/>
              </a:tabLst>
            </a:pPr>
            <a:r>
              <a:rPr lang="en-US" altLang="en-US" sz="8000" b="1" dirty="0"/>
              <a:t>9</a:t>
            </a:r>
            <a:r>
              <a:rPr lang="en-US" altLang="en-US" sz="8000" b="1" kern="1200" dirty="0">
                <a:solidFill>
                  <a:schemeClr val="tx1"/>
                </a:solidFill>
                <a:latin typeface="Times New Roman" pitchFamily="18" charset="0"/>
                <a:ea typeface="ＭＳ Ｐゴシック" charset="0"/>
                <a:cs typeface="Times New Roman" pitchFamily="18" charset="0"/>
              </a:rPr>
              <a:t>-6 </a:t>
            </a:r>
            <a:r>
              <a:rPr lang="en-US" sz="8000" dirty="0"/>
              <a:t>	Record any adjusting entries required from the bank reconciliation. </a:t>
            </a:r>
            <a:r>
              <a:rPr lang="en-US" sz="4000" b="1" dirty="0"/>
              <a:t> </a:t>
            </a:r>
          </a:p>
          <a:p>
            <a:pPr marL="393700" indent="-393700">
              <a:tabLst>
                <a:tab pos="393700" algn="l"/>
              </a:tabLst>
            </a:pPr>
            <a:r>
              <a:rPr lang="en-US" altLang="en-US" sz="8000" b="1" kern="1200" dirty="0">
                <a:solidFill>
                  <a:schemeClr val="tx1"/>
                </a:solidFill>
                <a:latin typeface="Times New Roman" pitchFamily="18" charset="0"/>
                <a:ea typeface="ＭＳ Ｐゴシック" charset="0"/>
                <a:cs typeface="+mn-cs"/>
              </a:rPr>
              <a:t>9-7</a:t>
            </a:r>
            <a:r>
              <a:rPr lang="en-US" sz="8000" b="1" dirty="0">
                <a:ea typeface="MS PGothic"/>
                <a:cs typeface="MS PGothic"/>
              </a:rPr>
              <a:t> </a:t>
            </a:r>
            <a:r>
              <a:rPr lang="en-US" sz="8000" dirty="0">
                <a:ea typeface="MS PGothic"/>
                <a:cs typeface="MS PGothic"/>
              </a:rPr>
              <a:t>	</a:t>
            </a:r>
            <a:r>
              <a:rPr lang="en-US" sz="8000" dirty="0"/>
              <a:t>Understand how businesses use online banking to manage cash activities. </a:t>
            </a:r>
            <a:endParaRPr lang="en-US" altLang="en-US" sz="4000" b="1" dirty="0"/>
          </a:p>
          <a:p>
            <a:pPr marL="457200" indent="-457200">
              <a:tabLst>
                <a:tab pos="393700" algn="l"/>
                <a:tab pos="457200" algn="l"/>
              </a:tabLst>
              <a:defRPr/>
            </a:pPr>
            <a:r>
              <a:rPr lang="en-US" altLang="en-US" sz="8000" b="1" kern="1200" dirty="0">
                <a:solidFill>
                  <a:schemeClr val="tx1"/>
                </a:solidFill>
                <a:latin typeface="Times New Roman" pitchFamily="18" charset="0"/>
                <a:ea typeface="ＭＳ Ｐゴシック" charset="0"/>
                <a:cs typeface="+mn-cs"/>
              </a:rPr>
              <a:t>9-8</a:t>
            </a:r>
            <a:r>
              <a:rPr lang="en-US" altLang="en-US" sz="8000" b="1" dirty="0"/>
              <a:t>	</a:t>
            </a:r>
            <a:r>
              <a:rPr lang="en-US" altLang="en-US" sz="8000" b="0" dirty="0"/>
              <a:t>Define the accounting terms new to this chapter. </a:t>
            </a:r>
          </a:p>
          <a:p>
            <a:endParaRPr lang="en-US" dirty="0"/>
          </a:p>
        </p:txBody>
      </p:sp>
    </p:spTree>
    <p:extLst>
      <p:ext uri="{BB962C8B-B14F-4D97-AF65-F5344CB8AC3E}">
        <p14:creationId xmlns:p14="http://schemas.microsoft.com/office/powerpoint/2010/main" val="2286507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9-2:</a:t>
            </a:r>
          </a:p>
          <a:p>
            <a:r>
              <a:rPr lang="en-US" altLang="en-US" dirty="0">
                <a:ea typeface="ＭＳ Ｐゴシック" pitchFamily="34" charset="-128"/>
              </a:rPr>
              <a:t>Here is an example of the establishment of a petty cash fund by Maxx-Out Sporting Goods. Maxx-Out Sporting Goods wrote a $175 check to the cashier on February 1, using check number 160.</a:t>
            </a:r>
          </a:p>
          <a:p>
            <a:endParaRPr lang="en-US" altLang="en-US" dirty="0">
              <a:ea typeface="ＭＳ Ｐゴシック" pitchFamily="34" charset="-128"/>
            </a:endParaRPr>
          </a:p>
          <a:p>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565879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9-2:</a:t>
            </a:r>
          </a:p>
          <a:p>
            <a:r>
              <a:rPr lang="en-US" altLang="en-US" dirty="0">
                <a:ea typeface="ＭＳ Ｐゴシック" pitchFamily="34" charset="-128"/>
              </a:rPr>
              <a:t>Most businesses use a petty cash analysis sheet to record transactions involving petty cash. In addition to the main columns Receipts and Payments, the analysis sheet also contains special columns for accounts that are used frequently and an Other Accounts Debit column for entries that do not fit in a special column.</a:t>
            </a:r>
          </a:p>
          <a:p>
            <a:endParaRPr lang="en-US" dirty="0"/>
          </a:p>
        </p:txBody>
      </p:sp>
    </p:spTree>
    <p:extLst>
      <p:ext uri="{BB962C8B-B14F-4D97-AF65-F5344CB8AC3E}">
        <p14:creationId xmlns:p14="http://schemas.microsoft.com/office/powerpoint/2010/main" val="118633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9-2:</a:t>
            </a:r>
          </a:p>
          <a:p>
            <a:r>
              <a:rPr lang="en-US" altLang="en-US" dirty="0">
                <a:ea typeface="ＭＳ Ｐゴシック" pitchFamily="34" charset="-128"/>
              </a:rPr>
              <a:t>This slide shows an example of the Petty Cash Analysis sheet. The total payments during the month are replenished at the end of the month or when needed with the total amount of payments made.</a:t>
            </a:r>
          </a:p>
          <a:p>
            <a:endParaRPr lang="en-US" dirty="0"/>
          </a:p>
        </p:txBody>
      </p:sp>
    </p:spTree>
    <p:extLst>
      <p:ext uri="{BB962C8B-B14F-4D97-AF65-F5344CB8AC3E}">
        <p14:creationId xmlns:p14="http://schemas.microsoft.com/office/powerpoint/2010/main" val="581573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157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9-2:</a:t>
            </a:r>
          </a:p>
          <a:p>
            <a:r>
              <a:rPr lang="en-US" altLang="en-US" dirty="0">
                <a:ea typeface="ＭＳ Ｐゴシック" pitchFamily="34" charset="-128"/>
              </a:rPr>
              <a:t>The total vouchers plus the cash on hand should be always equal to the amount of the fund. The fund should be </a:t>
            </a:r>
            <a:r>
              <a:rPr lang="ja-JP" altLang="en-US" dirty="0">
                <a:ea typeface="ＭＳ Ｐゴシック" pitchFamily="34" charset="-128"/>
              </a:rPr>
              <a:t>“</a:t>
            </a:r>
            <a:r>
              <a:rPr lang="en-US" altLang="ja-JP" dirty="0">
                <a:ea typeface="ＭＳ Ｐゴシック" pitchFamily="34" charset="-128"/>
              </a:rPr>
              <a:t>replenished</a:t>
            </a:r>
            <a:r>
              <a:rPr lang="ja-JP" altLang="en-US" dirty="0">
                <a:ea typeface="ＭＳ Ｐゴシック" pitchFamily="34" charset="-128"/>
              </a:rPr>
              <a:t>”</a:t>
            </a:r>
            <a:r>
              <a:rPr lang="en-US" altLang="ja-JP" dirty="0">
                <a:ea typeface="ＭＳ Ｐゴシック" pitchFamily="34" charset="-128"/>
              </a:rPr>
              <a:t> at the end of each month or sooner if the fund is low.</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715229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9-2:</a:t>
            </a:r>
          </a:p>
          <a:p>
            <a:r>
              <a:rPr lang="en-US" altLang="en-US" dirty="0">
                <a:ea typeface="ＭＳ Ｐゴシック" pitchFamily="34" charset="-128"/>
              </a:rPr>
              <a:t>Internal controls for petty cash include using only for small payments, limiting the amount, and not writing checks to </a:t>
            </a:r>
            <a:r>
              <a:rPr lang="ja-JP" altLang="en-US" dirty="0">
                <a:ea typeface="ＭＳ Ｐゴシック" pitchFamily="34" charset="-128"/>
              </a:rPr>
              <a:t>“</a:t>
            </a:r>
            <a:r>
              <a:rPr lang="en-US" altLang="ja-JP" dirty="0">
                <a:ea typeface="ＭＳ Ｐゴシック" pitchFamily="34" charset="-128"/>
              </a:rPr>
              <a:t>Cash.</a:t>
            </a:r>
            <a:r>
              <a:rPr lang="ja-JP" altLang="en-US" dirty="0">
                <a:ea typeface="ＭＳ Ｐゴシック" pitchFamily="34" charset="-128"/>
              </a:rPr>
              <a:t>”</a:t>
            </a:r>
            <a:r>
              <a:rPr lang="en-US" altLang="ja-JP" dirty="0">
                <a:ea typeface="ＭＳ Ｐゴシック" pitchFamily="34" charset="-128"/>
              </a:rPr>
              <a:t> </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754297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9-2:</a:t>
            </a:r>
          </a:p>
          <a:p>
            <a:r>
              <a:rPr lang="en-US" altLang="en-US" dirty="0">
                <a:ea typeface="ＭＳ Ｐゴシック" pitchFamily="34" charset="-128"/>
              </a:rPr>
              <a:t>Other internal control procedures include: assigning it as one person</a:t>
            </a:r>
            <a:r>
              <a:rPr lang="ja-JP" altLang="en-US" dirty="0">
                <a:ea typeface="ＭＳ Ｐゴシック" pitchFamily="34" charset="-128"/>
              </a:rPr>
              <a:t>’</a:t>
            </a:r>
            <a:r>
              <a:rPr lang="en-US" altLang="ja-JP" dirty="0">
                <a:ea typeface="ＭＳ Ｐゴシック" pitchFamily="34" charset="-128"/>
              </a:rPr>
              <a:t>s responsibility, keeping cash secure, and obtaining vouchers for payment to provide an audit trail. </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7335853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2: Objective 9-3: </a:t>
            </a:r>
            <a:r>
              <a:rPr lang="en-US" sz="1200" kern="1200" baseline="0" dirty="0">
                <a:solidFill>
                  <a:schemeClr val="tx1"/>
                </a:solidFill>
                <a:latin typeface="Arial" charset="0"/>
                <a:ea typeface="ＭＳ Ｐゴシック" charset="0"/>
                <a:cs typeface="+mn-cs"/>
              </a:rPr>
              <a:t> </a:t>
            </a:r>
            <a:r>
              <a:rPr lang="en-US" sz="1200" kern="1200" baseline="0" dirty="0">
                <a:solidFill>
                  <a:schemeClr val="tx1"/>
                </a:solidFill>
                <a:latin typeface="Times New Roman" pitchFamily="18" charset="0"/>
                <a:ea typeface="ＭＳ Ｐゴシック" charset="0"/>
                <a:cs typeface="+mn-cs"/>
              </a:rPr>
              <a:t>Demonstrate a knowledge of internal control routines for cash. </a:t>
            </a:r>
            <a:endParaRPr lang="en-US" sz="1200" dirty="0">
              <a:ea typeface="MS PGothic"/>
              <a:cs typeface="MS PGothic"/>
            </a:endParaRPr>
          </a:p>
          <a:p>
            <a:pPr algn="ctr">
              <a:tabLst>
                <a:tab pos="509588" algn="l"/>
              </a:tabLst>
            </a:pPr>
            <a:endParaRPr lang="en-US" altLang="en-US" dirty="0">
              <a:ea typeface="MS PGothic" panose="020B0600070205080204" pitchFamily="34" charset="-128"/>
            </a:endParaRPr>
          </a:p>
          <a:p>
            <a:pPr>
              <a:tabLst>
                <a:tab pos="509588" algn="l"/>
              </a:tabLst>
            </a:pPr>
            <a:endParaRPr lang="en-US" altLang="en-US" dirty="0">
              <a:ea typeface="MS PGothic" panose="020B0600070205080204" pitchFamily="34" charset="-128"/>
            </a:endParaRPr>
          </a:p>
          <a:p>
            <a:endParaRPr lang="en-US" dirty="0"/>
          </a:p>
        </p:txBody>
      </p:sp>
    </p:spTree>
    <p:extLst>
      <p:ext uri="{BB962C8B-B14F-4D97-AF65-F5344CB8AC3E}">
        <p14:creationId xmlns:p14="http://schemas.microsoft.com/office/powerpoint/2010/main" val="4054896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9-3:</a:t>
            </a:r>
          </a:p>
          <a:p>
            <a:r>
              <a:rPr lang="en-US" altLang="en-US" dirty="0">
                <a:ea typeface="ＭＳ Ｐゴシック" pitchFamily="34" charset="-128"/>
              </a:rPr>
              <a:t>The internal control over cash should be tailored to the needs of a business. Accountants play a vital role in designing, establishing, and monitoring the cash control system. </a:t>
            </a:r>
          </a:p>
          <a:p>
            <a:endParaRPr lang="en-US" altLang="en-US" dirty="0">
              <a:ea typeface="ＭＳ Ｐゴシック" pitchFamily="34" charset="-128"/>
            </a:endParaRPr>
          </a:p>
          <a:p>
            <a:r>
              <a:rPr lang="en-US" altLang="en-US" dirty="0">
                <a:solidFill>
                  <a:srgbClr val="990000"/>
                </a:solidFill>
                <a:latin typeface="Arial" charset="0"/>
                <a:ea typeface="ＭＳ Ｐゴシック" pitchFamily="34" charset="-128"/>
              </a:rPr>
              <a:t>Take a look over the above steps and see if you can understand the importance of these controls.</a:t>
            </a:r>
            <a:endParaRPr lang="en-US" altLang="en-US" dirty="0">
              <a:ea typeface="ＭＳ Ｐゴシック" pitchFamily="34" charset="-128"/>
            </a:endParaRPr>
          </a:p>
          <a:p>
            <a:endParaRPr lang="en-US" altLang="en-US" dirty="0">
              <a:solidFill>
                <a:srgbClr val="990000"/>
              </a:solidFill>
              <a:latin typeface="Arial" charset="0"/>
              <a:ea typeface="ＭＳ Ｐゴシック" pitchFamily="34" charset="-128"/>
            </a:endParaRPr>
          </a:p>
          <a:p>
            <a:endParaRPr lang="en-US" dirty="0"/>
          </a:p>
        </p:txBody>
      </p:sp>
    </p:spTree>
    <p:extLst>
      <p:ext uri="{BB962C8B-B14F-4D97-AF65-F5344CB8AC3E}">
        <p14:creationId xmlns:p14="http://schemas.microsoft.com/office/powerpoint/2010/main" val="3047959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9-3:</a:t>
            </a:r>
          </a:p>
          <a:p>
            <a:r>
              <a:rPr lang="en-US" altLang="en-US" dirty="0">
                <a:ea typeface="ＭＳ Ｐゴシック" pitchFamily="34" charset="-128"/>
              </a:rPr>
              <a:t>Other controls also include depositing receipt promptly and entering receipt transactions promptly. </a:t>
            </a:r>
          </a:p>
        </p:txBody>
      </p:sp>
    </p:spTree>
    <p:extLst>
      <p:ext uri="{BB962C8B-B14F-4D97-AF65-F5344CB8AC3E}">
        <p14:creationId xmlns:p14="http://schemas.microsoft.com/office/powerpoint/2010/main" val="3091752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ea typeface="ＭＳ Ｐゴシック" pitchFamily="34" charset="-128"/>
              </a:rPr>
              <a:t>Chapter 8 discussed the relationship of a </a:t>
            </a:r>
            <a:r>
              <a:rPr lang="en-US" altLang="en-US" sz="1200" i="1" dirty="0">
                <a:ea typeface="ＭＳ Ｐゴシック" pitchFamily="34" charset="-128"/>
              </a:rPr>
              <a:t>control</a:t>
            </a:r>
            <a:r>
              <a:rPr lang="en-US" altLang="en-US" sz="1200" dirty="0">
                <a:ea typeface="ＭＳ Ｐゴシック" pitchFamily="34" charset="-128"/>
              </a:rPr>
              <a:t> account to its </a:t>
            </a:r>
            <a:r>
              <a:rPr lang="en-US" altLang="en-US" sz="1200" i="1" dirty="0">
                <a:ea typeface="ＭＳ Ｐゴシック" pitchFamily="34" charset="-128"/>
              </a:rPr>
              <a:t>subsidiary</a:t>
            </a:r>
            <a:r>
              <a:rPr lang="en-US" altLang="en-US" sz="1200" dirty="0">
                <a:ea typeface="ＭＳ Ｐゴシック" pitchFamily="34" charset="-128"/>
              </a:rPr>
              <a:t> accounts.  Chapter 9 illustrates how there will be a cash short or over.  It also discusses the petty cash fund and bank reconciliation. The first objective of the chapter is to illustrate, how to compute cash short or over. In the second section of this chapter, we will learn about the procedures for a petty cash fund and the internal control routines for cash. The last section of this chapter</a:t>
            </a:r>
            <a:r>
              <a:rPr lang="en-US" altLang="en-US" sz="1200" baseline="0" dirty="0">
                <a:ea typeface="ＭＳ Ｐゴシック" pitchFamily="34" charset="-128"/>
              </a:rPr>
              <a:t> </a:t>
            </a:r>
            <a:r>
              <a:rPr lang="en-US" altLang="en-US" sz="1200" dirty="0">
                <a:ea typeface="ＭＳ Ｐゴシック" pitchFamily="34" charset="-128"/>
              </a:rPr>
              <a:t>addresses reconciling a bank statement and explains how businesses can use online banking to manage cash activities.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050" dirty="0">
              <a:ea typeface="ＭＳ Ｐゴシック" pitchFamily="34" charset="-128"/>
            </a:endParaRPr>
          </a:p>
          <a:p>
            <a:endParaRPr lang="en-US" altLang="en-US" sz="1050" dirty="0">
              <a:ea typeface="ＭＳ Ｐゴシック" pitchFamily="34" charset="-128"/>
            </a:endParaRPr>
          </a:p>
          <a:p>
            <a:endParaRPr lang="en-US" altLang="en-US" sz="1050" dirty="0">
              <a:ea typeface="ＭＳ Ｐゴシック" pitchFamily="34" charset="-128"/>
            </a:endParaRPr>
          </a:p>
          <a:p>
            <a:pPr>
              <a:lnSpc>
                <a:spcPct val="60000"/>
              </a:lnSpc>
            </a:pPr>
            <a:r>
              <a:rPr lang="en-US" altLang="en-US" sz="700" dirty="0">
                <a:latin typeface="Arial" panose="020B0604020202020204" pitchFamily="34" charset="0"/>
                <a:ea typeface="MS PGothic" panose="020B0600070205080204" pitchFamily="34" charset="-128"/>
                <a:cs typeface="Arial" panose="020B0604020202020204" pitchFamily="34" charset="0"/>
              </a:rPr>
              <a:t> The objectives of this chapter are listed here.</a:t>
            </a:r>
          </a:p>
          <a:p>
            <a:pPr>
              <a:lnSpc>
                <a:spcPct val="60000"/>
              </a:lnSpc>
            </a:pPr>
            <a:endParaRPr lang="en-US" altLang="en-US" sz="700" b="1" dirty="0">
              <a:latin typeface="Arial" panose="020B0604020202020204" pitchFamily="34" charset="0"/>
              <a:ea typeface="MS PGothic" panose="020B0600070205080204" pitchFamily="34" charset="-128"/>
              <a:cs typeface="Arial" panose="020B0604020202020204" pitchFamily="34" charset="0"/>
            </a:endParaRPr>
          </a:p>
          <a:p>
            <a:pPr defTabSz="809625">
              <a:buFont typeface="Wingdings" pitchFamily="2" charset="2"/>
              <a:buNone/>
              <a:defRPr/>
            </a:pPr>
            <a:r>
              <a:rPr lang="en-US" altLang="en-US" sz="9600" b="1" u="sng" dirty="0">
                <a:solidFill>
                  <a:srgbClr val="C00000"/>
                </a:solidFill>
                <a:latin typeface="Arial" charset="0"/>
                <a:ea typeface="ＭＳ Ｐゴシック" panose="020B0600070205080204" pitchFamily="34" charset="-128"/>
              </a:rPr>
              <a:t>SECTION 1: Cash Receipts</a:t>
            </a:r>
            <a:endParaRPr lang="en-US" sz="1050" b="1" dirty="0">
              <a:latin typeface="Arial" charset="0"/>
              <a:ea typeface="ＭＳ Ｐゴシック" panose="020B0600070205080204" pitchFamily="34" charset="-128"/>
            </a:endParaRPr>
          </a:p>
          <a:p>
            <a:pPr>
              <a:tabLst>
                <a:tab pos="393700" algn="l"/>
              </a:tabLst>
            </a:pPr>
            <a:r>
              <a:rPr lang="en-US" altLang="en-US" sz="8000" b="1" dirty="0"/>
              <a:t>9-1</a:t>
            </a:r>
            <a:r>
              <a:rPr lang="en-US" sz="8000" b="1" dirty="0">
                <a:ea typeface="ＭＳ Ｐゴシック" panose="020B0600070205080204" pitchFamily="34" charset="-128"/>
              </a:rPr>
              <a:t> </a:t>
            </a:r>
            <a:r>
              <a:rPr lang="en-US" sz="8000" dirty="0"/>
              <a:t>	Account for cash short or over. </a:t>
            </a:r>
            <a:br>
              <a:rPr lang="en-US" sz="8000" dirty="0"/>
            </a:br>
            <a:r>
              <a:rPr lang="en-US" sz="4000" b="1" dirty="0">
                <a:ea typeface="MS PGothic"/>
                <a:cs typeface="MS PGothic"/>
              </a:rPr>
              <a:t/>
            </a:r>
            <a:br>
              <a:rPr lang="en-US" sz="4000" b="1" dirty="0">
                <a:ea typeface="MS PGothic"/>
                <a:cs typeface="MS PGothic"/>
              </a:rPr>
            </a:br>
            <a:r>
              <a:rPr lang="en-US" altLang="en-US" sz="9600" b="1" u="sng" dirty="0">
                <a:solidFill>
                  <a:srgbClr val="C00000"/>
                </a:solidFill>
              </a:rPr>
              <a:t>SECTION 2: Petty Cash and Internal Controls for Cash </a:t>
            </a:r>
            <a:endParaRPr lang="en-US" sz="1050" b="1" dirty="0">
              <a:ea typeface="MS PGothic"/>
              <a:cs typeface="MS PGothic"/>
            </a:endParaRPr>
          </a:p>
          <a:p>
            <a:pPr>
              <a:tabLst>
                <a:tab pos="393700" algn="l"/>
              </a:tabLst>
            </a:pPr>
            <a:r>
              <a:rPr lang="en-US" altLang="en-US" sz="8000" b="1" dirty="0">
                <a:cs typeface="Times New Roman" pitchFamily="18" charset="0"/>
              </a:rPr>
              <a:t>9-2</a:t>
            </a:r>
            <a:r>
              <a:rPr lang="en-US" altLang="en-US" sz="8000" dirty="0">
                <a:cs typeface="Times New Roman" pitchFamily="18" charset="0"/>
              </a:rPr>
              <a:t> 	</a:t>
            </a:r>
            <a:r>
              <a:rPr lang="en-US" sz="8000" dirty="0"/>
              <a:t>Demonstrate a knowledge of procedures for a petty cash fund. </a:t>
            </a:r>
            <a:r>
              <a:rPr lang="en-US" sz="4000" dirty="0"/>
              <a:t/>
            </a:r>
            <a:br>
              <a:rPr lang="en-US" sz="4000" dirty="0"/>
            </a:br>
            <a:r>
              <a:rPr lang="en-US" altLang="en-US" sz="8000" b="1" kern="1200" dirty="0">
                <a:solidFill>
                  <a:schemeClr val="tx1"/>
                </a:solidFill>
                <a:latin typeface="Times New Roman" pitchFamily="18" charset="0"/>
                <a:ea typeface="ＭＳ Ｐゴシック" charset="0"/>
                <a:cs typeface="Times New Roman" pitchFamily="18" charset="0"/>
              </a:rPr>
              <a:t>9-3 </a:t>
            </a:r>
            <a:r>
              <a:rPr lang="en-US" altLang="en-US" sz="8000" dirty="0"/>
              <a:t>	</a:t>
            </a:r>
            <a:r>
              <a:rPr lang="en-US" sz="8000" dirty="0"/>
              <a:t>Demonstrate a knowledge of internal control routines for cash. </a:t>
            </a:r>
            <a:br>
              <a:rPr lang="en-US" sz="8000" dirty="0"/>
            </a:br>
            <a:endParaRPr lang="en-US" sz="8000" dirty="0"/>
          </a:p>
          <a:p>
            <a:r>
              <a:rPr lang="en-US" altLang="en-US" sz="9600" b="1" u="sng" dirty="0">
                <a:solidFill>
                  <a:srgbClr val="C00000"/>
                </a:solidFill>
              </a:rPr>
              <a:t>SECTION 3: Banking Procedures </a:t>
            </a:r>
            <a:endParaRPr lang="en-US" sz="1050" b="1" dirty="0">
              <a:ea typeface="MS PGothic"/>
              <a:cs typeface="MS PGothic"/>
            </a:endParaRPr>
          </a:p>
          <a:p>
            <a:pPr marL="393700" indent="-393700">
              <a:tabLst>
                <a:tab pos="393700" algn="l"/>
              </a:tabLst>
            </a:pPr>
            <a:r>
              <a:rPr lang="en-US" altLang="en-US" sz="8000" b="1" kern="1200" dirty="0">
                <a:solidFill>
                  <a:schemeClr val="tx1"/>
                </a:solidFill>
                <a:latin typeface="Times New Roman" pitchFamily="18" charset="0"/>
                <a:ea typeface="ＭＳ Ｐゴシック" charset="0"/>
                <a:cs typeface="Times New Roman" pitchFamily="18" charset="0"/>
              </a:rPr>
              <a:t>9-</a:t>
            </a:r>
            <a:r>
              <a:rPr lang="en-US" altLang="en-US" sz="8000" b="1" dirty="0">
                <a:ea typeface="MS PGothic"/>
                <a:cs typeface="MS PGothic"/>
              </a:rPr>
              <a:t>4 </a:t>
            </a:r>
            <a:r>
              <a:rPr lang="en-US" altLang="en-US" sz="8000" dirty="0"/>
              <a:t>	</a:t>
            </a:r>
            <a:r>
              <a:rPr lang="en-US" sz="8000" dirty="0"/>
              <a:t>Write a check, endorse checks, prepare a bank deposit slip, and maintain a checkbook balance. </a:t>
            </a:r>
            <a:endParaRPr lang="en-US" sz="4000" b="1" dirty="0">
              <a:ea typeface="MS PGothic"/>
              <a:cs typeface="MS PGothic"/>
            </a:endParaRPr>
          </a:p>
          <a:p>
            <a:pPr marL="393700" indent="-393700">
              <a:tabLst>
                <a:tab pos="393700" algn="l"/>
              </a:tabLst>
            </a:pPr>
            <a:r>
              <a:rPr lang="en-US" altLang="en-US" sz="8000" b="1" kern="1200" dirty="0">
                <a:solidFill>
                  <a:schemeClr val="tx1"/>
                </a:solidFill>
                <a:latin typeface="Times New Roman" pitchFamily="18" charset="0"/>
                <a:ea typeface="ＭＳ Ｐゴシック" charset="0"/>
                <a:cs typeface="Times New Roman" pitchFamily="18" charset="0"/>
              </a:rPr>
              <a:t>9-5</a:t>
            </a:r>
            <a:r>
              <a:rPr lang="en-US" altLang="en-US" sz="8000" dirty="0"/>
              <a:t>	</a:t>
            </a:r>
            <a:r>
              <a:rPr lang="en-US" sz="8000" dirty="0"/>
              <a:t>Reconcile the monthly bank statement. </a:t>
            </a:r>
            <a:endParaRPr lang="en-US" altLang="en-US" sz="4000" b="1" dirty="0">
              <a:ea typeface="MS PGothic"/>
              <a:cs typeface="MS PGothic"/>
            </a:endParaRPr>
          </a:p>
          <a:p>
            <a:pPr marL="393700" indent="-393700">
              <a:tabLst>
                <a:tab pos="393700" algn="l"/>
              </a:tabLst>
            </a:pPr>
            <a:r>
              <a:rPr lang="en-US" altLang="en-US" sz="8000" b="1" dirty="0"/>
              <a:t>9</a:t>
            </a:r>
            <a:r>
              <a:rPr lang="en-US" altLang="en-US" sz="8000" b="1" kern="1200" dirty="0">
                <a:solidFill>
                  <a:schemeClr val="tx1"/>
                </a:solidFill>
                <a:latin typeface="Times New Roman" pitchFamily="18" charset="0"/>
                <a:ea typeface="ＭＳ Ｐゴシック" charset="0"/>
                <a:cs typeface="Times New Roman" pitchFamily="18" charset="0"/>
              </a:rPr>
              <a:t>-6 </a:t>
            </a:r>
            <a:r>
              <a:rPr lang="en-US" sz="8000" dirty="0"/>
              <a:t>	Record any adjusting entries required from the bank reconciliation. </a:t>
            </a:r>
            <a:r>
              <a:rPr lang="en-US" sz="4000" b="1" dirty="0"/>
              <a:t> </a:t>
            </a:r>
          </a:p>
          <a:p>
            <a:pPr marL="393700" indent="-393700">
              <a:tabLst>
                <a:tab pos="393700" algn="l"/>
              </a:tabLst>
            </a:pPr>
            <a:r>
              <a:rPr lang="en-US" altLang="en-US" sz="8000" b="1" kern="1200" dirty="0">
                <a:solidFill>
                  <a:schemeClr val="tx1"/>
                </a:solidFill>
                <a:latin typeface="Times New Roman" pitchFamily="18" charset="0"/>
                <a:ea typeface="ＭＳ Ｐゴシック" charset="0"/>
                <a:cs typeface="+mn-cs"/>
              </a:rPr>
              <a:t>9-7</a:t>
            </a:r>
            <a:r>
              <a:rPr lang="en-US" sz="8000" b="1" dirty="0">
                <a:ea typeface="MS PGothic"/>
                <a:cs typeface="MS PGothic"/>
              </a:rPr>
              <a:t> </a:t>
            </a:r>
            <a:r>
              <a:rPr lang="en-US" sz="8000" dirty="0">
                <a:ea typeface="MS PGothic"/>
                <a:cs typeface="MS PGothic"/>
              </a:rPr>
              <a:t>	</a:t>
            </a:r>
            <a:r>
              <a:rPr lang="en-US" sz="8000" dirty="0"/>
              <a:t>Understand how businesses use online banking to manage cash activities. </a:t>
            </a:r>
            <a:endParaRPr lang="en-US" altLang="en-US" sz="4000" b="1" dirty="0"/>
          </a:p>
          <a:p>
            <a:pPr marL="457200" indent="-457200">
              <a:tabLst>
                <a:tab pos="393700" algn="l"/>
                <a:tab pos="457200" algn="l"/>
              </a:tabLst>
              <a:defRPr/>
            </a:pPr>
            <a:r>
              <a:rPr lang="en-US" altLang="en-US" sz="8000" b="1" kern="1200" dirty="0">
                <a:solidFill>
                  <a:schemeClr val="tx1"/>
                </a:solidFill>
                <a:latin typeface="Times New Roman" pitchFamily="18" charset="0"/>
                <a:ea typeface="ＭＳ Ｐゴシック" charset="0"/>
                <a:cs typeface="+mn-cs"/>
              </a:rPr>
              <a:t>9-8</a:t>
            </a:r>
            <a:r>
              <a:rPr lang="en-US" altLang="en-US" sz="8000" b="1" dirty="0"/>
              <a:t>	</a:t>
            </a:r>
            <a:r>
              <a:rPr lang="en-US" altLang="en-US" sz="8000" b="0" dirty="0"/>
              <a:t>Define the accounting terms new to this chapter. </a:t>
            </a:r>
          </a:p>
          <a:p>
            <a:endParaRPr lang="en-US" dirty="0"/>
          </a:p>
        </p:txBody>
      </p:sp>
    </p:spTree>
    <p:extLst>
      <p:ext uri="{BB962C8B-B14F-4D97-AF65-F5344CB8AC3E}">
        <p14:creationId xmlns:p14="http://schemas.microsoft.com/office/powerpoint/2010/main" val="3865093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9-3:</a:t>
            </a:r>
          </a:p>
          <a:p>
            <a:r>
              <a:rPr lang="en-US" altLang="en-US" dirty="0">
                <a:ea typeface="ＭＳ Ｐゴシック" pitchFamily="34" charset="-128"/>
              </a:rPr>
              <a:t>One of the advantages of efficient procedures for handling and recording cash receipts is that the funds reach the bank sooner. Cash receipts are not kept on the premises for more than a short time, which means that the funds are safer and are readily available for paying bills owed by the firm.</a:t>
            </a:r>
            <a:endParaRPr lang="en-US" altLang="en-US" sz="1000" b="1" dirty="0">
              <a:solidFill>
                <a:srgbClr val="990000"/>
              </a:solidFill>
              <a:ea typeface="ＭＳ Ｐゴシック" pitchFamily="34" charset="-128"/>
            </a:endParaRPr>
          </a:p>
          <a:p>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2381665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9-3:</a:t>
            </a:r>
          </a:p>
          <a:p>
            <a:r>
              <a:rPr lang="en-US" altLang="en-US" dirty="0">
                <a:ea typeface="ＭＳ Ｐゴシック" pitchFamily="34" charset="-128"/>
              </a:rPr>
              <a:t>There are many simple routines a business can put in place to provide better control over cash payments, including issuing checks only when an approved bill or invoice is presented… </a:t>
            </a:r>
          </a:p>
          <a:p>
            <a:endParaRPr lang="en-US" dirty="0"/>
          </a:p>
        </p:txBody>
      </p:sp>
    </p:spTree>
    <p:extLst>
      <p:ext uri="{BB962C8B-B14F-4D97-AF65-F5344CB8AC3E}">
        <p14:creationId xmlns:p14="http://schemas.microsoft.com/office/powerpoint/2010/main" val="25724376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2, Objective 9-3:</a:t>
            </a:r>
          </a:p>
          <a:p>
            <a:r>
              <a:rPr lang="en-US" altLang="en-US" dirty="0">
                <a:ea typeface="ＭＳ Ｐゴシック" pitchFamily="34" charset="-128"/>
              </a:rPr>
              <a:t>and comparing the canceled checks to the checkbook or check register during the bank reconciliation process.  </a:t>
            </a:r>
          </a:p>
          <a:p>
            <a:endParaRPr lang="en-US" dirty="0"/>
          </a:p>
        </p:txBody>
      </p:sp>
    </p:spTree>
    <p:extLst>
      <p:ext uri="{BB962C8B-B14F-4D97-AF65-F5344CB8AC3E}">
        <p14:creationId xmlns:p14="http://schemas.microsoft.com/office/powerpoint/2010/main" val="16724238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3: Objective 9-4: </a:t>
            </a:r>
            <a:r>
              <a:rPr lang="en-US" sz="1200" kern="1200" baseline="0" dirty="0">
                <a:solidFill>
                  <a:schemeClr val="tx1"/>
                </a:solidFill>
                <a:latin typeface="Arial" charset="0"/>
                <a:ea typeface="ＭＳ Ｐゴシック" charset="0"/>
                <a:cs typeface="+mn-cs"/>
              </a:rPr>
              <a:t> </a:t>
            </a:r>
            <a:r>
              <a:rPr lang="en-US" sz="1200" b="0" kern="1200" baseline="0" dirty="0">
                <a:solidFill>
                  <a:schemeClr val="tx1"/>
                </a:solidFill>
                <a:latin typeface="Times New Roman" pitchFamily="18" charset="0"/>
                <a:ea typeface="ＭＳ Ｐゴシック" charset="0"/>
                <a:cs typeface="+mn-cs"/>
              </a:rPr>
              <a:t>Write a check, endorse checks, prepare a bank deposit slip, and maintain a checkbook balance. </a:t>
            </a:r>
            <a:endParaRPr lang="en-US" sz="1200" b="0" dirty="0">
              <a:ea typeface="MS PGothic"/>
              <a:cs typeface="MS PGothic"/>
            </a:endParaRPr>
          </a:p>
          <a:p>
            <a:pPr marL="0" marR="0" indent="0" algn="l" defTabSz="914400" rtl="0" eaLnBrk="0" fontAlgn="base" latinLnBrk="0" hangingPunct="0">
              <a:lnSpc>
                <a:spcPct val="100000"/>
              </a:lnSpc>
              <a:spcBef>
                <a:spcPct val="30000"/>
              </a:spcBef>
              <a:spcAft>
                <a:spcPct val="0"/>
              </a:spcAft>
              <a:buClrTx/>
              <a:buSzTx/>
              <a:buFontTx/>
              <a:buNone/>
              <a:tabLst>
                <a:tab pos="509588" algn="l"/>
              </a:tabLst>
              <a:defRPr/>
            </a:pPr>
            <a:r>
              <a:rPr lang="en-US" altLang="en-US" dirty="0">
                <a:ea typeface="ＭＳ Ｐゴシック" pitchFamily="34" charset="-128"/>
              </a:rPr>
              <a:t>This is the last section of this chapter and it addresses reconciling a bank statement and explains how businesses can use online banking to manage cash activities.  </a:t>
            </a:r>
          </a:p>
          <a:p>
            <a:pPr algn="l">
              <a:tabLst>
                <a:tab pos="509588" algn="l"/>
              </a:tabLst>
            </a:pPr>
            <a:endParaRPr lang="en-US" altLang="en-US" dirty="0">
              <a:ea typeface="MS PGothic" panose="020B0600070205080204" pitchFamily="34" charset="-128"/>
            </a:endParaRPr>
          </a:p>
          <a:p>
            <a:pPr>
              <a:tabLst>
                <a:tab pos="509588" algn="l"/>
              </a:tabLst>
            </a:pPr>
            <a:endParaRPr lang="en-US" altLang="en-US" dirty="0">
              <a:ea typeface="MS PGothic" panose="020B0600070205080204" pitchFamily="34" charset="-128"/>
            </a:endParaRPr>
          </a:p>
          <a:p>
            <a:endParaRPr lang="en-US" dirty="0"/>
          </a:p>
        </p:txBody>
      </p:sp>
    </p:spTree>
    <p:extLst>
      <p:ext uri="{BB962C8B-B14F-4D97-AF65-F5344CB8AC3E}">
        <p14:creationId xmlns:p14="http://schemas.microsoft.com/office/powerpoint/2010/main" val="56610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9-4:</a:t>
            </a:r>
          </a:p>
          <a:p>
            <a:r>
              <a:rPr lang="en-US" altLang="en-US" dirty="0">
                <a:ea typeface="ＭＳ Ｐゴシック" pitchFamily="34" charset="-128"/>
              </a:rPr>
              <a:t>Objective 4 discusses proper banking procedures involving checks, deposits and maintaining a checkbook.  Let</a:t>
            </a:r>
            <a:r>
              <a:rPr lang="ja-JP" altLang="en-US" dirty="0">
                <a:ea typeface="ＭＳ Ｐゴシック" pitchFamily="34" charset="-128"/>
              </a:rPr>
              <a:t>’</a:t>
            </a:r>
            <a:r>
              <a:rPr lang="en-US" altLang="ja-JP" dirty="0">
                <a:ea typeface="ＭＳ Ｐゴシック" pitchFamily="34" charset="-128"/>
              </a:rPr>
              <a:t>s talk about checks first. A check is a written order signed by an authorized person instructing a bank to pay a specific sum of money to a designated person or business. The </a:t>
            </a:r>
            <a:r>
              <a:rPr lang="en-US" altLang="ja-JP" i="1" dirty="0">
                <a:solidFill>
                  <a:srgbClr val="0000FF"/>
                </a:solidFill>
                <a:ea typeface="ＭＳ Ｐゴシック" pitchFamily="34" charset="-128"/>
              </a:rPr>
              <a:t>drawer</a:t>
            </a:r>
            <a:r>
              <a:rPr lang="en-US" altLang="ja-JP" dirty="0">
                <a:ea typeface="ＭＳ Ｐゴシック" pitchFamily="34" charset="-128"/>
              </a:rPr>
              <a:t> is the person or firm issuing a check. The </a:t>
            </a:r>
            <a:r>
              <a:rPr lang="en-US" altLang="ja-JP" i="1" dirty="0" err="1">
                <a:solidFill>
                  <a:srgbClr val="0000FF"/>
                </a:solidFill>
                <a:ea typeface="ＭＳ Ｐゴシック" pitchFamily="34" charset="-128"/>
              </a:rPr>
              <a:t>drawee</a:t>
            </a:r>
            <a:r>
              <a:rPr lang="en-US" altLang="ja-JP" dirty="0">
                <a:ea typeface="ＭＳ Ｐゴシック" pitchFamily="34" charset="-128"/>
              </a:rPr>
              <a:t> is the bank on which a check is written. The </a:t>
            </a:r>
            <a:r>
              <a:rPr lang="en-US" altLang="ja-JP" i="1" dirty="0">
                <a:solidFill>
                  <a:srgbClr val="0000FF"/>
                </a:solidFill>
                <a:ea typeface="ＭＳ Ｐゴシック" pitchFamily="34" charset="-128"/>
              </a:rPr>
              <a:t>payee</a:t>
            </a:r>
            <a:r>
              <a:rPr lang="en-US" altLang="ja-JP" dirty="0">
                <a:ea typeface="ＭＳ Ｐゴシック" pitchFamily="34" charset="-128"/>
              </a:rPr>
              <a:t> is the person or firm to whom a check is payable.</a:t>
            </a:r>
          </a:p>
        </p:txBody>
      </p:sp>
    </p:spTree>
    <p:extLst>
      <p:ext uri="{BB962C8B-B14F-4D97-AF65-F5344CB8AC3E}">
        <p14:creationId xmlns:p14="http://schemas.microsoft.com/office/powerpoint/2010/main" val="424564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9-4:</a:t>
            </a:r>
          </a:p>
          <a:p>
            <a:r>
              <a:rPr lang="en-US" altLang="en-US" dirty="0">
                <a:ea typeface="ＭＳ Ｐゴシック" pitchFamily="34" charset="-128"/>
              </a:rPr>
              <a:t>Here are two checks.  The firsts check to The Maxx-Out Sporting Goods was written for two months rent equaling $1,500.  See if you can identify the parties on a check as previously described.  Keep in mind that a check is a negotiable instrument. A financial instrument is negotiable if ownership can be transferred to another person or business.</a:t>
            </a:r>
          </a:p>
          <a:p>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22179501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9-4:</a:t>
            </a:r>
          </a:p>
          <a:p>
            <a:r>
              <a:rPr lang="en-US" altLang="en-US" dirty="0">
                <a:ea typeface="ＭＳ Ｐゴシック" pitchFamily="34" charset="-128"/>
              </a:rPr>
              <a:t>The check stub will show the balance before the check was written and then the balance in the checking account, after the check is subtracted. To be valid, checks need an authorized signature.  For Maxx-Out Sporting Goods only Max Ferraro, the owner is authorized to sign checks.</a:t>
            </a:r>
          </a:p>
          <a:p>
            <a:endParaRPr lang="en-US" altLang="en-US" dirty="0">
              <a:ea typeface="ＭＳ Ｐゴシック" pitchFamily="34" charset="-128"/>
            </a:endParaRPr>
          </a:p>
          <a:p>
            <a:r>
              <a:rPr lang="en-US" altLang="en-US" dirty="0">
                <a:ea typeface="ＭＳ Ｐゴシック" pitchFamily="34" charset="-128"/>
              </a:rPr>
              <a:t>Debit cards (also called check cards) look like credit cards or ATM (automated teller machine) cards, but operate like cash or a personal check.</a:t>
            </a:r>
          </a:p>
        </p:txBody>
      </p:sp>
    </p:spTree>
    <p:extLst>
      <p:ext uri="{BB962C8B-B14F-4D97-AF65-F5344CB8AC3E}">
        <p14:creationId xmlns:p14="http://schemas.microsoft.com/office/powerpoint/2010/main" val="10929698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9-4:</a:t>
            </a:r>
          </a:p>
          <a:p>
            <a:r>
              <a:rPr lang="en-US" altLang="en-US" dirty="0">
                <a:ea typeface="ＭＳ Ｐゴシック" pitchFamily="34" charset="-128"/>
              </a:rPr>
              <a:t>An endorsement is a written authorization that transfers ownership of a check</a:t>
            </a:r>
            <a:r>
              <a:rPr lang="en-US" altLang="en-US" b="1" dirty="0">
                <a:ea typeface="ＭＳ Ｐゴシック" pitchFamily="34" charset="-128"/>
              </a:rPr>
              <a:t>. </a:t>
            </a:r>
            <a:r>
              <a:rPr lang="en-US" altLang="en-US" dirty="0">
                <a:ea typeface="ＭＳ Ｐゴシック" pitchFamily="34" charset="-128"/>
              </a:rPr>
              <a:t>There are three types of endorsements:  </a:t>
            </a:r>
          </a:p>
          <a:p>
            <a:pPr>
              <a:buFontTx/>
              <a:buChar char="•"/>
            </a:pPr>
            <a:r>
              <a:rPr lang="en-US" altLang="en-US" dirty="0">
                <a:solidFill>
                  <a:srgbClr val="990000"/>
                </a:solidFill>
                <a:ea typeface="ＭＳ Ｐゴシック" pitchFamily="34" charset="-128"/>
              </a:rPr>
              <a:t>Blank endorsement</a:t>
            </a:r>
          </a:p>
          <a:p>
            <a:pPr>
              <a:buFontTx/>
              <a:buChar char="•"/>
            </a:pPr>
            <a:r>
              <a:rPr lang="en-US" altLang="en-US" dirty="0">
                <a:solidFill>
                  <a:srgbClr val="990000"/>
                </a:solidFill>
                <a:ea typeface="ＭＳ Ｐゴシック" pitchFamily="34" charset="-128"/>
              </a:rPr>
              <a:t>Full endorsement</a:t>
            </a:r>
          </a:p>
          <a:p>
            <a:pPr>
              <a:buFontTx/>
              <a:buChar char="•"/>
            </a:pPr>
            <a:r>
              <a:rPr lang="en-US" altLang="en-US" dirty="0">
                <a:solidFill>
                  <a:srgbClr val="990000"/>
                </a:solidFill>
                <a:ea typeface="ＭＳ Ｐゴシック" pitchFamily="34" charset="-128"/>
              </a:rPr>
              <a:t>Restrictive endorsement</a:t>
            </a:r>
          </a:p>
          <a:p>
            <a:pPr>
              <a:spcBef>
                <a:spcPct val="50000"/>
              </a:spcBef>
              <a:buSzPct val="80000"/>
              <a:buFont typeface="Wingdings" pitchFamily="2" charset="2"/>
              <a:buNone/>
            </a:pPr>
            <a:r>
              <a:rPr lang="en-US" altLang="en-US" dirty="0">
                <a:ea typeface="ＭＳ Ｐゴシック" pitchFamily="34" charset="-128"/>
              </a:rPr>
              <a:t>Make sure you know the difference between the three.</a:t>
            </a:r>
          </a:p>
          <a:p>
            <a:pPr>
              <a:spcBef>
                <a:spcPct val="0"/>
              </a:spcBef>
            </a:pPr>
            <a:endParaRPr lang="en-US" altLang="en-US" dirty="0">
              <a:ea typeface="ＭＳ Ｐゴシック" pitchFamily="34" charset="-128"/>
            </a:endParaRPr>
          </a:p>
          <a:p>
            <a:pPr>
              <a:spcBef>
                <a:spcPct val="0"/>
              </a:spcBef>
            </a:pPr>
            <a:r>
              <a:rPr lang="en-US" altLang="en-US" dirty="0">
                <a:ea typeface="ＭＳ Ｐゴシック" pitchFamily="34" charset="-128"/>
              </a:rPr>
              <a:t>Here are examples of all three endorsements.</a:t>
            </a:r>
          </a:p>
          <a:p>
            <a:endParaRPr lang="en-US" dirty="0"/>
          </a:p>
        </p:txBody>
      </p:sp>
    </p:spTree>
    <p:extLst>
      <p:ext uri="{BB962C8B-B14F-4D97-AF65-F5344CB8AC3E}">
        <p14:creationId xmlns:p14="http://schemas.microsoft.com/office/powerpoint/2010/main" val="33603348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9-4:</a:t>
            </a:r>
          </a:p>
          <a:p>
            <a:r>
              <a:rPr lang="en-US" altLang="en-US" dirty="0">
                <a:ea typeface="ＭＳ Ｐゴシック" pitchFamily="34" charset="-128"/>
              </a:rPr>
              <a:t>The deposit slip for Maxx-Out Sporting Goods shows the date, January 8. </a:t>
            </a:r>
            <a:r>
              <a:rPr lang="en-US" altLang="en-US" i="1" dirty="0">
                <a:ea typeface="ＭＳ Ｐゴシック" pitchFamily="34" charset="-128"/>
              </a:rPr>
              <a:t>Currency </a:t>
            </a:r>
            <a:r>
              <a:rPr lang="en-US" altLang="en-US" dirty="0">
                <a:ea typeface="ＭＳ Ｐゴシック" pitchFamily="34" charset="-128"/>
              </a:rPr>
              <a:t>is the paper money, $1,810.00. </a:t>
            </a:r>
            <a:r>
              <a:rPr lang="en-US" altLang="en-US" i="1" dirty="0">
                <a:ea typeface="ＭＳ Ｐゴシック" pitchFamily="34" charset="-128"/>
              </a:rPr>
              <a:t>Coin </a:t>
            </a:r>
            <a:r>
              <a:rPr lang="en-US" altLang="en-US" dirty="0">
                <a:ea typeface="ＭＳ Ｐゴシック" pitchFamily="34" charset="-128"/>
              </a:rPr>
              <a:t>is the amount in coins, $219.80. The checks and money orders are individually listed. Some banks ask that the </a:t>
            </a:r>
            <a:r>
              <a:rPr lang="en-US" altLang="en-US" i="1" dirty="0">
                <a:ea typeface="ＭＳ Ｐゴシック" pitchFamily="34" charset="-128"/>
              </a:rPr>
              <a:t>American Bankers Association (ABA) transit number </a:t>
            </a:r>
            <a:r>
              <a:rPr lang="en-US" altLang="en-US" dirty="0">
                <a:ea typeface="ＭＳ Ｐゴシック" pitchFamily="34" charset="-128"/>
              </a:rPr>
              <a:t>for each check be entered on the deposit slip. The transit number appears on the top part of the fraction that appears in the upper right corner of the check. The transit number is 1210-8640.</a:t>
            </a:r>
          </a:p>
          <a:p>
            <a:endParaRPr lang="en-US" altLang="en-US" dirty="0">
              <a:ea typeface="ＭＳ Ｐゴシック" pitchFamily="34" charset="-128"/>
            </a:endParaRPr>
          </a:p>
          <a:p>
            <a:r>
              <a:rPr lang="en-US" altLang="en-US" dirty="0">
                <a:ea typeface="ＭＳ Ｐゴシック" pitchFamily="34" charset="-128"/>
              </a:rPr>
              <a:t>Occasionally a business will receive a postdated check. A postdated check is dated some time in the future. If the business receives a postdated check, it should not deposit it before the date on the check. Otherwise, the check could be refused by the drawer</a:t>
            </a:r>
            <a:r>
              <a:rPr lang="ja-JP" altLang="en-US" dirty="0">
                <a:ea typeface="ＭＳ Ｐゴシック" pitchFamily="34" charset="-128"/>
              </a:rPr>
              <a:t>’</a:t>
            </a:r>
            <a:r>
              <a:rPr lang="en-US" altLang="ja-JP" dirty="0">
                <a:ea typeface="ＭＳ Ｐゴシック" pitchFamily="34" charset="-128"/>
              </a:rPr>
              <a:t>s bank.</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2897869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3: Objective 9-5: </a:t>
            </a:r>
            <a:r>
              <a:rPr lang="en-US" sz="1200" kern="1200" baseline="0" dirty="0">
                <a:solidFill>
                  <a:schemeClr val="tx1"/>
                </a:solidFill>
                <a:latin typeface="Arial" charset="0"/>
                <a:ea typeface="ＭＳ Ｐゴシック" charset="0"/>
                <a:cs typeface="+mn-cs"/>
              </a:rPr>
              <a:t> </a:t>
            </a:r>
            <a:r>
              <a:rPr lang="en-US" sz="1200" b="0" kern="1200" baseline="0" dirty="0">
                <a:solidFill>
                  <a:schemeClr val="tx1"/>
                </a:solidFill>
                <a:latin typeface="Times New Roman" pitchFamily="18" charset="0"/>
                <a:ea typeface="ＭＳ Ｐゴシック" charset="0"/>
                <a:cs typeface="+mn-cs"/>
              </a:rPr>
              <a:t>Reconcile the monthly bank statement. </a:t>
            </a:r>
            <a:endParaRPr lang="en-US" sz="1200" b="0" dirty="0">
              <a:ea typeface="MS PGothic"/>
              <a:cs typeface="MS PGothic"/>
            </a:endParaRPr>
          </a:p>
          <a:p>
            <a:pPr algn="ctr">
              <a:tabLst>
                <a:tab pos="509588" algn="l"/>
              </a:tabLst>
            </a:pPr>
            <a:endParaRPr lang="en-US" altLang="en-US" dirty="0">
              <a:ea typeface="MS PGothic" panose="020B0600070205080204" pitchFamily="34" charset="-128"/>
            </a:endParaRPr>
          </a:p>
          <a:p>
            <a:pPr>
              <a:tabLst>
                <a:tab pos="509588" algn="l"/>
              </a:tabLst>
            </a:pPr>
            <a:endParaRPr lang="en-US" altLang="en-US" dirty="0">
              <a:ea typeface="MS PGothic" panose="020B0600070205080204" pitchFamily="34" charset="-128"/>
            </a:endParaRPr>
          </a:p>
          <a:p>
            <a:endParaRPr lang="en-US" dirty="0"/>
          </a:p>
        </p:txBody>
      </p:sp>
    </p:spTree>
    <p:extLst>
      <p:ext uri="{BB962C8B-B14F-4D97-AF65-F5344CB8AC3E}">
        <p14:creationId xmlns:p14="http://schemas.microsoft.com/office/powerpoint/2010/main" val="343373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In accounting, the term </a:t>
            </a:r>
            <a:r>
              <a:rPr lang="en-US" sz="1200" u="sng" dirty="0"/>
              <a:t>cash </a:t>
            </a:r>
            <a:r>
              <a:rPr lang="en-US" sz="1200" dirty="0"/>
              <a:t>is used for currency, coins, checks, money orders, and funds on deposit in a bank.</a:t>
            </a:r>
          </a:p>
          <a:p>
            <a:r>
              <a:rPr lang="en-US" altLang="en-US" dirty="0">
                <a:ea typeface="ＭＳ Ｐゴシック" pitchFamily="34" charset="-128"/>
              </a:rPr>
              <a:t>A business must maintain an adequate cash flow (cash receipts less cash payments).</a:t>
            </a:r>
          </a:p>
          <a:p>
            <a:r>
              <a:rPr lang="en-US" altLang="en-US" dirty="0">
                <a:ea typeface="ＭＳ Ｐゴシック" pitchFamily="34" charset="-128"/>
              </a:rPr>
              <a:t>However, the type of cash receipts depends on the nature of the business. Cash receipts come in many forms for a typical business. </a:t>
            </a:r>
          </a:p>
          <a:p>
            <a:endParaRPr lang="en-US" dirty="0"/>
          </a:p>
        </p:txBody>
      </p:sp>
    </p:spTree>
    <p:extLst>
      <p:ext uri="{BB962C8B-B14F-4D97-AF65-F5344CB8AC3E}">
        <p14:creationId xmlns:p14="http://schemas.microsoft.com/office/powerpoint/2010/main" val="2510611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9-5:</a:t>
            </a:r>
          </a:p>
          <a:p>
            <a:r>
              <a:rPr lang="en-US" altLang="en-US" dirty="0">
                <a:ea typeface="ＭＳ Ｐゴシック" pitchFamily="34" charset="-128"/>
              </a:rPr>
              <a:t>Objective 5 is to prepare a bank reconciliation. This is done by comparing the bank statement to the accounting records maintained by the company.  The bank reconciliation reconciles the two balances.  Sometimes the difference between the bank balance and the book balance is due to errors.  Sometimes it is due to timing errors. It is important to understand the basic types of reconciling items.</a:t>
            </a:r>
          </a:p>
          <a:p>
            <a:endParaRPr lang="en-US" dirty="0"/>
          </a:p>
        </p:txBody>
      </p:sp>
    </p:spTree>
    <p:extLst>
      <p:ext uri="{BB962C8B-B14F-4D97-AF65-F5344CB8AC3E}">
        <p14:creationId xmlns:p14="http://schemas.microsoft.com/office/powerpoint/2010/main" val="1512040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dirty="0"/>
              <a:t>Section 3, Objective 9-5:</a:t>
            </a:r>
          </a:p>
          <a:p>
            <a:pPr>
              <a:spcBef>
                <a:spcPct val="0"/>
              </a:spcBef>
            </a:pPr>
            <a:r>
              <a:rPr lang="en-US" altLang="en-US" dirty="0">
                <a:ea typeface="ＭＳ Ｐゴシック" pitchFamily="34" charset="-128"/>
              </a:rPr>
              <a:t>Other than errors, there are four reasons why the book balance of cash may not agree with the balance on the bank statement.  It is important that you know the definition of each of these and how they would be recorded on a typical bank reconciliation.</a:t>
            </a:r>
          </a:p>
          <a:p>
            <a:endParaRPr lang="en-US" altLang="en-US" dirty="0">
              <a:ea typeface="ＭＳ Ｐゴシック" pitchFamily="34" charset="-128"/>
            </a:endParaRPr>
          </a:p>
          <a:p>
            <a:pPr>
              <a:spcBef>
                <a:spcPct val="0"/>
              </a:spcBef>
            </a:pPr>
            <a:r>
              <a:rPr lang="en-US" altLang="en-US" dirty="0">
                <a:ea typeface="ＭＳ Ｐゴシック" pitchFamily="34" charset="-128"/>
              </a:rPr>
              <a:t>Outstanding checks</a:t>
            </a:r>
            <a:r>
              <a:rPr lang="en-US" altLang="en-US" dirty="0">
                <a:solidFill>
                  <a:schemeClr val="accent1"/>
                </a:solidFill>
                <a:ea typeface="ＭＳ Ｐゴシック" pitchFamily="34" charset="-128"/>
              </a:rPr>
              <a:t> </a:t>
            </a:r>
            <a:r>
              <a:rPr lang="en-US" altLang="en-US" dirty="0">
                <a:ea typeface="ＭＳ Ｐゴシック" pitchFamily="34" charset="-128"/>
              </a:rPr>
              <a:t>are checks that have been recorded in the cash payments journal but have not yet been paid by the bank.</a:t>
            </a:r>
          </a:p>
          <a:p>
            <a:pPr>
              <a:spcBef>
                <a:spcPct val="0"/>
              </a:spcBef>
            </a:pPr>
            <a:r>
              <a:rPr lang="en-US" altLang="en-US" dirty="0">
                <a:ea typeface="ＭＳ Ｐゴシック" pitchFamily="34" charset="-128"/>
              </a:rPr>
              <a:t>Deposit in transit is a deposit that is recorded in the cash receipts journal but that reaches the bank too late to be shown on the monthly bank statement.</a:t>
            </a:r>
          </a:p>
          <a:p>
            <a:endParaRPr lang="en-US" dirty="0"/>
          </a:p>
        </p:txBody>
      </p:sp>
    </p:spTree>
    <p:extLst>
      <p:ext uri="{BB962C8B-B14F-4D97-AF65-F5344CB8AC3E}">
        <p14:creationId xmlns:p14="http://schemas.microsoft.com/office/powerpoint/2010/main" val="9435482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9-5:</a:t>
            </a:r>
          </a:p>
          <a:p>
            <a:r>
              <a:rPr lang="en-US" altLang="en-US" dirty="0">
                <a:ea typeface="ＭＳ Ｐゴシック" pitchFamily="34" charset="-128"/>
              </a:rPr>
              <a:t>Here is the format of a typical bank reconciliation.</a:t>
            </a:r>
          </a:p>
          <a:p>
            <a:endParaRPr lang="en-US" dirty="0"/>
          </a:p>
        </p:txBody>
      </p:sp>
    </p:spTree>
    <p:extLst>
      <p:ext uri="{BB962C8B-B14F-4D97-AF65-F5344CB8AC3E}">
        <p14:creationId xmlns:p14="http://schemas.microsoft.com/office/powerpoint/2010/main" val="18543232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9-5:</a:t>
            </a:r>
          </a:p>
          <a:p>
            <a:r>
              <a:rPr lang="en-US" altLang="en-US" dirty="0">
                <a:ea typeface="ＭＳ Ｐゴシック" pitchFamily="34" charset="-128"/>
              </a:rPr>
              <a:t>Let</a:t>
            </a:r>
            <a:r>
              <a:rPr lang="ja-JP" altLang="en-US" dirty="0">
                <a:ea typeface="ＭＳ Ｐゴシック" pitchFamily="34" charset="-128"/>
              </a:rPr>
              <a:t>’</a:t>
            </a:r>
            <a:r>
              <a:rPr lang="en-US" altLang="ja-JP" dirty="0">
                <a:ea typeface="ＭＳ Ｐゴシック" pitchFamily="34" charset="-128"/>
              </a:rPr>
              <a:t>s prepare the first section.  First, enter the end of month bank statement balance listed on the bank statement, then compare the deposits in the checkbook with the deposits on the bank statement. Next, list the outstanding checks. If the bank has incorrectly debited an account or made any other errors, list those. Finally, compute the adjusted bank balance. </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784066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9-5:</a:t>
            </a:r>
          </a:p>
          <a:p>
            <a:r>
              <a:rPr lang="en-US" altLang="en-US" dirty="0">
                <a:ea typeface="ＭＳ Ｐゴシック" pitchFamily="34" charset="-128"/>
              </a:rPr>
              <a:t>Now it is time to prepare the second section of the bank reconciliation. First, enter the balance in books from the Cash account. Second, total and record any deposits made by the bank have not been recorded in the accounting records. Next, record deductions made by the bank, for example, a service charge. Fourth, record any errors uncovered during the reconciliation process. Finally, compute the adjust book balance. </a:t>
            </a:r>
          </a:p>
          <a:p>
            <a:endParaRPr lang="en-US" altLang="en-US" dirty="0">
              <a:ea typeface="ＭＳ Ｐゴシック" pitchFamily="34" charset="-128"/>
            </a:endParaRPr>
          </a:p>
          <a:p>
            <a:r>
              <a:rPr lang="en-US" altLang="en-US" dirty="0">
                <a:ea typeface="ＭＳ Ｐゴシック" pitchFamily="34" charset="-128"/>
              </a:rPr>
              <a:t>The adjusted bank balance and the adjusted book balance should agree. </a:t>
            </a:r>
          </a:p>
          <a:p>
            <a:endParaRPr lang="en-US" dirty="0"/>
          </a:p>
        </p:txBody>
      </p:sp>
    </p:spTree>
    <p:extLst>
      <p:ext uri="{BB962C8B-B14F-4D97-AF65-F5344CB8AC3E}">
        <p14:creationId xmlns:p14="http://schemas.microsoft.com/office/powerpoint/2010/main" val="1372987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9-5:</a:t>
            </a:r>
          </a:p>
          <a:p>
            <a:r>
              <a:rPr lang="en-US" altLang="en-US" dirty="0">
                <a:ea typeface="ＭＳ Ｐゴシック" pitchFamily="34" charset="-128"/>
              </a:rPr>
              <a:t>Now it is time to prepare the second section of the bank reconciliation. First, enter the balance in books from the Cash account. Second, total and record any deposits made by the bank have not been recorded in the accounting records. Next, record deductions made by the bank, for example, a service charge. Fourth, record any errors uncovered during the reconciliation process. Finally, compute the adjust book balance. </a:t>
            </a:r>
          </a:p>
          <a:p>
            <a:endParaRPr lang="en-US" altLang="en-US" dirty="0">
              <a:ea typeface="ＭＳ Ｐゴシック" pitchFamily="34" charset="-128"/>
            </a:endParaRPr>
          </a:p>
          <a:p>
            <a:r>
              <a:rPr lang="en-US" altLang="en-US" dirty="0">
                <a:ea typeface="ＭＳ Ｐゴシック" pitchFamily="34" charset="-128"/>
              </a:rPr>
              <a:t>The adjusted bank balance and the adjusted book balance should agree. </a:t>
            </a:r>
          </a:p>
        </p:txBody>
      </p:sp>
    </p:spTree>
    <p:extLst>
      <p:ext uri="{BB962C8B-B14F-4D97-AF65-F5344CB8AC3E}">
        <p14:creationId xmlns:p14="http://schemas.microsoft.com/office/powerpoint/2010/main" val="3838796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3: Objective 9-6: </a:t>
            </a:r>
            <a:r>
              <a:rPr lang="en-US" sz="1200" kern="1200" baseline="0" dirty="0">
                <a:solidFill>
                  <a:schemeClr val="tx1"/>
                </a:solidFill>
                <a:latin typeface="Arial" charset="0"/>
                <a:ea typeface="ＭＳ Ｐゴシック" charset="0"/>
                <a:cs typeface="+mn-cs"/>
              </a:rPr>
              <a:t> </a:t>
            </a:r>
            <a:r>
              <a:rPr lang="en-US" sz="1200" b="0" kern="1200" baseline="0" dirty="0">
                <a:solidFill>
                  <a:schemeClr val="tx1"/>
                </a:solidFill>
                <a:latin typeface="Times New Roman" pitchFamily="18" charset="0"/>
                <a:ea typeface="ＭＳ Ｐゴシック" charset="0"/>
                <a:cs typeface="+mn-cs"/>
              </a:rPr>
              <a:t>Record any adjusting entries required from the bank reconciliation. </a:t>
            </a:r>
            <a:endParaRPr lang="en-US" sz="1200" b="0" dirty="0">
              <a:ea typeface="MS PGothic"/>
              <a:cs typeface="MS PGothic"/>
            </a:endParaRPr>
          </a:p>
          <a:p>
            <a:pPr algn="ctr">
              <a:tabLst>
                <a:tab pos="509588" algn="l"/>
              </a:tabLst>
            </a:pPr>
            <a:endParaRPr lang="en-US" altLang="en-US" dirty="0">
              <a:ea typeface="MS PGothic" panose="020B0600070205080204" pitchFamily="34" charset="-128"/>
            </a:endParaRPr>
          </a:p>
          <a:p>
            <a:pPr>
              <a:tabLst>
                <a:tab pos="509588" algn="l"/>
              </a:tabLst>
            </a:pPr>
            <a:endParaRPr lang="en-US" altLang="en-US" dirty="0">
              <a:ea typeface="MS PGothic" panose="020B0600070205080204" pitchFamily="34" charset="-128"/>
            </a:endParaRPr>
          </a:p>
          <a:p>
            <a:endParaRPr lang="en-US" dirty="0"/>
          </a:p>
        </p:txBody>
      </p:sp>
    </p:spTree>
    <p:extLst>
      <p:ext uri="{BB962C8B-B14F-4D97-AF65-F5344CB8AC3E}">
        <p14:creationId xmlns:p14="http://schemas.microsoft.com/office/powerpoint/2010/main" val="23929597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9-6:</a:t>
            </a:r>
          </a:p>
          <a:p>
            <a:r>
              <a:rPr lang="en-US" altLang="en-US" dirty="0">
                <a:ea typeface="ＭＳ Ｐゴシック" pitchFamily="34" charset="-128"/>
              </a:rPr>
              <a:t>In the bank reconciliation process, steps 2 and 3 in section 2 involve recording additions or deductions made by the bank that are not yet included in the accounting records. A</a:t>
            </a:r>
            <a:r>
              <a:rPr lang="en-US" altLang="en-US" baseline="0" dirty="0">
                <a:ea typeface="ＭＳ Ｐゴシック" pitchFamily="34" charset="-128"/>
              </a:rPr>
              <a:t> j</a:t>
            </a:r>
            <a:r>
              <a:rPr lang="en-US" altLang="en-US" dirty="0">
                <a:ea typeface="ＭＳ Ｐゴシック" pitchFamily="34" charset="-128"/>
              </a:rPr>
              <a:t>ournal entry must be prepared to account for these items. For Maxx-Out Sporting Goods: Debit </a:t>
            </a:r>
            <a:r>
              <a:rPr lang="en-US" altLang="en-US" i="1" dirty="0">
                <a:ea typeface="ＭＳ Ｐゴシック" pitchFamily="34" charset="-128"/>
              </a:rPr>
              <a:t>Accounts Receivable</a:t>
            </a:r>
            <a:r>
              <a:rPr lang="en-US" altLang="en-US" dirty="0">
                <a:ea typeface="ＭＳ Ｐゴシック" pitchFamily="34" charset="-128"/>
              </a:rPr>
              <a:t> for the NSF check from David Newhouse; Debit </a:t>
            </a:r>
            <a:r>
              <a:rPr lang="en-US" altLang="en-US" i="1" dirty="0">
                <a:ea typeface="ＭＳ Ｐゴシック" pitchFamily="34" charset="-128"/>
              </a:rPr>
              <a:t>Bank Fees Expense</a:t>
            </a:r>
            <a:r>
              <a:rPr lang="en-US" altLang="en-US" dirty="0">
                <a:ea typeface="ＭＳ Ｐゴシック" pitchFamily="34" charset="-128"/>
              </a:rPr>
              <a:t> for the monthly bank charges and credit the </a:t>
            </a:r>
            <a:r>
              <a:rPr lang="en-US" altLang="en-US" i="1" dirty="0">
                <a:ea typeface="ＭＳ Ｐゴシック" pitchFamily="34" charset="-128"/>
              </a:rPr>
              <a:t>Cash</a:t>
            </a:r>
            <a:r>
              <a:rPr lang="en-US" altLang="en-US" dirty="0">
                <a:ea typeface="ＭＳ Ｐゴシック" pitchFamily="34" charset="-128"/>
              </a:rPr>
              <a:t> account for the combined total, $525.  In the above entry, the two charges are entered as </a:t>
            </a:r>
            <a:r>
              <a:rPr lang="en-US" altLang="en-US" b="1" u="sng" dirty="0">
                <a:ea typeface="ＭＳ Ｐゴシック" pitchFamily="34" charset="-128"/>
              </a:rPr>
              <a:t>one</a:t>
            </a:r>
            <a:r>
              <a:rPr lang="en-US" altLang="en-US" dirty="0">
                <a:ea typeface="ＭＳ Ｐゴシック" pitchFamily="34" charset="-128"/>
              </a:rPr>
              <a:t> adjusting entry. </a:t>
            </a:r>
            <a:r>
              <a:rPr lang="en-US" sz="1200" kern="1200" baseline="0" dirty="0">
                <a:solidFill>
                  <a:schemeClr val="tx1"/>
                </a:solidFill>
                <a:latin typeface="Times New Roman" pitchFamily="18" charset="0"/>
                <a:ea typeface="ＭＳ Ｐゴシック" charset="0"/>
                <a:cs typeface="+mn-cs"/>
              </a:rPr>
              <a:t>The second adjusting entry, shown on this slide is to record the loan received from the bank on January 31. After both entries are posted, the Cash account balance at the end of the month will be correct in the general ledger.</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31985773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9-6:</a:t>
            </a:r>
          </a:p>
          <a:p>
            <a:r>
              <a:rPr lang="en-US" altLang="en-US" dirty="0">
                <a:ea typeface="ＭＳ Ｐゴシック" pitchFamily="34" charset="-128"/>
              </a:rPr>
              <a:t>In the bank reconciliation process, steps 2 and 3 in section 2 involve recording additions or deductions made by the bank that are not yet included in the accounting records. A</a:t>
            </a:r>
            <a:r>
              <a:rPr lang="en-US" altLang="en-US" baseline="0" dirty="0">
                <a:ea typeface="ＭＳ Ｐゴシック" pitchFamily="34" charset="-128"/>
              </a:rPr>
              <a:t> j</a:t>
            </a:r>
            <a:r>
              <a:rPr lang="en-US" altLang="en-US" dirty="0">
                <a:ea typeface="ＭＳ Ｐゴシック" pitchFamily="34" charset="-128"/>
              </a:rPr>
              <a:t>ournal entry must be prepared to account for these items. For Maxx-Out Sporting Goods: Debit </a:t>
            </a:r>
            <a:r>
              <a:rPr lang="en-US" altLang="en-US" i="1" dirty="0">
                <a:ea typeface="ＭＳ Ｐゴシック" pitchFamily="34" charset="-128"/>
              </a:rPr>
              <a:t>Accounts Receivable</a:t>
            </a:r>
            <a:r>
              <a:rPr lang="en-US" altLang="en-US" dirty="0">
                <a:ea typeface="ＭＳ Ｐゴシック" pitchFamily="34" charset="-128"/>
              </a:rPr>
              <a:t> for the NSF check from David Newhouse; Debit </a:t>
            </a:r>
            <a:r>
              <a:rPr lang="en-US" altLang="en-US" i="1" dirty="0">
                <a:ea typeface="ＭＳ Ｐゴシック" pitchFamily="34" charset="-128"/>
              </a:rPr>
              <a:t>Bank Fees Expense</a:t>
            </a:r>
            <a:r>
              <a:rPr lang="en-US" altLang="en-US" dirty="0">
                <a:ea typeface="ＭＳ Ｐゴシック" pitchFamily="34" charset="-128"/>
              </a:rPr>
              <a:t> for the monthly bank charges and credit the </a:t>
            </a:r>
            <a:r>
              <a:rPr lang="en-US" altLang="en-US" i="1" dirty="0">
                <a:ea typeface="ＭＳ Ｐゴシック" pitchFamily="34" charset="-128"/>
              </a:rPr>
              <a:t>Cash</a:t>
            </a:r>
            <a:r>
              <a:rPr lang="en-US" altLang="en-US" dirty="0">
                <a:ea typeface="ＭＳ Ｐゴシック" pitchFamily="34" charset="-128"/>
              </a:rPr>
              <a:t> account for the combined total, $525.  In the above entry, the two charges are entered as </a:t>
            </a:r>
            <a:r>
              <a:rPr lang="en-US" altLang="en-US" b="1" u="sng" dirty="0">
                <a:ea typeface="ＭＳ Ｐゴシック" pitchFamily="34" charset="-128"/>
              </a:rPr>
              <a:t>one</a:t>
            </a:r>
            <a:r>
              <a:rPr lang="en-US" altLang="en-US" dirty="0">
                <a:ea typeface="ＭＳ Ｐゴシック" pitchFamily="34" charset="-128"/>
              </a:rPr>
              <a:t> adjusting entry. </a:t>
            </a:r>
            <a:r>
              <a:rPr lang="en-US" sz="1200" kern="1200" baseline="0" dirty="0">
                <a:solidFill>
                  <a:schemeClr val="tx1"/>
                </a:solidFill>
                <a:latin typeface="Times New Roman" pitchFamily="18" charset="0"/>
                <a:ea typeface="ＭＳ Ｐゴシック" charset="0"/>
                <a:cs typeface="+mn-cs"/>
              </a:rPr>
              <a:t>The second adjusting entry, shown on this slide is to record the loan received from the bank on January 31. After both entries are posted, the Cash account balance at the end of the month will be correct in the general ledger.</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240666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3: Objective 9-7: </a:t>
            </a:r>
            <a:r>
              <a:rPr lang="en-US" sz="1200" kern="1200" baseline="0" dirty="0">
                <a:solidFill>
                  <a:schemeClr val="tx1"/>
                </a:solidFill>
                <a:latin typeface="Arial" charset="0"/>
                <a:ea typeface="ＭＳ Ｐゴシック" charset="0"/>
                <a:cs typeface="+mn-cs"/>
              </a:rPr>
              <a:t> </a:t>
            </a:r>
            <a:r>
              <a:rPr lang="en-US" sz="1200" b="0" kern="1200" baseline="0" dirty="0">
                <a:solidFill>
                  <a:schemeClr val="tx1"/>
                </a:solidFill>
                <a:latin typeface="Times New Roman" pitchFamily="18" charset="0"/>
                <a:ea typeface="ＭＳ Ｐゴシック" charset="0"/>
                <a:cs typeface="+mn-cs"/>
              </a:rPr>
              <a:t>Understand how businesses use online banking to manage cash activities. </a:t>
            </a:r>
            <a:endParaRPr lang="en-US" sz="1200" b="0" dirty="0">
              <a:ea typeface="MS PGothic"/>
              <a:cs typeface="MS PGothic"/>
            </a:endParaRPr>
          </a:p>
          <a:p>
            <a:pPr algn="ctr">
              <a:tabLst>
                <a:tab pos="509588" algn="l"/>
              </a:tabLst>
            </a:pPr>
            <a:endParaRPr lang="en-US" altLang="en-US" dirty="0">
              <a:ea typeface="MS PGothic" panose="020B0600070205080204" pitchFamily="34" charset="-128"/>
            </a:endParaRPr>
          </a:p>
          <a:p>
            <a:pPr>
              <a:tabLst>
                <a:tab pos="509588" algn="l"/>
              </a:tabLst>
            </a:pPr>
            <a:endParaRPr lang="en-US" altLang="en-US" dirty="0">
              <a:ea typeface="MS PGothic" panose="020B0600070205080204" pitchFamily="34" charset="-128"/>
            </a:endParaRPr>
          </a:p>
          <a:p>
            <a:endParaRPr lang="en-US" dirty="0"/>
          </a:p>
        </p:txBody>
      </p:sp>
    </p:spTree>
    <p:extLst>
      <p:ext uri="{BB962C8B-B14F-4D97-AF65-F5344CB8AC3E}">
        <p14:creationId xmlns:p14="http://schemas.microsoft.com/office/powerpoint/2010/main" val="138025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US" altLang="en-US" b="1" dirty="0">
                <a:ea typeface="MS PGothic" panose="020B0600070205080204" pitchFamily="34" charset="-128"/>
              </a:rPr>
              <a:t>Section 1: Objective 9-1: </a:t>
            </a:r>
            <a:r>
              <a:rPr lang="en-US" sz="1200" kern="1200" baseline="0" dirty="0">
                <a:solidFill>
                  <a:schemeClr val="tx1"/>
                </a:solidFill>
                <a:latin typeface="Arial" charset="0"/>
                <a:ea typeface="ＭＳ Ｐゴシック" charset="0"/>
                <a:cs typeface="+mn-cs"/>
              </a:rPr>
              <a:t> </a:t>
            </a:r>
            <a:r>
              <a:rPr lang="en-US" sz="1200" dirty="0"/>
              <a:t>Account for cash short or over. </a:t>
            </a:r>
            <a:endParaRPr lang="en-US" sz="1200" dirty="0">
              <a:ea typeface="MS PGothic"/>
              <a:cs typeface="MS PGothic"/>
            </a:endParaRPr>
          </a:p>
        </p:txBody>
      </p:sp>
    </p:spTree>
    <p:extLst>
      <p:ext uri="{BB962C8B-B14F-4D97-AF65-F5344CB8AC3E}">
        <p14:creationId xmlns:p14="http://schemas.microsoft.com/office/powerpoint/2010/main" val="1660723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3, Objective 9-7:</a:t>
            </a:r>
          </a:p>
          <a:p>
            <a:r>
              <a:rPr lang="en-US" altLang="en-US" dirty="0">
                <a:ea typeface="ＭＳ Ｐゴシック" pitchFamily="34" charset="-128"/>
              </a:rPr>
              <a:t>More and more businesses are managing a significant portion of their cash transactions online.  Online banking offers efficient features including electronic fund transfers, payments for taxes to government agencies, receipt of EFT payments from customers and payments to vendors.  There are usually no source documents for the transactions listed above.  Careful attention must be paid to insure all EFT and other transactions initiated electronically are recorded in the accounting records.</a:t>
            </a:r>
            <a:r>
              <a:rPr lang="en-US" sz="1200" kern="1200" baseline="0" dirty="0">
                <a:solidFill>
                  <a:schemeClr val="tx1"/>
                </a:solidFill>
                <a:latin typeface="Times New Roman" pitchFamily="18" charset="0"/>
                <a:ea typeface="ＭＳ Ｐゴシック" charset="0"/>
                <a:cs typeface="+mn-cs"/>
              </a:rPr>
              <a:t> Many banks offer security alerts for such instances as changes in mailing addresses and ATM and automatic payment withdrawals that exceed specified limits. </a:t>
            </a:r>
            <a:endParaRPr lang="en-US" altLang="en-US" dirty="0">
              <a:ea typeface="ＭＳ Ｐゴシック" pitchFamily="34" charset="-128"/>
            </a:endParaRPr>
          </a:p>
          <a:p>
            <a:endParaRPr lang="en-US" dirty="0"/>
          </a:p>
        </p:txBody>
      </p:sp>
    </p:spTree>
    <p:extLst>
      <p:ext uri="{BB962C8B-B14F-4D97-AF65-F5344CB8AC3E}">
        <p14:creationId xmlns:p14="http://schemas.microsoft.com/office/powerpoint/2010/main" val="368557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When cash receipts are more than the sales, cash is over. When cash receipts are less than the sales, cash is short. These errors sometimes occur when employees make change.</a:t>
            </a:r>
          </a:p>
          <a:p>
            <a:endParaRPr lang="en-US" dirty="0"/>
          </a:p>
        </p:txBody>
      </p:sp>
    </p:spTree>
    <p:extLst>
      <p:ext uri="{BB962C8B-B14F-4D97-AF65-F5344CB8AC3E}">
        <p14:creationId xmlns:p14="http://schemas.microsoft.com/office/powerpoint/2010/main" val="423036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How do we account for a cash shortage or overage?  Sometimes there is shortage or overage of cash collected.  This needs to be accounted for during the month. We will use a new account called </a:t>
            </a:r>
            <a:r>
              <a:rPr lang="en-US" altLang="en-US" b="1" i="1" dirty="0">
                <a:ea typeface="ＭＳ Ｐゴシック" pitchFamily="34" charset="-128"/>
              </a:rPr>
              <a:t>Cash Short or Over</a:t>
            </a:r>
            <a:r>
              <a:rPr lang="en-US" altLang="en-US" dirty="0">
                <a:ea typeface="ＭＳ Ｐゴシック" pitchFamily="34" charset="-128"/>
              </a:rPr>
              <a:t> to account for shortages or overages in cash. </a:t>
            </a:r>
            <a:endParaRPr lang="en-US" altLang="en-US" b="1" dirty="0">
              <a:solidFill>
                <a:srgbClr val="990033"/>
              </a:solidFill>
              <a:ea typeface="ＭＳ Ｐゴシック" pitchFamily="34" charset="-128"/>
            </a:endParaRPr>
          </a:p>
        </p:txBody>
      </p:sp>
    </p:spTree>
    <p:extLst>
      <p:ext uri="{BB962C8B-B14F-4D97-AF65-F5344CB8AC3E}">
        <p14:creationId xmlns:p14="http://schemas.microsoft.com/office/powerpoint/2010/main" val="720345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Here is an example of how to calculate cash short at the end of the trading day.</a:t>
            </a:r>
          </a:p>
          <a:p>
            <a:endParaRPr lang="en-US" altLang="en-US" dirty="0">
              <a:ea typeface="ＭＳ Ｐゴシック" pitchFamily="34" charset="-128"/>
            </a:endParaRPr>
          </a:p>
          <a:p>
            <a:r>
              <a:rPr lang="en-US" altLang="en-US" dirty="0">
                <a:ea typeface="ＭＳ Ｐゴシック" pitchFamily="34" charset="-128"/>
              </a:rPr>
              <a:t>On September 29,the change fund was $200, cash sales was $2,200, and at the end of the day cash count was $2,397. So the cash short is $3. </a:t>
            </a:r>
          </a:p>
        </p:txBody>
      </p:sp>
    </p:spTree>
    <p:extLst>
      <p:ext uri="{BB962C8B-B14F-4D97-AF65-F5344CB8AC3E}">
        <p14:creationId xmlns:p14="http://schemas.microsoft.com/office/powerpoint/2010/main" val="86441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Section 1, Objective 9-1:</a:t>
            </a:r>
          </a:p>
          <a:p>
            <a:r>
              <a:rPr lang="en-US" altLang="en-US" dirty="0">
                <a:ea typeface="ＭＳ Ｐゴシック" pitchFamily="34" charset="-128"/>
              </a:rPr>
              <a:t>This is how the journal entry to record the sales and the cash shortage should look.  In this case there is a shortage, and so the cash short or over account is debited for three dollars.</a:t>
            </a:r>
          </a:p>
        </p:txBody>
      </p:sp>
    </p:spTree>
    <p:extLst>
      <p:ext uri="{BB962C8B-B14F-4D97-AF65-F5344CB8AC3E}">
        <p14:creationId xmlns:p14="http://schemas.microsoft.com/office/powerpoint/2010/main" val="469732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 Placeholder 6"/>
          <p:cNvSpPr txBox="1">
            <a:spLocks/>
          </p:cNvSpPr>
          <p:nvPr userDrawn="1"/>
        </p:nvSpPr>
        <p:spPr>
          <a:xfrm>
            <a:off x="762000" y="6400800"/>
            <a:ext cx="7458075"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b="0" dirty="0"/>
              <a:t>Copyright © 2017 McGraw-Hill Education. All rights reserved. No reproduction or distribution without the prior written consent of McGraw-Hill Education.</a:t>
            </a:r>
          </a:p>
        </p:txBody>
      </p:sp>
      <p:sp>
        <p:nvSpPr>
          <p:cNvPr id="9" name="Title 1"/>
          <p:cNvSpPr>
            <a:spLocks noGrp="1"/>
          </p:cNvSpPr>
          <p:nvPr>
            <p:ph type="title"/>
          </p:nvPr>
        </p:nvSpPr>
        <p:spPr>
          <a:xfrm>
            <a:off x="762000" y="533400"/>
            <a:ext cx="7886700" cy="1541461"/>
          </a:xfrm>
        </p:spPr>
        <p:txBody>
          <a:bodyPr anchor="b">
            <a:normAutofit/>
          </a:bodyPr>
          <a:lstStyle>
            <a:lvl1pPr>
              <a:defRPr sz="4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1" name="Text Placeholder 2"/>
          <p:cNvSpPr>
            <a:spLocks noGrp="1"/>
          </p:cNvSpPr>
          <p:nvPr>
            <p:ph type="body" idx="1"/>
          </p:nvPr>
        </p:nvSpPr>
        <p:spPr>
          <a:xfrm>
            <a:off x="852487" y="3352800"/>
            <a:ext cx="7886700" cy="1500187"/>
          </a:xfrm>
        </p:spPr>
        <p:txBody>
          <a:bodyPr>
            <a:normAutofit/>
          </a:bodyPr>
          <a:lstStyle>
            <a:lvl1pPr marL="0" indent="0">
              <a:buNone/>
              <a:defRPr sz="36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2"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72858" y="2438400"/>
            <a:ext cx="6847180" cy="86148"/>
          </a:xfrm>
          <a:prstGeom prst="rect">
            <a:avLst/>
          </a:prstGeom>
          <a:solidFill>
            <a:schemeClr val="tx1"/>
          </a:solidFill>
          <a:ln>
            <a:noFill/>
          </a:ln>
          <a:extLst/>
        </p:spPr>
      </p:pic>
      <p:pic>
        <p:nvPicPr>
          <p:cNvPr id="13" name="Picture 2"/>
          <p:cNvPicPr>
            <a:picLocks noChangeAspect="1" noChangeArrowheads="1"/>
          </p:cNvPicPr>
          <p:nvPr userDrawn="1"/>
        </p:nvPicPr>
        <p:blipFill>
          <a:blip r:embed="rId2" cstate="print">
            <a:biLevel thresh="50000"/>
            <a:extLst>
              <a:ext uri="{28A0092B-C50C-407E-A947-70E740481C1C}">
                <a14:useLocalDpi xmlns:a14="http://schemas.microsoft.com/office/drawing/2010/main" val="0"/>
              </a:ext>
            </a:extLst>
          </a:blip>
          <a:srcRect/>
          <a:stretch>
            <a:fillRect/>
          </a:stretch>
        </p:blipFill>
        <p:spPr bwMode="auto">
          <a:xfrm>
            <a:off x="1062036" y="5258090"/>
            <a:ext cx="6858002" cy="86284"/>
          </a:xfrm>
          <a:prstGeom prst="rect">
            <a:avLst/>
          </a:prstGeom>
          <a:solidFill>
            <a:schemeClr val="tx1"/>
          </a:solidFill>
          <a:ln>
            <a:noFill/>
          </a:ln>
          <a:extLst/>
        </p:spPr>
      </p:pic>
      <p:sp>
        <p:nvSpPr>
          <p:cNvPr id="7"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7177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
        <p:cNvGrpSpPr/>
        <p:nvPr/>
      </p:nvGrpSpPr>
      <p:grpSpPr>
        <a:xfrm>
          <a:off x="0" y="0"/>
          <a:ext cx="0" cy="0"/>
          <a:chOff x="0" y="0"/>
          <a:chExt cx="0" cy="0"/>
        </a:xfrm>
      </p:grpSpPr>
      <p:sp>
        <p:nvSpPr>
          <p:cNvPr id="2" name="Title 1"/>
          <p:cNvSpPr>
            <a:spLocks noGrp="1"/>
          </p:cNvSpPr>
          <p:nvPr>
            <p:ph type="ctrTitle"/>
          </p:nvPr>
        </p:nvSpPr>
        <p:spPr>
          <a:xfrm>
            <a:off x="76200" y="76201"/>
            <a:ext cx="8991600" cy="685800"/>
          </a:xfrm>
        </p:spPr>
        <p:txBody>
          <a:bodyPr/>
          <a:lstStyle>
            <a:lvl1pPr algn="l">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4572000" y="1600200"/>
            <a:ext cx="4419600" cy="3657600"/>
          </a:xfrm>
        </p:spPr>
        <p:txBody>
          <a:bodyPr rtlCol="0" anchor="ctr">
            <a:normAutofit/>
          </a:bodyPr>
          <a:lstStyle>
            <a:lvl1pPr algn="ctr">
              <a:defRPr lang="en-US" sz="3300">
                <a:solidFill>
                  <a:schemeClr val="tx1"/>
                </a:solidFill>
                <a:latin typeface="Verdana" pitchFamily="34" charset="0"/>
                <a:ea typeface="Verdana" pitchFamily="34" charset="0"/>
                <a:cs typeface="Verdana" pitchFamily="34" charset="0"/>
              </a:defRPr>
            </a:lvl1pPr>
          </a:lstStyle>
          <a:p>
            <a:pPr lvl="0"/>
            <a:r>
              <a:rPr lang="en-US" dirty="0"/>
              <a:t>Click to edit Master subtitle style</a:t>
            </a:r>
          </a:p>
        </p:txBody>
      </p:sp>
      <p:sp>
        <p:nvSpPr>
          <p:cNvPr id="8" name="Picture Placeholder 7"/>
          <p:cNvSpPr>
            <a:spLocks noGrp="1"/>
          </p:cNvSpPr>
          <p:nvPr>
            <p:ph type="pic" sz="quarter" idx="10"/>
          </p:nvPr>
        </p:nvSpPr>
        <p:spPr>
          <a:xfrm>
            <a:off x="457200" y="1600200"/>
            <a:ext cx="3276600" cy="3657600"/>
          </a:xfrm>
        </p:spPr>
        <p:txBody>
          <a:bodyPr rtlCol="0">
            <a:normAutofit/>
          </a:bodyPr>
          <a:lstStyle/>
          <a:p>
            <a:pPr lvl="0"/>
            <a:endParaRPr lang="en-US" noProof="0" dirty="0"/>
          </a:p>
        </p:txBody>
      </p:sp>
      <p:sp>
        <p:nvSpPr>
          <p:cNvPr id="10" name="Text Placeholder 9"/>
          <p:cNvSpPr>
            <a:spLocks noGrp="1"/>
          </p:cNvSpPr>
          <p:nvPr>
            <p:ph type="body" sz="quarter" idx="11"/>
          </p:nvPr>
        </p:nvSpPr>
        <p:spPr>
          <a:xfrm>
            <a:off x="457200" y="5334000"/>
            <a:ext cx="5867400" cy="5390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2"/>
          </p:nvPr>
        </p:nvSpPr>
        <p:spPr>
          <a:xfrm>
            <a:off x="0" y="990600"/>
            <a:ext cx="9067800" cy="457200"/>
          </a:xfrm>
        </p:spPr>
        <p:txBody>
          <a:bodyPr>
            <a:noAutofit/>
          </a:bodyPr>
          <a:lstStyle>
            <a:lvl1pPr>
              <a:defRPr sz="1950">
                <a:latin typeface="Verdana" panose="020B0604030504040204" pitchFamily="34" charset="0"/>
                <a:ea typeface="Verdana" panose="020B0604030504040204" pitchFamily="34" charset="0"/>
                <a:cs typeface="Verdana" panose="020B0604030504040204" pitchFamily="34" charset="0"/>
              </a:defRPr>
            </a:lvl1pPr>
            <a:lvl2pPr>
              <a:defRPr sz="1950">
                <a:latin typeface="Verdana" panose="020B0604030504040204" pitchFamily="34" charset="0"/>
                <a:ea typeface="Verdana" panose="020B0604030504040204" pitchFamily="34" charset="0"/>
                <a:cs typeface="Verdana" panose="020B0604030504040204" pitchFamily="34" charset="0"/>
              </a:defRPr>
            </a:lvl2pPr>
            <a:lvl3pPr>
              <a:defRPr sz="1950">
                <a:latin typeface="Verdana" panose="020B0604030504040204" pitchFamily="34" charset="0"/>
                <a:ea typeface="Verdana" panose="020B0604030504040204" pitchFamily="34" charset="0"/>
                <a:cs typeface="Verdana" panose="020B0604030504040204" pitchFamily="34" charset="0"/>
              </a:defRPr>
            </a:lvl3pPr>
            <a:lvl4pPr>
              <a:defRPr sz="1950">
                <a:latin typeface="Verdana" panose="020B0604030504040204" pitchFamily="34" charset="0"/>
                <a:ea typeface="Verdana" panose="020B0604030504040204" pitchFamily="34" charset="0"/>
                <a:cs typeface="Verdana" panose="020B0604030504040204" pitchFamily="34" charset="0"/>
              </a:defRPr>
            </a:lvl4pPr>
            <a:lvl5pPr>
              <a:defRPr sz="195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569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628650" y="1825626"/>
            <a:ext cx="7696200" cy="1235075"/>
          </a:xfrm>
        </p:spPr>
        <p:txBody>
          <a:bodyPr>
            <a:noAutofit/>
          </a:bodyPr>
          <a:lstStyle>
            <a:lvl1pPr>
              <a:defRPr sz="2800">
                <a:latin typeface="Verdana" pitchFamily="34" charset="0"/>
                <a:ea typeface="Verdana" pitchFamily="34" charset="0"/>
                <a:cs typeface="Verdana" pitchFamily="34" charset="0"/>
              </a:defRPr>
            </a:lvl1pPr>
            <a:lvl2pPr>
              <a:defRPr sz="2800">
                <a:latin typeface="Verdana" pitchFamily="34" charset="0"/>
                <a:ea typeface="Verdana" pitchFamily="34" charset="0"/>
                <a:cs typeface="Verdana" pitchFamily="34" charset="0"/>
              </a:defRPr>
            </a:lvl2pPr>
            <a:lvl3pPr>
              <a:defRPr sz="2800">
                <a:latin typeface="Verdana" pitchFamily="34" charset="0"/>
                <a:ea typeface="Verdana" pitchFamily="34" charset="0"/>
                <a:cs typeface="Verdana" pitchFamily="34" charset="0"/>
              </a:defRPr>
            </a:lvl3pPr>
            <a:lvl4pPr>
              <a:defRPr sz="2800">
                <a:latin typeface="Verdana" pitchFamily="34" charset="0"/>
                <a:ea typeface="Verdana" pitchFamily="34" charset="0"/>
                <a:cs typeface="Verdana" pitchFamily="34" charset="0"/>
              </a:defRPr>
            </a:lvl4pPr>
            <a:lvl5pPr>
              <a:defRPr sz="28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33425" y="3644900"/>
            <a:ext cx="6943725" cy="1752600"/>
          </a:xfrm>
        </p:spPr>
        <p:txBody>
          <a:bodyPr>
            <a:noAutofit/>
          </a:bodyPr>
          <a:lstStyle>
            <a:lvl1pPr>
              <a:defRPr sz="2800">
                <a:latin typeface="Verdana" pitchFamily="34" charset="0"/>
                <a:ea typeface="Verdana" pitchFamily="34" charset="0"/>
                <a:cs typeface="Verdana" pitchFamily="34" charset="0"/>
              </a:defRPr>
            </a:lvl1pPr>
            <a:lvl2pPr>
              <a:defRPr sz="2800">
                <a:latin typeface="Verdana" pitchFamily="34" charset="0"/>
                <a:ea typeface="Verdana" pitchFamily="34" charset="0"/>
                <a:cs typeface="Verdana" pitchFamily="34" charset="0"/>
              </a:defRPr>
            </a:lvl2pPr>
            <a:lvl3pPr>
              <a:defRPr sz="2800">
                <a:latin typeface="Verdana" pitchFamily="34" charset="0"/>
                <a:ea typeface="Verdana" pitchFamily="34" charset="0"/>
                <a:cs typeface="Verdana" pitchFamily="34" charset="0"/>
              </a:defRPr>
            </a:lvl3pPr>
            <a:lvl4pPr>
              <a:defRPr sz="2800">
                <a:latin typeface="Verdana" pitchFamily="34" charset="0"/>
                <a:ea typeface="Verdana" pitchFamily="34" charset="0"/>
                <a:cs typeface="Verdana" pitchFamily="34" charset="0"/>
              </a:defRPr>
            </a:lvl4pPr>
            <a:lvl5pPr>
              <a:defRPr sz="28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350"/>
            </a:lvl1pPr>
            <a:lvl2pPr>
              <a:defRPr sz="1350"/>
            </a:lvl2pPr>
            <a:lvl3pPr>
              <a:defRPr sz="1350"/>
            </a:lvl3pPr>
            <a:lvl4pPr>
              <a:defRPr sz="1350"/>
            </a:lvl4pPr>
            <a:lvl5pPr>
              <a:defRPr sz="135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txBox="1">
            <a:spLocks/>
          </p:cNvSpPr>
          <p:nvPr userDrawn="1"/>
        </p:nvSpPr>
        <p:spPr>
          <a:xfrm>
            <a:off x="733425" y="6470894"/>
            <a:ext cx="7486650"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b="0" dirty="0"/>
              <a:t>Copyright © 2017 McGraw-Hill Education. All rights reserved. No reproduction or distribution without the prior written consent of McGraw-Hill Education.</a:t>
            </a:r>
          </a:p>
        </p:txBody>
      </p:sp>
      <p:sp>
        <p:nvSpPr>
          <p:cNvPr id="10"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9166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Caption">
    <p:spTree>
      <p:nvGrpSpPr>
        <p:cNvPr id="1" name=""/>
        <p:cNvGrpSpPr/>
        <p:nvPr/>
      </p:nvGrpSpPr>
      <p:grpSpPr>
        <a:xfrm>
          <a:off x="0" y="0"/>
          <a:ext cx="0" cy="0"/>
          <a:chOff x="0" y="0"/>
          <a:chExt cx="0" cy="0"/>
        </a:xfrm>
      </p:grpSpPr>
      <p:sp>
        <p:nvSpPr>
          <p:cNvPr id="2" name="Title 1"/>
          <p:cNvSpPr>
            <a:spLocks noGrp="1"/>
          </p:cNvSpPr>
          <p:nvPr>
            <p:ph type="title"/>
          </p:nvPr>
        </p:nvSpPr>
        <p:spPr>
          <a:xfrm>
            <a:off x="695325" y="568326"/>
            <a:ext cx="7886700" cy="1325563"/>
          </a:xfrm>
        </p:spPr>
        <p:txBody>
          <a:bodyPr>
            <a:normAutofit/>
          </a:bodyPr>
          <a:lstStyle>
            <a:lvl1pPr>
              <a:defRPr sz="4000">
                <a:latin typeface="Verdana" pitchFamily="34" charset="0"/>
                <a:ea typeface="Verdana" pitchFamily="34" charset="0"/>
                <a:cs typeface="Verdana" pitchFamily="34" charset="0"/>
              </a:defRPr>
            </a:lvl1pPr>
          </a:lstStyle>
          <a:p>
            <a:r>
              <a:rPr lang="en-US" dirty="0"/>
              <a:t>Click to edit Master title style</a:t>
            </a:r>
          </a:p>
        </p:txBody>
      </p:sp>
      <p:sp>
        <p:nvSpPr>
          <p:cNvPr id="7" name="Text Placeholder 6"/>
          <p:cNvSpPr>
            <a:spLocks noGrp="1"/>
          </p:cNvSpPr>
          <p:nvPr>
            <p:ph type="body" sz="quarter" idx="13"/>
          </p:nvPr>
        </p:nvSpPr>
        <p:spPr>
          <a:xfrm>
            <a:off x="0" y="0"/>
            <a:ext cx="9144000" cy="419100"/>
          </a:xfrm>
        </p:spPr>
        <p:txBody>
          <a:bodyPr>
            <a:noAutofit/>
          </a:bodyPr>
          <a:lstStyle>
            <a:lvl1pPr marL="0" indent="0">
              <a:buNone/>
              <a:defRPr sz="1600">
                <a:latin typeface="Verdana" pitchFamily="34" charset="0"/>
                <a:ea typeface="Verdana" pitchFamily="34" charset="0"/>
                <a:cs typeface="Verdana" pitchFamily="34" charset="0"/>
              </a:defRPr>
            </a:lvl1pPr>
            <a:lvl2pPr>
              <a:defRPr sz="1350"/>
            </a:lvl2pPr>
            <a:lvl3pPr>
              <a:defRPr sz="1350"/>
            </a:lvl3pPr>
            <a:lvl4pPr>
              <a:defRPr sz="1350"/>
            </a:lvl4pPr>
            <a:lvl5pPr>
              <a:defRPr sz="1350"/>
            </a:lvl5pPr>
          </a:lstStyle>
          <a:p>
            <a:pPr lvl="0"/>
            <a:r>
              <a:rPr lang="en-US" dirty="0"/>
              <a:t>Click to edit Master text styles</a:t>
            </a:r>
          </a:p>
        </p:txBody>
      </p:sp>
      <p:sp>
        <p:nvSpPr>
          <p:cNvPr id="9" name="Picture Placeholder 8"/>
          <p:cNvSpPr>
            <a:spLocks noGrp="1"/>
          </p:cNvSpPr>
          <p:nvPr>
            <p:ph type="pic" sz="quarter" idx="14"/>
          </p:nvPr>
        </p:nvSpPr>
        <p:spPr>
          <a:xfrm>
            <a:off x="504825" y="2438400"/>
            <a:ext cx="2286000" cy="3530600"/>
          </a:xfrm>
        </p:spPr>
        <p:txBody>
          <a:bodyPr/>
          <a:lstStyle/>
          <a:p>
            <a:endParaRPr lang="en-US" dirty="0"/>
          </a:p>
        </p:txBody>
      </p:sp>
      <p:sp>
        <p:nvSpPr>
          <p:cNvPr id="11" name="Content Placeholder 10"/>
          <p:cNvSpPr>
            <a:spLocks noGrp="1"/>
          </p:cNvSpPr>
          <p:nvPr>
            <p:ph sz="quarter" idx="15"/>
          </p:nvPr>
        </p:nvSpPr>
        <p:spPr>
          <a:xfrm>
            <a:off x="3409950" y="2197100"/>
            <a:ext cx="4962525" cy="876300"/>
          </a:xfrm>
        </p:spPr>
        <p:txBody>
          <a:bodyPr>
            <a:noAutofit/>
          </a:bodyPr>
          <a:lstStyle>
            <a:lvl1pPr>
              <a:defRPr sz="2800">
                <a:latin typeface="Verdana" pitchFamily="34" charset="0"/>
                <a:ea typeface="Verdana" pitchFamily="34" charset="0"/>
                <a:cs typeface="Verdana" pitchFamily="34" charset="0"/>
              </a:defRPr>
            </a:lvl1pPr>
            <a:lvl2pPr>
              <a:defRPr sz="2800">
                <a:latin typeface="Verdana" pitchFamily="34" charset="0"/>
                <a:ea typeface="Verdana" pitchFamily="34" charset="0"/>
                <a:cs typeface="Verdana" pitchFamily="34" charset="0"/>
              </a:defRPr>
            </a:lvl2pPr>
            <a:lvl3pPr>
              <a:defRPr sz="2800">
                <a:latin typeface="Verdana" pitchFamily="34" charset="0"/>
                <a:ea typeface="Verdana" pitchFamily="34" charset="0"/>
                <a:cs typeface="Verdana" pitchFamily="34" charset="0"/>
              </a:defRPr>
            </a:lvl3pPr>
            <a:lvl4pPr>
              <a:defRPr sz="2800">
                <a:latin typeface="Verdana" pitchFamily="34" charset="0"/>
                <a:ea typeface="Verdana" pitchFamily="34" charset="0"/>
                <a:cs typeface="Verdana" pitchFamily="34" charset="0"/>
              </a:defRPr>
            </a:lvl4pPr>
            <a:lvl5pPr>
              <a:defRPr sz="28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6"/>
          </p:nvPr>
        </p:nvSpPr>
        <p:spPr>
          <a:xfrm>
            <a:off x="3448050" y="3784600"/>
            <a:ext cx="4562475" cy="1016000"/>
          </a:xfrm>
        </p:spPr>
        <p:txBody>
          <a:bodyPr>
            <a:noAutofit/>
          </a:bodyPr>
          <a:lstStyle>
            <a:lvl1pPr>
              <a:defRPr sz="2800">
                <a:latin typeface="Verdana" pitchFamily="34" charset="0"/>
                <a:ea typeface="Verdana" pitchFamily="34" charset="0"/>
                <a:cs typeface="Verdana" pitchFamily="34" charset="0"/>
              </a:defRPr>
            </a:lvl1pPr>
            <a:lvl2pPr>
              <a:defRPr sz="2800">
                <a:latin typeface="Verdana" pitchFamily="34" charset="0"/>
                <a:ea typeface="Verdana" pitchFamily="34" charset="0"/>
                <a:cs typeface="Verdana" pitchFamily="34" charset="0"/>
              </a:defRPr>
            </a:lvl2pPr>
            <a:lvl3pPr>
              <a:defRPr sz="2800">
                <a:latin typeface="Verdana" pitchFamily="34" charset="0"/>
                <a:ea typeface="Verdana" pitchFamily="34" charset="0"/>
                <a:cs typeface="Verdana" pitchFamily="34" charset="0"/>
              </a:defRPr>
            </a:lvl3pPr>
            <a:lvl4pPr>
              <a:defRPr sz="2800">
                <a:latin typeface="Verdana" pitchFamily="34" charset="0"/>
                <a:ea typeface="Verdana" pitchFamily="34" charset="0"/>
                <a:cs typeface="Verdana" pitchFamily="34" charset="0"/>
              </a:defRPr>
            </a:lvl4pPr>
            <a:lvl5pPr>
              <a:defRPr sz="2800">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txBox="1">
            <a:spLocks/>
          </p:cNvSpPr>
          <p:nvPr userDrawn="1"/>
        </p:nvSpPr>
        <p:spPr>
          <a:xfrm>
            <a:off x="695325" y="6470894"/>
            <a:ext cx="7524750"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b="0" dirty="0"/>
              <a:t>Copyright © 2017 McGraw-Hill Education. All rights reserved. No reproduction or distribution without the prior written consent of McGraw-Hill Education.</a:t>
            </a:r>
          </a:p>
        </p:txBody>
      </p:sp>
      <p:sp>
        <p:nvSpPr>
          <p:cNvPr id="10"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485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dirty="0"/>
              <a:t>Click to edit Master title style</a:t>
            </a:r>
          </a:p>
        </p:txBody>
      </p:sp>
      <p:sp>
        <p:nvSpPr>
          <p:cNvPr id="3" name="Content Placeholder 2"/>
          <p:cNvSpPr>
            <a:spLocks noGrp="1"/>
          </p:cNvSpPr>
          <p:nvPr>
            <p:ph idx="1"/>
          </p:nvPr>
        </p:nvSpPr>
        <p:spPr>
          <a:xfrm>
            <a:off x="628650" y="1825628"/>
            <a:ext cx="7696200" cy="1235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733426" y="3724564"/>
            <a:ext cx="6943725" cy="15932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0" y="-1"/>
            <a:ext cx="9144000" cy="365125"/>
          </a:xfrm>
        </p:spPr>
        <p:txBody>
          <a:bodyPr>
            <a:noAutofit/>
          </a:bodyPr>
          <a:lstStyle>
            <a:lvl1pPr marL="0" indent="0">
              <a:buNone/>
              <a:defRPr sz="1600">
                <a:latin typeface="Ebrima" pitchFamily="2" charset="0"/>
                <a:ea typeface="Ebrima" pitchFamily="2" charset="0"/>
                <a:cs typeface="Ebrima" pitchFamily="2" charset="0"/>
              </a:defRPr>
            </a:lvl1pPr>
            <a:lvl2pPr>
              <a:defRPr sz="1600">
                <a:latin typeface="Ebrima" pitchFamily="2" charset="0"/>
                <a:ea typeface="Ebrima" pitchFamily="2" charset="0"/>
                <a:cs typeface="Ebrima" pitchFamily="2" charset="0"/>
              </a:defRPr>
            </a:lvl2pPr>
            <a:lvl3pPr>
              <a:defRPr sz="1600">
                <a:latin typeface="Ebrima" pitchFamily="2" charset="0"/>
                <a:ea typeface="Ebrima" pitchFamily="2" charset="0"/>
                <a:cs typeface="Ebrima" pitchFamily="2" charset="0"/>
              </a:defRPr>
            </a:lvl3pPr>
            <a:lvl4pPr>
              <a:defRPr sz="1600">
                <a:latin typeface="Ebrima" pitchFamily="2" charset="0"/>
                <a:ea typeface="Ebrima" pitchFamily="2" charset="0"/>
                <a:cs typeface="Ebrima" pitchFamily="2" charset="0"/>
              </a:defRPr>
            </a:lvl4pPr>
            <a:lvl5pPr>
              <a:defRPr sz="1600">
                <a:latin typeface="Ebrima" pitchFamily="2" charset="0"/>
                <a:ea typeface="Ebrima" pitchFamily="2" charset="0"/>
                <a:cs typeface="Ebrim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6"/>
          <p:cNvSpPr txBox="1">
            <a:spLocks/>
          </p:cNvSpPr>
          <p:nvPr userDrawn="1"/>
        </p:nvSpPr>
        <p:spPr>
          <a:xfrm>
            <a:off x="733426" y="6470894"/>
            <a:ext cx="7486649"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b="0" dirty="0"/>
              <a:t>Copyright © 2017 McGraw-Hill Education. All rights reserved. No reproduction or distribution without the prior written consent of McGraw-Hill Education.</a:t>
            </a:r>
          </a:p>
        </p:txBody>
      </p:sp>
      <p:sp>
        <p:nvSpPr>
          <p:cNvPr id="11" name="Slide Number Placeholder 5"/>
          <p:cNvSpPr txBox="1">
            <a:spLocks/>
          </p:cNvSpPr>
          <p:nvPr userDrawn="1"/>
        </p:nvSpPr>
        <p:spPr>
          <a:xfrm>
            <a:off x="8432476" y="6453810"/>
            <a:ext cx="657063" cy="348664"/>
          </a:xfrm>
          <a:prstGeom prst="rect">
            <a:avLst/>
          </a:prstGeom>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defRPr/>
            </a:pPr>
            <a:r>
              <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rPr>
              <a:t>9-</a:t>
            </a:r>
            <a:fld id="{6F94BB01-2447-4377-8194-F82F4D072C18}" type="slidenum">
              <a:rPr lang="en-US" sz="1200" b="0" smtClean="0">
                <a:solidFill>
                  <a:schemeClr val="tx1"/>
                </a:solidFill>
                <a:latin typeface="Verdana" panose="020B0604030504040204" pitchFamily="34" charset="0"/>
                <a:ea typeface="Verdana" panose="020B0604030504040204" pitchFamily="34" charset="0"/>
                <a:cs typeface="Verdana" panose="020B0604030504040204" pitchFamily="34" charset="0"/>
              </a:rPr>
              <a:pPr algn="r" eaLnBrk="1" hangingPunct="1">
                <a:defRPr/>
              </a:pPr>
              <a:t>‹#›</a:t>
            </a:fld>
            <a:endParaRPr lang="en-US"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363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125970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408" y="0"/>
            <a:ext cx="8991600" cy="990600"/>
          </a:xfrm>
        </p:spPr>
        <p:txBody>
          <a:bodyPr>
            <a:noAutofit/>
          </a:bodyPr>
          <a:lstStyle/>
          <a:p>
            <a:pPr>
              <a:lnSpc>
                <a:spcPct val="100000"/>
              </a:lnSpc>
            </a:pPr>
            <a:r>
              <a:rPr lang="en-US" kern="0" dirty="0"/>
              <a:t>College Accounting</a:t>
            </a:r>
            <a:br>
              <a:rPr lang="en-US" kern="0" dirty="0"/>
            </a:br>
            <a:r>
              <a:rPr lang="en-US" sz="2800" kern="0" dirty="0"/>
              <a:t>A Contemporary Approach</a:t>
            </a:r>
            <a:endParaRPr lang="en-US" dirty="0"/>
          </a:p>
        </p:txBody>
      </p:sp>
      <p:sp>
        <p:nvSpPr>
          <p:cNvPr id="8" name="Text Placeholder 7"/>
          <p:cNvSpPr>
            <a:spLocks noGrp="1"/>
          </p:cNvSpPr>
          <p:nvPr>
            <p:ph sz="quarter" idx="12"/>
          </p:nvPr>
        </p:nvSpPr>
        <p:spPr>
          <a:xfrm>
            <a:off x="0" y="1143000"/>
            <a:ext cx="8915400" cy="403921"/>
          </a:xfrm>
        </p:spPr>
        <p:txBody>
          <a:bodyPr anchor="ctr"/>
          <a:lstStyle/>
          <a:p>
            <a:pPr marL="0" indent="0">
              <a:lnSpc>
                <a:spcPct val="100000"/>
              </a:lnSpc>
              <a:buNone/>
            </a:pPr>
            <a:r>
              <a:rPr lang="en-US" sz="2400" dirty="0"/>
              <a:t>Fourth Edition</a:t>
            </a:r>
          </a:p>
        </p:txBody>
      </p:sp>
      <p:pic>
        <p:nvPicPr>
          <p:cNvPr id="9" name="Picture 12" descr="Alt text will be entered here."/>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tretch>
            <a:fillRect/>
          </a:stretch>
        </p:blipFill>
        <p:spPr bwMode="auto">
          <a:xfrm>
            <a:off x="228600" y="1676400"/>
            <a:ext cx="3600386" cy="4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4053840" y="2057400"/>
            <a:ext cx="4861560" cy="3962400"/>
          </a:xfrm>
        </p:spPr>
        <p:txBody>
          <a:bodyPr>
            <a:normAutofit/>
          </a:bodyPr>
          <a:lstStyle/>
          <a:p>
            <a:pPr marL="0" indent="0">
              <a:buNone/>
            </a:pPr>
            <a:r>
              <a:rPr lang="en-US" sz="4800" b="1" kern="0" dirty="0"/>
              <a:t>Chapter 9</a:t>
            </a:r>
          </a:p>
          <a:p>
            <a:pPr marL="0" indent="0">
              <a:buNone/>
            </a:pPr>
            <a:r>
              <a:rPr lang="en-US" sz="4400" dirty="0"/>
              <a:t>Cash</a:t>
            </a:r>
          </a:p>
        </p:txBody>
      </p:sp>
      <p:sp>
        <p:nvSpPr>
          <p:cNvPr id="10" name="Text Placeholder 6"/>
          <p:cNvSpPr txBox="1">
            <a:spLocks/>
          </p:cNvSpPr>
          <p:nvPr/>
        </p:nvSpPr>
        <p:spPr>
          <a:xfrm>
            <a:off x="762000" y="6470894"/>
            <a:ext cx="7458075" cy="36816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22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altLang="en-US" sz="1200" b="0" dirty="0"/>
              <a:t>Copyright © 2017 McGraw-Hill Education. All rights reserved. No reproduction or distribution without the prior written consent of McGraw-Hill Education.</a:t>
            </a:r>
          </a:p>
        </p:txBody>
      </p:sp>
    </p:spTree>
    <p:extLst>
      <p:ext uri="{BB962C8B-B14F-4D97-AF65-F5344CB8AC3E}">
        <p14:creationId xmlns:p14="http://schemas.microsoft.com/office/powerpoint/2010/main" val="365616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381000"/>
          </a:xfrm>
        </p:spPr>
        <p:txBody>
          <a:bodyPr/>
          <a:lstStyle/>
          <a:p>
            <a:pPr>
              <a:lnSpc>
                <a:spcPct val="100000"/>
              </a:lnSpc>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300990" y="457200"/>
            <a:ext cx="8675370" cy="1325563"/>
          </a:xfrm>
        </p:spPr>
        <p:txBody>
          <a:bodyPr>
            <a:normAutofit/>
          </a:bodyPr>
          <a:lstStyle/>
          <a:p>
            <a:pPr algn="ctr"/>
            <a:r>
              <a:rPr lang="en-US" altLang="en-US" sz="3600" dirty="0">
                <a:latin typeface="Verdana" pitchFamily="34" charset="0"/>
                <a:ea typeface="Verdana" pitchFamily="34" charset="0"/>
                <a:cs typeface="Verdana" pitchFamily="34" charset="0"/>
              </a:rPr>
              <a:t>Example #1: Accounting for Cash Short or Over (3 of 3)</a:t>
            </a:r>
            <a:endParaRPr lang="en-US" sz="3600" dirty="0">
              <a:latin typeface="Verdana" pitchFamily="34" charset="0"/>
              <a:ea typeface="Verdana" pitchFamily="34" charset="0"/>
              <a:cs typeface="Verdana" pitchFamily="34" charset="0"/>
            </a:endParaRPr>
          </a:p>
        </p:txBody>
      </p:sp>
      <p:sp>
        <p:nvSpPr>
          <p:cNvPr id="5" name="Content Placeholder 4"/>
          <p:cNvSpPr>
            <a:spLocks noGrp="1"/>
          </p:cNvSpPr>
          <p:nvPr>
            <p:ph sz="quarter" idx="15"/>
          </p:nvPr>
        </p:nvSpPr>
        <p:spPr>
          <a:xfrm>
            <a:off x="352831" y="2153285"/>
            <a:ext cx="8623529" cy="963930"/>
          </a:xfrm>
        </p:spPr>
        <p:txBody>
          <a:bodyPr>
            <a:normAutofit/>
          </a:bodyPr>
          <a:lstStyle/>
          <a:p>
            <a:pPr marL="0" indent="0">
              <a:lnSpc>
                <a:spcPct val="100000"/>
              </a:lnSpc>
              <a:buNone/>
            </a:pPr>
            <a:r>
              <a:rPr lang="en-US" altLang="en-US" sz="2600" dirty="0">
                <a:latin typeface="Verdana" pitchFamily="34" charset="0"/>
                <a:ea typeface="Verdana" pitchFamily="34" charset="0"/>
                <a:cs typeface="Verdana" pitchFamily="34" charset="0"/>
              </a:rPr>
              <a:t>Journal entry to record the sales and cash shortage:</a:t>
            </a:r>
          </a:p>
        </p:txBody>
      </p:sp>
      <p:pic>
        <p:nvPicPr>
          <p:cNvPr id="8" name="Picture 2" descr="General Journal, Page 1 entry to record the sales and cash shortage.  Columns are labeled Date, Description, Post. Ref., Debit and Credit. Each row is numbered.  Row 1 lists 2019 for Date.  Row 2 lists Sept. 29, Cash and 2197.00 for Debit.  Row 3 lists Cash Short or Over and 3.00 for Debit.  Row 4 lists Sales ane 2200.00 for Credit.  Row 5 lists Record sales and cash shortage." title="General Journal (Slide 3 of 3)"/>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52831" y="3383416"/>
            <a:ext cx="8562569" cy="2691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87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9050" y="0"/>
            <a:ext cx="9144000" cy="419100"/>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300990" y="457200"/>
            <a:ext cx="8675370" cy="1325563"/>
          </a:xfrm>
        </p:spPr>
        <p:txBody>
          <a:bodyPr>
            <a:normAutofit/>
          </a:bodyPr>
          <a:lstStyle/>
          <a:p>
            <a:pPr algn="ctr"/>
            <a:r>
              <a:rPr lang="en-US" altLang="en-US" sz="3600" dirty="0"/>
              <a:t>Example #2: Accounting for Cash Short or Over (1 of 3)</a:t>
            </a:r>
            <a:endParaRPr lang="en-US" sz="3600" dirty="0"/>
          </a:p>
        </p:txBody>
      </p:sp>
      <p:sp>
        <p:nvSpPr>
          <p:cNvPr id="5" name="Content Placeholder 4"/>
          <p:cNvSpPr>
            <a:spLocks noGrp="1"/>
          </p:cNvSpPr>
          <p:nvPr>
            <p:ph sz="quarter" idx="15"/>
          </p:nvPr>
        </p:nvSpPr>
        <p:spPr>
          <a:xfrm>
            <a:off x="609600" y="2069422"/>
            <a:ext cx="8229600" cy="4026578"/>
          </a:xfrm>
        </p:spPr>
        <p:txBody>
          <a:bodyPr>
            <a:noAutofit/>
          </a:bodyPr>
          <a:lstStyle/>
          <a:p>
            <a:pPr marL="457200" indent="-457200">
              <a:lnSpc>
                <a:spcPct val="100000"/>
              </a:lnSpc>
            </a:pPr>
            <a:r>
              <a:rPr lang="en-US" altLang="en-US" sz="2600" dirty="0">
                <a:latin typeface="Verdana" pitchFamily="34" charset="0"/>
                <a:ea typeface="Verdana" pitchFamily="34" charset="0"/>
                <a:cs typeface="Verdana" pitchFamily="34" charset="0"/>
              </a:rPr>
              <a:t>The cash sales as per the cash register tape on September 30 were $2,100. </a:t>
            </a:r>
          </a:p>
          <a:p>
            <a:pPr marL="457200" indent="-457200">
              <a:lnSpc>
                <a:spcPct val="100000"/>
              </a:lnSpc>
            </a:pPr>
            <a:r>
              <a:rPr lang="en-US" altLang="en-US" sz="2600" dirty="0">
                <a:latin typeface="Verdana" pitchFamily="34" charset="0"/>
                <a:ea typeface="Verdana" pitchFamily="34" charset="0"/>
                <a:cs typeface="Verdana" pitchFamily="34" charset="0"/>
              </a:rPr>
              <a:t>The cash count was $2,301. </a:t>
            </a:r>
          </a:p>
          <a:p>
            <a:pPr marL="457200" indent="-457200">
              <a:lnSpc>
                <a:spcPct val="100000"/>
              </a:lnSpc>
            </a:pPr>
            <a:r>
              <a:rPr lang="en-US" altLang="en-US" sz="2600" dirty="0">
                <a:latin typeface="Verdana" pitchFamily="34" charset="0"/>
                <a:ea typeface="Verdana" pitchFamily="34" charset="0"/>
                <a:cs typeface="Verdana" pitchFamily="34" charset="0"/>
              </a:rPr>
              <a:t>The cash register was over by $1, calculated as follows.</a:t>
            </a:r>
          </a:p>
        </p:txBody>
      </p:sp>
    </p:spTree>
    <p:extLst>
      <p:ext uri="{BB962C8B-B14F-4D97-AF65-F5344CB8AC3E}">
        <p14:creationId xmlns:p14="http://schemas.microsoft.com/office/powerpoint/2010/main" val="200511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228600" y="501579"/>
            <a:ext cx="8686800" cy="1205057"/>
          </a:xfrm>
        </p:spPr>
        <p:txBody>
          <a:bodyPr>
            <a:normAutofit/>
          </a:bodyPr>
          <a:lstStyle/>
          <a:p>
            <a:pPr algn="ctr"/>
            <a:r>
              <a:rPr lang="en-US" altLang="en-US" sz="3600" dirty="0">
                <a:latin typeface="Verdana" pitchFamily="34" charset="0"/>
                <a:ea typeface="Verdana" pitchFamily="34" charset="0"/>
                <a:cs typeface="Verdana" pitchFamily="34" charset="0"/>
              </a:rPr>
              <a:t>Example #2: Accounting for Cash Short or Over (2 of 3)</a:t>
            </a:r>
            <a:endParaRPr lang="en-US" sz="3600" dirty="0">
              <a:latin typeface="Verdana" pitchFamily="34" charset="0"/>
              <a:ea typeface="Verdana" pitchFamily="34" charset="0"/>
              <a:cs typeface="Verdana" pitchFamily="34" charset="0"/>
            </a:endParaRPr>
          </a:p>
        </p:txBody>
      </p:sp>
      <p:graphicFrame>
        <p:nvGraphicFramePr>
          <p:cNvPr id="10" name="Table 9" descr="Table shows the items and data in determining accounting for cash that is over.  The first column lists the items and the second column lists the data.  Items and data are listed as Cash count, $2,301; Less change fund, 200; Bank deposit, $2,101; Sales per cash register tape, 2,100; Amount short, $1." title="Accounting for Cash Table (Slide 2 of3)"/>
          <p:cNvGraphicFramePr>
            <a:graphicFrameLocks noGrp="1"/>
          </p:cNvGraphicFramePr>
          <p:nvPr>
            <p:extLst>
              <p:ext uri="{D42A27DB-BD31-4B8C-83A1-F6EECF244321}">
                <p14:modId xmlns:p14="http://schemas.microsoft.com/office/powerpoint/2010/main" val="999471159"/>
              </p:ext>
            </p:extLst>
          </p:nvPr>
        </p:nvGraphicFramePr>
        <p:xfrm>
          <a:off x="1752600" y="2019301"/>
          <a:ext cx="5638800" cy="2857499"/>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tblGrid>
              <a:tr h="578303">
                <a:tc>
                  <a:txBody>
                    <a:bodyPr/>
                    <a:lstStyle/>
                    <a:p>
                      <a:pPr algn="l" fontAlgn="b"/>
                      <a:r>
                        <a:rPr lang="en-US" sz="1800" u="none" strike="noStrike" dirty="0">
                          <a:effectLst/>
                          <a:latin typeface="Verdana" pitchFamily="34" charset="0"/>
                          <a:ea typeface="Verdana" pitchFamily="34" charset="0"/>
                          <a:cs typeface="Verdana" pitchFamily="34" charset="0"/>
                        </a:rPr>
                        <a:t>Cash count</a:t>
                      </a:r>
                      <a:endParaRPr lang="en-US" sz="1800" b="0" i="0" u="none" strike="noStrike" dirty="0">
                        <a:effectLst/>
                        <a:latin typeface="Verdana" pitchFamily="34" charset="0"/>
                        <a:ea typeface="Verdana" pitchFamily="34" charset="0"/>
                        <a:cs typeface="Verdana" pitchFamily="34" charset="0"/>
                      </a:endParaRPr>
                    </a:p>
                  </a:txBody>
                  <a:tcPr anchor="ctr"/>
                </a:tc>
                <a:tc>
                  <a:txBody>
                    <a:bodyPr/>
                    <a:lstStyle/>
                    <a:p>
                      <a:pPr algn="r" fontAlgn="b"/>
                      <a:r>
                        <a:rPr lang="en-US" sz="1800" u="none" strike="noStrike" dirty="0">
                          <a:effectLst/>
                          <a:latin typeface="Verdana" pitchFamily="34" charset="0"/>
                          <a:ea typeface="Verdana" pitchFamily="34" charset="0"/>
                          <a:cs typeface="Verdana" pitchFamily="34" charset="0"/>
                        </a:rPr>
                        <a:t>$2,301 </a:t>
                      </a:r>
                      <a:endParaRPr lang="en-US" sz="1800" b="0" i="0" u="none" strike="noStrike" dirty="0">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578303">
                <a:tc>
                  <a:txBody>
                    <a:bodyPr/>
                    <a:lstStyle/>
                    <a:p>
                      <a:pPr algn="l" fontAlgn="b"/>
                      <a:r>
                        <a:rPr lang="en-US" sz="1800" u="none" strike="noStrike" dirty="0">
                          <a:effectLst/>
                          <a:latin typeface="Verdana" pitchFamily="34" charset="0"/>
                          <a:ea typeface="Verdana" pitchFamily="34" charset="0"/>
                          <a:cs typeface="Verdana" pitchFamily="34" charset="0"/>
                        </a:rPr>
                        <a:t>Less change fund</a:t>
                      </a:r>
                      <a:endParaRPr lang="en-US" sz="1800" b="0" i="0" u="none" strike="noStrike" dirty="0">
                        <a:effectLst/>
                        <a:latin typeface="Verdana" pitchFamily="34" charset="0"/>
                        <a:ea typeface="Verdana" pitchFamily="34" charset="0"/>
                        <a:cs typeface="Verdana" pitchFamily="34" charset="0"/>
                      </a:endParaRPr>
                    </a:p>
                  </a:txBody>
                  <a:tcPr anchor="ctr"/>
                </a:tc>
                <a:tc>
                  <a:txBody>
                    <a:bodyPr/>
                    <a:lstStyle/>
                    <a:p>
                      <a:pPr algn="r" fontAlgn="b"/>
                      <a:r>
                        <a:rPr lang="en-US" sz="1800" u="none" strike="noStrike" dirty="0">
                          <a:effectLst/>
                          <a:latin typeface="Verdana" pitchFamily="34" charset="0"/>
                          <a:ea typeface="Verdana" pitchFamily="34" charset="0"/>
                          <a:cs typeface="Verdana" pitchFamily="34" charset="0"/>
                        </a:rPr>
                        <a:t>200 </a:t>
                      </a:r>
                      <a:endParaRPr lang="en-US" sz="1800" b="0" i="0" u="none" strike="noStrike" dirty="0">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578303">
                <a:tc>
                  <a:txBody>
                    <a:bodyPr/>
                    <a:lstStyle/>
                    <a:p>
                      <a:pPr algn="l" fontAlgn="b"/>
                      <a:r>
                        <a:rPr lang="en-US" sz="1800" u="none" strike="noStrike" dirty="0">
                          <a:effectLst/>
                          <a:latin typeface="Verdana" pitchFamily="34" charset="0"/>
                          <a:ea typeface="Verdana" pitchFamily="34" charset="0"/>
                          <a:cs typeface="Verdana" pitchFamily="34" charset="0"/>
                        </a:rPr>
                        <a:t>Bank deposit</a:t>
                      </a:r>
                      <a:endParaRPr lang="en-US" sz="1800" b="0" i="0" u="none" strike="noStrike" dirty="0">
                        <a:effectLst/>
                        <a:latin typeface="Verdana" pitchFamily="34" charset="0"/>
                        <a:ea typeface="Verdana" pitchFamily="34" charset="0"/>
                        <a:cs typeface="Verdana" pitchFamily="34" charset="0"/>
                      </a:endParaRPr>
                    </a:p>
                  </a:txBody>
                  <a:tcPr anchor="ctr"/>
                </a:tc>
                <a:tc>
                  <a:txBody>
                    <a:bodyPr/>
                    <a:lstStyle/>
                    <a:p>
                      <a:pPr algn="r" fontAlgn="b"/>
                      <a:r>
                        <a:rPr lang="en-US" sz="1800" u="none" strike="noStrike" dirty="0">
                          <a:effectLst/>
                          <a:latin typeface="Verdana" pitchFamily="34" charset="0"/>
                          <a:ea typeface="Verdana" pitchFamily="34" charset="0"/>
                          <a:cs typeface="Verdana" pitchFamily="34" charset="0"/>
                        </a:rPr>
                        <a:t>$2,101 </a:t>
                      </a:r>
                      <a:endParaRPr lang="en-US" sz="1800" b="0" i="0" u="none" strike="noStrike" dirty="0">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544287">
                <a:tc>
                  <a:txBody>
                    <a:bodyPr/>
                    <a:lstStyle/>
                    <a:p>
                      <a:pPr algn="l" fontAlgn="b"/>
                      <a:r>
                        <a:rPr lang="en-US" sz="1800" u="none" strike="noStrike" dirty="0">
                          <a:effectLst/>
                          <a:latin typeface="Verdana" pitchFamily="34" charset="0"/>
                          <a:ea typeface="Verdana" pitchFamily="34" charset="0"/>
                          <a:cs typeface="Verdana" pitchFamily="34" charset="0"/>
                        </a:rPr>
                        <a:t>Sales per cash register tape</a:t>
                      </a:r>
                      <a:endParaRPr lang="en-US" sz="1800" b="0" i="0" u="none" strike="noStrike" dirty="0">
                        <a:effectLst/>
                        <a:latin typeface="Verdana" pitchFamily="34" charset="0"/>
                        <a:ea typeface="Verdana" pitchFamily="34" charset="0"/>
                        <a:cs typeface="Verdana" pitchFamily="34" charset="0"/>
                      </a:endParaRPr>
                    </a:p>
                  </a:txBody>
                  <a:tcPr anchor="ctr"/>
                </a:tc>
                <a:tc>
                  <a:txBody>
                    <a:bodyPr/>
                    <a:lstStyle/>
                    <a:p>
                      <a:pPr algn="r" fontAlgn="b"/>
                      <a:r>
                        <a:rPr lang="en-US" sz="1800" u="none" strike="noStrike" dirty="0">
                          <a:effectLst/>
                          <a:latin typeface="Verdana" pitchFamily="34" charset="0"/>
                          <a:ea typeface="Verdana" pitchFamily="34" charset="0"/>
                          <a:cs typeface="Verdana" pitchFamily="34" charset="0"/>
                        </a:rPr>
                        <a:t>2,100 </a:t>
                      </a:r>
                      <a:endParaRPr lang="en-US" sz="1800" b="0" i="0" u="none" strike="noStrike" dirty="0">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r h="578303">
                <a:tc>
                  <a:txBody>
                    <a:bodyPr/>
                    <a:lstStyle/>
                    <a:p>
                      <a:pPr algn="l" fontAlgn="b"/>
                      <a:r>
                        <a:rPr lang="en-US" sz="1800" u="none" strike="noStrike">
                          <a:effectLst/>
                          <a:latin typeface="Verdana" pitchFamily="34" charset="0"/>
                          <a:ea typeface="Verdana" pitchFamily="34" charset="0"/>
                          <a:cs typeface="Verdana" pitchFamily="34" charset="0"/>
                        </a:rPr>
                        <a:t>Amount over</a:t>
                      </a:r>
                      <a:endParaRPr lang="en-US" sz="1800" b="0" i="0" u="none" strike="noStrike">
                        <a:effectLst/>
                        <a:latin typeface="Verdana" pitchFamily="34" charset="0"/>
                        <a:ea typeface="Verdana" pitchFamily="34" charset="0"/>
                        <a:cs typeface="Verdana" pitchFamily="34" charset="0"/>
                      </a:endParaRPr>
                    </a:p>
                  </a:txBody>
                  <a:tcPr anchor="ctr"/>
                </a:tc>
                <a:tc>
                  <a:txBody>
                    <a:bodyPr/>
                    <a:lstStyle/>
                    <a:p>
                      <a:pPr algn="r" fontAlgn="b"/>
                      <a:r>
                        <a:rPr lang="en-US" sz="1800" u="none" strike="noStrike" dirty="0">
                          <a:effectLst/>
                          <a:latin typeface="Verdana" pitchFamily="34" charset="0"/>
                          <a:ea typeface="Verdana" pitchFamily="34" charset="0"/>
                          <a:cs typeface="Verdana" pitchFamily="34" charset="0"/>
                        </a:rPr>
                        <a:t>$1 </a:t>
                      </a:r>
                      <a:endParaRPr lang="en-US" sz="1800" b="0" i="0" u="none" strike="noStrike" dirty="0">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1260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a:spLocks noGrp="1"/>
          </p:cNvSpPr>
          <p:nvPr>
            <p:ph type="body" sz="quarter" idx="13"/>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6" name="Title 5"/>
          <p:cNvSpPr>
            <a:spLocks noGrp="1"/>
          </p:cNvSpPr>
          <p:nvPr>
            <p:ph type="title"/>
          </p:nvPr>
        </p:nvSpPr>
        <p:spPr>
          <a:xfrm>
            <a:off x="266699" y="457200"/>
            <a:ext cx="8648701" cy="1219200"/>
          </a:xfrm>
        </p:spPr>
        <p:txBody>
          <a:bodyPr>
            <a:normAutofit/>
          </a:bodyPr>
          <a:lstStyle/>
          <a:p>
            <a:pPr algn="ctr"/>
            <a:r>
              <a:rPr lang="en-US" altLang="en-US" sz="3600" dirty="0"/>
              <a:t>Example #2: Accounting for Cash Short or Over (3 of 3)</a:t>
            </a:r>
            <a:endParaRPr lang="en-US" sz="3600" dirty="0"/>
          </a:p>
        </p:txBody>
      </p:sp>
      <p:sp>
        <p:nvSpPr>
          <p:cNvPr id="2" name="Content Placeholder 1"/>
          <p:cNvSpPr>
            <a:spLocks noGrp="1"/>
          </p:cNvSpPr>
          <p:nvPr>
            <p:ph sz="quarter" idx="16"/>
          </p:nvPr>
        </p:nvSpPr>
        <p:spPr>
          <a:xfrm>
            <a:off x="504825" y="1600201"/>
            <a:ext cx="8077199" cy="838199"/>
          </a:xfrm>
        </p:spPr>
        <p:txBody>
          <a:bodyPr/>
          <a:lstStyle/>
          <a:p>
            <a:pPr marL="0" indent="0">
              <a:buNone/>
            </a:pPr>
            <a:r>
              <a:rPr lang="en-US" altLang="en-US" sz="2400" dirty="0"/>
              <a:t>Journal entry to record the sales and cash overage:</a:t>
            </a:r>
          </a:p>
        </p:txBody>
      </p:sp>
      <p:pic>
        <p:nvPicPr>
          <p:cNvPr id="1026" name="Picture 2" descr="Example of the transfer of items from the General Journal to the General Ledger.  The top sheet is the General Journal, Page 2, and has Columns labeled Date, Description, Post. Ref., Debit and Credit. Each row is numbered.  Row 1 lists 2019 for Date.  Row 2 lists Sept. 30, Cash and 2101.00 for Debit.  Row 3 lists Cash Short or Over and 1.00 for Credit.  Row 4 lists Sales ane 2100.00 for Credit.  Row 5 lists Record sales and cash overage.  The bottom sheet is the General Ledger for the Account labeled Cash Short or Over with Account No. 620 and has Columns labeled Date, Description, Post. Ref., Debit, Credit adn Balance divided in to Debit and Credit. The first entry lists 2019 Sept. 29, J1, 3.00 for Debit and 3.00 for Balance Debit.  The next entry lists 30, J2, 1.00 for Credit and 2.00 for Balance Debit.  A red line leads from the General Journal entry 1.00 for Credit to the Ledger entry 1.00 for Credit. The General Ledger entry of 2.00 is outlined in red." title="Transfer from Journal to Ledger (Slide 3 of 3)"/>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1600200" y="2362200"/>
            <a:ext cx="5885024" cy="320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sz="quarter" idx="15"/>
          </p:nvPr>
        </p:nvSpPr>
        <p:spPr>
          <a:xfrm>
            <a:off x="533401" y="5562600"/>
            <a:ext cx="8077199" cy="812800"/>
          </a:xfrm>
        </p:spPr>
        <p:txBody>
          <a:bodyPr/>
          <a:lstStyle/>
          <a:p>
            <a:pPr marL="0" indent="0">
              <a:buNone/>
            </a:pPr>
            <a:r>
              <a:rPr lang="en-US" altLang="en-US" sz="2400" dirty="0"/>
              <a:t>Debit 200: Reported as a revenue on the income statement for the period ended Sept. 30.</a:t>
            </a:r>
            <a:endParaRPr lang="en-US" sz="2400" dirty="0"/>
          </a:p>
        </p:txBody>
      </p:sp>
    </p:spTree>
    <p:extLst>
      <p:ext uri="{BB962C8B-B14F-4D97-AF65-F5344CB8AC3E}">
        <p14:creationId xmlns:p14="http://schemas.microsoft.com/office/powerpoint/2010/main" val="104944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0" y="0"/>
            <a:ext cx="9144000" cy="419100"/>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723900" y="533400"/>
            <a:ext cx="7886700" cy="823070"/>
          </a:xfrm>
        </p:spPr>
        <p:txBody>
          <a:bodyPr>
            <a:normAutofit/>
          </a:bodyPr>
          <a:lstStyle/>
          <a:p>
            <a:pPr algn="ctr"/>
            <a:r>
              <a:rPr lang="en-US" altLang="en-US" sz="3600" dirty="0">
                <a:latin typeface="Verdana" pitchFamily="34" charset="0"/>
                <a:ea typeface="Verdana" pitchFamily="34" charset="0"/>
                <a:cs typeface="Verdana" pitchFamily="34" charset="0"/>
              </a:rPr>
              <a:t>Cash Received on Account</a:t>
            </a:r>
            <a:endParaRPr lang="en-US" sz="3600" dirty="0">
              <a:latin typeface="Verdana" pitchFamily="34" charset="0"/>
              <a:ea typeface="Verdana" pitchFamily="34" charset="0"/>
              <a:cs typeface="Verdana" pitchFamily="34" charset="0"/>
            </a:endParaRPr>
          </a:p>
        </p:txBody>
      </p:sp>
      <p:sp>
        <p:nvSpPr>
          <p:cNvPr id="5" name="Content Placeholder 4"/>
          <p:cNvSpPr>
            <a:spLocks noGrp="1"/>
          </p:cNvSpPr>
          <p:nvPr>
            <p:ph sz="quarter" idx="15"/>
          </p:nvPr>
        </p:nvSpPr>
        <p:spPr>
          <a:xfrm>
            <a:off x="228600" y="1600200"/>
            <a:ext cx="8791417" cy="4026578"/>
          </a:xfrm>
        </p:spPr>
        <p:txBody>
          <a:bodyPr>
            <a:noAutofit/>
          </a:bodyPr>
          <a:lstStyle/>
          <a:p>
            <a:pPr marL="457200" indent="-457200">
              <a:lnSpc>
                <a:spcPct val="100000"/>
              </a:lnSpc>
              <a:buClr>
                <a:schemeClr val="tx1"/>
              </a:buClr>
            </a:pPr>
            <a:r>
              <a:rPr lang="en-US" altLang="en-US" sz="2600" dirty="0">
                <a:latin typeface="Verdana" pitchFamily="34" charset="0"/>
                <a:ea typeface="Verdana" pitchFamily="34" charset="0"/>
                <a:cs typeface="Verdana" pitchFamily="34" charset="0"/>
              </a:rPr>
              <a:t>Generally a business makes sales on account and bills customers once after a specified period </a:t>
            </a:r>
            <a:br>
              <a:rPr lang="en-US" altLang="en-US" sz="2600" dirty="0">
                <a:latin typeface="Verdana" pitchFamily="34" charset="0"/>
                <a:ea typeface="Verdana" pitchFamily="34" charset="0"/>
                <a:cs typeface="Verdana" pitchFamily="34" charset="0"/>
              </a:rPr>
            </a:br>
            <a:r>
              <a:rPr lang="en-US" altLang="en-US" sz="2600" dirty="0">
                <a:latin typeface="Verdana" pitchFamily="34" charset="0"/>
                <a:ea typeface="Verdana" pitchFamily="34" charset="0"/>
                <a:cs typeface="Verdana" pitchFamily="34" charset="0"/>
              </a:rPr>
              <a:t>(say, a month.)</a:t>
            </a:r>
          </a:p>
          <a:p>
            <a:pPr marL="457200" indent="-457200">
              <a:lnSpc>
                <a:spcPct val="100000"/>
              </a:lnSpc>
              <a:buClr>
                <a:schemeClr val="tx1"/>
              </a:buClr>
            </a:pPr>
            <a:r>
              <a:rPr lang="en-US" altLang="en-US" sz="2600" dirty="0">
                <a:latin typeface="Verdana" pitchFamily="34" charset="0"/>
                <a:ea typeface="Verdana" pitchFamily="34" charset="0"/>
                <a:cs typeface="Verdana" pitchFamily="34" charset="0"/>
              </a:rPr>
              <a:t>It sends a </a:t>
            </a:r>
            <a:r>
              <a:rPr lang="en-US" altLang="en-US" sz="2600" b="1" dirty="0">
                <a:latin typeface="Verdana" pitchFamily="34" charset="0"/>
                <a:ea typeface="Verdana" pitchFamily="34" charset="0"/>
                <a:cs typeface="Verdana" pitchFamily="34" charset="0"/>
              </a:rPr>
              <a:t>statement of account </a:t>
            </a:r>
            <a:r>
              <a:rPr lang="en-US" altLang="en-US" sz="2600" dirty="0">
                <a:latin typeface="Verdana" pitchFamily="34" charset="0"/>
                <a:ea typeface="Verdana" pitchFamily="34" charset="0"/>
                <a:cs typeface="Verdana" pitchFamily="34" charset="0"/>
              </a:rPr>
              <a:t>that shows the transactions during the month and the balance owed.</a:t>
            </a:r>
          </a:p>
          <a:p>
            <a:pPr marL="457200" indent="-457200">
              <a:lnSpc>
                <a:spcPct val="100000"/>
              </a:lnSpc>
              <a:buClr>
                <a:schemeClr val="tx1"/>
              </a:buClr>
            </a:pPr>
            <a:r>
              <a:rPr lang="en-US" altLang="en-US" sz="2600" dirty="0">
                <a:latin typeface="Verdana" pitchFamily="34" charset="0"/>
                <a:ea typeface="Verdana" pitchFamily="34" charset="0"/>
                <a:cs typeface="Verdana" pitchFamily="34" charset="0"/>
              </a:rPr>
              <a:t>Checks from credit customers are journalized and posted, and then the checks are deposited in the bank.</a:t>
            </a:r>
          </a:p>
        </p:txBody>
      </p:sp>
    </p:spTree>
    <p:extLst>
      <p:ext uri="{BB962C8B-B14F-4D97-AF65-F5344CB8AC3E}">
        <p14:creationId xmlns:p14="http://schemas.microsoft.com/office/powerpoint/2010/main" val="59384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533400" y="624730"/>
            <a:ext cx="7886700" cy="823070"/>
          </a:xfrm>
        </p:spPr>
        <p:txBody>
          <a:bodyPr>
            <a:normAutofit/>
          </a:bodyPr>
          <a:lstStyle/>
          <a:p>
            <a:pPr algn="ctr"/>
            <a:r>
              <a:rPr lang="en-US" altLang="en-US" sz="3600" dirty="0">
                <a:latin typeface="Verdana" pitchFamily="34" charset="0"/>
                <a:ea typeface="Verdana" pitchFamily="34" charset="0"/>
                <a:cs typeface="Verdana" pitchFamily="34" charset="0"/>
              </a:rPr>
              <a:t>Promissory Note</a:t>
            </a:r>
            <a:endParaRPr lang="en-US" sz="3600" dirty="0">
              <a:latin typeface="Verdana" pitchFamily="34" charset="0"/>
              <a:ea typeface="Verdana" pitchFamily="34" charset="0"/>
              <a:cs typeface="Verdana" pitchFamily="34" charset="0"/>
            </a:endParaRPr>
          </a:p>
        </p:txBody>
      </p:sp>
      <p:sp>
        <p:nvSpPr>
          <p:cNvPr id="7" name="Content Placeholder 6"/>
          <p:cNvSpPr>
            <a:spLocks noGrp="1"/>
          </p:cNvSpPr>
          <p:nvPr>
            <p:ph idx="1"/>
          </p:nvPr>
        </p:nvSpPr>
        <p:spPr>
          <a:xfrm>
            <a:off x="373380" y="1676400"/>
            <a:ext cx="8465820" cy="3876194"/>
          </a:xfrm>
        </p:spPr>
        <p:txBody>
          <a:bodyPr>
            <a:noAutofit/>
          </a:bodyPr>
          <a:lstStyle/>
          <a:p>
            <a:pPr marL="457200" indent="-457200">
              <a:lnSpc>
                <a:spcPct val="100000"/>
              </a:lnSpc>
              <a:spcBef>
                <a:spcPct val="20000"/>
              </a:spcBef>
              <a:buClr>
                <a:schemeClr val="tx1"/>
              </a:buClr>
            </a:pPr>
            <a:r>
              <a:rPr lang="en-US" altLang="en-US" sz="2600" dirty="0">
                <a:latin typeface="Verdana" pitchFamily="34" charset="0"/>
                <a:ea typeface="Verdana" pitchFamily="34" charset="0"/>
                <a:cs typeface="Verdana" pitchFamily="34" charset="0"/>
              </a:rPr>
              <a:t>A promissory note is a written promise to pay a specified amount of money on a certain date.</a:t>
            </a:r>
          </a:p>
          <a:p>
            <a:pPr marL="457200" indent="-457200">
              <a:lnSpc>
                <a:spcPct val="100000"/>
              </a:lnSpc>
              <a:spcBef>
                <a:spcPct val="20000"/>
              </a:spcBef>
              <a:buClr>
                <a:schemeClr val="tx1"/>
              </a:buClr>
            </a:pPr>
            <a:r>
              <a:rPr lang="en-US" altLang="en-US" sz="2600" dirty="0">
                <a:latin typeface="Verdana" pitchFamily="34" charset="0"/>
                <a:ea typeface="Verdana" pitchFamily="34" charset="0"/>
                <a:cs typeface="Verdana" pitchFamily="34" charset="0"/>
              </a:rPr>
              <a:t>Promissory notes are specified interest bearing notes.</a:t>
            </a:r>
          </a:p>
          <a:p>
            <a:pPr marL="457200" indent="-457200">
              <a:lnSpc>
                <a:spcPct val="100000"/>
              </a:lnSpc>
              <a:spcBef>
                <a:spcPct val="20000"/>
              </a:spcBef>
              <a:buClr>
                <a:schemeClr val="tx1"/>
              </a:buClr>
            </a:pPr>
            <a:r>
              <a:rPr lang="en-US" altLang="en-US" sz="2600" dirty="0">
                <a:latin typeface="Verdana" pitchFamily="34" charset="0"/>
                <a:ea typeface="Verdana" pitchFamily="34" charset="0"/>
                <a:cs typeface="Verdana" pitchFamily="34" charset="0"/>
              </a:rPr>
              <a:t>They are used by businesses to extent credit.</a:t>
            </a:r>
          </a:p>
          <a:p>
            <a:pPr marL="457200" indent="-457200">
              <a:lnSpc>
                <a:spcPct val="100000"/>
              </a:lnSpc>
              <a:spcBef>
                <a:spcPct val="20000"/>
              </a:spcBef>
              <a:buClr>
                <a:schemeClr val="tx1"/>
              </a:buClr>
            </a:pPr>
            <a:r>
              <a:rPr lang="en-US" altLang="en-US" sz="2600" dirty="0">
                <a:latin typeface="Verdana" pitchFamily="34" charset="0"/>
                <a:ea typeface="Verdana" pitchFamily="34" charset="0"/>
                <a:cs typeface="Verdana" pitchFamily="34" charset="0"/>
              </a:rPr>
              <a:t>Also used to replace an accounts receivable balance when an account is overdue.</a:t>
            </a:r>
          </a:p>
        </p:txBody>
      </p:sp>
    </p:spTree>
    <p:extLst>
      <p:ext uri="{BB962C8B-B14F-4D97-AF65-F5344CB8AC3E}">
        <p14:creationId xmlns:p14="http://schemas.microsoft.com/office/powerpoint/2010/main" val="325336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p:txBody>
          <a:bodyPr/>
          <a:lstStyle/>
          <a:p>
            <a:pPr>
              <a:spcBef>
                <a:spcPct val="20000"/>
              </a:spcBef>
              <a:buClr>
                <a:srgbClr val="EB8045"/>
              </a:buClr>
            </a:pPr>
            <a:r>
              <a:rPr lang="en-US" altLang="en-US" sz="1800" dirty="0"/>
              <a:t>Section 1, Objective 9-1: Account for Cash Short or Over.</a:t>
            </a:r>
          </a:p>
        </p:txBody>
      </p:sp>
      <p:sp>
        <p:nvSpPr>
          <p:cNvPr id="11" name="Title 10"/>
          <p:cNvSpPr>
            <a:spLocks noGrp="1"/>
          </p:cNvSpPr>
          <p:nvPr>
            <p:ph type="title"/>
          </p:nvPr>
        </p:nvSpPr>
        <p:spPr>
          <a:xfrm>
            <a:off x="304800" y="427037"/>
            <a:ext cx="8610600" cy="1179513"/>
          </a:xfrm>
        </p:spPr>
        <p:txBody>
          <a:bodyPr>
            <a:normAutofit/>
          </a:bodyPr>
          <a:lstStyle/>
          <a:p>
            <a:pPr algn="ctr"/>
            <a:r>
              <a:rPr lang="en-US" altLang="en-US" sz="3600" dirty="0"/>
              <a:t>Collection of a Promissory Note and Interest (1 of 3)</a:t>
            </a:r>
            <a:endParaRPr lang="en-US" sz="3600" dirty="0"/>
          </a:p>
        </p:txBody>
      </p:sp>
      <p:sp>
        <p:nvSpPr>
          <p:cNvPr id="12" name="Content Placeholder 11"/>
          <p:cNvSpPr>
            <a:spLocks noGrp="1"/>
          </p:cNvSpPr>
          <p:nvPr>
            <p:ph sz="quarter" idx="15"/>
          </p:nvPr>
        </p:nvSpPr>
        <p:spPr>
          <a:xfrm>
            <a:off x="504825" y="1606550"/>
            <a:ext cx="8077200" cy="1289050"/>
          </a:xfrm>
        </p:spPr>
        <p:txBody>
          <a:bodyPr/>
          <a:lstStyle/>
          <a:p>
            <a:pPr marL="0" indent="0">
              <a:lnSpc>
                <a:spcPct val="100000"/>
              </a:lnSpc>
              <a:buNone/>
            </a:pPr>
            <a:r>
              <a:rPr lang="en-US" altLang="en-US" sz="2600" dirty="0">
                <a:ea typeface="ＭＳ Ｐゴシック" pitchFamily="34" charset="-128"/>
              </a:rPr>
              <a:t>On July 31 </a:t>
            </a:r>
            <a:r>
              <a:rPr lang="en-US" altLang="en-US" sz="2600" i="1" dirty="0">
                <a:ea typeface="ＭＳ Ｐゴシック" pitchFamily="34" charset="-128"/>
              </a:rPr>
              <a:t>Maxx-Out Sporting Goods </a:t>
            </a:r>
            <a:r>
              <a:rPr lang="en-US" altLang="en-US" sz="2600" dirty="0">
                <a:ea typeface="ＭＳ Ｐゴシック" pitchFamily="34" charset="-128"/>
              </a:rPr>
              <a:t>accepted a six-month promissory note from Stacee Fairley, who owed $800 on account.</a:t>
            </a:r>
            <a:endParaRPr lang="en-US" sz="2600" dirty="0"/>
          </a:p>
        </p:txBody>
      </p:sp>
      <p:pic>
        <p:nvPicPr>
          <p:cNvPr id="7" name="Picture 2" descr="Example of a six-month promissory note.  The amount of the note is for $800.00 issued on July 31, 2018.  The note reads Six months (Circled in red) AFTER DATE I PROMISE TO PAY, TO THE ORDER OF Maxx-Out Sporting Goods, Eight Hundred and no/100 DOLLARS, PAYABLE AT Frist Texas Bank, VALUE RECEIVED with interest at 9% (Cricled in red). No. is listed as 30, Due is listed as January 31, 2019 and it is signed by Stacee Fairley." title="Promissory Note"/>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849329" y="3002890"/>
            <a:ext cx="7264366" cy="324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73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9050"/>
            <a:ext cx="9144000" cy="381000"/>
          </a:xfrm>
        </p:spPr>
        <p:txBody>
          <a:bodyPr/>
          <a:lstStyle/>
          <a:p>
            <a:pPr>
              <a:spcBef>
                <a:spcPct val="20000"/>
              </a:spcBef>
              <a:buClr>
                <a:srgbClr val="EB8045"/>
              </a:buClr>
            </a:pPr>
            <a:r>
              <a:rPr lang="en-US" altLang="en-US" sz="1800" dirty="0"/>
              <a:t>Section 1, Objective 9-1: Account for Cash Short or Over.</a:t>
            </a:r>
          </a:p>
        </p:txBody>
      </p:sp>
      <p:sp>
        <p:nvSpPr>
          <p:cNvPr id="8" name="Title 10"/>
          <p:cNvSpPr>
            <a:spLocks noGrp="1"/>
          </p:cNvSpPr>
          <p:nvPr>
            <p:ph type="title"/>
          </p:nvPr>
        </p:nvSpPr>
        <p:spPr>
          <a:xfrm>
            <a:off x="228600" y="381000"/>
            <a:ext cx="8675370" cy="1205057"/>
          </a:xfrm>
        </p:spPr>
        <p:txBody>
          <a:bodyPr>
            <a:normAutofit/>
          </a:bodyPr>
          <a:lstStyle/>
          <a:p>
            <a:pPr algn="ctr"/>
            <a:r>
              <a:rPr lang="en-US" altLang="en-US" sz="3600" dirty="0"/>
              <a:t>Collection of a Promissory Note and Interest (2 of 3)</a:t>
            </a:r>
            <a:endParaRPr lang="en-US" sz="3600" dirty="0"/>
          </a:p>
        </p:txBody>
      </p:sp>
      <p:sp>
        <p:nvSpPr>
          <p:cNvPr id="5" name="Content Placeholder 4"/>
          <p:cNvSpPr>
            <a:spLocks noGrp="1"/>
          </p:cNvSpPr>
          <p:nvPr>
            <p:ph sz="quarter" idx="15"/>
          </p:nvPr>
        </p:nvSpPr>
        <p:spPr>
          <a:xfrm>
            <a:off x="304800" y="1828800"/>
            <a:ext cx="8512017" cy="4495800"/>
          </a:xfrm>
        </p:spPr>
        <p:txBody>
          <a:bodyPr/>
          <a:lstStyle/>
          <a:p>
            <a:pPr marL="457200" indent="-457200">
              <a:lnSpc>
                <a:spcPct val="100000"/>
              </a:lnSpc>
            </a:pPr>
            <a:r>
              <a:rPr lang="en-US" altLang="en-US" sz="2600" dirty="0"/>
              <a:t>On July 31, </a:t>
            </a:r>
            <a:r>
              <a:rPr lang="en-US" altLang="en-US" sz="2600" i="1" dirty="0"/>
              <a:t>Maxx-Out Sporting Goods </a:t>
            </a:r>
            <a:r>
              <a:rPr lang="en-US" altLang="en-US" sz="2600" dirty="0"/>
              <a:t>recorded a general journal entry to increase notes receivable and to decrease accounts receivable for $800.</a:t>
            </a:r>
          </a:p>
          <a:p>
            <a:pPr marL="457200" indent="-457200">
              <a:lnSpc>
                <a:spcPct val="100000"/>
              </a:lnSpc>
            </a:pPr>
            <a:r>
              <a:rPr lang="en-US" altLang="en-US" sz="2600" dirty="0"/>
              <a:t>The asset account, </a:t>
            </a:r>
            <a:r>
              <a:rPr lang="en-US" altLang="en-US" sz="2600" i="1" dirty="0"/>
              <a:t>Notes Receivable</a:t>
            </a:r>
            <a:r>
              <a:rPr lang="en-US" altLang="en-US" sz="2600" dirty="0"/>
              <a:t>, was debited. The </a:t>
            </a:r>
            <a:r>
              <a:rPr lang="en-US" altLang="en-US" sz="2600" i="1" dirty="0"/>
              <a:t>Accounts Receivable </a:t>
            </a:r>
            <a:r>
              <a:rPr lang="en-US" altLang="en-US" sz="2600" dirty="0"/>
              <a:t>account was credited.</a:t>
            </a:r>
          </a:p>
        </p:txBody>
      </p:sp>
    </p:spTree>
    <p:extLst>
      <p:ext uri="{BB962C8B-B14F-4D97-AF65-F5344CB8AC3E}">
        <p14:creationId xmlns:p14="http://schemas.microsoft.com/office/powerpoint/2010/main" val="922302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a:xfrm>
            <a:off x="0" y="19050"/>
            <a:ext cx="9144000" cy="381000"/>
          </a:xfrm>
        </p:spPr>
        <p:txBody>
          <a:bodyPr/>
          <a:lstStyle/>
          <a:p>
            <a:pPr>
              <a:spcBef>
                <a:spcPct val="20000"/>
              </a:spcBef>
              <a:buClr>
                <a:srgbClr val="EB8045"/>
              </a:buClr>
            </a:pPr>
            <a:r>
              <a:rPr lang="en-US" altLang="en-US" sz="1800" dirty="0"/>
              <a:t>Section 1, Objective 9-1: Account for Cash Short or Over.</a:t>
            </a:r>
          </a:p>
        </p:txBody>
      </p:sp>
      <p:sp>
        <p:nvSpPr>
          <p:cNvPr id="12" name="Title 10"/>
          <p:cNvSpPr>
            <a:spLocks noGrp="1"/>
          </p:cNvSpPr>
          <p:nvPr>
            <p:ph type="title"/>
          </p:nvPr>
        </p:nvSpPr>
        <p:spPr>
          <a:xfrm>
            <a:off x="228600" y="381000"/>
            <a:ext cx="8675370" cy="1205057"/>
          </a:xfrm>
        </p:spPr>
        <p:txBody>
          <a:bodyPr>
            <a:normAutofit/>
          </a:bodyPr>
          <a:lstStyle/>
          <a:p>
            <a:pPr algn="ctr"/>
            <a:r>
              <a:rPr lang="en-US" altLang="en-US" sz="3600" dirty="0"/>
              <a:t>Collection of a Promissory Note and Interest (3 of 3)</a:t>
            </a:r>
            <a:endParaRPr lang="en-US" sz="3600" dirty="0"/>
          </a:p>
        </p:txBody>
      </p:sp>
      <p:pic>
        <p:nvPicPr>
          <p:cNvPr id="9" name="Picture 2" descr="General Journal entry from page 16 to record the collection of a promissory note and interest.  Columns are labeled Date, Description, Post. Ref., Debit and Credit. Each row is numbered.  Row 1 lists 2018 for Date.  Row 2 lists July 31, Notes Receivable, 109 and 800.00 for Debit.  Row 3 lists Accounts Receivable/ Stacee Fairley, 111/Check Mark and 800.00 for Credit.  Row 4 and 5 lists Received a 6-month, 9% note from Stacee Fairley to replace open account." title="General Journal (Slide 3 of 3)"/>
          <p:cNvPicPr>
            <a:picLocks noGrp="1" noChangeAspect="1" noChangeArrowheads="1"/>
          </p:cNvPicPr>
          <p:nvPr>
            <p:ph type="pic" sz="quarter" idx="14"/>
          </p:nvPr>
        </p:nvPicPr>
        <p:blipFill>
          <a:blip r:embed="rId2" cstate="print"/>
          <a:stretch>
            <a:fillRect/>
          </a:stretch>
        </p:blipFill>
        <p:spPr bwMode="auto">
          <a:xfrm>
            <a:off x="669925" y="2590800"/>
            <a:ext cx="7869476" cy="2638499"/>
          </a:xfrm>
          <a:prstGeom prst="rect">
            <a:avLst/>
          </a:prstGeom>
          <a:noFill/>
          <a:ln w="9525">
            <a:noFill/>
            <a:miter lim="800000"/>
            <a:headEnd/>
            <a:tailEnd/>
          </a:ln>
        </p:spPr>
      </p:pic>
    </p:spTree>
    <p:extLst>
      <p:ext uri="{BB962C8B-B14F-4D97-AF65-F5344CB8AC3E}">
        <p14:creationId xmlns:p14="http://schemas.microsoft.com/office/powerpoint/2010/main" val="209251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4"/>
          </p:nvPr>
        </p:nvSpPr>
        <p:spPr/>
        <p:txBody>
          <a:bodyPr vert="horz" lIns="91440" tIns="45720" rIns="91440" bIns="45720" rtlCol="0">
            <a:noAutofit/>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12" name="Title 1"/>
          <p:cNvSpPr>
            <a:spLocks noGrp="1"/>
          </p:cNvSpPr>
          <p:nvPr>
            <p:ph type="title"/>
          </p:nvPr>
        </p:nvSpPr>
        <p:spPr>
          <a:xfrm>
            <a:off x="457200" y="365127"/>
            <a:ext cx="8229600" cy="1082674"/>
          </a:xfrm>
        </p:spPr>
        <p:txBody>
          <a:bodyPr>
            <a:normAutofit/>
          </a:bodyPr>
          <a:lstStyle/>
          <a:p>
            <a:pPr algn="ctr"/>
            <a:r>
              <a:rPr lang="en-US" altLang="en-US" sz="3600" dirty="0"/>
              <a:t>Computation of Interest (1 of 2)</a:t>
            </a:r>
            <a:endParaRPr lang="en-US" sz="3600" dirty="0"/>
          </a:p>
        </p:txBody>
      </p:sp>
      <p:sp>
        <p:nvSpPr>
          <p:cNvPr id="2" name="Content Placeholder 1"/>
          <p:cNvSpPr>
            <a:spLocks noGrp="1"/>
          </p:cNvSpPr>
          <p:nvPr>
            <p:ph idx="1"/>
          </p:nvPr>
        </p:nvSpPr>
        <p:spPr>
          <a:xfrm>
            <a:off x="381000" y="1508125"/>
            <a:ext cx="8458200" cy="4892675"/>
          </a:xfrm>
        </p:spPr>
        <p:txBody>
          <a:bodyPr/>
          <a:lstStyle/>
          <a:p>
            <a:pPr marL="0" indent="0">
              <a:buNone/>
            </a:pPr>
            <a:r>
              <a:rPr lang="en-US" altLang="en-US" sz="2600" dirty="0"/>
              <a:t>Amount owed = $ 800</a:t>
            </a:r>
          </a:p>
          <a:p>
            <a:pPr marL="0" indent="0">
              <a:buNone/>
            </a:pPr>
            <a:r>
              <a:rPr lang="en-US" altLang="en-US" sz="2600" dirty="0"/>
              <a:t>Interest rate = 9% per year</a:t>
            </a:r>
          </a:p>
          <a:p>
            <a:pPr marL="0" indent="0">
              <a:buNone/>
            </a:pPr>
            <a:r>
              <a:rPr lang="en-US" altLang="en-US" sz="2600" dirty="0"/>
              <a:t>Rate for six-month period = (9%) × </a:t>
            </a:r>
            <a:r>
              <a:rPr lang="en-US" altLang="en-US" sz="2600" dirty="0">
                <a:cs typeface="Arial" charset="0"/>
              </a:rPr>
              <a:t>6 / 12 </a:t>
            </a:r>
            <a:r>
              <a:rPr lang="en-US" altLang="en-US" sz="2600" dirty="0" err="1">
                <a:cs typeface="Arial" charset="0"/>
              </a:rPr>
              <a:t>mos</a:t>
            </a:r>
            <a:r>
              <a:rPr lang="en-US" altLang="en-US" sz="2600" dirty="0"/>
              <a:t> = 4.5%</a:t>
            </a:r>
          </a:p>
          <a:p>
            <a:pPr marL="0" indent="0">
              <a:buNone/>
            </a:pPr>
            <a:r>
              <a:rPr lang="en-US" altLang="en-US" sz="2600" dirty="0"/>
              <a:t>Interest amount	 = $ 800 × 4.5% = $ 36</a:t>
            </a:r>
          </a:p>
          <a:p>
            <a:pPr marL="0" indent="0">
              <a:buNone/>
            </a:pPr>
            <a:r>
              <a:rPr lang="en-US" altLang="en-US" sz="2600" dirty="0"/>
              <a:t>Total amount with interest	= $ 800 + $ 36 = $ 836</a:t>
            </a:r>
          </a:p>
        </p:txBody>
      </p:sp>
    </p:spTree>
    <p:extLst>
      <p:ext uri="{BB962C8B-B14F-4D97-AF65-F5344CB8AC3E}">
        <p14:creationId xmlns:p14="http://schemas.microsoft.com/office/powerpoint/2010/main" val="1453930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0030" y="0"/>
            <a:ext cx="8675370" cy="1066800"/>
          </a:xfrm>
        </p:spPr>
        <p:txBody>
          <a:bodyPr>
            <a:normAutofit/>
          </a:bodyPr>
          <a:lstStyle/>
          <a:p>
            <a:pPr algn="ctr"/>
            <a:r>
              <a:rPr lang="en-US" sz="3600" dirty="0">
                <a:latin typeface="Verdana" pitchFamily="34" charset="0"/>
                <a:ea typeface="Verdana" pitchFamily="34" charset="0"/>
                <a:cs typeface="Verdana" pitchFamily="34" charset="0"/>
              </a:rPr>
              <a:t>Learning Objectives (1 of 2)</a:t>
            </a:r>
          </a:p>
        </p:txBody>
      </p:sp>
      <p:sp>
        <p:nvSpPr>
          <p:cNvPr id="8" name="Content Placeholder 7"/>
          <p:cNvSpPr>
            <a:spLocks noGrp="1"/>
          </p:cNvSpPr>
          <p:nvPr>
            <p:ph idx="1"/>
          </p:nvPr>
        </p:nvSpPr>
        <p:spPr>
          <a:xfrm>
            <a:off x="533400" y="1447800"/>
            <a:ext cx="8153400" cy="4453806"/>
          </a:xfrm>
        </p:spPr>
        <p:txBody>
          <a:bodyPr>
            <a:noAutofit/>
          </a:bodyPr>
          <a:lstStyle/>
          <a:p>
            <a:pPr marL="0" indent="0" defTabSz="809625">
              <a:lnSpc>
                <a:spcPct val="100000"/>
              </a:lnSpc>
              <a:buNone/>
              <a:defRPr/>
            </a:pPr>
            <a:r>
              <a:rPr lang="en-US" altLang="en-US" sz="2600" u="sng" dirty="0">
                <a:latin typeface="Verdana" pitchFamily="34" charset="0"/>
                <a:ea typeface="Verdana" pitchFamily="34" charset="0"/>
                <a:cs typeface="Verdana" pitchFamily="34" charset="0"/>
              </a:rPr>
              <a:t>SECTION 1: Cash Receipts</a:t>
            </a:r>
          </a:p>
          <a:p>
            <a:pPr marL="0" indent="0">
              <a:lnSpc>
                <a:spcPct val="100000"/>
              </a:lnSpc>
              <a:buNone/>
              <a:tabLst>
                <a:tab pos="393700" algn="l"/>
              </a:tabLst>
            </a:pPr>
            <a:r>
              <a:rPr lang="en-US" altLang="en-US" sz="2600" dirty="0">
                <a:latin typeface="Verdana" pitchFamily="34" charset="0"/>
                <a:ea typeface="Verdana" pitchFamily="34" charset="0"/>
                <a:cs typeface="Verdana" pitchFamily="34" charset="0"/>
              </a:rPr>
              <a:t>9-1	</a:t>
            </a:r>
            <a:r>
              <a:rPr lang="en-US" sz="2600" dirty="0">
                <a:latin typeface="Verdana" pitchFamily="34" charset="0"/>
                <a:ea typeface="Verdana" pitchFamily="34" charset="0"/>
                <a:cs typeface="Verdana" pitchFamily="34" charset="0"/>
              </a:rPr>
              <a:t>Account for cash short or over. </a:t>
            </a:r>
          </a:p>
          <a:p>
            <a:pPr marL="0" indent="0">
              <a:lnSpc>
                <a:spcPct val="100000"/>
              </a:lnSpc>
              <a:buNone/>
              <a:tabLst>
                <a:tab pos="393700" algn="l"/>
              </a:tabLst>
            </a:pPr>
            <a:r>
              <a:rPr lang="en-US" altLang="en-US" sz="2600" u="sng" dirty="0">
                <a:latin typeface="Verdana" pitchFamily="34" charset="0"/>
                <a:ea typeface="Verdana" pitchFamily="34" charset="0"/>
                <a:cs typeface="Verdana" pitchFamily="34" charset="0"/>
              </a:rPr>
              <a:t>SECTION 2: Petty Cash and Internal Controls for Cash </a:t>
            </a:r>
          </a:p>
          <a:p>
            <a:pPr marL="914400" indent="-914400">
              <a:lnSpc>
                <a:spcPct val="100000"/>
              </a:lnSpc>
              <a:buNone/>
              <a:tabLst>
                <a:tab pos="393700" algn="l"/>
              </a:tabLst>
            </a:pPr>
            <a:r>
              <a:rPr lang="en-US" altLang="en-US" sz="2600" dirty="0">
                <a:latin typeface="Verdana" pitchFamily="34" charset="0"/>
                <a:ea typeface="Verdana" pitchFamily="34" charset="0"/>
                <a:cs typeface="Verdana" pitchFamily="34" charset="0"/>
              </a:rPr>
              <a:t>9-2	</a:t>
            </a:r>
            <a:r>
              <a:rPr lang="en-US" sz="2600" dirty="0">
                <a:latin typeface="Verdana" pitchFamily="34" charset="0"/>
                <a:ea typeface="Verdana" pitchFamily="34" charset="0"/>
                <a:cs typeface="Verdana" pitchFamily="34" charset="0"/>
              </a:rPr>
              <a:t>Demonstrate a knowledge of procedures for a petty cash fund.</a:t>
            </a:r>
          </a:p>
          <a:p>
            <a:pPr marL="914400" indent="-914400">
              <a:lnSpc>
                <a:spcPct val="100000"/>
              </a:lnSpc>
              <a:buNone/>
              <a:tabLst>
                <a:tab pos="393700" algn="l"/>
              </a:tabLst>
            </a:pPr>
            <a:r>
              <a:rPr lang="en-US" altLang="en-US" sz="2600" dirty="0">
                <a:latin typeface="Verdana" pitchFamily="34" charset="0"/>
                <a:ea typeface="Verdana" pitchFamily="34" charset="0"/>
                <a:cs typeface="Verdana" pitchFamily="34" charset="0"/>
              </a:rPr>
              <a:t>9-3	</a:t>
            </a:r>
            <a:r>
              <a:rPr lang="en-US" sz="2600" dirty="0">
                <a:latin typeface="Verdana" pitchFamily="34" charset="0"/>
                <a:ea typeface="Verdana" pitchFamily="34" charset="0"/>
                <a:cs typeface="Verdana" pitchFamily="34" charset="0"/>
              </a:rPr>
              <a:t>Demonstrate a knowledge of internal control routines for cash. </a:t>
            </a:r>
          </a:p>
        </p:txBody>
      </p:sp>
    </p:spTree>
    <p:extLst>
      <p:ext uri="{BB962C8B-B14F-4D97-AF65-F5344CB8AC3E}">
        <p14:creationId xmlns:p14="http://schemas.microsoft.com/office/powerpoint/2010/main" val="3720200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3"/>
          </p:nvPr>
        </p:nvSpPr>
        <p:spPr>
          <a:xfrm>
            <a:off x="0" y="19050"/>
            <a:ext cx="9144000" cy="381000"/>
          </a:xfrm>
        </p:spPr>
        <p:txBody>
          <a:bodyPr/>
          <a:lstStyle/>
          <a:p>
            <a:pPr>
              <a:spcBef>
                <a:spcPct val="20000"/>
              </a:spcBef>
              <a:buClr>
                <a:srgbClr val="EB8045"/>
              </a:buClr>
            </a:pPr>
            <a:r>
              <a:rPr lang="en-US" altLang="en-US" sz="1800" dirty="0"/>
              <a:t>Section 1, Objective 9-1: Account for Cash Short or Over.</a:t>
            </a:r>
          </a:p>
        </p:txBody>
      </p:sp>
      <p:sp>
        <p:nvSpPr>
          <p:cNvPr id="2" name="Title 1"/>
          <p:cNvSpPr>
            <a:spLocks noGrp="1"/>
          </p:cNvSpPr>
          <p:nvPr>
            <p:ph type="title"/>
          </p:nvPr>
        </p:nvSpPr>
        <p:spPr>
          <a:xfrm>
            <a:off x="457200" y="339436"/>
            <a:ext cx="8458200" cy="1108364"/>
          </a:xfrm>
        </p:spPr>
        <p:txBody>
          <a:bodyPr>
            <a:normAutofit/>
          </a:bodyPr>
          <a:lstStyle/>
          <a:p>
            <a:pPr algn="ctr"/>
            <a:r>
              <a:rPr lang="en-US" altLang="en-US" sz="3600" dirty="0"/>
              <a:t>Computation of Interest (2 of 2)</a:t>
            </a:r>
            <a:endParaRPr lang="en-US" sz="3600" dirty="0"/>
          </a:p>
        </p:txBody>
      </p:sp>
      <p:pic>
        <p:nvPicPr>
          <p:cNvPr id="9" name="Picture 3" descr="General Journal entry from page 18 to record the computation of interest.  Columns are labeled Date, Description, Post. Ref., Debit and Credit. Each row is numbered.  Row 1 lists 2019 for Date.  Row 2 lists Jan. 31, Cash and 836.00 for Debit.  Row 3 lists Interest Income and 36.00 for Credit.  Row 4 lists Notes Receivable and 800.00 for Credit.  Row 5 and 6 lists Payment from Stacee Fairly on note dated July 31, 2018." title="General Journal (Slide 2 of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609600" y="2133600"/>
            <a:ext cx="7935021" cy="1812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867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4062" y="693683"/>
            <a:ext cx="8242738" cy="1668517"/>
          </a:xfrm>
        </p:spPr>
        <p:txBody>
          <a:bodyPr anchor="ctr">
            <a:normAutofit/>
          </a:bodyPr>
          <a:lstStyle/>
          <a:p>
            <a:pPr algn="ctr"/>
            <a:r>
              <a:rPr lang="en-US" altLang="en-US" sz="3600" u="sng" dirty="0"/>
              <a:t>Section 2: Petty Cash and Internal Controls for Cash</a:t>
            </a:r>
            <a:endParaRPr lang="en-US" sz="3600" u="sng" dirty="0"/>
          </a:p>
        </p:txBody>
      </p:sp>
      <p:sp>
        <p:nvSpPr>
          <p:cNvPr id="8" name="Content Placeholder 7"/>
          <p:cNvSpPr>
            <a:spLocks noGrp="1"/>
          </p:cNvSpPr>
          <p:nvPr>
            <p:ph type="body" idx="4294967295"/>
          </p:nvPr>
        </p:nvSpPr>
        <p:spPr>
          <a:xfrm>
            <a:off x="444062" y="2667000"/>
            <a:ext cx="8242738" cy="2438400"/>
          </a:xfrm>
        </p:spPr>
        <p:txBody>
          <a:bodyPr anchor="ctr">
            <a:noAutofit/>
          </a:bodyPr>
          <a:lstStyle/>
          <a:p>
            <a:pPr marL="0" indent="0" algn="ctr" defTabSz="809625">
              <a:spcBef>
                <a:spcPct val="20000"/>
              </a:spcBef>
              <a:buClr>
                <a:srgbClr val="EB8045"/>
              </a:buClr>
              <a:buNone/>
              <a:defRPr/>
            </a:pPr>
            <a:r>
              <a:rPr lang="en-US" altLang="en-US" sz="3600" kern="0" dirty="0">
                <a:latin typeface="Verdana" pitchFamily="34" charset="0"/>
                <a:ea typeface="Verdana" pitchFamily="34" charset="0"/>
                <a:cs typeface="Verdana" pitchFamily="34" charset="0"/>
              </a:rPr>
              <a:t> </a:t>
            </a:r>
            <a:r>
              <a:rPr lang="en-US" altLang="en-US" sz="3600" b="1" kern="0" dirty="0">
                <a:latin typeface="Verdana" pitchFamily="34" charset="0"/>
                <a:ea typeface="Verdana" pitchFamily="34" charset="0"/>
                <a:cs typeface="Verdana" pitchFamily="34" charset="0"/>
              </a:rPr>
              <a:t>Learning Objective </a:t>
            </a:r>
            <a:r>
              <a:rPr lang="en-US" altLang="en-US" sz="3600" b="1" dirty="0">
                <a:latin typeface="Verdana" pitchFamily="34" charset="0"/>
                <a:ea typeface="Verdana" pitchFamily="34" charset="0"/>
                <a:cs typeface="Verdana" pitchFamily="34" charset="0"/>
              </a:rPr>
              <a:t>9-2: </a:t>
            </a:r>
            <a:r>
              <a:rPr lang="en-US" sz="3600" dirty="0">
                <a:latin typeface="Verdana" pitchFamily="34" charset="0"/>
                <a:ea typeface="Verdana" pitchFamily="34" charset="0"/>
                <a:cs typeface="Verdana" pitchFamily="34" charset="0"/>
              </a:rPr>
              <a:t>Demonstrate a knowledge of procedures for a petty cash fund </a:t>
            </a:r>
            <a:endParaRPr lang="en-US" altLang="en-US" sz="3600" kern="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240862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 </a:t>
            </a:r>
            <a:endParaRPr lang="en-US" altLang="en-US" sz="1800" dirty="0">
              <a:latin typeface="Verdana" pitchFamily="34" charset="0"/>
              <a:ea typeface="Verdana" pitchFamily="34" charset="0"/>
              <a:cs typeface="Verdana" pitchFamily="34" charset="0"/>
            </a:endParaRPr>
          </a:p>
        </p:txBody>
      </p:sp>
      <p:sp>
        <p:nvSpPr>
          <p:cNvPr id="7" name="Title 6"/>
          <p:cNvSpPr>
            <a:spLocks noGrp="1"/>
          </p:cNvSpPr>
          <p:nvPr>
            <p:ph type="title"/>
          </p:nvPr>
        </p:nvSpPr>
        <p:spPr>
          <a:xfrm>
            <a:off x="695325" y="568327"/>
            <a:ext cx="7886700" cy="803273"/>
          </a:xfrm>
        </p:spPr>
        <p:txBody>
          <a:bodyPr>
            <a:normAutofit/>
          </a:bodyPr>
          <a:lstStyle/>
          <a:p>
            <a:pPr algn="ctr"/>
            <a:r>
              <a:rPr lang="en-US" altLang="en-US" sz="3600" dirty="0"/>
              <a:t>Petty Cash</a:t>
            </a:r>
            <a:endParaRPr lang="en-US" sz="3600" dirty="0"/>
          </a:p>
        </p:txBody>
      </p:sp>
      <p:sp>
        <p:nvSpPr>
          <p:cNvPr id="8" name="Content Placeholder 7"/>
          <p:cNvSpPr>
            <a:spLocks noGrp="1"/>
          </p:cNvSpPr>
          <p:nvPr>
            <p:ph sz="quarter" idx="15"/>
          </p:nvPr>
        </p:nvSpPr>
        <p:spPr>
          <a:xfrm>
            <a:off x="504825" y="1308100"/>
            <a:ext cx="8181975" cy="2197100"/>
          </a:xfrm>
        </p:spPr>
        <p:txBody>
          <a:bodyPr/>
          <a:lstStyle/>
          <a:p>
            <a:pPr marL="457200" indent="-457200"/>
            <a:r>
              <a:rPr lang="en-US" altLang="en-US" sz="2600" i="1" u="sng" dirty="0"/>
              <a:t>Petty cash</a:t>
            </a:r>
            <a:r>
              <a:rPr lang="en-US" altLang="en-US" sz="2600" u="sng" dirty="0"/>
              <a:t> </a:t>
            </a:r>
            <a:r>
              <a:rPr lang="en-US" altLang="en-US" sz="2600" dirty="0"/>
              <a:t>funds are set up to make payments for purchases of small items like postage or supplies.</a:t>
            </a:r>
          </a:p>
          <a:p>
            <a:pPr marL="457200" indent="-457200"/>
            <a:r>
              <a:rPr lang="en-US" altLang="en-US" sz="2600" dirty="0"/>
              <a:t>A pre-numbered voucher is used for good internal control.</a:t>
            </a:r>
            <a:endParaRPr lang="en-US" sz="2600" dirty="0"/>
          </a:p>
        </p:txBody>
      </p:sp>
      <p:pic>
        <p:nvPicPr>
          <p:cNvPr id="9" name="Picture 2" descr="Example shows the items and data included in a Petty Cash Voucher.  This example is titled Petty Cash Voucher 1 with NOTE: This form must be computer processed or filled out in black ink.  The next section of the voucher is a table with columns labeled Description of Expenditure, Accounts to be Charged and Amount.  The entry lists data as Office supplies, Supplies 129 and 16.25.  At the bottom of the table, Total is listed as 16.25.  Additional items are listed as RECEIVED THE SUM OF Sixteen DOLLARS AND 25/100 CENTS; SIGNED L.T Green, Metroplex Office Supply Co.; DATE 2/3/19; APPROVED BY M.F. and DATE 2/3/19." title="Petty Cash Vouche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43000" y="3396034"/>
            <a:ext cx="7010810" cy="2928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092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533400"/>
          </a:xfrm>
        </p:spPr>
        <p:txBody>
          <a:bodyPr/>
          <a:lstStyle/>
          <a:p>
            <a:pPr>
              <a:spcBef>
                <a:spcPct val="20000"/>
              </a:spcBef>
              <a:buClr>
                <a:srgbClr val="EB8045"/>
              </a:buClr>
            </a:pPr>
            <a:r>
              <a:rPr lang="en-US" altLang="en-US" sz="1800" dirty="0"/>
              <a:t>Section 2, Objective 9-2: </a:t>
            </a:r>
            <a:r>
              <a:rPr lang="en-US" sz="1800" dirty="0"/>
              <a:t>Demonstrate a knowledge of procedures for a petty cash fund.</a:t>
            </a:r>
            <a:endParaRPr lang="en-US" altLang="en-US" sz="1800" dirty="0"/>
          </a:p>
        </p:txBody>
      </p:sp>
      <p:sp>
        <p:nvSpPr>
          <p:cNvPr id="2" name="Title 1"/>
          <p:cNvSpPr>
            <a:spLocks noGrp="1"/>
          </p:cNvSpPr>
          <p:nvPr>
            <p:ph type="title"/>
          </p:nvPr>
        </p:nvSpPr>
        <p:spPr>
          <a:xfrm>
            <a:off x="533400" y="533400"/>
            <a:ext cx="8077200" cy="1195665"/>
          </a:xfrm>
        </p:spPr>
        <p:txBody>
          <a:bodyPr>
            <a:noAutofit/>
          </a:bodyPr>
          <a:lstStyle/>
          <a:p>
            <a:pPr algn="ctr"/>
            <a:r>
              <a:rPr lang="en-US" altLang="en-US" sz="3600" dirty="0"/>
              <a:t>Establishing the Petty Cash Fund (1 of 2)</a:t>
            </a:r>
            <a:endParaRPr lang="en-US" sz="3600" dirty="0"/>
          </a:p>
        </p:txBody>
      </p:sp>
      <p:sp>
        <p:nvSpPr>
          <p:cNvPr id="5" name="Content Placeholder 4"/>
          <p:cNvSpPr>
            <a:spLocks noGrp="1"/>
          </p:cNvSpPr>
          <p:nvPr>
            <p:ph sz="quarter" idx="15"/>
          </p:nvPr>
        </p:nvSpPr>
        <p:spPr>
          <a:xfrm>
            <a:off x="533400" y="2004185"/>
            <a:ext cx="8400892" cy="4244215"/>
          </a:xfrm>
        </p:spPr>
        <p:txBody>
          <a:bodyPr/>
          <a:lstStyle/>
          <a:p>
            <a:pPr marL="457200" indent="-457200">
              <a:lnSpc>
                <a:spcPct val="100000"/>
              </a:lnSpc>
              <a:spcBef>
                <a:spcPct val="20000"/>
              </a:spcBef>
              <a:buClr>
                <a:schemeClr val="tx1"/>
              </a:buClr>
            </a:pPr>
            <a:r>
              <a:rPr lang="en-US" altLang="en-US" sz="2600" dirty="0"/>
              <a:t>The amount of petty cash fund depends upon the need of the business.</a:t>
            </a:r>
          </a:p>
          <a:p>
            <a:pPr marL="457200" indent="-457200">
              <a:lnSpc>
                <a:spcPct val="100000"/>
              </a:lnSpc>
              <a:spcBef>
                <a:spcPct val="20000"/>
              </a:spcBef>
              <a:buClr>
                <a:schemeClr val="tx1"/>
              </a:buClr>
            </a:pPr>
            <a:r>
              <a:rPr lang="en-US" altLang="en-US" sz="2600" dirty="0"/>
              <a:t>The cashier is responsible for the petty cash.</a:t>
            </a:r>
          </a:p>
          <a:p>
            <a:pPr marL="0" indent="0">
              <a:lnSpc>
                <a:spcPct val="100000"/>
              </a:lnSpc>
              <a:spcBef>
                <a:spcPct val="20000"/>
              </a:spcBef>
              <a:buClr>
                <a:schemeClr val="tx1"/>
              </a:buClr>
              <a:buNone/>
            </a:pPr>
            <a:r>
              <a:rPr lang="en-US" altLang="en-US" sz="2600" dirty="0"/>
              <a:t>The establishment of petty cash fund should be recorded as:</a:t>
            </a:r>
          </a:p>
        </p:txBody>
      </p:sp>
    </p:spTree>
    <p:extLst>
      <p:ext uri="{BB962C8B-B14F-4D97-AF65-F5344CB8AC3E}">
        <p14:creationId xmlns:p14="http://schemas.microsoft.com/office/powerpoint/2010/main" val="3551939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0" y="0"/>
            <a:ext cx="9144000" cy="533400"/>
          </a:xfrm>
        </p:spPr>
        <p:txBody>
          <a:bodyPr/>
          <a:lstStyle/>
          <a:p>
            <a:pPr>
              <a:spcBef>
                <a:spcPct val="20000"/>
              </a:spcBef>
              <a:buClr>
                <a:srgbClr val="EB8045"/>
              </a:buClr>
            </a:pPr>
            <a:r>
              <a:rPr lang="en-US" altLang="en-US" sz="1800" dirty="0"/>
              <a:t>Section 2, Objective 9-2: </a:t>
            </a:r>
            <a:r>
              <a:rPr lang="en-US" sz="1800" dirty="0"/>
              <a:t>Demonstrate a knowledge of procedures for a petty cash fund. </a:t>
            </a:r>
            <a:endParaRPr lang="en-US" altLang="en-US" sz="1800" dirty="0"/>
          </a:p>
        </p:txBody>
      </p:sp>
      <p:sp>
        <p:nvSpPr>
          <p:cNvPr id="10" name="Title 1"/>
          <p:cNvSpPr>
            <a:spLocks noGrp="1"/>
          </p:cNvSpPr>
          <p:nvPr>
            <p:ph type="title"/>
          </p:nvPr>
        </p:nvSpPr>
        <p:spPr>
          <a:xfrm>
            <a:off x="551259" y="609600"/>
            <a:ext cx="8060531" cy="995915"/>
          </a:xfrm>
        </p:spPr>
        <p:txBody>
          <a:bodyPr>
            <a:noAutofit/>
          </a:bodyPr>
          <a:lstStyle/>
          <a:p>
            <a:pPr algn="ctr"/>
            <a:r>
              <a:rPr lang="en-US" altLang="en-US" sz="3600" dirty="0"/>
              <a:t>Establishing the Petty Cash Fund (2 of 2)</a:t>
            </a:r>
            <a:endParaRPr lang="en-US" sz="3600" dirty="0"/>
          </a:p>
        </p:txBody>
      </p:sp>
      <p:pic>
        <p:nvPicPr>
          <p:cNvPr id="7" name="Picture 2" descr="General Journal entry from page 8 to establish the petty cash fund.  Columns are labeled Date, Description, Post. Ref., Debit and Credit. Each row is numbered.  Row 1 lists 2019 for Date.  Row 2 lists Feb.1, Petty Cash and 175.00 for Debit.  Row 3 lists Cash and 175.00 for Credit.  Row 4 lists Establish petty cash fund, Check No. 160." title="General Journal (Slide 2 of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551260" y="2362200"/>
            <a:ext cx="8060531" cy="2524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3919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144000" cy="533400"/>
          </a:xfrm>
        </p:spPr>
        <p:txBody>
          <a:bodyPr/>
          <a:lstStyle/>
          <a:p>
            <a:pPr>
              <a:spcBef>
                <a:spcPct val="20000"/>
              </a:spcBef>
              <a:buClr>
                <a:srgbClr val="EB8045"/>
              </a:buClr>
            </a:pPr>
            <a:r>
              <a:rPr lang="en-US" altLang="en-US" sz="1800" dirty="0"/>
              <a:t>Section 2, Objective 9-2: </a:t>
            </a:r>
            <a:r>
              <a:rPr lang="en-US" sz="1800" dirty="0"/>
              <a:t>Demonstrate a knowledge of procedures for a petty cash fund. </a:t>
            </a:r>
            <a:endParaRPr lang="en-US" altLang="en-US" sz="1800" dirty="0"/>
          </a:p>
        </p:txBody>
      </p:sp>
      <p:sp>
        <p:nvSpPr>
          <p:cNvPr id="9" name="Title 1"/>
          <p:cNvSpPr>
            <a:spLocks noGrp="1"/>
          </p:cNvSpPr>
          <p:nvPr>
            <p:ph type="title"/>
          </p:nvPr>
        </p:nvSpPr>
        <p:spPr>
          <a:xfrm>
            <a:off x="0" y="644527"/>
            <a:ext cx="9144000" cy="1184273"/>
          </a:xfrm>
        </p:spPr>
        <p:txBody>
          <a:bodyPr>
            <a:noAutofit/>
          </a:bodyPr>
          <a:lstStyle/>
          <a:p>
            <a:pPr algn="ctr"/>
            <a:r>
              <a:rPr lang="en-US" altLang="en-US" sz="3600" dirty="0"/>
              <a:t>The Petty Cash Analysis Sheet (1 of 4)</a:t>
            </a:r>
            <a:endParaRPr lang="en-US" sz="3600" dirty="0"/>
          </a:p>
        </p:txBody>
      </p:sp>
      <p:sp>
        <p:nvSpPr>
          <p:cNvPr id="5" name="Content Placeholder 4"/>
          <p:cNvSpPr>
            <a:spLocks noGrp="1"/>
          </p:cNvSpPr>
          <p:nvPr>
            <p:ph sz="quarter" idx="15"/>
          </p:nvPr>
        </p:nvSpPr>
        <p:spPr>
          <a:xfrm>
            <a:off x="472440" y="1905000"/>
            <a:ext cx="8366760" cy="3508125"/>
          </a:xfrm>
        </p:spPr>
        <p:txBody>
          <a:bodyPr/>
          <a:lstStyle/>
          <a:p>
            <a:pPr marL="457200" indent="-457200">
              <a:spcBef>
                <a:spcPct val="20000"/>
              </a:spcBef>
              <a:buClr>
                <a:schemeClr val="tx1"/>
              </a:buClr>
            </a:pPr>
            <a:r>
              <a:rPr lang="en-US" altLang="en-US" sz="2600" dirty="0"/>
              <a:t>Used to record transactions involving petty cash.</a:t>
            </a:r>
          </a:p>
          <a:p>
            <a:pPr marL="457200" indent="-457200">
              <a:spcBef>
                <a:spcPct val="20000"/>
              </a:spcBef>
              <a:buClr>
                <a:schemeClr val="tx1"/>
              </a:buClr>
            </a:pPr>
            <a:r>
              <a:rPr lang="en-US" altLang="en-US" sz="2600" dirty="0"/>
              <a:t>Contains two major columns: </a:t>
            </a:r>
            <a:r>
              <a:rPr lang="en-US" altLang="en-US" sz="2600" u="sng" dirty="0"/>
              <a:t>Receipts</a:t>
            </a:r>
            <a:r>
              <a:rPr lang="en-US" altLang="en-US" sz="2600" dirty="0"/>
              <a:t> and </a:t>
            </a:r>
            <a:r>
              <a:rPr lang="en-US" altLang="en-US" sz="2600" u="sng" dirty="0"/>
              <a:t>Payments</a:t>
            </a:r>
            <a:r>
              <a:rPr lang="en-US" altLang="en-US" sz="2600" dirty="0"/>
              <a:t>.</a:t>
            </a:r>
          </a:p>
          <a:p>
            <a:pPr marL="457200" indent="-457200">
              <a:spcBef>
                <a:spcPct val="20000"/>
              </a:spcBef>
              <a:buClr>
                <a:schemeClr val="tx1"/>
              </a:buClr>
            </a:pPr>
            <a:r>
              <a:rPr lang="en-US" altLang="en-US" sz="2600" dirty="0"/>
              <a:t>Contains special columns such as: </a:t>
            </a:r>
            <a:r>
              <a:rPr lang="en-US" altLang="en-US" sz="2600" i="1" dirty="0"/>
              <a:t>Supplies, Delivery Expense,</a:t>
            </a:r>
            <a:r>
              <a:rPr lang="en-US" altLang="en-US" sz="2600" dirty="0"/>
              <a:t> and </a:t>
            </a:r>
            <a:r>
              <a:rPr lang="en-US" altLang="en-US" sz="2600" i="1" dirty="0"/>
              <a:t>Miscellaneous Expense.</a:t>
            </a:r>
          </a:p>
          <a:p>
            <a:pPr marL="457200" indent="-457200">
              <a:spcBef>
                <a:spcPct val="20000"/>
              </a:spcBef>
              <a:buClr>
                <a:schemeClr val="tx1"/>
              </a:buClr>
            </a:pPr>
            <a:r>
              <a:rPr lang="en-US" altLang="en-US" sz="2600" i="1" dirty="0"/>
              <a:t>Other Accounts Debit </a:t>
            </a:r>
            <a:r>
              <a:rPr lang="en-US" altLang="en-US" sz="2600" dirty="0"/>
              <a:t>column for entries that do not fit in a special column.</a:t>
            </a:r>
          </a:p>
        </p:txBody>
      </p:sp>
    </p:spTree>
    <p:extLst>
      <p:ext uri="{BB962C8B-B14F-4D97-AF65-F5344CB8AC3E}">
        <p14:creationId xmlns:p14="http://schemas.microsoft.com/office/powerpoint/2010/main" val="78366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a:spLocks noGrp="1"/>
          </p:cNvSpPr>
          <p:nvPr>
            <p:ph type="body" sz="quarter" idx="13"/>
          </p:nvPr>
        </p:nvSpPr>
        <p:spPr>
          <a:xfrm>
            <a:off x="0" y="0"/>
            <a:ext cx="9144000" cy="533400"/>
          </a:xfrm>
        </p:spPr>
        <p:txBody>
          <a:bodyPr/>
          <a:lstStyle/>
          <a:p>
            <a:pPr>
              <a:spcBef>
                <a:spcPct val="20000"/>
              </a:spcBef>
              <a:buClr>
                <a:srgbClr val="EB8045"/>
              </a:buClr>
            </a:pPr>
            <a:r>
              <a:rPr lang="en-US" altLang="en-US" sz="1800" dirty="0"/>
              <a:t>Section 2, Objective 9-2: </a:t>
            </a:r>
            <a:r>
              <a:rPr lang="en-US" sz="1800" dirty="0"/>
              <a:t>Demonstrate a knowledge of procedures for a petty cash fund. </a:t>
            </a:r>
            <a:endParaRPr lang="en-US" altLang="en-US" sz="1800" dirty="0"/>
          </a:p>
        </p:txBody>
      </p:sp>
      <p:sp>
        <p:nvSpPr>
          <p:cNvPr id="2" name="Title 1"/>
          <p:cNvSpPr>
            <a:spLocks noGrp="1"/>
          </p:cNvSpPr>
          <p:nvPr>
            <p:ph type="title"/>
          </p:nvPr>
        </p:nvSpPr>
        <p:spPr>
          <a:xfrm>
            <a:off x="0" y="685800"/>
            <a:ext cx="9144000" cy="1184273"/>
          </a:xfrm>
        </p:spPr>
        <p:txBody>
          <a:bodyPr>
            <a:noAutofit/>
          </a:bodyPr>
          <a:lstStyle/>
          <a:p>
            <a:pPr algn="ctr"/>
            <a:r>
              <a:rPr lang="en-US" altLang="en-US" sz="3600" dirty="0"/>
              <a:t>The Petty Cash Analysis Sheet (2 of 4)</a:t>
            </a:r>
            <a:endParaRPr lang="en-US" sz="3600" dirty="0"/>
          </a:p>
        </p:txBody>
      </p:sp>
      <p:pic>
        <p:nvPicPr>
          <p:cNvPr id="7" name="Picture 2" descr="Sheet shows the items and data included in the petty cash analysis.  Columns are titled Date, Vou. No., Description, Receipts, Payments, Supplies Debit, Delivery Expense Debit, Misc. Expense Debit and Other Accounts Debit divided into Account Title and Amount.  The entry is listed as 2019, Feb. 1, Establish fund and 175 for Receipts. The Receipt and Payments columns are outlined in black, the Supplies Debit, Delivery Expense Debit and Misc. Expense Debit columns are outlined in red and the Other Accounts Debit columns are outlined in dark green." title="Petty Cash Analysis Sheet (Slide 2 of 4)"/>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628584" y="2362200"/>
            <a:ext cx="7999676" cy="164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804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0"/>
            <a:ext cx="9144000" cy="609600"/>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 </a:t>
            </a:r>
            <a:endParaRPr lang="en-US" altLang="en-US" sz="1800" dirty="0">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0" y="644527"/>
            <a:ext cx="9144000" cy="1184273"/>
          </a:xfrm>
        </p:spPr>
        <p:txBody>
          <a:bodyPr>
            <a:noAutofit/>
          </a:bodyPr>
          <a:lstStyle/>
          <a:p>
            <a:pPr algn="ctr"/>
            <a:r>
              <a:rPr lang="en-US" altLang="en-US" sz="3600" dirty="0"/>
              <a:t>The Petty Cash Analysis Sheet (3 of 4)</a:t>
            </a:r>
            <a:endParaRPr lang="en-US" sz="3600" dirty="0"/>
          </a:p>
        </p:txBody>
      </p:sp>
      <p:pic>
        <p:nvPicPr>
          <p:cNvPr id="2050" name="Picture 2" descr="Sheet shows the items and data included in the petty cash analysis, Page 1.  Columns are titled Date, Vou. No., Description, Receipts, Payments, Supplies Debit, Delivery Expense Debit, Misc. Expense Debit and Other Accounts Debit divided into Account Title and Amount.  The first entry is listed as 2019, Feb. 1, Establish fund and 175 for Receipts. The next entry is Feb. 3, 1, Office supplies, 16.25 for Payments and 16.25 for Supplies Debit.  The next entry is Feb. 6, 2, Delivery service, 24.00 for Payments and 24.00 for Delivery Expense Debit.  The next entry is Feb. 11, 3, Withdrawal, 25.00 for Payments and M. Ferraro, Drawing and 25.00 for Other Accounts Debit.  The next entry is Feb. 15, 4, Postage Stamps, 37.00 for Payments and 37.00 for Misc. Expense Debit.  The next entry is Feb. 20, 5, Delivery service, 17.50 for Payments and 17.50 for Delivery Expense Debit.  The next entry is Feb. 26, 6, Window Washing, 26.00 for Payments and 26.00 for Misc. Expense Debit.  The next entry is Feb. 28, 7, Store Supplies, 14.00 for Payments and 14.00 for Supplies Debit. The next entry is Feb. 28, Totals and data is listed as 175.00, 159.75, 30.25, 41.50, 63.00 and 25.00.  The next entry is Feb. 28, Balance on hand and data is listed as 15.25 for Payments.  The next entry lists data as 175.00 for Receipts and 175.00 for Payments.  The next entry is Feb. 28, Balance on hand and 15.25 for Receipts. The next entry is Feb. 28, Replenish fund and 159.75 for Receipts.  The last entry is Feb. 28, Carried forward and 175.00 for Receipts.  The data in the payment column through Totals is outlined in black.  The data in the totals row from Payments to Other Accounts Debit is outlined in black.  The row for Replenish fund is outlined in black." title="Petty Cash Analysis (Slide 3 of 4)"/>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210041" y="1649049"/>
            <a:ext cx="8705359" cy="475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685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 </a:t>
            </a:r>
            <a:endParaRPr lang="en-US" altLang="en-US" sz="1800" dirty="0">
              <a:latin typeface="Verdana" pitchFamily="34" charset="0"/>
              <a:ea typeface="Verdana" pitchFamily="34" charset="0"/>
              <a:cs typeface="Verdana" pitchFamily="34" charset="0"/>
            </a:endParaRPr>
          </a:p>
        </p:txBody>
      </p:sp>
      <p:sp>
        <p:nvSpPr>
          <p:cNvPr id="6" name="Title 1"/>
          <p:cNvSpPr>
            <a:spLocks noGrp="1"/>
          </p:cNvSpPr>
          <p:nvPr>
            <p:ph type="title"/>
          </p:nvPr>
        </p:nvSpPr>
        <p:spPr>
          <a:xfrm>
            <a:off x="0" y="808037"/>
            <a:ext cx="9144000" cy="868363"/>
          </a:xfrm>
        </p:spPr>
        <p:txBody>
          <a:bodyPr>
            <a:noAutofit/>
          </a:bodyPr>
          <a:lstStyle/>
          <a:p>
            <a:pPr algn="ctr"/>
            <a:r>
              <a:rPr lang="en-US" altLang="en-US" sz="3600" dirty="0"/>
              <a:t>The Petty Cash Analysis Sheet (4 of 4)</a:t>
            </a:r>
            <a:endParaRPr lang="en-US" sz="3600" dirty="0"/>
          </a:p>
        </p:txBody>
      </p:sp>
      <p:sp>
        <p:nvSpPr>
          <p:cNvPr id="3" name="Content Placeholder 2"/>
          <p:cNvSpPr>
            <a:spLocks noGrp="1"/>
          </p:cNvSpPr>
          <p:nvPr>
            <p:ph idx="1"/>
          </p:nvPr>
        </p:nvSpPr>
        <p:spPr>
          <a:xfrm>
            <a:off x="381000" y="1812925"/>
            <a:ext cx="8305800" cy="4511675"/>
          </a:xfrm>
        </p:spPr>
        <p:txBody>
          <a:bodyPr vert="horz" lIns="91440" tIns="45720" rIns="91440" bIns="45720" rtlCol="0">
            <a:noAutofit/>
          </a:bodyPr>
          <a:lstStyle/>
          <a:p>
            <a:pPr marL="457200" indent="-457200">
              <a:spcBef>
                <a:spcPct val="20000"/>
              </a:spcBef>
              <a:buClr>
                <a:schemeClr val="tx1"/>
              </a:buClr>
            </a:pPr>
            <a:r>
              <a:rPr lang="en-US" altLang="en-US" sz="2600" dirty="0"/>
              <a:t>Total Payment equal Total of individual expense accounts</a:t>
            </a:r>
          </a:p>
          <a:p>
            <a:pPr marL="457200" indent="-457200">
              <a:spcBef>
                <a:spcPct val="20000"/>
              </a:spcBef>
              <a:buClr>
                <a:schemeClr val="tx1"/>
              </a:buClr>
            </a:pPr>
            <a:r>
              <a:rPr lang="en-US" altLang="en-US" sz="2600" dirty="0"/>
              <a:t>Replenish fund equals the Total Payments</a:t>
            </a:r>
          </a:p>
        </p:txBody>
      </p:sp>
    </p:spTree>
    <p:extLst>
      <p:ext uri="{BB962C8B-B14F-4D97-AF65-F5344CB8AC3E}">
        <p14:creationId xmlns:p14="http://schemas.microsoft.com/office/powerpoint/2010/main" val="204850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0"/>
            <a:ext cx="9144000" cy="562182"/>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781050" y="694823"/>
            <a:ext cx="7886700" cy="905377"/>
          </a:xfrm>
        </p:spPr>
        <p:txBody>
          <a:bodyPr>
            <a:normAutofit/>
          </a:bodyPr>
          <a:lstStyle/>
          <a:p>
            <a:pPr algn="ctr"/>
            <a:r>
              <a:rPr lang="en-US" altLang="en-US" sz="3600" dirty="0">
                <a:cs typeface="Times New Roman" pitchFamily="18" charset="0"/>
              </a:rPr>
              <a:t>Replenishing the Fund</a:t>
            </a:r>
            <a:endParaRPr lang="en-US" sz="3600" dirty="0"/>
          </a:p>
        </p:txBody>
      </p:sp>
      <p:sp>
        <p:nvSpPr>
          <p:cNvPr id="7" name="Content Placeholder 6"/>
          <p:cNvSpPr>
            <a:spLocks noGrp="1"/>
          </p:cNvSpPr>
          <p:nvPr>
            <p:ph idx="1"/>
          </p:nvPr>
        </p:nvSpPr>
        <p:spPr>
          <a:xfrm>
            <a:off x="449580" y="1828800"/>
            <a:ext cx="8465820" cy="4263813"/>
          </a:xfrm>
        </p:spPr>
        <p:txBody>
          <a:bodyPr/>
          <a:lstStyle/>
          <a:p>
            <a:pPr marL="457200" indent="-457200">
              <a:lnSpc>
                <a:spcPct val="100000"/>
              </a:lnSpc>
              <a:spcBef>
                <a:spcPct val="50000"/>
              </a:spcBef>
            </a:pPr>
            <a:r>
              <a:rPr lang="en-US" altLang="en-US" sz="2600" dirty="0"/>
              <a:t>The total vouchers plus the cash on hand should always be equal to the amount of the fund.</a:t>
            </a:r>
          </a:p>
          <a:p>
            <a:pPr marL="457200" indent="-457200">
              <a:lnSpc>
                <a:spcPct val="100000"/>
              </a:lnSpc>
              <a:spcBef>
                <a:spcPct val="50000"/>
              </a:spcBef>
            </a:pPr>
            <a:r>
              <a:rPr lang="en-US" altLang="en-US" sz="2600" dirty="0"/>
              <a:t>Replenish the petty cash fund at the end of each month or sooner if the fund is low. </a:t>
            </a:r>
          </a:p>
          <a:p>
            <a:pPr marL="457200" indent="-457200">
              <a:lnSpc>
                <a:spcPct val="100000"/>
              </a:lnSpc>
              <a:spcBef>
                <a:spcPct val="50000"/>
              </a:spcBef>
            </a:pPr>
            <a:r>
              <a:rPr lang="en-US" altLang="en-US" sz="2600" dirty="0"/>
              <a:t>A check is written to restore the petty cash fund to its original balance.</a:t>
            </a:r>
          </a:p>
          <a:p>
            <a:pPr marL="457200" indent="-457200">
              <a:lnSpc>
                <a:spcPct val="100000"/>
              </a:lnSpc>
              <a:spcBef>
                <a:spcPct val="50000"/>
              </a:spcBef>
            </a:pPr>
            <a:r>
              <a:rPr lang="en-US" altLang="en-US" sz="2600" dirty="0"/>
              <a:t>A journal entry is prepared to record the check.</a:t>
            </a:r>
          </a:p>
        </p:txBody>
      </p:sp>
    </p:spTree>
    <p:extLst>
      <p:ext uri="{BB962C8B-B14F-4D97-AF65-F5344CB8AC3E}">
        <p14:creationId xmlns:p14="http://schemas.microsoft.com/office/powerpoint/2010/main" val="1652530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0030" y="0"/>
            <a:ext cx="8675370" cy="995915"/>
          </a:xfrm>
        </p:spPr>
        <p:txBody>
          <a:bodyPr>
            <a:normAutofit/>
          </a:bodyPr>
          <a:lstStyle/>
          <a:p>
            <a:pPr algn="ctr"/>
            <a:r>
              <a:rPr lang="en-US" sz="3600" dirty="0"/>
              <a:t>Learning Objectives (2 of 2)</a:t>
            </a:r>
          </a:p>
        </p:txBody>
      </p:sp>
      <p:sp>
        <p:nvSpPr>
          <p:cNvPr id="8" name="Content Placeholder 7"/>
          <p:cNvSpPr>
            <a:spLocks noGrp="1"/>
          </p:cNvSpPr>
          <p:nvPr>
            <p:ph idx="1"/>
          </p:nvPr>
        </p:nvSpPr>
        <p:spPr>
          <a:xfrm>
            <a:off x="457200" y="1177206"/>
            <a:ext cx="8465820" cy="4994994"/>
          </a:xfrm>
        </p:spPr>
        <p:txBody>
          <a:bodyPr>
            <a:noAutofit/>
          </a:bodyPr>
          <a:lstStyle/>
          <a:p>
            <a:pPr marL="0" indent="0">
              <a:lnSpc>
                <a:spcPct val="100000"/>
              </a:lnSpc>
              <a:buNone/>
              <a:tabLst>
                <a:tab pos="393700" algn="l"/>
              </a:tabLst>
            </a:pPr>
            <a:r>
              <a:rPr lang="en-US" altLang="en-US" sz="2600" u="sng" dirty="0">
                <a:latin typeface="Verdana" pitchFamily="34" charset="0"/>
                <a:ea typeface="Verdana" pitchFamily="34" charset="0"/>
                <a:cs typeface="Verdana" pitchFamily="34" charset="0"/>
              </a:rPr>
              <a:t>SECTION 3: Banking Procedures </a:t>
            </a:r>
          </a:p>
          <a:p>
            <a:pPr marL="736600" indent="-736600">
              <a:lnSpc>
                <a:spcPct val="100000"/>
              </a:lnSpc>
              <a:buNone/>
              <a:tabLst>
                <a:tab pos="393700" algn="l"/>
              </a:tabLst>
            </a:pPr>
            <a:r>
              <a:rPr lang="en-US" altLang="en-US" sz="2600" dirty="0">
                <a:latin typeface="Verdana" pitchFamily="34" charset="0"/>
                <a:ea typeface="Verdana" pitchFamily="34" charset="0"/>
                <a:cs typeface="Verdana" pitchFamily="34" charset="0"/>
              </a:rPr>
              <a:t>9-4	</a:t>
            </a:r>
            <a:r>
              <a:rPr lang="en-US" sz="2600" dirty="0">
                <a:latin typeface="Verdana" pitchFamily="34" charset="0"/>
                <a:ea typeface="Verdana" pitchFamily="34" charset="0"/>
                <a:cs typeface="Verdana" pitchFamily="34" charset="0"/>
              </a:rPr>
              <a:t>Write a check, endorse checks, prepare a bank deposit slip, and maintain a checkbook balance. </a:t>
            </a:r>
          </a:p>
          <a:p>
            <a:pPr marL="0" indent="0">
              <a:lnSpc>
                <a:spcPct val="100000"/>
              </a:lnSpc>
              <a:buNone/>
              <a:tabLst>
                <a:tab pos="393700" algn="l"/>
              </a:tabLst>
            </a:pPr>
            <a:r>
              <a:rPr lang="en-US" altLang="en-US" sz="2600" dirty="0">
                <a:latin typeface="Verdana" pitchFamily="34" charset="0"/>
                <a:ea typeface="Verdana" pitchFamily="34" charset="0"/>
                <a:cs typeface="Verdana" pitchFamily="34" charset="0"/>
              </a:rPr>
              <a:t>9-5 </a:t>
            </a:r>
            <a:r>
              <a:rPr lang="en-US" sz="2600" dirty="0">
                <a:latin typeface="Verdana" pitchFamily="34" charset="0"/>
                <a:ea typeface="Verdana" pitchFamily="34" charset="0"/>
                <a:cs typeface="Verdana" pitchFamily="34" charset="0"/>
              </a:rPr>
              <a:t>Reconcile the monthly bank statement. </a:t>
            </a:r>
          </a:p>
          <a:p>
            <a:pPr marL="736600" indent="-736600">
              <a:lnSpc>
                <a:spcPct val="100000"/>
              </a:lnSpc>
              <a:buNone/>
              <a:tabLst>
                <a:tab pos="393700" algn="l"/>
              </a:tabLst>
            </a:pPr>
            <a:r>
              <a:rPr lang="en-US" altLang="en-US" sz="2600" dirty="0">
                <a:latin typeface="Verdana" pitchFamily="34" charset="0"/>
                <a:ea typeface="Verdana" pitchFamily="34" charset="0"/>
                <a:cs typeface="Verdana" pitchFamily="34" charset="0"/>
              </a:rPr>
              <a:t>9-6 </a:t>
            </a:r>
            <a:r>
              <a:rPr lang="en-US" sz="2600" dirty="0">
                <a:latin typeface="Verdana" pitchFamily="34" charset="0"/>
                <a:ea typeface="Verdana" pitchFamily="34" charset="0"/>
                <a:cs typeface="Verdana" pitchFamily="34" charset="0"/>
              </a:rPr>
              <a:t>Record any adjusting entries required from the bank reconciliation. </a:t>
            </a:r>
          </a:p>
          <a:p>
            <a:pPr marL="736600" indent="-736600">
              <a:lnSpc>
                <a:spcPct val="100000"/>
              </a:lnSpc>
              <a:buNone/>
              <a:tabLst>
                <a:tab pos="393700" algn="l"/>
              </a:tabLst>
            </a:pPr>
            <a:r>
              <a:rPr lang="en-US" sz="2600" dirty="0">
                <a:latin typeface="Verdana" pitchFamily="34" charset="0"/>
                <a:ea typeface="Verdana" pitchFamily="34" charset="0"/>
                <a:cs typeface="Verdana" pitchFamily="34" charset="0"/>
              </a:rPr>
              <a:t>9-7 Understand how businesses use online banking to manage cash activities. </a:t>
            </a:r>
            <a:endParaRPr lang="en-US" altLang="en-US" sz="2600" dirty="0">
              <a:latin typeface="Verdana" pitchFamily="34" charset="0"/>
              <a:ea typeface="Verdana" pitchFamily="34" charset="0"/>
              <a:cs typeface="Verdana" pitchFamily="34" charset="0"/>
            </a:endParaRPr>
          </a:p>
          <a:p>
            <a:pPr marL="736600" indent="-736600">
              <a:lnSpc>
                <a:spcPct val="100000"/>
              </a:lnSpc>
              <a:buNone/>
              <a:tabLst>
                <a:tab pos="393700" algn="l"/>
                <a:tab pos="457200" algn="l"/>
              </a:tabLst>
              <a:defRPr/>
            </a:pPr>
            <a:r>
              <a:rPr lang="en-US" altLang="en-US" sz="2600" dirty="0">
                <a:latin typeface="Verdana" pitchFamily="34" charset="0"/>
                <a:ea typeface="Verdana" pitchFamily="34" charset="0"/>
                <a:cs typeface="Verdana" pitchFamily="34" charset="0"/>
              </a:rPr>
              <a:t>9-8 Define the accounting terms new to this chapter. </a:t>
            </a:r>
          </a:p>
        </p:txBody>
      </p:sp>
    </p:spTree>
    <p:extLst>
      <p:ext uri="{BB962C8B-B14F-4D97-AF65-F5344CB8AC3E}">
        <p14:creationId xmlns:p14="http://schemas.microsoft.com/office/powerpoint/2010/main" val="1037403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47418"/>
            <a:ext cx="9144000" cy="485982"/>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 </a:t>
            </a:r>
            <a:endParaRPr lang="en-US" altLang="en-US" sz="1800" dirty="0">
              <a:latin typeface="Verdana" pitchFamily="34" charset="0"/>
              <a:ea typeface="Verdana" pitchFamily="34" charset="0"/>
              <a:cs typeface="Verdana" pitchFamily="34" charset="0"/>
            </a:endParaRPr>
          </a:p>
        </p:txBody>
      </p:sp>
      <p:sp>
        <p:nvSpPr>
          <p:cNvPr id="9" name="Title 1"/>
          <p:cNvSpPr>
            <a:spLocks noGrp="1"/>
          </p:cNvSpPr>
          <p:nvPr>
            <p:ph type="title"/>
          </p:nvPr>
        </p:nvSpPr>
        <p:spPr>
          <a:xfrm>
            <a:off x="0" y="657094"/>
            <a:ext cx="9144000" cy="943106"/>
          </a:xfrm>
        </p:spPr>
        <p:txBody>
          <a:bodyPr>
            <a:noAutofit/>
          </a:bodyPr>
          <a:lstStyle/>
          <a:p>
            <a:pPr algn="ctr"/>
            <a:r>
              <a:rPr lang="en-US" sz="3600" dirty="0"/>
              <a:t>Internal Control Procedures (1 of 2)</a:t>
            </a:r>
          </a:p>
        </p:txBody>
      </p:sp>
      <p:sp>
        <p:nvSpPr>
          <p:cNvPr id="8" name="Content Placeholder 7"/>
          <p:cNvSpPr>
            <a:spLocks noGrp="1"/>
          </p:cNvSpPr>
          <p:nvPr>
            <p:ph sz="quarter" idx="13"/>
          </p:nvPr>
        </p:nvSpPr>
        <p:spPr>
          <a:xfrm>
            <a:off x="533400" y="1600200"/>
            <a:ext cx="7924800" cy="4698422"/>
          </a:xfrm>
        </p:spPr>
        <p:txBody>
          <a:bodyPr/>
          <a:lstStyle/>
          <a:p>
            <a:pPr marL="0" indent="0">
              <a:lnSpc>
                <a:spcPct val="110000"/>
              </a:lnSpc>
              <a:spcBef>
                <a:spcPct val="20000"/>
              </a:spcBef>
              <a:buNone/>
            </a:pPr>
            <a:r>
              <a:rPr lang="en-US" altLang="en-US" sz="2600" dirty="0"/>
              <a:t>The following internal control procedures apply to petty cash:</a:t>
            </a:r>
          </a:p>
          <a:p>
            <a:pPr marL="457200" indent="-457200">
              <a:lnSpc>
                <a:spcPct val="110000"/>
              </a:lnSpc>
              <a:spcBef>
                <a:spcPct val="20000"/>
              </a:spcBef>
              <a:buFont typeface="Wingdings" pitchFamily="2" charset="2"/>
              <a:buAutoNum type="arabicPeriod"/>
            </a:pPr>
            <a:r>
              <a:rPr lang="en-US" altLang="en-US" sz="2600" dirty="0"/>
              <a:t>Use the petty cash fund only for small payments that cannot conveniently be made by check.</a:t>
            </a:r>
          </a:p>
          <a:p>
            <a:pPr marL="457200" indent="-457200">
              <a:lnSpc>
                <a:spcPct val="110000"/>
              </a:lnSpc>
              <a:spcBef>
                <a:spcPct val="20000"/>
              </a:spcBef>
              <a:buFont typeface="Wingdings" pitchFamily="2" charset="2"/>
              <a:buAutoNum type="arabicPeriod"/>
            </a:pPr>
            <a:r>
              <a:rPr lang="en-US" altLang="en-US" sz="2600" dirty="0"/>
              <a:t>Limit the amount set aside for petty cash to the approximate amount needed to cover one month's payments from the fund.</a:t>
            </a:r>
          </a:p>
        </p:txBody>
      </p:sp>
    </p:spTree>
    <p:extLst>
      <p:ext uri="{BB962C8B-B14F-4D97-AF65-F5344CB8AC3E}">
        <p14:creationId xmlns:p14="http://schemas.microsoft.com/office/powerpoint/2010/main" val="1010716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33401"/>
          </a:xfrm>
        </p:spPr>
        <p:txBody>
          <a:bodyPr/>
          <a:lstStyle/>
          <a:p>
            <a:pPr>
              <a:lnSpc>
                <a:spcPct val="100000"/>
              </a:lnSpc>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 </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0" y="685800"/>
            <a:ext cx="9144000" cy="914400"/>
          </a:xfrm>
        </p:spPr>
        <p:txBody>
          <a:bodyPr>
            <a:noAutofit/>
          </a:bodyPr>
          <a:lstStyle/>
          <a:p>
            <a:pPr algn="ctr"/>
            <a:r>
              <a:rPr lang="en-US" sz="3600" dirty="0"/>
              <a:t>Internal Control Procedures (2 of 2)</a:t>
            </a:r>
          </a:p>
        </p:txBody>
      </p:sp>
      <p:sp>
        <p:nvSpPr>
          <p:cNvPr id="3" name="Content Placeholder 2"/>
          <p:cNvSpPr>
            <a:spLocks noGrp="1"/>
          </p:cNvSpPr>
          <p:nvPr>
            <p:ph idx="1"/>
          </p:nvPr>
        </p:nvSpPr>
        <p:spPr>
          <a:xfrm>
            <a:off x="304800" y="1676400"/>
            <a:ext cx="8465820" cy="4572000"/>
          </a:xfrm>
        </p:spPr>
        <p:txBody>
          <a:bodyPr/>
          <a:lstStyle/>
          <a:p>
            <a:pPr marL="514350" indent="-514350">
              <a:buFont typeface="+mj-lt"/>
              <a:buAutoNum type="arabicPeriod" startAt="3"/>
            </a:pPr>
            <a:r>
              <a:rPr lang="en-US" altLang="en-US" sz="2400" dirty="0"/>
              <a:t>Write petty cash fund checks to the person in charge of the fund, not to the order of "Cash.</a:t>
            </a:r>
            <a:endParaRPr lang="en-US" altLang="en-US" sz="2400" dirty="0">
              <a:ea typeface="ＭＳ Ｐゴシック" pitchFamily="34" charset="-128"/>
            </a:endParaRPr>
          </a:p>
          <a:p>
            <a:pPr marL="514350" indent="-514350">
              <a:buFont typeface="+mj-lt"/>
              <a:buAutoNum type="arabicPeriod" startAt="3"/>
            </a:pPr>
            <a:r>
              <a:rPr lang="en-US" altLang="en-US" sz="2400" dirty="0">
                <a:ea typeface="ＭＳ Ｐゴシック" pitchFamily="34" charset="-128"/>
              </a:rPr>
              <a:t>Assign one person to control the petty cash fund. This person has sole control of the money and is the only one authorized to make payments from the fund.</a:t>
            </a:r>
          </a:p>
          <a:p>
            <a:pPr marL="533400" indent="-533400">
              <a:buFont typeface="+mj-lt"/>
              <a:buAutoNum type="arabicPeriod" startAt="5"/>
            </a:pPr>
            <a:r>
              <a:rPr lang="en-US" altLang="en-US" sz="2400" dirty="0">
                <a:ea typeface="ＭＳ Ｐゴシック" pitchFamily="34" charset="-128"/>
              </a:rPr>
              <a:t>Keep petty cash in a safe, a locked cash box, or a locked drawer.</a:t>
            </a:r>
          </a:p>
          <a:p>
            <a:pPr marL="533400" indent="-533400">
              <a:buFont typeface="+mj-lt"/>
              <a:buAutoNum type="arabicPeriod" startAt="5"/>
            </a:pPr>
            <a:r>
              <a:rPr lang="en-US" altLang="en-US" sz="2400" dirty="0">
                <a:ea typeface="ＭＳ Ｐゴシック" pitchFamily="34" charset="-128"/>
              </a:rPr>
              <a:t>Obtain a petty cash voucher for each payment. The voucher should be signed by the person who receives the money and should show the payment details. This provides an audit trail for the fund.</a:t>
            </a:r>
            <a:endParaRPr lang="en-US" sz="2400" dirty="0"/>
          </a:p>
        </p:txBody>
      </p:sp>
    </p:spTree>
    <p:extLst>
      <p:ext uri="{BB962C8B-B14F-4D97-AF65-F5344CB8AC3E}">
        <p14:creationId xmlns:p14="http://schemas.microsoft.com/office/powerpoint/2010/main" val="63034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305800" cy="1600200"/>
          </a:xfrm>
        </p:spPr>
        <p:txBody>
          <a:bodyPr anchor="ctr">
            <a:normAutofit/>
          </a:bodyPr>
          <a:lstStyle/>
          <a:p>
            <a:pPr algn="ctr"/>
            <a:r>
              <a:rPr lang="en-US" altLang="en-US" sz="3600" u="sng" dirty="0"/>
              <a:t>Section 2: Petty Cash and Internal Controls for Cash. </a:t>
            </a:r>
            <a:endParaRPr lang="en-US" sz="3600" dirty="0"/>
          </a:p>
        </p:txBody>
      </p:sp>
      <p:sp>
        <p:nvSpPr>
          <p:cNvPr id="7" name="Content Placeholder 6"/>
          <p:cNvSpPr>
            <a:spLocks noGrp="1"/>
          </p:cNvSpPr>
          <p:nvPr>
            <p:ph type="body" idx="4294967295"/>
          </p:nvPr>
        </p:nvSpPr>
        <p:spPr>
          <a:xfrm>
            <a:off x="457200" y="2667000"/>
            <a:ext cx="8305800" cy="2438400"/>
          </a:xfrm>
        </p:spPr>
        <p:txBody>
          <a:bodyPr anchor="ctr">
            <a:noAutofit/>
          </a:bodyPr>
          <a:lstStyle/>
          <a:p>
            <a:pPr marL="0" indent="0" algn="ctr" defTabSz="809625">
              <a:spcBef>
                <a:spcPct val="20000"/>
              </a:spcBef>
              <a:buClr>
                <a:srgbClr val="EB8045"/>
              </a:buClr>
              <a:buNone/>
              <a:defRPr/>
            </a:pPr>
            <a:r>
              <a:rPr lang="en-US" altLang="en-US" sz="3600" kern="0" dirty="0">
                <a:latin typeface="Verdana" pitchFamily="34" charset="0"/>
                <a:ea typeface="Verdana" pitchFamily="34" charset="0"/>
                <a:cs typeface="Verdana" pitchFamily="34" charset="0"/>
              </a:rPr>
              <a:t> </a:t>
            </a:r>
            <a:r>
              <a:rPr lang="en-US" altLang="en-US" sz="3600" b="1" kern="0" dirty="0">
                <a:latin typeface="Verdana" pitchFamily="34" charset="0"/>
                <a:ea typeface="Verdana" pitchFamily="34" charset="0"/>
                <a:cs typeface="Verdana" pitchFamily="34" charset="0"/>
              </a:rPr>
              <a:t>Learning Objective </a:t>
            </a:r>
            <a:r>
              <a:rPr lang="en-US" altLang="en-US" sz="3600" b="1" dirty="0">
                <a:latin typeface="Verdana" pitchFamily="34" charset="0"/>
                <a:ea typeface="Verdana" pitchFamily="34" charset="0"/>
                <a:cs typeface="Verdana" pitchFamily="34" charset="0"/>
              </a:rPr>
              <a:t>9-3:</a:t>
            </a:r>
            <a:r>
              <a:rPr lang="en-US" altLang="en-US" sz="3600" dirty="0">
                <a:latin typeface="Verdana" pitchFamily="34" charset="0"/>
                <a:ea typeface="Verdana" pitchFamily="34" charset="0"/>
                <a:cs typeface="Verdana" pitchFamily="34" charset="0"/>
              </a:rPr>
              <a:t> </a:t>
            </a:r>
            <a:r>
              <a:rPr lang="en-US" sz="3600" dirty="0">
                <a:latin typeface="Verdana" pitchFamily="34" charset="0"/>
                <a:ea typeface="Verdana" pitchFamily="34" charset="0"/>
                <a:cs typeface="Verdana" pitchFamily="34" charset="0"/>
              </a:rPr>
              <a:t>Demonstrate a knowledge of internal control routines for cash.</a:t>
            </a:r>
          </a:p>
        </p:txBody>
      </p:sp>
    </p:spTree>
    <p:extLst>
      <p:ext uri="{BB962C8B-B14F-4D97-AF65-F5344CB8AC3E}">
        <p14:creationId xmlns:p14="http://schemas.microsoft.com/office/powerpoint/2010/main" val="3034169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0" y="-1"/>
            <a:ext cx="9144000" cy="533401"/>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a:t>
            </a:r>
            <a:endParaRPr lang="en-US" altLang="en-US" sz="1800" dirty="0">
              <a:latin typeface="Verdana" pitchFamily="34" charset="0"/>
              <a:ea typeface="Verdana" pitchFamily="34" charset="0"/>
              <a:cs typeface="Verdana" pitchFamily="34" charset="0"/>
            </a:endParaRPr>
          </a:p>
        </p:txBody>
      </p:sp>
      <p:sp>
        <p:nvSpPr>
          <p:cNvPr id="12" name="Title 11"/>
          <p:cNvSpPr>
            <a:spLocks noGrp="1"/>
          </p:cNvSpPr>
          <p:nvPr>
            <p:ph type="title"/>
          </p:nvPr>
        </p:nvSpPr>
        <p:spPr>
          <a:xfrm>
            <a:off x="762000" y="762000"/>
            <a:ext cx="7696200" cy="1219200"/>
          </a:xfrm>
        </p:spPr>
        <p:txBody>
          <a:bodyPr>
            <a:noAutofit/>
          </a:bodyPr>
          <a:lstStyle/>
          <a:p>
            <a:pPr algn="ctr"/>
            <a:r>
              <a:rPr lang="en-US" sz="3600" dirty="0"/>
              <a:t>Essential Cash Receipt Controls (1 of 2)</a:t>
            </a:r>
          </a:p>
        </p:txBody>
      </p:sp>
      <p:sp>
        <p:nvSpPr>
          <p:cNvPr id="13" name="Content Placeholder 12"/>
          <p:cNvSpPr>
            <a:spLocks noGrp="1"/>
          </p:cNvSpPr>
          <p:nvPr>
            <p:ph idx="1"/>
          </p:nvPr>
        </p:nvSpPr>
        <p:spPr>
          <a:xfrm>
            <a:off x="533400" y="2243572"/>
            <a:ext cx="8458200" cy="4004828"/>
          </a:xfrm>
        </p:spPr>
        <p:txBody>
          <a:bodyPr/>
          <a:lstStyle/>
          <a:p>
            <a:pPr marL="533400" indent="-533400">
              <a:lnSpc>
                <a:spcPct val="100000"/>
              </a:lnSpc>
              <a:buFont typeface="Wingdings" pitchFamily="2" charset="2"/>
              <a:buAutoNum type="arabicPeriod"/>
            </a:pPr>
            <a:r>
              <a:rPr lang="en-US" altLang="en-US" dirty="0">
                <a:ea typeface="ＭＳ Ｐゴシック" pitchFamily="34" charset="-128"/>
              </a:rPr>
              <a:t>Have only designated employees receive and handle cash. In some businesses employees handling cash are bonded. </a:t>
            </a:r>
          </a:p>
          <a:p>
            <a:pPr marL="533400" indent="-533400">
              <a:lnSpc>
                <a:spcPct val="100000"/>
              </a:lnSpc>
              <a:buFont typeface="Wingdings" pitchFamily="2" charset="2"/>
              <a:buAutoNum type="arabicPeriod"/>
            </a:pPr>
            <a:r>
              <a:rPr lang="en-US" altLang="en-US" dirty="0">
                <a:ea typeface="ＭＳ Ｐゴシック" pitchFamily="34" charset="-128"/>
              </a:rPr>
              <a:t>Keep cash receipts in a cash register, a locked cash drawer, or a safe while they are on the premises.</a:t>
            </a:r>
          </a:p>
          <a:p>
            <a:pPr marL="533400" indent="-533400">
              <a:lnSpc>
                <a:spcPct val="100000"/>
              </a:lnSpc>
              <a:buFont typeface="Wingdings" pitchFamily="2" charset="2"/>
              <a:buAutoNum type="arabicPeriod"/>
            </a:pPr>
            <a:r>
              <a:rPr lang="en-US" altLang="en-US" dirty="0">
                <a:ea typeface="ＭＳ Ｐゴシック" pitchFamily="34" charset="-128"/>
              </a:rPr>
              <a:t>Make a record of all cash receipts as the funds come into the business.</a:t>
            </a:r>
          </a:p>
        </p:txBody>
      </p:sp>
    </p:spTree>
    <p:extLst>
      <p:ext uri="{BB962C8B-B14F-4D97-AF65-F5344CB8AC3E}">
        <p14:creationId xmlns:p14="http://schemas.microsoft.com/office/powerpoint/2010/main" val="220633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0" y="-1"/>
            <a:ext cx="9144000" cy="533401"/>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9-2: </a:t>
            </a:r>
            <a:r>
              <a:rPr lang="en-US" sz="1800" dirty="0">
                <a:latin typeface="Verdana" pitchFamily="34" charset="0"/>
                <a:ea typeface="Verdana" pitchFamily="34" charset="0"/>
                <a:cs typeface="Verdana" pitchFamily="34" charset="0"/>
              </a:rPr>
              <a:t>Demonstrate a knowledge of procedures for a petty cash fund.</a:t>
            </a:r>
            <a:endParaRPr lang="en-US" altLang="en-US" sz="1800" dirty="0">
              <a:latin typeface="Verdana" pitchFamily="34" charset="0"/>
              <a:ea typeface="Verdana" pitchFamily="34" charset="0"/>
              <a:cs typeface="Verdana" pitchFamily="34" charset="0"/>
            </a:endParaRPr>
          </a:p>
        </p:txBody>
      </p:sp>
      <p:sp>
        <p:nvSpPr>
          <p:cNvPr id="2" name="Title 1"/>
          <p:cNvSpPr>
            <a:spLocks noGrp="1"/>
          </p:cNvSpPr>
          <p:nvPr>
            <p:ph type="title"/>
          </p:nvPr>
        </p:nvSpPr>
        <p:spPr>
          <a:xfrm>
            <a:off x="609600" y="699943"/>
            <a:ext cx="7924800" cy="1205057"/>
          </a:xfrm>
        </p:spPr>
        <p:txBody>
          <a:bodyPr>
            <a:normAutofit/>
          </a:bodyPr>
          <a:lstStyle/>
          <a:p>
            <a:pPr algn="ctr"/>
            <a:r>
              <a:rPr lang="en-US" sz="3600" dirty="0"/>
              <a:t>Essential Cash Receipt Controls (2 of 2)</a:t>
            </a:r>
          </a:p>
        </p:txBody>
      </p:sp>
      <p:sp>
        <p:nvSpPr>
          <p:cNvPr id="3" name="Content Placeholder 2"/>
          <p:cNvSpPr>
            <a:spLocks noGrp="1"/>
          </p:cNvSpPr>
          <p:nvPr>
            <p:ph idx="1"/>
          </p:nvPr>
        </p:nvSpPr>
        <p:spPr>
          <a:xfrm>
            <a:off x="431165" y="2057400"/>
            <a:ext cx="8465820" cy="4156794"/>
          </a:xfrm>
        </p:spPr>
        <p:txBody>
          <a:bodyPr/>
          <a:lstStyle/>
          <a:p>
            <a:pPr marL="609600" indent="-609600">
              <a:buFont typeface="Wingdings" pitchFamily="2" charset="2"/>
              <a:buAutoNum type="arabicPeriod" startAt="4"/>
            </a:pPr>
            <a:r>
              <a:rPr lang="en-US" altLang="en-US" sz="2600" dirty="0">
                <a:ea typeface="ＭＳ Ｐゴシック" pitchFamily="34" charset="-128"/>
              </a:rPr>
              <a:t>Check the funds to be deposited against the record made when the cash was received. </a:t>
            </a:r>
          </a:p>
          <a:p>
            <a:pPr marL="609600" indent="-609600">
              <a:buFont typeface="Wingdings" pitchFamily="2" charset="2"/>
              <a:buAutoNum type="arabicPeriod" startAt="5"/>
            </a:pPr>
            <a:r>
              <a:rPr lang="en-US" altLang="en-US" sz="2600" dirty="0">
                <a:ea typeface="ＭＳ Ｐゴシック" pitchFamily="34" charset="-128"/>
              </a:rPr>
              <a:t>Deposit cash receipts in the bank promptly. Deposit the funds intact. </a:t>
            </a:r>
          </a:p>
          <a:p>
            <a:pPr marL="609600" indent="-609600">
              <a:buFont typeface="Wingdings" pitchFamily="2" charset="2"/>
              <a:buAutoNum type="arabicPeriod" startAt="6"/>
            </a:pPr>
            <a:r>
              <a:rPr lang="en-US" altLang="en-US" sz="2600" dirty="0">
                <a:ea typeface="ＭＳ Ｐゴシック" pitchFamily="34" charset="-128"/>
              </a:rPr>
              <a:t>Enter cash receipt transactions in the accounting records promptly. </a:t>
            </a:r>
          </a:p>
          <a:p>
            <a:pPr marL="609600" indent="-609600">
              <a:buFont typeface="+mj-lt"/>
              <a:buAutoNum type="arabicPeriod" startAt="7"/>
            </a:pPr>
            <a:r>
              <a:rPr lang="en-US" altLang="en-US" sz="2600" dirty="0">
                <a:ea typeface="ＭＳ Ｐゴシック" pitchFamily="34" charset="-128"/>
              </a:rPr>
              <a:t>Have the monthly bank statement sent to and reconciled by someone other than the employees who handle, record, and deposit the funds.</a:t>
            </a:r>
          </a:p>
        </p:txBody>
      </p:sp>
    </p:spTree>
    <p:extLst>
      <p:ext uri="{BB962C8B-B14F-4D97-AF65-F5344CB8AC3E}">
        <p14:creationId xmlns:p14="http://schemas.microsoft.com/office/powerpoint/2010/main" val="1173649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0" cy="485982"/>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9-3: Demonstrate a knowledge of internal control routines for cash.</a:t>
            </a:r>
          </a:p>
        </p:txBody>
      </p:sp>
      <p:sp>
        <p:nvSpPr>
          <p:cNvPr id="2" name="Title 1"/>
          <p:cNvSpPr>
            <a:spLocks noGrp="1"/>
          </p:cNvSpPr>
          <p:nvPr>
            <p:ph type="title"/>
          </p:nvPr>
        </p:nvSpPr>
        <p:spPr>
          <a:xfrm>
            <a:off x="234315" y="852343"/>
            <a:ext cx="8675370" cy="1205057"/>
          </a:xfrm>
        </p:spPr>
        <p:txBody>
          <a:bodyPr>
            <a:normAutofit/>
          </a:bodyPr>
          <a:lstStyle/>
          <a:p>
            <a:pPr algn="ctr"/>
            <a:r>
              <a:rPr lang="en-US" sz="3600" dirty="0"/>
              <a:t>Advantage of Handling and Recording Cash Receipts</a:t>
            </a:r>
          </a:p>
        </p:txBody>
      </p:sp>
      <p:sp>
        <p:nvSpPr>
          <p:cNvPr id="3" name="Content Placeholder 2"/>
          <p:cNvSpPr>
            <a:spLocks noGrp="1"/>
          </p:cNvSpPr>
          <p:nvPr>
            <p:ph idx="1"/>
          </p:nvPr>
        </p:nvSpPr>
        <p:spPr>
          <a:xfrm>
            <a:off x="317500" y="2233591"/>
            <a:ext cx="8465820" cy="3523813"/>
          </a:xfrm>
        </p:spPr>
        <p:txBody>
          <a:bodyPr/>
          <a:lstStyle/>
          <a:p>
            <a:pPr marL="457200" indent="-457200"/>
            <a:r>
              <a:rPr lang="en-US" altLang="en-US" sz="2600" dirty="0"/>
              <a:t>Funds reach the bank sooner. </a:t>
            </a:r>
          </a:p>
          <a:p>
            <a:pPr marL="457200" indent="-457200"/>
            <a:r>
              <a:rPr lang="en-US" altLang="en-US" sz="2600" dirty="0"/>
              <a:t>Cash receipts are not kept on the premises for more than a short time.</a:t>
            </a:r>
          </a:p>
          <a:p>
            <a:pPr marL="457200" indent="-457200"/>
            <a:r>
              <a:rPr lang="en-US" altLang="en-US" sz="2600" dirty="0"/>
              <a:t>Funds are safer and are readily available for paying bills owed by the firm.</a:t>
            </a:r>
          </a:p>
        </p:txBody>
      </p:sp>
    </p:spTree>
    <p:extLst>
      <p:ext uri="{BB962C8B-B14F-4D97-AF65-F5344CB8AC3E}">
        <p14:creationId xmlns:p14="http://schemas.microsoft.com/office/powerpoint/2010/main" val="32470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sz="quarter" idx="14"/>
          </p:nvPr>
        </p:nvSpPr>
        <p:spPr>
          <a:xfrm>
            <a:off x="0" y="0"/>
            <a:ext cx="9144000" cy="485982"/>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9-3: Demonstrate a knowledge of internal control routines for cash.</a:t>
            </a:r>
          </a:p>
        </p:txBody>
      </p:sp>
      <p:sp>
        <p:nvSpPr>
          <p:cNvPr id="2" name="Title 1"/>
          <p:cNvSpPr>
            <a:spLocks noGrp="1"/>
          </p:cNvSpPr>
          <p:nvPr>
            <p:ph type="title"/>
          </p:nvPr>
        </p:nvSpPr>
        <p:spPr>
          <a:xfrm>
            <a:off x="685800" y="609600"/>
            <a:ext cx="8012430" cy="1143000"/>
          </a:xfrm>
        </p:spPr>
        <p:txBody>
          <a:bodyPr>
            <a:noAutofit/>
          </a:bodyPr>
          <a:lstStyle/>
          <a:p>
            <a:pPr algn="ctr"/>
            <a:r>
              <a:rPr lang="en-US" sz="3600" dirty="0"/>
              <a:t>Essential Cash Payment Controls (1 of 2)</a:t>
            </a:r>
          </a:p>
        </p:txBody>
      </p:sp>
      <p:sp>
        <p:nvSpPr>
          <p:cNvPr id="3" name="Content Placeholder 2"/>
          <p:cNvSpPr>
            <a:spLocks noGrp="1"/>
          </p:cNvSpPr>
          <p:nvPr>
            <p:ph idx="1"/>
          </p:nvPr>
        </p:nvSpPr>
        <p:spPr>
          <a:xfrm>
            <a:off x="381000" y="1905000"/>
            <a:ext cx="8422005" cy="4343400"/>
          </a:xfrm>
        </p:spPr>
        <p:txBody>
          <a:bodyPr/>
          <a:lstStyle/>
          <a:p>
            <a:pPr marL="457200" indent="-457200">
              <a:buFont typeface="Wingdings" pitchFamily="2" charset="2"/>
              <a:buAutoNum type="arabicPeriod"/>
            </a:pPr>
            <a:r>
              <a:rPr lang="en-US" altLang="en-US" sz="2600" dirty="0">
                <a:ea typeface="ＭＳ Ｐゴシック" pitchFamily="34" charset="-128"/>
              </a:rPr>
              <a:t>Make all payments by check except for payments from special purpose cash funds such as a petty cash fund.</a:t>
            </a:r>
          </a:p>
          <a:p>
            <a:pPr marL="457200" indent="-457200">
              <a:buFont typeface="Wingdings" pitchFamily="2" charset="2"/>
              <a:buAutoNum type="arabicPeriod"/>
            </a:pPr>
            <a:r>
              <a:rPr lang="en-US" altLang="en-US" sz="2600" dirty="0">
                <a:ea typeface="ＭＳ Ｐゴシック" pitchFamily="34" charset="-128"/>
              </a:rPr>
              <a:t>Issue checks only with an approved bill, invoice, or other document that describes the reason for the payment.</a:t>
            </a:r>
          </a:p>
          <a:p>
            <a:pPr marL="457200" indent="-457200">
              <a:buFont typeface="Wingdings" pitchFamily="2" charset="2"/>
              <a:buAutoNum type="arabicPeriod"/>
            </a:pPr>
            <a:r>
              <a:rPr lang="en-US" altLang="en-US" sz="2600" dirty="0">
                <a:ea typeface="ＭＳ Ｐゴシック" pitchFamily="34" charset="-128"/>
              </a:rPr>
              <a:t>Have only designated personnel approve bills and invoices.</a:t>
            </a:r>
          </a:p>
          <a:p>
            <a:pPr marL="457200" indent="-457200">
              <a:buFont typeface="Wingdings" pitchFamily="2" charset="2"/>
              <a:buAutoNum type="arabicPeriod"/>
            </a:pPr>
            <a:r>
              <a:rPr lang="en-US" altLang="en-US" sz="2600" dirty="0">
                <a:ea typeface="ＭＳ Ｐゴシック" pitchFamily="34" charset="-128"/>
              </a:rPr>
              <a:t>Have checks prepared and recorded in the checkbook or check register by someone other than the person who approves the payments.</a:t>
            </a:r>
            <a:endParaRPr lang="en-US" altLang="en-US" sz="2600" dirty="0"/>
          </a:p>
        </p:txBody>
      </p:sp>
    </p:spTree>
    <p:extLst>
      <p:ext uri="{BB962C8B-B14F-4D97-AF65-F5344CB8AC3E}">
        <p14:creationId xmlns:p14="http://schemas.microsoft.com/office/powerpoint/2010/main" val="17026647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1"/>
            <a:ext cx="9144000" cy="533401"/>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2, Objective 9-3: Demonstrate a knowledge of internal control routines for cash.</a:t>
            </a:r>
          </a:p>
        </p:txBody>
      </p:sp>
      <p:sp>
        <p:nvSpPr>
          <p:cNvPr id="2" name="Title 1"/>
          <p:cNvSpPr>
            <a:spLocks noGrp="1"/>
          </p:cNvSpPr>
          <p:nvPr>
            <p:ph type="title"/>
          </p:nvPr>
        </p:nvSpPr>
        <p:spPr>
          <a:xfrm>
            <a:off x="723900" y="609600"/>
            <a:ext cx="7886700" cy="1095506"/>
          </a:xfrm>
        </p:spPr>
        <p:txBody>
          <a:bodyPr>
            <a:noAutofit/>
          </a:bodyPr>
          <a:lstStyle/>
          <a:p>
            <a:pPr algn="ctr"/>
            <a:r>
              <a:rPr lang="en-US" sz="3600" dirty="0"/>
              <a:t>Essential Cash Payment Controls (2 of 2)</a:t>
            </a:r>
          </a:p>
        </p:txBody>
      </p:sp>
      <p:sp>
        <p:nvSpPr>
          <p:cNvPr id="3" name="Content Placeholder 2"/>
          <p:cNvSpPr>
            <a:spLocks noGrp="1"/>
          </p:cNvSpPr>
          <p:nvPr>
            <p:ph idx="1"/>
          </p:nvPr>
        </p:nvSpPr>
        <p:spPr>
          <a:xfrm>
            <a:off x="381000" y="1787403"/>
            <a:ext cx="8686800" cy="4537197"/>
          </a:xfrm>
        </p:spPr>
        <p:txBody>
          <a:bodyPr/>
          <a:lstStyle/>
          <a:p>
            <a:pPr marL="514350" indent="-514350">
              <a:spcBef>
                <a:spcPct val="20000"/>
              </a:spcBef>
              <a:buFont typeface="+mj-lt"/>
              <a:buAutoNum type="arabicPeriod" startAt="5"/>
            </a:pPr>
            <a:r>
              <a:rPr lang="en-US" altLang="en-US" sz="2600" dirty="0"/>
              <a:t>Have still another person sign and mail the checks to creditors.</a:t>
            </a:r>
          </a:p>
          <a:p>
            <a:pPr marL="457200" indent="-457200">
              <a:spcBef>
                <a:spcPct val="20000"/>
              </a:spcBef>
              <a:buFont typeface="+mj-lt"/>
              <a:buAutoNum type="arabicPeriod" startAt="5"/>
            </a:pPr>
            <a:r>
              <a:rPr lang="en-US" altLang="en-US" sz="2600" dirty="0"/>
              <a:t>Use pre-numbered check forms.</a:t>
            </a:r>
          </a:p>
          <a:p>
            <a:pPr marL="457200" indent="-457200">
              <a:spcBef>
                <a:spcPct val="20000"/>
              </a:spcBef>
              <a:buFont typeface="+mj-lt"/>
              <a:buAutoNum type="arabicPeriod" startAt="5"/>
            </a:pPr>
            <a:r>
              <a:rPr lang="en-US" altLang="en-US" sz="2600" dirty="0"/>
              <a:t>During the bank reconciliation process, compare the canceled checks to the checkbook or check register. </a:t>
            </a:r>
          </a:p>
          <a:p>
            <a:pPr marL="457200" indent="-457200">
              <a:spcBef>
                <a:spcPct val="20000"/>
              </a:spcBef>
              <a:buFont typeface="+mj-lt"/>
              <a:buAutoNum type="arabicPeriod" startAt="5"/>
            </a:pPr>
            <a:r>
              <a:rPr lang="en-US" altLang="en-US" sz="2600" dirty="0"/>
              <a:t>Enter promptly in the accounting records all cash payment transactions. </a:t>
            </a:r>
          </a:p>
        </p:txBody>
      </p:sp>
    </p:spTree>
    <p:extLst>
      <p:ext uri="{BB962C8B-B14F-4D97-AF65-F5344CB8AC3E}">
        <p14:creationId xmlns:p14="http://schemas.microsoft.com/office/powerpoint/2010/main" val="2510374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153400" cy="1600200"/>
          </a:xfrm>
        </p:spPr>
        <p:txBody>
          <a:bodyPr anchor="ctr">
            <a:normAutofit/>
          </a:bodyPr>
          <a:lstStyle/>
          <a:p>
            <a:pPr algn="ctr"/>
            <a:r>
              <a:rPr lang="en-US" altLang="en-US" sz="3600" u="sng" dirty="0"/>
              <a:t>Section 3: Banking Procedures</a:t>
            </a:r>
            <a:endParaRPr lang="en-US" sz="3600" dirty="0"/>
          </a:p>
        </p:txBody>
      </p:sp>
      <p:sp>
        <p:nvSpPr>
          <p:cNvPr id="7" name="Content Placeholder 6"/>
          <p:cNvSpPr>
            <a:spLocks noGrp="1"/>
          </p:cNvSpPr>
          <p:nvPr>
            <p:ph type="body" idx="4294967295"/>
          </p:nvPr>
        </p:nvSpPr>
        <p:spPr>
          <a:xfrm>
            <a:off x="457200" y="2667000"/>
            <a:ext cx="8153400" cy="2438400"/>
          </a:xfrm>
        </p:spPr>
        <p:txBody>
          <a:bodyPr anchor="ctr">
            <a:noAutofit/>
          </a:bodyPr>
          <a:lstStyle/>
          <a:p>
            <a:pPr marL="0" indent="0" algn="ctr" defTabSz="809625">
              <a:spcBef>
                <a:spcPct val="20000"/>
              </a:spcBef>
              <a:buClr>
                <a:srgbClr val="EB8045"/>
              </a:buClr>
              <a:buNone/>
              <a:defRPr/>
            </a:pPr>
            <a:r>
              <a:rPr lang="en-US" altLang="en-US" sz="3600" kern="0" dirty="0">
                <a:latin typeface="Verdana" pitchFamily="34" charset="0"/>
                <a:ea typeface="Verdana" pitchFamily="34" charset="0"/>
                <a:cs typeface="Verdana" pitchFamily="34" charset="0"/>
              </a:rPr>
              <a:t> </a:t>
            </a:r>
            <a:r>
              <a:rPr lang="en-US" altLang="en-US" sz="3600" b="1" kern="0" dirty="0">
                <a:latin typeface="Verdana" pitchFamily="34" charset="0"/>
                <a:ea typeface="Verdana" pitchFamily="34" charset="0"/>
                <a:cs typeface="Verdana" pitchFamily="34" charset="0"/>
              </a:rPr>
              <a:t>Learning Objective </a:t>
            </a:r>
            <a:r>
              <a:rPr lang="en-US" altLang="en-US" sz="3600" b="1" dirty="0">
                <a:latin typeface="Verdana" pitchFamily="34" charset="0"/>
                <a:ea typeface="Verdana" pitchFamily="34" charset="0"/>
                <a:cs typeface="Verdana" pitchFamily="34" charset="0"/>
              </a:rPr>
              <a:t>9-4:</a:t>
            </a:r>
            <a:r>
              <a:rPr lang="en-US" altLang="en-US" sz="3600" dirty="0">
                <a:latin typeface="Verdana" pitchFamily="34" charset="0"/>
                <a:ea typeface="Verdana" pitchFamily="34" charset="0"/>
                <a:cs typeface="Verdana" pitchFamily="34" charset="0"/>
              </a:rPr>
              <a:t> </a:t>
            </a:r>
            <a:r>
              <a:rPr lang="en-US" sz="3600" dirty="0">
                <a:latin typeface="Verdana" pitchFamily="34" charset="0"/>
                <a:ea typeface="Verdana" pitchFamily="34" charset="0"/>
                <a:cs typeface="Verdana" pitchFamily="34" charset="0"/>
              </a:rPr>
              <a:t>Write a check, endorse checks, prepare a bank deposit slip, and maintain a checkbook balance. </a:t>
            </a:r>
          </a:p>
        </p:txBody>
      </p:sp>
    </p:spTree>
    <p:extLst>
      <p:ext uri="{BB962C8B-B14F-4D97-AF65-F5344CB8AC3E}">
        <p14:creationId xmlns:p14="http://schemas.microsoft.com/office/powerpoint/2010/main" val="1205206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0"/>
            <a:ext cx="9144000" cy="609600"/>
          </a:xfrm>
        </p:spPr>
        <p:txBody>
          <a:bodyPr/>
          <a:lstStyle/>
          <a:p>
            <a:pPr>
              <a:spcBef>
                <a:spcPct val="20000"/>
              </a:spcBef>
              <a:buClr>
                <a:srgbClr val="EB8045"/>
              </a:buClr>
            </a:pPr>
            <a:r>
              <a:rPr lang="en-US" altLang="en-US" sz="1800" dirty="0"/>
              <a:t>Section 3, Objective 9-4: Write a check, endorse checks, prepare a bank deposit slip, and maintain a checkbook balance.</a:t>
            </a:r>
          </a:p>
        </p:txBody>
      </p:sp>
      <p:sp>
        <p:nvSpPr>
          <p:cNvPr id="7" name="Title 6"/>
          <p:cNvSpPr>
            <a:spLocks noGrp="1"/>
          </p:cNvSpPr>
          <p:nvPr>
            <p:ph type="title"/>
          </p:nvPr>
        </p:nvSpPr>
        <p:spPr>
          <a:xfrm>
            <a:off x="571500" y="838200"/>
            <a:ext cx="7886700" cy="823070"/>
          </a:xfrm>
        </p:spPr>
        <p:txBody>
          <a:bodyPr>
            <a:normAutofit/>
          </a:bodyPr>
          <a:lstStyle/>
          <a:p>
            <a:pPr algn="ctr"/>
            <a:r>
              <a:rPr lang="en-US" sz="3600" dirty="0"/>
              <a:t>Check (1 of 2)</a:t>
            </a:r>
          </a:p>
        </p:txBody>
      </p:sp>
      <p:sp>
        <p:nvSpPr>
          <p:cNvPr id="10" name="Content Placeholder 9"/>
          <p:cNvSpPr>
            <a:spLocks noGrp="1"/>
          </p:cNvSpPr>
          <p:nvPr>
            <p:ph sz="quarter" idx="15"/>
          </p:nvPr>
        </p:nvSpPr>
        <p:spPr>
          <a:xfrm>
            <a:off x="669203" y="1828800"/>
            <a:ext cx="8322397" cy="4419600"/>
          </a:xfrm>
        </p:spPr>
        <p:txBody>
          <a:bodyPr/>
          <a:lstStyle/>
          <a:p>
            <a:pPr marL="0" indent="0">
              <a:buNone/>
            </a:pPr>
            <a:r>
              <a:rPr lang="en-US" altLang="ja-JP" sz="2600" dirty="0"/>
              <a:t>A </a:t>
            </a:r>
            <a:r>
              <a:rPr lang="en-US" altLang="ja-JP" sz="2600" u="sng" dirty="0"/>
              <a:t>check</a:t>
            </a:r>
            <a:r>
              <a:rPr lang="en-US" altLang="ja-JP" sz="2600" dirty="0"/>
              <a:t> is a written order signed by an authorized person instructing a bank to pay a specific sum of money to a designated person or business. </a:t>
            </a:r>
            <a:endParaRPr lang="en-US" sz="2600" dirty="0"/>
          </a:p>
        </p:txBody>
      </p:sp>
    </p:spTree>
    <p:extLst>
      <p:ext uri="{BB962C8B-B14F-4D97-AF65-F5344CB8AC3E}">
        <p14:creationId xmlns:p14="http://schemas.microsoft.com/office/powerpoint/2010/main" val="281822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0" y="0"/>
            <a:ext cx="9144001" cy="331932"/>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a:t>
            </a:r>
          </a:p>
        </p:txBody>
      </p:sp>
      <p:sp>
        <p:nvSpPr>
          <p:cNvPr id="2" name="Title 1"/>
          <p:cNvSpPr>
            <a:spLocks noGrp="1"/>
          </p:cNvSpPr>
          <p:nvPr>
            <p:ph type="title"/>
          </p:nvPr>
        </p:nvSpPr>
        <p:spPr>
          <a:xfrm>
            <a:off x="634365" y="331932"/>
            <a:ext cx="7886700" cy="748245"/>
          </a:xfrm>
        </p:spPr>
        <p:txBody>
          <a:bodyPr>
            <a:noAutofit/>
          </a:bodyPr>
          <a:lstStyle/>
          <a:p>
            <a:pPr algn="ctr"/>
            <a:r>
              <a:rPr lang="en-US" sz="3600" dirty="0">
                <a:latin typeface="Verdana" pitchFamily="34" charset="0"/>
                <a:ea typeface="Verdana" pitchFamily="34" charset="0"/>
                <a:cs typeface="Verdana" pitchFamily="34" charset="0"/>
              </a:rPr>
              <a:t>Cash</a:t>
            </a:r>
          </a:p>
        </p:txBody>
      </p:sp>
      <p:sp>
        <p:nvSpPr>
          <p:cNvPr id="3" name="Content Placeholder 2"/>
          <p:cNvSpPr>
            <a:spLocks noGrp="1"/>
          </p:cNvSpPr>
          <p:nvPr>
            <p:ph idx="1"/>
          </p:nvPr>
        </p:nvSpPr>
        <p:spPr>
          <a:xfrm>
            <a:off x="531272" y="1131563"/>
            <a:ext cx="8307928" cy="5116837"/>
          </a:xfrm>
        </p:spPr>
        <p:txBody>
          <a:bodyPr>
            <a:noAutofit/>
          </a:bodyPr>
          <a:lstStyle/>
          <a:p>
            <a:pPr marL="0" indent="0">
              <a:lnSpc>
                <a:spcPct val="100000"/>
              </a:lnSpc>
              <a:spcBef>
                <a:spcPts val="600"/>
              </a:spcBef>
              <a:buNone/>
            </a:pPr>
            <a:r>
              <a:rPr lang="en-US" sz="2600" dirty="0"/>
              <a:t>In accounting, the term </a:t>
            </a:r>
            <a:r>
              <a:rPr lang="en-US" sz="2600" u="sng" dirty="0"/>
              <a:t>cash </a:t>
            </a:r>
            <a:r>
              <a:rPr lang="en-US" sz="2600" dirty="0"/>
              <a:t>is used for currency, coins, checks, money orders, and funds on deposit in a bank.</a:t>
            </a:r>
          </a:p>
          <a:p>
            <a:pPr marL="0" indent="0">
              <a:lnSpc>
                <a:spcPct val="100000"/>
              </a:lnSpc>
              <a:spcBef>
                <a:spcPts val="600"/>
              </a:spcBef>
              <a:buNone/>
            </a:pPr>
            <a:r>
              <a:rPr lang="en-US" altLang="en-US" sz="2600" dirty="0"/>
              <a:t>The type of cash receipts depends on the nature of the business.</a:t>
            </a:r>
          </a:p>
          <a:p>
            <a:pPr marL="914400" lvl="1" indent="-457200">
              <a:lnSpc>
                <a:spcPct val="100000"/>
              </a:lnSpc>
              <a:spcBef>
                <a:spcPts val="600"/>
              </a:spcBef>
              <a:buSzPct val="100000"/>
            </a:pPr>
            <a:r>
              <a:rPr lang="en-US" altLang="en-US" sz="2600" dirty="0"/>
              <a:t>Supermarkets receive checks as well as currency and coins.</a:t>
            </a:r>
          </a:p>
          <a:p>
            <a:pPr marL="914400" lvl="1" indent="-457200">
              <a:lnSpc>
                <a:spcPct val="100000"/>
              </a:lnSpc>
              <a:spcBef>
                <a:spcPts val="600"/>
              </a:spcBef>
              <a:buSzPct val="100000"/>
            </a:pPr>
            <a:r>
              <a:rPr lang="en-US" altLang="en-US" sz="2600" dirty="0"/>
              <a:t>Department stores receive checks in the mail from charge account customers.</a:t>
            </a:r>
          </a:p>
          <a:p>
            <a:pPr marL="914400" lvl="1" indent="-457200">
              <a:lnSpc>
                <a:spcPct val="100000"/>
              </a:lnSpc>
              <a:spcBef>
                <a:spcPts val="600"/>
              </a:spcBef>
              <a:buSzPct val="100000"/>
            </a:pPr>
            <a:r>
              <a:rPr lang="en-US" altLang="en-US" sz="2600" dirty="0"/>
              <a:t>Wholesalers usually receive cash in the</a:t>
            </a:r>
            <a:r>
              <a:rPr lang="en-US" altLang="en-US" sz="2600" baseline="0" dirty="0"/>
              <a:t> </a:t>
            </a:r>
            <a:r>
              <a:rPr lang="en-US" altLang="en-US" sz="2600" dirty="0"/>
              <a:t>form of checks.</a:t>
            </a:r>
          </a:p>
        </p:txBody>
      </p:sp>
    </p:spTree>
    <p:extLst>
      <p:ext uri="{BB962C8B-B14F-4D97-AF65-F5344CB8AC3E}">
        <p14:creationId xmlns:p14="http://schemas.microsoft.com/office/powerpoint/2010/main" val="1582086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7"/>
          <p:cNvSpPr>
            <a:spLocks noGrp="1"/>
          </p:cNvSpPr>
          <p:nvPr>
            <p:ph type="body" sz="quarter" idx="13"/>
          </p:nvPr>
        </p:nvSpPr>
        <p:spPr>
          <a:xfrm>
            <a:off x="0" y="0"/>
            <a:ext cx="9144000" cy="609600"/>
          </a:xfrm>
        </p:spPr>
        <p:txBody>
          <a:bodyPr/>
          <a:lstStyle/>
          <a:p>
            <a:pPr>
              <a:spcBef>
                <a:spcPct val="20000"/>
              </a:spcBef>
              <a:buClr>
                <a:srgbClr val="EB8045"/>
              </a:buClr>
            </a:pPr>
            <a:r>
              <a:rPr lang="en-US" altLang="en-US" sz="1800" dirty="0"/>
              <a:t>Section 3, Objective 9-4: Write a check, endorse checks, prepare a bank deposit slip, and maintain a checkbook balance.</a:t>
            </a:r>
          </a:p>
        </p:txBody>
      </p:sp>
      <p:sp>
        <p:nvSpPr>
          <p:cNvPr id="2" name="Title 1"/>
          <p:cNvSpPr>
            <a:spLocks noGrp="1"/>
          </p:cNvSpPr>
          <p:nvPr>
            <p:ph type="title"/>
          </p:nvPr>
        </p:nvSpPr>
        <p:spPr>
          <a:xfrm>
            <a:off x="838200" y="778419"/>
            <a:ext cx="7480588" cy="905377"/>
          </a:xfrm>
        </p:spPr>
        <p:txBody>
          <a:bodyPr>
            <a:normAutofit/>
          </a:bodyPr>
          <a:lstStyle/>
          <a:p>
            <a:pPr algn="ctr"/>
            <a:r>
              <a:rPr lang="en-US" sz="3600" dirty="0"/>
              <a:t>Check (2 of 2)</a:t>
            </a:r>
          </a:p>
        </p:txBody>
      </p:sp>
      <p:pic>
        <p:nvPicPr>
          <p:cNvPr id="3074" name="Picture 2" descr="Example of a check from Maxx-Out Sporting Goods, 2007 Trendsetter Lane, Dallas , TX 75268-0967.  A text box labeled Drawer points to this information.  The check is listed as No. 111.  Items shown on the check include PAY TO THE ORDER OF Carter Real Estate Group in the amount of $1,500.00, One thousand five hundred 00/100 DOLLARS.  A text box labeled Payee points to the Carter Real Estate Group.  Additional information is listed as FIRST TEXAS NATIONAL BANK, Dallas, TX 75267-4205.  A text box labeled Drawee points to this infomation.  MEMO is listed as Rent for January and the check is signed Max Ferraro.  The routing number is listed at the bottom of the check as 12108640381498867." title="Check (Slide 2 of 2)"/>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tretch>
            <a:fillRect/>
          </a:stretch>
        </p:blipFill>
        <p:spPr bwMode="auto">
          <a:xfrm>
            <a:off x="806943" y="1828800"/>
            <a:ext cx="7498857" cy="3805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36563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1"/>
            <a:ext cx="9144000" cy="568327"/>
          </a:xfrm>
        </p:spPr>
        <p:txBody>
          <a:bodyPr/>
          <a:lstStyle/>
          <a:p>
            <a:pPr>
              <a:spcBef>
                <a:spcPct val="20000"/>
              </a:spcBef>
              <a:buClr>
                <a:srgbClr val="EB8045"/>
              </a:buClr>
            </a:pPr>
            <a:r>
              <a:rPr lang="en-US" altLang="en-US" sz="1800" dirty="0"/>
              <a:t>Section 3, Objective 9-4: Write a check, endorse checks, prepare a bank deposit slip, and maintain a checkbook balance.</a:t>
            </a:r>
          </a:p>
        </p:txBody>
      </p:sp>
      <p:sp>
        <p:nvSpPr>
          <p:cNvPr id="2" name="Title 1"/>
          <p:cNvSpPr>
            <a:spLocks noGrp="1"/>
          </p:cNvSpPr>
          <p:nvPr>
            <p:ph type="title"/>
          </p:nvPr>
        </p:nvSpPr>
        <p:spPr>
          <a:xfrm>
            <a:off x="695325" y="568327"/>
            <a:ext cx="7886700" cy="879473"/>
          </a:xfrm>
        </p:spPr>
        <p:txBody>
          <a:bodyPr>
            <a:normAutofit/>
          </a:bodyPr>
          <a:lstStyle/>
          <a:p>
            <a:pPr algn="ctr"/>
            <a:r>
              <a:rPr lang="en-US" altLang="en-US" sz="3600" dirty="0"/>
              <a:t>Checks and Check Stubs (1 of 2)</a:t>
            </a:r>
            <a:endParaRPr lang="en-US" sz="3600" dirty="0"/>
          </a:p>
        </p:txBody>
      </p:sp>
      <p:pic>
        <p:nvPicPr>
          <p:cNvPr id="7" name="Picture 2" descr="Examples shows the items and data included in two checks and their corresponding check stubs.  The top check is a copy of the check on the prior slide.  The corresponding check stub includes No. 111 and Bal. Bro't For'd. listed as 12,025.50.  Items are listed as January 3, 2019, TO THE ORDER OF Carter Real Estate Group FOR January rent. Data is listed for Total as 12,025.50, Amount this Check as 1,500.00 and Balance as 10,525.50.  The bottom check is from the same account and is listed as No. 112 and Date is listed as January 10, 2019.  PAY TO THE ORDER OF The Retail Equipment Center, $2,400.00, Two thousand four hundred 00/100 DOLLARS.  MEMO is listed as store fixtures and it is also signed Max Ferraro.  The corresponding check stub includes No. 112 and Bal. Bro't For'd. listed as 10,525.50.  Items are listed as Janurary 10, 2019, TO THE ORDER OF The Retail Equip. Ctr. FOR store fixtures. Data is listed for Total as 10,525.50, Amount this Check as 2,400.00 and Balance as 8,125.50. " title="Checks and Check Stubs (Slide 1 of 2)"/>
          <p:cNvPicPr>
            <a:picLocks noGrp="1" noChangeAspect="1" noChangeArrowheads="1"/>
          </p:cNvPicPr>
          <p:nvPr>
            <p:ph type="pic" sz="quarter" idx="14"/>
          </p:nvPr>
        </p:nvPicPr>
        <p:blipFill>
          <a:blip r:embed="rId3" cstate="print"/>
          <a:stretch>
            <a:fillRect/>
          </a:stretch>
        </p:blipFill>
        <p:spPr bwMode="auto">
          <a:xfrm>
            <a:off x="926272" y="1600200"/>
            <a:ext cx="7296150" cy="4495800"/>
          </a:xfrm>
          <a:prstGeom prst="rect">
            <a:avLst/>
          </a:prstGeom>
          <a:noFill/>
          <a:ln w="9525">
            <a:noFill/>
            <a:miter lim="800000"/>
            <a:headEnd/>
            <a:tailEnd/>
          </a:ln>
        </p:spPr>
      </p:pic>
    </p:spTree>
    <p:extLst>
      <p:ext uri="{BB962C8B-B14F-4D97-AF65-F5344CB8AC3E}">
        <p14:creationId xmlns:p14="http://schemas.microsoft.com/office/powerpoint/2010/main" val="97098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0" y="0"/>
            <a:ext cx="9144000" cy="609600"/>
          </a:xfrm>
        </p:spPr>
        <p:txBody>
          <a:bodyPr/>
          <a:lstStyle/>
          <a:p>
            <a:pPr marL="0" indent="0">
              <a:spcBef>
                <a:spcPct val="20000"/>
              </a:spcBef>
              <a:buClr>
                <a:srgbClr val="EB8045"/>
              </a:buClr>
              <a:buNone/>
            </a:pPr>
            <a:r>
              <a:rPr lang="en-US" altLang="en-US" sz="1800" dirty="0"/>
              <a:t>Section 3, Objective 9-4: Write a check, endorse checks, prepare a bank deposit slip, and maintain a checkbook balance.</a:t>
            </a:r>
          </a:p>
        </p:txBody>
      </p:sp>
      <p:sp>
        <p:nvSpPr>
          <p:cNvPr id="2" name="Title 1"/>
          <p:cNvSpPr>
            <a:spLocks noGrp="1"/>
          </p:cNvSpPr>
          <p:nvPr>
            <p:ph type="title"/>
          </p:nvPr>
        </p:nvSpPr>
        <p:spPr>
          <a:xfrm>
            <a:off x="381000" y="533400"/>
            <a:ext cx="8610600" cy="914400"/>
          </a:xfrm>
        </p:spPr>
        <p:txBody>
          <a:bodyPr>
            <a:noAutofit/>
          </a:bodyPr>
          <a:lstStyle/>
          <a:p>
            <a:pPr algn="ctr"/>
            <a:r>
              <a:rPr lang="en-US" altLang="en-US" sz="3600" dirty="0"/>
              <a:t>Checks and Check Stubs (2 of 2)</a:t>
            </a:r>
            <a:endParaRPr lang="en-US" sz="3600" dirty="0"/>
          </a:p>
        </p:txBody>
      </p:sp>
      <p:sp>
        <p:nvSpPr>
          <p:cNvPr id="3" name="Content Placeholder 2"/>
          <p:cNvSpPr>
            <a:spLocks noGrp="1"/>
          </p:cNvSpPr>
          <p:nvPr>
            <p:ph idx="1"/>
          </p:nvPr>
        </p:nvSpPr>
        <p:spPr>
          <a:xfrm>
            <a:off x="457200" y="1676400"/>
            <a:ext cx="8210550" cy="4191000"/>
          </a:xfrm>
        </p:spPr>
        <p:txBody>
          <a:bodyPr/>
          <a:lstStyle/>
          <a:p>
            <a:pPr marL="457200" indent="-457200"/>
            <a:r>
              <a:rPr lang="en-US" altLang="en-US" sz="2600" dirty="0"/>
              <a:t>Can you identify the: </a:t>
            </a:r>
            <a:r>
              <a:rPr lang="en-US" altLang="en-US" sz="2600" i="1" dirty="0"/>
              <a:t>Drawers</a:t>
            </a:r>
            <a:r>
              <a:rPr lang="en-US" altLang="en-US" sz="2600" dirty="0"/>
              <a:t>, </a:t>
            </a:r>
            <a:r>
              <a:rPr lang="en-US" altLang="en-US" sz="2600" i="1" dirty="0" err="1"/>
              <a:t>Drawees</a:t>
            </a:r>
            <a:r>
              <a:rPr lang="en-US" altLang="en-US" sz="2600" dirty="0"/>
              <a:t> and </a:t>
            </a:r>
            <a:r>
              <a:rPr lang="en-US" altLang="en-US" sz="2600" i="1" dirty="0"/>
              <a:t>Payees</a:t>
            </a:r>
            <a:r>
              <a:rPr lang="en-US" altLang="en-US" sz="2600" dirty="0"/>
              <a:t>?</a:t>
            </a:r>
          </a:p>
          <a:p>
            <a:pPr marL="457200" indent="-457200"/>
            <a:r>
              <a:rPr lang="en-US" altLang="en-US" sz="2600" dirty="0"/>
              <a:t>These checks are negotiable financial instruments.</a:t>
            </a:r>
          </a:p>
        </p:txBody>
      </p:sp>
    </p:spTree>
    <p:extLst>
      <p:ext uri="{BB962C8B-B14F-4D97-AF65-F5344CB8AC3E}">
        <p14:creationId xmlns:p14="http://schemas.microsoft.com/office/powerpoint/2010/main" val="443229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568327"/>
          </a:xfrm>
        </p:spPr>
        <p:txBody>
          <a:bodyPr/>
          <a:lstStyle/>
          <a:p>
            <a:pPr>
              <a:spcBef>
                <a:spcPct val="20000"/>
              </a:spcBef>
              <a:buClr>
                <a:srgbClr val="EB8045"/>
              </a:buClr>
            </a:pPr>
            <a:r>
              <a:rPr lang="en-US" altLang="en-US" sz="1800" dirty="0"/>
              <a:t>Section 3, Objective 9-4: Write a check, endorse checks, prepare a bank deposit slip, and maintain a checkbook balance.</a:t>
            </a:r>
          </a:p>
        </p:txBody>
      </p:sp>
      <p:sp>
        <p:nvSpPr>
          <p:cNvPr id="2" name="Title 1"/>
          <p:cNvSpPr>
            <a:spLocks noGrp="1"/>
          </p:cNvSpPr>
          <p:nvPr>
            <p:ph type="title"/>
          </p:nvPr>
        </p:nvSpPr>
        <p:spPr>
          <a:xfrm>
            <a:off x="695325" y="568327"/>
            <a:ext cx="7886700" cy="993774"/>
          </a:xfrm>
        </p:spPr>
        <p:txBody>
          <a:bodyPr>
            <a:normAutofit/>
          </a:bodyPr>
          <a:lstStyle/>
          <a:p>
            <a:pPr algn="ctr"/>
            <a:r>
              <a:rPr lang="en-US" sz="3600" dirty="0"/>
              <a:t>Check Stubs (1 of 2)</a:t>
            </a:r>
          </a:p>
        </p:txBody>
      </p:sp>
      <p:sp>
        <p:nvSpPr>
          <p:cNvPr id="4" name="Content Placeholder 3"/>
          <p:cNvSpPr>
            <a:spLocks noGrp="1"/>
          </p:cNvSpPr>
          <p:nvPr>
            <p:ph sz="quarter" idx="15"/>
          </p:nvPr>
        </p:nvSpPr>
        <p:spPr>
          <a:xfrm>
            <a:off x="504825" y="1562100"/>
            <a:ext cx="8077200" cy="1028700"/>
          </a:xfrm>
        </p:spPr>
        <p:txBody>
          <a:bodyPr/>
          <a:lstStyle/>
          <a:p>
            <a:pPr marL="0" indent="0">
              <a:lnSpc>
                <a:spcPct val="100000"/>
              </a:lnSpc>
              <a:buNone/>
            </a:pPr>
            <a:r>
              <a:rPr lang="en-US" altLang="en-US" sz="2600" dirty="0"/>
              <a:t>Before writing the check, complete the check stub. The check stub shows: </a:t>
            </a:r>
          </a:p>
        </p:txBody>
      </p:sp>
      <p:pic>
        <p:nvPicPr>
          <p:cNvPr id="13" name="Picture 4" descr="Example of the check and corresponding check stub from the prior slide for the Carter Real Estate Group." title="Check Stubs (Slide 1 of 2)"/>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381000" y="2819400"/>
            <a:ext cx="8437061" cy="274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7531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a:spLocks noGrp="1"/>
          </p:cNvSpPr>
          <p:nvPr>
            <p:ph type="body" sz="quarter" idx="13"/>
          </p:nvPr>
        </p:nvSpPr>
        <p:spPr>
          <a:xfrm>
            <a:off x="0" y="0"/>
            <a:ext cx="9144000" cy="533400"/>
          </a:xfrm>
        </p:spPr>
        <p:txBody>
          <a:bodyPr/>
          <a:lstStyle/>
          <a:p>
            <a:pPr marL="0" indent="0">
              <a:spcBef>
                <a:spcPct val="20000"/>
              </a:spcBef>
              <a:buClr>
                <a:srgbClr val="EB8045"/>
              </a:buClr>
              <a:buNone/>
            </a:pPr>
            <a:r>
              <a:rPr lang="en-US" altLang="en-US" sz="1800" dirty="0"/>
              <a:t>Section 3, Objective 9-4: Write a check, endorse checks, prepare a bank deposit slip, and maintain a checkbook balance.</a:t>
            </a:r>
          </a:p>
        </p:txBody>
      </p:sp>
      <p:sp>
        <p:nvSpPr>
          <p:cNvPr id="2" name="Title 1"/>
          <p:cNvSpPr>
            <a:spLocks noGrp="1"/>
          </p:cNvSpPr>
          <p:nvPr>
            <p:ph type="title"/>
          </p:nvPr>
        </p:nvSpPr>
        <p:spPr>
          <a:xfrm>
            <a:off x="533400" y="685800"/>
            <a:ext cx="8153400" cy="748245"/>
          </a:xfrm>
        </p:spPr>
        <p:txBody>
          <a:bodyPr>
            <a:normAutofit/>
          </a:bodyPr>
          <a:lstStyle/>
          <a:p>
            <a:pPr algn="ctr"/>
            <a:r>
              <a:rPr lang="en-US" sz="3600" dirty="0"/>
              <a:t>Check Stubs (2 of 2)</a:t>
            </a:r>
          </a:p>
        </p:txBody>
      </p:sp>
      <p:sp>
        <p:nvSpPr>
          <p:cNvPr id="3" name="Content Placeholder 2"/>
          <p:cNvSpPr>
            <a:spLocks noGrp="1"/>
          </p:cNvSpPr>
          <p:nvPr>
            <p:ph idx="1"/>
          </p:nvPr>
        </p:nvSpPr>
        <p:spPr>
          <a:xfrm>
            <a:off x="457200" y="1825626"/>
            <a:ext cx="8229600" cy="4346574"/>
          </a:xfrm>
        </p:spPr>
        <p:txBody>
          <a:bodyPr/>
          <a:lstStyle/>
          <a:p>
            <a:pPr marL="457200" indent="-457200">
              <a:lnSpc>
                <a:spcPct val="100000"/>
              </a:lnSpc>
            </a:pPr>
            <a:r>
              <a:rPr lang="en-US" altLang="en-US" sz="2600" dirty="0"/>
              <a:t>Balance brought forward: $12,025.50</a:t>
            </a:r>
          </a:p>
          <a:p>
            <a:pPr marL="457200" indent="-457200">
              <a:lnSpc>
                <a:spcPct val="100000"/>
              </a:lnSpc>
            </a:pPr>
            <a:r>
              <a:rPr lang="en-US" altLang="en-US" sz="2600" dirty="0"/>
              <a:t>Check amount: $1,500</a:t>
            </a:r>
          </a:p>
          <a:p>
            <a:pPr marL="457200" indent="-457200">
              <a:lnSpc>
                <a:spcPct val="100000"/>
              </a:lnSpc>
            </a:pPr>
            <a:r>
              <a:rPr lang="en-US" altLang="en-US" sz="2600" dirty="0"/>
              <a:t>Balance: $10,525.50</a:t>
            </a:r>
          </a:p>
        </p:txBody>
      </p:sp>
    </p:spTree>
    <p:extLst>
      <p:ext uri="{BB962C8B-B14F-4D97-AF65-F5344CB8AC3E}">
        <p14:creationId xmlns:p14="http://schemas.microsoft.com/office/powerpoint/2010/main" val="1412045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1"/>
            <a:ext cx="9144000" cy="568327"/>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3, Objective 9-4: Write a check, endorse checks, prepare a bank deposit slip, and maintain a checkbook balance.</a:t>
            </a:r>
          </a:p>
        </p:txBody>
      </p:sp>
      <p:sp>
        <p:nvSpPr>
          <p:cNvPr id="2" name="Title 1"/>
          <p:cNvSpPr>
            <a:spLocks noGrp="1"/>
          </p:cNvSpPr>
          <p:nvPr>
            <p:ph type="title"/>
          </p:nvPr>
        </p:nvSpPr>
        <p:spPr>
          <a:xfrm>
            <a:off x="695325" y="568327"/>
            <a:ext cx="7886700" cy="879473"/>
          </a:xfrm>
        </p:spPr>
        <p:txBody>
          <a:bodyPr>
            <a:normAutofit/>
          </a:bodyPr>
          <a:lstStyle/>
          <a:p>
            <a:pPr algn="ctr"/>
            <a:r>
              <a:rPr lang="en-US" altLang="en-US" sz="3600" dirty="0"/>
              <a:t>Endorsements</a:t>
            </a:r>
            <a:endParaRPr lang="en-US" sz="3600" dirty="0"/>
          </a:p>
        </p:txBody>
      </p:sp>
      <p:pic>
        <p:nvPicPr>
          <p:cNvPr id="9" name="Picture 2" descr="Examples of infomation included in three different endorsements.  The top endorsment is labeled Full Endorsement and lists information as PAY TO THE ORDER OF, FIRST TEXAS NATIONAL BANK, Maxx-Out Sporting Goods, 38-14-98867.  The next endorsement is labeled Blank Endorsement and lists information as Maxx Ferraro, 38-14-98867.  The last endorsement is labeled Restrictive Endorsement and lists information as PAY TO THE ORDER OF (Circled in red), FIRST TEXAS NATIONAL BANK, FOR DEPOSIT ONLY (Circled in red), Maxx-Out Sporting Goods, 38-14-98867." title="Endorsements"/>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577068" y="1435770"/>
            <a:ext cx="7999676" cy="438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9170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0"/>
            <a:ext cx="9067800" cy="533400"/>
          </a:xfrm>
        </p:spPr>
        <p:txBody>
          <a:bodyPr/>
          <a:lstStyle/>
          <a:p>
            <a:pPr>
              <a:spcBef>
                <a:spcPct val="20000"/>
              </a:spcBef>
              <a:buClr>
                <a:srgbClr val="EB8045"/>
              </a:buClr>
            </a:pPr>
            <a:r>
              <a:rPr lang="en-US" altLang="en-US" sz="1800" dirty="0"/>
              <a:t>Section 3, Objective 9-4: Write a check, endorse checks, prepare a bank deposit slip, and maintain a checkbook balance.</a:t>
            </a:r>
          </a:p>
        </p:txBody>
      </p:sp>
      <p:sp>
        <p:nvSpPr>
          <p:cNvPr id="2" name="Title 1"/>
          <p:cNvSpPr>
            <a:spLocks noGrp="1"/>
          </p:cNvSpPr>
          <p:nvPr>
            <p:ph type="title"/>
          </p:nvPr>
        </p:nvSpPr>
        <p:spPr>
          <a:xfrm>
            <a:off x="723900" y="612553"/>
            <a:ext cx="7886700" cy="835247"/>
          </a:xfrm>
        </p:spPr>
        <p:txBody>
          <a:bodyPr>
            <a:normAutofit/>
          </a:bodyPr>
          <a:lstStyle/>
          <a:p>
            <a:pPr algn="ctr"/>
            <a:r>
              <a:rPr lang="en-US" sz="3600" dirty="0"/>
              <a:t>Preparing the Deposit Slip</a:t>
            </a:r>
          </a:p>
        </p:txBody>
      </p:sp>
      <p:pic>
        <p:nvPicPr>
          <p:cNvPr id="8" name="Picture 2" descr="Example of the items and data included in a checking account deposit slip.  Date is listed as January 8, 2019 (Circled in red) for Maxx-Out Sporting Goods, 2007 Trendsetter Lane, Dallas , TX 75268-0967 to FIRST TEXAS NATIONAL BANK, Dallas, TX 75267-6205.  On the right side of the slip a table has three columns labeled Currency, Dollars and Cents and each row is numbered.  Next to the table is text that reads, &quot;ENTER ADDITIONAL CHECKS ON OTHER SIDE.  The first entry is 1810.00 (CIrcled in red) at the top of the table.  The other entries are as follows: COIN, 219.80 (CIrcled in red); 1 as 11-2818, 260.75; 2 as 11-2818, 290.18; 3 as 11-1652, 180.65; 4 as 11-1652, 598.32; 5 as 11-5074, 800.30 and 6 as 11-5074, 700.00.  At the bottom of the table the last row is labeled TOTAL FROM OTHER SIDE OR ATTACHED LIST.  TOTAL is listed as 4,860.00.  Text next to the Total reads, &quot;Checks and other items are received for deposit subject to the terms and conditions of this bank's collection agreeement.&quot;  The routing number is listed at the bottom as 12108640 (CIrcled in red) 381498867." title="Deposit Slip"/>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tretch>
            <a:fillRect/>
          </a:stretch>
        </p:blipFill>
        <p:spPr bwMode="auto">
          <a:xfrm>
            <a:off x="1116945" y="1608468"/>
            <a:ext cx="6871355" cy="471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217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0416" y="677670"/>
            <a:ext cx="8160184" cy="1532129"/>
          </a:xfrm>
        </p:spPr>
        <p:txBody>
          <a:bodyPr anchor="ctr">
            <a:normAutofit/>
          </a:bodyPr>
          <a:lstStyle/>
          <a:p>
            <a:pPr algn="ctr"/>
            <a:r>
              <a:rPr lang="en-US" altLang="en-US" sz="3600" u="sng" dirty="0"/>
              <a:t>Section 3: Banking Procedures </a:t>
            </a:r>
            <a:endParaRPr lang="en-US" sz="3600" dirty="0"/>
          </a:p>
        </p:txBody>
      </p:sp>
      <p:sp>
        <p:nvSpPr>
          <p:cNvPr id="8" name="Content Placeholder 7"/>
          <p:cNvSpPr>
            <a:spLocks noGrp="1"/>
          </p:cNvSpPr>
          <p:nvPr>
            <p:ph type="body" idx="4294967295"/>
          </p:nvPr>
        </p:nvSpPr>
        <p:spPr>
          <a:xfrm>
            <a:off x="457200" y="2667000"/>
            <a:ext cx="8153400" cy="2438400"/>
          </a:xfrm>
        </p:spPr>
        <p:txBody>
          <a:bodyPr anchor="ctr">
            <a:normAutofit/>
          </a:bodyPr>
          <a:lstStyle/>
          <a:p>
            <a:pPr marL="0" indent="0" algn="ctr" defTabSz="809625">
              <a:spcBef>
                <a:spcPct val="20000"/>
              </a:spcBef>
              <a:buClr>
                <a:srgbClr val="EB8045"/>
              </a:buClr>
              <a:buNone/>
              <a:defRPr/>
            </a:pPr>
            <a:r>
              <a:rPr lang="en-US" altLang="en-US" sz="3600" b="1" kern="0" dirty="0">
                <a:latin typeface="Verdana" pitchFamily="34" charset="0"/>
                <a:ea typeface="Verdana" pitchFamily="34" charset="0"/>
                <a:cs typeface="Verdana" pitchFamily="34" charset="0"/>
              </a:rPr>
              <a:t> Learning Objective </a:t>
            </a:r>
            <a:r>
              <a:rPr lang="en-US" altLang="en-US" sz="3600" b="1" dirty="0">
                <a:latin typeface="Verdana" pitchFamily="34" charset="0"/>
                <a:ea typeface="Verdana" pitchFamily="34" charset="0"/>
                <a:cs typeface="Verdana" pitchFamily="34" charset="0"/>
              </a:rPr>
              <a:t>9-5: </a:t>
            </a:r>
            <a:r>
              <a:rPr lang="en-US" sz="3600" dirty="0">
                <a:latin typeface="Verdana" pitchFamily="34" charset="0"/>
                <a:ea typeface="Verdana" pitchFamily="34" charset="0"/>
                <a:cs typeface="Verdana" pitchFamily="34" charset="0"/>
              </a:rPr>
              <a:t>Reconcile the monthly bank statement. </a:t>
            </a:r>
          </a:p>
        </p:txBody>
      </p:sp>
    </p:spTree>
    <p:extLst>
      <p:ext uri="{BB962C8B-B14F-4D97-AF65-F5344CB8AC3E}">
        <p14:creationId xmlns:p14="http://schemas.microsoft.com/office/powerpoint/2010/main" val="6505704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0" y="19050"/>
            <a:ext cx="9144000" cy="381000"/>
          </a:xfrm>
        </p:spPr>
        <p:txBody>
          <a:bodyPr/>
          <a:lstStyle/>
          <a:p>
            <a:pPr>
              <a:spcBef>
                <a:spcPct val="50000"/>
              </a:spcBef>
            </a:pPr>
            <a:r>
              <a:rPr lang="en-US" altLang="en-US" sz="1800" dirty="0"/>
              <a:t>Section 3, Objective 9-5: Reconcile the monthly bank statement.</a:t>
            </a:r>
          </a:p>
        </p:txBody>
      </p:sp>
      <p:sp>
        <p:nvSpPr>
          <p:cNvPr id="9" name="Title 1"/>
          <p:cNvSpPr>
            <a:spLocks noGrp="1"/>
          </p:cNvSpPr>
          <p:nvPr>
            <p:ph type="title"/>
          </p:nvPr>
        </p:nvSpPr>
        <p:spPr>
          <a:xfrm>
            <a:off x="152400" y="533400"/>
            <a:ext cx="8839200" cy="981577"/>
          </a:xfrm>
        </p:spPr>
        <p:txBody>
          <a:bodyPr>
            <a:noAutofit/>
          </a:bodyPr>
          <a:lstStyle/>
          <a:p>
            <a:pPr algn="ctr"/>
            <a:r>
              <a:rPr lang="en-US" sz="3600" dirty="0"/>
              <a:t>Bank Statement Balance (1 of 2)</a:t>
            </a:r>
          </a:p>
        </p:txBody>
      </p:sp>
      <p:sp>
        <p:nvSpPr>
          <p:cNvPr id="10" name="Content Placeholder 9"/>
          <p:cNvSpPr>
            <a:spLocks noGrp="1"/>
          </p:cNvSpPr>
          <p:nvPr>
            <p:ph sz="quarter" idx="15"/>
          </p:nvPr>
        </p:nvSpPr>
        <p:spPr>
          <a:xfrm>
            <a:off x="330200" y="1828800"/>
            <a:ext cx="8432800" cy="3962400"/>
          </a:xfrm>
        </p:spPr>
        <p:txBody>
          <a:bodyPr/>
          <a:lstStyle/>
          <a:p>
            <a:pPr marL="457200" indent="-457200"/>
            <a:r>
              <a:rPr lang="en-US" sz="2600" dirty="0"/>
              <a:t>My Bank statement balance is different than my general ledger </a:t>
            </a:r>
            <a:r>
              <a:rPr lang="en-US" sz="2600" i="1" dirty="0"/>
              <a:t>Cash</a:t>
            </a:r>
            <a:r>
              <a:rPr lang="en-US" sz="2600" dirty="0"/>
              <a:t> (book) balance…Why??</a:t>
            </a:r>
            <a:endParaRPr lang="en-US" altLang="en-US" sz="2600" dirty="0"/>
          </a:p>
          <a:p>
            <a:pPr marL="457200" indent="-457200"/>
            <a:r>
              <a:rPr lang="en-US" altLang="en-US" sz="2600" dirty="0"/>
              <a:t>The difference between the bank balance and the book balance is due to errors.</a:t>
            </a:r>
          </a:p>
        </p:txBody>
      </p:sp>
    </p:spTree>
    <p:extLst>
      <p:ext uri="{BB962C8B-B14F-4D97-AF65-F5344CB8AC3E}">
        <p14:creationId xmlns:p14="http://schemas.microsoft.com/office/powerpoint/2010/main" val="3834792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0" y="19050"/>
            <a:ext cx="9144000" cy="381000"/>
          </a:xfrm>
        </p:spPr>
        <p:txBody>
          <a:bodyPr/>
          <a:lstStyle/>
          <a:p>
            <a:pPr marL="0" indent="0">
              <a:spcBef>
                <a:spcPct val="50000"/>
              </a:spcBef>
              <a:buNone/>
            </a:pPr>
            <a:r>
              <a:rPr lang="en-US" altLang="en-US" sz="1800" dirty="0"/>
              <a:t>Section 3, Objective 9-5: Reconcile the monthly bank statement.</a:t>
            </a:r>
          </a:p>
        </p:txBody>
      </p:sp>
      <p:sp>
        <p:nvSpPr>
          <p:cNvPr id="2" name="Title 1"/>
          <p:cNvSpPr>
            <a:spLocks noGrp="1"/>
          </p:cNvSpPr>
          <p:nvPr>
            <p:ph type="title"/>
          </p:nvPr>
        </p:nvSpPr>
        <p:spPr>
          <a:xfrm>
            <a:off x="152400" y="533400"/>
            <a:ext cx="8839200" cy="981577"/>
          </a:xfrm>
        </p:spPr>
        <p:txBody>
          <a:bodyPr>
            <a:noAutofit/>
          </a:bodyPr>
          <a:lstStyle/>
          <a:p>
            <a:pPr algn="ctr"/>
            <a:r>
              <a:rPr lang="en-US" sz="3600" dirty="0"/>
              <a:t>Bank Statement Balance (2 of 2)</a:t>
            </a:r>
          </a:p>
        </p:txBody>
      </p:sp>
      <p:sp>
        <p:nvSpPr>
          <p:cNvPr id="3" name="Content Placeholder 2"/>
          <p:cNvSpPr>
            <a:spLocks noGrp="1"/>
          </p:cNvSpPr>
          <p:nvPr>
            <p:ph idx="1"/>
          </p:nvPr>
        </p:nvSpPr>
        <p:spPr>
          <a:xfrm>
            <a:off x="520700" y="1695452"/>
            <a:ext cx="8242300" cy="1235075"/>
          </a:xfrm>
        </p:spPr>
        <p:txBody>
          <a:bodyPr/>
          <a:lstStyle/>
          <a:p>
            <a:pPr marL="0" indent="0">
              <a:buNone/>
            </a:pPr>
            <a:r>
              <a:rPr lang="en-US" altLang="en-US" sz="2600" dirty="0"/>
              <a:t>Many banks require that errors in the bank statement be reported within a short period of time, usually 10 days.</a:t>
            </a:r>
          </a:p>
        </p:txBody>
      </p:sp>
      <p:graphicFrame>
        <p:nvGraphicFramePr>
          <p:cNvPr id="9" name="Table 8" descr="Table describes the errors made by banks and businesses on bank statements.  The first column is titled Errors made by banks and information is listed as Arithmetic errors; Giving credit to the wrong depositor and Charging a check against the wrong account.  The second column is titled Errors made by businesses and information is listed as Arithmetic errors; Not recording a check or deposit and Recording a check or deposit for the wrong amount." title="Bank Statement Balance Table (Slide 2 of 2)"/>
          <p:cNvGraphicFramePr>
            <a:graphicFrameLocks noGrp="1"/>
          </p:cNvGraphicFramePr>
          <p:nvPr>
            <p:extLst>
              <p:ext uri="{D42A27DB-BD31-4B8C-83A1-F6EECF244321}">
                <p14:modId xmlns:p14="http://schemas.microsoft.com/office/powerpoint/2010/main" val="2793113141"/>
              </p:ext>
            </p:extLst>
          </p:nvPr>
        </p:nvGraphicFramePr>
        <p:xfrm>
          <a:off x="762000" y="3124200"/>
          <a:ext cx="8001000" cy="2971800"/>
        </p:xfrm>
        <a:graphic>
          <a:graphicData uri="http://schemas.openxmlformats.org/drawingml/2006/table">
            <a:tbl>
              <a:tblPr firstRow="1" bandRow="1">
                <a:tableStyleId>{5940675A-B579-460E-94D1-54222C63F5DA}</a:tableStyleId>
              </a:tblPr>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7414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Verdana" pitchFamily="34" charset="0"/>
                          <a:ea typeface="Verdana" pitchFamily="34" charset="0"/>
                          <a:cs typeface="Verdana" pitchFamily="34" charset="0"/>
                        </a:rPr>
                        <a:t>Errors made by banks</a:t>
                      </a:r>
                      <a:endParaRPr kumimoji="0" lang="en-US" sz="18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cap="none" normalizeH="0" baseline="0" dirty="0">
                          <a:ln>
                            <a:noFill/>
                          </a:ln>
                          <a:effectLst/>
                          <a:latin typeface="Verdana" pitchFamily="34" charset="0"/>
                          <a:ea typeface="Verdana" pitchFamily="34" charset="0"/>
                          <a:cs typeface="Verdana" pitchFamily="34" charset="0"/>
                        </a:rPr>
                        <a:t>Errors made by businesses</a:t>
                      </a:r>
                      <a:endParaRPr kumimoji="0" lang="en-US" sz="1800" b="1" i="0" u="none" strike="noStrike" cap="none" normalizeH="0" baseline="0" dirty="0">
                        <a:ln>
                          <a:noFill/>
                        </a:ln>
                        <a:solidFill>
                          <a:schemeClr val="tx1"/>
                        </a:solidFill>
                        <a:effectLst/>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0"/>
                  </a:ext>
                </a:extLst>
              </a:tr>
              <a:tr h="429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Arithmetic errors</a:t>
                      </a:r>
                      <a:endParaRPr lang="en-US" altLang="en-US" sz="1800"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Arithmetic errors</a:t>
                      </a:r>
                      <a:endParaRPr lang="en-US" altLang="en-US" sz="1800"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1"/>
                  </a:ext>
                </a:extLst>
              </a:tr>
              <a:tr h="741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Giving credit to the wrong depositor</a:t>
                      </a:r>
                      <a:endParaRPr lang="en-US" altLang="en-US" sz="1800"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Not recording a check or deposit</a:t>
                      </a:r>
                      <a:endParaRPr lang="en-US" altLang="en-US" sz="1800"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2"/>
                  </a:ext>
                </a:extLst>
              </a:tr>
              <a:tr h="1059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Charging a check against the wrong account</a:t>
                      </a:r>
                      <a:endParaRPr lang="en-US" altLang="en-US" sz="1800" dirty="0">
                        <a:solidFill>
                          <a:schemeClr val="tx1"/>
                        </a:solidFill>
                        <a:latin typeface="Verdana" pitchFamily="34" charset="0"/>
                        <a:ea typeface="Verdana" pitchFamily="34" charset="0"/>
                        <a:cs typeface="Verdana"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latin typeface="Verdana" pitchFamily="34" charset="0"/>
                          <a:ea typeface="Verdana" pitchFamily="34" charset="0"/>
                          <a:cs typeface="Verdana" pitchFamily="34" charset="0"/>
                        </a:rPr>
                        <a:t>Recording a check or deposit for the wrong amount</a:t>
                      </a:r>
                      <a:endParaRPr lang="en-US" altLang="en-US" sz="1800" dirty="0">
                        <a:solidFill>
                          <a:schemeClr val="tx1"/>
                        </a:solidFill>
                        <a:latin typeface="Verdana" pitchFamily="34" charset="0"/>
                        <a:ea typeface="Verdana" pitchFamily="34" charset="0"/>
                        <a:cs typeface="Verdana" pitchFamily="34" charset="0"/>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4583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85800"/>
            <a:ext cx="8191500" cy="1524000"/>
          </a:xfrm>
        </p:spPr>
        <p:txBody>
          <a:bodyPr anchor="ctr">
            <a:normAutofit/>
          </a:bodyPr>
          <a:lstStyle/>
          <a:p>
            <a:pPr algn="ctr"/>
            <a:r>
              <a:rPr lang="en-US" altLang="en-US" sz="3600" u="sng" dirty="0"/>
              <a:t>Section 1: Cash</a:t>
            </a:r>
            <a:endParaRPr lang="en-US" sz="3600" dirty="0"/>
          </a:p>
        </p:txBody>
      </p:sp>
      <p:sp>
        <p:nvSpPr>
          <p:cNvPr id="7" name="Content Placeholder 6"/>
          <p:cNvSpPr>
            <a:spLocks noGrp="1"/>
          </p:cNvSpPr>
          <p:nvPr>
            <p:ph type="body" idx="4294967295"/>
          </p:nvPr>
        </p:nvSpPr>
        <p:spPr>
          <a:xfrm>
            <a:off x="449316" y="2667000"/>
            <a:ext cx="8199383" cy="2438400"/>
          </a:xfrm>
        </p:spPr>
        <p:txBody>
          <a:bodyPr anchor="ctr">
            <a:noAutofit/>
          </a:bodyPr>
          <a:lstStyle/>
          <a:p>
            <a:pPr marL="0" indent="0" algn="ctr" defTabSz="809625">
              <a:spcBef>
                <a:spcPct val="20000"/>
              </a:spcBef>
              <a:buClr>
                <a:srgbClr val="EB8045"/>
              </a:buClr>
              <a:buNone/>
              <a:defRPr/>
            </a:pPr>
            <a:r>
              <a:rPr lang="en-US" altLang="en-US" sz="3600" b="1" kern="0" dirty="0">
                <a:latin typeface="Verdana" pitchFamily="34" charset="0"/>
                <a:ea typeface="Verdana" pitchFamily="34" charset="0"/>
                <a:cs typeface="Verdana" pitchFamily="34" charset="0"/>
              </a:rPr>
              <a:t>Learning Objective </a:t>
            </a:r>
            <a:r>
              <a:rPr lang="en-US" altLang="en-US" sz="3600" b="1" dirty="0">
                <a:latin typeface="Verdana" pitchFamily="34" charset="0"/>
                <a:ea typeface="Verdana" pitchFamily="34" charset="0"/>
                <a:cs typeface="Verdana" pitchFamily="34" charset="0"/>
              </a:rPr>
              <a:t>9-1:</a:t>
            </a:r>
            <a:r>
              <a:rPr lang="en-US" altLang="en-US" sz="3600" dirty="0">
                <a:latin typeface="Verdana" pitchFamily="34" charset="0"/>
                <a:ea typeface="Verdana" pitchFamily="34" charset="0"/>
                <a:cs typeface="Verdana" pitchFamily="34" charset="0"/>
              </a:rPr>
              <a:t> </a:t>
            </a:r>
            <a:r>
              <a:rPr lang="en-US" sz="3600" dirty="0">
                <a:latin typeface="Verdana" pitchFamily="34" charset="0"/>
                <a:ea typeface="Verdana" pitchFamily="34" charset="0"/>
                <a:cs typeface="Verdana" pitchFamily="34" charset="0"/>
              </a:rPr>
              <a:t>Account for cash short or over. </a:t>
            </a:r>
          </a:p>
        </p:txBody>
      </p:sp>
    </p:spTree>
    <p:extLst>
      <p:ext uri="{BB962C8B-B14F-4D97-AF65-F5344CB8AC3E}">
        <p14:creationId xmlns:p14="http://schemas.microsoft.com/office/powerpoint/2010/main" val="1160428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sz="1800" dirty="0">
                <a:latin typeface="Verdana" pitchFamily="34" charset="0"/>
                <a:ea typeface="Verdana" pitchFamily="34" charset="0"/>
                <a:cs typeface="Verdana" pitchFamily="34" charset="0"/>
              </a:rPr>
              <a:t>Section 3, Objective 9-5: Reconcile the monthly bank statement.</a:t>
            </a:r>
          </a:p>
        </p:txBody>
      </p:sp>
      <p:sp>
        <p:nvSpPr>
          <p:cNvPr id="2" name="Title 1"/>
          <p:cNvSpPr>
            <a:spLocks noGrp="1"/>
          </p:cNvSpPr>
          <p:nvPr>
            <p:ph type="title"/>
          </p:nvPr>
        </p:nvSpPr>
        <p:spPr>
          <a:xfrm>
            <a:off x="609600" y="457200"/>
            <a:ext cx="7886700" cy="995915"/>
          </a:xfrm>
        </p:spPr>
        <p:txBody>
          <a:bodyPr>
            <a:normAutofit/>
          </a:bodyPr>
          <a:lstStyle/>
          <a:p>
            <a:pPr algn="ctr"/>
            <a:r>
              <a:rPr lang="en-US" altLang="en-US" sz="3600" dirty="0"/>
              <a:t>Why Balances May Not Equal</a:t>
            </a:r>
            <a:endParaRPr lang="en-US" sz="3600" dirty="0"/>
          </a:p>
        </p:txBody>
      </p:sp>
      <p:sp>
        <p:nvSpPr>
          <p:cNvPr id="4" name="Content Placeholder 3"/>
          <p:cNvSpPr>
            <a:spLocks noGrp="1"/>
          </p:cNvSpPr>
          <p:nvPr>
            <p:ph sz="quarter" idx="13"/>
          </p:nvPr>
        </p:nvSpPr>
        <p:spPr>
          <a:xfrm>
            <a:off x="304800" y="1600200"/>
            <a:ext cx="8401908" cy="4572000"/>
          </a:xfrm>
        </p:spPr>
        <p:txBody>
          <a:bodyPr/>
          <a:lstStyle/>
          <a:p>
            <a:pPr marL="0" indent="0">
              <a:buNone/>
            </a:pPr>
            <a:r>
              <a:rPr lang="en-US" altLang="en-US" sz="2600" dirty="0"/>
              <a:t>Other than errors, there are four reasons why the book balance (G.L. balance) of cash may not agree with the balance on the bank statement. </a:t>
            </a:r>
          </a:p>
          <a:p>
            <a:pPr marL="457200" indent="-457200">
              <a:buFont typeface="+mj-lt"/>
              <a:buAutoNum type="arabicPeriod"/>
            </a:pPr>
            <a:r>
              <a:rPr lang="en-US" altLang="en-US" sz="2600" dirty="0"/>
              <a:t>Outstanding checks.</a:t>
            </a:r>
          </a:p>
          <a:p>
            <a:pPr marL="457200" indent="-457200">
              <a:buFont typeface="+mj-lt"/>
              <a:buAutoNum type="arabicPeriod"/>
            </a:pPr>
            <a:r>
              <a:rPr lang="en-US" altLang="en-US" sz="2600" dirty="0"/>
              <a:t>Deposit in transit. </a:t>
            </a:r>
          </a:p>
          <a:p>
            <a:pPr marL="457200" indent="-457200">
              <a:buFont typeface="+mj-lt"/>
              <a:buAutoNum type="arabicPeriod"/>
            </a:pPr>
            <a:r>
              <a:rPr lang="en-US" altLang="en-US" sz="2600" dirty="0"/>
              <a:t>Service charges and other deductions not recorded in the business records.</a:t>
            </a:r>
          </a:p>
          <a:p>
            <a:pPr marL="457200" indent="-457200">
              <a:buFont typeface="+mj-lt"/>
              <a:buAutoNum type="arabicPeriod"/>
            </a:pPr>
            <a:r>
              <a:rPr lang="en-US" altLang="en-US" sz="2600" dirty="0"/>
              <a:t>Deposits, such as the collection of promissory notes, not recorded in the business records.</a:t>
            </a:r>
          </a:p>
        </p:txBody>
      </p:sp>
    </p:spTree>
    <p:extLst>
      <p:ext uri="{BB962C8B-B14F-4D97-AF65-F5344CB8AC3E}">
        <p14:creationId xmlns:p14="http://schemas.microsoft.com/office/powerpoint/2010/main" val="5061051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ltLang="en-US" sz="1800" dirty="0">
                <a:latin typeface="Verdana" pitchFamily="34" charset="0"/>
                <a:ea typeface="Verdana" pitchFamily="34" charset="0"/>
                <a:cs typeface="Verdana" pitchFamily="34" charset="0"/>
              </a:rPr>
              <a:t>Section 3, Objective 9-5: Reconcile the monthly bank statement.</a:t>
            </a:r>
          </a:p>
        </p:txBody>
      </p:sp>
      <p:sp>
        <p:nvSpPr>
          <p:cNvPr id="2" name="Title 1"/>
          <p:cNvSpPr>
            <a:spLocks noGrp="1"/>
          </p:cNvSpPr>
          <p:nvPr>
            <p:ph type="title"/>
          </p:nvPr>
        </p:nvSpPr>
        <p:spPr>
          <a:xfrm>
            <a:off x="0" y="419100"/>
            <a:ext cx="9144000" cy="1181101"/>
          </a:xfrm>
        </p:spPr>
        <p:txBody>
          <a:bodyPr>
            <a:normAutofit/>
          </a:bodyPr>
          <a:lstStyle/>
          <a:p>
            <a:pPr algn="ctr"/>
            <a:r>
              <a:rPr lang="en-US" altLang="en-US" sz="3600" dirty="0"/>
              <a:t>Format of a Bank Reconciliation Statement</a:t>
            </a:r>
            <a:endParaRPr lang="en-US" sz="3600" dirty="0"/>
          </a:p>
        </p:txBody>
      </p:sp>
      <p:graphicFrame>
        <p:nvGraphicFramePr>
          <p:cNvPr id="6" name="Table 5" descr="Table shows the items included in the format of a bank reconciliation statement.  The first column is titled First Section and items are listed as Bank statement balance, plus deposits in transit, minus outstanding checks and plus or minus bank errors.  The second column is titled Second Section and items are listed as Book balance, plus deposit not recorded, minus deduction and plus and minus errors in books.  Between the two columns is a unequal sign.  The bottom of the table lists Adjusted bank balance in the first column equal to Adjusted book balance in the second column." title="Bank Reconciliation Statement Table "/>
          <p:cNvGraphicFramePr>
            <a:graphicFrameLocks noGrp="1"/>
          </p:cNvGraphicFramePr>
          <p:nvPr>
            <p:extLst>
              <p:ext uri="{D42A27DB-BD31-4B8C-83A1-F6EECF244321}">
                <p14:modId xmlns:p14="http://schemas.microsoft.com/office/powerpoint/2010/main" val="80772346"/>
              </p:ext>
            </p:extLst>
          </p:nvPr>
        </p:nvGraphicFramePr>
        <p:xfrm>
          <a:off x="533400" y="1790962"/>
          <a:ext cx="8000999" cy="3619237"/>
        </p:xfrm>
        <a:graphic>
          <a:graphicData uri="http://schemas.openxmlformats.org/drawingml/2006/table">
            <a:tbl>
              <a:tblPr firstRow="1" bandRow="1">
                <a:tableStyleId>{5940675A-B579-460E-94D1-54222C63F5DA}</a:tableStyleId>
              </a:tblPr>
              <a:tblGrid>
                <a:gridCol w="3759488">
                  <a:extLst>
                    <a:ext uri="{9D8B030D-6E8A-4147-A177-3AD203B41FA5}">
                      <a16:colId xmlns:a16="http://schemas.microsoft.com/office/drawing/2014/main" val="20000"/>
                    </a:ext>
                  </a:extLst>
                </a:gridCol>
                <a:gridCol w="505128">
                  <a:extLst>
                    <a:ext uri="{9D8B030D-6E8A-4147-A177-3AD203B41FA5}">
                      <a16:colId xmlns:a16="http://schemas.microsoft.com/office/drawing/2014/main" val="20001"/>
                    </a:ext>
                  </a:extLst>
                </a:gridCol>
                <a:gridCol w="3736383">
                  <a:extLst>
                    <a:ext uri="{9D8B030D-6E8A-4147-A177-3AD203B41FA5}">
                      <a16:colId xmlns:a16="http://schemas.microsoft.com/office/drawing/2014/main" val="20002"/>
                    </a:ext>
                  </a:extLst>
                </a:gridCol>
              </a:tblGrid>
              <a:tr h="681885">
                <a:tc>
                  <a:txBody>
                    <a:bodyPr/>
                    <a:lstStyle/>
                    <a:p>
                      <a:pPr marL="0" marR="0" indent="0" algn="ctr" defTabSz="457200" rtl="0" eaLnBrk="1" fontAlgn="auto" latinLnBrk="0" hangingPunct="1">
                        <a:lnSpc>
                          <a:spcPct val="100000"/>
                        </a:lnSpc>
                        <a:spcBef>
                          <a:spcPts val="1200"/>
                        </a:spcBef>
                        <a:spcAft>
                          <a:spcPts val="0"/>
                        </a:spcAft>
                        <a:buClrTx/>
                        <a:buSzTx/>
                        <a:buFontTx/>
                        <a:buNone/>
                        <a:tabLst/>
                        <a:defRPr/>
                      </a:pPr>
                      <a:r>
                        <a:rPr lang="en-US" altLang="en-US" sz="2000" b="1" dirty="0">
                          <a:latin typeface="Verdana" panose="020B0604030504040204" pitchFamily="34" charset="0"/>
                          <a:ea typeface="Verdana" panose="020B0604030504040204" pitchFamily="34" charset="0"/>
                          <a:cs typeface="Verdana" panose="020B0604030504040204" pitchFamily="34" charset="0"/>
                        </a:rPr>
                        <a:t>First Section</a:t>
                      </a:r>
                    </a:p>
                  </a:txBody>
                  <a:tcPr anchor="ctr"/>
                </a:tc>
                <a:tc>
                  <a:txBody>
                    <a:bodyPr/>
                    <a:lstStyle/>
                    <a:p>
                      <a:pPr algn="ctr">
                        <a:lnSpc>
                          <a:spcPct val="100000"/>
                        </a:lnSpc>
                        <a:spcBef>
                          <a:spcPts val="1200"/>
                        </a:spcBef>
                        <a:spcAft>
                          <a:spcPts val="0"/>
                        </a:spcAft>
                      </a:pPr>
                      <a:endParaRPr lang="en-US" sz="2000" b="1"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marL="0" marR="0" indent="0" algn="ctr" defTabSz="457200" rtl="0" eaLnBrk="1" fontAlgn="auto" latinLnBrk="0" hangingPunct="1">
                        <a:lnSpc>
                          <a:spcPct val="100000"/>
                        </a:lnSpc>
                        <a:spcBef>
                          <a:spcPts val="1200"/>
                        </a:spcBef>
                        <a:spcAft>
                          <a:spcPts val="0"/>
                        </a:spcAft>
                        <a:buClrTx/>
                        <a:buSzTx/>
                        <a:buFontTx/>
                        <a:buNone/>
                        <a:tabLst/>
                        <a:defRPr/>
                      </a:pPr>
                      <a:r>
                        <a:rPr lang="en-US" altLang="en-US" sz="2000" b="1" dirty="0">
                          <a:latin typeface="Verdana" panose="020B0604030504040204" pitchFamily="34" charset="0"/>
                          <a:ea typeface="Verdana" panose="020B0604030504040204" pitchFamily="34" charset="0"/>
                          <a:cs typeface="Verdana" panose="020B0604030504040204" pitchFamily="34" charset="0"/>
                        </a:rPr>
                        <a:t>Second Section</a:t>
                      </a:r>
                    </a:p>
                  </a:txBody>
                  <a:tcPr anchor="ctr"/>
                </a:tc>
                <a:extLst>
                  <a:ext uri="{0D108BD9-81ED-4DB2-BD59-A6C34878D82A}">
                    <a16:rowId xmlns:a16="http://schemas.microsoft.com/office/drawing/2014/main" val="10000"/>
                  </a:ext>
                </a:extLst>
              </a:tr>
              <a:tr h="2255467">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Bank statement balance</a:t>
                      </a:r>
                    </a:p>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 deposits in transit</a:t>
                      </a:r>
                    </a:p>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 outstanding checks</a:t>
                      </a:r>
                    </a:p>
                    <a:p>
                      <a:pPr>
                        <a:lnSpc>
                          <a:spcPct val="100000"/>
                        </a:lnSpc>
                        <a:spcBef>
                          <a:spcPts val="1200"/>
                        </a:spcBef>
                        <a:spcAft>
                          <a:spcPts val="0"/>
                        </a:spcAft>
                      </a:pPr>
                      <a:r>
                        <a:rPr lang="en-US" altLang="en-US" sz="2000" dirty="0">
                          <a:latin typeface="Verdana" panose="020B0604030504040204" pitchFamily="34" charset="0"/>
                          <a:ea typeface="Verdana" panose="020B0604030504040204" pitchFamily="34" charset="0"/>
                          <a:cs typeface="Verdana" panose="020B0604030504040204" pitchFamily="34" charset="0"/>
                        </a:rPr>
                        <a:t>+ or –  bank errors</a:t>
                      </a:r>
                      <a:endParaRPr lang="en-US" sz="2000" dirty="0">
                        <a:latin typeface="Verdana" panose="020B0604030504040204" pitchFamily="34" charset="0"/>
                        <a:ea typeface="Verdana" panose="020B0604030504040204" pitchFamily="34" charset="0"/>
                        <a:cs typeface="Verdana" panose="020B0604030504040204" pitchFamily="34" charset="0"/>
                      </a:endParaRPr>
                    </a:p>
                  </a:txBody>
                  <a:tcPr anchor="ctr"/>
                </a:tc>
                <a:tc>
                  <a:txBody>
                    <a:bodyPr/>
                    <a:lstStyle/>
                    <a:p>
                      <a:pPr>
                        <a:lnSpc>
                          <a:spcPct val="100000"/>
                        </a:lnSpc>
                        <a:spcBef>
                          <a:spcPts val="1200"/>
                        </a:spcBef>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a:t>
                      </a:r>
                    </a:p>
                  </a:txBody>
                  <a:tcPr anchor="ctr"/>
                </a:tc>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Book  balance</a:t>
                      </a:r>
                    </a:p>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 deposits not recorded</a:t>
                      </a:r>
                    </a:p>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  deductions</a:t>
                      </a:r>
                    </a:p>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 or – errors in books</a:t>
                      </a:r>
                    </a:p>
                  </a:txBody>
                  <a:tcPr anchor="ctr"/>
                </a:tc>
                <a:extLst>
                  <a:ext uri="{0D108BD9-81ED-4DB2-BD59-A6C34878D82A}">
                    <a16:rowId xmlns:a16="http://schemas.microsoft.com/office/drawing/2014/main" val="10001"/>
                  </a:ext>
                </a:extLst>
              </a:tr>
              <a:tr h="681885">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Adjusted bank balance</a:t>
                      </a:r>
                    </a:p>
                  </a:txBody>
                  <a:tcPr anchor="ctr"/>
                </a:tc>
                <a:tc>
                  <a:txBody>
                    <a:bodyPr/>
                    <a:lstStyle/>
                    <a:p>
                      <a:pPr>
                        <a:lnSpc>
                          <a:spcPct val="100000"/>
                        </a:lnSpc>
                        <a:spcBef>
                          <a:spcPts val="1200"/>
                        </a:spcBef>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a:t>
                      </a:r>
                    </a:p>
                  </a:txBody>
                  <a:tcPr anchor="ctr"/>
                </a:tc>
                <a:tc>
                  <a:txBody>
                    <a:bodyPr/>
                    <a:lstStyle/>
                    <a:p>
                      <a:pPr marL="0" marR="0" indent="0" algn="l" defTabSz="457200" rtl="0" eaLnBrk="1" fontAlgn="auto" latinLnBrk="0" hangingPunct="1">
                        <a:lnSpc>
                          <a:spcPct val="100000"/>
                        </a:lnSpc>
                        <a:spcBef>
                          <a:spcPts val="1200"/>
                        </a:spcBef>
                        <a:spcAft>
                          <a:spcPts val="0"/>
                        </a:spcAft>
                        <a:buClrTx/>
                        <a:buSzTx/>
                        <a:buFontTx/>
                        <a:buNone/>
                        <a:tabLst/>
                        <a:defRPr/>
                      </a:pPr>
                      <a:r>
                        <a:rPr lang="en-US" altLang="en-US" sz="2000" dirty="0">
                          <a:latin typeface="Verdana" panose="020B0604030504040204" pitchFamily="34" charset="0"/>
                          <a:ea typeface="Verdana" panose="020B0604030504040204" pitchFamily="34" charset="0"/>
                          <a:cs typeface="Verdana" panose="020B0604030504040204" pitchFamily="34" charset="0"/>
                        </a:rPr>
                        <a:t> Adjusted book balance</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7474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sz="1800" dirty="0">
                <a:latin typeface="Verdana" pitchFamily="34" charset="0"/>
                <a:ea typeface="Verdana" pitchFamily="34" charset="0"/>
                <a:cs typeface="Verdana" pitchFamily="34" charset="0"/>
              </a:rPr>
              <a:t>Section 3, Objective 9-5: Reconcile the monthly bank statement.</a:t>
            </a:r>
          </a:p>
        </p:txBody>
      </p:sp>
      <p:sp>
        <p:nvSpPr>
          <p:cNvPr id="2" name="Title 1"/>
          <p:cNvSpPr>
            <a:spLocks noGrp="1"/>
          </p:cNvSpPr>
          <p:nvPr>
            <p:ph type="title"/>
          </p:nvPr>
        </p:nvSpPr>
        <p:spPr>
          <a:xfrm>
            <a:off x="247015" y="457200"/>
            <a:ext cx="8675370" cy="1019176"/>
          </a:xfrm>
        </p:spPr>
        <p:txBody>
          <a:bodyPr>
            <a:noAutofit/>
          </a:bodyPr>
          <a:lstStyle/>
          <a:p>
            <a:pPr algn="ctr"/>
            <a:r>
              <a:rPr lang="en-US" altLang="en-US" sz="3600" dirty="0"/>
              <a:t>The Bank Side of the Bank Reconciliation (1 of 3)</a:t>
            </a:r>
            <a:endParaRPr lang="en-US" sz="3600" dirty="0"/>
          </a:p>
        </p:txBody>
      </p:sp>
      <p:sp>
        <p:nvSpPr>
          <p:cNvPr id="3" name="Content Placeholder 2"/>
          <p:cNvSpPr>
            <a:spLocks noGrp="1"/>
          </p:cNvSpPr>
          <p:nvPr>
            <p:ph idx="1"/>
          </p:nvPr>
        </p:nvSpPr>
        <p:spPr>
          <a:xfrm>
            <a:off x="571499" y="1662257"/>
            <a:ext cx="8039101" cy="4662343"/>
          </a:xfrm>
        </p:spPr>
        <p:txBody>
          <a:bodyPr/>
          <a:lstStyle/>
          <a:p>
            <a:pPr marL="0" indent="0">
              <a:lnSpc>
                <a:spcPct val="100000"/>
              </a:lnSpc>
              <a:spcBef>
                <a:spcPts val="600"/>
              </a:spcBef>
              <a:buNone/>
            </a:pPr>
            <a:r>
              <a:rPr lang="en-US" altLang="en-US" sz="2600" dirty="0"/>
              <a:t>Steps to prepare the bank reconciliation statement: </a:t>
            </a:r>
          </a:p>
          <a:p>
            <a:pPr marL="0" indent="0">
              <a:lnSpc>
                <a:spcPct val="100000"/>
              </a:lnSpc>
              <a:spcBef>
                <a:spcPts val="600"/>
              </a:spcBef>
              <a:buNone/>
            </a:pPr>
            <a:r>
              <a:rPr lang="en-US" altLang="en-US" sz="2600" u="sng" dirty="0"/>
              <a:t>First Section</a:t>
            </a:r>
          </a:p>
          <a:p>
            <a:pPr marL="457200" indent="-457200">
              <a:lnSpc>
                <a:spcPct val="100000"/>
              </a:lnSpc>
              <a:spcBef>
                <a:spcPts val="600"/>
              </a:spcBef>
              <a:buFont typeface="+mj-lt"/>
              <a:buAutoNum type="arabicPeriod"/>
            </a:pPr>
            <a:r>
              <a:rPr lang="en-US" altLang="en-US" sz="2600" dirty="0">
                <a:ea typeface="ＭＳ Ｐゴシック" pitchFamily="34" charset="-128"/>
              </a:rPr>
              <a:t>Enter the balance on the bank statement.</a:t>
            </a:r>
          </a:p>
          <a:p>
            <a:pPr marL="457200" indent="-457200">
              <a:lnSpc>
                <a:spcPct val="100000"/>
              </a:lnSpc>
              <a:spcBef>
                <a:spcPts val="600"/>
              </a:spcBef>
              <a:buFont typeface="+mj-lt"/>
              <a:buAutoNum type="arabicPeriod"/>
            </a:pPr>
            <a:r>
              <a:rPr lang="en-US" altLang="en-US" sz="2600" dirty="0">
                <a:ea typeface="ＭＳ Ｐゴシック" pitchFamily="34" charset="-128"/>
              </a:rPr>
              <a:t>Compare the deposits in the checkbook with the deposits on the bank statement.</a:t>
            </a:r>
          </a:p>
          <a:p>
            <a:pPr marL="457200" indent="-457200">
              <a:lnSpc>
                <a:spcPct val="100000"/>
              </a:lnSpc>
              <a:spcBef>
                <a:spcPts val="600"/>
              </a:spcBef>
              <a:buFont typeface="+mj-lt"/>
              <a:buAutoNum type="arabicPeriod"/>
            </a:pPr>
            <a:r>
              <a:rPr lang="en-US" altLang="en-US" sz="2600" dirty="0">
                <a:ea typeface="ＭＳ Ｐゴシック" pitchFamily="34" charset="-128"/>
              </a:rPr>
              <a:t>List the outstanding checks.</a:t>
            </a:r>
          </a:p>
          <a:p>
            <a:pPr marL="457200" indent="-457200">
              <a:lnSpc>
                <a:spcPct val="100000"/>
              </a:lnSpc>
              <a:spcBef>
                <a:spcPts val="600"/>
              </a:spcBef>
              <a:buFont typeface="+mj-lt"/>
              <a:buAutoNum type="arabicPeriod"/>
            </a:pPr>
            <a:r>
              <a:rPr lang="en-US" altLang="en-US" sz="2600" dirty="0">
                <a:ea typeface="ＭＳ Ｐゴシック" pitchFamily="34" charset="-128"/>
              </a:rPr>
              <a:t>List any bank errors.</a:t>
            </a:r>
          </a:p>
          <a:p>
            <a:pPr marL="457200" indent="-457200">
              <a:lnSpc>
                <a:spcPct val="100000"/>
              </a:lnSpc>
              <a:spcBef>
                <a:spcPts val="600"/>
              </a:spcBef>
              <a:buFont typeface="+mj-lt"/>
              <a:buAutoNum type="arabicPeriod"/>
            </a:pPr>
            <a:r>
              <a:rPr lang="en-US" altLang="en-US" sz="2600" dirty="0">
                <a:ea typeface="ＭＳ Ｐゴシック" pitchFamily="34" charset="-128"/>
              </a:rPr>
              <a:t>Compute the adjusted bank balance.</a:t>
            </a:r>
          </a:p>
        </p:txBody>
      </p:sp>
    </p:spTree>
    <p:extLst>
      <p:ext uri="{BB962C8B-B14F-4D97-AF65-F5344CB8AC3E}">
        <p14:creationId xmlns:p14="http://schemas.microsoft.com/office/powerpoint/2010/main" val="772748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sz="1800" dirty="0">
                <a:latin typeface="Verdana" pitchFamily="34" charset="0"/>
                <a:ea typeface="Verdana" pitchFamily="34" charset="0"/>
                <a:cs typeface="Verdana" pitchFamily="34" charset="0"/>
              </a:rPr>
              <a:t>Section 3, Objective 9-5: Reconcile the monthly bank statement.</a:t>
            </a:r>
          </a:p>
        </p:txBody>
      </p:sp>
      <p:sp>
        <p:nvSpPr>
          <p:cNvPr id="2" name="Title 1"/>
          <p:cNvSpPr>
            <a:spLocks noGrp="1"/>
          </p:cNvSpPr>
          <p:nvPr>
            <p:ph type="title"/>
          </p:nvPr>
        </p:nvSpPr>
        <p:spPr>
          <a:xfrm>
            <a:off x="234315" y="425379"/>
            <a:ext cx="8675370" cy="1205057"/>
          </a:xfrm>
        </p:spPr>
        <p:txBody>
          <a:bodyPr>
            <a:normAutofit/>
          </a:bodyPr>
          <a:lstStyle/>
          <a:p>
            <a:pPr algn="ctr"/>
            <a:r>
              <a:rPr lang="en-US" altLang="en-US" sz="3600" dirty="0"/>
              <a:t>The Book Side of the Bank Reconciliation (2 of 3)</a:t>
            </a:r>
            <a:endParaRPr lang="en-US" sz="3600" dirty="0"/>
          </a:p>
        </p:txBody>
      </p:sp>
      <p:sp>
        <p:nvSpPr>
          <p:cNvPr id="3" name="Content Placeholder 2"/>
          <p:cNvSpPr>
            <a:spLocks noGrp="1"/>
          </p:cNvSpPr>
          <p:nvPr>
            <p:ph idx="1"/>
          </p:nvPr>
        </p:nvSpPr>
        <p:spPr>
          <a:xfrm>
            <a:off x="533400" y="1828800"/>
            <a:ext cx="8252460" cy="4114800"/>
          </a:xfrm>
        </p:spPr>
        <p:txBody>
          <a:bodyPr/>
          <a:lstStyle/>
          <a:p>
            <a:pPr marL="0" indent="0">
              <a:lnSpc>
                <a:spcPct val="100000"/>
              </a:lnSpc>
              <a:spcBef>
                <a:spcPts val="600"/>
              </a:spcBef>
              <a:buNone/>
            </a:pPr>
            <a:r>
              <a:rPr lang="en-US" altLang="en-US" sz="2600" dirty="0"/>
              <a:t>Steps to prepare the bank reconciliation statement: </a:t>
            </a:r>
          </a:p>
          <a:p>
            <a:pPr marL="0" indent="0">
              <a:lnSpc>
                <a:spcPct val="100000"/>
              </a:lnSpc>
              <a:spcBef>
                <a:spcPts val="600"/>
              </a:spcBef>
              <a:buNone/>
            </a:pPr>
            <a:r>
              <a:rPr lang="en-US" altLang="en-US" sz="2600" u="sng" dirty="0"/>
              <a:t>Second Section</a:t>
            </a:r>
          </a:p>
          <a:p>
            <a:pPr marL="457200" indent="-457200">
              <a:lnSpc>
                <a:spcPct val="100000"/>
              </a:lnSpc>
              <a:spcBef>
                <a:spcPts val="600"/>
              </a:spcBef>
              <a:buClr>
                <a:schemeClr val="tx1"/>
              </a:buClr>
              <a:buFont typeface="+mj-lt"/>
              <a:buAutoNum type="arabicPeriod"/>
            </a:pPr>
            <a:r>
              <a:rPr lang="en-US" altLang="en-US" sz="2600" dirty="0">
                <a:ea typeface="ＭＳ Ｐゴシック" pitchFamily="34" charset="-128"/>
              </a:rPr>
              <a:t>Enter the balance in books from the Cash account.</a:t>
            </a:r>
          </a:p>
          <a:p>
            <a:pPr marL="457200" indent="-457200">
              <a:lnSpc>
                <a:spcPct val="100000"/>
              </a:lnSpc>
              <a:spcBef>
                <a:spcPts val="600"/>
              </a:spcBef>
              <a:buClr>
                <a:schemeClr val="tx1"/>
              </a:buClr>
              <a:buFont typeface="+mj-lt"/>
              <a:buAutoNum type="arabicPeriod"/>
            </a:pPr>
            <a:r>
              <a:rPr lang="en-US" altLang="en-US" sz="2600" dirty="0">
                <a:ea typeface="ＭＳ Ｐゴシック" pitchFamily="34" charset="-128"/>
              </a:rPr>
              <a:t>Record any deposits made by the bank that have not been recorded in the accounting records. </a:t>
            </a:r>
          </a:p>
        </p:txBody>
      </p:sp>
    </p:spTree>
    <p:extLst>
      <p:ext uri="{BB962C8B-B14F-4D97-AF65-F5344CB8AC3E}">
        <p14:creationId xmlns:p14="http://schemas.microsoft.com/office/powerpoint/2010/main" val="15420072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US" altLang="en-US" sz="1800" dirty="0">
                <a:latin typeface="Verdana" pitchFamily="34" charset="0"/>
                <a:ea typeface="Verdana" pitchFamily="34" charset="0"/>
                <a:cs typeface="Verdana" pitchFamily="34" charset="0"/>
              </a:rPr>
              <a:t>Section 3, Objective 9-5: Reconcile the monthly bank statement.</a:t>
            </a:r>
          </a:p>
        </p:txBody>
      </p:sp>
      <p:sp>
        <p:nvSpPr>
          <p:cNvPr id="2" name="Title 1"/>
          <p:cNvSpPr>
            <a:spLocks noGrp="1"/>
          </p:cNvSpPr>
          <p:nvPr>
            <p:ph type="title"/>
          </p:nvPr>
        </p:nvSpPr>
        <p:spPr>
          <a:xfrm>
            <a:off x="628650" y="427037"/>
            <a:ext cx="7886700" cy="1325563"/>
          </a:xfrm>
        </p:spPr>
        <p:txBody>
          <a:bodyPr>
            <a:normAutofit/>
          </a:bodyPr>
          <a:lstStyle/>
          <a:p>
            <a:pPr algn="ctr"/>
            <a:r>
              <a:rPr lang="en-US" altLang="en-US" sz="3600" dirty="0"/>
              <a:t>The Book Side of the Bank Reconciliation (3 of 3)</a:t>
            </a:r>
            <a:endParaRPr lang="en-US" sz="3600" dirty="0"/>
          </a:p>
        </p:txBody>
      </p:sp>
      <p:sp>
        <p:nvSpPr>
          <p:cNvPr id="3" name="Content Placeholder 2"/>
          <p:cNvSpPr>
            <a:spLocks noGrp="1"/>
          </p:cNvSpPr>
          <p:nvPr>
            <p:ph idx="1"/>
          </p:nvPr>
        </p:nvSpPr>
        <p:spPr>
          <a:xfrm>
            <a:off x="373380" y="1981201"/>
            <a:ext cx="8465820" cy="4038600"/>
          </a:xfrm>
        </p:spPr>
        <p:txBody>
          <a:bodyPr/>
          <a:lstStyle/>
          <a:p>
            <a:pPr marL="514350" indent="-514350">
              <a:lnSpc>
                <a:spcPct val="100000"/>
              </a:lnSpc>
              <a:spcBef>
                <a:spcPts val="600"/>
              </a:spcBef>
              <a:buClr>
                <a:schemeClr val="tx1"/>
              </a:buClr>
              <a:buFont typeface="+mj-lt"/>
              <a:buAutoNum type="arabicPeriod" startAt="3"/>
            </a:pPr>
            <a:r>
              <a:rPr lang="en-US" altLang="en-US" sz="2600" dirty="0">
                <a:ea typeface="ＭＳ Ｐゴシック" pitchFamily="34" charset="-128"/>
              </a:rPr>
              <a:t>Record deductions made by the bank. </a:t>
            </a:r>
          </a:p>
          <a:p>
            <a:pPr marL="514350" indent="-514350">
              <a:lnSpc>
                <a:spcPct val="100000"/>
              </a:lnSpc>
              <a:spcBef>
                <a:spcPts val="600"/>
              </a:spcBef>
              <a:buClr>
                <a:schemeClr val="tx1"/>
              </a:buClr>
              <a:buFont typeface="+mj-lt"/>
              <a:buAutoNum type="arabicPeriod" startAt="3"/>
            </a:pPr>
            <a:r>
              <a:rPr lang="en-US" altLang="en-US" sz="2600" dirty="0">
                <a:ea typeface="ＭＳ Ｐゴシック" pitchFamily="34" charset="-128"/>
              </a:rPr>
              <a:t>Record any errors in the accounting records that were discovered during the reconciliation process.</a:t>
            </a:r>
          </a:p>
          <a:p>
            <a:pPr marL="514350" indent="-514350">
              <a:lnSpc>
                <a:spcPct val="100000"/>
              </a:lnSpc>
              <a:spcBef>
                <a:spcPts val="600"/>
              </a:spcBef>
              <a:buClr>
                <a:schemeClr val="tx1"/>
              </a:buClr>
              <a:buFont typeface="+mj-lt"/>
              <a:buAutoNum type="arabicPeriod" startAt="3"/>
            </a:pPr>
            <a:r>
              <a:rPr lang="en-US" altLang="en-US" sz="2600" dirty="0">
                <a:ea typeface="ＭＳ Ｐゴシック" pitchFamily="34" charset="-128"/>
              </a:rPr>
              <a:t>Compute the adjusted book balance.</a:t>
            </a:r>
          </a:p>
        </p:txBody>
      </p:sp>
    </p:spTree>
    <p:extLst>
      <p:ext uri="{BB962C8B-B14F-4D97-AF65-F5344CB8AC3E}">
        <p14:creationId xmlns:p14="http://schemas.microsoft.com/office/powerpoint/2010/main" val="1958870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53400" cy="1447800"/>
          </a:xfrm>
        </p:spPr>
        <p:txBody>
          <a:bodyPr anchor="ctr">
            <a:normAutofit/>
          </a:bodyPr>
          <a:lstStyle/>
          <a:p>
            <a:pPr algn="ctr"/>
            <a:r>
              <a:rPr lang="en-US" altLang="en-US" sz="3600" u="sng" dirty="0"/>
              <a:t>Section 3: Banking Procedures   </a:t>
            </a:r>
            <a:endParaRPr lang="en-US" sz="3600" dirty="0"/>
          </a:p>
        </p:txBody>
      </p:sp>
      <p:sp>
        <p:nvSpPr>
          <p:cNvPr id="6" name="Content Placeholder 5"/>
          <p:cNvSpPr>
            <a:spLocks noGrp="1"/>
          </p:cNvSpPr>
          <p:nvPr>
            <p:ph type="body" idx="4294967295"/>
          </p:nvPr>
        </p:nvSpPr>
        <p:spPr>
          <a:xfrm>
            <a:off x="457200" y="2667000"/>
            <a:ext cx="8305800" cy="2438400"/>
          </a:xfrm>
        </p:spPr>
        <p:txBody>
          <a:bodyPr anchor="ctr">
            <a:noAutofit/>
          </a:bodyPr>
          <a:lstStyle/>
          <a:p>
            <a:pPr marL="0" indent="0" algn="ctr">
              <a:buNone/>
            </a:pPr>
            <a:r>
              <a:rPr lang="en-US" altLang="en-US" sz="3600" b="1" kern="0" dirty="0">
                <a:latin typeface="Verdana" pitchFamily="34" charset="0"/>
                <a:ea typeface="Verdana" pitchFamily="34" charset="0"/>
                <a:cs typeface="Verdana" pitchFamily="34" charset="0"/>
              </a:rPr>
              <a:t>Learning Objective </a:t>
            </a:r>
            <a:r>
              <a:rPr lang="en-US" altLang="en-US" sz="3600" b="1" dirty="0">
                <a:latin typeface="Verdana" pitchFamily="34" charset="0"/>
                <a:ea typeface="Verdana" pitchFamily="34" charset="0"/>
                <a:cs typeface="Verdana" pitchFamily="34" charset="0"/>
              </a:rPr>
              <a:t>9-6: </a:t>
            </a:r>
            <a:r>
              <a:rPr lang="en-US" sz="3600" dirty="0">
                <a:latin typeface="Verdana" pitchFamily="34" charset="0"/>
                <a:ea typeface="Verdana" pitchFamily="34" charset="0"/>
                <a:cs typeface="Verdana" pitchFamily="34" charset="0"/>
              </a:rPr>
              <a:t>Record any adjusting entries required from the bank reconciliation. </a:t>
            </a:r>
          </a:p>
        </p:txBody>
      </p:sp>
    </p:spTree>
    <p:extLst>
      <p:ext uri="{BB962C8B-B14F-4D97-AF65-F5344CB8AC3E}">
        <p14:creationId xmlns:p14="http://schemas.microsoft.com/office/powerpoint/2010/main" val="1986849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p:cNvSpPr>
            <a:spLocks noGrp="1"/>
          </p:cNvSpPr>
          <p:nvPr>
            <p:ph type="body" sz="quarter" idx="14"/>
          </p:nvPr>
        </p:nvSpPr>
        <p:spPr>
          <a:xfrm>
            <a:off x="0" y="0"/>
            <a:ext cx="9144000" cy="609600"/>
          </a:xfrm>
        </p:spPr>
        <p:txBody>
          <a:bodyPr>
            <a:noAutofit/>
          </a:bodyPr>
          <a:lstStyle/>
          <a:p>
            <a:pPr marL="0" indent="0">
              <a:lnSpc>
                <a:spcPct val="110000"/>
              </a:lnSpc>
              <a:buNone/>
            </a:pPr>
            <a:r>
              <a:rPr lang="en-US" altLang="en-US" sz="1800" dirty="0">
                <a:latin typeface="Verdana" pitchFamily="34" charset="0"/>
                <a:ea typeface="Verdana" pitchFamily="34" charset="0"/>
                <a:cs typeface="Verdana" pitchFamily="34" charset="0"/>
              </a:rPr>
              <a:t>Section 3.1, Objective 9-6: Record any adjusting entries required from the bank reconciliation.</a:t>
            </a:r>
          </a:p>
        </p:txBody>
      </p:sp>
      <p:sp>
        <p:nvSpPr>
          <p:cNvPr id="6" name="Title 5"/>
          <p:cNvSpPr>
            <a:spLocks noGrp="1"/>
          </p:cNvSpPr>
          <p:nvPr>
            <p:ph type="title"/>
          </p:nvPr>
        </p:nvSpPr>
        <p:spPr>
          <a:xfrm>
            <a:off x="304800" y="609600"/>
            <a:ext cx="8534400" cy="1409982"/>
          </a:xfrm>
        </p:spPr>
        <p:txBody>
          <a:bodyPr>
            <a:noAutofit/>
          </a:bodyPr>
          <a:lstStyle/>
          <a:p>
            <a:pPr algn="ctr"/>
            <a:r>
              <a:rPr lang="en-US" altLang="en-US" sz="3600" dirty="0"/>
              <a:t>For </a:t>
            </a:r>
            <a:r>
              <a:rPr lang="en-US" altLang="en-US" sz="3600" i="1" dirty="0"/>
              <a:t>Maxx-Out Sporting Goods</a:t>
            </a:r>
            <a:r>
              <a:rPr lang="en-US" altLang="en-US" sz="3600" dirty="0"/>
              <a:t>, Two Entries Must Be Made (1 of 2)</a:t>
            </a:r>
            <a:endParaRPr lang="en-US" sz="3600" dirty="0"/>
          </a:p>
        </p:txBody>
      </p:sp>
      <p:pic>
        <p:nvPicPr>
          <p:cNvPr id="11" name="Picture 2" descr="General Journal entries from page 17 for Maxx-Out Sporting Goods.  Columns are labeled Date, Description, Post. Ref., Debit and Credit. Each row is numbered.  Row 29 lists Jan. 31, Accounts Receivable/David Newhouse, 111/Check Mark and 525.00 for Debit.  Row 30 lists Bank Fees Expense, 593 and 25.00 for Debit.  Row 31 lists Cash, 101 and 550.00 for Credit.  Row 32 and 33 lists To Record NSF check and bank service Charge. The next entry is Row 35 and lists 31, Cash, 101 and 1000.00 for Debit.  Row 36 lists Notes Payable, 221 and 1000.00 for Credit.  Row 37 lists Borrowed from First Texas National Bank." title="General Journal (Slide 1 of 2)"/>
          <p:cNvPicPr>
            <a:picLocks noGrp="1" noChangeAspect="1" noChangeArrowheads="1"/>
          </p:cNvPicPr>
          <p:nvPr>
            <p:ph type="pic" sz="quarter" idx="14"/>
          </p:nvPr>
        </p:nvPicPr>
        <p:blipFill>
          <a:blip r:embed="rId3" cstate="print"/>
          <a:stretch>
            <a:fillRect/>
          </a:stretch>
        </p:blipFill>
        <p:spPr bwMode="auto">
          <a:xfrm>
            <a:off x="232898" y="2095782"/>
            <a:ext cx="8673299" cy="4184782"/>
          </a:xfrm>
          <a:prstGeom prst="rect">
            <a:avLst/>
          </a:prstGeom>
          <a:noFill/>
          <a:ln w="9525">
            <a:noFill/>
            <a:miter lim="800000"/>
            <a:headEnd/>
            <a:tailEnd/>
          </a:ln>
        </p:spPr>
      </p:pic>
    </p:spTree>
    <p:extLst>
      <p:ext uri="{BB962C8B-B14F-4D97-AF65-F5344CB8AC3E}">
        <p14:creationId xmlns:p14="http://schemas.microsoft.com/office/powerpoint/2010/main" val="2358294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0" y="0"/>
            <a:ext cx="9144000" cy="609600"/>
          </a:xfrm>
        </p:spPr>
        <p:txBody>
          <a:bodyPr/>
          <a:lstStyle/>
          <a:p>
            <a:pPr>
              <a:lnSpc>
                <a:spcPct val="100000"/>
              </a:lnSpc>
            </a:pPr>
            <a:r>
              <a:rPr lang="en-US" altLang="en-US" sz="1800" dirty="0">
                <a:latin typeface="Verdana" pitchFamily="34" charset="0"/>
                <a:ea typeface="Verdana" pitchFamily="34" charset="0"/>
                <a:cs typeface="Verdana" pitchFamily="34" charset="0"/>
              </a:rPr>
              <a:t>Section 3.1, Objective 9-6: Record any adjusting entries required from the bank reconciliation.</a:t>
            </a:r>
          </a:p>
        </p:txBody>
      </p:sp>
      <p:sp>
        <p:nvSpPr>
          <p:cNvPr id="6" name="Title 5"/>
          <p:cNvSpPr>
            <a:spLocks noGrp="1"/>
          </p:cNvSpPr>
          <p:nvPr>
            <p:ph type="title"/>
          </p:nvPr>
        </p:nvSpPr>
        <p:spPr>
          <a:xfrm>
            <a:off x="381000" y="693057"/>
            <a:ext cx="8534400" cy="1211943"/>
          </a:xfrm>
        </p:spPr>
        <p:txBody>
          <a:bodyPr>
            <a:noAutofit/>
          </a:bodyPr>
          <a:lstStyle/>
          <a:p>
            <a:pPr algn="ctr"/>
            <a:r>
              <a:rPr lang="en-US" altLang="en-US" sz="3600" dirty="0"/>
              <a:t>For </a:t>
            </a:r>
            <a:r>
              <a:rPr lang="en-US" altLang="en-US" sz="3600" i="1" dirty="0"/>
              <a:t>Maxx-Out Sporting Goods</a:t>
            </a:r>
            <a:r>
              <a:rPr lang="en-US" altLang="en-US" sz="3600" dirty="0"/>
              <a:t>, Two Entries Must Be Made (2 of 2)</a:t>
            </a:r>
            <a:endParaRPr lang="en-US" sz="3600" dirty="0"/>
          </a:p>
        </p:txBody>
      </p:sp>
      <p:sp>
        <p:nvSpPr>
          <p:cNvPr id="13" name="Content Placeholder 12"/>
          <p:cNvSpPr>
            <a:spLocks noGrp="1"/>
          </p:cNvSpPr>
          <p:nvPr>
            <p:ph idx="1"/>
          </p:nvPr>
        </p:nvSpPr>
        <p:spPr>
          <a:xfrm>
            <a:off x="457200" y="2057400"/>
            <a:ext cx="8534400" cy="4169558"/>
          </a:xfrm>
        </p:spPr>
        <p:txBody>
          <a:bodyPr/>
          <a:lstStyle/>
          <a:p>
            <a:pPr marL="457200" indent="-457200">
              <a:lnSpc>
                <a:spcPct val="100000"/>
              </a:lnSpc>
            </a:pPr>
            <a:r>
              <a:rPr lang="en-US" altLang="en-US" sz="2600" dirty="0"/>
              <a:t>The first entry records both the NSF check from David Newhouse as well as the monthly bank service charges. </a:t>
            </a:r>
          </a:p>
          <a:p>
            <a:pPr marL="457200" indent="-457200">
              <a:lnSpc>
                <a:spcPct val="100000"/>
              </a:lnSpc>
            </a:pPr>
            <a:r>
              <a:rPr lang="en-US" altLang="en-US" sz="2600" dirty="0"/>
              <a:t>The second entry is to record the proceeds received from a bank loan.  A liability account, </a:t>
            </a:r>
            <a:r>
              <a:rPr lang="en-US" altLang="en-US" sz="2600" i="1" dirty="0"/>
              <a:t>Notes Pay</a:t>
            </a:r>
            <a:r>
              <a:rPr lang="en-US" altLang="en-US" sz="2600" dirty="0"/>
              <a:t>able, is credited.</a:t>
            </a:r>
          </a:p>
          <a:p>
            <a:pPr marL="457200" indent="-457200">
              <a:lnSpc>
                <a:spcPct val="100000"/>
              </a:lnSpc>
            </a:pPr>
            <a:r>
              <a:rPr lang="en-US" altLang="en-US" sz="2600" dirty="0"/>
              <a:t>The first entry decreases the </a:t>
            </a:r>
            <a:r>
              <a:rPr lang="en-US" altLang="en-US" sz="2600" i="1" dirty="0"/>
              <a:t>Cash</a:t>
            </a:r>
            <a:r>
              <a:rPr lang="en-US" altLang="en-US" sz="2600" dirty="0"/>
              <a:t> account balance and the second entry, increases the </a:t>
            </a:r>
            <a:r>
              <a:rPr lang="en-US" altLang="en-US" sz="2600" i="1" dirty="0"/>
              <a:t>Cash</a:t>
            </a:r>
            <a:r>
              <a:rPr lang="en-US" altLang="en-US" sz="2600" dirty="0"/>
              <a:t> account balance.</a:t>
            </a:r>
          </a:p>
        </p:txBody>
      </p:sp>
    </p:spTree>
    <p:extLst>
      <p:ext uri="{BB962C8B-B14F-4D97-AF65-F5344CB8AC3E}">
        <p14:creationId xmlns:p14="http://schemas.microsoft.com/office/powerpoint/2010/main" val="12310207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198485" cy="1524000"/>
          </a:xfrm>
        </p:spPr>
        <p:txBody>
          <a:bodyPr anchor="ctr">
            <a:normAutofit/>
          </a:bodyPr>
          <a:lstStyle/>
          <a:p>
            <a:pPr algn="ctr"/>
            <a:r>
              <a:rPr lang="en-US" altLang="en-US" sz="3600" u="sng" dirty="0"/>
              <a:t>Section 3: Banking Procedures  </a:t>
            </a:r>
            <a:endParaRPr lang="en-US" sz="3600" dirty="0"/>
          </a:p>
        </p:txBody>
      </p:sp>
      <p:sp>
        <p:nvSpPr>
          <p:cNvPr id="6" name="Content Placeholder 5"/>
          <p:cNvSpPr>
            <a:spLocks noGrp="1"/>
          </p:cNvSpPr>
          <p:nvPr>
            <p:ph type="body" idx="4294967295"/>
          </p:nvPr>
        </p:nvSpPr>
        <p:spPr>
          <a:xfrm>
            <a:off x="457200" y="2667000"/>
            <a:ext cx="8198485" cy="2438400"/>
          </a:xfrm>
        </p:spPr>
        <p:txBody>
          <a:bodyPr anchor="ctr">
            <a:noAutofit/>
          </a:bodyPr>
          <a:lstStyle/>
          <a:p>
            <a:pPr marL="0" indent="0" algn="ctr">
              <a:buNone/>
            </a:pPr>
            <a:r>
              <a:rPr lang="en-US" altLang="en-US" sz="3600" kern="0" dirty="0">
                <a:latin typeface="Verdana" pitchFamily="34" charset="0"/>
                <a:ea typeface="Verdana" pitchFamily="34" charset="0"/>
                <a:cs typeface="Verdana" pitchFamily="34" charset="0"/>
              </a:rPr>
              <a:t> </a:t>
            </a:r>
            <a:r>
              <a:rPr lang="en-US" altLang="en-US" sz="3600" b="1" kern="0" dirty="0">
                <a:latin typeface="Verdana" pitchFamily="34" charset="0"/>
                <a:ea typeface="Verdana" pitchFamily="34" charset="0"/>
                <a:cs typeface="Verdana" pitchFamily="34" charset="0"/>
              </a:rPr>
              <a:t>Learning Objective </a:t>
            </a:r>
            <a:r>
              <a:rPr lang="en-US" altLang="en-US" sz="3600" b="1" dirty="0">
                <a:latin typeface="Verdana" pitchFamily="34" charset="0"/>
                <a:ea typeface="Verdana" pitchFamily="34" charset="0"/>
                <a:cs typeface="Verdana" pitchFamily="34" charset="0"/>
              </a:rPr>
              <a:t>9-7: </a:t>
            </a:r>
            <a:r>
              <a:rPr lang="en-US" sz="3600" dirty="0">
                <a:latin typeface="Verdana" pitchFamily="34" charset="0"/>
                <a:ea typeface="Verdana" pitchFamily="34" charset="0"/>
                <a:cs typeface="Verdana" pitchFamily="34" charset="0"/>
              </a:rPr>
              <a:t>Understand how businesses use online banking to manage cash activities. </a:t>
            </a:r>
          </a:p>
        </p:txBody>
      </p:sp>
    </p:spTree>
    <p:extLst>
      <p:ext uri="{BB962C8B-B14F-4D97-AF65-F5344CB8AC3E}">
        <p14:creationId xmlns:p14="http://schemas.microsoft.com/office/powerpoint/2010/main" val="36923108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a:xfrm>
            <a:off x="0" y="0"/>
            <a:ext cx="9144000" cy="575515"/>
          </a:xfrm>
        </p:spPr>
        <p:txBody>
          <a:bodyPr/>
          <a:lstStyle/>
          <a:p>
            <a:pPr>
              <a:lnSpc>
                <a:spcPct val="100000"/>
              </a:lnSpc>
              <a:spcBef>
                <a:spcPct val="50000"/>
              </a:spcBef>
            </a:pPr>
            <a:r>
              <a:rPr lang="en-US" altLang="en-US" sz="1800" dirty="0">
                <a:latin typeface="Verdana" pitchFamily="34" charset="0"/>
                <a:ea typeface="Verdana" pitchFamily="34" charset="0"/>
                <a:cs typeface="Verdana" pitchFamily="34" charset="0"/>
              </a:rPr>
              <a:t>Section 3.2, Objective 9-7: Understand how businesses can use online banking to manage cash activities.</a:t>
            </a:r>
          </a:p>
        </p:txBody>
      </p:sp>
      <p:sp>
        <p:nvSpPr>
          <p:cNvPr id="7" name="Title 6"/>
          <p:cNvSpPr>
            <a:spLocks noGrp="1"/>
          </p:cNvSpPr>
          <p:nvPr>
            <p:ph type="title"/>
          </p:nvPr>
        </p:nvSpPr>
        <p:spPr>
          <a:xfrm>
            <a:off x="234315" y="685800"/>
            <a:ext cx="8675370" cy="838200"/>
          </a:xfrm>
        </p:spPr>
        <p:txBody>
          <a:bodyPr>
            <a:normAutofit/>
          </a:bodyPr>
          <a:lstStyle/>
          <a:p>
            <a:pPr algn="ctr"/>
            <a:r>
              <a:rPr lang="en-US" altLang="en-US" sz="3600" dirty="0"/>
              <a:t>Using On-line Banking</a:t>
            </a:r>
            <a:endParaRPr lang="en-US" sz="3600" dirty="0"/>
          </a:p>
        </p:txBody>
      </p:sp>
      <p:sp>
        <p:nvSpPr>
          <p:cNvPr id="8" name="Content Placeholder 7"/>
          <p:cNvSpPr>
            <a:spLocks noGrp="1"/>
          </p:cNvSpPr>
          <p:nvPr>
            <p:ph idx="1"/>
          </p:nvPr>
        </p:nvSpPr>
        <p:spPr>
          <a:xfrm>
            <a:off x="533401" y="1676401"/>
            <a:ext cx="8279510" cy="4572000"/>
          </a:xfrm>
        </p:spPr>
        <p:txBody>
          <a:bodyPr/>
          <a:lstStyle/>
          <a:p>
            <a:pPr marL="0" indent="0">
              <a:lnSpc>
                <a:spcPct val="100000"/>
              </a:lnSpc>
              <a:buNone/>
            </a:pPr>
            <a:r>
              <a:rPr lang="en-US" altLang="en-US" sz="2600" dirty="0"/>
              <a:t>Many businesses now manage many transactions online:</a:t>
            </a:r>
          </a:p>
          <a:p>
            <a:pPr marL="914400" indent="-457200">
              <a:lnSpc>
                <a:spcPct val="100000"/>
              </a:lnSpc>
            </a:pPr>
            <a:r>
              <a:rPr lang="en-US" altLang="en-US" sz="2600" dirty="0"/>
              <a:t>Electronic Funds Transfers – EFT</a:t>
            </a:r>
            <a:r>
              <a:rPr lang="ja-JP" altLang="en-US" sz="2600" dirty="0"/>
              <a:t>’</a:t>
            </a:r>
            <a:r>
              <a:rPr lang="en-US" altLang="ja-JP" sz="2600" dirty="0"/>
              <a:t>s</a:t>
            </a:r>
            <a:endParaRPr lang="en-US" altLang="en-US" sz="2600" dirty="0"/>
          </a:p>
          <a:p>
            <a:pPr marL="914400" indent="-457200">
              <a:lnSpc>
                <a:spcPct val="100000"/>
              </a:lnSpc>
            </a:pPr>
            <a:r>
              <a:rPr lang="en-US" altLang="en-US" sz="2600" dirty="0"/>
              <a:t>Payments to government agencies</a:t>
            </a:r>
          </a:p>
          <a:p>
            <a:pPr marL="914400" indent="-457200">
              <a:lnSpc>
                <a:spcPct val="100000"/>
              </a:lnSpc>
            </a:pPr>
            <a:r>
              <a:rPr lang="en-US" altLang="en-US" sz="2600" dirty="0"/>
              <a:t>Payments from customers</a:t>
            </a:r>
          </a:p>
          <a:p>
            <a:pPr marL="914400" indent="-457200">
              <a:lnSpc>
                <a:spcPct val="100000"/>
              </a:lnSpc>
            </a:pPr>
            <a:r>
              <a:rPr lang="en-US" altLang="en-US" sz="2600" dirty="0"/>
              <a:t>Payments to vendors</a:t>
            </a:r>
          </a:p>
          <a:p>
            <a:pPr marL="914400" indent="-457200">
              <a:lnSpc>
                <a:spcPct val="100000"/>
              </a:lnSpc>
            </a:pPr>
            <a:r>
              <a:rPr lang="en-US" altLang="en-US" sz="2600" dirty="0"/>
              <a:t>Security alerts</a:t>
            </a:r>
          </a:p>
        </p:txBody>
      </p:sp>
    </p:spTree>
    <p:extLst>
      <p:ext uri="{BB962C8B-B14F-4D97-AF65-F5344CB8AC3E}">
        <p14:creationId xmlns:p14="http://schemas.microsoft.com/office/powerpoint/2010/main" val="1929298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4"/>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7" name="Title 6"/>
          <p:cNvSpPr>
            <a:spLocks noGrp="1"/>
          </p:cNvSpPr>
          <p:nvPr>
            <p:ph type="title"/>
          </p:nvPr>
        </p:nvSpPr>
        <p:spPr>
          <a:xfrm>
            <a:off x="304800" y="547543"/>
            <a:ext cx="8675370" cy="1205057"/>
          </a:xfrm>
        </p:spPr>
        <p:txBody>
          <a:bodyPr>
            <a:normAutofit/>
          </a:bodyPr>
          <a:lstStyle/>
          <a:p>
            <a:pPr algn="ctr"/>
            <a:r>
              <a:rPr lang="en-US" altLang="en-US" sz="3600" dirty="0">
                <a:latin typeface="Verdana" pitchFamily="34" charset="0"/>
                <a:ea typeface="Verdana" pitchFamily="34" charset="0"/>
                <a:cs typeface="Verdana" pitchFamily="34" charset="0"/>
              </a:rPr>
              <a:t>Occasionally Errors Occur When Making Change</a:t>
            </a:r>
            <a:endParaRPr lang="en-US" sz="3600" dirty="0">
              <a:latin typeface="Verdana" pitchFamily="34" charset="0"/>
              <a:ea typeface="Verdana" pitchFamily="34" charset="0"/>
              <a:cs typeface="Verdana" pitchFamily="34" charset="0"/>
            </a:endParaRPr>
          </a:p>
        </p:txBody>
      </p:sp>
      <p:sp>
        <p:nvSpPr>
          <p:cNvPr id="8" name="Content Placeholder 7"/>
          <p:cNvSpPr>
            <a:spLocks noGrp="1"/>
          </p:cNvSpPr>
          <p:nvPr>
            <p:ph idx="1"/>
          </p:nvPr>
        </p:nvSpPr>
        <p:spPr>
          <a:xfrm>
            <a:off x="609600" y="2057400"/>
            <a:ext cx="8229600" cy="3429000"/>
          </a:xfrm>
        </p:spPr>
        <p:txBody>
          <a:bodyPr>
            <a:noAutofit/>
          </a:bodyPr>
          <a:lstStyle/>
          <a:p>
            <a:pPr marL="457200" indent="-457200">
              <a:lnSpc>
                <a:spcPct val="100000"/>
              </a:lnSpc>
              <a:spcBef>
                <a:spcPts val="0"/>
              </a:spcBef>
              <a:buSzPct val="100000"/>
            </a:pPr>
            <a:r>
              <a:rPr lang="en-US" altLang="en-US" sz="2600" dirty="0">
                <a:latin typeface="Verdana" pitchFamily="34" charset="0"/>
                <a:ea typeface="Verdana" pitchFamily="34" charset="0"/>
                <a:cs typeface="Verdana" pitchFamily="34" charset="0"/>
              </a:rPr>
              <a:t>The cash in the cash register is either more or less  than the cash listed on the cash register tape.</a:t>
            </a:r>
          </a:p>
          <a:p>
            <a:pPr marL="457200" indent="-457200">
              <a:lnSpc>
                <a:spcPct val="100000"/>
              </a:lnSpc>
              <a:spcBef>
                <a:spcPts val="0"/>
              </a:spcBef>
              <a:buSzPct val="100000"/>
            </a:pPr>
            <a:r>
              <a:rPr lang="en-US" altLang="en-US" sz="2600" dirty="0">
                <a:latin typeface="Verdana" pitchFamily="34" charset="0"/>
                <a:ea typeface="Verdana" pitchFamily="34" charset="0"/>
                <a:cs typeface="Verdana" pitchFamily="34" charset="0"/>
              </a:rPr>
              <a:t>When </a:t>
            </a:r>
            <a:r>
              <a:rPr lang="en-US" altLang="en-US" sz="2600" u="sng" dirty="0">
                <a:latin typeface="Verdana" pitchFamily="34" charset="0"/>
                <a:ea typeface="Verdana" pitchFamily="34" charset="0"/>
                <a:cs typeface="Verdana" pitchFamily="34" charset="0"/>
              </a:rPr>
              <a:t>cash receipts are more</a:t>
            </a:r>
            <a:r>
              <a:rPr lang="en-US" altLang="en-US" sz="2600" dirty="0">
                <a:latin typeface="Verdana" pitchFamily="34" charset="0"/>
                <a:ea typeface="Verdana" pitchFamily="34" charset="0"/>
                <a:cs typeface="Verdana" pitchFamily="34" charset="0"/>
              </a:rPr>
              <a:t> than the sales as per the cash register tape, cash is </a:t>
            </a:r>
            <a:r>
              <a:rPr lang="en-US" altLang="en-US" sz="2600" u="sng" dirty="0">
                <a:latin typeface="Verdana" pitchFamily="34" charset="0"/>
                <a:ea typeface="Verdana" pitchFamily="34" charset="0"/>
                <a:cs typeface="Verdana" pitchFamily="34" charset="0"/>
              </a:rPr>
              <a:t>over.</a:t>
            </a:r>
            <a:endParaRPr lang="en-US" altLang="en-US" sz="2600" dirty="0">
              <a:latin typeface="Verdana" pitchFamily="34" charset="0"/>
              <a:ea typeface="Verdana" pitchFamily="34" charset="0"/>
              <a:cs typeface="Verdana" pitchFamily="34" charset="0"/>
            </a:endParaRPr>
          </a:p>
          <a:p>
            <a:pPr marL="457200" indent="-457200">
              <a:lnSpc>
                <a:spcPct val="100000"/>
              </a:lnSpc>
              <a:spcBef>
                <a:spcPts val="0"/>
              </a:spcBef>
              <a:buSzPct val="100000"/>
            </a:pPr>
            <a:r>
              <a:rPr lang="en-US" altLang="en-US" sz="2600" dirty="0">
                <a:latin typeface="Verdana" pitchFamily="34" charset="0"/>
                <a:ea typeface="Verdana" pitchFamily="34" charset="0"/>
                <a:cs typeface="Verdana" pitchFamily="34" charset="0"/>
              </a:rPr>
              <a:t>When </a:t>
            </a:r>
            <a:r>
              <a:rPr lang="en-US" altLang="en-US" sz="2600" u="sng" dirty="0">
                <a:latin typeface="Verdana" pitchFamily="34" charset="0"/>
                <a:ea typeface="Verdana" pitchFamily="34" charset="0"/>
                <a:cs typeface="Verdana" pitchFamily="34" charset="0"/>
              </a:rPr>
              <a:t>cash receipts are less </a:t>
            </a:r>
            <a:r>
              <a:rPr lang="en-US" altLang="en-US" sz="2600" dirty="0">
                <a:latin typeface="Verdana" pitchFamily="34" charset="0"/>
                <a:ea typeface="Verdana" pitchFamily="34" charset="0"/>
                <a:cs typeface="Verdana" pitchFamily="34" charset="0"/>
              </a:rPr>
              <a:t>than the sales as per the cash register tape, cash is </a:t>
            </a:r>
            <a:r>
              <a:rPr lang="en-US" altLang="en-US" sz="2600" u="sng" dirty="0">
                <a:latin typeface="Verdana" pitchFamily="34" charset="0"/>
                <a:ea typeface="Verdana" pitchFamily="34" charset="0"/>
                <a:cs typeface="Verdana" pitchFamily="34" charset="0"/>
              </a:rPr>
              <a:t>short.</a:t>
            </a:r>
            <a:endParaRPr lang="en-US" sz="2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023725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647700" y="547543"/>
            <a:ext cx="7886700" cy="1205057"/>
          </a:xfrm>
        </p:spPr>
        <p:txBody>
          <a:bodyPr>
            <a:normAutofit/>
          </a:bodyPr>
          <a:lstStyle/>
          <a:p>
            <a:pPr algn="ctr"/>
            <a:r>
              <a:rPr lang="en-US" altLang="en-US" sz="3600" dirty="0">
                <a:latin typeface="Verdana" pitchFamily="34" charset="0"/>
                <a:ea typeface="Verdana" pitchFamily="34" charset="0"/>
                <a:cs typeface="Verdana" pitchFamily="34" charset="0"/>
              </a:rPr>
              <a:t>How Do We Account For Cash That Is Short Or Over?</a:t>
            </a:r>
            <a:endParaRPr lang="en-US" sz="3600" dirty="0">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5295" y="1905000"/>
            <a:ext cx="8612505" cy="4156794"/>
          </a:xfrm>
        </p:spPr>
        <p:txBody>
          <a:bodyPr>
            <a:noAutofit/>
          </a:bodyPr>
          <a:lstStyle/>
          <a:p>
            <a:pPr marL="457200" indent="-457200">
              <a:lnSpc>
                <a:spcPct val="100000"/>
              </a:lnSpc>
              <a:spcBef>
                <a:spcPts val="0"/>
              </a:spcBef>
              <a:buSzPct val="100000"/>
            </a:pPr>
            <a:r>
              <a:rPr lang="en-US" altLang="en-US" sz="2600" dirty="0">
                <a:latin typeface="Verdana" pitchFamily="34" charset="0"/>
                <a:ea typeface="Verdana" pitchFamily="34" charset="0"/>
                <a:cs typeface="Verdana" pitchFamily="34" charset="0"/>
              </a:rPr>
              <a:t>Cash tends to be short more often than over because customers are more likely to notice and complain if they receive too little change.  </a:t>
            </a:r>
          </a:p>
          <a:p>
            <a:pPr marL="457200" indent="-457200">
              <a:lnSpc>
                <a:spcPct val="100000"/>
              </a:lnSpc>
              <a:spcBef>
                <a:spcPts val="0"/>
              </a:spcBef>
              <a:buSzPct val="100000"/>
            </a:pPr>
            <a:r>
              <a:rPr lang="en-US" altLang="en-US" sz="2600" dirty="0">
                <a:latin typeface="Verdana" pitchFamily="34" charset="0"/>
                <a:ea typeface="Verdana" pitchFamily="34" charset="0"/>
                <a:cs typeface="Verdana" pitchFamily="34" charset="0"/>
              </a:rPr>
              <a:t>Cash short or over amounts are recorded in the </a:t>
            </a:r>
            <a:r>
              <a:rPr lang="en-US" altLang="en-US" sz="2600" i="1" dirty="0">
                <a:latin typeface="Verdana" pitchFamily="34" charset="0"/>
                <a:ea typeface="Verdana" pitchFamily="34" charset="0"/>
                <a:cs typeface="Verdana" pitchFamily="34" charset="0"/>
              </a:rPr>
              <a:t>Cash Short or Over</a:t>
            </a:r>
            <a:r>
              <a:rPr lang="en-US" altLang="en-US" sz="2600" dirty="0">
                <a:latin typeface="Verdana" pitchFamily="34" charset="0"/>
                <a:ea typeface="Verdana" pitchFamily="34" charset="0"/>
                <a:cs typeface="Verdana" pitchFamily="34" charset="0"/>
              </a:rPr>
              <a:t> account.</a:t>
            </a:r>
          </a:p>
          <a:p>
            <a:pPr marL="457200" indent="-457200">
              <a:lnSpc>
                <a:spcPct val="100000"/>
              </a:lnSpc>
              <a:spcBef>
                <a:spcPts val="0"/>
              </a:spcBef>
              <a:buSzPct val="100000"/>
            </a:pPr>
            <a:r>
              <a:rPr lang="en-US" altLang="en-US" sz="2600" dirty="0">
                <a:latin typeface="Verdana" pitchFamily="34" charset="0"/>
                <a:ea typeface="Verdana" pitchFamily="34" charset="0"/>
                <a:cs typeface="Verdana" pitchFamily="34" charset="0"/>
              </a:rPr>
              <a:t>A credit balance in the account is an overage, that is treated as revenue.</a:t>
            </a:r>
          </a:p>
          <a:p>
            <a:pPr marL="457200" indent="-457200">
              <a:lnSpc>
                <a:spcPct val="100000"/>
              </a:lnSpc>
              <a:spcBef>
                <a:spcPts val="0"/>
              </a:spcBef>
              <a:buSzPct val="100000"/>
            </a:pPr>
            <a:r>
              <a:rPr lang="en-US" altLang="en-US" sz="2600" dirty="0">
                <a:latin typeface="Verdana" pitchFamily="34" charset="0"/>
                <a:ea typeface="Verdana" pitchFamily="34" charset="0"/>
                <a:cs typeface="Verdana" pitchFamily="34" charset="0"/>
              </a:rPr>
              <a:t>Similarly if there is a debit balance in the account, there is a shortage ( treated as expense).</a:t>
            </a:r>
          </a:p>
        </p:txBody>
      </p:sp>
    </p:spTree>
    <p:extLst>
      <p:ext uri="{BB962C8B-B14F-4D97-AF65-F5344CB8AC3E}">
        <p14:creationId xmlns:p14="http://schemas.microsoft.com/office/powerpoint/2010/main" val="2487636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533400" y="419100"/>
            <a:ext cx="8343900" cy="1205057"/>
          </a:xfrm>
        </p:spPr>
        <p:txBody>
          <a:bodyPr>
            <a:normAutofit/>
          </a:bodyPr>
          <a:lstStyle/>
          <a:p>
            <a:pPr algn="ctr"/>
            <a:r>
              <a:rPr lang="en-US" altLang="en-US" sz="3600" dirty="0">
                <a:latin typeface="Verdana" pitchFamily="34" charset="0"/>
                <a:ea typeface="Verdana" pitchFamily="34" charset="0"/>
                <a:cs typeface="Verdana" pitchFamily="34" charset="0"/>
              </a:rPr>
              <a:t>Example #1: Accounting for Cash Short or Over (1 of 3)</a:t>
            </a:r>
            <a:endParaRPr lang="en-US" sz="3600" dirty="0">
              <a:latin typeface="Verdana" pitchFamily="34" charset="0"/>
              <a:ea typeface="Verdana" pitchFamily="34" charset="0"/>
              <a:cs typeface="Verdana" pitchFamily="34" charset="0"/>
            </a:endParaRPr>
          </a:p>
        </p:txBody>
      </p:sp>
      <p:sp>
        <p:nvSpPr>
          <p:cNvPr id="3" name="Content Placeholder 2"/>
          <p:cNvSpPr>
            <a:spLocks noGrp="1"/>
          </p:cNvSpPr>
          <p:nvPr>
            <p:ph sz="quarter" idx="15"/>
          </p:nvPr>
        </p:nvSpPr>
        <p:spPr>
          <a:xfrm>
            <a:off x="533400" y="1828800"/>
            <a:ext cx="8486617" cy="4470400"/>
          </a:xfrm>
        </p:spPr>
        <p:txBody>
          <a:bodyPr>
            <a:noAutofit/>
          </a:bodyPr>
          <a:lstStyle/>
          <a:p>
            <a:pPr marL="457200" indent="-457200">
              <a:lnSpc>
                <a:spcPct val="100000"/>
              </a:lnSpc>
            </a:pPr>
            <a:r>
              <a:rPr lang="en-US" altLang="en-US" sz="2600" dirty="0">
                <a:latin typeface="Verdana" pitchFamily="34" charset="0"/>
                <a:ea typeface="Verdana" pitchFamily="34" charset="0"/>
                <a:cs typeface="Verdana" pitchFamily="34" charset="0"/>
              </a:rPr>
              <a:t>Royal Jewelry Store, a retail business, keeps a $200 change fund in its cash register. </a:t>
            </a:r>
          </a:p>
          <a:p>
            <a:pPr marL="457200" indent="-457200">
              <a:lnSpc>
                <a:spcPct val="100000"/>
              </a:lnSpc>
            </a:pPr>
            <a:r>
              <a:rPr lang="en-US" altLang="en-US" sz="2600" dirty="0">
                <a:latin typeface="Verdana" pitchFamily="34" charset="0"/>
                <a:ea typeface="Verdana" pitchFamily="34" charset="0"/>
                <a:cs typeface="Verdana" pitchFamily="34" charset="0"/>
              </a:rPr>
              <a:t>Royal Jewelry Store started business on September 29.</a:t>
            </a:r>
          </a:p>
          <a:p>
            <a:pPr marL="457200" indent="-457200">
              <a:lnSpc>
                <a:spcPct val="100000"/>
              </a:lnSpc>
            </a:pPr>
            <a:r>
              <a:rPr lang="en-US" altLang="en-US" sz="2600" dirty="0">
                <a:latin typeface="Verdana" pitchFamily="34" charset="0"/>
                <a:ea typeface="Verdana" pitchFamily="34" charset="0"/>
                <a:cs typeface="Verdana" pitchFamily="34" charset="0"/>
              </a:rPr>
              <a:t>The cash sales as per the cash register tape on September 29 were $2,200.</a:t>
            </a:r>
          </a:p>
          <a:p>
            <a:pPr marL="457200" indent="-457200">
              <a:lnSpc>
                <a:spcPct val="100000"/>
              </a:lnSpc>
            </a:pPr>
            <a:r>
              <a:rPr lang="en-US" altLang="en-US" sz="2600" dirty="0">
                <a:latin typeface="Verdana" pitchFamily="34" charset="0"/>
                <a:ea typeface="Verdana" pitchFamily="34" charset="0"/>
                <a:cs typeface="Verdana" pitchFamily="34" charset="0"/>
              </a:rPr>
              <a:t>The cash count was $2,397. The cash register was short by $3,  </a:t>
            </a:r>
          </a:p>
          <a:p>
            <a:pPr marL="457200" indent="-457200">
              <a:lnSpc>
                <a:spcPct val="100000"/>
              </a:lnSpc>
            </a:pPr>
            <a:r>
              <a:rPr lang="en-US" altLang="en-US" sz="2600" dirty="0">
                <a:latin typeface="Verdana" pitchFamily="34" charset="0"/>
                <a:ea typeface="Verdana" pitchFamily="34" charset="0"/>
                <a:cs typeface="Verdana" pitchFamily="34" charset="0"/>
              </a:rPr>
              <a:t>calculated as follows.</a:t>
            </a:r>
          </a:p>
        </p:txBody>
      </p:sp>
    </p:spTree>
    <p:extLst>
      <p:ext uri="{BB962C8B-B14F-4D97-AF65-F5344CB8AC3E}">
        <p14:creationId xmlns:p14="http://schemas.microsoft.com/office/powerpoint/2010/main" val="1784031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0" y="76200"/>
            <a:ext cx="9144000" cy="381000"/>
          </a:xfrm>
        </p:spPr>
        <p:txBody>
          <a:bodyPr/>
          <a:lstStyle/>
          <a:p>
            <a:pPr>
              <a:spcBef>
                <a:spcPct val="20000"/>
              </a:spcBef>
              <a:buClr>
                <a:srgbClr val="EB8045"/>
              </a:buClr>
            </a:pPr>
            <a:r>
              <a:rPr lang="en-US" altLang="en-US" sz="1800" dirty="0">
                <a:latin typeface="Verdana" pitchFamily="34" charset="0"/>
                <a:ea typeface="Verdana" pitchFamily="34" charset="0"/>
                <a:cs typeface="Verdana" pitchFamily="34" charset="0"/>
              </a:rPr>
              <a:t>Section 1, Objective 9-1: Account for Cash Short or Over.</a:t>
            </a:r>
          </a:p>
        </p:txBody>
      </p:sp>
      <p:sp>
        <p:nvSpPr>
          <p:cNvPr id="2" name="Title 1"/>
          <p:cNvSpPr>
            <a:spLocks noGrp="1"/>
          </p:cNvSpPr>
          <p:nvPr>
            <p:ph type="title"/>
          </p:nvPr>
        </p:nvSpPr>
        <p:spPr>
          <a:xfrm>
            <a:off x="316230" y="533400"/>
            <a:ext cx="8675370" cy="1171850"/>
          </a:xfrm>
        </p:spPr>
        <p:txBody>
          <a:bodyPr>
            <a:noAutofit/>
          </a:bodyPr>
          <a:lstStyle/>
          <a:p>
            <a:pPr algn="ctr"/>
            <a:r>
              <a:rPr lang="en-US" altLang="en-US" sz="3600" dirty="0"/>
              <a:t>Example #1: Accounting for Cash Short or Over (2 of 3)</a:t>
            </a:r>
            <a:endParaRPr lang="en-US" sz="3600" dirty="0"/>
          </a:p>
        </p:txBody>
      </p:sp>
      <p:graphicFrame>
        <p:nvGraphicFramePr>
          <p:cNvPr id="7" name="Table 6" descr="Table shows the items and data in determining accounting for cash that is short.  The first column lists the items and the second column lists the data.  Items and data are listed as Cash count, $2,397; Less change fund, 200; Bank deposit, $2,197; Sales per cash register tape, 2,200; Amount short, ($3)." title="Accounting for Cash Table (Slide 2 of 3)"/>
          <p:cNvGraphicFramePr>
            <a:graphicFrameLocks noGrp="1"/>
          </p:cNvGraphicFramePr>
          <p:nvPr>
            <p:extLst>
              <p:ext uri="{D42A27DB-BD31-4B8C-83A1-F6EECF244321}">
                <p14:modId xmlns:p14="http://schemas.microsoft.com/office/powerpoint/2010/main" val="808855477"/>
              </p:ext>
            </p:extLst>
          </p:nvPr>
        </p:nvGraphicFramePr>
        <p:xfrm>
          <a:off x="2438400" y="2438401"/>
          <a:ext cx="5181600" cy="2743199"/>
        </p:xfrm>
        <a:graphic>
          <a:graphicData uri="http://schemas.openxmlformats.org/drawingml/2006/table">
            <a:tbl>
              <a:tblPr firstRow="1" bandRow="1">
                <a:tableStyleId>{5940675A-B579-460E-94D1-54222C63F5DA}</a:tableStyleId>
              </a:tblPr>
              <a:tblGrid>
                <a:gridCol w="3733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547120">
                <a:tc>
                  <a:txBody>
                    <a:bodyPr/>
                    <a:lstStyle/>
                    <a:p>
                      <a:r>
                        <a:rPr lang="en-US" dirty="0">
                          <a:latin typeface="Verdana" pitchFamily="34" charset="0"/>
                          <a:ea typeface="Verdana" pitchFamily="34" charset="0"/>
                          <a:cs typeface="Verdana" pitchFamily="34" charset="0"/>
                        </a:rPr>
                        <a:t>Cash</a:t>
                      </a:r>
                      <a:r>
                        <a:rPr lang="en-US" baseline="0" dirty="0">
                          <a:latin typeface="Verdana" pitchFamily="34" charset="0"/>
                          <a:ea typeface="Verdana" pitchFamily="34" charset="0"/>
                          <a:cs typeface="Verdana" pitchFamily="34" charset="0"/>
                        </a:rPr>
                        <a:t> count</a:t>
                      </a:r>
                      <a:endParaRPr lang="en-US" dirty="0">
                        <a:latin typeface="Verdana" pitchFamily="34" charset="0"/>
                        <a:ea typeface="Verdana" pitchFamily="34" charset="0"/>
                        <a:cs typeface="Verdana" pitchFamily="34" charset="0"/>
                      </a:endParaRPr>
                    </a:p>
                  </a:txBody>
                  <a:tcPr anchor="ctr"/>
                </a:tc>
                <a:tc>
                  <a:txBody>
                    <a:bodyPr/>
                    <a:lstStyle/>
                    <a:p>
                      <a:pPr algn="r"/>
                      <a:r>
                        <a:rPr lang="en-US" dirty="0">
                          <a:latin typeface="Verdana" pitchFamily="34" charset="0"/>
                          <a:ea typeface="Verdana" pitchFamily="34" charset="0"/>
                          <a:cs typeface="Verdana" pitchFamily="34" charset="0"/>
                        </a:rPr>
                        <a:t>$2,397</a:t>
                      </a:r>
                    </a:p>
                  </a:txBody>
                  <a:tcPr anchor="ctr"/>
                </a:tc>
                <a:extLst>
                  <a:ext uri="{0D108BD9-81ED-4DB2-BD59-A6C34878D82A}">
                    <a16:rowId xmlns:a16="http://schemas.microsoft.com/office/drawing/2014/main" val="10000"/>
                  </a:ext>
                </a:extLst>
              </a:tr>
              <a:tr h="547120">
                <a:tc>
                  <a:txBody>
                    <a:bodyPr/>
                    <a:lstStyle/>
                    <a:p>
                      <a:r>
                        <a:rPr lang="en-US" dirty="0">
                          <a:latin typeface="Verdana" pitchFamily="34" charset="0"/>
                          <a:ea typeface="Verdana" pitchFamily="34" charset="0"/>
                          <a:cs typeface="Verdana" pitchFamily="34" charset="0"/>
                        </a:rPr>
                        <a:t>Less change fund</a:t>
                      </a:r>
                    </a:p>
                  </a:txBody>
                  <a:tcPr anchor="ctr"/>
                </a:tc>
                <a:tc>
                  <a:txBody>
                    <a:bodyPr/>
                    <a:lstStyle/>
                    <a:p>
                      <a:pPr algn="r"/>
                      <a:r>
                        <a:rPr lang="en-US" dirty="0">
                          <a:latin typeface="Verdana" pitchFamily="34" charset="0"/>
                          <a:ea typeface="Verdana" pitchFamily="34" charset="0"/>
                          <a:cs typeface="Verdana" pitchFamily="34" charset="0"/>
                        </a:rPr>
                        <a:t>200</a:t>
                      </a:r>
                    </a:p>
                  </a:txBody>
                  <a:tcPr anchor="ctr"/>
                </a:tc>
                <a:extLst>
                  <a:ext uri="{0D108BD9-81ED-4DB2-BD59-A6C34878D82A}">
                    <a16:rowId xmlns:a16="http://schemas.microsoft.com/office/drawing/2014/main" val="10001"/>
                  </a:ext>
                </a:extLst>
              </a:tr>
              <a:tr h="547120">
                <a:tc>
                  <a:txBody>
                    <a:bodyPr/>
                    <a:lstStyle/>
                    <a:p>
                      <a:r>
                        <a:rPr lang="en-US" dirty="0">
                          <a:latin typeface="Verdana" pitchFamily="34" charset="0"/>
                          <a:ea typeface="Verdana" pitchFamily="34" charset="0"/>
                          <a:cs typeface="Verdana" pitchFamily="34" charset="0"/>
                        </a:rPr>
                        <a:t>Bank deposit</a:t>
                      </a:r>
                    </a:p>
                  </a:txBody>
                  <a:tcPr anchor="ctr"/>
                </a:tc>
                <a:tc>
                  <a:txBody>
                    <a:bodyPr/>
                    <a:lstStyle/>
                    <a:p>
                      <a:pPr algn="r"/>
                      <a:r>
                        <a:rPr lang="en-US" dirty="0">
                          <a:latin typeface="Verdana" pitchFamily="34" charset="0"/>
                          <a:ea typeface="Verdana" pitchFamily="34" charset="0"/>
                          <a:cs typeface="Verdana" pitchFamily="34" charset="0"/>
                        </a:rPr>
                        <a:t>$2,197</a:t>
                      </a:r>
                    </a:p>
                  </a:txBody>
                  <a:tcPr anchor="ctr"/>
                </a:tc>
                <a:extLst>
                  <a:ext uri="{0D108BD9-81ED-4DB2-BD59-A6C34878D82A}">
                    <a16:rowId xmlns:a16="http://schemas.microsoft.com/office/drawing/2014/main" val="10002"/>
                  </a:ext>
                </a:extLst>
              </a:tr>
              <a:tr h="547120">
                <a:tc>
                  <a:txBody>
                    <a:bodyPr/>
                    <a:lstStyle/>
                    <a:p>
                      <a:r>
                        <a:rPr lang="en-US" dirty="0">
                          <a:latin typeface="Verdana" pitchFamily="34" charset="0"/>
                          <a:ea typeface="Verdana" pitchFamily="34" charset="0"/>
                          <a:cs typeface="Verdana" pitchFamily="34" charset="0"/>
                        </a:rPr>
                        <a:t>Sales per cash register tape</a:t>
                      </a:r>
                    </a:p>
                  </a:txBody>
                  <a:tcPr anchor="ctr"/>
                </a:tc>
                <a:tc>
                  <a:txBody>
                    <a:bodyPr/>
                    <a:lstStyle/>
                    <a:p>
                      <a:pPr algn="r"/>
                      <a:r>
                        <a:rPr lang="en-US" dirty="0">
                          <a:latin typeface="Verdana" pitchFamily="34" charset="0"/>
                          <a:ea typeface="Verdana" pitchFamily="34" charset="0"/>
                          <a:cs typeface="Verdana" pitchFamily="34" charset="0"/>
                        </a:rPr>
                        <a:t>2,200</a:t>
                      </a:r>
                    </a:p>
                  </a:txBody>
                  <a:tcPr anchor="ctr"/>
                </a:tc>
                <a:extLst>
                  <a:ext uri="{0D108BD9-81ED-4DB2-BD59-A6C34878D82A}">
                    <a16:rowId xmlns:a16="http://schemas.microsoft.com/office/drawing/2014/main" val="10003"/>
                  </a:ext>
                </a:extLst>
              </a:tr>
              <a:tr h="554719">
                <a:tc>
                  <a:txBody>
                    <a:bodyPr/>
                    <a:lstStyle/>
                    <a:p>
                      <a:r>
                        <a:rPr lang="en-US" dirty="0">
                          <a:latin typeface="Verdana" pitchFamily="34" charset="0"/>
                          <a:ea typeface="Verdana" pitchFamily="34" charset="0"/>
                          <a:cs typeface="Verdana" pitchFamily="34" charset="0"/>
                        </a:rPr>
                        <a:t>Amount short</a:t>
                      </a:r>
                    </a:p>
                  </a:txBody>
                  <a:tcPr anchor="ctr"/>
                </a:tc>
                <a:tc>
                  <a:txBody>
                    <a:bodyPr/>
                    <a:lstStyle/>
                    <a:p>
                      <a:pPr algn="r"/>
                      <a:r>
                        <a:rPr lang="en-US" dirty="0">
                          <a:latin typeface="Verdana" pitchFamily="34" charset="0"/>
                          <a:ea typeface="Verdana" pitchFamily="34" charset="0"/>
                          <a:cs typeface="Verdana" pitchFamily="34" charset="0"/>
                        </a:rPr>
                        <a:t>($3)</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269746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4643</TotalTime>
  <Pages>56</Pages>
  <Words>6157</Words>
  <Application>Microsoft Office PowerPoint</Application>
  <PresentationFormat>On-screen Show (4:3)</PresentationFormat>
  <Paragraphs>447</Paragraphs>
  <Slides>59</Slides>
  <Notes>50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ＭＳ Ｐゴシック</vt:lpstr>
      <vt:lpstr>ＭＳ Ｐゴシック</vt:lpstr>
      <vt:lpstr>Arial</vt:lpstr>
      <vt:lpstr>Calibri</vt:lpstr>
      <vt:lpstr>Calibri Light</vt:lpstr>
      <vt:lpstr>Ebrima</vt:lpstr>
      <vt:lpstr>Times New Roman</vt:lpstr>
      <vt:lpstr>Verdana</vt:lpstr>
      <vt:lpstr>Wingdings</vt:lpstr>
      <vt:lpstr>1_Office Theme</vt:lpstr>
      <vt:lpstr>College Accounting A Contemporary Approach</vt:lpstr>
      <vt:lpstr>Learning Objectives (1 of 2)</vt:lpstr>
      <vt:lpstr>Learning Objectives (2 of 2)</vt:lpstr>
      <vt:lpstr>Cash</vt:lpstr>
      <vt:lpstr>Section 1: Cash</vt:lpstr>
      <vt:lpstr>Occasionally Errors Occur When Making Change</vt:lpstr>
      <vt:lpstr>How Do We Account For Cash That Is Short Or Over?</vt:lpstr>
      <vt:lpstr>Example #1: Accounting for Cash Short or Over (1 of 3)</vt:lpstr>
      <vt:lpstr>Example #1: Accounting for Cash Short or Over (2 of 3)</vt:lpstr>
      <vt:lpstr>Example #1: Accounting for Cash Short or Over (3 of 3)</vt:lpstr>
      <vt:lpstr>Example #2: Accounting for Cash Short or Over (1 of 3)</vt:lpstr>
      <vt:lpstr>Example #2: Accounting for Cash Short or Over (2 of 3)</vt:lpstr>
      <vt:lpstr>Example #2: Accounting for Cash Short or Over (3 of 3)</vt:lpstr>
      <vt:lpstr>Cash Received on Account</vt:lpstr>
      <vt:lpstr>Promissory Note</vt:lpstr>
      <vt:lpstr>Collection of a Promissory Note and Interest (1 of 3)</vt:lpstr>
      <vt:lpstr>Collection of a Promissory Note and Interest (2 of 3)</vt:lpstr>
      <vt:lpstr>Collection of a Promissory Note and Interest (3 of 3)</vt:lpstr>
      <vt:lpstr>Computation of Interest (1 of 2)</vt:lpstr>
      <vt:lpstr>Computation of Interest (2 of 2)</vt:lpstr>
      <vt:lpstr>Section 2: Petty Cash and Internal Controls for Cash</vt:lpstr>
      <vt:lpstr>Petty Cash</vt:lpstr>
      <vt:lpstr>Establishing the Petty Cash Fund (1 of 2)</vt:lpstr>
      <vt:lpstr>Establishing the Petty Cash Fund (2 of 2)</vt:lpstr>
      <vt:lpstr>The Petty Cash Analysis Sheet (1 of 4)</vt:lpstr>
      <vt:lpstr>The Petty Cash Analysis Sheet (2 of 4)</vt:lpstr>
      <vt:lpstr>The Petty Cash Analysis Sheet (3 of 4)</vt:lpstr>
      <vt:lpstr>The Petty Cash Analysis Sheet (4 of 4)</vt:lpstr>
      <vt:lpstr>Replenishing the Fund</vt:lpstr>
      <vt:lpstr>Internal Control Procedures (1 of 2)</vt:lpstr>
      <vt:lpstr>Internal Control Procedures (2 of 2)</vt:lpstr>
      <vt:lpstr>Section 2: Petty Cash and Internal Controls for Cash. </vt:lpstr>
      <vt:lpstr>Essential Cash Receipt Controls (1 of 2)</vt:lpstr>
      <vt:lpstr>Essential Cash Receipt Controls (2 of 2)</vt:lpstr>
      <vt:lpstr>Advantage of Handling and Recording Cash Receipts</vt:lpstr>
      <vt:lpstr>Essential Cash Payment Controls (1 of 2)</vt:lpstr>
      <vt:lpstr>Essential Cash Payment Controls (2 of 2)</vt:lpstr>
      <vt:lpstr>Section 3: Banking Procedures</vt:lpstr>
      <vt:lpstr>Check (1 of 2)</vt:lpstr>
      <vt:lpstr>Check (2 of 2)</vt:lpstr>
      <vt:lpstr>Checks and Check Stubs (1 of 2)</vt:lpstr>
      <vt:lpstr>Checks and Check Stubs (2 of 2)</vt:lpstr>
      <vt:lpstr>Check Stubs (1 of 2)</vt:lpstr>
      <vt:lpstr>Check Stubs (2 of 2)</vt:lpstr>
      <vt:lpstr>Endorsements</vt:lpstr>
      <vt:lpstr>Preparing the Deposit Slip</vt:lpstr>
      <vt:lpstr>Section 3: Banking Procedures </vt:lpstr>
      <vt:lpstr>Bank Statement Balance (1 of 2)</vt:lpstr>
      <vt:lpstr>Bank Statement Balance (2 of 2)</vt:lpstr>
      <vt:lpstr>Why Balances May Not Equal</vt:lpstr>
      <vt:lpstr>Format of a Bank Reconciliation Statement</vt:lpstr>
      <vt:lpstr>The Bank Side of the Bank Reconciliation (1 of 3)</vt:lpstr>
      <vt:lpstr>The Book Side of the Bank Reconciliation (2 of 3)</vt:lpstr>
      <vt:lpstr>The Book Side of the Bank Reconciliation (3 of 3)</vt:lpstr>
      <vt:lpstr>Section 3: Banking Procedures   </vt:lpstr>
      <vt:lpstr>For Maxx-Out Sporting Goods, Two Entries Must Be Made (1 of 2)</vt:lpstr>
      <vt:lpstr>For Maxx-Out Sporting Goods, Two Entries Must Be Made (2 of 2)</vt:lpstr>
      <vt:lpstr>Section 3: Banking Procedures  </vt:lpstr>
      <vt:lpstr>Using On-line Banking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Cash</dc:title>
  <dc:subject>college accounting</dc:subject>
  <dc:creator>Haddock</dc:creator>
  <cp:lastModifiedBy>Johnson, Debra L.</cp:lastModifiedBy>
  <cp:revision>2036</cp:revision>
  <cp:lastPrinted>1995-11-01T12:42:10Z</cp:lastPrinted>
  <dcterms:created xsi:type="dcterms:W3CDTF">1996-09-08T19:01:22Z</dcterms:created>
  <dcterms:modified xsi:type="dcterms:W3CDTF">2018-05-16T22:39:52Z</dcterms:modified>
</cp:coreProperties>
</file>