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85" r:id="rId1"/>
  </p:sldMasterIdLst>
  <p:notesMasterIdLst>
    <p:notesMasterId r:id="rId50"/>
  </p:notesMasterIdLst>
  <p:handoutMasterIdLst>
    <p:handoutMasterId r:id="rId51"/>
  </p:handoutMasterIdLst>
  <p:sldIdLst>
    <p:sldId id="692" r:id="rId2"/>
    <p:sldId id="695" r:id="rId3"/>
    <p:sldId id="696" r:id="rId4"/>
    <p:sldId id="697" r:id="rId5"/>
    <p:sldId id="698" r:id="rId6"/>
    <p:sldId id="699" r:id="rId7"/>
    <p:sldId id="700" r:id="rId8"/>
    <p:sldId id="701" r:id="rId9"/>
    <p:sldId id="702" r:id="rId10"/>
    <p:sldId id="703" r:id="rId11"/>
    <p:sldId id="746" r:id="rId12"/>
    <p:sldId id="705" r:id="rId13"/>
    <p:sldId id="706" r:id="rId14"/>
    <p:sldId id="707" r:id="rId15"/>
    <p:sldId id="708" r:id="rId16"/>
    <p:sldId id="709" r:id="rId17"/>
    <p:sldId id="710" r:id="rId18"/>
    <p:sldId id="711" r:id="rId19"/>
    <p:sldId id="712" r:id="rId20"/>
    <p:sldId id="713" r:id="rId21"/>
    <p:sldId id="714" r:id="rId22"/>
    <p:sldId id="715" r:id="rId23"/>
    <p:sldId id="716" r:id="rId24"/>
    <p:sldId id="717" r:id="rId25"/>
    <p:sldId id="718" r:id="rId26"/>
    <p:sldId id="725" r:id="rId27"/>
    <p:sldId id="726" r:id="rId28"/>
    <p:sldId id="720" r:id="rId29"/>
    <p:sldId id="722" r:id="rId30"/>
    <p:sldId id="723" r:id="rId31"/>
    <p:sldId id="724" r:id="rId32"/>
    <p:sldId id="727" r:id="rId33"/>
    <p:sldId id="728" r:id="rId34"/>
    <p:sldId id="730" r:id="rId35"/>
    <p:sldId id="729" r:id="rId36"/>
    <p:sldId id="731" r:id="rId37"/>
    <p:sldId id="732" r:id="rId38"/>
    <p:sldId id="733" r:id="rId39"/>
    <p:sldId id="734" r:id="rId40"/>
    <p:sldId id="735" r:id="rId41"/>
    <p:sldId id="736" r:id="rId42"/>
    <p:sldId id="737" r:id="rId43"/>
    <p:sldId id="739" r:id="rId44"/>
    <p:sldId id="745" r:id="rId45"/>
    <p:sldId id="740" r:id="rId46"/>
    <p:sldId id="741" r:id="rId47"/>
    <p:sldId id="743" r:id="rId48"/>
    <p:sldId id="744" r:id="rId4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5pPr>
    <a:lvl6pPr marL="2286000" algn="l" defTabSz="914400" rtl="0" eaLnBrk="1" latinLnBrk="0" hangingPunct="1">
      <a:defRPr sz="2400" b="1" kern="1200">
        <a:solidFill>
          <a:schemeClr val="tx1"/>
        </a:solidFill>
        <a:latin typeface="Arial" charset="0"/>
        <a:ea typeface="ＭＳ Ｐゴシック" pitchFamily="34" charset="-128"/>
        <a:cs typeface="+mn-cs"/>
      </a:defRPr>
    </a:lvl6pPr>
    <a:lvl7pPr marL="2743200" algn="l" defTabSz="914400" rtl="0" eaLnBrk="1" latinLnBrk="0" hangingPunct="1">
      <a:defRPr sz="2400" b="1" kern="1200">
        <a:solidFill>
          <a:schemeClr val="tx1"/>
        </a:solidFill>
        <a:latin typeface="Arial" charset="0"/>
        <a:ea typeface="ＭＳ Ｐゴシック" pitchFamily="34" charset="-128"/>
        <a:cs typeface="+mn-cs"/>
      </a:defRPr>
    </a:lvl7pPr>
    <a:lvl8pPr marL="3200400" algn="l" defTabSz="914400" rtl="0" eaLnBrk="1" latinLnBrk="0" hangingPunct="1">
      <a:defRPr sz="2400" b="1" kern="1200">
        <a:solidFill>
          <a:schemeClr val="tx1"/>
        </a:solidFill>
        <a:latin typeface="Arial" charset="0"/>
        <a:ea typeface="ＭＳ Ｐゴシック" pitchFamily="34" charset="-128"/>
        <a:cs typeface="+mn-cs"/>
      </a:defRPr>
    </a:lvl8pPr>
    <a:lvl9pPr marL="3657600" algn="l" defTabSz="914400" rtl="0" eaLnBrk="1" latinLnBrk="0" hangingPunct="1">
      <a:defRPr sz="2400" b="1"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736">
          <p15:clr>
            <a:srgbClr val="A4A3A4"/>
          </p15:clr>
        </p15:guide>
        <p15:guide id="2" orient="horz" pos="624">
          <p15:clr>
            <a:srgbClr val="A4A3A4"/>
          </p15:clr>
        </p15:guide>
        <p15:guide id="3" orient="horz" pos="2160">
          <p15:clr>
            <a:srgbClr val="A4A3A4"/>
          </p15:clr>
        </p15:guide>
        <p15:guide id="4" orient="horz" pos="1200">
          <p15:clr>
            <a:srgbClr val="A4A3A4"/>
          </p15:clr>
        </p15:guide>
        <p15:guide id="5" orient="horz" pos="1968">
          <p15:clr>
            <a:srgbClr val="A4A3A4"/>
          </p15:clr>
        </p15:guide>
        <p15:guide id="6" pos="3072">
          <p15:clr>
            <a:srgbClr val="A4A3A4"/>
          </p15:clr>
        </p15:guide>
        <p15:guide id="7" pos="1392">
          <p15:clr>
            <a:srgbClr val="A4A3A4"/>
          </p15:clr>
        </p15:guide>
        <p15:guide id="8" pos="2208">
          <p15:clr>
            <a:srgbClr val="A4A3A4"/>
          </p15:clr>
        </p15:guide>
        <p15:guide id="9" pos="3552">
          <p15:clr>
            <a:srgbClr val="A4A3A4"/>
          </p15:clr>
        </p15:guide>
        <p15:guide id="10" pos="5280">
          <p15:clr>
            <a:srgbClr val="A4A3A4"/>
          </p15:clr>
        </p15:guide>
        <p15:guide id="11" pos="576">
          <p15:clr>
            <a:srgbClr val="A4A3A4"/>
          </p15:clr>
        </p15:guide>
        <p15:guide id="12" pos="49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99"/>
    <a:srgbClr val="990000"/>
    <a:srgbClr val="FFFF99"/>
    <a:srgbClr val="019362"/>
    <a:srgbClr val="006A21"/>
    <a:srgbClr val="00962E"/>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4" autoAdjust="0"/>
    <p:restoredTop sz="93537" autoAdjust="0"/>
  </p:normalViewPr>
  <p:slideViewPr>
    <p:cSldViewPr snapToObjects="1">
      <p:cViewPr varScale="1">
        <p:scale>
          <a:sx n="108" d="100"/>
          <a:sy n="108" d="100"/>
        </p:scale>
        <p:origin x="1410" y="96"/>
      </p:cViewPr>
      <p:guideLst>
        <p:guide orient="horz" pos="2736"/>
        <p:guide orient="horz" pos="624"/>
        <p:guide orient="horz" pos="2160"/>
        <p:guide orient="horz" pos="1200"/>
        <p:guide orient="horz" pos="1968"/>
        <p:guide pos="3072"/>
        <p:guide pos="1392"/>
        <p:guide pos="2208"/>
        <p:guide pos="3552"/>
        <p:guide pos="5280"/>
        <p:guide pos="576"/>
        <p:guide pos="4944"/>
      </p:guideLst>
    </p:cSldViewPr>
  </p:slideViewPr>
  <p:outlineViewPr>
    <p:cViewPr>
      <p:scale>
        <a:sx n="33" d="100"/>
        <a:sy n="33" d="100"/>
      </p:scale>
      <p:origin x="0" y="-1609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defRPr/>
            </a:pPr>
            <a:fld id="{65DA94CF-DDB4-47B5-A524-917E201AC39E}" type="slidenum">
              <a:rPr lang="en-US" altLang="en-US" sz="1400" b="0" smtClean="0">
                <a:latin typeface="Times New Roman" pitchFamily="18" charset="0"/>
              </a:rPr>
              <a:pPr algn="r">
                <a:defRPr/>
              </a:pPr>
              <a:t>‹#›</a:t>
            </a:fld>
            <a:endParaRPr lang="en-US" altLang="en-US" sz="1400" b="0">
              <a:latin typeface="Times New Roman" pitchFamily="18" charset="0"/>
            </a:endParaRPr>
          </a:p>
        </p:txBody>
      </p:sp>
    </p:spTree>
    <p:extLst>
      <p:ext uri="{BB962C8B-B14F-4D97-AF65-F5344CB8AC3E}">
        <p14:creationId xmlns:p14="http://schemas.microsoft.com/office/powerpoint/2010/main" val="311603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4"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defRPr/>
            </a:pPr>
            <a:fld id="{8E9981A9-26A2-4FD7-8884-34EDF738190C}" type="slidenum">
              <a:rPr lang="en-US" altLang="en-US" sz="1400" b="0" smtClean="0">
                <a:latin typeface="Times New Roman" pitchFamily="18" charset="0"/>
              </a:rPr>
              <a:pPr algn="r">
                <a:defRPr/>
              </a:pPr>
              <a:t>‹#›</a:t>
            </a:fld>
            <a:endParaRPr lang="en-US" altLang="en-US" sz="1400" b="0">
              <a:latin typeface="Times New Roman" pitchFamily="18" charset="0"/>
            </a:endParaRPr>
          </a:p>
        </p:txBody>
      </p:sp>
    </p:spTree>
    <p:extLst>
      <p:ext uri="{BB962C8B-B14F-4D97-AF65-F5344CB8AC3E}">
        <p14:creationId xmlns:p14="http://schemas.microsoft.com/office/powerpoint/2010/main" val="3896048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dirty="0">
                <a:ea typeface="ＭＳ Ｐゴシック" pitchFamily="34" charset="-128"/>
              </a:rPr>
              <a:t>PowerPoint</a:t>
            </a:r>
            <a:r>
              <a:rPr lang="en-US" altLang="en-US" baseline="0" dirty="0">
                <a:ea typeface="ＭＳ Ｐゴシック" pitchFamily="34" charset="-128"/>
              </a:rPr>
              <a:t> Presentations for</a:t>
            </a:r>
            <a:endParaRPr lang="en-US" altLang="en-US" dirty="0">
              <a:ea typeface="ＭＳ Ｐゴシック" pitchFamily="34" charset="-128"/>
            </a:endParaRPr>
          </a:p>
          <a:p>
            <a:r>
              <a:rPr lang="en-US" altLang="en-US" dirty="0">
                <a:ea typeface="ＭＳ Ｐゴシック" pitchFamily="34" charset="-128"/>
              </a:rPr>
              <a:t>College</a:t>
            </a:r>
            <a:r>
              <a:rPr lang="en-US" altLang="en-US" baseline="0" dirty="0">
                <a:ea typeface="ＭＳ Ｐゴシック" pitchFamily="34" charset="-128"/>
              </a:rPr>
              <a:t> Accounting: A Contemporary Approach, 4</a:t>
            </a:r>
            <a:r>
              <a:rPr lang="en-US" altLang="en-US" baseline="30000" dirty="0">
                <a:ea typeface="ＭＳ Ｐゴシック" pitchFamily="34" charset="-128"/>
              </a:rPr>
              <a:t>th</a:t>
            </a:r>
            <a:r>
              <a:rPr lang="en-US" altLang="en-US" baseline="0" dirty="0">
                <a:ea typeface="ＭＳ Ｐゴシック" pitchFamily="34" charset="-128"/>
              </a:rPr>
              <a:t> edition</a:t>
            </a:r>
          </a:p>
          <a:p>
            <a:r>
              <a:rPr lang="en-US" altLang="en-US" baseline="0" dirty="0">
                <a:ea typeface="ＭＳ Ｐゴシック" pitchFamily="34" charset="-128"/>
              </a:rPr>
              <a:t>By Haddock, Price, and Farina</a:t>
            </a:r>
            <a:endParaRPr lang="en-US" altLang="en-US" dirty="0">
              <a:ea typeface="ＭＳ Ｐゴシック" pitchFamily="34"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D48330-D059-4720-AF31-172FFB3B0A65}" type="slidenum">
              <a:rPr lang="en-US" smtClean="0"/>
              <a:t>1</a:t>
            </a:fld>
            <a:endParaRPr lang="en-US" dirty="0"/>
          </a:p>
        </p:txBody>
      </p:sp>
    </p:spTree>
    <p:extLst>
      <p:ext uri="{BB962C8B-B14F-4D97-AF65-F5344CB8AC3E}">
        <p14:creationId xmlns:p14="http://schemas.microsoft.com/office/powerpoint/2010/main" val="911798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Learning Objective 11-3: </a:t>
            </a:r>
            <a:r>
              <a:rPr lang="en-US" altLang="en-US" dirty="0">
                <a:ea typeface="ＭＳ Ｐゴシック" pitchFamily="34" charset="-128"/>
              </a:rPr>
              <a:t>Record deposit of social security, Medicare, and employee income taxes.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D48330-D059-4720-AF31-172FFB3B0A65}" type="slidenum">
              <a:rPr lang="en-US" smtClean="0"/>
              <a:t>12</a:t>
            </a:fld>
            <a:endParaRPr lang="en-US"/>
          </a:p>
        </p:txBody>
      </p:sp>
    </p:spTree>
    <p:extLst>
      <p:ext uri="{BB962C8B-B14F-4D97-AF65-F5344CB8AC3E}">
        <p14:creationId xmlns:p14="http://schemas.microsoft.com/office/powerpoint/2010/main" val="196619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11-3:</a:t>
            </a:r>
          </a:p>
          <a:p>
            <a:r>
              <a:rPr lang="en-US" altLang="en-US" dirty="0">
                <a:ea typeface="ＭＳ Ｐゴシック" pitchFamily="34" charset="-128"/>
              </a:rPr>
              <a:t>Remember, that the Tomlin Furniture Company must make monthly deposits of payroll taxes via EFTPS either online or via the telephone.</a:t>
            </a:r>
          </a:p>
          <a:p>
            <a:pPr>
              <a:spcBef>
                <a:spcPct val="50000"/>
              </a:spcBef>
            </a:pPr>
            <a:r>
              <a:rPr lang="en-US" altLang="en-US" dirty="0">
                <a:ea typeface="ＭＳ Ｐゴシック" pitchFamily="34" charset="-128"/>
              </a:rPr>
              <a:t>The tax liability which will be deposited is $1,995.52.</a:t>
            </a:r>
          </a:p>
        </p:txBody>
      </p:sp>
    </p:spTree>
    <p:extLst>
      <p:ext uri="{BB962C8B-B14F-4D97-AF65-F5344CB8AC3E}">
        <p14:creationId xmlns:p14="http://schemas.microsoft.com/office/powerpoint/2010/main" val="137701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11-3:</a:t>
            </a:r>
          </a:p>
          <a:p>
            <a:r>
              <a:rPr lang="en-US" altLang="en-US" dirty="0">
                <a:ea typeface="ＭＳ Ｐゴシック" pitchFamily="34" charset="-128"/>
              </a:rPr>
              <a:t>When the deposit is made, Social Security Tax Payable is debited for $1,114.80, Medicare Tax Payable is debited for $260.72, Employee Income Tax Payable is debited for $620.00 and the Cash account is credited for the total amount of $1,995.52.</a:t>
            </a:r>
          </a:p>
          <a:p>
            <a:r>
              <a:rPr lang="en-US" altLang="en-US" dirty="0">
                <a:ea typeface="ＭＳ Ｐゴシック" pitchFamily="34" charset="-128"/>
              </a:rPr>
              <a:t>Here is the transaction entered into the T accounts. The entry to record the payment of the tax can be made in the </a:t>
            </a:r>
            <a:r>
              <a:rPr lang="en-US" altLang="en-US" i="1" dirty="0">
                <a:ea typeface="ＭＳ Ｐゴシック" pitchFamily="34" charset="-128"/>
              </a:rPr>
              <a:t>general journal</a:t>
            </a:r>
            <a:r>
              <a:rPr lang="en-US" altLang="en-US" dirty="0">
                <a:ea typeface="ＭＳ Ｐゴシック" pitchFamily="34" charset="-128"/>
              </a:rPr>
              <a:t> or the </a:t>
            </a:r>
            <a:r>
              <a:rPr lang="en-US" altLang="en-US" i="1" dirty="0">
                <a:ea typeface="ＭＳ Ｐゴシック" pitchFamily="34" charset="-128"/>
              </a:rPr>
              <a:t>cash payments journal</a:t>
            </a:r>
            <a:r>
              <a:rPr lang="en-US" altLang="en-US" dirty="0">
                <a:ea typeface="ＭＳ Ｐゴシック" pitchFamily="34" charset="-128"/>
              </a:rPr>
              <a:t>.</a:t>
            </a:r>
          </a:p>
        </p:txBody>
      </p:sp>
    </p:spTree>
    <p:extLst>
      <p:ext uri="{BB962C8B-B14F-4D97-AF65-F5344CB8AC3E}">
        <p14:creationId xmlns:p14="http://schemas.microsoft.com/office/powerpoint/2010/main" val="226291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11-3:</a:t>
            </a:r>
          </a:p>
          <a:p>
            <a:r>
              <a:rPr lang="en-US" altLang="en-US" dirty="0">
                <a:ea typeface="ＭＳ Ｐゴシック" pitchFamily="34" charset="-128"/>
              </a:rPr>
              <a:t>The </a:t>
            </a:r>
            <a:r>
              <a:rPr lang="en-US" altLang="en-US" i="1" dirty="0">
                <a:ea typeface="ＭＳ Ｐゴシック" pitchFamily="34" charset="-128"/>
              </a:rPr>
              <a:t>individual earning records</a:t>
            </a:r>
            <a:r>
              <a:rPr lang="en-US" altLang="en-US" dirty="0">
                <a:ea typeface="ＭＳ Ｐゴシック" pitchFamily="34" charset="-128"/>
              </a:rPr>
              <a:t> were updated at the end of each of the four pay periods using information in the payroll registers.  Remember to cross foot the totals to insure that Earnings less Deductions equals net pay.</a:t>
            </a:r>
          </a:p>
        </p:txBody>
      </p:sp>
    </p:spTree>
    <p:extLst>
      <p:ext uri="{BB962C8B-B14F-4D97-AF65-F5344CB8AC3E}">
        <p14:creationId xmlns:p14="http://schemas.microsoft.com/office/powerpoint/2010/main" val="141523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Learning Objective 11-4: </a:t>
            </a:r>
            <a:r>
              <a:rPr lang="en-US" altLang="en-US" dirty="0">
                <a:ea typeface="ＭＳ Ｐゴシック" pitchFamily="34" charset="-128"/>
              </a:rPr>
              <a:t>Prepare an Employer</a:t>
            </a:r>
            <a:r>
              <a:rPr lang="ja-JP" altLang="en-US" dirty="0">
                <a:ea typeface="ＭＳ Ｐゴシック" pitchFamily="34" charset="-128"/>
              </a:rPr>
              <a:t>’</a:t>
            </a:r>
            <a:r>
              <a:rPr lang="en-US" altLang="ja-JP" dirty="0">
                <a:ea typeface="ＭＳ Ｐゴシック" pitchFamily="34" charset="-128"/>
              </a:rPr>
              <a:t>s Quarterly Federal Tax Return, Form 941</a:t>
            </a:r>
            <a:endParaRPr lang="en-US" altLang="en-US" dirty="0">
              <a:ea typeface="ＭＳ Ｐゴシック" pitchFamily="34" charset="-128"/>
            </a:endParaRPr>
          </a:p>
        </p:txBody>
      </p:sp>
    </p:spTree>
    <p:extLst>
      <p:ext uri="{BB962C8B-B14F-4D97-AF65-F5344CB8AC3E}">
        <p14:creationId xmlns:p14="http://schemas.microsoft.com/office/powerpoint/2010/main" val="2486364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11-4:</a:t>
            </a:r>
          </a:p>
          <a:p>
            <a:r>
              <a:rPr lang="en-US" altLang="en-US" dirty="0">
                <a:ea typeface="ＭＳ Ｐゴシック" pitchFamily="34" charset="-128"/>
              </a:rPr>
              <a:t>At the end of the quarter, the employer must prepare a Form 941. A Form 941 is a federal tax return which reports the amount of social security, Medicare tax and federal income tax that is owed on employees total quarterly earnings. Form 941 verifies the employer</a:t>
            </a:r>
            <a:r>
              <a:rPr lang="ja-JP" altLang="en-US" dirty="0">
                <a:ea typeface="ＭＳ Ｐゴシック" pitchFamily="34" charset="-128"/>
              </a:rPr>
              <a:t>’</a:t>
            </a:r>
            <a:r>
              <a:rPr lang="en-US" altLang="ja-JP" dirty="0">
                <a:ea typeface="ＭＳ Ｐゴシック" pitchFamily="34" charset="-128"/>
              </a:rPr>
              <a:t>s compliance with applicable laws relating to federal income tax withholding, social security tax, and Medicare tax.  It also verifies total taxes owed and paid by the employer on a quarterly basis.  The due date for Form 941 is the last day of the month following the end of each calendar quarter.</a:t>
            </a:r>
            <a:endParaRPr lang="en-US" altLang="en-US" dirty="0">
              <a:ea typeface="ＭＳ Ｐゴシック" pitchFamily="34" charset="-128"/>
            </a:endParaRPr>
          </a:p>
        </p:txBody>
      </p:sp>
    </p:spTree>
    <p:extLst>
      <p:ext uri="{BB962C8B-B14F-4D97-AF65-F5344CB8AC3E}">
        <p14:creationId xmlns:p14="http://schemas.microsoft.com/office/powerpoint/2010/main" val="3867275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11-4:</a:t>
            </a:r>
          </a:p>
          <a:p>
            <a:r>
              <a:rPr lang="en-US" altLang="en-US" dirty="0">
                <a:ea typeface="ＭＳ Ｐゴシック" pitchFamily="34" charset="-128"/>
              </a:rPr>
              <a:t>Take a moment to review the lines or fields on the first page of the form.  The due date for Form 941 is the last day of the month following the end of each calendar quarter. Total wages paid during the quarter is taken from the quarterly summary earnings records.  (Actual forms for 2019 will look different and can be downloaded from the IRS’s website.)</a:t>
            </a:r>
          </a:p>
        </p:txBody>
      </p:sp>
    </p:spTree>
    <p:extLst>
      <p:ext uri="{BB962C8B-B14F-4D97-AF65-F5344CB8AC3E}">
        <p14:creationId xmlns:p14="http://schemas.microsoft.com/office/powerpoint/2010/main" val="323197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Learning Objective 11-5: </a:t>
            </a:r>
            <a:r>
              <a:rPr lang="en-US" altLang="en-US" dirty="0">
                <a:ea typeface="ＭＳ Ｐゴシック" pitchFamily="34" charset="-128"/>
              </a:rPr>
              <a:t>Prepare Wage and Tax Statement (Form W-2) and Annual Transmittal of Wage and Tax Statements (Form W-3).</a:t>
            </a:r>
          </a:p>
        </p:txBody>
      </p:sp>
    </p:spTree>
    <p:extLst>
      <p:ext uri="{BB962C8B-B14F-4D97-AF65-F5344CB8AC3E}">
        <p14:creationId xmlns:p14="http://schemas.microsoft.com/office/powerpoint/2010/main" val="1855806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11-5:</a:t>
            </a:r>
          </a:p>
          <a:p>
            <a:r>
              <a:rPr lang="en-US" altLang="en-US" dirty="0">
                <a:ea typeface="ＭＳ Ｐゴシック" pitchFamily="34" charset="-128"/>
              </a:rPr>
              <a:t>Employers provide a </a:t>
            </a:r>
            <a:r>
              <a:rPr lang="en-US" altLang="en-US" b="1" dirty="0">
                <a:ea typeface="ＭＳ Ｐゴシック" pitchFamily="34" charset="-128"/>
              </a:rPr>
              <a:t>Wage and Tax Statement, Form W-2, </a:t>
            </a:r>
            <a:r>
              <a:rPr lang="en-US" altLang="en-US" dirty="0">
                <a:ea typeface="ＭＳ Ｐゴシック" pitchFamily="34" charset="-128"/>
              </a:rPr>
              <a:t>to each employee by January 31 of the following year.</a:t>
            </a:r>
          </a:p>
          <a:p>
            <a:r>
              <a:rPr lang="en-US" altLang="en-US" dirty="0">
                <a:ea typeface="ＭＳ Ｐゴシック" pitchFamily="34" charset="-128"/>
              </a:rPr>
              <a:t>Alicia Martinez earned gross wages of $20,800 during the period which is reported in box 1 of the form W-2.  She had $988 of federal income tax withheld which is reported in box 2 of the W-2.</a:t>
            </a:r>
          </a:p>
        </p:txBody>
      </p:sp>
    </p:spTree>
    <p:extLst>
      <p:ext uri="{BB962C8B-B14F-4D97-AF65-F5344CB8AC3E}">
        <p14:creationId xmlns:p14="http://schemas.microsoft.com/office/powerpoint/2010/main" val="147276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11-5:</a:t>
            </a:r>
          </a:p>
          <a:p>
            <a:r>
              <a:rPr lang="en-US" altLang="en-US" dirty="0">
                <a:ea typeface="ＭＳ Ｐゴシック" pitchFamily="34" charset="-128"/>
              </a:rPr>
              <a:t>A Form W-3 is another of the annual tax reports that employers must complete and file with the IRS. Form W-3 verifies the company</a:t>
            </a:r>
            <a:r>
              <a:rPr lang="ja-JP" altLang="en-US" dirty="0">
                <a:ea typeface="ＭＳ Ｐゴシック" pitchFamily="34" charset="-128"/>
              </a:rPr>
              <a:t>’</a:t>
            </a:r>
            <a:r>
              <a:rPr lang="en-US" altLang="ja-JP" dirty="0">
                <a:ea typeface="ＭＳ Ｐゴシック" pitchFamily="34" charset="-128"/>
              </a:rPr>
              <a:t>s total social security tax withheld; total wages, tips, and other compensation; total federal income tax withheld; and other information for the year.  </a:t>
            </a:r>
            <a:r>
              <a:rPr lang="en-US" altLang="en-US" dirty="0">
                <a:ea typeface="ＭＳ Ｐゴシック" pitchFamily="34" charset="-128"/>
              </a:rPr>
              <a:t>Form W-3 is due by the last day of February following the end of the calendar year. </a:t>
            </a:r>
          </a:p>
          <a:p>
            <a:endParaRPr lang="en-US" altLang="ja-JP"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The amounts on Form W-3 must be the same as the totals of the Forms W-2 and the four quarterly Forms 941 filed by the employer.</a:t>
            </a:r>
          </a:p>
          <a:p>
            <a:endParaRPr lang="en-US" altLang="en-US" dirty="0">
              <a:ea typeface="ＭＳ Ｐゴシック" pitchFamily="34" charset="-128"/>
            </a:endParaRPr>
          </a:p>
        </p:txBody>
      </p:sp>
    </p:spTree>
    <p:extLst>
      <p:ext uri="{BB962C8B-B14F-4D97-AF65-F5344CB8AC3E}">
        <p14:creationId xmlns:p14="http://schemas.microsoft.com/office/powerpoint/2010/main" val="352028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228600" indent="-228600">
              <a:defRPr/>
            </a:pPr>
            <a:r>
              <a:rPr lang="en-US" altLang="en-US" sz="1200" dirty="0">
                <a:ea typeface="ＭＳ Ｐゴシック" panose="020B0600070205080204" pitchFamily="34" charset="-128"/>
              </a:rPr>
              <a:t>Chapter 10 discussed federal taxes that are paid by the employee.  Chapter 11 discusses employers</a:t>
            </a:r>
            <a:r>
              <a:rPr lang="ja-JP" altLang="en-US" sz="1200" dirty="0">
                <a:ea typeface="ＭＳ Ｐゴシック" panose="020B0600070205080204" pitchFamily="34" charset="-128"/>
              </a:rPr>
              <a:t>’</a:t>
            </a:r>
            <a:r>
              <a:rPr lang="en-US" altLang="ja-JP" sz="1200" dirty="0">
                <a:ea typeface="ＭＳ Ｐゴシック" panose="020B0600070205080204" pitchFamily="34" charset="-128"/>
              </a:rPr>
              <a:t> payroll taxes and explains how to complete and file the required tax returns and reports.  </a:t>
            </a:r>
            <a:br>
              <a:rPr lang="en-US" altLang="ja-JP" sz="1200" dirty="0">
                <a:ea typeface="ＭＳ Ｐゴシック" panose="020B0600070205080204" pitchFamily="34" charset="-128"/>
              </a:rPr>
            </a:br>
            <a:r>
              <a:rPr lang="en-US" altLang="ja-JP" sz="1200" dirty="0">
                <a:ea typeface="ＭＳ Ｐゴシック" panose="020B0600070205080204" pitchFamily="34" charset="-128"/>
              </a:rPr>
              <a:t>Section one introduces social security, Medicare and employee income tax.  Our first objective of the chapter explains how and when payroll taxes are paid to the government.</a:t>
            </a:r>
          </a:p>
          <a:p>
            <a:pPr marL="228600" indent="-228600">
              <a:defRPr/>
            </a:pPr>
            <a:endParaRPr lang="en-US" altLang="en-US" sz="1200" dirty="0">
              <a:ea typeface="ＭＳ Ｐゴシック" panose="020B0600070205080204" pitchFamily="34" charset="-128"/>
            </a:endParaRPr>
          </a:p>
          <a:p>
            <a:pPr marL="228600" indent="-228600" eaLnBrk="1" hangingPunct="1">
              <a:defRPr/>
            </a:pPr>
            <a:endParaRPr lang="en-US" altLang="en-US" sz="1200" dirty="0">
              <a:latin typeface="Arial" pitchFamily="34" charset="0"/>
              <a:ea typeface="ＭＳ Ｐゴシック" pitchFamily="34" charset="-128"/>
              <a:cs typeface="Arial" pitchFamily="34" charset="0"/>
            </a:endParaRPr>
          </a:p>
          <a:p>
            <a:pPr marL="228600" indent="-228600">
              <a:defRPr/>
            </a:pPr>
            <a:r>
              <a:rPr lang="en-US" altLang="en-US" sz="1200" dirty="0">
                <a:latin typeface="Arial" pitchFamily="34" charset="0"/>
                <a:ea typeface="ＭＳ Ｐゴシック" pitchFamily="34" charset="-128"/>
                <a:cs typeface="Arial" pitchFamily="34" charset="0"/>
              </a:rPr>
              <a:t> The objectives of this chapter are listed here</a:t>
            </a:r>
            <a:endParaRPr lang="en-US" sz="1200" dirty="0">
              <a:latin typeface="Arial" pitchFamily="34" charset="0"/>
              <a:ea typeface="ＭＳ Ｐゴシック" pitchFamily="34" charset="-128"/>
              <a:cs typeface="Arial" pitchFamily="34" charset="0"/>
            </a:endParaRPr>
          </a:p>
          <a:p>
            <a:pPr marL="228600" indent="-228600">
              <a:defRPr/>
            </a:pPr>
            <a:endParaRPr lang="en-US" sz="1200" dirty="0">
              <a:latin typeface="Arial" pitchFamily="34" charset="0"/>
              <a:ea typeface="ＭＳ Ｐゴシック" pitchFamily="34" charset="-128"/>
              <a:cs typeface="Arial" pitchFamily="34" charset="0"/>
            </a:endParaRPr>
          </a:p>
          <a:p>
            <a:pPr>
              <a:defRPr/>
            </a:pPr>
            <a:r>
              <a:rPr lang="en-US" sz="1200" b="1" u="sng" dirty="0">
                <a:solidFill>
                  <a:srgbClr val="C00000"/>
                </a:solidFill>
                <a:latin typeface="Arial" charset="0"/>
              </a:rPr>
              <a:t>SECTION 1: Social Security, Medicare, and Employee Income Tax</a:t>
            </a:r>
            <a:r>
              <a:rPr lang="en-US" sz="1200" b="1" dirty="0"/>
              <a:t> </a:t>
            </a:r>
            <a:r>
              <a:rPr lang="en-US" sz="1200" dirty="0"/>
              <a:t/>
            </a:r>
            <a:br>
              <a:rPr lang="en-US" sz="1200" dirty="0"/>
            </a:br>
            <a:r>
              <a:rPr lang="en-US" sz="1200" dirty="0">
                <a:latin typeface="Arial" charset="0"/>
              </a:rPr>
              <a:t>11-1  Explain how and when payroll taxes are paid to the government. . </a:t>
            </a:r>
          </a:p>
          <a:p>
            <a:pPr marL="569913" indent="-569913">
              <a:defRPr/>
            </a:pPr>
            <a:r>
              <a:rPr lang="en-US" sz="1200" dirty="0">
                <a:latin typeface="Arial" charset="0"/>
              </a:rPr>
              <a:t>11-2  Compute and record the employer’s social security and Medicare taxes.</a:t>
            </a:r>
          </a:p>
          <a:p>
            <a:pPr marL="569913" indent="-569913">
              <a:defRPr/>
            </a:pPr>
            <a:r>
              <a:rPr lang="en-US" sz="1200" dirty="0">
                <a:latin typeface="Arial" charset="0"/>
              </a:rPr>
              <a:t>11-3 Record deposit of social security, Medicare, and employee income taxes. </a:t>
            </a:r>
          </a:p>
          <a:p>
            <a:pPr marL="569913" indent="-569913">
              <a:defRPr/>
            </a:pPr>
            <a:r>
              <a:rPr lang="en-US" altLang="en-US" sz="1200" dirty="0">
                <a:latin typeface="Arial" charset="0"/>
              </a:rPr>
              <a:t>11-4  </a:t>
            </a:r>
            <a:r>
              <a:rPr lang="en-US" sz="1200" dirty="0">
                <a:latin typeface="Arial" charset="0"/>
              </a:rPr>
              <a:t>Prepare an Employer’s Quarterly Federal Tax Return, Form 941. </a:t>
            </a:r>
            <a:br>
              <a:rPr lang="en-US" sz="1200" dirty="0">
                <a:latin typeface="Arial" charset="0"/>
              </a:rPr>
            </a:br>
            <a:endParaRPr lang="en-US" sz="1200" dirty="0">
              <a:latin typeface="Arial" charset="0"/>
            </a:endParaRPr>
          </a:p>
          <a:p>
            <a:pPr marL="569913" indent="-569913">
              <a:defRPr/>
            </a:pPr>
            <a:r>
              <a:rPr lang="en-US" altLang="en-US" sz="1200" dirty="0">
                <a:latin typeface="Arial" charset="0"/>
              </a:rPr>
              <a:t>11-5  </a:t>
            </a:r>
            <a:r>
              <a:rPr lang="en-US" sz="1200" dirty="0">
                <a:latin typeface="Arial" charset="0"/>
              </a:rPr>
              <a:t>Prepare Wage and Tax Statement (Form W-2) and Annual Transmittal of Wage and Tax Statements (Form W-3).  </a:t>
            </a:r>
          </a:p>
          <a:p>
            <a:pPr marL="569913" indent="-569913">
              <a:defRPr/>
            </a:pPr>
            <a:endParaRPr lang="en-US" sz="1200" dirty="0">
              <a:latin typeface="Arial" charset="0"/>
            </a:endParaRPr>
          </a:p>
          <a:p>
            <a:pPr>
              <a:defRPr/>
            </a:pPr>
            <a:r>
              <a:rPr lang="en-US" altLang="en-US" sz="1200" b="1" u="sng" dirty="0">
                <a:solidFill>
                  <a:srgbClr val="C00000"/>
                </a:solidFill>
                <a:latin typeface="Arial" charset="0"/>
              </a:rPr>
              <a:t>SECTION 2: </a:t>
            </a:r>
            <a:r>
              <a:rPr lang="en-US" sz="1200" b="1" u="sng" dirty="0">
                <a:solidFill>
                  <a:srgbClr val="C00000"/>
                </a:solidFill>
                <a:latin typeface="Arial" charset="0"/>
              </a:rPr>
              <a:t>Unemployment Tax and Workers’ Compensation </a:t>
            </a:r>
            <a:endParaRPr lang="en-US" altLang="en-US" sz="1200" b="1" u="sng" dirty="0">
              <a:solidFill>
                <a:srgbClr val="C00000"/>
              </a:solidFill>
              <a:latin typeface="Arial" charset="0"/>
            </a:endParaRPr>
          </a:p>
          <a:p>
            <a:pPr marL="569913" indent="-569913">
              <a:defRPr/>
            </a:pPr>
            <a:r>
              <a:rPr lang="en-US" altLang="en-US" sz="1200" dirty="0">
                <a:latin typeface="Arial" charset="0"/>
              </a:rPr>
              <a:t>11-6  </a:t>
            </a:r>
            <a:r>
              <a:rPr lang="en-US" sz="1200" dirty="0">
                <a:latin typeface="Arial" charset="0"/>
              </a:rPr>
              <a:t>Compute and record liability for federal and state unemployment taxes and record payment of the taxes. </a:t>
            </a:r>
          </a:p>
          <a:p>
            <a:pPr marL="569913" indent="-569913">
              <a:defRPr/>
            </a:pPr>
            <a:r>
              <a:rPr lang="en-US" altLang="en-US" sz="1200" dirty="0">
                <a:latin typeface="Arial" charset="0"/>
              </a:rPr>
              <a:t>11-7  </a:t>
            </a:r>
            <a:r>
              <a:rPr lang="en-US" sz="1200" dirty="0">
                <a:latin typeface="Arial" charset="0"/>
              </a:rPr>
              <a:t>Prepare an Employer’s Federal Unemployment Tax Return, Form 940.</a:t>
            </a:r>
            <a:br>
              <a:rPr lang="en-US" sz="1200" dirty="0">
                <a:latin typeface="Arial" charset="0"/>
              </a:rPr>
            </a:br>
            <a:endParaRPr lang="en-US" sz="1200" dirty="0">
              <a:latin typeface="Arial" charset="0"/>
            </a:endParaRPr>
          </a:p>
          <a:p>
            <a:pPr marL="569913" indent="-569913">
              <a:defRPr/>
            </a:pPr>
            <a:r>
              <a:rPr lang="en-US" altLang="en-US" sz="1200" dirty="0">
                <a:latin typeface="Arial" charset="0"/>
              </a:rPr>
              <a:t>11-8  </a:t>
            </a:r>
            <a:r>
              <a:rPr lang="en-US" sz="1200" dirty="0">
                <a:latin typeface="Arial" charset="0"/>
              </a:rPr>
              <a:t>Compute and record workers’ compensation insurance premiums.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D48330-D059-4720-AF31-172FFB3B0A65}" type="slidenum">
              <a:rPr lang="en-US" smtClean="0"/>
              <a:t>2</a:t>
            </a:fld>
            <a:endParaRPr lang="en-US" dirty="0"/>
          </a:p>
        </p:txBody>
      </p:sp>
    </p:spTree>
    <p:extLst>
      <p:ext uri="{BB962C8B-B14F-4D97-AF65-F5344CB8AC3E}">
        <p14:creationId xmlns:p14="http://schemas.microsoft.com/office/powerpoint/2010/main" val="1196482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a:spcBef>
                <a:spcPct val="0"/>
              </a:spcBef>
              <a:buClr>
                <a:schemeClr val="tx1"/>
              </a:buClr>
              <a:buFont typeface="Symbol" pitchFamily="18" charset="2"/>
              <a:buNone/>
            </a:pPr>
            <a:r>
              <a:rPr lang="en-US" altLang="en-US" b="1" dirty="0">
                <a:ea typeface="ＭＳ Ｐゴシック" pitchFamily="34" charset="-128"/>
              </a:rPr>
              <a:t>Section 2, Objective 11-6:</a:t>
            </a:r>
          </a:p>
          <a:p>
            <a:pPr>
              <a:spcBef>
                <a:spcPct val="0"/>
              </a:spcBef>
              <a:buClr>
                <a:schemeClr val="tx1"/>
              </a:buClr>
              <a:buFont typeface="Symbol" pitchFamily="18" charset="2"/>
              <a:buNone/>
            </a:pPr>
            <a:r>
              <a:rPr lang="en-US" altLang="en-US" dirty="0">
                <a:ea typeface="ＭＳ Ｐゴシック" pitchFamily="34" charset="-128"/>
              </a:rPr>
              <a:t>Section 2 discusses </a:t>
            </a:r>
            <a:r>
              <a:rPr lang="en-US" altLang="en-US" dirty="0">
                <a:solidFill>
                  <a:srgbClr val="990000"/>
                </a:solidFill>
                <a:ea typeface="ＭＳ Ｐゴシック" pitchFamily="34" charset="-128"/>
              </a:rPr>
              <a:t>Unemployment Tax and Workers</a:t>
            </a:r>
            <a:r>
              <a:rPr lang="ja-JP" altLang="en-US" dirty="0">
                <a:solidFill>
                  <a:srgbClr val="990000"/>
                </a:solidFill>
                <a:ea typeface="ＭＳ Ｐゴシック" pitchFamily="34" charset="-128"/>
              </a:rPr>
              <a:t>’</a:t>
            </a:r>
            <a:r>
              <a:rPr lang="en-US" altLang="ja-JP" dirty="0">
                <a:solidFill>
                  <a:srgbClr val="990000"/>
                </a:solidFill>
                <a:ea typeface="ＭＳ Ｐゴシック" pitchFamily="34" charset="-128"/>
              </a:rPr>
              <a:t> Compensation.  Objective 6 discusses how to </a:t>
            </a:r>
            <a:r>
              <a:rPr lang="en-US" altLang="ja-JP" dirty="0">
                <a:ea typeface="ＭＳ Ｐゴシック" pitchFamily="34" charset="-128"/>
              </a:rPr>
              <a:t>compute and record liability for federal and state unemployment taxes and record payment of the taxes.</a:t>
            </a:r>
          </a:p>
          <a:p>
            <a:pPr>
              <a:spcBef>
                <a:spcPct val="0"/>
              </a:spcBef>
              <a:buClr>
                <a:schemeClr val="tx1"/>
              </a:buClr>
              <a:buFont typeface="Symbol" pitchFamily="18" charset="2"/>
              <a:buNone/>
            </a:pPr>
            <a:endParaRPr lang="en-US" altLang="en-US" b="1" dirty="0">
              <a:ea typeface="ＭＳ Ｐゴシック" pitchFamily="34" charset="-128"/>
            </a:endParaRPr>
          </a:p>
          <a:p>
            <a:pPr>
              <a:spcBef>
                <a:spcPct val="0"/>
              </a:spcBef>
              <a:buClr>
                <a:schemeClr val="tx1"/>
              </a:buClr>
              <a:buFont typeface="Symbol" pitchFamily="18" charset="2"/>
              <a:buNone/>
            </a:pPr>
            <a:r>
              <a:rPr lang="en-US" altLang="en-US" dirty="0">
                <a:ea typeface="ＭＳ Ｐゴシック" pitchFamily="34" charset="-128"/>
              </a:rPr>
              <a:t>The unemployment insurance program is a federal program that encourages states to provide unemployment insurance for employees working in the state.  The FUTA rate is 6.2% but a business may receive a credit of state unemployment taxes paid up to a credit amount of 5.4%, so the FUTA rate is reduced to .6% or .006. State unemployment tax (SUTA) rates differ from state to state and from employer to employer within each state. An employer</a:t>
            </a:r>
            <a:r>
              <a:rPr lang="ja-JP" altLang="en-US" dirty="0">
                <a:ea typeface="ＭＳ Ｐゴシック" pitchFamily="34" charset="-128"/>
              </a:rPr>
              <a:t>’</a:t>
            </a:r>
            <a:r>
              <a:rPr lang="en-US" altLang="ja-JP" dirty="0">
                <a:ea typeface="ＭＳ Ｐゴシック" pitchFamily="34" charset="-128"/>
              </a:rPr>
              <a:t>s SUTA rate is based on his </a:t>
            </a:r>
            <a:r>
              <a:rPr lang="en-US" altLang="ja-JP" b="1" i="1" dirty="0">
                <a:ea typeface="ＭＳ Ｐゴシック" pitchFamily="34" charset="-128"/>
              </a:rPr>
              <a:t>merit rating</a:t>
            </a:r>
            <a:r>
              <a:rPr lang="en-US" altLang="ja-JP" dirty="0">
                <a:ea typeface="ＭＳ Ｐゴシック" pitchFamily="34" charset="-128"/>
              </a:rPr>
              <a:t> or </a:t>
            </a:r>
            <a:r>
              <a:rPr lang="en-US" altLang="ja-JP" b="1" i="1" dirty="0">
                <a:ea typeface="ＭＳ Ｐゴシック" pitchFamily="34" charset="-128"/>
              </a:rPr>
              <a:t>experience rating</a:t>
            </a:r>
            <a:r>
              <a:rPr lang="en-US" altLang="ja-JP" dirty="0">
                <a:ea typeface="ＭＳ Ｐゴシック" pitchFamily="34" charset="-128"/>
              </a:rPr>
              <a:t> which the state has assigned. Under the </a:t>
            </a:r>
            <a:r>
              <a:rPr lang="en-US" altLang="ja-JP" i="1" dirty="0">
                <a:ea typeface="ＭＳ Ｐゴシック" pitchFamily="34" charset="-128"/>
              </a:rPr>
              <a:t>experience rating system</a:t>
            </a:r>
            <a:r>
              <a:rPr lang="en-US" altLang="ja-JP" dirty="0">
                <a:ea typeface="ＭＳ Ｐゴシック" pitchFamily="34" charset="-128"/>
              </a:rPr>
              <a:t>, the state tax rate may be reduced to less than 1 percent for businesses that provide steady employment.  As long as the business pays its state unemployment taxes ON TIME, it will receive the full credit of 5.4% applied to the Federal FUTA rate of 6.2% yielding a net FUTA rate of .8% (.008.)</a:t>
            </a:r>
          </a:p>
        </p:txBody>
      </p:sp>
    </p:spTree>
    <p:extLst>
      <p:ext uri="{BB962C8B-B14F-4D97-AF65-F5344CB8AC3E}">
        <p14:creationId xmlns:p14="http://schemas.microsoft.com/office/powerpoint/2010/main" val="3494729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Learning Objective 11-6: </a:t>
            </a:r>
            <a:r>
              <a:rPr lang="en-US" altLang="en-US" dirty="0">
                <a:ea typeface="ＭＳ Ｐゴシック" pitchFamily="34" charset="-128"/>
              </a:rPr>
              <a:t>Compute and record liability for federal and state unemployment taxes and record payment of the taxes.</a:t>
            </a:r>
          </a:p>
        </p:txBody>
      </p:sp>
    </p:spTree>
    <p:extLst>
      <p:ext uri="{BB962C8B-B14F-4D97-AF65-F5344CB8AC3E}">
        <p14:creationId xmlns:p14="http://schemas.microsoft.com/office/powerpoint/2010/main" val="775512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11-6:</a:t>
            </a:r>
          </a:p>
          <a:p>
            <a:r>
              <a:rPr lang="en-US" altLang="en-US" dirty="0">
                <a:ea typeface="ＭＳ Ｐゴシック" pitchFamily="34" charset="-128"/>
              </a:rPr>
              <a:t>Let</a:t>
            </a:r>
            <a:r>
              <a:rPr lang="ja-JP" altLang="en-US" dirty="0">
                <a:ea typeface="ＭＳ Ｐゴシック" pitchFamily="34" charset="-128"/>
              </a:rPr>
              <a:t>’</a:t>
            </a:r>
            <a:r>
              <a:rPr lang="en-US" altLang="ja-JP" dirty="0">
                <a:ea typeface="ＭＳ Ｐゴシック" pitchFamily="34" charset="-128"/>
              </a:rPr>
              <a:t>s see how Tomlin Furniture Company records its federal and state unemployment tax liabilities.</a:t>
            </a:r>
            <a:endParaRPr lang="en-US" altLang="en-US" dirty="0">
              <a:ea typeface="ＭＳ Ｐゴシック" pitchFamily="34" charset="-128"/>
            </a:endParaRPr>
          </a:p>
        </p:txBody>
      </p:sp>
    </p:spTree>
    <p:extLst>
      <p:ext uri="{BB962C8B-B14F-4D97-AF65-F5344CB8AC3E}">
        <p14:creationId xmlns:p14="http://schemas.microsoft.com/office/powerpoint/2010/main" val="2201044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11-6:</a:t>
            </a:r>
          </a:p>
          <a:p>
            <a:r>
              <a:rPr lang="en-US" altLang="en-US" dirty="0">
                <a:ea typeface="ＭＳ Ｐゴシック" pitchFamily="34" charset="-128"/>
              </a:rPr>
              <a:t>Two additional liability accounts are created.</a:t>
            </a:r>
          </a:p>
        </p:txBody>
      </p:sp>
    </p:spTree>
    <p:extLst>
      <p:ext uri="{BB962C8B-B14F-4D97-AF65-F5344CB8AC3E}">
        <p14:creationId xmlns:p14="http://schemas.microsoft.com/office/powerpoint/2010/main" val="2223111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0756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11-6:</a:t>
            </a:r>
          </a:p>
          <a:p>
            <a:r>
              <a:rPr lang="en-US" altLang="en-US" dirty="0">
                <a:ea typeface="ＭＳ Ｐゴシック" pitchFamily="34" charset="-128"/>
              </a:rPr>
              <a:t>Tomlin Furniture Company submits the for SUTA.</a:t>
            </a:r>
          </a:p>
        </p:txBody>
      </p:sp>
    </p:spTree>
    <p:extLst>
      <p:ext uri="{BB962C8B-B14F-4D97-AF65-F5344CB8AC3E}">
        <p14:creationId xmlns:p14="http://schemas.microsoft.com/office/powerpoint/2010/main" val="3343319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11-6:</a:t>
            </a:r>
          </a:p>
          <a:p>
            <a:r>
              <a:rPr lang="en-US" altLang="en-US" dirty="0">
                <a:ea typeface="ＭＳ Ｐゴシック" pitchFamily="34" charset="-128"/>
              </a:rPr>
              <a:t>State unemployment tax is paid on the </a:t>
            </a:r>
            <a:r>
              <a:rPr lang="en-US" altLang="en-US" u="sng" dirty="0">
                <a:ea typeface="ＭＳ Ｐゴシック" pitchFamily="34" charset="-128"/>
              </a:rPr>
              <a:t>first $7,000</a:t>
            </a:r>
            <a:r>
              <a:rPr lang="en-US" altLang="en-US" dirty="0">
                <a:ea typeface="ＭＳ Ｐゴシック" pitchFamily="34" charset="-128"/>
              </a:rPr>
              <a:t> of annual earnings for each employee. Earnings over $7,000 are not subject to state unemployment tax. Each state sets its own limit.  For our purposes, we have selected a state with a $7,000 limitation in annual earnings for each employee.  See the next slide for details.</a:t>
            </a:r>
          </a:p>
        </p:txBody>
      </p:sp>
    </p:spTree>
    <p:extLst>
      <p:ext uri="{BB962C8B-B14F-4D97-AF65-F5344CB8AC3E}">
        <p14:creationId xmlns:p14="http://schemas.microsoft.com/office/powerpoint/2010/main" val="584063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11-6:</a:t>
            </a:r>
          </a:p>
          <a:p>
            <a:r>
              <a:rPr lang="en-US" altLang="en-US" dirty="0">
                <a:ea typeface="ＭＳ Ｐゴシック" pitchFamily="34" charset="-128"/>
              </a:rPr>
              <a:t>Unemployment taxes are levied on the first $7,000 for each employee.  For this example, let’s assume that Cecelia Wu earns $560 every week.  In the four weeks of January, February and March, she earned $2,240.  ($560 X 4.)  In the fifth week of March she earned the same $560, but only some of those earnings, $280 in this case, would be subject to taxes. ($7,000 earnings maximum less the $6,720 in earnings to date.)  This applies to each employee individually.</a:t>
            </a:r>
          </a:p>
        </p:txBody>
      </p:sp>
    </p:spTree>
    <p:extLst>
      <p:ext uri="{BB962C8B-B14F-4D97-AF65-F5344CB8AC3E}">
        <p14:creationId xmlns:p14="http://schemas.microsoft.com/office/powerpoint/2010/main" val="1952736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11-6:</a:t>
            </a:r>
          </a:p>
          <a:p>
            <a:r>
              <a:rPr lang="en-US" altLang="en-US" dirty="0">
                <a:ea typeface="ＭＳ Ｐゴシック" pitchFamily="34" charset="-128"/>
              </a:rPr>
              <a:t>Federal unemployment tax deposits must be made electronically.  Most employers, regardless of size, must remit payroll tax payments via Electronic Federal Tax Payment System or EFTPS</a:t>
            </a:r>
          </a:p>
        </p:txBody>
      </p:sp>
    </p:spTree>
    <p:extLst>
      <p:ext uri="{BB962C8B-B14F-4D97-AF65-F5344CB8AC3E}">
        <p14:creationId xmlns:p14="http://schemas.microsoft.com/office/powerpoint/2010/main" val="2451034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a:spcBef>
                <a:spcPct val="50000"/>
              </a:spcBef>
            </a:pPr>
            <a:r>
              <a:rPr lang="en-US" altLang="en-US" b="1" dirty="0">
                <a:ea typeface="ＭＳ Ｐゴシック" pitchFamily="34" charset="-128"/>
              </a:rPr>
              <a:t>Section 2, Objective 11-6:</a:t>
            </a:r>
          </a:p>
          <a:p>
            <a:pPr>
              <a:spcBef>
                <a:spcPct val="50000"/>
              </a:spcBef>
            </a:pPr>
            <a:r>
              <a:rPr lang="en-US" altLang="en-US" dirty="0">
                <a:ea typeface="ＭＳ Ｐゴシック" pitchFamily="34" charset="-128"/>
              </a:rPr>
              <a:t>The federal unemployment tax is calculated at the end of each quarter.  If $500 or less is owed, no deposit is due.</a:t>
            </a:r>
          </a:p>
        </p:txBody>
      </p:sp>
    </p:spTree>
    <p:extLst>
      <p:ext uri="{BB962C8B-B14F-4D97-AF65-F5344CB8AC3E}">
        <p14:creationId xmlns:p14="http://schemas.microsoft.com/office/powerpoint/2010/main" val="395576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228600" indent="-228600">
              <a:defRPr/>
            </a:pPr>
            <a:r>
              <a:rPr lang="en-US" altLang="en-US" sz="1200" dirty="0">
                <a:ea typeface="ＭＳ Ｐゴシック" panose="020B0600070205080204" pitchFamily="34" charset="-128"/>
              </a:rPr>
              <a:t>Chapter 10 discussed federal taxes that are paid by the employee.  Chapter 11 discusses employers</a:t>
            </a:r>
            <a:r>
              <a:rPr lang="ja-JP" altLang="en-US" sz="1200" dirty="0">
                <a:ea typeface="ＭＳ Ｐゴシック" panose="020B0600070205080204" pitchFamily="34" charset="-128"/>
              </a:rPr>
              <a:t>’</a:t>
            </a:r>
            <a:r>
              <a:rPr lang="en-US" altLang="ja-JP" sz="1200" dirty="0">
                <a:ea typeface="ＭＳ Ｐゴシック" panose="020B0600070205080204" pitchFamily="34" charset="-128"/>
              </a:rPr>
              <a:t> payroll taxes and explains how to complete and file the required tax returns and reports.  </a:t>
            </a:r>
            <a:br>
              <a:rPr lang="en-US" altLang="ja-JP" sz="1200" dirty="0">
                <a:ea typeface="ＭＳ Ｐゴシック" panose="020B0600070205080204" pitchFamily="34" charset="-128"/>
              </a:rPr>
            </a:br>
            <a:r>
              <a:rPr lang="en-US" altLang="ja-JP" sz="1200" dirty="0">
                <a:ea typeface="ＭＳ Ｐゴシック" panose="020B0600070205080204" pitchFamily="34" charset="-128"/>
              </a:rPr>
              <a:t>Section one introduces social security, Medicare and employee income tax.  Our first objective of the chapter explains how and when payroll taxes are paid to the government.</a:t>
            </a:r>
          </a:p>
          <a:p>
            <a:pPr marL="228600" indent="-228600">
              <a:defRPr/>
            </a:pPr>
            <a:endParaRPr lang="en-US" altLang="en-US" sz="1200" dirty="0">
              <a:ea typeface="ＭＳ Ｐゴシック" panose="020B0600070205080204" pitchFamily="34" charset="-128"/>
            </a:endParaRPr>
          </a:p>
          <a:p>
            <a:pPr marL="228600" indent="-228600" eaLnBrk="1" hangingPunct="1">
              <a:defRPr/>
            </a:pPr>
            <a:endParaRPr lang="en-US" altLang="en-US" sz="1200" dirty="0">
              <a:latin typeface="Arial" pitchFamily="34" charset="0"/>
              <a:ea typeface="ＭＳ Ｐゴシック" pitchFamily="34" charset="-128"/>
              <a:cs typeface="Arial" pitchFamily="34" charset="0"/>
            </a:endParaRPr>
          </a:p>
          <a:p>
            <a:pPr marL="228600" indent="-228600">
              <a:defRPr/>
            </a:pPr>
            <a:r>
              <a:rPr lang="en-US" altLang="en-US" sz="1200" dirty="0">
                <a:latin typeface="Arial" pitchFamily="34" charset="0"/>
                <a:ea typeface="ＭＳ Ｐゴシック" pitchFamily="34" charset="-128"/>
                <a:cs typeface="Arial" pitchFamily="34" charset="0"/>
              </a:rPr>
              <a:t> The objectives of this chapter are listed here</a:t>
            </a:r>
            <a:endParaRPr lang="en-US" sz="1200" dirty="0">
              <a:latin typeface="Arial" pitchFamily="34" charset="0"/>
              <a:ea typeface="ＭＳ Ｐゴシック" pitchFamily="34" charset="-128"/>
              <a:cs typeface="Arial" pitchFamily="34" charset="0"/>
            </a:endParaRPr>
          </a:p>
          <a:p>
            <a:pPr marL="228600" indent="-228600">
              <a:defRPr/>
            </a:pPr>
            <a:endParaRPr lang="en-US" sz="1200" dirty="0">
              <a:latin typeface="Arial" pitchFamily="34" charset="0"/>
              <a:ea typeface="ＭＳ Ｐゴシック" pitchFamily="34" charset="-128"/>
              <a:cs typeface="Arial" pitchFamily="34" charset="0"/>
            </a:endParaRPr>
          </a:p>
          <a:p>
            <a:pPr>
              <a:defRPr/>
            </a:pPr>
            <a:r>
              <a:rPr lang="en-US" sz="1200" b="1" u="sng" dirty="0">
                <a:solidFill>
                  <a:srgbClr val="C00000"/>
                </a:solidFill>
                <a:latin typeface="Arial" charset="0"/>
              </a:rPr>
              <a:t>SECTION 1: Social Security, Medicare, and Employee Income Tax</a:t>
            </a:r>
            <a:r>
              <a:rPr lang="en-US" sz="1200" b="1" dirty="0"/>
              <a:t> </a:t>
            </a:r>
            <a:r>
              <a:rPr lang="en-US" sz="1200" dirty="0"/>
              <a:t/>
            </a:r>
            <a:br>
              <a:rPr lang="en-US" sz="1200" dirty="0"/>
            </a:br>
            <a:r>
              <a:rPr lang="en-US" sz="1200" dirty="0">
                <a:latin typeface="Arial" charset="0"/>
              </a:rPr>
              <a:t>11-1  Explain how and when payroll taxes are paid to the government. . </a:t>
            </a:r>
          </a:p>
          <a:p>
            <a:pPr marL="569913" indent="-569913">
              <a:defRPr/>
            </a:pPr>
            <a:r>
              <a:rPr lang="en-US" sz="1200" dirty="0">
                <a:latin typeface="Arial" charset="0"/>
              </a:rPr>
              <a:t>11-2  Compute and record the employer’s social security and Medicare taxes.</a:t>
            </a:r>
          </a:p>
          <a:p>
            <a:pPr marL="569913" indent="-569913">
              <a:defRPr/>
            </a:pPr>
            <a:r>
              <a:rPr lang="en-US" sz="1200" dirty="0">
                <a:latin typeface="Arial" charset="0"/>
              </a:rPr>
              <a:t>11-3 Record deposit of social security, Medicare, and employee income taxes. </a:t>
            </a:r>
          </a:p>
          <a:p>
            <a:pPr marL="569913" indent="-569913">
              <a:defRPr/>
            </a:pPr>
            <a:r>
              <a:rPr lang="en-US" altLang="en-US" sz="1200" dirty="0">
                <a:latin typeface="Arial" charset="0"/>
              </a:rPr>
              <a:t>11-4  </a:t>
            </a:r>
            <a:r>
              <a:rPr lang="en-US" sz="1200" dirty="0">
                <a:latin typeface="Arial" charset="0"/>
              </a:rPr>
              <a:t>Prepare an Employer’s Quarterly Federal Tax Return, Form 941. </a:t>
            </a:r>
            <a:br>
              <a:rPr lang="en-US" sz="1200" dirty="0">
                <a:latin typeface="Arial" charset="0"/>
              </a:rPr>
            </a:br>
            <a:endParaRPr lang="en-US" sz="1200" dirty="0">
              <a:latin typeface="Arial" charset="0"/>
            </a:endParaRPr>
          </a:p>
          <a:p>
            <a:pPr marL="569913" indent="-569913">
              <a:defRPr/>
            </a:pPr>
            <a:r>
              <a:rPr lang="en-US" altLang="en-US" sz="1200" dirty="0">
                <a:latin typeface="Arial" charset="0"/>
              </a:rPr>
              <a:t>11-5  </a:t>
            </a:r>
            <a:r>
              <a:rPr lang="en-US" sz="1200" dirty="0">
                <a:latin typeface="Arial" charset="0"/>
              </a:rPr>
              <a:t>Prepare Wage and Tax Statement (Form W-2) and Annual Transmittal of Wage and Tax Statements (Form W-3).  </a:t>
            </a:r>
          </a:p>
          <a:p>
            <a:pPr marL="569913" indent="-569913">
              <a:defRPr/>
            </a:pPr>
            <a:endParaRPr lang="en-US" sz="1200" dirty="0">
              <a:latin typeface="Arial" charset="0"/>
            </a:endParaRPr>
          </a:p>
          <a:p>
            <a:pPr>
              <a:defRPr/>
            </a:pPr>
            <a:r>
              <a:rPr lang="en-US" altLang="en-US" sz="1200" b="1" u="sng" dirty="0">
                <a:solidFill>
                  <a:srgbClr val="C00000"/>
                </a:solidFill>
                <a:latin typeface="Arial" charset="0"/>
              </a:rPr>
              <a:t>SECTION 2: </a:t>
            </a:r>
            <a:r>
              <a:rPr lang="en-US" sz="1200" b="1" u="sng" dirty="0">
                <a:solidFill>
                  <a:srgbClr val="C00000"/>
                </a:solidFill>
                <a:latin typeface="Arial" charset="0"/>
              </a:rPr>
              <a:t>Unemployment Tax and Workers’ Compensation </a:t>
            </a:r>
            <a:endParaRPr lang="en-US" altLang="en-US" sz="1200" b="1" u="sng" dirty="0">
              <a:solidFill>
                <a:srgbClr val="C00000"/>
              </a:solidFill>
              <a:latin typeface="Arial" charset="0"/>
            </a:endParaRPr>
          </a:p>
          <a:p>
            <a:pPr marL="569913" indent="-569913">
              <a:defRPr/>
            </a:pPr>
            <a:r>
              <a:rPr lang="en-US" altLang="en-US" sz="1200" dirty="0">
                <a:latin typeface="Arial" charset="0"/>
              </a:rPr>
              <a:t>11-6  </a:t>
            </a:r>
            <a:r>
              <a:rPr lang="en-US" sz="1200" dirty="0">
                <a:latin typeface="Arial" charset="0"/>
              </a:rPr>
              <a:t>Compute and record liability for federal and state unemployment taxes and record payment of the taxes. </a:t>
            </a:r>
          </a:p>
          <a:p>
            <a:pPr marL="569913" indent="-569913">
              <a:defRPr/>
            </a:pPr>
            <a:r>
              <a:rPr lang="en-US" altLang="en-US" sz="1200" dirty="0">
                <a:latin typeface="Arial" charset="0"/>
              </a:rPr>
              <a:t>11-7  </a:t>
            </a:r>
            <a:r>
              <a:rPr lang="en-US" sz="1200" dirty="0">
                <a:latin typeface="Arial" charset="0"/>
              </a:rPr>
              <a:t>Prepare an Employer’s Federal Unemployment Tax Return, Form 940.</a:t>
            </a:r>
            <a:br>
              <a:rPr lang="en-US" sz="1200" dirty="0">
                <a:latin typeface="Arial" charset="0"/>
              </a:rPr>
            </a:br>
            <a:endParaRPr lang="en-US" sz="1200" dirty="0">
              <a:latin typeface="Arial" charset="0"/>
            </a:endParaRPr>
          </a:p>
          <a:p>
            <a:pPr marL="569913" indent="-569913">
              <a:defRPr/>
            </a:pPr>
            <a:r>
              <a:rPr lang="en-US" altLang="en-US" sz="1200" dirty="0">
                <a:latin typeface="Arial" charset="0"/>
              </a:rPr>
              <a:t>11-8  </a:t>
            </a:r>
            <a:r>
              <a:rPr lang="en-US" sz="1200" dirty="0">
                <a:latin typeface="Arial" charset="0"/>
              </a:rPr>
              <a:t>Compute and record workers’ compensation insurance premiums.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D48330-D059-4720-AF31-172FFB3B0A65}" type="slidenum">
              <a:rPr lang="en-US" smtClean="0"/>
              <a:t>3</a:t>
            </a:fld>
            <a:endParaRPr lang="en-US" dirty="0"/>
          </a:p>
        </p:txBody>
      </p:sp>
    </p:spTree>
    <p:extLst>
      <p:ext uri="{BB962C8B-B14F-4D97-AF65-F5344CB8AC3E}">
        <p14:creationId xmlns:p14="http://schemas.microsoft.com/office/powerpoint/2010/main" val="1196482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Learning Objective 11-7: </a:t>
            </a:r>
            <a:r>
              <a:rPr lang="en-US" altLang="en-US" dirty="0">
                <a:ea typeface="ＭＳ Ｐゴシック" pitchFamily="34" charset="-128"/>
              </a:rPr>
              <a:t>Prepare an Employer</a:t>
            </a:r>
            <a:r>
              <a:rPr lang="ja-JP" altLang="en-US" dirty="0">
                <a:ea typeface="ＭＳ Ｐゴシック" pitchFamily="34" charset="-128"/>
              </a:rPr>
              <a:t>’</a:t>
            </a:r>
            <a:r>
              <a:rPr lang="en-US" altLang="ja-JP" dirty="0">
                <a:ea typeface="ＭＳ Ｐゴシック" pitchFamily="34" charset="-128"/>
              </a:rPr>
              <a:t>s Federal </a:t>
            </a:r>
            <a:r>
              <a:rPr lang="en-US" altLang="en-US" dirty="0">
                <a:ea typeface="ＭＳ Ｐゴシック" pitchFamily="34" charset="-128"/>
              </a:rPr>
              <a:t>Unemployment Tax Return.</a:t>
            </a:r>
          </a:p>
        </p:txBody>
      </p:sp>
    </p:spTree>
    <p:extLst>
      <p:ext uri="{BB962C8B-B14F-4D97-AF65-F5344CB8AC3E}">
        <p14:creationId xmlns:p14="http://schemas.microsoft.com/office/powerpoint/2010/main" val="3580932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11-7:</a:t>
            </a:r>
          </a:p>
          <a:p>
            <a:r>
              <a:rPr lang="en-US" altLang="en-US" dirty="0">
                <a:ea typeface="ＭＳ Ｐゴシック" pitchFamily="34" charset="-128"/>
              </a:rPr>
              <a:t>Another payroll tax report which needs to be submitted to the federal government is the </a:t>
            </a:r>
            <a:r>
              <a:rPr lang="en-US" altLang="en-US" i="1" dirty="0">
                <a:ea typeface="ＭＳ Ｐゴシック" pitchFamily="34" charset="-128"/>
              </a:rPr>
              <a:t>Employer</a:t>
            </a:r>
            <a:r>
              <a:rPr lang="ja-JP" altLang="en-US" i="1" dirty="0">
                <a:ea typeface="ＭＳ Ｐゴシック" pitchFamily="34" charset="-128"/>
              </a:rPr>
              <a:t>’</a:t>
            </a:r>
            <a:r>
              <a:rPr lang="en-US" altLang="ja-JP" i="1" dirty="0">
                <a:ea typeface="ＭＳ Ｐゴシック" pitchFamily="34" charset="-128"/>
              </a:rPr>
              <a:t>s Federal Unemployment Tax Return, Form 940.</a:t>
            </a:r>
          </a:p>
          <a:p>
            <a:r>
              <a:rPr lang="en-US" altLang="en-US" dirty="0">
                <a:ea typeface="ＭＳ Ｐゴシック" pitchFamily="34" charset="-128"/>
              </a:rPr>
              <a:t>Employers report Federal Unemployment Taxes collected, only </a:t>
            </a:r>
            <a:r>
              <a:rPr lang="en-US" altLang="en-US" u="sng" dirty="0">
                <a:ea typeface="ＭＳ Ｐゴシック" pitchFamily="34" charset="-128"/>
              </a:rPr>
              <a:t>once</a:t>
            </a:r>
            <a:r>
              <a:rPr lang="en-US" altLang="en-US" dirty="0">
                <a:ea typeface="ＭＳ Ｐゴシック" pitchFamily="34" charset="-128"/>
              </a:rPr>
              <a:t> a year on the </a:t>
            </a:r>
            <a:r>
              <a:rPr lang="en-US" altLang="en-US" i="1" dirty="0">
                <a:ea typeface="ＭＳ Ｐゴシック" pitchFamily="34" charset="-128"/>
              </a:rPr>
              <a:t>Employer</a:t>
            </a:r>
            <a:r>
              <a:rPr lang="ja-JP" altLang="en-US" i="1" dirty="0">
                <a:ea typeface="ＭＳ Ｐゴシック" pitchFamily="34" charset="-128"/>
              </a:rPr>
              <a:t>’</a:t>
            </a:r>
            <a:r>
              <a:rPr lang="en-US" altLang="ja-JP" i="1" dirty="0">
                <a:ea typeface="ＭＳ Ｐゴシック" pitchFamily="34" charset="-128"/>
              </a:rPr>
              <a:t>s Annual Federal Unemployment Tax Return, Form 940 or 940-EZ. </a:t>
            </a:r>
            <a:r>
              <a:rPr lang="en-US" altLang="ja-JP" dirty="0">
                <a:ea typeface="ＭＳ Ｐゴシック" pitchFamily="34" charset="-128"/>
              </a:rPr>
              <a:t>Recall that the Form 941 form was due </a:t>
            </a:r>
            <a:r>
              <a:rPr lang="en-US" altLang="ja-JP" u="sng" dirty="0">
                <a:ea typeface="ＭＳ Ｐゴシック" pitchFamily="34" charset="-128"/>
              </a:rPr>
              <a:t>quarterly</a:t>
            </a:r>
            <a:r>
              <a:rPr lang="en-US" altLang="ja-JP" dirty="0">
                <a:ea typeface="ＭＳ Ｐゴシック" pitchFamily="34" charset="-128"/>
              </a:rPr>
              <a:t>, but the Form 940 is due only </a:t>
            </a:r>
            <a:r>
              <a:rPr lang="en-US" altLang="ja-JP" u="sng" dirty="0">
                <a:ea typeface="ＭＳ Ｐゴシック" pitchFamily="34" charset="-128"/>
              </a:rPr>
              <a:t>once</a:t>
            </a:r>
            <a:r>
              <a:rPr lang="en-US" altLang="ja-JP" dirty="0">
                <a:ea typeface="ＭＳ Ｐゴシック" pitchFamily="34" charset="-128"/>
              </a:rPr>
              <a:t> per year.</a:t>
            </a:r>
          </a:p>
        </p:txBody>
      </p:sp>
    </p:spTree>
    <p:extLst>
      <p:ext uri="{BB962C8B-B14F-4D97-AF65-F5344CB8AC3E}">
        <p14:creationId xmlns:p14="http://schemas.microsoft.com/office/powerpoint/2010/main" val="4149108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11-7:</a:t>
            </a:r>
          </a:p>
          <a:p>
            <a:r>
              <a:rPr lang="en-US" altLang="en-US" dirty="0">
                <a:ea typeface="ＭＳ Ｐゴシック" pitchFamily="34" charset="-128"/>
              </a:rPr>
              <a:t>Line 3 shows that $116,870 of wages was earned by employees during the year.  The form for 2019 will most likely differ from the above.  Current forms can be downloaded from the IRS’s website.  In this case, no deposits have been recorded thus far as the payroll liability was less than $500.</a:t>
            </a:r>
          </a:p>
          <a:p>
            <a:endParaRPr lang="en-US" dirty="0"/>
          </a:p>
        </p:txBody>
      </p:sp>
    </p:spTree>
    <p:extLst>
      <p:ext uri="{BB962C8B-B14F-4D97-AF65-F5344CB8AC3E}">
        <p14:creationId xmlns:p14="http://schemas.microsoft.com/office/powerpoint/2010/main" val="1866307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51312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ea typeface="ＭＳ Ｐゴシック" pitchFamily="34" charset="-128"/>
              </a:rPr>
              <a:t>Learning Objective 11-8: </a:t>
            </a:r>
            <a:r>
              <a:rPr lang="en-US" altLang="en-US" dirty="0">
                <a:ea typeface="ＭＳ Ｐゴシック" pitchFamily="34" charset="-128"/>
              </a:rPr>
              <a:t>Compute and record workers</a:t>
            </a:r>
            <a:r>
              <a:rPr lang="ja-JP" altLang="en-US" dirty="0">
                <a:ea typeface="ＭＳ Ｐゴシック" pitchFamily="34" charset="-128"/>
              </a:rPr>
              <a:t>’</a:t>
            </a:r>
            <a:r>
              <a:rPr lang="en-US" altLang="ja-JP" dirty="0">
                <a:ea typeface="ＭＳ Ｐゴシック" pitchFamily="34" charset="-128"/>
              </a:rPr>
              <a:t> compensation insurance premiums.</a:t>
            </a:r>
            <a:endParaRPr lang="en-US" altLang="en-US" dirty="0">
              <a:ea typeface="ＭＳ Ｐゴシック" pitchFamily="34" charset="-128"/>
            </a:endParaRPr>
          </a:p>
        </p:txBody>
      </p:sp>
    </p:spTree>
    <p:extLst>
      <p:ext uri="{BB962C8B-B14F-4D97-AF65-F5344CB8AC3E}">
        <p14:creationId xmlns:p14="http://schemas.microsoft.com/office/powerpoint/2010/main" val="3889686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11-8:</a:t>
            </a:r>
          </a:p>
          <a:p>
            <a:r>
              <a:rPr lang="en-US" altLang="en-US" dirty="0">
                <a:ea typeface="ＭＳ Ｐゴシック" pitchFamily="34" charset="-128"/>
              </a:rPr>
              <a:t>Workers</a:t>
            </a:r>
            <a:r>
              <a:rPr lang="ja-JP" altLang="en-US" dirty="0">
                <a:ea typeface="ＭＳ Ｐゴシック" pitchFamily="34" charset="-128"/>
              </a:rPr>
              <a:t>’</a:t>
            </a:r>
            <a:r>
              <a:rPr lang="en-US" altLang="ja-JP" dirty="0">
                <a:ea typeface="ＭＳ Ｐゴシック" pitchFamily="34" charset="-128"/>
              </a:rPr>
              <a:t> compensation insurance is the amount that employers have to pay to protect their employees from work-related accidents and injuries. The rate of insurance premiums varies with the risk of the work involved. Worker’s Compensation, or some form of it, is mandatory in substantially all states.</a:t>
            </a:r>
            <a:endParaRPr lang="en-US" altLang="en-US" dirty="0">
              <a:ea typeface="ＭＳ Ｐゴシック" pitchFamily="34" charset="-128"/>
            </a:endParaRPr>
          </a:p>
        </p:txBody>
      </p:sp>
    </p:spTree>
    <p:extLst>
      <p:ext uri="{BB962C8B-B14F-4D97-AF65-F5344CB8AC3E}">
        <p14:creationId xmlns:p14="http://schemas.microsoft.com/office/powerpoint/2010/main" val="3008915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11-8:</a:t>
            </a:r>
          </a:p>
          <a:p>
            <a:r>
              <a:rPr lang="en-US" altLang="en-US" dirty="0">
                <a:ea typeface="ＭＳ Ｐゴシック" pitchFamily="34" charset="-128"/>
              </a:rPr>
              <a:t>Worker</a:t>
            </a:r>
            <a:r>
              <a:rPr lang="ja-JP" altLang="en-US" dirty="0">
                <a:ea typeface="ＭＳ Ｐゴシック" pitchFamily="34" charset="-128"/>
              </a:rPr>
              <a:t>’</a:t>
            </a:r>
            <a:r>
              <a:rPr lang="en-US" altLang="ja-JP" dirty="0">
                <a:ea typeface="ＭＳ Ｐゴシック" pitchFamily="34" charset="-128"/>
              </a:rPr>
              <a:t>s compensation premiums can be paid on an annual basis in a lump sum payment or through deposits.</a:t>
            </a:r>
            <a:endParaRPr lang="en-US" altLang="en-US" dirty="0">
              <a:ea typeface="ＭＳ Ｐゴシック" pitchFamily="34" charset="-128"/>
            </a:endParaRPr>
          </a:p>
        </p:txBody>
      </p:sp>
    </p:spTree>
    <p:extLst>
      <p:ext uri="{BB962C8B-B14F-4D97-AF65-F5344CB8AC3E}">
        <p14:creationId xmlns:p14="http://schemas.microsoft.com/office/powerpoint/2010/main" val="3585119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11-8:</a:t>
            </a:r>
          </a:p>
          <a:p>
            <a:r>
              <a:rPr lang="en-US" altLang="en-US" dirty="0">
                <a:ea typeface="ＭＳ Ｐゴシック" pitchFamily="34" charset="-128"/>
              </a:rPr>
              <a:t>As you can see, the classification of work greatly affects the amount of premiums.</a:t>
            </a:r>
          </a:p>
        </p:txBody>
      </p:sp>
    </p:spTree>
    <p:extLst>
      <p:ext uri="{BB962C8B-B14F-4D97-AF65-F5344CB8AC3E}">
        <p14:creationId xmlns:p14="http://schemas.microsoft.com/office/powerpoint/2010/main" val="75068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11-8:</a:t>
            </a:r>
          </a:p>
          <a:p>
            <a:r>
              <a:rPr lang="en-US" altLang="en-US" dirty="0">
                <a:ea typeface="ＭＳ Ｐゴシック" pitchFamily="34" charset="-128"/>
              </a:rPr>
              <a:t>Based on employee earnings for the previous year, Tomlin Furniture Company paid an estimated premium of $1,000 for the new year.</a:t>
            </a:r>
          </a:p>
        </p:txBody>
      </p:sp>
    </p:spTree>
    <p:extLst>
      <p:ext uri="{BB962C8B-B14F-4D97-AF65-F5344CB8AC3E}">
        <p14:creationId xmlns:p14="http://schemas.microsoft.com/office/powerpoint/2010/main" val="2880185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11-8:</a:t>
            </a:r>
          </a:p>
          <a:p>
            <a:r>
              <a:rPr lang="en-US" altLang="en-US" dirty="0">
                <a:ea typeface="ＭＳ Ｐゴシック" pitchFamily="34" charset="-128"/>
              </a:rPr>
              <a:t>If the actual premium is more than the estimate, then the employer would submit the balance due to the insurance company. In the example provided above, the company owes an additional  premium payment of $261.20.</a:t>
            </a:r>
          </a:p>
        </p:txBody>
      </p:sp>
    </p:spTree>
    <p:extLst>
      <p:ext uri="{BB962C8B-B14F-4D97-AF65-F5344CB8AC3E}">
        <p14:creationId xmlns:p14="http://schemas.microsoft.com/office/powerpoint/2010/main" val="67714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itchFamily="34" charset="-128"/>
              </a:rPr>
              <a:t>Learning Objective 11-1: </a:t>
            </a:r>
            <a:r>
              <a:rPr lang="en-US" altLang="en-US" dirty="0">
                <a:ea typeface="ＭＳ Ｐゴシック" pitchFamily="34" charset="-128"/>
              </a:rPr>
              <a:t>Explain how and when payroll taxes are paid to the government.</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D48330-D059-4720-AF31-172FFB3B0A65}" type="slidenum">
              <a:rPr lang="en-US" smtClean="0"/>
              <a:t>4</a:t>
            </a:fld>
            <a:endParaRPr lang="en-US" dirty="0"/>
          </a:p>
        </p:txBody>
      </p:sp>
    </p:spTree>
    <p:extLst>
      <p:ext uri="{BB962C8B-B14F-4D97-AF65-F5344CB8AC3E}">
        <p14:creationId xmlns:p14="http://schemas.microsoft.com/office/powerpoint/2010/main" val="4293413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a:spcBef>
                <a:spcPct val="50000"/>
              </a:spcBef>
            </a:pPr>
            <a:endParaRPr lang="en-US" altLang="en-US" dirty="0">
              <a:ea typeface="ＭＳ Ｐゴシック" pitchFamily="34" charset="-128"/>
            </a:endParaRPr>
          </a:p>
        </p:txBody>
      </p:sp>
    </p:spTree>
    <p:extLst>
      <p:ext uri="{BB962C8B-B14F-4D97-AF65-F5344CB8AC3E}">
        <p14:creationId xmlns:p14="http://schemas.microsoft.com/office/powerpoint/2010/main" val="1174051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a:spcBef>
                <a:spcPct val="50000"/>
              </a:spcBef>
            </a:pPr>
            <a:r>
              <a:rPr lang="en-US" altLang="en-US" b="1" dirty="0">
                <a:ea typeface="ＭＳ Ｐゴシック" pitchFamily="34" charset="-128"/>
              </a:rPr>
              <a:t>Section 2, Objective 11-8:</a:t>
            </a:r>
          </a:p>
          <a:p>
            <a:pPr>
              <a:spcBef>
                <a:spcPct val="50000"/>
              </a:spcBef>
            </a:pPr>
            <a:r>
              <a:rPr lang="en-US" altLang="en-US" dirty="0">
                <a:ea typeface="ＭＳ Ｐゴシック" pitchFamily="34" charset="-128"/>
              </a:rPr>
              <a:t>The balance due to the insurance company of $261.20 is recorded as a liability by an adjusting entry on December 31. If the company had originally estimated too high, then they may be due a refund at the end of the year.  Note:  An adjusting journal entry will be reported at period end to recognize any additional amounts owed or due back.</a:t>
            </a:r>
          </a:p>
        </p:txBody>
      </p:sp>
    </p:spTree>
    <p:extLst>
      <p:ext uri="{BB962C8B-B14F-4D97-AF65-F5344CB8AC3E}">
        <p14:creationId xmlns:p14="http://schemas.microsoft.com/office/powerpoint/2010/main" val="1174051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11-8:</a:t>
            </a:r>
          </a:p>
          <a:p>
            <a:r>
              <a:rPr lang="en-US" altLang="en-US" dirty="0">
                <a:ea typeface="ＭＳ Ｐゴシック" pitchFamily="34" charset="-128"/>
              </a:rPr>
              <a:t>Companies must create and enforce internal control procedures to protect payroll operations.  Here are some internal controls that should exist in a firm.</a:t>
            </a:r>
          </a:p>
        </p:txBody>
      </p:sp>
    </p:spTree>
    <p:extLst>
      <p:ext uri="{BB962C8B-B14F-4D97-AF65-F5344CB8AC3E}">
        <p14:creationId xmlns:p14="http://schemas.microsoft.com/office/powerpoint/2010/main" val="4205370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11-8:</a:t>
            </a:r>
          </a:p>
          <a:p>
            <a:r>
              <a:rPr lang="en-US" altLang="en-US" dirty="0">
                <a:ea typeface="ＭＳ Ｐゴシック" pitchFamily="34" charset="-128"/>
              </a:rPr>
              <a:t>Review the internal control suggestions.  You will notice that there are quite a few controls that a good system will have in place.</a:t>
            </a:r>
          </a:p>
          <a:p>
            <a:endParaRPr lang="en-US" altLang="en-US" dirty="0">
              <a:ea typeface="ＭＳ Ｐゴシック" pitchFamily="34" charset="-128"/>
            </a:endParaRPr>
          </a:p>
        </p:txBody>
      </p:sp>
    </p:spTree>
    <p:extLst>
      <p:ext uri="{BB962C8B-B14F-4D97-AF65-F5344CB8AC3E}">
        <p14:creationId xmlns:p14="http://schemas.microsoft.com/office/powerpoint/2010/main" val="4205370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74696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11-1:</a:t>
            </a:r>
          </a:p>
          <a:p>
            <a:r>
              <a:rPr lang="en-US" altLang="en-US" dirty="0">
                <a:ea typeface="ＭＳ Ｐゴシック" pitchFamily="34" charset="-128"/>
              </a:rPr>
              <a:t>The payroll register is the source of information about wages subject to payroll taxes.  Individuals pay taxes, but businesses also pay payroll taxes for social security, Medicare, and unemployment.  Employers, regardless of size, must remit payroll tax payments via the EFTPS (Electronic Federal Tax Payment System.)</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D48330-D059-4720-AF31-172FFB3B0A65}" type="slidenum">
              <a:rPr lang="en-US" smtClean="0"/>
              <a:t>5</a:t>
            </a:fld>
            <a:endParaRPr lang="en-US" dirty="0"/>
          </a:p>
        </p:txBody>
      </p:sp>
    </p:spTree>
    <p:extLst>
      <p:ext uri="{BB962C8B-B14F-4D97-AF65-F5344CB8AC3E}">
        <p14:creationId xmlns:p14="http://schemas.microsoft.com/office/powerpoint/2010/main" val="299717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a:spcBef>
                <a:spcPct val="50000"/>
              </a:spcBef>
            </a:pPr>
            <a:r>
              <a:rPr lang="en-US" altLang="en-US" b="1" dirty="0">
                <a:ea typeface="ＭＳ Ｐゴシック" pitchFamily="34" charset="-128"/>
              </a:rPr>
              <a:t>Section 1, Objective 11-1:</a:t>
            </a:r>
          </a:p>
          <a:p>
            <a:pPr>
              <a:spcBef>
                <a:spcPct val="50000"/>
              </a:spcBef>
            </a:pPr>
            <a:r>
              <a:rPr lang="en-US" altLang="en-US" dirty="0">
                <a:ea typeface="ＭＳ Ｐゴシック" pitchFamily="34" charset="-128"/>
              </a:rPr>
              <a:t>The frequency of deposits depends on the amount of tax liability, and the amount reported in the lookback period. The amount currently owed is compared to the tax liability threshold.  For simplicity, this text uses $2,500 as the tax liability threshold.</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D48330-D059-4720-AF31-172FFB3B0A65}" type="slidenum">
              <a:rPr lang="en-US" smtClean="0"/>
              <a:t>6</a:t>
            </a:fld>
            <a:endParaRPr lang="en-US"/>
          </a:p>
        </p:txBody>
      </p:sp>
    </p:spTree>
    <p:extLst>
      <p:ext uri="{BB962C8B-B14F-4D97-AF65-F5344CB8AC3E}">
        <p14:creationId xmlns:p14="http://schemas.microsoft.com/office/powerpoint/2010/main" val="370745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11-1:</a:t>
            </a:r>
          </a:p>
          <a:p>
            <a:r>
              <a:rPr lang="en-US" altLang="en-US" dirty="0">
                <a:ea typeface="ＭＳ Ｐゴシック" pitchFamily="34" charset="-128"/>
              </a:rPr>
              <a:t>If the amount reported in the lookback period is less than or equal to $50,000, then the employer must make monthly deposits of withholdings.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D48330-D059-4720-AF31-172FFB3B0A65}" type="slidenum">
              <a:rPr lang="en-US" smtClean="0"/>
              <a:t>8</a:t>
            </a:fld>
            <a:endParaRPr lang="en-US"/>
          </a:p>
        </p:txBody>
      </p:sp>
    </p:spTree>
    <p:extLst>
      <p:ext uri="{BB962C8B-B14F-4D97-AF65-F5344CB8AC3E}">
        <p14:creationId xmlns:p14="http://schemas.microsoft.com/office/powerpoint/2010/main" val="300510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itchFamily="34" charset="-128"/>
              </a:rPr>
              <a:t>Learning Objective 11-2: </a:t>
            </a:r>
            <a:r>
              <a:rPr lang="en-US" altLang="en-US" dirty="0">
                <a:ea typeface="ＭＳ Ｐゴシック" pitchFamily="34" charset="-128"/>
              </a:rPr>
              <a:t>Compute and record the employer’</a:t>
            </a:r>
            <a:r>
              <a:rPr lang="en-US" altLang="ja-JP" dirty="0">
                <a:ea typeface="ＭＳ Ｐゴシック" pitchFamily="34" charset="-128"/>
              </a:rPr>
              <a:t>s social security and </a:t>
            </a:r>
            <a:r>
              <a:rPr lang="en-US" altLang="ja-JP" dirty="0" err="1">
                <a:ea typeface="ＭＳ Ｐゴシック" pitchFamily="34" charset="-128"/>
              </a:rPr>
              <a:t>medicare</a:t>
            </a:r>
            <a:r>
              <a:rPr lang="en-US" altLang="ja-JP" dirty="0">
                <a:ea typeface="ＭＳ Ｐゴシック" pitchFamily="34" charset="-128"/>
              </a:rPr>
              <a:t> taxes.</a:t>
            </a:r>
            <a:endParaRPr lang="en-US" altLang="en-US" dirty="0">
              <a:ea typeface="ＭＳ Ｐゴシック" pitchFamily="34" charset="-128"/>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D48330-D059-4720-AF31-172FFB3B0A65}" type="slidenum">
              <a:rPr lang="en-US" smtClean="0"/>
              <a:t>9</a:t>
            </a:fld>
            <a:endParaRPr lang="en-US"/>
          </a:p>
        </p:txBody>
      </p:sp>
    </p:spTree>
    <p:extLst>
      <p:ext uri="{BB962C8B-B14F-4D97-AF65-F5344CB8AC3E}">
        <p14:creationId xmlns:p14="http://schemas.microsoft.com/office/powerpoint/2010/main" val="164540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11-2:</a:t>
            </a:r>
          </a:p>
          <a:p>
            <a:r>
              <a:rPr lang="en-US" altLang="en-US" dirty="0">
                <a:ea typeface="ＭＳ Ｐゴシック" pitchFamily="34" charset="-128"/>
              </a:rPr>
              <a:t>The employer will match the employees social security of $139.35 and the Medicare tax of $32.59.</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D48330-D059-4720-AF31-172FFB3B0A65}" type="slidenum">
              <a:rPr lang="en-US" smtClean="0"/>
              <a:t>10</a:t>
            </a:fld>
            <a:endParaRPr lang="en-US"/>
          </a:p>
        </p:txBody>
      </p:sp>
    </p:spTree>
    <p:extLst>
      <p:ext uri="{BB962C8B-B14F-4D97-AF65-F5344CB8AC3E}">
        <p14:creationId xmlns:p14="http://schemas.microsoft.com/office/powerpoint/2010/main" val="307963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6691" y="762000"/>
            <a:ext cx="7772400" cy="1470025"/>
          </a:xfrm>
        </p:spPr>
        <p:txBody>
          <a:bodyPr>
            <a:normAutofit/>
          </a:bodyPr>
          <a:lstStyle>
            <a:lvl1pPr>
              <a:defRPr sz="3600">
                <a:latin typeface="Verdana" pitchFamily="34" charset="0"/>
                <a:ea typeface="Verdana" pitchFamily="34" charset="0"/>
                <a:cs typeface="Verdana" pitchFamily="34" charset="0"/>
              </a:defRPr>
            </a:lvl1pPr>
          </a:lstStyle>
          <a:p>
            <a:r>
              <a:rPr lang="en-US"/>
              <a:t>Click to edit Master title style</a:t>
            </a:r>
          </a:p>
        </p:txBody>
      </p:sp>
      <p:pic>
        <p:nvPicPr>
          <p:cNvPr id="8"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43000" y="2590800"/>
            <a:ext cx="6847180" cy="86148"/>
          </a:xfrm>
          <a:prstGeom prst="rect">
            <a:avLst/>
          </a:prstGeom>
          <a:solidFill>
            <a:schemeClr val="tx1"/>
          </a:solidFill>
          <a:ln>
            <a:noFill/>
          </a:ln>
          <a:extLst/>
        </p:spPr>
      </p:pic>
      <p:pic>
        <p:nvPicPr>
          <p:cNvPr id="9"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43000" y="5181600"/>
            <a:ext cx="6858002" cy="86284"/>
          </a:xfrm>
          <a:prstGeom prst="rect">
            <a:avLst/>
          </a:prstGeom>
          <a:solidFill>
            <a:schemeClr val="tx1"/>
          </a:solidFill>
          <a:ln>
            <a:noFill/>
          </a:ln>
          <a:extLst/>
        </p:spPr>
      </p:pic>
      <p:sp>
        <p:nvSpPr>
          <p:cNvPr id="12" name="Text Placeholder 8"/>
          <p:cNvSpPr/>
          <p:nvPr userDrawn="1"/>
        </p:nvSpPr>
        <p:spPr>
          <a:xfrm>
            <a:off x="609600" y="6400800"/>
            <a:ext cx="7772400" cy="461665"/>
          </a:xfrm>
          <a:prstGeom prst="rect">
            <a:avLst/>
          </a:prstGeom>
        </p:spPr>
        <p:txBody>
          <a:bodyPr wrap="square">
            <a:spAutoFit/>
          </a:bodyPr>
          <a:lstStyle/>
          <a:p>
            <a:pPr algn="ctr">
              <a:defRPr/>
            </a:pPr>
            <a:r>
              <a:rPr lang="en-US" sz="1200" b="0" dirty="0">
                <a:latin typeface="Verdana" pitchFamily="34" charset="0"/>
                <a:ea typeface="Verdana" pitchFamily="34" charset="0"/>
                <a:cs typeface="Verdana" pitchFamily="34" charset="0"/>
              </a:rPr>
              <a:t>Copyright © 2017 McGraw-Hill Education. All rights reserved.</a:t>
            </a:r>
            <a:r>
              <a:rPr lang="en-US" sz="1200" b="0" baseline="0" dirty="0">
                <a:latin typeface="Verdana" pitchFamily="34" charset="0"/>
                <a:ea typeface="Verdana" pitchFamily="34" charset="0"/>
                <a:cs typeface="Verdana" pitchFamily="34" charset="0"/>
              </a:rPr>
              <a:t> </a:t>
            </a:r>
            <a:r>
              <a:rPr lang="en-US" sz="1200" b="0" dirty="0">
                <a:latin typeface="Verdana" pitchFamily="34" charset="0"/>
                <a:ea typeface="Verdana" pitchFamily="34" charset="0"/>
                <a:cs typeface="Verdana" pitchFamily="34" charset="0"/>
              </a:rPr>
              <a:t>No reproduction or distribution without the prior written consent of McGraw-Hill Education.</a:t>
            </a:r>
          </a:p>
        </p:txBody>
      </p:sp>
      <p:sp>
        <p:nvSpPr>
          <p:cNvPr id="7" name="Slide Number Placeholder 5"/>
          <p:cNvSpPr txBox="1">
            <a:spLocks/>
          </p:cNvSpPr>
          <p:nvPr userDrawn="1"/>
        </p:nvSpPr>
        <p:spPr>
          <a:xfrm>
            <a:off x="8314182" y="6553200"/>
            <a:ext cx="829818" cy="3048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defRPr/>
            </a:pPr>
            <a:r>
              <a:rPr lang="en-US" sz="1200" b="0" dirty="0">
                <a:latin typeface="Verdana" panose="020B0604030504040204" pitchFamily="34" charset="0"/>
                <a:ea typeface="Verdana" panose="020B0604030504040204" pitchFamily="34" charset="0"/>
                <a:cs typeface="Verdana" panose="020B0604030504040204" pitchFamily="34" charset="0"/>
              </a:rPr>
              <a:t>11-</a:t>
            </a:r>
            <a:fld id="{EB7E314D-0BC8-4A5C-971B-39E750EC0339}" type="slidenum">
              <a:rPr lang="en-US" sz="1200" b="0" smtClean="0">
                <a:latin typeface="Verdana" panose="020B0604030504040204" pitchFamily="34" charset="0"/>
                <a:ea typeface="Verdana" panose="020B0604030504040204" pitchFamily="34" charset="0"/>
                <a:cs typeface="Verdana" panose="020B0604030504040204" pitchFamily="34" charset="0"/>
              </a:rPr>
              <a:pPr algn="ctr" eaLnBrk="1" hangingPunct="1">
                <a:defRPr/>
              </a:pPr>
              <a:t>‹#›</a:t>
            </a:fld>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1143000" y="2971800"/>
            <a:ext cx="6846888" cy="160020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648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7620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153400" cy="8382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85800" y="3276600"/>
            <a:ext cx="7924800" cy="4572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4"/>
          </p:nvPr>
        </p:nvSpPr>
        <p:spPr>
          <a:xfrm>
            <a:off x="1752600" y="4800600"/>
            <a:ext cx="6019800" cy="10668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8"/>
          <p:cNvSpPr/>
          <p:nvPr userDrawn="1"/>
        </p:nvSpPr>
        <p:spPr>
          <a:xfrm>
            <a:off x="609600" y="6400800"/>
            <a:ext cx="7772400" cy="461665"/>
          </a:xfrm>
          <a:prstGeom prst="rect">
            <a:avLst/>
          </a:prstGeom>
        </p:spPr>
        <p:txBody>
          <a:bodyPr wrap="square">
            <a:spAutoFit/>
          </a:bodyPr>
          <a:lstStyle/>
          <a:p>
            <a:pPr algn="ctr">
              <a:defRPr/>
            </a:pPr>
            <a:r>
              <a:rPr lang="en-US" sz="1200" b="0" dirty="0">
                <a:latin typeface="Verdana" pitchFamily="34" charset="0"/>
                <a:ea typeface="Verdana" pitchFamily="34" charset="0"/>
                <a:cs typeface="Verdana" pitchFamily="34" charset="0"/>
              </a:rPr>
              <a:t>Copyright © 2017 McGraw-Hill Education. All rights reserved.</a:t>
            </a:r>
            <a:r>
              <a:rPr lang="en-US" sz="1200" b="0" baseline="0" dirty="0">
                <a:latin typeface="Verdana" pitchFamily="34" charset="0"/>
                <a:ea typeface="Verdana" pitchFamily="34" charset="0"/>
                <a:cs typeface="Verdana" pitchFamily="34" charset="0"/>
              </a:rPr>
              <a:t> </a:t>
            </a:r>
            <a:r>
              <a:rPr lang="en-US" sz="1200" b="0" dirty="0">
                <a:latin typeface="Verdana" pitchFamily="34" charset="0"/>
                <a:ea typeface="Verdana" pitchFamily="34" charset="0"/>
                <a:cs typeface="Verdana" pitchFamily="34" charset="0"/>
              </a:rPr>
              <a:t>No reproduction or distribution without the prior written consent of McGraw-Hill Education.</a:t>
            </a:r>
          </a:p>
        </p:txBody>
      </p:sp>
      <p:sp>
        <p:nvSpPr>
          <p:cNvPr id="15" name="Text Placeholder 14"/>
          <p:cNvSpPr>
            <a:spLocks noGrp="1"/>
          </p:cNvSpPr>
          <p:nvPr>
            <p:ph sz="quarter" idx="15"/>
          </p:nvPr>
        </p:nvSpPr>
        <p:spPr>
          <a:xfrm>
            <a:off x="228600" y="0"/>
            <a:ext cx="8763000" cy="4572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237982" y="6553200"/>
            <a:ext cx="829818" cy="3048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defRPr/>
            </a:pPr>
            <a:r>
              <a:rPr lang="en-US" sz="1200" b="0" dirty="0">
                <a:latin typeface="Verdana" panose="020B0604030504040204" pitchFamily="34" charset="0"/>
                <a:ea typeface="Verdana" panose="020B0604030504040204" pitchFamily="34" charset="0"/>
                <a:cs typeface="Verdana" panose="020B0604030504040204" pitchFamily="34" charset="0"/>
              </a:rPr>
              <a:t>11-</a:t>
            </a:r>
            <a:fld id="{EB7E314D-0BC8-4A5C-971B-39E750EC0339}" type="slidenum">
              <a:rPr lang="en-US" sz="1200" b="0" smtClean="0">
                <a:latin typeface="Verdana" panose="020B0604030504040204" pitchFamily="34" charset="0"/>
                <a:ea typeface="Verdana" panose="020B0604030504040204" pitchFamily="34" charset="0"/>
                <a:cs typeface="Verdana" panose="020B0604030504040204" pitchFamily="34" charset="0"/>
              </a:rPr>
              <a:pPr algn="ctr" eaLnBrk="1" hangingPunct="1">
                <a:defRPr/>
              </a:pPr>
              <a:t>‹#›</a:t>
            </a:fld>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21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Caption">
    <p:spTree>
      <p:nvGrpSpPr>
        <p:cNvPr id="1" name=""/>
        <p:cNvGrpSpPr/>
        <p:nvPr/>
      </p:nvGrpSpPr>
      <p:grpSpPr>
        <a:xfrm>
          <a:off x="0" y="0"/>
          <a:ext cx="0" cy="0"/>
          <a:chOff x="0" y="0"/>
          <a:chExt cx="0" cy="0"/>
        </a:xfrm>
      </p:grpSpPr>
      <p:sp>
        <p:nvSpPr>
          <p:cNvPr id="2" name="Title 1"/>
          <p:cNvSpPr>
            <a:spLocks noGrp="1"/>
          </p:cNvSpPr>
          <p:nvPr>
            <p:ph type="title"/>
          </p:nvPr>
        </p:nvSpPr>
        <p:spPr>
          <a:xfrm>
            <a:off x="576262" y="533400"/>
            <a:ext cx="8229600" cy="533400"/>
          </a:xfrm>
        </p:spPr>
        <p:txBody>
          <a:bodyPr>
            <a:noAutofit/>
          </a:bodyPr>
          <a:lstStyle>
            <a:lvl1pPr>
              <a:defRPr sz="3600">
                <a:latin typeface="Verdana" pitchFamily="34" charset="0"/>
                <a:ea typeface="Verdana" pitchFamily="34" charset="0"/>
                <a:cs typeface="Verdana" pitchFamily="34" charset="0"/>
              </a:defRPr>
            </a:lvl1pPr>
          </a:lstStyle>
          <a:p>
            <a:r>
              <a:rPr lang="en-US"/>
              <a:t>Click to edit Master title style</a:t>
            </a:r>
          </a:p>
        </p:txBody>
      </p:sp>
      <p:sp>
        <p:nvSpPr>
          <p:cNvPr id="7" name="Picture Placeholder 6"/>
          <p:cNvSpPr>
            <a:spLocks noGrp="1"/>
          </p:cNvSpPr>
          <p:nvPr>
            <p:ph type="pic" sz="quarter" idx="10"/>
          </p:nvPr>
        </p:nvSpPr>
        <p:spPr>
          <a:xfrm>
            <a:off x="609600" y="2057400"/>
            <a:ext cx="2286000" cy="1600200"/>
          </a:xfrm>
        </p:spPr>
        <p:txBody>
          <a:bodyPr/>
          <a:lstStyle/>
          <a:p>
            <a:endParaRPr lang="en-US"/>
          </a:p>
        </p:txBody>
      </p:sp>
      <p:sp>
        <p:nvSpPr>
          <p:cNvPr id="9" name="Content Placeholder 8"/>
          <p:cNvSpPr>
            <a:spLocks noGrp="1"/>
          </p:cNvSpPr>
          <p:nvPr>
            <p:ph sz="quarter" idx="11"/>
          </p:nvPr>
        </p:nvSpPr>
        <p:spPr>
          <a:xfrm>
            <a:off x="4267200" y="1752600"/>
            <a:ext cx="2514600" cy="8382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838200" y="4267200"/>
            <a:ext cx="1905000"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3"/>
          </p:nvPr>
        </p:nvSpPr>
        <p:spPr>
          <a:xfrm>
            <a:off x="7086600" y="3657600"/>
            <a:ext cx="1219200" cy="16764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8"/>
          <p:cNvSpPr/>
          <p:nvPr userDrawn="1"/>
        </p:nvSpPr>
        <p:spPr>
          <a:xfrm>
            <a:off x="609600" y="6400800"/>
            <a:ext cx="7772400" cy="461665"/>
          </a:xfrm>
          <a:prstGeom prst="rect">
            <a:avLst/>
          </a:prstGeom>
        </p:spPr>
        <p:txBody>
          <a:bodyPr wrap="square">
            <a:spAutoFit/>
          </a:bodyPr>
          <a:lstStyle/>
          <a:p>
            <a:pPr algn="ctr">
              <a:defRPr/>
            </a:pPr>
            <a:r>
              <a:rPr lang="en-US" sz="1200" b="0" dirty="0">
                <a:latin typeface="Verdana" pitchFamily="34" charset="0"/>
                <a:ea typeface="Verdana" pitchFamily="34" charset="0"/>
                <a:cs typeface="Verdana" pitchFamily="34" charset="0"/>
              </a:rPr>
              <a:t>Copyright © 2017 McGraw-Hill Education. All rights reserved.</a:t>
            </a:r>
            <a:r>
              <a:rPr lang="en-US" sz="1200" b="0" baseline="0" dirty="0">
                <a:latin typeface="Verdana" pitchFamily="34" charset="0"/>
                <a:ea typeface="Verdana" pitchFamily="34" charset="0"/>
                <a:cs typeface="Verdana" pitchFamily="34" charset="0"/>
              </a:rPr>
              <a:t> </a:t>
            </a:r>
            <a:r>
              <a:rPr lang="en-US" sz="1200" b="0" dirty="0">
                <a:latin typeface="Verdana" pitchFamily="34" charset="0"/>
                <a:ea typeface="Verdana" pitchFamily="34" charset="0"/>
                <a:cs typeface="Verdana" pitchFamily="34" charset="0"/>
              </a:rPr>
              <a:t>No reproduction or distribution without the prior written consent of McGraw-Hill Education.</a:t>
            </a:r>
          </a:p>
        </p:txBody>
      </p:sp>
      <p:sp>
        <p:nvSpPr>
          <p:cNvPr id="19" name="Text Placeholder 18"/>
          <p:cNvSpPr>
            <a:spLocks noGrp="1"/>
          </p:cNvSpPr>
          <p:nvPr>
            <p:ph sz="quarter" idx="14"/>
          </p:nvPr>
        </p:nvSpPr>
        <p:spPr>
          <a:xfrm>
            <a:off x="0" y="0"/>
            <a:ext cx="9067800" cy="381000"/>
          </a:xfrm>
        </p:spPr>
        <p:txBody>
          <a:bodyPr>
            <a:noAutofit/>
          </a:bodyPr>
          <a:lstStyle>
            <a:lvl1pPr>
              <a:defRPr lang="en-US" sz="2400" smtClean="0">
                <a:latin typeface="Verdana" pitchFamily="34" charset="0"/>
                <a:ea typeface="Verdana" pitchFamily="34" charset="0"/>
                <a:cs typeface="Verdana" pitchFamily="34" charset="0"/>
              </a:defRPr>
            </a:lvl1pPr>
            <a:lvl2pPr>
              <a:defRPr lang="en-US" sz="2000" smtClean="0">
                <a:latin typeface="Verdana" pitchFamily="34" charset="0"/>
                <a:ea typeface="Verdana" pitchFamily="34" charset="0"/>
                <a:cs typeface="Verdana" pitchFamily="34" charset="0"/>
              </a:defRPr>
            </a:lvl2pPr>
            <a:lvl3pPr>
              <a:defRPr lang="en-US" sz="1800" smtClean="0">
                <a:latin typeface="Verdana" pitchFamily="34" charset="0"/>
                <a:ea typeface="Verdana" pitchFamily="34" charset="0"/>
                <a:cs typeface="Verdana" pitchFamily="34" charset="0"/>
              </a:defRPr>
            </a:lvl3pPr>
            <a:lvl4pPr>
              <a:defRPr lang="en-US" sz="1600" smtClean="0">
                <a:latin typeface="Verdana" pitchFamily="34" charset="0"/>
                <a:ea typeface="Verdana" pitchFamily="34" charset="0"/>
                <a:cs typeface="Verdana" pitchFamily="34" charset="0"/>
              </a:defRPr>
            </a:lvl4pPr>
            <a:lvl5pPr>
              <a:defRPr lang="en-US" sz="16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314182" y="6553200"/>
            <a:ext cx="829818" cy="3048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defRPr/>
            </a:pPr>
            <a:r>
              <a:rPr lang="en-US" sz="1200" b="0" dirty="0">
                <a:latin typeface="Verdana" panose="020B0604030504040204" pitchFamily="34" charset="0"/>
                <a:ea typeface="Verdana" panose="020B0604030504040204" pitchFamily="34" charset="0"/>
                <a:cs typeface="Verdana" panose="020B0604030504040204" pitchFamily="34" charset="0"/>
              </a:rPr>
              <a:t>11-</a:t>
            </a:r>
            <a:fld id="{EB7E314D-0BC8-4A5C-971B-39E750EC0339}" type="slidenum">
              <a:rPr lang="en-US" sz="1200" b="0" smtClean="0">
                <a:latin typeface="Verdana" panose="020B0604030504040204" pitchFamily="34" charset="0"/>
                <a:ea typeface="Verdana" panose="020B0604030504040204" pitchFamily="34" charset="0"/>
                <a:cs typeface="Verdana" panose="020B0604030504040204" pitchFamily="34" charset="0"/>
              </a:rPr>
              <a:pPr algn="ctr" eaLnBrk="1" hangingPunct="1">
                <a:defRPr/>
              </a:pPr>
              <a:t>‹#›</a:t>
            </a:fld>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0272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3813"/>
            <a:ext cx="9144000" cy="633413"/>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7" name="Text Placeholder 6"/>
          <p:cNvSpPr>
            <a:spLocks noGrp="1"/>
          </p:cNvSpPr>
          <p:nvPr>
            <p:ph type="body" sz="quarter" idx="12"/>
          </p:nvPr>
        </p:nvSpPr>
        <p:spPr>
          <a:xfrm>
            <a:off x="0" y="762000"/>
            <a:ext cx="8991600" cy="30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0125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EC8D3-A528-4ACC-A556-5F125E5A1640}" type="datetimeFigureOut">
              <a:rPr lang="en-US" smtClean="0"/>
              <a:t>5/16/2018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29F3B-C9A3-49C1-B714-F8804D05CF95}" type="slidenum">
              <a:rPr lang="en-US" smtClean="0"/>
              <a:t>‹#›</a:t>
            </a:fld>
            <a:endParaRPr lang="en-US"/>
          </a:p>
        </p:txBody>
      </p:sp>
    </p:spTree>
    <p:extLst>
      <p:ext uri="{BB962C8B-B14F-4D97-AF65-F5344CB8AC3E}">
        <p14:creationId xmlns:p14="http://schemas.microsoft.com/office/powerpoint/2010/main" val="326552452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9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4514" y="0"/>
            <a:ext cx="9144000" cy="990599"/>
          </a:xfrm>
        </p:spPr>
        <p:txBody>
          <a:bodyPr>
            <a:normAutofit fontScale="90000"/>
          </a:bodyPr>
          <a:lstStyle/>
          <a:p>
            <a:pPr algn="l"/>
            <a:r>
              <a:rPr lang="en-US" sz="4000" dirty="0">
                <a:latin typeface="Verdana" pitchFamily="34" charset="0"/>
                <a:ea typeface="Verdana" pitchFamily="34" charset="0"/>
                <a:cs typeface="Verdana" pitchFamily="34" charset="0"/>
              </a:rPr>
              <a:t>College Accounting</a:t>
            </a:r>
            <a:r>
              <a:rPr lang="en-US" sz="3600" dirty="0">
                <a:latin typeface="Verdana" pitchFamily="34" charset="0"/>
                <a:ea typeface="Verdana" pitchFamily="34" charset="0"/>
                <a:cs typeface="Verdana" pitchFamily="34" charset="0"/>
              </a:rPr>
              <a:t/>
            </a:r>
            <a:br>
              <a:rPr lang="en-US" sz="3600" dirty="0">
                <a:latin typeface="Verdana" pitchFamily="34" charset="0"/>
                <a:ea typeface="Verdana" pitchFamily="34" charset="0"/>
                <a:cs typeface="Verdana" pitchFamily="34" charset="0"/>
              </a:rPr>
            </a:br>
            <a:r>
              <a:rPr lang="en-US" sz="3100" dirty="0">
                <a:latin typeface="Verdana" pitchFamily="34" charset="0"/>
                <a:ea typeface="Verdana" pitchFamily="34" charset="0"/>
                <a:cs typeface="Verdana" pitchFamily="34" charset="0"/>
              </a:rPr>
              <a:t>A Contemporary Approach</a:t>
            </a:r>
          </a:p>
        </p:txBody>
      </p:sp>
      <p:sp>
        <p:nvSpPr>
          <p:cNvPr id="18" name="Text Placeholder 17"/>
          <p:cNvSpPr>
            <a:spLocks noGrp="1"/>
          </p:cNvSpPr>
          <p:nvPr>
            <p:ph type="body" sz="quarter" idx="12"/>
          </p:nvPr>
        </p:nvSpPr>
        <p:spPr>
          <a:xfrm>
            <a:off x="14514" y="1019628"/>
            <a:ext cx="8991600" cy="457200"/>
          </a:xfrm>
        </p:spPr>
        <p:txBody>
          <a:bodyPr/>
          <a:lstStyle/>
          <a:p>
            <a:pPr marL="0" indent="0">
              <a:buNone/>
            </a:pPr>
            <a:r>
              <a:rPr lang="en-US" sz="2400" dirty="0">
                <a:latin typeface="Verdana" pitchFamily="34" charset="0"/>
                <a:ea typeface="Verdana" pitchFamily="34" charset="0"/>
                <a:cs typeface="Verdana" pitchFamily="34" charset="0"/>
              </a:rPr>
              <a:t>Fourth Edition</a:t>
            </a:r>
          </a:p>
        </p:txBody>
      </p:sp>
      <p:pic>
        <p:nvPicPr>
          <p:cNvPr id="9" name="Picture 12" descr="Alt text will be entered 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32739"/>
            <a:ext cx="3581400" cy="4615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ubtitle 14"/>
          <p:cNvSpPr>
            <a:spLocks noGrp="1"/>
          </p:cNvSpPr>
          <p:nvPr>
            <p:ph type="subTitle" idx="1"/>
          </p:nvPr>
        </p:nvSpPr>
        <p:spPr>
          <a:xfrm>
            <a:off x="4114800" y="2057400"/>
            <a:ext cx="4755390" cy="3733800"/>
          </a:xfrm>
        </p:spPr>
        <p:txBody>
          <a:bodyPr anchor="ctr">
            <a:normAutofit/>
          </a:bodyPr>
          <a:lstStyle/>
          <a:p>
            <a:pPr>
              <a:spcBef>
                <a:spcPts val="600"/>
              </a:spcBef>
            </a:pPr>
            <a:r>
              <a:rPr lang="en-US" sz="4400" b="1" kern="0" dirty="0">
                <a:solidFill>
                  <a:schemeClr val="tx1"/>
                </a:solidFill>
                <a:latin typeface="Verdana" pitchFamily="34" charset="0"/>
                <a:ea typeface="Verdana" pitchFamily="34" charset="0"/>
                <a:cs typeface="Verdana" pitchFamily="34" charset="0"/>
              </a:rPr>
              <a:t>Chapter 11</a:t>
            </a:r>
            <a:endParaRPr lang="en-US" sz="4400" kern="0" dirty="0">
              <a:solidFill>
                <a:schemeClr val="tx1"/>
              </a:solidFill>
              <a:latin typeface="Verdana" pitchFamily="34" charset="0"/>
              <a:ea typeface="Verdana" pitchFamily="34" charset="0"/>
              <a:cs typeface="Verdana" pitchFamily="34" charset="0"/>
            </a:endParaRPr>
          </a:p>
          <a:p>
            <a:pPr>
              <a:spcBef>
                <a:spcPts val="600"/>
              </a:spcBef>
            </a:pPr>
            <a:r>
              <a:rPr lang="en-US" sz="4000" dirty="0">
                <a:solidFill>
                  <a:schemeClr val="tx1"/>
                </a:solidFill>
                <a:latin typeface="Verdana" pitchFamily="34" charset="0"/>
                <a:ea typeface="Verdana" pitchFamily="34" charset="0"/>
                <a:cs typeface="Verdana" pitchFamily="34" charset="0"/>
              </a:rPr>
              <a:t>Payroll Taxes, Deposits, and Reports</a:t>
            </a:r>
            <a:endParaRPr lang="en-US" sz="4000" kern="0" dirty="0">
              <a:solidFill>
                <a:schemeClr val="tx1"/>
              </a:solidFill>
              <a:latin typeface="Verdana" pitchFamily="34" charset="0"/>
              <a:ea typeface="Verdana" pitchFamily="34" charset="0"/>
              <a:cs typeface="Verdana" pitchFamily="34" charset="0"/>
            </a:endParaRPr>
          </a:p>
        </p:txBody>
      </p:sp>
      <p:sp>
        <p:nvSpPr>
          <p:cNvPr id="17" name="Text Placeholder 16"/>
          <p:cNvSpPr>
            <a:spLocks noGrp="1"/>
          </p:cNvSpPr>
          <p:nvPr>
            <p:ph type="body" sz="quarter" idx="11"/>
          </p:nvPr>
        </p:nvSpPr>
        <p:spPr>
          <a:xfrm>
            <a:off x="685800" y="6400800"/>
            <a:ext cx="7620000" cy="457200"/>
          </a:xfrm>
        </p:spPr>
        <p:txBody>
          <a:bodyPr/>
          <a:lstStyle/>
          <a:p>
            <a:pPr algn="ctr"/>
            <a:r>
              <a:rPr lang="en-US" sz="1200" dirty="0">
                <a:latin typeface="Verdana" pitchFamily="34" charset="0"/>
                <a:ea typeface="Verdana" pitchFamily="34" charset="0"/>
                <a:cs typeface="Verdana" pitchFamily="34" charset="0"/>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824218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4"/>
          </p:nvPr>
        </p:nvSpPr>
        <p:spPr>
          <a:xfrm>
            <a:off x="0" y="0"/>
            <a:ext cx="9144000" cy="609600"/>
          </a:xfrm>
        </p:spPr>
        <p:txBody>
          <a:bodyPr/>
          <a:lstStyle/>
          <a:p>
            <a:pPr marL="0" indent="0">
              <a:buNone/>
            </a:pPr>
            <a:r>
              <a:rPr lang="en-US" altLang="en-US" sz="1800" dirty="0"/>
              <a:t>Section 1, Objective 11-2: Compute and record the employer’</a:t>
            </a:r>
            <a:r>
              <a:rPr lang="en-US" altLang="ja-JP" sz="1800" dirty="0"/>
              <a:t>s social security and Medicare taxes.</a:t>
            </a:r>
            <a:endParaRPr lang="en-US" altLang="en-US" sz="1800" dirty="0"/>
          </a:p>
        </p:txBody>
      </p:sp>
      <p:sp>
        <p:nvSpPr>
          <p:cNvPr id="7" name="Title 6"/>
          <p:cNvSpPr>
            <a:spLocks noGrp="1"/>
          </p:cNvSpPr>
          <p:nvPr>
            <p:ph type="title"/>
          </p:nvPr>
        </p:nvSpPr>
        <p:spPr>
          <a:xfrm>
            <a:off x="228600" y="685800"/>
            <a:ext cx="8763000" cy="762000"/>
          </a:xfrm>
        </p:spPr>
        <p:txBody>
          <a:bodyPr/>
          <a:lstStyle/>
          <a:p>
            <a:r>
              <a:rPr lang="en-US" dirty="0"/>
              <a:t>Social Security and Medicare Taxes</a:t>
            </a:r>
          </a:p>
        </p:txBody>
      </p:sp>
      <p:sp>
        <p:nvSpPr>
          <p:cNvPr id="9" name="Content Placeholder 8"/>
          <p:cNvSpPr>
            <a:spLocks noGrp="1"/>
          </p:cNvSpPr>
          <p:nvPr>
            <p:ph sz="quarter" idx="11"/>
          </p:nvPr>
        </p:nvSpPr>
        <p:spPr>
          <a:xfrm>
            <a:off x="381000" y="1600200"/>
            <a:ext cx="8382000" cy="914400"/>
          </a:xfrm>
        </p:spPr>
        <p:txBody>
          <a:bodyPr>
            <a:normAutofit/>
          </a:bodyPr>
          <a:lstStyle/>
          <a:p>
            <a:pPr marL="0" indent="0">
              <a:buNone/>
            </a:pPr>
            <a:r>
              <a:rPr lang="en-US" altLang="en-US" sz="2600" dirty="0"/>
              <a:t>Remember that both employers and employees pay social security and Medicare taxes</a:t>
            </a:r>
          </a:p>
        </p:txBody>
      </p:sp>
      <p:graphicFrame>
        <p:nvGraphicFramePr>
          <p:cNvPr id="13" name="Table 12" descr="Table shows the items and data included in the payment of social security and Medicare taxes by employee and employer.  The first column lists the type of tax, the second column is labeled Employee (Withheld) and the last column is labeled Employer (Matched).  Social security is listed as $139.35 for both columns.  Medicare is listed as 32.59 for both columns which equals $171.94.  Total is listed as $343.88 for both columns." title="Social Security and Medicare Taxes Table"/>
          <p:cNvGraphicFramePr>
            <a:graphicFrameLocks noGrp="1"/>
          </p:cNvGraphicFramePr>
          <p:nvPr>
            <p:extLst>
              <p:ext uri="{D42A27DB-BD31-4B8C-83A1-F6EECF244321}">
                <p14:modId xmlns:p14="http://schemas.microsoft.com/office/powerpoint/2010/main" val="3850084532"/>
              </p:ext>
            </p:extLst>
          </p:nvPr>
        </p:nvGraphicFramePr>
        <p:xfrm>
          <a:off x="609600" y="2971800"/>
          <a:ext cx="7951598" cy="1854200"/>
        </p:xfrm>
        <a:graphic>
          <a:graphicData uri="http://schemas.openxmlformats.org/drawingml/2006/table">
            <a:tbl>
              <a:tblPr firstRow="1" firstCol="1" bandRow="1">
                <a:tableStyleId>{5940675A-B579-460E-94D1-54222C63F5DA}</a:tableStyleId>
              </a:tblPr>
              <a:tblGrid>
                <a:gridCol w="2005775">
                  <a:extLst>
                    <a:ext uri="{9D8B030D-6E8A-4147-A177-3AD203B41FA5}">
                      <a16:colId xmlns:a16="http://schemas.microsoft.com/office/drawing/2014/main" val="20000"/>
                    </a:ext>
                  </a:extLst>
                </a:gridCol>
                <a:gridCol w="3067368">
                  <a:extLst>
                    <a:ext uri="{9D8B030D-6E8A-4147-A177-3AD203B41FA5}">
                      <a16:colId xmlns:a16="http://schemas.microsoft.com/office/drawing/2014/main" val="20001"/>
                    </a:ext>
                  </a:extLst>
                </a:gridCol>
                <a:gridCol w="2878455">
                  <a:extLst>
                    <a:ext uri="{9D8B030D-6E8A-4147-A177-3AD203B41FA5}">
                      <a16:colId xmlns:a16="http://schemas.microsoft.com/office/drawing/2014/main" val="20002"/>
                    </a:ext>
                  </a:extLst>
                </a:gridCol>
              </a:tblGrid>
              <a:tr h="370840">
                <a:tc>
                  <a:txBody>
                    <a:bodyPr/>
                    <a:lstStyle/>
                    <a:p>
                      <a:pPr algn="ctr"/>
                      <a:endParaRPr lang="en-US" b="1" dirty="0">
                        <a:latin typeface="Verdana" pitchFamily="34" charset="0"/>
                        <a:ea typeface="Verdana" pitchFamily="34" charset="0"/>
                        <a:cs typeface="Verdana" pitchFamily="34" charset="0"/>
                      </a:endParaRPr>
                    </a:p>
                  </a:txBody>
                  <a:tcPr anchor="ctr"/>
                </a:tc>
                <a:tc>
                  <a:txBody>
                    <a:bodyPr/>
                    <a:lstStyle/>
                    <a:p>
                      <a:pPr algn="ctr"/>
                      <a:r>
                        <a:rPr lang="en-US" altLang="en-US" sz="1800" b="1" dirty="0">
                          <a:latin typeface="Verdana" pitchFamily="34" charset="0"/>
                          <a:ea typeface="Verdana" pitchFamily="34" charset="0"/>
                          <a:cs typeface="Verdana" pitchFamily="34" charset="0"/>
                        </a:rPr>
                        <a:t>Employee (Withheld)</a:t>
                      </a:r>
                      <a:endParaRPr lang="en-US" b="1" dirty="0">
                        <a:latin typeface="Verdana" pitchFamily="34" charset="0"/>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a:latin typeface="Verdana" pitchFamily="34" charset="0"/>
                          <a:ea typeface="Verdana" pitchFamily="34" charset="0"/>
                          <a:cs typeface="Verdana" pitchFamily="34" charset="0"/>
                        </a:rPr>
                        <a:t>Employer (Matched)</a:t>
                      </a:r>
                    </a:p>
                  </a:txBody>
                  <a:tcPr anchor="ctr"/>
                </a:tc>
                <a:extLst>
                  <a:ext uri="{0D108BD9-81ED-4DB2-BD59-A6C34878D82A}">
                    <a16:rowId xmlns:a16="http://schemas.microsoft.com/office/drawing/2014/main" val="10000"/>
                  </a:ext>
                </a:extLst>
              </a:tr>
              <a:tr h="370840">
                <a:tc>
                  <a:txBody>
                    <a:bodyPr/>
                    <a:lstStyle/>
                    <a:p>
                      <a:r>
                        <a:rPr lang="en-US" altLang="en-US" sz="1800" dirty="0">
                          <a:latin typeface="Verdana" pitchFamily="34" charset="0"/>
                          <a:ea typeface="Verdana" pitchFamily="34" charset="0"/>
                          <a:cs typeface="Verdana" pitchFamily="34" charset="0"/>
                        </a:rPr>
                        <a:t>Social security </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$ 139.35 </a:t>
                      </a:r>
                      <a:endParaRPr lang="en-US"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$ 139.35</a:t>
                      </a:r>
                    </a:p>
                  </a:txBody>
                  <a:tcPr anchor="ctr"/>
                </a:tc>
                <a:extLst>
                  <a:ext uri="{0D108BD9-81ED-4DB2-BD59-A6C34878D82A}">
                    <a16:rowId xmlns:a16="http://schemas.microsoft.com/office/drawing/2014/main" val="10001"/>
                  </a:ext>
                </a:extLst>
              </a:tr>
              <a:tr h="370840">
                <a:tc>
                  <a:txBody>
                    <a:bodyPr/>
                    <a:lstStyle/>
                    <a:p>
                      <a:r>
                        <a:rPr lang="en-US" altLang="en-US" sz="1800" dirty="0">
                          <a:latin typeface="Verdana" pitchFamily="34" charset="0"/>
                          <a:ea typeface="Verdana" pitchFamily="34" charset="0"/>
                          <a:cs typeface="Verdana" pitchFamily="34" charset="0"/>
                        </a:rPr>
                        <a:t>Medicare</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32.59</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32.59</a:t>
                      </a:r>
                      <a:endParaRPr lang="en-US"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370840">
                <a:tc>
                  <a:txBody>
                    <a:bodyPr/>
                    <a:lstStyle/>
                    <a:p>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$ 171.94 </a:t>
                      </a:r>
                      <a:endParaRPr lang="en-US"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$ 171.94</a:t>
                      </a:r>
                    </a:p>
                  </a:txBody>
                  <a:tcPr anchor="ctr"/>
                </a:tc>
                <a:extLst>
                  <a:ext uri="{0D108BD9-81ED-4DB2-BD59-A6C34878D82A}">
                    <a16:rowId xmlns:a16="http://schemas.microsoft.com/office/drawing/2014/main" val="10003"/>
                  </a:ext>
                </a:extLst>
              </a:tr>
              <a:tr h="370840">
                <a:tc>
                  <a:txBody>
                    <a:bodyPr/>
                    <a:lstStyle/>
                    <a:p>
                      <a:r>
                        <a:rPr lang="en-US" altLang="en-US" sz="1800" dirty="0">
                          <a:latin typeface="Verdana" pitchFamily="34" charset="0"/>
                          <a:ea typeface="Verdana" pitchFamily="34" charset="0"/>
                          <a:cs typeface="Verdana" pitchFamily="34" charset="0"/>
                        </a:rPr>
                        <a:t>Total</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$ 343.88</a:t>
                      </a:r>
                      <a:endParaRPr lang="en-US"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$ 343.88</a:t>
                      </a:r>
                      <a:endParaRPr lang="en-US"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969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4"/>
          </p:nvPr>
        </p:nvSpPr>
        <p:spPr>
          <a:xfrm>
            <a:off x="0" y="0"/>
            <a:ext cx="9067800" cy="609600"/>
          </a:xfrm>
        </p:spPr>
        <p:txBody>
          <a:bodyPr/>
          <a:lstStyle/>
          <a:p>
            <a:pPr marL="0" indent="0">
              <a:buNone/>
            </a:pPr>
            <a:r>
              <a:rPr lang="en-US" altLang="en-US" sz="1800" dirty="0"/>
              <a:t>Section 1, Objective 11-2: Compute and record the employer’</a:t>
            </a:r>
            <a:r>
              <a:rPr lang="en-US" altLang="ja-JP" sz="1800" dirty="0"/>
              <a:t>s social security and Medicare taxes.</a:t>
            </a:r>
            <a:endParaRPr lang="en-US" altLang="en-US" sz="1800" dirty="0"/>
          </a:p>
        </p:txBody>
      </p:sp>
      <p:sp>
        <p:nvSpPr>
          <p:cNvPr id="2" name="Title 1"/>
          <p:cNvSpPr>
            <a:spLocks noGrp="1"/>
          </p:cNvSpPr>
          <p:nvPr>
            <p:ph type="title"/>
          </p:nvPr>
        </p:nvSpPr>
        <p:spPr>
          <a:xfrm>
            <a:off x="457200" y="800100"/>
            <a:ext cx="8229600" cy="800100"/>
          </a:xfrm>
        </p:spPr>
        <p:txBody>
          <a:bodyPr/>
          <a:lstStyle/>
          <a:p>
            <a:r>
              <a:rPr lang="en-US" altLang="en-US" dirty="0"/>
              <a:t>Record Employer</a:t>
            </a:r>
            <a:r>
              <a:rPr lang="ja-JP" altLang="en-US" dirty="0"/>
              <a:t>’</a:t>
            </a:r>
            <a:r>
              <a:rPr lang="en-US" altLang="ja-JP" dirty="0"/>
              <a:t>s Payroll Taxes</a:t>
            </a:r>
            <a:endParaRPr lang="en-US" dirty="0"/>
          </a:p>
        </p:txBody>
      </p:sp>
      <p:pic>
        <p:nvPicPr>
          <p:cNvPr id="11" name="Picture 2" descr="Three T-Accounts show the data included in employer's payroll taxes.  The first T-Account is titled Payroll Taxes Expense with data listed as 171.94 on the left.  The second T-Account is titled Social Security Tax Payable with data listed as 139.35 on the right.  The last T-Account is titled Medicare Tax Payable with data listed as 32.59 on the right.  " title="Employer's Payroll Taxes T-Accounts"/>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tretch>
            <a:fillRect/>
          </a:stretch>
        </p:blipFill>
        <p:spPr bwMode="auto">
          <a:xfrm>
            <a:off x="838200" y="1966813"/>
            <a:ext cx="7407739" cy="31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sz="quarter" idx="11"/>
          </p:nvPr>
        </p:nvSpPr>
        <p:spPr>
          <a:xfrm>
            <a:off x="576262" y="5410200"/>
            <a:ext cx="8229600" cy="838200"/>
          </a:xfrm>
        </p:spPr>
        <p:txBody>
          <a:bodyPr>
            <a:normAutofit lnSpcReduction="10000"/>
          </a:bodyPr>
          <a:lstStyle/>
          <a:p>
            <a:pPr marL="0" indent="0">
              <a:buNone/>
            </a:pPr>
            <a:r>
              <a:rPr lang="en-US" altLang="en-US" sz="2600" dirty="0"/>
              <a:t>Here is how the transaction would be recorded in the T accounts.</a:t>
            </a:r>
          </a:p>
        </p:txBody>
      </p:sp>
    </p:spTree>
    <p:extLst>
      <p:ext uri="{BB962C8B-B14F-4D97-AF65-F5344CB8AC3E}">
        <p14:creationId xmlns:p14="http://schemas.microsoft.com/office/powerpoint/2010/main" val="206273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685800"/>
            <a:ext cx="8153400" cy="1676400"/>
          </a:xfrm>
        </p:spPr>
        <p:txBody>
          <a:bodyPr>
            <a:noAutofit/>
          </a:bodyPr>
          <a:lstStyle/>
          <a:p>
            <a:r>
              <a:rPr lang="en-US" altLang="en-US" u="sng" dirty="0"/>
              <a:t>Section 1: Social Security, Medicare, and Employee Income Tax   </a:t>
            </a:r>
            <a:r>
              <a:rPr lang="en-US" altLang="en-US" dirty="0"/>
              <a:t> </a:t>
            </a:r>
            <a:endParaRPr lang="en-US" dirty="0"/>
          </a:p>
        </p:txBody>
      </p:sp>
      <p:sp>
        <p:nvSpPr>
          <p:cNvPr id="9" name="Content Placeholder 8"/>
          <p:cNvSpPr>
            <a:spLocks noGrp="1"/>
          </p:cNvSpPr>
          <p:nvPr>
            <p:ph sz="quarter" idx="10"/>
          </p:nvPr>
        </p:nvSpPr>
        <p:spPr>
          <a:xfrm>
            <a:off x="457200" y="2819400"/>
            <a:ext cx="8153400" cy="2209800"/>
          </a:xfrm>
        </p:spPr>
        <p:txBody>
          <a:bodyPr anchor="ctr">
            <a:noAutofit/>
          </a:bodyPr>
          <a:lstStyle/>
          <a:p>
            <a:pPr algn="ctr" defTabSz="809625">
              <a:buClr>
                <a:srgbClr val="EB8045"/>
              </a:buClr>
              <a:buNone/>
              <a:defRPr/>
            </a:pPr>
            <a:r>
              <a:rPr lang="en-US" altLang="en-US" sz="3600" kern="0" dirty="0">
                <a:cs typeface="Times New Roman" pitchFamily="18" charset="0"/>
              </a:rPr>
              <a:t> </a:t>
            </a:r>
            <a:r>
              <a:rPr lang="en-US" altLang="en-US" sz="3600" b="1" kern="0" dirty="0">
                <a:cs typeface="Times New Roman" pitchFamily="18" charset="0"/>
              </a:rPr>
              <a:t>Learning Objective </a:t>
            </a:r>
            <a:r>
              <a:rPr lang="en-US" altLang="en-US" sz="3600" b="1" dirty="0"/>
              <a:t>11-3: </a:t>
            </a:r>
            <a:r>
              <a:rPr lang="en-US" altLang="en-US" sz="3600" dirty="0"/>
              <a:t>Record Deposit of Social Security, Medicare, and Employee Income Taxes.</a:t>
            </a:r>
            <a:endParaRPr lang="en-US" altLang="en-US" sz="3600" kern="0" dirty="0">
              <a:cs typeface="Times New Roman" pitchFamily="18" charset="0"/>
            </a:endParaRPr>
          </a:p>
        </p:txBody>
      </p:sp>
    </p:spTree>
    <p:extLst>
      <p:ext uri="{BB962C8B-B14F-4D97-AF65-F5344CB8AC3E}">
        <p14:creationId xmlns:p14="http://schemas.microsoft.com/office/powerpoint/2010/main" val="144029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quarter" idx="14"/>
          </p:nvPr>
        </p:nvSpPr>
        <p:spPr>
          <a:xfrm>
            <a:off x="0" y="0"/>
            <a:ext cx="9144000" cy="762000"/>
          </a:xfrm>
        </p:spPr>
        <p:txBody>
          <a:bodyPr/>
          <a:lstStyle/>
          <a:p>
            <a:pPr marL="0" indent="0">
              <a:buNone/>
            </a:pPr>
            <a:r>
              <a:rPr lang="en-US" altLang="en-US" sz="1800" dirty="0"/>
              <a:t>Section 1, Objective 11-3: Record deposit of social security, Medicare, and employee income taxes.</a:t>
            </a:r>
            <a:r>
              <a:rPr lang="en-US" altLang="ja-JP" sz="1800" dirty="0"/>
              <a:t>.</a:t>
            </a:r>
            <a:endParaRPr lang="en-US" altLang="en-US" sz="1800" dirty="0"/>
          </a:p>
        </p:txBody>
      </p:sp>
      <p:sp>
        <p:nvSpPr>
          <p:cNvPr id="7" name="Title 6"/>
          <p:cNvSpPr>
            <a:spLocks noGrp="1"/>
          </p:cNvSpPr>
          <p:nvPr>
            <p:ph type="title"/>
          </p:nvPr>
        </p:nvSpPr>
        <p:spPr>
          <a:xfrm>
            <a:off x="457200" y="742950"/>
            <a:ext cx="8229600" cy="857250"/>
          </a:xfrm>
        </p:spPr>
        <p:txBody>
          <a:bodyPr/>
          <a:lstStyle/>
          <a:p>
            <a:r>
              <a:rPr lang="en-US" dirty="0"/>
              <a:t>Accounting Records</a:t>
            </a:r>
          </a:p>
        </p:txBody>
      </p:sp>
      <p:sp>
        <p:nvSpPr>
          <p:cNvPr id="3" name="Content Placeholder 2"/>
          <p:cNvSpPr>
            <a:spLocks noGrp="1"/>
          </p:cNvSpPr>
          <p:nvPr>
            <p:ph sz="quarter" idx="11"/>
          </p:nvPr>
        </p:nvSpPr>
        <p:spPr>
          <a:xfrm>
            <a:off x="457200" y="1752600"/>
            <a:ext cx="8458200" cy="914400"/>
          </a:xfrm>
        </p:spPr>
        <p:txBody>
          <a:bodyPr>
            <a:normAutofit/>
          </a:bodyPr>
          <a:lstStyle/>
          <a:p>
            <a:pPr marL="0" indent="0">
              <a:buNone/>
            </a:pPr>
            <a:r>
              <a:rPr lang="en-US" altLang="en-US" sz="2400" dirty="0"/>
              <a:t>At the end of January, the accounting records for Tomlin Furniture Company looked like this:</a:t>
            </a:r>
          </a:p>
        </p:txBody>
      </p:sp>
      <p:graphicFrame>
        <p:nvGraphicFramePr>
          <p:cNvPr id="12" name="Table 11" descr="Table shows the items and data included in accounting records. The first column lists the items, the second column is labeled Employee (Withheld), the third column is labeled Employer (Matched) and the last column is labeled Total.  Social security lists $557.40 for the first two columns and $1,114.80 for Total.  Medicare lists 130.36 for the first two columns and 260.72 for Total.  Federal Income tax lists 620.00 for the first column and for Total.  Totals are listed as $1,307.76, $687.76 and $1995.52 for Total." title="Accounting Records Table"/>
          <p:cNvGraphicFramePr>
            <a:graphicFrameLocks noGrp="1"/>
          </p:cNvGraphicFramePr>
          <p:nvPr>
            <p:extLst>
              <p:ext uri="{D42A27DB-BD31-4B8C-83A1-F6EECF244321}">
                <p14:modId xmlns:p14="http://schemas.microsoft.com/office/powerpoint/2010/main" val="809441943"/>
              </p:ext>
            </p:extLst>
          </p:nvPr>
        </p:nvGraphicFramePr>
        <p:xfrm>
          <a:off x="838200" y="2895600"/>
          <a:ext cx="7318693" cy="2590800"/>
        </p:xfrm>
        <a:graphic>
          <a:graphicData uri="http://schemas.openxmlformats.org/drawingml/2006/table">
            <a:tbl>
              <a:tblPr firstRow="1" firstCol="1" bandRow="1">
                <a:tableStyleId>{5940675A-B579-460E-94D1-54222C63F5DA}</a:tableStyleId>
              </a:tblPr>
              <a:tblGrid>
                <a:gridCol w="2266696">
                  <a:extLst>
                    <a:ext uri="{9D8B030D-6E8A-4147-A177-3AD203B41FA5}">
                      <a16:colId xmlns:a16="http://schemas.microsoft.com/office/drawing/2014/main" val="20000"/>
                    </a:ext>
                  </a:extLst>
                </a:gridCol>
                <a:gridCol w="1848104">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375093">
                  <a:extLst>
                    <a:ext uri="{9D8B030D-6E8A-4147-A177-3AD203B41FA5}">
                      <a16:colId xmlns:a16="http://schemas.microsoft.com/office/drawing/2014/main" val="20003"/>
                    </a:ext>
                  </a:extLst>
                </a:gridCol>
              </a:tblGrid>
              <a:tr h="740229">
                <a:tc>
                  <a:txBody>
                    <a:bodyPr/>
                    <a:lstStyle/>
                    <a:p>
                      <a:pPr algn="ctr"/>
                      <a:endParaRPr lang="en-US" sz="1600" b="1" dirty="0">
                        <a:latin typeface="Verdana" pitchFamily="34" charset="0"/>
                        <a:ea typeface="Verdana" pitchFamily="34" charset="0"/>
                        <a:cs typeface="Verdana" pitchFamily="34" charset="0"/>
                      </a:endParaRPr>
                    </a:p>
                  </a:txBody>
                  <a:tcPr anchor="ctr"/>
                </a:tc>
                <a:tc>
                  <a:txBody>
                    <a:bodyPr/>
                    <a:lstStyle/>
                    <a:p>
                      <a:pPr algn="ctr"/>
                      <a:r>
                        <a:rPr lang="en-US" altLang="en-US" sz="1600" b="1" dirty="0">
                          <a:latin typeface="Verdana" pitchFamily="34" charset="0"/>
                          <a:ea typeface="Verdana" pitchFamily="34" charset="0"/>
                          <a:cs typeface="Verdana" pitchFamily="34" charset="0"/>
                        </a:rPr>
                        <a:t>Employee (Withheld) </a:t>
                      </a:r>
                      <a:endParaRPr lang="en-US" sz="1600" b="1" dirty="0">
                        <a:latin typeface="Verdana" pitchFamily="34" charset="0"/>
                        <a:ea typeface="Verdana" pitchFamily="34" charset="0"/>
                        <a:cs typeface="Verdana" pitchFamily="34" charset="0"/>
                      </a:endParaRPr>
                    </a:p>
                  </a:txBody>
                  <a:tcPr anchor="ctr"/>
                </a:tc>
                <a:tc>
                  <a:txBody>
                    <a:bodyPr/>
                    <a:lstStyle/>
                    <a:p>
                      <a:pPr algn="ctr"/>
                      <a:r>
                        <a:rPr lang="en-US" altLang="en-US" sz="1600" b="1" dirty="0">
                          <a:latin typeface="Verdana" pitchFamily="34" charset="0"/>
                          <a:ea typeface="Verdana" pitchFamily="34" charset="0"/>
                          <a:cs typeface="Verdana" pitchFamily="34" charset="0"/>
                        </a:rPr>
                        <a:t>Employer (Matched) </a:t>
                      </a:r>
                      <a:endParaRPr lang="en-US" sz="1600" b="1" dirty="0">
                        <a:latin typeface="Verdana" pitchFamily="34" charset="0"/>
                        <a:ea typeface="Verdana" pitchFamily="34" charset="0"/>
                        <a:cs typeface="Verdana" pitchFamily="34" charset="0"/>
                      </a:endParaRPr>
                    </a:p>
                  </a:txBody>
                  <a:tcPr anchor="ctr"/>
                </a:tc>
                <a:tc>
                  <a:txBody>
                    <a:bodyPr/>
                    <a:lstStyle/>
                    <a:p>
                      <a:pPr algn="ctr"/>
                      <a:r>
                        <a:rPr lang="en-US" altLang="en-US" sz="1600" b="1" dirty="0">
                          <a:latin typeface="Verdana" pitchFamily="34" charset="0"/>
                          <a:ea typeface="Verdana" pitchFamily="34" charset="0"/>
                          <a:cs typeface="Verdana" pitchFamily="34" charset="0"/>
                        </a:rPr>
                        <a:t>Total</a:t>
                      </a:r>
                      <a:endParaRPr lang="en-US" sz="1600"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74006">
                <a:tc>
                  <a:txBody>
                    <a:bodyPr/>
                    <a:lstStyle/>
                    <a:p>
                      <a:pPr algn="l"/>
                      <a:r>
                        <a:rPr lang="en-US" altLang="en-US" sz="1600" dirty="0">
                          <a:latin typeface="Verdana" pitchFamily="34" charset="0"/>
                          <a:ea typeface="Verdana" pitchFamily="34" charset="0"/>
                          <a:cs typeface="Verdana" pitchFamily="34" charset="0"/>
                        </a:rPr>
                        <a:t>Social security </a:t>
                      </a:r>
                      <a:endParaRPr lang="en-US" sz="1600" dirty="0">
                        <a:latin typeface="Verdana" pitchFamily="34" charset="0"/>
                        <a:ea typeface="Verdana" pitchFamily="34" charset="0"/>
                        <a:cs typeface="Verdana" pitchFamily="34" charset="0"/>
                      </a:endParaRPr>
                    </a:p>
                  </a:txBody>
                  <a:tcPr anchor="ctr"/>
                </a:tc>
                <a:tc>
                  <a:txBody>
                    <a:bodyPr/>
                    <a:lstStyle/>
                    <a:p>
                      <a:pPr algn="r"/>
                      <a:r>
                        <a:rPr lang="en-US" altLang="en-US" sz="1600" dirty="0">
                          <a:latin typeface="Verdana" pitchFamily="34" charset="0"/>
                          <a:ea typeface="Verdana" pitchFamily="34" charset="0"/>
                          <a:cs typeface="Verdana" pitchFamily="34" charset="0"/>
                        </a:rPr>
                        <a:t>$ 557.40 </a:t>
                      </a:r>
                      <a:endParaRPr lang="en-US" sz="1600" dirty="0">
                        <a:latin typeface="Verdana" pitchFamily="34" charset="0"/>
                        <a:ea typeface="Verdana" pitchFamily="34" charset="0"/>
                        <a:cs typeface="Verdana" pitchFamily="34" charset="0"/>
                      </a:endParaRPr>
                    </a:p>
                  </a:txBody>
                  <a:tcPr anchor="ctr"/>
                </a:tc>
                <a:tc>
                  <a:txBody>
                    <a:bodyPr/>
                    <a:lstStyle/>
                    <a:p>
                      <a:pPr algn="r"/>
                      <a:r>
                        <a:rPr lang="en-US" altLang="en-US" sz="1600" dirty="0">
                          <a:latin typeface="Verdana" pitchFamily="34" charset="0"/>
                          <a:ea typeface="Verdana" pitchFamily="34" charset="0"/>
                          <a:cs typeface="Verdana" pitchFamily="34" charset="0"/>
                        </a:rPr>
                        <a:t>$557.40 </a:t>
                      </a:r>
                      <a:endParaRPr lang="en-US" sz="1600"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itchFamily="34" charset="0"/>
                          <a:ea typeface="Verdana" pitchFamily="34" charset="0"/>
                          <a:cs typeface="Verdana" pitchFamily="34" charset="0"/>
                        </a:rPr>
                        <a:t>$1,114.80</a:t>
                      </a:r>
                    </a:p>
                  </a:txBody>
                  <a:tcPr anchor="ctr"/>
                </a:tc>
                <a:extLst>
                  <a:ext uri="{0D108BD9-81ED-4DB2-BD59-A6C34878D82A}">
                    <a16:rowId xmlns:a16="http://schemas.microsoft.com/office/drawing/2014/main" val="10001"/>
                  </a:ext>
                </a:extLst>
              </a:tr>
              <a:tr h="474006">
                <a:tc>
                  <a:txBody>
                    <a:bodyPr/>
                    <a:lstStyle/>
                    <a:p>
                      <a:pPr algn="l"/>
                      <a:r>
                        <a:rPr lang="en-US" altLang="en-US" sz="1600" dirty="0">
                          <a:latin typeface="Verdana" pitchFamily="34" charset="0"/>
                          <a:ea typeface="Verdana" pitchFamily="34" charset="0"/>
                          <a:cs typeface="Verdana" pitchFamily="34" charset="0"/>
                        </a:rPr>
                        <a:t>Medicare</a:t>
                      </a:r>
                      <a:endParaRPr lang="en-US" sz="1600" dirty="0">
                        <a:latin typeface="Verdana" pitchFamily="34" charset="0"/>
                        <a:ea typeface="Verdana" pitchFamily="34" charset="0"/>
                        <a:cs typeface="Verdana" pitchFamily="34" charset="0"/>
                      </a:endParaRPr>
                    </a:p>
                  </a:txBody>
                  <a:tcPr anchor="ctr"/>
                </a:tc>
                <a:tc>
                  <a:txBody>
                    <a:bodyPr/>
                    <a:lstStyle/>
                    <a:p>
                      <a:pPr algn="r"/>
                      <a:r>
                        <a:rPr lang="en-US" altLang="en-US" sz="1600" dirty="0">
                          <a:latin typeface="Verdana" pitchFamily="34" charset="0"/>
                          <a:ea typeface="Verdana" pitchFamily="34" charset="0"/>
                          <a:cs typeface="Verdana" pitchFamily="34" charset="0"/>
                        </a:rPr>
                        <a:t>130.36 </a:t>
                      </a:r>
                      <a:endParaRPr lang="en-US" sz="1600" dirty="0">
                        <a:latin typeface="Verdana" pitchFamily="34" charset="0"/>
                        <a:ea typeface="Verdana" pitchFamily="34" charset="0"/>
                        <a:cs typeface="Verdana" pitchFamily="34" charset="0"/>
                      </a:endParaRPr>
                    </a:p>
                  </a:txBody>
                  <a:tcPr anchor="ctr"/>
                </a:tc>
                <a:tc>
                  <a:txBody>
                    <a:bodyPr/>
                    <a:lstStyle/>
                    <a:p>
                      <a:pPr algn="r"/>
                      <a:r>
                        <a:rPr lang="en-US" altLang="en-US" sz="1600" dirty="0">
                          <a:latin typeface="Verdana" pitchFamily="34" charset="0"/>
                          <a:ea typeface="Verdana" pitchFamily="34" charset="0"/>
                          <a:cs typeface="Verdana" pitchFamily="34" charset="0"/>
                        </a:rPr>
                        <a:t>130.36 </a:t>
                      </a:r>
                      <a:endParaRPr lang="en-US" sz="1600" dirty="0">
                        <a:latin typeface="Verdana" pitchFamily="34" charset="0"/>
                        <a:ea typeface="Verdana" pitchFamily="34" charset="0"/>
                        <a:cs typeface="Verdana" pitchFamily="34" charset="0"/>
                      </a:endParaRPr>
                    </a:p>
                  </a:txBody>
                  <a:tcPr anchor="ctr"/>
                </a:tc>
                <a:tc>
                  <a:txBody>
                    <a:bodyPr/>
                    <a:lstStyle/>
                    <a:p>
                      <a:pPr algn="r"/>
                      <a:r>
                        <a:rPr lang="en-US" altLang="en-US" sz="1600" dirty="0">
                          <a:latin typeface="Verdana" pitchFamily="34" charset="0"/>
                          <a:ea typeface="Verdana" pitchFamily="34" charset="0"/>
                          <a:cs typeface="Verdana" pitchFamily="34" charset="0"/>
                        </a:rPr>
                        <a:t>260.72</a:t>
                      </a:r>
                      <a:endParaRPr lang="en-US" sz="16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428553">
                <a:tc>
                  <a:txBody>
                    <a:bodyPr/>
                    <a:lstStyle/>
                    <a:p>
                      <a:pPr algn="l"/>
                      <a:r>
                        <a:rPr lang="en-US" altLang="en-US" sz="1600" dirty="0">
                          <a:latin typeface="Verdana" pitchFamily="34" charset="0"/>
                          <a:ea typeface="Verdana" pitchFamily="34" charset="0"/>
                          <a:cs typeface="Verdana" pitchFamily="34" charset="0"/>
                        </a:rPr>
                        <a:t>Federal income tax </a:t>
                      </a:r>
                      <a:endParaRPr lang="en-US" sz="1600" dirty="0">
                        <a:latin typeface="Verdana" pitchFamily="34" charset="0"/>
                        <a:ea typeface="Verdana" pitchFamily="34" charset="0"/>
                        <a:cs typeface="Verdana" pitchFamily="34" charset="0"/>
                      </a:endParaRPr>
                    </a:p>
                  </a:txBody>
                  <a:tcPr anchor="ctr"/>
                </a:tc>
                <a:tc>
                  <a:txBody>
                    <a:bodyPr/>
                    <a:lstStyle/>
                    <a:p>
                      <a:pPr algn="r"/>
                      <a:r>
                        <a:rPr lang="en-US" altLang="en-US" sz="1600" dirty="0">
                          <a:latin typeface="Verdana" pitchFamily="34" charset="0"/>
                          <a:ea typeface="Verdana" pitchFamily="34" charset="0"/>
                          <a:cs typeface="Verdana" pitchFamily="34" charset="0"/>
                        </a:rPr>
                        <a:t>620.00</a:t>
                      </a:r>
                      <a:endParaRPr lang="en-US" sz="1600" dirty="0">
                        <a:latin typeface="Verdana" pitchFamily="34" charset="0"/>
                        <a:ea typeface="Verdana" pitchFamily="34" charset="0"/>
                        <a:cs typeface="Verdana" pitchFamily="34" charset="0"/>
                      </a:endParaRPr>
                    </a:p>
                  </a:txBody>
                  <a:tcPr anchor="ctr"/>
                </a:tc>
                <a:tc>
                  <a:txBody>
                    <a:bodyPr/>
                    <a:lstStyle/>
                    <a:p>
                      <a:pPr algn="r"/>
                      <a:endParaRPr lang="en-US" sz="1600" dirty="0">
                        <a:latin typeface="Verdana" pitchFamily="34" charset="0"/>
                        <a:ea typeface="Verdana" pitchFamily="34" charset="0"/>
                        <a:cs typeface="Verdana" pitchFamily="34" charset="0"/>
                      </a:endParaRPr>
                    </a:p>
                  </a:txBody>
                  <a:tcPr anchor="ctr"/>
                </a:tc>
                <a:tc>
                  <a:txBody>
                    <a:bodyPr/>
                    <a:lstStyle/>
                    <a:p>
                      <a:pPr algn="r"/>
                      <a:r>
                        <a:rPr lang="en-US" altLang="en-US" sz="1600" dirty="0">
                          <a:latin typeface="Verdana" pitchFamily="34" charset="0"/>
                          <a:ea typeface="Verdana" pitchFamily="34" charset="0"/>
                          <a:cs typeface="Verdana" pitchFamily="34" charset="0"/>
                        </a:rPr>
                        <a:t>620.00</a:t>
                      </a:r>
                      <a:endParaRPr lang="en-US" sz="16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474006">
                <a:tc>
                  <a:txBody>
                    <a:bodyPr/>
                    <a:lstStyle/>
                    <a:p>
                      <a:pPr algn="l"/>
                      <a:r>
                        <a:rPr lang="en-US" altLang="en-US" sz="1600" dirty="0">
                          <a:latin typeface="Verdana" pitchFamily="34" charset="0"/>
                          <a:ea typeface="Verdana" pitchFamily="34" charset="0"/>
                          <a:cs typeface="Verdana" pitchFamily="34" charset="0"/>
                        </a:rPr>
                        <a:t>Total </a:t>
                      </a:r>
                      <a:endParaRPr lang="en-US" sz="1600" dirty="0">
                        <a:latin typeface="Verdana" pitchFamily="34" charset="0"/>
                        <a:ea typeface="Verdana" pitchFamily="34" charset="0"/>
                        <a:cs typeface="Verdana" pitchFamily="34" charset="0"/>
                      </a:endParaRPr>
                    </a:p>
                  </a:txBody>
                  <a:tcPr anchor="ctr"/>
                </a:tc>
                <a:tc>
                  <a:txBody>
                    <a:bodyPr/>
                    <a:lstStyle/>
                    <a:p>
                      <a:pPr algn="r"/>
                      <a:r>
                        <a:rPr lang="en-US" altLang="en-US" sz="1600" dirty="0">
                          <a:latin typeface="Verdana" pitchFamily="34" charset="0"/>
                          <a:ea typeface="Verdana" pitchFamily="34" charset="0"/>
                          <a:cs typeface="Verdana" pitchFamily="34" charset="0"/>
                        </a:rPr>
                        <a:t>$1,307.76</a:t>
                      </a:r>
                      <a:endParaRPr lang="en-US" sz="1600" dirty="0">
                        <a:latin typeface="Verdana" pitchFamily="34" charset="0"/>
                        <a:ea typeface="Verdana" pitchFamily="34" charset="0"/>
                        <a:cs typeface="Verdana" pitchFamily="34" charset="0"/>
                      </a:endParaRPr>
                    </a:p>
                  </a:txBody>
                  <a:tcPr anchor="ctr"/>
                </a:tc>
                <a:tc>
                  <a:txBody>
                    <a:bodyPr/>
                    <a:lstStyle/>
                    <a:p>
                      <a:pPr algn="r"/>
                      <a:r>
                        <a:rPr lang="en-US" altLang="en-US" sz="1600" dirty="0">
                          <a:latin typeface="Verdana" pitchFamily="34" charset="0"/>
                          <a:ea typeface="Verdana" pitchFamily="34" charset="0"/>
                          <a:cs typeface="Verdana" pitchFamily="34" charset="0"/>
                        </a:rPr>
                        <a:t>$687.76</a:t>
                      </a:r>
                      <a:endParaRPr lang="en-US" sz="1600" dirty="0">
                        <a:latin typeface="Verdana" pitchFamily="34" charset="0"/>
                        <a:ea typeface="Verdana" pitchFamily="34" charset="0"/>
                        <a:cs typeface="Verdana" pitchFamily="34" charset="0"/>
                      </a:endParaRPr>
                    </a:p>
                  </a:txBody>
                  <a:tcPr anchor="ctr"/>
                </a:tc>
                <a:tc>
                  <a:txBody>
                    <a:bodyPr/>
                    <a:lstStyle/>
                    <a:p>
                      <a:pPr algn="r"/>
                      <a:r>
                        <a:rPr lang="en-US" altLang="en-US" sz="1600" dirty="0">
                          <a:latin typeface="Verdana" pitchFamily="34" charset="0"/>
                          <a:ea typeface="Verdana" pitchFamily="34" charset="0"/>
                          <a:cs typeface="Verdana" pitchFamily="34" charset="0"/>
                        </a:rPr>
                        <a:t> $1,995.52</a:t>
                      </a:r>
                      <a:endParaRPr lang="en-US" sz="16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sp>
        <p:nvSpPr>
          <p:cNvPr id="9" name="Content Placeholder 8"/>
          <p:cNvSpPr>
            <a:spLocks noGrp="1"/>
          </p:cNvSpPr>
          <p:nvPr>
            <p:ph sz="quarter" idx="13"/>
          </p:nvPr>
        </p:nvSpPr>
        <p:spPr>
          <a:xfrm>
            <a:off x="304800" y="5638800"/>
            <a:ext cx="8610600" cy="533400"/>
          </a:xfrm>
        </p:spPr>
        <p:txBody>
          <a:bodyPr>
            <a:noAutofit/>
          </a:bodyPr>
          <a:lstStyle/>
          <a:p>
            <a:pPr marL="0" indent="0">
              <a:buNone/>
            </a:pPr>
            <a:r>
              <a:rPr lang="en-US" altLang="en-US" sz="2400" dirty="0"/>
              <a:t>The tax liability which will be deposited is $1,995.52.</a:t>
            </a:r>
          </a:p>
        </p:txBody>
      </p:sp>
    </p:spTree>
    <p:extLst>
      <p:ext uri="{BB962C8B-B14F-4D97-AF65-F5344CB8AC3E}">
        <p14:creationId xmlns:p14="http://schemas.microsoft.com/office/powerpoint/2010/main" val="244622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a:xfrm>
            <a:off x="0" y="0"/>
            <a:ext cx="9144000" cy="533400"/>
          </a:xfrm>
        </p:spPr>
        <p:txBody>
          <a:bodyPr/>
          <a:lstStyle/>
          <a:p>
            <a:pPr marL="0" indent="0">
              <a:buNone/>
            </a:pPr>
            <a:r>
              <a:rPr lang="en-US" altLang="en-US" sz="1800" dirty="0"/>
              <a:t>Section 1, Objective 11-3: Record deposit of social security, Medicare, and employee income taxes</a:t>
            </a:r>
          </a:p>
        </p:txBody>
      </p:sp>
      <p:sp>
        <p:nvSpPr>
          <p:cNvPr id="2" name="Title 1"/>
          <p:cNvSpPr>
            <a:spLocks noGrp="1"/>
          </p:cNvSpPr>
          <p:nvPr>
            <p:ph type="title"/>
          </p:nvPr>
        </p:nvSpPr>
        <p:spPr>
          <a:xfrm>
            <a:off x="576262" y="685800"/>
            <a:ext cx="8229600" cy="762000"/>
          </a:xfrm>
        </p:spPr>
        <p:txBody>
          <a:bodyPr/>
          <a:lstStyle/>
          <a:p>
            <a:r>
              <a:rPr lang="en-US" altLang="en-US" dirty="0"/>
              <a:t>Payroll Tax Deposit</a:t>
            </a:r>
            <a:endParaRPr lang="en-US" dirty="0"/>
          </a:p>
        </p:txBody>
      </p:sp>
      <p:pic>
        <p:nvPicPr>
          <p:cNvPr id="9" name="Picture 2" descr="T-Accounts show the data included for the payroll tax deposit.  The first T-Account is titled Social Security Tax Payable with data listed as 1114.80 on the left.  The second T-Account is titled Medicare Tax Payable with data listed as 260.72 on the left.  The third T-Account is titled Employee Income Tax Payable with data listed as 620.00 on the left.  The last T-Account is titled Cash with data listed as 1995.52 listed on the right." title="Payroll Tax Deposit T-Accounts "/>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500062" y="1828800"/>
            <a:ext cx="8305800" cy="242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2"/>
          </p:nvPr>
        </p:nvSpPr>
        <p:spPr>
          <a:xfrm>
            <a:off x="457200" y="4419600"/>
            <a:ext cx="8153400" cy="1981200"/>
          </a:xfrm>
        </p:spPr>
        <p:txBody>
          <a:bodyPr>
            <a:normAutofit/>
          </a:bodyPr>
          <a:lstStyle/>
          <a:p>
            <a:pPr marL="0" indent="0">
              <a:buNone/>
            </a:pPr>
            <a:r>
              <a:rPr lang="en-US" altLang="en-US" sz="2600" dirty="0">
                <a:latin typeface="Verdana" pitchFamily="34" charset="0"/>
                <a:ea typeface="Verdana" pitchFamily="34" charset="0"/>
                <a:cs typeface="Verdana" pitchFamily="34" charset="0"/>
              </a:rPr>
              <a:t>Here is the transaction entered into the T accounts. The entry to record the payment of the tax can be made in the general</a:t>
            </a:r>
            <a:r>
              <a:rPr lang="en-US" altLang="en-US" sz="2600" i="1" dirty="0">
                <a:latin typeface="Verdana" pitchFamily="34" charset="0"/>
                <a:ea typeface="Verdana" pitchFamily="34" charset="0"/>
                <a:cs typeface="Verdana" pitchFamily="34" charset="0"/>
              </a:rPr>
              <a:t> </a:t>
            </a:r>
            <a:r>
              <a:rPr lang="en-US" altLang="en-US" sz="2600" dirty="0">
                <a:latin typeface="Verdana" pitchFamily="34" charset="0"/>
                <a:ea typeface="Verdana" pitchFamily="34" charset="0"/>
                <a:cs typeface="Verdana" pitchFamily="34" charset="0"/>
              </a:rPr>
              <a:t>journal or the cash</a:t>
            </a:r>
            <a:r>
              <a:rPr lang="en-US" altLang="en-US" sz="2600" i="1" dirty="0">
                <a:latin typeface="Verdana" pitchFamily="34" charset="0"/>
                <a:ea typeface="Verdana" pitchFamily="34" charset="0"/>
                <a:cs typeface="Verdana" pitchFamily="34" charset="0"/>
              </a:rPr>
              <a:t> </a:t>
            </a:r>
            <a:r>
              <a:rPr lang="en-US" altLang="en-US" sz="2600" dirty="0">
                <a:latin typeface="Verdana" pitchFamily="34" charset="0"/>
                <a:ea typeface="Verdana" pitchFamily="34" charset="0"/>
                <a:cs typeface="Verdana" pitchFamily="34" charset="0"/>
              </a:rPr>
              <a:t>payments</a:t>
            </a:r>
            <a:r>
              <a:rPr lang="en-US" altLang="en-US" sz="2600" i="1" dirty="0">
                <a:latin typeface="Verdana" pitchFamily="34" charset="0"/>
                <a:ea typeface="Verdana" pitchFamily="34" charset="0"/>
                <a:cs typeface="Verdana" pitchFamily="34" charset="0"/>
              </a:rPr>
              <a:t> </a:t>
            </a:r>
            <a:r>
              <a:rPr lang="en-US" altLang="en-US" sz="2600" dirty="0">
                <a:latin typeface="Verdana" pitchFamily="34" charset="0"/>
                <a:ea typeface="Verdana" pitchFamily="34" charset="0"/>
                <a:cs typeface="Verdana" pitchFamily="34" charset="0"/>
              </a:rPr>
              <a:t>journal.</a:t>
            </a:r>
          </a:p>
        </p:txBody>
      </p:sp>
    </p:spTree>
    <p:extLst>
      <p:ext uri="{BB962C8B-B14F-4D97-AF65-F5344CB8AC3E}">
        <p14:creationId xmlns:p14="http://schemas.microsoft.com/office/powerpoint/2010/main" val="80809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sz="quarter" idx="14"/>
          </p:nvPr>
        </p:nvSpPr>
        <p:spPr>
          <a:xfrm>
            <a:off x="0" y="0"/>
            <a:ext cx="9144000" cy="609600"/>
          </a:xfrm>
        </p:spPr>
        <p:txBody>
          <a:bodyPr/>
          <a:lstStyle/>
          <a:p>
            <a:pPr marL="0" indent="0">
              <a:buNone/>
            </a:pPr>
            <a:r>
              <a:rPr lang="en-US" altLang="en-US" sz="1800" dirty="0"/>
              <a:t>Section 1, Objective 11-3: Record deposit of social security, Medicare, and employee income taxes.</a:t>
            </a:r>
            <a:r>
              <a:rPr lang="en-US" altLang="ja-JP" sz="1800" dirty="0"/>
              <a:t>.</a:t>
            </a:r>
            <a:endParaRPr lang="en-US" altLang="en-US" sz="1800" dirty="0"/>
          </a:p>
        </p:txBody>
      </p:sp>
      <p:sp>
        <p:nvSpPr>
          <p:cNvPr id="8" name="Title 7"/>
          <p:cNvSpPr>
            <a:spLocks noGrp="1"/>
          </p:cNvSpPr>
          <p:nvPr>
            <p:ph type="title"/>
          </p:nvPr>
        </p:nvSpPr>
        <p:spPr>
          <a:xfrm>
            <a:off x="457200" y="685800"/>
            <a:ext cx="8229600" cy="838200"/>
          </a:xfrm>
        </p:spPr>
        <p:txBody>
          <a:bodyPr/>
          <a:lstStyle/>
          <a:p>
            <a:r>
              <a:rPr lang="en-US" dirty="0"/>
              <a:t>Individual Earnings Records</a:t>
            </a:r>
          </a:p>
        </p:txBody>
      </p:sp>
      <p:sp>
        <p:nvSpPr>
          <p:cNvPr id="10" name="Content Placeholder 9"/>
          <p:cNvSpPr>
            <a:spLocks noGrp="1"/>
          </p:cNvSpPr>
          <p:nvPr>
            <p:ph sz="quarter" idx="11"/>
          </p:nvPr>
        </p:nvSpPr>
        <p:spPr>
          <a:xfrm>
            <a:off x="533400" y="1600200"/>
            <a:ext cx="8110538" cy="4648200"/>
          </a:xfrm>
        </p:spPr>
        <p:txBody>
          <a:bodyPr>
            <a:noAutofit/>
          </a:bodyPr>
          <a:lstStyle/>
          <a:p>
            <a:pPr marL="0" indent="0">
              <a:buNone/>
            </a:pPr>
            <a:r>
              <a:rPr lang="en-US" altLang="en-US" sz="2600" dirty="0"/>
              <a:t>At the end of each quarter, the individual earnings records are totaled. This involves adding the columns in the Earnings, Deductions, and Net Pay sections.</a:t>
            </a:r>
          </a:p>
        </p:txBody>
      </p:sp>
    </p:spTree>
    <p:extLst>
      <p:ext uri="{BB962C8B-B14F-4D97-AF65-F5344CB8AC3E}">
        <p14:creationId xmlns:p14="http://schemas.microsoft.com/office/powerpoint/2010/main" val="388332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57200" y="685800"/>
            <a:ext cx="8271890" cy="1676400"/>
          </a:xfrm>
        </p:spPr>
        <p:txBody>
          <a:bodyPr>
            <a:noAutofit/>
          </a:bodyPr>
          <a:lstStyle/>
          <a:p>
            <a:r>
              <a:rPr lang="en-US" altLang="en-US" u="sng" dirty="0"/>
              <a:t>Section 1: Social Security, Medicare, and Employee Income Tax   </a:t>
            </a:r>
            <a:endParaRPr lang="en-US" dirty="0"/>
          </a:p>
        </p:txBody>
      </p:sp>
      <p:sp>
        <p:nvSpPr>
          <p:cNvPr id="14" name="Content Placeholder 13"/>
          <p:cNvSpPr>
            <a:spLocks noGrp="1"/>
          </p:cNvSpPr>
          <p:nvPr>
            <p:ph sz="quarter" idx="10"/>
          </p:nvPr>
        </p:nvSpPr>
        <p:spPr>
          <a:xfrm>
            <a:off x="457200" y="2819400"/>
            <a:ext cx="8153399" cy="2209800"/>
          </a:xfrm>
        </p:spPr>
        <p:txBody>
          <a:bodyPr anchor="ctr">
            <a:noAutofit/>
          </a:bodyPr>
          <a:lstStyle/>
          <a:p>
            <a:pPr algn="ctr" defTabSz="809625">
              <a:buClr>
                <a:srgbClr val="EB8045"/>
              </a:buClr>
              <a:buNone/>
              <a:defRPr/>
            </a:pPr>
            <a:r>
              <a:rPr lang="en-US" altLang="en-US" kern="0" dirty="0">
                <a:cs typeface="Times New Roman" pitchFamily="18" charset="0"/>
              </a:rPr>
              <a:t> </a:t>
            </a:r>
            <a:r>
              <a:rPr lang="en-US" altLang="en-US" b="1" kern="0" dirty="0">
                <a:cs typeface="Times New Roman" pitchFamily="18" charset="0"/>
              </a:rPr>
              <a:t>Learning Objective </a:t>
            </a:r>
            <a:r>
              <a:rPr lang="en-US" altLang="en-US" b="1" dirty="0"/>
              <a:t>11-4: </a:t>
            </a:r>
            <a:r>
              <a:rPr lang="en-US" altLang="en-US" dirty="0"/>
              <a:t>Prepare an Employer</a:t>
            </a:r>
            <a:r>
              <a:rPr lang="ja-JP" altLang="en-US" dirty="0"/>
              <a:t>’</a:t>
            </a:r>
            <a:r>
              <a:rPr lang="en-US" altLang="ja-JP" dirty="0"/>
              <a:t>s Quarterly Federal Tax Return, Form 941</a:t>
            </a:r>
          </a:p>
        </p:txBody>
      </p:sp>
    </p:spTree>
    <p:extLst>
      <p:ext uri="{BB962C8B-B14F-4D97-AF65-F5344CB8AC3E}">
        <p14:creationId xmlns:p14="http://schemas.microsoft.com/office/powerpoint/2010/main" val="193597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09600"/>
          </a:xfrm>
        </p:spPr>
        <p:txBody>
          <a:bodyPr>
            <a:noAutofit/>
          </a:bodyPr>
          <a:lstStyle/>
          <a:p>
            <a:pPr marL="0" indent="0">
              <a:spcBef>
                <a:spcPct val="50000"/>
              </a:spcBef>
              <a:buNone/>
            </a:pPr>
            <a:r>
              <a:rPr lang="en-US" altLang="en-US" sz="1800" dirty="0"/>
              <a:t>Section 1, Objective 11-4: Prepare an Employer</a:t>
            </a:r>
            <a:r>
              <a:rPr lang="ja-JP" altLang="en-US" sz="1800" dirty="0"/>
              <a:t>’</a:t>
            </a:r>
            <a:r>
              <a:rPr lang="en-US" altLang="ja-JP" sz="1800" dirty="0"/>
              <a:t>s Quarterly Federal Tax Return, Form 941.</a:t>
            </a:r>
            <a:endParaRPr lang="en-US" altLang="en-US" sz="1800" dirty="0"/>
          </a:p>
        </p:txBody>
      </p:sp>
      <p:sp>
        <p:nvSpPr>
          <p:cNvPr id="2" name="Title 1"/>
          <p:cNvSpPr>
            <a:spLocks noGrp="1"/>
          </p:cNvSpPr>
          <p:nvPr>
            <p:ph type="title"/>
          </p:nvPr>
        </p:nvSpPr>
        <p:spPr>
          <a:xfrm>
            <a:off x="381000" y="685800"/>
            <a:ext cx="8382000" cy="685800"/>
          </a:xfrm>
        </p:spPr>
        <p:txBody>
          <a:bodyPr>
            <a:normAutofit/>
          </a:bodyPr>
          <a:lstStyle/>
          <a:p>
            <a:r>
              <a:rPr lang="en-US" altLang="en-US" dirty="0"/>
              <a:t>When to File Form 941</a:t>
            </a:r>
            <a:endParaRPr lang="en-US" dirty="0"/>
          </a:p>
        </p:txBody>
      </p:sp>
      <p:sp>
        <p:nvSpPr>
          <p:cNvPr id="3" name="Content Placeholder 2"/>
          <p:cNvSpPr>
            <a:spLocks noGrp="1"/>
          </p:cNvSpPr>
          <p:nvPr>
            <p:ph idx="1"/>
          </p:nvPr>
        </p:nvSpPr>
        <p:spPr>
          <a:xfrm>
            <a:off x="381000" y="1524000"/>
            <a:ext cx="8305800" cy="4800600"/>
          </a:xfrm>
        </p:spPr>
        <p:txBody>
          <a:bodyPr>
            <a:noAutofit/>
          </a:bodyPr>
          <a:lstStyle/>
          <a:p>
            <a:pPr marL="0" indent="0">
              <a:buNone/>
            </a:pPr>
            <a:r>
              <a:rPr lang="en-US" altLang="en-US" sz="2400" dirty="0"/>
              <a:t>At the end of the quarter, the employer must prepare a </a:t>
            </a:r>
            <a:r>
              <a:rPr lang="en-US" altLang="en-US" sz="2400" i="1" u="sng" dirty="0"/>
              <a:t>Form 941</a:t>
            </a:r>
            <a:r>
              <a:rPr lang="en-US" altLang="en-US" sz="2400" dirty="0"/>
              <a:t>. A </a:t>
            </a:r>
            <a:r>
              <a:rPr lang="en-US" altLang="en-US" sz="2400" i="1" dirty="0"/>
              <a:t>Form 941 </a:t>
            </a:r>
            <a:r>
              <a:rPr lang="en-US" altLang="en-US" sz="2400" dirty="0"/>
              <a:t>is a federal tax return which reports the amount of social security, Medicare tax and federal income tax that is owed on employees total quarterly earnings. </a:t>
            </a:r>
          </a:p>
          <a:p>
            <a:pPr marL="457200" indent="-457200">
              <a:spcBef>
                <a:spcPts val="1000"/>
              </a:spcBef>
              <a:buSzPct val="100000"/>
            </a:pPr>
            <a:r>
              <a:rPr lang="en-US" altLang="en-US" sz="2400" dirty="0"/>
              <a:t>The due date for Form 941 is the last day of the month following the end of each calendar quarter. </a:t>
            </a:r>
          </a:p>
          <a:p>
            <a:pPr marL="457200" indent="-457200">
              <a:spcBef>
                <a:spcPts val="1000"/>
              </a:spcBef>
              <a:buSzPct val="100000"/>
            </a:pPr>
            <a:r>
              <a:rPr lang="en-US" altLang="en-US" sz="2400" dirty="0"/>
              <a:t>If the taxes for the quarter were deposited when due, the due date is extended by 10 days.</a:t>
            </a:r>
          </a:p>
        </p:txBody>
      </p:sp>
    </p:spTree>
    <p:extLst>
      <p:ext uri="{BB962C8B-B14F-4D97-AF65-F5344CB8AC3E}">
        <p14:creationId xmlns:p14="http://schemas.microsoft.com/office/powerpoint/2010/main" val="111186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sz="quarter" idx="14"/>
          </p:nvPr>
        </p:nvSpPr>
        <p:spPr>
          <a:xfrm>
            <a:off x="0" y="0"/>
            <a:ext cx="9067800" cy="609600"/>
          </a:xfrm>
        </p:spPr>
        <p:txBody>
          <a:bodyPr/>
          <a:lstStyle/>
          <a:p>
            <a:pPr marL="0" indent="0">
              <a:buNone/>
            </a:pPr>
            <a:r>
              <a:rPr lang="en-US" altLang="en-US" sz="1800" dirty="0"/>
              <a:t>Section 1, Objective 11-4: Prepare an Employer</a:t>
            </a:r>
            <a:r>
              <a:rPr lang="ja-JP" altLang="en-US" sz="1800" dirty="0"/>
              <a:t>’</a:t>
            </a:r>
            <a:r>
              <a:rPr lang="en-US" altLang="ja-JP" sz="1800" dirty="0"/>
              <a:t>s Quarterly Federal Tax Return, Form 941.</a:t>
            </a:r>
          </a:p>
        </p:txBody>
      </p:sp>
      <p:sp>
        <p:nvSpPr>
          <p:cNvPr id="7" name="Title 6"/>
          <p:cNvSpPr>
            <a:spLocks noGrp="1"/>
          </p:cNvSpPr>
          <p:nvPr>
            <p:ph type="title"/>
          </p:nvPr>
        </p:nvSpPr>
        <p:spPr>
          <a:xfrm>
            <a:off x="304800" y="609600"/>
            <a:ext cx="8477250" cy="723899"/>
          </a:xfrm>
        </p:spPr>
        <p:txBody>
          <a:bodyPr/>
          <a:lstStyle/>
          <a:p>
            <a:r>
              <a:rPr lang="en-US" altLang="en-US" dirty="0"/>
              <a:t>Completing Form 941</a:t>
            </a:r>
            <a:endParaRPr lang="en-US" dirty="0"/>
          </a:p>
        </p:txBody>
      </p:sp>
      <p:pic>
        <p:nvPicPr>
          <p:cNvPr id="14" name="Picture 2" descr="Example of Tax Form 941 with data from quarterly summary earnings records.  " title="Tax Form 941"/>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3048000" y="1333499"/>
            <a:ext cx="2971800" cy="39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12"/>
          <p:cNvSpPr>
            <a:spLocks noGrp="1"/>
          </p:cNvSpPr>
          <p:nvPr>
            <p:ph sz="quarter" idx="12"/>
          </p:nvPr>
        </p:nvSpPr>
        <p:spPr>
          <a:xfrm>
            <a:off x="381000" y="5486399"/>
            <a:ext cx="8480879" cy="914401"/>
          </a:xfrm>
        </p:spPr>
        <p:txBody>
          <a:bodyPr>
            <a:normAutofit/>
          </a:bodyPr>
          <a:lstStyle/>
          <a:p>
            <a:pPr marL="0" indent="0">
              <a:buNone/>
            </a:pPr>
            <a:r>
              <a:rPr lang="en-US" altLang="en-US" sz="2600" dirty="0">
                <a:latin typeface="Verdana" pitchFamily="34" charset="0"/>
                <a:ea typeface="Verdana" pitchFamily="34" charset="0"/>
                <a:cs typeface="Verdana" pitchFamily="34" charset="0"/>
              </a:rPr>
              <a:t>The remainder of the form is completed using the data on the quarterly summary earnings records.</a:t>
            </a:r>
          </a:p>
        </p:txBody>
      </p:sp>
    </p:spTree>
    <p:extLst>
      <p:ext uri="{BB962C8B-B14F-4D97-AF65-F5344CB8AC3E}">
        <p14:creationId xmlns:p14="http://schemas.microsoft.com/office/powerpoint/2010/main" val="120913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685800"/>
            <a:ext cx="8153400" cy="1676400"/>
          </a:xfrm>
        </p:spPr>
        <p:txBody>
          <a:bodyPr>
            <a:noAutofit/>
          </a:bodyPr>
          <a:lstStyle/>
          <a:p>
            <a:r>
              <a:rPr lang="en-US" altLang="en-US" u="sng" dirty="0"/>
              <a:t>Section 1: Social Security, Medicare, and Employee Income Tax     </a:t>
            </a:r>
            <a:r>
              <a:rPr lang="en-US" altLang="en-US" dirty="0"/>
              <a:t> </a:t>
            </a:r>
            <a:endParaRPr lang="en-US" dirty="0"/>
          </a:p>
        </p:txBody>
      </p:sp>
      <p:sp>
        <p:nvSpPr>
          <p:cNvPr id="9" name="Content Placeholder 8"/>
          <p:cNvSpPr>
            <a:spLocks noGrp="1"/>
          </p:cNvSpPr>
          <p:nvPr>
            <p:ph sz="quarter" idx="10"/>
          </p:nvPr>
        </p:nvSpPr>
        <p:spPr>
          <a:xfrm>
            <a:off x="304800" y="2819400"/>
            <a:ext cx="8458200" cy="2209800"/>
          </a:xfrm>
        </p:spPr>
        <p:txBody>
          <a:bodyPr>
            <a:noAutofit/>
          </a:bodyPr>
          <a:lstStyle/>
          <a:p>
            <a:pPr algn="ctr" defTabSz="809625">
              <a:buClr>
                <a:srgbClr val="EB8045"/>
              </a:buClr>
              <a:buNone/>
              <a:defRPr/>
            </a:pPr>
            <a:r>
              <a:rPr lang="en-US" altLang="en-US" b="1" kern="0" dirty="0">
                <a:cs typeface="Times New Roman" pitchFamily="18" charset="0"/>
              </a:rPr>
              <a:t> Learning Objective </a:t>
            </a:r>
            <a:r>
              <a:rPr lang="en-US" altLang="en-US" b="1" dirty="0"/>
              <a:t>11-5: </a:t>
            </a:r>
          </a:p>
          <a:p>
            <a:pPr marL="0" indent="0" algn="ctr" defTabSz="809625">
              <a:buClr>
                <a:srgbClr val="EB8045"/>
              </a:buClr>
              <a:buNone/>
              <a:defRPr/>
            </a:pPr>
            <a:r>
              <a:rPr lang="en-US" altLang="en-US" dirty="0"/>
              <a:t>Prepare Wage and Tax Statement (Form W-2) and Annual Transmittal of Wage and Tax Statements (Form W-3).</a:t>
            </a:r>
          </a:p>
        </p:txBody>
      </p:sp>
    </p:spTree>
    <p:extLst>
      <p:ext uri="{BB962C8B-B14F-4D97-AF65-F5344CB8AC3E}">
        <p14:creationId xmlns:p14="http://schemas.microsoft.com/office/powerpoint/2010/main" val="291694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52400"/>
            <a:ext cx="8382000" cy="762000"/>
          </a:xfrm>
        </p:spPr>
        <p:txBody>
          <a:bodyPr>
            <a:normAutofit/>
          </a:bodyPr>
          <a:lstStyle/>
          <a:p>
            <a:r>
              <a:rPr lang="en-US" dirty="0">
                <a:cs typeface="Times New Roman" pitchFamily="18" charset="0"/>
              </a:rPr>
              <a:t>Learning Objectives (1 of 2)</a:t>
            </a:r>
            <a:endParaRPr lang="en-US" dirty="0"/>
          </a:p>
        </p:txBody>
      </p:sp>
      <p:sp>
        <p:nvSpPr>
          <p:cNvPr id="10" name="Content Placeholder 9"/>
          <p:cNvSpPr>
            <a:spLocks noGrp="1"/>
          </p:cNvSpPr>
          <p:nvPr>
            <p:ph idx="1"/>
          </p:nvPr>
        </p:nvSpPr>
        <p:spPr>
          <a:xfrm>
            <a:off x="330200" y="1143000"/>
            <a:ext cx="8458200" cy="5257800"/>
          </a:xfrm>
        </p:spPr>
        <p:txBody>
          <a:bodyPr>
            <a:noAutofit/>
          </a:bodyPr>
          <a:lstStyle/>
          <a:p>
            <a:pPr marL="0" indent="0">
              <a:buNone/>
              <a:defRPr/>
            </a:pPr>
            <a:r>
              <a:rPr lang="en-US" sz="2400" u="sng" dirty="0"/>
              <a:t>SECTION 1: Social Security, Medicare, and Employee Income Tax</a:t>
            </a:r>
            <a:endParaRPr lang="en-US" sz="2400" dirty="0"/>
          </a:p>
          <a:p>
            <a:pPr marL="803275" indent="-803275">
              <a:buNone/>
              <a:defRPr/>
            </a:pPr>
            <a:r>
              <a:rPr lang="en-US" sz="2400" dirty="0"/>
              <a:t>11-1 Explain how and when payroll taxes are paid to the government. </a:t>
            </a:r>
          </a:p>
          <a:p>
            <a:pPr marL="803275" indent="-803275">
              <a:buNone/>
              <a:defRPr/>
            </a:pPr>
            <a:r>
              <a:rPr lang="en-US" sz="2400" dirty="0"/>
              <a:t>11-2 Compute and record the employer’s social security and Medicare taxes.</a:t>
            </a:r>
          </a:p>
          <a:p>
            <a:pPr marL="803275" indent="-803275">
              <a:buNone/>
              <a:defRPr/>
            </a:pPr>
            <a:r>
              <a:rPr lang="en-US" sz="2400" dirty="0"/>
              <a:t>11-3 Record deposit of social security, Medicare, and employee income taxes. </a:t>
            </a:r>
            <a:endParaRPr lang="en-US" altLang="en-US" sz="2400" dirty="0"/>
          </a:p>
          <a:p>
            <a:pPr marL="803275" indent="-803275">
              <a:buNone/>
              <a:defRPr/>
            </a:pPr>
            <a:r>
              <a:rPr lang="en-US" altLang="en-US" sz="2400" dirty="0"/>
              <a:t>11-4 </a:t>
            </a:r>
            <a:r>
              <a:rPr lang="en-US" sz="2400" dirty="0"/>
              <a:t>Prepare an Employer’s Quarterly Federal Tax Return, Form 941. </a:t>
            </a:r>
          </a:p>
          <a:p>
            <a:pPr marL="803275" indent="-803275">
              <a:buNone/>
              <a:defRPr/>
            </a:pPr>
            <a:r>
              <a:rPr lang="en-US" altLang="en-US" sz="2400" dirty="0"/>
              <a:t>11-5 </a:t>
            </a:r>
            <a:r>
              <a:rPr lang="en-US" sz="2400" dirty="0"/>
              <a:t>Prepare Wage and Tax Statement (Form W-2) and Annual Transmittal of Wage and Tax Statements (Form W-3).</a:t>
            </a:r>
          </a:p>
        </p:txBody>
      </p:sp>
    </p:spTree>
    <p:extLst>
      <p:ext uri="{BB962C8B-B14F-4D97-AF65-F5344CB8AC3E}">
        <p14:creationId xmlns:p14="http://schemas.microsoft.com/office/powerpoint/2010/main" val="290552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4"/>
          </p:nvPr>
        </p:nvSpPr>
        <p:spPr>
          <a:xfrm>
            <a:off x="0" y="0"/>
            <a:ext cx="9144000" cy="609600"/>
          </a:xfrm>
        </p:spPr>
        <p:txBody>
          <a:bodyPr/>
          <a:lstStyle/>
          <a:p>
            <a:pPr marL="0" indent="0">
              <a:buNone/>
            </a:pPr>
            <a:r>
              <a:rPr lang="en-US" altLang="en-US" sz="1800" dirty="0"/>
              <a:t>Section 1, Objective 11-5: Prepare Wage and Tax Statement (Form W-2) and Annual Transmittal of Wage and Tax Statements (Form W-3).</a:t>
            </a:r>
          </a:p>
        </p:txBody>
      </p:sp>
      <p:sp>
        <p:nvSpPr>
          <p:cNvPr id="7" name="Title 6"/>
          <p:cNvSpPr>
            <a:spLocks noGrp="1"/>
          </p:cNvSpPr>
          <p:nvPr>
            <p:ph type="title"/>
          </p:nvPr>
        </p:nvSpPr>
        <p:spPr>
          <a:xfrm>
            <a:off x="228600" y="685800"/>
            <a:ext cx="8686800" cy="838200"/>
          </a:xfrm>
        </p:spPr>
        <p:txBody>
          <a:bodyPr/>
          <a:lstStyle/>
          <a:p>
            <a:r>
              <a:rPr lang="en-US" altLang="en-US" dirty="0"/>
              <a:t>Wage and Tax Statement, Form W-2</a:t>
            </a:r>
            <a:endParaRPr lang="en-US" dirty="0"/>
          </a:p>
        </p:txBody>
      </p:sp>
      <p:sp>
        <p:nvSpPr>
          <p:cNvPr id="9" name="Content Placeholder 8"/>
          <p:cNvSpPr>
            <a:spLocks noGrp="1"/>
          </p:cNvSpPr>
          <p:nvPr>
            <p:ph sz="quarter" idx="11"/>
          </p:nvPr>
        </p:nvSpPr>
        <p:spPr>
          <a:xfrm>
            <a:off x="457200" y="1524000"/>
            <a:ext cx="8255000" cy="1295400"/>
          </a:xfrm>
        </p:spPr>
        <p:txBody>
          <a:bodyPr>
            <a:normAutofit/>
          </a:bodyPr>
          <a:lstStyle/>
          <a:p>
            <a:pPr marL="0" indent="0">
              <a:buNone/>
            </a:pPr>
            <a:r>
              <a:rPr lang="en-US" altLang="en-US" sz="2400" dirty="0"/>
              <a:t>Employers provide a Wage and Tax Statement, Form W-2, to each employee by January 31 of the following year.</a:t>
            </a:r>
          </a:p>
        </p:txBody>
      </p:sp>
      <p:pic>
        <p:nvPicPr>
          <p:cNvPr id="14" name="Picture 2" descr="Example of the Wage and Tax Statement, Form W-2 for 2019.  Field (a) Employee's social security number is listed as 123-45-6789.  Field (b) Employer identification number is listed as 75-1234567.  Field (c) Employer's name, address and ZIP code is listed as Tomlin Furniture Company, 5910 Lake June Road, Dallas, TX 75232-6017.  Field (d) Control number has no data listed.  Field (e) Employee's first name and initial, Last name is listed as Alicia Martinez. Field (f) Employee's address and ZIP code is listed as 1712 Windmill Hill Lane , Dallas Texas 75232-6002.  Field 1, Wages, tips, other compensation is listed as 20,800.00.  Field 2 Federal income tax withheld is listed as 988.00.  Field 3 Social security wages is listed as 20,800.00.  Field 4 Social security tax withheld is listed as 1,289.60.  Field 5 Medicare wages and tips is listed as 20,800.00.  Field 6 Medicare tax withheld is listed as 301.60.  The following fields do not contain data: Field 7 Social security tips, Field 8 Allocated tips, Field 10 Dependent care benefits, Field 11 Nonqualified plans, Field 12a thru 12d See instructions for box 12, Field 13 Type of employee and Field 14 Other.  Field 15 State, Employer's state ID number is listed as TX, 12-9876500.  Field 16 State wages, tips, etc. is listed as 20800.00.  The following fields do not contain data; Field 17 State Income tax, Field 18 Local wages, tips, etc., Field 19 Local income tax and Field 20 Locally name." title="Tax Form W-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533400" y="2847975"/>
            <a:ext cx="5053013" cy="334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60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4"/>
          </p:nvPr>
        </p:nvSpPr>
        <p:spPr>
          <a:xfrm>
            <a:off x="0" y="0"/>
            <a:ext cx="9144000" cy="685800"/>
          </a:xfrm>
        </p:spPr>
        <p:txBody>
          <a:bodyPr vert="horz" lIns="91440" tIns="45720" rIns="91440" bIns="45720" rtlCol="0">
            <a:noAutofit/>
          </a:bodyPr>
          <a:lstStyle/>
          <a:p>
            <a:pPr marL="0" indent="0">
              <a:buNone/>
            </a:pPr>
            <a:r>
              <a:rPr lang="en-US" altLang="en-US" sz="1800" dirty="0"/>
              <a:t>Section 1, Objective 11-5: Prepare Wage and Tax Statement (Form W-2) and Annual Transmittal of Wage and Tax Statements (Form W-3).</a:t>
            </a:r>
          </a:p>
        </p:txBody>
      </p:sp>
      <p:sp>
        <p:nvSpPr>
          <p:cNvPr id="2" name="Title 1"/>
          <p:cNvSpPr>
            <a:spLocks noGrp="1"/>
          </p:cNvSpPr>
          <p:nvPr>
            <p:ph type="title"/>
          </p:nvPr>
        </p:nvSpPr>
        <p:spPr>
          <a:xfrm>
            <a:off x="152400" y="685800"/>
            <a:ext cx="8763000" cy="1143000"/>
          </a:xfrm>
        </p:spPr>
        <p:txBody>
          <a:bodyPr/>
          <a:lstStyle/>
          <a:p>
            <a:r>
              <a:rPr lang="en-US" altLang="en-US" dirty="0"/>
              <a:t>Transmittal of Wage and Tax Statements, Form W-3</a:t>
            </a:r>
            <a:endParaRPr lang="en-US" dirty="0"/>
          </a:p>
        </p:txBody>
      </p:sp>
      <p:pic>
        <p:nvPicPr>
          <p:cNvPr id="1026" name="Picture 2" descr="Example of the items and data included in the Transmittal of Wage and Tax Statements, Form W-3 for 2019.  Field (a) is Contact number with no data listed.  Field (b) Kind of Payer (Check one) and the top left box, 941, is checked.  Field (c) Total number of Forms W-2 is listed as 5.  Field (d) Establishment number with no data listed.  Field (e) Employer identification number is listed as 75-1234567.  Field (f) Employer's name is listed as Tomlin Furniture Company.  Field (g) Employer's address and ZIP code is listed as 5910 Lake June Road, Dallas, TX 75232-6017.  Field (h) Other EIN used this year has no data listed.  At the top right side of the form is a field for Kind of Employer and the box for None apply is checked.  Field 1 Wages, tips, other compensation is listed as 116,870.00 (Circled in red).  Field 2 Federal income tax withheld is listed as 8,060.00 (Circled in red).  Field 3 Social Security Wages is listed as 116,870.00 (Circled in red). Field 4 Social security tax withheld is listed as 7,245.96 (Circled in red). Field 5 Medicare wages and tips is listed as 116,870.00 (Circled in red). Field 6 Medicare tax withheld is listed as 1,697.60 (Circled in red). The following fields do not contain data; Field 7 Social security tips, Field 8 Allocated tips, Field 10 Dependent care benefits, Field 11 Nonqualified plans, Field 12a  Deferred compensation, Field 13 For third-party sick pay use only and Field 14 Income tax withheld by payer of third-party sick pay.  Field 15 State and Employer's state ID number is listed as TX and 12-9676500.  The following fields do not contain data; Field 16 State wages, tips, etc., Field 17 State income tax, Field 18 Local wages, tips, etc., Field 19 Local income tax.  Employer's contact person is listed as Sarah Tomlin, Employer's telephone number is listed as 972-709-4567.  There is not data listed for Employer's tax number or Employer's email address." title="Tax Form W-3"/>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148840" y="2013420"/>
            <a:ext cx="4861560" cy="357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11"/>
          </p:nvPr>
        </p:nvSpPr>
        <p:spPr>
          <a:xfrm>
            <a:off x="533400" y="5562600"/>
            <a:ext cx="8001000" cy="762000"/>
          </a:xfrm>
        </p:spPr>
        <p:txBody>
          <a:bodyPr>
            <a:noAutofit/>
          </a:bodyPr>
          <a:lstStyle/>
          <a:p>
            <a:pPr marL="0" indent="0">
              <a:buNone/>
            </a:pPr>
            <a:r>
              <a:rPr lang="en-US" altLang="en-US" sz="2200" dirty="0"/>
              <a:t>The amounts on Form W-3 must equal the sums of the amounts on the attached Forms W-2. </a:t>
            </a:r>
          </a:p>
        </p:txBody>
      </p:sp>
    </p:spTree>
    <p:extLst>
      <p:ext uri="{BB962C8B-B14F-4D97-AF65-F5344CB8AC3E}">
        <p14:creationId xmlns:p14="http://schemas.microsoft.com/office/powerpoint/2010/main" val="238219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p:txBody>
          <a:bodyPr/>
          <a:lstStyle/>
          <a:p>
            <a:pPr marL="0" indent="0">
              <a:buNone/>
            </a:pPr>
            <a:r>
              <a:rPr lang="en-US" sz="1800" dirty="0"/>
              <a:t>Section 2</a:t>
            </a:r>
          </a:p>
        </p:txBody>
      </p:sp>
      <p:sp>
        <p:nvSpPr>
          <p:cNvPr id="2" name="Title 1"/>
          <p:cNvSpPr>
            <a:spLocks noGrp="1"/>
          </p:cNvSpPr>
          <p:nvPr>
            <p:ph type="title"/>
          </p:nvPr>
        </p:nvSpPr>
        <p:spPr>
          <a:xfrm>
            <a:off x="261938" y="457200"/>
            <a:ext cx="8577262" cy="1066800"/>
          </a:xfrm>
        </p:spPr>
        <p:txBody>
          <a:bodyPr/>
          <a:lstStyle/>
          <a:p>
            <a:r>
              <a:rPr lang="en-US" altLang="en-US" dirty="0"/>
              <a:t>Federal and State Unemployment Rates</a:t>
            </a:r>
            <a:endParaRPr lang="en-US" dirty="0"/>
          </a:p>
        </p:txBody>
      </p:sp>
      <p:sp>
        <p:nvSpPr>
          <p:cNvPr id="4" name="Content Placeholder 3"/>
          <p:cNvSpPr>
            <a:spLocks noGrp="1"/>
          </p:cNvSpPr>
          <p:nvPr>
            <p:ph sz="quarter" idx="11"/>
          </p:nvPr>
        </p:nvSpPr>
        <p:spPr>
          <a:xfrm>
            <a:off x="457200" y="1752600"/>
            <a:ext cx="8272462" cy="4572000"/>
          </a:xfrm>
        </p:spPr>
        <p:txBody>
          <a:bodyPr>
            <a:noAutofit/>
          </a:bodyPr>
          <a:lstStyle/>
          <a:p>
            <a:pPr marL="0" indent="0">
              <a:spcBef>
                <a:spcPts val="600"/>
              </a:spcBef>
              <a:buNone/>
            </a:pPr>
            <a:r>
              <a:rPr lang="en-US" altLang="en-US" sz="2600" dirty="0"/>
              <a:t>The federal government allows a credit (reduction) in the federal unemployment tax for amounts charged by the state for unemployment taxes.</a:t>
            </a:r>
          </a:p>
          <a:p>
            <a:pPr marL="457200" indent="-457200">
              <a:spcBef>
                <a:spcPts val="600"/>
              </a:spcBef>
            </a:pPr>
            <a:r>
              <a:rPr lang="en-US" altLang="en-US" sz="2600" dirty="0"/>
              <a:t>SUTA = state unemployment tax</a:t>
            </a:r>
          </a:p>
          <a:p>
            <a:pPr marL="457200" indent="-457200">
              <a:spcBef>
                <a:spcPts val="600"/>
              </a:spcBef>
            </a:pPr>
            <a:r>
              <a:rPr lang="en-US" altLang="en-US" sz="2600" dirty="0"/>
              <a:t>FUTA = federal unemployment tax</a:t>
            </a:r>
          </a:p>
        </p:txBody>
      </p:sp>
    </p:spTree>
    <p:extLst>
      <p:ext uri="{BB962C8B-B14F-4D97-AF65-F5344CB8AC3E}">
        <p14:creationId xmlns:p14="http://schemas.microsoft.com/office/powerpoint/2010/main" val="1715562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200" y="685800"/>
            <a:ext cx="8153400" cy="1752600"/>
          </a:xfrm>
        </p:spPr>
        <p:txBody>
          <a:bodyPr>
            <a:normAutofit/>
          </a:bodyPr>
          <a:lstStyle/>
          <a:p>
            <a:r>
              <a:rPr lang="en-US" altLang="en-US" u="sng" dirty="0"/>
              <a:t>Section 2: Unemployment</a:t>
            </a:r>
            <a:r>
              <a:rPr lang="en-US" altLang="en-US" u="sng" baseline="0" dirty="0"/>
              <a:t> </a:t>
            </a:r>
            <a:r>
              <a:rPr lang="en-US" altLang="en-US" u="sng" dirty="0"/>
              <a:t>Tax and Workers</a:t>
            </a:r>
            <a:r>
              <a:rPr lang="ja-JP" altLang="en-US" u="sng" dirty="0"/>
              <a:t>’</a:t>
            </a:r>
            <a:r>
              <a:rPr lang="en-US" altLang="ja-JP" u="sng" dirty="0"/>
              <a:t> Compensation</a:t>
            </a:r>
            <a:endParaRPr lang="en-US" dirty="0"/>
          </a:p>
        </p:txBody>
      </p:sp>
      <p:sp>
        <p:nvSpPr>
          <p:cNvPr id="9" name="Content Placeholder 8"/>
          <p:cNvSpPr>
            <a:spLocks noGrp="1"/>
          </p:cNvSpPr>
          <p:nvPr>
            <p:ph sz="quarter" idx="10"/>
          </p:nvPr>
        </p:nvSpPr>
        <p:spPr>
          <a:xfrm>
            <a:off x="447368" y="2819400"/>
            <a:ext cx="8315632" cy="2286000"/>
          </a:xfrm>
        </p:spPr>
        <p:txBody>
          <a:bodyPr>
            <a:noAutofit/>
          </a:bodyPr>
          <a:lstStyle/>
          <a:p>
            <a:pPr algn="ctr" defTabSz="809625">
              <a:buClr>
                <a:srgbClr val="EB8045"/>
              </a:buClr>
              <a:buNone/>
              <a:defRPr/>
            </a:pPr>
            <a:r>
              <a:rPr lang="en-US" altLang="en-US" kern="0" dirty="0">
                <a:cs typeface="Times New Roman" pitchFamily="18" charset="0"/>
              </a:rPr>
              <a:t> </a:t>
            </a:r>
            <a:r>
              <a:rPr lang="en-US" altLang="en-US" b="1" kern="0" dirty="0">
                <a:cs typeface="Times New Roman" pitchFamily="18" charset="0"/>
              </a:rPr>
              <a:t>Learning Objective </a:t>
            </a:r>
            <a:r>
              <a:rPr lang="en-US" altLang="en-US" b="1" dirty="0"/>
              <a:t>11-6: </a:t>
            </a:r>
          </a:p>
          <a:p>
            <a:pPr algn="ctr" defTabSz="809625">
              <a:buClr>
                <a:srgbClr val="EB8045"/>
              </a:buClr>
              <a:buNone/>
              <a:defRPr/>
            </a:pPr>
            <a:r>
              <a:rPr lang="en-US" altLang="en-US" dirty="0"/>
              <a:t>Compute and record liability for federal and state unemployment taxes and record payment of the taxes.</a:t>
            </a:r>
            <a:endParaRPr lang="en-US" altLang="en-US" kern="0" dirty="0">
              <a:cs typeface="Times New Roman" pitchFamily="18" charset="0"/>
            </a:endParaRPr>
          </a:p>
        </p:txBody>
      </p:sp>
    </p:spTree>
    <p:extLst>
      <p:ext uri="{BB962C8B-B14F-4D97-AF65-F5344CB8AC3E}">
        <p14:creationId xmlns:p14="http://schemas.microsoft.com/office/powerpoint/2010/main" val="1046842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11-6: Compute and record liability for federal and state unemployment taxes and record payment of the taxes.</a:t>
            </a:r>
            <a:endParaRPr lang="en-US" sz="1800" dirty="0"/>
          </a:p>
        </p:txBody>
      </p:sp>
      <p:sp>
        <p:nvSpPr>
          <p:cNvPr id="2" name="Title 1"/>
          <p:cNvSpPr>
            <a:spLocks noGrp="1"/>
          </p:cNvSpPr>
          <p:nvPr>
            <p:ph type="title"/>
          </p:nvPr>
        </p:nvSpPr>
        <p:spPr>
          <a:xfrm>
            <a:off x="381000" y="762000"/>
            <a:ext cx="8382000" cy="1219200"/>
          </a:xfrm>
        </p:spPr>
        <p:txBody>
          <a:bodyPr>
            <a:noAutofit/>
          </a:bodyPr>
          <a:lstStyle/>
          <a:p>
            <a:r>
              <a:rPr lang="en-US" altLang="en-US" dirty="0"/>
              <a:t>Federal and State Unemployment Taxes</a:t>
            </a:r>
            <a:endParaRPr lang="en-US" dirty="0"/>
          </a:p>
        </p:txBody>
      </p:sp>
      <p:sp>
        <p:nvSpPr>
          <p:cNvPr id="3" name="Content Placeholder 2"/>
          <p:cNvSpPr>
            <a:spLocks noGrp="1"/>
          </p:cNvSpPr>
          <p:nvPr>
            <p:ph idx="1"/>
          </p:nvPr>
        </p:nvSpPr>
        <p:spPr>
          <a:xfrm>
            <a:off x="381000" y="2133600"/>
            <a:ext cx="8305800" cy="3962399"/>
          </a:xfrm>
        </p:spPr>
        <p:txBody>
          <a:bodyPr>
            <a:normAutofit/>
          </a:bodyPr>
          <a:lstStyle/>
          <a:p>
            <a:pPr marL="0" indent="0">
              <a:buNone/>
            </a:pPr>
            <a:r>
              <a:rPr lang="en-US" altLang="en-US" sz="2600" dirty="0"/>
              <a:t>Let</a:t>
            </a:r>
            <a:r>
              <a:rPr lang="ja-JP" altLang="en-US" sz="2600" dirty="0"/>
              <a:t>’</a:t>
            </a:r>
            <a:r>
              <a:rPr lang="en-US" altLang="ja-JP" sz="2600" dirty="0"/>
              <a:t>s see how Tomlin Furniture Company records its federal and state unemployment tax liabilities at the end of each payroll period. . .</a:t>
            </a:r>
            <a:endParaRPr lang="en-US" altLang="en-US" sz="2600" dirty="0"/>
          </a:p>
        </p:txBody>
      </p:sp>
    </p:spTree>
    <p:extLst>
      <p:ext uri="{BB962C8B-B14F-4D97-AF65-F5344CB8AC3E}">
        <p14:creationId xmlns:p14="http://schemas.microsoft.com/office/powerpoint/2010/main" val="2736119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4"/>
          </p:nvPr>
        </p:nvSpPr>
        <p:spPr>
          <a:xfrm>
            <a:off x="0" y="0"/>
            <a:ext cx="9144000" cy="609600"/>
          </a:xfrm>
        </p:spPr>
        <p:txBody>
          <a:bodyPr/>
          <a:lstStyle/>
          <a:p>
            <a:pPr marL="0" indent="0">
              <a:buNone/>
            </a:pPr>
            <a:r>
              <a:rPr lang="en-US" altLang="en-US" sz="1800" dirty="0"/>
              <a:t>Section 2, Objective 11-6: Compute and record liability for federal and state unemployment taxes and record payment of the taxes.</a:t>
            </a:r>
          </a:p>
        </p:txBody>
      </p:sp>
      <p:sp>
        <p:nvSpPr>
          <p:cNvPr id="7" name="Title 6"/>
          <p:cNvSpPr>
            <a:spLocks noGrp="1"/>
          </p:cNvSpPr>
          <p:nvPr>
            <p:ph type="title"/>
          </p:nvPr>
        </p:nvSpPr>
        <p:spPr>
          <a:xfrm>
            <a:off x="304800" y="762000"/>
            <a:ext cx="8534400" cy="1143000"/>
          </a:xfrm>
        </p:spPr>
        <p:txBody>
          <a:bodyPr/>
          <a:lstStyle/>
          <a:p>
            <a:r>
              <a:rPr lang="en-US" altLang="en-US" dirty="0"/>
              <a:t>Tomlin Furniture Company’s Payroll Tax Expense (1 of 2)</a:t>
            </a:r>
            <a:endParaRPr lang="en-US" dirty="0"/>
          </a:p>
        </p:txBody>
      </p:sp>
      <p:sp>
        <p:nvSpPr>
          <p:cNvPr id="9" name="Content Placeholder 8"/>
          <p:cNvSpPr>
            <a:spLocks noGrp="1"/>
          </p:cNvSpPr>
          <p:nvPr>
            <p:ph sz="quarter" idx="11"/>
          </p:nvPr>
        </p:nvSpPr>
        <p:spPr>
          <a:xfrm>
            <a:off x="457200" y="2133600"/>
            <a:ext cx="8305800" cy="4191000"/>
          </a:xfrm>
        </p:spPr>
        <p:txBody>
          <a:bodyPr>
            <a:normAutofit/>
          </a:bodyPr>
          <a:lstStyle/>
          <a:p>
            <a:pPr marL="457200" indent="-457200">
              <a:spcBef>
                <a:spcPts val="600"/>
              </a:spcBef>
            </a:pPr>
            <a:r>
              <a:rPr lang="en-US" altLang="en-US" sz="2600" dirty="0"/>
              <a:t>The unemployment taxes for the payroll period ending January 6 are as follows:</a:t>
            </a:r>
          </a:p>
          <a:p>
            <a:pPr marL="457200" indent="-457200">
              <a:spcBef>
                <a:spcPts val="600"/>
              </a:spcBef>
            </a:pPr>
            <a:r>
              <a:rPr lang="en-US" altLang="en-US" sz="2600" dirty="0"/>
              <a:t>Federal unemployment tax ($2,247.50 × 0.006) = $ 13.49</a:t>
            </a:r>
          </a:p>
          <a:p>
            <a:pPr marL="457200" indent="-457200">
              <a:spcBef>
                <a:spcPts val="600"/>
              </a:spcBef>
            </a:pPr>
            <a:r>
              <a:rPr lang="en-US" altLang="en-US" sz="2600" dirty="0"/>
              <a:t>State unemployment tax ($2,247.50 × 0.040) = 89.90</a:t>
            </a:r>
          </a:p>
          <a:p>
            <a:pPr marL="457200" indent="-457200">
              <a:spcBef>
                <a:spcPts val="600"/>
              </a:spcBef>
            </a:pPr>
            <a:r>
              <a:rPr lang="en-US" altLang="en-US" sz="2600" dirty="0"/>
              <a:t>Total unemployment taxes = $103.39</a:t>
            </a:r>
          </a:p>
        </p:txBody>
      </p:sp>
    </p:spTree>
    <p:extLst>
      <p:ext uri="{BB962C8B-B14F-4D97-AF65-F5344CB8AC3E}">
        <p14:creationId xmlns:p14="http://schemas.microsoft.com/office/powerpoint/2010/main" val="3103009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4"/>
          </p:nvPr>
        </p:nvSpPr>
        <p:spPr>
          <a:xfrm>
            <a:off x="0" y="0"/>
            <a:ext cx="9067800" cy="685800"/>
          </a:xfrm>
        </p:spPr>
        <p:txBody>
          <a:bodyPr/>
          <a:lstStyle/>
          <a:p>
            <a:pPr marL="0" indent="0">
              <a:buNone/>
            </a:pPr>
            <a:r>
              <a:rPr lang="en-US" altLang="en-US" sz="1800" dirty="0"/>
              <a:t>Section 2, Objective 11-6: Compute and record liability for federal and state unemployment taxes and record payment of the taxes.</a:t>
            </a:r>
            <a:endParaRPr lang="en-US" sz="1800" dirty="0"/>
          </a:p>
        </p:txBody>
      </p:sp>
      <p:sp>
        <p:nvSpPr>
          <p:cNvPr id="7" name="Title 6"/>
          <p:cNvSpPr>
            <a:spLocks noGrp="1"/>
          </p:cNvSpPr>
          <p:nvPr>
            <p:ph type="title"/>
          </p:nvPr>
        </p:nvSpPr>
        <p:spPr>
          <a:xfrm>
            <a:off x="381000" y="685800"/>
            <a:ext cx="8382000" cy="1219200"/>
          </a:xfrm>
        </p:spPr>
        <p:txBody>
          <a:bodyPr/>
          <a:lstStyle/>
          <a:p>
            <a:r>
              <a:rPr lang="en-US" altLang="en-US" dirty="0"/>
              <a:t>Tomlin Furniture Company’s Payroll Tax Expense (2 of 2)</a:t>
            </a:r>
            <a:endParaRPr lang="en-US" dirty="0"/>
          </a:p>
        </p:txBody>
      </p:sp>
      <p:pic>
        <p:nvPicPr>
          <p:cNvPr id="13" name="Picture 2" descr="General Journal, Page 1, shows the items and data for Tomlin Furniture Company's payroll tax expense.  Columns are labeled Date, Description, Post. Ref., Debit and Credit.  The first entry lists Jan. 8, Payroll Taxes Expense with 103.39 for Debit.  The next entry lists Federal Unemployment Tax Payable with 13.49 for Credit.  The next entry lists State Unemployment Tax Payable with 89.90 for Credit.  The last entry lists Unemployment taxes on weekly payroll for Description." title="General Journal (Slide 2 of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533400" y="2367267"/>
            <a:ext cx="8075744" cy="289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102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a:xfrm>
            <a:off x="0" y="0"/>
            <a:ext cx="9144000" cy="685800"/>
          </a:xfrm>
        </p:spPr>
        <p:txBody>
          <a:bodyPr/>
          <a:lstStyle/>
          <a:p>
            <a:pPr marL="0" indent="0">
              <a:buNone/>
            </a:pPr>
            <a:r>
              <a:rPr lang="en-US" altLang="en-US" sz="1800" dirty="0"/>
              <a:t>Section 2, Objective 11-6: Compute and record liability for federal and state unemployment taxes and record payment of the taxes.</a:t>
            </a:r>
          </a:p>
        </p:txBody>
      </p:sp>
      <p:sp>
        <p:nvSpPr>
          <p:cNvPr id="2" name="Title 1"/>
          <p:cNvSpPr>
            <a:spLocks noGrp="1"/>
          </p:cNvSpPr>
          <p:nvPr>
            <p:ph type="title"/>
          </p:nvPr>
        </p:nvSpPr>
        <p:spPr>
          <a:xfrm>
            <a:off x="381000" y="685800"/>
            <a:ext cx="8424862" cy="736600"/>
          </a:xfrm>
        </p:spPr>
        <p:txBody>
          <a:bodyPr/>
          <a:lstStyle/>
          <a:p>
            <a:r>
              <a:rPr lang="en-US" altLang="en-US" dirty="0"/>
              <a:t>Payment of Payroll Taxes</a:t>
            </a:r>
            <a:endParaRPr lang="en-US" dirty="0"/>
          </a:p>
        </p:txBody>
      </p:sp>
      <p:sp>
        <p:nvSpPr>
          <p:cNvPr id="4" name="Content Placeholder 3"/>
          <p:cNvSpPr>
            <a:spLocks noGrp="1"/>
          </p:cNvSpPr>
          <p:nvPr>
            <p:ph sz="quarter" idx="11"/>
          </p:nvPr>
        </p:nvSpPr>
        <p:spPr>
          <a:xfrm>
            <a:off x="338138" y="1524000"/>
            <a:ext cx="8424862" cy="1905000"/>
          </a:xfrm>
        </p:spPr>
        <p:txBody>
          <a:bodyPr>
            <a:noAutofit/>
          </a:bodyPr>
          <a:lstStyle/>
          <a:p>
            <a:pPr marL="0" indent="0">
              <a:buNone/>
            </a:pPr>
            <a:r>
              <a:rPr lang="en-US" altLang="en-US" sz="2600" dirty="0"/>
              <a:t>When the amount of tax due in Employer</a:t>
            </a:r>
            <a:r>
              <a:rPr lang="ja-JP" altLang="en-US" sz="2600" dirty="0"/>
              <a:t>’</a:t>
            </a:r>
            <a:r>
              <a:rPr lang="en-US" altLang="ja-JP" sz="2600" dirty="0"/>
              <a:t>s Quarterly Report is paid, then the liability accounts are debited and cash is credited.  In this case, the SUTA tax is paid.</a:t>
            </a:r>
            <a:endParaRPr lang="en-US" altLang="en-US" sz="2600" dirty="0"/>
          </a:p>
        </p:txBody>
      </p:sp>
      <p:pic>
        <p:nvPicPr>
          <p:cNvPr id="9" name="Picture 2" descr="General Journal shows the items and data for the payment of payroll taxes.  Columns are labeled Date, Description, Post. Ref., Debit and Credit.  The first entry lists Apr. 29, State Unemployment Tax Payable with 1157.50 for Debit.  The next entry lists Cash with 1157.50 for Credit.  The last entry lists Paid SUTA taxes for quarter ending March 31 for Description." title="General Journal"/>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1066800" y="3657600"/>
            <a:ext cx="6953250" cy="263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28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11-6: Compute and record liability for federal and state unemployment taxes and record payment of the taxes.</a:t>
            </a:r>
          </a:p>
        </p:txBody>
      </p:sp>
      <p:sp>
        <p:nvSpPr>
          <p:cNvPr id="7" name="Title 6"/>
          <p:cNvSpPr>
            <a:spLocks noGrp="1"/>
          </p:cNvSpPr>
          <p:nvPr>
            <p:ph type="title"/>
          </p:nvPr>
        </p:nvSpPr>
        <p:spPr>
          <a:xfrm>
            <a:off x="304801" y="761999"/>
            <a:ext cx="8632722" cy="1066801"/>
          </a:xfrm>
        </p:spPr>
        <p:txBody>
          <a:bodyPr>
            <a:noAutofit/>
          </a:bodyPr>
          <a:lstStyle/>
          <a:p>
            <a:r>
              <a:rPr lang="en-US" altLang="en-US" dirty="0"/>
              <a:t>Earnings in Excess of Base Amount (1 of 2)</a:t>
            </a:r>
            <a:endParaRPr lang="en-US" dirty="0"/>
          </a:p>
        </p:txBody>
      </p:sp>
      <p:sp>
        <p:nvSpPr>
          <p:cNvPr id="8" name="Content Placeholder 7"/>
          <p:cNvSpPr>
            <a:spLocks noGrp="1"/>
          </p:cNvSpPr>
          <p:nvPr>
            <p:ph idx="1"/>
          </p:nvPr>
        </p:nvSpPr>
        <p:spPr>
          <a:xfrm>
            <a:off x="304800" y="2133600"/>
            <a:ext cx="8610599" cy="4114799"/>
          </a:xfrm>
        </p:spPr>
        <p:txBody>
          <a:bodyPr>
            <a:normAutofit/>
          </a:bodyPr>
          <a:lstStyle/>
          <a:p>
            <a:pPr marL="0" indent="0">
              <a:buNone/>
            </a:pPr>
            <a:r>
              <a:rPr lang="en-US" altLang="en-US" sz="2600" dirty="0"/>
              <a:t>In this textbook example, state unemployment tax is paid on the </a:t>
            </a:r>
            <a:r>
              <a:rPr lang="en-US" altLang="en-US" sz="2600" u="sng" dirty="0"/>
              <a:t>first $7,000 </a:t>
            </a:r>
            <a:r>
              <a:rPr lang="en-US" altLang="en-US" sz="2600" dirty="0"/>
              <a:t>of annual earnings for each employee. See the next slide for details.</a:t>
            </a:r>
          </a:p>
        </p:txBody>
      </p:sp>
    </p:spTree>
    <p:extLst>
      <p:ext uri="{BB962C8B-B14F-4D97-AF65-F5344CB8AC3E}">
        <p14:creationId xmlns:p14="http://schemas.microsoft.com/office/powerpoint/2010/main" val="171166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4"/>
          </p:nvPr>
        </p:nvSpPr>
        <p:spPr>
          <a:xfrm>
            <a:off x="0" y="0"/>
            <a:ext cx="9044152" cy="609600"/>
          </a:xfrm>
        </p:spPr>
        <p:txBody>
          <a:bodyPr vert="horz" lIns="91440" tIns="45720" rIns="91440" bIns="45720" rtlCol="0">
            <a:noAutofit/>
          </a:bodyPr>
          <a:lstStyle/>
          <a:p>
            <a:pPr marL="0" indent="0">
              <a:buNone/>
            </a:pPr>
            <a:r>
              <a:rPr lang="en-US" altLang="en-US" sz="1800" dirty="0"/>
              <a:t>Section 2, Objective 11-6: Compute and record liability for federal and state unemployment taxes and record payment of the taxes</a:t>
            </a:r>
          </a:p>
        </p:txBody>
      </p:sp>
      <p:sp>
        <p:nvSpPr>
          <p:cNvPr id="7" name="Title 6"/>
          <p:cNvSpPr>
            <a:spLocks noGrp="1"/>
          </p:cNvSpPr>
          <p:nvPr>
            <p:ph type="title"/>
          </p:nvPr>
        </p:nvSpPr>
        <p:spPr>
          <a:xfrm>
            <a:off x="304800" y="685800"/>
            <a:ext cx="8610600" cy="1066800"/>
          </a:xfrm>
        </p:spPr>
        <p:txBody>
          <a:bodyPr vert="horz" lIns="91440" tIns="45720" rIns="91440" bIns="45720" rtlCol="0" anchor="ctr">
            <a:noAutofit/>
          </a:bodyPr>
          <a:lstStyle/>
          <a:p>
            <a:r>
              <a:rPr lang="en-US" altLang="en-US" dirty="0"/>
              <a:t>Earnings in Excess of Base Amount (2 of 2)</a:t>
            </a:r>
            <a:endParaRPr lang="en-US" dirty="0"/>
          </a:p>
        </p:txBody>
      </p:sp>
      <p:sp>
        <p:nvSpPr>
          <p:cNvPr id="12" name="Content Placeholder 11"/>
          <p:cNvSpPr>
            <a:spLocks noGrp="1"/>
          </p:cNvSpPr>
          <p:nvPr>
            <p:ph sz="quarter" idx="11"/>
          </p:nvPr>
        </p:nvSpPr>
        <p:spPr>
          <a:xfrm>
            <a:off x="457200" y="2057400"/>
            <a:ext cx="8229600" cy="914400"/>
          </a:xfrm>
        </p:spPr>
        <p:txBody>
          <a:bodyPr vert="horz" lIns="91440" tIns="45720" rIns="91440" bIns="45720" rtlCol="0">
            <a:noAutofit/>
          </a:bodyPr>
          <a:lstStyle/>
          <a:p>
            <a:pPr marL="0" indent="0">
              <a:buNone/>
            </a:pPr>
            <a:r>
              <a:rPr lang="en-US" altLang="en-US" sz="2400" dirty="0"/>
              <a:t>Earnings over $7,000 are not subject to state unemployment tax.</a:t>
            </a:r>
          </a:p>
        </p:txBody>
      </p:sp>
      <p:graphicFrame>
        <p:nvGraphicFramePr>
          <p:cNvPr id="3" name="Table 2" descr="Table shows the items and data included in earnings in excess of base amount.  The first column lists the dates and the rest of the columns are labeled Earnings, Cumulative Earnings and Taxable Earnings.  January lists $2,240 for all the columns.  February lists 2,240 for the first column and 4,480 for the last two columns.  Mar, week 1-4 lists 2,240 in the first column and 6,720 for the last two columns.  Mar, week 5 lists 560, 7,280 and 7,000." title="Earnings in Excess of Base Amount Table (Slide 2 of 2)"/>
          <p:cNvGraphicFramePr>
            <a:graphicFrameLocks noGrp="1"/>
          </p:cNvGraphicFramePr>
          <p:nvPr>
            <p:extLst>
              <p:ext uri="{D42A27DB-BD31-4B8C-83A1-F6EECF244321}">
                <p14:modId xmlns:p14="http://schemas.microsoft.com/office/powerpoint/2010/main" val="772021182"/>
              </p:ext>
            </p:extLst>
          </p:nvPr>
        </p:nvGraphicFramePr>
        <p:xfrm>
          <a:off x="533400" y="3143417"/>
          <a:ext cx="8001000" cy="2419183"/>
        </p:xfrm>
        <a:graphic>
          <a:graphicData uri="http://schemas.openxmlformats.org/drawingml/2006/table">
            <a:tbl>
              <a:tblPr firstRow="1" bandRow="1">
                <a:tableStyleId>{5940675A-B579-460E-94D1-54222C63F5DA}</a:tableStyleId>
              </a:tblPr>
              <a:tblGrid>
                <a:gridCol w="1972945">
                  <a:extLst>
                    <a:ext uri="{9D8B030D-6E8A-4147-A177-3AD203B41FA5}">
                      <a16:colId xmlns:a16="http://schemas.microsoft.com/office/drawing/2014/main" val="20000"/>
                    </a:ext>
                  </a:extLst>
                </a:gridCol>
                <a:gridCol w="1460818">
                  <a:extLst>
                    <a:ext uri="{9D8B030D-6E8A-4147-A177-3AD203B41FA5}">
                      <a16:colId xmlns:a16="http://schemas.microsoft.com/office/drawing/2014/main" val="20001"/>
                    </a:ext>
                  </a:extLst>
                </a:gridCol>
                <a:gridCol w="2357437">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686462">
                <a:tc>
                  <a:txBody>
                    <a:bodyPr/>
                    <a:lstStyle/>
                    <a:p>
                      <a:pPr algn="ctr"/>
                      <a:endParaRPr lang="en-US" dirty="0">
                        <a:latin typeface="Verdana" pitchFamily="34" charset="0"/>
                        <a:ea typeface="Verdana" pitchFamily="34" charset="0"/>
                        <a:cs typeface="Verdana" pitchFamily="34" charset="0"/>
                      </a:endParaRPr>
                    </a:p>
                  </a:txBody>
                  <a:tcPr anchor="ctr"/>
                </a:tc>
                <a:tc>
                  <a:txBody>
                    <a:bodyPr/>
                    <a:lstStyle/>
                    <a:p>
                      <a:pPr algn="ctr"/>
                      <a:r>
                        <a:rPr lang="en-US" altLang="en-US" sz="1800" b="1" dirty="0">
                          <a:latin typeface="Verdana" pitchFamily="34" charset="0"/>
                          <a:ea typeface="Verdana" pitchFamily="34" charset="0"/>
                          <a:cs typeface="Verdana" pitchFamily="34" charset="0"/>
                        </a:rPr>
                        <a:t>Earnings </a:t>
                      </a:r>
                      <a:endParaRPr lang="en-US" b="1" dirty="0">
                        <a:latin typeface="Verdana" pitchFamily="34" charset="0"/>
                        <a:ea typeface="Verdana" pitchFamily="34" charset="0"/>
                        <a:cs typeface="Verdana" pitchFamily="34" charset="0"/>
                      </a:endParaRPr>
                    </a:p>
                  </a:txBody>
                  <a:tcPr anchor="ctr"/>
                </a:tc>
                <a:tc>
                  <a:txBody>
                    <a:bodyPr/>
                    <a:lstStyle/>
                    <a:p>
                      <a:pPr algn="ctr"/>
                      <a:r>
                        <a:rPr lang="en-US" altLang="en-US" sz="1800" b="1" dirty="0">
                          <a:latin typeface="Verdana" pitchFamily="34" charset="0"/>
                          <a:ea typeface="Verdana" pitchFamily="34" charset="0"/>
                          <a:cs typeface="Verdana" pitchFamily="34" charset="0"/>
                        </a:rPr>
                        <a:t>Cumulative Earnings  </a:t>
                      </a:r>
                      <a:endParaRPr lang="en-US" b="1" dirty="0">
                        <a:latin typeface="Verdana" pitchFamily="34" charset="0"/>
                        <a:ea typeface="Verdana" pitchFamily="34" charset="0"/>
                        <a:cs typeface="Verdana" pitchFamily="34" charset="0"/>
                      </a:endParaRPr>
                    </a:p>
                  </a:txBody>
                  <a:tcPr anchor="ctr"/>
                </a:tc>
                <a:tc>
                  <a:txBody>
                    <a:bodyPr/>
                    <a:lstStyle/>
                    <a:p>
                      <a:pPr algn="ctr"/>
                      <a:r>
                        <a:rPr lang="en-US" altLang="en-US" sz="1800" b="1" dirty="0">
                          <a:latin typeface="Verdana" pitchFamily="34" charset="0"/>
                          <a:ea typeface="Verdana" pitchFamily="34" charset="0"/>
                          <a:cs typeface="Verdana" pitchFamily="34" charset="0"/>
                        </a:rPr>
                        <a:t>Taxable Earnings</a:t>
                      </a:r>
                      <a:endParaRPr lang="en-US"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92264">
                <a:tc>
                  <a:txBody>
                    <a:bodyPr/>
                    <a:lstStyle/>
                    <a:p>
                      <a:pPr algn="l"/>
                      <a:r>
                        <a:rPr lang="en-US" altLang="en-US" sz="1800" dirty="0">
                          <a:latin typeface="Verdana" pitchFamily="34" charset="0"/>
                          <a:ea typeface="Verdana" pitchFamily="34" charset="0"/>
                          <a:cs typeface="Verdana" pitchFamily="34" charset="0"/>
                        </a:rPr>
                        <a:t>January </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$ 2,240 </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$2,240</a:t>
                      </a:r>
                      <a:endParaRPr lang="en-US" dirty="0">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$2,240</a:t>
                      </a:r>
                      <a:endParaRPr lang="en-US" altLang="en-US" sz="1800" b="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92264">
                <a:tc>
                  <a:txBody>
                    <a:bodyPr/>
                    <a:lstStyle/>
                    <a:p>
                      <a:pPr algn="l"/>
                      <a:r>
                        <a:rPr lang="en-US" altLang="en-US" sz="1800" dirty="0">
                          <a:latin typeface="Verdana" pitchFamily="34" charset="0"/>
                          <a:ea typeface="Verdana" pitchFamily="34" charset="0"/>
                          <a:cs typeface="Verdana" pitchFamily="34" charset="0"/>
                        </a:rPr>
                        <a:t>February </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2,240 </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4,480 </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4,480</a:t>
                      </a:r>
                      <a:endParaRPr lang="en-US"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555929">
                <a:tc>
                  <a:txBody>
                    <a:bodyPr/>
                    <a:lstStyle/>
                    <a:p>
                      <a:pPr algn="l"/>
                      <a:r>
                        <a:rPr lang="en-US" altLang="en-US" sz="1800" dirty="0">
                          <a:latin typeface="Verdana" pitchFamily="34" charset="0"/>
                          <a:ea typeface="Verdana" pitchFamily="34" charset="0"/>
                          <a:cs typeface="Verdana" pitchFamily="34" charset="0"/>
                        </a:rPr>
                        <a:t>Mar, week 1-4 </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2,240 </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6,720</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6,720</a:t>
                      </a:r>
                      <a:endParaRPr lang="en-US"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392264">
                <a:tc>
                  <a:txBody>
                    <a:bodyPr/>
                    <a:lstStyle/>
                    <a:p>
                      <a:pPr algn="l"/>
                      <a:r>
                        <a:rPr lang="en-US" altLang="en-US" sz="1800" dirty="0">
                          <a:latin typeface="Verdana" pitchFamily="34" charset="0"/>
                          <a:ea typeface="Verdana" pitchFamily="34" charset="0"/>
                          <a:cs typeface="Verdana" pitchFamily="34" charset="0"/>
                        </a:rPr>
                        <a:t>Mar, week 5</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560 </a:t>
                      </a:r>
                      <a:endParaRPr lang="en-US" dirty="0">
                        <a:latin typeface="Verdana" pitchFamily="34" charset="0"/>
                        <a:ea typeface="Verdana" pitchFamily="34" charset="0"/>
                        <a:cs typeface="Verdana" pitchFamily="34" charset="0"/>
                      </a:endParaRPr>
                    </a:p>
                  </a:txBody>
                  <a:tcPr anchor="ctr"/>
                </a:tc>
                <a:tc>
                  <a:txBody>
                    <a:bodyPr/>
                    <a:lstStyle/>
                    <a:p>
                      <a:pPr algn="r"/>
                      <a:r>
                        <a:rPr lang="en-US" altLang="en-US" sz="1800" dirty="0">
                          <a:latin typeface="Verdana" pitchFamily="34" charset="0"/>
                          <a:ea typeface="Verdana" pitchFamily="34" charset="0"/>
                          <a:cs typeface="Verdana" pitchFamily="34" charset="0"/>
                        </a:rPr>
                        <a:t>7,280</a:t>
                      </a:r>
                      <a:endParaRPr lang="en-US"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7,000</a:t>
                      </a:r>
                      <a:endParaRPr lang="en-US" altLang="en-US" sz="1800" b="0"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2642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52400"/>
            <a:ext cx="8382000" cy="762000"/>
          </a:xfrm>
        </p:spPr>
        <p:txBody>
          <a:bodyPr>
            <a:normAutofit/>
          </a:bodyPr>
          <a:lstStyle/>
          <a:p>
            <a:r>
              <a:rPr lang="en-US" dirty="0">
                <a:cs typeface="Times New Roman" pitchFamily="18" charset="0"/>
              </a:rPr>
              <a:t>Learning Objectives (2 of 2)</a:t>
            </a:r>
            <a:endParaRPr lang="en-US" dirty="0"/>
          </a:p>
        </p:txBody>
      </p:sp>
      <p:sp>
        <p:nvSpPr>
          <p:cNvPr id="10" name="Content Placeholder 9"/>
          <p:cNvSpPr>
            <a:spLocks noGrp="1"/>
          </p:cNvSpPr>
          <p:nvPr>
            <p:ph idx="1"/>
          </p:nvPr>
        </p:nvSpPr>
        <p:spPr>
          <a:xfrm>
            <a:off x="304800" y="1295400"/>
            <a:ext cx="8534400" cy="4800600"/>
          </a:xfrm>
        </p:spPr>
        <p:txBody>
          <a:bodyPr>
            <a:normAutofit/>
          </a:bodyPr>
          <a:lstStyle/>
          <a:p>
            <a:pPr marL="0" indent="0">
              <a:buNone/>
              <a:defRPr/>
            </a:pPr>
            <a:r>
              <a:rPr lang="en-US" altLang="en-US" sz="2400" u="sng" dirty="0"/>
              <a:t>SECTION 2: </a:t>
            </a:r>
            <a:r>
              <a:rPr lang="en-US" sz="2400" u="sng" dirty="0"/>
              <a:t>Unemployment Tax and Workers’ Compensation </a:t>
            </a:r>
            <a:endParaRPr lang="en-US" altLang="en-US" sz="2400" u="sng" dirty="0"/>
          </a:p>
          <a:p>
            <a:pPr marL="803275" indent="-803275">
              <a:buNone/>
              <a:defRPr/>
            </a:pPr>
            <a:r>
              <a:rPr lang="en-US" altLang="en-US" sz="2400" dirty="0"/>
              <a:t>11-6 </a:t>
            </a:r>
            <a:r>
              <a:rPr lang="en-US" sz="2400" dirty="0"/>
              <a:t>Compute and record liability for federal and state unemployment taxes and record payment of the taxes. </a:t>
            </a:r>
            <a:endParaRPr lang="en-US" altLang="en-US" sz="2400" dirty="0"/>
          </a:p>
          <a:p>
            <a:pPr marL="803275" indent="-803275">
              <a:buNone/>
              <a:defRPr/>
            </a:pPr>
            <a:r>
              <a:rPr lang="en-US" altLang="en-US" sz="2400" dirty="0"/>
              <a:t>11-7 </a:t>
            </a:r>
            <a:r>
              <a:rPr lang="en-US" sz="2400" dirty="0"/>
              <a:t>Prepare an Employer’s Federal Unemployment Tax Return, Form 940.</a:t>
            </a:r>
          </a:p>
          <a:p>
            <a:pPr marL="803275" indent="-803275">
              <a:buNone/>
              <a:defRPr/>
            </a:pPr>
            <a:r>
              <a:rPr lang="en-US" altLang="en-US" sz="2400" dirty="0"/>
              <a:t>11-8 </a:t>
            </a:r>
            <a:r>
              <a:rPr lang="en-US" sz="2400" dirty="0"/>
              <a:t>Compute and record workers’ compensation insurance premiums.</a:t>
            </a:r>
          </a:p>
        </p:txBody>
      </p:sp>
    </p:spTree>
    <p:extLst>
      <p:ext uri="{BB962C8B-B14F-4D97-AF65-F5344CB8AC3E}">
        <p14:creationId xmlns:p14="http://schemas.microsoft.com/office/powerpoint/2010/main" val="297556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11-6: Compute and record liability for federal and state unemployment taxes and record payment of the taxes.</a:t>
            </a:r>
          </a:p>
        </p:txBody>
      </p:sp>
      <p:sp>
        <p:nvSpPr>
          <p:cNvPr id="2" name="Title 1"/>
          <p:cNvSpPr>
            <a:spLocks noGrp="1"/>
          </p:cNvSpPr>
          <p:nvPr>
            <p:ph type="title"/>
          </p:nvPr>
        </p:nvSpPr>
        <p:spPr>
          <a:xfrm>
            <a:off x="304800" y="685800"/>
            <a:ext cx="8534400" cy="1143000"/>
          </a:xfrm>
        </p:spPr>
        <p:txBody>
          <a:bodyPr>
            <a:noAutofit/>
          </a:bodyPr>
          <a:lstStyle/>
          <a:p>
            <a:r>
              <a:rPr lang="en-US" altLang="en-US" dirty="0"/>
              <a:t>Depositing Federal Unemployment Taxes</a:t>
            </a:r>
            <a:endParaRPr lang="en-US" dirty="0"/>
          </a:p>
        </p:txBody>
      </p:sp>
      <p:sp>
        <p:nvSpPr>
          <p:cNvPr id="4" name="Content Placeholder 3"/>
          <p:cNvSpPr>
            <a:spLocks noGrp="1"/>
          </p:cNvSpPr>
          <p:nvPr>
            <p:ph idx="1"/>
          </p:nvPr>
        </p:nvSpPr>
        <p:spPr>
          <a:xfrm>
            <a:off x="304800" y="1981201"/>
            <a:ext cx="8534400" cy="4419599"/>
          </a:xfrm>
        </p:spPr>
        <p:txBody>
          <a:bodyPr>
            <a:normAutofit/>
          </a:bodyPr>
          <a:lstStyle/>
          <a:p>
            <a:pPr marL="457200" indent="-457200">
              <a:spcBef>
                <a:spcPts val="600"/>
              </a:spcBef>
            </a:pPr>
            <a:r>
              <a:rPr lang="en-US" altLang="en-US" sz="2600" dirty="0"/>
              <a:t>Federal unemployment tax deposits must be made electronically. Currently this is the only option available.  Electronic deposits are made using EFTPS (previously described.)</a:t>
            </a:r>
          </a:p>
          <a:p>
            <a:pPr marL="457200" indent="-457200">
              <a:spcBef>
                <a:spcPts val="600"/>
              </a:spcBef>
              <a:buSzPct val="100000"/>
            </a:pPr>
            <a:r>
              <a:rPr lang="en-US" altLang="en-US" sz="2600" dirty="0"/>
              <a:t>Deposits are made quarterly and are due on the last day of the month following the end of the quarter.</a:t>
            </a:r>
          </a:p>
          <a:p>
            <a:pPr marL="457200" indent="-457200">
              <a:spcBef>
                <a:spcPts val="600"/>
              </a:spcBef>
              <a:buSzPct val="100000"/>
            </a:pPr>
            <a:r>
              <a:rPr lang="en-US" altLang="en-US" sz="2600" dirty="0"/>
              <a:t>Most employers, regardless of size, must now remit payroll tax payments via EFTPS.</a:t>
            </a:r>
          </a:p>
        </p:txBody>
      </p:sp>
    </p:spTree>
    <p:extLst>
      <p:ext uri="{BB962C8B-B14F-4D97-AF65-F5344CB8AC3E}">
        <p14:creationId xmlns:p14="http://schemas.microsoft.com/office/powerpoint/2010/main" val="1349367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11-6: Compute and record liability for federal and state unemployment taxes and record payment of the taxes.</a:t>
            </a:r>
          </a:p>
        </p:txBody>
      </p:sp>
      <p:sp>
        <p:nvSpPr>
          <p:cNvPr id="2" name="Title 1"/>
          <p:cNvSpPr>
            <a:spLocks noGrp="1"/>
          </p:cNvSpPr>
          <p:nvPr>
            <p:ph type="title"/>
          </p:nvPr>
        </p:nvSpPr>
        <p:spPr>
          <a:xfrm>
            <a:off x="381000" y="685800"/>
            <a:ext cx="8382000" cy="762000"/>
          </a:xfrm>
        </p:spPr>
        <p:txBody>
          <a:bodyPr>
            <a:normAutofit/>
          </a:bodyPr>
          <a:lstStyle/>
          <a:p>
            <a:r>
              <a:rPr lang="en-US" altLang="en-US" dirty="0"/>
              <a:t>Federal Unemployment Taxes</a:t>
            </a:r>
            <a:endParaRPr lang="en-US" dirty="0"/>
          </a:p>
        </p:txBody>
      </p:sp>
      <p:sp>
        <p:nvSpPr>
          <p:cNvPr id="3" name="Content Placeholder 2"/>
          <p:cNvSpPr>
            <a:spLocks noGrp="1"/>
          </p:cNvSpPr>
          <p:nvPr>
            <p:ph idx="1"/>
          </p:nvPr>
        </p:nvSpPr>
        <p:spPr>
          <a:xfrm>
            <a:off x="381000" y="1600200"/>
            <a:ext cx="8382000" cy="4724400"/>
          </a:xfrm>
        </p:spPr>
        <p:txBody>
          <a:bodyPr>
            <a:noAutofit/>
          </a:bodyPr>
          <a:lstStyle/>
          <a:p>
            <a:pPr marL="457200" indent="-457200">
              <a:spcBef>
                <a:spcPts val="600"/>
              </a:spcBef>
              <a:defRPr/>
            </a:pPr>
            <a:r>
              <a:rPr lang="en-US" altLang="en-US" sz="2400" dirty="0"/>
              <a:t>The federal unemployment tax is calculated at the end of each quarter.</a:t>
            </a:r>
          </a:p>
          <a:p>
            <a:pPr marL="457200" indent="-457200">
              <a:spcBef>
                <a:spcPts val="600"/>
              </a:spcBef>
              <a:defRPr/>
            </a:pPr>
            <a:r>
              <a:rPr lang="en-US" altLang="en-US" sz="2400" dirty="0"/>
              <a:t>It is computed by multiplying the first $7,000 of each employee's wages by 0.006.</a:t>
            </a:r>
          </a:p>
          <a:p>
            <a:pPr marL="457200" indent="-457200">
              <a:spcBef>
                <a:spcPts val="600"/>
              </a:spcBef>
              <a:defRPr/>
            </a:pPr>
            <a:r>
              <a:rPr lang="en-US" altLang="en-US" sz="2400" dirty="0"/>
              <a:t>A deposit is required when more than $500 of federal unemployment tax is owed.</a:t>
            </a:r>
          </a:p>
          <a:p>
            <a:pPr marL="457200" indent="-457200">
              <a:spcBef>
                <a:spcPts val="600"/>
              </a:spcBef>
              <a:defRPr/>
            </a:pPr>
            <a:r>
              <a:rPr lang="en-US" altLang="en-US" sz="2400" dirty="0"/>
              <a:t>If $500 or less is owed, no deposit is required.</a:t>
            </a:r>
          </a:p>
        </p:txBody>
      </p:sp>
    </p:spTree>
    <p:extLst>
      <p:ext uri="{BB962C8B-B14F-4D97-AF65-F5344CB8AC3E}">
        <p14:creationId xmlns:p14="http://schemas.microsoft.com/office/powerpoint/2010/main" val="3574059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685800"/>
            <a:ext cx="8153400" cy="1752600"/>
          </a:xfrm>
        </p:spPr>
        <p:txBody>
          <a:bodyPr>
            <a:normAutofit/>
          </a:bodyPr>
          <a:lstStyle/>
          <a:p>
            <a:r>
              <a:rPr lang="en-US" altLang="en-US" u="sng" dirty="0"/>
              <a:t>Section 2: Unemployment</a:t>
            </a:r>
            <a:r>
              <a:rPr lang="en-US" altLang="en-US" u="sng" baseline="0" dirty="0"/>
              <a:t> </a:t>
            </a:r>
            <a:r>
              <a:rPr lang="en-US" altLang="en-US" u="sng" dirty="0"/>
              <a:t>Tax and Workers</a:t>
            </a:r>
            <a:r>
              <a:rPr lang="ja-JP" altLang="en-US" u="sng" dirty="0"/>
              <a:t>’</a:t>
            </a:r>
            <a:r>
              <a:rPr lang="en-US" altLang="ja-JP" u="sng" dirty="0"/>
              <a:t> Compensation  </a:t>
            </a:r>
            <a:endParaRPr lang="en-US" dirty="0"/>
          </a:p>
        </p:txBody>
      </p:sp>
      <p:sp>
        <p:nvSpPr>
          <p:cNvPr id="8" name="Content Placeholder 7"/>
          <p:cNvSpPr>
            <a:spLocks noGrp="1"/>
          </p:cNvSpPr>
          <p:nvPr>
            <p:ph sz="quarter" idx="10"/>
          </p:nvPr>
        </p:nvSpPr>
        <p:spPr>
          <a:xfrm>
            <a:off x="468312" y="2819400"/>
            <a:ext cx="8294688" cy="2209800"/>
          </a:xfrm>
        </p:spPr>
        <p:txBody>
          <a:bodyPr anchor="ctr">
            <a:noAutofit/>
          </a:bodyPr>
          <a:lstStyle/>
          <a:p>
            <a:pPr marL="0" indent="0" algn="ctr">
              <a:buNone/>
            </a:pPr>
            <a:r>
              <a:rPr lang="en-US" altLang="en-US" b="1" kern="0" dirty="0">
                <a:cs typeface="Times New Roman" pitchFamily="18" charset="0"/>
              </a:rPr>
              <a:t>Learning Objective </a:t>
            </a:r>
            <a:r>
              <a:rPr lang="en-US" altLang="en-US" b="1" dirty="0"/>
              <a:t>11-7: </a:t>
            </a:r>
          </a:p>
          <a:p>
            <a:pPr marL="0" indent="0" algn="ctr">
              <a:buNone/>
            </a:pPr>
            <a:r>
              <a:rPr lang="en-US" altLang="en-US" dirty="0"/>
              <a:t>Prepare an Employer</a:t>
            </a:r>
            <a:r>
              <a:rPr lang="ja-JP" altLang="en-US" dirty="0"/>
              <a:t>’</a:t>
            </a:r>
            <a:r>
              <a:rPr lang="en-US" altLang="ja-JP" dirty="0"/>
              <a:t>s Federal </a:t>
            </a:r>
            <a:r>
              <a:rPr lang="en-US" altLang="en-US" dirty="0"/>
              <a:t>Unemployment Tax Return.</a:t>
            </a:r>
            <a:r>
              <a:rPr lang="en-US" altLang="en-US" kern="0" dirty="0">
                <a:cs typeface="Times New Roman" pitchFamily="18" charset="0"/>
              </a:rPr>
              <a:t> </a:t>
            </a:r>
          </a:p>
        </p:txBody>
      </p:sp>
    </p:spTree>
    <p:extLst>
      <p:ext uri="{BB962C8B-B14F-4D97-AF65-F5344CB8AC3E}">
        <p14:creationId xmlns:p14="http://schemas.microsoft.com/office/powerpoint/2010/main" val="2346137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11-7: Prepare an Employer</a:t>
            </a:r>
            <a:r>
              <a:rPr lang="ja-JP" altLang="en-US" sz="1800" dirty="0"/>
              <a:t>’</a:t>
            </a:r>
            <a:r>
              <a:rPr lang="en-US" altLang="ja-JP" sz="1800" dirty="0"/>
              <a:t>s Federal </a:t>
            </a:r>
            <a:r>
              <a:rPr lang="en-US" altLang="en-US" sz="1800" dirty="0"/>
              <a:t>Unemployment Tax Return</a:t>
            </a:r>
          </a:p>
        </p:txBody>
      </p:sp>
      <p:sp>
        <p:nvSpPr>
          <p:cNvPr id="2" name="Title 1"/>
          <p:cNvSpPr>
            <a:spLocks noGrp="1"/>
          </p:cNvSpPr>
          <p:nvPr>
            <p:ph type="title"/>
          </p:nvPr>
        </p:nvSpPr>
        <p:spPr/>
        <p:txBody>
          <a:bodyPr/>
          <a:lstStyle/>
          <a:p>
            <a:r>
              <a:rPr lang="en-US" dirty="0"/>
              <a:t>Form 940 or 940-EZ (1 of 3)</a:t>
            </a:r>
          </a:p>
        </p:txBody>
      </p:sp>
      <p:sp>
        <p:nvSpPr>
          <p:cNvPr id="3" name="Content Placeholder 2"/>
          <p:cNvSpPr>
            <a:spLocks noGrp="1"/>
          </p:cNvSpPr>
          <p:nvPr>
            <p:ph idx="1"/>
          </p:nvPr>
        </p:nvSpPr>
        <p:spPr>
          <a:xfrm>
            <a:off x="457200" y="1676400"/>
            <a:ext cx="8153400" cy="4648200"/>
          </a:xfrm>
        </p:spPr>
        <p:txBody>
          <a:bodyPr>
            <a:normAutofit/>
          </a:bodyPr>
          <a:lstStyle/>
          <a:p>
            <a:pPr marL="0" indent="0">
              <a:buNone/>
            </a:pPr>
            <a:r>
              <a:rPr lang="en-US" altLang="en-US" sz="2600" b="1" dirty="0"/>
              <a:t>QUESTION: </a:t>
            </a:r>
          </a:p>
          <a:p>
            <a:pPr marL="0" indent="0">
              <a:buNone/>
            </a:pPr>
            <a:r>
              <a:rPr lang="en-US" altLang="en-US" sz="2600" dirty="0"/>
              <a:t>What is Form 940 or 940-EZ?</a:t>
            </a:r>
          </a:p>
          <a:p>
            <a:pPr marL="0" indent="0">
              <a:buNone/>
            </a:pPr>
            <a:r>
              <a:rPr lang="en-US" altLang="en-US" sz="2600" b="1" dirty="0"/>
              <a:t>ANSWER:</a:t>
            </a:r>
          </a:p>
          <a:p>
            <a:pPr marL="0" indent="0">
              <a:buNone/>
            </a:pPr>
            <a:r>
              <a:rPr lang="en-US" altLang="en-US" sz="2600" dirty="0"/>
              <a:t>Form 940 or 940-EZ is the Employer</a:t>
            </a:r>
            <a:r>
              <a:rPr lang="ja-JP" altLang="en-US" sz="2600" dirty="0"/>
              <a:t>’</a:t>
            </a:r>
            <a:r>
              <a:rPr lang="en-US" altLang="ja-JP" sz="2600" dirty="0"/>
              <a:t>s Annual Federal Unemployment Tax Return form. It is a preprinted government  form.</a:t>
            </a:r>
            <a:endParaRPr lang="en-US" altLang="en-US" sz="2600" dirty="0"/>
          </a:p>
        </p:txBody>
      </p:sp>
    </p:spTree>
    <p:extLst>
      <p:ext uri="{BB962C8B-B14F-4D97-AF65-F5344CB8AC3E}">
        <p14:creationId xmlns:p14="http://schemas.microsoft.com/office/powerpoint/2010/main" val="602751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4"/>
          </p:nvPr>
        </p:nvSpPr>
        <p:spPr>
          <a:xfrm>
            <a:off x="0" y="0"/>
            <a:ext cx="9067800" cy="685800"/>
          </a:xfrm>
        </p:spPr>
        <p:txBody>
          <a:bodyPr/>
          <a:lstStyle/>
          <a:p>
            <a:pPr marL="0" indent="0">
              <a:buNone/>
            </a:pPr>
            <a:r>
              <a:rPr lang="en-US" altLang="en-US" sz="1800" dirty="0"/>
              <a:t>Section 2, Objective 11-7: Prepare an Employer</a:t>
            </a:r>
            <a:r>
              <a:rPr lang="ja-JP" altLang="en-US" sz="1800" dirty="0"/>
              <a:t>’</a:t>
            </a:r>
            <a:r>
              <a:rPr lang="en-US" altLang="ja-JP" sz="1800" dirty="0"/>
              <a:t>s Federal </a:t>
            </a:r>
            <a:r>
              <a:rPr lang="en-US" altLang="en-US" sz="1800" dirty="0"/>
              <a:t>Unemployment Tax Return</a:t>
            </a:r>
            <a:endParaRPr lang="en-US" sz="1800" dirty="0"/>
          </a:p>
        </p:txBody>
      </p:sp>
      <p:sp>
        <p:nvSpPr>
          <p:cNvPr id="7" name="Title 6"/>
          <p:cNvSpPr>
            <a:spLocks noGrp="1"/>
          </p:cNvSpPr>
          <p:nvPr>
            <p:ph type="title"/>
          </p:nvPr>
        </p:nvSpPr>
        <p:spPr>
          <a:xfrm>
            <a:off x="457200" y="630494"/>
            <a:ext cx="8229600" cy="741106"/>
          </a:xfrm>
        </p:spPr>
        <p:txBody>
          <a:bodyPr/>
          <a:lstStyle/>
          <a:p>
            <a:r>
              <a:rPr lang="en-US" dirty="0"/>
              <a:t>Form 940 or 940-EZ (2 of 3)</a:t>
            </a:r>
          </a:p>
        </p:txBody>
      </p:sp>
      <p:pic>
        <p:nvPicPr>
          <p:cNvPr id="14" name="Picture 2" descr="Example of tax form 940 or 940-EZ for 2019." title="Tax Form 940 (Slide 2 of 3)"/>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667000" y="1506794"/>
            <a:ext cx="3733800" cy="481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707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11-7: Prepare an Employer</a:t>
            </a:r>
            <a:r>
              <a:rPr lang="ja-JP" altLang="en-US" sz="1800" dirty="0"/>
              <a:t>’</a:t>
            </a:r>
            <a:r>
              <a:rPr lang="en-US" altLang="ja-JP" sz="1800" dirty="0"/>
              <a:t>s Federal </a:t>
            </a:r>
            <a:r>
              <a:rPr lang="en-US" altLang="en-US" sz="1800" dirty="0"/>
              <a:t>Unemployment Tax Return</a:t>
            </a:r>
          </a:p>
        </p:txBody>
      </p:sp>
      <p:sp>
        <p:nvSpPr>
          <p:cNvPr id="7" name="Title 6"/>
          <p:cNvSpPr>
            <a:spLocks noGrp="1"/>
          </p:cNvSpPr>
          <p:nvPr>
            <p:ph type="title"/>
          </p:nvPr>
        </p:nvSpPr>
        <p:spPr>
          <a:xfrm>
            <a:off x="228600" y="685800"/>
            <a:ext cx="8610600" cy="685800"/>
          </a:xfrm>
        </p:spPr>
        <p:txBody>
          <a:bodyPr>
            <a:noAutofit/>
          </a:bodyPr>
          <a:lstStyle/>
          <a:p>
            <a:r>
              <a:rPr lang="en-US" dirty="0"/>
              <a:t>Form 940 or 940-EZ (3 of 3)</a:t>
            </a:r>
          </a:p>
        </p:txBody>
      </p:sp>
      <p:sp>
        <p:nvSpPr>
          <p:cNvPr id="10" name="Content Placeholder 9"/>
          <p:cNvSpPr>
            <a:spLocks noGrp="1"/>
          </p:cNvSpPr>
          <p:nvPr>
            <p:ph idx="1"/>
          </p:nvPr>
        </p:nvSpPr>
        <p:spPr>
          <a:xfrm>
            <a:off x="304800" y="1600200"/>
            <a:ext cx="8534400" cy="4724400"/>
          </a:xfrm>
        </p:spPr>
        <p:txBody>
          <a:bodyPr>
            <a:normAutofit/>
          </a:bodyPr>
          <a:lstStyle/>
          <a:p>
            <a:pPr marL="0" indent="0">
              <a:buNone/>
            </a:pPr>
            <a:r>
              <a:rPr lang="en-US" altLang="en-US" sz="2600" dirty="0"/>
              <a:t>Form 940 is the Employer</a:t>
            </a:r>
            <a:r>
              <a:rPr lang="ja-JP" altLang="en-US" sz="2600" dirty="0"/>
              <a:t>’</a:t>
            </a:r>
            <a:r>
              <a:rPr lang="en-US" altLang="ja-JP" sz="2600" dirty="0"/>
              <a:t>s Annual Federal Unemployment Tax Return form ( 1 of 2)</a:t>
            </a:r>
            <a:endParaRPr lang="en-US" altLang="en-US" sz="2600" dirty="0"/>
          </a:p>
          <a:p>
            <a:pPr marL="457200" indent="-457200">
              <a:tabLst>
                <a:tab pos="457200" algn="l"/>
              </a:tabLst>
            </a:pPr>
            <a:r>
              <a:rPr lang="en-US" altLang="en-US" sz="2600" dirty="0"/>
              <a:t>Line 3 shows the total compensation paid to employees.</a:t>
            </a:r>
          </a:p>
          <a:p>
            <a:pPr marL="457200" indent="-457200">
              <a:tabLst>
                <a:tab pos="457200" algn="l"/>
              </a:tabLst>
            </a:pPr>
            <a:r>
              <a:rPr lang="en-US" altLang="en-US" sz="2600" dirty="0"/>
              <a:t>Line 8 shows the total federal unemployment tax paid.</a:t>
            </a:r>
          </a:p>
        </p:txBody>
      </p:sp>
    </p:spTree>
    <p:extLst>
      <p:ext uri="{BB962C8B-B14F-4D97-AF65-F5344CB8AC3E}">
        <p14:creationId xmlns:p14="http://schemas.microsoft.com/office/powerpoint/2010/main" val="2968913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199" y="685800"/>
            <a:ext cx="8271891" cy="1752600"/>
          </a:xfrm>
        </p:spPr>
        <p:txBody>
          <a:bodyPr>
            <a:normAutofit/>
          </a:bodyPr>
          <a:lstStyle/>
          <a:p>
            <a:r>
              <a:rPr lang="en-US" altLang="en-US" u="sng" dirty="0"/>
              <a:t>Section 2: Unemployment</a:t>
            </a:r>
            <a:r>
              <a:rPr lang="en-US" altLang="en-US" u="sng" baseline="0" dirty="0"/>
              <a:t> </a:t>
            </a:r>
            <a:r>
              <a:rPr lang="en-US" altLang="en-US" u="sng" dirty="0"/>
              <a:t>Tax and Workers</a:t>
            </a:r>
            <a:r>
              <a:rPr lang="ja-JP" altLang="en-US" u="sng" dirty="0"/>
              <a:t>’</a:t>
            </a:r>
            <a:r>
              <a:rPr lang="en-US" altLang="ja-JP" u="sng" dirty="0"/>
              <a:t> Compensation   </a:t>
            </a:r>
            <a:endParaRPr lang="en-US" dirty="0"/>
          </a:p>
        </p:txBody>
      </p:sp>
      <p:sp>
        <p:nvSpPr>
          <p:cNvPr id="9" name="Content Placeholder 8"/>
          <p:cNvSpPr>
            <a:spLocks noGrp="1"/>
          </p:cNvSpPr>
          <p:nvPr>
            <p:ph sz="quarter" idx="10"/>
          </p:nvPr>
        </p:nvSpPr>
        <p:spPr>
          <a:xfrm>
            <a:off x="457200" y="2819400"/>
            <a:ext cx="8271890" cy="2209800"/>
          </a:xfrm>
        </p:spPr>
        <p:txBody>
          <a:bodyPr anchor="ctr">
            <a:noAutofit/>
          </a:bodyPr>
          <a:lstStyle/>
          <a:p>
            <a:pPr algn="ctr" defTabSz="809625">
              <a:spcBef>
                <a:spcPts val="1000"/>
              </a:spcBef>
              <a:buClr>
                <a:srgbClr val="EB8045"/>
              </a:buClr>
              <a:buNone/>
              <a:defRPr/>
            </a:pPr>
            <a:r>
              <a:rPr lang="en-US" altLang="en-US" kern="0" dirty="0">
                <a:cs typeface="Times New Roman" pitchFamily="18" charset="0"/>
              </a:rPr>
              <a:t> </a:t>
            </a:r>
            <a:r>
              <a:rPr lang="en-US" altLang="en-US" b="1" kern="0" dirty="0">
                <a:cs typeface="Times New Roman" pitchFamily="18" charset="0"/>
              </a:rPr>
              <a:t>Learning Objective </a:t>
            </a:r>
            <a:r>
              <a:rPr lang="en-US" altLang="en-US" b="1" dirty="0"/>
              <a:t>11-8:  </a:t>
            </a:r>
            <a:r>
              <a:rPr lang="en-US" altLang="en-US" dirty="0"/>
              <a:t>Compute and record workers</a:t>
            </a:r>
            <a:r>
              <a:rPr lang="ja-JP" altLang="en-US" dirty="0"/>
              <a:t>’</a:t>
            </a:r>
            <a:r>
              <a:rPr lang="en-US" altLang="ja-JP" dirty="0"/>
              <a:t> compensation insurance premiums.</a:t>
            </a:r>
            <a:endParaRPr lang="en-US" altLang="en-US" dirty="0"/>
          </a:p>
        </p:txBody>
      </p:sp>
    </p:spTree>
    <p:extLst>
      <p:ext uri="{BB962C8B-B14F-4D97-AF65-F5344CB8AC3E}">
        <p14:creationId xmlns:p14="http://schemas.microsoft.com/office/powerpoint/2010/main" val="805640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altLang="en-US" sz="1800" dirty="0"/>
          </a:p>
        </p:txBody>
      </p:sp>
      <p:sp>
        <p:nvSpPr>
          <p:cNvPr id="2" name="Title 1"/>
          <p:cNvSpPr>
            <a:spLocks noGrp="1"/>
          </p:cNvSpPr>
          <p:nvPr>
            <p:ph type="title"/>
          </p:nvPr>
        </p:nvSpPr>
        <p:spPr>
          <a:xfrm>
            <a:off x="381000" y="838200"/>
            <a:ext cx="8382000" cy="762000"/>
          </a:xfrm>
        </p:spPr>
        <p:txBody>
          <a:bodyPr/>
          <a:lstStyle/>
          <a:p>
            <a:r>
              <a:rPr lang="en-US" altLang="en-US" dirty="0"/>
              <a:t>Workers' Compensation</a:t>
            </a:r>
            <a:endParaRPr lang="en-US" dirty="0"/>
          </a:p>
        </p:txBody>
      </p:sp>
      <p:sp>
        <p:nvSpPr>
          <p:cNvPr id="3" name="Content Placeholder 2"/>
          <p:cNvSpPr>
            <a:spLocks noGrp="1"/>
          </p:cNvSpPr>
          <p:nvPr>
            <p:ph idx="1"/>
          </p:nvPr>
        </p:nvSpPr>
        <p:spPr>
          <a:xfrm>
            <a:off x="381000" y="1790701"/>
            <a:ext cx="8343900" cy="4381499"/>
          </a:xfrm>
        </p:spPr>
        <p:txBody>
          <a:bodyPr>
            <a:normAutofit/>
          </a:bodyPr>
          <a:lstStyle/>
          <a:p>
            <a:pPr marL="457200" indent="-457200"/>
            <a:r>
              <a:rPr lang="en-US" altLang="en-US" sz="2600" dirty="0"/>
              <a:t>Workers' compensation provides benefits for employees who are injured on the job. </a:t>
            </a:r>
          </a:p>
          <a:p>
            <a:pPr marL="457200" indent="-457200"/>
            <a:r>
              <a:rPr lang="en-US" altLang="en-US" sz="2600" dirty="0"/>
              <a:t>The insurance premium, which is paid by the employer, depends on the risk involved with the work performed.</a:t>
            </a:r>
          </a:p>
        </p:txBody>
      </p:sp>
    </p:spTree>
    <p:extLst>
      <p:ext uri="{BB962C8B-B14F-4D97-AF65-F5344CB8AC3E}">
        <p14:creationId xmlns:p14="http://schemas.microsoft.com/office/powerpoint/2010/main" val="3185746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altLang="en-US" sz="1800" dirty="0"/>
          </a:p>
        </p:txBody>
      </p:sp>
      <p:sp>
        <p:nvSpPr>
          <p:cNvPr id="2" name="Title 1"/>
          <p:cNvSpPr>
            <a:spLocks noGrp="1"/>
          </p:cNvSpPr>
          <p:nvPr>
            <p:ph type="title"/>
          </p:nvPr>
        </p:nvSpPr>
        <p:spPr>
          <a:xfrm>
            <a:off x="304800" y="685800"/>
            <a:ext cx="8458200" cy="990600"/>
          </a:xfrm>
        </p:spPr>
        <p:txBody>
          <a:bodyPr>
            <a:noAutofit/>
          </a:bodyPr>
          <a:lstStyle/>
          <a:p>
            <a:r>
              <a:rPr lang="en-US" altLang="en-US" dirty="0"/>
              <a:t>Workers’ Compensation Insurance (1 of 2)</a:t>
            </a:r>
            <a:endParaRPr lang="en-US" dirty="0"/>
          </a:p>
        </p:txBody>
      </p:sp>
      <p:sp>
        <p:nvSpPr>
          <p:cNvPr id="3" name="Content Placeholder 2"/>
          <p:cNvSpPr>
            <a:spLocks noGrp="1"/>
          </p:cNvSpPr>
          <p:nvPr>
            <p:ph idx="1"/>
          </p:nvPr>
        </p:nvSpPr>
        <p:spPr>
          <a:xfrm>
            <a:off x="457200" y="1877292"/>
            <a:ext cx="8153400" cy="4294908"/>
          </a:xfrm>
        </p:spPr>
        <p:txBody>
          <a:bodyPr>
            <a:normAutofit/>
          </a:bodyPr>
          <a:lstStyle/>
          <a:p>
            <a:pPr marL="0" indent="0">
              <a:buNone/>
            </a:pPr>
            <a:r>
              <a:rPr lang="en-US" altLang="en-US" sz="2600" dirty="0"/>
              <a:t>There are two ways to handle workers' compensation insurance:</a:t>
            </a:r>
          </a:p>
          <a:p>
            <a:pPr>
              <a:spcBef>
                <a:spcPts val="1000"/>
              </a:spcBef>
              <a:buSzPct val="100000"/>
            </a:pPr>
            <a:r>
              <a:rPr lang="en-US" altLang="en-US" sz="2600" dirty="0"/>
              <a:t>Pay an estimated annual premium in advance.</a:t>
            </a:r>
          </a:p>
          <a:p>
            <a:pPr>
              <a:spcBef>
                <a:spcPts val="1000"/>
              </a:spcBef>
              <a:buSzPct val="100000"/>
            </a:pPr>
            <a:r>
              <a:rPr lang="en-US" altLang="en-US" sz="2600" dirty="0"/>
              <a:t>Pay a deposit at the beginning of the year and make monthly payments.</a:t>
            </a:r>
          </a:p>
          <a:p>
            <a:pPr marL="0" indent="0">
              <a:spcBef>
                <a:spcPct val="50000"/>
              </a:spcBef>
              <a:buSzPct val="80000"/>
              <a:buNone/>
            </a:pPr>
            <a:r>
              <a:rPr lang="en-US" altLang="en-US" sz="2600" dirty="0"/>
              <a:t>The method a business uses depends on the number of its employees.</a:t>
            </a:r>
          </a:p>
        </p:txBody>
      </p:sp>
    </p:spTree>
    <p:extLst>
      <p:ext uri="{BB962C8B-B14F-4D97-AF65-F5344CB8AC3E}">
        <p14:creationId xmlns:p14="http://schemas.microsoft.com/office/powerpoint/2010/main" val="3372050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altLang="en-US" sz="1800" dirty="0"/>
          </a:p>
        </p:txBody>
      </p:sp>
      <p:sp>
        <p:nvSpPr>
          <p:cNvPr id="2" name="Title 1"/>
          <p:cNvSpPr>
            <a:spLocks noGrp="1"/>
          </p:cNvSpPr>
          <p:nvPr>
            <p:ph type="title"/>
          </p:nvPr>
        </p:nvSpPr>
        <p:spPr>
          <a:xfrm>
            <a:off x="380999" y="685799"/>
            <a:ext cx="8382001" cy="1066801"/>
          </a:xfrm>
        </p:spPr>
        <p:txBody>
          <a:bodyPr>
            <a:noAutofit/>
          </a:bodyPr>
          <a:lstStyle/>
          <a:p>
            <a:r>
              <a:rPr lang="en-US" altLang="en-US" dirty="0"/>
              <a:t>Workers’ Compensation Insurance (2 of 2)</a:t>
            </a:r>
            <a:endParaRPr lang="en-US" dirty="0"/>
          </a:p>
        </p:txBody>
      </p:sp>
      <p:sp>
        <p:nvSpPr>
          <p:cNvPr id="3" name="Content Placeholder 2"/>
          <p:cNvSpPr>
            <a:spLocks noGrp="1"/>
          </p:cNvSpPr>
          <p:nvPr>
            <p:ph idx="1"/>
          </p:nvPr>
        </p:nvSpPr>
        <p:spPr>
          <a:xfrm>
            <a:off x="380998" y="1981200"/>
            <a:ext cx="8382001" cy="4343400"/>
          </a:xfrm>
        </p:spPr>
        <p:txBody>
          <a:bodyPr>
            <a:noAutofit/>
          </a:bodyPr>
          <a:lstStyle/>
          <a:p>
            <a:pPr marL="0" indent="0">
              <a:spcBef>
                <a:spcPts val="1000"/>
              </a:spcBef>
              <a:buNone/>
            </a:pPr>
            <a:r>
              <a:rPr lang="en-US" altLang="en-US" sz="2600" dirty="0"/>
              <a:t>Tomlin Furniture Company has two work classifications: </a:t>
            </a:r>
          </a:p>
          <a:p>
            <a:pPr>
              <a:spcBef>
                <a:spcPts val="1000"/>
              </a:spcBef>
              <a:buSzPct val="100000"/>
            </a:pPr>
            <a:r>
              <a:rPr lang="en-US" altLang="en-US" sz="2600" dirty="0"/>
              <a:t>Office work</a:t>
            </a:r>
          </a:p>
          <a:p>
            <a:pPr>
              <a:spcBef>
                <a:spcPts val="1000"/>
              </a:spcBef>
              <a:buSzPct val="100000"/>
            </a:pPr>
            <a:r>
              <a:rPr lang="en-US" altLang="en-US" sz="2600" dirty="0"/>
              <a:t>Shipping work</a:t>
            </a:r>
          </a:p>
          <a:p>
            <a:pPr>
              <a:spcBef>
                <a:spcPts val="1000"/>
              </a:spcBef>
              <a:buSzPct val="80000"/>
              <a:buFont typeface="Wingdings" pitchFamily="2" charset="2"/>
              <a:buNone/>
            </a:pPr>
            <a:r>
              <a:rPr lang="en-US" altLang="en-US" sz="2600" dirty="0"/>
              <a:t>The workers</a:t>
            </a:r>
            <a:r>
              <a:rPr lang="ja-JP" altLang="en-US" sz="2600" dirty="0"/>
              <a:t>’</a:t>
            </a:r>
            <a:r>
              <a:rPr lang="en-US" altLang="ja-JP" sz="2600" dirty="0"/>
              <a:t> compensation premium rates are </a:t>
            </a:r>
          </a:p>
          <a:p>
            <a:pPr marL="0" indent="0">
              <a:spcBef>
                <a:spcPts val="1000"/>
              </a:spcBef>
              <a:buNone/>
            </a:pPr>
            <a:r>
              <a:rPr lang="en-US" altLang="en-US" sz="2600" dirty="0"/>
              <a:t>Office workers $0.45 per $100 of labor costs </a:t>
            </a:r>
          </a:p>
          <a:p>
            <a:pPr marL="0" indent="0">
              <a:spcBef>
                <a:spcPts val="1000"/>
              </a:spcBef>
              <a:buNone/>
            </a:pPr>
            <a:r>
              <a:rPr lang="en-US" altLang="en-US" sz="2600" dirty="0"/>
              <a:t>Shipping workers 1.25 per $100 of labor costs</a:t>
            </a:r>
          </a:p>
        </p:txBody>
      </p:sp>
    </p:spTree>
    <p:extLst>
      <p:ext uri="{BB962C8B-B14F-4D97-AF65-F5344CB8AC3E}">
        <p14:creationId xmlns:p14="http://schemas.microsoft.com/office/powerpoint/2010/main" val="202112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685800"/>
            <a:ext cx="8153400" cy="1676400"/>
          </a:xfrm>
        </p:spPr>
        <p:txBody>
          <a:bodyPr>
            <a:noAutofit/>
          </a:bodyPr>
          <a:lstStyle/>
          <a:p>
            <a:r>
              <a:rPr lang="en-US" altLang="en-US" u="sng" dirty="0"/>
              <a:t>Section 1: Social Security, Medicare, and Employee Income Tax</a:t>
            </a:r>
            <a:endParaRPr lang="en-US" dirty="0"/>
          </a:p>
        </p:txBody>
      </p:sp>
      <p:sp>
        <p:nvSpPr>
          <p:cNvPr id="8" name="Content Placeholder 7"/>
          <p:cNvSpPr>
            <a:spLocks noGrp="1"/>
          </p:cNvSpPr>
          <p:nvPr>
            <p:ph sz="quarter" idx="10"/>
          </p:nvPr>
        </p:nvSpPr>
        <p:spPr>
          <a:xfrm>
            <a:off x="457200" y="2819400"/>
            <a:ext cx="8153400" cy="2209800"/>
          </a:xfrm>
        </p:spPr>
        <p:txBody>
          <a:bodyPr anchor="ctr">
            <a:noAutofit/>
          </a:bodyPr>
          <a:lstStyle/>
          <a:p>
            <a:pPr algn="ctr" defTabSz="809625">
              <a:buClr>
                <a:srgbClr val="EB8045"/>
              </a:buClr>
              <a:buNone/>
              <a:defRPr/>
            </a:pPr>
            <a:r>
              <a:rPr lang="en-US" altLang="en-US" b="1" kern="0" dirty="0">
                <a:cs typeface="Times New Roman" pitchFamily="18" charset="0"/>
              </a:rPr>
              <a:t>Learning Objective </a:t>
            </a:r>
            <a:r>
              <a:rPr lang="en-US" altLang="en-US" b="1" dirty="0"/>
              <a:t>11-1: </a:t>
            </a:r>
            <a:r>
              <a:rPr lang="en-US" altLang="en-US" dirty="0"/>
              <a:t>Explain how and when payroll taxes are paid to the government.</a:t>
            </a:r>
            <a:endParaRPr lang="en-US" altLang="en-US" b="1" kern="0" dirty="0">
              <a:cs typeface="Times New Roman" pitchFamily="18" charset="0"/>
            </a:endParaRPr>
          </a:p>
        </p:txBody>
      </p:sp>
    </p:spTree>
    <p:extLst>
      <p:ext uri="{BB962C8B-B14F-4D97-AF65-F5344CB8AC3E}">
        <p14:creationId xmlns:p14="http://schemas.microsoft.com/office/powerpoint/2010/main" val="81262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altLang="en-US" sz="1800" dirty="0"/>
          </a:p>
        </p:txBody>
      </p:sp>
      <p:sp>
        <p:nvSpPr>
          <p:cNvPr id="7" name="Title 6"/>
          <p:cNvSpPr>
            <a:spLocks noGrp="1"/>
          </p:cNvSpPr>
          <p:nvPr>
            <p:ph type="title"/>
          </p:nvPr>
        </p:nvSpPr>
        <p:spPr/>
        <p:txBody>
          <a:bodyPr>
            <a:normAutofit/>
          </a:bodyPr>
          <a:lstStyle/>
          <a:p>
            <a:r>
              <a:rPr lang="en-US" altLang="en-US" dirty="0"/>
              <a:t>Payment of Premiums (1 of 2)</a:t>
            </a:r>
            <a:endParaRPr lang="en-US" dirty="0"/>
          </a:p>
        </p:txBody>
      </p:sp>
      <p:sp>
        <p:nvSpPr>
          <p:cNvPr id="8" name="Content Placeholder 7"/>
          <p:cNvSpPr>
            <a:spLocks noGrp="1"/>
          </p:cNvSpPr>
          <p:nvPr>
            <p:ph idx="1"/>
          </p:nvPr>
        </p:nvSpPr>
        <p:spPr>
          <a:xfrm>
            <a:off x="457200" y="1600200"/>
            <a:ext cx="8305800" cy="4648199"/>
          </a:xfrm>
        </p:spPr>
        <p:txBody>
          <a:bodyPr>
            <a:normAutofit/>
          </a:bodyPr>
          <a:lstStyle/>
          <a:p>
            <a:pPr marL="0" indent="0">
              <a:buNone/>
            </a:pPr>
            <a:r>
              <a:rPr lang="en-US" altLang="en-US" sz="2600" dirty="0"/>
              <a:t>The insurance premium rates recognize that injuries are more likely to occur to shipping workers than to office workers.</a:t>
            </a:r>
          </a:p>
          <a:p>
            <a:pPr marL="0" indent="0">
              <a:buNone/>
            </a:pPr>
            <a:r>
              <a:rPr lang="en-US" altLang="en-US" sz="2600" dirty="0"/>
              <a:t>Based on employee earnings for the previous year, Tomlin Furniture Company paid an estimated premium of  $1,000 for the new year.</a:t>
            </a:r>
          </a:p>
        </p:txBody>
      </p:sp>
    </p:spTree>
    <p:extLst>
      <p:ext uri="{BB962C8B-B14F-4D97-AF65-F5344CB8AC3E}">
        <p14:creationId xmlns:p14="http://schemas.microsoft.com/office/powerpoint/2010/main" val="1676343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4"/>
          </p:nvPr>
        </p:nvSpPr>
        <p:spPr>
          <a:xfrm>
            <a:off x="0" y="0"/>
            <a:ext cx="9067800" cy="685800"/>
          </a:xfrm>
        </p:spPr>
        <p:txBody>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sz="1800" dirty="0"/>
          </a:p>
        </p:txBody>
      </p:sp>
      <p:sp>
        <p:nvSpPr>
          <p:cNvPr id="7" name="Title 6"/>
          <p:cNvSpPr>
            <a:spLocks noGrp="1"/>
          </p:cNvSpPr>
          <p:nvPr>
            <p:ph type="title"/>
          </p:nvPr>
        </p:nvSpPr>
        <p:spPr>
          <a:xfrm>
            <a:off x="457200" y="762000"/>
            <a:ext cx="8229600" cy="914400"/>
          </a:xfrm>
        </p:spPr>
        <p:txBody>
          <a:bodyPr/>
          <a:lstStyle/>
          <a:p>
            <a:r>
              <a:rPr lang="en-US" altLang="en-US" dirty="0"/>
              <a:t>Payment of Premiums (2 of 2)</a:t>
            </a:r>
            <a:endParaRPr lang="en-US" dirty="0"/>
          </a:p>
        </p:txBody>
      </p:sp>
      <p:pic>
        <p:nvPicPr>
          <p:cNvPr id="14" name="Picture 2" descr="General Journal shows the items and data for the payment of premiums.  The first entry lists 2019, Jan. 15 Prepaid Worker's Compensation Insurance with 1000.00 for Debit.  The next entry lists Cash with 1000.00 for Credit.  The last entry lists Estimated workers' compensation insurance for 20--." title="General Journal (Slide 2 of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tretch>
            <a:fillRect/>
          </a:stretch>
        </p:blipFill>
        <p:spPr bwMode="auto">
          <a:xfrm>
            <a:off x="376237" y="2286000"/>
            <a:ext cx="84677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746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quarter" idx="14"/>
          </p:nvPr>
        </p:nvSpPr>
        <p:spPr>
          <a:xfrm>
            <a:off x="0" y="0"/>
            <a:ext cx="9067800" cy="762000"/>
          </a:xfrm>
        </p:spPr>
        <p:txBody>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altLang="en-US" sz="1800" dirty="0"/>
          </a:p>
        </p:txBody>
      </p:sp>
      <p:sp>
        <p:nvSpPr>
          <p:cNvPr id="2" name="Title 1"/>
          <p:cNvSpPr>
            <a:spLocks noGrp="1"/>
          </p:cNvSpPr>
          <p:nvPr>
            <p:ph type="title"/>
          </p:nvPr>
        </p:nvSpPr>
        <p:spPr>
          <a:xfrm>
            <a:off x="0" y="685800"/>
            <a:ext cx="9052560" cy="1055914"/>
          </a:xfrm>
        </p:spPr>
        <p:txBody>
          <a:bodyPr/>
          <a:lstStyle/>
          <a:p>
            <a:r>
              <a:rPr lang="en-US" altLang="en-US" dirty="0"/>
              <a:t>Calculate Premium Payable (or Receivable) (1 of 2)</a:t>
            </a:r>
            <a:endParaRPr lang="en-US" dirty="0"/>
          </a:p>
        </p:txBody>
      </p:sp>
      <p:graphicFrame>
        <p:nvGraphicFramePr>
          <p:cNvPr id="8" name="Table 7" descr="Table shows the items and data in the calculation of premium payable.  Columns are labeled Classification, Payroll, Rate and Premium.  Office work lists $24,960, $0.45 per $100 and $112.32.  Shipping work lists 91,910, 1.25 per $100 and 1,148.88.  Total premium for year lists 1,261.20 for Premium.  Less estimated premium paid lists 1,000.00 for Premium.  Balance lists $261.20 for Premium." title="Premium Payable Table (Slide 1 of 2)"/>
          <p:cNvGraphicFramePr>
            <a:graphicFrameLocks noGrp="1"/>
          </p:cNvGraphicFramePr>
          <p:nvPr>
            <p:extLst>
              <p:ext uri="{D42A27DB-BD31-4B8C-83A1-F6EECF244321}">
                <p14:modId xmlns:p14="http://schemas.microsoft.com/office/powerpoint/2010/main" val="1970085074"/>
              </p:ext>
            </p:extLst>
          </p:nvPr>
        </p:nvGraphicFramePr>
        <p:xfrm>
          <a:off x="228600" y="2289810"/>
          <a:ext cx="8726171" cy="2946400"/>
        </p:xfrm>
        <a:graphic>
          <a:graphicData uri="http://schemas.openxmlformats.org/drawingml/2006/table">
            <a:tbl>
              <a:tblPr firstRow="1" bandRow="1">
                <a:tableStyleId>{5940675A-B579-460E-94D1-54222C63F5DA}</a:tableStyleId>
              </a:tblPr>
              <a:tblGrid>
                <a:gridCol w="3742055">
                  <a:extLst>
                    <a:ext uri="{9D8B030D-6E8A-4147-A177-3AD203B41FA5}">
                      <a16:colId xmlns:a16="http://schemas.microsoft.com/office/drawing/2014/main" val="20000"/>
                    </a:ext>
                  </a:extLst>
                </a:gridCol>
                <a:gridCol w="1303655">
                  <a:extLst>
                    <a:ext uri="{9D8B030D-6E8A-4147-A177-3AD203B41FA5}">
                      <a16:colId xmlns:a16="http://schemas.microsoft.com/office/drawing/2014/main" val="20001"/>
                    </a:ext>
                  </a:extLst>
                </a:gridCol>
                <a:gridCol w="2133918">
                  <a:extLst>
                    <a:ext uri="{9D8B030D-6E8A-4147-A177-3AD203B41FA5}">
                      <a16:colId xmlns:a16="http://schemas.microsoft.com/office/drawing/2014/main" val="20002"/>
                    </a:ext>
                  </a:extLst>
                </a:gridCol>
                <a:gridCol w="1546543">
                  <a:extLst>
                    <a:ext uri="{9D8B030D-6E8A-4147-A177-3AD203B41FA5}">
                      <a16:colId xmlns:a16="http://schemas.microsoft.com/office/drawing/2014/main" val="20003"/>
                    </a:ext>
                  </a:extLst>
                </a:gridCol>
              </a:tblGrid>
              <a:tr h="304800">
                <a:tc>
                  <a:txBody>
                    <a:bodyPr/>
                    <a:lstStyle/>
                    <a:p>
                      <a:pPr algn="ctr"/>
                      <a:r>
                        <a:rPr lang="en-US" altLang="en-US" sz="1800" b="1" dirty="0">
                          <a:latin typeface="Verdana" pitchFamily="34" charset="0"/>
                          <a:ea typeface="Verdana" pitchFamily="34" charset="0"/>
                          <a:cs typeface="Verdana" pitchFamily="34" charset="0"/>
                        </a:rPr>
                        <a:t>Classification</a:t>
                      </a:r>
                      <a:endParaRPr lang="en-US" b="1" dirty="0">
                        <a:latin typeface="Verdana" pitchFamily="34" charset="0"/>
                        <a:ea typeface="Verdana" pitchFamily="34" charset="0"/>
                        <a:cs typeface="Verdana" pitchFamily="34" charset="0"/>
                      </a:endParaRPr>
                    </a:p>
                  </a:txBody>
                  <a:tcPr/>
                </a:tc>
                <a:tc>
                  <a:txBody>
                    <a:bodyPr/>
                    <a:lstStyle/>
                    <a:p>
                      <a:pPr algn="ctr"/>
                      <a:r>
                        <a:rPr lang="en-US" altLang="en-US" sz="1800" b="1" dirty="0">
                          <a:latin typeface="Verdana" pitchFamily="34" charset="0"/>
                          <a:ea typeface="Verdana" pitchFamily="34" charset="0"/>
                          <a:cs typeface="Verdana" pitchFamily="34" charset="0"/>
                        </a:rPr>
                        <a:t>Payroll </a:t>
                      </a:r>
                      <a:endParaRPr lang="en-US" b="1" dirty="0">
                        <a:latin typeface="Verdana" pitchFamily="34" charset="0"/>
                        <a:ea typeface="Verdana" pitchFamily="34" charset="0"/>
                        <a:cs typeface="Verdana" pitchFamily="34" charset="0"/>
                      </a:endParaRPr>
                    </a:p>
                  </a:txBody>
                  <a:tcPr/>
                </a:tc>
                <a:tc>
                  <a:txBody>
                    <a:bodyPr/>
                    <a:lstStyle/>
                    <a:p>
                      <a:pPr algn="ctr"/>
                      <a:r>
                        <a:rPr lang="en-US" altLang="en-US" sz="1800" b="1" dirty="0">
                          <a:latin typeface="Verdana" pitchFamily="34" charset="0"/>
                          <a:ea typeface="Verdana" pitchFamily="34" charset="0"/>
                          <a:cs typeface="Verdana" pitchFamily="34" charset="0"/>
                        </a:rPr>
                        <a:t>Rate </a:t>
                      </a:r>
                      <a:endParaRPr lang="en-US" b="1" dirty="0">
                        <a:latin typeface="Verdana" pitchFamily="34" charset="0"/>
                        <a:ea typeface="Verdana" pitchFamily="34" charset="0"/>
                        <a:cs typeface="Verdana" pitchFamily="34" charset="0"/>
                      </a:endParaRPr>
                    </a:p>
                  </a:txBody>
                  <a:tcPr/>
                </a:tc>
                <a:tc>
                  <a:txBody>
                    <a:bodyPr/>
                    <a:lstStyle/>
                    <a:p>
                      <a:pPr algn="ctr"/>
                      <a:r>
                        <a:rPr lang="en-US" altLang="en-US" sz="1800" b="1" dirty="0">
                          <a:latin typeface="Verdana" pitchFamily="34" charset="0"/>
                          <a:ea typeface="Verdana" pitchFamily="34" charset="0"/>
                          <a:cs typeface="Verdana" pitchFamily="34" charset="0"/>
                        </a:rPr>
                        <a:t>Premium</a:t>
                      </a:r>
                      <a:endParaRPr lang="en-US" b="1"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0"/>
                  </a:ext>
                </a:extLst>
              </a:tr>
              <a:tr h="485140">
                <a:tc>
                  <a:txBody>
                    <a:bodyPr/>
                    <a:lstStyle/>
                    <a:p>
                      <a:r>
                        <a:rPr lang="en-US" altLang="en-US" sz="1800" dirty="0">
                          <a:latin typeface="Verdana" pitchFamily="34" charset="0"/>
                          <a:ea typeface="Verdana" pitchFamily="34" charset="0"/>
                          <a:cs typeface="Verdana" pitchFamily="34" charset="0"/>
                        </a:rPr>
                        <a:t>Office work </a:t>
                      </a:r>
                      <a:endParaRPr lang="en-US" dirty="0">
                        <a:latin typeface="Verdana" pitchFamily="34" charset="0"/>
                        <a:ea typeface="Verdana" pitchFamily="34" charset="0"/>
                        <a:cs typeface="Verdana" pitchFamily="34" charset="0"/>
                      </a:endParaRPr>
                    </a:p>
                  </a:txBody>
                  <a:tcPr/>
                </a:tc>
                <a:tc>
                  <a:txBody>
                    <a:bodyPr/>
                    <a:lstStyle/>
                    <a:p>
                      <a:pPr algn="r"/>
                      <a:r>
                        <a:rPr lang="en-US" altLang="en-US" sz="1800" dirty="0">
                          <a:latin typeface="Verdana" pitchFamily="34" charset="0"/>
                          <a:ea typeface="Verdana" pitchFamily="34" charset="0"/>
                          <a:cs typeface="Verdana" pitchFamily="34" charset="0"/>
                        </a:rPr>
                        <a:t>$ 24,960 </a:t>
                      </a:r>
                      <a:endParaRPr lang="en-US" dirty="0">
                        <a:latin typeface="Verdana" pitchFamily="34" charset="0"/>
                        <a:ea typeface="Verdana" pitchFamily="34" charset="0"/>
                        <a:cs typeface="Verdana" pitchFamily="34" charset="0"/>
                      </a:endParaRPr>
                    </a:p>
                  </a:txBody>
                  <a:tcPr/>
                </a:tc>
                <a:tc>
                  <a:txBody>
                    <a:bodyPr/>
                    <a:lstStyle/>
                    <a:p>
                      <a:pPr algn="r"/>
                      <a:r>
                        <a:rPr lang="en-US" altLang="en-US" sz="1800" dirty="0">
                          <a:latin typeface="Verdana" pitchFamily="34" charset="0"/>
                          <a:ea typeface="Verdana" pitchFamily="34" charset="0"/>
                          <a:cs typeface="Verdana" pitchFamily="34" charset="0"/>
                        </a:rPr>
                        <a:t>$ 0.45 per $ 100 </a:t>
                      </a:r>
                      <a:endParaRPr lang="en-US" dirty="0">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a:t>
                      </a:r>
                      <a:r>
                        <a:rPr lang="en-US" altLang="en-US" sz="1800" baseline="0" dirty="0">
                          <a:latin typeface="Verdana" pitchFamily="34" charset="0"/>
                          <a:ea typeface="Verdana" pitchFamily="34" charset="0"/>
                          <a:cs typeface="Verdana" pitchFamily="34" charset="0"/>
                        </a:rPr>
                        <a:t> </a:t>
                      </a:r>
                      <a:r>
                        <a:rPr lang="en-US" altLang="en-US" sz="1800" dirty="0">
                          <a:latin typeface="Verdana" pitchFamily="34" charset="0"/>
                          <a:ea typeface="Verdana" pitchFamily="34" charset="0"/>
                          <a:cs typeface="Verdana" pitchFamily="34" charset="0"/>
                        </a:rPr>
                        <a:t>112.32</a:t>
                      </a:r>
                    </a:p>
                  </a:txBody>
                  <a:tcPr/>
                </a:tc>
                <a:extLst>
                  <a:ext uri="{0D108BD9-81ED-4DB2-BD59-A6C34878D82A}">
                    <a16:rowId xmlns:a16="http://schemas.microsoft.com/office/drawing/2014/main" val="10001"/>
                  </a:ext>
                </a:extLst>
              </a:tr>
              <a:tr h="485140">
                <a:tc>
                  <a:txBody>
                    <a:bodyPr/>
                    <a:lstStyle/>
                    <a:p>
                      <a:r>
                        <a:rPr lang="en-US" altLang="en-US" sz="1800" dirty="0">
                          <a:latin typeface="Verdana" pitchFamily="34" charset="0"/>
                          <a:ea typeface="Verdana" pitchFamily="34" charset="0"/>
                          <a:cs typeface="Verdana" pitchFamily="34" charset="0"/>
                        </a:rPr>
                        <a:t>Shipping work </a:t>
                      </a:r>
                      <a:endParaRPr lang="en-US" dirty="0">
                        <a:latin typeface="Verdana" pitchFamily="34" charset="0"/>
                        <a:ea typeface="Verdana" pitchFamily="34" charset="0"/>
                        <a:cs typeface="Verdana" pitchFamily="34" charset="0"/>
                      </a:endParaRPr>
                    </a:p>
                  </a:txBody>
                  <a:tcPr/>
                </a:tc>
                <a:tc>
                  <a:txBody>
                    <a:bodyPr/>
                    <a:lstStyle/>
                    <a:p>
                      <a:pPr algn="r"/>
                      <a:r>
                        <a:rPr lang="en-US" altLang="en-US" sz="1800" dirty="0">
                          <a:latin typeface="Verdana" pitchFamily="34" charset="0"/>
                          <a:ea typeface="Verdana" pitchFamily="34" charset="0"/>
                          <a:cs typeface="Verdana" pitchFamily="34" charset="0"/>
                        </a:rPr>
                        <a:t>91,910 </a:t>
                      </a:r>
                      <a:endParaRPr lang="en-US" dirty="0">
                        <a:latin typeface="Verdana" pitchFamily="34" charset="0"/>
                        <a:ea typeface="Verdana" pitchFamily="34" charset="0"/>
                        <a:cs typeface="Verdana" pitchFamily="34" charset="0"/>
                      </a:endParaRPr>
                    </a:p>
                  </a:txBody>
                  <a:tcPr/>
                </a:tc>
                <a:tc>
                  <a:txBody>
                    <a:bodyPr/>
                    <a:lstStyle/>
                    <a:p>
                      <a:pPr algn="r"/>
                      <a:r>
                        <a:rPr lang="en-US" altLang="en-US" sz="1800" dirty="0">
                          <a:latin typeface="Verdana" pitchFamily="34" charset="0"/>
                          <a:ea typeface="Verdana" pitchFamily="34" charset="0"/>
                          <a:cs typeface="Verdana" pitchFamily="34" charset="0"/>
                        </a:rPr>
                        <a:t>1.25 per $ 100 </a:t>
                      </a:r>
                      <a:endParaRPr lang="en-US" dirty="0">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1,148.88</a:t>
                      </a:r>
                    </a:p>
                  </a:txBody>
                  <a:tcPr/>
                </a:tc>
                <a:extLst>
                  <a:ext uri="{0D108BD9-81ED-4DB2-BD59-A6C34878D82A}">
                    <a16:rowId xmlns:a16="http://schemas.microsoft.com/office/drawing/2014/main" val="10002"/>
                  </a:ext>
                </a:extLst>
              </a:tr>
              <a:tr h="485140">
                <a:tc>
                  <a:txBody>
                    <a:bodyPr/>
                    <a:lstStyle/>
                    <a:p>
                      <a:r>
                        <a:rPr lang="en-US" altLang="en-US" sz="1800" dirty="0">
                          <a:latin typeface="Verdana" pitchFamily="34" charset="0"/>
                          <a:ea typeface="Verdana" pitchFamily="34" charset="0"/>
                          <a:cs typeface="Verdana" pitchFamily="34" charset="0"/>
                        </a:rPr>
                        <a:t>Total premium for year </a:t>
                      </a:r>
                      <a:endParaRPr lang="en-US" dirty="0">
                        <a:latin typeface="Verdana" pitchFamily="34" charset="0"/>
                        <a:ea typeface="Verdana" pitchFamily="34" charset="0"/>
                        <a:cs typeface="Verdana" pitchFamily="34" charset="0"/>
                      </a:endParaRPr>
                    </a:p>
                  </a:txBody>
                  <a:tcPr/>
                </a:tc>
                <a:tc>
                  <a:txBody>
                    <a:bodyPr/>
                    <a:lstStyle/>
                    <a:p>
                      <a:pPr algn="r"/>
                      <a:endParaRPr lang="en-US">
                        <a:latin typeface="Verdana" pitchFamily="34" charset="0"/>
                        <a:ea typeface="Verdana" pitchFamily="34" charset="0"/>
                        <a:cs typeface="Verdana" pitchFamily="34" charset="0"/>
                      </a:endParaRPr>
                    </a:p>
                  </a:txBody>
                  <a:tcPr/>
                </a:tc>
                <a:tc>
                  <a:txBody>
                    <a:bodyPr/>
                    <a:lstStyle/>
                    <a:p>
                      <a:pPr algn="r"/>
                      <a:endParaRPr lang="en-US" dirty="0">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1,261.20</a:t>
                      </a:r>
                    </a:p>
                    <a:p>
                      <a:pPr algn="r"/>
                      <a:endParaRPr lang="en-US"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val="10003"/>
                  </a:ext>
                </a:extLst>
              </a:tr>
              <a:tr h="485140">
                <a:tc>
                  <a:txBody>
                    <a:bodyPr/>
                    <a:lstStyle/>
                    <a:p>
                      <a:r>
                        <a:rPr lang="en-US" altLang="en-US" sz="1800" dirty="0">
                          <a:latin typeface="Verdana" pitchFamily="34" charset="0"/>
                          <a:ea typeface="Verdana" pitchFamily="34" charset="0"/>
                          <a:cs typeface="Verdana" pitchFamily="34" charset="0"/>
                        </a:rPr>
                        <a:t>Less estimated premium paid </a:t>
                      </a:r>
                      <a:endParaRPr lang="en-US" dirty="0">
                        <a:latin typeface="Verdana" pitchFamily="34" charset="0"/>
                        <a:ea typeface="Verdana" pitchFamily="34" charset="0"/>
                        <a:cs typeface="Verdana" pitchFamily="34" charset="0"/>
                      </a:endParaRPr>
                    </a:p>
                  </a:txBody>
                  <a:tcPr/>
                </a:tc>
                <a:tc>
                  <a:txBody>
                    <a:bodyPr/>
                    <a:lstStyle/>
                    <a:p>
                      <a:pPr algn="r"/>
                      <a:endParaRPr lang="en-US">
                        <a:latin typeface="Verdana" pitchFamily="34" charset="0"/>
                        <a:ea typeface="Verdana" pitchFamily="34" charset="0"/>
                        <a:cs typeface="Verdana" pitchFamily="34" charset="0"/>
                      </a:endParaRPr>
                    </a:p>
                  </a:txBody>
                  <a:tcPr/>
                </a:tc>
                <a:tc>
                  <a:txBody>
                    <a:bodyPr/>
                    <a:lstStyle/>
                    <a:p>
                      <a:pPr algn="r"/>
                      <a:endParaRPr lang="en-US">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1,000.00</a:t>
                      </a:r>
                    </a:p>
                  </a:txBody>
                  <a:tcPr/>
                </a:tc>
                <a:extLst>
                  <a:ext uri="{0D108BD9-81ED-4DB2-BD59-A6C34878D82A}">
                    <a16:rowId xmlns:a16="http://schemas.microsoft.com/office/drawing/2014/main" val="10004"/>
                  </a:ext>
                </a:extLst>
              </a:tr>
              <a:tr h="485140">
                <a:tc>
                  <a:txBody>
                    <a:bodyPr/>
                    <a:lstStyle/>
                    <a:p>
                      <a:r>
                        <a:rPr lang="en-US" altLang="en-US" sz="1800" dirty="0">
                          <a:latin typeface="Verdana" pitchFamily="34" charset="0"/>
                          <a:ea typeface="Verdana" pitchFamily="34" charset="0"/>
                          <a:cs typeface="Verdana" pitchFamily="34" charset="0"/>
                        </a:rPr>
                        <a:t>Balance of premium due </a:t>
                      </a:r>
                      <a:endParaRPr lang="en-US" dirty="0">
                        <a:latin typeface="Verdana" pitchFamily="34" charset="0"/>
                        <a:ea typeface="Verdana" pitchFamily="34" charset="0"/>
                        <a:cs typeface="Verdana" pitchFamily="34" charset="0"/>
                      </a:endParaRPr>
                    </a:p>
                  </a:txBody>
                  <a:tcPr/>
                </a:tc>
                <a:tc>
                  <a:txBody>
                    <a:bodyPr/>
                    <a:lstStyle/>
                    <a:p>
                      <a:pPr algn="r"/>
                      <a:endParaRPr lang="en-US">
                        <a:latin typeface="Verdana" pitchFamily="34" charset="0"/>
                        <a:ea typeface="Verdana" pitchFamily="34" charset="0"/>
                        <a:cs typeface="Verdana" pitchFamily="34" charset="0"/>
                      </a:endParaRPr>
                    </a:p>
                  </a:txBody>
                  <a:tcPr/>
                </a:tc>
                <a:tc>
                  <a:txBody>
                    <a:bodyPr/>
                    <a:lstStyle/>
                    <a:p>
                      <a:pPr algn="r"/>
                      <a:endParaRPr lang="en-US">
                        <a:latin typeface="Verdana" pitchFamily="34" charset="0"/>
                        <a:ea typeface="Verdana" pitchFamily="34" charset="0"/>
                        <a:cs typeface="Verdana"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a:t>
                      </a:r>
                      <a:r>
                        <a:rPr lang="en-US" altLang="en-US" sz="1800" baseline="0" dirty="0">
                          <a:latin typeface="Verdana" pitchFamily="34" charset="0"/>
                          <a:ea typeface="Verdana" pitchFamily="34" charset="0"/>
                          <a:cs typeface="Verdana" pitchFamily="34" charset="0"/>
                        </a:rPr>
                        <a:t> </a:t>
                      </a:r>
                      <a:r>
                        <a:rPr lang="en-US" altLang="en-US" sz="1800" dirty="0">
                          <a:latin typeface="Verdana" pitchFamily="34" charset="0"/>
                          <a:ea typeface="Verdana" pitchFamily="34" charset="0"/>
                          <a:cs typeface="Verdana" pitchFamily="34" charset="0"/>
                        </a:rPr>
                        <a:t>261.20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73700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85800"/>
          </a:xfrm>
        </p:spPr>
        <p:txBody>
          <a:bodyPr>
            <a:noAutofit/>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altLang="en-US" sz="1800" dirty="0"/>
          </a:p>
        </p:txBody>
      </p:sp>
      <p:sp>
        <p:nvSpPr>
          <p:cNvPr id="2" name="Title 1"/>
          <p:cNvSpPr>
            <a:spLocks noGrp="1"/>
          </p:cNvSpPr>
          <p:nvPr>
            <p:ph type="title"/>
          </p:nvPr>
        </p:nvSpPr>
        <p:spPr>
          <a:xfrm>
            <a:off x="381000" y="685800"/>
            <a:ext cx="8382000" cy="990600"/>
          </a:xfrm>
        </p:spPr>
        <p:txBody>
          <a:bodyPr>
            <a:noAutofit/>
          </a:bodyPr>
          <a:lstStyle/>
          <a:p>
            <a:r>
              <a:rPr lang="en-US" altLang="en-US" dirty="0"/>
              <a:t>Calculate Premium Payable (or Receivable) (2 of 2)</a:t>
            </a:r>
            <a:endParaRPr lang="en-US" dirty="0"/>
          </a:p>
        </p:txBody>
      </p:sp>
      <p:sp>
        <p:nvSpPr>
          <p:cNvPr id="3" name="Content Placeholder 2"/>
          <p:cNvSpPr>
            <a:spLocks noGrp="1"/>
          </p:cNvSpPr>
          <p:nvPr>
            <p:ph idx="1"/>
          </p:nvPr>
        </p:nvSpPr>
        <p:spPr>
          <a:xfrm>
            <a:off x="381000" y="1981200"/>
            <a:ext cx="8305800" cy="4114799"/>
          </a:xfrm>
        </p:spPr>
        <p:txBody>
          <a:bodyPr>
            <a:normAutofit/>
          </a:bodyPr>
          <a:lstStyle/>
          <a:p>
            <a:pPr marL="0" indent="0">
              <a:buNone/>
            </a:pPr>
            <a:r>
              <a:rPr lang="en-US" altLang="en-US" sz="2600" dirty="0"/>
              <a:t>If the actual premium is more than the estimate, then the employer would submit the balance due to the insurance company. In the example provided above, the company owes an additional  premium payment of $261.20.</a:t>
            </a:r>
          </a:p>
        </p:txBody>
      </p:sp>
    </p:spTree>
    <p:extLst>
      <p:ext uri="{BB962C8B-B14F-4D97-AF65-F5344CB8AC3E}">
        <p14:creationId xmlns:p14="http://schemas.microsoft.com/office/powerpoint/2010/main" val="497260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85800"/>
          </a:xfrm>
        </p:spPr>
        <p:txBody>
          <a:bodyPr>
            <a:noAutofit/>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altLang="en-US" sz="1800" dirty="0"/>
          </a:p>
        </p:txBody>
      </p:sp>
      <p:sp>
        <p:nvSpPr>
          <p:cNvPr id="2" name="Title 1"/>
          <p:cNvSpPr>
            <a:spLocks noGrp="1"/>
          </p:cNvSpPr>
          <p:nvPr>
            <p:ph type="title"/>
          </p:nvPr>
        </p:nvSpPr>
        <p:spPr>
          <a:xfrm>
            <a:off x="381000" y="762000"/>
            <a:ext cx="8382000" cy="762000"/>
          </a:xfrm>
        </p:spPr>
        <p:txBody>
          <a:bodyPr>
            <a:normAutofit/>
          </a:bodyPr>
          <a:lstStyle/>
          <a:p>
            <a:r>
              <a:rPr lang="en-US" dirty="0"/>
              <a:t>Adjusted Entry (1 of 2)</a:t>
            </a:r>
          </a:p>
        </p:txBody>
      </p:sp>
      <p:sp>
        <p:nvSpPr>
          <p:cNvPr id="3" name="Content Placeholder 2"/>
          <p:cNvSpPr>
            <a:spLocks noGrp="1"/>
          </p:cNvSpPr>
          <p:nvPr>
            <p:ph idx="1"/>
          </p:nvPr>
        </p:nvSpPr>
        <p:spPr>
          <a:xfrm>
            <a:off x="457200" y="1752600"/>
            <a:ext cx="8305800" cy="4343399"/>
          </a:xfrm>
        </p:spPr>
        <p:txBody>
          <a:bodyPr>
            <a:normAutofit/>
          </a:bodyPr>
          <a:lstStyle/>
          <a:p>
            <a:pPr marL="457200" indent="-457200"/>
            <a:r>
              <a:rPr lang="en-US" altLang="en-US" sz="2600" dirty="0"/>
              <a:t>On December 31 the balance due to the insurance company is recorded as a liability by an adjusting entry.</a:t>
            </a:r>
          </a:p>
          <a:p>
            <a:pPr marL="457200" indent="-457200"/>
            <a:r>
              <a:rPr lang="en-US" altLang="en-US" sz="2600" dirty="0"/>
              <a:t>Tomlin Furniture Company owes $261.20 ($1,261.20 - $1,000.00) for the workers' compensation insurance.</a:t>
            </a:r>
          </a:p>
        </p:txBody>
      </p:sp>
    </p:spTree>
    <p:extLst>
      <p:ext uri="{BB962C8B-B14F-4D97-AF65-F5344CB8AC3E}">
        <p14:creationId xmlns:p14="http://schemas.microsoft.com/office/powerpoint/2010/main" val="3378066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sz="quarter" idx="14"/>
          </p:nvPr>
        </p:nvSpPr>
        <p:spPr>
          <a:xfrm>
            <a:off x="0" y="0"/>
            <a:ext cx="9067800" cy="685800"/>
          </a:xfrm>
        </p:spPr>
        <p:txBody>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altLang="en-US" sz="1800" dirty="0"/>
          </a:p>
        </p:txBody>
      </p:sp>
      <p:sp>
        <p:nvSpPr>
          <p:cNvPr id="15" name="Title 14"/>
          <p:cNvSpPr>
            <a:spLocks noGrp="1"/>
          </p:cNvSpPr>
          <p:nvPr>
            <p:ph type="title"/>
          </p:nvPr>
        </p:nvSpPr>
        <p:spPr>
          <a:xfrm>
            <a:off x="457200" y="762000"/>
            <a:ext cx="8229600" cy="762000"/>
          </a:xfrm>
        </p:spPr>
        <p:txBody>
          <a:bodyPr/>
          <a:lstStyle/>
          <a:p>
            <a:r>
              <a:rPr lang="en-US" dirty="0"/>
              <a:t>Adjusted Entry (2 of 2)</a:t>
            </a:r>
          </a:p>
        </p:txBody>
      </p:sp>
      <p:pic>
        <p:nvPicPr>
          <p:cNvPr id="16" name="Picture 2" descr="General Journal shows the items and data for as adjusted entry.  The first entry lists 2019, Dec. 31 Worker's Compensation Insurance Expense with 261.20 for Debit.  The next entry lists Worker's Compensation Insurance Payable (Circled in red) with 261.20 for Credit.  " title="General Journal (Slide 2 of 2)"/>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tretch>
            <a:fillRect/>
          </a:stretch>
        </p:blipFill>
        <p:spPr bwMode="auto">
          <a:xfrm>
            <a:off x="304800" y="2133600"/>
            <a:ext cx="8501743" cy="212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600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altLang="en-US" sz="1800" dirty="0"/>
          </a:p>
        </p:txBody>
      </p:sp>
      <p:sp>
        <p:nvSpPr>
          <p:cNvPr id="8" name="Title 7"/>
          <p:cNvSpPr>
            <a:spLocks noGrp="1"/>
          </p:cNvSpPr>
          <p:nvPr>
            <p:ph type="title"/>
          </p:nvPr>
        </p:nvSpPr>
        <p:spPr>
          <a:xfrm>
            <a:off x="0" y="609600"/>
            <a:ext cx="9144000" cy="838200"/>
          </a:xfrm>
        </p:spPr>
        <p:txBody>
          <a:bodyPr>
            <a:noAutofit/>
          </a:bodyPr>
          <a:lstStyle/>
          <a:p>
            <a:r>
              <a:rPr lang="en-US" altLang="en-US" dirty="0"/>
              <a:t>Internal Control Over Payroll (1 of 3)</a:t>
            </a:r>
            <a:endParaRPr lang="en-US" dirty="0"/>
          </a:p>
        </p:txBody>
      </p:sp>
      <p:sp>
        <p:nvSpPr>
          <p:cNvPr id="9" name="Content Placeholder 8"/>
          <p:cNvSpPr>
            <a:spLocks noGrp="1"/>
          </p:cNvSpPr>
          <p:nvPr>
            <p:ph idx="1"/>
          </p:nvPr>
        </p:nvSpPr>
        <p:spPr>
          <a:xfrm>
            <a:off x="457200" y="1600200"/>
            <a:ext cx="8305800" cy="4571999"/>
          </a:xfrm>
        </p:spPr>
        <p:txBody>
          <a:bodyPr>
            <a:noAutofit/>
          </a:bodyPr>
          <a:lstStyle/>
          <a:p>
            <a:pPr marL="514350" indent="-514350">
              <a:spcBef>
                <a:spcPct val="50000"/>
              </a:spcBef>
              <a:buFont typeface="+mj-lt"/>
              <a:buAutoNum type="arabicPeriod"/>
            </a:pPr>
            <a:r>
              <a:rPr lang="en-US" altLang="en-US" sz="2400" dirty="0"/>
              <a:t>Assign only highly responsible, well-trained employees to work in payroll operations.</a:t>
            </a:r>
          </a:p>
          <a:p>
            <a:pPr marL="515938" indent="-515938">
              <a:spcBef>
                <a:spcPct val="50000"/>
              </a:spcBef>
              <a:buFont typeface="+mj-lt"/>
              <a:buAutoNum type="arabicPeriod"/>
            </a:pPr>
            <a:r>
              <a:rPr lang="en-US" altLang="en-US" sz="2400" dirty="0"/>
              <a:t>Keep payroll records in locked files. Train payroll employees to maintain confidentiality.</a:t>
            </a:r>
          </a:p>
          <a:p>
            <a:pPr marL="514350" indent="-514350">
              <a:spcBef>
                <a:spcPct val="50000"/>
              </a:spcBef>
              <a:buFont typeface="+mj-lt"/>
              <a:buAutoNum type="arabicPeriod"/>
            </a:pPr>
            <a:r>
              <a:rPr lang="en-US" altLang="en-US" sz="2400" dirty="0"/>
              <a:t>Add new employees and make all changes in pay rates only with proper written authorization from management.</a:t>
            </a:r>
          </a:p>
          <a:p>
            <a:pPr marL="514350" indent="-514350">
              <a:spcBef>
                <a:spcPct val="50000"/>
              </a:spcBef>
              <a:buFont typeface="+mj-lt"/>
              <a:buAutoNum type="arabicPeriod"/>
            </a:pPr>
            <a:r>
              <a:rPr lang="en-US" altLang="en-US" sz="2400" dirty="0"/>
              <a:t>Make changes to an employee's withholding allowances based only on a Form W-4 properly completed and signed by the employee.</a:t>
            </a:r>
          </a:p>
        </p:txBody>
      </p:sp>
    </p:spTree>
    <p:extLst>
      <p:ext uri="{BB962C8B-B14F-4D97-AF65-F5344CB8AC3E}">
        <p14:creationId xmlns:p14="http://schemas.microsoft.com/office/powerpoint/2010/main" val="179942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altLang="en-US" sz="1800" dirty="0"/>
          </a:p>
        </p:txBody>
      </p:sp>
      <p:sp>
        <p:nvSpPr>
          <p:cNvPr id="8" name="Title 7"/>
          <p:cNvSpPr>
            <a:spLocks noGrp="1"/>
          </p:cNvSpPr>
          <p:nvPr>
            <p:ph type="title"/>
          </p:nvPr>
        </p:nvSpPr>
        <p:spPr>
          <a:xfrm>
            <a:off x="0" y="609600"/>
            <a:ext cx="9144000" cy="838200"/>
          </a:xfrm>
        </p:spPr>
        <p:txBody>
          <a:bodyPr>
            <a:noAutofit/>
          </a:bodyPr>
          <a:lstStyle/>
          <a:p>
            <a:r>
              <a:rPr lang="en-US" altLang="en-US" dirty="0"/>
              <a:t>Internal Control Over Payroll (2 of 3)</a:t>
            </a:r>
            <a:endParaRPr lang="en-US" dirty="0"/>
          </a:p>
        </p:txBody>
      </p:sp>
      <p:sp>
        <p:nvSpPr>
          <p:cNvPr id="9" name="Content Placeholder 8"/>
          <p:cNvSpPr>
            <a:spLocks noGrp="1"/>
          </p:cNvSpPr>
          <p:nvPr>
            <p:ph idx="1"/>
          </p:nvPr>
        </p:nvSpPr>
        <p:spPr>
          <a:xfrm>
            <a:off x="457200" y="1600200"/>
            <a:ext cx="8458200" cy="4571999"/>
          </a:xfrm>
        </p:spPr>
        <p:txBody>
          <a:bodyPr>
            <a:noAutofit/>
          </a:bodyPr>
          <a:lstStyle/>
          <a:p>
            <a:pPr marL="514350" indent="-514350">
              <a:spcBef>
                <a:spcPct val="50000"/>
              </a:spcBef>
              <a:buFont typeface="+mj-lt"/>
              <a:buAutoNum type="arabicPeriod" startAt="5"/>
            </a:pPr>
            <a:r>
              <a:rPr lang="en-US" altLang="en-US" sz="2400" dirty="0"/>
              <a:t>Make voluntary deductions from employee earnings based only on a signed authorization from the employee.</a:t>
            </a:r>
          </a:p>
          <a:p>
            <a:pPr marL="514350" indent="-514350">
              <a:spcBef>
                <a:spcPct val="50000"/>
              </a:spcBef>
              <a:buFont typeface="+mj-lt"/>
              <a:buAutoNum type="arabicPeriod" startAt="6"/>
            </a:pPr>
            <a:r>
              <a:rPr lang="en-US" altLang="en-US" sz="2400" dirty="0"/>
              <a:t>Have the payroll checks examined by someone other than the person who prepares them. Compare each check to the entry for the employee in the payroll register.</a:t>
            </a:r>
          </a:p>
          <a:p>
            <a:pPr marL="514350" indent="-514350">
              <a:spcBef>
                <a:spcPct val="50000"/>
              </a:spcBef>
              <a:buFont typeface="+mj-lt"/>
              <a:buAutoNum type="arabicPeriod" startAt="7"/>
            </a:pPr>
            <a:r>
              <a:rPr lang="en-US" altLang="en-US" sz="2400" dirty="0"/>
              <a:t>Have payroll checks distributed to the employees by someone other than the person who prepares them.</a:t>
            </a:r>
          </a:p>
        </p:txBody>
      </p:sp>
    </p:spTree>
    <p:extLst>
      <p:ext uri="{BB962C8B-B14F-4D97-AF65-F5344CB8AC3E}">
        <p14:creationId xmlns:p14="http://schemas.microsoft.com/office/powerpoint/2010/main" val="1922180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09600"/>
          </a:xfrm>
        </p:spPr>
        <p:txBody>
          <a:bodyPr>
            <a:noAutofit/>
          </a:bodyPr>
          <a:lstStyle/>
          <a:p>
            <a:pPr marL="0" indent="0">
              <a:buNone/>
            </a:pPr>
            <a:r>
              <a:rPr lang="en-US" altLang="en-US" sz="1800" dirty="0"/>
              <a:t>Section 2, Objective 11-8: Compute and record workers</a:t>
            </a:r>
            <a:r>
              <a:rPr lang="ja-JP" altLang="en-US" sz="1800" dirty="0"/>
              <a:t>’</a:t>
            </a:r>
            <a:r>
              <a:rPr lang="en-US" altLang="ja-JP" sz="1800" dirty="0"/>
              <a:t> compensation insurance premiums.</a:t>
            </a:r>
            <a:endParaRPr lang="en-US" altLang="en-US" sz="1800" dirty="0"/>
          </a:p>
        </p:txBody>
      </p:sp>
      <p:sp>
        <p:nvSpPr>
          <p:cNvPr id="2" name="Title 1"/>
          <p:cNvSpPr>
            <a:spLocks noGrp="1"/>
          </p:cNvSpPr>
          <p:nvPr>
            <p:ph type="title"/>
          </p:nvPr>
        </p:nvSpPr>
        <p:spPr>
          <a:xfrm>
            <a:off x="0" y="609600"/>
            <a:ext cx="9144000" cy="838200"/>
          </a:xfrm>
        </p:spPr>
        <p:txBody>
          <a:bodyPr>
            <a:noAutofit/>
          </a:bodyPr>
          <a:lstStyle/>
          <a:p>
            <a:r>
              <a:rPr lang="en-US" altLang="en-US" dirty="0"/>
              <a:t>Internal Control Over Payroll (3 of 3)</a:t>
            </a:r>
            <a:endParaRPr lang="en-US" dirty="0"/>
          </a:p>
        </p:txBody>
      </p:sp>
      <p:sp>
        <p:nvSpPr>
          <p:cNvPr id="3" name="Content Placeholder 2"/>
          <p:cNvSpPr>
            <a:spLocks noGrp="1"/>
          </p:cNvSpPr>
          <p:nvPr>
            <p:ph idx="1"/>
          </p:nvPr>
        </p:nvSpPr>
        <p:spPr>
          <a:xfrm>
            <a:off x="457200" y="1600200"/>
            <a:ext cx="8305800" cy="4495799"/>
          </a:xfrm>
        </p:spPr>
        <p:txBody>
          <a:bodyPr>
            <a:noAutofit/>
          </a:bodyPr>
          <a:lstStyle/>
          <a:p>
            <a:pPr marL="515938" indent="-515938">
              <a:spcBef>
                <a:spcPct val="50000"/>
              </a:spcBef>
              <a:buFont typeface="+mj-lt"/>
              <a:buAutoNum type="arabicPeriod" startAt="8"/>
            </a:pPr>
            <a:r>
              <a:rPr lang="en-US" altLang="en-US" sz="2400" dirty="0"/>
              <a:t>Have the monthly payroll bank account statement received and reconciled by someone other than the person who prepares the payroll checks. Use  renumbered forms for the payroll checks. </a:t>
            </a:r>
          </a:p>
          <a:p>
            <a:pPr marL="514350" indent="-514350">
              <a:spcBef>
                <a:spcPct val="50000"/>
              </a:spcBef>
              <a:buFont typeface="+mj-lt"/>
              <a:buAutoNum type="arabicPeriod" startAt="9"/>
              <a:tabLst>
                <a:tab pos="574675" algn="l"/>
              </a:tabLst>
            </a:pPr>
            <a:r>
              <a:rPr lang="en-US" altLang="en-US" sz="2400" dirty="0"/>
              <a:t>Maintain files of all authorization forms for adding new  employees, changing pay rates, and making voluntary deductions. Also retain all Forms W-4.</a:t>
            </a:r>
          </a:p>
        </p:txBody>
      </p:sp>
    </p:spTree>
    <p:extLst>
      <p:ext uri="{BB962C8B-B14F-4D97-AF65-F5344CB8AC3E}">
        <p14:creationId xmlns:p14="http://schemas.microsoft.com/office/powerpoint/2010/main" val="188287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85800"/>
          </a:xfrm>
        </p:spPr>
        <p:txBody>
          <a:bodyPr>
            <a:noAutofit/>
          </a:bodyPr>
          <a:lstStyle/>
          <a:p>
            <a:pPr marL="0" indent="0">
              <a:buNone/>
            </a:pPr>
            <a:r>
              <a:rPr lang="en-US" altLang="en-US" sz="1800" dirty="0"/>
              <a:t>Section 1, Objective 11-1: Explain how and when payroll taxes are paid to the government.</a:t>
            </a:r>
          </a:p>
        </p:txBody>
      </p:sp>
      <p:sp>
        <p:nvSpPr>
          <p:cNvPr id="2" name="Title 1"/>
          <p:cNvSpPr>
            <a:spLocks noGrp="1"/>
          </p:cNvSpPr>
          <p:nvPr>
            <p:ph type="title"/>
          </p:nvPr>
        </p:nvSpPr>
        <p:spPr>
          <a:xfrm>
            <a:off x="381000" y="609600"/>
            <a:ext cx="8382000" cy="685800"/>
          </a:xfrm>
        </p:spPr>
        <p:txBody>
          <a:bodyPr>
            <a:normAutofit/>
          </a:bodyPr>
          <a:lstStyle/>
          <a:p>
            <a:r>
              <a:rPr lang="en-US" altLang="en-US" dirty="0"/>
              <a:t>Who Deposits Payroll Taxes</a:t>
            </a:r>
            <a:endParaRPr lang="en-US" dirty="0"/>
          </a:p>
        </p:txBody>
      </p:sp>
      <p:sp>
        <p:nvSpPr>
          <p:cNvPr id="3" name="Content Placeholder 2"/>
          <p:cNvSpPr>
            <a:spLocks noGrp="1"/>
          </p:cNvSpPr>
          <p:nvPr>
            <p:ph idx="1"/>
          </p:nvPr>
        </p:nvSpPr>
        <p:spPr>
          <a:xfrm>
            <a:off x="381000" y="1471206"/>
            <a:ext cx="8305800" cy="4906188"/>
          </a:xfrm>
        </p:spPr>
        <p:txBody>
          <a:bodyPr>
            <a:noAutofit/>
          </a:bodyPr>
          <a:lstStyle/>
          <a:p>
            <a:pPr marL="0" indent="0">
              <a:spcBef>
                <a:spcPct val="50000"/>
              </a:spcBef>
              <a:buSzPct val="80000"/>
              <a:buNone/>
            </a:pPr>
            <a:r>
              <a:rPr lang="en-US" altLang="en-US" sz="2600" dirty="0"/>
              <a:t>Employers make tax deposits for </a:t>
            </a:r>
          </a:p>
          <a:p>
            <a:pPr>
              <a:spcBef>
                <a:spcPct val="50000"/>
              </a:spcBef>
              <a:buSzPct val="100000"/>
            </a:pPr>
            <a:r>
              <a:rPr lang="en-US" altLang="en-US" sz="2600" dirty="0"/>
              <a:t>Federal income tax withheld from employee earnings.</a:t>
            </a:r>
          </a:p>
          <a:p>
            <a:pPr>
              <a:spcBef>
                <a:spcPct val="50000"/>
              </a:spcBef>
              <a:buSzPct val="100000"/>
            </a:pPr>
            <a:r>
              <a:rPr lang="en-US" altLang="en-US" sz="2600" dirty="0"/>
              <a:t>Employees' share of social security and Medicare taxes withheld from earnings.</a:t>
            </a:r>
          </a:p>
          <a:p>
            <a:pPr>
              <a:spcBef>
                <a:spcPct val="50000"/>
              </a:spcBef>
              <a:buSzPct val="100000"/>
            </a:pPr>
            <a:r>
              <a:rPr lang="en-US" altLang="en-US" sz="2600" dirty="0"/>
              <a:t>Employer's share of social security and Medicare taxes.</a:t>
            </a:r>
          </a:p>
          <a:p>
            <a:pPr>
              <a:spcBef>
                <a:spcPct val="50000"/>
              </a:spcBef>
              <a:buSzPct val="100000"/>
            </a:pPr>
            <a:r>
              <a:rPr lang="en-US" altLang="en-US" sz="2600" dirty="0"/>
              <a:t>Employers, regardless of size, must remit payroll tax payments via EFTPS (Electronic Federal Tax Payment System.)</a:t>
            </a:r>
          </a:p>
        </p:txBody>
      </p:sp>
    </p:spTree>
    <p:extLst>
      <p:ext uri="{BB962C8B-B14F-4D97-AF65-F5344CB8AC3E}">
        <p14:creationId xmlns:p14="http://schemas.microsoft.com/office/powerpoint/2010/main" val="245584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sz="quarter" idx="15"/>
          </p:nvPr>
        </p:nvSpPr>
        <p:spPr>
          <a:xfrm>
            <a:off x="0" y="0"/>
            <a:ext cx="9144000" cy="685800"/>
          </a:xfrm>
        </p:spPr>
        <p:txBody>
          <a:bodyPr>
            <a:noAutofit/>
          </a:bodyPr>
          <a:lstStyle/>
          <a:p>
            <a:pPr marL="0" indent="0">
              <a:buNone/>
            </a:pPr>
            <a:r>
              <a:rPr lang="en-US" altLang="en-US" sz="1800" dirty="0"/>
              <a:t>Section 1, Objective 11-1: Explain how and when payroll taxes are paid to the government.</a:t>
            </a:r>
          </a:p>
        </p:txBody>
      </p:sp>
      <p:sp>
        <p:nvSpPr>
          <p:cNvPr id="7" name="Title 6"/>
          <p:cNvSpPr>
            <a:spLocks noGrp="1"/>
          </p:cNvSpPr>
          <p:nvPr>
            <p:ph type="title"/>
          </p:nvPr>
        </p:nvSpPr>
        <p:spPr>
          <a:xfrm>
            <a:off x="381000" y="685800"/>
            <a:ext cx="8382000" cy="762000"/>
          </a:xfrm>
        </p:spPr>
        <p:txBody>
          <a:bodyPr>
            <a:normAutofit/>
          </a:bodyPr>
          <a:lstStyle/>
          <a:p>
            <a:r>
              <a:rPr lang="en-US" dirty="0"/>
              <a:t>Payroll Taxes (1 of 3)</a:t>
            </a:r>
          </a:p>
        </p:txBody>
      </p:sp>
      <p:sp>
        <p:nvSpPr>
          <p:cNvPr id="8" name="Content Placeholder 7"/>
          <p:cNvSpPr>
            <a:spLocks noGrp="1"/>
          </p:cNvSpPr>
          <p:nvPr>
            <p:ph idx="1"/>
          </p:nvPr>
        </p:nvSpPr>
        <p:spPr>
          <a:xfrm>
            <a:off x="457200" y="1600200"/>
            <a:ext cx="8305800" cy="4495799"/>
          </a:xfrm>
        </p:spPr>
        <p:txBody>
          <a:bodyPr>
            <a:noAutofit/>
          </a:bodyPr>
          <a:lstStyle/>
          <a:p>
            <a:pPr marL="0" indent="0">
              <a:spcBef>
                <a:spcPts val="600"/>
              </a:spcBef>
              <a:buNone/>
            </a:pPr>
            <a:r>
              <a:rPr lang="en-US" altLang="en-US" sz="2600" dirty="0"/>
              <a:t>Electronic filing of taxes is now required in most instances.</a:t>
            </a:r>
          </a:p>
          <a:p>
            <a:pPr marL="0" indent="0">
              <a:spcBef>
                <a:spcPts val="600"/>
              </a:spcBef>
              <a:buNone/>
            </a:pPr>
            <a:r>
              <a:rPr lang="en-US" altLang="en-US" sz="2600" dirty="0"/>
              <a:t>The frequency of deposits depends on:</a:t>
            </a:r>
          </a:p>
          <a:p>
            <a:pPr>
              <a:spcBef>
                <a:spcPts val="600"/>
              </a:spcBef>
              <a:buSzPct val="100000"/>
            </a:pPr>
            <a:r>
              <a:rPr lang="en-US" altLang="en-US" sz="2600" dirty="0"/>
              <a:t>the amount of tax liability, and</a:t>
            </a:r>
          </a:p>
          <a:p>
            <a:pPr>
              <a:spcBef>
                <a:spcPts val="600"/>
              </a:spcBef>
              <a:buSzPct val="100000"/>
            </a:pPr>
            <a:r>
              <a:rPr lang="en-US" altLang="en-US" sz="2600" dirty="0"/>
              <a:t>the amount reported in the lookback period</a:t>
            </a:r>
          </a:p>
          <a:p>
            <a:pPr marL="0" indent="0">
              <a:spcBef>
                <a:spcPts val="600"/>
              </a:spcBef>
              <a:buSzPct val="80000"/>
              <a:buNone/>
            </a:pPr>
            <a:r>
              <a:rPr lang="en-US" altLang="en-US" sz="2600" dirty="0"/>
              <a:t>For simplicity this textbook uses $2,500 as the tax liability threshold.</a:t>
            </a:r>
          </a:p>
          <a:p>
            <a:pPr marL="0" indent="0">
              <a:spcBef>
                <a:spcPts val="600"/>
              </a:spcBef>
              <a:buSzPct val="80000"/>
              <a:buNone/>
            </a:pPr>
            <a:r>
              <a:rPr lang="en-US" altLang="en-US" sz="2600" dirty="0"/>
              <a:t>The lookback period is a four-quarter period ending on June 30 of the preceding year.</a:t>
            </a:r>
          </a:p>
        </p:txBody>
      </p:sp>
    </p:spTree>
    <p:extLst>
      <p:ext uri="{BB962C8B-B14F-4D97-AF65-F5344CB8AC3E}">
        <p14:creationId xmlns:p14="http://schemas.microsoft.com/office/powerpoint/2010/main" val="296458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09600"/>
          </a:xfrm>
        </p:spPr>
        <p:txBody>
          <a:bodyPr>
            <a:noAutofit/>
          </a:bodyPr>
          <a:lstStyle/>
          <a:p>
            <a:pPr marL="0" indent="0">
              <a:buNone/>
            </a:pPr>
            <a:r>
              <a:rPr lang="en-US" altLang="en-US" sz="1800" dirty="0"/>
              <a:t>Section 1, Objective 11-1: Explain how and when payroll taxes are paid to the government.</a:t>
            </a:r>
          </a:p>
        </p:txBody>
      </p:sp>
      <p:sp>
        <p:nvSpPr>
          <p:cNvPr id="2" name="Title 1"/>
          <p:cNvSpPr>
            <a:spLocks noGrp="1"/>
          </p:cNvSpPr>
          <p:nvPr>
            <p:ph type="title"/>
          </p:nvPr>
        </p:nvSpPr>
        <p:spPr>
          <a:xfrm>
            <a:off x="381000" y="685800"/>
            <a:ext cx="8382000" cy="762000"/>
          </a:xfrm>
        </p:spPr>
        <p:txBody>
          <a:bodyPr>
            <a:normAutofit/>
          </a:bodyPr>
          <a:lstStyle/>
          <a:p>
            <a:r>
              <a:rPr lang="en-US" dirty="0"/>
              <a:t>Payroll Taxes (2 of 3)</a:t>
            </a:r>
          </a:p>
        </p:txBody>
      </p:sp>
      <p:sp>
        <p:nvSpPr>
          <p:cNvPr id="3" name="Content Placeholder 2"/>
          <p:cNvSpPr>
            <a:spLocks noGrp="1"/>
          </p:cNvSpPr>
          <p:nvPr>
            <p:ph idx="1"/>
          </p:nvPr>
        </p:nvSpPr>
        <p:spPr>
          <a:xfrm>
            <a:off x="381000" y="1600200"/>
            <a:ext cx="8382000" cy="4648199"/>
          </a:xfrm>
        </p:spPr>
        <p:txBody>
          <a:bodyPr>
            <a:normAutofit/>
          </a:bodyPr>
          <a:lstStyle/>
          <a:p>
            <a:pPr marL="0" indent="0">
              <a:buNone/>
            </a:pPr>
            <a:r>
              <a:rPr lang="en-US" altLang="en-US" sz="2600" dirty="0"/>
              <a:t>Is the amount owed less than $2,500?</a:t>
            </a:r>
          </a:p>
          <a:p>
            <a:pPr marL="457200" indent="-457200"/>
            <a:r>
              <a:rPr lang="en-US" altLang="en-US" sz="2600" b="1" dirty="0"/>
              <a:t>Yes: </a:t>
            </a:r>
            <a:r>
              <a:rPr lang="en-US" altLang="en-US" sz="2600" dirty="0"/>
              <a:t>The payment is due quarterly with the filing of Form 944 annually.</a:t>
            </a:r>
          </a:p>
          <a:p>
            <a:pPr marL="457200" indent="-457200"/>
            <a:r>
              <a:rPr lang="en-US" altLang="en-US" sz="2600" b="1" dirty="0"/>
              <a:t>No: </a:t>
            </a:r>
            <a:r>
              <a:rPr lang="en-US" altLang="en-US" sz="2600" dirty="0"/>
              <a:t>The frequency of payments schedule  is determined from the total taxes reported during the lookback period.</a:t>
            </a:r>
          </a:p>
        </p:txBody>
      </p:sp>
    </p:spTree>
    <p:extLst>
      <p:ext uri="{BB962C8B-B14F-4D97-AF65-F5344CB8AC3E}">
        <p14:creationId xmlns:p14="http://schemas.microsoft.com/office/powerpoint/2010/main" val="311826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15"/>
          </p:nvPr>
        </p:nvSpPr>
        <p:spPr>
          <a:xfrm>
            <a:off x="0" y="0"/>
            <a:ext cx="9144000" cy="609600"/>
          </a:xfrm>
        </p:spPr>
        <p:txBody>
          <a:bodyPr>
            <a:noAutofit/>
          </a:bodyPr>
          <a:lstStyle/>
          <a:p>
            <a:pPr marL="0" indent="0">
              <a:buNone/>
            </a:pPr>
            <a:r>
              <a:rPr lang="en-US" altLang="en-US" sz="1800" dirty="0"/>
              <a:t>Section 1, Objective 11-1: Explain how and when payroll taxes are paid to the government.</a:t>
            </a:r>
            <a:endParaRPr lang="en-US" sz="1800" dirty="0"/>
          </a:p>
        </p:txBody>
      </p:sp>
      <p:sp>
        <p:nvSpPr>
          <p:cNvPr id="2" name="Title 1"/>
          <p:cNvSpPr>
            <a:spLocks noGrp="1"/>
          </p:cNvSpPr>
          <p:nvPr>
            <p:ph type="title"/>
          </p:nvPr>
        </p:nvSpPr>
        <p:spPr>
          <a:xfrm>
            <a:off x="381000" y="685800"/>
            <a:ext cx="8382000" cy="685800"/>
          </a:xfrm>
        </p:spPr>
        <p:txBody>
          <a:bodyPr>
            <a:normAutofit/>
          </a:bodyPr>
          <a:lstStyle/>
          <a:p>
            <a:r>
              <a:rPr lang="en-US" dirty="0"/>
              <a:t>Payroll Taxes (3 of 3)</a:t>
            </a:r>
          </a:p>
        </p:txBody>
      </p:sp>
      <p:sp>
        <p:nvSpPr>
          <p:cNvPr id="3" name="Content Placeholder 2"/>
          <p:cNvSpPr>
            <a:spLocks noGrp="1"/>
          </p:cNvSpPr>
          <p:nvPr>
            <p:ph idx="1"/>
          </p:nvPr>
        </p:nvSpPr>
        <p:spPr>
          <a:xfrm>
            <a:off x="381000" y="1447800"/>
            <a:ext cx="8382000" cy="4946062"/>
          </a:xfrm>
        </p:spPr>
        <p:txBody>
          <a:bodyPr>
            <a:noAutofit/>
          </a:bodyPr>
          <a:lstStyle/>
          <a:p>
            <a:pPr marL="0" indent="0">
              <a:buNone/>
            </a:pPr>
            <a:r>
              <a:rPr lang="en-US" altLang="en-US" sz="2400" dirty="0"/>
              <a:t>Is the amount reported in the lookback period less than or equal to $50,000?</a:t>
            </a:r>
          </a:p>
          <a:p>
            <a:pPr marL="457200" indent="-457200"/>
            <a:r>
              <a:rPr lang="en-US" altLang="en-US" sz="2400" b="1" dirty="0"/>
              <a:t>Yes: </a:t>
            </a:r>
            <a:r>
              <a:rPr lang="en-US" altLang="en-US" sz="2400" dirty="0"/>
              <a:t>The employer is subject to the Monthly Deposit Schedule Rule. </a:t>
            </a:r>
          </a:p>
          <a:p>
            <a:pPr marL="457200" indent="-457200"/>
            <a:r>
              <a:rPr lang="en-US" altLang="en-US" sz="2400" b="1" dirty="0"/>
              <a:t>No: </a:t>
            </a:r>
            <a:r>
              <a:rPr lang="en-US" altLang="en-US" sz="2400" dirty="0"/>
              <a:t>The employer is subject to the Semiweekly Deposit Schedule Rule. </a:t>
            </a:r>
          </a:p>
          <a:p>
            <a:pPr marL="0" indent="0">
              <a:buNone/>
            </a:pPr>
            <a:r>
              <a:rPr lang="en-US" altLang="en-US" sz="2400" dirty="0"/>
              <a:t>For new employers with no lookback period, if the amount owed is $2,500 or more, payments are due under the Monthly Deposit Schedule Rule. </a:t>
            </a:r>
            <a:br>
              <a:rPr lang="en-US" altLang="en-US" sz="2400" dirty="0"/>
            </a:br>
            <a:r>
              <a:rPr lang="en-US" altLang="en-US" sz="2400" dirty="0"/>
              <a:t>If the total accumulated tax liability reaches $100,000 or more on any day, a deposit is due on the next banking day.</a:t>
            </a:r>
          </a:p>
        </p:txBody>
      </p:sp>
    </p:spTree>
    <p:extLst>
      <p:ext uri="{BB962C8B-B14F-4D97-AF65-F5344CB8AC3E}">
        <p14:creationId xmlns:p14="http://schemas.microsoft.com/office/powerpoint/2010/main" val="214195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685800"/>
            <a:ext cx="8153400" cy="1752600"/>
          </a:xfrm>
        </p:spPr>
        <p:txBody>
          <a:bodyPr>
            <a:noAutofit/>
          </a:bodyPr>
          <a:lstStyle/>
          <a:p>
            <a:r>
              <a:rPr lang="en-US" altLang="en-US" u="sng" dirty="0"/>
              <a:t>Section 1: Social Security, Medicare, and Employee Income Tax </a:t>
            </a:r>
            <a:endParaRPr lang="en-US" dirty="0"/>
          </a:p>
        </p:txBody>
      </p:sp>
      <p:sp>
        <p:nvSpPr>
          <p:cNvPr id="8" name="Content Placeholder 7"/>
          <p:cNvSpPr>
            <a:spLocks noGrp="1"/>
          </p:cNvSpPr>
          <p:nvPr>
            <p:ph sz="quarter" idx="10"/>
          </p:nvPr>
        </p:nvSpPr>
        <p:spPr>
          <a:xfrm>
            <a:off x="457200" y="2819400"/>
            <a:ext cx="8153400" cy="2209800"/>
          </a:xfrm>
        </p:spPr>
        <p:txBody>
          <a:bodyPr anchor="ctr">
            <a:noAutofit/>
          </a:bodyPr>
          <a:lstStyle/>
          <a:p>
            <a:pPr algn="ctr" defTabSz="809625">
              <a:buClr>
                <a:srgbClr val="EB8045"/>
              </a:buClr>
              <a:buNone/>
              <a:defRPr/>
            </a:pPr>
            <a:r>
              <a:rPr lang="en-US" altLang="en-US" b="1" kern="0" dirty="0">
                <a:cs typeface="Times New Roman" pitchFamily="18" charset="0"/>
              </a:rPr>
              <a:t> Learning Objective </a:t>
            </a:r>
            <a:r>
              <a:rPr lang="en-US" altLang="en-US" b="1" dirty="0"/>
              <a:t>11-2: </a:t>
            </a:r>
            <a:r>
              <a:rPr lang="en-US" altLang="en-US" dirty="0"/>
              <a:t>Compute and record the employer’</a:t>
            </a:r>
            <a:r>
              <a:rPr lang="en-US" altLang="ja-JP" dirty="0"/>
              <a:t>s social security and Medicare taxes.</a:t>
            </a:r>
            <a:endParaRPr lang="en-US" altLang="en-US" kern="0" dirty="0">
              <a:cs typeface="Times New Roman" pitchFamily="18" charset="0"/>
            </a:endParaRPr>
          </a:p>
        </p:txBody>
      </p:sp>
    </p:spTree>
    <p:extLst>
      <p:ext uri="{BB962C8B-B14F-4D97-AF65-F5344CB8AC3E}">
        <p14:creationId xmlns:p14="http://schemas.microsoft.com/office/powerpoint/2010/main" val="31444992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3597</TotalTime>
  <Pages>56</Pages>
  <Words>4647</Words>
  <Application>Microsoft Office PowerPoint</Application>
  <PresentationFormat>On-screen Show (4:3)</PresentationFormat>
  <Paragraphs>377</Paragraphs>
  <Slides>48</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Ｐゴシック</vt:lpstr>
      <vt:lpstr>Arial</vt:lpstr>
      <vt:lpstr>Calibri</vt:lpstr>
      <vt:lpstr>Symbol</vt:lpstr>
      <vt:lpstr>Times New Roman</vt:lpstr>
      <vt:lpstr>Verdana</vt:lpstr>
      <vt:lpstr>Wingdings</vt:lpstr>
      <vt:lpstr>Custom Design</vt:lpstr>
      <vt:lpstr>College Accounting A Contemporary Approach</vt:lpstr>
      <vt:lpstr>Learning Objectives (1 of 2)</vt:lpstr>
      <vt:lpstr>Learning Objectives (2 of 2)</vt:lpstr>
      <vt:lpstr>Section 1: Social Security, Medicare, and Employee Income Tax</vt:lpstr>
      <vt:lpstr>Who Deposits Payroll Taxes</vt:lpstr>
      <vt:lpstr>Payroll Taxes (1 of 3)</vt:lpstr>
      <vt:lpstr>Payroll Taxes (2 of 3)</vt:lpstr>
      <vt:lpstr>Payroll Taxes (3 of 3)</vt:lpstr>
      <vt:lpstr>Section 1: Social Security, Medicare, and Employee Income Tax </vt:lpstr>
      <vt:lpstr>Social Security and Medicare Taxes</vt:lpstr>
      <vt:lpstr>Record Employer’s Payroll Taxes</vt:lpstr>
      <vt:lpstr>Section 1: Social Security, Medicare, and Employee Income Tax    </vt:lpstr>
      <vt:lpstr>Accounting Records</vt:lpstr>
      <vt:lpstr>Payroll Tax Deposit</vt:lpstr>
      <vt:lpstr>Individual Earnings Records</vt:lpstr>
      <vt:lpstr>Section 1: Social Security, Medicare, and Employee Income Tax   </vt:lpstr>
      <vt:lpstr>When to File Form 941</vt:lpstr>
      <vt:lpstr>Completing Form 941</vt:lpstr>
      <vt:lpstr>Section 1: Social Security, Medicare, and Employee Income Tax      </vt:lpstr>
      <vt:lpstr>Wage and Tax Statement, Form W-2</vt:lpstr>
      <vt:lpstr>Transmittal of Wage and Tax Statements, Form W-3</vt:lpstr>
      <vt:lpstr>Federal and State Unemployment Rates</vt:lpstr>
      <vt:lpstr>Section 2: Unemployment Tax and Workers’ Compensation</vt:lpstr>
      <vt:lpstr>Federal and State Unemployment Taxes</vt:lpstr>
      <vt:lpstr>Tomlin Furniture Company’s Payroll Tax Expense (1 of 2)</vt:lpstr>
      <vt:lpstr>Tomlin Furniture Company’s Payroll Tax Expense (2 of 2)</vt:lpstr>
      <vt:lpstr>Payment of Payroll Taxes</vt:lpstr>
      <vt:lpstr>Earnings in Excess of Base Amount (1 of 2)</vt:lpstr>
      <vt:lpstr>Earnings in Excess of Base Amount (2 of 2)</vt:lpstr>
      <vt:lpstr>Depositing Federal Unemployment Taxes</vt:lpstr>
      <vt:lpstr>Federal Unemployment Taxes</vt:lpstr>
      <vt:lpstr>Section 2: Unemployment Tax and Workers’ Compensation  </vt:lpstr>
      <vt:lpstr>Form 940 or 940-EZ (1 of 3)</vt:lpstr>
      <vt:lpstr>Form 940 or 940-EZ (2 of 3)</vt:lpstr>
      <vt:lpstr>Form 940 or 940-EZ (3 of 3)</vt:lpstr>
      <vt:lpstr>Section 2: Unemployment Tax and Workers’ Compensation   </vt:lpstr>
      <vt:lpstr>Workers' Compensation</vt:lpstr>
      <vt:lpstr>Workers’ Compensation Insurance (1 of 2)</vt:lpstr>
      <vt:lpstr>Workers’ Compensation Insurance (2 of 2)</vt:lpstr>
      <vt:lpstr>Payment of Premiums (1 of 2)</vt:lpstr>
      <vt:lpstr>Payment of Premiums (2 of 2)</vt:lpstr>
      <vt:lpstr>Calculate Premium Payable (or Receivable) (1 of 2)</vt:lpstr>
      <vt:lpstr>Calculate Premium Payable (or Receivable) (2 of 2)</vt:lpstr>
      <vt:lpstr>Adjusted Entry (1 of 2)</vt:lpstr>
      <vt:lpstr>Adjusted Entry (2 of 2)</vt:lpstr>
      <vt:lpstr>Internal Control Over Payroll (1 of 3)</vt:lpstr>
      <vt:lpstr>Internal Control Over Payroll (2 of 3)</vt:lpstr>
      <vt:lpstr>Internal Control Over Payroll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Payroll Taxes, Deposits, and Reports</dc:title>
  <dc:subject>college accounting</dc:subject>
  <dc:creator>Haddock</dc:creator>
  <cp:lastModifiedBy>Johnson, Debra L.</cp:lastModifiedBy>
  <cp:revision>1826</cp:revision>
  <cp:lastPrinted>1995-11-01T12:42:10Z</cp:lastPrinted>
  <dcterms:created xsi:type="dcterms:W3CDTF">1996-09-08T19:01:22Z</dcterms:created>
  <dcterms:modified xsi:type="dcterms:W3CDTF">2018-05-16T22:40:57Z</dcterms:modified>
</cp:coreProperties>
</file>