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3" r:id="rId1"/>
  </p:sldMasterIdLst>
  <p:notesMasterIdLst>
    <p:notesMasterId r:id="rId45"/>
  </p:notesMasterIdLst>
  <p:handoutMasterIdLst>
    <p:handoutMasterId r:id="rId46"/>
  </p:handoutMasterIdLst>
  <p:sldIdLst>
    <p:sldId id="788" r:id="rId2"/>
    <p:sldId id="787" r:id="rId3"/>
    <p:sldId id="829" r:id="rId4"/>
    <p:sldId id="789" r:id="rId5"/>
    <p:sldId id="790" r:id="rId6"/>
    <p:sldId id="791" r:id="rId7"/>
    <p:sldId id="792" r:id="rId8"/>
    <p:sldId id="793" r:id="rId9"/>
    <p:sldId id="794" r:id="rId10"/>
    <p:sldId id="795" r:id="rId11"/>
    <p:sldId id="830" r:id="rId12"/>
    <p:sldId id="796" r:id="rId13"/>
    <p:sldId id="798" r:id="rId14"/>
    <p:sldId id="799" r:id="rId15"/>
    <p:sldId id="800" r:id="rId16"/>
    <p:sldId id="801" r:id="rId17"/>
    <p:sldId id="802" r:id="rId18"/>
    <p:sldId id="803" r:id="rId19"/>
    <p:sldId id="804" r:id="rId20"/>
    <p:sldId id="805" r:id="rId21"/>
    <p:sldId id="806" r:id="rId22"/>
    <p:sldId id="807" r:id="rId23"/>
    <p:sldId id="808" r:id="rId24"/>
    <p:sldId id="809" r:id="rId25"/>
    <p:sldId id="811" r:id="rId26"/>
    <p:sldId id="810" r:id="rId27"/>
    <p:sldId id="812" r:id="rId28"/>
    <p:sldId id="813" r:id="rId29"/>
    <p:sldId id="814" r:id="rId30"/>
    <p:sldId id="815" r:id="rId31"/>
    <p:sldId id="816" r:id="rId32"/>
    <p:sldId id="817" r:id="rId33"/>
    <p:sldId id="818" r:id="rId34"/>
    <p:sldId id="819" r:id="rId35"/>
    <p:sldId id="820" r:id="rId36"/>
    <p:sldId id="821" r:id="rId37"/>
    <p:sldId id="822" r:id="rId38"/>
    <p:sldId id="823" r:id="rId39"/>
    <p:sldId id="824" r:id="rId40"/>
    <p:sldId id="825" r:id="rId41"/>
    <p:sldId id="831" r:id="rId42"/>
    <p:sldId id="826" r:id="rId43"/>
    <p:sldId id="827" r:id="rId44"/>
  </p:sldIdLst>
  <p:sldSz cx="9144000" cy="6858000" type="screen4x3"/>
  <p:notesSz cx="6784975" cy="9856788"/>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36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36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36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36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3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736">
          <p15:clr>
            <a:srgbClr val="A4A3A4"/>
          </p15:clr>
        </p15:guide>
        <p15:guide id="2" orient="horz" pos="864">
          <p15:clr>
            <a:srgbClr val="A4A3A4"/>
          </p15:clr>
        </p15:guide>
        <p15:guide id="3" orient="horz" pos="2256">
          <p15:clr>
            <a:srgbClr val="A4A3A4"/>
          </p15:clr>
        </p15:guide>
        <p15:guide id="4" orient="horz" pos="2592">
          <p15:clr>
            <a:srgbClr val="A4A3A4"/>
          </p15:clr>
        </p15:guide>
        <p15:guide id="5" orient="horz" pos="2448">
          <p15:clr>
            <a:srgbClr val="A4A3A4"/>
          </p15:clr>
        </p15:guide>
        <p15:guide id="6" orient="horz" pos="2064">
          <p15:clr>
            <a:srgbClr val="A4A3A4"/>
          </p15:clr>
        </p15:guide>
        <p15:guide id="7" orient="horz" pos="1440">
          <p15:clr>
            <a:srgbClr val="A4A3A4"/>
          </p15:clr>
        </p15:guide>
        <p15:guide id="8" orient="horz" pos="2976">
          <p15:clr>
            <a:srgbClr val="A4A3A4"/>
          </p15:clr>
        </p15:guide>
        <p15:guide id="9" pos="5376">
          <p15:clr>
            <a:srgbClr val="A4A3A4"/>
          </p15:clr>
        </p15:guide>
        <p15:guide id="10" pos="912">
          <p15:clr>
            <a:srgbClr val="A4A3A4"/>
          </p15:clr>
        </p15:guide>
        <p15:guide id="11" pos="4992">
          <p15:clr>
            <a:srgbClr val="A4A3A4"/>
          </p15:clr>
        </p15:guide>
        <p15:guide id="12" pos="624">
          <p15:clr>
            <a:srgbClr val="A4A3A4"/>
          </p15:clr>
        </p15:guide>
        <p15:guide id="13" pos="5232">
          <p15:clr>
            <a:srgbClr val="A4A3A4"/>
          </p15:clr>
        </p15:guide>
        <p15:guide id="14" pos="5040">
          <p15:clr>
            <a:srgbClr val="A4A3A4"/>
          </p15:clr>
        </p15:guide>
        <p15:guide id="15" pos="768">
          <p15:clr>
            <a:srgbClr val="A4A3A4"/>
          </p15:clr>
        </p15:guide>
        <p15:guide id="16" pos="4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E2A"/>
    <a:srgbClr val="FFFF99"/>
    <a:srgbClr val="FFFFF7"/>
    <a:srgbClr val="019362"/>
    <a:srgbClr val="990033"/>
    <a:srgbClr val="006666"/>
    <a:srgbClr val="CAB044"/>
    <a:srgbClr val="AECEC4"/>
    <a:srgbClr val="D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8" autoAdjust="0"/>
    <p:restoredTop sz="93209" autoAdjust="0"/>
  </p:normalViewPr>
  <p:slideViewPr>
    <p:cSldViewPr snapToObjects="1">
      <p:cViewPr varScale="1">
        <p:scale>
          <a:sx n="107" d="100"/>
          <a:sy n="107" d="100"/>
        </p:scale>
        <p:origin x="1800" y="114"/>
      </p:cViewPr>
      <p:guideLst>
        <p:guide orient="horz" pos="2736"/>
        <p:guide orient="horz" pos="864"/>
        <p:guide orient="horz" pos="2256"/>
        <p:guide orient="horz" pos="2592"/>
        <p:guide orient="horz" pos="2448"/>
        <p:guide orient="horz" pos="2064"/>
        <p:guide orient="horz" pos="1440"/>
        <p:guide orient="horz" pos="2976"/>
        <p:guide pos="5376"/>
        <p:guide pos="912"/>
        <p:guide pos="4992"/>
        <p:guide pos="624"/>
        <p:guide pos="5232"/>
        <p:guide pos="5040"/>
        <p:guide pos="768"/>
        <p:guide pos="48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327775" y="9444038"/>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eaLnBrk="0" hangingPunct="0">
              <a:defRPr sz="3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9pPr>
          </a:lstStyle>
          <a:p>
            <a:pPr algn="r"/>
            <a:fld id="{EC5C95FB-8AF9-4767-8FD0-8C3DBF51410A}" type="slidenum">
              <a:rPr lang="en-US" altLang="en-US" sz="1400">
                <a:latin typeface="Times New Roman" panose="02020603050405020304" pitchFamily="18" charset="0"/>
              </a:rPr>
              <a:pPr algn="r"/>
              <a:t>‹#›</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843428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idx="2"/>
          </p:nvPr>
        </p:nvSpPr>
        <p:spPr bwMode="auto">
          <a:xfrm>
            <a:off x="938213" y="746125"/>
            <a:ext cx="4908550" cy="3683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04875" y="4681538"/>
            <a:ext cx="4975225" cy="443547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4" name="Rectangle 4"/>
          <p:cNvSpPr>
            <a:spLocks noChangeArrowheads="1"/>
          </p:cNvSpPr>
          <p:nvPr/>
        </p:nvSpPr>
        <p:spPr bwMode="auto">
          <a:xfrm>
            <a:off x="6327775" y="9444038"/>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eaLnBrk="0" hangingPunct="0">
              <a:defRPr sz="3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9pPr>
          </a:lstStyle>
          <a:p>
            <a:pPr algn="r"/>
            <a:fld id="{B87E125E-0CBB-4D73-A8ED-5D656F2E2497}" type="slidenum">
              <a:rPr lang="en-US" altLang="en-US" sz="1400">
                <a:latin typeface="Times New Roman" panose="02020603050405020304" pitchFamily="18" charset="0"/>
              </a:rPr>
              <a:pPr algn="r"/>
              <a:t>‹#›</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768797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PowerPoint</a:t>
            </a:r>
            <a:r>
              <a:rPr lang="en-US" altLang="en-US" baseline="0" dirty="0">
                <a:ea typeface="ＭＳ Ｐゴシック" pitchFamily="34" charset="-128"/>
              </a:rPr>
              <a:t> Presentations for</a:t>
            </a:r>
            <a:endParaRPr lang="en-US" altLang="en-US" dirty="0">
              <a:ea typeface="ＭＳ Ｐゴシック" pitchFamily="34" charset="-128"/>
            </a:endParaRPr>
          </a:p>
          <a:p>
            <a:r>
              <a:rPr lang="en-US" altLang="en-US" dirty="0">
                <a:ea typeface="ＭＳ Ｐゴシック" pitchFamily="34" charset="-128"/>
              </a:rPr>
              <a:t>College</a:t>
            </a:r>
            <a:r>
              <a:rPr lang="en-US" altLang="en-US" baseline="0" dirty="0">
                <a:ea typeface="ＭＳ Ｐゴシック" pitchFamily="34" charset="-128"/>
              </a:rPr>
              <a:t> Accounting: A Contemporary Approach, 4</a:t>
            </a:r>
            <a:r>
              <a:rPr lang="en-US" altLang="en-US" baseline="30000" dirty="0">
                <a:ea typeface="ＭＳ Ｐゴシック" pitchFamily="34" charset="-128"/>
              </a:rPr>
              <a:t>th</a:t>
            </a:r>
            <a:r>
              <a:rPr lang="en-US" altLang="en-US" baseline="0" dirty="0">
                <a:ea typeface="ＭＳ Ｐゴシック" pitchFamily="34" charset="-128"/>
              </a:rPr>
              <a:t> edition</a:t>
            </a:r>
          </a:p>
          <a:p>
            <a:r>
              <a:rPr lang="en-US" altLang="en-US" baseline="0" dirty="0">
                <a:ea typeface="ＭＳ Ｐゴシック" pitchFamily="34" charset="-128"/>
              </a:rPr>
              <a:t>By Haddock, Price, and Farina</a:t>
            </a:r>
            <a:endParaRPr lang="en-US" altLang="en-US" dirty="0">
              <a:ea typeface="ＭＳ Ｐゴシック" pitchFamily="34" charset="-128"/>
            </a:endParaRPr>
          </a:p>
        </p:txBody>
      </p:sp>
    </p:spTree>
    <p:extLst>
      <p:ext uri="{BB962C8B-B14F-4D97-AF65-F5344CB8AC3E}">
        <p14:creationId xmlns:p14="http://schemas.microsoft.com/office/powerpoint/2010/main" val="920144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12-1:</a:t>
            </a:r>
          </a:p>
          <a:p>
            <a:r>
              <a:rPr lang="en-US" altLang="en-US" dirty="0"/>
              <a:t>Next, we need to put the new ending inventory balance into the Merchandise Inventory account.  </a:t>
            </a:r>
          </a:p>
          <a:p>
            <a:endParaRPr lang="en-US" dirty="0"/>
          </a:p>
        </p:txBody>
      </p:sp>
    </p:spTree>
    <p:extLst>
      <p:ext uri="{BB962C8B-B14F-4D97-AF65-F5344CB8AC3E}">
        <p14:creationId xmlns:p14="http://schemas.microsoft.com/office/powerpoint/2010/main" val="4230089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12-1:</a:t>
            </a:r>
          </a:p>
          <a:p>
            <a:r>
              <a:rPr lang="en-US" altLang="en-US" dirty="0"/>
              <a:t>To remove the old balance, we need to credit Merchandise Inventory for $52,000 and debit Income Summary for the same amount.</a:t>
            </a:r>
          </a:p>
          <a:p>
            <a:r>
              <a:rPr lang="en-US" altLang="en-US" dirty="0"/>
              <a:t>Here is the entry in T account form.</a:t>
            </a:r>
          </a:p>
          <a:p>
            <a:endParaRPr lang="en-US" dirty="0"/>
          </a:p>
        </p:txBody>
      </p:sp>
    </p:spTree>
    <p:extLst>
      <p:ext uri="{BB962C8B-B14F-4D97-AF65-F5344CB8AC3E}">
        <p14:creationId xmlns:p14="http://schemas.microsoft.com/office/powerpoint/2010/main" val="2923894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12-1:</a:t>
            </a:r>
          </a:p>
          <a:p>
            <a:r>
              <a:rPr lang="en-US" altLang="en-US" dirty="0"/>
              <a:t>Let</a:t>
            </a:r>
            <a:r>
              <a:rPr lang="ja-JP" altLang="en-US" dirty="0"/>
              <a:t>’</a:t>
            </a:r>
            <a:r>
              <a:rPr lang="en-US" altLang="ja-JP" dirty="0"/>
              <a:t>s debit Merchandise Inventory for $47,000 and credit Income Summary for the same amount.</a:t>
            </a:r>
          </a:p>
          <a:p>
            <a:r>
              <a:rPr lang="en-US" altLang="en-US" dirty="0"/>
              <a:t>This is what the T accounts would look like.</a:t>
            </a:r>
          </a:p>
          <a:p>
            <a:endParaRPr lang="en-US" dirty="0"/>
          </a:p>
        </p:txBody>
      </p:sp>
    </p:spTree>
    <p:extLst>
      <p:ext uri="{BB962C8B-B14F-4D97-AF65-F5344CB8AC3E}">
        <p14:creationId xmlns:p14="http://schemas.microsoft.com/office/powerpoint/2010/main" val="1778765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Learning Objective 12-2: </a:t>
            </a:r>
            <a:r>
              <a:rPr lang="en-US" altLang="en-US" dirty="0"/>
              <a:t>Compute adjustments for accrued and prepaid expense items and enter the adjustments on the worksheet.</a:t>
            </a:r>
          </a:p>
          <a:p>
            <a:endParaRPr lang="en-US" altLang="en-US" dirty="0"/>
          </a:p>
          <a:p>
            <a:endParaRPr lang="en-US" dirty="0"/>
          </a:p>
        </p:txBody>
      </p:sp>
    </p:spTree>
    <p:extLst>
      <p:ext uri="{BB962C8B-B14F-4D97-AF65-F5344CB8AC3E}">
        <p14:creationId xmlns:p14="http://schemas.microsoft.com/office/powerpoint/2010/main" val="2815044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12-2:</a:t>
            </a:r>
          </a:p>
          <a:p>
            <a:r>
              <a:rPr lang="en-US" altLang="en-US" dirty="0"/>
              <a:t>Whiteside Antiques has other adjustments which need to be made.</a:t>
            </a:r>
          </a:p>
          <a:p>
            <a:r>
              <a:rPr lang="en-US" altLang="en-US" dirty="0"/>
              <a:t>Credit sales are made with the expectation that the customers will pay the amount due later. Sometimes the account receivable is never collected.  Losses from uncollectible accounts are classified as operating expenses.</a:t>
            </a:r>
          </a:p>
          <a:p>
            <a:pPr>
              <a:spcBef>
                <a:spcPct val="0"/>
              </a:spcBef>
              <a:buFont typeface="Wingdings" pitchFamily="2" charset="2"/>
              <a:buNone/>
            </a:pPr>
            <a:endParaRPr lang="en-US" altLang="en-US" dirty="0"/>
          </a:p>
          <a:p>
            <a:r>
              <a:rPr lang="en-US" altLang="en-US" dirty="0"/>
              <a:t>The business wants to match the expense for uncollectible accounts with the sales revenue for the same period.</a:t>
            </a:r>
          </a:p>
          <a:p>
            <a:endParaRPr lang="en-US" altLang="en-US" dirty="0"/>
          </a:p>
          <a:p>
            <a:endParaRPr lang="en-US" dirty="0"/>
          </a:p>
        </p:txBody>
      </p:sp>
    </p:spTree>
    <p:extLst>
      <p:ext uri="{BB962C8B-B14F-4D97-AF65-F5344CB8AC3E}">
        <p14:creationId xmlns:p14="http://schemas.microsoft.com/office/powerpoint/2010/main" val="2940168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12-2:</a:t>
            </a:r>
          </a:p>
          <a:p>
            <a:r>
              <a:rPr lang="en-US" altLang="en-US" dirty="0"/>
              <a:t>There are several ways to estimate the expense for uncollectible accounts. Whiteside Antiques uses</a:t>
            </a:r>
            <a:r>
              <a:rPr lang="en-US" altLang="en-US" i="1" dirty="0"/>
              <a:t> percentage of net credit sales.</a:t>
            </a:r>
          </a:p>
          <a:p>
            <a:endParaRPr lang="en-US" dirty="0"/>
          </a:p>
        </p:txBody>
      </p:sp>
    </p:spTree>
    <p:extLst>
      <p:ext uri="{BB962C8B-B14F-4D97-AF65-F5344CB8AC3E}">
        <p14:creationId xmlns:p14="http://schemas.microsoft.com/office/powerpoint/2010/main" val="3994519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12-2:</a:t>
            </a:r>
          </a:p>
          <a:p>
            <a:r>
              <a:rPr lang="en-US" altLang="en-US" dirty="0"/>
              <a:t>If .8 percent of net credit sales are estimated to be uncollectible then the business needs to record $800 of expense.</a:t>
            </a:r>
          </a:p>
          <a:p>
            <a:endParaRPr lang="en-US" dirty="0"/>
          </a:p>
        </p:txBody>
      </p:sp>
    </p:spTree>
    <p:extLst>
      <p:ext uri="{BB962C8B-B14F-4D97-AF65-F5344CB8AC3E}">
        <p14:creationId xmlns:p14="http://schemas.microsoft.com/office/powerpoint/2010/main" val="693180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12-2:</a:t>
            </a:r>
          </a:p>
          <a:p>
            <a:r>
              <a:rPr lang="en-US" altLang="en-US" dirty="0"/>
              <a:t>When the adjustment is made, </a:t>
            </a:r>
            <a:r>
              <a:rPr lang="en-US" altLang="en-US" i="1" dirty="0"/>
              <a:t>Uncollectible Accounts Expense</a:t>
            </a:r>
            <a:r>
              <a:rPr lang="en-US" altLang="en-US" dirty="0"/>
              <a:t> is debited and a </a:t>
            </a:r>
            <a:r>
              <a:rPr lang="en-US" altLang="en-US" u="sng" dirty="0"/>
              <a:t>contra-asset</a:t>
            </a:r>
            <a:r>
              <a:rPr lang="en-US" altLang="en-US" dirty="0"/>
              <a:t> account </a:t>
            </a:r>
            <a:r>
              <a:rPr lang="en-US" altLang="en-US" i="1" dirty="0"/>
              <a:t>Allowance for Doubtful Accounts</a:t>
            </a:r>
            <a:r>
              <a:rPr lang="en-US" altLang="en-US" dirty="0"/>
              <a:t> is credited.</a:t>
            </a:r>
          </a:p>
          <a:p>
            <a:r>
              <a:rPr lang="en-US" altLang="en-US" dirty="0"/>
              <a:t>We will debit </a:t>
            </a:r>
            <a:r>
              <a:rPr lang="en-US" altLang="en-US" i="1" dirty="0">
                <a:solidFill>
                  <a:srgbClr val="990000"/>
                </a:solidFill>
              </a:rPr>
              <a:t>Uncollectible Accounts Expense</a:t>
            </a:r>
            <a:r>
              <a:rPr lang="en-US" altLang="en-US" dirty="0">
                <a:solidFill>
                  <a:srgbClr val="990000"/>
                </a:solidFill>
              </a:rPr>
              <a:t> for $800 and credit </a:t>
            </a:r>
            <a:r>
              <a:rPr lang="en-US" altLang="en-US" i="1" dirty="0">
                <a:solidFill>
                  <a:srgbClr val="990000"/>
                </a:solidFill>
              </a:rPr>
              <a:t>Allowance for Doubtful Accounts</a:t>
            </a:r>
            <a:r>
              <a:rPr lang="en-US" altLang="en-US" dirty="0">
                <a:solidFill>
                  <a:srgbClr val="990000"/>
                </a:solidFill>
              </a:rPr>
              <a:t> for the same amount.</a:t>
            </a:r>
          </a:p>
          <a:p>
            <a:endParaRPr lang="en-US" altLang="en-US" dirty="0"/>
          </a:p>
          <a:p>
            <a:endParaRPr lang="en-US" dirty="0"/>
          </a:p>
        </p:txBody>
      </p:sp>
    </p:spTree>
    <p:extLst>
      <p:ext uri="{BB962C8B-B14F-4D97-AF65-F5344CB8AC3E}">
        <p14:creationId xmlns:p14="http://schemas.microsoft.com/office/powerpoint/2010/main" val="940990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12-2:</a:t>
            </a:r>
          </a:p>
          <a:p>
            <a:r>
              <a:rPr lang="en-US" altLang="en-US" dirty="0"/>
              <a:t>The </a:t>
            </a:r>
            <a:r>
              <a:rPr lang="en-US" altLang="en-US" i="1" dirty="0"/>
              <a:t>Allowance for Doubtful </a:t>
            </a:r>
            <a:r>
              <a:rPr lang="en-US" altLang="en-US" dirty="0"/>
              <a:t>accounts is subtracted from the </a:t>
            </a:r>
            <a:r>
              <a:rPr lang="en-US" altLang="en-US" i="1" dirty="0"/>
              <a:t>Accounts Receivable </a:t>
            </a:r>
            <a:r>
              <a:rPr lang="en-US" altLang="en-US" dirty="0"/>
              <a:t>account on the balance sheet..</a:t>
            </a:r>
          </a:p>
          <a:p>
            <a:endParaRPr lang="en-US" dirty="0"/>
          </a:p>
        </p:txBody>
      </p:sp>
    </p:spTree>
    <p:extLst>
      <p:ext uri="{BB962C8B-B14F-4D97-AF65-F5344CB8AC3E}">
        <p14:creationId xmlns:p14="http://schemas.microsoft.com/office/powerpoint/2010/main" val="3457091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Section 1, Objective 12-2:</a:t>
            </a:r>
          </a:p>
          <a:p>
            <a:pPr>
              <a:spcBef>
                <a:spcPct val="0"/>
              </a:spcBef>
            </a:pPr>
            <a:r>
              <a:rPr lang="en-US" altLang="en-US" dirty="0"/>
              <a:t>Property, plant, and equipment are long-term assets that are used in the operation of a business and that are subject to depreciation. We will use the straight-line method to depreciate the store</a:t>
            </a:r>
            <a:r>
              <a:rPr lang="ja-JP" altLang="en-US" dirty="0"/>
              <a:t>’</a:t>
            </a:r>
            <a:r>
              <a:rPr lang="en-US" altLang="ja-JP" dirty="0"/>
              <a:t>s equipment. Remember, l</a:t>
            </a:r>
            <a:r>
              <a:rPr lang="en-US" altLang="ja-JP" dirty="0">
                <a:solidFill>
                  <a:srgbClr val="990000"/>
                </a:solidFill>
              </a:rPr>
              <a:t>and is </a:t>
            </a:r>
            <a:r>
              <a:rPr lang="en-US" altLang="ja-JP" u="sng" dirty="0">
                <a:solidFill>
                  <a:srgbClr val="990000"/>
                </a:solidFill>
              </a:rPr>
              <a:t>not</a:t>
            </a:r>
            <a:r>
              <a:rPr lang="en-US" altLang="ja-JP" dirty="0">
                <a:solidFill>
                  <a:srgbClr val="990000"/>
                </a:solidFill>
              </a:rPr>
              <a:t> depreciated.  We record a portion of the asset</a:t>
            </a:r>
            <a:r>
              <a:rPr lang="ja-JP" altLang="en-US" dirty="0">
                <a:solidFill>
                  <a:srgbClr val="990000"/>
                </a:solidFill>
              </a:rPr>
              <a:t>’</a:t>
            </a:r>
            <a:r>
              <a:rPr lang="en-US" altLang="ja-JP" dirty="0">
                <a:solidFill>
                  <a:srgbClr val="990000"/>
                </a:solidFill>
              </a:rPr>
              <a:t>s cost to a depreciation expense account each period. The offsetting entry is to accumulated depreciation.  As discussed in Chapter 5, Accumulated Depreciation is a contra asset account.  It has a normal credit balance, which is opposite the normal balance for an asset account.  The general formula to calculate depreciation (using the straight line method)  is cost less the salvage value divided by the asset</a:t>
            </a:r>
            <a:r>
              <a:rPr lang="ja-JP" altLang="en-US" dirty="0">
                <a:solidFill>
                  <a:srgbClr val="990000"/>
                </a:solidFill>
              </a:rPr>
              <a:t>’</a:t>
            </a:r>
            <a:r>
              <a:rPr lang="en-US" altLang="ja-JP" dirty="0">
                <a:solidFill>
                  <a:srgbClr val="990000"/>
                </a:solidFill>
              </a:rPr>
              <a:t>s estimated useful life.</a:t>
            </a:r>
          </a:p>
          <a:p>
            <a:pPr>
              <a:spcBef>
                <a:spcPct val="0"/>
              </a:spcBef>
            </a:pPr>
            <a:endParaRPr lang="en-US" altLang="en-US" dirty="0"/>
          </a:p>
          <a:p>
            <a:endParaRPr lang="en-US" altLang="en-US" dirty="0"/>
          </a:p>
          <a:p>
            <a:endParaRPr lang="en-US" dirty="0"/>
          </a:p>
        </p:txBody>
      </p:sp>
    </p:spTree>
    <p:extLst>
      <p:ext uri="{BB962C8B-B14F-4D97-AF65-F5344CB8AC3E}">
        <p14:creationId xmlns:p14="http://schemas.microsoft.com/office/powerpoint/2010/main" val="123854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80000"/>
              </a:lnSpc>
            </a:pPr>
            <a:r>
              <a:rPr lang="en-US" altLang="en-US" sz="1200" dirty="0"/>
              <a:t>Chapter 11 discussed employer payroll taxes and insurance premiums for workers</a:t>
            </a:r>
            <a:r>
              <a:rPr lang="ja-JP" altLang="en-US" sz="1200" dirty="0"/>
              <a:t>’</a:t>
            </a:r>
            <a:r>
              <a:rPr lang="en-US" altLang="ja-JP" sz="1200" dirty="0"/>
              <a:t> compensation, as well as how and when to file the required tax returns and reports.  In Chapter 12, we will study accrual accounting, including accrued and deferred income and expense, and how these adjustments are recorded on the worksheet.  </a:t>
            </a:r>
          </a:p>
          <a:p>
            <a:pPr marL="228600" indent="-228600">
              <a:lnSpc>
                <a:spcPct val="80000"/>
              </a:lnSpc>
            </a:pPr>
            <a:endParaRPr lang="en-US" altLang="en-US" sz="1200" dirty="0"/>
          </a:p>
          <a:p>
            <a:pPr marL="228600" indent="-228600" eaLnBrk="1" hangingPunct="1">
              <a:lnSpc>
                <a:spcPct val="80000"/>
              </a:lnSpc>
            </a:pPr>
            <a:endParaRPr lang="en-US" altLang="en-US" sz="1200" dirty="0">
              <a:latin typeface="Arial" pitchFamily="34" charset="0"/>
              <a:cs typeface="Arial" pitchFamily="34" charset="0"/>
            </a:endParaRPr>
          </a:p>
          <a:p>
            <a:pPr marL="228600" indent="-228600">
              <a:lnSpc>
                <a:spcPct val="80000"/>
              </a:lnSpc>
            </a:pPr>
            <a:r>
              <a:rPr lang="en-US" altLang="en-US" sz="1200" dirty="0">
                <a:latin typeface="Arial" pitchFamily="34" charset="0"/>
                <a:cs typeface="Arial" pitchFamily="34" charset="0"/>
              </a:rPr>
              <a:t> The objectives of this chapter are listed here</a:t>
            </a:r>
          </a:p>
          <a:p>
            <a:pPr marL="228600" indent="-228600">
              <a:lnSpc>
                <a:spcPct val="80000"/>
              </a:lnSpc>
            </a:pPr>
            <a:endParaRPr lang="en-US" altLang="en-US" sz="1200" dirty="0">
              <a:latin typeface="Arial" pitchFamily="34" charset="0"/>
              <a:cs typeface="Arial" pitchFamily="34" charset="0"/>
            </a:endParaRPr>
          </a:p>
          <a:p>
            <a:pPr marL="228600" indent="-228600" eaLnBrk="1" hangingPunct="1">
              <a:lnSpc>
                <a:spcPct val="80000"/>
              </a:lnSpc>
              <a:buFont typeface="Wingdings" pitchFamily="2" charset="2"/>
              <a:buNone/>
            </a:pPr>
            <a:r>
              <a:rPr lang="en-US" altLang="en-US" sz="1200" b="1" u="sng" dirty="0">
                <a:solidFill>
                  <a:srgbClr val="C00000"/>
                </a:solidFill>
                <a:latin typeface="Arial" pitchFamily="34" charset="0"/>
              </a:rPr>
              <a:t>SECTION 1: Calculating and Recording Adjustments</a:t>
            </a:r>
          </a:p>
          <a:p>
            <a:pPr marL="228600" indent="-228600">
              <a:lnSpc>
                <a:spcPct val="80000"/>
              </a:lnSpc>
            </a:pPr>
            <a:r>
              <a:rPr lang="en-US" altLang="en-US" sz="1200" dirty="0"/>
              <a:t>12-1  Determine the adjustment for merchandise inventory, and enter </a:t>
            </a:r>
            <a:br>
              <a:rPr lang="en-US" altLang="en-US" sz="1200" dirty="0"/>
            </a:br>
            <a:r>
              <a:rPr lang="en-US" altLang="en-US" sz="1200" dirty="0"/>
              <a:t>         the adjustment on the worksheet.</a:t>
            </a:r>
          </a:p>
          <a:p>
            <a:pPr marL="228600" indent="-228600" eaLnBrk="1" hangingPunct="1">
              <a:lnSpc>
                <a:spcPct val="80000"/>
              </a:lnSpc>
              <a:spcAft>
                <a:spcPct val="30000"/>
              </a:spcAft>
            </a:pPr>
            <a:r>
              <a:rPr lang="en-US" altLang="en-US" sz="1200" dirty="0"/>
              <a:t>12-2  Compute adjustments for accrued and prepaid expense items, </a:t>
            </a:r>
            <a:br>
              <a:rPr lang="en-US" altLang="en-US" sz="1200" dirty="0"/>
            </a:br>
            <a:r>
              <a:rPr lang="en-US" altLang="en-US" sz="1200" dirty="0"/>
              <a:t>         and enter the adjustments on the worksheet.</a:t>
            </a:r>
          </a:p>
          <a:p>
            <a:pPr marL="228600" indent="-228600" eaLnBrk="1" hangingPunct="1">
              <a:lnSpc>
                <a:spcPct val="80000"/>
              </a:lnSpc>
              <a:spcAft>
                <a:spcPct val="30000"/>
              </a:spcAft>
            </a:pPr>
            <a:r>
              <a:rPr lang="en-US" altLang="en-US" sz="1200" dirty="0"/>
              <a:t>12-3  Compute adjustments for accrued and deferred income items, </a:t>
            </a:r>
            <a:br>
              <a:rPr lang="en-US" altLang="en-US" sz="1200" dirty="0"/>
            </a:br>
            <a:r>
              <a:rPr lang="en-US" altLang="en-US" sz="1200" dirty="0"/>
              <a:t>         and enter the adjustments on the worksheet.</a:t>
            </a:r>
          </a:p>
          <a:p>
            <a:pPr marL="228600" indent="-228600">
              <a:lnSpc>
                <a:spcPct val="80000"/>
              </a:lnSpc>
            </a:pPr>
            <a:endParaRPr lang="en-US" altLang="en-US" sz="1200" dirty="0">
              <a:latin typeface="Arial" pitchFamily="34" charset="0"/>
            </a:endParaRPr>
          </a:p>
          <a:p>
            <a:pPr marL="228600" indent="-228600">
              <a:lnSpc>
                <a:spcPct val="80000"/>
              </a:lnSpc>
            </a:pPr>
            <a:endParaRPr lang="en-US" altLang="en-US" sz="1200" dirty="0">
              <a:latin typeface="Arial" pitchFamily="34" charset="0"/>
            </a:endParaRPr>
          </a:p>
          <a:p>
            <a:pPr marL="228600" indent="-228600" eaLnBrk="1" hangingPunct="1">
              <a:lnSpc>
                <a:spcPct val="80000"/>
              </a:lnSpc>
              <a:buFont typeface="Wingdings" pitchFamily="2" charset="2"/>
              <a:buNone/>
            </a:pPr>
            <a:r>
              <a:rPr lang="en-US" altLang="en-US" sz="1200" b="1" u="sng" dirty="0">
                <a:solidFill>
                  <a:srgbClr val="C00000"/>
                </a:solidFill>
                <a:latin typeface="Arial" pitchFamily="34" charset="0"/>
              </a:rPr>
              <a:t>SECTION 2: Completing the Worksheet</a:t>
            </a:r>
          </a:p>
          <a:p>
            <a:pPr marL="228600" indent="-228600">
              <a:lnSpc>
                <a:spcPct val="80000"/>
              </a:lnSpc>
            </a:pPr>
            <a:r>
              <a:rPr lang="en-US" altLang="en-US" sz="1200" dirty="0">
                <a:latin typeface="Arial" pitchFamily="34" charset="0"/>
              </a:rPr>
              <a:t>12-4  </a:t>
            </a:r>
            <a:r>
              <a:rPr lang="en-US" altLang="en-US" sz="1200" dirty="0"/>
              <a:t>Complete a 10-column worksheet.</a:t>
            </a:r>
          </a:p>
          <a:p>
            <a:pPr marL="228600" indent="-228600">
              <a:lnSpc>
                <a:spcPct val="80000"/>
              </a:lnSpc>
            </a:pPr>
            <a:r>
              <a:rPr lang="en-US" altLang="en-US" sz="1200" dirty="0">
                <a:latin typeface="Arial" pitchFamily="34" charset="0"/>
              </a:rPr>
              <a:t>12-5  </a:t>
            </a:r>
            <a:r>
              <a:rPr lang="en-US" altLang="en-US" sz="1200" dirty="0"/>
              <a:t>Define the accounting terms new to this chapter.</a:t>
            </a:r>
            <a:endParaRPr lang="en-US" altLang="en-US" sz="1200" dirty="0">
              <a:latin typeface="Arial" pitchFamily="34" charset="0"/>
            </a:endParaRPr>
          </a:p>
        </p:txBody>
      </p:sp>
    </p:spTree>
    <p:extLst>
      <p:ext uri="{BB962C8B-B14F-4D97-AF65-F5344CB8AC3E}">
        <p14:creationId xmlns:p14="http://schemas.microsoft.com/office/powerpoint/2010/main" val="747621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12-2:</a:t>
            </a:r>
          </a:p>
          <a:p>
            <a:r>
              <a:rPr lang="en-US" altLang="en-US" dirty="0"/>
              <a:t>We are ready to make some more adjustments involving accrued expenses. Accrued expenses are expense items that relate to the current period but have not yet been paid and do not yet appear in the accounting records. We will be making end of period adjustments to accrue salaries expenses, payroll tax expenses and interest expense on a note payable.</a:t>
            </a:r>
          </a:p>
          <a:p>
            <a:endParaRPr lang="en-US" dirty="0"/>
          </a:p>
        </p:txBody>
      </p:sp>
    </p:spTree>
    <p:extLst>
      <p:ext uri="{BB962C8B-B14F-4D97-AF65-F5344CB8AC3E}">
        <p14:creationId xmlns:p14="http://schemas.microsoft.com/office/powerpoint/2010/main" val="1697752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12-2:</a:t>
            </a:r>
          </a:p>
          <a:p>
            <a:r>
              <a:rPr lang="en-US" altLang="en-US" dirty="0"/>
              <a:t>Salaries owed to employees but not due to be paid until the following month are $1,200 for our company.  This represents the amount of the payroll that occurred in the current year.  We need to debit </a:t>
            </a:r>
            <a:r>
              <a:rPr lang="en-US" altLang="en-US" i="1" dirty="0"/>
              <a:t>Salaries Expense</a:t>
            </a:r>
            <a:r>
              <a:rPr lang="en-US" altLang="en-US" dirty="0"/>
              <a:t> for $1,200 and credit </a:t>
            </a:r>
            <a:r>
              <a:rPr lang="en-US" altLang="en-US" i="1" dirty="0"/>
              <a:t>Salaries Payable</a:t>
            </a:r>
            <a:r>
              <a:rPr lang="en-US" altLang="en-US" dirty="0"/>
              <a:t> for the same amount.</a:t>
            </a:r>
          </a:p>
          <a:p>
            <a:r>
              <a:rPr lang="en-US" altLang="en-US" dirty="0"/>
              <a:t>And here are the T account postings.</a:t>
            </a:r>
          </a:p>
          <a:p>
            <a:endParaRPr lang="en-US" dirty="0"/>
          </a:p>
        </p:txBody>
      </p:sp>
    </p:spTree>
    <p:extLst>
      <p:ext uri="{BB962C8B-B14F-4D97-AF65-F5344CB8AC3E}">
        <p14:creationId xmlns:p14="http://schemas.microsoft.com/office/powerpoint/2010/main" val="3486088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12-2:</a:t>
            </a:r>
          </a:p>
          <a:p>
            <a:r>
              <a:rPr lang="en-US" altLang="en-US" dirty="0"/>
              <a:t>Businesses must match revenue and expenses in the appropriate period, and so must make adjustments to accrue the employer's payroll taxes; they are payable sometime in the next accounting period.</a:t>
            </a:r>
          </a:p>
          <a:p>
            <a:endParaRPr lang="en-US" altLang="en-US" dirty="0"/>
          </a:p>
          <a:p>
            <a:r>
              <a:rPr lang="en-US" altLang="en-US" dirty="0"/>
              <a:t>Assuming that there is $1,200 of accrued wages, and that all of them are subject to the FICA tax, the accrual for the payroll taxes would be $74.40 of social security tax and $17.40 of Medicare tax. Both of these will be accrued in our adjusting entry.</a:t>
            </a:r>
          </a:p>
          <a:p>
            <a:endParaRPr lang="en-US" dirty="0"/>
          </a:p>
        </p:txBody>
      </p:sp>
    </p:spTree>
    <p:extLst>
      <p:ext uri="{BB962C8B-B14F-4D97-AF65-F5344CB8AC3E}">
        <p14:creationId xmlns:p14="http://schemas.microsoft.com/office/powerpoint/2010/main" val="846339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12-2:</a:t>
            </a:r>
          </a:p>
          <a:p>
            <a:r>
              <a:rPr lang="en-US" altLang="en-US" i="1" dirty="0"/>
              <a:t>Social Security Tax Payable</a:t>
            </a:r>
            <a:r>
              <a:rPr lang="en-US" altLang="en-US" dirty="0"/>
              <a:t> will be credited for $74.40 and </a:t>
            </a:r>
            <a:r>
              <a:rPr lang="en-US" altLang="en-US" i="1" dirty="0"/>
              <a:t>Medicare Tax Payable</a:t>
            </a:r>
            <a:r>
              <a:rPr lang="en-US" altLang="en-US" dirty="0"/>
              <a:t> will be credited for $17.40.  </a:t>
            </a:r>
            <a:r>
              <a:rPr lang="en-US" altLang="en-US" i="1" dirty="0"/>
              <a:t>Payroll Tax Expense</a:t>
            </a:r>
            <a:r>
              <a:rPr lang="en-US" altLang="en-US" dirty="0"/>
              <a:t> will be debited for the total amount of $91.80.  Here is how the adjustment would look in the T accounts.</a:t>
            </a:r>
          </a:p>
          <a:p>
            <a:endParaRPr lang="en-US" dirty="0"/>
          </a:p>
        </p:txBody>
      </p:sp>
    </p:spTree>
    <p:extLst>
      <p:ext uri="{BB962C8B-B14F-4D97-AF65-F5344CB8AC3E}">
        <p14:creationId xmlns:p14="http://schemas.microsoft.com/office/powerpoint/2010/main" val="492359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12-2:</a:t>
            </a:r>
          </a:p>
          <a:p>
            <a:r>
              <a:rPr lang="en-US" altLang="en-US" dirty="0"/>
              <a:t>We would debit Payroll Tax Expense for $</a:t>
            </a:r>
            <a:r>
              <a:rPr lang="en-US" altLang="en-US" dirty="0">
                <a:solidFill>
                  <a:srgbClr val="990000"/>
                </a:solidFill>
              </a:rPr>
              <a:t>72.00</a:t>
            </a:r>
            <a:r>
              <a:rPr lang="en-US" altLang="en-US" dirty="0"/>
              <a:t> and credit </a:t>
            </a:r>
            <a:r>
              <a:rPr lang="en-US" altLang="en-US" dirty="0">
                <a:solidFill>
                  <a:srgbClr val="990000"/>
                </a:solidFill>
              </a:rPr>
              <a:t>Federal Unemployment Tax Payable for $7.20 and credit</a:t>
            </a:r>
            <a:r>
              <a:rPr lang="en-US" altLang="en-US" dirty="0"/>
              <a:t> </a:t>
            </a:r>
            <a:r>
              <a:rPr lang="en-US" altLang="en-US" dirty="0">
                <a:solidFill>
                  <a:srgbClr val="990000"/>
                </a:solidFill>
              </a:rPr>
              <a:t>State Unemployment Tax Payable for $64.80.  </a:t>
            </a:r>
            <a:r>
              <a:rPr lang="en-US" altLang="en-US" dirty="0"/>
              <a:t>Here we see the adjustment.</a:t>
            </a:r>
          </a:p>
          <a:p>
            <a:endParaRPr lang="en-US" dirty="0"/>
          </a:p>
        </p:txBody>
      </p:sp>
    </p:spTree>
    <p:extLst>
      <p:ext uri="{BB962C8B-B14F-4D97-AF65-F5344CB8AC3E}">
        <p14:creationId xmlns:p14="http://schemas.microsoft.com/office/powerpoint/2010/main" val="2378544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12-2:</a:t>
            </a:r>
          </a:p>
          <a:p>
            <a:r>
              <a:rPr lang="en-US" altLang="en-US" dirty="0"/>
              <a:t>Total accrued unemployment taxes for federal and state are $72.00.</a:t>
            </a:r>
          </a:p>
          <a:p>
            <a:endParaRPr lang="en-US" dirty="0"/>
          </a:p>
        </p:txBody>
      </p:sp>
    </p:spTree>
    <p:extLst>
      <p:ext uri="{BB962C8B-B14F-4D97-AF65-F5344CB8AC3E}">
        <p14:creationId xmlns:p14="http://schemas.microsoft.com/office/powerpoint/2010/main" val="2712345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12-2:</a:t>
            </a:r>
          </a:p>
          <a:p>
            <a:r>
              <a:rPr lang="en-US" altLang="en-US" dirty="0"/>
              <a:t>We need to accrue one month of interest expense on the note payable.</a:t>
            </a:r>
          </a:p>
          <a:p>
            <a:endParaRPr lang="en-US" dirty="0"/>
          </a:p>
        </p:txBody>
      </p:sp>
    </p:spTree>
    <p:extLst>
      <p:ext uri="{BB962C8B-B14F-4D97-AF65-F5344CB8AC3E}">
        <p14:creationId xmlns:p14="http://schemas.microsoft.com/office/powerpoint/2010/main" val="2290840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12-2:</a:t>
            </a:r>
          </a:p>
          <a:p>
            <a:r>
              <a:rPr lang="en-US" altLang="en-US" dirty="0"/>
              <a:t>Using our interest formula, we calculate $20 of interest has accrued on the note.</a:t>
            </a:r>
          </a:p>
          <a:p>
            <a:endParaRPr lang="en-US" dirty="0"/>
          </a:p>
        </p:txBody>
      </p:sp>
    </p:spTree>
    <p:extLst>
      <p:ext uri="{BB962C8B-B14F-4D97-AF65-F5344CB8AC3E}">
        <p14:creationId xmlns:p14="http://schemas.microsoft.com/office/powerpoint/2010/main" val="1173577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12-2:</a:t>
            </a:r>
          </a:p>
          <a:p>
            <a:r>
              <a:rPr lang="en-US" altLang="en-US" dirty="0"/>
              <a:t>We need to debit interest expense for $20 and credit interest payable for the same amount.</a:t>
            </a:r>
          </a:p>
          <a:p>
            <a:r>
              <a:rPr lang="en-US" altLang="en-US" dirty="0"/>
              <a:t>Here we see the adjustment.</a:t>
            </a:r>
          </a:p>
          <a:p>
            <a:endParaRPr lang="en-US" dirty="0"/>
          </a:p>
        </p:txBody>
      </p:sp>
    </p:spTree>
    <p:extLst>
      <p:ext uri="{BB962C8B-B14F-4D97-AF65-F5344CB8AC3E}">
        <p14:creationId xmlns:p14="http://schemas.microsoft.com/office/powerpoint/2010/main" val="974374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Section 1, Objective 12-2:</a:t>
            </a:r>
          </a:p>
          <a:p>
            <a:pPr>
              <a:spcBef>
                <a:spcPct val="0"/>
              </a:spcBef>
            </a:pPr>
            <a:r>
              <a:rPr lang="en-US" altLang="en-US" dirty="0"/>
              <a:t>Prepaid expenses, also called deferred expenses, are expenses that are paid for and recorded before they are used, such as rent or insurance.</a:t>
            </a:r>
          </a:p>
          <a:p>
            <a:endParaRPr lang="en-US" altLang="en-US" dirty="0"/>
          </a:p>
          <a:p>
            <a:r>
              <a:rPr lang="en-US" altLang="en-US" dirty="0"/>
              <a:t>We will make adjustments for several prepaid expenses.  We adjust for supplies used, for insurance expired, and for any interest that has expired.  In all cases, we debit the expense, and credit the related asset account.  The adjusting entries for supplies used and insurance expired were introduced in chapter 5.  The adjusting entry for prepaid interest on notes payable is new to this chapter.  </a:t>
            </a:r>
          </a:p>
          <a:p>
            <a:endParaRPr lang="en-US" dirty="0"/>
          </a:p>
        </p:txBody>
      </p:sp>
    </p:spTree>
    <p:extLst>
      <p:ext uri="{BB962C8B-B14F-4D97-AF65-F5344CB8AC3E}">
        <p14:creationId xmlns:p14="http://schemas.microsoft.com/office/powerpoint/2010/main" val="171671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a:t>This first section describes how to compute adjustments for a merchandiser and how to enter the adjustments on a worksheet.  In objective one we will determine the adjustment for merchandise inventory, and enter the adjustment on the worksheet. </a:t>
            </a:r>
            <a:r>
              <a:rPr lang="en-US" altLang="en-US" dirty="0"/>
              <a:t>We are studying the accrual basis of accounting.  The accrual basis of accounting is different than the cash basis of accounting.  In accrual basis accounting, </a:t>
            </a:r>
            <a:r>
              <a:rPr lang="en-US" altLang="en-US" b="1" dirty="0"/>
              <a:t>Revenues</a:t>
            </a:r>
            <a:r>
              <a:rPr lang="en-US" altLang="en-US" dirty="0"/>
              <a:t> are recognized when </a:t>
            </a:r>
            <a:r>
              <a:rPr lang="en-US" altLang="en-US" u="sng" dirty="0"/>
              <a:t>earned</a:t>
            </a:r>
            <a:r>
              <a:rPr lang="en-US" altLang="en-US" dirty="0"/>
              <a:t>, not when paid. Financial statements are prepared using accrual basis accounting.  </a:t>
            </a:r>
          </a:p>
          <a:p>
            <a:endParaRPr lang="en-US" dirty="0"/>
          </a:p>
        </p:txBody>
      </p:sp>
    </p:spTree>
    <p:extLst>
      <p:ext uri="{BB962C8B-B14F-4D97-AF65-F5344CB8AC3E}">
        <p14:creationId xmlns:p14="http://schemas.microsoft.com/office/powerpoint/2010/main" val="2101847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Learning Objective 12-3: </a:t>
            </a:r>
            <a:r>
              <a:rPr lang="en-US" altLang="en-US" dirty="0"/>
              <a:t>Compute adjustments for accrued and deferred income items, and enter the adjustments on the worksheet. </a:t>
            </a:r>
          </a:p>
          <a:p>
            <a:endParaRPr lang="en-US" altLang="en-US" dirty="0"/>
          </a:p>
          <a:p>
            <a:endParaRPr lang="en-US" dirty="0"/>
          </a:p>
        </p:txBody>
      </p:sp>
    </p:spTree>
    <p:extLst>
      <p:ext uri="{BB962C8B-B14F-4D97-AF65-F5344CB8AC3E}">
        <p14:creationId xmlns:p14="http://schemas.microsoft.com/office/powerpoint/2010/main" val="3141699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Section 1, Objective 12-3:</a:t>
            </a:r>
          </a:p>
          <a:p>
            <a:pPr>
              <a:spcBef>
                <a:spcPct val="0"/>
              </a:spcBef>
            </a:pPr>
            <a:r>
              <a:rPr lang="en-US" altLang="en-US" dirty="0"/>
              <a:t>Accrued income is income that has been earned, but not yet received and recorded. We need to record interest earned on the note receivable</a:t>
            </a:r>
          </a:p>
          <a:p>
            <a:endParaRPr lang="en-US" altLang="en-US" dirty="0"/>
          </a:p>
        </p:txBody>
      </p:sp>
    </p:spTree>
    <p:extLst>
      <p:ext uri="{BB962C8B-B14F-4D97-AF65-F5344CB8AC3E}">
        <p14:creationId xmlns:p14="http://schemas.microsoft.com/office/powerpoint/2010/main" val="936295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12-3:</a:t>
            </a:r>
          </a:p>
          <a:p>
            <a:r>
              <a:rPr lang="en-US" altLang="en-US" dirty="0"/>
              <a:t>Whiteside will record 2 months of interest earned on the note receivable.  The collection of the note is recorded when the proceeds are received, which is normally when the note matures.  The adjustment for accrued interest income records the income in the proper period.  </a:t>
            </a:r>
          </a:p>
          <a:p>
            <a:endParaRPr lang="en-US" dirty="0"/>
          </a:p>
        </p:txBody>
      </p:sp>
    </p:spTree>
    <p:extLst>
      <p:ext uri="{BB962C8B-B14F-4D97-AF65-F5344CB8AC3E}">
        <p14:creationId xmlns:p14="http://schemas.microsoft.com/office/powerpoint/2010/main" val="503928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12-3:</a:t>
            </a:r>
          </a:p>
          <a:p>
            <a:r>
              <a:rPr lang="en-US" altLang="en-US" dirty="0"/>
              <a:t>Two months of interest is $30.</a:t>
            </a:r>
          </a:p>
          <a:p>
            <a:endParaRPr lang="en-US" dirty="0"/>
          </a:p>
        </p:txBody>
      </p:sp>
    </p:spTree>
    <p:extLst>
      <p:ext uri="{BB962C8B-B14F-4D97-AF65-F5344CB8AC3E}">
        <p14:creationId xmlns:p14="http://schemas.microsoft.com/office/powerpoint/2010/main" val="678060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12-3:</a:t>
            </a:r>
          </a:p>
          <a:p>
            <a:r>
              <a:rPr lang="en-US" altLang="en-US" dirty="0"/>
              <a:t>Whiteside will debit Interest Receivable for $30 and credit Interest Income for $30.</a:t>
            </a:r>
          </a:p>
          <a:p>
            <a:endParaRPr lang="en-US" dirty="0"/>
          </a:p>
        </p:txBody>
      </p:sp>
    </p:spTree>
    <p:extLst>
      <p:ext uri="{BB962C8B-B14F-4D97-AF65-F5344CB8AC3E}">
        <p14:creationId xmlns:p14="http://schemas.microsoft.com/office/powerpoint/2010/main" val="448673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12-3:</a:t>
            </a:r>
          </a:p>
          <a:p>
            <a:r>
              <a:rPr lang="en-US" altLang="en-US" dirty="0"/>
              <a:t>Whiteside will debit Interest Receivable for $30 and credit Interest Income for $30.  Here is the adjustment in the T accounts.</a:t>
            </a:r>
          </a:p>
          <a:p>
            <a:endParaRPr lang="en-US" dirty="0"/>
          </a:p>
        </p:txBody>
      </p:sp>
    </p:spTree>
    <p:extLst>
      <p:ext uri="{BB962C8B-B14F-4D97-AF65-F5344CB8AC3E}">
        <p14:creationId xmlns:p14="http://schemas.microsoft.com/office/powerpoint/2010/main" val="841520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12-3:</a:t>
            </a:r>
          </a:p>
          <a:p>
            <a:r>
              <a:rPr lang="en-US" altLang="en-US" dirty="0"/>
              <a:t>These are examples of unearned income items which may exist in a firm.  Unearned or deferred income exists when cash is received before income is earned.  Our firm has no unearned income items.</a:t>
            </a:r>
          </a:p>
        </p:txBody>
      </p:sp>
    </p:spTree>
    <p:extLst>
      <p:ext uri="{BB962C8B-B14F-4D97-AF65-F5344CB8AC3E}">
        <p14:creationId xmlns:p14="http://schemas.microsoft.com/office/powerpoint/2010/main" val="978274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Learning Objective 12-4: </a:t>
            </a:r>
            <a:r>
              <a:rPr lang="en-US" altLang="en-US" dirty="0"/>
              <a:t> Complete a 10-column worksheet. </a:t>
            </a:r>
          </a:p>
          <a:p>
            <a:endParaRPr lang="en-US" altLang="en-US" dirty="0"/>
          </a:p>
          <a:p>
            <a:endParaRPr lang="en-US" dirty="0"/>
          </a:p>
        </p:txBody>
      </p:sp>
    </p:spTree>
    <p:extLst>
      <p:ext uri="{BB962C8B-B14F-4D97-AF65-F5344CB8AC3E}">
        <p14:creationId xmlns:p14="http://schemas.microsoft.com/office/powerpoint/2010/main" val="4164102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2, Objective 12-4:</a:t>
            </a:r>
          </a:p>
          <a:p>
            <a:r>
              <a:rPr lang="en-US" altLang="ja-JP" dirty="0"/>
              <a:t>Section 1 taught us why and how to make an adjusting entry.  Section 2 and Objective 4 of the chapter involve completing a ten-column worksheet.</a:t>
            </a:r>
            <a:endParaRPr lang="en-US" altLang="en-US" dirty="0"/>
          </a:p>
          <a:p>
            <a:r>
              <a:rPr lang="en-US" altLang="en-US" dirty="0"/>
              <a:t>It is now time to enter our adjustments on the worksheet.  Let</a:t>
            </a:r>
            <a:r>
              <a:rPr lang="ja-JP" altLang="en-US" dirty="0"/>
              <a:t>’</a:t>
            </a:r>
            <a:r>
              <a:rPr lang="en-US" altLang="ja-JP" dirty="0"/>
              <a:t>s review how to prepare the adjusted trial balance on the worksheet. After entering the Trial balance on the worksheet, the adjustments are entered in the adjustments columns, then it is time to carry over the balances to the adjusted trial balance columns.</a:t>
            </a:r>
          </a:p>
          <a:p>
            <a:endParaRPr lang="en-US" altLang="en-US" dirty="0"/>
          </a:p>
          <a:p>
            <a:endParaRPr lang="en-US" dirty="0"/>
          </a:p>
        </p:txBody>
      </p:sp>
    </p:spTree>
    <p:extLst>
      <p:ext uri="{BB962C8B-B14F-4D97-AF65-F5344CB8AC3E}">
        <p14:creationId xmlns:p14="http://schemas.microsoft.com/office/powerpoint/2010/main" val="17569533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2, Objective 12-4:</a:t>
            </a:r>
          </a:p>
          <a:p>
            <a:r>
              <a:rPr lang="en-US" altLang="en-US" dirty="0"/>
              <a:t>Both the beginning and ending balances in the Merchandise Inventory accounts need to be seen in the Income Summary account on the adjusted trial balance.  Do not combine the two numbers.  They will both be needed when we prepare the income statement.  On all of the other accounts, extend the proper balance across to the adjusted trial balance columns.</a:t>
            </a:r>
          </a:p>
          <a:p>
            <a:endParaRPr lang="en-US" dirty="0"/>
          </a:p>
        </p:txBody>
      </p:sp>
    </p:spTree>
    <p:extLst>
      <p:ext uri="{BB962C8B-B14F-4D97-AF65-F5344CB8AC3E}">
        <p14:creationId xmlns:p14="http://schemas.microsoft.com/office/powerpoint/2010/main" val="387219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solidFill>
                  <a:srgbClr val="990000"/>
                </a:solidFill>
              </a:rPr>
              <a:t>In accrual basis accounting, expenses are recognized when incurred or used, not necessarily when cash is paid.</a:t>
            </a:r>
          </a:p>
          <a:p>
            <a:endParaRPr lang="en-US" dirty="0"/>
          </a:p>
        </p:txBody>
      </p:sp>
    </p:spTree>
    <p:extLst>
      <p:ext uri="{BB962C8B-B14F-4D97-AF65-F5344CB8AC3E}">
        <p14:creationId xmlns:p14="http://schemas.microsoft.com/office/powerpoint/2010/main" val="3757422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2198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Section 2, Objective 12-4:</a:t>
            </a:r>
          </a:p>
          <a:p>
            <a:pPr>
              <a:spcBef>
                <a:spcPct val="0"/>
              </a:spcBef>
            </a:pPr>
            <a:r>
              <a:rPr lang="en-US" altLang="en-US" dirty="0"/>
              <a:t>Assets, liability, owner</a:t>
            </a:r>
            <a:r>
              <a:rPr lang="ja-JP" altLang="en-US" dirty="0"/>
              <a:t>’</a:t>
            </a:r>
            <a:r>
              <a:rPr lang="en-US" altLang="ja-JP" dirty="0"/>
              <a:t>s capital and the owner</a:t>
            </a:r>
            <a:r>
              <a:rPr lang="ja-JP" altLang="en-US" dirty="0"/>
              <a:t>’</a:t>
            </a:r>
            <a:r>
              <a:rPr lang="en-US" altLang="ja-JP" dirty="0"/>
              <a:t>s drawing account are carried to the balance sheet section.</a:t>
            </a:r>
            <a:endParaRPr lang="en-US" altLang="en-US" dirty="0"/>
          </a:p>
          <a:p>
            <a:endParaRPr lang="en-US" dirty="0"/>
          </a:p>
        </p:txBody>
      </p:sp>
    </p:spTree>
    <p:extLst>
      <p:ext uri="{BB962C8B-B14F-4D97-AF65-F5344CB8AC3E}">
        <p14:creationId xmlns:p14="http://schemas.microsoft.com/office/powerpoint/2010/main" val="4059893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2, Objective 12-4:</a:t>
            </a:r>
          </a:p>
          <a:p>
            <a:r>
              <a:rPr lang="en-US" altLang="en-US" dirty="0"/>
              <a:t>Extend all revenues and expense accounts to the income statement section.  Also, extend BOTH the debit and credit adjustment to Income Summary across to the Income Statement columns.</a:t>
            </a:r>
          </a:p>
          <a:p>
            <a:endParaRPr lang="en-US" dirty="0"/>
          </a:p>
        </p:txBody>
      </p:sp>
    </p:spTree>
    <p:extLst>
      <p:ext uri="{BB962C8B-B14F-4D97-AF65-F5344CB8AC3E}">
        <p14:creationId xmlns:p14="http://schemas.microsoft.com/office/powerpoint/2010/main" val="3495928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Learning Objective 12-1: </a:t>
            </a:r>
            <a:r>
              <a:rPr lang="en-US" altLang="en-US" dirty="0"/>
              <a:t>Determine the adjustment for merchandise inventory, and enter the adjustment on the worksheet.</a:t>
            </a:r>
          </a:p>
          <a:p>
            <a:endParaRPr lang="en-US" dirty="0"/>
          </a:p>
        </p:txBody>
      </p:sp>
    </p:spTree>
    <p:extLst>
      <p:ext uri="{BB962C8B-B14F-4D97-AF65-F5344CB8AC3E}">
        <p14:creationId xmlns:p14="http://schemas.microsoft.com/office/powerpoint/2010/main" val="69771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12-1:</a:t>
            </a:r>
          </a:p>
          <a:p>
            <a:r>
              <a:rPr lang="en-US" altLang="en-US" dirty="0"/>
              <a:t>Objective 1 is to determine the adjustment for Merchandise Inventory and place it on the worksheet.  The </a:t>
            </a:r>
            <a:r>
              <a:rPr lang="en-US" altLang="en-US" i="1" dirty="0"/>
              <a:t>Merchandise Inventory</a:t>
            </a:r>
            <a:r>
              <a:rPr lang="en-US" altLang="en-US" dirty="0"/>
              <a:t> account is an asset that appears on the </a:t>
            </a:r>
            <a:r>
              <a:rPr lang="en-US" altLang="en-US" i="1" dirty="0"/>
              <a:t>Balance Sheet</a:t>
            </a:r>
            <a:r>
              <a:rPr lang="en-US" altLang="en-US" dirty="0"/>
              <a:t>. The amount in the account is the beginning balance at the start of the period. However, the journal entry to record the purchase of inventory for cash (assuming a periodic inventory system) is to debit </a:t>
            </a:r>
            <a:r>
              <a:rPr lang="en-US" altLang="en-US" i="1" dirty="0"/>
              <a:t>Purchases</a:t>
            </a:r>
            <a:r>
              <a:rPr lang="en-US" altLang="en-US" dirty="0"/>
              <a:t> and credit </a:t>
            </a:r>
            <a:r>
              <a:rPr lang="en-US" altLang="en-US" i="1" dirty="0"/>
              <a:t>Cash.  </a:t>
            </a:r>
            <a:r>
              <a:rPr lang="en-US" altLang="en-US" dirty="0"/>
              <a:t>At the end of the period, Merchandise Inventory still contains the beginning balance and it must be adjusted to show the ending merchandise on hand.</a:t>
            </a:r>
            <a:endParaRPr lang="en-US" altLang="en-US" i="1" dirty="0"/>
          </a:p>
          <a:p>
            <a:endParaRPr lang="en-US" dirty="0"/>
          </a:p>
        </p:txBody>
      </p:sp>
    </p:spTree>
    <p:extLst>
      <p:ext uri="{BB962C8B-B14F-4D97-AF65-F5344CB8AC3E}">
        <p14:creationId xmlns:p14="http://schemas.microsoft.com/office/powerpoint/2010/main" val="1185180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 typeface="Wingdings" pitchFamily="2" charset="2"/>
              <a:buNone/>
            </a:pPr>
            <a:r>
              <a:rPr lang="en-US" altLang="en-US" b="1" dirty="0"/>
              <a:t>Section 1, Objective 12-1:</a:t>
            </a:r>
          </a:p>
          <a:p>
            <a:pPr>
              <a:spcBef>
                <a:spcPct val="0"/>
              </a:spcBef>
              <a:buFont typeface="Wingdings" pitchFamily="2" charset="2"/>
              <a:buNone/>
            </a:pPr>
            <a:r>
              <a:rPr lang="en-US" altLang="en-US" dirty="0"/>
              <a:t>When the trial balance is prepared at the end of the period, the </a:t>
            </a:r>
            <a:r>
              <a:rPr lang="en-US" altLang="en-US" i="1" dirty="0"/>
              <a:t>Merchandise Inventory</a:t>
            </a:r>
            <a:r>
              <a:rPr lang="en-US" altLang="en-US" dirty="0"/>
              <a:t> account still shows the beginning inventory for the period, because no entries have been made directly to the account during the year. </a:t>
            </a:r>
          </a:p>
          <a:p>
            <a:endParaRPr lang="en-US" altLang="en-US" dirty="0"/>
          </a:p>
          <a:p>
            <a:endParaRPr lang="en-US" dirty="0"/>
          </a:p>
        </p:txBody>
      </p:sp>
    </p:spTree>
    <p:extLst>
      <p:ext uri="{BB962C8B-B14F-4D97-AF65-F5344CB8AC3E}">
        <p14:creationId xmlns:p14="http://schemas.microsoft.com/office/powerpoint/2010/main" val="149881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altLang="en-US" b="1" dirty="0"/>
              <a:t>Section 1, Objective 12-1:</a:t>
            </a:r>
          </a:p>
          <a:p>
            <a:pPr marL="228600" indent="-228600"/>
            <a:r>
              <a:rPr lang="en-US" altLang="en-US" dirty="0"/>
              <a:t>At the end of the period, a merchandiser takes a physical inventory count to determine how much inventory is still on hand.</a:t>
            </a:r>
          </a:p>
          <a:p>
            <a:pPr marL="228600" indent="-228600"/>
            <a:endParaRPr lang="en-US" altLang="en-US" dirty="0"/>
          </a:p>
          <a:p>
            <a:pPr marL="228600" indent="-228600"/>
            <a:r>
              <a:rPr lang="en-US" altLang="en-US" dirty="0"/>
              <a:t>Whiteside Antiques needs to adjust the Merchandise Inventory account to reflect the balance at the end of the year.</a:t>
            </a:r>
          </a:p>
          <a:p>
            <a:pPr marL="228600" indent="-228600"/>
            <a:endParaRPr lang="en-US" altLang="en-US" dirty="0"/>
          </a:p>
          <a:p>
            <a:pPr marL="228600" indent="-228600"/>
            <a:r>
              <a:rPr lang="en-US" altLang="en-US" dirty="0"/>
              <a:t>The adjustment is made in two steps: </a:t>
            </a:r>
          </a:p>
          <a:p>
            <a:pPr marL="228600" indent="-228600"/>
            <a:r>
              <a:rPr lang="en-US" altLang="en-US" dirty="0"/>
              <a:t>      1) The beginning inventory is removed from the books by transferring the account balance to the </a:t>
            </a:r>
            <a:r>
              <a:rPr lang="en-US" altLang="en-US" i="1" dirty="0"/>
              <a:t>Income Summary</a:t>
            </a:r>
            <a:r>
              <a:rPr lang="en-US" altLang="en-US" dirty="0"/>
              <a:t> account.  </a:t>
            </a:r>
            <a:r>
              <a:rPr lang="en-US" altLang="en-US" b="1" u="sng" dirty="0"/>
              <a:t>This removes the beginning inventory from the books</a:t>
            </a:r>
            <a:r>
              <a:rPr lang="en-US" altLang="en-US" dirty="0"/>
              <a:t>.  </a:t>
            </a:r>
          </a:p>
          <a:p>
            <a:pPr marL="228600" indent="-228600"/>
            <a:r>
              <a:rPr lang="en-US" altLang="en-US" dirty="0"/>
              <a:t>      2) The ending inventory is placed on the books by debiting </a:t>
            </a:r>
            <a:r>
              <a:rPr lang="en-US" altLang="en-US" i="1" dirty="0"/>
              <a:t>Merchandise Inventory</a:t>
            </a:r>
            <a:r>
              <a:rPr lang="en-US" altLang="en-US" dirty="0"/>
              <a:t> and crediting </a:t>
            </a:r>
            <a:r>
              <a:rPr lang="en-US" altLang="en-US" i="1" dirty="0"/>
              <a:t>Income Summary</a:t>
            </a:r>
            <a:r>
              <a:rPr lang="en-US" altLang="en-US" dirty="0"/>
              <a:t>.   </a:t>
            </a:r>
            <a:r>
              <a:rPr lang="en-US" altLang="en-US" b="1" u="sng" dirty="0"/>
              <a:t>This second step records the amount of ending inventory on the books. </a:t>
            </a:r>
          </a:p>
          <a:p>
            <a:pPr marL="228600" indent="-228600"/>
            <a:endParaRPr lang="en-US" altLang="en-US" dirty="0"/>
          </a:p>
          <a:p>
            <a:endParaRPr lang="en-US" dirty="0"/>
          </a:p>
        </p:txBody>
      </p:sp>
    </p:spTree>
    <p:extLst>
      <p:ext uri="{BB962C8B-B14F-4D97-AF65-F5344CB8AC3E}">
        <p14:creationId xmlns:p14="http://schemas.microsoft.com/office/powerpoint/2010/main" val="2645530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12-1:</a:t>
            </a:r>
          </a:p>
          <a:p>
            <a:r>
              <a:rPr lang="en-US" altLang="en-US" dirty="0"/>
              <a:t>Let</a:t>
            </a:r>
            <a:r>
              <a:rPr lang="ja-JP" altLang="en-US" dirty="0"/>
              <a:t>’</a:t>
            </a:r>
            <a:r>
              <a:rPr lang="en-US" altLang="ja-JP" dirty="0"/>
              <a:t>s try removing the old balance of Whiteside Antiques.</a:t>
            </a:r>
            <a:endParaRPr lang="en-US" altLang="en-US" dirty="0"/>
          </a:p>
          <a:p>
            <a:endParaRPr lang="en-US" dirty="0"/>
          </a:p>
        </p:txBody>
      </p:sp>
    </p:spTree>
    <p:extLst>
      <p:ext uri="{BB962C8B-B14F-4D97-AF65-F5344CB8AC3E}">
        <p14:creationId xmlns:p14="http://schemas.microsoft.com/office/powerpoint/2010/main" val="253246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hapter Opener">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1"/>
            <a:ext cx="8991600" cy="685800"/>
          </a:xfrm>
        </p:spPr>
        <p:txBody>
          <a:bodyPr/>
          <a:lstStyle>
            <a:lvl1pPr algn="l">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4572000" y="1600200"/>
            <a:ext cx="4419600" cy="3657600"/>
          </a:xfrm>
        </p:spPr>
        <p:txBody>
          <a:bodyPr rtlCol="0" anchor="ctr">
            <a:normAutofit/>
          </a:bodyPr>
          <a:lstStyle>
            <a:lvl1pPr algn="ctr">
              <a:defRPr lang="en-US" sz="4400">
                <a:solidFill>
                  <a:schemeClr val="tx1"/>
                </a:solidFill>
                <a:latin typeface="Verdana" pitchFamily="34" charset="0"/>
                <a:ea typeface="Verdana" pitchFamily="34" charset="0"/>
                <a:cs typeface="Verdana" pitchFamily="34" charset="0"/>
              </a:defRPr>
            </a:lvl1pPr>
          </a:lstStyle>
          <a:p>
            <a:pPr lvl="0"/>
            <a:r>
              <a:rPr lang="en-US" dirty="0"/>
              <a:t>Click to edit Master subtitle style</a:t>
            </a:r>
          </a:p>
        </p:txBody>
      </p:sp>
      <p:sp>
        <p:nvSpPr>
          <p:cNvPr id="8" name="Picture Placeholder 7"/>
          <p:cNvSpPr>
            <a:spLocks noGrp="1"/>
          </p:cNvSpPr>
          <p:nvPr>
            <p:ph type="pic" sz="quarter" idx="10"/>
          </p:nvPr>
        </p:nvSpPr>
        <p:spPr>
          <a:xfrm>
            <a:off x="457200" y="1600200"/>
            <a:ext cx="3276600" cy="3657600"/>
          </a:xfrm>
        </p:spPr>
        <p:txBody>
          <a:bodyPr rtlCol="0">
            <a:normAutofit/>
          </a:bodyPr>
          <a:lstStyle/>
          <a:p>
            <a:pPr lvl="0"/>
            <a:endParaRPr lang="en-US" noProof="0" dirty="0"/>
          </a:p>
        </p:txBody>
      </p:sp>
      <p:sp>
        <p:nvSpPr>
          <p:cNvPr id="10" name="Text Placeholder 9"/>
          <p:cNvSpPr>
            <a:spLocks noGrp="1"/>
          </p:cNvSpPr>
          <p:nvPr>
            <p:ph type="body" sz="quarter" idx="11"/>
          </p:nvPr>
        </p:nvSpPr>
        <p:spPr>
          <a:xfrm>
            <a:off x="914400" y="6491614"/>
            <a:ext cx="7315200" cy="22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2"/>
          </p:nvPr>
        </p:nvSpPr>
        <p:spPr>
          <a:xfrm>
            <a:off x="0" y="990600"/>
            <a:ext cx="9067800" cy="457200"/>
          </a:xfrm>
        </p:spPr>
        <p:txBody>
          <a:bodyPr>
            <a:noAutofit/>
          </a:bodyPr>
          <a:lstStyle>
            <a:lvl1pPr>
              <a:defRPr sz="2600">
                <a:latin typeface="Verdana" panose="020B0604030504040204" pitchFamily="34" charset="0"/>
                <a:ea typeface="Verdana" panose="020B0604030504040204" pitchFamily="34" charset="0"/>
                <a:cs typeface="Verdana" panose="020B0604030504040204" pitchFamily="34" charset="0"/>
              </a:defRPr>
            </a:lvl1pPr>
            <a:lvl2pPr>
              <a:defRPr sz="2600">
                <a:latin typeface="Verdana" panose="020B0604030504040204" pitchFamily="34" charset="0"/>
                <a:ea typeface="Verdana" panose="020B0604030504040204" pitchFamily="34" charset="0"/>
                <a:cs typeface="Verdana" panose="020B0604030504040204" pitchFamily="34" charset="0"/>
              </a:defRPr>
            </a:lvl2pPr>
            <a:lvl3pPr>
              <a:defRPr sz="2600">
                <a:latin typeface="Verdana" panose="020B0604030504040204" pitchFamily="34" charset="0"/>
                <a:ea typeface="Verdana" panose="020B0604030504040204" pitchFamily="34" charset="0"/>
                <a:cs typeface="Verdana" panose="020B0604030504040204" pitchFamily="34" charset="0"/>
              </a:defRPr>
            </a:lvl3pPr>
            <a:lvl4pPr>
              <a:defRPr sz="2600">
                <a:latin typeface="Verdana" panose="020B0604030504040204" pitchFamily="34" charset="0"/>
                <a:ea typeface="Verdana" panose="020B0604030504040204" pitchFamily="34" charset="0"/>
                <a:cs typeface="Verdana" panose="020B0604030504040204" pitchFamily="34" charset="0"/>
              </a:defRPr>
            </a:lvl4pPr>
            <a:lvl5pPr>
              <a:defRPr sz="2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637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65166"/>
            <a:ext cx="6858000" cy="1493837"/>
          </a:xfrm>
        </p:spPr>
        <p:txBody>
          <a:bodyPr anchor="b">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1143000" y="3525838"/>
            <a:ext cx="6858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143000" y="2895600"/>
            <a:ext cx="6847180" cy="86148"/>
          </a:xfrm>
          <a:prstGeom prst="rect">
            <a:avLst/>
          </a:prstGeom>
          <a:solidFill>
            <a:schemeClr val="tx1"/>
          </a:solidFill>
          <a:ln>
            <a:noFill/>
          </a:ln>
          <a:extLst/>
        </p:spPr>
      </p:pic>
      <p:pic>
        <p:nvPicPr>
          <p:cNvPr id="11"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153820" y="5705052"/>
            <a:ext cx="6847180" cy="86148"/>
          </a:xfrm>
          <a:prstGeom prst="rect">
            <a:avLst/>
          </a:prstGeom>
          <a:solidFill>
            <a:schemeClr val="tx1"/>
          </a:solidFill>
          <a:ln>
            <a:noFill/>
          </a:ln>
          <a:extLst/>
        </p:spPr>
      </p:pic>
      <p:sp>
        <p:nvSpPr>
          <p:cNvPr id="9" name="Slide Number Placeholder 5"/>
          <p:cNvSpPr txBox="1">
            <a:spLocks/>
          </p:cNvSpPr>
          <p:nvPr userDrawn="1"/>
        </p:nvSpPr>
        <p:spPr>
          <a:xfrm>
            <a:off x="8229601" y="6432892"/>
            <a:ext cx="838200" cy="38753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12-</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6"/>
          <p:cNvSpPr txBox="1">
            <a:spLocks/>
          </p:cNvSpPr>
          <p:nvPr userDrawn="1"/>
        </p:nvSpPr>
        <p:spPr>
          <a:xfrm>
            <a:off x="696695" y="6432892"/>
            <a:ext cx="7554912" cy="4061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43349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81000" y="1981200"/>
            <a:ext cx="3181350" cy="10699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4686301" y="1981200"/>
            <a:ext cx="3829049" cy="977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20075" y="6432891"/>
            <a:ext cx="847725" cy="40616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12-</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5"/>
          </p:nvPr>
        </p:nvSpPr>
        <p:spPr>
          <a:xfrm>
            <a:off x="381000" y="3810000"/>
            <a:ext cx="3181350" cy="106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6"/>
          </p:nvPr>
        </p:nvSpPr>
        <p:spPr>
          <a:xfrm>
            <a:off x="4876800" y="3810000"/>
            <a:ext cx="3638550" cy="12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p:cNvSpPr>
            <a:spLocks noGrp="1"/>
          </p:cNvSpPr>
          <p:nvPr>
            <p:ph type="body" sz="quarter" idx="17"/>
          </p:nvPr>
        </p:nvSpPr>
        <p:spPr>
          <a:xfrm>
            <a:off x="0" y="0"/>
            <a:ext cx="9144000" cy="419100"/>
          </a:xfrm>
        </p:spPr>
        <p:txBody>
          <a:bodyPr>
            <a:no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6"/>
          <p:cNvSpPr txBox="1">
            <a:spLocks/>
          </p:cNvSpPr>
          <p:nvPr userDrawn="1"/>
        </p:nvSpPr>
        <p:spPr>
          <a:xfrm>
            <a:off x="696695" y="6432892"/>
            <a:ext cx="7554912" cy="4061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12114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Caption">
    <p:spTree>
      <p:nvGrpSpPr>
        <p:cNvPr id="1" name=""/>
        <p:cNvGrpSpPr/>
        <p:nvPr/>
      </p:nvGrpSpPr>
      <p:grpSpPr>
        <a:xfrm>
          <a:off x="0" y="0"/>
          <a:ext cx="0" cy="0"/>
          <a:chOff x="0" y="0"/>
          <a:chExt cx="0" cy="0"/>
        </a:xfrm>
      </p:grpSpPr>
      <p:sp>
        <p:nvSpPr>
          <p:cNvPr id="2" name="Title 1"/>
          <p:cNvSpPr>
            <a:spLocks noGrp="1"/>
          </p:cNvSpPr>
          <p:nvPr>
            <p:ph type="title"/>
          </p:nvPr>
        </p:nvSpPr>
        <p:spPr>
          <a:xfrm>
            <a:off x="695325" y="568328"/>
            <a:ext cx="7886700" cy="1325563"/>
          </a:xfrm>
        </p:spPr>
        <p:txBody>
          <a:bodyPr/>
          <a:lstStyle/>
          <a:p>
            <a:r>
              <a:rPr lang="en-US" dirty="0"/>
              <a:t>Click to edit Master title style</a:t>
            </a:r>
          </a:p>
        </p:txBody>
      </p:sp>
      <p:sp>
        <p:nvSpPr>
          <p:cNvPr id="7" name="Text Placeholder 6"/>
          <p:cNvSpPr>
            <a:spLocks noGrp="1"/>
          </p:cNvSpPr>
          <p:nvPr>
            <p:ph type="body" sz="quarter" idx="13"/>
          </p:nvPr>
        </p:nvSpPr>
        <p:spPr>
          <a:xfrm>
            <a:off x="0" y="0"/>
            <a:ext cx="9144000" cy="419100"/>
          </a:xfrm>
        </p:spPr>
        <p:txBody>
          <a:bodyPr>
            <a:no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4"/>
          </p:nvPr>
        </p:nvSpPr>
        <p:spPr>
          <a:xfrm>
            <a:off x="5089635" y="4191000"/>
            <a:ext cx="3076575" cy="1066800"/>
          </a:xfrm>
        </p:spPr>
        <p:txBody>
          <a:bodyPr/>
          <a:lstStyle/>
          <a:p>
            <a:endParaRPr lang="en-US"/>
          </a:p>
        </p:txBody>
      </p:sp>
      <p:sp>
        <p:nvSpPr>
          <p:cNvPr id="11" name="Content Placeholder 10"/>
          <p:cNvSpPr>
            <a:spLocks noGrp="1"/>
          </p:cNvSpPr>
          <p:nvPr>
            <p:ph sz="quarter" idx="15"/>
          </p:nvPr>
        </p:nvSpPr>
        <p:spPr>
          <a:xfrm>
            <a:off x="665437" y="2248776"/>
            <a:ext cx="3677963" cy="110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6"/>
          </p:nvPr>
        </p:nvSpPr>
        <p:spPr>
          <a:xfrm>
            <a:off x="5097518" y="2241331"/>
            <a:ext cx="3352800" cy="1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p:cNvSpPr txBox="1">
            <a:spLocks/>
          </p:cNvSpPr>
          <p:nvPr userDrawn="1"/>
        </p:nvSpPr>
        <p:spPr>
          <a:xfrm>
            <a:off x="696695" y="6432892"/>
            <a:ext cx="7554912" cy="4061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t>Copyright © 2017 McGraw-Hill Education. All rights reserved. No reproduction or distribution without the prior written consent of McGraw-Hill Education.</a:t>
            </a:r>
          </a:p>
        </p:txBody>
      </p:sp>
      <p:sp>
        <p:nvSpPr>
          <p:cNvPr id="8" name="Slide Number Placeholder 5"/>
          <p:cNvSpPr txBox="1">
            <a:spLocks/>
          </p:cNvSpPr>
          <p:nvPr userDrawn="1"/>
        </p:nvSpPr>
        <p:spPr>
          <a:xfrm>
            <a:off x="8220075" y="6432891"/>
            <a:ext cx="847725" cy="40616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12-</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7"/>
          </p:nvPr>
        </p:nvSpPr>
        <p:spPr>
          <a:xfrm>
            <a:off x="665163" y="4191000"/>
            <a:ext cx="3678237"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743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6680001"/>
      </p:ext>
    </p:extLst>
  </p:cSld>
  <p:clrMap bg1="lt1" tx1="dk1" bg2="lt2" tx2="dk2" accent1="accent1" accent2="accent2" accent3="accent3" accent4="accent4" accent5="accent5" accent6="accent6" hlink="hlink" folHlink="folHlink"/>
  <p:sldLayoutIdLst>
    <p:sldLayoutId id="2147483747" r:id="rId1"/>
    <p:sldLayoutId id="2147483744" r:id="rId2"/>
    <p:sldLayoutId id="2147483745" r:id="rId3"/>
    <p:sldLayoutId id="2147483746" r:id="rId4"/>
  </p:sldLayoutIdLst>
  <p:txStyles>
    <p:titleStyle>
      <a:lvl1pPr algn="ctr"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08" y="0"/>
            <a:ext cx="8991600" cy="914399"/>
          </a:xfrm>
        </p:spPr>
        <p:txBody>
          <a:bodyPr>
            <a:noAutofit/>
          </a:bodyPr>
          <a:lstStyle/>
          <a:p>
            <a:pPr>
              <a:lnSpc>
                <a:spcPct val="100000"/>
              </a:lnSpc>
            </a:pPr>
            <a:r>
              <a:rPr lang="en-US" kern="0" dirty="0"/>
              <a:t>College Accounting</a:t>
            </a:r>
            <a:br>
              <a:rPr lang="en-US" kern="0" dirty="0"/>
            </a:br>
            <a:r>
              <a:rPr lang="en-US" sz="2800" kern="0" dirty="0"/>
              <a:t>A Contemporary Approach</a:t>
            </a:r>
            <a:endParaRPr lang="en-US" dirty="0"/>
          </a:p>
        </p:txBody>
      </p:sp>
      <p:sp>
        <p:nvSpPr>
          <p:cNvPr id="8" name="Text Placeholder 7"/>
          <p:cNvSpPr>
            <a:spLocks noGrp="1"/>
          </p:cNvSpPr>
          <p:nvPr>
            <p:ph sz="quarter" idx="12"/>
          </p:nvPr>
        </p:nvSpPr>
        <p:spPr>
          <a:xfrm>
            <a:off x="0" y="990600"/>
            <a:ext cx="9144000" cy="457200"/>
          </a:xfrm>
        </p:spPr>
        <p:txBody>
          <a:bodyPr/>
          <a:lstStyle/>
          <a:p>
            <a:pPr marL="0" indent="0">
              <a:lnSpc>
                <a:spcPct val="100000"/>
              </a:lnSpc>
              <a:buNone/>
            </a:pPr>
            <a:r>
              <a:rPr lang="en-US" sz="2400" dirty="0"/>
              <a:t>Fourth Edition</a:t>
            </a:r>
          </a:p>
        </p:txBody>
      </p:sp>
      <p:pic>
        <p:nvPicPr>
          <p:cNvPr id="9" name="Picture 12" descr="Alt text will be entered here."/>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228600" y="1623121"/>
            <a:ext cx="3600386" cy="470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4"/>
          <p:cNvSpPr>
            <a:spLocks noGrp="1"/>
          </p:cNvSpPr>
          <p:nvPr>
            <p:ph type="subTitle" idx="1"/>
          </p:nvPr>
        </p:nvSpPr>
        <p:spPr>
          <a:xfrm>
            <a:off x="4146332" y="2133600"/>
            <a:ext cx="4540468" cy="3657600"/>
          </a:xfrm>
        </p:spPr>
        <p:txBody>
          <a:bodyPr>
            <a:normAutofit/>
          </a:bodyPr>
          <a:lstStyle/>
          <a:p>
            <a:pPr marL="0" indent="0" defTabSz="809625">
              <a:lnSpc>
                <a:spcPct val="100000"/>
              </a:lnSpc>
              <a:buNone/>
              <a:defRPr/>
            </a:pPr>
            <a:r>
              <a:rPr lang="en-US" b="1" kern="0" dirty="0"/>
              <a:t>Chapter 12</a:t>
            </a:r>
          </a:p>
          <a:p>
            <a:pPr marL="0" indent="0">
              <a:buNone/>
              <a:defRPr/>
            </a:pPr>
            <a:r>
              <a:rPr lang="en-US" sz="4000" dirty="0">
                <a:ea typeface="MS PGothic" pitchFamily="34" charset="-128"/>
              </a:rPr>
              <a:t>Accruals, Deferrals, and the Worksheet</a:t>
            </a:r>
            <a:endParaRPr lang="en-US" sz="4000" kern="0" dirty="0"/>
          </a:p>
        </p:txBody>
      </p:sp>
      <p:sp>
        <p:nvSpPr>
          <p:cNvPr id="7" name="Text Placeholder 6"/>
          <p:cNvSpPr>
            <a:spLocks noGrp="1"/>
          </p:cNvSpPr>
          <p:nvPr>
            <p:ph type="body" sz="quarter" idx="11"/>
          </p:nvPr>
        </p:nvSpPr>
        <p:spPr>
          <a:xfrm>
            <a:off x="762000" y="6400800"/>
            <a:ext cx="7543800" cy="457200"/>
          </a:xfrm>
        </p:spPr>
        <p:txBody>
          <a:bodyPr>
            <a:noAutofit/>
          </a:bodyPr>
          <a:lstStyle/>
          <a:p>
            <a:pPr marL="0" indent="0" algn="ctr">
              <a:lnSpc>
                <a:spcPct val="100000"/>
              </a:lnSpc>
              <a:buNone/>
              <a:defRPr/>
            </a:pPr>
            <a:r>
              <a:rPr lang="en-US" altLang="en-US" sz="1200" dirty="0"/>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793799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0" y="-14950"/>
            <a:ext cx="9144000" cy="624549"/>
          </a:xfrm>
        </p:spPr>
        <p:txBody>
          <a:bodyPr>
            <a:noAutofit/>
          </a:bodyPr>
          <a:lstStyle/>
          <a:p>
            <a:pPr marL="0" indent="0">
              <a:lnSpc>
                <a:spcPct val="100000"/>
              </a:lnSpc>
              <a:buNone/>
            </a:pPr>
            <a:r>
              <a:rPr lang="en-US" altLang="en-US" sz="1800" dirty="0"/>
              <a:t>Section 1, Objective 12-1: Determine the adjustment for Merchandise Inventory and enter the adjustment on the worksheet.</a:t>
            </a:r>
          </a:p>
        </p:txBody>
      </p:sp>
      <p:sp>
        <p:nvSpPr>
          <p:cNvPr id="6" name="Title 5"/>
          <p:cNvSpPr>
            <a:spLocks noGrp="1"/>
          </p:cNvSpPr>
          <p:nvPr>
            <p:ph type="title"/>
          </p:nvPr>
        </p:nvSpPr>
        <p:spPr>
          <a:xfrm>
            <a:off x="381000" y="685800"/>
            <a:ext cx="8372802" cy="640531"/>
          </a:xfrm>
        </p:spPr>
        <p:txBody>
          <a:bodyPr/>
          <a:lstStyle/>
          <a:p>
            <a:pPr>
              <a:lnSpc>
                <a:spcPct val="100000"/>
              </a:lnSpc>
            </a:pPr>
            <a:r>
              <a:rPr lang="en-US" dirty="0"/>
              <a:t>Whiteside Antiques (1 of 2)</a:t>
            </a:r>
          </a:p>
        </p:txBody>
      </p:sp>
      <p:sp>
        <p:nvSpPr>
          <p:cNvPr id="3" name="Content Placeholder 2"/>
          <p:cNvSpPr>
            <a:spLocks noGrp="1"/>
          </p:cNvSpPr>
          <p:nvPr>
            <p:ph idx="1"/>
          </p:nvPr>
        </p:nvSpPr>
        <p:spPr>
          <a:xfrm>
            <a:off x="381000" y="1524000"/>
            <a:ext cx="8442434" cy="4346572"/>
          </a:xfrm>
        </p:spPr>
        <p:txBody>
          <a:bodyPr>
            <a:noAutofit/>
          </a:bodyPr>
          <a:lstStyle/>
          <a:p>
            <a:pPr marL="0" indent="0">
              <a:lnSpc>
                <a:spcPct val="100000"/>
              </a:lnSpc>
              <a:buNone/>
            </a:pPr>
            <a:r>
              <a:rPr lang="en-US" altLang="en-US" sz="2600" dirty="0"/>
              <a:t>The first step is to remove beginning inventory from the books. Whiteside Antiques began the year with $52,000 in inventory.</a:t>
            </a:r>
          </a:p>
          <a:p>
            <a:pPr marL="0" indent="0">
              <a:lnSpc>
                <a:spcPct val="100000"/>
              </a:lnSpc>
              <a:buNone/>
            </a:pPr>
            <a:r>
              <a:rPr lang="en-US" altLang="en-US" sz="2600" b="1" dirty="0"/>
              <a:t>QUESTION:</a:t>
            </a:r>
          </a:p>
          <a:p>
            <a:pPr marL="0" indent="0">
              <a:lnSpc>
                <a:spcPct val="100000"/>
              </a:lnSpc>
              <a:buNone/>
            </a:pPr>
            <a:r>
              <a:rPr lang="en-US" altLang="en-US" sz="2600" dirty="0"/>
              <a:t>What is the amount of the first inventory adjustment?</a:t>
            </a:r>
          </a:p>
          <a:p>
            <a:pPr marL="0" indent="0">
              <a:lnSpc>
                <a:spcPct val="100000"/>
              </a:lnSpc>
              <a:buNone/>
            </a:pPr>
            <a:r>
              <a:rPr lang="en-US" altLang="en-US" sz="2600" dirty="0"/>
              <a:t>Remove the Beginning Inventory of. . .</a:t>
            </a:r>
          </a:p>
          <a:p>
            <a:pPr marL="0" indent="0">
              <a:lnSpc>
                <a:spcPct val="100000"/>
              </a:lnSpc>
              <a:buNone/>
            </a:pPr>
            <a:r>
              <a:rPr lang="en-US" altLang="en-US" sz="2600" b="1" dirty="0"/>
              <a:t>ANSWER:</a:t>
            </a:r>
          </a:p>
          <a:p>
            <a:pPr marL="0" indent="0">
              <a:lnSpc>
                <a:spcPct val="100000"/>
              </a:lnSpc>
              <a:buNone/>
            </a:pPr>
            <a:r>
              <a:rPr lang="en-US" altLang="en-US" sz="2600" dirty="0"/>
              <a:t>$52,000</a:t>
            </a:r>
          </a:p>
        </p:txBody>
      </p:sp>
    </p:spTree>
    <p:extLst>
      <p:ext uri="{BB962C8B-B14F-4D97-AF65-F5344CB8AC3E}">
        <p14:creationId xmlns:p14="http://schemas.microsoft.com/office/powerpoint/2010/main" val="323393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4294967295"/>
          </p:nvPr>
        </p:nvSpPr>
        <p:spPr>
          <a:xfrm>
            <a:off x="0" y="0"/>
            <a:ext cx="9144000" cy="609600"/>
          </a:xfrm>
        </p:spPr>
        <p:txBody>
          <a:bodyPr>
            <a:noAutofit/>
          </a:bodyPr>
          <a:lstStyle/>
          <a:p>
            <a:pPr marL="0" indent="0">
              <a:lnSpc>
                <a:spcPct val="100000"/>
              </a:lnSpc>
              <a:buNone/>
            </a:pPr>
            <a:r>
              <a:rPr lang="en-US" altLang="en-US" sz="1800" dirty="0"/>
              <a:t>Section 1, Objective 12-1: Determine the adjustment for Merchandise Inventory and enter the adjustment on the worksheet. </a:t>
            </a:r>
          </a:p>
        </p:txBody>
      </p:sp>
      <p:sp>
        <p:nvSpPr>
          <p:cNvPr id="9" name="Title 8"/>
          <p:cNvSpPr>
            <a:spLocks noGrp="1"/>
          </p:cNvSpPr>
          <p:nvPr>
            <p:ph type="title"/>
          </p:nvPr>
        </p:nvSpPr>
        <p:spPr>
          <a:xfrm>
            <a:off x="571500" y="609600"/>
            <a:ext cx="7886700" cy="762000"/>
          </a:xfrm>
        </p:spPr>
        <p:txBody>
          <a:bodyPr>
            <a:normAutofit/>
          </a:bodyPr>
          <a:lstStyle/>
          <a:p>
            <a:pPr>
              <a:lnSpc>
                <a:spcPct val="100000"/>
              </a:lnSpc>
            </a:pPr>
            <a:r>
              <a:rPr lang="en-US" dirty="0"/>
              <a:t>Whiteside Antiques (2 of 2)</a:t>
            </a:r>
          </a:p>
        </p:txBody>
      </p:sp>
      <p:sp>
        <p:nvSpPr>
          <p:cNvPr id="10" name="Content Placeholder 9"/>
          <p:cNvSpPr>
            <a:spLocks noGrp="1"/>
          </p:cNvSpPr>
          <p:nvPr>
            <p:ph idx="1"/>
          </p:nvPr>
        </p:nvSpPr>
        <p:spPr>
          <a:xfrm>
            <a:off x="457200" y="1661331"/>
            <a:ext cx="8458200" cy="4663269"/>
          </a:xfrm>
        </p:spPr>
        <p:txBody>
          <a:bodyPr>
            <a:noAutofit/>
          </a:bodyPr>
          <a:lstStyle/>
          <a:p>
            <a:pPr marL="0" indent="0">
              <a:lnSpc>
                <a:spcPct val="100000"/>
              </a:lnSpc>
              <a:buNone/>
            </a:pPr>
            <a:r>
              <a:rPr lang="en-US" altLang="en-US" sz="2600" dirty="0"/>
              <a:t>The next step is to place ending inventory on the books. Whiteside Antiques ended the year with $47,000 in inventory. </a:t>
            </a:r>
          </a:p>
          <a:p>
            <a:pPr marL="0" indent="0">
              <a:lnSpc>
                <a:spcPct val="100000"/>
              </a:lnSpc>
              <a:buNone/>
            </a:pPr>
            <a:r>
              <a:rPr lang="en-US" altLang="en-US" sz="2600" b="1" dirty="0"/>
              <a:t>QUESTION:</a:t>
            </a:r>
          </a:p>
          <a:p>
            <a:pPr marL="0" indent="0">
              <a:lnSpc>
                <a:spcPct val="100000"/>
              </a:lnSpc>
              <a:buNone/>
            </a:pPr>
            <a:r>
              <a:rPr lang="en-US" altLang="en-US" sz="2600" dirty="0"/>
              <a:t>What is the amount of the next inventory adjustment?</a:t>
            </a:r>
          </a:p>
          <a:p>
            <a:pPr marL="0" indent="0">
              <a:lnSpc>
                <a:spcPct val="100000"/>
              </a:lnSpc>
              <a:buNone/>
            </a:pPr>
            <a:r>
              <a:rPr lang="en-US" altLang="en-US" sz="2600" dirty="0"/>
              <a:t>Ending inventory</a:t>
            </a:r>
          </a:p>
          <a:p>
            <a:pPr marL="0" indent="0">
              <a:lnSpc>
                <a:spcPct val="100000"/>
              </a:lnSpc>
              <a:buNone/>
            </a:pPr>
            <a:r>
              <a:rPr lang="en-US" altLang="en-US" sz="2600" b="1" dirty="0"/>
              <a:t>ANSWER:</a:t>
            </a:r>
          </a:p>
          <a:p>
            <a:pPr marL="0" indent="0">
              <a:lnSpc>
                <a:spcPct val="100000"/>
              </a:lnSpc>
              <a:buNone/>
            </a:pPr>
            <a:r>
              <a:rPr lang="en-US" altLang="en-US" sz="2600" dirty="0"/>
              <a:t>$47,000</a:t>
            </a:r>
          </a:p>
        </p:txBody>
      </p:sp>
    </p:spTree>
    <p:extLst>
      <p:ext uri="{BB962C8B-B14F-4D97-AF65-F5344CB8AC3E}">
        <p14:creationId xmlns:p14="http://schemas.microsoft.com/office/powerpoint/2010/main" val="882349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21354"/>
            <a:ext cx="9144000" cy="664446"/>
          </a:xfrm>
        </p:spPr>
        <p:txBody>
          <a:bodyPr/>
          <a:lstStyle/>
          <a:p>
            <a:pPr>
              <a:lnSpc>
                <a:spcPct val="100000"/>
              </a:lnSpc>
            </a:pPr>
            <a:r>
              <a:rPr lang="en-US" altLang="en-US" dirty="0"/>
              <a:t>Section 1, Objective 12-1: Determine the adjustment for Merchandise Inventory and enter the adjustment on the worksheet. </a:t>
            </a:r>
          </a:p>
        </p:txBody>
      </p:sp>
      <p:sp>
        <p:nvSpPr>
          <p:cNvPr id="2" name="Title 1"/>
          <p:cNvSpPr>
            <a:spLocks noGrp="1"/>
          </p:cNvSpPr>
          <p:nvPr>
            <p:ph type="title"/>
          </p:nvPr>
        </p:nvSpPr>
        <p:spPr>
          <a:xfrm>
            <a:off x="333702" y="685800"/>
            <a:ext cx="8458200" cy="746870"/>
          </a:xfrm>
        </p:spPr>
        <p:txBody>
          <a:bodyPr>
            <a:noAutofit/>
          </a:bodyPr>
          <a:lstStyle/>
          <a:p>
            <a:pPr>
              <a:lnSpc>
                <a:spcPct val="100000"/>
              </a:lnSpc>
            </a:pPr>
            <a:r>
              <a:rPr lang="en-US" altLang="en-US" dirty="0"/>
              <a:t>Adjustment for Beginning Inventory </a:t>
            </a:r>
            <a:endParaRPr lang="en-US" dirty="0"/>
          </a:p>
        </p:txBody>
      </p:sp>
      <p:pic>
        <p:nvPicPr>
          <p:cNvPr id="11" name="Picture Placeholder 10" descr="T-Accounts list the items and data for the beginning inventory adjustment.  The first T-Account is titled Income Summary and lists 52,000 on the left.  The second T-Account is titled Merchandise Inventory and lists Bal. 52,000 on the left and 52,000 on the right." title="Beginning Inventory Adjustment T-Account"/>
          <p:cNvPicPr>
            <a:picLocks noGrp="1" noChangeAspect="1"/>
          </p:cNvPicPr>
          <p:nvPr>
            <p:ph type="pic" sz="quarter" idx="14"/>
          </p:nvPr>
        </p:nvPicPr>
        <p:blipFill>
          <a:blip r:embed="rId3"/>
          <a:stretch>
            <a:fillRect/>
          </a:stretch>
        </p:blipFill>
        <p:spPr>
          <a:xfrm>
            <a:off x="1066800" y="1600200"/>
            <a:ext cx="6961251" cy="3238597"/>
          </a:xfrm>
          <a:prstGeom prst="rect">
            <a:avLst/>
          </a:prstGeom>
        </p:spPr>
      </p:pic>
      <p:sp>
        <p:nvSpPr>
          <p:cNvPr id="8" name="Content Placeholder 7"/>
          <p:cNvSpPr>
            <a:spLocks noGrp="1"/>
          </p:cNvSpPr>
          <p:nvPr>
            <p:ph sz="quarter" idx="16"/>
          </p:nvPr>
        </p:nvSpPr>
        <p:spPr>
          <a:xfrm>
            <a:off x="396766" y="5044966"/>
            <a:ext cx="8334702" cy="1117600"/>
          </a:xfrm>
        </p:spPr>
        <p:txBody>
          <a:bodyPr>
            <a:noAutofit/>
          </a:bodyPr>
          <a:lstStyle/>
          <a:p>
            <a:pPr marL="0" indent="0">
              <a:lnSpc>
                <a:spcPct val="100000"/>
              </a:lnSpc>
              <a:buNone/>
            </a:pPr>
            <a:r>
              <a:rPr lang="en-US" sz="2600" dirty="0">
                <a:ea typeface="MS PGothic" pitchFamily="34" charset="-128"/>
              </a:rPr>
              <a:t>***We use the </a:t>
            </a:r>
            <a:r>
              <a:rPr lang="en-US" sz="2600" i="1" dirty="0">
                <a:ea typeface="MS PGothic" pitchFamily="34" charset="-128"/>
              </a:rPr>
              <a:t>Income Summary </a:t>
            </a:r>
            <a:r>
              <a:rPr lang="en-US" sz="2600" dirty="0">
                <a:ea typeface="MS PGothic" pitchFamily="34" charset="-128"/>
              </a:rPr>
              <a:t>account to help us adjust the Merchandise Inventory account</a:t>
            </a:r>
          </a:p>
        </p:txBody>
      </p:sp>
    </p:spTree>
    <p:extLst>
      <p:ext uri="{BB962C8B-B14F-4D97-AF65-F5344CB8AC3E}">
        <p14:creationId xmlns:p14="http://schemas.microsoft.com/office/powerpoint/2010/main" val="302989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0" y="-3810"/>
            <a:ext cx="9144000" cy="613410"/>
          </a:xfrm>
        </p:spPr>
        <p:txBody>
          <a:bodyPr/>
          <a:lstStyle/>
          <a:p>
            <a:pPr>
              <a:lnSpc>
                <a:spcPct val="100000"/>
              </a:lnSpc>
            </a:pPr>
            <a:r>
              <a:rPr lang="en-US" altLang="en-US" dirty="0"/>
              <a:t>Section 1, Objective 12-1: Determine the adjustment for Merchandise Inventory and enter the adjustment on the worksheet.</a:t>
            </a:r>
          </a:p>
        </p:txBody>
      </p:sp>
      <p:sp>
        <p:nvSpPr>
          <p:cNvPr id="6" name="Title 5"/>
          <p:cNvSpPr>
            <a:spLocks noGrp="1"/>
          </p:cNvSpPr>
          <p:nvPr>
            <p:ph type="title"/>
          </p:nvPr>
        </p:nvSpPr>
        <p:spPr>
          <a:xfrm>
            <a:off x="275898" y="609600"/>
            <a:ext cx="8583404" cy="762000"/>
          </a:xfrm>
        </p:spPr>
        <p:txBody>
          <a:bodyPr>
            <a:noAutofit/>
          </a:bodyPr>
          <a:lstStyle/>
          <a:p>
            <a:pPr>
              <a:lnSpc>
                <a:spcPct val="100000"/>
              </a:lnSpc>
            </a:pPr>
            <a:r>
              <a:rPr lang="en-US" altLang="en-US" dirty="0"/>
              <a:t>Adjustment for Ending Inventory</a:t>
            </a:r>
            <a:endParaRPr lang="en-US" dirty="0"/>
          </a:p>
        </p:txBody>
      </p:sp>
      <p:pic>
        <p:nvPicPr>
          <p:cNvPr id="15" name="Picture14" descr="T-Accounts list the items and data for the ending inventory adjustment.  The first T-Account is titled Income Summary and lists 52,000 (old inventory balance from 1st adjustment) on the left and 47,000 (new inventory balance) on the right.  The second T-Account is titled Merchandise Inventory and lists 47,000 on the left." title="Ending Inventory Adjustment T-Account"/>
          <p:cNvPicPr>
            <a:picLocks noGrp="1" noChangeAspect="1"/>
          </p:cNvPicPr>
          <p:nvPr>
            <p:ph type="pic" sz="quarter" idx="14"/>
          </p:nvPr>
        </p:nvPicPr>
        <p:blipFill>
          <a:blip r:embed="rId3"/>
          <a:stretch>
            <a:fillRect/>
          </a:stretch>
        </p:blipFill>
        <p:spPr>
          <a:xfrm>
            <a:off x="885021" y="1423987"/>
            <a:ext cx="7344728" cy="3300413"/>
          </a:xfrm>
          <a:prstGeom prst="rect">
            <a:avLst/>
          </a:prstGeom>
        </p:spPr>
      </p:pic>
      <p:sp>
        <p:nvSpPr>
          <p:cNvPr id="10" name="Content Placeholder 9"/>
          <p:cNvSpPr>
            <a:spLocks noGrp="1"/>
          </p:cNvSpPr>
          <p:nvPr>
            <p:ph sz="quarter" idx="16"/>
          </p:nvPr>
        </p:nvSpPr>
        <p:spPr>
          <a:xfrm>
            <a:off x="304800" y="4955134"/>
            <a:ext cx="8534400" cy="1217066"/>
          </a:xfrm>
        </p:spPr>
        <p:txBody>
          <a:bodyPr>
            <a:normAutofit/>
          </a:bodyPr>
          <a:lstStyle/>
          <a:p>
            <a:pPr marL="0" indent="0">
              <a:lnSpc>
                <a:spcPct val="100000"/>
              </a:lnSpc>
              <a:buNone/>
            </a:pPr>
            <a:r>
              <a:rPr lang="en-US" sz="2600" dirty="0">
                <a:ea typeface="MS PGothic" pitchFamily="34" charset="-128"/>
              </a:rPr>
              <a:t>***We use the </a:t>
            </a:r>
            <a:r>
              <a:rPr lang="en-US" sz="2600" i="1" dirty="0">
                <a:ea typeface="MS PGothic" pitchFamily="34" charset="-128"/>
              </a:rPr>
              <a:t>Income Summary </a:t>
            </a:r>
            <a:r>
              <a:rPr lang="en-US" sz="2600" dirty="0">
                <a:ea typeface="MS PGothic" pitchFamily="34" charset="-128"/>
              </a:rPr>
              <a:t>account to help us adjust the Merchandise Inventory account</a:t>
            </a:r>
          </a:p>
        </p:txBody>
      </p:sp>
    </p:spTree>
    <p:extLst>
      <p:ext uri="{BB962C8B-B14F-4D97-AF65-F5344CB8AC3E}">
        <p14:creationId xmlns:p14="http://schemas.microsoft.com/office/powerpoint/2010/main" val="2214055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25668" y="685800"/>
            <a:ext cx="8261132" cy="2057400"/>
          </a:xfrm>
        </p:spPr>
        <p:txBody>
          <a:bodyPr anchor="ctr">
            <a:normAutofit/>
          </a:bodyPr>
          <a:lstStyle/>
          <a:p>
            <a:r>
              <a:rPr lang="en-US" altLang="en-US" sz="3600" u="sng" dirty="0"/>
              <a:t>Section 1: Calculating and Recording Adjustments </a:t>
            </a:r>
            <a:endParaRPr lang="en-US" sz="3600" dirty="0"/>
          </a:p>
        </p:txBody>
      </p:sp>
      <p:sp>
        <p:nvSpPr>
          <p:cNvPr id="10" name="Content Paceholder 9"/>
          <p:cNvSpPr>
            <a:spLocks noGrp="1"/>
          </p:cNvSpPr>
          <p:nvPr>
            <p:ph type="subTitle" idx="1"/>
          </p:nvPr>
        </p:nvSpPr>
        <p:spPr>
          <a:xfrm>
            <a:off x="472966" y="3124200"/>
            <a:ext cx="8213834" cy="2438400"/>
          </a:xfrm>
        </p:spPr>
        <p:txBody>
          <a:bodyPr anchor="ctr">
            <a:noAutofit/>
          </a:bodyPr>
          <a:lstStyle/>
          <a:p>
            <a:r>
              <a:rPr lang="en-US" altLang="en-US" sz="3200" b="1" kern="0" dirty="0">
                <a:cs typeface="Times New Roman" pitchFamily="18" charset="0"/>
              </a:rPr>
              <a:t>Learning Objective</a:t>
            </a:r>
            <a:r>
              <a:rPr lang="en-US" altLang="en-US" sz="3200" b="1" dirty="0"/>
              <a:t>12-2: </a:t>
            </a:r>
            <a:r>
              <a:rPr lang="en-US" altLang="en-US" sz="3200" dirty="0"/>
              <a:t>Compute adjustments for accrued and prepaid expense items and enter the adjustments on the worksheet.</a:t>
            </a:r>
          </a:p>
        </p:txBody>
      </p:sp>
    </p:spTree>
    <p:extLst>
      <p:ext uri="{BB962C8B-B14F-4D97-AF65-F5344CB8AC3E}">
        <p14:creationId xmlns:p14="http://schemas.microsoft.com/office/powerpoint/2010/main" val="1682046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294967295"/>
          </p:nvPr>
        </p:nvSpPr>
        <p:spPr>
          <a:xfrm>
            <a:off x="0" y="8533"/>
            <a:ext cx="9144000" cy="740328"/>
          </a:xfrm>
        </p:spPr>
        <p:txBody>
          <a:bodyPr>
            <a:noAutofit/>
          </a:bodyPr>
          <a:lstStyle/>
          <a:p>
            <a:pPr marL="0" indent="0">
              <a:lnSpc>
                <a:spcPct val="100000"/>
              </a:lnSpc>
              <a:buNone/>
            </a:pPr>
            <a:r>
              <a:rPr lang="en-US" altLang="en-US" sz="1800" dirty="0"/>
              <a:t>Section 1, Objective 12-2: Compute adjustments for accrued and prepaid expense items and enter the adjustments on the worksheet.</a:t>
            </a:r>
          </a:p>
        </p:txBody>
      </p:sp>
      <p:sp>
        <p:nvSpPr>
          <p:cNvPr id="4" name="Title 3"/>
          <p:cNvSpPr>
            <a:spLocks noGrp="1"/>
          </p:cNvSpPr>
          <p:nvPr>
            <p:ph type="title"/>
          </p:nvPr>
        </p:nvSpPr>
        <p:spPr>
          <a:xfrm>
            <a:off x="255336" y="685800"/>
            <a:ext cx="8675370" cy="1003739"/>
          </a:xfrm>
        </p:spPr>
        <p:txBody>
          <a:bodyPr>
            <a:noAutofit/>
          </a:bodyPr>
          <a:lstStyle/>
          <a:p>
            <a:pPr>
              <a:lnSpc>
                <a:spcPct val="100000"/>
              </a:lnSpc>
            </a:pPr>
            <a:r>
              <a:rPr lang="en-US" altLang="en-US" dirty="0">
                <a:ea typeface="MS PGothic" pitchFamily="34" charset="-128"/>
              </a:rPr>
              <a:t>Losses from Uncollectible Accounts</a:t>
            </a:r>
            <a:r>
              <a:rPr lang="en-US" altLang="en-US" baseline="0" dirty="0">
                <a:ea typeface="MS PGothic" pitchFamily="34" charset="-128"/>
              </a:rPr>
              <a:t> </a:t>
            </a:r>
            <a:r>
              <a:rPr lang="en-US" altLang="en-US" dirty="0">
                <a:ea typeface="MS PGothic" pitchFamily="34" charset="-128"/>
              </a:rPr>
              <a:t>(1 of 3)</a:t>
            </a:r>
            <a:endParaRPr lang="en-US" dirty="0"/>
          </a:p>
        </p:txBody>
      </p:sp>
      <p:sp>
        <p:nvSpPr>
          <p:cNvPr id="5" name="Content Placeholder 4"/>
          <p:cNvSpPr>
            <a:spLocks noGrp="1"/>
          </p:cNvSpPr>
          <p:nvPr>
            <p:ph idx="1"/>
          </p:nvPr>
        </p:nvSpPr>
        <p:spPr>
          <a:xfrm>
            <a:off x="359093" y="1905000"/>
            <a:ext cx="8327707" cy="4419600"/>
          </a:xfrm>
        </p:spPr>
        <p:txBody>
          <a:bodyPr>
            <a:normAutofit/>
          </a:bodyPr>
          <a:lstStyle/>
          <a:p>
            <a:pPr marL="0" indent="0">
              <a:lnSpc>
                <a:spcPct val="100000"/>
              </a:lnSpc>
              <a:buNone/>
            </a:pPr>
            <a:r>
              <a:rPr lang="en-US" altLang="en-US" sz="2600" dirty="0"/>
              <a:t>Other adjustments which need to be made include:</a:t>
            </a:r>
          </a:p>
          <a:p>
            <a:pPr marL="457200" indent="-449263">
              <a:lnSpc>
                <a:spcPct val="100000"/>
              </a:lnSpc>
              <a:spcBef>
                <a:spcPts val="500"/>
              </a:spcBef>
            </a:pPr>
            <a:r>
              <a:rPr lang="en-US" altLang="en-US" sz="2400" dirty="0"/>
              <a:t>Under accrual accounting, the expense for uncollectible accounts is recorded in the same </a:t>
            </a:r>
            <a:br>
              <a:rPr lang="en-US" altLang="en-US" sz="2400" dirty="0"/>
            </a:br>
            <a:r>
              <a:rPr lang="en-US" altLang="en-US" sz="2400" dirty="0"/>
              <a:t>period as the related sale.</a:t>
            </a:r>
          </a:p>
          <a:p>
            <a:pPr marL="457200" indent="-449263">
              <a:lnSpc>
                <a:spcPct val="100000"/>
              </a:lnSpc>
              <a:spcBef>
                <a:spcPts val="500"/>
              </a:spcBef>
            </a:pPr>
            <a:r>
              <a:rPr lang="en-US" altLang="en-US" sz="2400" dirty="0"/>
              <a:t>The expense is </a:t>
            </a:r>
            <a:r>
              <a:rPr lang="en-US" altLang="en-US" sz="2400" b="1" dirty="0"/>
              <a:t>estimated</a:t>
            </a:r>
            <a:r>
              <a:rPr lang="en-US" altLang="en-US" sz="2400" dirty="0"/>
              <a:t> because the actual amount of uncollectible accounts is not known</a:t>
            </a:r>
            <a:br>
              <a:rPr lang="en-US" altLang="en-US" sz="2400" dirty="0"/>
            </a:br>
            <a:r>
              <a:rPr lang="en-US" altLang="en-US" sz="2400" dirty="0"/>
              <a:t>until later periods. </a:t>
            </a:r>
          </a:p>
          <a:p>
            <a:pPr marL="457200" indent="-449263">
              <a:lnSpc>
                <a:spcPct val="100000"/>
              </a:lnSpc>
              <a:spcBef>
                <a:spcPts val="500"/>
              </a:spcBef>
              <a:spcAft>
                <a:spcPct val="50000"/>
              </a:spcAft>
              <a:buSzPct val="100000"/>
            </a:pPr>
            <a:r>
              <a:rPr lang="en-US" altLang="en-US" sz="2400" dirty="0"/>
              <a:t>The estimated expense is debited to an account named </a:t>
            </a:r>
            <a:r>
              <a:rPr lang="en-US" altLang="en-US" sz="2400" i="1" dirty="0"/>
              <a:t>Uncollectible Accounts Expense</a:t>
            </a:r>
            <a:r>
              <a:rPr lang="en-US" altLang="en-US" sz="2400" dirty="0"/>
              <a:t>.</a:t>
            </a:r>
          </a:p>
        </p:txBody>
      </p:sp>
    </p:spTree>
    <p:extLst>
      <p:ext uri="{BB962C8B-B14F-4D97-AF65-F5344CB8AC3E}">
        <p14:creationId xmlns:p14="http://schemas.microsoft.com/office/powerpoint/2010/main" val="2348287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0" y="-7234"/>
            <a:ext cx="9144000" cy="616833"/>
          </a:xfrm>
        </p:spPr>
        <p:txBody>
          <a:bodyPr>
            <a:noAutofit/>
          </a:bodyPr>
          <a:lstStyle/>
          <a:p>
            <a:pPr marL="0" indent="0">
              <a:lnSpc>
                <a:spcPct val="100000"/>
              </a:lnSpc>
              <a:buNone/>
            </a:pPr>
            <a:r>
              <a:rPr lang="en-US" altLang="en-US" sz="1800" dirty="0"/>
              <a:t>Section 1, Objective 12-2: Compute adjustments for accrued and prepaid expense items and enter the adjustments on the worksheet.</a:t>
            </a:r>
          </a:p>
        </p:txBody>
      </p:sp>
      <p:sp>
        <p:nvSpPr>
          <p:cNvPr id="2" name="Title 1"/>
          <p:cNvSpPr>
            <a:spLocks noGrp="1"/>
          </p:cNvSpPr>
          <p:nvPr>
            <p:ph type="title"/>
          </p:nvPr>
        </p:nvSpPr>
        <p:spPr>
          <a:xfrm>
            <a:off x="304800" y="685800"/>
            <a:ext cx="8589119" cy="1057777"/>
          </a:xfrm>
        </p:spPr>
        <p:txBody>
          <a:bodyPr>
            <a:noAutofit/>
          </a:bodyPr>
          <a:lstStyle/>
          <a:p>
            <a:pPr>
              <a:lnSpc>
                <a:spcPct val="100000"/>
              </a:lnSpc>
            </a:pPr>
            <a:r>
              <a:rPr lang="en-US" altLang="en-US" dirty="0">
                <a:ea typeface="MS PGothic" pitchFamily="34" charset="-128"/>
              </a:rPr>
              <a:t>Losses from Uncollectible Accounts (2 of 3)</a:t>
            </a:r>
            <a:endParaRPr lang="en-US" dirty="0"/>
          </a:p>
        </p:txBody>
      </p:sp>
      <p:sp>
        <p:nvSpPr>
          <p:cNvPr id="3" name="Content Placeholder 2"/>
          <p:cNvSpPr>
            <a:spLocks noGrp="1"/>
          </p:cNvSpPr>
          <p:nvPr>
            <p:ph idx="1"/>
          </p:nvPr>
        </p:nvSpPr>
        <p:spPr>
          <a:xfrm>
            <a:off x="304800" y="2133600"/>
            <a:ext cx="8528685" cy="3965572"/>
          </a:xfrm>
        </p:spPr>
        <p:txBody>
          <a:bodyPr>
            <a:normAutofit/>
          </a:bodyPr>
          <a:lstStyle/>
          <a:p>
            <a:pPr marL="457200" indent="-457200">
              <a:lnSpc>
                <a:spcPct val="100000"/>
              </a:lnSpc>
            </a:pPr>
            <a:r>
              <a:rPr lang="en-US" altLang="en-US" sz="2600" dirty="0"/>
              <a:t>Several methods exist for estimating the expense for uncollectible accounts. </a:t>
            </a:r>
          </a:p>
          <a:p>
            <a:pPr marL="457200" indent="-457200">
              <a:lnSpc>
                <a:spcPct val="100000"/>
              </a:lnSpc>
            </a:pPr>
            <a:r>
              <a:rPr lang="en-US" altLang="en-US" sz="2600" dirty="0"/>
              <a:t>Whiteside Antiques uses the </a:t>
            </a:r>
            <a:r>
              <a:rPr lang="en-US" altLang="en-US" sz="2600" b="1" dirty="0"/>
              <a:t>percentage of net credit sales </a:t>
            </a:r>
            <a:r>
              <a:rPr lang="en-US" altLang="en-US" sz="2600" dirty="0"/>
              <a:t>method.</a:t>
            </a:r>
          </a:p>
          <a:p>
            <a:pPr marL="457200" indent="-457200">
              <a:lnSpc>
                <a:spcPct val="100000"/>
              </a:lnSpc>
            </a:pPr>
            <a:r>
              <a:rPr lang="en-US" altLang="en-US" sz="2600" dirty="0"/>
              <a:t>The rate used is based on the company's past experience with uncollectible accounts and management's assessment of current business conditions.</a:t>
            </a:r>
          </a:p>
        </p:txBody>
      </p:sp>
    </p:spTree>
    <p:extLst>
      <p:ext uri="{BB962C8B-B14F-4D97-AF65-F5344CB8AC3E}">
        <p14:creationId xmlns:p14="http://schemas.microsoft.com/office/powerpoint/2010/main" val="4248451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0" y="21366"/>
            <a:ext cx="9144000" cy="788127"/>
          </a:xfrm>
        </p:spPr>
        <p:txBody>
          <a:bodyPr>
            <a:noAutofit/>
          </a:bodyPr>
          <a:lstStyle/>
          <a:p>
            <a:pPr marL="0" indent="0">
              <a:lnSpc>
                <a:spcPct val="120000"/>
              </a:lnSpc>
              <a:buNone/>
            </a:pPr>
            <a:r>
              <a:rPr lang="en-US" altLang="en-US" sz="1800" dirty="0"/>
              <a:t>Section 1, Objective 12-2: Compute adjustments for accrued and prepaid expense items and enter the adjustments on the worksheet.</a:t>
            </a:r>
          </a:p>
        </p:txBody>
      </p:sp>
      <p:sp>
        <p:nvSpPr>
          <p:cNvPr id="2" name="Title 1"/>
          <p:cNvSpPr>
            <a:spLocks noGrp="1"/>
          </p:cNvSpPr>
          <p:nvPr>
            <p:ph type="title"/>
          </p:nvPr>
        </p:nvSpPr>
        <p:spPr>
          <a:xfrm>
            <a:off x="228600" y="762000"/>
            <a:ext cx="8675370" cy="1095507"/>
          </a:xfrm>
        </p:spPr>
        <p:txBody>
          <a:bodyPr>
            <a:noAutofit/>
          </a:bodyPr>
          <a:lstStyle/>
          <a:p>
            <a:pPr>
              <a:lnSpc>
                <a:spcPct val="100000"/>
              </a:lnSpc>
            </a:pPr>
            <a:r>
              <a:rPr lang="en-US" altLang="en-US" dirty="0">
                <a:ea typeface="MS PGothic" pitchFamily="34" charset="-128"/>
              </a:rPr>
              <a:t>Losses from Uncollectible Accounts (3 of 3)</a:t>
            </a:r>
            <a:endParaRPr lang="en-US" dirty="0"/>
          </a:p>
        </p:txBody>
      </p:sp>
      <p:sp>
        <p:nvSpPr>
          <p:cNvPr id="3" name="Content Placeholder 2"/>
          <p:cNvSpPr>
            <a:spLocks noGrp="1"/>
          </p:cNvSpPr>
          <p:nvPr>
            <p:ph idx="1"/>
          </p:nvPr>
        </p:nvSpPr>
        <p:spPr>
          <a:xfrm>
            <a:off x="304800" y="2133600"/>
            <a:ext cx="8517255" cy="4191000"/>
          </a:xfrm>
        </p:spPr>
        <p:txBody>
          <a:bodyPr>
            <a:normAutofit/>
          </a:bodyPr>
          <a:lstStyle/>
          <a:p>
            <a:pPr marL="457200" indent="-457200">
              <a:lnSpc>
                <a:spcPct val="100000"/>
              </a:lnSpc>
            </a:pPr>
            <a:r>
              <a:rPr lang="en-US" altLang="en-US" sz="2600" dirty="0"/>
              <a:t>Whiteside Antiques estimates that 0.80 percent of net credit sales will be uncollectible.</a:t>
            </a:r>
          </a:p>
          <a:p>
            <a:pPr marL="457200" indent="-457200">
              <a:lnSpc>
                <a:spcPct val="100000"/>
              </a:lnSpc>
            </a:pPr>
            <a:r>
              <a:rPr lang="en-US" altLang="en-US" sz="2600" dirty="0"/>
              <a:t>Net credit sales for the year were $100,000. </a:t>
            </a:r>
          </a:p>
          <a:p>
            <a:pPr marL="457200" indent="-457200">
              <a:lnSpc>
                <a:spcPct val="100000"/>
              </a:lnSpc>
            </a:pPr>
            <a:r>
              <a:rPr lang="en-US" altLang="en-US" sz="2600" dirty="0"/>
              <a:t>The estimated expense for uncollectible accounts is $800 ($100,000 × 0.0080)</a:t>
            </a:r>
          </a:p>
        </p:txBody>
      </p:sp>
    </p:spTree>
    <p:extLst>
      <p:ext uri="{BB962C8B-B14F-4D97-AF65-F5344CB8AC3E}">
        <p14:creationId xmlns:p14="http://schemas.microsoft.com/office/powerpoint/2010/main" val="883363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766" y="2040"/>
            <a:ext cx="9118600" cy="683759"/>
          </a:xfrm>
        </p:spPr>
        <p:txBody>
          <a:bodyPr/>
          <a:lstStyle/>
          <a:p>
            <a:pPr>
              <a:lnSpc>
                <a:spcPct val="100000"/>
              </a:lnSpc>
            </a:pPr>
            <a:r>
              <a:rPr lang="en-US" altLang="en-US" dirty="0"/>
              <a:t>Section 1, Objective 12-2: Compute adjustments for accrued and prepaid expense items and enter the adjustments on the worksheet.</a:t>
            </a:r>
          </a:p>
        </p:txBody>
      </p:sp>
      <p:sp>
        <p:nvSpPr>
          <p:cNvPr id="6" name="Title 5"/>
          <p:cNvSpPr>
            <a:spLocks noGrp="1"/>
          </p:cNvSpPr>
          <p:nvPr>
            <p:ph type="title"/>
          </p:nvPr>
        </p:nvSpPr>
        <p:spPr>
          <a:xfrm>
            <a:off x="419101" y="762000"/>
            <a:ext cx="8381999" cy="995916"/>
          </a:xfrm>
        </p:spPr>
        <p:txBody>
          <a:bodyPr>
            <a:noAutofit/>
          </a:bodyPr>
          <a:lstStyle/>
          <a:p>
            <a:pPr>
              <a:lnSpc>
                <a:spcPct val="100000"/>
              </a:lnSpc>
            </a:pPr>
            <a:r>
              <a:rPr lang="en-US" altLang="en-US" dirty="0"/>
              <a:t>Adjustment for Uncollectible Accounts</a:t>
            </a:r>
            <a:endParaRPr lang="en-US" dirty="0"/>
          </a:p>
        </p:txBody>
      </p:sp>
      <p:pic>
        <p:nvPicPr>
          <p:cNvPr id="12" name="Picture Placeholder 11" descr="T-Accounts list the items and data for the uncollectible accounts adjustment.  The first T-Account is titled Uncollectible Accounts Expense and lists 800 on the left.  The second T-Account is titled Allowance for Doubtful Accounts and lists 250 Beg Bal and 800 on the right.  A horizontal line divides the T-Account and below is listed 1,050 (new balance) on the right." title="Uncollectible Accounts Adjustments T-Accounts"/>
          <p:cNvPicPr>
            <a:picLocks noGrp="1" noChangeAspect="1"/>
          </p:cNvPicPr>
          <p:nvPr>
            <p:ph type="pic" sz="quarter" idx="14"/>
          </p:nvPr>
        </p:nvPicPr>
        <p:blipFill>
          <a:blip r:embed="rId3"/>
          <a:stretch>
            <a:fillRect/>
          </a:stretch>
        </p:blipFill>
        <p:spPr>
          <a:xfrm>
            <a:off x="871864" y="1976437"/>
            <a:ext cx="7386638" cy="2671763"/>
          </a:xfrm>
          <a:prstGeom prst="rect">
            <a:avLst/>
          </a:prstGeom>
        </p:spPr>
      </p:pic>
      <p:sp>
        <p:nvSpPr>
          <p:cNvPr id="9" name="Content Placeholder 8"/>
          <p:cNvSpPr>
            <a:spLocks noGrp="1"/>
          </p:cNvSpPr>
          <p:nvPr>
            <p:ph sz="quarter" idx="16"/>
          </p:nvPr>
        </p:nvSpPr>
        <p:spPr>
          <a:xfrm>
            <a:off x="378370" y="4767254"/>
            <a:ext cx="8366107" cy="1633546"/>
          </a:xfrm>
        </p:spPr>
        <p:txBody>
          <a:bodyPr>
            <a:noAutofit/>
          </a:bodyPr>
          <a:lstStyle/>
          <a:p>
            <a:pPr marL="0" indent="0">
              <a:lnSpc>
                <a:spcPct val="100000"/>
              </a:lnSpc>
              <a:buNone/>
            </a:pPr>
            <a:r>
              <a:rPr lang="en-US" altLang="en-US" sz="2600" dirty="0"/>
              <a:t>When the adjustment is made, </a:t>
            </a:r>
            <a:r>
              <a:rPr lang="en-US" altLang="en-US" sz="2600" i="1" dirty="0"/>
              <a:t>Uncollectible Accounts Expense</a:t>
            </a:r>
            <a:r>
              <a:rPr lang="en-US" altLang="en-US" sz="2600" dirty="0"/>
              <a:t> is debited and a </a:t>
            </a:r>
            <a:r>
              <a:rPr lang="en-US" altLang="en-US" sz="2600" u="sng" dirty="0"/>
              <a:t>contra-asset</a:t>
            </a:r>
            <a:r>
              <a:rPr lang="en-US" altLang="en-US" sz="2600" dirty="0"/>
              <a:t> account, </a:t>
            </a:r>
            <a:r>
              <a:rPr lang="en-US" altLang="en-US" sz="2600" i="1" dirty="0"/>
              <a:t>Allowance for Doubtful Accounts</a:t>
            </a:r>
            <a:r>
              <a:rPr lang="en-US" altLang="en-US" sz="2600" dirty="0"/>
              <a:t> is credited.</a:t>
            </a:r>
          </a:p>
        </p:txBody>
      </p:sp>
    </p:spTree>
    <p:extLst>
      <p:ext uri="{BB962C8B-B14F-4D97-AF65-F5344CB8AC3E}">
        <p14:creationId xmlns:p14="http://schemas.microsoft.com/office/powerpoint/2010/main" val="2370750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0523"/>
            <a:ext cx="9144000" cy="637177"/>
          </a:xfrm>
        </p:spPr>
        <p:txBody>
          <a:bodyPr/>
          <a:lstStyle/>
          <a:p>
            <a:pPr>
              <a:lnSpc>
                <a:spcPct val="100000"/>
              </a:lnSpc>
            </a:pPr>
            <a:r>
              <a:rPr lang="en-US" altLang="en-US" dirty="0"/>
              <a:t>Section 1, Objective 12-2: Compute adjustments for accrued and prepaid expense items and enter the adjustments on the worksheet.</a:t>
            </a:r>
          </a:p>
        </p:txBody>
      </p:sp>
      <p:sp>
        <p:nvSpPr>
          <p:cNvPr id="2" name="Title 1"/>
          <p:cNvSpPr>
            <a:spLocks noGrp="1"/>
          </p:cNvSpPr>
          <p:nvPr>
            <p:ph type="title"/>
          </p:nvPr>
        </p:nvSpPr>
        <p:spPr>
          <a:xfrm>
            <a:off x="486102" y="762000"/>
            <a:ext cx="8153400" cy="687025"/>
          </a:xfrm>
        </p:spPr>
        <p:txBody>
          <a:bodyPr/>
          <a:lstStyle/>
          <a:p>
            <a:pPr>
              <a:lnSpc>
                <a:spcPct val="100000"/>
              </a:lnSpc>
            </a:pPr>
            <a:r>
              <a:rPr lang="en-US" dirty="0"/>
              <a:t>Allowance for </a:t>
            </a:r>
            <a:r>
              <a:rPr lang="en-US" dirty="0" smtClean="0"/>
              <a:t>Doubtful </a:t>
            </a:r>
            <a:r>
              <a:rPr lang="en-US" dirty="0"/>
              <a:t>Accounts</a:t>
            </a:r>
          </a:p>
        </p:txBody>
      </p:sp>
      <p:sp>
        <p:nvSpPr>
          <p:cNvPr id="5" name="Content Placeholder 4"/>
          <p:cNvSpPr>
            <a:spLocks noGrp="1"/>
          </p:cNvSpPr>
          <p:nvPr>
            <p:ph sz="quarter" idx="15"/>
          </p:nvPr>
        </p:nvSpPr>
        <p:spPr>
          <a:xfrm>
            <a:off x="472966" y="1645920"/>
            <a:ext cx="8182302" cy="2697480"/>
          </a:xfrm>
        </p:spPr>
        <p:txBody>
          <a:bodyPr>
            <a:noAutofit/>
          </a:bodyPr>
          <a:lstStyle/>
          <a:p>
            <a:pPr marL="0" indent="0">
              <a:lnSpc>
                <a:spcPct val="100000"/>
              </a:lnSpc>
              <a:buFont typeface="Wingdings" pitchFamily="2" charset="2"/>
              <a:buNone/>
            </a:pPr>
            <a:r>
              <a:rPr lang="en-US" altLang="en-US" sz="2600" dirty="0"/>
              <a:t>The entry to record the expense for uncollectible accounts includes a credit to a contra asset account, </a:t>
            </a:r>
            <a:r>
              <a:rPr lang="en-US" altLang="en-US" sz="2600" b="1" i="1" dirty="0"/>
              <a:t>Allowance for Doubtful Accounts.</a:t>
            </a:r>
            <a:r>
              <a:rPr lang="en-US" altLang="en-US" sz="2600" b="1" dirty="0"/>
              <a:t> </a:t>
            </a:r>
          </a:p>
          <a:p>
            <a:pPr marL="0" indent="0">
              <a:lnSpc>
                <a:spcPct val="100000"/>
              </a:lnSpc>
              <a:buNone/>
            </a:pPr>
            <a:r>
              <a:rPr lang="en-US" altLang="en-US" sz="2600" dirty="0"/>
              <a:t>This account appears on the balance sheet as follows.</a:t>
            </a:r>
          </a:p>
        </p:txBody>
      </p:sp>
      <p:graphicFrame>
        <p:nvGraphicFramePr>
          <p:cNvPr id="9" name="Table 8" descr="Table shows the items and data listed for the allowance for doubtful accounts.  The first column lists the items and the second column lists the data.  Accounts Receivable lists $32,000; Allowance for Doubtful Accounts lists (1,050) and Net Accounts Receivable lists $30,950." title="Allowance for Double Accounts Table"/>
          <p:cNvGraphicFramePr>
            <a:graphicFrameLocks noGrp="1"/>
          </p:cNvGraphicFramePr>
          <p:nvPr>
            <p:extLst>
              <p:ext uri="{D42A27DB-BD31-4B8C-83A1-F6EECF244321}">
                <p14:modId xmlns:p14="http://schemas.microsoft.com/office/powerpoint/2010/main" val="98242370"/>
              </p:ext>
            </p:extLst>
          </p:nvPr>
        </p:nvGraphicFramePr>
        <p:xfrm>
          <a:off x="1295400" y="4626129"/>
          <a:ext cx="6477000" cy="1241271"/>
        </p:xfrm>
        <a:graphic>
          <a:graphicData uri="http://schemas.openxmlformats.org/drawingml/2006/table">
            <a:tbl>
              <a:tblPr firstRow="1" bandRow="1">
                <a:tableStyleId>{5940675A-B579-460E-94D1-54222C63F5DA}</a:tableStyleId>
              </a:tblPr>
              <a:tblGrid>
                <a:gridCol w="4934857">
                  <a:extLst>
                    <a:ext uri="{9D8B030D-6E8A-4147-A177-3AD203B41FA5}">
                      <a16:colId xmlns:a16="http://schemas.microsoft.com/office/drawing/2014/main" val="20000"/>
                    </a:ext>
                  </a:extLst>
                </a:gridCol>
                <a:gridCol w="1542143">
                  <a:extLst>
                    <a:ext uri="{9D8B030D-6E8A-4147-A177-3AD203B41FA5}">
                      <a16:colId xmlns:a16="http://schemas.microsoft.com/office/drawing/2014/main" val="20001"/>
                    </a:ext>
                  </a:extLst>
                </a:gridCol>
              </a:tblGrid>
              <a:tr h="413757">
                <a:tc>
                  <a:txBody>
                    <a:bodyPr/>
                    <a:lstStyle/>
                    <a:p>
                      <a:r>
                        <a:rPr lang="en-US" altLang="en-US" dirty="0">
                          <a:latin typeface="Verdana" pitchFamily="34" charset="0"/>
                          <a:ea typeface="Verdana" pitchFamily="34" charset="0"/>
                          <a:cs typeface="Verdana" pitchFamily="34" charset="0"/>
                        </a:rPr>
                        <a:t>Accounts Receivable </a:t>
                      </a:r>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dirty="0">
                          <a:latin typeface="Verdana" pitchFamily="34" charset="0"/>
                          <a:ea typeface="Verdana" pitchFamily="34" charset="0"/>
                          <a:cs typeface="Verdana" pitchFamily="34" charset="0"/>
                        </a:rPr>
                        <a:t>$ 32,000</a:t>
                      </a:r>
                      <a:endParaRPr lang="en-US" alt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413757">
                <a:tc>
                  <a:txBody>
                    <a:bodyPr/>
                    <a:lstStyle/>
                    <a:p>
                      <a:r>
                        <a:rPr lang="en-US" altLang="en-US" b="1" dirty="0">
                          <a:latin typeface="Verdana" pitchFamily="34" charset="0"/>
                          <a:ea typeface="Verdana" pitchFamily="34" charset="0"/>
                          <a:cs typeface="Verdana" pitchFamily="34" charset="0"/>
                        </a:rPr>
                        <a:t>Allowance for Doubtful Accounts </a:t>
                      </a:r>
                      <a:endParaRPr lang="en-US"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b="1" dirty="0">
                          <a:latin typeface="Verdana" pitchFamily="34" charset="0"/>
                          <a:ea typeface="Verdana" pitchFamily="34" charset="0"/>
                          <a:cs typeface="Verdana" pitchFamily="34" charset="0"/>
                        </a:rPr>
                        <a:t>(1,050)</a:t>
                      </a:r>
                      <a:endParaRPr lang="en-US" altLang="en-US"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413757">
                <a:tc>
                  <a:txBody>
                    <a:bodyPr/>
                    <a:lstStyle/>
                    <a:p>
                      <a:r>
                        <a:rPr lang="en-US" altLang="en-US" dirty="0">
                          <a:latin typeface="Verdana" pitchFamily="34" charset="0"/>
                          <a:ea typeface="Verdana" pitchFamily="34" charset="0"/>
                          <a:cs typeface="Verdana" pitchFamily="34" charset="0"/>
                        </a:rPr>
                        <a:t>Net Accounts Receivable </a:t>
                      </a:r>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dirty="0">
                          <a:latin typeface="Verdana" pitchFamily="34" charset="0"/>
                          <a:ea typeface="Verdana" pitchFamily="34" charset="0"/>
                          <a:cs typeface="Verdana" pitchFamily="34" charset="0"/>
                        </a:rPr>
                        <a:t>$ 30,950</a:t>
                      </a:r>
                      <a:endParaRPr lang="en-US" alt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02111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6786" y="76200"/>
            <a:ext cx="8396214" cy="845221"/>
          </a:xfrm>
        </p:spPr>
        <p:txBody>
          <a:bodyPr>
            <a:normAutofit/>
          </a:bodyPr>
          <a:lstStyle/>
          <a:p>
            <a:pPr>
              <a:lnSpc>
                <a:spcPct val="100000"/>
              </a:lnSpc>
              <a:defRPr/>
            </a:pPr>
            <a:r>
              <a:rPr lang="en-US" dirty="0">
                <a:cs typeface="Times New Roman" pitchFamily="18" charset="0"/>
              </a:rPr>
              <a:t>Learning Objectives (1 of 2)</a:t>
            </a:r>
          </a:p>
        </p:txBody>
      </p:sp>
      <p:sp>
        <p:nvSpPr>
          <p:cNvPr id="8" name="Content Placeholder 7"/>
          <p:cNvSpPr>
            <a:spLocks noGrp="1"/>
          </p:cNvSpPr>
          <p:nvPr>
            <p:ph idx="1"/>
          </p:nvPr>
        </p:nvSpPr>
        <p:spPr>
          <a:xfrm>
            <a:off x="336332" y="914400"/>
            <a:ext cx="8458200" cy="5562600"/>
          </a:xfrm>
        </p:spPr>
        <p:txBody>
          <a:bodyPr>
            <a:noAutofit/>
          </a:bodyPr>
          <a:lstStyle/>
          <a:p>
            <a:pPr marL="0" indent="0" defTabSz="809625">
              <a:lnSpc>
                <a:spcPct val="100000"/>
              </a:lnSpc>
              <a:buNone/>
              <a:defRPr/>
            </a:pPr>
            <a:r>
              <a:rPr lang="en-US" sz="2400" u="sng" dirty="0"/>
              <a:t>SECTION 1: </a:t>
            </a:r>
            <a:r>
              <a:rPr lang="en-US" altLang="en-US" sz="2400" u="sng" dirty="0"/>
              <a:t>Calculating and Recording Adjustments</a:t>
            </a:r>
            <a:endParaRPr lang="en-US" sz="2400" dirty="0"/>
          </a:p>
          <a:p>
            <a:pPr marL="914400" indent="-914400">
              <a:lnSpc>
                <a:spcPct val="100000"/>
              </a:lnSpc>
              <a:spcBef>
                <a:spcPts val="500"/>
              </a:spcBef>
              <a:spcAft>
                <a:spcPct val="30000"/>
              </a:spcAft>
              <a:buNone/>
              <a:defRPr/>
            </a:pPr>
            <a:r>
              <a:rPr lang="en-US" altLang="en-US" sz="2400" dirty="0"/>
              <a:t>12-1  Determine the adjustment for merchandise inventory, and enter the adjustment on the worksheet.</a:t>
            </a:r>
          </a:p>
          <a:p>
            <a:pPr marL="914400" indent="-914400">
              <a:lnSpc>
                <a:spcPct val="100000"/>
              </a:lnSpc>
              <a:spcBef>
                <a:spcPts val="500"/>
              </a:spcBef>
              <a:spcAft>
                <a:spcPct val="30000"/>
              </a:spcAft>
              <a:buNone/>
              <a:defRPr/>
            </a:pPr>
            <a:r>
              <a:rPr lang="en-US" altLang="en-US" sz="2400" dirty="0"/>
              <a:t>12-2  Compute adjustments for accrued and prepaid   expense items, and enter the adjustments on the worksheet.</a:t>
            </a:r>
          </a:p>
          <a:p>
            <a:pPr marL="914400" indent="-914400">
              <a:lnSpc>
                <a:spcPct val="100000"/>
              </a:lnSpc>
              <a:spcBef>
                <a:spcPts val="500"/>
              </a:spcBef>
              <a:spcAft>
                <a:spcPct val="30000"/>
              </a:spcAft>
              <a:buNone/>
              <a:defRPr/>
            </a:pPr>
            <a:r>
              <a:rPr lang="en-US" altLang="en-US" sz="2400" dirty="0"/>
              <a:t>12-3  Compute adjustments for accrued and deferred income items, and enter the adjustments on the worksheet.</a:t>
            </a:r>
          </a:p>
          <a:p>
            <a:pPr marL="0" indent="0">
              <a:lnSpc>
                <a:spcPct val="100000"/>
              </a:lnSpc>
              <a:spcBef>
                <a:spcPts val="500"/>
              </a:spcBef>
              <a:buNone/>
              <a:defRPr/>
            </a:pPr>
            <a:r>
              <a:rPr lang="en-US" altLang="en-US" sz="2400" dirty="0"/>
              <a:t>12-4  Complete a 10-column worksheet.</a:t>
            </a:r>
            <a:endParaRPr lang="en-US" sz="2400" dirty="0"/>
          </a:p>
          <a:p>
            <a:pPr marL="914400" indent="-914400">
              <a:lnSpc>
                <a:spcPct val="100000"/>
              </a:lnSpc>
              <a:spcBef>
                <a:spcPts val="500"/>
              </a:spcBef>
              <a:buNone/>
              <a:defRPr/>
            </a:pPr>
            <a:r>
              <a:rPr lang="en-US" altLang="en-US" sz="2400" dirty="0"/>
              <a:t>12-5  </a:t>
            </a:r>
            <a:r>
              <a:rPr lang="en-US" sz="2400" dirty="0"/>
              <a:t>Define the accounting terms new to this chapter. </a:t>
            </a:r>
          </a:p>
        </p:txBody>
      </p:sp>
    </p:spTree>
    <p:extLst>
      <p:ext uri="{BB962C8B-B14F-4D97-AF65-F5344CB8AC3E}">
        <p14:creationId xmlns:p14="http://schemas.microsoft.com/office/powerpoint/2010/main" val="226435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4294967295"/>
          </p:nvPr>
        </p:nvSpPr>
        <p:spPr>
          <a:xfrm>
            <a:off x="0" y="0"/>
            <a:ext cx="9144000" cy="704850"/>
          </a:xfrm>
        </p:spPr>
        <p:txBody>
          <a:bodyPr>
            <a:noAutofit/>
          </a:bodyPr>
          <a:lstStyle/>
          <a:p>
            <a:pPr marL="0" indent="0">
              <a:lnSpc>
                <a:spcPct val="110000"/>
              </a:lnSpc>
              <a:buNone/>
            </a:pPr>
            <a:r>
              <a:rPr lang="en-US" altLang="en-US" sz="1800" dirty="0"/>
              <a:t>Section 1, Objective 12-2: Compute adjustments for accrued and prepaid expense items and enter the adjustments on the worksheet.</a:t>
            </a:r>
          </a:p>
        </p:txBody>
      </p:sp>
      <p:sp>
        <p:nvSpPr>
          <p:cNvPr id="9" name="Title 8"/>
          <p:cNvSpPr>
            <a:spLocks noGrp="1"/>
          </p:cNvSpPr>
          <p:nvPr>
            <p:ph type="title"/>
          </p:nvPr>
        </p:nvSpPr>
        <p:spPr>
          <a:xfrm>
            <a:off x="304800" y="685800"/>
            <a:ext cx="8458200" cy="748245"/>
          </a:xfrm>
        </p:spPr>
        <p:txBody>
          <a:bodyPr/>
          <a:lstStyle/>
          <a:p>
            <a:r>
              <a:rPr lang="en-US" altLang="en-US" dirty="0"/>
              <a:t>Adjustment for Depreciation</a:t>
            </a:r>
            <a:endParaRPr lang="en-US" dirty="0"/>
          </a:p>
        </p:txBody>
      </p:sp>
      <p:sp>
        <p:nvSpPr>
          <p:cNvPr id="10" name="Content Placeholder 9"/>
          <p:cNvSpPr>
            <a:spLocks noGrp="1"/>
          </p:cNvSpPr>
          <p:nvPr>
            <p:ph idx="1"/>
          </p:nvPr>
        </p:nvSpPr>
        <p:spPr>
          <a:xfrm>
            <a:off x="320566" y="1524000"/>
            <a:ext cx="8502868" cy="4495800"/>
          </a:xfrm>
        </p:spPr>
        <p:txBody>
          <a:bodyPr>
            <a:normAutofit/>
          </a:bodyPr>
          <a:lstStyle/>
          <a:p>
            <a:pPr marL="0" indent="0">
              <a:buNone/>
            </a:pPr>
            <a:r>
              <a:rPr lang="en-US" altLang="en-US" sz="2600" dirty="0"/>
              <a:t>Other Adjustments Which Need to Be Made Include:</a:t>
            </a:r>
          </a:p>
          <a:p>
            <a:pPr marL="0" indent="0">
              <a:buNone/>
            </a:pPr>
            <a:r>
              <a:rPr lang="en-US" altLang="en-US" sz="2600" b="1" dirty="0"/>
              <a:t>QUESTION:</a:t>
            </a:r>
          </a:p>
          <a:p>
            <a:pPr marL="0" indent="0">
              <a:buNone/>
            </a:pPr>
            <a:r>
              <a:rPr lang="en-US" altLang="en-US" sz="2600" dirty="0"/>
              <a:t>What is property, plant, and equipment?</a:t>
            </a:r>
          </a:p>
          <a:p>
            <a:pPr marL="0" indent="0">
              <a:buNone/>
            </a:pPr>
            <a:r>
              <a:rPr lang="en-US" altLang="en-US" sz="2600" b="1" dirty="0"/>
              <a:t>ANSWER:</a:t>
            </a:r>
          </a:p>
          <a:p>
            <a:pPr marL="0" indent="0">
              <a:buNone/>
            </a:pPr>
            <a:r>
              <a:rPr lang="en-US" altLang="en-US" sz="2600" dirty="0"/>
              <a:t>Property, plant, and equipment are long-term assets that are used in the operation of a business and that are subject to depreciation.</a:t>
            </a:r>
          </a:p>
        </p:txBody>
      </p:sp>
    </p:spTree>
    <p:extLst>
      <p:ext uri="{BB962C8B-B14F-4D97-AF65-F5344CB8AC3E}">
        <p14:creationId xmlns:p14="http://schemas.microsoft.com/office/powerpoint/2010/main" val="3886665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0" y="0"/>
            <a:ext cx="9144000" cy="685800"/>
          </a:xfrm>
        </p:spPr>
        <p:txBody>
          <a:bodyPr>
            <a:noAutofit/>
          </a:bodyPr>
          <a:lstStyle/>
          <a:p>
            <a:pPr marL="0" indent="0">
              <a:lnSpc>
                <a:spcPct val="100000"/>
              </a:lnSpc>
              <a:buNone/>
            </a:pPr>
            <a:r>
              <a:rPr lang="en-US" altLang="en-US" sz="1800" dirty="0"/>
              <a:t>Section 1, Objective 12-2: Compute adjustments for accrued and prepaid expense items and enter the adjustments on the worksheet.</a:t>
            </a:r>
          </a:p>
        </p:txBody>
      </p:sp>
      <p:sp>
        <p:nvSpPr>
          <p:cNvPr id="2" name="Title 1"/>
          <p:cNvSpPr>
            <a:spLocks noGrp="1"/>
          </p:cNvSpPr>
          <p:nvPr>
            <p:ph type="title"/>
          </p:nvPr>
        </p:nvSpPr>
        <p:spPr>
          <a:xfrm>
            <a:off x="355382" y="609600"/>
            <a:ext cx="8394482" cy="823070"/>
          </a:xfrm>
        </p:spPr>
        <p:txBody>
          <a:bodyPr/>
          <a:lstStyle/>
          <a:p>
            <a:pPr>
              <a:lnSpc>
                <a:spcPct val="100000"/>
              </a:lnSpc>
            </a:pPr>
            <a:r>
              <a:rPr lang="en-US" altLang="en-US" dirty="0"/>
              <a:t>Accrued Expenses</a:t>
            </a:r>
            <a:endParaRPr lang="en-US" dirty="0"/>
          </a:p>
        </p:txBody>
      </p:sp>
      <p:sp>
        <p:nvSpPr>
          <p:cNvPr id="3" name="Content Placeholder 2"/>
          <p:cNvSpPr>
            <a:spLocks noGrp="1"/>
          </p:cNvSpPr>
          <p:nvPr>
            <p:ph idx="1"/>
          </p:nvPr>
        </p:nvSpPr>
        <p:spPr>
          <a:xfrm>
            <a:off x="276552" y="1439443"/>
            <a:ext cx="8560018" cy="4808958"/>
          </a:xfrm>
        </p:spPr>
        <p:txBody>
          <a:bodyPr>
            <a:normAutofit/>
          </a:bodyPr>
          <a:lstStyle/>
          <a:p>
            <a:pPr marL="0" indent="0">
              <a:lnSpc>
                <a:spcPct val="100000"/>
              </a:lnSpc>
              <a:buNone/>
            </a:pPr>
            <a:r>
              <a:rPr lang="en-US" altLang="en-US" sz="2600" dirty="0"/>
              <a:t>Whiteside Antiques makes adjustments for three types of accrued expenses:</a:t>
            </a:r>
          </a:p>
          <a:p>
            <a:pPr marL="457200" indent="-457200">
              <a:lnSpc>
                <a:spcPct val="100000"/>
              </a:lnSpc>
              <a:buSzPct val="80000"/>
            </a:pPr>
            <a:r>
              <a:rPr lang="en-US" altLang="en-US" sz="2600" b="1" dirty="0"/>
              <a:t>Accrued salaries</a:t>
            </a:r>
          </a:p>
          <a:p>
            <a:pPr marL="457200" indent="-457200">
              <a:lnSpc>
                <a:spcPct val="100000"/>
              </a:lnSpc>
              <a:buSzPct val="80000"/>
            </a:pPr>
            <a:r>
              <a:rPr lang="en-US" altLang="en-US" sz="2600" b="1" dirty="0"/>
              <a:t>Accrued payroll taxes</a:t>
            </a:r>
          </a:p>
          <a:p>
            <a:pPr marL="457200" indent="-457200">
              <a:lnSpc>
                <a:spcPct val="100000"/>
              </a:lnSpc>
              <a:buSzPct val="80000"/>
            </a:pPr>
            <a:r>
              <a:rPr lang="en-US" altLang="en-US" sz="2600" b="1" dirty="0"/>
              <a:t>Accrued interest on notes payable</a:t>
            </a:r>
          </a:p>
          <a:p>
            <a:pPr marL="0" indent="0">
              <a:lnSpc>
                <a:spcPct val="100000"/>
              </a:lnSpc>
              <a:buNone/>
            </a:pPr>
            <a:r>
              <a:rPr lang="en-US" altLang="en-US" sz="2600" dirty="0"/>
              <a:t>Because accrued expenses involve amounts that must be paid in the future, the adjustment for each item is a debit to an expense account and a credit to a liability account.</a:t>
            </a:r>
          </a:p>
        </p:txBody>
      </p:sp>
    </p:spTree>
    <p:extLst>
      <p:ext uri="{BB962C8B-B14F-4D97-AF65-F5344CB8AC3E}">
        <p14:creationId xmlns:p14="http://schemas.microsoft.com/office/powerpoint/2010/main" val="368125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1"/>
            <a:ext cx="9144000" cy="666751"/>
          </a:xfrm>
        </p:spPr>
        <p:txBody>
          <a:bodyPr/>
          <a:lstStyle/>
          <a:p>
            <a:pPr>
              <a:lnSpc>
                <a:spcPct val="100000"/>
              </a:lnSpc>
            </a:pPr>
            <a:r>
              <a:rPr lang="en-US" altLang="en-US" dirty="0"/>
              <a:t>Section 1, Objective 12-2: Compute adjustments for accrued and prepaid expense items and enter the adjustments on the worksheet.</a:t>
            </a:r>
          </a:p>
        </p:txBody>
      </p:sp>
      <p:sp>
        <p:nvSpPr>
          <p:cNvPr id="2" name="Title 1"/>
          <p:cNvSpPr>
            <a:spLocks noGrp="1"/>
          </p:cNvSpPr>
          <p:nvPr>
            <p:ph type="title"/>
          </p:nvPr>
        </p:nvSpPr>
        <p:spPr>
          <a:xfrm>
            <a:off x="457200" y="700930"/>
            <a:ext cx="8229600" cy="823070"/>
          </a:xfrm>
        </p:spPr>
        <p:txBody>
          <a:bodyPr/>
          <a:lstStyle/>
          <a:p>
            <a:pPr>
              <a:lnSpc>
                <a:spcPct val="100000"/>
              </a:lnSpc>
            </a:pPr>
            <a:r>
              <a:rPr lang="en-US" altLang="en-US" dirty="0"/>
              <a:t>Adjustment for Accrued Salaries</a:t>
            </a:r>
            <a:endParaRPr lang="en-US" dirty="0"/>
          </a:p>
        </p:txBody>
      </p:sp>
      <p:pic>
        <p:nvPicPr>
          <p:cNvPr id="10" name="Picturer 9" descr="T-Accounts list the items and data for the accrued salaries adjustment.  The first T-Account is titled Salaries Expense-Sales and lists 1,200 on the left.  The second T-Account is titled Salaries Payable and lists 1,200 on the right.  " title="Accrued Salaries Adjustment T-Accounts"/>
          <p:cNvPicPr>
            <a:picLocks noGrp="1" noChangeAspect="1"/>
          </p:cNvPicPr>
          <p:nvPr>
            <p:ph type="pic" sz="quarter" idx="4294967295"/>
          </p:nvPr>
        </p:nvPicPr>
        <p:blipFill>
          <a:blip r:embed="rId3"/>
          <a:stretch>
            <a:fillRect/>
          </a:stretch>
        </p:blipFill>
        <p:spPr>
          <a:xfrm>
            <a:off x="713291" y="1643700"/>
            <a:ext cx="7695410" cy="3080700"/>
          </a:xfrm>
          <a:prstGeom prst="rect">
            <a:avLst/>
          </a:prstGeom>
        </p:spPr>
      </p:pic>
      <p:sp>
        <p:nvSpPr>
          <p:cNvPr id="4" name="Content Placeholder 3"/>
          <p:cNvSpPr>
            <a:spLocks noGrp="1"/>
          </p:cNvSpPr>
          <p:nvPr>
            <p:ph sz="quarter" idx="15"/>
          </p:nvPr>
        </p:nvSpPr>
        <p:spPr>
          <a:xfrm>
            <a:off x="409902" y="4724400"/>
            <a:ext cx="8305800" cy="1447800"/>
          </a:xfrm>
        </p:spPr>
        <p:txBody>
          <a:bodyPr>
            <a:normAutofit/>
          </a:bodyPr>
          <a:lstStyle/>
          <a:p>
            <a:pPr marL="0" indent="0">
              <a:lnSpc>
                <a:spcPct val="100000"/>
              </a:lnSpc>
              <a:buNone/>
            </a:pPr>
            <a:r>
              <a:rPr lang="en-US" altLang="en-US" sz="2600" dirty="0"/>
              <a:t>Salaries owed to employees but not due to be paid until the following month are $1,200 for our company.</a:t>
            </a:r>
          </a:p>
        </p:txBody>
      </p:sp>
    </p:spTree>
    <p:extLst>
      <p:ext uri="{BB962C8B-B14F-4D97-AF65-F5344CB8AC3E}">
        <p14:creationId xmlns:p14="http://schemas.microsoft.com/office/powerpoint/2010/main" val="2739860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4294967295"/>
          </p:nvPr>
        </p:nvSpPr>
        <p:spPr>
          <a:xfrm>
            <a:off x="0" y="22210"/>
            <a:ext cx="9144000" cy="663590"/>
          </a:xfrm>
        </p:spPr>
        <p:txBody>
          <a:bodyPr>
            <a:noAutofit/>
          </a:bodyPr>
          <a:lstStyle/>
          <a:p>
            <a:pPr marL="0" indent="0">
              <a:lnSpc>
                <a:spcPct val="100000"/>
              </a:lnSpc>
              <a:buNone/>
            </a:pPr>
            <a:r>
              <a:rPr lang="en-US" altLang="en-US" sz="1800" dirty="0"/>
              <a:t>Section 1, Objective 12-2: Compute adjustments for accrued and prepaid expense items and enter the adjustments on the worksheet.</a:t>
            </a:r>
          </a:p>
        </p:txBody>
      </p:sp>
      <p:sp>
        <p:nvSpPr>
          <p:cNvPr id="9" name="Title 8"/>
          <p:cNvSpPr>
            <a:spLocks noGrp="1"/>
          </p:cNvSpPr>
          <p:nvPr>
            <p:ph type="title"/>
          </p:nvPr>
        </p:nvSpPr>
        <p:spPr>
          <a:xfrm>
            <a:off x="533400" y="851955"/>
            <a:ext cx="7886700" cy="748245"/>
          </a:xfrm>
        </p:spPr>
        <p:txBody>
          <a:bodyPr/>
          <a:lstStyle/>
          <a:p>
            <a:pPr>
              <a:lnSpc>
                <a:spcPct val="100000"/>
              </a:lnSpc>
            </a:pPr>
            <a:r>
              <a:rPr lang="en-US" altLang="en-US" dirty="0">
                <a:ea typeface="MS PGothic" pitchFamily="34" charset="-128"/>
              </a:rPr>
              <a:t>Accrued Payroll Taxes</a:t>
            </a:r>
            <a:endParaRPr lang="en-US" dirty="0"/>
          </a:p>
        </p:txBody>
      </p:sp>
      <p:sp>
        <p:nvSpPr>
          <p:cNvPr id="10" name="Content Placeholder 9"/>
          <p:cNvSpPr>
            <a:spLocks noGrp="1"/>
          </p:cNvSpPr>
          <p:nvPr>
            <p:ph idx="1"/>
          </p:nvPr>
        </p:nvSpPr>
        <p:spPr>
          <a:xfrm>
            <a:off x="381000" y="1828801"/>
            <a:ext cx="8367613" cy="533399"/>
          </a:xfrm>
        </p:spPr>
        <p:txBody>
          <a:bodyPr>
            <a:normAutofit/>
          </a:bodyPr>
          <a:lstStyle/>
          <a:p>
            <a:pPr marL="0" indent="0">
              <a:lnSpc>
                <a:spcPct val="100000"/>
              </a:lnSpc>
              <a:buNone/>
            </a:pPr>
            <a:r>
              <a:rPr lang="en-US" altLang="en-US" sz="2600" dirty="0"/>
              <a:t>The accrued employer's payroll taxes are:</a:t>
            </a:r>
          </a:p>
        </p:txBody>
      </p:sp>
      <p:graphicFrame>
        <p:nvGraphicFramePr>
          <p:cNvPr id="3" name="Table 2" descr="Table shows the items and data included in determining accrued employer's payroll taxes.  Social security tax is listed as $1,200 times 0.0620 equals $74.40.  Medicare tax is listed as 1,200 times 0.0145 equals 17.40.  Total accrued payroll taxes is listed as $91.80." title="Accrued Payroll Taxes Table"/>
          <p:cNvGraphicFramePr>
            <a:graphicFrameLocks noGrp="1"/>
          </p:cNvGraphicFramePr>
          <p:nvPr>
            <p:extLst>
              <p:ext uri="{D42A27DB-BD31-4B8C-83A1-F6EECF244321}">
                <p14:modId xmlns:p14="http://schemas.microsoft.com/office/powerpoint/2010/main" val="3804138243"/>
              </p:ext>
            </p:extLst>
          </p:nvPr>
        </p:nvGraphicFramePr>
        <p:xfrm>
          <a:off x="838200" y="2590800"/>
          <a:ext cx="7353809" cy="1112520"/>
        </p:xfrm>
        <a:graphic>
          <a:graphicData uri="http://schemas.openxmlformats.org/drawingml/2006/table">
            <a:tbl>
              <a:tblPr firstRow="1" bandRow="1">
                <a:tableStyleId>{5940675A-B579-460E-94D1-54222C63F5DA}</a:tableStyleId>
              </a:tblPr>
              <a:tblGrid>
                <a:gridCol w="3417761">
                  <a:extLst>
                    <a:ext uri="{9D8B030D-6E8A-4147-A177-3AD203B41FA5}">
                      <a16:colId xmlns:a16="http://schemas.microsoft.com/office/drawing/2014/main" val="20000"/>
                    </a:ext>
                  </a:extLst>
                </a:gridCol>
                <a:gridCol w="2778443">
                  <a:extLst>
                    <a:ext uri="{9D8B030D-6E8A-4147-A177-3AD203B41FA5}">
                      <a16:colId xmlns:a16="http://schemas.microsoft.com/office/drawing/2014/main" val="20001"/>
                    </a:ext>
                  </a:extLst>
                </a:gridCol>
                <a:gridCol w="1157605">
                  <a:extLst>
                    <a:ext uri="{9D8B030D-6E8A-4147-A177-3AD203B41FA5}">
                      <a16:colId xmlns:a16="http://schemas.microsoft.com/office/drawing/2014/main" val="20002"/>
                    </a:ext>
                  </a:extLst>
                </a:gridCol>
              </a:tblGrid>
              <a:tr h="370840">
                <a:tc>
                  <a:txBody>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Social security tax </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altLang="en-US" sz="1800" dirty="0">
                          <a:latin typeface="Verdana" panose="020B0604030504040204" pitchFamily="34" charset="0"/>
                          <a:ea typeface="Verdana" panose="020B0604030504040204" pitchFamily="34" charset="0"/>
                          <a:cs typeface="Verdana" panose="020B0604030504040204" pitchFamily="34" charset="0"/>
                        </a:rPr>
                        <a:t>$1,200  ×  0.0620 =</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altLang="en-US" sz="1800" dirty="0">
                          <a:latin typeface="Verdana" panose="020B0604030504040204" pitchFamily="34" charset="0"/>
                          <a:ea typeface="Verdana" panose="020B0604030504040204" pitchFamily="34" charset="0"/>
                          <a:cs typeface="Verdana" panose="020B0604030504040204" pitchFamily="34" charset="0"/>
                        </a:rPr>
                        <a:t>$ 74.40</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370840">
                <a:tc>
                  <a:txBody>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Medicare tax </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altLang="en-US" sz="1800" dirty="0">
                          <a:latin typeface="Verdana" panose="020B0604030504040204" pitchFamily="34" charset="0"/>
                          <a:ea typeface="Verdana" panose="020B0604030504040204" pitchFamily="34" charset="0"/>
                          <a:cs typeface="Verdana" panose="020B0604030504040204" pitchFamily="34" charset="0"/>
                        </a:rPr>
                        <a:t>1,200  ×  0.0145 =</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anose="020B0604030504040204" pitchFamily="34" charset="0"/>
                          <a:ea typeface="Verdana" panose="020B0604030504040204" pitchFamily="34" charset="0"/>
                          <a:cs typeface="Verdana" panose="020B0604030504040204" pitchFamily="34" charset="0"/>
                        </a:rPr>
                        <a:t>17.40</a:t>
                      </a:r>
                    </a:p>
                  </a:txBody>
                  <a:tcPr anchor="ctr"/>
                </a:tc>
                <a:extLst>
                  <a:ext uri="{0D108BD9-81ED-4DB2-BD59-A6C34878D82A}">
                    <a16:rowId xmlns:a16="http://schemas.microsoft.com/office/drawing/2014/main" val="10001"/>
                  </a:ext>
                </a:extLst>
              </a:tr>
              <a:tr h="370840">
                <a:tc>
                  <a:txBody>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Total accrued payroll taxes </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altLang="en-US" sz="1800" dirty="0">
                          <a:latin typeface="Verdana" panose="020B0604030504040204" pitchFamily="34" charset="0"/>
                          <a:ea typeface="Verdana" panose="020B0604030504040204" pitchFamily="34" charset="0"/>
                          <a:cs typeface="Verdana" panose="020B0604030504040204" pitchFamily="34" charset="0"/>
                        </a:rPr>
                        <a:t>$ 91.80</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43176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0"/>
            <a:ext cx="9144000" cy="647700"/>
          </a:xfrm>
        </p:spPr>
        <p:txBody>
          <a:bodyPr/>
          <a:lstStyle/>
          <a:p>
            <a:pPr>
              <a:lnSpc>
                <a:spcPct val="100000"/>
              </a:lnSpc>
            </a:pPr>
            <a:r>
              <a:rPr lang="en-US" altLang="en-US" dirty="0"/>
              <a:t>Section 1, Objective 12-2: Compute adjustments for accrued and prepaid expense items and enter the adjustments on the worksheet.</a:t>
            </a:r>
          </a:p>
        </p:txBody>
      </p:sp>
      <p:sp>
        <p:nvSpPr>
          <p:cNvPr id="2" name="Title 1"/>
          <p:cNvSpPr>
            <a:spLocks noGrp="1"/>
          </p:cNvSpPr>
          <p:nvPr>
            <p:ph type="title"/>
          </p:nvPr>
        </p:nvSpPr>
        <p:spPr>
          <a:xfrm>
            <a:off x="289034" y="762000"/>
            <a:ext cx="8547536" cy="1066800"/>
          </a:xfrm>
        </p:spPr>
        <p:txBody>
          <a:bodyPr>
            <a:noAutofit/>
          </a:bodyPr>
          <a:lstStyle/>
          <a:p>
            <a:pPr>
              <a:lnSpc>
                <a:spcPct val="100000"/>
              </a:lnSpc>
            </a:pPr>
            <a:r>
              <a:rPr lang="en-US" altLang="en-US" dirty="0"/>
              <a:t>Adjustment for Accrued Payroll Taxes (1 of 2)</a:t>
            </a:r>
            <a:endParaRPr lang="en-US" dirty="0"/>
          </a:p>
        </p:txBody>
      </p:sp>
      <p:pic>
        <p:nvPicPr>
          <p:cNvPr id="11" name="Picture Placeholder 10" descr="T-Accounts list the items and data for the accrued payroll taxes adjustment.  The first T-Account is titled Payroll Taxes Expense and lists 91.80 on the left.  The second T-Account is titled Social Security Tax Payable and lists 74.40 on the right.  The third T-Account is titled Medicare Tax Payable and lists 17.40 on the right." title="Accrued Payroll Taxes Adjustment T-Accounts (Slide 1 of 2)"/>
          <p:cNvPicPr>
            <a:picLocks noGrp="1" noChangeAspect="1"/>
          </p:cNvPicPr>
          <p:nvPr>
            <p:ph type="pic" sz="quarter" idx="14"/>
          </p:nvPr>
        </p:nvPicPr>
        <p:blipFill>
          <a:blip r:embed="rId3"/>
          <a:stretch>
            <a:fillRect/>
          </a:stretch>
        </p:blipFill>
        <p:spPr>
          <a:xfrm>
            <a:off x="1220252" y="1943100"/>
            <a:ext cx="6705600" cy="2476500"/>
          </a:xfrm>
          <a:prstGeom prst="rect">
            <a:avLst/>
          </a:prstGeom>
        </p:spPr>
      </p:pic>
      <p:sp>
        <p:nvSpPr>
          <p:cNvPr id="3" name="Content Placeholder 2"/>
          <p:cNvSpPr>
            <a:spLocks noGrp="1"/>
          </p:cNvSpPr>
          <p:nvPr>
            <p:ph sz="quarter" idx="15"/>
          </p:nvPr>
        </p:nvSpPr>
        <p:spPr>
          <a:xfrm>
            <a:off x="304800" y="4572000"/>
            <a:ext cx="8382000" cy="1752600"/>
          </a:xfrm>
        </p:spPr>
        <p:txBody>
          <a:bodyPr>
            <a:noAutofit/>
          </a:bodyPr>
          <a:lstStyle/>
          <a:p>
            <a:pPr marL="457200" indent="-457200">
              <a:lnSpc>
                <a:spcPct val="100000"/>
              </a:lnSpc>
            </a:pPr>
            <a:r>
              <a:rPr lang="en-US" altLang="en-US" sz="2600" i="1" dirty="0">
                <a:ea typeface="MS PGothic" pitchFamily="34" charset="-128"/>
              </a:rPr>
              <a:t>Payroll Tax Expense</a:t>
            </a:r>
            <a:r>
              <a:rPr lang="en-US" altLang="en-US" sz="2600" dirty="0">
                <a:ea typeface="MS PGothic" pitchFamily="34" charset="-128"/>
              </a:rPr>
              <a:t> will be debited for the total amount of $91.80. </a:t>
            </a:r>
            <a:endParaRPr lang="en-US" sz="2600" dirty="0">
              <a:ea typeface="MS PGothic" pitchFamily="34" charset="-128"/>
            </a:endParaRPr>
          </a:p>
          <a:p>
            <a:pPr marL="457200" indent="-457200">
              <a:lnSpc>
                <a:spcPct val="100000"/>
              </a:lnSpc>
            </a:pPr>
            <a:r>
              <a:rPr lang="en-US" altLang="en-US" sz="2600" dirty="0"/>
              <a:t>Here is how the adjustment would look in the T accounts.</a:t>
            </a:r>
          </a:p>
        </p:txBody>
      </p:sp>
    </p:spTree>
    <p:extLst>
      <p:ext uri="{BB962C8B-B14F-4D97-AF65-F5344CB8AC3E}">
        <p14:creationId xmlns:p14="http://schemas.microsoft.com/office/powerpoint/2010/main" val="3104628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3810"/>
            <a:ext cx="9144000" cy="594360"/>
          </a:xfrm>
        </p:spPr>
        <p:txBody>
          <a:bodyPr/>
          <a:lstStyle/>
          <a:p>
            <a:pPr>
              <a:lnSpc>
                <a:spcPct val="100000"/>
              </a:lnSpc>
            </a:pPr>
            <a:r>
              <a:rPr lang="en-US" altLang="en-US" dirty="0"/>
              <a:t>Section 1, Objective 12-2: Compute adjustments for accrued and prepaid expense items and enter the adjustments on the worksheet.</a:t>
            </a:r>
          </a:p>
        </p:txBody>
      </p:sp>
      <p:sp>
        <p:nvSpPr>
          <p:cNvPr id="2" name="Title 1"/>
          <p:cNvSpPr>
            <a:spLocks noGrp="1"/>
          </p:cNvSpPr>
          <p:nvPr>
            <p:ph type="title"/>
          </p:nvPr>
        </p:nvSpPr>
        <p:spPr>
          <a:xfrm>
            <a:off x="472966" y="685800"/>
            <a:ext cx="8182302" cy="1076611"/>
          </a:xfrm>
        </p:spPr>
        <p:txBody>
          <a:bodyPr>
            <a:noAutofit/>
          </a:bodyPr>
          <a:lstStyle/>
          <a:p>
            <a:pPr>
              <a:lnSpc>
                <a:spcPct val="100000"/>
              </a:lnSpc>
            </a:pPr>
            <a:r>
              <a:rPr lang="en-US" altLang="en-US" dirty="0"/>
              <a:t>Adjustment for Accrued Payroll Taxes (2 of 2)</a:t>
            </a:r>
            <a:endParaRPr lang="en-US" dirty="0"/>
          </a:p>
        </p:txBody>
      </p:sp>
      <p:pic>
        <p:nvPicPr>
          <p:cNvPr id="11" name="Picture Placeholder 10" descr="T-Accounts list the items and data for the accrued payroll taxes adjustment.  The first T-Account is titled Payroll Taxes Expense and lists 72.00 on the left.  The second T-Account is titled Federal Unemp. Tax Payable and lists 7.20 on the right.  The third T-Account is titled State Unemp. Tax Payable and lists 64.80 on the right." title="Accrued Payroll Taxes Adjustment T-Accounts (Slide 2 of 2)"/>
          <p:cNvPicPr>
            <a:picLocks noGrp="1" noChangeAspect="1"/>
          </p:cNvPicPr>
          <p:nvPr>
            <p:ph type="pic" sz="quarter" idx="14"/>
          </p:nvPr>
        </p:nvPicPr>
        <p:blipFill>
          <a:blip r:embed="rId3"/>
          <a:stretch>
            <a:fillRect/>
          </a:stretch>
        </p:blipFill>
        <p:spPr>
          <a:xfrm>
            <a:off x="1316037" y="1885950"/>
            <a:ext cx="6486525" cy="2838450"/>
          </a:xfrm>
          <a:prstGeom prst="rect">
            <a:avLst/>
          </a:prstGeom>
        </p:spPr>
      </p:pic>
      <p:sp>
        <p:nvSpPr>
          <p:cNvPr id="8" name="Content Placeholder 7"/>
          <p:cNvSpPr>
            <a:spLocks noGrp="1"/>
          </p:cNvSpPr>
          <p:nvPr>
            <p:ph sz="quarter" idx="16"/>
          </p:nvPr>
        </p:nvSpPr>
        <p:spPr>
          <a:xfrm>
            <a:off x="381000" y="4800600"/>
            <a:ext cx="8281374" cy="1398995"/>
          </a:xfrm>
        </p:spPr>
        <p:txBody>
          <a:bodyPr>
            <a:noAutofit/>
          </a:bodyPr>
          <a:lstStyle/>
          <a:p>
            <a:pPr marL="457200" indent="-457200">
              <a:lnSpc>
                <a:spcPct val="100000"/>
              </a:lnSpc>
            </a:pPr>
            <a:r>
              <a:rPr lang="en-US" altLang="en-US" sz="2600" i="1" dirty="0">
                <a:ea typeface="MS PGothic" pitchFamily="34" charset="-128"/>
              </a:rPr>
              <a:t>Payroll Tax Expense</a:t>
            </a:r>
            <a:r>
              <a:rPr lang="en-US" altLang="en-US" sz="2600" dirty="0">
                <a:ea typeface="MS PGothic" pitchFamily="34" charset="-128"/>
              </a:rPr>
              <a:t> will be debited for the total amount of $72.00. </a:t>
            </a:r>
            <a:endParaRPr lang="en-US" sz="2600" dirty="0">
              <a:ea typeface="MS PGothic" pitchFamily="34" charset="-128"/>
            </a:endParaRPr>
          </a:p>
          <a:p>
            <a:pPr marL="457200" indent="-457200">
              <a:lnSpc>
                <a:spcPct val="100000"/>
              </a:lnSpc>
            </a:pPr>
            <a:r>
              <a:rPr lang="en-US" altLang="en-US" sz="2600" dirty="0"/>
              <a:t>Here we see the adjustment.</a:t>
            </a:r>
          </a:p>
        </p:txBody>
      </p:sp>
    </p:spTree>
    <p:extLst>
      <p:ext uri="{BB962C8B-B14F-4D97-AF65-F5344CB8AC3E}">
        <p14:creationId xmlns:p14="http://schemas.microsoft.com/office/powerpoint/2010/main" val="4016618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4294967295"/>
          </p:nvPr>
        </p:nvSpPr>
        <p:spPr>
          <a:xfrm>
            <a:off x="0" y="0"/>
            <a:ext cx="9144000" cy="685800"/>
          </a:xfrm>
        </p:spPr>
        <p:txBody>
          <a:bodyPr>
            <a:noAutofit/>
          </a:bodyPr>
          <a:lstStyle/>
          <a:p>
            <a:pPr marL="0" indent="0">
              <a:lnSpc>
                <a:spcPct val="100000"/>
              </a:lnSpc>
              <a:buNone/>
            </a:pPr>
            <a:r>
              <a:rPr lang="en-US" altLang="en-US" sz="1800" dirty="0"/>
              <a:t>Section 1, Objective 12-2: Compute adjustments for accrued and prepaid expense items and enter the adjustments on the worksheet.</a:t>
            </a:r>
          </a:p>
        </p:txBody>
      </p:sp>
      <p:sp>
        <p:nvSpPr>
          <p:cNvPr id="9" name="Title 8"/>
          <p:cNvSpPr>
            <a:spLocks noGrp="1"/>
          </p:cNvSpPr>
          <p:nvPr>
            <p:ph type="title"/>
          </p:nvPr>
        </p:nvSpPr>
        <p:spPr>
          <a:xfrm>
            <a:off x="320566" y="685800"/>
            <a:ext cx="8496300" cy="748245"/>
          </a:xfrm>
        </p:spPr>
        <p:txBody>
          <a:bodyPr/>
          <a:lstStyle/>
          <a:p>
            <a:pPr>
              <a:lnSpc>
                <a:spcPct val="100000"/>
              </a:lnSpc>
            </a:pPr>
            <a:r>
              <a:rPr lang="en-US" altLang="en-US" dirty="0">
                <a:ea typeface="MS PGothic" pitchFamily="34" charset="-128"/>
              </a:rPr>
              <a:t>Accrued Unemployment Taxes</a:t>
            </a:r>
            <a:endParaRPr lang="en-US" dirty="0"/>
          </a:p>
        </p:txBody>
      </p:sp>
      <p:sp>
        <p:nvSpPr>
          <p:cNvPr id="10" name="Content Placeholder 9"/>
          <p:cNvSpPr>
            <a:spLocks noGrp="1"/>
          </p:cNvSpPr>
          <p:nvPr>
            <p:ph idx="1"/>
          </p:nvPr>
        </p:nvSpPr>
        <p:spPr>
          <a:xfrm>
            <a:off x="381000" y="1600200"/>
            <a:ext cx="8376746" cy="1447800"/>
          </a:xfrm>
        </p:spPr>
        <p:txBody>
          <a:bodyPr>
            <a:noAutofit/>
          </a:bodyPr>
          <a:lstStyle/>
          <a:p>
            <a:pPr marL="0" indent="0">
              <a:lnSpc>
                <a:spcPct val="100000"/>
              </a:lnSpc>
              <a:buNone/>
            </a:pPr>
            <a:r>
              <a:rPr lang="en-US" altLang="en-US" sz="2600" dirty="0"/>
              <a:t>The entire $1,200 is also subject to unemployment taxes.</a:t>
            </a:r>
          </a:p>
          <a:p>
            <a:pPr marL="0" indent="0">
              <a:lnSpc>
                <a:spcPct val="100000"/>
              </a:lnSpc>
              <a:buNone/>
            </a:pPr>
            <a:r>
              <a:rPr lang="en-US" altLang="en-US" sz="2600" dirty="0"/>
              <a:t>The accrued unemployment taxes are:</a:t>
            </a:r>
          </a:p>
        </p:txBody>
      </p:sp>
      <p:graphicFrame>
        <p:nvGraphicFramePr>
          <p:cNvPr id="6" name="Table 5" descr="Table shows the items and data included in determining accrued unemployment taxes.  Federal unemployment tax is listed as $1,200 times 0.006 equals $7.20.  State unemployment tax is listed as 1,200 times 0.054 equals 64.80.  Total accrued taxes is listed as $72.00." title="Accrued Unemployment Taxes Table "/>
          <p:cNvGraphicFramePr>
            <a:graphicFrameLocks noGrp="1"/>
          </p:cNvGraphicFramePr>
          <p:nvPr>
            <p:extLst>
              <p:ext uri="{D42A27DB-BD31-4B8C-83A1-F6EECF244321}">
                <p14:modId xmlns:p14="http://schemas.microsoft.com/office/powerpoint/2010/main" val="3656564332"/>
              </p:ext>
            </p:extLst>
          </p:nvPr>
        </p:nvGraphicFramePr>
        <p:xfrm>
          <a:off x="875791" y="3383280"/>
          <a:ext cx="7353809" cy="1112520"/>
        </p:xfrm>
        <a:graphic>
          <a:graphicData uri="http://schemas.openxmlformats.org/drawingml/2006/table">
            <a:tbl>
              <a:tblPr firstRow="1" bandRow="1">
                <a:tableStyleId>{5940675A-B579-460E-94D1-54222C63F5DA}</a:tableStyleId>
              </a:tblPr>
              <a:tblGrid>
                <a:gridCol w="3417761">
                  <a:extLst>
                    <a:ext uri="{9D8B030D-6E8A-4147-A177-3AD203B41FA5}">
                      <a16:colId xmlns:a16="http://schemas.microsoft.com/office/drawing/2014/main" val="20000"/>
                    </a:ext>
                  </a:extLst>
                </a:gridCol>
                <a:gridCol w="2778443">
                  <a:extLst>
                    <a:ext uri="{9D8B030D-6E8A-4147-A177-3AD203B41FA5}">
                      <a16:colId xmlns:a16="http://schemas.microsoft.com/office/drawing/2014/main" val="20001"/>
                    </a:ext>
                  </a:extLst>
                </a:gridCol>
                <a:gridCol w="1157605">
                  <a:extLst>
                    <a:ext uri="{9D8B030D-6E8A-4147-A177-3AD203B41FA5}">
                      <a16:colId xmlns:a16="http://schemas.microsoft.com/office/drawing/2014/main" val="20002"/>
                    </a:ext>
                  </a:extLst>
                </a:gridCol>
              </a:tblGrid>
              <a:tr h="370840">
                <a:tc>
                  <a:txBody>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Federal unemployment tax </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altLang="en-US" sz="1800" dirty="0">
                          <a:latin typeface="Verdana" panose="020B0604030504040204" pitchFamily="34" charset="0"/>
                          <a:ea typeface="Verdana" panose="020B0604030504040204" pitchFamily="34" charset="0"/>
                          <a:cs typeface="Verdana" panose="020B0604030504040204" pitchFamily="34" charset="0"/>
                        </a:rPr>
                        <a:t>$1,200  ×  0.006 =</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altLang="en-US" sz="1800" dirty="0">
                          <a:latin typeface="Verdana" panose="020B0604030504040204" pitchFamily="34" charset="0"/>
                          <a:ea typeface="Verdana" panose="020B0604030504040204" pitchFamily="34" charset="0"/>
                          <a:cs typeface="Verdana" panose="020B0604030504040204" pitchFamily="34" charset="0"/>
                        </a:rPr>
                        <a:t>$  7.20</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370840">
                <a:tc>
                  <a:txBody>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State unemployment tax </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altLang="en-US" sz="1800" dirty="0">
                          <a:latin typeface="Verdana" panose="020B0604030504040204" pitchFamily="34" charset="0"/>
                          <a:ea typeface="Verdana" panose="020B0604030504040204" pitchFamily="34" charset="0"/>
                          <a:cs typeface="Verdana" panose="020B0604030504040204" pitchFamily="34" charset="0"/>
                        </a:rPr>
                        <a:t>1,200  ×  0.054 =</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spcBef>
                          <a:spcPct val="50000"/>
                        </a:spcBef>
                      </a:pPr>
                      <a:r>
                        <a:rPr lang="en-US" altLang="en-US" sz="1800" dirty="0">
                          <a:latin typeface="Verdana" panose="020B0604030504040204" pitchFamily="34" charset="0"/>
                          <a:ea typeface="Verdana" panose="020B0604030504040204" pitchFamily="34" charset="0"/>
                          <a:cs typeface="Verdana" panose="020B0604030504040204" pitchFamily="34" charset="0"/>
                        </a:rPr>
                        <a:t>64.80</a:t>
                      </a:r>
                    </a:p>
                  </a:txBody>
                  <a:tcPr anchor="ctr"/>
                </a:tc>
                <a:extLst>
                  <a:ext uri="{0D108BD9-81ED-4DB2-BD59-A6C34878D82A}">
                    <a16:rowId xmlns:a16="http://schemas.microsoft.com/office/drawing/2014/main" val="10001"/>
                  </a:ext>
                </a:extLst>
              </a:tr>
              <a:tr h="370840">
                <a:tc>
                  <a:txBody>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Total accrued taxes </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spcBef>
                          <a:spcPct val="50000"/>
                        </a:spcBef>
                      </a:pPr>
                      <a:r>
                        <a:rPr lang="en-US" altLang="en-US" sz="1800" dirty="0">
                          <a:latin typeface="Verdana" panose="020B0604030504040204" pitchFamily="34" charset="0"/>
                          <a:ea typeface="Verdana" panose="020B0604030504040204" pitchFamily="34" charset="0"/>
                          <a:cs typeface="Verdana" panose="020B0604030504040204" pitchFamily="34" charset="0"/>
                        </a:rPr>
                        <a:t>$  72.00</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32533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4294967295"/>
          </p:nvPr>
        </p:nvSpPr>
        <p:spPr>
          <a:xfrm>
            <a:off x="0" y="8332"/>
            <a:ext cx="9144000" cy="601267"/>
          </a:xfrm>
        </p:spPr>
        <p:txBody>
          <a:bodyPr>
            <a:noAutofit/>
          </a:bodyPr>
          <a:lstStyle/>
          <a:p>
            <a:pPr marL="0" indent="0">
              <a:lnSpc>
                <a:spcPct val="100000"/>
              </a:lnSpc>
              <a:buNone/>
            </a:pPr>
            <a:r>
              <a:rPr lang="en-US" altLang="en-US" sz="1800" dirty="0"/>
              <a:t>Section 1, Objective 12-2: Compute adjustments for accrued and prepaid expense items and enter the adjustments on the worksheet.</a:t>
            </a:r>
          </a:p>
        </p:txBody>
      </p:sp>
      <p:sp>
        <p:nvSpPr>
          <p:cNvPr id="9" name="Title 8"/>
          <p:cNvSpPr>
            <a:spLocks noGrp="1"/>
          </p:cNvSpPr>
          <p:nvPr>
            <p:ph type="title"/>
          </p:nvPr>
        </p:nvSpPr>
        <p:spPr>
          <a:xfrm>
            <a:off x="244366" y="609599"/>
            <a:ext cx="8671034" cy="1219199"/>
          </a:xfrm>
        </p:spPr>
        <p:txBody>
          <a:bodyPr>
            <a:normAutofit/>
          </a:bodyPr>
          <a:lstStyle/>
          <a:p>
            <a:pPr>
              <a:lnSpc>
                <a:spcPct val="100000"/>
              </a:lnSpc>
            </a:pPr>
            <a:r>
              <a:rPr lang="en-US" altLang="en-US" dirty="0">
                <a:ea typeface="MS PGothic" pitchFamily="34" charset="-128"/>
              </a:rPr>
              <a:t>Accrued Interest on Notes Payable (1 of 2)</a:t>
            </a:r>
            <a:endParaRPr lang="en-US" dirty="0"/>
          </a:p>
        </p:txBody>
      </p:sp>
      <p:sp>
        <p:nvSpPr>
          <p:cNvPr id="10" name="Content Placeholder 9"/>
          <p:cNvSpPr>
            <a:spLocks noGrp="1"/>
          </p:cNvSpPr>
          <p:nvPr>
            <p:ph idx="1"/>
          </p:nvPr>
        </p:nvSpPr>
        <p:spPr>
          <a:xfrm>
            <a:off x="304800" y="1828799"/>
            <a:ext cx="8518634" cy="4343401"/>
          </a:xfrm>
        </p:spPr>
        <p:txBody>
          <a:bodyPr>
            <a:normAutofit/>
          </a:bodyPr>
          <a:lstStyle/>
          <a:p>
            <a:pPr marL="457200" indent="-457200">
              <a:lnSpc>
                <a:spcPct val="100000"/>
              </a:lnSpc>
              <a:spcBef>
                <a:spcPct val="50000"/>
              </a:spcBef>
            </a:pPr>
            <a:r>
              <a:rPr lang="en-US" altLang="en-US" sz="2600" dirty="0"/>
              <a:t>On December 1, 2019, Whiteside Antiques issued a two-month note for $2,000, with annual interest of 12 percent.</a:t>
            </a:r>
          </a:p>
          <a:p>
            <a:pPr marL="457200" indent="-457200">
              <a:lnSpc>
                <a:spcPct val="100000"/>
              </a:lnSpc>
              <a:spcBef>
                <a:spcPct val="50000"/>
              </a:spcBef>
            </a:pPr>
            <a:r>
              <a:rPr lang="en-US" altLang="en-US" sz="2600" dirty="0"/>
              <a:t>Whiteside Antiques will pay the interest when the note matures on February 1, 2020.</a:t>
            </a:r>
          </a:p>
          <a:p>
            <a:pPr marL="457200" indent="-457200">
              <a:lnSpc>
                <a:spcPct val="100000"/>
              </a:lnSpc>
              <a:spcBef>
                <a:spcPct val="50000"/>
              </a:spcBef>
            </a:pPr>
            <a:r>
              <a:rPr lang="en-US" altLang="en-US" sz="2600" dirty="0"/>
              <a:t>However, the interest expense is incurred day by day and should be allocated to each fiscal period involved in order to obtain a complete and accurate picture of expenses. </a:t>
            </a:r>
          </a:p>
        </p:txBody>
      </p:sp>
    </p:spTree>
    <p:extLst>
      <p:ext uri="{BB962C8B-B14F-4D97-AF65-F5344CB8AC3E}">
        <p14:creationId xmlns:p14="http://schemas.microsoft.com/office/powerpoint/2010/main" val="258393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0" y="-1"/>
            <a:ext cx="9144000" cy="655637"/>
          </a:xfrm>
        </p:spPr>
        <p:txBody>
          <a:bodyPr>
            <a:noAutofit/>
          </a:bodyPr>
          <a:lstStyle/>
          <a:p>
            <a:pPr marL="0" indent="0">
              <a:lnSpc>
                <a:spcPct val="100000"/>
              </a:lnSpc>
              <a:buNone/>
            </a:pPr>
            <a:r>
              <a:rPr lang="en-US" altLang="en-US" sz="1800" dirty="0"/>
              <a:t>Section 1, Objective 12-2: Compute adjustments for accrued and prepaid expense items and enter the adjustments on the worksheet.</a:t>
            </a:r>
          </a:p>
        </p:txBody>
      </p:sp>
      <p:sp>
        <p:nvSpPr>
          <p:cNvPr id="2" name="Title 1"/>
          <p:cNvSpPr>
            <a:spLocks noGrp="1"/>
          </p:cNvSpPr>
          <p:nvPr>
            <p:ph type="title"/>
          </p:nvPr>
        </p:nvSpPr>
        <p:spPr>
          <a:xfrm>
            <a:off x="628650" y="655637"/>
            <a:ext cx="7886700" cy="1325563"/>
          </a:xfrm>
        </p:spPr>
        <p:txBody>
          <a:bodyPr>
            <a:normAutofit/>
          </a:bodyPr>
          <a:lstStyle/>
          <a:p>
            <a:pPr>
              <a:lnSpc>
                <a:spcPct val="100000"/>
              </a:lnSpc>
            </a:pPr>
            <a:r>
              <a:rPr lang="en-US" altLang="en-US" dirty="0">
                <a:ea typeface="MS PGothic" pitchFamily="34" charset="-128"/>
              </a:rPr>
              <a:t>Accrued Interest on Notes Payable (2 of 2)</a:t>
            </a:r>
            <a:endParaRPr lang="en-US" dirty="0"/>
          </a:p>
        </p:txBody>
      </p:sp>
      <p:sp>
        <p:nvSpPr>
          <p:cNvPr id="3" name="Content Placeholder 2"/>
          <p:cNvSpPr>
            <a:spLocks noGrp="1"/>
          </p:cNvSpPr>
          <p:nvPr>
            <p:ph idx="1"/>
          </p:nvPr>
        </p:nvSpPr>
        <p:spPr>
          <a:xfrm>
            <a:off x="381000" y="1981200"/>
            <a:ext cx="8382000" cy="4191000"/>
          </a:xfrm>
        </p:spPr>
        <p:txBody>
          <a:bodyPr>
            <a:noAutofit/>
          </a:bodyPr>
          <a:lstStyle/>
          <a:p>
            <a:pPr marL="457200" indent="-457200">
              <a:lnSpc>
                <a:spcPct val="100000"/>
              </a:lnSpc>
              <a:spcBef>
                <a:spcPts val="600"/>
              </a:spcBef>
            </a:pPr>
            <a:r>
              <a:rPr lang="en-US" altLang="en-US" sz="2400" dirty="0"/>
              <a:t>The accrued interest expense amount is determined by using the interest formula: Principal × Rate × Time</a:t>
            </a:r>
          </a:p>
          <a:p>
            <a:pPr marL="457200" indent="0">
              <a:lnSpc>
                <a:spcPct val="100000"/>
              </a:lnSpc>
              <a:spcBef>
                <a:spcPts val="600"/>
              </a:spcBef>
              <a:buNone/>
            </a:pPr>
            <a:r>
              <a:rPr lang="en-US" altLang="en-US" sz="2400" dirty="0"/>
              <a:t>$ 2,000 × 0.12 × 1/12 = $ 20</a:t>
            </a:r>
          </a:p>
          <a:p>
            <a:pPr marL="457200" indent="-457200">
              <a:lnSpc>
                <a:spcPct val="100000"/>
              </a:lnSpc>
              <a:spcBef>
                <a:spcPts val="600"/>
              </a:spcBef>
            </a:pPr>
            <a:r>
              <a:rPr lang="en-US" altLang="en-US" sz="2400" dirty="0"/>
              <a:t>The fraction 1/12 represents one month, which is 1/12 of a year.</a:t>
            </a:r>
          </a:p>
          <a:p>
            <a:pPr marL="457200" indent="-457200">
              <a:lnSpc>
                <a:spcPct val="100000"/>
              </a:lnSpc>
              <a:spcBef>
                <a:spcPts val="600"/>
              </a:spcBef>
            </a:pPr>
            <a:r>
              <a:rPr lang="en-US" altLang="en-US" sz="2400" dirty="0"/>
              <a:t>Date of note: December 1, 2019</a:t>
            </a:r>
          </a:p>
          <a:p>
            <a:pPr marL="457200" indent="-457200">
              <a:lnSpc>
                <a:spcPct val="100000"/>
              </a:lnSpc>
              <a:spcBef>
                <a:spcPts val="600"/>
              </a:spcBef>
            </a:pPr>
            <a:r>
              <a:rPr lang="en-US" altLang="en-US" sz="2400" dirty="0"/>
              <a:t>Expense for 2019 = 1 month (Dec.1 - 31)</a:t>
            </a:r>
          </a:p>
        </p:txBody>
      </p:sp>
    </p:spTree>
    <p:extLst>
      <p:ext uri="{BB962C8B-B14F-4D97-AF65-F5344CB8AC3E}">
        <p14:creationId xmlns:p14="http://schemas.microsoft.com/office/powerpoint/2010/main" val="1796860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10067"/>
            <a:ext cx="9144000" cy="599533"/>
          </a:xfrm>
        </p:spPr>
        <p:txBody>
          <a:bodyPr/>
          <a:lstStyle/>
          <a:p>
            <a:pPr>
              <a:lnSpc>
                <a:spcPct val="100000"/>
              </a:lnSpc>
            </a:pPr>
            <a:r>
              <a:rPr lang="en-US" altLang="en-US" dirty="0"/>
              <a:t>Section 1, Objective 12-2: Compute adjustments for accrued and prepaid expense items and enter the adjustments on the worksheet.</a:t>
            </a:r>
          </a:p>
        </p:txBody>
      </p:sp>
      <p:sp>
        <p:nvSpPr>
          <p:cNvPr id="2" name="Title 1"/>
          <p:cNvSpPr>
            <a:spLocks noGrp="1"/>
          </p:cNvSpPr>
          <p:nvPr>
            <p:ph type="title"/>
          </p:nvPr>
        </p:nvSpPr>
        <p:spPr>
          <a:xfrm>
            <a:off x="333702" y="685800"/>
            <a:ext cx="8458199" cy="1095506"/>
          </a:xfrm>
        </p:spPr>
        <p:txBody>
          <a:bodyPr>
            <a:noAutofit/>
          </a:bodyPr>
          <a:lstStyle/>
          <a:p>
            <a:pPr>
              <a:lnSpc>
                <a:spcPct val="100000"/>
              </a:lnSpc>
            </a:pPr>
            <a:r>
              <a:rPr lang="en-US" altLang="en-US" dirty="0"/>
              <a:t>Adjustment for Accrued Interest on Notes Payable</a:t>
            </a:r>
            <a:endParaRPr lang="en-US" dirty="0"/>
          </a:p>
        </p:txBody>
      </p:sp>
      <p:pic>
        <p:nvPicPr>
          <p:cNvPr id="10" name="Picture Placeholder 9" descr="T-Accounts list the items and data for the accrued interest on notes payable adjustment.  The first T-Account is titled Interest Expense and lists 20 on the left.  The second T-Account is titled Interest Payable and lists 20 on the right.  " title="Accrued Interest on Notes Payable Adjustment T-Accounts "/>
          <p:cNvPicPr>
            <a:picLocks noGrp="1" noChangeAspect="1"/>
          </p:cNvPicPr>
          <p:nvPr>
            <p:ph type="pic" sz="quarter" idx="14"/>
          </p:nvPr>
        </p:nvPicPr>
        <p:blipFill>
          <a:blip r:embed="rId3"/>
          <a:stretch>
            <a:fillRect/>
          </a:stretch>
        </p:blipFill>
        <p:spPr>
          <a:xfrm>
            <a:off x="1143000" y="1905000"/>
            <a:ext cx="7295484" cy="2385727"/>
          </a:xfrm>
          <a:prstGeom prst="rect">
            <a:avLst/>
          </a:prstGeom>
        </p:spPr>
      </p:pic>
      <p:sp>
        <p:nvSpPr>
          <p:cNvPr id="4" name="Content Placeholder 3"/>
          <p:cNvSpPr>
            <a:spLocks noGrp="1"/>
          </p:cNvSpPr>
          <p:nvPr>
            <p:ph sz="quarter" idx="15"/>
          </p:nvPr>
        </p:nvSpPr>
        <p:spPr>
          <a:xfrm>
            <a:off x="562302" y="4724400"/>
            <a:ext cx="8001000" cy="1283263"/>
          </a:xfrm>
        </p:spPr>
        <p:txBody>
          <a:bodyPr>
            <a:normAutofit/>
          </a:bodyPr>
          <a:lstStyle/>
          <a:p>
            <a:pPr marL="0" indent="0">
              <a:lnSpc>
                <a:spcPct val="100000"/>
              </a:lnSpc>
              <a:buNone/>
            </a:pPr>
            <a:r>
              <a:rPr lang="en-US" altLang="en-US" sz="2600" dirty="0"/>
              <a:t>Here we see the adjustment.</a:t>
            </a:r>
          </a:p>
        </p:txBody>
      </p:sp>
    </p:spTree>
    <p:extLst>
      <p:ext uri="{BB962C8B-B14F-4D97-AF65-F5344CB8AC3E}">
        <p14:creationId xmlns:p14="http://schemas.microsoft.com/office/powerpoint/2010/main" val="380689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15350" cy="995915"/>
          </a:xfrm>
        </p:spPr>
        <p:txBody>
          <a:bodyPr/>
          <a:lstStyle/>
          <a:p>
            <a:r>
              <a:rPr lang="en-US" dirty="0">
                <a:cs typeface="Times New Roman" pitchFamily="18" charset="0"/>
              </a:rPr>
              <a:t>Learning Objectives (2 of 2)</a:t>
            </a:r>
            <a:endParaRPr lang="en-US" dirty="0"/>
          </a:p>
        </p:txBody>
      </p:sp>
      <p:sp>
        <p:nvSpPr>
          <p:cNvPr id="3" name="Content Placeholder 2"/>
          <p:cNvSpPr>
            <a:spLocks noGrp="1"/>
          </p:cNvSpPr>
          <p:nvPr>
            <p:ph idx="1"/>
          </p:nvPr>
        </p:nvSpPr>
        <p:spPr>
          <a:xfrm>
            <a:off x="362604" y="1295400"/>
            <a:ext cx="8410248" cy="4876800"/>
          </a:xfrm>
        </p:spPr>
        <p:txBody>
          <a:bodyPr>
            <a:normAutofit/>
          </a:bodyPr>
          <a:lstStyle/>
          <a:p>
            <a:pPr marL="0" indent="0" defTabSz="809625">
              <a:buNone/>
              <a:defRPr/>
            </a:pPr>
            <a:r>
              <a:rPr lang="en-US" altLang="en-US" sz="2600" u="sng" dirty="0"/>
              <a:t>SECTION 2: Completing the Worksheet</a:t>
            </a:r>
          </a:p>
          <a:p>
            <a:pPr marL="1025525" indent="-1025525">
              <a:buNone/>
              <a:defRPr/>
            </a:pPr>
            <a:r>
              <a:rPr lang="en-US" altLang="en-US" sz="2600" dirty="0"/>
              <a:t>12-4  Complete a 10-column worksheet.</a:t>
            </a:r>
            <a:endParaRPr lang="en-US" sz="2600" dirty="0"/>
          </a:p>
          <a:p>
            <a:pPr marL="1025525" indent="-1025525">
              <a:buNone/>
              <a:defRPr/>
            </a:pPr>
            <a:r>
              <a:rPr lang="en-US" altLang="en-US" sz="2600" dirty="0"/>
              <a:t>12-5  </a:t>
            </a:r>
            <a:r>
              <a:rPr lang="en-US" sz="2600" dirty="0"/>
              <a:t>Define the accounting terms new to this  chapter.</a:t>
            </a:r>
          </a:p>
        </p:txBody>
      </p:sp>
    </p:spTree>
    <p:extLst>
      <p:ext uri="{BB962C8B-B14F-4D97-AF65-F5344CB8AC3E}">
        <p14:creationId xmlns:p14="http://schemas.microsoft.com/office/powerpoint/2010/main" val="96044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4294967295"/>
          </p:nvPr>
        </p:nvSpPr>
        <p:spPr>
          <a:xfrm>
            <a:off x="0" y="120"/>
            <a:ext cx="9144000" cy="685680"/>
          </a:xfrm>
        </p:spPr>
        <p:txBody>
          <a:bodyPr>
            <a:noAutofit/>
          </a:bodyPr>
          <a:lstStyle/>
          <a:p>
            <a:pPr marL="0" indent="0">
              <a:lnSpc>
                <a:spcPct val="100000"/>
              </a:lnSpc>
              <a:buNone/>
            </a:pPr>
            <a:r>
              <a:rPr lang="en-US" altLang="en-US" sz="1800" dirty="0"/>
              <a:t>Section 1, Objective 12-2: Compute adjustments for accrued and prepaid expense items and enter the adjustments on the worksheet.</a:t>
            </a:r>
          </a:p>
        </p:txBody>
      </p:sp>
      <p:sp>
        <p:nvSpPr>
          <p:cNvPr id="9" name="Title 8"/>
          <p:cNvSpPr>
            <a:spLocks noGrp="1"/>
          </p:cNvSpPr>
          <p:nvPr>
            <p:ph type="title"/>
          </p:nvPr>
        </p:nvSpPr>
        <p:spPr>
          <a:xfrm>
            <a:off x="228600" y="809493"/>
            <a:ext cx="8686800" cy="1016135"/>
          </a:xfrm>
        </p:spPr>
        <p:txBody>
          <a:bodyPr>
            <a:noAutofit/>
          </a:bodyPr>
          <a:lstStyle/>
          <a:p>
            <a:pPr>
              <a:lnSpc>
                <a:spcPct val="100000"/>
              </a:lnSpc>
            </a:pPr>
            <a:r>
              <a:rPr lang="en-US" altLang="en-US" dirty="0">
                <a:ea typeface="MS PGothic" pitchFamily="34" charset="-128"/>
              </a:rPr>
              <a:t>Prepaid Expenses (deferred expenses)</a:t>
            </a:r>
            <a:endParaRPr lang="en-US" dirty="0"/>
          </a:p>
        </p:txBody>
      </p:sp>
      <p:sp>
        <p:nvSpPr>
          <p:cNvPr id="10" name="Content Placeholder 9"/>
          <p:cNvSpPr>
            <a:spLocks noGrp="1"/>
          </p:cNvSpPr>
          <p:nvPr>
            <p:ph idx="1"/>
          </p:nvPr>
        </p:nvSpPr>
        <p:spPr>
          <a:xfrm>
            <a:off x="304800" y="1981200"/>
            <a:ext cx="8534400" cy="4191000"/>
          </a:xfrm>
        </p:spPr>
        <p:txBody>
          <a:bodyPr>
            <a:normAutofit/>
          </a:bodyPr>
          <a:lstStyle/>
          <a:p>
            <a:pPr marL="0" indent="0">
              <a:lnSpc>
                <a:spcPct val="100000"/>
              </a:lnSpc>
              <a:buNone/>
            </a:pPr>
            <a:r>
              <a:rPr lang="en-US" altLang="en-US" sz="2600" dirty="0"/>
              <a:t>Whiteside Antiques makes adjustments for three types of prepaid expenses:</a:t>
            </a:r>
          </a:p>
          <a:p>
            <a:pPr marL="457200" indent="-457200">
              <a:lnSpc>
                <a:spcPct val="100000"/>
              </a:lnSpc>
              <a:spcBef>
                <a:spcPct val="50000"/>
              </a:spcBef>
              <a:buSzPct val="100000"/>
            </a:pPr>
            <a:r>
              <a:rPr lang="en-US" altLang="en-US" sz="2600" dirty="0"/>
              <a:t>Prepaid supplies</a:t>
            </a:r>
          </a:p>
          <a:p>
            <a:pPr marL="457200" indent="-457200">
              <a:lnSpc>
                <a:spcPct val="100000"/>
              </a:lnSpc>
              <a:spcBef>
                <a:spcPct val="50000"/>
              </a:spcBef>
              <a:buSzPct val="100000"/>
            </a:pPr>
            <a:r>
              <a:rPr lang="en-US" altLang="en-US" sz="2600" dirty="0"/>
              <a:t>Prepaid insurance</a:t>
            </a:r>
          </a:p>
          <a:p>
            <a:pPr marL="457200" indent="-457200">
              <a:lnSpc>
                <a:spcPct val="100000"/>
              </a:lnSpc>
              <a:spcBef>
                <a:spcPct val="50000"/>
              </a:spcBef>
              <a:buSzPct val="100000"/>
            </a:pPr>
            <a:r>
              <a:rPr lang="en-US" altLang="en-US" sz="2600" dirty="0"/>
              <a:t>Prepaid interest on notes payable</a:t>
            </a:r>
          </a:p>
        </p:txBody>
      </p:sp>
    </p:spTree>
    <p:extLst>
      <p:ext uri="{BB962C8B-B14F-4D97-AF65-F5344CB8AC3E}">
        <p14:creationId xmlns:p14="http://schemas.microsoft.com/office/powerpoint/2010/main" val="91156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685800"/>
            <a:ext cx="8229600" cy="2057400"/>
          </a:xfrm>
        </p:spPr>
        <p:txBody>
          <a:bodyPr anchor="ctr">
            <a:normAutofit/>
          </a:bodyPr>
          <a:lstStyle/>
          <a:p>
            <a:r>
              <a:rPr lang="en-US" altLang="en-US" sz="3600" u="sng" dirty="0"/>
              <a:t>Section 1: Calculating and Recording Adjustments  </a:t>
            </a:r>
            <a:endParaRPr lang="en-US" sz="3600" dirty="0"/>
          </a:p>
        </p:txBody>
      </p:sp>
      <p:sp>
        <p:nvSpPr>
          <p:cNvPr id="7" name="Content Placeholder 6"/>
          <p:cNvSpPr>
            <a:spLocks noGrp="1"/>
          </p:cNvSpPr>
          <p:nvPr>
            <p:ph type="subTitle" idx="1"/>
          </p:nvPr>
        </p:nvSpPr>
        <p:spPr>
          <a:xfrm>
            <a:off x="457200" y="3124200"/>
            <a:ext cx="8229600" cy="2438400"/>
          </a:xfrm>
        </p:spPr>
        <p:txBody>
          <a:bodyPr anchor="ctr">
            <a:noAutofit/>
          </a:bodyPr>
          <a:lstStyle/>
          <a:p>
            <a:pPr defTabSz="809625">
              <a:spcBef>
                <a:spcPct val="20000"/>
              </a:spcBef>
              <a:buClr>
                <a:srgbClr val="EB8045"/>
              </a:buClr>
              <a:defRPr/>
            </a:pPr>
            <a:r>
              <a:rPr lang="en-US" altLang="en-US" sz="3600" b="1" kern="0" dirty="0">
                <a:cs typeface="Times New Roman" pitchFamily="18" charset="0"/>
              </a:rPr>
              <a:t> Learning Objective </a:t>
            </a:r>
            <a:r>
              <a:rPr lang="en-US" altLang="en-US" sz="3600" b="1" dirty="0"/>
              <a:t>12-3: </a:t>
            </a:r>
            <a:r>
              <a:rPr lang="en-US" altLang="en-US" sz="3600" dirty="0"/>
              <a:t>Compute adjustments for accrued and deferred income items, and enter the adjustments on the worksheet. </a:t>
            </a:r>
          </a:p>
        </p:txBody>
      </p:sp>
    </p:spTree>
    <p:extLst>
      <p:ext uri="{BB962C8B-B14F-4D97-AF65-F5344CB8AC3E}">
        <p14:creationId xmlns:p14="http://schemas.microsoft.com/office/powerpoint/2010/main" val="3825286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294967295"/>
          </p:nvPr>
        </p:nvSpPr>
        <p:spPr>
          <a:xfrm>
            <a:off x="0" y="15886"/>
            <a:ext cx="9144000" cy="631814"/>
          </a:xfrm>
        </p:spPr>
        <p:txBody>
          <a:bodyPr>
            <a:noAutofit/>
          </a:bodyPr>
          <a:lstStyle/>
          <a:p>
            <a:pPr marL="0" indent="0">
              <a:lnSpc>
                <a:spcPct val="100000"/>
              </a:lnSpc>
              <a:buNone/>
            </a:pPr>
            <a:r>
              <a:rPr lang="en-US" altLang="en-US" sz="1800" dirty="0"/>
              <a:t>Section 1, Objective 12-3:  Compute adjustments for accrued and deferred income items, and enter the adjustments on the worksheet.</a:t>
            </a:r>
          </a:p>
        </p:txBody>
      </p:sp>
      <p:sp>
        <p:nvSpPr>
          <p:cNvPr id="4" name="Title 3"/>
          <p:cNvSpPr>
            <a:spLocks noGrp="1"/>
          </p:cNvSpPr>
          <p:nvPr>
            <p:ph type="title"/>
          </p:nvPr>
        </p:nvSpPr>
        <p:spPr>
          <a:xfrm>
            <a:off x="501868" y="744261"/>
            <a:ext cx="8134350" cy="855939"/>
          </a:xfrm>
        </p:spPr>
        <p:txBody>
          <a:bodyPr/>
          <a:lstStyle/>
          <a:p>
            <a:pPr>
              <a:lnSpc>
                <a:spcPct val="100000"/>
              </a:lnSpc>
            </a:pPr>
            <a:r>
              <a:rPr lang="en-US" dirty="0"/>
              <a:t>Accrued Income</a:t>
            </a:r>
          </a:p>
        </p:txBody>
      </p:sp>
      <p:sp>
        <p:nvSpPr>
          <p:cNvPr id="5" name="Content Placeholder 4"/>
          <p:cNvSpPr>
            <a:spLocks noGrp="1"/>
          </p:cNvSpPr>
          <p:nvPr>
            <p:ph idx="1"/>
          </p:nvPr>
        </p:nvSpPr>
        <p:spPr>
          <a:xfrm>
            <a:off x="425668" y="1828800"/>
            <a:ext cx="8286750" cy="4152464"/>
          </a:xfrm>
        </p:spPr>
        <p:txBody>
          <a:bodyPr>
            <a:normAutofit/>
          </a:bodyPr>
          <a:lstStyle/>
          <a:p>
            <a:pPr marL="0" indent="0">
              <a:lnSpc>
                <a:spcPct val="100000"/>
              </a:lnSpc>
              <a:buNone/>
            </a:pPr>
            <a:r>
              <a:rPr lang="en-US" altLang="en-US" sz="2600" b="1" dirty="0"/>
              <a:t>QUESTION:</a:t>
            </a:r>
          </a:p>
          <a:p>
            <a:pPr marL="0" indent="0">
              <a:lnSpc>
                <a:spcPct val="100000"/>
              </a:lnSpc>
              <a:buNone/>
            </a:pPr>
            <a:r>
              <a:rPr lang="en-US" altLang="en-US" sz="2600" dirty="0"/>
              <a:t>What is accrued income?</a:t>
            </a:r>
          </a:p>
          <a:p>
            <a:pPr marL="0" indent="0">
              <a:lnSpc>
                <a:spcPct val="100000"/>
              </a:lnSpc>
              <a:buNone/>
            </a:pPr>
            <a:r>
              <a:rPr lang="en-US" altLang="en-US" sz="2600" b="1" dirty="0"/>
              <a:t>ANSWER:</a:t>
            </a:r>
          </a:p>
          <a:p>
            <a:pPr marL="0" indent="0">
              <a:lnSpc>
                <a:spcPct val="100000"/>
              </a:lnSpc>
              <a:buNone/>
            </a:pPr>
            <a:r>
              <a:rPr lang="en-US" altLang="en-US" sz="2600" dirty="0"/>
              <a:t>Accrued income is income that has been earned but not yet received and recorded. </a:t>
            </a:r>
          </a:p>
        </p:txBody>
      </p:sp>
    </p:spTree>
    <p:extLst>
      <p:ext uri="{BB962C8B-B14F-4D97-AF65-F5344CB8AC3E}">
        <p14:creationId xmlns:p14="http://schemas.microsoft.com/office/powerpoint/2010/main" val="1096768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0" y="8478"/>
            <a:ext cx="9144000" cy="639222"/>
          </a:xfrm>
        </p:spPr>
        <p:txBody>
          <a:bodyPr>
            <a:noAutofit/>
          </a:bodyPr>
          <a:lstStyle/>
          <a:p>
            <a:pPr marL="0" indent="0">
              <a:lnSpc>
                <a:spcPct val="100000"/>
              </a:lnSpc>
              <a:buNone/>
            </a:pPr>
            <a:r>
              <a:rPr lang="en-US" altLang="en-US" sz="1800" dirty="0"/>
              <a:t>Section 1, Objective 12-3:  Compute adjustments for accrued and deferred income items, and enter the adjustments on the worksheet.</a:t>
            </a:r>
          </a:p>
        </p:txBody>
      </p:sp>
      <p:sp>
        <p:nvSpPr>
          <p:cNvPr id="2" name="Title 1"/>
          <p:cNvSpPr>
            <a:spLocks noGrp="1"/>
          </p:cNvSpPr>
          <p:nvPr>
            <p:ph type="title"/>
          </p:nvPr>
        </p:nvSpPr>
        <p:spPr>
          <a:xfrm>
            <a:off x="234315" y="694158"/>
            <a:ext cx="8675370" cy="982242"/>
          </a:xfrm>
        </p:spPr>
        <p:txBody>
          <a:bodyPr>
            <a:noAutofit/>
          </a:bodyPr>
          <a:lstStyle/>
          <a:p>
            <a:pPr>
              <a:lnSpc>
                <a:spcPct val="100000"/>
              </a:lnSpc>
            </a:pPr>
            <a:r>
              <a:rPr lang="en-US" altLang="en-US" dirty="0">
                <a:ea typeface="MS PGothic" pitchFamily="34" charset="-128"/>
              </a:rPr>
              <a:t>Accrued Interest on Notes Receivable</a:t>
            </a:r>
            <a:endParaRPr lang="en-US" dirty="0"/>
          </a:p>
        </p:txBody>
      </p:sp>
      <p:sp>
        <p:nvSpPr>
          <p:cNvPr id="3" name="Content Placeholder 2"/>
          <p:cNvSpPr>
            <a:spLocks noGrp="1"/>
          </p:cNvSpPr>
          <p:nvPr>
            <p:ph idx="1"/>
          </p:nvPr>
        </p:nvSpPr>
        <p:spPr>
          <a:xfrm>
            <a:off x="381000" y="1828800"/>
            <a:ext cx="8376285" cy="4419600"/>
          </a:xfrm>
        </p:spPr>
        <p:txBody>
          <a:bodyPr>
            <a:noAutofit/>
          </a:bodyPr>
          <a:lstStyle/>
          <a:p>
            <a:pPr marL="457200" indent="-457200">
              <a:lnSpc>
                <a:spcPct val="100000"/>
              </a:lnSpc>
              <a:spcBef>
                <a:spcPts val="600"/>
              </a:spcBef>
            </a:pPr>
            <a:r>
              <a:rPr lang="en-US" altLang="en-US" sz="2400" dirty="0"/>
              <a:t>On November 1, 2019, Whiteside Antiques accepted from a customer, a four-month, 15 percent note for $1,200. </a:t>
            </a:r>
          </a:p>
          <a:p>
            <a:pPr marL="457200" indent="-457200">
              <a:lnSpc>
                <a:spcPct val="100000"/>
              </a:lnSpc>
              <a:spcBef>
                <a:spcPts val="600"/>
              </a:spcBef>
              <a:buSzPct val="100000"/>
            </a:pPr>
            <a:r>
              <a:rPr lang="en-US" altLang="en-US" sz="2400" dirty="0"/>
              <a:t>The interest income is recorded when it is received, which is normally when the note matures.</a:t>
            </a:r>
          </a:p>
          <a:p>
            <a:pPr marL="457200" indent="-457200">
              <a:lnSpc>
                <a:spcPct val="100000"/>
              </a:lnSpc>
              <a:spcBef>
                <a:spcPts val="600"/>
              </a:spcBef>
              <a:buSzPct val="100000"/>
            </a:pPr>
            <a:r>
              <a:rPr lang="en-US" altLang="en-US" sz="2400" dirty="0"/>
              <a:t>However, interest income is earned day by day.</a:t>
            </a:r>
          </a:p>
          <a:p>
            <a:pPr marL="457200" indent="-457200">
              <a:lnSpc>
                <a:spcPct val="100000"/>
              </a:lnSpc>
              <a:spcBef>
                <a:spcPts val="600"/>
              </a:spcBef>
              <a:buSzPct val="100000"/>
            </a:pPr>
            <a:r>
              <a:rPr lang="en-US" altLang="en-US" sz="2400" dirty="0"/>
              <a:t>At the end of the period, an adjustment is made to recognize interest income earned but not yet received or recorded.</a:t>
            </a:r>
          </a:p>
        </p:txBody>
      </p:sp>
    </p:spTree>
    <p:extLst>
      <p:ext uri="{BB962C8B-B14F-4D97-AF65-F5344CB8AC3E}">
        <p14:creationId xmlns:p14="http://schemas.microsoft.com/office/powerpoint/2010/main" val="3310667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0" y="0"/>
            <a:ext cx="9144000" cy="685800"/>
          </a:xfrm>
        </p:spPr>
        <p:txBody>
          <a:bodyPr>
            <a:noAutofit/>
          </a:bodyPr>
          <a:lstStyle/>
          <a:p>
            <a:pPr marL="0" indent="0">
              <a:lnSpc>
                <a:spcPct val="100000"/>
              </a:lnSpc>
              <a:buNone/>
            </a:pPr>
            <a:r>
              <a:rPr lang="en-US" altLang="en-US" sz="1800" dirty="0"/>
              <a:t>Section 1, Objective 12-3:  Compute adjustments for accrued and deferred income items, and enter the adjustments on the worksheet.</a:t>
            </a:r>
          </a:p>
        </p:txBody>
      </p:sp>
      <p:sp>
        <p:nvSpPr>
          <p:cNvPr id="2" name="Title 1"/>
          <p:cNvSpPr>
            <a:spLocks noGrp="1"/>
          </p:cNvSpPr>
          <p:nvPr>
            <p:ph type="title"/>
          </p:nvPr>
        </p:nvSpPr>
        <p:spPr>
          <a:xfrm>
            <a:off x="457200" y="731837"/>
            <a:ext cx="8305800" cy="639763"/>
          </a:xfrm>
        </p:spPr>
        <p:txBody>
          <a:bodyPr>
            <a:noAutofit/>
          </a:bodyPr>
          <a:lstStyle/>
          <a:p>
            <a:pPr>
              <a:lnSpc>
                <a:spcPct val="100000"/>
              </a:lnSpc>
            </a:pPr>
            <a:r>
              <a:rPr lang="en-US" dirty="0"/>
              <a:t>Income</a:t>
            </a:r>
          </a:p>
        </p:txBody>
      </p:sp>
      <p:sp>
        <p:nvSpPr>
          <p:cNvPr id="3" name="Content Placeholder 2"/>
          <p:cNvSpPr>
            <a:spLocks noGrp="1"/>
          </p:cNvSpPr>
          <p:nvPr>
            <p:ph idx="1"/>
          </p:nvPr>
        </p:nvSpPr>
        <p:spPr>
          <a:xfrm>
            <a:off x="304800" y="1600200"/>
            <a:ext cx="8458200" cy="4724400"/>
          </a:xfrm>
        </p:spPr>
        <p:txBody>
          <a:bodyPr>
            <a:noAutofit/>
          </a:bodyPr>
          <a:lstStyle/>
          <a:p>
            <a:pPr marL="457200" indent="-457200">
              <a:lnSpc>
                <a:spcPct val="100000"/>
              </a:lnSpc>
            </a:pPr>
            <a:r>
              <a:rPr lang="en-US" altLang="en-US" sz="2600" dirty="0"/>
              <a:t>The amount of earned interest income is determined by using the interest formula: </a:t>
            </a:r>
            <a:r>
              <a:rPr lang="en-US" altLang="en-US" sz="2400" dirty="0"/>
              <a:t>Principal × Rate × Time</a:t>
            </a:r>
          </a:p>
          <a:p>
            <a:pPr marL="457200" indent="0">
              <a:lnSpc>
                <a:spcPct val="100000"/>
              </a:lnSpc>
              <a:buNone/>
            </a:pPr>
            <a:r>
              <a:rPr lang="en-US" altLang="en-US" sz="2400" dirty="0"/>
              <a:t>$ 1</a:t>
            </a:r>
            <a:r>
              <a:rPr lang="en-US" altLang="en-US" sz="2400" dirty="0" smtClean="0"/>
              <a:t>,200 </a:t>
            </a:r>
            <a:r>
              <a:rPr lang="en-US" altLang="en-US" sz="2400" dirty="0"/>
              <a:t>× 0.15 × 2/12 = $ 30</a:t>
            </a:r>
          </a:p>
          <a:p>
            <a:pPr marL="457200" indent="-457200">
              <a:lnSpc>
                <a:spcPct val="100000"/>
              </a:lnSpc>
              <a:spcBef>
                <a:spcPct val="50000"/>
              </a:spcBef>
            </a:pPr>
            <a:r>
              <a:rPr lang="en-US" altLang="en-US" sz="2400" dirty="0"/>
              <a:t>The fraction 1/12 represents one month, which is 1/12 of a year. 2/12 is used for two months.</a:t>
            </a:r>
          </a:p>
          <a:p>
            <a:pPr marL="457200" indent="-457200">
              <a:lnSpc>
                <a:spcPct val="100000"/>
              </a:lnSpc>
              <a:spcBef>
                <a:spcPct val="50000"/>
              </a:spcBef>
            </a:pPr>
            <a:r>
              <a:rPr lang="en-US" altLang="en-US" sz="2400" dirty="0"/>
              <a:t>Date of note: November 1, 2019</a:t>
            </a:r>
          </a:p>
          <a:p>
            <a:pPr marL="457200" indent="-457200">
              <a:lnSpc>
                <a:spcPct val="100000"/>
              </a:lnSpc>
              <a:spcBef>
                <a:spcPct val="50000"/>
              </a:spcBef>
            </a:pPr>
            <a:r>
              <a:rPr lang="en-US" altLang="en-US" sz="2400" dirty="0"/>
              <a:t>Income for 2019 = 2 months (Nov.1 – Dec. 31)</a:t>
            </a:r>
            <a:endParaRPr lang="en-US" sz="2400" dirty="0"/>
          </a:p>
        </p:txBody>
      </p:sp>
    </p:spTree>
    <p:extLst>
      <p:ext uri="{BB962C8B-B14F-4D97-AF65-F5344CB8AC3E}">
        <p14:creationId xmlns:p14="http://schemas.microsoft.com/office/powerpoint/2010/main" val="3839776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10523"/>
            <a:ext cx="9144000" cy="637177"/>
          </a:xfrm>
        </p:spPr>
        <p:txBody>
          <a:bodyPr/>
          <a:lstStyle/>
          <a:p>
            <a:pPr>
              <a:lnSpc>
                <a:spcPct val="100000"/>
              </a:lnSpc>
            </a:pPr>
            <a:r>
              <a:rPr lang="en-US" altLang="en-US" dirty="0"/>
              <a:t>Section 1, Objective 12-3:  Compute adjustments for accrued and deferred income items, and enter the adjustments on the worksheet.</a:t>
            </a:r>
          </a:p>
        </p:txBody>
      </p:sp>
      <p:sp>
        <p:nvSpPr>
          <p:cNvPr id="2" name="Title 1"/>
          <p:cNvSpPr>
            <a:spLocks noGrp="1"/>
          </p:cNvSpPr>
          <p:nvPr>
            <p:ph type="title"/>
          </p:nvPr>
        </p:nvSpPr>
        <p:spPr>
          <a:xfrm>
            <a:off x="260132" y="762000"/>
            <a:ext cx="8610600" cy="1108072"/>
          </a:xfrm>
        </p:spPr>
        <p:txBody>
          <a:bodyPr>
            <a:noAutofit/>
          </a:bodyPr>
          <a:lstStyle/>
          <a:p>
            <a:pPr>
              <a:lnSpc>
                <a:spcPct val="100000"/>
              </a:lnSpc>
            </a:pPr>
            <a:r>
              <a:rPr lang="en-US" altLang="en-US" dirty="0"/>
              <a:t>Adjustment for Accrued Interest on Notes Receivable (1 of 2)</a:t>
            </a:r>
            <a:endParaRPr lang="en-US" dirty="0"/>
          </a:p>
        </p:txBody>
      </p:sp>
      <p:pic>
        <p:nvPicPr>
          <p:cNvPr id="10" name="Picture Placeholder 9" descr="T-Accounts list the items for the accrued interest on notes payable adjustment.  The first T-Account is titled &quot;Which account is debited?&quot; and lists &quot;For what amount?&quot; on the left side.  The second T-Account is titled &quot;Which account is credited?&quot; and lists &quot;For what amount?&quot; on the right side." title="Accrued Interest on Notes Receivable Adjustment T-Accounts (Slide 1 of 2)"/>
          <p:cNvPicPr>
            <a:picLocks noGrp="1" noChangeAspect="1"/>
          </p:cNvPicPr>
          <p:nvPr>
            <p:ph type="pic" sz="quarter" idx="14"/>
          </p:nvPr>
        </p:nvPicPr>
        <p:blipFill>
          <a:blip r:embed="rId3"/>
          <a:stretch>
            <a:fillRect/>
          </a:stretch>
        </p:blipFill>
        <p:spPr>
          <a:xfrm>
            <a:off x="463095" y="2177319"/>
            <a:ext cx="8194453" cy="2547081"/>
          </a:xfrm>
          <a:prstGeom prst="rect">
            <a:avLst/>
          </a:prstGeom>
        </p:spPr>
      </p:pic>
      <p:sp>
        <p:nvSpPr>
          <p:cNvPr id="4" name="Content Placeholder 3"/>
          <p:cNvSpPr>
            <a:spLocks noGrp="1"/>
          </p:cNvSpPr>
          <p:nvPr>
            <p:ph sz="quarter" idx="15"/>
          </p:nvPr>
        </p:nvSpPr>
        <p:spPr>
          <a:xfrm>
            <a:off x="533400" y="4953000"/>
            <a:ext cx="8077200" cy="1219200"/>
          </a:xfrm>
        </p:spPr>
        <p:txBody>
          <a:bodyPr>
            <a:normAutofit/>
          </a:bodyPr>
          <a:lstStyle/>
          <a:p>
            <a:pPr marL="0" indent="0">
              <a:lnSpc>
                <a:spcPct val="100000"/>
              </a:lnSpc>
              <a:buNone/>
            </a:pPr>
            <a:r>
              <a:rPr lang="en-US" altLang="en-US" sz="2600" dirty="0"/>
              <a:t>Whiteside will debit </a:t>
            </a:r>
            <a:r>
              <a:rPr lang="en-US" altLang="en-US" sz="2600" i="1" dirty="0"/>
              <a:t>Interest Receivable </a:t>
            </a:r>
            <a:r>
              <a:rPr lang="en-US" altLang="en-US" sz="2600" dirty="0"/>
              <a:t>for $30 and </a:t>
            </a:r>
            <a:r>
              <a:rPr lang="en-US" altLang="en-US" sz="2600" i="1" dirty="0"/>
              <a:t>credit Interest Income </a:t>
            </a:r>
            <a:r>
              <a:rPr lang="en-US" altLang="en-US" sz="2600" dirty="0"/>
              <a:t>for $30.</a:t>
            </a:r>
          </a:p>
        </p:txBody>
      </p:sp>
    </p:spTree>
    <p:extLst>
      <p:ext uri="{BB962C8B-B14F-4D97-AF65-F5344CB8AC3E}">
        <p14:creationId xmlns:p14="http://schemas.microsoft.com/office/powerpoint/2010/main" val="1458884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0" y="0"/>
            <a:ext cx="9144000" cy="685800"/>
          </a:xfrm>
        </p:spPr>
        <p:txBody>
          <a:bodyPr/>
          <a:lstStyle/>
          <a:p>
            <a:pPr>
              <a:lnSpc>
                <a:spcPct val="100000"/>
              </a:lnSpc>
            </a:pPr>
            <a:r>
              <a:rPr lang="en-US" altLang="en-US" dirty="0"/>
              <a:t>Section 1, Objective 12-3:  Compute adjustments for accrued and deferred income items, and enter the adjustments on the worksheet.</a:t>
            </a:r>
          </a:p>
        </p:txBody>
      </p:sp>
      <p:sp>
        <p:nvSpPr>
          <p:cNvPr id="13" name="Title 12"/>
          <p:cNvSpPr>
            <a:spLocks noGrp="1"/>
          </p:cNvSpPr>
          <p:nvPr>
            <p:ph type="title"/>
          </p:nvPr>
        </p:nvSpPr>
        <p:spPr>
          <a:xfrm>
            <a:off x="152400" y="685800"/>
            <a:ext cx="8839200" cy="1184272"/>
          </a:xfrm>
        </p:spPr>
        <p:txBody>
          <a:bodyPr>
            <a:noAutofit/>
          </a:bodyPr>
          <a:lstStyle/>
          <a:p>
            <a:pPr>
              <a:lnSpc>
                <a:spcPct val="100000"/>
              </a:lnSpc>
            </a:pPr>
            <a:r>
              <a:rPr lang="en-US" altLang="en-US" dirty="0"/>
              <a:t>Adjustment for Accrued Interest on Notes Receivable (2 of 2)</a:t>
            </a:r>
            <a:endParaRPr lang="en-US" dirty="0"/>
          </a:p>
        </p:txBody>
      </p:sp>
      <p:pic>
        <p:nvPicPr>
          <p:cNvPr id="1026" name="Picture 2" descr="T-Accounts list the items and data for the accrued interest on notes payable adjustment.  The first T-Account is titled Interest Receivable and lists 30 on the left.  The second T-Account is titled Interest Income and lists Bal. 136 and 30 on the right.  " title="Accrued Interest on Notes Receivable Adjustment T-Accounts (Slide 2 of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2209800"/>
            <a:ext cx="7962898" cy="265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15"/>
          <p:cNvSpPr>
            <a:spLocks noGrp="1"/>
          </p:cNvSpPr>
          <p:nvPr>
            <p:ph sz="quarter" idx="15"/>
          </p:nvPr>
        </p:nvSpPr>
        <p:spPr>
          <a:xfrm>
            <a:off x="573735" y="5181600"/>
            <a:ext cx="7992197" cy="762000"/>
          </a:xfrm>
        </p:spPr>
        <p:txBody>
          <a:bodyPr>
            <a:normAutofit/>
          </a:bodyPr>
          <a:lstStyle/>
          <a:p>
            <a:pPr marL="0" indent="0">
              <a:lnSpc>
                <a:spcPct val="100000"/>
              </a:lnSpc>
              <a:buNone/>
            </a:pPr>
            <a:r>
              <a:rPr lang="en-US" altLang="en-US" sz="2600" dirty="0"/>
              <a:t>Here is the adjustment in the T accounts.</a:t>
            </a:r>
          </a:p>
        </p:txBody>
      </p:sp>
    </p:spTree>
    <p:extLst>
      <p:ext uri="{BB962C8B-B14F-4D97-AF65-F5344CB8AC3E}">
        <p14:creationId xmlns:p14="http://schemas.microsoft.com/office/powerpoint/2010/main" val="3400344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4294967295"/>
          </p:nvPr>
        </p:nvSpPr>
        <p:spPr>
          <a:xfrm>
            <a:off x="0" y="0"/>
            <a:ext cx="9144000" cy="685800"/>
          </a:xfrm>
        </p:spPr>
        <p:txBody>
          <a:bodyPr>
            <a:noAutofit/>
          </a:bodyPr>
          <a:lstStyle/>
          <a:p>
            <a:pPr marL="0" indent="0">
              <a:lnSpc>
                <a:spcPct val="100000"/>
              </a:lnSpc>
              <a:buNone/>
            </a:pPr>
            <a:r>
              <a:rPr lang="en-US" altLang="en-US" sz="1800" dirty="0"/>
              <a:t>Section 1, Objective 12-3:  Compute adjustments for accrued and deferred income items, and enter the adjustments on the worksheet.</a:t>
            </a:r>
          </a:p>
        </p:txBody>
      </p:sp>
      <p:sp>
        <p:nvSpPr>
          <p:cNvPr id="9" name="Title 8"/>
          <p:cNvSpPr>
            <a:spLocks noGrp="1"/>
          </p:cNvSpPr>
          <p:nvPr>
            <p:ph type="title"/>
          </p:nvPr>
        </p:nvSpPr>
        <p:spPr>
          <a:xfrm>
            <a:off x="222032" y="609600"/>
            <a:ext cx="8458200" cy="905377"/>
          </a:xfrm>
        </p:spPr>
        <p:txBody>
          <a:bodyPr>
            <a:noAutofit/>
          </a:bodyPr>
          <a:lstStyle/>
          <a:p>
            <a:pPr>
              <a:lnSpc>
                <a:spcPct val="100000"/>
              </a:lnSpc>
            </a:pPr>
            <a:r>
              <a:rPr lang="en-US" altLang="en-US" dirty="0"/>
              <a:t>Adjustment for unearned or deferred income</a:t>
            </a:r>
            <a:endParaRPr lang="en-US" dirty="0"/>
          </a:p>
        </p:txBody>
      </p:sp>
      <p:sp>
        <p:nvSpPr>
          <p:cNvPr id="10" name="Content Placeholder 9"/>
          <p:cNvSpPr>
            <a:spLocks noGrp="1"/>
          </p:cNvSpPr>
          <p:nvPr>
            <p:ph idx="1"/>
          </p:nvPr>
        </p:nvSpPr>
        <p:spPr>
          <a:xfrm>
            <a:off x="412532" y="1657350"/>
            <a:ext cx="8305800" cy="4743450"/>
          </a:xfrm>
        </p:spPr>
        <p:txBody>
          <a:bodyPr>
            <a:noAutofit/>
          </a:bodyPr>
          <a:lstStyle/>
          <a:p>
            <a:pPr marL="0" indent="0">
              <a:lnSpc>
                <a:spcPct val="100000"/>
              </a:lnSpc>
              <a:buNone/>
            </a:pPr>
            <a:r>
              <a:rPr lang="en-US" altLang="en-US" sz="2200" dirty="0"/>
              <a:t>Unearned  or deferred income exists when cash is received before income is earned and would include such items as : </a:t>
            </a:r>
          </a:p>
          <a:p>
            <a:pPr marL="463550" indent="-457200">
              <a:lnSpc>
                <a:spcPct val="100000"/>
              </a:lnSpc>
              <a:spcBef>
                <a:spcPct val="50000"/>
              </a:spcBef>
              <a:buSzPct val="80000"/>
              <a:tabLst>
                <a:tab pos="457200" algn="l"/>
              </a:tabLst>
            </a:pPr>
            <a:r>
              <a:rPr lang="en-US" altLang="en-US" sz="2200" dirty="0"/>
              <a:t>Subscription income</a:t>
            </a:r>
          </a:p>
          <a:p>
            <a:pPr marL="463550" indent="-457200">
              <a:lnSpc>
                <a:spcPct val="100000"/>
              </a:lnSpc>
              <a:spcBef>
                <a:spcPct val="50000"/>
              </a:spcBef>
              <a:buSzPct val="80000"/>
              <a:tabLst>
                <a:tab pos="457200" algn="l"/>
              </a:tabLst>
            </a:pPr>
            <a:r>
              <a:rPr lang="en-US" altLang="en-US" sz="2200" dirty="0"/>
              <a:t>Management fees</a:t>
            </a:r>
          </a:p>
          <a:p>
            <a:pPr marL="463550" indent="-457200">
              <a:lnSpc>
                <a:spcPct val="100000"/>
              </a:lnSpc>
              <a:spcBef>
                <a:spcPct val="50000"/>
              </a:spcBef>
              <a:buSzPct val="80000"/>
              <a:tabLst>
                <a:tab pos="457200" algn="l"/>
              </a:tabLst>
            </a:pPr>
            <a:r>
              <a:rPr lang="en-US" altLang="en-US" sz="2200" dirty="0"/>
              <a:t>Rental income</a:t>
            </a:r>
          </a:p>
          <a:p>
            <a:pPr marL="463550" indent="-457200">
              <a:lnSpc>
                <a:spcPct val="100000"/>
              </a:lnSpc>
              <a:spcBef>
                <a:spcPct val="50000"/>
              </a:spcBef>
              <a:buSzPct val="80000"/>
              <a:tabLst>
                <a:tab pos="457200" algn="l"/>
              </a:tabLst>
            </a:pPr>
            <a:r>
              <a:rPr lang="en-US" altLang="en-US" sz="2200" dirty="0"/>
              <a:t>Legal fees</a:t>
            </a:r>
          </a:p>
          <a:p>
            <a:pPr marL="463550" indent="-457200">
              <a:lnSpc>
                <a:spcPct val="100000"/>
              </a:lnSpc>
              <a:spcBef>
                <a:spcPct val="50000"/>
              </a:spcBef>
              <a:buSzPct val="80000"/>
              <a:tabLst>
                <a:tab pos="457200" algn="l"/>
              </a:tabLst>
            </a:pPr>
            <a:r>
              <a:rPr lang="en-US" altLang="en-US" sz="2200" dirty="0"/>
              <a:t>Architectural fees</a:t>
            </a:r>
          </a:p>
          <a:p>
            <a:pPr marL="463550" indent="-457200">
              <a:lnSpc>
                <a:spcPct val="100000"/>
              </a:lnSpc>
              <a:spcBef>
                <a:spcPct val="50000"/>
              </a:spcBef>
              <a:buSzPct val="80000"/>
              <a:tabLst>
                <a:tab pos="457200" algn="l"/>
              </a:tabLst>
            </a:pPr>
            <a:r>
              <a:rPr lang="en-US" altLang="en-US" sz="2200" dirty="0"/>
              <a:t>Construction fees</a:t>
            </a:r>
          </a:p>
          <a:p>
            <a:pPr marL="463550" indent="-457200">
              <a:lnSpc>
                <a:spcPct val="100000"/>
              </a:lnSpc>
              <a:spcBef>
                <a:spcPct val="50000"/>
              </a:spcBef>
              <a:buSzPct val="80000"/>
              <a:tabLst>
                <a:tab pos="457200" algn="l"/>
              </a:tabLst>
            </a:pPr>
            <a:r>
              <a:rPr lang="en-US" altLang="en-US" sz="2200" dirty="0"/>
              <a:t>Advertising income</a:t>
            </a:r>
            <a:endParaRPr lang="en-US" sz="2200" dirty="0"/>
          </a:p>
        </p:txBody>
      </p:sp>
    </p:spTree>
    <p:extLst>
      <p:ext uri="{BB962C8B-B14F-4D97-AF65-F5344CB8AC3E}">
        <p14:creationId xmlns:p14="http://schemas.microsoft.com/office/powerpoint/2010/main" val="1765435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685800"/>
            <a:ext cx="8229600" cy="2057400"/>
          </a:xfrm>
        </p:spPr>
        <p:txBody>
          <a:bodyPr anchor="ctr">
            <a:normAutofit/>
          </a:bodyPr>
          <a:lstStyle/>
          <a:p>
            <a:r>
              <a:rPr lang="en-US" altLang="en-US" sz="3600" u="sng" dirty="0"/>
              <a:t>Section 2: Accruals, Deferrals, and the Worksheet</a:t>
            </a:r>
            <a:endParaRPr lang="en-US" sz="3600" dirty="0"/>
          </a:p>
        </p:txBody>
      </p:sp>
      <p:sp>
        <p:nvSpPr>
          <p:cNvPr id="7" name="Content Placeholder 6"/>
          <p:cNvSpPr>
            <a:spLocks noGrp="1"/>
          </p:cNvSpPr>
          <p:nvPr>
            <p:ph type="subTitle" idx="1"/>
          </p:nvPr>
        </p:nvSpPr>
        <p:spPr>
          <a:xfrm>
            <a:off x="457200" y="3124200"/>
            <a:ext cx="8229600" cy="2438400"/>
          </a:xfrm>
        </p:spPr>
        <p:txBody>
          <a:bodyPr anchor="ctr">
            <a:normAutofit/>
          </a:bodyPr>
          <a:lstStyle/>
          <a:p>
            <a:pPr defTabSz="809625">
              <a:spcBef>
                <a:spcPct val="20000"/>
              </a:spcBef>
              <a:buClr>
                <a:srgbClr val="EB8045"/>
              </a:buClr>
              <a:defRPr/>
            </a:pPr>
            <a:r>
              <a:rPr lang="en-US" altLang="en-US" sz="3600" kern="0" dirty="0">
                <a:cs typeface="Times New Roman" pitchFamily="18" charset="0"/>
              </a:rPr>
              <a:t> </a:t>
            </a:r>
            <a:r>
              <a:rPr lang="en-US" altLang="en-US" sz="3600" b="1" kern="0" dirty="0">
                <a:cs typeface="Times New Roman" pitchFamily="18" charset="0"/>
              </a:rPr>
              <a:t>Learning Objective </a:t>
            </a:r>
            <a:r>
              <a:rPr lang="en-US" altLang="en-US" sz="3600" b="1" dirty="0"/>
              <a:t>12- 4: </a:t>
            </a:r>
            <a:r>
              <a:rPr lang="en-US" altLang="en-US" sz="3600" dirty="0"/>
              <a:t>Complete a 10-column worksheet.</a:t>
            </a:r>
          </a:p>
        </p:txBody>
      </p:sp>
    </p:spTree>
    <p:extLst>
      <p:ext uri="{BB962C8B-B14F-4D97-AF65-F5344CB8AC3E}">
        <p14:creationId xmlns:p14="http://schemas.microsoft.com/office/powerpoint/2010/main" val="2629338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294967295"/>
          </p:nvPr>
        </p:nvSpPr>
        <p:spPr>
          <a:xfrm>
            <a:off x="0" y="-2492"/>
            <a:ext cx="9144000" cy="401638"/>
          </a:xfrm>
        </p:spPr>
        <p:txBody>
          <a:bodyPr>
            <a:normAutofit/>
          </a:bodyPr>
          <a:lstStyle/>
          <a:p>
            <a:pPr marL="0" indent="0">
              <a:lnSpc>
                <a:spcPct val="100000"/>
              </a:lnSpc>
              <a:buNone/>
            </a:pPr>
            <a:r>
              <a:rPr lang="en-US" altLang="en-US" sz="1800" dirty="0"/>
              <a:t>Section 2, Objective 12-4: Complete a 10-column worksheet.</a:t>
            </a:r>
          </a:p>
        </p:txBody>
      </p:sp>
      <p:sp>
        <p:nvSpPr>
          <p:cNvPr id="4" name="Title 3"/>
          <p:cNvSpPr>
            <a:spLocks noGrp="1"/>
          </p:cNvSpPr>
          <p:nvPr>
            <p:ph type="title"/>
          </p:nvPr>
        </p:nvSpPr>
        <p:spPr>
          <a:xfrm>
            <a:off x="457200" y="394959"/>
            <a:ext cx="8210550" cy="1586241"/>
          </a:xfrm>
        </p:spPr>
        <p:txBody>
          <a:bodyPr>
            <a:noAutofit/>
          </a:bodyPr>
          <a:lstStyle/>
          <a:p>
            <a:pPr>
              <a:lnSpc>
                <a:spcPct val="100000"/>
              </a:lnSpc>
            </a:pPr>
            <a:r>
              <a:rPr lang="en-US" altLang="en-US" dirty="0"/>
              <a:t>The Adjusted Trial Balance section of the worksheet is completed as follows.</a:t>
            </a:r>
            <a:endParaRPr lang="en-US" dirty="0"/>
          </a:p>
        </p:txBody>
      </p:sp>
      <p:sp>
        <p:nvSpPr>
          <p:cNvPr id="5" name="Content Placeholder 4"/>
          <p:cNvSpPr>
            <a:spLocks noGrp="1"/>
          </p:cNvSpPr>
          <p:nvPr>
            <p:ph idx="1"/>
          </p:nvPr>
        </p:nvSpPr>
        <p:spPr>
          <a:xfrm>
            <a:off x="460484" y="2011255"/>
            <a:ext cx="8210550" cy="4176711"/>
          </a:xfrm>
        </p:spPr>
        <p:txBody>
          <a:bodyPr>
            <a:noAutofit/>
          </a:bodyPr>
          <a:lstStyle/>
          <a:p>
            <a:pPr marL="457200" indent="-457200">
              <a:lnSpc>
                <a:spcPct val="100000"/>
              </a:lnSpc>
              <a:spcBef>
                <a:spcPts val="400"/>
              </a:spcBef>
              <a:spcAft>
                <a:spcPct val="40000"/>
              </a:spcAft>
              <a:buFont typeface="+mj-lt"/>
              <a:buAutoNum type="arabicPeriod"/>
              <a:defRPr/>
            </a:pPr>
            <a:r>
              <a:rPr lang="en-US" sz="2400" dirty="0"/>
              <a:t>Combine the amount in the Trial Balance section and the Adjustments section for each account. </a:t>
            </a:r>
          </a:p>
          <a:p>
            <a:pPr marL="457200" indent="-457200">
              <a:lnSpc>
                <a:spcPct val="100000"/>
              </a:lnSpc>
              <a:spcBef>
                <a:spcPts val="400"/>
              </a:spcBef>
              <a:buFont typeface="+mj-lt"/>
              <a:buAutoNum type="arabicPeriod"/>
              <a:defRPr/>
            </a:pPr>
            <a:r>
              <a:rPr lang="en-US" sz="2400" dirty="0"/>
              <a:t>Enter the results in the Adjusted Trial Balance section. (The accounts that do not have adjustments are simply extended from the Trial Balance section to the Adjusted Trial Balance section.)</a:t>
            </a:r>
          </a:p>
          <a:p>
            <a:pPr marL="457200" indent="-457200">
              <a:lnSpc>
                <a:spcPct val="100000"/>
              </a:lnSpc>
              <a:spcBef>
                <a:spcPts val="400"/>
              </a:spcBef>
              <a:buFont typeface="+mj-lt"/>
              <a:buAutoNum type="arabicPeriod"/>
              <a:defRPr/>
            </a:pPr>
            <a:r>
              <a:rPr lang="en-US" sz="2400" dirty="0"/>
              <a:t>The accounts that are affected by adjustments are recomputed. Follow these rules to combine amounts on the worksheet.</a:t>
            </a:r>
          </a:p>
        </p:txBody>
      </p:sp>
    </p:spTree>
    <p:extLst>
      <p:ext uri="{BB962C8B-B14F-4D97-AF65-F5344CB8AC3E}">
        <p14:creationId xmlns:p14="http://schemas.microsoft.com/office/powerpoint/2010/main" val="204858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0" y="0"/>
            <a:ext cx="9144000" cy="365125"/>
          </a:xfrm>
        </p:spPr>
        <p:txBody>
          <a:bodyPr>
            <a:normAutofit/>
          </a:bodyPr>
          <a:lstStyle/>
          <a:p>
            <a:pPr marL="0" indent="0">
              <a:buNone/>
            </a:pPr>
            <a:r>
              <a:rPr lang="en-US" altLang="en-US" sz="1800" dirty="0"/>
              <a:t>Section 1</a:t>
            </a:r>
          </a:p>
        </p:txBody>
      </p:sp>
      <p:sp>
        <p:nvSpPr>
          <p:cNvPr id="2" name="Title 1"/>
          <p:cNvSpPr>
            <a:spLocks noGrp="1"/>
          </p:cNvSpPr>
          <p:nvPr>
            <p:ph type="title"/>
          </p:nvPr>
        </p:nvSpPr>
        <p:spPr>
          <a:xfrm>
            <a:off x="304800" y="409902"/>
            <a:ext cx="8515350" cy="981577"/>
          </a:xfrm>
        </p:spPr>
        <p:txBody>
          <a:bodyPr>
            <a:noAutofit/>
          </a:bodyPr>
          <a:lstStyle/>
          <a:p>
            <a:r>
              <a:rPr lang="en-US" altLang="en-US" dirty="0"/>
              <a:t>Accrual Basis of Accounting</a:t>
            </a:r>
            <a:r>
              <a:rPr lang="en-US" altLang="en-US" baseline="0" dirty="0"/>
              <a:t> </a:t>
            </a:r>
            <a:r>
              <a:rPr lang="en-US" altLang="en-US" dirty="0"/>
              <a:t>(1 of 2)</a:t>
            </a:r>
            <a:endParaRPr lang="en-US" dirty="0"/>
          </a:p>
        </p:txBody>
      </p:sp>
      <p:sp>
        <p:nvSpPr>
          <p:cNvPr id="3" name="Content Placeholder 2"/>
          <p:cNvSpPr>
            <a:spLocks noGrp="1"/>
          </p:cNvSpPr>
          <p:nvPr>
            <p:ph idx="1"/>
          </p:nvPr>
        </p:nvSpPr>
        <p:spPr>
          <a:xfrm>
            <a:off x="381000" y="1465042"/>
            <a:ext cx="8382000" cy="4402358"/>
          </a:xfrm>
        </p:spPr>
        <p:txBody>
          <a:bodyPr>
            <a:noAutofit/>
          </a:bodyPr>
          <a:lstStyle/>
          <a:p>
            <a:pPr marL="0" indent="0">
              <a:buNone/>
            </a:pPr>
            <a:r>
              <a:rPr lang="en-US" altLang="en-US" sz="2600" b="1" u="sng" dirty="0"/>
              <a:t>Revenue</a:t>
            </a:r>
            <a:r>
              <a:rPr lang="en-US" altLang="en-US" sz="2600" b="1" dirty="0"/>
              <a:t> is recognized when earned, not necessarily when the cash is received</a:t>
            </a:r>
          </a:p>
          <a:p>
            <a:pPr marL="457200" lvl="1" indent="-457200">
              <a:spcAft>
                <a:spcPct val="50000"/>
              </a:spcAft>
              <a:buSzPct val="80000"/>
              <a:buFont typeface="Arial" pitchFamily="34" charset="0"/>
              <a:buChar char="•"/>
            </a:pPr>
            <a:r>
              <a:rPr lang="en-US" altLang="en-US" sz="2400" dirty="0"/>
              <a:t>Revenue is recognized when the sale is complete.</a:t>
            </a:r>
          </a:p>
          <a:p>
            <a:pPr marL="457200" lvl="1" indent="-457200">
              <a:spcAft>
                <a:spcPct val="50000"/>
              </a:spcAft>
              <a:buSzPct val="80000"/>
              <a:buFont typeface="Arial" pitchFamily="34" charset="0"/>
              <a:buChar char="•"/>
            </a:pPr>
            <a:r>
              <a:rPr lang="en-US" altLang="en-US" sz="2400" dirty="0"/>
              <a:t>A sale is complete when title to the goods passes to the customer or when the service is provided. </a:t>
            </a:r>
          </a:p>
          <a:p>
            <a:pPr marL="457200" lvl="1" indent="-457200">
              <a:spcAft>
                <a:spcPct val="50000"/>
              </a:spcAft>
              <a:buSzPct val="80000"/>
              <a:buFont typeface="Arial" pitchFamily="34" charset="0"/>
              <a:buChar char="•"/>
            </a:pPr>
            <a:r>
              <a:rPr lang="en-US" altLang="en-US" sz="2400" dirty="0"/>
              <a:t>For sales on account, revenue is recognized when the sale occurs even though the cash is not collected immediately</a:t>
            </a:r>
            <a:endParaRPr lang="en-US" altLang="en-US" sz="2400" dirty="0">
              <a:solidFill>
                <a:srgbClr val="990000"/>
              </a:solidFill>
            </a:endParaRPr>
          </a:p>
        </p:txBody>
      </p:sp>
    </p:spTree>
    <p:extLst>
      <p:ext uri="{BB962C8B-B14F-4D97-AF65-F5344CB8AC3E}">
        <p14:creationId xmlns:p14="http://schemas.microsoft.com/office/powerpoint/2010/main" val="3950023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0" y="0"/>
            <a:ext cx="9144000" cy="314876"/>
          </a:xfrm>
        </p:spPr>
        <p:txBody>
          <a:bodyPr/>
          <a:lstStyle/>
          <a:p>
            <a:pPr>
              <a:lnSpc>
                <a:spcPct val="100000"/>
              </a:lnSpc>
            </a:pPr>
            <a:r>
              <a:rPr lang="en-US" altLang="en-US" dirty="0"/>
              <a:t>Section 2, Objective 12-4: Complete a 10-column worksheet.</a:t>
            </a:r>
          </a:p>
        </p:txBody>
      </p:sp>
      <p:sp>
        <p:nvSpPr>
          <p:cNvPr id="6" name="Title 5"/>
          <p:cNvSpPr>
            <a:spLocks noGrp="1"/>
          </p:cNvSpPr>
          <p:nvPr>
            <p:ph type="title"/>
          </p:nvPr>
        </p:nvSpPr>
        <p:spPr>
          <a:xfrm>
            <a:off x="609600" y="457200"/>
            <a:ext cx="7886700" cy="762000"/>
          </a:xfrm>
        </p:spPr>
        <p:txBody>
          <a:bodyPr/>
          <a:lstStyle/>
          <a:p>
            <a:pPr>
              <a:lnSpc>
                <a:spcPct val="100000"/>
              </a:lnSpc>
            </a:pPr>
            <a:r>
              <a:rPr lang="en-US" dirty="0"/>
              <a:t>Income Summary (1 of 2)</a:t>
            </a:r>
          </a:p>
        </p:txBody>
      </p:sp>
      <p:sp>
        <p:nvSpPr>
          <p:cNvPr id="9" name="Content Placeholder 8"/>
          <p:cNvSpPr>
            <a:spLocks noGrp="1"/>
          </p:cNvSpPr>
          <p:nvPr>
            <p:ph sz="quarter" idx="15"/>
          </p:nvPr>
        </p:nvSpPr>
        <p:spPr>
          <a:xfrm>
            <a:off x="381000" y="1235574"/>
            <a:ext cx="8245366" cy="440826"/>
          </a:xfrm>
        </p:spPr>
        <p:txBody>
          <a:bodyPr>
            <a:normAutofit fontScale="92500" lnSpcReduction="20000"/>
          </a:bodyPr>
          <a:lstStyle/>
          <a:p>
            <a:pPr marL="0" indent="0">
              <a:lnSpc>
                <a:spcPct val="110000"/>
              </a:lnSpc>
              <a:buNone/>
            </a:pPr>
            <a:r>
              <a:rPr lang="en-US" altLang="en-US" sz="2600" dirty="0"/>
              <a:t>Partial Worksheet</a:t>
            </a:r>
          </a:p>
        </p:txBody>
      </p:sp>
      <p:pic>
        <p:nvPicPr>
          <p:cNvPr id="13" name="Picture12" descr="Sheet lists the items and data included in an Income Summary for Whiteside Antiques for year ended December 31, 2019.  Columns are labeled Account Name, Trial Balances with Debit and Credit, Adjustments with Debit and Credit and Adjusted Trial Balance with Debit and Credit. Cash lists 13,136.00 for Trial Balance Debit and Adjustment Trial Balance Debit; Petty Cash Fund lists 100.00 for Trial Balance Debit and Adjustment Trial Balance Debit; Notes Receivable lists 1,200.00 for Trial Balance Debit and Adjustment Trial Balance Debit; Accounts Receivable lists 32,000.00 for Trial Balance Debit and Adjustment Trial Balance Debit; Allowance for Doubtful Accounts lists 250.00 Trial Balance Credit, (c) 800.00 for Adjustments Credit and 1,050.00 Adjustment Trial Balance Credit; Interest Receivable lists (m) 30.00 for Adjustments Debit and 30.00 for Adjustment Trial Balance Debit; Merchandise Inventory lists 52,000.00 Trial Balance Debit, (b) 47,000.00 for Adjustments Debit, (a) 52,000.00 for Adjustments Credit and 4,900.00 Adjustment Trial Balance Debit; Prepaid Insurance lists 7,350.00 for Trial Balance Debit, (k) 2,450.00 for Adjustments Credit and 4,900.00 for Adjustment Trial Balance Debit; Prepaid Interest for 225.00 for Trial Balance Debit, (l) 150.00 for Adjustments Credit and 75.00 for Adjustment Trial Balance Debit; Supplies list 6,300.00 for Trial Balance Debit, (j) 4,975.00 for Adjustments Credit and 1325.00 for Adjustment Trial Balance Debit; Store Equipment lists 30,000.00 for Trial Balance Debit and Adjustment Trial Balance Debit; Accum. Depreciation–Store Equip. lists (d) 2,400.00 for Adjustments Credit and Adjustment Trial Balance Credit; Office Equipment lists 5,000.00 for Adjustment Trial Balance Debit and Adjustment Trial Balance Debit; Accum. Depreciation–Office Equip. lists (e) 700.00 for Adjustments Credit and Adjustment Trial Balance Credit; Notes Payable–Trade lists 2,000.00 for Trial Balance Credit and Adjustment Trial Balance Credit; Notes Payable–Bank lists 9,000.00 for Trial Balance Credit and Adjustment Trial Balance Credit; Accounts Payable lists 24,129.00 for Trial Balance Credit and Adjustment Trial Balance Credit; Interest Payable lists (i) 20.00 for Adjustments Credit and Adjustment Trial Balance Credit; Social Security Tax Payable lists 1,084.00 for Trial Balance Credit, (g) 74.40 for Adjustments Credit and 1,158.40 for Adjustment Trial Balance Credit; Medicare Tax Payable lists 250.00 for Trial Balance Credit, (g) 17.40 for Adjustments Credit and 267.40 for Adjustment Trial Balance Credit; Employee Income Taxes Payable lists 990.00 for Trial Balance Credit and Adjustment Trial Balance Credit; Federal Unemployment Tax Payable lists (h) 7.20 for Adjustments Credit and Adjustment Trial Balance Credit; State Unemployment Tax Payable lists (h) 64.80 for Adjustments Credit and Adjustment Trial Balance Credit;  Salaries Payable lists (f) 1,200.00 for Adjustments Credit and Adjustment Trial Balance Credit; Sales Tax Payable lists 7,200.00 for Trial Balance Credit and Adjustment Trial Balance Credit; Bill Whiteside, Capital lists 61,221.00 for Trial Balance Credit and Adjustment Trial Balance Credit; Bill Whiteside, Drawing lists 27,600.00 for Trial Balance Debit and Adjustment Trial Balance Debit; Income Summary lists (a) 52,000.00 for Adjustments Debit and Adjustment Trial Balance Debit and (b) 47,000.00 Adjustments Credit and Adjustment Trial Balance Credit (These entries are outlined in red); Sales lists 561,650.00 for Trial Balance Credit and Adjustment Trial Balance Credit; Sales Returns and Allowances lists 12,500.00 for Trial Balance Debit and Adjustment Trial Balance Debit; Interest Income lists 136.00 for Trial Balance Credit, (m) 30.00 for Adjustments Credit and 166.00 for Adjustment Trial Balance Credit; Miscellaneous Income lists 366.00 for Trial Balance Credit and Adjustment Trial Balance Credit; Purchases lists 321,500.00 for Trial Balance Debit and Adjustment Trial Balance Debit; Freight In lists 9,800.00 for Trial Balance Debit and Adjustment Trial Balance Debit; Purchases Returns and Allowances lists 3,050.00 for Trial Balance Credit and Adjustment Trial Balance Credit; Purchases Discounts lists 3,130.00 for Trial Balance Credit and Adjustment Trial Balance Credit; Salaries Expense–Sales lists 78,490.00 for Trial Balance Debit, (f) 1,200.00 for Adjustments Debit and 79,690.00 for Adjustment Trial Balance Debit; Advertising Expense lists 7,425.00 for Trial Balance Debit and Adjustment Trial Balance Debit; Cash Short or Over lists 125.00 for Trial Balance Debit and Adjustment Trial Balance Debit; Supplies Expense lists (j) 4,975.00 for Adjustments Debit and Adjustment Trial Balance Debit." title="Income Summary Worksheet (Slide 1 of 2)"/>
          <p:cNvPicPr>
            <a:picLocks noGrp="1" noChangeAspect="1"/>
          </p:cNvPicPr>
          <p:nvPr>
            <p:ph type="pic" sz="quarter" idx="14"/>
          </p:nvPr>
        </p:nvPicPr>
        <p:blipFill>
          <a:blip r:embed="rId3"/>
          <a:stretch>
            <a:fillRect/>
          </a:stretch>
        </p:blipFill>
        <p:spPr>
          <a:xfrm>
            <a:off x="1115838" y="1781175"/>
            <a:ext cx="6905626" cy="4543425"/>
          </a:xfrm>
          <a:prstGeom prst="rect">
            <a:avLst/>
          </a:prstGeom>
        </p:spPr>
      </p:pic>
    </p:spTree>
    <p:extLst>
      <p:ext uri="{BB962C8B-B14F-4D97-AF65-F5344CB8AC3E}">
        <p14:creationId xmlns:p14="http://schemas.microsoft.com/office/powerpoint/2010/main" val="1632512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0" y="0"/>
            <a:ext cx="9144000" cy="314876"/>
          </a:xfrm>
        </p:spPr>
        <p:txBody>
          <a:bodyPr/>
          <a:lstStyle/>
          <a:p>
            <a:pPr>
              <a:lnSpc>
                <a:spcPct val="100000"/>
              </a:lnSpc>
            </a:pPr>
            <a:r>
              <a:rPr lang="en-US" altLang="en-US" dirty="0"/>
              <a:t>Section 2, Objective 12-4: Complete a 10-column worksheet.</a:t>
            </a:r>
          </a:p>
        </p:txBody>
      </p:sp>
      <p:sp>
        <p:nvSpPr>
          <p:cNvPr id="6" name="Title 5"/>
          <p:cNvSpPr>
            <a:spLocks noGrp="1"/>
          </p:cNvSpPr>
          <p:nvPr>
            <p:ph type="title"/>
          </p:nvPr>
        </p:nvSpPr>
        <p:spPr>
          <a:xfrm>
            <a:off x="609600" y="457200"/>
            <a:ext cx="7886700" cy="762000"/>
          </a:xfrm>
        </p:spPr>
        <p:txBody>
          <a:bodyPr/>
          <a:lstStyle/>
          <a:p>
            <a:pPr>
              <a:lnSpc>
                <a:spcPct val="100000"/>
              </a:lnSpc>
            </a:pPr>
            <a:r>
              <a:rPr lang="en-US" dirty="0"/>
              <a:t>Income Summary (2 of 2)</a:t>
            </a:r>
          </a:p>
        </p:txBody>
      </p:sp>
      <p:sp>
        <p:nvSpPr>
          <p:cNvPr id="10" name="Content Placeholder 9"/>
          <p:cNvSpPr>
            <a:spLocks noGrp="1"/>
          </p:cNvSpPr>
          <p:nvPr>
            <p:ph sz="quarter" idx="16"/>
          </p:nvPr>
        </p:nvSpPr>
        <p:spPr>
          <a:xfrm>
            <a:off x="457200" y="1447800"/>
            <a:ext cx="8213834" cy="4953000"/>
          </a:xfrm>
        </p:spPr>
        <p:txBody>
          <a:bodyPr>
            <a:noAutofit/>
          </a:bodyPr>
          <a:lstStyle/>
          <a:p>
            <a:pPr marL="0" indent="0">
              <a:lnSpc>
                <a:spcPct val="100000"/>
              </a:lnSpc>
              <a:buNone/>
            </a:pPr>
            <a:r>
              <a:rPr lang="en-US" altLang="en-US" sz="2400" dirty="0"/>
              <a:t>Notice that the debit and credit amounts in </a:t>
            </a:r>
            <a:r>
              <a:rPr lang="en-US" altLang="en-US" sz="2400" i="1" dirty="0"/>
              <a:t>Income Summary</a:t>
            </a:r>
            <a:r>
              <a:rPr lang="en-US" altLang="en-US" sz="2400" dirty="0"/>
              <a:t> are </a:t>
            </a:r>
            <a:r>
              <a:rPr lang="en-US" altLang="en-US" sz="2400" u="sng" dirty="0"/>
              <a:t>not</a:t>
            </a:r>
            <a:r>
              <a:rPr lang="en-US" altLang="en-US" sz="2400" dirty="0"/>
              <a:t> combined in the Adjusted Trial Balance section.  Refer to page 428-430 in your text for a larger view.</a:t>
            </a:r>
          </a:p>
        </p:txBody>
      </p:sp>
    </p:spTree>
    <p:extLst>
      <p:ext uri="{BB962C8B-B14F-4D97-AF65-F5344CB8AC3E}">
        <p14:creationId xmlns:p14="http://schemas.microsoft.com/office/powerpoint/2010/main" val="2014853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4294967295"/>
          </p:nvPr>
        </p:nvSpPr>
        <p:spPr>
          <a:xfrm>
            <a:off x="0" y="15765"/>
            <a:ext cx="9144000" cy="365125"/>
          </a:xfrm>
        </p:spPr>
        <p:txBody>
          <a:bodyPr>
            <a:normAutofit lnSpcReduction="10000"/>
          </a:bodyPr>
          <a:lstStyle/>
          <a:p>
            <a:pPr marL="0" indent="0">
              <a:lnSpc>
                <a:spcPct val="100000"/>
              </a:lnSpc>
              <a:buNone/>
            </a:pPr>
            <a:r>
              <a:rPr lang="en-US" altLang="en-US" sz="1800" dirty="0"/>
              <a:t>Section 2, Objective 12-4: Complete a 10-column worksheet.</a:t>
            </a:r>
          </a:p>
        </p:txBody>
      </p:sp>
      <p:sp>
        <p:nvSpPr>
          <p:cNvPr id="9" name="Title 8"/>
          <p:cNvSpPr>
            <a:spLocks noGrp="1"/>
          </p:cNvSpPr>
          <p:nvPr>
            <p:ph type="title"/>
          </p:nvPr>
        </p:nvSpPr>
        <p:spPr>
          <a:xfrm>
            <a:off x="234315" y="533400"/>
            <a:ext cx="8675370" cy="618385"/>
          </a:xfrm>
        </p:spPr>
        <p:txBody>
          <a:bodyPr>
            <a:noAutofit/>
          </a:bodyPr>
          <a:lstStyle/>
          <a:p>
            <a:pPr>
              <a:lnSpc>
                <a:spcPct val="100000"/>
              </a:lnSpc>
            </a:pPr>
            <a:r>
              <a:rPr lang="en-US" altLang="en-US" dirty="0"/>
              <a:t>Balance Sheet Columns</a:t>
            </a:r>
            <a:endParaRPr lang="en-US" dirty="0"/>
          </a:p>
        </p:txBody>
      </p:sp>
      <p:sp>
        <p:nvSpPr>
          <p:cNvPr id="10" name="Content Placeholder 9"/>
          <p:cNvSpPr>
            <a:spLocks noGrp="1"/>
          </p:cNvSpPr>
          <p:nvPr>
            <p:ph idx="1"/>
          </p:nvPr>
        </p:nvSpPr>
        <p:spPr>
          <a:xfrm>
            <a:off x="260132" y="1447801"/>
            <a:ext cx="8610600" cy="4724400"/>
          </a:xfrm>
        </p:spPr>
        <p:txBody>
          <a:bodyPr>
            <a:normAutofit/>
          </a:bodyPr>
          <a:lstStyle/>
          <a:p>
            <a:pPr marL="457200" indent="-457200">
              <a:lnSpc>
                <a:spcPct val="100000"/>
              </a:lnSpc>
            </a:pPr>
            <a:r>
              <a:rPr lang="en-US" altLang="en-US" sz="2600" dirty="0"/>
              <a:t>Identify the accounts that appear on the balance sheet (assets, liability, owner</a:t>
            </a:r>
            <a:r>
              <a:rPr lang="ja-JP" altLang="en-US" sz="2600" dirty="0"/>
              <a:t>’</a:t>
            </a:r>
            <a:r>
              <a:rPr lang="en-US" altLang="ja-JP" sz="2600" dirty="0"/>
              <a:t>s capital).</a:t>
            </a:r>
            <a:endParaRPr lang="en-US" altLang="en-US" sz="2600" dirty="0"/>
          </a:p>
          <a:p>
            <a:pPr marL="457200" indent="-457200">
              <a:lnSpc>
                <a:spcPct val="100000"/>
              </a:lnSpc>
            </a:pPr>
            <a:r>
              <a:rPr lang="en-US" altLang="en-US" sz="2600" dirty="0"/>
              <a:t>Also include the owner</a:t>
            </a:r>
            <a:r>
              <a:rPr lang="ja-JP" altLang="en-US" sz="2600" dirty="0"/>
              <a:t>’</a:t>
            </a:r>
            <a:r>
              <a:rPr lang="en-US" altLang="ja-JP" sz="2600" dirty="0"/>
              <a:t>s drawing account in the Balance Sheet section.</a:t>
            </a:r>
            <a:endParaRPr lang="en-US" altLang="en-US" sz="2600" dirty="0"/>
          </a:p>
        </p:txBody>
      </p:sp>
    </p:spTree>
    <p:extLst>
      <p:ext uri="{BB962C8B-B14F-4D97-AF65-F5344CB8AC3E}">
        <p14:creationId xmlns:p14="http://schemas.microsoft.com/office/powerpoint/2010/main" val="1716574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0" y="15765"/>
            <a:ext cx="9144000" cy="365125"/>
          </a:xfrm>
        </p:spPr>
        <p:txBody>
          <a:bodyPr>
            <a:normAutofit lnSpcReduction="10000"/>
          </a:bodyPr>
          <a:lstStyle/>
          <a:p>
            <a:pPr marL="0" indent="0">
              <a:lnSpc>
                <a:spcPct val="100000"/>
              </a:lnSpc>
              <a:buNone/>
            </a:pPr>
            <a:r>
              <a:rPr lang="en-US" altLang="en-US" sz="1800" dirty="0"/>
              <a:t>Section 2, Objective 12-4: Complete a 10-column worksheet.</a:t>
            </a:r>
          </a:p>
        </p:txBody>
      </p:sp>
      <p:sp>
        <p:nvSpPr>
          <p:cNvPr id="2" name="Title 1"/>
          <p:cNvSpPr>
            <a:spLocks noGrp="1"/>
          </p:cNvSpPr>
          <p:nvPr>
            <p:ph type="title"/>
          </p:nvPr>
        </p:nvSpPr>
        <p:spPr>
          <a:xfrm>
            <a:off x="234315" y="457200"/>
            <a:ext cx="8675370" cy="748245"/>
          </a:xfrm>
        </p:spPr>
        <p:txBody>
          <a:bodyPr/>
          <a:lstStyle/>
          <a:p>
            <a:pPr>
              <a:lnSpc>
                <a:spcPct val="100000"/>
              </a:lnSpc>
            </a:pPr>
            <a:r>
              <a:rPr lang="en-US" altLang="en-US" dirty="0"/>
              <a:t>Income Statement Columns</a:t>
            </a:r>
            <a:endParaRPr lang="en-US" dirty="0"/>
          </a:p>
        </p:txBody>
      </p:sp>
      <p:sp>
        <p:nvSpPr>
          <p:cNvPr id="3" name="Content Placeholder 2"/>
          <p:cNvSpPr>
            <a:spLocks noGrp="1"/>
          </p:cNvSpPr>
          <p:nvPr>
            <p:ph idx="1"/>
          </p:nvPr>
        </p:nvSpPr>
        <p:spPr>
          <a:xfrm>
            <a:off x="304800" y="1357845"/>
            <a:ext cx="8534400" cy="4814355"/>
          </a:xfrm>
        </p:spPr>
        <p:txBody>
          <a:bodyPr>
            <a:normAutofit/>
          </a:bodyPr>
          <a:lstStyle/>
          <a:p>
            <a:pPr marL="0" indent="0">
              <a:lnSpc>
                <a:spcPct val="100000"/>
              </a:lnSpc>
              <a:buNone/>
            </a:pPr>
            <a:r>
              <a:rPr lang="en-US" altLang="en-US" sz="2600" dirty="0"/>
              <a:t>For accounts that appear on the income statement, Sales through Interest Expense, enter the amounts in the appropriate Debit or Credit column of the Income Statement section.</a:t>
            </a:r>
          </a:p>
        </p:txBody>
      </p:sp>
    </p:spTree>
    <p:extLst>
      <p:ext uri="{BB962C8B-B14F-4D97-AF65-F5344CB8AC3E}">
        <p14:creationId xmlns:p14="http://schemas.microsoft.com/office/powerpoint/2010/main" val="237347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0" y="-1"/>
            <a:ext cx="9144000" cy="365125"/>
          </a:xfrm>
        </p:spPr>
        <p:txBody>
          <a:bodyPr>
            <a:normAutofit/>
          </a:bodyPr>
          <a:lstStyle/>
          <a:p>
            <a:pPr marL="0" indent="0">
              <a:buNone/>
            </a:pPr>
            <a:r>
              <a:rPr lang="en-US" altLang="en-US" sz="1800" dirty="0"/>
              <a:t>Section 1</a:t>
            </a:r>
          </a:p>
        </p:txBody>
      </p:sp>
      <p:sp>
        <p:nvSpPr>
          <p:cNvPr id="2" name="Title 1"/>
          <p:cNvSpPr>
            <a:spLocks noGrp="1"/>
          </p:cNvSpPr>
          <p:nvPr>
            <p:ph type="title"/>
          </p:nvPr>
        </p:nvSpPr>
        <p:spPr>
          <a:xfrm>
            <a:off x="317936" y="349468"/>
            <a:ext cx="8502868" cy="1095506"/>
          </a:xfrm>
        </p:spPr>
        <p:txBody>
          <a:bodyPr/>
          <a:lstStyle/>
          <a:p>
            <a:r>
              <a:rPr lang="en-US" altLang="en-US" dirty="0"/>
              <a:t>Accrual Basis of Accounting</a:t>
            </a:r>
            <a:r>
              <a:rPr lang="en-US" altLang="en-US" baseline="0" dirty="0"/>
              <a:t> </a:t>
            </a:r>
            <a:r>
              <a:rPr lang="en-US" altLang="en-US" dirty="0"/>
              <a:t>(2 of 2)</a:t>
            </a:r>
            <a:endParaRPr lang="en-US" dirty="0"/>
          </a:p>
        </p:txBody>
      </p:sp>
      <p:sp>
        <p:nvSpPr>
          <p:cNvPr id="3" name="Content Placeholder 2"/>
          <p:cNvSpPr>
            <a:spLocks noGrp="1"/>
          </p:cNvSpPr>
          <p:nvPr>
            <p:ph idx="1"/>
          </p:nvPr>
        </p:nvSpPr>
        <p:spPr>
          <a:xfrm>
            <a:off x="381000" y="1524000"/>
            <a:ext cx="8382000" cy="4529769"/>
          </a:xfrm>
        </p:spPr>
        <p:txBody>
          <a:bodyPr>
            <a:normAutofit/>
          </a:bodyPr>
          <a:lstStyle/>
          <a:p>
            <a:pPr marL="0" indent="0">
              <a:buNone/>
            </a:pPr>
            <a:r>
              <a:rPr lang="en-US" altLang="en-US" sz="2600" b="1" u="sng" dirty="0"/>
              <a:t>Expenses</a:t>
            </a:r>
            <a:r>
              <a:rPr lang="en-US" altLang="en-US" sz="2600" b="1" dirty="0"/>
              <a:t> are recognized when incurred or used, not necessarily when cash is paid</a:t>
            </a:r>
          </a:p>
          <a:p>
            <a:pPr marL="457200" indent="-457200"/>
            <a:r>
              <a:rPr lang="en-US" altLang="en-US" sz="2400" dirty="0"/>
              <a:t>Each expense is assigned to the accounting period in which it helped to earn revenue for the business, even if cash is not paid at that time.</a:t>
            </a:r>
          </a:p>
          <a:p>
            <a:pPr marL="457200" indent="-457200"/>
            <a:r>
              <a:rPr lang="en-US" altLang="en-US" sz="2400" dirty="0"/>
              <a:t>This is often referred to as matching revenues and expenses.</a:t>
            </a:r>
          </a:p>
        </p:txBody>
      </p:sp>
    </p:spTree>
    <p:extLst>
      <p:ext uri="{BB962C8B-B14F-4D97-AF65-F5344CB8AC3E}">
        <p14:creationId xmlns:p14="http://schemas.microsoft.com/office/powerpoint/2010/main" val="364662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706" y="685800"/>
            <a:ext cx="8219094" cy="1981200"/>
          </a:xfrm>
        </p:spPr>
        <p:txBody>
          <a:bodyPr anchor="ctr">
            <a:normAutofit/>
          </a:bodyPr>
          <a:lstStyle/>
          <a:p>
            <a:r>
              <a:rPr lang="en-US" altLang="en-US" sz="3600" u="sng" dirty="0"/>
              <a:t>Section 1: Calculating and Recording Adjustments</a:t>
            </a:r>
            <a:endParaRPr lang="en-US" sz="3600" dirty="0"/>
          </a:p>
        </p:txBody>
      </p:sp>
      <p:sp>
        <p:nvSpPr>
          <p:cNvPr id="7" name="Content Placeholder 6"/>
          <p:cNvSpPr>
            <a:spLocks noGrp="1"/>
          </p:cNvSpPr>
          <p:nvPr>
            <p:ph type="subTitle" idx="1"/>
          </p:nvPr>
        </p:nvSpPr>
        <p:spPr>
          <a:xfrm>
            <a:off x="457200" y="3124200"/>
            <a:ext cx="8229600" cy="2438400"/>
          </a:xfrm>
        </p:spPr>
        <p:txBody>
          <a:bodyPr anchor="ctr">
            <a:noAutofit/>
          </a:bodyPr>
          <a:lstStyle/>
          <a:p>
            <a:pPr defTabSz="809625">
              <a:spcBef>
                <a:spcPct val="20000"/>
              </a:spcBef>
              <a:buClr>
                <a:srgbClr val="EB8045"/>
              </a:buClr>
              <a:defRPr/>
            </a:pPr>
            <a:r>
              <a:rPr lang="en-US" altLang="en-US" sz="3200" b="1" kern="0" dirty="0">
                <a:cs typeface="Times New Roman" pitchFamily="18" charset="0"/>
              </a:rPr>
              <a:t> Learning Objective 12-1: </a:t>
            </a:r>
            <a:r>
              <a:rPr lang="en-US" altLang="en-US" sz="3200" dirty="0"/>
              <a:t>Determine the adjustment for merchandise inventory, and enter the adjustment on the worksheet.</a:t>
            </a:r>
          </a:p>
        </p:txBody>
      </p:sp>
    </p:spTree>
    <p:extLst>
      <p:ext uri="{BB962C8B-B14F-4D97-AF65-F5344CB8AC3E}">
        <p14:creationId xmlns:p14="http://schemas.microsoft.com/office/powerpoint/2010/main" val="319984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0" y="15766"/>
            <a:ext cx="9144000" cy="533400"/>
          </a:xfrm>
        </p:spPr>
        <p:txBody>
          <a:bodyPr/>
          <a:lstStyle/>
          <a:p>
            <a:pPr>
              <a:lnSpc>
                <a:spcPct val="100000"/>
              </a:lnSpc>
            </a:pPr>
            <a:r>
              <a:rPr lang="en-US" altLang="en-US" dirty="0"/>
              <a:t>Section 1, Objective 12-1: Determine the adjustment for Merchandise Inventory and enter the adjustment on the worksheet. </a:t>
            </a:r>
          </a:p>
        </p:txBody>
      </p:sp>
      <p:sp>
        <p:nvSpPr>
          <p:cNvPr id="13" name="Title 12"/>
          <p:cNvSpPr>
            <a:spLocks noGrp="1"/>
          </p:cNvSpPr>
          <p:nvPr>
            <p:ph type="title"/>
          </p:nvPr>
        </p:nvSpPr>
        <p:spPr>
          <a:xfrm>
            <a:off x="228600" y="762000"/>
            <a:ext cx="8763000" cy="511114"/>
          </a:xfrm>
        </p:spPr>
        <p:txBody>
          <a:bodyPr>
            <a:noAutofit/>
          </a:bodyPr>
          <a:lstStyle/>
          <a:p>
            <a:pPr>
              <a:lnSpc>
                <a:spcPct val="100000"/>
              </a:lnSpc>
            </a:pPr>
            <a:r>
              <a:rPr lang="en-US" dirty="0"/>
              <a:t>Merchandise Account (1 of 3)</a:t>
            </a:r>
          </a:p>
        </p:txBody>
      </p:sp>
      <p:sp>
        <p:nvSpPr>
          <p:cNvPr id="15" name="Content Placeholder 14"/>
          <p:cNvSpPr>
            <a:spLocks noGrp="1"/>
          </p:cNvSpPr>
          <p:nvPr>
            <p:ph sz="quarter" idx="15"/>
          </p:nvPr>
        </p:nvSpPr>
        <p:spPr>
          <a:xfrm>
            <a:off x="369570" y="1447799"/>
            <a:ext cx="8317230" cy="875985"/>
          </a:xfrm>
        </p:spPr>
        <p:txBody>
          <a:bodyPr>
            <a:noAutofit/>
          </a:bodyPr>
          <a:lstStyle/>
          <a:p>
            <a:pPr marL="457200" indent="-457200">
              <a:lnSpc>
                <a:spcPct val="100000"/>
              </a:lnSpc>
            </a:pPr>
            <a:r>
              <a:rPr lang="en-US" altLang="en-US" sz="2200" dirty="0"/>
              <a:t>An asset account for merchandise inventory is maintained in the general ledger.</a:t>
            </a:r>
          </a:p>
        </p:txBody>
      </p:sp>
      <p:pic>
        <p:nvPicPr>
          <p:cNvPr id="18" name="Picture Placeholder 17" descr="T-Account titled Inventory with a field for data listed on the left." title="Merchandise T-Account (Slide 1 of 3)"/>
          <p:cNvPicPr>
            <a:picLocks noGrp="1" noChangeAspect="1"/>
          </p:cNvPicPr>
          <p:nvPr>
            <p:ph type="pic" sz="quarter" idx="14"/>
          </p:nvPr>
        </p:nvPicPr>
        <p:blipFill>
          <a:blip r:embed="rId3"/>
          <a:stretch>
            <a:fillRect/>
          </a:stretch>
        </p:blipFill>
        <p:spPr>
          <a:xfrm>
            <a:off x="3581400" y="2399985"/>
            <a:ext cx="2038823" cy="724215"/>
          </a:xfrm>
          <a:prstGeom prst="rect">
            <a:avLst/>
          </a:prstGeom>
        </p:spPr>
      </p:pic>
      <p:sp>
        <p:nvSpPr>
          <p:cNvPr id="16" name="Content Placeholder 15"/>
          <p:cNvSpPr>
            <a:spLocks noGrp="1"/>
          </p:cNvSpPr>
          <p:nvPr>
            <p:ph sz="quarter" idx="16"/>
          </p:nvPr>
        </p:nvSpPr>
        <p:spPr>
          <a:xfrm>
            <a:off x="381000" y="3179145"/>
            <a:ext cx="8305800" cy="630855"/>
          </a:xfrm>
        </p:spPr>
        <p:txBody>
          <a:bodyPr vert="horz" lIns="91440" tIns="45720" rIns="91440" bIns="45720" rtlCol="0">
            <a:noAutofit/>
          </a:bodyPr>
          <a:lstStyle/>
          <a:p>
            <a:pPr marL="457200" indent="-457200">
              <a:lnSpc>
                <a:spcPct val="100000"/>
              </a:lnSpc>
            </a:pPr>
            <a:r>
              <a:rPr lang="en-US" altLang="en-US" sz="2200" dirty="0"/>
              <a:t>All purchases of merchandise are debited to the Purchases account.</a:t>
            </a:r>
          </a:p>
        </p:txBody>
      </p:sp>
      <p:pic>
        <p:nvPicPr>
          <p:cNvPr id="19" name="Picture 18" descr="T-Account titled Purchases with a field for data listed on the left." title="Merchandise T-Account (Slide 1 of 3)"/>
          <p:cNvPicPr>
            <a:picLocks noChangeAspect="1"/>
          </p:cNvPicPr>
          <p:nvPr/>
        </p:nvPicPr>
        <p:blipFill>
          <a:blip r:embed="rId4"/>
          <a:stretch>
            <a:fillRect/>
          </a:stretch>
        </p:blipFill>
        <p:spPr>
          <a:xfrm>
            <a:off x="3505200" y="3977986"/>
            <a:ext cx="2043545" cy="822614"/>
          </a:xfrm>
          <a:prstGeom prst="rect">
            <a:avLst/>
          </a:prstGeom>
        </p:spPr>
      </p:pic>
      <p:sp>
        <p:nvSpPr>
          <p:cNvPr id="23" name="Content Placeholder 15"/>
          <p:cNvSpPr txBox="1">
            <a:spLocks/>
          </p:cNvSpPr>
          <p:nvPr/>
        </p:nvSpPr>
        <p:spPr>
          <a:xfrm>
            <a:off x="304800" y="4953000"/>
            <a:ext cx="8534400" cy="762000"/>
          </a:xfrm>
          <a:prstGeom prst="rect">
            <a:avLst/>
          </a:prstGeom>
        </p:spPr>
        <p:txBody>
          <a:bodyPr vert="horz" lIns="91440" tIns="45720" rIns="91440" bIns="45720" rtlCol="0">
            <a:noAutofit/>
          </a:bodyPr>
          <a:lstStyle>
            <a:lvl1pPr marL="457200" indent="-457200" defTabSz="914400" eaLnBrk="1" latinLnBrk="0" hangingPunct="1">
              <a:lnSpc>
                <a:spcPct val="100000"/>
              </a:lnSpc>
              <a:spcBef>
                <a:spcPts val="1000"/>
              </a:spcBef>
              <a:buFont typeface="Arial" panose="020B0604020202020204" pitchFamily="34" charset="0"/>
              <a:buChar char="•"/>
              <a:defRPr sz="2200">
                <a:latin typeface="Verdana" panose="020B0604030504040204" pitchFamily="34" charset="0"/>
                <a:ea typeface="Verdana" panose="020B0604030504040204" pitchFamily="34" charset="0"/>
                <a:cs typeface="Verdana" panose="020B0604030504040204" pitchFamily="34" charset="0"/>
              </a:defRPr>
            </a:lvl1pPr>
            <a:lvl2pPr marL="685800" indent="-228600" defTabSz="914400" eaLnBrk="1" latinLnBrk="0" hangingPunct="1">
              <a:lnSpc>
                <a:spcPct val="90000"/>
              </a:lnSpc>
              <a:spcBef>
                <a:spcPts val="500"/>
              </a:spcBef>
              <a:buFont typeface="Arial" panose="020B0604020202020204" pitchFamily="34" charset="0"/>
              <a:buChar char="–"/>
              <a:defRPr sz="2600">
                <a:latin typeface="Verdana" panose="020B0604030504040204" pitchFamily="34" charset="0"/>
                <a:ea typeface="Verdana" panose="020B0604030504040204" pitchFamily="34" charset="0"/>
                <a:cs typeface="Verdana" panose="020B0604030504040204" pitchFamily="34" charset="0"/>
              </a:defRPr>
            </a:lvl2pPr>
            <a:lvl3pPr marL="1143000" indent="-228600" defTabSz="914400" eaLnBrk="1" latinLnBrk="0" hangingPunct="1">
              <a:lnSpc>
                <a:spcPct val="90000"/>
              </a:lnSpc>
              <a:spcBef>
                <a:spcPts val="500"/>
              </a:spcBef>
              <a:buFont typeface="Wingdings" panose="05000000000000000000" pitchFamily="2" charset="2"/>
              <a:buChar char="§"/>
              <a:defRPr sz="2400">
                <a:latin typeface="Verdana" panose="020B0604030504040204" pitchFamily="34" charset="0"/>
                <a:ea typeface="Verdana" panose="020B0604030504040204" pitchFamily="34" charset="0"/>
                <a:cs typeface="Verdana" panose="020B0604030504040204" pitchFamily="34" charset="0"/>
              </a:defRPr>
            </a:lvl3pPr>
            <a:lvl4pPr marL="1600200" indent="-228600" defTabSz="914400" eaLnBrk="1" latinLnBrk="0" hangingPunct="1">
              <a:lnSpc>
                <a:spcPct val="90000"/>
              </a:lnSpc>
              <a:spcBef>
                <a:spcPts val="500"/>
              </a:spcBef>
              <a:buFont typeface="Courier New" panose="02070309020205020404" pitchFamily="49" charset="0"/>
              <a:buChar char="o"/>
              <a:defRPr sz="2200">
                <a:latin typeface="Verdana" panose="020B0604030504040204" pitchFamily="34" charset="0"/>
                <a:ea typeface="Verdana" panose="020B0604030504040204" pitchFamily="34" charset="0"/>
                <a:cs typeface="Verdana" panose="020B0604030504040204" pitchFamily="34" charset="0"/>
              </a:defRPr>
            </a:lvl4pPr>
            <a:lvl5pPr marL="2057400" indent="-228600" defTabSz="914400" eaLnBrk="1" latinLnBrk="0" hangingPunct="1">
              <a:lnSpc>
                <a:spcPct val="90000"/>
              </a:lnSpc>
              <a:spcBef>
                <a:spcPts val="500"/>
              </a:spcBef>
              <a:buFont typeface="Wingdings" panose="05000000000000000000" pitchFamily="2" charset="2"/>
              <a:buChar char="Ø"/>
              <a:defRPr sz="2000">
                <a:latin typeface="Verdana" panose="020B0604030504040204" pitchFamily="34" charset="0"/>
                <a:ea typeface="Verdana" panose="020B0604030504040204" pitchFamily="34" charset="0"/>
                <a:cs typeface="Verdana" panose="020B0604030504040204" pitchFamily="34" charset="0"/>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r>
              <a:rPr lang="en-US" altLang="en-US" dirty="0"/>
              <a:t>All </a:t>
            </a:r>
            <a:r>
              <a:rPr lang="en-US" altLang="en-US" dirty="0" smtClean="0"/>
              <a:t>sales </a:t>
            </a:r>
            <a:r>
              <a:rPr lang="en-US" altLang="en-US" dirty="0"/>
              <a:t>of merchandise are </a:t>
            </a:r>
            <a:r>
              <a:rPr lang="en-US" altLang="en-US" dirty="0" smtClean="0"/>
              <a:t>credited </a:t>
            </a:r>
            <a:r>
              <a:rPr lang="en-US" altLang="en-US" dirty="0"/>
              <a:t>to the </a:t>
            </a:r>
            <a:r>
              <a:rPr lang="en-US" altLang="en-US" dirty="0" smtClean="0"/>
              <a:t>revenue account Sales.</a:t>
            </a:r>
            <a:endParaRPr lang="en-US" altLang="en-US" dirty="0"/>
          </a:p>
        </p:txBody>
      </p:sp>
      <p:pic>
        <p:nvPicPr>
          <p:cNvPr id="24" name="Picture 23" descr="T-Account titled Sales with a field for data listed on the right." title="Merchandise T-Account (Slide 1 of 3)"/>
          <p:cNvPicPr>
            <a:picLocks noChangeAspect="1"/>
          </p:cNvPicPr>
          <p:nvPr/>
        </p:nvPicPr>
        <p:blipFill>
          <a:blip r:embed="rId5"/>
          <a:stretch>
            <a:fillRect/>
          </a:stretch>
        </p:blipFill>
        <p:spPr>
          <a:xfrm>
            <a:off x="3352800" y="5656118"/>
            <a:ext cx="2398568" cy="744682"/>
          </a:xfrm>
          <a:prstGeom prst="rect">
            <a:avLst/>
          </a:prstGeom>
        </p:spPr>
      </p:pic>
    </p:spTree>
    <p:extLst>
      <p:ext uri="{BB962C8B-B14F-4D97-AF65-F5344CB8AC3E}">
        <p14:creationId xmlns:p14="http://schemas.microsoft.com/office/powerpoint/2010/main" val="3803912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20246"/>
            <a:ext cx="9144000" cy="557822"/>
          </a:xfrm>
        </p:spPr>
        <p:txBody>
          <a:bodyPr/>
          <a:lstStyle/>
          <a:p>
            <a:pPr>
              <a:lnSpc>
                <a:spcPct val="100000"/>
              </a:lnSpc>
            </a:pPr>
            <a:r>
              <a:rPr lang="en-US" altLang="en-US" dirty="0"/>
              <a:t>Section 1, Objective 12-1: Determine the adjustment for Merchandise Inventory and enter the adjustment on the worksheet. </a:t>
            </a:r>
          </a:p>
        </p:txBody>
      </p:sp>
      <p:sp>
        <p:nvSpPr>
          <p:cNvPr id="2" name="Title 1"/>
          <p:cNvSpPr>
            <a:spLocks noGrp="1"/>
          </p:cNvSpPr>
          <p:nvPr>
            <p:ph type="title"/>
          </p:nvPr>
        </p:nvSpPr>
        <p:spPr>
          <a:xfrm>
            <a:off x="457200" y="591822"/>
            <a:ext cx="8223032" cy="748246"/>
          </a:xfrm>
        </p:spPr>
        <p:txBody>
          <a:bodyPr>
            <a:normAutofit/>
          </a:bodyPr>
          <a:lstStyle/>
          <a:p>
            <a:pPr>
              <a:lnSpc>
                <a:spcPct val="100000"/>
              </a:lnSpc>
            </a:pPr>
            <a:r>
              <a:rPr lang="en-US" dirty="0"/>
              <a:t>Merchandise Account (2 of 3)</a:t>
            </a:r>
          </a:p>
        </p:txBody>
      </p:sp>
      <p:sp>
        <p:nvSpPr>
          <p:cNvPr id="5" name="Content Placeholder 4"/>
          <p:cNvSpPr>
            <a:spLocks noGrp="1"/>
          </p:cNvSpPr>
          <p:nvPr>
            <p:ph sz="quarter" idx="15"/>
          </p:nvPr>
        </p:nvSpPr>
        <p:spPr>
          <a:xfrm>
            <a:off x="304800" y="1409700"/>
            <a:ext cx="8534400" cy="3009900"/>
          </a:xfrm>
        </p:spPr>
        <p:txBody>
          <a:bodyPr>
            <a:noAutofit/>
          </a:bodyPr>
          <a:lstStyle/>
          <a:p>
            <a:pPr marL="457200" indent="-457200">
              <a:lnSpc>
                <a:spcPct val="100000"/>
              </a:lnSpc>
            </a:pPr>
            <a:r>
              <a:rPr lang="en-US" altLang="en-US" sz="2600" dirty="0"/>
              <a:t>Notice that no entries are made directly to the Merchandise Inventory account during the accounting period. </a:t>
            </a:r>
          </a:p>
          <a:p>
            <a:pPr marL="457200" indent="-457200">
              <a:lnSpc>
                <a:spcPct val="100000"/>
              </a:lnSpc>
            </a:pPr>
            <a:r>
              <a:rPr lang="en-US" altLang="en-US" sz="2600" dirty="0"/>
              <a:t>Consequently, when the trial balance is prepared at the end of the period, the Merchandise Inventory account still shows the beginning inventory for the period. </a:t>
            </a:r>
          </a:p>
        </p:txBody>
      </p:sp>
      <p:pic>
        <p:nvPicPr>
          <p:cNvPr id="9" name="Picture Placeholder 8" descr="Example of three T-Accounts included with a merchandise account.  The first T-Account is titled Merchandise Inventory with a field for data listed on the left.  The next T-Account is titled Purchases with a field for data listed on the left.  The last T-Account is titled Sales with a field for data listed on the right." title="Merchandise T-Accounts (Slide 2 of 3)"/>
          <p:cNvPicPr>
            <a:picLocks noGrp="1" noChangeAspect="1"/>
          </p:cNvPicPr>
          <p:nvPr>
            <p:ph type="pic" sz="quarter" idx="14"/>
          </p:nvPr>
        </p:nvPicPr>
        <p:blipFill>
          <a:blip r:embed="rId3"/>
          <a:stretch>
            <a:fillRect/>
          </a:stretch>
        </p:blipFill>
        <p:spPr>
          <a:xfrm>
            <a:off x="845130" y="4648200"/>
            <a:ext cx="7416797" cy="1676400"/>
          </a:xfrm>
          <a:prstGeom prst="rect">
            <a:avLst/>
          </a:prstGeom>
        </p:spPr>
      </p:pic>
    </p:spTree>
    <p:extLst>
      <p:ext uri="{BB962C8B-B14F-4D97-AF65-F5344CB8AC3E}">
        <p14:creationId xmlns:p14="http://schemas.microsoft.com/office/powerpoint/2010/main" val="4289306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4294967295"/>
          </p:nvPr>
        </p:nvSpPr>
        <p:spPr>
          <a:xfrm>
            <a:off x="15766" y="17018"/>
            <a:ext cx="9112468" cy="576816"/>
          </a:xfrm>
        </p:spPr>
        <p:txBody>
          <a:bodyPr>
            <a:noAutofit/>
          </a:bodyPr>
          <a:lstStyle/>
          <a:p>
            <a:pPr marL="0" indent="0">
              <a:lnSpc>
                <a:spcPct val="100000"/>
              </a:lnSpc>
              <a:buNone/>
            </a:pPr>
            <a:r>
              <a:rPr lang="en-US" altLang="en-US" sz="1800" dirty="0"/>
              <a:t>Section 1, Objective 12-1: Determine the adjustment for Merchandise Inventory and enter the adjustment on the worksheet.</a:t>
            </a:r>
          </a:p>
        </p:txBody>
      </p:sp>
      <p:sp>
        <p:nvSpPr>
          <p:cNvPr id="9" name="Title 8"/>
          <p:cNvSpPr>
            <a:spLocks noGrp="1"/>
          </p:cNvSpPr>
          <p:nvPr>
            <p:ph type="title"/>
          </p:nvPr>
        </p:nvSpPr>
        <p:spPr>
          <a:xfrm>
            <a:off x="224264" y="609600"/>
            <a:ext cx="8675370" cy="762000"/>
          </a:xfrm>
        </p:spPr>
        <p:txBody>
          <a:bodyPr>
            <a:normAutofit/>
          </a:bodyPr>
          <a:lstStyle/>
          <a:p>
            <a:pPr>
              <a:lnSpc>
                <a:spcPct val="100000"/>
              </a:lnSpc>
            </a:pPr>
            <a:r>
              <a:rPr lang="en-US" dirty="0"/>
              <a:t>Merchandise Account (3 of 3)</a:t>
            </a:r>
          </a:p>
        </p:txBody>
      </p:sp>
      <p:sp>
        <p:nvSpPr>
          <p:cNvPr id="10" name="Content Placeholder 9"/>
          <p:cNvSpPr>
            <a:spLocks noGrp="1"/>
          </p:cNvSpPr>
          <p:nvPr>
            <p:ph idx="1"/>
          </p:nvPr>
        </p:nvSpPr>
        <p:spPr>
          <a:xfrm>
            <a:off x="352316" y="1447800"/>
            <a:ext cx="8426450" cy="4935839"/>
          </a:xfrm>
        </p:spPr>
        <p:txBody>
          <a:bodyPr>
            <a:noAutofit/>
          </a:bodyPr>
          <a:lstStyle/>
          <a:p>
            <a:pPr marL="457200" indent="-457200">
              <a:lnSpc>
                <a:spcPct val="100000"/>
              </a:lnSpc>
              <a:spcBef>
                <a:spcPts val="500"/>
              </a:spcBef>
            </a:pPr>
            <a:r>
              <a:rPr lang="en-US" altLang="en-US" sz="2600" dirty="0"/>
              <a:t>Based on a physical count taken on December 31, merchandise inventory for Whiteside Antiques totaled $47,000.</a:t>
            </a:r>
          </a:p>
          <a:p>
            <a:pPr marL="457200" indent="-457200">
              <a:lnSpc>
                <a:spcPct val="100000"/>
              </a:lnSpc>
              <a:spcBef>
                <a:spcPts val="500"/>
              </a:spcBef>
              <a:spcAft>
                <a:spcPct val="40000"/>
              </a:spcAft>
            </a:pPr>
            <a:r>
              <a:rPr lang="en-US" altLang="en-US" sz="2600" dirty="0"/>
              <a:t>Whiteside Antiques needs to adjust the Merchandise Inventory account to reflect the balance at the end of the year.</a:t>
            </a:r>
          </a:p>
          <a:p>
            <a:pPr marL="457200" indent="-457200">
              <a:lnSpc>
                <a:spcPct val="100000"/>
              </a:lnSpc>
              <a:spcBef>
                <a:spcPts val="500"/>
              </a:spcBef>
              <a:spcAft>
                <a:spcPct val="40000"/>
              </a:spcAft>
            </a:pPr>
            <a:r>
              <a:rPr lang="en-US" altLang="en-US" sz="2600" dirty="0"/>
              <a:t>The adjustment is made in two steps.</a:t>
            </a:r>
          </a:p>
          <a:p>
            <a:pPr marL="457200" indent="-457200">
              <a:lnSpc>
                <a:spcPct val="100000"/>
              </a:lnSpc>
              <a:spcBef>
                <a:spcPts val="500"/>
              </a:spcBef>
            </a:pPr>
            <a:r>
              <a:rPr lang="en-US" altLang="en-US" sz="2600" dirty="0"/>
              <a:t>Each step needs two general ledger accounts:</a:t>
            </a:r>
          </a:p>
          <a:p>
            <a:pPr marL="914400" indent="-457200">
              <a:lnSpc>
                <a:spcPct val="100000"/>
              </a:lnSpc>
              <a:spcBef>
                <a:spcPct val="20000"/>
              </a:spcBef>
              <a:buSzPct val="80000"/>
              <a:buFont typeface="Verdana" panose="020B0604030504040204" pitchFamily="34" charset="0"/>
              <a:buChar char="–"/>
            </a:pPr>
            <a:r>
              <a:rPr lang="en-US" altLang="en-US" sz="2400" dirty="0"/>
              <a:t>Merchandise Inventory</a:t>
            </a:r>
          </a:p>
          <a:p>
            <a:pPr marL="914400" indent="-457200">
              <a:lnSpc>
                <a:spcPct val="100000"/>
              </a:lnSpc>
              <a:spcBef>
                <a:spcPct val="20000"/>
              </a:spcBef>
              <a:buSzPct val="80000"/>
              <a:buFont typeface="Verdana" panose="020B0604030504040204" pitchFamily="34" charset="0"/>
              <a:buChar char="–"/>
            </a:pPr>
            <a:r>
              <a:rPr lang="en-US" altLang="en-US" sz="2400" dirty="0"/>
              <a:t>Income Summary</a:t>
            </a:r>
          </a:p>
        </p:txBody>
      </p:sp>
    </p:spTree>
    <p:extLst>
      <p:ext uri="{BB962C8B-B14F-4D97-AF65-F5344CB8AC3E}">
        <p14:creationId xmlns:p14="http://schemas.microsoft.com/office/powerpoint/2010/main" val="3227958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2397</TotalTime>
  <Pages>56</Pages>
  <Words>4462</Words>
  <Application>Microsoft Office PowerPoint</Application>
  <PresentationFormat>On-screen Show (4:3)</PresentationFormat>
  <Paragraphs>334</Paragraphs>
  <Slides>43</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ＭＳ Ｐゴシック</vt:lpstr>
      <vt:lpstr>ＭＳ Ｐゴシック</vt:lpstr>
      <vt:lpstr>Arial</vt:lpstr>
      <vt:lpstr>Courier New</vt:lpstr>
      <vt:lpstr>Times New Roman</vt:lpstr>
      <vt:lpstr>Verdana</vt:lpstr>
      <vt:lpstr>Wingdings</vt:lpstr>
      <vt:lpstr>Office Theme</vt:lpstr>
      <vt:lpstr>College Accounting A Contemporary Approach</vt:lpstr>
      <vt:lpstr>Learning Objectives (1 of 2)</vt:lpstr>
      <vt:lpstr>Learning Objectives (2 of 2)</vt:lpstr>
      <vt:lpstr>Accrual Basis of Accounting (1 of 2)</vt:lpstr>
      <vt:lpstr>Accrual Basis of Accounting (2 of 2)</vt:lpstr>
      <vt:lpstr>Section 1: Calculating and Recording Adjustments</vt:lpstr>
      <vt:lpstr>Merchandise Account (1 of 3)</vt:lpstr>
      <vt:lpstr>Merchandise Account (2 of 3)</vt:lpstr>
      <vt:lpstr>Merchandise Account (3 of 3)</vt:lpstr>
      <vt:lpstr>Whiteside Antiques (1 of 2)</vt:lpstr>
      <vt:lpstr>Whiteside Antiques (2 of 2)</vt:lpstr>
      <vt:lpstr>Adjustment for Beginning Inventory </vt:lpstr>
      <vt:lpstr>Adjustment for Ending Inventory</vt:lpstr>
      <vt:lpstr>Section 1: Calculating and Recording Adjustments </vt:lpstr>
      <vt:lpstr>Losses from Uncollectible Accounts (1 of 3)</vt:lpstr>
      <vt:lpstr>Losses from Uncollectible Accounts (2 of 3)</vt:lpstr>
      <vt:lpstr>Losses from Uncollectible Accounts (3 of 3)</vt:lpstr>
      <vt:lpstr>Adjustment for Uncollectible Accounts</vt:lpstr>
      <vt:lpstr>Allowance for Doubtful Accounts</vt:lpstr>
      <vt:lpstr>Adjustment for Depreciation</vt:lpstr>
      <vt:lpstr>Accrued Expenses</vt:lpstr>
      <vt:lpstr>Adjustment for Accrued Salaries</vt:lpstr>
      <vt:lpstr>Accrued Payroll Taxes</vt:lpstr>
      <vt:lpstr>Adjustment for Accrued Payroll Taxes (1 of 2)</vt:lpstr>
      <vt:lpstr>Adjustment for Accrued Payroll Taxes (2 of 2)</vt:lpstr>
      <vt:lpstr>Accrued Unemployment Taxes</vt:lpstr>
      <vt:lpstr>Accrued Interest on Notes Payable (1 of 2)</vt:lpstr>
      <vt:lpstr>Accrued Interest on Notes Payable (2 of 2)</vt:lpstr>
      <vt:lpstr>Adjustment for Accrued Interest on Notes Payable</vt:lpstr>
      <vt:lpstr>Prepaid Expenses (deferred expenses)</vt:lpstr>
      <vt:lpstr>Section 1: Calculating and Recording Adjustments  </vt:lpstr>
      <vt:lpstr>Accrued Income</vt:lpstr>
      <vt:lpstr>Accrued Interest on Notes Receivable</vt:lpstr>
      <vt:lpstr>Income</vt:lpstr>
      <vt:lpstr>Adjustment for Accrued Interest on Notes Receivable (1 of 2)</vt:lpstr>
      <vt:lpstr>Adjustment for Accrued Interest on Notes Receivable (2 of 2)</vt:lpstr>
      <vt:lpstr>Adjustment for unearned or deferred income</vt:lpstr>
      <vt:lpstr>Section 2: Accruals, Deferrals, and the Worksheet</vt:lpstr>
      <vt:lpstr>The Adjusted Trial Balance section of the worksheet is completed as follows.</vt:lpstr>
      <vt:lpstr>Income Summary (1 of 2)</vt:lpstr>
      <vt:lpstr>Income Summary (2 of 2)</vt:lpstr>
      <vt:lpstr>Balance Sheet Columns</vt:lpstr>
      <vt:lpstr>Income Statement Columns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Accruals, Deferrals,and the Worksheet</dc:title>
  <dc:subject>college accounting</dc:subject>
  <dc:creator>Haddock</dc:creator>
  <cp:lastModifiedBy>Johnson, Debra L.</cp:lastModifiedBy>
  <cp:revision>2298</cp:revision>
  <cp:lastPrinted>1995-11-01T12:42:10Z</cp:lastPrinted>
  <dcterms:created xsi:type="dcterms:W3CDTF">1996-09-08T19:01:22Z</dcterms:created>
  <dcterms:modified xsi:type="dcterms:W3CDTF">2018-05-16T22:41:25Z</dcterms:modified>
</cp:coreProperties>
</file>