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52"/>
  </p:notesMasterIdLst>
  <p:sldIdLst>
    <p:sldId id="304" r:id="rId2"/>
    <p:sldId id="258" r:id="rId3"/>
    <p:sldId id="260" r:id="rId4"/>
    <p:sldId id="263" r:id="rId5"/>
    <p:sldId id="305" r:id="rId6"/>
    <p:sldId id="306" r:id="rId7"/>
    <p:sldId id="307" r:id="rId8"/>
    <p:sldId id="310" r:id="rId9"/>
    <p:sldId id="312" r:id="rId10"/>
    <p:sldId id="308" r:id="rId11"/>
    <p:sldId id="309" r:id="rId12"/>
    <p:sldId id="311"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2" r:id="rId32"/>
    <p:sldId id="333" r:id="rId33"/>
    <p:sldId id="334" r:id="rId34"/>
    <p:sldId id="335" r:id="rId35"/>
    <p:sldId id="336" r:id="rId36"/>
    <p:sldId id="338" r:id="rId37"/>
    <p:sldId id="337"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72" autoAdjust="0"/>
    <p:restoredTop sz="95737"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822C0-ACB7-475A-B322-BD70D2B6D856}"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64CF8-17CF-48E4-A7E1-5660C5ECC4E2}" type="slidenum">
              <a:rPr lang="en-US" smtClean="0"/>
              <a:t>‹#›</a:t>
            </a:fld>
            <a:endParaRPr lang="en-US"/>
          </a:p>
        </p:txBody>
      </p:sp>
    </p:spTree>
    <p:extLst>
      <p:ext uri="{BB962C8B-B14F-4D97-AF65-F5344CB8AC3E}">
        <p14:creationId xmlns:p14="http://schemas.microsoft.com/office/powerpoint/2010/main" val="87422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p>
          <a:p>
            <a:pPr marL="0" marR="0" indent="0" algn="l" defTabSz="914400" rtl="0" eaLnBrk="1" fontAlgn="auto" latinLnBrk="0" hangingPunct="1">
              <a:lnSpc>
                <a:spcPct val="100000"/>
              </a:lnSpc>
              <a:spcBef>
                <a:spcPts val="0"/>
              </a:spcBef>
              <a:spcAft>
                <a:spcPts val="0"/>
              </a:spcAft>
              <a:buClrTx/>
              <a:buSzTx/>
              <a:buFontTx/>
              <a:buNone/>
              <a:tabLst/>
              <a:defRPr/>
            </a:pPr>
            <a:r>
              <a:rPr lang="en-US" b="0" kern="0">
                <a:ea typeface="MS PGothic" panose="020B0600070205080204" pitchFamily="34" charset="-128"/>
              </a:rPr>
              <a:t>Chapter 13</a:t>
            </a:r>
            <a:r>
              <a:rPr lang="en-US" altLang="en-US" b="0">
                <a:latin typeface="Arial" charset="0"/>
              </a:rPr>
              <a:t> </a:t>
            </a:r>
            <a:r>
              <a:rPr lang="en-US" b="0">
                <a:latin typeface="Arial" charset="0"/>
              </a:rPr>
              <a:t> </a:t>
            </a:r>
            <a:r>
              <a:rPr lang="en-US" b="0">
                <a:ea typeface="MS PGothic" panose="020B0600070205080204" pitchFamily="34" charset="-128"/>
              </a:rPr>
              <a:t>Financial Statements and Closing Procedures</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1</a:t>
            </a:fld>
            <a:endParaRPr lang="en-US"/>
          </a:p>
        </p:txBody>
      </p:sp>
    </p:spTree>
    <p:extLst>
      <p:ext uri="{BB962C8B-B14F-4D97-AF65-F5344CB8AC3E}">
        <p14:creationId xmlns:p14="http://schemas.microsoft.com/office/powerpoint/2010/main" val="54101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To calculate the net delivered cost of purchases, one would add purchases and freight in, and then deduct purchases returns and allowances and deduct purchases discounts.  </a:t>
            </a:r>
          </a:p>
        </p:txBody>
      </p:sp>
      <p:sp>
        <p:nvSpPr>
          <p:cNvPr id="4" name="Slide Number Placeholder 3"/>
          <p:cNvSpPr>
            <a:spLocks noGrp="1"/>
          </p:cNvSpPr>
          <p:nvPr>
            <p:ph type="sldNum" sz="quarter" idx="10"/>
          </p:nvPr>
        </p:nvSpPr>
        <p:spPr/>
        <p:txBody>
          <a:bodyPr/>
          <a:lstStyle/>
          <a:p>
            <a:fld id="{26E64CF8-17CF-48E4-A7E1-5660C5ECC4E2}" type="slidenum">
              <a:rPr lang="en-US" smtClean="0"/>
              <a:t>10</a:t>
            </a:fld>
            <a:endParaRPr lang="en-US"/>
          </a:p>
        </p:txBody>
      </p:sp>
    </p:spTree>
    <p:extLst>
      <p:ext uri="{BB962C8B-B14F-4D97-AF65-F5344CB8AC3E}">
        <p14:creationId xmlns:p14="http://schemas.microsoft.com/office/powerpoint/2010/main" val="312081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To figure the total merchandise available for sale, a business would start with beginning merchandise inventory and add in the net delivered cost of purchases.</a:t>
            </a:r>
          </a:p>
        </p:txBody>
      </p:sp>
      <p:sp>
        <p:nvSpPr>
          <p:cNvPr id="4" name="Slide Number Placeholder 3"/>
          <p:cNvSpPr>
            <a:spLocks noGrp="1"/>
          </p:cNvSpPr>
          <p:nvPr>
            <p:ph type="sldNum" sz="quarter" idx="10"/>
          </p:nvPr>
        </p:nvSpPr>
        <p:spPr/>
        <p:txBody>
          <a:bodyPr/>
          <a:lstStyle/>
          <a:p>
            <a:fld id="{26E64CF8-17CF-48E4-A7E1-5660C5ECC4E2}" type="slidenum">
              <a:rPr lang="en-US" smtClean="0"/>
              <a:t>11</a:t>
            </a:fld>
            <a:endParaRPr lang="en-US"/>
          </a:p>
        </p:txBody>
      </p:sp>
    </p:spTree>
    <p:extLst>
      <p:ext uri="{BB962C8B-B14F-4D97-AF65-F5344CB8AC3E}">
        <p14:creationId xmlns:p14="http://schemas.microsoft.com/office/powerpoint/2010/main" val="18591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25000"/>
              </a:spcAft>
              <a:buSzPct val="80000"/>
              <a:buFont typeface="Wingdings" pitchFamily="2" charset="2"/>
              <a:buNone/>
            </a:pPr>
            <a:r>
              <a:rPr lang="en-US" altLang="en-US" b="1" dirty="0"/>
              <a:t>Section 1, Objective 13-1:</a:t>
            </a:r>
          </a:p>
          <a:p>
            <a:pPr>
              <a:spcBef>
                <a:spcPct val="0"/>
              </a:spcBef>
              <a:spcAft>
                <a:spcPct val="25000"/>
              </a:spcAft>
              <a:buSzPct val="80000"/>
              <a:buFont typeface="Wingdings" pitchFamily="2" charset="2"/>
              <a:buNone/>
            </a:pPr>
            <a:r>
              <a:rPr lang="en-US" altLang="en-US" i="1" dirty="0"/>
              <a:t>Merchandise Inventory</a:t>
            </a:r>
            <a:r>
              <a:rPr lang="en-US" altLang="en-US" dirty="0"/>
              <a:t> is the one account that appears on both the income statement as well as the balance sheet. Ending inventory appears on the Balance sheet and both beginning and ending </a:t>
            </a:r>
            <a:r>
              <a:rPr lang="en-US" altLang="en-US" i="1" dirty="0"/>
              <a:t>Merchandise Inventory</a:t>
            </a:r>
            <a:r>
              <a:rPr lang="en-US" altLang="en-US" dirty="0"/>
              <a:t> balances are needed to figure cost of goods sold.</a:t>
            </a:r>
          </a:p>
        </p:txBody>
      </p:sp>
      <p:sp>
        <p:nvSpPr>
          <p:cNvPr id="4" name="Slide Number Placeholder 3"/>
          <p:cNvSpPr>
            <a:spLocks noGrp="1"/>
          </p:cNvSpPr>
          <p:nvPr>
            <p:ph type="sldNum" sz="quarter" idx="10"/>
          </p:nvPr>
        </p:nvSpPr>
        <p:spPr/>
        <p:txBody>
          <a:bodyPr/>
          <a:lstStyle/>
          <a:p>
            <a:fld id="{26E64CF8-17CF-48E4-A7E1-5660C5ECC4E2}" type="slidenum">
              <a:rPr lang="en-US" smtClean="0"/>
              <a:t>12</a:t>
            </a:fld>
            <a:endParaRPr lang="en-US"/>
          </a:p>
        </p:txBody>
      </p:sp>
    </p:spTree>
    <p:extLst>
      <p:ext uri="{BB962C8B-B14F-4D97-AF65-F5344CB8AC3E}">
        <p14:creationId xmlns:p14="http://schemas.microsoft.com/office/powerpoint/2010/main" val="252078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Gross profit is what is left to cover operating expenses and provide a profit.  </a:t>
            </a:r>
            <a:r>
              <a:rPr lang="en-US" altLang="en-US" dirty="0">
                <a:latin typeface="Arial" charset="0"/>
                <a:cs typeface="Arial" charset="0"/>
              </a:rPr>
              <a:t>For </a:t>
            </a:r>
            <a:r>
              <a:rPr lang="en-US" altLang="en-US" dirty="0"/>
              <a:t>Whiteside</a:t>
            </a:r>
            <a:r>
              <a:rPr lang="en-US" altLang="en-US" dirty="0">
                <a:latin typeface="Arial" charset="0"/>
                <a:cs typeface="Arial" charset="0"/>
              </a:rPr>
              <a:t> Antiques, gross profit is equal to net sales less cost of goods sold.</a:t>
            </a:r>
          </a:p>
        </p:txBody>
      </p:sp>
      <p:sp>
        <p:nvSpPr>
          <p:cNvPr id="4" name="Slide Number Placeholder 3"/>
          <p:cNvSpPr>
            <a:spLocks noGrp="1"/>
          </p:cNvSpPr>
          <p:nvPr>
            <p:ph type="sldNum" sz="quarter" idx="10"/>
          </p:nvPr>
        </p:nvSpPr>
        <p:spPr/>
        <p:txBody>
          <a:bodyPr/>
          <a:lstStyle/>
          <a:p>
            <a:fld id="{26E64CF8-17CF-48E4-A7E1-5660C5ECC4E2}" type="slidenum">
              <a:rPr lang="en-US" smtClean="0"/>
              <a:t>13</a:t>
            </a:fld>
            <a:endParaRPr lang="en-US"/>
          </a:p>
        </p:txBody>
      </p:sp>
    </p:spTree>
    <p:extLst>
      <p:ext uri="{BB962C8B-B14F-4D97-AF65-F5344CB8AC3E}">
        <p14:creationId xmlns:p14="http://schemas.microsoft.com/office/powerpoint/2010/main" val="310294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Net sales were $549,150.  When we subtract the cost of goods sold of $330,120, Whiteside Antiques will report gross profit of $219,030.</a:t>
            </a:r>
          </a:p>
        </p:txBody>
      </p:sp>
      <p:sp>
        <p:nvSpPr>
          <p:cNvPr id="4" name="Slide Number Placeholder 3"/>
          <p:cNvSpPr>
            <a:spLocks noGrp="1"/>
          </p:cNvSpPr>
          <p:nvPr>
            <p:ph type="sldNum" sz="quarter" idx="10"/>
          </p:nvPr>
        </p:nvSpPr>
        <p:spPr/>
        <p:txBody>
          <a:bodyPr/>
          <a:lstStyle/>
          <a:p>
            <a:fld id="{26E64CF8-17CF-48E4-A7E1-5660C5ECC4E2}" type="slidenum">
              <a:rPr lang="en-US" smtClean="0"/>
              <a:t>14</a:t>
            </a:fld>
            <a:endParaRPr lang="en-US"/>
          </a:p>
        </p:txBody>
      </p:sp>
    </p:spTree>
    <p:extLst>
      <p:ext uri="{BB962C8B-B14F-4D97-AF65-F5344CB8AC3E}">
        <p14:creationId xmlns:p14="http://schemas.microsoft.com/office/powerpoint/2010/main" val="252802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Operating expenses are separated into two categories: </a:t>
            </a:r>
          </a:p>
          <a:p>
            <a:r>
              <a:rPr lang="en-US" altLang="en-US" dirty="0"/>
              <a:t> (1) Selling Expenses and (2) General and Administrative Expenses.</a:t>
            </a:r>
          </a:p>
          <a:p>
            <a:r>
              <a:rPr lang="en-US" altLang="en-US" dirty="0"/>
              <a:t>Selling expenses include salesperson salaries and advertising expenses.</a:t>
            </a:r>
          </a:p>
        </p:txBody>
      </p:sp>
      <p:sp>
        <p:nvSpPr>
          <p:cNvPr id="4" name="Slide Number Placeholder 3"/>
          <p:cNvSpPr>
            <a:spLocks noGrp="1"/>
          </p:cNvSpPr>
          <p:nvPr>
            <p:ph type="sldNum" sz="quarter" idx="10"/>
          </p:nvPr>
        </p:nvSpPr>
        <p:spPr/>
        <p:txBody>
          <a:bodyPr/>
          <a:lstStyle/>
          <a:p>
            <a:fld id="{26E64CF8-17CF-48E4-A7E1-5660C5ECC4E2}" type="slidenum">
              <a:rPr lang="en-US" smtClean="0"/>
              <a:t>15</a:t>
            </a:fld>
            <a:endParaRPr lang="en-US"/>
          </a:p>
        </p:txBody>
      </p:sp>
    </p:spTree>
    <p:extLst>
      <p:ext uri="{BB962C8B-B14F-4D97-AF65-F5344CB8AC3E}">
        <p14:creationId xmlns:p14="http://schemas.microsoft.com/office/powerpoint/2010/main" val="33064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General and Administrative Expenses include Rent Expense and office employees salaries.</a:t>
            </a:r>
          </a:p>
        </p:txBody>
      </p:sp>
      <p:sp>
        <p:nvSpPr>
          <p:cNvPr id="4" name="Slide Number Placeholder 3"/>
          <p:cNvSpPr>
            <a:spLocks noGrp="1"/>
          </p:cNvSpPr>
          <p:nvPr>
            <p:ph type="sldNum" sz="quarter" idx="10"/>
          </p:nvPr>
        </p:nvSpPr>
        <p:spPr/>
        <p:txBody>
          <a:bodyPr/>
          <a:lstStyle/>
          <a:p>
            <a:fld id="{26E64CF8-17CF-48E4-A7E1-5660C5ECC4E2}" type="slidenum">
              <a:rPr lang="en-US" smtClean="0"/>
              <a:t>16</a:t>
            </a:fld>
            <a:endParaRPr lang="en-US"/>
          </a:p>
        </p:txBody>
      </p:sp>
    </p:spTree>
    <p:extLst>
      <p:ext uri="{BB962C8B-B14F-4D97-AF65-F5344CB8AC3E}">
        <p14:creationId xmlns:p14="http://schemas.microsoft.com/office/powerpoint/2010/main" val="200353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Finally, after subtracting total operating expenses from our gross profit figure, the business can determine its net income or net loss for operations. Whiteside Antiques is reporting $51,196.20 net income from operations.  (Note that the Cost of Goods Sold section has been collapsed to a single total for space considerations in presenting the partial Income Statement.)</a:t>
            </a:r>
          </a:p>
        </p:txBody>
      </p:sp>
      <p:sp>
        <p:nvSpPr>
          <p:cNvPr id="4" name="Slide Number Placeholder 3"/>
          <p:cNvSpPr>
            <a:spLocks noGrp="1"/>
          </p:cNvSpPr>
          <p:nvPr>
            <p:ph type="sldNum" sz="quarter" idx="10"/>
          </p:nvPr>
        </p:nvSpPr>
        <p:spPr/>
        <p:txBody>
          <a:bodyPr/>
          <a:lstStyle/>
          <a:p>
            <a:fld id="{26E64CF8-17CF-48E4-A7E1-5660C5ECC4E2}" type="slidenum">
              <a:rPr lang="en-US" smtClean="0"/>
              <a:t>17</a:t>
            </a:fld>
            <a:endParaRPr lang="en-US"/>
          </a:p>
        </p:txBody>
      </p:sp>
    </p:spTree>
    <p:extLst>
      <p:ext uri="{BB962C8B-B14F-4D97-AF65-F5344CB8AC3E}">
        <p14:creationId xmlns:p14="http://schemas.microsoft.com/office/powerpoint/2010/main" val="396634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Keeping operating and non-operating income separate helps financial statement users learn about the operating efficiency of the firm.  Our last section on the multiple step income statement is the </a:t>
            </a:r>
            <a:r>
              <a:rPr lang="en-US" altLang="en-US" dirty="0">
                <a:solidFill>
                  <a:srgbClr val="019362"/>
                </a:solidFill>
              </a:rPr>
              <a:t>Other Income and Other Expenses section.</a:t>
            </a:r>
            <a:r>
              <a:rPr lang="en-US" altLang="en-US" dirty="0"/>
              <a:t> Income that is earned from sources unrelated to the normal business activity is classified as </a:t>
            </a:r>
            <a:r>
              <a:rPr lang="ja-JP" altLang="en-US" dirty="0"/>
              <a:t>“</a:t>
            </a:r>
            <a:r>
              <a:rPr lang="en-US" altLang="ja-JP" dirty="0"/>
              <a:t>other income</a:t>
            </a:r>
            <a:r>
              <a:rPr lang="ja-JP" altLang="en-US" dirty="0"/>
              <a:t>”</a:t>
            </a:r>
            <a:r>
              <a:rPr lang="en-US" altLang="ja-JP" dirty="0"/>
              <a:t> and would appear in the </a:t>
            </a:r>
            <a:r>
              <a:rPr lang="en-US" altLang="ja-JP" i="1" dirty="0"/>
              <a:t>Other Income </a:t>
            </a:r>
            <a:r>
              <a:rPr lang="en-US" altLang="ja-JP" dirty="0"/>
              <a:t>section</a:t>
            </a:r>
            <a:r>
              <a:rPr lang="en-US" altLang="ja-JP" i="1" dirty="0"/>
              <a:t>. </a:t>
            </a:r>
            <a:r>
              <a:rPr lang="en-US" altLang="ja-JP" dirty="0"/>
              <a:t>Expenses</a:t>
            </a:r>
            <a:r>
              <a:rPr lang="en-US" altLang="ja-JP" i="1" dirty="0"/>
              <a:t> </a:t>
            </a:r>
            <a:r>
              <a:rPr lang="en-US" altLang="ja-JP" dirty="0"/>
              <a:t>which are incurred but not directly connected with business operations appear in the</a:t>
            </a:r>
            <a:r>
              <a:rPr lang="en-US" altLang="ja-JP" i="1" dirty="0"/>
              <a:t> Other Expenses </a:t>
            </a:r>
            <a:r>
              <a:rPr lang="en-US" altLang="ja-JP" dirty="0"/>
              <a:t>section. (ex. Interest expense).</a:t>
            </a:r>
          </a:p>
          <a:p>
            <a:r>
              <a:rPr lang="en-US" altLang="en-US" dirty="0"/>
              <a:t>Total other income was equal to $532 and other expenses totaled $770.  The difference was net </a:t>
            </a:r>
            <a:r>
              <a:rPr lang="en-US" altLang="en-US" dirty="0" err="1"/>
              <a:t>nonoperating</a:t>
            </a:r>
            <a:r>
              <a:rPr lang="en-US" altLang="en-US" dirty="0"/>
              <a:t> expense of $238.</a:t>
            </a:r>
          </a:p>
        </p:txBody>
      </p:sp>
      <p:sp>
        <p:nvSpPr>
          <p:cNvPr id="4" name="Slide Number Placeholder 3"/>
          <p:cNvSpPr>
            <a:spLocks noGrp="1"/>
          </p:cNvSpPr>
          <p:nvPr>
            <p:ph type="sldNum" sz="quarter" idx="10"/>
          </p:nvPr>
        </p:nvSpPr>
        <p:spPr/>
        <p:txBody>
          <a:bodyPr/>
          <a:lstStyle/>
          <a:p>
            <a:fld id="{26E64CF8-17CF-48E4-A7E1-5660C5ECC4E2}" type="slidenum">
              <a:rPr lang="en-US" smtClean="0"/>
              <a:t>18</a:t>
            </a:fld>
            <a:endParaRPr lang="en-US"/>
          </a:p>
        </p:txBody>
      </p:sp>
    </p:spTree>
    <p:extLst>
      <p:ext uri="{BB962C8B-B14F-4D97-AF65-F5344CB8AC3E}">
        <p14:creationId xmlns:p14="http://schemas.microsoft.com/office/powerpoint/2010/main" val="243772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Finally, after subtracting the net </a:t>
            </a:r>
            <a:r>
              <a:rPr lang="en-US" altLang="en-US" dirty="0" err="1"/>
              <a:t>nonoperating</a:t>
            </a:r>
            <a:r>
              <a:rPr lang="en-US" altLang="en-US" dirty="0"/>
              <a:t> expenses from our net income from operations figure, the business can determine its net income or net loss for the period – in this case the year. Whiteside Antiques is reporting $50,958.20 of net income for the year.</a:t>
            </a:r>
          </a:p>
        </p:txBody>
      </p:sp>
      <p:sp>
        <p:nvSpPr>
          <p:cNvPr id="4" name="Slide Number Placeholder 3"/>
          <p:cNvSpPr>
            <a:spLocks noGrp="1"/>
          </p:cNvSpPr>
          <p:nvPr>
            <p:ph type="sldNum" sz="quarter" idx="10"/>
          </p:nvPr>
        </p:nvSpPr>
        <p:spPr/>
        <p:txBody>
          <a:bodyPr/>
          <a:lstStyle/>
          <a:p>
            <a:fld id="{26E64CF8-17CF-48E4-A7E1-5660C5ECC4E2}" type="slidenum">
              <a:rPr lang="en-US" smtClean="0"/>
              <a:t>19</a:t>
            </a:fld>
            <a:endParaRPr lang="en-US"/>
          </a:p>
        </p:txBody>
      </p:sp>
    </p:spTree>
    <p:extLst>
      <p:ext uri="{BB962C8B-B14F-4D97-AF65-F5344CB8AC3E}">
        <p14:creationId xmlns:p14="http://schemas.microsoft.com/office/powerpoint/2010/main" val="241639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80000"/>
              </a:lnSpc>
            </a:pPr>
            <a:r>
              <a:rPr lang="en-US" altLang="en-US" sz="1200" dirty="0"/>
              <a:t>Chapter 12 discussed accrual accounting and completion of a worksheet for a merchandising business.  Chapter 13 explains how to use worksheets to prepare and record adjusting and closing entries, to prepare a post-closing trial balance, and to prepare financial statements.  In this first section, we use the worksheet to prepare the financial statements. Objective 1 is to prepare the income statement from the worksheet.</a:t>
            </a:r>
          </a:p>
          <a:p>
            <a:pPr marL="228600" indent="-228600" eaLnBrk="1" hangingPunct="1">
              <a:lnSpc>
                <a:spcPct val="80000"/>
              </a:lnSpc>
            </a:pPr>
            <a:endParaRPr lang="en-US" altLang="en-US" sz="1200" dirty="0">
              <a:latin typeface="Arial" charset="0"/>
              <a:cs typeface="Arial" charset="0"/>
            </a:endParaRPr>
          </a:p>
          <a:p>
            <a:pPr marL="228600" indent="-228600">
              <a:lnSpc>
                <a:spcPct val="80000"/>
              </a:lnSpc>
            </a:pPr>
            <a:r>
              <a:rPr lang="en-US" altLang="en-US" sz="1200" dirty="0">
                <a:latin typeface="Arial" charset="0"/>
                <a:cs typeface="Arial" charset="0"/>
              </a:rPr>
              <a:t> The objectives of this chapter are listed here</a:t>
            </a:r>
          </a:p>
          <a:p>
            <a:pPr marL="228600" indent="-228600">
              <a:lnSpc>
                <a:spcPct val="80000"/>
              </a:lnSpc>
            </a:pPr>
            <a:endParaRPr lang="en-US" altLang="en-US" sz="1200" dirty="0">
              <a:latin typeface="Arial" charset="0"/>
              <a:cs typeface="Arial" charset="0"/>
            </a:endParaRPr>
          </a:p>
          <a:p>
            <a:pPr marL="228600" indent="-228600" eaLnBrk="1" hangingPunct="1">
              <a:lnSpc>
                <a:spcPct val="80000"/>
              </a:lnSpc>
              <a:buFont typeface="Wingdings" pitchFamily="2" charset="2"/>
              <a:buNone/>
            </a:pPr>
            <a:r>
              <a:rPr lang="en-US" altLang="en-US" sz="1200" b="1" u="sng" dirty="0">
                <a:solidFill>
                  <a:srgbClr val="C00000"/>
                </a:solidFill>
                <a:latin typeface="Arial" charset="0"/>
              </a:rPr>
              <a:t>SECTION 1: Preparing the Financial Statements</a:t>
            </a:r>
          </a:p>
          <a:p>
            <a:pPr marL="228600" indent="-228600">
              <a:lnSpc>
                <a:spcPct val="80000"/>
              </a:lnSpc>
            </a:pPr>
            <a:r>
              <a:rPr lang="en-US" altLang="en-US" sz="1200" dirty="0"/>
              <a:t/>
            </a:r>
            <a:br>
              <a:rPr lang="en-US" altLang="en-US" sz="1200" dirty="0"/>
            </a:br>
            <a:r>
              <a:rPr lang="en-US" altLang="en-US" sz="1200" dirty="0"/>
              <a:t>13-1   Prepare a classified income statement from the worksheet.</a:t>
            </a:r>
            <a:br>
              <a:rPr lang="en-US" altLang="en-US" sz="1200" dirty="0"/>
            </a:br>
            <a:r>
              <a:rPr lang="en-US" altLang="en-US" sz="1200" dirty="0"/>
              <a:t>13-2   Prepare a statement of owner’s equity from the worksheet.</a:t>
            </a:r>
            <a:br>
              <a:rPr lang="en-US" altLang="en-US" sz="1200" dirty="0"/>
            </a:br>
            <a:r>
              <a:rPr lang="en-US" altLang="en-US" sz="1200" dirty="0"/>
              <a:t>13-3   Prepare a classified balance sheet from the worksheet. </a:t>
            </a:r>
          </a:p>
          <a:p>
            <a:pPr marL="228600" indent="-228600">
              <a:lnSpc>
                <a:spcPct val="80000"/>
              </a:lnSpc>
            </a:pPr>
            <a:endParaRPr lang="en-US" altLang="en-US" sz="1200" dirty="0">
              <a:latin typeface="Arial" charset="0"/>
            </a:endParaRPr>
          </a:p>
          <a:p>
            <a:pPr marL="228600" indent="-228600">
              <a:lnSpc>
                <a:spcPct val="80000"/>
              </a:lnSpc>
            </a:pPr>
            <a:endParaRPr lang="en-US" altLang="en-US" sz="1200" dirty="0">
              <a:latin typeface="Arial" charset="0"/>
            </a:endParaRPr>
          </a:p>
          <a:p>
            <a:pPr marL="228600" indent="-228600" eaLnBrk="1" hangingPunct="1">
              <a:lnSpc>
                <a:spcPct val="80000"/>
              </a:lnSpc>
              <a:buFont typeface="Wingdings" pitchFamily="2" charset="2"/>
              <a:buNone/>
            </a:pPr>
            <a:r>
              <a:rPr lang="en-US" altLang="en-US" sz="1200" b="1" u="sng" dirty="0">
                <a:solidFill>
                  <a:srgbClr val="C00000"/>
                </a:solidFill>
                <a:latin typeface="Arial" charset="0"/>
              </a:rPr>
              <a:t>SECTION 2: Completing the Accounting Cycle</a:t>
            </a:r>
          </a:p>
          <a:p>
            <a:pPr marL="228600" indent="-228600">
              <a:lnSpc>
                <a:spcPct val="80000"/>
              </a:lnSpc>
            </a:pPr>
            <a:endParaRPr lang="en-US" altLang="en-US" sz="1200" u="sng" dirty="0">
              <a:solidFill>
                <a:srgbClr val="C00000"/>
              </a:solidFill>
              <a:latin typeface="Arial" charset="0"/>
            </a:endParaRPr>
          </a:p>
          <a:p>
            <a:pPr marL="228600" indent="-228600">
              <a:lnSpc>
                <a:spcPct val="80000"/>
              </a:lnSpc>
            </a:pPr>
            <a:r>
              <a:rPr lang="en-US" altLang="en-US" sz="1200" dirty="0">
                <a:latin typeface="Arial" charset="0"/>
              </a:rPr>
              <a:t>13-4  </a:t>
            </a:r>
            <a:r>
              <a:rPr lang="en-US" altLang="en-US" sz="1200" dirty="0"/>
              <a:t> Journalize and post the adjusting entries. </a:t>
            </a:r>
          </a:p>
          <a:p>
            <a:pPr marL="228600" indent="-228600">
              <a:lnSpc>
                <a:spcPct val="80000"/>
              </a:lnSpc>
            </a:pPr>
            <a:r>
              <a:rPr lang="en-US" altLang="en-US" sz="1200" dirty="0">
                <a:latin typeface="Arial" charset="0"/>
              </a:rPr>
              <a:t>13-5  </a:t>
            </a:r>
            <a:r>
              <a:rPr lang="en-US" altLang="en-US" sz="1200" dirty="0"/>
              <a:t> Journalize and post the closing entries. </a:t>
            </a:r>
          </a:p>
          <a:p>
            <a:pPr marL="228600" indent="-228600">
              <a:lnSpc>
                <a:spcPct val="80000"/>
              </a:lnSpc>
            </a:pPr>
            <a:r>
              <a:rPr lang="en-US" altLang="en-US" sz="1200" dirty="0">
                <a:latin typeface="Arial" charset="0"/>
              </a:rPr>
              <a:t>13-6   </a:t>
            </a:r>
            <a:r>
              <a:rPr lang="en-US" altLang="en-US" sz="1200" dirty="0"/>
              <a:t>Prepare a postclosing trial balance.</a:t>
            </a:r>
          </a:p>
          <a:p>
            <a:pPr marL="228600" indent="-228600">
              <a:lnSpc>
                <a:spcPct val="80000"/>
              </a:lnSpc>
            </a:pPr>
            <a:r>
              <a:rPr lang="en-US" altLang="en-US" sz="1200" dirty="0">
                <a:latin typeface="Arial" charset="0"/>
              </a:rPr>
              <a:t>13-7  </a:t>
            </a:r>
            <a:r>
              <a:rPr lang="en-US" altLang="en-US" sz="1200" dirty="0"/>
              <a:t> Journalize and post reversing entries.</a:t>
            </a:r>
          </a:p>
          <a:p>
            <a:pPr marL="228600" indent="-228600">
              <a:lnSpc>
                <a:spcPct val="80000"/>
              </a:lnSpc>
            </a:pPr>
            <a:r>
              <a:rPr lang="en-US" altLang="en-US" sz="1200" dirty="0"/>
              <a:t>13-8     Define the accounting terms new to this chapter. </a:t>
            </a:r>
            <a:endParaRPr lang="en-US" altLang="en-US" sz="1200" dirty="0">
              <a:latin typeface="Arial" charset="0"/>
            </a:endParaRPr>
          </a:p>
        </p:txBody>
      </p:sp>
      <p:sp>
        <p:nvSpPr>
          <p:cNvPr id="4" name="Slide Number Placeholder 3"/>
          <p:cNvSpPr>
            <a:spLocks noGrp="1"/>
          </p:cNvSpPr>
          <p:nvPr>
            <p:ph type="sldNum" sz="quarter" idx="10"/>
          </p:nvPr>
        </p:nvSpPr>
        <p:spPr/>
        <p:txBody>
          <a:bodyPr/>
          <a:lstStyle/>
          <a:p>
            <a:fld id="{26E64CF8-17CF-48E4-A7E1-5660C5ECC4E2}" type="slidenum">
              <a:rPr lang="en-US" smtClean="0"/>
              <a:t>2</a:t>
            </a:fld>
            <a:endParaRPr lang="en-US"/>
          </a:p>
        </p:txBody>
      </p:sp>
    </p:spTree>
    <p:extLst>
      <p:ext uri="{BB962C8B-B14F-4D97-AF65-F5344CB8AC3E}">
        <p14:creationId xmlns:p14="http://schemas.microsoft.com/office/powerpoint/2010/main" val="161060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13-2: </a:t>
            </a:r>
            <a:r>
              <a:rPr lang="en-US" altLang="en-US" dirty="0"/>
              <a:t>Prepare a statement of owner’s equity from the worksheet.</a:t>
            </a:r>
          </a:p>
        </p:txBody>
      </p:sp>
      <p:sp>
        <p:nvSpPr>
          <p:cNvPr id="4" name="Slide Number Placeholder 3"/>
          <p:cNvSpPr>
            <a:spLocks noGrp="1"/>
          </p:cNvSpPr>
          <p:nvPr>
            <p:ph type="sldNum" sz="quarter" idx="10"/>
          </p:nvPr>
        </p:nvSpPr>
        <p:spPr/>
        <p:txBody>
          <a:bodyPr/>
          <a:lstStyle/>
          <a:p>
            <a:fld id="{26E64CF8-17CF-48E4-A7E1-5660C5ECC4E2}" type="slidenum">
              <a:rPr lang="en-US" smtClean="0"/>
              <a:t>20</a:t>
            </a:fld>
            <a:endParaRPr lang="en-US"/>
          </a:p>
        </p:txBody>
      </p:sp>
    </p:spTree>
    <p:extLst>
      <p:ext uri="{BB962C8B-B14F-4D97-AF65-F5344CB8AC3E}">
        <p14:creationId xmlns:p14="http://schemas.microsoft.com/office/powerpoint/2010/main" val="360010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13-2:</a:t>
            </a:r>
          </a:p>
          <a:p>
            <a:r>
              <a:rPr lang="en-US" altLang="en-US" dirty="0"/>
              <a:t>After we complete the income statement, we prepare the statement of owner</a:t>
            </a:r>
            <a:r>
              <a:rPr lang="ja-JP" altLang="en-US" dirty="0"/>
              <a:t>’</a:t>
            </a:r>
            <a:r>
              <a:rPr lang="en-US" altLang="ja-JP" dirty="0"/>
              <a:t>s equity.</a:t>
            </a:r>
          </a:p>
          <a:p>
            <a:endParaRPr lang="en-US" altLang="ja-JP" dirty="0"/>
          </a:p>
          <a:p>
            <a:pPr>
              <a:buSzPct val="80000"/>
              <a:buFont typeface="Wingdings" pitchFamily="2" charset="2"/>
              <a:buNone/>
            </a:pPr>
            <a:r>
              <a:rPr lang="en-US" altLang="en-US" sz="1200" dirty="0">
                <a:latin typeface="Arial" charset="0"/>
                <a:cs typeface="Arial" charset="0"/>
              </a:rPr>
              <a:t>The statement of owner's equity reports the changes that occurred in the owner's financial interest during the period.  At the end of the period, </a:t>
            </a:r>
            <a:r>
              <a:rPr lang="en-US" altLang="en-US" i="1" dirty="0"/>
              <a:t>Bill Whiteside</a:t>
            </a:r>
            <a:r>
              <a:rPr lang="en-US" altLang="en-US" sz="1200" dirty="0">
                <a:latin typeface="Arial" charset="0"/>
                <a:cs typeface="Arial" charset="0"/>
              </a:rPr>
              <a:t>, Capital had a balance of $84,579.20.  The statement of owner</a:t>
            </a:r>
            <a:r>
              <a:rPr lang="ja-JP" altLang="en-US" sz="1200" dirty="0">
                <a:latin typeface="Arial" charset="0"/>
                <a:cs typeface="Arial" charset="0"/>
              </a:rPr>
              <a:t>’</a:t>
            </a:r>
            <a:r>
              <a:rPr lang="en-US" altLang="ja-JP" sz="1200" dirty="0">
                <a:latin typeface="Arial" charset="0"/>
                <a:cs typeface="Arial" charset="0"/>
              </a:rPr>
              <a:t>s equity analyzes the owner</a:t>
            </a:r>
            <a:r>
              <a:rPr lang="ja-JP" altLang="en-US" sz="1200" dirty="0">
                <a:latin typeface="Arial" charset="0"/>
                <a:cs typeface="Arial" charset="0"/>
              </a:rPr>
              <a:t>’</a:t>
            </a:r>
            <a:r>
              <a:rPr lang="en-US" altLang="ja-JP" sz="1200" dirty="0">
                <a:latin typeface="Arial" charset="0"/>
                <a:cs typeface="Arial" charset="0"/>
              </a:rPr>
              <a:t>s capital account for the period. The ending capital balance is used to prepare the Balance Sheet.</a:t>
            </a:r>
          </a:p>
        </p:txBody>
      </p:sp>
      <p:sp>
        <p:nvSpPr>
          <p:cNvPr id="4" name="Slide Number Placeholder 3"/>
          <p:cNvSpPr>
            <a:spLocks noGrp="1"/>
          </p:cNvSpPr>
          <p:nvPr>
            <p:ph type="sldNum" sz="quarter" idx="10"/>
          </p:nvPr>
        </p:nvSpPr>
        <p:spPr/>
        <p:txBody>
          <a:bodyPr/>
          <a:lstStyle/>
          <a:p>
            <a:fld id="{26E64CF8-17CF-48E4-A7E1-5660C5ECC4E2}" type="slidenum">
              <a:rPr lang="en-US" smtClean="0"/>
              <a:t>21</a:t>
            </a:fld>
            <a:endParaRPr lang="en-US"/>
          </a:p>
        </p:txBody>
      </p:sp>
    </p:spTree>
    <p:extLst>
      <p:ext uri="{BB962C8B-B14F-4D97-AF65-F5344CB8AC3E}">
        <p14:creationId xmlns:p14="http://schemas.microsoft.com/office/powerpoint/2010/main" val="2130717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13-3: </a:t>
            </a:r>
            <a:r>
              <a:rPr lang="en-US" altLang="en-US" dirty="0"/>
              <a:t>Prepare a classified balance sheet from the worksheet.</a:t>
            </a:r>
          </a:p>
        </p:txBody>
      </p:sp>
      <p:sp>
        <p:nvSpPr>
          <p:cNvPr id="4" name="Slide Number Placeholder 3"/>
          <p:cNvSpPr>
            <a:spLocks noGrp="1"/>
          </p:cNvSpPr>
          <p:nvPr>
            <p:ph type="sldNum" sz="quarter" idx="10"/>
          </p:nvPr>
        </p:nvSpPr>
        <p:spPr/>
        <p:txBody>
          <a:bodyPr/>
          <a:lstStyle/>
          <a:p>
            <a:fld id="{26E64CF8-17CF-48E4-A7E1-5660C5ECC4E2}" type="slidenum">
              <a:rPr lang="en-US" smtClean="0"/>
              <a:t>22</a:t>
            </a:fld>
            <a:endParaRPr lang="en-US"/>
          </a:p>
        </p:txBody>
      </p:sp>
    </p:spTree>
    <p:extLst>
      <p:ext uri="{BB962C8B-B14F-4D97-AF65-F5344CB8AC3E}">
        <p14:creationId xmlns:p14="http://schemas.microsoft.com/office/powerpoint/2010/main" val="497536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13-3:</a:t>
            </a:r>
          </a:p>
          <a:p>
            <a:r>
              <a:rPr lang="en-US" altLang="en-US" dirty="0"/>
              <a:t>Our next financial statement is the </a:t>
            </a:r>
            <a:r>
              <a:rPr lang="en-US" altLang="en-US" b="1" dirty="0">
                <a:solidFill>
                  <a:srgbClr val="004477"/>
                </a:solidFill>
              </a:rPr>
              <a:t>Classified Balance Sheet.  </a:t>
            </a:r>
            <a:r>
              <a:rPr lang="en-US" altLang="en-US" dirty="0"/>
              <a:t>Again, we use the worksheet to help us prepare this financial statement. A </a:t>
            </a:r>
            <a:r>
              <a:rPr lang="en-US" altLang="en-US" i="1" dirty="0"/>
              <a:t>Classified Balance Sheet</a:t>
            </a:r>
            <a:r>
              <a:rPr lang="en-US" altLang="en-US" dirty="0"/>
              <a:t> is very similar to the Balance Sheets we have already prepared in the past except the assets and liabilities are classified into separate categories.  The first section on the classified balance sheet is the current assets section.  </a:t>
            </a:r>
          </a:p>
        </p:txBody>
      </p:sp>
      <p:sp>
        <p:nvSpPr>
          <p:cNvPr id="4" name="Slide Number Placeholder 3"/>
          <p:cNvSpPr>
            <a:spLocks noGrp="1"/>
          </p:cNvSpPr>
          <p:nvPr>
            <p:ph type="sldNum" sz="quarter" idx="10"/>
          </p:nvPr>
        </p:nvSpPr>
        <p:spPr/>
        <p:txBody>
          <a:bodyPr/>
          <a:lstStyle/>
          <a:p>
            <a:fld id="{26E64CF8-17CF-48E4-A7E1-5660C5ECC4E2}" type="slidenum">
              <a:rPr lang="en-US" smtClean="0"/>
              <a:t>23</a:t>
            </a:fld>
            <a:endParaRPr lang="en-US"/>
          </a:p>
        </p:txBody>
      </p:sp>
    </p:spTree>
    <p:extLst>
      <p:ext uri="{BB962C8B-B14F-4D97-AF65-F5344CB8AC3E}">
        <p14:creationId xmlns:p14="http://schemas.microsoft.com/office/powerpoint/2010/main" val="68848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13-3:</a:t>
            </a:r>
          </a:p>
          <a:p>
            <a:r>
              <a:rPr lang="en-US" altLang="en-US" dirty="0"/>
              <a:t>Current assets consist of cash, items that will normally be converted into cash within one year, and items that will be used within one year (cash, accounts receivables, merchandise inventory, supplies  etc.).   Current assets are usually listed in order of liquidity.  Current assets are vital to the survival of a business, because they provide the funds needed to pay bills and meet expenses. Liquidity is the ease with which an item can be converted into cash.  Cash is a highly liquid asset, so it is listed first in the current asset section.  Total current assets for Whiteside Antiques is $98,716.00.</a:t>
            </a:r>
          </a:p>
        </p:txBody>
      </p:sp>
      <p:sp>
        <p:nvSpPr>
          <p:cNvPr id="4" name="Slide Number Placeholder 3"/>
          <p:cNvSpPr>
            <a:spLocks noGrp="1"/>
          </p:cNvSpPr>
          <p:nvPr>
            <p:ph type="sldNum" sz="quarter" idx="10"/>
          </p:nvPr>
        </p:nvSpPr>
        <p:spPr/>
        <p:txBody>
          <a:bodyPr/>
          <a:lstStyle/>
          <a:p>
            <a:fld id="{26E64CF8-17CF-48E4-A7E1-5660C5ECC4E2}" type="slidenum">
              <a:rPr lang="en-US" smtClean="0"/>
              <a:t>24</a:t>
            </a:fld>
            <a:endParaRPr lang="en-US"/>
          </a:p>
        </p:txBody>
      </p:sp>
    </p:spTree>
    <p:extLst>
      <p:ext uri="{BB962C8B-B14F-4D97-AF65-F5344CB8AC3E}">
        <p14:creationId xmlns:p14="http://schemas.microsoft.com/office/powerpoint/2010/main" val="1428546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13-3:</a:t>
            </a:r>
          </a:p>
          <a:p>
            <a:r>
              <a:rPr lang="en-US" altLang="en-US" i="1" dirty="0"/>
              <a:t>Plant and Equipment</a:t>
            </a:r>
            <a:r>
              <a:rPr lang="en-US" altLang="en-US" dirty="0"/>
              <a:t> is our next asset classification appearing on the classified balance sheet. Plant and equipment is property that will be used in the business for longer than one year.  These would include buildings, equipment, and land.</a:t>
            </a:r>
          </a:p>
          <a:p>
            <a:endParaRPr lang="en-US" altLang="en-US" dirty="0"/>
          </a:p>
          <a:p>
            <a:r>
              <a:rPr lang="en-US" altLang="en-US" dirty="0"/>
              <a:t>Non-current assets  are called </a:t>
            </a:r>
            <a:r>
              <a:rPr lang="en-US" altLang="en-US" i="1" dirty="0"/>
              <a:t>long-term</a:t>
            </a:r>
            <a:r>
              <a:rPr lang="en-US" altLang="en-US" dirty="0"/>
              <a:t> assets because they have a life greater than one year.  </a:t>
            </a:r>
            <a:r>
              <a:rPr lang="en-US" altLang="en-US" dirty="0">
                <a:latin typeface="Arial" charset="0"/>
                <a:cs typeface="Arial" charset="0"/>
              </a:rPr>
              <a:t>For many businesses plant and equipment represents a sizable investment. </a:t>
            </a:r>
          </a:p>
          <a:p>
            <a:endParaRPr lang="en-US" altLang="en-US" dirty="0">
              <a:latin typeface="Arial" charset="0"/>
              <a:cs typeface="Arial" charset="0"/>
            </a:endParaRPr>
          </a:p>
          <a:p>
            <a:r>
              <a:rPr lang="en-US" altLang="en-US" dirty="0"/>
              <a:t>Any accumulated depreciation accounts are shown below their respective accounts. Total </a:t>
            </a:r>
            <a:r>
              <a:rPr lang="en-US" altLang="en-US" i="1" dirty="0"/>
              <a:t>plant and equipment</a:t>
            </a:r>
            <a:r>
              <a:rPr lang="en-US" altLang="en-US" dirty="0"/>
              <a:t> for Whiteside Antiques is $31,900.</a:t>
            </a:r>
            <a:endParaRPr lang="en-US" alt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26E64CF8-17CF-48E4-A7E1-5660C5ECC4E2}" type="slidenum">
              <a:rPr lang="en-US" smtClean="0"/>
              <a:t>25</a:t>
            </a:fld>
            <a:endParaRPr lang="en-US"/>
          </a:p>
        </p:txBody>
      </p:sp>
    </p:spTree>
    <p:extLst>
      <p:ext uri="{BB962C8B-B14F-4D97-AF65-F5344CB8AC3E}">
        <p14:creationId xmlns:p14="http://schemas.microsoft.com/office/powerpoint/2010/main" val="3627404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13-3:</a:t>
            </a:r>
          </a:p>
          <a:p>
            <a:r>
              <a:rPr lang="en-US" altLang="en-US" dirty="0"/>
              <a:t>The liabilities section comes next on the classified balance sheet.  Liabilities are classified into two sections:  current and long term.</a:t>
            </a:r>
          </a:p>
          <a:p>
            <a:pPr>
              <a:spcBef>
                <a:spcPct val="0"/>
              </a:spcBef>
            </a:pPr>
            <a:r>
              <a:rPr lang="en-US" altLang="en-US" dirty="0"/>
              <a:t>Current liabilities are debts that must be paid within one year.  </a:t>
            </a:r>
            <a:r>
              <a:rPr lang="en-US" altLang="en-US" dirty="0">
                <a:latin typeface="Arial" charset="0"/>
                <a:cs typeface="Times New Roman" pitchFamily="18" charset="0"/>
              </a:rPr>
              <a:t>Current liabilities are usually listed in order of priority of payment.</a:t>
            </a:r>
          </a:p>
          <a:p>
            <a:r>
              <a:rPr lang="en-US" altLang="en-US" dirty="0"/>
              <a:t>Total current liabilities for Whiteside Antiques is $46,036.80.</a:t>
            </a:r>
          </a:p>
        </p:txBody>
      </p:sp>
      <p:sp>
        <p:nvSpPr>
          <p:cNvPr id="4" name="Slide Number Placeholder 3"/>
          <p:cNvSpPr>
            <a:spLocks noGrp="1"/>
          </p:cNvSpPr>
          <p:nvPr>
            <p:ph type="sldNum" sz="quarter" idx="10"/>
          </p:nvPr>
        </p:nvSpPr>
        <p:spPr/>
        <p:txBody>
          <a:bodyPr/>
          <a:lstStyle/>
          <a:p>
            <a:fld id="{26E64CF8-17CF-48E4-A7E1-5660C5ECC4E2}" type="slidenum">
              <a:rPr lang="en-US" smtClean="0"/>
              <a:t>26</a:t>
            </a:fld>
            <a:endParaRPr lang="en-US"/>
          </a:p>
        </p:txBody>
      </p:sp>
    </p:spTree>
    <p:extLst>
      <p:ext uri="{BB962C8B-B14F-4D97-AF65-F5344CB8AC3E}">
        <p14:creationId xmlns:p14="http://schemas.microsoft.com/office/powerpoint/2010/main" val="1947163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13-3:</a:t>
            </a:r>
          </a:p>
          <a:p>
            <a:r>
              <a:rPr lang="en-US" altLang="en-US" dirty="0"/>
              <a:t>After current liabilities comes long-term liabilities. Long-term liabilities are debts of a business that are due more than one year in the future.</a:t>
            </a:r>
          </a:p>
          <a:p>
            <a:endParaRPr lang="en-US" altLang="en-US" dirty="0"/>
          </a:p>
          <a:p>
            <a:r>
              <a:rPr lang="en-US" altLang="en-US" dirty="0">
                <a:latin typeface="Arial" charset="0"/>
                <a:cs typeface="Times New Roman" pitchFamily="18" charset="0"/>
              </a:rPr>
              <a:t>Long-term liabilities include mortgages, notes payable, and loans payable.  There were no long term liabilities for Whiteside Antiques as of December 31, 2019.</a:t>
            </a:r>
          </a:p>
        </p:txBody>
      </p:sp>
      <p:sp>
        <p:nvSpPr>
          <p:cNvPr id="4" name="Slide Number Placeholder 3"/>
          <p:cNvSpPr>
            <a:spLocks noGrp="1"/>
          </p:cNvSpPr>
          <p:nvPr>
            <p:ph type="sldNum" sz="quarter" idx="10"/>
          </p:nvPr>
        </p:nvSpPr>
        <p:spPr/>
        <p:txBody>
          <a:bodyPr/>
          <a:lstStyle/>
          <a:p>
            <a:fld id="{26E64CF8-17CF-48E4-A7E1-5660C5ECC4E2}" type="slidenum">
              <a:rPr lang="en-US" smtClean="0"/>
              <a:t>27</a:t>
            </a:fld>
            <a:endParaRPr lang="en-US"/>
          </a:p>
        </p:txBody>
      </p:sp>
    </p:spTree>
    <p:extLst>
      <p:ext uri="{BB962C8B-B14F-4D97-AF65-F5344CB8AC3E}">
        <p14:creationId xmlns:p14="http://schemas.microsoft.com/office/powerpoint/2010/main" val="4291284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13-3:</a:t>
            </a:r>
          </a:p>
          <a:p>
            <a:r>
              <a:rPr lang="en-US" altLang="en-US" dirty="0"/>
              <a:t>The last section on a classified balance sheet is the owner</a:t>
            </a:r>
            <a:r>
              <a:rPr lang="ja-JP" altLang="en-US" dirty="0"/>
              <a:t>’</a:t>
            </a:r>
            <a:r>
              <a:rPr lang="en-US" altLang="ja-JP" dirty="0"/>
              <a:t>s equity.  We will use the owner</a:t>
            </a:r>
            <a:r>
              <a:rPr lang="ja-JP" altLang="en-US" dirty="0"/>
              <a:t>’</a:t>
            </a:r>
            <a:r>
              <a:rPr lang="en-US" altLang="ja-JP" dirty="0"/>
              <a:t>s capital ending balance off of the </a:t>
            </a:r>
            <a:r>
              <a:rPr lang="en-US" altLang="ja-JP" i="1" dirty="0"/>
              <a:t>statement of owner</a:t>
            </a:r>
            <a:r>
              <a:rPr lang="ja-JP" altLang="en-US" i="1" dirty="0"/>
              <a:t>’</a:t>
            </a:r>
            <a:r>
              <a:rPr lang="en-US" altLang="ja-JP" i="1" dirty="0"/>
              <a:t>s equity</a:t>
            </a:r>
            <a:r>
              <a:rPr lang="en-US" altLang="ja-JP" dirty="0"/>
              <a:t> prepared earlier.</a:t>
            </a:r>
          </a:p>
          <a:p>
            <a:endParaRPr lang="en-US" altLang="en-US" dirty="0"/>
          </a:p>
          <a:p>
            <a:r>
              <a:rPr lang="en-US" altLang="en-US" dirty="0"/>
              <a:t>After transferring the capital account balance from the statement of owner</a:t>
            </a:r>
            <a:r>
              <a:rPr lang="ja-JP" altLang="en-US" dirty="0"/>
              <a:t>’</a:t>
            </a:r>
            <a:r>
              <a:rPr lang="en-US" altLang="ja-JP" dirty="0"/>
              <a:t>s equity, we can complete the balance sheet.  Total liabilities and owner</a:t>
            </a:r>
            <a:r>
              <a:rPr lang="ja-JP" altLang="en-US" dirty="0"/>
              <a:t>’</a:t>
            </a:r>
            <a:r>
              <a:rPr lang="en-US" altLang="ja-JP" dirty="0"/>
              <a:t>s equity is $130,616.00.  Note that this total  must equal the total assets.	</a:t>
            </a:r>
            <a:endParaRPr lang="en-US" alt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28</a:t>
            </a:fld>
            <a:endParaRPr lang="en-US"/>
          </a:p>
        </p:txBody>
      </p:sp>
    </p:spTree>
    <p:extLst>
      <p:ext uri="{BB962C8B-B14F-4D97-AF65-F5344CB8AC3E}">
        <p14:creationId xmlns:p14="http://schemas.microsoft.com/office/powerpoint/2010/main" val="192050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13-4: </a:t>
            </a:r>
            <a:r>
              <a:rPr lang="en-US" altLang="en-US" dirty="0"/>
              <a:t>Journalize and post the adjusting entries.</a:t>
            </a:r>
          </a:p>
        </p:txBody>
      </p:sp>
      <p:sp>
        <p:nvSpPr>
          <p:cNvPr id="4" name="Slide Number Placeholder 3"/>
          <p:cNvSpPr>
            <a:spLocks noGrp="1"/>
          </p:cNvSpPr>
          <p:nvPr>
            <p:ph type="sldNum" sz="quarter" idx="10"/>
          </p:nvPr>
        </p:nvSpPr>
        <p:spPr/>
        <p:txBody>
          <a:bodyPr/>
          <a:lstStyle/>
          <a:p>
            <a:fld id="{26E64CF8-17CF-48E4-A7E1-5660C5ECC4E2}" type="slidenum">
              <a:rPr lang="en-US" smtClean="0"/>
              <a:t>29</a:t>
            </a:fld>
            <a:endParaRPr lang="en-US"/>
          </a:p>
        </p:txBody>
      </p:sp>
    </p:spTree>
    <p:extLst>
      <p:ext uri="{BB962C8B-B14F-4D97-AF65-F5344CB8AC3E}">
        <p14:creationId xmlns:p14="http://schemas.microsoft.com/office/powerpoint/2010/main" val="366462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13-1: </a:t>
            </a:r>
            <a:r>
              <a:rPr lang="en-US" altLang="en-US" dirty="0"/>
              <a:t>Prepare a classified income statement from the worksheet.</a:t>
            </a:r>
          </a:p>
        </p:txBody>
      </p:sp>
      <p:sp>
        <p:nvSpPr>
          <p:cNvPr id="4" name="Slide Number Placeholder 3"/>
          <p:cNvSpPr>
            <a:spLocks noGrp="1"/>
          </p:cNvSpPr>
          <p:nvPr>
            <p:ph type="sldNum" sz="quarter" idx="10"/>
          </p:nvPr>
        </p:nvSpPr>
        <p:spPr/>
        <p:txBody>
          <a:bodyPr/>
          <a:lstStyle/>
          <a:p>
            <a:fld id="{26E64CF8-17CF-48E4-A7E1-5660C5ECC4E2}" type="slidenum">
              <a:rPr lang="en-US" smtClean="0"/>
              <a:t>3</a:t>
            </a:fld>
            <a:endParaRPr lang="en-US"/>
          </a:p>
        </p:txBody>
      </p:sp>
    </p:spTree>
    <p:extLst>
      <p:ext uri="{BB962C8B-B14F-4D97-AF65-F5344CB8AC3E}">
        <p14:creationId xmlns:p14="http://schemas.microsoft.com/office/powerpoint/2010/main" val="1195885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13-4:</a:t>
            </a:r>
          </a:p>
          <a:p>
            <a:r>
              <a:rPr lang="en-US" altLang="en-US" dirty="0"/>
              <a:t>It is time to journalize the adjustments entered on the worksheet and post them to the general ledger accounts.</a:t>
            </a:r>
          </a:p>
          <a:p>
            <a:pPr>
              <a:lnSpc>
                <a:spcPct val="95000"/>
              </a:lnSpc>
              <a:spcBef>
                <a:spcPct val="0"/>
              </a:spcBef>
              <a:spcAft>
                <a:spcPct val="50000"/>
              </a:spcAft>
              <a:buSzPct val="80000"/>
              <a:buFont typeface="Wingdings" pitchFamily="2" charset="2"/>
              <a:buNone/>
            </a:pPr>
            <a:r>
              <a:rPr lang="en-US" altLang="en-US" dirty="0">
                <a:latin typeface="Arial" charset="0"/>
              </a:rPr>
              <a:t>The adjustments shown on the worksheet need to be recorded in the general journal as adjusting journal entries.  They are then posted to the general ledger.  </a:t>
            </a:r>
          </a:p>
        </p:txBody>
      </p:sp>
      <p:sp>
        <p:nvSpPr>
          <p:cNvPr id="4" name="Slide Number Placeholder 3"/>
          <p:cNvSpPr>
            <a:spLocks noGrp="1"/>
          </p:cNvSpPr>
          <p:nvPr>
            <p:ph type="sldNum" sz="quarter" idx="10"/>
          </p:nvPr>
        </p:nvSpPr>
        <p:spPr/>
        <p:txBody>
          <a:bodyPr/>
          <a:lstStyle/>
          <a:p>
            <a:fld id="{26E64CF8-17CF-48E4-A7E1-5660C5ECC4E2}" type="slidenum">
              <a:rPr lang="en-US" smtClean="0"/>
              <a:t>30</a:t>
            </a:fld>
            <a:endParaRPr lang="en-US"/>
          </a:p>
        </p:txBody>
      </p:sp>
    </p:spTree>
    <p:extLst>
      <p:ext uri="{BB962C8B-B14F-4D97-AF65-F5344CB8AC3E}">
        <p14:creationId xmlns:p14="http://schemas.microsoft.com/office/powerpoint/2010/main" val="3417155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13-4:</a:t>
            </a:r>
          </a:p>
          <a:p>
            <a:r>
              <a:rPr lang="en-US" altLang="en-US" dirty="0"/>
              <a:t>Here is a recap of the adjusting entries that were previously discussed. Each one of them would need to be journalized and then posted.  Remember to write the word </a:t>
            </a:r>
            <a:r>
              <a:rPr lang="ja-JP" altLang="en-US" dirty="0"/>
              <a:t>“</a:t>
            </a:r>
            <a:r>
              <a:rPr lang="en-US" altLang="ja-JP" dirty="0"/>
              <a:t>Adjusting</a:t>
            </a:r>
            <a:r>
              <a:rPr lang="ja-JP" altLang="en-US" dirty="0"/>
              <a:t>”</a:t>
            </a:r>
            <a:r>
              <a:rPr lang="en-US" altLang="ja-JP" dirty="0"/>
              <a:t> before you journalize them.  Also write the word </a:t>
            </a:r>
            <a:r>
              <a:rPr lang="ja-JP" altLang="en-US" dirty="0"/>
              <a:t>“</a:t>
            </a:r>
            <a:r>
              <a:rPr lang="en-US" altLang="ja-JP" dirty="0"/>
              <a:t>Adjusting</a:t>
            </a:r>
            <a:r>
              <a:rPr lang="ja-JP" altLang="en-US" dirty="0"/>
              <a:t>”</a:t>
            </a:r>
            <a:r>
              <a:rPr lang="en-US" altLang="ja-JP" dirty="0"/>
              <a:t> in the description column of the general ledger.</a:t>
            </a:r>
            <a:endParaRPr lang="en-US" alt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31</a:t>
            </a:fld>
            <a:endParaRPr lang="en-US"/>
          </a:p>
        </p:txBody>
      </p:sp>
    </p:spTree>
    <p:extLst>
      <p:ext uri="{BB962C8B-B14F-4D97-AF65-F5344CB8AC3E}">
        <p14:creationId xmlns:p14="http://schemas.microsoft.com/office/powerpoint/2010/main" val="11473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13-5: </a:t>
            </a:r>
            <a:r>
              <a:rPr lang="en-US" altLang="en-US" dirty="0"/>
              <a:t>Journalize and Post the Closing Entries.</a:t>
            </a:r>
          </a:p>
        </p:txBody>
      </p:sp>
      <p:sp>
        <p:nvSpPr>
          <p:cNvPr id="4" name="Slide Number Placeholder 3"/>
          <p:cNvSpPr>
            <a:spLocks noGrp="1"/>
          </p:cNvSpPr>
          <p:nvPr>
            <p:ph type="sldNum" sz="quarter" idx="10"/>
          </p:nvPr>
        </p:nvSpPr>
        <p:spPr/>
        <p:txBody>
          <a:bodyPr/>
          <a:lstStyle/>
          <a:p>
            <a:fld id="{26E64CF8-17CF-48E4-A7E1-5660C5ECC4E2}" type="slidenum">
              <a:rPr lang="en-US" smtClean="0"/>
              <a:t>32</a:t>
            </a:fld>
            <a:endParaRPr lang="en-US"/>
          </a:p>
        </p:txBody>
      </p:sp>
    </p:spTree>
    <p:extLst>
      <p:ext uri="{BB962C8B-B14F-4D97-AF65-F5344CB8AC3E}">
        <p14:creationId xmlns:p14="http://schemas.microsoft.com/office/powerpoint/2010/main" val="2404831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13-5:</a:t>
            </a:r>
          </a:p>
          <a:p>
            <a:r>
              <a:rPr lang="en-US" altLang="en-US" dirty="0"/>
              <a:t>The temporary accounts are: Revenue accounts, Cost of goods sold, all expense accounts and the Drawing account.</a:t>
            </a:r>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33</a:t>
            </a:fld>
            <a:endParaRPr lang="en-US"/>
          </a:p>
        </p:txBody>
      </p:sp>
    </p:spTree>
    <p:extLst>
      <p:ext uri="{BB962C8B-B14F-4D97-AF65-F5344CB8AC3E}">
        <p14:creationId xmlns:p14="http://schemas.microsoft.com/office/powerpoint/2010/main" val="1591661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b="1" dirty="0"/>
              <a:t>Section 2, Objective 13-5:</a:t>
            </a:r>
          </a:p>
          <a:p>
            <a:pPr marL="228600" indent="-228600"/>
            <a:r>
              <a:rPr lang="en-US" altLang="en-US" dirty="0"/>
              <a:t>During this closing process, changes in the </a:t>
            </a:r>
            <a:r>
              <a:rPr lang="en-US" altLang="en-US" b="1" i="1" dirty="0"/>
              <a:t>temporary</a:t>
            </a:r>
            <a:r>
              <a:rPr lang="en-US" altLang="en-US" dirty="0"/>
              <a:t> owner equity accounts are transferred to the </a:t>
            </a:r>
            <a:r>
              <a:rPr lang="en-US" altLang="en-US" b="1" i="1" dirty="0"/>
              <a:t>permanent</a:t>
            </a:r>
            <a:r>
              <a:rPr lang="en-US" altLang="en-US" dirty="0"/>
              <a:t> owner</a:t>
            </a:r>
            <a:r>
              <a:rPr lang="ja-JP" altLang="en-US" dirty="0"/>
              <a:t>’</a:t>
            </a:r>
            <a:r>
              <a:rPr lang="en-US" altLang="ja-JP" dirty="0"/>
              <a:t>s capital account.</a:t>
            </a:r>
          </a:p>
          <a:p>
            <a:pPr marL="228600" indent="-228600"/>
            <a:endParaRPr lang="en-US" altLang="ja-JP" dirty="0"/>
          </a:p>
          <a:p>
            <a:pPr marL="228600" indent="-228600"/>
            <a:r>
              <a:rPr lang="en-US" altLang="en-US" sz="1200" dirty="0"/>
              <a:t>We will use the same four steps in the merchandiser</a:t>
            </a:r>
            <a:r>
              <a:rPr lang="ja-JP" altLang="en-US" sz="1200" dirty="0"/>
              <a:t>’</a:t>
            </a:r>
            <a:r>
              <a:rPr lang="en-US" altLang="ja-JP" sz="1200" dirty="0"/>
              <a:t>s closing process: </a:t>
            </a:r>
            <a:r>
              <a:rPr lang="en-US" altLang="ja-JP" sz="1200" dirty="0">
                <a:solidFill>
                  <a:srgbClr val="990000"/>
                </a:solidFill>
              </a:rPr>
              <a:t>close revenue accounts and cost of goods sold accounts with credit balances to Income Summary, close expense accounts  cost of goods sold accounts with debit balances, and any contra revenue accounts with debit balances to Income Summary, close Income Summary, which now reflects the net income or loss for the period, to owner's capital, and close the drawing account to owner's capital.</a:t>
            </a:r>
          </a:p>
        </p:txBody>
      </p:sp>
      <p:sp>
        <p:nvSpPr>
          <p:cNvPr id="4" name="Slide Number Placeholder 3"/>
          <p:cNvSpPr>
            <a:spLocks noGrp="1"/>
          </p:cNvSpPr>
          <p:nvPr>
            <p:ph type="sldNum" sz="quarter" idx="10"/>
          </p:nvPr>
        </p:nvSpPr>
        <p:spPr/>
        <p:txBody>
          <a:bodyPr/>
          <a:lstStyle/>
          <a:p>
            <a:fld id="{26E64CF8-17CF-48E4-A7E1-5660C5ECC4E2}" type="slidenum">
              <a:rPr lang="en-US" smtClean="0"/>
              <a:t>34</a:t>
            </a:fld>
            <a:endParaRPr lang="en-US"/>
          </a:p>
        </p:txBody>
      </p:sp>
    </p:spTree>
    <p:extLst>
      <p:ext uri="{BB962C8B-B14F-4D97-AF65-F5344CB8AC3E}">
        <p14:creationId xmlns:p14="http://schemas.microsoft.com/office/powerpoint/2010/main" val="3891660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13-5:</a:t>
            </a:r>
          </a:p>
          <a:p>
            <a:r>
              <a:rPr lang="en-US" altLang="en-US" dirty="0">
                <a:solidFill>
                  <a:srgbClr val="990000"/>
                </a:solidFill>
              </a:rPr>
              <a:t>Step 1:</a:t>
            </a:r>
            <a:r>
              <a:rPr lang="en-US" altLang="en-US" dirty="0"/>
              <a:t> </a:t>
            </a:r>
            <a:r>
              <a:rPr lang="en-US" altLang="en-US" dirty="0">
                <a:solidFill>
                  <a:srgbClr val="990000"/>
                </a:solidFill>
              </a:rPr>
              <a:t>Close the Revenue Accounts and the Cost of Goods Sold Accounts that have credit balances. Make a credit to the Income Summary account.</a:t>
            </a:r>
          </a:p>
        </p:txBody>
      </p:sp>
      <p:sp>
        <p:nvSpPr>
          <p:cNvPr id="4" name="Slide Number Placeholder 3"/>
          <p:cNvSpPr>
            <a:spLocks noGrp="1"/>
          </p:cNvSpPr>
          <p:nvPr>
            <p:ph type="sldNum" sz="quarter" idx="10"/>
          </p:nvPr>
        </p:nvSpPr>
        <p:spPr/>
        <p:txBody>
          <a:bodyPr/>
          <a:lstStyle/>
          <a:p>
            <a:fld id="{26E64CF8-17CF-48E4-A7E1-5660C5ECC4E2}" type="slidenum">
              <a:rPr lang="en-US" smtClean="0"/>
              <a:t>35</a:t>
            </a:fld>
            <a:endParaRPr lang="en-US"/>
          </a:p>
        </p:txBody>
      </p:sp>
    </p:spTree>
    <p:extLst>
      <p:ext uri="{BB962C8B-B14F-4D97-AF65-F5344CB8AC3E}">
        <p14:creationId xmlns:p14="http://schemas.microsoft.com/office/powerpoint/2010/main" val="2059837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13-5:</a:t>
            </a:r>
          </a:p>
          <a:p>
            <a:pPr>
              <a:spcBef>
                <a:spcPct val="0"/>
              </a:spcBef>
            </a:pPr>
            <a:r>
              <a:rPr lang="en-US" altLang="en-US" dirty="0">
                <a:solidFill>
                  <a:srgbClr val="990000"/>
                </a:solidFill>
              </a:rPr>
              <a:t>Step 2: When looking at the worksheet, close the Expense Accounts and the Cost of Goods Sold Accounts with debit balances as well as any contra revenue accounts with debit balances to </a:t>
            </a:r>
            <a:r>
              <a:rPr lang="en-US" altLang="en-US" i="1" dirty="0">
                <a:solidFill>
                  <a:srgbClr val="990000"/>
                </a:solidFill>
              </a:rPr>
              <a:t>Income Summary</a:t>
            </a:r>
            <a:r>
              <a:rPr lang="en-US" altLang="en-US" dirty="0">
                <a:solidFill>
                  <a:srgbClr val="990000"/>
                </a:solidFill>
              </a:rPr>
              <a:t>.  Make a corresponding debit to the </a:t>
            </a:r>
            <a:r>
              <a:rPr lang="en-US" altLang="en-US" i="1" dirty="0">
                <a:solidFill>
                  <a:srgbClr val="990000"/>
                </a:solidFill>
              </a:rPr>
              <a:t>Income Summary </a:t>
            </a:r>
            <a:r>
              <a:rPr lang="en-US" altLang="en-US" dirty="0">
                <a:solidFill>
                  <a:srgbClr val="990000"/>
                </a:solidFill>
              </a:rPr>
              <a:t>account.</a:t>
            </a:r>
          </a:p>
        </p:txBody>
      </p:sp>
      <p:sp>
        <p:nvSpPr>
          <p:cNvPr id="4" name="Slide Number Placeholder 3"/>
          <p:cNvSpPr>
            <a:spLocks noGrp="1"/>
          </p:cNvSpPr>
          <p:nvPr>
            <p:ph type="sldNum" sz="quarter" idx="10"/>
          </p:nvPr>
        </p:nvSpPr>
        <p:spPr/>
        <p:txBody>
          <a:bodyPr/>
          <a:lstStyle/>
          <a:p>
            <a:fld id="{26E64CF8-17CF-48E4-A7E1-5660C5ECC4E2}" type="slidenum">
              <a:rPr lang="en-US" smtClean="0"/>
              <a:t>36</a:t>
            </a:fld>
            <a:endParaRPr lang="en-US"/>
          </a:p>
        </p:txBody>
      </p:sp>
    </p:spTree>
    <p:extLst>
      <p:ext uri="{BB962C8B-B14F-4D97-AF65-F5344CB8AC3E}">
        <p14:creationId xmlns:p14="http://schemas.microsoft.com/office/powerpoint/2010/main" val="4195074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13-5:</a:t>
            </a:r>
          </a:p>
          <a:p>
            <a:pPr>
              <a:spcBef>
                <a:spcPct val="0"/>
              </a:spcBef>
            </a:pPr>
            <a:r>
              <a:rPr lang="en-US" altLang="en-US" dirty="0">
                <a:solidFill>
                  <a:srgbClr val="990000"/>
                </a:solidFill>
              </a:rPr>
              <a:t>Step 2: When looking at the worksheet, close the Expense Accounts and the Cost of Goods Sold Accounts with debit balances as well as any contra revenue accounts with debit balances to </a:t>
            </a:r>
            <a:r>
              <a:rPr lang="en-US" altLang="en-US" i="1" dirty="0">
                <a:solidFill>
                  <a:srgbClr val="990000"/>
                </a:solidFill>
              </a:rPr>
              <a:t>Income Summary</a:t>
            </a:r>
            <a:r>
              <a:rPr lang="en-US" altLang="en-US" dirty="0">
                <a:solidFill>
                  <a:srgbClr val="990000"/>
                </a:solidFill>
              </a:rPr>
              <a:t>.  Make a corresponding debit to the </a:t>
            </a:r>
            <a:r>
              <a:rPr lang="en-US" altLang="en-US" i="1" dirty="0">
                <a:solidFill>
                  <a:srgbClr val="990000"/>
                </a:solidFill>
              </a:rPr>
              <a:t>Income Summary </a:t>
            </a:r>
            <a:r>
              <a:rPr lang="en-US" altLang="en-US" dirty="0">
                <a:solidFill>
                  <a:srgbClr val="990000"/>
                </a:solidFill>
              </a:rPr>
              <a:t>account.</a:t>
            </a:r>
          </a:p>
        </p:txBody>
      </p:sp>
      <p:sp>
        <p:nvSpPr>
          <p:cNvPr id="4" name="Slide Number Placeholder 3"/>
          <p:cNvSpPr>
            <a:spLocks noGrp="1"/>
          </p:cNvSpPr>
          <p:nvPr>
            <p:ph type="sldNum" sz="quarter" idx="10"/>
          </p:nvPr>
        </p:nvSpPr>
        <p:spPr/>
        <p:txBody>
          <a:bodyPr/>
          <a:lstStyle/>
          <a:p>
            <a:fld id="{26E64CF8-17CF-48E4-A7E1-5660C5ECC4E2}" type="slidenum">
              <a:rPr lang="en-US" smtClean="0"/>
              <a:t>37</a:t>
            </a:fld>
            <a:endParaRPr lang="en-US"/>
          </a:p>
        </p:txBody>
      </p:sp>
    </p:spTree>
    <p:extLst>
      <p:ext uri="{BB962C8B-B14F-4D97-AF65-F5344CB8AC3E}">
        <p14:creationId xmlns:p14="http://schemas.microsoft.com/office/powerpoint/2010/main" val="372952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13-5:</a:t>
            </a:r>
          </a:p>
          <a:p>
            <a:pPr>
              <a:spcBef>
                <a:spcPct val="0"/>
              </a:spcBef>
            </a:pPr>
            <a:r>
              <a:rPr lang="en-US" altLang="en-US" dirty="0">
                <a:solidFill>
                  <a:srgbClr val="990000"/>
                </a:solidFill>
              </a:rPr>
              <a:t>Step 3: Closing the Income Summary Account.  Close the balance into the owner</a:t>
            </a:r>
            <a:r>
              <a:rPr lang="ja-JP" altLang="en-US" dirty="0">
                <a:solidFill>
                  <a:srgbClr val="990000"/>
                </a:solidFill>
              </a:rPr>
              <a:t>’</a:t>
            </a:r>
            <a:r>
              <a:rPr lang="en-US" altLang="ja-JP" dirty="0">
                <a:solidFill>
                  <a:srgbClr val="990000"/>
                </a:solidFill>
              </a:rPr>
              <a:t>s capital account.</a:t>
            </a:r>
          </a:p>
        </p:txBody>
      </p:sp>
      <p:sp>
        <p:nvSpPr>
          <p:cNvPr id="4" name="Slide Number Placeholder 3"/>
          <p:cNvSpPr>
            <a:spLocks noGrp="1"/>
          </p:cNvSpPr>
          <p:nvPr>
            <p:ph type="sldNum" sz="quarter" idx="10"/>
          </p:nvPr>
        </p:nvSpPr>
        <p:spPr/>
        <p:txBody>
          <a:bodyPr/>
          <a:lstStyle/>
          <a:p>
            <a:fld id="{26E64CF8-17CF-48E4-A7E1-5660C5ECC4E2}" type="slidenum">
              <a:rPr lang="en-US" smtClean="0"/>
              <a:t>38</a:t>
            </a:fld>
            <a:endParaRPr lang="en-US"/>
          </a:p>
        </p:txBody>
      </p:sp>
    </p:spTree>
    <p:extLst>
      <p:ext uri="{BB962C8B-B14F-4D97-AF65-F5344CB8AC3E}">
        <p14:creationId xmlns:p14="http://schemas.microsoft.com/office/powerpoint/2010/main" val="2384646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13-5:</a:t>
            </a:r>
          </a:p>
          <a:p>
            <a:pPr>
              <a:spcBef>
                <a:spcPct val="0"/>
              </a:spcBef>
            </a:pPr>
            <a:r>
              <a:rPr lang="en-US" altLang="en-US" dirty="0">
                <a:solidFill>
                  <a:srgbClr val="990000"/>
                </a:solidFill>
              </a:rPr>
              <a:t>Step 3: Closing the Income Summary Account.  Close the balance into the owner</a:t>
            </a:r>
            <a:r>
              <a:rPr lang="ja-JP" altLang="en-US" dirty="0">
                <a:solidFill>
                  <a:srgbClr val="990000"/>
                </a:solidFill>
              </a:rPr>
              <a:t>’</a:t>
            </a:r>
            <a:r>
              <a:rPr lang="en-US" altLang="ja-JP" dirty="0">
                <a:solidFill>
                  <a:srgbClr val="990000"/>
                </a:solidFill>
              </a:rPr>
              <a:t>s capital account.</a:t>
            </a:r>
          </a:p>
        </p:txBody>
      </p:sp>
      <p:sp>
        <p:nvSpPr>
          <p:cNvPr id="4" name="Slide Number Placeholder 3"/>
          <p:cNvSpPr>
            <a:spLocks noGrp="1"/>
          </p:cNvSpPr>
          <p:nvPr>
            <p:ph type="sldNum" sz="quarter" idx="10"/>
          </p:nvPr>
        </p:nvSpPr>
        <p:spPr/>
        <p:txBody>
          <a:bodyPr/>
          <a:lstStyle/>
          <a:p>
            <a:fld id="{26E64CF8-17CF-48E4-A7E1-5660C5ECC4E2}" type="slidenum">
              <a:rPr lang="en-US" smtClean="0"/>
              <a:t>39</a:t>
            </a:fld>
            <a:endParaRPr lang="en-US"/>
          </a:p>
        </p:txBody>
      </p:sp>
    </p:spTree>
    <p:extLst>
      <p:ext uri="{BB962C8B-B14F-4D97-AF65-F5344CB8AC3E}">
        <p14:creationId xmlns:p14="http://schemas.microsoft.com/office/powerpoint/2010/main" val="186925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At the end of the period, the three financial statements must be prepared.  A newspaper</a:t>
            </a:r>
            <a:r>
              <a:rPr lang="ja-JP" altLang="en-US" dirty="0"/>
              <a:t>’</a:t>
            </a:r>
            <a:r>
              <a:rPr lang="en-US" altLang="ja-JP" dirty="0"/>
              <a:t>s classified section is similar to a business</a:t>
            </a:r>
            <a:r>
              <a:rPr lang="ja-JP" altLang="en-US" dirty="0"/>
              <a:t>’</a:t>
            </a:r>
            <a:r>
              <a:rPr lang="en-US" altLang="ja-JP" dirty="0"/>
              <a:t>s classified financial statements. Classifying like information together on financial statements makes them easier to interpret.</a:t>
            </a:r>
          </a:p>
          <a:p>
            <a:endParaRPr lang="en-US" altLang="ja-JP" dirty="0"/>
          </a:p>
          <a:p>
            <a:r>
              <a:rPr lang="en-US" altLang="en-US" dirty="0"/>
              <a:t>This type of income statement contains several subtotals which are computed before the net income is calculated.</a:t>
            </a:r>
          </a:p>
        </p:txBody>
      </p:sp>
      <p:sp>
        <p:nvSpPr>
          <p:cNvPr id="4" name="Slide Number Placeholder 3"/>
          <p:cNvSpPr>
            <a:spLocks noGrp="1"/>
          </p:cNvSpPr>
          <p:nvPr>
            <p:ph type="sldNum" sz="quarter" idx="10"/>
          </p:nvPr>
        </p:nvSpPr>
        <p:spPr/>
        <p:txBody>
          <a:bodyPr/>
          <a:lstStyle/>
          <a:p>
            <a:fld id="{26E64CF8-17CF-48E4-A7E1-5660C5ECC4E2}" type="slidenum">
              <a:rPr lang="en-US" smtClean="0"/>
              <a:t>4</a:t>
            </a:fld>
            <a:endParaRPr lang="en-US"/>
          </a:p>
        </p:txBody>
      </p:sp>
    </p:spTree>
    <p:extLst>
      <p:ext uri="{BB962C8B-B14F-4D97-AF65-F5344CB8AC3E}">
        <p14:creationId xmlns:p14="http://schemas.microsoft.com/office/powerpoint/2010/main" val="1443598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13-5:</a:t>
            </a:r>
          </a:p>
          <a:p>
            <a:pPr>
              <a:spcBef>
                <a:spcPct val="0"/>
              </a:spcBef>
            </a:pPr>
            <a:r>
              <a:rPr lang="en-US" altLang="en-US" dirty="0">
                <a:solidFill>
                  <a:srgbClr val="990000"/>
                </a:solidFill>
              </a:rPr>
              <a:t>Step 4: Closing the Drawing account.  Close the balance into the owner</a:t>
            </a:r>
            <a:r>
              <a:rPr lang="ja-JP" altLang="en-US" dirty="0">
                <a:solidFill>
                  <a:srgbClr val="990000"/>
                </a:solidFill>
              </a:rPr>
              <a:t>’</a:t>
            </a:r>
            <a:r>
              <a:rPr lang="en-US" altLang="ja-JP" dirty="0">
                <a:solidFill>
                  <a:srgbClr val="990000"/>
                </a:solidFill>
              </a:rPr>
              <a:t>s capital account.</a:t>
            </a:r>
            <a:endParaRPr lang="en-US" dirty="0"/>
          </a:p>
        </p:txBody>
      </p:sp>
      <p:sp>
        <p:nvSpPr>
          <p:cNvPr id="4" name="Slide Number Placeholder 3"/>
          <p:cNvSpPr>
            <a:spLocks noGrp="1"/>
          </p:cNvSpPr>
          <p:nvPr>
            <p:ph type="sldNum" sz="quarter" idx="10"/>
          </p:nvPr>
        </p:nvSpPr>
        <p:spPr/>
        <p:txBody>
          <a:bodyPr/>
          <a:lstStyle/>
          <a:p>
            <a:fld id="{26E64CF8-17CF-48E4-A7E1-5660C5ECC4E2}" type="slidenum">
              <a:rPr lang="en-US" smtClean="0"/>
              <a:t>40</a:t>
            </a:fld>
            <a:endParaRPr lang="en-US"/>
          </a:p>
        </p:txBody>
      </p:sp>
    </p:spTree>
    <p:extLst>
      <p:ext uri="{BB962C8B-B14F-4D97-AF65-F5344CB8AC3E}">
        <p14:creationId xmlns:p14="http://schemas.microsoft.com/office/powerpoint/2010/main" val="2372007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spcBef>
                <a:spcPct val="0"/>
              </a:spcBef>
              <a:spcAft>
                <a:spcPct val="50000"/>
              </a:spcAft>
              <a:buSzPct val="80000"/>
              <a:buFont typeface="Wingdings" pitchFamily="2" charset="2"/>
              <a:buNone/>
            </a:pPr>
            <a:r>
              <a:rPr lang="en-US" altLang="en-US" b="1" dirty="0"/>
              <a:t>Section 2, Objective 13-5:</a:t>
            </a:r>
          </a:p>
          <a:p>
            <a:pPr>
              <a:lnSpc>
                <a:spcPct val="95000"/>
              </a:lnSpc>
              <a:spcBef>
                <a:spcPct val="0"/>
              </a:spcBef>
              <a:spcAft>
                <a:spcPct val="50000"/>
              </a:spcAft>
              <a:buSzPct val="80000"/>
              <a:buFont typeface="Wingdings" pitchFamily="2" charset="2"/>
              <a:buNone/>
            </a:pPr>
            <a:r>
              <a:rPr lang="en-US" altLang="en-US" dirty="0">
                <a:latin typeface="Arial" charset="0"/>
              </a:rPr>
              <a:t>This process brings the temporary account balances to zero.  Remember to write the word </a:t>
            </a:r>
            <a:r>
              <a:rPr lang="en-US" altLang="en-US" i="1" dirty="0">
                <a:solidFill>
                  <a:srgbClr val="990000"/>
                </a:solidFill>
                <a:latin typeface="Arial" charset="0"/>
              </a:rPr>
              <a:t>Closing</a:t>
            </a:r>
            <a:r>
              <a:rPr lang="en-US" altLang="en-US" dirty="0">
                <a:latin typeface="Arial" charset="0"/>
              </a:rPr>
              <a:t>  in the Description column.</a:t>
            </a:r>
          </a:p>
        </p:txBody>
      </p:sp>
      <p:sp>
        <p:nvSpPr>
          <p:cNvPr id="4" name="Slide Number Placeholder 3"/>
          <p:cNvSpPr>
            <a:spLocks noGrp="1"/>
          </p:cNvSpPr>
          <p:nvPr>
            <p:ph type="sldNum" sz="quarter" idx="10"/>
          </p:nvPr>
        </p:nvSpPr>
        <p:spPr/>
        <p:txBody>
          <a:bodyPr/>
          <a:lstStyle/>
          <a:p>
            <a:fld id="{26E64CF8-17CF-48E4-A7E1-5660C5ECC4E2}" type="slidenum">
              <a:rPr lang="en-US" smtClean="0"/>
              <a:t>41</a:t>
            </a:fld>
            <a:endParaRPr lang="en-US"/>
          </a:p>
        </p:txBody>
      </p:sp>
    </p:spTree>
    <p:extLst>
      <p:ext uri="{BB962C8B-B14F-4D97-AF65-F5344CB8AC3E}">
        <p14:creationId xmlns:p14="http://schemas.microsoft.com/office/powerpoint/2010/main" val="3738894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13-6: </a:t>
            </a:r>
            <a:r>
              <a:rPr lang="en-US" altLang="en-US" dirty="0"/>
              <a:t>Preparing a Postclosing Trial Balance</a:t>
            </a:r>
          </a:p>
        </p:txBody>
      </p:sp>
      <p:sp>
        <p:nvSpPr>
          <p:cNvPr id="4" name="Slide Number Placeholder 3"/>
          <p:cNvSpPr>
            <a:spLocks noGrp="1"/>
          </p:cNvSpPr>
          <p:nvPr>
            <p:ph type="sldNum" sz="quarter" idx="10"/>
          </p:nvPr>
        </p:nvSpPr>
        <p:spPr/>
        <p:txBody>
          <a:bodyPr/>
          <a:lstStyle/>
          <a:p>
            <a:fld id="{26E64CF8-17CF-48E4-A7E1-5660C5ECC4E2}" type="slidenum">
              <a:rPr lang="en-US" smtClean="0"/>
              <a:t>42</a:t>
            </a:fld>
            <a:endParaRPr lang="en-US"/>
          </a:p>
        </p:txBody>
      </p:sp>
    </p:spTree>
    <p:extLst>
      <p:ext uri="{BB962C8B-B14F-4D97-AF65-F5344CB8AC3E}">
        <p14:creationId xmlns:p14="http://schemas.microsoft.com/office/powerpoint/2010/main" val="331492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13-6:</a:t>
            </a:r>
          </a:p>
          <a:p>
            <a:r>
              <a:rPr lang="en-US" altLang="en-US" dirty="0"/>
              <a:t>We prepare a postclosing trial balance to confirm that the general ledger is in balance.</a:t>
            </a:r>
          </a:p>
          <a:p>
            <a:pPr>
              <a:lnSpc>
                <a:spcPct val="95000"/>
              </a:lnSpc>
              <a:spcBef>
                <a:spcPct val="0"/>
              </a:spcBef>
              <a:spcAft>
                <a:spcPct val="50000"/>
              </a:spcAft>
              <a:buSzPct val="80000"/>
              <a:buFont typeface="Wingdings" pitchFamily="2" charset="2"/>
              <a:buNone/>
            </a:pPr>
            <a:r>
              <a:rPr lang="en-US" altLang="en-US" dirty="0"/>
              <a:t>Only the accounts that have balances – the asset, liability and owner's capital accounts – appear on the postclosing trial balance. Remember that the TOTALS for the Postclosing Trial Balance and the Balance Sheet will be different, since on the Balance Sheet, certain credit account balances are subtracted from certain debit account balances; on the Postclosing Trial Balance, all debit and credit balances are shown on either the left side (debit) or right side (credit) of that report.  </a:t>
            </a:r>
          </a:p>
        </p:txBody>
      </p:sp>
      <p:sp>
        <p:nvSpPr>
          <p:cNvPr id="4" name="Slide Number Placeholder 3"/>
          <p:cNvSpPr>
            <a:spLocks noGrp="1"/>
          </p:cNvSpPr>
          <p:nvPr>
            <p:ph type="sldNum" sz="quarter" idx="10"/>
          </p:nvPr>
        </p:nvSpPr>
        <p:spPr/>
        <p:txBody>
          <a:bodyPr/>
          <a:lstStyle/>
          <a:p>
            <a:fld id="{26E64CF8-17CF-48E4-A7E1-5660C5ECC4E2}" type="slidenum">
              <a:rPr lang="en-US" smtClean="0"/>
              <a:t>43</a:t>
            </a:fld>
            <a:endParaRPr lang="en-US"/>
          </a:p>
        </p:txBody>
      </p:sp>
    </p:spTree>
    <p:extLst>
      <p:ext uri="{BB962C8B-B14F-4D97-AF65-F5344CB8AC3E}">
        <p14:creationId xmlns:p14="http://schemas.microsoft.com/office/powerpoint/2010/main" val="3531483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13-6:</a:t>
            </a:r>
          </a:p>
          <a:p>
            <a:pPr>
              <a:spcBef>
                <a:spcPct val="0"/>
              </a:spcBef>
            </a:pPr>
            <a:r>
              <a:rPr lang="en-US" altLang="en-US" dirty="0"/>
              <a:t>Only the accounts that have balances – the asset, liability and owner</a:t>
            </a:r>
            <a:r>
              <a:rPr lang="ja-JP" altLang="en-US" dirty="0"/>
              <a:t>’</a:t>
            </a:r>
            <a:r>
              <a:rPr lang="en-US" altLang="ja-JP" dirty="0"/>
              <a:t>s capital accounts – appear on the postclosing trial balance.  Temporary accounts including revenues, cost of goods sold, expenses and withdrawals do not appear on the postclosing trial balance.</a:t>
            </a:r>
          </a:p>
        </p:txBody>
      </p:sp>
      <p:sp>
        <p:nvSpPr>
          <p:cNvPr id="4" name="Slide Number Placeholder 3"/>
          <p:cNvSpPr>
            <a:spLocks noGrp="1"/>
          </p:cNvSpPr>
          <p:nvPr>
            <p:ph type="sldNum" sz="quarter" idx="10"/>
          </p:nvPr>
        </p:nvSpPr>
        <p:spPr/>
        <p:txBody>
          <a:bodyPr/>
          <a:lstStyle/>
          <a:p>
            <a:fld id="{26E64CF8-17CF-48E4-A7E1-5660C5ECC4E2}" type="slidenum">
              <a:rPr lang="en-US" smtClean="0"/>
              <a:t>44</a:t>
            </a:fld>
            <a:endParaRPr lang="en-US"/>
          </a:p>
        </p:txBody>
      </p:sp>
    </p:spTree>
    <p:extLst>
      <p:ext uri="{BB962C8B-B14F-4D97-AF65-F5344CB8AC3E}">
        <p14:creationId xmlns:p14="http://schemas.microsoft.com/office/powerpoint/2010/main" val="1165476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2, Objective 13-6:</a:t>
            </a:r>
          </a:p>
          <a:p>
            <a:pPr>
              <a:spcBef>
                <a:spcPct val="0"/>
              </a:spcBef>
            </a:pPr>
            <a:r>
              <a:rPr lang="en-US" altLang="en-US" dirty="0"/>
              <a:t>The Postclosing trial balance is presented in the slide.  Notice that the only account types that are not closed out are the assets, liabilities, and the owner</a:t>
            </a:r>
            <a:r>
              <a:rPr lang="ja-JP" altLang="en-US" dirty="0"/>
              <a:t>’</a:t>
            </a:r>
            <a:r>
              <a:rPr lang="en-US" altLang="ja-JP" dirty="0"/>
              <a:t>s capital account.  See the text for a larger printout of the Postclosing trial balance.</a:t>
            </a:r>
          </a:p>
        </p:txBody>
      </p:sp>
      <p:sp>
        <p:nvSpPr>
          <p:cNvPr id="4" name="Slide Number Placeholder 3"/>
          <p:cNvSpPr>
            <a:spLocks noGrp="1"/>
          </p:cNvSpPr>
          <p:nvPr>
            <p:ph type="sldNum" sz="quarter" idx="10"/>
          </p:nvPr>
        </p:nvSpPr>
        <p:spPr/>
        <p:txBody>
          <a:bodyPr/>
          <a:lstStyle/>
          <a:p>
            <a:fld id="{26E64CF8-17CF-48E4-A7E1-5660C5ECC4E2}" type="slidenum">
              <a:rPr lang="en-US" smtClean="0"/>
              <a:t>45</a:t>
            </a:fld>
            <a:endParaRPr lang="en-US"/>
          </a:p>
        </p:txBody>
      </p:sp>
    </p:spTree>
    <p:extLst>
      <p:ext uri="{BB962C8B-B14F-4D97-AF65-F5344CB8AC3E}">
        <p14:creationId xmlns:p14="http://schemas.microsoft.com/office/powerpoint/2010/main" val="306305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ja-JP" dirty="0"/>
          </a:p>
        </p:txBody>
      </p:sp>
      <p:sp>
        <p:nvSpPr>
          <p:cNvPr id="4" name="Slide Number Placeholder 3"/>
          <p:cNvSpPr>
            <a:spLocks noGrp="1"/>
          </p:cNvSpPr>
          <p:nvPr>
            <p:ph type="sldNum" sz="quarter" idx="10"/>
          </p:nvPr>
        </p:nvSpPr>
        <p:spPr/>
        <p:txBody>
          <a:bodyPr/>
          <a:lstStyle/>
          <a:p>
            <a:fld id="{26E64CF8-17CF-48E4-A7E1-5660C5ECC4E2}" type="slidenum">
              <a:rPr lang="en-US" smtClean="0"/>
              <a:t>46</a:t>
            </a:fld>
            <a:endParaRPr lang="en-US"/>
          </a:p>
        </p:txBody>
      </p:sp>
    </p:spTree>
    <p:extLst>
      <p:ext uri="{BB962C8B-B14F-4D97-AF65-F5344CB8AC3E}">
        <p14:creationId xmlns:p14="http://schemas.microsoft.com/office/powerpoint/2010/main" val="2572316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Learning Objective 13-7: </a:t>
            </a:r>
            <a:r>
              <a:rPr lang="en-US" altLang="en-US" dirty="0"/>
              <a:t>Journalize and post reversing entries</a:t>
            </a:r>
          </a:p>
        </p:txBody>
      </p:sp>
      <p:sp>
        <p:nvSpPr>
          <p:cNvPr id="4" name="Slide Number Placeholder 3"/>
          <p:cNvSpPr>
            <a:spLocks noGrp="1"/>
          </p:cNvSpPr>
          <p:nvPr>
            <p:ph type="sldNum" sz="quarter" idx="10"/>
          </p:nvPr>
        </p:nvSpPr>
        <p:spPr/>
        <p:txBody>
          <a:bodyPr/>
          <a:lstStyle/>
          <a:p>
            <a:fld id="{26E64CF8-17CF-48E4-A7E1-5660C5ECC4E2}" type="slidenum">
              <a:rPr lang="en-US" smtClean="0"/>
              <a:t>47</a:t>
            </a:fld>
            <a:endParaRPr lang="en-US"/>
          </a:p>
        </p:txBody>
      </p:sp>
    </p:spTree>
    <p:extLst>
      <p:ext uri="{BB962C8B-B14F-4D97-AF65-F5344CB8AC3E}">
        <p14:creationId xmlns:p14="http://schemas.microsoft.com/office/powerpoint/2010/main" val="30405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13-7:</a:t>
            </a:r>
          </a:p>
          <a:p>
            <a:r>
              <a:rPr lang="en-US" altLang="en-US" dirty="0"/>
              <a:t>The last step in the accounting cycle which is actually an optional step is to prepare reversing journal entries. Reversing entries are journal entries made at the beginning of an accounting period that are the opposite of certain adjusting entries, particularly those for </a:t>
            </a:r>
            <a:r>
              <a:rPr lang="en-US" altLang="en-US" b="1" dirty="0"/>
              <a:t>accrued</a:t>
            </a:r>
            <a:r>
              <a:rPr lang="en-US" altLang="en-US" dirty="0"/>
              <a:t> </a:t>
            </a:r>
            <a:r>
              <a:rPr lang="en-US" altLang="en-US" b="1" dirty="0"/>
              <a:t>expenses and accrued income</a:t>
            </a:r>
            <a:r>
              <a:rPr lang="en-US" altLang="en-US" dirty="0"/>
              <a:t>.</a:t>
            </a:r>
          </a:p>
          <a:p>
            <a:endParaRPr lang="en-US" altLang="en-US" dirty="0"/>
          </a:p>
          <a:p>
            <a:r>
              <a:rPr lang="en-US" altLang="en-US" i="1" dirty="0"/>
              <a:t>Reversing</a:t>
            </a:r>
            <a:r>
              <a:rPr lang="en-US" altLang="en-US" dirty="0"/>
              <a:t> entries are made to reverse the effect of certain adjustments .  This helps prevent errors in recording certain cash payments or cash receipts in the new accounting period.</a:t>
            </a:r>
          </a:p>
        </p:txBody>
      </p:sp>
      <p:sp>
        <p:nvSpPr>
          <p:cNvPr id="4" name="Slide Number Placeholder 3"/>
          <p:cNvSpPr>
            <a:spLocks noGrp="1"/>
          </p:cNvSpPr>
          <p:nvPr>
            <p:ph type="sldNum" sz="quarter" idx="10"/>
          </p:nvPr>
        </p:nvSpPr>
        <p:spPr/>
        <p:txBody>
          <a:bodyPr/>
          <a:lstStyle/>
          <a:p>
            <a:fld id="{26E64CF8-17CF-48E4-A7E1-5660C5ECC4E2}" type="slidenum">
              <a:rPr lang="en-US" smtClean="0"/>
              <a:t>48</a:t>
            </a:fld>
            <a:endParaRPr lang="en-US"/>
          </a:p>
        </p:txBody>
      </p:sp>
    </p:spTree>
    <p:extLst>
      <p:ext uri="{BB962C8B-B14F-4D97-AF65-F5344CB8AC3E}">
        <p14:creationId xmlns:p14="http://schemas.microsoft.com/office/powerpoint/2010/main" val="850779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13-7:</a:t>
            </a:r>
          </a:p>
          <a:p>
            <a:r>
              <a:rPr lang="en-US" altLang="en-US" dirty="0"/>
              <a:t>Let</a:t>
            </a:r>
            <a:r>
              <a:rPr lang="ja-JP" altLang="en-US" dirty="0"/>
              <a:t>’</a:t>
            </a:r>
            <a:r>
              <a:rPr lang="en-US" altLang="ja-JP" dirty="0"/>
              <a:t>s do a quick review of the accounting cycle for a merchandiser.</a:t>
            </a:r>
          </a:p>
          <a:p>
            <a:r>
              <a:rPr lang="en-US" altLang="en-US" dirty="0">
                <a:latin typeface="Arial" charset="0"/>
              </a:rPr>
              <a:t>Here are the nine steps.  Since reversing entries are optional, they are not included as a formal step in the cycle.</a:t>
            </a:r>
          </a:p>
        </p:txBody>
      </p:sp>
      <p:sp>
        <p:nvSpPr>
          <p:cNvPr id="4" name="Slide Number Placeholder 3"/>
          <p:cNvSpPr>
            <a:spLocks noGrp="1"/>
          </p:cNvSpPr>
          <p:nvPr>
            <p:ph type="sldNum" sz="quarter" idx="10"/>
          </p:nvPr>
        </p:nvSpPr>
        <p:spPr/>
        <p:txBody>
          <a:bodyPr/>
          <a:lstStyle/>
          <a:p>
            <a:fld id="{26E64CF8-17CF-48E4-A7E1-5660C5ECC4E2}" type="slidenum">
              <a:rPr lang="en-US" smtClean="0"/>
              <a:t>49</a:t>
            </a:fld>
            <a:endParaRPr lang="en-US"/>
          </a:p>
        </p:txBody>
      </p:sp>
    </p:spTree>
    <p:extLst>
      <p:ext uri="{BB962C8B-B14F-4D97-AF65-F5344CB8AC3E}">
        <p14:creationId xmlns:p14="http://schemas.microsoft.com/office/powerpoint/2010/main" val="13280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1, Objective 13-1:</a:t>
            </a:r>
          </a:p>
          <a:p>
            <a:pPr>
              <a:spcBef>
                <a:spcPct val="0"/>
              </a:spcBef>
            </a:pPr>
            <a:r>
              <a:rPr lang="en-US" altLang="en-US" dirty="0"/>
              <a:t>A single-step income statement is a format in which only one computation is needed to determine the net income.</a:t>
            </a:r>
          </a:p>
        </p:txBody>
      </p:sp>
      <p:sp>
        <p:nvSpPr>
          <p:cNvPr id="4" name="Slide Number Placeholder 3"/>
          <p:cNvSpPr>
            <a:spLocks noGrp="1"/>
          </p:cNvSpPr>
          <p:nvPr>
            <p:ph type="sldNum" sz="quarter" idx="10"/>
          </p:nvPr>
        </p:nvSpPr>
        <p:spPr/>
        <p:txBody>
          <a:bodyPr/>
          <a:lstStyle/>
          <a:p>
            <a:fld id="{26E64CF8-17CF-48E4-A7E1-5660C5ECC4E2}" type="slidenum">
              <a:rPr lang="en-US" smtClean="0"/>
              <a:t>5</a:t>
            </a:fld>
            <a:endParaRPr lang="en-US"/>
          </a:p>
        </p:txBody>
      </p:sp>
    </p:spTree>
    <p:extLst>
      <p:ext uri="{BB962C8B-B14F-4D97-AF65-F5344CB8AC3E}">
        <p14:creationId xmlns:p14="http://schemas.microsoft.com/office/powerpoint/2010/main" val="1940773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2, Objective 13-7:</a:t>
            </a:r>
          </a:p>
          <a:p>
            <a:r>
              <a:rPr lang="en-US" altLang="en-US" dirty="0"/>
              <a:t>Take a moment to review the flow of Financial Data through an Accounting System.</a:t>
            </a:r>
          </a:p>
        </p:txBody>
      </p:sp>
      <p:sp>
        <p:nvSpPr>
          <p:cNvPr id="4" name="Slide Number Placeholder 3"/>
          <p:cNvSpPr>
            <a:spLocks noGrp="1"/>
          </p:cNvSpPr>
          <p:nvPr>
            <p:ph type="sldNum" sz="quarter" idx="10"/>
          </p:nvPr>
        </p:nvSpPr>
        <p:spPr/>
        <p:txBody>
          <a:bodyPr/>
          <a:lstStyle/>
          <a:p>
            <a:fld id="{26E64CF8-17CF-48E4-A7E1-5660C5ECC4E2}" type="slidenum">
              <a:rPr lang="en-US" smtClean="0"/>
              <a:t>50</a:t>
            </a:fld>
            <a:endParaRPr lang="en-US"/>
          </a:p>
        </p:txBody>
      </p:sp>
    </p:spTree>
    <p:extLst>
      <p:ext uri="{BB962C8B-B14F-4D97-AF65-F5344CB8AC3E}">
        <p14:creationId xmlns:p14="http://schemas.microsoft.com/office/powerpoint/2010/main" val="344181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Section 1, Objective 13-1:</a:t>
            </a:r>
          </a:p>
          <a:p>
            <a:pPr>
              <a:spcBef>
                <a:spcPct val="0"/>
              </a:spcBef>
            </a:pPr>
            <a:r>
              <a:rPr lang="en-US" altLang="en-US" dirty="0"/>
              <a:t>Operating Revenue is the first section of the income statement and it shows the revenues earned from normal business activities.</a:t>
            </a:r>
          </a:p>
          <a:p>
            <a:pPr>
              <a:spcBef>
                <a:spcPct val="0"/>
              </a:spcBef>
              <a:spcAft>
                <a:spcPct val="50000"/>
              </a:spcAft>
            </a:pPr>
            <a:r>
              <a:rPr lang="en-US" altLang="en-US" dirty="0"/>
              <a:t>The operating revenue for Whiteside Antiques is net sales of merchandise.</a:t>
            </a:r>
          </a:p>
          <a:p>
            <a:endParaRPr lang="en-US" altLang="en-US" dirty="0"/>
          </a:p>
          <a:p>
            <a:r>
              <a:rPr lang="en-US" altLang="en-US" dirty="0"/>
              <a:t>Net sales for Whiteside Antiques is $549,150.</a:t>
            </a:r>
          </a:p>
        </p:txBody>
      </p:sp>
      <p:sp>
        <p:nvSpPr>
          <p:cNvPr id="4" name="Slide Number Placeholder 3"/>
          <p:cNvSpPr>
            <a:spLocks noGrp="1"/>
          </p:cNvSpPr>
          <p:nvPr>
            <p:ph type="sldNum" sz="quarter" idx="10"/>
          </p:nvPr>
        </p:nvSpPr>
        <p:spPr/>
        <p:txBody>
          <a:bodyPr/>
          <a:lstStyle/>
          <a:p>
            <a:fld id="{26E64CF8-17CF-48E4-A7E1-5660C5ECC4E2}" type="slidenum">
              <a:rPr lang="en-US" smtClean="0"/>
              <a:t>6</a:t>
            </a:fld>
            <a:endParaRPr lang="en-US"/>
          </a:p>
        </p:txBody>
      </p:sp>
    </p:spTree>
    <p:extLst>
      <p:ext uri="{BB962C8B-B14F-4D97-AF65-F5344CB8AC3E}">
        <p14:creationId xmlns:p14="http://schemas.microsoft.com/office/powerpoint/2010/main" val="217091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Cost of goods sold is the next section on a multiple step income statement.  It is usually the most challenging section to compute.</a:t>
            </a:r>
          </a:p>
          <a:p>
            <a:r>
              <a:rPr lang="en-US" altLang="en-US" i="1" dirty="0"/>
              <a:t>Cost of Goods Sold</a:t>
            </a:r>
            <a:r>
              <a:rPr lang="en-US" altLang="en-US" dirty="0"/>
              <a:t> section contains information about the cost of the merchandise that was sold during the period.  Three elements are needed to compute the cost of goods sold:  </a:t>
            </a:r>
            <a:r>
              <a:rPr lang="en-US" altLang="en-US" dirty="0">
                <a:solidFill>
                  <a:srgbClr val="990000"/>
                </a:solidFill>
              </a:rPr>
              <a:t>Beginning inventory, Net delivered cost of purchases and Ending inventory.</a:t>
            </a:r>
          </a:p>
        </p:txBody>
      </p:sp>
      <p:sp>
        <p:nvSpPr>
          <p:cNvPr id="4" name="Slide Number Placeholder 3"/>
          <p:cNvSpPr>
            <a:spLocks noGrp="1"/>
          </p:cNvSpPr>
          <p:nvPr>
            <p:ph type="sldNum" sz="quarter" idx="10"/>
          </p:nvPr>
        </p:nvSpPr>
        <p:spPr/>
        <p:txBody>
          <a:bodyPr/>
          <a:lstStyle/>
          <a:p>
            <a:fld id="{26E64CF8-17CF-48E4-A7E1-5660C5ECC4E2}" type="slidenum">
              <a:rPr lang="en-US" smtClean="0"/>
              <a:t>7</a:t>
            </a:fld>
            <a:endParaRPr lang="en-US"/>
          </a:p>
        </p:txBody>
      </p:sp>
    </p:spTree>
    <p:extLst>
      <p:ext uri="{BB962C8B-B14F-4D97-AF65-F5344CB8AC3E}">
        <p14:creationId xmlns:p14="http://schemas.microsoft.com/office/powerpoint/2010/main" val="222810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Remember, the</a:t>
            </a:r>
            <a:r>
              <a:rPr lang="en-US" altLang="en-US" i="1" dirty="0"/>
              <a:t> Cost of Goods Sold</a:t>
            </a:r>
            <a:r>
              <a:rPr lang="en-US" altLang="en-US" dirty="0"/>
              <a:t> </a:t>
            </a:r>
            <a:r>
              <a:rPr lang="en-US" altLang="en-US" i="1" dirty="0"/>
              <a:t>section</a:t>
            </a:r>
            <a:r>
              <a:rPr lang="en-US" altLang="en-US" dirty="0"/>
              <a:t> contains information about the cost of the merchandise that was sold during the period.</a:t>
            </a:r>
          </a:p>
        </p:txBody>
      </p:sp>
      <p:sp>
        <p:nvSpPr>
          <p:cNvPr id="4" name="Slide Number Placeholder 3"/>
          <p:cNvSpPr>
            <a:spLocks noGrp="1"/>
          </p:cNvSpPr>
          <p:nvPr>
            <p:ph type="sldNum" sz="quarter" idx="10"/>
          </p:nvPr>
        </p:nvSpPr>
        <p:spPr/>
        <p:txBody>
          <a:bodyPr/>
          <a:lstStyle/>
          <a:p>
            <a:fld id="{26E64CF8-17CF-48E4-A7E1-5660C5ECC4E2}" type="slidenum">
              <a:rPr lang="en-US" smtClean="0"/>
              <a:t>8</a:t>
            </a:fld>
            <a:endParaRPr lang="en-US"/>
          </a:p>
        </p:txBody>
      </p:sp>
    </p:spTree>
    <p:extLst>
      <p:ext uri="{BB962C8B-B14F-4D97-AF65-F5344CB8AC3E}">
        <p14:creationId xmlns:p14="http://schemas.microsoft.com/office/powerpoint/2010/main" val="401875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Section 1, Objective 13-1:</a:t>
            </a:r>
          </a:p>
          <a:p>
            <a:r>
              <a:rPr lang="en-US" altLang="en-US" dirty="0"/>
              <a:t>The net delivered cost of purchases was $325,120.  When we add the beginning inventory to these purchases, we get total available inventory for sale of $377,120.  After subtracting out the ending inventory still on hand, we get cost of goods sold of $330,120.</a:t>
            </a:r>
          </a:p>
        </p:txBody>
      </p:sp>
      <p:sp>
        <p:nvSpPr>
          <p:cNvPr id="4" name="Slide Number Placeholder 3"/>
          <p:cNvSpPr>
            <a:spLocks noGrp="1"/>
          </p:cNvSpPr>
          <p:nvPr>
            <p:ph type="sldNum" sz="quarter" idx="10"/>
          </p:nvPr>
        </p:nvSpPr>
        <p:spPr/>
        <p:txBody>
          <a:bodyPr/>
          <a:lstStyle/>
          <a:p>
            <a:fld id="{26E64CF8-17CF-48E4-A7E1-5660C5ECC4E2}" type="slidenum">
              <a:rPr lang="en-US" smtClean="0"/>
              <a:t>9</a:t>
            </a:fld>
            <a:endParaRPr lang="en-US"/>
          </a:p>
        </p:txBody>
      </p:sp>
    </p:spTree>
    <p:extLst>
      <p:ext uri="{BB962C8B-B14F-4D97-AF65-F5344CB8AC3E}">
        <p14:creationId xmlns:p14="http://schemas.microsoft.com/office/powerpoint/2010/main" val="1699741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947739"/>
            <a:ext cx="7886700" cy="1541461"/>
          </a:xfrm>
        </p:spPr>
        <p:txBody>
          <a:bodyPr anchor="b">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32619" y="3456782"/>
            <a:ext cx="7886700" cy="1500187"/>
          </a:xfrm>
        </p:spPr>
        <p:txBody>
          <a:bodyPr>
            <a:normAutofit/>
          </a:bodyPr>
          <a:lstStyle>
            <a:lvl1pPr marL="0" indent="0">
              <a:buNone/>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6"/>
          <p:cNvSpPr txBox="1">
            <a:spLocks/>
          </p:cNvSpPr>
          <p:nvPr userDrawn="1"/>
        </p:nvSpPr>
        <p:spPr>
          <a:xfrm>
            <a:off x="638502" y="6463864"/>
            <a:ext cx="7858125"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11" name="Slide Number Placeholder 5"/>
          <p:cNvSpPr txBox="1">
            <a:spLocks/>
          </p:cNvSpPr>
          <p:nvPr userDrawn="1"/>
        </p:nvSpPr>
        <p:spPr>
          <a:xfrm>
            <a:off x="8305800" y="6453810"/>
            <a:ext cx="783739"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13-</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615949" y="3054308"/>
            <a:ext cx="7903369" cy="99436"/>
          </a:xfrm>
          <a:prstGeom prst="rect">
            <a:avLst/>
          </a:prstGeom>
          <a:solidFill>
            <a:schemeClr val="tx1"/>
          </a:solidFill>
          <a:ln>
            <a:noFill/>
          </a:ln>
          <a:extLst/>
        </p:spPr>
      </p:pic>
      <p:pic>
        <p:nvPicPr>
          <p:cNvPr id="13"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607219" y="5234564"/>
            <a:ext cx="7903369" cy="99436"/>
          </a:xfrm>
          <a:prstGeom prst="rect">
            <a:avLst/>
          </a:prstGeom>
          <a:solidFill>
            <a:schemeClr val="tx1"/>
          </a:solidFill>
          <a:ln>
            <a:noFill/>
          </a:ln>
          <a:extLst/>
        </p:spPr>
      </p:pic>
    </p:spTree>
    <p:extLst>
      <p:ext uri="{BB962C8B-B14F-4D97-AF65-F5344CB8AC3E}">
        <p14:creationId xmlns:p14="http://schemas.microsoft.com/office/powerpoint/2010/main" val="3586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normAutofit/>
          </a:bodyPr>
          <a:lstStyle>
            <a:lvl1pPr algn="l">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33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p>
            <a:pPr lvl="0"/>
            <a:endParaRPr lang="en-US" noProof="0" dirty="0"/>
          </a:p>
        </p:txBody>
      </p:sp>
      <p:sp>
        <p:nvSpPr>
          <p:cNvPr id="10" name="Text Placeholder 9"/>
          <p:cNvSpPr>
            <a:spLocks noGrp="1"/>
          </p:cNvSpPr>
          <p:nvPr>
            <p:ph type="body" sz="quarter" idx="11"/>
          </p:nvPr>
        </p:nvSpPr>
        <p:spPr>
          <a:xfrm>
            <a:off x="457200" y="5334000"/>
            <a:ext cx="5867400" cy="5390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a:defRPr sz="2600">
                <a:latin typeface="Verdana" panose="020B0604030504040204" pitchFamily="34" charset="0"/>
                <a:ea typeface="Verdana" panose="020B0604030504040204" pitchFamily="34" charset="0"/>
                <a:cs typeface="Verdana" panose="020B0604030504040204" pitchFamily="34" charset="0"/>
              </a:defRPr>
            </a:lvl2pPr>
            <a:lvl3pPr>
              <a:defRPr sz="2600">
                <a:latin typeface="Verdana" panose="020B0604030504040204" pitchFamily="34" charset="0"/>
                <a:ea typeface="Verdana" panose="020B0604030504040204" pitchFamily="34" charset="0"/>
                <a:cs typeface="Verdana" panose="020B0604030504040204" pitchFamily="34" charset="0"/>
              </a:defRPr>
            </a:lvl3pPr>
            <a:lvl4pPr>
              <a:defRPr sz="2600">
                <a:latin typeface="Verdana" panose="020B0604030504040204" pitchFamily="34" charset="0"/>
                <a:ea typeface="Verdana" panose="020B0604030504040204" pitchFamily="34" charset="0"/>
                <a:cs typeface="Verdana" panose="020B0604030504040204" pitchFamily="34" charset="0"/>
              </a:defRPr>
            </a:lvl4pPr>
            <a:lvl5pPr>
              <a:defRPr sz="2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476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7"/>
            <a:ext cx="3333750" cy="1069974"/>
          </a:xfrm>
        </p:spPr>
        <p:txBody>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51490" y="3581400"/>
            <a:ext cx="3287110" cy="1155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txBox="1">
            <a:spLocks/>
          </p:cNvSpPr>
          <p:nvPr userDrawn="1"/>
        </p:nvSpPr>
        <p:spPr>
          <a:xfrm>
            <a:off x="641132" y="6463864"/>
            <a:ext cx="7858125"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13" name="Slide Number Placeholder 5"/>
          <p:cNvSpPr txBox="1">
            <a:spLocks/>
          </p:cNvSpPr>
          <p:nvPr userDrawn="1"/>
        </p:nvSpPr>
        <p:spPr>
          <a:xfrm>
            <a:off x="8305800" y="6453810"/>
            <a:ext cx="783739"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13-</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5"/>
          </p:nvPr>
        </p:nvSpPr>
        <p:spPr>
          <a:xfrm>
            <a:off x="5257800" y="1905000"/>
            <a:ext cx="32004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6"/>
          </p:nvPr>
        </p:nvSpPr>
        <p:spPr>
          <a:xfrm>
            <a:off x="5181600" y="3810000"/>
            <a:ext cx="3124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35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695325" y="568326"/>
            <a:ext cx="7886700" cy="1325563"/>
          </a:xfrm>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4114800" y="3810000"/>
            <a:ext cx="3276600" cy="990600"/>
          </a:xfrm>
        </p:spPr>
        <p:txBody>
          <a:bodyPr/>
          <a:lstStyle/>
          <a:p>
            <a:endParaRPr lang="en-US" dirty="0"/>
          </a:p>
        </p:txBody>
      </p:sp>
      <p:sp>
        <p:nvSpPr>
          <p:cNvPr id="11" name="Content Placeholder 10"/>
          <p:cNvSpPr>
            <a:spLocks noGrp="1"/>
          </p:cNvSpPr>
          <p:nvPr>
            <p:ph sz="quarter" idx="15"/>
          </p:nvPr>
        </p:nvSpPr>
        <p:spPr>
          <a:xfrm>
            <a:off x="609600" y="2209800"/>
            <a:ext cx="2762250" cy="1003300"/>
          </a:xfrm>
        </p:spPr>
        <p:txBody>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4114800" y="2209800"/>
            <a:ext cx="318135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p:cNvSpPr txBox="1">
            <a:spLocks/>
          </p:cNvSpPr>
          <p:nvPr userDrawn="1"/>
        </p:nvSpPr>
        <p:spPr>
          <a:xfrm>
            <a:off x="651638" y="6463864"/>
            <a:ext cx="7858125"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15" name="Slide Number Placeholder 5"/>
          <p:cNvSpPr txBox="1">
            <a:spLocks/>
          </p:cNvSpPr>
          <p:nvPr userDrawn="1"/>
        </p:nvSpPr>
        <p:spPr>
          <a:xfrm>
            <a:off x="8305800" y="6453810"/>
            <a:ext cx="783739"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13-</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quarter" idx="17"/>
          </p:nvPr>
        </p:nvSpPr>
        <p:spPr>
          <a:xfrm>
            <a:off x="533400" y="3810000"/>
            <a:ext cx="28194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571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8"/>
            <a:ext cx="7696200" cy="1235075"/>
          </a:xfrm>
        </p:spPr>
        <p:txBody>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33426" y="3724564"/>
            <a:ext cx="6943725" cy="1593273"/>
          </a:xfrm>
        </p:spPr>
        <p:txBody>
          <a:bodyPr/>
          <a:lstStyle>
            <a:lvl1pPr>
              <a:defRPr sz="26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txBox="1">
            <a:spLocks/>
          </p:cNvSpPr>
          <p:nvPr userDrawn="1"/>
        </p:nvSpPr>
        <p:spPr>
          <a:xfrm>
            <a:off x="643755" y="6469576"/>
            <a:ext cx="7858125"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14" name="Slide Number Placeholder 5"/>
          <p:cNvSpPr txBox="1">
            <a:spLocks/>
          </p:cNvSpPr>
          <p:nvPr userDrawn="1"/>
        </p:nvSpPr>
        <p:spPr>
          <a:xfrm>
            <a:off x="8305800" y="6453810"/>
            <a:ext cx="783739"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13-</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308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17133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91600" cy="914399"/>
          </a:xfrm>
        </p:spPr>
        <p:txBody>
          <a:bodyPr>
            <a:noAutofit/>
          </a:bodyPr>
          <a:lstStyle/>
          <a:p>
            <a:pPr>
              <a:lnSpc>
                <a:spcPct val="100000"/>
              </a:lnSpc>
            </a:pPr>
            <a:r>
              <a:rPr lang="en-US" kern="0" dirty="0"/>
              <a:t>College Accounting</a:t>
            </a:r>
            <a:br>
              <a:rPr lang="en-US" kern="0" dirty="0"/>
            </a:br>
            <a:r>
              <a:rPr lang="en-US" sz="2800" kern="0" dirty="0"/>
              <a:t>A Contemporary Approach</a:t>
            </a:r>
            <a:endParaRPr lang="en-US" dirty="0"/>
          </a:p>
        </p:txBody>
      </p:sp>
      <p:sp>
        <p:nvSpPr>
          <p:cNvPr id="8" name="Text Placeholder 7"/>
          <p:cNvSpPr>
            <a:spLocks noGrp="1"/>
          </p:cNvSpPr>
          <p:nvPr>
            <p:ph sz="quarter" idx="12"/>
          </p:nvPr>
        </p:nvSpPr>
        <p:spPr>
          <a:xfrm>
            <a:off x="0" y="990600"/>
            <a:ext cx="8915400" cy="457200"/>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28600" y="1546921"/>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114800" y="1905000"/>
            <a:ext cx="4800600" cy="3962400"/>
          </a:xfrm>
        </p:spPr>
        <p:txBody>
          <a:bodyPr>
            <a:normAutofit/>
          </a:bodyPr>
          <a:lstStyle/>
          <a:p>
            <a:pPr marL="0" indent="0">
              <a:buNone/>
            </a:pPr>
            <a:r>
              <a:rPr lang="en-US" sz="4400" b="1" kern="0" dirty="0"/>
              <a:t>Chapter 13</a:t>
            </a:r>
          </a:p>
          <a:p>
            <a:pPr marL="0" indent="0">
              <a:buNone/>
            </a:pPr>
            <a:r>
              <a:rPr lang="en-US" sz="4000" dirty="0"/>
              <a:t>Financial Statements and Closing Procedures</a:t>
            </a:r>
            <a:endParaRPr lang="en-US" sz="4000" kern="0" dirty="0"/>
          </a:p>
        </p:txBody>
      </p:sp>
      <p:sp>
        <p:nvSpPr>
          <p:cNvPr id="7" name="Text Placeholder 6"/>
          <p:cNvSpPr>
            <a:spLocks noGrp="1"/>
          </p:cNvSpPr>
          <p:nvPr>
            <p:ph type="body" sz="quarter" idx="11"/>
          </p:nvPr>
        </p:nvSpPr>
        <p:spPr>
          <a:xfrm>
            <a:off x="904874" y="6411611"/>
            <a:ext cx="7400925" cy="423855"/>
          </a:xfrm>
        </p:spPr>
        <p:txBody>
          <a:bodyPr>
            <a:noAutofit/>
          </a:bodyPr>
          <a:lstStyle/>
          <a:p>
            <a:pPr marL="0" indent="0" algn="ctr">
              <a:lnSpc>
                <a:spcPct val="100000"/>
              </a:lnSpc>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14470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
            <a:ext cx="9144000" cy="609601"/>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15464" y="609601"/>
            <a:ext cx="8699936" cy="685800"/>
          </a:xfrm>
        </p:spPr>
        <p:txBody>
          <a:bodyPr>
            <a:no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Net Delivered Cost of Purchases</a:t>
            </a:r>
          </a:p>
        </p:txBody>
      </p:sp>
      <p:sp>
        <p:nvSpPr>
          <p:cNvPr id="12" name="Content Placeholder 11"/>
          <p:cNvSpPr>
            <a:spLocks noGrp="1"/>
          </p:cNvSpPr>
          <p:nvPr>
            <p:ph idx="1"/>
          </p:nvPr>
        </p:nvSpPr>
        <p:spPr>
          <a:xfrm>
            <a:off x="381000" y="1447800"/>
            <a:ext cx="8382000" cy="4953000"/>
          </a:xfrm>
        </p:spPr>
        <p:txBody>
          <a:bodyPr>
            <a:normAutofit/>
          </a:bodyPr>
          <a:lstStyle/>
          <a:p>
            <a:pPr marL="0" indent="0">
              <a:lnSpc>
                <a:spcPct val="100000"/>
              </a:lnSpc>
              <a:buNone/>
            </a:pPr>
            <a:r>
              <a:rPr lang="en-US" altLang="en-US" dirty="0"/>
              <a:t>Net Delivered Cost of Purchases is Calculated by: Purchases + Freight In - (Purchases Returns and Allowances) </a:t>
            </a:r>
            <a:r>
              <a:rPr lang="en-US" altLang="en-US" u="sng" dirty="0"/>
              <a:t>- (Purchases Discounts) </a:t>
            </a:r>
            <a:r>
              <a:rPr lang="en-US" altLang="en-US" dirty="0"/>
              <a:t>= Net Delivered Cost of Purchases</a:t>
            </a:r>
          </a:p>
        </p:txBody>
      </p:sp>
    </p:spTree>
    <p:extLst>
      <p:ext uri="{BB962C8B-B14F-4D97-AF65-F5344CB8AC3E}">
        <p14:creationId xmlns:p14="http://schemas.microsoft.com/office/powerpoint/2010/main" val="419282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0"/>
            <a:ext cx="9144000" cy="503803"/>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28600" y="798697"/>
            <a:ext cx="8686800" cy="801503"/>
          </a:xfrm>
        </p:spPr>
        <p:txBody>
          <a:bodyPr>
            <a:no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Total Merchandise Available for Sale</a:t>
            </a:r>
          </a:p>
        </p:txBody>
      </p:sp>
      <p:sp>
        <p:nvSpPr>
          <p:cNvPr id="12" name="Content Placeholder 11"/>
          <p:cNvSpPr>
            <a:spLocks noGrp="1"/>
          </p:cNvSpPr>
          <p:nvPr>
            <p:ph idx="1"/>
          </p:nvPr>
        </p:nvSpPr>
        <p:spPr>
          <a:xfrm>
            <a:off x="457200" y="1752600"/>
            <a:ext cx="8305800" cy="1371600"/>
          </a:xfrm>
        </p:spPr>
        <p:txBody>
          <a:bodyPr>
            <a:normAutofit/>
          </a:bodyPr>
          <a:lstStyle/>
          <a:p>
            <a:pPr marL="0" indent="0">
              <a:lnSpc>
                <a:spcPct val="100000"/>
              </a:lnSpc>
              <a:buNone/>
            </a:pPr>
            <a:r>
              <a:rPr lang="en-US" altLang="en-US" dirty="0" smtClean="0">
                <a:cs typeface="Arial" charset="0"/>
              </a:rPr>
              <a:t>Beginning </a:t>
            </a:r>
            <a:r>
              <a:rPr lang="en-US" altLang="en-US" dirty="0">
                <a:cs typeface="Arial" charset="0"/>
              </a:rPr>
              <a:t>Merchandise Inventory +  Net Delivered Cost of Purchases = Total Merchandise Available for </a:t>
            </a:r>
            <a:r>
              <a:rPr lang="en-US" altLang="en-US" dirty="0" smtClean="0">
                <a:cs typeface="Arial" charset="0"/>
              </a:rPr>
              <a:t>Sale</a:t>
            </a:r>
            <a:endParaRPr lang="en-US" altLang="en-US" dirty="0"/>
          </a:p>
        </p:txBody>
      </p:sp>
      <p:sp>
        <p:nvSpPr>
          <p:cNvPr id="5" name="Title 1"/>
          <p:cNvSpPr txBox="1">
            <a:spLocks/>
          </p:cNvSpPr>
          <p:nvPr/>
        </p:nvSpPr>
        <p:spPr>
          <a:xfrm>
            <a:off x="390525" y="3465697"/>
            <a:ext cx="8524875" cy="8015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ltLang="en-US" dirty="0" smtClean="0"/>
              <a:t>Cost of Goods Sold</a:t>
            </a:r>
            <a:endParaRPr lang="en-US" altLang="en-US" dirty="0"/>
          </a:p>
        </p:txBody>
      </p:sp>
      <p:sp>
        <p:nvSpPr>
          <p:cNvPr id="6" name="Content Placeholder 11"/>
          <p:cNvSpPr>
            <a:spLocks noGrp="1"/>
          </p:cNvSpPr>
          <p:nvPr>
            <p:ph idx="1"/>
          </p:nvPr>
        </p:nvSpPr>
        <p:spPr>
          <a:xfrm>
            <a:off x="457200" y="4343400"/>
            <a:ext cx="8305800" cy="1295400"/>
          </a:xfrm>
        </p:spPr>
        <p:txBody>
          <a:bodyPr>
            <a:normAutofit/>
          </a:bodyPr>
          <a:lstStyle/>
          <a:p>
            <a:pPr marL="0" indent="0">
              <a:lnSpc>
                <a:spcPct val="100000"/>
              </a:lnSpc>
              <a:buNone/>
            </a:pPr>
            <a:r>
              <a:rPr lang="en-US" altLang="en-US" dirty="0" smtClean="0">
                <a:cs typeface="Arial" charset="0"/>
              </a:rPr>
              <a:t>Total </a:t>
            </a:r>
            <a:r>
              <a:rPr lang="en-US" altLang="en-US" dirty="0">
                <a:cs typeface="Arial" charset="0"/>
              </a:rPr>
              <a:t>Merchandise Available for </a:t>
            </a:r>
            <a:r>
              <a:rPr lang="en-US" altLang="en-US" dirty="0" smtClean="0">
                <a:cs typeface="Arial" charset="0"/>
              </a:rPr>
              <a:t>Sale</a:t>
            </a:r>
          </a:p>
          <a:p>
            <a:pPr marL="0" indent="0">
              <a:lnSpc>
                <a:spcPct val="100000"/>
              </a:lnSpc>
              <a:buNone/>
            </a:pPr>
            <a:r>
              <a:rPr lang="en-US" altLang="en-US" dirty="0" smtClean="0">
                <a:cs typeface="Arial" charset="0"/>
              </a:rPr>
              <a:t>- Ending Inventory = Cost of Goods Sold</a:t>
            </a:r>
          </a:p>
          <a:p>
            <a:pPr marL="0" indent="0">
              <a:lnSpc>
                <a:spcPct val="100000"/>
              </a:lnSpc>
              <a:buNone/>
            </a:pPr>
            <a:endParaRPr lang="en-US" altLang="en-US" dirty="0"/>
          </a:p>
        </p:txBody>
      </p:sp>
    </p:spTree>
    <p:extLst>
      <p:ext uri="{BB962C8B-B14F-4D97-AF65-F5344CB8AC3E}">
        <p14:creationId xmlns:p14="http://schemas.microsoft.com/office/powerpoint/2010/main" val="114042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461010"/>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488732" y="685800"/>
            <a:ext cx="8143876" cy="815263"/>
          </a:xfrm>
        </p:spPr>
        <p:txBody>
          <a:bodyPr>
            <a:noAutofit/>
          </a:bodyPr>
          <a:lstStyle/>
          <a:p>
            <a:pPr algn="ctr"/>
            <a:r>
              <a:rPr lang="en-US" altLang="en-US" dirty="0">
                <a:cs typeface="Times New Roman" pitchFamily="18" charset="0"/>
              </a:rPr>
              <a:t>Merchandise Inventory Account</a:t>
            </a:r>
            <a:endParaRPr lang="en-US" alt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11"/>
          <p:cNvSpPr>
            <a:spLocks noGrp="1"/>
          </p:cNvSpPr>
          <p:nvPr>
            <p:ph sz="quarter" idx="15"/>
          </p:nvPr>
        </p:nvSpPr>
        <p:spPr>
          <a:xfrm>
            <a:off x="381000" y="1524000"/>
            <a:ext cx="8382000" cy="3352800"/>
          </a:xfrm>
        </p:spPr>
        <p:txBody>
          <a:bodyPr>
            <a:noAutofit/>
          </a:bodyPr>
          <a:lstStyle/>
          <a:p>
            <a:pPr marL="457200" indent="-457200">
              <a:lnSpc>
                <a:spcPct val="100000"/>
              </a:lnSpc>
              <a:spcBef>
                <a:spcPts val="600"/>
              </a:spcBef>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Merchandise Inventory is the one account that appears on both the income statement and the balance sheet. </a:t>
            </a:r>
          </a:p>
          <a:p>
            <a:pPr marL="457200" indent="-457200">
              <a:lnSpc>
                <a:spcPct val="100000"/>
              </a:lnSpc>
              <a:spcBef>
                <a:spcPts val="600"/>
              </a:spcBef>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Beginning and ending merchandise inventory balances appear on the income statement. </a:t>
            </a:r>
          </a:p>
          <a:p>
            <a:pPr marL="457200" indent="-457200">
              <a:lnSpc>
                <a:spcPct val="100000"/>
              </a:lnSpc>
              <a:spcBef>
                <a:spcPts val="600"/>
              </a:spcBef>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Ending merchandise inventory also appears on the balance sheet in the Assets section.</a:t>
            </a:r>
          </a:p>
        </p:txBody>
      </p:sp>
      <p:pic>
        <p:nvPicPr>
          <p:cNvPr id="10" name="Picture Placeholder 9" descr="T-Account titled Merchandise Inventory has space for data on the left and right." title="Merchandise Inventory Account T-Account"/>
          <p:cNvPicPr>
            <a:picLocks noGrp="1" noChangeAspect="1"/>
          </p:cNvPicPr>
          <p:nvPr>
            <p:ph type="pic" sz="quarter" idx="14"/>
          </p:nvPr>
        </p:nvPicPr>
        <p:blipFill>
          <a:blip r:embed="rId3"/>
          <a:stretch>
            <a:fillRect/>
          </a:stretch>
        </p:blipFill>
        <p:spPr>
          <a:xfrm>
            <a:off x="2924175" y="5029200"/>
            <a:ext cx="3324225" cy="1266825"/>
          </a:xfrm>
          <a:prstGeom prst="rect">
            <a:avLst/>
          </a:prstGeom>
        </p:spPr>
      </p:pic>
    </p:spTree>
    <p:extLst>
      <p:ext uri="{BB962C8B-B14F-4D97-AF65-F5344CB8AC3E}">
        <p14:creationId xmlns:p14="http://schemas.microsoft.com/office/powerpoint/2010/main" val="374957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0"/>
            <a:ext cx="9144000" cy="458003"/>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34315" y="699555"/>
            <a:ext cx="8675370" cy="748245"/>
          </a:xfrm>
        </p:spPr>
        <p:txBody>
          <a:bodyPr>
            <a:noAutofit/>
          </a:bodyPr>
          <a:lstStyle/>
          <a:p>
            <a:pPr algn="ctr"/>
            <a:r>
              <a:rPr lang="en-US" altLang="en-US" dirty="0">
                <a:cs typeface="Times New Roman" pitchFamily="18" charset="0"/>
              </a:rPr>
              <a:t>Gross Profit on Sales </a:t>
            </a:r>
          </a:p>
        </p:txBody>
      </p:sp>
      <p:sp>
        <p:nvSpPr>
          <p:cNvPr id="12" name="Content Placeholder 11"/>
          <p:cNvSpPr>
            <a:spLocks noGrp="1"/>
          </p:cNvSpPr>
          <p:nvPr>
            <p:ph idx="1"/>
          </p:nvPr>
        </p:nvSpPr>
        <p:spPr>
          <a:xfrm>
            <a:off x="304800" y="1524000"/>
            <a:ext cx="8534400" cy="4800600"/>
          </a:xfrm>
        </p:spPr>
        <p:txBody>
          <a:bodyPr vert="horz" lIns="91440" tIns="45720" rIns="91440" bIns="45720" rtlCol="0">
            <a:noAutofit/>
          </a:bodyPr>
          <a:lstStyle/>
          <a:p>
            <a:pPr marL="457200" indent="-457200">
              <a:lnSpc>
                <a:spcPct val="100000"/>
              </a:lnSpc>
              <a:spcBef>
                <a:spcPts val="600"/>
              </a:spcBef>
              <a:buSzPct val="100000"/>
            </a:pPr>
            <a:r>
              <a:rPr lang="en-US" altLang="en-US" dirty="0"/>
              <a:t>For Whiteside Antiques, net sales is the revenue earned from selling antique items. </a:t>
            </a:r>
          </a:p>
          <a:p>
            <a:pPr marL="457200" indent="-457200">
              <a:lnSpc>
                <a:spcPct val="100000"/>
              </a:lnSpc>
              <a:spcBef>
                <a:spcPts val="600"/>
              </a:spcBef>
              <a:buSzPct val="100000"/>
            </a:pPr>
            <a:r>
              <a:rPr lang="en-US" altLang="en-US" dirty="0"/>
              <a:t>Cost of goods sold is what Whiteside Antiques paid for the antiques that were sold during the fiscal period. </a:t>
            </a:r>
          </a:p>
          <a:p>
            <a:pPr marL="457200" indent="-457200">
              <a:lnSpc>
                <a:spcPct val="100000"/>
              </a:lnSpc>
              <a:spcBef>
                <a:spcPts val="600"/>
              </a:spcBef>
              <a:buSzPct val="100000"/>
            </a:pPr>
            <a:r>
              <a:rPr lang="en-US" altLang="en-US" dirty="0"/>
              <a:t>Gross profit is what is left to cover operating expenses and provide a profit.</a:t>
            </a:r>
          </a:p>
          <a:p>
            <a:pPr marL="457200" indent="-457200">
              <a:lnSpc>
                <a:spcPct val="100000"/>
              </a:lnSpc>
              <a:spcBef>
                <a:spcPts val="600"/>
              </a:spcBef>
              <a:buSzPct val="100000"/>
            </a:pPr>
            <a:r>
              <a:rPr lang="en-US" altLang="en-US" dirty="0"/>
              <a:t>Gross profit is the difference between the net sales and the cost of goods sold.</a:t>
            </a:r>
          </a:p>
        </p:txBody>
      </p:sp>
    </p:spTree>
    <p:extLst>
      <p:ext uri="{BB962C8B-B14F-4D97-AF65-F5344CB8AC3E}">
        <p14:creationId xmlns:p14="http://schemas.microsoft.com/office/powerpoint/2010/main" val="197991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461010"/>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450958" y="685800"/>
            <a:ext cx="8235842" cy="1066800"/>
          </a:xfrm>
        </p:spPr>
        <p:txBody>
          <a:bodyPr>
            <a:noAutofit/>
          </a:bodyPr>
          <a:lstStyle/>
          <a:p>
            <a:pPr algn="ctr">
              <a:spcBef>
                <a:spcPct val="50000"/>
              </a:spcBef>
            </a:pPr>
            <a:r>
              <a:rPr lang="en-US" altLang="en-US" sz="3600" dirty="0">
                <a:latin typeface="Verdana" panose="020B0604030504040204" pitchFamily="34" charset="0"/>
                <a:ea typeface="Verdana" panose="020B0604030504040204" pitchFamily="34" charset="0"/>
                <a:cs typeface="Verdana" panose="020B0604030504040204" pitchFamily="34" charset="0"/>
              </a:rPr>
              <a:t>Gross Profit on Sales for Whiteside Antiques</a:t>
            </a:r>
          </a:p>
        </p:txBody>
      </p:sp>
      <p:pic>
        <p:nvPicPr>
          <p:cNvPr id="2050" name="Picture 2" descr="Statement shows the items and data included in the partial income statement for Whiteside Antiques for year ended December 31, 2019.  The first entry is Operating Revenue.  Sales is listed as 561,650.00; Less Sales Returns and Allowances is listed as 12,500.00 and Net Sales is listed as 549,150.00.  The items and data for Cost of Goods sold from the prior slide is listed. The last entry is Gross Profit on Sales and lists data as 219,030.00." title="Partial Income Statemen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58158" y="2040222"/>
            <a:ext cx="6875158" cy="422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49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469691"/>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28600" y="627508"/>
            <a:ext cx="8675370" cy="673488"/>
          </a:xfrm>
        </p:spPr>
        <p:txBody>
          <a:bodyPr>
            <a:norm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Operating Expenses (1 of 3) </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Placeholder 6" descr="Statement shows the items and data included in the partial income statement for Whiteside Antiques for year ended December 31, 2019.  The first entry is Gross Profit on Sales listed as 219,030.00.  The next section is Operating Expenses and lists Selling Expenses as Salaries Expense—Sales (Circled in red) listed as 79,690.00, Advertising Expense (Circled in red) as 7,425.00, Cash Short or Over as 125.00, Supplies Expense as 4,975.00 and Depreciation Expense—Store Equipment as 2,400.00. Total Selling Expenses is listed as 94,615.00. The next section is General and Administrative Expenses with Rent Expense listed as 27,600.00, Salaries Expense—Office listed as 26,500.00, Insurance Expense listed as 2,450.00, Payroll Taxes Expense listed as 7,368.80, Telephone Expense listed as 1,875.00, Uncollectible Accounts Expense listed as 800.00, Utilities Expense listed as 5,925.00 and Depreciation Expense—Office Equip. listed as 700.00. Total General and Administrative Expenses lists data as 73,218.80.  Total Operating Expenses lists data 167,833.80." title="Partial Income Statement (Slide 1 of 3)"/>
          <p:cNvPicPr>
            <a:picLocks noGrp="1" noChangeAspect="1"/>
          </p:cNvPicPr>
          <p:nvPr>
            <p:ph type="pic" sz="quarter" idx="14"/>
          </p:nvPr>
        </p:nvPicPr>
        <p:blipFill>
          <a:blip r:embed="rId3"/>
          <a:stretch>
            <a:fillRect/>
          </a:stretch>
        </p:blipFill>
        <p:spPr>
          <a:xfrm>
            <a:off x="827441" y="1371600"/>
            <a:ext cx="7468362" cy="4010787"/>
          </a:xfrm>
          <a:prstGeom prst="rect">
            <a:avLst/>
          </a:prstGeom>
        </p:spPr>
      </p:pic>
      <p:sp>
        <p:nvSpPr>
          <p:cNvPr id="6" name="Content Placeholder 5"/>
          <p:cNvSpPr>
            <a:spLocks noGrp="1"/>
          </p:cNvSpPr>
          <p:nvPr>
            <p:ph sz="quarter" idx="16"/>
          </p:nvPr>
        </p:nvSpPr>
        <p:spPr>
          <a:xfrm>
            <a:off x="437470" y="5410200"/>
            <a:ext cx="8249330" cy="725905"/>
          </a:xfrm>
        </p:spPr>
        <p:txBody>
          <a:bodyPr>
            <a:noAutofit/>
          </a:bodyPr>
          <a:lstStyle/>
          <a:p>
            <a:pPr marL="0" indent="0">
              <a:lnSpc>
                <a:spcPct val="100000"/>
              </a:lnSpc>
              <a:buNone/>
            </a:pPr>
            <a:r>
              <a:rPr lang="en-US" altLang="en-US" sz="2600" dirty="0">
                <a:latin typeface="Verdana" panose="020B0604030504040204" pitchFamily="34" charset="0"/>
                <a:ea typeface="Verdana" panose="020B0604030504040204" pitchFamily="34" charset="0"/>
                <a:cs typeface="Verdana" panose="020B0604030504040204" pitchFamily="34" charset="0"/>
              </a:rPr>
              <a:t>Salaries for salespersons and advertising are examples of selling expenses</a:t>
            </a:r>
          </a:p>
        </p:txBody>
      </p:sp>
    </p:spTree>
    <p:extLst>
      <p:ext uri="{BB962C8B-B14F-4D97-AF65-F5344CB8AC3E}">
        <p14:creationId xmlns:p14="http://schemas.microsoft.com/office/powerpoint/2010/main" val="190662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516660"/>
          </a:xfrm>
        </p:spPr>
        <p:txBody>
          <a:bodyPr/>
          <a:lstStyle/>
          <a:p>
            <a:r>
              <a:rPr lang="en-US" altLang="en-US" dirty="0"/>
              <a:t>Section 1, Objective 13-1: Prepare a classified income statement from the worksheet</a:t>
            </a:r>
          </a:p>
        </p:txBody>
      </p:sp>
      <p:sp>
        <p:nvSpPr>
          <p:cNvPr id="2" name="Title 1"/>
          <p:cNvSpPr>
            <a:spLocks noGrp="1"/>
          </p:cNvSpPr>
          <p:nvPr>
            <p:ph type="title"/>
          </p:nvPr>
        </p:nvSpPr>
        <p:spPr>
          <a:xfrm>
            <a:off x="409902" y="609600"/>
            <a:ext cx="8296275" cy="661640"/>
          </a:xfrm>
        </p:spPr>
        <p:txBody>
          <a:bodyPr>
            <a:norm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Operating Expenses (2 of 3) </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Placeholder 10" descr="Statement shows the items and data included in the partial income statement for Whiteside Antiques for year ended December 31, 2019.  This is a copy of the items and data from the prior slide for Operating Expenses.  On this slide, General and Administrative Expenses and Rent Expense are circled in red." title="Partial Income Statement (Slide 2 of 3)"/>
          <p:cNvPicPr>
            <a:picLocks noGrp="1" noChangeAspect="1"/>
          </p:cNvPicPr>
          <p:nvPr>
            <p:ph type="pic" sz="quarter" idx="14"/>
          </p:nvPr>
        </p:nvPicPr>
        <p:blipFill>
          <a:blip r:embed="rId3"/>
          <a:stretch>
            <a:fillRect/>
          </a:stretch>
        </p:blipFill>
        <p:spPr>
          <a:xfrm>
            <a:off x="1372704" y="1447800"/>
            <a:ext cx="6380798" cy="3635693"/>
          </a:xfrm>
          <a:prstGeom prst="rect">
            <a:avLst/>
          </a:prstGeom>
        </p:spPr>
      </p:pic>
      <p:sp>
        <p:nvSpPr>
          <p:cNvPr id="6" name="Content Placeholder 5"/>
          <p:cNvSpPr>
            <a:spLocks noGrp="1"/>
          </p:cNvSpPr>
          <p:nvPr>
            <p:ph sz="quarter" idx="16"/>
          </p:nvPr>
        </p:nvSpPr>
        <p:spPr>
          <a:xfrm>
            <a:off x="533400" y="5215696"/>
            <a:ext cx="7848600" cy="1185104"/>
          </a:xfrm>
        </p:spPr>
        <p:txBody>
          <a:bodyPr>
            <a:noAutofit/>
          </a:bodyPr>
          <a:lstStyle/>
          <a:p>
            <a:pPr marL="0" indent="0">
              <a:spcBef>
                <a:spcPct val="50000"/>
              </a:spcBef>
              <a:buNone/>
            </a:pPr>
            <a:r>
              <a:rPr lang="en-US" altLang="en-US" sz="2600" dirty="0">
                <a:latin typeface="Verdana" panose="020B0604030504040204" pitchFamily="34" charset="0"/>
                <a:ea typeface="Verdana" panose="020B0604030504040204" pitchFamily="34" charset="0"/>
                <a:cs typeface="Verdana" panose="020B0604030504040204" pitchFamily="34" charset="0"/>
              </a:rPr>
              <a:t>Rent, utilities, and salaries for office employees are examples of general and administrative expenses</a:t>
            </a:r>
          </a:p>
        </p:txBody>
      </p:sp>
    </p:spTree>
    <p:extLst>
      <p:ext uri="{BB962C8B-B14F-4D97-AF65-F5344CB8AC3E}">
        <p14:creationId xmlns:p14="http://schemas.microsoft.com/office/powerpoint/2010/main" val="374923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5905"/>
            <a:ext cx="9144000" cy="507111"/>
          </a:xfrm>
        </p:spPr>
        <p:txBody>
          <a:bodyPr/>
          <a:lstStyle/>
          <a:p>
            <a:r>
              <a:rPr lang="en-US" altLang="en-US" dirty="0"/>
              <a:t>Section 1, Objective 13-1: Prepare a classified income statement from the worksheet.</a:t>
            </a:r>
          </a:p>
        </p:txBody>
      </p:sp>
      <p:sp>
        <p:nvSpPr>
          <p:cNvPr id="2" name="Title 1"/>
          <p:cNvSpPr>
            <a:spLocks noGrp="1"/>
          </p:cNvSpPr>
          <p:nvPr>
            <p:ph type="title"/>
          </p:nvPr>
        </p:nvSpPr>
        <p:spPr>
          <a:xfrm>
            <a:off x="215265" y="609600"/>
            <a:ext cx="8675370" cy="680223"/>
          </a:xfrm>
        </p:spPr>
        <p:txBody>
          <a:bodyPr/>
          <a:lstStyle/>
          <a:p>
            <a:pPr algn="ctr"/>
            <a:r>
              <a:rPr lang="en-US" altLang="en-US" dirty="0"/>
              <a:t>Operating Expenses (3 of 3) </a:t>
            </a:r>
            <a:endParaRPr lang="en-US" dirty="0"/>
          </a:p>
        </p:txBody>
      </p:sp>
      <p:sp>
        <p:nvSpPr>
          <p:cNvPr id="4" name="Content Placeholder 3"/>
          <p:cNvSpPr>
            <a:spLocks noGrp="1"/>
          </p:cNvSpPr>
          <p:nvPr>
            <p:ph sz="quarter" idx="15"/>
          </p:nvPr>
        </p:nvSpPr>
        <p:spPr>
          <a:xfrm>
            <a:off x="533400" y="5874819"/>
            <a:ext cx="8077200" cy="602181"/>
          </a:xfrm>
        </p:spPr>
        <p:txBody>
          <a:bodyPr>
            <a:normAutofit/>
          </a:bodyPr>
          <a:lstStyle/>
          <a:p>
            <a:pPr marL="0" indent="0">
              <a:buNone/>
            </a:pPr>
            <a:r>
              <a:rPr lang="en-US" dirty="0"/>
              <a:t>Net income from operations = 51,196.20</a:t>
            </a:r>
          </a:p>
        </p:txBody>
      </p:sp>
      <p:pic>
        <p:nvPicPr>
          <p:cNvPr id="3074" name="Picture 2" descr="Statement shows the items and data included in the partial income statement for Whiteside Antiques for year ended December 31, 2019.  This is a copy of the items and data from the prior slides for Operating Revenue, Gross Profit on Sales and Operating Expenses Statements.  The last entry lists Net Income from Operations as 51,196.20." title="Partial Income Statement (Slide 3 of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85245" y="1371600"/>
            <a:ext cx="5958555" cy="428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02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3810"/>
            <a:ext cx="9144000" cy="461010"/>
          </a:xfrm>
        </p:spPr>
        <p:txBody>
          <a:bodyPr/>
          <a:lstStyle/>
          <a:p>
            <a:r>
              <a:rPr lang="en-US" altLang="en-US" dirty="0"/>
              <a:t>Section 1, Objective 13-1: Prepare a classified income statement from the worksheet.</a:t>
            </a:r>
          </a:p>
        </p:txBody>
      </p:sp>
      <p:sp>
        <p:nvSpPr>
          <p:cNvPr id="2" name="Title 1"/>
          <p:cNvSpPr>
            <a:spLocks noGrp="1"/>
          </p:cNvSpPr>
          <p:nvPr>
            <p:ph type="title"/>
          </p:nvPr>
        </p:nvSpPr>
        <p:spPr>
          <a:xfrm>
            <a:off x="228600" y="685800"/>
            <a:ext cx="8686800" cy="914400"/>
          </a:xfrm>
        </p:spPr>
        <p:txBody>
          <a:bodyPr>
            <a:noAutofit/>
          </a:bodyPr>
          <a:lstStyle/>
          <a:p>
            <a:pPr algn="ctr"/>
            <a:r>
              <a:rPr lang="en-US" altLang="en-US" dirty="0">
                <a:cs typeface="Times New Roman" pitchFamily="18" charset="0"/>
              </a:rPr>
              <a:t>Other Income and Other Expenses (1 of 2) </a:t>
            </a:r>
            <a:endParaRPr lang="en-US" dirty="0"/>
          </a:p>
        </p:txBody>
      </p:sp>
      <p:pic>
        <p:nvPicPr>
          <p:cNvPr id="8" name="Picture Placeholder 7" descr="Statement shows the items and data included in the partial income statement for Whiteside Antiques for year ended December 31, 2019.  The first entry is listed as Operating Expenses.  Net Income from Operations lists data as 51,196.20 and 51,193.80.  The next section is listed as Other Income, with Interest Income listed as 166.00 and Miscellaneous Income listed as 366.00. Total Other Income is listed as 532.00.  The next section is listed as Other Expenses with Interest Expense listed as 770.00.  Net Nonoperating Expenses is listed as 238.00." title="Partial Income Statement (Slide 1 of 2)"/>
          <p:cNvPicPr>
            <a:picLocks noGrp="1" noChangeAspect="1"/>
          </p:cNvPicPr>
          <p:nvPr>
            <p:ph type="pic" sz="quarter" idx="14"/>
          </p:nvPr>
        </p:nvPicPr>
        <p:blipFill>
          <a:blip r:embed="rId3"/>
          <a:stretch>
            <a:fillRect/>
          </a:stretch>
        </p:blipFill>
        <p:spPr>
          <a:xfrm>
            <a:off x="772337" y="2043717"/>
            <a:ext cx="7595140" cy="2915889"/>
          </a:xfrm>
          <a:prstGeom prst="rect">
            <a:avLst/>
          </a:prstGeom>
        </p:spPr>
      </p:pic>
      <p:sp>
        <p:nvSpPr>
          <p:cNvPr id="5" name="Content Placeholder 4"/>
          <p:cNvSpPr>
            <a:spLocks noGrp="1"/>
          </p:cNvSpPr>
          <p:nvPr>
            <p:ph sz="quarter" idx="16"/>
          </p:nvPr>
        </p:nvSpPr>
        <p:spPr>
          <a:xfrm>
            <a:off x="349468" y="5038016"/>
            <a:ext cx="8429298" cy="1108364"/>
          </a:xfrm>
        </p:spPr>
        <p:txBody>
          <a:bodyPr>
            <a:noAutofit/>
          </a:bodyPr>
          <a:lstStyle/>
          <a:p>
            <a:pPr marL="0" indent="0">
              <a:buNone/>
            </a:pPr>
            <a:r>
              <a:rPr lang="en-US" altLang="en-US" sz="2600" dirty="0">
                <a:latin typeface="Verdana" panose="020B0604030504040204" pitchFamily="34" charset="0"/>
                <a:ea typeface="Verdana" panose="020B0604030504040204" pitchFamily="34" charset="0"/>
                <a:cs typeface="Verdana" panose="020B0604030504040204" pitchFamily="34" charset="0"/>
              </a:rPr>
              <a:t>Our last section on the multiple step income statement is the </a:t>
            </a:r>
            <a:r>
              <a:rPr lang="en-US" altLang="en-US" sz="2600" b="1" dirty="0">
                <a:latin typeface="Verdana" panose="020B0604030504040204" pitchFamily="34" charset="0"/>
                <a:ea typeface="Verdana" panose="020B0604030504040204" pitchFamily="34" charset="0"/>
                <a:cs typeface="Verdana" panose="020B0604030504040204" pitchFamily="34" charset="0"/>
              </a:rPr>
              <a:t>Other Income and Other Expenses section.</a:t>
            </a:r>
          </a:p>
        </p:txBody>
      </p:sp>
    </p:spTree>
    <p:extLst>
      <p:ext uri="{BB962C8B-B14F-4D97-AF65-F5344CB8AC3E}">
        <p14:creationId xmlns:p14="http://schemas.microsoft.com/office/powerpoint/2010/main" val="169324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4823"/>
            <a:ext cx="8675370" cy="905377"/>
          </a:xfrm>
        </p:spPr>
        <p:txBody>
          <a:bodyPr>
            <a:noAutofit/>
          </a:bodyPr>
          <a:lstStyle/>
          <a:p>
            <a:pPr algn="ctr"/>
            <a:r>
              <a:rPr lang="en-US" altLang="en-US" dirty="0">
                <a:cs typeface="Times New Roman" pitchFamily="18" charset="0"/>
              </a:rPr>
              <a:t>Other Income and Other Expenses (2 of 2) </a:t>
            </a:r>
            <a:endParaRPr lang="en-US" dirty="0"/>
          </a:p>
        </p:txBody>
      </p:sp>
      <p:sp>
        <p:nvSpPr>
          <p:cNvPr id="3" name="Text Placeholder 2"/>
          <p:cNvSpPr>
            <a:spLocks noGrp="1"/>
          </p:cNvSpPr>
          <p:nvPr>
            <p:ph type="body" sz="quarter" idx="13"/>
          </p:nvPr>
        </p:nvSpPr>
        <p:spPr>
          <a:xfrm>
            <a:off x="0" y="0"/>
            <a:ext cx="9144000" cy="461010"/>
          </a:xfrm>
        </p:spPr>
        <p:txBody>
          <a:bodyPr/>
          <a:lstStyle/>
          <a:p>
            <a:r>
              <a:rPr lang="en-US" altLang="en-US" dirty="0"/>
              <a:t>Section 1, Objective 13-1: Prepare a classified income statement from the worksheet.</a:t>
            </a:r>
          </a:p>
        </p:txBody>
      </p:sp>
      <p:pic>
        <p:nvPicPr>
          <p:cNvPr id="4099" name="Picture 3" descr="Spreadsheet that shows the items and data included in a completed income spreadsheet.  The items and data from all of the prior partial income spreadsheets are included in this spreadsheet.  The last entry is listed as Net Income for Year with data listed as 50,958.20." title="Income and Other Expenses Spreadsheet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00200" y="1676400"/>
            <a:ext cx="6154484" cy="432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5"/>
          </p:nvPr>
        </p:nvSpPr>
        <p:spPr>
          <a:xfrm>
            <a:off x="381000" y="6137829"/>
            <a:ext cx="8305800" cy="415371"/>
          </a:xfrm>
        </p:spPr>
        <p:txBody>
          <a:bodyPr>
            <a:normAutofit lnSpcReduction="10000"/>
          </a:bodyPr>
          <a:lstStyle/>
          <a:p>
            <a:pPr marL="0" indent="0">
              <a:buNone/>
            </a:pPr>
            <a:r>
              <a:rPr lang="en-US" sz="2400" dirty="0"/>
              <a:t>Net income from operations = 5095820</a:t>
            </a:r>
          </a:p>
        </p:txBody>
      </p:sp>
    </p:spTree>
    <p:extLst>
      <p:ext uri="{BB962C8B-B14F-4D97-AF65-F5344CB8AC3E}">
        <p14:creationId xmlns:p14="http://schemas.microsoft.com/office/powerpoint/2010/main" val="19094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315" y="76200"/>
            <a:ext cx="8675370" cy="831273"/>
          </a:xfrm>
        </p:spPr>
        <p:txBody>
          <a:bodyPr>
            <a:normAutofit/>
          </a:bodyPr>
          <a:lstStyle/>
          <a:p>
            <a:pPr algn="ctr"/>
            <a:r>
              <a:rPr lang="en-US" sz="3600" dirty="0">
                <a:latin typeface="Verdana" pitchFamily="34" charset="0"/>
                <a:ea typeface="Verdana" pitchFamily="34" charset="0"/>
                <a:cs typeface="Verdana" pitchFamily="34" charset="0"/>
              </a:rPr>
              <a:t>Learning Objectives</a:t>
            </a:r>
          </a:p>
        </p:txBody>
      </p:sp>
      <p:sp>
        <p:nvSpPr>
          <p:cNvPr id="8" name="Content Placeholder 7"/>
          <p:cNvSpPr>
            <a:spLocks noGrp="1"/>
          </p:cNvSpPr>
          <p:nvPr>
            <p:ph idx="1"/>
          </p:nvPr>
        </p:nvSpPr>
        <p:spPr>
          <a:xfrm>
            <a:off x="367864" y="838200"/>
            <a:ext cx="8382000" cy="5638800"/>
          </a:xfrm>
        </p:spPr>
        <p:txBody>
          <a:bodyPr>
            <a:noAutofit/>
          </a:bodyPr>
          <a:lstStyle/>
          <a:p>
            <a:pPr defTabSz="809625">
              <a:lnSpc>
                <a:spcPct val="100000"/>
              </a:lnSpc>
              <a:buNone/>
              <a:defRPr/>
            </a:pPr>
            <a:r>
              <a:rPr lang="en-US" sz="2200" u="sng" dirty="0">
                <a:latin typeface="Verdana" panose="020B0604030504040204" pitchFamily="34" charset="0"/>
                <a:ea typeface="Verdana" panose="020B0604030504040204" pitchFamily="34" charset="0"/>
                <a:cs typeface="Verdana" panose="020B0604030504040204" pitchFamily="34" charset="0"/>
              </a:rPr>
              <a:t>SECTION 1: </a:t>
            </a:r>
            <a:r>
              <a:rPr lang="en-US" altLang="en-US" sz="2200" u="sng" dirty="0">
                <a:latin typeface="Verdana" panose="020B0604030504040204" pitchFamily="34" charset="0"/>
                <a:ea typeface="Verdana" panose="020B0604030504040204" pitchFamily="34" charset="0"/>
                <a:cs typeface="Verdana" panose="020B0604030504040204" pitchFamily="34" charset="0"/>
              </a:rPr>
              <a:t>Preparing the Financial Statements</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803275" indent="-803275">
              <a:lnSpc>
                <a:spcPct val="100000"/>
              </a:lnSpc>
              <a:buNone/>
              <a:tabLst>
                <a:tab pos="620713" algn="l"/>
              </a:tabLst>
              <a:defRPr/>
            </a:pPr>
            <a:r>
              <a:rPr lang="en-US" altLang="en-US" sz="2200" dirty="0">
                <a:latin typeface="Verdana" panose="020B0604030504040204" pitchFamily="34" charset="0"/>
                <a:ea typeface="Verdana" panose="020B0604030504040204" pitchFamily="34" charset="0"/>
                <a:cs typeface="Verdana" panose="020B0604030504040204" pitchFamily="34" charset="0"/>
              </a:rPr>
              <a:t>13-1 </a:t>
            </a:r>
            <a:r>
              <a:rPr lang="en-US" sz="2200" dirty="0">
                <a:latin typeface="Verdana" panose="020B0604030504040204" pitchFamily="34" charset="0"/>
                <a:ea typeface="Verdana" panose="020B0604030504040204" pitchFamily="34" charset="0"/>
                <a:cs typeface="Verdana" panose="020B0604030504040204" pitchFamily="34" charset="0"/>
              </a:rPr>
              <a:t>Prepare a classified income statement from the worksheet. </a:t>
            </a: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803275" indent="-803275">
              <a:lnSpc>
                <a:spcPct val="100000"/>
              </a:lnSpc>
              <a:buNone/>
              <a:tabLst>
                <a:tab pos="620713" algn="l"/>
              </a:tabLst>
              <a:defRPr/>
            </a:pPr>
            <a:r>
              <a:rPr lang="en-US" altLang="en-US" sz="2200" dirty="0">
                <a:latin typeface="Verdana" panose="020B0604030504040204" pitchFamily="34" charset="0"/>
                <a:ea typeface="Verdana" panose="020B0604030504040204" pitchFamily="34" charset="0"/>
                <a:cs typeface="Verdana" panose="020B0604030504040204" pitchFamily="34" charset="0"/>
              </a:rPr>
              <a:t>13-2 </a:t>
            </a:r>
            <a:r>
              <a:rPr lang="en-US" sz="2200" dirty="0">
                <a:latin typeface="Verdana" panose="020B0604030504040204" pitchFamily="34" charset="0"/>
                <a:ea typeface="Verdana" panose="020B0604030504040204" pitchFamily="34" charset="0"/>
                <a:cs typeface="Verdana" panose="020B0604030504040204" pitchFamily="34" charset="0"/>
              </a:rPr>
              <a:t>Prepare a statement of owner’s equity from the worksheet. </a:t>
            </a:r>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pPr marL="803275" indent="-803275">
              <a:lnSpc>
                <a:spcPct val="100000"/>
              </a:lnSpc>
              <a:buNone/>
              <a:tabLst>
                <a:tab pos="620713" algn="l"/>
              </a:tabLst>
              <a:defRPr/>
            </a:pPr>
            <a:r>
              <a:rPr lang="en-US" altLang="en-US" sz="2200" dirty="0">
                <a:latin typeface="Verdana" panose="020B0604030504040204" pitchFamily="34" charset="0"/>
                <a:ea typeface="Verdana" panose="020B0604030504040204" pitchFamily="34" charset="0"/>
                <a:cs typeface="Verdana" panose="020B0604030504040204" pitchFamily="34" charset="0"/>
              </a:rPr>
              <a:t>13-3 </a:t>
            </a:r>
            <a:r>
              <a:rPr lang="en-US" sz="2200" dirty="0">
                <a:latin typeface="Verdana" panose="020B0604030504040204" pitchFamily="34" charset="0"/>
                <a:ea typeface="Verdana" panose="020B0604030504040204" pitchFamily="34" charset="0"/>
                <a:cs typeface="Verdana" panose="020B0604030504040204" pitchFamily="34" charset="0"/>
              </a:rPr>
              <a:t>Prepare a classified balance sheet from the worksheet. </a:t>
            </a:r>
          </a:p>
          <a:p>
            <a:pPr defTabSz="809625">
              <a:lnSpc>
                <a:spcPct val="100000"/>
              </a:lnSpc>
              <a:buNone/>
              <a:tabLst>
                <a:tab pos="620713" algn="l"/>
              </a:tabLst>
              <a:defRPr/>
            </a:pPr>
            <a:r>
              <a:rPr lang="en-US" altLang="en-US" sz="2200" u="sng" dirty="0">
                <a:latin typeface="Verdana" panose="020B0604030504040204" pitchFamily="34" charset="0"/>
                <a:ea typeface="Verdana" panose="020B0604030504040204" pitchFamily="34" charset="0"/>
                <a:cs typeface="Verdana" panose="020B0604030504040204" pitchFamily="34" charset="0"/>
              </a:rPr>
              <a:t>SECTION 2: Completing the Accounting Cycle</a:t>
            </a:r>
          </a:p>
          <a:p>
            <a:pPr marL="803275" indent="-803275">
              <a:lnSpc>
                <a:spcPct val="100000"/>
              </a:lnSpc>
              <a:buNone/>
              <a:tabLst>
                <a:tab pos="620713" algn="l"/>
              </a:tabLst>
              <a:defRPr/>
            </a:pPr>
            <a:r>
              <a:rPr lang="en-US" altLang="en-US" sz="2200" dirty="0">
                <a:latin typeface="Verdana" panose="020B0604030504040204" pitchFamily="34" charset="0"/>
                <a:ea typeface="Verdana" panose="020B0604030504040204" pitchFamily="34" charset="0"/>
                <a:cs typeface="Verdana" panose="020B0604030504040204" pitchFamily="34" charset="0"/>
              </a:rPr>
              <a:t>13-4 </a:t>
            </a:r>
            <a:r>
              <a:rPr lang="en-US" sz="2200" dirty="0"/>
              <a:t>Journalize and post the adjusting entries. </a:t>
            </a:r>
          </a:p>
          <a:p>
            <a:pPr marL="803275" indent="-803275">
              <a:lnSpc>
                <a:spcPct val="100000"/>
              </a:lnSpc>
              <a:buNone/>
              <a:tabLst>
                <a:tab pos="620713" algn="l"/>
              </a:tabLst>
              <a:defRPr/>
            </a:pPr>
            <a:r>
              <a:rPr lang="en-US" altLang="en-US" sz="2200" dirty="0"/>
              <a:t>13-5 J</a:t>
            </a:r>
            <a:r>
              <a:rPr lang="en-US" sz="2200" dirty="0"/>
              <a:t>ournalize and post the closing entries.</a:t>
            </a:r>
          </a:p>
          <a:p>
            <a:pPr marL="803275" indent="-803275">
              <a:lnSpc>
                <a:spcPct val="100000"/>
              </a:lnSpc>
              <a:buNone/>
              <a:tabLst>
                <a:tab pos="620713" algn="l"/>
              </a:tabLst>
              <a:defRPr/>
            </a:pPr>
            <a:r>
              <a:rPr lang="en-US" sz="2200" dirty="0">
                <a:latin typeface="Verdana" panose="020B0604030504040204" pitchFamily="34" charset="0"/>
                <a:ea typeface="Verdana" panose="020B0604030504040204" pitchFamily="34" charset="0"/>
                <a:cs typeface="Verdana" panose="020B0604030504040204" pitchFamily="34" charset="0"/>
              </a:rPr>
              <a:t>13-6 </a:t>
            </a:r>
            <a:r>
              <a:rPr lang="en-US" sz="2200" dirty="0"/>
              <a:t>Prepare a post closing trial balance.</a:t>
            </a:r>
          </a:p>
          <a:p>
            <a:pPr marL="803275" indent="-803275">
              <a:lnSpc>
                <a:spcPct val="100000"/>
              </a:lnSpc>
              <a:buNone/>
              <a:tabLst>
                <a:tab pos="620713" algn="l"/>
              </a:tabLst>
              <a:defRPr/>
            </a:pPr>
            <a:r>
              <a:rPr lang="en-US" sz="2200" dirty="0"/>
              <a:t>13-7 Journalize and post reversing entries.</a:t>
            </a:r>
          </a:p>
          <a:p>
            <a:pPr marL="803275" indent="-803275">
              <a:lnSpc>
                <a:spcPct val="100000"/>
              </a:lnSpc>
              <a:buNone/>
              <a:tabLst>
                <a:tab pos="620713" algn="l"/>
              </a:tabLst>
              <a:defRPr/>
            </a:pPr>
            <a:r>
              <a:rPr lang="en-US" sz="2200" dirty="0"/>
              <a:t>13-8 Define  the accounting terms new to this chapter.</a:t>
            </a:r>
            <a:endParaRPr lang="en-US" altLang="en-US" sz="2200" dirty="0"/>
          </a:p>
        </p:txBody>
      </p:sp>
    </p:spTree>
    <p:extLst>
      <p:ext uri="{BB962C8B-B14F-4D97-AF65-F5344CB8AC3E}">
        <p14:creationId xmlns:p14="http://schemas.microsoft.com/office/powerpoint/2010/main" val="32355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209800"/>
          </a:xfrm>
        </p:spPr>
        <p:txBody>
          <a:bodyPr anchor="ctr">
            <a:noAutofit/>
          </a:bodyPr>
          <a:lstStyle/>
          <a:p>
            <a:pPr algn="ctr" defTabSz="809625">
              <a:lnSpc>
                <a:spcPct val="100000"/>
              </a:lnSpc>
              <a:spcBef>
                <a:spcPct val="20000"/>
              </a:spcBef>
              <a:defRPr/>
            </a:pPr>
            <a:r>
              <a:rPr lang="en-US" altLang="en-US" u="sng" dirty="0"/>
              <a:t>Section 1: Calculating and Recording Adjustments </a:t>
            </a:r>
            <a:endParaRPr lang="en-US" dirty="0"/>
          </a:p>
        </p:txBody>
      </p:sp>
      <p:sp>
        <p:nvSpPr>
          <p:cNvPr id="7" name="Content Placeholder 6"/>
          <p:cNvSpPr>
            <a:spLocks noGrp="1"/>
          </p:cNvSpPr>
          <p:nvPr>
            <p:ph type="body" idx="1"/>
          </p:nvPr>
        </p:nvSpPr>
        <p:spPr>
          <a:xfrm>
            <a:off x="468630" y="3290173"/>
            <a:ext cx="8218170" cy="1815227"/>
          </a:xfrm>
        </p:spPr>
        <p:txBody>
          <a:bodyPr anchor="ctr">
            <a:noAutofit/>
          </a:bodyPr>
          <a:lstStyle/>
          <a:p>
            <a:pPr algn="ctr">
              <a:lnSpc>
                <a:spcPct val="100000"/>
              </a:lnSpc>
            </a:pPr>
            <a:r>
              <a:rPr lang="en-US" altLang="en-US" b="1" kern="0" dirty="0">
                <a:cs typeface="Times New Roman" pitchFamily="18" charset="0"/>
              </a:rPr>
              <a:t>Learning Objective </a:t>
            </a:r>
            <a:r>
              <a:rPr lang="en-US" altLang="en-US" b="1" dirty="0"/>
              <a:t>13-2</a:t>
            </a:r>
            <a:r>
              <a:rPr lang="en-US" altLang="en-US" dirty="0"/>
              <a:t> </a:t>
            </a:r>
            <a:r>
              <a:rPr lang="en-US" altLang="en-US" b="1" dirty="0"/>
              <a:t>:</a:t>
            </a:r>
            <a:r>
              <a:rPr lang="en-US" altLang="en-US" dirty="0"/>
              <a:t> Prepare a statement of owner’s equity from the worksheet.</a:t>
            </a:r>
          </a:p>
        </p:txBody>
      </p:sp>
    </p:spTree>
    <p:extLst>
      <p:ext uri="{BB962C8B-B14F-4D97-AF65-F5344CB8AC3E}">
        <p14:creationId xmlns:p14="http://schemas.microsoft.com/office/powerpoint/2010/main" val="92913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5189"/>
            <a:ext cx="9144000" cy="461010"/>
          </a:xfrm>
        </p:spPr>
        <p:txBody>
          <a:bodyPr/>
          <a:lstStyle/>
          <a:p>
            <a:r>
              <a:rPr lang="en-US" altLang="en-US" dirty="0"/>
              <a:t>Section 1, Objective 13-2: Prepare a statement of owner’s equity from the worksheet.</a:t>
            </a:r>
          </a:p>
        </p:txBody>
      </p:sp>
      <p:sp>
        <p:nvSpPr>
          <p:cNvPr id="7" name="Title 6"/>
          <p:cNvSpPr>
            <a:spLocks noGrp="1"/>
          </p:cNvSpPr>
          <p:nvPr>
            <p:ph type="title"/>
          </p:nvPr>
        </p:nvSpPr>
        <p:spPr>
          <a:xfrm>
            <a:off x="228600" y="685800"/>
            <a:ext cx="8675370" cy="740837"/>
          </a:xfrm>
        </p:spPr>
        <p:txBody>
          <a:bodyPr/>
          <a:lstStyle/>
          <a:p>
            <a:pPr algn="ctr"/>
            <a:r>
              <a:rPr lang="en-US" altLang="en-US" dirty="0">
                <a:cs typeface="Arial" charset="0"/>
              </a:rPr>
              <a:t>Statement of Owner's Equity </a:t>
            </a:r>
            <a:endParaRPr lang="en-US" dirty="0"/>
          </a:p>
        </p:txBody>
      </p:sp>
      <p:sp>
        <p:nvSpPr>
          <p:cNvPr id="10" name="Content Placeholder 9"/>
          <p:cNvSpPr>
            <a:spLocks noGrp="1"/>
          </p:cNvSpPr>
          <p:nvPr>
            <p:ph sz="quarter" idx="15"/>
          </p:nvPr>
        </p:nvSpPr>
        <p:spPr>
          <a:xfrm>
            <a:off x="260132" y="1524000"/>
            <a:ext cx="8610600" cy="2362200"/>
          </a:xfrm>
        </p:spPr>
        <p:txBody>
          <a:bodyPr>
            <a:noAutofit/>
          </a:bodyPr>
          <a:lstStyle/>
          <a:p>
            <a:pPr marL="457200" indent="-457200">
              <a:buClr>
                <a:schemeClr val="tx1"/>
              </a:buClr>
              <a:buSzPct val="100000"/>
            </a:pPr>
            <a:r>
              <a:rPr lang="en-US" altLang="en-US" dirty="0">
                <a:cs typeface="Arial" charset="0"/>
              </a:rPr>
              <a:t>The statement of owner's equity reports the changes that occurred in the owner's financial interest during the period. </a:t>
            </a:r>
          </a:p>
          <a:p>
            <a:pPr marL="457200" indent="-457200">
              <a:buClr>
                <a:schemeClr val="tx1"/>
              </a:buClr>
              <a:buSzPct val="100000"/>
            </a:pPr>
            <a:r>
              <a:rPr lang="en-US" altLang="en-US" dirty="0">
                <a:cs typeface="Arial" charset="0"/>
              </a:rPr>
              <a:t>The ending capital balance for Bill Whiteside, $84,576.80, is used to prepare the balance sheet.</a:t>
            </a:r>
            <a:r>
              <a:rPr lang="en-US" altLang="en-US" dirty="0"/>
              <a:t> </a:t>
            </a:r>
          </a:p>
        </p:txBody>
      </p:sp>
      <p:pic>
        <p:nvPicPr>
          <p:cNvPr id="5122" name="Picture 2" descr="Statement shows the items and data included in a statement of Owner's Equity for Whiteside Antiques for year ended December 31, 2019.  Bill Whiteside, Capital, January 1, 2019 lists data as 61,221.00. Net Income for Year lists data as 50,958.20.  Less Withdrawals for the Year lists data as 27,600.00.  Increase in Capital lists data as 23,358.20.  Bill Whiteside, Capital, December 31, 2019 lists data as 84,579.20 (Circled in red)." title="Statement of Owner's Equity"/>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24000" y="4038600"/>
            <a:ext cx="6072655" cy="233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29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286000"/>
          </a:xfrm>
        </p:spPr>
        <p:txBody>
          <a:bodyPr anchor="ctr">
            <a:noAutofit/>
          </a:bodyPr>
          <a:lstStyle/>
          <a:p>
            <a:pPr algn="ctr" defTabSz="809625">
              <a:lnSpc>
                <a:spcPct val="100000"/>
              </a:lnSpc>
              <a:spcBef>
                <a:spcPct val="20000"/>
              </a:spcBef>
              <a:defRPr/>
            </a:pPr>
            <a:r>
              <a:rPr lang="en-US" altLang="en-US" u="sng" dirty="0"/>
              <a:t>Section 1: Calculating and Recording Adjustments  </a:t>
            </a:r>
            <a:endParaRPr lang="en-US" dirty="0"/>
          </a:p>
        </p:txBody>
      </p:sp>
      <p:sp>
        <p:nvSpPr>
          <p:cNvPr id="7" name="Content Placeholder 6"/>
          <p:cNvSpPr>
            <a:spLocks noGrp="1"/>
          </p:cNvSpPr>
          <p:nvPr>
            <p:ph type="body" idx="1"/>
          </p:nvPr>
        </p:nvSpPr>
        <p:spPr>
          <a:xfrm>
            <a:off x="468630" y="3299263"/>
            <a:ext cx="8218170" cy="1806138"/>
          </a:xfrm>
        </p:spPr>
        <p:txBody>
          <a:bodyPr anchor="ctr">
            <a:noAutofit/>
          </a:bodyPr>
          <a:lstStyle/>
          <a:p>
            <a:pPr algn="ctr"/>
            <a:r>
              <a:rPr lang="en-US" altLang="en-US" b="1" kern="0" dirty="0">
                <a:cs typeface="Times New Roman" pitchFamily="18" charset="0"/>
              </a:rPr>
              <a:t>Learning Objective </a:t>
            </a:r>
            <a:r>
              <a:rPr lang="en-US" altLang="en-US" b="1" dirty="0"/>
              <a:t>13-3</a:t>
            </a:r>
            <a:r>
              <a:rPr lang="en-US" altLang="en-US" dirty="0"/>
              <a:t> </a:t>
            </a:r>
            <a:r>
              <a:rPr lang="en-US" altLang="en-US" b="1" dirty="0"/>
              <a:t>:</a:t>
            </a:r>
            <a:r>
              <a:rPr lang="en-US" altLang="en-US" dirty="0"/>
              <a:t> Prepare a classified balance sheet from the worksheet.</a:t>
            </a:r>
          </a:p>
        </p:txBody>
      </p:sp>
    </p:spTree>
    <p:extLst>
      <p:ext uri="{BB962C8B-B14F-4D97-AF65-F5344CB8AC3E}">
        <p14:creationId xmlns:p14="http://schemas.microsoft.com/office/powerpoint/2010/main" val="3714104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0" y="22090"/>
            <a:ext cx="9144000" cy="441802"/>
          </a:xfrm>
        </p:spPr>
        <p:txBody>
          <a:bodyPr/>
          <a:lstStyle/>
          <a:p>
            <a:r>
              <a:rPr lang="en-US" altLang="en-US" dirty="0"/>
              <a:t>Section 1, Objective 13-3: Prepare a classified balance sheet from the worksheet.</a:t>
            </a:r>
          </a:p>
        </p:txBody>
      </p:sp>
      <p:sp>
        <p:nvSpPr>
          <p:cNvPr id="7" name="Title 6"/>
          <p:cNvSpPr>
            <a:spLocks noGrp="1"/>
          </p:cNvSpPr>
          <p:nvPr>
            <p:ph type="title"/>
          </p:nvPr>
        </p:nvSpPr>
        <p:spPr>
          <a:xfrm>
            <a:off x="234315" y="668023"/>
            <a:ext cx="8675370" cy="748245"/>
          </a:xfrm>
        </p:spPr>
        <p:txBody>
          <a:bodyPr/>
          <a:lstStyle/>
          <a:p>
            <a:pPr algn="ctr"/>
            <a:r>
              <a:rPr lang="en-US" altLang="en-US" dirty="0">
                <a:cs typeface="Times New Roman" pitchFamily="18" charset="0"/>
              </a:rPr>
              <a:t>Current Assets (1 of 2)</a:t>
            </a:r>
            <a:endParaRPr lang="en-US" dirty="0"/>
          </a:p>
        </p:txBody>
      </p:sp>
      <p:sp>
        <p:nvSpPr>
          <p:cNvPr id="8" name="Content Placeholder 7"/>
          <p:cNvSpPr>
            <a:spLocks noGrp="1"/>
          </p:cNvSpPr>
          <p:nvPr>
            <p:ph idx="1"/>
          </p:nvPr>
        </p:nvSpPr>
        <p:spPr>
          <a:xfrm>
            <a:off x="333702" y="1600200"/>
            <a:ext cx="8458200" cy="4495800"/>
          </a:xfrm>
        </p:spPr>
        <p:txBody>
          <a:bodyPr>
            <a:normAutofit/>
          </a:bodyPr>
          <a:lstStyle/>
          <a:p>
            <a:pPr marL="0" indent="0">
              <a:buNone/>
            </a:pPr>
            <a:r>
              <a:rPr lang="en-US" altLang="en-US" b="1" dirty="0"/>
              <a:t>QUESTION:</a:t>
            </a:r>
          </a:p>
          <a:p>
            <a:pPr marL="0" indent="0">
              <a:buNone/>
            </a:pPr>
            <a:r>
              <a:rPr lang="en-US" altLang="en-US" dirty="0">
                <a:cs typeface="Times New Roman" pitchFamily="18" charset="0"/>
              </a:rPr>
              <a:t>What are current assets?</a:t>
            </a:r>
            <a:endParaRPr lang="en-US" altLang="en-US" dirty="0"/>
          </a:p>
          <a:p>
            <a:pPr marL="0" indent="0">
              <a:buNone/>
            </a:pPr>
            <a:r>
              <a:rPr lang="en-US" altLang="en-US" b="1" dirty="0"/>
              <a:t>ANSWER:</a:t>
            </a:r>
          </a:p>
          <a:p>
            <a:pPr marL="0" indent="0">
              <a:buNone/>
            </a:pPr>
            <a:r>
              <a:rPr lang="en-US" altLang="en-US" dirty="0">
                <a:cs typeface="Times New Roman" pitchFamily="18" charset="0"/>
              </a:rPr>
              <a:t>Current assets are assets consisting of cash, items that normally will be converted into cash within one year, and items that will be used up within one year.</a:t>
            </a:r>
            <a:r>
              <a:rPr lang="en-US" altLang="en-US" dirty="0"/>
              <a:t> </a:t>
            </a:r>
          </a:p>
        </p:txBody>
      </p:sp>
    </p:spTree>
    <p:extLst>
      <p:ext uri="{BB962C8B-B14F-4D97-AF65-F5344CB8AC3E}">
        <p14:creationId xmlns:p14="http://schemas.microsoft.com/office/powerpoint/2010/main" val="3851378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3810"/>
            <a:ext cx="9144000" cy="461010"/>
          </a:xfrm>
        </p:spPr>
        <p:txBody>
          <a:bodyPr/>
          <a:lstStyle/>
          <a:p>
            <a:r>
              <a:rPr lang="en-US" altLang="en-US" dirty="0"/>
              <a:t>Section 1, Objective 13-3: Prepare a classified balance sheet from the worksheet.</a:t>
            </a:r>
          </a:p>
        </p:txBody>
      </p:sp>
      <p:sp>
        <p:nvSpPr>
          <p:cNvPr id="6" name="Title 5"/>
          <p:cNvSpPr>
            <a:spLocks noGrp="1"/>
          </p:cNvSpPr>
          <p:nvPr>
            <p:ph type="title"/>
          </p:nvPr>
        </p:nvSpPr>
        <p:spPr>
          <a:xfrm>
            <a:off x="228600" y="662007"/>
            <a:ext cx="8675370" cy="680223"/>
          </a:xfrm>
        </p:spPr>
        <p:txBody>
          <a:bodyPr/>
          <a:lstStyle/>
          <a:p>
            <a:pPr algn="ctr"/>
            <a:r>
              <a:rPr lang="en-US" dirty="0">
                <a:cs typeface="Times New Roman" charset="0"/>
              </a:rPr>
              <a:t>Current Assets (2 of 2)</a:t>
            </a:r>
            <a:endParaRPr lang="en-US" dirty="0"/>
          </a:p>
        </p:txBody>
      </p:sp>
      <p:pic>
        <p:nvPicPr>
          <p:cNvPr id="6146" name="Picture 2" descr="Statement shows the items and data included in the assets portion of the partial income statement for Whiteside Antiques for year ended December 31, 2019.  The first entry is listed as Current Assets with Cash listed as 13,136.00, Petty Cash Fund listed as 100.00, Notes Receivable listed as 1,200.00, Accounts Receivable listed as 32,000.00, Less Allowance for Doubtful Accounts listed as 1,050.00 and the total for this section listed as 30,950.00.  Interest Receivable is listed as 30.00 and Merchandise Inventory is listed as 47,000.00.  The next section is Prepaid Expenses with Supplies listed as 1,325.00, Prepaid Insurance listed as 4,900.00 and Prepaid Interest listed as 75.00 and the total for this section listed as 6,300.00. Total Current Assets is listed as 98,716.00." title="Partial Balance Sheet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65926" y="1374750"/>
            <a:ext cx="7716074" cy="418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15"/>
          </p:nvPr>
        </p:nvSpPr>
        <p:spPr>
          <a:xfrm>
            <a:off x="381000" y="5638800"/>
            <a:ext cx="8309084" cy="759954"/>
          </a:xfrm>
        </p:spPr>
        <p:txBody>
          <a:bodyPr>
            <a:normAutofit lnSpcReduction="10000"/>
          </a:bodyPr>
          <a:lstStyle/>
          <a:p>
            <a:pPr marL="0" indent="0">
              <a:buNone/>
            </a:pPr>
            <a:r>
              <a:rPr lang="en-US" dirty="0"/>
              <a:t>Current assets for Whiteside Antiques = 98,716.00</a:t>
            </a:r>
          </a:p>
        </p:txBody>
      </p:sp>
    </p:spTree>
    <p:extLst>
      <p:ext uri="{BB962C8B-B14F-4D97-AF65-F5344CB8AC3E}">
        <p14:creationId xmlns:p14="http://schemas.microsoft.com/office/powerpoint/2010/main" val="348502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0577"/>
            <a:ext cx="9144000" cy="461010"/>
          </a:xfrm>
        </p:spPr>
        <p:txBody>
          <a:bodyPr/>
          <a:lstStyle/>
          <a:p>
            <a:r>
              <a:rPr lang="en-US" altLang="en-US" dirty="0"/>
              <a:t>Section 1, Objective 13-3: Prepare a classified balance sheet from the worksheet.</a:t>
            </a:r>
            <a:endParaRPr lang="en-US" dirty="0"/>
          </a:p>
        </p:txBody>
      </p:sp>
      <p:sp>
        <p:nvSpPr>
          <p:cNvPr id="2" name="Title 1"/>
          <p:cNvSpPr>
            <a:spLocks noGrp="1"/>
          </p:cNvSpPr>
          <p:nvPr>
            <p:ph type="title"/>
          </p:nvPr>
        </p:nvSpPr>
        <p:spPr>
          <a:xfrm>
            <a:off x="222160" y="533400"/>
            <a:ext cx="8675370" cy="604023"/>
          </a:xfrm>
        </p:spPr>
        <p:txBody>
          <a:bodyPr/>
          <a:lstStyle/>
          <a:p>
            <a:pPr algn="ctr"/>
            <a:r>
              <a:rPr lang="en-US" dirty="0">
                <a:cs typeface="Times New Roman" charset="0"/>
              </a:rPr>
              <a:t>Plant and Equipment</a:t>
            </a:r>
            <a:endParaRPr lang="en-US" dirty="0"/>
          </a:p>
        </p:txBody>
      </p:sp>
      <p:sp>
        <p:nvSpPr>
          <p:cNvPr id="5" name="Content Placeholder 4"/>
          <p:cNvSpPr>
            <a:spLocks noGrp="1"/>
          </p:cNvSpPr>
          <p:nvPr>
            <p:ph sz="quarter" idx="15"/>
          </p:nvPr>
        </p:nvSpPr>
        <p:spPr>
          <a:xfrm>
            <a:off x="381000" y="1219200"/>
            <a:ext cx="8534400" cy="2438400"/>
          </a:xfrm>
        </p:spPr>
        <p:txBody>
          <a:bodyPr>
            <a:noAutofit/>
          </a:bodyPr>
          <a:lstStyle/>
          <a:p>
            <a:pPr marL="457200" indent="-457200">
              <a:lnSpc>
                <a:spcPct val="100000"/>
              </a:lnSpc>
              <a:buClr>
                <a:schemeClr val="tx1"/>
              </a:buClr>
              <a:buSzPct val="100000"/>
            </a:pPr>
            <a:r>
              <a:rPr lang="en-US" altLang="en-US" dirty="0">
                <a:cs typeface="Arial" charset="0"/>
              </a:rPr>
              <a:t>Noncurrent assets are called long-term assets. </a:t>
            </a:r>
          </a:p>
          <a:p>
            <a:pPr marL="457200" indent="-457200">
              <a:lnSpc>
                <a:spcPct val="100000"/>
              </a:lnSpc>
              <a:buClr>
                <a:schemeClr val="tx1"/>
              </a:buClr>
              <a:buSzPct val="100000"/>
            </a:pPr>
            <a:r>
              <a:rPr lang="en-US" altLang="en-US" dirty="0">
                <a:cs typeface="Arial" charset="0"/>
              </a:rPr>
              <a:t>An important category of long-term assets is plant and equipment. </a:t>
            </a:r>
          </a:p>
          <a:p>
            <a:pPr marL="457200" indent="-457200">
              <a:lnSpc>
                <a:spcPct val="100000"/>
              </a:lnSpc>
              <a:buClr>
                <a:schemeClr val="tx1"/>
              </a:buClr>
              <a:buSzPct val="100000"/>
            </a:pPr>
            <a:r>
              <a:rPr lang="en-US" altLang="en-US" dirty="0">
                <a:cs typeface="Arial" charset="0"/>
              </a:rPr>
              <a:t>For many businesses plant and equipment represents a sizable investment.</a:t>
            </a:r>
          </a:p>
        </p:txBody>
      </p:sp>
      <p:pic>
        <p:nvPicPr>
          <p:cNvPr id="7" name="Picture Placeholder 6" descr="Statement shows the items and data included in the assets portion of the partial income statement for Whiteside Antiques for year ended December 31, 2019.  Prepaid Interest is listed as 75.00 with a total of 6,300.00. Total Current Assets is listed as 98,716.00. The next section is listed as Plant and Equipment with Store Equipment listed as 30,000.00, Less Accumulated Depreciation listed as 2,400.00 with a total of 27,600.00, Office Equipment listed as 5,000.00, Less Accumulated Depreciation listed as 700.00 with a total of 4,300.00 and Total Plant and Equipment listed as 31,900.00. Total Assets is listed as 130,616.00." title="Partial Balance Sheet "/>
          <p:cNvPicPr>
            <a:picLocks noGrp="1" noChangeAspect="1"/>
          </p:cNvPicPr>
          <p:nvPr>
            <p:ph type="pic" sz="quarter" idx="14"/>
          </p:nvPr>
        </p:nvPicPr>
        <p:blipFill>
          <a:blip r:embed="rId3"/>
          <a:stretch>
            <a:fillRect/>
          </a:stretch>
        </p:blipFill>
        <p:spPr>
          <a:xfrm>
            <a:off x="1540193" y="3770947"/>
            <a:ext cx="6349365" cy="2629853"/>
          </a:xfrm>
          <a:prstGeom prst="rect">
            <a:avLst/>
          </a:prstGeom>
        </p:spPr>
      </p:pic>
    </p:spTree>
    <p:extLst>
      <p:ext uri="{BB962C8B-B14F-4D97-AF65-F5344CB8AC3E}">
        <p14:creationId xmlns:p14="http://schemas.microsoft.com/office/powerpoint/2010/main" val="136941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0523"/>
            <a:ext cx="9144000" cy="507111"/>
          </a:xfrm>
        </p:spPr>
        <p:txBody>
          <a:bodyPr/>
          <a:lstStyle/>
          <a:p>
            <a:r>
              <a:rPr lang="en-US" altLang="en-US" dirty="0"/>
              <a:t>Section 1, Objective 13-3: Prepare a classified balance sheet from the worksheet.</a:t>
            </a:r>
            <a:endParaRPr lang="en-US" dirty="0"/>
          </a:p>
        </p:txBody>
      </p:sp>
      <p:sp>
        <p:nvSpPr>
          <p:cNvPr id="2" name="Title 1"/>
          <p:cNvSpPr>
            <a:spLocks noGrp="1"/>
          </p:cNvSpPr>
          <p:nvPr>
            <p:ph type="title"/>
          </p:nvPr>
        </p:nvSpPr>
        <p:spPr>
          <a:xfrm>
            <a:off x="228600" y="685800"/>
            <a:ext cx="8675370" cy="618385"/>
          </a:xfrm>
        </p:spPr>
        <p:txBody>
          <a:bodyPr/>
          <a:lstStyle/>
          <a:p>
            <a:pPr algn="ctr"/>
            <a:r>
              <a:rPr lang="en-US" dirty="0">
                <a:cs typeface="Times New Roman" charset="0"/>
              </a:rPr>
              <a:t>Current Liabilities </a:t>
            </a:r>
            <a:endParaRPr lang="en-US" dirty="0"/>
          </a:p>
        </p:txBody>
      </p:sp>
      <p:pic>
        <p:nvPicPr>
          <p:cNvPr id="7170" name="Picture 2" descr="Statement shows the items and data included in the assets, liabilities and owner's equity portion of the partial income statement for Whiteside Antiques for year ended December 31, 2019.  The top of the statement includes the totals for the different asset sections from the prior slide.   The next section is listed as Liabilities and Owner's Equity and Current Liabilities lists Notes Payable–Trade is listed as 2,000.00, Notes Payable–Bank is listed as 9,000.00, Accounts Payable is listed as 24,129.00, Interest Payable is listed as 20.00, Social Security Tax Payable is listed as 1,158.40, Medicare Tax Payable is listed as 267.40, Employee Income Taxes Payable is listed as 990.00, Federal Unemployment Tax Payable is listed as 7.20, State Unemployment Tax Payable is listed as 64.80, Salaries Payable is listed as 1,200.00 and Sales Tax Payable is listed as 7,200.00.  Total Current Liabilities is listed as 46,036.80" title="Partial Balance 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200" y="1313677"/>
            <a:ext cx="6665975" cy="462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5"/>
          </p:nvPr>
        </p:nvSpPr>
        <p:spPr>
          <a:xfrm>
            <a:off x="609600" y="6019800"/>
            <a:ext cx="7848600" cy="457200"/>
          </a:xfrm>
        </p:spPr>
        <p:txBody>
          <a:bodyPr>
            <a:normAutofit/>
          </a:bodyPr>
          <a:lstStyle/>
          <a:p>
            <a:pPr marL="0" indent="0">
              <a:buNone/>
            </a:pPr>
            <a:r>
              <a:rPr lang="en-US" sz="2400" dirty="0"/>
              <a:t>Total current liabilities = 46,036.80</a:t>
            </a:r>
          </a:p>
        </p:txBody>
      </p:sp>
    </p:spTree>
    <p:extLst>
      <p:ext uri="{BB962C8B-B14F-4D97-AF65-F5344CB8AC3E}">
        <p14:creationId xmlns:p14="http://schemas.microsoft.com/office/powerpoint/2010/main" val="307692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0" y="2750"/>
            <a:ext cx="9144000" cy="485982"/>
          </a:xfrm>
        </p:spPr>
        <p:txBody>
          <a:bodyPr/>
          <a:lstStyle/>
          <a:p>
            <a:r>
              <a:rPr lang="en-US" altLang="en-US" dirty="0"/>
              <a:t>Section 1, Objective 13-3: Prepare a classified balance sheet from the worksheet.</a:t>
            </a:r>
          </a:p>
        </p:txBody>
      </p:sp>
      <p:sp>
        <p:nvSpPr>
          <p:cNvPr id="7" name="Title 6"/>
          <p:cNvSpPr>
            <a:spLocks noGrp="1"/>
          </p:cNvSpPr>
          <p:nvPr>
            <p:ph type="title"/>
          </p:nvPr>
        </p:nvSpPr>
        <p:spPr>
          <a:xfrm>
            <a:off x="304800" y="685800"/>
            <a:ext cx="8515350" cy="672255"/>
          </a:xfrm>
        </p:spPr>
        <p:txBody>
          <a:bodyPr/>
          <a:lstStyle/>
          <a:p>
            <a:pPr algn="ctr"/>
            <a:r>
              <a:rPr lang="en-US" dirty="0">
                <a:cs typeface="Times New Roman" charset="0"/>
              </a:rPr>
              <a:t>Long-Term Liabilities</a:t>
            </a:r>
            <a:endParaRPr lang="en-US" dirty="0"/>
          </a:p>
        </p:txBody>
      </p:sp>
      <p:sp>
        <p:nvSpPr>
          <p:cNvPr id="8" name="Content Placeholder 7"/>
          <p:cNvSpPr>
            <a:spLocks noGrp="1"/>
          </p:cNvSpPr>
          <p:nvPr>
            <p:ph idx="1"/>
          </p:nvPr>
        </p:nvSpPr>
        <p:spPr>
          <a:xfrm>
            <a:off x="320566" y="1524000"/>
            <a:ext cx="8436520" cy="4648200"/>
          </a:xfrm>
        </p:spPr>
        <p:txBody>
          <a:bodyPr>
            <a:noAutofit/>
          </a:bodyPr>
          <a:lstStyle/>
          <a:p>
            <a:pPr marL="457200" indent="-457200">
              <a:lnSpc>
                <a:spcPct val="100000"/>
              </a:lnSpc>
              <a:buClr>
                <a:schemeClr val="tx1"/>
              </a:buClr>
              <a:buSzPct val="100000"/>
            </a:pPr>
            <a:r>
              <a:rPr lang="en-US" altLang="en-US" dirty="0"/>
              <a:t>Although repayment of long-term liabilities might not be due for several years, management must make sure that periodic interest is paid promptly. </a:t>
            </a:r>
          </a:p>
          <a:p>
            <a:pPr marL="457200" indent="-457200">
              <a:lnSpc>
                <a:spcPct val="100000"/>
              </a:lnSpc>
              <a:buClr>
                <a:schemeClr val="tx1"/>
              </a:buClr>
              <a:buSzPct val="100000"/>
            </a:pPr>
            <a:r>
              <a:rPr lang="en-US" altLang="en-US" dirty="0"/>
              <a:t>Long-term liabilities include mortgages, notes payable, and loans payable. </a:t>
            </a:r>
          </a:p>
        </p:txBody>
      </p:sp>
    </p:spTree>
    <p:extLst>
      <p:ext uri="{BB962C8B-B14F-4D97-AF65-F5344CB8AC3E}">
        <p14:creationId xmlns:p14="http://schemas.microsoft.com/office/powerpoint/2010/main" val="315382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0" y="0"/>
            <a:ext cx="9144000" cy="461010"/>
          </a:xfrm>
        </p:spPr>
        <p:txBody>
          <a:bodyPr/>
          <a:lstStyle/>
          <a:p>
            <a:r>
              <a:rPr lang="en-US" altLang="en-US" dirty="0"/>
              <a:t>Section 1, Objective 13-3: Prepare a classified balance sheet from the worksheet.</a:t>
            </a:r>
          </a:p>
        </p:txBody>
      </p:sp>
      <p:sp>
        <p:nvSpPr>
          <p:cNvPr id="10" name="Title 9"/>
          <p:cNvSpPr>
            <a:spLocks noGrp="1"/>
          </p:cNvSpPr>
          <p:nvPr>
            <p:ph type="title"/>
          </p:nvPr>
        </p:nvSpPr>
        <p:spPr>
          <a:xfrm>
            <a:off x="228600" y="685800"/>
            <a:ext cx="8675370" cy="618385"/>
          </a:xfrm>
        </p:spPr>
        <p:txBody>
          <a:bodyPr/>
          <a:lstStyle/>
          <a:p>
            <a:pPr algn="ctr"/>
            <a:r>
              <a:rPr lang="en-US" altLang="en-US" dirty="0">
                <a:cs typeface="Times New Roman" pitchFamily="18" charset="0"/>
              </a:rPr>
              <a:t>Owner's Equity</a:t>
            </a:r>
            <a:r>
              <a:rPr lang="en-US" altLang="en-US" dirty="0">
                <a:cs typeface="Arial" charset="0"/>
              </a:rPr>
              <a:t> </a:t>
            </a:r>
            <a:endParaRPr lang="en-US" dirty="0"/>
          </a:p>
        </p:txBody>
      </p:sp>
      <p:pic>
        <p:nvPicPr>
          <p:cNvPr id="8194" name="Picture 2" descr="Example of the transfer of data from the statement of Owner's Equity for Whiteside Antiques for year ended December 31, 2019 to the partial balance sheet.  The items and data in the Statement of Owner's Equity is copied from a prior slide.  The Partial Balance Sheet lists Owner's Equity with Bill Whiteside, Capital as 84,579.20 and Total Liabilities and Owner's Equity as 130,616.00.  The entry 84,579.20 from the Statement of Owner's Equity is circled in red and a line leads to the entry 84,579.20 in the Partial Balance Sheet." title="Owner's Equity Transf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200" y="1355155"/>
            <a:ext cx="6693865" cy="371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13"/>
          <p:cNvSpPr>
            <a:spLocks noGrp="1"/>
          </p:cNvSpPr>
          <p:nvPr>
            <p:ph sz="quarter" idx="16"/>
          </p:nvPr>
        </p:nvSpPr>
        <p:spPr>
          <a:xfrm>
            <a:off x="517808" y="5283200"/>
            <a:ext cx="8082704" cy="1117600"/>
          </a:xfrm>
        </p:spPr>
        <p:txBody>
          <a:bodyPr>
            <a:noAutofit/>
          </a:bodyPr>
          <a:lstStyle/>
          <a:p>
            <a:pPr marL="0" indent="0">
              <a:lnSpc>
                <a:spcPct val="100000"/>
              </a:lnSpc>
              <a:buNone/>
            </a:pPr>
            <a:r>
              <a:rPr lang="en-US" altLang="en-US" sz="2400" dirty="0">
                <a:latin typeface="Verdana" pitchFamily="34" charset="0"/>
                <a:ea typeface="Verdana" pitchFamily="34" charset="0"/>
                <a:cs typeface="Verdana" pitchFamily="34" charset="0"/>
              </a:rPr>
              <a:t>The ending balance from the statement of owner</a:t>
            </a:r>
            <a:r>
              <a:rPr lang="ja-JP" altLang="en-US" sz="2400" dirty="0">
                <a:latin typeface="Verdana" pitchFamily="34" charset="0"/>
                <a:cs typeface="Verdana" pitchFamily="34" charset="0"/>
              </a:rPr>
              <a:t>’</a:t>
            </a:r>
            <a:r>
              <a:rPr lang="en-US" altLang="ja-JP" sz="2400" dirty="0">
                <a:latin typeface="Verdana" pitchFamily="34" charset="0"/>
                <a:ea typeface="Verdana" pitchFamily="34" charset="0"/>
                <a:cs typeface="Verdana" pitchFamily="34" charset="0"/>
              </a:rPr>
              <a:t>s equity is transferred to the Owner's Equity section of the balance sheet.</a:t>
            </a:r>
            <a:endParaRPr lang="en-US" alt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8638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209800"/>
          </a:xfrm>
        </p:spPr>
        <p:txBody>
          <a:bodyPr anchor="ctr">
            <a:noAutofit/>
          </a:bodyPr>
          <a:lstStyle/>
          <a:p>
            <a:pPr algn="ctr" defTabSz="809625">
              <a:lnSpc>
                <a:spcPct val="100000"/>
              </a:lnSpc>
              <a:spcBef>
                <a:spcPct val="20000"/>
              </a:spcBef>
              <a:defRPr/>
            </a:pPr>
            <a:r>
              <a:rPr lang="en-US" altLang="en-US" u="sng" dirty="0"/>
              <a:t>Section 2: Completing the Accounting Cycle</a:t>
            </a:r>
            <a:endParaRPr lang="en-US" dirty="0"/>
          </a:p>
        </p:txBody>
      </p:sp>
      <p:sp>
        <p:nvSpPr>
          <p:cNvPr id="7" name="Content Placeholder 6"/>
          <p:cNvSpPr>
            <a:spLocks noGrp="1"/>
          </p:cNvSpPr>
          <p:nvPr>
            <p:ph type="body" idx="1"/>
          </p:nvPr>
        </p:nvSpPr>
        <p:spPr>
          <a:xfrm>
            <a:off x="381000" y="3299263"/>
            <a:ext cx="8382000" cy="1806138"/>
          </a:xfrm>
        </p:spPr>
        <p:txBody>
          <a:bodyPr anchor="ctr">
            <a:noAutofit/>
          </a:bodyPr>
          <a:lstStyle/>
          <a:p>
            <a:pPr algn="ctr"/>
            <a:r>
              <a:rPr lang="en-US" altLang="en-US" b="1" kern="0" dirty="0">
                <a:cs typeface="Times New Roman" pitchFamily="18" charset="0"/>
              </a:rPr>
              <a:t>Learning Objective </a:t>
            </a:r>
            <a:r>
              <a:rPr lang="en-US" altLang="en-US" b="1" dirty="0"/>
              <a:t>13-4</a:t>
            </a:r>
            <a:r>
              <a:rPr lang="en-US" altLang="en-US" dirty="0"/>
              <a:t> </a:t>
            </a:r>
            <a:r>
              <a:rPr lang="en-US" altLang="en-US" b="1" dirty="0"/>
              <a:t>:</a:t>
            </a:r>
            <a:r>
              <a:rPr lang="en-US" altLang="en-US" dirty="0"/>
              <a:t> Journalize and post the adjusting entries. </a:t>
            </a:r>
          </a:p>
        </p:txBody>
      </p:sp>
    </p:spTree>
    <p:extLst>
      <p:ext uri="{BB962C8B-B14F-4D97-AF65-F5344CB8AC3E}">
        <p14:creationId xmlns:p14="http://schemas.microsoft.com/office/powerpoint/2010/main" val="178530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286000"/>
          </a:xfrm>
        </p:spPr>
        <p:txBody>
          <a:bodyPr anchor="ctr">
            <a:normAutofit/>
          </a:bodyPr>
          <a:lstStyle/>
          <a:p>
            <a:pPr algn="ctr" defTabSz="809625">
              <a:lnSpc>
                <a:spcPct val="100000"/>
              </a:lnSpc>
              <a:spcBef>
                <a:spcPct val="20000"/>
              </a:spcBef>
              <a:defRPr/>
            </a:pPr>
            <a:r>
              <a:rPr lang="en-US" altLang="en-US" u="sng" dirty="0"/>
              <a:t>Section 1: Calculating and Recording Adjustments</a:t>
            </a:r>
            <a:endParaRPr lang="en-US" dirty="0"/>
          </a:p>
        </p:txBody>
      </p:sp>
      <p:sp>
        <p:nvSpPr>
          <p:cNvPr id="7" name="Subtitle 6"/>
          <p:cNvSpPr>
            <a:spLocks noGrp="1"/>
          </p:cNvSpPr>
          <p:nvPr>
            <p:ph type="body" idx="1"/>
          </p:nvPr>
        </p:nvSpPr>
        <p:spPr>
          <a:xfrm>
            <a:off x="457201" y="3276600"/>
            <a:ext cx="8229599" cy="1828800"/>
          </a:xfrm>
        </p:spPr>
        <p:txBody>
          <a:bodyPr anchor="ctr">
            <a:noAutofit/>
          </a:bodyPr>
          <a:lstStyle/>
          <a:p>
            <a:pPr algn="ctr">
              <a:lnSpc>
                <a:spcPct val="100000"/>
              </a:lnSpc>
            </a:pPr>
            <a:r>
              <a:rPr lang="en-US" altLang="en-US" b="1" kern="0" dirty="0">
                <a:cs typeface="Times New Roman" pitchFamily="18" charset="0"/>
              </a:rPr>
              <a:t>Learning Objective </a:t>
            </a:r>
            <a:r>
              <a:rPr lang="en-US" altLang="en-US" b="1" dirty="0"/>
              <a:t>13-1</a:t>
            </a:r>
            <a:r>
              <a:rPr lang="en-US" altLang="en-US" dirty="0"/>
              <a:t> </a:t>
            </a:r>
            <a:r>
              <a:rPr lang="en-US" altLang="en-US" b="1" dirty="0"/>
              <a:t>: </a:t>
            </a:r>
            <a:r>
              <a:rPr lang="en-US" altLang="en-US" dirty="0"/>
              <a:t>Prepare a classified income statement from the worksheet.</a:t>
            </a:r>
          </a:p>
        </p:txBody>
      </p:sp>
    </p:spTree>
    <p:extLst>
      <p:ext uri="{BB962C8B-B14F-4D97-AF65-F5344CB8AC3E}">
        <p14:creationId xmlns:p14="http://schemas.microsoft.com/office/powerpoint/2010/main" val="261769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US" altLang="en-US" dirty="0"/>
              <a:t>Section 2, Objective 13-4: Journalize and post the adjusting entries</a:t>
            </a:r>
          </a:p>
        </p:txBody>
      </p:sp>
      <p:sp>
        <p:nvSpPr>
          <p:cNvPr id="7" name="Title 6"/>
          <p:cNvSpPr>
            <a:spLocks noGrp="1"/>
          </p:cNvSpPr>
          <p:nvPr>
            <p:ph type="title"/>
          </p:nvPr>
        </p:nvSpPr>
        <p:spPr>
          <a:xfrm>
            <a:off x="234315" y="609600"/>
            <a:ext cx="8675370" cy="680223"/>
          </a:xfrm>
        </p:spPr>
        <p:txBody>
          <a:bodyPr/>
          <a:lstStyle/>
          <a:p>
            <a:pPr algn="ctr"/>
            <a:r>
              <a:rPr lang="en-US" altLang="en-US" dirty="0"/>
              <a:t>Adjusting Entries (1 of 2)</a:t>
            </a:r>
            <a:endParaRPr lang="en-US" dirty="0"/>
          </a:p>
        </p:txBody>
      </p:sp>
      <p:sp>
        <p:nvSpPr>
          <p:cNvPr id="8" name="Content Placeholder 7"/>
          <p:cNvSpPr>
            <a:spLocks noGrp="1"/>
          </p:cNvSpPr>
          <p:nvPr>
            <p:ph idx="1"/>
          </p:nvPr>
        </p:nvSpPr>
        <p:spPr>
          <a:xfrm>
            <a:off x="381000" y="1447800"/>
            <a:ext cx="8305800" cy="4953000"/>
          </a:xfrm>
        </p:spPr>
        <p:txBody>
          <a:bodyPr>
            <a:noAutofit/>
          </a:bodyPr>
          <a:lstStyle/>
          <a:p>
            <a:pPr marL="457200" indent="-457200">
              <a:lnSpc>
                <a:spcPct val="100000"/>
              </a:lnSpc>
              <a:spcBef>
                <a:spcPts val="600"/>
              </a:spcBef>
              <a:buClr>
                <a:schemeClr val="tx1"/>
              </a:buClr>
              <a:buSzPct val="100000"/>
            </a:pPr>
            <a:r>
              <a:rPr lang="en-US" altLang="en-US" dirty="0"/>
              <a:t>All adjustments are shown on the worksheet. </a:t>
            </a:r>
          </a:p>
          <a:p>
            <a:pPr marL="457200" indent="-457200">
              <a:lnSpc>
                <a:spcPct val="100000"/>
              </a:lnSpc>
              <a:spcBef>
                <a:spcPts val="600"/>
              </a:spcBef>
              <a:buClr>
                <a:schemeClr val="tx1"/>
              </a:buClr>
              <a:buSzPct val="100000"/>
            </a:pPr>
            <a:r>
              <a:rPr lang="en-US" altLang="en-US" dirty="0"/>
              <a:t>After the financial statements have been prepared, the adjustments are made a permanent part of the accounting records.</a:t>
            </a:r>
          </a:p>
          <a:p>
            <a:pPr marL="457200" indent="-457200">
              <a:lnSpc>
                <a:spcPct val="100000"/>
              </a:lnSpc>
              <a:spcBef>
                <a:spcPts val="600"/>
              </a:spcBef>
              <a:buClr>
                <a:schemeClr val="tx1"/>
              </a:buClr>
              <a:buSzPct val="100000"/>
            </a:pPr>
            <a:r>
              <a:rPr lang="en-US" altLang="en-US" dirty="0"/>
              <a:t>They are recorded in the general journal as adjusting journal entries and are posted to the general ledger.</a:t>
            </a:r>
          </a:p>
          <a:p>
            <a:pPr marL="457200" indent="-457200">
              <a:lnSpc>
                <a:spcPct val="100000"/>
              </a:lnSpc>
              <a:spcBef>
                <a:spcPts val="600"/>
              </a:spcBef>
            </a:pPr>
            <a:r>
              <a:rPr lang="en-US" altLang="en-US" dirty="0"/>
              <a:t>Here is a recap of the adjusting entries that were previously discussed.</a:t>
            </a:r>
            <a:endParaRPr lang="en-US" dirty="0"/>
          </a:p>
          <a:p>
            <a:pPr marL="457200" indent="-457200">
              <a:lnSpc>
                <a:spcPct val="100000"/>
              </a:lnSpc>
              <a:spcBef>
                <a:spcPts val="600"/>
              </a:spcBef>
            </a:pPr>
            <a:r>
              <a:rPr lang="en-US" altLang="en-US" dirty="0"/>
              <a:t>Each one of them would need to be journalized and then posted. </a:t>
            </a:r>
            <a:endParaRPr lang="en-US" dirty="0"/>
          </a:p>
        </p:txBody>
      </p:sp>
    </p:spTree>
    <p:extLst>
      <p:ext uri="{BB962C8B-B14F-4D97-AF65-F5344CB8AC3E}">
        <p14:creationId xmlns:p14="http://schemas.microsoft.com/office/powerpoint/2010/main" val="3902386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771" y="23023"/>
            <a:ext cx="9144000" cy="419100"/>
          </a:xfrm>
        </p:spPr>
        <p:txBody>
          <a:bodyPr/>
          <a:lstStyle/>
          <a:p>
            <a:r>
              <a:rPr lang="en-US" altLang="en-US" dirty="0"/>
              <a:t>Section 2, Objective 13-4: Journalize and post the adjusting entries</a:t>
            </a:r>
          </a:p>
        </p:txBody>
      </p:sp>
      <p:sp>
        <p:nvSpPr>
          <p:cNvPr id="2" name="Title 1"/>
          <p:cNvSpPr>
            <a:spLocks noGrp="1"/>
          </p:cNvSpPr>
          <p:nvPr>
            <p:ph type="title"/>
          </p:nvPr>
        </p:nvSpPr>
        <p:spPr>
          <a:xfrm>
            <a:off x="228600" y="560291"/>
            <a:ext cx="8675370" cy="748245"/>
          </a:xfrm>
        </p:spPr>
        <p:txBody>
          <a:bodyPr/>
          <a:lstStyle/>
          <a:p>
            <a:pPr algn="ctr"/>
            <a:r>
              <a:rPr lang="en-US" altLang="en-US" dirty="0"/>
              <a:t>Adjusting Entries (2 of 2)</a:t>
            </a:r>
            <a:endParaRPr lang="en-US" dirty="0"/>
          </a:p>
        </p:txBody>
      </p:sp>
      <p:graphicFrame>
        <p:nvGraphicFramePr>
          <p:cNvPr id="10" name="Table 9" descr="Table shows the items and descriptions in adjusting entries.  The columns are labeled Type of Adjustment, Worksheet Reference and Purpose.  Inventory, (a-b) purpose is that it removes beginning inventory and adds ending inventory to the accounting records.  Expense, (c-e) purpose is that it matches to revenue for the period; the credit is to a contra asset account.  Accrued Expense, (f-i) purpose is that it matches expense to revenue for the period; the credit is to a liability account.  Prepaid Expense, (j-l) purpose is that it matches expense to revenue for the period; the credit is to an asset account." title="Adjusting Entries Table (Slide 2 of 2)"/>
          <p:cNvGraphicFramePr>
            <a:graphicFrameLocks noGrp="1"/>
          </p:cNvGraphicFramePr>
          <p:nvPr>
            <p:extLst>
              <p:ext uri="{D42A27DB-BD31-4B8C-83A1-F6EECF244321}">
                <p14:modId xmlns:p14="http://schemas.microsoft.com/office/powerpoint/2010/main" val="3837764886"/>
              </p:ext>
            </p:extLst>
          </p:nvPr>
        </p:nvGraphicFramePr>
        <p:xfrm>
          <a:off x="380999" y="1524000"/>
          <a:ext cx="8479972" cy="4648200"/>
        </p:xfrm>
        <a:graphic>
          <a:graphicData uri="http://schemas.openxmlformats.org/drawingml/2006/table">
            <a:tbl>
              <a:tblPr firstRow="1" bandRow="1">
                <a:tableStyleId>{5940675A-B579-460E-94D1-54222C63F5DA}</a:tableStyleId>
              </a:tblPr>
              <a:tblGrid>
                <a:gridCol w="2391787">
                  <a:extLst>
                    <a:ext uri="{9D8B030D-6E8A-4147-A177-3AD203B41FA5}">
                      <a16:colId xmlns:a16="http://schemas.microsoft.com/office/drawing/2014/main" val="20000"/>
                    </a:ext>
                  </a:extLst>
                </a:gridCol>
                <a:gridCol w="2536744">
                  <a:extLst>
                    <a:ext uri="{9D8B030D-6E8A-4147-A177-3AD203B41FA5}">
                      <a16:colId xmlns:a16="http://schemas.microsoft.com/office/drawing/2014/main" val="20001"/>
                    </a:ext>
                  </a:extLst>
                </a:gridCol>
                <a:gridCol w="3551441">
                  <a:extLst>
                    <a:ext uri="{9D8B030D-6E8A-4147-A177-3AD203B41FA5}">
                      <a16:colId xmlns:a16="http://schemas.microsoft.com/office/drawing/2014/main" val="20002"/>
                    </a:ext>
                  </a:extLst>
                </a:gridCol>
              </a:tblGrid>
              <a:tr h="646803">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b="1" u="none" strike="noStrike" cap="none" normalizeH="0" baseline="0" dirty="0">
                          <a:ln>
                            <a:noFill/>
                          </a:ln>
                          <a:effectLst/>
                          <a:latin typeface="Verdana" pitchFamily="34" charset="0"/>
                          <a:ea typeface="Verdana" pitchFamily="34" charset="0"/>
                          <a:cs typeface="Verdana" pitchFamily="34" charset="0"/>
                        </a:rPr>
                        <a:t>Type of Adjustment </a:t>
                      </a:r>
                      <a:endPar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b="1" u="none" strike="noStrike" cap="none" normalizeH="0" baseline="0" dirty="0">
                          <a:ln>
                            <a:noFill/>
                          </a:ln>
                          <a:effectLst/>
                          <a:latin typeface="Verdana" pitchFamily="34" charset="0"/>
                          <a:ea typeface="Verdana" pitchFamily="34" charset="0"/>
                          <a:cs typeface="Verdana" pitchFamily="34" charset="0"/>
                        </a:rPr>
                        <a:t>Worksheet Reference</a:t>
                      </a:r>
                      <a:endPar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b="1" u="none" strike="noStrike" cap="none" normalizeH="0" baseline="0" dirty="0">
                          <a:ln>
                            <a:noFill/>
                          </a:ln>
                          <a:effectLst/>
                          <a:latin typeface="Verdana" pitchFamily="34" charset="0"/>
                          <a:ea typeface="Verdana" pitchFamily="34" charset="0"/>
                          <a:cs typeface="Verdana" pitchFamily="34" charset="0"/>
                        </a:rPr>
                        <a:t>Purpose</a:t>
                      </a:r>
                      <a:endPar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extLst>
                  <a:ext uri="{0D108BD9-81ED-4DB2-BD59-A6C34878D82A}">
                    <a16:rowId xmlns:a16="http://schemas.microsoft.com/office/drawing/2014/main" val="10000"/>
                  </a:ext>
                </a:extLst>
              </a:tr>
              <a:tr h="1201209">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Inventory</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cap="none" normalizeH="0" baseline="0" dirty="0">
                          <a:ln>
                            <a:noFill/>
                          </a:ln>
                          <a:effectLst/>
                          <a:latin typeface="Verdana" pitchFamily="34" charset="0"/>
                          <a:ea typeface="Verdana" pitchFamily="34" charset="0"/>
                          <a:cs typeface="Verdana" pitchFamily="34" charset="0"/>
                        </a:rPr>
                        <a:t>(a – b)</a:t>
                      </a:r>
                      <a:endPar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cap="none" normalizeH="0" baseline="0" dirty="0">
                          <a:ln>
                            <a:noFill/>
                          </a:ln>
                          <a:effectLst/>
                          <a:latin typeface="Verdana" pitchFamily="34" charset="0"/>
                          <a:ea typeface="Verdana" pitchFamily="34" charset="0"/>
                          <a:cs typeface="Verdana" pitchFamily="34" charset="0"/>
                        </a:rPr>
                        <a:t>Removes beginning inventory and adds ending inventory to the accounting records.</a:t>
                      </a:r>
                      <a:endParaRPr kumimoji="0" lang="en-US" altLang="en-US"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extLst>
                  <a:ext uri="{0D108BD9-81ED-4DB2-BD59-A6C34878D82A}">
                    <a16:rowId xmlns:a16="http://schemas.microsoft.com/office/drawing/2014/main" val="10001"/>
                  </a:ext>
                </a:extLst>
              </a:tr>
              <a:tr h="938091">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Expense</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(c – e)</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Matches expense to revenue for the period; the credit is to a contra asset account. </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extLst>
                  <a:ext uri="{0D108BD9-81ED-4DB2-BD59-A6C34878D82A}">
                    <a16:rowId xmlns:a16="http://schemas.microsoft.com/office/drawing/2014/main" val="10002"/>
                  </a:ext>
                </a:extLst>
              </a:tr>
              <a:tr h="938091">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Accrued Expense</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(f – </a:t>
                      </a:r>
                      <a:r>
                        <a:rPr kumimoji="0" lang="en-US" altLang="en-US" sz="1800" u="none" strike="noStrike" kern="1200" cap="none" normalizeH="0" baseline="0" dirty="0" err="1">
                          <a:ln>
                            <a:noFill/>
                          </a:ln>
                          <a:effectLst/>
                          <a:latin typeface="Verdana" pitchFamily="34" charset="0"/>
                          <a:ea typeface="Verdana" pitchFamily="34" charset="0"/>
                          <a:cs typeface="Verdana" pitchFamily="34" charset="0"/>
                        </a:rPr>
                        <a:t>i</a:t>
                      </a: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Matches expense to revenue for the period; the credit is to a liability account.</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extLst>
                  <a:ext uri="{0D108BD9-81ED-4DB2-BD59-A6C34878D82A}">
                    <a16:rowId xmlns:a16="http://schemas.microsoft.com/office/drawing/2014/main" val="10003"/>
                  </a:ext>
                </a:extLst>
              </a:tr>
              <a:tr h="924006">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Prepaid Expense</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(j –l)</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tc>
                  <a:txBody>
                    <a:bodyPr/>
                    <a:lstStyle>
                      <a:lvl1pPr>
                        <a:spcBef>
                          <a:spcPct val="20000"/>
                        </a:spcBef>
                        <a:buClr>
                          <a:srgbClr val="EB8045"/>
                        </a:buClr>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478097"/>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EB8045"/>
                        </a:buClr>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478097"/>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EB8045"/>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EB8045"/>
                        </a:buClr>
                        <a:buSzTx/>
                        <a:buFont typeface="Wingdings" panose="05000000000000000000" pitchFamily="2" charset="2"/>
                        <a:buNone/>
                        <a:tabLst/>
                      </a:pPr>
                      <a:r>
                        <a:rPr kumimoji="0" lang="en-US" altLang="en-US" sz="1800" u="none" strike="noStrike" kern="1200" cap="none" normalizeH="0" baseline="0" dirty="0">
                          <a:ln>
                            <a:noFill/>
                          </a:ln>
                          <a:effectLst/>
                          <a:latin typeface="Verdana" pitchFamily="34" charset="0"/>
                          <a:ea typeface="Verdana" pitchFamily="34" charset="0"/>
                          <a:cs typeface="Verdana" pitchFamily="34" charset="0"/>
                        </a:rPr>
                        <a:t>Matches expense to revenue for the period; the credit is to an asset account. </a:t>
                      </a:r>
                      <a:endParaRPr kumimoji="0" lang="en-US" altLang="en-US" sz="18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1448" marR="91448" marT="45718" marB="45718"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193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209800"/>
          </a:xfrm>
        </p:spPr>
        <p:txBody>
          <a:bodyPr anchor="ctr">
            <a:noAutofit/>
          </a:bodyPr>
          <a:lstStyle/>
          <a:p>
            <a:pPr algn="ctr" defTabSz="809625">
              <a:lnSpc>
                <a:spcPct val="100000"/>
              </a:lnSpc>
              <a:spcBef>
                <a:spcPct val="20000"/>
              </a:spcBef>
              <a:defRPr/>
            </a:pPr>
            <a:r>
              <a:rPr lang="en-US" altLang="en-US" u="sng" dirty="0"/>
              <a:t>Section 2: Completing the Accounting Cycle </a:t>
            </a:r>
            <a:endParaRPr lang="en-US" dirty="0"/>
          </a:p>
        </p:txBody>
      </p:sp>
      <p:sp>
        <p:nvSpPr>
          <p:cNvPr id="7" name="Content Placeholder 6"/>
          <p:cNvSpPr>
            <a:spLocks noGrp="1"/>
          </p:cNvSpPr>
          <p:nvPr>
            <p:ph type="body" idx="1"/>
          </p:nvPr>
        </p:nvSpPr>
        <p:spPr>
          <a:xfrm>
            <a:off x="468630" y="3299263"/>
            <a:ext cx="8218170" cy="1806138"/>
          </a:xfrm>
        </p:spPr>
        <p:txBody>
          <a:bodyPr anchor="ctr">
            <a:noAutofit/>
          </a:bodyPr>
          <a:lstStyle/>
          <a:p>
            <a:pPr algn="ctr"/>
            <a:r>
              <a:rPr lang="en-US" altLang="en-US" b="1" kern="0" dirty="0">
                <a:cs typeface="Times New Roman" pitchFamily="18" charset="0"/>
              </a:rPr>
              <a:t>Learning Objective </a:t>
            </a:r>
            <a:r>
              <a:rPr lang="en-US" altLang="en-US" b="1" dirty="0"/>
              <a:t>13-5</a:t>
            </a:r>
            <a:r>
              <a:rPr lang="en-US" altLang="en-US" dirty="0"/>
              <a:t> </a:t>
            </a:r>
            <a:r>
              <a:rPr lang="en-US" altLang="en-US" b="1" dirty="0"/>
              <a:t>:</a:t>
            </a:r>
            <a:r>
              <a:rPr lang="en-US" altLang="en-US" dirty="0"/>
              <a:t> Journalize and Post the Closing Entries.</a:t>
            </a:r>
          </a:p>
        </p:txBody>
      </p:sp>
    </p:spTree>
    <p:extLst>
      <p:ext uri="{BB962C8B-B14F-4D97-AF65-F5344CB8AC3E}">
        <p14:creationId xmlns:p14="http://schemas.microsoft.com/office/powerpoint/2010/main" val="4175129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ltLang="en-US" dirty="0"/>
              <a:t>Section 2, Objective 13-5: Journalize and post the closing entries</a:t>
            </a:r>
          </a:p>
        </p:txBody>
      </p:sp>
      <p:sp>
        <p:nvSpPr>
          <p:cNvPr id="11" name="Title 10"/>
          <p:cNvSpPr>
            <a:spLocks noGrp="1"/>
          </p:cNvSpPr>
          <p:nvPr>
            <p:ph type="title"/>
          </p:nvPr>
        </p:nvSpPr>
        <p:spPr>
          <a:xfrm>
            <a:off x="685800" y="457200"/>
            <a:ext cx="7848600" cy="914400"/>
          </a:xfrm>
        </p:spPr>
        <p:txBody>
          <a:bodyPr/>
          <a:lstStyle/>
          <a:p>
            <a:pPr algn="ctr"/>
            <a:r>
              <a:rPr lang="en-US" dirty="0"/>
              <a:t>Temporary Accounts</a:t>
            </a:r>
          </a:p>
        </p:txBody>
      </p:sp>
      <p:sp>
        <p:nvSpPr>
          <p:cNvPr id="8" name="Content Placeholder 7"/>
          <p:cNvSpPr>
            <a:spLocks noGrp="1"/>
          </p:cNvSpPr>
          <p:nvPr>
            <p:ph sz="quarter" idx="15"/>
          </p:nvPr>
        </p:nvSpPr>
        <p:spPr>
          <a:xfrm>
            <a:off x="381000" y="1371600"/>
            <a:ext cx="8382000" cy="4953000"/>
          </a:xfrm>
        </p:spPr>
        <p:txBody>
          <a:bodyPr>
            <a:normAutofit/>
          </a:bodyPr>
          <a:lstStyle/>
          <a:p>
            <a:pPr marL="457200" indent="-457200">
              <a:lnSpc>
                <a:spcPct val="100000"/>
              </a:lnSpc>
              <a:buSzPct val="100000"/>
            </a:pPr>
            <a:r>
              <a:rPr lang="en-US" altLang="en-US" dirty="0"/>
              <a:t>At the end of the period, the temporary accounts are closed. </a:t>
            </a:r>
          </a:p>
          <a:p>
            <a:pPr marL="457200" indent="-457200">
              <a:lnSpc>
                <a:spcPct val="100000"/>
              </a:lnSpc>
              <a:buSzPct val="100000"/>
            </a:pPr>
            <a:r>
              <a:rPr lang="en-US" altLang="en-US" dirty="0"/>
              <a:t>The temporary accounts are:</a:t>
            </a:r>
          </a:p>
          <a:p>
            <a:pPr marL="914400" lvl="1" indent="-457200">
              <a:lnSpc>
                <a:spcPct val="100000"/>
              </a:lnSpc>
              <a:spcAft>
                <a:spcPct val="25000"/>
              </a:spcAft>
              <a:buSzPct val="100000"/>
              <a:buFont typeface="Verdana" panose="020B0604030504040204" pitchFamily="34" charset="0"/>
              <a:buChar char="–"/>
            </a:pPr>
            <a:r>
              <a:rPr lang="en-US" altLang="en-US" dirty="0"/>
              <a:t>Revenue accounts</a:t>
            </a:r>
          </a:p>
          <a:p>
            <a:pPr marL="914400" lvl="1" indent="-457200">
              <a:lnSpc>
                <a:spcPct val="100000"/>
              </a:lnSpc>
              <a:spcAft>
                <a:spcPct val="25000"/>
              </a:spcAft>
              <a:buSzPct val="100000"/>
              <a:buFont typeface="Verdana" panose="020B0604030504040204" pitchFamily="34" charset="0"/>
              <a:buChar char="–"/>
            </a:pPr>
            <a:r>
              <a:rPr lang="en-US" altLang="en-US" dirty="0"/>
              <a:t>Cost of goods sold </a:t>
            </a:r>
          </a:p>
          <a:p>
            <a:pPr marL="914400" lvl="1" indent="-457200">
              <a:lnSpc>
                <a:spcPct val="100000"/>
              </a:lnSpc>
              <a:spcAft>
                <a:spcPct val="25000"/>
              </a:spcAft>
              <a:buSzPct val="100000"/>
              <a:buFont typeface="Verdana" panose="020B0604030504040204" pitchFamily="34" charset="0"/>
              <a:buChar char="–"/>
            </a:pPr>
            <a:r>
              <a:rPr lang="en-US" altLang="en-US" dirty="0"/>
              <a:t>Expense accounts</a:t>
            </a:r>
          </a:p>
          <a:p>
            <a:pPr marL="914400" lvl="1" indent="-457200">
              <a:lnSpc>
                <a:spcPct val="100000"/>
              </a:lnSpc>
              <a:spcAft>
                <a:spcPct val="25000"/>
              </a:spcAft>
              <a:buSzPct val="100000"/>
              <a:buFont typeface="Verdana" panose="020B0604030504040204" pitchFamily="34" charset="0"/>
              <a:buChar char="–"/>
            </a:pPr>
            <a:r>
              <a:rPr lang="en-US" altLang="en-US" dirty="0"/>
              <a:t>Drawing account</a:t>
            </a:r>
          </a:p>
        </p:txBody>
      </p:sp>
    </p:spTree>
    <p:extLst>
      <p:ext uri="{BB962C8B-B14F-4D97-AF65-F5344CB8AC3E}">
        <p14:creationId xmlns:p14="http://schemas.microsoft.com/office/powerpoint/2010/main" val="194721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US" altLang="en-US" dirty="0"/>
              <a:t>Section 2, Objective 13-5: Journalize and post the closing entries</a:t>
            </a:r>
          </a:p>
        </p:txBody>
      </p:sp>
      <p:sp>
        <p:nvSpPr>
          <p:cNvPr id="7" name="Title 6"/>
          <p:cNvSpPr>
            <a:spLocks noGrp="1"/>
          </p:cNvSpPr>
          <p:nvPr>
            <p:ph type="title"/>
          </p:nvPr>
        </p:nvSpPr>
        <p:spPr>
          <a:xfrm>
            <a:off x="234314" y="428493"/>
            <a:ext cx="8681085" cy="866907"/>
          </a:xfrm>
        </p:spPr>
        <p:txBody>
          <a:bodyPr>
            <a:normAutofit/>
          </a:bodyPr>
          <a:lstStyle/>
          <a:p>
            <a:pPr algn="ctr"/>
            <a:r>
              <a:rPr lang="en-US" altLang="en-US" dirty="0"/>
              <a:t>Four steps in the Closing Process </a:t>
            </a:r>
            <a:endParaRPr lang="en-US" dirty="0"/>
          </a:p>
        </p:txBody>
      </p:sp>
      <p:sp>
        <p:nvSpPr>
          <p:cNvPr id="8" name="Content Placeholder 7"/>
          <p:cNvSpPr>
            <a:spLocks noGrp="1"/>
          </p:cNvSpPr>
          <p:nvPr>
            <p:ph idx="1"/>
          </p:nvPr>
        </p:nvSpPr>
        <p:spPr>
          <a:xfrm>
            <a:off x="352098" y="1371600"/>
            <a:ext cx="8410902" cy="4765768"/>
          </a:xfrm>
        </p:spPr>
        <p:txBody>
          <a:bodyPr>
            <a:noAutofit/>
          </a:bodyPr>
          <a:lstStyle/>
          <a:p>
            <a:pPr marL="514350" indent="-514350">
              <a:lnSpc>
                <a:spcPct val="100000"/>
              </a:lnSpc>
              <a:buFontTx/>
              <a:buAutoNum type="arabicPeriod"/>
            </a:pPr>
            <a:r>
              <a:rPr lang="en-US" altLang="en-US" dirty="0"/>
              <a:t>Close revenue accounts and cost of goods sold accounts with credit balances to </a:t>
            </a:r>
            <a:r>
              <a:rPr lang="en-US" altLang="en-US" i="1" dirty="0"/>
              <a:t>Income Summary.</a:t>
            </a:r>
          </a:p>
          <a:p>
            <a:pPr marL="514350" indent="-514350">
              <a:lnSpc>
                <a:spcPct val="100000"/>
              </a:lnSpc>
              <a:buFontTx/>
              <a:buAutoNum type="arabicPeriod"/>
            </a:pPr>
            <a:r>
              <a:rPr lang="en-US" altLang="en-US" dirty="0"/>
              <a:t>Close expense accounts, cost of goods sold accounts with debit balances, and any contra revenue accounts with debit balances to </a:t>
            </a:r>
            <a:r>
              <a:rPr lang="en-US" altLang="en-US" i="1" dirty="0"/>
              <a:t>Income Summary</a:t>
            </a:r>
            <a:r>
              <a:rPr lang="en-US" altLang="en-US" dirty="0"/>
              <a:t>.</a:t>
            </a:r>
          </a:p>
          <a:p>
            <a:pPr marL="514350" indent="-514350">
              <a:lnSpc>
                <a:spcPct val="100000"/>
              </a:lnSpc>
              <a:buFontTx/>
              <a:buAutoNum type="arabicPeriod"/>
            </a:pPr>
            <a:r>
              <a:rPr lang="en-US" altLang="en-US" dirty="0"/>
              <a:t>Close </a:t>
            </a:r>
            <a:r>
              <a:rPr lang="en-US" altLang="en-US" i="1" dirty="0"/>
              <a:t>Income Summary</a:t>
            </a:r>
            <a:r>
              <a:rPr lang="en-US" altLang="en-US" dirty="0"/>
              <a:t>, which now reflects the net income or loss for the period, to owner's capital.</a:t>
            </a:r>
          </a:p>
          <a:p>
            <a:pPr marL="514350" indent="-514350">
              <a:lnSpc>
                <a:spcPct val="100000"/>
              </a:lnSpc>
              <a:buFontTx/>
              <a:buAutoNum type="arabicPeriod"/>
            </a:pPr>
            <a:r>
              <a:rPr lang="en-US" altLang="en-US" dirty="0"/>
              <a:t>Close the drawing account to owner's capital.</a:t>
            </a:r>
          </a:p>
        </p:txBody>
      </p:sp>
    </p:spTree>
    <p:extLst>
      <p:ext uri="{BB962C8B-B14F-4D97-AF65-F5344CB8AC3E}">
        <p14:creationId xmlns:p14="http://schemas.microsoft.com/office/powerpoint/2010/main" val="3473641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ltLang="en-US" dirty="0"/>
              <a:t>Section 2, Objective 13-5: Journalize and post the closing entries</a:t>
            </a:r>
          </a:p>
        </p:txBody>
      </p:sp>
      <p:sp>
        <p:nvSpPr>
          <p:cNvPr id="7" name="Title 6"/>
          <p:cNvSpPr>
            <a:spLocks noGrp="1"/>
          </p:cNvSpPr>
          <p:nvPr>
            <p:ph type="title"/>
          </p:nvPr>
        </p:nvSpPr>
        <p:spPr>
          <a:xfrm>
            <a:off x="228600" y="381000"/>
            <a:ext cx="8675370" cy="680223"/>
          </a:xfrm>
        </p:spPr>
        <p:txBody>
          <a:bodyPr>
            <a:noAutofit/>
          </a:bodyPr>
          <a:lstStyle/>
          <a:p>
            <a:pPr algn="ctr">
              <a:defRPr/>
            </a:pPr>
            <a:r>
              <a:rPr lang="en-US" altLang="en-US" dirty="0">
                <a:solidFill>
                  <a:schemeClr val="bg1">
                    <a:lumMod val="10000"/>
                  </a:schemeClr>
                </a:solidFill>
              </a:rPr>
              <a:t>General Journal (1 of 6)</a:t>
            </a:r>
          </a:p>
        </p:txBody>
      </p:sp>
      <p:sp>
        <p:nvSpPr>
          <p:cNvPr id="6" name="Content Placeholder 5"/>
          <p:cNvSpPr>
            <a:spLocks noGrp="1"/>
          </p:cNvSpPr>
          <p:nvPr>
            <p:ph sz="quarter" idx="15"/>
          </p:nvPr>
        </p:nvSpPr>
        <p:spPr>
          <a:xfrm>
            <a:off x="457200" y="1219200"/>
            <a:ext cx="8229600" cy="838200"/>
          </a:xfrm>
        </p:spPr>
        <p:txBody>
          <a:bodyPr>
            <a:noAutofit/>
          </a:bodyPr>
          <a:lstStyle/>
          <a:p>
            <a:pPr marL="0" indent="0">
              <a:buNone/>
            </a:pPr>
            <a:r>
              <a:rPr lang="en-US" altLang="en-US" sz="2400" dirty="0">
                <a:solidFill>
                  <a:schemeClr val="bg1">
                    <a:lumMod val="10000"/>
                  </a:schemeClr>
                </a:solidFill>
              </a:rPr>
              <a:t>Step 1: Closing the Revenue Accounts and the Cost of Goods Sold Accounts with credit balances. </a:t>
            </a:r>
            <a:endParaRPr lang="en-US" sz="2400" dirty="0"/>
          </a:p>
        </p:txBody>
      </p:sp>
      <p:pic>
        <p:nvPicPr>
          <p:cNvPr id="12" name="Picture 2" descr="General Journal, Page 28, shows the items and data included in closing entries.  Columns are labeled Date, Description, Post. Ref., Debit and Credit.  The first entry is 2019, Dec. 31, Sales with 561,650.00 for Debit.  The other entries include Interest Income with 166.00 for Debit; Miscellaneous Income with 366.00 for Debit; Purchases Returns and Allowances with 3,050.00 for Debit and Purchases Discounts with 3,130.00 for Debit.  Income Summary is listed as 568,362.00 for Credit." title="General Journal (Slide 1 of 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066800" y="2286000"/>
            <a:ext cx="7023488" cy="27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a:spLocks noGrp="1"/>
          </p:cNvSpPr>
          <p:nvPr>
            <p:ph sz="quarter" idx="16"/>
          </p:nvPr>
        </p:nvSpPr>
        <p:spPr>
          <a:xfrm>
            <a:off x="381000" y="5257800"/>
            <a:ext cx="8382000" cy="1143000"/>
          </a:xfrm>
        </p:spPr>
        <p:txBody>
          <a:bodyPr vert="horz" lIns="91440" tIns="45720" rIns="91440" bIns="45720" rtlCol="0">
            <a:noAutofit/>
          </a:bodyPr>
          <a:lstStyle/>
          <a:p>
            <a:pPr marL="0" indent="0">
              <a:buNone/>
            </a:pPr>
            <a:r>
              <a:rPr lang="en-US" altLang="en-US" sz="2400" dirty="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When viewing the work sheet, debit each account, except Income Summary, for its balance. Credit Income Summary for the total.</a:t>
            </a:r>
          </a:p>
        </p:txBody>
      </p:sp>
    </p:spTree>
    <p:extLst>
      <p:ext uri="{BB962C8B-B14F-4D97-AF65-F5344CB8AC3E}">
        <p14:creationId xmlns:p14="http://schemas.microsoft.com/office/powerpoint/2010/main" val="1667671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0" y="22334"/>
            <a:ext cx="9144000" cy="419100"/>
          </a:xfrm>
        </p:spPr>
        <p:txBody>
          <a:bodyPr/>
          <a:lstStyle/>
          <a:p>
            <a:r>
              <a:rPr lang="en-US" altLang="en-US" dirty="0"/>
              <a:t>Section 2, Objective 13-5: Journalize and post the closing entries</a:t>
            </a:r>
          </a:p>
        </p:txBody>
      </p:sp>
      <p:sp>
        <p:nvSpPr>
          <p:cNvPr id="7" name="Title 6"/>
          <p:cNvSpPr>
            <a:spLocks noGrp="1"/>
          </p:cNvSpPr>
          <p:nvPr>
            <p:ph type="title"/>
          </p:nvPr>
        </p:nvSpPr>
        <p:spPr>
          <a:xfrm>
            <a:off x="228600" y="381000"/>
            <a:ext cx="8675370" cy="748245"/>
          </a:xfrm>
        </p:spPr>
        <p:txBody>
          <a:bodyPr>
            <a:noAutofit/>
          </a:bodyPr>
          <a:lstStyle/>
          <a:p>
            <a:pPr algn="ctr">
              <a:defRPr/>
            </a:pPr>
            <a:r>
              <a:rPr lang="en-US" altLang="en-US" dirty="0">
                <a:solidFill>
                  <a:schemeClr val="bg1">
                    <a:lumMod val="10000"/>
                  </a:schemeClr>
                </a:solidFill>
              </a:rPr>
              <a:t>General Journal (2 of 6)</a:t>
            </a:r>
          </a:p>
        </p:txBody>
      </p:sp>
      <p:sp>
        <p:nvSpPr>
          <p:cNvPr id="6" name="Content Placeholder 5"/>
          <p:cNvSpPr>
            <a:spLocks noGrp="1"/>
          </p:cNvSpPr>
          <p:nvPr>
            <p:ph sz="quarter" idx="15"/>
          </p:nvPr>
        </p:nvSpPr>
        <p:spPr>
          <a:xfrm>
            <a:off x="381000" y="1295400"/>
            <a:ext cx="8366234" cy="4861034"/>
          </a:xfrm>
        </p:spPr>
        <p:txBody>
          <a:bodyPr>
            <a:noAutofit/>
          </a:bodyPr>
          <a:lstStyle/>
          <a:p>
            <a:pPr marL="0" indent="0">
              <a:buNone/>
              <a:defRPr/>
            </a:pPr>
            <a:r>
              <a:rPr lang="en-US" altLang="en-US" dirty="0">
                <a:solidFill>
                  <a:schemeClr val="bg1">
                    <a:lumMod val="10000"/>
                  </a:schemeClr>
                </a:solidFill>
              </a:rPr>
              <a:t>Step 2: When looking at the worksheet, close the expense accounts and the Cost of Goods Sold Accounts with debit Balances, as well as any contra revenue accounts with debit balances, to </a:t>
            </a:r>
            <a:r>
              <a:rPr lang="en-US" altLang="en-US" i="1" dirty="0">
                <a:solidFill>
                  <a:schemeClr val="bg1">
                    <a:lumMod val="10000"/>
                  </a:schemeClr>
                </a:solidFill>
              </a:rPr>
              <a:t>Income Summary. </a:t>
            </a:r>
          </a:p>
        </p:txBody>
      </p:sp>
    </p:spTree>
    <p:extLst>
      <p:ext uri="{BB962C8B-B14F-4D97-AF65-F5344CB8AC3E}">
        <p14:creationId xmlns:p14="http://schemas.microsoft.com/office/powerpoint/2010/main" val="676411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ltLang="en-US" dirty="0"/>
              <a:t>Section 2, Objective 13-5: Journalize and post the closing entries</a:t>
            </a:r>
          </a:p>
        </p:txBody>
      </p:sp>
      <p:sp>
        <p:nvSpPr>
          <p:cNvPr id="7" name="Title 6"/>
          <p:cNvSpPr>
            <a:spLocks noGrp="1"/>
          </p:cNvSpPr>
          <p:nvPr>
            <p:ph type="title"/>
          </p:nvPr>
        </p:nvSpPr>
        <p:spPr>
          <a:xfrm>
            <a:off x="609600" y="381000"/>
            <a:ext cx="7886700" cy="680223"/>
          </a:xfrm>
        </p:spPr>
        <p:txBody>
          <a:bodyPr>
            <a:noAutofit/>
          </a:bodyPr>
          <a:lstStyle/>
          <a:p>
            <a:pPr algn="ctr">
              <a:defRPr/>
            </a:pPr>
            <a:r>
              <a:rPr lang="en-US" altLang="en-US" dirty="0">
                <a:solidFill>
                  <a:schemeClr val="bg1">
                    <a:lumMod val="10000"/>
                  </a:schemeClr>
                </a:solidFill>
              </a:rPr>
              <a:t>General Journal (3 of 6)</a:t>
            </a:r>
          </a:p>
        </p:txBody>
      </p:sp>
      <p:pic>
        <p:nvPicPr>
          <p:cNvPr id="12" name="Picture 1" descr="General Journal, Page 28, shows the items and data included in closing entries.  Columns are labeled Date, Description, Post. Ref., Debit and Credit.  The first entry is 2019, Dec. 31,  Income Summary, 399, with 512,403.80 for Debit.  The rest of the entries list data for Credit and are: Sales Returns and Allowances, 451, 12,500; Purchases, 501, 321,500.00; Freight In, 502, 9,800.00; Salaries Expense-Sales, 602, 79,690.00; Advertising Expense, 605, 7,425.00; Cash Short or Over, 610, 125.00; Supplies Expense, 615, 4,975.00; Depreciation Expense-Store Equip., 620, 2,400.00; Rent Expense, 640, 27,600.00; Salaries Expense-Office, 645, 26,500.00; Insurance Expense, 660, 2,450.00; Payroll Taxes Expense, 665, 7,368.80; Telephone Expense, 680, 1875.00; Uncollectible Accounts Expense, 685, 800.00, Utilities Expense, 687, 5,925.00; Depreciation Expense-Office Equip., 689, 700.00 and Interest Expense, 695, 770.00." title="General Journal (Slide 3 of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49418" y="1066800"/>
            <a:ext cx="5818182" cy="454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5"/>
          <p:cNvSpPr>
            <a:spLocks noGrp="1"/>
          </p:cNvSpPr>
          <p:nvPr>
            <p:ph sz="quarter" idx="16"/>
          </p:nvPr>
        </p:nvSpPr>
        <p:spPr>
          <a:xfrm>
            <a:off x="457200" y="5715000"/>
            <a:ext cx="8229600" cy="685800"/>
          </a:xfrm>
        </p:spPr>
        <p:txBody>
          <a:bodyPr vert="horz" lIns="91440" tIns="45720" rIns="91440" bIns="45720" rtlCol="0">
            <a:noAutofit/>
          </a:bodyPr>
          <a:lstStyle/>
          <a:p>
            <a:pPr marL="0" indent="0">
              <a:buNone/>
            </a:pPr>
            <a:r>
              <a:rPr lang="en-US" altLang="en-US" sz="2200" dirty="0">
                <a:solidFill>
                  <a:schemeClr val="bg1">
                    <a:lumMod val="10000"/>
                  </a:schemeClr>
                </a:solidFill>
                <a:latin typeface="Verdana" panose="020B0604030504040204" pitchFamily="34" charset="0"/>
                <a:ea typeface="Verdana" panose="020B0604030504040204" pitchFamily="34" charset="0"/>
                <a:cs typeface="Verdana" panose="020B0604030504040204" pitchFamily="34" charset="0"/>
              </a:rPr>
              <a:t>Credit each account, except Income Summary, for its balance. Debit Income Summary for the total.</a:t>
            </a:r>
          </a:p>
        </p:txBody>
      </p:sp>
    </p:spTree>
    <p:extLst>
      <p:ext uri="{BB962C8B-B14F-4D97-AF65-F5344CB8AC3E}">
        <p14:creationId xmlns:p14="http://schemas.microsoft.com/office/powerpoint/2010/main" val="1079902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829"/>
            <a:ext cx="9144000" cy="331932"/>
          </a:xfrm>
        </p:spPr>
        <p:txBody>
          <a:bodyPr/>
          <a:lstStyle/>
          <a:p>
            <a:r>
              <a:rPr lang="en-US" altLang="en-US" dirty="0"/>
              <a:t>Section 2, Objective 13-5: Journalize and post the closing entries</a:t>
            </a:r>
          </a:p>
        </p:txBody>
      </p:sp>
      <p:sp>
        <p:nvSpPr>
          <p:cNvPr id="2" name="Title 1"/>
          <p:cNvSpPr>
            <a:spLocks noGrp="1"/>
          </p:cNvSpPr>
          <p:nvPr>
            <p:ph type="title"/>
          </p:nvPr>
        </p:nvSpPr>
        <p:spPr>
          <a:xfrm>
            <a:off x="381000" y="381000"/>
            <a:ext cx="8362950" cy="698929"/>
          </a:xfrm>
        </p:spPr>
        <p:txBody>
          <a:bodyPr/>
          <a:lstStyle/>
          <a:p>
            <a:pPr algn="ctr"/>
            <a:r>
              <a:rPr lang="en-US" altLang="en-US" dirty="0">
                <a:solidFill>
                  <a:schemeClr val="bg1">
                    <a:lumMod val="10000"/>
                  </a:schemeClr>
                </a:solidFill>
              </a:rPr>
              <a:t>General Journal (4 of 6)</a:t>
            </a:r>
            <a:endParaRPr lang="en-US" dirty="0"/>
          </a:p>
        </p:txBody>
      </p:sp>
      <p:sp>
        <p:nvSpPr>
          <p:cNvPr id="5" name="Content Placeholder 4"/>
          <p:cNvSpPr>
            <a:spLocks noGrp="1"/>
          </p:cNvSpPr>
          <p:nvPr>
            <p:ph idx="1"/>
          </p:nvPr>
        </p:nvSpPr>
        <p:spPr>
          <a:xfrm>
            <a:off x="381000" y="1219200"/>
            <a:ext cx="8382000" cy="5105400"/>
          </a:xfrm>
        </p:spPr>
        <p:txBody>
          <a:bodyPr>
            <a:normAutofit/>
          </a:bodyPr>
          <a:lstStyle/>
          <a:p>
            <a:pPr marL="0" indent="0">
              <a:lnSpc>
                <a:spcPct val="100000"/>
              </a:lnSpc>
              <a:spcBef>
                <a:spcPts val="600"/>
              </a:spcBef>
              <a:buNone/>
            </a:pPr>
            <a:r>
              <a:rPr lang="en-US" altLang="en-US" dirty="0">
                <a:solidFill>
                  <a:schemeClr val="bg1">
                    <a:lumMod val="10000"/>
                  </a:schemeClr>
                </a:solidFill>
              </a:rPr>
              <a:t>Step 3: Closing the </a:t>
            </a:r>
            <a:r>
              <a:rPr lang="en-US" altLang="en-US" i="1" dirty="0"/>
              <a:t>Income Summary </a:t>
            </a:r>
            <a:r>
              <a:rPr lang="en-US" altLang="en-US" dirty="0">
                <a:solidFill>
                  <a:schemeClr val="bg1">
                    <a:lumMod val="10000"/>
                  </a:schemeClr>
                </a:solidFill>
              </a:rPr>
              <a:t>Account</a:t>
            </a:r>
          </a:p>
          <a:p>
            <a:pPr marL="457200" indent="-457200">
              <a:lnSpc>
                <a:spcPct val="100000"/>
              </a:lnSpc>
              <a:spcBef>
                <a:spcPts val="600"/>
              </a:spcBef>
              <a:buSzPct val="100000"/>
            </a:pPr>
            <a:r>
              <a:rPr lang="en-US" altLang="en-US" dirty="0"/>
              <a:t>The third closing entry transfers the Income Summary balance to the owner's capital account. </a:t>
            </a:r>
          </a:p>
          <a:p>
            <a:pPr marL="457200" indent="-457200">
              <a:lnSpc>
                <a:spcPct val="100000"/>
              </a:lnSpc>
              <a:spcBef>
                <a:spcPts val="600"/>
              </a:spcBef>
              <a:buSzPct val="100000"/>
            </a:pPr>
            <a:r>
              <a:rPr lang="en-US" altLang="en-US" dirty="0"/>
              <a:t>This closes the Income Summary account, which remains closed until it is used in the end-of-period process for the next year.</a:t>
            </a:r>
          </a:p>
          <a:p>
            <a:pPr marL="457200" indent="-457200">
              <a:lnSpc>
                <a:spcPct val="100000"/>
              </a:lnSpc>
              <a:spcBef>
                <a:spcPts val="600"/>
              </a:spcBef>
              <a:buSzPct val="100000"/>
            </a:pPr>
            <a:r>
              <a:rPr lang="en-US" altLang="en-US" dirty="0"/>
              <a:t>For Whiteside Antiques, the third closing entry is as follows:</a:t>
            </a:r>
          </a:p>
        </p:txBody>
      </p:sp>
    </p:spTree>
    <p:extLst>
      <p:ext uri="{BB962C8B-B14F-4D97-AF65-F5344CB8AC3E}">
        <p14:creationId xmlns:p14="http://schemas.microsoft.com/office/powerpoint/2010/main" val="1992914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altLang="en-US" dirty="0"/>
              <a:t>Section 2, Objective 13-5: Journalize and post the closing entries</a:t>
            </a:r>
          </a:p>
        </p:txBody>
      </p:sp>
      <p:sp>
        <p:nvSpPr>
          <p:cNvPr id="6" name="Title 5"/>
          <p:cNvSpPr>
            <a:spLocks noGrp="1"/>
          </p:cNvSpPr>
          <p:nvPr>
            <p:ph type="title"/>
          </p:nvPr>
        </p:nvSpPr>
        <p:spPr>
          <a:xfrm>
            <a:off x="228600" y="381000"/>
            <a:ext cx="8675370" cy="762000"/>
          </a:xfrm>
        </p:spPr>
        <p:txBody>
          <a:bodyPr/>
          <a:lstStyle/>
          <a:p>
            <a:pPr algn="ctr"/>
            <a:r>
              <a:rPr lang="en-US" altLang="en-US" dirty="0">
                <a:solidFill>
                  <a:schemeClr val="bg1">
                    <a:lumMod val="10000"/>
                  </a:schemeClr>
                </a:solidFill>
              </a:rPr>
              <a:t>General Journal (5 of 6)</a:t>
            </a:r>
            <a:endParaRPr lang="en-US" dirty="0"/>
          </a:p>
        </p:txBody>
      </p:sp>
      <p:pic>
        <p:nvPicPr>
          <p:cNvPr id="12" name="Picture Placeholder 11" descr="Example of the transfer of data from the Income Summary T-Account to the General Journal.  T-Account is titled Income Summary.  Adjusting Entries, (a-b), 12/31, 52,000.000; Closing Entries, 12/31, 512,403.80 and Total of 564,406.20 is listed on the left.  12/31, 47,000.00; 12/31, 568,362.00, Total of 615,362.00 and Bal. 50,968.20 is listed on the right.  The General Journal, Page 28, has columns labeled Date, Description, Post. Ref., Debit and Credit.  The first entry lists Dec. 31, Income Summary with 50,958.20 for Debit.  The second entry lists Bill Whiteside, 50,958.20 for Credit.  The T-Account entry, Bal. 50,958.20, is circled in red and a line leads to the 50,958.20 for Debit in the General Journal." title="Transfer from T-Account to General Journal (Slide 5 of 6)"/>
          <p:cNvPicPr>
            <a:picLocks noGrp="1" noChangeAspect="1"/>
          </p:cNvPicPr>
          <p:nvPr>
            <p:ph type="pic" sz="quarter" idx="14"/>
          </p:nvPr>
        </p:nvPicPr>
        <p:blipFill>
          <a:blip r:embed="rId3"/>
          <a:stretch>
            <a:fillRect/>
          </a:stretch>
        </p:blipFill>
        <p:spPr>
          <a:xfrm>
            <a:off x="472968" y="1676400"/>
            <a:ext cx="8194453" cy="3457575"/>
          </a:xfrm>
          <a:prstGeom prst="rect">
            <a:avLst/>
          </a:prstGeom>
        </p:spPr>
      </p:pic>
    </p:spTree>
    <p:extLst>
      <p:ext uri="{BB962C8B-B14F-4D97-AF65-F5344CB8AC3E}">
        <p14:creationId xmlns:p14="http://schemas.microsoft.com/office/powerpoint/2010/main" val="42682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554183"/>
          </a:xfrm>
        </p:spPr>
        <p:txBody>
          <a:bodyPr/>
          <a:lstStyle/>
          <a:p>
            <a:pPr>
              <a:lnSpc>
                <a:spcPct val="10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34315" y="685800"/>
            <a:ext cx="8675370" cy="680223"/>
          </a:xfrm>
        </p:spPr>
        <p:txBody>
          <a:bodyPr>
            <a:noAutofit/>
          </a:bodyPr>
          <a:lstStyle/>
          <a:p>
            <a:pPr algn="ctr">
              <a:lnSpc>
                <a:spcPct val="100000"/>
              </a:lnSpc>
            </a:pPr>
            <a:r>
              <a:rPr lang="en-US" altLang="en-US" sz="3600" dirty="0">
                <a:latin typeface="Verdana" panose="020B0604030504040204" pitchFamily="34" charset="0"/>
                <a:ea typeface="Verdana" panose="020B0604030504040204" pitchFamily="34" charset="0"/>
                <a:cs typeface="Verdana" panose="020B0604030504040204" pitchFamily="34" charset="0"/>
              </a:rPr>
              <a:t>The Classified Income Statement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6"/>
          <p:cNvSpPr>
            <a:spLocks noGrp="1"/>
          </p:cNvSpPr>
          <p:nvPr>
            <p:ph idx="1"/>
          </p:nvPr>
        </p:nvSpPr>
        <p:spPr>
          <a:xfrm>
            <a:off x="381000" y="1524000"/>
            <a:ext cx="8382000" cy="4876800"/>
          </a:xfrm>
        </p:spPr>
        <p:txBody>
          <a:bodyPr>
            <a:noAutofit/>
          </a:bodyPr>
          <a:lstStyle/>
          <a:p>
            <a:pPr marL="461963" indent="-461963">
              <a:lnSpc>
                <a:spcPct val="100000"/>
              </a:lnSpc>
              <a:spcBef>
                <a:spcPct val="50000"/>
              </a:spcBef>
              <a:defRPr/>
            </a:pPr>
            <a:r>
              <a:rPr lang="en-US" sz="2600" dirty="0">
                <a:latin typeface="Verdana" panose="020B0604030504040204" pitchFamily="34" charset="0"/>
                <a:ea typeface="Verdana" panose="020B0604030504040204" pitchFamily="34" charset="0"/>
                <a:cs typeface="Verdana" panose="020B0604030504040204" pitchFamily="34" charset="0"/>
              </a:rPr>
              <a:t>A classified income statement is sometimes called a </a:t>
            </a:r>
            <a:r>
              <a:rPr lang="en-US" sz="2600" b="1" dirty="0">
                <a:latin typeface="Verdana" panose="020B0604030504040204" pitchFamily="34" charset="0"/>
                <a:ea typeface="Verdana" panose="020B0604030504040204" pitchFamily="34" charset="0"/>
                <a:cs typeface="Verdana" panose="020B0604030504040204" pitchFamily="34" charset="0"/>
              </a:rPr>
              <a:t>multiple-step income statement</a:t>
            </a:r>
            <a:r>
              <a:rPr lang="en-US" sz="2600" dirty="0">
                <a:latin typeface="Verdana" panose="020B0604030504040204" pitchFamily="34" charset="0"/>
                <a:ea typeface="Verdana" panose="020B0604030504040204" pitchFamily="34" charset="0"/>
                <a:cs typeface="Verdana" panose="020B0604030504040204" pitchFamily="34" charset="0"/>
              </a:rPr>
              <a:t>.</a:t>
            </a:r>
            <a:r>
              <a:rPr lang="en-US" sz="2600" b="1" dirty="0">
                <a:latin typeface="Verdana" panose="020B0604030504040204" pitchFamily="34" charset="0"/>
                <a:ea typeface="Verdana" panose="020B0604030504040204" pitchFamily="34" charset="0"/>
                <a:cs typeface="Verdana" panose="020B0604030504040204" pitchFamily="34" charset="0"/>
              </a:rPr>
              <a:t>  </a:t>
            </a:r>
            <a:r>
              <a:rPr lang="en-US" sz="2600" dirty="0">
                <a:latin typeface="Verdana" panose="020B0604030504040204" pitchFamily="34" charset="0"/>
                <a:ea typeface="Verdana" panose="020B0604030504040204" pitchFamily="34" charset="0"/>
                <a:cs typeface="Verdana" panose="020B0604030504040204" pitchFamily="34" charset="0"/>
              </a:rPr>
              <a:t>Items are divided into groups of similar accounts.</a:t>
            </a:r>
          </a:p>
          <a:p>
            <a:pPr marL="461963" indent="-461963">
              <a:lnSpc>
                <a:spcPct val="100000"/>
              </a:lnSpc>
              <a:spcBef>
                <a:spcPct val="50000"/>
              </a:spcBef>
              <a:defRPr/>
            </a:pPr>
            <a:r>
              <a:rPr lang="en-US" sz="2600" dirty="0">
                <a:latin typeface="Verdana" panose="020B0604030504040204" pitchFamily="34" charset="0"/>
                <a:ea typeface="Verdana" panose="020B0604030504040204" pitchFamily="34" charset="0"/>
                <a:cs typeface="Verdana" panose="020B0604030504040204" pitchFamily="34" charset="0"/>
              </a:rPr>
              <a:t>There are subtotals within groups.</a:t>
            </a:r>
          </a:p>
          <a:p>
            <a:pPr marL="461963" indent="-461963">
              <a:lnSpc>
                <a:spcPct val="100000"/>
              </a:lnSpc>
              <a:spcBef>
                <a:spcPct val="50000"/>
              </a:spcBef>
              <a:defRPr/>
            </a:pPr>
            <a:r>
              <a:rPr lang="en-US" sz="2600" dirty="0">
                <a:latin typeface="Verdana" panose="020B0604030504040204" pitchFamily="34" charset="0"/>
                <a:ea typeface="Verdana" panose="020B0604030504040204" pitchFamily="34" charset="0"/>
                <a:cs typeface="Verdana" panose="020B0604030504040204" pitchFamily="34" charset="0"/>
              </a:rPr>
              <a:t>The classification and order of information depends on the type of business and the expected use of the statement.</a:t>
            </a:r>
          </a:p>
        </p:txBody>
      </p:sp>
    </p:spTree>
    <p:extLst>
      <p:ext uri="{BB962C8B-B14F-4D97-AF65-F5344CB8AC3E}">
        <p14:creationId xmlns:p14="http://schemas.microsoft.com/office/powerpoint/2010/main" val="323022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altLang="en-US" dirty="0"/>
              <a:t>Section 2, Objective 13-5: Journalize and post the closing entries</a:t>
            </a:r>
          </a:p>
        </p:txBody>
      </p:sp>
      <p:sp>
        <p:nvSpPr>
          <p:cNvPr id="6" name="Title 5"/>
          <p:cNvSpPr>
            <a:spLocks noGrp="1"/>
          </p:cNvSpPr>
          <p:nvPr>
            <p:ph type="title"/>
          </p:nvPr>
        </p:nvSpPr>
        <p:spPr>
          <a:xfrm>
            <a:off x="304800" y="381001"/>
            <a:ext cx="8610600" cy="838199"/>
          </a:xfrm>
        </p:spPr>
        <p:txBody>
          <a:bodyPr/>
          <a:lstStyle/>
          <a:p>
            <a:pPr algn="ctr"/>
            <a:r>
              <a:rPr lang="en-US" altLang="en-US" dirty="0">
                <a:solidFill>
                  <a:schemeClr val="bg1">
                    <a:lumMod val="10000"/>
                  </a:schemeClr>
                </a:solidFill>
              </a:rPr>
              <a:t>General Journal (6 of 6)</a:t>
            </a:r>
            <a:endParaRPr lang="en-US" dirty="0"/>
          </a:p>
        </p:txBody>
      </p:sp>
      <p:sp>
        <p:nvSpPr>
          <p:cNvPr id="2" name="Content Placeholder 1"/>
          <p:cNvSpPr>
            <a:spLocks noGrp="1"/>
          </p:cNvSpPr>
          <p:nvPr>
            <p:ph sz="quarter" idx="15"/>
          </p:nvPr>
        </p:nvSpPr>
        <p:spPr>
          <a:xfrm>
            <a:off x="533400" y="1219200"/>
            <a:ext cx="8305800" cy="533400"/>
          </a:xfrm>
        </p:spPr>
        <p:txBody>
          <a:bodyPr>
            <a:normAutofit/>
          </a:bodyPr>
          <a:lstStyle/>
          <a:p>
            <a:pPr marL="0" indent="0">
              <a:buNone/>
            </a:pPr>
            <a:r>
              <a:rPr lang="en-US" altLang="en-US" dirty="0"/>
              <a:t>Step 4: Closing the Drawing account </a:t>
            </a:r>
          </a:p>
        </p:txBody>
      </p:sp>
      <p:pic>
        <p:nvPicPr>
          <p:cNvPr id="12" name="Picture Placeholder 11" descr="This is a copy of the T-Account and General Journal from the prior slide that illustrates the transfer of data, 50,958.20 from the Income Summary T-Account to the Debit column in the General Journal." title="Transfer from T-Account to General Journal (Slide 6 of 6)"/>
          <p:cNvPicPr>
            <a:picLocks noGrp="1" noChangeAspect="1"/>
          </p:cNvPicPr>
          <p:nvPr>
            <p:ph type="pic" sz="quarter" idx="14"/>
          </p:nvPr>
        </p:nvPicPr>
        <p:blipFill>
          <a:blip r:embed="rId3"/>
          <a:stretch>
            <a:fillRect/>
          </a:stretch>
        </p:blipFill>
        <p:spPr>
          <a:xfrm>
            <a:off x="575786" y="1885950"/>
            <a:ext cx="7449503" cy="3143250"/>
          </a:xfrm>
          <a:prstGeom prst="rect">
            <a:avLst/>
          </a:prstGeom>
        </p:spPr>
      </p:pic>
      <p:sp>
        <p:nvSpPr>
          <p:cNvPr id="4" name="Content Placeholder 3"/>
          <p:cNvSpPr>
            <a:spLocks noGrp="1"/>
          </p:cNvSpPr>
          <p:nvPr>
            <p:ph sz="quarter" idx="17"/>
          </p:nvPr>
        </p:nvSpPr>
        <p:spPr>
          <a:xfrm>
            <a:off x="533400" y="5334000"/>
            <a:ext cx="8153400" cy="838200"/>
          </a:xfrm>
        </p:spPr>
        <p:txBody>
          <a:bodyPr>
            <a:normAutofit/>
          </a:bodyPr>
          <a:lstStyle/>
          <a:p>
            <a:pPr marL="0" indent="0">
              <a:buNone/>
            </a:pPr>
            <a:r>
              <a:rPr lang="en-US" sz="2600" dirty="0">
                <a:latin typeface="Verdana" pitchFamily="34" charset="0"/>
                <a:ea typeface="Verdana" pitchFamily="34" charset="0"/>
                <a:cs typeface="Verdana" pitchFamily="34" charset="0"/>
              </a:rPr>
              <a:t>Credit 27,600.00  Entry closes the drawing account and updates the capital account</a:t>
            </a:r>
          </a:p>
        </p:txBody>
      </p:sp>
    </p:spTree>
    <p:extLst>
      <p:ext uri="{BB962C8B-B14F-4D97-AF65-F5344CB8AC3E}">
        <p14:creationId xmlns:p14="http://schemas.microsoft.com/office/powerpoint/2010/main" val="162599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0"/>
            <a:ext cx="9144000" cy="331932"/>
          </a:xfrm>
        </p:spPr>
        <p:txBody>
          <a:bodyPr/>
          <a:lstStyle/>
          <a:p>
            <a:r>
              <a:rPr lang="en-US" altLang="en-US" dirty="0"/>
              <a:t>Section 2, Objective 13-5: Journalize and post the closing entries</a:t>
            </a:r>
          </a:p>
        </p:txBody>
      </p:sp>
      <p:sp>
        <p:nvSpPr>
          <p:cNvPr id="2" name="Title 1"/>
          <p:cNvSpPr>
            <a:spLocks noGrp="1"/>
          </p:cNvSpPr>
          <p:nvPr>
            <p:ph type="title"/>
          </p:nvPr>
        </p:nvSpPr>
        <p:spPr>
          <a:xfrm>
            <a:off x="228600" y="556999"/>
            <a:ext cx="8667750" cy="698929"/>
          </a:xfrm>
        </p:spPr>
        <p:txBody>
          <a:bodyPr/>
          <a:lstStyle/>
          <a:p>
            <a:pPr algn="ctr"/>
            <a:r>
              <a:rPr lang="en-US" dirty="0"/>
              <a:t>Posting the Closing Entries</a:t>
            </a:r>
          </a:p>
        </p:txBody>
      </p:sp>
      <p:sp>
        <p:nvSpPr>
          <p:cNvPr id="6" name="Content Placeholder 5"/>
          <p:cNvSpPr>
            <a:spLocks noGrp="1"/>
          </p:cNvSpPr>
          <p:nvPr>
            <p:ph sz="quarter" idx="13"/>
          </p:nvPr>
        </p:nvSpPr>
        <p:spPr>
          <a:xfrm>
            <a:off x="381000" y="1371600"/>
            <a:ext cx="8229600" cy="4953000"/>
          </a:xfrm>
        </p:spPr>
        <p:txBody>
          <a:bodyPr>
            <a:noAutofit/>
          </a:bodyPr>
          <a:lstStyle/>
          <a:p>
            <a:pPr marL="457200" indent="-457200">
              <a:lnSpc>
                <a:spcPct val="95000"/>
              </a:lnSpc>
              <a:spcBef>
                <a:spcPct val="0"/>
              </a:spcBef>
              <a:spcAft>
                <a:spcPct val="50000"/>
              </a:spcAft>
              <a:buClr>
                <a:schemeClr val="tx1"/>
              </a:buClr>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The closing entries are posted from the general journal to the general ledger. </a:t>
            </a:r>
          </a:p>
          <a:p>
            <a:pPr marL="457200" indent="-457200">
              <a:lnSpc>
                <a:spcPct val="95000"/>
              </a:lnSpc>
              <a:spcBef>
                <a:spcPct val="0"/>
              </a:spcBef>
              <a:spcAft>
                <a:spcPct val="50000"/>
              </a:spcAft>
              <a:buClr>
                <a:schemeClr val="tx1"/>
              </a:buClr>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This process brings the temporary account balances to zero. </a:t>
            </a:r>
          </a:p>
          <a:p>
            <a:pPr marL="457200" indent="-457200">
              <a:lnSpc>
                <a:spcPct val="95000"/>
              </a:lnSpc>
              <a:spcBef>
                <a:spcPct val="0"/>
              </a:spcBef>
              <a:spcAft>
                <a:spcPct val="50000"/>
              </a:spcAft>
              <a:buClr>
                <a:schemeClr val="tx1"/>
              </a:buClr>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The word </a:t>
            </a:r>
            <a:r>
              <a:rPr lang="en-US" altLang="en-US" sz="2600" b="1" i="1" dirty="0">
                <a:latin typeface="Verdana" panose="020B0604030504040204" pitchFamily="34" charset="0"/>
                <a:ea typeface="Verdana" panose="020B0604030504040204" pitchFamily="34" charset="0"/>
                <a:cs typeface="Verdana" panose="020B0604030504040204" pitchFamily="34" charset="0"/>
              </a:rPr>
              <a:t>Closing</a:t>
            </a:r>
            <a:r>
              <a:rPr lang="en-US" altLang="en-US" sz="2600" dirty="0">
                <a:latin typeface="Verdana" panose="020B0604030504040204" pitchFamily="34" charset="0"/>
                <a:ea typeface="Verdana" panose="020B0604030504040204" pitchFamily="34" charset="0"/>
                <a:cs typeface="Verdana" panose="020B0604030504040204" pitchFamily="34" charset="0"/>
              </a:rPr>
              <a:t> is entered in the Description column. </a:t>
            </a:r>
          </a:p>
        </p:txBody>
      </p:sp>
    </p:spTree>
    <p:extLst>
      <p:ext uri="{BB962C8B-B14F-4D97-AF65-F5344CB8AC3E}">
        <p14:creationId xmlns:p14="http://schemas.microsoft.com/office/powerpoint/2010/main" val="2719178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209800"/>
          </a:xfrm>
        </p:spPr>
        <p:txBody>
          <a:bodyPr anchor="ctr">
            <a:noAutofit/>
          </a:bodyPr>
          <a:lstStyle/>
          <a:p>
            <a:pPr algn="ctr" defTabSz="809625">
              <a:lnSpc>
                <a:spcPct val="100000"/>
              </a:lnSpc>
              <a:spcBef>
                <a:spcPct val="20000"/>
              </a:spcBef>
              <a:defRPr/>
            </a:pPr>
            <a:r>
              <a:rPr lang="en-US" altLang="en-US" u="sng" dirty="0"/>
              <a:t>Section 2: Completing the Accounting Cycle  </a:t>
            </a:r>
            <a:endParaRPr lang="en-US" dirty="0"/>
          </a:p>
        </p:txBody>
      </p:sp>
      <p:sp>
        <p:nvSpPr>
          <p:cNvPr id="7" name="Content Placeholder 6"/>
          <p:cNvSpPr>
            <a:spLocks noGrp="1"/>
          </p:cNvSpPr>
          <p:nvPr>
            <p:ph type="body" idx="1"/>
          </p:nvPr>
        </p:nvSpPr>
        <p:spPr>
          <a:xfrm>
            <a:off x="468630" y="3276600"/>
            <a:ext cx="8141970" cy="1828800"/>
          </a:xfrm>
        </p:spPr>
        <p:txBody>
          <a:bodyPr anchor="ctr">
            <a:noAutofit/>
          </a:bodyPr>
          <a:lstStyle/>
          <a:p>
            <a:pPr algn="ctr"/>
            <a:r>
              <a:rPr lang="en-US" altLang="en-US" b="1" kern="0" dirty="0">
                <a:cs typeface="Times New Roman" pitchFamily="18" charset="0"/>
              </a:rPr>
              <a:t>Learning Objective </a:t>
            </a:r>
            <a:r>
              <a:rPr lang="en-US" altLang="en-US" b="1" dirty="0"/>
              <a:t>13-6</a:t>
            </a:r>
            <a:r>
              <a:rPr lang="en-US" altLang="en-US" dirty="0"/>
              <a:t> </a:t>
            </a:r>
            <a:r>
              <a:rPr lang="en-US" altLang="en-US" b="1" dirty="0"/>
              <a:t>:</a:t>
            </a:r>
            <a:r>
              <a:rPr lang="en-US" altLang="en-US" dirty="0"/>
              <a:t> Preparing a Postclosing Trial Balance</a:t>
            </a:r>
          </a:p>
        </p:txBody>
      </p:sp>
    </p:spTree>
    <p:extLst>
      <p:ext uri="{BB962C8B-B14F-4D97-AF65-F5344CB8AC3E}">
        <p14:creationId xmlns:p14="http://schemas.microsoft.com/office/powerpoint/2010/main" val="3122705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altLang="en-US" dirty="0"/>
              <a:t>Section 2, Objective 13-5: Journalize and post the closing entries</a:t>
            </a:r>
          </a:p>
        </p:txBody>
      </p:sp>
      <p:sp>
        <p:nvSpPr>
          <p:cNvPr id="2" name="Title 1"/>
          <p:cNvSpPr>
            <a:spLocks noGrp="1"/>
          </p:cNvSpPr>
          <p:nvPr>
            <p:ph type="title"/>
          </p:nvPr>
        </p:nvSpPr>
        <p:spPr>
          <a:xfrm>
            <a:off x="234315" y="451885"/>
            <a:ext cx="8604885" cy="767315"/>
          </a:xfrm>
        </p:spPr>
        <p:txBody>
          <a:bodyPr/>
          <a:lstStyle/>
          <a:p>
            <a:pPr algn="ctr"/>
            <a:r>
              <a:rPr lang="en-US" dirty="0"/>
              <a:t>Post Closing Trial Balance (1 of 2)</a:t>
            </a:r>
          </a:p>
        </p:txBody>
      </p:sp>
      <p:sp>
        <p:nvSpPr>
          <p:cNvPr id="6" name="Content Placeholder 5"/>
          <p:cNvSpPr>
            <a:spLocks noGrp="1"/>
          </p:cNvSpPr>
          <p:nvPr>
            <p:ph sz="quarter" idx="13"/>
          </p:nvPr>
        </p:nvSpPr>
        <p:spPr>
          <a:xfrm>
            <a:off x="304800" y="1295400"/>
            <a:ext cx="8458200" cy="5029200"/>
          </a:xfrm>
        </p:spPr>
        <p:txBody>
          <a:bodyPr>
            <a:noAutofit/>
          </a:bodyPr>
          <a:lstStyle/>
          <a:p>
            <a:pPr marL="457200" indent="-457200">
              <a:lnSpc>
                <a:spcPct val="100000"/>
              </a:lnSpc>
              <a:spcBef>
                <a:spcPts val="600"/>
              </a:spcBef>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Prepare a postclosing trial balance to confirm that the general ledger is in balance. </a:t>
            </a:r>
          </a:p>
          <a:p>
            <a:pPr marL="457200" indent="-457200">
              <a:lnSpc>
                <a:spcPct val="100000"/>
              </a:lnSpc>
              <a:spcBef>
                <a:spcPts val="600"/>
              </a:spcBef>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Only the accounts that have balances – the asset, liability and owner's capital accounts – appear on the postclosing trial balance. </a:t>
            </a:r>
          </a:p>
          <a:p>
            <a:pPr marL="457200" indent="-457200">
              <a:lnSpc>
                <a:spcPct val="100000"/>
              </a:lnSpc>
              <a:spcBef>
                <a:spcPts val="600"/>
              </a:spcBef>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The postclosing trial balance matches the amounts reported on the balance sheet. </a:t>
            </a:r>
          </a:p>
          <a:p>
            <a:pPr marL="457200" indent="-457200">
              <a:lnSpc>
                <a:spcPct val="100000"/>
              </a:lnSpc>
              <a:spcBef>
                <a:spcPts val="600"/>
              </a:spcBef>
              <a:buSzPct val="100000"/>
            </a:pPr>
            <a:r>
              <a:rPr lang="en-US" altLang="en-US" sz="2600" dirty="0">
                <a:latin typeface="Verdana" panose="020B0604030504040204" pitchFamily="34" charset="0"/>
                <a:ea typeface="Verdana" panose="020B0604030504040204" pitchFamily="34" charset="0"/>
                <a:cs typeface="Verdana" panose="020B0604030504040204" pitchFamily="34" charset="0"/>
              </a:rPr>
              <a:t>To verify this, compare the postclosing trial balance with the balance sheet.</a:t>
            </a:r>
          </a:p>
        </p:txBody>
      </p:sp>
    </p:spTree>
    <p:extLst>
      <p:ext uri="{BB962C8B-B14F-4D97-AF65-F5344CB8AC3E}">
        <p14:creationId xmlns:p14="http://schemas.microsoft.com/office/powerpoint/2010/main" val="1096080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0"/>
            <a:ext cx="9144000" cy="286251"/>
          </a:xfrm>
        </p:spPr>
        <p:txBody>
          <a:bodyPr/>
          <a:lstStyle/>
          <a:p>
            <a:r>
              <a:rPr lang="en-US" altLang="en-US" dirty="0"/>
              <a:t>Section 2, Objective 13-6: Preparing a Postclosing Trial Balance</a:t>
            </a:r>
          </a:p>
        </p:txBody>
      </p:sp>
      <p:sp>
        <p:nvSpPr>
          <p:cNvPr id="6" name="Title 5"/>
          <p:cNvSpPr>
            <a:spLocks noGrp="1"/>
          </p:cNvSpPr>
          <p:nvPr>
            <p:ph type="title"/>
          </p:nvPr>
        </p:nvSpPr>
        <p:spPr>
          <a:xfrm>
            <a:off x="228600" y="472330"/>
            <a:ext cx="8686800" cy="594470"/>
          </a:xfrm>
        </p:spPr>
        <p:txBody>
          <a:bodyPr>
            <a:noAutofit/>
          </a:bodyPr>
          <a:lstStyle/>
          <a:p>
            <a:pPr algn="ctr"/>
            <a:r>
              <a:rPr lang="en-US" dirty="0"/>
              <a:t>Post Closing Trial Balance (2 of 2)</a:t>
            </a:r>
          </a:p>
        </p:txBody>
      </p:sp>
      <p:sp>
        <p:nvSpPr>
          <p:cNvPr id="9" name="Content Placeholder 8"/>
          <p:cNvSpPr>
            <a:spLocks noGrp="1"/>
          </p:cNvSpPr>
          <p:nvPr>
            <p:ph sz="quarter" idx="15"/>
          </p:nvPr>
        </p:nvSpPr>
        <p:spPr>
          <a:xfrm>
            <a:off x="260132" y="1295400"/>
            <a:ext cx="8579068" cy="2133600"/>
          </a:xfrm>
        </p:spPr>
        <p:txBody>
          <a:bodyPr>
            <a:noAutofit/>
          </a:bodyPr>
          <a:lstStyle/>
          <a:p>
            <a:pPr marL="457200" indent="-457200"/>
            <a:r>
              <a:rPr lang="en-US" altLang="en-US" dirty="0"/>
              <a:t>Only the accounts that have balances—the asset, liability and owner's capital accounts—appear on the postclosing trial balance</a:t>
            </a:r>
          </a:p>
          <a:p>
            <a:pPr marL="457200" indent="-457200"/>
            <a:r>
              <a:rPr lang="en-US" altLang="en-US" dirty="0"/>
              <a:t>Temporary accounts do not appear on the postclosing trial balance</a:t>
            </a:r>
          </a:p>
        </p:txBody>
      </p:sp>
      <p:pic>
        <p:nvPicPr>
          <p:cNvPr id="11" name="Picture Placeholder 10" descr="The illustration shows the type of accounts that are excluded from postclosing trial balance.  Revenue, Cost of Goods Sold, Expenses and Withdrawals do not appear on postclosing trial balances." title="Graphic for Post Closing Trial Balance (Slide 2 of 2)"/>
          <p:cNvPicPr>
            <a:picLocks noGrp="1" noChangeAspect="1"/>
          </p:cNvPicPr>
          <p:nvPr>
            <p:ph type="pic" sz="quarter" idx="14"/>
          </p:nvPr>
        </p:nvPicPr>
        <p:blipFill>
          <a:blip r:embed="rId3"/>
          <a:stretch>
            <a:fillRect/>
          </a:stretch>
        </p:blipFill>
        <p:spPr>
          <a:xfrm>
            <a:off x="2874285" y="3524250"/>
            <a:ext cx="3394710" cy="2724150"/>
          </a:xfrm>
          <a:prstGeom prst="rect">
            <a:avLst/>
          </a:prstGeom>
        </p:spPr>
      </p:pic>
    </p:spTree>
    <p:extLst>
      <p:ext uri="{BB962C8B-B14F-4D97-AF65-F5344CB8AC3E}">
        <p14:creationId xmlns:p14="http://schemas.microsoft.com/office/powerpoint/2010/main" val="2950777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altLang="en-US" dirty="0"/>
              <a:t>Section 2, Objective 13-6: Preparing a Postclosing Trial Balance</a:t>
            </a:r>
          </a:p>
        </p:txBody>
      </p:sp>
      <p:sp>
        <p:nvSpPr>
          <p:cNvPr id="6" name="Title 5"/>
          <p:cNvSpPr>
            <a:spLocks noGrp="1"/>
          </p:cNvSpPr>
          <p:nvPr>
            <p:ph type="title"/>
          </p:nvPr>
        </p:nvSpPr>
        <p:spPr>
          <a:xfrm>
            <a:off x="0" y="457200"/>
            <a:ext cx="9144000" cy="1068665"/>
          </a:xfrm>
        </p:spPr>
        <p:txBody>
          <a:bodyPr>
            <a:noAutofit/>
          </a:bodyPr>
          <a:lstStyle/>
          <a:p>
            <a:pPr algn="ctr"/>
            <a:r>
              <a:rPr lang="en-US" altLang="en-US" dirty="0"/>
              <a:t>Preparing a Post Closing Trial Balance (1 of 2)</a:t>
            </a:r>
            <a:endParaRPr lang="en-US" dirty="0"/>
          </a:p>
        </p:txBody>
      </p:sp>
      <p:sp>
        <p:nvSpPr>
          <p:cNvPr id="9" name="Content Placeholder 8"/>
          <p:cNvSpPr>
            <a:spLocks noGrp="1"/>
          </p:cNvSpPr>
          <p:nvPr>
            <p:ph idx="1"/>
          </p:nvPr>
        </p:nvSpPr>
        <p:spPr>
          <a:xfrm>
            <a:off x="590550" y="1828800"/>
            <a:ext cx="8096250" cy="4495800"/>
          </a:xfrm>
        </p:spPr>
        <p:txBody>
          <a:bodyPr>
            <a:noAutofit/>
          </a:bodyPr>
          <a:lstStyle/>
          <a:p>
            <a:pPr marL="0" indent="0">
              <a:buNone/>
            </a:pPr>
            <a:r>
              <a:rPr lang="en-US" altLang="en-US" dirty="0"/>
              <a:t>Notice that the only account types that are </a:t>
            </a:r>
            <a:r>
              <a:rPr lang="en-US" altLang="en-US" u="sng" dirty="0"/>
              <a:t>not</a:t>
            </a:r>
            <a:r>
              <a:rPr lang="en-US" altLang="en-US" dirty="0"/>
              <a:t> closed out are the assets, liabilities, and the owner</a:t>
            </a:r>
            <a:r>
              <a:rPr lang="ja-JP" altLang="en-US" dirty="0"/>
              <a:t>’</a:t>
            </a:r>
            <a:r>
              <a:rPr lang="en-US" altLang="ja-JP" dirty="0"/>
              <a:t>s capital account. </a:t>
            </a:r>
            <a:endParaRPr lang="en-US" altLang="en-US" dirty="0"/>
          </a:p>
        </p:txBody>
      </p:sp>
    </p:spTree>
    <p:extLst>
      <p:ext uri="{BB962C8B-B14F-4D97-AF65-F5344CB8AC3E}">
        <p14:creationId xmlns:p14="http://schemas.microsoft.com/office/powerpoint/2010/main" val="3907281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0"/>
            <a:ext cx="9144000" cy="314876"/>
          </a:xfrm>
        </p:spPr>
        <p:txBody>
          <a:bodyPr/>
          <a:lstStyle/>
          <a:p>
            <a:r>
              <a:rPr lang="en-US" altLang="en-US" dirty="0"/>
              <a:t>Section 2, Objective 13-6: Preparing a Postclosing Trial Balance</a:t>
            </a:r>
          </a:p>
        </p:txBody>
      </p:sp>
      <p:sp>
        <p:nvSpPr>
          <p:cNvPr id="6" name="Title 5"/>
          <p:cNvSpPr>
            <a:spLocks noGrp="1"/>
          </p:cNvSpPr>
          <p:nvPr>
            <p:ph type="title"/>
          </p:nvPr>
        </p:nvSpPr>
        <p:spPr>
          <a:xfrm>
            <a:off x="152400" y="404100"/>
            <a:ext cx="8839200" cy="1043700"/>
          </a:xfrm>
        </p:spPr>
        <p:txBody>
          <a:bodyPr>
            <a:noAutofit/>
          </a:bodyPr>
          <a:lstStyle/>
          <a:p>
            <a:pPr algn="ctr"/>
            <a:r>
              <a:rPr lang="en-US" altLang="en-US" dirty="0"/>
              <a:t>Preparing a Post Closing Trial Balance (2 of 2)</a:t>
            </a:r>
            <a:endParaRPr lang="en-US" dirty="0"/>
          </a:p>
        </p:txBody>
      </p:sp>
      <p:pic>
        <p:nvPicPr>
          <p:cNvPr id="12" name="Picture Placeholder 11" descr="Spreadsheet lists the items and data included in the Postclosing Trial Balance for Whiteside Antiques for December 31, 2019.  Columns are labeled Account name, Debit and Credit.  Cash lists 13,136.00 for Debit, Petty Cash Fund lists 100.00 for Debit, Notes Receivable lists 1,200.00 for Debit, Accounts Receivable lists 32,000.00 for Debit, Allowance for Doubtful Accounts lists 1,050.00 for Credit, Interest Receivable lists 30.00 for Debit, Merchandise Inventory lists 47,000.00 for Debit, Supplies lists 1,325.00 for Debit, Prepaid Insurance lists 4,900.00 for Debit, Prepaid Interest lists 75.00 for Debit, Store Equipment lists 30,000.00 for Debit, Accum. Depreciation–Store Equip. lists 2,400.00 for Credit, Office Equipment lists 5,000.00 for Debit, Accum. Depreciation–Office Equip. lists 700.00 for Credit, Notes Payable–Trade lists 2,000.00 for Credit, Notes Payable–Bank lists 9,000.00 for Credit, Accounts Payable lists 24,129.00 for Credit, Interest Payable lists 20.00 for Credit, Social Security Tax Payable lists 1,158.40 for Credit, Medicare Tax Payable lists 267.40 for Credit, Employee Income Taxes Payable lists 990.00 for Credit, Federal Unemployment Tax Payable lists 7.20 for Credit, State Unemployment Tax Payable lists 64.80 for Credit, Salaries Payable lists 1,200.00 for Credit, Sales Tax Payable lists 7,200.00 for Credit, Bill Whiteside, Capital lists 84,579.20 for Credit.  Totals are listed as 134,766.00 for Debit and 134,766.00 for Credit." title="Postclosing Trial Balance Spreadsheet (Slide 2 of 2)"/>
          <p:cNvPicPr>
            <a:picLocks noGrp="1" noChangeAspect="1"/>
          </p:cNvPicPr>
          <p:nvPr>
            <p:ph type="pic" sz="quarter" idx="14"/>
          </p:nvPr>
        </p:nvPicPr>
        <p:blipFill>
          <a:blip r:embed="rId3"/>
          <a:stretch>
            <a:fillRect/>
          </a:stretch>
        </p:blipFill>
        <p:spPr>
          <a:xfrm>
            <a:off x="2451354" y="1447800"/>
            <a:ext cx="4241292" cy="4944333"/>
          </a:xfrm>
          <a:prstGeom prst="rect">
            <a:avLst/>
          </a:prstGeom>
        </p:spPr>
      </p:pic>
    </p:spTree>
    <p:extLst>
      <p:ext uri="{BB962C8B-B14F-4D97-AF65-F5344CB8AC3E}">
        <p14:creationId xmlns:p14="http://schemas.microsoft.com/office/powerpoint/2010/main" val="375512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630" y="685800"/>
            <a:ext cx="8218170" cy="2133600"/>
          </a:xfrm>
        </p:spPr>
        <p:txBody>
          <a:bodyPr anchor="ctr">
            <a:noAutofit/>
          </a:bodyPr>
          <a:lstStyle/>
          <a:p>
            <a:pPr algn="ctr" defTabSz="809625">
              <a:lnSpc>
                <a:spcPct val="100000"/>
              </a:lnSpc>
              <a:spcBef>
                <a:spcPct val="20000"/>
              </a:spcBef>
              <a:defRPr/>
            </a:pPr>
            <a:r>
              <a:rPr lang="en-US" altLang="en-US" u="sng" dirty="0"/>
              <a:t>Section 2: Completing the Accounting Cycle   </a:t>
            </a:r>
            <a:endParaRPr lang="en-US" dirty="0"/>
          </a:p>
        </p:txBody>
      </p:sp>
      <p:sp>
        <p:nvSpPr>
          <p:cNvPr id="7" name="Content Placeholder 6"/>
          <p:cNvSpPr>
            <a:spLocks noGrp="1"/>
          </p:cNvSpPr>
          <p:nvPr>
            <p:ph type="body" idx="1"/>
          </p:nvPr>
        </p:nvSpPr>
        <p:spPr>
          <a:xfrm>
            <a:off x="468630" y="3290173"/>
            <a:ext cx="8141970" cy="1815227"/>
          </a:xfrm>
        </p:spPr>
        <p:txBody>
          <a:bodyPr anchor="ctr">
            <a:noAutofit/>
          </a:bodyPr>
          <a:lstStyle/>
          <a:p>
            <a:pPr algn="ctr"/>
            <a:r>
              <a:rPr lang="en-US" altLang="en-US" b="1" kern="0" dirty="0">
                <a:cs typeface="Times New Roman" pitchFamily="18" charset="0"/>
              </a:rPr>
              <a:t>Learning Objective </a:t>
            </a:r>
            <a:r>
              <a:rPr lang="en-US" altLang="en-US" b="1" dirty="0"/>
              <a:t>13-7</a:t>
            </a:r>
            <a:r>
              <a:rPr lang="en-US" altLang="en-US" dirty="0"/>
              <a:t> </a:t>
            </a:r>
            <a:r>
              <a:rPr lang="en-US" altLang="en-US" b="1" dirty="0"/>
              <a:t>:</a:t>
            </a:r>
            <a:r>
              <a:rPr lang="en-US" altLang="en-US" dirty="0"/>
              <a:t> Journalize and post reversing entries</a:t>
            </a:r>
          </a:p>
        </p:txBody>
      </p:sp>
    </p:spTree>
    <p:extLst>
      <p:ext uri="{BB962C8B-B14F-4D97-AF65-F5344CB8AC3E}">
        <p14:creationId xmlns:p14="http://schemas.microsoft.com/office/powerpoint/2010/main" val="312765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altLang="en-US" dirty="0"/>
              <a:t>Section 2, Objective 13-6: Preparing a Postclosing Trial Balance</a:t>
            </a:r>
          </a:p>
        </p:txBody>
      </p:sp>
      <p:sp>
        <p:nvSpPr>
          <p:cNvPr id="6" name="Title 5"/>
          <p:cNvSpPr>
            <a:spLocks noGrp="1"/>
          </p:cNvSpPr>
          <p:nvPr>
            <p:ph type="title"/>
          </p:nvPr>
        </p:nvSpPr>
        <p:spPr>
          <a:xfrm>
            <a:off x="234315" y="472330"/>
            <a:ext cx="8675370" cy="823070"/>
          </a:xfrm>
        </p:spPr>
        <p:txBody>
          <a:bodyPr>
            <a:noAutofit/>
          </a:bodyPr>
          <a:lstStyle/>
          <a:p>
            <a:pPr algn="ctr"/>
            <a:r>
              <a:rPr lang="en-US" altLang="en-US" dirty="0">
                <a:cs typeface="Times New Roman" pitchFamily="18" charset="0"/>
              </a:rPr>
              <a:t>Reversing Entries</a:t>
            </a:r>
            <a:endParaRPr lang="en-US" dirty="0"/>
          </a:p>
        </p:txBody>
      </p:sp>
      <p:sp>
        <p:nvSpPr>
          <p:cNvPr id="9" name="Content Placeholder 8"/>
          <p:cNvSpPr>
            <a:spLocks noGrp="1"/>
          </p:cNvSpPr>
          <p:nvPr>
            <p:ph idx="1"/>
          </p:nvPr>
        </p:nvSpPr>
        <p:spPr>
          <a:xfrm>
            <a:off x="381000" y="1524000"/>
            <a:ext cx="8382000" cy="4724400"/>
          </a:xfrm>
        </p:spPr>
        <p:txBody>
          <a:bodyPr>
            <a:noAutofit/>
          </a:bodyPr>
          <a:lstStyle/>
          <a:p>
            <a:pPr marL="0" indent="0">
              <a:buNone/>
            </a:pPr>
            <a:r>
              <a:rPr lang="en-US" altLang="en-US" b="1" dirty="0"/>
              <a:t>QUESTION:</a:t>
            </a:r>
          </a:p>
          <a:p>
            <a:pPr marL="0" indent="0">
              <a:buNone/>
            </a:pPr>
            <a:r>
              <a:rPr lang="en-US" altLang="en-US" dirty="0">
                <a:cs typeface="Times New Roman" pitchFamily="18" charset="0"/>
              </a:rPr>
              <a:t>What are reversing entries?</a:t>
            </a:r>
            <a:endParaRPr lang="en-US" altLang="en-US" dirty="0"/>
          </a:p>
          <a:p>
            <a:pPr marL="0" indent="0">
              <a:buNone/>
            </a:pPr>
            <a:r>
              <a:rPr lang="en-US" altLang="en-US" b="1" dirty="0"/>
              <a:t>ANSWER:</a:t>
            </a:r>
          </a:p>
          <a:p>
            <a:pPr marL="0" indent="0">
              <a:buNone/>
            </a:pPr>
            <a:r>
              <a:rPr lang="en-US" altLang="en-US" dirty="0">
                <a:cs typeface="Times New Roman" pitchFamily="18" charset="0"/>
              </a:rPr>
              <a:t>Reversing entries are journal entries made to reverse the effect of certain adjusting entries involving accrued income or accrued expenses</a:t>
            </a:r>
            <a:r>
              <a:rPr lang="en-US" altLang="en-US" dirty="0"/>
              <a:t>.</a:t>
            </a:r>
          </a:p>
        </p:txBody>
      </p:sp>
    </p:spTree>
    <p:extLst>
      <p:ext uri="{BB962C8B-B14F-4D97-AF65-F5344CB8AC3E}">
        <p14:creationId xmlns:p14="http://schemas.microsoft.com/office/powerpoint/2010/main" val="337381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dirty="0"/>
              <a:t>Section 2, Objective 13-7: Journalize and post reversing entries</a:t>
            </a:r>
          </a:p>
        </p:txBody>
      </p:sp>
      <p:sp>
        <p:nvSpPr>
          <p:cNvPr id="2" name="Title 1"/>
          <p:cNvSpPr>
            <a:spLocks noGrp="1"/>
          </p:cNvSpPr>
          <p:nvPr>
            <p:ph type="title"/>
          </p:nvPr>
        </p:nvSpPr>
        <p:spPr>
          <a:xfrm>
            <a:off x="234315" y="394755"/>
            <a:ext cx="8675370" cy="748245"/>
          </a:xfrm>
        </p:spPr>
        <p:txBody>
          <a:bodyPr/>
          <a:lstStyle/>
          <a:p>
            <a:pPr algn="ctr"/>
            <a:r>
              <a:rPr lang="en-US" altLang="en-US" dirty="0"/>
              <a:t>The Accounting Cycle</a:t>
            </a:r>
            <a:endParaRPr lang="en-US" dirty="0"/>
          </a:p>
        </p:txBody>
      </p:sp>
      <p:sp>
        <p:nvSpPr>
          <p:cNvPr id="3" name="Content Placeholder 2"/>
          <p:cNvSpPr>
            <a:spLocks noGrp="1"/>
          </p:cNvSpPr>
          <p:nvPr>
            <p:ph idx="1"/>
          </p:nvPr>
        </p:nvSpPr>
        <p:spPr>
          <a:xfrm>
            <a:off x="381000" y="1143000"/>
            <a:ext cx="8534400" cy="5181600"/>
          </a:xfrm>
        </p:spPr>
        <p:txBody>
          <a:bodyPr>
            <a:noAutofit/>
          </a:bodyPr>
          <a:lstStyle/>
          <a:p>
            <a:pPr marL="0" indent="0">
              <a:buNone/>
            </a:pPr>
            <a:r>
              <a:rPr lang="en-US" altLang="en-US" dirty="0"/>
              <a:t>Since reversing entries are optional, they are not included as a formal step in the cycle.</a:t>
            </a:r>
          </a:p>
          <a:p>
            <a:pPr marL="0" indent="0">
              <a:buNone/>
            </a:pPr>
            <a:r>
              <a:rPr lang="en-US" altLang="en-US" dirty="0"/>
              <a:t>Step 1 : Analyze transactions</a:t>
            </a:r>
          </a:p>
          <a:p>
            <a:pPr marL="0" indent="0">
              <a:buNone/>
            </a:pPr>
            <a:r>
              <a:rPr lang="en-US" altLang="en-US" dirty="0"/>
              <a:t>Step 2 : Journalize the data about transactions</a:t>
            </a:r>
          </a:p>
          <a:p>
            <a:pPr marL="0" indent="0">
              <a:buNone/>
            </a:pPr>
            <a:r>
              <a:rPr lang="en-US" altLang="en-US" dirty="0"/>
              <a:t>Step 3 : Post the data about transactions</a:t>
            </a:r>
          </a:p>
          <a:p>
            <a:pPr marL="0" indent="0">
              <a:buNone/>
            </a:pPr>
            <a:r>
              <a:rPr lang="en-US" altLang="en-US" dirty="0"/>
              <a:t>Step 4 : Prepare a worksheet</a:t>
            </a:r>
          </a:p>
          <a:p>
            <a:pPr marL="0" indent="0">
              <a:buNone/>
            </a:pPr>
            <a:r>
              <a:rPr lang="en-US" altLang="en-US" dirty="0"/>
              <a:t>Step 5 : Prepare financial statements</a:t>
            </a:r>
          </a:p>
          <a:p>
            <a:pPr marL="0" indent="0">
              <a:buNone/>
            </a:pPr>
            <a:r>
              <a:rPr lang="en-US" altLang="en-US" dirty="0"/>
              <a:t>Step 6 : Journalize and post adjusting entries</a:t>
            </a:r>
          </a:p>
          <a:p>
            <a:pPr marL="0" indent="0">
              <a:buNone/>
            </a:pPr>
            <a:r>
              <a:rPr lang="en-US" altLang="en-US" dirty="0"/>
              <a:t>Step 7 : Journalize and post closing entries</a:t>
            </a:r>
          </a:p>
          <a:p>
            <a:pPr marL="0" indent="0">
              <a:buNone/>
            </a:pPr>
            <a:r>
              <a:rPr lang="en-US" altLang="en-US" dirty="0"/>
              <a:t>Step 8 : Prepare a postclosing trial balance</a:t>
            </a:r>
          </a:p>
          <a:p>
            <a:pPr marL="0" indent="0">
              <a:buNone/>
            </a:pPr>
            <a:r>
              <a:rPr lang="en-US" altLang="en-US" dirty="0"/>
              <a:t>Step 9 : Interpret the financial information</a:t>
            </a:r>
          </a:p>
        </p:txBody>
      </p:sp>
    </p:spTree>
    <p:extLst>
      <p:ext uri="{BB962C8B-B14F-4D97-AF65-F5344CB8AC3E}">
        <p14:creationId xmlns:p14="http://schemas.microsoft.com/office/powerpoint/2010/main" val="105347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8516"/>
            <a:ext cx="9144000" cy="485982"/>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428298" y="609600"/>
            <a:ext cx="8286750" cy="762001"/>
          </a:xfrm>
        </p:spPr>
        <p:txBody>
          <a:bodyPr>
            <a:noAutofit/>
          </a:bodyPr>
          <a:lstStyle/>
          <a:p>
            <a:pPr algn="ctr"/>
            <a:r>
              <a:rPr lang="en-US" altLang="en-US" dirty="0">
                <a:cs typeface="Times New Roman" pitchFamily="18" charset="0"/>
              </a:rPr>
              <a:t>Single-step Income Statement</a:t>
            </a:r>
            <a:endParaRPr lang="en-US" dirty="0"/>
          </a:p>
        </p:txBody>
      </p:sp>
      <p:sp>
        <p:nvSpPr>
          <p:cNvPr id="11" name="Content Placeholder 10"/>
          <p:cNvSpPr>
            <a:spLocks noGrp="1"/>
          </p:cNvSpPr>
          <p:nvPr>
            <p:ph idx="1"/>
          </p:nvPr>
        </p:nvSpPr>
        <p:spPr>
          <a:xfrm>
            <a:off x="381000" y="1520827"/>
            <a:ext cx="8382000" cy="4727573"/>
          </a:xfrm>
        </p:spPr>
        <p:txBody>
          <a:bodyPr>
            <a:noAutofit/>
          </a:bodyPr>
          <a:lstStyle/>
          <a:p>
            <a:pPr marL="0" indent="0">
              <a:buNone/>
            </a:pPr>
            <a:r>
              <a:rPr lang="en-US" altLang="en-US" b="1" dirty="0"/>
              <a:t>QUESTION:</a:t>
            </a:r>
          </a:p>
          <a:p>
            <a:pPr marL="0" indent="0">
              <a:buNone/>
            </a:pPr>
            <a:r>
              <a:rPr lang="en-US" altLang="en-US" dirty="0"/>
              <a:t>What is a single-step income statement?</a:t>
            </a:r>
          </a:p>
          <a:p>
            <a:pPr marL="0" indent="0">
              <a:buNone/>
            </a:pPr>
            <a:r>
              <a:rPr lang="en-US" altLang="en-US" b="1" dirty="0"/>
              <a:t>ANSWER:</a:t>
            </a:r>
          </a:p>
          <a:p>
            <a:pPr marL="0" indent="0">
              <a:buNone/>
            </a:pPr>
            <a:r>
              <a:rPr lang="en-US" altLang="en-US" dirty="0"/>
              <a:t>A single-step income statement is a format in which only one computation is needed to determine the net income.</a:t>
            </a:r>
          </a:p>
          <a:p>
            <a:pPr marL="0" indent="0">
              <a:buNone/>
            </a:pPr>
            <a:r>
              <a:rPr lang="en-US" altLang="en-US" dirty="0"/>
              <a:t>(Total Revenue – Total Expenses = Net Income)</a:t>
            </a:r>
            <a:endParaRPr lang="en-US" altLang="en-US" dirty="0">
              <a:solidFill>
                <a:srgbClr val="000066"/>
              </a:solidFill>
            </a:endParaRPr>
          </a:p>
        </p:txBody>
      </p:sp>
    </p:spTree>
    <p:extLst>
      <p:ext uri="{BB962C8B-B14F-4D97-AF65-F5344CB8AC3E}">
        <p14:creationId xmlns:p14="http://schemas.microsoft.com/office/powerpoint/2010/main" val="3564556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altLang="en-US" dirty="0"/>
              <a:t>Section 2, Objective 13-7: Journalize and post reversing entries</a:t>
            </a:r>
          </a:p>
        </p:txBody>
      </p:sp>
      <p:sp>
        <p:nvSpPr>
          <p:cNvPr id="2" name="Title 1"/>
          <p:cNvSpPr>
            <a:spLocks noGrp="1"/>
          </p:cNvSpPr>
          <p:nvPr>
            <p:ph type="title"/>
          </p:nvPr>
        </p:nvSpPr>
        <p:spPr>
          <a:xfrm>
            <a:off x="695325" y="457200"/>
            <a:ext cx="7886700" cy="1095507"/>
          </a:xfrm>
        </p:spPr>
        <p:txBody>
          <a:bodyPr>
            <a:normAutofit/>
          </a:bodyPr>
          <a:lstStyle/>
          <a:p>
            <a:pPr algn="ctr"/>
            <a:r>
              <a:rPr lang="en-US" altLang="en-US" dirty="0"/>
              <a:t>Flow of Financial Data through an Accounting System</a:t>
            </a:r>
            <a:endParaRPr lang="en-US" dirty="0"/>
          </a:p>
        </p:txBody>
      </p:sp>
      <p:pic>
        <p:nvPicPr>
          <p:cNvPr id="10" name="Picture Placeholder 9" descr="Flowchart shows the progression of financial data through an accounting system.  Source Documents flow to the Accounts Receivable Area, General Journal and Accounts Payable Area.  In the Accounts Receivable Area, Sales journal and Cash receipts journal flow into the Accounts receivable ledger and into the General ledger. In the Accounts Payable Area, Purchases journal and Cash payments journal flow into the Accounts payable ledger and the General ledger.  The General journal flows into the General ledger.  The General ledger flows into the Worksheet and this flows into the Financial statements." title="Flowchart of Financial Data through an Accounting System"/>
          <p:cNvPicPr>
            <a:picLocks noGrp="1" noChangeAspect="1"/>
          </p:cNvPicPr>
          <p:nvPr>
            <p:ph type="pic" sz="quarter" idx="14"/>
          </p:nvPr>
        </p:nvPicPr>
        <p:blipFill>
          <a:blip r:embed="rId3"/>
          <a:stretch>
            <a:fillRect/>
          </a:stretch>
        </p:blipFill>
        <p:spPr>
          <a:xfrm>
            <a:off x="1066800" y="1828800"/>
            <a:ext cx="6998970" cy="4473893"/>
          </a:xfrm>
          <a:prstGeom prst="rect">
            <a:avLst/>
          </a:prstGeom>
        </p:spPr>
      </p:pic>
    </p:spTree>
    <p:extLst>
      <p:ext uri="{BB962C8B-B14F-4D97-AF65-F5344CB8AC3E}">
        <p14:creationId xmlns:p14="http://schemas.microsoft.com/office/powerpoint/2010/main" val="371265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0"/>
            <a:ext cx="9144000" cy="465041"/>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31031" y="731121"/>
            <a:ext cx="8675370" cy="905377"/>
          </a:xfrm>
        </p:spPr>
        <p:txBody>
          <a:bodyPr>
            <a:norm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Operating Revenue</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1" descr="Statement shows the items and data included in operating revenue.  Sales is listed as 561,650.00. Less Sales Returns and Allowances is listed as 12,500.00.  Net Sales is listed as 549,150.00." title="Operating Revenue Statement"/>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28600" y="1712196"/>
            <a:ext cx="8623377" cy="88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a:spLocks noGrp="1"/>
          </p:cNvSpPr>
          <p:nvPr>
            <p:ph sz="quarter" idx="16"/>
          </p:nvPr>
        </p:nvSpPr>
        <p:spPr>
          <a:xfrm>
            <a:off x="457200" y="2819400"/>
            <a:ext cx="8229600" cy="3505200"/>
          </a:xfrm>
        </p:spPr>
        <p:txBody>
          <a:bodyPr vert="horz" lIns="91440" tIns="45720" rIns="91440" bIns="45720" rtlCol="0">
            <a:noAutofit/>
          </a:bodyPr>
          <a:lstStyle/>
          <a:p>
            <a:pPr marL="0" indent="0">
              <a:lnSpc>
                <a:spcPct val="100000"/>
              </a:lnSpc>
              <a:spcBef>
                <a:spcPct val="50000"/>
              </a:spcBef>
              <a:buNone/>
            </a:pPr>
            <a:r>
              <a:rPr lang="en-US" sz="2400" dirty="0">
                <a:latin typeface="Verdana" panose="020B0604030504040204" pitchFamily="34" charset="0"/>
                <a:ea typeface="Verdana" panose="020B0604030504040204" pitchFamily="34" charset="0"/>
                <a:cs typeface="Verdana" panose="020B0604030504040204" pitchFamily="34" charset="0"/>
              </a:rPr>
              <a:t>549150.00 is the </a:t>
            </a:r>
            <a:r>
              <a:rPr lang="en-US" altLang="en-US" sz="2400" dirty="0">
                <a:latin typeface="Verdana" panose="020B0604030504040204" pitchFamily="34" charset="0"/>
                <a:ea typeface="Verdana" panose="020B0604030504040204" pitchFamily="34" charset="0"/>
                <a:cs typeface="Verdana" panose="020B0604030504040204" pitchFamily="34" charset="0"/>
              </a:rPr>
              <a:t>Net sales for Whiteside Antiques</a:t>
            </a:r>
          </a:p>
        </p:txBody>
      </p:sp>
    </p:spTree>
    <p:extLst>
      <p:ext uri="{BB962C8B-B14F-4D97-AF65-F5344CB8AC3E}">
        <p14:creationId xmlns:p14="http://schemas.microsoft.com/office/powerpoint/2010/main" val="260124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0"/>
            <a:ext cx="9144000" cy="458003"/>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34315" y="699555"/>
            <a:ext cx="8675370" cy="748245"/>
          </a:xfrm>
        </p:spPr>
        <p:txBody>
          <a:bodyPr>
            <a:norm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Cost of Goods Sold (1 of 3) </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11"/>
          <p:cNvSpPr>
            <a:spLocks noGrp="1"/>
          </p:cNvSpPr>
          <p:nvPr>
            <p:ph idx="1"/>
          </p:nvPr>
        </p:nvSpPr>
        <p:spPr>
          <a:xfrm>
            <a:off x="381000" y="1600200"/>
            <a:ext cx="8382000" cy="4724400"/>
          </a:xfrm>
        </p:spPr>
        <p:txBody>
          <a:bodyPr>
            <a:normAutofit/>
          </a:bodyPr>
          <a:lstStyle/>
          <a:p>
            <a:pPr marL="0" indent="0">
              <a:lnSpc>
                <a:spcPct val="100000"/>
              </a:lnSpc>
              <a:spcBef>
                <a:spcPts val="600"/>
              </a:spcBef>
              <a:buNone/>
            </a:pPr>
            <a:r>
              <a:rPr lang="en-US" altLang="en-US" sz="2600" dirty="0">
                <a:latin typeface="Verdana" panose="020B0604030504040204" pitchFamily="34" charset="0"/>
                <a:ea typeface="Verdana" panose="020B0604030504040204" pitchFamily="34" charset="0"/>
                <a:cs typeface="Verdana" panose="020B0604030504040204" pitchFamily="34" charset="0"/>
              </a:rPr>
              <a:t>The Cost of Goods Sold section contains information about the cost of the merchandise that was sold during the period.</a:t>
            </a:r>
          </a:p>
          <a:p>
            <a:pPr marL="0" indent="0">
              <a:lnSpc>
                <a:spcPct val="100000"/>
              </a:lnSpc>
              <a:spcBef>
                <a:spcPts val="600"/>
              </a:spcBef>
              <a:buNone/>
            </a:pPr>
            <a:r>
              <a:rPr lang="en-US" altLang="en-US" sz="2600" dirty="0">
                <a:latin typeface="Verdana" panose="020B0604030504040204" pitchFamily="34" charset="0"/>
                <a:ea typeface="Verdana" panose="020B0604030504040204" pitchFamily="34" charset="0"/>
                <a:cs typeface="Verdana" panose="020B0604030504040204" pitchFamily="34" charset="0"/>
              </a:rPr>
              <a:t>Three elements are needed to compute the cost of goods sold:</a:t>
            </a:r>
          </a:p>
          <a:p>
            <a:pPr marL="457200" indent="-457200">
              <a:lnSpc>
                <a:spcPct val="100000"/>
              </a:lnSpc>
              <a:spcBef>
                <a:spcPts val="600"/>
              </a:spcBef>
              <a:buSzPct val="100000"/>
            </a:pPr>
            <a:r>
              <a:rPr lang="en-US" altLang="en-US" sz="2400" dirty="0">
                <a:latin typeface="Verdana" panose="020B0604030504040204" pitchFamily="34" charset="0"/>
                <a:ea typeface="Verdana" panose="020B0604030504040204" pitchFamily="34" charset="0"/>
                <a:cs typeface="Verdana" panose="020B0604030504040204" pitchFamily="34" charset="0"/>
              </a:rPr>
              <a:t>Beginning inventory </a:t>
            </a:r>
          </a:p>
          <a:p>
            <a:pPr marL="457200" indent="-457200">
              <a:lnSpc>
                <a:spcPct val="100000"/>
              </a:lnSpc>
              <a:spcBef>
                <a:spcPts val="600"/>
              </a:spcBef>
              <a:buSzPct val="100000"/>
            </a:pPr>
            <a:r>
              <a:rPr lang="en-US" altLang="en-US" sz="2400" dirty="0">
                <a:latin typeface="Verdana" panose="020B0604030504040204" pitchFamily="34" charset="0"/>
                <a:ea typeface="Verdana" panose="020B0604030504040204" pitchFamily="34" charset="0"/>
                <a:cs typeface="Verdana" panose="020B0604030504040204" pitchFamily="34" charset="0"/>
              </a:rPr>
              <a:t>Net delivered cost of purchases</a:t>
            </a:r>
          </a:p>
          <a:p>
            <a:pPr marL="457200" indent="-457200">
              <a:lnSpc>
                <a:spcPct val="100000"/>
              </a:lnSpc>
              <a:spcBef>
                <a:spcPts val="600"/>
              </a:spcBef>
              <a:buSzPct val="100000"/>
            </a:pPr>
            <a:r>
              <a:rPr lang="en-US" altLang="en-US" sz="2400" dirty="0">
                <a:latin typeface="Verdana" panose="020B0604030504040204" pitchFamily="34" charset="0"/>
                <a:ea typeface="Verdana" panose="020B0604030504040204" pitchFamily="34" charset="0"/>
                <a:cs typeface="Verdana" panose="020B0604030504040204" pitchFamily="34" charset="0"/>
              </a:rPr>
              <a:t>Ending inventory</a:t>
            </a:r>
          </a:p>
        </p:txBody>
      </p:sp>
    </p:spTree>
    <p:extLst>
      <p:ext uri="{BB962C8B-B14F-4D97-AF65-F5344CB8AC3E}">
        <p14:creationId xmlns:p14="http://schemas.microsoft.com/office/powerpoint/2010/main" val="406668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0"/>
            <a:ext cx="9144000" cy="458003"/>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34315" y="609600"/>
            <a:ext cx="8675370" cy="748245"/>
          </a:xfrm>
        </p:spPr>
        <p:txBody>
          <a:bodyPr>
            <a:noAutofit/>
          </a:bodyPr>
          <a:lstStyle/>
          <a:p>
            <a:pPr algn="ctr"/>
            <a:r>
              <a:rPr lang="en-US" altLang="en-US" dirty="0">
                <a:cs typeface="Times New Roman" pitchFamily="18" charset="0"/>
              </a:rPr>
              <a:t>Cost of Goods Sold (2 of 3) </a:t>
            </a:r>
          </a:p>
        </p:txBody>
      </p:sp>
      <p:sp>
        <p:nvSpPr>
          <p:cNvPr id="12" name="Content Placeholder 11"/>
          <p:cNvSpPr>
            <a:spLocks noGrp="1"/>
          </p:cNvSpPr>
          <p:nvPr>
            <p:ph idx="1"/>
          </p:nvPr>
        </p:nvSpPr>
        <p:spPr>
          <a:xfrm>
            <a:off x="381000" y="1524000"/>
            <a:ext cx="8382000" cy="4724400"/>
          </a:xfrm>
        </p:spPr>
        <p:txBody>
          <a:bodyPr>
            <a:noAutofit/>
          </a:bodyPr>
          <a:lstStyle/>
          <a:p>
            <a:pPr marL="457200" indent="-457200">
              <a:lnSpc>
                <a:spcPct val="100000"/>
              </a:lnSpc>
            </a:pPr>
            <a:r>
              <a:rPr lang="en-US" altLang="en-US" dirty="0"/>
              <a:t>Beginning Merchandise Inventory + Net Delivered Cost of Purchases = Cost of Goods Available for Sale </a:t>
            </a:r>
            <a:r>
              <a:rPr lang="en-US" altLang="en-US" dirty="0" smtClean="0"/>
              <a:t>- </a:t>
            </a:r>
            <a:r>
              <a:rPr lang="en-US" altLang="en-US" dirty="0"/>
              <a:t>Ending Inventory = Cost of Goods Sold</a:t>
            </a:r>
          </a:p>
          <a:p>
            <a:pPr marL="457200" indent="-457200">
              <a:lnSpc>
                <a:spcPct val="100000"/>
              </a:lnSpc>
            </a:pPr>
            <a:r>
              <a:rPr lang="en-US" altLang="en-US" dirty="0"/>
              <a:t>Remember, the</a:t>
            </a:r>
            <a:r>
              <a:rPr lang="en-US" altLang="en-US" i="1" dirty="0"/>
              <a:t> Cost of Goods Sold</a:t>
            </a:r>
            <a:r>
              <a:rPr lang="en-US" altLang="en-US" dirty="0"/>
              <a:t> </a:t>
            </a:r>
            <a:r>
              <a:rPr lang="en-US" altLang="en-US" i="1" dirty="0"/>
              <a:t>section</a:t>
            </a:r>
            <a:r>
              <a:rPr lang="en-US" altLang="en-US" dirty="0"/>
              <a:t> contains information about the cost of the merchandise that was sold during the period.</a:t>
            </a:r>
          </a:p>
        </p:txBody>
      </p:sp>
    </p:spTree>
    <p:extLst>
      <p:ext uri="{BB962C8B-B14F-4D97-AF65-F5344CB8AC3E}">
        <p14:creationId xmlns:p14="http://schemas.microsoft.com/office/powerpoint/2010/main" val="120009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461010"/>
          </a:xfrm>
        </p:spPr>
        <p:txBody>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Section 1, Objective 13-1: Prepare a classified income statement from the worksheet.</a:t>
            </a:r>
          </a:p>
        </p:txBody>
      </p:sp>
      <p:sp>
        <p:nvSpPr>
          <p:cNvPr id="2" name="Title 1"/>
          <p:cNvSpPr>
            <a:spLocks noGrp="1"/>
          </p:cNvSpPr>
          <p:nvPr>
            <p:ph type="title"/>
          </p:nvPr>
        </p:nvSpPr>
        <p:spPr>
          <a:xfrm>
            <a:off x="212834" y="593834"/>
            <a:ext cx="8706804" cy="758013"/>
          </a:xfrm>
        </p:spPr>
        <p:txBody>
          <a:bodyPr>
            <a:noAutofit/>
          </a:bodyPr>
          <a:lstStyle/>
          <a:p>
            <a:pPr algn="ctr"/>
            <a:r>
              <a:rPr lang="en-US" altLang="en-US" sz="3600" dirty="0">
                <a:latin typeface="Verdana" panose="020B0604030504040204" pitchFamily="34" charset="0"/>
                <a:ea typeface="Verdana" panose="020B0604030504040204" pitchFamily="34" charset="0"/>
                <a:cs typeface="Verdana" panose="020B0604030504040204" pitchFamily="34" charset="0"/>
              </a:rPr>
              <a:t>Cost of Goods Sold (3 of 3) </a:t>
            </a:r>
          </a:p>
        </p:txBody>
      </p:sp>
      <p:pic>
        <p:nvPicPr>
          <p:cNvPr id="1026" name="Picture 2" descr="Statement shows the items and data included in the partial income statement for Whiteside Antiques for year ended December 31, 2019.  Cost of Goods Sold is listed as the first entry.  Merchandise Inventory, Jan. 1, 2019 lists data as 52,000.00; Purchases lists data as 321,500.00; Freight In lists data as 9,800.00; Delivered Cost of Purchases lists data as 331,300.00; Less Purchases Returns and Allowances lists data as 3,050.00; Purchases Discounts lists 3,130.00 and 6,180.00; Net Delivered Cost of Purchases lists data as 325,120.00; Total Merchandise Available for Sale lists data as 377,120.00; Less Merchandise Inventory, Dec. 31. 2019 lists data as 47,000.00 and Cost of Goods Sold lists data as 330,120.00." title="Partial Income Statement (Slide 3 of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26499" y="1295400"/>
            <a:ext cx="7700735" cy="326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6"/>
          <p:cNvSpPr>
            <a:spLocks noGrp="1"/>
          </p:cNvSpPr>
          <p:nvPr>
            <p:ph sz="quarter" idx="16"/>
          </p:nvPr>
        </p:nvSpPr>
        <p:spPr>
          <a:xfrm>
            <a:off x="457200" y="4648200"/>
            <a:ext cx="8229600" cy="1676400"/>
          </a:xfrm>
        </p:spPr>
        <p:txBody>
          <a:bodyPr vert="horz" lIns="91440" tIns="45720" rIns="91440" bIns="45720" rtlCol="0">
            <a:noAutofit/>
          </a:bodyPr>
          <a:lstStyle/>
          <a:p>
            <a:pPr marL="0" indent="0">
              <a:lnSpc>
                <a:spcPct val="100000"/>
              </a:lnSpc>
              <a:spcBef>
                <a:spcPts val="600"/>
              </a:spcBef>
              <a:buNone/>
            </a:pPr>
            <a:r>
              <a:rPr lang="en-US" altLang="en-US" sz="2400" dirty="0">
                <a:latin typeface="Verdana" panose="020B0604030504040204" pitchFamily="34" charset="0"/>
                <a:ea typeface="Verdana" panose="020B0604030504040204" pitchFamily="34" charset="0"/>
                <a:cs typeface="Verdana" panose="020B0604030504040204" pitchFamily="34" charset="0"/>
              </a:rPr>
              <a:t>377,120.00 is the Merchandise available for sale</a:t>
            </a:r>
          </a:p>
          <a:p>
            <a:pPr marL="0" indent="0">
              <a:lnSpc>
                <a:spcPct val="100000"/>
              </a:lnSpc>
              <a:spcBef>
                <a:spcPts val="600"/>
              </a:spcBef>
              <a:buNone/>
            </a:pPr>
            <a:r>
              <a:rPr lang="en-US" altLang="en-US" sz="2400" dirty="0">
                <a:latin typeface="Verdana" panose="020B0604030504040204" pitchFamily="34" charset="0"/>
                <a:ea typeface="Verdana" panose="020B0604030504040204" pitchFamily="34" charset="0"/>
                <a:cs typeface="Verdana" panose="020B0604030504040204" pitchFamily="34" charset="0"/>
              </a:rPr>
              <a:t>330,120.00 is the Cost of goods sold</a:t>
            </a:r>
          </a:p>
        </p:txBody>
      </p:sp>
    </p:spTree>
    <p:extLst>
      <p:ext uri="{BB962C8B-B14F-4D97-AF65-F5344CB8AC3E}">
        <p14:creationId xmlns:p14="http://schemas.microsoft.com/office/powerpoint/2010/main" val="133029928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TotalTime>
  <Words>4863</Words>
  <Application>Microsoft Office PowerPoint</Application>
  <PresentationFormat>On-screen Show (4:3)</PresentationFormat>
  <Paragraphs>409</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ＭＳ Ｐゴシック</vt:lpstr>
      <vt:lpstr>Arial</vt:lpstr>
      <vt:lpstr>Calibri</vt:lpstr>
      <vt:lpstr>Calibri Light</vt:lpstr>
      <vt:lpstr>Times New Roman</vt:lpstr>
      <vt:lpstr>Verdana</vt:lpstr>
      <vt:lpstr>Wingdings</vt:lpstr>
      <vt:lpstr>1_Office Theme</vt:lpstr>
      <vt:lpstr>College Accounting A Contemporary Approach</vt:lpstr>
      <vt:lpstr>Learning Objectives</vt:lpstr>
      <vt:lpstr>Section 1: Calculating and Recording Adjustments</vt:lpstr>
      <vt:lpstr>The Classified Income Statement</vt:lpstr>
      <vt:lpstr>Single-step Income Statement</vt:lpstr>
      <vt:lpstr>Operating Revenue</vt:lpstr>
      <vt:lpstr>Cost of Goods Sold (1 of 3) </vt:lpstr>
      <vt:lpstr>Cost of Goods Sold (2 of 3) </vt:lpstr>
      <vt:lpstr>Cost of Goods Sold (3 of 3) </vt:lpstr>
      <vt:lpstr>Net Delivered Cost of Purchases</vt:lpstr>
      <vt:lpstr>Total Merchandise Available for Sale</vt:lpstr>
      <vt:lpstr>Merchandise Inventory Account</vt:lpstr>
      <vt:lpstr>Gross Profit on Sales </vt:lpstr>
      <vt:lpstr>Gross Profit on Sales for Whiteside Antiques</vt:lpstr>
      <vt:lpstr>Operating Expenses (1 of 3) </vt:lpstr>
      <vt:lpstr>Operating Expenses (2 of 3) </vt:lpstr>
      <vt:lpstr>Operating Expenses (3 of 3) </vt:lpstr>
      <vt:lpstr>Other Income and Other Expenses (1 of 2) </vt:lpstr>
      <vt:lpstr>Other Income and Other Expenses (2 of 2) </vt:lpstr>
      <vt:lpstr>Section 1: Calculating and Recording Adjustments </vt:lpstr>
      <vt:lpstr>Statement of Owner's Equity </vt:lpstr>
      <vt:lpstr>Section 1: Calculating and Recording Adjustments  </vt:lpstr>
      <vt:lpstr>Current Assets (1 of 2)</vt:lpstr>
      <vt:lpstr>Current Assets (2 of 2)</vt:lpstr>
      <vt:lpstr>Plant and Equipment</vt:lpstr>
      <vt:lpstr>Current Liabilities </vt:lpstr>
      <vt:lpstr>Long-Term Liabilities</vt:lpstr>
      <vt:lpstr>Owner's Equity </vt:lpstr>
      <vt:lpstr>Section 2: Completing the Accounting Cycle</vt:lpstr>
      <vt:lpstr>Adjusting Entries (1 of 2)</vt:lpstr>
      <vt:lpstr>Adjusting Entries (2 of 2)</vt:lpstr>
      <vt:lpstr>Section 2: Completing the Accounting Cycle </vt:lpstr>
      <vt:lpstr>Temporary Accounts</vt:lpstr>
      <vt:lpstr>Four steps in the Closing Process </vt:lpstr>
      <vt:lpstr>General Journal (1 of 6)</vt:lpstr>
      <vt:lpstr>General Journal (2 of 6)</vt:lpstr>
      <vt:lpstr>General Journal (3 of 6)</vt:lpstr>
      <vt:lpstr>General Journal (4 of 6)</vt:lpstr>
      <vt:lpstr>General Journal (5 of 6)</vt:lpstr>
      <vt:lpstr>General Journal (6 of 6)</vt:lpstr>
      <vt:lpstr>Posting the Closing Entries</vt:lpstr>
      <vt:lpstr>Section 2: Completing the Accounting Cycle  </vt:lpstr>
      <vt:lpstr>Post Closing Trial Balance (1 of 2)</vt:lpstr>
      <vt:lpstr>Post Closing Trial Balance (2 of 2)</vt:lpstr>
      <vt:lpstr>Preparing a Post Closing Trial Balance (1 of 2)</vt:lpstr>
      <vt:lpstr>Preparing a Post Closing Trial Balance (2 of 2)</vt:lpstr>
      <vt:lpstr>Section 2: Completing the Accounting Cycle   </vt:lpstr>
      <vt:lpstr>Reversing Entries</vt:lpstr>
      <vt:lpstr>The Accounting Cycle</vt:lpstr>
      <vt:lpstr>Flow of Financial Data through an Accounting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Financial Statements and Closing Procedures</dc:title>
  <dc:creator>Haddock</dc:creator>
  <cp:lastModifiedBy>Johnson, Debra L.</cp:lastModifiedBy>
  <cp:revision>625</cp:revision>
  <dcterms:created xsi:type="dcterms:W3CDTF">2017-02-06T14:40:47Z</dcterms:created>
  <dcterms:modified xsi:type="dcterms:W3CDTF">2018-05-16T22:41:52Z</dcterms:modified>
</cp:coreProperties>
</file>