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8" r:id="rId1"/>
    <p:sldMasterId id="2147487374" r:id="rId2"/>
    <p:sldMasterId id="2147487368" r:id="rId3"/>
  </p:sldMasterIdLst>
  <p:notesMasterIdLst>
    <p:notesMasterId r:id="rId142"/>
  </p:notesMasterIdLst>
  <p:handoutMasterIdLst>
    <p:handoutMasterId r:id="rId143"/>
  </p:handoutMasterIdLst>
  <p:sldIdLst>
    <p:sldId id="564" r:id="rId4"/>
    <p:sldId id="400" r:id="rId5"/>
    <p:sldId id="417" r:id="rId6"/>
    <p:sldId id="418" r:id="rId7"/>
    <p:sldId id="259" r:id="rId8"/>
    <p:sldId id="260" r:id="rId9"/>
    <p:sldId id="530" r:id="rId10"/>
    <p:sldId id="429" r:id="rId11"/>
    <p:sldId id="565" r:id="rId12"/>
    <p:sldId id="264" r:id="rId13"/>
    <p:sldId id="265" r:id="rId14"/>
    <p:sldId id="323" r:id="rId15"/>
    <p:sldId id="266" r:id="rId16"/>
    <p:sldId id="537" r:id="rId17"/>
    <p:sldId id="419" r:id="rId18"/>
    <p:sldId id="336" r:id="rId19"/>
    <p:sldId id="339" r:id="rId20"/>
    <p:sldId id="421" r:id="rId21"/>
    <p:sldId id="459" r:id="rId22"/>
    <p:sldId id="580" r:id="rId23"/>
    <p:sldId id="531" r:id="rId24"/>
    <p:sldId id="431" r:id="rId25"/>
    <p:sldId id="460" r:id="rId26"/>
    <p:sldId id="568" r:id="rId27"/>
    <p:sldId id="404" r:id="rId28"/>
    <p:sldId id="342" r:id="rId29"/>
    <p:sldId id="343" r:id="rId30"/>
    <p:sldId id="344" r:id="rId31"/>
    <p:sldId id="566" r:id="rId32"/>
    <p:sldId id="346" r:id="rId33"/>
    <p:sldId id="345" r:id="rId34"/>
    <p:sldId id="434" r:id="rId35"/>
    <p:sldId id="351" r:id="rId36"/>
    <p:sldId id="567" r:id="rId37"/>
    <p:sldId id="312" r:id="rId38"/>
    <p:sldId id="561" r:id="rId39"/>
    <p:sldId id="453" r:id="rId40"/>
    <p:sldId id="438" r:id="rId41"/>
    <p:sldId id="461" r:id="rId42"/>
    <p:sldId id="440" r:id="rId43"/>
    <p:sldId id="462" r:id="rId44"/>
    <p:sldId id="442" r:id="rId45"/>
    <p:sldId id="463" r:id="rId46"/>
    <p:sldId id="444" r:id="rId47"/>
    <p:sldId id="464" r:id="rId48"/>
    <p:sldId id="275" r:id="rId49"/>
    <p:sldId id="408" r:id="rId50"/>
    <p:sldId id="581" r:id="rId51"/>
    <p:sldId id="465" r:id="rId52"/>
    <p:sldId id="569" r:id="rId53"/>
    <p:sldId id="407" r:id="rId54"/>
    <p:sldId id="311" r:id="rId55"/>
    <p:sldId id="532" r:id="rId56"/>
    <p:sldId id="547" r:id="rId57"/>
    <p:sldId id="548" r:id="rId58"/>
    <p:sldId id="549" r:id="rId59"/>
    <p:sldId id="550" r:id="rId60"/>
    <p:sldId id="551" r:id="rId61"/>
    <p:sldId id="409" r:id="rId62"/>
    <p:sldId id="448" r:id="rId63"/>
    <p:sldId id="570" r:id="rId64"/>
    <p:sldId id="411" r:id="rId65"/>
    <p:sldId id="310" r:id="rId66"/>
    <p:sldId id="560" r:id="rId67"/>
    <p:sldId id="449" r:id="rId68"/>
    <p:sldId id="467" r:id="rId69"/>
    <p:sldId id="450" r:id="rId70"/>
    <p:sldId id="468" r:id="rId71"/>
    <p:sldId id="283" r:id="rId72"/>
    <p:sldId id="412" r:id="rId73"/>
    <p:sldId id="469" r:id="rId74"/>
    <p:sldId id="571" r:id="rId75"/>
    <p:sldId id="414" r:id="rId76"/>
    <p:sldId id="572" r:id="rId77"/>
    <p:sldId id="573" r:id="rId78"/>
    <p:sldId id="574" r:id="rId79"/>
    <p:sldId id="575" r:id="rId80"/>
    <p:sldId id="576" r:id="rId81"/>
    <p:sldId id="577" r:id="rId82"/>
    <p:sldId id="578" r:id="rId83"/>
    <p:sldId id="579" r:id="rId84"/>
    <p:sldId id="582" r:id="rId85"/>
    <p:sldId id="583" r:id="rId86"/>
    <p:sldId id="584" r:id="rId87"/>
    <p:sldId id="585" r:id="rId88"/>
    <p:sldId id="586" r:id="rId89"/>
    <p:sldId id="587" r:id="rId90"/>
    <p:sldId id="588" r:id="rId91"/>
    <p:sldId id="589" r:id="rId92"/>
    <p:sldId id="590" r:id="rId93"/>
    <p:sldId id="591" r:id="rId94"/>
    <p:sldId id="592" r:id="rId95"/>
    <p:sldId id="593" r:id="rId96"/>
    <p:sldId id="594" r:id="rId97"/>
    <p:sldId id="596" r:id="rId98"/>
    <p:sldId id="595" r:id="rId99"/>
    <p:sldId id="597" r:id="rId100"/>
    <p:sldId id="598" r:id="rId101"/>
    <p:sldId id="599" r:id="rId102"/>
    <p:sldId id="600" r:id="rId103"/>
    <p:sldId id="601" r:id="rId104"/>
    <p:sldId id="602" r:id="rId105"/>
    <p:sldId id="603" r:id="rId106"/>
    <p:sldId id="604" r:id="rId107"/>
    <p:sldId id="605" r:id="rId108"/>
    <p:sldId id="606" r:id="rId109"/>
    <p:sldId id="607" r:id="rId110"/>
    <p:sldId id="608" r:id="rId111"/>
    <p:sldId id="609" r:id="rId112"/>
    <p:sldId id="610" r:id="rId113"/>
    <p:sldId id="611" r:id="rId114"/>
    <p:sldId id="612" r:id="rId115"/>
    <p:sldId id="613" r:id="rId116"/>
    <p:sldId id="614" r:id="rId117"/>
    <p:sldId id="615" r:id="rId118"/>
    <p:sldId id="616" r:id="rId119"/>
    <p:sldId id="617" r:id="rId120"/>
    <p:sldId id="618" r:id="rId121"/>
    <p:sldId id="619" r:id="rId122"/>
    <p:sldId id="620" r:id="rId123"/>
    <p:sldId id="621" r:id="rId124"/>
    <p:sldId id="622" r:id="rId125"/>
    <p:sldId id="623" r:id="rId126"/>
    <p:sldId id="624" r:id="rId127"/>
    <p:sldId id="625" r:id="rId128"/>
    <p:sldId id="626" r:id="rId129"/>
    <p:sldId id="627" r:id="rId130"/>
    <p:sldId id="628" r:id="rId131"/>
    <p:sldId id="629" r:id="rId132"/>
    <p:sldId id="630" r:id="rId133"/>
    <p:sldId id="631" r:id="rId134"/>
    <p:sldId id="632" r:id="rId135"/>
    <p:sldId id="633" r:id="rId136"/>
    <p:sldId id="634" r:id="rId137"/>
    <p:sldId id="635" r:id="rId138"/>
    <p:sldId id="636" r:id="rId139"/>
    <p:sldId id="637" r:id="rId140"/>
    <p:sldId id="638" r:id="rId141"/>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th Kane" initials="BK" lastIdx="12" clrIdx="0"/>
  <p:cmAuthor id="1" name="aboulware" initials="a" lastIdx="0" clrIdx="1"/>
  <p:cmAuthor id="2" name="CSTeam" initials="C"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68" autoAdjust="0"/>
    <p:restoredTop sz="93284" autoAdjust="0"/>
  </p:normalViewPr>
  <p:slideViewPr>
    <p:cSldViewPr>
      <p:cViewPr varScale="1">
        <p:scale>
          <a:sx n="107" d="100"/>
          <a:sy n="107" d="100"/>
        </p:scale>
        <p:origin x="1344" y="114"/>
      </p:cViewPr>
      <p:guideLst>
        <p:guide orient="horz" pos="2160"/>
        <p:guide pos="2880"/>
      </p:guideLst>
    </p:cSldViewPr>
  </p:slideViewPr>
  <p:outlineViewPr>
    <p:cViewPr>
      <p:scale>
        <a:sx n="33" d="100"/>
        <a:sy n="33" d="100"/>
      </p:scale>
      <p:origin x="0" y="6892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3168" y="-90"/>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38" Type="http://schemas.openxmlformats.org/officeDocument/2006/relationships/slide" Target="slides/slide135.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144" Type="http://schemas.openxmlformats.org/officeDocument/2006/relationships/commentAuthors" Target="commentAuthors.xml"/><Relationship Id="rId149" Type="http://schemas.microsoft.com/office/2015/10/relationships/revisionInfo" Target="revisionInfo.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slide" Target="slides/slide126.xml"/><Relationship Id="rId137" Type="http://schemas.openxmlformats.org/officeDocument/2006/relationships/slide" Target="slides/slide13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32" Type="http://schemas.openxmlformats.org/officeDocument/2006/relationships/slide" Target="slides/slide129.xml"/><Relationship Id="rId140" Type="http://schemas.openxmlformats.org/officeDocument/2006/relationships/slide" Target="slides/slide137.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slide" Target="slides/slide127.xml"/><Relationship Id="rId135" Type="http://schemas.openxmlformats.org/officeDocument/2006/relationships/slide" Target="slides/slide132.xml"/><Relationship Id="rId143" Type="http://schemas.openxmlformats.org/officeDocument/2006/relationships/handoutMaster" Target="handoutMasters/handoutMaster1.xml"/><Relationship Id="rId148"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11888" y="0"/>
            <a:ext cx="863600" cy="280988"/>
          </a:xfrm>
          <a:prstGeom prst="rect">
            <a:avLst/>
          </a:prstGeom>
        </p:spPr>
        <p:txBody>
          <a:bodyPr vert="horz" wrap="square" lIns="93936" tIns="46968" rIns="93936" bIns="46968" numCol="1" anchor="b" anchorCtr="0" compatLnSpc="1">
            <a:prstTxWarp prst="textNoShape">
              <a:avLst/>
            </a:prstTxWarp>
          </a:bodyPr>
          <a:lstStyle>
            <a:lvl1pPr algn="r">
              <a:defRPr sz="1200"/>
            </a:lvl1pPr>
          </a:lstStyle>
          <a:p>
            <a:pPr>
              <a:defRPr/>
            </a:pPr>
            <a:r>
              <a:rPr lang="en-US"/>
              <a:t>3-</a:t>
            </a:r>
            <a:fld id="{D120CB06-4986-4B8A-8CE3-1B9376B19CE7}" type="slidenum">
              <a:rPr lang="en-US"/>
              <a:pPr>
                <a:defRPr/>
              </a:pPr>
              <a:t>‹#›</a:t>
            </a:fld>
            <a:endParaRPr lang="en-US"/>
          </a:p>
        </p:txBody>
      </p:sp>
    </p:spTree>
    <p:extLst>
      <p:ext uri="{BB962C8B-B14F-4D97-AF65-F5344CB8AC3E}">
        <p14:creationId xmlns:p14="http://schemas.microsoft.com/office/powerpoint/2010/main" val="2182307406"/>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wrap="square" lIns="93936" tIns="46968" rIns="93936" bIns="46968"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708025" y="4448175"/>
            <a:ext cx="5661025" cy="4213225"/>
          </a:xfrm>
          <a:prstGeom prst="rect">
            <a:avLst/>
          </a:prstGeom>
          <a:ln>
            <a:noFill/>
          </a:ln>
        </p:spPr>
        <p:txBody>
          <a:bodyPr vert="horz" wrap="square" lIns="93936" tIns="46968" rIns="93936" bIns="46968"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Slide Number Placeholder 4"/>
          <p:cNvSpPr txBox="1">
            <a:spLocks/>
          </p:cNvSpPr>
          <p:nvPr/>
        </p:nvSpPr>
        <p:spPr>
          <a:xfrm>
            <a:off x="5503863" y="0"/>
            <a:ext cx="1573212" cy="312738"/>
          </a:xfrm>
          <a:prstGeom prst="rect">
            <a:avLst/>
          </a:prstGeom>
        </p:spPr>
        <p:txBody>
          <a:bodyPr lIns="93936" tIns="46968" rIns="93936" bIns="46968" anchor="b"/>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r" eaLnBrk="1" hangingPunct="1">
              <a:defRPr/>
            </a:pPr>
            <a:r>
              <a:rPr lang="en-US" sz="1200" dirty="0">
                <a:latin typeface="Calibri" pitchFamily="-107" charset="0"/>
              </a:rPr>
              <a:t>3 - </a:t>
            </a:r>
            <a:fld id="{71328A81-A768-4F4F-B16B-4E3169F969D5}" type="slidenum">
              <a:rPr lang="en-US" sz="1200" smtClean="0">
                <a:latin typeface="Calibri" pitchFamily="-107" charset="0"/>
              </a:rPr>
              <a:pPr algn="r" eaLnBrk="1" hangingPunct="1">
                <a:defRPr/>
              </a:pPr>
              <a:t>‹#›</a:t>
            </a:fld>
            <a:endParaRPr lang="en-US" sz="1200" dirty="0">
              <a:latin typeface="Calibri" pitchFamily="-107" charset="0"/>
            </a:endParaRPr>
          </a:p>
        </p:txBody>
      </p:sp>
    </p:spTree>
    <p:extLst>
      <p:ext uri="{BB962C8B-B14F-4D97-AF65-F5344CB8AC3E}">
        <p14:creationId xmlns:p14="http://schemas.microsoft.com/office/powerpoint/2010/main" val="4236903535"/>
      </p:ext>
    </p:extLst>
  </p:cSld>
  <p:clrMap bg1="lt1" tx1="dk1" bg2="lt2" tx2="dk2" accent1="accent1" accent2="accent2" accent3="accent3" accent4="accent4" accent5="accent5" accent6="accent6" hlink="hlink" folHlink="folHlink"/>
  <p:hf sldNum="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a:ea typeface="MS PGothic" pitchFamily="34" charset="-128"/>
            </a:endParaRPr>
          </a:p>
        </p:txBody>
      </p:sp>
    </p:spTree>
    <p:extLst>
      <p:ext uri="{BB962C8B-B14F-4D97-AF65-F5344CB8AC3E}">
        <p14:creationId xmlns:p14="http://schemas.microsoft.com/office/powerpoint/2010/main" val="4215607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49507" name="Rectangle 4"/>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49508" name="Rectangle 5"/>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49509" name="Rectangle 6"/>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49510" name="Rectangle 8"/>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49511" name="Rectangle 9"/>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49512"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49513" name="Rectangle 11"/>
          <p:cNvSpPr>
            <a:spLocks noGrp="1" noChangeArrowheads="1"/>
          </p:cNvSpPr>
          <p:nvPr>
            <p:ph type="body" idx="1"/>
          </p:nvPr>
        </p:nvSpPr>
        <p:spPr bwMode="auto">
          <a:xfrm>
            <a:off x="942975" y="4448175"/>
            <a:ext cx="5191125" cy="4213225"/>
          </a:xfrm>
          <a:noFill/>
        </p:spPr>
        <p:txBody>
          <a:bodyPr lIns="92941" tIns="45655" rIns="92941" bIns="45655"/>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S PGothic" pitchFamily="34" charset="-128"/>
                <a:cs typeface="ＭＳ Ｐゴシック" pitchFamily="-107" charset="-128"/>
              </a:rPr>
              <a:t>We rely on two principles in the adjusting process: revenue recognition and expense recognition (the latter is often referred to as </a:t>
            </a:r>
            <a:r>
              <a:rPr lang="en-US" sz="1200" b="0" i="1" u="none" strike="noStrike" kern="1200" baseline="0" dirty="0">
                <a:solidFill>
                  <a:schemeClr val="tx1"/>
                </a:solidFill>
                <a:latin typeface="+mn-lt"/>
                <a:ea typeface="MS PGothic" pitchFamily="34" charset="-128"/>
                <a:cs typeface="ＭＳ Ｐゴシック" pitchFamily="-107" charset="-128"/>
              </a:rPr>
              <a:t>matching</a:t>
            </a:r>
            <a:r>
              <a:rPr lang="en-US" sz="1200" b="0" i="0" u="none" strike="noStrike" kern="1200" baseline="0" dirty="0">
                <a:solidFill>
                  <a:schemeClr val="tx1"/>
                </a:solidFill>
                <a:latin typeface="+mn-lt"/>
                <a:ea typeface="MS PGothic" pitchFamily="34" charset="-128"/>
                <a:cs typeface="ＭＳ Ｐゴシック" pitchFamily="-107" charset="-128"/>
              </a:rPr>
              <a:t>). </a:t>
            </a:r>
            <a:r>
              <a:rPr lang="en-US" sz="1200" b="0" i="1" u="none" strike="noStrike" kern="1200" baseline="0" dirty="0">
                <a:solidFill>
                  <a:schemeClr val="tx1"/>
                </a:solidFill>
                <a:latin typeface="+mn-lt"/>
                <a:ea typeface="MS PGothic" pitchFamily="34" charset="-128"/>
                <a:cs typeface="ＭＳ Ｐゴシック" pitchFamily="-107" charset="-128"/>
              </a:rPr>
              <a:t>Revenue recognition principle </a:t>
            </a:r>
            <a:r>
              <a:rPr lang="en-US" sz="1200" b="0" i="0" u="none" strike="noStrike" kern="1200" baseline="0" dirty="0">
                <a:solidFill>
                  <a:schemeClr val="tx1"/>
                </a:solidFill>
                <a:latin typeface="+mn-lt"/>
                <a:ea typeface="MS PGothic" pitchFamily="34" charset="-128"/>
                <a:cs typeface="ＭＳ Ｐゴシック" pitchFamily="-107" charset="-128"/>
              </a:rPr>
              <a:t>requires that revenue be recorded when goods or services are provided to customers and at an amount expected to be received from customers. A major goal of the adjusting process is to have revenue recognized (reported) in the time period when those services and products are delivered.</a:t>
            </a:r>
            <a:endParaRPr lang="en-US" altLang="en-US" dirty="0"/>
          </a:p>
          <a:p>
            <a:endParaRPr lang="en-US" altLang="en-US" dirty="0"/>
          </a:p>
        </p:txBody>
      </p:sp>
    </p:spTree>
    <p:extLst>
      <p:ext uri="{BB962C8B-B14F-4D97-AF65-F5344CB8AC3E}">
        <p14:creationId xmlns:p14="http://schemas.microsoft.com/office/powerpoint/2010/main" val="225353063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Current liabilities </a:t>
            </a:r>
            <a:r>
              <a:rPr lang="en-US" altLang="en-US" dirty="0"/>
              <a:t>are obligations due to be paid or settled within one year or the operating cycle, whichever is longer. They are usually settled by paying out current assets such as cash. Current liabilities often include accounts payable, notes payable, wages payable, taxes payable, interest payable, and unearned revenues. Also, any portion of a long-term liability due to be paid within one year or the operating cycle, whichever is longer, is a current liability. Unearned revenues are current liabilities when they will be settled by delivering products or services within one year or the operating cycle, whichever is longer. Current liabilities are reported in the order of those to be settled first.</a:t>
            </a:r>
          </a:p>
        </p:txBody>
      </p:sp>
    </p:spTree>
    <p:extLst>
      <p:ext uri="{BB962C8B-B14F-4D97-AF65-F5344CB8AC3E}">
        <p14:creationId xmlns:p14="http://schemas.microsoft.com/office/powerpoint/2010/main" val="276699008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Long-term liabilities </a:t>
            </a:r>
            <a:r>
              <a:rPr lang="en-US" altLang="en-US" dirty="0"/>
              <a:t>are obligations </a:t>
            </a:r>
            <a:r>
              <a:rPr lang="en-US" altLang="en-US" i="1" dirty="0"/>
              <a:t>not </a:t>
            </a:r>
            <a:r>
              <a:rPr lang="en-US" altLang="en-US" dirty="0"/>
              <a:t>due within one year or the operating cycle, whichever is longer. Notes payable, mortgages payable, bonds payable, and lease obligations are common long-term liabilities. If a company has both short- and long-term items in each of these categories, they are commonly separated into two accounts in the ledger.</a:t>
            </a:r>
          </a:p>
        </p:txBody>
      </p:sp>
    </p:spTree>
    <p:extLst>
      <p:ext uri="{BB962C8B-B14F-4D97-AF65-F5344CB8AC3E}">
        <p14:creationId xmlns:p14="http://schemas.microsoft.com/office/powerpoint/2010/main" val="276699008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Equity is the owner’s claim on assets. For a corporation, this claim is reported in the equity section and divided into two main subsections, common stock (contributed capital) and retained earnings. </a:t>
            </a:r>
          </a:p>
          <a:p>
            <a:endParaRPr lang="en-US" altLang="en-US" dirty="0"/>
          </a:p>
          <a:p>
            <a:r>
              <a:rPr lang="en-US" altLang="en-US" b="1" dirty="0"/>
              <a:t>Review what you have learned in the following NEED-TO-KNOW Slides.</a:t>
            </a:r>
          </a:p>
          <a:p>
            <a:endParaRPr lang="en-US" altLang="en-US" dirty="0"/>
          </a:p>
        </p:txBody>
      </p:sp>
    </p:spTree>
    <p:extLst>
      <p:ext uri="{BB962C8B-B14F-4D97-AF65-F5344CB8AC3E}">
        <p14:creationId xmlns:p14="http://schemas.microsoft.com/office/powerpoint/2010/main" val="276699008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200" kern="1200" dirty="0">
                <a:solidFill>
                  <a:schemeClr val="tx1"/>
                </a:solidFill>
                <a:latin typeface="+mn-lt"/>
                <a:ea typeface="MS PGothic" pitchFamily="34" charset="-128"/>
                <a:cs typeface="ＭＳ Ｐゴシック" pitchFamily="-107" charset="-128"/>
              </a:rPr>
              <a:t>A classified balance sheet includes subtotals for current assets versus plant assets and current liabilities versus long-term liabilities. Current assets are assets that are either cash, will be converted to cash, or used, within the current year or the current operating cycle, whichever is longer. Plant assets are long-term assets that are used in the generation of net income. Current liabilities are due within one year or one operating cycle, whichever is longer, and long-term liabilities are due beyond the current year or operating cycle. Cash and Accounts receivable are both current assets. Land is a plant asset. Accounts payable is a current liability; it's due usually within 30 days. Long term notes payable is a long-term liability.</a:t>
            </a:r>
          </a:p>
          <a:p>
            <a:pPr>
              <a:defRPr/>
            </a:pPr>
            <a:r>
              <a:rPr lang="en-US" sz="1200" kern="1200" dirty="0">
                <a:solidFill>
                  <a:schemeClr val="tx1"/>
                </a:solidFill>
                <a:latin typeface="+mn-lt"/>
                <a:ea typeface="MS PGothic" pitchFamily="34" charset="-128"/>
                <a:cs typeface="ＭＳ Ｐゴシック" pitchFamily="-107" charset="-128"/>
              </a:rPr>
              <a:t> </a:t>
            </a:r>
          </a:p>
          <a:p>
            <a:pPr>
              <a:defRPr/>
            </a:pPr>
            <a:r>
              <a:rPr lang="en-US" sz="1200" kern="1200" dirty="0">
                <a:solidFill>
                  <a:schemeClr val="tx1"/>
                </a:solidFill>
                <a:latin typeface="+mn-lt"/>
                <a:ea typeface="MS PGothic" pitchFamily="34" charset="-128"/>
                <a:cs typeface="ＭＳ Ｐゴシック" pitchFamily="-107" charset="-128"/>
              </a:rPr>
              <a:t>The $45,000 balance in Retained earnings is the beginning of the period balance; but it's not hard to calculate ending retained</a:t>
            </a:r>
            <a:r>
              <a:rPr lang="en-US" sz="1200" kern="1200" baseline="0" dirty="0">
                <a:solidFill>
                  <a:schemeClr val="tx1"/>
                </a:solidFill>
                <a:latin typeface="+mn-lt"/>
                <a:ea typeface="MS PGothic" pitchFamily="34" charset="-128"/>
                <a:cs typeface="ＭＳ Ｐゴシック" pitchFamily="-107" charset="-128"/>
              </a:rPr>
              <a:t> earnings</a:t>
            </a:r>
            <a:r>
              <a:rPr lang="en-US" sz="1200" kern="1200" dirty="0">
                <a:solidFill>
                  <a:schemeClr val="tx1"/>
                </a:solidFill>
                <a:latin typeface="+mn-lt"/>
                <a:ea typeface="MS PGothic" pitchFamily="34" charset="-128"/>
                <a:cs typeface="ＭＳ Ｐゴシック" pitchFamily="-107" charset="-128"/>
              </a:rPr>
              <a:t>. Ending retained</a:t>
            </a:r>
            <a:r>
              <a:rPr lang="en-US" sz="1200" kern="1200" baseline="0" dirty="0">
                <a:solidFill>
                  <a:schemeClr val="tx1"/>
                </a:solidFill>
                <a:latin typeface="+mn-lt"/>
                <a:ea typeface="MS PGothic" pitchFamily="34" charset="-128"/>
                <a:cs typeface="ＭＳ Ｐゴシック" pitchFamily="-107" charset="-128"/>
              </a:rPr>
              <a:t> earnings</a:t>
            </a:r>
            <a:r>
              <a:rPr lang="en-US" sz="1200" kern="1200" dirty="0">
                <a:solidFill>
                  <a:schemeClr val="tx1"/>
                </a:solidFill>
                <a:latin typeface="+mn-lt"/>
                <a:ea typeface="MS PGothic" pitchFamily="34" charset="-128"/>
                <a:cs typeface="ＭＳ Ｐゴシック" pitchFamily="-107" charset="-128"/>
              </a:rPr>
              <a:t> includes all of the income statement and statement of retained earnings activity. Retained earnings at the end of the period equals the beginning retained earnings of, $45,000, plus the revenues, $79,000, minus expenses, $64,000 and dividends, $20,000. The ending balance in the Retained earnings</a:t>
            </a:r>
            <a:r>
              <a:rPr lang="en-US" sz="1200" kern="1200" baseline="0" dirty="0">
                <a:solidFill>
                  <a:schemeClr val="tx1"/>
                </a:solidFill>
                <a:latin typeface="+mn-lt"/>
                <a:ea typeface="MS PGothic" pitchFamily="34" charset="-128"/>
                <a:cs typeface="ＭＳ Ｐゴシック" pitchFamily="-107" charset="-128"/>
              </a:rPr>
              <a:t> </a:t>
            </a:r>
            <a:r>
              <a:rPr lang="en-US" sz="1200" kern="1200" dirty="0">
                <a:solidFill>
                  <a:schemeClr val="tx1"/>
                </a:solidFill>
                <a:latin typeface="+mn-lt"/>
                <a:ea typeface="MS PGothic" pitchFamily="34" charset="-128"/>
                <a:cs typeface="ＭＳ Ｐゴシック" pitchFamily="-107" charset="-128"/>
              </a:rPr>
              <a:t>account is $40,000. We calculate the subtotals for each of our categories: total current assets are $30,000; total plant assets, $85,000; total assets, $115,000. Total current liabilities are $12,000, Total liabilities are $45,000. Total equity is $70,000, and total liabilities and equity equals total assets, $115,000.</a:t>
            </a:r>
          </a:p>
          <a:p>
            <a:endParaRPr lang="en-US" dirty="0"/>
          </a:p>
        </p:txBody>
      </p:sp>
    </p:spTree>
    <p:extLst>
      <p:ext uri="{BB962C8B-B14F-4D97-AF65-F5344CB8AC3E}">
        <p14:creationId xmlns:p14="http://schemas.microsoft.com/office/powerpoint/2010/main" val="253255781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3255781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3255781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Profit margin is an important measure in business. It tells us about the relationship between sales and profits or net income. We calculate the ratio by dividing net income for the period by sales revenue. A high profit margin is an indicator of future growth. </a:t>
            </a:r>
          </a:p>
          <a:p>
            <a:endParaRPr lang="en-US" altLang="en-US" dirty="0"/>
          </a:p>
          <a:p>
            <a:r>
              <a:rPr lang="en-US" altLang="en-US" dirty="0"/>
              <a:t>You can see the profit margin at Limited Brands for the years 2011 through 2015. </a:t>
            </a:r>
            <a:r>
              <a:rPr lang="en-US" dirty="0"/>
              <a:t>Limited’s average profit margin is 8.3% during this five-year period. This favorably compares to the average industry profit margin of 2.3%. Moreover, we see that Limited’s profit margin has rebounded from the recent recessionary period and is at the 7% to 9% margin for the past five years (see margin graph).</a:t>
            </a:r>
            <a:endParaRPr lang="en-US" altLang="en-US" dirty="0"/>
          </a:p>
          <a:p>
            <a:endParaRPr lang="en-US" altLang="en-US" dirty="0"/>
          </a:p>
        </p:txBody>
      </p:sp>
    </p:spTree>
    <p:extLst>
      <p:ext uri="{BB962C8B-B14F-4D97-AF65-F5344CB8AC3E}">
        <p14:creationId xmlns:p14="http://schemas.microsoft.com/office/powerpoint/2010/main" val="137729710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An important use of financial statements is to help assess a company’s ability to pay its debts in the near future. Such analysis affects decisions by suppliers when allowing a company to buy on credit. It also affects decisions by creditors when lending money to a company, including loan terms such as interest rate, due date, and collateral requirements. It can also affect a manager’s decisions about using cash to pay debts when they come due. The </a:t>
            </a:r>
            <a:r>
              <a:rPr lang="en-US" altLang="en-US" b="1" dirty="0"/>
              <a:t>current ratio </a:t>
            </a:r>
            <a:r>
              <a:rPr lang="en-US" altLang="en-US" dirty="0"/>
              <a:t>is one measure of a company’s ability to pay its short-term obligations. It is defined above as current assets divided by current liabilities.</a:t>
            </a:r>
          </a:p>
          <a:p>
            <a:endParaRPr lang="en-US" altLang="en-US" dirty="0"/>
          </a:p>
          <a:p>
            <a:r>
              <a:rPr lang="en-US" altLang="en-US" dirty="0"/>
              <a:t>Limited Brands’ current ratio averaged 1.8 for its fiscal years 2010 through 2015. The current ratio for each of these years suggests that the company’s short-term obligations can be covered with its short-term assets. However, if its ratio would approach 1.0, Limited would expect to face challenges in covering liabilities. If the ratio were </a:t>
            </a:r>
            <a:r>
              <a:rPr lang="en-US" altLang="en-US" i="1" dirty="0"/>
              <a:t>less </a:t>
            </a:r>
            <a:r>
              <a:rPr lang="en-US" altLang="en-US" dirty="0"/>
              <a:t>than 1.0, current liabilities would exceed current assets, and the company’s ability to pay short-term obligations could be in doubt. Limited Brands’ liquidity, as evidenced by its current ratio, declined in 2011, 2012, and 2013, which roughly matches the industry decline.</a:t>
            </a:r>
          </a:p>
          <a:p>
            <a:endParaRPr lang="en-US" altLang="en-US" dirty="0"/>
          </a:p>
          <a:p>
            <a:endParaRPr lang="en-US" altLang="en-US" dirty="0"/>
          </a:p>
        </p:txBody>
      </p:sp>
    </p:spTree>
    <p:extLst>
      <p:ext uri="{BB962C8B-B14F-4D97-AF65-F5344CB8AC3E}">
        <p14:creationId xmlns:p14="http://schemas.microsoft.com/office/powerpoint/2010/main" val="137729710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Appendix 3A: Alternative Accounting for Prepayments</a:t>
            </a:r>
          </a:p>
          <a:p>
            <a:endParaRPr lang="en-US" altLang="en-US" dirty="0"/>
          </a:p>
          <a:p>
            <a:r>
              <a:rPr lang="en-US" altLang="en-US" dirty="0"/>
              <a:t>An alternative method is to record all prepaid expenses with debits to expense accounts. If any </a:t>
            </a:r>
            <a:r>
              <a:rPr lang="en-US" altLang="en-US" dirty="0" err="1"/>
              <a:t>prepaids</a:t>
            </a:r>
            <a:r>
              <a:rPr lang="en-US" altLang="en-US" dirty="0"/>
              <a:t> remain unused or unexpired at the end of an accounting period, then adjusting entries must transfer the cost of the unused portions from expense accounts to prepaid expense (asset) accounts. This alternative method is acceptable. The financial statements are identical under either method, but the adjusting entries are different. To illustrate the differences between these two methods, let’s look at </a:t>
            </a:r>
            <a:r>
              <a:rPr lang="en-US" altLang="en-US" dirty="0" err="1"/>
              <a:t>FastForward’s</a:t>
            </a:r>
            <a:r>
              <a:rPr lang="en-US" altLang="en-US" dirty="0"/>
              <a:t> cash payment of December 6 for 24 months of insurance coverage beginning on December 1. </a:t>
            </a:r>
            <a:r>
              <a:rPr lang="en-US" altLang="en-US" dirty="0" err="1"/>
              <a:t>FastForward</a:t>
            </a:r>
            <a:r>
              <a:rPr lang="en-US" altLang="en-US" dirty="0"/>
              <a:t> recorded that payment with a debit to an asset account, but it could have recorded a debit to an expense account. These alternatives are shown on this slide in the first graphic.</a:t>
            </a:r>
          </a:p>
          <a:p>
            <a:endParaRPr lang="en-US" altLang="en-US" dirty="0"/>
          </a:p>
          <a:p>
            <a:r>
              <a:rPr lang="en-US" altLang="en-US" dirty="0"/>
              <a:t>At the end of its accounting period on December 31, insurance protection for one month has expired. This means $100 ($2,400/24 months) of insurance coverage has expired and is an expense for December. The adjusting entry depends on how the original payment was recorded. This is shown on this slide in the second graphic. </a:t>
            </a:r>
          </a:p>
          <a:p>
            <a:endParaRPr lang="en-US" dirty="0"/>
          </a:p>
        </p:txBody>
      </p:sp>
    </p:spTree>
    <p:extLst>
      <p:ext uri="{BB962C8B-B14F-4D97-AF65-F5344CB8AC3E}">
        <p14:creationId xmlns:p14="http://schemas.microsoft.com/office/powerpoint/2010/main" val="71545687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15456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50531" name="Rectangle 4"/>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50532" name="Rectangle 5"/>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50533" name="Rectangle 6"/>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50534" name="Rectangle 8"/>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50535" name="Rectangle 9"/>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50536"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50537" name="Rectangle 11"/>
          <p:cNvSpPr>
            <a:spLocks noGrp="1" noChangeArrowheads="1"/>
          </p:cNvSpPr>
          <p:nvPr>
            <p:ph type="body" idx="1"/>
          </p:nvPr>
        </p:nvSpPr>
        <p:spPr bwMode="auto">
          <a:xfrm>
            <a:off x="942975" y="4448175"/>
            <a:ext cx="5191125" cy="4213225"/>
          </a:xfrm>
          <a:noFill/>
        </p:spPr>
        <p:txBody>
          <a:bodyPr lIns="92941" tIns="45655" rIns="92941" bIns="45655"/>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The matching principle aims to record expenses in the same accounting period as the revenues that are recognized as a result of those expenses. This matching of expenses with the revenue benefits is a major part of the adjusting process.</a:t>
            </a:r>
          </a:p>
          <a:p>
            <a:endParaRPr lang="en-US" altLang="en-US" dirty="0"/>
          </a:p>
        </p:txBody>
      </p:sp>
    </p:spTree>
    <p:extLst>
      <p:ext uri="{BB962C8B-B14F-4D97-AF65-F5344CB8AC3E}">
        <p14:creationId xmlns:p14="http://schemas.microsoft.com/office/powerpoint/2010/main" val="213184713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When these entries are posted to the accounts in the ledger, we can see that these two methods give identical results. The December 31 adjusted account balances show Prepaid Insurance of $2,300 and Insurance Expense of $100 for both methods.</a:t>
            </a:r>
          </a:p>
        </p:txBody>
      </p:sp>
    </p:spTree>
    <p:extLst>
      <p:ext uri="{BB962C8B-B14F-4D97-AF65-F5344CB8AC3E}">
        <p14:creationId xmlns:p14="http://schemas.microsoft.com/office/powerpoint/2010/main" val="71545687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An alternative method is to record </a:t>
            </a:r>
            <a:r>
              <a:rPr lang="en-US" altLang="en-US" i="1" dirty="0"/>
              <a:t>all </a:t>
            </a:r>
            <a:r>
              <a:rPr lang="en-US" altLang="en-US" dirty="0"/>
              <a:t>unearned revenues with credits to revenue accounts. If any revenues are unearned at the end of an accounting period, then adjusting entries must transfer the unearned portions from revenue accounts to unearned revenue (liability) accounts. This alternative method is acceptable. The adjusting entries are different for these two alternatives, but the financial statements are identical.</a:t>
            </a:r>
          </a:p>
          <a:p>
            <a:endParaRPr lang="en-US" altLang="en-US" dirty="0"/>
          </a:p>
          <a:p>
            <a:r>
              <a:rPr lang="en-US" altLang="en-US" dirty="0"/>
              <a:t>Assume </a:t>
            </a:r>
            <a:r>
              <a:rPr lang="en-US" altLang="en-US" dirty="0" err="1"/>
              <a:t>FastForward’s</a:t>
            </a:r>
            <a:r>
              <a:rPr lang="en-US" altLang="en-US" dirty="0"/>
              <a:t> December 26 receipt of $3,000 for consulting services covering the period December 27 to February 24. </a:t>
            </a:r>
            <a:r>
              <a:rPr lang="en-US" altLang="en-US" dirty="0" err="1"/>
              <a:t>FastForward</a:t>
            </a:r>
            <a:r>
              <a:rPr lang="en-US" altLang="en-US" dirty="0"/>
              <a:t> recorded this transaction with a credit to a liability account. The alternative is to record it with a credit to a revenue account.</a:t>
            </a:r>
          </a:p>
          <a:p>
            <a:endParaRPr lang="en-US" altLang="en-US" dirty="0"/>
          </a:p>
          <a:p>
            <a:r>
              <a:rPr lang="en-US" altLang="en-US" dirty="0"/>
              <a:t>By the end of its accounting period on December 31, </a:t>
            </a:r>
            <a:r>
              <a:rPr lang="en-US" altLang="en-US" dirty="0" err="1"/>
              <a:t>FastForward</a:t>
            </a:r>
            <a:r>
              <a:rPr lang="en-US" altLang="en-US" dirty="0"/>
              <a:t> has earned $250 of this revenue. This means $250 of the liability has been satisfied. Depending on how the initial receipt is recorded, the adjusting entry is as shown.</a:t>
            </a:r>
          </a:p>
        </p:txBody>
      </p:sp>
    </p:spTree>
    <p:extLst>
      <p:ext uri="{BB962C8B-B14F-4D97-AF65-F5344CB8AC3E}">
        <p14:creationId xmlns:p14="http://schemas.microsoft.com/office/powerpoint/2010/main" val="71545687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Tree>
    <p:extLst>
      <p:ext uri="{BB962C8B-B14F-4D97-AF65-F5344CB8AC3E}">
        <p14:creationId xmlns:p14="http://schemas.microsoft.com/office/powerpoint/2010/main" val="71545687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When these entries are posted to the accounts in the ledger, we can see that these two methods give identical results. </a:t>
            </a:r>
            <a:r>
              <a:rPr lang="en-US" altLang="en-US" dirty="0">
                <a:solidFill>
                  <a:srgbClr val="000000"/>
                </a:solidFill>
              </a:rPr>
              <a:t>The December 31 adjusted account balances show Unearned Consulting Revenue of $2,750 and Consulting Revenue of $250 for both methods.</a:t>
            </a:r>
            <a:endParaRPr lang="en-US" altLang="en-US" dirty="0"/>
          </a:p>
          <a:p>
            <a:endParaRPr lang="en-US" altLang="en-US" dirty="0"/>
          </a:p>
        </p:txBody>
      </p:sp>
    </p:spTree>
    <p:extLst>
      <p:ext uri="{BB962C8B-B14F-4D97-AF65-F5344CB8AC3E}">
        <p14:creationId xmlns:p14="http://schemas.microsoft.com/office/powerpoint/2010/main" val="71545687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A work sheet is </a:t>
            </a:r>
            <a:r>
              <a:rPr lang="en-US" i="0" dirty="0"/>
              <a:t>a</a:t>
            </a:r>
            <a:r>
              <a:rPr lang="en-US" i="0" baseline="0" dirty="0"/>
              <a:t> document that is used internally by companies to help with adjusting and closing accounts and with preparing financial statements</a:t>
            </a:r>
            <a:r>
              <a:rPr lang="en-US" dirty="0"/>
              <a:t>. Specifically, a work sheet:</a:t>
            </a:r>
          </a:p>
          <a:p>
            <a:pPr>
              <a:defRPr/>
            </a:pPr>
            <a:r>
              <a:rPr lang="en-US" dirty="0"/>
              <a:t>1.   Aids the preparation of financial statements.</a:t>
            </a:r>
          </a:p>
          <a:p>
            <a:pPr marL="234841" indent="-234841">
              <a:buFontTx/>
              <a:buAutoNum type="arabicPeriod" startAt="2"/>
              <a:defRPr/>
            </a:pPr>
            <a:r>
              <a:rPr lang="en-US" dirty="0"/>
              <a:t>Reduces the risk of errors when working with many accounts and adjustments. </a:t>
            </a:r>
          </a:p>
          <a:p>
            <a:pPr marL="234841" indent="-234841">
              <a:buFontTx/>
              <a:buAutoNum type="arabicPeriod" startAt="2"/>
              <a:defRPr/>
            </a:pPr>
            <a:r>
              <a:rPr lang="en-US" dirty="0"/>
              <a:t>Links accounts and adjustments to their impacts in financial statements.</a:t>
            </a:r>
          </a:p>
          <a:p>
            <a:pPr marL="228600" indent="-228600">
              <a:buAutoNum type="arabicPeriod" startAt="4"/>
              <a:defRPr/>
            </a:pPr>
            <a:r>
              <a:rPr lang="en-US" dirty="0"/>
              <a:t>Helps in preparing interim (monthly and quarterly) financial statements when the journalizing and posting of adjusting entries are postponed until year-end.</a:t>
            </a:r>
          </a:p>
          <a:p>
            <a:pPr marL="228600" marR="0" indent="-228600" algn="l" defTabSz="914400" rtl="0" eaLnBrk="0" fontAlgn="base" latinLnBrk="0" hangingPunct="0">
              <a:lnSpc>
                <a:spcPct val="100000"/>
              </a:lnSpc>
              <a:spcBef>
                <a:spcPct val="30000"/>
              </a:spcBef>
              <a:spcAft>
                <a:spcPct val="0"/>
              </a:spcAft>
              <a:buClrTx/>
              <a:buSzTx/>
              <a:buFontTx/>
              <a:buAutoNum type="arabicPeriod" startAt="4"/>
              <a:tabLst/>
              <a:defRPr/>
            </a:pPr>
            <a:r>
              <a:rPr lang="en-US" dirty="0"/>
              <a:t>Shows the effects of proposed or “what-if” transactions.</a:t>
            </a:r>
          </a:p>
          <a:p>
            <a:pPr>
              <a:defRPr/>
            </a:pPr>
            <a:endParaRPr lang="en-US" altLang="en-US" dirty="0"/>
          </a:p>
          <a:p>
            <a:endParaRPr lang="en-US" dirty="0"/>
          </a:p>
        </p:txBody>
      </p:sp>
    </p:spTree>
    <p:extLst>
      <p:ext uri="{BB962C8B-B14F-4D97-AF65-F5344CB8AC3E}">
        <p14:creationId xmlns:p14="http://schemas.microsoft.com/office/powerpoint/2010/main" val="383061585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indent="0">
              <a:buFontTx/>
              <a:buNone/>
              <a:defRPr/>
            </a:pPr>
            <a:r>
              <a:rPr lang="en-US" sz="1200" b="0" i="0" u="none" strike="noStrike" kern="1200" baseline="0" dirty="0">
                <a:solidFill>
                  <a:schemeClr val="tx1"/>
                </a:solidFill>
                <a:latin typeface="+mn-lt"/>
                <a:ea typeface="ＭＳ Ｐゴシック" pitchFamily="-84" charset="-128"/>
                <a:cs typeface="ＭＳ Ｐゴシック" pitchFamily="-84" charset="-128"/>
              </a:rPr>
              <a:t>When a work sheet is used to prepare financial statements, it is constructed at the end of a period before the adjusting process. Preparing the work sheet has five important steps. Each step, 1 through 5, is color-coded and explained with reference to Exhibits 4.1 and 4.2. </a:t>
            </a:r>
          </a:p>
          <a:p>
            <a:pPr marL="0" indent="0">
              <a:buFontTx/>
              <a:buNone/>
              <a:defRPr/>
            </a:pPr>
            <a:r>
              <a:rPr lang="en-US" sz="1200" b="0" i="0" u="none" strike="noStrike" kern="1200" baseline="0" dirty="0">
                <a:solidFill>
                  <a:schemeClr val="tx1"/>
                </a:solidFill>
                <a:latin typeface="+mn-lt"/>
                <a:ea typeface="ＭＳ Ｐゴシック" pitchFamily="-84" charset="-128"/>
                <a:cs typeface="ＭＳ Ｐゴシック" pitchFamily="-84" charset="-128"/>
              </a:rPr>
              <a:t>Step 1: The first step in preparing a work sheet is to list the title of every account and its account number that appears on its financial statements. This includes all accounts in the ledger plus any new ones from adjusting entries. The unadjusted balance for each account is then entered in the appropriate Debit or Credit column of the unadjusted trial balance columns. The totals of these two columns must be equal. </a:t>
            </a:r>
          </a:p>
          <a:p>
            <a:pPr marL="0" indent="0">
              <a:buFontTx/>
              <a:buNone/>
              <a:defRPr/>
            </a:pPr>
            <a:r>
              <a:rPr lang="en-US" sz="1200" b="0" i="0" u="none" strike="noStrike" kern="1200" baseline="0" dirty="0">
                <a:solidFill>
                  <a:schemeClr val="tx1"/>
                </a:solidFill>
                <a:latin typeface="+mn-lt"/>
                <a:ea typeface="ＭＳ Ｐゴシック" pitchFamily="-84" charset="-128"/>
              </a:rPr>
              <a:t>Step 2: T</a:t>
            </a:r>
            <a:r>
              <a:rPr lang="en-US" sz="1200" b="0" i="0" u="none" strike="noStrike" kern="1200" baseline="0" dirty="0">
                <a:solidFill>
                  <a:schemeClr val="tx1"/>
                </a:solidFill>
                <a:latin typeface="+mn-lt"/>
                <a:ea typeface="ＭＳ Ｐゴシック" pitchFamily="-84" charset="-128"/>
                <a:cs typeface="ＭＳ Ｐゴシック" pitchFamily="-84" charset="-128"/>
              </a:rPr>
              <a:t>he second step is to enter adjustments in the Adjustments columns. </a:t>
            </a:r>
          </a:p>
          <a:p>
            <a:pPr marL="0" indent="0">
              <a:buFontTx/>
              <a:buNone/>
              <a:defRPr/>
            </a:pPr>
            <a:r>
              <a:rPr lang="en-US" sz="1200" b="0" i="0" u="none" strike="noStrike" kern="1200" baseline="0" dirty="0">
                <a:solidFill>
                  <a:schemeClr val="tx1"/>
                </a:solidFill>
                <a:latin typeface="+mn-lt"/>
                <a:ea typeface="ＭＳ Ｐゴシック" pitchFamily="-84" charset="-128"/>
              </a:rPr>
              <a:t>Step 3: </a:t>
            </a:r>
            <a:r>
              <a:rPr lang="en-US" sz="1200" b="0" i="0" u="none" strike="noStrike" kern="1200" baseline="0" dirty="0">
                <a:solidFill>
                  <a:schemeClr val="tx1"/>
                </a:solidFill>
                <a:latin typeface="+mn-lt"/>
                <a:ea typeface="ＭＳ Ｐゴシック" pitchFamily="-84" charset="-128"/>
                <a:cs typeface="ＭＳ Ｐゴシック" pitchFamily="-84" charset="-128"/>
              </a:rPr>
              <a:t>The adjusted trial balance is prepared by combining the adjustments with the unadjusted balances for each account. </a:t>
            </a:r>
          </a:p>
          <a:p>
            <a:pPr marL="0" indent="0">
              <a:buFontTx/>
              <a:buNone/>
              <a:defRPr/>
            </a:pPr>
            <a:r>
              <a:rPr lang="en-US" sz="1200" b="0" i="0" u="none" strike="noStrike" kern="1200" baseline="0" dirty="0">
                <a:solidFill>
                  <a:schemeClr val="tx1"/>
                </a:solidFill>
                <a:latin typeface="+mn-lt"/>
                <a:ea typeface="ＭＳ Ｐゴシック" pitchFamily="-84" charset="-128"/>
              </a:rPr>
              <a:t>Step 4: </a:t>
            </a:r>
            <a:r>
              <a:rPr lang="en-US" sz="1200" b="0" i="0" u="none" strike="noStrike" kern="1200" baseline="0" dirty="0">
                <a:solidFill>
                  <a:schemeClr val="tx1"/>
                </a:solidFill>
                <a:latin typeface="+mn-lt"/>
                <a:ea typeface="ＭＳ Ｐゴシック" pitchFamily="-84" charset="-128"/>
                <a:cs typeface="ＭＳ Ｐゴシック" pitchFamily="-84" charset="-128"/>
              </a:rPr>
              <a:t>This step involves sorting account balances from the adjusted trial balance to their proper financial statement columns. Expenses go to the Income Statement Debit column and revenues to the Income Statement Credit column. Assets and withdrawals go to the Balance Sheet &amp; Statement of Owner’s Equity Debit column. Liabilities and owner’s capital go to the Balance Sheet &amp; Statement of Owner’s Equity Credit column. </a:t>
            </a:r>
          </a:p>
          <a:p>
            <a:pPr marL="0" indent="0">
              <a:buFontTx/>
              <a:buNone/>
              <a:defRPr/>
            </a:pPr>
            <a:r>
              <a:rPr lang="en-US" sz="1200" b="0" i="0" u="none" strike="noStrike" kern="1200" baseline="0" dirty="0">
                <a:solidFill>
                  <a:schemeClr val="tx1"/>
                </a:solidFill>
                <a:latin typeface="+mn-lt"/>
                <a:ea typeface="ＭＳ Ｐゴシック" pitchFamily="-84" charset="-128"/>
              </a:rPr>
              <a:t>Step 5: </a:t>
            </a:r>
            <a:r>
              <a:rPr lang="en-US" sz="1200" b="0" i="0" u="none" strike="noStrike" kern="1200" baseline="0" dirty="0">
                <a:solidFill>
                  <a:schemeClr val="tx1"/>
                </a:solidFill>
                <a:latin typeface="+mn-lt"/>
                <a:ea typeface="ＭＳ Ｐゴシック" pitchFamily="-84" charset="-128"/>
                <a:cs typeface="ＭＳ Ｐゴシック" pitchFamily="-84" charset="-128"/>
              </a:rPr>
              <a:t>Each financial statement column (from step 4) is totaled. The difference between the Debit and Credit column totals of the Income Statement columns is net income or net loss. This occurs because revenues are entered in the Credit column and expenses in the Debit column. If the Credit total exceeds the Debit total, there is net income. If the Debit total exceeds the Credit total, there is a net loss. </a:t>
            </a:r>
            <a:endParaRPr lang="en-US" altLang="en-US" dirty="0"/>
          </a:p>
        </p:txBody>
      </p:sp>
    </p:spTree>
    <p:extLst>
      <p:ext uri="{BB962C8B-B14F-4D97-AF65-F5344CB8AC3E}">
        <p14:creationId xmlns:p14="http://schemas.microsoft.com/office/powerpoint/2010/main" val="383061585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defRPr/>
            </a:pPr>
            <a:r>
              <a:rPr lang="en-US" dirty="0"/>
              <a:t>A worksheet organizes information used to prepare adjusting entries, financial statements, and closing entries.</a:t>
            </a:r>
          </a:p>
          <a:p>
            <a:pPr marL="0" indent="0">
              <a:buFontTx/>
              <a:buNone/>
              <a:defRPr/>
            </a:pPr>
            <a:endParaRPr lang="en-US" dirty="0"/>
          </a:p>
          <a:p>
            <a:pPr>
              <a:defRPr/>
            </a:pPr>
            <a:r>
              <a:rPr lang="en-US" b="1" dirty="0"/>
              <a:t>Review what you have learned in the following NEED-TO-KNOW Slides.</a:t>
            </a:r>
          </a:p>
          <a:p>
            <a:pPr>
              <a:defRPr/>
            </a:pPr>
            <a:endParaRPr lang="en-US" altLang="en-US" dirty="0"/>
          </a:p>
          <a:p>
            <a:pPr>
              <a:defRPr/>
            </a:pPr>
            <a:endParaRPr lang="en-US" altLang="en-US" dirty="0"/>
          </a:p>
          <a:p>
            <a:endParaRPr lang="en-US" dirty="0"/>
          </a:p>
        </p:txBody>
      </p:sp>
    </p:spTree>
    <p:extLst>
      <p:ext uri="{BB962C8B-B14F-4D97-AF65-F5344CB8AC3E}">
        <p14:creationId xmlns:p14="http://schemas.microsoft.com/office/powerpoint/2010/main" val="168925624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Reversing entries </a:t>
            </a:r>
            <a:r>
              <a:rPr lang="en-US" altLang="en-US" dirty="0"/>
              <a:t>are optional. They are recorded in response to accrued assets and accrued liabilities that were created by adjusting entries at the end of a reporting period. The purpose of reversing entries is to simplify a company’s recordkeeping. </a:t>
            </a:r>
          </a:p>
          <a:p>
            <a:r>
              <a:rPr lang="en-US" altLang="en-US" dirty="0"/>
              <a:t>Let’s see how the accounting for our payroll accrual will be handled with and without reversing entries.</a:t>
            </a:r>
          </a:p>
          <a:p>
            <a:endParaRPr lang="en-US" dirty="0"/>
          </a:p>
        </p:txBody>
      </p:sp>
    </p:spTree>
    <p:extLst>
      <p:ext uri="{BB962C8B-B14F-4D97-AF65-F5344CB8AC3E}">
        <p14:creationId xmlns:p14="http://schemas.microsoft.com/office/powerpoint/2010/main" val="214906148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The purpose of reversing entries is to simplify a company’s recordkeeping. This slide shows an example of </a:t>
            </a:r>
            <a:r>
              <a:rPr lang="en-US" altLang="en-US" dirty="0" err="1"/>
              <a:t>FastForward’s</a:t>
            </a:r>
            <a:r>
              <a:rPr lang="en-US" altLang="en-US" dirty="0"/>
              <a:t> reversing entries. The top of the exhibit shows the adjusting entry </a:t>
            </a:r>
            <a:r>
              <a:rPr lang="en-US" altLang="en-US" dirty="0" err="1"/>
              <a:t>FastForward</a:t>
            </a:r>
            <a:r>
              <a:rPr lang="en-US" altLang="en-US" dirty="0"/>
              <a:t> recorded on December 31 for its employee’s earned but unpaid salary. The entry recorded three days’ salary of $210, which increased December’s total salary expense to $1,610. The entry also recognized a liability of $210. The expense is reported on December’s income statement. The expense account is then closed. The ledger on January 1, 2018, shows a $210 liability and a zero balance in the Salaries Expense account. At this point, the choice is made between using or not using reversing entries.</a:t>
            </a:r>
          </a:p>
          <a:p>
            <a:endParaRPr lang="en-US" dirty="0"/>
          </a:p>
        </p:txBody>
      </p:sp>
    </p:spTree>
    <p:extLst>
      <p:ext uri="{BB962C8B-B14F-4D97-AF65-F5344CB8AC3E}">
        <p14:creationId xmlns:p14="http://schemas.microsoft.com/office/powerpoint/2010/main" val="130308162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defRPr/>
            </a:pPr>
            <a:r>
              <a:rPr lang="en-US" altLang="en-US" sz="1200" b="1" dirty="0"/>
              <a:t>Accounting </a:t>
            </a:r>
            <a:r>
              <a:rPr lang="en-US" altLang="en-US" sz="1200" b="1" i="1" dirty="0"/>
              <a:t>without </a:t>
            </a:r>
            <a:r>
              <a:rPr lang="en-US" altLang="en-US" sz="1200" b="1" dirty="0"/>
              <a:t>Reversing Entries </a:t>
            </a:r>
            <a:r>
              <a:rPr lang="en-US" altLang="en-US" sz="1200" dirty="0"/>
              <a:t>The path down the left side is described in the chapter. To summarize here, when the next payday occurs on January 9, we record payment with a compound entry that debits both the expense and liability accounts and credits Cash. Posting that entry creates a $490 balance in the expense account and reduces the liability account balance to zero because the debt has been settled. The disadvantage of this approach is the slightly more complex entry required on January 9. Paying the accrued liability means that this entry differs from the routine entries made on all other paydays. To construct the proper entry on January 9, we must recall the effect of the December 31 adjusting entry. Reversing entries overcome this disadvantage.</a:t>
            </a:r>
          </a:p>
          <a:p>
            <a:pPr>
              <a:defRPr/>
            </a:pPr>
            <a:r>
              <a:rPr lang="en-US" altLang="en-US" sz="1200" dirty="0"/>
              <a:t> </a:t>
            </a:r>
          </a:p>
          <a:p>
            <a:pPr>
              <a:defRPr/>
            </a:pPr>
            <a:r>
              <a:rPr lang="en-US" altLang="en-US" sz="1200" b="1" dirty="0"/>
              <a:t>Accounting </a:t>
            </a:r>
            <a:r>
              <a:rPr lang="en-US" altLang="en-US" sz="1200" b="1" i="1" dirty="0"/>
              <a:t>with </a:t>
            </a:r>
            <a:r>
              <a:rPr lang="en-US" altLang="en-US" sz="1200" b="1" dirty="0"/>
              <a:t>Reversing Entries </a:t>
            </a:r>
            <a:r>
              <a:rPr lang="en-US" altLang="en-US" sz="1200" dirty="0"/>
              <a:t>The right side shows how a reversing entry on January 1 overcomes the disadvantage of the January 9 entry when not using reversing entries. A reversing entry is the exact opposite of an adjusting entry. For </a:t>
            </a:r>
            <a:r>
              <a:rPr lang="en-US" altLang="en-US" sz="1200" dirty="0" err="1"/>
              <a:t>FastForward</a:t>
            </a:r>
            <a:r>
              <a:rPr lang="en-US" altLang="en-US" sz="1200" dirty="0"/>
              <a:t>, the Salaries Payable liability account is debited for $210, meaning that this account now has a zero balance after the entry is posted. The Salaries Payable account temporarily understates the liability, but this is not a problem since financial statements are not prepared before the liability is settled on January 9. The credit to the Salaries Expense account is unusual because it gives the account an </a:t>
            </a:r>
            <a:r>
              <a:rPr lang="en-US" altLang="en-US" sz="1200" i="1" dirty="0"/>
              <a:t>abnormal credit balance. </a:t>
            </a:r>
            <a:r>
              <a:rPr lang="en-US" altLang="en-US" sz="1200" dirty="0"/>
              <a:t>We highlight an abnormal balance by circling it. Because of the reversing entry, the January 9 entry to record payment is straightforward. This entry debits the Salaries Expense account and credits Cash for the full $700 paid. It is the same as all other entries made to record 10 days’ salary for the employee. Notice that after the payment entry is posted, the Salaries Expense account has a $490 balance that reflects seven days’ salary of $70 per day.  The zero balance in the Salaries Payable account is now correct. The lower section shows that the expense and liability accounts have exactly the same balances whether reversing entries are used or not. This means that both approaches yield identical results.</a:t>
            </a:r>
          </a:p>
          <a:p>
            <a:pPr>
              <a:defRPr/>
            </a:pPr>
            <a:endParaRPr lang="en-US" altLang="en-US" sz="1200" dirty="0"/>
          </a:p>
          <a:p>
            <a:pPr>
              <a:defRPr/>
            </a:pPr>
            <a:endParaRPr lang="en-US" altLang="en-US" sz="1200" dirty="0"/>
          </a:p>
        </p:txBody>
      </p:sp>
    </p:spTree>
    <p:extLst>
      <p:ext uri="{BB962C8B-B14F-4D97-AF65-F5344CB8AC3E}">
        <p14:creationId xmlns:p14="http://schemas.microsoft.com/office/powerpoint/2010/main" val="1303081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a:lstStyle/>
          <a:p>
            <a:endParaRPr lang="en-US" altLang="en-US" dirty="0"/>
          </a:p>
        </p:txBody>
      </p:sp>
    </p:spTree>
    <p:extLst>
      <p:ext uri="{BB962C8B-B14F-4D97-AF65-F5344CB8AC3E}">
        <p14:creationId xmlns:p14="http://schemas.microsoft.com/office/powerpoint/2010/main" val="1437847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52579" name="Rectangle 4"/>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52580" name="Rectangle 5"/>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52581" name="Rectangle 6"/>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52582" name="Rectangle 8"/>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52583" name="Rectangle 9"/>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52584"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52585" name="Rectangle 11"/>
          <p:cNvSpPr>
            <a:spLocks noGrp="1" noChangeArrowheads="1"/>
          </p:cNvSpPr>
          <p:nvPr>
            <p:ph type="body" idx="1"/>
          </p:nvPr>
        </p:nvSpPr>
        <p:spPr bwMode="auto">
          <a:xfrm>
            <a:off x="942975" y="4448175"/>
            <a:ext cx="5191125" cy="4213225"/>
          </a:xfrm>
          <a:noFill/>
        </p:spPr>
        <p:txBody>
          <a:bodyPr lIns="92941" tIns="45655" rIns="92941" bIns="45655"/>
          <a:lstStyle/>
          <a:p>
            <a:r>
              <a:rPr lang="en-US" dirty="0"/>
              <a:t>Four types of adjustments are necessary for transactions and events that extend over more than one period.  Adjustments</a:t>
            </a:r>
            <a:r>
              <a:rPr lang="en-US" baseline="0" dirty="0"/>
              <a:t> are made using a 3-step process. </a:t>
            </a:r>
          </a:p>
          <a:p>
            <a:endParaRPr lang="en-US" baseline="0" dirty="0"/>
          </a:p>
          <a:p>
            <a:r>
              <a:rPr lang="en-US" dirty="0"/>
              <a:t>An adjusting entry is made at the end of an accounting period to reflect a transaction or event that is not yet recorded. Each adjusting entry affects one or more income statement accounts and one or more balance sheet accounts (but never the Cash account).</a:t>
            </a:r>
            <a:endParaRPr lang="en-US" altLang="en-US" dirty="0"/>
          </a:p>
          <a:p>
            <a:endParaRPr lang="en-US" altLang="en-US" dirty="0"/>
          </a:p>
        </p:txBody>
      </p:sp>
    </p:spTree>
    <p:extLst>
      <p:ext uri="{BB962C8B-B14F-4D97-AF65-F5344CB8AC3E}">
        <p14:creationId xmlns:p14="http://schemas.microsoft.com/office/powerpoint/2010/main" val="4212473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52579" name="Rectangle 4"/>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52580" name="Rectangle 5"/>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52581" name="Rectangle 6"/>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52582" name="Rectangle 8"/>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52583" name="Rectangle 9"/>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52584"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52585" name="Rectangle 11"/>
          <p:cNvSpPr>
            <a:spLocks noGrp="1" noChangeArrowheads="1"/>
          </p:cNvSpPr>
          <p:nvPr>
            <p:ph type="body" idx="1"/>
          </p:nvPr>
        </p:nvSpPr>
        <p:spPr bwMode="auto">
          <a:xfrm>
            <a:off x="942975" y="4448175"/>
            <a:ext cx="5191125" cy="4213225"/>
          </a:xfrm>
          <a:noFill/>
        </p:spPr>
        <p:txBody>
          <a:bodyPr lIns="92941" tIns="45655" rIns="92941" bIns="45655"/>
          <a:lstStyle/>
          <a:p>
            <a:endParaRPr lang="en-US" altLang="en-US" dirty="0"/>
          </a:p>
        </p:txBody>
      </p:sp>
    </p:spTree>
    <p:extLst>
      <p:ext uri="{BB962C8B-B14F-4D97-AF65-F5344CB8AC3E}">
        <p14:creationId xmlns:p14="http://schemas.microsoft.com/office/powerpoint/2010/main" val="4212473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Let’s start with the first type of adjusting entries, the payment or receipt of cash </a:t>
            </a:r>
            <a:r>
              <a:rPr lang="en-US" altLang="en-US" i="1" dirty="0"/>
              <a:t>before</a:t>
            </a:r>
            <a:r>
              <a:rPr lang="en-US" altLang="en-US" dirty="0"/>
              <a:t> the expense or revenue is recognized. </a:t>
            </a:r>
          </a:p>
          <a:p>
            <a:endParaRPr lang="en-US" alt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We will start with a prepaid expense. </a:t>
            </a:r>
            <a:r>
              <a:rPr lang="en-US" altLang="en-US" b="1" dirty="0"/>
              <a:t>Prepaid expenses </a:t>
            </a:r>
            <a:r>
              <a:rPr lang="en-US" altLang="en-US" dirty="0"/>
              <a:t>are assets paid for in advance of receiving their benefits.</a:t>
            </a:r>
          </a:p>
          <a:p>
            <a:r>
              <a:rPr lang="en-US" altLang="en-US" dirty="0"/>
              <a:t>For all adjustments involving prepaid expenses, we increase, or debit, an expense account and reduce, or credit, an asset account.  </a:t>
            </a:r>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2520588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47675" indent="-447675" algn="l" eaLnBrk="1" hangingPunct="1">
              <a:lnSpc>
                <a:spcPct val="90000"/>
              </a:lnSpc>
              <a:spcBef>
                <a:spcPct val="20000"/>
              </a:spcBef>
              <a:buClr>
                <a:schemeClr val="accent1"/>
              </a:buClr>
              <a:buSzPct val="70000"/>
              <a:buFont typeface="Wingdings" pitchFamily="2" charset="2"/>
              <a:buNone/>
              <a:defRPr/>
            </a:pPr>
            <a:r>
              <a:rPr lang="en-US" dirty="0"/>
              <a:t>Step 1: We determine that the current balance of </a:t>
            </a:r>
            <a:r>
              <a:rPr lang="en-US" dirty="0" err="1"/>
              <a:t>FastForward’s</a:t>
            </a:r>
            <a:r>
              <a:rPr lang="en-US" dirty="0"/>
              <a:t> prepaid insurance is equal to its $2,400 payment for 24 months of insurance benefits that began on December 1, 2017. </a:t>
            </a:r>
          </a:p>
          <a:p>
            <a:pPr marL="447675" indent="-447675" algn="l" eaLnBrk="1" hangingPunct="1">
              <a:lnSpc>
                <a:spcPct val="90000"/>
              </a:lnSpc>
              <a:spcBef>
                <a:spcPct val="20000"/>
              </a:spcBef>
              <a:buClr>
                <a:schemeClr val="accent1"/>
              </a:buClr>
              <a:buSzPct val="70000"/>
              <a:buFont typeface="Wingdings" pitchFamily="2" charset="2"/>
              <a:buNone/>
              <a:defRPr/>
            </a:pPr>
            <a:r>
              <a:rPr lang="en-US" dirty="0"/>
              <a:t>Step 2: As time passes, the benefits of the insurance gradually expire and a portion of the Prepaid Insurance asset becomes expense. For instance, one month’s insurance coverage expires by December 31, 2017. This expense is $100, or 1/24 of $2,400, which leaves $2,300.</a:t>
            </a:r>
          </a:p>
          <a:p>
            <a:pPr marL="447675" indent="-447675" algn="l" eaLnBrk="1" hangingPunct="1">
              <a:lnSpc>
                <a:spcPct val="90000"/>
              </a:lnSpc>
              <a:spcBef>
                <a:spcPct val="20000"/>
              </a:spcBef>
              <a:buClr>
                <a:schemeClr val="accent1"/>
              </a:buClr>
              <a:buSzPct val="70000"/>
              <a:buFont typeface="Wingdings" pitchFamily="2" charset="2"/>
              <a:buNone/>
              <a:defRPr/>
            </a:pPr>
            <a:r>
              <a:rPr lang="en-US" dirty="0"/>
              <a:t>Step 3: The adjusting entry to record this expense will reduce the asset.</a:t>
            </a:r>
            <a:endParaRPr lang="en-US" sz="1200" b="0" dirty="0">
              <a:solidFill>
                <a:schemeClr val="tx2"/>
              </a:solidFill>
              <a:latin typeface="Arial Narrow" pitchFamily="34" charset="0"/>
            </a:endParaRPr>
          </a:p>
          <a:p>
            <a:pPr marL="447675" indent="-447675" algn="l" eaLnBrk="1" hangingPunct="1">
              <a:lnSpc>
                <a:spcPct val="90000"/>
              </a:lnSpc>
              <a:spcBef>
                <a:spcPct val="20000"/>
              </a:spcBef>
              <a:buClr>
                <a:schemeClr val="accent1"/>
              </a:buClr>
              <a:buSzPct val="70000"/>
              <a:buFont typeface="Wingdings" pitchFamily="2" charset="2"/>
              <a:buNone/>
              <a:defRPr/>
            </a:pPr>
            <a:endParaRPr lang="en-US" sz="1200" b="0" dirty="0">
              <a:solidFill>
                <a:schemeClr val="tx2"/>
              </a:solidFill>
              <a:latin typeface="Arial Narrow" pitchFamily="34" charset="0"/>
            </a:endParaRPr>
          </a:p>
        </p:txBody>
      </p:sp>
    </p:spTree>
    <p:extLst>
      <p:ext uri="{BB962C8B-B14F-4D97-AF65-F5344CB8AC3E}">
        <p14:creationId xmlns:p14="http://schemas.microsoft.com/office/powerpoint/2010/main" val="4158193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4908526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chemeClr val="tx2"/>
                </a:solidFill>
                <a:latin typeface="Times New Roman" pitchFamily="-107" charset="0"/>
              </a:rPr>
              <a:t>Now that December is over, we need to remove the cost of one month’s insurance from this account. Insurance</a:t>
            </a:r>
            <a:r>
              <a:rPr lang="en-US" sz="1200" baseline="0" dirty="0">
                <a:solidFill>
                  <a:schemeClr val="tx2"/>
                </a:solidFill>
                <a:latin typeface="Times New Roman" pitchFamily="-107" charset="0"/>
              </a:rPr>
              <a:t> expense is debited for $100 and Prepaid insurance is credited for $100.</a:t>
            </a:r>
            <a:endParaRPr lang="en-US" sz="1200" dirty="0">
              <a:solidFill>
                <a:schemeClr val="tx2"/>
              </a:solidFill>
              <a:latin typeface="Times New Roman" pitchFamily="-107" charset="0"/>
            </a:endParaRPr>
          </a:p>
          <a:p>
            <a:pPr algn="l"/>
            <a:endParaRPr lang="en-US" sz="1200" dirty="0">
              <a:solidFill>
                <a:schemeClr val="tx2"/>
              </a:solidFill>
              <a:latin typeface="Times New Roman" pitchFamily="-107" charset="0"/>
            </a:endParaRP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chemeClr val="tx2"/>
              </a:solidFill>
              <a:latin typeface="Times New Roman" pitchFamily="-107" charset="0"/>
            </a:endParaRPr>
          </a:p>
        </p:txBody>
      </p:sp>
    </p:spTree>
    <p:extLst>
      <p:ext uri="{BB962C8B-B14F-4D97-AF65-F5344CB8AC3E}">
        <p14:creationId xmlns:p14="http://schemas.microsoft.com/office/powerpoint/2010/main" val="1490852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Afte</a:t>
            </a:r>
            <a:r>
              <a:rPr lang="en-US" baseline="0" dirty="0"/>
              <a:t>r the adjustment, the Prepaid Insurance account will show the correct balance of $2,300 on the Balance sheet and the Insurance Expense account will report the correct amount of expired insurance of $100, on the Income Statement.</a:t>
            </a:r>
            <a:endParaRPr lang="en-US" dirty="0"/>
          </a:p>
          <a:p>
            <a:endParaRPr lang="en-US" dirty="0"/>
          </a:p>
        </p:txBody>
      </p:sp>
    </p:spTree>
    <p:extLst>
      <p:ext uri="{BB962C8B-B14F-4D97-AF65-F5344CB8AC3E}">
        <p14:creationId xmlns:p14="http://schemas.microsoft.com/office/powerpoint/2010/main" val="1311862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p:spPr>
      </p:sp>
      <p:sp>
        <p:nvSpPr>
          <p:cNvPr id="207875" name="Notes Placeholder 2"/>
          <p:cNvSpPr>
            <a:spLocks noGrp="1"/>
          </p:cNvSpPr>
          <p:nvPr>
            <p:ph type="body" idx="1"/>
          </p:nvPr>
        </p:nvSpPr>
        <p:spPr bwMode="auto">
          <a:noFill/>
        </p:spPr>
        <p:txBody>
          <a:bodyPr>
            <a:normAutofit/>
          </a:bodyPr>
          <a:lstStyle/>
          <a:p>
            <a:endParaRPr lang="en-US" dirty="0"/>
          </a:p>
        </p:txBody>
      </p:sp>
    </p:spTree>
    <p:extLst>
      <p:ext uri="{BB962C8B-B14F-4D97-AF65-F5344CB8AC3E}">
        <p14:creationId xmlns:p14="http://schemas.microsoft.com/office/powerpoint/2010/main" val="195619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11862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xfrm>
            <a:off x="4008100" y="8893340"/>
            <a:ext cx="3067374" cy="468154"/>
          </a:xfrm>
          <a:prstGeom prst="rect">
            <a:avLst/>
          </a:prstGeom>
          <a:noFill/>
        </p:spPr>
        <p:txBody>
          <a:bodyPr/>
          <a:lstStyle/>
          <a:p>
            <a:fld id="{036B41FA-3090-4A7D-A8DB-A2FA45930B8E}" type="slidenum">
              <a:rPr lang="en-US"/>
              <a:pPr/>
              <a:t>21</a:t>
            </a:fld>
            <a:endParaRPr lang="en-US"/>
          </a:p>
        </p:txBody>
      </p:sp>
      <p:sp>
        <p:nvSpPr>
          <p:cNvPr id="74755" name="Rectangle 2"/>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a:p>
        </p:txBody>
      </p:sp>
      <p:sp>
        <p:nvSpPr>
          <p:cNvPr id="74756" name="Rectangle 3"/>
          <p:cNvSpPr>
            <a:spLocks noChangeArrowheads="1"/>
          </p:cNvSpPr>
          <p:nvPr/>
        </p:nvSpPr>
        <p:spPr bwMode="auto">
          <a:xfrm>
            <a:off x="4009702" y="8894921"/>
            <a:ext cx="3067374" cy="468154"/>
          </a:xfrm>
          <a:prstGeom prst="rect">
            <a:avLst/>
          </a:prstGeom>
          <a:noFill/>
          <a:ln w="12700">
            <a:noFill/>
            <a:miter lim="800000"/>
            <a:headEnd/>
            <a:tailEnd/>
          </a:ln>
        </p:spPr>
        <p:txBody>
          <a:bodyPr lIns="19532" tIns="0" rIns="19532" bIns="0" anchor="b"/>
          <a:lstStyle/>
          <a:p>
            <a:pPr algn="r" defTabSz="938213"/>
            <a:r>
              <a:rPr lang="en-US" sz="1000" i="1">
                <a:latin typeface="Times New Roman" pitchFamily="-107" charset="0"/>
              </a:rPr>
              <a:t>16</a:t>
            </a:r>
          </a:p>
        </p:txBody>
      </p:sp>
      <p:sp>
        <p:nvSpPr>
          <p:cNvPr id="74757" name="Rectangle 4"/>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a:p>
        </p:txBody>
      </p:sp>
      <p:sp>
        <p:nvSpPr>
          <p:cNvPr id="74758" name="Rectangle 5"/>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a:p>
        </p:txBody>
      </p:sp>
      <p:sp>
        <p:nvSpPr>
          <p:cNvPr id="74759" name="Rectangle 6"/>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a:p>
        </p:txBody>
      </p:sp>
      <p:sp>
        <p:nvSpPr>
          <p:cNvPr id="74760" name="Rectangle 7"/>
          <p:cNvSpPr>
            <a:spLocks noChangeArrowheads="1"/>
          </p:cNvSpPr>
          <p:nvPr/>
        </p:nvSpPr>
        <p:spPr bwMode="auto">
          <a:xfrm>
            <a:off x="4009702" y="8894921"/>
            <a:ext cx="3067374" cy="468154"/>
          </a:xfrm>
          <a:prstGeom prst="rect">
            <a:avLst/>
          </a:prstGeom>
          <a:noFill/>
          <a:ln w="12700">
            <a:noFill/>
            <a:miter lim="800000"/>
            <a:headEnd/>
            <a:tailEnd/>
          </a:ln>
        </p:spPr>
        <p:txBody>
          <a:bodyPr lIns="19532" tIns="0" rIns="19532" bIns="0" anchor="b"/>
          <a:lstStyle/>
          <a:p>
            <a:pPr algn="r" defTabSz="938213"/>
            <a:r>
              <a:rPr lang="en-US" sz="1000" i="1">
                <a:latin typeface="Times New Roman" pitchFamily="-107" charset="0"/>
              </a:rPr>
              <a:t>16</a:t>
            </a:r>
          </a:p>
        </p:txBody>
      </p:sp>
      <p:sp>
        <p:nvSpPr>
          <p:cNvPr id="74761" name="Rectangle 8"/>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a:p>
        </p:txBody>
      </p:sp>
      <p:sp>
        <p:nvSpPr>
          <p:cNvPr id="74762" name="Rectangle 9"/>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a:p>
        </p:txBody>
      </p:sp>
      <p:sp>
        <p:nvSpPr>
          <p:cNvPr id="74763" name="Rectangle 10"/>
          <p:cNvSpPr>
            <a:spLocks noGrp="1" noRot="1" noChangeAspect="1" noChangeArrowheads="1" noTextEdit="1"/>
          </p:cNvSpPr>
          <p:nvPr>
            <p:ph type="sldImg"/>
          </p:nvPr>
        </p:nvSpPr>
        <p:spPr>
          <a:xfrm>
            <a:off x="1206500" y="708025"/>
            <a:ext cx="4664075" cy="3498850"/>
          </a:xfrm>
          <a:ln w="12700" cap="flat">
            <a:solidFill>
              <a:schemeClr val="tx1"/>
            </a:solidFill>
          </a:ln>
        </p:spPr>
      </p:sp>
      <p:sp>
        <p:nvSpPr>
          <p:cNvPr id="74764" name="Rectangle 11"/>
          <p:cNvSpPr>
            <a:spLocks noGrp="1" noChangeArrowheads="1"/>
          </p:cNvSpPr>
          <p:nvPr>
            <p:ph type="body" idx="1"/>
          </p:nvPr>
        </p:nvSpPr>
        <p:spPr>
          <a:xfrm>
            <a:off x="943932" y="4447461"/>
            <a:ext cx="5189214" cy="4213384"/>
          </a:xfrm>
          <a:noFill/>
          <a:ln/>
        </p:spPr>
        <p:txBody>
          <a:bodyPr lIns="92777" tIns="45575" rIns="92777" bIns="45575"/>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latin typeface="Times New Roman" pitchFamily="-107" charset="0"/>
              </a:rPr>
              <a:t>The journal</a:t>
            </a:r>
            <a:r>
              <a:rPr lang="en-US" baseline="0" dirty="0">
                <a:latin typeface="Times New Roman" pitchFamily="-107" charset="0"/>
              </a:rPr>
              <a:t> entry to record the adjusting entry for expired insurance includes:</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solidFill>
                  <a:schemeClr val="tx2"/>
                </a:solidFill>
                <a:latin typeface="Times New Roman" pitchFamily="-107" charset="0"/>
              </a:rPr>
              <a:t>Insurance</a:t>
            </a:r>
            <a:r>
              <a:rPr lang="en-US" sz="1200" baseline="0" dirty="0">
                <a:solidFill>
                  <a:schemeClr val="tx2"/>
                </a:solidFill>
                <a:latin typeface="Times New Roman" pitchFamily="-107" charset="0"/>
              </a:rPr>
              <a:t> expense is debited for $100 and Prepaid insurance is credited for $100.</a:t>
            </a:r>
            <a:endParaRPr lang="en-US" sz="1200" dirty="0">
              <a:solidFill>
                <a:schemeClr val="tx2"/>
              </a:solidFill>
              <a:latin typeface="Times New Roman" pitchFamily="-107"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a:solidFill>
                <a:schemeClr val="tx2"/>
              </a:solidFill>
              <a:latin typeface="Times New Roman" pitchFamily="-107" charset="0"/>
            </a:endParaRPr>
          </a:p>
        </p:txBody>
      </p:sp>
    </p:spTree>
    <p:extLst>
      <p:ext uri="{BB962C8B-B14F-4D97-AF65-F5344CB8AC3E}">
        <p14:creationId xmlns:p14="http://schemas.microsoft.com/office/powerpoint/2010/main" val="3661705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47675" indent="-447675" eaLnBrk="1" hangingPunct="1">
              <a:lnSpc>
                <a:spcPct val="90000"/>
              </a:lnSpc>
              <a:spcBef>
                <a:spcPct val="20000"/>
              </a:spcBef>
              <a:buClr>
                <a:schemeClr val="accent1"/>
              </a:buClr>
              <a:buSzPct val="70000"/>
              <a:buFont typeface="Wingdings" pitchFamily="2" charset="2"/>
              <a:buNone/>
              <a:defRPr/>
            </a:pPr>
            <a:r>
              <a:rPr lang="en-US" sz="1200" dirty="0" err="1">
                <a:latin typeface="Arial Narrow" pitchFamily="34" charset="0"/>
              </a:rPr>
              <a:t>FastForward</a:t>
            </a:r>
            <a:r>
              <a:rPr lang="en-US" sz="1200" dirty="0">
                <a:latin typeface="Arial Narrow" pitchFamily="34" charset="0"/>
              </a:rPr>
              <a:t> purchased  $9,720 of supplies in December.  Some of these were used during December.</a:t>
            </a:r>
          </a:p>
          <a:p>
            <a:pPr marL="447675" indent="-447675" eaLnBrk="1" hangingPunct="1">
              <a:lnSpc>
                <a:spcPct val="90000"/>
              </a:lnSpc>
              <a:spcBef>
                <a:spcPct val="20000"/>
              </a:spcBef>
              <a:buClr>
                <a:schemeClr val="accent1"/>
              </a:buClr>
              <a:buSzPct val="70000"/>
              <a:buFont typeface="Wingdings" pitchFamily="2" charset="2"/>
              <a:buNone/>
              <a:defRPr/>
            </a:pPr>
            <a:r>
              <a:rPr lang="en-US" sz="1200" dirty="0">
                <a:latin typeface="Arial Narrow" pitchFamily="34" charset="0"/>
              </a:rPr>
              <a:t>Step 1: Current balance equals $9,720.</a:t>
            </a:r>
          </a:p>
          <a:p>
            <a:pPr marL="447675" indent="-447675" eaLnBrk="1" hangingPunct="1">
              <a:lnSpc>
                <a:spcPct val="90000"/>
              </a:lnSpc>
              <a:spcBef>
                <a:spcPct val="20000"/>
              </a:spcBef>
              <a:buClr>
                <a:schemeClr val="accent1"/>
              </a:buClr>
              <a:buSzPct val="70000"/>
              <a:buFont typeface="Wingdings" pitchFamily="2" charset="2"/>
              <a:buNone/>
              <a:defRPr/>
            </a:pPr>
            <a:r>
              <a:rPr lang="en-US" sz="1200" dirty="0">
                <a:latin typeface="Arial Narrow" pitchFamily="34" charset="0"/>
              </a:rPr>
              <a:t>Step 2: A physical count shows that unused supplies equal  $8,670.</a:t>
            </a:r>
          </a:p>
          <a:p>
            <a:pPr marL="447675" indent="-447675" eaLnBrk="1" hangingPunct="1">
              <a:lnSpc>
                <a:spcPct val="90000"/>
              </a:lnSpc>
              <a:spcBef>
                <a:spcPct val="20000"/>
              </a:spcBef>
              <a:buClr>
                <a:schemeClr val="accent1"/>
              </a:buClr>
              <a:buSzPct val="70000"/>
              <a:buFont typeface="Wingdings" pitchFamily="2" charset="2"/>
              <a:buNone/>
              <a:defRPr/>
            </a:pPr>
            <a:r>
              <a:rPr lang="en-US" sz="1200" dirty="0">
                <a:latin typeface="Arial Narrow" pitchFamily="34" charset="0"/>
              </a:rPr>
              <a:t>Step 3: Adjusting entry reduces Supplies by $1,050 or the difference between the beginning balance and the physical count.</a:t>
            </a:r>
          </a:p>
          <a:p>
            <a:pPr marL="447675" indent="-447675" eaLnBrk="1" hangingPunct="1">
              <a:lnSpc>
                <a:spcPct val="90000"/>
              </a:lnSpc>
              <a:spcBef>
                <a:spcPct val="20000"/>
              </a:spcBef>
              <a:buClr>
                <a:schemeClr val="accent1"/>
              </a:buClr>
              <a:buSzPct val="70000"/>
              <a:buFont typeface="Wingdings" pitchFamily="2" charset="2"/>
              <a:buNone/>
              <a:defRPr/>
            </a:pPr>
            <a:endParaRPr lang="en-US" sz="1200" dirty="0">
              <a:latin typeface="Arial Narrow" pitchFamily="34" charset="0"/>
            </a:endParaRPr>
          </a:p>
        </p:txBody>
      </p:sp>
    </p:spTree>
    <p:extLst>
      <p:ext uri="{BB962C8B-B14F-4D97-AF65-F5344CB8AC3E}">
        <p14:creationId xmlns:p14="http://schemas.microsoft.com/office/powerpoint/2010/main" val="3820967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Afte</a:t>
            </a:r>
            <a:r>
              <a:rPr lang="en-US" baseline="0" dirty="0"/>
              <a:t>r the adjustment, the Supplies account will show the correct balance of $8,670 on the Balance sheet and the Insurance Expense account will report the correct amount of expired insurance of $1,050, on the Income Statement.</a:t>
            </a:r>
            <a:endParaRPr lang="en-US" dirty="0"/>
          </a:p>
          <a:p>
            <a:endParaRPr lang="en-US" dirty="0"/>
          </a:p>
        </p:txBody>
      </p:sp>
    </p:spTree>
    <p:extLst>
      <p:ext uri="{BB962C8B-B14F-4D97-AF65-F5344CB8AC3E}">
        <p14:creationId xmlns:p14="http://schemas.microsoft.com/office/powerpoint/2010/main" val="35412316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412316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xfrm>
            <a:off x="4008100" y="8893340"/>
            <a:ext cx="3067374" cy="468154"/>
          </a:xfrm>
          <a:prstGeom prst="rect">
            <a:avLst/>
          </a:prstGeom>
          <a:noFill/>
        </p:spPr>
        <p:txBody>
          <a:bodyPr/>
          <a:lstStyle/>
          <a:p>
            <a:fld id="{036B41FA-3090-4A7D-A8DB-A2FA45930B8E}" type="slidenum">
              <a:rPr lang="en-US"/>
              <a:pPr/>
              <a:t>25</a:t>
            </a:fld>
            <a:endParaRPr lang="en-US"/>
          </a:p>
        </p:txBody>
      </p:sp>
      <p:sp>
        <p:nvSpPr>
          <p:cNvPr id="74755" name="Rectangle 2"/>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a:p>
        </p:txBody>
      </p:sp>
      <p:sp>
        <p:nvSpPr>
          <p:cNvPr id="74756" name="Rectangle 3"/>
          <p:cNvSpPr>
            <a:spLocks noChangeArrowheads="1"/>
          </p:cNvSpPr>
          <p:nvPr/>
        </p:nvSpPr>
        <p:spPr bwMode="auto">
          <a:xfrm>
            <a:off x="4009702" y="8894921"/>
            <a:ext cx="3067374" cy="468154"/>
          </a:xfrm>
          <a:prstGeom prst="rect">
            <a:avLst/>
          </a:prstGeom>
          <a:noFill/>
          <a:ln w="12700">
            <a:noFill/>
            <a:miter lim="800000"/>
            <a:headEnd/>
            <a:tailEnd/>
          </a:ln>
        </p:spPr>
        <p:txBody>
          <a:bodyPr lIns="19532" tIns="0" rIns="19532" bIns="0" anchor="b"/>
          <a:lstStyle/>
          <a:p>
            <a:pPr algn="r" defTabSz="938213"/>
            <a:r>
              <a:rPr lang="en-US" sz="1000" i="1">
                <a:latin typeface="Times New Roman" pitchFamily="-107" charset="0"/>
              </a:rPr>
              <a:t>16</a:t>
            </a:r>
          </a:p>
        </p:txBody>
      </p:sp>
      <p:sp>
        <p:nvSpPr>
          <p:cNvPr id="74757" name="Rectangle 4"/>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a:p>
        </p:txBody>
      </p:sp>
      <p:sp>
        <p:nvSpPr>
          <p:cNvPr id="74758" name="Rectangle 5"/>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a:p>
        </p:txBody>
      </p:sp>
      <p:sp>
        <p:nvSpPr>
          <p:cNvPr id="74759" name="Rectangle 6"/>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a:p>
        </p:txBody>
      </p:sp>
      <p:sp>
        <p:nvSpPr>
          <p:cNvPr id="74760" name="Rectangle 7"/>
          <p:cNvSpPr>
            <a:spLocks noChangeArrowheads="1"/>
          </p:cNvSpPr>
          <p:nvPr/>
        </p:nvSpPr>
        <p:spPr bwMode="auto">
          <a:xfrm>
            <a:off x="4009702" y="8894921"/>
            <a:ext cx="3067374" cy="468154"/>
          </a:xfrm>
          <a:prstGeom prst="rect">
            <a:avLst/>
          </a:prstGeom>
          <a:noFill/>
          <a:ln w="12700">
            <a:noFill/>
            <a:miter lim="800000"/>
            <a:headEnd/>
            <a:tailEnd/>
          </a:ln>
        </p:spPr>
        <p:txBody>
          <a:bodyPr lIns="19532" tIns="0" rIns="19532" bIns="0" anchor="b"/>
          <a:lstStyle/>
          <a:p>
            <a:pPr algn="r" defTabSz="938213"/>
            <a:r>
              <a:rPr lang="en-US" sz="1000" i="1">
                <a:latin typeface="Times New Roman" pitchFamily="-107" charset="0"/>
              </a:rPr>
              <a:t>16</a:t>
            </a:r>
          </a:p>
        </p:txBody>
      </p:sp>
      <p:sp>
        <p:nvSpPr>
          <p:cNvPr id="74761" name="Rectangle 8"/>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a:p>
        </p:txBody>
      </p:sp>
      <p:sp>
        <p:nvSpPr>
          <p:cNvPr id="74762" name="Rectangle 9"/>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a:p>
        </p:txBody>
      </p:sp>
      <p:sp>
        <p:nvSpPr>
          <p:cNvPr id="74763" name="Rectangle 10"/>
          <p:cNvSpPr>
            <a:spLocks noGrp="1" noRot="1" noChangeAspect="1" noChangeArrowheads="1" noTextEdit="1"/>
          </p:cNvSpPr>
          <p:nvPr>
            <p:ph type="sldImg"/>
          </p:nvPr>
        </p:nvSpPr>
        <p:spPr>
          <a:xfrm>
            <a:off x="1206500" y="708025"/>
            <a:ext cx="4664075" cy="3498850"/>
          </a:xfrm>
          <a:ln w="12700" cap="flat">
            <a:solidFill>
              <a:schemeClr val="tx1"/>
            </a:solidFill>
          </a:ln>
        </p:spPr>
      </p:sp>
      <p:sp>
        <p:nvSpPr>
          <p:cNvPr id="74764" name="Rectangle 11"/>
          <p:cNvSpPr>
            <a:spLocks noGrp="1" noChangeArrowheads="1"/>
          </p:cNvSpPr>
          <p:nvPr>
            <p:ph type="body" idx="1"/>
          </p:nvPr>
        </p:nvSpPr>
        <p:spPr>
          <a:xfrm>
            <a:off x="943932" y="4447461"/>
            <a:ext cx="5189214" cy="4213384"/>
          </a:xfrm>
          <a:noFill/>
          <a:ln/>
        </p:spPr>
        <p:txBody>
          <a:bodyPr lIns="92777" tIns="45575" rIns="92777" bIns="45575"/>
          <a:lstStyle/>
          <a:p>
            <a:pPr eaLnBrk="1" hangingPunct="1"/>
            <a:r>
              <a:rPr lang="en-US" dirty="0">
                <a:latin typeface="Times New Roman" pitchFamily="-107" charset="0"/>
              </a:rPr>
              <a:t>Part I</a:t>
            </a:r>
          </a:p>
          <a:p>
            <a:pPr eaLnBrk="1" hangingPunct="1"/>
            <a:r>
              <a:rPr lang="en-US" dirty="0">
                <a:latin typeface="Times New Roman" pitchFamily="-107" charset="0"/>
              </a:rPr>
              <a:t>During</a:t>
            </a:r>
            <a:r>
              <a:rPr lang="en-US" baseline="0" dirty="0">
                <a:latin typeface="Times New Roman" pitchFamily="-107" charset="0"/>
              </a:rPr>
              <a:t> </a:t>
            </a:r>
            <a:r>
              <a:rPr lang="en-US" dirty="0">
                <a:latin typeface="Times New Roman" pitchFamily="-107" charset="0"/>
              </a:rPr>
              <a:t>December, </a:t>
            </a:r>
            <a:r>
              <a:rPr lang="en-US" dirty="0" err="1">
                <a:latin typeface="Times New Roman" pitchFamily="-107" charset="0"/>
              </a:rPr>
              <a:t>FastForward</a:t>
            </a:r>
            <a:r>
              <a:rPr lang="en-US" dirty="0">
                <a:latin typeface="Times New Roman" pitchFamily="-107" charset="0"/>
              </a:rPr>
              <a:t> paid a total of $9,720 for supplies.  </a:t>
            </a:r>
            <a:r>
              <a:rPr lang="en-US" dirty="0" err="1">
                <a:latin typeface="Times New Roman" pitchFamily="-107" charset="0"/>
              </a:rPr>
              <a:t>FastForward</a:t>
            </a:r>
            <a:r>
              <a:rPr lang="en-US" dirty="0">
                <a:latin typeface="Times New Roman" pitchFamily="-107" charset="0"/>
              </a:rPr>
              <a:t> took a physical count of their supplies and determined that they actually</a:t>
            </a:r>
            <a:r>
              <a:rPr lang="en-US" baseline="0" dirty="0">
                <a:latin typeface="Times New Roman" pitchFamily="-107" charset="0"/>
              </a:rPr>
              <a:t> had $8,670 on hand</a:t>
            </a:r>
            <a:r>
              <a:rPr lang="en-US" dirty="0">
                <a:latin typeface="Times New Roman" pitchFamily="-107" charset="0"/>
              </a:rPr>
              <a:t>. Let’s look at the adjusting entry we would make on December 31, 2017</a:t>
            </a:r>
            <a:r>
              <a:rPr lang="en-US" baseline="0" dirty="0">
                <a:latin typeface="Times New Roman" pitchFamily="-107" charset="0"/>
              </a:rPr>
              <a:t> to show one month of expired rent</a:t>
            </a:r>
            <a:r>
              <a:rPr lang="en-US" dirty="0">
                <a:latin typeface="Times New Roman" pitchFamily="-107" charset="0"/>
              </a:rPr>
              <a:t>.</a:t>
            </a:r>
          </a:p>
          <a:p>
            <a:pPr eaLnBrk="1" hangingPunct="1"/>
            <a:endParaRPr lang="en-US" dirty="0">
              <a:latin typeface="Times New Roman" pitchFamily="-107" charset="0"/>
            </a:endParaRPr>
          </a:p>
          <a:p>
            <a:pPr eaLnBrk="1" hangingPunct="1"/>
            <a:r>
              <a:rPr lang="en-US" dirty="0">
                <a:latin typeface="Times New Roman" pitchFamily="-107" charset="0"/>
              </a:rPr>
              <a:t>Part II</a:t>
            </a:r>
          </a:p>
          <a:p>
            <a:pPr eaLnBrk="1" hangingPunct="1"/>
            <a:r>
              <a:rPr lang="en-US" dirty="0">
                <a:latin typeface="Times New Roman" pitchFamily="-107" charset="0"/>
              </a:rPr>
              <a:t>We would debit, or increase, the supplies expense account for the difference between the beginning supplies balance and the ending supplies balance or $1,050</a:t>
            </a:r>
            <a:r>
              <a:rPr lang="en-US" baseline="0" dirty="0">
                <a:latin typeface="Times New Roman" pitchFamily="-107" charset="0"/>
              </a:rPr>
              <a:t> </a:t>
            </a:r>
            <a:r>
              <a:rPr lang="en-US" dirty="0">
                <a:latin typeface="Times New Roman" pitchFamily="-107" charset="0"/>
              </a:rPr>
              <a:t>and credit, or reduce, the asset supplies</a:t>
            </a:r>
            <a:r>
              <a:rPr lang="en-US" baseline="0" dirty="0">
                <a:latin typeface="Times New Roman" pitchFamily="-107" charset="0"/>
              </a:rPr>
              <a:t> account.</a:t>
            </a:r>
            <a:r>
              <a:rPr lang="en-US" dirty="0">
                <a:latin typeface="Times New Roman" pitchFamily="-107" charset="0"/>
              </a:rPr>
              <a:t> Now we have recorded the rent expense for December, 2017,</a:t>
            </a:r>
            <a:r>
              <a:rPr lang="en-US" baseline="0" dirty="0">
                <a:latin typeface="Times New Roman" pitchFamily="-107" charset="0"/>
              </a:rPr>
              <a:t> we would </a:t>
            </a:r>
            <a:r>
              <a:rPr lang="en-US" dirty="0">
                <a:latin typeface="Times New Roman" pitchFamily="-107" charset="0"/>
              </a:rPr>
              <a:t>post the adjusting entry to the two ledger accounts in the general ledger.</a:t>
            </a:r>
          </a:p>
          <a:p>
            <a:pPr eaLnBrk="1" hangingPunct="1"/>
            <a:endParaRPr lang="en-US" dirty="0">
              <a:latin typeface="Times New Roman" pitchFamily="-107" charset="0"/>
            </a:endParaRPr>
          </a:p>
          <a:p>
            <a:pPr eaLnBrk="1" hangingPunct="1"/>
            <a:endParaRPr lang="en-US" dirty="0">
              <a:latin typeface="Times New Roman" pitchFamily="-107" charset="0"/>
            </a:endParaRPr>
          </a:p>
        </p:txBody>
      </p:sp>
    </p:spTree>
    <p:extLst>
      <p:ext uri="{BB962C8B-B14F-4D97-AF65-F5344CB8AC3E}">
        <p14:creationId xmlns:p14="http://schemas.microsoft.com/office/powerpoint/2010/main" val="25186826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xfrm>
            <a:off x="4008100" y="8893340"/>
            <a:ext cx="3067374" cy="468154"/>
          </a:xfrm>
          <a:prstGeom prst="rect">
            <a:avLst/>
          </a:prstGeom>
          <a:noFill/>
        </p:spPr>
        <p:txBody>
          <a:bodyPr/>
          <a:lstStyle/>
          <a:p>
            <a:fld id="{0D73E036-3646-4885-9D1E-47F178EFF5C5}" type="slidenum">
              <a:rPr lang="en-US"/>
              <a:pPr/>
              <a:t>26</a:t>
            </a:fld>
            <a:endParaRPr lang="en-US"/>
          </a:p>
        </p:txBody>
      </p:sp>
      <p:sp>
        <p:nvSpPr>
          <p:cNvPr id="75779" name="Rectangle 2"/>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a:p>
        </p:txBody>
      </p:sp>
      <p:sp>
        <p:nvSpPr>
          <p:cNvPr id="75780" name="Rectangle 3"/>
          <p:cNvSpPr>
            <a:spLocks noChangeArrowheads="1"/>
          </p:cNvSpPr>
          <p:nvPr/>
        </p:nvSpPr>
        <p:spPr bwMode="auto">
          <a:xfrm>
            <a:off x="4009702" y="8894921"/>
            <a:ext cx="3067374" cy="468154"/>
          </a:xfrm>
          <a:prstGeom prst="rect">
            <a:avLst/>
          </a:prstGeom>
          <a:noFill/>
          <a:ln w="12700">
            <a:noFill/>
            <a:miter lim="800000"/>
            <a:headEnd/>
            <a:tailEnd/>
          </a:ln>
        </p:spPr>
        <p:txBody>
          <a:bodyPr lIns="19532" tIns="0" rIns="19532" bIns="0" anchor="b"/>
          <a:lstStyle/>
          <a:p>
            <a:pPr algn="r" defTabSz="938213"/>
            <a:r>
              <a:rPr lang="en-US" sz="1000" i="1">
                <a:latin typeface="Times New Roman" pitchFamily="-107" charset="0"/>
              </a:rPr>
              <a:t>19</a:t>
            </a:r>
          </a:p>
        </p:txBody>
      </p:sp>
      <p:sp>
        <p:nvSpPr>
          <p:cNvPr id="75781" name="Rectangle 4"/>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a:p>
        </p:txBody>
      </p:sp>
      <p:sp>
        <p:nvSpPr>
          <p:cNvPr id="75782" name="Rectangle 5"/>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a:p>
        </p:txBody>
      </p:sp>
      <p:sp>
        <p:nvSpPr>
          <p:cNvPr id="75783" name="Rectangle 6"/>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a:p>
        </p:txBody>
      </p:sp>
      <p:sp>
        <p:nvSpPr>
          <p:cNvPr id="75784" name="Rectangle 7"/>
          <p:cNvSpPr>
            <a:spLocks noChangeArrowheads="1"/>
          </p:cNvSpPr>
          <p:nvPr/>
        </p:nvSpPr>
        <p:spPr bwMode="auto">
          <a:xfrm>
            <a:off x="4009702" y="8894921"/>
            <a:ext cx="3067374" cy="468154"/>
          </a:xfrm>
          <a:prstGeom prst="rect">
            <a:avLst/>
          </a:prstGeom>
          <a:noFill/>
          <a:ln w="12700">
            <a:noFill/>
            <a:miter lim="800000"/>
            <a:headEnd/>
            <a:tailEnd/>
          </a:ln>
        </p:spPr>
        <p:txBody>
          <a:bodyPr lIns="19532" tIns="0" rIns="19532" bIns="0" anchor="b"/>
          <a:lstStyle/>
          <a:p>
            <a:pPr algn="r" defTabSz="938213"/>
            <a:r>
              <a:rPr lang="en-US" sz="1000" i="1">
                <a:latin typeface="Times New Roman" pitchFamily="-107" charset="0"/>
              </a:rPr>
              <a:t>19</a:t>
            </a:r>
          </a:p>
        </p:txBody>
      </p:sp>
      <p:sp>
        <p:nvSpPr>
          <p:cNvPr id="75785" name="Rectangle 8"/>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a:p>
        </p:txBody>
      </p:sp>
      <p:sp>
        <p:nvSpPr>
          <p:cNvPr id="75786" name="Rectangle 9"/>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a:p>
        </p:txBody>
      </p:sp>
      <p:sp>
        <p:nvSpPr>
          <p:cNvPr id="75787" name="Rectangle 10"/>
          <p:cNvSpPr>
            <a:spLocks noGrp="1" noRot="1" noChangeAspect="1" noChangeArrowheads="1" noTextEdit="1"/>
          </p:cNvSpPr>
          <p:nvPr>
            <p:ph type="sldImg"/>
          </p:nvPr>
        </p:nvSpPr>
        <p:spPr>
          <a:xfrm>
            <a:off x="1206500" y="708025"/>
            <a:ext cx="4664075" cy="3498850"/>
          </a:xfrm>
          <a:ln w="12700" cap="flat">
            <a:solidFill>
              <a:schemeClr val="tx1"/>
            </a:solidFill>
          </a:ln>
        </p:spPr>
      </p:sp>
      <p:sp>
        <p:nvSpPr>
          <p:cNvPr id="75788" name="Rectangle 11"/>
          <p:cNvSpPr>
            <a:spLocks noGrp="1" noChangeArrowheads="1"/>
          </p:cNvSpPr>
          <p:nvPr>
            <p:ph type="body" idx="1"/>
          </p:nvPr>
        </p:nvSpPr>
        <p:spPr>
          <a:xfrm>
            <a:off x="943932" y="4447461"/>
            <a:ext cx="5189214" cy="4213384"/>
          </a:xfrm>
          <a:noFill/>
          <a:ln/>
        </p:spPr>
        <p:txBody>
          <a:bodyPr lIns="92777" tIns="45575" rIns="92777" bIns="45575"/>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latin typeface="Times New Roman" pitchFamily="-107" charset="0"/>
              </a:rPr>
              <a:t>A special category of prepaid expenses is plant assets, which</a:t>
            </a:r>
            <a:r>
              <a:rPr lang="en-US" baseline="0" dirty="0">
                <a:latin typeface="Times New Roman" pitchFamily="-107" charset="0"/>
              </a:rPr>
              <a:t> refers to long-term tangible assets used to produce and sell products and services. Plant assets are expected to provide benefits for more than one period</a:t>
            </a:r>
            <a:r>
              <a:rPr lang="en-US" dirty="0">
                <a:latin typeface="Times New Roman" pitchFamily="-107" charset="0"/>
              </a:rPr>
              <a:t>. Good examples</a:t>
            </a:r>
            <a:r>
              <a:rPr lang="en-US" baseline="0" dirty="0">
                <a:latin typeface="Times New Roman" pitchFamily="-107" charset="0"/>
              </a:rPr>
              <a:t> of plant assets are building, machines, vehicles and fixtures. </a:t>
            </a:r>
            <a:r>
              <a:rPr lang="en-US" dirty="0">
                <a:latin typeface="Times New Roman" pitchFamily="-107" charset="0"/>
              </a:rPr>
              <a:t>Depreciation is the process of allocating the cost of a plant asset over its useful life in a systematic and rational manner. At this point in the accounting process, we want to introduce you to a depreciation method known as </a:t>
            </a:r>
            <a:r>
              <a:rPr lang="en-US" i="1" dirty="0">
                <a:latin typeface="Times New Roman" pitchFamily="-107" charset="0"/>
              </a:rPr>
              <a:t>straight-line depreciation</a:t>
            </a:r>
            <a:r>
              <a:rPr lang="en-US" dirty="0">
                <a:latin typeface="Times New Roman" pitchFamily="-107" charset="0"/>
              </a:rPr>
              <a:t>. Straight line depreciation is the most popular method used by companies. They determine the amount of annual depreciation by taking the cost of the plant assets, subtracting the estimated salvage value and dividing that amount by the useful life of the asset. The salvage value is the amount we expect to receive for the asset when we dispose of it at the end of its useful life. In a later chapter, we will discuss other acceptable methods of depreciation. For now, let’s look at the adjusting entry to record depreciation expense.</a:t>
            </a:r>
          </a:p>
          <a:p>
            <a:pPr eaLnBrk="1" hangingPunct="1"/>
            <a:endParaRPr lang="en-US" dirty="0">
              <a:latin typeface="Times New Roman" pitchFamily="-107" charset="0"/>
            </a:endParaRPr>
          </a:p>
        </p:txBody>
      </p:sp>
    </p:spTree>
    <p:extLst>
      <p:ext uri="{BB962C8B-B14F-4D97-AF65-F5344CB8AC3E}">
        <p14:creationId xmlns:p14="http://schemas.microsoft.com/office/powerpoint/2010/main" val="26488001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Clr>
                <a:srgbClr val="FF0000"/>
              </a:buClr>
              <a:buFont typeface="Wingdings" pitchFamily="-107" charset="2"/>
              <a:buNone/>
            </a:pPr>
            <a:r>
              <a:rPr lang="en-US" dirty="0"/>
              <a:t>The useful life of a long-term asset is </a:t>
            </a:r>
            <a:r>
              <a:rPr lang="en-US" dirty="0">
                <a:solidFill>
                  <a:srgbClr val="CC0099"/>
                </a:solidFill>
              </a:rPr>
              <a:t>the period of time that an asset is expected to help produce revenues.</a:t>
            </a:r>
          </a:p>
          <a:p>
            <a:pPr eaLnBrk="1" hangingPunct="1">
              <a:buClr>
                <a:srgbClr val="FF0000"/>
              </a:buClr>
              <a:buFont typeface="Wingdings" pitchFamily="-107" charset="2"/>
              <a:buNone/>
            </a:pPr>
            <a:r>
              <a:rPr lang="en-US" dirty="0">
                <a:solidFill>
                  <a:srgbClr val="CC0099"/>
                </a:solidFill>
              </a:rPr>
              <a:t>Useful life expires as a result of wear and tear, or because it no longer satisfies the needs of the business.</a:t>
            </a:r>
          </a:p>
          <a:p>
            <a:endParaRPr lang="en-US" dirty="0"/>
          </a:p>
          <a:p>
            <a:endParaRPr lang="en-US" dirty="0"/>
          </a:p>
        </p:txBody>
      </p:sp>
    </p:spTree>
    <p:extLst>
      <p:ext uri="{BB962C8B-B14F-4D97-AF65-F5344CB8AC3E}">
        <p14:creationId xmlns:p14="http://schemas.microsoft.com/office/powerpoint/2010/main" val="9914218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Clr>
                <a:srgbClr val="FF0000"/>
              </a:buClr>
            </a:pPr>
            <a:r>
              <a:rPr lang="en-US" dirty="0"/>
              <a:t>The salvage</a:t>
            </a:r>
            <a:r>
              <a:rPr lang="en-US" baseline="0" dirty="0"/>
              <a:t> value of an asset is t</a:t>
            </a:r>
            <a:r>
              <a:rPr lang="en-US" dirty="0"/>
              <a:t>he expected market value or selling price of an asset at the end of its useful life</a:t>
            </a:r>
          </a:p>
          <a:p>
            <a:pPr eaLnBrk="1" hangingPunct="1">
              <a:buClr>
                <a:srgbClr val="FF0000"/>
              </a:buClr>
            </a:pPr>
            <a:r>
              <a:rPr lang="en-US" dirty="0"/>
              <a:t>Also called:  Scrap Value or Residual Value.</a:t>
            </a:r>
          </a:p>
          <a:p>
            <a:pPr eaLnBrk="1" hangingPunct="1">
              <a:buClr>
                <a:srgbClr val="FF0000"/>
              </a:buClr>
            </a:pPr>
            <a:endParaRPr lang="en-US" dirty="0"/>
          </a:p>
        </p:txBody>
      </p:sp>
    </p:spTree>
    <p:extLst>
      <p:ext uri="{BB962C8B-B14F-4D97-AF65-F5344CB8AC3E}">
        <p14:creationId xmlns:p14="http://schemas.microsoft.com/office/powerpoint/2010/main" val="15896172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Let’s look at a depreciation adjustment for </a:t>
            </a:r>
            <a:r>
              <a:rPr lang="en-US" dirty="0" err="1"/>
              <a:t>FastForward</a:t>
            </a:r>
            <a:r>
              <a:rPr lang="en-US" dirty="0"/>
              <a:t>. </a:t>
            </a:r>
            <a:r>
              <a:rPr lang="en-US" b="0" dirty="0"/>
              <a:t>The company</a:t>
            </a:r>
            <a:r>
              <a:rPr lang="en-US" sz="1200" b="0" dirty="0">
                <a:latin typeface="Arial Narrow" pitchFamily="34" charset="0"/>
              </a:rPr>
              <a:t> purchased equipment on Dec 1 for $26,000. It has an estimated useful live of 60 months. The equipment is expected to be worth about $8,000 at the end of five years. They purchased the equipment on Dec 1 but it is now Dec 31. </a:t>
            </a:r>
            <a:r>
              <a:rPr lang="en-US" sz="1200" b="0" baseline="0" dirty="0">
                <a:latin typeface="Arial Narrow" pitchFamily="34" charset="0"/>
              </a:rPr>
              <a:t>We will depreciate the net cost of $18,000 over its useful life of 60 months.  Let’s see how this is done.</a:t>
            </a:r>
          </a:p>
          <a:p>
            <a:r>
              <a:rPr lang="en-US" sz="1200" b="0" baseline="0" dirty="0">
                <a:latin typeface="Arial Narrow" pitchFamily="34" charset="0"/>
              </a:rPr>
              <a:t>Step 1 is the purchase of equipment for $26,000. The equipment’s cost must be depreciated.</a:t>
            </a:r>
            <a:endParaRPr lang="en-US" b="0" dirty="0"/>
          </a:p>
          <a:p>
            <a:endParaRPr lang="en-US" b="0" dirty="0"/>
          </a:p>
        </p:txBody>
      </p:sp>
    </p:spTree>
    <p:extLst>
      <p:ext uri="{BB962C8B-B14F-4D97-AF65-F5344CB8AC3E}">
        <p14:creationId xmlns:p14="http://schemas.microsoft.com/office/powerpoint/2010/main" val="702630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p:spPr>
      </p:sp>
      <p:sp>
        <p:nvSpPr>
          <p:cNvPr id="207875" name="Notes Placeholder 2"/>
          <p:cNvSpPr>
            <a:spLocks noGrp="1"/>
          </p:cNvSpPr>
          <p:nvPr>
            <p:ph type="body" idx="1"/>
          </p:nvPr>
        </p:nvSpPr>
        <p:spPr bwMode="auto">
          <a:noFill/>
        </p:spPr>
        <p:txBody>
          <a:bodyPr>
            <a:normAutofit/>
          </a:bodyPr>
          <a:lstStyle/>
          <a:p>
            <a:endParaRPr lang="en-US" dirty="0"/>
          </a:p>
        </p:txBody>
      </p:sp>
    </p:spTree>
    <p:extLst>
      <p:ext uri="{BB962C8B-B14F-4D97-AF65-F5344CB8AC3E}">
        <p14:creationId xmlns:p14="http://schemas.microsoft.com/office/powerpoint/2010/main" val="1956192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dirty="0">
                <a:latin typeface="Arial Narrow" pitchFamily="34" charset="0"/>
              </a:rPr>
              <a:t>To</a:t>
            </a:r>
            <a:r>
              <a:rPr lang="en-US" sz="1200" b="0" baseline="0" dirty="0">
                <a:latin typeface="Arial Narrow" pitchFamily="34" charset="0"/>
              </a:rPr>
              <a:t> calculate t</a:t>
            </a:r>
            <a:r>
              <a:rPr lang="en-US" sz="1200" b="0" dirty="0">
                <a:latin typeface="Arial Narrow" pitchFamily="34" charset="0"/>
              </a:rPr>
              <a:t>he</a:t>
            </a:r>
            <a:r>
              <a:rPr lang="en-US" sz="1200" b="0" baseline="0" dirty="0">
                <a:latin typeface="Arial Narrow" pitchFamily="34" charset="0"/>
              </a:rPr>
              <a:t> net cost of the equipment over its useful life, we start with the $26,000 purchase price and subtract the salvage value of $8,000. This leaves a net cost of $18,000 and this is what we will depreciate.</a:t>
            </a:r>
            <a:endParaRPr lang="en-US" dirty="0"/>
          </a:p>
          <a:p>
            <a:endParaRPr lang="en-US" dirty="0"/>
          </a:p>
        </p:txBody>
      </p:sp>
    </p:spTree>
    <p:extLst>
      <p:ext uri="{BB962C8B-B14F-4D97-AF65-F5344CB8AC3E}">
        <p14:creationId xmlns:p14="http://schemas.microsoft.com/office/powerpoint/2010/main" val="9962974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b="0" dirty="0">
                <a:latin typeface="Times New Roman" pitchFamily="-107" charset="0"/>
              </a:rPr>
              <a:t>The 2nd step</a:t>
            </a:r>
            <a:r>
              <a:rPr lang="en-US" sz="1200" b="0" baseline="0" dirty="0">
                <a:latin typeface="Times New Roman" pitchFamily="-107" charset="0"/>
              </a:rPr>
              <a:t> to</a:t>
            </a:r>
            <a:r>
              <a:rPr lang="en-US" sz="1200" b="0" dirty="0">
                <a:latin typeface="Times New Roman" pitchFamily="-107" charset="0"/>
              </a:rPr>
              <a:t> determine depreciation expense for this accounting period (one month) is to use the straight-line</a:t>
            </a:r>
            <a:r>
              <a:rPr lang="en-US" sz="1200" b="0" baseline="0" dirty="0">
                <a:latin typeface="Times New Roman" pitchFamily="-107" charset="0"/>
              </a:rPr>
              <a:t> depreciation formula. Net cost of $18,000 divided by 60 months of useful life equals a monthly cost of $300. </a:t>
            </a:r>
            <a:r>
              <a:rPr lang="en-US" sz="1200" b="0" dirty="0">
                <a:latin typeface="Arial Narrow" pitchFamily="34" charset="0"/>
              </a:rPr>
              <a:t>Now that we know depreciation for the month is $300, let’s figure out the adjusting entry. .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dirty="0">
              <a:latin typeface="Times New Roman" pitchFamily="-107" charset="0"/>
            </a:endParaRPr>
          </a:p>
          <a:p>
            <a:endParaRPr lang="en-US" dirty="0"/>
          </a:p>
          <a:p>
            <a:pPr algn="l"/>
            <a:endParaRPr lang="en-US" sz="1200" b="0" dirty="0">
              <a:latin typeface="Arial Narrow" pitchFamily="34" charset="0"/>
            </a:endParaRPr>
          </a:p>
        </p:txBody>
      </p:sp>
    </p:spTree>
    <p:extLst>
      <p:ext uri="{BB962C8B-B14F-4D97-AF65-F5344CB8AC3E}">
        <p14:creationId xmlns:p14="http://schemas.microsoft.com/office/powerpoint/2010/main" val="3960773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latin typeface="Times New Roman" pitchFamily="-107" charset="0"/>
              </a:rPr>
              <a:t>The adjustment for depreciation will look like this. </a:t>
            </a:r>
            <a:r>
              <a:rPr lang="en-US" dirty="0">
                <a:latin typeface="Times New Roman" pitchFamily="-107" charset="0"/>
              </a:rPr>
              <a:t>We have posted the $300</a:t>
            </a:r>
            <a:r>
              <a:rPr lang="en-US" baseline="0" dirty="0">
                <a:latin typeface="Times New Roman" pitchFamily="-107" charset="0"/>
              </a:rPr>
              <a:t> debit to the Depreciation Expense account and credited a new account called Accumulated Depreciation, for $300.</a:t>
            </a:r>
            <a:r>
              <a:rPr lang="en-US" dirty="0">
                <a:latin typeface="Times New Roman" pitchFamily="-107" charset="0"/>
              </a:rPr>
              <a:t> The</a:t>
            </a:r>
            <a:r>
              <a:rPr lang="en-US" baseline="0" dirty="0">
                <a:latin typeface="Times New Roman" pitchFamily="-107" charset="0"/>
              </a:rPr>
              <a:t> balance in the Equipment account will remain unchanged by this adjustment. The Accumulated Depreciation account is a contra account and will appear linked to the Equipment account on the Balance sheet. The D</a:t>
            </a:r>
            <a:r>
              <a:rPr lang="en-US" dirty="0">
                <a:latin typeface="Times New Roman" pitchFamily="-107" charset="0"/>
              </a:rPr>
              <a:t>epreciation Expense account will appear on our income statement for the year ended December 31, 2017. </a:t>
            </a:r>
          </a:p>
          <a:p>
            <a:pPr eaLnBrk="1" hangingPunct="1"/>
            <a:endParaRPr lang="en-US" dirty="0">
              <a:latin typeface="Times New Roman" pitchFamily="-107" charset="0"/>
            </a:endParaRPr>
          </a:p>
        </p:txBody>
      </p:sp>
    </p:spTree>
    <p:extLst>
      <p:ext uri="{BB962C8B-B14F-4D97-AF65-F5344CB8AC3E}">
        <p14:creationId xmlns:p14="http://schemas.microsoft.com/office/powerpoint/2010/main" val="20057655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xfrm>
            <a:off x="4008100" y="8893340"/>
            <a:ext cx="3067374" cy="468154"/>
          </a:xfrm>
          <a:prstGeom prst="rect">
            <a:avLst/>
          </a:prstGeom>
          <a:noFill/>
        </p:spPr>
        <p:txBody>
          <a:bodyPr/>
          <a:lstStyle/>
          <a:p>
            <a:fld id="{7D280BDB-A016-4854-8F7F-3239D3AD4793}" type="slidenum">
              <a:rPr lang="en-US"/>
              <a:pPr/>
              <a:t>33</a:t>
            </a:fld>
            <a:endParaRPr lang="en-US"/>
          </a:p>
        </p:txBody>
      </p:sp>
      <p:sp>
        <p:nvSpPr>
          <p:cNvPr id="78851" name="Rectangle 2"/>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a:p>
        </p:txBody>
      </p:sp>
      <p:sp>
        <p:nvSpPr>
          <p:cNvPr id="78852" name="Rectangle 3"/>
          <p:cNvSpPr>
            <a:spLocks noChangeArrowheads="1"/>
          </p:cNvSpPr>
          <p:nvPr/>
        </p:nvSpPr>
        <p:spPr bwMode="auto">
          <a:xfrm>
            <a:off x="4009702" y="8894921"/>
            <a:ext cx="3067374" cy="468154"/>
          </a:xfrm>
          <a:prstGeom prst="rect">
            <a:avLst/>
          </a:prstGeom>
          <a:noFill/>
          <a:ln w="12700">
            <a:noFill/>
            <a:miter lim="800000"/>
            <a:headEnd/>
            <a:tailEnd/>
          </a:ln>
        </p:spPr>
        <p:txBody>
          <a:bodyPr lIns="19532" tIns="0" rIns="19532" bIns="0" anchor="b"/>
          <a:lstStyle/>
          <a:p>
            <a:pPr algn="r" defTabSz="938213"/>
            <a:r>
              <a:rPr lang="en-US" sz="1000" i="1">
                <a:latin typeface="Times New Roman" pitchFamily="-107" charset="0"/>
              </a:rPr>
              <a:t>24</a:t>
            </a:r>
          </a:p>
        </p:txBody>
      </p:sp>
      <p:sp>
        <p:nvSpPr>
          <p:cNvPr id="78853" name="Rectangle 4"/>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a:p>
        </p:txBody>
      </p:sp>
      <p:sp>
        <p:nvSpPr>
          <p:cNvPr id="78854" name="Rectangle 5"/>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a:p>
        </p:txBody>
      </p:sp>
      <p:sp>
        <p:nvSpPr>
          <p:cNvPr id="78855" name="Rectangle 6"/>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a:p>
        </p:txBody>
      </p:sp>
      <p:sp>
        <p:nvSpPr>
          <p:cNvPr id="78856" name="Rectangle 7"/>
          <p:cNvSpPr>
            <a:spLocks noChangeArrowheads="1"/>
          </p:cNvSpPr>
          <p:nvPr/>
        </p:nvSpPr>
        <p:spPr bwMode="auto">
          <a:xfrm>
            <a:off x="4009702" y="8894921"/>
            <a:ext cx="3067374" cy="468154"/>
          </a:xfrm>
          <a:prstGeom prst="rect">
            <a:avLst/>
          </a:prstGeom>
          <a:noFill/>
          <a:ln w="12700">
            <a:noFill/>
            <a:miter lim="800000"/>
            <a:headEnd/>
            <a:tailEnd/>
          </a:ln>
        </p:spPr>
        <p:txBody>
          <a:bodyPr lIns="19532" tIns="0" rIns="19532" bIns="0" anchor="b"/>
          <a:lstStyle/>
          <a:p>
            <a:pPr algn="r" defTabSz="938213"/>
            <a:r>
              <a:rPr lang="en-US" sz="1000" i="1">
                <a:latin typeface="Times New Roman" pitchFamily="-107" charset="0"/>
              </a:rPr>
              <a:t>24</a:t>
            </a:r>
          </a:p>
        </p:txBody>
      </p:sp>
      <p:sp>
        <p:nvSpPr>
          <p:cNvPr id="78857" name="Rectangle 8"/>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a:p>
        </p:txBody>
      </p:sp>
      <p:sp>
        <p:nvSpPr>
          <p:cNvPr id="78858" name="Rectangle 9"/>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a:p>
        </p:txBody>
      </p:sp>
      <p:sp>
        <p:nvSpPr>
          <p:cNvPr id="78859" name="Rectangle 10"/>
          <p:cNvSpPr>
            <a:spLocks noGrp="1" noRot="1" noChangeAspect="1" noChangeArrowheads="1" noTextEdit="1"/>
          </p:cNvSpPr>
          <p:nvPr>
            <p:ph type="sldImg"/>
          </p:nvPr>
        </p:nvSpPr>
        <p:spPr>
          <a:xfrm>
            <a:off x="1206500" y="708025"/>
            <a:ext cx="4664075" cy="3498850"/>
          </a:xfrm>
          <a:ln w="12700" cap="flat">
            <a:solidFill>
              <a:schemeClr val="tx1"/>
            </a:solidFill>
          </a:ln>
        </p:spPr>
      </p:sp>
      <p:sp>
        <p:nvSpPr>
          <p:cNvPr id="78860" name="Rectangle 11"/>
          <p:cNvSpPr>
            <a:spLocks noGrp="1" noChangeArrowheads="1"/>
          </p:cNvSpPr>
          <p:nvPr>
            <p:ph type="body" idx="1"/>
          </p:nvPr>
        </p:nvSpPr>
        <p:spPr>
          <a:xfrm>
            <a:off x="943932" y="4447461"/>
            <a:ext cx="5189214" cy="4213384"/>
          </a:xfrm>
          <a:noFill/>
          <a:ln/>
        </p:spPr>
        <p:txBody>
          <a:bodyPr lIns="92777" tIns="45575" rIns="92777" bIns="45575"/>
          <a:lstStyle/>
          <a:p>
            <a:pPr eaLnBrk="1" hangingPunct="1"/>
            <a:r>
              <a:rPr lang="en-US" dirty="0">
                <a:latin typeface="Times New Roman" pitchFamily="-107" charset="0"/>
              </a:rPr>
              <a:t>On December 31, 2017, we will debit, or increase, depreciation expense for three hundred dollars and credit a new account called accumulated depreciation – (dash) -- equipment.</a:t>
            </a:r>
          </a:p>
          <a:p>
            <a:pPr eaLnBrk="1" hangingPunct="1"/>
            <a:endParaRPr lang="en-US" dirty="0">
              <a:latin typeface="Times New Roman" pitchFamily="-107" charset="0"/>
            </a:endParaRPr>
          </a:p>
          <a:p>
            <a:pPr eaLnBrk="1" hangingPunct="1"/>
            <a:r>
              <a:rPr lang="en-US" dirty="0">
                <a:latin typeface="Times New Roman" pitchFamily="-107" charset="0"/>
              </a:rPr>
              <a:t>Accumulated depreciation is a </a:t>
            </a:r>
            <a:r>
              <a:rPr lang="en-US" b="1" dirty="0">
                <a:latin typeface="Times New Roman" pitchFamily="-107" charset="0"/>
              </a:rPr>
              <a:t>contra asset</a:t>
            </a:r>
            <a:r>
              <a:rPr lang="en-US" dirty="0">
                <a:latin typeface="Times New Roman" pitchFamily="-107" charset="0"/>
              </a:rPr>
              <a:t> account. This is the first time we have seen a contra-account, but it will not be the last. A contra- account means that the amount in the account reduces the related asset account. In our case, accumulated depreciation will reduce the asset account, equipment. Because this is a new type of account, let’s look at the treatment of the contra and related asset account on</a:t>
            </a:r>
            <a:r>
              <a:rPr lang="en-US" baseline="0" dirty="0">
                <a:latin typeface="Times New Roman" pitchFamily="-107" charset="0"/>
              </a:rPr>
              <a:t> the balance sheet</a:t>
            </a:r>
            <a:r>
              <a:rPr lang="en-US" dirty="0">
                <a:latin typeface="Times New Roman" pitchFamily="-107" charset="0"/>
              </a:rPr>
              <a:t>.</a:t>
            </a:r>
          </a:p>
          <a:p>
            <a:pPr eaLnBrk="1" hangingPunct="1"/>
            <a:endParaRPr lang="en-US" dirty="0">
              <a:latin typeface="Times New Roman" pitchFamily="-107" charset="0"/>
            </a:endParaRPr>
          </a:p>
          <a:p>
            <a:pPr eaLnBrk="1" hangingPunct="1"/>
            <a:endParaRPr lang="en-US" dirty="0">
              <a:latin typeface="Times New Roman" pitchFamily="-107" charset="0"/>
            </a:endParaRPr>
          </a:p>
        </p:txBody>
      </p:sp>
    </p:spTree>
    <p:extLst>
      <p:ext uri="{BB962C8B-B14F-4D97-AF65-F5344CB8AC3E}">
        <p14:creationId xmlns:p14="http://schemas.microsoft.com/office/powerpoint/2010/main" val="16402887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xfrm>
            <a:off x="4008100" y="8893340"/>
            <a:ext cx="3067374" cy="468154"/>
          </a:xfrm>
          <a:prstGeom prst="rect">
            <a:avLst/>
          </a:prstGeom>
          <a:noFill/>
        </p:spPr>
        <p:txBody>
          <a:bodyPr/>
          <a:lstStyle/>
          <a:p>
            <a:fld id="{7D280BDB-A016-4854-8F7F-3239D3AD4793}" type="slidenum">
              <a:rPr lang="en-US"/>
              <a:pPr/>
              <a:t>34</a:t>
            </a:fld>
            <a:endParaRPr lang="en-US"/>
          </a:p>
        </p:txBody>
      </p:sp>
      <p:sp>
        <p:nvSpPr>
          <p:cNvPr id="78851" name="Rectangle 2"/>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a:p>
        </p:txBody>
      </p:sp>
      <p:sp>
        <p:nvSpPr>
          <p:cNvPr id="78852" name="Rectangle 3"/>
          <p:cNvSpPr>
            <a:spLocks noChangeArrowheads="1"/>
          </p:cNvSpPr>
          <p:nvPr/>
        </p:nvSpPr>
        <p:spPr bwMode="auto">
          <a:xfrm>
            <a:off x="4009702" y="8894921"/>
            <a:ext cx="3067374" cy="468154"/>
          </a:xfrm>
          <a:prstGeom prst="rect">
            <a:avLst/>
          </a:prstGeom>
          <a:noFill/>
          <a:ln w="12700">
            <a:noFill/>
            <a:miter lim="800000"/>
            <a:headEnd/>
            <a:tailEnd/>
          </a:ln>
        </p:spPr>
        <p:txBody>
          <a:bodyPr lIns="19532" tIns="0" rIns="19532" bIns="0" anchor="b"/>
          <a:lstStyle/>
          <a:p>
            <a:pPr algn="r" defTabSz="938213"/>
            <a:r>
              <a:rPr lang="en-US" sz="1000" i="1">
                <a:latin typeface="Times New Roman" pitchFamily="-107" charset="0"/>
              </a:rPr>
              <a:t>24</a:t>
            </a:r>
          </a:p>
        </p:txBody>
      </p:sp>
      <p:sp>
        <p:nvSpPr>
          <p:cNvPr id="78853" name="Rectangle 4"/>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a:p>
        </p:txBody>
      </p:sp>
      <p:sp>
        <p:nvSpPr>
          <p:cNvPr id="78854" name="Rectangle 5"/>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a:p>
        </p:txBody>
      </p:sp>
      <p:sp>
        <p:nvSpPr>
          <p:cNvPr id="78855" name="Rectangle 6"/>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a:p>
        </p:txBody>
      </p:sp>
      <p:sp>
        <p:nvSpPr>
          <p:cNvPr id="78856" name="Rectangle 7"/>
          <p:cNvSpPr>
            <a:spLocks noChangeArrowheads="1"/>
          </p:cNvSpPr>
          <p:nvPr/>
        </p:nvSpPr>
        <p:spPr bwMode="auto">
          <a:xfrm>
            <a:off x="4009702" y="8894921"/>
            <a:ext cx="3067374" cy="468154"/>
          </a:xfrm>
          <a:prstGeom prst="rect">
            <a:avLst/>
          </a:prstGeom>
          <a:noFill/>
          <a:ln w="12700">
            <a:noFill/>
            <a:miter lim="800000"/>
            <a:headEnd/>
            <a:tailEnd/>
          </a:ln>
        </p:spPr>
        <p:txBody>
          <a:bodyPr lIns="19532" tIns="0" rIns="19532" bIns="0" anchor="b"/>
          <a:lstStyle/>
          <a:p>
            <a:pPr algn="r" defTabSz="938213"/>
            <a:r>
              <a:rPr lang="en-US" sz="1000" i="1">
                <a:latin typeface="Times New Roman" pitchFamily="-107" charset="0"/>
              </a:rPr>
              <a:t>24</a:t>
            </a:r>
          </a:p>
        </p:txBody>
      </p:sp>
      <p:sp>
        <p:nvSpPr>
          <p:cNvPr id="78857" name="Rectangle 8"/>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a:p>
        </p:txBody>
      </p:sp>
      <p:sp>
        <p:nvSpPr>
          <p:cNvPr id="78858" name="Rectangle 9"/>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a:p>
        </p:txBody>
      </p:sp>
      <p:sp>
        <p:nvSpPr>
          <p:cNvPr id="78859" name="Rectangle 10"/>
          <p:cNvSpPr>
            <a:spLocks noGrp="1" noRot="1" noChangeAspect="1" noChangeArrowheads="1" noTextEdit="1"/>
          </p:cNvSpPr>
          <p:nvPr>
            <p:ph type="sldImg"/>
          </p:nvPr>
        </p:nvSpPr>
        <p:spPr>
          <a:xfrm>
            <a:off x="1206500" y="708025"/>
            <a:ext cx="4664075" cy="3498850"/>
          </a:xfrm>
          <a:ln w="12700" cap="flat">
            <a:solidFill>
              <a:schemeClr val="tx1"/>
            </a:solidFill>
          </a:ln>
        </p:spPr>
      </p:sp>
      <p:sp>
        <p:nvSpPr>
          <p:cNvPr id="78860" name="Rectangle 11"/>
          <p:cNvSpPr>
            <a:spLocks noGrp="1" noChangeArrowheads="1"/>
          </p:cNvSpPr>
          <p:nvPr>
            <p:ph type="body" idx="1"/>
          </p:nvPr>
        </p:nvSpPr>
        <p:spPr>
          <a:xfrm>
            <a:off x="943932" y="4447461"/>
            <a:ext cx="5189214" cy="4213384"/>
          </a:xfrm>
          <a:noFill/>
          <a:ln/>
        </p:spPr>
        <p:txBody>
          <a:bodyPr lIns="92777" tIns="45575" rIns="92777" bIns="45575"/>
          <a:lstStyle/>
          <a:p>
            <a:pPr eaLnBrk="1" hangingPunct="1"/>
            <a:r>
              <a:rPr lang="en-US" b="0" dirty="0">
                <a:latin typeface="Times New Roman" pitchFamily="-107" charset="0"/>
              </a:rPr>
              <a:t>The contra-account, accumulated depreciation, will be shown as a reduction in the cost of the asset, equipment. </a:t>
            </a:r>
          </a:p>
          <a:p>
            <a:pPr eaLnBrk="1" hangingPunct="1"/>
            <a:r>
              <a:rPr lang="en-US" b="0" dirty="0">
                <a:latin typeface="Times New Roman" pitchFamily="-107" charset="0"/>
              </a:rPr>
              <a:t>Cost of a plant asset less accumulated depreciation is known as </a:t>
            </a:r>
            <a:r>
              <a:rPr lang="en-US" b="0" i="1" dirty="0">
                <a:latin typeface="Times New Roman" pitchFamily="-107" charset="0"/>
              </a:rPr>
              <a:t>book value</a:t>
            </a:r>
            <a:r>
              <a:rPr lang="en-US" b="0" dirty="0">
                <a:latin typeface="Times New Roman" pitchFamily="-107" charset="0"/>
              </a:rPr>
              <a:t>. So the asset, equipment, will be shown on the balance sheet at its net amount, or book value. In the partial</a:t>
            </a:r>
            <a:r>
              <a:rPr lang="en-US" b="0" baseline="0" dirty="0">
                <a:latin typeface="Times New Roman" pitchFamily="-107" charset="0"/>
              </a:rPr>
              <a:t> balance sheet shown on this slide, three months of depreciation have been taken on the equipment for a total of 3 x $300 or $900 dollars. The equipment account is being reported at $25,100 which is the cost that has not yet been depreciated.</a:t>
            </a:r>
            <a:endParaRPr lang="en-US" b="0" dirty="0">
              <a:latin typeface="Times New Roman" pitchFamily="-107" charset="0"/>
            </a:endParaRPr>
          </a:p>
          <a:p>
            <a:pPr eaLnBrk="1" hangingPunct="1"/>
            <a:r>
              <a:rPr lang="en-US" b="0" dirty="0">
                <a:latin typeface="Times New Roman" pitchFamily="-107" charset="0"/>
              </a:rPr>
              <a:t>Because the contra account appears on the balance sheet it will not be closed at the end of the period. It will be carried forward to 2018 and used to accumulate the depreciation related to the equipment.</a:t>
            </a:r>
          </a:p>
          <a:p>
            <a:pPr eaLnBrk="1" hangingPunct="1"/>
            <a:endParaRPr lang="en-US" b="0" dirty="0">
              <a:latin typeface="Times New Roman" pitchFamily="-107"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0" dirty="0"/>
              <a:t>Review what you have learned in the following NEED-TO-KNOW Slides.</a:t>
            </a:r>
          </a:p>
          <a:p>
            <a:pPr eaLnBrk="1" hangingPunct="1"/>
            <a:endParaRPr lang="en-US" b="0" dirty="0">
              <a:latin typeface="Times New Roman" pitchFamily="-107" charset="0"/>
            </a:endParaRPr>
          </a:p>
          <a:p>
            <a:pPr eaLnBrk="1" hangingPunct="1"/>
            <a:endParaRPr lang="en-US" b="0" dirty="0">
              <a:latin typeface="Times New Roman" pitchFamily="-107" charset="0"/>
            </a:endParaRPr>
          </a:p>
          <a:p>
            <a:pPr eaLnBrk="1" hangingPunct="1"/>
            <a:endParaRPr lang="en-US" b="0" dirty="0">
              <a:latin typeface="Times New Roman" pitchFamily="-107" charset="0"/>
            </a:endParaRPr>
          </a:p>
          <a:p>
            <a:pPr eaLnBrk="1" hangingPunct="1"/>
            <a:endParaRPr lang="en-US" altLang="en-US" b="0" dirty="0"/>
          </a:p>
        </p:txBody>
      </p:sp>
    </p:spTree>
    <p:extLst>
      <p:ext uri="{BB962C8B-B14F-4D97-AF65-F5344CB8AC3E}">
        <p14:creationId xmlns:p14="http://schemas.microsoft.com/office/powerpoint/2010/main" val="9593640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1" name="Notes Placeholder 2"/>
          <p:cNvSpPr>
            <a:spLocks noGrp="1"/>
          </p:cNvSpPr>
          <p:nvPr>
            <p:ph type="body" idx="1"/>
          </p:nvPr>
        </p:nvSpPr>
        <p:spPr bwMode="auto">
          <a:noFill/>
        </p:spPr>
        <p:txBody>
          <a:bodyPr/>
          <a:lstStyle/>
          <a:p>
            <a:r>
              <a:rPr lang="en-US" altLang="en-US" dirty="0"/>
              <a:t>For each separate case on</a:t>
            </a:r>
            <a:r>
              <a:rPr lang="en-US" altLang="en-US" baseline="0" dirty="0"/>
              <a:t> this slide</a:t>
            </a:r>
            <a:r>
              <a:rPr lang="en-US" altLang="en-US" dirty="0"/>
              <a:t>, follow the three-step process for adjusting the prepaid asset account. Step 1: Determine what the current account balance equals. Step 2: Determine what the current account balance should equal. Step 3: Record an adjusting entry to get from step 1 to step 2. Assume no other adjusting entries are made during the year.</a:t>
            </a:r>
          </a:p>
        </p:txBody>
      </p:sp>
    </p:spTree>
    <p:extLst>
      <p:ext uri="{BB962C8B-B14F-4D97-AF65-F5344CB8AC3E}">
        <p14:creationId xmlns:p14="http://schemas.microsoft.com/office/powerpoint/2010/main" val="24832677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1" name="Notes Placeholder 2"/>
          <p:cNvSpPr>
            <a:spLocks noGrp="1"/>
          </p:cNvSpPr>
          <p:nvPr>
            <p:ph type="body" idx="1"/>
          </p:nvPr>
        </p:nvSpPr>
        <p:spPr bwMode="auto">
          <a:noFill/>
        </p:spPr>
        <p:txBody>
          <a:bodyPr/>
          <a:lstStyle/>
          <a:p>
            <a:endParaRPr lang="en-US" altLang="en-US" dirty="0">
              <a:ea typeface="Calibri" pitchFamily="-107" charset="0"/>
              <a:cs typeface="Times New Roman" pitchFamily="-107" charset="0"/>
            </a:endParaRPr>
          </a:p>
        </p:txBody>
      </p:sp>
    </p:spTree>
    <p:extLst>
      <p:ext uri="{BB962C8B-B14F-4D97-AF65-F5344CB8AC3E}">
        <p14:creationId xmlns:p14="http://schemas.microsoft.com/office/powerpoint/2010/main" val="24832677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978009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Prepaid Insurance. The Prepaid Insurance account has a $5,000 debit balance to start the year. A review of insurance policies and payments shows that $1,000 of unexpired insurance remains at year-end.</a:t>
            </a:r>
          </a:p>
          <a:p>
            <a:r>
              <a:rPr lang="en-US" altLang="en-US" dirty="0"/>
              <a:t> </a:t>
            </a:r>
          </a:p>
          <a:p>
            <a:r>
              <a:rPr lang="en-US" altLang="en-US" dirty="0"/>
              <a:t>Step 1: Determine what the current account balance equals. The current account balance is equal to the $5,000 from the start of the year. </a:t>
            </a:r>
          </a:p>
          <a:p>
            <a:r>
              <a:rPr lang="en-US" altLang="en-US" dirty="0"/>
              <a:t>Step 2: Determine what the current account balance should equal. The balance sheet should report the $1,000 of unexpired insurance that remains at year-end.</a:t>
            </a:r>
          </a:p>
          <a:p>
            <a:r>
              <a:rPr lang="en-US" altLang="en-US" dirty="0"/>
              <a:t>Step 3: Record an adjusting entry to get from step 1 to step 2.  We need to reduce the balance in Prepaid insurance by $4,000. Every adjusting entry affects one income statement account, a revenue or an expense, and one balance sheet account, an asset or a liability.  In this case, we're reducing the asset, Prepaid insurance. We credit the balance sheet account, Prepaid insurance, for $4,000. Since we're crediting a balance sheet account, we need to debit an income statement account, Insurance expense, $4,000.</a:t>
            </a:r>
          </a:p>
          <a:p>
            <a:endParaRPr lang="en-US" dirty="0"/>
          </a:p>
        </p:txBody>
      </p:sp>
    </p:spTree>
    <p:extLst>
      <p:ext uri="{BB962C8B-B14F-4D97-AF65-F5344CB8AC3E}">
        <p14:creationId xmlns:p14="http://schemas.microsoft.com/office/powerpoint/2010/main" val="13691644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09741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a:lstStyle/>
          <a:p>
            <a:endParaRPr lang="en-US" altLang="en-US" dirty="0"/>
          </a:p>
        </p:txBody>
      </p:sp>
    </p:spTree>
    <p:extLst>
      <p:ext uri="{BB962C8B-B14F-4D97-AF65-F5344CB8AC3E}">
        <p14:creationId xmlns:p14="http://schemas.microsoft.com/office/powerpoint/2010/main" val="38804785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Prepaid Rent. On October 1 of the current year, the company prepaid $12,000 for one year of rent for facilities being occupied from that day forward. The company debited Prepaid Rent and credited Cash for $12,000. December 31 year-end statements must be prepared.</a:t>
            </a:r>
          </a:p>
          <a:p>
            <a:r>
              <a:rPr lang="en-US" altLang="en-US" dirty="0"/>
              <a:t> </a:t>
            </a:r>
          </a:p>
          <a:p>
            <a:r>
              <a:rPr lang="en-US" altLang="en-US" dirty="0"/>
              <a:t>Step 1:  The current account balance equals the $12,000 paid on October 1. $12,000 for one year equals $1,000 per month. Three months have elapsed between the payment date, October 1, and the financial statement date, December 31. Nine months of rent remain, and three months of rent have been used. The balance sheet should report the $9,000 that is unused as of December 31. The adjusting entry to get from Step 1 to Step 2 reduces the balance in the balance sheet account, Prepaid Rent. We credit Prepaid Rent for $3,000, and debit the income statement account, Rent expense.</a:t>
            </a:r>
          </a:p>
          <a:p>
            <a:endParaRPr lang="en-US" altLang="en-US" dirty="0"/>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9693281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Tree>
    <p:extLst>
      <p:ext uri="{BB962C8B-B14F-4D97-AF65-F5344CB8AC3E}">
        <p14:creationId xmlns:p14="http://schemas.microsoft.com/office/powerpoint/2010/main" val="29101623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Supplies. The Supplies account has a $1,000 debit balance to start the year. Supplies of $2,000 were purchased during the current year and debited to the Supplies account. A December 31 physical count shows $500 of supplies remaining. The current account balance equals $3,000; the $1,000 from January 1 plus $2,000 purchased during the year. The current account balance should equal $500, as $500 of supplies remain. The adjusting entry to get from Step 1 to Step 2 reduces the balance in Supplies, crediting the balance sheet account, $2,500, and we debit the income statement account, Supplies Expense.</a:t>
            </a:r>
          </a:p>
          <a:p>
            <a:endParaRPr lang="en-US" altLang="en-US" dirty="0"/>
          </a:p>
          <a:p>
            <a:endParaRPr lang="en-US" altLang="en-US" dirty="0"/>
          </a:p>
        </p:txBody>
      </p:sp>
    </p:spTree>
    <p:extLst>
      <p:ext uri="{BB962C8B-B14F-4D97-AF65-F5344CB8AC3E}">
        <p14:creationId xmlns:p14="http://schemas.microsoft.com/office/powerpoint/2010/main" val="14417386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398241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Accumulated Depreciation. The company has only one fixed asset (equipment) that it purchased at the start of this year. That asset cost $38,000, had an estimated life of 10 years, and is expected to be valued at $8,000 at the end of the 10-year life.</a:t>
            </a:r>
          </a:p>
          <a:p>
            <a:r>
              <a:rPr lang="en-US" altLang="en-US" dirty="0"/>
              <a:t> </a:t>
            </a:r>
          </a:p>
          <a:p>
            <a:r>
              <a:rPr lang="en-US" altLang="en-US" dirty="0"/>
              <a:t>Step 1: Determine what the current account balance equals. This is the first year of the asset's life; no depreciation has been taken to date. The current balance in Accumulated Depreciation is $0.</a:t>
            </a:r>
          </a:p>
          <a:p>
            <a:r>
              <a:rPr lang="en-US" altLang="en-US" dirty="0"/>
              <a:t>Step 2: Determine what the current account balance should equal. The balance in Accumulated Depreciation at the end of the first year of this asset's life should be $3,000; the cost of $38,000, minus the salvage value of $8,000, divided by 10 years.</a:t>
            </a:r>
          </a:p>
          <a:p>
            <a:r>
              <a:rPr lang="en-US" altLang="en-US" dirty="0"/>
              <a:t>Step 3:  Record an adjusting entry to get from Step 1 to Step 2. The adjusting entry needs to credit Accumulated Depreciation for $3,000. Since we're crediting the balance sheet account, we need to debit the income statement account, Depreciation Expense. Accumulated Depreciation is referred to as a contra asset. Its purpose is to reduce the value of the equipment, and therefore has a normal credit balance. </a:t>
            </a:r>
          </a:p>
          <a:p>
            <a:endParaRPr lang="en-US" alt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pitchFamily="-107" charset="0"/>
              </a:rPr>
              <a:t>Now let’s move on to the second category of adjusting entries, deferred revenues.</a:t>
            </a:r>
          </a:p>
          <a:p>
            <a:endParaRPr lang="en-US" altLang="en-US" dirty="0"/>
          </a:p>
          <a:p>
            <a:endParaRPr lang="en-US" dirty="0"/>
          </a:p>
        </p:txBody>
      </p:sp>
    </p:spTree>
    <p:extLst>
      <p:ext uri="{BB962C8B-B14F-4D97-AF65-F5344CB8AC3E}">
        <p14:creationId xmlns:p14="http://schemas.microsoft.com/office/powerpoint/2010/main" val="19042419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28956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60771" name="Rectangle 4"/>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60772" name="Rectangle 5"/>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60773" name="Rectangle 6"/>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60774" name="Rectangle 8"/>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60775" name="Rectangle 9"/>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60776"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60777" name="Rectangle 11"/>
          <p:cNvSpPr>
            <a:spLocks noGrp="1" noChangeArrowheads="1"/>
          </p:cNvSpPr>
          <p:nvPr>
            <p:ph type="body" idx="1"/>
          </p:nvPr>
        </p:nvSpPr>
        <p:spPr bwMode="auto">
          <a:xfrm>
            <a:off x="942975" y="4448175"/>
            <a:ext cx="5191125" cy="4213225"/>
          </a:xfrm>
          <a:noFill/>
        </p:spPr>
        <p:txBody>
          <a:bodyPr lIns="92941" tIns="45655" rIns="92941" bIns="45655"/>
          <a:lstStyle/>
          <a:p>
            <a:r>
              <a:rPr lang="en-US" altLang="en-US" dirty="0"/>
              <a:t>The term unearned revenues refers to cash received in advance of providing products and services. Unearned revenues, also called </a:t>
            </a:r>
            <a:r>
              <a:rPr lang="en-US" altLang="en-US" i="1" dirty="0"/>
              <a:t>deferred revenues, </a:t>
            </a:r>
            <a:r>
              <a:rPr lang="en-US" altLang="en-US" dirty="0"/>
              <a:t>are liabilities.</a:t>
            </a:r>
          </a:p>
          <a:p>
            <a:endParaRPr lang="en-US" altLang="en-US" dirty="0"/>
          </a:p>
          <a:p>
            <a:r>
              <a:rPr lang="en-US" altLang="en-US" dirty="0"/>
              <a:t>When accounting for deferred revenues, we are faced with a transaction where cash is received in advance of providing a product or service. In other words, we have received the cash, but have done nothing to earn it. In our example, we will examine accounting for the receipt of cash prior to our company rendering any services.</a:t>
            </a:r>
          </a:p>
          <a:p>
            <a:endParaRPr lang="en-US" altLang="en-US" dirty="0"/>
          </a:p>
          <a:p>
            <a:r>
              <a:rPr lang="en-US" altLang="en-US" dirty="0"/>
              <a:t>When we render consulting services, we will prepare an adjustment for deferred revenues (a liability).  We always debit, or reduce, a liability account and credit, or increase, a revenue account. </a:t>
            </a:r>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34127371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47675" indent="-447675" eaLnBrk="1" hangingPunct="1">
              <a:lnSpc>
                <a:spcPct val="90000"/>
              </a:lnSpc>
              <a:spcBef>
                <a:spcPct val="20000"/>
              </a:spcBef>
              <a:buClr>
                <a:schemeClr val="accent1"/>
              </a:buClr>
              <a:buSzPct val="70000"/>
              <a:buFont typeface="Wingdings" pitchFamily="2" charset="2"/>
              <a:buNone/>
              <a:defRPr/>
            </a:pPr>
            <a:r>
              <a:rPr lang="en-US" sz="1200" dirty="0" err="1">
                <a:latin typeface="Arial Narrow" pitchFamily="34" charset="0"/>
              </a:rPr>
              <a:t>FastForward’s</a:t>
            </a:r>
            <a:r>
              <a:rPr lang="en-US" sz="1200" dirty="0">
                <a:latin typeface="Arial Narrow" pitchFamily="34" charset="0"/>
              </a:rPr>
              <a:t> client paid 60-day fee in advance covering the period from 12/27 – 2/24 and recorded a debit to cash and a credit to unearned consulting revenue, a liability account.</a:t>
            </a:r>
          </a:p>
          <a:p>
            <a:pPr marL="447675" indent="-447675" eaLnBrk="1" hangingPunct="1">
              <a:lnSpc>
                <a:spcPct val="90000"/>
              </a:lnSpc>
              <a:spcBef>
                <a:spcPct val="20000"/>
              </a:spcBef>
              <a:buClr>
                <a:schemeClr val="accent1"/>
              </a:buClr>
              <a:buSzPct val="70000"/>
              <a:buFont typeface="Wingdings" pitchFamily="2" charset="2"/>
              <a:buNone/>
              <a:defRPr/>
            </a:pPr>
            <a:r>
              <a:rPr lang="en-US" sz="1200" dirty="0">
                <a:latin typeface="Arial Narrow" pitchFamily="34" charset="0"/>
              </a:rPr>
              <a:t>Step 1: Current balance equals $3,000.</a:t>
            </a:r>
          </a:p>
          <a:p>
            <a:pPr marL="447675" indent="-447675" eaLnBrk="1" hangingPunct="1">
              <a:lnSpc>
                <a:spcPct val="90000"/>
              </a:lnSpc>
              <a:spcBef>
                <a:spcPct val="20000"/>
              </a:spcBef>
              <a:buClr>
                <a:schemeClr val="accent1"/>
              </a:buClr>
              <a:buSzPct val="70000"/>
              <a:buFont typeface="Wingdings" pitchFamily="2" charset="2"/>
              <a:buNone/>
              <a:defRPr/>
            </a:pPr>
            <a:r>
              <a:rPr lang="en-US" sz="1200" dirty="0">
                <a:latin typeface="Arial Narrow" pitchFamily="34" charset="0"/>
              </a:rPr>
              <a:t>Step 2: </a:t>
            </a:r>
            <a:r>
              <a:rPr lang="en-US" sz="1200" dirty="0" err="1">
                <a:latin typeface="Arial Narrow" pitchFamily="34" charset="0"/>
              </a:rPr>
              <a:t>FastForwards</a:t>
            </a:r>
            <a:r>
              <a:rPr lang="en-US" sz="1200" dirty="0">
                <a:latin typeface="Arial Narrow" pitchFamily="34" charset="0"/>
              </a:rPr>
              <a:t> earns payment as time passes. At 12/31, 5 days’ service is earned or 5/60 x $3,000 = $250.</a:t>
            </a:r>
          </a:p>
          <a:p>
            <a:pPr marL="447675" indent="-447675" eaLnBrk="1" hangingPunct="1">
              <a:lnSpc>
                <a:spcPct val="90000"/>
              </a:lnSpc>
              <a:spcBef>
                <a:spcPct val="20000"/>
              </a:spcBef>
              <a:buClr>
                <a:schemeClr val="accent1"/>
              </a:buClr>
              <a:buSzPct val="70000"/>
              <a:buFont typeface="Wingdings" pitchFamily="2" charset="2"/>
              <a:buNone/>
              <a:defRPr/>
            </a:pPr>
            <a:r>
              <a:rPr lang="en-US" sz="1200" dirty="0">
                <a:latin typeface="Arial Narrow" pitchFamily="34" charset="0"/>
              </a:rPr>
              <a:t>Step 3: Adjusting entry reduces liability, Unearned Consulting Revenue, by $250 or 5 days’ worth of revenue. Also, Consulting Revenue of $250 is earned.</a:t>
            </a:r>
          </a:p>
          <a:p>
            <a:pPr marL="447675" indent="-447675" eaLnBrk="1" hangingPunct="1">
              <a:lnSpc>
                <a:spcPct val="90000"/>
              </a:lnSpc>
              <a:spcBef>
                <a:spcPct val="20000"/>
              </a:spcBef>
              <a:buClr>
                <a:schemeClr val="accent1"/>
              </a:buClr>
              <a:buSzPct val="70000"/>
              <a:buFont typeface="Wingdings" pitchFamily="2" charset="2"/>
              <a:buNone/>
              <a:defRPr/>
            </a:pPr>
            <a:endParaRPr lang="en-US" sz="1200" dirty="0">
              <a:latin typeface="Arial Narrow" pitchFamily="34" charset="0"/>
            </a:endParaRPr>
          </a:p>
        </p:txBody>
      </p:sp>
    </p:spTree>
    <p:extLst>
      <p:ext uri="{BB962C8B-B14F-4D97-AF65-F5344CB8AC3E}">
        <p14:creationId xmlns:p14="http://schemas.microsoft.com/office/powerpoint/2010/main" val="2469575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47675" indent="-447675" eaLnBrk="1" hangingPunct="1">
              <a:lnSpc>
                <a:spcPct val="90000"/>
              </a:lnSpc>
              <a:spcBef>
                <a:spcPct val="20000"/>
              </a:spcBef>
              <a:buClr>
                <a:schemeClr val="accent1"/>
              </a:buClr>
              <a:buSzPct val="70000"/>
              <a:buFont typeface="Wingdings" pitchFamily="2" charset="2"/>
              <a:buNone/>
              <a:defRPr/>
            </a:pPr>
            <a:endParaRPr lang="en-US" sz="1200" dirty="0">
              <a:latin typeface="Arial Narrow" pitchFamily="34" charset="0"/>
            </a:endParaRPr>
          </a:p>
        </p:txBody>
      </p:sp>
    </p:spTree>
    <p:extLst>
      <p:ext uri="{BB962C8B-B14F-4D97-AF65-F5344CB8AC3E}">
        <p14:creationId xmlns:p14="http://schemas.microsoft.com/office/powerpoint/2010/main" val="2469575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Afte</a:t>
            </a:r>
            <a:r>
              <a:rPr lang="en-US" baseline="0" dirty="0"/>
              <a:t>r the adjustment, the Unearned Consulting Revenue account will show the correct balance of $2,750 on the Balance sheet and the Consulting Revenue account will report the correct amount of earned revenue of $6,050, on the Income Statement.</a:t>
            </a:r>
            <a:endParaRPr lang="en-US" dirty="0"/>
          </a:p>
          <a:p>
            <a:endParaRPr lang="en-US" dirty="0"/>
          </a:p>
        </p:txBody>
      </p:sp>
    </p:spTree>
    <p:extLst>
      <p:ext uri="{BB962C8B-B14F-4D97-AF65-F5344CB8AC3E}">
        <p14:creationId xmlns:p14="http://schemas.microsoft.com/office/powerpoint/2010/main" val="4230778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43363" name="Rectangle 4"/>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43364" name="Rectangle 5"/>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43365" name="Rectangle 6"/>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43366" name="Rectangle 8"/>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43367" name="Rectangle 9"/>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43368"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43369" name="Rectangle 11"/>
          <p:cNvSpPr>
            <a:spLocks noGrp="1" noChangeArrowheads="1"/>
          </p:cNvSpPr>
          <p:nvPr>
            <p:ph type="body" idx="1"/>
          </p:nvPr>
        </p:nvSpPr>
        <p:spPr bwMode="auto">
          <a:xfrm>
            <a:off x="942975" y="4448175"/>
            <a:ext cx="5191125" cy="4213225"/>
          </a:xfrm>
          <a:noFill/>
        </p:spPr>
        <p:txBody>
          <a:bodyPr lIns="92941" tIns="45655" rIns="92941" bIns="45655"/>
          <a:lstStyle/>
          <a:p>
            <a:r>
              <a:rPr lang="en-US" altLang="en-US" dirty="0"/>
              <a:t>To provide timely information, accounting systems prepare reports at regular intervals. This results in an accounting process impacted by the time period (or periodicity) assumption. The </a:t>
            </a:r>
            <a:r>
              <a:rPr lang="en-US" altLang="en-US" b="1" dirty="0"/>
              <a:t>time period assumption </a:t>
            </a:r>
            <a:r>
              <a:rPr lang="en-US" altLang="en-US" dirty="0"/>
              <a:t>presumes that an organization’s activities can be divided into specific time periods such as a month, a three-month quarter, a six-month interval, or a year.   Most organizations use a year as their primary accounting period. Many organizations also prepare </a:t>
            </a:r>
            <a:r>
              <a:rPr lang="en-US" altLang="en-US" b="1" dirty="0"/>
              <a:t>interim financial statements </a:t>
            </a:r>
            <a:r>
              <a:rPr lang="en-US" altLang="en-US" dirty="0"/>
              <a:t>covering one, three, or six months of activity. Most organizations use a year as their primary accounting period.  Reports covering a one-year period are known as </a:t>
            </a:r>
            <a:r>
              <a:rPr lang="en-US" altLang="en-US" b="1" dirty="0"/>
              <a:t>annual financial statements</a:t>
            </a:r>
            <a:r>
              <a:rPr lang="en-US" altLang="en-US" dirty="0"/>
              <a:t>.</a:t>
            </a:r>
          </a:p>
          <a:p>
            <a:endParaRPr lang="en-US" altLang="en-US" dirty="0"/>
          </a:p>
          <a:p>
            <a:r>
              <a:rPr lang="en-US" altLang="en-US" dirty="0"/>
              <a:t>When we divide business activities into arbitrary fixed periods of time, it is often necessary to have special accounting for transactions that cross from one time period to the next. </a:t>
            </a:r>
          </a:p>
          <a:p>
            <a:r>
              <a:rPr lang="en-US" altLang="en-US" dirty="0"/>
              <a:t>Most of our time will be spent looking at the special adjusting process for some of these transactions.</a:t>
            </a:r>
          </a:p>
          <a:p>
            <a:endParaRPr lang="en-US" altLang="en-US" dirty="0"/>
          </a:p>
        </p:txBody>
      </p:sp>
    </p:spTree>
    <p:extLst>
      <p:ext uri="{BB962C8B-B14F-4D97-AF65-F5344CB8AC3E}">
        <p14:creationId xmlns:p14="http://schemas.microsoft.com/office/powerpoint/2010/main" val="730869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307787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xfrm>
            <a:off x="4008100" y="8893340"/>
            <a:ext cx="3067374" cy="468154"/>
          </a:xfrm>
          <a:prstGeom prst="rect">
            <a:avLst/>
          </a:prstGeom>
          <a:noFill/>
        </p:spPr>
        <p:txBody>
          <a:bodyPr/>
          <a:lstStyle/>
          <a:p>
            <a:fld id="{036B41FA-3090-4A7D-A8DB-A2FA45930B8E}" type="slidenum">
              <a:rPr lang="en-US"/>
              <a:pPr/>
              <a:t>51</a:t>
            </a:fld>
            <a:endParaRPr lang="en-US"/>
          </a:p>
        </p:txBody>
      </p:sp>
      <p:sp>
        <p:nvSpPr>
          <p:cNvPr id="74755" name="Rectangle 2"/>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a:p>
        </p:txBody>
      </p:sp>
      <p:sp>
        <p:nvSpPr>
          <p:cNvPr id="74756" name="Rectangle 3"/>
          <p:cNvSpPr>
            <a:spLocks noChangeArrowheads="1"/>
          </p:cNvSpPr>
          <p:nvPr/>
        </p:nvSpPr>
        <p:spPr bwMode="auto">
          <a:xfrm>
            <a:off x="4009702" y="8894921"/>
            <a:ext cx="3067374" cy="468154"/>
          </a:xfrm>
          <a:prstGeom prst="rect">
            <a:avLst/>
          </a:prstGeom>
          <a:noFill/>
          <a:ln w="12700">
            <a:noFill/>
            <a:miter lim="800000"/>
            <a:headEnd/>
            <a:tailEnd/>
          </a:ln>
        </p:spPr>
        <p:txBody>
          <a:bodyPr lIns="19532" tIns="0" rIns="19532" bIns="0" anchor="b"/>
          <a:lstStyle/>
          <a:p>
            <a:pPr algn="r" defTabSz="938213"/>
            <a:r>
              <a:rPr lang="en-US" sz="1000" i="1">
                <a:latin typeface="Times New Roman" pitchFamily="-107" charset="0"/>
              </a:rPr>
              <a:t>16</a:t>
            </a:r>
          </a:p>
        </p:txBody>
      </p:sp>
      <p:sp>
        <p:nvSpPr>
          <p:cNvPr id="74757" name="Rectangle 4"/>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a:p>
        </p:txBody>
      </p:sp>
      <p:sp>
        <p:nvSpPr>
          <p:cNvPr id="74758" name="Rectangle 5"/>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a:p>
        </p:txBody>
      </p:sp>
      <p:sp>
        <p:nvSpPr>
          <p:cNvPr id="74759" name="Rectangle 6"/>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a:p>
        </p:txBody>
      </p:sp>
      <p:sp>
        <p:nvSpPr>
          <p:cNvPr id="74760" name="Rectangle 7"/>
          <p:cNvSpPr>
            <a:spLocks noChangeArrowheads="1"/>
          </p:cNvSpPr>
          <p:nvPr/>
        </p:nvSpPr>
        <p:spPr bwMode="auto">
          <a:xfrm>
            <a:off x="4009702" y="8894921"/>
            <a:ext cx="3067374" cy="468154"/>
          </a:xfrm>
          <a:prstGeom prst="rect">
            <a:avLst/>
          </a:prstGeom>
          <a:noFill/>
          <a:ln w="12700">
            <a:noFill/>
            <a:miter lim="800000"/>
            <a:headEnd/>
            <a:tailEnd/>
          </a:ln>
        </p:spPr>
        <p:txBody>
          <a:bodyPr lIns="19532" tIns="0" rIns="19532" bIns="0" anchor="b"/>
          <a:lstStyle/>
          <a:p>
            <a:pPr algn="r" defTabSz="938213"/>
            <a:r>
              <a:rPr lang="en-US" sz="1000" i="1">
                <a:latin typeface="Times New Roman" pitchFamily="-107" charset="0"/>
              </a:rPr>
              <a:t>16</a:t>
            </a:r>
          </a:p>
        </p:txBody>
      </p:sp>
      <p:sp>
        <p:nvSpPr>
          <p:cNvPr id="74761" name="Rectangle 8"/>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a:p>
        </p:txBody>
      </p:sp>
      <p:sp>
        <p:nvSpPr>
          <p:cNvPr id="74762" name="Rectangle 9"/>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a:p>
        </p:txBody>
      </p:sp>
      <p:sp>
        <p:nvSpPr>
          <p:cNvPr id="74763" name="Rectangle 10"/>
          <p:cNvSpPr>
            <a:spLocks noGrp="1" noRot="1" noChangeAspect="1" noChangeArrowheads="1" noTextEdit="1"/>
          </p:cNvSpPr>
          <p:nvPr>
            <p:ph type="sldImg"/>
          </p:nvPr>
        </p:nvSpPr>
        <p:spPr>
          <a:xfrm>
            <a:off x="1206500" y="708025"/>
            <a:ext cx="4664075" cy="3498850"/>
          </a:xfrm>
          <a:ln w="12700" cap="flat">
            <a:solidFill>
              <a:schemeClr val="tx1"/>
            </a:solidFill>
          </a:ln>
        </p:spPr>
      </p:sp>
      <p:sp>
        <p:nvSpPr>
          <p:cNvPr id="74764" name="Rectangle 11"/>
          <p:cNvSpPr>
            <a:spLocks noGrp="1" noChangeArrowheads="1"/>
          </p:cNvSpPr>
          <p:nvPr>
            <p:ph type="body" idx="1"/>
          </p:nvPr>
        </p:nvSpPr>
        <p:spPr>
          <a:xfrm>
            <a:off x="943932" y="4447461"/>
            <a:ext cx="5189214" cy="4213384"/>
          </a:xfrm>
          <a:noFill/>
          <a:ln/>
        </p:spPr>
        <p:txBody>
          <a:bodyPr lIns="92777" tIns="45575" rIns="92777" bIns="45575"/>
          <a:lstStyle/>
          <a:p>
            <a:pPr eaLnBrk="1" hangingPunct="1"/>
            <a:r>
              <a:rPr lang="en-US" dirty="0">
                <a:latin typeface="Times New Roman" pitchFamily="-107" charset="0"/>
              </a:rPr>
              <a:t>The journal</a:t>
            </a:r>
            <a:r>
              <a:rPr lang="en-US" baseline="0" dirty="0">
                <a:latin typeface="Times New Roman" pitchFamily="-107" charset="0"/>
              </a:rPr>
              <a:t> entry to transfer the $250 earned into the revenue account includes a debit to the liability account, Unearned Consulting Revenue and a credit to the revenue account, Consulting Revenue.</a:t>
            </a:r>
          </a:p>
          <a:p>
            <a:pPr eaLnBrk="1" hangingPunct="1"/>
            <a:endParaRPr lang="en-US" baseline="0" dirty="0">
              <a:latin typeface="Times New Roman" pitchFamily="-107"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1" dirty="0"/>
              <a:t>Review what you have learned in the following NEED-TO-KNOW Slides.</a:t>
            </a:r>
          </a:p>
          <a:p>
            <a:pPr eaLnBrk="1" hangingPunct="1"/>
            <a:endParaRPr lang="en-US" dirty="0">
              <a:latin typeface="Times New Roman" pitchFamily="-107" charset="0"/>
            </a:endParaRPr>
          </a:p>
          <a:p>
            <a:pPr eaLnBrk="1" hangingPunct="1"/>
            <a:endParaRPr lang="en-US" altLang="en-US" b="1" dirty="0"/>
          </a:p>
        </p:txBody>
      </p:sp>
    </p:spTree>
    <p:extLst>
      <p:ext uri="{BB962C8B-B14F-4D97-AF65-F5344CB8AC3E}">
        <p14:creationId xmlns:p14="http://schemas.microsoft.com/office/powerpoint/2010/main" val="20827822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5" name="Notes Placeholder 2"/>
          <p:cNvSpPr>
            <a:spLocks noGrp="1"/>
          </p:cNvSpPr>
          <p:nvPr>
            <p:ph type="body" idx="1"/>
          </p:nvPr>
        </p:nvSpPr>
        <p:spPr bwMode="auto">
          <a:noFill/>
        </p:spPr>
        <p:txBody>
          <a:bodyPr/>
          <a:lstStyle/>
          <a:p>
            <a:r>
              <a:rPr lang="en-US" altLang="en-US" dirty="0"/>
              <a:t>For each separate case below, follow the three-step process for adjusting the unearned revenue liability account. Step 1: Determine what the current account balance equals. Step 2: Determine what the current account balance should equal. Step 3: Record an adjusting entry to get from step 1 to step 2.</a:t>
            </a:r>
          </a:p>
          <a:p>
            <a:endParaRPr lang="en-US" altLang="en-US" dirty="0"/>
          </a:p>
          <a:p>
            <a:endParaRPr lang="en-US" altLang="en-US" dirty="0"/>
          </a:p>
        </p:txBody>
      </p:sp>
    </p:spTree>
    <p:extLst>
      <p:ext uri="{BB962C8B-B14F-4D97-AF65-F5344CB8AC3E}">
        <p14:creationId xmlns:p14="http://schemas.microsoft.com/office/powerpoint/2010/main" val="42702618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5" name="Notes Placeholder 2"/>
          <p:cNvSpPr>
            <a:spLocks noGrp="1"/>
          </p:cNvSpPr>
          <p:nvPr>
            <p:ph type="body" idx="1"/>
          </p:nvPr>
        </p:nvSpPr>
        <p:spPr bwMode="auto">
          <a:noFill/>
        </p:spPr>
        <p:txBody>
          <a:bodyPr/>
          <a:lstStyle/>
          <a:p>
            <a:endParaRPr lang="en-US" altLang="en-US" dirty="0"/>
          </a:p>
        </p:txBody>
      </p:sp>
    </p:spTree>
    <p:extLst>
      <p:ext uri="{BB962C8B-B14F-4D97-AF65-F5344CB8AC3E}">
        <p14:creationId xmlns:p14="http://schemas.microsoft.com/office/powerpoint/2010/main" val="32898074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altLang="en-US" dirty="0"/>
              <a:t>Unearned Rent Revenue. The company collected $24,000 rent in advance on September 1, debiting Cash and crediting Unearned Rent Revenue. The tenant was paying 12 months’ rent in advance and occupancy began September 1. Whenever you see the word "unearned,” it always indicates a liability account. Most liability accounts include the word "payable,” as those liabilities will be paid back. An unearned account is a liability that will be worked off, rather than paid off.</a:t>
            </a:r>
          </a:p>
          <a:p>
            <a:r>
              <a:rPr lang="en-US" altLang="en-US" dirty="0"/>
              <a:t> </a:t>
            </a:r>
          </a:p>
          <a:p>
            <a:r>
              <a:rPr lang="en-US" altLang="en-US" dirty="0"/>
              <a:t>Step 1: Determine what the current account balance equals. The current balance in Unearned rent revenue is the $24,000 that was credited to the liability account on September 1.</a:t>
            </a:r>
          </a:p>
          <a:p>
            <a:r>
              <a:rPr lang="en-US" altLang="en-US" dirty="0"/>
              <a:t>Step 2: Determine what the current account balance should equal. $24,000 in rent for one year is $2,000 per month. As of December 31, the tenant has occupied the space for four months: September through December. The company still has a liability for the remaining eight months. The account balance should equal $16,000 as of December 31; eight months at $2,000 per month.</a:t>
            </a:r>
          </a:p>
          <a:p>
            <a:r>
              <a:rPr lang="en-US" altLang="en-US" dirty="0"/>
              <a:t>Step 3: Record an adjusting entry to get from step 1 to step 2. The adjusting entry needs to reduce the balance in Unearned Rent Revenue, debiting the liability account for $8,000; 4 months at $2,000 per month.</a:t>
            </a:r>
          </a:p>
          <a:p>
            <a:r>
              <a:rPr lang="en-US" altLang="en-US" dirty="0"/>
              <a:t> </a:t>
            </a:r>
          </a:p>
          <a:p>
            <a:r>
              <a:rPr lang="en-US" altLang="en-US" dirty="0"/>
              <a:t>Every adjusting entry affects one income statement account, a revenue or an expense, and one balance sheet account, an asset or a liability. In this case, we're debiting the balance sheet account, Unearned rent revenue, for $8,000. And since we're debiting the balance sheet, we need to credit the income statement. We credit Rent Revenue for $8,000.</a:t>
            </a:r>
          </a:p>
          <a:p>
            <a:endParaRPr lang="en-US" altLang="en-US" dirty="0"/>
          </a:p>
        </p:txBody>
      </p:sp>
    </p:spTree>
    <p:extLst>
      <p:ext uri="{BB962C8B-B14F-4D97-AF65-F5344CB8AC3E}">
        <p14:creationId xmlns:p14="http://schemas.microsoft.com/office/powerpoint/2010/main" val="34953173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Unearned Services Revenue. The company charges $100 per month to spray a house for insects. A customer paid $600 on November 1 in advance for six treatments, which was recorded with a debit to Cash and a credit to Unearned Services Revenue. At year-end, the company has applied two treatments for the customer.</a:t>
            </a:r>
          </a:p>
          <a:p>
            <a:r>
              <a:rPr lang="en-US" altLang="en-US" dirty="0"/>
              <a:t> </a:t>
            </a:r>
          </a:p>
          <a:p>
            <a:r>
              <a:rPr lang="en-US" altLang="en-US" dirty="0"/>
              <a:t>Step 1: Determine what the current account balance equals. The current balance in Unearned services revenue is equal to the $600 cash received in advance.</a:t>
            </a:r>
          </a:p>
          <a:p>
            <a:r>
              <a:rPr lang="en-US" altLang="en-US" dirty="0"/>
              <a:t>Step 2: Determine what the current account balance should equal. As of December 31, the company still owes four treatments at $100 per month. The December 31 balance in the liability account should equal $400.</a:t>
            </a:r>
          </a:p>
          <a:p>
            <a:r>
              <a:rPr lang="en-US" altLang="en-US" dirty="0"/>
              <a:t>Step 3: Record an adjusting entry to get from step 1 to step 2. The adjusting entry debits the liability account, Unearned Services Revenue, for $200, and since we're debiting the balance sheet, we need to credit the income statement, Credit Services Revenue, $200.</a:t>
            </a:r>
          </a:p>
          <a:p>
            <a:r>
              <a:rPr lang="en-US" altLang="en-US" dirty="0"/>
              <a:t> </a:t>
            </a:r>
          </a:p>
          <a:p>
            <a:endParaRPr lang="en-US" altLang="en-US" dirty="0"/>
          </a:p>
          <a:p>
            <a:endParaRPr lang="en-US" dirty="0"/>
          </a:p>
        </p:txBody>
      </p:sp>
    </p:spTree>
    <p:extLst>
      <p:ext uri="{BB962C8B-B14F-4D97-AF65-F5344CB8AC3E}">
        <p14:creationId xmlns:p14="http://schemas.microsoft.com/office/powerpoint/2010/main" val="2353315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An accrued expense is defined as a cost incurred in the current period that is both </a:t>
            </a:r>
            <a:r>
              <a:rPr lang="en-US" altLang="en-US" b="1" dirty="0"/>
              <a:t>unpaid</a:t>
            </a:r>
            <a:r>
              <a:rPr lang="en-US" altLang="en-US" dirty="0"/>
              <a:t> and </a:t>
            </a:r>
            <a:r>
              <a:rPr lang="en-US" altLang="en-US" b="1" dirty="0"/>
              <a:t>unrecorded</a:t>
            </a:r>
            <a:r>
              <a:rPr lang="en-US" altLang="en-US" dirty="0"/>
              <a:t>. When you use your credit card, often you do not record the transaction until you pay your monthly invoice; even though you have incurred the cost.  Accrued expenses must be reported on the income statement of the period when incurred.</a:t>
            </a:r>
          </a:p>
          <a:p>
            <a:endParaRPr lang="en-US" altLang="en-US" dirty="0"/>
          </a:p>
          <a:p>
            <a:r>
              <a:rPr lang="en-US" altLang="en-US" dirty="0"/>
              <a:t>For all accrued expense adjusting entries, we debit, or increase an expense account, and credit, or increase, a liability account. </a:t>
            </a:r>
          </a:p>
          <a:p>
            <a:endParaRPr lang="en-US" altLang="en-US" dirty="0"/>
          </a:p>
          <a:p>
            <a:endParaRPr lang="en-US" altLang="en-US" dirty="0"/>
          </a:p>
        </p:txBody>
      </p:sp>
    </p:spTree>
    <p:extLst>
      <p:ext uri="{BB962C8B-B14F-4D97-AF65-F5344CB8AC3E}">
        <p14:creationId xmlns:p14="http://schemas.microsoft.com/office/powerpoint/2010/main" val="41792968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47675" indent="-447675" eaLnBrk="1" hangingPunct="1">
              <a:lnSpc>
                <a:spcPct val="90000"/>
              </a:lnSpc>
              <a:spcBef>
                <a:spcPct val="20000"/>
              </a:spcBef>
              <a:buClr>
                <a:schemeClr val="accent1"/>
              </a:buClr>
              <a:buSzPct val="70000"/>
              <a:buFont typeface="Wingdings" pitchFamily="2" charset="2"/>
              <a:buNone/>
              <a:defRPr/>
            </a:pPr>
            <a:r>
              <a:rPr lang="en-US" sz="1200" dirty="0">
                <a:latin typeface="Arial Narrow" pitchFamily="34" charset="0"/>
              </a:rPr>
              <a:t>Step 1: </a:t>
            </a:r>
            <a:r>
              <a:rPr lang="en-US" sz="1200" dirty="0" err="1">
                <a:latin typeface="Arial Narrow" pitchFamily="34" charset="0"/>
              </a:rPr>
              <a:t>FastForward’s</a:t>
            </a:r>
            <a:r>
              <a:rPr lang="en-US" sz="1200" dirty="0">
                <a:latin typeface="Arial Narrow" pitchFamily="34" charset="0"/>
              </a:rPr>
              <a:t> pays its employee $70 per day, or $350 for a five-day work. Salaries are paid every two weeks on a Friday.</a:t>
            </a:r>
          </a:p>
          <a:p>
            <a:pPr marL="447675" indent="-447675" eaLnBrk="1" hangingPunct="1">
              <a:lnSpc>
                <a:spcPct val="90000"/>
              </a:lnSpc>
              <a:spcBef>
                <a:spcPct val="20000"/>
              </a:spcBef>
              <a:buClr>
                <a:schemeClr val="accent1"/>
              </a:buClr>
              <a:buSzPct val="70000"/>
              <a:buFont typeface="Wingdings" pitchFamily="2" charset="2"/>
              <a:buNone/>
              <a:defRPr/>
            </a:pPr>
            <a:r>
              <a:rPr lang="en-US" sz="1200" dirty="0">
                <a:latin typeface="Arial Narrow" pitchFamily="34" charset="0"/>
              </a:rPr>
              <a:t>Step 2: 12/31 is a Wednesday, so three day’s salaries are owed at year end which equals $70 x 3 = $210.</a:t>
            </a:r>
          </a:p>
          <a:p>
            <a:pPr marL="447675" indent="-447675" eaLnBrk="1" hangingPunct="1">
              <a:lnSpc>
                <a:spcPct val="90000"/>
              </a:lnSpc>
              <a:spcBef>
                <a:spcPct val="20000"/>
              </a:spcBef>
              <a:buClr>
                <a:schemeClr val="accent1"/>
              </a:buClr>
              <a:buSzPct val="70000"/>
              <a:buFont typeface="Wingdings" pitchFamily="2" charset="2"/>
              <a:buNone/>
              <a:defRPr/>
            </a:pPr>
            <a:r>
              <a:rPr lang="en-US" sz="1200" dirty="0">
                <a:latin typeface="Arial Narrow" pitchFamily="34" charset="0"/>
              </a:rPr>
              <a:t>Step 3: Adjusting entry increases a liability, Salaries Payable, and increases the Salaries Expense account for $210 with the following journal entry:</a:t>
            </a:r>
          </a:p>
          <a:p>
            <a:pPr marL="447675" indent="-447675" eaLnBrk="1" hangingPunct="1">
              <a:lnSpc>
                <a:spcPct val="90000"/>
              </a:lnSpc>
              <a:spcBef>
                <a:spcPct val="20000"/>
              </a:spcBef>
              <a:buClr>
                <a:schemeClr val="accent1"/>
              </a:buClr>
              <a:buSzPct val="70000"/>
              <a:buFont typeface="Wingdings" pitchFamily="2" charset="2"/>
              <a:buNone/>
              <a:defRPr/>
            </a:pPr>
            <a:endParaRPr lang="en-US" sz="1200" dirty="0">
              <a:latin typeface="Arial Narrow" pitchFamily="34" charset="0"/>
            </a:endParaRPr>
          </a:p>
        </p:txBody>
      </p:sp>
    </p:spTree>
    <p:extLst>
      <p:ext uri="{BB962C8B-B14F-4D97-AF65-F5344CB8AC3E}">
        <p14:creationId xmlns:p14="http://schemas.microsoft.com/office/powerpoint/2010/main" val="39766373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Afte</a:t>
            </a:r>
            <a:r>
              <a:rPr lang="en-US" baseline="0" dirty="0"/>
              <a:t>r the adjustment, the Salaries payable account will show the correct balance of $210 of salaries owed on the Balance sheet and the Salaries expense account will report the correct amount of salaries expense on the Income Statement.</a:t>
            </a:r>
            <a:endParaRPr lang="en-US" dirty="0"/>
          </a:p>
          <a:p>
            <a:endParaRPr lang="en-US" dirty="0"/>
          </a:p>
        </p:txBody>
      </p:sp>
    </p:spTree>
    <p:extLst>
      <p:ext uri="{BB962C8B-B14F-4D97-AF65-F5344CB8AC3E}">
        <p14:creationId xmlns:p14="http://schemas.microsoft.com/office/powerpoint/2010/main" val="9783713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978371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45411" name="Rectangle 4"/>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45412" name="Rectangle 5"/>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45413" name="Rectangle 6"/>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45414" name="Rectangle 8"/>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45415" name="Rectangle 9"/>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45416"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45417" name="Rectangle 11"/>
          <p:cNvSpPr>
            <a:spLocks noGrp="1" noChangeArrowheads="1"/>
          </p:cNvSpPr>
          <p:nvPr>
            <p:ph type="body" idx="1"/>
          </p:nvPr>
        </p:nvSpPr>
        <p:spPr bwMode="auto">
          <a:xfrm>
            <a:off x="942975" y="4448175"/>
            <a:ext cx="5191125" cy="4213225"/>
          </a:xfrm>
          <a:noFill/>
        </p:spPr>
        <p:txBody>
          <a:bodyPr lIns="92941" tIns="45655" rIns="92941" bIns="45655"/>
          <a:lstStyle/>
          <a:p>
            <a:r>
              <a:rPr lang="en-US" sz="1200" b="1" i="0" u="none" strike="noStrike" kern="1200" baseline="0" dirty="0">
                <a:solidFill>
                  <a:schemeClr val="tx1"/>
                </a:solidFill>
                <a:latin typeface="+mn-lt"/>
                <a:ea typeface="MS PGothic" pitchFamily="34" charset="-128"/>
                <a:cs typeface="ＭＳ Ｐゴシック" pitchFamily="-107" charset="-128"/>
              </a:rPr>
              <a:t>Accrual basis accounting </a:t>
            </a:r>
            <a:r>
              <a:rPr lang="en-US" sz="1200" b="0" i="0" u="none" strike="noStrike" kern="1200" baseline="0" dirty="0">
                <a:solidFill>
                  <a:schemeClr val="tx1"/>
                </a:solidFill>
                <a:latin typeface="+mn-lt"/>
                <a:ea typeface="MS PGothic" pitchFamily="34" charset="-128"/>
                <a:cs typeface="ＭＳ Ｐゴシック" pitchFamily="-107" charset="-128"/>
              </a:rPr>
              <a:t>applies adjustments so that revenues are recognized when services and products are delivered, and expenses are recognized when incurred (matched with revenues).</a:t>
            </a:r>
          </a:p>
          <a:p>
            <a:endParaRPr lang="en-US" altLang="en-US" sz="1200" b="0" i="0" u="none" strike="noStrike" kern="1200" baseline="0" dirty="0">
              <a:solidFill>
                <a:schemeClr val="tx1"/>
              </a:solidFill>
              <a:latin typeface="+mn-lt"/>
              <a:ea typeface="MS PGothic" pitchFamily="34" charset="-128"/>
            </a:endParaRPr>
          </a:p>
          <a:p>
            <a:r>
              <a:rPr lang="en-US" sz="1200" b="1" i="0" u="none" strike="noStrike" kern="1200" baseline="0" dirty="0">
                <a:solidFill>
                  <a:schemeClr val="tx1"/>
                </a:solidFill>
                <a:latin typeface="+mn-lt"/>
                <a:ea typeface="MS PGothic" pitchFamily="34" charset="-128"/>
                <a:cs typeface="ＭＳ Ｐゴシック" pitchFamily="-107" charset="-128"/>
              </a:rPr>
              <a:t>Cash basis accounting </a:t>
            </a:r>
            <a:r>
              <a:rPr lang="en-US" sz="1200" b="0" i="0" u="none" strike="noStrike" kern="1200" baseline="0" dirty="0">
                <a:solidFill>
                  <a:schemeClr val="tx1"/>
                </a:solidFill>
                <a:latin typeface="+mn-lt"/>
                <a:ea typeface="MS PGothic" pitchFamily="34" charset="-128"/>
                <a:cs typeface="ＭＳ Ｐゴシック" pitchFamily="-107" charset="-128"/>
              </a:rPr>
              <a:t>recognizes revenues when cash is received and records expenses when cash is paid. This means that cash basis income is the difference between cash receipts and cash payments.</a:t>
            </a:r>
            <a:endParaRPr lang="en-US" altLang="en-US" dirty="0"/>
          </a:p>
          <a:p>
            <a:endParaRPr lang="en-US" altLang="en-US" dirty="0"/>
          </a:p>
        </p:txBody>
      </p:sp>
    </p:spTree>
    <p:extLst>
      <p:ext uri="{BB962C8B-B14F-4D97-AF65-F5344CB8AC3E}">
        <p14:creationId xmlns:p14="http://schemas.microsoft.com/office/powerpoint/2010/main" val="5372826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xfrm>
            <a:off x="4008100" y="8893340"/>
            <a:ext cx="3067374" cy="468154"/>
          </a:xfrm>
          <a:prstGeom prst="rect">
            <a:avLst/>
          </a:prstGeom>
          <a:noFill/>
        </p:spPr>
        <p:txBody>
          <a:bodyPr/>
          <a:lstStyle/>
          <a:p>
            <a:fld id="{036B41FA-3090-4A7D-A8DB-A2FA45930B8E}" type="slidenum">
              <a:rPr lang="en-US"/>
              <a:pPr/>
              <a:t>62</a:t>
            </a:fld>
            <a:endParaRPr lang="en-US"/>
          </a:p>
        </p:txBody>
      </p:sp>
      <p:sp>
        <p:nvSpPr>
          <p:cNvPr id="74755" name="Rectangle 2"/>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a:p>
        </p:txBody>
      </p:sp>
      <p:sp>
        <p:nvSpPr>
          <p:cNvPr id="74756" name="Rectangle 3"/>
          <p:cNvSpPr>
            <a:spLocks noChangeArrowheads="1"/>
          </p:cNvSpPr>
          <p:nvPr/>
        </p:nvSpPr>
        <p:spPr bwMode="auto">
          <a:xfrm>
            <a:off x="4009702" y="8894921"/>
            <a:ext cx="3067374" cy="468154"/>
          </a:xfrm>
          <a:prstGeom prst="rect">
            <a:avLst/>
          </a:prstGeom>
          <a:noFill/>
          <a:ln w="12700">
            <a:noFill/>
            <a:miter lim="800000"/>
            <a:headEnd/>
            <a:tailEnd/>
          </a:ln>
        </p:spPr>
        <p:txBody>
          <a:bodyPr lIns="19532" tIns="0" rIns="19532" bIns="0" anchor="b"/>
          <a:lstStyle/>
          <a:p>
            <a:pPr algn="r" defTabSz="938213"/>
            <a:r>
              <a:rPr lang="en-US" sz="1000" i="1">
                <a:latin typeface="Times New Roman" pitchFamily="-107" charset="0"/>
              </a:rPr>
              <a:t>16</a:t>
            </a:r>
          </a:p>
        </p:txBody>
      </p:sp>
      <p:sp>
        <p:nvSpPr>
          <p:cNvPr id="74757" name="Rectangle 4"/>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a:p>
        </p:txBody>
      </p:sp>
      <p:sp>
        <p:nvSpPr>
          <p:cNvPr id="74758" name="Rectangle 5"/>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a:p>
        </p:txBody>
      </p:sp>
      <p:sp>
        <p:nvSpPr>
          <p:cNvPr id="74759" name="Rectangle 6"/>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a:p>
        </p:txBody>
      </p:sp>
      <p:sp>
        <p:nvSpPr>
          <p:cNvPr id="74760" name="Rectangle 7"/>
          <p:cNvSpPr>
            <a:spLocks noChangeArrowheads="1"/>
          </p:cNvSpPr>
          <p:nvPr/>
        </p:nvSpPr>
        <p:spPr bwMode="auto">
          <a:xfrm>
            <a:off x="4009702" y="8894921"/>
            <a:ext cx="3067374" cy="468154"/>
          </a:xfrm>
          <a:prstGeom prst="rect">
            <a:avLst/>
          </a:prstGeom>
          <a:noFill/>
          <a:ln w="12700">
            <a:noFill/>
            <a:miter lim="800000"/>
            <a:headEnd/>
            <a:tailEnd/>
          </a:ln>
        </p:spPr>
        <p:txBody>
          <a:bodyPr lIns="19532" tIns="0" rIns="19532" bIns="0" anchor="b"/>
          <a:lstStyle/>
          <a:p>
            <a:pPr algn="r" defTabSz="938213"/>
            <a:r>
              <a:rPr lang="en-US" sz="1000" i="1">
                <a:latin typeface="Times New Roman" pitchFamily="-107" charset="0"/>
              </a:rPr>
              <a:t>16</a:t>
            </a:r>
          </a:p>
        </p:txBody>
      </p:sp>
      <p:sp>
        <p:nvSpPr>
          <p:cNvPr id="74761" name="Rectangle 8"/>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a:p>
        </p:txBody>
      </p:sp>
      <p:sp>
        <p:nvSpPr>
          <p:cNvPr id="74762" name="Rectangle 9"/>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a:p>
        </p:txBody>
      </p:sp>
      <p:sp>
        <p:nvSpPr>
          <p:cNvPr id="74763" name="Rectangle 10"/>
          <p:cNvSpPr>
            <a:spLocks noGrp="1" noRot="1" noChangeAspect="1" noChangeArrowheads="1" noTextEdit="1"/>
          </p:cNvSpPr>
          <p:nvPr>
            <p:ph type="sldImg"/>
          </p:nvPr>
        </p:nvSpPr>
        <p:spPr>
          <a:xfrm>
            <a:off x="1206500" y="708025"/>
            <a:ext cx="4664075" cy="3498850"/>
          </a:xfrm>
          <a:ln w="12700" cap="flat">
            <a:solidFill>
              <a:schemeClr val="tx1"/>
            </a:solidFill>
          </a:ln>
        </p:spPr>
      </p:sp>
      <p:sp>
        <p:nvSpPr>
          <p:cNvPr id="74764" name="Rectangle 11"/>
          <p:cNvSpPr>
            <a:spLocks noGrp="1" noChangeArrowheads="1"/>
          </p:cNvSpPr>
          <p:nvPr>
            <p:ph type="body" idx="1"/>
          </p:nvPr>
        </p:nvSpPr>
        <p:spPr>
          <a:xfrm>
            <a:off x="943932" y="4447461"/>
            <a:ext cx="5189214" cy="4213384"/>
          </a:xfrm>
          <a:noFill/>
          <a:ln/>
        </p:spPr>
        <p:txBody>
          <a:bodyPr lIns="92777" tIns="45575" rIns="92777" bIns="45575"/>
          <a:lstStyle/>
          <a:p>
            <a:pPr eaLnBrk="1" hangingPunct="1"/>
            <a:r>
              <a:rPr lang="en-US" sz="1200" b="0" i="0" kern="1200" dirty="0" err="1">
                <a:solidFill>
                  <a:schemeClr val="tx1"/>
                </a:solidFill>
                <a:effectLst/>
                <a:latin typeface="+mn-lt"/>
                <a:ea typeface="MS PGothic" pitchFamily="34" charset="-128"/>
                <a:cs typeface="ＭＳ Ｐゴシック" pitchFamily="-107" charset="-128"/>
              </a:rPr>
              <a:t>FastForward</a:t>
            </a:r>
            <a:r>
              <a:rPr lang="en-US" sz="1200" b="0" i="0" kern="1200" dirty="0">
                <a:solidFill>
                  <a:schemeClr val="tx1"/>
                </a:solidFill>
                <a:effectLst/>
                <a:latin typeface="+mn-lt"/>
                <a:ea typeface="MS PGothic" pitchFamily="34" charset="-128"/>
                <a:cs typeface="ＭＳ Ｐゴシック" pitchFamily="-107" charset="-128"/>
              </a:rPr>
              <a:t> recorded accrued salaries of $210. On January 9, the first payday of the next period, the following entry settles the accrued liability (salaries payable) and records sa</a:t>
            </a:r>
            <a:r>
              <a:rPr lang="en-US" dirty="0"/>
              <a:t>laries </a:t>
            </a:r>
            <a:r>
              <a:rPr lang="en-US" sz="1200" b="0" i="0" kern="1200" dirty="0">
                <a:solidFill>
                  <a:schemeClr val="tx1"/>
                </a:solidFill>
                <a:effectLst/>
                <a:latin typeface="+mn-lt"/>
                <a:ea typeface="MS PGothic" pitchFamily="34" charset="-128"/>
                <a:cs typeface="ＭＳ Ｐゴシック" pitchFamily="-107" charset="-128"/>
              </a:rPr>
              <a:t>expense for seven days of work in January.</a:t>
            </a:r>
          </a:p>
          <a:p>
            <a:pPr eaLnBrk="1" hangingPunct="1"/>
            <a:endParaRPr lang="en-US" sz="1200" b="0" i="0" kern="1200" dirty="0">
              <a:solidFill>
                <a:schemeClr val="tx1"/>
              </a:solidFill>
              <a:effectLst/>
              <a:latin typeface="+mn-lt"/>
              <a:ea typeface="MS PGothic" pitchFamily="34" charset="-128"/>
            </a:endParaRPr>
          </a:p>
          <a:p>
            <a:pPr eaLnBrk="1" hangingPunct="1"/>
            <a:r>
              <a:rPr lang="en-US" sz="1200" b="0" i="0" kern="1200" dirty="0">
                <a:solidFill>
                  <a:schemeClr val="tx1"/>
                </a:solidFill>
                <a:effectLst/>
                <a:latin typeface="+mn-lt"/>
                <a:ea typeface="MS PGothic" pitchFamily="34" charset="-128"/>
                <a:cs typeface="ＭＳ Ｐゴシック" pitchFamily="-107" charset="-128"/>
              </a:rPr>
              <a:t>The $210 debit reflects the payment of the liability for the three days’ s</a:t>
            </a:r>
            <a:r>
              <a:rPr lang="en-US" dirty="0"/>
              <a:t>alar</a:t>
            </a:r>
            <a:r>
              <a:rPr lang="en-US" sz="1200" b="0" i="0" kern="1200" dirty="0">
                <a:solidFill>
                  <a:schemeClr val="tx1"/>
                </a:solidFill>
                <a:effectLst/>
                <a:latin typeface="+mn-lt"/>
                <a:ea typeface="MS PGothic" pitchFamily="34" charset="-128"/>
                <a:cs typeface="ＭＳ Ｐゴシック" pitchFamily="-107" charset="-128"/>
              </a:rPr>
              <a:t>y accrued on December 31. The $490 debit records the salary for January’s first seven working days (including the New Year’s Day holiday) as an expense of the new accounting period. The $700 credit records the total amount of cash paid to the employee.</a:t>
            </a:r>
          </a:p>
          <a:p>
            <a:pPr eaLnBrk="1" hangingPunct="1"/>
            <a:endParaRPr lang="en-US" sz="1200" b="0" i="0" kern="1200" dirty="0">
              <a:solidFill>
                <a:schemeClr val="tx1"/>
              </a:solidFill>
              <a:effectLst/>
              <a:latin typeface="+mn-lt"/>
              <a:ea typeface="MS PGothic" pitchFamily="34" charset="-128"/>
              <a:cs typeface="ＭＳ Ｐゴシック" pitchFamily="-107"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1" dirty="0"/>
              <a:t>Review what you have learned in the following NEED-TO-KNOW Slides.</a:t>
            </a:r>
          </a:p>
          <a:p>
            <a:pPr eaLnBrk="1" hangingPunct="1"/>
            <a:endParaRPr lang="en-US" dirty="0">
              <a:latin typeface="Times New Roman" pitchFamily="-107" charset="0"/>
            </a:endParaRPr>
          </a:p>
          <a:p>
            <a:pPr eaLnBrk="1" hangingPunct="1"/>
            <a:endParaRPr lang="en-US" altLang="en-US" b="1" dirty="0"/>
          </a:p>
        </p:txBody>
      </p:sp>
    </p:spTree>
    <p:extLst>
      <p:ext uri="{BB962C8B-B14F-4D97-AF65-F5344CB8AC3E}">
        <p14:creationId xmlns:p14="http://schemas.microsoft.com/office/powerpoint/2010/main" val="8596539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p:spPr>
      </p:sp>
      <p:sp>
        <p:nvSpPr>
          <p:cNvPr id="165891" name="Notes Placeholder 2"/>
          <p:cNvSpPr>
            <a:spLocks noGrp="1"/>
          </p:cNvSpPr>
          <p:nvPr>
            <p:ph type="body" idx="1"/>
          </p:nvPr>
        </p:nvSpPr>
        <p:spPr bwMode="auto">
          <a:noFill/>
        </p:spPr>
        <p:txBody>
          <a:bodyPr/>
          <a:lstStyle/>
          <a:p>
            <a:r>
              <a:rPr lang="en-US" altLang="en-US" dirty="0"/>
              <a:t>For each separate case below, follow the three-step process for adjusting the accrued expense account. Step 1: Determine what the current account balance equals. Step 2: Determine what the current account balance should equal. Step 3: Record an adjusting entry to get from step 1 to step 2. </a:t>
            </a:r>
          </a:p>
          <a:p>
            <a:endParaRPr lang="en-US" altLang="en-US" dirty="0"/>
          </a:p>
          <a:p>
            <a:endParaRPr lang="en-US" altLang="en-US" dirty="0"/>
          </a:p>
        </p:txBody>
      </p:sp>
    </p:spTree>
    <p:extLst>
      <p:ext uri="{BB962C8B-B14F-4D97-AF65-F5344CB8AC3E}">
        <p14:creationId xmlns:p14="http://schemas.microsoft.com/office/powerpoint/2010/main" val="106354585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p:spPr>
      </p:sp>
      <p:sp>
        <p:nvSpPr>
          <p:cNvPr id="165891" name="Notes Placeholder 2"/>
          <p:cNvSpPr>
            <a:spLocks noGrp="1"/>
          </p:cNvSpPr>
          <p:nvPr>
            <p:ph type="body" idx="1"/>
          </p:nvPr>
        </p:nvSpPr>
        <p:spPr bwMode="auto">
          <a:noFill/>
        </p:spPr>
        <p:txBody>
          <a:bodyPr/>
          <a:lstStyle/>
          <a:p>
            <a:endParaRPr lang="en-US" altLang="en-US" dirty="0"/>
          </a:p>
        </p:txBody>
      </p:sp>
    </p:spTree>
    <p:extLst>
      <p:ext uri="{BB962C8B-B14F-4D97-AF65-F5344CB8AC3E}">
        <p14:creationId xmlns:p14="http://schemas.microsoft.com/office/powerpoint/2010/main" val="106354585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p:spPr>
      </p:sp>
      <p:sp>
        <p:nvSpPr>
          <p:cNvPr id="166915" name="Notes Placeholder 2"/>
          <p:cNvSpPr>
            <a:spLocks noGrp="1"/>
          </p:cNvSpPr>
          <p:nvPr>
            <p:ph type="body" idx="1"/>
          </p:nvPr>
        </p:nvSpPr>
        <p:spPr bwMode="auto">
          <a:noFill/>
        </p:spPr>
        <p:txBody>
          <a:bodyPr/>
          <a:lstStyle/>
          <a:p>
            <a:r>
              <a:rPr lang="en-US" altLang="en-US" dirty="0"/>
              <a:t>Salaries Payable. At year-end, salaries expense of $5,000 has been incurred by the company, but is not yet paid to employees.</a:t>
            </a:r>
          </a:p>
          <a:p>
            <a:r>
              <a:rPr lang="en-US" altLang="en-US" dirty="0"/>
              <a:t> </a:t>
            </a:r>
          </a:p>
          <a:p>
            <a:r>
              <a:rPr lang="en-US" altLang="en-US" dirty="0"/>
              <a:t>Step 1: Determine what the current account balance equals. Because this amount is unrecorded, the balance in Salaries Payable is currently $0.</a:t>
            </a:r>
          </a:p>
          <a:p>
            <a:r>
              <a:rPr lang="en-US" altLang="en-US" dirty="0"/>
              <a:t>Step 2: Determine what the current account balance should equal. The balance in the liability account should equal the $5,000 that's due to employees at year-end.</a:t>
            </a:r>
          </a:p>
          <a:p>
            <a:r>
              <a:rPr lang="en-US" altLang="en-US" dirty="0"/>
              <a:t>Step 3: Record an adjusting entry to get from step 1 to step 2. We need to increase the balance in Salaries Payable by $5,000.</a:t>
            </a:r>
          </a:p>
          <a:p>
            <a:r>
              <a:rPr lang="en-US" altLang="en-US" dirty="0"/>
              <a:t> </a:t>
            </a:r>
          </a:p>
          <a:p>
            <a:r>
              <a:rPr lang="en-US" altLang="en-US" dirty="0"/>
              <a:t>Every adjusting entry affects one income statement account, a revenue or an expense, and one balance sheet account, an asset or a liability. In this case, we need to credit the liability account, Salaries Payable for $5,000. And since we're crediting the balance sheet, we need to debit the income statement; we debit Salaries Expense for $5,000.</a:t>
            </a:r>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235852998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Tree>
    <p:extLst>
      <p:ext uri="{BB962C8B-B14F-4D97-AF65-F5344CB8AC3E}">
        <p14:creationId xmlns:p14="http://schemas.microsoft.com/office/powerpoint/2010/main" val="337964324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9" name="Notes Placeholder 2"/>
          <p:cNvSpPr>
            <a:spLocks noGrp="1"/>
          </p:cNvSpPr>
          <p:nvPr>
            <p:ph type="body" idx="1"/>
          </p:nvPr>
        </p:nvSpPr>
        <p:spPr bwMode="auto">
          <a:noFill/>
        </p:spPr>
        <p:txBody>
          <a:bodyPr/>
          <a:lstStyle/>
          <a:p>
            <a:r>
              <a:rPr lang="en-US" altLang="en-US" dirty="0"/>
              <a:t>Interest Payable. At its December 31 year-end, the company holds a mortgage payable that has incurred $1,000 in annual interest that is neither recorded nor paid. The company intends to pay the interest on January 3 of the next year.</a:t>
            </a:r>
          </a:p>
          <a:p>
            <a:r>
              <a:rPr lang="en-US" altLang="en-US" dirty="0"/>
              <a:t> </a:t>
            </a:r>
          </a:p>
          <a:p>
            <a:r>
              <a:rPr lang="en-US" altLang="en-US" dirty="0"/>
              <a:t>Step 1: Determine what the current account balance equals. Since the amount due is unrecorded, the balance in Interest Payable is currently $0.</a:t>
            </a:r>
          </a:p>
          <a:p>
            <a:r>
              <a:rPr lang="en-US" altLang="en-US" dirty="0"/>
              <a:t>Step 2: Determine what the current account balance should equal. The balance in Interest Payable should equal the amount due; $1,000 as of December 31.</a:t>
            </a:r>
          </a:p>
          <a:p>
            <a:r>
              <a:rPr lang="en-US" altLang="en-US" dirty="0"/>
              <a:t>Step 3: Record an adjusting entry to get from step 1 to step 2. We need to credit Interest Payable for $1,000, and since we're crediting the balance sheet account, Interest Payable, for $1,000, we need to debit the income statement account, Interest Expense.</a:t>
            </a:r>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67516675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082350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68963" name="Rectangle 4"/>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68964" name="Rectangle 5"/>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68965" name="Rectangle 6"/>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68966" name="Rectangle 8"/>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68967" name="Rectangle 9"/>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68968"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68969" name="Rectangle 11"/>
          <p:cNvSpPr>
            <a:spLocks noGrp="1" noChangeArrowheads="1"/>
          </p:cNvSpPr>
          <p:nvPr>
            <p:ph type="body" idx="1"/>
          </p:nvPr>
        </p:nvSpPr>
        <p:spPr bwMode="auto">
          <a:xfrm>
            <a:off x="942975" y="4448175"/>
            <a:ext cx="5191125" cy="4213225"/>
          </a:xfrm>
          <a:noFill/>
        </p:spPr>
        <p:txBody>
          <a:bodyPr lIns="92941" tIns="45655" rIns="92941" bIns="45655"/>
          <a:lstStyle/>
          <a:p>
            <a:r>
              <a:rPr lang="en-US" altLang="en-US" dirty="0"/>
              <a:t>The adjusting entry to accrue revenues is needed because many firms have delivered a product or provided a service but have not recorded the revenue in the current period. In our example, a company completes a consulting engagement. The company has earned the revenue, but has not recorded it at year-end.  The company has earned interest that will not be paid until the next period as well.</a:t>
            </a:r>
          </a:p>
          <a:p>
            <a:endParaRPr lang="en-US" altLang="en-US" dirty="0"/>
          </a:p>
          <a:p>
            <a:r>
              <a:rPr lang="en-US" altLang="en-US" b="1" dirty="0"/>
              <a:t>Accrued revenues </a:t>
            </a:r>
            <a:r>
              <a:rPr lang="en-US" altLang="en-US" dirty="0"/>
              <a:t>are revenues earned in a period that are both unrecorded and not yet received in cash (or other assets).</a:t>
            </a:r>
          </a:p>
          <a:p>
            <a:endParaRPr lang="en-US" altLang="en-US" dirty="0"/>
          </a:p>
          <a:p>
            <a:r>
              <a:rPr lang="en-US" altLang="en-US" dirty="0"/>
              <a:t>The adjusting entries to record accrued revenue will always debit, or increase, an asset account and credit, or increase, a revenue account. </a:t>
            </a:r>
          </a:p>
          <a:p>
            <a:endParaRPr lang="en-US" altLang="en-US" dirty="0"/>
          </a:p>
          <a:p>
            <a:endParaRPr lang="en-US" altLang="en-US" dirty="0"/>
          </a:p>
        </p:txBody>
      </p:sp>
    </p:spTree>
    <p:extLst>
      <p:ext uri="{BB962C8B-B14F-4D97-AF65-F5344CB8AC3E}">
        <p14:creationId xmlns:p14="http://schemas.microsoft.com/office/powerpoint/2010/main" val="29091101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47675" indent="-447675" eaLnBrk="1" hangingPunct="1">
              <a:lnSpc>
                <a:spcPct val="90000"/>
              </a:lnSpc>
              <a:spcBef>
                <a:spcPct val="20000"/>
              </a:spcBef>
              <a:buClr>
                <a:schemeClr val="accent1"/>
              </a:buClr>
              <a:buSzPct val="70000"/>
              <a:buFont typeface="Wingdings" pitchFamily="2" charset="2"/>
              <a:buNone/>
              <a:defRPr/>
            </a:pPr>
            <a:r>
              <a:rPr lang="en-US" sz="1200" dirty="0">
                <a:latin typeface="Arial Narrow" pitchFamily="34" charset="0"/>
              </a:rPr>
              <a:t>Step 1: On 12/12, </a:t>
            </a:r>
            <a:r>
              <a:rPr lang="en-US" sz="1200" dirty="0" err="1">
                <a:latin typeface="Arial Narrow" pitchFamily="34" charset="0"/>
              </a:rPr>
              <a:t>FastForward’s</a:t>
            </a:r>
            <a:r>
              <a:rPr lang="en-US" sz="1200" dirty="0">
                <a:latin typeface="Arial Narrow" pitchFamily="34" charset="0"/>
              </a:rPr>
              <a:t> customer agreed to pay $2,700 on 1/10 of the next year for future services over the next 30 days.</a:t>
            </a:r>
          </a:p>
          <a:p>
            <a:pPr marL="447675" indent="-447675" eaLnBrk="1" hangingPunct="1">
              <a:lnSpc>
                <a:spcPct val="90000"/>
              </a:lnSpc>
              <a:spcBef>
                <a:spcPct val="20000"/>
              </a:spcBef>
              <a:buClr>
                <a:schemeClr val="accent1"/>
              </a:buClr>
              <a:buSzPct val="70000"/>
              <a:buFont typeface="Wingdings" pitchFamily="2" charset="2"/>
              <a:buNone/>
              <a:defRPr/>
            </a:pPr>
            <a:r>
              <a:rPr lang="en-US" sz="1200" dirty="0">
                <a:latin typeface="Arial Narrow" pitchFamily="34" charset="0"/>
              </a:rPr>
              <a:t>Step 2: 12/31, 20 days worth of services have been provided and earned which totals $1,800 ($2,700 x 20/30 days).</a:t>
            </a:r>
          </a:p>
          <a:p>
            <a:pPr marL="447675" indent="-447675" eaLnBrk="1" hangingPunct="1">
              <a:lnSpc>
                <a:spcPct val="90000"/>
              </a:lnSpc>
              <a:spcBef>
                <a:spcPct val="20000"/>
              </a:spcBef>
              <a:buClr>
                <a:schemeClr val="accent1"/>
              </a:buClr>
              <a:buSzPct val="70000"/>
              <a:buFont typeface="Wingdings" pitchFamily="2" charset="2"/>
              <a:buNone/>
              <a:defRPr/>
            </a:pPr>
            <a:r>
              <a:rPr lang="en-US" sz="1200" dirty="0">
                <a:latin typeface="Arial Narrow" pitchFamily="34" charset="0"/>
              </a:rPr>
              <a:t>Step 3: Adjusting entry increases an asset, Accounts Receivable, and increases the Consulting Revenue account for $1,800.</a:t>
            </a:r>
          </a:p>
          <a:p>
            <a:pPr marL="447675" indent="-447675" eaLnBrk="1" hangingPunct="1">
              <a:lnSpc>
                <a:spcPct val="90000"/>
              </a:lnSpc>
              <a:spcBef>
                <a:spcPct val="20000"/>
              </a:spcBef>
              <a:buClr>
                <a:schemeClr val="accent1"/>
              </a:buClr>
              <a:buSzPct val="70000"/>
              <a:buFont typeface="Wingdings" pitchFamily="2" charset="2"/>
              <a:buNone/>
              <a:defRPr/>
            </a:pPr>
            <a:endParaRPr lang="en-US" sz="1200" dirty="0">
              <a:latin typeface="Arial Narrow" pitchFamily="34" charset="0"/>
            </a:endParaRPr>
          </a:p>
        </p:txBody>
      </p:sp>
    </p:spTree>
    <p:extLst>
      <p:ext uri="{BB962C8B-B14F-4D97-AF65-F5344CB8AC3E}">
        <p14:creationId xmlns:p14="http://schemas.microsoft.com/office/powerpoint/2010/main" val="322228021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Afte</a:t>
            </a:r>
            <a:r>
              <a:rPr lang="en-US" baseline="0" dirty="0"/>
              <a:t>r the adjustment, the Accounts receivable account will show the correct balance of $1,800 on the Balance sheet and the Consulting Revenue account will report the correct amount of revenue earned on the Income Statement.</a:t>
            </a:r>
            <a:endParaRPr lang="en-US" dirty="0"/>
          </a:p>
          <a:p>
            <a:endParaRPr lang="en-US" dirty="0"/>
          </a:p>
        </p:txBody>
      </p:sp>
    </p:spTree>
    <p:extLst>
      <p:ext uri="{BB962C8B-B14F-4D97-AF65-F5344CB8AC3E}">
        <p14:creationId xmlns:p14="http://schemas.microsoft.com/office/powerpoint/2010/main" val="1202815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45411" name="Rectangle 4"/>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45412" name="Rectangle 5"/>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45413" name="Rectangle 6"/>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45414" name="Rectangle 8"/>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45415" name="Rectangle 9"/>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45416"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45417" name="Rectangle 11"/>
          <p:cNvSpPr>
            <a:spLocks noGrp="1" noChangeArrowheads="1"/>
          </p:cNvSpPr>
          <p:nvPr>
            <p:ph type="body" idx="1"/>
          </p:nvPr>
        </p:nvSpPr>
        <p:spPr bwMode="auto">
          <a:xfrm>
            <a:off x="942975" y="4448175"/>
            <a:ext cx="5191125" cy="4213225"/>
          </a:xfrm>
          <a:noFill/>
        </p:spPr>
        <p:txBody>
          <a:bodyPr lIns="92941" tIns="45655" rIns="92941" bIns="45655"/>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The cash basis is not considered to be compliant with GAAP.  While you may be on the cash basis for your personal transactions, almost all companies follow the accrual basis of accounting. </a:t>
            </a:r>
          </a:p>
          <a:p>
            <a:endParaRPr lang="en-US" altLang="en-US" dirty="0"/>
          </a:p>
        </p:txBody>
      </p:sp>
    </p:spTree>
    <p:extLst>
      <p:ext uri="{BB962C8B-B14F-4D97-AF65-F5344CB8AC3E}">
        <p14:creationId xmlns:p14="http://schemas.microsoft.com/office/powerpoint/2010/main" val="11285366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0281584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xfrm>
            <a:off x="4008100" y="8893340"/>
            <a:ext cx="3067374" cy="468154"/>
          </a:xfrm>
          <a:prstGeom prst="rect">
            <a:avLst/>
          </a:prstGeom>
          <a:noFill/>
        </p:spPr>
        <p:txBody>
          <a:bodyPr/>
          <a:lstStyle/>
          <a:p>
            <a:fld id="{036B41FA-3090-4A7D-A8DB-A2FA45930B8E}" type="slidenum">
              <a:rPr lang="en-US"/>
              <a:pPr/>
              <a:t>73</a:t>
            </a:fld>
            <a:endParaRPr lang="en-US"/>
          </a:p>
        </p:txBody>
      </p:sp>
      <p:sp>
        <p:nvSpPr>
          <p:cNvPr id="74755" name="Rectangle 2"/>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a:p>
        </p:txBody>
      </p:sp>
      <p:sp>
        <p:nvSpPr>
          <p:cNvPr id="74756" name="Rectangle 3"/>
          <p:cNvSpPr>
            <a:spLocks noChangeArrowheads="1"/>
          </p:cNvSpPr>
          <p:nvPr/>
        </p:nvSpPr>
        <p:spPr bwMode="auto">
          <a:xfrm>
            <a:off x="4009702" y="8894921"/>
            <a:ext cx="3067374" cy="468154"/>
          </a:xfrm>
          <a:prstGeom prst="rect">
            <a:avLst/>
          </a:prstGeom>
          <a:noFill/>
          <a:ln w="12700">
            <a:noFill/>
            <a:miter lim="800000"/>
            <a:headEnd/>
            <a:tailEnd/>
          </a:ln>
        </p:spPr>
        <p:txBody>
          <a:bodyPr lIns="19532" tIns="0" rIns="19532" bIns="0" anchor="b"/>
          <a:lstStyle/>
          <a:p>
            <a:pPr algn="r" defTabSz="938213"/>
            <a:r>
              <a:rPr lang="en-US" sz="1000" i="1">
                <a:latin typeface="Times New Roman" pitchFamily="-107" charset="0"/>
              </a:rPr>
              <a:t>16</a:t>
            </a:r>
          </a:p>
        </p:txBody>
      </p:sp>
      <p:sp>
        <p:nvSpPr>
          <p:cNvPr id="74757" name="Rectangle 4"/>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a:p>
        </p:txBody>
      </p:sp>
      <p:sp>
        <p:nvSpPr>
          <p:cNvPr id="74758" name="Rectangle 5"/>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a:p>
        </p:txBody>
      </p:sp>
      <p:sp>
        <p:nvSpPr>
          <p:cNvPr id="74759" name="Rectangle 6"/>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a:p>
        </p:txBody>
      </p:sp>
      <p:sp>
        <p:nvSpPr>
          <p:cNvPr id="74760" name="Rectangle 7"/>
          <p:cNvSpPr>
            <a:spLocks noChangeArrowheads="1"/>
          </p:cNvSpPr>
          <p:nvPr/>
        </p:nvSpPr>
        <p:spPr bwMode="auto">
          <a:xfrm>
            <a:off x="4009702" y="8894921"/>
            <a:ext cx="3067374" cy="468154"/>
          </a:xfrm>
          <a:prstGeom prst="rect">
            <a:avLst/>
          </a:prstGeom>
          <a:noFill/>
          <a:ln w="12700">
            <a:noFill/>
            <a:miter lim="800000"/>
            <a:headEnd/>
            <a:tailEnd/>
          </a:ln>
        </p:spPr>
        <p:txBody>
          <a:bodyPr lIns="19532" tIns="0" rIns="19532" bIns="0" anchor="b"/>
          <a:lstStyle/>
          <a:p>
            <a:pPr algn="r" defTabSz="938213"/>
            <a:r>
              <a:rPr lang="en-US" sz="1000" i="1">
                <a:latin typeface="Times New Roman" pitchFamily="-107" charset="0"/>
              </a:rPr>
              <a:t>16</a:t>
            </a:r>
          </a:p>
        </p:txBody>
      </p:sp>
      <p:sp>
        <p:nvSpPr>
          <p:cNvPr id="74761" name="Rectangle 8"/>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a:p>
        </p:txBody>
      </p:sp>
      <p:sp>
        <p:nvSpPr>
          <p:cNvPr id="74762" name="Rectangle 9"/>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a:p>
        </p:txBody>
      </p:sp>
      <p:sp>
        <p:nvSpPr>
          <p:cNvPr id="74763" name="Rectangle 10"/>
          <p:cNvSpPr>
            <a:spLocks noGrp="1" noRot="1" noChangeAspect="1" noChangeArrowheads="1" noTextEdit="1"/>
          </p:cNvSpPr>
          <p:nvPr>
            <p:ph type="sldImg"/>
          </p:nvPr>
        </p:nvSpPr>
        <p:spPr>
          <a:xfrm>
            <a:off x="1206500" y="708025"/>
            <a:ext cx="4664075" cy="3498850"/>
          </a:xfrm>
          <a:ln w="12700" cap="flat">
            <a:solidFill>
              <a:schemeClr val="tx1"/>
            </a:solidFill>
          </a:ln>
        </p:spPr>
      </p:sp>
      <p:sp>
        <p:nvSpPr>
          <p:cNvPr id="74764" name="Rectangle 11"/>
          <p:cNvSpPr>
            <a:spLocks noGrp="1" noChangeArrowheads="1"/>
          </p:cNvSpPr>
          <p:nvPr>
            <p:ph type="body" idx="1"/>
          </p:nvPr>
        </p:nvSpPr>
        <p:spPr>
          <a:xfrm>
            <a:off x="943932" y="4447461"/>
            <a:ext cx="5189214" cy="4213384"/>
          </a:xfrm>
          <a:noFill/>
          <a:ln/>
        </p:spPr>
        <p:txBody>
          <a:bodyPr lIns="92777" tIns="45575" rIns="92777" bIns="45575"/>
          <a:lstStyle/>
          <a:p>
            <a:pPr eaLnBrk="1" hangingPunct="1"/>
            <a:r>
              <a:rPr lang="en-US" sz="1200" b="0" i="0" kern="1200" dirty="0" err="1">
                <a:solidFill>
                  <a:schemeClr val="tx1"/>
                </a:solidFill>
                <a:effectLst/>
                <a:latin typeface="+mn-lt"/>
                <a:ea typeface="MS PGothic" pitchFamily="34" charset="-128"/>
                <a:cs typeface="ＭＳ Ｐゴシック" pitchFamily="-107" charset="-128"/>
              </a:rPr>
              <a:t>FastForward</a:t>
            </a:r>
            <a:r>
              <a:rPr lang="en-US" sz="1200" b="0" i="0" kern="1200" dirty="0">
                <a:solidFill>
                  <a:schemeClr val="tx1"/>
                </a:solidFill>
                <a:effectLst/>
                <a:latin typeface="+mn-lt"/>
                <a:ea typeface="MS PGothic" pitchFamily="34" charset="-128"/>
                <a:cs typeface="ＭＳ Ｐゴシック" pitchFamily="-107" charset="-128"/>
              </a:rPr>
              <a:t> made an adjusting entry for $1,800 to record 20 days’ accrued revenue earned from its consulting contract. When </a:t>
            </a:r>
            <a:r>
              <a:rPr lang="en-US" sz="1200" b="0" i="0" kern="1200" dirty="0" err="1">
                <a:solidFill>
                  <a:schemeClr val="tx1"/>
                </a:solidFill>
                <a:effectLst/>
                <a:latin typeface="+mn-lt"/>
                <a:ea typeface="MS PGothic" pitchFamily="34" charset="-128"/>
                <a:cs typeface="ＭＳ Ｐゴシック" pitchFamily="-107" charset="-128"/>
              </a:rPr>
              <a:t>FastForward</a:t>
            </a:r>
            <a:r>
              <a:rPr lang="en-US" sz="1200" b="0" i="0" kern="1200" dirty="0">
                <a:solidFill>
                  <a:schemeClr val="tx1"/>
                </a:solidFill>
                <a:effectLst/>
                <a:latin typeface="+mn-lt"/>
                <a:ea typeface="MS PGothic" pitchFamily="34" charset="-128"/>
                <a:cs typeface="ＭＳ Ｐゴシック" pitchFamily="-107" charset="-128"/>
              </a:rPr>
              <a:t> receives $2,700 cash on January 10 for the entire contract amount, it makes the following entry to remove the accrued asset (accounts receivable) and recognize the revenue earned in January. The $2,700 debit reflects the cash received. The $1,800 credit reflects the removal of </a:t>
            </a:r>
            <a:r>
              <a:rPr lang="en-US" dirty="0"/>
              <a:t>the</a:t>
            </a:r>
            <a:r>
              <a:rPr lang="en-US" sz="1200" b="0" i="0" kern="1200" dirty="0">
                <a:solidFill>
                  <a:schemeClr val="tx1"/>
                </a:solidFill>
                <a:effectLst/>
                <a:latin typeface="+mn-lt"/>
                <a:ea typeface="MS PGothic" pitchFamily="34" charset="-128"/>
                <a:cs typeface="ＭＳ Ｐゴシック" pitchFamily="-107" charset="-128"/>
              </a:rPr>
              <a:t> receivable, and the $900 credit records the revenue earned in J</a:t>
            </a:r>
            <a:r>
              <a:rPr lang="en-US" dirty="0"/>
              <a:t>anua</a:t>
            </a:r>
            <a:r>
              <a:rPr lang="en-US" sz="1200" b="0" i="0" kern="1200" dirty="0">
                <a:solidFill>
                  <a:schemeClr val="tx1"/>
                </a:solidFill>
                <a:effectLst/>
                <a:latin typeface="+mn-lt"/>
                <a:ea typeface="MS PGothic" pitchFamily="34" charset="-128"/>
                <a:cs typeface="ＭＳ Ｐゴシック" pitchFamily="-107" charset="-128"/>
              </a:rPr>
              <a:t>ry.</a:t>
            </a:r>
          </a:p>
          <a:p>
            <a:pPr eaLnBrk="1" hangingPunct="1"/>
            <a:endParaRPr lang="en-US" sz="1200" b="0" i="0" kern="1200" dirty="0">
              <a:solidFill>
                <a:schemeClr val="tx1"/>
              </a:solidFill>
              <a:effectLst/>
              <a:latin typeface="+mn-lt"/>
              <a:ea typeface="MS PGothic" pitchFamily="34" charset="-128"/>
              <a:cs typeface="ＭＳ Ｐゴシック" pitchFamily="-107"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1" dirty="0"/>
              <a:t>Review what you have learned in the following NEED-TO-KNOW Slides.</a:t>
            </a:r>
          </a:p>
          <a:p>
            <a:pPr eaLnBrk="1" hangingPunct="1"/>
            <a:endParaRPr lang="en-US" dirty="0">
              <a:latin typeface="Times New Roman" pitchFamily="-107" charset="0"/>
            </a:endParaRPr>
          </a:p>
        </p:txBody>
      </p:sp>
    </p:spTree>
    <p:extLst>
      <p:ext uri="{BB962C8B-B14F-4D97-AF65-F5344CB8AC3E}">
        <p14:creationId xmlns:p14="http://schemas.microsoft.com/office/powerpoint/2010/main" val="272890434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For each separate case below, follow the three-step process for adjusting the accrued revenue account. Step 1: Determine what the current account balance equals. Step 2: Determine what the current account balance should equal. Step 3: Record an adjusting entry to get from step 1 to step 2.</a:t>
            </a:r>
          </a:p>
          <a:p>
            <a:endParaRPr lang="en-US" altLang="en-US" dirty="0"/>
          </a:p>
          <a:p>
            <a:endParaRPr lang="en-US" dirty="0"/>
          </a:p>
        </p:txBody>
      </p:sp>
    </p:spTree>
    <p:extLst>
      <p:ext uri="{BB962C8B-B14F-4D97-AF65-F5344CB8AC3E}">
        <p14:creationId xmlns:p14="http://schemas.microsoft.com/office/powerpoint/2010/main" val="158846921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Accounts Receivable. At year-end, the company has completed services of $1,000 for a client, but the client has not yet been billed for those services.</a:t>
            </a:r>
          </a:p>
          <a:p>
            <a:r>
              <a:rPr lang="en-US" altLang="en-US" dirty="0"/>
              <a:t> </a:t>
            </a:r>
          </a:p>
          <a:p>
            <a:r>
              <a:rPr lang="en-US" altLang="en-US" dirty="0"/>
              <a:t>Step 1: Determine what the current account balance equals. Since this amount is unbilled, the balance in Accounts Receivable is $0.</a:t>
            </a:r>
          </a:p>
          <a:p>
            <a:r>
              <a:rPr lang="en-US" altLang="en-US" dirty="0"/>
              <a:t>Step 2: Determine what the current account balance should equal. The year-end balance in Accounts Receivable should equal the $1,000 due from the customer.</a:t>
            </a:r>
          </a:p>
          <a:p>
            <a:r>
              <a:rPr lang="en-US" altLang="en-US" dirty="0"/>
              <a:t>Step 3: Record an adjusting entry to get from step 1 to step 2. The adjusting entry needs to increase the balance in Accounts Receivable. Every adjusting entry affects one income statement account, a revenue or an expense, and one balance sheet account, an asset or a liability. In this case, we need to debit Accounts Receivable, the asset account, for $1,000. Since we're debiting the balance sheet, we need to credit the income statement. We credit the revenue account, Services Revenue, for $1,000.</a:t>
            </a:r>
          </a:p>
          <a:p>
            <a:endParaRPr lang="en-US" altLang="en-US" dirty="0"/>
          </a:p>
          <a:p>
            <a:endParaRPr lang="en-US" altLang="en-US" dirty="0"/>
          </a:p>
          <a:p>
            <a:endParaRPr lang="en-US" dirty="0"/>
          </a:p>
        </p:txBody>
      </p:sp>
    </p:spTree>
    <p:extLst>
      <p:ext uri="{BB962C8B-B14F-4D97-AF65-F5344CB8AC3E}">
        <p14:creationId xmlns:p14="http://schemas.microsoft.com/office/powerpoint/2010/main" val="175897196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Interest Receivable. At year-end, the company has earned, but not yet recorded, $500 of interest earned from its investments in government bonds.</a:t>
            </a:r>
          </a:p>
          <a:p>
            <a:r>
              <a:rPr lang="en-US" altLang="en-US" dirty="0"/>
              <a:t> </a:t>
            </a:r>
          </a:p>
          <a:p>
            <a:r>
              <a:rPr lang="en-US" altLang="en-US" dirty="0"/>
              <a:t>Step 1: Determine what the current account balance equals. The balance in Interest Receivable is currently $0, as the $500 of interest is unrecorded.</a:t>
            </a:r>
          </a:p>
          <a:p>
            <a:r>
              <a:rPr lang="en-US" altLang="en-US" dirty="0"/>
              <a:t>Step 2: Determine what the current account balance should equal. The balance in Interest Receivable on December 31 should equal the $500 earned.</a:t>
            </a:r>
          </a:p>
          <a:p>
            <a:r>
              <a:rPr lang="en-US" altLang="en-US" dirty="0"/>
              <a:t>Step 3: Record an adjusting entry to get from step 1 to step 2. We need to debit Interest Receivable for $500. Since we're debiting the balance sheet account, Interest Receivable, for $500, we need to credit the income statement account, Interest Revenue.</a:t>
            </a:r>
          </a:p>
          <a:p>
            <a:endParaRPr lang="en-US" altLang="en-US" dirty="0"/>
          </a:p>
          <a:p>
            <a:endParaRPr lang="en-US" altLang="en-US" dirty="0"/>
          </a:p>
          <a:p>
            <a:endParaRPr lang="en-US" dirty="0"/>
          </a:p>
        </p:txBody>
      </p:sp>
    </p:spTree>
    <p:extLst>
      <p:ext uri="{BB962C8B-B14F-4D97-AF65-F5344CB8AC3E}">
        <p14:creationId xmlns:p14="http://schemas.microsoft.com/office/powerpoint/2010/main" val="4156275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summary will prove very useful when completing your homework or studying for the next exam. Here is how we read the table. Before we adjust a prepaid expense, the assets of the company are overstated and the expenses are understated in the current period. The proper adjusting entry is to debit, or increase, an expense account and credit, or decrease, an asset account. </a:t>
            </a:r>
            <a:r>
              <a:rPr lang="en-US" dirty="0"/>
              <a:t>Remember that each adjusting entry affects one or more income statement (revenue or expense) accounts and one or more balance sheet (asset or liability) accounts, but never the Cash account.</a:t>
            </a:r>
            <a:endParaRPr lang="en-US" altLang="en-US" dirty="0"/>
          </a:p>
          <a:p>
            <a:endParaRPr lang="en-US" altLang="en-US" dirty="0"/>
          </a:p>
          <a:p>
            <a:r>
              <a:rPr lang="en-US" altLang="en-US" dirty="0"/>
              <a:t>Take a few minutes to go over the remaining three types of adjusting entries before going to the next slide where we will use a spreadsheet to prepare the adjusting entries and financial statements.</a:t>
            </a:r>
          </a:p>
          <a:p>
            <a:endParaRPr lang="en-US" altLang="en-US" dirty="0"/>
          </a:p>
          <a:p>
            <a:endParaRPr lang="en-US" dirty="0"/>
          </a:p>
        </p:txBody>
      </p:sp>
    </p:spTree>
    <p:extLst>
      <p:ext uri="{BB962C8B-B14F-4D97-AF65-F5344CB8AC3E}">
        <p14:creationId xmlns:p14="http://schemas.microsoft.com/office/powerpoint/2010/main" val="158656640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An </a:t>
            </a:r>
            <a:r>
              <a:rPr lang="en-US" altLang="en-US" b="1" dirty="0"/>
              <a:t>unadjusted </a:t>
            </a:r>
            <a:r>
              <a:rPr lang="en-US" altLang="en-US" dirty="0"/>
              <a:t>trial balance is a list of accounts and balances prepared </a:t>
            </a:r>
            <a:r>
              <a:rPr lang="en-US" altLang="en-US" i="1" dirty="0"/>
              <a:t>before </a:t>
            </a:r>
            <a:r>
              <a:rPr lang="en-US" altLang="en-US" dirty="0"/>
              <a:t>adjustments are recorded. An </a:t>
            </a:r>
            <a:r>
              <a:rPr lang="en-US" altLang="en-US" b="1" dirty="0"/>
              <a:t>adjusted </a:t>
            </a:r>
            <a:r>
              <a:rPr lang="en-US" altLang="en-US" dirty="0"/>
              <a:t>trial balance is a list of accounts and balances prepared </a:t>
            </a:r>
            <a:r>
              <a:rPr lang="en-US" altLang="en-US" i="1" dirty="0"/>
              <a:t>after </a:t>
            </a:r>
            <a:r>
              <a:rPr lang="en-US" altLang="en-US" dirty="0"/>
              <a:t>adjusting entries have been recorded and posted to the ledger. Here we show both the unadjusted and the adjusted trial balances for </a:t>
            </a:r>
            <a:r>
              <a:rPr lang="en-US" altLang="en-US" dirty="0" err="1"/>
              <a:t>FastForward</a:t>
            </a:r>
            <a:r>
              <a:rPr lang="en-US" altLang="en-US" dirty="0"/>
              <a:t> at December 31, 2017. The order of accounts in the trial balance is usually set up to match the order in the chart of accounts. Several new accounts arise from the adjusting entries.</a:t>
            </a:r>
          </a:p>
          <a:p>
            <a:endParaRPr lang="en-US" altLang="en-US" dirty="0"/>
          </a:p>
          <a:p>
            <a:r>
              <a:rPr lang="en-US" altLang="en-US" dirty="0"/>
              <a:t>Each adjustment (see middle columns) is identified by a letter in parentheses that links it to an adjusting entry explained earlier. Each amount in the Adjusted Trial Balance columns is computed by taking that account’s amount from the Unadjusted Trial Balance columns and adding or subtracting any adjustment(s).</a:t>
            </a:r>
          </a:p>
          <a:p>
            <a:endParaRPr lang="en-US" altLang="en-US" dirty="0"/>
          </a:p>
          <a:p>
            <a:r>
              <a:rPr lang="en-US" altLang="en-US" dirty="0"/>
              <a:t>Next, we will look at how to prepare financial statements from the adjusted trial balance.</a:t>
            </a:r>
          </a:p>
          <a:p>
            <a:endParaRPr lang="en-US" altLang="en-US" dirty="0"/>
          </a:p>
          <a:p>
            <a:endParaRPr lang="en-US" dirty="0"/>
          </a:p>
        </p:txBody>
      </p:sp>
    </p:spTree>
    <p:extLst>
      <p:ext uri="{BB962C8B-B14F-4D97-AF65-F5344CB8AC3E}">
        <p14:creationId xmlns:p14="http://schemas.microsoft.com/office/powerpoint/2010/main" val="93277811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We can prepare financial statements directly from information in the adjusted trial balance. An adjusted trial balance includes all accounts and balances appearing in financial statements, and is easier to work from than the entire ledger when preparing financial statements.</a:t>
            </a:r>
          </a:p>
          <a:p>
            <a:endParaRPr lang="en-US" altLang="en-US" dirty="0"/>
          </a:p>
          <a:p>
            <a:r>
              <a:rPr lang="en-US" altLang="en-US" b="1" dirty="0"/>
              <a:t>Steps to Prepare Financial Statements</a:t>
            </a:r>
            <a:endParaRPr lang="en-US" altLang="en-US" dirty="0"/>
          </a:p>
          <a:p>
            <a:r>
              <a:rPr lang="en-US" altLang="en-US" dirty="0"/>
              <a:t/>
            </a:r>
            <a:br>
              <a:rPr lang="en-US" altLang="en-US" dirty="0"/>
            </a:br>
            <a:r>
              <a:rPr lang="en-US" altLang="en-US" b="1" dirty="0"/>
              <a:t>Step 1   </a:t>
            </a:r>
            <a:r>
              <a:rPr lang="en-US" altLang="en-US" dirty="0"/>
              <a:t>Prepare income statement using revenue and expense accounts from trial balance</a:t>
            </a:r>
          </a:p>
          <a:p>
            <a:r>
              <a:rPr lang="en-US" altLang="en-US" b="1" dirty="0"/>
              <a:t>Step 2   </a:t>
            </a:r>
            <a:r>
              <a:rPr lang="en-US" altLang="en-US" sz="1200" b="0" dirty="0">
                <a:solidFill>
                  <a:srgbClr val="0070C0"/>
                </a:solidFill>
                <a:ea typeface="ＭＳ Ｐゴシック" pitchFamily="-107" charset="-128"/>
              </a:rPr>
              <a:t>Prepare statement of retained earnings using retained earnings and dividends  from trial balance; and pull net income from step 1.</a:t>
            </a:r>
            <a:endParaRPr lang="en-US" altLang="en-US" b="0" dirty="0"/>
          </a:p>
          <a:p>
            <a:r>
              <a:rPr lang="en-US" altLang="en-US" b="1" dirty="0"/>
              <a:t>Step 3   </a:t>
            </a:r>
            <a:r>
              <a:rPr lang="en-US" altLang="en-US" dirty="0"/>
              <a:t>Prepare balance sheet using asset and liability account from trial balance; and pull updated retained</a:t>
            </a:r>
            <a:r>
              <a:rPr lang="en-US" altLang="en-US" baseline="0" dirty="0"/>
              <a:t> earnings</a:t>
            </a:r>
            <a:r>
              <a:rPr lang="en-US" altLang="en-US" dirty="0"/>
              <a:t> balance from</a:t>
            </a:r>
            <a:r>
              <a:rPr lang="en-US" altLang="en-US" baseline="0" dirty="0"/>
              <a:t> step 2</a:t>
            </a:r>
            <a:endParaRPr lang="en-US" altLang="en-US" dirty="0"/>
          </a:p>
          <a:p>
            <a:r>
              <a:rPr lang="en-US" altLang="en-US" b="1" dirty="0"/>
              <a:t>Step 4</a:t>
            </a:r>
            <a:r>
              <a:rPr lang="en-US" altLang="en-US" dirty="0"/>
              <a:t>   Prepare statement of cash flows from changes in cash flows for the period (illustrated later in the book)</a:t>
            </a:r>
          </a:p>
          <a:p>
            <a:endParaRPr lang="en-US" altLang="en-US" dirty="0"/>
          </a:p>
          <a:p>
            <a:r>
              <a:rPr lang="en-US" altLang="en-US" b="1" dirty="0"/>
              <a:t>Review what you have learned in the following NEED-TO-KNOW Slides.</a:t>
            </a:r>
          </a:p>
          <a:p>
            <a:endParaRPr lang="en-US" altLang="en-US" dirty="0"/>
          </a:p>
          <a:p>
            <a:endParaRPr lang="en-US" dirty="0"/>
          </a:p>
        </p:txBody>
      </p:sp>
    </p:spTree>
    <p:extLst>
      <p:ext uri="{BB962C8B-B14F-4D97-AF65-F5344CB8AC3E}">
        <p14:creationId xmlns:p14="http://schemas.microsoft.com/office/powerpoint/2010/main" val="399150582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We can prepare financial statements directly from information in the adjusted trial balance. An adjusted trial balance includes all accounts and balances appearing in financial statements, and is easier to work from than the entire ledger when preparing financial statements.</a:t>
            </a:r>
          </a:p>
          <a:p>
            <a:endParaRPr lang="en-US" altLang="en-US" dirty="0"/>
          </a:p>
          <a:p>
            <a:r>
              <a:rPr lang="en-US" altLang="en-US" b="1" dirty="0"/>
              <a:t>Steps to Prepare Financial Statements</a:t>
            </a:r>
            <a:endParaRPr lang="en-US" altLang="en-US" dirty="0"/>
          </a:p>
          <a:p>
            <a:r>
              <a:rPr lang="en-US" altLang="en-US" dirty="0"/>
              <a:t/>
            </a:r>
            <a:br>
              <a:rPr lang="en-US" altLang="en-US" dirty="0"/>
            </a:br>
            <a:r>
              <a:rPr lang="en-US" altLang="en-US" b="1" dirty="0"/>
              <a:t>Step 1   </a:t>
            </a:r>
            <a:r>
              <a:rPr lang="en-US" altLang="en-US" dirty="0"/>
              <a:t>Prepare income statement using revenue and expense accounts from trial balance</a:t>
            </a:r>
          </a:p>
          <a:p>
            <a:r>
              <a:rPr lang="en-US" altLang="en-US" b="1" dirty="0"/>
              <a:t>Step 2   </a:t>
            </a:r>
            <a:r>
              <a:rPr lang="en-US" altLang="en-US" dirty="0"/>
              <a:t>Prepare statement of retained earnings using the beginning retained earnings balance and dividends accounts from trial balance; and pull net income from step 1</a:t>
            </a:r>
          </a:p>
          <a:p>
            <a:r>
              <a:rPr lang="en-US" altLang="en-US" b="1" dirty="0"/>
              <a:t>Step 3   </a:t>
            </a:r>
            <a:r>
              <a:rPr lang="en-US" altLang="en-US" dirty="0"/>
              <a:t>Prepare balance sheet using asset and liability account from trial balance; and pull updated retained earnings balance</a:t>
            </a:r>
          </a:p>
          <a:p>
            <a:r>
              <a:rPr lang="en-US" altLang="en-US" b="1" dirty="0"/>
              <a:t>Step 4</a:t>
            </a:r>
            <a:r>
              <a:rPr lang="en-US" altLang="en-US" dirty="0"/>
              <a:t>   Prepare statement of cash flows from changes in cash flows for the period (illustrated later in the book)</a:t>
            </a:r>
          </a:p>
          <a:p>
            <a:endParaRPr lang="en-US" altLang="en-US" dirty="0"/>
          </a:p>
          <a:p>
            <a:r>
              <a:rPr lang="en-US" altLang="en-US" b="1" dirty="0"/>
              <a:t>Review what you have learned in the following NEED-TO-KNOW Slides.</a:t>
            </a:r>
          </a:p>
          <a:p>
            <a:endParaRPr lang="en-US" altLang="en-US" dirty="0"/>
          </a:p>
          <a:p>
            <a:endParaRPr lang="en-US" dirty="0"/>
          </a:p>
        </p:txBody>
      </p:sp>
    </p:spTree>
    <p:extLst>
      <p:ext uri="{BB962C8B-B14F-4D97-AF65-F5344CB8AC3E}">
        <p14:creationId xmlns:p14="http://schemas.microsoft.com/office/powerpoint/2010/main" val="15883414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Use the following adjusted trial balance of Magic Company to prepare its (1) income statement, (2) statement of retained earnings, and (3) balance sheet (unclassified), for the year ended, or date of, December 31, 20X2. The retained earnings account balance is $45,000 at December 31, 20X1.</a:t>
            </a:r>
          </a:p>
          <a:p>
            <a:endParaRPr lang="en-US" dirty="0"/>
          </a:p>
        </p:txBody>
      </p:sp>
    </p:spTree>
    <p:extLst>
      <p:ext uri="{BB962C8B-B14F-4D97-AF65-F5344CB8AC3E}">
        <p14:creationId xmlns:p14="http://schemas.microsoft.com/office/powerpoint/2010/main" val="212701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47459" name="Rectangle 4"/>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47460" name="Rectangle 5"/>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47461" name="Rectangle 6"/>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47462" name="Rectangle 8"/>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47463" name="Rectangle 9"/>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47464"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47465" name="Rectangle 11"/>
          <p:cNvSpPr>
            <a:spLocks noGrp="1" noChangeArrowheads="1"/>
          </p:cNvSpPr>
          <p:nvPr>
            <p:ph type="body" idx="1"/>
          </p:nvPr>
        </p:nvSpPr>
        <p:spPr bwMode="auto">
          <a:xfrm>
            <a:off x="942975" y="4448175"/>
            <a:ext cx="5191125" cy="4213225"/>
          </a:xfrm>
          <a:noFill/>
        </p:spPr>
        <p:txBody>
          <a:bodyPr lIns="92941" tIns="45655" rIns="92941" bIns="45655"/>
          <a:lstStyle/>
          <a:p>
            <a:r>
              <a:rPr lang="en-US" altLang="en-US" dirty="0"/>
              <a:t>On the </a:t>
            </a:r>
            <a:r>
              <a:rPr lang="en-US" altLang="en-US" i="1" dirty="0"/>
              <a:t>accrual basis,</a:t>
            </a:r>
            <a:r>
              <a:rPr lang="en-US" altLang="en-US" dirty="0"/>
              <a:t> we would record $100 of insurance expense in the month of December, 2017,  $100 for each month in 2018, and $100 for the months January through November in 2019. We match the expense with the periods benefited by the insurance coverage. We believe this is a better cost matching of revenues and expenses. </a:t>
            </a:r>
          </a:p>
          <a:p>
            <a:endParaRPr lang="en-US" altLang="en-US" dirty="0"/>
          </a:p>
          <a:p>
            <a:endParaRPr lang="en-US" altLang="en-US" dirty="0"/>
          </a:p>
        </p:txBody>
      </p:sp>
    </p:spTree>
    <p:extLst>
      <p:ext uri="{BB962C8B-B14F-4D97-AF65-F5344CB8AC3E}">
        <p14:creationId xmlns:p14="http://schemas.microsoft.com/office/powerpoint/2010/main" val="118856807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270136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altLang="en-US" dirty="0"/>
              <a:t>Since accounts on the trial balance are listed in financial statement order, assets first followed by liabilities, equity, revenue and expenses, it makes it pretty simple to prepare the financial statements.</a:t>
            </a:r>
          </a:p>
          <a:p>
            <a:r>
              <a:rPr lang="en-US" altLang="en-US" dirty="0"/>
              <a:t> </a:t>
            </a:r>
          </a:p>
          <a:p>
            <a:r>
              <a:rPr lang="en-US" altLang="en-US" dirty="0"/>
              <a:t>Step 1 is to prepare the income statement. Fees earned is a revenue account, and is reported on the income statement. Salaries expense and office supplies expense are expense accounts, and subtracted on the income statement. Total expenses are $64,000, leaving net income of $15,000.</a:t>
            </a:r>
          </a:p>
          <a:p>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Step 2 is to prepare the statement of retained earnings. Retained earnings is an equity account; its balance is reported on the statement of retained</a:t>
            </a:r>
            <a:r>
              <a:rPr lang="en-US" altLang="en-US" baseline="0" dirty="0"/>
              <a:t> earnings </a:t>
            </a:r>
            <a:r>
              <a:rPr lang="en-US" altLang="en-US" dirty="0"/>
              <a:t>as beginning retained earnings. Dividends are subtracted on the statement of retained earnings. The amount of net income is added on the statement of retained</a:t>
            </a:r>
            <a:r>
              <a:rPr lang="en-US" altLang="en-US" baseline="0" dirty="0"/>
              <a:t> earnings. The balance in retained earnings </a:t>
            </a:r>
            <a:r>
              <a:rPr lang="en-US" altLang="en-US" dirty="0"/>
              <a:t>at the end of 20X2, is $40,000.  This amount will be carried to the balance sheet.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Step 3 is to prepare the balance sheet. Magic Company has three assets, Cash, Accounts Receivable and Land, with total assets of $115,000. Liabilities include Accounts Payable and Long-term notes payable, for a total of $45,000. The end-of-year Retained Earnings is transferred to the balance sheet from the statement of retained earnings and the Common</a:t>
            </a:r>
            <a:r>
              <a:rPr lang="en-US" altLang="en-US" baseline="0" dirty="0"/>
              <a:t> Stock account is included as part of equity</a:t>
            </a:r>
            <a:r>
              <a:rPr lang="en-US" altLang="en-US" dirty="0"/>
              <a:t>. Total equity is $70,000. Total liabilities and equity, is $115,000.</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endParaRPr lang="en-US" altLang="en-US" dirty="0"/>
          </a:p>
          <a:p>
            <a:endParaRPr lang="en-US" altLang="en-US" dirty="0"/>
          </a:p>
          <a:p>
            <a:endParaRPr lang="en-US" dirty="0"/>
          </a:p>
        </p:txBody>
      </p:sp>
    </p:spTree>
    <p:extLst>
      <p:ext uri="{BB962C8B-B14F-4D97-AF65-F5344CB8AC3E}">
        <p14:creationId xmlns:p14="http://schemas.microsoft.com/office/powerpoint/2010/main" val="21270136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The </a:t>
            </a:r>
            <a:r>
              <a:rPr lang="en-US" altLang="en-US" b="1" dirty="0"/>
              <a:t>closing process </a:t>
            </a:r>
            <a:r>
              <a:rPr lang="en-US" altLang="en-US" dirty="0"/>
              <a:t>is an important step at the end of an accounting period </a:t>
            </a:r>
            <a:r>
              <a:rPr lang="en-US" altLang="en-US" i="1" dirty="0"/>
              <a:t>after </a:t>
            </a:r>
            <a:r>
              <a:rPr lang="en-US" altLang="en-US" dirty="0"/>
              <a:t>financial statements are completed. It prepares accounts for recording the transactions and the events of the </a:t>
            </a:r>
            <a:r>
              <a:rPr lang="en-US" altLang="en-US" i="1" dirty="0"/>
              <a:t>next </a:t>
            </a:r>
            <a:r>
              <a:rPr lang="en-US" altLang="en-US" dirty="0"/>
              <a:t>period. In the closing process we must (1) identify accounts for closing, (2) record and post the closing entries, and (3) prepare a post-closing trial balance. The purpose of the closing process is twofold. First, it resets revenue, expense, and dividends account balances to zero at the end of each period (which also updates the retained earnings account for inclusion on the balance sheet). This is done so that these accounts can properly measure income and dividends for the next period. Second, it helps in summarizing a period’s revenues and expenses. </a:t>
            </a:r>
          </a:p>
          <a:p>
            <a:endParaRPr lang="en-US" dirty="0"/>
          </a:p>
        </p:txBody>
      </p:sp>
    </p:spTree>
    <p:extLst>
      <p:ext uri="{BB962C8B-B14F-4D97-AF65-F5344CB8AC3E}">
        <p14:creationId xmlns:p14="http://schemas.microsoft.com/office/powerpoint/2010/main" val="87012868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Temporary accounts </a:t>
            </a:r>
            <a:r>
              <a:rPr lang="en-US" altLang="en-US" dirty="0"/>
              <a:t>accumulate data related to one accounting period. They include all income statement accounts, the dividends account, and the Income Summary account. They are temporary because the accounts are opened at the beginning of a period, used to record transactions and events for that period, and then closed at the end of the period. </a:t>
            </a:r>
            <a:r>
              <a:rPr lang="en-US" altLang="en-US" i="1" dirty="0"/>
              <a:t>The closing process applies only to temporary accounts</a:t>
            </a:r>
            <a:r>
              <a:rPr lang="en-US" altLang="en-US" dirty="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a:t>Permanent accounts </a:t>
            </a:r>
            <a:r>
              <a:rPr lang="en-US" altLang="en-US" dirty="0"/>
              <a:t>report on activities related to one or more future accounting periods. They include asset, liability, common stock and retained earnings accounts (all balance sheet accounts).</a:t>
            </a:r>
            <a:r>
              <a:rPr lang="en-US" altLang="en-US" baseline="0" dirty="0"/>
              <a:t>  Permanent accounts</a:t>
            </a:r>
            <a:r>
              <a:rPr lang="en-US" altLang="en-US" dirty="0"/>
              <a:t> are not closed each</a:t>
            </a:r>
            <a:r>
              <a:rPr lang="en-US" altLang="en-US" baseline="0" dirty="0"/>
              <a:t> period and carry their ending balance into future periods</a:t>
            </a:r>
            <a:r>
              <a:rPr lang="en-US" altLang="en-US" dirty="0"/>
              <a:t>. </a:t>
            </a:r>
          </a:p>
          <a:p>
            <a:endParaRPr lang="en-US" dirty="0"/>
          </a:p>
        </p:txBody>
      </p:sp>
    </p:spTree>
    <p:extLst>
      <p:ext uri="{BB962C8B-B14F-4D97-AF65-F5344CB8AC3E}">
        <p14:creationId xmlns:p14="http://schemas.microsoft.com/office/powerpoint/2010/main" val="226921706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defRPr/>
            </a:pPr>
            <a:r>
              <a:rPr lang="en-US" altLang="en-US" dirty="0"/>
              <a:t>Here are the four steps we </a:t>
            </a:r>
            <a:r>
              <a:rPr lang="en-US" altLang="en-US" b="1" dirty="0"/>
              <a:t>always</a:t>
            </a:r>
            <a:r>
              <a:rPr lang="en-US" altLang="en-US" dirty="0"/>
              <a:t> follow in the closing process. </a:t>
            </a:r>
          </a:p>
          <a:p>
            <a:pPr>
              <a:defRPr/>
            </a:pPr>
            <a:r>
              <a:rPr lang="en-US" altLang="en-US" b="1" dirty="0"/>
              <a:t>Step 1: Close Credit Balances in Revenue Accounts to Income Summary </a:t>
            </a:r>
            <a:r>
              <a:rPr lang="en-US" altLang="en-US" dirty="0"/>
              <a:t>The first closing entry transfers credit balances in revenue (and gain) accounts to the Income Summary account. We bring accounts with credit balances to zero by debiting them. </a:t>
            </a:r>
          </a:p>
          <a:p>
            <a:pPr>
              <a:defRPr/>
            </a:pPr>
            <a:r>
              <a:rPr lang="en-US" altLang="en-US" b="1" dirty="0"/>
              <a:t>Step 2: Close Debit Balances in Expense Accounts to Income Summary </a:t>
            </a:r>
            <a:r>
              <a:rPr lang="en-US" altLang="en-US" dirty="0"/>
              <a:t>The second closing entry transfers debit balances in expense (and loss) accounts to the Income Summary account. We bring expense accounts’ debit balances to zero by crediting them. With a balance of zero, these accounts are ready to accumulate a record of expenses for the next period. </a:t>
            </a:r>
          </a:p>
          <a:p>
            <a:pPr>
              <a:defRPr/>
            </a:pPr>
            <a:r>
              <a:rPr lang="en-US" altLang="en-US" b="1" dirty="0"/>
              <a:t>Step 3: Close Income Summary to Retained Earnings </a:t>
            </a:r>
            <a:r>
              <a:rPr lang="en-US" altLang="en-US" dirty="0"/>
              <a:t>After steps 1 and 2, the balance of Income Summary is equal to the periods net income.  The third closing entry transfers the balance of the Income Summary account to the Retained Earnings account. This entry closes the Income Summary account.  The Income Summary account has a zero balance after posting this entry. It continues to have a zero balance until the closing process again occurs at the end of the next period. (If a net loss occurred because expenses exceeded revenues, the third entry is reversed: debit Retained</a:t>
            </a:r>
            <a:r>
              <a:rPr lang="en-US" altLang="en-US" baseline="0" dirty="0"/>
              <a:t> Earnings </a:t>
            </a:r>
            <a:r>
              <a:rPr lang="en-US" altLang="en-US" dirty="0"/>
              <a:t>and credit Income Summary.)</a:t>
            </a:r>
          </a:p>
          <a:p>
            <a:pPr>
              <a:defRPr/>
            </a:pPr>
            <a:r>
              <a:rPr lang="en-US" altLang="en-US" b="1" dirty="0"/>
              <a:t>Step 4: Close Dividends Account to Retained Earnings </a:t>
            </a:r>
            <a:r>
              <a:rPr lang="en-US" altLang="en-US" dirty="0"/>
              <a:t>The fourth closing entry transfers any debit balance in the dividends account to the retained earnings account. This entry gives the dividends</a:t>
            </a:r>
            <a:r>
              <a:rPr lang="en-US" altLang="en-US" baseline="0" dirty="0"/>
              <a:t> </a:t>
            </a:r>
            <a:r>
              <a:rPr lang="en-US" altLang="en-US" dirty="0"/>
              <a:t>account a zero balance, and the account is now ready to accumulate next period’s dividends.</a:t>
            </a:r>
          </a:p>
          <a:p>
            <a:pPr>
              <a:defRPr/>
            </a:pPr>
            <a:r>
              <a:rPr lang="en-US" altLang="en-US" dirty="0"/>
              <a:t>Let’s see how this process works. To prevent confusion, when you first try to make closing entries, it is an excellent idea to follow these four steps exactly.</a:t>
            </a:r>
          </a:p>
          <a:p>
            <a:pPr>
              <a:defRPr/>
            </a:pPr>
            <a:endParaRPr lang="en-US" altLang="en-US" dirty="0"/>
          </a:p>
          <a:p>
            <a:pPr>
              <a:defRPr/>
            </a:pPr>
            <a:r>
              <a:rPr lang="en-US" altLang="en-US" b="1" dirty="0"/>
              <a:t>Review what you have learned in the following NEED-TO-KNOW Slides.</a:t>
            </a:r>
          </a:p>
          <a:p>
            <a:pPr>
              <a:defRPr/>
            </a:pPr>
            <a:endParaRPr lang="en-US" altLang="en-US" dirty="0"/>
          </a:p>
          <a:p>
            <a:endParaRPr lang="en-US" dirty="0"/>
          </a:p>
        </p:txBody>
      </p:sp>
    </p:spTree>
    <p:extLst>
      <p:ext uri="{BB962C8B-B14F-4D97-AF65-F5344CB8AC3E}">
        <p14:creationId xmlns:p14="http://schemas.microsoft.com/office/powerpoint/2010/main" val="203750302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defRPr/>
            </a:pPr>
            <a:r>
              <a:rPr lang="en-US" altLang="en-US" dirty="0"/>
              <a:t>Here are the four steps in the closing process for </a:t>
            </a:r>
            <a:r>
              <a:rPr lang="en-US" altLang="en-US" dirty="0" err="1"/>
              <a:t>FastForward</a:t>
            </a:r>
            <a:r>
              <a:rPr lang="en-US" altLang="en-US" dirty="0"/>
              <a:t>: </a:t>
            </a:r>
          </a:p>
          <a:p>
            <a:pPr>
              <a:defRPr/>
            </a:pPr>
            <a:r>
              <a:rPr lang="en-US" altLang="en-US" b="1" dirty="0"/>
              <a:t>Step 1: Close Credit Balances in Revenue Accounts to Income Summary </a:t>
            </a:r>
            <a:r>
              <a:rPr lang="en-US" altLang="en-US" dirty="0"/>
              <a:t>The first closing entry transfers credit balances in revenue (and gain) accounts to the Income Summary account. We bring accounts with credit balances to zero by debiting them.  The $8,150</a:t>
            </a:r>
            <a:r>
              <a:rPr lang="en-US" altLang="en-US" baseline="0" dirty="0"/>
              <a:t> credit entry to Income Summary equals total revenues for the period.</a:t>
            </a:r>
            <a:endParaRPr lang="en-US" altLang="en-US" dirty="0"/>
          </a:p>
          <a:p>
            <a:pPr>
              <a:defRPr/>
            </a:pPr>
            <a:r>
              <a:rPr lang="en-US" altLang="en-US" b="1" dirty="0"/>
              <a:t>Step 2: Close Debit Balances in Expense Accounts to Income Summary </a:t>
            </a:r>
            <a:r>
              <a:rPr lang="en-US" altLang="en-US" dirty="0"/>
              <a:t>The second closing entry transfers debit balances in expense (and loss) accounts to the Income Summary account. We bring expense accounts’ debit balances to zero by crediting them. With a balance of zero, these accounts are ready to accumulate a record of expenses for the next period.   Total expenses for </a:t>
            </a:r>
            <a:r>
              <a:rPr lang="en-US" altLang="en-US" dirty="0" err="1"/>
              <a:t>FastForward</a:t>
            </a:r>
            <a:r>
              <a:rPr lang="en-US" altLang="en-US" dirty="0"/>
              <a:t> are $4,365.</a:t>
            </a:r>
          </a:p>
          <a:p>
            <a:pPr>
              <a:defRPr/>
            </a:pPr>
            <a:r>
              <a:rPr lang="en-US" altLang="en-US" b="1" dirty="0"/>
              <a:t>Step 3: Close Income Summary to Retained Earnings </a:t>
            </a:r>
            <a:r>
              <a:rPr lang="en-US" altLang="en-US" dirty="0"/>
              <a:t>After steps 1 and 2, the balance of Income Summary is equal to the periods net income, $3,785</a:t>
            </a:r>
            <a:r>
              <a:rPr lang="en-US" altLang="en-US" baseline="0" dirty="0"/>
              <a:t> ($8,150 credit less $4,365 debit) for </a:t>
            </a:r>
            <a:r>
              <a:rPr lang="en-US" altLang="en-US" baseline="0" dirty="0" err="1"/>
              <a:t>FastForward</a:t>
            </a:r>
            <a:r>
              <a:rPr lang="en-US" altLang="en-US" dirty="0"/>
              <a:t>.  The third closing entry transfers the balance of the Income Summary account to the retained earnings account. This entry closes the Income Summary account.  The Income Summary account has a zero balance after posting this entry. It continues to have a zero balance until the closing process again occurs at the end of the next period. (If a net loss occurred because expenses exceeded revenues, the third entry is reversed: debit Retained earnings and credit Income Summary.)</a:t>
            </a:r>
          </a:p>
          <a:p>
            <a:pPr>
              <a:defRPr/>
            </a:pPr>
            <a:r>
              <a:rPr lang="en-US" altLang="en-US" b="1" dirty="0"/>
              <a:t>Step 4: Close Dividends account to Retained Earnings </a:t>
            </a:r>
            <a:r>
              <a:rPr lang="en-US" altLang="en-US" dirty="0"/>
              <a:t>The fourth closing entry transfers any debit balance in the dividends account to the retained earnings account. This entry gives the dividends account a zero balance, and the account is now ready to record next period’s dividends. Retained earnings </a:t>
            </a:r>
            <a:r>
              <a:rPr lang="en-US" altLang="en-US" baseline="0" dirty="0"/>
              <a:t>is debited for $200. The balance in the retained earnings account is now $3,585.</a:t>
            </a:r>
            <a:endParaRPr lang="en-US" altLang="en-US" dirty="0"/>
          </a:p>
          <a:p>
            <a:pPr>
              <a:defRPr/>
            </a:pPr>
            <a:endParaRPr lang="en-US" altLang="en-US" dirty="0"/>
          </a:p>
          <a:p>
            <a:pPr>
              <a:defRPr/>
            </a:pPr>
            <a:endParaRPr lang="en-US" altLang="en-US" dirty="0"/>
          </a:p>
        </p:txBody>
      </p:sp>
    </p:spTree>
    <p:extLst>
      <p:ext uri="{BB962C8B-B14F-4D97-AF65-F5344CB8AC3E}">
        <p14:creationId xmlns:p14="http://schemas.microsoft.com/office/powerpoint/2010/main" val="203750302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After all four of our closing entries have been made, we prepare a post-closing trial balance. A </a:t>
            </a:r>
            <a:r>
              <a:rPr lang="en-US" altLang="en-US" b="1" dirty="0"/>
              <a:t>post-closing trial balance </a:t>
            </a:r>
            <a:r>
              <a:rPr lang="en-US" altLang="en-US" dirty="0"/>
              <a:t>is a list of permanent accounts and their balances from the ledger after all closing entries have been journalized and posted. It lists the balances for all accounts not closed. These accounts comprise a company’s assets, liabilities, and equity, which are identical to those in the balance sheet. The aim of a post-closing trial balance is to verify that (1) total debits equal total credits for permanent accounts and (2) all temporary accounts have zero balances. The post-closing trial balance usually is the last step in the accounting process.</a:t>
            </a:r>
          </a:p>
          <a:p>
            <a:endParaRPr lang="en-US" dirty="0"/>
          </a:p>
        </p:txBody>
      </p:sp>
    </p:spTree>
    <p:extLst>
      <p:ext uri="{BB962C8B-B14F-4D97-AF65-F5344CB8AC3E}">
        <p14:creationId xmlns:p14="http://schemas.microsoft.com/office/powerpoint/2010/main" val="323857265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err="1"/>
              <a:t>FastForward’s</a:t>
            </a:r>
            <a:r>
              <a:rPr lang="en-US" altLang="en-US" dirty="0"/>
              <a:t> post-closing trial balance is shown in this slide. The post-closing trial balance usually is the last step in the accounting process.</a:t>
            </a:r>
          </a:p>
          <a:p>
            <a:endParaRPr lang="en-US" altLang="en-US" dirty="0"/>
          </a:p>
          <a:p>
            <a:endParaRPr lang="en-US" dirty="0"/>
          </a:p>
        </p:txBody>
      </p:sp>
    </p:spTree>
    <p:extLst>
      <p:ext uri="{BB962C8B-B14F-4D97-AF65-F5344CB8AC3E}">
        <p14:creationId xmlns:p14="http://schemas.microsoft.com/office/powerpoint/2010/main" val="223637131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dirty="0"/>
              <a:t>The term accounting cycle refers to the steps in preparing financial statements. It is called a cycle because the steps are repeated each reporting period. There are ten steps in the cycle which include:</a:t>
            </a:r>
          </a:p>
          <a:p>
            <a:r>
              <a:rPr lang="en-US" altLang="en-US" dirty="0"/>
              <a:t>1.  Analyze transactions--Analyze transactions to prepare for journalizing.</a:t>
            </a:r>
          </a:p>
          <a:p>
            <a:r>
              <a:rPr lang="en-US" altLang="en-US" dirty="0"/>
              <a:t>2.  Journalize--Record accounts, including debits and credits, in a journal.</a:t>
            </a:r>
          </a:p>
          <a:p>
            <a:r>
              <a:rPr lang="en-US" altLang="en-US" dirty="0"/>
              <a:t>3.  Post--Transfer debits and credits from the journal to the ledger.</a:t>
            </a:r>
          </a:p>
          <a:p>
            <a:r>
              <a:rPr lang="en-US" altLang="en-US" dirty="0"/>
              <a:t>4.  Prepare unadjusted trial balance--Summarize unadjusted ledger accounts and amounts.</a:t>
            </a:r>
          </a:p>
          <a:p>
            <a:r>
              <a:rPr lang="en-US" altLang="en-US" dirty="0"/>
              <a:t>5.  Adjust--Record adjustments to bring account balances up to date; journalize and post adjustments.</a:t>
            </a:r>
          </a:p>
          <a:p>
            <a:r>
              <a:rPr lang="en-US" altLang="en-US" dirty="0"/>
              <a:t>6.  Prepare adjusted trial balance--Summarize adjusted ledger accounts and amounts.</a:t>
            </a:r>
          </a:p>
          <a:p>
            <a:r>
              <a:rPr lang="en-US" altLang="en-US" dirty="0"/>
              <a:t>7.  Prepare statements--Use adjusted trial balance to prepare financial statements.</a:t>
            </a:r>
          </a:p>
          <a:p>
            <a:r>
              <a:rPr lang="en-US" altLang="en-US" dirty="0"/>
              <a:t>8.  Close--Journalize and post entries to close temporary accounts.</a:t>
            </a:r>
          </a:p>
          <a:p>
            <a:r>
              <a:rPr lang="en-US" altLang="en-US" dirty="0"/>
              <a:t>9.  Prepare post-closing trial balance--Test clerical accuracy of the closing procedures.</a:t>
            </a:r>
          </a:p>
          <a:p>
            <a:r>
              <a:rPr lang="en-US" altLang="en-US" dirty="0"/>
              <a:t>10. Reverse (optional)--Reverse certain adjustments in the next period—optional step.</a:t>
            </a:r>
          </a:p>
          <a:p>
            <a:pPr>
              <a:lnSpc>
                <a:spcPct val="90000"/>
              </a:lnSpc>
            </a:pPr>
            <a:endParaRPr lang="en-US" altLang="en-US" dirty="0"/>
          </a:p>
          <a:p>
            <a:pPr>
              <a:lnSpc>
                <a:spcPct val="90000"/>
              </a:lnSpc>
            </a:pPr>
            <a:r>
              <a:rPr lang="en-US" altLang="en-US" dirty="0"/>
              <a:t>Notice that we prepare the financial statements before we complete the closing process.</a:t>
            </a:r>
          </a:p>
          <a:p>
            <a:endParaRPr lang="en-US" dirty="0"/>
          </a:p>
        </p:txBody>
      </p:sp>
    </p:spTree>
    <p:extLst>
      <p:ext uri="{BB962C8B-B14F-4D97-AF65-F5344CB8AC3E}">
        <p14:creationId xmlns:p14="http://schemas.microsoft.com/office/powerpoint/2010/main" val="142840628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mn-lt"/>
                <a:ea typeface="MS PGothic" pitchFamily="34" charset="-128"/>
                <a:cs typeface="ＭＳ Ｐゴシック" pitchFamily="-107" charset="-128"/>
              </a:rPr>
              <a:t>Use the adjusted trial balance of Magic Company to prepare its closing entries. Every account on the trial balance is an asset, a liability, or a subset of equity.</a:t>
            </a:r>
          </a:p>
          <a:p>
            <a:endParaRPr lang="en-US" b="0" dirty="0"/>
          </a:p>
        </p:txBody>
      </p:sp>
    </p:spTree>
    <p:extLst>
      <p:ext uri="{BB962C8B-B14F-4D97-AF65-F5344CB8AC3E}">
        <p14:creationId xmlns:p14="http://schemas.microsoft.com/office/powerpoint/2010/main" val="4212032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47459" name="Rectangle 4"/>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47460" name="Rectangle 5"/>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47461" name="Rectangle 6"/>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47462" name="Rectangle 8"/>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47463" name="Rectangle 9"/>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47464"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47465" name="Rectangle 11"/>
          <p:cNvSpPr>
            <a:spLocks noGrp="1" noChangeArrowheads="1"/>
          </p:cNvSpPr>
          <p:nvPr>
            <p:ph type="body" idx="1"/>
          </p:nvPr>
        </p:nvSpPr>
        <p:spPr bwMode="auto">
          <a:xfrm>
            <a:off x="942975" y="4448175"/>
            <a:ext cx="5191125" cy="4213225"/>
          </a:xfrm>
          <a:noFill/>
        </p:spPr>
        <p:txBody>
          <a:bodyPr lIns="92941" tIns="45655" rIns="92941" bIns="45655"/>
          <a:lstStyle/>
          <a:p>
            <a:r>
              <a:rPr lang="en-US" altLang="en-US" dirty="0"/>
              <a:t>In our first transaction, on December 1, 2017, </a:t>
            </a:r>
            <a:r>
              <a:rPr lang="en-US" altLang="en-US" dirty="0" err="1"/>
              <a:t>FastForward</a:t>
            </a:r>
            <a:r>
              <a:rPr lang="en-US" altLang="en-US" dirty="0"/>
              <a:t> paid $2,400 cash for a twenty-four month business insurance policy.</a:t>
            </a:r>
          </a:p>
          <a:p>
            <a:endParaRPr lang="en-US" altLang="en-US" dirty="0"/>
          </a:p>
          <a:p>
            <a:r>
              <a:rPr lang="en-US" altLang="en-US" dirty="0"/>
              <a:t>On the </a:t>
            </a:r>
            <a:r>
              <a:rPr lang="en-US" altLang="en-US" i="1" dirty="0"/>
              <a:t>cash basis,</a:t>
            </a:r>
            <a:r>
              <a:rPr lang="en-US" altLang="en-US" dirty="0"/>
              <a:t> the entire $2,400 would be recognized as an expense in 2017 even though the policy provides protection for 2017, 2018, and part of 2019. Let’s look at how this type of transaction is handled in an </a:t>
            </a:r>
            <a:r>
              <a:rPr lang="en-US" altLang="en-US" i="1" dirty="0"/>
              <a:t>accrual basis</a:t>
            </a:r>
            <a:r>
              <a:rPr lang="en-US" altLang="en-US" dirty="0"/>
              <a:t> accounting system.</a:t>
            </a:r>
          </a:p>
          <a:p>
            <a:endParaRPr lang="en-US" altLang="en-US" dirty="0"/>
          </a:p>
        </p:txBody>
      </p:sp>
    </p:spTree>
    <p:extLst>
      <p:ext uri="{BB962C8B-B14F-4D97-AF65-F5344CB8AC3E}">
        <p14:creationId xmlns:p14="http://schemas.microsoft.com/office/powerpoint/2010/main" val="108530726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mn-lt"/>
                <a:ea typeface="MS PGothic" pitchFamily="34" charset="-128"/>
                <a:cs typeface="ＭＳ Ｐゴシック" pitchFamily="-107" charset="-128"/>
              </a:rPr>
              <a:t>Permanent accounts are balance sheet accounts. The company has total assets of $115,000, total liabilities of $45,000, and the remaining accounts are equity accounts. We know that total liabilities and equity must equal total assets, $115,000. Total equity is $70,000; $115,000 minus the $45,000 in total liabilities.. The income statement reports revenues, $79,000, minus expenses of $64,000; net income is $15,000. Net income is transferred to the statement of retained earnings, where it's added to the beginning retained earnings balance of $45,000.   </a:t>
            </a:r>
            <a:r>
              <a:rPr lang="en-US" sz="1200" kern="1200" dirty="0">
                <a:solidFill>
                  <a:prstClr val="black"/>
                </a:solidFill>
                <a:latin typeface="+mn-lt"/>
                <a:ea typeface="MS PGothic" pitchFamily="34" charset="-128"/>
                <a:cs typeface="ＭＳ Ｐゴシック" pitchFamily="-107" charset="-128"/>
              </a:rPr>
              <a:t>Dividends are subtracted on the statement of retained earnings. The ending retained earnings is $40,000. The closing process is the mechanical process of transferring the dollars from the temporary equity accounts to the permanent equity account, Retained earnings. The closing process parallels the flow of dollars shown on the financial statements. </a:t>
            </a:r>
          </a:p>
          <a:p>
            <a:endParaRPr lang="en-US" b="0" dirty="0"/>
          </a:p>
        </p:txBody>
      </p:sp>
    </p:spTree>
    <p:extLst>
      <p:ext uri="{BB962C8B-B14F-4D97-AF65-F5344CB8AC3E}">
        <p14:creationId xmlns:p14="http://schemas.microsoft.com/office/powerpoint/2010/main" val="421203208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prstClr val="black"/>
                </a:solidFill>
                <a:latin typeface="+mn-lt"/>
                <a:ea typeface="MS PGothic" pitchFamily="34" charset="-128"/>
                <a:cs typeface="ＭＳ Ｐゴシック" pitchFamily="-107" charset="-128"/>
              </a:rPr>
              <a:t>The first closing entry closes the revenue accounts to a new temporary equity account, called Income summary. Fees earned has a credit balance of $79,000.  To close this balance we debit Fees earned, $79,000, and credit Income summary. The second closing entry closes the expense accounts, crediting Salaries expense and Office supplies expense and debiting Income summary for the total, $64,000. The balance in Income summary is now equal to the net income amount. The next step in the closing process is to close Income summary to Retained earnings, debiting Income summary and crediting Retained earnings. The final step in the closing process is to close the Dividends account, crediting the Dividends account for $20,000, and debiting Retained Earnings. Notice that the Dividends account is not closed to Income summary, because dividends are not part of the calculation of net income. The balance in Retained earnings at the end of the period is now $40,000.</a:t>
            </a:r>
          </a:p>
          <a:p>
            <a:pPr>
              <a:defRPr/>
            </a:pPr>
            <a:endParaRPr lang="en-US" sz="1200" kern="1200" dirty="0">
              <a:solidFill>
                <a:schemeClr val="tx1"/>
              </a:solidFill>
              <a:latin typeface="+mn-lt"/>
              <a:ea typeface="MS PGothic" pitchFamily="34" charset="-128"/>
              <a:cs typeface="ＭＳ Ｐゴシック" pitchFamily="-107" charset="-128"/>
            </a:endParaRPr>
          </a:p>
        </p:txBody>
      </p:sp>
    </p:spTree>
    <p:extLst>
      <p:ext uri="{BB962C8B-B14F-4D97-AF65-F5344CB8AC3E}">
        <p14:creationId xmlns:p14="http://schemas.microsoft.com/office/powerpoint/2010/main" val="421203208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200" kern="1200" dirty="0">
              <a:solidFill>
                <a:schemeClr val="tx1"/>
              </a:solidFill>
              <a:latin typeface="+mn-lt"/>
              <a:ea typeface="MS PGothic" pitchFamily="34" charset="-128"/>
              <a:cs typeface="ＭＳ Ｐゴシック" pitchFamily="-107" charset="-128"/>
            </a:endParaRPr>
          </a:p>
        </p:txBody>
      </p:sp>
    </p:spTree>
    <p:extLst>
      <p:ext uri="{BB962C8B-B14F-4D97-AF65-F5344CB8AC3E}">
        <p14:creationId xmlns:p14="http://schemas.microsoft.com/office/powerpoint/2010/main" val="421203208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200" kern="1200" dirty="0">
              <a:solidFill>
                <a:schemeClr val="tx1"/>
              </a:solidFill>
              <a:latin typeface="+mn-lt"/>
              <a:ea typeface="MS PGothic" pitchFamily="34" charset="-128"/>
              <a:cs typeface="ＭＳ Ｐゴシック" pitchFamily="-107" charset="-128"/>
            </a:endParaRPr>
          </a:p>
        </p:txBody>
      </p:sp>
    </p:spTree>
    <p:extLst>
      <p:ext uri="{BB962C8B-B14F-4D97-AF65-F5344CB8AC3E}">
        <p14:creationId xmlns:p14="http://schemas.microsoft.com/office/powerpoint/2010/main" val="421203208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mn-lt"/>
                <a:ea typeface="MS PGothic" pitchFamily="34" charset="-128"/>
                <a:cs typeface="ＭＳ Ｐゴシック" pitchFamily="-107" charset="-128"/>
              </a:rPr>
              <a:t>Once all of the revenue, expense, and dividends accounts have been closed, the remaining balances appear on a post-closing trial balance. The ending balance in Retained</a:t>
            </a:r>
            <a:r>
              <a:rPr lang="en-US" sz="1200" kern="1200" baseline="0" dirty="0">
                <a:solidFill>
                  <a:schemeClr val="tx1"/>
                </a:solidFill>
                <a:latin typeface="+mn-lt"/>
                <a:ea typeface="MS PGothic" pitchFamily="34" charset="-128"/>
                <a:cs typeface="ＭＳ Ｐゴシック" pitchFamily="-107" charset="-128"/>
              </a:rPr>
              <a:t> earnings </a:t>
            </a:r>
            <a:r>
              <a:rPr lang="en-US" sz="1200" kern="1200" dirty="0">
                <a:solidFill>
                  <a:schemeClr val="tx1"/>
                </a:solidFill>
                <a:latin typeface="+mn-lt"/>
                <a:ea typeface="MS PGothic" pitchFamily="34" charset="-128"/>
                <a:cs typeface="ＭＳ Ｐゴシック" pitchFamily="-107" charset="-128"/>
              </a:rPr>
              <a:t>now agrees with the amount reported on the balance sheet.</a:t>
            </a:r>
          </a:p>
          <a:p>
            <a:pPr>
              <a:defRPr/>
            </a:pPr>
            <a:endParaRPr lang="en-US" sz="1200" kern="1200" dirty="0">
              <a:solidFill>
                <a:schemeClr val="tx1"/>
              </a:solidFill>
              <a:latin typeface="+mn-lt"/>
              <a:ea typeface="MS PGothic" pitchFamily="34" charset="-128"/>
              <a:cs typeface="ＭＳ Ｐゴシック" pitchFamily="-107" charset="-128"/>
            </a:endParaRPr>
          </a:p>
        </p:txBody>
      </p:sp>
    </p:spTree>
    <p:extLst>
      <p:ext uri="{BB962C8B-B14F-4D97-AF65-F5344CB8AC3E}">
        <p14:creationId xmlns:p14="http://schemas.microsoft.com/office/powerpoint/2010/main" val="421203208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 </a:t>
            </a:r>
            <a:r>
              <a:rPr lang="en-US" altLang="en-US" b="1" dirty="0"/>
              <a:t>classified balance sheet </a:t>
            </a:r>
            <a:r>
              <a:rPr lang="en-US" altLang="en-US" dirty="0"/>
              <a:t>organizes assets and liabilities into important subgroups that provide more information to decision makers.</a:t>
            </a:r>
          </a:p>
          <a:p>
            <a:r>
              <a:rPr lang="en-US" altLang="en-US" dirty="0"/>
              <a:t>A classified balance sheet is the most popular format used by business. On the asset side of the balance sheet, we group assets as current or noncurrent. A current asset is one that is expected to be converted into cash in one year or the company’s normal operating cycle, whichever is longer.</a:t>
            </a:r>
          </a:p>
          <a:p>
            <a:endParaRPr lang="en-US" altLang="en-US" dirty="0"/>
          </a:p>
          <a:p>
            <a:r>
              <a:rPr lang="en-US" altLang="en-US" dirty="0"/>
              <a:t>The operating cycle of a company is the time it takes to acquire inventory, sell the inventory, and collect cash. For many companies, the operating cycle is less than one year. These companies would classify an asset as current as long as that asset is expected to be converted into cash within one year.</a:t>
            </a:r>
          </a:p>
          <a:p>
            <a:endParaRPr lang="en-US" altLang="en-US" dirty="0"/>
          </a:p>
          <a:p>
            <a:r>
              <a:rPr lang="en-US" altLang="en-US" dirty="0"/>
              <a:t>On the liabilities plus equity side of the balance sheet, we divide liabilities between current and noncurrent. A current liability is one we expect to be paid out of the company’s current assets within the longer of one year or the normal operating cycle.</a:t>
            </a:r>
          </a:p>
          <a:p>
            <a:endParaRPr lang="en-US" altLang="en-US" dirty="0"/>
          </a:p>
          <a:p>
            <a:r>
              <a:rPr lang="en-US" altLang="en-US" dirty="0"/>
              <a:t>Let’s see how new classifications appear on the balance sheet.</a:t>
            </a:r>
          </a:p>
          <a:p>
            <a:endParaRPr lang="en-US" dirty="0"/>
          </a:p>
        </p:txBody>
      </p:sp>
    </p:spTree>
    <p:extLst>
      <p:ext uri="{BB962C8B-B14F-4D97-AF65-F5344CB8AC3E}">
        <p14:creationId xmlns:p14="http://schemas.microsoft.com/office/powerpoint/2010/main" val="141249009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Current assets </a:t>
            </a:r>
            <a:r>
              <a:rPr lang="en-US" altLang="en-US" dirty="0"/>
              <a:t>are cash and other resources that are expected to be sold, collected, or used within one year or the company’s operating cycle, whichever is longer. Examples are cash, short-term investments, accounts receivable, short-term notes receivable, goods for sale (called </a:t>
            </a:r>
            <a:r>
              <a:rPr lang="en-US" altLang="en-US" i="1" dirty="0"/>
              <a:t>merchandise </a:t>
            </a:r>
            <a:r>
              <a:rPr lang="en-US" altLang="en-US" dirty="0"/>
              <a:t>or </a:t>
            </a:r>
            <a:r>
              <a:rPr lang="en-US" altLang="en-US" i="1" dirty="0"/>
              <a:t>inventory</a:t>
            </a:r>
            <a:r>
              <a:rPr lang="en-US" altLang="en-US" dirty="0"/>
              <a:t>), and prepaid expenses. The individual prepaid expenses of a company are usually small in amount compared to many other assets and are often combined and shown as a single item. The prepaid expenses likely include items such as prepaid insurance, prepaid rent, office supplies, and store supplies. Prepaid expenses are usually listed last because they will not be converted to cash (instead, they are used).</a:t>
            </a:r>
          </a:p>
          <a:p>
            <a:endParaRPr lang="en-US" altLang="en-US" dirty="0"/>
          </a:p>
          <a:p>
            <a:endParaRPr lang="en-US" dirty="0"/>
          </a:p>
        </p:txBody>
      </p:sp>
    </p:spTree>
    <p:extLst>
      <p:ext uri="{BB962C8B-B14F-4D97-AF65-F5344CB8AC3E}">
        <p14:creationId xmlns:p14="http://schemas.microsoft.com/office/powerpoint/2010/main" val="276699008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 second major balance sheet classification is </a:t>
            </a:r>
            <a:r>
              <a:rPr lang="en-US" altLang="en-US" b="1" dirty="0"/>
              <a:t>long-term </a:t>
            </a:r>
            <a:r>
              <a:rPr lang="en-US" altLang="en-US" dirty="0"/>
              <a:t>(or </a:t>
            </a:r>
            <a:r>
              <a:rPr lang="en-US" altLang="en-US" i="1" dirty="0"/>
              <a:t>noncurrent</a:t>
            </a:r>
            <a:r>
              <a:rPr lang="en-US" altLang="en-US" dirty="0"/>
              <a:t>) </a:t>
            </a:r>
            <a:r>
              <a:rPr lang="en-US" altLang="en-US" b="1" dirty="0"/>
              <a:t>investments. </a:t>
            </a:r>
            <a:r>
              <a:rPr lang="en-US" altLang="en-US" dirty="0"/>
              <a:t>Notes receivable and investments in stocks and bonds are long-term assets when they are expected to be held for more than the longer of one year or the operating cycle. Land held for future expansion is a long-term investment because it is </a:t>
            </a:r>
            <a:r>
              <a:rPr lang="en-US" altLang="en-US" i="1" dirty="0"/>
              <a:t>not </a:t>
            </a:r>
            <a:r>
              <a:rPr lang="en-US" altLang="en-US" dirty="0"/>
              <a:t>used in operations.</a:t>
            </a:r>
          </a:p>
          <a:p>
            <a:endParaRPr lang="en-US" altLang="en-US" dirty="0"/>
          </a:p>
        </p:txBody>
      </p:sp>
    </p:spTree>
    <p:extLst>
      <p:ext uri="{BB962C8B-B14F-4D97-AF65-F5344CB8AC3E}">
        <p14:creationId xmlns:p14="http://schemas.microsoft.com/office/powerpoint/2010/main" val="276699008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Plant assets are tangible assets that are both </a:t>
            </a:r>
            <a:r>
              <a:rPr lang="en-US" altLang="en-US" i="1" dirty="0"/>
              <a:t>long-lived </a:t>
            </a:r>
            <a:r>
              <a:rPr lang="en-US" altLang="en-US" dirty="0"/>
              <a:t>and </a:t>
            </a:r>
            <a:r>
              <a:rPr lang="en-US" altLang="en-US" i="1" dirty="0"/>
              <a:t>used to produce or sell products and services</a:t>
            </a:r>
            <a:r>
              <a:rPr lang="en-US" altLang="en-US" dirty="0"/>
              <a:t>. Examples are equipment, machinery, buildings, and land that are used to produce or sell products and services. The order listing for plant assets is usually from most liquid to least liquid such as equipment and machinery to buildings and land.</a:t>
            </a:r>
          </a:p>
        </p:txBody>
      </p:sp>
    </p:spTree>
    <p:extLst>
      <p:ext uri="{BB962C8B-B14F-4D97-AF65-F5344CB8AC3E}">
        <p14:creationId xmlns:p14="http://schemas.microsoft.com/office/powerpoint/2010/main" val="276699008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Intangible assets </a:t>
            </a:r>
            <a:r>
              <a:rPr lang="en-US" altLang="en-US" dirty="0"/>
              <a:t>are long-term resources that benefit business operations, usually lack physical form, and have uncertain benefits. Examples are patents, trademarks, copyrights, franchises, and goodwill. Their value comes from the privileges or rights granted to or held by the owner. </a:t>
            </a:r>
          </a:p>
        </p:txBody>
      </p:sp>
    </p:spTree>
    <p:extLst>
      <p:ext uri="{BB962C8B-B14F-4D97-AF65-F5344CB8AC3E}">
        <p14:creationId xmlns:p14="http://schemas.microsoft.com/office/powerpoint/2010/main" val="2766990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066800"/>
          </a:xfrm>
        </p:spPr>
        <p:txBody>
          <a:bodyPr/>
          <a:lstStyle/>
          <a:p>
            <a:r>
              <a:rPr lang="en-US" dirty="0"/>
              <a:t>Click to edit Master title style</a:t>
            </a:r>
          </a:p>
        </p:txBody>
      </p:sp>
      <p:sp>
        <p:nvSpPr>
          <p:cNvPr id="3" name="Content Placeholder 2"/>
          <p:cNvSpPr>
            <a:spLocks noGrp="1"/>
          </p:cNvSpPr>
          <p:nvPr>
            <p:ph idx="1"/>
          </p:nvPr>
        </p:nvSpPr>
        <p:spPr>
          <a:xfrm>
            <a:off x="457200" y="2209800"/>
            <a:ext cx="8229600" cy="152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609600" y="1676400"/>
            <a:ext cx="8001000" cy="381000"/>
          </a:xfrm>
        </p:spPr>
        <p:txBody>
          <a:bodyPr/>
          <a:lstStyle>
            <a:lvl1pPr marL="0" indent="0" algn="ctr">
              <a:buNone/>
              <a:defRPr sz="1800">
                <a:latin typeface="Verdana" pitchFamily="34" charset="0"/>
                <a:ea typeface="Verdana" pitchFamily="34" charset="0"/>
                <a:cs typeface="Verdana" pitchFamily="34" charset="0"/>
              </a:defRPr>
            </a:lvl1pPr>
          </a:lstStyle>
          <a:p>
            <a:pPr lvl="0"/>
            <a:endParaRPr lang="en-US" dirty="0"/>
          </a:p>
        </p:txBody>
      </p:sp>
      <p:sp>
        <p:nvSpPr>
          <p:cNvPr id="6" name="Slide Number Placeholder 5"/>
          <p:cNvSpPr txBox="1">
            <a:spLocks/>
          </p:cNvSpPr>
          <p:nvPr userDrawn="1"/>
        </p:nvSpPr>
        <p:spPr>
          <a:xfrm>
            <a:off x="8458200" y="6553200"/>
            <a:ext cx="685800" cy="3048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defRPr/>
            </a:pPr>
            <a:r>
              <a:rPr lang="en-US" sz="1200" dirty="0">
                <a:latin typeface="Verdana" panose="020B0604030504040204" pitchFamily="34" charset="0"/>
                <a:ea typeface="Verdana" panose="020B0604030504040204" pitchFamily="34" charset="0"/>
                <a:cs typeface="Verdana" panose="020B0604030504040204" pitchFamily="34" charset="0"/>
              </a:rPr>
              <a:t>3-</a:t>
            </a:r>
            <a:fld id="{EB7E314D-0BC8-4A5C-971B-39E750EC0339}" type="slidenum">
              <a:rPr lang="en-US" sz="1200" smtClean="0">
                <a:latin typeface="Verdana" panose="020B0604030504040204" pitchFamily="34" charset="0"/>
                <a:ea typeface="Verdana" panose="020B0604030504040204" pitchFamily="34" charset="0"/>
                <a:cs typeface="Verdana" panose="020B0604030504040204" pitchFamily="34" charset="0"/>
              </a:rPr>
              <a:pPr algn="ctr" eaLnBrk="1" hangingPunct="1">
                <a:defRPr/>
              </a:pPr>
              <a:t>‹#›</a:t>
            </a:fld>
            <a:endParaRPr lang="en-US" sz="120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prstClr val="black"/>
                </a:solidFill>
              </a:rPr>
              <a:t>© McGraw-Hill Education.</a:t>
            </a:r>
          </a:p>
        </p:txBody>
      </p:sp>
      <p:sp>
        <p:nvSpPr>
          <p:cNvPr id="5" name="Content Placeholder 4"/>
          <p:cNvSpPr>
            <a:spLocks noGrp="1"/>
          </p:cNvSpPr>
          <p:nvPr>
            <p:ph sz="quarter" idx="14"/>
          </p:nvPr>
        </p:nvSpPr>
        <p:spPr>
          <a:xfrm>
            <a:off x="457200" y="4038600"/>
            <a:ext cx="83439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14400" y="2133600"/>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14400" y="4865687"/>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457200" y="2362200"/>
            <a:ext cx="8229600" cy="2362200"/>
          </a:xfrm>
        </p:spPr>
        <p:txBody>
          <a:bodyPr/>
          <a:lstStyle>
            <a:lvl1pPr>
              <a:defRPr sz="3600">
                <a:latin typeface="Verdana" pitchFamily="34" charset="0"/>
                <a:ea typeface="Verdana" pitchFamily="34" charset="0"/>
                <a:cs typeface="Verdana" pitchFamily="34" charset="0"/>
              </a:defRPr>
            </a:lvl1pPr>
          </a:lstStyle>
          <a:p>
            <a:r>
              <a:rPr lang="en-US" dirty="0"/>
              <a:t>Click to edit Master title style</a:t>
            </a:r>
          </a:p>
        </p:txBody>
      </p:sp>
      <p:sp>
        <p:nvSpPr>
          <p:cNvPr id="9" name="Slide Number Placeholder 5"/>
          <p:cNvSpPr txBox="1">
            <a:spLocks/>
          </p:cNvSpPr>
          <p:nvPr userDrawn="1"/>
        </p:nvSpPr>
        <p:spPr>
          <a:xfrm>
            <a:off x="8458200" y="6553200"/>
            <a:ext cx="685800" cy="3048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defRPr/>
            </a:pPr>
            <a:r>
              <a:rPr lang="en-US" sz="1200" dirty="0">
                <a:latin typeface="Verdana" panose="020B0604030504040204" pitchFamily="34" charset="0"/>
                <a:ea typeface="Verdana" panose="020B0604030504040204" pitchFamily="34" charset="0"/>
                <a:cs typeface="Verdana" panose="020B0604030504040204" pitchFamily="34" charset="0"/>
              </a:rPr>
              <a:t>3-</a:t>
            </a:r>
            <a:fld id="{EB7E314D-0BC8-4A5C-971B-39E750EC0339}" type="slidenum">
              <a:rPr lang="en-US" sz="1200" smtClean="0">
                <a:latin typeface="Verdana" panose="020B0604030504040204" pitchFamily="34" charset="0"/>
                <a:ea typeface="Verdana" panose="020B0604030504040204" pitchFamily="34" charset="0"/>
                <a:cs typeface="Verdana" panose="020B0604030504040204" pitchFamily="34" charset="0"/>
              </a:rPr>
              <a:pPr algn="ctr" eaLnBrk="1" hangingPunct="1">
                <a:defRPr/>
              </a:pPr>
              <a:t>‹#›</a:t>
            </a:fld>
            <a:endParaRPr lang="en-US" sz="1200" dirty="0">
              <a:latin typeface="Verdana" panose="020B0604030504040204" pitchFamily="34" charset="0"/>
              <a:ea typeface="Verdana" panose="020B0604030504040204" pitchFamily="34" charset="0"/>
              <a:cs typeface="Verdana" panose="020B0604030504040204" pitchFamily="34" charset="0"/>
            </a:endParaRPr>
          </a:p>
        </p:txBody>
      </p:sp>
      <p:sp>
        <p:nvSpPr>
          <p:cNvPr id="8"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prstClr val="black"/>
                </a:solidFill>
              </a:rPr>
              <a:t>© McGraw-Hill Education.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p:nvPr>
        </p:nvSpPr>
        <p:spPr>
          <a:xfrm>
            <a:off x="0" y="533400"/>
            <a:ext cx="9144000" cy="1066800"/>
          </a:xfrm>
          <a:prstGeom prst="rect">
            <a:avLst/>
          </a:prstGeom>
        </p:spPr>
        <p:txBody>
          <a:bodyPr anchor="t"/>
          <a:lstStyle>
            <a:lvl1pPr>
              <a:defRPr sz="3600">
                <a:solidFill>
                  <a:schemeClr val="tx1"/>
                </a:solidFill>
                <a:latin typeface="Verdana" pitchFamily="34" charset="0"/>
                <a:ea typeface="Verdana" pitchFamily="34" charset="0"/>
                <a:cs typeface="Verdana" pitchFamily="34" charset="0"/>
              </a:defRPr>
            </a:lvl1pPr>
          </a:lstStyle>
          <a:p>
            <a:r>
              <a:rPr lang="en-US" dirty="0"/>
              <a:t>Click to edit Master title style</a:t>
            </a:r>
          </a:p>
        </p:txBody>
      </p:sp>
      <p:sp>
        <p:nvSpPr>
          <p:cNvPr id="4" name="Text Placeholder 3"/>
          <p:cNvSpPr>
            <a:spLocks noGrp="1"/>
          </p:cNvSpPr>
          <p:nvPr>
            <p:ph type="body" sz="quarter" idx="14"/>
          </p:nvPr>
        </p:nvSpPr>
        <p:spPr>
          <a:xfrm>
            <a:off x="914400" y="1676400"/>
            <a:ext cx="7239000" cy="381000"/>
          </a:xfrm>
        </p:spPr>
        <p:txBody>
          <a:bodyPr/>
          <a:lstStyle>
            <a:lvl1pPr marL="0" indent="0" algn="ctr">
              <a:buNone/>
              <a:defRPr sz="1800"/>
            </a:lvl1pPr>
          </a:lstStyle>
          <a:p>
            <a:pPr lvl="0"/>
            <a:endParaRPr lang="en-US" dirty="0"/>
          </a:p>
        </p:txBody>
      </p:sp>
      <p:sp>
        <p:nvSpPr>
          <p:cNvPr id="11" name="Slide Number Placeholder 5"/>
          <p:cNvSpPr txBox="1">
            <a:spLocks/>
          </p:cNvSpPr>
          <p:nvPr userDrawn="1"/>
        </p:nvSpPr>
        <p:spPr>
          <a:xfrm>
            <a:off x="8458200" y="6553200"/>
            <a:ext cx="685800" cy="3048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defRPr/>
            </a:pPr>
            <a:r>
              <a:rPr lang="en-US" sz="1200" dirty="0">
                <a:latin typeface="Verdana" panose="020B0604030504040204" pitchFamily="34" charset="0"/>
                <a:ea typeface="Verdana" panose="020B0604030504040204" pitchFamily="34" charset="0"/>
                <a:cs typeface="Verdana" panose="020B0604030504040204" pitchFamily="34" charset="0"/>
              </a:rPr>
              <a:t>3-</a:t>
            </a:r>
            <a:fld id="{EB7E314D-0BC8-4A5C-971B-39E750EC0339}" type="slidenum">
              <a:rPr lang="en-US" sz="1200" smtClean="0">
                <a:latin typeface="Verdana" panose="020B0604030504040204" pitchFamily="34" charset="0"/>
                <a:ea typeface="Verdana" panose="020B0604030504040204" pitchFamily="34" charset="0"/>
                <a:cs typeface="Verdana" panose="020B0604030504040204" pitchFamily="34" charset="0"/>
              </a:rPr>
              <a:pPr algn="ctr" eaLnBrk="1" hangingPunct="1">
                <a:defRPr/>
              </a:pPr>
              <a:t>‹#›</a:t>
            </a:fld>
            <a:endParaRPr lang="en-US" sz="1200" dirty="0">
              <a:latin typeface="Verdana" panose="020B0604030504040204" pitchFamily="34" charset="0"/>
              <a:ea typeface="Verdana" panose="020B0604030504040204" pitchFamily="34" charset="0"/>
              <a:cs typeface="Verdana" panose="020B0604030504040204" pitchFamily="34" charset="0"/>
            </a:endParaRPr>
          </a:p>
        </p:txBody>
      </p:sp>
      <p:sp>
        <p:nvSpPr>
          <p:cNvPr id="5" name="Content Placeholder 4"/>
          <p:cNvSpPr>
            <a:spLocks noGrp="1"/>
          </p:cNvSpPr>
          <p:nvPr>
            <p:ph sz="quarter" idx="15"/>
          </p:nvPr>
        </p:nvSpPr>
        <p:spPr>
          <a:xfrm>
            <a:off x="419100" y="2330302"/>
            <a:ext cx="8267700" cy="8700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6"/>
          </p:nvPr>
        </p:nvSpPr>
        <p:spPr>
          <a:xfrm>
            <a:off x="412012" y="4735033"/>
            <a:ext cx="8389088" cy="166576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12"/>
          <p:cNvSpPr>
            <a:spLocks noGrp="1"/>
          </p:cNvSpPr>
          <p:nvPr>
            <p:ph type="pic" sz="quarter" idx="17"/>
          </p:nvPr>
        </p:nvSpPr>
        <p:spPr>
          <a:xfrm>
            <a:off x="1066800" y="3352800"/>
            <a:ext cx="2133600" cy="1143000"/>
          </a:xfrm>
        </p:spPr>
        <p:txBody>
          <a:bodyPr/>
          <a:lstStyle/>
          <a:p>
            <a:endParaRPr lang="en-US"/>
          </a:p>
        </p:txBody>
      </p:sp>
      <p:sp>
        <p:nvSpPr>
          <p:cNvPr id="9"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prstClr val="black"/>
                </a:solidFill>
              </a:rPr>
              <a:t>© McGraw-Hill Education.</a:t>
            </a:r>
          </a:p>
        </p:txBody>
      </p:sp>
    </p:spTree>
    <p:extLst>
      <p:ext uri="{BB962C8B-B14F-4D97-AF65-F5344CB8AC3E}">
        <p14:creationId xmlns:p14="http://schemas.microsoft.com/office/powerpoint/2010/main" val="1167372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lstStyle/>
          <a:p>
            <a:r>
              <a:rPr lang="en-US"/>
              <a:t>Click to edit Master title style</a:t>
            </a:r>
          </a:p>
        </p:txBody>
      </p:sp>
      <p:sp>
        <p:nvSpPr>
          <p:cNvPr id="4" name="Text Placeholder 3"/>
          <p:cNvSpPr txBox="1">
            <a:spLocks/>
          </p:cNvSpPr>
          <p:nvPr userDrawn="1"/>
        </p:nvSpPr>
        <p:spPr>
          <a:xfrm>
            <a:off x="0" y="6248400"/>
            <a:ext cx="8305800" cy="6096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pPr>
            <a:r>
              <a:rPr lang="en-US" dirty="0">
                <a:solidFill>
                  <a:prstClr val="black"/>
                </a:solidFill>
              </a:rPr>
              <a:t>© McGraw-Hill Education. All rights reserved. Authorized only for instructor use in the classroom. No reproduction or further distribution permitted without the prior written consent of McGraw-Hill Education.</a:t>
            </a:r>
          </a:p>
        </p:txBody>
      </p:sp>
      <p:sp>
        <p:nvSpPr>
          <p:cNvPr id="5" name="Rectangle 4"/>
          <p:cNvSpPr/>
          <p:nvPr userDrawn="1"/>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fontAlgn="auto">
              <a:spcBef>
                <a:spcPts val="0"/>
              </a:spcBef>
              <a:spcAft>
                <a:spcPts val="0"/>
              </a:spcAft>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3-</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fontAlgn="auto">
                <a:spcBef>
                  <a:spcPts val="0"/>
                </a:spcBef>
                <a:spcAft>
                  <a:spcPts val="0"/>
                </a:spcAft>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12967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hapter Opener">
    <p:spTree>
      <p:nvGrpSpPr>
        <p:cNvPr id="1" name=""/>
        <p:cNvGrpSpPr/>
        <p:nvPr/>
      </p:nvGrpSpPr>
      <p:grpSpPr>
        <a:xfrm>
          <a:off x="0" y="0"/>
          <a:ext cx="0" cy="0"/>
          <a:chOff x="0" y="0"/>
          <a:chExt cx="0" cy="0"/>
        </a:xfrm>
      </p:grpSpPr>
      <p:sp>
        <p:nvSpPr>
          <p:cNvPr id="2" name="Title 1"/>
          <p:cNvSpPr>
            <a:spLocks noGrp="1"/>
          </p:cNvSpPr>
          <p:nvPr>
            <p:ph type="ctrTitle"/>
          </p:nvPr>
        </p:nvSpPr>
        <p:spPr>
          <a:xfrm>
            <a:off x="57150" y="538162"/>
            <a:ext cx="8267700" cy="490537"/>
          </a:xfrm>
        </p:spPr>
        <p:txBody>
          <a:bodyPr/>
          <a:lstStyle/>
          <a:p>
            <a:r>
              <a:rPr lang="en-US" dirty="0"/>
              <a:t>Click to edit Master title style</a:t>
            </a:r>
          </a:p>
        </p:txBody>
      </p:sp>
      <p:sp>
        <p:nvSpPr>
          <p:cNvPr id="3" name="Subtitle 2"/>
          <p:cNvSpPr>
            <a:spLocks noGrp="1"/>
          </p:cNvSpPr>
          <p:nvPr>
            <p:ph type="subTitle" idx="1"/>
          </p:nvPr>
        </p:nvSpPr>
        <p:spPr>
          <a:xfrm>
            <a:off x="3886200" y="3352800"/>
            <a:ext cx="5105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Rectangle 4"/>
          <p:cNvSpPr/>
          <p:nvPr userDrawn="1"/>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Picture Placeholder 5"/>
          <p:cNvSpPr>
            <a:spLocks noGrp="1"/>
          </p:cNvSpPr>
          <p:nvPr>
            <p:ph type="pic" sz="quarter" idx="10"/>
          </p:nvPr>
        </p:nvSpPr>
        <p:spPr>
          <a:xfrm>
            <a:off x="457200" y="1600200"/>
            <a:ext cx="2819400" cy="4495800"/>
          </a:xfrm>
        </p:spPr>
        <p:txBody>
          <a:bodyPr/>
          <a:lstStyle>
            <a:lvl1pPr marL="0" indent="0">
              <a:buNone/>
              <a:defRPr/>
            </a:lvl1pPr>
          </a:lstStyle>
          <a:p>
            <a:endParaRPr lang="en-US" dirty="0"/>
          </a:p>
        </p:txBody>
      </p:sp>
      <p:sp>
        <p:nvSpPr>
          <p:cNvPr id="8" name="Text Placeholder 7"/>
          <p:cNvSpPr>
            <a:spLocks noGrp="1"/>
          </p:cNvSpPr>
          <p:nvPr>
            <p:ph type="body" sz="quarter" idx="11"/>
          </p:nvPr>
        </p:nvSpPr>
        <p:spPr>
          <a:xfrm>
            <a:off x="3429000" y="6248400"/>
            <a:ext cx="4038600" cy="304800"/>
          </a:xfrm>
        </p:spPr>
        <p:txBody>
          <a:bodyPr/>
          <a:lstStyle>
            <a:lvl1pPr marL="0" indent="0">
              <a:buNone/>
              <a:defRPr/>
            </a:lvl1pPr>
          </a:lstStyle>
          <a:p>
            <a:pPr lvl="0"/>
            <a:endParaRPr lang="en-US" dirty="0"/>
          </a:p>
        </p:txBody>
      </p:sp>
      <p:sp>
        <p:nvSpPr>
          <p:cNvPr id="9" name="Text Placeholder 8"/>
          <p:cNvSpPr>
            <a:spLocks noGrp="1"/>
          </p:cNvSpPr>
          <p:nvPr>
            <p:ph type="body" sz="quarter" idx="12"/>
          </p:nvPr>
        </p:nvSpPr>
        <p:spPr>
          <a:xfrm>
            <a:off x="152400" y="1143000"/>
            <a:ext cx="8839200" cy="38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76795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53340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8288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5" name="Rectangle 4"/>
          <p:cNvSpPr/>
          <p:nvPr userDrawn="1"/>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7278" r:id="rId1"/>
    <p:sldLayoutId id="2147487351" r:id="rId2"/>
    <p:sldLayoutId id="2147487367" r:id="rId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257300" indent="-342900" algn="l" rtl="0" eaLnBrk="0" fontAlgn="base" hangingPunct="0">
        <a:spcBef>
          <a:spcPct val="20000"/>
        </a:spcBef>
        <a:spcAft>
          <a:spcPct val="0"/>
        </a:spcAft>
        <a:buFont typeface="Wingdings" panose="05000000000000000000"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7180945"/>
      </p:ext>
    </p:extLst>
  </p:cSld>
  <p:clrMap bg1="lt1" tx1="dk1" bg2="lt2" tx2="dk2" accent1="accent1" accent2="accent2" accent3="accent3" accent4="accent4" accent5="accent5" accent6="accent6" hlink="hlink" folHlink="folHlink"/>
  <p:sldLayoutIdLst>
    <p:sldLayoutId id="2147487375" r:id="rId1"/>
  </p:sldLayoutIdLst>
  <p:txStyles>
    <p:titleStyle>
      <a:lvl1pPr algn="ctr" defTabSz="914400" rtl="0" eaLnBrk="1" latinLnBrk="0" hangingPunct="1">
        <a:spcBef>
          <a:spcPct val="0"/>
        </a:spcBef>
        <a:buNone/>
        <a:defRPr sz="3600"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sz="2600" kern="1200">
          <a:solidFill>
            <a:schemeClr val="tx1"/>
          </a:solidFill>
          <a:latin typeface="Verdana" pitchFamily="34" charset="0"/>
          <a:ea typeface="Verdana" pitchFamily="34" charset="0"/>
          <a:cs typeface="Verdana" pitchFamily="34" charset="0"/>
        </a:defRPr>
      </a:lvl1pPr>
      <a:lvl2pPr marL="800100" indent="-342900" algn="l" defTabSz="914400" rtl="0" eaLnBrk="1" latinLnBrk="0" hangingPunct="1">
        <a:spcBef>
          <a:spcPct val="20000"/>
        </a:spcBef>
        <a:buFont typeface="Arial" pitchFamily="34" charset="0"/>
        <a:buChar char="–"/>
        <a:tabLst>
          <a:tab pos="749300" algn="l"/>
        </a:tabLst>
        <a:defRPr sz="2400" kern="1200">
          <a:solidFill>
            <a:schemeClr val="tx1"/>
          </a:solidFill>
          <a:latin typeface="Verdana" pitchFamily="34" charset="0"/>
          <a:ea typeface="Verdana" pitchFamily="34" charset="0"/>
          <a:cs typeface="Verdana" pitchFamily="34" charset="0"/>
        </a:defRPr>
      </a:lvl2pPr>
      <a:lvl3pPr marL="1257300" indent="-342900" algn="l" defTabSz="914400" rtl="0" eaLnBrk="1" latinLnBrk="0" hangingPunct="1">
        <a:spcBef>
          <a:spcPct val="20000"/>
        </a:spcBef>
        <a:buFont typeface="Wingdings" pitchFamily="2" charset="2"/>
        <a:buChar char="§"/>
        <a:defRPr sz="2200" kern="1200">
          <a:solidFill>
            <a:schemeClr val="tx1"/>
          </a:solidFill>
          <a:latin typeface="Verdana" pitchFamily="34" charset="0"/>
          <a:ea typeface="Verdana" pitchFamily="34" charset="0"/>
          <a:cs typeface="Verdana" pitchFamily="34" charset="0"/>
        </a:defRPr>
      </a:lvl3pPr>
      <a:lvl4pPr marL="1714500" indent="-342900" algn="l" defTabSz="914400" rtl="0" eaLnBrk="1" latinLnBrk="0" hangingPunct="1">
        <a:spcBef>
          <a:spcPct val="20000"/>
        </a:spcBef>
        <a:buFont typeface="Courier New" pitchFamily="49" charset="0"/>
        <a:buChar char="o"/>
        <a:defRPr sz="2000" kern="1200">
          <a:solidFill>
            <a:schemeClr val="tx1"/>
          </a:solidFill>
          <a:latin typeface="Verdana" pitchFamily="34" charset="0"/>
          <a:ea typeface="Verdana" pitchFamily="34" charset="0"/>
          <a:cs typeface="Verdana" pitchFamily="34" charset="0"/>
        </a:defRPr>
      </a:lvl4pPr>
      <a:lvl5pPr marL="2171700" indent="-342900" algn="l" defTabSz="914400" rtl="0" eaLnBrk="1" latinLnBrk="0" hangingPunct="1">
        <a:spcBef>
          <a:spcPct val="20000"/>
        </a:spcBef>
        <a:buFont typeface="Wingdings" pitchFamily="2" charset="2"/>
        <a:buChar char="Ø"/>
        <a:defRPr sz="18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49919858"/>
      </p:ext>
    </p:extLst>
  </p:cSld>
  <p:clrMap bg1="lt1" tx1="dk1" bg2="lt2" tx2="dk2" accent1="accent1" accent2="accent2" accent3="accent3" accent4="accent4" accent5="accent5" accent6="accent6" hlink="hlink" folHlink="folHlink"/>
  <p:sldLayoutIdLst>
    <p:sldLayoutId id="2147487373" r:id="rId1"/>
  </p:sldLayoutIdLst>
  <p:txStyles>
    <p:titleStyle>
      <a:lvl1pPr algn="ctr" defTabSz="914400" rtl="0" eaLnBrk="1" latinLnBrk="0" hangingPunct="1">
        <a:spcBef>
          <a:spcPct val="0"/>
        </a:spcBef>
        <a:buNone/>
        <a:defRPr sz="3600"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sz="2600" kern="1200">
          <a:solidFill>
            <a:schemeClr val="tx1"/>
          </a:solidFill>
          <a:latin typeface="Verdana" pitchFamily="34" charset="0"/>
          <a:ea typeface="Verdana" pitchFamily="34" charset="0"/>
          <a:cs typeface="Verdana" pitchFamily="34" charset="0"/>
        </a:defRPr>
      </a:lvl1pPr>
      <a:lvl2pPr marL="800100" indent="-342900" algn="l" defTabSz="914400" rtl="0" eaLnBrk="1" latinLnBrk="0" hangingPunct="1">
        <a:spcBef>
          <a:spcPct val="20000"/>
        </a:spcBef>
        <a:buFont typeface="Arial" pitchFamily="34" charset="0"/>
        <a:buChar char="–"/>
        <a:tabLst>
          <a:tab pos="749300" algn="l"/>
        </a:tabLst>
        <a:defRPr sz="2400" kern="1200">
          <a:solidFill>
            <a:schemeClr val="tx1"/>
          </a:solidFill>
          <a:latin typeface="Verdana" pitchFamily="34" charset="0"/>
          <a:ea typeface="Verdana" pitchFamily="34" charset="0"/>
          <a:cs typeface="Verdana" pitchFamily="34" charset="0"/>
        </a:defRPr>
      </a:lvl2pPr>
      <a:lvl3pPr marL="1257300" indent="-342900" algn="l" defTabSz="914400" rtl="0" eaLnBrk="1" latinLnBrk="0" hangingPunct="1">
        <a:spcBef>
          <a:spcPct val="20000"/>
        </a:spcBef>
        <a:buFont typeface="Wingdings" pitchFamily="2" charset="2"/>
        <a:buChar char="§"/>
        <a:defRPr sz="2200" kern="1200">
          <a:solidFill>
            <a:schemeClr val="tx1"/>
          </a:solidFill>
          <a:latin typeface="Verdana" pitchFamily="34" charset="0"/>
          <a:ea typeface="Verdana" pitchFamily="34" charset="0"/>
          <a:cs typeface="Verdana" pitchFamily="34" charset="0"/>
        </a:defRPr>
      </a:lvl3pPr>
      <a:lvl4pPr marL="1714500" indent="-342900" algn="l" defTabSz="914400" rtl="0" eaLnBrk="1" latinLnBrk="0" hangingPunct="1">
        <a:spcBef>
          <a:spcPct val="20000"/>
        </a:spcBef>
        <a:buFont typeface="Courier New" pitchFamily="49" charset="0"/>
        <a:buChar char="o"/>
        <a:defRPr sz="2000" kern="1200">
          <a:solidFill>
            <a:schemeClr val="tx1"/>
          </a:solidFill>
          <a:latin typeface="Verdana" pitchFamily="34" charset="0"/>
          <a:ea typeface="Verdana" pitchFamily="34" charset="0"/>
          <a:cs typeface="Verdana" pitchFamily="34" charset="0"/>
        </a:defRPr>
      </a:lvl4pPr>
      <a:lvl5pPr marL="2171700" indent="-342900" algn="l" defTabSz="914400" rtl="0" eaLnBrk="1" latinLnBrk="0" hangingPunct="1">
        <a:spcBef>
          <a:spcPct val="20000"/>
        </a:spcBef>
        <a:buFont typeface="Wingdings" pitchFamily="2" charset="2"/>
        <a:buChar char="Ø"/>
        <a:defRPr sz="18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92.xml"/><Relationship Id="rId1" Type="http://schemas.openxmlformats.org/officeDocument/2006/relationships/slideLayout" Target="../slideLayouts/slideLayout3.xml"/><Relationship Id="rId4" Type="http://schemas.openxmlformats.org/officeDocument/2006/relationships/image" Target="../media/image70.png"/></Relationships>
</file>

<file path=ppt/slides/_rels/slide10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75.wmf"/><Relationship Id="rId4" Type="http://schemas.openxmlformats.org/officeDocument/2006/relationships/oleObject" Target="../embeddings/oleObject2.bin"/></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image" Target="../media/image76.wmf"/><Relationship Id="rId4" Type="http://schemas.openxmlformats.org/officeDocument/2006/relationships/oleObject" Target="../embeddings/oleObject3.bin"/></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20.jp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21.w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4734" y="609600"/>
            <a:ext cx="8973066" cy="1143000"/>
          </a:xfrm>
        </p:spPr>
        <p:txBody>
          <a:bodyPr anchor="t">
            <a:noAutofit/>
          </a:bodyPr>
          <a:lstStyle/>
          <a:p>
            <a:pPr algn="l"/>
            <a:r>
              <a:rPr lang="en-US" altLang="en-US" dirty="0"/>
              <a:t>Financial &amp; Managerial Accounting</a:t>
            </a:r>
            <a:br>
              <a:rPr lang="en-US" altLang="en-US" dirty="0"/>
            </a:br>
            <a:r>
              <a:rPr lang="en-US" altLang="en-US" sz="3200" dirty="0"/>
              <a:t>Information for Decisions</a:t>
            </a:r>
            <a:endParaRPr lang="en-US" sz="3200" dirty="0"/>
          </a:p>
        </p:txBody>
      </p:sp>
      <p:sp>
        <p:nvSpPr>
          <p:cNvPr id="2" name="Text Placeholder 1"/>
          <p:cNvSpPr>
            <a:spLocks noGrp="1"/>
          </p:cNvSpPr>
          <p:nvPr>
            <p:ph type="body" sz="quarter" idx="12"/>
          </p:nvPr>
        </p:nvSpPr>
        <p:spPr>
          <a:xfrm>
            <a:off x="76200" y="1752600"/>
            <a:ext cx="8991600" cy="457200"/>
          </a:xfrm>
        </p:spPr>
        <p:txBody>
          <a:bodyPr>
            <a:normAutofit fontScale="92500" lnSpcReduction="10000"/>
          </a:bodyPr>
          <a:lstStyle/>
          <a:p>
            <a:pPr marL="0" indent="0">
              <a:buNone/>
            </a:pPr>
            <a:r>
              <a:rPr lang="en-US" sz="2800" dirty="0">
                <a:solidFill>
                  <a:srgbClr val="000000"/>
                </a:solidFill>
              </a:rPr>
              <a:t>Seventh Edition</a:t>
            </a:r>
            <a:endParaRPr lang="en-US" sz="2800" dirty="0"/>
          </a:p>
        </p:txBody>
      </p:sp>
      <p:pic>
        <p:nvPicPr>
          <p:cNvPr id="8" name="Picture Placeholder 7" descr="Image of textbook cover"/>
          <p:cNvPicPr>
            <a:picLocks noGrp="1" noChangeAspect="1"/>
          </p:cNvPicPr>
          <p:nvPr>
            <p:ph type="pic" sz="quarter" idx="10"/>
          </p:nvPr>
        </p:nvPicPr>
        <p:blipFill>
          <a:blip r:embed="rId3"/>
          <a:stretch>
            <a:fillRect/>
          </a:stretch>
        </p:blipFill>
        <p:spPr>
          <a:xfrm>
            <a:off x="228600" y="2188929"/>
            <a:ext cx="3048000" cy="4072889"/>
          </a:xfrm>
          <a:prstGeom prst="rect">
            <a:avLst/>
          </a:prstGeom>
        </p:spPr>
      </p:pic>
      <p:sp>
        <p:nvSpPr>
          <p:cNvPr id="6" name="Subtitle 5"/>
          <p:cNvSpPr>
            <a:spLocks noGrp="1"/>
          </p:cNvSpPr>
          <p:nvPr>
            <p:ph type="subTitle" idx="1"/>
          </p:nvPr>
        </p:nvSpPr>
        <p:spPr>
          <a:xfrm>
            <a:off x="3962400" y="2514600"/>
            <a:ext cx="4800600" cy="3429000"/>
          </a:xfrm>
        </p:spPr>
        <p:txBody>
          <a:bodyPr anchor="ctr">
            <a:noAutofit/>
          </a:bodyPr>
          <a:lstStyle/>
          <a:p>
            <a:r>
              <a:rPr lang="en-US" altLang="en-US" sz="4000" b="1" dirty="0">
                <a:solidFill>
                  <a:schemeClr val="tx1"/>
                </a:solidFill>
              </a:rPr>
              <a:t>Chapter 3</a:t>
            </a:r>
          </a:p>
          <a:p>
            <a:r>
              <a:rPr lang="en-US" altLang="en-US" sz="3600" dirty="0">
                <a:solidFill>
                  <a:schemeClr val="tx1"/>
                </a:solidFill>
              </a:rPr>
              <a:t>Adjusting Accounts For Financial Statements</a:t>
            </a:r>
          </a:p>
        </p:txBody>
      </p:sp>
      <p:sp>
        <p:nvSpPr>
          <p:cNvPr id="9" name="Text Placeholder 8"/>
          <p:cNvSpPr>
            <a:spLocks noGrp="1"/>
          </p:cNvSpPr>
          <p:nvPr>
            <p:ph type="body" sz="quarter" idx="11"/>
          </p:nvPr>
        </p:nvSpPr>
        <p:spPr>
          <a:xfrm>
            <a:off x="457200" y="6324600"/>
            <a:ext cx="8305800" cy="533400"/>
          </a:xfrm>
        </p:spPr>
        <p:txBody>
          <a:bodyPr anchor="ctr">
            <a:noAutofit/>
          </a:bodyPr>
          <a:lstStyle/>
          <a:p>
            <a:pPr marL="0" indent="0" algn="ctr">
              <a:buNone/>
            </a:pPr>
            <a:r>
              <a:rPr lang="en-US" sz="1200" dirty="0"/>
              <a:t>© McGraw-Hill Education. All rights reserved. Authorized only 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29160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noChangeArrowheads="1"/>
          </p:cNvSpPr>
          <p:nvPr>
            <p:ph type="title"/>
          </p:nvPr>
        </p:nvSpPr>
        <p:spPr>
          <a:xfrm>
            <a:off x="0" y="533400"/>
            <a:ext cx="9144000" cy="762000"/>
          </a:xfrm>
        </p:spPr>
        <p:txBody>
          <a:bodyPr/>
          <a:lstStyle/>
          <a:p>
            <a:pPr eaLnBrk="1" hangingPunct="1"/>
            <a:r>
              <a:rPr lang="en-US" altLang="en-US" sz="3600" dirty="0">
                <a:latin typeface="Verdana" panose="020B0604030504040204" pitchFamily="34" charset="0"/>
                <a:ea typeface="Verdana" panose="020B0604030504040204" pitchFamily="34" charset="0"/>
                <a:cs typeface="Verdana" panose="020B0604030504040204" pitchFamily="34" charset="0"/>
              </a:rPr>
              <a:t>Recognizing Revenues </a:t>
            </a:r>
          </a:p>
        </p:txBody>
      </p:sp>
      <p:sp>
        <p:nvSpPr>
          <p:cNvPr id="3" name="Text Placeholder 2"/>
          <p:cNvSpPr>
            <a:spLocks noGrp="1"/>
          </p:cNvSpPr>
          <p:nvPr>
            <p:ph type="body" sz="quarter" idx="13"/>
          </p:nvPr>
        </p:nvSpPr>
        <p:spPr>
          <a:xfrm>
            <a:off x="457200" y="1295400"/>
            <a:ext cx="8153400" cy="609600"/>
          </a:xfrm>
        </p:spPr>
        <p:txBody>
          <a:bodyPr/>
          <a:lstStyle/>
          <a:p>
            <a:pPr lvl="0" algn="ctr" fontAlgn="auto">
              <a:spcBef>
                <a:spcPts val="0"/>
              </a:spcBef>
              <a:spcAft>
                <a:spcPts val="0"/>
              </a:spcAft>
              <a:defRPr/>
            </a:pPr>
            <a:r>
              <a:rPr lang="en-US" altLang="en-US" sz="1800" b="1" kern="0" dirty="0">
                <a:solidFill>
                  <a:prstClr val="black"/>
                </a:solidFill>
              </a:rPr>
              <a:t>Learning Objective C1: </a:t>
            </a:r>
            <a:r>
              <a:rPr lang="en-US" altLang="en-US" sz="1800" dirty="0"/>
              <a:t>Explain the importance of periodic reporting and the role of accrual accounting</a:t>
            </a:r>
            <a:r>
              <a:rPr lang="en-US" sz="1800" dirty="0"/>
              <a:t>.</a:t>
            </a:r>
            <a:endParaRPr lang="en-US" sz="1800" b="1" kern="0" dirty="0">
              <a:solidFill>
                <a:prstClr val="black"/>
              </a:solidFill>
            </a:endParaRPr>
          </a:p>
        </p:txBody>
      </p:sp>
      <p:sp>
        <p:nvSpPr>
          <p:cNvPr id="2" name="Content Placeholder 1"/>
          <p:cNvSpPr>
            <a:spLocks noGrp="1"/>
          </p:cNvSpPr>
          <p:nvPr>
            <p:ph idx="1"/>
          </p:nvPr>
        </p:nvSpPr>
        <p:spPr>
          <a:xfrm>
            <a:off x="457200" y="2133600"/>
            <a:ext cx="8229600" cy="4267200"/>
          </a:xfrm>
        </p:spPr>
        <p:txBody>
          <a:bodyPr/>
          <a:lstStyle/>
          <a:p>
            <a:pPr marL="0" indent="0">
              <a:buNone/>
            </a:pPr>
            <a:r>
              <a:rPr lang="en-US" altLang="en-US" sz="2600" dirty="0">
                <a:ea typeface="MS PGothic" pitchFamily="34" charset="-128"/>
              </a:rPr>
              <a:t>The revenue recognition principle states that we recognize revenue when the product or service is provided to our customer and at an amount expected to be received from customers.</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838200"/>
          </a:xfrm>
        </p:spPr>
        <p:txBody>
          <a:bodyPr/>
          <a:lstStyle/>
          <a:p>
            <a:r>
              <a:rPr lang="en-US" altLang="en-US" sz="3600" dirty="0">
                <a:latin typeface="Verdana" pitchFamily="34" charset="0"/>
                <a:ea typeface="Verdana" pitchFamily="34" charset="0"/>
                <a:cs typeface="Verdana" pitchFamily="34" charset="0"/>
              </a:rPr>
              <a:t>Accounting Cycle</a:t>
            </a:r>
            <a:endParaRPr lang="en-US" sz="3600" dirty="0">
              <a:latin typeface="Verdana" pitchFamily="34" charset="0"/>
              <a:ea typeface="Verdana" pitchFamily="34" charset="0"/>
              <a:cs typeface="Verdana" pitchFamily="34" charset="0"/>
            </a:endParaRPr>
          </a:p>
        </p:txBody>
      </p:sp>
      <p:sp>
        <p:nvSpPr>
          <p:cNvPr id="5" name="Text Placeholder 4"/>
          <p:cNvSpPr>
            <a:spLocks noGrp="1"/>
          </p:cNvSpPr>
          <p:nvPr>
            <p:ph type="body" sz="quarter" idx="13"/>
          </p:nvPr>
        </p:nvSpPr>
        <p:spPr>
          <a:xfrm>
            <a:off x="457200" y="1371600"/>
            <a:ext cx="8229600" cy="381000"/>
          </a:xfrm>
        </p:spPr>
        <p:txBody>
          <a:bodyPr/>
          <a:lstStyle/>
          <a:p>
            <a:r>
              <a:rPr lang="en-US" altLang="en-US" b="1" kern="0" dirty="0">
                <a:solidFill>
                  <a:prstClr val="black"/>
                </a:solidFill>
              </a:rPr>
              <a:t>Learning Objective C2: </a:t>
            </a:r>
            <a:r>
              <a:rPr lang="en-US" altLang="en-US" kern="0" dirty="0">
                <a:solidFill>
                  <a:prstClr val="black"/>
                </a:solidFill>
              </a:rPr>
              <a:t>Identify steps in the accounting cycle</a:t>
            </a:r>
            <a:r>
              <a:rPr lang="en-US" dirty="0">
                <a:solidFill>
                  <a:prstClr val="black"/>
                </a:solidFill>
              </a:rPr>
              <a:t>.</a:t>
            </a:r>
            <a:endParaRPr lang="en-US" kern="0" dirty="0">
              <a:solidFill>
                <a:prstClr val="black"/>
              </a:solidFill>
            </a:endParaRPr>
          </a:p>
        </p:txBody>
      </p:sp>
      <p:sp>
        <p:nvSpPr>
          <p:cNvPr id="4" name="Content Placeholder 3"/>
          <p:cNvSpPr>
            <a:spLocks noGrp="1"/>
          </p:cNvSpPr>
          <p:nvPr>
            <p:ph idx="1"/>
          </p:nvPr>
        </p:nvSpPr>
        <p:spPr>
          <a:xfrm>
            <a:off x="457200" y="1981200"/>
            <a:ext cx="8229600" cy="4419600"/>
          </a:xfrm>
        </p:spPr>
        <p:txBody>
          <a:bodyPr/>
          <a:lstStyle/>
          <a:p>
            <a:pPr marL="566738" indent="-566738">
              <a:buFont typeface="+mj-lt"/>
              <a:buAutoNum type="arabicPeriod"/>
            </a:pPr>
            <a:r>
              <a:rPr lang="en-US" sz="2400" dirty="0">
                <a:latin typeface="Verdana" pitchFamily="34" charset="0"/>
                <a:ea typeface="Verdana" pitchFamily="34" charset="0"/>
                <a:cs typeface="Verdana" pitchFamily="34" charset="0"/>
              </a:rPr>
              <a:t>Analyze transactions</a:t>
            </a:r>
          </a:p>
          <a:p>
            <a:pPr marL="566738" indent="-566738">
              <a:buFont typeface="+mj-lt"/>
              <a:buAutoNum type="arabicPeriod"/>
            </a:pPr>
            <a:r>
              <a:rPr lang="en-US" sz="2400" dirty="0">
                <a:latin typeface="Verdana" pitchFamily="34" charset="0"/>
                <a:ea typeface="Verdana" pitchFamily="34" charset="0"/>
                <a:cs typeface="Verdana" pitchFamily="34" charset="0"/>
              </a:rPr>
              <a:t>Journalize</a:t>
            </a:r>
          </a:p>
          <a:p>
            <a:pPr marL="566738" indent="-566738">
              <a:buFont typeface="+mj-lt"/>
              <a:buAutoNum type="arabicPeriod"/>
            </a:pPr>
            <a:r>
              <a:rPr lang="en-US" sz="2400" dirty="0">
                <a:latin typeface="Verdana" pitchFamily="34" charset="0"/>
                <a:ea typeface="Verdana" pitchFamily="34" charset="0"/>
                <a:cs typeface="Verdana" pitchFamily="34" charset="0"/>
              </a:rPr>
              <a:t>Post</a:t>
            </a:r>
          </a:p>
          <a:p>
            <a:pPr marL="566738" indent="-566738">
              <a:buFont typeface="+mj-lt"/>
              <a:buAutoNum type="arabicPeriod"/>
            </a:pPr>
            <a:r>
              <a:rPr lang="en-US" sz="2400" dirty="0">
                <a:latin typeface="Verdana" pitchFamily="34" charset="0"/>
                <a:ea typeface="Verdana" pitchFamily="34" charset="0"/>
                <a:cs typeface="Verdana" pitchFamily="34" charset="0"/>
              </a:rPr>
              <a:t>Prepare unadjusted trial balance</a:t>
            </a:r>
          </a:p>
          <a:p>
            <a:pPr marL="566738" indent="-566738">
              <a:buFont typeface="+mj-lt"/>
              <a:buAutoNum type="arabicPeriod"/>
            </a:pPr>
            <a:r>
              <a:rPr lang="en-US" sz="2400" dirty="0">
                <a:latin typeface="Verdana" pitchFamily="34" charset="0"/>
                <a:ea typeface="Verdana" pitchFamily="34" charset="0"/>
                <a:cs typeface="Verdana" pitchFamily="34" charset="0"/>
              </a:rPr>
              <a:t>Adjust</a:t>
            </a:r>
          </a:p>
          <a:p>
            <a:pPr marL="566738" indent="-566738">
              <a:buFont typeface="+mj-lt"/>
              <a:buAutoNum type="arabicPeriod"/>
            </a:pPr>
            <a:r>
              <a:rPr lang="en-US" sz="2400" dirty="0">
                <a:latin typeface="Verdana" pitchFamily="34" charset="0"/>
                <a:ea typeface="Verdana" pitchFamily="34" charset="0"/>
                <a:cs typeface="Verdana" pitchFamily="34" charset="0"/>
              </a:rPr>
              <a:t>Prepare adjusted trial balance</a:t>
            </a:r>
          </a:p>
          <a:p>
            <a:pPr marL="566738" indent="-566738">
              <a:buFont typeface="+mj-lt"/>
              <a:buAutoNum type="arabicPeriod"/>
            </a:pPr>
            <a:r>
              <a:rPr lang="en-US" sz="2400" dirty="0">
                <a:latin typeface="Verdana" pitchFamily="34" charset="0"/>
                <a:ea typeface="Verdana" pitchFamily="34" charset="0"/>
                <a:cs typeface="Verdana" pitchFamily="34" charset="0"/>
              </a:rPr>
              <a:t>Prepare statement</a:t>
            </a:r>
          </a:p>
          <a:p>
            <a:pPr marL="566738" indent="-566738">
              <a:buFont typeface="+mj-lt"/>
              <a:buAutoNum type="arabicPeriod"/>
            </a:pPr>
            <a:r>
              <a:rPr lang="en-US" sz="2400" dirty="0">
                <a:latin typeface="Verdana" pitchFamily="34" charset="0"/>
                <a:ea typeface="Verdana" pitchFamily="34" charset="0"/>
                <a:cs typeface="Verdana" pitchFamily="34" charset="0"/>
              </a:rPr>
              <a:t>Close</a:t>
            </a:r>
          </a:p>
          <a:p>
            <a:pPr marL="566738" indent="-566738">
              <a:buFont typeface="+mj-lt"/>
              <a:buAutoNum type="arabicPeriod"/>
            </a:pPr>
            <a:r>
              <a:rPr lang="en-US" sz="2400" dirty="0">
                <a:latin typeface="Verdana" pitchFamily="34" charset="0"/>
                <a:ea typeface="Verdana" pitchFamily="34" charset="0"/>
                <a:cs typeface="Verdana" pitchFamily="34" charset="0"/>
              </a:rPr>
              <a:t>Prepare post-closing trial balance</a:t>
            </a:r>
          </a:p>
          <a:p>
            <a:pPr marL="566738" indent="-566738">
              <a:buFont typeface="+mj-lt"/>
              <a:buAutoNum type="arabicPeriod"/>
            </a:pPr>
            <a:r>
              <a:rPr lang="en-US" sz="2400" dirty="0">
                <a:latin typeface="Verdana" pitchFamily="34" charset="0"/>
                <a:ea typeface="Verdana" pitchFamily="34" charset="0"/>
                <a:cs typeface="Verdana" pitchFamily="34" charset="0"/>
              </a:rPr>
              <a:t>Reverse (Optional)</a:t>
            </a:r>
          </a:p>
        </p:txBody>
      </p:sp>
    </p:spTree>
    <p:extLst>
      <p:ext uri="{BB962C8B-B14F-4D97-AF65-F5344CB8AC3E}">
        <p14:creationId xmlns:p14="http://schemas.microsoft.com/office/powerpoint/2010/main" val="274643229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533400"/>
            <a:ext cx="9144000" cy="762000"/>
          </a:xfrm>
        </p:spPr>
        <p:txBody>
          <a:bodyPr anchor="ctr"/>
          <a:lstStyle/>
          <a:p>
            <a:r>
              <a:rPr lang="en-US" dirty="0"/>
              <a:t>NEED-TO-KNOW 3-6 (1 of 6)</a:t>
            </a:r>
          </a:p>
        </p:txBody>
      </p:sp>
      <p:sp>
        <p:nvSpPr>
          <p:cNvPr id="12" name="Text Placeholder 11"/>
          <p:cNvSpPr>
            <a:spLocks noGrp="1"/>
          </p:cNvSpPr>
          <p:nvPr>
            <p:ph type="body" sz="quarter" idx="14"/>
          </p:nvPr>
        </p:nvSpPr>
        <p:spPr>
          <a:xfrm>
            <a:off x="533400" y="1295400"/>
            <a:ext cx="8001000" cy="381000"/>
          </a:xfrm>
        </p:spPr>
        <p:txBody>
          <a:bodyPr/>
          <a:lstStyle/>
          <a:p>
            <a:r>
              <a:rPr lang="en-US" altLang="en-US" b="1" kern="0" dirty="0">
                <a:solidFill>
                  <a:prstClr val="black"/>
                </a:solidFill>
                <a:latin typeface="Verdana" pitchFamily="34" charset="0"/>
                <a:ea typeface="Verdana" pitchFamily="34" charset="0"/>
                <a:cs typeface="Verdana" pitchFamily="34" charset="0"/>
              </a:rPr>
              <a:t>Learning Objective P4: </a:t>
            </a:r>
            <a:r>
              <a:rPr lang="en-US" altLang="en-US" dirty="0">
                <a:latin typeface="Verdana" pitchFamily="34" charset="0"/>
                <a:ea typeface="Verdana" pitchFamily="34" charset="0"/>
                <a:cs typeface="Verdana" pitchFamily="34" charset="0"/>
              </a:rPr>
              <a:t>Describe and prepare closing entries</a:t>
            </a:r>
            <a:r>
              <a:rPr lang="en-US" dirty="0">
                <a:solidFill>
                  <a:prstClr val="black"/>
                </a:solidFill>
                <a:latin typeface="Verdana" pitchFamily="34" charset="0"/>
                <a:ea typeface="Verdana" pitchFamily="34" charset="0"/>
                <a:cs typeface="Verdana" pitchFamily="34" charset="0"/>
              </a:rPr>
              <a:t>.</a:t>
            </a:r>
            <a:endParaRPr lang="en-US" b="1" kern="0" dirty="0">
              <a:solidFill>
                <a:prstClr val="black"/>
              </a:solidFill>
              <a:latin typeface="Verdana" pitchFamily="34" charset="0"/>
              <a:ea typeface="Verdana" pitchFamily="34" charset="0"/>
              <a:cs typeface="Verdana" pitchFamily="34" charset="0"/>
            </a:endParaRPr>
          </a:p>
        </p:txBody>
      </p:sp>
      <p:sp>
        <p:nvSpPr>
          <p:cNvPr id="13" name="Content Placeholder 12"/>
          <p:cNvSpPr>
            <a:spLocks noGrp="1"/>
          </p:cNvSpPr>
          <p:nvPr>
            <p:ph sz="quarter" idx="15"/>
          </p:nvPr>
        </p:nvSpPr>
        <p:spPr>
          <a:xfrm>
            <a:off x="419100" y="1828800"/>
            <a:ext cx="8267700" cy="838200"/>
          </a:xfrm>
        </p:spPr>
        <p:txBody>
          <a:bodyPr/>
          <a:lstStyle/>
          <a:p>
            <a:pPr marL="0" indent="0">
              <a:buNone/>
            </a:pPr>
            <a:r>
              <a:rPr lang="en-US" sz="2400" dirty="0">
                <a:solidFill>
                  <a:srgbClr val="000000"/>
                </a:solidFill>
                <a:latin typeface="Verdana" pitchFamily="34" charset="0"/>
                <a:ea typeface="Verdana" pitchFamily="34" charset="0"/>
                <a:cs typeface="Verdana" pitchFamily="34" charset="0"/>
              </a:rPr>
              <a:t>Use the adjusted trial balance of Magic Company to prepare its closing entries.</a:t>
            </a:r>
            <a:endParaRPr lang="en-US" sz="2400" dirty="0">
              <a:solidFill>
                <a:prstClr val="black"/>
              </a:solidFill>
              <a:latin typeface="Verdana" pitchFamily="34" charset="0"/>
              <a:ea typeface="Verdana" pitchFamily="34" charset="0"/>
              <a:cs typeface="Verdana" pitchFamily="34" charset="0"/>
            </a:endParaRPr>
          </a:p>
        </p:txBody>
      </p:sp>
      <p:pic>
        <p:nvPicPr>
          <p:cNvPr id="318466" name="Picture 2" descr="Magic Company Trial Balance December 31, 20X2&#10;Cash = Debit $13,000&#10;Accounts receivable = Debit 17,000&#10;Land = Debit 85,000&#10;Accounts payable = Credit $12,000&#10;Long-term notes payable = Credit 33,000&#10;Common stock = Credit 30,000&#10;Retained earnings = Credit 45,000&#10;Dividends = Debit 20,000&#10;Fees earned = Credit 79,000&#10;Salaries expense = Debit 56,000&#10;Office supplies expense = Debit 8,000&#10;Total debit = $199,000&#10;Total credit = $199,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800350"/>
            <a:ext cx="4648200"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231943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533400"/>
            <a:ext cx="9144000" cy="762000"/>
          </a:xfrm>
        </p:spPr>
        <p:txBody>
          <a:bodyPr anchor="ctr"/>
          <a:lstStyle/>
          <a:p>
            <a:r>
              <a:rPr lang="en-US" dirty="0"/>
              <a:t>NEED-TO-KNOW 3-6 (2 of 6)</a:t>
            </a:r>
          </a:p>
        </p:txBody>
      </p:sp>
      <p:sp>
        <p:nvSpPr>
          <p:cNvPr id="12" name="Text Placeholder 11"/>
          <p:cNvSpPr>
            <a:spLocks noGrp="1"/>
          </p:cNvSpPr>
          <p:nvPr>
            <p:ph type="body" sz="quarter" idx="14"/>
          </p:nvPr>
        </p:nvSpPr>
        <p:spPr>
          <a:xfrm>
            <a:off x="533400" y="1295400"/>
            <a:ext cx="8001000" cy="381000"/>
          </a:xfrm>
        </p:spPr>
        <p:txBody>
          <a:bodyPr/>
          <a:lstStyle/>
          <a:p>
            <a:r>
              <a:rPr lang="en-US" altLang="en-US" b="1" kern="0" dirty="0">
                <a:solidFill>
                  <a:prstClr val="black"/>
                </a:solidFill>
                <a:latin typeface="Verdana" pitchFamily="34" charset="0"/>
                <a:ea typeface="Verdana" pitchFamily="34" charset="0"/>
                <a:cs typeface="Verdana" pitchFamily="34" charset="0"/>
              </a:rPr>
              <a:t>Learning Objective P4: </a:t>
            </a:r>
            <a:r>
              <a:rPr lang="en-US" altLang="en-US" dirty="0">
                <a:latin typeface="Verdana" pitchFamily="34" charset="0"/>
                <a:ea typeface="Verdana" pitchFamily="34" charset="0"/>
                <a:cs typeface="Verdana" pitchFamily="34" charset="0"/>
              </a:rPr>
              <a:t>Describe and prepare closing entries</a:t>
            </a:r>
            <a:r>
              <a:rPr lang="en-US" dirty="0">
                <a:solidFill>
                  <a:prstClr val="black"/>
                </a:solidFill>
                <a:latin typeface="Verdana" pitchFamily="34" charset="0"/>
                <a:ea typeface="Verdana" pitchFamily="34" charset="0"/>
                <a:cs typeface="Verdana" pitchFamily="34" charset="0"/>
              </a:rPr>
              <a:t>.</a:t>
            </a:r>
            <a:endParaRPr lang="en-US" b="1" kern="0" dirty="0">
              <a:solidFill>
                <a:prstClr val="black"/>
              </a:solidFill>
              <a:latin typeface="Verdana" pitchFamily="34" charset="0"/>
              <a:ea typeface="Verdana" pitchFamily="34" charset="0"/>
              <a:cs typeface="Verdana" pitchFamily="34" charset="0"/>
            </a:endParaRPr>
          </a:p>
        </p:txBody>
      </p:sp>
      <p:pic>
        <p:nvPicPr>
          <p:cNvPr id="319490" name="Picture 2" descr="Same as Slide 3-90 with the trial balance, income statement, statement of retained earnings, and balance sheet for Magic Company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797627"/>
            <a:ext cx="5865911" cy="4603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322493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533400"/>
            <a:ext cx="9144000" cy="762000"/>
          </a:xfrm>
        </p:spPr>
        <p:txBody>
          <a:bodyPr anchor="ctr"/>
          <a:lstStyle/>
          <a:p>
            <a:r>
              <a:rPr lang="en-US" dirty="0"/>
              <a:t>NEED-TO-KNOW 3-6 (3 of 6)</a:t>
            </a:r>
          </a:p>
        </p:txBody>
      </p:sp>
      <p:sp>
        <p:nvSpPr>
          <p:cNvPr id="12" name="Text Placeholder 11"/>
          <p:cNvSpPr>
            <a:spLocks noGrp="1"/>
          </p:cNvSpPr>
          <p:nvPr>
            <p:ph type="body" sz="quarter" idx="14"/>
          </p:nvPr>
        </p:nvSpPr>
        <p:spPr>
          <a:xfrm>
            <a:off x="533400" y="1295400"/>
            <a:ext cx="8001000" cy="381000"/>
          </a:xfrm>
        </p:spPr>
        <p:txBody>
          <a:bodyPr/>
          <a:lstStyle/>
          <a:p>
            <a:r>
              <a:rPr lang="en-US" altLang="en-US" b="1" kern="0" dirty="0">
                <a:solidFill>
                  <a:prstClr val="black"/>
                </a:solidFill>
                <a:latin typeface="Verdana" pitchFamily="34" charset="0"/>
                <a:ea typeface="Verdana" pitchFamily="34" charset="0"/>
                <a:cs typeface="Verdana" pitchFamily="34" charset="0"/>
              </a:rPr>
              <a:t>Learning Objective P4: </a:t>
            </a:r>
            <a:r>
              <a:rPr lang="en-US" altLang="en-US" dirty="0">
                <a:latin typeface="Verdana" pitchFamily="34" charset="0"/>
                <a:ea typeface="Verdana" pitchFamily="34" charset="0"/>
                <a:cs typeface="Verdana" pitchFamily="34" charset="0"/>
              </a:rPr>
              <a:t>Describe and prepare closing entries</a:t>
            </a:r>
            <a:r>
              <a:rPr lang="en-US" dirty="0">
                <a:solidFill>
                  <a:prstClr val="black"/>
                </a:solidFill>
                <a:latin typeface="Verdana" pitchFamily="34" charset="0"/>
                <a:ea typeface="Verdana" pitchFamily="34" charset="0"/>
                <a:cs typeface="Verdana" pitchFamily="34" charset="0"/>
              </a:rPr>
              <a:t>.</a:t>
            </a:r>
            <a:endParaRPr lang="en-US" b="1" kern="0" dirty="0">
              <a:solidFill>
                <a:prstClr val="black"/>
              </a:solidFill>
              <a:latin typeface="Verdana" pitchFamily="34" charset="0"/>
              <a:ea typeface="Verdana" pitchFamily="34" charset="0"/>
              <a:cs typeface="Verdana" pitchFamily="34" charset="0"/>
            </a:endParaRPr>
          </a:p>
        </p:txBody>
      </p:sp>
      <p:pic>
        <p:nvPicPr>
          <p:cNvPr id="320514" name="Picture 2" descr="Cash = Debit $13,000&#10;Accounts receivable = Debit 17,000&#10;Land = Debit 85,000&#10;Accounts payable = Credit $12,000&#10;Long-term notes payable = Credit 33,000&#10;Common stock = Credit 30,000&#10;Retained earnings = Debit 40,000&#10;Dividends = Debit 20,000&#10;Fees earned= Credit 79,000&#10;Salaries expense = Debit 56,000&#10;Office supplies expense = Debit 8,000&#10;Total debit = $115,000&#10;Total credit = $115,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4075" y="1891855"/>
            <a:ext cx="5635848" cy="43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906764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533400"/>
            <a:ext cx="9144000" cy="762000"/>
          </a:xfrm>
        </p:spPr>
        <p:txBody>
          <a:bodyPr anchor="ctr"/>
          <a:lstStyle/>
          <a:p>
            <a:r>
              <a:rPr lang="en-US" dirty="0"/>
              <a:t>NEED-TO-KNOW 3-6 (4 of 6)</a:t>
            </a:r>
          </a:p>
        </p:txBody>
      </p:sp>
      <p:sp>
        <p:nvSpPr>
          <p:cNvPr id="12" name="Text Placeholder 11"/>
          <p:cNvSpPr>
            <a:spLocks noGrp="1"/>
          </p:cNvSpPr>
          <p:nvPr>
            <p:ph type="body" sz="quarter" idx="14"/>
          </p:nvPr>
        </p:nvSpPr>
        <p:spPr>
          <a:xfrm>
            <a:off x="533400" y="1295400"/>
            <a:ext cx="8001000" cy="381000"/>
          </a:xfrm>
        </p:spPr>
        <p:txBody>
          <a:bodyPr/>
          <a:lstStyle/>
          <a:p>
            <a:r>
              <a:rPr lang="en-US" altLang="en-US" b="1" kern="0" dirty="0">
                <a:solidFill>
                  <a:prstClr val="black"/>
                </a:solidFill>
                <a:latin typeface="Verdana" pitchFamily="34" charset="0"/>
                <a:ea typeface="Verdana" pitchFamily="34" charset="0"/>
                <a:cs typeface="Verdana" pitchFamily="34" charset="0"/>
              </a:rPr>
              <a:t>Learning Objective P4: </a:t>
            </a:r>
            <a:r>
              <a:rPr lang="en-US" altLang="en-US" dirty="0">
                <a:latin typeface="Verdana" pitchFamily="34" charset="0"/>
                <a:ea typeface="Verdana" pitchFamily="34" charset="0"/>
                <a:cs typeface="Verdana" pitchFamily="34" charset="0"/>
              </a:rPr>
              <a:t>Describe and prepare closing entries</a:t>
            </a:r>
            <a:r>
              <a:rPr lang="en-US" dirty="0">
                <a:solidFill>
                  <a:prstClr val="black"/>
                </a:solidFill>
                <a:latin typeface="Verdana" pitchFamily="34" charset="0"/>
                <a:ea typeface="Verdana" pitchFamily="34" charset="0"/>
                <a:cs typeface="Verdana" pitchFamily="34" charset="0"/>
              </a:rPr>
              <a:t>.</a:t>
            </a:r>
            <a:endParaRPr lang="en-US" b="1" kern="0" dirty="0">
              <a:solidFill>
                <a:prstClr val="black"/>
              </a:solidFill>
              <a:latin typeface="Verdana" pitchFamily="34" charset="0"/>
              <a:ea typeface="Verdana" pitchFamily="34" charset="0"/>
              <a:cs typeface="Verdana" pitchFamily="34" charset="0"/>
            </a:endParaRPr>
          </a:p>
        </p:txBody>
      </p:sp>
      <p:pic>
        <p:nvPicPr>
          <p:cNvPr id="321538" name="Picture 2" descr="T account for Income Summary with expenses of 64,000 on the left, then Revenues of 79,000 on the right, with net income below that of 15,000, leaving closing debit balance of 15,000 and zero credit bal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462" y="1905000"/>
            <a:ext cx="6972777" cy="2175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1539" name="Picture 3" descr="Retained earnings T account with 12/31/20X1 balance of 45,000 credit, dividends debit of 20,000, net income credit of 15,000 leaving 12/31/20X2 balance of 40,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0477" y="4372222"/>
            <a:ext cx="6986723" cy="1952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945670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533400"/>
            <a:ext cx="9144000" cy="762000"/>
          </a:xfrm>
        </p:spPr>
        <p:txBody>
          <a:bodyPr anchor="ctr"/>
          <a:lstStyle/>
          <a:p>
            <a:r>
              <a:rPr lang="en-US" dirty="0"/>
              <a:t>NEED-TO-KNOW 3-6 (5 of 6)</a:t>
            </a:r>
          </a:p>
        </p:txBody>
      </p:sp>
      <p:sp>
        <p:nvSpPr>
          <p:cNvPr id="12" name="Text Placeholder 11"/>
          <p:cNvSpPr>
            <a:spLocks noGrp="1"/>
          </p:cNvSpPr>
          <p:nvPr>
            <p:ph type="body" sz="quarter" idx="14"/>
          </p:nvPr>
        </p:nvSpPr>
        <p:spPr>
          <a:xfrm>
            <a:off x="533400" y="1295400"/>
            <a:ext cx="8001000" cy="381000"/>
          </a:xfrm>
        </p:spPr>
        <p:txBody>
          <a:bodyPr/>
          <a:lstStyle/>
          <a:p>
            <a:r>
              <a:rPr lang="en-US" altLang="en-US" b="1" kern="0" dirty="0">
                <a:solidFill>
                  <a:prstClr val="black"/>
                </a:solidFill>
                <a:latin typeface="Verdana" pitchFamily="34" charset="0"/>
                <a:ea typeface="Verdana" pitchFamily="34" charset="0"/>
                <a:cs typeface="Verdana" pitchFamily="34" charset="0"/>
              </a:rPr>
              <a:t>Learning Objective P4: </a:t>
            </a:r>
            <a:r>
              <a:rPr lang="en-US" altLang="en-US" dirty="0">
                <a:latin typeface="Verdana" pitchFamily="34" charset="0"/>
                <a:ea typeface="Verdana" pitchFamily="34" charset="0"/>
                <a:cs typeface="Verdana" pitchFamily="34" charset="0"/>
              </a:rPr>
              <a:t>Describe and prepare closing entries</a:t>
            </a:r>
            <a:r>
              <a:rPr lang="en-US" dirty="0">
                <a:solidFill>
                  <a:prstClr val="black"/>
                </a:solidFill>
                <a:latin typeface="Verdana" pitchFamily="34" charset="0"/>
                <a:ea typeface="Verdana" pitchFamily="34" charset="0"/>
                <a:cs typeface="Verdana" pitchFamily="34" charset="0"/>
              </a:rPr>
              <a:t>.</a:t>
            </a:r>
            <a:endParaRPr lang="en-US" b="1" kern="0" dirty="0">
              <a:solidFill>
                <a:prstClr val="black"/>
              </a:solidFill>
              <a:latin typeface="Verdana" pitchFamily="34" charset="0"/>
              <a:ea typeface="Verdana" pitchFamily="34" charset="0"/>
              <a:cs typeface="Verdana" pitchFamily="34" charset="0"/>
            </a:endParaRPr>
          </a:p>
        </p:txBody>
      </p:sp>
      <p:pic>
        <p:nvPicPr>
          <p:cNvPr id="322562" name="Picture 2" descr="Four journal entries all dated Dec. 31.&#10;First debits Fees earned and credits Income Summary for 79,000.&#10;Second entry debits Income summary for 64,000 and credits Salaries expense for 56,000 and credits Office supplies expense for 8,000. Third entry debits Income summary for 15,000 and credits Retained earnings for the same. Last entry debits Retained earnings for 20,000 and credits Dividends for the s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804" y="1790700"/>
            <a:ext cx="7710393" cy="461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185661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533400"/>
            <a:ext cx="9144000" cy="762000"/>
          </a:xfrm>
        </p:spPr>
        <p:txBody>
          <a:bodyPr anchor="ctr"/>
          <a:lstStyle/>
          <a:p>
            <a:r>
              <a:rPr lang="en-US" dirty="0"/>
              <a:t>NEED-TO-KNOW 3-6 (6 of 6)</a:t>
            </a:r>
          </a:p>
        </p:txBody>
      </p:sp>
      <p:sp>
        <p:nvSpPr>
          <p:cNvPr id="12" name="Text Placeholder 11"/>
          <p:cNvSpPr>
            <a:spLocks noGrp="1"/>
          </p:cNvSpPr>
          <p:nvPr>
            <p:ph type="body" sz="quarter" idx="14"/>
          </p:nvPr>
        </p:nvSpPr>
        <p:spPr>
          <a:xfrm>
            <a:off x="533400" y="1295400"/>
            <a:ext cx="8001000" cy="381000"/>
          </a:xfrm>
        </p:spPr>
        <p:txBody>
          <a:bodyPr/>
          <a:lstStyle/>
          <a:p>
            <a:r>
              <a:rPr lang="en-US" altLang="en-US" b="1" kern="0" dirty="0">
                <a:solidFill>
                  <a:prstClr val="black"/>
                </a:solidFill>
                <a:latin typeface="Verdana" pitchFamily="34" charset="0"/>
                <a:ea typeface="Verdana" pitchFamily="34" charset="0"/>
                <a:cs typeface="Verdana" pitchFamily="34" charset="0"/>
              </a:rPr>
              <a:t>Learning Objective P4: </a:t>
            </a:r>
            <a:r>
              <a:rPr lang="en-US" altLang="en-US" dirty="0">
                <a:latin typeface="Verdana" pitchFamily="34" charset="0"/>
                <a:ea typeface="Verdana" pitchFamily="34" charset="0"/>
                <a:cs typeface="Verdana" pitchFamily="34" charset="0"/>
              </a:rPr>
              <a:t>Describe and prepare closing entries</a:t>
            </a:r>
            <a:r>
              <a:rPr lang="en-US" dirty="0">
                <a:solidFill>
                  <a:prstClr val="black"/>
                </a:solidFill>
                <a:latin typeface="Verdana" pitchFamily="34" charset="0"/>
                <a:ea typeface="Verdana" pitchFamily="34" charset="0"/>
                <a:cs typeface="Verdana" pitchFamily="34" charset="0"/>
              </a:rPr>
              <a:t>.</a:t>
            </a:r>
            <a:endParaRPr lang="en-US" b="1" kern="0" dirty="0">
              <a:solidFill>
                <a:prstClr val="black"/>
              </a:solidFill>
              <a:latin typeface="Verdana" pitchFamily="34" charset="0"/>
              <a:ea typeface="Verdana" pitchFamily="34" charset="0"/>
              <a:cs typeface="Verdana" pitchFamily="34" charset="0"/>
            </a:endParaRPr>
          </a:p>
        </p:txBody>
      </p:sp>
      <p:pic>
        <p:nvPicPr>
          <p:cNvPr id="323586" name="Picture 2" descr="Repeated trial balance and blance sheet and the two T accounts from slide 3-1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036" y="1752600"/>
            <a:ext cx="7178386" cy="4684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824403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altLang="en-US" b="1" dirty="0"/>
              <a:t>Learning Objective</a:t>
            </a:r>
            <a:r>
              <a:rPr lang="en-US" altLang="en-US" dirty="0"/>
              <a:t> </a:t>
            </a:r>
            <a:r>
              <a:rPr lang="en-US" altLang="en-US" b="1" dirty="0"/>
              <a:t>C3: </a:t>
            </a:r>
            <a:r>
              <a:rPr lang="en-US" altLang="en-US" dirty="0"/>
              <a:t>Explain and prepare a classified balance sheet. </a:t>
            </a:r>
            <a:endParaRPr lang="en-US" dirty="0"/>
          </a:p>
        </p:txBody>
      </p:sp>
    </p:spTree>
    <p:extLst>
      <p:ext uri="{BB962C8B-B14F-4D97-AF65-F5344CB8AC3E}">
        <p14:creationId xmlns:p14="http://schemas.microsoft.com/office/powerpoint/2010/main" val="416212428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838200"/>
          </a:xfrm>
        </p:spPr>
        <p:txBody>
          <a:bodyPr anchor="ctr"/>
          <a:lstStyle/>
          <a:p>
            <a:r>
              <a:rPr lang="en-US" altLang="en-US" dirty="0"/>
              <a:t>Classified Balance Sheet</a:t>
            </a:r>
            <a:endParaRPr lang="en-US" dirty="0"/>
          </a:p>
        </p:txBody>
      </p:sp>
      <p:sp>
        <p:nvSpPr>
          <p:cNvPr id="4" name="Text Placeholder 3"/>
          <p:cNvSpPr>
            <a:spLocks noGrp="1"/>
          </p:cNvSpPr>
          <p:nvPr>
            <p:ph type="body" sz="quarter" idx="14"/>
          </p:nvPr>
        </p:nvSpPr>
        <p:spPr>
          <a:xfrm>
            <a:off x="457200" y="1371600"/>
            <a:ext cx="8229600" cy="609600"/>
          </a:xfrm>
        </p:spPr>
        <p:txBody>
          <a:bodyPr/>
          <a:lstStyle/>
          <a:p>
            <a:r>
              <a:rPr lang="en-US" altLang="en-US" b="1" kern="0" dirty="0">
                <a:solidFill>
                  <a:prstClr val="black"/>
                </a:solidFill>
                <a:latin typeface="Verdana" pitchFamily="34" charset="0"/>
                <a:ea typeface="Verdana" pitchFamily="34" charset="0"/>
                <a:cs typeface="Verdana" pitchFamily="34" charset="0"/>
              </a:rPr>
              <a:t>Learning Objective C3: </a:t>
            </a:r>
            <a:r>
              <a:rPr lang="en-US" altLang="en-US" kern="0" dirty="0">
                <a:solidFill>
                  <a:prstClr val="black"/>
                </a:solidFill>
                <a:latin typeface="Verdana" pitchFamily="34" charset="0"/>
                <a:ea typeface="Verdana" pitchFamily="34" charset="0"/>
                <a:cs typeface="Verdana" pitchFamily="34" charset="0"/>
              </a:rPr>
              <a:t>Explain and prepare a classified balance sheet</a:t>
            </a:r>
            <a:r>
              <a:rPr lang="en-US" dirty="0">
                <a:solidFill>
                  <a:prstClr val="black"/>
                </a:solidFill>
                <a:latin typeface="Verdana" pitchFamily="34" charset="0"/>
                <a:ea typeface="Verdana" pitchFamily="34" charset="0"/>
                <a:cs typeface="Verdana" pitchFamily="34" charset="0"/>
              </a:rPr>
              <a:t>.</a:t>
            </a:r>
            <a:endParaRPr lang="en-US" kern="0" dirty="0">
              <a:solidFill>
                <a:prstClr val="black"/>
              </a:solidFill>
              <a:latin typeface="Verdana" pitchFamily="34" charset="0"/>
              <a:ea typeface="Verdana" pitchFamily="34" charset="0"/>
              <a:cs typeface="Verdana"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44105358"/>
              </p:ext>
            </p:extLst>
          </p:nvPr>
        </p:nvGraphicFramePr>
        <p:xfrm>
          <a:off x="990600" y="2194560"/>
          <a:ext cx="7239000" cy="2225040"/>
        </p:xfrm>
        <a:graphic>
          <a:graphicData uri="http://schemas.openxmlformats.org/drawingml/2006/table">
            <a:tbl>
              <a:tblPr firstRow="1" bandRow="1" bandCol="1">
                <a:tableStyleId>{5940675A-B579-460E-94D1-54222C63F5DA}</a:tableStyleId>
              </a:tblPr>
              <a:tblGrid>
                <a:gridCol w="35814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370840">
                <a:tc>
                  <a:txBody>
                    <a:bodyPr/>
                    <a:lstStyle/>
                    <a:p>
                      <a:pPr algn="ctr"/>
                      <a:r>
                        <a:rPr lang="en-US" b="1" dirty="0">
                          <a:latin typeface="Verdana" pitchFamily="34" charset="0"/>
                          <a:ea typeface="Verdana" pitchFamily="34" charset="0"/>
                          <a:cs typeface="Verdana" pitchFamily="34" charset="0"/>
                        </a:rPr>
                        <a:t>Assets</a:t>
                      </a:r>
                    </a:p>
                  </a:txBody>
                  <a:tcPr anchor="ctr"/>
                </a:tc>
                <a:tc>
                  <a:txBody>
                    <a:bodyPr/>
                    <a:lstStyle/>
                    <a:p>
                      <a:pPr algn="ctr"/>
                      <a:r>
                        <a:rPr lang="en-US" b="1" dirty="0">
                          <a:latin typeface="Verdana" pitchFamily="34" charset="0"/>
                          <a:ea typeface="Verdana" pitchFamily="34" charset="0"/>
                          <a:cs typeface="Verdana" pitchFamily="34" charset="0"/>
                        </a:rPr>
                        <a:t>Liabilities and Equity</a:t>
                      </a:r>
                    </a:p>
                  </a:txBody>
                  <a:tcPr anchor="ctr"/>
                </a:tc>
                <a:extLst>
                  <a:ext uri="{0D108BD9-81ED-4DB2-BD59-A6C34878D82A}">
                    <a16:rowId xmlns:a16="http://schemas.microsoft.com/office/drawing/2014/main" val="10000"/>
                  </a:ext>
                </a:extLst>
              </a:tr>
              <a:tr h="370840">
                <a:tc>
                  <a:txBody>
                    <a:bodyPr/>
                    <a:lstStyle/>
                    <a:p>
                      <a:r>
                        <a:rPr lang="en-US" dirty="0">
                          <a:latin typeface="Verdana" pitchFamily="34" charset="0"/>
                          <a:ea typeface="Verdana" pitchFamily="34" charset="0"/>
                          <a:cs typeface="Verdana" pitchFamily="34" charset="0"/>
                        </a:rPr>
                        <a:t>Current assets</a:t>
                      </a:r>
                    </a:p>
                  </a:txBody>
                  <a:tcPr anchor="ctr"/>
                </a:tc>
                <a:tc>
                  <a:txBody>
                    <a:bodyPr/>
                    <a:lstStyle/>
                    <a:p>
                      <a:r>
                        <a:rPr lang="en-US" dirty="0">
                          <a:latin typeface="Verdana" pitchFamily="34" charset="0"/>
                          <a:ea typeface="Verdana" pitchFamily="34" charset="0"/>
                          <a:cs typeface="Verdana" pitchFamily="34" charset="0"/>
                        </a:rPr>
                        <a:t>Current liabilities</a:t>
                      </a:r>
                    </a:p>
                  </a:txBody>
                  <a:tcPr anchor="ctr"/>
                </a:tc>
                <a:extLst>
                  <a:ext uri="{0D108BD9-81ED-4DB2-BD59-A6C34878D82A}">
                    <a16:rowId xmlns:a16="http://schemas.microsoft.com/office/drawing/2014/main" val="10001"/>
                  </a:ext>
                </a:extLst>
              </a:tr>
              <a:tr h="370840">
                <a:tc>
                  <a:txBody>
                    <a:bodyPr/>
                    <a:lstStyle/>
                    <a:p>
                      <a:r>
                        <a:rPr lang="en-US" dirty="0">
                          <a:latin typeface="Verdana" pitchFamily="34" charset="0"/>
                          <a:ea typeface="Verdana" pitchFamily="34" charset="0"/>
                          <a:cs typeface="Verdana" pitchFamily="34" charset="0"/>
                        </a:rPr>
                        <a:t>Noncurrent assets</a:t>
                      </a:r>
                    </a:p>
                  </a:txBody>
                  <a:tcPr anchor="ctr"/>
                </a:tc>
                <a:tc>
                  <a:txBody>
                    <a:bodyPr/>
                    <a:lstStyle/>
                    <a:p>
                      <a:r>
                        <a:rPr lang="en-US" dirty="0">
                          <a:latin typeface="Verdana" pitchFamily="34" charset="0"/>
                          <a:ea typeface="Verdana" pitchFamily="34" charset="0"/>
                          <a:cs typeface="Verdana" pitchFamily="34" charset="0"/>
                        </a:rPr>
                        <a:t>Noncurrent liabilities</a:t>
                      </a:r>
                    </a:p>
                  </a:txBody>
                  <a:tcPr anchor="ctr"/>
                </a:tc>
                <a:extLst>
                  <a:ext uri="{0D108BD9-81ED-4DB2-BD59-A6C34878D82A}">
                    <a16:rowId xmlns:a16="http://schemas.microsoft.com/office/drawing/2014/main" val="10002"/>
                  </a:ext>
                </a:extLst>
              </a:tr>
              <a:tr h="370840">
                <a:tc>
                  <a:txBody>
                    <a:bodyPr/>
                    <a:lstStyle/>
                    <a:p>
                      <a:pPr marL="342900" indent="0"/>
                      <a:r>
                        <a:rPr lang="en-US" dirty="0">
                          <a:latin typeface="Verdana" pitchFamily="34" charset="0"/>
                          <a:ea typeface="Verdana" pitchFamily="34" charset="0"/>
                          <a:cs typeface="Verdana" pitchFamily="34" charset="0"/>
                        </a:rPr>
                        <a:t>Long-term</a:t>
                      </a:r>
                      <a:r>
                        <a:rPr lang="en-US" baseline="0" dirty="0">
                          <a:latin typeface="Verdana" pitchFamily="34" charset="0"/>
                          <a:ea typeface="Verdana" pitchFamily="34" charset="0"/>
                          <a:cs typeface="Verdana" pitchFamily="34" charset="0"/>
                        </a:rPr>
                        <a:t> investments</a:t>
                      </a:r>
                      <a:endParaRPr lang="en-US" dirty="0">
                        <a:latin typeface="Verdana" pitchFamily="34" charset="0"/>
                        <a:ea typeface="Verdana" pitchFamily="34" charset="0"/>
                        <a:cs typeface="Verdana" pitchFamily="34" charset="0"/>
                      </a:endParaRPr>
                    </a:p>
                  </a:txBody>
                  <a:tcPr anchor="ctr"/>
                </a:tc>
                <a:tc>
                  <a:txBody>
                    <a:bodyPr/>
                    <a:lstStyle/>
                    <a:p>
                      <a:r>
                        <a:rPr lang="en-US" dirty="0">
                          <a:latin typeface="Verdana" pitchFamily="34" charset="0"/>
                          <a:ea typeface="Verdana" pitchFamily="34" charset="0"/>
                          <a:cs typeface="Verdana" pitchFamily="34" charset="0"/>
                        </a:rPr>
                        <a:t>Equity</a:t>
                      </a:r>
                    </a:p>
                  </a:txBody>
                  <a:tcPr anchor="ctr"/>
                </a:tc>
                <a:extLst>
                  <a:ext uri="{0D108BD9-81ED-4DB2-BD59-A6C34878D82A}">
                    <a16:rowId xmlns:a16="http://schemas.microsoft.com/office/drawing/2014/main" val="10003"/>
                  </a:ext>
                </a:extLst>
              </a:tr>
              <a:tr h="370840">
                <a:tc>
                  <a:txBody>
                    <a:bodyPr/>
                    <a:lstStyle/>
                    <a:p>
                      <a:pPr marL="342900" indent="0"/>
                      <a:r>
                        <a:rPr lang="en-US" dirty="0">
                          <a:latin typeface="Verdana" pitchFamily="34" charset="0"/>
                          <a:ea typeface="Verdana" pitchFamily="34" charset="0"/>
                          <a:cs typeface="Verdana" pitchFamily="34" charset="0"/>
                        </a:rPr>
                        <a:t>Plant assets</a:t>
                      </a:r>
                    </a:p>
                  </a:txBody>
                  <a:tcPr anchor="ctr"/>
                </a:tc>
                <a:tc>
                  <a:txBody>
                    <a:bodyPr/>
                    <a:lstStyle/>
                    <a:p>
                      <a:endParaRPr lang="en-US">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4"/>
                  </a:ext>
                </a:extLst>
              </a:tr>
              <a:tr h="370840">
                <a:tc>
                  <a:txBody>
                    <a:bodyPr/>
                    <a:lstStyle/>
                    <a:p>
                      <a:pPr marL="342900" indent="0"/>
                      <a:r>
                        <a:rPr lang="en-US" dirty="0">
                          <a:latin typeface="Verdana" pitchFamily="34" charset="0"/>
                          <a:ea typeface="Verdana" pitchFamily="34" charset="0"/>
                          <a:cs typeface="Verdana" pitchFamily="34" charset="0"/>
                        </a:rPr>
                        <a:t>Intangible assets</a:t>
                      </a:r>
                    </a:p>
                  </a:txBody>
                  <a:tcPr anchor="ctr"/>
                </a:tc>
                <a:tc>
                  <a:txBody>
                    <a:bodyPr/>
                    <a:lstStyle/>
                    <a:p>
                      <a:endParaRPr lang="en-US"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5"/>
                  </a:ext>
                </a:extLst>
              </a:tr>
            </a:tbl>
          </a:graphicData>
        </a:graphic>
      </p:graphicFrame>
      <p:sp>
        <p:nvSpPr>
          <p:cNvPr id="5" name="Content Placeholder 4"/>
          <p:cNvSpPr>
            <a:spLocks noGrp="1"/>
          </p:cNvSpPr>
          <p:nvPr>
            <p:ph sz="quarter" idx="15"/>
          </p:nvPr>
        </p:nvSpPr>
        <p:spPr>
          <a:xfrm>
            <a:off x="419100" y="4692502"/>
            <a:ext cx="8267700" cy="1555898"/>
          </a:xfrm>
        </p:spPr>
        <p:txBody>
          <a:bodyPr/>
          <a:lstStyle/>
          <a:p>
            <a:r>
              <a:rPr lang="en-US" sz="2400" dirty="0">
                <a:latin typeface="Verdana" pitchFamily="34" charset="0"/>
                <a:ea typeface="Verdana" pitchFamily="34" charset="0"/>
                <a:cs typeface="Verdana" pitchFamily="34" charset="0"/>
              </a:rPr>
              <a:t>Current items are those expected to come due (both collected and owed) within the longer of one year or the company’s normal operating cycle.</a:t>
            </a:r>
          </a:p>
        </p:txBody>
      </p:sp>
    </p:spTree>
    <p:extLst>
      <p:ext uri="{BB962C8B-B14F-4D97-AF65-F5344CB8AC3E}">
        <p14:creationId xmlns:p14="http://schemas.microsoft.com/office/powerpoint/2010/main" val="234258413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533400"/>
            <a:ext cx="9144000" cy="838200"/>
          </a:xfrm>
        </p:spPr>
        <p:txBody>
          <a:bodyPr/>
          <a:lstStyle/>
          <a:p>
            <a:r>
              <a:rPr lang="en-US" altLang="en-US" sz="3600" dirty="0">
                <a:latin typeface="Verdana" pitchFamily="34" charset="0"/>
                <a:ea typeface="Verdana" pitchFamily="34" charset="0"/>
                <a:cs typeface="Verdana" pitchFamily="34" charset="0"/>
              </a:rPr>
              <a:t>Current Assets</a:t>
            </a:r>
            <a:endParaRPr lang="en-US" sz="3600" dirty="0">
              <a:latin typeface="Verdana" pitchFamily="34" charset="0"/>
              <a:ea typeface="Verdana" pitchFamily="34" charset="0"/>
              <a:cs typeface="Verdana" pitchFamily="34" charset="0"/>
            </a:endParaRPr>
          </a:p>
        </p:txBody>
      </p:sp>
      <p:sp>
        <p:nvSpPr>
          <p:cNvPr id="9" name="Text Placeholder 8"/>
          <p:cNvSpPr>
            <a:spLocks noGrp="1"/>
          </p:cNvSpPr>
          <p:nvPr>
            <p:ph type="body" sz="quarter" idx="13"/>
          </p:nvPr>
        </p:nvSpPr>
        <p:spPr>
          <a:xfrm>
            <a:off x="609600" y="1371600"/>
            <a:ext cx="7924800" cy="609600"/>
          </a:xfrm>
        </p:spPr>
        <p:txBody>
          <a:bodyPr/>
          <a:lstStyle/>
          <a:p>
            <a:r>
              <a:rPr lang="en-US" altLang="en-US" b="1" kern="0" dirty="0">
                <a:solidFill>
                  <a:prstClr val="black"/>
                </a:solidFill>
              </a:rPr>
              <a:t>Learning Objective C3: </a:t>
            </a:r>
            <a:r>
              <a:rPr lang="en-US" altLang="en-US" kern="0" dirty="0">
                <a:solidFill>
                  <a:prstClr val="black"/>
                </a:solidFill>
              </a:rPr>
              <a:t>Explain and prepare a classified balance sheet</a:t>
            </a:r>
            <a:r>
              <a:rPr lang="en-US" dirty="0">
                <a:solidFill>
                  <a:prstClr val="black"/>
                </a:solidFill>
              </a:rPr>
              <a:t>.</a:t>
            </a:r>
            <a:endParaRPr lang="en-US" kern="0" dirty="0">
              <a:solidFill>
                <a:prstClr val="black"/>
              </a:solidFill>
            </a:endParaRPr>
          </a:p>
        </p:txBody>
      </p:sp>
      <p:sp>
        <p:nvSpPr>
          <p:cNvPr id="8" name="Content Placeholder 7"/>
          <p:cNvSpPr>
            <a:spLocks noGrp="1"/>
          </p:cNvSpPr>
          <p:nvPr>
            <p:ph idx="1"/>
          </p:nvPr>
        </p:nvSpPr>
        <p:spPr>
          <a:xfrm>
            <a:off x="457200" y="2209800"/>
            <a:ext cx="8229600" cy="4114800"/>
          </a:xfrm>
        </p:spPr>
        <p:txBody>
          <a:bodyPr/>
          <a:lstStyle/>
          <a:p>
            <a:r>
              <a:rPr lang="en-US" sz="2600" dirty="0">
                <a:latin typeface="Verdana" pitchFamily="34" charset="0"/>
                <a:ea typeface="Verdana" pitchFamily="34" charset="0"/>
                <a:cs typeface="Verdana" pitchFamily="34" charset="0"/>
              </a:rPr>
              <a:t>Current assets are expected to be sold, collected, or used within one year or the company’s operating cycle. </a:t>
            </a:r>
          </a:p>
        </p:txBody>
      </p:sp>
    </p:spTree>
    <p:extLst>
      <p:ext uri="{BB962C8B-B14F-4D97-AF65-F5344CB8AC3E}">
        <p14:creationId xmlns:p14="http://schemas.microsoft.com/office/powerpoint/2010/main" val="1196849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noChangeArrowheads="1"/>
          </p:cNvSpPr>
          <p:nvPr>
            <p:ph type="title"/>
          </p:nvPr>
        </p:nvSpPr>
        <p:spPr>
          <a:xfrm>
            <a:off x="0" y="533400"/>
            <a:ext cx="9144000" cy="762000"/>
          </a:xfrm>
        </p:spPr>
        <p:txBody>
          <a:bodyPr/>
          <a:lstStyle/>
          <a:p>
            <a:pPr eaLnBrk="1" hangingPunct="1"/>
            <a:r>
              <a:rPr lang="en-US" altLang="en-US" sz="3600" dirty="0">
                <a:latin typeface="Verdana" pitchFamily="34" charset="0"/>
                <a:ea typeface="Verdana" pitchFamily="34" charset="0"/>
                <a:cs typeface="Verdana" pitchFamily="34" charset="0"/>
              </a:rPr>
              <a:t>Recognizing Expenses</a:t>
            </a:r>
          </a:p>
        </p:txBody>
      </p:sp>
      <p:sp>
        <p:nvSpPr>
          <p:cNvPr id="2" name="Text Placeholder 1"/>
          <p:cNvSpPr>
            <a:spLocks noGrp="1"/>
          </p:cNvSpPr>
          <p:nvPr>
            <p:ph type="body" sz="quarter" idx="13"/>
          </p:nvPr>
        </p:nvSpPr>
        <p:spPr>
          <a:xfrm>
            <a:off x="457200" y="1295400"/>
            <a:ext cx="8229600" cy="609600"/>
          </a:xfrm>
        </p:spPr>
        <p:txBody>
          <a:bodyPr/>
          <a:lstStyle/>
          <a:p>
            <a:pPr lvl="0" algn="ctr" fontAlgn="auto">
              <a:spcBef>
                <a:spcPts val="0"/>
              </a:spcBef>
              <a:spcAft>
                <a:spcPts val="0"/>
              </a:spcAft>
              <a:defRPr/>
            </a:pPr>
            <a:r>
              <a:rPr lang="en-US" altLang="en-US" sz="1800" b="1" kern="0" dirty="0">
                <a:solidFill>
                  <a:prstClr val="black"/>
                </a:solidFill>
                <a:latin typeface="+mj-lt"/>
              </a:rPr>
              <a:t>Learning Objective C1: </a:t>
            </a:r>
            <a:r>
              <a:rPr lang="en-US" altLang="en-US" sz="1800" dirty="0">
                <a:latin typeface="+mj-lt"/>
              </a:rPr>
              <a:t>Explain the importance of periodic reporting and the role of accrual accounting</a:t>
            </a:r>
            <a:r>
              <a:rPr lang="en-US" sz="1800" dirty="0">
                <a:latin typeface="+mj-lt"/>
              </a:rPr>
              <a:t>.</a:t>
            </a:r>
            <a:endParaRPr lang="en-US" sz="1800" b="1" kern="0" dirty="0">
              <a:solidFill>
                <a:prstClr val="black"/>
              </a:solidFill>
              <a:latin typeface="+mj-lt"/>
            </a:endParaRPr>
          </a:p>
        </p:txBody>
      </p:sp>
      <p:sp>
        <p:nvSpPr>
          <p:cNvPr id="4" name="Content Placeholder 3"/>
          <p:cNvSpPr>
            <a:spLocks noGrp="1"/>
          </p:cNvSpPr>
          <p:nvPr>
            <p:ph idx="1"/>
          </p:nvPr>
        </p:nvSpPr>
        <p:spPr>
          <a:xfrm>
            <a:off x="457200" y="2057400"/>
            <a:ext cx="8229600" cy="4343400"/>
          </a:xfrm>
        </p:spPr>
        <p:txBody>
          <a:bodyPr/>
          <a:lstStyle/>
          <a:p>
            <a:pPr marL="0" indent="0" eaLnBrk="1" hangingPunct="1">
              <a:buNone/>
            </a:pPr>
            <a:r>
              <a:rPr lang="en-US" altLang="en-US" sz="2600" dirty="0"/>
              <a:t>The expense recognition (or matching) principle aims to record expenses in the same accounting period as the revenues that are recognized as a result of those expenses. This matching of expenses with the revenue benefits is a major part of the adjusting process.</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533400"/>
            <a:ext cx="9144000" cy="838200"/>
          </a:xfrm>
        </p:spPr>
        <p:txBody>
          <a:bodyPr/>
          <a:lstStyle/>
          <a:p>
            <a:r>
              <a:rPr lang="en-US" altLang="en-US" sz="3600" dirty="0">
                <a:latin typeface="Verdana" pitchFamily="34" charset="0"/>
                <a:ea typeface="Verdana" pitchFamily="34" charset="0"/>
                <a:cs typeface="Verdana" pitchFamily="34" charset="0"/>
              </a:rPr>
              <a:t>Long-Term Investments</a:t>
            </a:r>
            <a:endParaRPr lang="en-US" sz="3600" dirty="0">
              <a:latin typeface="Verdana" pitchFamily="34" charset="0"/>
              <a:ea typeface="Verdana" pitchFamily="34" charset="0"/>
              <a:cs typeface="Verdana" pitchFamily="34" charset="0"/>
            </a:endParaRPr>
          </a:p>
        </p:txBody>
      </p:sp>
      <p:sp>
        <p:nvSpPr>
          <p:cNvPr id="9" name="Text Placeholder 8"/>
          <p:cNvSpPr>
            <a:spLocks noGrp="1"/>
          </p:cNvSpPr>
          <p:nvPr>
            <p:ph type="body" sz="quarter" idx="13"/>
          </p:nvPr>
        </p:nvSpPr>
        <p:spPr>
          <a:xfrm>
            <a:off x="609600" y="1371600"/>
            <a:ext cx="7924800" cy="609600"/>
          </a:xfrm>
        </p:spPr>
        <p:txBody>
          <a:bodyPr/>
          <a:lstStyle/>
          <a:p>
            <a:r>
              <a:rPr lang="en-US" altLang="en-US" b="1" kern="0" dirty="0">
                <a:solidFill>
                  <a:prstClr val="black"/>
                </a:solidFill>
              </a:rPr>
              <a:t>Learning Objective C3: </a:t>
            </a:r>
            <a:r>
              <a:rPr lang="en-US" altLang="en-US" kern="0" dirty="0">
                <a:solidFill>
                  <a:prstClr val="black"/>
                </a:solidFill>
              </a:rPr>
              <a:t>Explain and prepare a classified balance sheet</a:t>
            </a:r>
            <a:r>
              <a:rPr lang="en-US" dirty="0">
                <a:solidFill>
                  <a:prstClr val="black"/>
                </a:solidFill>
              </a:rPr>
              <a:t>.</a:t>
            </a:r>
            <a:endParaRPr lang="en-US" kern="0" dirty="0">
              <a:solidFill>
                <a:prstClr val="black"/>
              </a:solidFill>
            </a:endParaRPr>
          </a:p>
        </p:txBody>
      </p:sp>
      <p:sp>
        <p:nvSpPr>
          <p:cNvPr id="8" name="Content Placeholder 7"/>
          <p:cNvSpPr>
            <a:spLocks noGrp="1"/>
          </p:cNvSpPr>
          <p:nvPr>
            <p:ph idx="1"/>
          </p:nvPr>
        </p:nvSpPr>
        <p:spPr>
          <a:xfrm>
            <a:off x="457200" y="2209800"/>
            <a:ext cx="8229600" cy="4114800"/>
          </a:xfrm>
        </p:spPr>
        <p:txBody>
          <a:bodyPr/>
          <a:lstStyle/>
          <a:p>
            <a:pPr>
              <a:spcBef>
                <a:spcPct val="50000"/>
              </a:spcBef>
              <a:defRPr/>
            </a:pPr>
            <a:r>
              <a:rPr lang="en-US" sz="2600" dirty="0">
                <a:latin typeface="Verdana" pitchFamily="34" charset="0"/>
                <a:ea typeface="Verdana" pitchFamily="34" charset="0"/>
                <a:cs typeface="Verdana" pitchFamily="34" charset="0"/>
              </a:rPr>
              <a:t>Long-term investments are expected to be held for more than one year or the operating cycle.</a:t>
            </a:r>
          </a:p>
        </p:txBody>
      </p:sp>
    </p:spTree>
    <p:extLst>
      <p:ext uri="{BB962C8B-B14F-4D97-AF65-F5344CB8AC3E}">
        <p14:creationId xmlns:p14="http://schemas.microsoft.com/office/powerpoint/2010/main" val="359622645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533400"/>
            <a:ext cx="9144000" cy="838200"/>
          </a:xfrm>
        </p:spPr>
        <p:txBody>
          <a:bodyPr/>
          <a:lstStyle/>
          <a:p>
            <a:r>
              <a:rPr lang="en-US" altLang="en-US" sz="3600" dirty="0">
                <a:latin typeface="Verdana" pitchFamily="34" charset="0"/>
                <a:ea typeface="Verdana" pitchFamily="34" charset="0"/>
                <a:cs typeface="Verdana" pitchFamily="34" charset="0"/>
              </a:rPr>
              <a:t>Plant Assets</a:t>
            </a:r>
            <a:endParaRPr lang="en-US" sz="3600" dirty="0">
              <a:latin typeface="Verdana" pitchFamily="34" charset="0"/>
              <a:ea typeface="Verdana" pitchFamily="34" charset="0"/>
              <a:cs typeface="Verdana" pitchFamily="34" charset="0"/>
            </a:endParaRPr>
          </a:p>
        </p:txBody>
      </p:sp>
      <p:sp>
        <p:nvSpPr>
          <p:cNvPr id="9" name="Text Placeholder 8"/>
          <p:cNvSpPr>
            <a:spLocks noGrp="1"/>
          </p:cNvSpPr>
          <p:nvPr>
            <p:ph type="body" sz="quarter" idx="13"/>
          </p:nvPr>
        </p:nvSpPr>
        <p:spPr>
          <a:xfrm>
            <a:off x="609600" y="1371600"/>
            <a:ext cx="7924800" cy="609600"/>
          </a:xfrm>
        </p:spPr>
        <p:txBody>
          <a:bodyPr/>
          <a:lstStyle/>
          <a:p>
            <a:r>
              <a:rPr lang="en-US" altLang="en-US" b="1" kern="0" dirty="0">
                <a:solidFill>
                  <a:prstClr val="black"/>
                </a:solidFill>
              </a:rPr>
              <a:t>Learning Objective C3: </a:t>
            </a:r>
            <a:r>
              <a:rPr lang="en-US" altLang="en-US" kern="0" dirty="0">
                <a:solidFill>
                  <a:prstClr val="black"/>
                </a:solidFill>
              </a:rPr>
              <a:t>Explain and prepare a classified balance sheet</a:t>
            </a:r>
            <a:r>
              <a:rPr lang="en-US" dirty="0">
                <a:solidFill>
                  <a:prstClr val="black"/>
                </a:solidFill>
              </a:rPr>
              <a:t>.</a:t>
            </a:r>
            <a:endParaRPr lang="en-US" kern="0" dirty="0">
              <a:solidFill>
                <a:prstClr val="black"/>
              </a:solidFill>
            </a:endParaRPr>
          </a:p>
        </p:txBody>
      </p:sp>
      <p:sp>
        <p:nvSpPr>
          <p:cNvPr id="8" name="Content Placeholder 7"/>
          <p:cNvSpPr>
            <a:spLocks noGrp="1"/>
          </p:cNvSpPr>
          <p:nvPr>
            <p:ph idx="1"/>
          </p:nvPr>
        </p:nvSpPr>
        <p:spPr>
          <a:xfrm>
            <a:off x="457200" y="2209800"/>
            <a:ext cx="8229600" cy="4114800"/>
          </a:xfrm>
        </p:spPr>
        <p:txBody>
          <a:bodyPr/>
          <a:lstStyle/>
          <a:p>
            <a:pPr>
              <a:spcBef>
                <a:spcPct val="50000"/>
              </a:spcBef>
              <a:defRPr/>
            </a:pPr>
            <a:r>
              <a:rPr lang="en-US" sz="2600" dirty="0">
                <a:latin typeface="Verdana" pitchFamily="34" charset="0"/>
                <a:ea typeface="Verdana" pitchFamily="34" charset="0"/>
                <a:cs typeface="Verdana" pitchFamily="34" charset="0"/>
              </a:rPr>
              <a:t>Plant assets are tangible long-lived assets used to produce or sell products and services.</a:t>
            </a:r>
          </a:p>
        </p:txBody>
      </p:sp>
    </p:spTree>
    <p:extLst>
      <p:ext uri="{BB962C8B-B14F-4D97-AF65-F5344CB8AC3E}">
        <p14:creationId xmlns:p14="http://schemas.microsoft.com/office/powerpoint/2010/main" val="168491710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533400"/>
            <a:ext cx="9144000" cy="838200"/>
          </a:xfrm>
        </p:spPr>
        <p:txBody>
          <a:bodyPr/>
          <a:lstStyle/>
          <a:p>
            <a:r>
              <a:rPr lang="en-US" altLang="en-US" sz="3600" dirty="0">
                <a:latin typeface="Verdana" pitchFamily="34" charset="0"/>
                <a:ea typeface="Verdana" pitchFamily="34" charset="0"/>
                <a:cs typeface="Verdana" pitchFamily="34" charset="0"/>
              </a:rPr>
              <a:t>Intangible Assets</a:t>
            </a:r>
            <a:endParaRPr lang="en-US" sz="3600" dirty="0">
              <a:latin typeface="Verdana" pitchFamily="34" charset="0"/>
              <a:ea typeface="Verdana" pitchFamily="34" charset="0"/>
              <a:cs typeface="Verdana" pitchFamily="34" charset="0"/>
            </a:endParaRPr>
          </a:p>
        </p:txBody>
      </p:sp>
      <p:sp>
        <p:nvSpPr>
          <p:cNvPr id="9" name="Text Placeholder 8"/>
          <p:cNvSpPr>
            <a:spLocks noGrp="1"/>
          </p:cNvSpPr>
          <p:nvPr>
            <p:ph type="body" sz="quarter" idx="13"/>
          </p:nvPr>
        </p:nvSpPr>
        <p:spPr>
          <a:xfrm>
            <a:off x="609600" y="1371600"/>
            <a:ext cx="7924800" cy="609600"/>
          </a:xfrm>
        </p:spPr>
        <p:txBody>
          <a:bodyPr/>
          <a:lstStyle/>
          <a:p>
            <a:r>
              <a:rPr lang="en-US" altLang="en-US" b="1" kern="0" dirty="0">
                <a:solidFill>
                  <a:prstClr val="black"/>
                </a:solidFill>
              </a:rPr>
              <a:t>Learning Objective C3: </a:t>
            </a:r>
            <a:r>
              <a:rPr lang="en-US" altLang="en-US" kern="0" dirty="0">
                <a:solidFill>
                  <a:prstClr val="black"/>
                </a:solidFill>
              </a:rPr>
              <a:t>Explain and prepare a classified balance sheet</a:t>
            </a:r>
            <a:r>
              <a:rPr lang="en-US" dirty="0">
                <a:solidFill>
                  <a:prstClr val="black"/>
                </a:solidFill>
              </a:rPr>
              <a:t>.</a:t>
            </a:r>
            <a:endParaRPr lang="en-US" kern="0" dirty="0">
              <a:solidFill>
                <a:prstClr val="black"/>
              </a:solidFill>
            </a:endParaRPr>
          </a:p>
        </p:txBody>
      </p:sp>
      <p:sp>
        <p:nvSpPr>
          <p:cNvPr id="8" name="Content Placeholder 7"/>
          <p:cNvSpPr>
            <a:spLocks noGrp="1"/>
          </p:cNvSpPr>
          <p:nvPr>
            <p:ph idx="1"/>
          </p:nvPr>
        </p:nvSpPr>
        <p:spPr>
          <a:xfrm>
            <a:off x="457200" y="2209800"/>
            <a:ext cx="8229600" cy="4114800"/>
          </a:xfrm>
        </p:spPr>
        <p:txBody>
          <a:bodyPr/>
          <a:lstStyle/>
          <a:p>
            <a:pPr>
              <a:spcBef>
                <a:spcPct val="50000"/>
              </a:spcBef>
              <a:defRPr/>
            </a:pPr>
            <a:r>
              <a:rPr lang="en-US" sz="2600" dirty="0">
                <a:latin typeface="Verdana" pitchFamily="34" charset="0"/>
                <a:ea typeface="Verdana" pitchFamily="34" charset="0"/>
                <a:cs typeface="Verdana" pitchFamily="34" charset="0"/>
              </a:rPr>
              <a:t>Intangible assets are long-term resources used to produce or sell products and services and that lack physical form.</a:t>
            </a:r>
          </a:p>
        </p:txBody>
      </p:sp>
    </p:spTree>
    <p:extLst>
      <p:ext uri="{BB962C8B-B14F-4D97-AF65-F5344CB8AC3E}">
        <p14:creationId xmlns:p14="http://schemas.microsoft.com/office/powerpoint/2010/main" val="354576276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533400"/>
            <a:ext cx="9144000" cy="838200"/>
          </a:xfrm>
        </p:spPr>
        <p:txBody>
          <a:bodyPr/>
          <a:lstStyle/>
          <a:p>
            <a:r>
              <a:rPr lang="en-US" altLang="en-US" sz="3600" dirty="0">
                <a:latin typeface="Verdana" pitchFamily="34" charset="0"/>
                <a:ea typeface="Verdana" pitchFamily="34" charset="0"/>
                <a:cs typeface="Verdana" pitchFamily="34" charset="0"/>
              </a:rPr>
              <a:t>Current Liabilities</a:t>
            </a:r>
            <a:endParaRPr lang="en-US" sz="3600" dirty="0">
              <a:latin typeface="Verdana" pitchFamily="34" charset="0"/>
              <a:ea typeface="Verdana" pitchFamily="34" charset="0"/>
              <a:cs typeface="Verdana" pitchFamily="34" charset="0"/>
            </a:endParaRPr>
          </a:p>
        </p:txBody>
      </p:sp>
      <p:sp>
        <p:nvSpPr>
          <p:cNvPr id="9" name="Text Placeholder 8"/>
          <p:cNvSpPr>
            <a:spLocks noGrp="1"/>
          </p:cNvSpPr>
          <p:nvPr>
            <p:ph type="body" sz="quarter" idx="13"/>
          </p:nvPr>
        </p:nvSpPr>
        <p:spPr>
          <a:xfrm>
            <a:off x="609600" y="1371600"/>
            <a:ext cx="7924800" cy="609600"/>
          </a:xfrm>
        </p:spPr>
        <p:txBody>
          <a:bodyPr/>
          <a:lstStyle/>
          <a:p>
            <a:r>
              <a:rPr lang="en-US" altLang="en-US" b="1" kern="0" dirty="0">
                <a:solidFill>
                  <a:prstClr val="black"/>
                </a:solidFill>
              </a:rPr>
              <a:t>Learning Objective C3: </a:t>
            </a:r>
            <a:r>
              <a:rPr lang="en-US" altLang="en-US" kern="0" dirty="0">
                <a:solidFill>
                  <a:prstClr val="black"/>
                </a:solidFill>
              </a:rPr>
              <a:t>Explain and prepare a classified balance sheet</a:t>
            </a:r>
            <a:r>
              <a:rPr lang="en-US" dirty="0">
                <a:solidFill>
                  <a:prstClr val="black"/>
                </a:solidFill>
              </a:rPr>
              <a:t>.</a:t>
            </a:r>
            <a:endParaRPr lang="en-US" kern="0" dirty="0">
              <a:solidFill>
                <a:prstClr val="black"/>
              </a:solidFill>
            </a:endParaRPr>
          </a:p>
        </p:txBody>
      </p:sp>
      <p:sp>
        <p:nvSpPr>
          <p:cNvPr id="8" name="Content Placeholder 7"/>
          <p:cNvSpPr>
            <a:spLocks noGrp="1"/>
          </p:cNvSpPr>
          <p:nvPr>
            <p:ph idx="1"/>
          </p:nvPr>
        </p:nvSpPr>
        <p:spPr>
          <a:xfrm>
            <a:off x="457200" y="2209800"/>
            <a:ext cx="8229600" cy="4114800"/>
          </a:xfrm>
        </p:spPr>
        <p:txBody>
          <a:bodyPr/>
          <a:lstStyle/>
          <a:p>
            <a:pPr>
              <a:spcBef>
                <a:spcPct val="50000"/>
              </a:spcBef>
              <a:defRPr/>
            </a:pPr>
            <a:r>
              <a:rPr lang="en-US" sz="2400" dirty="0">
                <a:latin typeface="Verdana" pitchFamily="34" charset="0"/>
                <a:ea typeface="Verdana" pitchFamily="34" charset="0"/>
                <a:cs typeface="Verdana" pitchFamily="34" charset="0"/>
              </a:rPr>
              <a:t>Current liabilities are obligations due within the longer of one year or the company’s operating cycle.</a:t>
            </a:r>
          </a:p>
        </p:txBody>
      </p:sp>
    </p:spTree>
    <p:extLst>
      <p:ext uri="{BB962C8B-B14F-4D97-AF65-F5344CB8AC3E}">
        <p14:creationId xmlns:p14="http://schemas.microsoft.com/office/powerpoint/2010/main" val="68560944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533400"/>
            <a:ext cx="9144000" cy="838200"/>
          </a:xfrm>
        </p:spPr>
        <p:txBody>
          <a:bodyPr/>
          <a:lstStyle/>
          <a:p>
            <a:r>
              <a:rPr lang="en-US" altLang="en-US" sz="3600" dirty="0">
                <a:latin typeface="Verdana" pitchFamily="34" charset="0"/>
                <a:ea typeface="Verdana" pitchFamily="34" charset="0"/>
                <a:cs typeface="Verdana" pitchFamily="34" charset="0"/>
              </a:rPr>
              <a:t>Long-Term Liabilities</a:t>
            </a:r>
            <a:endParaRPr lang="en-US" sz="3600" dirty="0">
              <a:latin typeface="Verdana" pitchFamily="34" charset="0"/>
              <a:ea typeface="Verdana" pitchFamily="34" charset="0"/>
              <a:cs typeface="Verdana" pitchFamily="34" charset="0"/>
            </a:endParaRPr>
          </a:p>
        </p:txBody>
      </p:sp>
      <p:sp>
        <p:nvSpPr>
          <p:cNvPr id="9" name="Text Placeholder 8"/>
          <p:cNvSpPr>
            <a:spLocks noGrp="1"/>
          </p:cNvSpPr>
          <p:nvPr>
            <p:ph type="body" sz="quarter" idx="13"/>
          </p:nvPr>
        </p:nvSpPr>
        <p:spPr>
          <a:xfrm>
            <a:off x="609600" y="1371600"/>
            <a:ext cx="7924800" cy="609600"/>
          </a:xfrm>
        </p:spPr>
        <p:txBody>
          <a:bodyPr/>
          <a:lstStyle/>
          <a:p>
            <a:r>
              <a:rPr lang="en-US" altLang="en-US" b="1" kern="0" dirty="0">
                <a:solidFill>
                  <a:prstClr val="black"/>
                </a:solidFill>
              </a:rPr>
              <a:t>Learning Objective C3: </a:t>
            </a:r>
            <a:r>
              <a:rPr lang="en-US" altLang="en-US" kern="0" dirty="0">
                <a:solidFill>
                  <a:prstClr val="black"/>
                </a:solidFill>
              </a:rPr>
              <a:t>Explain and prepare a classified balance sheet</a:t>
            </a:r>
            <a:r>
              <a:rPr lang="en-US" dirty="0">
                <a:solidFill>
                  <a:prstClr val="black"/>
                </a:solidFill>
              </a:rPr>
              <a:t>.</a:t>
            </a:r>
            <a:endParaRPr lang="en-US" kern="0" dirty="0">
              <a:solidFill>
                <a:prstClr val="black"/>
              </a:solidFill>
            </a:endParaRPr>
          </a:p>
        </p:txBody>
      </p:sp>
      <p:sp>
        <p:nvSpPr>
          <p:cNvPr id="8" name="Content Placeholder 7"/>
          <p:cNvSpPr>
            <a:spLocks noGrp="1"/>
          </p:cNvSpPr>
          <p:nvPr>
            <p:ph idx="1"/>
          </p:nvPr>
        </p:nvSpPr>
        <p:spPr>
          <a:xfrm>
            <a:off x="457200" y="2209800"/>
            <a:ext cx="8229600" cy="4114800"/>
          </a:xfrm>
        </p:spPr>
        <p:txBody>
          <a:bodyPr/>
          <a:lstStyle/>
          <a:p>
            <a:pPr>
              <a:spcBef>
                <a:spcPct val="50000"/>
              </a:spcBef>
              <a:defRPr/>
            </a:pPr>
            <a:r>
              <a:rPr lang="en-US" sz="2600" dirty="0">
                <a:latin typeface="Verdana" pitchFamily="34" charset="0"/>
                <a:ea typeface="Verdana" pitchFamily="34" charset="0"/>
                <a:cs typeface="Verdana" pitchFamily="34" charset="0"/>
              </a:rPr>
              <a:t>Long-term liabilities are obligations not due within the longer of one year or the company’s operating cycle.</a:t>
            </a:r>
          </a:p>
        </p:txBody>
      </p:sp>
    </p:spTree>
    <p:extLst>
      <p:ext uri="{BB962C8B-B14F-4D97-AF65-F5344CB8AC3E}">
        <p14:creationId xmlns:p14="http://schemas.microsoft.com/office/powerpoint/2010/main" val="289324306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533400"/>
            <a:ext cx="9144000" cy="838200"/>
          </a:xfrm>
        </p:spPr>
        <p:txBody>
          <a:bodyPr/>
          <a:lstStyle/>
          <a:p>
            <a:r>
              <a:rPr lang="en-US" altLang="en-US" sz="3600" dirty="0"/>
              <a:t>Equity</a:t>
            </a:r>
            <a:endParaRPr lang="en-US" sz="3600" dirty="0">
              <a:latin typeface="Verdana" pitchFamily="34" charset="0"/>
              <a:ea typeface="Verdana" pitchFamily="34" charset="0"/>
              <a:cs typeface="Verdana" pitchFamily="34" charset="0"/>
            </a:endParaRPr>
          </a:p>
        </p:txBody>
      </p:sp>
      <p:sp>
        <p:nvSpPr>
          <p:cNvPr id="9" name="Text Placeholder 8"/>
          <p:cNvSpPr>
            <a:spLocks noGrp="1"/>
          </p:cNvSpPr>
          <p:nvPr>
            <p:ph type="body" sz="quarter" idx="13"/>
          </p:nvPr>
        </p:nvSpPr>
        <p:spPr>
          <a:xfrm>
            <a:off x="609600" y="1371600"/>
            <a:ext cx="7924800" cy="609600"/>
          </a:xfrm>
        </p:spPr>
        <p:txBody>
          <a:bodyPr/>
          <a:lstStyle/>
          <a:p>
            <a:r>
              <a:rPr lang="en-US" altLang="en-US" b="1" kern="0" dirty="0">
                <a:solidFill>
                  <a:prstClr val="black"/>
                </a:solidFill>
              </a:rPr>
              <a:t>Learning Objective C3: </a:t>
            </a:r>
            <a:r>
              <a:rPr lang="en-US" altLang="en-US" kern="0" dirty="0">
                <a:solidFill>
                  <a:prstClr val="black"/>
                </a:solidFill>
              </a:rPr>
              <a:t>Explain and prepare a classified balance sheet</a:t>
            </a:r>
            <a:r>
              <a:rPr lang="en-US" dirty="0">
                <a:solidFill>
                  <a:prstClr val="black"/>
                </a:solidFill>
              </a:rPr>
              <a:t>.</a:t>
            </a:r>
            <a:endParaRPr lang="en-US" kern="0" dirty="0">
              <a:solidFill>
                <a:prstClr val="black"/>
              </a:solidFill>
            </a:endParaRPr>
          </a:p>
        </p:txBody>
      </p:sp>
      <p:sp>
        <p:nvSpPr>
          <p:cNvPr id="8" name="Content Placeholder 7"/>
          <p:cNvSpPr>
            <a:spLocks noGrp="1"/>
          </p:cNvSpPr>
          <p:nvPr>
            <p:ph idx="1"/>
          </p:nvPr>
        </p:nvSpPr>
        <p:spPr>
          <a:xfrm>
            <a:off x="457200" y="2209800"/>
            <a:ext cx="8229600" cy="4114800"/>
          </a:xfrm>
        </p:spPr>
        <p:txBody>
          <a:bodyPr/>
          <a:lstStyle/>
          <a:p>
            <a:pPr>
              <a:spcBef>
                <a:spcPct val="50000"/>
              </a:spcBef>
              <a:defRPr/>
            </a:pPr>
            <a:r>
              <a:rPr lang="en-US" sz="2600" dirty="0">
                <a:latin typeface="Verdana" pitchFamily="34" charset="0"/>
                <a:ea typeface="Verdana" pitchFamily="34" charset="0"/>
                <a:cs typeface="Verdana" pitchFamily="34" charset="0"/>
              </a:rPr>
              <a:t>Equity is the owner’s claim on the assets.  </a:t>
            </a:r>
          </a:p>
        </p:txBody>
      </p:sp>
    </p:spTree>
    <p:extLst>
      <p:ext uri="{BB962C8B-B14F-4D97-AF65-F5344CB8AC3E}">
        <p14:creationId xmlns:p14="http://schemas.microsoft.com/office/powerpoint/2010/main" val="184193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533400"/>
            <a:ext cx="9144000" cy="838200"/>
          </a:xfrm>
        </p:spPr>
        <p:txBody>
          <a:bodyPr anchor="ctr"/>
          <a:lstStyle/>
          <a:p>
            <a:r>
              <a:rPr lang="en-US" dirty="0"/>
              <a:t>NEED-TO-KNOW 3-7 (1 of 3)</a:t>
            </a:r>
          </a:p>
        </p:txBody>
      </p:sp>
      <p:sp>
        <p:nvSpPr>
          <p:cNvPr id="8" name="Text Placeholder 7"/>
          <p:cNvSpPr>
            <a:spLocks noGrp="1"/>
          </p:cNvSpPr>
          <p:nvPr>
            <p:ph type="body" sz="quarter" idx="14"/>
          </p:nvPr>
        </p:nvSpPr>
        <p:spPr>
          <a:xfrm>
            <a:off x="609600" y="1371600"/>
            <a:ext cx="7924800" cy="609600"/>
          </a:xfrm>
        </p:spPr>
        <p:txBody>
          <a:bodyPr/>
          <a:lstStyle/>
          <a:p>
            <a:r>
              <a:rPr lang="en-US" altLang="en-US" b="1" kern="0" dirty="0">
                <a:solidFill>
                  <a:prstClr val="black"/>
                </a:solidFill>
              </a:rPr>
              <a:t>Learning Objective C3: </a:t>
            </a:r>
            <a:r>
              <a:rPr lang="en-US" altLang="en-US" kern="0" dirty="0">
                <a:solidFill>
                  <a:prstClr val="black"/>
                </a:solidFill>
              </a:rPr>
              <a:t>Explain and prepare a classified balance sheet</a:t>
            </a:r>
            <a:r>
              <a:rPr lang="en-US" dirty="0">
                <a:solidFill>
                  <a:prstClr val="black"/>
                </a:solidFill>
              </a:rPr>
              <a:t>.</a:t>
            </a:r>
            <a:endParaRPr lang="en-US" dirty="0"/>
          </a:p>
        </p:txBody>
      </p:sp>
      <p:sp>
        <p:nvSpPr>
          <p:cNvPr id="9" name="Content Placeholder 8"/>
          <p:cNvSpPr>
            <a:spLocks noGrp="1"/>
          </p:cNvSpPr>
          <p:nvPr>
            <p:ph sz="quarter" idx="15"/>
          </p:nvPr>
        </p:nvSpPr>
        <p:spPr>
          <a:xfrm>
            <a:off x="419100" y="2209800"/>
            <a:ext cx="8267700" cy="4191000"/>
          </a:xfrm>
        </p:spPr>
        <p:txBody>
          <a:bodyPr/>
          <a:lstStyle/>
          <a:p>
            <a:r>
              <a:rPr lang="en-US" sz="2600" dirty="0">
                <a:solidFill>
                  <a:srgbClr val="000000"/>
                </a:solidFill>
                <a:latin typeface="Verdana" pitchFamily="34" charset="0"/>
                <a:ea typeface="Verdana" pitchFamily="34" charset="0"/>
                <a:cs typeface="Verdana" pitchFamily="34" charset="0"/>
              </a:rPr>
              <a:t>Use the adjusted trial balance of Magic Company to prepare its classified balance sheet as of December 31, 20X2. (Hint: The retained earnings account balance is $40,000 at December 31, 20X2.)</a:t>
            </a:r>
            <a:endParaRPr lang="en-US" sz="26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14416479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533400"/>
            <a:ext cx="9144000" cy="838200"/>
          </a:xfrm>
        </p:spPr>
        <p:txBody>
          <a:bodyPr anchor="ctr"/>
          <a:lstStyle/>
          <a:p>
            <a:r>
              <a:rPr lang="en-US" dirty="0"/>
              <a:t>NEED-TO-KNOW 3-7 (2 of 3)</a:t>
            </a:r>
          </a:p>
        </p:txBody>
      </p:sp>
      <p:sp>
        <p:nvSpPr>
          <p:cNvPr id="8" name="Text Placeholder 7"/>
          <p:cNvSpPr>
            <a:spLocks noGrp="1"/>
          </p:cNvSpPr>
          <p:nvPr>
            <p:ph type="body" sz="quarter" idx="14"/>
          </p:nvPr>
        </p:nvSpPr>
        <p:spPr>
          <a:xfrm>
            <a:off x="609600" y="1371600"/>
            <a:ext cx="7924800" cy="609600"/>
          </a:xfrm>
        </p:spPr>
        <p:txBody>
          <a:bodyPr/>
          <a:lstStyle/>
          <a:p>
            <a:r>
              <a:rPr lang="en-US" altLang="en-US" b="1" kern="0" dirty="0">
                <a:solidFill>
                  <a:prstClr val="black"/>
                </a:solidFill>
              </a:rPr>
              <a:t>Learning Objective C3: </a:t>
            </a:r>
            <a:r>
              <a:rPr lang="en-US" altLang="en-US" kern="0" dirty="0">
                <a:solidFill>
                  <a:prstClr val="black"/>
                </a:solidFill>
              </a:rPr>
              <a:t>Explain and prepare a classified balance sheet</a:t>
            </a:r>
            <a:r>
              <a:rPr lang="en-US" dirty="0">
                <a:solidFill>
                  <a:prstClr val="black"/>
                </a:solidFill>
              </a:rPr>
              <a:t>.</a:t>
            </a:r>
            <a:endParaRPr lang="en-US" kern="0" dirty="0">
              <a:solidFill>
                <a:prstClr val="black"/>
              </a:solidFill>
            </a:endParaRPr>
          </a:p>
        </p:txBody>
      </p:sp>
      <p:pic>
        <p:nvPicPr>
          <p:cNvPr id="293890" name="Picture 2" descr="Trial balance&#10;Cash = debit $13,000&#10;Accounts receivable = debit 17,000&#10;Land = debit 85,000&#10;Accounts payable = credit $12,000&#10;Long-term notes payable = credit 33,000&#10;Common stock = credit 30,000&#10;Retained earnings = credit 45,000&#10;Dividends = debit 20,000&#10;Fees earned = credit 79,000&#10;Salaries expense = debit 56,000&#10;Office supplies expense = debit 8,00&#10;Total debit = $199,000&#10;Total credit = $199,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6431" y="2187607"/>
            <a:ext cx="5291138" cy="4128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098645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533400"/>
            <a:ext cx="9144000" cy="838200"/>
          </a:xfrm>
        </p:spPr>
        <p:txBody>
          <a:bodyPr anchor="ctr"/>
          <a:lstStyle/>
          <a:p>
            <a:r>
              <a:rPr lang="en-US" dirty="0"/>
              <a:t>NEED-TO-KNOW 3-7 (3 of 3)</a:t>
            </a:r>
          </a:p>
        </p:txBody>
      </p:sp>
      <p:sp>
        <p:nvSpPr>
          <p:cNvPr id="8" name="Text Placeholder 7"/>
          <p:cNvSpPr>
            <a:spLocks noGrp="1"/>
          </p:cNvSpPr>
          <p:nvPr>
            <p:ph type="body" sz="quarter" idx="14"/>
          </p:nvPr>
        </p:nvSpPr>
        <p:spPr>
          <a:xfrm>
            <a:off x="609600" y="1371600"/>
            <a:ext cx="7924800" cy="609600"/>
          </a:xfrm>
        </p:spPr>
        <p:txBody>
          <a:bodyPr/>
          <a:lstStyle/>
          <a:p>
            <a:r>
              <a:rPr lang="en-US" altLang="en-US" b="1" kern="0" dirty="0">
                <a:solidFill>
                  <a:prstClr val="black"/>
                </a:solidFill>
              </a:rPr>
              <a:t>Learning Objective C3: </a:t>
            </a:r>
            <a:r>
              <a:rPr lang="en-US" altLang="en-US" kern="0" dirty="0">
                <a:solidFill>
                  <a:prstClr val="black"/>
                </a:solidFill>
              </a:rPr>
              <a:t>Explain and prepare a classified balance sheet</a:t>
            </a:r>
            <a:r>
              <a:rPr lang="en-US" dirty="0">
                <a:solidFill>
                  <a:prstClr val="black"/>
                </a:solidFill>
              </a:rPr>
              <a:t>.</a:t>
            </a:r>
            <a:endParaRPr lang="en-US" kern="0" dirty="0">
              <a:solidFill>
                <a:prstClr val="black"/>
              </a:solidFill>
            </a:endParaRPr>
          </a:p>
        </p:txBody>
      </p:sp>
      <p:pic>
        <p:nvPicPr>
          <p:cNvPr id="294914" name="Picture 2" descr="Magic Company's detailed balance sheet for December 31, 20X2 is repeated he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7231" y="2037248"/>
            <a:ext cx="3156632" cy="4439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709624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altLang="en-US" b="1" dirty="0"/>
              <a:t>Learning Objective</a:t>
            </a:r>
            <a:r>
              <a:rPr lang="en-US" altLang="en-US" dirty="0"/>
              <a:t> </a:t>
            </a:r>
            <a:r>
              <a:rPr lang="en-US" altLang="en-US" b="1" dirty="0"/>
              <a:t>A1: </a:t>
            </a:r>
            <a:r>
              <a:rPr lang="en-US" altLang="en-US" dirty="0"/>
              <a:t>Compute profit margin and describe its use in analyzing company performance.</a:t>
            </a:r>
            <a:endParaRPr lang="en-US" dirty="0"/>
          </a:p>
        </p:txBody>
      </p:sp>
    </p:spTree>
    <p:extLst>
      <p:ext uri="{BB962C8B-B14F-4D97-AF65-F5344CB8AC3E}">
        <p14:creationId xmlns:p14="http://schemas.microsoft.com/office/powerpoint/2010/main" val="1621507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362200"/>
            <a:ext cx="8001000" cy="2362200"/>
          </a:xfrm>
        </p:spPr>
        <p:txBody>
          <a:bodyPr/>
          <a:lstStyle/>
          <a:p>
            <a:r>
              <a:rPr lang="en-US" altLang="en-US" sz="3600" b="1" dirty="0">
                <a:latin typeface="Verdana" pitchFamily="34" charset="0"/>
                <a:ea typeface="Verdana" pitchFamily="34" charset="0"/>
                <a:cs typeface="Verdana" pitchFamily="34" charset="0"/>
              </a:rPr>
              <a:t>Learning Objective </a:t>
            </a:r>
            <a:r>
              <a:rPr lang="en-US" altLang="en-US" sz="3600" b="1" dirty="0">
                <a:solidFill>
                  <a:srgbClr val="000000"/>
                </a:solidFill>
                <a:latin typeface="Verdana" pitchFamily="34" charset="0"/>
                <a:ea typeface="Verdana" pitchFamily="34" charset="0"/>
                <a:cs typeface="Verdana" pitchFamily="34" charset="0"/>
              </a:rPr>
              <a:t>P1: </a:t>
            </a:r>
            <a:r>
              <a:rPr lang="en-US" altLang="en-US" sz="3600" dirty="0">
                <a:latin typeface="Verdana" pitchFamily="34" charset="0"/>
                <a:ea typeface="Verdana" pitchFamily="34" charset="0"/>
                <a:cs typeface="Verdana" pitchFamily="34" charset="0"/>
              </a:rPr>
              <a:t>Prepare and explain adjusting entries.</a:t>
            </a:r>
            <a:endParaRPr lang="en-US" sz="3600" b="1" dirty="0">
              <a:latin typeface="Verdana" pitchFamily="34" charset="0"/>
              <a:ea typeface="Verdana" pitchFamily="34" charset="0"/>
              <a:cs typeface="Verdana" pitchFamily="34" charset="0"/>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762000"/>
          </a:xfrm>
        </p:spPr>
        <p:txBody>
          <a:bodyPr anchor="ctr"/>
          <a:lstStyle/>
          <a:p>
            <a:r>
              <a:rPr lang="en-US" altLang="en-US" dirty="0"/>
              <a:t>Profit Margin</a:t>
            </a:r>
            <a:endParaRPr lang="en-US" dirty="0"/>
          </a:p>
        </p:txBody>
      </p:sp>
      <p:sp>
        <p:nvSpPr>
          <p:cNvPr id="4" name="Text Placeholder 3"/>
          <p:cNvSpPr>
            <a:spLocks noGrp="1"/>
          </p:cNvSpPr>
          <p:nvPr>
            <p:ph type="body" sz="quarter" idx="14"/>
          </p:nvPr>
        </p:nvSpPr>
        <p:spPr>
          <a:xfrm>
            <a:off x="533400" y="1295400"/>
            <a:ext cx="8077200" cy="685800"/>
          </a:xfrm>
        </p:spPr>
        <p:txBody>
          <a:bodyPr/>
          <a:lstStyle/>
          <a:p>
            <a:r>
              <a:rPr lang="en-US" altLang="en-US" b="1" kern="0" dirty="0">
                <a:solidFill>
                  <a:prstClr val="black"/>
                </a:solidFill>
                <a:latin typeface="Verdana" pitchFamily="34" charset="0"/>
                <a:ea typeface="Verdana" pitchFamily="34" charset="0"/>
                <a:cs typeface="Verdana" pitchFamily="34" charset="0"/>
              </a:rPr>
              <a:t>Learning Objective A1: </a:t>
            </a:r>
            <a:r>
              <a:rPr lang="en-US" altLang="en-US" dirty="0">
                <a:latin typeface="Verdana" pitchFamily="34" charset="0"/>
                <a:ea typeface="Verdana" pitchFamily="34" charset="0"/>
                <a:cs typeface="Verdana" pitchFamily="34" charset="0"/>
              </a:rPr>
              <a:t>Compute profit margin and describe its use in analyzing company performance.</a:t>
            </a:r>
            <a:endParaRPr lang="en-US" b="1" kern="0" dirty="0">
              <a:solidFill>
                <a:prstClr val="black"/>
              </a:solidFill>
              <a:latin typeface="Verdana" pitchFamily="34" charset="0"/>
              <a:ea typeface="Verdana" pitchFamily="34" charset="0"/>
              <a:cs typeface="Verdana" pitchFamily="34" charset="0"/>
            </a:endParaRPr>
          </a:p>
        </p:txBody>
      </p:sp>
      <p:sp>
        <p:nvSpPr>
          <p:cNvPr id="5" name="Content Placeholder 4"/>
          <p:cNvSpPr>
            <a:spLocks noGrp="1"/>
          </p:cNvSpPr>
          <p:nvPr>
            <p:ph sz="quarter" idx="15"/>
          </p:nvPr>
        </p:nvSpPr>
        <p:spPr>
          <a:xfrm>
            <a:off x="495300" y="2057400"/>
            <a:ext cx="8115300" cy="838200"/>
          </a:xfrm>
        </p:spPr>
        <p:txBody>
          <a:bodyPr/>
          <a:lstStyle/>
          <a:p>
            <a:r>
              <a:rPr lang="en-US" altLang="en-US" sz="2400" dirty="0">
                <a:latin typeface="Verdana" pitchFamily="34" charset="0"/>
                <a:ea typeface="Verdana" pitchFamily="34" charset="0"/>
                <a:cs typeface="Verdana" pitchFamily="34" charset="0"/>
              </a:rPr>
              <a:t>The profit margin ratio measures the company’s net income to net sales.</a:t>
            </a:r>
          </a:p>
        </p:txBody>
      </p:sp>
      <p:graphicFrame>
        <p:nvGraphicFramePr>
          <p:cNvPr id="8" name="Object 7" descr="An equation determining Profit margin.&#10;Profit margin equals Net income over Net sales.&#10;"/>
          <p:cNvGraphicFramePr>
            <a:graphicFrameLocks noChangeAspect="1"/>
          </p:cNvGraphicFramePr>
          <p:nvPr>
            <p:extLst>
              <p:ext uri="{D42A27DB-BD31-4B8C-83A1-F6EECF244321}">
                <p14:modId xmlns:p14="http://schemas.microsoft.com/office/powerpoint/2010/main" val="1717397885"/>
              </p:ext>
            </p:extLst>
          </p:nvPr>
        </p:nvGraphicFramePr>
        <p:xfrm>
          <a:off x="2554981" y="2941842"/>
          <a:ext cx="4034039" cy="791958"/>
        </p:xfrm>
        <a:graphic>
          <a:graphicData uri="http://schemas.openxmlformats.org/presentationml/2006/ole">
            <mc:AlternateContent xmlns:mc="http://schemas.openxmlformats.org/markup-compatibility/2006">
              <mc:Choice xmlns:v="urn:schemas-microsoft-com:vml" Requires="v">
                <p:oleObj spid="_x0000_s295978" name="Equation" r:id="rId4" imgW="2070000" imgH="406080" progId="Equation.3">
                  <p:embed/>
                </p:oleObj>
              </mc:Choice>
              <mc:Fallback>
                <p:oleObj name="Equation" r:id="rId4" imgW="2070000" imgH="40608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4981" y="2941842"/>
                        <a:ext cx="4034039" cy="79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Content Placeholder 5"/>
          <p:cNvSpPr>
            <a:spLocks noGrp="1"/>
          </p:cNvSpPr>
          <p:nvPr>
            <p:ph sz="quarter" idx="16"/>
          </p:nvPr>
        </p:nvSpPr>
        <p:spPr>
          <a:xfrm>
            <a:off x="412012" y="3810000"/>
            <a:ext cx="8274788" cy="533400"/>
          </a:xfrm>
          <a:noFill/>
          <a:ln w="9525">
            <a:noFill/>
            <a:miter lim="800000"/>
            <a:headEnd/>
            <a:tailEnd/>
          </a:ln>
        </p:spPr>
        <p:txBody>
          <a:bodyPr vert="horz" wrap="square" lIns="91440" tIns="45720" rIns="91440" bIns="45720" numCol="1" anchor="t" anchorCtr="0" compatLnSpc="1">
            <a:prstTxWarp prst="textNoShape">
              <a:avLst/>
            </a:prstTxWarp>
          </a:bodyPr>
          <a:lstStyle/>
          <a:p>
            <a:pPr marL="0" indent="0" algn="ctr">
              <a:buNone/>
            </a:pPr>
            <a:r>
              <a:rPr lang="en-US" altLang="en-US" sz="2400" b="1" dirty="0">
                <a:latin typeface="Verdana" pitchFamily="34" charset="0"/>
                <a:ea typeface="Verdana" pitchFamily="34" charset="0"/>
                <a:cs typeface="Verdana" pitchFamily="34" charset="0"/>
              </a:rPr>
              <a:t>Limited Brands, Inc.</a:t>
            </a:r>
          </a:p>
        </p:txBody>
      </p:sp>
      <p:graphicFrame>
        <p:nvGraphicFramePr>
          <p:cNvPr id="9" name="Table 8"/>
          <p:cNvGraphicFramePr>
            <a:graphicFrameLocks noGrp="1"/>
          </p:cNvGraphicFramePr>
          <p:nvPr>
            <p:extLst>
              <p:ext uri="{D42A27DB-BD31-4B8C-83A1-F6EECF244321}">
                <p14:modId xmlns:p14="http://schemas.microsoft.com/office/powerpoint/2010/main" val="1990234157"/>
              </p:ext>
            </p:extLst>
          </p:nvPr>
        </p:nvGraphicFramePr>
        <p:xfrm>
          <a:off x="874395" y="4470400"/>
          <a:ext cx="7355205" cy="1854200"/>
        </p:xfrm>
        <a:graphic>
          <a:graphicData uri="http://schemas.openxmlformats.org/drawingml/2006/table">
            <a:tbl>
              <a:tblPr firstRow="1" bandRow="1" bandCol="1">
                <a:tableStyleId>{5940675A-B579-460E-94D1-54222C63F5DA}</a:tableStyleId>
              </a:tblPr>
              <a:tblGrid>
                <a:gridCol w="2363787">
                  <a:extLst>
                    <a:ext uri="{9D8B030D-6E8A-4147-A177-3AD203B41FA5}">
                      <a16:colId xmlns:a16="http://schemas.microsoft.com/office/drawing/2014/main" val="20000"/>
                    </a:ext>
                  </a:extLst>
                </a:gridCol>
                <a:gridCol w="927418">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70840">
                <a:tc>
                  <a:txBody>
                    <a:bodyPr/>
                    <a:lstStyle/>
                    <a:p>
                      <a:pPr algn="ctr"/>
                      <a:r>
                        <a:rPr lang="en-US" sz="1200" b="1" dirty="0">
                          <a:latin typeface="Verdana" pitchFamily="34" charset="0"/>
                          <a:ea typeface="Verdana" pitchFamily="34" charset="0"/>
                          <a:cs typeface="Verdana" pitchFamily="34" charset="0"/>
                        </a:rPr>
                        <a:t>$ millions</a:t>
                      </a:r>
                    </a:p>
                  </a:txBody>
                  <a:tcPr anchor="ctr"/>
                </a:tc>
                <a:tc>
                  <a:txBody>
                    <a:bodyPr/>
                    <a:lstStyle/>
                    <a:p>
                      <a:pPr algn="ctr"/>
                      <a:r>
                        <a:rPr lang="en-US" sz="1200" b="1" dirty="0">
                          <a:latin typeface="Verdana" pitchFamily="34" charset="0"/>
                          <a:ea typeface="Verdana" pitchFamily="34" charset="0"/>
                          <a:cs typeface="Verdana" pitchFamily="34" charset="0"/>
                        </a:rPr>
                        <a:t>2015</a:t>
                      </a:r>
                    </a:p>
                  </a:txBody>
                  <a:tcPr anchor="ctr"/>
                </a:tc>
                <a:tc>
                  <a:txBody>
                    <a:bodyPr/>
                    <a:lstStyle/>
                    <a:p>
                      <a:pPr algn="ctr"/>
                      <a:r>
                        <a:rPr lang="en-US" sz="1200" b="1" dirty="0">
                          <a:latin typeface="Verdana" pitchFamily="34" charset="0"/>
                          <a:ea typeface="Verdana" pitchFamily="34" charset="0"/>
                          <a:cs typeface="Verdana" pitchFamily="34" charset="0"/>
                        </a:rPr>
                        <a:t>2014</a:t>
                      </a:r>
                    </a:p>
                  </a:txBody>
                  <a:tcPr anchor="ctr"/>
                </a:tc>
                <a:tc>
                  <a:txBody>
                    <a:bodyPr/>
                    <a:lstStyle/>
                    <a:p>
                      <a:pPr algn="ctr"/>
                      <a:r>
                        <a:rPr lang="en-US" sz="1200" b="1" dirty="0">
                          <a:latin typeface="Verdana" pitchFamily="34" charset="0"/>
                          <a:ea typeface="Verdana" pitchFamily="34" charset="0"/>
                          <a:cs typeface="Verdana" pitchFamily="34" charset="0"/>
                        </a:rPr>
                        <a:t>2013</a:t>
                      </a:r>
                    </a:p>
                  </a:txBody>
                  <a:tcPr anchor="ctr"/>
                </a:tc>
                <a:tc>
                  <a:txBody>
                    <a:bodyPr/>
                    <a:lstStyle/>
                    <a:p>
                      <a:pPr algn="ctr"/>
                      <a:r>
                        <a:rPr lang="en-US" sz="1200" b="1" dirty="0">
                          <a:latin typeface="Verdana" pitchFamily="34" charset="0"/>
                          <a:ea typeface="Verdana" pitchFamily="34" charset="0"/>
                          <a:cs typeface="Verdana" pitchFamily="34" charset="0"/>
                        </a:rPr>
                        <a:t>2012</a:t>
                      </a:r>
                    </a:p>
                  </a:txBody>
                  <a:tcPr anchor="ctr"/>
                </a:tc>
                <a:tc>
                  <a:txBody>
                    <a:bodyPr/>
                    <a:lstStyle/>
                    <a:p>
                      <a:pPr algn="ctr"/>
                      <a:r>
                        <a:rPr lang="en-US" sz="1200" b="1" dirty="0">
                          <a:latin typeface="Verdana" pitchFamily="34" charset="0"/>
                          <a:ea typeface="Verdana" pitchFamily="34" charset="0"/>
                          <a:cs typeface="Verdana" pitchFamily="34" charset="0"/>
                        </a:rPr>
                        <a:t>2011</a:t>
                      </a:r>
                    </a:p>
                  </a:txBody>
                  <a:tcPr anchor="ctr"/>
                </a:tc>
                <a:extLst>
                  <a:ext uri="{0D108BD9-81ED-4DB2-BD59-A6C34878D82A}">
                    <a16:rowId xmlns:a16="http://schemas.microsoft.com/office/drawing/2014/main" val="10000"/>
                  </a:ext>
                </a:extLst>
              </a:tr>
              <a:tr h="370840">
                <a:tc>
                  <a:txBody>
                    <a:bodyPr/>
                    <a:lstStyle/>
                    <a:p>
                      <a:r>
                        <a:rPr lang="en-US" sz="1200" dirty="0">
                          <a:latin typeface="Verdana" pitchFamily="34" charset="0"/>
                          <a:ea typeface="Verdana" pitchFamily="34" charset="0"/>
                          <a:cs typeface="Verdana" pitchFamily="34" charset="0"/>
                        </a:rPr>
                        <a:t>Net income………………………….</a:t>
                      </a:r>
                    </a:p>
                  </a:txBody>
                  <a:tcPr anchor="ctr"/>
                </a:tc>
                <a:tc>
                  <a:txBody>
                    <a:bodyPr/>
                    <a:lstStyle/>
                    <a:p>
                      <a:pPr algn="r"/>
                      <a:r>
                        <a:rPr lang="en-US" sz="1200" dirty="0">
                          <a:latin typeface="Verdana" pitchFamily="34" charset="0"/>
                          <a:ea typeface="Verdana" pitchFamily="34" charset="0"/>
                          <a:cs typeface="Verdana" pitchFamily="34" charset="0"/>
                        </a:rPr>
                        <a:t>$ 1,042</a:t>
                      </a:r>
                    </a:p>
                  </a:txBody>
                  <a:tcPr anchor="ctr"/>
                </a:tc>
                <a:tc>
                  <a:txBody>
                    <a:bodyPr/>
                    <a:lstStyle/>
                    <a:p>
                      <a:pPr algn="r"/>
                      <a:r>
                        <a:rPr lang="en-US" sz="1200" dirty="0">
                          <a:latin typeface="Verdana" pitchFamily="34" charset="0"/>
                          <a:ea typeface="Verdana" pitchFamily="34" charset="0"/>
                          <a:cs typeface="Verdana" pitchFamily="34" charset="0"/>
                        </a:rPr>
                        <a:t>$ 903</a:t>
                      </a:r>
                    </a:p>
                  </a:txBody>
                  <a:tcPr anchor="ctr"/>
                </a:tc>
                <a:tc>
                  <a:txBody>
                    <a:bodyPr/>
                    <a:lstStyle/>
                    <a:p>
                      <a:pPr algn="r"/>
                      <a:r>
                        <a:rPr lang="en-US" sz="1200" dirty="0">
                          <a:latin typeface="Verdana" pitchFamily="34" charset="0"/>
                          <a:ea typeface="Verdana" pitchFamily="34" charset="0"/>
                          <a:cs typeface="Verdana" pitchFamily="34" charset="0"/>
                        </a:rPr>
                        <a:t>$</a:t>
                      </a:r>
                      <a:r>
                        <a:rPr lang="en-US" sz="1200" baseline="0" dirty="0">
                          <a:latin typeface="Verdana" pitchFamily="34" charset="0"/>
                          <a:ea typeface="Verdana" pitchFamily="34" charset="0"/>
                          <a:cs typeface="Verdana" pitchFamily="34" charset="0"/>
                        </a:rPr>
                        <a:t> 753</a:t>
                      </a:r>
                      <a:endParaRPr lang="en-US" sz="1200" dirty="0">
                        <a:latin typeface="Verdana" pitchFamily="34" charset="0"/>
                        <a:ea typeface="Verdana" pitchFamily="34" charset="0"/>
                        <a:cs typeface="Verdana" pitchFamily="34" charset="0"/>
                      </a:endParaRPr>
                    </a:p>
                  </a:txBody>
                  <a:tcPr anchor="ctr"/>
                </a:tc>
                <a:tc>
                  <a:txBody>
                    <a:bodyPr/>
                    <a:lstStyle/>
                    <a:p>
                      <a:pPr algn="r"/>
                      <a:r>
                        <a:rPr lang="en-US" sz="1200" dirty="0">
                          <a:latin typeface="Verdana" pitchFamily="34" charset="0"/>
                          <a:ea typeface="Verdana" pitchFamily="34" charset="0"/>
                          <a:cs typeface="Verdana" pitchFamily="34" charset="0"/>
                        </a:rPr>
                        <a:t>$ 850</a:t>
                      </a:r>
                    </a:p>
                  </a:txBody>
                  <a:tcPr anchor="ctr"/>
                </a:tc>
                <a:tc>
                  <a:txBody>
                    <a:bodyPr/>
                    <a:lstStyle/>
                    <a:p>
                      <a:pPr algn="r"/>
                      <a:r>
                        <a:rPr lang="en-US" sz="1200" dirty="0">
                          <a:latin typeface="Verdana" pitchFamily="34" charset="0"/>
                          <a:ea typeface="Verdana" pitchFamily="34" charset="0"/>
                          <a:cs typeface="Verdana" pitchFamily="34" charset="0"/>
                        </a:rPr>
                        <a:t>$ 805</a:t>
                      </a:r>
                    </a:p>
                  </a:txBody>
                  <a:tcPr anchor="ctr"/>
                </a:tc>
                <a:extLst>
                  <a:ext uri="{0D108BD9-81ED-4DB2-BD59-A6C34878D82A}">
                    <a16:rowId xmlns:a16="http://schemas.microsoft.com/office/drawing/2014/main" val="10001"/>
                  </a:ext>
                </a:extLst>
              </a:tr>
              <a:tr h="370840">
                <a:tc>
                  <a:txBody>
                    <a:bodyPr/>
                    <a:lstStyle/>
                    <a:p>
                      <a:r>
                        <a:rPr lang="en-US" sz="1200" dirty="0">
                          <a:latin typeface="Verdana" pitchFamily="34" charset="0"/>
                          <a:ea typeface="Verdana" pitchFamily="34" charset="0"/>
                          <a:cs typeface="Verdana" pitchFamily="34" charset="0"/>
                        </a:rPr>
                        <a:t>Net sales…………………………….</a:t>
                      </a:r>
                    </a:p>
                  </a:txBody>
                  <a:tcPr anchor="ctr"/>
                </a:tc>
                <a:tc>
                  <a:txBody>
                    <a:bodyPr/>
                    <a:lstStyle/>
                    <a:p>
                      <a:pPr algn="r"/>
                      <a:r>
                        <a:rPr lang="en-US" sz="1200" dirty="0">
                          <a:latin typeface="Verdana" pitchFamily="34" charset="0"/>
                          <a:ea typeface="Verdana" pitchFamily="34" charset="0"/>
                          <a:cs typeface="Verdana" pitchFamily="34" charset="0"/>
                        </a:rPr>
                        <a:t>$ 11,454</a:t>
                      </a:r>
                    </a:p>
                  </a:txBody>
                  <a:tcPr anchor="ctr"/>
                </a:tc>
                <a:tc>
                  <a:txBody>
                    <a:bodyPr/>
                    <a:lstStyle/>
                    <a:p>
                      <a:pPr algn="r"/>
                      <a:r>
                        <a:rPr lang="en-US" sz="1200" dirty="0">
                          <a:latin typeface="Verdana" pitchFamily="34" charset="0"/>
                          <a:ea typeface="Verdana" pitchFamily="34" charset="0"/>
                          <a:cs typeface="Verdana" pitchFamily="34" charset="0"/>
                        </a:rPr>
                        <a:t>$</a:t>
                      </a:r>
                      <a:r>
                        <a:rPr lang="en-US" sz="1200" baseline="0" dirty="0">
                          <a:latin typeface="Verdana" pitchFamily="34" charset="0"/>
                          <a:ea typeface="Verdana" pitchFamily="34" charset="0"/>
                          <a:cs typeface="Verdana" pitchFamily="34" charset="0"/>
                        </a:rPr>
                        <a:t> 10,773</a:t>
                      </a:r>
                      <a:endParaRPr lang="en-US" sz="1200" dirty="0">
                        <a:latin typeface="Verdana" pitchFamily="34" charset="0"/>
                        <a:ea typeface="Verdana" pitchFamily="34" charset="0"/>
                        <a:cs typeface="Verdana" pitchFamily="34" charset="0"/>
                      </a:endParaRPr>
                    </a:p>
                  </a:txBody>
                  <a:tcPr anchor="ctr"/>
                </a:tc>
                <a:tc>
                  <a:txBody>
                    <a:bodyPr/>
                    <a:lstStyle/>
                    <a:p>
                      <a:pPr algn="r"/>
                      <a:r>
                        <a:rPr lang="en-US" sz="1200" dirty="0">
                          <a:latin typeface="Verdana" pitchFamily="34" charset="0"/>
                          <a:ea typeface="Verdana" pitchFamily="34" charset="0"/>
                          <a:cs typeface="Verdana" pitchFamily="34" charset="0"/>
                        </a:rPr>
                        <a:t>$ 10,459</a:t>
                      </a:r>
                    </a:p>
                  </a:txBody>
                  <a:tcPr anchor="ctr"/>
                </a:tc>
                <a:tc>
                  <a:txBody>
                    <a:bodyPr/>
                    <a:lstStyle/>
                    <a:p>
                      <a:pPr algn="r"/>
                      <a:r>
                        <a:rPr lang="en-US" sz="1200" dirty="0">
                          <a:latin typeface="Verdana" pitchFamily="34" charset="0"/>
                          <a:ea typeface="Verdana" pitchFamily="34" charset="0"/>
                          <a:cs typeface="Verdana" pitchFamily="34" charset="0"/>
                        </a:rPr>
                        <a:t>$ 10,364</a:t>
                      </a:r>
                    </a:p>
                  </a:txBody>
                  <a:tcPr anchor="ctr"/>
                </a:tc>
                <a:tc>
                  <a:txBody>
                    <a:bodyPr/>
                    <a:lstStyle/>
                    <a:p>
                      <a:pPr algn="r"/>
                      <a:r>
                        <a:rPr lang="en-US" sz="1200" dirty="0">
                          <a:latin typeface="Verdana" pitchFamily="34" charset="0"/>
                          <a:ea typeface="Verdana" pitchFamily="34" charset="0"/>
                          <a:cs typeface="Verdana" pitchFamily="34" charset="0"/>
                        </a:rPr>
                        <a:t>$ 9,613</a:t>
                      </a:r>
                    </a:p>
                  </a:txBody>
                  <a:tcPr anchor="ctr"/>
                </a:tc>
                <a:extLst>
                  <a:ext uri="{0D108BD9-81ED-4DB2-BD59-A6C34878D82A}">
                    <a16:rowId xmlns:a16="http://schemas.microsoft.com/office/drawing/2014/main" val="10002"/>
                  </a:ext>
                </a:extLst>
              </a:tr>
              <a:tr h="370840">
                <a:tc>
                  <a:txBody>
                    <a:bodyPr/>
                    <a:lstStyle/>
                    <a:p>
                      <a:r>
                        <a:rPr lang="en-US" sz="1200" b="1" dirty="0">
                          <a:latin typeface="Verdana" pitchFamily="34" charset="0"/>
                          <a:ea typeface="Verdana" pitchFamily="34" charset="0"/>
                          <a:cs typeface="Verdana" pitchFamily="34" charset="0"/>
                        </a:rPr>
                        <a:t>Profit margin……………….</a:t>
                      </a:r>
                    </a:p>
                  </a:txBody>
                  <a:tcPr anchor="ctr"/>
                </a:tc>
                <a:tc>
                  <a:txBody>
                    <a:bodyPr/>
                    <a:lstStyle/>
                    <a:p>
                      <a:pPr algn="r"/>
                      <a:r>
                        <a:rPr lang="en-US" sz="1200" b="1" dirty="0">
                          <a:latin typeface="Verdana" pitchFamily="34" charset="0"/>
                          <a:ea typeface="Verdana" pitchFamily="34" charset="0"/>
                          <a:cs typeface="Verdana" pitchFamily="34" charset="0"/>
                        </a:rPr>
                        <a:t>9.1%</a:t>
                      </a:r>
                    </a:p>
                  </a:txBody>
                  <a:tcPr anchor="ctr"/>
                </a:tc>
                <a:tc>
                  <a:txBody>
                    <a:bodyPr/>
                    <a:lstStyle/>
                    <a:p>
                      <a:pPr algn="r"/>
                      <a:r>
                        <a:rPr lang="en-US" sz="1200" b="1" dirty="0">
                          <a:latin typeface="Verdana" pitchFamily="34" charset="0"/>
                          <a:ea typeface="Verdana" pitchFamily="34" charset="0"/>
                          <a:cs typeface="Verdana" pitchFamily="34" charset="0"/>
                        </a:rPr>
                        <a:t>8.4%</a:t>
                      </a:r>
                    </a:p>
                  </a:txBody>
                  <a:tcPr anchor="ctr"/>
                </a:tc>
                <a:tc>
                  <a:txBody>
                    <a:bodyPr/>
                    <a:lstStyle/>
                    <a:p>
                      <a:pPr algn="r"/>
                      <a:r>
                        <a:rPr lang="en-US" sz="1200" b="1" dirty="0">
                          <a:latin typeface="Verdana" pitchFamily="34" charset="0"/>
                          <a:ea typeface="Verdana" pitchFamily="34" charset="0"/>
                          <a:cs typeface="Verdana" pitchFamily="34" charset="0"/>
                        </a:rPr>
                        <a:t>7.2%</a:t>
                      </a:r>
                    </a:p>
                  </a:txBody>
                  <a:tcPr anchor="ctr"/>
                </a:tc>
                <a:tc>
                  <a:txBody>
                    <a:bodyPr/>
                    <a:lstStyle/>
                    <a:p>
                      <a:pPr algn="r"/>
                      <a:r>
                        <a:rPr lang="en-US" sz="1200" b="1" dirty="0">
                          <a:latin typeface="Verdana" pitchFamily="34" charset="0"/>
                          <a:ea typeface="Verdana" pitchFamily="34" charset="0"/>
                          <a:cs typeface="Verdana" pitchFamily="34" charset="0"/>
                        </a:rPr>
                        <a:t>8.2%</a:t>
                      </a:r>
                    </a:p>
                  </a:txBody>
                  <a:tcPr anchor="ctr"/>
                </a:tc>
                <a:tc>
                  <a:txBody>
                    <a:bodyPr/>
                    <a:lstStyle/>
                    <a:p>
                      <a:pPr algn="r"/>
                      <a:r>
                        <a:rPr lang="en-US" sz="1200" b="1" dirty="0">
                          <a:latin typeface="Verdana" pitchFamily="34" charset="0"/>
                          <a:ea typeface="Verdana" pitchFamily="34" charset="0"/>
                          <a:cs typeface="Verdana" pitchFamily="34" charset="0"/>
                        </a:rPr>
                        <a:t>8.4%</a:t>
                      </a:r>
                    </a:p>
                  </a:txBody>
                  <a:tcPr anchor="ctr"/>
                </a:tc>
                <a:extLst>
                  <a:ext uri="{0D108BD9-81ED-4DB2-BD59-A6C34878D82A}">
                    <a16:rowId xmlns:a16="http://schemas.microsoft.com/office/drawing/2014/main" val="10003"/>
                  </a:ext>
                </a:extLst>
              </a:tr>
              <a:tr h="370840">
                <a:tc>
                  <a:txBody>
                    <a:bodyPr/>
                    <a:lstStyle/>
                    <a:p>
                      <a:r>
                        <a:rPr lang="en-US" sz="1200" dirty="0">
                          <a:latin typeface="Verdana" pitchFamily="34" charset="0"/>
                          <a:ea typeface="Verdana" pitchFamily="34" charset="0"/>
                          <a:cs typeface="Verdana" pitchFamily="34" charset="0"/>
                        </a:rPr>
                        <a:t>Industry profit</a:t>
                      </a:r>
                      <a:r>
                        <a:rPr lang="en-US" sz="1200" baseline="0" dirty="0">
                          <a:latin typeface="Verdana" pitchFamily="34" charset="0"/>
                          <a:ea typeface="Verdana" pitchFamily="34" charset="0"/>
                          <a:cs typeface="Verdana" pitchFamily="34" charset="0"/>
                        </a:rPr>
                        <a:t> margin……….</a:t>
                      </a:r>
                      <a:endParaRPr lang="en-US" sz="1200" dirty="0">
                        <a:latin typeface="Verdana" pitchFamily="34" charset="0"/>
                        <a:ea typeface="Verdana" pitchFamily="34" charset="0"/>
                        <a:cs typeface="Verdana" pitchFamily="34" charset="0"/>
                      </a:endParaRPr>
                    </a:p>
                  </a:txBody>
                  <a:tcPr anchor="ctr"/>
                </a:tc>
                <a:tc>
                  <a:txBody>
                    <a:bodyPr/>
                    <a:lstStyle/>
                    <a:p>
                      <a:pPr algn="r"/>
                      <a:r>
                        <a:rPr lang="en-US" sz="1200" dirty="0">
                          <a:latin typeface="Verdana" pitchFamily="34" charset="0"/>
                          <a:ea typeface="Verdana" pitchFamily="34" charset="0"/>
                          <a:cs typeface="Verdana" pitchFamily="34" charset="0"/>
                        </a:rPr>
                        <a:t>2.8%</a:t>
                      </a:r>
                    </a:p>
                  </a:txBody>
                  <a:tcPr anchor="ctr"/>
                </a:tc>
                <a:tc>
                  <a:txBody>
                    <a:bodyPr/>
                    <a:lstStyle/>
                    <a:p>
                      <a:pPr algn="r"/>
                      <a:r>
                        <a:rPr lang="en-US" sz="1200" dirty="0">
                          <a:latin typeface="Verdana" pitchFamily="34" charset="0"/>
                          <a:ea typeface="Verdana" pitchFamily="34" charset="0"/>
                          <a:cs typeface="Verdana" pitchFamily="34" charset="0"/>
                        </a:rPr>
                        <a:t>2.5%</a:t>
                      </a:r>
                    </a:p>
                  </a:txBody>
                  <a:tcPr anchor="ctr"/>
                </a:tc>
                <a:tc>
                  <a:txBody>
                    <a:bodyPr/>
                    <a:lstStyle/>
                    <a:p>
                      <a:pPr algn="r"/>
                      <a:r>
                        <a:rPr lang="en-US" sz="1200" dirty="0">
                          <a:latin typeface="Verdana" pitchFamily="34" charset="0"/>
                          <a:ea typeface="Verdana" pitchFamily="34" charset="0"/>
                          <a:cs typeface="Verdana" pitchFamily="34" charset="0"/>
                        </a:rPr>
                        <a:t>2.0%</a:t>
                      </a:r>
                    </a:p>
                  </a:txBody>
                  <a:tcPr anchor="ctr"/>
                </a:tc>
                <a:tc>
                  <a:txBody>
                    <a:bodyPr/>
                    <a:lstStyle/>
                    <a:p>
                      <a:pPr algn="r"/>
                      <a:r>
                        <a:rPr lang="en-US" sz="1200" dirty="0">
                          <a:latin typeface="Verdana" pitchFamily="34" charset="0"/>
                          <a:ea typeface="Verdana" pitchFamily="34" charset="0"/>
                          <a:cs typeface="Verdana" pitchFamily="34" charset="0"/>
                        </a:rPr>
                        <a:t>2.2%</a:t>
                      </a:r>
                    </a:p>
                  </a:txBody>
                  <a:tcPr anchor="ctr"/>
                </a:tc>
                <a:tc>
                  <a:txBody>
                    <a:bodyPr/>
                    <a:lstStyle/>
                    <a:p>
                      <a:pPr algn="r"/>
                      <a:r>
                        <a:rPr lang="en-US" sz="1200" dirty="0">
                          <a:latin typeface="Verdana" pitchFamily="34" charset="0"/>
                          <a:ea typeface="Verdana" pitchFamily="34" charset="0"/>
                          <a:cs typeface="Verdana" pitchFamily="34" charset="0"/>
                        </a:rPr>
                        <a:t>2.1%</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2834371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altLang="en-US" b="1" dirty="0"/>
              <a:t>Learning Objective A2:</a:t>
            </a:r>
            <a:r>
              <a:rPr lang="en-US" altLang="en-US" dirty="0"/>
              <a:t> Compute the current ratio and describe what it reveals about a company’s financial condition.</a:t>
            </a:r>
            <a:endParaRPr lang="en-US" dirty="0"/>
          </a:p>
        </p:txBody>
      </p:sp>
    </p:spTree>
    <p:extLst>
      <p:ext uri="{BB962C8B-B14F-4D97-AF65-F5344CB8AC3E}">
        <p14:creationId xmlns:p14="http://schemas.microsoft.com/office/powerpoint/2010/main" val="11626943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762000"/>
          </a:xfrm>
        </p:spPr>
        <p:txBody>
          <a:bodyPr anchor="ctr"/>
          <a:lstStyle/>
          <a:p>
            <a:r>
              <a:rPr lang="en-US" altLang="en-US" dirty="0"/>
              <a:t>Current Ratio</a:t>
            </a:r>
            <a:endParaRPr lang="en-US" dirty="0"/>
          </a:p>
        </p:txBody>
      </p:sp>
      <p:sp>
        <p:nvSpPr>
          <p:cNvPr id="4" name="Text Placeholder 3"/>
          <p:cNvSpPr>
            <a:spLocks noGrp="1"/>
          </p:cNvSpPr>
          <p:nvPr>
            <p:ph type="body" sz="quarter" idx="14"/>
          </p:nvPr>
        </p:nvSpPr>
        <p:spPr>
          <a:xfrm>
            <a:off x="533400" y="1295400"/>
            <a:ext cx="8077200" cy="685800"/>
          </a:xfrm>
        </p:spPr>
        <p:txBody>
          <a:bodyPr/>
          <a:lstStyle/>
          <a:p>
            <a:pPr fontAlgn="auto">
              <a:spcBef>
                <a:spcPts val="0"/>
              </a:spcBef>
              <a:spcAft>
                <a:spcPts val="0"/>
              </a:spcAft>
              <a:defRPr/>
            </a:pPr>
            <a:r>
              <a:rPr lang="en-US" altLang="en-US" b="1" kern="0" dirty="0">
                <a:solidFill>
                  <a:prstClr val="black"/>
                </a:solidFill>
                <a:latin typeface="Verdana" pitchFamily="34" charset="0"/>
                <a:ea typeface="Verdana" pitchFamily="34" charset="0"/>
                <a:cs typeface="Verdana" pitchFamily="34" charset="0"/>
              </a:rPr>
              <a:t>Learning Objective A2: </a:t>
            </a:r>
            <a:r>
              <a:rPr lang="en-US" altLang="en-US" dirty="0">
                <a:latin typeface="Verdana" pitchFamily="34" charset="0"/>
                <a:ea typeface="Verdana" pitchFamily="34" charset="0"/>
                <a:cs typeface="Verdana" pitchFamily="34" charset="0"/>
              </a:rPr>
              <a:t>Compute the current ratio and describe what it reveals about a company’s financial condition.</a:t>
            </a:r>
            <a:endParaRPr lang="en-US" b="1" kern="0" dirty="0">
              <a:solidFill>
                <a:prstClr val="black"/>
              </a:solidFill>
              <a:latin typeface="Verdana" pitchFamily="34" charset="0"/>
              <a:ea typeface="Verdana" pitchFamily="34" charset="0"/>
              <a:cs typeface="Verdana" pitchFamily="34" charset="0"/>
            </a:endParaRPr>
          </a:p>
        </p:txBody>
      </p:sp>
      <p:sp>
        <p:nvSpPr>
          <p:cNvPr id="5" name="Content Placeholder 4"/>
          <p:cNvSpPr>
            <a:spLocks noGrp="1"/>
          </p:cNvSpPr>
          <p:nvPr>
            <p:ph sz="quarter" idx="15"/>
          </p:nvPr>
        </p:nvSpPr>
        <p:spPr>
          <a:xfrm>
            <a:off x="495300" y="2057400"/>
            <a:ext cx="8115300" cy="838200"/>
          </a:xfrm>
          <a:noFill/>
          <a:ln w="9525">
            <a:noFill/>
            <a:miter lim="800000"/>
            <a:headEnd/>
            <a:tailEnd/>
          </a:ln>
        </p:spPr>
        <p:txBody>
          <a:bodyPr vert="horz" wrap="square" lIns="91440" tIns="45720" rIns="91440" bIns="45720" numCol="1" anchor="t" anchorCtr="0" compatLnSpc="1">
            <a:prstTxWarp prst="textNoShape">
              <a:avLst/>
            </a:prstTxWarp>
          </a:bodyPr>
          <a:lstStyle/>
          <a:p>
            <a:r>
              <a:rPr lang="en-US" sz="2400" dirty="0">
                <a:latin typeface="Verdana" pitchFamily="34" charset="0"/>
                <a:ea typeface="Verdana" pitchFamily="34" charset="0"/>
                <a:cs typeface="Verdana" pitchFamily="34" charset="0"/>
              </a:rPr>
              <a:t>Helps assess the company’s ability to pay its debts in the near future</a:t>
            </a:r>
          </a:p>
        </p:txBody>
      </p:sp>
      <p:graphicFrame>
        <p:nvGraphicFramePr>
          <p:cNvPr id="2" name="Object 1" descr="The equation reads: Current ratio = Current assets / Current liabilities&#10;"/>
          <p:cNvGraphicFramePr>
            <a:graphicFrameLocks noChangeAspect="1"/>
          </p:cNvGraphicFramePr>
          <p:nvPr>
            <p:extLst>
              <p:ext uri="{D42A27DB-BD31-4B8C-83A1-F6EECF244321}">
                <p14:modId xmlns:p14="http://schemas.microsoft.com/office/powerpoint/2010/main" val="41821217"/>
              </p:ext>
            </p:extLst>
          </p:nvPr>
        </p:nvGraphicFramePr>
        <p:xfrm>
          <a:off x="2036762" y="2941637"/>
          <a:ext cx="5049838" cy="792163"/>
        </p:xfrm>
        <a:graphic>
          <a:graphicData uri="http://schemas.openxmlformats.org/presentationml/2006/ole">
            <mc:AlternateContent xmlns:mc="http://schemas.openxmlformats.org/markup-compatibility/2006">
              <mc:Choice xmlns:v="urn:schemas-microsoft-com:vml" Requires="v">
                <p:oleObj spid="_x0000_s297001" name="Equation" r:id="rId4" imgW="2590560" imgH="406080" progId="Equation.3">
                  <p:embed/>
                </p:oleObj>
              </mc:Choice>
              <mc:Fallback>
                <p:oleObj name="Equation" r:id="rId4" imgW="2590560" imgH="40608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6762" y="2941637"/>
                        <a:ext cx="50498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Content Placeholder 5"/>
          <p:cNvSpPr>
            <a:spLocks noGrp="1"/>
          </p:cNvSpPr>
          <p:nvPr>
            <p:ph sz="quarter" idx="16"/>
          </p:nvPr>
        </p:nvSpPr>
        <p:spPr>
          <a:xfrm>
            <a:off x="412012" y="3810000"/>
            <a:ext cx="8274788" cy="533400"/>
          </a:xfrm>
          <a:noFill/>
          <a:ln w="9525">
            <a:noFill/>
            <a:miter lim="800000"/>
            <a:headEnd/>
            <a:tailEnd/>
          </a:ln>
        </p:spPr>
        <p:txBody>
          <a:bodyPr vert="horz" wrap="square" lIns="91440" tIns="45720" rIns="91440" bIns="45720" numCol="1" anchor="t" anchorCtr="0" compatLnSpc="1">
            <a:prstTxWarp prst="textNoShape">
              <a:avLst/>
            </a:prstTxWarp>
          </a:bodyPr>
          <a:lstStyle/>
          <a:p>
            <a:pPr marL="0" indent="0" algn="ctr">
              <a:buNone/>
            </a:pPr>
            <a:r>
              <a:rPr lang="en-US" altLang="en-US" sz="2400" dirty="0">
                <a:latin typeface="Verdana" pitchFamily="34" charset="0"/>
                <a:ea typeface="Verdana" pitchFamily="34" charset="0"/>
                <a:cs typeface="Verdana" pitchFamily="34" charset="0"/>
              </a:rPr>
              <a:t>Limited Brands, Inc.</a:t>
            </a:r>
          </a:p>
        </p:txBody>
      </p:sp>
      <p:graphicFrame>
        <p:nvGraphicFramePr>
          <p:cNvPr id="10" name="Table 9"/>
          <p:cNvGraphicFramePr>
            <a:graphicFrameLocks noGrp="1"/>
          </p:cNvGraphicFramePr>
          <p:nvPr>
            <p:extLst>
              <p:ext uri="{D42A27DB-BD31-4B8C-83A1-F6EECF244321}">
                <p14:modId xmlns:p14="http://schemas.microsoft.com/office/powerpoint/2010/main" val="3506075284"/>
              </p:ext>
            </p:extLst>
          </p:nvPr>
        </p:nvGraphicFramePr>
        <p:xfrm>
          <a:off x="762000" y="4470400"/>
          <a:ext cx="7691627" cy="1854200"/>
        </p:xfrm>
        <a:graphic>
          <a:graphicData uri="http://schemas.openxmlformats.org/drawingml/2006/table">
            <a:tbl>
              <a:tblPr firstRow="1" bandRow="1" bandCol="1">
                <a:tableStyleId>{5940675A-B579-460E-94D1-54222C63F5DA}</a:tableStyleId>
              </a:tblPr>
              <a:tblGrid>
                <a:gridCol w="2413318">
                  <a:extLst>
                    <a:ext uri="{9D8B030D-6E8A-4147-A177-3AD203B41FA5}">
                      <a16:colId xmlns:a16="http://schemas.microsoft.com/office/drawing/2014/main" val="20000"/>
                    </a:ext>
                  </a:extLst>
                </a:gridCol>
                <a:gridCol w="814859">
                  <a:extLst>
                    <a:ext uri="{9D8B030D-6E8A-4147-A177-3AD203B41FA5}">
                      <a16:colId xmlns:a16="http://schemas.microsoft.com/office/drawing/2014/main" val="20001"/>
                    </a:ext>
                  </a:extLst>
                </a:gridCol>
                <a:gridCol w="892690">
                  <a:extLst>
                    <a:ext uri="{9D8B030D-6E8A-4147-A177-3AD203B41FA5}">
                      <a16:colId xmlns:a16="http://schemas.microsoft.com/office/drawing/2014/main" val="20002"/>
                    </a:ext>
                  </a:extLst>
                </a:gridCol>
                <a:gridCol w="892690">
                  <a:extLst>
                    <a:ext uri="{9D8B030D-6E8A-4147-A177-3AD203B41FA5}">
                      <a16:colId xmlns:a16="http://schemas.microsoft.com/office/drawing/2014/main" val="20003"/>
                    </a:ext>
                  </a:extLst>
                </a:gridCol>
                <a:gridCol w="892690">
                  <a:extLst>
                    <a:ext uri="{9D8B030D-6E8A-4147-A177-3AD203B41FA5}">
                      <a16:colId xmlns:a16="http://schemas.microsoft.com/office/drawing/2014/main" val="20004"/>
                    </a:ext>
                  </a:extLst>
                </a:gridCol>
                <a:gridCol w="892690">
                  <a:extLst>
                    <a:ext uri="{9D8B030D-6E8A-4147-A177-3AD203B41FA5}">
                      <a16:colId xmlns:a16="http://schemas.microsoft.com/office/drawing/2014/main" val="20005"/>
                    </a:ext>
                  </a:extLst>
                </a:gridCol>
                <a:gridCol w="892690">
                  <a:extLst>
                    <a:ext uri="{9D8B030D-6E8A-4147-A177-3AD203B41FA5}">
                      <a16:colId xmlns:a16="http://schemas.microsoft.com/office/drawing/2014/main" val="20006"/>
                    </a:ext>
                  </a:extLst>
                </a:gridCol>
              </a:tblGrid>
              <a:tr h="370840">
                <a:tc>
                  <a:txBody>
                    <a:bodyPr/>
                    <a:lstStyle/>
                    <a:p>
                      <a:pPr algn="ctr"/>
                      <a:r>
                        <a:rPr lang="en-US" sz="1200" b="1" dirty="0">
                          <a:latin typeface="Verdana" pitchFamily="34" charset="0"/>
                          <a:ea typeface="Verdana" pitchFamily="34" charset="0"/>
                          <a:cs typeface="Verdana" pitchFamily="34" charset="0"/>
                        </a:rPr>
                        <a:t>$ millions</a:t>
                      </a:r>
                    </a:p>
                  </a:txBody>
                  <a:tcPr anchor="ctr"/>
                </a:tc>
                <a:tc>
                  <a:txBody>
                    <a:bodyPr/>
                    <a:lstStyle/>
                    <a:p>
                      <a:pPr algn="ctr"/>
                      <a:r>
                        <a:rPr lang="en-US" sz="1200" b="1" dirty="0">
                          <a:latin typeface="Verdana" pitchFamily="34" charset="0"/>
                          <a:ea typeface="Verdana" pitchFamily="34" charset="0"/>
                          <a:cs typeface="Verdana" pitchFamily="34" charset="0"/>
                        </a:rPr>
                        <a:t>2015</a:t>
                      </a:r>
                    </a:p>
                  </a:txBody>
                  <a:tcPr anchor="ctr"/>
                </a:tc>
                <a:tc>
                  <a:txBody>
                    <a:bodyPr/>
                    <a:lstStyle/>
                    <a:p>
                      <a:pPr algn="ctr"/>
                      <a:r>
                        <a:rPr lang="en-US" sz="1200" b="1" dirty="0">
                          <a:latin typeface="Verdana" pitchFamily="34" charset="0"/>
                          <a:ea typeface="Verdana" pitchFamily="34" charset="0"/>
                          <a:cs typeface="Verdana" pitchFamily="34" charset="0"/>
                        </a:rPr>
                        <a:t>2014</a:t>
                      </a:r>
                    </a:p>
                  </a:txBody>
                  <a:tcPr anchor="ctr"/>
                </a:tc>
                <a:tc>
                  <a:txBody>
                    <a:bodyPr/>
                    <a:lstStyle/>
                    <a:p>
                      <a:pPr algn="ctr"/>
                      <a:r>
                        <a:rPr lang="en-US" sz="1200" b="1" dirty="0">
                          <a:latin typeface="Verdana" pitchFamily="34" charset="0"/>
                          <a:ea typeface="Verdana" pitchFamily="34" charset="0"/>
                          <a:cs typeface="Verdana" pitchFamily="34" charset="0"/>
                        </a:rPr>
                        <a:t>2013</a:t>
                      </a:r>
                    </a:p>
                  </a:txBody>
                  <a:tcPr anchor="ctr"/>
                </a:tc>
                <a:tc>
                  <a:txBody>
                    <a:bodyPr/>
                    <a:lstStyle/>
                    <a:p>
                      <a:pPr algn="ctr"/>
                      <a:r>
                        <a:rPr lang="en-US" sz="1200" b="1" dirty="0">
                          <a:latin typeface="Verdana" pitchFamily="34" charset="0"/>
                          <a:ea typeface="Verdana" pitchFamily="34" charset="0"/>
                          <a:cs typeface="Verdana" pitchFamily="34" charset="0"/>
                        </a:rPr>
                        <a:t>2012</a:t>
                      </a:r>
                    </a:p>
                  </a:txBody>
                  <a:tcPr anchor="ctr"/>
                </a:tc>
                <a:tc>
                  <a:txBody>
                    <a:bodyPr/>
                    <a:lstStyle/>
                    <a:p>
                      <a:pPr algn="ctr"/>
                      <a:r>
                        <a:rPr lang="en-US" sz="1200" b="1" dirty="0">
                          <a:latin typeface="Verdana" pitchFamily="34" charset="0"/>
                          <a:ea typeface="Verdana" pitchFamily="34" charset="0"/>
                          <a:cs typeface="Verdana" pitchFamily="34" charset="0"/>
                        </a:rPr>
                        <a:t>2011</a:t>
                      </a:r>
                    </a:p>
                  </a:txBody>
                  <a:tcPr anchor="ctr"/>
                </a:tc>
                <a:tc>
                  <a:txBody>
                    <a:bodyPr/>
                    <a:lstStyle/>
                    <a:p>
                      <a:pPr algn="ctr"/>
                      <a:r>
                        <a:rPr lang="en-US" sz="1200" b="1" dirty="0">
                          <a:latin typeface="Verdana" pitchFamily="34" charset="0"/>
                          <a:ea typeface="Verdana" pitchFamily="34" charset="0"/>
                          <a:cs typeface="Verdana" pitchFamily="34" charset="0"/>
                        </a:rPr>
                        <a:t>2010</a:t>
                      </a:r>
                    </a:p>
                  </a:txBody>
                  <a:tcPr anchor="ctr"/>
                </a:tc>
                <a:extLst>
                  <a:ext uri="{0D108BD9-81ED-4DB2-BD59-A6C34878D82A}">
                    <a16:rowId xmlns:a16="http://schemas.microsoft.com/office/drawing/2014/main" val="10000"/>
                  </a:ext>
                </a:extLst>
              </a:tr>
              <a:tr h="370840">
                <a:tc>
                  <a:txBody>
                    <a:bodyPr/>
                    <a:lstStyle/>
                    <a:p>
                      <a:r>
                        <a:rPr lang="en-US" sz="1200" dirty="0">
                          <a:latin typeface="Verdana" pitchFamily="34" charset="0"/>
                          <a:ea typeface="Verdana" pitchFamily="34" charset="0"/>
                          <a:cs typeface="Verdana" pitchFamily="34" charset="0"/>
                        </a:rPr>
                        <a:t>Current assets…………………….</a:t>
                      </a:r>
                    </a:p>
                  </a:txBody>
                  <a:tcPr anchor="ctr"/>
                </a:tc>
                <a:tc>
                  <a:txBody>
                    <a:bodyPr/>
                    <a:lstStyle/>
                    <a:p>
                      <a:pPr algn="r"/>
                      <a:r>
                        <a:rPr lang="en-US" sz="1200" dirty="0">
                          <a:latin typeface="Verdana" pitchFamily="34" charset="0"/>
                          <a:ea typeface="Verdana" pitchFamily="34" charset="0"/>
                          <a:cs typeface="Verdana" pitchFamily="34" charset="0"/>
                        </a:rPr>
                        <a:t>$ 3,232</a:t>
                      </a:r>
                    </a:p>
                  </a:txBody>
                  <a:tcPr anchor="ctr"/>
                </a:tc>
                <a:tc>
                  <a:txBody>
                    <a:bodyPr/>
                    <a:lstStyle/>
                    <a:p>
                      <a:pPr algn="r"/>
                      <a:r>
                        <a:rPr lang="en-US" sz="1200" dirty="0">
                          <a:latin typeface="Verdana" pitchFamily="34" charset="0"/>
                          <a:ea typeface="Verdana" pitchFamily="34" charset="0"/>
                          <a:cs typeface="Verdana" pitchFamily="34" charset="0"/>
                        </a:rPr>
                        <a:t>$ 3,150</a:t>
                      </a:r>
                    </a:p>
                  </a:txBody>
                  <a:tcPr anchor="ctr"/>
                </a:tc>
                <a:tc>
                  <a:txBody>
                    <a:bodyPr/>
                    <a:lstStyle/>
                    <a:p>
                      <a:pPr algn="r"/>
                      <a:r>
                        <a:rPr lang="en-US" sz="1200" dirty="0">
                          <a:latin typeface="Verdana" pitchFamily="34" charset="0"/>
                          <a:ea typeface="Verdana" pitchFamily="34" charset="0"/>
                          <a:cs typeface="Verdana" pitchFamily="34" charset="0"/>
                        </a:rPr>
                        <a:t>$ 2,205</a:t>
                      </a:r>
                    </a:p>
                  </a:txBody>
                  <a:tcPr anchor="ctr"/>
                </a:tc>
                <a:tc>
                  <a:txBody>
                    <a:bodyPr/>
                    <a:lstStyle/>
                    <a:p>
                      <a:pPr algn="r"/>
                      <a:r>
                        <a:rPr lang="en-US" sz="1200" dirty="0">
                          <a:latin typeface="Verdana" pitchFamily="34" charset="0"/>
                          <a:ea typeface="Verdana" pitchFamily="34" charset="0"/>
                          <a:cs typeface="Verdana" pitchFamily="34" charset="0"/>
                        </a:rPr>
                        <a:t>$ 2,368</a:t>
                      </a:r>
                    </a:p>
                  </a:txBody>
                  <a:tcPr anchor="ctr"/>
                </a:tc>
                <a:tc>
                  <a:txBody>
                    <a:bodyPr/>
                    <a:lstStyle/>
                    <a:p>
                      <a:pPr algn="r"/>
                      <a:r>
                        <a:rPr lang="en-US" sz="1200" dirty="0">
                          <a:latin typeface="Verdana" pitchFamily="34" charset="0"/>
                          <a:ea typeface="Verdana" pitchFamily="34" charset="0"/>
                          <a:cs typeface="Verdana" pitchFamily="34" charset="0"/>
                        </a:rPr>
                        <a:t>$ 2,592</a:t>
                      </a:r>
                    </a:p>
                  </a:txBody>
                  <a:tcPr anchor="ctr"/>
                </a:tc>
                <a:tc>
                  <a:txBody>
                    <a:bodyPr/>
                    <a:lstStyle/>
                    <a:p>
                      <a:pPr algn="r"/>
                      <a:r>
                        <a:rPr lang="en-US" sz="1200" dirty="0">
                          <a:latin typeface="Verdana" pitchFamily="34" charset="0"/>
                          <a:ea typeface="Verdana" pitchFamily="34" charset="0"/>
                          <a:cs typeface="Verdana" pitchFamily="34" charset="0"/>
                        </a:rPr>
                        <a:t>$ 3,250</a:t>
                      </a:r>
                    </a:p>
                  </a:txBody>
                  <a:tcPr anchor="ctr"/>
                </a:tc>
                <a:extLst>
                  <a:ext uri="{0D108BD9-81ED-4DB2-BD59-A6C34878D82A}">
                    <a16:rowId xmlns:a16="http://schemas.microsoft.com/office/drawing/2014/main" val="10001"/>
                  </a:ext>
                </a:extLst>
              </a:tr>
              <a:tr h="370840">
                <a:tc>
                  <a:txBody>
                    <a:bodyPr/>
                    <a:lstStyle/>
                    <a:p>
                      <a:r>
                        <a:rPr lang="en-US" sz="1200" dirty="0">
                          <a:latin typeface="Verdana" pitchFamily="34" charset="0"/>
                          <a:ea typeface="Verdana" pitchFamily="34" charset="0"/>
                          <a:cs typeface="Verdana" pitchFamily="34" charset="0"/>
                        </a:rPr>
                        <a:t>Current liabilities……………….</a:t>
                      </a:r>
                    </a:p>
                  </a:txBody>
                  <a:tcPr anchor="ctr"/>
                </a:tc>
                <a:tc>
                  <a:txBody>
                    <a:bodyPr/>
                    <a:lstStyle/>
                    <a:p>
                      <a:pPr algn="r"/>
                      <a:r>
                        <a:rPr lang="en-US" sz="1200" dirty="0">
                          <a:latin typeface="Verdana" pitchFamily="34" charset="0"/>
                          <a:ea typeface="Verdana" pitchFamily="34" charset="0"/>
                          <a:cs typeface="Verdana" pitchFamily="34" charset="0"/>
                        </a:rPr>
                        <a:t>$ 1,679</a:t>
                      </a:r>
                    </a:p>
                  </a:txBody>
                  <a:tcPr anchor="ctr"/>
                </a:tc>
                <a:tc>
                  <a:txBody>
                    <a:bodyPr/>
                    <a:lstStyle/>
                    <a:p>
                      <a:pPr algn="r"/>
                      <a:r>
                        <a:rPr lang="en-US" sz="1200" dirty="0">
                          <a:latin typeface="Verdana" pitchFamily="34" charset="0"/>
                          <a:ea typeface="Verdana" pitchFamily="34" charset="0"/>
                          <a:cs typeface="Verdana" pitchFamily="34" charset="0"/>
                        </a:rPr>
                        <a:t>$ 1,826</a:t>
                      </a:r>
                    </a:p>
                  </a:txBody>
                  <a:tcPr anchor="ctr"/>
                </a:tc>
                <a:tc>
                  <a:txBody>
                    <a:bodyPr/>
                    <a:lstStyle/>
                    <a:p>
                      <a:pPr algn="r"/>
                      <a:r>
                        <a:rPr lang="en-US" sz="1200" dirty="0">
                          <a:latin typeface="Verdana" pitchFamily="34" charset="0"/>
                          <a:ea typeface="Verdana" pitchFamily="34" charset="0"/>
                          <a:cs typeface="Verdana" pitchFamily="34" charset="0"/>
                        </a:rPr>
                        <a:t>$ 1,538</a:t>
                      </a:r>
                    </a:p>
                  </a:txBody>
                  <a:tcPr anchor="ctr"/>
                </a:tc>
                <a:tc>
                  <a:txBody>
                    <a:bodyPr/>
                    <a:lstStyle/>
                    <a:p>
                      <a:pPr algn="r"/>
                      <a:r>
                        <a:rPr lang="en-US" sz="1200" dirty="0">
                          <a:latin typeface="Verdana" pitchFamily="34" charset="0"/>
                          <a:ea typeface="Verdana" pitchFamily="34" charset="0"/>
                          <a:cs typeface="Verdana" pitchFamily="34" charset="0"/>
                        </a:rPr>
                        <a:t>$ 1,526</a:t>
                      </a:r>
                    </a:p>
                  </a:txBody>
                  <a:tcPr anchor="ctr"/>
                </a:tc>
                <a:tc>
                  <a:txBody>
                    <a:bodyPr/>
                    <a:lstStyle/>
                    <a:p>
                      <a:pPr algn="r"/>
                      <a:r>
                        <a:rPr lang="en-US" sz="1200" dirty="0">
                          <a:latin typeface="Verdana" pitchFamily="34" charset="0"/>
                          <a:ea typeface="Verdana" pitchFamily="34" charset="0"/>
                          <a:cs typeface="Verdana" pitchFamily="34" charset="0"/>
                        </a:rPr>
                        <a:t>$ 1,504</a:t>
                      </a:r>
                    </a:p>
                  </a:txBody>
                  <a:tcPr anchor="ctr"/>
                </a:tc>
                <a:tc>
                  <a:txBody>
                    <a:bodyPr/>
                    <a:lstStyle/>
                    <a:p>
                      <a:pPr algn="r"/>
                      <a:r>
                        <a:rPr lang="en-US" sz="1200" dirty="0">
                          <a:latin typeface="Verdana" pitchFamily="34" charset="0"/>
                          <a:ea typeface="Verdana" pitchFamily="34" charset="0"/>
                          <a:cs typeface="Verdana" pitchFamily="34" charset="0"/>
                        </a:rPr>
                        <a:t>$ 1,322</a:t>
                      </a:r>
                    </a:p>
                  </a:txBody>
                  <a:tcPr anchor="ctr"/>
                </a:tc>
                <a:extLst>
                  <a:ext uri="{0D108BD9-81ED-4DB2-BD59-A6C34878D82A}">
                    <a16:rowId xmlns:a16="http://schemas.microsoft.com/office/drawing/2014/main" val="10002"/>
                  </a:ext>
                </a:extLst>
              </a:tr>
              <a:tr h="370840">
                <a:tc>
                  <a:txBody>
                    <a:bodyPr/>
                    <a:lstStyle/>
                    <a:p>
                      <a:r>
                        <a:rPr lang="en-US" sz="1200" b="1" dirty="0">
                          <a:latin typeface="Verdana" pitchFamily="34" charset="0"/>
                          <a:ea typeface="Verdana" pitchFamily="34" charset="0"/>
                          <a:cs typeface="Verdana" pitchFamily="34" charset="0"/>
                        </a:rPr>
                        <a:t>Current ratio………….…….</a:t>
                      </a:r>
                    </a:p>
                  </a:txBody>
                  <a:tcPr anchor="ctr"/>
                </a:tc>
                <a:tc>
                  <a:txBody>
                    <a:bodyPr/>
                    <a:lstStyle/>
                    <a:p>
                      <a:pPr algn="r"/>
                      <a:r>
                        <a:rPr lang="en-US" sz="1200" b="1" dirty="0">
                          <a:latin typeface="Verdana" pitchFamily="34" charset="0"/>
                          <a:ea typeface="Verdana" pitchFamily="34" charset="0"/>
                          <a:cs typeface="Verdana" pitchFamily="34" charset="0"/>
                        </a:rPr>
                        <a:t>1.9</a:t>
                      </a:r>
                    </a:p>
                  </a:txBody>
                  <a:tcPr anchor="ctr"/>
                </a:tc>
                <a:tc>
                  <a:txBody>
                    <a:bodyPr/>
                    <a:lstStyle/>
                    <a:p>
                      <a:pPr algn="r"/>
                      <a:r>
                        <a:rPr lang="en-US" sz="1200" b="1" dirty="0">
                          <a:latin typeface="Verdana" pitchFamily="34" charset="0"/>
                          <a:ea typeface="Verdana" pitchFamily="34" charset="0"/>
                          <a:cs typeface="Verdana" pitchFamily="34" charset="0"/>
                        </a:rPr>
                        <a:t>1.7</a:t>
                      </a:r>
                    </a:p>
                  </a:txBody>
                  <a:tcPr anchor="ctr"/>
                </a:tc>
                <a:tc>
                  <a:txBody>
                    <a:bodyPr/>
                    <a:lstStyle/>
                    <a:p>
                      <a:pPr algn="r"/>
                      <a:r>
                        <a:rPr lang="en-US" sz="1200" b="1" dirty="0">
                          <a:latin typeface="Verdana" pitchFamily="34" charset="0"/>
                          <a:ea typeface="Verdana" pitchFamily="34" charset="0"/>
                          <a:cs typeface="Verdana" pitchFamily="34" charset="0"/>
                        </a:rPr>
                        <a:t>1.4</a:t>
                      </a:r>
                    </a:p>
                  </a:txBody>
                  <a:tcPr anchor="ctr"/>
                </a:tc>
                <a:tc>
                  <a:txBody>
                    <a:bodyPr/>
                    <a:lstStyle/>
                    <a:p>
                      <a:pPr algn="r"/>
                      <a:r>
                        <a:rPr lang="en-US" sz="1200" b="1" dirty="0">
                          <a:latin typeface="Verdana" pitchFamily="34" charset="0"/>
                          <a:ea typeface="Verdana" pitchFamily="34" charset="0"/>
                          <a:cs typeface="Verdana" pitchFamily="34" charset="0"/>
                        </a:rPr>
                        <a:t>1.6</a:t>
                      </a:r>
                    </a:p>
                  </a:txBody>
                  <a:tcPr anchor="ctr"/>
                </a:tc>
                <a:tc>
                  <a:txBody>
                    <a:bodyPr/>
                    <a:lstStyle/>
                    <a:p>
                      <a:pPr algn="r"/>
                      <a:r>
                        <a:rPr lang="en-US" sz="1200" b="1" dirty="0">
                          <a:latin typeface="Verdana" pitchFamily="34" charset="0"/>
                          <a:ea typeface="Verdana" pitchFamily="34" charset="0"/>
                          <a:cs typeface="Verdana" pitchFamily="34" charset="0"/>
                        </a:rPr>
                        <a:t>1.7</a:t>
                      </a:r>
                    </a:p>
                  </a:txBody>
                  <a:tcPr anchor="ctr"/>
                </a:tc>
                <a:tc>
                  <a:txBody>
                    <a:bodyPr/>
                    <a:lstStyle/>
                    <a:p>
                      <a:pPr algn="r"/>
                      <a:r>
                        <a:rPr lang="en-US" sz="1200" b="1" dirty="0">
                          <a:latin typeface="Verdana" pitchFamily="34" charset="0"/>
                          <a:ea typeface="Verdana" pitchFamily="34" charset="0"/>
                          <a:cs typeface="Verdana" pitchFamily="34" charset="0"/>
                        </a:rPr>
                        <a:t>2.5</a:t>
                      </a:r>
                    </a:p>
                  </a:txBody>
                  <a:tcPr anchor="ctr"/>
                </a:tc>
                <a:extLst>
                  <a:ext uri="{0D108BD9-81ED-4DB2-BD59-A6C34878D82A}">
                    <a16:rowId xmlns:a16="http://schemas.microsoft.com/office/drawing/2014/main" val="10003"/>
                  </a:ext>
                </a:extLst>
              </a:tr>
              <a:tr h="370840">
                <a:tc>
                  <a:txBody>
                    <a:bodyPr/>
                    <a:lstStyle/>
                    <a:p>
                      <a:r>
                        <a:rPr lang="en-US" sz="1200" dirty="0">
                          <a:latin typeface="Verdana" pitchFamily="34" charset="0"/>
                          <a:ea typeface="Verdana" pitchFamily="34" charset="0"/>
                          <a:cs typeface="Verdana" pitchFamily="34" charset="0"/>
                        </a:rPr>
                        <a:t>Industry current ratio</a:t>
                      </a:r>
                      <a:r>
                        <a:rPr lang="en-US" sz="1200" baseline="0" dirty="0">
                          <a:latin typeface="Verdana" pitchFamily="34" charset="0"/>
                          <a:ea typeface="Verdana" pitchFamily="34" charset="0"/>
                          <a:cs typeface="Verdana" pitchFamily="34" charset="0"/>
                        </a:rPr>
                        <a:t>……….</a:t>
                      </a:r>
                      <a:endParaRPr lang="en-US" sz="1200" dirty="0">
                        <a:latin typeface="Verdana" pitchFamily="34" charset="0"/>
                        <a:ea typeface="Verdana" pitchFamily="34" charset="0"/>
                        <a:cs typeface="Verdana" pitchFamily="34" charset="0"/>
                      </a:endParaRPr>
                    </a:p>
                  </a:txBody>
                  <a:tcPr anchor="ctr"/>
                </a:tc>
                <a:tc>
                  <a:txBody>
                    <a:bodyPr/>
                    <a:lstStyle/>
                    <a:p>
                      <a:pPr algn="r"/>
                      <a:r>
                        <a:rPr lang="en-US" sz="1200" dirty="0">
                          <a:latin typeface="Verdana" pitchFamily="34" charset="0"/>
                          <a:ea typeface="Verdana" pitchFamily="34" charset="0"/>
                          <a:cs typeface="Verdana" pitchFamily="34" charset="0"/>
                        </a:rPr>
                        <a:t>1.8</a:t>
                      </a:r>
                    </a:p>
                  </a:txBody>
                  <a:tcPr anchor="ctr"/>
                </a:tc>
                <a:tc>
                  <a:txBody>
                    <a:bodyPr/>
                    <a:lstStyle/>
                    <a:p>
                      <a:pPr algn="r"/>
                      <a:r>
                        <a:rPr lang="en-US" sz="1200" dirty="0">
                          <a:latin typeface="Verdana" pitchFamily="34" charset="0"/>
                          <a:ea typeface="Verdana" pitchFamily="34" charset="0"/>
                          <a:cs typeface="Verdana" pitchFamily="34" charset="0"/>
                        </a:rPr>
                        <a:t>1.7</a:t>
                      </a:r>
                    </a:p>
                  </a:txBody>
                  <a:tcPr anchor="ctr"/>
                </a:tc>
                <a:tc>
                  <a:txBody>
                    <a:bodyPr/>
                    <a:lstStyle/>
                    <a:p>
                      <a:pPr algn="r"/>
                      <a:r>
                        <a:rPr lang="en-US" sz="1200" dirty="0">
                          <a:latin typeface="Verdana" pitchFamily="34" charset="0"/>
                          <a:ea typeface="Verdana" pitchFamily="34" charset="0"/>
                          <a:cs typeface="Verdana" pitchFamily="34" charset="0"/>
                        </a:rPr>
                        <a:t>1.5</a:t>
                      </a:r>
                    </a:p>
                  </a:txBody>
                  <a:tcPr anchor="ctr"/>
                </a:tc>
                <a:tc>
                  <a:txBody>
                    <a:bodyPr/>
                    <a:lstStyle/>
                    <a:p>
                      <a:pPr algn="r"/>
                      <a:r>
                        <a:rPr lang="en-US" sz="1200" dirty="0">
                          <a:latin typeface="Verdana" pitchFamily="34" charset="0"/>
                          <a:ea typeface="Verdana" pitchFamily="34" charset="0"/>
                          <a:cs typeface="Verdana" pitchFamily="34" charset="0"/>
                        </a:rPr>
                        <a:t>1.6</a:t>
                      </a:r>
                    </a:p>
                  </a:txBody>
                  <a:tcPr anchor="ctr"/>
                </a:tc>
                <a:tc>
                  <a:txBody>
                    <a:bodyPr/>
                    <a:lstStyle/>
                    <a:p>
                      <a:pPr algn="r"/>
                      <a:r>
                        <a:rPr lang="en-US" sz="1200" dirty="0">
                          <a:latin typeface="Verdana" pitchFamily="34" charset="0"/>
                          <a:ea typeface="Verdana" pitchFamily="34" charset="0"/>
                          <a:cs typeface="Verdana" pitchFamily="34" charset="0"/>
                        </a:rPr>
                        <a:t>1.7</a:t>
                      </a:r>
                    </a:p>
                  </a:txBody>
                  <a:tcPr anchor="ctr"/>
                </a:tc>
                <a:tc>
                  <a:txBody>
                    <a:bodyPr/>
                    <a:lstStyle/>
                    <a:p>
                      <a:pPr algn="r"/>
                      <a:r>
                        <a:rPr lang="en-US" sz="1200" dirty="0">
                          <a:latin typeface="Verdana" pitchFamily="34" charset="0"/>
                          <a:ea typeface="Verdana" pitchFamily="34" charset="0"/>
                          <a:cs typeface="Verdana" pitchFamily="34" charset="0"/>
                        </a:rPr>
                        <a:t>1.9</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6960492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altLang="en-US" b="1" dirty="0"/>
              <a:t>Learning Objective</a:t>
            </a:r>
            <a:r>
              <a:rPr lang="en-US" altLang="en-US" dirty="0"/>
              <a:t> </a:t>
            </a:r>
            <a:r>
              <a:rPr lang="en-US" altLang="en-US" b="1" dirty="0"/>
              <a:t>P6: </a:t>
            </a:r>
            <a:r>
              <a:rPr lang="en-US" dirty="0"/>
              <a:t>Appendix 3A Explain the a</a:t>
            </a:r>
            <a:r>
              <a:rPr lang="en-US" altLang="en-US" dirty="0"/>
              <a:t>lternative in accounting for </a:t>
            </a:r>
            <a:r>
              <a:rPr lang="en-US" altLang="en-US" dirty="0" err="1"/>
              <a:t>prepaids</a:t>
            </a:r>
            <a:r>
              <a:rPr lang="en-US" altLang="en-US" dirty="0"/>
              <a:t>. </a:t>
            </a:r>
            <a:endParaRPr lang="en-US" dirty="0"/>
          </a:p>
        </p:txBody>
      </p:sp>
    </p:spTree>
    <p:extLst>
      <p:ext uri="{BB962C8B-B14F-4D97-AF65-F5344CB8AC3E}">
        <p14:creationId xmlns:p14="http://schemas.microsoft.com/office/powerpoint/2010/main" val="321573154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Alternative Accounting for Prepayments (1 of 3)</a:t>
            </a:r>
            <a:endParaRPr lang="en-US" dirty="0"/>
          </a:p>
        </p:txBody>
      </p:sp>
      <p:sp>
        <p:nvSpPr>
          <p:cNvPr id="5" name="Text Placeholder 4"/>
          <p:cNvSpPr>
            <a:spLocks noGrp="1"/>
          </p:cNvSpPr>
          <p:nvPr>
            <p:ph type="body" sz="quarter" idx="14"/>
          </p:nvPr>
        </p:nvSpPr>
        <p:spPr>
          <a:xfrm>
            <a:off x="609600" y="1828800"/>
            <a:ext cx="7924800" cy="685800"/>
          </a:xfrm>
        </p:spPr>
        <p:txBody>
          <a:bodyPr/>
          <a:lstStyle/>
          <a:p>
            <a:r>
              <a:rPr lang="en-US" altLang="en-US" b="1" kern="0" dirty="0">
                <a:solidFill>
                  <a:prstClr val="black"/>
                </a:solidFill>
                <a:latin typeface="Verdana" pitchFamily="34" charset="0"/>
                <a:ea typeface="Verdana" pitchFamily="34" charset="0"/>
                <a:cs typeface="Verdana" pitchFamily="34" charset="0"/>
              </a:rPr>
              <a:t>Learning Objective P6: </a:t>
            </a:r>
            <a:r>
              <a:rPr lang="en-US" dirty="0">
                <a:latin typeface="Verdana" pitchFamily="34" charset="0"/>
                <a:ea typeface="Verdana" pitchFamily="34" charset="0"/>
                <a:cs typeface="Verdana" pitchFamily="34" charset="0"/>
              </a:rPr>
              <a:t>Explain the a</a:t>
            </a:r>
            <a:r>
              <a:rPr lang="en-US" altLang="en-US" dirty="0">
                <a:latin typeface="Verdana" pitchFamily="34" charset="0"/>
                <a:ea typeface="Verdana" pitchFamily="34" charset="0"/>
                <a:cs typeface="Verdana" pitchFamily="34" charset="0"/>
              </a:rPr>
              <a:t>lternative in accounting for </a:t>
            </a:r>
            <a:r>
              <a:rPr lang="en-US" altLang="en-US" dirty="0" err="1">
                <a:latin typeface="Verdana" pitchFamily="34" charset="0"/>
                <a:ea typeface="Verdana" pitchFamily="34" charset="0"/>
                <a:cs typeface="Verdana" pitchFamily="34" charset="0"/>
              </a:rPr>
              <a:t>prepaids</a:t>
            </a:r>
            <a:r>
              <a:rPr lang="en-US" altLang="en-US" dirty="0">
                <a:latin typeface="Verdana" pitchFamily="34" charset="0"/>
                <a:ea typeface="Verdana" pitchFamily="34" charset="0"/>
                <a:cs typeface="Verdana" pitchFamily="34" charset="0"/>
              </a:rPr>
              <a:t>.</a:t>
            </a:r>
            <a:endParaRPr lang="en-US" b="1" kern="0" dirty="0">
              <a:solidFill>
                <a:prstClr val="black"/>
              </a:solidFill>
              <a:latin typeface="Verdana" pitchFamily="34" charset="0"/>
              <a:ea typeface="Verdana" pitchFamily="34" charset="0"/>
              <a:cs typeface="Verdana" pitchFamily="34" charset="0"/>
            </a:endParaRPr>
          </a:p>
        </p:txBody>
      </p:sp>
      <p:sp>
        <p:nvSpPr>
          <p:cNvPr id="6" name="Content Placeholder 5"/>
          <p:cNvSpPr>
            <a:spLocks noGrp="1"/>
          </p:cNvSpPr>
          <p:nvPr>
            <p:ph sz="quarter" idx="15"/>
          </p:nvPr>
        </p:nvSpPr>
        <p:spPr>
          <a:xfrm>
            <a:off x="419100" y="2635102"/>
            <a:ext cx="8267700" cy="1327298"/>
          </a:xfrm>
        </p:spPr>
        <p:txBody>
          <a:bodyPr/>
          <a:lstStyle/>
          <a:p>
            <a:pPr marL="0" indent="0">
              <a:buNone/>
            </a:pPr>
            <a:r>
              <a:rPr lang="en-US" sz="2400" kern="0" dirty="0">
                <a:solidFill>
                  <a:prstClr val="black"/>
                </a:solidFill>
              </a:rPr>
              <a:t>Exhibits 3A.1 </a:t>
            </a:r>
          </a:p>
          <a:p>
            <a:pPr marL="0" indent="0">
              <a:buNone/>
            </a:pPr>
            <a:r>
              <a:rPr lang="en-US" altLang="en-US" sz="2600" dirty="0">
                <a:latin typeface="Verdana" pitchFamily="34" charset="0"/>
                <a:ea typeface="Verdana" pitchFamily="34" charset="0"/>
                <a:cs typeface="Verdana" pitchFamily="34" charset="0"/>
              </a:rPr>
              <a:t>An alternative method is to record all prepaid expenses with debits to expense accounts. </a:t>
            </a:r>
          </a:p>
        </p:txBody>
      </p:sp>
      <p:pic>
        <p:nvPicPr>
          <p:cNvPr id="9" name="Picture 2" descr="Journal entries:&#10;December 6, Prepaid Insurance $2,400 Payment recorded as asset.&#10;December 6, Cash, $2,400 Payment recorded as asset.&#10;December 6, Insurance expense $2,400 payment recorded as expense.&#10;December 6, Cash $2,400 payment recorded as expense."/>
          <p:cNvPicPr>
            <a:picLocks noChangeAspect="1" noChangeArrowheads="1"/>
          </p:cNvPicPr>
          <p:nvPr/>
        </p:nvPicPr>
        <p:blipFill>
          <a:blip r:embed="rId3" cstate="print"/>
          <a:srcRect/>
          <a:stretch>
            <a:fillRect/>
          </a:stretch>
        </p:blipFill>
        <p:spPr bwMode="auto">
          <a:xfrm>
            <a:off x="761999" y="4270400"/>
            <a:ext cx="7606665" cy="1825600"/>
          </a:xfrm>
          <a:prstGeom prst="rect">
            <a:avLst/>
          </a:prstGeom>
          <a:noFill/>
          <a:ln w="9525">
            <a:solidFill>
              <a:schemeClr val="accent2">
                <a:lumMod val="50000"/>
              </a:schemeClr>
            </a:solidFill>
            <a:miter lim="800000"/>
            <a:headEnd/>
            <a:tailEnd/>
          </a:ln>
          <a:effectLst/>
        </p:spPr>
      </p:pic>
    </p:spTree>
    <p:extLst>
      <p:ext uri="{BB962C8B-B14F-4D97-AF65-F5344CB8AC3E}">
        <p14:creationId xmlns:p14="http://schemas.microsoft.com/office/powerpoint/2010/main" val="339504633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Alternative Accounting for Prepayments (2 of 3)</a:t>
            </a:r>
            <a:endParaRPr lang="en-US" dirty="0"/>
          </a:p>
        </p:txBody>
      </p:sp>
      <p:sp>
        <p:nvSpPr>
          <p:cNvPr id="5" name="Text Placeholder 4"/>
          <p:cNvSpPr>
            <a:spLocks noGrp="1"/>
          </p:cNvSpPr>
          <p:nvPr>
            <p:ph type="body" sz="quarter" idx="14"/>
          </p:nvPr>
        </p:nvSpPr>
        <p:spPr>
          <a:xfrm>
            <a:off x="609600" y="1828800"/>
            <a:ext cx="7924800" cy="685800"/>
          </a:xfrm>
        </p:spPr>
        <p:txBody>
          <a:bodyPr/>
          <a:lstStyle/>
          <a:p>
            <a:r>
              <a:rPr lang="en-US" altLang="en-US" b="1" kern="0" dirty="0">
                <a:solidFill>
                  <a:prstClr val="black"/>
                </a:solidFill>
                <a:latin typeface="Verdana" pitchFamily="34" charset="0"/>
                <a:ea typeface="Verdana" pitchFamily="34" charset="0"/>
                <a:cs typeface="Verdana" pitchFamily="34" charset="0"/>
              </a:rPr>
              <a:t>Learning Objective P6: </a:t>
            </a:r>
            <a:r>
              <a:rPr lang="en-US" dirty="0">
                <a:latin typeface="Verdana" pitchFamily="34" charset="0"/>
                <a:ea typeface="Verdana" pitchFamily="34" charset="0"/>
                <a:cs typeface="Verdana" pitchFamily="34" charset="0"/>
              </a:rPr>
              <a:t>Explain the a</a:t>
            </a:r>
            <a:r>
              <a:rPr lang="en-US" altLang="en-US" dirty="0">
                <a:latin typeface="Verdana" pitchFamily="34" charset="0"/>
                <a:ea typeface="Verdana" pitchFamily="34" charset="0"/>
                <a:cs typeface="Verdana" pitchFamily="34" charset="0"/>
              </a:rPr>
              <a:t>lternative in accounting for </a:t>
            </a:r>
            <a:r>
              <a:rPr lang="en-US" altLang="en-US" dirty="0" err="1">
                <a:latin typeface="Verdana" pitchFamily="34" charset="0"/>
                <a:ea typeface="Verdana" pitchFamily="34" charset="0"/>
                <a:cs typeface="Verdana" pitchFamily="34" charset="0"/>
              </a:rPr>
              <a:t>prepaids</a:t>
            </a:r>
            <a:r>
              <a:rPr lang="en-US" altLang="en-US" dirty="0">
                <a:latin typeface="Verdana" pitchFamily="34" charset="0"/>
                <a:ea typeface="Verdana" pitchFamily="34" charset="0"/>
                <a:cs typeface="Verdana" pitchFamily="34" charset="0"/>
              </a:rPr>
              <a:t>.</a:t>
            </a:r>
            <a:endParaRPr lang="en-US" b="1" kern="0" dirty="0">
              <a:solidFill>
                <a:prstClr val="black"/>
              </a:solidFill>
              <a:latin typeface="Verdana" pitchFamily="34" charset="0"/>
              <a:ea typeface="Verdana" pitchFamily="34" charset="0"/>
              <a:cs typeface="Verdana" pitchFamily="34" charset="0"/>
            </a:endParaRPr>
          </a:p>
        </p:txBody>
      </p:sp>
      <p:sp>
        <p:nvSpPr>
          <p:cNvPr id="6" name="Content Placeholder 5"/>
          <p:cNvSpPr>
            <a:spLocks noGrp="1"/>
          </p:cNvSpPr>
          <p:nvPr>
            <p:ph sz="quarter" idx="15"/>
          </p:nvPr>
        </p:nvSpPr>
        <p:spPr>
          <a:xfrm>
            <a:off x="419100" y="2635102"/>
            <a:ext cx="8267700" cy="1327298"/>
          </a:xfrm>
        </p:spPr>
        <p:txBody>
          <a:bodyPr/>
          <a:lstStyle/>
          <a:p>
            <a:pPr marL="0" indent="0">
              <a:buNone/>
            </a:pPr>
            <a:r>
              <a:rPr lang="en-US" sz="2400" kern="0" dirty="0">
                <a:solidFill>
                  <a:prstClr val="black"/>
                </a:solidFill>
              </a:rPr>
              <a:t>Exhibits 3A.2 </a:t>
            </a:r>
          </a:p>
          <a:p>
            <a:pPr marL="0" indent="0">
              <a:buNone/>
            </a:pPr>
            <a:r>
              <a:rPr lang="en-US" altLang="en-US" sz="2600" dirty="0">
                <a:latin typeface="Verdana" pitchFamily="34" charset="0"/>
                <a:ea typeface="Verdana" pitchFamily="34" charset="0"/>
                <a:cs typeface="Verdana" pitchFamily="34" charset="0"/>
              </a:rPr>
              <a:t>The adjusting entry depends on how the original payment was recorded. </a:t>
            </a:r>
          </a:p>
        </p:txBody>
      </p:sp>
      <p:pic>
        <p:nvPicPr>
          <p:cNvPr id="8" name="Picture 3" descr="Journal entries:&#10;December 31, Insurance Expense $100 Payment recorded as asset.&#10;December 31, Prepaid Insurance, $100 Payment recorded as asset.&#10;December 31, Prepaid Insurance $2,300 payment recorded as expense.&#10;December 31, Insurance Expense $2,300 payment recorded as expense.&#10;"/>
          <p:cNvPicPr>
            <a:picLocks noChangeAspect="1" noChangeArrowheads="1"/>
          </p:cNvPicPr>
          <p:nvPr/>
        </p:nvPicPr>
        <p:blipFill>
          <a:blip r:embed="rId3" cstate="print"/>
          <a:srcRect/>
          <a:stretch>
            <a:fillRect/>
          </a:stretch>
        </p:blipFill>
        <p:spPr bwMode="auto">
          <a:xfrm>
            <a:off x="705606" y="4267200"/>
            <a:ext cx="7676394" cy="1927022"/>
          </a:xfrm>
          <a:prstGeom prst="rect">
            <a:avLst/>
          </a:prstGeom>
          <a:noFill/>
          <a:ln w="9525">
            <a:solidFill>
              <a:schemeClr val="accent2">
                <a:lumMod val="50000"/>
              </a:schemeClr>
            </a:solidFill>
            <a:miter lim="800000"/>
            <a:headEnd/>
            <a:tailEnd/>
          </a:ln>
          <a:effectLst/>
        </p:spPr>
      </p:pic>
    </p:spTree>
    <p:extLst>
      <p:ext uri="{BB962C8B-B14F-4D97-AF65-F5344CB8AC3E}">
        <p14:creationId xmlns:p14="http://schemas.microsoft.com/office/powerpoint/2010/main" val="310417162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Alternative Accounting for Prepayments (3 of 3)</a:t>
            </a:r>
            <a:endParaRPr lang="en-US" dirty="0"/>
          </a:p>
        </p:txBody>
      </p:sp>
      <p:sp>
        <p:nvSpPr>
          <p:cNvPr id="5" name="Text Placeholder 4"/>
          <p:cNvSpPr>
            <a:spLocks noGrp="1"/>
          </p:cNvSpPr>
          <p:nvPr>
            <p:ph type="body" sz="quarter" idx="14"/>
          </p:nvPr>
        </p:nvSpPr>
        <p:spPr>
          <a:xfrm>
            <a:off x="609600" y="1828800"/>
            <a:ext cx="7924800" cy="685800"/>
          </a:xfrm>
        </p:spPr>
        <p:txBody>
          <a:bodyPr/>
          <a:lstStyle/>
          <a:p>
            <a:r>
              <a:rPr lang="en-US" altLang="en-US" b="1" kern="0" dirty="0">
                <a:solidFill>
                  <a:prstClr val="black"/>
                </a:solidFill>
                <a:latin typeface="Verdana" pitchFamily="34" charset="0"/>
                <a:ea typeface="Verdana" pitchFamily="34" charset="0"/>
                <a:cs typeface="Verdana" pitchFamily="34" charset="0"/>
              </a:rPr>
              <a:t>Learning Objective P6: </a:t>
            </a:r>
            <a:r>
              <a:rPr lang="en-US" dirty="0">
                <a:latin typeface="Verdana" pitchFamily="34" charset="0"/>
                <a:ea typeface="Verdana" pitchFamily="34" charset="0"/>
                <a:cs typeface="Verdana" pitchFamily="34" charset="0"/>
              </a:rPr>
              <a:t>Explain the a</a:t>
            </a:r>
            <a:r>
              <a:rPr lang="en-US" altLang="en-US" dirty="0">
                <a:latin typeface="Verdana" pitchFamily="34" charset="0"/>
                <a:ea typeface="Verdana" pitchFamily="34" charset="0"/>
                <a:cs typeface="Verdana" pitchFamily="34" charset="0"/>
              </a:rPr>
              <a:t>lternative in accounting for </a:t>
            </a:r>
            <a:r>
              <a:rPr lang="en-US" altLang="en-US" dirty="0" err="1">
                <a:latin typeface="Verdana" pitchFamily="34" charset="0"/>
                <a:ea typeface="Verdana" pitchFamily="34" charset="0"/>
                <a:cs typeface="Verdana" pitchFamily="34" charset="0"/>
              </a:rPr>
              <a:t>prepaids</a:t>
            </a:r>
            <a:r>
              <a:rPr lang="en-US" altLang="en-US" dirty="0">
                <a:latin typeface="Verdana" pitchFamily="34" charset="0"/>
                <a:ea typeface="Verdana" pitchFamily="34" charset="0"/>
                <a:cs typeface="Verdana" pitchFamily="34" charset="0"/>
              </a:rPr>
              <a:t>.</a:t>
            </a:r>
            <a:endParaRPr lang="en-US" b="1" kern="0" dirty="0">
              <a:solidFill>
                <a:prstClr val="black"/>
              </a:solidFill>
              <a:latin typeface="Verdana" pitchFamily="34" charset="0"/>
              <a:ea typeface="Verdana" pitchFamily="34" charset="0"/>
              <a:cs typeface="Verdana" pitchFamily="34" charset="0"/>
            </a:endParaRPr>
          </a:p>
        </p:txBody>
      </p:sp>
      <p:sp>
        <p:nvSpPr>
          <p:cNvPr id="6" name="Content Placeholder 5"/>
          <p:cNvSpPr>
            <a:spLocks noGrp="1"/>
          </p:cNvSpPr>
          <p:nvPr>
            <p:ph sz="quarter" idx="15"/>
          </p:nvPr>
        </p:nvSpPr>
        <p:spPr>
          <a:xfrm>
            <a:off x="419100" y="2635102"/>
            <a:ext cx="8267700" cy="565298"/>
          </a:xfrm>
        </p:spPr>
        <p:txBody>
          <a:bodyPr/>
          <a:lstStyle/>
          <a:p>
            <a:pPr marL="0" indent="0">
              <a:buNone/>
            </a:pPr>
            <a:r>
              <a:rPr lang="en-US" sz="2400" kern="0" dirty="0">
                <a:solidFill>
                  <a:prstClr val="black"/>
                </a:solidFill>
              </a:rPr>
              <a:t>Exhibits 3A.3 </a:t>
            </a:r>
          </a:p>
        </p:txBody>
      </p:sp>
      <p:pic>
        <p:nvPicPr>
          <p:cNvPr id="7" name="Picture 2" descr="Payment recorded as Asset&#10;&#10;T account for Prepaid insurance with &quot;Dec 1, 2,400&quot; in the left column, &quot;Dec 31, 100&quot; in the right column, and &quot;balance 2,300 in red&quot; in the second row of the left column.&#10;&#10;T account for Insurance Expense with &quot;Dec. 31, 100 in red&quot; in the left column.&#10;&#10;Payment recorded as expense&#10;&#10;T account for Prepaid Insurance with &quot;Dec. 31, 2,300 in red&quot; in the left column.&#10;&#10;T account for Insurance Expense with &quot;Dec. 1, 2400&quot; in the left column, &quot;Dec. 31, 2,300&quot; in the right column, and &quot;balance 100 in red&quot; in the left column."/>
          <p:cNvPicPr>
            <a:picLocks noChangeAspect="1" noChangeArrowheads="1"/>
          </p:cNvPicPr>
          <p:nvPr/>
        </p:nvPicPr>
        <p:blipFill>
          <a:blip r:embed="rId3" cstate="print"/>
          <a:srcRect/>
          <a:stretch>
            <a:fillRect/>
          </a:stretch>
        </p:blipFill>
        <p:spPr bwMode="auto">
          <a:xfrm>
            <a:off x="483538" y="3241964"/>
            <a:ext cx="8146762" cy="2701636"/>
          </a:xfrm>
          <a:prstGeom prst="rect">
            <a:avLst/>
          </a:prstGeom>
          <a:noFill/>
          <a:ln w="9525">
            <a:noFill/>
            <a:miter lim="800000"/>
            <a:headEnd/>
            <a:tailEnd/>
          </a:ln>
        </p:spPr>
      </p:pic>
    </p:spTree>
    <p:extLst>
      <p:ext uri="{BB962C8B-B14F-4D97-AF65-F5344CB8AC3E}">
        <p14:creationId xmlns:p14="http://schemas.microsoft.com/office/powerpoint/2010/main" val="100748768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Alternative Accounting for Revenues (1 of 3)</a:t>
            </a:r>
            <a:endParaRPr lang="en-US" dirty="0"/>
          </a:p>
        </p:txBody>
      </p:sp>
      <p:sp>
        <p:nvSpPr>
          <p:cNvPr id="5" name="Text Placeholder 4"/>
          <p:cNvSpPr>
            <a:spLocks noGrp="1"/>
          </p:cNvSpPr>
          <p:nvPr>
            <p:ph type="body" sz="quarter" idx="14"/>
          </p:nvPr>
        </p:nvSpPr>
        <p:spPr>
          <a:xfrm>
            <a:off x="609600" y="1828800"/>
            <a:ext cx="7924800" cy="685800"/>
          </a:xfrm>
        </p:spPr>
        <p:txBody>
          <a:bodyPr/>
          <a:lstStyle/>
          <a:p>
            <a:r>
              <a:rPr lang="en-US" altLang="en-US" b="1" kern="0" dirty="0">
                <a:solidFill>
                  <a:prstClr val="black"/>
                </a:solidFill>
                <a:latin typeface="Verdana" pitchFamily="34" charset="0"/>
                <a:ea typeface="Verdana" pitchFamily="34" charset="0"/>
                <a:cs typeface="Verdana" pitchFamily="34" charset="0"/>
              </a:rPr>
              <a:t>Learning Objective P6: </a:t>
            </a:r>
            <a:r>
              <a:rPr lang="en-US" dirty="0">
                <a:latin typeface="Verdana" pitchFamily="34" charset="0"/>
                <a:ea typeface="Verdana" pitchFamily="34" charset="0"/>
                <a:cs typeface="Verdana" pitchFamily="34" charset="0"/>
              </a:rPr>
              <a:t>Explain the a</a:t>
            </a:r>
            <a:r>
              <a:rPr lang="en-US" altLang="en-US" dirty="0">
                <a:latin typeface="Verdana" pitchFamily="34" charset="0"/>
                <a:ea typeface="Verdana" pitchFamily="34" charset="0"/>
                <a:cs typeface="Verdana" pitchFamily="34" charset="0"/>
              </a:rPr>
              <a:t>lternative in accounting for </a:t>
            </a:r>
            <a:r>
              <a:rPr lang="en-US" altLang="en-US" dirty="0" err="1">
                <a:latin typeface="Verdana" pitchFamily="34" charset="0"/>
                <a:ea typeface="Verdana" pitchFamily="34" charset="0"/>
                <a:cs typeface="Verdana" pitchFamily="34" charset="0"/>
              </a:rPr>
              <a:t>prepaids</a:t>
            </a:r>
            <a:r>
              <a:rPr lang="en-US" altLang="en-US" dirty="0">
                <a:latin typeface="Verdana" pitchFamily="34" charset="0"/>
                <a:ea typeface="Verdana" pitchFamily="34" charset="0"/>
                <a:cs typeface="Verdana" pitchFamily="34" charset="0"/>
              </a:rPr>
              <a:t>.</a:t>
            </a:r>
            <a:endParaRPr lang="en-US" b="1" kern="0" dirty="0">
              <a:solidFill>
                <a:prstClr val="black"/>
              </a:solidFill>
              <a:latin typeface="Verdana" pitchFamily="34" charset="0"/>
              <a:ea typeface="Verdana" pitchFamily="34" charset="0"/>
              <a:cs typeface="Verdana" pitchFamily="34" charset="0"/>
            </a:endParaRPr>
          </a:p>
        </p:txBody>
      </p:sp>
      <p:sp>
        <p:nvSpPr>
          <p:cNvPr id="6" name="Content Placeholder 5"/>
          <p:cNvSpPr>
            <a:spLocks noGrp="1"/>
          </p:cNvSpPr>
          <p:nvPr>
            <p:ph sz="quarter" idx="15"/>
          </p:nvPr>
        </p:nvSpPr>
        <p:spPr>
          <a:xfrm>
            <a:off x="419100" y="2635102"/>
            <a:ext cx="8267700" cy="1327298"/>
          </a:xfrm>
        </p:spPr>
        <p:txBody>
          <a:bodyPr/>
          <a:lstStyle/>
          <a:p>
            <a:pPr marL="0" indent="0">
              <a:buNone/>
            </a:pPr>
            <a:r>
              <a:rPr lang="en-US" sz="2600" kern="0" dirty="0">
                <a:solidFill>
                  <a:prstClr val="black"/>
                </a:solidFill>
                <a:latin typeface="Verdana" pitchFamily="34" charset="0"/>
                <a:ea typeface="Verdana" pitchFamily="34" charset="0"/>
                <a:cs typeface="Verdana" pitchFamily="34" charset="0"/>
              </a:rPr>
              <a:t>Exhibits 3A.4 </a:t>
            </a:r>
          </a:p>
          <a:p>
            <a:pPr marL="0" indent="0">
              <a:buNone/>
            </a:pPr>
            <a:r>
              <a:rPr lang="en-US" altLang="en-US" sz="2600" dirty="0">
                <a:latin typeface="Verdana" pitchFamily="34" charset="0"/>
                <a:ea typeface="Verdana" pitchFamily="34" charset="0"/>
                <a:cs typeface="Verdana" pitchFamily="34" charset="0"/>
              </a:rPr>
              <a:t>An alternative method is to record all revenues to a liability account or a revenue account. </a:t>
            </a:r>
          </a:p>
        </p:txBody>
      </p:sp>
      <p:pic>
        <p:nvPicPr>
          <p:cNvPr id="7" name="Picture 2" descr="Initial journal entries for unearned revenues&#10; Dec 26 Cash 3,000 Receipt recorded as liability.&#10;Dec 26 Unearned consulting revenue 3,000 Receipt recorded as liability. &#10;Dec 26 Cash 3,000 Receipt recorded as revenue.&#10;Dec 26 Consulting Revenue 3,000 Receipt recorded as revenue.&#10;"/>
          <p:cNvPicPr>
            <a:picLocks noChangeAspect="1" noChangeArrowheads="1"/>
          </p:cNvPicPr>
          <p:nvPr/>
        </p:nvPicPr>
        <p:blipFill>
          <a:blip r:embed="rId3" cstate="print"/>
          <a:srcRect/>
          <a:stretch>
            <a:fillRect/>
          </a:stretch>
        </p:blipFill>
        <p:spPr bwMode="auto">
          <a:xfrm>
            <a:off x="608092" y="4191000"/>
            <a:ext cx="7926229" cy="1844040"/>
          </a:xfrm>
          <a:prstGeom prst="rect">
            <a:avLst/>
          </a:prstGeom>
          <a:noFill/>
          <a:ln w="9525">
            <a:noFill/>
            <a:miter lim="800000"/>
            <a:headEnd/>
            <a:tailEnd/>
          </a:ln>
        </p:spPr>
      </p:pic>
    </p:spTree>
    <p:extLst>
      <p:ext uri="{BB962C8B-B14F-4D97-AF65-F5344CB8AC3E}">
        <p14:creationId xmlns:p14="http://schemas.microsoft.com/office/powerpoint/2010/main" val="347260805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Alternative Accounting for Revenues (2 of 3)</a:t>
            </a:r>
            <a:endParaRPr lang="en-US" dirty="0"/>
          </a:p>
        </p:txBody>
      </p:sp>
      <p:sp>
        <p:nvSpPr>
          <p:cNvPr id="5" name="Text Placeholder 4"/>
          <p:cNvSpPr>
            <a:spLocks noGrp="1"/>
          </p:cNvSpPr>
          <p:nvPr>
            <p:ph type="body" sz="quarter" idx="14"/>
          </p:nvPr>
        </p:nvSpPr>
        <p:spPr>
          <a:xfrm>
            <a:off x="609600" y="1828800"/>
            <a:ext cx="7924800" cy="685800"/>
          </a:xfrm>
        </p:spPr>
        <p:txBody>
          <a:bodyPr/>
          <a:lstStyle/>
          <a:p>
            <a:r>
              <a:rPr lang="en-US" altLang="en-US" b="1" kern="0" dirty="0">
                <a:solidFill>
                  <a:prstClr val="black"/>
                </a:solidFill>
                <a:latin typeface="Verdana" pitchFamily="34" charset="0"/>
                <a:ea typeface="Verdana" pitchFamily="34" charset="0"/>
                <a:cs typeface="Verdana" pitchFamily="34" charset="0"/>
              </a:rPr>
              <a:t>Learning Objective P6: </a:t>
            </a:r>
            <a:r>
              <a:rPr lang="en-US" dirty="0">
                <a:latin typeface="Verdana" pitchFamily="34" charset="0"/>
                <a:ea typeface="Verdana" pitchFamily="34" charset="0"/>
                <a:cs typeface="Verdana" pitchFamily="34" charset="0"/>
              </a:rPr>
              <a:t>Explain the a</a:t>
            </a:r>
            <a:r>
              <a:rPr lang="en-US" altLang="en-US" dirty="0">
                <a:latin typeface="Verdana" pitchFamily="34" charset="0"/>
                <a:ea typeface="Verdana" pitchFamily="34" charset="0"/>
                <a:cs typeface="Verdana" pitchFamily="34" charset="0"/>
              </a:rPr>
              <a:t>lternative in accounting for </a:t>
            </a:r>
            <a:r>
              <a:rPr lang="en-US" altLang="en-US" dirty="0" err="1">
                <a:latin typeface="Verdana" pitchFamily="34" charset="0"/>
                <a:ea typeface="Verdana" pitchFamily="34" charset="0"/>
                <a:cs typeface="Verdana" pitchFamily="34" charset="0"/>
              </a:rPr>
              <a:t>prepaids</a:t>
            </a:r>
            <a:r>
              <a:rPr lang="en-US" altLang="en-US" dirty="0">
                <a:latin typeface="Verdana" pitchFamily="34" charset="0"/>
                <a:ea typeface="Verdana" pitchFamily="34" charset="0"/>
                <a:cs typeface="Verdana" pitchFamily="34" charset="0"/>
              </a:rPr>
              <a:t>.</a:t>
            </a:r>
            <a:endParaRPr lang="en-US" b="1" kern="0" dirty="0">
              <a:solidFill>
                <a:prstClr val="black"/>
              </a:solidFill>
              <a:latin typeface="Verdana" pitchFamily="34" charset="0"/>
              <a:ea typeface="Verdana" pitchFamily="34" charset="0"/>
              <a:cs typeface="Verdana" pitchFamily="34" charset="0"/>
            </a:endParaRPr>
          </a:p>
        </p:txBody>
      </p:sp>
      <p:sp>
        <p:nvSpPr>
          <p:cNvPr id="6" name="Content Placeholder 5"/>
          <p:cNvSpPr>
            <a:spLocks noGrp="1"/>
          </p:cNvSpPr>
          <p:nvPr>
            <p:ph sz="quarter" idx="15"/>
          </p:nvPr>
        </p:nvSpPr>
        <p:spPr>
          <a:xfrm>
            <a:off x="419100" y="2635102"/>
            <a:ext cx="8267700" cy="1327298"/>
          </a:xfrm>
        </p:spPr>
        <p:txBody>
          <a:bodyPr/>
          <a:lstStyle/>
          <a:p>
            <a:pPr marL="0" indent="0">
              <a:buNone/>
            </a:pPr>
            <a:r>
              <a:rPr lang="en-US" sz="2600" kern="0" dirty="0">
                <a:solidFill>
                  <a:prstClr val="black"/>
                </a:solidFill>
                <a:latin typeface="Verdana" pitchFamily="34" charset="0"/>
                <a:ea typeface="Verdana" pitchFamily="34" charset="0"/>
                <a:cs typeface="Verdana" pitchFamily="34" charset="0"/>
              </a:rPr>
              <a:t>Exhibits 3A.5 </a:t>
            </a:r>
          </a:p>
          <a:p>
            <a:pPr marL="0" indent="0">
              <a:buNone/>
            </a:pPr>
            <a:r>
              <a:rPr lang="en-US" altLang="en-US" sz="2600" dirty="0">
                <a:latin typeface="Verdana" pitchFamily="34" charset="0"/>
                <a:ea typeface="Verdana" pitchFamily="34" charset="0"/>
                <a:cs typeface="Verdana" pitchFamily="34" charset="0"/>
              </a:rPr>
              <a:t>The adjusting entry depends on how the original receipt was recorded. </a:t>
            </a:r>
          </a:p>
        </p:txBody>
      </p:sp>
      <p:pic>
        <p:nvPicPr>
          <p:cNvPr id="8" name="Picture 3" descr="Adjusting entries for unearned revenues&#10;December 31, Unearned consulting revenue, 250, Receipt recorded as liability.&#10;December 31, Consulting revenue, 250, Receipt recorded as liability.&#10;December 31, Consulting revenue, 2,750, Receipt recorded as revenue.&#10;December 31, Unearned consulting revenue, 2,750, Receipt recorded as revenue.&#10;"/>
          <p:cNvPicPr>
            <a:picLocks noChangeAspect="1" noChangeArrowheads="1"/>
          </p:cNvPicPr>
          <p:nvPr/>
        </p:nvPicPr>
        <p:blipFill>
          <a:blip r:embed="rId3" cstate="print"/>
          <a:srcRect/>
          <a:stretch>
            <a:fillRect/>
          </a:stretch>
        </p:blipFill>
        <p:spPr bwMode="auto">
          <a:xfrm>
            <a:off x="548640" y="4267200"/>
            <a:ext cx="8046720" cy="1676400"/>
          </a:xfrm>
          <a:prstGeom prst="rect">
            <a:avLst/>
          </a:prstGeom>
          <a:noFill/>
          <a:ln w="9525">
            <a:noFill/>
            <a:miter lim="800000"/>
            <a:headEnd/>
            <a:tailEnd/>
          </a:ln>
        </p:spPr>
      </p:pic>
    </p:spTree>
    <p:extLst>
      <p:ext uri="{BB962C8B-B14F-4D97-AF65-F5344CB8AC3E}">
        <p14:creationId xmlns:p14="http://schemas.microsoft.com/office/powerpoint/2010/main" val="319175255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Alternative Accounting for Revenues (3 of 3)</a:t>
            </a:r>
            <a:endParaRPr lang="en-US" dirty="0"/>
          </a:p>
        </p:txBody>
      </p:sp>
      <p:sp>
        <p:nvSpPr>
          <p:cNvPr id="5" name="Text Placeholder 4"/>
          <p:cNvSpPr>
            <a:spLocks noGrp="1"/>
          </p:cNvSpPr>
          <p:nvPr>
            <p:ph type="body" sz="quarter" idx="14"/>
          </p:nvPr>
        </p:nvSpPr>
        <p:spPr>
          <a:xfrm>
            <a:off x="609600" y="1828800"/>
            <a:ext cx="7924800" cy="685800"/>
          </a:xfrm>
        </p:spPr>
        <p:txBody>
          <a:bodyPr/>
          <a:lstStyle/>
          <a:p>
            <a:r>
              <a:rPr lang="en-US" altLang="en-US" b="1" kern="0" dirty="0">
                <a:solidFill>
                  <a:prstClr val="black"/>
                </a:solidFill>
                <a:latin typeface="Verdana" pitchFamily="34" charset="0"/>
                <a:ea typeface="Verdana" pitchFamily="34" charset="0"/>
                <a:cs typeface="Verdana" pitchFamily="34" charset="0"/>
              </a:rPr>
              <a:t>Learning Objective P6: </a:t>
            </a:r>
            <a:r>
              <a:rPr lang="en-US" dirty="0">
                <a:latin typeface="Verdana" pitchFamily="34" charset="0"/>
                <a:ea typeface="Verdana" pitchFamily="34" charset="0"/>
                <a:cs typeface="Verdana" pitchFamily="34" charset="0"/>
              </a:rPr>
              <a:t>Explain the a</a:t>
            </a:r>
            <a:r>
              <a:rPr lang="en-US" altLang="en-US" dirty="0">
                <a:latin typeface="Verdana" pitchFamily="34" charset="0"/>
                <a:ea typeface="Verdana" pitchFamily="34" charset="0"/>
                <a:cs typeface="Verdana" pitchFamily="34" charset="0"/>
              </a:rPr>
              <a:t>lternative in accounting for </a:t>
            </a:r>
            <a:r>
              <a:rPr lang="en-US" altLang="en-US" dirty="0" err="1">
                <a:latin typeface="Verdana" pitchFamily="34" charset="0"/>
                <a:ea typeface="Verdana" pitchFamily="34" charset="0"/>
                <a:cs typeface="Verdana" pitchFamily="34" charset="0"/>
              </a:rPr>
              <a:t>prepaids</a:t>
            </a:r>
            <a:r>
              <a:rPr lang="en-US" altLang="en-US" dirty="0">
                <a:latin typeface="Verdana" pitchFamily="34" charset="0"/>
                <a:ea typeface="Verdana" pitchFamily="34" charset="0"/>
                <a:cs typeface="Verdana" pitchFamily="34" charset="0"/>
              </a:rPr>
              <a:t>.</a:t>
            </a:r>
            <a:endParaRPr lang="en-US" b="1" kern="0" dirty="0">
              <a:solidFill>
                <a:prstClr val="black"/>
              </a:solidFill>
              <a:latin typeface="Verdana" pitchFamily="34" charset="0"/>
              <a:ea typeface="Verdana" pitchFamily="34" charset="0"/>
              <a:cs typeface="Verdana" pitchFamily="34" charset="0"/>
            </a:endParaRPr>
          </a:p>
        </p:txBody>
      </p:sp>
      <p:sp>
        <p:nvSpPr>
          <p:cNvPr id="6" name="Content Placeholder 5"/>
          <p:cNvSpPr>
            <a:spLocks noGrp="1"/>
          </p:cNvSpPr>
          <p:nvPr>
            <p:ph sz="quarter" idx="15"/>
          </p:nvPr>
        </p:nvSpPr>
        <p:spPr>
          <a:xfrm>
            <a:off x="419100" y="2635102"/>
            <a:ext cx="8343900" cy="565298"/>
          </a:xfrm>
        </p:spPr>
        <p:txBody>
          <a:bodyPr/>
          <a:lstStyle/>
          <a:p>
            <a:pPr marL="0" indent="0">
              <a:buNone/>
            </a:pPr>
            <a:r>
              <a:rPr lang="en-US" sz="2600" kern="0" dirty="0">
                <a:solidFill>
                  <a:prstClr val="black"/>
                </a:solidFill>
                <a:latin typeface="Verdana" pitchFamily="34" charset="0"/>
                <a:ea typeface="Verdana" pitchFamily="34" charset="0"/>
                <a:cs typeface="Verdana" pitchFamily="34" charset="0"/>
              </a:rPr>
              <a:t>Exhibits 3A.6 </a:t>
            </a:r>
          </a:p>
        </p:txBody>
      </p:sp>
      <p:pic>
        <p:nvPicPr>
          <p:cNvPr id="7" name="Picture 2" descr="Receipt Recorded as Liability&#10;&#10;T account for Unearned Consulting Revenue (account number 236) with &quot;Dec. 31, 250&quot; in the left column, &quot;Dec. 26, 3,000&quot; in the right column, and &quot;Balance 2,750 &quot;in red in the right column.&#10;&#10;T account for Consulting Revenue (account number 403) with &quot;Dec. 31, 250&quot; in red in the right column.&#10;&#10;Receipt Recorded as Revenue&#10;&#10;T account for Unearned Consulting Revenue (account number 236) with &quot;Dec. 31, 2,750 &quot;in red in the right column.&#10;&#10;T account for Consulting Revenue (account number 403) with &quot;Dec. 31, 2,750&quot; in the left column, &quot;Dec. 26, 3,000&quot; in the right column, and &quot;Balance 250&quot; in red in the right column."/>
          <p:cNvPicPr>
            <a:picLocks noChangeAspect="1" noChangeArrowheads="1"/>
          </p:cNvPicPr>
          <p:nvPr/>
        </p:nvPicPr>
        <p:blipFill>
          <a:blip r:embed="rId3" cstate="print"/>
          <a:srcRect/>
          <a:stretch>
            <a:fillRect/>
          </a:stretch>
        </p:blipFill>
        <p:spPr bwMode="auto">
          <a:xfrm>
            <a:off x="541121" y="3338946"/>
            <a:ext cx="8091921" cy="2770909"/>
          </a:xfrm>
          <a:prstGeom prst="rect">
            <a:avLst/>
          </a:prstGeom>
          <a:noFill/>
          <a:ln w="9525">
            <a:noFill/>
            <a:miter lim="800000"/>
            <a:headEnd/>
            <a:tailEnd/>
          </a:ln>
        </p:spPr>
      </p:pic>
    </p:spTree>
    <p:extLst>
      <p:ext uri="{BB962C8B-B14F-4D97-AF65-F5344CB8AC3E}">
        <p14:creationId xmlns:p14="http://schemas.microsoft.com/office/powerpoint/2010/main" val="1493277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Title 1"/>
          <p:cNvSpPr>
            <a:spLocks noGrp="1" noChangeArrowheads="1"/>
          </p:cNvSpPr>
          <p:nvPr>
            <p:ph type="title"/>
          </p:nvPr>
        </p:nvSpPr>
        <p:spPr>
          <a:xfrm>
            <a:off x="0" y="533400"/>
            <a:ext cx="9144000" cy="838200"/>
          </a:xfrm>
        </p:spPr>
        <p:txBody>
          <a:bodyPr/>
          <a:lstStyle/>
          <a:p>
            <a:pPr eaLnBrk="1" hangingPunct="1"/>
            <a:r>
              <a:rPr lang="en-US" altLang="en-US" sz="3600" dirty="0">
                <a:latin typeface="Verdana" pitchFamily="34" charset="0"/>
                <a:ea typeface="Verdana" pitchFamily="34" charset="0"/>
                <a:cs typeface="Verdana" pitchFamily="34" charset="0"/>
              </a:rPr>
              <a:t>Framework for Adjustments (1 of 2)</a:t>
            </a:r>
          </a:p>
        </p:txBody>
      </p:sp>
      <p:sp>
        <p:nvSpPr>
          <p:cNvPr id="4" name="Text Placeholder 3"/>
          <p:cNvSpPr>
            <a:spLocks noGrp="1"/>
          </p:cNvSpPr>
          <p:nvPr>
            <p:ph type="body" sz="quarter" idx="13"/>
          </p:nvPr>
        </p:nvSpPr>
        <p:spPr>
          <a:xfrm>
            <a:off x="685800" y="1371600"/>
            <a:ext cx="7772400" cy="381000"/>
          </a:xfrm>
        </p:spPr>
        <p:txBody>
          <a:bodyPr/>
          <a:lstStyle/>
          <a:p>
            <a:pPr algn="ctr" fontAlgn="auto">
              <a:spcBef>
                <a:spcPts val="0"/>
              </a:spcBef>
              <a:spcAft>
                <a:spcPts val="0"/>
              </a:spcAft>
              <a:defRPr/>
            </a:pPr>
            <a:r>
              <a:rPr lang="en-US" altLang="en-US" sz="1800" b="1" kern="0" dirty="0">
                <a:solidFill>
                  <a:prstClr val="black"/>
                </a:solidFill>
              </a:rPr>
              <a:t>Learning Objective P1: </a:t>
            </a:r>
            <a:r>
              <a:rPr lang="en-US" sz="1800" dirty="0">
                <a:solidFill>
                  <a:prstClr val="black"/>
                </a:solidFill>
              </a:rPr>
              <a:t>Prepare and explain adjusting entries.</a:t>
            </a:r>
            <a:endParaRPr lang="en-US" sz="1800" b="1" kern="0" dirty="0">
              <a:solidFill>
                <a:prstClr val="black"/>
              </a:solidFill>
            </a:endParaRPr>
          </a:p>
        </p:txBody>
      </p:sp>
      <p:sp>
        <p:nvSpPr>
          <p:cNvPr id="2" name="Content Placeholder 1"/>
          <p:cNvSpPr>
            <a:spLocks noGrp="1"/>
          </p:cNvSpPr>
          <p:nvPr>
            <p:ph idx="1"/>
          </p:nvPr>
        </p:nvSpPr>
        <p:spPr>
          <a:xfrm>
            <a:off x="481263" y="1981200"/>
            <a:ext cx="8205537" cy="4343400"/>
          </a:xfrm>
        </p:spPr>
        <p:txBody>
          <a:bodyPr/>
          <a:lstStyle/>
          <a:p>
            <a:pPr eaLnBrk="1" hangingPunct="1">
              <a:spcBef>
                <a:spcPts val="600"/>
              </a:spcBef>
            </a:pPr>
            <a:r>
              <a:rPr lang="en-US" altLang="en-US" sz="2600" dirty="0">
                <a:latin typeface="Verdana" pitchFamily="34" charset="0"/>
                <a:ea typeface="Verdana" pitchFamily="34" charset="0"/>
                <a:cs typeface="Verdana" pitchFamily="34" charset="0"/>
              </a:rPr>
              <a:t>Four types of adjustments for transactions that extend over more than one period.</a:t>
            </a:r>
          </a:p>
          <a:p>
            <a:pPr marL="796925" eaLnBrk="1" hangingPunct="1">
              <a:spcBef>
                <a:spcPts val="600"/>
              </a:spcBef>
              <a:buFont typeface="Verdana" pitchFamily="34" charset="0"/>
              <a:buChar char="–"/>
            </a:pPr>
            <a:r>
              <a:rPr lang="en-US" altLang="en-US" sz="2400" dirty="0">
                <a:latin typeface="Verdana" pitchFamily="34" charset="0"/>
                <a:ea typeface="Verdana" pitchFamily="34" charset="0"/>
                <a:cs typeface="Verdana" pitchFamily="34" charset="0"/>
              </a:rPr>
              <a:t>Prepaid expenses</a:t>
            </a:r>
          </a:p>
          <a:p>
            <a:pPr marL="796925" eaLnBrk="1" hangingPunct="1">
              <a:spcBef>
                <a:spcPts val="600"/>
              </a:spcBef>
              <a:buFont typeface="Verdana" pitchFamily="34" charset="0"/>
              <a:buChar char="–"/>
            </a:pPr>
            <a:r>
              <a:rPr lang="en-US" altLang="en-US" sz="2400" dirty="0">
                <a:latin typeface="Verdana" pitchFamily="34" charset="0"/>
                <a:ea typeface="Verdana" pitchFamily="34" charset="0"/>
                <a:cs typeface="Verdana" pitchFamily="34" charset="0"/>
              </a:rPr>
              <a:t>Unearned revenues</a:t>
            </a:r>
          </a:p>
          <a:p>
            <a:pPr marL="796925" eaLnBrk="1" hangingPunct="1">
              <a:spcBef>
                <a:spcPts val="600"/>
              </a:spcBef>
              <a:buFont typeface="Verdana" pitchFamily="34" charset="0"/>
              <a:buChar char="–"/>
            </a:pPr>
            <a:r>
              <a:rPr lang="en-US" altLang="en-US" sz="2400" dirty="0">
                <a:latin typeface="Verdana" pitchFamily="34" charset="0"/>
                <a:ea typeface="Verdana" pitchFamily="34" charset="0"/>
                <a:cs typeface="Verdana" pitchFamily="34" charset="0"/>
              </a:rPr>
              <a:t>Accrued expenses</a:t>
            </a:r>
          </a:p>
          <a:p>
            <a:pPr marL="796925" eaLnBrk="1" hangingPunct="1">
              <a:spcBef>
                <a:spcPts val="600"/>
              </a:spcBef>
              <a:buFont typeface="Verdana" pitchFamily="34" charset="0"/>
              <a:buChar char="–"/>
            </a:pPr>
            <a:r>
              <a:rPr lang="en-US" altLang="en-US" sz="2400" dirty="0">
                <a:latin typeface="Verdana" pitchFamily="34" charset="0"/>
                <a:ea typeface="Verdana" pitchFamily="34" charset="0"/>
                <a:cs typeface="Verdana" pitchFamily="34" charset="0"/>
              </a:rPr>
              <a:t>Accrued revenues</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altLang="en-US" b="1" dirty="0"/>
              <a:t>Learning Objective P7: </a:t>
            </a:r>
            <a:r>
              <a:rPr lang="en-US" altLang="en-US" dirty="0"/>
              <a:t>Appendix 3B Prepare a work sheet and explain its usefulness. </a:t>
            </a:r>
            <a:endParaRPr lang="en-US" dirty="0"/>
          </a:p>
        </p:txBody>
      </p:sp>
    </p:spTree>
    <p:extLst>
      <p:ext uri="{BB962C8B-B14F-4D97-AF65-F5344CB8AC3E}">
        <p14:creationId xmlns:p14="http://schemas.microsoft.com/office/powerpoint/2010/main" val="249827595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838200"/>
          </a:xfrm>
        </p:spPr>
        <p:txBody>
          <a:bodyPr/>
          <a:lstStyle/>
          <a:p>
            <a:r>
              <a:rPr lang="en-US" altLang="en-US" sz="3600" dirty="0">
                <a:latin typeface="Verdana" pitchFamily="34" charset="0"/>
                <a:ea typeface="Verdana" pitchFamily="34" charset="0"/>
                <a:cs typeface="Verdana" pitchFamily="34" charset="0"/>
              </a:rPr>
              <a:t>Benefits of a Work Sheet</a:t>
            </a:r>
            <a:endParaRPr lang="en-US" sz="3600" dirty="0">
              <a:latin typeface="Verdana" pitchFamily="34" charset="0"/>
              <a:ea typeface="Verdana" pitchFamily="34" charset="0"/>
              <a:cs typeface="Verdana" pitchFamily="34" charset="0"/>
            </a:endParaRPr>
          </a:p>
        </p:txBody>
      </p:sp>
      <p:sp>
        <p:nvSpPr>
          <p:cNvPr id="4" name="Content Placeholder 3"/>
          <p:cNvSpPr>
            <a:spLocks noGrp="1"/>
          </p:cNvSpPr>
          <p:nvPr>
            <p:ph idx="1"/>
          </p:nvPr>
        </p:nvSpPr>
        <p:spPr>
          <a:xfrm>
            <a:off x="457200" y="2209800"/>
            <a:ext cx="8229600" cy="4191000"/>
          </a:xfrm>
        </p:spPr>
        <p:txBody>
          <a:bodyPr/>
          <a:lstStyle/>
          <a:p>
            <a:pPr marL="514350" indent="-514350">
              <a:buFont typeface="+mj-lt"/>
              <a:buAutoNum type="arabicPeriod"/>
            </a:pPr>
            <a:r>
              <a:rPr lang="en-US" sz="2600" dirty="0">
                <a:latin typeface="Verdana" pitchFamily="34" charset="0"/>
                <a:ea typeface="Verdana" pitchFamily="34" charset="0"/>
                <a:cs typeface="Verdana" pitchFamily="34" charset="0"/>
              </a:rPr>
              <a:t>Aids the preparation of financial statements.</a:t>
            </a:r>
          </a:p>
          <a:p>
            <a:pPr marL="514350" indent="-514350">
              <a:buFont typeface="+mj-lt"/>
              <a:buAutoNum type="arabicPeriod"/>
            </a:pPr>
            <a:r>
              <a:rPr lang="en-US" sz="2600" dirty="0">
                <a:latin typeface="Verdana" pitchFamily="34" charset="0"/>
                <a:ea typeface="Verdana" pitchFamily="34" charset="0"/>
                <a:cs typeface="Verdana" pitchFamily="34" charset="0"/>
              </a:rPr>
              <a:t>Reduces risk of errors.</a:t>
            </a:r>
          </a:p>
          <a:p>
            <a:pPr marL="514350" indent="-514350">
              <a:buFont typeface="+mj-lt"/>
              <a:buAutoNum type="arabicPeriod"/>
            </a:pPr>
            <a:r>
              <a:rPr lang="en-US" sz="2600" dirty="0">
                <a:latin typeface="Verdana" pitchFamily="34" charset="0"/>
                <a:ea typeface="Verdana" pitchFamily="34" charset="0"/>
                <a:cs typeface="Verdana" pitchFamily="34" charset="0"/>
              </a:rPr>
              <a:t>Links accounts and their adjustments.</a:t>
            </a:r>
          </a:p>
          <a:p>
            <a:pPr marL="514350" indent="-514350">
              <a:buFont typeface="+mj-lt"/>
              <a:buAutoNum type="arabicPeriod"/>
            </a:pPr>
            <a:r>
              <a:rPr lang="en-US" sz="2600" dirty="0">
                <a:latin typeface="Verdana" pitchFamily="34" charset="0"/>
                <a:ea typeface="Verdana" pitchFamily="34" charset="0"/>
                <a:cs typeface="Verdana" pitchFamily="34" charset="0"/>
              </a:rPr>
              <a:t>Helps in preparing interim financial statements.</a:t>
            </a:r>
          </a:p>
          <a:p>
            <a:pPr marL="514350" indent="-514350">
              <a:buFont typeface="+mj-lt"/>
              <a:buAutoNum type="arabicPeriod"/>
            </a:pPr>
            <a:r>
              <a:rPr lang="en-US" sz="2600" dirty="0">
                <a:latin typeface="Verdana" pitchFamily="34" charset="0"/>
                <a:ea typeface="Verdana" pitchFamily="34" charset="0"/>
                <a:cs typeface="Verdana" pitchFamily="34" charset="0"/>
              </a:rPr>
              <a:t>Shows the effects of proposed transactions.</a:t>
            </a:r>
          </a:p>
          <a:p>
            <a:pPr marL="514350" indent="-514350">
              <a:buFont typeface="+mj-lt"/>
              <a:buAutoNum type="arabicPeriod"/>
            </a:pPr>
            <a:r>
              <a:rPr lang="en-US" sz="2600" dirty="0">
                <a:latin typeface="Verdana" pitchFamily="34" charset="0"/>
                <a:ea typeface="Verdana" pitchFamily="34" charset="0"/>
                <a:cs typeface="Verdana" pitchFamily="34" charset="0"/>
              </a:rPr>
              <a:t>Not a required report.</a:t>
            </a:r>
          </a:p>
        </p:txBody>
      </p:sp>
      <p:sp>
        <p:nvSpPr>
          <p:cNvPr id="5" name="Text Placeholder 4"/>
          <p:cNvSpPr>
            <a:spLocks noGrp="1"/>
          </p:cNvSpPr>
          <p:nvPr>
            <p:ph type="body" sz="quarter" idx="13"/>
          </p:nvPr>
        </p:nvSpPr>
        <p:spPr>
          <a:xfrm>
            <a:off x="533400" y="1295400"/>
            <a:ext cx="8077200" cy="609600"/>
          </a:xfrm>
        </p:spPr>
        <p:txBody>
          <a:bodyPr/>
          <a:lstStyle/>
          <a:p>
            <a:r>
              <a:rPr lang="en-US" altLang="en-US" b="1" kern="0" dirty="0">
                <a:solidFill>
                  <a:prstClr val="black"/>
                </a:solidFill>
              </a:rPr>
              <a:t>Learning Objective P7: </a:t>
            </a:r>
            <a:r>
              <a:rPr lang="en-US" dirty="0"/>
              <a:t>Prepare a work sheet and explain its usefulness.	</a:t>
            </a:r>
          </a:p>
        </p:txBody>
      </p:sp>
    </p:spTree>
    <p:extLst>
      <p:ext uri="{BB962C8B-B14F-4D97-AF65-F5344CB8AC3E}">
        <p14:creationId xmlns:p14="http://schemas.microsoft.com/office/powerpoint/2010/main" val="424581830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838200"/>
          </a:xfrm>
        </p:spPr>
        <p:txBody>
          <a:bodyPr/>
          <a:lstStyle/>
          <a:p>
            <a:r>
              <a:rPr lang="en-US" altLang="en-US" sz="3600" dirty="0"/>
              <a:t>Use of a Work Sheet (1 of 2)</a:t>
            </a:r>
            <a:endParaRPr lang="en-US" sz="3600" dirty="0">
              <a:latin typeface="Verdana" pitchFamily="34" charset="0"/>
              <a:ea typeface="Verdana" pitchFamily="34" charset="0"/>
              <a:cs typeface="Verdana" pitchFamily="34" charset="0"/>
            </a:endParaRPr>
          </a:p>
        </p:txBody>
      </p:sp>
      <p:sp>
        <p:nvSpPr>
          <p:cNvPr id="5" name="Text Placeholder 4"/>
          <p:cNvSpPr>
            <a:spLocks noGrp="1"/>
          </p:cNvSpPr>
          <p:nvPr>
            <p:ph type="body" sz="quarter" idx="13"/>
          </p:nvPr>
        </p:nvSpPr>
        <p:spPr>
          <a:xfrm>
            <a:off x="533400" y="1295400"/>
            <a:ext cx="8077200" cy="609600"/>
          </a:xfrm>
        </p:spPr>
        <p:txBody>
          <a:bodyPr/>
          <a:lstStyle/>
          <a:p>
            <a:r>
              <a:rPr lang="en-US" altLang="en-US" b="1" kern="0" dirty="0">
                <a:solidFill>
                  <a:prstClr val="black"/>
                </a:solidFill>
              </a:rPr>
              <a:t>Learning Objective P7: </a:t>
            </a:r>
            <a:r>
              <a:rPr lang="en-US" dirty="0"/>
              <a:t>Prepare a work sheet and explain its usefulness.</a:t>
            </a:r>
          </a:p>
        </p:txBody>
      </p:sp>
      <p:sp>
        <p:nvSpPr>
          <p:cNvPr id="4" name="Content Placeholder 3"/>
          <p:cNvSpPr>
            <a:spLocks noGrp="1"/>
          </p:cNvSpPr>
          <p:nvPr>
            <p:ph idx="1"/>
          </p:nvPr>
        </p:nvSpPr>
        <p:spPr>
          <a:xfrm>
            <a:off x="457200" y="2209800"/>
            <a:ext cx="8229600" cy="4191000"/>
          </a:xfrm>
        </p:spPr>
        <p:txBody>
          <a:bodyPr/>
          <a:lstStyle/>
          <a:p>
            <a:pPr marL="0" indent="0">
              <a:buNone/>
              <a:defRPr/>
            </a:pPr>
            <a:r>
              <a:rPr lang="en-US" sz="2400" dirty="0">
                <a:latin typeface="Verdana" pitchFamily="34" charset="0"/>
                <a:ea typeface="Verdana" pitchFamily="34" charset="0"/>
                <a:cs typeface="Verdana" pitchFamily="34" charset="0"/>
              </a:rPr>
              <a:t>Five important steps:</a:t>
            </a:r>
          </a:p>
          <a:p>
            <a:pPr marL="1262063" indent="-1262063">
              <a:buNone/>
              <a:defRPr/>
            </a:pPr>
            <a:r>
              <a:rPr lang="en-US" sz="2400" dirty="0">
                <a:latin typeface="Verdana" pitchFamily="34" charset="0"/>
                <a:ea typeface="Verdana" pitchFamily="34" charset="0"/>
                <a:cs typeface="Verdana" pitchFamily="34" charset="0"/>
              </a:rPr>
              <a:t>Step 1: Enter Unadjusted Trial Balance</a:t>
            </a:r>
          </a:p>
          <a:p>
            <a:pPr marL="1262063" indent="-1262063">
              <a:buNone/>
              <a:defRPr/>
            </a:pPr>
            <a:r>
              <a:rPr lang="en-US" sz="2400" dirty="0">
                <a:latin typeface="Verdana" pitchFamily="34" charset="0"/>
                <a:ea typeface="Verdana" pitchFamily="34" charset="0"/>
                <a:cs typeface="Verdana" pitchFamily="34" charset="0"/>
              </a:rPr>
              <a:t>Step 2: Enter Adjustments</a:t>
            </a:r>
          </a:p>
          <a:p>
            <a:pPr marL="1262063" indent="-1262063">
              <a:buNone/>
              <a:defRPr/>
            </a:pPr>
            <a:r>
              <a:rPr lang="en-US" sz="2400" dirty="0">
                <a:latin typeface="Verdana" pitchFamily="34" charset="0"/>
                <a:ea typeface="Verdana" pitchFamily="34" charset="0"/>
                <a:cs typeface="Verdana" pitchFamily="34" charset="0"/>
              </a:rPr>
              <a:t>Step 3: Prepare Adjusted Trial Balance</a:t>
            </a:r>
          </a:p>
          <a:p>
            <a:pPr marL="1262063" indent="-1262063">
              <a:buNone/>
              <a:defRPr/>
            </a:pPr>
            <a:r>
              <a:rPr lang="en-US" sz="2400" dirty="0">
                <a:latin typeface="Verdana" pitchFamily="34" charset="0"/>
                <a:ea typeface="Verdana" pitchFamily="34" charset="0"/>
                <a:cs typeface="Verdana" pitchFamily="34" charset="0"/>
              </a:rPr>
              <a:t>Step 4: Sort Adjusted Trial Balance Amounts to Financial Statements</a:t>
            </a:r>
          </a:p>
          <a:p>
            <a:pPr marL="1262063" indent="-1262063">
              <a:buNone/>
              <a:defRPr/>
            </a:pPr>
            <a:r>
              <a:rPr lang="en-US" sz="2400" dirty="0">
                <a:latin typeface="Verdana" pitchFamily="34" charset="0"/>
                <a:ea typeface="Verdana" pitchFamily="34" charset="0"/>
                <a:cs typeface="Verdana" pitchFamily="34" charset="0"/>
              </a:rPr>
              <a:t>Step 5: Total Statement Columns, Compute Income or Loss, and Balance Columns</a:t>
            </a:r>
          </a:p>
        </p:txBody>
      </p:sp>
    </p:spTree>
    <p:extLst>
      <p:ext uri="{BB962C8B-B14F-4D97-AF65-F5344CB8AC3E}">
        <p14:creationId xmlns:p14="http://schemas.microsoft.com/office/powerpoint/2010/main" val="20827532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762000"/>
          </a:xfrm>
        </p:spPr>
        <p:txBody>
          <a:bodyPr anchor="ctr"/>
          <a:lstStyle/>
          <a:p>
            <a:r>
              <a:rPr lang="en-US" altLang="en-US" dirty="0"/>
              <a:t>Use of a Work Sheet (2 of 2)</a:t>
            </a:r>
            <a:endParaRPr lang="en-US" dirty="0"/>
          </a:p>
        </p:txBody>
      </p:sp>
      <p:sp>
        <p:nvSpPr>
          <p:cNvPr id="4" name="Text Placeholder 3"/>
          <p:cNvSpPr>
            <a:spLocks noGrp="1"/>
          </p:cNvSpPr>
          <p:nvPr>
            <p:ph type="body" sz="quarter" idx="14"/>
          </p:nvPr>
        </p:nvSpPr>
        <p:spPr>
          <a:xfrm>
            <a:off x="533400" y="1295400"/>
            <a:ext cx="8077200" cy="609600"/>
          </a:xfrm>
        </p:spPr>
        <p:txBody>
          <a:bodyPr/>
          <a:lstStyle/>
          <a:p>
            <a:r>
              <a:rPr lang="en-US" altLang="en-US" b="1" kern="0" dirty="0">
                <a:solidFill>
                  <a:prstClr val="black"/>
                </a:solidFill>
                <a:latin typeface="Verdana" pitchFamily="34" charset="0"/>
                <a:ea typeface="Verdana" pitchFamily="34" charset="0"/>
                <a:cs typeface="Verdana" pitchFamily="34" charset="0"/>
              </a:rPr>
              <a:t>Learning Objective P7: </a:t>
            </a:r>
            <a:r>
              <a:rPr lang="en-US" dirty="0">
                <a:latin typeface="Verdana" pitchFamily="34" charset="0"/>
                <a:ea typeface="Verdana" pitchFamily="34" charset="0"/>
                <a:cs typeface="Verdana" pitchFamily="34" charset="0"/>
              </a:rPr>
              <a:t>Prepare a work sheet and explain its usefulness.</a:t>
            </a:r>
          </a:p>
        </p:txBody>
      </p:sp>
      <p:sp>
        <p:nvSpPr>
          <p:cNvPr id="5" name="Content Placeholder 4"/>
          <p:cNvSpPr>
            <a:spLocks noGrp="1"/>
          </p:cNvSpPr>
          <p:nvPr>
            <p:ph sz="quarter" idx="15"/>
          </p:nvPr>
        </p:nvSpPr>
        <p:spPr>
          <a:xfrm>
            <a:off x="430237" y="2134359"/>
            <a:ext cx="8256563" cy="456441"/>
          </a:xfrm>
        </p:spPr>
        <p:txBody>
          <a:bodyPr/>
          <a:lstStyle/>
          <a:p>
            <a:pPr marL="0" indent="0">
              <a:buNone/>
            </a:pPr>
            <a:r>
              <a:rPr lang="en-US" sz="2400" kern="0" dirty="0">
                <a:latin typeface="Verdana" pitchFamily="34" charset="0"/>
                <a:ea typeface="Verdana" pitchFamily="34" charset="0"/>
                <a:cs typeface="Verdana" pitchFamily="34" charset="0"/>
              </a:rPr>
              <a:t>Exhibit 3B.1</a:t>
            </a:r>
          </a:p>
        </p:txBody>
      </p:sp>
      <p:pic>
        <p:nvPicPr>
          <p:cNvPr id="9" name="Picture 8" descr="Reproduced Exhibit 3B.1 from the text&#10;Work sheet for FastForward, month ending December 31,2017&#10;"/>
          <p:cNvPicPr>
            <a:picLocks noChangeAspect="1"/>
          </p:cNvPicPr>
          <p:nvPr/>
        </p:nvPicPr>
        <p:blipFill>
          <a:blip r:embed="rId3"/>
          <a:stretch>
            <a:fillRect/>
          </a:stretch>
        </p:blipFill>
        <p:spPr>
          <a:xfrm>
            <a:off x="1752600" y="2618722"/>
            <a:ext cx="5616305" cy="3782078"/>
          </a:xfrm>
          <a:prstGeom prst="rect">
            <a:avLst/>
          </a:prstGeom>
        </p:spPr>
      </p:pic>
    </p:spTree>
    <p:extLst>
      <p:ext uri="{BB962C8B-B14F-4D97-AF65-F5344CB8AC3E}">
        <p14:creationId xmlns:p14="http://schemas.microsoft.com/office/powerpoint/2010/main" val="233874037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altLang="en-US" b="1" dirty="0"/>
              <a:t>Learning Objective</a:t>
            </a:r>
            <a:r>
              <a:rPr lang="en-US" altLang="en-US" dirty="0"/>
              <a:t> </a:t>
            </a:r>
            <a:r>
              <a:rPr lang="en-US" altLang="en-US" b="1" dirty="0"/>
              <a:t>P8:</a:t>
            </a:r>
            <a:r>
              <a:rPr lang="en-US" altLang="en-US" dirty="0"/>
              <a:t> Appendix 3C Prepare reversing entries  and explain their purpose.</a:t>
            </a:r>
            <a:endParaRPr lang="en-US" dirty="0"/>
          </a:p>
        </p:txBody>
      </p:sp>
    </p:spTree>
    <p:extLst>
      <p:ext uri="{BB962C8B-B14F-4D97-AF65-F5344CB8AC3E}">
        <p14:creationId xmlns:p14="http://schemas.microsoft.com/office/powerpoint/2010/main" val="299299237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838200"/>
          </a:xfrm>
        </p:spPr>
        <p:txBody>
          <a:bodyPr/>
          <a:lstStyle/>
          <a:p>
            <a:r>
              <a:rPr lang="en-US" altLang="en-US" sz="3600" dirty="0"/>
              <a:t>Reversing Entries (1 of 3)</a:t>
            </a:r>
            <a:endParaRPr lang="en-US" sz="3600" dirty="0"/>
          </a:p>
        </p:txBody>
      </p:sp>
      <p:sp>
        <p:nvSpPr>
          <p:cNvPr id="5" name="Text Placeholder 4"/>
          <p:cNvSpPr>
            <a:spLocks noGrp="1"/>
          </p:cNvSpPr>
          <p:nvPr>
            <p:ph type="body" sz="quarter" idx="13"/>
          </p:nvPr>
        </p:nvSpPr>
        <p:spPr>
          <a:xfrm>
            <a:off x="457200" y="1371600"/>
            <a:ext cx="8229600" cy="685800"/>
          </a:xfrm>
        </p:spPr>
        <p:txBody>
          <a:bodyPr/>
          <a:lstStyle/>
          <a:p>
            <a:r>
              <a:rPr lang="en-US" altLang="en-US" b="1" kern="0" dirty="0">
                <a:solidFill>
                  <a:prstClr val="black"/>
                </a:solidFill>
              </a:rPr>
              <a:t>Learning Objective P8: </a:t>
            </a:r>
            <a:r>
              <a:rPr lang="en-US" dirty="0"/>
              <a:t>Prepare reversing entries and explain their purpose</a:t>
            </a:r>
            <a:r>
              <a:rPr lang="en-US" altLang="en-US" dirty="0"/>
              <a:t>.</a:t>
            </a:r>
            <a:endParaRPr lang="en-US" b="1" kern="0" dirty="0">
              <a:solidFill>
                <a:prstClr val="black"/>
              </a:solidFill>
            </a:endParaRPr>
          </a:p>
        </p:txBody>
      </p:sp>
      <p:sp>
        <p:nvSpPr>
          <p:cNvPr id="4" name="Content Placeholder 3"/>
          <p:cNvSpPr>
            <a:spLocks noGrp="1"/>
          </p:cNvSpPr>
          <p:nvPr>
            <p:ph idx="1"/>
          </p:nvPr>
        </p:nvSpPr>
        <p:spPr>
          <a:xfrm>
            <a:off x="457200" y="2209800"/>
            <a:ext cx="8229600" cy="4114800"/>
          </a:xfrm>
        </p:spPr>
        <p:txBody>
          <a:bodyPr/>
          <a:lstStyle/>
          <a:p>
            <a:pPr marL="0" indent="0">
              <a:buNone/>
            </a:pPr>
            <a:r>
              <a:rPr lang="en-US" sz="2600" dirty="0">
                <a:latin typeface="Verdana" pitchFamily="34" charset="0"/>
                <a:ea typeface="Verdana" pitchFamily="34" charset="0"/>
                <a:cs typeface="Verdana" pitchFamily="34" charset="0"/>
              </a:rPr>
              <a:t>Reversing entries are optional. They are recorded in response to accrued assets and accrued liabilities that were created by adjusting entries at the end of a reporting period. The purpose of reversing entries is to simplify a company’s recordkeeping.</a:t>
            </a:r>
          </a:p>
          <a:p>
            <a:pPr marL="0" indent="0">
              <a:buNone/>
            </a:pPr>
            <a:r>
              <a:rPr lang="en-US" altLang="en-US" sz="2600" dirty="0">
                <a:latin typeface="Verdana" pitchFamily="34" charset="0"/>
                <a:ea typeface="Verdana" pitchFamily="34" charset="0"/>
                <a:cs typeface="Verdana" pitchFamily="34" charset="0"/>
              </a:rPr>
              <a:t>Let’s see how the accounting for our payroll accrual will be handled with and without reversing entries.</a:t>
            </a:r>
          </a:p>
        </p:txBody>
      </p:sp>
    </p:spTree>
    <p:extLst>
      <p:ext uri="{BB962C8B-B14F-4D97-AF65-F5344CB8AC3E}">
        <p14:creationId xmlns:p14="http://schemas.microsoft.com/office/powerpoint/2010/main" val="215879847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838200"/>
          </a:xfrm>
        </p:spPr>
        <p:txBody>
          <a:bodyPr anchor="ctr"/>
          <a:lstStyle/>
          <a:p>
            <a:r>
              <a:rPr lang="en-US" altLang="en-US" dirty="0"/>
              <a:t>Reversing Entries (2 of 3) </a:t>
            </a:r>
            <a:endParaRPr lang="en-US" dirty="0"/>
          </a:p>
        </p:txBody>
      </p:sp>
      <p:sp>
        <p:nvSpPr>
          <p:cNvPr id="4" name="Text Placeholder 3"/>
          <p:cNvSpPr>
            <a:spLocks noGrp="1"/>
          </p:cNvSpPr>
          <p:nvPr>
            <p:ph type="body" sz="quarter" idx="14"/>
          </p:nvPr>
        </p:nvSpPr>
        <p:spPr>
          <a:xfrm>
            <a:off x="533400" y="1371600"/>
            <a:ext cx="8153400" cy="609600"/>
          </a:xfrm>
        </p:spPr>
        <p:txBody>
          <a:bodyPr/>
          <a:lstStyle/>
          <a:p>
            <a:r>
              <a:rPr lang="en-US" altLang="en-US" b="1" kern="0" dirty="0">
                <a:solidFill>
                  <a:prstClr val="black"/>
                </a:solidFill>
              </a:rPr>
              <a:t>Learning Objective P8: </a:t>
            </a:r>
            <a:r>
              <a:rPr lang="en-US" dirty="0"/>
              <a:t>Prepare reversing entries and explain their purpose</a:t>
            </a:r>
            <a:r>
              <a:rPr lang="en-US" altLang="en-US" dirty="0"/>
              <a:t>.</a:t>
            </a:r>
            <a:endParaRPr lang="en-US" b="1" kern="0" dirty="0">
              <a:solidFill>
                <a:prstClr val="black"/>
              </a:solidFill>
            </a:endParaRPr>
          </a:p>
        </p:txBody>
      </p:sp>
      <p:sp>
        <p:nvSpPr>
          <p:cNvPr id="5" name="Content Placeholder 4"/>
          <p:cNvSpPr>
            <a:spLocks noGrp="1"/>
          </p:cNvSpPr>
          <p:nvPr>
            <p:ph sz="quarter" idx="15"/>
          </p:nvPr>
        </p:nvSpPr>
        <p:spPr>
          <a:xfrm>
            <a:off x="495300" y="2209800"/>
            <a:ext cx="8191500" cy="457200"/>
          </a:xfrm>
        </p:spPr>
        <p:txBody>
          <a:bodyPr/>
          <a:lstStyle/>
          <a:p>
            <a:pPr marL="0" indent="0">
              <a:buNone/>
            </a:pPr>
            <a:r>
              <a:rPr lang="en-US" sz="2400" kern="0" dirty="0">
                <a:latin typeface="Verdana" pitchFamily="34" charset="0"/>
                <a:ea typeface="Verdana" pitchFamily="34" charset="0"/>
                <a:cs typeface="Verdana" pitchFamily="34" charset="0"/>
              </a:rPr>
              <a:t>Exhibit 3C.1</a:t>
            </a:r>
          </a:p>
        </p:txBody>
      </p:sp>
      <p:pic>
        <p:nvPicPr>
          <p:cNvPr id="8" name="Picture 7" descr="Reproduced Exhibit 3C.1 from the text, first portion"/>
          <p:cNvPicPr>
            <a:picLocks noChangeAspect="1"/>
          </p:cNvPicPr>
          <p:nvPr/>
        </p:nvPicPr>
        <p:blipFill>
          <a:blip r:embed="rId3"/>
          <a:stretch>
            <a:fillRect/>
          </a:stretch>
        </p:blipFill>
        <p:spPr>
          <a:xfrm>
            <a:off x="2166593" y="2645135"/>
            <a:ext cx="4767607" cy="3755665"/>
          </a:xfrm>
          <a:prstGeom prst="rect">
            <a:avLst/>
          </a:prstGeom>
        </p:spPr>
      </p:pic>
    </p:spTree>
    <p:extLst>
      <p:ext uri="{BB962C8B-B14F-4D97-AF65-F5344CB8AC3E}">
        <p14:creationId xmlns:p14="http://schemas.microsoft.com/office/powerpoint/2010/main" val="54624825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838200"/>
          </a:xfrm>
        </p:spPr>
        <p:txBody>
          <a:bodyPr anchor="ctr"/>
          <a:lstStyle/>
          <a:p>
            <a:r>
              <a:rPr lang="en-US" altLang="en-US" dirty="0"/>
              <a:t>Reversing Entries (3 of 3)</a:t>
            </a:r>
            <a:endParaRPr lang="en-US" dirty="0"/>
          </a:p>
        </p:txBody>
      </p:sp>
      <p:sp>
        <p:nvSpPr>
          <p:cNvPr id="4" name="Text Placeholder 3"/>
          <p:cNvSpPr>
            <a:spLocks noGrp="1"/>
          </p:cNvSpPr>
          <p:nvPr>
            <p:ph type="body" sz="quarter" idx="14"/>
          </p:nvPr>
        </p:nvSpPr>
        <p:spPr>
          <a:xfrm>
            <a:off x="533400" y="1371600"/>
            <a:ext cx="8153400" cy="609600"/>
          </a:xfrm>
        </p:spPr>
        <p:txBody>
          <a:bodyPr/>
          <a:lstStyle/>
          <a:p>
            <a:r>
              <a:rPr lang="en-US" altLang="en-US" b="1" kern="0" dirty="0">
                <a:solidFill>
                  <a:prstClr val="black"/>
                </a:solidFill>
              </a:rPr>
              <a:t>Learning Objective P8: </a:t>
            </a:r>
            <a:r>
              <a:rPr lang="en-US" dirty="0"/>
              <a:t>Prepare reversing entries and explain their purpose</a:t>
            </a:r>
            <a:r>
              <a:rPr lang="en-US" altLang="en-US" dirty="0"/>
              <a:t>.</a:t>
            </a:r>
            <a:endParaRPr lang="en-US" b="1" kern="0" dirty="0">
              <a:solidFill>
                <a:prstClr val="black"/>
              </a:solidFill>
            </a:endParaRPr>
          </a:p>
        </p:txBody>
      </p:sp>
      <p:pic>
        <p:nvPicPr>
          <p:cNvPr id="297986" name="Picture 2" descr="Reproduced Exhibit 3C.1 from the 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741468"/>
            <a:ext cx="5620011" cy="365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sz="quarter" idx="15"/>
          </p:nvPr>
        </p:nvSpPr>
        <p:spPr>
          <a:xfrm>
            <a:off x="495300" y="2209800"/>
            <a:ext cx="8191500" cy="457200"/>
          </a:xfrm>
        </p:spPr>
        <p:txBody>
          <a:bodyPr/>
          <a:lstStyle/>
          <a:p>
            <a:pPr marL="0" indent="0">
              <a:buNone/>
            </a:pPr>
            <a:r>
              <a:rPr lang="en-US" sz="2400" kern="0" dirty="0">
                <a:latin typeface="Verdana" pitchFamily="34" charset="0"/>
                <a:ea typeface="Verdana" pitchFamily="34" charset="0"/>
                <a:cs typeface="Verdana" pitchFamily="34" charset="0"/>
              </a:rPr>
              <a:t>Exhibit 3C.1</a:t>
            </a:r>
          </a:p>
        </p:txBody>
      </p:sp>
    </p:spTree>
    <p:extLst>
      <p:ext uri="{BB962C8B-B14F-4D97-AF65-F5344CB8AC3E}">
        <p14:creationId xmlns:p14="http://schemas.microsoft.com/office/powerpoint/2010/main" val="371684180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End of Presentation</a:t>
            </a:r>
          </a:p>
        </p:txBody>
      </p:sp>
    </p:spTree>
    <p:extLst>
      <p:ext uri="{BB962C8B-B14F-4D97-AF65-F5344CB8AC3E}">
        <p14:creationId xmlns:p14="http://schemas.microsoft.com/office/powerpoint/2010/main" val="1021674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Title 1"/>
          <p:cNvSpPr>
            <a:spLocks noGrp="1" noChangeArrowheads="1"/>
          </p:cNvSpPr>
          <p:nvPr>
            <p:ph type="title"/>
          </p:nvPr>
        </p:nvSpPr>
        <p:spPr>
          <a:xfrm>
            <a:off x="0" y="533400"/>
            <a:ext cx="9144000" cy="762000"/>
          </a:xfrm>
        </p:spPr>
        <p:txBody>
          <a:bodyPr/>
          <a:lstStyle/>
          <a:p>
            <a:pPr eaLnBrk="1" hangingPunct="1"/>
            <a:r>
              <a:rPr lang="en-US" altLang="en-US" sz="3600" dirty="0">
                <a:latin typeface="Verdana" pitchFamily="34" charset="0"/>
                <a:ea typeface="Verdana" pitchFamily="34" charset="0"/>
                <a:cs typeface="Verdana" pitchFamily="34" charset="0"/>
              </a:rPr>
              <a:t>Framework for Adjustments (2 of 2)</a:t>
            </a:r>
          </a:p>
        </p:txBody>
      </p:sp>
      <p:sp>
        <p:nvSpPr>
          <p:cNvPr id="4" name="Text Placeholder 3"/>
          <p:cNvSpPr>
            <a:spLocks noGrp="1"/>
          </p:cNvSpPr>
          <p:nvPr>
            <p:ph type="body" sz="quarter" idx="13"/>
          </p:nvPr>
        </p:nvSpPr>
        <p:spPr>
          <a:xfrm>
            <a:off x="685800" y="1295400"/>
            <a:ext cx="7696200" cy="381000"/>
          </a:xfrm>
        </p:spPr>
        <p:txBody>
          <a:bodyPr/>
          <a:lstStyle/>
          <a:p>
            <a:pPr fontAlgn="auto">
              <a:spcBef>
                <a:spcPts val="0"/>
              </a:spcBef>
              <a:spcAft>
                <a:spcPts val="0"/>
              </a:spcAft>
              <a:defRPr/>
            </a:pPr>
            <a:r>
              <a:rPr lang="en-US" altLang="en-US" sz="1800" b="1" kern="0" dirty="0">
                <a:solidFill>
                  <a:prstClr val="black"/>
                </a:solidFill>
              </a:rPr>
              <a:t>Learning Objective P1: </a:t>
            </a:r>
            <a:r>
              <a:rPr lang="en-US" sz="1800" dirty="0">
                <a:solidFill>
                  <a:prstClr val="black"/>
                </a:solidFill>
              </a:rPr>
              <a:t>Prepare and explain adjusting entries.</a:t>
            </a:r>
            <a:endParaRPr lang="en-US" sz="1800" b="1" kern="0" dirty="0">
              <a:solidFill>
                <a:prstClr val="black"/>
              </a:solidFill>
            </a:endParaRPr>
          </a:p>
        </p:txBody>
      </p:sp>
      <p:sp>
        <p:nvSpPr>
          <p:cNvPr id="2" name="Content Placeholder 1"/>
          <p:cNvSpPr>
            <a:spLocks noGrp="1"/>
          </p:cNvSpPr>
          <p:nvPr>
            <p:ph idx="1"/>
          </p:nvPr>
        </p:nvSpPr>
        <p:spPr>
          <a:xfrm>
            <a:off x="381000" y="1905000"/>
            <a:ext cx="8382000" cy="4495800"/>
          </a:xfrm>
          <a:noFill/>
          <a:ln w="9525">
            <a:noFill/>
            <a:miter lim="800000"/>
            <a:headEnd/>
            <a:tailEnd/>
          </a:ln>
        </p:spPr>
        <p:txBody>
          <a:bodyPr vert="horz" wrap="square" lIns="91440" tIns="45720" rIns="91440" bIns="45720" numCol="1" anchor="t" anchorCtr="0" compatLnSpc="1">
            <a:prstTxWarp prst="textNoShape">
              <a:avLst/>
            </a:prstTxWarp>
          </a:bodyPr>
          <a:lstStyle/>
          <a:p>
            <a:pPr marL="0" indent="0" eaLnBrk="1" hangingPunct="1">
              <a:spcBef>
                <a:spcPts val="600"/>
              </a:spcBef>
              <a:buNone/>
            </a:pPr>
            <a:r>
              <a:rPr lang="en-US" altLang="en-US" sz="2600" dirty="0">
                <a:latin typeface="Verdana" pitchFamily="34" charset="0"/>
                <a:ea typeface="Verdana" pitchFamily="34" charset="0"/>
                <a:cs typeface="Verdana" pitchFamily="34" charset="0"/>
              </a:rPr>
              <a:t>Adjustments made using a 3-step process:</a:t>
            </a:r>
          </a:p>
          <a:p>
            <a:pPr marL="1379538" indent="-1379538" eaLnBrk="1" hangingPunct="1">
              <a:spcBef>
                <a:spcPts val="600"/>
              </a:spcBef>
              <a:buNone/>
            </a:pPr>
            <a:r>
              <a:rPr lang="en-US" altLang="en-US" sz="2600" dirty="0">
                <a:latin typeface="Verdana" pitchFamily="34" charset="0"/>
                <a:ea typeface="Verdana" pitchFamily="34" charset="0"/>
                <a:cs typeface="Verdana" pitchFamily="34" charset="0"/>
              </a:rPr>
              <a:t>Step 1: Determine what the current account balance </a:t>
            </a:r>
            <a:r>
              <a:rPr lang="en-US" altLang="en-US" sz="2600" i="1" dirty="0">
                <a:latin typeface="Verdana" pitchFamily="34" charset="0"/>
                <a:ea typeface="Verdana" pitchFamily="34" charset="0"/>
                <a:cs typeface="Verdana" pitchFamily="34" charset="0"/>
              </a:rPr>
              <a:t>equals</a:t>
            </a:r>
            <a:r>
              <a:rPr lang="en-US" altLang="en-US" sz="2600" dirty="0">
                <a:latin typeface="Verdana" pitchFamily="34" charset="0"/>
                <a:ea typeface="Verdana" pitchFamily="34" charset="0"/>
                <a:cs typeface="Verdana" pitchFamily="34" charset="0"/>
              </a:rPr>
              <a:t>.</a:t>
            </a:r>
          </a:p>
          <a:p>
            <a:pPr marL="1379538" indent="-1379538" eaLnBrk="1" hangingPunct="1">
              <a:spcBef>
                <a:spcPts val="600"/>
              </a:spcBef>
              <a:buNone/>
            </a:pPr>
            <a:r>
              <a:rPr lang="en-US" altLang="en-US" sz="2600" dirty="0">
                <a:latin typeface="Verdana" pitchFamily="34" charset="0"/>
                <a:ea typeface="Verdana" pitchFamily="34" charset="0"/>
                <a:cs typeface="Verdana" pitchFamily="34" charset="0"/>
              </a:rPr>
              <a:t>Step 2: Determine what the current account balance should </a:t>
            </a:r>
            <a:r>
              <a:rPr lang="en-US" altLang="en-US" sz="2600" i="1" dirty="0">
                <a:latin typeface="Verdana" pitchFamily="34" charset="0"/>
                <a:ea typeface="Verdana" pitchFamily="34" charset="0"/>
                <a:cs typeface="Verdana" pitchFamily="34" charset="0"/>
              </a:rPr>
              <a:t>equal</a:t>
            </a:r>
            <a:r>
              <a:rPr lang="en-US" altLang="en-US" sz="2600" dirty="0">
                <a:latin typeface="Verdana" pitchFamily="34" charset="0"/>
                <a:ea typeface="Verdana" pitchFamily="34" charset="0"/>
                <a:cs typeface="Verdana" pitchFamily="34" charset="0"/>
              </a:rPr>
              <a:t>.</a:t>
            </a:r>
          </a:p>
          <a:p>
            <a:pPr marL="1379538" indent="-1379538" eaLnBrk="1" hangingPunct="1">
              <a:spcBef>
                <a:spcPts val="600"/>
              </a:spcBef>
              <a:buNone/>
            </a:pPr>
            <a:r>
              <a:rPr lang="en-US" altLang="en-US" sz="2600" dirty="0">
                <a:latin typeface="Verdana" pitchFamily="34" charset="0"/>
                <a:ea typeface="Verdana" pitchFamily="34" charset="0"/>
                <a:cs typeface="Verdana" pitchFamily="34" charset="0"/>
              </a:rPr>
              <a:t>Step 3: Record an adjusting entry to get from step 1 to step 2</a:t>
            </a:r>
          </a:p>
        </p:txBody>
      </p:sp>
    </p:spTree>
    <p:extLst>
      <p:ext uri="{BB962C8B-B14F-4D97-AF65-F5344CB8AC3E}">
        <p14:creationId xmlns:p14="http://schemas.microsoft.com/office/powerpoint/2010/main" val="2224048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533401"/>
            <a:ext cx="9144000" cy="685800"/>
          </a:xfrm>
        </p:spPr>
        <p:txBody>
          <a:bodyPr anchor="ctr"/>
          <a:lstStyle/>
          <a:p>
            <a:r>
              <a:rPr lang="en-US" altLang="en-US" dirty="0"/>
              <a:t>Prepaid (Deferred) Expenses</a:t>
            </a:r>
            <a:endParaRPr lang="en-US" dirty="0"/>
          </a:p>
        </p:txBody>
      </p:sp>
      <p:sp>
        <p:nvSpPr>
          <p:cNvPr id="2" name="Text Placeholder 1"/>
          <p:cNvSpPr>
            <a:spLocks noGrp="1"/>
          </p:cNvSpPr>
          <p:nvPr>
            <p:ph type="body" sz="quarter" idx="14"/>
          </p:nvPr>
        </p:nvSpPr>
        <p:spPr>
          <a:xfrm>
            <a:off x="762000" y="1295400"/>
            <a:ext cx="7620000" cy="381000"/>
          </a:xfrm>
        </p:spPr>
        <p:txBody>
          <a:bodyPr/>
          <a:lstStyle/>
          <a:p>
            <a:pPr algn="ctr"/>
            <a:r>
              <a:rPr lang="en-US" altLang="en-US" sz="1800" b="1" kern="0" dirty="0">
                <a:solidFill>
                  <a:prstClr val="black"/>
                </a:solidFill>
                <a:latin typeface="Verdana" pitchFamily="34" charset="0"/>
                <a:ea typeface="Verdana" pitchFamily="34" charset="0"/>
                <a:cs typeface="Verdana" pitchFamily="34" charset="0"/>
              </a:rPr>
              <a:t>Learning Objective P1: </a:t>
            </a:r>
            <a:r>
              <a:rPr lang="en-US" altLang="en-US" sz="1800" dirty="0">
                <a:latin typeface="Verdana" pitchFamily="34" charset="0"/>
                <a:ea typeface="Verdana" pitchFamily="34" charset="0"/>
                <a:cs typeface="Verdana" pitchFamily="34" charset="0"/>
              </a:rPr>
              <a:t>Prepare and explain adjusting entries.</a:t>
            </a:r>
            <a:endParaRPr lang="en-US" sz="1800" dirty="0">
              <a:latin typeface="Verdana" pitchFamily="34" charset="0"/>
              <a:ea typeface="Verdana" pitchFamily="34" charset="0"/>
              <a:cs typeface="Verdana" pitchFamily="34" charset="0"/>
            </a:endParaRPr>
          </a:p>
        </p:txBody>
      </p:sp>
      <p:sp>
        <p:nvSpPr>
          <p:cNvPr id="3" name="Content Placeholder 2"/>
          <p:cNvSpPr>
            <a:spLocks noGrp="1"/>
          </p:cNvSpPr>
          <p:nvPr>
            <p:ph type="body" sz="quarter" idx="4294967295"/>
          </p:nvPr>
        </p:nvSpPr>
        <p:spPr>
          <a:xfrm>
            <a:off x="457200" y="1889514"/>
            <a:ext cx="8229600" cy="2072886"/>
          </a:xfrm>
        </p:spPr>
        <p:txBody>
          <a:bodyPr anchor="t"/>
          <a:lstStyle/>
          <a:p>
            <a:pPr eaLnBrk="1" hangingPunct="1">
              <a:spcBef>
                <a:spcPts val="600"/>
              </a:spcBef>
              <a:defRPr/>
            </a:pPr>
            <a:r>
              <a:rPr lang="en-US" sz="2400" dirty="0">
                <a:latin typeface="Verdana" pitchFamily="34" charset="0"/>
                <a:ea typeface="Verdana" pitchFamily="34" charset="0"/>
                <a:cs typeface="Verdana" pitchFamily="34" charset="0"/>
              </a:rPr>
              <a:t>Prepaid expenses are assets paid for in advance of receiving their benefits.</a:t>
            </a:r>
          </a:p>
          <a:p>
            <a:pPr eaLnBrk="1" hangingPunct="1">
              <a:spcBef>
                <a:spcPts val="600"/>
              </a:spcBef>
              <a:defRPr/>
            </a:pPr>
            <a:r>
              <a:rPr lang="en-US" sz="2400" dirty="0">
                <a:latin typeface="Verdana" pitchFamily="34" charset="0"/>
                <a:ea typeface="Verdana" pitchFamily="34" charset="0"/>
                <a:cs typeface="Verdana" pitchFamily="34" charset="0"/>
              </a:rPr>
              <a:t>Examples: Prepaid Insurance, Prepaid Rent, Supplies</a:t>
            </a:r>
          </a:p>
          <a:p>
            <a:pPr marL="0" indent="0" eaLnBrk="1" hangingPunct="1">
              <a:spcBef>
                <a:spcPts val="600"/>
              </a:spcBef>
              <a:buNone/>
              <a:defRPr/>
            </a:pPr>
            <a:r>
              <a:rPr lang="en-US" altLang="en-US" sz="2400" dirty="0">
                <a:latin typeface="Verdana" pitchFamily="34" charset="0"/>
                <a:ea typeface="Verdana" pitchFamily="34" charset="0"/>
                <a:cs typeface="Verdana" pitchFamily="34" charset="0"/>
              </a:rPr>
              <a:t>Exhibit 3.5</a:t>
            </a:r>
            <a:endParaRPr lang="en-US" sz="2400" dirty="0">
              <a:latin typeface="Verdana" pitchFamily="34" charset="0"/>
              <a:ea typeface="Verdana" pitchFamily="34" charset="0"/>
              <a:cs typeface="Verdana" pitchFamily="34" charset="0"/>
            </a:endParaRPr>
          </a:p>
        </p:txBody>
      </p:sp>
      <p:pic>
        <p:nvPicPr>
          <p:cNvPr id="6" name="Picture 5" descr="Adjusting a prepaid expense is illustrated graphically. A T table has the word &quot;Asset&quot; at the top and another T table has the word &quot;Expense&quot; at the top. The words &quot;Decrease it&quot; are pointing to &quot;Asset&quot; and &quot;Increase it&quot; are pointing to &quot;Expense.&quot; In the left column under &quot;Asset&quot; is the phrase &quot;Unadjusted balance overstated.&quot; Arrows show that a credit to the asset column is a debit to the expense column.&#10; &#10; Up arrows from ledger entry for Expense debit and asset credit. &#10;&#10;There is an arrow going from Decrease it, pointing to Asset. There is an arrow going from Increase it, pointing to Expense.&#10;"/>
          <p:cNvPicPr>
            <a:picLocks noChangeAspect="1"/>
          </p:cNvPicPr>
          <p:nvPr/>
        </p:nvPicPr>
        <p:blipFill>
          <a:blip r:embed="rId3"/>
          <a:stretch>
            <a:fillRect/>
          </a:stretch>
        </p:blipFill>
        <p:spPr>
          <a:xfrm>
            <a:off x="1600200" y="4092614"/>
            <a:ext cx="5900928" cy="2308186"/>
          </a:xfrm>
          <a:prstGeom prst="rect">
            <a:avLst/>
          </a:prstGeom>
        </p:spPr>
      </p:pic>
    </p:spTree>
    <p:extLst>
      <p:ext uri="{BB962C8B-B14F-4D97-AF65-F5344CB8AC3E}">
        <p14:creationId xmlns:p14="http://schemas.microsoft.com/office/powerpoint/2010/main" val="488355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p:cNvSpPr>
            <a:spLocks noGrp="1" noChangeArrowheads="1"/>
          </p:cNvSpPr>
          <p:nvPr>
            <p:ph type="title"/>
          </p:nvPr>
        </p:nvSpPr>
        <p:spPr>
          <a:xfrm>
            <a:off x="0" y="533400"/>
            <a:ext cx="9144000" cy="762000"/>
          </a:xfrm>
        </p:spPr>
        <p:txBody>
          <a:bodyPr/>
          <a:lstStyle/>
          <a:p>
            <a:pPr algn="ctr" eaLnBrk="1" hangingPunct="1"/>
            <a:r>
              <a:rPr lang="en-US" sz="3600" dirty="0">
                <a:latin typeface="Verdana" panose="020B0604030504040204" pitchFamily="34" charset="0"/>
                <a:ea typeface="Verdana" panose="020B0604030504040204" pitchFamily="34" charset="0"/>
                <a:cs typeface="Verdana" panose="020B0604030504040204" pitchFamily="34" charset="0"/>
              </a:rPr>
              <a:t>Prepaid Insurance (1 of 5)</a:t>
            </a:r>
          </a:p>
        </p:txBody>
      </p:sp>
      <p:sp>
        <p:nvSpPr>
          <p:cNvPr id="3" name="Text Placeholder 2"/>
          <p:cNvSpPr>
            <a:spLocks noGrp="1"/>
          </p:cNvSpPr>
          <p:nvPr>
            <p:ph type="body" sz="quarter" idx="13"/>
          </p:nvPr>
        </p:nvSpPr>
        <p:spPr>
          <a:xfrm>
            <a:off x="533400" y="1293398"/>
            <a:ext cx="8077200" cy="459202"/>
          </a:xfrm>
        </p:spPr>
        <p:txBody>
          <a:bodyPr anchor="ctr"/>
          <a:lstStyle/>
          <a:p>
            <a:pPr algn="ctr" fontAlgn="auto">
              <a:spcBef>
                <a:spcPts val="0"/>
              </a:spcBef>
              <a:spcAft>
                <a:spcPts val="0"/>
              </a:spcAft>
              <a:defRPr/>
            </a:pPr>
            <a:r>
              <a:rPr lang="en-US" altLang="en-US" sz="1800" b="1" kern="0" dirty="0">
                <a:solidFill>
                  <a:prstClr val="black"/>
                </a:solidFill>
                <a:latin typeface="+mj-lt"/>
              </a:rPr>
              <a:t>Learning Objective P1: </a:t>
            </a:r>
            <a:r>
              <a:rPr lang="en-US" sz="1800" dirty="0">
                <a:solidFill>
                  <a:prstClr val="black"/>
                </a:solidFill>
                <a:latin typeface="+mj-lt"/>
              </a:rPr>
              <a:t>Prepare and explain adjusting entries.</a:t>
            </a:r>
            <a:endParaRPr lang="en-US" sz="1800" b="1" kern="0" dirty="0">
              <a:solidFill>
                <a:prstClr val="black"/>
              </a:solidFill>
              <a:latin typeface="+mj-lt"/>
            </a:endParaRPr>
          </a:p>
        </p:txBody>
      </p:sp>
      <p:sp>
        <p:nvSpPr>
          <p:cNvPr id="2" name="Content Placeholder 1"/>
          <p:cNvSpPr>
            <a:spLocks noGrp="1"/>
          </p:cNvSpPr>
          <p:nvPr>
            <p:ph idx="1"/>
          </p:nvPr>
        </p:nvSpPr>
        <p:spPr>
          <a:xfrm>
            <a:off x="381000" y="1905000"/>
            <a:ext cx="8382000" cy="1600200"/>
          </a:xfrm>
        </p:spPr>
        <p:txBody>
          <a:bodyPr/>
          <a:lstStyle/>
          <a:p>
            <a:pPr marL="0" indent="0" eaLnBrk="1" hangingPunct="1">
              <a:buClr>
                <a:schemeClr val="accent1"/>
              </a:buClr>
              <a:buSzPct val="70000"/>
              <a:buNone/>
              <a:defRPr/>
            </a:pPr>
            <a:r>
              <a:rPr lang="en-US" sz="2400" dirty="0">
                <a:latin typeface="Verdana" pitchFamily="34" charset="0"/>
                <a:ea typeface="Verdana" pitchFamily="34" charset="0"/>
                <a:cs typeface="Verdana" pitchFamily="34" charset="0"/>
              </a:rPr>
              <a:t>On December 1, 2017, </a:t>
            </a:r>
            <a:r>
              <a:rPr lang="en-US" sz="2400" dirty="0" err="1">
                <a:latin typeface="Verdana" pitchFamily="34" charset="0"/>
                <a:ea typeface="Verdana" pitchFamily="34" charset="0"/>
                <a:cs typeface="Verdana" pitchFamily="34" charset="0"/>
              </a:rPr>
              <a:t>FastForward</a:t>
            </a:r>
            <a:r>
              <a:rPr lang="en-US" sz="2400" dirty="0">
                <a:latin typeface="Verdana" pitchFamily="34" charset="0"/>
                <a:ea typeface="Verdana" pitchFamily="34" charset="0"/>
                <a:cs typeface="Verdana" pitchFamily="34" charset="0"/>
              </a:rPr>
              <a:t> paid $2,400 to cover insurance for 24 months that began on December 1 of 2017. Scott recorded the expenditure as </a:t>
            </a:r>
            <a:r>
              <a:rPr lang="en-US" sz="2400" i="1" dirty="0">
                <a:latin typeface="Verdana" pitchFamily="34" charset="0"/>
                <a:ea typeface="Verdana" pitchFamily="34" charset="0"/>
                <a:cs typeface="Verdana" pitchFamily="34" charset="0"/>
              </a:rPr>
              <a:t>Prepaid Insurance</a:t>
            </a:r>
            <a:r>
              <a:rPr lang="en-US" sz="2400" dirty="0">
                <a:latin typeface="Verdana" pitchFamily="34" charset="0"/>
                <a:ea typeface="Verdana" pitchFamily="34" charset="0"/>
                <a:cs typeface="Verdana" pitchFamily="34" charset="0"/>
              </a:rPr>
              <a:t> on December 1. </a:t>
            </a:r>
          </a:p>
        </p:txBody>
      </p:sp>
      <p:pic>
        <p:nvPicPr>
          <p:cNvPr id="5" name="Picture 4" descr="Diagram showing $2,400 in the left column of a T table labeled &quot;Prepaid Insurance&quot;. An arrow pointing to $2,400 says &quot;24-month policy beginning 12/01&quot;."/>
          <p:cNvPicPr>
            <a:picLocks noChangeAspect="1"/>
          </p:cNvPicPr>
          <p:nvPr/>
        </p:nvPicPr>
        <p:blipFill>
          <a:blip r:embed="rId3"/>
          <a:stretch>
            <a:fillRect/>
          </a:stretch>
        </p:blipFill>
        <p:spPr>
          <a:xfrm>
            <a:off x="571500" y="3733800"/>
            <a:ext cx="7962900" cy="229084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noChangeArrowheads="1"/>
          </p:cNvSpPr>
          <p:nvPr>
            <p:ph type="title"/>
          </p:nvPr>
        </p:nvSpPr>
        <p:spPr>
          <a:xfrm>
            <a:off x="0" y="533400"/>
            <a:ext cx="9144000" cy="762000"/>
          </a:xfrm>
        </p:spPr>
        <p:txBody>
          <a:bodyPr/>
          <a:lstStyle/>
          <a:p>
            <a:pPr algn="ctr" eaLnBrk="1" hangingPunct="1"/>
            <a:r>
              <a:rPr lang="en-US" sz="3600" dirty="0">
                <a:latin typeface="Verdana" panose="020B0604030504040204" pitchFamily="34" charset="0"/>
                <a:ea typeface="Verdana" panose="020B0604030504040204" pitchFamily="34" charset="0"/>
                <a:cs typeface="Verdana" panose="020B0604030504040204" pitchFamily="34" charset="0"/>
              </a:rPr>
              <a:t>Prepaid Insurance (2 of 5)</a:t>
            </a:r>
          </a:p>
        </p:txBody>
      </p:sp>
      <p:sp>
        <p:nvSpPr>
          <p:cNvPr id="3" name="Text Placeholder 2"/>
          <p:cNvSpPr>
            <a:spLocks noGrp="1"/>
          </p:cNvSpPr>
          <p:nvPr>
            <p:ph type="body" sz="quarter" idx="13"/>
          </p:nvPr>
        </p:nvSpPr>
        <p:spPr>
          <a:xfrm>
            <a:off x="685800" y="1351788"/>
            <a:ext cx="7696200" cy="400812"/>
          </a:xfrm>
        </p:spPr>
        <p:txBody>
          <a:bodyPr/>
          <a:lstStyle/>
          <a:p>
            <a:pPr marL="447675" lvl="0" indent="-447675" algn="ctr" eaLnBrk="1" hangingPunct="1">
              <a:lnSpc>
                <a:spcPct val="90000"/>
              </a:lnSpc>
              <a:buClr>
                <a:schemeClr val="accent1"/>
              </a:buClr>
              <a:buSzPct val="70000"/>
              <a:defRPr/>
            </a:pPr>
            <a:r>
              <a:rPr lang="en-US" altLang="en-US" sz="1800" b="1" kern="0" dirty="0">
                <a:solidFill>
                  <a:prstClr val="black"/>
                </a:solidFill>
                <a:latin typeface="Verdana" panose="020B0604030504040204" pitchFamily="34" charset="0"/>
                <a:ea typeface="Verdana" panose="020B0604030504040204" pitchFamily="34" charset="0"/>
                <a:cs typeface="Verdana" panose="020B0604030504040204" pitchFamily="34" charset="0"/>
              </a:rPr>
              <a:t>Learning Objective P1: </a:t>
            </a:r>
            <a:r>
              <a:rPr lang="en-US" altLang="en-US" sz="1800" dirty="0">
                <a:latin typeface="Verdana" panose="020B0604030504040204" pitchFamily="34" charset="0"/>
                <a:ea typeface="Verdana" panose="020B0604030504040204" pitchFamily="34" charset="0"/>
                <a:cs typeface="Verdana" panose="020B0604030504040204" pitchFamily="34" charset="0"/>
              </a:rPr>
              <a:t>Prepare and explain adjusting entries</a:t>
            </a:r>
            <a:r>
              <a:rPr lang="en-US" sz="1800" dirty="0">
                <a:latin typeface="Verdana" panose="020B0604030504040204" pitchFamily="34" charset="0"/>
                <a:ea typeface="Verdana" panose="020B0604030504040204" pitchFamily="34" charset="0"/>
                <a:cs typeface="Verdana" panose="020B0604030504040204" pitchFamily="34" charset="0"/>
              </a:rPr>
              <a:t>.</a:t>
            </a:r>
          </a:p>
        </p:txBody>
      </p:sp>
      <p:sp>
        <p:nvSpPr>
          <p:cNvPr id="4" name="Content Placeholder 3"/>
          <p:cNvSpPr>
            <a:spLocks noGrp="1"/>
          </p:cNvSpPr>
          <p:nvPr>
            <p:ph idx="1"/>
          </p:nvPr>
        </p:nvSpPr>
        <p:spPr>
          <a:xfrm>
            <a:off x="457200" y="1905000"/>
            <a:ext cx="8229600" cy="4495800"/>
          </a:xfrm>
        </p:spPr>
        <p:txBody>
          <a:bodyPr/>
          <a:lstStyle/>
          <a:p>
            <a:pPr marL="0" indent="0" eaLnBrk="1" hangingPunct="1">
              <a:lnSpc>
                <a:spcPct val="90000"/>
              </a:lnSpc>
              <a:buClr>
                <a:srgbClr val="000000"/>
              </a:buClr>
              <a:buSzPct val="70000"/>
              <a:buNone/>
              <a:defRPr/>
            </a:pPr>
            <a:r>
              <a:rPr lang="en-US" sz="2400" dirty="0">
                <a:latin typeface="Verdana" panose="020B0604030504040204" pitchFamily="34" charset="0"/>
                <a:ea typeface="Verdana" panose="020B0604030504040204" pitchFamily="34" charset="0"/>
                <a:cs typeface="Verdana" panose="020B0604030504040204" pitchFamily="34" charset="0"/>
              </a:rPr>
              <a:t>On 12/31, one month’s worth of insurance has expired. </a:t>
            </a:r>
          </a:p>
          <a:p>
            <a:pPr marL="1262063" indent="-1262063" eaLnBrk="1" hangingPunct="1">
              <a:lnSpc>
                <a:spcPct val="90000"/>
              </a:lnSpc>
              <a:buClr>
                <a:srgbClr val="000000"/>
              </a:buClr>
              <a:buSzPct val="70000"/>
              <a:buNone/>
              <a:defRPr/>
            </a:pPr>
            <a:r>
              <a:rPr lang="en-US" sz="2400" dirty="0">
                <a:latin typeface="Verdana" panose="020B0604030504040204" pitchFamily="34" charset="0"/>
                <a:ea typeface="Verdana" panose="020B0604030504040204" pitchFamily="34" charset="0"/>
                <a:cs typeface="Verdana" panose="020B0604030504040204" pitchFamily="34" charset="0"/>
              </a:rPr>
              <a:t>Step 1: Current balance = $2,400</a:t>
            </a:r>
          </a:p>
          <a:p>
            <a:pPr marL="1262063" indent="-1262063" eaLnBrk="1" hangingPunct="1">
              <a:lnSpc>
                <a:spcPct val="90000"/>
              </a:lnSpc>
              <a:buClr>
                <a:srgbClr val="000000"/>
              </a:buClr>
              <a:buSzPct val="70000"/>
              <a:buNone/>
              <a:defRPr/>
            </a:pPr>
            <a:r>
              <a:rPr lang="en-US" sz="2400" dirty="0">
                <a:latin typeface="Verdana" panose="020B0604030504040204" pitchFamily="34" charset="0"/>
                <a:ea typeface="Verdana" panose="020B0604030504040204" pitchFamily="34" charset="0"/>
                <a:cs typeface="Verdana" panose="020B0604030504040204" pitchFamily="34" charset="0"/>
              </a:rPr>
              <a:t>Step 2: Balance in balance in prepaid insurance should equal $2,300.</a:t>
            </a:r>
          </a:p>
          <a:p>
            <a:pPr marL="1262063" indent="-1262063" eaLnBrk="1" hangingPunct="1">
              <a:lnSpc>
                <a:spcPct val="90000"/>
              </a:lnSpc>
              <a:buClr>
                <a:srgbClr val="000000"/>
              </a:buClr>
              <a:buSzPct val="70000"/>
              <a:buNone/>
              <a:defRPr/>
            </a:pPr>
            <a:r>
              <a:rPr lang="en-US" sz="2400" dirty="0">
                <a:latin typeface="Verdana" panose="020B0604030504040204" pitchFamily="34" charset="0"/>
                <a:ea typeface="Verdana" panose="020B0604030504040204" pitchFamily="34" charset="0"/>
                <a:cs typeface="Verdana" panose="020B0604030504040204" pitchFamily="34" charset="0"/>
              </a:rPr>
              <a:t>Step 3: Current prepaid insurance balance $2,400 – 100 = $2,300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533400"/>
            <a:ext cx="9144000" cy="762000"/>
          </a:xfrm>
        </p:spPr>
        <p:txBody>
          <a:bodyPr/>
          <a:lstStyle/>
          <a:p>
            <a:r>
              <a:rPr lang="en-US" sz="3600" dirty="0">
                <a:latin typeface="Verdana" pitchFamily="34" charset="0"/>
                <a:ea typeface="Verdana" pitchFamily="34" charset="0"/>
                <a:cs typeface="Verdana" pitchFamily="34" charset="0"/>
              </a:rPr>
              <a:t>Prepaid Insurance (3 of 5)</a:t>
            </a:r>
          </a:p>
        </p:txBody>
      </p:sp>
      <p:sp>
        <p:nvSpPr>
          <p:cNvPr id="6" name="Text Placeholder 5"/>
          <p:cNvSpPr>
            <a:spLocks noGrp="1"/>
          </p:cNvSpPr>
          <p:nvPr>
            <p:ph type="body" sz="quarter" idx="13"/>
          </p:nvPr>
        </p:nvSpPr>
        <p:spPr>
          <a:xfrm>
            <a:off x="685800" y="1295400"/>
            <a:ext cx="7750222" cy="394648"/>
          </a:xfrm>
        </p:spPr>
        <p:txBody>
          <a:bodyPr/>
          <a:lstStyle/>
          <a:p>
            <a:pPr lvl="0" algn="ctr"/>
            <a:r>
              <a:rPr lang="en-US" altLang="en-US" sz="1800" b="1" kern="0" dirty="0">
                <a:solidFill>
                  <a:prstClr val="black"/>
                </a:solidFill>
                <a:latin typeface="Verdana" panose="020B0604030504040204" pitchFamily="34" charset="0"/>
                <a:ea typeface="Verdana" panose="020B0604030504040204" pitchFamily="34" charset="0"/>
                <a:cs typeface="Verdana" panose="020B0604030504040204" pitchFamily="34" charset="0"/>
              </a:rPr>
              <a:t>Learning Objective P1: </a:t>
            </a:r>
            <a:r>
              <a:rPr lang="en-US" altLang="en-US" sz="1800" dirty="0">
                <a:latin typeface="Verdana" panose="020B0604030504040204" pitchFamily="34" charset="0"/>
                <a:ea typeface="Verdana" panose="020B0604030504040204" pitchFamily="34" charset="0"/>
                <a:cs typeface="Verdana" panose="020B0604030504040204" pitchFamily="34" charset="0"/>
              </a:rPr>
              <a:t>Prepare and explain adjusting entries</a:t>
            </a:r>
            <a:r>
              <a:rPr lang="en-US" sz="1800" dirty="0">
                <a:latin typeface="Verdana" panose="020B0604030504040204" pitchFamily="34" charset="0"/>
                <a:ea typeface="Verdana" panose="020B0604030504040204" pitchFamily="34" charset="0"/>
                <a:cs typeface="Verdana" panose="020B0604030504040204" pitchFamily="34" charset="0"/>
              </a:rPr>
              <a:t>.</a:t>
            </a:r>
          </a:p>
        </p:txBody>
      </p:sp>
      <p:pic>
        <p:nvPicPr>
          <p:cNvPr id="301058" name="Picture 2" descr="T account for Prepaid Insurance has $2,400 in black in the left column and $100 in red in the right colum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687" y="1905000"/>
            <a:ext cx="2881313"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1059" name="Picture 3" descr="T account for Insurance expense has $100 in red in the left colum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905000"/>
            <a:ext cx="2954655" cy="2378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533401" y="4419600"/>
            <a:ext cx="8077199" cy="1981200"/>
          </a:xfrm>
        </p:spPr>
        <p:txBody>
          <a:bodyPr/>
          <a:lstStyle/>
          <a:p>
            <a:pPr marL="0" indent="0">
              <a:buNone/>
            </a:pPr>
            <a:r>
              <a:rPr lang="en-US" sz="2400" dirty="0">
                <a:latin typeface="Verdana" pitchFamily="34" charset="0"/>
                <a:ea typeface="Verdana" pitchFamily="34" charset="0"/>
                <a:cs typeface="Verdana" pitchFamily="34" charset="0"/>
              </a:rPr>
              <a:t>$2,400/24 months = $100</a:t>
            </a:r>
          </a:p>
          <a:p>
            <a:pPr marL="0" indent="0">
              <a:buNone/>
            </a:pPr>
            <a:r>
              <a:rPr lang="en-US" sz="2400" i="1" dirty="0">
                <a:latin typeface="Verdana" pitchFamily="34" charset="0"/>
                <a:ea typeface="Verdana" pitchFamily="34" charset="0"/>
                <a:cs typeface="Verdana" pitchFamily="34" charset="0"/>
              </a:rPr>
              <a:t>Insurance Expense </a:t>
            </a:r>
            <a:r>
              <a:rPr lang="en-US" sz="2400" dirty="0">
                <a:latin typeface="Verdana" pitchFamily="34" charset="0"/>
                <a:ea typeface="Verdana" pitchFamily="34" charset="0"/>
                <a:cs typeface="Verdana" pitchFamily="34" charset="0"/>
              </a:rPr>
              <a:t>is debited $100 to recognize the amount of insurance coverage for Dec. and </a:t>
            </a:r>
            <a:r>
              <a:rPr lang="en-US" sz="2400" i="1" dirty="0">
                <a:latin typeface="Verdana" pitchFamily="34" charset="0"/>
                <a:ea typeface="Verdana" pitchFamily="34" charset="0"/>
                <a:cs typeface="Verdana" pitchFamily="34" charset="0"/>
              </a:rPr>
              <a:t>Prepaid Insurance</a:t>
            </a:r>
            <a:r>
              <a:rPr lang="en-US" sz="2400" dirty="0">
                <a:latin typeface="Verdana" pitchFamily="34" charset="0"/>
                <a:ea typeface="Verdana" pitchFamily="34" charset="0"/>
                <a:cs typeface="Verdana" pitchFamily="34" charset="0"/>
              </a:rPr>
              <a:t> is credited for $100 to reduce it’s balance.</a:t>
            </a:r>
          </a:p>
        </p:txBody>
      </p:sp>
    </p:spTree>
    <p:extLst>
      <p:ext uri="{BB962C8B-B14F-4D97-AF65-F5344CB8AC3E}">
        <p14:creationId xmlns:p14="http://schemas.microsoft.com/office/powerpoint/2010/main" val="370673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533400"/>
            <a:ext cx="9144000" cy="838200"/>
          </a:xfrm>
        </p:spPr>
        <p:txBody>
          <a:bodyPr anchor="ctr"/>
          <a:lstStyle/>
          <a:p>
            <a:r>
              <a:rPr lang="en-US" dirty="0"/>
              <a:t>Prepaid Insurance (4 of 5) </a:t>
            </a:r>
          </a:p>
        </p:txBody>
      </p:sp>
      <p:sp>
        <p:nvSpPr>
          <p:cNvPr id="7" name="Text Placeholder 6"/>
          <p:cNvSpPr>
            <a:spLocks noGrp="1"/>
          </p:cNvSpPr>
          <p:nvPr>
            <p:ph type="body" sz="quarter" idx="14"/>
          </p:nvPr>
        </p:nvSpPr>
        <p:spPr>
          <a:xfrm>
            <a:off x="762000" y="1295400"/>
            <a:ext cx="7620000" cy="381000"/>
          </a:xfrm>
        </p:spPr>
        <p:txBody>
          <a:bodyPr/>
          <a:lstStyle/>
          <a:p>
            <a:pPr algn="ctr"/>
            <a:r>
              <a:rPr lang="en-US" altLang="en-US" sz="1800" b="1" kern="0" dirty="0">
                <a:solidFill>
                  <a:prstClr val="black"/>
                </a:solidFill>
                <a:latin typeface="Verdana" pitchFamily="34" charset="0"/>
                <a:ea typeface="Verdana" pitchFamily="34" charset="0"/>
                <a:cs typeface="Verdana" pitchFamily="34" charset="0"/>
              </a:rPr>
              <a:t>Learning Objective P1: </a:t>
            </a:r>
            <a:r>
              <a:rPr lang="en-US" altLang="en-US" sz="1800" dirty="0">
                <a:latin typeface="Verdana" pitchFamily="34" charset="0"/>
                <a:ea typeface="Verdana" pitchFamily="34" charset="0"/>
                <a:cs typeface="Verdana" pitchFamily="34" charset="0"/>
              </a:rPr>
              <a:t>Prepare and explain adjusting entries</a:t>
            </a:r>
            <a:endParaRPr lang="en-US" sz="1800" dirty="0">
              <a:latin typeface="Verdana" pitchFamily="34" charset="0"/>
              <a:ea typeface="Verdana" pitchFamily="34" charset="0"/>
              <a:cs typeface="Verdana" pitchFamily="34" charset="0"/>
            </a:endParaRPr>
          </a:p>
        </p:txBody>
      </p:sp>
      <p:pic>
        <p:nvPicPr>
          <p:cNvPr id="4" name="Picture 3" descr="T account for the balance sheet account prepaid insurance, which has $2,400 in the left column and &quot;$100 adj&quot; in the right column. There is a balance of $2,300 in the debit column. "/>
          <p:cNvPicPr>
            <a:picLocks noChangeAspect="1"/>
          </p:cNvPicPr>
          <p:nvPr/>
        </p:nvPicPr>
        <p:blipFill>
          <a:blip r:embed="rId3"/>
          <a:stretch>
            <a:fillRect/>
          </a:stretch>
        </p:blipFill>
        <p:spPr>
          <a:xfrm>
            <a:off x="2895600" y="1889589"/>
            <a:ext cx="3352800" cy="2834811"/>
          </a:xfrm>
          <a:prstGeom prst="rect">
            <a:avLst/>
          </a:prstGeom>
        </p:spPr>
      </p:pic>
      <p:sp>
        <p:nvSpPr>
          <p:cNvPr id="6" name="Content Placeholder 5"/>
          <p:cNvSpPr>
            <a:spLocks noGrp="1"/>
          </p:cNvSpPr>
          <p:nvPr>
            <p:ph type="body" sz="quarter" idx="4294967295"/>
          </p:nvPr>
        </p:nvSpPr>
        <p:spPr>
          <a:xfrm>
            <a:off x="457200" y="5105400"/>
            <a:ext cx="8229600" cy="1371600"/>
          </a:xfrm>
        </p:spPr>
        <p:txBody>
          <a:bodyPr anchor="t"/>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The Balance Sheet will show $2,300 (23 months) of Prepaid Insurance remaining!</a:t>
            </a:r>
          </a:p>
        </p:txBody>
      </p:sp>
    </p:spTree>
    <p:extLst>
      <p:ext uri="{BB962C8B-B14F-4D97-AF65-F5344CB8AC3E}">
        <p14:creationId xmlns:p14="http://schemas.microsoft.com/office/powerpoint/2010/main" val="2711378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4"/>
          <p:cNvSpPr>
            <a:spLocks noGrp="1"/>
          </p:cNvSpPr>
          <p:nvPr>
            <p:ph type="title"/>
          </p:nvPr>
        </p:nvSpPr>
        <p:spPr>
          <a:xfrm>
            <a:off x="0" y="533400"/>
            <a:ext cx="9144000" cy="914400"/>
          </a:xfrm>
        </p:spPr>
        <p:txBody>
          <a:bodyPr/>
          <a:lstStyle/>
          <a:p>
            <a:r>
              <a:rPr lang="en-US" altLang="en-US" sz="3600" dirty="0">
                <a:latin typeface="Verdana" panose="020B0604030504040204" pitchFamily="34" charset="0"/>
                <a:ea typeface="Verdana" panose="020B0604030504040204" pitchFamily="34" charset="0"/>
                <a:cs typeface="Verdana" panose="020B0604030504040204" pitchFamily="34" charset="0"/>
              </a:rPr>
              <a:t>Learning Objectives (1 of 2)</a:t>
            </a: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381000" y="1524000"/>
            <a:ext cx="8377238" cy="4953000"/>
          </a:xfrm>
        </p:spPr>
        <p:txBody>
          <a:bodyPr/>
          <a:lstStyle/>
          <a:p>
            <a:pPr marL="914400" indent="-914400">
              <a:buNone/>
            </a:pPr>
            <a:r>
              <a:rPr lang="en-US" sz="2400" b="1" dirty="0">
                <a:solidFill>
                  <a:prstClr val="black"/>
                </a:solidFill>
              </a:rPr>
              <a:t>CONCEPTUAL</a:t>
            </a:r>
          </a:p>
          <a:p>
            <a:pPr marL="914400" indent="-914400">
              <a:buNone/>
            </a:pPr>
            <a:r>
              <a:rPr lang="en-US" sz="2400" b="1" dirty="0">
                <a:solidFill>
                  <a:prstClr val="black"/>
                </a:solidFill>
              </a:rPr>
              <a:t>C1	</a:t>
            </a:r>
            <a:r>
              <a:rPr lang="en-US" sz="2400" dirty="0">
                <a:solidFill>
                  <a:prstClr val="black"/>
                </a:solidFill>
              </a:rPr>
              <a:t>Explain the importance of periodic reporting and the role of accrual accounting.</a:t>
            </a:r>
          </a:p>
          <a:p>
            <a:pPr marL="914400" indent="-914400">
              <a:buNone/>
            </a:pPr>
            <a:r>
              <a:rPr lang="en-US" sz="2400" b="1" dirty="0">
                <a:solidFill>
                  <a:prstClr val="black"/>
                </a:solidFill>
              </a:rPr>
              <a:t>C2	</a:t>
            </a:r>
            <a:r>
              <a:rPr lang="en-US" sz="2400" dirty="0">
                <a:solidFill>
                  <a:prstClr val="black"/>
                </a:solidFill>
              </a:rPr>
              <a:t>Identify steps in the accounting cycle.</a:t>
            </a:r>
          </a:p>
          <a:p>
            <a:pPr marL="914400" indent="-914400">
              <a:buNone/>
            </a:pPr>
            <a:r>
              <a:rPr lang="en-US" sz="2400" b="1" dirty="0">
                <a:solidFill>
                  <a:prstClr val="black"/>
                </a:solidFill>
              </a:rPr>
              <a:t>C3	</a:t>
            </a:r>
            <a:r>
              <a:rPr lang="en-US" sz="2400" dirty="0">
                <a:solidFill>
                  <a:prstClr val="black"/>
                </a:solidFill>
              </a:rPr>
              <a:t>Explain and prepare a classified balance sheet.</a:t>
            </a:r>
          </a:p>
          <a:p>
            <a:pPr marL="914400" indent="-914400">
              <a:buNone/>
            </a:pPr>
            <a:r>
              <a:rPr lang="en-US" sz="2400" b="1" dirty="0">
                <a:solidFill>
                  <a:prstClr val="black"/>
                </a:solidFill>
              </a:rPr>
              <a:t>ANALYTICAL</a:t>
            </a:r>
          </a:p>
          <a:p>
            <a:pPr marL="914400" indent="-914400">
              <a:buNone/>
            </a:pPr>
            <a:r>
              <a:rPr lang="en-US" sz="2400" b="1" dirty="0">
                <a:solidFill>
                  <a:prstClr val="black"/>
                </a:solidFill>
              </a:rPr>
              <a:t>A1	</a:t>
            </a:r>
            <a:r>
              <a:rPr lang="en-US" sz="2400" dirty="0">
                <a:solidFill>
                  <a:prstClr val="black"/>
                </a:solidFill>
              </a:rPr>
              <a:t>Compute the profit margin and describe its use in analyzing company performance.</a:t>
            </a:r>
          </a:p>
          <a:p>
            <a:pPr marL="914400" indent="-914400">
              <a:buNone/>
            </a:pPr>
            <a:r>
              <a:rPr lang="en-US" sz="2400" b="1" dirty="0">
                <a:solidFill>
                  <a:prstClr val="black"/>
                </a:solidFill>
              </a:rPr>
              <a:t>A2	</a:t>
            </a:r>
            <a:r>
              <a:rPr lang="en-US" sz="2400" dirty="0">
                <a:solidFill>
                  <a:prstClr val="black"/>
                </a:solidFill>
              </a:rPr>
              <a:t>Compute the current ratio and describe what it reveals about a company’s financial condition.</a:t>
            </a:r>
          </a:p>
        </p:txBody>
      </p:sp>
    </p:spTree>
    <p:extLst>
      <p:ext uri="{BB962C8B-B14F-4D97-AF65-F5344CB8AC3E}">
        <p14:creationId xmlns:p14="http://schemas.microsoft.com/office/powerpoint/2010/main" val="3358234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533400"/>
            <a:ext cx="9144000" cy="838200"/>
          </a:xfrm>
        </p:spPr>
        <p:txBody>
          <a:bodyPr anchor="ctr"/>
          <a:lstStyle/>
          <a:p>
            <a:r>
              <a:rPr lang="en-US" dirty="0"/>
              <a:t>Prepaid Insurance (5 of 5) </a:t>
            </a:r>
          </a:p>
        </p:txBody>
      </p:sp>
      <p:sp>
        <p:nvSpPr>
          <p:cNvPr id="7" name="Text Placeholder 6"/>
          <p:cNvSpPr>
            <a:spLocks noGrp="1"/>
          </p:cNvSpPr>
          <p:nvPr>
            <p:ph type="body" sz="quarter" idx="14"/>
          </p:nvPr>
        </p:nvSpPr>
        <p:spPr>
          <a:xfrm>
            <a:off x="762000" y="1295400"/>
            <a:ext cx="7620000" cy="381000"/>
          </a:xfrm>
        </p:spPr>
        <p:txBody>
          <a:bodyPr/>
          <a:lstStyle/>
          <a:p>
            <a:pPr algn="ctr"/>
            <a:r>
              <a:rPr lang="en-US" altLang="en-US" sz="1800" b="1" kern="0" dirty="0">
                <a:solidFill>
                  <a:prstClr val="black"/>
                </a:solidFill>
                <a:latin typeface="Verdana" pitchFamily="34" charset="0"/>
                <a:ea typeface="Verdana" pitchFamily="34" charset="0"/>
                <a:cs typeface="Verdana" pitchFamily="34" charset="0"/>
              </a:rPr>
              <a:t>Learning Objective P1: </a:t>
            </a:r>
            <a:r>
              <a:rPr lang="en-US" altLang="en-US" sz="1800" dirty="0">
                <a:latin typeface="Verdana" pitchFamily="34" charset="0"/>
                <a:ea typeface="Verdana" pitchFamily="34" charset="0"/>
                <a:cs typeface="Verdana" pitchFamily="34" charset="0"/>
              </a:rPr>
              <a:t>Prepare and explain adjusting entries</a:t>
            </a:r>
            <a:endParaRPr lang="en-US" sz="1800" dirty="0">
              <a:latin typeface="Verdana" pitchFamily="34" charset="0"/>
              <a:ea typeface="Verdana" pitchFamily="34" charset="0"/>
              <a:cs typeface="Verdana" pitchFamily="34" charset="0"/>
            </a:endParaRPr>
          </a:p>
        </p:txBody>
      </p:sp>
      <p:pic>
        <p:nvPicPr>
          <p:cNvPr id="3" name="Picture 2" descr="Income statement T account for insurance expense has &quot;adj $100&quot; in the left column."/>
          <p:cNvPicPr>
            <a:picLocks noChangeAspect="1"/>
          </p:cNvPicPr>
          <p:nvPr/>
        </p:nvPicPr>
        <p:blipFill>
          <a:blip r:embed="rId3"/>
          <a:stretch>
            <a:fillRect/>
          </a:stretch>
        </p:blipFill>
        <p:spPr>
          <a:xfrm>
            <a:off x="3066311" y="1969029"/>
            <a:ext cx="2953489" cy="2679171"/>
          </a:xfrm>
          <a:prstGeom prst="rect">
            <a:avLst/>
          </a:prstGeom>
        </p:spPr>
      </p:pic>
      <p:sp>
        <p:nvSpPr>
          <p:cNvPr id="6" name="Content Placeholder 5"/>
          <p:cNvSpPr>
            <a:spLocks noGrp="1"/>
          </p:cNvSpPr>
          <p:nvPr>
            <p:ph type="body" sz="quarter" idx="4294967295"/>
          </p:nvPr>
        </p:nvSpPr>
        <p:spPr>
          <a:xfrm>
            <a:off x="457200" y="4876800"/>
            <a:ext cx="8229600" cy="1524000"/>
          </a:xfrm>
        </p:spPr>
        <p:txBody>
          <a:bodyPr anchor="t"/>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The Income Statement will show $100 (1 month) of insurance expired!</a:t>
            </a:r>
          </a:p>
        </p:txBody>
      </p:sp>
    </p:spTree>
    <p:extLst>
      <p:ext uri="{BB962C8B-B14F-4D97-AF65-F5344CB8AC3E}">
        <p14:creationId xmlns:p14="http://schemas.microsoft.com/office/powerpoint/2010/main" val="2132368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noChangeArrowheads="1"/>
          </p:cNvSpPr>
          <p:nvPr>
            <p:ph type="title"/>
          </p:nvPr>
        </p:nvSpPr>
        <p:spPr>
          <a:xfrm>
            <a:off x="0" y="533400"/>
            <a:ext cx="9144000" cy="762000"/>
          </a:xfrm>
        </p:spPr>
        <p:txBody>
          <a:bodyPr/>
          <a:lstStyle/>
          <a:p>
            <a:pPr eaLnBrk="1" hangingPunct="1"/>
            <a:r>
              <a:rPr lang="en-US" sz="3600" dirty="0"/>
              <a:t>Adjusting Entry - Insurance Expense</a:t>
            </a:r>
            <a:endParaRPr lang="en-US" sz="3600" dirty="0">
              <a:latin typeface="Verdana" pitchFamily="34" charset="0"/>
              <a:ea typeface="Verdana" pitchFamily="34" charset="0"/>
              <a:cs typeface="Verdana" pitchFamily="34" charset="0"/>
            </a:endParaRPr>
          </a:p>
        </p:txBody>
      </p:sp>
      <p:sp>
        <p:nvSpPr>
          <p:cNvPr id="4" name="Text Placeholder 3"/>
          <p:cNvSpPr>
            <a:spLocks noGrp="1"/>
          </p:cNvSpPr>
          <p:nvPr>
            <p:ph type="body" sz="quarter" idx="13"/>
          </p:nvPr>
        </p:nvSpPr>
        <p:spPr>
          <a:xfrm>
            <a:off x="685800" y="1295400"/>
            <a:ext cx="7696200" cy="381000"/>
          </a:xfrm>
        </p:spPr>
        <p:txBody>
          <a:bodyPr/>
          <a:lstStyle/>
          <a:p>
            <a:pPr fontAlgn="auto">
              <a:spcBef>
                <a:spcPts val="0"/>
              </a:spcBef>
              <a:spcAft>
                <a:spcPts val="0"/>
              </a:spcAft>
              <a:defRPr/>
            </a:pPr>
            <a:r>
              <a:rPr lang="en-US" altLang="en-US" sz="1800" b="1" kern="0" dirty="0">
                <a:solidFill>
                  <a:prstClr val="black"/>
                </a:solidFill>
                <a:latin typeface="Verdana" pitchFamily="34" charset="0"/>
                <a:ea typeface="Verdana" pitchFamily="34" charset="0"/>
                <a:cs typeface="Verdana" pitchFamily="34" charset="0"/>
              </a:rPr>
              <a:t>Learning Objective P1: </a:t>
            </a:r>
            <a:r>
              <a:rPr lang="en-US" sz="1800" dirty="0">
                <a:solidFill>
                  <a:prstClr val="black"/>
                </a:solidFill>
                <a:latin typeface="Verdana" pitchFamily="34" charset="0"/>
                <a:ea typeface="Verdana" pitchFamily="34" charset="0"/>
                <a:cs typeface="Verdana" pitchFamily="34" charset="0"/>
              </a:rPr>
              <a:t>Prepare and explain adjusting entries.</a:t>
            </a:r>
            <a:endParaRPr lang="en-US" sz="1800" b="1" kern="0" dirty="0">
              <a:solidFill>
                <a:prstClr val="black"/>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828800"/>
            <a:ext cx="8229600" cy="838200"/>
          </a:xfrm>
        </p:spPr>
        <p:txBody>
          <a:bodyPr/>
          <a:lstStyle/>
          <a:p>
            <a:pPr marL="0" indent="0">
              <a:buNone/>
            </a:pPr>
            <a:r>
              <a:rPr lang="en-US" sz="2400" dirty="0">
                <a:latin typeface="Verdana" pitchFamily="34" charset="0"/>
                <a:ea typeface="Verdana" pitchFamily="34" charset="0"/>
                <a:cs typeface="Verdana" pitchFamily="34" charset="0"/>
              </a:rPr>
              <a:t>The general journal adjustment on Dec. 31 and general ledger account balances are as follows:</a:t>
            </a:r>
          </a:p>
        </p:txBody>
      </p:sp>
      <p:pic>
        <p:nvPicPr>
          <p:cNvPr id="299060" name="Picture 52" descr="T account for Insurance Expense, account number 637, with Dec. 1, 2400 in the left column and Dec. 31, 100 in the right column and then a balance of 2,300 in the second row of the left colum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772" y="2859967"/>
            <a:ext cx="4044211" cy="1407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9061" name="Picture 53" descr="T account for Prepaid Insurance, account number 128, has Dec. 31, 100 in the left colum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819400"/>
            <a:ext cx="4145633" cy="125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descr="Journal entry for Dec. 31 debiting Insurance Expense for $100 and crediting Prepaid Insurance for $100 to record first month's expired insurance."/>
          <p:cNvPicPr>
            <a:picLocks noChangeAspect="1"/>
          </p:cNvPicPr>
          <p:nvPr/>
        </p:nvPicPr>
        <p:blipFill>
          <a:blip r:embed="rId5"/>
          <a:stretch>
            <a:fillRect/>
          </a:stretch>
        </p:blipFill>
        <p:spPr>
          <a:xfrm>
            <a:off x="1039524" y="4648200"/>
            <a:ext cx="7074477" cy="1376795"/>
          </a:xfrm>
          <a:prstGeom prst="rect">
            <a:avLst/>
          </a:prstGeom>
        </p:spPr>
      </p:pic>
    </p:spTree>
    <p:extLst>
      <p:ext uri="{BB962C8B-B14F-4D97-AF65-F5344CB8AC3E}">
        <p14:creationId xmlns:p14="http://schemas.microsoft.com/office/powerpoint/2010/main" val="1744736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533400"/>
            <a:ext cx="9144000" cy="762000"/>
          </a:xfrm>
        </p:spPr>
        <p:txBody>
          <a:bodyPr anchor="ctr"/>
          <a:lstStyle/>
          <a:p>
            <a:r>
              <a:rPr lang="en-US" dirty="0"/>
              <a:t>Supplies (1 of 3)</a:t>
            </a:r>
          </a:p>
        </p:txBody>
      </p:sp>
      <p:sp>
        <p:nvSpPr>
          <p:cNvPr id="2" name="Text Placeholder 1"/>
          <p:cNvSpPr>
            <a:spLocks noGrp="1"/>
          </p:cNvSpPr>
          <p:nvPr>
            <p:ph type="body" sz="quarter" idx="4294967295"/>
          </p:nvPr>
        </p:nvSpPr>
        <p:spPr>
          <a:xfrm>
            <a:off x="381000" y="1295400"/>
            <a:ext cx="8382000" cy="346840"/>
          </a:xfrm>
        </p:spPr>
        <p:txBody>
          <a:bodyPr/>
          <a:lstStyle/>
          <a:p>
            <a:pPr marL="0" lvl="0" indent="0" algn="ctr">
              <a:buNone/>
            </a:pPr>
            <a:r>
              <a:rPr lang="en-US" altLang="en-US" sz="1800" b="1" kern="0" dirty="0">
                <a:solidFill>
                  <a:prstClr val="black"/>
                </a:solidFill>
                <a:latin typeface="Verdana" pitchFamily="34" charset="0"/>
                <a:ea typeface="Verdana" pitchFamily="34" charset="0"/>
                <a:cs typeface="Verdana" pitchFamily="34" charset="0"/>
              </a:rPr>
              <a:t>Learning Objective P1: </a:t>
            </a:r>
            <a:r>
              <a:rPr lang="en-US" altLang="en-US" sz="1800" dirty="0">
                <a:latin typeface="Verdana" pitchFamily="34" charset="0"/>
                <a:ea typeface="Verdana" pitchFamily="34" charset="0"/>
                <a:cs typeface="Verdana" pitchFamily="34" charset="0"/>
              </a:rPr>
              <a:t>Prepare and explain adjusting entries</a:t>
            </a:r>
            <a:r>
              <a:rPr lang="en-US" sz="1800" dirty="0">
                <a:latin typeface="Verdana" pitchFamily="34" charset="0"/>
                <a:ea typeface="Verdana" pitchFamily="34" charset="0"/>
                <a:cs typeface="Verdana" pitchFamily="34" charset="0"/>
              </a:rPr>
              <a:t>.</a:t>
            </a:r>
          </a:p>
        </p:txBody>
      </p:sp>
      <p:sp>
        <p:nvSpPr>
          <p:cNvPr id="4" name="Content Placeholder 3"/>
          <p:cNvSpPr>
            <a:spLocks noGrp="1"/>
          </p:cNvSpPr>
          <p:nvPr>
            <p:ph type="body" sz="quarter" idx="14"/>
          </p:nvPr>
        </p:nvSpPr>
        <p:spPr>
          <a:xfrm>
            <a:off x="457200" y="1752600"/>
            <a:ext cx="8229600" cy="2996588"/>
          </a:xfrm>
        </p:spPr>
        <p:txBody>
          <a:bodyPr/>
          <a:lstStyle/>
          <a:p>
            <a:pPr marL="1150938" indent="-1150938" algn="l"/>
            <a:r>
              <a:rPr lang="en-US" sz="2200" dirty="0">
                <a:latin typeface="Verdana" pitchFamily="34" charset="0"/>
                <a:ea typeface="Verdana" pitchFamily="34" charset="0"/>
                <a:cs typeface="Verdana" pitchFamily="34" charset="0"/>
              </a:rPr>
              <a:t>Step 1: </a:t>
            </a:r>
            <a:r>
              <a:rPr lang="en-US" sz="2200" dirty="0" err="1">
                <a:solidFill>
                  <a:prstClr val="black"/>
                </a:solidFill>
                <a:latin typeface="Verdana" pitchFamily="34" charset="0"/>
                <a:ea typeface="Verdana" pitchFamily="34" charset="0"/>
                <a:cs typeface="Verdana" pitchFamily="34" charset="0"/>
              </a:rPr>
              <a:t>FastForward</a:t>
            </a:r>
            <a:r>
              <a:rPr lang="en-US" sz="2200" dirty="0">
                <a:solidFill>
                  <a:prstClr val="black"/>
                </a:solidFill>
                <a:latin typeface="Verdana" pitchFamily="34" charset="0"/>
                <a:ea typeface="Verdana" pitchFamily="34" charset="0"/>
                <a:cs typeface="Verdana" pitchFamily="34" charset="0"/>
              </a:rPr>
              <a:t> purchased  $9,720 of supplies in December. Some of these were used during December.</a:t>
            </a:r>
          </a:p>
          <a:p>
            <a:pPr marL="1150938" indent="-1150938" algn="l"/>
            <a:r>
              <a:rPr lang="en-US" sz="2200" dirty="0">
                <a:latin typeface="Verdana" pitchFamily="34" charset="0"/>
                <a:ea typeface="Verdana" pitchFamily="34" charset="0"/>
                <a:cs typeface="Verdana" pitchFamily="34" charset="0"/>
              </a:rPr>
              <a:t>Step 2: A physical count shows that unused supplies equal $8,670.</a:t>
            </a:r>
          </a:p>
          <a:p>
            <a:pPr marL="1150938" indent="-1150938" algn="l">
              <a:buNone/>
            </a:pPr>
            <a:r>
              <a:rPr lang="en-US" sz="2200" dirty="0">
                <a:latin typeface="Verdana" pitchFamily="34" charset="0"/>
                <a:ea typeface="Verdana" pitchFamily="34" charset="0"/>
                <a:cs typeface="Verdana" pitchFamily="34" charset="0"/>
              </a:rPr>
              <a:t>Step 3: Adjusting entry reduces Supplies by $1,050 or the difference between the beginning balance and the physical count.</a:t>
            </a:r>
          </a:p>
        </p:txBody>
      </p:sp>
      <p:pic>
        <p:nvPicPr>
          <p:cNvPr id="302082" name="Picture 2" descr="T account for supplies. Purchases during December in the amount of $9,720 is listed in the left colum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747701"/>
            <a:ext cx="3762768" cy="165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6418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533400"/>
            <a:ext cx="9144000" cy="762000"/>
          </a:xfrm>
        </p:spPr>
        <p:txBody>
          <a:bodyPr anchor="ctr"/>
          <a:lstStyle/>
          <a:p>
            <a:r>
              <a:rPr lang="en-US" dirty="0"/>
              <a:t>Supplies (2 of 3) </a:t>
            </a:r>
          </a:p>
        </p:txBody>
      </p:sp>
      <p:sp>
        <p:nvSpPr>
          <p:cNvPr id="7" name="Text Placeholder 6"/>
          <p:cNvSpPr>
            <a:spLocks noGrp="1"/>
          </p:cNvSpPr>
          <p:nvPr>
            <p:ph type="body" sz="quarter" idx="14"/>
          </p:nvPr>
        </p:nvSpPr>
        <p:spPr>
          <a:xfrm>
            <a:off x="715863" y="1298519"/>
            <a:ext cx="7666137" cy="377881"/>
          </a:xfrm>
        </p:spPr>
        <p:txBody>
          <a:bodyPr/>
          <a:lstStyle/>
          <a:p>
            <a:pPr lvl="0" algn="ctr"/>
            <a:r>
              <a:rPr lang="en-US" altLang="en-US" sz="1800" b="1" kern="0" dirty="0">
                <a:solidFill>
                  <a:prstClr val="black"/>
                </a:solidFill>
                <a:latin typeface="Verdana" pitchFamily="34" charset="0"/>
                <a:ea typeface="Verdana" pitchFamily="34" charset="0"/>
                <a:cs typeface="Verdana" pitchFamily="34" charset="0"/>
              </a:rPr>
              <a:t>Learning Objective P1: </a:t>
            </a:r>
            <a:r>
              <a:rPr lang="en-US" altLang="en-US" sz="1800" dirty="0">
                <a:latin typeface="Verdana" pitchFamily="34" charset="0"/>
                <a:ea typeface="Verdana" pitchFamily="34" charset="0"/>
                <a:cs typeface="Verdana" pitchFamily="34" charset="0"/>
              </a:rPr>
              <a:t>Prepare and explain adjusting entries</a:t>
            </a:r>
            <a:r>
              <a:rPr lang="en-US" sz="1800" dirty="0">
                <a:latin typeface="Verdana" pitchFamily="34" charset="0"/>
                <a:ea typeface="Verdana" pitchFamily="34" charset="0"/>
                <a:cs typeface="Verdana" pitchFamily="34" charset="0"/>
              </a:rPr>
              <a:t>.</a:t>
            </a:r>
          </a:p>
        </p:txBody>
      </p:sp>
      <p:pic>
        <p:nvPicPr>
          <p:cNvPr id="303106" name="Picture 2" descr="T account for Balance sheet account supplies, which has $9,720 in the left column and &quot;$1050 adj&quot; in the right column. A balance of $8,670 is shown in the second row of the left colum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9415" y="1779746"/>
            <a:ext cx="3227070" cy="2755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type="body" sz="quarter" idx="4294967295"/>
          </p:nvPr>
        </p:nvSpPr>
        <p:spPr>
          <a:xfrm>
            <a:off x="457200" y="4648200"/>
            <a:ext cx="8229600" cy="1828800"/>
          </a:xfrm>
        </p:spPr>
        <p:txBody>
          <a:bodyPr anchor="t"/>
          <a:lstStyle/>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The Balance Sheet will show $8,670 of supplies remaining!   </a:t>
            </a:r>
          </a:p>
        </p:txBody>
      </p:sp>
    </p:spTree>
    <p:extLst>
      <p:ext uri="{BB962C8B-B14F-4D97-AF65-F5344CB8AC3E}">
        <p14:creationId xmlns:p14="http://schemas.microsoft.com/office/powerpoint/2010/main" val="117918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533400"/>
            <a:ext cx="9144000" cy="762000"/>
          </a:xfrm>
        </p:spPr>
        <p:txBody>
          <a:bodyPr anchor="ctr"/>
          <a:lstStyle/>
          <a:p>
            <a:r>
              <a:rPr lang="en-US" dirty="0"/>
              <a:t>Supplies (3 of 3) </a:t>
            </a:r>
          </a:p>
        </p:txBody>
      </p:sp>
      <p:sp>
        <p:nvSpPr>
          <p:cNvPr id="7" name="Text Placeholder 6"/>
          <p:cNvSpPr>
            <a:spLocks noGrp="1"/>
          </p:cNvSpPr>
          <p:nvPr>
            <p:ph type="body" sz="quarter" idx="14"/>
          </p:nvPr>
        </p:nvSpPr>
        <p:spPr>
          <a:xfrm>
            <a:off x="715863" y="1298519"/>
            <a:ext cx="7666137" cy="377881"/>
          </a:xfrm>
        </p:spPr>
        <p:txBody>
          <a:bodyPr/>
          <a:lstStyle/>
          <a:p>
            <a:pPr lvl="0" algn="ctr"/>
            <a:r>
              <a:rPr lang="en-US" altLang="en-US" sz="1800" b="1" kern="0" dirty="0">
                <a:solidFill>
                  <a:prstClr val="black"/>
                </a:solidFill>
                <a:latin typeface="Verdana" pitchFamily="34" charset="0"/>
                <a:ea typeface="Verdana" pitchFamily="34" charset="0"/>
                <a:cs typeface="Verdana" pitchFamily="34" charset="0"/>
              </a:rPr>
              <a:t>Learning Objective P1: </a:t>
            </a:r>
            <a:r>
              <a:rPr lang="en-US" altLang="en-US" sz="1800" dirty="0">
                <a:latin typeface="Verdana" pitchFamily="34" charset="0"/>
                <a:ea typeface="Verdana" pitchFamily="34" charset="0"/>
                <a:cs typeface="Verdana" pitchFamily="34" charset="0"/>
              </a:rPr>
              <a:t>Prepare and explain adjusting entries</a:t>
            </a:r>
            <a:r>
              <a:rPr lang="en-US" sz="1800" dirty="0">
                <a:latin typeface="Verdana" pitchFamily="34" charset="0"/>
                <a:ea typeface="Verdana" pitchFamily="34" charset="0"/>
                <a:cs typeface="Verdana" pitchFamily="34" charset="0"/>
              </a:rPr>
              <a:t>.</a:t>
            </a:r>
          </a:p>
        </p:txBody>
      </p:sp>
      <p:pic>
        <p:nvPicPr>
          <p:cNvPr id="304130" name="Picture 2" descr="T account for Income statement account supplies expense has &quot;adj $1,050&quot; in the left colum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5150" y="1882140"/>
            <a:ext cx="2933700" cy="2766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type="body" sz="quarter" idx="4294967295"/>
          </p:nvPr>
        </p:nvSpPr>
        <p:spPr>
          <a:xfrm>
            <a:off x="533400" y="4876800"/>
            <a:ext cx="8153400" cy="1524000"/>
          </a:xfrm>
        </p:spPr>
        <p:txBody>
          <a:bodyPr anchor="t"/>
          <a:lstStyle/>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The Income Statement will show $1,050 (1 month) of Supplies expired!          </a:t>
            </a:r>
            <a:endParaRPr lang="en-US" sz="2400" dirty="0"/>
          </a:p>
        </p:txBody>
      </p:sp>
    </p:spTree>
    <p:extLst>
      <p:ext uri="{BB962C8B-B14F-4D97-AF65-F5344CB8AC3E}">
        <p14:creationId xmlns:p14="http://schemas.microsoft.com/office/powerpoint/2010/main" val="832663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noChangeArrowheads="1"/>
          </p:cNvSpPr>
          <p:nvPr>
            <p:ph type="title"/>
          </p:nvPr>
        </p:nvSpPr>
        <p:spPr>
          <a:xfrm>
            <a:off x="0" y="533400"/>
            <a:ext cx="9144000" cy="762000"/>
          </a:xfrm>
        </p:spPr>
        <p:txBody>
          <a:bodyPr anchor="ctr"/>
          <a:lstStyle/>
          <a:p>
            <a:pPr algn="ctr" eaLnBrk="1" hangingPunct="1"/>
            <a:r>
              <a:rPr lang="en-US" dirty="0"/>
              <a:t>Adjusting Entry for Expired Supplies </a:t>
            </a:r>
          </a:p>
        </p:txBody>
      </p:sp>
      <p:sp>
        <p:nvSpPr>
          <p:cNvPr id="6" name="Text Placeholder 5"/>
          <p:cNvSpPr>
            <a:spLocks noGrp="1"/>
          </p:cNvSpPr>
          <p:nvPr>
            <p:ph type="body" sz="quarter" idx="4294967295"/>
          </p:nvPr>
        </p:nvSpPr>
        <p:spPr>
          <a:xfrm>
            <a:off x="381000" y="1295400"/>
            <a:ext cx="8382000" cy="423040"/>
          </a:xfrm>
        </p:spPr>
        <p:txBody>
          <a:bodyPr/>
          <a:lstStyle/>
          <a:p>
            <a:pPr marL="0" lvl="0" indent="0" algn="ctr">
              <a:buNone/>
            </a:pPr>
            <a:r>
              <a:rPr lang="en-US" altLang="en-US" sz="1800" b="1" kern="0" dirty="0">
                <a:solidFill>
                  <a:prstClr val="black"/>
                </a:solidFill>
                <a:latin typeface="Verdana" pitchFamily="34" charset="0"/>
                <a:ea typeface="Verdana" pitchFamily="34" charset="0"/>
                <a:cs typeface="Verdana" pitchFamily="34" charset="0"/>
              </a:rPr>
              <a:t>Learning Objective P1: </a:t>
            </a:r>
            <a:r>
              <a:rPr lang="en-US" altLang="en-US" sz="1800" dirty="0">
                <a:latin typeface="Verdana" pitchFamily="34" charset="0"/>
                <a:ea typeface="Verdana" pitchFamily="34" charset="0"/>
                <a:cs typeface="Verdana" pitchFamily="34" charset="0"/>
              </a:rPr>
              <a:t>Prepare and explain adjusting entries</a:t>
            </a:r>
            <a:r>
              <a:rPr lang="en-US" sz="1800" dirty="0">
                <a:latin typeface="Verdana" pitchFamily="34" charset="0"/>
                <a:ea typeface="Verdana" pitchFamily="34" charset="0"/>
                <a:cs typeface="Verdana" pitchFamily="34" charset="0"/>
              </a:rPr>
              <a:t>.</a:t>
            </a:r>
            <a:endParaRPr lang="en-US" dirty="0">
              <a:latin typeface="Verdana" pitchFamily="34" charset="0"/>
              <a:ea typeface="Verdana" pitchFamily="34" charset="0"/>
              <a:cs typeface="Verdana" pitchFamily="34" charset="0"/>
            </a:endParaRPr>
          </a:p>
        </p:txBody>
      </p:sp>
      <p:sp>
        <p:nvSpPr>
          <p:cNvPr id="5" name="Content Placeholder 4"/>
          <p:cNvSpPr>
            <a:spLocks noGrp="1"/>
          </p:cNvSpPr>
          <p:nvPr>
            <p:ph type="body" sz="quarter" idx="14"/>
          </p:nvPr>
        </p:nvSpPr>
        <p:spPr>
          <a:xfrm>
            <a:off x="381000" y="1828800"/>
            <a:ext cx="8382000" cy="1219200"/>
          </a:xfrm>
        </p:spPr>
        <p:txBody>
          <a:bodyPr/>
          <a:lstStyle/>
          <a:p>
            <a:pPr algn="l">
              <a:buNone/>
            </a:pPr>
            <a:r>
              <a:rPr lang="en-US" sz="2400" dirty="0">
                <a:latin typeface="Verdana" panose="020B0604030504040204" pitchFamily="34" charset="0"/>
                <a:ea typeface="Verdana" panose="020B0604030504040204" pitchFamily="34" charset="0"/>
                <a:cs typeface="Verdana" panose="020B0604030504040204" pitchFamily="34" charset="0"/>
              </a:rPr>
              <a:t>We’ve seen the adjustment in the T-accounts but we need to record the adjustment on Dec. 31, in the </a:t>
            </a:r>
            <a:r>
              <a:rPr lang="en-US" sz="2400" i="1" dirty="0">
                <a:latin typeface="Verdana" panose="020B0604030504040204" pitchFamily="34" charset="0"/>
                <a:ea typeface="Verdana" panose="020B0604030504040204" pitchFamily="34" charset="0"/>
                <a:cs typeface="Verdana" panose="020B0604030504040204" pitchFamily="34" charset="0"/>
              </a:rPr>
              <a:t>General Journal</a:t>
            </a:r>
            <a:endParaRPr lang="en-US" sz="1800" dirty="0">
              <a:latin typeface="Verdana" panose="020B0604030504040204" pitchFamily="34" charset="0"/>
              <a:ea typeface="Verdana" panose="020B0604030504040204" pitchFamily="34" charset="0"/>
              <a:cs typeface="Verdana" panose="020B0604030504040204" pitchFamily="34" charset="0"/>
            </a:endParaRPr>
          </a:p>
        </p:txBody>
      </p:sp>
      <p:pic>
        <p:nvPicPr>
          <p:cNvPr id="300084" name="Picture 52" descr="A T account labeled Supplies 126, which has &quot;Dec. $9,720&quot; in the left column and &quot;Dec. 31 $1,050&quot; in the right column. A balance of $8,670 is shown in the second row of the left colum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673" y="3322987"/>
            <a:ext cx="3641979" cy="1221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0085" name="Picture 53" descr="A T account labeled Supplies Expense 652 and has &quot;Dec. 31 $1,050&quot; in the left colum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7359" y="3352800"/>
            <a:ext cx="3780282" cy="112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descr="Journal entry for Dec. 31 debiting Supplies Expense 1,050 and crediting Supplies 1,050&#10;To record supplies used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1605" y="4814786"/>
            <a:ext cx="7091795" cy="1343229"/>
          </a:xfrm>
          <a:prstGeom prst="rect">
            <a:avLst/>
          </a:prstGeom>
        </p:spPr>
      </p:pic>
    </p:spTree>
    <p:extLst>
      <p:ext uri="{BB962C8B-B14F-4D97-AF65-F5344CB8AC3E}">
        <p14:creationId xmlns:p14="http://schemas.microsoft.com/office/powerpoint/2010/main" val="899547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1" name="Title 7"/>
          <p:cNvSpPr>
            <a:spLocks noGrp="1" noChangeArrowheads="1"/>
          </p:cNvSpPr>
          <p:nvPr>
            <p:ph type="title"/>
          </p:nvPr>
        </p:nvSpPr>
        <p:spPr>
          <a:xfrm>
            <a:off x="0" y="533400"/>
            <a:ext cx="9144000" cy="762000"/>
          </a:xfrm>
          <a:noFill/>
        </p:spPr>
        <p:txBody>
          <a:bodyPr anchor="ctr"/>
          <a:lstStyle/>
          <a:p>
            <a:pPr eaLnBrk="1" hangingPunct="1"/>
            <a:r>
              <a:rPr lang="en-US" sz="3600" dirty="0">
                <a:latin typeface="Verdana" panose="020B0604030504040204" pitchFamily="34" charset="0"/>
                <a:ea typeface="Verdana" panose="020B0604030504040204" pitchFamily="34" charset="0"/>
                <a:cs typeface="Verdana" panose="020B0604030504040204" pitchFamily="34" charset="0"/>
              </a:rPr>
              <a:t>Depreciation</a:t>
            </a:r>
          </a:p>
        </p:txBody>
      </p:sp>
      <p:sp>
        <p:nvSpPr>
          <p:cNvPr id="3" name="Text Placeholder 2"/>
          <p:cNvSpPr>
            <a:spLocks noGrp="1"/>
          </p:cNvSpPr>
          <p:nvPr>
            <p:ph type="body" sz="quarter" idx="14"/>
          </p:nvPr>
        </p:nvSpPr>
        <p:spPr>
          <a:xfrm>
            <a:off x="304800" y="1295400"/>
            <a:ext cx="8534400" cy="381000"/>
          </a:xfrm>
        </p:spPr>
        <p:txBody>
          <a:bodyPr/>
          <a:lstStyle/>
          <a:p>
            <a:pPr lvl="0" algn="ctr"/>
            <a:r>
              <a:rPr lang="en-US" altLang="en-US" sz="1800" b="1" kern="0" dirty="0">
                <a:solidFill>
                  <a:prstClr val="black"/>
                </a:solidFill>
                <a:latin typeface="Verdana" pitchFamily="34" charset="0"/>
                <a:ea typeface="Verdana" pitchFamily="34" charset="0"/>
                <a:cs typeface="Verdana" pitchFamily="34" charset="0"/>
              </a:rPr>
              <a:t>Learning Objective P1: </a:t>
            </a:r>
            <a:r>
              <a:rPr lang="en-US" altLang="en-US" sz="1800" dirty="0">
                <a:latin typeface="Verdana" pitchFamily="34" charset="0"/>
                <a:ea typeface="Verdana" pitchFamily="34" charset="0"/>
                <a:cs typeface="Verdana" pitchFamily="34" charset="0"/>
              </a:rPr>
              <a:t>Prepare and explain adjusting entries</a:t>
            </a:r>
            <a:r>
              <a:rPr lang="en-US" sz="1800" dirty="0">
                <a:latin typeface="Verdana" pitchFamily="34" charset="0"/>
                <a:ea typeface="Verdana" pitchFamily="34" charset="0"/>
                <a:cs typeface="Verdana" pitchFamily="34" charset="0"/>
              </a:rPr>
              <a:t>.</a:t>
            </a:r>
            <a:endParaRPr lang="en-US" sz="1800" b="1" kern="0" dirty="0">
              <a:solidFill>
                <a:prstClr val="black"/>
              </a:solidFill>
              <a:latin typeface="Verdana" pitchFamily="34" charset="0"/>
              <a:ea typeface="Verdana" pitchFamily="34" charset="0"/>
              <a:cs typeface="Verdana" pitchFamily="34" charset="0"/>
            </a:endParaRPr>
          </a:p>
        </p:txBody>
      </p:sp>
      <p:sp>
        <p:nvSpPr>
          <p:cNvPr id="37892" name="Content Placeholder 8"/>
          <p:cNvSpPr>
            <a:spLocks noGrp="1" noChangeArrowheads="1"/>
          </p:cNvSpPr>
          <p:nvPr>
            <p:ph type="body" sz="quarter" idx="4294967295"/>
          </p:nvPr>
        </p:nvSpPr>
        <p:spPr>
          <a:xfrm>
            <a:off x="436236" y="1853852"/>
            <a:ext cx="8250564" cy="2108548"/>
          </a:xfrm>
          <a:solidFill>
            <a:schemeClr val="bg1"/>
          </a:solidFill>
        </p:spPr>
        <p:txBody>
          <a:bodyPr anchor="t"/>
          <a:lstStyle/>
          <a:p>
            <a:pPr marL="0" indent="0" eaLnBrk="1" hangingPunct="1">
              <a:buFont typeface="Wingdings" pitchFamily="-107" charset="2"/>
              <a:buNone/>
            </a:pPr>
            <a:r>
              <a:rPr lang="en-US" sz="2400" dirty="0">
                <a:latin typeface="Verdana" pitchFamily="34" charset="0"/>
                <a:ea typeface="Verdana" pitchFamily="34" charset="0"/>
                <a:cs typeface="Verdana" pitchFamily="34" charset="0"/>
              </a:rPr>
              <a:t>Instead of expensing the cost of a plant asset (equipment, building, cars, etc.) in the year it is purchased we </a:t>
            </a:r>
            <a:r>
              <a:rPr lang="en-US" sz="2400" u="sng" dirty="0">
                <a:latin typeface="Verdana" pitchFamily="34" charset="0"/>
                <a:ea typeface="Verdana" pitchFamily="34" charset="0"/>
                <a:cs typeface="Verdana" pitchFamily="34" charset="0"/>
              </a:rPr>
              <a:t>allocate or spread out </a:t>
            </a:r>
            <a:r>
              <a:rPr lang="en-US" sz="2400" dirty="0">
                <a:latin typeface="Verdana" pitchFamily="34" charset="0"/>
                <a:ea typeface="Verdana" pitchFamily="34" charset="0"/>
                <a:cs typeface="Verdana" pitchFamily="34" charset="0"/>
              </a:rPr>
              <a:t>the cost over their expected </a:t>
            </a:r>
            <a:r>
              <a:rPr lang="en-US" sz="2400" u="sng" dirty="0">
                <a:latin typeface="Verdana" pitchFamily="34" charset="0"/>
                <a:ea typeface="Verdana" pitchFamily="34" charset="0"/>
                <a:cs typeface="Verdana" pitchFamily="34" charset="0"/>
              </a:rPr>
              <a:t>useful</a:t>
            </a:r>
            <a:r>
              <a:rPr lang="en-US" sz="2400" dirty="0">
                <a:latin typeface="Verdana" pitchFamily="34" charset="0"/>
                <a:ea typeface="Verdana" pitchFamily="34" charset="0"/>
                <a:cs typeface="Verdana" pitchFamily="34" charset="0"/>
              </a:rPr>
              <a:t> lives.</a:t>
            </a:r>
          </a:p>
          <a:p>
            <a:pPr eaLnBrk="1" hangingPunct="1">
              <a:buNone/>
            </a:pPr>
            <a:r>
              <a:rPr lang="en-US" sz="2400" dirty="0">
                <a:latin typeface="Verdana" pitchFamily="34" charset="0"/>
                <a:ea typeface="Verdana" pitchFamily="34" charset="0"/>
                <a:cs typeface="Verdana" pitchFamily="34" charset="0"/>
              </a:rPr>
              <a:t>The formula for </a:t>
            </a:r>
            <a:r>
              <a:rPr lang="en-US" sz="2400" i="1" dirty="0">
                <a:latin typeface="Verdana" pitchFamily="34" charset="0"/>
                <a:ea typeface="Verdana" pitchFamily="34" charset="0"/>
                <a:cs typeface="Verdana" pitchFamily="34" charset="0"/>
              </a:rPr>
              <a:t>straight-line</a:t>
            </a:r>
            <a:r>
              <a:rPr lang="en-US" sz="2400" dirty="0">
                <a:latin typeface="Verdana" pitchFamily="34" charset="0"/>
                <a:ea typeface="Verdana" pitchFamily="34" charset="0"/>
                <a:cs typeface="Verdana" pitchFamily="34" charset="0"/>
              </a:rPr>
              <a:t> depreciation is:</a:t>
            </a:r>
          </a:p>
        </p:txBody>
      </p:sp>
      <p:graphicFrame>
        <p:nvGraphicFramePr>
          <p:cNvPr id="4" name="Object 3" descr="All text will be entered here."/>
          <p:cNvGraphicFramePr>
            <a:graphicFrameLocks noChangeAspect="1"/>
          </p:cNvGraphicFramePr>
          <p:nvPr>
            <p:extLst>
              <p:ext uri="{D42A27DB-BD31-4B8C-83A1-F6EECF244321}">
                <p14:modId xmlns:p14="http://schemas.microsoft.com/office/powerpoint/2010/main" val="2297398800"/>
              </p:ext>
            </p:extLst>
          </p:nvPr>
        </p:nvGraphicFramePr>
        <p:xfrm>
          <a:off x="365125" y="4103688"/>
          <a:ext cx="8418513" cy="839787"/>
        </p:xfrm>
        <a:graphic>
          <a:graphicData uri="http://schemas.openxmlformats.org/presentationml/2006/ole">
            <mc:AlternateContent xmlns:mc="http://schemas.openxmlformats.org/markup-compatibility/2006">
              <mc:Choice xmlns:v="urn:schemas-microsoft-com:vml" Requires="v">
                <p:oleObj spid="_x0000_s293694" name="Equation" r:id="rId4" imgW="4356000" imgH="431640" progId="Equation.3">
                  <p:embed/>
                </p:oleObj>
              </mc:Choice>
              <mc:Fallback>
                <p:oleObj name="Equation" r:id="rId4" imgW="4356000" imgH="431640" progId="Equation.3">
                  <p:embed/>
                  <p:pic>
                    <p:nvPicPr>
                      <p:cNvPr id="0" name=""/>
                      <p:cNvPicPr/>
                      <p:nvPr/>
                    </p:nvPicPr>
                    <p:blipFill>
                      <a:blip r:embed="rId5"/>
                      <a:stretch>
                        <a:fillRect/>
                      </a:stretch>
                    </p:blipFill>
                    <p:spPr>
                      <a:xfrm>
                        <a:off x="365125" y="4103688"/>
                        <a:ext cx="8418513" cy="839787"/>
                      </a:xfrm>
                      <a:prstGeom prst="rect">
                        <a:avLst/>
                      </a:prstGeom>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Title"/>
          <p:cNvSpPr>
            <a:spLocks noGrp="1" noChangeArrowheads="1"/>
          </p:cNvSpPr>
          <p:nvPr>
            <p:ph type="title"/>
          </p:nvPr>
        </p:nvSpPr>
        <p:spPr>
          <a:xfrm>
            <a:off x="0" y="533400"/>
            <a:ext cx="9144000" cy="762000"/>
          </a:xfrm>
          <a:noFill/>
        </p:spPr>
        <p:txBody>
          <a:bodyPr anchor="ctr"/>
          <a:lstStyle/>
          <a:p>
            <a:pPr eaLnBrk="1" hangingPunct="1"/>
            <a:r>
              <a:rPr lang="en-US" dirty="0">
                <a:latin typeface="Verdana" panose="020B0604030504040204" pitchFamily="34" charset="0"/>
                <a:ea typeface="Verdana" panose="020B0604030504040204" pitchFamily="34" charset="0"/>
                <a:cs typeface="Verdana" panose="020B0604030504040204" pitchFamily="34" charset="0"/>
              </a:rPr>
              <a:t>Useful Life</a:t>
            </a:r>
          </a:p>
        </p:txBody>
      </p:sp>
      <p:sp>
        <p:nvSpPr>
          <p:cNvPr id="3" name="Text Placeholder 2"/>
          <p:cNvSpPr>
            <a:spLocks noGrp="1"/>
          </p:cNvSpPr>
          <p:nvPr>
            <p:ph type="body" sz="quarter" idx="4294967295"/>
          </p:nvPr>
        </p:nvSpPr>
        <p:spPr>
          <a:xfrm>
            <a:off x="381000" y="1281112"/>
            <a:ext cx="8305800" cy="381000"/>
          </a:xfrm>
        </p:spPr>
        <p:txBody>
          <a:bodyPr/>
          <a:lstStyle/>
          <a:p>
            <a:pPr marL="0" lvl="0" indent="0" algn="ctr">
              <a:buNone/>
            </a:pPr>
            <a:r>
              <a:rPr lang="en-US" altLang="en-US" sz="1800" b="1" kern="0" dirty="0">
                <a:solidFill>
                  <a:prstClr val="black"/>
                </a:solidFill>
                <a:latin typeface="Verdana" pitchFamily="34" charset="0"/>
                <a:ea typeface="Verdana" pitchFamily="34" charset="0"/>
                <a:cs typeface="Verdana" pitchFamily="34" charset="0"/>
              </a:rPr>
              <a:t>Learning Objective P1: </a:t>
            </a:r>
            <a:r>
              <a:rPr lang="en-US" altLang="en-US" sz="1800" dirty="0">
                <a:latin typeface="Verdana" pitchFamily="34" charset="0"/>
                <a:ea typeface="Verdana" pitchFamily="34" charset="0"/>
                <a:cs typeface="Verdana" pitchFamily="34" charset="0"/>
              </a:rPr>
              <a:t>Prepare and explain adjusting entries</a:t>
            </a:r>
            <a:r>
              <a:rPr lang="en-US" sz="1800" dirty="0">
                <a:latin typeface="Verdana" pitchFamily="34" charset="0"/>
                <a:ea typeface="Verdana" pitchFamily="34" charset="0"/>
                <a:cs typeface="Verdana" pitchFamily="34" charset="0"/>
              </a:rPr>
              <a:t>.</a:t>
            </a:r>
          </a:p>
        </p:txBody>
      </p:sp>
      <p:sp>
        <p:nvSpPr>
          <p:cNvPr id="2" name="Content Placeholder 1"/>
          <p:cNvSpPr>
            <a:spLocks noGrp="1"/>
          </p:cNvSpPr>
          <p:nvPr>
            <p:ph type="body" sz="quarter" idx="14"/>
          </p:nvPr>
        </p:nvSpPr>
        <p:spPr>
          <a:xfrm>
            <a:off x="457200" y="1828800"/>
            <a:ext cx="8229600" cy="4572000"/>
          </a:xfrm>
        </p:spPr>
        <p:txBody>
          <a:bodyPr/>
          <a:lstStyle/>
          <a:p>
            <a:pPr marL="342900" indent="-342900" algn="l" eaLnBrk="1" hangingPunct="1">
              <a:buClr>
                <a:srgbClr val="000000"/>
              </a:buClr>
              <a:buFont typeface="Arial"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The period of time that an asset is expected to help produce revenues.</a:t>
            </a:r>
          </a:p>
          <a:p>
            <a:pPr marL="342900" indent="-342900" algn="l" eaLnBrk="1" hangingPunct="1">
              <a:buClr>
                <a:srgbClr val="000000"/>
              </a:buClr>
              <a:buFont typeface="Arial"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Useful life expires as a result of wear and tear, or because it no longer satisfies the needs of the business.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Title 2"/>
          <p:cNvSpPr>
            <a:spLocks noGrp="1" noChangeArrowheads="1"/>
          </p:cNvSpPr>
          <p:nvPr>
            <p:ph type="title"/>
          </p:nvPr>
        </p:nvSpPr>
        <p:spPr>
          <a:xfrm>
            <a:off x="0" y="533400"/>
            <a:ext cx="9144000" cy="762000"/>
          </a:xfrm>
          <a:noFill/>
        </p:spPr>
        <p:txBody>
          <a:bodyPr/>
          <a:lstStyle/>
          <a:p>
            <a:pPr eaLnBrk="1" hangingPunct="1"/>
            <a:r>
              <a:rPr lang="en-US" sz="3600" dirty="0">
                <a:latin typeface="Verdana" panose="020B0604030504040204" pitchFamily="34" charset="0"/>
                <a:ea typeface="Verdana" panose="020B0604030504040204" pitchFamily="34" charset="0"/>
                <a:cs typeface="Verdana" panose="020B0604030504040204" pitchFamily="34" charset="0"/>
              </a:rPr>
              <a:t>Salvage Value</a:t>
            </a:r>
          </a:p>
        </p:txBody>
      </p:sp>
      <p:sp>
        <p:nvSpPr>
          <p:cNvPr id="2" name="Text Placeholder 1"/>
          <p:cNvSpPr>
            <a:spLocks noGrp="1"/>
          </p:cNvSpPr>
          <p:nvPr>
            <p:ph idx="1"/>
          </p:nvPr>
        </p:nvSpPr>
        <p:spPr>
          <a:xfrm>
            <a:off x="533400" y="1371600"/>
            <a:ext cx="8077200" cy="381000"/>
          </a:xfrm>
        </p:spPr>
        <p:txBody>
          <a:bodyPr/>
          <a:lstStyle/>
          <a:p>
            <a:pPr marL="0" lvl="0" indent="0" algn="ctr">
              <a:buNone/>
            </a:pPr>
            <a:r>
              <a:rPr lang="en-US" altLang="en-US" sz="1800" b="1" kern="0" dirty="0">
                <a:solidFill>
                  <a:prstClr val="black"/>
                </a:solidFill>
                <a:latin typeface="Verdana" pitchFamily="34" charset="0"/>
                <a:ea typeface="Verdana" pitchFamily="34" charset="0"/>
                <a:cs typeface="Verdana" pitchFamily="34" charset="0"/>
              </a:rPr>
              <a:t>Learning Objective P1: </a:t>
            </a:r>
            <a:r>
              <a:rPr lang="en-US" altLang="en-US" sz="1800" dirty="0">
                <a:latin typeface="Verdana" pitchFamily="34" charset="0"/>
                <a:ea typeface="Verdana" pitchFamily="34" charset="0"/>
                <a:cs typeface="Verdana" pitchFamily="34" charset="0"/>
              </a:rPr>
              <a:t>Prepare and explain adjusting entries</a:t>
            </a:r>
            <a:r>
              <a:rPr lang="en-US" sz="1800" dirty="0">
                <a:latin typeface="Verdana" pitchFamily="34" charset="0"/>
                <a:ea typeface="Verdana" pitchFamily="34" charset="0"/>
                <a:cs typeface="Verdana" pitchFamily="34" charset="0"/>
              </a:rPr>
              <a:t>.</a:t>
            </a:r>
          </a:p>
        </p:txBody>
      </p:sp>
      <p:sp>
        <p:nvSpPr>
          <p:cNvPr id="188419" name="Content Placeholder 3"/>
          <p:cNvSpPr>
            <a:spLocks noGrp="1" noChangeArrowheads="1"/>
          </p:cNvSpPr>
          <p:nvPr>
            <p:ph type="body" sz="quarter" idx="13"/>
          </p:nvPr>
        </p:nvSpPr>
        <p:spPr>
          <a:xfrm>
            <a:off x="464024" y="1891352"/>
            <a:ext cx="8298976" cy="4509448"/>
          </a:xfrm>
          <a:solidFill>
            <a:schemeClr val="bg1"/>
          </a:solidFill>
        </p:spPr>
        <p:txBody>
          <a:bodyPr/>
          <a:lstStyle/>
          <a:p>
            <a:pPr marL="342900" indent="-342900" algn="l" eaLnBrk="1" hangingPunct="1">
              <a:buClr>
                <a:srgbClr val="000000"/>
              </a:buClr>
              <a:buFont typeface="Arial" panose="020B0604020202020204" pitchFamily="34" charset="0"/>
              <a:buChar char="•"/>
            </a:pPr>
            <a:r>
              <a:rPr lang="en-US" sz="2600" dirty="0">
                <a:latin typeface="Verdana" panose="020B0604030504040204" pitchFamily="34" charset="0"/>
                <a:ea typeface="Verdana" panose="020B0604030504040204" pitchFamily="34" charset="0"/>
                <a:cs typeface="Verdana" panose="020B0604030504040204" pitchFamily="34" charset="0"/>
              </a:rPr>
              <a:t>The expected market value or selling price of an asset at the end of its useful life</a:t>
            </a:r>
          </a:p>
          <a:p>
            <a:pPr marL="342900" indent="-342900" algn="l" eaLnBrk="1" hangingPunct="1">
              <a:buClr>
                <a:srgbClr val="000000"/>
              </a:buClr>
              <a:buFont typeface="Arial" panose="020B0604020202020204" pitchFamily="34" charset="0"/>
              <a:buChar char="•"/>
            </a:pPr>
            <a:r>
              <a:rPr lang="en-US" sz="2600" dirty="0">
                <a:latin typeface="Verdana" panose="020B0604030504040204" pitchFamily="34" charset="0"/>
                <a:ea typeface="Verdana" panose="020B0604030504040204" pitchFamily="34" charset="0"/>
                <a:cs typeface="Verdana" panose="020B0604030504040204" pitchFamily="34" charset="0"/>
              </a:rPr>
              <a:t>Also called:</a:t>
            </a:r>
          </a:p>
          <a:p>
            <a:pPr marL="800100" indent="-342900" algn="l" eaLnBrk="1" hangingPunct="1">
              <a:buClr>
                <a:srgbClr val="000000"/>
              </a:buClr>
              <a:buFont typeface="Verdana" panose="020B060403050404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Scrap Value or</a:t>
            </a:r>
          </a:p>
          <a:p>
            <a:pPr marL="800100" lvl="3" indent="-342900" eaLnBrk="1" hangingPunct="1">
              <a:buClr>
                <a:srgbClr val="000000"/>
              </a:buClr>
              <a:buFont typeface="Verdana" panose="020B060403050404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Residual Value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Title 2"/>
          <p:cNvSpPr>
            <a:spLocks noGrp="1" noChangeArrowheads="1"/>
          </p:cNvSpPr>
          <p:nvPr>
            <p:ph type="title"/>
          </p:nvPr>
        </p:nvSpPr>
        <p:spPr>
          <a:xfrm>
            <a:off x="0" y="533400"/>
            <a:ext cx="9144000" cy="762000"/>
          </a:xfrm>
          <a:noFill/>
        </p:spPr>
        <p:txBody>
          <a:bodyPr/>
          <a:lstStyle/>
          <a:p>
            <a:pPr eaLnBrk="1" hangingPunct="1"/>
            <a:r>
              <a:rPr lang="en-US" sz="3600" dirty="0"/>
              <a:t>Depreciation Example</a:t>
            </a: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2" name="Text Placeholder 1"/>
          <p:cNvSpPr>
            <a:spLocks noGrp="1"/>
          </p:cNvSpPr>
          <p:nvPr>
            <p:ph idx="1"/>
          </p:nvPr>
        </p:nvSpPr>
        <p:spPr>
          <a:xfrm>
            <a:off x="533400" y="1371600"/>
            <a:ext cx="8077200" cy="381000"/>
          </a:xfrm>
        </p:spPr>
        <p:txBody>
          <a:bodyPr/>
          <a:lstStyle/>
          <a:p>
            <a:pPr marL="0" lvl="0" indent="0" algn="ctr">
              <a:buNone/>
            </a:pPr>
            <a:r>
              <a:rPr lang="en-US" altLang="en-US" sz="1800" b="1" kern="0" dirty="0">
                <a:solidFill>
                  <a:prstClr val="black"/>
                </a:solidFill>
                <a:latin typeface="Verdana" pitchFamily="34" charset="0"/>
                <a:ea typeface="Verdana" pitchFamily="34" charset="0"/>
                <a:cs typeface="Verdana" pitchFamily="34" charset="0"/>
              </a:rPr>
              <a:t>Learning Objective P1: </a:t>
            </a:r>
            <a:r>
              <a:rPr lang="en-US" altLang="en-US" sz="1800" dirty="0">
                <a:latin typeface="Verdana" pitchFamily="34" charset="0"/>
                <a:ea typeface="Verdana" pitchFamily="34" charset="0"/>
                <a:cs typeface="Verdana" pitchFamily="34" charset="0"/>
              </a:rPr>
              <a:t>Prepare and explain adjusting entries</a:t>
            </a:r>
            <a:r>
              <a:rPr lang="en-US" sz="1800" dirty="0">
                <a:latin typeface="Verdana" pitchFamily="34" charset="0"/>
                <a:ea typeface="Verdana" pitchFamily="34" charset="0"/>
                <a:cs typeface="Verdana" pitchFamily="34" charset="0"/>
              </a:rPr>
              <a:t>.</a:t>
            </a:r>
          </a:p>
        </p:txBody>
      </p:sp>
      <p:sp>
        <p:nvSpPr>
          <p:cNvPr id="188419" name="Content Placeholder 3"/>
          <p:cNvSpPr>
            <a:spLocks noGrp="1" noChangeArrowheads="1"/>
          </p:cNvSpPr>
          <p:nvPr>
            <p:ph type="body" sz="quarter" idx="13"/>
          </p:nvPr>
        </p:nvSpPr>
        <p:spPr>
          <a:xfrm>
            <a:off x="533400" y="1891352"/>
            <a:ext cx="8153400" cy="4509448"/>
          </a:xfrm>
          <a:solidFill>
            <a:schemeClr val="bg1"/>
          </a:solidFill>
        </p:spPr>
        <p:txBody>
          <a:bodyPr/>
          <a:lstStyle/>
          <a:p>
            <a:pPr algn="l">
              <a:spcBef>
                <a:spcPct val="50000"/>
              </a:spcBef>
            </a:pPr>
            <a:r>
              <a:rPr lang="en-US" sz="2400" dirty="0" err="1"/>
              <a:t>FastForward</a:t>
            </a:r>
            <a:r>
              <a:rPr lang="en-US" sz="2400" dirty="0"/>
              <a:t> purchased equipment on Dec 1 for $26,000. It has an estimated useful live of 60 months. The equipment is expected to be worth about $8,000 at the end of five years. They purchased the equipment on Dec 1 but it is now Dec 31.</a:t>
            </a:r>
          </a:p>
          <a:p>
            <a:pPr algn="l"/>
            <a:r>
              <a:rPr lang="en-US" sz="2400" dirty="0"/>
              <a:t>Because </a:t>
            </a:r>
            <a:r>
              <a:rPr lang="en-US" sz="2400" dirty="0" err="1"/>
              <a:t>FastForward</a:t>
            </a:r>
            <a:r>
              <a:rPr lang="en-US" sz="2400" dirty="0"/>
              <a:t> expects the equipment to be worth $8,000 when the five years are over, only $18,000 of the cost needs to be </a:t>
            </a:r>
            <a:r>
              <a:rPr lang="en-US" sz="2400" u="sng" dirty="0"/>
              <a:t>spread over the next 60 months</a:t>
            </a:r>
            <a:r>
              <a:rPr lang="en-US" sz="2400" dirty="0"/>
              <a:t>.</a:t>
            </a:r>
          </a:p>
        </p:txBody>
      </p:sp>
    </p:spTree>
    <p:extLst>
      <p:ext uri="{BB962C8B-B14F-4D97-AF65-F5344CB8AC3E}">
        <p14:creationId xmlns:p14="http://schemas.microsoft.com/office/powerpoint/2010/main" val="1988293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4"/>
          <p:cNvSpPr>
            <a:spLocks noGrp="1"/>
          </p:cNvSpPr>
          <p:nvPr>
            <p:ph type="title"/>
          </p:nvPr>
        </p:nvSpPr>
        <p:spPr>
          <a:xfrm>
            <a:off x="0" y="533400"/>
            <a:ext cx="9144000" cy="838200"/>
          </a:xfrm>
        </p:spPr>
        <p:txBody>
          <a:bodyPr/>
          <a:lstStyle/>
          <a:p>
            <a:r>
              <a:rPr lang="en-US" altLang="en-US" sz="3600" dirty="0">
                <a:latin typeface="Verdana" panose="020B0604030504040204" pitchFamily="34" charset="0"/>
                <a:ea typeface="Verdana" panose="020B0604030504040204" pitchFamily="34" charset="0"/>
                <a:cs typeface="Verdana" panose="020B0604030504040204" pitchFamily="34" charset="0"/>
              </a:rPr>
              <a:t>Learning Objectives (2 of 2)</a:t>
            </a: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85774" y="1447800"/>
            <a:ext cx="8124826" cy="4953000"/>
          </a:xfrm>
        </p:spPr>
        <p:txBody>
          <a:bodyPr/>
          <a:lstStyle/>
          <a:p>
            <a:pPr marL="0" indent="0">
              <a:buNone/>
            </a:pPr>
            <a:r>
              <a:rPr lang="en-US" sz="2200" b="1" dirty="0">
                <a:ea typeface="Verdana" panose="020B0604030504040204" pitchFamily="34" charset="0"/>
                <a:cs typeface="Verdana" panose="020B0604030504040204" pitchFamily="34" charset="0"/>
              </a:rPr>
              <a:t>PROCEDURAL</a:t>
            </a:r>
          </a:p>
          <a:p>
            <a:pPr marL="914400" indent="-914400">
              <a:buNone/>
            </a:pPr>
            <a:r>
              <a:rPr lang="en-US" sz="2200" b="1" dirty="0">
                <a:solidFill>
                  <a:prstClr val="black"/>
                </a:solidFill>
              </a:rPr>
              <a:t>P1	</a:t>
            </a:r>
            <a:r>
              <a:rPr lang="en-US" sz="2200" dirty="0">
                <a:solidFill>
                  <a:prstClr val="black"/>
                </a:solidFill>
              </a:rPr>
              <a:t>Prepare and explain adjusting entries.</a:t>
            </a:r>
          </a:p>
          <a:p>
            <a:pPr marL="914400" indent="-914400">
              <a:buNone/>
            </a:pPr>
            <a:r>
              <a:rPr lang="en-US" sz="2200" b="1" dirty="0">
                <a:solidFill>
                  <a:prstClr val="black"/>
                </a:solidFill>
              </a:rPr>
              <a:t>P2	</a:t>
            </a:r>
            <a:r>
              <a:rPr lang="en-US" sz="2200" dirty="0">
                <a:solidFill>
                  <a:prstClr val="black"/>
                </a:solidFill>
              </a:rPr>
              <a:t>Explain and prepare an adjusted trial balance.</a:t>
            </a:r>
          </a:p>
          <a:p>
            <a:pPr marL="914400" indent="-914400">
              <a:buNone/>
            </a:pPr>
            <a:r>
              <a:rPr lang="en-US" sz="2200" b="1" dirty="0">
                <a:solidFill>
                  <a:prstClr val="black"/>
                </a:solidFill>
              </a:rPr>
              <a:t>P3	</a:t>
            </a:r>
            <a:r>
              <a:rPr lang="en-US" sz="2200" dirty="0">
                <a:solidFill>
                  <a:prstClr val="black"/>
                </a:solidFill>
              </a:rPr>
              <a:t>Prepare financial statements from an adjusted trial balance.</a:t>
            </a:r>
          </a:p>
          <a:p>
            <a:pPr marL="914400" indent="-914400">
              <a:buNone/>
            </a:pPr>
            <a:r>
              <a:rPr lang="en-US" sz="2200" b="1" dirty="0">
                <a:solidFill>
                  <a:prstClr val="black"/>
                </a:solidFill>
              </a:rPr>
              <a:t>P4	</a:t>
            </a:r>
            <a:r>
              <a:rPr lang="en-US" sz="2200" dirty="0">
                <a:solidFill>
                  <a:prstClr val="black"/>
                </a:solidFill>
              </a:rPr>
              <a:t>Describe and prepare closing entries.</a:t>
            </a:r>
          </a:p>
          <a:p>
            <a:pPr marL="914400" indent="-914400">
              <a:buNone/>
            </a:pPr>
            <a:r>
              <a:rPr lang="en-US" sz="2200" b="1" dirty="0">
                <a:solidFill>
                  <a:prstClr val="black"/>
                </a:solidFill>
              </a:rPr>
              <a:t>P5	</a:t>
            </a:r>
            <a:r>
              <a:rPr lang="en-US" sz="2200" dirty="0">
                <a:solidFill>
                  <a:prstClr val="black"/>
                </a:solidFill>
              </a:rPr>
              <a:t>Explain and prepare a post-closing trial balance.</a:t>
            </a:r>
          </a:p>
          <a:p>
            <a:pPr marL="914400" indent="-914400">
              <a:buNone/>
            </a:pPr>
            <a:r>
              <a:rPr lang="en-US" sz="2200" b="1" dirty="0">
                <a:solidFill>
                  <a:prstClr val="black"/>
                </a:solidFill>
              </a:rPr>
              <a:t>P6	</a:t>
            </a:r>
            <a:r>
              <a:rPr lang="en-US" sz="2200" b="1" i="1" dirty="0">
                <a:solidFill>
                  <a:prstClr val="black"/>
                </a:solidFill>
              </a:rPr>
              <a:t>Appendix 3A </a:t>
            </a:r>
            <a:r>
              <a:rPr lang="en-US" sz="2200" dirty="0">
                <a:solidFill>
                  <a:prstClr val="black"/>
                </a:solidFill>
              </a:rPr>
              <a:t> Explain the alternatives in accounting for </a:t>
            </a:r>
            <a:r>
              <a:rPr lang="en-US" sz="2200" dirty="0" err="1">
                <a:solidFill>
                  <a:prstClr val="black"/>
                </a:solidFill>
              </a:rPr>
              <a:t>prepaids</a:t>
            </a:r>
            <a:r>
              <a:rPr lang="en-US" sz="2200" dirty="0">
                <a:solidFill>
                  <a:prstClr val="black"/>
                </a:solidFill>
              </a:rPr>
              <a:t>.</a:t>
            </a:r>
          </a:p>
          <a:p>
            <a:pPr marL="914400" indent="-914400">
              <a:buNone/>
            </a:pPr>
            <a:r>
              <a:rPr lang="en-US" sz="2200" b="1" dirty="0">
                <a:solidFill>
                  <a:prstClr val="black"/>
                </a:solidFill>
              </a:rPr>
              <a:t>P7	</a:t>
            </a:r>
            <a:r>
              <a:rPr lang="en-US" sz="2200" b="1" i="1" dirty="0">
                <a:solidFill>
                  <a:prstClr val="black"/>
                </a:solidFill>
              </a:rPr>
              <a:t>Appendix 3B </a:t>
            </a:r>
            <a:r>
              <a:rPr lang="en-US" sz="2200" dirty="0">
                <a:solidFill>
                  <a:prstClr val="black"/>
                </a:solidFill>
              </a:rPr>
              <a:t>Prepare a work sheet and explain its usefulness.</a:t>
            </a:r>
          </a:p>
          <a:p>
            <a:pPr marL="914400" indent="-914400">
              <a:buNone/>
            </a:pPr>
            <a:r>
              <a:rPr lang="en-US" sz="2200" b="1" dirty="0">
                <a:solidFill>
                  <a:prstClr val="black"/>
                </a:solidFill>
              </a:rPr>
              <a:t>P8	</a:t>
            </a:r>
            <a:r>
              <a:rPr lang="en-US" sz="2200" b="1" i="1" dirty="0">
                <a:solidFill>
                  <a:prstClr val="black"/>
                </a:solidFill>
              </a:rPr>
              <a:t>Appendix 3C </a:t>
            </a:r>
            <a:r>
              <a:rPr lang="en-US" sz="2200" dirty="0">
                <a:solidFill>
                  <a:prstClr val="black"/>
                </a:solidFill>
              </a:rPr>
              <a:t>Prepare reversing entries and explain their purpose.</a:t>
            </a:r>
          </a:p>
        </p:txBody>
      </p:sp>
    </p:spTree>
    <p:extLst>
      <p:ext uri="{BB962C8B-B14F-4D97-AF65-F5344CB8AC3E}">
        <p14:creationId xmlns:p14="http://schemas.microsoft.com/office/powerpoint/2010/main" val="2788794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762000"/>
          </a:xfrm>
        </p:spPr>
        <p:txBody>
          <a:bodyPr anchor="ctr"/>
          <a:lstStyle/>
          <a:p>
            <a:r>
              <a:rPr lang="en-US" dirty="0"/>
              <a:t>Straight-line Method</a:t>
            </a:r>
          </a:p>
        </p:txBody>
      </p:sp>
      <p:sp>
        <p:nvSpPr>
          <p:cNvPr id="3" name="Text Placeholder 2"/>
          <p:cNvSpPr>
            <a:spLocks noGrp="1"/>
          </p:cNvSpPr>
          <p:nvPr>
            <p:ph type="body" sz="quarter" idx="14"/>
          </p:nvPr>
        </p:nvSpPr>
        <p:spPr>
          <a:xfrm>
            <a:off x="762000" y="1295400"/>
            <a:ext cx="7620000" cy="381000"/>
          </a:xfrm>
        </p:spPr>
        <p:txBody>
          <a:bodyPr/>
          <a:lstStyle/>
          <a:p>
            <a:pPr lvl="0" algn="ctr"/>
            <a:r>
              <a:rPr lang="en-US" altLang="en-US" sz="1800" b="1" kern="0" dirty="0">
                <a:solidFill>
                  <a:prstClr val="black"/>
                </a:solidFill>
                <a:latin typeface="Verdana" pitchFamily="34" charset="0"/>
                <a:ea typeface="Verdana" pitchFamily="34" charset="0"/>
                <a:cs typeface="Verdana" pitchFamily="34" charset="0"/>
              </a:rPr>
              <a:t>Learning Objective P1: </a:t>
            </a:r>
            <a:r>
              <a:rPr lang="en-US" altLang="en-US" sz="1800" dirty="0">
                <a:latin typeface="Verdana" pitchFamily="34" charset="0"/>
                <a:ea typeface="Verdana" pitchFamily="34" charset="0"/>
                <a:cs typeface="Verdana" pitchFamily="34" charset="0"/>
              </a:rPr>
              <a:t>Prepare and explain adjusting entries</a:t>
            </a:r>
            <a:r>
              <a:rPr lang="en-US" sz="1800" dirty="0">
                <a:latin typeface="Verdana" pitchFamily="34" charset="0"/>
                <a:ea typeface="Verdana" pitchFamily="34" charset="0"/>
                <a:cs typeface="Verdana" pitchFamily="34" charset="0"/>
              </a:rPr>
              <a:t>.</a:t>
            </a:r>
          </a:p>
        </p:txBody>
      </p:sp>
      <p:sp>
        <p:nvSpPr>
          <p:cNvPr id="4" name="Content Placeholder 3"/>
          <p:cNvSpPr>
            <a:spLocks noGrp="1"/>
          </p:cNvSpPr>
          <p:nvPr>
            <p:ph type="body" sz="quarter" idx="4294967295"/>
          </p:nvPr>
        </p:nvSpPr>
        <p:spPr>
          <a:xfrm>
            <a:off x="457200" y="1828800"/>
            <a:ext cx="8305800" cy="4572000"/>
          </a:xfrm>
        </p:spPr>
        <p:txBody>
          <a:bodyPr anchor="t"/>
          <a:lstStyle/>
          <a:p>
            <a:pPr marL="0" indent="0">
              <a:spcBef>
                <a:spcPts val="600"/>
              </a:spcBef>
              <a:buNone/>
            </a:pPr>
            <a:r>
              <a:rPr lang="en-US" sz="2600" b="1" dirty="0">
                <a:latin typeface="Verdana" pitchFamily="34" charset="0"/>
                <a:ea typeface="Verdana" pitchFamily="34" charset="0"/>
                <a:cs typeface="Verdana" pitchFamily="34" charset="0"/>
              </a:rPr>
              <a:t>Calculate </a:t>
            </a:r>
            <a:r>
              <a:rPr lang="en-US" sz="2600" b="1" i="1" dirty="0">
                <a:latin typeface="Verdana" pitchFamily="34" charset="0"/>
                <a:ea typeface="Verdana" pitchFamily="34" charset="0"/>
                <a:cs typeface="Verdana" pitchFamily="34" charset="0"/>
              </a:rPr>
              <a:t>Net Cost </a:t>
            </a:r>
            <a:r>
              <a:rPr lang="en-US" sz="2600" b="1" dirty="0">
                <a:latin typeface="Verdana" pitchFamily="34" charset="0"/>
                <a:ea typeface="Verdana" pitchFamily="34" charset="0"/>
                <a:cs typeface="Verdana" pitchFamily="34" charset="0"/>
              </a:rPr>
              <a:t>(amount to depreciate).</a:t>
            </a:r>
          </a:p>
          <a:p>
            <a:pPr marL="0" indent="0">
              <a:spcBef>
                <a:spcPts val="600"/>
              </a:spcBef>
              <a:buNone/>
            </a:pPr>
            <a:r>
              <a:rPr lang="en-US" sz="2600" b="1" dirty="0">
                <a:latin typeface="Verdana" pitchFamily="34" charset="0"/>
                <a:ea typeface="Verdana" pitchFamily="34" charset="0"/>
                <a:cs typeface="Verdana" pitchFamily="34" charset="0"/>
              </a:rPr>
              <a:t>FORMULA:</a:t>
            </a:r>
            <a:endParaRPr lang="en-US" sz="2600" dirty="0">
              <a:latin typeface="Verdana" pitchFamily="34" charset="0"/>
              <a:ea typeface="Verdana" pitchFamily="34" charset="0"/>
              <a:cs typeface="Verdana" pitchFamily="34" charset="0"/>
            </a:endParaRPr>
          </a:p>
          <a:p>
            <a:pPr marL="0" indent="0">
              <a:spcBef>
                <a:spcPts val="600"/>
              </a:spcBef>
              <a:buNone/>
            </a:pPr>
            <a:r>
              <a:rPr lang="en-US" sz="2400" b="1" dirty="0">
                <a:latin typeface="Verdana" pitchFamily="34" charset="0"/>
                <a:ea typeface="Verdana" pitchFamily="34" charset="0"/>
                <a:cs typeface="Verdana" pitchFamily="34" charset="0"/>
              </a:rPr>
              <a:t>Original Cost – Salvage Value = Net Cost</a:t>
            </a:r>
          </a:p>
          <a:p>
            <a:pPr marL="0" indent="0">
              <a:spcBef>
                <a:spcPts val="600"/>
              </a:spcBef>
              <a:buNone/>
            </a:pPr>
            <a:r>
              <a:rPr lang="en-US" sz="2400" dirty="0">
                <a:latin typeface="Verdana" pitchFamily="34" charset="0"/>
                <a:ea typeface="Verdana" pitchFamily="34" charset="0"/>
                <a:cs typeface="Verdana" pitchFamily="34" charset="0"/>
              </a:rPr>
              <a:t>$26,000 - $8,000 = $18,000</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066800"/>
          </a:xfrm>
        </p:spPr>
        <p:txBody>
          <a:bodyPr/>
          <a:lstStyle/>
          <a:p>
            <a:r>
              <a:rPr lang="en-US" sz="3600" dirty="0"/>
              <a:t>Depreciation Expense –Straight-line Method</a:t>
            </a:r>
          </a:p>
        </p:txBody>
      </p:sp>
      <p:sp>
        <p:nvSpPr>
          <p:cNvPr id="3" name="Text Placeholder 2"/>
          <p:cNvSpPr>
            <a:spLocks noGrp="1"/>
          </p:cNvSpPr>
          <p:nvPr>
            <p:ph type="body" sz="quarter" idx="13"/>
          </p:nvPr>
        </p:nvSpPr>
        <p:spPr>
          <a:xfrm>
            <a:off x="685800" y="1752600"/>
            <a:ext cx="7772400" cy="381000"/>
          </a:xfrm>
        </p:spPr>
        <p:txBody>
          <a:bodyPr/>
          <a:lstStyle/>
          <a:p>
            <a:pPr lvl="0" algn="ctr"/>
            <a:r>
              <a:rPr lang="en-US" altLang="en-US" sz="1800" b="1" kern="0" dirty="0">
                <a:solidFill>
                  <a:prstClr val="black"/>
                </a:solidFill>
                <a:latin typeface="Verdana" pitchFamily="34" charset="0"/>
                <a:ea typeface="Verdana" pitchFamily="34" charset="0"/>
                <a:cs typeface="Verdana" pitchFamily="34" charset="0"/>
              </a:rPr>
              <a:t>Learning Objective P1: </a:t>
            </a:r>
            <a:r>
              <a:rPr lang="en-US" altLang="en-US" sz="1800" dirty="0">
                <a:latin typeface="Verdana" pitchFamily="34" charset="0"/>
                <a:ea typeface="Verdana" pitchFamily="34" charset="0"/>
                <a:cs typeface="Verdana" pitchFamily="34" charset="0"/>
              </a:rPr>
              <a:t>Prepare and explain adjusting entries</a:t>
            </a:r>
            <a:r>
              <a:rPr lang="en-US" sz="1800" dirty="0">
                <a:latin typeface="Verdana" pitchFamily="34" charset="0"/>
                <a:ea typeface="Verdana" pitchFamily="34" charset="0"/>
                <a:cs typeface="Verdana" pitchFamily="34" charset="0"/>
              </a:rPr>
              <a:t>.</a:t>
            </a:r>
          </a:p>
        </p:txBody>
      </p:sp>
      <p:sp>
        <p:nvSpPr>
          <p:cNvPr id="7" name="Content Placeholder 6"/>
          <p:cNvSpPr>
            <a:spLocks noGrp="1"/>
          </p:cNvSpPr>
          <p:nvPr>
            <p:ph idx="1"/>
          </p:nvPr>
        </p:nvSpPr>
        <p:spPr>
          <a:xfrm>
            <a:off x="381000" y="2209800"/>
            <a:ext cx="8382000" cy="4343400"/>
          </a:xfrm>
        </p:spPr>
        <p:txBody>
          <a:bodyPr/>
          <a:lstStyle/>
          <a:p>
            <a:pPr marL="1320800" indent="-1320800">
              <a:spcBef>
                <a:spcPts val="600"/>
              </a:spcBef>
              <a:buClr>
                <a:srgbClr val="000000"/>
              </a:buClr>
              <a:buNone/>
            </a:pPr>
            <a:r>
              <a:rPr lang="en-US" sz="2400" b="1" dirty="0">
                <a:latin typeface="Verdana" panose="020B0604030504040204" pitchFamily="34" charset="0"/>
                <a:ea typeface="Verdana" panose="020B0604030504040204" pitchFamily="34" charset="0"/>
                <a:cs typeface="Verdana" panose="020B0604030504040204" pitchFamily="34" charset="0"/>
              </a:rPr>
              <a:t>Step 1: </a:t>
            </a:r>
            <a:r>
              <a:rPr lang="en-US" sz="2400" dirty="0" err="1">
                <a:latin typeface="Verdana" panose="020B0604030504040204" pitchFamily="34" charset="0"/>
                <a:ea typeface="Verdana" panose="020B0604030504040204" pitchFamily="34" charset="0"/>
                <a:cs typeface="Verdana" panose="020B0604030504040204" pitchFamily="34" charset="0"/>
              </a:rPr>
              <a:t>FastForward</a:t>
            </a:r>
            <a:r>
              <a:rPr lang="en-US" sz="2400" dirty="0">
                <a:latin typeface="Verdana" panose="020B0604030504040204" pitchFamily="34" charset="0"/>
                <a:ea typeface="Verdana" panose="020B0604030504040204" pitchFamily="34" charset="0"/>
                <a:cs typeface="Verdana" panose="020B0604030504040204" pitchFamily="34" charset="0"/>
              </a:rPr>
              <a:t> purchased equipment on Dec 1 for $26,000. </a:t>
            </a:r>
          </a:p>
          <a:p>
            <a:pPr marL="1320800" indent="-1320800">
              <a:spcBef>
                <a:spcPts val="600"/>
              </a:spcBef>
              <a:buClr>
                <a:srgbClr val="000000"/>
              </a:buClr>
              <a:buNone/>
            </a:pPr>
            <a:r>
              <a:rPr lang="en-US" sz="2400" b="1" dirty="0">
                <a:latin typeface="Verdana" panose="020B0604030504040204" pitchFamily="34" charset="0"/>
                <a:ea typeface="Verdana" panose="020B0604030504040204" pitchFamily="34" charset="0"/>
                <a:cs typeface="Verdana" panose="020B0604030504040204" pitchFamily="34" charset="0"/>
              </a:rPr>
              <a:t>Step 2: </a:t>
            </a:r>
            <a:r>
              <a:rPr lang="en-US" sz="2400" dirty="0">
                <a:latin typeface="Verdana" panose="020B0604030504040204" pitchFamily="34" charset="0"/>
                <a:ea typeface="Verdana" panose="020B0604030504040204" pitchFamily="34" charset="0"/>
                <a:cs typeface="Verdana" panose="020B0604030504040204" pitchFamily="34" charset="0"/>
              </a:rPr>
              <a:t>Equipment has an useful live of 5 years. The equipment is expected to be worth $8,000 at the end of five years. </a:t>
            </a:r>
            <a:r>
              <a:rPr lang="en-US" sz="2400" dirty="0" err="1">
                <a:latin typeface="Verdana" panose="020B0604030504040204" pitchFamily="34" charset="0"/>
                <a:ea typeface="Verdana" panose="020B0604030504040204" pitchFamily="34" charset="0"/>
                <a:cs typeface="Verdana" panose="020B0604030504040204" pitchFamily="34" charset="0"/>
              </a:rPr>
              <a:t>FastForward</a:t>
            </a:r>
            <a:r>
              <a:rPr lang="en-US" sz="2400" dirty="0">
                <a:latin typeface="Verdana" panose="020B0604030504040204" pitchFamily="34" charset="0"/>
                <a:ea typeface="Verdana" panose="020B0604030504040204" pitchFamily="34" charset="0"/>
                <a:cs typeface="Verdana" panose="020B0604030504040204" pitchFamily="34" charset="0"/>
              </a:rPr>
              <a:t> using straight-line depreciation. $18,000 ($26,000 – 8,000) of the cost needs to be </a:t>
            </a:r>
            <a:r>
              <a:rPr lang="en-US" sz="2400" u="sng" dirty="0">
                <a:latin typeface="Verdana" panose="020B0604030504040204" pitchFamily="34" charset="0"/>
                <a:ea typeface="Verdana" panose="020B0604030504040204" pitchFamily="34" charset="0"/>
                <a:cs typeface="Verdana" panose="020B0604030504040204" pitchFamily="34" charset="0"/>
              </a:rPr>
              <a:t>spread over the next 60 months</a:t>
            </a:r>
            <a:r>
              <a:rPr lang="en-US" sz="2400" dirty="0">
                <a:latin typeface="Verdana" panose="020B0604030504040204" pitchFamily="34" charset="0"/>
                <a:ea typeface="Verdana" panose="020B0604030504040204" pitchFamily="34" charset="0"/>
                <a:cs typeface="Verdana" panose="020B0604030504040204" pitchFamily="34" charset="0"/>
              </a:rPr>
              <a:t>. </a:t>
            </a:r>
            <a:br>
              <a:rPr lang="en-US" sz="2400" dirty="0">
                <a:latin typeface="Verdana" panose="020B0604030504040204" pitchFamily="34" charset="0"/>
                <a:ea typeface="Verdana" panose="020B0604030504040204" pitchFamily="34" charset="0"/>
                <a:cs typeface="Verdana" panose="020B0604030504040204" pitchFamily="34" charset="0"/>
              </a:rPr>
            </a:br>
            <a:r>
              <a:rPr lang="en-US" sz="2400" dirty="0">
                <a:latin typeface="Verdana" panose="020B0604030504040204" pitchFamily="34" charset="0"/>
                <a:ea typeface="Verdana" panose="020B0604030504040204" pitchFamily="34" charset="0"/>
                <a:cs typeface="Verdana" panose="020B0604030504040204" pitchFamily="34" charset="0"/>
              </a:rPr>
              <a:t>One month = $18,000 / 60 = $300.</a:t>
            </a:r>
          </a:p>
          <a:p>
            <a:pPr marL="1320800" indent="-1320800">
              <a:spcBef>
                <a:spcPts val="600"/>
              </a:spcBef>
              <a:buClr>
                <a:srgbClr val="000000"/>
              </a:buClr>
              <a:buNone/>
            </a:pPr>
            <a:r>
              <a:rPr lang="en-US" sz="2400" b="1" dirty="0">
                <a:latin typeface="Verdana" panose="020B0604030504040204" pitchFamily="34" charset="0"/>
                <a:ea typeface="Verdana" panose="020B0604030504040204" pitchFamily="34" charset="0"/>
                <a:cs typeface="Verdana" panose="020B0604030504040204" pitchFamily="34" charset="0"/>
              </a:rPr>
              <a:t>Step 3: </a:t>
            </a:r>
            <a:r>
              <a:rPr lang="en-US" sz="2400" dirty="0">
                <a:latin typeface="Verdana" panose="020B0604030504040204" pitchFamily="34" charset="0"/>
                <a:ea typeface="Verdana" panose="020B0604030504040204" pitchFamily="34" charset="0"/>
                <a:cs typeface="Verdana" panose="020B0604030504040204" pitchFamily="34" charset="0"/>
              </a:rPr>
              <a:t>Record adjusting entry for $300 for one month.</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32" y="533400"/>
            <a:ext cx="9140868" cy="838200"/>
          </a:xfrm>
        </p:spPr>
        <p:txBody>
          <a:bodyPr anchor="ctr"/>
          <a:lstStyle/>
          <a:p>
            <a:r>
              <a:rPr lang="en-US" dirty="0"/>
              <a:t>Depreciation Adjustment (1 of 2)</a:t>
            </a:r>
          </a:p>
        </p:txBody>
      </p:sp>
      <p:sp>
        <p:nvSpPr>
          <p:cNvPr id="7" name="Text Placeholder 6"/>
          <p:cNvSpPr>
            <a:spLocks noGrp="1"/>
          </p:cNvSpPr>
          <p:nvPr>
            <p:ph type="body" sz="quarter" idx="4294967295"/>
          </p:nvPr>
        </p:nvSpPr>
        <p:spPr>
          <a:xfrm>
            <a:off x="381000" y="1371600"/>
            <a:ext cx="8382000" cy="346840"/>
          </a:xfrm>
        </p:spPr>
        <p:txBody>
          <a:bodyPr/>
          <a:lstStyle/>
          <a:p>
            <a:pPr marL="0" lvl="0" indent="0" algn="ctr">
              <a:buNone/>
            </a:pPr>
            <a:r>
              <a:rPr lang="en-US" altLang="en-US" sz="1800" b="1" kern="0" dirty="0">
                <a:solidFill>
                  <a:prstClr val="black"/>
                </a:solidFill>
                <a:latin typeface="Verdana" pitchFamily="34" charset="0"/>
                <a:ea typeface="Verdana" pitchFamily="34" charset="0"/>
                <a:cs typeface="Verdana" pitchFamily="34" charset="0"/>
              </a:rPr>
              <a:t>Learning Objective P1: </a:t>
            </a:r>
            <a:r>
              <a:rPr lang="en-US" altLang="en-US" sz="1800" dirty="0">
                <a:latin typeface="Verdana" pitchFamily="34" charset="0"/>
                <a:ea typeface="Verdana" pitchFamily="34" charset="0"/>
                <a:cs typeface="Verdana" pitchFamily="34" charset="0"/>
              </a:rPr>
              <a:t>Prepare and explain adjusting entries</a:t>
            </a:r>
            <a:r>
              <a:rPr lang="en-US" sz="1800" dirty="0">
                <a:latin typeface="Verdana" pitchFamily="34" charset="0"/>
                <a:ea typeface="Verdana" pitchFamily="34" charset="0"/>
                <a:cs typeface="Verdana" pitchFamily="34" charset="0"/>
              </a:rPr>
              <a:t>.</a:t>
            </a:r>
          </a:p>
        </p:txBody>
      </p:sp>
      <p:sp>
        <p:nvSpPr>
          <p:cNvPr id="8" name="Content Placeholder 2"/>
          <p:cNvSpPr>
            <a:spLocks noGrp="1"/>
          </p:cNvSpPr>
          <p:nvPr>
            <p:ph sz="quarter" idx="16"/>
          </p:nvPr>
        </p:nvSpPr>
        <p:spPr>
          <a:xfrm>
            <a:off x="381000" y="1915633"/>
            <a:ext cx="8382000" cy="903767"/>
          </a:xfrm>
        </p:spPr>
        <p:txBody>
          <a:bodyPr/>
          <a:lstStyle/>
          <a:p>
            <a:pPr marL="0" indent="0">
              <a:buNone/>
            </a:pPr>
            <a:r>
              <a:rPr lang="en-US" sz="2400" dirty="0">
                <a:latin typeface="Verdana" pitchFamily="34" charset="0"/>
                <a:ea typeface="Verdana" pitchFamily="34" charset="0"/>
                <a:cs typeface="Verdana" pitchFamily="34" charset="0"/>
              </a:rPr>
              <a:t>Depreciation adjustment reflected in our T-accounts looks like this:</a:t>
            </a:r>
          </a:p>
        </p:txBody>
      </p:sp>
      <p:pic>
        <p:nvPicPr>
          <p:cNvPr id="2" name="Picture 1" descr="T account labeled Equipment with &quot;Dec 1, 26,000&quot; in the left column. A second T account labeled &quot;Depreciation Expense&quot; with &quot;Dec 31, 300&quot; in the left column. Finally, a third T account labeled &quot;accumulated depreciation&quot; labeled &quot;Dec 31, 300&quot; in the right column. The Dec 31 amounts are circled."/>
          <p:cNvPicPr>
            <a:picLocks noChangeAspect="1"/>
          </p:cNvPicPr>
          <p:nvPr/>
        </p:nvPicPr>
        <p:blipFill>
          <a:blip r:embed="rId3"/>
          <a:stretch>
            <a:fillRect/>
          </a:stretch>
        </p:blipFill>
        <p:spPr>
          <a:xfrm>
            <a:off x="1371600" y="2819400"/>
            <a:ext cx="6373916" cy="2267107"/>
          </a:xfrm>
          <a:prstGeom prst="rect">
            <a:avLst/>
          </a:prstGeom>
        </p:spPr>
      </p:pic>
      <p:sp>
        <p:nvSpPr>
          <p:cNvPr id="6" name="Content Placeholder 5"/>
          <p:cNvSpPr>
            <a:spLocks noGrp="1"/>
          </p:cNvSpPr>
          <p:nvPr>
            <p:ph type="body" sz="quarter" idx="14"/>
          </p:nvPr>
        </p:nvSpPr>
        <p:spPr>
          <a:xfrm>
            <a:off x="533400" y="5334000"/>
            <a:ext cx="8077200" cy="1066800"/>
          </a:xfrm>
        </p:spPr>
        <p:txBody>
          <a:bodyPr/>
          <a:lstStyle/>
          <a:p>
            <a:pPr algn="l"/>
            <a:r>
              <a:rPr lang="en-US" sz="2400" dirty="0">
                <a:latin typeface="Verdana" pitchFamily="34" charset="0"/>
                <a:ea typeface="Verdana" pitchFamily="34" charset="0"/>
                <a:cs typeface="Verdana" pitchFamily="34" charset="0"/>
              </a:rPr>
              <a:t>The depreciation amount of $300 is credited to this account instead of the asset account. </a:t>
            </a:r>
          </a:p>
        </p:txBody>
      </p:sp>
    </p:spTree>
    <p:extLst>
      <p:ext uri="{BB962C8B-B14F-4D97-AF65-F5344CB8AC3E}">
        <p14:creationId xmlns:p14="http://schemas.microsoft.com/office/powerpoint/2010/main" val="1523959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itle 3"/>
          <p:cNvSpPr>
            <a:spLocks noGrp="1" noChangeArrowheads="1"/>
          </p:cNvSpPr>
          <p:nvPr>
            <p:ph type="title"/>
          </p:nvPr>
        </p:nvSpPr>
        <p:spPr>
          <a:xfrm>
            <a:off x="0" y="533400"/>
            <a:ext cx="9144000" cy="762000"/>
          </a:xfrm>
          <a:noFill/>
        </p:spPr>
        <p:txBody>
          <a:bodyPr anchor="ctr"/>
          <a:lstStyle/>
          <a:p>
            <a:pPr eaLnBrk="1" hangingPunct="1"/>
            <a:r>
              <a:rPr lang="en-US" dirty="0"/>
              <a:t>Depreciation Adjustment (2 of 2)</a:t>
            </a:r>
          </a:p>
        </p:txBody>
      </p:sp>
      <p:sp>
        <p:nvSpPr>
          <p:cNvPr id="3" name="Text Placeholder 2"/>
          <p:cNvSpPr>
            <a:spLocks noGrp="1"/>
          </p:cNvSpPr>
          <p:nvPr>
            <p:ph type="body" sz="quarter" idx="14"/>
          </p:nvPr>
        </p:nvSpPr>
        <p:spPr>
          <a:xfrm>
            <a:off x="609600" y="1295400"/>
            <a:ext cx="7924800" cy="381000"/>
          </a:xfrm>
        </p:spPr>
        <p:txBody>
          <a:bodyPr/>
          <a:lstStyle/>
          <a:p>
            <a:pPr lvl="0" algn="ctr"/>
            <a:r>
              <a:rPr lang="en-US" altLang="en-US" sz="1800" b="1" kern="0" dirty="0">
                <a:solidFill>
                  <a:prstClr val="black"/>
                </a:solidFill>
                <a:latin typeface="Verdana" pitchFamily="34" charset="0"/>
                <a:ea typeface="Verdana" pitchFamily="34" charset="0"/>
                <a:cs typeface="Verdana" pitchFamily="34" charset="0"/>
              </a:rPr>
              <a:t>Learning Objective P1: </a:t>
            </a:r>
            <a:r>
              <a:rPr lang="en-US" altLang="en-US" sz="1800" dirty="0">
                <a:latin typeface="Verdana" pitchFamily="34" charset="0"/>
                <a:ea typeface="Verdana" pitchFamily="34" charset="0"/>
                <a:cs typeface="Verdana" pitchFamily="34" charset="0"/>
              </a:rPr>
              <a:t>Prepare and explain adjusting entries</a:t>
            </a:r>
            <a:r>
              <a:rPr lang="en-US" sz="1800" dirty="0">
                <a:latin typeface="Verdana" pitchFamily="34" charset="0"/>
                <a:ea typeface="Verdana" pitchFamily="34" charset="0"/>
                <a:cs typeface="Verdana" pitchFamily="34" charset="0"/>
              </a:rPr>
              <a:t>.</a:t>
            </a:r>
          </a:p>
        </p:txBody>
      </p:sp>
      <p:sp>
        <p:nvSpPr>
          <p:cNvPr id="9" name="Content Placeholder 1"/>
          <p:cNvSpPr>
            <a:spLocks noGrp="1"/>
          </p:cNvSpPr>
          <p:nvPr>
            <p:ph sz="quarter" idx="15"/>
          </p:nvPr>
        </p:nvSpPr>
        <p:spPr>
          <a:xfrm>
            <a:off x="419100" y="1828800"/>
            <a:ext cx="8343900" cy="762000"/>
          </a:xfrm>
        </p:spPr>
        <p:txBody>
          <a:bodyPr/>
          <a:lstStyle/>
          <a:p>
            <a:pPr marL="0" indent="0">
              <a:buNone/>
            </a:pPr>
            <a:r>
              <a:rPr lang="en-US" sz="2400" dirty="0">
                <a:latin typeface="Verdana" pitchFamily="34" charset="0"/>
                <a:ea typeface="Verdana" pitchFamily="34" charset="0"/>
                <a:cs typeface="Verdana" pitchFamily="34" charset="0"/>
              </a:rPr>
              <a:t>Let’ look at the journal entry for the  adjustment for Depreciation..</a:t>
            </a:r>
          </a:p>
        </p:txBody>
      </p:sp>
      <p:pic>
        <p:nvPicPr>
          <p:cNvPr id="6" name="Picture 5" descr="Journal entry for Dec. 31 debiting Depreciation Expense 300 and crediting Accumulated Depreciation – Equipment  300&#10; To record monthly equipment depreciation  "/>
          <p:cNvPicPr>
            <a:picLocks noChangeAspect="1"/>
          </p:cNvPicPr>
          <p:nvPr/>
        </p:nvPicPr>
        <p:blipFill>
          <a:blip r:embed="rId3"/>
          <a:stretch>
            <a:fillRect/>
          </a:stretch>
        </p:blipFill>
        <p:spPr>
          <a:xfrm>
            <a:off x="914400" y="2895600"/>
            <a:ext cx="7226098" cy="1200807"/>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itle 3"/>
          <p:cNvSpPr>
            <a:spLocks noGrp="1" noChangeArrowheads="1"/>
          </p:cNvSpPr>
          <p:nvPr>
            <p:ph type="title"/>
          </p:nvPr>
        </p:nvSpPr>
        <p:spPr>
          <a:xfrm>
            <a:off x="0" y="533400"/>
            <a:ext cx="9144000" cy="762000"/>
          </a:xfrm>
          <a:noFill/>
        </p:spPr>
        <p:txBody>
          <a:bodyPr anchor="ctr"/>
          <a:lstStyle/>
          <a:p>
            <a:pPr eaLnBrk="1" hangingPunct="1"/>
            <a:r>
              <a:rPr lang="en-US" kern="0" dirty="0">
                <a:latin typeface="+mj-lt"/>
              </a:rPr>
              <a:t>Exhibit 3.7</a:t>
            </a:r>
            <a:endParaRPr lang="en-US" dirty="0">
              <a:latin typeface="+mj-lt"/>
            </a:endParaRPr>
          </a:p>
        </p:txBody>
      </p:sp>
      <p:sp>
        <p:nvSpPr>
          <p:cNvPr id="3" name="Text Placeholder 2"/>
          <p:cNvSpPr>
            <a:spLocks noGrp="1"/>
          </p:cNvSpPr>
          <p:nvPr>
            <p:ph type="body" sz="quarter" idx="14"/>
          </p:nvPr>
        </p:nvSpPr>
        <p:spPr>
          <a:xfrm>
            <a:off x="457200" y="1295400"/>
            <a:ext cx="8229600" cy="457200"/>
          </a:xfrm>
        </p:spPr>
        <p:txBody>
          <a:bodyPr/>
          <a:lstStyle/>
          <a:p>
            <a:pPr lvl="0" algn="ctr"/>
            <a:r>
              <a:rPr lang="en-US" altLang="en-US" sz="1800" b="1" kern="0" dirty="0">
                <a:solidFill>
                  <a:prstClr val="black"/>
                </a:solidFill>
                <a:latin typeface="Verdana" pitchFamily="34" charset="0"/>
                <a:ea typeface="Verdana" pitchFamily="34" charset="0"/>
                <a:cs typeface="Verdana" pitchFamily="34" charset="0"/>
              </a:rPr>
              <a:t>Learning Objective P1: </a:t>
            </a:r>
            <a:r>
              <a:rPr lang="en-US" altLang="en-US" sz="1800" dirty="0">
                <a:latin typeface="Verdana" pitchFamily="34" charset="0"/>
                <a:ea typeface="Verdana" pitchFamily="34" charset="0"/>
                <a:cs typeface="Verdana" pitchFamily="34" charset="0"/>
              </a:rPr>
              <a:t>Prepare and explain adjusting entries</a:t>
            </a:r>
            <a:r>
              <a:rPr lang="en-US" sz="1800" dirty="0">
                <a:latin typeface="Verdana" pitchFamily="34" charset="0"/>
                <a:ea typeface="Verdana" pitchFamily="34" charset="0"/>
                <a:cs typeface="Verdana" pitchFamily="34" charset="0"/>
              </a:rPr>
              <a:t>.</a:t>
            </a:r>
          </a:p>
        </p:txBody>
      </p:sp>
      <p:sp>
        <p:nvSpPr>
          <p:cNvPr id="9" name="Content Placeholder 3"/>
          <p:cNvSpPr>
            <a:spLocks noGrp="1"/>
          </p:cNvSpPr>
          <p:nvPr>
            <p:ph sz="quarter" idx="16"/>
          </p:nvPr>
        </p:nvSpPr>
        <p:spPr>
          <a:xfrm>
            <a:off x="373912" y="1905001"/>
            <a:ext cx="8389088" cy="914400"/>
          </a:xfrm>
        </p:spPr>
        <p:txBody>
          <a:bodyPr/>
          <a:lstStyle/>
          <a:p>
            <a:pPr marL="0" indent="0">
              <a:buNone/>
            </a:pPr>
            <a:r>
              <a:rPr lang="en-US" sz="2400" dirty="0">
                <a:latin typeface="Verdana" pitchFamily="34" charset="0"/>
                <a:ea typeface="Verdana" pitchFamily="34" charset="0"/>
                <a:cs typeface="Verdana" pitchFamily="34" charset="0"/>
              </a:rPr>
              <a:t>Depreciation would show up on our balance sheet like this:</a:t>
            </a:r>
            <a:endParaRPr lang="en-US" sz="3200" dirty="0">
              <a:latin typeface="Verdana" pitchFamily="34" charset="0"/>
              <a:ea typeface="Verdana" pitchFamily="34" charset="0"/>
              <a:cs typeface="Verdana" pitchFamily="34" charset="0"/>
            </a:endParaRPr>
          </a:p>
        </p:txBody>
      </p:sp>
      <p:pic>
        <p:nvPicPr>
          <p:cNvPr id="2" name="Picture 1" descr="Assets section of FastForward's balance sheet at February 28, 2018. Assets listed are Cash (no amount), Equipment $26,000, Less accumulated depreciation 900 which equals 25,100.&#10;Total Assets (no amount)."/>
          <p:cNvPicPr>
            <a:picLocks noChangeAspect="1"/>
          </p:cNvPicPr>
          <p:nvPr/>
        </p:nvPicPr>
        <p:blipFill>
          <a:blip r:embed="rId3"/>
          <a:stretch>
            <a:fillRect/>
          </a:stretch>
        </p:blipFill>
        <p:spPr>
          <a:xfrm>
            <a:off x="2769177" y="2687782"/>
            <a:ext cx="3567546" cy="2493818"/>
          </a:xfrm>
          <a:prstGeom prst="rect">
            <a:avLst/>
          </a:prstGeom>
        </p:spPr>
      </p:pic>
      <p:sp>
        <p:nvSpPr>
          <p:cNvPr id="8" name="Content Placeholder 7"/>
          <p:cNvSpPr>
            <a:spLocks noGrp="1"/>
          </p:cNvSpPr>
          <p:nvPr>
            <p:ph sz="quarter" idx="16"/>
          </p:nvPr>
        </p:nvSpPr>
        <p:spPr>
          <a:xfrm>
            <a:off x="381000" y="5257800"/>
            <a:ext cx="8382000" cy="1143000"/>
          </a:xfrm>
          <a:noFill/>
          <a:ln w="9525">
            <a:noFill/>
            <a:miter lim="800000"/>
            <a:headEnd/>
            <a:tailEnd/>
          </a:ln>
        </p:spPr>
        <p:txBody>
          <a:bodyPr vert="horz" wrap="square" lIns="91440" tIns="45720" rIns="91440" bIns="45720" numCol="1" anchor="t" anchorCtr="0" compatLnSpc="1">
            <a:prstTxWarp prst="textNoShape">
              <a:avLst/>
            </a:prstTxWarp>
          </a:bodyPr>
          <a:lstStyle/>
          <a:p>
            <a:pPr marL="0" indent="0">
              <a:buNone/>
            </a:pPr>
            <a:r>
              <a:rPr lang="en-US" sz="2400" dirty="0">
                <a:latin typeface="Verdana" pitchFamily="34" charset="0"/>
                <a:ea typeface="Verdana" pitchFamily="34" charset="0"/>
                <a:cs typeface="Verdana" pitchFamily="34" charset="0"/>
              </a:rPr>
              <a:t>After three months of depreciation have been taken, the Equipment is shown net of accumulated depreciation.</a:t>
            </a:r>
          </a:p>
        </p:txBody>
      </p:sp>
    </p:spTree>
    <p:extLst>
      <p:ext uri="{BB962C8B-B14F-4D97-AF65-F5344CB8AC3E}">
        <p14:creationId xmlns:p14="http://schemas.microsoft.com/office/powerpoint/2010/main" val="2839585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38200"/>
          </a:xfrm>
        </p:spPr>
        <p:txBody>
          <a:bodyPr anchor="ctr"/>
          <a:lstStyle/>
          <a:p>
            <a:r>
              <a:rPr lang="en-US" sz="3600" dirty="0">
                <a:solidFill>
                  <a:srgbClr val="000000"/>
                </a:solidFill>
              </a:rPr>
              <a:t>NEED-TO-KNOW 3-1 (1 of 11)</a:t>
            </a:r>
            <a:endParaRPr lang="en-US" sz="4000" dirty="0">
              <a:latin typeface="Verdana" pitchFamily="34" charset="0"/>
              <a:ea typeface="Verdana" pitchFamily="34" charset="0"/>
              <a:cs typeface="Verdana" pitchFamily="34" charset="0"/>
            </a:endParaRPr>
          </a:p>
        </p:txBody>
      </p:sp>
      <p:sp>
        <p:nvSpPr>
          <p:cNvPr id="4" name="Text Placeholder 3"/>
          <p:cNvSpPr>
            <a:spLocks noGrp="1"/>
          </p:cNvSpPr>
          <p:nvPr>
            <p:ph type="body" sz="quarter" idx="13"/>
          </p:nvPr>
        </p:nvSpPr>
        <p:spPr>
          <a:xfrm>
            <a:off x="457200" y="1366157"/>
            <a:ext cx="8229600" cy="381000"/>
          </a:xfrm>
        </p:spPr>
        <p:txBody>
          <a:bodyPr/>
          <a:lstStyle/>
          <a:p>
            <a:pPr lvl="0" algn="ctr"/>
            <a:r>
              <a:rPr lang="en-US" altLang="en-US" sz="1800" b="1" kern="0" dirty="0">
                <a:solidFill>
                  <a:prstClr val="black"/>
                </a:solidFill>
                <a:latin typeface="Verdana" pitchFamily="34" charset="0"/>
                <a:ea typeface="Verdana" pitchFamily="34" charset="0"/>
                <a:cs typeface="Verdana" pitchFamily="34" charset="0"/>
              </a:rPr>
              <a:t>Learning Objective P1: </a:t>
            </a:r>
            <a:r>
              <a:rPr lang="en-US" altLang="en-US" sz="1800" dirty="0">
                <a:latin typeface="Verdana" pitchFamily="34" charset="0"/>
                <a:ea typeface="Verdana" pitchFamily="34" charset="0"/>
                <a:cs typeface="Verdana" pitchFamily="34" charset="0"/>
              </a:rPr>
              <a:t>Prepare and explain adjusting entries</a:t>
            </a:r>
            <a:r>
              <a:rPr lang="en-US" sz="1800" dirty="0">
                <a:latin typeface="Verdana" pitchFamily="34" charset="0"/>
                <a:ea typeface="Verdana" pitchFamily="34" charset="0"/>
                <a:cs typeface="Verdana" pitchFamily="34" charset="0"/>
              </a:rPr>
              <a:t>.</a:t>
            </a:r>
            <a:endParaRPr lang="en-US" sz="1800" b="1" kern="0" dirty="0">
              <a:solidFill>
                <a:prstClr val="black"/>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905000"/>
            <a:ext cx="8229600" cy="4495800"/>
          </a:xfrm>
        </p:spPr>
        <p:txBody>
          <a:bodyPr/>
          <a:lstStyle/>
          <a:p>
            <a:pPr marL="0" indent="0">
              <a:buNone/>
            </a:pPr>
            <a:r>
              <a:rPr lang="en-US" sz="2400" dirty="0">
                <a:solidFill>
                  <a:srgbClr val="000000"/>
                </a:solidFill>
                <a:latin typeface="Verdana" pitchFamily="34" charset="0"/>
                <a:ea typeface="Verdana" pitchFamily="34" charset="0"/>
                <a:cs typeface="Verdana" pitchFamily="34" charset="0"/>
              </a:rPr>
              <a:t>For each separate case below, follow the three-step process for adjusting the prepaid asset account. </a:t>
            </a:r>
            <a:endParaRPr lang="en-US" sz="2400" dirty="0">
              <a:solidFill>
                <a:prstClr val="black"/>
              </a:solidFill>
              <a:latin typeface="Verdana" pitchFamily="34" charset="0"/>
              <a:ea typeface="Verdana" pitchFamily="34" charset="0"/>
              <a:cs typeface="Verdana" pitchFamily="34" charset="0"/>
            </a:endParaRPr>
          </a:p>
          <a:p>
            <a:pPr marL="1320800" indent="-1320800">
              <a:buNone/>
            </a:pPr>
            <a:r>
              <a:rPr lang="en-US" sz="2400" b="1" dirty="0">
                <a:solidFill>
                  <a:srgbClr val="000000"/>
                </a:solidFill>
                <a:latin typeface="Verdana" pitchFamily="34" charset="0"/>
                <a:ea typeface="Verdana" pitchFamily="34" charset="0"/>
                <a:cs typeface="Verdana" pitchFamily="34" charset="0"/>
              </a:rPr>
              <a:t>Step 1: </a:t>
            </a:r>
            <a:r>
              <a:rPr lang="en-US" sz="2400" dirty="0">
                <a:solidFill>
                  <a:srgbClr val="000000"/>
                </a:solidFill>
                <a:latin typeface="Verdana" pitchFamily="34" charset="0"/>
                <a:ea typeface="Verdana" pitchFamily="34" charset="0"/>
                <a:cs typeface="Verdana" pitchFamily="34" charset="0"/>
              </a:rPr>
              <a:t>Determine what the current account balance equals. </a:t>
            </a:r>
            <a:endParaRPr lang="en-US" sz="2400" dirty="0">
              <a:solidFill>
                <a:prstClr val="black"/>
              </a:solidFill>
              <a:latin typeface="Verdana" pitchFamily="34" charset="0"/>
              <a:ea typeface="Verdana" pitchFamily="34" charset="0"/>
              <a:cs typeface="Verdana" pitchFamily="34" charset="0"/>
            </a:endParaRPr>
          </a:p>
          <a:p>
            <a:pPr marL="1320800" indent="-1320800">
              <a:buNone/>
            </a:pPr>
            <a:r>
              <a:rPr lang="en-US" sz="2400" b="1" dirty="0">
                <a:solidFill>
                  <a:srgbClr val="000000"/>
                </a:solidFill>
                <a:latin typeface="Verdana" pitchFamily="34" charset="0"/>
                <a:ea typeface="Verdana" pitchFamily="34" charset="0"/>
                <a:cs typeface="Verdana" pitchFamily="34" charset="0"/>
              </a:rPr>
              <a:t>Step 2: </a:t>
            </a:r>
            <a:r>
              <a:rPr lang="en-US" sz="2400" dirty="0">
                <a:solidFill>
                  <a:srgbClr val="000000"/>
                </a:solidFill>
                <a:latin typeface="Verdana" pitchFamily="34" charset="0"/>
                <a:ea typeface="Verdana" pitchFamily="34" charset="0"/>
                <a:cs typeface="Verdana" pitchFamily="34" charset="0"/>
              </a:rPr>
              <a:t>Determine what the current account balance should equal. </a:t>
            </a:r>
            <a:endParaRPr lang="en-US" sz="2400" dirty="0">
              <a:solidFill>
                <a:prstClr val="black"/>
              </a:solidFill>
              <a:latin typeface="Verdana" pitchFamily="34" charset="0"/>
              <a:ea typeface="Verdana" pitchFamily="34" charset="0"/>
              <a:cs typeface="Verdana" pitchFamily="34" charset="0"/>
            </a:endParaRPr>
          </a:p>
          <a:p>
            <a:pPr marL="1320800" indent="-1320800">
              <a:buNone/>
            </a:pPr>
            <a:r>
              <a:rPr lang="en-US" sz="2400" b="1" dirty="0">
                <a:solidFill>
                  <a:srgbClr val="000000"/>
                </a:solidFill>
                <a:latin typeface="Verdana" pitchFamily="34" charset="0"/>
                <a:ea typeface="Verdana" pitchFamily="34" charset="0"/>
                <a:cs typeface="Verdana" pitchFamily="34" charset="0"/>
              </a:rPr>
              <a:t>Step 3: </a:t>
            </a:r>
            <a:r>
              <a:rPr lang="en-US" sz="2400" dirty="0">
                <a:solidFill>
                  <a:srgbClr val="000000"/>
                </a:solidFill>
                <a:latin typeface="Verdana" pitchFamily="34" charset="0"/>
                <a:ea typeface="Verdana" pitchFamily="34" charset="0"/>
                <a:cs typeface="Verdana" pitchFamily="34" charset="0"/>
              </a:rPr>
              <a:t>Record an adjusting entry to get from step 1 to step 2.</a:t>
            </a:r>
            <a:endParaRPr lang="en-US" sz="2400" dirty="0">
              <a:solidFill>
                <a:prstClr val="black"/>
              </a:solidFill>
              <a:latin typeface="Verdana" pitchFamily="34" charset="0"/>
              <a:ea typeface="Verdana" pitchFamily="34" charset="0"/>
              <a:cs typeface="Verdana" pitchFamily="34" charset="0"/>
            </a:endParaRPr>
          </a:p>
          <a:p>
            <a:pPr marL="0" indent="0">
              <a:buNone/>
            </a:pPr>
            <a:r>
              <a:rPr lang="en-US" sz="2400" dirty="0">
                <a:solidFill>
                  <a:srgbClr val="000000"/>
                </a:solidFill>
                <a:latin typeface="Verdana" pitchFamily="34" charset="0"/>
                <a:ea typeface="Verdana" pitchFamily="34" charset="0"/>
                <a:cs typeface="Verdana" pitchFamily="34" charset="0"/>
              </a:rPr>
              <a:t>Assume no other adjusting entries are made during the year.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762000"/>
          </a:xfrm>
        </p:spPr>
        <p:txBody>
          <a:bodyPr anchor="ctr"/>
          <a:lstStyle/>
          <a:p>
            <a:r>
              <a:rPr lang="en-US" sz="3600" dirty="0">
                <a:solidFill>
                  <a:srgbClr val="000000"/>
                </a:solidFill>
              </a:rPr>
              <a:t>NEED-TO-KNOW 3-1 (2 of 11)</a:t>
            </a:r>
            <a:endParaRPr lang="en-US" sz="4000" dirty="0">
              <a:latin typeface="Verdana" pitchFamily="34" charset="0"/>
              <a:ea typeface="Verdana" pitchFamily="34" charset="0"/>
              <a:cs typeface="Verdana" pitchFamily="34" charset="0"/>
            </a:endParaRPr>
          </a:p>
        </p:txBody>
      </p:sp>
      <p:sp>
        <p:nvSpPr>
          <p:cNvPr id="4" name="Text Placeholder 3"/>
          <p:cNvSpPr>
            <a:spLocks noGrp="1"/>
          </p:cNvSpPr>
          <p:nvPr>
            <p:ph type="body" sz="quarter" idx="13"/>
          </p:nvPr>
        </p:nvSpPr>
        <p:spPr>
          <a:xfrm>
            <a:off x="457200" y="1295400"/>
            <a:ext cx="8229600" cy="381000"/>
          </a:xfrm>
        </p:spPr>
        <p:txBody>
          <a:bodyPr/>
          <a:lstStyle/>
          <a:p>
            <a:pPr lvl="0" algn="ctr"/>
            <a:r>
              <a:rPr lang="en-US" altLang="en-US" sz="1800" b="1" kern="0" dirty="0">
                <a:solidFill>
                  <a:prstClr val="black"/>
                </a:solidFill>
                <a:latin typeface="Verdana" pitchFamily="34" charset="0"/>
                <a:ea typeface="Verdana" pitchFamily="34" charset="0"/>
                <a:cs typeface="Verdana" pitchFamily="34" charset="0"/>
              </a:rPr>
              <a:t>Learning Objective P1: </a:t>
            </a:r>
            <a:r>
              <a:rPr lang="en-US" altLang="en-US" sz="1800" dirty="0">
                <a:latin typeface="Verdana" pitchFamily="34" charset="0"/>
                <a:ea typeface="Verdana" pitchFamily="34" charset="0"/>
                <a:cs typeface="Verdana" pitchFamily="34" charset="0"/>
              </a:rPr>
              <a:t>Prepare and explain adjusting entries</a:t>
            </a:r>
            <a:r>
              <a:rPr lang="en-US" sz="1800" dirty="0">
                <a:latin typeface="Verdana" pitchFamily="34" charset="0"/>
                <a:ea typeface="Verdana" pitchFamily="34" charset="0"/>
                <a:cs typeface="Verdana" pitchFamily="34" charset="0"/>
              </a:rPr>
              <a:t>.</a:t>
            </a:r>
            <a:endParaRPr lang="en-US" sz="1800" b="1" kern="0" dirty="0">
              <a:solidFill>
                <a:prstClr val="black"/>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828801"/>
            <a:ext cx="8229600" cy="4571999"/>
          </a:xfrm>
        </p:spPr>
        <p:txBody>
          <a:bodyPr/>
          <a:lstStyle/>
          <a:p>
            <a:pPr marL="0" indent="0">
              <a:spcBef>
                <a:spcPts val="600"/>
              </a:spcBef>
              <a:buNone/>
            </a:pPr>
            <a:r>
              <a:rPr lang="en-US" sz="2400" b="1" dirty="0">
                <a:solidFill>
                  <a:srgbClr val="000000"/>
                </a:solidFill>
                <a:latin typeface="Verdana" pitchFamily="34" charset="0"/>
                <a:ea typeface="Verdana" pitchFamily="34" charset="0"/>
                <a:cs typeface="Verdana" pitchFamily="34" charset="0"/>
              </a:rPr>
              <a:t>Prepaid Insurance.</a:t>
            </a:r>
            <a:r>
              <a:rPr lang="en-US" sz="2400" dirty="0">
                <a:solidFill>
                  <a:srgbClr val="000000"/>
                </a:solidFill>
                <a:latin typeface="Verdana" pitchFamily="34" charset="0"/>
                <a:ea typeface="Verdana" pitchFamily="34" charset="0"/>
                <a:cs typeface="Verdana" pitchFamily="34" charset="0"/>
              </a:rPr>
              <a:t> The Prepaid Insurance account has a $5,000 debit balance to start the year. A review of insurance policies and payments shows that $1,000 of unexpired insurance remains at year-end.</a:t>
            </a:r>
          </a:p>
          <a:p>
            <a:pPr marL="0" indent="0">
              <a:spcBef>
                <a:spcPts val="600"/>
              </a:spcBef>
              <a:buNone/>
            </a:pPr>
            <a:r>
              <a:rPr lang="en-US" sz="2400" b="1" dirty="0">
                <a:solidFill>
                  <a:srgbClr val="000000"/>
                </a:solidFill>
                <a:latin typeface="Verdana" pitchFamily="34" charset="0"/>
                <a:ea typeface="Verdana" pitchFamily="34" charset="0"/>
                <a:cs typeface="Verdana" pitchFamily="34" charset="0"/>
              </a:rPr>
              <a:t>Prepaid Rent.</a:t>
            </a:r>
            <a:r>
              <a:rPr lang="en-US" sz="2400" dirty="0">
                <a:solidFill>
                  <a:srgbClr val="000000"/>
                </a:solidFill>
                <a:latin typeface="Verdana" pitchFamily="34" charset="0"/>
                <a:ea typeface="Verdana" pitchFamily="34" charset="0"/>
                <a:cs typeface="Verdana" pitchFamily="34" charset="0"/>
              </a:rPr>
              <a:t> On October 1 of the current year, the company prepaid $12,000 for one year of rent for facilities being occupied from that day forward. The company debited Prepaid Rent and credited Cash for $12,000. December 31 year-end statements must be prepared.</a:t>
            </a:r>
            <a:endParaRPr lang="en-US" sz="2400" dirty="0">
              <a:solidFill>
                <a:prstClr val="black"/>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8240100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762000"/>
          </a:xfrm>
        </p:spPr>
        <p:txBody>
          <a:bodyPr/>
          <a:lstStyle/>
          <a:p>
            <a:r>
              <a:rPr lang="en-US" sz="3600" dirty="0">
                <a:solidFill>
                  <a:srgbClr val="000000"/>
                </a:solidFill>
              </a:rPr>
              <a:t>NEED-TO-KNOW 3-1 (3 of 11)</a:t>
            </a:r>
            <a:endParaRPr lang="en-US" sz="3600" dirty="0">
              <a:latin typeface="Verdana" pitchFamily="34" charset="0"/>
              <a:ea typeface="Verdana" pitchFamily="34" charset="0"/>
              <a:cs typeface="Verdana" pitchFamily="34" charset="0"/>
            </a:endParaRPr>
          </a:p>
        </p:txBody>
      </p:sp>
      <p:sp>
        <p:nvSpPr>
          <p:cNvPr id="4" name="Text Placeholder 3"/>
          <p:cNvSpPr>
            <a:spLocks noGrp="1"/>
          </p:cNvSpPr>
          <p:nvPr>
            <p:ph type="body" sz="quarter" idx="13"/>
          </p:nvPr>
        </p:nvSpPr>
        <p:spPr>
          <a:xfrm>
            <a:off x="533400" y="1295400"/>
            <a:ext cx="8077200" cy="381000"/>
          </a:xfrm>
        </p:spPr>
        <p:txBody>
          <a:bodyPr/>
          <a:lstStyle/>
          <a:p>
            <a:pPr lvl="0" algn="ctr"/>
            <a:r>
              <a:rPr lang="en-US" altLang="en-US" sz="1800" b="1" kern="0" dirty="0">
                <a:solidFill>
                  <a:prstClr val="black"/>
                </a:solidFill>
              </a:rPr>
              <a:t>Learning Objective P1: </a:t>
            </a:r>
            <a:r>
              <a:rPr lang="en-US" altLang="en-US" sz="1800" dirty="0"/>
              <a:t>Prepare and explain adjusting entries</a:t>
            </a:r>
            <a:r>
              <a:rPr lang="en-US" sz="1800" dirty="0"/>
              <a:t>.</a:t>
            </a:r>
            <a:endParaRPr lang="en-US" sz="1800" b="1" kern="0" dirty="0">
              <a:solidFill>
                <a:prstClr val="black"/>
              </a:solidFill>
            </a:endParaRPr>
          </a:p>
        </p:txBody>
      </p:sp>
      <p:sp>
        <p:nvSpPr>
          <p:cNvPr id="3" name="Content Placeholder 2"/>
          <p:cNvSpPr>
            <a:spLocks noGrp="1"/>
          </p:cNvSpPr>
          <p:nvPr>
            <p:ph idx="1"/>
          </p:nvPr>
        </p:nvSpPr>
        <p:spPr>
          <a:xfrm>
            <a:off x="457200" y="1828800"/>
            <a:ext cx="8229600" cy="4572000"/>
          </a:xfrm>
        </p:spPr>
        <p:txBody>
          <a:bodyPr/>
          <a:lstStyle/>
          <a:p>
            <a:pPr marL="0" indent="0">
              <a:buNone/>
            </a:pPr>
            <a:r>
              <a:rPr lang="en-US" sz="2400" b="1" dirty="0">
                <a:solidFill>
                  <a:srgbClr val="000000"/>
                </a:solidFill>
                <a:latin typeface="Verdana" pitchFamily="34" charset="0"/>
                <a:ea typeface="Verdana" pitchFamily="34" charset="0"/>
                <a:cs typeface="Verdana" pitchFamily="34" charset="0"/>
              </a:rPr>
              <a:t>Supplies. </a:t>
            </a:r>
            <a:r>
              <a:rPr lang="en-US" sz="2400" dirty="0">
                <a:solidFill>
                  <a:srgbClr val="000000"/>
                </a:solidFill>
                <a:latin typeface="Verdana" pitchFamily="34" charset="0"/>
                <a:ea typeface="Verdana" pitchFamily="34" charset="0"/>
                <a:cs typeface="Verdana" pitchFamily="34" charset="0"/>
              </a:rPr>
              <a:t>The Supplies account has an $1,000 debit balance to start the year. Supplies of $2,000 were purchased during the current year and debited to the Supplies account. A December 31 physical count shows $500 of supplies remaining.</a:t>
            </a:r>
          </a:p>
          <a:p>
            <a:pPr marL="0" indent="0">
              <a:buNone/>
            </a:pPr>
            <a:r>
              <a:rPr lang="en-US" sz="2400" b="1" dirty="0">
                <a:solidFill>
                  <a:srgbClr val="000000"/>
                </a:solidFill>
                <a:latin typeface="Verdana" pitchFamily="34" charset="0"/>
                <a:ea typeface="Verdana" pitchFamily="34" charset="0"/>
                <a:cs typeface="Verdana" pitchFamily="34" charset="0"/>
              </a:rPr>
              <a:t>Accumulated Depreciation.</a:t>
            </a:r>
            <a:r>
              <a:rPr lang="en-US" sz="2400" dirty="0">
                <a:solidFill>
                  <a:srgbClr val="000000"/>
                </a:solidFill>
                <a:latin typeface="Verdana" pitchFamily="34" charset="0"/>
                <a:ea typeface="Verdana" pitchFamily="34" charset="0"/>
                <a:cs typeface="Verdana" pitchFamily="34" charset="0"/>
              </a:rPr>
              <a:t> The company has only one fixed asset (equipment) that it purchased at the start of this year. That asset had cost $38,000, had an estimated life of 10 years, and is expected to be valued at $8,000 at the end of the 10-year life.</a:t>
            </a:r>
          </a:p>
        </p:txBody>
      </p:sp>
    </p:spTree>
    <p:extLst>
      <p:ext uri="{BB962C8B-B14F-4D97-AF65-F5344CB8AC3E}">
        <p14:creationId xmlns:p14="http://schemas.microsoft.com/office/powerpoint/2010/main" val="38907938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533400"/>
            <a:ext cx="9144000" cy="838200"/>
          </a:xfrm>
        </p:spPr>
        <p:txBody>
          <a:bodyPr anchor="ctr"/>
          <a:lstStyle/>
          <a:p>
            <a:r>
              <a:rPr lang="en-US" dirty="0">
                <a:solidFill>
                  <a:srgbClr val="000000"/>
                </a:solidFill>
              </a:rPr>
              <a:t>NEED-TO-KNOW 3-1 (4 of 11)</a:t>
            </a:r>
            <a:endParaRPr lang="en-US" dirty="0"/>
          </a:p>
        </p:txBody>
      </p:sp>
      <p:sp>
        <p:nvSpPr>
          <p:cNvPr id="7" name="Text Placeholder 6"/>
          <p:cNvSpPr>
            <a:spLocks noGrp="1"/>
          </p:cNvSpPr>
          <p:nvPr>
            <p:ph type="body" sz="quarter" idx="4294967295"/>
          </p:nvPr>
        </p:nvSpPr>
        <p:spPr>
          <a:xfrm>
            <a:off x="525102" y="1371600"/>
            <a:ext cx="8077200" cy="381000"/>
          </a:xfrm>
        </p:spPr>
        <p:txBody>
          <a:bodyPr/>
          <a:lstStyle/>
          <a:p>
            <a:pPr marL="0" lvl="0" indent="0" algn="ctr">
              <a:buNone/>
            </a:pPr>
            <a:r>
              <a:rPr lang="en-US" altLang="en-US" sz="1800" b="1" kern="0" dirty="0">
                <a:solidFill>
                  <a:prstClr val="black"/>
                </a:solidFill>
                <a:latin typeface="Verdana" pitchFamily="34" charset="0"/>
                <a:ea typeface="Verdana" pitchFamily="34" charset="0"/>
                <a:cs typeface="Verdana" pitchFamily="34" charset="0"/>
              </a:rPr>
              <a:t>Learning Objective P1: </a:t>
            </a:r>
            <a:r>
              <a:rPr lang="en-US" altLang="en-US" sz="1800" dirty="0">
                <a:latin typeface="Verdana" pitchFamily="34" charset="0"/>
                <a:ea typeface="Verdana" pitchFamily="34" charset="0"/>
                <a:cs typeface="Verdana" pitchFamily="34" charset="0"/>
              </a:rPr>
              <a:t>Prepare and explain adjusting entries</a:t>
            </a:r>
            <a:r>
              <a:rPr lang="en-US" sz="1800" dirty="0">
                <a:latin typeface="Verdana" pitchFamily="34" charset="0"/>
                <a:ea typeface="Verdana" pitchFamily="34" charset="0"/>
                <a:cs typeface="Verdana" pitchFamily="34" charset="0"/>
              </a:rPr>
              <a:t>.</a:t>
            </a:r>
            <a:endParaRPr lang="en-US" sz="1800" b="1" kern="0" dirty="0">
              <a:solidFill>
                <a:prstClr val="black"/>
              </a:solidFill>
              <a:latin typeface="Verdana" pitchFamily="34" charset="0"/>
              <a:ea typeface="Verdana" pitchFamily="34" charset="0"/>
              <a:cs typeface="Verdana" pitchFamily="34" charset="0"/>
            </a:endParaRPr>
          </a:p>
        </p:txBody>
      </p:sp>
      <p:sp>
        <p:nvSpPr>
          <p:cNvPr id="6" name="Content Placeholder 5"/>
          <p:cNvSpPr>
            <a:spLocks noGrp="1"/>
          </p:cNvSpPr>
          <p:nvPr>
            <p:ph type="body" sz="quarter" idx="14"/>
          </p:nvPr>
        </p:nvSpPr>
        <p:spPr>
          <a:xfrm>
            <a:off x="457201" y="1828801"/>
            <a:ext cx="8229600" cy="2971800"/>
          </a:xfrm>
        </p:spPr>
        <p:txBody>
          <a:bodyPr/>
          <a:lstStyle/>
          <a:p>
            <a:pPr algn="l">
              <a:buNone/>
            </a:pPr>
            <a:r>
              <a:rPr lang="en-US" sz="2200" b="1" dirty="0">
                <a:solidFill>
                  <a:srgbClr val="000000"/>
                </a:solidFill>
                <a:latin typeface="Verdana" pitchFamily="34" charset="0"/>
                <a:ea typeface="Verdana" pitchFamily="34" charset="0"/>
                <a:cs typeface="Verdana" pitchFamily="34" charset="0"/>
              </a:rPr>
              <a:t>Prepaid Insurance.</a:t>
            </a:r>
            <a:r>
              <a:rPr lang="en-US" sz="2200" dirty="0">
                <a:solidFill>
                  <a:srgbClr val="000000"/>
                </a:solidFill>
                <a:latin typeface="Verdana" pitchFamily="34" charset="0"/>
                <a:ea typeface="Verdana" pitchFamily="34" charset="0"/>
                <a:cs typeface="Verdana" pitchFamily="34" charset="0"/>
              </a:rPr>
              <a:t> The Prepaid Insurance account has a $5,000 debit balance to start the year. A review of insurance policies and payments shows that $1,000 of unexpired insurance remains at year-end.</a:t>
            </a:r>
            <a:endParaRPr lang="en-US" sz="2200" dirty="0">
              <a:solidFill>
                <a:prstClr val="black"/>
              </a:solidFill>
              <a:latin typeface="Verdana" pitchFamily="34" charset="0"/>
              <a:ea typeface="Verdana" pitchFamily="34" charset="0"/>
              <a:cs typeface="Verdana" pitchFamily="34" charset="0"/>
            </a:endParaRPr>
          </a:p>
          <a:p>
            <a:pPr marL="1204913" indent="-1204913" algn="l">
              <a:buNone/>
            </a:pPr>
            <a:r>
              <a:rPr lang="en-US" sz="2200" b="1" dirty="0">
                <a:solidFill>
                  <a:srgbClr val="000000"/>
                </a:solidFill>
                <a:latin typeface="Verdana" pitchFamily="34" charset="0"/>
                <a:ea typeface="Verdana" pitchFamily="34" charset="0"/>
                <a:cs typeface="Verdana" pitchFamily="34" charset="0"/>
              </a:rPr>
              <a:t>Step 1: </a:t>
            </a:r>
            <a:r>
              <a:rPr lang="en-US" sz="2200" dirty="0">
                <a:solidFill>
                  <a:srgbClr val="000000"/>
                </a:solidFill>
                <a:latin typeface="Verdana" pitchFamily="34" charset="0"/>
                <a:ea typeface="Verdana" pitchFamily="34" charset="0"/>
                <a:cs typeface="Verdana" pitchFamily="34" charset="0"/>
              </a:rPr>
              <a:t>Determine what the current account balance equals. $5,000</a:t>
            </a:r>
            <a:endParaRPr lang="en-US" sz="2200" dirty="0">
              <a:solidFill>
                <a:prstClr val="black"/>
              </a:solidFill>
              <a:latin typeface="Verdana" pitchFamily="34" charset="0"/>
              <a:ea typeface="Verdana" pitchFamily="34" charset="0"/>
              <a:cs typeface="Verdana" pitchFamily="34" charset="0"/>
            </a:endParaRPr>
          </a:p>
          <a:p>
            <a:pPr marL="1204913" indent="-1204913" algn="l">
              <a:buNone/>
            </a:pPr>
            <a:r>
              <a:rPr lang="en-US" sz="2200" b="1" dirty="0">
                <a:solidFill>
                  <a:srgbClr val="000000"/>
                </a:solidFill>
                <a:latin typeface="Verdana" pitchFamily="34" charset="0"/>
                <a:ea typeface="Verdana" pitchFamily="34" charset="0"/>
                <a:cs typeface="Verdana" pitchFamily="34" charset="0"/>
              </a:rPr>
              <a:t>Step 2: </a:t>
            </a:r>
            <a:r>
              <a:rPr lang="en-US" sz="2200" dirty="0">
                <a:solidFill>
                  <a:srgbClr val="000000"/>
                </a:solidFill>
                <a:latin typeface="Verdana" pitchFamily="34" charset="0"/>
                <a:ea typeface="Verdana" pitchFamily="34" charset="0"/>
                <a:cs typeface="Verdana" pitchFamily="34" charset="0"/>
              </a:rPr>
              <a:t>Determine what the current account balance should equal. $1,000</a:t>
            </a:r>
            <a:endParaRPr lang="en-US" sz="2200" dirty="0">
              <a:latin typeface="Verdana" pitchFamily="34" charset="0"/>
              <a:ea typeface="Verdana" pitchFamily="34" charset="0"/>
              <a:cs typeface="Verdana" pitchFamily="34" charset="0"/>
            </a:endParaRPr>
          </a:p>
        </p:txBody>
      </p:sp>
      <p:pic>
        <p:nvPicPr>
          <p:cNvPr id="2" name="Picture 1" descr="T account labeled &quot;prepaid insurance' with &quot;unadjusted 5,000&quot; in the left column. &quot;Adjustment 4,000&quot; in the right column. Then &quot;Adjustment 1,000&quot; in the second row of the left column."/>
          <p:cNvPicPr>
            <a:picLocks noChangeAspect="1"/>
          </p:cNvPicPr>
          <p:nvPr/>
        </p:nvPicPr>
        <p:blipFill>
          <a:blip r:embed="rId3"/>
          <a:stretch>
            <a:fillRect/>
          </a:stretch>
        </p:blipFill>
        <p:spPr>
          <a:xfrm>
            <a:off x="1978025" y="4972050"/>
            <a:ext cx="5184775" cy="1352550"/>
          </a:xfrm>
          <a:prstGeom prst="rect">
            <a:avLst/>
          </a:prstGeom>
        </p:spPr>
      </p:pic>
    </p:spTree>
    <p:extLst>
      <p:ext uri="{BB962C8B-B14F-4D97-AF65-F5344CB8AC3E}">
        <p14:creationId xmlns:p14="http://schemas.microsoft.com/office/powerpoint/2010/main" val="10354250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533400"/>
            <a:ext cx="9144000" cy="762000"/>
          </a:xfrm>
        </p:spPr>
        <p:txBody>
          <a:bodyPr anchor="ctr"/>
          <a:lstStyle/>
          <a:p>
            <a:r>
              <a:rPr lang="en-US" dirty="0">
                <a:solidFill>
                  <a:srgbClr val="000000"/>
                </a:solidFill>
              </a:rPr>
              <a:t>NEED-TO-KNOW 3-1 (5 of 11)</a:t>
            </a:r>
            <a:endParaRPr lang="en-US" dirty="0"/>
          </a:p>
        </p:txBody>
      </p:sp>
      <p:sp>
        <p:nvSpPr>
          <p:cNvPr id="7" name="Text Placeholder 6"/>
          <p:cNvSpPr>
            <a:spLocks noGrp="1"/>
          </p:cNvSpPr>
          <p:nvPr>
            <p:ph type="body" sz="quarter" idx="14"/>
          </p:nvPr>
        </p:nvSpPr>
        <p:spPr>
          <a:xfrm>
            <a:off x="685800" y="1295400"/>
            <a:ext cx="7772400" cy="381000"/>
          </a:xfrm>
        </p:spPr>
        <p:txBody>
          <a:bodyPr/>
          <a:lstStyle/>
          <a:p>
            <a:pPr lvl="0" algn="ctr"/>
            <a:r>
              <a:rPr lang="en-US" altLang="en-US" sz="1800" b="1" kern="0" dirty="0">
                <a:solidFill>
                  <a:prstClr val="black"/>
                </a:solidFill>
              </a:rPr>
              <a:t>Learning Objective P1: </a:t>
            </a:r>
            <a:r>
              <a:rPr lang="en-US" altLang="en-US" sz="1800" dirty="0"/>
              <a:t>Prepare and explain adjusting entries</a:t>
            </a:r>
            <a:r>
              <a:rPr lang="en-US" sz="1800" dirty="0"/>
              <a:t>.</a:t>
            </a:r>
          </a:p>
        </p:txBody>
      </p:sp>
      <p:sp>
        <p:nvSpPr>
          <p:cNvPr id="6" name="Content Placeholder 5"/>
          <p:cNvSpPr>
            <a:spLocks noGrp="1"/>
          </p:cNvSpPr>
          <p:nvPr>
            <p:ph sz="quarter" idx="15"/>
          </p:nvPr>
        </p:nvSpPr>
        <p:spPr>
          <a:xfrm>
            <a:off x="457200" y="1828800"/>
            <a:ext cx="8153400" cy="838200"/>
          </a:xfrm>
        </p:spPr>
        <p:txBody>
          <a:bodyPr anchor="t"/>
          <a:lstStyle/>
          <a:p>
            <a:pPr marL="1204913" indent="-1204913">
              <a:buNone/>
            </a:pPr>
            <a:r>
              <a:rPr lang="en-US" sz="2200" b="1" dirty="0">
                <a:solidFill>
                  <a:srgbClr val="000000"/>
                </a:solidFill>
                <a:latin typeface="Verdana" pitchFamily="34" charset="0"/>
                <a:ea typeface="Verdana" pitchFamily="34" charset="0"/>
                <a:cs typeface="Verdana" pitchFamily="34" charset="0"/>
              </a:rPr>
              <a:t>Step 3: </a:t>
            </a:r>
            <a:r>
              <a:rPr lang="en-US" sz="2200" dirty="0">
                <a:solidFill>
                  <a:srgbClr val="000000"/>
                </a:solidFill>
                <a:latin typeface="Verdana" pitchFamily="34" charset="0"/>
                <a:ea typeface="Verdana" pitchFamily="34" charset="0"/>
                <a:cs typeface="Verdana" pitchFamily="34" charset="0"/>
              </a:rPr>
              <a:t>Record an adjusting entry to get from step 1 to step 2.</a:t>
            </a:r>
          </a:p>
        </p:txBody>
      </p:sp>
      <p:pic>
        <p:nvPicPr>
          <p:cNvPr id="3" name="Picture 2" descr="Journal entry for Dec. 31 debiting Insurance expense  4,000 and crediting Prepaid Insurance  4,000&#10;"/>
          <p:cNvPicPr>
            <a:picLocks noChangeAspect="1"/>
          </p:cNvPicPr>
          <p:nvPr/>
        </p:nvPicPr>
        <p:blipFill>
          <a:blip r:embed="rId3"/>
          <a:stretch>
            <a:fillRect/>
          </a:stretch>
        </p:blipFill>
        <p:spPr>
          <a:xfrm>
            <a:off x="914400" y="2667000"/>
            <a:ext cx="7242148" cy="926672"/>
          </a:xfrm>
          <a:prstGeom prst="rect">
            <a:avLst/>
          </a:prstGeom>
        </p:spPr>
      </p:pic>
      <p:sp>
        <p:nvSpPr>
          <p:cNvPr id="2" name="Content Placeholder 1"/>
          <p:cNvSpPr>
            <a:spLocks noGrp="1"/>
          </p:cNvSpPr>
          <p:nvPr>
            <p:ph sz="quarter" idx="16"/>
          </p:nvPr>
        </p:nvSpPr>
        <p:spPr>
          <a:xfrm>
            <a:off x="533400" y="3810000"/>
            <a:ext cx="8077200" cy="2514600"/>
          </a:xfrm>
        </p:spPr>
        <p:txBody>
          <a:bodyPr/>
          <a:lstStyle/>
          <a:p>
            <a:pPr marL="6350" indent="0">
              <a:buNone/>
            </a:pPr>
            <a:r>
              <a:rPr lang="en-US" sz="2200" u="sng" dirty="0">
                <a:solidFill>
                  <a:srgbClr val="000000"/>
                </a:solidFill>
                <a:latin typeface="Verdana" pitchFamily="34" charset="0"/>
                <a:ea typeface="Verdana" pitchFamily="34" charset="0"/>
                <a:cs typeface="Verdana" pitchFamily="34" charset="0"/>
              </a:rPr>
              <a:t>Income Statement</a:t>
            </a:r>
            <a:r>
              <a:rPr lang="en-US" sz="2200" dirty="0">
                <a:solidFill>
                  <a:srgbClr val="000000"/>
                </a:solidFill>
                <a:latin typeface="Verdana" pitchFamily="34" charset="0"/>
                <a:ea typeface="Verdana" pitchFamily="34" charset="0"/>
                <a:cs typeface="Verdana" pitchFamily="34" charset="0"/>
              </a:rPr>
              <a:t> </a:t>
            </a:r>
          </a:p>
          <a:p>
            <a:pPr marL="920750" lvl="1" indent="0">
              <a:buNone/>
            </a:pPr>
            <a:r>
              <a:rPr lang="en-US" sz="2200" dirty="0">
                <a:solidFill>
                  <a:srgbClr val="000000"/>
                </a:solidFill>
                <a:latin typeface="Verdana" pitchFamily="34" charset="0"/>
                <a:ea typeface="Verdana" pitchFamily="34" charset="0"/>
                <a:cs typeface="Verdana" pitchFamily="34" charset="0"/>
              </a:rPr>
              <a:t>Revenue</a:t>
            </a:r>
          </a:p>
          <a:p>
            <a:pPr marL="6350" lvl="1" indent="0">
              <a:buNone/>
            </a:pPr>
            <a:r>
              <a:rPr lang="en-US" sz="2200" b="1" dirty="0">
                <a:solidFill>
                  <a:srgbClr val="000000"/>
                </a:solidFill>
                <a:latin typeface="Verdana" pitchFamily="34" charset="0"/>
                <a:ea typeface="Verdana" pitchFamily="34" charset="0"/>
                <a:cs typeface="Verdana" pitchFamily="34" charset="0"/>
              </a:rPr>
              <a:t>Debit</a:t>
            </a:r>
            <a:r>
              <a:rPr lang="en-US" sz="2200" dirty="0">
                <a:solidFill>
                  <a:srgbClr val="000000"/>
                </a:solidFill>
                <a:latin typeface="Verdana" pitchFamily="34" charset="0"/>
                <a:ea typeface="Verdana" pitchFamily="34" charset="0"/>
                <a:cs typeface="Verdana" pitchFamily="34" charset="0"/>
              </a:rPr>
              <a:t> Expense</a:t>
            </a:r>
          </a:p>
          <a:p>
            <a:pPr marL="6350" indent="0">
              <a:buNone/>
            </a:pPr>
            <a:r>
              <a:rPr lang="en-US" sz="2200" u="sng" dirty="0">
                <a:solidFill>
                  <a:srgbClr val="000000"/>
                </a:solidFill>
                <a:latin typeface="Verdana" pitchFamily="34" charset="0"/>
                <a:ea typeface="Verdana" pitchFamily="34" charset="0"/>
                <a:cs typeface="Verdana" pitchFamily="34" charset="0"/>
              </a:rPr>
              <a:t>Balance Sheet</a:t>
            </a:r>
          </a:p>
          <a:p>
            <a:pPr marL="6350" lvl="1" indent="0">
              <a:buNone/>
            </a:pPr>
            <a:r>
              <a:rPr lang="en-US" sz="2200" b="1" dirty="0">
                <a:solidFill>
                  <a:srgbClr val="000000"/>
                </a:solidFill>
                <a:latin typeface="Verdana" pitchFamily="34" charset="0"/>
                <a:ea typeface="Verdana" pitchFamily="34" charset="0"/>
                <a:cs typeface="Verdana" pitchFamily="34" charset="0"/>
              </a:rPr>
              <a:t>Credit</a:t>
            </a:r>
            <a:r>
              <a:rPr lang="en-US" sz="2200" dirty="0">
                <a:solidFill>
                  <a:srgbClr val="000000"/>
                </a:solidFill>
                <a:latin typeface="Verdana" pitchFamily="34" charset="0"/>
                <a:ea typeface="Verdana" pitchFamily="34" charset="0"/>
                <a:cs typeface="Verdana" pitchFamily="34" charset="0"/>
              </a:rPr>
              <a:t> Asset</a:t>
            </a:r>
          </a:p>
          <a:p>
            <a:pPr marL="1036638" lvl="1" indent="0">
              <a:buNone/>
            </a:pPr>
            <a:r>
              <a:rPr lang="en-US" sz="2200" dirty="0">
                <a:solidFill>
                  <a:srgbClr val="000000"/>
                </a:solidFill>
                <a:latin typeface="Verdana" pitchFamily="34" charset="0"/>
                <a:ea typeface="Verdana" pitchFamily="34" charset="0"/>
                <a:cs typeface="Verdana" pitchFamily="34" charset="0"/>
              </a:rPr>
              <a:t>Liability</a:t>
            </a:r>
            <a:endParaRPr lang="en-US" sz="22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949151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2362200"/>
            <a:ext cx="8153400" cy="2362200"/>
          </a:xfrm>
        </p:spPr>
        <p:txBody>
          <a:bodyPr/>
          <a:lstStyle/>
          <a:p>
            <a:r>
              <a:rPr lang="en-US" altLang="en-US" sz="3600" b="1" dirty="0">
                <a:latin typeface="+mn-lt"/>
                <a:ea typeface="Verdana" pitchFamily="34" charset="0"/>
                <a:cs typeface="Verdana" pitchFamily="34" charset="0"/>
              </a:rPr>
              <a:t>Learning Objective C1: </a:t>
            </a:r>
            <a:r>
              <a:rPr lang="en-US" altLang="en-US" sz="3600" dirty="0">
                <a:latin typeface="+mn-lt"/>
                <a:ea typeface="Verdana" panose="020B0604030504040204" pitchFamily="34" charset="0"/>
                <a:cs typeface="Verdana" panose="020B0604030504040204" pitchFamily="34" charset="0"/>
              </a:rPr>
              <a:t>Explain the importance of periodic reporting and the role of accrual accounting.</a:t>
            </a:r>
            <a:endParaRPr lang="en-US" sz="3600" dirty="0">
              <a:latin typeface="+mn-lt"/>
            </a:endParaRPr>
          </a:p>
        </p:txBody>
      </p:sp>
    </p:spTree>
    <p:extLst>
      <p:ext uri="{BB962C8B-B14F-4D97-AF65-F5344CB8AC3E}">
        <p14:creationId xmlns:p14="http://schemas.microsoft.com/office/powerpoint/2010/main" val="5343102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533400"/>
            <a:ext cx="9144000" cy="762000"/>
          </a:xfrm>
        </p:spPr>
        <p:txBody>
          <a:bodyPr/>
          <a:lstStyle/>
          <a:p>
            <a:r>
              <a:rPr lang="en-US" sz="3600" dirty="0">
                <a:solidFill>
                  <a:srgbClr val="000000"/>
                </a:solidFill>
              </a:rPr>
              <a:t>NEED-TO-KNOW 3-1 (6 of 11)</a:t>
            </a:r>
            <a:endParaRPr lang="en-US" sz="3600" dirty="0">
              <a:latin typeface="Verdana" pitchFamily="34" charset="0"/>
              <a:ea typeface="Verdana" pitchFamily="34" charset="0"/>
              <a:cs typeface="Verdana" pitchFamily="34" charset="0"/>
            </a:endParaRPr>
          </a:p>
        </p:txBody>
      </p:sp>
      <p:sp>
        <p:nvSpPr>
          <p:cNvPr id="7" name="Text Placeholder 6"/>
          <p:cNvSpPr>
            <a:spLocks noGrp="1"/>
          </p:cNvSpPr>
          <p:nvPr>
            <p:ph type="body" sz="quarter" idx="13"/>
          </p:nvPr>
        </p:nvSpPr>
        <p:spPr>
          <a:xfrm>
            <a:off x="596900" y="1295400"/>
            <a:ext cx="7962900" cy="358254"/>
          </a:xfrm>
        </p:spPr>
        <p:txBody>
          <a:bodyPr/>
          <a:lstStyle/>
          <a:p>
            <a:pPr algn="ctr"/>
            <a:r>
              <a:rPr lang="en-US" altLang="en-US" sz="1800" b="1" kern="0" dirty="0">
                <a:solidFill>
                  <a:prstClr val="black"/>
                </a:solidFill>
                <a:latin typeface="Verdana" pitchFamily="34" charset="0"/>
                <a:ea typeface="Verdana" pitchFamily="34" charset="0"/>
                <a:cs typeface="Verdana" pitchFamily="34" charset="0"/>
              </a:rPr>
              <a:t>Learning Objective P1: </a:t>
            </a:r>
            <a:r>
              <a:rPr lang="en-US" altLang="en-US" sz="1800" dirty="0">
                <a:latin typeface="Verdana" pitchFamily="34" charset="0"/>
                <a:ea typeface="Verdana" pitchFamily="34" charset="0"/>
                <a:cs typeface="Verdana" pitchFamily="34" charset="0"/>
              </a:rPr>
              <a:t>Prepare and explain adjusting entries.</a:t>
            </a:r>
            <a:endParaRPr lang="en-US" sz="2000" b="1" kern="0" dirty="0">
              <a:solidFill>
                <a:prstClr val="black"/>
              </a:solidFill>
              <a:latin typeface="Verdana" pitchFamily="34" charset="0"/>
              <a:ea typeface="Verdana" pitchFamily="34" charset="0"/>
              <a:cs typeface="Verdana" pitchFamily="34" charset="0"/>
            </a:endParaRPr>
          </a:p>
        </p:txBody>
      </p:sp>
      <p:sp>
        <p:nvSpPr>
          <p:cNvPr id="4" name="Content Placeholder 3"/>
          <p:cNvSpPr>
            <a:spLocks noGrp="1"/>
          </p:cNvSpPr>
          <p:nvPr>
            <p:ph idx="1"/>
          </p:nvPr>
        </p:nvSpPr>
        <p:spPr>
          <a:xfrm>
            <a:off x="533400" y="1828800"/>
            <a:ext cx="8077200" cy="3516529"/>
          </a:xfrm>
        </p:spPr>
        <p:txBody>
          <a:bodyPr/>
          <a:lstStyle/>
          <a:p>
            <a:pPr marL="0" indent="0">
              <a:spcBef>
                <a:spcPts val="600"/>
              </a:spcBef>
              <a:buNone/>
            </a:pPr>
            <a:r>
              <a:rPr lang="en-US" sz="2200" b="1" dirty="0">
                <a:solidFill>
                  <a:srgbClr val="000000"/>
                </a:solidFill>
                <a:latin typeface="Verdana" pitchFamily="34" charset="0"/>
                <a:ea typeface="Verdana" pitchFamily="34" charset="0"/>
                <a:cs typeface="Verdana" pitchFamily="34" charset="0"/>
              </a:rPr>
              <a:t>Prepaid Rent. </a:t>
            </a:r>
            <a:r>
              <a:rPr lang="en-US" sz="2200" dirty="0">
                <a:solidFill>
                  <a:srgbClr val="000000"/>
                </a:solidFill>
                <a:latin typeface="Verdana" pitchFamily="34" charset="0"/>
                <a:ea typeface="Verdana" pitchFamily="34" charset="0"/>
                <a:cs typeface="Verdana" pitchFamily="34" charset="0"/>
              </a:rPr>
              <a:t>On October 1 of the current year, the company prepaid $12,000 for one year of rent for facilities being occupied from that day forward. The company debited Prepaid Rent and credited Cash for $12,000. December 31 year-end statements must be prepared.</a:t>
            </a:r>
          </a:p>
          <a:p>
            <a:pPr marL="1204913" indent="-1204913">
              <a:spcBef>
                <a:spcPts val="600"/>
              </a:spcBef>
              <a:buNone/>
            </a:pPr>
            <a:r>
              <a:rPr lang="en-US" sz="2200" b="1" dirty="0">
                <a:solidFill>
                  <a:srgbClr val="000000"/>
                </a:solidFill>
                <a:latin typeface="Verdana" pitchFamily="34" charset="0"/>
                <a:ea typeface="Verdana" pitchFamily="34" charset="0"/>
                <a:cs typeface="Verdana" pitchFamily="34" charset="0"/>
              </a:rPr>
              <a:t>Step 1: </a:t>
            </a:r>
            <a:r>
              <a:rPr lang="en-US" sz="2200" dirty="0">
                <a:solidFill>
                  <a:srgbClr val="000000"/>
                </a:solidFill>
                <a:latin typeface="Verdana" pitchFamily="34" charset="0"/>
                <a:ea typeface="Verdana" pitchFamily="34" charset="0"/>
                <a:cs typeface="Verdana" pitchFamily="34" charset="0"/>
              </a:rPr>
              <a:t>Determine what the current account balance equals. $12,000</a:t>
            </a:r>
          </a:p>
          <a:p>
            <a:pPr marL="1204913" indent="-1204913">
              <a:spcBef>
                <a:spcPts val="600"/>
              </a:spcBef>
              <a:buNone/>
            </a:pPr>
            <a:r>
              <a:rPr lang="en-US" sz="2200" b="1" dirty="0">
                <a:solidFill>
                  <a:srgbClr val="000000"/>
                </a:solidFill>
                <a:latin typeface="Verdana" pitchFamily="34" charset="0"/>
                <a:ea typeface="Verdana" pitchFamily="34" charset="0"/>
                <a:cs typeface="Verdana" pitchFamily="34" charset="0"/>
              </a:rPr>
              <a:t>Step 2: </a:t>
            </a:r>
            <a:r>
              <a:rPr lang="en-US" sz="2200" dirty="0">
                <a:solidFill>
                  <a:srgbClr val="000000"/>
                </a:solidFill>
                <a:latin typeface="Verdana" pitchFamily="34" charset="0"/>
                <a:ea typeface="Verdana" pitchFamily="34" charset="0"/>
                <a:cs typeface="Verdana" pitchFamily="34" charset="0"/>
              </a:rPr>
              <a:t>Determine what the current account balance should equal. $9,000</a:t>
            </a:r>
            <a:endParaRPr lang="en-US" sz="2200" dirty="0">
              <a:solidFill>
                <a:prstClr val="black"/>
              </a:solidFill>
              <a:latin typeface="Verdana" pitchFamily="34" charset="0"/>
              <a:ea typeface="Verdana" pitchFamily="34" charset="0"/>
              <a:cs typeface="Verdana" pitchFamily="34" charset="0"/>
            </a:endParaRPr>
          </a:p>
        </p:txBody>
      </p:sp>
      <p:pic>
        <p:nvPicPr>
          <p:cNvPr id="6" name="Picture 5" descr="T account labeled &quot;Prepaid Rent&quot; with &quot;Oct 1, 12,000&quot; in the left column. &quot;Adjustment 3,000&quot; in the right column. And &quot;Dec 31 9,000&quot; in the second row of the left column."/>
          <p:cNvPicPr>
            <a:picLocks noChangeAspect="1"/>
          </p:cNvPicPr>
          <p:nvPr/>
        </p:nvPicPr>
        <p:blipFill>
          <a:blip r:embed="rId3"/>
          <a:stretch>
            <a:fillRect/>
          </a:stretch>
        </p:blipFill>
        <p:spPr>
          <a:xfrm>
            <a:off x="2561279" y="5410200"/>
            <a:ext cx="3965432" cy="989297"/>
          </a:xfrm>
          <a:prstGeom prst="rect">
            <a:avLst/>
          </a:prstGeom>
        </p:spPr>
      </p:pic>
    </p:spTree>
    <p:extLst>
      <p:ext uri="{BB962C8B-B14F-4D97-AF65-F5344CB8AC3E}">
        <p14:creationId xmlns:p14="http://schemas.microsoft.com/office/powerpoint/2010/main" val="35910233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38200"/>
          </a:xfrm>
        </p:spPr>
        <p:txBody>
          <a:bodyPr anchor="ctr"/>
          <a:lstStyle/>
          <a:p>
            <a:r>
              <a:rPr lang="en-US" dirty="0">
                <a:solidFill>
                  <a:srgbClr val="000000"/>
                </a:solidFill>
              </a:rPr>
              <a:t>NEED-TO-KNOW 3-1 (7 of 11)</a:t>
            </a:r>
            <a:endParaRPr lang="en-US" dirty="0"/>
          </a:p>
        </p:txBody>
      </p:sp>
      <p:sp>
        <p:nvSpPr>
          <p:cNvPr id="4" name="Text Placeholder 3"/>
          <p:cNvSpPr>
            <a:spLocks noGrp="1"/>
          </p:cNvSpPr>
          <p:nvPr>
            <p:ph type="body" sz="quarter" idx="14"/>
          </p:nvPr>
        </p:nvSpPr>
        <p:spPr>
          <a:xfrm>
            <a:off x="609600" y="1295400"/>
            <a:ext cx="8001000" cy="381000"/>
          </a:xfrm>
        </p:spPr>
        <p:txBody>
          <a:bodyPr/>
          <a:lstStyle/>
          <a:p>
            <a:pPr lvl="0" algn="ctr"/>
            <a:r>
              <a:rPr lang="en-US" altLang="en-US" sz="1800" b="1" kern="0" dirty="0">
                <a:solidFill>
                  <a:prstClr val="black"/>
                </a:solidFill>
                <a:latin typeface="Verdana" pitchFamily="34" charset="0"/>
                <a:ea typeface="Verdana" pitchFamily="34" charset="0"/>
                <a:cs typeface="Verdana" pitchFamily="34" charset="0"/>
              </a:rPr>
              <a:t>Learning Objective P1: </a:t>
            </a:r>
            <a:r>
              <a:rPr lang="en-US" altLang="en-US" sz="1800" dirty="0">
                <a:latin typeface="Verdana" pitchFamily="34" charset="0"/>
                <a:ea typeface="Verdana" pitchFamily="34" charset="0"/>
                <a:cs typeface="Verdana" pitchFamily="34" charset="0"/>
              </a:rPr>
              <a:t>Prepare and explain adjusting entries</a:t>
            </a:r>
            <a:r>
              <a:rPr lang="en-US" sz="1800" dirty="0">
                <a:latin typeface="Verdana" pitchFamily="34" charset="0"/>
                <a:ea typeface="Verdana" pitchFamily="34" charset="0"/>
                <a:cs typeface="Verdana" pitchFamily="34" charset="0"/>
              </a:rPr>
              <a:t>.</a:t>
            </a:r>
          </a:p>
        </p:txBody>
      </p:sp>
      <p:sp>
        <p:nvSpPr>
          <p:cNvPr id="3" name="Content Placeholder 2"/>
          <p:cNvSpPr>
            <a:spLocks noGrp="1"/>
          </p:cNvSpPr>
          <p:nvPr>
            <p:ph sz="quarter" idx="15"/>
          </p:nvPr>
        </p:nvSpPr>
        <p:spPr>
          <a:xfrm>
            <a:off x="457200" y="1828800"/>
            <a:ext cx="8229600" cy="838200"/>
          </a:xfrm>
        </p:spPr>
        <p:txBody>
          <a:bodyPr anchor="t"/>
          <a:lstStyle/>
          <a:p>
            <a:pPr marL="1320800" indent="-1320800">
              <a:buNone/>
            </a:pPr>
            <a:r>
              <a:rPr lang="en-US" sz="2400" b="1" dirty="0">
                <a:solidFill>
                  <a:srgbClr val="000000"/>
                </a:solidFill>
                <a:latin typeface="Verdana" pitchFamily="34" charset="0"/>
                <a:ea typeface="Verdana" pitchFamily="34" charset="0"/>
                <a:cs typeface="Verdana" pitchFamily="34" charset="0"/>
              </a:rPr>
              <a:t>Step 3: </a:t>
            </a:r>
            <a:r>
              <a:rPr lang="en-US" sz="2400" dirty="0">
                <a:solidFill>
                  <a:srgbClr val="000000"/>
                </a:solidFill>
                <a:latin typeface="Verdana" pitchFamily="34" charset="0"/>
                <a:ea typeface="Verdana" pitchFamily="34" charset="0"/>
                <a:cs typeface="Verdana" pitchFamily="34" charset="0"/>
              </a:rPr>
              <a:t>Record an adjusting entry to get from step 1 to step 2.</a:t>
            </a:r>
          </a:p>
        </p:txBody>
      </p:sp>
      <p:pic>
        <p:nvPicPr>
          <p:cNvPr id="7" name="Picture 6" descr="Journal entry for Dec. 31 &#10;Rent Expenses 3,000 debit &#10;Prepaid Rent  3,000 credit"/>
          <p:cNvPicPr>
            <a:picLocks noChangeAspect="1"/>
          </p:cNvPicPr>
          <p:nvPr/>
        </p:nvPicPr>
        <p:blipFill>
          <a:blip r:embed="rId3"/>
          <a:stretch>
            <a:fillRect/>
          </a:stretch>
        </p:blipFill>
        <p:spPr>
          <a:xfrm>
            <a:off x="533400" y="2920106"/>
            <a:ext cx="8006291" cy="1042294"/>
          </a:xfrm>
          <a:prstGeom prst="rect">
            <a:avLst/>
          </a:prstGeom>
        </p:spPr>
      </p:pic>
    </p:spTree>
    <p:extLst>
      <p:ext uri="{BB962C8B-B14F-4D97-AF65-F5344CB8AC3E}">
        <p14:creationId xmlns:p14="http://schemas.microsoft.com/office/powerpoint/2010/main" val="3751058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533400"/>
            <a:ext cx="9144000" cy="685800"/>
          </a:xfrm>
        </p:spPr>
        <p:txBody>
          <a:bodyPr/>
          <a:lstStyle/>
          <a:p>
            <a:r>
              <a:rPr lang="en-US" sz="3600" dirty="0">
                <a:solidFill>
                  <a:srgbClr val="000000"/>
                </a:solidFill>
              </a:rPr>
              <a:t>NEED-TO-KNOW 3-1 (8 of 11)</a:t>
            </a:r>
            <a:endParaRPr lang="en-US" sz="3600" dirty="0">
              <a:latin typeface="Verdana" pitchFamily="34" charset="0"/>
              <a:ea typeface="Verdana" pitchFamily="34" charset="0"/>
              <a:cs typeface="Verdana" pitchFamily="34" charset="0"/>
            </a:endParaRPr>
          </a:p>
        </p:txBody>
      </p:sp>
      <p:sp>
        <p:nvSpPr>
          <p:cNvPr id="7" name="Text Placeholder 6"/>
          <p:cNvSpPr>
            <a:spLocks noGrp="1"/>
          </p:cNvSpPr>
          <p:nvPr>
            <p:ph type="body" sz="quarter" idx="13"/>
          </p:nvPr>
        </p:nvSpPr>
        <p:spPr>
          <a:xfrm>
            <a:off x="685800" y="1295400"/>
            <a:ext cx="7772400" cy="381000"/>
          </a:xfrm>
        </p:spPr>
        <p:txBody>
          <a:bodyPr/>
          <a:lstStyle/>
          <a:p>
            <a:pPr algn="ctr"/>
            <a:r>
              <a:rPr lang="en-US" altLang="en-US" sz="1800" b="1" kern="0" dirty="0">
                <a:solidFill>
                  <a:prstClr val="black"/>
                </a:solidFill>
                <a:latin typeface="Verdana" pitchFamily="34" charset="0"/>
                <a:ea typeface="Verdana" pitchFamily="34" charset="0"/>
                <a:cs typeface="Verdana" pitchFamily="34" charset="0"/>
              </a:rPr>
              <a:t>Learning Objective P1: </a:t>
            </a:r>
            <a:r>
              <a:rPr lang="en-US" altLang="en-US" sz="1800" dirty="0">
                <a:latin typeface="Verdana" pitchFamily="34" charset="0"/>
                <a:ea typeface="Verdana" pitchFamily="34" charset="0"/>
                <a:cs typeface="Verdana" pitchFamily="34" charset="0"/>
              </a:rPr>
              <a:t>Prepare and explain adjusting entries</a:t>
            </a:r>
            <a:r>
              <a:rPr lang="en-US" sz="1800" dirty="0">
                <a:latin typeface="Verdana" pitchFamily="34" charset="0"/>
                <a:ea typeface="Verdana" pitchFamily="34" charset="0"/>
                <a:cs typeface="Verdana" pitchFamily="34" charset="0"/>
              </a:rPr>
              <a:t>.</a:t>
            </a:r>
          </a:p>
        </p:txBody>
      </p:sp>
      <p:sp>
        <p:nvSpPr>
          <p:cNvPr id="2" name="Content Placeholder 1"/>
          <p:cNvSpPr>
            <a:spLocks noGrp="1"/>
          </p:cNvSpPr>
          <p:nvPr>
            <p:ph idx="1"/>
          </p:nvPr>
        </p:nvSpPr>
        <p:spPr>
          <a:xfrm>
            <a:off x="457200" y="1752600"/>
            <a:ext cx="8229600" cy="3276600"/>
          </a:xfrm>
        </p:spPr>
        <p:txBody>
          <a:bodyPr/>
          <a:lstStyle/>
          <a:p>
            <a:pPr marL="0" indent="0">
              <a:spcBef>
                <a:spcPts val="600"/>
              </a:spcBef>
              <a:buNone/>
            </a:pPr>
            <a:r>
              <a:rPr lang="en-US" sz="2200" b="1" dirty="0">
                <a:solidFill>
                  <a:srgbClr val="000000"/>
                </a:solidFill>
                <a:latin typeface="Verdana" pitchFamily="34" charset="0"/>
                <a:ea typeface="Verdana" pitchFamily="34" charset="0"/>
                <a:cs typeface="Verdana" pitchFamily="34" charset="0"/>
              </a:rPr>
              <a:t>Supplies. </a:t>
            </a:r>
            <a:r>
              <a:rPr lang="en-US" sz="2200" dirty="0">
                <a:solidFill>
                  <a:srgbClr val="000000"/>
                </a:solidFill>
                <a:latin typeface="Verdana" pitchFamily="34" charset="0"/>
                <a:ea typeface="Verdana" pitchFamily="34" charset="0"/>
                <a:cs typeface="Verdana" pitchFamily="34" charset="0"/>
              </a:rPr>
              <a:t>The Supplies account has an $1,000 debit balance to start the year. Supplies of $2,000 were purchased during the current year and debited to the Supplies account. A December 31 physical count shows $500 of supplies remaining.</a:t>
            </a:r>
          </a:p>
          <a:p>
            <a:pPr marL="1204913" indent="-1204913">
              <a:spcBef>
                <a:spcPts val="600"/>
              </a:spcBef>
              <a:buNone/>
            </a:pPr>
            <a:r>
              <a:rPr lang="en-US" sz="2200" b="1" dirty="0">
                <a:solidFill>
                  <a:srgbClr val="000000"/>
                </a:solidFill>
                <a:latin typeface="Verdana" pitchFamily="34" charset="0"/>
                <a:ea typeface="Verdana" pitchFamily="34" charset="0"/>
                <a:cs typeface="Verdana" pitchFamily="34" charset="0"/>
              </a:rPr>
              <a:t>Step 1: </a:t>
            </a:r>
            <a:r>
              <a:rPr lang="en-US" sz="2200" dirty="0">
                <a:solidFill>
                  <a:srgbClr val="000000"/>
                </a:solidFill>
                <a:latin typeface="Verdana" pitchFamily="34" charset="0"/>
                <a:ea typeface="Verdana" pitchFamily="34" charset="0"/>
                <a:cs typeface="Verdana" pitchFamily="34" charset="0"/>
              </a:rPr>
              <a:t>Determine what the current account balance equals. $3,000</a:t>
            </a:r>
          </a:p>
          <a:p>
            <a:pPr marL="1204913" indent="-1204913">
              <a:spcBef>
                <a:spcPts val="600"/>
              </a:spcBef>
              <a:buNone/>
            </a:pPr>
            <a:r>
              <a:rPr lang="en-US" sz="2200" b="1" dirty="0">
                <a:solidFill>
                  <a:srgbClr val="000000"/>
                </a:solidFill>
                <a:latin typeface="Verdana" pitchFamily="34" charset="0"/>
                <a:ea typeface="Verdana" pitchFamily="34" charset="0"/>
                <a:cs typeface="Verdana" pitchFamily="34" charset="0"/>
              </a:rPr>
              <a:t>Step 2: </a:t>
            </a:r>
            <a:r>
              <a:rPr lang="en-US" sz="2200" dirty="0">
                <a:solidFill>
                  <a:srgbClr val="000000"/>
                </a:solidFill>
                <a:latin typeface="Verdana" pitchFamily="34" charset="0"/>
                <a:ea typeface="Verdana" pitchFamily="34" charset="0"/>
                <a:cs typeface="Verdana" pitchFamily="34" charset="0"/>
              </a:rPr>
              <a:t>Determine what the current account balance should equal. $500</a:t>
            </a:r>
            <a:endParaRPr lang="en-US" sz="2200" dirty="0">
              <a:latin typeface="Verdana" pitchFamily="34" charset="0"/>
              <a:ea typeface="Verdana" pitchFamily="34" charset="0"/>
              <a:cs typeface="Verdana" pitchFamily="34" charset="0"/>
            </a:endParaRPr>
          </a:p>
        </p:txBody>
      </p:sp>
      <p:pic>
        <p:nvPicPr>
          <p:cNvPr id="3" name="Picture 2" descr="T account labeled &quot;supplies&quot; with &quot;unadjusted 3,000&quot; in the left column and &quot;adjustment 2,500&quot; in the right column, and &quot;Dec 31, 500&quot; in the second row of the left column."/>
          <p:cNvPicPr>
            <a:picLocks noChangeAspect="1"/>
          </p:cNvPicPr>
          <p:nvPr/>
        </p:nvPicPr>
        <p:blipFill>
          <a:blip r:embed="rId3"/>
          <a:stretch>
            <a:fillRect/>
          </a:stretch>
        </p:blipFill>
        <p:spPr>
          <a:xfrm>
            <a:off x="1930438" y="5105400"/>
            <a:ext cx="5232362" cy="1316182"/>
          </a:xfrm>
          <a:prstGeom prst="rect">
            <a:avLst/>
          </a:prstGeom>
        </p:spPr>
      </p:pic>
    </p:spTree>
    <p:extLst>
      <p:ext uri="{BB962C8B-B14F-4D97-AF65-F5344CB8AC3E}">
        <p14:creationId xmlns:p14="http://schemas.microsoft.com/office/powerpoint/2010/main" val="16842512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38200"/>
          </a:xfrm>
        </p:spPr>
        <p:txBody>
          <a:bodyPr anchor="ctr"/>
          <a:lstStyle/>
          <a:p>
            <a:r>
              <a:rPr lang="en-US" dirty="0">
                <a:solidFill>
                  <a:srgbClr val="000000"/>
                </a:solidFill>
              </a:rPr>
              <a:t>NEED-TO-KNOW 3-1 (9 of 11)</a:t>
            </a:r>
            <a:endParaRPr lang="en-US" dirty="0"/>
          </a:p>
        </p:txBody>
      </p:sp>
      <p:sp>
        <p:nvSpPr>
          <p:cNvPr id="4" name="Text Placeholder 3"/>
          <p:cNvSpPr>
            <a:spLocks noGrp="1"/>
          </p:cNvSpPr>
          <p:nvPr>
            <p:ph type="body" sz="quarter" idx="14"/>
          </p:nvPr>
        </p:nvSpPr>
        <p:spPr>
          <a:xfrm>
            <a:off x="533400" y="1371600"/>
            <a:ext cx="8153400" cy="381000"/>
          </a:xfrm>
        </p:spPr>
        <p:txBody>
          <a:bodyPr/>
          <a:lstStyle/>
          <a:p>
            <a:pPr lvl="0" algn="ctr"/>
            <a:r>
              <a:rPr lang="en-US" altLang="en-US" sz="1800" b="1" kern="0" dirty="0">
                <a:solidFill>
                  <a:prstClr val="black"/>
                </a:solidFill>
                <a:latin typeface="Verdana" pitchFamily="34" charset="0"/>
                <a:ea typeface="Verdana" pitchFamily="34" charset="0"/>
                <a:cs typeface="Verdana" pitchFamily="34" charset="0"/>
              </a:rPr>
              <a:t>Learning Objective P1: </a:t>
            </a:r>
            <a:r>
              <a:rPr lang="en-US" altLang="en-US" sz="1800" dirty="0">
                <a:latin typeface="Verdana" pitchFamily="34" charset="0"/>
                <a:ea typeface="Verdana" pitchFamily="34" charset="0"/>
                <a:cs typeface="Verdana" pitchFamily="34" charset="0"/>
              </a:rPr>
              <a:t>Prepare and explain adjusting entries</a:t>
            </a:r>
            <a:r>
              <a:rPr lang="en-US" sz="1800" dirty="0">
                <a:latin typeface="Verdana" pitchFamily="34" charset="0"/>
                <a:ea typeface="Verdana" pitchFamily="34" charset="0"/>
                <a:cs typeface="Verdana" pitchFamily="34" charset="0"/>
              </a:rPr>
              <a:t>.</a:t>
            </a:r>
          </a:p>
        </p:txBody>
      </p:sp>
      <p:sp>
        <p:nvSpPr>
          <p:cNvPr id="3" name="Content Placeholder 2"/>
          <p:cNvSpPr>
            <a:spLocks noGrp="1"/>
          </p:cNvSpPr>
          <p:nvPr>
            <p:ph sz="quarter" idx="15"/>
          </p:nvPr>
        </p:nvSpPr>
        <p:spPr>
          <a:xfrm>
            <a:off x="457200" y="1904999"/>
            <a:ext cx="8229600" cy="914401"/>
          </a:xfrm>
        </p:spPr>
        <p:txBody>
          <a:bodyPr anchor="t"/>
          <a:lstStyle/>
          <a:p>
            <a:pPr marL="1320800" indent="-1320800">
              <a:buNone/>
            </a:pPr>
            <a:r>
              <a:rPr lang="en-US" sz="2400" b="1" dirty="0">
                <a:solidFill>
                  <a:srgbClr val="000000"/>
                </a:solidFill>
                <a:latin typeface="Verdana" pitchFamily="34" charset="0"/>
                <a:ea typeface="Verdana" pitchFamily="34" charset="0"/>
                <a:cs typeface="Verdana" pitchFamily="34" charset="0"/>
              </a:rPr>
              <a:t>Step 3: </a:t>
            </a:r>
            <a:r>
              <a:rPr lang="en-US" sz="2400" dirty="0">
                <a:solidFill>
                  <a:srgbClr val="000000"/>
                </a:solidFill>
                <a:latin typeface="Verdana" pitchFamily="34" charset="0"/>
                <a:ea typeface="Verdana" pitchFamily="34" charset="0"/>
                <a:cs typeface="Verdana" pitchFamily="34" charset="0"/>
              </a:rPr>
              <a:t>Record an adjusting entry to get from step 1 to step 2.</a:t>
            </a:r>
          </a:p>
        </p:txBody>
      </p:sp>
      <p:pic>
        <p:nvPicPr>
          <p:cNvPr id="7" name="Picture 6" descr="Journal entry for Dec. 31 &#10;Supplies Expense 2,500 debit &#10;Supplies  2,500 credit&#10;"/>
          <p:cNvPicPr>
            <a:picLocks noChangeAspect="1"/>
          </p:cNvPicPr>
          <p:nvPr/>
        </p:nvPicPr>
        <p:blipFill>
          <a:blip r:embed="rId3"/>
          <a:stretch>
            <a:fillRect/>
          </a:stretch>
        </p:blipFill>
        <p:spPr>
          <a:xfrm>
            <a:off x="1001660" y="2971800"/>
            <a:ext cx="7151740" cy="979284"/>
          </a:xfrm>
          <a:prstGeom prst="rect">
            <a:avLst/>
          </a:prstGeom>
        </p:spPr>
      </p:pic>
    </p:spTree>
    <p:extLst>
      <p:ext uri="{BB962C8B-B14F-4D97-AF65-F5344CB8AC3E}">
        <p14:creationId xmlns:p14="http://schemas.microsoft.com/office/powerpoint/2010/main" val="31123323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533400"/>
            <a:ext cx="9144000" cy="685800"/>
          </a:xfrm>
        </p:spPr>
        <p:txBody>
          <a:bodyPr anchor="ctr"/>
          <a:lstStyle/>
          <a:p>
            <a:r>
              <a:rPr lang="en-US" dirty="0">
                <a:solidFill>
                  <a:srgbClr val="000000"/>
                </a:solidFill>
              </a:rPr>
              <a:t>NEED-TO-KNOW 3-1 (10 of 11)</a:t>
            </a:r>
            <a:endParaRPr lang="en-US" dirty="0"/>
          </a:p>
        </p:txBody>
      </p:sp>
      <p:sp>
        <p:nvSpPr>
          <p:cNvPr id="7" name="Text Placeholder 6"/>
          <p:cNvSpPr>
            <a:spLocks noGrp="1"/>
          </p:cNvSpPr>
          <p:nvPr>
            <p:ph type="body" sz="quarter" idx="14"/>
          </p:nvPr>
        </p:nvSpPr>
        <p:spPr>
          <a:xfrm>
            <a:off x="762000" y="1327430"/>
            <a:ext cx="7620000" cy="348970"/>
          </a:xfrm>
        </p:spPr>
        <p:txBody>
          <a:bodyPr/>
          <a:lstStyle/>
          <a:p>
            <a:pPr lvl="0" algn="ctr"/>
            <a:r>
              <a:rPr lang="en-US" altLang="en-US" sz="1800" b="1" kern="0" dirty="0">
                <a:solidFill>
                  <a:prstClr val="black"/>
                </a:solidFill>
                <a:latin typeface="Verdana" pitchFamily="34" charset="0"/>
                <a:ea typeface="Verdana" pitchFamily="34" charset="0"/>
                <a:cs typeface="Verdana" pitchFamily="34" charset="0"/>
              </a:rPr>
              <a:t>Learning Objective P1: </a:t>
            </a:r>
            <a:r>
              <a:rPr lang="en-US" altLang="en-US" sz="1800" dirty="0">
                <a:latin typeface="Verdana" pitchFamily="34" charset="0"/>
                <a:ea typeface="Verdana" pitchFamily="34" charset="0"/>
                <a:cs typeface="Verdana" pitchFamily="34" charset="0"/>
              </a:rPr>
              <a:t>Prepare and explain adjusting entries</a:t>
            </a:r>
            <a:r>
              <a:rPr lang="en-US" sz="1800" dirty="0">
                <a:latin typeface="Verdana" pitchFamily="34" charset="0"/>
                <a:ea typeface="Verdana" pitchFamily="34" charset="0"/>
                <a:cs typeface="Verdana" pitchFamily="34" charset="0"/>
              </a:rPr>
              <a:t>.</a:t>
            </a:r>
          </a:p>
        </p:txBody>
      </p:sp>
      <p:sp>
        <p:nvSpPr>
          <p:cNvPr id="6" name="Content Placeholder 5"/>
          <p:cNvSpPr>
            <a:spLocks noGrp="1"/>
          </p:cNvSpPr>
          <p:nvPr>
            <p:ph type="body" sz="quarter" idx="4294967295"/>
          </p:nvPr>
        </p:nvSpPr>
        <p:spPr>
          <a:xfrm>
            <a:off x="435697" y="1905000"/>
            <a:ext cx="8251103" cy="3276600"/>
          </a:xfrm>
        </p:spPr>
        <p:txBody>
          <a:bodyPr anchor="t"/>
          <a:lstStyle/>
          <a:p>
            <a:pPr marL="0" indent="0">
              <a:buNone/>
            </a:pPr>
            <a:r>
              <a:rPr lang="en-US" sz="2200" b="1" dirty="0">
                <a:solidFill>
                  <a:srgbClr val="000000"/>
                </a:solidFill>
                <a:latin typeface="Verdana" pitchFamily="34" charset="0"/>
                <a:ea typeface="Verdana" pitchFamily="34" charset="0"/>
                <a:cs typeface="Verdana" pitchFamily="34" charset="0"/>
              </a:rPr>
              <a:t>Accumulated Depreciation. </a:t>
            </a:r>
            <a:r>
              <a:rPr lang="en-US" sz="2200" dirty="0">
                <a:solidFill>
                  <a:srgbClr val="000000"/>
                </a:solidFill>
                <a:latin typeface="Verdana" pitchFamily="34" charset="0"/>
                <a:ea typeface="Verdana" pitchFamily="34" charset="0"/>
                <a:cs typeface="Verdana" pitchFamily="34" charset="0"/>
              </a:rPr>
              <a:t>The company has only one fixed asset (equipment) that it purchased at the start of this year. That asset had cost $38,000, had an estimated life of 10 years, and is expected to be valued at $8,000 at the end of the 10-year life.</a:t>
            </a:r>
          </a:p>
          <a:p>
            <a:pPr marL="1204913" indent="-1204913">
              <a:buNone/>
            </a:pPr>
            <a:r>
              <a:rPr lang="en-US" sz="2200" b="1" dirty="0">
                <a:solidFill>
                  <a:srgbClr val="000000"/>
                </a:solidFill>
                <a:latin typeface="Verdana" pitchFamily="34" charset="0"/>
                <a:ea typeface="Verdana" pitchFamily="34" charset="0"/>
                <a:cs typeface="Verdana" pitchFamily="34" charset="0"/>
              </a:rPr>
              <a:t>Step 1: </a:t>
            </a:r>
            <a:r>
              <a:rPr lang="en-US" sz="2200" dirty="0">
                <a:solidFill>
                  <a:srgbClr val="000000"/>
                </a:solidFill>
                <a:latin typeface="Verdana" pitchFamily="34" charset="0"/>
                <a:ea typeface="Verdana" pitchFamily="34" charset="0"/>
                <a:cs typeface="Verdana" pitchFamily="34" charset="0"/>
              </a:rPr>
              <a:t>Determine what the current account balance equals. $0</a:t>
            </a:r>
          </a:p>
          <a:p>
            <a:pPr marL="1204913" indent="-1204913">
              <a:buNone/>
            </a:pPr>
            <a:r>
              <a:rPr lang="en-US" sz="2200" b="1" dirty="0">
                <a:solidFill>
                  <a:srgbClr val="000000"/>
                </a:solidFill>
                <a:latin typeface="Verdana" pitchFamily="34" charset="0"/>
                <a:ea typeface="Verdana" pitchFamily="34" charset="0"/>
                <a:cs typeface="Verdana" pitchFamily="34" charset="0"/>
              </a:rPr>
              <a:t>Step 2: </a:t>
            </a:r>
            <a:r>
              <a:rPr lang="en-US" sz="2200" dirty="0">
                <a:solidFill>
                  <a:srgbClr val="000000"/>
                </a:solidFill>
                <a:latin typeface="Verdana" pitchFamily="34" charset="0"/>
                <a:ea typeface="Verdana" pitchFamily="34" charset="0"/>
                <a:cs typeface="Verdana" pitchFamily="34" charset="0"/>
              </a:rPr>
              <a:t>Determine what the current account balance should equal. $3,000</a:t>
            </a:r>
          </a:p>
        </p:txBody>
      </p:sp>
      <p:pic>
        <p:nvPicPr>
          <p:cNvPr id="2" name="Picture 1" descr="T account labeled &quot;accumulated depreciation&quot; with &quot;unadusted 0&quot; in the right column, &quot;adjustment 3,000 in red&quot; below it in the right column, and &quot;Dec 31, 3000&quot; below it in the right column. To the right is the expression $38,000 minus $8,000 divided by 10 years."/>
          <p:cNvPicPr>
            <a:picLocks noChangeAspect="1"/>
          </p:cNvPicPr>
          <p:nvPr/>
        </p:nvPicPr>
        <p:blipFill>
          <a:blip r:embed="rId3"/>
          <a:stretch>
            <a:fillRect/>
          </a:stretch>
        </p:blipFill>
        <p:spPr>
          <a:xfrm>
            <a:off x="1748306" y="5154521"/>
            <a:ext cx="5719294" cy="1322479"/>
          </a:xfrm>
          <a:prstGeom prst="rect">
            <a:avLst/>
          </a:prstGeom>
        </p:spPr>
      </p:pic>
    </p:spTree>
    <p:extLst>
      <p:ext uri="{BB962C8B-B14F-4D97-AF65-F5344CB8AC3E}">
        <p14:creationId xmlns:p14="http://schemas.microsoft.com/office/powerpoint/2010/main" val="8425069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38200"/>
          </a:xfrm>
        </p:spPr>
        <p:txBody>
          <a:bodyPr anchor="ctr"/>
          <a:lstStyle/>
          <a:p>
            <a:r>
              <a:rPr lang="en-US" dirty="0">
                <a:solidFill>
                  <a:srgbClr val="000000"/>
                </a:solidFill>
              </a:rPr>
              <a:t>NEED-TO-KNOW 3-1 (11 of 11)</a:t>
            </a:r>
            <a:endParaRPr lang="en-US" dirty="0"/>
          </a:p>
        </p:txBody>
      </p:sp>
      <p:sp>
        <p:nvSpPr>
          <p:cNvPr id="4" name="Text Placeholder 3"/>
          <p:cNvSpPr>
            <a:spLocks noGrp="1"/>
          </p:cNvSpPr>
          <p:nvPr>
            <p:ph type="body" sz="quarter" idx="14"/>
          </p:nvPr>
        </p:nvSpPr>
        <p:spPr>
          <a:xfrm>
            <a:off x="762000" y="1371600"/>
            <a:ext cx="7696200" cy="381000"/>
          </a:xfrm>
        </p:spPr>
        <p:txBody>
          <a:bodyPr/>
          <a:lstStyle/>
          <a:p>
            <a:pPr algn="ctr"/>
            <a:r>
              <a:rPr lang="en-US" altLang="en-US" sz="1800" b="1" kern="0" dirty="0">
                <a:solidFill>
                  <a:prstClr val="black"/>
                </a:solidFill>
                <a:latin typeface="Verdana" pitchFamily="34" charset="0"/>
                <a:ea typeface="Verdana" pitchFamily="34" charset="0"/>
                <a:cs typeface="Verdana" pitchFamily="34" charset="0"/>
              </a:rPr>
              <a:t>Learning Objective P1: </a:t>
            </a:r>
            <a:r>
              <a:rPr lang="en-US" altLang="en-US" sz="1800" dirty="0">
                <a:latin typeface="Verdana" pitchFamily="34" charset="0"/>
                <a:ea typeface="Verdana" pitchFamily="34" charset="0"/>
                <a:cs typeface="Verdana" pitchFamily="34" charset="0"/>
              </a:rPr>
              <a:t>Prepare and explain adjusting entries</a:t>
            </a:r>
          </a:p>
        </p:txBody>
      </p:sp>
      <p:sp>
        <p:nvSpPr>
          <p:cNvPr id="6" name="Content Placeholder 5"/>
          <p:cNvSpPr>
            <a:spLocks noGrp="1"/>
          </p:cNvSpPr>
          <p:nvPr>
            <p:ph sz="quarter" idx="16"/>
          </p:nvPr>
        </p:nvSpPr>
        <p:spPr>
          <a:xfrm>
            <a:off x="413657" y="1967191"/>
            <a:ext cx="8273143" cy="776009"/>
          </a:xfrm>
        </p:spPr>
        <p:txBody>
          <a:bodyPr/>
          <a:lstStyle/>
          <a:p>
            <a:pPr marL="1204913" indent="-1204913">
              <a:buNone/>
              <a:tabLst>
                <a:tab pos="465138" algn="l"/>
              </a:tabLst>
            </a:pPr>
            <a:r>
              <a:rPr lang="en-US" sz="2200" b="1" dirty="0">
                <a:solidFill>
                  <a:srgbClr val="000000"/>
                </a:solidFill>
                <a:latin typeface="Verdana" pitchFamily="34" charset="0"/>
                <a:ea typeface="Verdana" pitchFamily="34" charset="0"/>
                <a:cs typeface="Verdana" pitchFamily="34" charset="0"/>
              </a:rPr>
              <a:t>Step 3: </a:t>
            </a:r>
            <a:r>
              <a:rPr lang="en-US" sz="2200" dirty="0">
                <a:solidFill>
                  <a:srgbClr val="000000"/>
                </a:solidFill>
                <a:latin typeface="Verdana" pitchFamily="34" charset="0"/>
                <a:ea typeface="Verdana" pitchFamily="34" charset="0"/>
                <a:cs typeface="Verdana" pitchFamily="34" charset="0"/>
              </a:rPr>
              <a:t>Record an adjusting entry to get from step 1 to step 2.</a:t>
            </a:r>
          </a:p>
        </p:txBody>
      </p:sp>
      <p:pic>
        <p:nvPicPr>
          <p:cNvPr id="7" name="Picture 6" descr="Journal entry for Dec.31 &#10;Depreciation Expense 3,000 debit &#10;Accumulated Depreciation  3,000 credit&#10;"/>
          <p:cNvPicPr>
            <a:picLocks noChangeAspect="1"/>
          </p:cNvPicPr>
          <p:nvPr/>
        </p:nvPicPr>
        <p:blipFill>
          <a:blip r:embed="rId3"/>
          <a:stretch>
            <a:fillRect/>
          </a:stretch>
        </p:blipFill>
        <p:spPr>
          <a:xfrm>
            <a:off x="650690" y="2833025"/>
            <a:ext cx="7859982" cy="1053175"/>
          </a:xfrm>
          <a:prstGeom prst="rect">
            <a:avLst/>
          </a:prstGeom>
        </p:spPr>
      </p:pic>
      <p:sp>
        <p:nvSpPr>
          <p:cNvPr id="9" name="Content Placeholder 1"/>
          <p:cNvSpPr>
            <a:spLocks noGrp="1"/>
          </p:cNvSpPr>
          <p:nvPr>
            <p:ph sz="quarter" idx="16"/>
          </p:nvPr>
        </p:nvSpPr>
        <p:spPr>
          <a:xfrm>
            <a:off x="533400" y="4038600"/>
            <a:ext cx="8077200" cy="2438400"/>
          </a:xfrm>
        </p:spPr>
        <p:txBody>
          <a:bodyPr/>
          <a:lstStyle/>
          <a:p>
            <a:pPr marL="6350" indent="0">
              <a:buNone/>
            </a:pPr>
            <a:r>
              <a:rPr lang="en-US" sz="2200" u="sng" dirty="0">
                <a:solidFill>
                  <a:srgbClr val="000000"/>
                </a:solidFill>
                <a:latin typeface="Verdana" pitchFamily="34" charset="0"/>
                <a:ea typeface="Verdana" pitchFamily="34" charset="0"/>
                <a:cs typeface="Verdana" pitchFamily="34" charset="0"/>
              </a:rPr>
              <a:t>Income Statement</a:t>
            </a:r>
            <a:r>
              <a:rPr lang="en-US" sz="2200" dirty="0">
                <a:solidFill>
                  <a:srgbClr val="000000"/>
                </a:solidFill>
                <a:latin typeface="Verdana" pitchFamily="34" charset="0"/>
                <a:ea typeface="Verdana" pitchFamily="34" charset="0"/>
                <a:cs typeface="Verdana" pitchFamily="34" charset="0"/>
              </a:rPr>
              <a:t> </a:t>
            </a:r>
          </a:p>
          <a:p>
            <a:pPr marL="920750" lvl="1" indent="0">
              <a:buNone/>
            </a:pPr>
            <a:r>
              <a:rPr lang="en-US" sz="2200" dirty="0">
                <a:solidFill>
                  <a:srgbClr val="000000"/>
                </a:solidFill>
                <a:latin typeface="Verdana" pitchFamily="34" charset="0"/>
                <a:ea typeface="Verdana" pitchFamily="34" charset="0"/>
                <a:cs typeface="Verdana" pitchFamily="34" charset="0"/>
              </a:rPr>
              <a:t>Revenue</a:t>
            </a:r>
          </a:p>
          <a:p>
            <a:pPr marL="6350" lvl="1" indent="0">
              <a:buNone/>
            </a:pPr>
            <a:r>
              <a:rPr lang="en-US" sz="2200" b="1" dirty="0">
                <a:solidFill>
                  <a:srgbClr val="000000"/>
                </a:solidFill>
                <a:latin typeface="Verdana" pitchFamily="34" charset="0"/>
                <a:ea typeface="Verdana" pitchFamily="34" charset="0"/>
                <a:cs typeface="Verdana" pitchFamily="34" charset="0"/>
              </a:rPr>
              <a:t>Debit</a:t>
            </a:r>
            <a:r>
              <a:rPr lang="en-US" sz="2200" dirty="0">
                <a:solidFill>
                  <a:srgbClr val="000000"/>
                </a:solidFill>
                <a:latin typeface="Verdana" pitchFamily="34" charset="0"/>
                <a:ea typeface="Verdana" pitchFamily="34" charset="0"/>
                <a:cs typeface="Verdana" pitchFamily="34" charset="0"/>
              </a:rPr>
              <a:t> Expense</a:t>
            </a:r>
          </a:p>
          <a:p>
            <a:pPr marL="6350" indent="0">
              <a:buNone/>
            </a:pPr>
            <a:r>
              <a:rPr lang="en-US" sz="2200" u="sng" dirty="0">
                <a:solidFill>
                  <a:srgbClr val="000000"/>
                </a:solidFill>
                <a:latin typeface="Verdana" pitchFamily="34" charset="0"/>
                <a:ea typeface="Verdana" pitchFamily="34" charset="0"/>
                <a:cs typeface="Verdana" pitchFamily="34" charset="0"/>
              </a:rPr>
              <a:t>Balance Sheet</a:t>
            </a:r>
          </a:p>
          <a:p>
            <a:pPr marL="6350" lvl="1" indent="0">
              <a:buNone/>
            </a:pPr>
            <a:r>
              <a:rPr lang="en-US" sz="2200" b="1" dirty="0">
                <a:solidFill>
                  <a:srgbClr val="000000"/>
                </a:solidFill>
                <a:latin typeface="Verdana" pitchFamily="34" charset="0"/>
                <a:ea typeface="Verdana" pitchFamily="34" charset="0"/>
                <a:cs typeface="Verdana" pitchFamily="34" charset="0"/>
              </a:rPr>
              <a:t>Credit</a:t>
            </a:r>
            <a:r>
              <a:rPr lang="en-US" sz="2200" dirty="0">
                <a:solidFill>
                  <a:srgbClr val="000000"/>
                </a:solidFill>
                <a:latin typeface="Verdana" pitchFamily="34" charset="0"/>
                <a:ea typeface="Verdana" pitchFamily="34" charset="0"/>
                <a:cs typeface="Verdana" pitchFamily="34" charset="0"/>
              </a:rPr>
              <a:t> Contra-Asset</a:t>
            </a:r>
          </a:p>
          <a:p>
            <a:pPr marL="1036638" lvl="1" indent="0">
              <a:buNone/>
            </a:pPr>
            <a:r>
              <a:rPr lang="en-US" sz="2200" dirty="0">
                <a:solidFill>
                  <a:srgbClr val="000000"/>
                </a:solidFill>
                <a:latin typeface="Verdana" pitchFamily="34" charset="0"/>
                <a:ea typeface="Verdana" pitchFamily="34" charset="0"/>
                <a:cs typeface="Verdana" pitchFamily="34" charset="0"/>
              </a:rPr>
              <a:t>Liability</a:t>
            </a:r>
            <a:endParaRPr lang="en-US" sz="22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5794723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41811" cy="1066800"/>
          </a:xfrm>
        </p:spPr>
        <p:txBody>
          <a:bodyPr anchor="ctr"/>
          <a:lstStyle/>
          <a:p>
            <a:r>
              <a:rPr lang="en-US" dirty="0"/>
              <a:t>Unearned (Deferred) Revenues (1 of 5)</a:t>
            </a:r>
          </a:p>
        </p:txBody>
      </p:sp>
      <p:sp>
        <p:nvSpPr>
          <p:cNvPr id="3" name="Text Placeholder 2"/>
          <p:cNvSpPr>
            <a:spLocks noGrp="1"/>
          </p:cNvSpPr>
          <p:nvPr>
            <p:ph type="body" sz="quarter" idx="14"/>
          </p:nvPr>
        </p:nvSpPr>
        <p:spPr>
          <a:xfrm>
            <a:off x="381000" y="1752600"/>
            <a:ext cx="8382000" cy="381000"/>
          </a:xfrm>
        </p:spPr>
        <p:txBody>
          <a:bodyPr/>
          <a:lstStyle/>
          <a:p>
            <a:pPr lvl="0" algn="ctr"/>
            <a:r>
              <a:rPr lang="en-US" altLang="en-US" sz="1800" b="1" kern="0" dirty="0">
                <a:solidFill>
                  <a:prstClr val="black"/>
                </a:solidFill>
                <a:latin typeface="Verdana" pitchFamily="34" charset="0"/>
                <a:ea typeface="Verdana" pitchFamily="34" charset="0"/>
                <a:cs typeface="Verdana" pitchFamily="34" charset="0"/>
              </a:rPr>
              <a:t>Learning Objective P1: </a:t>
            </a:r>
            <a:r>
              <a:rPr lang="en-US" altLang="en-US" sz="1800" dirty="0">
                <a:latin typeface="Verdana" pitchFamily="34" charset="0"/>
                <a:ea typeface="Verdana" pitchFamily="34" charset="0"/>
                <a:cs typeface="Verdana" pitchFamily="34" charset="0"/>
              </a:rPr>
              <a:t>Prepare and explain adjusting entries</a:t>
            </a:r>
            <a:r>
              <a:rPr lang="en-US" sz="1800" dirty="0">
                <a:latin typeface="Verdana" pitchFamily="34" charset="0"/>
                <a:ea typeface="Verdana" pitchFamily="34" charset="0"/>
                <a:cs typeface="Verdana" pitchFamily="34" charset="0"/>
              </a:rPr>
              <a:t>.</a:t>
            </a:r>
            <a:endParaRPr lang="en-US" sz="1800" b="1" kern="0" dirty="0">
              <a:solidFill>
                <a:prstClr val="black"/>
              </a:solidFill>
              <a:latin typeface="Verdana" pitchFamily="34" charset="0"/>
              <a:ea typeface="Verdana" pitchFamily="34" charset="0"/>
              <a:cs typeface="Verdana" pitchFamily="34" charset="0"/>
            </a:endParaRPr>
          </a:p>
        </p:txBody>
      </p:sp>
      <p:sp>
        <p:nvSpPr>
          <p:cNvPr id="5" name="Content Placeholder 4"/>
          <p:cNvSpPr>
            <a:spLocks noGrp="1"/>
          </p:cNvSpPr>
          <p:nvPr>
            <p:ph sz="quarter" idx="16"/>
          </p:nvPr>
        </p:nvSpPr>
        <p:spPr>
          <a:xfrm>
            <a:off x="457200" y="2286000"/>
            <a:ext cx="8229600" cy="1295400"/>
          </a:xfrm>
        </p:spPr>
        <p:txBody>
          <a:bodyPr/>
          <a:lstStyle/>
          <a:p>
            <a:pPr marL="0" indent="0">
              <a:buNone/>
            </a:pPr>
            <a:r>
              <a:rPr lang="en-US" sz="2400" kern="0" dirty="0"/>
              <a:t>Exhibit 3.8 </a:t>
            </a:r>
          </a:p>
          <a:p>
            <a:pPr marL="0" indent="0">
              <a:buNone/>
            </a:pPr>
            <a:r>
              <a:rPr lang="en-US" sz="2400" dirty="0">
                <a:latin typeface="Verdana" pitchFamily="34" charset="0"/>
                <a:ea typeface="Verdana" pitchFamily="34" charset="0"/>
                <a:cs typeface="Verdana" pitchFamily="34" charset="0"/>
              </a:rPr>
              <a:t>Cash received in advance of providing products or services.</a:t>
            </a:r>
          </a:p>
        </p:txBody>
      </p:sp>
      <p:pic>
        <p:nvPicPr>
          <p:cNvPr id="7" name="Picture 6" descr="A T account for Liability and one for Revenue. The word &quot;decrease it&quot; is pointing to &quot;liability&quot; and &quot;increase it&quot; is pointing to &quot;revenue&quot;. Arrows show that a debit to the left liability column is a credit to the right revenue column."/>
          <p:cNvPicPr>
            <a:picLocks noChangeAspect="1"/>
          </p:cNvPicPr>
          <p:nvPr/>
        </p:nvPicPr>
        <p:blipFill>
          <a:blip r:embed="rId3"/>
          <a:stretch>
            <a:fillRect/>
          </a:stretch>
        </p:blipFill>
        <p:spPr>
          <a:xfrm>
            <a:off x="1447800" y="3627169"/>
            <a:ext cx="6294011" cy="2773631"/>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533400"/>
            <a:ext cx="8001000" cy="1066800"/>
          </a:xfrm>
        </p:spPr>
        <p:txBody>
          <a:bodyPr anchor="ctr"/>
          <a:lstStyle/>
          <a:p>
            <a:r>
              <a:rPr lang="en-US" dirty="0"/>
              <a:t>Unearned (Deferred) Revenues (2 of 5)</a:t>
            </a:r>
          </a:p>
        </p:txBody>
      </p:sp>
      <p:sp>
        <p:nvSpPr>
          <p:cNvPr id="8" name="Text Placeholder 7"/>
          <p:cNvSpPr>
            <a:spLocks noGrp="1"/>
          </p:cNvSpPr>
          <p:nvPr>
            <p:ph sz="quarter" idx="15"/>
          </p:nvPr>
        </p:nvSpPr>
        <p:spPr>
          <a:xfrm>
            <a:off x="609600" y="1676400"/>
            <a:ext cx="7962900" cy="381000"/>
          </a:xfrm>
        </p:spPr>
        <p:txBody>
          <a:bodyPr/>
          <a:lstStyle/>
          <a:p>
            <a:pPr marL="0" lvl="0" indent="0" algn="ctr">
              <a:buNone/>
            </a:pPr>
            <a:r>
              <a:rPr lang="en-US" altLang="en-US" sz="1800" b="1" kern="0" dirty="0">
                <a:solidFill>
                  <a:prstClr val="black"/>
                </a:solidFill>
                <a:latin typeface="Verdana" pitchFamily="34" charset="0"/>
                <a:ea typeface="Verdana" pitchFamily="34" charset="0"/>
                <a:cs typeface="Verdana" pitchFamily="34" charset="0"/>
              </a:rPr>
              <a:t>Learning Objective P1: </a:t>
            </a:r>
            <a:r>
              <a:rPr lang="en-US" altLang="en-US" sz="1800" dirty="0">
                <a:latin typeface="Verdana" pitchFamily="34" charset="0"/>
                <a:ea typeface="Verdana" pitchFamily="34" charset="0"/>
                <a:cs typeface="Verdana" pitchFamily="34" charset="0"/>
              </a:rPr>
              <a:t>Prepare and explain adjusting entries</a:t>
            </a:r>
            <a:r>
              <a:rPr lang="en-US" sz="1800" dirty="0">
                <a:latin typeface="Verdana" pitchFamily="34" charset="0"/>
                <a:ea typeface="Verdana" pitchFamily="34" charset="0"/>
                <a:cs typeface="Verdana" pitchFamily="34" charset="0"/>
              </a:rPr>
              <a:t>.</a:t>
            </a:r>
            <a:endParaRPr lang="en-US" sz="1800" b="1" kern="0" dirty="0">
              <a:solidFill>
                <a:prstClr val="black"/>
              </a:solidFill>
              <a:latin typeface="Verdana" pitchFamily="34" charset="0"/>
              <a:ea typeface="Verdana" pitchFamily="34" charset="0"/>
              <a:cs typeface="Verdana" pitchFamily="34" charset="0"/>
            </a:endParaRPr>
          </a:p>
        </p:txBody>
      </p:sp>
      <p:sp>
        <p:nvSpPr>
          <p:cNvPr id="4" name="Content Placeholder 3"/>
          <p:cNvSpPr>
            <a:spLocks noGrp="1"/>
          </p:cNvSpPr>
          <p:nvPr>
            <p:ph type="body" sz="quarter" idx="14"/>
          </p:nvPr>
        </p:nvSpPr>
        <p:spPr>
          <a:xfrm>
            <a:off x="386506" y="2286000"/>
            <a:ext cx="8376494" cy="1295400"/>
          </a:xfrm>
        </p:spPr>
        <p:txBody>
          <a:bodyPr/>
          <a:lstStyle/>
          <a:p>
            <a:pPr marL="1262063" indent="-1262063" algn="l">
              <a:buClr>
                <a:srgbClr val="4F81BD"/>
              </a:buClr>
              <a:buSzPct val="70000"/>
              <a:defRPr/>
            </a:pPr>
            <a:r>
              <a:rPr lang="en-US" sz="2400" dirty="0">
                <a:latin typeface="Verdana" pitchFamily="34" charset="0"/>
                <a:ea typeface="Verdana" pitchFamily="34" charset="0"/>
                <a:cs typeface="Verdana" pitchFamily="34" charset="0"/>
              </a:rPr>
              <a:t>Step 1: </a:t>
            </a:r>
            <a:r>
              <a:rPr lang="en-US" sz="2400" dirty="0" err="1">
                <a:solidFill>
                  <a:prstClr val="black"/>
                </a:solidFill>
                <a:latin typeface="Verdana" pitchFamily="34" charset="0"/>
                <a:ea typeface="Verdana" pitchFamily="34" charset="0"/>
                <a:cs typeface="Verdana" pitchFamily="34" charset="0"/>
              </a:rPr>
              <a:t>FastForward’s</a:t>
            </a:r>
            <a:r>
              <a:rPr lang="en-US" sz="2400" dirty="0">
                <a:solidFill>
                  <a:prstClr val="black"/>
                </a:solidFill>
                <a:latin typeface="Verdana" pitchFamily="34" charset="0"/>
                <a:ea typeface="Verdana" pitchFamily="34" charset="0"/>
                <a:cs typeface="Verdana" pitchFamily="34" charset="0"/>
              </a:rPr>
              <a:t> client paid 60-day fee in advance covering the period from 12/27 – 2/24 and recorded:</a:t>
            </a:r>
          </a:p>
        </p:txBody>
      </p:sp>
      <p:pic>
        <p:nvPicPr>
          <p:cNvPr id="6" name="Picture 5" descr="Journal entry for Dec. 26 &#10;Cash 3,000 debit&#10;Unearned Consulting Revenue 3,000 credit&#10;Explanation: Received advance Payment for Services &#10;"/>
          <p:cNvPicPr>
            <a:picLocks noChangeAspect="1"/>
          </p:cNvPicPr>
          <p:nvPr/>
        </p:nvPicPr>
        <p:blipFill>
          <a:blip r:embed="rId3"/>
          <a:stretch>
            <a:fillRect/>
          </a:stretch>
        </p:blipFill>
        <p:spPr>
          <a:xfrm>
            <a:off x="882597" y="3714897"/>
            <a:ext cx="7377546" cy="1238103"/>
          </a:xfrm>
          <a:prstGeom prst="rect">
            <a:avLst/>
          </a:prstGeom>
        </p:spPr>
      </p:pic>
    </p:spTree>
    <p:extLst>
      <p:ext uri="{BB962C8B-B14F-4D97-AF65-F5344CB8AC3E}">
        <p14:creationId xmlns:p14="http://schemas.microsoft.com/office/powerpoint/2010/main" val="29283506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533400"/>
            <a:ext cx="8001000" cy="1066800"/>
          </a:xfrm>
        </p:spPr>
        <p:txBody>
          <a:bodyPr anchor="ctr"/>
          <a:lstStyle/>
          <a:p>
            <a:r>
              <a:rPr lang="en-US" dirty="0"/>
              <a:t>Unearned (Deferred) Revenues (3 of 5)</a:t>
            </a:r>
          </a:p>
        </p:txBody>
      </p:sp>
      <p:sp>
        <p:nvSpPr>
          <p:cNvPr id="8" name="Text Placeholder 7"/>
          <p:cNvSpPr>
            <a:spLocks noGrp="1"/>
          </p:cNvSpPr>
          <p:nvPr>
            <p:ph sz="quarter" idx="15"/>
          </p:nvPr>
        </p:nvSpPr>
        <p:spPr>
          <a:xfrm>
            <a:off x="609600" y="1676400"/>
            <a:ext cx="7962900" cy="381000"/>
          </a:xfrm>
        </p:spPr>
        <p:txBody>
          <a:bodyPr/>
          <a:lstStyle/>
          <a:p>
            <a:pPr marL="0" lvl="0" indent="0" algn="ctr">
              <a:buNone/>
            </a:pPr>
            <a:r>
              <a:rPr lang="en-US" altLang="en-US" sz="1800" b="1" kern="0" dirty="0">
                <a:solidFill>
                  <a:prstClr val="black"/>
                </a:solidFill>
                <a:latin typeface="Verdana" pitchFamily="34" charset="0"/>
                <a:ea typeface="Verdana" pitchFamily="34" charset="0"/>
                <a:cs typeface="Verdana" pitchFamily="34" charset="0"/>
              </a:rPr>
              <a:t>Learning Objective P1: </a:t>
            </a:r>
            <a:r>
              <a:rPr lang="en-US" altLang="en-US" sz="1800" dirty="0">
                <a:latin typeface="Verdana" pitchFamily="34" charset="0"/>
                <a:ea typeface="Verdana" pitchFamily="34" charset="0"/>
                <a:cs typeface="Verdana" pitchFamily="34" charset="0"/>
              </a:rPr>
              <a:t>Prepare and explain adjusting entries</a:t>
            </a:r>
            <a:r>
              <a:rPr lang="en-US" sz="1800" dirty="0">
                <a:latin typeface="Verdana" pitchFamily="34" charset="0"/>
                <a:ea typeface="Verdana" pitchFamily="34" charset="0"/>
                <a:cs typeface="Verdana" pitchFamily="34" charset="0"/>
              </a:rPr>
              <a:t>.</a:t>
            </a:r>
            <a:endParaRPr lang="en-US" sz="1800" b="1" kern="0" dirty="0">
              <a:solidFill>
                <a:prstClr val="black"/>
              </a:solidFill>
              <a:latin typeface="Verdana" pitchFamily="34" charset="0"/>
              <a:ea typeface="Verdana" pitchFamily="34" charset="0"/>
              <a:cs typeface="Verdana" pitchFamily="34" charset="0"/>
            </a:endParaRPr>
          </a:p>
        </p:txBody>
      </p:sp>
      <p:sp>
        <p:nvSpPr>
          <p:cNvPr id="3" name="Content Placeholder 2"/>
          <p:cNvSpPr>
            <a:spLocks noGrp="1"/>
          </p:cNvSpPr>
          <p:nvPr>
            <p:ph sz="quarter" idx="16"/>
          </p:nvPr>
        </p:nvSpPr>
        <p:spPr>
          <a:xfrm>
            <a:off x="381000" y="2286000"/>
            <a:ext cx="8382000" cy="4038600"/>
          </a:xfrm>
        </p:spPr>
        <p:txBody>
          <a:bodyPr/>
          <a:lstStyle/>
          <a:p>
            <a:pPr marL="1262063" indent="-1262063">
              <a:buClr>
                <a:srgbClr val="4F81BD"/>
              </a:buClr>
              <a:buSzPct val="70000"/>
              <a:buNone/>
              <a:defRPr/>
            </a:pPr>
            <a:r>
              <a:rPr lang="en-US" sz="2400" dirty="0">
                <a:solidFill>
                  <a:prstClr val="black"/>
                </a:solidFill>
                <a:latin typeface="+mj-lt"/>
              </a:rPr>
              <a:t>Step 2: </a:t>
            </a:r>
            <a:r>
              <a:rPr lang="en-US" sz="2400" dirty="0" err="1">
                <a:solidFill>
                  <a:prstClr val="black"/>
                </a:solidFill>
                <a:latin typeface="+mj-lt"/>
              </a:rPr>
              <a:t>FastForwards</a:t>
            </a:r>
            <a:r>
              <a:rPr lang="en-US" sz="2400" dirty="0">
                <a:solidFill>
                  <a:prstClr val="black"/>
                </a:solidFill>
                <a:latin typeface="+mj-lt"/>
              </a:rPr>
              <a:t> earns payment as time passes. At 12/31, 5 days’ service is earned or 5/60 </a:t>
            </a:r>
            <a:r>
              <a:rPr lang="en-US" altLang="en-US" sz="2400" dirty="0"/>
              <a:t>×</a:t>
            </a:r>
            <a:r>
              <a:rPr lang="en-US" sz="2400" dirty="0">
                <a:solidFill>
                  <a:prstClr val="black"/>
                </a:solidFill>
                <a:latin typeface="+mj-lt"/>
              </a:rPr>
              <a:t> $3,000 = $250.</a:t>
            </a:r>
          </a:p>
          <a:p>
            <a:pPr marL="1262063" indent="-1262063">
              <a:buClr>
                <a:srgbClr val="4F81BD"/>
              </a:buClr>
              <a:buSzPct val="70000"/>
              <a:buNone/>
              <a:defRPr/>
            </a:pPr>
            <a:r>
              <a:rPr lang="en-US" sz="2400" dirty="0">
                <a:solidFill>
                  <a:prstClr val="black"/>
                </a:solidFill>
                <a:latin typeface="+mj-lt"/>
              </a:rPr>
              <a:t>Step 3: Adjusting entry reduces liability, Unearned Consulting Revenue, by $250 or 5 days’ worth of revenue. Also, Consulting Revenue of $250 is earned.</a:t>
            </a:r>
          </a:p>
        </p:txBody>
      </p:sp>
    </p:spTree>
    <p:extLst>
      <p:ext uri="{BB962C8B-B14F-4D97-AF65-F5344CB8AC3E}">
        <p14:creationId xmlns:p14="http://schemas.microsoft.com/office/powerpoint/2010/main" val="42534582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533400"/>
            <a:ext cx="7697021" cy="1167158"/>
          </a:xfrm>
        </p:spPr>
        <p:txBody>
          <a:bodyPr anchor="ctr"/>
          <a:lstStyle/>
          <a:p>
            <a:r>
              <a:rPr lang="en-US" dirty="0"/>
              <a:t>Unearned (Deferred) Revenues (4 of 5)</a:t>
            </a:r>
          </a:p>
        </p:txBody>
      </p:sp>
      <p:sp>
        <p:nvSpPr>
          <p:cNvPr id="7" name="Text Placeholder 6"/>
          <p:cNvSpPr>
            <a:spLocks noGrp="1"/>
          </p:cNvSpPr>
          <p:nvPr>
            <p:ph type="body" sz="quarter" idx="14"/>
          </p:nvPr>
        </p:nvSpPr>
        <p:spPr>
          <a:xfrm>
            <a:off x="685800" y="1828800"/>
            <a:ext cx="7772400" cy="324846"/>
          </a:xfrm>
        </p:spPr>
        <p:txBody>
          <a:bodyPr/>
          <a:lstStyle/>
          <a:p>
            <a:pPr lvl="0" algn="ctr"/>
            <a:r>
              <a:rPr lang="en-US" altLang="en-US" sz="1800" b="1" kern="0" dirty="0">
                <a:solidFill>
                  <a:prstClr val="black"/>
                </a:solidFill>
                <a:latin typeface="Verdana" pitchFamily="34" charset="0"/>
                <a:ea typeface="Verdana" pitchFamily="34" charset="0"/>
                <a:cs typeface="Verdana" pitchFamily="34" charset="0"/>
              </a:rPr>
              <a:t>Learning Objective P1: </a:t>
            </a:r>
            <a:r>
              <a:rPr lang="en-US" altLang="en-US" sz="1800" dirty="0">
                <a:latin typeface="Verdana" pitchFamily="34" charset="0"/>
                <a:ea typeface="Verdana" pitchFamily="34" charset="0"/>
                <a:cs typeface="Verdana" pitchFamily="34" charset="0"/>
              </a:rPr>
              <a:t>Prepare and explain adjusting entries</a:t>
            </a:r>
            <a:r>
              <a:rPr lang="en-US" sz="1800" dirty="0">
                <a:latin typeface="Verdana" pitchFamily="34" charset="0"/>
                <a:ea typeface="Verdana" pitchFamily="34" charset="0"/>
                <a:cs typeface="Verdana" pitchFamily="34" charset="0"/>
              </a:rPr>
              <a:t>.</a:t>
            </a:r>
            <a:endParaRPr lang="en-US" sz="1800" b="1" kern="0" dirty="0">
              <a:solidFill>
                <a:prstClr val="black"/>
              </a:solidFill>
              <a:latin typeface="Verdana" pitchFamily="34" charset="0"/>
              <a:ea typeface="Verdana" pitchFamily="34" charset="0"/>
              <a:cs typeface="Verdana" pitchFamily="34" charset="0"/>
            </a:endParaRPr>
          </a:p>
        </p:txBody>
      </p:sp>
      <p:pic>
        <p:nvPicPr>
          <p:cNvPr id="305154" name="Picture 2" descr="A T account for Unearned Consulting Revenue is labeled &quot;Balance Sheet&quot; and has $3,000 in the right column, then &quot;adj $250&quot; in the left column and a balance of $2,750 shown in the second row of the right colum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4638" y="2362200"/>
            <a:ext cx="3457575" cy="3080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type="body" sz="quarter" idx="4294967295"/>
          </p:nvPr>
        </p:nvSpPr>
        <p:spPr>
          <a:xfrm>
            <a:off x="457200" y="5486400"/>
            <a:ext cx="8229600" cy="914400"/>
          </a:xfrm>
        </p:spPr>
        <p:txBody>
          <a:bodyPr anchor="t"/>
          <a:lstStyle/>
          <a:p>
            <a:pPr marL="347663" indent="-347663">
              <a:buFont typeface="Arial" panose="020B0604020202020204" pitchFamily="34" charset="0"/>
              <a:buChar char="•"/>
            </a:pPr>
            <a:r>
              <a:rPr lang="en-US" sz="2400" dirty="0">
                <a:latin typeface="Verdana" pitchFamily="34" charset="0"/>
                <a:ea typeface="Verdana" pitchFamily="34" charset="0"/>
                <a:cs typeface="Verdana" pitchFamily="34" charset="0"/>
              </a:rPr>
              <a:t>The Balance Sheet will show $2,750 of Unearned Consulting Revenue unearned.</a:t>
            </a:r>
          </a:p>
        </p:txBody>
      </p:sp>
    </p:spTree>
    <p:extLst>
      <p:ext uri="{BB962C8B-B14F-4D97-AF65-F5344CB8AC3E}">
        <p14:creationId xmlns:p14="http://schemas.microsoft.com/office/powerpoint/2010/main" val="4138736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46"/>
          <p:cNvSpPr>
            <a:spLocks noGrp="1" noChangeArrowheads="1"/>
          </p:cNvSpPr>
          <p:nvPr>
            <p:ph type="title"/>
          </p:nvPr>
        </p:nvSpPr>
        <p:spPr>
          <a:xfrm>
            <a:off x="0" y="533400"/>
            <a:ext cx="9144000" cy="863252"/>
          </a:xfrm>
        </p:spPr>
        <p:txBody>
          <a:bodyPr anchor="ctr"/>
          <a:lstStyle/>
          <a:p>
            <a:pPr eaLnBrk="1" hangingPunct="1"/>
            <a:r>
              <a:rPr lang="en-US" altLang="en-US" sz="3600" dirty="0">
                <a:latin typeface="Verdana" panose="020B0604030504040204" pitchFamily="34" charset="0"/>
                <a:ea typeface="Verdana" panose="020B0604030504040204" pitchFamily="34" charset="0"/>
                <a:cs typeface="Verdana" panose="020B0604030504040204" pitchFamily="34" charset="0"/>
              </a:rPr>
              <a:t>Exhibit 3.1 The Accounting Period</a:t>
            </a:r>
          </a:p>
        </p:txBody>
      </p:sp>
      <p:sp>
        <p:nvSpPr>
          <p:cNvPr id="7" name="Text Placeholder 6"/>
          <p:cNvSpPr>
            <a:spLocks noGrp="1"/>
          </p:cNvSpPr>
          <p:nvPr>
            <p:ph type="body" sz="quarter" idx="14"/>
          </p:nvPr>
        </p:nvSpPr>
        <p:spPr>
          <a:xfrm>
            <a:off x="435697" y="1396652"/>
            <a:ext cx="8327303" cy="660748"/>
          </a:xfrm>
        </p:spPr>
        <p:txBody>
          <a:bodyPr/>
          <a:lstStyle/>
          <a:p>
            <a:pPr lvl="0" algn="ctr"/>
            <a:r>
              <a:rPr lang="en-US" altLang="en-US" sz="1800" b="1" kern="0" dirty="0">
                <a:solidFill>
                  <a:prstClr val="black"/>
                </a:solidFill>
                <a:latin typeface="Verdana" panose="020B0604030504040204" pitchFamily="34" charset="0"/>
                <a:ea typeface="Verdana" panose="020B0604030504040204" pitchFamily="34" charset="0"/>
                <a:cs typeface="Verdana" panose="020B0604030504040204" pitchFamily="34" charset="0"/>
              </a:rPr>
              <a:t>Learning Objective C1: </a:t>
            </a:r>
            <a:r>
              <a:rPr lang="en-US" altLang="en-US" sz="1800" dirty="0">
                <a:latin typeface="Verdana" panose="020B0604030504040204" pitchFamily="34" charset="0"/>
                <a:ea typeface="Verdana" panose="020B0604030504040204" pitchFamily="34" charset="0"/>
                <a:cs typeface="Verdana" panose="020B0604030504040204" pitchFamily="34" charset="0"/>
              </a:rPr>
              <a:t>Explain the importance of periodic reporting and the role of accrual accounting</a:t>
            </a:r>
            <a:r>
              <a:rPr lang="en-US" sz="1800" dirty="0">
                <a:latin typeface="Verdana" panose="020B0604030504040204" pitchFamily="34" charset="0"/>
                <a:ea typeface="Verdana" panose="020B0604030504040204" pitchFamily="34" charset="0"/>
                <a:cs typeface="Verdana" panose="020B0604030504040204" pitchFamily="34" charset="0"/>
              </a:rPr>
              <a:t>.</a:t>
            </a:r>
            <a:endParaRPr lang="en-US" sz="1800" dirty="0"/>
          </a:p>
        </p:txBody>
      </p:sp>
      <p:pic>
        <p:nvPicPr>
          <p:cNvPr id="5" name="Picture 59" descr="Time line showing that there are 12 months in a year, 4 quarters in a year, 2 semiannual periods in a year, and the whole year is called &quot;annually&quot;."/>
          <p:cNvPicPr>
            <a:picLocks noChangeAspect="1"/>
          </p:cNvPicPr>
          <p:nvPr/>
        </p:nvPicPr>
        <p:blipFill>
          <a:blip r:embed="rId3" cstate="print"/>
          <a:srcRect/>
          <a:stretch>
            <a:fillRect/>
          </a:stretch>
        </p:blipFill>
        <p:spPr bwMode="auto">
          <a:xfrm>
            <a:off x="381000" y="2514600"/>
            <a:ext cx="8312727" cy="2661227"/>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0022" y="533400"/>
            <a:ext cx="7697021" cy="1167158"/>
          </a:xfrm>
        </p:spPr>
        <p:txBody>
          <a:bodyPr anchor="ctr"/>
          <a:lstStyle/>
          <a:p>
            <a:r>
              <a:rPr lang="en-US" dirty="0"/>
              <a:t>Unearned (Deferred) Revenues (5 of 5)</a:t>
            </a:r>
          </a:p>
        </p:txBody>
      </p:sp>
      <p:sp>
        <p:nvSpPr>
          <p:cNvPr id="7" name="Text Placeholder 6"/>
          <p:cNvSpPr>
            <a:spLocks noGrp="1"/>
          </p:cNvSpPr>
          <p:nvPr>
            <p:ph type="body" sz="quarter" idx="14"/>
          </p:nvPr>
        </p:nvSpPr>
        <p:spPr>
          <a:xfrm>
            <a:off x="685800" y="1752600"/>
            <a:ext cx="7772400" cy="324846"/>
          </a:xfrm>
        </p:spPr>
        <p:txBody>
          <a:bodyPr/>
          <a:lstStyle/>
          <a:p>
            <a:pPr lvl="0" algn="ctr"/>
            <a:r>
              <a:rPr lang="en-US" altLang="en-US" sz="1800" b="1" kern="0" dirty="0">
                <a:solidFill>
                  <a:prstClr val="black"/>
                </a:solidFill>
                <a:latin typeface="Verdana" pitchFamily="34" charset="0"/>
                <a:ea typeface="Verdana" pitchFamily="34" charset="0"/>
                <a:cs typeface="Verdana" pitchFamily="34" charset="0"/>
              </a:rPr>
              <a:t>Learning Objective P1: </a:t>
            </a:r>
            <a:r>
              <a:rPr lang="en-US" altLang="en-US" sz="1800" dirty="0">
                <a:latin typeface="Verdana" pitchFamily="34" charset="0"/>
                <a:ea typeface="Verdana" pitchFamily="34" charset="0"/>
                <a:cs typeface="Verdana" pitchFamily="34" charset="0"/>
              </a:rPr>
              <a:t>Prepare and explain adjusting entries</a:t>
            </a:r>
            <a:r>
              <a:rPr lang="en-US" sz="1800" dirty="0">
                <a:latin typeface="Verdana" pitchFamily="34" charset="0"/>
                <a:ea typeface="Verdana" pitchFamily="34" charset="0"/>
                <a:cs typeface="Verdana" pitchFamily="34" charset="0"/>
              </a:rPr>
              <a:t>.</a:t>
            </a:r>
            <a:endParaRPr lang="en-US" sz="1800" b="1" kern="0" dirty="0">
              <a:solidFill>
                <a:prstClr val="black"/>
              </a:solidFill>
              <a:latin typeface="Verdana" pitchFamily="34" charset="0"/>
              <a:ea typeface="Verdana" pitchFamily="34" charset="0"/>
              <a:cs typeface="Verdana" pitchFamily="34" charset="0"/>
            </a:endParaRPr>
          </a:p>
        </p:txBody>
      </p:sp>
      <p:pic>
        <p:nvPicPr>
          <p:cNvPr id="306178" name="Picture 2" descr="A T account for Consulting Revenue is labeled &quot;Income Statement and has $5,800 and then $250 in the right column with a balance of $6,050 in the second row of the right colum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1859" y="2240756"/>
            <a:ext cx="3780282" cy="3169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type="body" sz="quarter" idx="4294967295"/>
          </p:nvPr>
        </p:nvSpPr>
        <p:spPr>
          <a:xfrm>
            <a:off x="457200" y="5562600"/>
            <a:ext cx="8229600" cy="838200"/>
          </a:xfrm>
        </p:spPr>
        <p:txBody>
          <a:bodyPr anchor="t"/>
          <a:lstStyle/>
          <a:p>
            <a:pPr marL="347663" indent="-347663">
              <a:buFont typeface="Arial" panose="020B0604020202020204" pitchFamily="34" charset="0"/>
              <a:buChar char="•"/>
            </a:pPr>
            <a:r>
              <a:rPr lang="en-US" sz="2400" dirty="0">
                <a:latin typeface="Verdana" pitchFamily="34" charset="0"/>
                <a:ea typeface="Verdana" pitchFamily="34" charset="0"/>
                <a:cs typeface="Verdana" pitchFamily="34" charset="0"/>
              </a:rPr>
              <a:t>The Income Statement will show $6,050 total Consulting Revenue earned.</a:t>
            </a:r>
          </a:p>
        </p:txBody>
      </p:sp>
    </p:spTree>
    <p:extLst>
      <p:ext uri="{BB962C8B-B14F-4D97-AF65-F5344CB8AC3E}">
        <p14:creationId xmlns:p14="http://schemas.microsoft.com/office/powerpoint/2010/main" val="31743603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33401"/>
            <a:ext cx="9144000" cy="838199"/>
          </a:xfrm>
        </p:spPr>
        <p:txBody>
          <a:bodyPr anchor="ctr"/>
          <a:lstStyle/>
          <a:p>
            <a:r>
              <a:rPr lang="en-US" dirty="0"/>
              <a:t>Adjusting Entry for Unearned Revenue</a:t>
            </a:r>
          </a:p>
        </p:txBody>
      </p:sp>
      <p:sp>
        <p:nvSpPr>
          <p:cNvPr id="2" name="Text Placeholder 1"/>
          <p:cNvSpPr>
            <a:spLocks noGrp="1"/>
          </p:cNvSpPr>
          <p:nvPr>
            <p:ph type="body" sz="quarter" idx="14"/>
          </p:nvPr>
        </p:nvSpPr>
        <p:spPr>
          <a:xfrm>
            <a:off x="282491" y="1371600"/>
            <a:ext cx="8610600" cy="381000"/>
          </a:xfrm>
        </p:spPr>
        <p:txBody>
          <a:bodyPr/>
          <a:lstStyle/>
          <a:p>
            <a:pPr algn="ctr"/>
            <a:r>
              <a:rPr lang="en-US" altLang="en-US" sz="1800" b="1" kern="0" dirty="0">
                <a:solidFill>
                  <a:prstClr val="black"/>
                </a:solidFill>
                <a:latin typeface="Verdana" pitchFamily="34" charset="0"/>
                <a:ea typeface="Verdana" pitchFamily="34" charset="0"/>
                <a:cs typeface="Verdana" pitchFamily="34" charset="0"/>
              </a:rPr>
              <a:t>Learning Objective P1: </a:t>
            </a:r>
            <a:r>
              <a:rPr lang="en-US" altLang="en-US" sz="1800" dirty="0">
                <a:latin typeface="Verdana" pitchFamily="34" charset="0"/>
                <a:ea typeface="Verdana" pitchFamily="34" charset="0"/>
                <a:cs typeface="Verdana" pitchFamily="34" charset="0"/>
              </a:rPr>
              <a:t>Prepare and explain adjusting entries</a:t>
            </a:r>
            <a:endParaRPr lang="en-US" sz="1800" dirty="0">
              <a:latin typeface="Verdana" pitchFamily="34" charset="0"/>
              <a:ea typeface="Verdana" pitchFamily="34" charset="0"/>
              <a:cs typeface="Verdana" pitchFamily="34" charset="0"/>
            </a:endParaRPr>
          </a:p>
        </p:txBody>
      </p:sp>
      <p:sp>
        <p:nvSpPr>
          <p:cNvPr id="6" name="Content Placeholder 5"/>
          <p:cNvSpPr>
            <a:spLocks noGrp="1"/>
          </p:cNvSpPr>
          <p:nvPr>
            <p:ph type="body" sz="quarter" idx="4294967295"/>
          </p:nvPr>
        </p:nvSpPr>
        <p:spPr>
          <a:xfrm>
            <a:off x="457200" y="1981200"/>
            <a:ext cx="8229600" cy="914400"/>
          </a:xfrm>
        </p:spPr>
        <p:txBody>
          <a:bodyPr anchor="t"/>
          <a:lstStyle/>
          <a:p>
            <a:pPr marL="0" indent="0">
              <a:buNone/>
            </a:pPr>
            <a:r>
              <a:rPr lang="en-US" sz="2400" dirty="0">
                <a:latin typeface="Verdana" pitchFamily="34" charset="0"/>
                <a:ea typeface="Verdana" pitchFamily="34" charset="0"/>
                <a:cs typeface="Verdana" pitchFamily="34" charset="0"/>
              </a:rPr>
              <a:t>Adjusting entry recorded on Dec. 31 to transfer $250 from unearned </a:t>
            </a:r>
            <a:r>
              <a:rPr lang="en-US" sz="2400" dirty="0">
                <a:solidFill>
                  <a:prstClr val="black"/>
                </a:solidFill>
                <a:latin typeface="Verdana" pitchFamily="34" charset="0"/>
                <a:ea typeface="Verdana" pitchFamily="34" charset="0"/>
                <a:cs typeface="Verdana" pitchFamily="34" charset="0"/>
              </a:rPr>
              <a:t>to earned consulting revenue.</a:t>
            </a:r>
          </a:p>
        </p:txBody>
      </p:sp>
      <p:pic>
        <p:nvPicPr>
          <p:cNvPr id="3" name="Picture 2" descr="Journal entry for &#10;Dec. 31 Unearned Consulting Revenue 250 debit&#10;Consulting Revenue  250 credit&#10;Explanation: To record earned revenue received in advance &#10;"/>
          <p:cNvPicPr>
            <a:picLocks noChangeAspect="1"/>
          </p:cNvPicPr>
          <p:nvPr/>
        </p:nvPicPr>
        <p:blipFill>
          <a:blip r:embed="rId3"/>
          <a:stretch>
            <a:fillRect/>
          </a:stretch>
        </p:blipFill>
        <p:spPr>
          <a:xfrm>
            <a:off x="609600" y="2971800"/>
            <a:ext cx="7883407" cy="1546263"/>
          </a:xfrm>
          <a:prstGeom prst="rect">
            <a:avLst/>
          </a:prstGeom>
        </p:spPr>
      </p:pic>
    </p:spTree>
    <p:extLst>
      <p:ext uri="{BB962C8B-B14F-4D97-AF65-F5344CB8AC3E}">
        <p14:creationId xmlns:p14="http://schemas.microsoft.com/office/powerpoint/2010/main" val="35753935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33400"/>
            <a:ext cx="9144000" cy="838200"/>
          </a:xfrm>
        </p:spPr>
        <p:txBody>
          <a:bodyPr/>
          <a:lstStyle/>
          <a:p>
            <a:r>
              <a:rPr lang="en-US" sz="3600" dirty="0">
                <a:latin typeface="Verdana" pitchFamily="34" charset="0"/>
                <a:ea typeface="Verdana" pitchFamily="34" charset="0"/>
                <a:cs typeface="Verdana" pitchFamily="34" charset="0"/>
              </a:rPr>
              <a:t>NEED-TO-KNOW 3-2 (1 of 6)</a:t>
            </a:r>
          </a:p>
        </p:txBody>
      </p:sp>
      <p:sp>
        <p:nvSpPr>
          <p:cNvPr id="5" name="Text Placeholder 4"/>
          <p:cNvSpPr>
            <a:spLocks noGrp="1"/>
          </p:cNvSpPr>
          <p:nvPr>
            <p:ph type="body" sz="quarter" idx="13"/>
          </p:nvPr>
        </p:nvSpPr>
        <p:spPr>
          <a:xfrm>
            <a:off x="685800" y="1371600"/>
            <a:ext cx="7772400" cy="381000"/>
          </a:xfrm>
        </p:spPr>
        <p:txBody>
          <a:bodyPr/>
          <a:lstStyle/>
          <a:p>
            <a:pPr lvl="0" algn="ctr"/>
            <a:r>
              <a:rPr lang="en-US" altLang="en-US" sz="1800" b="1" kern="0" dirty="0">
                <a:solidFill>
                  <a:prstClr val="black"/>
                </a:solidFill>
                <a:latin typeface="Verdana" pitchFamily="34" charset="0"/>
                <a:ea typeface="Verdana" pitchFamily="34" charset="0"/>
                <a:cs typeface="Verdana" pitchFamily="34" charset="0"/>
              </a:rPr>
              <a:t>Learning Objective P1: </a:t>
            </a:r>
            <a:r>
              <a:rPr lang="en-US" altLang="en-US" sz="1800" dirty="0">
                <a:latin typeface="Verdana" pitchFamily="34" charset="0"/>
                <a:ea typeface="Verdana" pitchFamily="34" charset="0"/>
                <a:cs typeface="Verdana" pitchFamily="34" charset="0"/>
              </a:rPr>
              <a:t>Prepare and explain adjusting entries</a:t>
            </a:r>
            <a:r>
              <a:rPr lang="en-US" sz="1800" dirty="0">
                <a:latin typeface="Verdana" pitchFamily="34" charset="0"/>
                <a:ea typeface="Verdana" pitchFamily="34" charset="0"/>
                <a:cs typeface="Verdana" pitchFamily="34" charset="0"/>
              </a:rPr>
              <a:t>.</a:t>
            </a:r>
            <a:endParaRPr lang="en-US" sz="1800" b="1" kern="0" dirty="0">
              <a:solidFill>
                <a:prstClr val="black"/>
              </a:solidFill>
              <a:latin typeface="Verdana" pitchFamily="34" charset="0"/>
              <a:ea typeface="Verdana" pitchFamily="34" charset="0"/>
              <a:cs typeface="Verdana" pitchFamily="34" charset="0"/>
            </a:endParaRPr>
          </a:p>
        </p:txBody>
      </p:sp>
      <p:sp>
        <p:nvSpPr>
          <p:cNvPr id="17" name="Content Placeholder 16"/>
          <p:cNvSpPr>
            <a:spLocks noGrp="1"/>
          </p:cNvSpPr>
          <p:nvPr>
            <p:ph idx="1"/>
          </p:nvPr>
        </p:nvSpPr>
        <p:spPr>
          <a:xfrm>
            <a:off x="457200" y="1981201"/>
            <a:ext cx="8229600" cy="4419599"/>
          </a:xfrm>
        </p:spPr>
        <p:txBody>
          <a:bodyPr/>
          <a:lstStyle/>
          <a:p>
            <a:pPr marL="0" indent="0">
              <a:buNone/>
              <a:defRPr/>
            </a:pPr>
            <a:r>
              <a:rPr lang="en-US" sz="2400" dirty="0">
                <a:solidFill>
                  <a:srgbClr val="000000"/>
                </a:solidFill>
                <a:latin typeface="Verdana" pitchFamily="34" charset="0"/>
                <a:ea typeface="Verdana" pitchFamily="34" charset="0"/>
                <a:cs typeface="Verdana" pitchFamily="34" charset="0"/>
              </a:rPr>
              <a:t>For each separate case below, follow the three-step process for adjusting the unearned revenue liability account.</a:t>
            </a:r>
            <a:endParaRPr lang="en-US" sz="2400" dirty="0">
              <a:solidFill>
                <a:prstClr val="black"/>
              </a:solidFill>
              <a:latin typeface="Verdana" pitchFamily="34" charset="0"/>
              <a:ea typeface="Verdana" pitchFamily="34" charset="0"/>
              <a:cs typeface="Verdana" pitchFamily="34" charset="0"/>
            </a:endParaRPr>
          </a:p>
          <a:p>
            <a:pPr marL="1320800" indent="-1320800">
              <a:buNone/>
              <a:defRPr/>
            </a:pPr>
            <a:r>
              <a:rPr lang="en-US" sz="2400" b="1" dirty="0">
                <a:latin typeface="Verdana" pitchFamily="34" charset="0"/>
                <a:ea typeface="Verdana" pitchFamily="34" charset="0"/>
                <a:cs typeface="Verdana" pitchFamily="34" charset="0"/>
              </a:rPr>
              <a:t>Step 1: </a:t>
            </a:r>
            <a:r>
              <a:rPr lang="en-US" sz="2400" dirty="0">
                <a:solidFill>
                  <a:srgbClr val="000000"/>
                </a:solidFill>
                <a:latin typeface="Verdana" pitchFamily="34" charset="0"/>
                <a:ea typeface="Verdana" pitchFamily="34" charset="0"/>
                <a:cs typeface="Verdana" pitchFamily="34" charset="0"/>
              </a:rPr>
              <a:t>Determine what the current account balance equals.</a:t>
            </a:r>
          </a:p>
          <a:p>
            <a:pPr marL="1320800" indent="-1320800">
              <a:buNone/>
              <a:defRPr/>
            </a:pPr>
            <a:r>
              <a:rPr lang="en-US" sz="2400" b="1" dirty="0">
                <a:latin typeface="Verdana" pitchFamily="34" charset="0"/>
                <a:ea typeface="Verdana" pitchFamily="34" charset="0"/>
                <a:cs typeface="Verdana" pitchFamily="34" charset="0"/>
              </a:rPr>
              <a:t>Step 2: </a:t>
            </a:r>
            <a:r>
              <a:rPr lang="en-US" sz="2400" dirty="0">
                <a:solidFill>
                  <a:srgbClr val="000000"/>
                </a:solidFill>
                <a:latin typeface="Verdana" pitchFamily="34" charset="0"/>
                <a:ea typeface="Verdana" pitchFamily="34" charset="0"/>
                <a:cs typeface="Verdana" pitchFamily="34" charset="0"/>
              </a:rPr>
              <a:t>Determine what the current account balance should equal. </a:t>
            </a:r>
          </a:p>
          <a:p>
            <a:pPr marL="1320800" indent="-1320800">
              <a:buNone/>
              <a:defRPr/>
            </a:pPr>
            <a:r>
              <a:rPr lang="en-US" sz="2400" b="1" dirty="0">
                <a:latin typeface="Verdana" pitchFamily="34" charset="0"/>
                <a:ea typeface="Verdana" pitchFamily="34" charset="0"/>
                <a:cs typeface="Verdana" pitchFamily="34" charset="0"/>
              </a:rPr>
              <a:t>Step 3: </a:t>
            </a:r>
            <a:r>
              <a:rPr lang="en-US" sz="2400" dirty="0">
                <a:solidFill>
                  <a:srgbClr val="000000"/>
                </a:solidFill>
                <a:latin typeface="Verdana" pitchFamily="34" charset="0"/>
                <a:ea typeface="Verdana" pitchFamily="34" charset="0"/>
                <a:cs typeface="Verdana" pitchFamily="34" charset="0"/>
              </a:rPr>
              <a:t>Record an adjusting entry to get from step 1 to step 2.</a:t>
            </a:r>
          </a:p>
          <a:p>
            <a:pPr marL="0" indent="0">
              <a:buNone/>
              <a:defRPr/>
            </a:pPr>
            <a:r>
              <a:rPr lang="en-US" sz="2400" dirty="0">
                <a:solidFill>
                  <a:srgbClr val="000000"/>
                </a:solidFill>
                <a:latin typeface="Verdana" pitchFamily="34" charset="0"/>
                <a:ea typeface="Verdana" pitchFamily="34" charset="0"/>
                <a:cs typeface="Verdana" pitchFamily="34" charset="0"/>
              </a:rPr>
              <a:t>Assume no other adjusting entries are made during the year.</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33400"/>
            <a:ext cx="9144000" cy="762000"/>
          </a:xfrm>
        </p:spPr>
        <p:txBody>
          <a:bodyPr/>
          <a:lstStyle/>
          <a:p>
            <a:r>
              <a:rPr lang="en-US" sz="3600" dirty="0">
                <a:latin typeface="Verdana" pitchFamily="34" charset="0"/>
                <a:ea typeface="Verdana" pitchFamily="34" charset="0"/>
                <a:cs typeface="Verdana" pitchFamily="34" charset="0"/>
              </a:rPr>
              <a:t>NEED-TO-KNOW 3-2 (2 of 6)</a:t>
            </a:r>
          </a:p>
        </p:txBody>
      </p:sp>
      <p:sp>
        <p:nvSpPr>
          <p:cNvPr id="5" name="Text Placeholder 4"/>
          <p:cNvSpPr>
            <a:spLocks noGrp="1"/>
          </p:cNvSpPr>
          <p:nvPr>
            <p:ph type="body" sz="quarter" idx="13"/>
          </p:nvPr>
        </p:nvSpPr>
        <p:spPr>
          <a:xfrm>
            <a:off x="685800" y="1295400"/>
            <a:ext cx="7772400" cy="381000"/>
          </a:xfrm>
        </p:spPr>
        <p:txBody>
          <a:bodyPr/>
          <a:lstStyle/>
          <a:p>
            <a:pPr lvl="0" algn="ctr"/>
            <a:r>
              <a:rPr lang="en-US" altLang="en-US" sz="1800" b="1" kern="0" dirty="0">
                <a:solidFill>
                  <a:prstClr val="black"/>
                </a:solidFill>
                <a:latin typeface="Verdana" pitchFamily="34" charset="0"/>
                <a:ea typeface="Verdana" pitchFamily="34" charset="0"/>
                <a:cs typeface="Verdana" pitchFamily="34" charset="0"/>
              </a:rPr>
              <a:t>Learning Objective P1: </a:t>
            </a:r>
            <a:r>
              <a:rPr lang="en-US" altLang="en-US" sz="1800" dirty="0">
                <a:latin typeface="Verdana" pitchFamily="34" charset="0"/>
                <a:ea typeface="Verdana" pitchFamily="34" charset="0"/>
                <a:cs typeface="Verdana" pitchFamily="34" charset="0"/>
              </a:rPr>
              <a:t>Prepare and explain adjusting entries</a:t>
            </a:r>
            <a:r>
              <a:rPr lang="en-US" sz="1800" dirty="0">
                <a:latin typeface="Verdana" pitchFamily="34" charset="0"/>
                <a:ea typeface="Verdana" pitchFamily="34" charset="0"/>
                <a:cs typeface="Verdana" pitchFamily="34" charset="0"/>
              </a:rPr>
              <a:t>.</a:t>
            </a:r>
            <a:endParaRPr lang="en-US" sz="1800" b="1" kern="0" dirty="0">
              <a:solidFill>
                <a:prstClr val="black"/>
              </a:solidFill>
              <a:latin typeface="Verdana" pitchFamily="34" charset="0"/>
              <a:ea typeface="Verdana" pitchFamily="34" charset="0"/>
              <a:cs typeface="Verdana" pitchFamily="34" charset="0"/>
            </a:endParaRPr>
          </a:p>
        </p:txBody>
      </p:sp>
      <p:sp>
        <p:nvSpPr>
          <p:cNvPr id="17" name="Content Placeholder 16"/>
          <p:cNvSpPr>
            <a:spLocks noGrp="1"/>
          </p:cNvSpPr>
          <p:nvPr>
            <p:ph idx="1"/>
          </p:nvPr>
        </p:nvSpPr>
        <p:spPr>
          <a:xfrm>
            <a:off x="381000" y="1828800"/>
            <a:ext cx="8382000" cy="4648200"/>
          </a:xfrm>
        </p:spPr>
        <p:txBody>
          <a:bodyPr/>
          <a:lstStyle/>
          <a:p>
            <a:pPr marL="0" indent="0">
              <a:buNone/>
              <a:defRPr/>
            </a:pPr>
            <a:r>
              <a:rPr lang="en-US" sz="2400" b="1" dirty="0">
                <a:solidFill>
                  <a:srgbClr val="000000"/>
                </a:solidFill>
                <a:latin typeface="Verdana" pitchFamily="34" charset="0"/>
                <a:ea typeface="Verdana" pitchFamily="34" charset="0"/>
                <a:cs typeface="Verdana" pitchFamily="34" charset="0"/>
              </a:rPr>
              <a:t>Unearned Rent Revenue. </a:t>
            </a:r>
            <a:r>
              <a:rPr lang="en-US" sz="2400" dirty="0">
                <a:solidFill>
                  <a:srgbClr val="000000"/>
                </a:solidFill>
                <a:latin typeface="Verdana" pitchFamily="34" charset="0"/>
                <a:ea typeface="Verdana" pitchFamily="34" charset="0"/>
                <a:cs typeface="Verdana" pitchFamily="34" charset="0"/>
              </a:rPr>
              <a:t>The company collected $24,000 rent in advance on September 1, debiting Cash and crediting Unearned Rent Revenue. The tenant was paying 12 months rent in advance and occupancy began September 1.</a:t>
            </a:r>
            <a:endParaRPr lang="en-US" sz="2400" dirty="0">
              <a:solidFill>
                <a:prstClr val="black"/>
              </a:solidFill>
              <a:latin typeface="Verdana" pitchFamily="34" charset="0"/>
              <a:ea typeface="Verdana" pitchFamily="34" charset="0"/>
              <a:cs typeface="Verdana" pitchFamily="34" charset="0"/>
            </a:endParaRPr>
          </a:p>
          <a:p>
            <a:pPr marL="0" indent="0">
              <a:buNone/>
              <a:defRPr/>
            </a:pPr>
            <a:r>
              <a:rPr lang="en-US" sz="2400" b="1" dirty="0">
                <a:solidFill>
                  <a:srgbClr val="000000"/>
                </a:solidFill>
                <a:latin typeface="Verdana" pitchFamily="34" charset="0"/>
                <a:ea typeface="Verdana" pitchFamily="34" charset="0"/>
                <a:cs typeface="Verdana" pitchFamily="34" charset="0"/>
              </a:rPr>
              <a:t>Unearned Services Revenue. </a:t>
            </a:r>
            <a:r>
              <a:rPr lang="en-US" sz="2400" dirty="0">
                <a:solidFill>
                  <a:srgbClr val="000000"/>
                </a:solidFill>
                <a:latin typeface="Verdana" pitchFamily="34" charset="0"/>
                <a:ea typeface="Verdana" pitchFamily="34" charset="0"/>
                <a:cs typeface="Verdana" pitchFamily="34" charset="0"/>
              </a:rPr>
              <a:t>The company charges $100 per month to spray a house for insects. A customer paid $600 on November 1 in advance for six treatments, which was recorded with a debit to Cash and a credit to Unearned Services Revenue. At year-end, the company has applied two treatments for the customer.</a:t>
            </a:r>
            <a:endParaRPr lang="en-US" sz="2400" dirty="0">
              <a:solidFill>
                <a:prstClr val="black"/>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2646570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38200"/>
          </a:xfrm>
        </p:spPr>
        <p:txBody>
          <a:bodyPr anchor="ctr"/>
          <a:lstStyle/>
          <a:p>
            <a:r>
              <a:rPr lang="en-US" dirty="0"/>
              <a:t>NEED-TO-KNOW 3-2 (3 of 6)</a:t>
            </a:r>
          </a:p>
        </p:txBody>
      </p:sp>
      <p:sp>
        <p:nvSpPr>
          <p:cNvPr id="4" name="Text Placeholder 3"/>
          <p:cNvSpPr>
            <a:spLocks noGrp="1"/>
          </p:cNvSpPr>
          <p:nvPr>
            <p:ph type="body" sz="quarter" idx="14"/>
          </p:nvPr>
        </p:nvSpPr>
        <p:spPr>
          <a:xfrm>
            <a:off x="685801" y="1371600"/>
            <a:ext cx="7772400" cy="381000"/>
          </a:xfrm>
        </p:spPr>
        <p:txBody>
          <a:bodyPr/>
          <a:lstStyle/>
          <a:p>
            <a:pPr lvl="0" algn="ctr"/>
            <a:r>
              <a:rPr lang="en-US" altLang="en-US" sz="1800" b="1" kern="0" dirty="0">
                <a:solidFill>
                  <a:prstClr val="black"/>
                </a:solidFill>
                <a:latin typeface="Verdana" pitchFamily="34" charset="0"/>
                <a:ea typeface="Verdana" pitchFamily="34" charset="0"/>
                <a:cs typeface="Verdana" pitchFamily="34" charset="0"/>
              </a:rPr>
              <a:t>Learning Objective P1: </a:t>
            </a:r>
            <a:r>
              <a:rPr lang="en-US" altLang="en-US" sz="1800" dirty="0">
                <a:latin typeface="Verdana" pitchFamily="34" charset="0"/>
                <a:ea typeface="Verdana" pitchFamily="34" charset="0"/>
                <a:cs typeface="Verdana" pitchFamily="34" charset="0"/>
              </a:rPr>
              <a:t>Prepare and explain adjusting entries</a:t>
            </a:r>
            <a:r>
              <a:rPr lang="en-US" sz="1800" dirty="0">
                <a:latin typeface="Verdana" pitchFamily="34" charset="0"/>
                <a:ea typeface="Verdana" pitchFamily="34" charset="0"/>
                <a:cs typeface="Verdana" pitchFamily="34" charset="0"/>
              </a:rPr>
              <a:t>.</a:t>
            </a:r>
            <a:endParaRPr lang="en-US" sz="1800" b="1" kern="0" dirty="0">
              <a:solidFill>
                <a:prstClr val="black"/>
              </a:solidFill>
              <a:latin typeface="Verdana" pitchFamily="34" charset="0"/>
              <a:ea typeface="Verdana" pitchFamily="34" charset="0"/>
              <a:cs typeface="Verdana" pitchFamily="34" charset="0"/>
            </a:endParaRPr>
          </a:p>
        </p:txBody>
      </p:sp>
      <p:sp>
        <p:nvSpPr>
          <p:cNvPr id="3" name="Content Placeholder 2"/>
          <p:cNvSpPr>
            <a:spLocks noGrp="1"/>
          </p:cNvSpPr>
          <p:nvPr>
            <p:ph sz="quarter" idx="15"/>
          </p:nvPr>
        </p:nvSpPr>
        <p:spPr>
          <a:xfrm>
            <a:off x="533401" y="1905000"/>
            <a:ext cx="8077199" cy="3276600"/>
          </a:xfrm>
        </p:spPr>
        <p:txBody>
          <a:bodyPr/>
          <a:lstStyle/>
          <a:p>
            <a:pPr marL="0" indent="0">
              <a:buNone/>
            </a:pPr>
            <a:r>
              <a:rPr lang="en-US" sz="2200" b="1" dirty="0">
                <a:latin typeface="Verdana" pitchFamily="34" charset="0"/>
                <a:ea typeface="Verdana" pitchFamily="34" charset="0"/>
                <a:cs typeface="Verdana" pitchFamily="34" charset="0"/>
              </a:rPr>
              <a:t>Unearned Rent Revenue. </a:t>
            </a:r>
            <a:r>
              <a:rPr lang="en-US" sz="2200" dirty="0">
                <a:latin typeface="Verdana" pitchFamily="34" charset="0"/>
                <a:ea typeface="Verdana" pitchFamily="34" charset="0"/>
                <a:cs typeface="Verdana" pitchFamily="34" charset="0"/>
              </a:rPr>
              <a:t>The company collected $24,000 rent in advance on September 1, debiting Cash and crediting Unearned Rent Revenue. The tenant was paying 12 months rent in advance and occupancy began September 1.</a:t>
            </a:r>
          </a:p>
          <a:p>
            <a:pPr marL="1204913" indent="-1204913">
              <a:buNone/>
            </a:pPr>
            <a:r>
              <a:rPr lang="en-US" sz="2200" b="1" dirty="0">
                <a:latin typeface="Verdana" pitchFamily="34" charset="0"/>
                <a:ea typeface="Verdana" pitchFamily="34" charset="0"/>
                <a:cs typeface="Verdana" pitchFamily="34" charset="0"/>
              </a:rPr>
              <a:t>Step 1: </a:t>
            </a:r>
            <a:r>
              <a:rPr lang="en-US" sz="2200" dirty="0">
                <a:latin typeface="Verdana" pitchFamily="34" charset="0"/>
                <a:ea typeface="Verdana" pitchFamily="34" charset="0"/>
                <a:cs typeface="Verdana" pitchFamily="34" charset="0"/>
              </a:rPr>
              <a:t>Determine what the current account balance equals. $24,000</a:t>
            </a:r>
          </a:p>
          <a:p>
            <a:pPr marL="1204913" indent="-1204913">
              <a:buNone/>
            </a:pPr>
            <a:r>
              <a:rPr lang="en-US" sz="2200" b="1" dirty="0">
                <a:latin typeface="Verdana" pitchFamily="34" charset="0"/>
                <a:ea typeface="Verdana" pitchFamily="34" charset="0"/>
                <a:cs typeface="Verdana" pitchFamily="34" charset="0"/>
              </a:rPr>
              <a:t>Step 2: </a:t>
            </a:r>
            <a:r>
              <a:rPr lang="en-US" sz="2200" dirty="0">
                <a:latin typeface="Verdana" pitchFamily="34" charset="0"/>
                <a:ea typeface="Verdana" pitchFamily="34" charset="0"/>
                <a:cs typeface="Verdana" pitchFamily="34" charset="0"/>
              </a:rPr>
              <a:t>Determine what the current account balance should equal. $16,000</a:t>
            </a:r>
          </a:p>
        </p:txBody>
      </p:sp>
      <p:pic>
        <p:nvPicPr>
          <p:cNvPr id="5" name="Picture 4" descr="T account for Unearned Rent Revenue with &quot;Sept. 1, 24,000&quot; in the right column, &quot;Adjustment 8,000 in red&quot; in the left column, and &quot;Dec. 31, 16,000&quot; in the second row of the right column with the explanation (8 months at $2,000) next to it."/>
          <p:cNvPicPr>
            <a:picLocks noChangeAspect="1"/>
          </p:cNvPicPr>
          <p:nvPr/>
        </p:nvPicPr>
        <p:blipFill>
          <a:blip r:embed="rId3"/>
          <a:stretch>
            <a:fillRect/>
          </a:stretch>
        </p:blipFill>
        <p:spPr>
          <a:xfrm>
            <a:off x="1905000" y="5257800"/>
            <a:ext cx="5387605" cy="1172266"/>
          </a:xfrm>
          <a:prstGeom prst="rect">
            <a:avLst/>
          </a:prstGeom>
        </p:spPr>
      </p:pic>
    </p:spTree>
    <p:extLst>
      <p:ext uri="{BB962C8B-B14F-4D97-AF65-F5344CB8AC3E}">
        <p14:creationId xmlns:p14="http://schemas.microsoft.com/office/powerpoint/2010/main" val="4139906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533400"/>
            <a:ext cx="9144000" cy="762000"/>
          </a:xfrm>
        </p:spPr>
        <p:txBody>
          <a:bodyPr anchor="ctr"/>
          <a:lstStyle/>
          <a:p>
            <a:r>
              <a:rPr lang="en-US" dirty="0"/>
              <a:t>NEED-TO-KNOW 3-2 (4 of 6)</a:t>
            </a:r>
          </a:p>
        </p:txBody>
      </p:sp>
      <p:sp>
        <p:nvSpPr>
          <p:cNvPr id="11" name="Text Placeholder 10"/>
          <p:cNvSpPr>
            <a:spLocks noGrp="1"/>
          </p:cNvSpPr>
          <p:nvPr>
            <p:ph type="body" sz="quarter" idx="14"/>
          </p:nvPr>
        </p:nvSpPr>
        <p:spPr>
          <a:xfrm>
            <a:off x="762000" y="1295400"/>
            <a:ext cx="7620000" cy="381000"/>
          </a:xfrm>
        </p:spPr>
        <p:txBody>
          <a:bodyPr/>
          <a:lstStyle/>
          <a:p>
            <a:pPr lvl="0" algn="ctr"/>
            <a:r>
              <a:rPr lang="en-US" altLang="en-US" sz="1800" b="1" kern="0" dirty="0">
                <a:solidFill>
                  <a:prstClr val="black"/>
                </a:solidFill>
                <a:latin typeface="Verdana" pitchFamily="34" charset="0"/>
                <a:ea typeface="Verdana" pitchFamily="34" charset="0"/>
                <a:cs typeface="Verdana" pitchFamily="34" charset="0"/>
              </a:rPr>
              <a:t>Learning Objective P1: </a:t>
            </a:r>
            <a:r>
              <a:rPr lang="en-US" altLang="en-US" sz="1800" dirty="0">
                <a:latin typeface="Verdana" pitchFamily="34" charset="0"/>
                <a:ea typeface="Verdana" pitchFamily="34" charset="0"/>
                <a:cs typeface="Verdana" pitchFamily="34" charset="0"/>
              </a:rPr>
              <a:t>Prepare and explain adjusting entries</a:t>
            </a:r>
            <a:r>
              <a:rPr lang="en-US" sz="1800" dirty="0">
                <a:latin typeface="Verdana" pitchFamily="34" charset="0"/>
                <a:ea typeface="Verdana" pitchFamily="34" charset="0"/>
                <a:cs typeface="Verdana" pitchFamily="34" charset="0"/>
              </a:rPr>
              <a:t>.</a:t>
            </a:r>
            <a:endParaRPr lang="en-US" sz="1800" b="1" kern="0" dirty="0">
              <a:solidFill>
                <a:prstClr val="black"/>
              </a:solidFill>
              <a:latin typeface="Verdana" pitchFamily="34" charset="0"/>
              <a:ea typeface="Verdana" pitchFamily="34" charset="0"/>
              <a:cs typeface="Verdana" pitchFamily="34" charset="0"/>
            </a:endParaRPr>
          </a:p>
        </p:txBody>
      </p:sp>
      <p:sp>
        <p:nvSpPr>
          <p:cNvPr id="12" name="Content Placeholder 11"/>
          <p:cNvSpPr>
            <a:spLocks noGrp="1"/>
          </p:cNvSpPr>
          <p:nvPr>
            <p:ph sz="quarter" idx="15"/>
          </p:nvPr>
        </p:nvSpPr>
        <p:spPr>
          <a:xfrm>
            <a:off x="381000" y="1905000"/>
            <a:ext cx="8382000" cy="685800"/>
          </a:xfrm>
        </p:spPr>
        <p:txBody>
          <a:bodyPr/>
          <a:lstStyle/>
          <a:p>
            <a:pPr marL="1204913" indent="-1204913">
              <a:buNone/>
            </a:pPr>
            <a:r>
              <a:rPr lang="en-US" sz="2200" b="1" dirty="0">
                <a:latin typeface="Verdana" pitchFamily="34" charset="0"/>
                <a:ea typeface="Verdana" pitchFamily="34" charset="0"/>
                <a:cs typeface="Verdana" pitchFamily="34" charset="0"/>
              </a:rPr>
              <a:t>Step 3: </a:t>
            </a:r>
            <a:r>
              <a:rPr lang="en-US" sz="2200" dirty="0">
                <a:latin typeface="Verdana" pitchFamily="34" charset="0"/>
                <a:ea typeface="Verdana" pitchFamily="34" charset="0"/>
                <a:cs typeface="Verdana" pitchFamily="34" charset="0"/>
              </a:rPr>
              <a:t>Record an adjusting entry to get from step 1 to step 2.</a:t>
            </a:r>
          </a:p>
        </p:txBody>
      </p:sp>
      <p:pic>
        <p:nvPicPr>
          <p:cNvPr id="2" name="Picture 1" descr="Journal entry for Dec. 31 &#10;Unearned Rent Revenue 8,000 debit Rent Revenue  8,000 credit"/>
          <p:cNvPicPr>
            <a:picLocks noChangeAspect="1"/>
          </p:cNvPicPr>
          <p:nvPr/>
        </p:nvPicPr>
        <p:blipFill>
          <a:blip r:embed="rId2"/>
          <a:stretch>
            <a:fillRect/>
          </a:stretch>
        </p:blipFill>
        <p:spPr>
          <a:xfrm>
            <a:off x="914400" y="2824718"/>
            <a:ext cx="7275925" cy="985282"/>
          </a:xfrm>
          <a:prstGeom prst="rect">
            <a:avLst/>
          </a:prstGeom>
        </p:spPr>
      </p:pic>
      <p:sp>
        <p:nvSpPr>
          <p:cNvPr id="16" name="Content Placeholder 15"/>
          <p:cNvSpPr>
            <a:spLocks noGrp="1"/>
          </p:cNvSpPr>
          <p:nvPr>
            <p:ph sz="quarter" idx="16"/>
          </p:nvPr>
        </p:nvSpPr>
        <p:spPr>
          <a:xfrm>
            <a:off x="490396" y="3962400"/>
            <a:ext cx="8196404" cy="2438400"/>
          </a:xfrm>
        </p:spPr>
        <p:txBody>
          <a:bodyPr/>
          <a:lstStyle/>
          <a:p>
            <a:pPr marL="0" indent="0" fontAlgn="auto">
              <a:spcBef>
                <a:spcPts val="600"/>
              </a:spcBef>
              <a:spcAft>
                <a:spcPts val="0"/>
              </a:spcAft>
              <a:buNone/>
              <a:defRPr/>
            </a:pPr>
            <a:r>
              <a:rPr lang="en-US" sz="2200" u="sng" dirty="0">
                <a:latin typeface="Verdana" pitchFamily="34" charset="0"/>
                <a:ea typeface="Verdana" pitchFamily="34" charset="0"/>
                <a:cs typeface="Verdana" pitchFamily="34" charset="0"/>
              </a:rPr>
              <a:t>Income Statement</a:t>
            </a:r>
          </a:p>
          <a:p>
            <a:pPr marL="0" lvl="1" indent="0" fontAlgn="auto">
              <a:spcBef>
                <a:spcPts val="600"/>
              </a:spcBef>
              <a:spcAft>
                <a:spcPts val="0"/>
              </a:spcAft>
              <a:buNone/>
              <a:defRPr/>
            </a:pPr>
            <a:r>
              <a:rPr lang="en-US" sz="2200" b="1" dirty="0">
                <a:latin typeface="Verdana" pitchFamily="34" charset="0"/>
                <a:ea typeface="Verdana" pitchFamily="34" charset="0"/>
                <a:cs typeface="Verdana" pitchFamily="34" charset="0"/>
              </a:rPr>
              <a:t>Credit</a:t>
            </a:r>
            <a:r>
              <a:rPr lang="en-US" sz="2200" dirty="0">
                <a:latin typeface="Verdana" pitchFamily="34" charset="0"/>
                <a:ea typeface="Verdana" pitchFamily="34" charset="0"/>
                <a:cs typeface="Verdana" pitchFamily="34" charset="0"/>
              </a:rPr>
              <a:t> Revenue</a:t>
            </a:r>
          </a:p>
          <a:p>
            <a:pPr marL="1030288" lvl="1" indent="0" fontAlgn="auto">
              <a:spcBef>
                <a:spcPts val="600"/>
              </a:spcBef>
              <a:spcAft>
                <a:spcPts val="0"/>
              </a:spcAft>
              <a:buNone/>
              <a:defRPr/>
            </a:pPr>
            <a:r>
              <a:rPr lang="en-US" sz="2200" dirty="0">
                <a:latin typeface="Verdana" pitchFamily="34" charset="0"/>
                <a:ea typeface="Verdana" pitchFamily="34" charset="0"/>
                <a:cs typeface="Verdana" pitchFamily="34" charset="0"/>
              </a:rPr>
              <a:t>Expense</a:t>
            </a:r>
          </a:p>
          <a:p>
            <a:pPr marL="0" indent="0" fontAlgn="auto">
              <a:spcBef>
                <a:spcPts val="600"/>
              </a:spcBef>
              <a:spcAft>
                <a:spcPts val="0"/>
              </a:spcAft>
              <a:buNone/>
              <a:defRPr/>
            </a:pPr>
            <a:r>
              <a:rPr lang="en-US" sz="2200" u="sng" dirty="0">
                <a:latin typeface="Verdana" pitchFamily="34" charset="0"/>
                <a:ea typeface="Verdana" pitchFamily="34" charset="0"/>
                <a:cs typeface="Verdana" pitchFamily="34" charset="0"/>
              </a:rPr>
              <a:t>Balance Sheet</a:t>
            </a:r>
          </a:p>
          <a:p>
            <a:pPr marL="914400" lvl="1" indent="0" fontAlgn="auto">
              <a:spcBef>
                <a:spcPts val="600"/>
              </a:spcBef>
              <a:spcAft>
                <a:spcPts val="0"/>
              </a:spcAft>
              <a:buNone/>
              <a:defRPr/>
            </a:pPr>
            <a:r>
              <a:rPr lang="en-US" sz="2200" dirty="0">
                <a:latin typeface="Verdana" pitchFamily="34" charset="0"/>
                <a:ea typeface="Verdana" pitchFamily="34" charset="0"/>
                <a:cs typeface="Verdana" pitchFamily="34" charset="0"/>
              </a:rPr>
              <a:t>Asset</a:t>
            </a:r>
          </a:p>
          <a:p>
            <a:pPr marL="0" lvl="1" indent="0" fontAlgn="auto">
              <a:spcBef>
                <a:spcPts val="600"/>
              </a:spcBef>
              <a:spcAft>
                <a:spcPts val="0"/>
              </a:spcAft>
              <a:buNone/>
              <a:defRPr/>
            </a:pPr>
            <a:r>
              <a:rPr lang="en-US" sz="2200" b="1" dirty="0">
                <a:latin typeface="Verdana" pitchFamily="34" charset="0"/>
                <a:ea typeface="Verdana" pitchFamily="34" charset="0"/>
                <a:cs typeface="Verdana" pitchFamily="34" charset="0"/>
              </a:rPr>
              <a:t>Debit</a:t>
            </a:r>
            <a:r>
              <a:rPr lang="en-US" sz="2200" dirty="0">
                <a:latin typeface="Verdana" pitchFamily="34" charset="0"/>
                <a:ea typeface="Verdana" pitchFamily="34" charset="0"/>
                <a:cs typeface="Verdana" pitchFamily="34" charset="0"/>
              </a:rPr>
              <a:t> Liability</a:t>
            </a:r>
          </a:p>
        </p:txBody>
      </p:sp>
    </p:spTree>
    <p:extLst>
      <p:ext uri="{BB962C8B-B14F-4D97-AF65-F5344CB8AC3E}">
        <p14:creationId xmlns:p14="http://schemas.microsoft.com/office/powerpoint/2010/main" val="1548335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762000"/>
          </a:xfrm>
        </p:spPr>
        <p:txBody>
          <a:bodyPr anchor="ctr"/>
          <a:lstStyle/>
          <a:p>
            <a:r>
              <a:rPr lang="en-US" dirty="0"/>
              <a:t>NEED-TO-KNOW 3-2 (5 of 6)</a:t>
            </a:r>
          </a:p>
        </p:txBody>
      </p:sp>
      <p:sp>
        <p:nvSpPr>
          <p:cNvPr id="7" name="Text Placeholder 6"/>
          <p:cNvSpPr>
            <a:spLocks noGrp="1"/>
          </p:cNvSpPr>
          <p:nvPr>
            <p:ph type="body" sz="quarter" idx="14"/>
          </p:nvPr>
        </p:nvSpPr>
        <p:spPr>
          <a:xfrm>
            <a:off x="685800" y="1295400"/>
            <a:ext cx="7772400" cy="381000"/>
          </a:xfrm>
        </p:spPr>
        <p:txBody>
          <a:bodyPr/>
          <a:lstStyle/>
          <a:p>
            <a:pPr lvl="0" algn="ctr"/>
            <a:r>
              <a:rPr lang="en-US" altLang="en-US" sz="1800" b="1" kern="0" dirty="0">
                <a:solidFill>
                  <a:prstClr val="black"/>
                </a:solidFill>
                <a:latin typeface="Verdana" pitchFamily="34" charset="0"/>
                <a:ea typeface="Verdana" pitchFamily="34" charset="0"/>
                <a:cs typeface="Verdana" pitchFamily="34" charset="0"/>
              </a:rPr>
              <a:t>Learning Objective P1: </a:t>
            </a:r>
            <a:r>
              <a:rPr lang="en-US" altLang="en-US" sz="1800" dirty="0">
                <a:latin typeface="Verdana" pitchFamily="34" charset="0"/>
                <a:ea typeface="Verdana" pitchFamily="34" charset="0"/>
                <a:cs typeface="Verdana" pitchFamily="34" charset="0"/>
              </a:rPr>
              <a:t>Prepare and explain adjusting entries</a:t>
            </a:r>
            <a:r>
              <a:rPr lang="en-US" sz="1800" dirty="0">
                <a:latin typeface="Verdana" pitchFamily="34" charset="0"/>
                <a:ea typeface="Verdana" pitchFamily="34" charset="0"/>
                <a:cs typeface="Verdana" pitchFamily="34" charset="0"/>
              </a:rPr>
              <a:t>.</a:t>
            </a:r>
            <a:endParaRPr lang="en-US" sz="1800" b="1" kern="0" dirty="0">
              <a:solidFill>
                <a:prstClr val="black"/>
              </a:solidFill>
              <a:latin typeface="Verdana" pitchFamily="34" charset="0"/>
              <a:ea typeface="Verdana" pitchFamily="34" charset="0"/>
              <a:cs typeface="Verdana" pitchFamily="34" charset="0"/>
            </a:endParaRPr>
          </a:p>
        </p:txBody>
      </p:sp>
      <p:sp>
        <p:nvSpPr>
          <p:cNvPr id="4" name="Content Placeholder 3"/>
          <p:cNvSpPr>
            <a:spLocks noGrp="1"/>
          </p:cNvSpPr>
          <p:nvPr>
            <p:ph sz="quarter" idx="15"/>
          </p:nvPr>
        </p:nvSpPr>
        <p:spPr>
          <a:xfrm>
            <a:off x="381000" y="1752600"/>
            <a:ext cx="8382000" cy="3657600"/>
          </a:xfrm>
        </p:spPr>
        <p:txBody>
          <a:bodyPr/>
          <a:lstStyle/>
          <a:p>
            <a:pPr marL="0" indent="0">
              <a:buNone/>
            </a:pPr>
            <a:r>
              <a:rPr lang="en-US" sz="2200" b="1" dirty="0">
                <a:solidFill>
                  <a:srgbClr val="000000"/>
                </a:solidFill>
                <a:latin typeface="Verdana" pitchFamily="34" charset="0"/>
                <a:ea typeface="Verdana" pitchFamily="34" charset="0"/>
                <a:cs typeface="Verdana" pitchFamily="34" charset="0"/>
              </a:rPr>
              <a:t>Unearned Services Revenue. </a:t>
            </a:r>
            <a:r>
              <a:rPr lang="en-US" sz="2200" dirty="0">
                <a:solidFill>
                  <a:srgbClr val="000000"/>
                </a:solidFill>
                <a:latin typeface="Verdana" pitchFamily="34" charset="0"/>
                <a:ea typeface="Verdana" pitchFamily="34" charset="0"/>
                <a:cs typeface="Verdana" pitchFamily="34" charset="0"/>
              </a:rPr>
              <a:t>The company charges $100 per month to spray a house for insects. A customer paid $600 on November 1 in advance for six treatments, which was recorded with a debit to Cash and a credit to Unearned Services Revenue. At year-end, the company has applied two treatments for the customer.</a:t>
            </a:r>
            <a:endParaRPr lang="en-US" sz="2200" dirty="0">
              <a:solidFill>
                <a:prstClr val="black"/>
              </a:solidFill>
              <a:latin typeface="Verdana" pitchFamily="34" charset="0"/>
              <a:ea typeface="Verdana" pitchFamily="34" charset="0"/>
              <a:cs typeface="Verdana" pitchFamily="34" charset="0"/>
            </a:endParaRPr>
          </a:p>
          <a:p>
            <a:pPr marL="1204913" indent="-1204913">
              <a:buNone/>
            </a:pPr>
            <a:r>
              <a:rPr lang="en-US" sz="2200" b="1" dirty="0">
                <a:latin typeface="Verdana" pitchFamily="34" charset="0"/>
                <a:ea typeface="Verdana" pitchFamily="34" charset="0"/>
                <a:cs typeface="Verdana" pitchFamily="34" charset="0"/>
              </a:rPr>
              <a:t>Step 1: </a:t>
            </a:r>
            <a:r>
              <a:rPr lang="en-US" sz="2200" dirty="0">
                <a:latin typeface="Verdana" pitchFamily="34" charset="0"/>
                <a:ea typeface="Verdana" pitchFamily="34" charset="0"/>
                <a:cs typeface="Verdana" pitchFamily="34" charset="0"/>
              </a:rPr>
              <a:t>Determine what the current account balance equals. $600</a:t>
            </a:r>
          </a:p>
          <a:p>
            <a:pPr marL="1204913" indent="-1204913">
              <a:buNone/>
            </a:pPr>
            <a:r>
              <a:rPr lang="en-US" sz="2200" b="1" dirty="0">
                <a:latin typeface="Verdana" pitchFamily="34" charset="0"/>
                <a:ea typeface="Verdana" pitchFamily="34" charset="0"/>
                <a:cs typeface="Verdana" pitchFamily="34" charset="0"/>
              </a:rPr>
              <a:t>Step 2: </a:t>
            </a:r>
            <a:r>
              <a:rPr lang="en-US" sz="2200" dirty="0">
                <a:latin typeface="Verdana" pitchFamily="34" charset="0"/>
                <a:ea typeface="Verdana" pitchFamily="34" charset="0"/>
                <a:cs typeface="Verdana" pitchFamily="34" charset="0"/>
              </a:rPr>
              <a:t>Determine what the current account balance should equal. $400</a:t>
            </a:r>
          </a:p>
        </p:txBody>
      </p:sp>
      <p:pic>
        <p:nvPicPr>
          <p:cNvPr id="3" name="Picture 2" descr="T account for Unearned Services Revenue with &quot;Nov. 1, 600&quot; in the right column, then &quot;adjustment 200 in red&quot; in the left column, and then &quot;Dec. 31, 400&quot; in the second row of the right column."/>
          <p:cNvPicPr>
            <a:picLocks noChangeAspect="1"/>
          </p:cNvPicPr>
          <p:nvPr/>
        </p:nvPicPr>
        <p:blipFill>
          <a:blip r:embed="rId3"/>
          <a:stretch>
            <a:fillRect/>
          </a:stretch>
        </p:blipFill>
        <p:spPr>
          <a:xfrm>
            <a:off x="2536012" y="5334000"/>
            <a:ext cx="4093388" cy="1075880"/>
          </a:xfrm>
          <a:prstGeom prst="rect">
            <a:avLst/>
          </a:prstGeom>
        </p:spPr>
      </p:pic>
    </p:spTree>
    <p:extLst>
      <p:ext uri="{BB962C8B-B14F-4D97-AF65-F5344CB8AC3E}">
        <p14:creationId xmlns:p14="http://schemas.microsoft.com/office/powerpoint/2010/main" val="34716166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533400"/>
            <a:ext cx="9144000" cy="762000"/>
          </a:xfrm>
        </p:spPr>
        <p:txBody>
          <a:bodyPr anchor="ctr"/>
          <a:lstStyle/>
          <a:p>
            <a:r>
              <a:rPr lang="en-US" dirty="0"/>
              <a:t>NEED-TO-KNOW 3-2 (6 of 6)</a:t>
            </a:r>
          </a:p>
        </p:txBody>
      </p:sp>
      <p:sp>
        <p:nvSpPr>
          <p:cNvPr id="11" name="Text Placeholder 10"/>
          <p:cNvSpPr>
            <a:spLocks noGrp="1"/>
          </p:cNvSpPr>
          <p:nvPr>
            <p:ph type="body" sz="quarter" idx="14"/>
          </p:nvPr>
        </p:nvSpPr>
        <p:spPr>
          <a:xfrm>
            <a:off x="762000" y="1295400"/>
            <a:ext cx="7620000" cy="381000"/>
          </a:xfrm>
        </p:spPr>
        <p:txBody>
          <a:bodyPr/>
          <a:lstStyle/>
          <a:p>
            <a:pPr lvl="0" algn="ctr"/>
            <a:r>
              <a:rPr lang="en-US" altLang="en-US" sz="1800" b="1" kern="0" dirty="0">
                <a:solidFill>
                  <a:prstClr val="black"/>
                </a:solidFill>
                <a:latin typeface="Verdana" pitchFamily="34" charset="0"/>
                <a:ea typeface="Verdana" pitchFamily="34" charset="0"/>
                <a:cs typeface="Verdana" pitchFamily="34" charset="0"/>
              </a:rPr>
              <a:t>Learning Objective P1: </a:t>
            </a:r>
            <a:r>
              <a:rPr lang="en-US" altLang="en-US" sz="1800" dirty="0">
                <a:latin typeface="Verdana" pitchFamily="34" charset="0"/>
                <a:ea typeface="Verdana" pitchFamily="34" charset="0"/>
                <a:cs typeface="Verdana" pitchFamily="34" charset="0"/>
              </a:rPr>
              <a:t>Prepare and explain adjusting entries</a:t>
            </a:r>
            <a:r>
              <a:rPr lang="en-US" sz="1800" dirty="0">
                <a:latin typeface="Verdana" pitchFamily="34" charset="0"/>
                <a:ea typeface="Verdana" pitchFamily="34" charset="0"/>
                <a:cs typeface="Verdana" pitchFamily="34" charset="0"/>
              </a:rPr>
              <a:t>.</a:t>
            </a:r>
            <a:endParaRPr lang="en-US" sz="1800" b="1" kern="0" dirty="0">
              <a:solidFill>
                <a:prstClr val="black"/>
              </a:solidFill>
              <a:latin typeface="Verdana" pitchFamily="34" charset="0"/>
              <a:ea typeface="Verdana" pitchFamily="34" charset="0"/>
              <a:cs typeface="Verdana" pitchFamily="34" charset="0"/>
            </a:endParaRPr>
          </a:p>
        </p:txBody>
      </p:sp>
      <p:sp>
        <p:nvSpPr>
          <p:cNvPr id="12" name="Content Placeholder 11"/>
          <p:cNvSpPr>
            <a:spLocks noGrp="1"/>
          </p:cNvSpPr>
          <p:nvPr>
            <p:ph sz="quarter" idx="15"/>
          </p:nvPr>
        </p:nvSpPr>
        <p:spPr>
          <a:xfrm>
            <a:off x="457200" y="1905000"/>
            <a:ext cx="8229600" cy="762000"/>
          </a:xfrm>
        </p:spPr>
        <p:txBody>
          <a:bodyPr/>
          <a:lstStyle/>
          <a:p>
            <a:pPr marL="1204913" indent="-1204913">
              <a:buNone/>
            </a:pPr>
            <a:r>
              <a:rPr lang="en-US" sz="2200" b="1" dirty="0">
                <a:latin typeface="Verdana" pitchFamily="34" charset="0"/>
                <a:ea typeface="Verdana" pitchFamily="34" charset="0"/>
                <a:cs typeface="Verdana" pitchFamily="34" charset="0"/>
              </a:rPr>
              <a:t>Step 3: </a:t>
            </a:r>
            <a:r>
              <a:rPr lang="en-US" sz="2200" dirty="0">
                <a:latin typeface="Verdana" pitchFamily="34" charset="0"/>
                <a:ea typeface="Verdana" pitchFamily="34" charset="0"/>
                <a:cs typeface="Verdana" pitchFamily="34" charset="0"/>
              </a:rPr>
              <a:t>Record an adjusting entry to get from step 1 to step 2.</a:t>
            </a:r>
          </a:p>
        </p:txBody>
      </p:sp>
      <p:pic>
        <p:nvPicPr>
          <p:cNvPr id="2" name="Picture 1" descr="Journal entry for Dec. 31 &#10;Unearned Services Revenue 200 debit &#10;Services Revenue  200 credit"/>
          <p:cNvPicPr>
            <a:picLocks noChangeAspect="1"/>
          </p:cNvPicPr>
          <p:nvPr/>
        </p:nvPicPr>
        <p:blipFill>
          <a:blip r:embed="rId2"/>
          <a:stretch>
            <a:fillRect/>
          </a:stretch>
        </p:blipFill>
        <p:spPr>
          <a:xfrm>
            <a:off x="838200" y="2916568"/>
            <a:ext cx="7413821" cy="969632"/>
          </a:xfrm>
          <a:prstGeom prst="rect">
            <a:avLst/>
          </a:prstGeom>
        </p:spPr>
      </p:pic>
    </p:spTree>
    <p:extLst>
      <p:ext uri="{BB962C8B-B14F-4D97-AF65-F5344CB8AC3E}">
        <p14:creationId xmlns:p14="http://schemas.microsoft.com/office/powerpoint/2010/main" val="39114889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38200"/>
          </a:xfrm>
        </p:spPr>
        <p:txBody>
          <a:bodyPr anchor="ctr"/>
          <a:lstStyle/>
          <a:p>
            <a:r>
              <a:rPr lang="en-US" kern="0" dirty="0"/>
              <a:t>Exhibit 3.9 </a:t>
            </a:r>
            <a:r>
              <a:rPr lang="en-US" altLang="en-US" dirty="0"/>
              <a:t>Accrued Expenses</a:t>
            </a:r>
            <a:endParaRPr lang="en-US" dirty="0"/>
          </a:p>
        </p:txBody>
      </p:sp>
      <p:sp>
        <p:nvSpPr>
          <p:cNvPr id="3" name="Text Placeholder 2"/>
          <p:cNvSpPr>
            <a:spLocks noGrp="1"/>
          </p:cNvSpPr>
          <p:nvPr>
            <p:ph type="body" sz="quarter" idx="14"/>
          </p:nvPr>
        </p:nvSpPr>
        <p:spPr>
          <a:xfrm>
            <a:off x="685800" y="1371600"/>
            <a:ext cx="7772400" cy="381000"/>
          </a:xfrm>
        </p:spPr>
        <p:txBody>
          <a:bodyPr/>
          <a:lstStyle/>
          <a:p>
            <a:pPr lvl="0" algn="ctr"/>
            <a:r>
              <a:rPr lang="en-US" altLang="en-US" sz="1800" b="1" kern="0" dirty="0">
                <a:solidFill>
                  <a:prstClr val="black"/>
                </a:solidFill>
                <a:latin typeface="Verdana" pitchFamily="34" charset="0"/>
                <a:ea typeface="Verdana" pitchFamily="34" charset="0"/>
                <a:cs typeface="Verdana" pitchFamily="34" charset="0"/>
              </a:rPr>
              <a:t>Learning Objective P1: </a:t>
            </a:r>
            <a:r>
              <a:rPr lang="en-US" altLang="en-US" sz="1800" dirty="0">
                <a:latin typeface="Verdana" pitchFamily="34" charset="0"/>
                <a:ea typeface="Verdana" pitchFamily="34" charset="0"/>
                <a:cs typeface="Verdana" pitchFamily="34" charset="0"/>
              </a:rPr>
              <a:t>Prepare and explain adjusting entries</a:t>
            </a:r>
            <a:r>
              <a:rPr lang="en-US" sz="1800" dirty="0">
                <a:latin typeface="Verdana" pitchFamily="34" charset="0"/>
                <a:ea typeface="Verdana" pitchFamily="34" charset="0"/>
                <a:cs typeface="Verdana" pitchFamily="34" charset="0"/>
              </a:rPr>
              <a:t>.</a:t>
            </a:r>
            <a:endParaRPr lang="en-US" sz="1800" b="1" kern="0" dirty="0">
              <a:solidFill>
                <a:prstClr val="black"/>
              </a:solidFill>
              <a:latin typeface="Verdana" pitchFamily="34" charset="0"/>
              <a:ea typeface="Verdana" pitchFamily="34" charset="0"/>
              <a:cs typeface="Verdana" pitchFamily="34" charset="0"/>
            </a:endParaRPr>
          </a:p>
        </p:txBody>
      </p:sp>
      <p:sp>
        <p:nvSpPr>
          <p:cNvPr id="4" name="Content Placeholder 3"/>
          <p:cNvSpPr>
            <a:spLocks noGrp="1"/>
          </p:cNvSpPr>
          <p:nvPr>
            <p:ph sz="quarter" idx="15"/>
          </p:nvPr>
        </p:nvSpPr>
        <p:spPr>
          <a:xfrm>
            <a:off x="381000" y="1981200"/>
            <a:ext cx="8382000" cy="838200"/>
          </a:xfrm>
        </p:spPr>
        <p:txBody>
          <a:bodyPr/>
          <a:lstStyle/>
          <a:p>
            <a:pPr marL="0" indent="0">
              <a:buNone/>
              <a:defRPr/>
            </a:pPr>
            <a:r>
              <a:rPr lang="en-US" sz="2400" dirty="0">
                <a:solidFill>
                  <a:srgbClr val="000000"/>
                </a:solidFill>
                <a:latin typeface="Verdana" pitchFamily="34" charset="0"/>
                <a:ea typeface="Verdana" pitchFamily="34" charset="0"/>
                <a:cs typeface="Verdana" pitchFamily="34" charset="0"/>
              </a:rPr>
              <a:t>Costs incurred in a period that are both unpaid and unrecorded.</a:t>
            </a:r>
          </a:p>
        </p:txBody>
      </p:sp>
      <p:pic>
        <p:nvPicPr>
          <p:cNvPr id="7" name="Picture 6" descr="A T table for Expense and another Liability. The words &quot;Increase it&quot; are pointing to &quot;Expense&quot; and &quot;Increase it&quot; are pointing to &quot;Liability.&quot; Arrows show that a debit to the left expense column is a credit to the right liability column."/>
          <p:cNvPicPr>
            <a:picLocks noChangeAspect="1"/>
          </p:cNvPicPr>
          <p:nvPr/>
        </p:nvPicPr>
        <p:blipFill>
          <a:blip r:embed="rId3"/>
          <a:stretch>
            <a:fillRect/>
          </a:stretch>
        </p:blipFill>
        <p:spPr>
          <a:xfrm>
            <a:off x="1371600" y="3095408"/>
            <a:ext cx="6406789" cy="2771992"/>
          </a:xfrm>
          <a:prstGeom prst="rect">
            <a:avLst/>
          </a:prstGeom>
        </p:spPr>
      </p:pic>
    </p:spTree>
    <p:extLst>
      <p:ext uri="{BB962C8B-B14F-4D97-AF65-F5344CB8AC3E}">
        <p14:creationId xmlns:p14="http://schemas.microsoft.com/office/powerpoint/2010/main" val="31729450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33400"/>
            <a:ext cx="9144000" cy="838200"/>
          </a:xfrm>
        </p:spPr>
        <p:txBody>
          <a:bodyPr/>
          <a:lstStyle/>
          <a:p>
            <a:r>
              <a:rPr lang="en-US" sz="3600" dirty="0">
                <a:latin typeface="Verdana" pitchFamily="34" charset="0"/>
                <a:ea typeface="Verdana" pitchFamily="34" charset="0"/>
                <a:cs typeface="Verdana" pitchFamily="34" charset="0"/>
              </a:rPr>
              <a:t>Accrued Salaries Expense (1 of 3)</a:t>
            </a:r>
          </a:p>
        </p:txBody>
      </p:sp>
      <p:sp>
        <p:nvSpPr>
          <p:cNvPr id="2" name="Text Placeholder 1"/>
          <p:cNvSpPr>
            <a:spLocks noGrp="1"/>
          </p:cNvSpPr>
          <p:nvPr>
            <p:ph type="body" sz="quarter" idx="13"/>
          </p:nvPr>
        </p:nvSpPr>
        <p:spPr>
          <a:xfrm>
            <a:off x="762000" y="1371600"/>
            <a:ext cx="7620000" cy="381000"/>
          </a:xfrm>
        </p:spPr>
        <p:txBody>
          <a:bodyPr/>
          <a:lstStyle/>
          <a:p>
            <a:pPr lvl="0" algn="ctr"/>
            <a:r>
              <a:rPr lang="en-US" altLang="en-US" sz="1800" b="1" kern="0" dirty="0">
                <a:solidFill>
                  <a:prstClr val="black"/>
                </a:solidFill>
              </a:rPr>
              <a:t>Learning Objective P1: </a:t>
            </a:r>
            <a:r>
              <a:rPr lang="en-US" altLang="en-US" sz="1800" dirty="0"/>
              <a:t>Prepare and explain adjusting entries</a:t>
            </a:r>
            <a:r>
              <a:rPr lang="en-US" sz="1800" dirty="0"/>
              <a:t>.</a:t>
            </a:r>
            <a:endParaRPr lang="en-US" sz="1800" b="1" kern="0" dirty="0">
              <a:solidFill>
                <a:prstClr val="black"/>
              </a:solidFill>
            </a:endParaRPr>
          </a:p>
        </p:txBody>
      </p:sp>
      <p:sp>
        <p:nvSpPr>
          <p:cNvPr id="5" name="Content Placeholder 4"/>
          <p:cNvSpPr>
            <a:spLocks noGrp="1"/>
          </p:cNvSpPr>
          <p:nvPr>
            <p:ph idx="1"/>
          </p:nvPr>
        </p:nvSpPr>
        <p:spPr>
          <a:xfrm>
            <a:off x="457200" y="1981200"/>
            <a:ext cx="8229600" cy="3200400"/>
          </a:xfrm>
        </p:spPr>
        <p:txBody>
          <a:bodyPr/>
          <a:lstStyle/>
          <a:p>
            <a:pPr marL="1146175" indent="-1146175" eaLnBrk="1" hangingPunct="1">
              <a:lnSpc>
                <a:spcPct val="90000"/>
              </a:lnSpc>
              <a:buClr>
                <a:schemeClr val="tx1"/>
              </a:buClr>
              <a:buSzPct val="70000"/>
              <a:buNone/>
              <a:defRPr/>
            </a:pPr>
            <a:r>
              <a:rPr lang="en-US" sz="2200" dirty="0">
                <a:latin typeface="Verdana" pitchFamily="34" charset="0"/>
                <a:ea typeface="Verdana" pitchFamily="34" charset="0"/>
                <a:cs typeface="Verdana" pitchFamily="34" charset="0"/>
              </a:rPr>
              <a:t>Step 1: </a:t>
            </a:r>
            <a:r>
              <a:rPr lang="en-US" sz="2200" dirty="0" err="1">
                <a:latin typeface="Verdana" pitchFamily="34" charset="0"/>
                <a:ea typeface="Verdana" pitchFamily="34" charset="0"/>
                <a:cs typeface="Verdana" pitchFamily="34" charset="0"/>
              </a:rPr>
              <a:t>FastForward’s</a:t>
            </a:r>
            <a:r>
              <a:rPr lang="en-US" sz="2200" dirty="0">
                <a:latin typeface="Verdana" pitchFamily="34" charset="0"/>
                <a:ea typeface="Verdana" pitchFamily="34" charset="0"/>
                <a:cs typeface="Verdana" pitchFamily="34" charset="0"/>
              </a:rPr>
              <a:t> pays its employee $70 per day, or $350 for a five-day work. Salaries are paid every two weeks on a Friday.</a:t>
            </a:r>
          </a:p>
          <a:p>
            <a:pPr marL="1146175" indent="-1146175" eaLnBrk="1" hangingPunct="1">
              <a:lnSpc>
                <a:spcPct val="90000"/>
              </a:lnSpc>
              <a:buClr>
                <a:schemeClr val="tx1"/>
              </a:buClr>
              <a:buSzPct val="70000"/>
              <a:buNone/>
              <a:defRPr/>
            </a:pPr>
            <a:r>
              <a:rPr lang="en-US" sz="2200" dirty="0">
                <a:latin typeface="Verdana" pitchFamily="34" charset="0"/>
                <a:ea typeface="Verdana" pitchFamily="34" charset="0"/>
                <a:cs typeface="Verdana" pitchFamily="34" charset="0"/>
              </a:rPr>
              <a:t>Step 2: 12/31 is a Wednesday, so three day’s salaries are owed at year end which equals $70 × 3 = $210.</a:t>
            </a:r>
          </a:p>
          <a:p>
            <a:pPr marL="1146175" indent="-1146175" eaLnBrk="1" hangingPunct="1">
              <a:lnSpc>
                <a:spcPct val="90000"/>
              </a:lnSpc>
              <a:buClr>
                <a:schemeClr val="tx1"/>
              </a:buClr>
              <a:buSzPct val="70000"/>
              <a:buNone/>
              <a:defRPr/>
            </a:pPr>
            <a:r>
              <a:rPr lang="en-US" sz="2200" dirty="0">
                <a:latin typeface="Verdana" pitchFamily="34" charset="0"/>
                <a:ea typeface="Verdana" pitchFamily="34" charset="0"/>
                <a:cs typeface="Verdana" pitchFamily="34" charset="0"/>
              </a:rPr>
              <a:t>Step 3: Adjusting entry increases a liability, Salaries Payable, and increases the Salaries Expense account for $210 with the following journal entry:</a:t>
            </a:r>
          </a:p>
        </p:txBody>
      </p:sp>
      <p:pic>
        <p:nvPicPr>
          <p:cNvPr id="3" name="Picture 2" descr="Journal entry for Dec. 31 &#10;Salaries Expense 210 debit&#10;Salaries Payable  210 credit&#10;Explanation: To record three days’ accrued salaries "/>
          <p:cNvPicPr>
            <a:picLocks noChangeAspect="1"/>
          </p:cNvPicPr>
          <p:nvPr/>
        </p:nvPicPr>
        <p:blipFill>
          <a:blip r:embed="rId3"/>
          <a:stretch>
            <a:fillRect/>
          </a:stretch>
        </p:blipFill>
        <p:spPr>
          <a:xfrm>
            <a:off x="1749737" y="5308385"/>
            <a:ext cx="5717863" cy="1168615"/>
          </a:xfrm>
          <a:prstGeom prst="rect">
            <a:avLst/>
          </a:prstGeom>
        </p:spPr>
      </p:pic>
    </p:spTree>
    <p:extLst>
      <p:ext uri="{BB962C8B-B14F-4D97-AF65-F5344CB8AC3E}">
        <p14:creationId xmlns:p14="http://schemas.microsoft.com/office/powerpoint/2010/main" val="1874024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itle 4"/>
          <p:cNvSpPr>
            <a:spLocks noGrp="1" noChangeArrowheads="1"/>
          </p:cNvSpPr>
          <p:nvPr>
            <p:ph type="title"/>
          </p:nvPr>
        </p:nvSpPr>
        <p:spPr>
          <a:xfrm>
            <a:off x="533400" y="533400"/>
            <a:ext cx="8077200" cy="1066800"/>
          </a:xfrm>
        </p:spPr>
        <p:txBody>
          <a:bodyPr rtlCol="0">
            <a:noAutofit/>
          </a:bodyPr>
          <a:lstStyle/>
          <a:p>
            <a:pPr eaLnBrk="1" fontAlgn="auto" hangingPunct="1">
              <a:spcAft>
                <a:spcPts val="0"/>
              </a:spcAft>
              <a:defRPr/>
            </a:pPr>
            <a:r>
              <a:rPr lang="en-US" sz="3600" dirty="0">
                <a:latin typeface="Verdana" panose="020B0604030504040204" pitchFamily="34" charset="0"/>
                <a:ea typeface="Verdana" panose="020B0604030504040204" pitchFamily="34" charset="0"/>
                <a:cs typeface="Verdana" panose="020B0604030504040204" pitchFamily="34" charset="0"/>
              </a:rPr>
              <a:t>Accrual Basis versus Cash Basis (1 of 4)</a:t>
            </a:r>
          </a:p>
        </p:txBody>
      </p:sp>
      <p:sp>
        <p:nvSpPr>
          <p:cNvPr id="3" name="Text Placeholder 2"/>
          <p:cNvSpPr>
            <a:spLocks noGrp="1"/>
          </p:cNvSpPr>
          <p:nvPr>
            <p:ph type="body" sz="quarter" idx="13"/>
          </p:nvPr>
        </p:nvSpPr>
        <p:spPr>
          <a:xfrm>
            <a:off x="381000" y="1676400"/>
            <a:ext cx="8305800" cy="685800"/>
          </a:xfrm>
        </p:spPr>
        <p:txBody>
          <a:bodyPr/>
          <a:lstStyle/>
          <a:p>
            <a:pPr lvl="0" algn="ctr" fontAlgn="auto">
              <a:spcBef>
                <a:spcPts val="0"/>
              </a:spcBef>
              <a:spcAft>
                <a:spcPts val="0"/>
              </a:spcAft>
              <a:defRPr/>
            </a:pPr>
            <a:r>
              <a:rPr lang="en-US" altLang="en-US" sz="1800" b="1" kern="0" dirty="0">
                <a:solidFill>
                  <a:prstClr val="black"/>
                </a:solidFill>
              </a:rPr>
              <a:t>Learning Objective C1: </a:t>
            </a:r>
            <a:r>
              <a:rPr lang="en-US" altLang="en-US" sz="1800" dirty="0"/>
              <a:t>Explain the importance of periodic reporting and the role of accrual accounting</a:t>
            </a:r>
            <a:r>
              <a:rPr lang="en-US" sz="1800" dirty="0"/>
              <a:t>.</a:t>
            </a:r>
            <a:endParaRPr lang="en-US" sz="1800" b="1" kern="0" dirty="0">
              <a:solidFill>
                <a:prstClr val="black"/>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07833984"/>
              </p:ext>
            </p:extLst>
          </p:nvPr>
        </p:nvGraphicFramePr>
        <p:xfrm>
          <a:off x="1143000" y="2606040"/>
          <a:ext cx="6934200" cy="2651760"/>
        </p:xfrm>
        <a:graphic>
          <a:graphicData uri="http://schemas.openxmlformats.org/drawingml/2006/table">
            <a:tbl>
              <a:tblPr firstRow="1" bandRow="1" bandCol="1">
                <a:tableStyleId>{5940675A-B579-460E-94D1-54222C63F5DA}</a:tableStyleId>
              </a:tblPr>
              <a:tblGrid>
                <a:gridCol w="3467100">
                  <a:extLst>
                    <a:ext uri="{9D8B030D-6E8A-4147-A177-3AD203B41FA5}">
                      <a16:colId xmlns:a16="http://schemas.microsoft.com/office/drawing/2014/main" val="20000"/>
                    </a:ext>
                  </a:extLst>
                </a:gridCol>
                <a:gridCol w="3467100">
                  <a:extLst>
                    <a:ext uri="{9D8B030D-6E8A-4147-A177-3AD203B41FA5}">
                      <a16:colId xmlns:a16="http://schemas.microsoft.com/office/drawing/2014/main" val="20001"/>
                    </a:ext>
                  </a:extLst>
                </a:gridCol>
              </a:tblGrid>
              <a:tr h="4664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b="1" u="sng" dirty="0">
                          <a:latin typeface="Verdana" pitchFamily="34" charset="0"/>
                          <a:ea typeface="Verdana" pitchFamily="34" charset="0"/>
                          <a:cs typeface="Verdana" pitchFamily="34" charset="0"/>
                        </a:rPr>
                        <a:t>Accrual Basis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b="1" u="sng" dirty="0">
                          <a:latin typeface="Verdana" pitchFamily="34" charset="0"/>
                          <a:ea typeface="Verdana" pitchFamily="34" charset="0"/>
                          <a:cs typeface="Verdana" pitchFamily="34" charset="0"/>
                        </a:rPr>
                        <a:t>Cash Basis</a:t>
                      </a:r>
                    </a:p>
                  </a:txBody>
                  <a:tcPr anchor="ctr"/>
                </a:tc>
                <a:extLst>
                  <a:ext uri="{0D108BD9-81ED-4DB2-BD59-A6C34878D82A}">
                    <a16:rowId xmlns:a16="http://schemas.microsoft.com/office/drawing/2014/main" val="10000"/>
                  </a:ext>
                </a:extLst>
              </a:tr>
              <a:tr h="218530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1800" dirty="0">
                          <a:latin typeface="Verdana" pitchFamily="34" charset="0"/>
                          <a:ea typeface="Verdana" pitchFamily="34" charset="0"/>
                          <a:cs typeface="Verdana" pitchFamily="34" charset="0"/>
                        </a:rPr>
                        <a:t>Revenues are recognized when products or services are delivered, and expenses are recognized when incurred.</a:t>
                      </a:r>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1800" dirty="0">
                          <a:latin typeface="Verdana" pitchFamily="34" charset="0"/>
                          <a:ea typeface="Verdana" pitchFamily="34" charset="0"/>
                          <a:cs typeface="Verdana" pitchFamily="34" charset="0"/>
                        </a:rPr>
                        <a:t>Revenues are recognized when cash is received and expenses are recorded when cash is paid.</a:t>
                      </a:r>
                    </a:p>
                  </a:txBody>
                  <a:tcPr anchor="ctr"/>
                </a:tc>
                <a:extLst>
                  <a:ext uri="{0D108BD9-81ED-4DB2-BD59-A6C34878D82A}">
                    <a16:rowId xmlns:a16="http://schemas.microsoft.com/office/drawing/2014/main" val="10001"/>
                  </a:ext>
                </a:extLst>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33400"/>
            <a:ext cx="9144000" cy="838200"/>
          </a:xfrm>
        </p:spPr>
        <p:txBody>
          <a:bodyPr anchor="ctr"/>
          <a:lstStyle/>
          <a:p>
            <a:r>
              <a:rPr lang="en-US" dirty="0"/>
              <a:t>Accrued Salaries Expense (2 of 3)</a:t>
            </a:r>
          </a:p>
        </p:txBody>
      </p:sp>
      <p:sp>
        <p:nvSpPr>
          <p:cNvPr id="9" name="Text Placeholder 8"/>
          <p:cNvSpPr>
            <a:spLocks noGrp="1"/>
          </p:cNvSpPr>
          <p:nvPr>
            <p:ph type="body" sz="quarter" idx="14"/>
          </p:nvPr>
        </p:nvSpPr>
        <p:spPr>
          <a:xfrm>
            <a:off x="685800" y="1447800"/>
            <a:ext cx="7696200" cy="381000"/>
          </a:xfrm>
        </p:spPr>
        <p:txBody>
          <a:bodyPr/>
          <a:lstStyle/>
          <a:p>
            <a:pPr algn="ctr"/>
            <a:r>
              <a:rPr lang="en-US" altLang="en-US" sz="1800" b="1" kern="0" dirty="0">
                <a:solidFill>
                  <a:prstClr val="black"/>
                </a:solidFill>
                <a:latin typeface="Verdana" pitchFamily="34" charset="0"/>
                <a:ea typeface="Verdana" pitchFamily="34" charset="0"/>
                <a:cs typeface="Verdana" pitchFamily="34" charset="0"/>
              </a:rPr>
              <a:t>Learning Objective P1: </a:t>
            </a:r>
            <a:r>
              <a:rPr lang="en-US" altLang="en-US" sz="1800" dirty="0">
                <a:latin typeface="Verdana" pitchFamily="34" charset="0"/>
                <a:ea typeface="Verdana" pitchFamily="34" charset="0"/>
                <a:cs typeface="Verdana" pitchFamily="34" charset="0"/>
              </a:rPr>
              <a:t>Prepare and explain adjusting entries.</a:t>
            </a:r>
            <a:endParaRPr lang="en-US" sz="1800" dirty="0">
              <a:latin typeface="Verdana" pitchFamily="34" charset="0"/>
              <a:ea typeface="Verdana" pitchFamily="34" charset="0"/>
              <a:cs typeface="Verdana" pitchFamily="34" charset="0"/>
            </a:endParaRPr>
          </a:p>
        </p:txBody>
      </p:sp>
      <p:pic>
        <p:nvPicPr>
          <p:cNvPr id="307202" name="Picture 2" descr="A T account labeled Balance sheet for Salaries Payable with $210 adj and $210 Balance in the right colum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3995" y="2050189"/>
            <a:ext cx="3816011" cy="3131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quarter" idx="16"/>
          </p:nvPr>
        </p:nvSpPr>
        <p:spPr>
          <a:xfrm>
            <a:off x="411063" y="5562600"/>
            <a:ext cx="8351937" cy="838200"/>
          </a:xfrm>
        </p:spPr>
        <p:txBody>
          <a:bodyPr/>
          <a:lstStyle/>
          <a:p>
            <a:r>
              <a:rPr lang="en-US" sz="2400" dirty="0">
                <a:solidFill>
                  <a:prstClr val="black"/>
                </a:solidFill>
                <a:latin typeface="Verdana" pitchFamily="34" charset="0"/>
                <a:ea typeface="Verdana" pitchFamily="34" charset="0"/>
                <a:cs typeface="Verdana" pitchFamily="34" charset="0"/>
              </a:rPr>
              <a:t>The Balance Sheet will show $210 of Salaries Payable owed.</a:t>
            </a:r>
            <a:endParaRPr lang="en-US" sz="2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3132340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33400"/>
            <a:ext cx="9144000" cy="762000"/>
          </a:xfrm>
        </p:spPr>
        <p:txBody>
          <a:bodyPr anchor="ctr"/>
          <a:lstStyle/>
          <a:p>
            <a:r>
              <a:rPr lang="en-US" dirty="0"/>
              <a:t>Accrued Salaries Expense (3 of 3)</a:t>
            </a:r>
          </a:p>
        </p:txBody>
      </p:sp>
      <p:sp>
        <p:nvSpPr>
          <p:cNvPr id="9" name="Text Placeholder 8"/>
          <p:cNvSpPr>
            <a:spLocks noGrp="1"/>
          </p:cNvSpPr>
          <p:nvPr>
            <p:ph type="body" sz="quarter" idx="14"/>
          </p:nvPr>
        </p:nvSpPr>
        <p:spPr>
          <a:xfrm>
            <a:off x="685800" y="1371600"/>
            <a:ext cx="7696200" cy="381000"/>
          </a:xfrm>
        </p:spPr>
        <p:txBody>
          <a:bodyPr/>
          <a:lstStyle/>
          <a:p>
            <a:pPr algn="ctr"/>
            <a:r>
              <a:rPr lang="en-US" altLang="en-US" sz="1800" b="1" kern="0" dirty="0">
                <a:solidFill>
                  <a:prstClr val="black"/>
                </a:solidFill>
                <a:latin typeface="Verdana" pitchFamily="34" charset="0"/>
                <a:ea typeface="Verdana" pitchFamily="34" charset="0"/>
                <a:cs typeface="Verdana" pitchFamily="34" charset="0"/>
              </a:rPr>
              <a:t>Learning Objective P1: </a:t>
            </a:r>
            <a:r>
              <a:rPr lang="en-US" altLang="en-US" sz="1800" dirty="0">
                <a:latin typeface="Verdana" pitchFamily="34" charset="0"/>
                <a:ea typeface="Verdana" pitchFamily="34" charset="0"/>
                <a:cs typeface="Verdana" pitchFamily="34" charset="0"/>
              </a:rPr>
              <a:t>Prepare and explain adjusting entries.</a:t>
            </a:r>
            <a:endParaRPr lang="en-US" sz="1800" dirty="0">
              <a:latin typeface="Verdana" pitchFamily="34" charset="0"/>
              <a:ea typeface="Verdana" pitchFamily="34" charset="0"/>
              <a:cs typeface="Verdana" pitchFamily="34" charset="0"/>
            </a:endParaRPr>
          </a:p>
        </p:txBody>
      </p:sp>
      <p:sp>
        <p:nvSpPr>
          <p:cNvPr id="3" name="Content Placeholder 2"/>
          <p:cNvSpPr>
            <a:spLocks noGrp="1"/>
          </p:cNvSpPr>
          <p:nvPr>
            <p:ph sz="quarter" idx="16"/>
          </p:nvPr>
        </p:nvSpPr>
        <p:spPr>
          <a:xfrm>
            <a:off x="487263" y="5181600"/>
            <a:ext cx="8199537" cy="1143000"/>
          </a:xfrm>
        </p:spPr>
        <p:txBody>
          <a:bodyPr/>
          <a:lstStyle/>
          <a:p>
            <a:r>
              <a:rPr lang="en-US" sz="2400" dirty="0">
                <a:solidFill>
                  <a:prstClr val="black"/>
                </a:solidFill>
                <a:latin typeface="Verdana" pitchFamily="34" charset="0"/>
                <a:ea typeface="Verdana" pitchFamily="34" charset="0"/>
                <a:cs typeface="Verdana" pitchFamily="34" charset="0"/>
              </a:rPr>
              <a:t>The Income Statement will show $1,610 total Salaries Expense.</a:t>
            </a:r>
          </a:p>
        </p:txBody>
      </p:sp>
      <p:pic>
        <p:nvPicPr>
          <p:cNvPr id="2" name="Picture 1"/>
          <p:cNvPicPr>
            <a:picLocks noChangeAspect="1"/>
          </p:cNvPicPr>
          <p:nvPr/>
        </p:nvPicPr>
        <p:blipFill>
          <a:blip r:embed="rId3"/>
          <a:stretch>
            <a:fillRect/>
          </a:stretch>
        </p:blipFill>
        <p:spPr>
          <a:xfrm>
            <a:off x="2905333" y="2105190"/>
            <a:ext cx="3333333" cy="2647619"/>
          </a:xfrm>
          <a:prstGeom prst="rect">
            <a:avLst/>
          </a:prstGeom>
        </p:spPr>
      </p:pic>
    </p:spTree>
    <p:extLst>
      <p:ext uri="{BB962C8B-B14F-4D97-AF65-F5344CB8AC3E}">
        <p14:creationId xmlns:p14="http://schemas.microsoft.com/office/powerpoint/2010/main" val="35777279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33400"/>
            <a:ext cx="9144000" cy="838200"/>
          </a:xfrm>
        </p:spPr>
        <p:txBody>
          <a:bodyPr anchor="ctr"/>
          <a:lstStyle/>
          <a:p>
            <a:r>
              <a:rPr lang="en-US" dirty="0"/>
              <a:t>Future Payment of Accrued Expenses</a:t>
            </a:r>
          </a:p>
        </p:txBody>
      </p:sp>
      <p:sp>
        <p:nvSpPr>
          <p:cNvPr id="3" name="Text Placeholder 2"/>
          <p:cNvSpPr>
            <a:spLocks noGrp="1"/>
          </p:cNvSpPr>
          <p:nvPr>
            <p:ph type="body" sz="quarter" idx="14"/>
          </p:nvPr>
        </p:nvSpPr>
        <p:spPr>
          <a:xfrm>
            <a:off x="762000" y="1371600"/>
            <a:ext cx="7666137" cy="381000"/>
          </a:xfrm>
        </p:spPr>
        <p:txBody>
          <a:bodyPr/>
          <a:lstStyle/>
          <a:p>
            <a:pPr lvl="0" algn="ctr"/>
            <a:r>
              <a:rPr lang="en-US" altLang="en-US" sz="1800" b="1" kern="0" dirty="0">
                <a:solidFill>
                  <a:prstClr val="black"/>
                </a:solidFill>
                <a:latin typeface="Verdana" pitchFamily="34" charset="0"/>
                <a:ea typeface="Verdana" pitchFamily="34" charset="0"/>
                <a:cs typeface="Verdana" pitchFamily="34" charset="0"/>
              </a:rPr>
              <a:t>Learning Objective P1: </a:t>
            </a:r>
            <a:r>
              <a:rPr lang="en-US" altLang="en-US" sz="1800" dirty="0">
                <a:latin typeface="Verdana" pitchFamily="34" charset="0"/>
                <a:ea typeface="Verdana" pitchFamily="34" charset="0"/>
                <a:cs typeface="Verdana" pitchFamily="34" charset="0"/>
              </a:rPr>
              <a:t>Prepare and explain adjusting entries</a:t>
            </a:r>
            <a:r>
              <a:rPr lang="en-US" sz="1800" dirty="0">
                <a:latin typeface="Verdana" pitchFamily="34" charset="0"/>
                <a:ea typeface="Verdana" pitchFamily="34" charset="0"/>
                <a:cs typeface="Verdana" pitchFamily="34" charset="0"/>
              </a:rPr>
              <a:t>.</a:t>
            </a:r>
            <a:endParaRPr lang="en-US" sz="1800" b="1" kern="0" dirty="0">
              <a:solidFill>
                <a:prstClr val="black"/>
              </a:solidFill>
              <a:latin typeface="Verdana" pitchFamily="34" charset="0"/>
              <a:ea typeface="Verdana" pitchFamily="34" charset="0"/>
              <a:cs typeface="Verdana" pitchFamily="34" charset="0"/>
            </a:endParaRPr>
          </a:p>
        </p:txBody>
      </p:sp>
      <p:sp>
        <p:nvSpPr>
          <p:cNvPr id="2" name="Content Placeholder 1"/>
          <p:cNvSpPr>
            <a:spLocks noGrp="1"/>
          </p:cNvSpPr>
          <p:nvPr>
            <p:ph type="body" sz="quarter" idx="4294967295"/>
          </p:nvPr>
        </p:nvSpPr>
        <p:spPr>
          <a:xfrm>
            <a:off x="457201" y="1905000"/>
            <a:ext cx="8229600" cy="2819400"/>
          </a:xfrm>
        </p:spPr>
        <p:txBody>
          <a:bodyPr anchor="t"/>
          <a:lstStyle/>
          <a:p>
            <a:pPr marL="0" indent="0" eaLnBrk="1" hangingPunct="1">
              <a:buSzPct val="70000"/>
              <a:buNone/>
              <a:defRPr/>
            </a:pPr>
            <a:r>
              <a:rPr lang="en-US" sz="2400" dirty="0">
                <a:latin typeface="Verdana" pitchFamily="34" charset="0"/>
                <a:ea typeface="Verdana" pitchFamily="34" charset="0"/>
                <a:cs typeface="Verdana" pitchFamily="34" charset="0"/>
              </a:rPr>
              <a:t>Accrued expenses at the end of one period result in a cash payment in a future period.</a:t>
            </a:r>
          </a:p>
          <a:p>
            <a:pPr marL="0" indent="0" eaLnBrk="1" hangingPunct="1">
              <a:buSzPct val="70000"/>
              <a:buNone/>
              <a:defRPr/>
            </a:pPr>
            <a:r>
              <a:rPr lang="en-US" sz="2400" dirty="0">
                <a:latin typeface="Verdana" pitchFamily="34" charset="0"/>
                <a:ea typeface="Verdana" pitchFamily="34" charset="0"/>
                <a:cs typeface="Verdana" pitchFamily="34" charset="0"/>
              </a:rPr>
              <a:t>On 12/31, </a:t>
            </a:r>
            <a:r>
              <a:rPr lang="en-US" sz="2400" dirty="0" err="1">
                <a:latin typeface="Verdana" pitchFamily="34" charset="0"/>
                <a:ea typeface="Verdana" pitchFamily="34" charset="0"/>
                <a:cs typeface="Verdana" pitchFamily="34" charset="0"/>
              </a:rPr>
              <a:t>FastForward</a:t>
            </a:r>
            <a:r>
              <a:rPr lang="en-US" sz="2400" dirty="0">
                <a:latin typeface="Verdana" pitchFamily="34" charset="0"/>
                <a:ea typeface="Verdana" pitchFamily="34" charset="0"/>
                <a:cs typeface="Verdana" pitchFamily="34" charset="0"/>
              </a:rPr>
              <a:t> recorded accrued salaries of $210.</a:t>
            </a:r>
          </a:p>
          <a:p>
            <a:pPr marL="0" indent="0" eaLnBrk="1" hangingPunct="1">
              <a:buSzPct val="70000"/>
              <a:buNone/>
              <a:defRPr/>
            </a:pPr>
            <a:r>
              <a:rPr lang="en-US" sz="2400" dirty="0">
                <a:latin typeface="Verdana" pitchFamily="34" charset="0"/>
                <a:ea typeface="Verdana" pitchFamily="34" charset="0"/>
                <a:cs typeface="Verdana" pitchFamily="34" charset="0"/>
              </a:rPr>
              <a:t>On 1/9 of the next year, the following entry will reduce the accrued liability, salaries payable, and record the expense for 7 days work in January.</a:t>
            </a:r>
          </a:p>
        </p:txBody>
      </p:sp>
      <p:pic>
        <p:nvPicPr>
          <p:cNvPr id="5" name="Picture 4" descr="A journal entry for Jan 9&#10;Salaries Payable (3 x $70) 210 debit&#10;Salaries Expense (7 x $70) 490 debit&#10;Cash  700 credit&#10;Explanation: To record earned revenue received in advance &#10;"/>
          <p:cNvPicPr>
            <a:picLocks noChangeAspect="1"/>
          </p:cNvPicPr>
          <p:nvPr/>
        </p:nvPicPr>
        <p:blipFill>
          <a:blip r:embed="rId3"/>
          <a:stretch>
            <a:fillRect/>
          </a:stretch>
        </p:blipFill>
        <p:spPr>
          <a:xfrm>
            <a:off x="1532289" y="4800600"/>
            <a:ext cx="6035581" cy="1593732"/>
          </a:xfrm>
          <a:prstGeom prst="rect">
            <a:avLst/>
          </a:prstGeom>
        </p:spPr>
      </p:pic>
    </p:spTree>
    <p:extLst>
      <p:ext uri="{BB962C8B-B14F-4D97-AF65-F5344CB8AC3E}">
        <p14:creationId xmlns:p14="http://schemas.microsoft.com/office/powerpoint/2010/main" val="30002284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762000"/>
          </a:xfrm>
        </p:spPr>
        <p:txBody>
          <a:bodyPr/>
          <a:lstStyle/>
          <a:p>
            <a:r>
              <a:rPr lang="en-US" sz="3600" dirty="0">
                <a:latin typeface="Verdana" pitchFamily="34" charset="0"/>
                <a:ea typeface="Verdana" pitchFamily="34" charset="0"/>
                <a:cs typeface="Verdana" pitchFamily="34" charset="0"/>
              </a:rPr>
              <a:t>NEED-TO-KNOW 3-3 (1 of 6)</a:t>
            </a:r>
          </a:p>
        </p:txBody>
      </p:sp>
      <p:sp>
        <p:nvSpPr>
          <p:cNvPr id="6" name="Text Placeholder 5"/>
          <p:cNvSpPr>
            <a:spLocks noGrp="1"/>
          </p:cNvSpPr>
          <p:nvPr>
            <p:ph type="body" sz="quarter" idx="13"/>
          </p:nvPr>
        </p:nvSpPr>
        <p:spPr>
          <a:xfrm>
            <a:off x="609600" y="1371600"/>
            <a:ext cx="7924800" cy="381000"/>
          </a:xfrm>
        </p:spPr>
        <p:txBody>
          <a:bodyPr/>
          <a:lstStyle/>
          <a:p>
            <a:pPr lvl="0" algn="ctr"/>
            <a:r>
              <a:rPr lang="en-US" altLang="en-US" sz="1800" b="1" kern="0" dirty="0">
                <a:solidFill>
                  <a:prstClr val="black"/>
                </a:solidFill>
                <a:latin typeface="Verdana" pitchFamily="34" charset="0"/>
                <a:ea typeface="Verdana" pitchFamily="34" charset="0"/>
                <a:cs typeface="Verdana" pitchFamily="34" charset="0"/>
              </a:rPr>
              <a:t>Learning Objective P1: </a:t>
            </a:r>
            <a:r>
              <a:rPr lang="en-US" altLang="en-US" sz="1800" dirty="0">
                <a:latin typeface="Verdana" pitchFamily="34" charset="0"/>
                <a:ea typeface="Verdana" pitchFamily="34" charset="0"/>
                <a:cs typeface="Verdana" pitchFamily="34" charset="0"/>
              </a:rPr>
              <a:t>Prepare and explain adjusting entries</a:t>
            </a:r>
            <a:r>
              <a:rPr lang="en-US" sz="1800" dirty="0">
                <a:latin typeface="Verdana" pitchFamily="34" charset="0"/>
                <a:ea typeface="Verdana" pitchFamily="34" charset="0"/>
                <a:cs typeface="Verdana" pitchFamily="34" charset="0"/>
              </a:rPr>
              <a:t>.</a:t>
            </a:r>
            <a:endParaRPr lang="en-US" sz="1800" b="1" kern="0" dirty="0">
              <a:solidFill>
                <a:prstClr val="black"/>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905001"/>
            <a:ext cx="8229600" cy="4495800"/>
          </a:xfrm>
        </p:spPr>
        <p:txBody>
          <a:bodyPr/>
          <a:lstStyle/>
          <a:p>
            <a:pPr marL="0" indent="0">
              <a:buNone/>
            </a:pPr>
            <a:r>
              <a:rPr lang="en-US" sz="2400" dirty="0">
                <a:solidFill>
                  <a:srgbClr val="000000"/>
                </a:solidFill>
                <a:latin typeface="Verdana" pitchFamily="34" charset="0"/>
                <a:ea typeface="Verdana" pitchFamily="34" charset="0"/>
                <a:cs typeface="Verdana" pitchFamily="34" charset="0"/>
              </a:rPr>
              <a:t>For each separate case below, follow the three-step process for adjusting the accrued expense account. </a:t>
            </a:r>
            <a:endParaRPr lang="en-US" sz="2400" dirty="0">
              <a:solidFill>
                <a:prstClr val="black"/>
              </a:solidFill>
              <a:latin typeface="Verdana" pitchFamily="34" charset="0"/>
              <a:ea typeface="Verdana" pitchFamily="34" charset="0"/>
              <a:cs typeface="Verdana" pitchFamily="34" charset="0"/>
            </a:endParaRPr>
          </a:p>
          <a:p>
            <a:pPr marL="1320800" indent="-1320800">
              <a:buNone/>
            </a:pPr>
            <a:r>
              <a:rPr lang="en-US" sz="2400" b="1" dirty="0">
                <a:latin typeface="Verdana" pitchFamily="34" charset="0"/>
                <a:ea typeface="Verdana" pitchFamily="34" charset="0"/>
                <a:cs typeface="Verdana" pitchFamily="34" charset="0"/>
              </a:rPr>
              <a:t>Step 1:</a:t>
            </a:r>
            <a:r>
              <a:rPr lang="en-US" sz="2400" dirty="0">
                <a:latin typeface="Verdana" pitchFamily="34" charset="0"/>
                <a:ea typeface="Verdana" pitchFamily="34" charset="0"/>
                <a:cs typeface="Verdana" pitchFamily="34" charset="0"/>
              </a:rPr>
              <a:t> </a:t>
            </a:r>
            <a:r>
              <a:rPr lang="en-US" sz="2400" dirty="0">
                <a:solidFill>
                  <a:srgbClr val="000000"/>
                </a:solidFill>
                <a:latin typeface="Verdana" pitchFamily="34" charset="0"/>
                <a:ea typeface="Verdana" pitchFamily="34" charset="0"/>
                <a:cs typeface="Verdana" pitchFamily="34" charset="0"/>
              </a:rPr>
              <a:t>Determine what the current account balance equals. </a:t>
            </a:r>
            <a:endParaRPr lang="en-US" sz="2400" dirty="0">
              <a:solidFill>
                <a:prstClr val="black"/>
              </a:solidFill>
              <a:latin typeface="Verdana" pitchFamily="34" charset="0"/>
              <a:ea typeface="Verdana" pitchFamily="34" charset="0"/>
              <a:cs typeface="Verdana" pitchFamily="34" charset="0"/>
            </a:endParaRPr>
          </a:p>
          <a:p>
            <a:pPr marL="1320800" indent="-1320800">
              <a:buNone/>
            </a:pPr>
            <a:r>
              <a:rPr lang="en-US" sz="2400" b="1" dirty="0">
                <a:latin typeface="Verdana" pitchFamily="34" charset="0"/>
                <a:ea typeface="Verdana" pitchFamily="34" charset="0"/>
                <a:cs typeface="Verdana" pitchFamily="34" charset="0"/>
              </a:rPr>
              <a:t>Step 2: </a:t>
            </a:r>
            <a:r>
              <a:rPr lang="en-US" sz="2400" dirty="0">
                <a:latin typeface="Verdana" pitchFamily="34" charset="0"/>
                <a:ea typeface="Verdana" pitchFamily="34" charset="0"/>
                <a:cs typeface="Verdana" pitchFamily="34" charset="0"/>
              </a:rPr>
              <a:t>Determine what the current account balance should equal. </a:t>
            </a:r>
          </a:p>
          <a:p>
            <a:pPr marL="1320800" indent="-1320800">
              <a:buNone/>
            </a:pPr>
            <a:r>
              <a:rPr lang="en-US" sz="2400" b="1" dirty="0">
                <a:latin typeface="Verdana" pitchFamily="34" charset="0"/>
                <a:ea typeface="Verdana" pitchFamily="34" charset="0"/>
                <a:cs typeface="Verdana" pitchFamily="34" charset="0"/>
              </a:rPr>
              <a:t>Step 3:</a:t>
            </a:r>
            <a:r>
              <a:rPr lang="en-US" sz="2400" dirty="0">
                <a:latin typeface="Verdana" pitchFamily="34" charset="0"/>
                <a:ea typeface="Verdana" pitchFamily="34" charset="0"/>
                <a:cs typeface="Verdana" pitchFamily="34" charset="0"/>
              </a:rPr>
              <a:t> </a:t>
            </a:r>
            <a:r>
              <a:rPr lang="en-US" sz="2400" dirty="0">
                <a:solidFill>
                  <a:srgbClr val="000000"/>
                </a:solidFill>
                <a:latin typeface="Verdana" pitchFamily="34" charset="0"/>
                <a:ea typeface="Verdana" pitchFamily="34" charset="0"/>
                <a:cs typeface="Verdana" pitchFamily="34" charset="0"/>
              </a:rPr>
              <a:t>Record an adjusting entry to get from step 1 to step 2.</a:t>
            </a:r>
            <a:endParaRPr lang="en-US" sz="2400" dirty="0">
              <a:solidFill>
                <a:prstClr val="black"/>
              </a:solidFill>
              <a:latin typeface="Verdana" pitchFamily="34" charset="0"/>
              <a:ea typeface="Verdana" pitchFamily="34" charset="0"/>
              <a:cs typeface="Verdana" pitchFamily="34" charset="0"/>
            </a:endParaRPr>
          </a:p>
          <a:p>
            <a:pPr marL="0" indent="0">
              <a:buNone/>
            </a:pPr>
            <a:r>
              <a:rPr lang="en-US" sz="2400" dirty="0">
                <a:solidFill>
                  <a:srgbClr val="000000"/>
                </a:solidFill>
                <a:latin typeface="Verdana" pitchFamily="34" charset="0"/>
                <a:ea typeface="Verdana" pitchFamily="34" charset="0"/>
                <a:cs typeface="Verdana" pitchFamily="34" charset="0"/>
              </a:rPr>
              <a:t>Assume no other adjusting entries are made during the year.</a:t>
            </a:r>
            <a:endParaRPr lang="en-US" sz="2400" dirty="0">
              <a:solidFill>
                <a:prstClr val="black"/>
              </a:solidFill>
              <a:latin typeface="Verdana" pitchFamily="34" charset="0"/>
              <a:ea typeface="Verdana" pitchFamily="34" charset="0"/>
              <a:cs typeface="Verdana"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762000"/>
          </a:xfrm>
        </p:spPr>
        <p:txBody>
          <a:bodyPr/>
          <a:lstStyle/>
          <a:p>
            <a:r>
              <a:rPr lang="en-US" sz="3600" dirty="0">
                <a:latin typeface="Verdana" pitchFamily="34" charset="0"/>
                <a:ea typeface="Verdana" pitchFamily="34" charset="0"/>
                <a:cs typeface="Verdana" pitchFamily="34" charset="0"/>
              </a:rPr>
              <a:t>NEED-TO-KNOW 3-3 (2 of 6)</a:t>
            </a:r>
          </a:p>
        </p:txBody>
      </p:sp>
      <p:sp>
        <p:nvSpPr>
          <p:cNvPr id="6" name="Text Placeholder 5"/>
          <p:cNvSpPr>
            <a:spLocks noGrp="1"/>
          </p:cNvSpPr>
          <p:nvPr>
            <p:ph type="body" sz="quarter" idx="13"/>
          </p:nvPr>
        </p:nvSpPr>
        <p:spPr>
          <a:xfrm>
            <a:off x="685800" y="1371600"/>
            <a:ext cx="7848600" cy="381000"/>
          </a:xfrm>
        </p:spPr>
        <p:txBody>
          <a:bodyPr/>
          <a:lstStyle/>
          <a:p>
            <a:pPr lvl="0" algn="ctr"/>
            <a:r>
              <a:rPr lang="en-US" altLang="en-US" sz="1800" b="1" kern="0" dirty="0">
                <a:solidFill>
                  <a:prstClr val="black"/>
                </a:solidFill>
                <a:latin typeface="Verdana" pitchFamily="34" charset="0"/>
                <a:ea typeface="Verdana" pitchFamily="34" charset="0"/>
                <a:cs typeface="Verdana" pitchFamily="34" charset="0"/>
              </a:rPr>
              <a:t>Learning Objective P1: </a:t>
            </a:r>
            <a:r>
              <a:rPr lang="en-US" altLang="en-US" sz="1800" dirty="0">
                <a:latin typeface="Verdana" pitchFamily="34" charset="0"/>
                <a:ea typeface="Verdana" pitchFamily="34" charset="0"/>
                <a:cs typeface="Verdana" pitchFamily="34" charset="0"/>
              </a:rPr>
              <a:t>Prepare and explain adjusting entries</a:t>
            </a:r>
            <a:r>
              <a:rPr lang="en-US" sz="1800" dirty="0">
                <a:latin typeface="Verdana" pitchFamily="34" charset="0"/>
                <a:ea typeface="Verdana" pitchFamily="34" charset="0"/>
                <a:cs typeface="Verdana" pitchFamily="34" charset="0"/>
              </a:rPr>
              <a:t>.</a:t>
            </a:r>
            <a:endParaRPr lang="en-US" sz="1800" b="1" kern="0" dirty="0">
              <a:solidFill>
                <a:prstClr val="black"/>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381000" y="1977570"/>
            <a:ext cx="8382000" cy="4423230"/>
          </a:xfrm>
        </p:spPr>
        <p:txBody>
          <a:bodyPr/>
          <a:lstStyle/>
          <a:p>
            <a:pPr marL="0" indent="0">
              <a:spcBef>
                <a:spcPts val="600"/>
              </a:spcBef>
              <a:buNone/>
            </a:pPr>
            <a:r>
              <a:rPr lang="en-US" sz="2400" b="1" dirty="0">
                <a:solidFill>
                  <a:srgbClr val="000000"/>
                </a:solidFill>
                <a:latin typeface="Verdana" pitchFamily="34" charset="0"/>
                <a:ea typeface="Verdana" pitchFamily="34" charset="0"/>
                <a:cs typeface="Verdana" pitchFamily="34" charset="0"/>
              </a:rPr>
              <a:t>Salaries Payable.</a:t>
            </a:r>
            <a:r>
              <a:rPr lang="en-US" sz="2400" dirty="0">
                <a:solidFill>
                  <a:srgbClr val="000000"/>
                </a:solidFill>
                <a:latin typeface="Verdana" pitchFamily="34" charset="0"/>
                <a:ea typeface="Verdana" pitchFamily="34" charset="0"/>
                <a:cs typeface="Verdana" pitchFamily="34" charset="0"/>
              </a:rPr>
              <a:t> At year-end, salaries expense of $5,000 has been incurred by the company, but is not yet paid to employees.</a:t>
            </a:r>
            <a:endParaRPr lang="en-US" sz="2400" dirty="0">
              <a:solidFill>
                <a:prstClr val="black"/>
              </a:solidFill>
              <a:latin typeface="Verdana" pitchFamily="34" charset="0"/>
              <a:ea typeface="Verdana" pitchFamily="34" charset="0"/>
              <a:cs typeface="Verdana" pitchFamily="34" charset="0"/>
            </a:endParaRPr>
          </a:p>
          <a:p>
            <a:pPr marL="0" indent="0">
              <a:spcBef>
                <a:spcPts val="600"/>
              </a:spcBef>
              <a:buNone/>
            </a:pPr>
            <a:r>
              <a:rPr lang="en-US" sz="2400" b="1" dirty="0">
                <a:solidFill>
                  <a:srgbClr val="000000"/>
                </a:solidFill>
                <a:latin typeface="Verdana" pitchFamily="34" charset="0"/>
                <a:ea typeface="Verdana" pitchFamily="34" charset="0"/>
                <a:cs typeface="Verdana" pitchFamily="34" charset="0"/>
              </a:rPr>
              <a:t>Interest Payable.</a:t>
            </a:r>
            <a:r>
              <a:rPr lang="en-US" sz="2400" dirty="0">
                <a:solidFill>
                  <a:srgbClr val="000000"/>
                </a:solidFill>
                <a:latin typeface="Verdana" pitchFamily="34" charset="0"/>
                <a:ea typeface="Verdana" pitchFamily="34" charset="0"/>
                <a:cs typeface="Verdana" pitchFamily="34" charset="0"/>
              </a:rPr>
              <a:t> At its December 31 year-end, the company holds a mortgage payable that has incurred $1,000 in annual interest that is neither recorded nor paid. The company intends to pay the interest on January 3 of the next year.</a:t>
            </a:r>
            <a:endParaRPr lang="en-US" sz="2400" dirty="0">
              <a:solidFill>
                <a:prstClr val="black"/>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1094414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762000"/>
          </a:xfrm>
        </p:spPr>
        <p:txBody>
          <a:bodyPr/>
          <a:lstStyle/>
          <a:p>
            <a:r>
              <a:rPr lang="en-US" sz="3600" dirty="0">
                <a:latin typeface="Verdana" pitchFamily="34" charset="0"/>
                <a:ea typeface="Verdana" pitchFamily="34" charset="0"/>
                <a:cs typeface="Verdana" pitchFamily="34" charset="0"/>
              </a:rPr>
              <a:t>NEED-TO-KNOW 3-3 (3 of 6)</a:t>
            </a:r>
          </a:p>
        </p:txBody>
      </p:sp>
      <p:sp>
        <p:nvSpPr>
          <p:cNvPr id="7" name="Text Placeholder 6"/>
          <p:cNvSpPr>
            <a:spLocks noGrp="1"/>
          </p:cNvSpPr>
          <p:nvPr>
            <p:ph type="body" sz="quarter" idx="13"/>
          </p:nvPr>
        </p:nvSpPr>
        <p:spPr>
          <a:xfrm>
            <a:off x="609600" y="1295400"/>
            <a:ext cx="7924800" cy="381000"/>
          </a:xfrm>
        </p:spPr>
        <p:txBody>
          <a:bodyPr/>
          <a:lstStyle/>
          <a:p>
            <a:pPr algn="ctr"/>
            <a:r>
              <a:rPr lang="en-US" altLang="en-US" sz="1800" b="1" kern="0" dirty="0">
                <a:solidFill>
                  <a:prstClr val="black"/>
                </a:solidFill>
                <a:latin typeface="Verdana" pitchFamily="34" charset="0"/>
                <a:ea typeface="Verdana" pitchFamily="34" charset="0"/>
                <a:cs typeface="Verdana" pitchFamily="34" charset="0"/>
              </a:rPr>
              <a:t>Learning Objective P1: </a:t>
            </a:r>
            <a:r>
              <a:rPr lang="en-US" altLang="en-US" sz="1800" dirty="0">
                <a:latin typeface="Verdana" pitchFamily="34" charset="0"/>
                <a:ea typeface="Verdana" pitchFamily="34" charset="0"/>
                <a:cs typeface="Verdana" pitchFamily="34" charset="0"/>
              </a:rPr>
              <a:t>Prepare and explain adjusting entries.</a:t>
            </a:r>
            <a:endParaRPr lang="en-US" sz="1800" dirty="0">
              <a:latin typeface="Verdana" pitchFamily="34" charset="0"/>
              <a:ea typeface="Verdana" pitchFamily="34" charset="0"/>
              <a:cs typeface="Verdana" pitchFamily="34" charset="0"/>
            </a:endParaRPr>
          </a:p>
        </p:txBody>
      </p:sp>
      <p:sp>
        <p:nvSpPr>
          <p:cNvPr id="6" name="Content Placeholder 5"/>
          <p:cNvSpPr>
            <a:spLocks noGrp="1"/>
          </p:cNvSpPr>
          <p:nvPr>
            <p:ph idx="1"/>
          </p:nvPr>
        </p:nvSpPr>
        <p:spPr>
          <a:xfrm>
            <a:off x="457200" y="1905000"/>
            <a:ext cx="8229600" cy="2819400"/>
          </a:xfrm>
        </p:spPr>
        <p:txBody>
          <a:bodyPr/>
          <a:lstStyle/>
          <a:p>
            <a:pPr marL="0" indent="0">
              <a:buNone/>
            </a:pPr>
            <a:r>
              <a:rPr lang="en-US" sz="2400" b="1" dirty="0">
                <a:solidFill>
                  <a:srgbClr val="000000"/>
                </a:solidFill>
                <a:latin typeface="Verdana" pitchFamily="34" charset="0"/>
                <a:ea typeface="Verdana" pitchFamily="34" charset="0"/>
                <a:cs typeface="Verdana" pitchFamily="34" charset="0"/>
              </a:rPr>
              <a:t>Salaries Payable. </a:t>
            </a:r>
            <a:r>
              <a:rPr lang="en-US" sz="2400" dirty="0">
                <a:solidFill>
                  <a:srgbClr val="000000"/>
                </a:solidFill>
                <a:latin typeface="Verdana" pitchFamily="34" charset="0"/>
                <a:ea typeface="Verdana" pitchFamily="34" charset="0"/>
                <a:cs typeface="Verdana" pitchFamily="34" charset="0"/>
              </a:rPr>
              <a:t>At year-end, salaries expense of $5,000 has been incurred by the company, but is not yet paid to employees. </a:t>
            </a:r>
            <a:endParaRPr lang="en-US" sz="2400" dirty="0">
              <a:latin typeface="Verdana" pitchFamily="34" charset="0"/>
              <a:ea typeface="Verdana" pitchFamily="34" charset="0"/>
              <a:cs typeface="Verdana" pitchFamily="34" charset="0"/>
            </a:endParaRPr>
          </a:p>
          <a:p>
            <a:pPr marL="1320800" indent="-1320800">
              <a:buNone/>
            </a:pPr>
            <a:r>
              <a:rPr lang="en-US" sz="2400" b="1" dirty="0">
                <a:latin typeface="Verdana" pitchFamily="34" charset="0"/>
                <a:ea typeface="Verdana" pitchFamily="34" charset="0"/>
                <a:cs typeface="Verdana" pitchFamily="34" charset="0"/>
              </a:rPr>
              <a:t>Step 1: </a:t>
            </a:r>
            <a:r>
              <a:rPr lang="en-US" sz="2400" dirty="0">
                <a:latin typeface="Verdana" pitchFamily="34" charset="0"/>
                <a:ea typeface="Verdana" pitchFamily="34" charset="0"/>
                <a:cs typeface="Verdana" pitchFamily="34" charset="0"/>
              </a:rPr>
              <a:t>Determine what the current account balance equals. </a:t>
            </a:r>
            <a:r>
              <a:rPr lang="en-US" sz="2400" dirty="0">
                <a:solidFill>
                  <a:srgbClr val="000000"/>
                </a:solidFill>
                <a:latin typeface="Verdana" pitchFamily="34" charset="0"/>
                <a:ea typeface="Verdana" pitchFamily="34" charset="0"/>
                <a:cs typeface="Verdana" pitchFamily="34" charset="0"/>
              </a:rPr>
              <a:t>$0</a:t>
            </a:r>
            <a:endParaRPr lang="en-US" sz="2400" dirty="0">
              <a:latin typeface="Verdana" pitchFamily="34" charset="0"/>
              <a:ea typeface="Verdana" pitchFamily="34" charset="0"/>
              <a:cs typeface="Verdana" pitchFamily="34" charset="0"/>
            </a:endParaRPr>
          </a:p>
          <a:p>
            <a:pPr marL="1320800" indent="-1320800">
              <a:buNone/>
            </a:pPr>
            <a:r>
              <a:rPr lang="en-US" sz="2400" b="1" dirty="0">
                <a:latin typeface="Verdana" pitchFamily="34" charset="0"/>
                <a:ea typeface="Verdana" pitchFamily="34" charset="0"/>
                <a:cs typeface="Verdana" pitchFamily="34" charset="0"/>
              </a:rPr>
              <a:t>Step 2: </a:t>
            </a:r>
            <a:r>
              <a:rPr lang="en-US" sz="2400" dirty="0">
                <a:latin typeface="Verdana" pitchFamily="34" charset="0"/>
                <a:ea typeface="Verdana" pitchFamily="34" charset="0"/>
                <a:cs typeface="Verdana" pitchFamily="34" charset="0"/>
              </a:rPr>
              <a:t>Determine what the current account balance should equal. </a:t>
            </a:r>
            <a:r>
              <a:rPr lang="en-US" sz="2400" dirty="0">
                <a:solidFill>
                  <a:srgbClr val="000000"/>
                </a:solidFill>
                <a:latin typeface="Verdana" pitchFamily="34" charset="0"/>
                <a:ea typeface="Verdana" pitchFamily="34" charset="0"/>
                <a:cs typeface="Verdana" pitchFamily="34" charset="0"/>
              </a:rPr>
              <a:t>$5,000</a:t>
            </a:r>
          </a:p>
        </p:txBody>
      </p:sp>
      <p:pic>
        <p:nvPicPr>
          <p:cNvPr id="3" name="Picture 2" descr="T account labeled Salaries Payable with &quot;unadjustment 0&quot;, then &quot;adjustment 5,000&quot; and &quot;Dec. 31, 5,000&quot; all in the right column."/>
          <p:cNvPicPr>
            <a:picLocks noChangeAspect="1"/>
          </p:cNvPicPr>
          <p:nvPr/>
        </p:nvPicPr>
        <p:blipFill>
          <a:blip r:embed="rId3"/>
          <a:stretch>
            <a:fillRect/>
          </a:stretch>
        </p:blipFill>
        <p:spPr>
          <a:xfrm>
            <a:off x="1790557" y="4886316"/>
            <a:ext cx="5524643" cy="1467036"/>
          </a:xfrm>
          <a:prstGeom prst="rect">
            <a:avLst/>
          </a:prstGeom>
        </p:spPr>
      </p:pic>
    </p:spTree>
    <p:extLst>
      <p:ext uri="{BB962C8B-B14F-4D97-AF65-F5344CB8AC3E}">
        <p14:creationId xmlns:p14="http://schemas.microsoft.com/office/powerpoint/2010/main" val="7306670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38200"/>
          </a:xfrm>
        </p:spPr>
        <p:txBody>
          <a:bodyPr anchor="ctr"/>
          <a:lstStyle/>
          <a:p>
            <a:r>
              <a:rPr lang="en-US" dirty="0"/>
              <a:t>NEED-TO-KNOW 3-3 (4 of 6)</a:t>
            </a:r>
          </a:p>
        </p:txBody>
      </p:sp>
      <p:sp>
        <p:nvSpPr>
          <p:cNvPr id="10" name="Text Placeholder 9"/>
          <p:cNvSpPr>
            <a:spLocks noGrp="1"/>
          </p:cNvSpPr>
          <p:nvPr>
            <p:ph type="body" sz="quarter" idx="14"/>
          </p:nvPr>
        </p:nvSpPr>
        <p:spPr>
          <a:xfrm>
            <a:off x="609600" y="1371600"/>
            <a:ext cx="7924800" cy="381000"/>
          </a:xfrm>
        </p:spPr>
        <p:txBody>
          <a:bodyPr/>
          <a:lstStyle/>
          <a:p>
            <a:pPr algn="ctr"/>
            <a:r>
              <a:rPr lang="en-US" altLang="en-US" sz="1800" b="1" kern="0" dirty="0">
                <a:solidFill>
                  <a:prstClr val="black"/>
                </a:solidFill>
                <a:latin typeface="Verdana" pitchFamily="34" charset="0"/>
                <a:ea typeface="Verdana" pitchFamily="34" charset="0"/>
                <a:cs typeface="Verdana" pitchFamily="34" charset="0"/>
              </a:rPr>
              <a:t>Learning Objective P1: </a:t>
            </a:r>
            <a:r>
              <a:rPr lang="en-US" altLang="en-US" sz="1800" dirty="0">
                <a:latin typeface="Verdana" pitchFamily="34" charset="0"/>
                <a:ea typeface="Verdana" pitchFamily="34" charset="0"/>
                <a:cs typeface="Verdana" pitchFamily="34" charset="0"/>
              </a:rPr>
              <a:t>Prepare and explain adjusting entries.</a:t>
            </a:r>
            <a:endParaRPr lang="en-US" sz="1800" dirty="0">
              <a:latin typeface="Verdana" pitchFamily="34" charset="0"/>
              <a:ea typeface="Verdana" pitchFamily="34" charset="0"/>
              <a:cs typeface="Verdana" pitchFamily="34" charset="0"/>
            </a:endParaRPr>
          </a:p>
        </p:txBody>
      </p:sp>
      <p:sp>
        <p:nvSpPr>
          <p:cNvPr id="4" name="Content Placeholder 3"/>
          <p:cNvSpPr>
            <a:spLocks noGrp="1"/>
          </p:cNvSpPr>
          <p:nvPr>
            <p:ph sz="quarter" idx="15"/>
          </p:nvPr>
        </p:nvSpPr>
        <p:spPr>
          <a:xfrm>
            <a:off x="411063" y="1981200"/>
            <a:ext cx="8351937" cy="883438"/>
          </a:xfrm>
        </p:spPr>
        <p:txBody>
          <a:bodyPr anchor="t"/>
          <a:lstStyle/>
          <a:p>
            <a:pPr marL="1204913" indent="-1204913">
              <a:buNone/>
            </a:pPr>
            <a:r>
              <a:rPr lang="en-US" sz="2200" b="1" dirty="0">
                <a:latin typeface="Verdana" pitchFamily="34" charset="0"/>
                <a:ea typeface="Verdana" pitchFamily="34" charset="0"/>
                <a:cs typeface="Verdana" pitchFamily="34" charset="0"/>
              </a:rPr>
              <a:t>Step 3: </a:t>
            </a:r>
            <a:r>
              <a:rPr lang="en-US" sz="2200" dirty="0">
                <a:latin typeface="Verdana" pitchFamily="34" charset="0"/>
                <a:ea typeface="Verdana" pitchFamily="34" charset="0"/>
                <a:cs typeface="Verdana" pitchFamily="34" charset="0"/>
              </a:rPr>
              <a:t>Record an adjusting entry to get from step 1 to step 2.</a:t>
            </a:r>
          </a:p>
        </p:txBody>
      </p:sp>
      <p:pic>
        <p:nvPicPr>
          <p:cNvPr id="3" name="Picture 2" descr="Journal entry for Dec. 31&#10;Salaries Expense 5,000 debit &#10;Salaries Payable  5,000 credit "/>
          <p:cNvPicPr>
            <a:picLocks noChangeAspect="1"/>
          </p:cNvPicPr>
          <p:nvPr/>
        </p:nvPicPr>
        <p:blipFill>
          <a:blip r:embed="rId3"/>
          <a:stretch>
            <a:fillRect/>
          </a:stretch>
        </p:blipFill>
        <p:spPr>
          <a:xfrm>
            <a:off x="667487" y="2915114"/>
            <a:ext cx="7866913" cy="1009511"/>
          </a:xfrm>
          <a:prstGeom prst="rect">
            <a:avLst/>
          </a:prstGeom>
        </p:spPr>
      </p:pic>
      <p:sp>
        <p:nvSpPr>
          <p:cNvPr id="9" name="Content Placeholder 15"/>
          <p:cNvSpPr>
            <a:spLocks noGrp="1"/>
          </p:cNvSpPr>
          <p:nvPr>
            <p:ph sz="quarter" idx="16"/>
          </p:nvPr>
        </p:nvSpPr>
        <p:spPr>
          <a:xfrm>
            <a:off x="457200" y="4114800"/>
            <a:ext cx="8196404" cy="2286000"/>
          </a:xfrm>
        </p:spPr>
        <p:txBody>
          <a:bodyPr/>
          <a:lstStyle/>
          <a:p>
            <a:pPr marL="0" indent="0" fontAlgn="auto">
              <a:spcBef>
                <a:spcPts val="400"/>
              </a:spcBef>
              <a:spcAft>
                <a:spcPts val="0"/>
              </a:spcAft>
              <a:buNone/>
              <a:defRPr/>
            </a:pPr>
            <a:r>
              <a:rPr lang="en-US" sz="2200" u="sng" dirty="0">
                <a:latin typeface="Verdana" pitchFamily="34" charset="0"/>
                <a:ea typeface="Verdana" pitchFamily="34" charset="0"/>
                <a:cs typeface="Verdana" pitchFamily="34" charset="0"/>
              </a:rPr>
              <a:t>Income Statement</a:t>
            </a:r>
          </a:p>
          <a:p>
            <a:pPr marL="914400" lvl="1" indent="0" fontAlgn="auto">
              <a:spcBef>
                <a:spcPts val="400"/>
              </a:spcBef>
              <a:spcAft>
                <a:spcPts val="0"/>
              </a:spcAft>
              <a:buNone/>
              <a:defRPr/>
            </a:pPr>
            <a:r>
              <a:rPr lang="en-US" sz="2200" dirty="0">
                <a:latin typeface="Verdana" pitchFamily="34" charset="0"/>
                <a:ea typeface="Verdana" pitchFamily="34" charset="0"/>
                <a:cs typeface="Verdana" pitchFamily="34" charset="0"/>
              </a:rPr>
              <a:t>Revenue</a:t>
            </a:r>
          </a:p>
          <a:p>
            <a:pPr marL="0" lvl="1" indent="0" fontAlgn="auto">
              <a:spcBef>
                <a:spcPts val="400"/>
              </a:spcBef>
              <a:spcAft>
                <a:spcPts val="0"/>
              </a:spcAft>
              <a:buNone/>
              <a:defRPr/>
            </a:pPr>
            <a:r>
              <a:rPr lang="en-US" sz="2200" b="1" dirty="0">
                <a:latin typeface="Verdana" pitchFamily="34" charset="0"/>
                <a:ea typeface="Verdana" pitchFamily="34" charset="0"/>
                <a:cs typeface="Verdana" pitchFamily="34" charset="0"/>
              </a:rPr>
              <a:t>Debit </a:t>
            </a:r>
            <a:r>
              <a:rPr lang="en-US" sz="2200" dirty="0">
                <a:latin typeface="Verdana" pitchFamily="34" charset="0"/>
                <a:ea typeface="Verdana" pitchFamily="34" charset="0"/>
                <a:cs typeface="Verdana" pitchFamily="34" charset="0"/>
              </a:rPr>
              <a:t>Expense</a:t>
            </a:r>
          </a:p>
          <a:p>
            <a:pPr marL="0" indent="0" fontAlgn="auto">
              <a:spcBef>
                <a:spcPts val="400"/>
              </a:spcBef>
              <a:spcAft>
                <a:spcPts val="0"/>
              </a:spcAft>
              <a:buNone/>
              <a:defRPr/>
            </a:pPr>
            <a:r>
              <a:rPr lang="en-US" sz="2200" u="sng" dirty="0">
                <a:latin typeface="Verdana" pitchFamily="34" charset="0"/>
                <a:ea typeface="Verdana" pitchFamily="34" charset="0"/>
                <a:cs typeface="Verdana" pitchFamily="34" charset="0"/>
              </a:rPr>
              <a:t>Balance Sheet</a:t>
            </a:r>
          </a:p>
          <a:p>
            <a:pPr marL="1030288" lvl="1" indent="0" fontAlgn="auto">
              <a:spcBef>
                <a:spcPts val="400"/>
              </a:spcBef>
              <a:spcAft>
                <a:spcPts val="0"/>
              </a:spcAft>
              <a:buNone/>
              <a:defRPr/>
            </a:pPr>
            <a:r>
              <a:rPr lang="en-US" sz="2200" dirty="0">
                <a:latin typeface="Verdana" pitchFamily="34" charset="0"/>
                <a:ea typeface="Verdana" pitchFamily="34" charset="0"/>
                <a:cs typeface="Verdana" pitchFamily="34" charset="0"/>
              </a:rPr>
              <a:t>Asset</a:t>
            </a:r>
          </a:p>
          <a:p>
            <a:pPr marL="0" lvl="1" indent="0" fontAlgn="auto">
              <a:spcBef>
                <a:spcPts val="400"/>
              </a:spcBef>
              <a:spcAft>
                <a:spcPts val="0"/>
              </a:spcAft>
              <a:buNone/>
              <a:defRPr/>
            </a:pPr>
            <a:r>
              <a:rPr lang="en-US" sz="2200" b="1" dirty="0">
                <a:latin typeface="Verdana" pitchFamily="34" charset="0"/>
                <a:ea typeface="Verdana" pitchFamily="34" charset="0"/>
                <a:cs typeface="Verdana" pitchFamily="34" charset="0"/>
              </a:rPr>
              <a:t>Credit</a:t>
            </a:r>
            <a:r>
              <a:rPr lang="en-US" sz="2200" dirty="0">
                <a:latin typeface="Verdana" pitchFamily="34" charset="0"/>
                <a:ea typeface="Verdana" pitchFamily="34" charset="0"/>
                <a:cs typeface="Verdana" pitchFamily="34" charset="0"/>
              </a:rPr>
              <a:t> Liability</a:t>
            </a:r>
          </a:p>
        </p:txBody>
      </p:sp>
    </p:spTree>
    <p:extLst>
      <p:ext uri="{BB962C8B-B14F-4D97-AF65-F5344CB8AC3E}">
        <p14:creationId xmlns:p14="http://schemas.microsoft.com/office/powerpoint/2010/main" val="30010935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38200"/>
          </a:xfrm>
        </p:spPr>
        <p:txBody>
          <a:bodyPr anchor="ctr"/>
          <a:lstStyle/>
          <a:p>
            <a:r>
              <a:rPr lang="en-US" dirty="0"/>
              <a:t>NEED-TO-KNOW 3-3 (5 of 6)</a:t>
            </a:r>
          </a:p>
        </p:txBody>
      </p:sp>
      <p:sp>
        <p:nvSpPr>
          <p:cNvPr id="8" name="Text Placeholder 7"/>
          <p:cNvSpPr>
            <a:spLocks noGrp="1"/>
          </p:cNvSpPr>
          <p:nvPr>
            <p:ph type="body" sz="quarter" idx="14"/>
          </p:nvPr>
        </p:nvSpPr>
        <p:spPr>
          <a:xfrm>
            <a:off x="764931" y="1371600"/>
            <a:ext cx="7620000" cy="381000"/>
          </a:xfrm>
        </p:spPr>
        <p:txBody>
          <a:bodyPr/>
          <a:lstStyle/>
          <a:p>
            <a:pPr algn="ctr"/>
            <a:r>
              <a:rPr lang="en-US" altLang="en-US" sz="1800" b="1" kern="0" dirty="0">
                <a:solidFill>
                  <a:prstClr val="black"/>
                </a:solidFill>
                <a:latin typeface="Verdana" pitchFamily="34" charset="0"/>
                <a:ea typeface="Verdana" pitchFamily="34" charset="0"/>
                <a:cs typeface="Verdana" pitchFamily="34" charset="0"/>
              </a:rPr>
              <a:t>Learning Objective P1: </a:t>
            </a:r>
            <a:r>
              <a:rPr lang="en-US" altLang="en-US" sz="1800" dirty="0">
                <a:latin typeface="Verdana" pitchFamily="34" charset="0"/>
                <a:ea typeface="Verdana" pitchFamily="34" charset="0"/>
                <a:cs typeface="Verdana" pitchFamily="34" charset="0"/>
              </a:rPr>
              <a:t>Prepare and explain adjusting entries.</a:t>
            </a:r>
            <a:endParaRPr lang="en-US" sz="1800" dirty="0">
              <a:latin typeface="Verdana" pitchFamily="34" charset="0"/>
              <a:ea typeface="Verdana" pitchFamily="34" charset="0"/>
              <a:cs typeface="Verdana" pitchFamily="34" charset="0"/>
            </a:endParaRPr>
          </a:p>
        </p:txBody>
      </p:sp>
      <p:sp>
        <p:nvSpPr>
          <p:cNvPr id="3" name="Content Placeholder 2"/>
          <p:cNvSpPr>
            <a:spLocks noGrp="1"/>
          </p:cNvSpPr>
          <p:nvPr>
            <p:ph type="body" sz="quarter" idx="4294967295"/>
          </p:nvPr>
        </p:nvSpPr>
        <p:spPr>
          <a:xfrm>
            <a:off x="503337" y="1905000"/>
            <a:ext cx="8107263" cy="3276600"/>
          </a:xfrm>
        </p:spPr>
        <p:txBody>
          <a:bodyPr anchor="t"/>
          <a:lstStyle/>
          <a:p>
            <a:pPr marL="0" indent="0">
              <a:buNone/>
            </a:pPr>
            <a:r>
              <a:rPr lang="en-US" sz="2200" b="1" dirty="0">
                <a:solidFill>
                  <a:srgbClr val="000000"/>
                </a:solidFill>
                <a:latin typeface="Verdana" pitchFamily="34" charset="0"/>
                <a:ea typeface="Verdana" pitchFamily="34" charset="0"/>
                <a:cs typeface="Verdana" pitchFamily="34" charset="0"/>
              </a:rPr>
              <a:t>Interest Payable. </a:t>
            </a:r>
            <a:r>
              <a:rPr lang="en-US" sz="2200" dirty="0">
                <a:solidFill>
                  <a:srgbClr val="000000"/>
                </a:solidFill>
                <a:latin typeface="Verdana" pitchFamily="34" charset="0"/>
                <a:ea typeface="Verdana" pitchFamily="34" charset="0"/>
                <a:cs typeface="Verdana" pitchFamily="34" charset="0"/>
              </a:rPr>
              <a:t>At its December 31 year-end, the company holds a mortgage payable that has incurred $1,000 in annual interest that is neither recorded nor paid. The company intends to pay the interest on January 3 of the next year.</a:t>
            </a:r>
            <a:endParaRPr lang="en-US" sz="2200" dirty="0">
              <a:solidFill>
                <a:prstClr val="black"/>
              </a:solidFill>
              <a:latin typeface="Verdana" pitchFamily="34" charset="0"/>
              <a:ea typeface="Verdana" pitchFamily="34" charset="0"/>
              <a:cs typeface="Verdana" pitchFamily="34" charset="0"/>
            </a:endParaRPr>
          </a:p>
          <a:p>
            <a:pPr marL="1204913" indent="-1204913">
              <a:buNone/>
            </a:pPr>
            <a:r>
              <a:rPr lang="en-US" sz="2200" b="1" dirty="0">
                <a:latin typeface="Verdana" pitchFamily="34" charset="0"/>
                <a:ea typeface="Verdana" pitchFamily="34" charset="0"/>
                <a:cs typeface="Verdana" pitchFamily="34" charset="0"/>
              </a:rPr>
              <a:t>Step 1: </a:t>
            </a:r>
            <a:r>
              <a:rPr lang="en-US" sz="2200" dirty="0">
                <a:latin typeface="Verdana" pitchFamily="34" charset="0"/>
                <a:ea typeface="Verdana" pitchFamily="34" charset="0"/>
                <a:cs typeface="Verdana" pitchFamily="34" charset="0"/>
              </a:rPr>
              <a:t>Determine what the current account balance equals. </a:t>
            </a:r>
            <a:r>
              <a:rPr lang="en-US" sz="2200" dirty="0">
                <a:solidFill>
                  <a:srgbClr val="000000"/>
                </a:solidFill>
                <a:latin typeface="Verdana" pitchFamily="34" charset="0"/>
                <a:ea typeface="Verdana" pitchFamily="34" charset="0"/>
                <a:cs typeface="Verdana" pitchFamily="34" charset="0"/>
              </a:rPr>
              <a:t>$0</a:t>
            </a:r>
            <a:endParaRPr lang="en-US" sz="2200" dirty="0">
              <a:latin typeface="Verdana" pitchFamily="34" charset="0"/>
              <a:ea typeface="Verdana" pitchFamily="34" charset="0"/>
              <a:cs typeface="Verdana" pitchFamily="34" charset="0"/>
            </a:endParaRPr>
          </a:p>
          <a:p>
            <a:pPr marL="1204913" indent="-1204913">
              <a:buNone/>
            </a:pPr>
            <a:r>
              <a:rPr lang="en-US" sz="2200" b="1" dirty="0">
                <a:latin typeface="Verdana" pitchFamily="34" charset="0"/>
                <a:ea typeface="Verdana" pitchFamily="34" charset="0"/>
                <a:cs typeface="Verdana" pitchFamily="34" charset="0"/>
              </a:rPr>
              <a:t>Step 2: </a:t>
            </a:r>
            <a:r>
              <a:rPr lang="en-US" sz="2200" dirty="0">
                <a:latin typeface="Verdana" pitchFamily="34" charset="0"/>
                <a:ea typeface="Verdana" pitchFamily="34" charset="0"/>
                <a:cs typeface="Verdana" pitchFamily="34" charset="0"/>
              </a:rPr>
              <a:t>Determine what the current account balance should equal. </a:t>
            </a:r>
            <a:r>
              <a:rPr lang="en-US" sz="2200" dirty="0">
                <a:solidFill>
                  <a:srgbClr val="000000"/>
                </a:solidFill>
                <a:latin typeface="Verdana" pitchFamily="34" charset="0"/>
                <a:ea typeface="Verdana" pitchFamily="34" charset="0"/>
                <a:cs typeface="Verdana" pitchFamily="34" charset="0"/>
              </a:rPr>
              <a:t>$1,00</a:t>
            </a:r>
            <a:endParaRPr lang="en-US" sz="2200" dirty="0">
              <a:latin typeface="Verdana" pitchFamily="34" charset="0"/>
              <a:ea typeface="Verdana" pitchFamily="34" charset="0"/>
              <a:cs typeface="Verdana" pitchFamily="34" charset="0"/>
            </a:endParaRPr>
          </a:p>
        </p:txBody>
      </p:sp>
      <p:pic>
        <p:nvPicPr>
          <p:cNvPr id="4" name="Picture 3" descr="T account for Interest Payable with &quot;unadjustment 0&quot;, &quot;adjustment 1,000&quot; and &quot;Dec 31, 1,000&quot; all in the right column."/>
          <p:cNvPicPr>
            <a:picLocks noChangeAspect="1"/>
          </p:cNvPicPr>
          <p:nvPr/>
        </p:nvPicPr>
        <p:blipFill>
          <a:blip r:embed="rId3"/>
          <a:stretch>
            <a:fillRect/>
          </a:stretch>
        </p:blipFill>
        <p:spPr>
          <a:xfrm>
            <a:off x="2437859" y="5329049"/>
            <a:ext cx="4267741" cy="1147951"/>
          </a:xfrm>
          <a:prstGeom prst="rect">
            <a:avLst/>
          </a:prstGeom>
        </p:spPr>
      </p:pic>
    </p:spTree>
    <p:extLst>
      <p:ext uri="{BB962C8B-B14F-4D97-AF65-F5344CB8AC3E}">
        <p14:creationId xmlns:p14="http://schemas.microsoft.com/office/powerpoint/2010/main" val="14246658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533400"/>
            <a:ext cx="9144000" cy="838200"/>
          </a:xfrm>
        </p:spPr>
        <p:txBody>
          <a:bodyPr anchor="ctr"/>
          <a:lstStyle/>
          <a:p>
            <a:r>
              <a:rPr lang="en-US" dirty="0"/>
              <a:t>NEED-TO-KNOW 3-3 (6 of 6)</a:t>
            </a:r>
          </a:p>
        </p:txBody>
      </p:sp>
      <p:sp>
        <p:nvSpPr>
          <p:cNvPr id="7" name="Text Placeholder 6"/>
          <p:cNvSpPr>
            <a:spLocks noGrp="1"/>
          </p:cNvSpPr>
          <p:nvPr>
            <p:ph type="body" sz="quarter" idx="14"/>
          </p:nvPr>
        </p:nvSpPr>
        <p:spPr>
          <a:xfrm>
            <a:off x="685800" y="1371600"/>
            <a:ext cx="7772400" cy="381000"/>
          </a:xfrm>
        </p:spPr>
        <p:txBody>
          <a:bodyPr/>
          <a:lstStyle/>
          <a:p>
            <a:pPr algn="ctr"/>
            <a:r>
              <a:rPr lang="en-US" altLang="en-US" sz="1800" b="1" kern="0" dirty="0">
                <a:solidFill>
                  <a:prstClr val="black"/>
                </a:solidFill>
                <a:latin typeface="Verdana" pitchFamily="34" charset="0"/>
                <a:ea typeface="Verdana" pitchFamily="34" charset="0"/>
                <a:cs typeface="Verdana" pitchFamily="34" charset="0"/>
              </a:rPr>
              <a:t>Learning Objective P1: </a:t>
            </a:r>
            <a:r>
              <a:rPr lang="en-US" altLang="en-US" sz="1800" dirty="0">
                <a:latin typeface="Verdana" pitchFamily="34" charset="0"/>
                <a:ea typeface="Verdana" pitchFamily="34" charset="0"/>
                <a:cs typeface="Verdana" pitchFamily="34" charset="0"/>
              </a:rPr>
              <a:t>Prepare and explain adjusting entries.</a:t>
            </a:r>
            <a:endParaRPr lang="en-US" sz="1800" dirty="0">
              <a:latin typeface="Verdana" pitchFamily="34" charset="0"/>
              <a:ea typeface="Verdana" pitchFamily="34" charset="0"/>
              <a:cs typeface="Verdana" pitchFamily="34" charset="0"/>
            </a:endParaRPr>
          </a:p>
        </p:txBody>
      </p:sp>
      <p:sp>
        <p:nvSpPr>
          <p:cNvPr id="6" name="Content Placeholder 5"/>
          <p:cNvSpPr>
            <a:spLocks noGrp="1"/>
          </p:cNvSpPr>
          <p:nvPr>
            <p:ph sz="quarter" idx="15"/>
          </p:nvPr>
        </p:nvSpPr>
        <p:spPr>
          <a:xfrm>
            <a:off x="381000" y="1981200"/>
            <a:ext cx="8077200" cy="685800"/>
          </a:xfrm>
        </p:spPr>
        <p:txBody>
          <a:bodyPr anchor="t"/>
          <a:lstStyle/>
          <a:p>
            <a:pPr marL="1204913" indent="-1204913">
              <a:buNone/>
            </a:pPr>
            <a:r>
              <a:rPr lang="en-US" sz="2200" b="1" dirty="0">
                <a:latin typeface="Verdana" pitchFamily="34" charset="0"/>
                <a:ea typeface="Verdana" pitchFamily="34" charset="0"/>
                <a:cs typeface="Verdana" pitchFamily="34" charset="0"/>
              </a:rPr>
              <a:t>Step 3: </a:t>
            </a:r>
            <a:r>
              <a:rPr lang="en-US" sz="2200" dirty="0">
                <a:latin typeface="Verdana" pitchFamily="34" charset="0"/>
                <a:ea typeface="Verdana" pitchFamily="34" charset="0"/>
                <a:cs typeface="Verdana" pitchFamily="34" charset="0"/>
              </a:rPr>
              <a:t>Record an adjusting entry to get from step 1 to step 2.</a:t>
            </a:r>
          </a:p>
        </p:txBody>
      </p:sp>
      <p:pic>
        <p:nvPicPr>
          <p:cNvPr id="3" name="Picture 2" descr="Journal entry for Dec. 31 &#10;Interest Expense 1,000 debit &#10;Interest Payable 1,000 credit&#10;"/>
          <p:cNvPicPr>
            <a:picLocks noChangeAspect="1"/>
          </p:cNvPicPr>
          <p:nvPr/>
        </p:nvPicPr>
        <p:blipFill>
          <a:blip r:embed="rId3"/>
          <a:stretch>
            <a:fillRect/>
          </a:stretch>
        </p:blipFill>
        <p:spPr>
          <a:xfrm>
            <a:off x="625407" y="2971800"/>
            <a:ext cx="7866599" cy="1069398"/>
          </a:xfrm>
          <a:prstGeom prst="rect">
            <a:avLst/>
          </a:prstGeom>
        </p:spPr>
      </p:pic>
    </p:spTree>
    <p:extLst>
      <p:ext uri="{BB962C8B-B14F-4D97-AF65-F5344CB8AC3E}">
        <p14:creationId xmlns:p14="http://schemas.microsoft.com/office/powerpoint/2010/main" val="41636673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33400"/>
            <a:ext cx="9144000" cy="838200"/>
          </a:xfrm>
        </p:spPr>
        <p:txBody>
          <a:bodyPr anchor="ctr"/>
          <a:lstStyle/>
          <a:p>
            <a:r>
              <a:rPr lang="en-US" altLang="en-US" dirty="0"/>
              <a:t>Exhibit 3.11 Accrued Revenues</a:t>
            </a:r>
            <a:endParaRPr lang="en-US" dirty="0"/>
          </a:p>
        </p:txBody>
      </p:sp>
      <p:sp>
        <p:nvSpPr>
          <p:cNvPr id="2" name="Text Placeholder 1"/>
          <p:cNvSpPr>
            <a:spLocks noGrp="1"/>
          </p:cNvSpPr>
          <p:nvPr>
            <p:ph type="body" sz="quarter" idx="14"/>
          </p:nvPr>
        </p:nvSpPr>
        <p:spPr>
          <a:xfrm>
            <a:off x="715863" y="1371600"/>
            <a:ext cx="7666137" cy="381000"/>
          </a:xfrm>
        </p:spPr>
        <p:txBody>
          <a:bodyPr/>
          <a:lstStyle/>
          <a:p>
            <a:pPr algn="ctr"/>
            <a:r>
              <a:rPr lang="en-US" altLang="en-US" sz="1800" b="1" kern="0" dirty="0">
                <a:solidFill>
                  <a:prstClr val="black"/>
                </a:solidFill>
                <a:latin typeface="Verdana" pitchFamily="34" charset="0"/>
                <a:ea typeface="Verdana" pitchFamily="34" charset="0"/>
                <a:cs typeface="Verdana" pitchFamily="34" charset="0"/>
              </a:rPr>
              <a:t>Learning Objective P1: </a:t>
            </a:r>
            <a:r>
              <a:rPr lang="en-US" altLang="en-US" sz="1800" dirty="0">
                <a:latin typeface="Verdana" pitchFamily="34" charset="0"/>
                <a:ea typeface="Verdana" pitchFamily="34" charset="0"/>
                <a:cs typeface="Verdana" pitchFamily="34" charset="0"/>
              </a:rPr>
              <a:t>Prepare and explain adjusting entries.</a:t>
            </a:r>
            <a:endParaRPr lang="en-US" sz="1800" dirty="0">
              <a:latin typeface="Verdana" pitchFamily="34" charset="0"/>
              <a:ea typeface="Verdana" pitchFamily="34" charset="0"/>
              <a:cs typeface="Verdana" pitchFamily="34" charset="0"/>
            </a:endParaRPr>
          </a:p>
        </p:txBody>
      </p:sp>
      <p:sp>
        <p:nvSpPr>
          <p:cNvPr id="5" name="Content Placeholder 4"/>
          <p:cNvSpPr>
            <a:spLocks noGrp="1"/>
          </p:cNvSpPr>
          <p:nvPr>
            <p:ph type="body" sz="quarter" idx="4294967295"/>
          </p:nvPr>
        </p:nvSpPr>
        <p:spPr>
          <a:xfrm>
            <a:off x="457201" y="1991022"/>
            <a:ext cx="8229599" cy="1285578"/>
          </a:xfrm>
        </p:spPr>
        <p:txBody>
          <a:bodyPr anchor="t"/>
          <a:lstStyle/>
          <a:p>
            <a:pPr marL="0" indent="0" eaLnBrk="1" hangingPunct="1">
              <a:buNone/>
              <a:defRPr/>
            </a:pPr>
            <a:r>
              <a:rPr lang="en-US" sz="2400" dirty="0">
                <a:latin typeface="Verdana" pitchFamily="34" charset="0"/>
                <a:ea typeface="Verdana" pitchFamily="34" charset="0"/>
                <a:cs typeface="Verdana" pitchFamily="34" charset="0"/>
              </a:rPr>
              <a:t>Accrued revenues are revenues earned in a period that are both unrecorded and not yet received in cash or other assets.</a:t>
            </a:r>
          </a:p>
        </p:txBody>
      </p:sp>
      <p:pic>
        <p:nvPicPr>
          <p:cNvPr id="7" name="Picture 6" descr="A T account for Asset and another T table for Revenue. The words &quot;Increase it&quot; are pointing to &quot;Asset&quot; and &quot;Increase it&quot; are pointing to &quot;Revenue.&quot; Arrows show that a debit to the left asset column is a credit to the right revenue column."/>
          <p:cNvPicPr>
            <a:picLocks noChangeAspect="1"/>
          </p:cNvPicPr>
          <p:nvPr/>
        </p:nvPicPr>
        <p:blipFill>
          <a:blip r:embed="rId3"/>
          <a:stretch>
            <a:fillRect/>
          </a:stretch>
        </p:blipFill>
        <p:spPr>
          <a:xfrm>
            <a:off x="1258358" y="3429000"/>
            <a:ext cx="6584749" cy="284084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itle 4"/>
          <p:cNvSpPr>
            <a:spLocks noGrp="1" noChangeArrowheads="1"/>
          </p:cNvSpPr>
          <p:nvPr>
            <p:ph type="title"/>
          </p:nvPr>
        </p:nvSpPr>
        <p:spPr>
          <a:xfrm>
            <a:off x="533400" y="533400"/>
            <a:ext cx="8077200" cy="1066800"/>
          </a:xfrm>
        </p:spPr>
        <p:txBody>
          <a:bodyPr rtlCol="0">
            <a:noAutofit/>
          </a:bodyPr>
          <a:lstStyle/>
          <a:p>
            <a:pPr eaLnBrk="1" fontAlgn="auto" hangingPunct="1">
              <a:spcAft>
                <a:spcPts val="0"/>
              </a:spcAft>
              <a:defRPr/>
            </a:pPr>
            <a:r>
              <a:rPr lang="en-US" sz="3600" dirty="0">
                <a:latin typeface="Verdana" panose="020B0604030504040204" pitchFamily="34" charset="0"/>
                <a:ea typeface="Verdana" panose="020B0604030504040204" pitchFamily="34" charset="0"/>
                <a:cs typeface="Verdana" panose="020B0604030504040204" pitchFamily="34" charset="0"/>
              </a:rPr>
              <a:t>Accrual Basis versus Cash Basis (2 of 4)</a:t>
            </a:r>
          </a:p>
        </p:txBody>
      </p:sp>
      <p:sp>
        <p:nvSpPr>
          <p:cNvPr id="3" name="Text Placeholder 2"/>
          <p:cNvSpPr>
            <a:spLocks noGrp="1"/>
          </p:cNvSpPr>
          <p:nvPr>
            <p:ph type="body" sz="quarter" idx="4294967295"/>
          </p:nvPr>
        </p:nvSpPr>
        <p:spPr>
          <a:xfrm>
            <a:off x="381000" y="1676400"/>
            <a:ext cx="8382000" cy="609600"/>
          </a:xfrm>
        </p:spPr>
        <p:txBody>
          <a:bodyPr/>
          <a:lstStyle/>
          <a:p>
            <a:pPr marL="0" lvl="0" indent="0" algn="ctr" fontAlgn="auto">
              <a:spcBef>
                <a:spcPts val="0"/>
              </a:spcBef>
              <a:spcAft>
                <a:spcPts val="0"/>
              </a:spcAft>
              <a:buNone/>
              <a:defRPr/>
            </a:pPr>
            <a:r>
              <a:rPr lang="en-US" altLang="en-US" sz="1800" b="1" kern="0" dirty="0">
                <a:solidFill>
                  <a:prstClr val="black"/>
                </a:solidFill>
                <a:latin typeface="Verdana" panose="020B0604030504040204" pitchFamily="34" charset="0"/>
                <a:ea typeface="Verdana" panose="020B0604030504040204" pitchFamily="34" charset="0"/>
                <a:cs typeface="Verdana" panose="020B0604030504040204" pitchFamily="34" charset="0"/>
              </a:rPr>
              <a:t>Learning Objective C1: </a:t>
            </a:r>
            <a:r>
              <a:rPr lang="en-US" altLang="en-US" sz="1800" dirty="0">
                <a:latin typeface="Verdana" pitchFamily="34" charset="0"/>
                <a:ea typeface="Verdana" pitchFamily="34" charset="0"/>
                <a:cs typeface="Verdana" pitchFamily="34" charset="0"/>
              </a:rPr>
              <a:t>Explain the importance of periodic reporting and the role of accrual accounting</a:t>
            </a:r>
            <a:r>
              <a:rPr lang="en-US" sz="1800" dirty="0">
                <a:latin typeface="Verdana" pitchFamily="34" charset="0"/>
                <a:ea typeface="Verdana" pitchFamily="34" charset="0"/>
                <a:cs typeface="Verdana" pitchFamily="34" charset="0"/>
              </a:rPr>
              <a:t>.</a:t>
            </a:r>
            <a:endParaRPr lang="en-US" sz="1800" b="1" kern="0" dirty="0">
              <a:solidFill>
                <a:prstClr val="black"/>
              </a:solidFill>
              <a:latin typeface="Verdana" pitchFamily="34" charset="0"/>
              <a:ea typeface="Verdana" pitchFamily="34" charset="0"/>
              <a:cs typeface="Verdana"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088698417"/>
              </p:ext>
            </p:extLst>
          </p:nvPr>
        </p:nvGraphicFramePr>
        <p:xfrm>
          <a:off x="1143000" y="2606040"/>
          <a:ext cx="6934200" cy="2651760"/>
        </p:xfrm>
        <a:graphic>
          <a:graphicData uri="http://schemas.openxmlformats.org/drawingml/2006/table">
            <a:tbl>
              <a:tblPr firstRow="1" bandRow="1" bandCol="1">
                <a:tableStyleId>{5940675A-B579-460E-94D1-54222C63F5DA}</a:tableStyleId>
              </a:tblPr>
              <a:tblGrid>
                <a:gridCol w="3467100">
                  <a:extLst>
                    <a:ext uri="{9D8B030D-6E8A-4147-A177-3AD203B41FA5}">
                      <a16:colId xmlns:a16="http://schemas.microsoft.com/office/drawing/2014/main" val="20000"/>
                    </a:ext>
                  </a:extLst>
                </a:gridCol>
                <a:gridCol w="3467100">
                  <a:extLst>
                    <a:ext uri="{9D8B030D-6E8A-4147-A177-3AD203B41FA5}">
                      <a16:colId xmlns:a16="http://schemas.microsoft.com/office/drawing/2014/main" val="20001"/>
                    </a:ext>
                  </a:extLst>
                </a:gridCol>
              </a:tblGrid>
              <a:tr h="4664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b="1" u="sng" dirty="0">
                          <a:latin typeface="Verdana" pitchFamily="34" charset="0"/>
                          <a:ea typeface="Verdana" pitchFamily="34" charset="0"/>
                          <a:cs typeface="Verdana" pitchFamily="34" charset="0"/>
                        </a:rPr>
                        <a:t>Accrual Basis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b="1" u="sng" dirty="0">
                          <a:latin typeface="Verdana" pitchFamily="34" charset="0"/>
                          <a:ea typeface="Verdana" pitchFamily="34" charset="0"/>
                          <a:cs typeface="Verdana" pitchFamily="34" charset="0"/>
                        </a:rPr>
                        <a:t>Cash Basis (Non-GAAP)</a:t>
                      </a:r>
                    </a:p>
                  </a:txBody>
                  <a:tcPr anchor="ctr"/>
                </a:tc>
                <a:extLst>
                  <a:ext uri="{0D108BD9-81ED-4DB2-BD59-A6C34878D82A}">
                    <a16:rowId xmlns:a16="http://schemas.microsoft.com/office/drawing/2014/main" val="10000"/>
                  </a:ext>
                </a:extLst>
              </a:tr>
              <a:tr h="218530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1800" dirty="0">
                          <a:latin typeface="Verdana" pitchFamily="34" charset="0"/>
                          <a:ea typeface="Verdana" pitchFamily="34" charset="0"/>
                          <a:cs typeface="Verdana" pitchFamily="34" charset="0"/>
                        </a:rPr>
                        <a:t>Revenues are recognized when products or services are delivered, and expenses are recognized when incurred.</a:t>
                      </a:r>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1800" dirty="0">
                          <a:latin typeface="Verdana" pitchFamily="34" charset="0"/>
                          <a:ea typeface="Verdana" pitchFamily="34" charset="0"/>
                          <a:cs typeface="Verdana" pitchFamily="34" charset="0"/>
                        </a:rPr>
                        <a:t>Revenues are recognized when cash is received and expenses are recorded when cash is paid.</a:t>
                      </a:r>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984705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762000"/>
          </a:xfrm>
        </p:spPr>
        <p:txBody>
          <a:bodyPr anchor="ctr"/>
          <a:lstStyle/>
          <a:p>
            <a:r>
              <a:rPr lang="en-US" dirty="0"/>
              <a:t>Accrued Services Revenue (1 of 3)</a:t>
            </a:r>
          </a:p>
        </p:txBody>
      </p:sp>
      <p:sp>
        <p:nvSpPr>
          <p:cNvPr id="2" name="Text Placeholder 1"/>
          <p:cNvSpPr>
            <a:spLocks noGrp="1"/>
          </p:cNvSpPr>
          <p:nvPr>
            <p:ph type="body" sz="quarter" idx="14"/>
          </p:nvPr>
        </p:nvSpPr>
        <p:spPr>
          <a:xfrm>
            <a:off x="725465" y="1295400"/>
            <a:ext cx="7666137" cy="381000"/>
          </a:xfrm>
        </p:spPr>
        <p:txBody>
          <a:bodyPr/>
          <a:lstStyle/>
          <a:p>
            <a:pPr algn="ctr"/>
            <a:r>
              <a:rPr lang="en-US" altLang="en-US" sz="1800" b="1" kern="0" dirty="0">
                <a:solidFill>
                  <a:prstClr val="black"/>
                </a:solidFill>
                <a:latin typeface="Verdana" pitchFamily="34" charset="0"/>
                <a:ea typeface="Verdana" pitchFamily="34" charset="0"/>
                <a:cs typeface="Verdana" pitchFamily="34" charset="0"/>
              </a:rPr>
              <a:t>Learning Objective P1: </a:t>
            </a:r>
            <a:r>
              <a:rPr lang="en-US" altLang="en-US" sz="1800" dirty="0">
                <a:latin typeface="Verdana" pitchFamily="34" charset="0"/>
                <a:ea typeface="Verdana" pitchFamily="34" charset="0"/>
                <a:cs typeface="Verdana" pitchFamily="34" charset="0"/>
              </a:rPr>
              <a:t>Prepare and explain adjusting entries.</a:t>
            </a:r>
            <a:endParaRPr lang="en-US" sz="1800" dirty="0">
              <a:latin typeface="Verdana" pitchFamily="34" charset="0"/>
              <a:ea typeface="Verdana" pitchFamily="34" charset="0"/>
              <a:cs typeface="Verdana" pitchFamily="34" charset="0"/>
            </a:endParaRPr>
          </a:p>
        </p:txBody>
      </p:sp>
      <p:sp>
        <p:nvSpPr>
          <p:cNvPr id="4" name="Content Placeholder 3"/>
          <p:cNvSpPr>
            <a:spLocks noGrp="1"/>
          </p:cNvSpPr>
          <p:nvPr>
            <p:ph type="body" sz="quarter" idx="4294967295"/>
          </p:nvPr>
        </p:nvSpPr>
        <p:spPr>
          <a:xfrm>
            <a:off x="457201" y="1828800"/>
            <a:ext cx="8229600" cy="3276600"/>
          </a:xfrm>
        </p:spPr>
        <p:txBody>
          <a:bodyPr anchor="t"/>
          <a:lstStyle/>
          <a:p>
            <a:pPr marL="1146175" indent="-1146175" eaLnBrk="1" hangingPunct="1">
              <a:lnSpc>
                <a:spcPct val="90000"/>
              </a:lnSpc>
              <a:buClr>
                <a:srgbClr val="000000"/>
              </a:buClr>
              <a:buSzPct val="70000"/>
              <a:buNone/>
              <a:defRPr/>
            </a:pPr>
            <a:r>
              <a:rPr lang="en-US" sz="2200" dirty="0">
                <a:latin typeface="Verdana" pitchFamily="34" charset="0"/>
                <a:ea typeface="Verdana" pitchFamily="34" charset="0"/>
                <a:cs typeface="Verdana" pitchFamily="34" charset="0"/>
              </a:rPr>
              <a:t>Step 1: On 12/12, </a:t>
            </a:r>
            <a:r>
              <a:rPr lang="en-US" sz="2200" dirty="0" err="1">
                <a:latin typeface="Verdana" pitchFamily="34" charset="0"/>
                <a:ea typeface="Verdana" pitchFamily="34" charset="0"/>
                <a:cs typeface="Verdana" pitchFamily="34" charset="0"/>
              </a:rPr>
              <a:t>FastForward’s</a:t>
            </a:r>
            <a:r>
              <a:rPr lang="en-US" sz="2200" dirty="0">
                <a:latin typeface="Verdana" pitchFamily="34" charset="0"/>
                <a:ea typeface="Verdana" pitchFamily="34" charset="0"/>
                <a:cs typeface="Verdana" pitchFamily="34" charset="0"/>
              </a:rPr>
              <a:t> customer agreed to pay $2,700 on 1/10 of the next year for future services over the next 30 days.</a:t>
            </a:r>
          </a:p>
          <a:p>
            <a:pPr marL="1146175" indent="-1146175" eaLnBrk="1" hangingPunct="1">
              <a:lnSpc>
                <a:spcPct val="90000"/>
              </a:lnSpc>
              <a:buClr>
                <a:srgbClr val="000000"/>
              </a:buClr>
              <a:buSzPct val="70000"/>
              <a:buNone/>
              <a:defRPr/>
            </a:pPr>
            <a:r>
              <a:rPr lang="en-US" sz="2200" dirty="0">
                <a:latin typeface="Verdana" pitchFamily="34" charset="0"/>
                <a:ea typeface="Verdana" pitchFamily="34" charset="0"/>
                <a:cs typeface="Verdana" pitchFamily="34" charset="0"/>
              </a:rPr>
              <a:t>Step 2: 12/31, 20 days worth of services have been provided and earned which totals $1,800 ($2,700 </a:t>
            </a:r>
            <a:r>
              <a:rPr lang="en-US" altLang="en-US" sz="2400" dirty="0"/>
              <a:t>×</a:t>
            </a:r>
            <a:r>
              <a:rPr lang="en-US" sz="2200" dirty="0">
                <a:latin typeface="Verdana" pitchFamily="34" charset="0"/>
                <a:ea typeface="Verdana" pitchFamily="34" charset="0"/>
                <a:cs typeface="Verdana" pitchFamily="34" charset="0"/>
              </a:rPr>
              <a:t> 20/30 days).</a:t>
            </a:r>
          </a:p>
          <a:p>
            <a:pPr marL="1146175" indent="-1146175" eaLnBrk="1" hangingPunct="1">
              <a:lnSpc>
                <a:spcPct val="90000"/>
              </a:lnSpc>
              <a:buClr>
                <a:srgbClr val="000000"/>
              </a:buClr>
              <a:buSzPct val="70000"/>
              <a:buNone/>
              <a:defRPr/>
            </a:pPr>
            <a:r>
              <a:rPr lang="en-US" sz="2200" dirty="0">
                <a:latin typeface="Verdana" pitchFamily="34" charset="0"/>
                <a:ea typeface="Verdana" pitchFamily="34" charset="0"/>
                <a:cs typeface="Verdana" pitchFamily="34" charset="0"/>
              </a:rPr>
              <a:t>Step 3: Adjusting entry increases an asset, Accounts Receivable, and increases the Consulting Revenue account for $1,800 with the following journal entry:</a:t>
            </a:r>
          </a:p>
        </p:txBody>
      </p:sp>
      <p:pic>
        <p:nvPicPr>
          <p:cNvPr id="5" name="Picture 4" descr="Journal entry for Dec. 31 &#10;Accounts Receivable 1,800 debit&#10;Consulting Revenue 1,800 credit&#10;Explanation: To record 20 days’ accrued revenue."/>
          <p:cNvPicPr>
            <a:picLocks noChangeAspect="1"/>
          </p:cNvPicPr>
          <p:nvPr/>
        </p:nvPicPr>
        <p:blipFill>
          <a:blip r:embed="rId3"/>
          <a:stretch>
            <a:fillRect/>
          </a:stretch>
        </p:blipFill>
        <p:spPr>
          <a:xfrm>
            <a:off x="1442452" y="5181600"/>
            <a:ext cx="6262357" cy="1238135"/>
          </a:xfrm>
          <a:prstGeom prst="rect">
            <a:avLst/>
          </a:prstGeom>
        </p:spPr>
      </p:pic>
    </p:spTree>
    <p:extLst>
      <p:ext uri="{BB962C8B-B14F-4D97-AF65-F5344CB8AC3E}">
        <p14:creationId xmlns:p14="http://schemas.microsoft.com/office/powerpoint/2010/main" val="26186325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533400"/>
            <a:ext cx="9144000" cy="762000"/>
          </a:xfrm>
        </p:spPr>
        <p:txBody>
          <a:bodyPr anchor="ctr"/>
          <a:lstStyle/>
          <a:p>
            <a:r>
              <a:rPr lang="en-US" dirty="0"/>
              <a:t>Accrued Services Revenue (2 of 3)</a:t>
            </a:r>
          </a:p>
        </p:txBody>
      </p:sp>
      <p:sp>
        <p:nvSpPr>
          <p:cNvPr id="7" name="Text Placeholder 6"/>
          <p:cNvSpPr>
            <a:spLocks noGrp="1"/>
          </p:cNvSpPr>
          <p:nvPr>
            <p:ph type="body" sz="quarter" idx="14"/>
          </p:nvPr>
        </p:nvSpPr>
        <p:spPr>
          <a:xfrm>
            <a:off x="710434" y="1295400"/>
            <a:ext cx="7696200" cy="381000"/>
          </a:xfrm>
        </p:spPr>
        <p:txBody>
          <a:bodyPr/>
          <a:lstStyle/>
          <a:p>
            <a:pPr lvl="0" algn="ctr"/>
            <a:r>
              <a:rPr lang="en-US" altLang="en-US" sz="1800" b="1" kern="0" dirty="0">
                <a:latin typeface="Verdana" pitchFamily="34" charset="0"/>
                <a:ea typeface="Verdana" pitchFamily="34" charset="0"/>
                <a:cs typeface="Verdana" pitchFamily="34" charset="0"/>
              </a:rPr>
              <a:t>Learning Objective P1: </a:t>
            </a:r>
            <a:r>
              <a:rPr lang="en-US" altLang="en-US" sz="1800" dirty="0">
                <a:latin typeface="Verdana" pitchFamily="34" charset="0"/>
                <a:ea typeface="Verdana" pitchFamily="34" charset="0"/>
                <a:cs typeface="Verdana" pitchFamily="34" charset="0"/>
              </a:rPr>
              <a:t>Prepare and explain adjusting entries</a:t>
            </a:r>
            <a:r>
              <a:rPr lang="en-US" sz="1800" dirty="0">
                <a:latin typeface="Verdana" pitchFamily="34" charset="0"/>
                <a:ea typeface="Verdana" pitchFamily="34" charset="0"/>
                <a:cs typeface="Verdana" pitchFamily="34" charset="0"/>
              </a:rPr>
              <a:t>.</a:t>
            </a:r>
            <a:endParaRPr lang="en-US" sz="1800" b="1" kern="0" dirty="0">
              <a:latin typeface="Verdana" pitchFamily="34" charset="0"/>
              <a:ea typeface="Verdana" pitchFamily="34" charset="0"/>
              <a:cs typeface="Verdana" pitchFamily="34" charset="0"/>
            </a:endParaRPr>
          </a:p>
        </p:txBody>
      </p:sp>
      <p:pic>
        <p:nvPicPr>
          <p:cNvPr id="309250" name="Picture 2" descr="A T account for Accounts Receivable labeled Balance sheet, with &quot;adjustment $1,800&quot; and &quot;Balance $1,800&quot; both in the left colum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7928" y="1828800"/>
            <a:ext cx="3968144" cy="3068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type="body" sz="quarter" idx="4294967295"/>
          </p:nvPr>
        </p:nvSpPr>
        <p:spPr>
          <a:xfrm>
            <a:off x="515795" y="5181600"/>
            <a:ext cx="8094805" cy="1219200"/>
          </a:xfrm>
        </p:spPr>
        <p:txBody>
          <a:bodyPr anchor="t"/>
          <a:lstStyle/>
          <a:p>
            <a:pPr marL="285750" indent="-285750">
              <a:buFont typeface="Arial" panose="020B0604020202020204" pitchFamily="34" charset="0"/>
              <a:buChar char="•"/>
            </a:pPr>
            <a:r>
              <a:rPr lang="en-US" sz="2400" dirty="0">
                <a:latin typeface="Verdana" pitchFamily="34" charset="0"/>
                <a:ea typeface="Verdana" pitchFamily="34" charset="0"/>
                <a:cs typeface="Verdana" pitchFamily="34" charset="0"/>
              </a:rPr>
              <a:t>The Balance Sheet will show $1,800 of Accounts Receivable.</a:t>
            </a:r>
          </a:p>
        </p:txBody>
      </p:sp>
    </p:spTree>
    <p:extLst>
      <p:ext uri="{BB962C8B-B14F-4D97-AF65-F5344CB8AC3E}">
        <p14:creationId xmlns:p14="http://schemas.microsoft.com/office/powerpoint/2010/main" val="18505032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533400"/>
            <a:ext cx="9144000" cy="685800"/>
          </a:xfrm>
        </p:spPr>
        <p:txBody>
          <a:bodyPr anchor="ctr"/>
          <a:lstStyle/>
          <a:p>
            <a:r>
              <a:rPr lang="en-US" dirty="0"/>
              <a:t>Accrued Services Revenue (3 of 3)</a:t>
            </a:r>
          </a:p>
        </p:txBody>
      </p:sp>
      <p:sp>
        <p:nvSpPr>
          <p:cNvPr id="7" name="Text Placeholder 6"/>
          <p:cNvSpPr>
            <a:spLocks noGrp="1"/>
          </p:cNvSpPr>
          <p:nvPr>
            <p:ph type="body" sz="quarter" idx="14"/>
          </p:nvPr>
        </p:nvSpPr>
        <p:spPr>
          <a:xfrm>
            <a:off x="710434" y="1295400"/>
            <a:ext cx="7696200" cy="381000"/>
          </a:xfrm>
        </p:spPr>
        <p:txBody>
          <a:bodyPr/>
          <a:lstStyle/>
          <a:p>
            <a:pPr lvl="0" algn="ctr"/>
            <a:r>
              <a:rPr lang="en-US" altLang="en-US" sz="1800" b="1" kern="0" dirty="0">
                <a:latin typeface="Verdana" pitchFamily="34" charset="0"/>
                <a:ea typeface="Verdana" pitchFamily="34" charset="0"/>
                <a:cs typeface="Verdana" pitchFamily="34" charset="0"/>
              </a:rPr>
              <a:t>Learning Objective P1: </a:t>
            </a:r>
            <a:r>
              <a:rPr lang="en-US" altLang="en-US" sz="1800" dirty="0">
                <a:latin typeface="Verdana" pitchFamily="34" charset="0"/>
                <a:ea typeface="Verdana" pitchFamily="34" charset="0"/>
                <a:cs typeface="Verdana" pitchFamily="34" charset="0"/>
              </a:rPr>
              <a:t>Prepare and explain adjusting entries</a:t>
            </a:r>
            <a:r>
              <a:rPr lang="en-US" sz="1800" dirty="0">
                <a:latin typeface="Verdana" pitchFamily="34" charset="0"/>
                <a:ea typeface="Verdana" pitchFamily="34" charset="0"/>
                <a:cs typeface="Verdana" pitchFamily="34" charset="0"/>
              </a:rPr>
              <a:t>.</a:t>
            </a:r>
            <a:endParaRPr lang="en-US" sz="1800" b="1" kern="0" dirty="0">
              <a:latin typeface="Verdana" pitchFamily="34" charset="0"/>
              <a:ea typeface="Verdana" pitchFamily="34" charset="0"/>
              <a:cs typeface="Verdana" pitchFamily="34" charset="0"/>
            </a:endParaRPr>
          </a:p>
        </p:txBody>
      </p:sp>
      <p:pic>
        <p:nvPicPr>
          <p:cNvPr id="310274" name="Picture 2" descr="A T account for Consulting Revenue labeled &quot;Income statement, with $6,050, &quot;1,800 adjustment&quot; and $7850 balance in the right colum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3284" y="1844278"/>
            <a:ext cx="3917433" cy="3169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type="body" sz="quarter" idx="4294967295"/>
          </p:nvPr>
        </p:nvSpPr>
        <p:spPr>
          <a:xfrm>
            <a:off x="515795" y="5257800"/>
            <a:ext cx="8094805" cy="1143000"/>
          </a:xfrm>
        </p:spPr>
        <p:txBody>
          <a:bodyPr anchor="t"/>
          <a:lstStyle/>
          <a:p>
            <a:pPr marL="285750" indent="-285750">
              <a:buFont typeface="Arial" panose="020B0604020202020204" pitchFamily="34" charset="0"/>
              <a:buChar char="•"/>
            </a:pPr>
            <a:r>
              <a:rPr lang="en-US" sz="2400" dirty="0">
                <a:latin typeface="Verdana" pitchFamily="34" charset="0"/>
                <a:ea typeface="Verdana" pitchFamily="34" charset="0"/>
                <a:cs typeface="Verdana" pitchFamily="34" charset="0"/>
              </a:rPr>
              <a:t>The Income Statement will show $7,850 total Consulting Revenue</a:t>
            </a:r>
          </a:p>
        </p:txBody>
      </p:sp>
    </p:spTree>
    <p:extLst>
      <p:ext uri="{BB962C8B-B14F-4D97-AF65-F5344CB8AC3E}">
        <p14:creationId xmlns:p14="http://schemas.microsoft.com/office/powerpoint/2010/main" val="25443586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762000"/>
          </a:xfrm>
        </p:spPr>
        <p:txBody>
          <a:bodyPr anchor="ctr"/>
          <a:lstStyle/>
          <a:p>
            <a:r>
              <a:rPr lang="en-US" sz="3600" dirty="0"/>
              <a:t>Future Receipt of Accrued Revenues</a:t>
            </a:r>
          </a:p>
        </p:txBody>
      </p:sp>
      <p:sp>
        <p:nvSpPr>
          <p:cNvPr id="4" name="Text Placeholder 3"/>
          <p:cNvSpPr>
            <a:spLocks noGrp="1"/>
          </p:cNvSpPr>
          <p:nvPr>
            <p:ph type="body" sz="quarter" idx="14"/>
          </p:nvPr>
        </p:nvSpPr>
        <p:spPr>
          <a:xfrm>
            <a:off x="762000" y="1295400"/>
            <a:ext cx="7620000" cy="381000"/>
          </a:xfrm>
        </p:spPr>
        <p:txBody>
          <a:bodyPr/>
          <a:lstStyle/>
          <a:p>
            <a:pPr algn="ctr"/>
            <a:r>
              <a:rPr lang="en-US" altLang="en-US" sz="1800" b="1" kern="0" dirty="0">
                <a:solidFill>
                  <a:prstClr val="black"/>
                </a:solidFill>
                <a:latin typeface="Verdana" pitchFamily="34" charset="0"/>
                <a:ea typeface="Verdana" pitchFamily="34" charset="0"/>
                <a:cs typeface="Verdana" pitchFamily="34" charset="0"/>
              </a:rPr>
              <a:t>Learning Objective P1: </a:t>
            </a:r>
            <a:r>
              <a:rPr lang="en-US" altLang="en-US" sz="1800" dirty="0">
                <a:latin typeface="Verdana" pitchFamily="34" charset="0"/>
                <a:ea typeface="Verdana" pitchFamily="34" charset="0"/>
                <a:cs typeface="Verdana" pitchFamily="34" charset="0"/>
              </a:rPr>
              <a:t>Prepare and explain adjusting entries.</a:t>
            </a:r>
            <a:endParaRPr lang="en-US" sz="1800" dirty="0">
              <a:latin typeface="Verdana" pitchFamily="34" charset="0"/>
              <a:ea typeface="Verdana" pitchFamily="34" charset="0"/>
              <a:cs typeface="Verdana" pitchFamily="34" charset="0"/>
            </a:endParaRPr>
          </a:p>
        </p:txBody>
      </p:sp>
      <p:sp>
        <p:nvSpPr>
          <p:cNvPr id="3" name="Content Placeholder 2"/>
          <p:cNvSpPr>
            <a:spLocks noGrp="1"/>
          </p:cNvSpPr>
          <p:nvPr>
            <p:ph type="body" sz="quarter" idx="4294967295"/>
          </p:nvPr>
        </p:nvSpPr>
        <p:spPr>
          <a:xfrm>
            <a:off x="457200" y="1828800"/>
            <a:ext cx="8229600" cy="2895600"/>
          </a:xfrm>
        </p:spPr>
        <p:txBody>
          <a:bodyPr anchor="t"/>
          <a:lstStyle/>
          <a:p>
            <a:pPr marL="0" indent="0">
              <a:buClr>
                <a:srgbClr val="4F81BD"/>
              </a:buClr>
              <a:buSzPct val="70000"/>
              <a:buNone/>
              <a:defRPr/>
            </a:pPr>
            <a:r>
              <a:rPr lang="en-US" sz="2400" dirty="0">
                <a:solidFill>
                  <a:prstClr val="black"/>
                </a:solidFill>
                <a:latin typeface="Verdana" pitchFamily="34" charset="0"/>
                <a:ea typeface="Verdana" pitchFamily="34" charset="0"/>
                <a:cs typeface="Verdana" pitchFamily="34" charset="0"/>
              </a:rPr>
              <a:t>Accrued revenue at the end of one period results in a cash receipt in a future period.</a:t>
            </a:r>
          </a:p>
          <a:p>
            <a:pPr marL="0" indent="0">
              <a:buClr>
                <a:srgbClr val="4F81BD"/>
              </a:buClr>
              <a:buSzPct val="70000"/>
              <a:buNone/>
              <a:defRPr/>
            </a:pPr>
            <a:r>
              <a:rPr lang="en-US" sz="2400" dirty="0">
                <a:solidFill>
                  <a:prstClr val="black"/>
                </a:solidFill>
                <a:latin typeface="Verdana" pitchFamily="34" charset="0"/>
                <a:ea typeface="Verdana" pitchFamily="34" charset="0"/>
                <a:cs typeface="Verdana" pitchFamily="34" charset="0"/>
              </a:rPr>
              <a:t>On 12/31, </a:t>
            </a:r>
            <a:r>
              <a:rPr lang="en-US" sz="2400" dirty="0" err="1">
                <a:solidFill>
                  <a:prstClr val="black"/>
                </a:solidFill>
                <a:latin typeface="Verdana" pitchFamily="34" charset="0"/>
                <a:ea typeface="Verdana" pitchFamily="34" charset="0"/>
                <a:cs typeface="Verdana" pitchFamily="34" charset="0"/>
              </a:rPr>
              <a:t>FastForward</a:t>
            </a:r>
            <a:r>
              <a:rPr lang="en-US" sz="2400" dirty="0">
                <a:solidFill>
                  <a:prstClr val="black"/>
                </a:solidFill>
                <a:latin typeface="Verdana" pitchFamily="34" charset="0"/>
                <a:ea typeface="Verdana" pitchFamily="34" charset="0"/>
                <a:cs typeface="Verdana" pitchFamily="34" charset="0"/>
              </a:rPr>
              <a:t> recorded accrued revenue earned of $1,800.</a:t>
            </a:r>
          </a:p>
          <a:p>
            <a:pPr marL="0" indent="0">
              <a:buClr>
                <a:srgbClr val="4F81BD"/>
              </a:buClr>
              <a:buSzPct val="70000"/>
              <a:buNone/>
              <a:defRPr/>
            </a:pPr>
            <a:r>
              <a:rPr lang="en-US" sz="2400" dirty="0">
                <a:solidFill>
                  <a:prstClr val="black"/>
                </a:solidFill>
                <a:latin typeface="Verdana" pitchFamily="34" charset="0"/>
                <a:ea typeface="Verdana" pitchFamily="34" charset="0"/>
                <a:cs typeface="Verdana" pitchFamily="34" charset="0"/>
              </a:rPr>
              <a:t>On 1/10 of the next year, the following entry will reduce the accounts receivable, record revenue earned for 10 days and receipt of $2,700 cash.</a:t>
            </a:r>
          </a:p>
        </p:txBody>
      </p:sp>
      <p:pic>
        <p:nvPicPr>
          <p:cNvPr id="311298" name="Picture 2" descr="Journal enfry for Jan 10&#10;Cash 2,700 debit&#10;Accounts Receivable (20 days) 1,800 credit&#10;Consulting Revenue (10 days) 900 credit&#10;Explanation: To record earned revenue received in advanc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829175"/>
            <a:ext cx="565785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52750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533400"/>
            <a:ext cx="9144000" cy="685800"/>
          </a:xfrm>
        </p:spPr>
        <p:txBody>
          <a:bodyPr/>
          <a:lstStyle/>
          <a:p>
            <a:r>
              <a:rPr lang="en-US" sz="3600" dirty="0"/>
              <a:t>NEED-TO-KNOW 3-4 (1 of 6)</a:t>
            </a:r>
          </a:p>
        </p:txBody>
      </p:sp>
      <p:sp>
        <p:nvSpPr>
          <p:cNvPr id="9" name="Text Placeholder 8"/>
          <p:cNvSpPr>
            <a:spLocks noGrp="1"/>
          </p:cNvSpPr>
          <p:nvPr>
            <p:ph type="body" sz="quarter" idx="13"/>
          </p:nvPr>
        </p:nvSpPr>
        <p:spPr>
          <a:xfrm>
            <a:off x="685800" y="1295400"/>
            <a:ext cx="7772400" cy="381000"/>
          </a:xfrm>
        </p:spPr>
        <p:txBody>
          <a:bodyPr/>
          <a:lstStyle/>
          <a:p>
            <a:r>
              <a:rPr lang="en-US" altLang="en-US" sz="1800" b="1" kern="0" dirty="0">
                <a:solidFill>
                  <a:prstClr val="black"/>
                </a:solidFill>
                <a:latin typeface="Verdana" pitchFamily="34" charset="0"/>
                <a:ea typeface="Verdana" pitchFamily="34" charset="0"/>
                <a:cs typeface="Verdana" pitchFamily="34" charset="0"/>
              </a:rPr>
              <a:t>Learning Objective P1: </a:t>
            </a:r>
            <a:r>
              <a:rPr lang="en-US" sz="1800" dirty="0">
                <a:solidFill>
                  <a:prstClr val="black"/>
                </a:solidFill>
                <a:latin typeface="Verdana" pitchFamily="34" charset="0"/>
                <a:ea typeface="Verdana" pitchFamily="34" charset="0"/>
                <a:cs typeface="Verdana" pitchFamily="34" charset="0"/>
              </a:rPr>
              <a:t>Prepare and explain adjusting entries.</a:t>
            </a:r>
            <a:endParaRPr lang="en-US" sz="1800" b="1" kern="0" dirty="0">
              <a:solidFill>
                <a:prstClr val="black"/>
              </a:solidFill>
              <a:latin typeface="Verdana" pitchFamily="34" charset="0"/>
              <a:ea typeface="Verdana" pitchFamily="34" charset="0"/>
              <a:cs typeface="Verdana" pitchFamily="34" charset="0"/>
            </a:endParaRPr>
          </a:p>
        </p:txBody>
      </p:sp>
      <p:sp>
        <p:nvSpPr>
          <p:cNvPr id="8" name="Content Placeholder 7"/>
          <p:cNvSpPr>
            <a:spLocks noGrp="1"/>
          </p:cNvSpPr>
          <p:nvPr>
            <p:ph idx="1"/>
          </p:nvPr>
        </p:nvSpPr>
        <p:spPr>
          <a:xfrm>
            <a:off x="457200" y="1905000"/>
            <a:ext cx="8229600" cy="4495800"/>
          </a:xfrm>
        </p:spPr>
        <p:txBody>
          <a:bodyPr/>
          <a:lstStyle/>
          <a:p>
            <a:pPr marL="0" indent="0">
              <a:buNone/>
            </a:pPr>
            <a:r>
              <a:rPr lang="en-US" sz="2400" dirty="0">
                <a:latin typeface="Verdana" pitchFamily="34" charset="0"/>
                <a:ea typeface="Verdana" pitchFamily="34" charset="0"/>
                <a:cs typeface="Verdana" pitchFamily="34" charset="0"/>
              </a:rPr>
              <a:t>For each separate case below, follow the three-step process for adjusting the accrued revenue account. </a:t>
            </a:r>
          </a:p>
          <a:p>
            <a:pPr marL="1320800" indent="-1320800">
              <a:buNone/>
            </a:pPr>
            <a:r>
              <a:rPr lang="en-US" sz="2400" b="1" dirty="0">
                <a:latin typeface="Verdana" pitchFamily="34" charset="0"/>
                <a:ea typeface="Verdana" pitchFamily="34" charset="0"/>
                <a:cs typeface="Verdana" pitchFamily="34" charset="0"/>
              </a:rPr>
              <a:t>Step 1: </a:t>
            </a:r>
            <a:r>
              <a:rPr lang="en-US" sz="2400" dirty="0">
                <a:latin typeface="Verdana" pitchFamily="34" charset="0"/>
                <a:ea typeface="Verdana" pitchFamily="34" charset="0"/>
                <a:cs typeface="Verdana" pitchFamily="34" charset="0"/>
              </a:rPr>
              <a:t>Determine what the current account balance equals. </a:t>
            </a:r>
          </a:p>
          <a:p>
            <a:pPr marL="1320800" indent="-1320800">
              <a:buNone/>
            </a:pPr>
            <a:r>
              <a:rPr lang="en-US" sz="2400" b="1" dirty="0">
                <a:latin typeface="Verdana" pitchFamily="34" charset="0"/>
                <a:ea typeface="Verdana" pitchFamily="34" charset="0"/>
                <a:cs typeface="Verdana" pitchFamily="34" charset="0"/>
              </a:rPr>
              <a:t>Step 2: </a:t>
            </a:r>
            <a:r>
              <a:rPr lang="en-US" sz="2400" dirty="0">
                <a:latin typeface="Verdana" pitchFamily="34" charset="0"/>
                <a:ea typeface="Verdana" pitchFamily="34" charset="0"/>
                <a:cs typeface="Verdana" pitchFamily="34" charset="0"/>
              </a:rPr>
              <a:t>Determine what the current account balance should equal. </a:t>
            </a:r>
          </a:p>
          <a:p>
            <a:pPr marL="1320800" indent="-1320800">
              <a:buNone/>
            </a:pPr>
            <a:r>
              <a:rPr lang="en-US" sz="2400" b="1" dirty="0">
                <a:latin typeface="Verdana" pitchFamily="34" charset="0"/>
                <a:ea typeface="Verdana" pitchFamily="34" charset="0"/>
                <a:cs typeface="Verdana" pitchFamily="34" charset="0"/>
              </a:rPr>
              <a:t>Step 3: </a:t>
            </a:r>
            <a:r>
              <a:rPr lang="en-US" sz="2400" dirty="0">
                <a:latin typeface="Verdana" pitchFamily="34" charset="0"/>
                <a:ea typeface="Verdana" pitchFamily="34" charset="0"/>
                <a:cs typeface="Verdana" pitchFamily="34" charset="0"/>
              </a:rPr>
              <a:t>Record an adjusting entry to get from step 1 to step 2.</a:t>
            </a:r>
          </a:p>
        </p:txBody>
      </p:sp>
    </p:spTree>
    <p:extLst>
      <p:ext uri="{BB962C8B-B14F-4D97-AF65-F5344CB8AC3E}">
        <p14:creationId xmlns:p14="http://schemas.microsoft.com/office/powerpoint/2010/main" val="21012278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533400"/>
            <a:ext cx="9144000" cy="762000"/>
          </a:xfrm>
        </p:spPr>
        <p:txBody>
          <a:bodyPr/>
          <a:lstStyle/>
          <a:p>
            <a:r>
              <a:rPr lang="en-US" sz="3600" dirty="0"/>
              <a:t>NEED-TO-KNOW 3-4 (2 of 6)</a:t>
            </a:r>
          </a:p>
        </p:txBody>
      </p:sp>
      <p:sp>
        <p:nvSpPr>
          <p:cNvPr id="9" name="Text Placeholder 8"/>
          <p:cNvSpPr>
            <a:spLocks noGrp="1"/>
          </p:cNvSpPr>
          <p:nvPr>
            <p:ph type="body" sz="quarter" idx="13"/>
          </p:nvPr>
        </p:nvSpPr>
        <p:spPr>
          <a:xfrm>
            <a:off x="685800" y="1295400"/>
            <a:ext cx="7772400" cy="381000"/>
          </a:xfrm>
        </p:spPr>
        <p:txBody>
          <a:bodyPr/>
          <a:lstStyle/>
          <a:p>
            <a:r>
              <a:rPr lang="en-US" altLang="en-US" sz="1800" b="1" kern="0" dirty="0">
                <a:solidFill>
                  <a:prstClr val="black"/>
                </a:solidFill>
                <a:latin typeface="Verdana" pitchFamily="34" charset="0"/>
                <a:ea typeface="Verdana" pitchFamily="34" charset="0"/>
                <a:cs typeface="Verdana" pitchFamily="34" charset="0"/>
              </a:rPr>
              <a:t>Learning Objective P1: </a:t>
            </a:r>
            <a:r>
              <a:rPr lang="en-US" sz="1800" dirty="0">
                <a:solidFill>
                  <a:prstClr val="black"/>
                </a:solidFill>
                <a:latin typeface="Verdana" pitchFamily="34" charset="0"/>
                <a:ea typeface="Verdana" pitchFamily="34" charset="0"/>
                <a:cs typeface="Verdana" pitchFamily="34" charset="0"/>
              </a:rPr>
              <a:t>Prepare and explain adjusting </a:t>
            </a:r>
            <a:r>
              <a:rPr lang="en-US" sz="1800">
                <a:solidFill>
                  <a:prstClr val="black"/>
                </a:solidFill>
                <a:latin typeface="Verdana" pitchFamily="34" charset="0"/>
                <a:ea typeface="Verdana" pitchFamily="34" charset="0"/>
                <a:cs typeface="Verdana" pitchFamily="34" charset="0"/>
              </a:rPr>
              <a:t>entries.</a:t>
            </a:r>
            <a:endParaRPr lang="en-US" sz="1800" b="1" kern="0" dirty="0">
              <a:solidFill>
                <a:prstClr val="black"/>
              </a:solidFill>
              <a:latin typeface="Verdana" pitchFamily="34" charset="0"/>
              <a:ea typeface="Verdana" pitchFamily="34" charset="0"/>
              <a:cs typeface="Verdana" pitchFamily="34" charset="0"/>
            </a:endParaRPr>
          </a:p>
        </p:txBody>
      </p:sp>
      <p:sp>
        <p:nvSpPr>
          <p:cNvPr id="8" name="Content Placeholder 7"/>
          <p:cNvSpPr>
            <a:spLocks noGrp="1"/>
          </p:cNvSpPr>
          <p:nvPr>
            <p:ph idx="1"/>
          </p:nvPr>
        </p:nvSpPr>
        <p:spPr>
          <a:xfrm>
            <a:off x="457200" y="1905000"/>
            <a:ext cx="8229600" cy="4495800"/>
          </a:xfrm>
        </p:spPr>
        <p:txBody>
          <a:bodyPr/>
          <a:lstStyle/>
          <a:p>
            <a:pPr marL="0" indent="0">
              <a:buNone/>
            </a:pPr>
            <a:r>
              <a:rPr lang="en-US" sz="2400" dirty="0">
                <a:solidFill>
                  <a:srgbClr val="000000"/>
                </a:solidFill>
                <a:latin typeface="Verdana" pitchFamily="34" charset="0"/>
                <a:ea typeface="Verdana" pitchFamily="34" charset="0"/>
                <a:cs typeface="Verdana" pitchFamily="34" charset="0"/>
              </a:rPr>
              <a:t>Assume no other adjusting entries are made during the year.</a:t>
            </a:r>
            <a:endParaRPr lang="en-US" sz="2400" dirty="0">
              <a:solidFill>
                <a:prstClr val="black"/>
              </a:solidFill>
              <a:latin typeface="Verdana" pitchFamily="34" charset="0"/>
              <a:ea typeface="Verdana" pitchFamily="34" charset="0"/>
              <a:cs typeface="Verdana" pitchFamily="34" charset="0"/>
            </a:endParaRPr>
          </a:p>
          <a:p>
            <a:pPr marL="0" indent="0">
              <a:buNone/>
            </a:pPr>
            <a:r>
              <a:rPr lang="en-US" sz="2400" b="1" dirty="0">
                <a:solidFill>
                  <a:srgbClr val="000000"/>
                </a:solidFill>
                <a:latin typeface="Verdana" pitchFamily="34" charset="0"/>
                <a:ea typeface="Verdana" pitchFamily="34" charset="0"/>
                <a:cs typeface="Verdana" pitchFamily="34" charset="0"/>
              </a:rPr>
              <a:t>Accounts Receivable. </a:t>
            </a:r>
            <a:r>
              <a:rPr lang="en-US" sz="2400" dirty="0">
                <a:solidFill>
                  <a:srgbClr val="000000"/>
                </a:solidFill>
                <a:latin typeface="Verdana" pitchFamily="34" charset="0"/>
                <a:ea typeface="Verdana" pitchFamily="34" charset="0"/>
                <a:cs typeface="Verdana" pitchFamily="34" charset="0"/>
              </a:rPr>
              <a:t>At year-end, the company has completed services of $1,000 for a client, but the client has not yet been billed for those services.</a:t>
            </a:r>
            <a:endParaRPr lang="en-US" sz="2400" dirty="0">
              <a:solidFill>
                <a:prstClr val="black"/>
              </a:solidFill>
              <a:latin typeface="Verdana" pitchFamily="34" charset="0"/>
              <a:ea typeface="Verdana" pitchFamily="34" charset="0"/>
              <a:cs typeface="Verdana" pitchFamily="34" charset="0"/>
            </a:endParaRPr>
          </a:p>
          <a:p>
            <a:pPr marL="0" indent="0">
              <a:buNone/>
            </a:pPr>
            <a:r>
              <a:rPr lang="en-US" sz="2400" b="1" dirty="0">
                <a:solidFill>
                  <a:srgbClr val="000000"/>
                </a:solidFill>
                <a:latin typeface="Verdana" pitchFamily="34" charset="0"/>
                <a:ea typeface="Verdana" pitchFamily="34" charset="0"/>
                <a:cs typeface="Verdana" pitchFamily="34" charset="0"/>
              </a:rPr>
              <a:t>Interest Receivable. </a:t>
            </a:r>
            <a:r>
              <a:rPr lang="en-US" sz="2400" dirty="0">
                <a:solidFill>
                  <a:srgbClr val="000000"/>
                </a:solidFill>
                <a:latin typeface="Verdana" pitchFamily="34" charset="0"/>
                <a:ea typeface="Verdana" pitchFamily="34" charset="0"/>
                <a:cs typeface="Verdana" pitchFamily="34" charset="0"/>
              </a:rPr>
              <a:t>At year-end, the company has earned, but not yet recorded, $500 of interest earned from its investments in government bonds.</a:t>
            </a:r>
            <a:endParaRPr lang="en-US" sz="2400" dirty="0">
              <a:solidFill>
                <a:prstClr val="black"/>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1343597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533400"/>
            <a:ext cx="9144000" cy="762000"/>
          </a:xfrm>
        </p:spPr>
        <p:txBody>
          <a:bodyPr anchor="ctr"/>
          <a:lstStyle/>
          <a:p>
            <a:r>
              <a:rPr lang="en-US" sz="3600" dirty="0"/>
              <a:t>NEED-TO-KNOW 3-4 (3 of 6)</a:t>
            </a:r>
          </a:p>
        </p:txBody>
      </p:sp>
      <p:sp>
        <p:nvSpPr>
          <p:cNvPr id="9" name="Text Placeholder 8"/>
          <p:cNvSpPr>
            <a:spLocks noGrp="1"/>
          </p:cNvSpPr>
          <p:nvPr>
            <p:ph type="body" sz="quarter" idx="14"/>
          </p:nvPr>
        </p:nvSpPr>
        <p:spPr>
          <a:xfrm>
            <a:off x="685800" y="1295400"/>
            <a:ext cx="7772400" cy="381000"/>
          </a:xfrm>
        </p:spPr>
        <p:txBody>
          <a:bodyPr/>
          <a:lstStyle/>
          <a:p>
            <a:r>
              <a:rPr lang="en-US" altLang="en-US" sz="1800" b="1" kern="0" dirty="0">
                <a:solidFill>
                  <a:prstClr val="black"/>
                </a:solidFill>
                <a:latin typeface="Verdana" pitchFamily="34" charset="0"/>
                <a:ea typeface="Verdana" pitchFamily="34" charset="0"/>
                <a:cs typeface="Verdana" pitchFamily="34" charset="0"/>
              </a:rPr>
              <a:t>Learning Objective P1: </a:t>
            </a:r>
            <a:r>
              <a:rPr lang="en-US" sz="1800" dirty="0">
                <a:solidFill>
                  <a:prstClr val="black"/>
                </a:solidFill>
                <a:latin typeface="Verdana" pitchFamily="34" charset="0"/>
                <a:ea typeface="Verdana" pitchFamily="34" charset="0"/>
                <a:cs typeface="Verdana" pitchFamily="34" charset="0"/>
              </a:rPr>
              <a:t>Prepare and explain adjusting entries.</a:t>
            </a:r>
            <a:endParaRPr lang="en-US" sz="1800" b="1" kern="0" dirty="0">
              <a:solidFill>
                <a:prstClr val="black"/>
              </a:solidFill>
              <a:latin typeface="Verdana" pitchFamily="34" charset="0"/>
              <a:ea typeface="Verdana" pitchFamily="34" charset="0"/>
              <a:cs typeface="Verdana" pitchFamily="34" charset="0"/>
            </a:endParaRPr>
          </a:p>
        </p:txBody>
      </p:sp>
      <p:sp>
        <p:nvSpPr>
          <p:cNvPr id="8" name="Content Placeholder 7"/>
          <p:cNvSpPr>
            <a:spLocks noGrp="1"/>
          </p:cNvSpPr>
          <p:nvPr>
            <p:ph sz="quarter" idx="15"/>
          </p:nvPr>
        </p:nvSpPr>
        <p:spPr>
          <a:xfrm>
            <a:off x="419100" y="1873102"/>
            <a:ext cx="8343900" cy="2851298"/>
          </a:xfrm>
        </p:spPr>
        <p:txBody>
          <a:bodyPr/>
          <a:lstStyle/>
          <a:p>
            <a:pPr marL="0" indent="0">
              <a:buNone/>
            </a:pPr>
            <a:r>
              <a:rPr lang="en-US" sz="2400" b="1" dirty="0"/>
              <a:t>Accounts Receivable. </a:t>
            </a:r>
            <a:r>
              <a:rPr lang="en-US" sz="2400" dirty="0"/>
              <a:t>At year-end, the company has completed services of $1,000 for a client, but the client has not yet been billed for those services.</a:t>
            </a:r>
          </a:p>
          <a:p>
            <a:pPr marL="1320800" indent="-1320800">
              <a:buNone/>
            </a:pPr>
            <a:r>
              <a:rPr lang="en-US" sz="2400" b="1" dirty="0"/>
              <a:t>Step 1: </a:t>
            </a:r>
            <a:r>
              <a:rPr lang="en-US" sz="2400" dirty="0"/>
              <a:t>Determine what the current account balance equals. $0</a:t>
            </a:r>
          </a:p>
          <a:p>
            <a:pPr marL="1320800" indent="-1320800">
              <a:buNone/>
            </a:pPr>
            <a:r>
              <a:rPr lang="en-US" sz="2400" b="1" dirty="0"/>
              <a:t>Step 2: </a:t>
            </a:r>
            <a:r>
              <a:rPr lang="en-US" sz="2400" dirty="0"/>
              <a:t>Determine what the current account balance should equal. $1,000</a:t>
            </a:r>
          </a:p>
        </p:txBody>
      </p:sp>
      <p:pic>
        <p:nvPicPr>
          <p:cNvPr id="312322" name="Picture 2" descr="T account for accounts receivable with &quot;unadjustment 0&quot;, &quot;adjustment 1,000&quot; and &quot;Dec. 31, 1,000&quot; in the left colum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800600"/>
            <a:ext cx="56864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87594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533400"/>
            <a:ext cx="9144000" cy="762000"/>
          </a:xfrm>
        </p:spPr>
        <p:txBody>
          <a:bodyPr anchor="ctr"/>
          <a:lstStyle/>
          <a:p>
            <a:r>
              <a:rPr lang="en-US" dirty="0"/>
              <a:t>NEED-TO-KNOW 3-4 (4 of 6)</a:t>
            </a:r>
          </a:p>
        </p:txBody>
      </p:sp>
      <p:sp>
        <p:nvSpPr>
          <p:cNvPr id="8" name="Text Placeholder 7"/>
          <p:cNvSpPr>
            <a:spLocks noGrp="1"/>
          </p:cNvSpPr>
          <p:nvPr>
            <p:ph type="body" sz="quarter" idx="14"/>
          </p:nvPr>
        </p:nvSpPr>
        <p:spPr>
          <a:xfrm>
            <a:off x="685800" y="1295400"/>
            <a:ext cx="7772400" cy="381000"/>
          </a:xfrm>
        </p:spPr>
        <p:txBody>
          <a:bodyPr/>
          <a:lstStyle/>
          <a:p>
            <a:r>
              <a:rPr lang="en-US" altLang="en-US" b="1" kern="0" dirty="0">
                <a:solidFill>
                  <a:prstClr val="black"/>
                </a:solidFill>
                <a:latin typeface="Verdana" pitchFamily="34" charset="0"/>
                <a:ea typeface="Verdana" pitchFamily="34" charset="0"/>
                <a:cs typeface="Verdana" pitchFamily="34" charset="0"/>
              </a:rPr>
              <a:t>Learning Objective P1: </a:t>
            </a:r>
            <a:r>
              <a:rPr lang="en-US" dirty="0">
                <a:solidFill>
                  <a:prstClr val="black"/>
                </a:solidFill>
                <a:latin typeface="Verdana" pitchFamily="34" charset="0"/>
                <a:ea typeface="Verdana" pitchFamily="34" charset="0"/>
                <a:cs typeface="Verdana" pitchFamily="34" charset="0"/>
              </a:rPr>
              <a:t>Prepare and explain adjusting entries.</a:t>
            </a:r>
            <a:endParaRPr lang="en-US" b="1" kern="0" dirty="0">
              <a:solidFill>
                <a:prstClr val="black"/>
              </a:solidFill>
              <a:latin typeface="Verdana" pitchFamily="34" charset="0"/>
              <a:ea typeface="Verdana" pitchFamily="34" charset="0"/>
              <a:cs typeface="Verdana" pitchFamily="34" charset="0"/>
            </a:endParaRPr>
          </a:p>
        </p:txBody>
      </p:sp>
      <p:sp>
        <p:nvSpPr>
          <p:cNvPr id="9" name="Content Placeholder 8"/>
          <p:cNvSpPr>
            <a:spLocks noGrp="1"/>
          </p:cNvSpPr>
          <p:nvPr>
            <p:ph sz="quarter" idx="15"/>
          </p:nvPr>
        </p:nvSpPr>
        <p:spPr>
          <a:xfrm>
            <a:off x="457200" y="1873102"/>
            <a:ext cx="8186902" cy="793898"/>
          </a:xfrm>
        </p:spPr>
        <p:txBody>
          <a:bodyPr/>
          <a:lstStyle/>
          <a:p>
            <a:pPr marL="1320800" indent="-1320800">
              <a:buNone/>
            </a:pPr>
            <a:r>
              <a:rPr lang="en-US" sz="2400" b="1" dirty="0">
                <a:latin typeface="Verdana" pitchFamily="34" charset="0"/>
                <a:ea typeface="Verdana" pitchFamily="34" charset="0"/>
                <a:cs typeface="Verdana" pitchFamily="34" charset="0"/>
              </a:rPr>
              <a:t>Step 3: </a:t>
            </a:r>
            <a:r>
              <a:rPr lang="en-US" sz="2400" dirty="0">
                <a:latin typeface="Verdana" pitchFamily="34" charset="0"/>
                <a:ea typeface="Verdana" pitchFamily="34" charset="0"/>
                <a:cs typeface="Verdana" pitchFamily="34" charset="0"/>
              </a:rPr>
              <a:t>Record an adjusting entry to get from step 1 to step 2.</a:t>
            </a:r>
          </a:p>
        </p:txBody>
      </p:sp>
      <p:pic>
        <p:nvPicPr>
          <p:cNvPr id="313346" name="Picture 2" descr="Journal entry for Dec. 31 &#10;Accounts Receivable  1,000 debit &#10;Services Revenue 1,000 cred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090" y="2743200"/>
            <a:ext cx="7403821" cy="1102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9"/>
          <p:cNvSpPr>
            <a:spLocks noGrp="1"/>
          </p:cNvSpPr>
          <p:nvPr>
            <p:ph sz="quarter" idx="16"/>
          </p:nvPr>
        </p:nvSpPr>
        <p:spPr>
          <a:xfrm>
            <a:off x="526312" y="3810000"/>
            <a:ext cx="8084288" cy="2667000"/>
          </a:xfrm>
        </p:spPr>
        <p:txBody>
          <a:bodyPr/>
          <a:lstStyle/>
          <a:p>
            <a:pPr marL="0" indent="0" fontAlgn="auto">
              <a:spcBef>
                <a:spcPts val="600"/>
              </a:spcBef>
              <a:spcAft>
                <a:spcPts val="0"/>
              </a:spcAft>
              <a:buNone/>
              <a:defRPr/>
            </a:pPr>
            <a:r>
              <a:rPr lang="en-US" sz="2400" u="sng" dirty="0">
                <a:latin typeface="Verdana" pitchFamily="34" charset="0"/>
                <a:ea typeface="Verdana" pitchFamily="34" charset="0"/>
                <a:cs typeface="Verdana" pitchFamily="34" charset="0"/>
              </a:rPr>
              <a:t>Income Statement</a:t>
            </a:r>
          </a:p>
          <a:p>
            <a:pPr marL="0" indent="0" fontAlgn="auto">
              <a:spcBef>
                <a:spcPts val="600"/>
              </a:spcBef>
              <a:spcAft>
                <a:spcPts val="0"/>
              </a:spcAft>
              <a:buNone/>
              <a:defRPr/>
            </a:pPr>
            <a:r>
              <a:rPr lang="en-US" sz="2400" b="1" dirty="0">
                <a:latin typeface="Verdana" pitchFamily="34" charset="0"/>
                <a:ea typeface="Verdana" pitchFamily="34" charset="0"/>
                <a:cs typeface="Verdana" pitchFamily="34" charset="0"/>
              </a:rPr>
              <a:t>Credit</a:t>
            </a:r>
            <a:r>
              <a:rPr lang="en-US" sz="2400" dirty="0">
                <a:latin typeface="Verdana" pitchFamily="34" charset="0"/>
                <a:ea typeface="Verdana" pitchFamily="34" charset="0"/>
                <a:cs typeface="Verdana" pitchFamily="34" charset="0"/>
              </a:rPr>
              <a:t> Revenue</a:t>
            </a:r>
          </a:p>
          <a:p>
            <a:pPr marL="1146175" indent="0" fontAlgn="auto">
              <a:spcBef>
                <a:spcPts val="600"/>
              </a:spcBef>
              <a:spcAft>
                <a:spcPts val="0"/>
              </a:spcAft>
              <a:buNone/>
              <a:defRPr/>
            </a:pPr>
            <a:r>
              <a:rPr lang="en-US" sz="2400" dirty="0">
                <a:latin typeface="Verdana" pitchFamily="34" charset="0"/>
                <a:ea typeface="Verdana" pitchFamily="34" charset="0"/>
                <a:cs typeface="Verdana" pitchFamily="34" charset="0"/>
              </a:rPr>
              <a:t>Expense</a:t>
            </a:r>
          </a:p>
          <a:p>
            <a:pPr marL="0" indent="0" fontAlgn="auto">
              <a:spcBef>
                <a:spcPts val="600"/>
              </a:spcBef>
              <a:spcAft>
                <a:spcPts val="0"/>
              </a:spcAft>
              <a:buNone/>
              <a:defRPr/>
            </a:pPr>
            <a:r>
              <a:rPr lang="en-US" sz="2400" u="sng" dirty="0">
                <a:latin typeface="Verdana" pitchFamily="34" charset="0"/>
                <a:ea typeface="Verdana" pitchFamily="34" charset="0"/>
                <a:cs typeface="Verdana" pitchFamily="34" charset="0"/>
              </a:rPr>
              <a:t>Balance Sheet</a:t>
            </a:r>
          </a:p>
          <a:p>
            <a:pPr marL="0" lvl="2" indent="0" fontAlgn="auto">
              <a:spcBef>
                <a:spcPts val="600"/>
              </a:spcBef>
              <a:spcAft>
                <a:spcPts val="0"/>
              </a:spcAft>
              <a:buNone/>
              <a:defRPr/>
            </a:pPr>
            <a:r>
              <a:rPr lang="en-US" b="1" dirty="0">
                <a:latin typeface="Verdana" pitchFamily="34" charset="0"/>
                <a:ea typeface="Verdana" pitchFamily="34" charset="0"/>
                <a:cs typeface="Verdana" pitchFamily="34" charset="0"/>
              </a:rPr>
              <a:t>Debit</a:t>
            </a:r>
            <a:r>
              <a:rPr lang="en-US" dirty="0">
                <a:latin typeface="Verdana" pitchFamily="34" charset="0"/>
                <a:ea typeface="Verdana" pitchFamily="34" charset="0"/>
                <a:cs typeface="Verdana" pitchFamily="34" charset="0"/>
              </a:rPr>
              <a:t> Asset</a:t>
            </a:r>
          </a:p>
          <a:p>
            <a:pPr marL="1030288" lvl="2" indent="0" fontAlgn="auto">
              <a:spcBef>
                <a:spcPts val="600"/>
              </a:spcBef>
              <a:spcAft>
                <a:spcPts val="0"/>
              </a:spcAft>
              <a:buNone/>
              <a:defRPr/>
            </a:pPr>
            <a:r>
              <a:rPr lang="en-US" dirty="0">
                <a:latin typeface="Verdana" pitchFamily="34" charset="0"/>
                <a:ea typeface="Verdana" pitchFamily="34" charset="0"/>
                <a:cs typeface="Verdana" pitchFamily="34" charset="0"/>
              </a:rPr>
              <a:t>Liability</a:t>
            </a:r>
          </a:p>
        </p:txBody>
      </p:sp>
    </p:spTree>
    <p:extLst>
      <p:ext uri="{BB962C8B-B14F-4D97-AF65-F5344CB8AC3E}">
        <p14:creationId xmlns:p14="http://schemas.microsoft.com/office/powerpoint/2010/main" val="28551412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762000"/>
          </a:xfrm>
        </p:spPr>
        <p:txBody>
          <a:bodyPr anchor="ctr"/>
          <a:lstStyle/>
          <a:p>
            <a:r>
              <a:rPr lang="en-US" dirty="0"/>
              <a:t>NEED-TO-KNOW 3-4 (5 of 6)</a:t>
            </a:r>
          </a:p>
        </p:txBody>
      </p:sp>
      <p:sp>
        <p:nvSpPr>
          <p:cNvPr id="3" name="Text Placeholder 2"/>
          <p:cNvSpPr>
            <a:spLocks noGrp="1"/>
          </p:cNvSpPr>
          <p:nvPr>
            <p:ph type="body" sz="quarter" idx="14"/>
          </p:nvPr>
        </p:nvSpPr>
        <p:spPr>
          <a:xfrm>
            <a:off x="685800" y="1295400"/>
            <a:ext cx="7772400" cy="381000"/>
          </a:xfrm>
        </p:spPr>
        <p:txBody>
          <a:bodyPr/>
          <a:lstStyle/>
          <a:p>
            <a:r>
              <a:rPr lang="en-US" altLang="en-US" b="1" kern="0" dirty="0">
                <a:solidFill>
                  <a:prstClr val="black"/>
                </a:solidFill>
                <a:latin typeface="Verdana" pitchFamily="34" charset="0"/>
                <a:ea typeface="Verdana" pitchFamily="34" charset="0"/>
                <a:cs typeface="Verdana" pitchFamily="34" charset="0"/>
              </a:rPr>
              <a:t>Learning Objective P1: </a:t>
            </a:r>
            <a:r>
              <a:rPr lang="en-US" dirty="0">
                <a:solidFill>
                  <a:prstClr val="black"/>
                </a:solidFill>
                <a:latin typeface="Verdana" pitchFamily="34" charset="0"/>
                <a:ea typeface="Verdana" pitchFamily="34" charset="0"/>
                <a:cs typeface="Verdana" pitchFamily="34" charset="0"/>
              </a:rPr>
              <a:t>Prepare and explain adjusting entries.</a:t>
            </a:r>
            <a:endParaRPr lang="en-US" b="1" kern="0" dirty="0">
              <a:solidFill>
                <a:prstClr val="black"/>
              </a:solidFill>
              <a:latin typeface="Verdana" pitchFamily="34" charset="0"/>
              <a:ea typeface="Verdana" pitchFamily="34" charset="0"/>
              <a:cs typeface="Verdana" pitchFamily="34" charset="0"/>
            </a:endParaRPr>
          </a:p>
        </p:txBody>
      </p:sp>
      <p:sp>
        <p:nvSpPr>
          <p:cNvPr id="4" name="Content Placeholder 3"/>
          <p:cNvSpPr>
            <a:spLocks noGrp="1"/>
          </p:cNvSpPr>
          <p:nvPr>
            <p:ph sz="quarter" idx="15"/>
          </p:nvPr>
        </p:nvSpPr>
        <p:spPr>
          <a:xfrm>
            <a:off x="495300" y="1873102"/>
            <a:ext cx="8115300" cy="2932260"/>
          </a:xfrm>
        </p:spPr>
        <p:txBody>
          <a:bodyPr/>
          <a:lstStyle/>
          <a:p>
            <a:pPr marL="0" indent="0">
              <a:buNone/>
            </a:pPr>
            <a:r>
              <a:rPr lang="en-US" sz="2400" b="1" dirty="0">
                <a:latin typeface="Verdana" pitchFamily="34" charset="0"/>
                <a:ea typeface="Verdana" pitchFamily="34" charset="0"/>
                <a:cs typeface="Verdana" pitchFamily="34" charset="0"/>
              </a:rPr>
              <a:t>Interest Receivable. </a:t>
            </a:r>
            <a:r>
              <a:rPr lang="en-US" sz="2400" dirty="0">
                <a:latin typeface="Verdana" pitchFamily="34" charset="0"/>
                <a:ea typeface="Verdana" pitchFamily="34" charset="0"/>
                <a:cs typeface="Verdana" pitchFamily="34" charset="0"/>
              </a:rPr>
              <a:t>At year-end, the company has earned, but not yet recorded, $500 of interest </a:t>
            </a:r>
          </a:p>
          <a:p>
            <a:pPr marL="0" indent="0">
              <a:buNone/>
            </a:pPr>
            <a:r>
              <a:rPr lang="en-US" sz="2400" dirty="0">
                <a:latin typeface="Verdana" pitchFamily="34" charset="0"/>
                <a:ea typeface="Verdana" pitchFamily="34" charset="0"/>
                <a:cs typeface="Verdana" pitchFamily="34" charset="0"/>
              </a:rPr>
              <a:t>earned from its investments in government bonds.</a:t>
            </a:r>
          </a:p>
          <a:p>
            <a:pPr marL="1320800" indent="-1320800">
              <a:buNone/>
            </a:pPr>
            <a:r>
              <a:rPr lang="en-US" sz="2400" b="1" dirty="0">
                <a:latin typeface="Verdana" pitchFamily="34" charset="0"/>
                <a:ea typeface="Verdana" pitchFamily="34" charset="0"/>
                <a:cs typeface="Verdana" pitchFamily="34" charset="0"/>
              </a:rPr>
              <a:t>Step 1: </a:t>
            </a:r>
            <a:r>
              <a:rPr lang="en-US" sz="2400" dirty="0">
                <a:latin typeface="Verdana" pitchFamily="34" charset="0"/>
                <a:ea typeface="Verdana" pitchFamily="34" charset="0"/>
                <a:cs typeface="Verdana" pitchFamily="34" charset="0"/>
              </a:rPr>
              <a:t>Determine what the current account balance equals. $0</a:t>
            </a:r>
          </a:p>
          <a:p>
            <a:pPr marL="1320800" indent="-1320800">
              <a:buNone/>
            </a:pPr>
            <a:r>
              <a:rPr lang="en-US" sz="2400" b="1" dirty="0">
                <a:latin typeface="Verdana" pitchFamily="34" charset="0"/>
                <a:ea typeface="Verdana" pitchFamily="34" charset="0"/>
                <a:cs typeface="Verdana" pitchFamily="34" charset="0"/>
              </a:rPr>
              <a:t>Step 2: </a:t>
            </a:r>
            <a:r>
              <a:rPr lang="en-US" sz="2400" dirty="0">
                <a:latin typeface="Verdana" pitchFamily="34" charset="0"/>
                <a:ea typeface="Verdana" pitchFamily="34" charset="0"/>
                <a:cs typeface="Verdana" pitchFamily="34" charset="0"/>
              </a:rPr>
              <a:t>Determine what the current account balance should equal. $500</a:t>
            </a:r>
          </a:p>
        </p:txBody>
      </p:sp>
      <p:pic>
        <p:nvPicPr>
          <p:cNvPr id="314370" name="Picture 2" descr="A T account for Interest Receivable with &quot;unadjustment 0&quot;, &quot;adjustment 500&quot; and &quot;Dec. 31, 500&quot; in the left colum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930486"/>
            <a:ext cx="5091545" cy="1394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04348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38200"/>
          </a:xfrm>
        </p:spPr>
        <p:txBody>
          <a:bodyPr anchor="ctr"/>
          <a:lstStyle/>
          <a:p>
            <a:r>
              <a:rPr lang="en-US" dirty="0"/>
              <a:t>NEED-TO-KNOW 3-4 (6 of 6)</a:t>
            </a:r>
          </a:p>
        </p:txBody>
      </p:sp>
      <p:sp>
        <p:nvSpPr>
          <p:cNvPr id="3" name="Text Placeholder 2"/>
          <p:cNvSpPr>
            <a:spLocks noGrp="1"/>
          </p:cNvSpPr>
          <p:nvPr>
            <p:ph type="body" sz="quarter" idx="14"/>
          </p:nvPr>
        </p:nvSpPr>
        <p:spPr>
          <a:xfrm>
            <a:off x="609600" y="1371600"/>
            <a:ext cx="7924800" cy="381000"/>
          </a:xfrm>
        </p:spPr>
        <p:txBody>
          <a:bodyPr/>
          <a:lstStyle/>
          <a:p>
            <a:r>
              <a:rPr lang="en-US" altLang="en-US" b="1" kern="0" dirty="0">
                <a:solidFill>
                  <a:prstClr val="black"/>
                </a:solidFill>
                <a:latin typeface="Verdana" pitchFamily="34" charset="0"/>
                <a:ea typeface="Verdana" pitchFamily="34" charset="0"/>
                <a:cs typeface="Verdana" pitchFamily="34" charset="0"/>
              </a:rPr>
              <a:t>Learning Objective P1: </a:t>
            </a:r>
            <a:r>
              <a:rPr lang="en-US" dirty="0">
                <a:solidFill>
                  <a:prstClr val="black"/>
                </a:solidFill>
                <a:latin typeface="Verdana" pitchFamily="34" charset="0"/>
                <a:ea typeface="Verdana" pitchFamily="34" charset="0"/>
                <a:cs typeface="Verdana" pitchFamily="34" charset="0"/>
              </a:rPr>
              <a:t>Prepare and explain adjusting entries.</a:t>
            </a:r>
            <a:endParaRPr lang="en-US" b="1" kern="0" dirty="0">
              <a:solidFill>
                <a:prstClr val="black"/>
              </a:solidFill>
              <a:latin typeface="Verdana" pitchFamily="34" charset="0"/>
              <a:ea typeface="Verdana" pitchFamily="34" charset="0"/>
              <a:cs typeface="Verdana" pitchFamily="34" charset="0"/>
            </a:endParaRPr>
          </a:p>
        </p:txBody>
      </p:sp>
      <p:sp>
        <p:nvSpPr>
          <p:cNvPr id="4" name="Content Placeholder 3"/>
          <p:cNvSpPr>
            <a:spLocks noGrp="1"/>
          </p:cNvSpPr>
          <p:nvPr>
            <p:ph sz="quarter" idx="15"/>
          </p:nvPr>
        </p:nvSpPr>
        <p:spPr>
          <a:xfrm>
            <a:off x="419100" y="1981200"/>
            <a:ext cx="8343900" cy="914400"/>
          </a:xfrm>
        </p:spPr>
        <p:txBody>
          <a:bodyPr/>
          <a:lstStyle/>
          <a:p>
            <a:pPr marL="1320800" indent="-1320800">
              <a:buNone/>
            </a:pPr>
            <a:r>
              <a:rPr lang="en-US" sz="2400" b="1" dirty="0">
                <a:latin typeface="Verdana" pitchFamily="34" charset="0"/>
                <a:ea typeface="Verdana" pitchFamily="34" charset="0"/>
                <a:cs typeface="Verdana" pitchFamily="34" charset="0"/>
              </a:rPr>
              <a:t>Step 3: </a:t>
            </a:r>
            <a:r>
              <a:rPr lang="en-US" sz="2400" dirty="0">
                <a:latin typeface="Verdana" pitchFamily="34" charset="0"/>
                <a:ea typeface="Verdana" pitchFamily="34" charset="0"/>
                <a:cs typeface="Verdana" pitchFamily="34" charset="0"/>
              </a:rPr>
              <a:t>Record an adjusting entry to get from step 1 to step 2.</a:t>
            </a:r>
          </a:p>
        </p:txBody>
      </p:sp>
      <p:pic>
        <p:nvPicPr>
          <p:cNvPr id="315394" name="Picture 2" descr="Journal entry for Dec. 31 &#10;Interest Receivable 500 debit &#10;Interest Revenue 500 cred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093" y="3035617"/>
            <a:ext cx="7606665" cy="1079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4439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p:cNvSpPr>
            <a:spLocks noGrp="1" noChangeArrowheads="1"/>
          </p:cNvSpPr>
          <p:nvPr>
            <p:ph type="title"/>
          </p:nvPr>
        </p:nvSpPr>
        <p:spPr>
          <a:xfrm>
            <a:off x="609599" y="533400"/>
            <a:ext cx="7983781" cy="1066800"/>
          </a:xfrm>
        </p:spPr>
        <p:txBody>
          <a:bodyPr rtlCol="0">
            <a:noAutofit/>
          </a:bodyPr>
          <a:lstStyle/>
          <a:p>
            <a:pPr eaLnBrk="1" fontAlgn="auto" hangingPunct="1">
              <a:spcAft>
                <a:spcPts val="0"/>
              </a:spcAft>
              <a:defRPr/>
            </a:pPr>
            <a:r>
              <a:rPr lang="en-US" dirty="0">
                <a:latin typeface="Verdana" panose="020B0604030504040204" pitchFamily="34" charset="0"/>
                <a:ea typeface="Verdana" panose="020B0604030504040204" pitchFamily="34" charset="0"/>
                <a:cs typeface="Verdana" panose="020B0604030504040204" pitchFamily="34" charset="0"/>
              </a:rPr>
              <a:t>Accrual Basis versus Cash Basis (3 of 4)</a:t>
            </a:r>
          </a:p>
        </p:txBody>
      </p:sp>
      <p:sp>
        <p:nvSpPr>
          <p:cNvPr id="3" name="Text Placeholder 2"/>
          <p:cNvSpPr>
            <a:spLocks noGrp="1"/>
          </p:cNvSpPr>
          <p:nvPr>
            <p:ph type="body" sz="quarter" idx="14"/>
          </p:nvPr>
        </p:nvSpPr>
        <p:spPr>
          <a:xfrm>
            <a:off x="708212" y="1752600"/>
            <a:ext cx="7673788" cy="609600"/>
          </a:xfrm>
        </p:spPr>
        <p:txBody>
          <a:bodyPr/>
          <a:lstStyle/>
          <a:p>
            <a:pPr lvl="0" algn="ctr"/>
            <a:r>
              <a:rPr lang="en-US" altLang="en-US" sz="1800" b="1" kern="0" dirty="0">
                <a:solidFill>
                  <a:prstClr val="black"/>
                </a:solidFill>
                <a:latin typeface="Verdana" panose="020B0604030504040204" pitchFamily="34" charset="0"/>
                <a:ea typeface="Verdana" panose="020B0604030504040204" pitchFamily="34" charset="0"/>
                <a:cs typeface="Verdana" panose="020B0604030504040204" pitchFamily="34" charset="0"/>
              </a:rPr>
              <a:t>Learning Objective C2: </a:t>
            </a:r>
            <a:r>
              <a:rPr lang="en-US" altLang="en-US" sz="1800" dirty="0">
                <a:latin typeface="Verdana" pitchFamily="34" charset="0"/>
                <a:ea typeface="Verdana" pitchFamily="34" charset="0"/>
                <a:cs typeface="Verdana" pitchFamily="34" charset="0"/>
              </a:rPr>
              <a:t>Explain accrual accounting and how it improves financial statements</a:t>
            </a:r>
            <a:endParaRPr lang="en-US" sz="1800" b="1" kern="0" dirty="0">
              <a:solidFill>
                <a:prstClr val="black"/>
              </a:solidFill>
              <a:latin typeface="Verdana" pitchFamily="34" charset="0"/>
              <a:ea typeface="Verdana" pitchFamily="34" charset="0"/>
              <a:cs typeface="Verdana" pitchFamily="34" charset="0"/>
            </a:endParaRPr>
          </a:p>
        </p:txBody>
      </p:sp>
      <p:pic>
        <p:nvPicPr>
          <p:cNvPr id="9" name="Picture 8" descr="Calendars show $100 paid monthly from December 2017 to December 2019.&#10;"/>
          <p:cNvPicPr>
            <a:picLocks noChangeAspect="1"/>
          </p:cNvPicPr>
          <p:nvPr/>
        </p:nvPicPr>
        <p:blipFill>
          <a:blip r:embed="rId3"/>
          <a:stretch>
            <a:fillRect/>
          </a:stretch>
        </p:blipFill>
        <p:spPr>
          <a:xfrm>
            <a:off x="932032" y="2581900"/>
            <a:ext cx="7240350" cy="1346010"/>
          </a:xfrm>
          <a:prstGeom prst="rect">
            <a:avLst/>
          </a:prstGeom>
        </p:spPr>
      </p:pic>
      <p:sp>
        <p:nvSpPr>
          <p:cNvPr id="12" name="Content Placeholder 5"/>
          <p:cNvSpPr>
            <a:spLocks noGrp="1"/>
          </p:cNvSpPr>
          <p:nvPr>
            <p:ph sz="quarter" idx="16"/>
          </p:nvPr>
        </p:nvSpPr>
        <p:spPr>
          <a:xfrm>
            <a:off x="505431" y="4191000"/>
            <a:ext cx="8028969" cy="2209800"/>
          </a:xfrm>
        </p:spPr>
        <p:txBody>
          <a:bodyPr/>
          <a:lstStyle/>
          <a:p>
            <a:pPr marL="0" indent="0">
              <a:buNone/>
            </a:pPr>
            <a:r>
              <a:rPr lang="en-US" sz="2400" dirty="0"/>
              <a:t>Exhibit 3.2</a:t>
            </a:r>
          </a:p>
          <a:p>
            <a:pPr marL="0" indent="0">
              <a:buNone/>
            </a:pPr>
            <a:r>
              <a:rPr lang="en-US" sz="2400" dirty="0">
                <a:ea typeface="ＭＳ Ｐゴシック" pitchFamily="-107" charset="-128"/>
              </a:rPr>
              <a:t>On the accrual basis, $100 of insurance expense is recognized in 2017, $1,200 in 2018, and $1,100 in 2019. The expense is matched with the periods benefited by the insurance coverage.</a:t>
            </a:r>
          </a:p>
        </p:txBody>
      </p:sp>
    </p:spTree>
    <p:extLst>
      <p:ext uri="{BB962C8B-B14F-4D97-AF65-F5344CB8AC3E}">
        <p14:creationId xmlns:p14="http://schemas.microsoft.com/office/powerpoint/2010/main" val="32822630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533400"/>
            <a:ext cx="9144000" cy="838200"/>
          </a:xfrm>
        </p:spPr>
        <p:txBody>
          <a:bodyPr/>
          <a:lstStyle/>
          <a:p>
            <a:r>
              <a:rPr lang="en-US" altLang="en-US" sz="3600" dirty="0">
                <a:latin typeface="Verdana" pitchFamily="34" charset="0"/>
                <a:ea typeface="Verdana" pitchFamily="34" charset="0"/>
                <a:cs typeface="Verdana" pitchFamily="34" charset="0"/>
              </a:rPr>
              <a:t>Links to Financial Statements (1 of 3)</a:t>
            </a:r>
            <a:endParaRPr lang="en-US" sz="3600" dirty="0">
              <a:latin typeface="Verdana" pitchFamily="34" charset="0"/>
              <a:ea typeface="Verdana" pitchFamily="34" charset="0"/>
              <a:cs typeface="Verdana" pitchFamily="34" charset="0"/>
            </a:endParaRPr>
          </a:p>
        </p:txBody>
      </p:sp>
      <p:sp>
        <p:nvSpPr>
          <p:cNvPr id="9" name="Text Placeholder 8"/>
          <p:cNvSpPr>
            <a:spLocks noGrp="1"/>
          </p:cNvSpPr>
          <p:nvPr>
            <p:ph type="body" sz="quarter" idx="13"/>
          </p:nvPr>
        </p:nvSpPr>
        <p:spPr>
          <a:xfrm>
            <a:off x="609600" y="1371600"/>
            <a:ext cx="7924800" cy="457200"/>
          </a:xfrm>
        </p:spPr>
        <p:txBody>
          <a:bodyPr/>
          <a:lstStyle/>
          <a:p>
            <a:pPr algn="ctr"/>
            <a:r>
              <a:rPr lang="en-US" altLang="en-US" sz="1800" b="1" kern="0" dirty="0">
                <a:solidFill>
                  <a:prstClr val="black"/>
                </a:solidFill>
                <a:latin typeface="Verdana" pitchFamily="34" charset="0"/>
                <a:ea typeface="Verdana" pitchFamily="34" charset="0"/>
                <a:cs typeface="Verdana" pitchFamily="34" charset="0"/>
              </a:rPr>
              <a:t>Learning Objective P1: </a:t>
            </a:r>
            <a:r>
              <a:rPr lang="en-US" sz="1800" dirty="0">
                <a:solidFill>
                  <a:prstClr val="black"/>
                </a:solidFill>
                <a:latin typeface="Verdana" pitchFamily="34" charset="0"/>
                <a:ea typeface="Verdana" pitchFamily="34" charset="0"/>
                <a:cs typeface="Verdana" pitchFamily="34" charset="0"/>
              </a:rPr>
              <a:t>Prepare and explain adjusting entries.</a:t>
            </a:r>
            <a:endParaRPr lang="en-US" sz="1800" b="1" kern="0" dirty="0">
              <a:solidFill>
                <a:prstClr val="black"/>
              </a:solidFill>
              <a:latin typeface="Verdana" pitchFamily="34" charset="0"/>
              <a:ea typeface="Verdana" pitchFamily="34" charset="0"/>
              <a:cs typeface="Verdana" pitchFamily="34" charset="0"/>
            </a:endParaRPr>
          </a:p>
        </p:txBody>
      </p:sp>
      <p:sp>
        <p:nvSpPr>
          <p:cNvPr id="8" name="Content Placeholder 7"/>
          <p:cNvSpPr>
            <a:spLocks noGrp="1"/>
          </p:cNvSpPr>
          <p:nvPr>
            <p:ph idx="1"/>
          </p:nvPr>
        </p:nvSpPr>
        <p:spPr>
          <a:xfrm>
            <a:off x="381000" y="1905000"/>
            <a:ext cx="8458200" cy="3200400"/>
          </a:xfrm>
        </p:spPr>
        <p:txBody>
          <a:bodyPr/>
          <a:lstStyle/>
          <a:p>
            <a:pPr marL="0" indent="0">
              <a:buNone/>
            </a:pPr>
            <a:r>
              <a:rPr lang="en-US" sz="2600" b="1" dirty="0">
                <a:latin typeface="Verdana" pitchFamily="34" charset="0"/>
                <a:ea typeface="Verdana" pitchFamily="34" charset="0"/>
                <a:cs typeface="Verdana" pitchFamily="34" charset="0"/>
              </a:rPr>
              <a:t>EXHIBIT 3.12</a:t>
            </a:r>
          </a:p>
          <a:p>
            <a:pPr marL="0" indent="0">
              <a:buNone/>
            </a:pPr>
            <a:r>
              <a:rPr lang="en-US" sz="2600" dirty="0">
                <a:latin typeface="Verdana" pitchFamily="34" charset="0"/>
                <a:ea typeface="Verdana" pitchFamily="34" charset="0"/>
                <a:cs typeface="Verdana" pitchFamily="34" charset="0"/>
              </a:rPr>
              <a:t>Summary of Adjustments and Financial Statement Links</a:t>
            </a:r>
          </a:p>
          <a:p>
            <a:r>
              <a:rPr lang="en-US" sz="2600" dirty="0">
                <a:latin typeface="Verdana" pitchFamily="34" charset="0"/>
                <a:ea typeface="Verdana" pitchFamily="34" charset="0"/>
                <a:cs typeface="Verdana" pitchFamily="34" charset="0"/>
              </a:rPr>
              <a:t>Adjustments</a:t>
            </a:r>
          </a:p>
          <a:p>
            <a:pPr marL="798513" lvl="1" indent="-341313"/>
            <a:r>
              <a:rPr lang="en-US" sz="2400" dirty="0">
                <a:latin typeface="Verdana" pitchFamily="34" charset="0"/>
                <a:ea typeface="Verdana" pitchFamily="34" charset="0"/>
                <a:cs typeface="Verdana" pitchFamily="34" charset="0"/>
              </a:rPr>
              <a:t>Paid (or received) cash </a:t>
            </a:r>
            <a:r>
              <a:rPr lang="en-US" sz="2400" u="sng" dirty="0">
                <a:latin typeface="Verdana" pitchFamily="34" charset="0"/>
                <a:ea typeface="Verdana" pitchFamily="34" charset="0"/>
                <a:cs typeface="Verdana" pitchFamily="34" charset="0"/>
              </a:rPr>
              <a:t>before</a:t>
            </a:r>
            <a:r>
              <a:rPr lang="en-US" sz="2400" dirty="0">
                <a:latin typeface="Verdana" pitchFamily="34" charset="0"/>
                <a:ea typeface="Verdana" pitchFamily="34" charset="0"/>
                <a:cs typeface="Verdana" pitchFamily="34" charset="0"/>
              </a:rPr>
              <a:t> expense (or revenue) recognized</a:t>
            </a:r>
          </a:p>
          <a:p>
            <a:pPr lvl="2"/>
            <a:r>
              <a:rPr lang="en-US" sz="2200" dirty="0">
                <a:latin typeface="Verdana" pitchFamily="34" charset="0"/>
                <a:ea typeface="Verdana" pitchFamily="34" charset="0"/>
                <a:cs typeface="Verdana" pitchFamily="34" charset="0"/>
              </a:rPr>
              <a:t>Prepaid (Deferred) expenses†</a:t>
            </a:r>
          </a:p>
        </p:txBody>
      </p:sp>
      <p:graphicFrame>
        <p:nvGraphicFramePr>
          <p:cNvPr id="11" name="Table 10"/>
          <p:cNvGraphicFramePr>
            <a:graphicFrameLocks noGrp="1"/>
          </p:cNvGraphicFramePr>
          <p:nvPr>
            <p:extLst>
              <p:ext uri="{D42A27DB-BD31-4B8C-83A1-F6EECF244321}">
                <p14:modId xmlns:p14="http://schemas.microsoft.com/office/powerpoint/2010/main" val="890957179"/>
              </p:ext>
            </p:extLst>
          </p:nvPr>
        </p:nvGraphicFramePr>
        <p:xfrm>
          <a:off x="1524000" y="5212080"/>
          <a:ext cx="6096000" cy="1112520"/>
        </p:xfrm>
        <a:graphic>
          <a:graphicData uri="http://schemas.openxmlformats.org/drawingml/2006/table">
            <a:tbl>
              <a:tblPr firstRow="1" bandRow="1" bandCol="1">
                <a:tableStyleId>{5940675A-B579-460E-94D1-54222C63F5DA}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ctr"/>
                      <a:r>
                        <a:rPr lang="en-US" sz="1400" b="1" u="sng" dirty="0">
                          <a:latin typeface="Verdana" pitchFamily="34" charset="0"/>
                          <a:ea typeface="Verdana" pitchFamily="34" charset="0"/>
                          <a:cs typeface="Verdana" pitchFamily="34" charset="0"/>
                        </a:rPr>
                        <a:t>Adjusting Entry</a:t>
                      </a:r>
                    </a:p>
                  </a:txBody>
                  <a:tcPr anchor="ctr"/>
                </a:tc>
                <a:tc>
                  <a:txBody>
                    <a:bodyPr/>
                    <a:lstStyle/>
                    <a:p>
                      <a:pPr algn="ctr"/>
                      <a:r>
                        <a:rPr lang="en-US" sz="1400" b="1" u="sng" dirty="0">
                          <a:latin typeface="Verdana" pitchFamily="34" charset="0"/>
                          <a:ea typeface="Verdana" pitchFamily="34" charset="0"/>
                          <a:cs typeface="Verdana" pitchFamily="34" charset="0"/>
                        </a:rPr>
                        <a:t>BEFORE Adjusting</a:t>
                      </a:r>
                    </a:p>
                  </a:txBody>
                  <a:tcPr anchor="ctr"/>
                </a:tc>
                <a:extLst>
                  <a:ext uri="{0D108BD9-81ED-4DB2-BD59-A6C34878D82A}">
                    <a16:rowId xmlns:a16="http://schemas.microsoft.com/office/drawing/2014/main" val="10000"/>
                  </a:ext>
                </a:extLst>
              </a:tr>
              <a:tr h="370840">
                <a:tc>
                  <a:txBody>
                    <a:bodyPr/>
                    <a:lstStyle/>
                    <a:p>
                      <a:r>
                        <a:rPr lang="en-US" sz="1400" dirty="0">
                          <a:latin typeface="Verdana" pitchFamily="34" charset="0"/>
                          <a:ea typeface="Verdana" pitchFamily="34" charset="0"/>
                          <a:cs typeface="Verdana" pitchFamily="34" charset="0"/>
                        </a:rPr>
                        <a:t>Dr.</a:t>
                      </a:r>
                      <a:r>
                        <a:rPr lang="en-US" sz="1400" baseline="0" dirty="0">
                          <a:latin typeface="Verdana" pitchFamily="34" charset="0"/>
                          <a:ea typeface="Verdana" pitchFamily="34" charset="0"/>
                          <a:cs typeface="Verdana" pitchFamily="34" charset="0"/>
                        </a:rPr>
                        <a:t> (increase) Expense </a:t>
                      </a:r>
                      <a:endParaRPr lang="en-US" sz="1400" dirty="0">
                        <a:latin typeface="Verdana" pitchFamily="34" charset="0"/>
                        <a:ea typeface="Verdana" pitchFamily="34" charset="0"/>
                        <a:cs typeface="Verdana" pitchFamily="34" charset="0"/>
                      </a:endParaRPr>
                    </a:p>
                  </a:txBody>
                  <a:tcPr anchor="ctr"/>
                </a:tc>
                <a:tc>
                  <a:txBody>
                    <a:bodyPr/>
                    <a:lstStyle/>
                    <a:p>
                      <a:r>
                        <a:rPr lang="en-US" sz="1400" dirty="0">
                          <a:latin typeface="Verdana" pitchFamily="34" charset="0"/>
                          <a:ea typeface="Verdana" pitchFamily="34" charset="0"/>
                          <a:cs typeface="Verdana" pitchFamily="34" charset="0"/>
                          <a:sym typeface="Wingdings" pitchFamily="2" charset="2"/>
                        </a:rPr>
                        <a:t> Expense understated</a:t>
                      </a:r>
                      <a:endParaRPr lang="en-US" sz="1400"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1"/>
                  </a:ext>
                </a:extLst>
              </a:tr>
              <a:tr h="370840">
                <a:tc>
                  <a:txBody>
                    <a:bodyPr/>
                    <a:lstStyle/>
                    <a:p>
                      <a:pPr marL="236538" indent="0"/>
                      <a:r>
                        <a:rPr lang="en-US" sz="1400" dirty="0">
                          <a:latin typeface="Verdana" pitchFamily="34" charset="0"/>
                          <a:ea typeface="Verdana" pitchFamily="34" charset="0"/>
                          <a:cs typeface="Verdana" pitchFamily="34" charset="0"/>
                        </a:rPr>
                        <a:t>Cr. (decrease) Asset*</a:t>
                      </a:r>
                    </a:p>
                  </a:txBody>
                  <a:tcPr anchor="ctr"/>
                </a:tc>
                <a:tc>
                  <a:txBody>
                    <a:bodyPr/>
                    <a:lstStyle/>
                    <a:p>
                      <a:r>
                        <a:rPr lang="en-US" sz="1400" dirty="0">
                          <a:latin typeface="Verdana" pitchFamily="34" charset="0"/>
                          <a:ea typeface="Verdana" pitchFamily="34" charset="0"/>
                          <a:cs typeface="Verdana" pitchFamily="34" charset="0"/>
                          <a:sym typeface="Wingdings" pitchFamily="2" charset="2"/>
                        </a:rPr>
                        <a:t> Asset overstated</a:t>
                      </a:r>
                      <a:endParaRPr lang="en-US" sz="1400"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722361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533400"/>
            <a:ext cx="9144000" cy="838200"/>
          </a:xfrm>
        </p:spPr>
        <p:txBody>
          <a:bodyPr/>
          <a:lstStyle/>
          <a:p>
            <a:r>
              <a:rPr lang="en-US" altLang="en-US" sz="3600" dirty="0">
                <a:latin typeface="Verdana" pitchFamily="34" charset="0"/>
                <a:ea typeface="Verdana" pitchFamily="34" charset="0"/>
                <a:cs typeface="Verdana" pitchFamily="34" charset="0"/>
              </a:rPr>
              <a:t>Links to Financial Statements (2 of 3)</a:t>
            </a:r>
            <a:endParaRPr lang="en-US" sz="3600" dirty="0">
              <a:latin typeface="Verdana" pitchFamily="34" charset="0"/>
              <a:ea typeface="Verdana" pitchFamily="34" charset="0"/>
              <a:cs typeface="Verdana" pitchFamily="34" charset="0"/>
            </a:endParaRPr>
          </a:p>
        </p:txBody>
      </p:sp>
      <p:sp>
        <p:nvSpPr>
          <p:cNvPr id="9" name="Text Placeholder 8"/>
          <p:cNvSpPr>
            <a:spLocks noGrp="1"/>
          </p:cNvSpPr>
          <p:nvPr>
            <p:ph type="body" sz="quarter" idx="13"/>
          </p:nvPr>
        </p:nvSpPr>
        <p:spPr>
          <a:xfrm>
            <a:off x="609600" y="1371600"/>
            <a:ext cx="7924800" cy="457200"/>
          </a:xfrm>
        </p:spPr>
        <p:txBody>
          <a:bodyPr/>
          <a:lstStyle/>
          <a:p>
            <a:pPr algn="ctr"/>
            <a:r>
              <a:rPr lang="en-US" altLang="en-US" sz="1800" b="1" kern="0" dirty="0">
                <a:solidFill>
                  <a:prstClr val="black"/>
                </a:solidFill>
                <a:latin typeface="Verdana" pitchFamily="34" charset="0"/>
                <a:ea typeface="Verdana" pitchFamily="34" charset="0"/>
                <a:cs typeface="Verdana" pitchFamily="34" charset="0"/>
              </a:rPr>
              <a:t>Learning Objective P1: </a:t>
            </a:r>
            <a:r>
              <a:rPr lang="en-US" sz="1800" dirty="0">
                <a:solidFill>
                  <a:prstClr val="black"/>
                </a:solidFill>
                <a:latin typeface="Verdana" pitchFamily="34" charset="0"/>
                <a:ea typeface="Verdana" pitchFamily="34" charset="0"/>
                <a:cs typeface="Verdana" pitchFamily="34" charset="0"/>
              </a:rPr>
              <a:t>Prepare and explain adjusting entries.</a:t>
            </a:r>
            <a:endParaRPr lang="en-US" sz="1800" b="1" kern="0" dirty="0">
              <a:solidFill>
                <a:prstClr val="black"/>
              </a:solidFill>
              <a:latin typeface="Verdana" pitchFamily="34" charset="0"/>
              <a:ea typeface="Verdana" pitchFamily="34" charset="0"/>
              <a:cs typeface="Verdana" pitchFamily="34" charset="0"/>
            </a:endParaRPr>
          </a:p>
        </p:txBody>
      </p:sp>
      <p:sp>
        <p:nvSpPr>
          <p:cNvPr id="8" name="Content Placeholder 7"/>
          <p:cNvSpPr>
            <a:spLocks noGrp="1"/>
          </p:cNvSpPr>
          <p:nvPr>
            <p:ph idx="1"/>
          </p:nvPr>
        </p:nvSpPr>
        <p:spPr>
          <a:xfrm>
            <a:off x="381000" y="1905000"/>
            <a:ext cx="8382000" cy="457200"/>
          </a:xfrm>
        </p:spPr>
        <p:txBody>
          <a:bodyPr/>
          <a:lstStyle/>
          <a:p>
            <a:pPr lvl="2"/>
            <a:r>
              <a:rPr lang="en-US" sz="2200" dirty="0">
                <a:latin typeface="Verdana" pitchFamily="34" charset="0"/>
                <a:ea typeface="Verdana" pitchFamily="34" charset="0"/>
                <a:cs typeface="Verdana" pitchFamily="34" charset="0"/>
              </a:rPr>
              <a:t>Unearned (Deferred) revenues†</a:t>
            </a:r>
          </a:p>
        </p:txBody>
      </p:sp>
      <p:graphicFrame>
        <p:nvGraphicFramePr>
          <p:cNvPr id="12" name="Table 11"/>
          <p:cNvGraphicFramePr>
            <a:graphicFrameLocks noGrp="1"/>
          </p:cNvGraphicFramePr>
          <p:nvPr>
            <p:extLst>
              <p:ext uri="{D42A27DB-BD31-4B8C-83A1-F6EECF244321}">
                <p14:modId xmlns:p14="http://schemas.microsoft.com/office/powerpoint/2010/main" val="1465760187"/>
              </p:ext>
            </p:extLst>
          </p:nvPr>
        </p:nvGraphicFramePr>
        <p:xfrm>
          <a:off x="1524000" y="2468880"/>
          <a:ext cx="6096000" cy="1112520"/>
        </p:xfrm>
        <a:graphic>
          <a:graphicData uri="http://schemas.openxmlformats.org/drawingml/2006/table">
            <a:tbl>
              <a:tblPr firstRow="1" bandRow="1" bandCol="1">
                <a:tableStyleId>{5940675A-B579-460E-94D1-54222C63F5DA}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ctr"/>
                      <a:r>
                        <a:rPr lang="en-US" sz="1400" b="1" u="sng" dirty="0">
                          <a:latin typeface="Verdana" pitchFamily="34" charset="0"/>
                          <a:ea typeface="Verdana" pitchFamily="34" charset="0"/>
                          <a:cs typeface="Verdana" pitchFamily="34" charset="0"/>
                        </a:rPr>
                        <a:t>Adjusting Entry</a:t>
                      </a:r>
                    </a:p>
                  </a:txBody>
                  <a:tcPr anchor="ctr"/>
                </a:tc>
                <a:tc>
                  <a:txBody>
                    <a:bodyPr/>
                    <a:lstStyle/>
                    <a:p>
                      <a:pPr algn="ctr"/>
                      <a:r>
                        <a:rPr lang="en-US" sz="1400" b="1" u="sng" dirty="0">
                          <a:latin typeface="Verdana" pitchFamily="34" charset="0"/>
                          <a:ea typeface="Verdana" pitchFamily="34" charset="0"/>
                          <a:cs typeface="Verdana" pitchFamily="34" charset="0"/>
                        </a:rPr>
                        <a:t>BEFORE Adjusting</a:t>
                      </a:r>
                    </a:p>
                  </a:txBody>
                  <a:tcPr anchor="ctr"/>
                </a:tc>
                <a:extLst>
                  <a:ext uri="{0D108BD9-81ED-4DB2-BD59-A6C34878D82A}">
                    <a16:rowId xmlns:a16="http://schemas.microsoft.com/office/drawing/2014/main" val="10000"/>
                  </a:ext>
                </a:extLst>
              </a:tr>
              <a:tr h="370840">
                <a:tc>
                  <a:txBody>
                    <a:bodyPr/>
                    <a:lstStyle/>
                    <a:p>
                      <a:r>
                        <a:rPr lang="en-US" sz="1400" dirty="0">
                          <a:latin typeface="Verdana" pitchFamily="34" charset="0"/>
                          <a:ea typeface="Verdana" pitchFamily="34" charset="0"/>
                          <a:cs typeface="Verdana" pitchFamily="34" charset="0"/>
                        </a:rPr>
                        <a:t>Dr.</a:t>
                      </a:r>
                      <a:r>
                        <a:rPr lang="en-US" sz="1400" baseline="0" dirty="0">
                          <a:latin typeface="Verdana" pitchFamily="34" charset="0"/>
                          <a:ea typeface="Verdana" pitchFamily="34" charset="0"/>
                          <a:cs typeface="Verdana" pitchFamily="34" charset="0"/>
                        </a:rPr>
                        <a:t> (decrease) Liability </a:t>
                      </a:r>
                      <a:endParaRPr lang="en-US" sz="1400" dirty="0">
                        <a:latin typeface="Verdana" pitchFamily="34" charset="0"/>
                        <a:ea typeface="Verdana" pitchFamily="34" charset="0"/>
                        <a:cs typeface="Verdana" pitchFamily="34" charset="0"/>
                      </a:endParaRPr>
                    </a:p>
                  </a:txBody>
                  <a:tcPr anchor="ctr"/>
                </a:tc>
                <a:tc>
                  <a:txBody>
                    <a:bodyPr/>
                    <a:lstStyle/>
                    <a:p>
                      <a:r>
                        <a:rPr lang="en-US" sz="1400" dirty="0">
                          <a:latin typeface="Verdana" pitchFamily="34" charset="0"/>
                          <a:ea typeface="Verdana" pitchFamily="34" charset="0"/>
                          <a:cs typeface="Verdana" pitchFamily="34" charset="0"/>
                          <a:sym typeface="Wingdings" pitchFamily="2" charset="2"/>
                        </a:rPr>
                        <a:t> Liability overstated</a:t>
                      </a:r>
                      <a:endParaRPr lang="en-US" sz="1400"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1"/>
                  </a:ext>
                </a:extLst>
              </a:tr>
              <a:tr h="370840">
                <a:tc>
                  <a:txBody>
                    <a:bodyPr/>
                    <a:lstStyle/>
                    <a:p>
                      <a:pPr marL="236538" indent="0"/>
                      <a:r>
                        <a:rPr lang="en-US" sz="1400" dirty="0">
                          <a:latin typeface="Verdana" pitchFamily="34" charset="0"/>
                          <a:ea typeface="Verdana" pitchFamily="34" charset="0"/>
                          <a:cs typeface="Verdana" pitchFamily="34" charset="0"/>
                        </a:rPr>
                        <a:t>Cr. (increase) Revenue</a:t>
                      </a:r>
                    </a:p>
                  </a:txBody>
                  <a:tcPr anchor="ctr"/>
                </a:tc>
                <a:tc>
                  <a:txBody>
                    <a:bodyPr/>
                    <a:lstStyle/>
                    <a:p>
                      <a:r>
                        <a:rPr lang="en-US" sz="1400" dirty="0">
                          <a:latin typeface="Verdana" pitchFamily="34" charset="0"/>
                          <a:ea typeface="Verdana" pitchFamily="34" charset="0"/>
                          <a:cs typeface="Verdana" pitchFamily="34" charset="0"/>
                          <a:sym typeface="Wingdings" pitchFamily="2" charset="2"/>
                        </a:rPr>
                        <a:t> Revenue understated</a:t>
                      </a:r>
                      <a:endParaRPr lang="en-US" sz="1400"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2"/>
                  </a:ext>
                </a:extLst>
              </a:tr>
            </a:tbl>
          </a:graphicData>
        </a:graphic>
      </p:graphicFrame>
      <p:sp>
        <p:nvSpPr>
          <p:cNvPr id="10" name="Content Placeholder 1"/>
          <p:cNvSpPr>
            <a:spLocks noGrp="1"/>
          </p:cNvSpPr>
          <p:nvPr>
            <p:ph sz="quarter" idx="14"/>
          </p:nvPr>
        </p:nvSpPr>
        <p:spPr>
          <a:xfrm>
            <a:off x="457200" y="3733800"/>
            <a:ext cx="8229600" cy="1219200"/>
          </a:xfrm>
        </p:spPr>
        <p:txBody>
          <a:bodyPr/>
          <a:lstStyle/>
          <a:p>
            <a:pPr marL="798513" lvl="1" indent="-341313"/>
            <a:r>
              <a:rPr lang="en-US" sz="2400" dirty="0">
                <a:latin typeface="Verdana" pitchFamily="34" charset="0"/>
                <a:ea typeface="Verdana" pitchFamily="34" charset="0"/>
                <a:cs typeface="Verdana" pitchFamily="34" charset="0"/>
              </a:rPr>
              <a:t>Paid (or received) cash after expense (or revenue) recognized</a:t>
            </a:r>
          </a:p>
          <a:p>
            <a:pPr lvl="2"/>
            <a:r>
              <a:rPr lang="en-US" sz="2200" dirty="0">
                <a:latin typeface="Verdana" pitchFamily="34" charset="0"/>
                <a:ea typeface="Verdana" pitchFamily="34" charset="0"/>
                <a:cs typeface="Verdana" pitchFamily="34" charset="0"/>
              </a:rPr>
              <a:t>Accrued expenses</a:t>
            </a:r>
          </a:p>
        </p:txBody>
      </p:sp>
      <p:graphicFrame>
        <p:nvGraphicFramePr>
          <p:cNvPr id="13" name="Table 12"/>
          <p:cNvGraphicFramePr>
            <a:graphicFrameLocks noGrp="1"/>
          </p:cNvGraphicFramePr>
          <p:nvPr>
            <p:extLst>
              <p:ext uri="{D42A27DB-BD31-4B8C-83A1-F6EECF244321}">
                <p14:modId xmlns:p14="http://schemas.microsoft.com/office/powerpoint/2010/main" val="2774803871"/>
              </p:ext>
            </p:extLst>
          </p:nvPr>
        </p:nvGraphicFramePr>
        <p:xfrm>
          <a:off x="1524000" y="5135880"/>
          <a:ext cx="6096000" cy="1112520"/>
        </p:xfrm>
        <a:graphic>
          <a:graphicData uri="http://schemas.openxmlformats.org/drawingml/2006/table">
            <a:tbl>
              <a:tblPr firstRow="1" bandRow="1" bandCol="1">
                <a:tableStyleId>{5940675A-B579-460E-94D1-54222C63F5DA}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ctr"/>
                      <a:r>
                        <a:rPr lang="en-US" sz="1400" b="1" u="sng" dirty="0">
                          <a:latin typeface="Verdana" pitchFamily="34" charset="0"/>
                          <a:ea typeface="Verdana" pitchFamily="34" charset="0"/>
                          <a:cs typeface="Verdana" pitchFamily="34" charset="0"/>
                        </a:rPr>
                        <a:t>Adjusting Entry</a:t>
                      </a:r>
                    </a:p>
                  </a:txBody>
                  <a:tcPr anchor="ctr"/>
                </a:tc>
                <a:tc>
                  <a:txBody>
                    <a:bodyPr/>
                    <a:lstStyle/>
                    <a:p>
                      <a:pPr algn="ctr"/>
                      <a:r>
                        <a:rPr lang="en-US" sz="1400" b="1" u="sng" dirty="0">
                          <a:latin typeface="Verdana" pitchFamily="34" charset="0"/>
                          <a:ea typeface="Verdana" pitchFamily="34" charset="0"/>
                          <a:cs typeface="Verdana" pitchFamily="34" charset="0"/>
                        </a:rPr>
                        <a:t>BEFORE Adjusting</a:t>
                      </a:r>
                    </a:p>
                  </a:txBody>
                  <a:tcPr anchor="ctr"/>
                </a:tc>
                <a:extLst>
                  <a:ext uri="{0D108BD9-81ED-4DB2-BD59-A6C34878D82A}">
                    <a16:rowId xmlns:a16="http://schemas.microsoft.com/office/drawing/2014/main" val="10000"/>
                  </a:ext>
                </a:extLst>
              </a:tr>
              <a:tr h="370840">
                <a:tc>
                  <a:txBody>
                    <a:bodyPr/>
                    <a:lstStyle/>
                    <a:p>
                      <a:r>
                        <a:rPr lang="en-US" sz="1400" dirty="0">
                          <a:latin typeface="Verdana" pitchFamily="34" charset="0"/>
                          <a:ea typeface="Verdana" pitchFamily="34" charset="0"/>
                          <a:cs typeface="Verdana" pitchFamily="34" charset="0"/>
                        </a:rPr>
                        <a:t>Dr.</a:t>
                      </a:r>
                      <a:r>
                        <a:rPr lang="en-US" sz="1400" baseline="0" dirty="0">
                          <a:latin typeface="Verdana" pitchFamily="34" charset="0"/>
                          <a:ea typeface="Verdana" pitchFamily="34" charset="0"/>
                          <a:cs typeface="Verdana" pitchFamily="34" charset="0"/>
                        </a:rPr>
                        <a:t> (increase) Expense </a:t>
                      </a:r>
                      <a:endParaRPr lang="en-US" sz="1400" dirty="0">
                        <a:latin typeface="Verdana" pitchFamily="34" charset="0"/>
                        <a:ea typeface="Verdana" pitchFamily="34" charset="0"/>
                        <a:cs typeface="Verdana" pitchFamily="34" charset="0"/>
                      </a:endParaRPr>
                    </a:p>
                  </a:txBody>
                  <a:tcPr anchor="ctr"/>
                </a:tc>
                <a:tc>
                  <a:txBody>
                    <a:bodyPr/>
                    <a:lstStyle/>
                    <a:p>
                      <a:r>
                        <a:rPr lang="en-US" sz="1400" dirty="0">
                          <a:latin typeface="Verdana" pitchFamily="34" charset="0"/>
                          <a:ea typeface="Verdana" pitchFamily="34" charset="0"/>
                          <a:cs typeface="Verdana" pitchFamily="34" charset="0"/>
                          <a:sym typeface="Wingdings" pitchFamily="2" charset="2"/>
                        </a:rPr>
                        <a:t> Expense understated</a:t>
                      </a:r>
                      <a:endParaRPr lang="en-US" sz="1400"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1"/>
                  </a:ext>
                </a:extLst>
              </a:tr>
              <a:tr h="370840">
                <a:tc>
                  <a:txBody>
                    <a:bodyPr/>
                    <a:lstStyle/>
                    <a:p>
                      <a:pPr marL="236538" indent="0"/>
                      <a:r>
                        <a:rPr lang="en-US" sz="1400" dirty="0">
                          <a:latin typeface="Verdana" pitchFamily="34" charset="0"/>
                          <a:ea typeface="Verdana" pitchFamily="34" charset="0"/>
                          <a:cs typeface="Verdana" pitchFamily="34" charset="0"/>
                        </a:rPr>
                        <a:t>Cr. (increase) Liability</a:t>
                      </a:r>
                    </a:p>
                  </a:txBody>
                  <a:tcPr anchor="ctr"/>
                </a:tc>
                <a:tc>
                  <a:txBody>
                    <a:bodyPr/>
                    <a:lstStyle/>
                    <a:p>
                      <a:r>
                        <a:rPr lang="en-US" sz="1400" dirty="0">
                          <a:latin typeface="Verdana" pitchFamily="34" charset="0"/>
                          <a:ea typeface="Verdana" pitchFamily="34" charset="0"/>
                          <a:cs typeface="Verdana" pitchFamily="34" charset="0"/>
                          <a:sym typeface="Wingdings" pitchFamily="2" charset="2"/>
                        </a:rPr>
                        <a:t> Liability understated</a:t>
                      </a:r>
                      <a:endParaRPr lang="en-US" sz="1400"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971152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533400"/>
            <a:ext cx="9144000" cy="838200"/>
          </a:xfrm>
        </p:spPr>
        <p:txBody>
          <a:bodyPr/>
          <a:lstStyle/>
          <a:p>
            <a:r>
              <a:rPr lang="en-US" altLang="en-US" sz="3600" dirty="0">
                <a:latin typeface="Verdana" pitchFamily="34" charset="0"/>
                <a:ea typeface="Verdana" pitchFamily="34" charset="0"/>
                <a:cs typeface="Verdana" pitchFamily="34" charset="0"/>
              </a:rPr>
              <a:t>Links to Financial Statements (3 of 3)</a:t>
            </a:r>
            <a:endParaRPr lang="en-US" sz="3600" dirty="0">
              <a:latin typeface="Verdana" pitchFamily="34" charset="0"/>
              <a:ea typeface="Verdana" pitchFamily="34" charset="0"/>
              <a:cs typeface="Verdana" pitchFamily="34" charset="0"/>
            </a:endParaRPr>
          </a:p>
        </p:txBody>
      </p:sp>
      <p:sp>
        <p:nvSpPr>
          <p:cNvPr id="9" name="Text Placeholder 8"/>
          <p:cNvSpPr>
            <a:spLocks noGrp="1"/>
          </p:cNvSpPr>
          <p:nvPr>
            <p:ph type="body" sz="quarter" idx="13"/>
          </p:nvPr>
        </p:nvSpPr>
        <p:spPr>
          <a:xfrm>
            <a:off x="609600" y="1371600"/>
            <a:ext cx="7924800" cy="457200"/>
          </a:xfrm>
        </p:spPr>
        <p:txBody>
          <a:bodyPr/>
          <a:lstStyle/>
          <a:p>
            <a:pPr algn="ctr"/>
            <a:r>
              <a:rPr lang="en-US" altLang="en-US" sz="1800" b="1" kern="0" dirty="0">
                <a:solidFill>
                  <a:prstClr val="black"/>
                </a:solidFill>
                <a:latin typeface="Verdana" pitchFamily="34" charset="0"/>
                <a:ea typeface="Verdana" pitchFamily="34" charset="0"/>
                <a:cs typeface="Verdana" pitchFamily="34" charset="0"/>
              </a:rPr>
              <a:t>Learning Objective P1: </a:t>
            </a:r>
            <a:r>
              <a:rPr lang="en-US" sz="1800" dirty="0">
                <a:solidFill>
                  <a:prstClr val="black"/>
                </a:solidFill>
                <a:latin typeface="Verdana" pitchFamily="34" charset="0"/>
                <a:ea typeface="Verdana" pitchFamily="34" charset="0"/>
                <a:cs typeface="Verdana" pitchFamily="34" charset="0"/>
              </a:rPr>
              <a:t>Prepare and explain adjusting entries.</a:t>
            </a:r>
            <a:endParaRPr lang="en-US" sz="1800" b="1" kern="0" dirty="0">
              <a:solidFill>
                <a:prstClr val="black"/>
              </a:solidFill>
              <a:latin typeface="Verdana" pitchFamily="34" charset="0"/>
              <a:ea typeface="Verdana" pitchFamily="34" charset="0"/>
              <a:cs typeface="Verdana" pitchFamily="34" charset="0"/>
            </a:endParaRPr>
          </a:p>
        </p:txBody>
      </p:sp>
      <p:sp>
        <p:nvSpPr>
          <p:cNvPr id="8" name="Content Placeholder 7"/>
          <p:cNvSpPr>
            <a:spLocks noGrp="1"/>
          </p:cNvSpPr>
          <p:nvPr>
            <p:ph idx="1"/>
          </p:nvPr>
        </p:nvSpPr>
        <p:spPr>
          <a:xfrm>
            <a:off x="381000" y="1905000"/>
            <a:ext cx="8382000" cy="457200"/>
          </a:xfrm>
        </p:spPr>
        <p:txBody>
          <a:bodyPr/>
          <a:lstStyle/>
          <a:p>
            <a:pPr lvl="2"/>
            <a:r>
              <a:rPr lang="en-US" sz="2200" dirty="0">
                <a:latin typeface="Verdana" pitchFamily="34" charset="0"/>
                <a:ea typeface="Verdana" pitchFamily="34" charset="0"/>
                <a:cs typeface="Verdana" pitchFamily="34" charset="0"/>
              </a:rPr>
              <a:t>Accrued revenues</a:t>
            </a:r>
          </a:p>
        </p:txBody>
      </p:sp>
      <p:graphicFrame>
        <p:nvGraphicFramePr>
          <p:cNvPr id="12" name="Table 11"/>
          <p:cNvGraphicFramePr>
            <a:graphicFrameLocks noGrp="1"/>
          </p:cNvGraphicFramePr>
          <p:nvPr>
            <p:extLst>
              <p:ext uri="{D42A27DB-BD31-4B8C-83A1-F6EECF244321}">
                <p14:modId xmlns:p14="http://schemas.microsoft.com/office/powerpoint/2010/main" val="2151320169"/>
              </p:ext>
            </p:extLst>
          </p:nvPr>
        </p:nvGraphicFramePr>
        <p:xfrm>
          <a:off x="1524000" y="2468880"/>
          <a:ext cx="6096000" cy="1112520"/>
        </p:xfrm>
        <a:graphic>
          <a:graphicData uri="http://schemas.openxmlformats.org/drawingml/2006/table">
            <a:tbl>
              <a:tblPr firstRow="1" bandRow="1" bandCol="1">
                <a:tableStyleId>{5940675A-B579-460E-94D1-54222C63F5DA}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ctr"/>
                      <a:r>
                        <a:rPr lang="en-US" sz="1400" b="1" u="sng" dirty="0">
                          <a:latin typeface="Verdana" pitchFamily="34" charset="0"/>
                          <a:ea typeface="Verdana" pitchFamily="34" charset="0"/>
                          <a:cs typeface="Verdana" pitchFamily="34" charset="0"/>
                        </a:rPr>
                        <a:t>Adjusting Entry</a:t>
                      </a:r>
                    </a:p>
                  </a:txBody>
                  <a:tcPr anchor="ctr"/>
                </a:tc>
                <a:tc>
                  <a:txBody>
                    <a:bodyPr/>
                    <a:lstStyle/>
                    <a:p>
                      <a:pPr algn="ctr"/>
                      <a:r>
                        <a:rPr lang="en-US" sz="1400" b="1" u="sng" dirty="0">
                          <a:latin typeface="Verdana" pitchFamily="34" charset="0"/>
                          <a:ea typeface="Verdana" pitchFamily="34" charset="0"/>
                          <a:cs typeface="Verdana" pitchFamily="34" charset="0"/>
                        </a:rPr>
                        <a:t>BEFORE Adjusting</a:t>
                      </a:r>
                    </a:p>
                  </a:txBody>
                  <a:tcPr anchor="ctr"/>
                </a:tc>
                <a:extLst>
                  <a:ext uri="{0D108BD9-81ED-4DB2-BD59-A6C34878D82A}">
                    <a16:rowId xmlns:a16="http://schemas.microsoft.com/office/drawing/2014/main" val="10000"/>
                  </a:ext>
                </a:extLst>
              </a:tr>
              <a:tr h="370840">
                <a:tc>
                  <a:txBody>
                    <a:bodyPr/>
                    <a:lstStyle/>
                    <a:p>
                      <a:r>
                        <a:rPr lang="en-US" sz="1400" dirty="0">
                          <a:latin typeface="Verdana" pitchFamily="34" charset="0"/>
                          <a:ea typeface="Verdana" pitchFamily="34" charset="0"/>
                          <a:cs typeface="Verdana" pitchFamily="34" charset="0"/>
                        </a:rPr>
                        <a:t>Dr.</a:t>
                      </a:r>
                      <a:r>
                        <a:rPr lang="en-US" sz="1400" baseline="0" dirty="0">
                          <a:latin typeface="Verdana" pitchFamily="34" charset="0"/>
                          <a:ea typeface="Verdana" pitchFamily="34" charset="0"/>
                          <a:cs typeface="Verdana" pitchFamily="34" charset="0"/>
                        </a:rPr>
                        <a:t> (increase) Asset </a:t>
                      </a:r>
                      <a:endParaRPr lang="en-US" sz="1400" dirty="0">
                        <a:latin typeface="Verdana" pitchFamily="34" charset="0"/>
                        <a:ea typeface="Verdana" pitchFamily="34" charset="0"/>
                        <a:cs typeface="Verdana" pitchFamily="34" charset="0"/>
                      </a:endParaRPr>
                    </a:p>
                  </a:txBody>
                  <a:tcPr anchor="ctr"/>
                </a:tc>
                <a:tc>
                  <a:txBody>
                    <a:bodyPr/>
                    <a:lstStyle/>
                    <a:p>
                      <a:r>
                        <a:rPr lang="en-US" sz="1400" dirty="0">
                          <a:latin typeface="Verdana" pitchFamily="34" charset="0"/>
                          <a:ea typeface="Verdana" pitchFamily="34" charset="0"/>
                          <a:cs typeface="Verdana" pitchFamily="34" charset="0"/>
                          <a:sym typeface="Wingdings" pitchFamily="2" charset="2"/>
                        </a:rPr>
                        <a:t> Asset understated</a:t>
                      </a:r>
                      <a:endParaRPr lang="en-US" sz="1400"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1"/>
                  </a:ext>
                </a:extLst>
              </a:tr>
              <a:tr h="370840">
                <a:tc>
                  <a:txBody>
                    <a:bodyPr/>
                    <a:lstStyle/>
                    <a:p>
                      <a:pPr marL="236538" indent="0"/>
                      <a:r>
                        <a:rPr lang="en-US" sz="1400" dirty="0">
                          <a:latin typeface="Verdana" pitchFamily="34" charset="0"/>
                          <a:ea typeface="Verdana" pitchFamily="34" charset="0"/>
                          <a:cs typeface="Verdana" pitchFamily="34" charset="0"/>
                        </a:rPr>
                        <a:t>Cr. (increase) Revenue</a:t>
                      </a:r>
                    </a:p>
                  </a:txBody>
                  <a:tcPr anchor="ctr"/>
                </a:tc>
                <a:tc>
                  <a:txBody>
                    <a:bodyPr/>
                    <a:lstStyle/>
                    <a:p>
                      <a:r>
                        <a:rPr lang="en-US" sz="1400" dirty="0">
                          <a:latin typeface="Verdana" pitchFamily="34" charset="0"/>
                          <a:ea typeface="Verdana" pitchFamily="34" charset="0"/>
                          <a:cs typeface="Verdana" pitchFamily="34" charset="0"/>
                          <a:sym typeface="Wingdings" pitchFamily="2" charset="2"/>
                        </a:rPr>
                        <a:t> Revenue understated</a:t>
                      </a:r>
                      <a:endParaRPr lang="en-US" sz="1400"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2"/>
                  </a:ext>
                </a:extLst>
              </a:tr>
            </a:tbl>
          </a:graphicData>
        </a:graphic>
      </p:graphicFrame>
      <p:sp>
        <p:nvSpPr>
          <p:cNvPr id="10" name="Content Placeholder 1"/>
          <p:cNvSpPr>
            <a:spLocks noGrp="1"/>
          </p:cNvSpPr>
          <p:nvPr>
            <p:ph sz="quarter" idx="14"/>
          </p:nvPr>
        </p:nvSpPr>
        <p:spPr>
          <a:xfrm>
            <a:off x="457200" y="3886200"/>
            <a:ext cx="8229600" cy="2514600"/>
          </a:xfrm>
        </p:spPr>
        <p:txBody>
          <a:bodyPr/>
          <a:lstStyle/>
          <a:p>
            <a:pPr marL="0" indent="0">
              <a:buNone/>
            </a:pPr>
            <a:r>
              <a:rPr lang="en-US" sz="2400" dirty="0"/>
              <a:t>*For depreciation, the credit is to Accumulated Depreciation (contra asset).</a:t>
            </a:r>
          </a:p>
          <a:p>
            <a:pPr marL="0" indent="0">
              <a:buNone/>
            </a:pPr>
            <a:r>
              <a:rPr lang="en-US" sz="2400" dirty="0"/>
              <a:t>†Exhibit assumes that prepaid expenses are initially recorded as assets and that unearned revenues are initially recorded as liabilities.</a:t>
            </a:r>
          </a:p>
        </p:txBody>
      </p:sp>
    </p:spTree>
    <p:extLst>
      <p:ext uri="{BB962C8B-B14F-4D97-AF65-F5344CB8AC3E}">
        <p14:creationId xmlns:p14="http://schemas.microsoft.com/office/powerpoint/2010/main" val="225830096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b="1" dirty="0"/>
              <a:t>Learning Objective</a:t>
            </a:r>
            <a:r>
              <a:rPr lang="en-US" altLang="en-US" dirty="0"/>
              <a:t> </a:t>
            </a:r>
            <a:r>
              <a:rPr lang="en-US" altLang="en-US" b="1" dirty="0"/>
              <a:t>P2: </a:t>
            </a:r>
            <a:r>
              <a:rPr lang="en-US" altLang="en-US" dirty="0"/>
              <a:t>Explain and prepare an adjusted trial balance.</a:t>
            </a:r>
            <a:endParaRPr lang="en-US" dirty="0"/>
          </a:p>
        </p:txBody>
      </p:sp>
    </p:spTree>
    <p:extLst>
      <p:ext uri="{BB962C8B-B14F-4D97-AF65-F5344CB8AC3E}">
        <p14:creationId xmlns:p14="http://schemas.microsoft.com/office/powerpoint/2010/main" val="30689011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762000"/>
          </a:xfrm>
        </p:spPr>
        <p:txBody>
          <a:bodyPr anchor="ctr"/>
          <a:lstStyle/>
          <a:p>
            <a:r>
              <a:rPr lang="en-US" dirty="0"/>
              <a:t>Exhibit 3.13 </a:t>
            </a:r>
            <a:r>
              <a:rPr lang="en-US" altLang="en-US" dirty="0"/>
              <a:t>Adjusted Trial Balance</a:t>
            </a:r>
            <a:endParaRPr lang="en-US" dirty="0"/>
          </a:p>
        </p:txBody>
      </p:sp>
      <p:sp>
        <p:nvSpPr>
          <p:cNvPr id="4" name="Text Placeholder 3"/>
          <p:cNvSpPr>
            <a:spLocks noGrp="1"/>
          </p:cNvSpPr>
          <p:nvPr>
            <p:ph type="body" sz="quarter" idx="14"/>
          </p:nvPr>
        </p:nvSpPr>
        <p:spPr>
          <a:xfrm>
            <a:off x="762000" y="1371600"/>
            <a:ext cx="7620000" cy="685800"/>
          </a:xfrm>
        </p:spPr>
        <p:txBody>
          <a:bodyPr/>
          <a:lstStyle/>
          <a:p>
            <a:r>
              <a:rPr lang="en-US" altLang="en-US" b="1" kern="0" dirty="0">
                <a:solidFill>
                  <a:prstClr val="black"/>
                </a:solidFill>
                <a:latin typeface="Verdana" pitchFamily="34" charset="0"/>
                <a:ea typeface="Verdana" pitchFamily="34" charset="0"/>
                <a:cs typeface="Verdana" pitchFamily="34" charset="0"/>
              </a:rPr>
              <a:t>Learning Objective P2: E</a:t>
            </a:r>
            <a:r>
              <a:rPr lang="en-US" dirty="0">
                <a:solidFill>
                  <a:prstClr val="black"/>
                </a:solidFill>
                <a:latin typeface="Verdana" pitchFamily="34" charset="0"/>
                <a:ea typeface="Verdana" pitchFamily="34" charset="0"/>
                <a:cs typeface="Verdana" pitchFamily="34" charset="0"/>
              </a:rPr>
              <a:t>xplain and prepare an adjusted trial balance.</a:t>
            </a:r>
            <a:endParaRPr lang="en-US" b="1" kern="0" dirty="0">
              <a:solidFill>
                <a:prstClr val="black"/>
              </a:solidFill>
              <a:latin typeface="Verdana" pitchFamily="34" charset="0"/>
              <a:ea typeface="Verdana" pitchFamily="34" charset="0"/>
              <a:cs typeface="Verdana" pitchFamily="34" charset="0"/>
            </a:endParaRPr>
          </a:p>
        </p:txBody>
      </p:sp>
      <p:pic>
        <p:nvPicPr>
          <p:cNvPr id="8" name="Picture 7" descr="FastForward trial balances&#10;FASTFORWARD&#10;Trial Balances&#10;December 31, 2017&#10; Unadjusted&#10;Trial Balance Adjustments Adjusted&#10;Trial Balance&#10;Acct.&#10;No. Account Title Dr. Cr. Dr. Cr. Dr. Cr.&#10;101 Cash $ 4,275     $ 4,275 &#10;106 Accounts receivable 0  (f)  $1,800   1,800 &#10;126 Supplies 9,720   (b) $1,050 8,670 &#10;128 Prepaid insurance 2,400   (a) 100 2,300 &#10;167 Equipment 26,000     26,000 &#10;168 Accumulated depreciation—Equip.  $         0  (c) 300  $     300&#10;201 Accounts payable  6,200     6,200&#10;209 Salaries payable  0  (e) 210  210&#10;236 Unearned consulting revenue  3,000 (d) 250    2,750&#10;307 Common stock  30,000     30,000&#10;318 Retained earnings  0     &#10;319 Dividends 200     200 &#10;403  Consulting revenue  5,800  (d) 250  &#10;     (f) 1,800  &#10;406 Rental revenue  300     300&#10;612 Depreciation expense—Equip. 0  (c) 300   300 &#10;622 Salaries expense 1,400  (e) 210   1,610 &#10;637 Insurance expense 0  (a) 100   100 &#10;640 Rent expense 1,000     1,000 &#10;652 Supplies expense 0  (b) 1,050   1,050 &#10;690 Utilities expense 305     305 &#10; Totals $45,300 $45,300 $3,710  $3,710 $47,610 $47,610&#10;        &#10;&#10;"/>
          <p:cNvPicPr>
            <a:picLocks noChangeAspect="1"/>
          </p:cNvPicPr>
          <p:nvPr/>
        </p:nvPicPr>
        <p:blipFill>
          <a:blip r:embed="rId3"/>
          <a:stretch>
            <a:fillRect/>
          </a:stretch>
        </p:blipFill>
        <p:spPr>
          <a:xfrm>
            <a:off x="1732403" y="2057400"/>
            <a:ext cx="5658997" cy="4343400"/>
          </a:xfrm>
          <a:prstGeom prst="rect">
            <a:avLst/>
          </a:prstGeom>
        </p:spPr>
      </p:pic>
    </p:spTree>
    <p:extLst>
      <p:ext uri="{BB962C8B-B14F-4D97-AF65-F5344CB8AC3E}">
        <p14:creationId xmlns:p14="http://schemas.microsoft.com/office/powerpoint/2010/main" val="274554723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altLang="en-US" b="1" dirty="0"/>
              <a:t>Learning Objective</a:t>
            </a:r>
            <a:r>
              <a:rPr lang="en-US" altLang="en-US" dirty="0"/>
              <a:t> </a:t>
            </a:r>
            <a:r>
              <a:rPr lang="en-US" altLang="en-US" b="1" dirty="0"/>
              <a:t>P3: </a:t>
            </a:r>
            <a:r>
              <a:rPr lang="en-US" altLang="en-US" dirty="0"/>
              <a:t>Prepare financial statements from an adjusted trial balance.</a:t>
            </a:r>
            <a:endParaRPr lang="en-US" dirty="0"/>
          </a:p>
        </p:txBody>
      </p:sp>
    </p:spTree>
    <p:extLst>
      <p:ext uri="{BB962C8B-B14F-4D97-AF65-F5344CB8AC3E}">
        <p14:creationId xmlns:p14="http://schemas.microsoft.com/office/powerpoint/2010/main" val="406592141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220200" cy="1066800"/>
          </a:xfrm>
        </p:spPr>
        <p:txBody>
          <a:bodyPr/>
          <a:lstStyle/>
          <a:p>
            <a:r>
              <a:rPr lang="en-US" altLang="en-US" sz="3600" dirty="0"/>
              <a:t>Preparing Financial Statements from an Adjusted Trial Balance (1 of 2)</a:t>
            </a:r>
            <a:endParaRPr lang="en-US" sz="3600" dirty="0"/>
          </a:p>
        </p:txBody>
      </p:sp>
      <p:sp>
        <p:nvSpPr>
          <p:cNvPr id="5" name="Text Placeholder 4"/>
          <p:cNvSpPr>
            <a:spLocks noGrp="1"/>
          </p:cNvSpPr>
          <p:nvPr>
            <p:ph type="body" sz="quarter" idx="13"/>
          </p:nvPr>
        </p:nvSpPr>
        <p:spPr>
          <a:xfrm>
            <a:off x="609600" y="1676400"/>
            <a:ext cx="8001000" cy="685800"/>
          </a:xfrm>
        </p:spPr>
        <p:txBody>
          <a:bodyPr/>
          <a:lstStyle/>
          <a:p>
            <a:r>
              <a:rPr lang="en-US" altLang="en-US" b="1" kern="0" dirty="0">
                <a:solidFill>
                  <a:prstClr val="black"/>
                </a:solidFill>
              </a:rPr>
              <a:t>Learning Objective P3: </a:t>
            </a:r>
            <a:r>
              <a:rPr lang="en-US" altLang="en-US" dirty="0"/>
              <a:t>Prepare financial statements from an adjusted trial balance</a:t>
            </a:r>
            <a:r>
              <a:rPr lang="en-US" dirty="0">
                <a:solidFill>
                  <a:prstClr val="black"/>
                </a:solidFill>
              </a:rPr>
              <a:t>.</a:t>
            </a:r>
            <a:endParaRPr lang="en-US" b="1" kern="0" dirty="0">
              <a:solidFill>
                <a:prstClr val="black"/>
              </a:solidFill>
            </a:endParaRPr>
          </a:p>
        </p:txBody>
      </p:sp>
      <p:sp>
        <p:nvSpPr>
          <p:cNvPr id="4" name="Content Placeholder 3"/>
          <p:cNvSpPr>
            <a:spLocks noGrp="1"/>
          </p:cNvSpPr>
          <p:nvPr>
            <p:ph idx="1"/>
          </p:nvPr>
        </p:nvSpPr>
        <p:spPr>
          <a:xfrm>
            <a:off x="457200" y="2438400"/>
            <a:ext cx="8229600" cy="3962400"/>
          </a:xfrm>
        </p:spPr>
        <p:txBody>
          <a:bodyPr/>
          <a:lstStyle/>
          <a:p>
            <a:pPr marL="1320800" indent="-1320800" eaLnBrk="1" hangingPunct="1">
              <a:spcBef>
                <a:spcPts val="600"/>
              </a:spcBef>
              <a:buNone/>
              <a:defRPr/>
            </a:pPr>
            <a:r>
              <a:rPr lang="en-US" altLang="en-US" sz="2200" b="1" dirty="0">
                <a:latin typeface="Verdana" pitchFamily="34" charset="0"/>
                <a:ea typeface="Verdana" pitchFamily="34" charset="0"/>
                <a:cs typeface="Verdana" pitchFamily="34" charset="0"/>
              </a:rPr>
              <a:t>Step 1 </a:t>
            </a:r>
            <a:r>
              <a:rPr lang="en-US" altLang="en-US" sz="2200" dirty="0">
                <a:latin typeface="Verdana" pitchFamily="34" charset="0"/>
                <a:ea typeface="Verdana" pitchFamily="34" charset="0"/>
                <a:cs typeface="Verdana" pitchFamily="34" charset="0"/>
              </a:rPr>
              <a:t>- Prepare income statement using revenue and expense accounts from trial balance.</a:t>
            </a:r>
          </a:p>
          <a:p>
            <a:pPr marL="1320800" indent="-1320800" eaLnBrk="1" hangingPunct="1">
              <a:spcBef>
                <a:spcPts val="600"/>
              </a:spcBef>
              <a:buNone/>
              <a:defRPr/>
            </a:pPr>
            <a:r>
              <a:rPr lang="en-US" altLang="en-US" sz="2200" b="1" dirty="0">
                <a:latin typeface="Verdana" pitchFamily="34" charset="0"/>
                <a:ea typeface="Verdana" pitchFamily="34" charset="0"/>
                <a:cs typeface="Verdana" pitchFamily="34" charset="0"/>
              </a:rPr>
              <a:t>Step 2 </a:t>
            </a:r>
            <a:r>
              <a:rPr lang="en-US" altLang="en-US" sz="2200" dirty="0">
                <a:latin typeface="Verdana" pitchFamily="34" charset="0"/>
                <a:ea typeface="Verdana" pitchFamily="34" charset="0"/>
                <a:cs typeface="Verdana" pitchFamily="34" charset="0"/>
              </a:rPr>
              <a:t>- Prepare statement of retained earnings using retained earnings and dividends  from trial balance; and pull net income from step 1.</a:t>
            </a:r>
          </a:p>
          <a:p>
            <a:pPr marL="1320800" indent="-1320800" eaLnBrk="1" hangingPunct="1">
              <a:spcBef>
                <a:spcPts val="600"/>
              </a:spcBef>
              <a:buNone/>
              <a:defRPr/>
            </a:pPr>
            <a:r>
              <a:rPr lang="en-US" altLang="en-US" sz="2200" b="1" dirty="0">
                <a:latin typeface="Verdana" pitchFamily="34" charset="0"/>
                <a:ea typeface="Verdana" pitchFamily="34" charset="0"/>
                <a:cs typeface="Verdana" pitchFamily="34" charset="0"/>
              </a:rPr>
              <a:t>Step 3 </a:t>
            </a:r>
            <a:r>
              <a:rPr lang="en-US" altLang="en-US" sz="2200" dirty="0">
                <a:latin typeface="Verdana" pitchFamily="34" charset="0"/>
                <a:ea typeface="Verdana" pitchFamily="34" charset="0"/>
                <a:cs typeface="Verdana" pitchFamily="34" charset="0"/>
              </a:rPr>
              <a:t>- Prepare balance sheet using asset and liability account from trial balance; and pull updated retained earnings balance from step 2.</a:t>
            </a:r>
          </a:p>
          <a:p>
            <a:pPr marL="1320800" indent="-1320800" eaLnBrk="1" hangingPunct="1">
              <a:spcBef>
                <a:spcPts val="600"/>
              </a:spcBef>
              <a:buNone/>
              <a:defRPr/>
            </a:pPr>
            <a:r>
              <a:rPr lang="en-US" altLang="en-US" sz="2200" b="1" dirty="0">
                <a:latin typeface="Verdana" pitchFamily="34" charset="0"/>
                <a:ea typeface="Verdana" pitchFamily="34" charset="0"/>
                <a:cs typeface="Verdana" pitchFamily="34" charset="0"/>
              </a:rPr>
              <a:t>Step 4 </a:t>
            </a:r>
            <a:r>
              <a:rPr lang="en-US" altLang="en-US" sz="2200" dirty="0">
                <a:latin typeface="Verdana" pitchFamily="34" charset="0"/>
                <a:ea typeface="Verdana" pitchFamily="34" charset="0"/>
                <a:cs typeface="Verdana" pitchFamily="34" charset="0"/>
              </a:rPr>
              <a:t>- Prepare statement of cash flows from changes in cash flows for the period (illustrated later in the book).</a:t>
            </a:r>
          </a:p>
        </p:txBody>
      </p:sp>
    </p:spTree>
    <p:extLst>
      <p:ext uri="{BB962C8B-B14F-4D97-AF65-F5344CB8AC3E}">
        <p14:creationId xmlns:p14="http://schemas.microsoft.com/office/powerpoint/2010/main" val="207580528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533400"/>
            <a:ext cx="9372600" cy="1066800"/>
          </a:xfrm>
        </p:spPr>
        <p:txBody>
          <a:bodyPr/>
          <a:lstStyle/>
          <a:p>
            <a:r>
              <a:rPr lang="en-US" altLang="en-US" dirty="0"/>
              <a:t>Preparing Financial Statements from an Adjusted Trial Balance (2 of 2)</a:t>
            </a:r>
            <a:endParaRPr lang="en-US" dirty="0"/>
          </a:p>
        </p:txBody>
      </p:sp>
      <p:sp>
        <p:nvSpPr>
          <p:cNvPr id="4" name="Text Placeholder 3"/>
          <p:cNvSpPr>
            <a:spLocks noGrp="1"/>
          </p:cNvSpPr>
          <p:nvPr>
            <p:ph type="body" sz="quarter" idx="14"/>
          </p:nvPr>
        </p:nvSpPr>
        <p:spPr>
          <a:xfrm>
            <a:off x="762000" y="1676399"/>
            <a:ext cx="7620000" cy="671119"/>
          </a:xfrm>
        </p:spPr>
        <p:txBody>
          <a:bodyPr/>
          <a:lstStyle/>
          <a:p>
            <a:pPr lvl="0"/>
            <a:r>
              <a:rPr lang="en-US" altLang="en-US" b="1" kern="0" dirty="0">
                <a:solidFill>
                  <a:prstClr val="black"/>
                </a:solidFill>
                <a:latin typeface="Verdana" pitchFamily="34" charset="0"/>
                <a:ea typeface="Verdana" pitchFamily="34" charset="0"/>
                <a:cs typeface="Verdana" pitchFamily="34" charset="0"/>
              </a:rPr>
              <a:t>Learning Objective P3: </a:t>
            </a:r>
            <a:r>
              <a:rPr lang="en-US" altLang="en-US" dirty="0">
                <a:latin typeface="Verdana" pitchFamily="34" charset="0"/>
                <a:ea typeface="Verdana" pitchFamily="34" charset="0"/>
                <a:cs typeface="Verdana" pitchFamily="34" charset="0"/>
              </a:rPr>
              <a:t>Prepare financial statements from an adjusted trial balance.</a:t>
            </a:r>
            <a:endParaRPr lang="en-US" b="1" kern="0" dirty="0">
              <a:solidFill>
                <a:prstClr val="black"/>
              </a:solidFill>
              <a:latin typeface="Verdana" pitchFamily="34" charset="0"/>
              <a:ea typeface="Verdana" pitchFamily="34" charset="0"/>
              <a:cs typeface="Verdana" pitchFamily="34" charset="0"/>
            </a:endParaRPr>
          </a:p>
        </p:txBody>
      </p:sp>
      <p:sp>
        <p:nvSpPr>
          <p:cNvPr id="9" name="Content Placeholder 1"/>
          <p:cNvSpPr>
            <a:spLocks noGrp="1"/>
          </p:cNvSpPr>
          <p:nvPr>
            <p:ph sz="quarter" idx="15"/>
          </p:nvPr>
        </p:nvSpPr>
        <p:spPr>
          <a:xfrm>
            <a:off x="419100" y="2362200"/>
            <a:ext cx="8267700" cy="489098"/>
          </a:xfrm>
        </p:spPr>
        <p:txBody>
          <a:bodyPr/>
          <a:lstStyle/>
          <a:p>
            <a:pPr marL="0" indent="0">
              <a:buNone/>
            </a:pPr>
            <a:r>
              <a:rPr lang="en-US" altLang="en-US" sz="2400" dirty="0"/>
              <a:t>Exhibit 3.14</a:t>
            </a:r>
            <a:endParaRPr lang="en-US" sz="2400" dirty="0"/>
          </a:p>
        </p:txBody>
      </p:sp>
      <p:pic>
        <p:nvPicPr>
          <p:cNvPr id="8" name="Picture 7" descr="Links for preparing financial statements&#10;FASTFORWARD&#10;Adjusted Trial Balance&#10;December 31, 2017&#10;Acct.No. Account Title Debit Credit&#10;101 Cash  $ 4,275 &#10;106 Accounts receivable  1,800 &#10;126 Supplies  8,670 &#10;128 Prepaid insurance  2,300 &#10;167 Equipment  26,000 &#10;168 Accumulated depreciation—Equip.  $    300&#10;201 Accounts payable   6,200&#10;209 Salaries payable   210&#10;236 Unearned consulting revenue   2,750&#10;307 Common stock  30,000&#10;318 Retained earnings  0&#10;319 Dividends 200 &#10;403  Consulting revenue  7,850&#10;406 Rental revenue  300&#10;612 Depreciation expense—Equip.  300 &#10;622 Salaries expense  1,610 &#10;637 Insurance expense  100 &#10;640 Rent expense  1,000 &#10;652 Supplies expense  1,050 &#10;690 Utilities expense  305 &#10; Totals  $47,610 $47,610&#10;&#10;Steps to Prepare Financial Statements&#10;Step 1 Prepare income statement using revenue and expense accounts from trial balance&#10;Step 2 Prepare statement of retained earnings using retained earnings and dividends from trial balance; and pull net income from step 1&#10;Step 3 Prepare balance sheet using asset and liability accounts along with common stock from trial balance; and pull updated retained earnings from step 2&#10;Step 4 Prepare statement of cash flows from changes in cash flows for the period (illustrated later in the book)&#10;&#10;&#10;&#10;&#10;Step 1 Prepare income statement&#10;FASTFORWARD&#10;Income Statement&#10;For Month Ended December 31, 2017&#10;Revenues  &#10;Consulting revenue  $7,850 &#10;Rental revenue  300 &#10;Total revenues   $8,150&#10;Expenses  &#10;Depreciation expense—Equip. 300 &#10;Salaries expense  1,610 &#10;Insurance expense  100 &#10;Rent expense  1,000 &#10;Supplies expense  1,050 &#10;Utilities expense  305 &#10;Total expenses   4,365&#10;Net income   $3,785&#10;&#10;Step 2 Prepare statement of retained earnings&#10;FASTFORWARD&#10;Statement of Retained Earnings&#10;For Month Ended December 31, 2017&#10;Retained earnings, December 1  $0&#10;Plus: Net Income  3,785&#10;  3,785&#10;Less: Cash dividends  200&#10;Retained earnings, December 31  $3,585&#10;&#10;Step 3 Prepare balance sheet&#10;FASTFORWARD&#10;Balance Sheet&#10;December 31, 2017&#10;Assets&#10;Cash   $   4,275&#10;Accounts receivable   1,800&#10;Supplies   8,670&#10;Prepaid insurance   2,300&#10;Equipment  $26,000 &#10;Less accumulated depreciation         300 25,700&#10;Total assets   $ 42,745&#10;Liabilities&#10;Accounts payable   $   6,200&#10;Salaries payable   210&#10;Unearned consulting revenue   2,750&#10;Total liabilities   9,160&#10;Equity&#10;Common stock  30,000&#10;Retained earnings  3,585&#10;Total equity  33,585&#10;Total liabilities and equity   $ 42,745&#10;&#10;&#10;"/>
          <p:cNvPicPr>
            <a:picLocks noChangeAspect="1"/>
          </p:cNvPicPr>
          <p:nvPr/>
        </p:nvPicPr>
        <p:blipFill>
          <a:blip r:embed="rId3"/>
          <a:stretch>
            <a:fillRect/>
          </a:stretch>
        </p:blipFill>
        <p:spPr>
          <a:xfrm>
            <a:off x="2778294" y="2347519"/>
            <a:ext cx="3622506" cy="4033443"/>
          </a:xfrm>
          <a:prstGeom prst="rect">
            <a:avLst/>
          </a:prstGeom>
        </p:spPr>
      </p:pic>
    </p:spTree>
    <p:extLst>
      <p:ext uri="{BB962C8B-B14F-4D97-AF65-F5344CB8AC3E}">
        <p14:creationId xmlns:p14="http://schemas.microsoft.com/office/powerpoint/2010/main" val="42901618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38200"/>
          </a:xfrm>
        </p:spPr>
        <p:txBody>
          <a:bodyPr anchor="ctr"/>
          <a:lstStyle/>
          <a:p>
            <a:r>
              <a:rPr lang="en-US" sz="3600" dirty="0"/>
              <a:t>NEED-TO-KNOW 3-5 (1 of 3)</a:t>
            </a:r>
          </a:p>
        </p:txBody>
      </p:sp>
      <p:sp>
        <p:nvSpPr>
          <p:cNvPr id="3" name="Text Placeholder 2"/>
          <p:cNvSpPr>
            <a:spLocks noGrp="1"/>
          </p:cNvSpPr>
          <p:nvPr>
            <p:ph type="body" sz="quarter" idx="13"/>
          </p:nvPr>
        </p:nvSpPr>
        <p:spPr>
          <a:xfrm>
            <a:off x="533400" y="1371600"/>
            <a:ext cx="8077200" cy="685800"/>
          </a:xfrm>
        </p:spPr>
        <p:txBody>
          <a:bodyPr/>
          <a:lstStyle/>
          <a:p>
            <a:r>
              <a:rPr lang="en-US" altLang="en-US" b="1" kern="0" dirty="0">
                <a:solidFill>
                  <a:prstClr val="black"/>
                </a:solidFill>
                <a:latin typeface="Verdana" pitchFamily="34" charset="0"/>
                <a:ea typeface="Verdana" pitchFamily="34" charset="0"/>
                <a:cs typeface="Verdana" pitchFamily="34" charset="0"/>
              </a:rPr>
              <a:t>Learning Objective P3: </a:t>
            </a:r>
            <a:r>
              <a:rPr lang="en-US" altLang="en-US" dirty="0">
                <a:latin typeface="Verdana" pitchFamily="34" charset="0"/>
                <a:ea typeface="Verdana" pitchFamily="34" charset="0"/>
                <a:cs typeface="Verdana" pitchFamily="34" charset="0"/>
              </a:rPr>
              <a:t>Prepare financial statements from an adjusted trial balance</a:t>
            </a:r>
            <a:r>
              <a:rPr lang="en-US" dirty="0">
                <a:solidFill>
                  <a:prstClr val="black"/>
                </a:solidFill>
                <a:latin typeface="Verdana" pitchFamily="34" charset="0"/>
                <a:ea typeface="Verdana" pitchFamily="34" charset="0"/>
                <a:cs typeface="Verdana" pitchFamily="34" charset="0"/>
              </a:rPr>
              <a:t>.</a:t>
            </a:r>
            <a:endParaRPr lang="en-US" b="1" kern="0" dirty="0">
              <a:solidFill>
                <a:prstClr val="black"/>
              </a:solidFill>
              <a:latin typeface="Verdana" pitchFamily="34" charset="0"/>
              <a:ea typeface="Verdana" pitchFamily="34" charset="0"/>
              <a:cs typeface="Verdana" pitchFamily="34" charset="0"/>
            </a:endParaRPr>
          </a:p>
        </p:txBody>
      </p:sp>
      <p:sp>
        <p:nvSpPr>
          <p:cNvPr id="4" name="Content Placeholder 3"/>
          <p:cNvSpPr>
            <a:spLocks noGrp="1"/>
          </p:cNvSpPr>
          <p:nvPr>
            <p:ph idx="1"/>
          </p:nvPr>
        </p:nvSpPr>
        <p:spPr>
          <a:xfrm>
            <a:off x="457200" y="2209800"/>
            <a:ext cx="8229600" cy="4114800"/>
          </a:xfrm>
        </p:spPr>
        <p:txBody>
          <a:bodyPr/>
          <a:lstStyle/>
          <a:p>
            <a:pPr marL="0" lvl="0" indent="0">
              <a:buNone/>
            </a:pPr>
            <a:r>
              <a:rPr lang="en-US" sz="2600" dirty="0">
                <a:solidFill>
                  <a:srgbClr val="000000"/>
                </a:solidFill>
                <a:latin typeface="Verdana" pitchFamily="34" charset="0"/>
                <a:ea typeface="Verdana" pitchFamily="34" charset="0"/>
                <a:cs typeface="Verdana" pitchFamily="34" charset="0"/>
              </a:rPr>
              <a:t>Use the following adjusted trial balance of Magic Company to prepare its (1) income statement, (2) statement of retained earnings, and (3) balance sheet (unclassified), for the year ended, or date of, December 31, 20X2. The Retained earnings account balance is $45,000 at December 31, 20X1.</a:t>
            </a:r>
            <a:endParaRPr lang="en-US" sz="26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34489267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38200"/>
          </a:xfrm>
        </p:spPr>
        <p:txBody>
          <a:bodyPr anchor="ctr"/>
          <a:lstStyle/>
          <a:p>
            <a:r>
              <a:rPr lang="en-US" dirty="0"/>
              <a:t>NEED-TO-KNOW 3-5 (2 of 3)</a:t>
            </a:r>
          </a:p>
        </p:txBody>
      </p:sp>
      <p:sp>
        <p:nvSpPr>
          <p:cNvPr id="3" name="Text Placeholder 2"/>
          <p:cNvSpPr>
            <a:spLocks noGrp="1"/>
          </p:cNvSpPr>
          <p:nvPr>
            <p:ph type="body" sz="quarter" idx="14"/>
          </p:nvPr>
        </p:nvSpPr>
        <p:spPr>
          <a:xfrm>
            <a:off x="762000" y="1375229"/>
            <a:ext cx="7620000" cy="682171"/>
          </a:xfrm>
        </p:spPr>
        <p:txBody>
          <a:bodyPr/>
          <a:lstStyle/>
          <a:p>
            <a:r>
              <a:rPr lang="en-US" altLang="en-US" b="1" kern="0" dirty="0">
                <a:solidFill>
                  <a:prstClr val="black"/>
                </a:solidFill>
                <a:latin typeface="Verdana" pitchFamily="34" charset="0"/>
                <a:ea typeface="Verdana" pitchFamily="34" charset="0"/>
                <a:cs typeface="Verdana" pitchFamily="34" charset="0"/>
              </a:rPr>
              <a:t>Learning Objective P3: </a:t>
            </a:r>
            <a:r>
              <a:rPr lang="en-US" altLang="en-US" dirty="0">
                <a:latin typeface="Verdana" pitchFamily="34" charset="0"/>
                <a:ea typeface="Verdana" pitchFamily="34" charset="0"/>
                <a:cs typeface="Verdana" pitchFamily="34" charset="0"/>
              </a:rPr>
              <a:t>Prepare financial statements from an adjusted trial balance</a:t>
            </a:r>
            <a:r>
              <a:rPr lang="en-US" dirty="0">
                <a:solidFill>
                  <a:prstClr val="black"/>
                </a:solidFill>
                <a:latin typeface="Verdana" pitchFamily="34" charset="0"/>
                <a:ea typeface="Verdana" pitchFamily="34" charset="0"/>
                <a:cs typeface="Verdana" pitchFamily="34" charset="0"/>
              </a:rPr>
              <a:t>.</a:t>
            </a:r>
            <a:endParaRPr lang="en-US" b="1" kern="0" dirty="0">
              <a:solidFill>
                <a:prstClr val="black"/>
              </a:solidFill>
              <a:latin typeface="Verdana" pitchFamily="34" charset="0"/>
              <a:ea typeface="Verdana" pitchFamily="34" charset="0"/>
              <a:cs typeface="Verdana" pitchFamily="34" charset="0"/>
            </a:endParaRPr>
          </a:p>
        </p:txBody>
      </p:sp>
      <p:pic>
        <p:nvPicPr>
          <p:cNvPr id="316418" name="Picture 2" descr="Magic Company Adjusted Trial Balance December 31, 2017&#10;Cash = Debit $13,000&#10;Accounts receivable = Debit 17,000&#10;Land = Debit 85,000&#10;Accounts payable = Credit $12,000&#10;Long-term notes payable = Credit 33,000&#10;Common stock = Credit 30,000&#10;Retained earnings = Debit 45,000&#10;Dividends = Debit 20,000&#10;Fees earned= Credit 79,000&#10;Salaries expense = Debit 56,000&#10;Office supplies expense = Debit 8,000&#10;Total debit = $199,000&#10;Total credit = $199,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4364" y="2281390"/>
            <a:ext cx="5062236" cy="3890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701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p:cNvSpPr>
            <a:spLocks noGrp="1" noChangeArrowheads="1"/>
          </p:cNvSpPr>
          <p:nvPr>
            <p:ph type="title"/>
          </p:nvPr>
        </p:nvSpPr>
        <p:spPr>
          <a:xfrm>
            <a:off x="609600" y="533400"/>
            <a:ext cx="8001000" cy="1066800"/>
          </a:xfrm>
        </p:spPr>
        <p:txBody>
          <a:bodyPr rtlCol="0">
            <a:noAutofit/>
          </a:bodyPr>
          <a:lstStyle/>
          <a:p>
            <a:pPr eaLnBrk="1" fontAlgn="auto" hangingPunct="1">
              <a:spcAft>
                <a:spcPts val="0"/>
              </a:spcAft>
              <a:defRPr/>
            </a:pPr>
            <a:r>
              <a:rPr lang="en-US" dirty="0">
                <a:latin typeface="Verdana" panose="020B0604030504040204" pitchFamily="34" charset="0"/>
                <a:ea typeface="Verdana" panose="020B0604030504040204" pitchFamily="34" charset="0"/>
                <a:cs typeface="Verdana" panose="020B0604030504040204" pitchFamily="34" charset="0"/>
              </a:rPr>
              <a:t>Accrual Basis versus Cash Basis (4 of 4)</a:t>
            </a:r>
          </a:p>
        </p:txBody>
      </p:sp>
      <p:sp>
        <p:nvSpPr>
          <p:cNvPr id="3" name="Text Placeholder 2"/>
          <p:cNvSpPr>
            <a:spLocks noGrp="1"/>
          </p:cNvSpPr>
          <p:nvPr>
            <p:ph type="body" sz="quarter" idx="14"/>
          </p:nvPr>
        </p:nvSpPr>
        <p:spPr>
          <a:xfrm>
            <a:off x="708212" y="1752600"/>
            <a:ext cx="7673788" cy="609600"/>
          </a:xfrm>
        </p:spPr>
        <p:txBody>
          <a:bodyPr/>
          <a:lstStyle/>
          <a:p>
            <a:pPr lvl="0" algn="ctr"/>
            <a:r>
              <a:rPr lang="en-US" altLang="en-US" sz="1800" b="1" kern="0" dirty="0">
                <a:solidFill>
                  <a:prstClr val="black"/>
                </a:solidFill>
                <a:latin typeface="Verdana" panose="020B0604030504040204" pitchFamily="34" charset="0"/>
                <a:ea typeface="Verdana" panose="020B0604030504040204" pitchFamily="34" charset="0"/>
                <a:cs typeface="Verdana" panose="020B0604030504040204" pitchFamily="34" charset="0"/>
              </a:rPr>
              <a:t>Learning Objective C2: </a:t>
            </a:r>
            <a:r>
              <a:rPr lang="en-US" altLang="en-US" sz="1800" dirty="0">
                <a:latin typeface="Verdana" pitchFamily="34" charset="0"/>
                <a:ea typeface="Verdana" pitchFamily="34" charset="0"/>
                <a:cs typeface="Verdana" pitchFamily="34" charset="0"/>
              </a:rPr>
              <a:t>Explain accrual accounting and how it improves financial statements</a:t>
            </a:r>
            <a:endParaRPr lang="en-US" sz="1800" b="1" kern="0" dirty="0">
              <a:solidFill>
                <a:prstClr val="black"/>
              </a:solidFill>
              <a:latin typeface="Verdana" pitchFamily="34" charset="0"/>
              <a:ea typeface="Verdana" pitchFamily="34" charset="0"/>
              <a:cs typeface="Verdana" pitchFamily="34" charset="0"/>
            </a:endParaRPr>
          </a:p>
        </p:txBody>
      </p:sp>
      <p:pic>
        <p:nvPicPr>
          <p:cNvPr id="5" name="Picture 4" descr="Calendars show $2400 paid once in December 2017.&#10;"/>
          <p:cNvPicPr>
            <a:picLocks noChangeAspect="1"/>
          </p:cNvPicPr>
          <p:nvPr/>
        </p:nvPicPr>
        <p:blipFill>
          <a:blip r:embed="rId3"/>
          <a:stretch>
            <a:fillRect/>
          </a:stretch>
        </p:blipFill>
        <p:spPr>
          <a:xfrm>
            <a:off x="1039015" y="2514600"/>
            <a:ext cx="7038185" cy="1324015"/>
          </a:xfrm>
          <a:prstGeom prst="rect">
            <a:avLst/>
          </a:prstGeom>
        </p:spPr>
      </p:pic>
      <p:sp>
        <p:nvSpPr>
          <p:cNvPr id="12" name="Content Placeholder 5"/>
          <p:cNvSpPr>
            <a:spLocks noGrp="1"/>
          </p:cNvSpPr>
          <p:nvPr>
            <p:ph sz="quarter" idx="16"/>
          </p:nvPr>
        </p:nvSpPr>
        <p:spPr>
          <a:xfrm>
            <a:off x="488212" y="3886200"/>
            <a:ext cx="8122388" cy="2590800"/>
          </a:xfrm>
          <a:noFill/>
          <a:ln w="9525">
            <a:noFill/>
            <a:miter lim="800000"/>
            <a:headEnd/>
            <a:tailEnd/>
          </a:ln>
        </p:spPr>
        <p:txBody>
          <a:bodyPr vert="horz" wrap="square" lIns="91440" tIns="45720" rIns="91440" bIns="45720" numCol="1" anchor="t" anchorCtr="0" compatLnSpc="1">
            <a:prstTxWarp prst="textNoShape">
              <a:avLst/>
            </a:prstTxWarp>
          </a:bodyPr>
          <a:lstStyle/>
          <a:p>
            <a:pPr marL="0" indent="0">
              <a:spcBef>
                <a:spcPts val="600"/>
              </a:spcBef>
              <a:buNone/>
            </a:pPr>
            <a:r>
              <a:rPr lang="en-US" sz="2200" dirty="0"/>
              <a:t>Exhibit 3.3</a:t>
            </a:r>
          </a:p>
          <a:p>
            <a:pPr marL="0" indent="0">
              <a:spcBef>
                <a:spcPts val="600"/>
              </a:spcBef>
              <a:buNone/>
            </a:pPr>
            <a:r>
              <a:rPr lang="en-US" altLang="en-US" sz="2200" dirty="0"/>
              <a:t>On December 1, 2017, </a:t>
            </a:r>
            <a:r>
              <a:rPr lang="en-US" altLang="en-US" sz="2200" dirty="0" err="1"/>
              <a:t>FastForward</a:t>
            </a:r>
            <a:r>
              <a:rPr lang="en-US" altLang="en-US" sz="2200" dirty="0"/>
              <a:t> paid $2,400 cash for a twenty-four month business insurance policy. </a:t>
            </a:r>
          </a:p>
          <a:p>
            <a:pPr marL="0" indent="0">
              <a:spcBef>
                <a:spcPts val="600"/>
              </a:spcBef>
              <a:buNone/>
            </a:pPr>
            <a:r>
              <a:rPr lang="en-US" altLang="en-US" sz="2200" dirty="0"/>
              <a:t>Using the </a:t>
            </a:r>
            <a:r>
              <a:rPr lang="en-US" altLang="en-US" sz="2200" b="1" dirty="0"/>
              <a:t>cash basis</a:t>
            </a:r>
            <a:r>
              <a:rPr lang="en-US" altLang="en-US" sz="2200" dirty="0"/>
              <a:t>, the entire $2,400 would be recognized as insurance expense in 2017. No insurance expense from this policy would be recognized in 2018 or 2019, periods covered by the policy.</a:t>
            </a:r>
          </a:p>
        </p:txBody>
      </p:sp>
    </p:spTree>
    <p:extLst>
      <p:ext uri="{BB962C8B-B14F-4D97-AF65-F5344CB8AC3E}">
        <p14:creationId xmlns:p14="http://schemas.microsoft.com/office/powerpoint/2010/main" val="166454880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38200"/>
          </a:xfrm>
        </p:spPr>
        <p:txBody>
          <a:bodyPr anchor="ctr"/>
          <a:lstStyle/>
          <a:p>
            <a:r>
              <a:rPr lang="en-US" dirty="0"/>
              <a:t>NEED-TO-KNOW 3-5 (3 of 3)</a:t>
            </a:r>
          </a:p>
        </p:txBody>
      </p:sp>
      <p:pic>
        <p:nvPicPr>
          <p:cNvPr id="317442" name="Picture 2" descr="Trial balance from previous slide is presented. Then the income statement is shown as follows:&#10;Magic Company&#10;Income Statement For Year Ended December 31, 2017&#10;Fees earned $79,000&#10;Expenses&#10;Salaries expense $56,000&#10;Office supplies expense 8,000&#10;&#10;Total: 64,000&#10;Net Income $15,000&#10;&#10;Followed by the balance sheet:&#10;&#10;December 31, 2017.&#10;&#10;Assets&#10;Cash $13,000&#10;Accounts receivable $17,000&#10;Land $85,000&#10;Total Assets $115,000&#10;&#10;Liabilities&#10;Accounts payable $12,000&#10;Long-term notes payable $33,000&#10;Total liabilities $45,000&#10;&#10;Equity&#10;Common stock $30,000&#10;Retained earnings 40,000&#10;Total equity 70,000&#10;&#10;Total liabilities and equity $115,00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5879" y="1295400"/>
            <a:ext cx="6569393" cy="5117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17343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altLang="en-US" b="1" dirty="0"/>
              <a:t>Learning Objective</a:t>
            </a:r>
            <a:r>
              <a:rPr lang="en-US" altLang="en-US" dirty="0"/>
              <a:t> </a:t>
            </a:r>
            <a:r>
              <a:rPr lang="en-US" altLang="en-US" b="1" dirty="0"/>
              <a:t>P4:</a:t>
            </a:r>
            <a:r>
              <a:rPr lang="en-US" altLang="en-US" dirty="0"/>
              <a:t> Describe and prepare closing entries.</a:t>
            </a:r>
            <a:endParaRPr lang="en-US" dirty="0"/>
          </a:p>
        </p:txBody>
      </p:sp>
    </p:spTree>
    <p:extLst>
      <p:ext uri="{BB962C8B-B14F-4D97-AF65-F5344CB8AC3E}">
        <p14:creationId xmlns:p14="http://schemas.microsoft.com/office/powerpoint/2010/main" val="374338506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838200"/>
          </a:xfrm>
        </p:spPr>
        <p:txBody>
          <a:bodyPr/>
          <a:lstStyle/>
          <a:p>
            <a:r>
              <a:rPr lang="en-US" altLang="en-US" sz="3600" dirty="0">
                <a:latin typeface="Verdana" pitchFamily="34" charset="0"/>
                <a:ea typeface="Verdana" pitchFamily="34" charset="0"/>
                <a:cs typeface="Verdana" pitchFamily="34" charset="0"/>
              </a:rPr>
              <a:t>Closing Process</a:t>
            </a:r>
            <a:endParaRPr lang="en-US" sz="3600" dirty="0">
              <a:latin typeface="Verdana" pitchFamily="34" charset="0"/>
              <a:ea typeface="Verdana" pitchFamily="34" charset="0"/>
              <a:cs typeface="Verdana" pitchFamily="34" charset="0"/>
            </a:endParaRPr>
          </a:p>
        </p:txBody>
      </p:sp>
      <p:sp>
        <p:nvSpPr>
          <p:cNvPr id="5" name="Text Placeholder 4"/>
          <p:cNvSpPr>
            <a:spLocks noGrp="1"/>
          </p:cNvSpPr>
          <p:nvPr>
            <p:ph type="body" sz="quarter" idx="13"/>
          </p:nvPr>
        </p:nvSpPr>
        <p:spPr>
          <a:xfrm>
            <a:off x="533400" y="1371600"/>
            <a:ext cx="8077200" cy="381000"/>
          </a:xfrm>
        </p:spPr>
        <p:txBody>
          <a:bodyPr/>
          <a:lstStyle/>
          <a:p>
            <a:r>
              <a:rPr lang="en-US" altLang="en-US" b="1" kern="0" dirty="0">
                <a:solidFill>
                  <a:prstClr val="black"/>
                </a:solidFill>
              </a:rPr>
              <a:t>Learning Objective P4: </a:t>
            </a:r>
            <a:r>
              <a:rPr lang="en-US" altLang="en-US" kern="0" dirty="0">
                <a:solidFill>
                  <a:prstClr val="black"/>
                </a:solidFill>
              </a:rPr>
              <a:t>Describe and prepare closing entries</a:t>
            </a:r>
            <a:r>
              <a:rPr lang="en-US" dirty="0"/>
              <a:t>.</a:t>
            </a:r>
          </a:p>
        </p:txBody>
      </p:sp>
      <p:sp>
        <p:nvSpPr>
          <p:cNvPr id="4" name="Content Placeholder 3"/>
          <p:cNvSpPr>
            <a:spLocks noGrp="1"/>
          </p:cNvSpPr>
          <p:nvPr>
            <p:ph idx="1"/>
          </p:nvPr>
        </p:nvSpPr>
        <p:spPr>
          <a:xfrm>
            <a:off x="457200" y="1981200"/>
            <a:ext cx="8229600" cy="4419600"/>
          </a:xfrm>
        </p:spPr>
        <p:txBody>
          <a:bodyPr/>
          <a:lstStyle/>
          <a:p>
            <a:pPr marL="347663" indent="-347663">
              <a:spcBef>
                <a:spcPts val="600"/>
              </a:spcBef>
              <a:buFont typeface="+mj-lt"/>
              <a:buAutoNum type="arabicPeriod"/>
            </a:pPr>
            <a:r>
              <a:rPr lang="en-US" altLang="en-US" sz="2400" dirty="0">
                <a:latin typeface="Verdana" pitchFamily="34" charset="0"/>
                <a:ea typeface="Verdana" pitchFamily="34" charset="0"/>
                <a:cs typeface="Verdana" pitchFamily="34" charset="0"/>
              </a:rPr>
              <a:t>Resets revenue, expense, and dividends account balances to zero at the end of the period.</a:t>
            </a:r>
          </a:p>
          <a:p>
            <a:pPr marL="347663" indent="-347663">
              <a:spcBef>
                <a:spcPts val="600"/>
              </a:spcBef>
              <a:buFont typeface="+mj-lt"/>
              <a:buAutoNum type="arabicPeriod"/>
            </a:pPr>
            <a:r>
              <a:rPr lang="en-US" altLang="en-US" sz="2400" dirty="0">
                <a:latin typeface="Verdana" pitchFamily="34" charset="0"/>
                <a:ea typeface="Verdana" pitchFamily="34" charset="0"/>
                <a:cs typeface="Verdana" pitchFamily="34" charset="0"/>
              </a:rPr>
              <a:t>Helps summarize a period’s revenues and expenses in the </a:t>
            </a:r>
            <a:r>
              <a:rPr lang="en-US" altLang="en-US" sz="2400" b="1" dirty="0">
                <a:latin typeface="Verdana" pitchFamily="34" charset="0"/>
                <a:ea typeface="Verdana" pitchFamily="34" charset="0"/>
                <a:cs typeface="Verdana" pitchFamily="34" charset="0"/>
              </a:rPr>
              <a:t>Income Summary</a:t>
            </a:r>
            <a:r>
              <a:rPr lang="en-US" altLang="en-US" sz="2400" dirty="0">
                <a:latin typeface="Verdana" pitchFamily="34" charset="0"/>
                <a:ea typeface="Verdana" pitchFamily="34" charset="0"/>
                <a:cs typeface="Verdana" pitchFamily="34" charset="0"/>
              </a:rPr>
              <a:t> account.</a:t>
            </a:r>
          </a:p>
          <a:p>
            <a:pPr>
              <a:spcBef>
                <a:spcPts val="600"/>
              </a:spcBef>
            </a:pPr>
            <a:r>
              <a:rPr lang="en-US" altLang="en-US" sz="2400" dirty="0">
                <a:latin typeface="Verdana" pitchFamily="34" charset="0"/>
                <a:ea typeface="Verdana" pitchFamily="34" charset="0"/>
                <a:cs typeface="Verdana" pitchFamily="34" charset="0"/>
              </a:rPr>
              <a:t>Identify accounts for closing.</a:t>
            </a:r>
          </a:p>
          <a:p>
            <a:pPr>
              <a:spcBef>
                <a:spcPts val="600"/>
              </a:spcBef>
            </a:pPr>
            <a:r>
              <a:rPr lang="en-US" altLang="en-US" sz="2400" dirty="0">
                <a:latin typeface="Verdana" pitchFamily="34" charset="0"/>
                <a:ea typeface="Verdana" pitchFamily="34" charset="0"/>
                <a:cs typeface="Verdana" pitchFamily="34" charset="0"/>
              </a:rPr>
              <a:t>Record and post closing entries. </a:t>
            </a:r>
          </a:p>
          <a:p>
            <a:pPr>
              <a:spcBef>
                <a:spcPts val="600"/>
              </a:spcBef>
            </a:pPr>
            <a:r>
              <a:rPr lang="en-US" altLang="en-US" sz="2400" dirty="0">
                <a:latin typeface="Verdana" pitchFamily="34" charset="0"/>
                <a:ea typeface="Verdana" pitchFamily="34" charset="0"/>
                <a:cs typeface="Verdana" pitchFamily="34" charset="0"/>
              </a:rPr>
              <a:t>Prepare post-closing trial balance.</a:t>
            </a:r>
          </a:p>
        </p:txBody>
      </p:sp>
    </p:spTree>
    <p:extLst>
      <p:ext uri="{BB962C8B-B14F-4D97-AF65-F5344CB8AC3E}">
        <p14:creationId xmlns:p14="http://schemas.microsoft.com/office/powerpoint/2010/main" val="396394188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838200"/>
          </a:xfrm>
        </p:spPr>
        <p:txBody>
          <a:bodyPr/>
          <a:lstStyle/>
          <a:p>
            <a:r>
              <a:rPr lang="en-US" sz="3600" dirty="0">
                <a:latin typeface="Verdana" pitchFamily="34" charset="0"/>
                <a:ea typeface="Verdana" pitchFamily="34" charset="0"/>
                <a:cs typeface="Verdana" pitchFamily="34" charset="0"/>
              </a:rPr>
              <a:t>Temporary and Permanent Accounts</a:t>
            </a:r>
          </a:p>
        </p:txBody>
      </p:sp>
      <p:sp>
        <p:nvSpPr>
          <p:cNvPr id="5" name="Text Placeholder 4"/>
          <p:cNvSpPr>
            <a:spLocks noGrp="1"/>
          </p:cNvSpPr>
          <p:nvPr>
            <p:ph type="body" sz="quarter" idx="13"/>
          </p:nvPr>
        </p:nvSpPr>
        <p:spPr>
          <a:xfrm>
            <a:off x="533400" y="1371600"/>
            <a:ext cx="8077200" cy="381000"/>
          </a:xfrm>
        </p:spPr>
        <p:txBody>
          <a:bodyPr/>
          <a:lstStyle/>
          <a:p>
            <a:r>
              <a:rPr lang="en-US" altLang="en-US" b="1" kern="0" dirty="0">
                <a:solidFill>
                  <a:prstClr val="black"/>
                </a:solidFill>
              </a:rPr>
              <a:t>Learning Objective P4: </a:t>
            </a:r>
            <a:r>
              <a:rPr lang="en-US" altLang="en-US" kern="0" dirty="0">
                <a:solidFill>
                  <a:prstClr val="black"/>
                </a:solidFill>
              </a:rPr>
              <a:t>Describe and prepare closing entries</a:t>
            </a:r>
            <a:r>
              <a:rPr lang="en-US" dirty="0"/>
              <a:t>.</a:t>
            </a:r>
          </a:p>
        </p:txBody>
      </p:sp>
      <p:sp>
        <p:nvSpPr>
          <p:cNvPr id="4" name="Content Placeholder 3"/>
          <p:cNvSpPr>
            <a:spLocks noGrp="1"/>
          </p:cNvSpPr>
          <p:nvPr>
            <p:ph idx="1"/>
          </p:nvPr>
        </p:nvSpPr>
        <p:spPr>
          <a:xfrm>
            <a:off x="457200" y="1981200"/>
            <a:ext cx="8458200" cy="4419600"/>
          </a:xfrm>
        </p:spPr>
        <p:txBody>
          <a:bodyPr/>
          <a:lstStyle/>
          <a:p>
            <a:pPr>
              <a:spcBef>
                <a:spcPts val="600"/>
              </a:spcBef>
            </a:pPr>
            <a:r>
              <a:rPr lang="en-US" altLang="en-US" sz="2200" dirty="0">
                <a:latin typeface="Verdana" pitchFamily="34" charset="0"/>
                <a:ea typeface="Verdana" pitchFamily="34" charset="0"/>
                <a:cs typeface="Verdana" pitchFamily="34" charset="0"/>
              </a:rPr>
              <a:t>Temporary Accounts</a:t>
            </a:r>
          </a:p>
          <a:p>
            <a:pPr lvl="1">
              <a:spcBef>
                <a:spcPts val="600"/>
              </a:spcBef>
            </a:pPr>
            <a:r>
              <a:rPr lang="en-US" altLang="en-US" sz="2000" dirty="0">
                <a:latin typeface="Verdana" pitchFamily="34" charset="0"/>
                <a:ea typeface="Verdana" pitchFamily="34" charset="0"/>
                <a:cs typeface="Verdana" pitchFamily="34" charset="0"/>
              </a:rPr>
              <a:t>Revenues</a:t>
            </a:r>
          </a:p>
          <a:p>
            <a:pPr lvl="1">
              <a:spcBef>
                <a:spcPts val="600"/>
              </a:spcBef>
            </a:pPr>
            <a:r>
              <a:rPr lang="en-US" altLang="en-US" sz="2000" dirty="0">
                <a:latin typeface="Verdana" pitchFamily="34" charset="0"/>
                <a:ea typeface="Verdana" pitchFamily="34" charset="0"/>
                <a:cs typeface="Verdana" pitchFamily="34" charset="0"/>
              </a:rPr>
              <a:t>Dividends</a:t>
            </a:r>
          </a:p>
          <a:p>
            <a:pPr lvl="1">
              <a:spcBef>
                <a:spcPts val="600"/>
              </a:spcBef>
            </a:pPr>
            <a:r>
              <a:rPr lang="en-US" altLang="en-US" sz="2000" dirty="0">
                <a:latin typeface="Verdana" pitchFamily="34" charset="0"/>
                <a:ea typeface="Verdana" pitchFamily="34" charset="0"/>
                <a:cs typeface="Verdana" pitchFamily="34" charset="0"/>
              </a:rPr>
              <a:t>Income Summary</a:t>
            </a:r>
          </a:p>
          <a:p>
            <a:pPr lvl="1">
              <a:spcBef>
                <a:spcPts val="600"/>
              </a:spcBef>
            </a:pPr>
            <a:r>
              <a:rPr lang="en-US" altLang="en-US" sz="2000" dirty="0">
                <a:latin typeface="Verdana" pitchFamily="34" charset="0"/>
                <a:ea typeface="Verdana" pitchFamily="34" charset="0"/>
                <a:cs typeface="Verdana" pitchFamily="34" charset="0"/>
              </a:rPr>
              <a:t>Expenses</a:t>
            </a:r>
          </a:p>
          <a:p>
            <a:pPr>
              <a:spcBef>
                <a:spcPts val="600"/>
              </a:spcBef>
            </a:pPr>
            <a:r>
              <a:rPr lang="en-US" sz="2200" dirty="0">
                <a:latin typeface="Verdana" pitchFamily="34" charset="0"/>
                <a:ea typeface="Verdana" pitchFamily="34" charset="0"/>
                <a:cs typeface="Verdana" pitchFamily="34" charset="0"/>
              </a:rPr>
              <a:t>The closing process applies only to temporary accounts.</a:t>
            </a:r>
          </a:p>
          <a:p>
            <a:pPr>
              <a:spcBef>
                <a:spcPts val="600"/>
              </a:spcBef>
            </a:pPr>
            <a:r>
              <a:rPr lang="en-US" altLang="en-US" sz="2200" dirty="0">
                <a:latin typeface="Verdana" pitchFamily="34" charset="0"/>
                <a:ea typeface="Verdana" pitchFamily="34" charset="0"/>
                <a:cs typeface="Verdana" pitchFamily="34" charset="0"/>
              </a:rPr>
              <a:t>Permanent Accounts</a:t>
            </a:r>
          </a:p>
          <a:p>
            <a:pPr lvl="1">
              <a:spcBef>
                <a:spcPts val="600"/>
              </a:spcBef>
            </a:pPr>
            <a:r>
              <a:rPr lang="en-US" altLang="en-US" sz="2000" dirty="0">
                <a:latin typeface="Verdana" pitchFamily="34" charset="0"/>
                <a:ea typeface="Verdana" pitchFamily="34" charset="0"/>
                <a:cs typeface="Verdana" pitchFamily="34" charset="0"/>
              </a:rPr>
              <a:t>Assets</a:t>
            </a:r>
          </a:p>
          <a:p>
            <a:pPr lvl="1">
              <a:spcBef>
                <a:spcPts val="600"/>
              </a:spcBef>
            </a:pPr>
            <a:r>
              <a:rPr lang="en-US" altLang="en-US" sz="2000" dirty="0">
                <a:latin typeface="Verdana" pitchFamily="34" charset="0"/>
                <a:ea typeface="Verdana" pitchFamily="34" charset="0"/>
                <a:cs typeface="Verdana" pitchFamily="34" charset="0"/>
              </a:rPr>
              <a:t>Retained Earnings</a:t>
            </a:r>
          </a:p>
          <a:p>
            <a:pPr lvl="1">
              <a:spcBef>
                <a:spcPts val="600"/>
              </a:spcBef>
            </a:pPr>
            <a:r>
              <a:rPr lang="en-US" altLang="en-US" sz="2000" dirty="0">
                <a:latin typeface="Verdana" pitchFamily="34" charset="0"/>
                <a:ea typeface="Verdana" pitchFamily="34" charset="0"/>
                <a:cs typeface="Verdana" pitchFamily="34" charset="0"/>
              </a:rPr>
              <a:t>Common Stock</a:t>
            </a:r>
          </a:p>
          <a:p>
            <a:pPr lvl="1">
              <a:spcBef>
                <a:spcPts val="600"/>
              </a:spcBef>
            </a:pPr>
            <a:r>
              <a:rPr lang="en-US" altLang="en-US" sz="2000" dirty="0">
                <a:latin typeface="Verdana" pitchFamily="34" charset="0"/>
                <a:ea typeface="Verdana" pitchFamily="34" charset="0"/>
                <a:cs typeface="Verdana" pitchFamily="34" charset="0"/>
              </a:rPr>
              <a:t>Liabilities</a:t>
            </a:r>
          </a:p>
        </p:txBody>
      </p:sp>
    </p:spTree>
    <p:extLst>
      <p:ext uri="{BB962C8B-B14F-4D97-AF65-F5344CB8AC3E}">
        <p14:creationId xmlns:p14="http://schemas.microsoft.com/office/powerpoint/2010/main" val="257346884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762000"/>
          </a:xfrm>
        </p:spPr>
        <p:txBody>
          <a:bodyPr/>
          <a:lstStyle/>
          <a:p>
            <a:r>
              <a:rPr lang="en-US" altLang="en-US" sz="3600" dirty="0">
                <a:latin typeface="Verdana" pitchFamily="34" charset="0"/>
                <a:ea typeface="Verdana" pitchFamily="34" charset="0"/>
                <a:cs typeface="Verdana" pitchFamily="34" charset="0"/>
              </a:rPr>
              <a:t>Recording Closing Entries (1 of 2)</a:t>
            </a:r>
            <a:endParaRPr lang="en-US" sz="3600" dirty="0">
              <a:latin typeface="Verdana" pitchFamily="34" charset="0"/>
              <a:ea typeface="Verdana" pitchFamily="34" charset="0"/>
              <a:cs typeface="Verdana" pitchFamily="34" charset="0"/>
            </a:endParaRPr>
          </a:p>
        </p:txBody>
      </p:sp>
      <p:sp>
        <p:nvSpPr>
          <p:cNvPr id="5" name="Text Placeholder 4"/>
          <p:cNvSpPr>
            <a:spLocks noGrp="1"/>
          </p:cNvSpPr>
          <p:nvPr>
            <p:ph type="body" sz="quarter" idx="13"/>
          </p:nvPr>
        </p:nvSpPr>
        <p:spPr>
          <a:xfrm>
            <a:off x="457200" y="1371600"/>
            <a:ext cx="8229600" cy="381000"/>
          </a:xfrm>
        </p:spPr>
        <p:txBody>
          <a:bodyPr/>
          <a:lstStyle/>
          <a:p>
            <a:r>
              <a:rPr lang="en-US" altLang="en-US" b="1" kern="0" dirty="0">
                <a:solidFill>
                  <a:prstClr val="black"/>
                </a:solidFill>
              </a:rPr>
              <a:t>Learning Objective P4: </a:t>
            </a:r>
            <a:r>
              <a:rPr lang="en-US" altLang="en-US" dirty="0"/>
              <a:t>Describe and prepare closing entries</a:t>
            </a:r>
            <a:r>
              <a:rPr lang="en-US" dirty="0">
                <a:solidFill>
                  <a:prstClr val="black"/>
                </a:solidFill>
              </a:rPr>
              <a:t>.</a:t>
            </a:r>
            <a:endParaRPr lang="en-US" b="1" kern="0" dirty="0">
              <a:solidFill>
                <a:prstClr val="black"/>
              </a:solidFill>
            </a:endParaRPr>
          </a:p>
        </p:txBody>
      </p:sp>
      <p:sp>
        <p:nvSpPr>
          <p:cNvPr id="4" name="Content Placeholder 3"/>
          <p:cNvSpPr>
            <a:spLocks noGrp="1"/>
          </p:cNvSpPr>
          <p:nvPr>
            <p:ph idx="1"/>
          </p:nvPr>
        </p:nvSpPr>
        <p:spPr>
          <a:xfrm>
            <a:off x="457200" y="1981200"/>
            <a:ext cx="8229600" cy="4343400"/>
          </a:xfrm>
        </p:spPr>
        <p:txBody>
          <a:bodyPr/>
          <a:lstStyle/>
          <a:p>
            <a:pPr marL="514350" indent="-514350">
              <a:lnSpc>
                <a:spcPct val="90000"/>
              </a:lnSpc>
              <a:buClr>
                <a:srgbClr val="000000"/>
              </a:buClr>
              <a:buSzPct val="100000"/>
              <a:buFont typeface="+mj-lt"/>
              <a:buAutoNum type="arabicPeriod"/>
              <a:defRPr/>
            </a:pPr>
            <a:r>
              <a:rPr lang="en-US" sz="2600" dirty="0">
                <a:latin typeface="Verdana" pitchFamily="34" charset="0"/>
                <a:ea typeface="Verdana" pitchFamily="34" charset="0"/>
                <a:cs typeface="Verdana" pitchFamily="34" charset="0"/>
              </a:rPr>
              <a:t>Close Credit Balances in Revenue Accounts to Income Summary.</a:t>
            </a:r>
          </a:p>
          <a:p>
            <a:pPr marL="514350" indent="-514350">
              <a:lnSpc>
                <a:spcPct val="90000"/>
              </a:lnSpc>
              <a:buClr>
                <a:srgbClr val="000000"/>
              </a:buClr>
              <a:buSzPct val="100000"/>
              <a:buFont typeface="+mj-lt"/>
              <a:buAutoNum type="arabicPeriod"/>
              <a:defRPr/>
            </a:pPr>
            <a:r>
              <a:rPr lang="en-US" sz="2600" dirty="0">
                <a:latin typeface="Verdana" pitchFamily="34" charset="0"/>
                <a:ea typeface="Verdana" pitchFamily="34" charset="0"/>
                <a:cs typeface="Verdana" pitchFamily="34" charset="0"/>
              </a:rPr>
              <a:t>Close Debit Balances in Expense accounts to Income Summary.</a:t>
            </a:r>
          </a:p>
          <a:p>
            <a:pPr marL="514350" indent="-514350">
              <a:lnSpc>
                <a:spcPct val="90000"/>
              </a:lnSpc>
              <a:buClr>
                <a:srgbClr val="000000"/>
              </a:buClr>
              <a:buSzPct val="100000"/>
              <a:buFont typeface="+mj-lt"/>
              <a:buAutoNum type="arabicPeriod"/>
              <a:defRPr/>
            </a:pPr>
            <a:r>
              <a:rPr lang="en-US" sz="2600" dirty="0">
                <a:latin typeface="Verdana" pitchFamily="34" charset="0"/>
                <a:ea typeface="Verdana" pitchFamily="34" charset="0"/>
                <a:cs typeface="Verdana" pitchFamily="34" charset="0"/>
              </a:rPr>
              <a:t>Close Income Summary account to Retained Earnings.</a:t>
            </a:r>
          </a:p>
          <a:p>
            <a:pPr marL="514350" indent="-514350">
              <a:lnSpc>
                <a:spcPct val="90000"/>
              </a:lnSpc>
              <a:buClr>
                <a:srgbClr val="000000"/>
              </a:buClr>
              <a:buSzPct val="100000"/>
              <a:buFont typeface="+mj-lt"/>
              <a:buAutoNum type="arabicPeriod"/>
              <a:defRPr/>
            </a:pPr>
            <a:r>
              <a:rPr lang="en-US" sz="2600" dirty="0">
                <a:latin typeface="Verdana" pitchFamily="34" charset="0"/>
                <a:ea typeface="Verdana" pitchFamily="34" charset="0"/>
                <a:cs typeface="Verdana" pitchFamily="34" charset="0"/>
              </a:rPr>
              <a:t>Close Dividends to Retained Earnings.</a:t>
            </a:r>
          </a:p>
        </p:txBody>
      </p:sp>
    </p:spTree>
    <p:extLst>
      <p:ext uri="{BB962C8B-B14F-4D97-AF65-F5344CB8AC3E}">
        <p14:creationId xmlns:p14="http://schemas.microsoft.com/office/powerpoint/2010/main" val="187814844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838200"/>
          </a:xfrm>
        </p:spPr>
        <p:txBody>
          <a:bodyPr anchor="ctr"/>
          <a:lstStyle/>
          <a:p>
            <a:r>
              <a:rPr lang="en-US" altLang="en-US" sz="3600" dirty="0">
                <a:latin typeface="Verdana" pitchFamily="34" charset="0"/>
                <a:ea typeface="Verdana" pitchFamily="34" charset="0"/>
                <a:cs typeface="Verdana" pitchFamily="34" charset="0"/>
              </a:rPr>
              <a:t>Recording Closing Entries (2 of 2)</a:t>
            </a:r>
            <a:endParaRPr lang="en-US" sz="3600" dirty="0">
              <a:latin typeface="Verdana" pitchFamily="34" charset="0"/>
              <a:ea typeface="Verdana" pitchFamily="34" charset="0"/>
              <a:cs typeface="Verdana" pitchFamily="34" charset="0"/>
            </a:endParaRPr>
          </a:p>
        </p:txBody>
      </p:sp>
      <p:sp>
        <p:nvSpPr>
          <p:cNvPr id="5" name="Text Placeholder 4"/>
          <p:cNvSpPr>
            <a:spLocks noGrp="1"/>
          </p:cNvSpPr>
          <p:nvPr>
            <p:ph type="body" sz="quarter" idx="14"/>
          </p:nvPr>
        </p:nvSpPr>
        <p:spPr>
          <a:xfrm>
            <a:off x="685800" y="1447800"/>
            <a:ext cx="7772400" cy="381000"/>
          </a:xfrm>
        </p:spPr>
        <p:txBody>
          <a:bodyPr/>
          <a:lstStyle/>
          <a:p>
            <a:r>
              <a:rPr lang="en-US" altLang="en-US" b="1" kern="0" dirty="0">
                <a:solidFill>
                  <a:prstClr val="black"/>
                </a:solidFill>
              </a:rPr>
              <a:t>Learning Objective P4: </a:t>
            </a:r>
            <a:r>
              <a:rPr lang="en-US" altLang="en-US" dirty="0"/>
              <a:t>Describe and prepare closing entries</a:t>
            </a:r>
            <a:r>
              <a:rPr lang="en-US" dirty="0">
                <a:solidFill>
                  <a:prstClr val="black"/>
                </a:solidFill>
              </a:rPr>
              <a:t>.</a:t>
            </a:r>
            <a:endParaRPr lang="en-US" b="1" kern="0" dirty="0">
              <a:solidFill>
                <a:prstClr val="black"/>
              </a:solidFill>
            </a:endParaRPr>
          </a:p>
        </p:txBody>
      </p:sp>
      <p:sp>
        <p:nvSpPr>
          <p:cNvPr id="11" name="Content Placeholder 7"/>
          <p:cNvSpPr>
            <a:spLocks noGrp="1"/>
          </p:cNvSpPr>
          <p:nvPr>
            <p:ph sz="quarter" idx="15"/>
          </p:nvPr>
        </p:nvSpPr>
        <p:spPr>
          <a:xfrm>
            <a:off x="495300" y="1981200"/>
            <a:ext cx="8115300" cy="457200"/>
          </a:xfrm>
        </p:spPr>
        <p:txBody>
          <a:bodyPr/>
          <a:lstStyle/>
          <a:p>
            <a:pPr marL="0" indent="0">
              <a:buNone/>
            </a:pPr>
            <a:r>
              <a:rPr lang="en-US" sz="2400" dirty="0">
                <a:latin typeface="Verdana" pitchFamily="34" charset="0"/>
                <a:ea typeface="Verdana" pitchFamily="34" charset="0"/>
                <a:cs typeface="Verdana" pitchFamily="34" charset="0"/>
              </a:rPr>
              <a:t>Exhibit 3.15</a:t>
            </a:r>
          </a:p>
        </p:txBody>
      </p:sp>
      <p:pic>
        <p:nvPicPr>
          <p:cNvPr id="12" name="Picture 11" descr="Four-Step Closing Process&#10;Four-Step Closing Process:&#10;1. Close income statement credit balances &#10;2. Close income statement debit balances &#10;3. Close Income Summary account &#10;4. Close dividends account&#10;Revenue Accounts&#10;Consulting Revenue&#10;7,850 Balance 7,850&#10;Rental Revenue&#10;300 Balance 300&#10;Step 1: The sum 7,850 + 300 = 8,150 is carried into Income Summary box.&#10;Expense Accounts&#10;Depreciation Expense – Equip.&#10;Balance 300 300&#10;Salaries Expense&#10;Balance 1,610 1,610&#10;Insurance Expense&#10;Balance 100 100&#10;Rent Expense&#10;Balance 1,000 1,000&#10;Supplies Expense&#10;Balance 1,050 1,050&#10;Utilities Expense&#10;Balance 305 305&#10;Step 2: The sum 300 + 1,610 + 100 + 1,000 + 1,050 + 305 = 4,365 is carried into the Income Summary box.&#10;Retained Earnings&#10; Balance 0&#10;200  3,785&#10; Balance 3,585&#10;Step 3: The Balance 3,785 is carried from the Income Summary box to the Retained Earnings box.&#10;Dividends&#10;Balance 200 200&#10;Step 4: The Dividends amount, 200, is carried from the Dividends box to the Retained Earnings box.&#10;Income Summary&#10;  8,150&#10;4,365  &#10; Balance 3,785&#10;3,785  &#10;&#10;"/>
          <p:cNvPicPr>
            <a:picLocks noChangeAspect="1"/>
          </p:cNvPicPr>
          <p:nvPr/>
        </p:nvPicPr>
        <p:blipFill>
          <a:blip r:embed="rId3"/>
          <a:stretch>
            <a:fillRect/>
          </a:stretch>
        </p:blipFill>
        <p:spPr>
          <a:xfrm>
            <a:off x="1801057" y="2468342"/>
            <a:ext cx="5541125" cy="4008658"/>
          </a:xfrm>
          <a:prstGeom prst="rect">
            <a:avLst/>
          </a:prstGeom>
        </p:spPr>
      </p:pic>
    </p:spTree>
    <p:extLst>
      <p:ext uri="{BB962C8B-B14F-4D97-AF65-F5344CB8AC3E}">
        <p14:creationId xmlns:p14="http://schemas.microsoft.com/office/powerpoint/2010/main" val="256059017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b="1" dirty="0"/>
              <a:t>Learning Objective</a:t>
            </a:r>
            <a:r>
              <a:rPr lang="en-US" altLang="en-US" dirty="0"/>
              <a:t> </a:t>
            </a:r>
            <a:r>
              <a:rPr lang="en-US" altLang="en-US" b="1" dirty="0"/>
              <a:t>P5: </a:t>
            </a:r>
            <a:r>
              <a:rPr lang="en-US" altLang="en-US" dirty="0"/>
              <a:t>Explain and prepare a post-closing trial balance.</a:t>
            </a:r>
            <a:endParaRPr lang="en-US" dirty="0"/>
          </a:p>
        </p:txBody>
      </p:sp>
    </p:spTree>
    <p:extLst>
      <p:ext uri="{BB962C8B-B14F-4D97-AF65-F5344CB8AC3E}">
        <p14:creationId xmlns:p14="http://schemas.microsoft.com/office/powerpoint/2010/main" val="145092966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838200"/>
          </a:xfrm>
        </p:spPr>
        <p:txBody>
          <a:bodyPr/>
          <a:lstStyle/>
          <a:p>
            <a:r>
              <a:rPr lang="en-US" altLang="en-US" sz="3600" dirty="0">
                <a:latin typeface="Verdana" pitchFamily="34" charset="0"/>
                <a:ea typeface="Verdana" pitchFamily="34" charset="0"/>
                <a:cs typeface="Verdana" pitchFamily="34" charset="0"/>
              </a:rPr>
              <a:t>Post-Closing Trial Balance (1 of 2)</a:t>
            </a:r>
            <a:endParaRPr lang="en-US" sz="3600" dirty="0">
              <a:latin typeface="Verdana" pitchFamily="34" charset="0"/>
              <a:ea typeface="Verdana" pitchFamily="34" charset="0"/>
              <a:cs typeface="Verdana" pitchFamily="34" charset="0"/>
            </a:endParaRPr>
          </a:p>
        </p:txBody>
      </p:sp>
      <p:sp>
        <p:nvSpPr>
          <p:cNvPr id="5" name="Text Placeholder 4"/>
          <p:cNvSpPr>
            <a:spLocks noGrp="1"/>
          </p:cNvSpPr>
          <p:nvPr>
            <p:ph type="body" sz="quarter" idx="13"/>
          </p:nvPr>
        </p:nvSpPr>
        <p:spPr>
          <a:xfrm>
            <a:off x="533400" y="1371600"/>
            <a:ext cx="8077200" cy="685800"/>
          </a:xfrm>
        </p:spPr>
        <p:txBody>
          <a:bodyPr/>
          <a:lstStyle/>
          <a:p>
            <a:r>
              <a:rPr lang="en-US" altLang="en-US" b="1" kern="0" dirty="0">
                <a:solidFill>
                  <a:prstClr val="black"/>
                </a:solidFill>
              </a:rPr>
              <a:t>Learning Objective P5: </a:t>
            </a:r>
            <a:r>
              <a:rPr lang="en-US" altLang="en-US" dirty="0"/>
              <a:t>Explain and prepare a post-closing trial balance</a:t>
            </a:r>
            <a:r>
              <a:rPr lang="en-US" dirty="0">
                <a:solidFill>
                  <a:prstClr val="black"/>
                </a:solidFill>
              </a:rPr>
              <a:t>.</a:t>
            </a:r>
            <a:endParaRPr lang="en-US" b="1" kern="0" dirty="0">
              <a:solidFill>
                <a:prstClr val="black"/>
              </a:solidFill>
            </a:endParaRPr>
          </a:p>
        </p:txBody>
      </p:sp>
      <p:sp>
        <p:nvSpPr>
          <p:cNvPr id="4" name="Content Placeholder 3"/>
          <p:cNvSpPr>
            <a:spLocks noGrp="1"/>
          </p:cNvSpPr>
          <p:nvPr>
            <p:ph idx="1"/>
          </p:nvPr>
        </p:nvSpPr>
        <p:spPr>
          <a:xfrm>
            <a:off x="457200" y="2209800"/>
            <a:ext cx="8229600" cy="4191000"/>
          </a:xfrm>
        </p:spPr>
        <p:txBody>
          <a:bodyPr/>
          <a:lstStyle/>
          <a:p>
            <a:pPr>
              <a:buClr>
                <a:srgbClr val="000000"/>
              </a:buClr>
              <a:buFont typeface="Arial" pitchFamily="34" charset="0"/>
              <a:buChar char="•"/>
              <a:defRPr/>
            </a:pPr>
            <a:r>
              <a:rPr lang="en-US" sz="2600" dirty="0">
                <a:latin typeface="Verdana" pitchFamily="34" charset="0"/>
                <a:ea typeface="Verdana" pitchFamily="34" charset="0"/>
                <a:cs typeface="Verdana" pitchFamily="34" charset="0"/>
              </a:rPr>
              <a:t>List of permanent accounts and their balances after posting closing entries.</a:t>
            </a:r>
          </a:p>
          <a:p>
            <a:pPr>
              <a:buClr>
                <a:srgbClr val="000000"/>
              </a:buClr>
              <a:buFont typeface="Arial" pitchFamily="34" charset="0"/>
              <a:buChar char="•"/>
              <a:defRPr/>
            </a:pPr>
            <a:r>
              <a:rPr lang="en-US" sz="2600" dirty="0">
                <a:latin typeface="Verdana" pitchFamily="34" charset="0"/>
                <a:ea typeface="Verdana" pitchFamily="34" charset="0"/>
                <a:cs typeface="Verdana" pitchFamily="34" charset="0"/>
              </a:rPr>
              <a:t>Total debits and credits must be equal.</a:t>
            </a:r>
          </a:p>
        </p:txBody>
      </p:sp>
    </p:spTree>
    <p:extLst>
      <p:ext uri="{BB962C8B-B14F-4D97-AF65-F5344CB8AC3E}">
        <p14:creationId xmlns:p14="http://schemas.microsoft.com/office/powerpoint/2010/main" val="132224339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838200"/>
          </a:xfrm>
        </p:spPr>
        <p:txBody>
          <a:bodyPr anchor="ctr"/>
          <a:lstStyle/>
          <a:p>
            <a:r>
              <a:rPr lang="en-US" altLang="en-US" dirty="0"/>
              <a:t>Post-Closing Trial Balance (2 of 2)</a:t>
            </a:r>
            <a:endParaRPr lang="en-US" dirty="0"/>
          </a:p>
        </p:txBody>
      </p:sp>
      <p:sp>
        <p:nvSpPr>
          <p:cNvPr id="4" name="Text Placeholder 3"/>
          <p:cNvSpPr>
            <a:spLocks noGrp="1"/>
          </p:cNvSpPr>
          <p:nvPr>
            <p:ph type="body" sz="quarter" idx="14"/>
          </p:nvPr>
        </p:nvSpPr>
        <p:spPr>
          <a:xfrm>
            <a:off x="685800" y="1371600"/>
            <a:ext cx="7772400" cy="609600"/>
          </a:xfrm>
        </p:spPr>
        <p:txBody>
          <a:bodyPr/>
          <a:lstStyle/>
          <a:p>
            <a:r>
              <a:rPr lang="en-US" altLang="en-US" b="1" kern="0" dirty="0">
                <a:solidFill>
                  <a:prstClr val="black"/>
                </a:solidFill>
              </a:rPr>
              <a:t>Learning Objective P5: </a:t>
            </a:r>
            <a:r>
              <a:rPr lang="en-US" altLang="en-US" dirty="0"/>
              <a:t>Explain and prepare a post-closing trial balance</a:t>
            </a:r>
            <a:r>
              <a:rPr lang="en-US" dirty="0">
                <a:solidFill>
                  <a:prstClr val="black"/>
                </a:solidFill>
              </a:rPr>
              <a:t>.</a:t>
            </a:r>
            <a:endParaRPr lang="en-US" b="1" kern="0" dirty="0">
              <a:solidFill>
                <a:prstClr val="black"/>
              </a:solidFill>
            </a:endParaRPr>
          </a:p>
        </p:txBody>
      </p:sp>
      <p:sp>
        <p:nvSpPr>
          <p:cNvPr id="5" name="Content Placeholder 4"/>
          <p:cNvSpPr>
            <a:spLocks noGrp="1"/>
          </p:cNvSpPr>
          <p:nvPr>
            <p:ph sz="quarter" idx="15"/>
          </p:nvPr>
        </p:nvSpPr>
        <p:spPr>
          <a:xfrm>
            <a:off x="495300" y="2254102"/>
            <a:ext cx="8115300" cy="489098"/>
          </a:xfrm>
        </p:spPr>
        <p:txBody>
          <a:bodyPr/>
          <a:lstStyle/>
          <a:p>
            <a:pPr marL="0" indent="0">
              <a:buNone/>
            </a:pPr>
            <a:r>
              <a:rPr lang="en-US" sz="2400" dirty="0">
                <a:latin typeface="Verdana" pitchFamily="34" charset="0"/>
                <a:ea typeface="Verdana" pitchFamily="34" charset="0"/>
                <a:cs typeface="Verdana" pitchFamily="34" charset="0"/>
              </a:rPr>
              <a:t>Exhibit 3.18</a:t>
            </a:r>
          </a:p>
        </p:txBody>
      </p:sp>
      <p:pic>
        <p:nvPicPr>
          <p:cNvPr id="8" name="Picture 7" descr="FastForward post-closing trial balance&#10;FASTFORWARD&#10;Post-Closing Trial Balance&#10;December 31, 2017&#10;&#10; Debit Credit&#10;Cash $ 4,275 &#10;Accounts receivable 1,800 &#10;Supplies 8,670 &#10;Prepaid insurance 2,300 &#10;Equipment 26,000 &#10;Accumulated depreciation—Equipment  $ 300&#10;Accounts payable  6,200&#10;Salaries payable  210&#10;Unearned consulting revenue  2,750&#10;Common stock  30,000&#10;Retained earnings    3,585&#10;Totals $43,045 $43,045&#10;&#10;"/>
          <p:cNvPicPr>
            <a:picLocks noChangeAspect="1"/>
          </p:cNvPicPr>
          <p:nvPr/>
        </p:nvPicPr>
        <p:blipFill>
          <a:blip r:embed="rId3"/>
          <a:stretch>
            <a:fillRect/>
          </a:stretch>
        </p:blipFill>
        <p:spPr>
          <a:xfrm>
            <a:off x="1447800" y="2834549"/>
            <a:ext cx="6274412" cy="3261451"/>
          </a:xfrm>
          <a:prstGeom prst="rect">
            <a:avLst/>
          </a:prstGeom>
        </p:spPr>
      </p:pic>
    </p:spTree>
    <p:extLst>
      <p:ext uri="{BB962C8B-B14F-4D97-AF65-F5344CB8AC3E}">
        <p14:creationId xmlns:p14="http://schemas.microsoft.com/office/powerpoint/2010/main" val="276152500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altLang="en-US" b="1" dirty="0"/>
              <a:t>Learning Objective</a:t>
            </a:r>
            <a:r>
              <a:rPr lang="en-US" altLang="en-US" dirty="0"/>
              <a:t> </a:t>
            </a:r>
            <a:r>
              <a:rPr lang="en-US" altLang="en-US" b="1" dirty="0"/>
              <a:t>C2: </a:t>
            </a:r>
            <a:r>
              <a:rPr lang="en-US" altLang="en-US" dirty="0"/>
              <a:t>Identify steps in the accounting cycle.</a:t>
            </a:r>
            <a:endParaRPr lang="en-US" dirty="0"/>
          </a:p>
        </p:txBody>
      </p:sp>
    </p:spTree>
    <p:extLst>
      <p:ext uri="{BB962C8B-B14F-4D97-AF65-F5344CB8AC3E}">
        <p14:creationId xmlns:p14="http://schemas.microsoft.com/office/powerpoint/2010/main" val="992733636"/>
      </p:ext>
    </p:extLst>
  </p:cSld>
  <p:clrMapOvr>
    <a:masterClrMapping/>
  </p:clrMapOvr>
</p:sld>
</file>

<file path=ppt/theme/theme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13864</TotalTime>
  <Words>15051</Words>
  <Application>Microsoft Office PowerPoint</Application>
  <PresentationFormat>On-screen Show (4:3)</PresentationFormat>
  <Paragraphs>976</Paragraphs>
  <Slides>138</Slides>
  <Notes>119</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138</vt:i4>
      </vt:variant>
    </vt:vector>
  </HeadingPairs>
  <TitlesOfParts>
    <vt:vector size="151" baseType="lpstr">
      <vt:lpstr>ＭＳ Ｐゴシック</vt:lpstr>
      <vt:lpstr>ＭＳ Ｐゴシック</vt:lpstr>
      <vt:lpstr>Arial</vt:lpstr>
      <vt:lpstr>Arial Narrow</vt:lpstr>
      <vt:lpstr>Calibri</vt:lpstr>
      <vt:lpstr>Courier New</vt:lpstr>
      <vt:lpstr>Times New Roman</vt:lpstr>
      <vt:lpstr>Verdana</vt:lpstr>
      <vt:lpstr>Wingdings</vt:lpstr>
      <vt:lpstr>6_Office Theme</vt:lpstr>
      <vt:lpstr>1_Custom Design</vt:lpstr>
      <vt:lpstr>Custom Design</vt:lpstr>
      <vt:lpstr>Equation</vt:lpstr>
      <vt:lpstr>Financial &amp; Managerial Accounting Information for Decisions</vt:lpstr>
      <vt:lpstr>Learning Objectives (1 of 2)</vt:lpstr>
      <vt:lpstr>Learning Objectives (2 of 2)</vt:lpstr>
      <vt:lpstr>Learning Objective C1: Explain the importance of periodic reporting and the role of accrual accounting.</vt:lpstr>
      <vt:lpstr>Exhibit 3.1 The Accounting Period</vt:lpstr>
      <vt:lpstr>Accrual Basis versus Cash Basis (1 of 4)</vt:lpstr>
      <vt:lpstr>Accrual Basis versus Cash Basis (2 of 4)</vt:lpstr>
      <vt:lpstr>Accrual Basis versus Cash Basis (3 of 4)</vt:lpstr>
      <vt:lpstr>Accrual Basis versus Cash Basis (4 of 4)</vt:lpstr>
      <vt:lpstr>Recognizing Revenues </vt:lpstr>
      <vt:lpstr>Recognizing Expenses</vt:lpstr>
      <vt:lpstr>Learning Objective P1: Prepare and explain adjusting entries.</vt:lpstr>
      <vt:lpstr>Framework for Adjustments (1 of 2)</vt:lpstr>
      <vt:lpstr>Framework for Adjustments (2 of 2)</vt:lpstr>
      <vt:lpstr>Prepaid (Deferred) Expenses</vt:lpstr>
      <vt:lpstr>Prepaid Insurance (1 of 5)</vt:lpstr>
      <vt:lpstr>Prepaid Insurance (2 of 5)</vt:lpstr>
      <vt:lpstr>Prepaid Insurance (3 of 5)</vt:lpstr>
      <vt:lpstr>Prepaid Insurance (4 of 5) </vt:lpstr>
      <vt:lpstr>Prepaid Insurance (5 of 5) </vt:lpstr>
      <vt:lpstr>Adjusting Entry - Insurance Expense</vt:lpstr>
      <vt:lpstr>Supplies (1 of 3)</vt:lpstr>
      <vt:lpstr>Supplies (2 of 3) </vt:lpstr>
      <vt:lpstr>Supplies (3 of 3) </vt:lpstr>
      <vt:lpstr>Adjusting Entry for Expired Supplies </vt:lpstr>
      <vt:lpstr>Depreciation</vt:lpstr>
      <vt:lpstr>Useful Life</vt:lpstr>
      <vt:lpstr>Salvage Value</vt:lpstr>
      <vt:lpstr>Depreciation Example</vt:lpstr>
      <vt:lpstr>Straight-line Method</vt:lpstr>
      <vt:lpstr>Depreciation Expense –Straight-line Method</vt:lpstr>
      <vt:lpstr>Depreciation Adjustment (1 of 2)</vt:lpstr>
      <vt:lpstr>Depreciation Adjustment (2 of 2)</vt:lpstr>
      <vt:lpstr>Exhibit 3.7</vt:lpstr>
      <vt:lpstr>NEED-TO-KNOW 3-1 (1 of 11)</vt:lpstr>
      <vt:lpstr>NEED-TO-KNOW 3-1 (2 of 11)</vt:lpstr>
      <vt:lpstr>NEED-TO-KNOW 3-1 (3 of 11)</vt:lpstr>
      <vt:lpstr>NEED-TO-KNOW 3-1 (4 of 11)</vt:lpstr>
      <vt:lpstr>NEED-TO-KNOW 3-1 (5 of 11)</vt:lpstr>
      <vt:lpstr>NEED-TO-KNOW 3-1 (6 of 11)</vt:lpstr>
      <vt:lpstr>NEED-TO-KNOW 3-1 (7 of 11)</vt:lpstr>
      <vt:lpstr>NEED-TO-KNOW 3-1 (8 of 11)</vt:lpstr>
      <vt:lpstr>NEED-TO-KNOW 3-1 (9 of 11)</vt:lpstr>
      <vt:lpstr>NEED-TO-KNOW 3-1 (10 of 11)</vt:lpstr>
      <vt:lpstr>NEED-TO-KNOW 3-1 (11 of 11)</vt:lpstr>
      <vt:lpstr>Unearned (Deferred) Revenues (1 of 5)</vt:lpstr>
      <vt:lpstr>Unearned (Deferred) Revenues (2 of 5)</vt:lpstr>
      <vt:lpstr>Unearned (Deferred) Revenues (3 of 5)</vt:lpstr>
      <vt:lpstr>Unearned (Deferred) Revenues (4 of 5)</vt:lpstr>
      <vt:lpstr>Unearned (Deferred) Revenues (5 of 5)</vt:lpstr>
      <vt:lpstr>Adjusting Entry for Unearned Revenue</vt:lpstr>
      <vt:lpstr>NEED-TO-KNOW 3-2 (1 of 6)</vt:lpstr>
      <vt:lpstr>NEED-TO-KNOW 3-2 (2 of 6)</vt:lpstr>
      <vt:lpstr>NEED-TO-KNOW 3-2 (3 of 6)</vt:lpstr>
      <vt:lpstr>NEED-TO-KNOW 3-2 (4 of 6)</vt:lpstr>
      <vt:lpstr>NEED-TO-KNOW 3-2 (5 of 6)</vt:lpstr>
      <vt:lpstr>NEED-TO-KNOW 3-2 (6 of 6)</vt:lpstr>
      <vt:lpstr>Exhibit 3.9 Accrued Expenses</vt:lpstr>
      <vt:lpstr>Accrued Salaries Expense (1 of 3)</vt:lpstr>
      <vt:lpstr>Accrued Salaries Expense (2 of 3)</vt:lpstr>
      <vt:lpstr>Accrued Salaries Expense (3 of 3)</vt:lpstr>
      <vt:lpstr>Future Payment of Accrued Expenses</vt:lpstr>
      <vt:lpstr>NEED-TO-KNOW 3-3 (1 of 6)</vt:lpstr>
      <vt:lpstr>NEED-TO-KNOW 3-3 (2 of 6)</vt:lpstr>
      <vt:lpstr>NEED-TO-KNOW 3-3 (3 of 6)</vt:lpstr>
      <vt:lpstr>NEED-TO-KNOW 3-3 (4 of 6)</vt:lpstr>
      <vt:lpstr>NEED-TO-KNOW 3-3 (5 of 6)</vt:lpstr>
      <vt:lpstr>NEED-TO-KNOW 3-3 (6 of 6)</vt:lpstr>
      <vt:lpstr>Exhibit 3.11 Accrued Revenues</vt:lpstr>
      <vt:lpstr>Accrued Services Revenue (1 of 3)</vt:lpstr>
      <vt:lpstr>Accrued Services Revenue (2 of 3)</vt:lpstr>
      <vt:lpstr>Accrued Services Revenue (3 of 3)</vt:lpstr>
      <vt:lpstr>Future Receipt of Accrued Revenues</vt:lpstr>
      <vt:lpstr>NEED-TO-KNOW 3-4 (1 of 6)</vt:lpstr>
      <vt:lpstr>NEED-TO-KNOW 3-4 (2 of 6)</vt:lpstr>
      <vt:lpstr>NEED-TO-KNOW 3-4 (3 of 6)</vt:lpstr>
      <vt:lpstr>NEED-TO-KNOW 3-4 (4 of 6)</vt:lpstr>
      <vt:lpstr>NEED-TO-KNOW 3-4 (5 of 6)</vt:lpstr>
      <vt:lpstr>NEED-TO-KNOW 3-4 (6 of 6)</vt:lpstr>
      <vt:lpstr>Links to Financial Statements (1 of 3)</vt:lpstr>
      <vt:lpstr>Links to Financial Statements (2 of 3)</vt:lpstr>
      <vt:lpstr>Links to Financial Statements (3 of 3)</vt:lpstr>
      <vt:lpstr>Learning Objective P2: Explain and prepare an adjusted trial balance.</vt:lpstr>
      <vt:lpstr>Exhibit 3.13 Adjusted Trial Balance</vt:lpstr>
      <vt:lpstr>Learning Objective P3: Prepare financial statements from an adjusted trial balance.</vt:lpstr>
      <vt:lpstr>Preparing Financial Statements from an Adjusted Trial Balance (1 of 2)</vt:lpstr>
      <vt:lpstr>Preparing Financial Statements from an Adjusted Trial Balance (2 of 2)</vt:lpstr>
      <vt:lpstr>NEED-TO-KNOW 3-5 (1 of 3)</vt:lpstr>
      <vt:lpstr>NEED-TO-KNOW 3-5 (2 of 3)</vt:lpstr>
      <vt:lpstr>NEED-TO-KNOW 3-5 (3 of 3)</vt:lpstr>
      <vt:lpstr>Learning Objective P4: Describe and prepare closing entries.</vt:lpstr>
      <vt:lpstr>Closing Process</vt:lpstr>
      <vt:lpstr>Temporary and Permanent Accounts</vt:lpstr>
      <vt:lpstr>Recording Closing Entries (1 of 2)</vt:lpstr>
      <vt:lpstr>Recording Closing Entries (2 of 2)</vt:lpstr>
      <vt:lpstr>Learning Objective P5: Explain and prepare a post-closing trial balance.</vt:lpstr>
      <vt:lpstr>Post-Closing Trial Balance (1 of 2)</vt:lpstr>
      <vt:lpstr>Post-Closing Trial Balance (2 of 2)</vt:lpstr>
      <vt:lpstr>Learning Objective C2: Identify steps in the accounting cycle.</vt:lpstr>
      <vt:lpstr>Accounting Cycle</vt:lpstr>
      <vt:lpstr>NEED-TO-KNOW 3-6 (1 of 6)</vt:lpstr>
      <vt:lpstr>NEED-TO-KNOW 3-6 (2 of 6)</vt:lpstr>
      <vt:lpstr>NEED-TO-KNOW 3-6 (3 of 6)</vt:lpstr>
      <vt:lpstr>NEED-TO-KNOW 3-6 (4 of 6)</vt:lpstr>
      <vt:lpstr>NEED-TO-KNOW 3-6 (5 of 6)</vt:lpstr>
      <vt:lpstr>NEED-TO-KNOW 3-6 (6 of 6)</vt:lpstr>
      <vt:lpstr>Learning Objective C3: Explain and prepare a classified balance sheet. </vt:lpstr>
      <vt:lpstr>Classified Balance Sheet</vt:lpstr>
      <vt:lpstr>Current Assets</vt:lpstr>
      <vt:lpstr>Long-Term Investments</vt:lpstr>
      <vt:lpstr>Plant Assets</vt:lpstr>
      <vt:lpstr>Intangible Assets</vt:lpstr>
      <vt:lpstr>Current Liabilities</vt:lpstr>
      <vt:lpstr>Long-Term Liabilities</vt:lpstr>
      <vt:lpstr>Equity</vt:lpstr>
      <vt:lpstr>NEED-TO-KNOW 3-7 (1 of 3)</vt:lpstr>
      <vt:lpstr>NEED-TO-KNOW 3-7 (2 of 3)</vt:lpstr>
      <vt:lpstr>NEED-TO-KNOW 3-7 (3 of 3)</vt:lpstr>
      <vt:lpstr>Learning Objective A1: Compute profit margin and describe its use in analyzing company performance.</vt:lpstr>
      <vt:lpstr>Profit Margin</vt:lpstr>
      <vt:lpstr>Learning Objective A2: Compute the current ratio and describe what it reveals about a company’s financial condition.</vt:lpstr>
      <vt:lpstr>Current Ratio</vt:lpstr>
      <vt:lpstr>Learning Objective P6: Appendix 3A Explain the alternative in accounting for prepaids. </vt:lpstr>
      <vt:lpstr>Alternative Accounting for Prepayments (1 of 3)</vt:lpstr>
      <vt:lpstr>Alternative Accounting for Prepayments (2 of 3)</vt:lpstr>
      <vt:lpstr>Alternative Accounting for Prepayments (3 of 3)</vt:lpstr>
      <vt:lpstr>Alternative Accounting for Revenues (1 of 3)</vt:lpstr>
      <vt:lpstr>Alternative Accounting for Revenues (2 of 3)</vt:lpstr>
      <vt:lpstr>Alternative Accounting for Revenues (3 of 3)</vt:lpstr>
      <vt:lpstr>Learning Objective P7: Appendix 3B Prepare a work sheet and explain its usefulness. </vt:lpstr>
      <vt:lpstr>Benefits of a Work Sheet</vt:lpstr>
      <vt:lpstr>Use of a Work Sheet (1 of 2)</vt:lpstr>
      <vt:lpstr>Use of a Work Sheet (2 of 2)</vt:lpstr>
      <vt:lpstr>Learning Objective P8: Appendix 3C Prepare reversing entries  and explain their purpose.</vt:lpstr>
      <vt:lpstr>Reversing Entries (1 of 3)</vt:lpstr>
      <vt:lpstr>Reversing Entries (2 of 3) </vt:lpstr>
      <vt:lpstr>Reversing Entries (3 of 3)</vt:lpstr>
      <vt:lpstr>End of Presentation</vt:lpstr>
    </vt:vector>
  </TitlesOfParts>
  <Company>Jon A. Booker, Ph.D., CPA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Adjusting Accounts For Financial Statements</dc:title>
  <dc:creator>Wild</dc:creator>
  <cp:keywords>Financial &amp; Managerial Accounting</cp:keywords>
  <cp:lastModifiedBy>Johnson, Debra L.</cp:lastModifiedBy>
  <cp:revision>1348</cp:revision>
  <dcterms:created xsi:type="dcterms:W3CDTF">2012-08-01T22:16:07Z</dcterms:created>
  <dcterms:modified xsi:type="dcterms:W3CDTF">2018-05-16T23:27:13Z</dcterms:modified>
  <cp:category>Seventh Edition</cp:category>
</cp:coreProperties>
</file>