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 id="2147484458" r:id="rId2"/>
    <p:sldMasterId id="2147484461" r:id="rId3"/>
  </p:sldMasterIdLst>
  <p:notesMasterIdLst>
    <p:notesMasterId r:id="rId124"/>
  </p:notesMasterIdLst>
  <p:handoutMasterIdLst>
    <p:handoutMasterId r:id="rId125"/>
  </p:handoutMasterIdLst>
  <p:sldIdLst>
    <p:sldId id="506" r:id="rId4"/>
    <p:sldId id="390" r:id="rId5"/>
    <p:sldId id="391" r:id="rId6"/>
    <p:sldId id="392" r:id="rId7"/>
    <p:sldId id="393" r:id="rId8"/>
    <p:sldId id="394" r:id="rId9"/>
    <p:sldId id="395" r:id="rId10"/>
    <p:sldId id="396" r:id="rId11"/>
    <p:sldId id="503" r:id="rId12"/>
    <p:sldId id="398" r:id="rId13"/>
    <p:sldId id="399" r:id="rId14"/>
    <p:sldId id="400"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4" r:id="rId37"/>
    <p:sldId id="423" r:id="rId38"/>
    <p:sldId id="425" r:id="rId39"/>
    <p:sldId id="427" r:id="rId40"/>
    <p:sldId id="426" r:id="rId41"/>
    <p:sldId id="428" r:id="rId42"/>
    <p:sldId id="430" r:id="rId43"/>
    <p:sldId id="429"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4" r:id="rId57"/>
    <p:sldId id="507" r:id="rId58"/>
    <p:sldId id="446" r:id="rId59"/>
    <p:sldId id="447" r:id="rId60"/>
    <p:sldId id="448" r:id="rId61"/>
    <p:sldId id="449" r:id="rId62"/>
    <p:sldId id="502" r:id="rId63"/>
    <p:sldId id="450" r:id="rId64"/>
    <p:sldId id="451" r:id="rId65"/>
    <p:sldId id="452" r:id="rId66"/>
    <p:sldId id="453" r:id="rId67"/>
    <p:sldId id="454" r:id="rId68"/>
    <p:sldId id="508" r:id="rId69"/>
    <p:sldId id="509" r:id="rId70"/>
    <p:sldId id="510" r:id="rId71"/>
    <p:sldId id="455" r:id="rId72"/>
    <p:sldId id="511" r:id="rId73"/>
    <p:sldId id="456" r:id="rId74"/>
    <p:sldId id="458" r:id="rId75"/>
    <p:sldId id="457" r:id="rId76"/>
    <p:sldId id="459" r:id="rId77"/>
    <p:sldId id="460" r:id="rId78"/>
    <p:sldId id="461" r:id="rId79"/>
    <p:sldId id="462" r:id="rId80"/>
    <p:sldId id="463" r:id="rId81"/>
    <p:sldId id="464" r:id="rId82"/>
    <p:sldId id="465" r:id="rId83"/>
    <p:sldId id="466" r:id="rId84"/>
    <p:sldId id="467" r:id="rId85"/>
    <p:sldId id="468" r:id="rId86"/>
    <p:sldId id="512" r:id="rId87"/>
    <p:sldId id="470" r:id="rId88"/>
    <p:sldId id="473" r:id="rId89"/>
    <p:sldId id="472" r:id="rId90"/>
    <p:sldId id="474" r:id="rId91"/>
    <p:sldId id="475" r:id="rId92"/>
    <p:sldId id="476" r:id="rId93"/>
    <p:sldId id="477" r:id="rId94"/>
    <p:sldId id="504" r:id="rId95"/>
    <p:sldId id="513" r:id="rId96"/>
    <p:sldId id="478" r:id="rId97"/>
    <p:sldId id="514" r:id="rId98"/>
    <p:sldId id="479" r:id="rId99"/>
    <p:sldId id="480" r:id="rId100"/>
    <p:sldId id="481" r:id="rId101"/>
    <p:sldId id="482" r:id="rId102"/>
    <p:sldId id="483" r:id="rId103"/>
    <p:sldId id="484" r:id="rId104"/>
    <p:sldId id="486" r:id="rId105"/>
    <p:sldId id="485" r:id="rId106"/>
    <p:sldId id="487" r:id="rId107"/>
    <p:sldId id="488" r:id="rId108"/>
    <p:sldId id="490" r:id="rId109"/>
    <p:sldId id="489" r:id="rId110"/>
    <p:sldId id="491" r:id="rId111"/>
    <p:sldId id="492" r:id="rId112"/>
    <p:sldId id="493" r:id="rId113"/>
    <p:sldId id="494" r:id="rId114"/>
    <p:sldId id="495" r:id="rId115"/>
    <p:sldId id="496" r:id="rId116"/>
    <p:sldId id="497" r:id="rId117"/>
    <p:sldId id="498" r:id="rId118"/>
    <p:sldId id="499" r:id="rId119"/>
    <p:sldId id="500" r:id="rId120"/>
    <p:sldId id="515" r:id="rId121"/>
    <p:sldId id="501" r:id="rId122"/>
    <p:sldId id="505" r:id="rId12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1" name="Helen" initials="H" lastIdx="38" clrIdx="1"/>
  <p:cmAuthor id="2" name="CSTeam"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72" autoAdjust="0"/>
    <p:restoredTop sz="94434" autoAdjust="0"/>
  </p:normalViewPr>
  <p:slideViewPr>
    <p:cSldViewPr>
      <p:cViewPr varScale="1">
        <p:scale>
          <a:sx n="64" d="100"/>
          <a:sy n="64" d="100"/>
        </p:scale>
        <p:origin x="917" y="62"/>
      </p:cViewPr>
      <p:guideLst>
        <p:guide orient="horz" pos="2160"/>
        <p:guide pos="2880"/>
      </p:guideLst>
    </p:cSldViewPr>
  </p:slideViewPr>
  <p:outlineViewPr>
    <p:cViewPr>
      <p:scale>
        <a:sx n="33" d="100"/>
        <a:sy n="33" d="100"/>
      </p:scale>
      <p:origin x="0" y="-52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460"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5-</a:t>
            </a:r>
            <a:fld id="{9F9F7A26-02A8-4C16-BA64-C451AF08790D}" type="slidenum">
              <a:rPr lang="en-US"/>
              <a:pPr>
                <a:defRPr/>
              </a:pPr>
              <a:t>‹#›</a:t>
            </a:fld>
            <a:endParaRPr lang="en-US" dirty="0"/>
          </a:p>
        </p:txBody>
      </p:sp>
    </p:spTree>
    <p:extLst>
      <p:ext uri="{BB962C8B-B14F-4D97-AF65-F5344CB8AC3E}">
        <p14:creationId xmlns:p14="http://schemas.microsoft.com/office/powerpoint/2010/main" val="2419791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5 - </a:t>
            </a:r>
            <a:fld id="{A5810FB1-E943-49D8-BF34-78A8CE9DC29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616316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408839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Exhibit 4.4 shows that a company’s merchandise available for sale consists of what it begins with (beginning inventory) and what it purchases (net purchases). The merchandise available is either sold (cost of goods sold) or kept for future sales (ending inventory).</a:t>
            </a:r>
            <a:endParaRPr lang="en-US" altLang="en-US" dirty="0"/>
          </a:p>
        </p:txBody>
      </p:sp>
    </p:spTree>
    <p:extLst>
      <p:ext uri="{BB962C8B-B14F-4D97-AF65-F5344CB8AC3E}">
        <p14:creationId xmlns:p14="http://schemas.microsoft.com/office/powerpoint/2010/main" val="11802632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1594709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 4.8</a:t>
            </a:r>
            <a:endParaRPr lang="en-US" baseline="0" dirty="0"/>
          </a:p>
        </p:txBody>
      </p:sp>
    </p:spTree>
    <p:extLst>
      <p:ext uri="{BB962C8B-B14F-4D97-AF65-F5344CB8AC3E}">
        <p14:creationId xmlns:p14="http://schemas.microsoft.com/office/powerpoint/2010/main" val="956148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1594709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 4.8</a:t>
            </a:r>
            <a:endParaRPr lang="en-US" baseline="0" dirty="0"/>
          </a:p>
        </p:txBody>
      </p:sp>
    </p:spTree>
    <p:extLst>
      <p:ext uri="{BB962C8B-B14F-4D97-AF65-F5344CB8AC3E}">
        <p14:creationId xmlns:p14="http://schemas.microsoft.com/office/powerpoint/2010/main" val="956148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1594709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net method </a:t>
            </a:r>
            <a:r>
              <a:rPr lang="en-US" sz="1200" b="0" i="0" u="none" strike="noStrike" kern="1200" baseline="0" dirty="0">
                <a:solidFill>
                  <a:schemeClr val="tx1"/>
                </a:solidFill>
                <a:latin typeface="+mn-lt"/>
                <a:ea typeface="+mn-ea"/>
                <a:cs typeface="+mn-cs"/>
              </a:rPr>
              <a:t>is another means of recording invoices, which initially records the invoice at its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 (net of any cash discount). This appendix records merchandising transactions using the net method, where key differences with the gross method are highlighted. When invoices are recorded at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amounts, any cash discounts are deducted from the balance of the Merchandise Inventory account when initially recorded. This assumes that all cash discounts will be taken. If any discounts are later lost, they are recorded in a </a:t>
            </a:r>
            <a:r>
              <a:rPr lang="en-US" sz="1200" b="1" i="0" u="none" strike="noStrike" kern="1200" baseline="0" dirty="0">
                <a:solidFill>
                  <a:schemeClr val="tx1"/>
                </a:solidFill>
                <a:latin typeface="+mn-lt"/>
                <a:ea typeface="+mn-ea"/>
                <a:cs typeface="+mn-cs"/>
              </a:rPr>
              <a:t>Discounts Lost </a:t>
            </a:r>
            <a:r>
              <a:rPr lang="en-US" sz="1200" b="0" i="0" u="none" strike="noStrike" kern="1200" baseline="0" dirty="0">
                <a:solidFill>
                  <a:schemeClr val="tx1"/>
                </a:solidFill>
                <a:latin typeface="+mn-lt"/>
                <a:ea typeface="+mn-ea"/>
                <a:cs typeface="+mn-cs"/>
              </a:rPr>
              <a:t>expense account reported on the income statement.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company purchases merchandise on November 2 at a $500 invoice price ($490 net) with terms of 2∕10, n∕30. Its November 2 entries under the gross and net methods are shown in the first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invoice is paid on (or before) November 12 within the discount period, it records as shown in the second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the invoice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paid within the discount period, but is later paid on December 2 (the n∕30 due date), </a:t>
            </a:r>
            <a:r>
              <a:rPr lang="en-US" sz="1200" b="0" i="1" u="none" strike="noStrike" kern="1200" baseline="0" dirty="0">
                <a:solidFill>
                  <a:schemeClr val="tx1"/>
                </a:solidFill>
                <a:latin typeface="+mn-lt"/>
                <a:ea typeface="+mn-ea"/>
                <a:cs typeface="+mn-cs"/>
              </a:rPr>
              <a:t>after the discount period, </a:t>
            </a:r>
            <a:r>
              <a:rPr lang="en-US" sz="1200" b="0" i="0" u="none" strike="noStrike" kern="1200" baseline="0" dirty="0">
                <a:solidFill>
                  <a:schemeClr val="tx1"/>
                </a:solidFill>
                <a:latin typeface="+mn-lt"/>
                <a:ea typeface="+mn-ea"/>
                <a:cs typeface="+mn-cs"/>
              </a:rPr>
              <a:t>it records the third entries shown.</a:t>
            </a:r>
            <a:endParaRPr lang="en-US" altLang="en-US" sz="1200" dirty="0"/>
          </a:p>
        </p:txBody>
      </p:sp>
    </p:spTree>
    <p:extLst>
      <p:ext uri="{BB962C8B-B14F-4D97-AF65-F5344CB8AC3E}">
        <p14:creationId xmlns:p14="http://schemas.microsoft.com/office/powerpoint/2010/main" val="31594709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illustrate, a company sells merchandise on November 2 at a $500 invoice price ($490 net) with terms of 2∕10, n∕30. The goods cost $200. Its November 2 entries under the gross and net methods are shown in the first two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cash is received on (or before) November 12 within the discount period, company will record the third entries shown.</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cash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received within the discount period, but it is later received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 it records the last entries shown.</a:t>
            </a:r>
            <a:endParaRPr lang="en-US" altLang="en-US" sz="1200" dirty="0"/>
          </a:p>
        </p:txBody>
      </p:sp>
    </p:spTree>
    <p:extLst>
      <p:ext uri="{BB962C8B-B14F-4D97-AF65-F5344CB8AC3E}">
        <p14:creationId xmlns:p14="http://schemas.microsoft.com/office/powerpoint/2010/main" val="31594709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illustrate, a company sells merchandise on November 2 at a $500 invoice price ($490 net) with terms of 2∕10, n∕30. The goods cost $200. Its November 2 entries under the gross and net methods are shown in the first two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cash is received on (or before) November 12 within the discount period, company will record the third entries shown.</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cash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received within the discount period, but it is later received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 it records the last entries shown.</a:t>
            </a:r>
            <a:endParaRPr lang="en-US" altLang="en-US" sz="1200" dirty="0"/>
          </a:p>
        </p:txBody>
      </p:sp>
    </p:spTree>
    <p:extLst>
      <p:ext uri="{BB962C8B-B14F-4D97-AF65-F5344CB8AC3E}">
        <p14:creationId xmlns:p14="http://schemas.microsoft.com/office/powerpoint/2010/main" val="7498969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Under the periodic system, the balance of the Merchandise Inventory account remains</a:t>
            </a:r>
          </a:p>
          <a:p>
            <a:r>
              <a:rPr lang="en-US" sz="1200" b="0" i="0" u="none" strike="noStrike" kern="1200" baseline="0" dirty="0">
                <a:solidFill>
                  <a:schemeClr val="tx1"/>
                </a:solidFill>
                <a:latin typeface="+mn-lt"/>
                <a:ea typeface="+mn-ea"/>
                <a:cs typeface="+mn-cs"/>
              </a:rPr>
              <a:t>unchanged during the period and is updated at period-end as part of the adjusting process. During the</a:t>
            </a:r>
          </a:p>
          <a:p>
            <a:r>
              <a:rPr lang="en-US" sz="1200" b="0" i="0" u="none" strike="noStrike" kern="1200" baseline="0" dirty="0">
                <a:solidFill>
                  <a:schemeClr val="tx1"/>
                </a:solidFill>
                <a:latin typeface="+mn-lt"/>
                <a:ea typeface="+mn-ea"/>
                <a:cs typeface="+mn-cs"/>
              </a:rPr>
              <a:t>period, three accounts are used to record purchases of inventory: Purchases; Purchases Discounts; and</a:t>
            </a:r>
          </a:p>
          <a:p>
            <a:r>
              <a:rPr lang="en-US" sz="1200" b="0" i="0" u="none" strike="noStrike" kern="1200" baseline="0" dirty="0">
                <a:solidFill>
                  <a:schemeClr val="tx1"/>
                </a:solidFill>
                <a:latin typeface="+mn-lt"/>
                <a:ea typeface="+mn-ea"/>
                <a:cs typeface="+mn-cs"/>
              </a:rPr>
              <a:t>Purchases Returns and Allowances. </a:t>
            </a:r>
            <a:r>
              <a:rPr lang="en-US" sz="1200" b="0" i="1" u="none" strike="noStrike" kern="1200" baseline="0" dirty="0">
                <a:solidFill>
                  <a:schemeClr val="tx1"/>
                </a:solidFill>
                <a:latin typeface="+mn-lt"/>
                <a:ea typeface="+mn-ea"/>
                <a:cs typeface="+mn-cs"/>
              </a:rPr>
              <a:t>It is helpful to see that the entries below are identical to the perpetual system except that Merchandise Inventory is substituted for each of the three purchases accounts.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we apply the periodic system to purchases transactions. On November 2, a buyer purchases goods ($500 gross; $490 net) with terms of 2∕10, n∕30. Its November 2 entries under the gross and net methods are shown in the first entries.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 second entries shown illustrate if </a:t>
            </a:r>
            <a:r>
              <a:rPr lang="en-US" sz="1200" b="0" i="0" u="none" strike="noStrike" kern="1200" baseline="0" dirty="0">
                <a:solidFill>
                  <a:schemeClr val="tx1"/>
                </a:solidFill>
                <a:latin typeface="+mn-lt"/>
                <a:ea typeface="+mn-ea"/>
                <a:cs typeface="+mn-cs"/>
              </a:rPr>
              <a:t>the invoice is paid on (or before) November 12 within the discount period.</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 third entries shown illustrate </a:t>
            </a:r>
            <a:r>
              <a:rPr lang="en-US" sz="1200" b="0" i="0" u="none" strike="noStrike" kern="1200" baseline="0" dirty="0">
                <a:solidFill>
                  <a:schemeClr val="tx1"/>
                </a:solidFill>
                <a:latin typeface="+mn-lt"/>
                <a:ea typeface="+mn-ea"/>
                <a:cs typeface="+mn-cs"/>
              </a:rPr>
              <a:t>If the invoice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paid within the discount period, but it is later paid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SALES—Periodic </a:t>
            </a:r>
            <a:r>
              <a:rPr lang="en-US" sz="1200" b="0" i="0" u="none" strike="noStrike" kern="1200" baseline="0" dirty="0">
                <a:solidFill>
                  <a:schemeClr val="tx1"/>
                </a:solidFill>
                <a:latin typeface="+mn-lt"/>
                <a:ea typeface="+mn-ea"/>
                <a:cs typeface="+mn-cs"/>
              </a:rPr>
              <a:t>For the above sales transactions, the </a:t>
            </a:r>
            <a:r>
              <a:rPr lang="en-US" sz="1200" b="1" i="0" u="none" strike="noStrike" kern="1200" baseline="0" dirty="0">
                <a:solidFill>
                  <a:schemeClr val="tx1"/>
                </a:solidFill>
                <a:latin typeface="+mn-lt"/>
                <a:ea typeface="+mn-ea"/>
                <a:cs typeface="+mn-cs"/>
              </a:rPr>
              <a:t>perpetual and periodic entries are identical except that under the periodic system the cost-side entries are </a:t>
            </a:r>
            <a:r>
              <a:rPr lang="en-US" sz="1200" b="1" i="1" u="none" strike="noStrike" kern="1200" baseline="0" dirty="0">
                <a:solidFill>
                  <a:schemeClr val="tx1"/>
                </a:solidFill>
                <a:latin typeface="+mn-lt"/>
                <a:ea typeface="+mn-ea"/>
                <a:cs typeface="+mn-cs"/>
              </a:rPr>
              <a:t>not </a:t>
            </a:r>
            <a:r>
              <a:rPr lang="en-US" sz="1200" b="1" i="0" u="none" strike="noStrike" kern="1200" baseline="0" dirty="0">
                <a:solidFill>
                  <a:schemeClr val="tx1"/>
                </a:solidFill>
                <a:latin typeface="+mn-lt"/>
                <a:ea typeface="+mn-ea"/>
                <a:cs typeface="+mn-cs"/>
              </a:rPr>
              <a:t>made at the time of each sale nor for any subsequent returns. </a:t>
            </a:r>
            <a:r>
              <a:rPr lang="en-US" sz="1200" b="0" i="0" u="none" strike="noStrike" kern="1200" baseline="0" dirty="0">
                <a:solidFill>
                  <a:schemeClr val="tx1"/>
                </a:solidFill>
                <a:latin typeface="+mn-lt"/>
                <a:ea typeface="+mn-ea"/>
                <a:cs typeface="+mn-cs"/>
              </a:rPr>
              <a:t>Instead, the cost of goods sold is computed at period-end based on a physical count of inventory. This entry is illustrated in Exhibit 5A.1.</a:t>
            </a:r>
            <a:endParaRPr lang="en-US" altLang="en-US" sz="1200" dirty="0"/>
          </a:p>
        </p:txBody>
      </p:sp>
    </p:spTree>
    <p:extLst>
      <p:ext uri="{BB962C8B-B14F-4D97-AF65-F5344CB8AC3E}">
        <p14:creationId xmlns:p14="http://schemas.microsoft.com/office/powerpoint/2010/main" val="315947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alternative inventory accounting systems can be used to collect information about cost of goods sold and cost of inventory: </a:t>
            </a:r>
            <a:r>
              <a:rPr lang="en-US" i="1" dirty="0"/>
              <a:t>perpetual system </a:t>
            </a:r>
            <a:r>
              <a:rPr lang="en-US" dirty="0"/>
              <a:t>or </a:t>
            </a:r>
            <a:r>
              <a:rPr lang="en-US" i="1" dirty="0"/>
              <a:t>periodic system</a:t>
            </a:r>
            <a:r>
              <a:rPr lang="en-US" dirty="0"/>
              <a:t>. </a:t>
            </a:r>
          </a:p>
          <a:p>
            <a:endParaRPr lang="en-US" dirty="0"/>
          </a:p>
          <a:p>
            <a:r>
              <a:rPr lang="en-US" b="1" dirty="0"/>
              <a:t>Perpetual inventory system </a:t>
            </a:r>
            <a:r>
              <a:rPr lang="en-US" dirty="0"/>
              <a:t>updates accounting records for </a:t>
            </a:r>
            <a:r>
              <a:rPr lang="en-US" i="1" dirty="0"/>
              <a:t>each</a:t>
            </a:r>
            <a:r>
              <a:rPr lang="en-US" dirty="0"/>
              <a:t> purchase and sale of inventory.  </a:t>
            </a:r>
          </a:p>
          <a:p>
            <a:r>
              <a:rPr lang="en-US" b="1" dirty="0"/>
              <a:t>Periodic inventory system </a:t>
            </a:r>
            <a:r>
              <a:rPr lang="en-US" dirty="0"/>
              <a:t>updates the accounting records for purchases and sales of inventory </a:t>
            </a:r>
            <a:r>
              <a:rPr lang="en-US" i="1" dirty="0"/>
              <a:t>only at the end of a period</a:t>
            </a:r>
            <a:r>
              <a:rPr lang="en-US" dirty="0"/>
              <a:t>. </a:t>
            </a:r>
          </a:p>
          <a:p>
            <a:endParaRPr lang="en-US" dirty="0"/>
          </a:p>
          <a:p>
            <a:r>
              <a:rPr lang="en-US" dirty="0"/>
              <a:t>Technological advances and competitive pressures have dramatically increased the use of the perpetual system. It gives managers immediate access to information on sales and inventory levels, where they can strategically react to increase profit.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endParaRPr lang="en-US" altLang="en-US" dirty="0"/>
          </a:p>
        </p:txBody>
      </p:sp>
    </p:spTree>
    <p:extLst>
      <p:ext uri="{BB962C8B-B14F-4D97-AF65-F5344CB8AC3E}">
        <p14:creationId xmlns:p14="http://schemas.microsoft.com/office/powerpoint/2010/main" val="118026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Need-to-Know</a:t>
            </a:r>
            <a:r>
              <a:rPr lang="en-US" baseline="0" dirty="0"/>
              <a:t> 4-1</a:t>
            </a:r>
            <a:endParaRPr lang="en-US" dirty="0"/>
          </a:p>
          <a:p>
            <a:endParaRPr lang="en-US" dirty="0"/>
          </a:p>
        </p:txBody>
      </p:sp>
    </p:spTree>
    <p:extLst>
      <p:ext uri="{BB962C8B-B14F-4D97-AF65-F5344CB8AC3E}">
        <p14:creationId xmlns:p14="http://schemas.microsoft.com/office/powerpoint/2010/main" val="56333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33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Need-to-Know</a:t>
            </a:r>
            <a:r>
              <a:rPr lang="en-US" baseline="0" dirty="0"/>
              <a:t> 4-1</a:t>
            </a:r>
            <a:endParaRPr lang="en-US" dirty="0"/>
          </a:p>
          <a:p>
            <a:endParaRPr lang="en-US" dirty="0"/>
          </a:p>
          <a:p>
            <a:endParaRPr lang="en-US" dirty="0"/>
          </a:p>
        </p:txBody>
      </p:sp>
    </p:spTree>
    <p:extLst>
      <p:ext uri="{BB962C8B-B14F-4D97-AF65-F5344CB8AC3E}">
        <p14:creationId xmlns:p14="http://schemas.microsoft.com/office/powerpoint/2010/main" val="56333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33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33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 illustrate, Z-Mart records a $500 cash purchase of merchandise on November 2 as follows: debit Merchandise Inventory and credit Cash.</a:t>
            </a:r>
          </a:p>
          <a:p>
            <a:pPr eaLnBrk="1" hangingPunct="1"/>
            <a:endParaRPr lang="en-US" altLang="en-US" dirty="0"/>
          </a:p>
          <a:p>
            <a:pPr eaLnBrk="1" hangingPunct="1"/>
            <a:r>
              <a:rPr lang="en-US" dirty="0"/>
              <a:t>If these goods were instead purchased on credit, and no discounts were offered for early payment, Z-Mart would make the same entry except that Accounts Payable would be credited instead of Cash.</a:t>
            </a:r>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purchase of goods on credit requires a clear statement of expected future payments and dates to avoid misunderstandings. </a:t>
            </a:r>
            <a:r>
              <a:rPr lang="en-US" b="1" dirty="0"/>
              <a:t>Credit terms </a:t>
            </a:r>
            <a:r>
              <a:rPr lang="en-US" dirty="0"/>
              <a:t>for a purchase include the amounts and timing of payments from a buyer to a seller. Credit terms usually reflect an industry’s practices. To illustrate, when sellers require payment within 10 days after the end of the month of the invoice date, the invoice will show credit terms as “n/10 EOM,” which stands for net 10 days after end of month (</a:t>
            </a:r>
            <a:r>
              <a:rPr lang="en-US" b="1" dirty="0"/>
              <a:t>EOM</a:t>
            </a:r>
            <a:r>
              <a:rPr lang="en-US" dirty="0"/>
              <a:t>). When sellers require payment within 30 days after the invoice date, the invoice shows credit terms of “n/30,” which stands for </a:t>
            </a:r>
            <a:r>
              <a:rPr lang="en-US" i="1" dirty="0"/>
              <a:t>net 30 days</a:t>
            </a:r>
            <a:r>
              <a:rPr lang="en-US" dirty="0"/>
              <a:t>.</a:t>
            </a:r>
          </a:p>
          <a:p>
            <a:pPr eaLnBrk="1" hangingPunct="1"/>
            <a:endParaRPr lang="en-US" dirty="0"/>
          </a:p>
          <a:p>
            <a:pPr eaLnBrk="1" hangingPunct="1"/>
            <a:r>
              <a:rPr lang="en-US" dirty="0"/>
              <a:t>Sellers can grant a </a:t>
            </a:r>
            <a:r>
              <a:rPr lang="en-US" b="1" dirty="0"/>
              <a:t>cash discount </a:t>
            </a:r>
            <a:r>
              <a:rPr lang="en-US" dirty="0"/>
              <a:t>to encourage buyers to pay earlier. A buyer views a cash discount as a </a:t>
            </a:r>
            <a:r>
              <a:rPr lang="en-US" b="1" dirty="0"/>
              <a:t>purchase discount. </a:t>
            </a:r>
            <a:r>
              <a:rPr lang="en-US" dirty="0"/>
              <a:t>A seller views a cash discount as a </a:t>
            </a:r>
            <a:r>
              <a:rPr lang="en-US" b="1" dirty="0"/>
              <a:t>sales discount. </a:t>
            </a:r>
            <a:r>
              <a:rPr lang="en-US" dirty="0"/>
              <a:t>Any cash discounts are described in the credit terms on the invoice. For example, credit terms of “2/10, n/60” mean that full payment is due within a 60-day credit period, but the buyer can deduct 2% of the invoice amount if payment is made within 10 days of the invoice date. This reduced payment applies only for the </a:t>
            </a:r>
            <a:r>
              <a:rPr lang="en-US" b="1" dirty="0"/>
              <a:t>discount period.</a:t>
            </a:r>
            <a:endParaRPr lang="en-US" dirty="0"/>
          </a:p>
          <a:p>
            <a:pPr eaLnBrk="1" hangingPunct="1"/>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Purchase discount terms are typically written as this slide shows. This particular discount term would be read as “two ten, net thirty.”  </a:t>
            </a:r>
          </a:p>
          <a:p>
            <a:pPr eaLnBrk="1" hangingPunct="1"/>
            <a:endParaRPr lang="en-US" altLang="en-US" dirty="0"/>
          </a:p>
          <a:p>
            <a:pPr eaLnBrk="1" hangingPunct="1"/>
            <a:r>
              <a:rPr lang="en-US" altLang="en-US" dirty="0"/>
              <a:t>The first number represents the discount percentage.  </a:t>
            </a:r>
          </a:p>
          <a:p>
            <a:pPr eaLnBrk="1" hangingPunct="1"/>
            <a:r>
              <a:rPr lang="en-US" altLang="en-US" dirty="0"/>
              <a:t>The second number represents the discount period (in days).  </a:t>
            </a:r>
          </a:p>
          <a:p>
            <a:pPr eaLnBrk="1" hangingPunct="1"/>
            <a:r>
              <a:rPr lang="en-US" altLang="en-US" dirty="0"/>
              <a:t>The letter “n” stands for the word net.</a:t>
            </a:r>
          </a:p>
          <a:p>
            <a:pPr eaLnBrk="1" hangingPunct="1"/>
            <a:r>
              <a:rPr lang="en-US" altLang="en-US" dirty="0"/>
              <a:t>The last number represents the entire credit period (in days).</a:t>
            </a:r>
          </a:p>
          <a:p>
            <a:pPr eaLnBrk="1" hangingPunct="1"/>
            <a:r>
              <a:rPr lang="en-US" altLang="en-US" dirty="0"/>
              <a:t>In this case, if the customer pays within 10 days, then a 2% discount may be taken. If not, then all of the amount is due within 30 days.</a:t>
            </a:r>
          </a:p>
        </p:txBody>
      </p:sp>
    </p:spTree>
    <p:extLst>
      <p:ext uri="{BB962C8B-B14F-4D97-AF65-F5344CB8AC3E}">
        <p14:creationId xmlns:p14="http://schemas.microsoft.com/office/powerpoint/2010/main" val="74279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illustrate how a buyer accounts for a purchases discount, assume that on November 2, Z-Mart purchases $500 of merchandise </a:t>
            </a:r>
            <a:r>
              <a:rPr lang="en-US" sz="1200" b="1" i="1" u="none" strike="noStrike" kern="1200" baseline="0" dirty="0">
                <a:solidFill>
                  <a:schemeClr val="tx1"/>
                </a:solidFill>
                <a:latin typeface="+mn-lt"/>
                <a:ea typeface="+mn-ea"/>
                <a:cs typeface="+mn-cs"/>
              </a:rPr>
              <a:t>on credit </a:t>
            </a:r>
            <a:r>
              <a:rPr lang="en-US" sz="1200" b="0" i="0" u="none" strike="noStrike" kern="1200" baseline="0" dirty="0">
                <a:solidFill>
                  <a:schemeClr val="tx1"/>
                </a:solidFill>
                <a:latin typeface="+mn-lt"/>
                <a:ea typeface="+mn-ea"/>
                <a:cs typeface="+mn-cs"/>
              </a:rPr>
              <a:t>with terms of 2∕10, n∕30. The amount due, if paid on or before November 12, is $490, computed as $500 − ($500 × 2%)—or alternatively computed as $500 × (100% − 2%). Many buyers take advantage of a purchases discount because of the usually high interest rate implied by not taking 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Z-Mart does not pay within the 10-day 2% discount period, it can delay payment by 20 more days, at which point it must pay $500. The </a:t>
            </a:r>
            <a:r>
              <a:rPr lang="en-US" sz="1200" b="0" i="1" u="none" strike="noStrike" kern="1200" baseline="0" dirty="0">
                <a:solidFill>
                  <a:schemeClr val="tx1"/>
                </a:solidFill>
                <a:latin typeface="+mn-lt"/>
                <a:ea typeface="+mn-ea"/>
                <a:cs typeface="+mn-cs"/>
              </a:rPr>
              <a:t>gross method </a:t>
            </a:r>
            <a:r>
              <a:rPr lang="en-US" sz="1200" b="0" i="0" u="none" strike="noStrike" kern="1200" baseline="0" dirty="0">
                <a:solidFill>
                  <a:schemeClr val="tx1"/>
                </a:solidFill>
                <a:latin typeface="+mn-lt"/>
                <a:ea typeface="+mn-ea"/>
                <a:cs typeface="+mn-cs"/>
              </a:rPr>
              <a:t>for recording purchases enters the full invoice (gross) amount for merchandise. If Z-Mart uses the gross method, it makes the following entry dated as of the invoice date: debit to Merchandise Inventory and credit to Accounts Payable for $500.</a:t>
            </a:r>
            <a:endParaRPr lang="en-US" dirty="0"/>
          </a:p>
        </p:txBody>
      </p:sp>
    </p:spTree>
    <p:extLst>
      <p:ext uri="{BB962C8B-B14F-4D97-AF65-F5344CB8AC3E}">
        <p14:creationId xmlns:p14="http://schemas.microsoft.com/office/powerpoint/2010/main" val="326774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manufacturer or wholesaler prepares a catalog of items it has for sale, it usually gives each item a </a:t>
            </a:r>
            <a:r>
              <a:rPr lang="en-US" b="1" dirty="0"/>
              <a:t>list price, </a:t>
            </a:r>
            <a:r>
              <a:rPr lang="en-US" dirty="0"/>
              <a:t>also called a </a:t>
            </a:r>
            <a:r>
              <a:rPr lang="en-US" i="1" dirty="0"/>
              <a:t>catalog price</a:t>
            </a:r>
            <a:r>
              <a:rPr lang="en-US" b="1" dirty="0"/>
              <a:t>. </a:t>
            </a:r>
            <a:r>
              <a:rPr lang="en-US" dirty="0"/>
              <a:t>However, an item’s intended </a:t>
            </a:r>
            <a:r>
              <a:rPr lang="en-US" i="1" dirty="0"/>
              <a:t>selling price </a:t>
            </a:r>
            <a:r>
              <a:rPr lang="en-US" dirty="0"/>
              <a:t>equals list price minus a given percent called a </a:t>
            </a:r>
            <a:r>
              <a:rPr lang="en-US" b="1" dirty="0"/>
              <a:t>trade discount. </a:t>
            </a:r>
            <a:r>
              <a:rPr lang="en-US" dirty="0"/>
              <a:t>The amount of trade discount usually depends on whether a buyer is a wholesaler, retailer, or final consumer. A wholesaler buying in large quantities is often granted a larger discount than a retailer buying in smaller quantities. A buyer records the net amount of list price minus trade discount. For example, in the November 2 purchase of merchandise by Z-Mart, the merchandise was listed in the seller’s catalog at $2,000 and Z-Mart received a 40% trade discount. This meant that Z-Mart’s purchase price was $1,200, computed as $2,000 - (40% * $2,000).</a:t>
            </a:r>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If Z-Mart pays the amount due on (or before) November 12, the entry is a debit for </a:t>
            </a:r>
            <a:r>
              <a:rPr lang="en-US" altLang="en-US" dirty="0"/>
              <a:t>the entire Accounts Payable of $500 which is paid off with a cash payment of $490. The difference of $10 is the purchase discount, which is recorded as a reduction in the cost of the Merchandise Inventory.</a:t>
            </a:r>
          </a:p>
        </p:txBody>
      </p:sp>
    </p:spTree>
    <p:extLst>
      <p:ext uri="{BB962C8B-B14F-4D97-AF65-F5344CB8AC3E}">
        <p14:creationId xmlns:p14="http://schemas.microsoft.com/office/powerpoint/2010/main" val="326774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Merchandise Inventory account after these entries reflects the net cost of merchandise purchased, and the Accounts Payable account shows a zero balance.</a:t>
            </a:r>
          </a:p>
          <a:p>
            <a:pPr eaLnBrk="1" hangingPunct="1"/>
            <a:r>
              <a:rPr lang="en-US" dirty="0"/>
              <a:t> </a:t>
            </a:r>
          </a:p>
          <a:p>
            <a:r>
              <a:rPr lang="en-US" dirty="0"/>
              <a:t>A buyer’s failure to pay within a discount period can be expensive.  If Z-Mart does not pay within the 10-day 2% discount period, it can delay payment by 20 more days. This delay costs Z-Mart $10, computed as 2% x $500. Most buyers take advantage of a purchase discount because of the usually high interest rate implied from not taking it.  Also, good cash management means that no invoice is paid until the last day of the discount or credit period.</a:t>
            </a:r>
          </a:p>
          <a:p>
            <a:pPr eaLnBrk="1" hangingPunct="1"/>
            <a:endParaRPr lang="en-US" dirty="0"/>
          </a:p>
        </p:txBody>
      </p:sp>
    </p:spTree>
    <p:extLst>
      <p:ext uri="{BB962C8B-B14F-4D97-AF65-F5344CB8AC3E}">
        <p14:creationId xmlns:p14="http://schemas.microsoft.com/office/powerpoint/2010/main" val="3267744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If the amount is paid after November 12, the discount is lost. For example, if Z-Mart pays the gross amount due on December 2 (the n∕30 due date), it makes the following entry to debit Accounts Payable and credit Cash for $500.</a:t>
            </a:r>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1" hangingPunct="1">
              <a:defRPr/>
            </a:pPr>
            <a:r>
              <a:rPr lang="en-US" i="1" dirty="0"/>
              <a:t>Purchase returns are</a:t>
            </a:r>
            <a:r>
              <a:rPr lang="en-US" dirty="0"/>
              <a:t> merchandise a buyer acquires but then returns to the seller. A </a:t>
            </a:r>
            <a:r>
              <a:rPr lang="en-US" i="1" dirty="0"/>
              <a:t>purchase allowance </a:t>
            </a:r>
            <a:r>
              <a:rPr lang="en-US" dirty="0"/>
              <a:t>refers to</a:t>
            </a:r>
            <a:r>
              <a:rPr lang="en-US" baseline="0" dirty="0"/>
              <a:t> seller granting </a:t>
            </a:r>
            <a:r>
              <a:rPr lang="en-US" dirty="0"/>
              <a:t>a price reduction (allowance) to a buyer of defective or unacceptable merchandise. Buyers often keep defective goods if they can be sold and if the seller grants an acceptable allowance. When a buyer returns or takes an allowance on merchandise, the buyer issues a </a:t>
            </a:r>
            <a:r>
              <a:rPr lang="en-US" b="1" dirty="0"/>
              <a:t>debit memorandum </a:t>
            </a:r>
            <a:r>
              <a:rPr lang="en-US" dirty="0"/>
              <a:t>to inform the seller of a debit made to the account payable in the buyer’s records (debits reduce liabilities).</a:t>
            </a:r>
          </a:p>
          <a:p>
            <a:pPr eaLnBrk="1" hangingPunct="1"/>
            <a:endParaRPr lang="en-US" altLang="en-US" dirty="0"/>
          </a:p>
        </p:txBody>
      </p:sp>
    </p:spTree>
    <p:extLst>
      <p:ext uri="{BB962C8B-B14F-4D97-AF65-F5344CB8AC3E}">
        <p14:creationId xmlns:p14="http://schemas.microsoft.com/office/powerpoint/2010/main" val="74279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Assume that on </a:t>
            </a:r>
            <a:r>
              <a:rPr lang="en-US" dirty="0">
                <a:effectLst>
                  <a:outerShdw blurRad="38100" dist="38100" dir="2700000" algn="tl">
                    <a:srgbClr val="C0C0C0"/>
                  </a:outerShdw>
                </a:effectLst>
              </a:rPr>
              <a:t>November 5, </a:t>
            </a:r>
            <a:r>
              <a:rPr lang="en-US" dirty="0"/>
              <a:t>Z-Mart (buyer) issues a $30 debit memorandum for an allowance from </a:t>
            </a:r>
            <a:r>
              <a:rPr lang="en-US" dirty="0" err="1"/>
              <a:t>Trex</a:t>
            </a:r>
            <a:r>
              <a:rPr lang="en-US" dirty="0"/>
              <a:t> for defective merchandise. Z-Mart’s November 5 entry to update its Merchandise Inventory account to reflect the purchase allowance is a debit to Accounts Payable and a credit to Merchandise Inventory for $30. The buyer’s allowance for defective merchandise is subtracted</a:t>
            </a:r>
            <a:r>
              <a:rPr lang="en-US" baseline="0" dirty="0"/>
              <a:t> from </a:t>
            </a:r>
            <a:r>
              <a:rPr lang="en-US" dirty="0"/>
              <a:t>the buyer’s account payable balance to the seller. When cash is refunded, the Cash account is debited instead of Accounts Payable.</a:t>
            </a:r>
          </a:p>
        </p:txBody>
      </p:sp>
    </p:spTree>
    <p:extLst>
      <p:ext uri="{BB962C8B-B14F-4D97-AF65-F5344CB8AC3E}">
        <p14:creationId xmlns:p14="http://schemas.microsoft.com/office/powerpoint/2010/main" val="326774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Returns are recorded at the net costs charged to buyers. </a:t>
            </a:r>
            <a:r>
              <a:rPr lang="en-US" dirty="0"/>
              <a:t>To illustrate the accounting for returns, suppose on June 1 that Z-Mart purchases $250 of merchandise with terms 2∕10, n∕60. On June 3, Z-Mart returns $50 of those goods. When Z-Mart pays on June 11, it takes the 2% discount only on the $200 remaining balance ($250 − $50). When goods are returned, a buyer can take a discount on only the remaining balance of the invoice. This means the discount is $4 (computed as $200 × 2%) and the cash payment is $196 ($200 − $4). The entries on this slide reflect this illustration.</a:t>
            </a:r>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1" hangingPunct="1">
              <a:defRPr/>
            </a:pPr>
            <a:r>
              <a:rPr lang="en-US" dirty="0"/>
              <a:t>The buyer and seller must agree on who is responsible for paying any freight costs and who bears the risk of loss during transit for merchandising transactions. This is the same as asking at what point ownership transfers from the seller to the buyer. The point of transfer is called the </a:t>
            </a:r>
            <a:r>
              <a:rPr lang="en-US" b="1" dirty="0"/>
              <a:t>FOB </a:t>
            </a:r>
            <a:r>
              <a:rPr lang="en-US" dirty="0"/>
              <a:t>(</a:t>
            </a:r>
            <a:r>
              <a:rPr lang="en-US" i="1" dirty="0"/>
              <a:t>free on board</a:t>
            </a:r>
            <a:r>
              <a:rPr lang="en-US" dirty="0"/>
              <a:t>) point, which determines who pays transportation costs (and often other incidental costs of transit such as insurance). Whoever owns the goods in transit pays the shipping cost.</a:t>
            </a:r>
          </a:p>
          <a:p>
            <a:pPr eaLnBrk="1" hangingPunct="1"/>
            <a:endParaRPr lang="en-US" altLang="en-US" dirty="0"/>
          </a:p>
          <a:p>
            <a:pPr eaLnBrk="1" hangingPunct="1"/>
            <a:r>
              <a:rPr lang="en-US" dirty="0"/>
              <a:t>Exhibit 4.7 identifies two alternative points of transfer. (1) FOB shipping point, also called FOB factory, means the buyer accepts ownership when the goods depart the seller’s place of business. The buyer pays shipping costs and has the risk of loss in transit. The goods are part of the buyer’s inventory when they are in transit since ownership has transferred to the buyer.  (2) FOB</a:t>
            </a:r>
            <a:r>
              <a:rPr lang="en-US" baseline="0" dirty="0"/>
              <a:t> destination means ownership of goods transfers to the buyer when the goods arrive at the buyer’s place of business.  The seller is responsible for paying shipping charges and has the risk of loss in transit.</a:t>
            </a:r>
            <a:endParaRPr lang="en-US" altLang="en-US" dirty="0"/>
          </a:p>
        </p:txBody>
      </p:sp>
    </p:spTree>
    <p:extLst>
      <p:ext uri="{BB962C8B-B14F-4D97-AF65-F5344CB8AC3E}">
        <p14:creationId xmlns:p14="http://schemas.microsoft.com/office/powerpoint/2010/main" val="326774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a buyer is responsible for paying transportation costs (FOB shipping point), the payment is made to a carrier or directly to the seller depending on the agreement. The cost principle requires that any necessary transportation costs of a buyer (often called transportation-in or freight-in) be included as part of the cost of purchased merchandise. To illustrate, Z-Mart’s entry to record a $75 freight charge from an independent carrier for merchandise purchased FOB shipping point is a debit to Merchandise Inventory and a credit to Cash for $75.</a:t>
            </a:r>
          </a:p>
        </p:txBody>
      </p:sp>
    </p:spTree>
    <p:extLst>
      <p:ext uri="{BB962C8B-B14F-4D97-AF65-F5344CB8AC3E}">
        <p14:creationId xmlns:p14="http://schemas.microsoft.com/office/powerpoint/2010/main" val="326774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purchases are recorded as debits to Merchandise Inventory. Any later purchase discounts, returns, and allowances are credited (decreases) to Merchandise Inventory. Transportation-in is debited (added) to Merchandise Inventory. Z-Mart’s itemized costs of merchandise purchases for year 2017 are shown.</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endParaRPr lang="en-US" dirty="0"/>
          </a:p>
          <a:p>
            <a:endParaRPr lang="en-US" dirty="0"/>
          </a:p>
        </p:txBody>
      </p:sp>
    </p:spTree>
    <p:extLst>
      <p:ext uri="{BB962C8B-B14F-4D97-AF65-F5344CB8AC3E}">
        <p14:creationId xmlns:p14="http://schemas.microsoft.com/office/powerpoint/2010/main" val="3267744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Prepare journal entries to record each of the following purchases transactions of a merchandising company. Assume a perpetual inventory system. </a:t>
            </a:r>
          </a:p>
          <a:p>
            <a:endParaRPr lang="en-US" dirty="0"/>
          </a:p>
        </p:txBody>
      </p:sp>
    </p:spTree>
    <p:extLst>
      <p:ext uri="{BB962C8B-B14F-4D97-AF65-F5344CB8AC3E}">
        <p14:creationId xmlns:p14="http://schemas.microsoft.com/office/powerpoint/2010/main" val="991120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685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Oct. 1 - Purchased $1,000</a:t>
            </a:r>
            <a:r>
              <a:rPr lang="en-US" baseline="0" dirty="0"/>
              <a:t> of goods</a:t>
            </a:r>
            <a:r>
              <a:rPr lang="en-US" dirty="0"/>
              <a:t>. The terms of the sale are 4/10, n/30, and FOB shipping point; the invoice is dated October 1. The journal entry to record the purchase is a debit to merchandise inventory, $1,000, and we credit the liability account, Accounts payable. Under a perpetual inventory system, the balance in the Merchandise inventory account always represents the cost of the inventory on hand. </a:t>
            </a:r>
          </a:p>
          <a:p>
            <a:r>
              <a:rPr lang="en-US" dirty="0"/>
              <a:t>Oct. 3 - Paid $30 cash for freight charges from UPS for the October 1 purchase. Because the units were shipped FOB shipping point, both the title to the units as well as the responsibility to pay for the freight, transferred to us as soon as the units were shipped. Purchasing units FOB shipping point makes them more expensive. We increase the value of the inventory account to record the additional cost, debiting Merchandise inventory for $30, and we credit Cash. </a:t>
            </a:r>
          </a:p>
          <a:p>
            <a:r>
              <a:rPr lang="en-US" dirty="0"/>
              <a:t>Oct. 7 - Returned $50 of the October 1 purchase and received full credit. The journal entry reduces the balance in the liability account by $50 and reduces the balance in the asset account, Merchandise inventory. </a:t>
            </a:r>
          </a:p>
          <a:p>
            <a:r>
              <a:rPr lang="en-US" dirty="0"/>
              <a:t>Oct. 11 - Paid the amount due from the October 1 purchase, less the return on October 7. The terms of the sale are 4/10, net 30. By paying within the 10-day discount period, we are able to reduce the balance due by 4%. The balance due as of October 11 is $950. The journal entry to record full payment is a debit to Accounts payable for $950; credit Merchandise inventory for 4% of $950, $38; and credit Cash for 96% of $950, $912. The balance in merchandise inventory at month-end is $942. This represents the total actual cost of the inventory; $30 for freight less the return and discount. </a:t>
            </a:r>
          </a:p>
          <a:p>
            <a:endParaRPr lang="en-US" dirty="0"/>
          </a:p>
        </p:txBody>
      </p:sp>
    </p:spTree>
    <p:extLst>
      <p:ext uri="{BB962C8B-B14F-4D97-AF65-F5344CB8AC3E}">
        <p14:creationId xmlns:p14="http://schemas.microsoft.com/office/powerpoint/2010/main" val="2753489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Need-to-Know 5.2</a:t>
            </a:r>
          </a:p>
        </p:txBody>
      </p:sp>
    </p:spTree>
    <p:extLst>
      <p:ext uri="{BB962C8B-B14F-4D97-AF65-F5344CB8AC3E}">
        <p14:creationId xmlns:p14="http://schemas.microsoft.com/office/powerpoint/2010/main" val="2753489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926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Oct. 31 - Assume the October 11 payment was never made and, instead, payment of the amount due on the October 1 purchase, less the return on October 7, occurred on October 31. Because we did not pay within the 10-day discount period, no discount is allowed. The journal entry on October 31 is a debit to Accounts payable, $950, and a credit to Cash. The balance in Merchandise inventory at the end of the month is $980. </a:t>
            </a:r>
          </a:p>
          <a:p>
            <a:endParaRPr lang="en-US" dirty="0"/>
          </a:p>
        </p:txBody>
      </p:sp>
    </p:spTree>
    <p:extLst>
      <p:ext uri="{BB962C8B-B14F-4D97-AF65-F5344CB8AC3E}">
        <p14:creationId xmlns:p14="http://schemas.microsoft.com/office/powerpoint/2010/main" val="2753489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2753489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00661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Merchandising companies also must account for sales, sales discounts, sales returns and allowances, and cost of goods sold. A merchandising company such as Z-Mart reflects these items in its gross profit computation.</a:t>
            </a:r>
          </a:p>
          <a:p>
            <a:endParaRPr lang="en-US" dirty="0"/>
          </a:p>
          <a:p>
            <a:r>
              <a:rPr lang="en-US" dirty="0"/>
              <a:t>This shows that customers paid $314,700 for merchandise that cost Z-Mart $230,400, yielding a markup (gross profit) of $84,300.</a:t>
            </a:r>
          </a:p>
          <a:p>
            <a:endParaRPr lang="en-US" dirty="0"/>
          </a:p>
          <a:p>
            <a:endParaRPr lang="en-US" altLang="en-US" dirty="0"/>
          </a:p>
        </p:txBody>
      </p:sp>
    </p:spTree>
    <p:extLst>
      <p:ext uri="{BB962C8B-B14F-4D97-AF65-F5344CB8AC3E}">
        <p14:creationId xmlns:p14="http://schemas.microsoft.com/office/powerpoint/2010/main" val="1491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Each sales transaction for a seller of merchandise involves two parts:</a:t>
            </a:r>
          </a:p>
          <a:p>
            <a:pPr marL="234841" indent="-234841">
              <a:buFont typeface="+mj-lt"/>
              <a:buAutoNum type="arabicPeriod"/>
              <a:defRPr/>
            </a:pPr>
            <a:r>
              <a:rPr lang="en-US" dirty="0"/>
              <a:t>Revenue received in the form of an asset from a customer; and</a:t>
            </a:r>
          </a:p>
          <a:p>
            <a:pPr marL="234841" indent="-234841">
              <a:buFont typeface="+mj-lt"/>
              <a:buAutoNum type="arabicPeriod"/>
              <a:defRPr/>
            </a:pPr>
            <a:r>
              <a:rPr lang="en-US" dirty="0"/>
              <a:t>Recognition of the cost of merchandise sold to a customer.</a:t>
            </a:r>
          </a:p>
          <a:p>
            <a:pPr>
              <a:defRPr/>
            </a:pPr>
            <a:endParaRPr lang="en-US" dirty="0"/>
          </a:p>
          <a:p>
            <a:pPr>
              <a:defRPr/>
            </a:pPr>
            <a:r>
              <a:rPr lang="en-US" dirty="0"/>
              <a:t>Accounting for a sales transaction under the perpetual system requires recording information about both parts. This means that each sales transaction for merchandisers, whether for cash or on credit, requires two entries: one for revenue and one for cost.</a:t>
            </a:r>
          </a:p>
          <a:p>
            <a:pPr>
              <a:defRPr/>
            </a:pPr>
            <a:endParaRPr lang="en-US" dirty="0"/>
          </a:p>
        </p:txBody>
      </p:sp>
    </p:spTree>
    <p:extLst>
      <p:ext uri="{BB962C8B-B14F-4D97-AF65-F5344CB8AC3E}">
        <p14:creationId xmlns:p14="http://schemas.microsoft.com/office/powerpoint/2010/main" val="2033127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 illustrate, Z-Mart sold $1,000 of merchandise on credit terms n∕60 on November 12. The revenue part of this transaction is recorded as a debit to Accounts Receivable and a credit</a:t>
            </a:r>
            <a:r>
              <a:rPr lang="en-US" baseline="0" dirty="0"/>
              <a:t> to Sales.</a:t>
            </a:r>
          </a:p>
          <a:p>
            <a:pPr eaLnBrk="1" hangingPunct="1"/>
            <a:endParaRPr lang="en-US" dirty="0"/>
          </a:p>
          <a:p>
            <a:pPr eaLnBrk="1" hangingPunct="1"/>
            <a:r>
              <a:rPr lang="en-US" dirty="0"/>
              <a:t>The cost side of each sale requires that Merchandise Inventory decrease by that item’s actual cost. For example, the cost of the merchandise Z-Mart sold on November 12 is $300, and the entry to record the cost part of this sales transaction includes</a:t>
            </a:r>
            <a:r>
              <a:rPr lang="en-US" baseline="0" dirty="0"/>
              <a:t> a debit to Cost of Goods Sold and a credit to Merchandise Inventory.</a:t>
            </a:r>
            <a:endParaRPr lang="en-US" dirty="0"/>
          </a:p>
        </p:txBody>
      </p:sp>
    </p:spTree>
    <p:extLst>
      <p:ext uri="{BB962C8B-B14F-4D97-AF65-F5344CB8AC3E}">
        <p14:creationId xmlns:p14="http://schemas.microsoft.com/office/powerpoint/2010/main" val="3023263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023263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Sales discounts </a:t>
            </a:r>
            <a:r>
              <a:rPr lang="en-US" dirty="0"/>
              <a:t>on credit sales can benefit a seller through earlier cash receipts and reduced collection efforts. Many sales discounts are favorable to the buyer, and many buyers will take advantage of them. New revenue recognition rules require that sellers report sales net of expected sales discounts. These rules apply to annual periods of public entities beginning after December 15, 2017 (earlier use is permitted for periods beginning after December 15, 2016).</a:t>
            </a:r>
          </a:p>
        </p:txBody>
      </p:sp>
    </p:spTree>
    <p:extLst>
      <p:ext uri="{BB962C8B-B14F-4D97-AF65-F5344CB8AC3E}">
        <p14:creationId xmlns:p14="http://schemas.microsoft.com/office/powerpoint/2010/main" val="3023263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Z-Mart completes a credit sale for $1,000 on November 12 with terms of 2/10, n/45. The entry to record the revenue part of this sale is </a:t>
            </a:r>
            <a:r>
              <a:rPr lang="en-US" altLang="en-US" dirty="0"/>
              <a:t>to debit Accounts Receivable and credit Cash for $1,000.  </a:t>
            </a:r>
            <a:r>
              <a:rPr lang="en-US" dirty="0"/>
              <a:t>This entry records the receivable and the revenue as if the customer will pay the full amount. </a:t>
            </a:r>
          </a:p>
          <a:p>
            <a:pPr eaLnBrk="1" hangingPunct="1"/>
            <a:endParaRPr lang="en-US" dirty="0"/>
          </a:p>
          <a:p>
            <a:pPr eaLnBrk="1" hangingPunct="1"/>
            <a:r>
              <a:rPr lang="en-US" dirty="0"/>
              <a:t>The customer has two options, however.  One option is to pay $980 within a 10-day period ending November 22. If the customer pays on (or before) November 22, Z-Mart records the payment as a</a:t>
            </a:r>
            <a:r>
              <a:rPr lang="en-US" altLang="en-US" dirty="0"/>
              <a:t> debit to Cash for $980, debit Sales Discount for $20 (2% x $1,000), and credit Accounts Receivable for the full $1,000.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second option is to wait 45 days until January 11 and pay the full $1,000. In this case, Z-Mart records that payment as a debit to cash and a credit to accounts receivable for $1,000.  </a:t>
            </a:r>
          </a:p>
          <a:p>
            <a:pPr eaLnBrk="1" hangingPunct="1"/>
            <a:endParaRPr lang="en-US" dirty="0"/>
          </a:p>
          <a:p>
            <a:pPr eaLnBrk="1" hangingPunct="1"/>
            <a:r>
              <a:rPr lang="en-US" b="1" dirty="0"/>
              <a:t>Sales Discounts is a contra revenue account</a:t>
            </a:r>
            <a:r>
              <a:rPr lang="en-US" dirty="0"/>
              <a:t>, meaning the Sales Discounts account is deducted from the Sales account when computing a company’s net sales. Management monitors Sales Discounts to assess the effectiveness and cost of its discount policy.</a:t>
            </a:r>
          </a:p>
          <a:p>
            <a:pPr eaLnBrk="1" hangingPunct="1"/>
            <a:endParaRPr lang="en-US" altLang="en-US" dirty="0"/>
          </a:p>
        </p:txBody>
      </p:sp>
    </p:spTree>
    <p:extLst>
      <p:ext uri="{BB962C8B-B14F-4D97-AF65-F5344CB8AC3E}">
        <p14:creationId xmlns:p14="http://schemas.microsoft.com/office/powerpoint/2010/main" val="1852444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1852444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Sales returns </a:t>
            </a:r>
            <a:r>
              <a:rPr lang="en-US" dirty="0"/>
              <a:t>refer to merchandise that customers return to the seller after a sale. Many companies allow customers to return merchandise for a full refund, s</a:t>
            </a:r>
            <a:r>
              <a:rPr lang="en-US" i="1" dirty="0"/>
              <a:t>ales return, </a:t>
            </a:r>
            <a:r>
              <a:rPr lang="en-US" i="0" dirty="0"/>
              <a:t>or keep the merchandise along with a partial refund</a:t>
            </a:r>
            <a:r>
              <a:rPr lang="en-US" i="1" dirty="0"/>
              <a:t>,</a:t>
            </a:r>
            <a:r>
              <a:rPr lang="en-US" i="1" baseline="0" dirty="0"/>
              <a:t> sales allowance. </a:t>
            </a:r>
            <a:r>
              <a:rPr lang="en-US" sz="1200" b="0" i="0" u="none" strike="noStrike" kern="1200" baseline="0" dirty="0">
                <a:solidFill>
                  <a:schemeClr val="tx1"/>
                </a:solidFill>
                <a:latin typeface="+mn-lt"/>
                <a:ea typeface="+mn-ea"/>
                <a:cs typeface="+mn-cs"/>
              </a:rPr>
              <a:t>Most sellers can reliably estimate returns and allowances (abbreviated </a:t>
            </a:r>
            <a:r>
              <a:rPr lang="en-US" sz="1200" b="0" i="1" u="none" strike="noStrike" kern="1200" baseline="0" dirty="0">
                <a:solidFill>
                  <a:schemeClr val="tx1"/>
                </a:solidFill>
                <a:latin typeface="+mn-lt"/>
                <a:ea typeface="+mn-ea"/>
                <a:cs typeface="+mn-cs"/>
              </a:rPr>
              <a:t>R&amp;A</a:t>
            </a:r>
            <a:r>
              <a:rPr lang="en-US" sz="1200" b="0" i="0" u="none" strike="noStrike" kern="1200" baseline="0" dirty="0">
                <a:solidFill>
                  <a:schemeClr val="tx1"/>
                </a:solidFill>
                <a:latin typeface="+mn-lt"/>
                <a:ea typeface="+mn-ea"/>
                <a:cs typeface="+mn-cs"/>
              </a:rPr>
              <a:t>).</a:t>
            </a:r>
            <a:endParaRPr lang="en-US" dirty="0"/>
          </a:p>
          <a:p>
            <a:pPr eaLnBrk="1" hangingPunct="1"/>
            <a:endParaRPr lang="en-US" altLang="en-US" dirty="0"/>
          </a:p>
        </p:txBody>
      </p:sp>
    </p:spTree>
    <p:extLst>
      <p:ext uri="{BB962C8B-B14F-4D97-AF65-F5344CB8AC3E}">
        <p14:creationId xmlns:p14="http://schemas.microsoft.com/office/powerpoint/2010/main" val="1163499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Z-Mart’s sale of merchandise on November 12 for $1,000 that had cost $300. Assume that the customer returns part of the merchandise on November 26, and the returned items sell for $150 and cost $9. The revenue part of this transaction must reflect the decrease in sales from the customer’s return of merchandise </a:t>
            </a:r>
            <a:r>
              <a:rPr lang="en-US" altLang="en-US" dirty="0"/>
              <a:t>by a debit to Sales Returns and Allowances and a credit to Accounts Receivable for $15. </a:t>
            </a:r>
          </a:p>
          <a:p>
            <a:endParaRPr lang="en-US" altLang="en-US" dirty="0"/>
          </a:p>
          <a:p>
            <a:r>
              <a:rPr lang="en-US" dirty="0"/>
              <a:t>If the merchandise returned to Z-Mart is not defective and can be resold to another customer, Z-Mart returns these goods to its inventory. The entry to restore the cost of such goods to the Merchandise Inventory account is </a:t>
            </a:r>
            <a:r>
              <a:rPr lang="en-US" altLang="en-US" dirty="0"/>
              <a:t>a debit to Merchandise Inventory and a credit to Cost of Goods Sold for $9. </a:t>
            </a:r>
          </a:p>
          <a:p>
            <a:endParaRPr lang="en-US" altLang="en-US" dirty="0"/>
          </a:p>
          <a:p>
            <a:r>
              <a:rPr lang="en-US" i="1" dirty="0"/>
              <a:t>This entry changes if the goods returned are defective. </a:t>
            </a:r>
            <a:r>
              <a:rPr lang="en-US" dirty="0"/>
              <a:t>In this case, the returned inventory is recorded at its estimated value, not its cost. To illustrate, if the goods (costing $9) returned to Z-Mart are defective and estimated to be worth $2, the following entry is made: debit Merchandise Inventory for $2, debit</a:t>
            </a:r>
            <a:r>
              <a:rPr lang="en-US" baseline="0" dirty="0"/>
              <a:t> </a:t>
            </a:r>
            <a:r>
              <a:rPr lang="en-US" dirty="0"/>
              <a:t>Loss from Defective Merchandise for $7, and credit Cost of Goods Sold for $9.</a:t>
            </a:r>
          </a:p>
        </p:txBody>
      </p:sp>
    </p:spTree>
    <p:extLst>
      <p:ext uri="{BB962C8B-B14F-4D97-AF65-F5344CB8AC3E}">
        <p14:creationId xmlns:p14="http://schemas.microsoft.com/office/powerpoint/2010/main" val="1852444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2444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illustrate sales allowances, assume that $40 of the merchandise Z-Mart sold on November 12 is defective but the buyer decides to keep it because Z-Mart offers a $10 price reduction. Z-Mart records this allowance </a:t>
            </a:r>
            <a:r>
              <a:rPr lang="en-US" altLang="en-US" dirty="0"/>
              <a:t>with a debit to Sales Returns and Allowances and credit to Cash for $10. Note: if the seller had not yet collected cash</a:t>
            </a:r>
            <a:r>
              <a:rPr lang="en-US" altLang="en-US" baseline="0" dirty="0"/>
              <a:t> for the goods sold, the seller could credit the buyer’s Account Receivable.</a:t>
            </a:r>
            <a:endParaRPr lang="en-US" altLang="en-US" dirty="0"/>
          </a:p>
          <a:p>
            <a:endParaRPr lang="en-US" altLang="en-US" dirty="0"/>
          </a:p>
          <a:p>
            <a:r>
              <a:rPr lang="en-US" b="1" dirty="0"/>
              <a:t>Sales Returns and Allowances is a contra revenue account</a:t>
            </a:r>
            <a:r>
              <a:rPr lang="en-US" dirty="0"/>
              <a:t>, meaning it is deducted from sales when computing net sales. The seller usually prepares a credit memorandum to confirm a buyer’s return or allowance. A seller’s </a:t>
            </a:r>
            <a:r>
              <a:rPr lang="en-US" b="1" dirty="0"/>
              <a:t>credit memorandum </a:t>
            </a:r>
            <a:r>
              <a:rPr lang="en-US" dirty="0"/>
              <a:t>informs a buyer a credit made to the buyer’s accounts receivable account in the seller’s records. In summary, net sales equals sales minus sales discounts and minus sales returns and allowances. This means net sales is the amount customers paid for goods kept.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p>
          <a:p>
            <a:endParaRPr lang="en-US" dirty="0"/>
          </a:p>
        </p:txBody>
      </p:sp>
    </p:spTree>
    <p:extLst>
      <p:ext uri="{BB962C8B-B14F-4D97-AF65-F5344CB8AC3E}">
        <p14:creationId xmlns:p14="http://schemas.microsoft.com/office/powerpoint/2010/main" val="185244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Previous chapters emphasized the accounting activities of service companies. A merchandising company’s activities differ from those of a service company. </a:t>
            </a:r>
            <a:r>
              <a:rPr lang="en-US" sz="1200" b="1" i="0" u="none" strike="noStrike" kern="1200" baseline="0" dirty="0">
                <a:solidFill>
                  <a:schemeClr val="tx1"/>
                </a:solidFill>
                <a:latin typeface="+mn-lt"/>
                <a:ea typeface="+mn-ea"/>
                <a:cs typeface="+mn-cs"/>
              </a:rPr>
              <a:t>Merchandise </a:t>
            </a:r>
            <a:r>
              <a:rPr lang="en-US" sz="1200" b="0" i="0" u="none" strike="noStrike" kern="1200" baseline="0" dirty="0">
                <a:solidFill>
                  <a:schemeClr val="tx1"/>
                </a:solidFill>
                <a:latin typeface="+mn-lt"/>
                <a:ea typeface="+mn-ea"/>
                <a:cs typeface="+mn-cs"/>
              </a:rPr>
              <a:t>consists of products, also called </a:t>
            </a:r>
            <a:r>
              <a:rPr lang="en-US" sz="1200" b="0" i="1" u="none" strike="noStrike" kern="1200" baseline="0" dirty="0">
                <a:solidFill>
                  <a:schemeClr val="tx1"/>
                </a:solidFill>
                <a:latin typeface="+mn-lt"/>
                <a:ea typeface="+mn-ea"/>
                <a:cs typeface="+mn-cs"/>
              </a:rPr>
              <a:t>goods, </a:t>
            </a:r>
            <a:r>
              <a:rPr lang="en-US" sz="1200" b="0" i="0" u="none" strike="noStrike" kern="1200" baseline="0" dirty="0">
                <a:solidFill>
                  <a:schemeClr val="tx1"/>
                </a:solidFill>
                <a:latin typeface="+mn-lt"/>
                <a:ea typeface="+mn-ea"/>
                <a:cs typeface="+mn-cs"/>
              </a:rPr>
              <a:t>that a company buys to resell to customers.</a:t>
            </a:r>
            <a:endParaRPr lang="en-US" altLang="en-US" dirty="0"/>
          </a:p>
        </p:txBody>
      </p:sp>
    </p:spTree>
    <p:extLst>
      <p:ext uri="{BB962C8B-B14F-4D97-AF65-F5344CB8AC3E}">
        <p14:creationId xmlns:p14="http://schemas.microsoft.com/office/powerpoint/2010/main" val="30477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Prepare journal entries to record each of the following sales transactions of a merchandising company. Assume a perpetual inventory system.</a:t>
            </a:r>
          </a:p>
          <a:p>
            <a:endParaRPr lang="en-US" dirty="0"/>
          </a:p>
        </p:txBody>
      </p:sp>
    </p:spTree>
    <p:extLst>
      <p:ext uri="{BB962C8B-B14F-4D97-AF65-F5344CB8AC3E}">
        <p14:creationId xmlns:p14="http://schemas.microsoft.com/office/powerpoint/2010/main" val="1460160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020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 perpetual inventory system, the balance in merchandise inventory should always reflect the cost of the inventory on hand.</a:t>
            </a:r>
          </a:p>
          <a:p>
            <a:r>
              <a:rPr lang="en-US" dirty="0"/>
              <a:t>Jun. 1 - Sold 50 units of merchandise to a customer for $150 per unit under credit terms of 2/10, n/30, FOB shipping point, and the invoice is dated June 1. The merchandise had cost $100 per unit. On June 1, we record the sale by debiting Accounts receivable and crediting Sales; 50 units are sold at $150 per unit, a total of $7,500. Because we're using a perpetual inventory system, cost of goods sold is recorded at the time of the sale, debiting Cost of goods sold and crediting Merchandise inventory for the 50 units at their cost of $100 per unit, $5,000.</a:t>
            </a:r>
          </a:p>
          <a:p>
            <a:r>
              <a:rPr lang="en-US" dirty="0"/>
              <a:t>Jun. 7 - The customer returns 2 units because those units did not fit the customer’s needs. The seller restores those units to its inventory. On June 7, we reverse the impact of the journal entries on June 1. We debit the contra revenue account, Sales returns and allowances, and credit Accounts receivable, for the 2 units at $150 per unit, $300. And we reverse the impact of cost of goods sold, debiting Merchandise inventory and crediting Cost of goods sold, 2 units at $100 per unit, $200.</a:t>
            </a:r>
          </a:p>
          <a:p>
            <a:r>
              <a:rPr lang="en-US" dirty="0"/>
              <a:t> </a:t>
            </a:r>
          </a:p>
          <a:p>
            <a:endParaRPr lang="en-US" dirty="0"/>
          </a:p>
        </p:txBody>
      </p:sp>
    </p:spTree>
    <p:extLst>
      <p:ext uri="{BB962C8B-B14F-4D97-AF65-F5344CB8AC3E}">
        <p14:creationId xmlns:p14="http://schemas.microsoft.com/office/powerpoint/2010/main" val="589615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0003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7 - The customer returns 2 units purchased on June 1. We debit the Sales</a:t>
            </a:r>
            <a:r>
              <a:rPr lang="en-US" baseline="0" dirty="0"/>
              <a:t> returns and allowances account for $300, which is 2 times $150</a:t>
            </a:r>
            <a:r>
              <a:rPr lang="en-US" dirty="0"/>
              <a:t>. Accounts receivable is credited to reduce</a:t>
            </a:r>
            <a:r>
              <a:rPr lang="en-US" baseline="0" dirty="0"/>
              <a:t> this account. </a:t>
            </a:r>
            <a:r>
              <a:rPr lang="en-US" dirty="0"/>
              <a:t>Notice that when we reverse the impact of the sales, we don't debit Sales directly. Instead, we use the contra revenue account, Sales returns and allowances. Because the units are not returned to the seller, there is no adjustment to cost of goods sold. Also, the seller restores these units to inventory with</a:t>
            </a:r>
            <a:r>
              <a:rPr lang="en-US" baseline="0" dirty="0"/>
              <a:t> a debit to Merchandise inventory and a credit to Cost of goods sold.</a:t>
            </a:r>
            <a:endParaRPr lang="en-US" dirty="0"/>
          </a:p>
          <a:p>
            <a:r>
              <a:rPr lang="en-US" dirty="0"/>
              <a:t>June 11 – The seller receives the balance due from the June 1 sale less returns and allowances.</a:t>
            </a:r>
            <a:r>
              <a:rPr lang="en-US" baseline="0" dirty="0"/>
              <a:t> Accounts receivable was debited for $7,500 on June 1 and credited for $300 on June 7 for the return, therefore, the balance owed is $7,200.  The discount is computed as $7,200 x .02 which equals $144, so the cash received is $7,200 minus $144, or $7,056.</a:t>
            </a:r>
          </a:p>
          <a:p>
            <a:r>
              <a:rPr lang="en-US" baseline="0" dirty="0"/>
              <a:t>June 14 – The customer discovered that 10 units have minor damage but decides to keep them because the seller sends a $50 cash payment to compensate.  This will result in a debit to the Sales returns and allowances account and a credit to cash for $50.</a:t>
            </a:r>
            <a:endParaRPr lang="en-US" dirty="0"/>
          </a:p>
          <a:p>
            <a:r>
              <a:rPr lang="en-US" dirty="0"/>
              <a:t> </a:t>
            </a:r>
          </a:p>
          <a:p>
            <a:endParaRPr lang="en-US" dirty="0"/>
          </a:p>
        </p:txBody>
      </p:sp>
    </p:spTree>
    <p:extLst>
      <p:ext uri="{BB962C8B-B14F-4D97-AF65-F5344CB8AC3E}">
        <p14:creationId xmlns:p14="http://schemas.microsoft.com/office/powerpoint/2010/main" val="941468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1729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income statement impact of these transactions is as follows: Sales, the original sale of $7,500; less Sales returns and allowances, a total of $350 ($300 from June 7 and $50 from June 14). Sales discounts were $144.  Net sales are $7,006, from which we subtract cost of goods sold; $4,800 ($5,000 – the return of $200). Gross profit on sales is $2,206.</a:t>
            </a:r>
          </a:p>
          <a:p>
            <a:endParaRPr lang="en-US" dirty="0"/>
          </a:p>
          <a:p>
            <a:endParaRPr lang="en-US" dirty="0"/>
          </a:p>
        </p:txBody>
      </p:sp>
    </p:spTree>
    <p:extLst>
      <p:ext uri="{BB962C8B-B14F-4D97-AF65-F5344CB8AC3E}">
        <p14:creationId xmlns:p14="http://schemas.microsoft.com/office/powerpoint/2010/main" val="2321729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slide shows the flow of merchandising costs during a period and where these costs are reported at period-end. Specifically, beginning inventory plus the net cost of purchases is the merchandise available for sale. As inventory is sold, its cost is recorded in cost of goods sold on the income statement; what remains is ending inventory on the balance sheet. A period’s ending inventory is the next period’s beginning inventory.</a:t>
            </a:r>
          </a:p>
          <a:p>
            <a:pPr eaLnBrk="1" hangingPunct="1"/>
            <a:endParaRPr lang="en-US" dirty="0"/>
          </a:p>
        </p:txBody>
      </p:sp>
    </p:spTree>
    <p:extLst>
      <p:ext uri="{BB962C8B-B14F-4D97-AF65-F5344CB8AC3E}">
        <p14:creationId xmlns:p14="http://schemas.microsoft.com/office/powerpoint/2010/main" val="3919403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Adjusting entries are generally the same for merchandising companies and service companies, including those for prepaid expenses (including depreciation), accrued expenses, unearned revenues, and accrued revenues. However, a merchandiser using a perpetual inventory system is usually required to make another adjustment to update the Merchandise Inventory account to reflect any loss of merchandise, including theft and deterioration. </a:t>
            </a:r>
            <a:r>
              <a:rPr lang="en-US" b="1" dirty="0"/>
              <a:t>Shrinkage </a:t>
            </a:r>
            <a:r>
              <a:rPr lang="en-US" dirty="0"/>
              <a:t>is the loss of inventory, and it is computed by comparing a physical count of inventory with recorded amounts. A physical count is usually performed at least once annually.</a:t>
            </a:r>
          </a:p>
          <a:p>
            <a:endParaRPr lang="en-US" altLang="en-US" dirty="0"/>
          </a:p>
          <a:p>
            <a:r>
              <a:rPr lang="en-US" dirty="0"/>
              <a:t>To illustrate, Z-Mart’s Merchandise Inventory account at the end of year 2017 has a balance of $21,250, but a physical count reveals that only $21,000 of inventory exists. The adjusting entry to record this $250 shrinkage is </a:t>
            </a:r>
            <a:r>
              <a:rPr lang="en-US" altLang="en-US" dirty="0"/>
              <a:t>a debit to Cost of Goods Sold and a credit to Merchandise Inventory for $250. </a:t>
            </a:r>
          </a:p>
          <a:p>
            <a:endParaRPr lang="en-US" altLang="en-US" dirty="0"/>
          </a:p>
          <a:p>
            <a:r>
              <a:rPr lang="en-US" altLang="en-US" dirty="0"/>
              <a:t>Sales are to be</a:t>
            </a:r>
            <a:r>
              <a:rPr lang="en-US" altLang="en-US" baseline="0" dirty="0"/>
              <a:t> reported at the net amount expected, which follows n</a:t>
            </a:r>
            <a:r>
              <a:rPr lang="en-US" altLang="en-US" dirty="0"/>
              <a:t>ew revenue recognition rules. This means that period-end adjusting entries are commonly made for:</a:t>
            </a:r>
          </a:p>
          <a:p>
            <a:r>
              <a:rPr lang="en-US" altLang="en-US" dirty="0"/>
              <a:t>Expected sales discounts.</a:t>
            </a:r>
          </a:p>
          <a:p>
            <a:r>
              <a:rPr lang="en-US" altLang="en-US" dirty="0"/>
              <a:t>Expected returns and allowances (revenue side).</a:t>
            </a:r>
          </a:p>
          <a:p>
            <a:r>
              <a:rPr lang="en-US" altLang="en-US" dirty="0"/>
              <a:t>Expected returns and allowances (cost side).</a:t>
            </a:r>
          </a:p>
          <a:p>
            <a:r>
              <a:rPr lang="en-US" altLang="en-US" dirty="0"/>
              <a:t>These three adjustments produce three new accounts: Allowance for Sales Discounts, Sales Refund Payable, and Inventory Returns Estimated. Appendix 5C explains these accounts and the adjusting entries.</a:t>
            </a:r>
          </a:p>
          <a:p>
            <a:endParaRPr lang="en-US" altLang="en-US" dirty="0"/>
          </a:p>
        </p:txBody>
      </p:sp>
    </p:spTree>
    <p:extLst>
      <p:ext uri="{BB962C8B-B14F-4D97-AF65-F5344CB8AC3E}">
        <p14:creationId xmlns:p14="http://schemas.microsoft.com/office/powerpoint/2010/main" val="2960275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p>
        </p:txBody>
      </p:sp>
    </p:spTree>
    <p:extLst>
      <p:ext uri="{BB962C8B-B14F-4D97-AF65-F5344CB8AC3E}">
        <p14:creationId xmlns:p14="http://schemas.microsoft.com/office/powerpoint/2010/main" val="41713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merchandiser </a:t>
            </a:r>
            <a:r>
              <a:rPr lang="en-US" sz="1200" b="0" i="0" u="none" strike="noStrike" kern="1200" baseline="0" dirty="0">
                <a:solidFill>
                  <a:schemeClr val="tx1"/>
                </a:solidFill>
                <a:latin typeface="+mn-lt"/>
                <a:ea typeface="+mn-ea"/>
                <a:cs typeface="+mn-cs"/>
              </a:rPr>
              <a:t>earns net income by buying and selling merchandise. Merchandisers are often wholesalers or retailers. A </a:t>
            </a:r>
            <a:r>
              <a:rPr lang="en-US" sz="1200" b="1" i="0" u="none" strike="noStrike" kern="1200" baseline="0" dirty="0">
                <a:solidFill>
                  <a:schemeClr val="tx1"/>
                </a:solidFill>
                <a:latin typeface="+mn-lt"/>
                <a:ea typeface="+mn-ea"/>
                <a:cs typeface="+mn-cs"/>
              </a:rPr>
              <a:t>wholesaler </a:t>
            </a:r>
            <a:r>
              <a:rPr lang="en-US" sz="1200" b="0" i="0" u="none" strike="noStrike" kern="1200" baseline="0" dirty="0">
                <a:solidFill>
                  <a:schemeClr val="tx1"/>
                </a:solidFill>
                <a:latin typeface="+mn-lt"/>
                <a:ea typeface="+mn-ea"/>
                <a:cs typeface="+mn-cs"/>
              </a:rPr>
              <a:t>buys products from manufacturers and sells them to retailers. A </a:t>
            </a:r>
            <a:r>
              <a:rPr lang="en-US" sz="1200" b="1" i="0" u="none" strike="noStrike" kern="1200" baseline="0" dirty="0">
                <a:solidFill>
                  <a:schemeClr val="tx1"/>
                </a:solidFill>
                <a:latin typeface="+mn-lt"/>
                <a:ea typeface="+mn-ea"/>
                <a:cs typeface="+mn-cs"/>
              </a:rPr>
              <a:t>retailer </a:t>
            </a:r>
            <a:r>
              <a:rPr lang="en-US" sz="1200" b="0" i="0" u="none" strike="noStrike" kern="1200" baseline="0" dirty="0">
                <a:solidFill>
                  <a:schemeClr val="tx1"/>
                </a:solidFill>
                <a:latin typeface="+mn-lt"/>
                <a:ea typeface="+mn-ea"/>
                <a:cs typeface="+mn-cs"/>
              </a:rPr>
              <a:t>buys products from manufacturers or wholesalers and sells them to consumers. </a:t>
            </a:r>
            <a:endParaRPr lang="en-US" altLang="en-US" dirty="0"/>
          </a:p>
        </p:txBody>
      </p:sp>
    </p:spTree>
    <p:extLst>
      <p:ext uri="{BB962C8B-B14F-4D97-AF65-F5344CB8AC3E}">
        <p14:creationId xmlns:p14="http://schemas.microsoft.com/office/powerpoint/2010/main" val="304775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Closing entries are similar for service companies and merchandising companies using a perpetual system. The difference is that we must close some new temporary accounts that arise from merchandising activities. </a:t>
            </a:r>
          </a:p>
          <a:p>
            <a:endParaRPr lang="en-US" altLang="en-US" dirty="0"/>
          </a:p>
          <a:p>
            <a:r>
              <a:rPr lang="en-US" dirty="0"/>
              <a:t>Closing entries are similar for service companies and merchandising companies using a perpetual system. The difference is that we must close some new temporary accounts that arise from merchandising activities. Z-Mart has several temporary accounts unique to merchandisers: Sales (of goods), Sales Discounts, Sales Returns and Allowances, and Cost of Goods Sold. Their existence in the ledger means that the first two closing entries for a merchandiser are slightly different from the ones described in the prior chapter for a service company. These differences are set in </a:t>
            </a:r>
            <a:r>
              <a:rPr lang="en-US" b="1" dirty="0"/>
              <a:t>red boldface </a:t>
            </a:r>
            <a:r>
              <a:rPr lang="en-US" dirty="0"/>
              <a:t>in the closing entries on this slide.</a:t>
            </a:r>
          </a:p>
          <a:p>
            <a:endParaRPr lang="en-US" dirty="0"/>
          </a:p>
          <a:p>
            <a:pPr defTabSz="939363">
              <a:defRPr/>
            </a:pPr>
            <a:r>
              <a:rPr lang="en-US" b="1" dirty="0"/>
              <a:t>Review what you have learned in the following NEED-TO-KNOW Slides.</a:t>
            </a:r>
          </a:p>
          <a:p>
            <a:endParaRPr lang="en-US" dirty="0"/>
          </a:p>
        </p:txBody>
      </p:sp>
    </p:spTree>
    <p:extLst>
      <p:ext uri="{BB962C8B-B14F-4D97-AF65-F5344CB8AC3E}">
        <p14:creationId xmlns:p14="http://schemas.microsoft.com/office/powerpoint/2010/main" val="2609496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875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678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75710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a:t>
            </a:r>
            <a:r>
              <a:rPr lang="en-US" baseline="0" dirty="0"/>
              <a:t> 4.4</a:t>
            </a:r>
            <a:endParaRPr lang="en-US" dirty="0"/>
          </a:p>
        </p:txBody>
      </p:sp>
    </p:spTree>
    <p:extLst>
      <p:ext uri="{BB962C8B-B14F-4D97-AF65-F5344CB8AC3E}">
        <p14:creationId xmlns:p14="http://schemas.microsoft.com/office/powerpoint/2010/main" val="1590805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163233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979923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Merchandise inventory is an asset; it has a normal debit balance. The common stock and retained earnings accounts increase equity, and has a normal credit balance. Dividends reduces equity, and therefore have a normal debit balance. Sales is a temporary revenue account; it increases equity and therefore has a normal credit balance. Sales discounts and Sales returns and allowances are contra revenue accounts. They reduce both net sales and net income, and therefore have normal debit balances. Cost of goods sold, Depreciation expense, Salaries expense, and Other operating expenses are all expense accounts; they decrease equity and have normal debit balances. The company is using a perpetual inventory system. The balance in Merchandise inventory should always represent the cost of the inventory on hand, but certain items, like theft and breakage result in the inventory balance being overstated, as it is here. Once a year, the company will still take a physical inventory, to verify the balance in the asset account, Merchandise inventory. The balance in the ledger account is $756. The inventory on hand is only $656. The journal entry to record the inventory shrinkage credits Merchandise inventory and debits Cost of goods sold for the amount of the overstatement, $100. The balance in Merchandise inventory is now $656, and Cost of goods sold is $2,200. </a:t>
            </a:r>
          </a:p>
          <a:p>
            <a:endParaRPr lang="en-US" dirty="0"/>
          </a:p>
        </p:txBody>
      </p:sp>
    </p:spTree>
    <p:extLst>
      <p:ext uri="{BB962C8B-B14F-4D97-AF65-F5344CB8AC3E}">
        <p14:creationId xmlns:p14="http://schemas.microsoft.com/office/powerpoint/2010/main" val="38488859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848885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1988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income statements for a service company, Liberty Tax, and for a merchandiser, Nordstrom, are shown in Exhibit 5.2. The statement for Liberty Tax shows revenues of $173 followed by expenses of $155, which yields $18 in net income. The first two lines of the statement for Nordstrom, a merchandiser, show that products are acquired at a cost of $9,168 and sold for $14,437. The third line shows its $5,269 gross profit, also called gross margin, which equals net sales less cost of goods sold. Additional expenses of $4,669 are reported, which leaves $600 in net income.</a:t>
            </a:r>
          </a:p>
        </p:txBody>
      </p:sp>
    </p:spTree>
    <p:extLst>
      <p:ext uri="{BB962C8B-B14F-4D97-AF65-F5344CB8AC3E}">
        <p14:creationId xmlns:p14="http://schemas.microsoft.com/office/powerpoint/2010/main" val="3047751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journal entries to close the balances in temporary revenue and expense accounts. All income statement accounts are closed to Income summary. Sales has a credit balance of $4,300. To close Sales, we debit Sales and credit Income summary. Next we close the income statement accounts with debit balances, crediting the contra revenue accounts, Sales discounts and Sales returns and allowances, and crediting each of the expense accounts, Cost of goods sold, depreciation, salaries and other operating expenses. We debit Income summary for the total, $3,800.  Next, we close Income summary for it’s balance of $4,300 minus $3,800, or $500.  Income summary is closed to Retained earnings.  Finally, the Dividends account is closed to Retained earnings by debiting Retained earnings and crediting the Dividends account for $150.</a:t>
            </a:r>
          </a:p>
        </p:txBody>
      </p:sp>
    </p:spTree>
    <p:extLst>
      <p:ext uri="{BB962C8B-B14F-4D97-AF65-F5344CB8AC3E}">
        <p14:creationId xmlns:p14="http://schemas.microsoft.com/office/powerpoint/2010/main" val="3848885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5228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defRPr/>
            </a:pPr>
            <a:r>
              <a:rPr lang="en-US" sz="1200" dirty="0"/>
              <a:t>Companies are not required to use any one presentation format for financial statements. </a:t>
            </a:r>
          </a:p>
          <a:p>
            <a:pPr>
              <a:defRPr/>
            </a:pPr>
            <a:endParaRPr lang="en-US" sz="1200" dirty="0"/>
          </a:p>
          <a:p>
            <a:pPr>
              <a:defRPr/>
            </a:pPr>
            <a:r>
              <a:rPr lang="en-US" sz="1200" dirty="0"/>
              <a:t>A </a:t>
            </a:r>
            <a:r>
              <a:rPr lang="en-US" sz="1200" b="1" dirty="0"/>
              <a:t>multiple-step income statement </a:t>
            </a:r>
            <a:r>
              <a:rPr lang="en-US" sz="1200" dirty="0"/>
              <a:t>shows detailed computations of net sales and other costs and expenses, and reports subtotals for various classes of items. Exhibit 4.13 shows a multiple-step income statement for Z-Mart. The statement has three main parts: (1) </a:t>
            </a:r>
            <a:r>
              <a:rPr lang="en-US" sz="1200" i="1" dirty="0"/>
              <a:t>gross profit, </a:t>
            </a:r>
            <a:r>
              <a:rPr lang="en-US" sz="1200" dirty="0"/>
              <a:t>determined by net sales less cost of goods sold, (2) </a:t>
            </a:r>
            <a:r>
              <a:rPr lang="en-US" sz="1200" i="1" dirty="0"/>
              <a:t>income from operations, </a:t>
            </a:r>
            <a:r>
              <a:rPr lang="en-US" sz="1200" dirty="0"/>
              <a:t>determined by gross profit less operating expenses, and (3) </a:t>
            </a:r>
            <a:r>
              <a:rPr lang="en-US" sz="1200" i="1" dirty="0"/>
              <a:t>net income, </a:t>
            </a:r>
            <a:r>
              <a:rPr lang="en-US" sz="1200" dirty="0"/>
              <a:t>determined by income from operations adjusted for </a:t>
            </a:r>
            <a:r>
              <a:rPr lang="en-US" sz="1200" dirty="0" err="1"/>
              <a:t>nonoperating</a:t>
            </a:r>
            <a:r>
              <a:rPr lang="en-US" sz="1200" dirty="0"/>
              <a:t> items.</a:t>
            </a:r>
          </a:p>
          <a:p>
            <a:pPr>
              <a:defRPr/>
            </a:pPr>
            <a:endParaRPr lang="en-US" sz="1200" dirty="0"/>
          </a:p>
          <a:p>
            <a:pPr>
              <a:defRPr/>
            </a:pPr>
            <a:r>
              <a:rPr lang="en-US" sz="1200" dirty="0"/>
              <a:t>Operating expenses are classified into two sections. </a:t>
            </a:r>
            <a:r>
              <a:rPr lang="en-US" sz="1200" b="1" dirty="0"/>
              <a:t>Selling expenses </a:t>
            </a:r>
            <a:r>
              <a:rPr lang="en-US" sz="1200" dirty="0"/>
              <a:t>include the expenses of advertising merchandise, making sales, and delivering goods to customers. </a:t>
            </a:r>
            <a:r>
              <a:rPr lang="en-US" sz="1200" b="1" dirty="0"/>
              <a:t>General and administrative expenses </a:t>
            </a:r>
            <a:r>
              <a:rPr lang="en-US" sz="1200" dirty="0"/>
              <a:t>support a company’s overall operations and include expenses related to accounting, human resource management, and financial management. Expenses are allocated between sections when they contribute to more than one. Z-Mart allocates rent expense of $9,000 from its store building between two sections: $8,100 to selling expense and $900 to general and administrative expense.</a:t>
            </a:r>
          </a:p>
          <a:p>
            <a:pPr>
              <a:defRPr/>
            </a:pPr>
            <a:endParaRPr lang="en-US" sz="1200" dirty="0"/>
          </a:p>
          <a:p>
            <a:pPr>
              <a:defRPr/>
            </a:pPr>
            <a:r>
              <a:rPr lang="en-US" sz="1200" i="1" dirty="0" err="1"/>
              <a:t>Nonoperating</a:t>
            </a:r>
            <a:r>
              <a:rPr lang="en-US" sz="1200" i="1" dirty="0"/>
              <a:t>  activities </a:t>
            </a:r>
            <a:r>
              <a:rPr lang="en-US" sz="1200" dirty="0"/>
              <a:t>consist of other expenses, revenues, losses, and gains that are unrelated to a company’s operations. </a:t>
            </a:r>
            <a:r>
              <a:rPr lang="en-US" sz="1200" i="1" dirty="0"/>
              <a:t>Other revenues and gains </a:t>
            </a:r>
            <a:r>
              <a:rPr lang="en-US" sz="1200" dirty="0"/>
              <a:t>commonly include interest revenue, dividend revenue, rent revenue, and gains from asset disposals. </a:t>
            </a:r>
            <a:r>
              <a:rPr lang="en-US" sz="1200" i="1" dirty="0"/>
              <a:t>Other expenses and losses </a:t>
            </a:r>
            <a:r>
              <a:rPr lang="en-US" sz="1200" dirty="0"/>
              <a:t>commonly include interest expense, losses from asset disposals, and casualty losses. When a company has no reportable </a:t>
            </a:r>
            <a:r>
              <a:rPr lang="en-US" sz="1200" dirty="0" err="1"/>
              <a:t>nonoperating</a:t>
            </a:r>
            <a:r>
              <a:rPr lang="en-US" sz="1200" dirty="0"/>
              <a:t>  activities, its income from operations is simply labeled net income.</a:t>
            </a:r>
          </a:p>
          <a:p>
            <a:pPr>
              <a:defRPr/>
            </a:pPr>
            <a:endParaRPr lang="en-US" sz="1200" dirty="0"/>
          </a:p>
          <a:p>
            <a:pPr>
              <a:defRPr/>
            </a:pPr>
            <a:endParaRPr lang="en-US" sz="1200" dirty="0"/>
          </a:p>
          <a:p>
            <a:pPr>
              <a:defRPr/>
            </a:pPr>
            <a:endParaRPr lang="en-US" dirty="0"/>
          </a:p>
        </p:txBody>
      </p:sp>
    </p:spTree>
    <p:extLst>
      <p:ext uri="{BB962C8B-B14F-4D97-AF65-F5344CB8AC3E}">
        <p14:creationId xmlns:p14="http://schemas.microsoft.com/office/powerpoint/2010/main" val="30378802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 </a:t>
            </a:r>
            <a:r>
              <a:rPr lang="en-US" b="1" dirty="0"/>
              <a:t>single-step income statement </a:t>
            </a:r>
            <a:r>
              <a:rPr lang="en-US" dirty="0"/>
              <a:t>is shown in Exhibit 4.14 for Z-Mart. It lists cost of goods sold as another expense and shows only one subtotal for total expenses. Expenses are grouped into very few, if any, categories. Many companies use formats that combine features of both the single- and multiple-step statements. Provided that income statement items are shown sensibly, management can choose the format. </a:t>
            </a:r>
          </a:p>
          <a:p>
            <a:endParaRPr lang="en-US" altLang="en-US" dirty="0"/>
          </a:p>
          <a:p>
            <a:pPr eaLnBrk="1" hangingPunct="1"/>
            <a:r>
              <a:rPr lang="en-US" altLang="en-US" dirty="0"/>
              <a:t>As you can see, net income is the same whether the multi-step or the single-step is used. The only difference is in the amount of detail that is provided on the income statement.</a:t>
            </a:r>
          </a:p>
          <a:p>
            <a:pPr eaLnBrk="1" hangingPunct="1"/>
            <a:endParaRPr lang="en-US" altLang="en-US" dirty="0"/>
          </a:p>
          <a:p>
            <a:pPr eaLnBrk="1" hangingPunct="1"/>
            <a:endParaRPr lang="en-US" altLang="en-US" dirty="0"/>
          </a:p>
          <a:p>
            <a:endParaRPr lang="en-US" altLang="en-US" dirty="0"/>
          </a:p>
        </p:txBody>
      </p:sp>
    </p:spTree>
    <p:extLst>
      <p:ext uri="{BB962C8B-B14F-4D97-AF65-F5344CB8AC3E}">
        <p14:creationId xmlns:p14="http://schemas.microsoft.com/office/powerpoint/2010/main" val="2746245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70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The classified balance sheet reports merchandise inventory as a current asset, usually after accounts receivable according to an asset’s nearness to liquidity. Inventory is usually less liquid than accounts receivable because inventory must first be sold before cash can be received; but it is more liquid than supplies and prepaid expenses.</a:t>
            </a:r>
          </a:p>
          <a:p>
            <a:endParaRPr lang="en-US" altLang="en-US" dirty="0"/>
          </a:p>
          <a:p>
            <a:r>
              <a:rPr lang="en-US" altLang="en-US" dirty="0"/>
              <a:t>This slide shows </a:t>
            </a:r>
            <a:r>
              <a:rPr lang="en-US" dirty="0"/>
              <a:t>the current asset section of Z-Mart’s classified balance sheet (other sections are as shown and explained in our previous chapter).</a:t>
            </a:r>
          </a:p>
          <a:p>
            <a:endParaRPr lang="en-US" dirty="0"/>
          </a:p>
          <a:p>
            <a:pPr defTabSz="939363">
              <a:defRPr/>
            </a:pPr>
            <a:r>
              <a:rPr lang="en-US" b="1" dirty="0"/>
              <a:t>Review what you have learned in the following NEED-TO-KNOW Slides.</a:t>
            </a:r>
            <a:endParaRPr lang="en-US" altLang="en-US" dirty="0"/>
          </a:p>
        </p:txBody>
      </p:sp>
    </p:spTree>
    <p:extLst>
      <p:ext uri="{BB962C8B-B14F-4D97-AF65-F5344CB8AC3E}">
        <p14:creationId xmlns:p14="http://schemas.microsoft.com/office/powerpoint/2010/main" val="16789032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Assume Target’s adjusted trial balance on April 30, 2017, its fiscal year-end, follows. (a) Prepare a multiple-step income statement that includes separate categories for selling expenses and for general and administrative expenses. (b) Prepare a single-step income statement that includes these expense categories: cost of goods sold, selling expenses, and general and administrative expenses.</a:t>
            </a:r>
          </a:p>
        </p:txBody>
      </p:sp>
    </p:spTree>
    <p:extLst>
      <p:ext uri="{BB962C8B-B14F-4D97-AF65-F5344CB8AC3E}">
        <p14:creationId xmlns:p14="http://schemas.microsoft.com/office/powerpoint/2010/main" val="1799380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7993805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 multiple-step income statement begins with the calculation of net sales. Sales, $9,500; less Sales discounts, $260; and Sales returns and allowances, $240; equals Net sales of $9,000. From net sales we subtract the first and largest expense of the company, Cost of goods sold, $6,500. Net sales minus cost of goods sold equals gross profit, $2,500. From gross profit we subtract the remaining expenses. The expenses are segregated into selling expenses and general and administrative expenses. An easy way to identify the selling expenses is that these are items that are visible by the customer. The customer will see the salespeople, so therefore we include the sales salaries expense. They'll also see the store; we include Rent expense - Selling space, Store supplies expense and Advertising expense. Total selling expenses are $900. General and administrative expenses are outside of the customer's view. These include Office salaries expense, Rent expense - Office space and Office supplies expense. Total general and administrative expenses are $500. Total expenses, the selling and general and administrative expenses, are $1,400. Net income equals gross profit minus total expenses, $1,100.</a:t>
            </a:r>
          </a:p>
        </p:txBody>
      </p:sp>
    </p:spTree>
    <p:extLst>
      <p:ext uri="{BB962C8B-B14F-4D97-AF65-F5344CB8AC3E}">
        <p14:creationId xmlns:p14="http://schemas.microsoft.com/office/powerpoint/2010/main" val="2949123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Now that we have the multiple-step income statement, it's easy to reformat into a single-step format. The single-step income statement simply lists revenues and subtracts the expenses. Revenues are the net sales, $9,000. Expenses include Cost of goods sold, Total selling expenses, and Total general and administrative expenses. Total expenses are $7,900. Net income is $1,100. Net income is identical, regardless of the format used.</a:t>
            </a:r>
          </a:p>
        </p:txBody>
      </p:sp>
    </p:spTree>
    <p:extLst>
      <p:ext uri="{BB962C8B-B14F-4D97-AF65-F5344CB8AC3E}">
        <p14:creationId xmlns:p14="http://schemas.microsoft.com/office/powerpoint/2010/main" val="10465945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1" hangingPunct="1">
              <a:defRPr/>
            </a:pPr>
            <a:r>
              <a:rPr lang="en-US" dirty="0"/>
              <a:t>One measure of a merchandiser’s ability to pay its current liabilities (referred to as its </a:t>
            </a:r>
            <a:r>
              <a:rPr lang="en-US" i="1" dirty="0"/>
              <a:t>liquidity</a:t>
            </a:r>
            <a:r>
              <a:rPr lang="en-US" dirty="0"/>
              <a:t>) is the acid-test ratio. It differs from the current ratio by excluding less liquid current assets such as inventory and prepaid expenses that take longer to be converted to cash. The </a:t>
            </a:r>
            <a:r>
              <a:rPr lang="en-US" b="1" dirty="0"/>
              <a:t>acid-test ratio, </a:t>
            </a:r>
            <a:r>
              <a:rPr lang="en-US" dirty="0"/>
              <a:t>also called </a:t>
            </a:r>
            <a:r>
              <a:rPr lang="en-US" i="1" dirty="0"/>
              <a:t>quick ratio, </a:t>
            </a:r>
            <a:r>
              <a:rPr lang="en-US" dirty="0"/>
              <a:t>is defined as </a:t>
            </a:r>
            <a:r>
              <a:rPr lang="en-US" i="1" dirty="0"/>
              <a:t>quick assets </a:t>
            </a:r>
            <a:r>
              <a:rPr lang="en-US" dirty="0"/>
              <a:t>(cash, short-term investments, and current receivables) divided by current liabilities.</a:t>
            </a:r>
          </a:p>
        </p:txBody>
      </p:sp>
    </p:spTree>
    <p:extLst>
      <p:ext uri="{BB962C8B-B14F-4D97-AF65-F5344CB8AC3E}">
        <p14:creationId xmlns:p14="http://schemas.microsoft.com/office/powerpoint/2010/main" val="368553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income statements for a service company, Liberty Tax, and for a merchandiser, Nordstrom, are shown in Exhibit 4.2. The statement for Liberty Tax shows revenues of $173 followed by expenses of $155, which yields $18 in net income. The first two lines of the statement for Nordstrom, a merchandiser, show that products are acquired at a cost of $9,168 and sold for $14,437. The third line shows its $5,269 gross profit, also called gross margin, which equals net sales less cost of goods sold. Additional expenses of $4,669 are reported, which leaves $600 in net income.</a:t>
            </a:r>
          </a:p>
        </p:txBody>
      </p:sp>
    </p:spTree>
    <p:extLst>
      <p:ext uri="{BB962C8B-B14F-4D97-AF65-F5344CB8AC3E}">
        <p14:creationId xmlns:p14="http://schemas.microsoft.com/office/powerpoint/2010/main" val="22440792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Analysis of </a:t>
            </a:r>
            <a:r>
              <a:rPr lang="en-US" sz="1200" b="0" i="0" u="none" strike="noStrike" kern="1200" baseline="0" dirty="0" err="1">
                <a:solidFill>
                  <a:schemeClr val="tx1"/>
                </a:solidFill>
                <a:latin typeface="+mn-lt"/>
                <a:ea typeface="+mn-ea"/>
                <a:cs typeface="+mn-cs"/>
              </a:rPr>
              <a:t>JCPenney</a:t>
            </a:r>
            <a:r>
              <a:rPr lang="en-US" sz="1200" b="0" i="0" u="none" strike="noStrike" kern="1200" baseline="0" dirty="0">
                <a:solidFill>
                  <a:schemeClr val="tx1"/>
                </a:solidFill>
                <a:latin typeface="+mn-lt"/>
                <a:ea typeface="+mn-ea"/>
                <a:cs typeface="+mn-cs"/>
              </a:rPr>
              <a:t> shows some need for concern regarding its liquidity as its acid-test ratio is less than 1.0. However, retailers such as </a:t>
            </a:r>
            <a:r>
              <a:rPr lang="en-US" sz="1200" b="0" i="0" u="none" strike="noStrike" kern="1200" baseline="0" dirty="0" err="1">
                <a:solidFill>
                  <a:schemeClr val="tx1"/>
                </a:solidFill>
                <a:latin typeface="+mn-lt"/>
                <a:ea typeface="+mn-ea"/>
                <a:cs typeface="+mn-cs"/>
              </a:rPr>
              <a:t>JCPenney</a:t>
            </a:r>
            <a:r>
              <a:rPr lang="en-US" sz="1200" b="0" i="0" u="none" strike="noStrike" kern="1200" baseline="0" dirty="0">
                <a:solidFill>
                  <a:schemeClr val="tx1"/>
                </a:solidFill>
                <a:latin typeface="+mn-lt"/>
                <a:ea typeface="+mn-ea"/>
                <a:cs typeface="+mn-cs"/>
              </a:rPr>
              <a:t> pay many current liabilities from inventory sales; moreover, in all years except 2013, </a:t>
            </a:r>
            <a:r>
              <a:rPr lang="en-US" sz="1200" b="0" i="0" u="none" strike="noStrike" kern="1200" baseline="0" dirty="0" err="1">
                <a:solidFill>
                  <a:schemeClr val="tx1"/>
                </a:solidFill>
                <a:latin typeface="+mn-lt"/>
                <a:ea typeface="+mn-ea"/>
                <a:cs typeface="+mn-cs"/>
              </a:rPr>
              <a:t>JCPenney’s</a:t>
            </a:r>
            <a:r>
              <a:rPr lang="en-US" sz="1200" b="0" i="0" u="none" strike="noStrike" kern="1200" baseline="0" dirty="0">
                <a:solidFill>
                  <a:schemeClr val="tx1"/>
                </a:solidFill>
                <a:latin typeface="+mn-lt"/>
                <a:ea typeface="+mn-ea"/>
                <a:cs typeface="+mn-cs"/>
              </a:rPr>
              <a:t> acid-test ratios exceed the industry norm (and its inventory is fairly liquid).</a:t>
            </a:r>
            <a:endParaRPr lang="en-US" dirty="0"/>
          </a:p>
        </p:txBody>
      </p:sp>
    </p:spTree>
    <p:extLst>
      <p:ext uri="{BB962C8B-B14F-4D97-AF65-F5344CB8AC3E}">
        <p14:creationId xmlns:p14="http://schemas.microsoft.com/office/powerpoint/2010/main" val="1974116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419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The cost of goods sold makes up much of a merchandiser’s expenses. Without sufficient gross profit, a merchandiser will likely fail. Users often compute the gross margin ratio to help understand this relation. It differs from the profit margin ratio in that it excludes all costs except cost of goods sold. The </a:t>
            </a:r>
            <a:r>
              <a:rPr lang="en-US" b="1" dirty="0"/>
              <a:t>gross margin ratio </a:t>
            </a:r>
            <a:r>
              <a:rPr lang="en-US" dirty="0"/>
              <a:t>(also called </a:t>
            </a:r>
            <a:r>
              <a:rPr lang="en-US" i="1" dirty="0"/>
              <a:t>gross profit ratio</a:t>
            </a:r>
            <a:r>
              <a:rPr lang="en-US" dirty="0"/>
              <a:t>) is defined as </a:t>
            </a:r>
            <a:r>
              <a:rPr lang="en-US" i="1" dirty="0"/>
              <a:t>gross margin </a:t>
            </a:r>
            <a:r>
              <a:rPr lang="en-US" dirty="0"/>
              <a:t>(net sales minus cost of goods sold) divided by net sales.</a:t>
            </a:r>
          </a:p>
          <a:p>
            <a:pPr eaLnBrk="1" hangingPunct="1"/>
            <a:endParaRPr lang="en-US" altLang="en-US" dirty="0"/>
          </a:p>
          <a:p>
            <a:r>
              <a:rPr lang="en-US" sz="1200" b="0" i="0" u="none" strike="noStrike" kern="1200" baseline="0" dirty="0">
                <a:solidFill>
                  <a:schemeClr val="tx1"/>
                </a:solidFill>
                <a:latin typeface="+mn-lt"/>
                <a:ea typeface="+mn-ea"/>
                <a:cs typeface="+mn-cs"/>
              </a:rPr>
              <a:t>Exhibit 4.19 shows the gross margin ratio of </a:t>
            </a:r>
            <a:r>
              <a:rPr lang="en-US" sz="1200" b="1" i="0" u="none" strike="noStrike" kern="1200" baseline="0" dirty="0" err="1">
                <a:solidFill>
                  <a:schemeClr val="tx1"/>
                </a:solidFill>
                <a:latin typeface="+mn-lt"/>
                <a:ea typeface="+mn-ea"/>
                <a:cs typeface="+mn-cs"/>
              </a:rPr>
              <a:t>JCPenney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fiscal years 2010 through 2015. For </a:t>
            </a:r>
            <a:r>
              <a:rPr lang="en-US" sz="1200" b="0" i="0" u="none" strike="noStrike" kern="1200" baseline="0" dirty="0" err="1">
                <a:solidFill>
                  <a:schemeClr val="tx1"/>
                </a:solidFill>
                <a:latin typeface="+mn-lt"/>
                <a:ea typeface="+mn-ea"/>
                <a:cs typeface="+mn-cs"/>
              </a:rPr>
              <a:t>JCPenney</a:t>
            </a:r>
            <a:r>
              <a:rPr lang="en-US" sz="1200" b="0" i="0" u="none" strike="noStrike" kern="1200" baseline="0" dirty="0">
                <a:solidFill>
                  <a:schemeClr val="tx1"/>
                </a:solidFill>
                <a:latin typeface="+mn-lt"/>
                <a:ea typeface="+mn-ea"/>
                <a:cs typeface="+mn-cs"/>
              </a:rPr>
              <a:t>, each $1 of sales in 2015 yielded about 34.8¢ in gross margin to cover all other expenses and still produce a net income. This 34.8¢ margin is up from 29.4¢ in 2014. This increase is a favorable development. Success for merchandisers such as </a:t>
            </a:r>
            <a:r>
              <a:rPr lang="en-US" sz="1200" b="0" i="0" u="none" strike="noStrike" kern="1200" baseline="0" dirty="0" err="1">
                <a:solidFill>
                  <a:schemeClr val="tx1"/>
                </a:solidFill>
                <a:latin typeface="+mn-lt"/>
                <a:ea typeface="+mn-ea"/>
                <a:cs typeface="+mn-cs"/>
              </a:rPr>
              <a:t>JCPenney</a:t>
            </a:r>
            <a:r>
              <a:rPr lang="en-US" sz="1200" b="0" i="0" u="none" strike="noStrike" kern="1200" baseline="0" dirty="0">
                <a:solidFill>
                  <a:schemeClr val="tx1"/>
                </a:solidFill>
                <a:latin typeface="+mn-lt"/>
                <a:ea typeface="+mn-ea"/>
                <a:cs typeface="+mn-cs"/>
              </a:rPr>
              <a:t> depends on adequate gross margin. For example, the 5.4¢ increase in the gross margin ratio, computed as 34.8¢ − 29.4¢, means that </a:t>
            </a:r>
            <a:r>
              <a:rPr lang="en-US" sz="1200" b="0" i="0" u="none" strike="noStrike" kern="1200" baseline="0" dirty="0" err="1">
                <a:solidFill>
                  <a:schemeClr val="tx1"/>
                </a:solidFill>
                <a:latin typeface="+mn-lt"/>
                <a:ea typeface="+mn-ea"/>
                <a:cs typeface="+mn-cs"/>
              </a:rPr>
              <a:t>JCPenney</a:t>
            </a:r>
            <a:r>
              <a:rPr lang="en-US" sz="1200" b="0" i="0" u="none" strike="noStrike" kern="1200" baseline="0" dirty="0">
                <a:solidFill>
                  <a:schemeClr val="tx1"/>
                </a:solidFill>
                <a:latin typeface="+mn-lt"/>
                <a:ea typeface="+mn-ea"/>
                <a:cs typeface="+mn-cs"/>
              </a:rPr>
              <a:t> has $662 million more in gross margin! (This is computed as net sales of $12,257 million multiplied by the 5.4% increase in gross margin.) </a:t>
            </a:r>
            <a:endParaRPr lang="en-US" altLang="en-US" dirty="0"/>
          </a:p>
        </p:txBody>
      </p:sp>
    </p:spTree>
    <p:extLst>
      <p:ext uri="{BB962C8B-B14F-4D97-AF65-F5344CB8AC3E}">
        <p14:creationId xmlns:p14="http://schemas.microsoft.com/office/powerpoint/2010/main" val="41396459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dirty="0"/>
              <a:t>A periodic inventory system requires updating the inventory account only at the </a:t>
            </a:r>
            <a:r>
              <a:rPr lang="en-US" sz="1200" i="1" dirty="0"/>
              <a:t>end of a period </a:t>
            </a:r>
            <a:r>
              <a:rPr lang="en-US" sz="1200" dirty="0"/>
              <a:t>to reflect the quantity and cost of both the goods available and the goods sold. Thus, during the period, the Merchandise Inventory balance remains unchanged. During the period the cost of merchandise is recorded in a temporary </a:t>
            </a:r>
            <a:r>
              <a:rPr lang="en-US" sz="1200" i="1" dirty="0"/>
              <a:t>Purchases </a:t>
            </a:r>
            <a:r>
              <a:rPr lang="en-US" sz="1200" dirty="0"/>
              <a:t>account. When a company sells merchandise, it records revenue </a:t>
            </a:r>
            <a:r>
              <a:rPr lang="en-US" sz="1200" b="1" i="1" dirty="0"/>
              <a:t>but not the cost of the goods sold. </a:t>
            </a:r>
            <a:r>
              <a:rPr lang="en-US" sz="1200" dirty="0"/>
              <a:t>At the end of the period when a company prepares financial statements, it takes a </a:t>
            </a:r>
            <a:r>
              <a:rPr lang="en-US" sz="1200" i="1" dirty="0"/>
              <a:t>physical count of inventory </a:t>
            </a:r>
            <a:r>
              <a:rPr lang="en-US" sz="1200" dirty="0"/>
              <a:t>by counting the quantities and costs of merchandise available. The cost of goods sold is then computed by subtracting the ending inventory amount from the cost of merchandise available for sale.</a:t>
            </a:r>
          </a:p>
          <a:p>
            <a:endParaRPr lang="en-US" altLang="en-US" sz="1200" dirty="0"/>
          </a:p>
          <a:p>
            <a:r>
              <a:rPr lang="en-US" sz="1200" dirty="0"/>
              <a:t>Under a periodic system, purchases, purchase returns and allowances, purchase discounts, and transportation-in transactions are recorded in separate temporary accounts. At period-end, each of these temporary accounts is closed and the Merchandise Inventory account is updated.  During the period, the Merchandise Inventory balance remains unchanged. </a:t>
            </a:r>
          </a:p>
          <a:p>
            <a:endParaRPr lang="en-US" sz="1200" dirty="0"/>
          </a:p>
          <a:p>
            <a:r>
              <a:rPr lang="en-US" sz="1200" dirty="0"/>
              <a:t>To illustrate, journal entries under the periodic inventory system are shown for the most common transactions (codes </a:t>
            </a:r>
            <a:r>
              <a:rPr lang="en-US" sz="1200" b="1" i="1" dirty="0"/>
              <a:t>a </a:t>
            </a:r>
            <a:r>
              <a:rPr lang="en-US" sz="1200" dirty="0"/>
              <a:t>through </a:t>
            </a:r>
            <a:r>
              <a:rPr lang="en-US" sz="1200" b="1" i="1" dirty="0"/>
              <a:t>d </a:t>
            </a:r>
            <a:r>
              <a:rPr lang="en-US" sz="1200" dirty="0"/>
              <a:t>link these transactions to those in the chapter, and we drop explanations for simplicity). For comparison, perpetual system journal entries are shown to the right of each periodic entry.</a:t>
            </a:r>
          </a:p>
          <a:p>
            <a:endParaRPr lang="en-US" altLang="en-US" sz="1200" dirty="0"/>
          </a:p>
          <a:p>
            <a:r>
              <a:rPr lang="en-US" altLang="en-US" sz="1200" dirty="0"/>
              <a:t>The periodic system uses a temporary Purchases account that accumulates the cost of all purchase transactions during each period. Z-Mart’s November 2 entry to record the purchase of merchandise for $500 on credit with terms of 2/10, n/30 is illustrated in entry a.</a:t>
            </a:r>
          </a:p>
          <a:p>
            <a:endParaRPr lang="en-US" altLang="en-US" sz="1200" dirty="0"/>
          </a:p>
          <a:p>
            <a:r>
              <a:rPr lang="en-US" altLang="en-US" sz="1200" dirty="0"/>
              <a:t>The periodic system uses a temporary Purchase Discounts account that accumulates discounts taken on purchase transactions during the period. </a:t>
            </a:r>
          </a:p>
          <a:p>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 If Z-Mart pays the supplier for the previous purchase in (a) within the discount period, the required payment is $490 ($500 x 98%) and is recorded as illustrated in entry b1.</a:t>
            </a:r>
          </a:p>
          <a:p>
            <a:endParaRPr lang="en-US" altLang="en-US" sz="1200" dirty="0"/>
          </a:p>
          <a:p>
            <a:r>
              <a:rPr lang="en-US" altLang="en-US" sz="1200" dirty="0"/>
              <a:t>If payment in (a) is delayed until after the discount period expires, the entry is to debit Accounts Payable and credit Cash for $50 each</a:t>
            </a:r>
            <a:r>
              <a:rPr lang="en-US" altLang="en-US" sz="1200" baseline="0" dirty="0"/>
              <a:t> as shown in entry b2.</a:t>
            </a:r>
          </a:p>
          <a:p>
            <a:endParaRPr lang="en-US" altLang="en-US" sz="1200" dirty="0"/>
          </a:p>
          <a:p>
            <a:r>
              <a:rPr lang="en-US" altLang="en-US" sz="1200" dirty="0"/>
              <a:t>Z-Mart returned merchandise purchased on November 2 because of defects. In the periodic system, the temporary Purchase Returns and Allowances account accumulates the cost of all returns and allowances during a period. The recorded cost (including discounts) of the defective merchandise is $30, and Z-Mart records the return with entry c1. </a:t>
            </a:r>
          </a:p>
          <a:p>
            <a:endParaRPr lang="en-US" altLang="en-US" sz="1200" dirty="0"/>
          </a:p>
          <a:p>
            <a:r>
              <a:rPr lang="en-US" altLang="en-US" sz="1200" dirty="0"/>
              <a:t>Z-Mart returns $50 of merchandise within the discount period with the entry shown in c2.</a:t>
            </a:r>
          </a:p>
          <a:p>
            <a:endParaRPr lang="en-US" altLang="en-US" sz="1200" dirty="0"/>
          </a:p>
          <a:p>
            <a:r>
              <a:rPr lang="en-US" altLang="en-US" sz="1200" dirty="0"/>
              <a:t>Z-Mart paid a $75 freight charge to transport merchandise to its store. In the periodic system, this cost is charged to a temporary Transportation-In account as illustrated in entry d.</a:t>
            </a:r>
          </a:p>
          <a:p>
            <a:endParaRPr lang="en-US" altLang="en-US" sz="1200" dirty="0"/>
          </a:p>
        </p:txBody>
      </p:sp>
    </p:spTree>
    <p:extLst>
      <p:ext uri="{BB962C8B-B14F-4D97-AF65-F5344CB8AC3E}">
        <p14:creationId xmlns:p14="http://schemas.microsoft.com/office/powerpoint/2010/main" val="19297190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sz="1200" dirty="0"/>
          </a:p>
        </p:txBody>
      </p:sp>
    </p:spTree>
    <p:extLst>
      <p:ext uri="{BB962C8B-B14F-4D97-AF65-F5344CB8AC3E}">
        <p14:creationId xmlns:p14="http://schemas.microsoft.com/office/powerpoint/2010/main" val="3061533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sz="1200" dirty="0"/>
          </a:p>
        </p:txBody>
      </p:sp>
    </p:spTree>
    <p:extLst>
      <p:ext uri="{BB962C8B-B14F-4D97-AF65-F5344CB8AC3E}">
        <p14:creationId xmlns:p14="http://schemas.microsoft.com/office/powerpoint/2010/main" val="3027463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t>Both the periodic and perpetual systems record sales entries similarly, using the gross method. The same holds for entries related to payment of receivables from sales both within and after the discount period. However, under the periodic system, the cost of goods sold is not recorded at the time of each sale (whereas it is under the perpetual system)—we show later in this appendix how to compute cost of goods sold at period-end under the periodic system. The entries to record $1,000 in credit sales (costing $300) is a debit to Accounts Receivable and a credit to Sales.  Under the periodic system, the cost of goods sold is not recorded at the time of each sale. </a:t>
            </a:r>
          </a:p>
          <a:p>
            <a:endParaRPr lang="en-US" altLang="en-US" sz="1200" dirty="0"/>
          </a:p>
          <a:p>
            <a:r>
              <a:rPr lang="en-US" altLang="en-US" sz="1200" dirty="0"/>
              <a:t>A customer returned part of the merchandise,</a:t>
            </a:r>
            <a:r>
              <a:rPr lang="en-US" altLang="en-US" sz="1200" baseline="0" dirty="0"/>
              <a:t> </a:t>
            </a:r>
            <a:r>
              <a:rPr lang="en-US" altLang="en-US" sz="1200" dirty="0"/>
              <a:t>where the returned items sell for $15 and cost $9.  Z-Mart restores the merchandise to inventory and records the November 6 return as illustrated in entry e1</a:t>
            </a:r>
            <a:r>
              <a:rPr lang="en-US" altLang="en-US" sz="1200" baseline="0" dirty="0"/>
              <a:t> and e2</a:t>
            </a:r>
            <a:r>
              <a:rPr lang="en-US" altLang="en-US" sz="1200" dirty="0"/>
              <a:t>.</a:t>
            </a:r>
          </a:p>
          <a:p>
            <a:endParaRPr lang="en-US" altLang="en-US" sz="1200" dirty="0"/>
          </a:p>
          <a:p>
            <a:r>
              <a:rPr lang="en-US" sz="1200" b="0" i="0" u="none" strike="noStrike" kern="1200" baseline="0" dirty="0">
                <a:solidFill>
                  <a:schemeClr val="tx1"/>
                </a:solidFill>
                <a:latin typeface="+mn-lt"/>
                <a:ea typeface="+mn-ea"/>
                <a:cs typeface="+mn-cs"/>
              </a:rPr>
              <a:t>A customer received an allowance in transaction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of $10 cash; only the revenue side is impacted as no inventory was returned and cost stays the same. The entry is identical under the periodic and perpetual systems. The seller records this allowance as shown in entry f.</a:t>
            </a:r>
            <a:endParaRPr lang="en-US" altLang="en-US" sz="1200" dirty="0"/>
          </a:p>
        </p:txBody>
      </p:sp>
    </p:spTree>
    <p:extLst>
      <p:ext uri="{BB962C8B-B14F-4D97-AF65-F5344CB8AC3E}">
        <p14:creationId xmlns:p14="http://schemas.microsoft.com/office/powerpoint/2010/main" val="19297190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t>Both the periodic and perpetual systems record sales entries similarly, using the gross method. The same holds for entries related to payment of receivables from sales both within and after the discount period. However, under the periodic system, the cost of goods sold is not recorded at the time of each sale (whereas it is under the perpetual system)—we show later in this appendix how to compute cost of goods sold at period-end under the periodic system. The entries to record $1,000 in credit sales (costing $300) is a debit to Accounts Receivable and a credit to Sales.  Under the periodic system, the cost of goods sold is not recorded at the time of each sale. </a:t>
            </a:r>
          </a:p>
          <a:p>
            <a:endParaRPr lang="en-US" altLang="en-US" sz="1200" dirty="0"/>
          </a:p>
          <a:p>
            <a:r>
              <a:rPr lang="en-US" altLang="en-US" sz="1200" dirty="0"/>
              <a:t>A customer returned part of the merchandise,</a:t>
            </a:r>
            <a:r>
              <a:rPr lang="en-US" altLang="en-US" sz="1200" baseline="0" dirty="0"/>
              <a:t> </a:t>
            </a:r>
            <a:r>
              <a:rPr lang="en-US" altLang="en-US" sz="1200" dirty="0"/>
              <a:t>where the returned items sell for $15 and cost $9.  Z-Mart restores the merchandise to inventory and records the November 6 return as illustrated in entry e1</a:t>
            </a:r>
            <a:r>
              <a:rPr lang="en-US" altLang="en-US" sz="1200" baseline="0" dirty="0"/>
              <a:t> and e2</a:t>
            </a:r>
            <a:r>
              <a:rPr lang="en-US" altLang="en-US" sz="1200" dirty="0"/>
              <a:t>.</a:t>
            </a:r>
          </a:p>
          <a:p>
            <a:endParaRPr lang="en-US" altLang="en-US" sz="1200" dirty="0"/>
          </a:p>
          <a:p>
            <a:r>
              <a:rPr lang="en-US" sz="1200" b="0" i="0" u="none" strike="noStrike" kern="1200" baseline="0" dirty="0">
                <a:solidFill>
                  <a:schemeClr val="tx1"/>
                </a:solidFill>
                <a:latin typeface="+mn-lt"/>
                <a:ea typeface="+mn-ea"/>
                <a:cs typeface="+mn-cs"/>
              </a:rPr>
              <a:t>A customer received an allowance in transaction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of $10 cash; only the revenue side is impacted as no inventory was returned and cost stays the same. The entry is identical under the periodic and perpetual systems. The seller records this allowance as shown in entry f.</a:t>
            </a:r>
            <a:endParaRPr lang="en-US" altLang="en-US" sz="1200" dirty="0"/>
          </a:p>
        </p:txBody>
      </p:sp>
    </p:spTree>
    <p:extLst>
      <p:ext uri="{BB962C8B-B14F-4D97-AF65-F5344CB8AC3E}">
        <p14:creationId xmlns:p14="http://schemas.microsoft.com/office/powerpoint/2010/main" val="16199683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periodic and perpetual inventory systems have slight differences in closing entries. The period-end Merchandise Inventory balance (unadjusted) is $19,000 under the periodic system. Since the periodic system does not update the Merchandise Inventory balance during the period, the $19,000 amount is the beginning inventory. A physical count of inventory taken at the end of the period reveals $21,000 of merchandise available. The adjusting and closing entries for the two systems are shown in Exhibit 4A.1.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Recording the periodic inventory balance is a two-step process. The ending inventory balance of $21,000 (which includes shrinkage) is entered by debiting the inventory account in the first closing entry. The beginning inventory balance of $19,000 is deleted by crediting the inventory account in the second closing entry 2.</a:t>
            </a:r>
            <a:endParaRPr lang="en-US" dirty="0"/>
          </a:p>
        </p:txBody>
      </p:sp>
    </p:spTree>
    <p:extLst>
      <p:ext uri="{BB962C8B-B14F-4D97-AF65-F5344CB8AC3E}">
        <p14:creationId xmlns:p14="http://schemas.microsoft.com/office/powerpoint/2010/main" val="19297190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the work sheet for </a:t>
            </a:r>
            <a:r>
              <a:rPr lang="en-US" sz="1200" b="0" i="0" u="none" strike="noStrike" kern="1200" baseline="0" dirty="0">
                <a:solidFill>
                  <a:schemeClr val="tx1"/>
                </a:solidFill>
                <a:latin typeface="+mn-lt"/>
                <a:ea typeface="+mn-ea"/>
                <a:cs typeface="+mn-cs"/>
              </a:rPr>
              <a:t>preparing financial statements of a merchandiser. It differs slightly from the work sheet layout in the prior chapter—the differences are in </a:t>
            </a:r>
            <a:r>
              <a:rPr lang="en-US" sz="1200" b="1" i="0" u="none" strike="noStrike" kern="1200" baseline="0" dirty="0">
                <a:solidFill>
                  <a:schemeClr val="tx1"/>
                </a:solidFill>
                <a:latin typeface="+mn-lt"/>
                <a:ea typeface="+mn-ea"/>
                <a:cs typeface="+mn-cs"/>
              </a:rPr>
              <a:t>red boldface</a:t>
            </a:r>
            <a:r>
              <a:rPr lang="en-US" sz="1200" b="0" i="0" u="none" strike="noStrike" kern="1200" baseline="0" dirty="0">
                <a:solidFill>
                  <a:schemeClr val="tx1"/>
                </a:solidFill>
                <a:latin typeface="+mn-lt"/>
                <a:ea typeface="+mn-ea"/>
                <a:cs typeface="+mn-cs"/>
              </a:rPr>
              <a:t>. The adjustments in the work sheet reflect the following: (</a:t>
            </a:r>
            <a:r>
              <a:rPr lang="en-US" sz="1200" b="0" i="1"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expiration of $600 of prepaid insurance, (</a:t>
            </a:r>
            <a:r>
              <a:rPr lang="en-US" sz="1200" b="0" i="1" u="none" strike="noStrike" kern="1200" baseline="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use of $3,000 of supplies, (</a:t>
            </a:r>
            <a:r>
              <a:rPr lang="en-US" sz="1200" b="0" i="1" u="none" strike="noStrike" kern="1200" baseline="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depreciation of $3,700 for equipment, (</a:t>
            </a:r>
            <a:r>
              <a:rPr lang="en-US" sz="1200" b="0" i="1" u="none" strike="noStrike" kern="1200" baseline="0" dirty="0">
                <a:solidFill>
                  <a:schemeClr val="tx1"/>
                </a:solidFill>
                <a:latin typeface="+mn-lt"/>
                <a:ea typeface="+mn-ea"/>
                <a:cs typeface="+mn-cs"/>
              </a:rPr>
              <a:t>4</a:t>
            </a:r>
            <a:r>
              <a:rPr lang="en-US" sz="1200" b="0" i="0" u="none" strike="noStrike" kern="1200" baseline="0" dirty="0">
                <a:solidFill>
                  <a:schemeClr val="tx1"/>
                </a:solidFill>
                <a:latin typeface="+mn-lt"/>
                <a:ea typeface="+mn-ea"/>
                <a:cs typeface="+mn-cs"/>
              </a:rPr>
              <a:t>) accrual of $800 of unpaid salaries, and (</a:t>
            </a:r>
            <a:r>
              <a:rPr lang="en-US" sz="1200" b="0" i="1" u="none" strike="noStrike" kern="1200" baseline="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inventory shrinkage of $250. Once the adjusted amounts are extended into the financial statement columns, the information is used to develop financial statements. </a:t>
            </a:r>
            <a:endParaRPr lang="en-US" dirty="0"/>
          </a:p>
        </p:txBody>
      </p:sp>
    </p:spTree>
    <p:extLst>
      <p:ext uri="{BB962C8B-B14F-4D97-AF65-F5344CB8AC3E}">
        <p14:creationId xmlns:p14="http://schemas.microsoft.com/office/powerpoint/2010/main" val="19297190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Sales are to be reported at the net amount expected which follows new revenue recognition rules. This means that a period-end adjusting entry is commonly made to estimate sales discounts for current-period’s sales that are expected to be taken in future periods.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assume Z-Mart has the following unadjusted balances: Accounts Receivable, $11,250; and Allowance for Sales Discounts, $0. Of the $11,250 of receivables, $2,500 of them are within the 2% discount period, and we expect buyers to take $50 in future-period discounts (computed as $2,500 × 2%) arising from this period’s sales. The adjusting entry for the $50 update to the allowance for sales discounts is shown in entry g.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Allowance for Sales Discounts </a:t>
            </a:r>
            <a:r>
              <a:rPr lang="en-US" sz="1200" b="0" i="0" u="none" strike="noStrike" kern="1200" baseline="0" dirty="0">
                <a:solidFill>
                  <a:schemeClr val="tx1"/>
                </a:solidFill>
                <a:latin typeface="+mn-lt"/>
                <a:ea typeface="+mn-ea"/>
                <a:cs typeface="+mn-cs"/>
              </a:rPr>
              <a:t>is a </a:t>
            </a:r>
            <a:r>
              <a:rPr lang="en-US" sz="1200" b="1" i="0" u="none" strike="noStrike" kern="1200" baseline="0" dirty="0">
                <a:solidFill>
                  <a:schemeClr val="tx1"/>
                </a:solidFill>
                <a:latin typeface="+mn-lt"/>
                <a:ea typeface="+mn-ea"/>
                <a:cs typeface="+mn-cs"/>
              </a:rPr>
              <a:t>contra asset account </a:t>
            </a:r>
            <a:r>
              <a:rPr lang="en-US" sz="1200" b="0" i="0" u="none" strike="noStrike" kern="1200" baseline="0" dirty="0">
                <a:solidFill>
                  <a:schemeClr val="tx1"/>
                </a:solidFill>
                <a:latin typeface="+mn-lt"/>
                <a:ea typeface="+mn-ea"/>
                <a:cs typeface="+mn-cs"/>
              </a:rPr>
              <a:t>and is reported on the balance sheet as a reduction to the Accounts Receivable asset account. The Allowance for Sales Discounts account has a </a:t>
            </a:r>
            <a:r>
              <a:rPr lang="en-US" sz="1200" b="0" i="1" u="none" strike="noStrike" kern="1200" baseline="0" dirty="0">
                <a:solidFill>
                  <a:schemeClr val="tx1"/>
                </a:solidFill>
                <a:latin typeface="+mn-lt"/>
                <a:ea typeface="+mn-ea"/>
                <a:cs typeface="+mn-cs"/>
              </a:rPr>
              <a:t>normal credit balance </a:t>
            </a:r>
            <a:r>
              <a:rPr lang="en-US" sz="1200" b="0" i="0" u="none" strike="noStrike" kern="1200" baseline="0" dirty="0">
                <a:solidFill>
                  <a:schemeClr val="tx1"/>
                </a:solidFill>
                <a:latin typeface="+mn-lt"/>
                <a:ea typeface="+mn-ea"/>
                <a:cs typeface="+mn-cs"/>
              </a:rPr>
              <a:t>because it reduces Accounts Receivable, which has a normal debit balance. </a:t>
            </a:r>
            <a:endParaRPr lang="en-US" altLang="en-US" dirty="0"/>
          </a:p>
        </p:txBody>
      </p:sp>
    </p:spTree>
    <p:extLst>
      <p:ext uri="{BB962C8B-B14F-4D97-AF65-F5344CB8AC3E}">
        <p14:creationId xmlns:p14="http://schemas.microsoft.com/office/powerpoint/2010/main" val="280908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merchandising company’s operating cycle begins by purchasing merchandise and ends by collecting cash from selling the merchandise. The length of an operating cycle differs across the types of businesses. Department stores often have operating cycles of two to five months. Operating cycles for grocery merchants usually range from two to eight weeks. A grocer has more operating cycles in a year than clothing or electronics retailers.</a:t>
            </a:r>
          </a:p>
          <a:p>
            <a:r>
              <a:rPr lang="en-US" dirty="0"/>
              <a:t>   </a:t>
            </a:r>
          </a:p>
          <a:p>
            <a:r>
              <a:rPr lang="en-US" dirty="0"/>
              <a:t>This slide illustrates an operating cycle for a merchandiser with credit sales. </a:t>
            </a:r>
          </a:p>
          <a:p>
            <a:r>
              <a:rPr lang="en-US" dirty="0"/>
              <a:t>The cycle moves from:</a:t>
            </a:r>
            <a:endParaRPr lang="en-US" sz="2100" dirty="0"/>
          </a:p>
          <a:p>
            <a:r>
              <a:rPr lang="en-US" sz="1200" dirty="0"/>
              <a:t>(</a:t>
            </a:r>
            <a:r>
              <a:rPr lang="en-US" sz="1200" i="0" dirty="0"/>
              <a:t>a) cash purchases of merchandise to </a:t>
            </a:r>
          </a:p>
          <a:p>
            <a:r>
              <a:rPr lang="en-US" i="0" dirty="0"/>
              <a:t>(b) inventory for sale to </a:t>
            </a:r>
          </a:p>
          <a:p>
            <a:r>
              <a:rPr lang="en-US" i="0" dirty="0"/>
              <a:t>(c) credit sales to </a:t>
            </a:r>
          </a:p>
          <a:p>
            <a:r>
              <a:rPr lang="en-US" i="0" dirty="0"/>
              <a:t>(d) accounts receivable to </a:t>
            </a:r>
          </a:p>
          <a:p>
            <a:r>
              <a:rPr lang="en-US" i="0" dirty="0"/>
              <a:t>(e</a:t>
            </a:r>
            <a:r>
              <a:rPr lang="en-US" dirty="0"/>
              <a:t>) cash. </a:t>
            </a:r>
          </a:p>
          <a:p>
            <a:endParaRPr lang="en-US" dirty="0"/>
          </a:p>
          <a:p>
            <a:r>
              <a:rPr lang="en-US" dirty="0"/>
              <a:t>Companies try to keep their operating cycles short because assets tied up in inventory and receivables are not productive. Cash sales shorten operating cycles.</a:t>
            </a:r>
          </a:p>
          <a:p>
            <a:pPr eaLnBrk="1" hangingPunct="1"/>
            <a:endParaRPr lang="en-US" altLang="en-US" dirty="0"/>
          </a:p>
        </p:txBody>
      </p:sp>
    </p:spTree>
    <p:extLst>
      <p:ext uri="{BB962C8B-B14F-4D97-AF65-F5344CB8AC3E}">
        <p14:creationId xmlns:p14="http://schemas.microsoft.com/office/powerpoint/2010/main" val="11802632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1907505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adjusting entry for sales discounts results in both accounts receivable and sales being reported at their net expected</a:t>
            </a:r>
          </a:p>
          <a:p>
            <a:r>
              <a:rPr lang="en-US" sz="1200" b="0" i="0" u="none" strike="noStrike" kern="1200" baseline="0" dirty="0">
                <a:solidFill>
                  <a:schemeClr val="tx1"/>
                </a:solidFill>
                <a:latin typeface="+mn-lt"/>
                <a:ea typeface="+mn-ea"/>
                <a:cs typeface="+mn-cs"/>
              </a:rPr>
              <a:t>amounts.</a:t>
            </a:r>
            <a:endParaRPr lang="en-US" dirty="0"/>
          </a:p>
        </p:txBody>
      </p:sp>
    </p:spTree>
    <p:extLst>
      <p:ext uri="{BB962C8B-B14F-4D97-AF65-F5344CB8AC3E}">
        <p14:creationId xmlns:p14="http://schemas.microsoft.com/office/powerpoint/2010/main" val="19297190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avoid overstatement of sales and cost of sales, sellers estimate sales returns and allowances in the period of the sale. Estimating returns and allowances requires companies to maintain the following two balance sheet accounts that are set up with adjusting entries: inventory returns estimated, a current asset, and sales refund payable, a current liability.</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Sales Refund Payable account is updated only during the adjusting entry process. Its balance remains unchanged during the period when actual returns and allowances are recorded.</a:t>
            </a:r>
            <a:endParaRPr lang="en-US" altLang="en-US" dirty="0"/>
          </a:p>
        </p:txBody>
      </p:sp>
    </p:spTree>
    <p:extLst>
      <p:ext uri="{BB962C8B-B14F-4D97-AF65-F5344CB8AC3E}">
        <p14:creationId xmlns:p14="http://schemas.microsoft.com/office/powerpoint/2010/main" val="28090864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p>
        </p:txBody>
      </p:sp>
    </p:spTree>
    <p:extLst>
      <p:ext uri="{BB962C8B-B14F-4D97-AF65-F5344CB8AC3E}">
        <p14:creationId xmlns:p14="http://schemas.microsoft.com/office/powerpoint/2010/main" val="19297190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cost side, the expected returns and allowances implies that some inventory is expected to be returned, which means that cost of goods sold recorded at the time of sale is overstated due to expected returns. A seller sets up an </a:t>
            </a:r>
            <a:r>
              <a:rPr lang="en-US" sz="1200" b="1" i="0" u="none" strike="noStrike" kern="1200" baseline="0" dirty="0">
                <a:solidFill>
                  <a:schemeClr val="tx1"/>
                </a:solidFill>
                <a:latin typeface="+mn-lt"/>
                <a:ea typeface="+mn-ea"/>
                <a:cs typeface="+mn-cs"/>
              </a:rPr>
              <a:t>Inventory Returns Estimated </a:t>
            </a:r>
            <a:r>
              <a:rPr lang="en-US" sz="1200" b="0" i="0" u="none" strike="noStrike" kern="1200" baseline="0" dirty="0">
                <a:solidFill>
                  <a:schemeClr val="tx1"/>
                </a:solidFill>
                <a:latin typeface="+mn-lt"/>
                <a:ea typeface="+mn-ea"/>
                <a:cs typeface="+mn-cs"/>
              </a:rPr>
              <a:t>account, which is </a:t>
            </a:r>
            <a:r>
              <a:rPr lang="en-US" sz="1200" b="1" i="0" u="none" strike="noStrike" kern="1200" baseline="0" dirty="0">
                <a:solidFill>
                  <a:schemeClr val="tx1"/>
                </a:solidFill>
                <a:latin typeface="+mn-lt"/>
                <a:ea typeface="+mn-ea"/>
                <a:cs typeface="+mn-cs"/>
              </a:rPr>
              <a:t>a current asset reflecting the inventory estimated to be returned.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Extending the example above, assume that the company estimates future inventory returns to be $500 (which is the cost side of the $1,200 expected returns and allowances above). Assume also that the (beginning) </a:t>
            </a:r>
            <a:r>
              <a:rPr lang="en-US" sz="1200" b="0" i="1" u="none" strike="noStrike" kern="1200" baseline="0" dirty="0">
                <a:solidFill>
                  <a:schemeClr val="tx1"/>
                </a:solidFill>
                <a:latin typeface="+mn-lt"/>
                <a:ea typeface="+mn-ea"/>
                <a:cs typeface="+mn-cs"/>
              </a:rPr>
              <a:t>unadjusted balance  </a:t>
            </a:r>
            <a:r>
              <a:rPr lang="en-US" sz="1200" b="0" i="0" u="none" strike="noStrike" kern="1200" baseline="0" dirty="0">
                <a:solidFill>
                  <a:schemeClr val="tx1"/>
                </a:solidFill>
                <a:latin typeface="+mn-lt"/>
                <a:ea typeface="+mn-ea"/>
                <a:cs typeface="+mn-cs"/>
              </a:rPr>
              <a:t>in Inventory Returns Estimated is a $200 debit. The adjusting entry for the $300 update to expected returns is shown in entry h2.</a:t>
            </a:r>
          </a:p>
          <a:p>
            <a:endParaRPr lang="en-US" sz="1200" b="0"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Inventory Returns Estimated account is updated only during the adjusting entry process. Its balance remains unchanged during the period when actual returns and allowances are recorded. </a:t>
            </a:r>
            <a:endParaRPr lang="en-US" altLang="en-US" dirty="0"/>
          </a:p>
        </p:txBody>
      </p:sp>
    </p:spTree>
    <p:extLst>
      <p:ext uri="{BB962C8B-B14F-4D97-AF65-F5344CB8AC3E}">
        <p14:creationId xmlns:p14="http://schemas.microsoft.com/office/powerpoint/2010/main" val="2809086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p>
        </p:txBody>
      </p:sp>
    </p:spTree>
    <p:extLst>
      <p:ext uri="{BB962C8B-B14F-4D97-AF65-F5344CB8AC3E}">
        <p14:creationId xmlns:p14="http://schemas.microsoft.com/office/powerpoint/2010/main" val="19297190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 4.8</a:t>
            </a:r>
          </a:p>
        </p:txBody>
      </p:sp>
    </p:spTree>
    <p:extLst>
      <p:ext uri="{BB962C8B-B14F-4D97-AF65-F5344CB8AC3E}">
        <p14:creationId xmlns:p14="http://schemas.microsoft.com/office/powerpoint/2010/main" val="31594709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956148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 4.8</a:t>
            </a:r>
            <a:endParaRPr lang="en-US" baseline="0" dirty="0"/>
          </a:p>
        </p:txBody>
      </p:sp>
    </p:spTree>
    <p:extLst>
      <p:ext uri="{BB962C8B-B14F-4D97-AF65-F5344CB8AC3E}">
        <p14:creationId xmlns:p14="http://schemas.microsoft.com/office/powerpoint/2010/main" val="31594709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Need-to-Know 4.8</a:t>
            </a:r>
            <a:endParaRPr lang="en-US" baseline="0" dirty="0"/>
          </a:p>
        </p:txBody>
      </p:sp>
    </p:spTree>
    <p:extLst>
      <p:ext uri="{BB962C8B-B14F-4D97-AF65-F5344CB8AC3E}">
        <p14:creationId xmlns:p14="http://schemas.microsoft.com/office/powerpoint/2010/main" val="9561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447800"/>
            <a:ext cx="5257800" cy="1298575"/>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1066800" y="6400800"/>
            <a:ext cx="6400800" cy="304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85624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254601147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7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7246674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27429291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802945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0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802945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242637306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3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221896502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6767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57200" y="2286000"/>
            <a:ext cx="8305800" cy="25908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07410103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01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2438400"/>
            <a:ext cx="38100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33400" y="1676400"/>
            <a:ext cx="3962400" cy="304800"/>
          </a:xfrm>
        </p:spPr>
        <p:txBody>
          <a:bodyPr/>
          <a:lstStyle>
            <a:lvl1pPr marL="0" indent="0">
              <a:buNone/>
              <a:defRPr/>
            </a:lvl1pPr>
          </a:lstStyle>
          <a:p>
            <a:pPr lvl="0"/>
            <a:endParaRPr lang="en-US" dirty="0"/>
          </a:p>
        </p:txBody>
      </p:sp>
      <p:sp>
        <p:nvSpPr>
          <p:cNvPr id="5" name="Content Placeholder 4"/>
          <p:cNvSpPr>
            <a:spLocks noGrp="1"/>
          </p:cNvSpPr>
          <p:nvPr>
            <p:ph sz="quarter" idx="14"/>
          </p:nvPr>
        </p:nvSpPr>
        <p:spPr>
          <a:xfrm>
            <a:off x="5334000" y="2514600"/>
            <a:ext cx="34671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457200" y="4114800"/>
            <a:ext cx="3886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334000" y="4343400"/>
            <a:ext cx="35814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247976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2438400"/>
            <a:ext cx="822960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457200" y="3657600"/>
            <a:ext cx="82296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37313564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38400"/>
            <a:ext cx="80010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533400" y="3886200"/>
            <a:ext cx="80772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3681028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80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685800"/>
            <a:ext cx="7772400" cy="1470025"/>
          </a:xfrm>
        </p:spPr>
        <p:txBody>
          <a:bodyPr/>
          <a:lstStyle/>
          <a:p>
            <a:r>
              <a:rPr lang="en-US" dirty="0"/>
              <a:t>Click to edit Master title style</a:t>
            </a:r>
          </a:p>
        </p:txBody>
      </p:sp>
      <p:sp>
        <p:nvSpPr>
          <p:cNvPr id="7" name="Subtitle 2"/>
          <p:cNvSpPr>
            <a:spLocks noGrp="1"/>
          </p:cNvSpPr>
          <p:nvPr>
            <p:ph type="subTitle" idx="1"/>
          </p:nvPr>
        </p:nvSpPr>
        <p:spPr>
          <a:xfrm>
            <a:off x="1371600" y="28956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28493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p:nvPr>
        </p:nvSpPr>
        <p:spPr>
          <a:xfrm>
            <a:off x="231732" y="508348"/>
            <a:ext cx="8653605" cy="710852"/>
          </a:xfrm>
          <a:prstGeom prst="rect">
            <a:avLst/>
          </a:prstGeom>
        </p:spPr>
        <p:txBody>
          <a:bodyPr anchor="t"/>
          <a:lstStyle>
            <a:lvl1pPr>
              <a:defRPr sz="3600">
                <a:solidFill>
                  <a:schemeClr val="tx1"/>
                </a:solidFill>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quarter" idx="14"/>
          </p:nvPr>
        </p:nvSpPr>
        <p:spPr>
          <a:xfrm>
            <a:off x="1219200" y="1447800"/>
            <a:ext cx="7239000" cy="381000"/>
          </a:xfrm>
        </p:spPr>
        <p:txBody>
          <a:bodyPr/>
          <a:lstStyle>
            <a:lvl1pPr marL="0" indent="0">
              <a:buNone/>
              <a:defRPr/>
            </a:lvl1pPr>
          </a:lstStyle>
          <a:p>
            <a:pPr lvl="0"/>
            <a:endParaRPr lang="en-US" dirty="0"/>
          </a:p>
        </p:txBody>
      </p:sp>
      <p:sp>
        <p:nvSpPr>
          <p:cNvPr id="5" name="Content Placeholder 4"/>
          <p:cNvSpPr>
            <a:spLocks noGrp="1"/>
          </p:cNvSpPr>
          <p:nvPr>
            <p:ph sz="quarter" idx="15"/>
          </p:nvPr>
        </p:nvSpPr>
        <p:spPr>
          <a:xfrm>
            <a:off x="582706" y="1981200"/>
            <a:ext cx="3200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4724400" y="1981200"/>
            <a:ext cx="34290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7"/>
          </p:nvPr>
        </p:nvSpPr>
        <p:spPr>
          <a:xfrm>
            <a:off x="4724400" y="3429000"/>
            <a:ext cx="3505200" cy="990600"/>
          </a:xfrm>
        </p:spPr>
        <p:txBody>
          <a:bodyPr/>
          <a:lstStyle/>
          <a:p>
            <a:endParaRPr lang="en-US"/>
          </a:p>
        </p:txBody>
      </p:sp>
      <p:sp>
        <p:nvSpPr>
          <p:cNvPr id="3" name="Content Placeholder 2"/>
          <p:cNvSpPr>
            <a:spLocks noGrp="1"/>
          </p:cNvSpPr>
          <p:nvPr>
            <p:ph sz="quarter" idx="18"/>
          </p:nvPr>
        </p:nvSpPr>
        <p:spPr>
          <a:xfrm>
            <a:off x="636494" y="3429000"/>
            <a:ext cx="32004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53197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308593768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2309687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10859527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71684326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Figure + Cap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5368160"/>
            <a:ext cx="8229600" cy="916856"/>
          </a:xfrm>
          <a:prstGeom prst="rect">
            <a:avLst/>
          </a:prstGeo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edit Master text styles</a:t>
            </a:r>
          </a:p>
        </p:txBody>
      </p:sp>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Verdana" panose="020B0604030504040204" pitchFamily="34" charset="0"/>
                <a:cs typeface="Verdana" panose="020B0604030504040204" pitchFamily="34" charset="0"/>
              </a:rPr>
              <a:t>Copyright © 201 McGraw-Hill Education.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US" dirty="0">
                <a:solidFill>
                  <a:schemeClr val="bg1"/>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schemeClr val="bg1"/>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sz="1100" b="1" dirty="0">
                <a:solidFill>
                  <a:schemeClr val="bg1"/>
                </a:solidFill>
                <a:latin typeface="Calibri" panose="020F0502020204030204" pitchFamily="34" charset="0"/>
                <a:cs typeface="Verdana" panose="020B0604030504040204" pitchFamily="34" charset="0"/>
              </a:rPr>
              <a:t>3-</a:t>
            </a:r>
            <a:fld id="{C55C85E1-01F9-41C5-83A1-0FA64D5072A7}" type="slidenum">
              <a:rPr lang="en-US" sz="1100" b="1">
                <a:solidFill>
                  <a:schemeClr val="bg1"/>
                </a:solidFill>
                <a:latin typeface="Calibri" panose="020F0502020204030204" pitchFamily="34" charset="0"/>
                <a:cs typeface="Verdana" panose="020B0604030504040204" pitchFamily="34" charset="0"/>
              </a:rPr>
              <a:pPr algn="r" eaLnBrk="1" hangingPunct="1"/>
              <a:t>‹#›</a:t>
            </a:fld>
            <a:endParaRPr lang="en-US" sz="1100" b="1" dirty="0">
              <a:solidFill>
                <a:schemeClr val="bg1"/>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3" name="Text Placeholder 2"/>
          <p:cNvSpPr>
            <a:spLocks noGrp="1"/>
          </p:cNvSpPr>
          <p:nvPr>
            <p:ph type="body" sz="quarter" idx="14" hasCustomPrompt="1"/>
          </p:nvPr>
        </p:nvSpPr>
        <p:spPr>
          <a:xfrm>
            <a:off x="609600" y="1752600"/>
            <a:ext cx="8090694" cy="609600"/>
          </a:xfrm>
        </p:spPr>
        <p:txBody>
          <a:bodyPr/>
          <a:lstStyle>
            <a:lvl1pPr marL="0" indent="0">
              <a:buNone/>
              <a:defRPr sz="2000"/>
            </a:lvl1pPr>
          </a:lstStyle>
          <a:p>
            <a:pPr lvl="0"/>
            <a:r>
              <a:rPr lang="en-US" dirty="0"/>
              <a:t>Learning object:</a:t>
            </a:r>
          </a:p>
        </p:txBody>
      </p:sp>
      <p:sp>
        <p:nvSpPr>
          <p:cNvPr id="8" name="Text Placeholder 7"/>
          <p:cNvSpPr>
            <a:spLocks noGrp="1"/>
          </p:cNvSpPr>
          <p:nvPr>
            <p:ph type="body" sz="quarter" idx="15"/>
          </p:nvPr>
        </p:nvSpPr>
        <p:spPr>
          <a:xfrm>
            <a:off x="457200" y="3200400"/>
            <a:ext cx="8180388" cy="762000"/>
          </a:xfrm>
        </p:spPr>
        <p:txBody>
          <a:bodyPr/>
          <a:lstStyle>
            <a:lvl1pPr marL="0" indent="0">
              <a:buNone/>
              <a:defRPr/>
            </a:lvl1pPr>
          </a:lstStyle>
          <a:p>
            <a:pPr lvl="0"/>
            <a:endParaRPr lang="en-US" dirty="0"/>
          </a:p>
        </p:txBody>
      </p:sp>
      <p:sp>
        <p:nvSpPr>
          <p:cNvPr id="11"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90875959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905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069309473"/>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1"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 id="2147484454" r:id="rId14"/>
    <p:sldLayoutId id="2147484455" r:id="rId15"/>
    <p:sldLayoutId id="2147484457"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4430"/>
      </p:ext>
    </p:extLst>
  </p:cSld>
  <p:clrMap bg1="lt1" tx1="dk1" bg2="lt2" tx2="dk2" accent1="accent1" accent2="accent2" accent3="accent3" accent4="accent4" accent5="accent5" accent6="accent6" hlink="hlink" folHlink="folHlink"/>
  <p:sldLayoutIdLst>
    <p:sldLayoutId id="2147484460"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60282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5.xml"/><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png"/></Relationships>
</file>

<file path=ppt/slides/_rels/slide1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1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8.xml"/><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7.wmf"/><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8.wmf"/><Relationship Id="rId4" Type="http://schemas.openxmlformats.org/officeDocument/2006/relationships/oleObject" Target="../embeddings/oleObject5.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4</a:t>
            </a:r>
          </a:p>
          <a:p>
            <a:r>
              <a:rPr lang="en-US" altLang="en-US" sz="3600" dirty="0">
                <a:solidFill>
                  <a:schemeClr val="tx1"/>
                </a:solidFill>
              </a:rPr>
              <a:t>Accounting for Merchandising Operations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98454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7180" y="2388323"/>
            <a:ext cx="8549640" cy="2367490"/>
          </a:xfrm>
        </p:spPr>
        <p:txBody>
          <a:bodyPr/>
          <a:lstStyle/>
          <a:p>
            <a:r>
              <a:rPr lang="en-US" altLang="en-US" sz="3600" b="1" dirty="0">
                <a:solidFill>
                  <a:prstClr val="black"/>
                </a:solidFill>
              </a:rPr>
              <a:t>Learning Objective</a:t>
            </a:r>
            <a:r>
              <a:rPr lang="en-US" altLang="en-US" sz="3600" b="1" dirty="0"/>
              <a:t> C2: </a:t>
            </a:r>
            <a:r>
              <a:rPr lang="en-US" sz="3600" dirty="0">
                <a:solidFill>
                  <a:prstClr val="black"/>
                </a:solidFill>
              </a:rPr>
              <a:t>Identify and explain the inventory asset and cost flows of a merchandising company.</a:t>
            </a:r>
          </a:p>
        </p:txBody>
      </p:sp>
    </p:spTree>
    <p:extLst>
      <p:ext uri="{BB962C8B-B14F-4D97-AF65-F5344CB8AC3E}">
        <p14:creationId xmlns:p14="http://schemas.microsoft.com/office/powerpoint/2010/main" val="41275064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732" y="585438"/>
            <a:ext cx="8912268" cy="1040758"/>
          </a:xfrm>
        </p:spPr>
        <p:txBody>
          <a:bodyPr anchor="ctr"/>
          <a:lstStyle/>
          <a:p>
            <a:r>
              <a:rPr lang="en-US" altLang="en-US" dirty="0"/>
              <a:t>Adjusting Entries under New Revenue Recognition Rules (2 of 7)</a:t>
            </a:r>
            <a:endParaRPr lang="en-US" dirty="0"/>
          </a:p>
        </p:txBody>
      </p:sp>
      <p:sp>
        <p:nvSpPr>
          <p:cNvPr id="6" name="Text Placeholder 5"/>
          <p:cNvSpPr>
            <a:spLocks noGrp="1"/>
          </p:cNvSpPr>
          <p:nvPr>
            <p:ph type="body" sz="quarter" idx="14"/>
          </p:nvPr>
        </p:nvSpPr>
        <p:spPr>
          <a:xfrm>
            <a:off x="295100" y="1752600"/>
            <a:ext cx="8724900" cy="674964"/>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7" name="Picture 6" descr="Journal entry for adjusting expected sales discounts&#10;(g) Dec. 31 debit Sales Discounts 50 &#10; credit Allowance for Sales Discounts  50&#10; Adjustment for future discounts.  &#10;"/>
          <p:cNvPicPr>
            <a:picLocks noChangeAspect="1"/>
          </p:cNvPicPr>
          <p:nvPr/>
        </p:nvPicPr>
        <p:blipFill>
          <a:blip r:embed="rId3"/>
          <a:stretch>
            <a:fillRect/>
          </a:stretch>
        </p:blipFill>
        <p:spPr>
          <a:xfrm>
            <a:off x="304800" y="2743200"/>
            <a:ext cx="8555513" cy="931601"/>
          </a:xfrm>
          <a:prstGeom prst="rect">
            <a:avLst/>
          </a:prstGeom>
        </p:spPr>
      </p:pic>
    </p:spTree>
    <p:extLst>
      <p:ext uri="{BB962C8B-B14F-4D97-AF65-F5344CB8AC3E}">
        <p14:creationId xmlns:p14="http://schemas.microsoft.com/office/powerpoint/2010/main" val="30136220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732" y="533400"/>
            <a:ext cx="8912268" cy="1040758"/>
          </a:xfrm>
        </p:spPr>
        <p:txBody>
          <a:bodyPr anchor="ctr"/>
          <a:lstStyle/>
          <a:p>
            <a:pPr eaLnBrk="1" hangingPunct="1"/>
            <a:r>
              <a:rPr lang="en-US" altLang="en-US" dirty="0"/>
              <a:t>Adjusting Entries under New Revenue Recognition Rules (3 of 7)</a:t>
            </a:r>
          </a:p>
        </p:txBody>
      </p:sp>
      <p:sp>
        <p:nvSpPr>
          <p:cNvPr id="5" name="Text Placeholder 4"/>
          <p:cNvSpPr>
            <a:spLocks noGrp="1"/>
          </p:cNvSpPr>
          <p:nvPr>
            <p:ph type="body" sz="quarter" idx="14"/>
          </p:nvPr>
        </p:nvSpPr>
        <p:spPr>
          <a:xfrm>
            <a:off x="260132" y="1828800"/>
            <a:ext cx="8610600" cy="674964"/>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6" name="Content Placeholder 5"/>
          <p:cNvSpPr>
            <a:spLocks noGrp="1"/>
          </p:cNvSpPr>
          <p:nvPr>
            <p:ph sz="quarter" idx="15"/>
          </p:nvPr>
        </p:nvSpPr>
        <p:spPr>
          <a:xfrm>
            <a:off x="381000" y="2590800"/>
            <a:ext cx="8382000" cy="1676400"/>
          </a:xfrm>
        </p:spPr>
        <p:txBody>
          <a:bodyPr/>
          <a:lstStyle/>
          <a:p>
            <a:pPr marL="0" indent="0">
              <a:buNone/>
              <a:defRPr/>
            </a:pPr>
            <a:r>
              <a:rPr lang="en-US" sz="2600" b="1" dirty="0"/>
              <a:t>Expected Sales Discounts:</a:t>
            </a:r>
          </a:p>
          <a:p>
            <a:pPr marL="0" indent="0">
              <a:buNone/>
              <a:defRPr/>
            </a:pPr>
            <a:r>
              <a:rPr lang="en-US" sz="2600" dirty="0"/>
              <a:t>Adjusting entries result in Accounts receivable and sales being reported at their net expected amounts:</a:t>
            </a:r>
          </a:p>
        </p:txBody>
      </p:sp>
      <p:pic>
        <p:nvPicPr>
          <p:cNvPr id="8" name="Picture 7" descr="Table shows the effects on balance sheet and income statement of adjusting entries.&#10;Balance Sheet–partial &#10;Accounts receivable $11,250&#10;Less allowance for sales discounts 50&#10;Accounts receivable, net $11,200&#10;&#10;Income Statement—partial &#10;Sales $321,000&#10;Less sales discounts 4,300&#10;Net sales $316,700&#10;"/>
          <p:cNvPicPr>
            <a:picLocks noChangeAspect="1"/>
          </p:cNvPicPr>
          <p:nvPr/>
        </p:nvPicPr>
        <p:blipFill>
          <a:blip r:embed="rId3"/>
          <a:stretch>
            <a:fillRect/>
          </a:stretch>
        </p:blipFill>
        <p:spPr>
          <a:xfrm>
            <a:off x="306703" y="4575134"/>
            <a:ext cx="8532497" cy="1292266"/>
          </a:xfrm>
          <a:prstGeom prst="rect">
            <a:avLst/>
          </a:prstGeom>
        </p:spPr>
      </p:pic>
    </p:spTree>
    <p:extLst>
      <p:ext uri="{BB962C8B-B14F-4D97-AF65-F5344CB8AC3E}">
        <p14:creationId xmlns:p14="http://schemas.microsoft.com/office/powerpoint/2010/main" val="299491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632586"/>
            <a:ext cx="9052560" cy="944628"/>
          </a:xfrm>
        </p:spPr>
        <p:txBody>
          <a:bodyPr/>
          <a:lstStyle/>
          <a:p>
            <a:r>
              <a:rPr lang="en-US" altLang="en-US" sz="3600" dirty="0"/>
              <a:t>Adjusting Entries under New Revenue Recognition Rules (4 of 7)</a:t>
            </a:r>
            <a:endParaRPr lang="en-US" sz="3600" dirty="0"/>
          </a:p>
        </p:txBody>
      </p:sp>
      <p:sp>
        <p:nvSpPr>
          <p:cNvPr id="6" name="Text Placeholder 5"/>
          <p:cNvSpPr>
            <a:spLocks noGrp="1"/>
          </p:cNvSpPr>
          <p:nvPr>
            <p:ph type="body" sz="quarter" idx="13"/>
          </p:nvPr>
        </p:nvSpPr>
        <p:spPr>
          <a:xfrm>
            <a:off x="152400" y="1768231"/>
            <a:ext cx="8823434" cy="593969"/>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5" name="Content Placeholder 4"/>
          <p:cNvSpPr>
            <a:spLocks noGrp="1"/>
          </p:cNvSpPr>
          <p:nvPr>
            <p:ph idx="1"/>
          </p:nvPr>
        </p:nvSpPr>
        <p:spPr>
          <a:xfrm>
            <a:off x="533400" y="2514600"/>
            <a:ext cx="8077200" cy="3939540"/>
          </a:xfrm>
        </p:spPr>
        <p:txBody>
          <a:bodyPr/>
          <a:lstStyle/>
          <a:p>
            <a:pPr marL="0" indent="0">
              <a:buNone/>
              <a:defRPr/>
            </a:pPr>
            <a:r>
              <a:rPr lang="en-US" sz="2400" b="1" dirty="0"/>
              <a:t>Revenue side for Expected R&amp;A:</a:t>
            </a:r>
          </a:p>
          <a:p>
            <a:pPr marL="0" indent="0">
              <a:buNone/>
              <a:defRPr/>
            </a:pPr>
            <a:r>
              <a:rPr lang="en-US" sz="2400" dirty="0"/>
              <a:t>Seller sets up a Sales Refund Payable, current liability reflecting amount expected to be refunded to customers.</a:t>
            </a:r>
          </a:p>
          <a:p>
            <a:pPr marL="457200" indent="-457200">
              <a:buFont typeface="+mj-lt"/>
              <a:buAutoNum type="arabicPeriod"/>
              <a:defRPr/>
            </a:pPr>
            <a:r>
              <a:rPr lang="en-US" sz="2400" dirty="0"/>
              <a:t>Company estimates future sales refunds to be $1,200.</a:t>
            </a:r>
          </a:p>
          <a:p>
            <a:pPr marL="457200" indent="-457200">
              <a:buFont typeface="+mj-lt"/>
              <a:buAutoNum type="arabicPeriod"/>
              <a:defRPr/>
            </a:pPr>
            <a:r>
              <a:rPr lang="en-US" sz="2400" dirty="0"/>
              <a:t>Unadjusted balance in Sales Refund Payable is $300 credit.</a:t>
            </a:r>
          </a:p>
          <a:p>
            <a:pPr marL="457200" indent="-457200">
              <a:buFont typeface="+mj-lt"/>
              <a:buAutoNum type="arabicPeriod"/>
              <a:defRPr/>
            </a:pPr>
            <a:r>
              <a:rPr lang="en-US" sz="2400" dirty="0"/>
              <a:t>Adjusting entry for $900 update to Sales Refund Payable </a:t>
            </a:r>
          </a:p>
        </p:txBody>
      </p:sp>
    </p:spTree>
    <p:extLst>
      <p:ext uri="{BB962C8B-B14F-4D97-AF65-F5344CB8AC3E}">
        <p14:creationId xmlns:p14="http://schemas.microsoft.com/office/powerpoint/2010/main" val="14618555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33400"/>
            <a:ext cx="8975834" cy="1040758"/>
          </a:xfrm>
        </p:spPr>
        <p:txBody>
          <a:bodyPr anchor="ctr"/>
          <a:lstStyle/>
          <a:p>
            <a:pPr eaLnBrk="1" hangingPunct="1"/>
            <a:r>
              <a:rPr lang="en-US" altLang="en-US" dirty="0"/>
              <a:t>Adjusting Entries under New Revenue Recognition Rules (5 of 7)</a:t>
            </a:r>
          </a:p>
        </p:txBody>
      </p:sp>
      <p:sp>
        <p:nvSpPr>
          <p:cNvPr id="5" name="Text Placeholder 4"/>
          <p:cNvSpPr>
            <a:spLocks noGrp="1"/>
          </p:cNvSpPr>
          <p:nvPr>
            <p:ph type="body" sz="quarter" idx="14"/>
          </p:nvPr>
        </p:nvSpPr>
        <p:spPr>
          <a:xfrm>
            <a:off x="179972" y="1724462"/>
            <a:ext cx="8759190" cy="674964"/>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6" name="Picture 5" descr="Journal entry shows adjustment for expected refund&#10;(h1) Dec. 31 debit Sales Returns and Allowances 900 &#10;credit Sales Refund Payable  900&#10; Expected refund of sales.*  &#10;"/>
          <p:cNvPicPr>
            <a:picLocks noChangeAspect="1"/>
          </p:cNvPicPr>
          <p:nvPr/>
        </p:nvPicPr>
        <p:blipFill>
          <a:blip r:embed="rId3"/>
          <a:stretch>
            <a:fillRect/>
          </a:stretch>
        </p:blipFill>
        <p:spPr>
          <a:xfrm>
            <a:off x="590886" y="2667000"/>
            <a:ext cx="7937362" cy="875751"/>
          </a:xfrm>
          <a:prstGeom prst="rect">
            <a:avLst/>
          </a:prstGeom>
        </p:spPr>
      </p:pic>
    </p:spTree>
    <p:extLst>
      <p:ext uri="{BB962C8B-B14F-4D97-AF65-F5344CB8AC3E}">
        <p14:creationId xmlns:p14="http://schemas.microsoft.com/office/powerpoint/2010/main" val="34876602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732" y="562302"/>
            <a:ext cx="8915400" cy="1066800"/>
          </a:xfrm>
        </p:spPr>
        <p:txBody>
          <a:bodyPr/>
          <a:lstStyle/>
          <a:p>
            <a:r>
              <a:rPr lang="en-US" altLang="en-US" sz="3600" dirty="0"/>
              <a:t>Adjusting Entries under New Revenue Recognition Rules (6 of 7)</a:t>
            </a:r>
            <a:endParaRPr lang="en-US" sz="3600" dirty="0"/>
          </a:p>
        </p:txBody>
      </p:sp>
      <p:sp>
        <p:nvSpPr>
          <p:cNvPr id="6" name="Text Placeholder 5"/>
          <p:cNvSpPr>
            <a:spLocks noGrp="1"/>
          </p:cNvSpPr>
          <p:nvPr>
            <p:ph type="body" sz="quarter" idx="13"/>
          </p:nvPr>
        </p:nvSpPr>
        <p:spPr>
          <a:xfrm>
            <a:off x="381000" y="1692031"/>
            <a:ext cx="8493755" cy="593969"/>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5" name="Content Placeholder 4"/>
          <p:cNvSpPr>
            <a:spLocks noGrp="1"/>
          </p:cNvSpPr>
          <p:nvPr>
            <p:ph idx="1"/>
          </p:nvPr>
        </p:nvSpPr>
        <p:spPr>
          <a:xfrm>
            <a:off x="457200" y="2385060"/>
            <a:ext cx="8229600" cy="4015740"/>
          </a:xfrm>
        </p:spPr>
        <p:txBody>
          <a:bodyPr/>
          <a:lstStyle/>
          <a:p>
            <a:pPr marL="0" indent="0">
              <a:buNone/>
              <a:defRPr/>
            </a:pPr>
            <a:r>
              <a:rPr lang="en-US" sz="2400" b="1" dirty="0">
                <a:latin typeface="+mj-lt"/>
              </a:rPr>
              <a:t>Cost side for Expected R&amp;A:</a:t>
            </a:r>
          </a:p>
          <a:p>
            <a:pPr marL="0" indent="0">
              <a:buNone/>
              <a:defRPr/>
            </a:pPr>
            <a:r>
              <a:rPr lang="en-US" sz="2400" dirty="0">
                <a:latin typeface="+mj-lt"/>
              </a:rPr>
              <a:t>Seller sets up an Inventory Returns Estimated account, current asset reflecting the inventory estimated to be returned.</a:t>
            </a:r>
          </a:p>
          <a:p>
            <a:pPr marL="457200" indent="-457200">
              <a:buFont typeface="+mj-lt"/>
              <a:buAutoNum type="arabicPeriod"/>
              <a:defRPr/>
            </a:pPr>
            <a:r>
              <a:rPr lang="en-US" sz="2400" dirty="0">
                <a:latin typeface="+mj-lt"/>
              </a:rPr>
              <a:t>Company estimates future inventory returns to be $500.</a:t>
            </a:r>
          </a:p>
          <a:p>
            <a:pPr marL="457200" indent="-457200">
              <a:buFont typeface="+mj-lt"/>
              <a:buAutoNum type="arabicPeriod"/>
              <a:defRPr/>
            </a:pPr>
            <a:r>
              <a:rPr lang="en-US" sz="2400" dirty="0">
                <a:latin typeface="+mj-lt"/>
              </a:rPr>
              <a:t>Unadjusted balance in Inventory Returns Estimated is $200 debit.</a:t>
            </a:r>
          </a:p>
          <a:p>
            <a:pPr marL="457200" indent="-457200">
              <a:buFont typeface="+mj-lt"/>
              <a:buAutoNum type="arabicPeriod"/>
              <a:defRPr/>
            </a:pPr>
            <a:r>
              <a:rPr lang="en-US" sz="2400" dirty="0">
                <a:latin typeface="+mj-lt"/>
              </a:rPr>
              <a:t>Adjusting entry for $300 update to Inventory Returns Est.</a:t>
            </a:r>
          </a:p>
        </p:txBody>
      </p:sp>
    </p:spTree>
    <p:extLst>
      <p:ext uri="{BB962C8B-B14F-4D97-AF65-F5344CB8AC3E}">
        <p14:creationId xmlns:p14="http://schemas.microsoft.com/office/powerpoint/2010/main" val="5293936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32" y="567838"/>
            <a:ext cx="9052034" cy="1144834"/>
          </a:xfrm>
        </p:spPr>
        <p:txBody>
          <a:bodyPr anchor="ctr"/>
          <a:lstStyle/>
          <a:p>
            <a:pPr eaLnBrk="1" hangingPunct="1"/>
            <a:r>
              <a:rPr lang="en-US" altLang="en-US" dirty="0"/>
              <a:t>Adjusting Entries under New Revenue Recognition Rules (7 of 7)</a:t>
            </a:r>
          </a:p>
        </p:txBody>
      </p:sp>
      <p:sp>
        <p:nvSpPr>
          <p:cNvPr id="5" name="Text Placeholder 4"/>
          <p:cNvSpPr>
            <a:spLocks noGrp="1"/>
          </p:cNvSpPr>
          <p:nvPr>
            <p:ph type="body" sz="quarter" idx="14"/>
          </p:nvPr>
        </p:nvSpPr>
        <p:spPr>
          <a:xfrm>
            <a:off x="177954" y="1705372"/>
            <a:ext cx="8759190" cy="674964"/>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6" name="Picture 5" descr="Journal entry shows adjustment for expect inventory return&#10;(h2) Dec. 31 debit Inventory Returns Estimated 300 &#10; credit Cost of Goods Sold  300&#10; Expected return of inventory.*  &#10;"/>
          <p:cNvPicPr>
            <a:picLocks noChangeAspect="1"/>
          </p:cNvPicPr>
          <p:nvPr/>
        </p:nvPicPr>
        <p:blipFill>
          <a:blip r:embed="rId3"/>
          <a:stretch>
            <a:fillRect/>
          </a:stretch>
        </p:blipFill>
        <p:spPr>
          <a:xfrm>
            <a:off x="532735" y="2616401"/>
            <a:ext cx="8049627" cy="870989"/>
          </a:xfrm>
          <a:prstGeom prst="rect">
            <a:avLst/>
          </a:prstGeom>
        </p:spPr>
      </p:pic>
    </p:spTree>
    <p:extLst>
      <p:ext uri="{BB962C8B-B14F-4D97-AF65-F5344CB8AC3E}">
        <p14:creationId xmlns:p14="http://schemas.microsoft.com/office/powerpoint/2010/main" val="31991575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549166"/>
            <a:ext cx="8653605" cy="646229"/>
          </a:xfrm>
        </p:spPr>
        <p:txBody>
          <a:bodyPr anchor="ctr"/>
          <a:lstStyle/>
          <a:p>
            <a:pPr fontAlgn="auto">
              <a:spcBef>
                <a:spcPts val="0"/>
              </a:spcBef>
              <a:spcAft>
                <a:spcPts val="0"/>
              </a:spcAft>
              <a:defRPr/>
            </a:pPr>
            <a:r>
              <a:rPr lang="en-US" dirty="0"/>
              <a:t>NEED-TO-KNOW 4-8 (1 of 2)</a:t>
            </a:r>
          </a:p>
        </p:txBody>
      </p:sp>
      <p:sp>
        <p:nvSpPr>
          <p:cNvPr id="3" name="Text Placeholder 2"/>
          <p:cNvSpPr>
            <a:spLocks noGrp="1"/>
          </p:cNvSpPr>
          <p:nvPr>
            <p:ph type="body" sz="quarter" idx="14"/>
          </p:nvPr>
        </p:nvSpPr>
        <p:spPr>
          <a:xfrm>
            <a:off x="126147" y="1199270"/>
            <a:ext cx="8759190" cy="557822"/>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10" name="Content Placeholder 9"/>
          <p:cNvSpPr>
            <a:spLocks noGrp="1"/>
          </p:cNvSpPr>
          <p:nvPr>
            <p:ph sz="quarter" idx="15"/>
          </p:nvPr>
        </p:nvSpPr>
        <p:spPr>
          <a:xfrm>
            <a:off x="495413" y="1905000"/>
            <a:ext cx="8364093" cy="1259505"/>
          </a:xfrm>
        </p:spPr>
        <p:txBody>
          <a:bodyPr/>
          <a:lstStyle/>
          <a:p>
            <a:pPr marL="0" indent="0">
              <a:buNone/>
            </a:pPr>
            <a:r>
              <a:rPr lang="en-US" altLang="en-US" sz="2600" dirty="0">
                <a:solidFill>
                  <a:srgbClr val="000000"/>
                </a:solidFill>
              </a:rPr>
              <a:t>At the current year-end, a company shows the following unadjusted balances for selected accounts:</a:t>
            </a:r>
            <a:endParaRPr lang="en-US" altLang="en-US" sz="26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05274277"/>
              </p:ext>
            </p:extLst>
          </p:nvPr>
        </p:nvGraphicFramePr>
        <p:xfrm>
          <a:off x="2133600" y="3352800"/>
          <a:ext cx="4876800" cy="1295400"/>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431800">
                <a:tc>
                  <a:txBody>
                    <a:bodyPr/>
                    <a:lstStyle/>
                    <a:p>
                      <a:r>
                        <a:rPr lang="en-US" altLang="en-US" sz="1400" dirty="0">
                          <a:solidFill>
                            <a:srgbClr val="000000"/>
                          </a:solidFill>
                          <a:cs typeface="+mn-cs"/>
                        </a:rPr>
                        <a:t>Allowance for Sales Discounts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$75</a:t>
                      </a:r>
                      <a:r>
                        <a:rPr lang="en-US" altLang="en-US" sz="1400" baseline="0" dirty="0">
                          <a:solidFill>
                            <a:srgbClr val="000000"/>
                          </a:solidFill>
                          <a:cs typeface="+mn-cs"/>
                        </a:rPr>
                        <a:t> </a:t>
                      </a:r>
                      <a:r>
                        <a:rPr lang="en-US" altLang="en-US" sz="1400" dirty="0">
                          <a:solidFill>
                            <a:srgbClr val="000000"/>
                          </a:solidFill>
                          <a:cs typeface="+mn-cs"/>
                        </a:rPr>
                        <a:t>credit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1800">
                <a:tc>
                  <a:txBody>
                    <a:bodyPr/>
                    <a:lstStyle/>
                    <a:p>
                      <a:r>
                        <a:rPr lang="en-US" altLang="en-US" sz="1400" dirty="0">
                          <a:solidFill>
                            <a:srgbClr val="000000"/>
                          </a:solidFill>
                          <a:cs typeface="+mn-cs"/>
                        </a:rPr>
                        <a:t>Sales Refund Payable</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800 credit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1800">
                <a:tc>
                  <a:txBody>
                    <a:bodyPr/>
                    <a:lstStyle/>
                    <a:p>
                      <a:r>
                        <a:rPr lang="en-US" altLang="en-US" sz="1400" dirty="0">
                          <a:solidFill>
                            <a:srgbClr val="000000"/>
                          </a:solidFill>
                          <a:cs typeface="+mn-cs"/>
                        </a:rPr>
                        <a:t>Inventory Returns Estimated</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450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41308167"/>
              </p:ext>
            </p:extLst>
          </p:nvPr>
        </p:nvGraphicFramePr>
        <p:xfrm>
          <a:off x="1981200" y="4876800"/>
          <a:ext cx="5116830" cy="1295401"/>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383030">
                  <a:extLst>
                    <a:ext uri="{9D8B030D-6E8A-4147-A177-3AD203B41FA5}">
                      <a16:colId xmlns:a16="http://schemas.microsoft.com/office/drawing/2014/main" val="20001"/>
                    </a:ext>
                  </a:extLst>
                </a:gridCol>
              </a:tblGrid>
              <a:tr h="398585">
                <a:tc>
                  <a:txBody>
                    <a:bodyPr/>
                    <a:lstStyle/>
                    <a:p>
                      <a:r>
                        <a:rPr lang="en-US" altLang="en-US" sz="1400" dirty="0">
                          <a:solidFill>
                            <a:srgbClr val="000000"/>
                          </a:solidFill>
                          <a:cs typeface="+mn-cs"/>
                        </a:rPr>
                        <a:t>Sales Discounts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$1,850 debit</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871">
                <a:tc>
                  <a:txBody>
                    <a:bodyPr/>
                    <a:lstStyle/>
                    <a:p>
                      <a:r>
                        <a:rPr lang="en-US" altLang="en-US" sz="1400" dirty="0">
                          <a:solidFill>
                            <a:srgbClr val="000000"/>
                          </a:solidFill>
                          <a:cs typeface="+mn-cs"/>
                        </a:rPr>
                        <a:t>Sales Returns and Allowances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4,825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4945">
                <a:tc>
                  <a:txBody>
                    <a:bodyPr/>
                    <a:lstStyle/>
                    <a:p>
                      <a:r>
                        <a:rPr lang="en-US" altLang="en-US" sz="1400" dirty="0">
                          <a:solidFill>
                            <a:srgbClr val="000000"/>
                          </a:solidFill>
                          <a:cs typeface="+mn-cs"/>
                        </a:rPr>
                        <a:t>Cost of Goods Sold</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9,875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97154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533400"/>
            <a:ext cx="9052560" cy="645195"/>
          </a:xfrm>
        </p:spPr>
        <p:txBody>
          <a:bodyPr/>
          <a:lstStyle/>
          <a:p>
            <a:pPr fontAlgn="auto">
              <a:spcBef>
                <a:spcPts val="0"/>
              </a:spcBef>
              <a:spcAft>
                <a:spcPts val="0"/>
              </a:spcAft>
              <a:defRPr/>
            </a:pPr>
            <a:r>
              <a:rPr lang="en-US" sz="3600" dirty="0"/>
              <a:t>NEED-TO-KNOW 4-8 (2 of 2)</a:t>
            </a:r>
          </a:p>
        </p:txBody>
      </p:sp>
      <p:sp>
        <p:nvSpPr>
          <p:cNvPr id="3" name="Text Placeholder 2"/>
          <p:cNvSpPr>
            <a:spLocks noGrp="1"/>
          </p:cNvSpPr>
          <p:nvPr>
            <p:ph type="body" sz="quarter" idx="13"/>
          </p:nvPr>
        </p:nvSpPr>
        <p:spPr>
          <a:xfrm>
            <a:off x="313913" y="1143000"/>
            <a:ext cx="8493755" cy="593969"/>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4" name="Content Placeholder 3"/>
          <p:cNvSpPr>
            <a:spLocks noGrp="1"/>
          </p:cNvSpPr>
          <p:nvPr>
            <p:ph idx="1"/>
          </p:nvPr>
        </p:nvSpPr>
        <p:spPr>
          <a:xfrm>
            <a:off x="313913" y="1801110"/>
            <a:ext cx="8601487" cy="4599690"/>
          </a:xfrm>
        </p:spPr>
        <p:txBody>
          <a:bodyPr/>
          <a:lstStyle/>
          <a:p>
            <a:pPr marL="457200" indent="-457200">
              <a:buFont typeface="+mj-lt"/>
              <a:buAutoNum type="alphaLcParenR"/>
            </a:pPr>
            <a:r>
              <a:rPr lang="en-US" altLang="en-US" sz="2200" dirty="0">
                <a:solidFill>
                  <a:srgbClr val="000000"/>
                </a:solidFill>
              </a:rPr>
              <a:t>After an analysis of future sales discounts, the company estimates that the Allowance for Sales Discounts account should have a $275 credit balance. Prepare the current year-end adjusting journal entry for future sales discounts.</a:t>
            </a:r>
            <a:endParaRPr lang="en-US" altLang="en-US" sz="2200" dirty="0">
              <a:solidFill>
                <a:prstClr val="black"/>
              </a:solidFill>
            </a:endParaRPr>
          </a:p>
          <a:p>
            <a:pPr marL="457200" indent="-457200">
              <a:buFont typeface="+mj-lt"/>
              <a:buAutoNum type="alphaLcParenR"/>
            </a:pPr>
            <a:r>
              <a:rPr lang="en-US" altLang="en-US" sz="2200" dirty="0">
                <a:solidFill>
                  <a:srgbClr val="000000"/>
                </a:solidFill>
              </a:rPr>
              <a:t>After an analysis of future sales returns and allowances, the company estimates that the Sales Refund Payable account should have a $870 credit balance (revenue side). </a:t>
            </a:r>
            <a:endParaRPr lang="en-US" altLang="en-US" sz="2200" dirty="0">
              <a:solidFill>
                <a:prstClr val="black"/>
              </a:solidFill>
            </a:endParaRPr>
          </a:p>
          <a:p>
            <a:pPr marL="457200" indent="-457200">
              <a:buFont typeface="+mj-lt"/>
              <a:buAutoNum type="alphaLcParenR"/>
            </a:pPr>
            <a:r>
              <a:rPr lang="en-US" altLang="en-US" sz="2200" dirty="0">
                <a:solidFill>
                  <a:srgbClr val="000000"/>
                </a:solidFill>
              </a:rPr>
              <a:t>After an analysis of future inventory returns, the company estimates that the Inventory Returns Estimated account should have a $500 debit balance (cost side).</a:t>
            </a:r>
            <a:endParaRPr lang="en-US" altLang="en-US" sz="2200" dirty="0">
              <a:solidFill>
                <a:prstClr val="black"/>
              </a:solidFill>
            </a:endParaRPr>
          </a:p>
        </p:txBody>
      </p:sp>
    </p:spTree>
    <p:extLst>
      <p:ext uri="{BB962C8B-B14F-4D97-AF65-F5344CB8AC3E}">
        <p14:creationId xmlns:p14="http://schemas.microsoft.com/office/powerpoint/2010/main" val="5789200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66" y="533400"/>
            <a:ext cx="7921668" cy="1143000"/>
          </a:xfrm>
        </p:spPr>
        <p:txBody>
          <a:bodyPr anchor="ctr"/>
          <a:lstStyle/>
          <a:p>
            <a:pPr fontAlgn="auto">
              <a:spcBef>
                <a:spcPts val="0"/>
              </a:spcBef>
              <a:spcAft>
                <a:spcPts val="0"/>
              </a:spcAft>
              <a:defRPr/>
            </a:pPr>
            <a:r>
              <a:rPr lang="en-US" dirty="0"/>
              <a:t>NEED-TO-KNOW 4-8 SOLUTION (1 of 7)</a:t>
            </a:r>
          </a:p>
        </p:txBody>
      </p:sp>
      <p:sp>
        <p:nvSpPr>
          <p:cNvPr id="3" name="Text Placeholder 2"/>
          <p:cNvSpPr>
            <a:spLocks noGrp="1"/>
          </p:cNvSpPr>
          <p:nvPr>
            <p:ph type="body" sz="quarter" idx="14"/>
          </p:nvPr>
        </p:nvSpPr>
        <p:spPr>
          <a:xfrm>
            <a:off x="181302" y="1676400"/>
            <a:ext cx="8759190" cy="613604"/>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10" name="Content Placeholder 9"/>
          <p:cNvSpPr>
            <a:spLocks noGrp="1"/>
          </p:cNvSpPr>
          <p:nvPr>
            <p:ph sz="quarter" idx="15"/>
          </p:nvPr>
        </p:nvSpPr>
        <p:spPr>
          <a:xfrm>
            <a:off x="457200" y="2438400"/>
            <a:ext cx="8382000" cy="762000"/>
          </a:xfrm>
        </p:spPr>
        <p:txBody>
          <a:bodyPr/>
          <a:lstStyle/>
          <a:p>
            <a:pPr marL="0" indent="0">
              <a:buNone/>
            </a:pPr>
            <a:r>
              <a:rPr lang="en-US" altLang="en-US" sz="2400" dirty="0">
                <a:solidFill>
                  <a:srgbClr val="000000"/>
                </a:solidFill>
              </a:rPr>
              <a:t>At the current year-end, a company shows the following unadjusted balances for selected accounts:</a:t>
            </a:r>
            <a:endParaRPr lang="en-US" altLang="en-US" sz="24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22100174"/>
              </p:ext>
            </p:extLst>
          </p:nvPr>
        </p:nvGraphicFramePr>
        <p:xfrm>
          <a:off x="2133600" y="3429000"/>
          <a:ext cx="4876800" cy="1295400"/>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431800">
                <a:tc>
                  <a:txBody>
                    <a:bodyPr/>
                    <a:lstStyle/>
                    <a:p>
                      <a:r>
                        <a:rPr lang="en-US" altLang="en-US" sz="1400" dirty="0">
                          <a:solidFill>
                            <a:srgbClr val="000000"/>
                          </a:solidFill>
                          <a:cs typeface="+mn-cs"/>
                        </a:rPr>
                        <a:t>Allowance for Sales Discounts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$75</a:t>
                      </a:r>
                      <a:r>
                        <a:rPr lang="en-US" altLang="en-US" sz="1400" baseline="0" dirty="0">
                          <a:solidFill>
                            <a:srgbClr val="000000"/>
                          </a:solidFill>
                          <a:cs typeface="+mn-cs"/>
                        </a:rPr>
                        <a:t> </a:t>
                      </a:r>
                      <a:r>
                        <a:rPr lang="en-US" altLang="en-US" sz="1400" dirty="0">
                          <a:solidFill>
                            <a:srgbClr val="000000"/>
                          </a:solidFill>
                          <a:cs typeface="+mn-cs"/>
                        </a:rPr>
                        <a:t>credit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1800">
                <a:tc>
                  <a:txBody>
                    <a:bodyPr/>
                    <a:lstStyle/>
                    <a:p>
                      <a:r>
                        <a:rPr lang="en-US" altLang="en-US" sz="1400" dirty="0">
                          <a:solidFill>
                            <a:srgbClr val="000000"/>
                          </a:solidFill>
                          <a:cs typeface="+mn-cs"/>
                        </a:rPr>
                        <a:t>Sales Refund Payable</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800 credit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1800">
                <a:tc>
                  <a:txBody>
                    <a:bodyPr/>
                    <a:lstStyle/>
                    <a:p>
                      <a:r>
                        <a:rPr lang="en-US" altLang="en-US" sz="1400" dirty="0">
                          <a:solidFill>
                            <a:srgbClr val="000000"/>
                          </a:solidFill>
                          <a:cs typeface="+mn-cs"/>
                        </a:rPr>
                        <a:t>Inventory Returns Estimated</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450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03062627"/>
              </p:ext>
            </p:extLst>
          </p:nvPr>
        </p:nvGraphicFramePr>
        <p:xfrm>
          <a:off x="2045970" y="4952999"/>
          <a:ext cx="5116830" cy="1295401"/>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383030">
                  <a:extLst>
                    <a:ext uri="{9D8B030D-6E8A-4147-A177-3AD203B41FA5}">
                      <a16:colId xmlns:a16="http://schemas.microsoft.com/office/drawing/2014/main" val="20001"/>
                    </a:ext>
                  </a:extLst>
                </a:gridCol>
              </a:tblGrid>
              <a:tr h="398585">
                <a:tc>
                  <a:txBody>
                    <a:bodyPr/>
                    <a:lstStyle/>
                    <a:p>
                      <a:r>
                        <a:rPr lang="en-US" altLang="en-US" sz="1400" dirty="0">
                          <a:solidFill>
                            <a:srgbClr val="000000"/>
                          </a:solidFill>
                          <a:cs typeface="+mn-cs"/>
                        </a:rPr>
                        <a:t>Sales Discounts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$1,850 debit</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871">
                <a:tc>
                  <a:txBody>
                    <a:bodyPr/>
                    <a:lstStyle/>
                    <a:p>
                      <a:r>
                        <a:rPr lang="en-US" altLang="en-US" sz="1400" dirty="0">
                          <a:solidFill>
                            <a:srgbClr val="000000"/>
                          </a:solidFill>
                          <a:cs typeface="+mn-cs"/>
                        </a:rPr>
                        <a:t>Sales Returns and Allowances</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4,825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4945">
                <a:tc>
                  <a:txBody>
                    <a:bodyPr/>
                    <a:lstStyle/>
                    <a:p>
                      <a:r>
                        <a:rPr lang="en-US" altLang="en-US" sz="1400" dirty="0">
                          <a:solidFill>
                            <a:srgbClr val="000000"/>
                          </a:solidFill>
                          <a:cs typeface="+mn-cs"/>
                        </a:rPr>
                        <a:t>Cost of Goods Sold</a:t>
                      </a:r>
                      <a:endParaRPr lang="en-US" altLang="en-US" sz="1400" dirty="0">
                        <a:solidFill>
                          <a:prstClr val="black"/>
                        </a:solidFill>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altLang="en-US" sz="1400" dirty="0">
                          <a:solidFill>
                            <a:srgbClr val="000000"/>
                          </a:solidFill>
                          <a:cs typeface="+mn-cs"/>
                        </a:rPr>
                        <a:t>9,875 debit</a:t>
                      </a:r>
                      <a:endParaRPr lang="en-US" sz="14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6366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2" y="548246"/>
            <a:ext cx="7972098" cy="1051954"/>
          </a:xfrm>
        </p:spPr>
        <p:txBody>
          <a:bodyPr/>
          <a:lstStyle/>
          <a:p>
            <a:pPr fontAlgn="auto">
              <a:spcBef>
                <a:spcPts val="0"/>
              </a:spcBef>
              <a:spcAft>
                <a:spcPts val="0"/>
              </a:spcAft>
              <a:defRPr/>
            </a:pPr>
            <a:r>
              <a:rPr lang="en-US" sz="3600" dirty="0"/>
              <a:t>NEED-TO-KNOW 4-8 SOLUTION (2 of 7)</a:t>
            </a:r>
          </a:p>
        </p:txBody>
      </p:sp>
      <p:sp>
        <p:nvSpPr>
          <p:cNvPr id="3" name="Text Placeholder 2"/>
          <p:cNvSpPr>
            <a:spLocks noGrp="1"/>
          </p:cNvSpPr>
          <p:nvPr>
            <p:ph type="body" sz="quarter" idx="13"/>
          </p:nvPr>
        </p:nvSpPr>
        <p:spPr>
          <a:xfrm>
            <a:off x="228600" y="1579418"/>
            <a:ext cx="8675057" cy="554182"/>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4" name="Content Placeholder 3"/>
          <p:cNvSpPr>
            <a:spLocks noGrp="1"/>
          </p:cNvSpPr>
          <p:nvPr>
            <p:ph idx="1"/>
          </p:nvPr>
        </p:nvSpPr>
        <p:spPr>
          <a:xfrm>
            <a:off x="396766" y="2393823"/>
            <a:ext cx="8290034" cy="4006977"/>
          </a:xfrm>
        </p:spPr>
        <p:txBody>
          <a:bodyPr/>
          <a:lstStyle/>
          <a:p>
            <a:pPr marL="457200" indent="-457200">
              <a:buFont typeface="+mj-lt"/>
              <a:buAutoNum type="alphaLcParenR"/>
            </a:pPr>
            <a:r>
              <a:rPr lang="en-US" altLang="en-US" sz="2400" dirty="0"/>
              <a:t>After an analysis of future sales discounts, the company estimates that the Allowance for Sales Discounts account should have a $275 credit balance. Prepare the current year-end adjusting journal entry for future sales discounts.</a:t>
            </a:r>
          </a:p>
          <a:p>
            <a:pPr marL="0" indent="0">
              <a:buNone/>
            </a:pPr>
            <a:r>
              <a:rPr lang="en-US" altLang="en-US" sz="2400" b="1" dirty="0"/>
              <a:t>Step 1: </a:t>
            </a:r>
            <a:r>
              <a:rPr lang="en-US" altLang="en-US" sz="2400" dirty="0"/>
              <a:t>Determine what the current account balance equals. $75 credit</a:t>
            </a:r>
          </a:p>
          <a:p>
            <a:pPr marL="0" indent="0">
              <a:buNone/>
            </a:pPr>
            <a:r>
              <a:rPr lang="en-US" altLang="en-US" sz="2400" b="1" dirty="0"/>
              <a:t>Step 2: </a:t>
            </a:r>
            <a:r>
              <a:rPr lang="en-US" altLang="en-US" sz="2400" dirty="0"/>
              <a:t>Determine what the current account balance should equal. $275 credit</a:t>
            </a:r>
          </a:p>
        </p:txBody>
      </p:sp>
    </p:spTree>
    <p:extLst>
      <p:ext uri="{BB962C8B-B14F-4D97-AF65-F5344CB8AC3E}">
        <p14:creationId xmlns:p14="http://schemas.microsoft.com/office/powerpoint/2010/main" val="140510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990600"/>
          </a:xfrm>
        </p:spPr>
        <p:txBody>
          <a:bodyPr anchor="ctr"/>
          <a:lstStyle/>
          <a:p>
            <a:r>
              <a:rPr lang="en-US" sz="3600" kern="0" dirty="0">
                <a:latin typeface="+mj-lt"/>
              </a:rPr>
              <a:t>Exhibit 4.3 </a:t>
            </a:r>
            <a:r>
              <a:rPr lang="en-US" altLang="en-US" sz="3600" dirty="0">
                <a:latin typeface="+mj-lt"/>
              </a:rPr>
              <a:t>Operating Cycle for a Merchandiser</a:t>
            </a:r>
            <a:endParaRPr lang="en-US" sz="3600" dirty="0">
              <a:latin typeface="+mj-lt"/>
            </a:endParaRPr>
          </a:p>
        </p:txBody>
      </p:sp>
      <p:sp>
        <p:nvSpPr>
          <p:cNvPr id="6" name="Text Placeholder 5"/>
          <p:cNvSpPr>
            <a:spLocks noGrp="1"/>
          </p:cNvSpPr>
          <p:nvPr>
            <p:ph type="body" sz="quarter" idx="13"/>
          </p:nvPr>
        </p:nvSpPr>
        <p:spPr>
          <a:xfrm>
            <a:off x="574964" y="1600200"/>
            <a:ext cx="8035636" cy="609600"/>
          </a:xfrm>
        </p:spPr>
        <p:txBody>
          <a:bodyPr/>
          <a:lstStyle/>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7" name="Content Placeholder 6"/>
          <p:cNvSpPr>
            <a:spLocks noGrp="1"/>
          </p:cNvSpPr>
          <p:nvPr>
            <p:ph idx="1"/>
          </p:nvPr>
        </p:nvSpPr>
        <p:spPr>
          <a:xfrm>
            <a:off x="381000" y="2438400"/>
            <a:ext cx="8229600" cy="3890818"/>
          </a:xfrm>
        </p:spPr>
        <p:txBody>
          <a:bodyPr/>
          <a:lstStyle/>
          <a:p>
            <a:pPr marL="0" indent="0">
              <a:buNone/>
            </a:pPr>
            <a:r>
              <a:rPr lang="en-US" sz="2600" dirty="0"/>
              <a:t>Begins with the purchase of merchandise and ends with the collection of cash from the sale of merchandise.</a:t>
            </a:r>
          </a:p>
          <a:p>
            <a:r>
              <a:rPr lang="en-US" sz="2600" dirty="0"/>
              <a:t>Cash</a:t>
            </a:r>
          </a:p>
          <a:p>
            <a:pPr marL="914400" lvl="1" indent="-457200">
              <a:buFont typeface="+mj-lt"/>
              <a:buAutoNum type="alphaLcParenR"/>
            </a:pPr>
            <a:r>
              <a:rPr lang="en-US" sz="2400" dirty="0"/>
              <a:t>Purchases</a:t>
            </a:r>
          </a:p>
          <a:p>
            <a:pPr marL="914400" lvl="1" indent="-457200">
              <a:buFont typeface="+mj-lt"/>
              <a:buAutoNum type="alphaLcParenR"/>
            </a:pPr>
            <a:r>
              <a:rPr lang="en-US" sz="2400" dirty="0"/>
              <a:t>Merchandise Inventory</a:t>
            </a:r>
          </a:p>
          <a:p>
            <a:pPr marL="914400" lvl="1" indent="-457200">
              <a:buFont typeface="+mj-lt"/>
              <a:buAutoNum type="alphaLcParenR"/>
            </a:pPr>
            <a:r>
              <a:rPr lang="en-US" sz="2400" dirty="0"/>
              <a:t>Credit sales</a:t>
            </a:r>
          </a:p>
          <a:p>
            <a:pPr marL="914400" lvl="1" indent="-457200">
              <a:buFont typeface="+mj-lt"/>
              <a:buAutoNum type="alphaLcParenR"/>
            </a:pPr>
            <a:r>
              <a:rPr lang="en-US" sz="2400" dirty="0"/>
              <a:t>Accounts receivable</a:t>
            </a:r>
          </a:p>
          <a:p>
            <a:pPr marL="914400" lvl="1" indent="-457200">
              <a:buFont typeface="+mj-lt"/>
              <a:buAutoNum type="alphaLcParenR"/>
            </a:pPr>
            <a:r>
              <a:rPr lang="en-US" sz="2400" dirty="0"/>
              <a:t>Cash collection</a:t>
            </a:r>
          </a:p>
        </p:txBody>
      </p:sp>
    </p:spTree>
    <p:extLst>
      <p:ext uri="{BB962C8B-B14F-4D97-AF65-F5344CB8AC3E}">
        <p14:creationId xmlns:p14="http://schemas.microsoft.com/office/powerpoint/2010/main" val="40502185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65" y="560756"/>
            <a:ext cx="7540667" cy="1115644"/>
          </a:xfrm>
        </p:spPr>
        <p:txBody>
          <a:bodyPr anchor="ctr"/>
          <a:lstStyle/>
          <a:p>
            <a:pPr fontAlgn="auto">
              <a:spcBef>
                <a:spcPts val="0"/>
              </a:spcBef>
              <a:spcAft>
                <a:spcPts val="0"/>
              </a:spcAft>
              <a:defRPr/>
            </a:pPr>
            <a:r>
              <a:rPr lang="en-US" dirty="0"/>
              <a:t>NEED-TO-KNOW 4-8 SOLUTION (3 of 7)</a:t>
            </a:r>
          </a:p>
        </p:txBody>
      </p:sp>
      <p:sp>
        <p:nvSpPr>
          <p:cNvPr id="3" name="Text Placeholder 2"/>
          <p:cNvSpPr>
            <a:spLocks noGrp="1"/>
          </p:cNvSpPr>
          <p:nvPr>
            <p:ph type="body" sz="quarter" idx="14"/>
          </p:nvPr>
        </p:nvSpPr>
        <p:spPr>
          <a:xfrm>
            <a:off x="183932" y="1596196"/>
            <a:ext cx="8759190" cy="613604"/>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6" name="Picture 5" descr="T account titled &quot;Allowance for Sales Discounts&quot; with &quot;Unadjusted 75&quot;, &quot;Adjustment 200&quot; and &quot;Adjusted 275&quot; all in the right column."/>
          <p:cNvPicPr>
            <a:picLocks noChangeAspect="1"/>
          </p:cNvPicPr>
          <p:nvPr/>
        </p:nvPicPr>
        <p:blipFill>
          <a:blip r:embed="rId3"/>
          <a:stretch>
            <a:fillRect/>
          </a:stretch>
        </p:blipFill>
        <p:spPr>
          <a:xfrm>
            <a:off x="2277527" y="2362200"/>
            <a:ext cx="4572000" cy="1268260"/>
          </a:xfrm>
          <a:prstGeom prst="rect">
            <a:avLst/>
          </a:prstGeom>
        </p:spPr>
      </p:pic>
      <p:sp>
        <p:nvSpPr>
          <p:cNvPr id="4" name="Content Placeholder 3"/>
          <p:cNvSpPr>
            <a:spLocks noGrp="1"/>
          </p:cNvSpPr>
          <p:nvPr>
            <p:ph sz="quarter" idx="16"/>
          </p:nvPr>
        </p:nvSpPr>
        <p:spPr>
          <a:xfrm>
            <a:off x="381000" y="3733800"/>
            <a:ext cx="8382000" cy="761607"/>
          </a:xfrm>
        </p:spPr>
        <p:txBody>
          <a:bodyPr/>
          <a:lstStyle/>
          <a:p>
            <a:pPr marL="0" indent="0">
              <a:buNone/>
            </a:pPr>
            <a:r>
              <a:rPr lang="en-US" altLang="en-US" sz="2600" b="1" dirty="0"/>
              <a:t>Step 3: </a:t>
            </a:r>
            <a:r>
              <a:rPr lang="en-US" altLang="en-US" sz="2600" dirty="0"/>
              <a:t>Record an adjusting entry to get from step 1 to step 2.</a:t>
            </a:r>
          </a:p>
        </p:txBody>
      </p:sp>
      <p:pic>
        <p:nvPicPr>
          <p:cNvPr id="5" name="Picture 4" descr="Journal  entry&#10;Dec. 31 Sales Discounts Debit 200 &#10; Allowance for Sales Discounts Credit 200&#10; Adjustment for future discounts"/>
          <p:cNvPicPr>
            <a:picLocks noChangeAspect="1"/>
          </p:cNvPicPr>
          <p:nvPr/>
        </p:nvPicPr>
        <p:blipFill>
          <a:blip r:embed="rId4"/>
          <a:stretch>
            <a:fillRect/>
          </a:stretch>
        </p:blipFill>
        <p:spPr>
          <a:xfrm>
            <a:off x="682227" y="4821174"/>
            <a:ext cx="7779544" cy="1198626"/>
          </a:xfrm>
          <a:prstGeom prst="rect">
            <a:avLst/>
          </a:prstGeom>
        </p:spPr>
      </p:pic>
    </p:spTree>
    <p:extLst>
      <p:ext uri="{BB962C8B-B14F-4D97-AF65-F5344CB8AC3E}">
        <p14:creationId xmlns:p14="http://schemas.microsoft.com/office/powerpoint/2010/main" val="13142146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98" y="570161"/>
            <a:ext cx="7924800" cy="1079089"/>
          </a:xfrm>
        </p:spPr>
        <p:txBody>
          <a:bodyPr/>
          <a:lstStyle/>
          <a:p>
            <a:pPr fontAlgn="auto">
              <a:spcBef>
                <a:spcPts val="0"/>
              </a:spcBef>
              <a:spcAft>
                <a:spcPts val="0"/>
              </a:spcAft>
              <a:defRPr/>
            </a:pPr>
            <a:r>
              <a:rPr lang="en-US" sz="3600" dirty="0"/>
              <a:t>NEED-TO-KNOW 4-8 SOLUTION (4 of 7)</a:t>
            </a:r>
          </a:p>
        </p:txBody>
      </p:sp>
      <p:sp>
        <p:nvSpPr>
          <p:cNvPr id="3" name="Text Placeholder 2"/>
          <p:cNvSpPr>
            <a:spLocks noGrp="1"/>
          </p:cNvSpPr>
          <p:nvPr>
            <p:ph type="body" sz="quarter" idx="13"/>
          </p:nvPr>
        </p:nvSpPr>
        <p:spPr>
          <a:xfrm>
            <a:off x="313913" y="1692031"/>
            <a:ext cx="8493755" cy="593969"/>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4" name="Content Placeholder 3"/>
          <p:cNvSpPr>
            <a:spLocks noGrp="1"/>
          </p:cNvSpPr>
          <p:nvPr>
            <p:ph idx="1"/>
          </p:nvPr>
        </p:nvSpPr>
        <p:spPr>
          <a:xfrm>
            <a:off x="381000" y="2514600"/>
            <a:ext cx="8366234" cy="3886200"/>
          </a:xfrm>
        </p:spPr>
        <p:txBody>
          <a:bodyPr/>
          <a:lstStyle/>
          <a:p>
            <a:pPr marL="457200" indent="-457200">
              <a:buFont typeface="+mj-lt"/>
              <a:buAutoNum type="alphaLcParenR" startAt="2"/>
            </a:pPr>
            <a:r>
              <a:rPr lang="en-US" altLang="en-US" sz="2400" dirty="0"/>
              <a:t>After an analysis of future sales returns and allowances, the company estimates that the Sales Refund Payable account should have a $870 credit balance (revenue side). </a:t>
            </a:r>
          </a:p>
          <a:p>
            <a:pPr marL="0" indent="0">
              <a:buNone/>
            </a:pPr>
            <a:r>
              <a:rPr lang="en-US" altLang="en-US" sz="2400" b="1" dirty="0"/>
              <a:t>Step 1: </a:t>
            </a:r>
            <a:r>
              <a:rPr lang="en-US" altLang="en-US" sz="2400" dirty="0"/>
              <a:t>Determine what the current account balance equals. $800 credit</a:t>
            </a:r>
          </a:p>
          <a:p>
            <a:pPr marL="0" indent="0">
              <a:buNone/>
            </a:pPr>
            <a:r>
              <a:rPr lang="en-US" altLang="en-US" sz="2400" b="1" dirty="0"/>
              <a:t>Step 2: </a:t>
            </a:r>
            <a:r>
              <a:rPr lang="en-US" altLang="en-US" sz="2400" dirty="0"/>
              <a:t>Determine what the current account balance should equal. $870 credit</a:t>
            </a:r>
          </a:p>
        </p:txBody>
      </p:sp>
    </p:spTree>
    <p:extLst>
      <p:ext uri="{BB962C8B-B14F-4D97-AF65-F5344CB8AC3E}">
        <p14:creationId xmlns:p14="http://schemas.microsoft.com/office/powerpoint/2010/main" val="325814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32" y="603144"/>
            <a:ext cx="7997868" cy="1044535"/>
          </a:xfrm>
        </p:spPr>
        <p:txBody>
          <a:bodyPr anchor="ctr"/>
          <a:lstStyle/>
          <a:p>
            <a:pPr fontAlgn="auto">
              <a:spcBef>
                <a:spcPts val="0"/>
              </a:spcBef>
              <a:spcAft>
                <a:spcPts val="0"/>
              </a:spcAft>
              <a:defRPr/>
            </a:pPr>
            <a:r>
              <a:rPr lang="en-US" dirty="0"/>
              <a:t>NEED-TO-KNOW 4-8 SOLUTION (5 of 7)</a:t>
            </a:r>
          </a:p>
        </p:txBody>
      </p:sp>
      <p:sp>
        <p:nvSpPr>
          <p:cNvPr id="3" name="Text Placeholder 2"/>
          <p:cNvSpPr>
            <a:spLocks noGrp="1"/>
          </p:cNvSpPr>
          <p:nvPr>
            <p:ph type="body" sz="quarter" idx="14"/>
          </p:nvPr>
        </p:nvSpPr>
        <p:spPr>
          <a:xfrm>
            <a:off x="183932" y="1651978"/>
            <a:ext cx="8759190" cy="557822"/>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5" name="Picture 4" descr="T account titled &quot;Sales Refund Payable&quot; with &quot;Unadjusted 800,&quot; &quot;Adjustment 70,&quot; and &quot;Adjusted 870&quot; all in the right column."/>
          <p:cNvPicPr>
            <a:picLocks noChangeAspect="1"/>
          </p:cNvPicPr>
          <p:nvPr/>
        </p:nvPicPr>
        <p:blipFill>
          <a:blip r:embed="rId3"/>
          <a:stretch>
            <a:fillRect/>
          </a:stretch>
        </p:blipFill>
        <p:spPr>
          <a:xfrm>
            <a:off x="2174139" y="2404029"/>
            <a:ext cx="4777325" cy="1329771"/>
          </a:xfrm>
          <a:prstGeom prst="rect">
            <a:avLst/>
          </a:prstGeom>
        </p:spPr>
      </p:pic>
      <p:sp>
        <p:nvSpPr>
          <p:cNvPr id="4" name="Content Placeholder 3"/>
          <p:cNvSpPr>
            <a:spLocks noGrp="1"/>
          </p:cNvSpPr>
          <p:nvPr>
            <p:ph sz="quarter" idx="16"/>
          </p:nvPr>
        </p:nvSpPr>
        <p:spPr>
          <a:xfrm>
            <a:off x="409902" y="3962400"/>
            <a:ext cx="8305800" cy="762000"/>
          </a:xfrm>
        </p:spPr>
        <p:txBody>
          <a:bodyPr/>
          <a:lstStyle/>
          <a:p>
            <a:pPr marL="0" indent="0">
              <a:buNone/>
            </a:pPr>
            <a:r>
              <a:rPr lang="en-US" altLang="en-US" sz="2400" b="1" dirty="0"/>
              <a:t>Step 3: </a:t>
            </a:r>
            <a:r>
              <a:rPr lang="en-US" altLang="en-US" sz="2400" dirty="0"/>
              <a:t>Record an adjusting entry to get from step 1 to step 2.</a:t>
            </a:r>
          </a:p>
        </p:txBody>
      </p:sp>
      <p:pic>
        <p:nvPicPr>
          <p:cNvPr id="6" name="Picture 5" descr="Journal entry&#10;Dec. 31 Sales Returns and Allowances  Debit 70 &#10; Sales Refund Payable Credit 70&#10; Adjustment for future sales refunds"/>
          <p:cNvPicPr>
            <a:picLocks noChangeAspect="1"/>
          </p:cNvPicPr>
          <p:nvPr/>
        </p:nvPicPr>
        <p:blipFill>
          <a:blip r:embed="rId4"/>
          <a:stretch>
            <a:fillRect/>
          </a:stretch>
        </p:blipFill>
        <p:spPr>
          <a:xfrm>
            <a:off x="621165" y="5003673"/>
            <a:ext cx="7883271" cy="1244727"/>
          </a:xfrm>
          <a:prstGeom prst="rect">
            <a:avLst/>
          </a:prstGeom>
        </p:spPr>
      </p:pic>
    </p:spTree>
    <p:extLst>
      <p:ext uri="{BB962C8B-B14F-4D97-AF65-F5344CB8AC3E}">
        <p14:creationId xmlns:p14="http://schemas.microsoft.com/office/powerpoint/2010/main" val="22851999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66" y="537911"/>
            <a:ext cx="7985234" cy="1062289"/>
          </a:xfrm>
        </p:spPr>
        <p:txBody>
          <a:bodyPr/>
          <a:lstStyle/>
          <a:p>
            <a:pPr fontAlgn="auto">
              <a:spcBef>
                <a:spcPts val="0"/>
              </a:spcBef>
              <a:spcAft>
                <a:spcPts val="0"/>
              </a:spcAft>
              <a:defRPr/>
            </a:pPr>
            <a:r>
              <a:rPr lang="en-US" sz="3600" dirty="0"/>
              <a:t>NEED-TO-KNOW 4-8 SOLUTION (6 of 7)</a:t>
            </a:r>
          </a:p>
        </p:txBody>
      </p:sp>
      <p:sp>
        <p:nvSpPr>
          <p:cNvPr id="3" name="Text Placeholder 2"/>
          <p:cNvSpPr>
            <a:spLocks noGrp="1"/>
          </p:cNvSpPr>
          <p:nvPr>
            <p:ph type="body" sz="quarter" idx="13"/>
          </p:nvPr>
        </p:nvSpPr>
        <p:spPr>
          <a:xfrm>
            <a:off x="197068" y="1600200"/>
            <a:ext cx="8722355" cy="593969"/>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4" name="Content Placeholder 3"/>
          <p:cNvSpPr>
            <a:spLocks noGrp="1"/>
          </p:cNvSpPr>
          <p:nvPr>
            <p:ph idx="1"/>
          </p:nvPr>
        </p:nvSpPr>
        <p:spPr>
          <a:xfrm>
            <a:off x="389552" y="2271660"/>
            <a:ext cx="8525848" cy="4052939"/>
          </a:xfrm>
        </p:spPr>
        <p:txBody>
          <a:bodyPr/>
          <a:lstStyle/>
          <a:p>
            <a:pPr marL="457200" indent="-457200">
              <a:buFont typeface="+mj-lt"/>
              <a:buAutoNum type="alphaLcParenR" startAt="3"/>
            </a:pPr>
            <a:r>
              <a:rPr lang="en-US" altLang="en-US" sz="2400" dirty="0"/>
              <a:t>After an analysis of future inventory returns, the company estimates that the Inventory Returns Estimated account should have a $500 debit balance (cost side).</a:t>
            </a:r>
          </a:p>
          <a:p>
            <a:pPr marL="0" indent="0">
              <a:buNone/>
            </a:pPr>
            <a:r>
              <a:rPr lang="en-US" altLang="en-US" sz="2400" b="1" dirty="0"/>
              <a:t>Step 1: </a:t>
            </a:r>
            <a:r>
              <a:rPr lang="en-US" altLang="en-US" sz="2400" dirty="0"/>
              <a:t>Determine what the current account balance equals. $450 debit</a:t>
            </a:r>
          </a:p>
          <a:p>
            <a:pPr marL="0" indent="0">
              <a:buNone/>
            </a:pPr>
            <a:r>
              <a:rPr lang="en-US" altLang="en-US" sz="2400" b="1" dirty="0"/>
              <a:t>Step 2: </a:t>
            </a:r>
            <a:r>
              <a:rPr lang="en-US" altLang="en-US" sz="2400" dirty="0"/>
              <a:t>Determine what the current account balance should equal. $500 debit</a:t>
            </a:r>
          </a:p>
        </p:txBody>
      </p:sp>
    </p:spTree>
    <p:extLst>
      <p:ext uri="{BB962C8B-B14F-4D97-AF65-F5344CB8AC3E}">
        <p14:creationId xmlns:p14="http://schemas.microsoft.com/office/powerpoint/2010/main" val="28866421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89" y="584548"/>
            <a:ext cx="7855977" cy="939452"/>
          </a:xfrm>
        </p:spPr>
        <p:txBody>
          <a:bodyPr anchor="ctr"/>
          <a:lstStyle/>
          <a:p>
            <a:pPr fontAlgn="auto">
              <a:spcBef>
                <a:spcPts val="0"/>
              </a:spcBef>
              <a:spcAft>
                <a:spcPts val="0"/>
              </a:spcAft>
              <a:defRPr/>
            </a:pPr>
            <a:r>
              <a:rPr lang="en-US" dirty="0"/>
              <a:t>NEED-TO-KNOW 4-8 SOLUTION (7 of 7)</a:t>
            </a:r>
          </a:p>
        </p:txBody>
      </p:sp>
      <p:sp>
        <p:nvSpPr>
          <p:cNvPr id="3" name="Text Placeholder 2"/>
          <p:cNvSpPr>
            <a:spLocks noGrp="1"/>
          </p:cNvSpPr>
          <p:nvPr>
            <p:ph type="body" sz="quarter" idx="14"/>
          </p:nvPr>
        </p:nvSpPr>
        <p:spPr>
          <a:xfrm>
            <a:off x="183932" y="1676400"/>
            <a:ext cx="8759190" cy="613604"/>
          </a:xfrm>
        </p:spPr>
        <p:txBody>
          <a:bodyPr/>
          <a:lstStyle/>
          <a:p>
            <a:pPr algn="ctr" fontAlgn="auto">
              <a:spcBef>
                <a:spcPts val="0"/>
              </a:spcBef>
              <a:spcAft>
                <a:spcPts val="0"/>
              </a:spcAft>
            </a:pP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pic>
        <p:nvPicPr>
          <p:cNvPr id="5" name="Picture 4" descr="T account labeled &quot;Inventory Returns Estimated&quot; with &quot;Unadjusted 450,&quot; &quot;Adjustment 50,&quot; and &quot;Adjusted 500&quot; in the left column."/>
          <p:cNvPicPr>
            <a:picLocks noChangeAspect="1"/>
          </p:cNvPicPr>
          <p:nvPr/>
        </p:nvPicPr>
        <p:blipFill>
          <a:blip r:embed="rId3"/>
          <a:stretch>
            <a:fillRect/>
          </a:stretch>
        </p:blipFill>
        <p:spPr>
          <a:xfrm>
            <a:off x="2133600" y="2418093"/>
            <a:ext cx="4876800" cy="1323942"/>
          </a:xfrm>
          <a:prstGeom prst="rect">
            <a:avLst/>
          </a:prstGeom>
        </p:spPr>
      </p:pic>
      <p:sp>
        <p:nvSpPr>
          <p:cNvPr id="4" name="Content Placeholder 3"/>
          <p:cNvSpPr>
            <a:spLocks noGrp="1"/>
          </p:cNvSpPr>
          <p:nvPr>
            <p:ph sz="quarter" idx="16"/>
          </p:nvPr>
        </p:nvSpPr>
        <p:spPr>
          <a:xfrm>
            <a:off x="381000" y="3810357"/>
            <a:ext cx="8382000" cy="725375"/>
          </a:xfrm>
        </p:spPr>
        <p:txBody>
          <a:bodyPr/>
          <a:lstStyle/>
          <a:p>
            <a:pPr marL="0" indent="0">
              <a:buNone/>
            </a:pPr>
            <a:r>
              <a:rPr lang="en-US" altLang="en-US" sz="2400" b="1" dirty="0"/>
              <a:t>Step 3: </a:t>
            </a:r>
            <a:r>
              <a:rPr lang="en-US" altLang="en-US" sz="2400" dirty="0"/>
              <a:t>Record an adjusting entry to get from step 1 to step 2.</a:t>
            </a:r>
          </a:p>
        </p:txBody>
      </p:sp>
      <p:pic>
        <p:nvPicPr>
          <p:cNvPr id="6" name="Picture 5" descr="Journal entry&#10;Dec. 31 Inventory Returns Estimated Debit 50 &#10; Cost of Goods Sold Credit 50&#10; Adjustment for future inventory returns"/>
          <p:cNvPicPr>
            <a:picLocks noChangeAspect="1"/>
          </p:cNvPicPr>
          <p:nvPr/>
        </p:nvPicPr>
        <p:blipFill>
          <a:blip r:embed="rId4"/>
          <a:stretch>
            <a:fillRect/>
          </a:stretch>
        </p:blipFill>
        <p:spPr>
          <a:xfrm>
            <a:off x="644933" y="4875702"/>
            <a:ext cx="7854135" cy="1211870"/>
          </a:xfrm>
          <a:prstGeom prst="rect">
            <a:avLst/>
          </a:prstGeom>
        </p:spPr>
      </p:pic>
    </p:spTree>
    <p:extLst>
      <p:ext uri="{BB962C8B-B14F-4D97-AF65-F5344CB8AC3E}">
        <p14:creationId xmlns:p14="http://schemas.microsoft.com/office/powerpoint/2010/main" val="26839938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97180" y="2330787"/>
            <a:ext cx="8549640" cy="2367490"/>
          </a:xfrm>
        </p:spPr>
        <p:txBody>
          <a:bodyPr/>
          <a:lstStyle/>
          <a:p>
            <a:r>
              <a:rPr lang="en-US" altLang="en-US" sz="3600" b="1" dirty="0">
                <a:solidFill>
                  <a:prstClr val="black"/>
                </a:solidFill>
              </a:rPr>
              <a:t>Learning Objective</a:t>
            </a:r>
            <a:r>
              <a:rPr lang="en-US" altLang="en-US" sz="3600" b="1" dirty="0"/>
              <a:t> P7:</a:t>
            </a:r>
            <a:r>
              <a:rPr lang="en-US" altLang="en-US" sz="3600" dirty="0"/>
              <a:t> </a:t>
            </a:r>
            <a:r>
              <a:rPr lang="en-US" sz="3600" i="1" dirty="0">
                <a:solidFill>
                  <a:prstClr val="black"/>
                </a:solidFill>
              </a:rPr>
              <a:t>Appendix 4D </a:t>
            </a:r>
            <a:r>
              <a:rPr lang="en-US" sz="3600" dirty="0">
                <a:solidFill>
                  <a:prstClr val="black"/>
                </a:solidFill>
              </a:rPr>
              <a:t>– Record and compare merchandising transactions using the gross method and net method.</a:t>
            </a:r>
            <a:endParaRPr lang="en-US" altLang="en-US" sz="3600" dirty="0"/>
          </a:p>
        </p:txBody>
      </p:sp>
    </p:spTree>
    <p:extLst>
      <p:ext uri="{BB962C8B-B14F-4D97-AF65-F5344CB8AC3E}">
        <p14:creationId xmlns:p14="http://schemas.microsoft.com/office/powerpoint/2010/main" val="33611334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2" y="533400"/>
            <a:ext cx="8759868" cy="998676"/>
          </a:xfrm>
        </p:spPr>
        <p:txBody>
          <a:bodyPr anchor="ctr"/>
          <a:lstStyle/>
          <a:p>
            <a:pPr fontAlgn="auto">
              <a:spcBef>
                <a:spcPts val="0"/>
              </a:spcBef>
              <a:spcAft>
                <a:spcPts val="0"/>
              </a:spcAft>
              <a:defRPr/>
            </a:pPr>
            <a:r>
              <a:rPr lang="en-US" altLang="en-US" dirty="0"/>
              <a:t>Perpetual System – Net versus Gross Method Purchases</a:t>
            </a:r>
            <a:endParaRPr lang="en-US" dirty="0"/>
          </a:p>
        </p:txBody>
      </p:sp>
      <p:sp>
        <p:nvSpPr>
          <p:cNvPr id="3" name="Text Placeholder 2"/>
          <p:cNvSpPr>
            <a:spLocks noGrp="1"/>
          </p:cNvSpPr>
          <p:nvPr>
            <p:ph type="body" sz="quarter" idx="14"/>
          </p:nvPr>
        </p:nvSpPr>
        <p:spPr>
          <a:xfrm>
            <a:off x="183932" y="1611036"/>
            <a:ext cx="8759190" cy="674964"/>
          </a:xfrm>
        </p:spPr>
        <p:txBody>
          <a:bodyPr/>
          <a:lstStyle/>
          <a:p>
            <a:pPr algn="ctr"/>
            <a:r>
              <a:rPr lang="en-US" altLang="en-US" sz="1800" b="1" kern="0" dirty="0">
                <a:solidFill>
                  <a:prstClr val="black"/>
                </a:solidFill>
              </a:rPr>
              <a:t>Learning Objective P7: </a:t>
            </a:r>
            <a:r>
              <a:rPr lang="en-US" sz="1800" dirty="0">
                <a:solidFill>
                  <a:prstClr val="black"/>
                </a:solidFill>
              </a:rPr>
              <a:t>Record and compare merchandising transactions using the gross method and net method.</a:t>
            </a:r>
          </a:p>
        </p:txBody>
      </p:sp>
      <p:sp>
        <p:nvSpPr>
          <p:cNvPr id="10" name="Content Placeholder 9"/>
          <p:cNvSpPr>
            <a:spLocks noGrp="1"/>
          </p:cNvSpPr>
          <p:nvPr>
            <p:ph sz="quarter" idx="15"/>
          </p:nvPr>
        </p:nvSpPr>
        <p:spPr>
          <a:xfrm>
            <a:off x="457200" y="2316948"/>
            <a:ext cx="8153400" cy="807252"/>
          </a:xfrm>
        </p:spPr>
        <p:txBody>
          <a:bodyPr/>
          <a:lstStyle/>
          <a:p>
            <a:pPr marL="0" indent="0">
              <a:buNone/>
            </a:pPr>
            <a:r>
              <a:rPr lang="en-US" altLang="en-US" sz="2200" dirty="0"/>
              <a:t>Net method records invoice at its amount net of any discounts.</a:t>
            </a:r>
          </a:p>
        </p:txBody>
      </p:sp>
      <p:pic>
        <p:nvPicPr>
          <p:cNvPr id="4" name="Picture 3" descr="Journal entries show purchases using both the gross and net methods under the perpetual system.&#10;Gross Method—Perpetual &#10;debit Merchandise Inventory 500 &#10;credit Accounts Payable  500&#10;&#10;Net Method—Perpetual&#10;debit Merchandise Inventory 490 &#10;credit Accounts Payable  490&#10;"/>
          <p:cNvPicPr>
            <a:picLocks noChangeAspect="1"/>
          </p:cNvPicPr>
          <p:nvPr/>
        </p:nvPicPr>
        <p:blipFill>
          <a:blip r:embed="rId3"/>
          <a:stretch>
            <a:fillRect/>
          </a:stretch>
        </p:blipFill>
        <p:spPr>
          <a:xfrm>
            <a:off x="1081087" y="3105150"/>
            <a:ext cx="6981825" cy="933450"/>
          </a:xfrm>
          <a:prstGeom prst="rect">
            <a:avLst/>
          </a:prstGeom>
        </p:spPr>
      </p:pic>
      <p:pic>
        <p:nvPicPr>
          <p:cNvPr id="5" name="Picture 4" descr="Journal entries show sales using both the gross and net methods under the perpetual system.&#10;&#10;Gross Method—Perpetual&#10;debit Accounts Payable 500&#10;credit Merchandise Inventory 10 &#10;credit Cash  490&#10;&#10;Net Method—Perpetual&#10;debit Accounts Payable 490 &#10;credit Cash 490&#10;&#10;"/>
          <p:cNvPicPr>
            <a:picLocks noChangeAspect="1"/>
          </p:cNvPicPr>
          <p:nvPr/>
        </p:nvPicPr>
        <p:blipFill>
          <a:blip r:embed="rId4"/>
          <a:stretch>
            <a:fillRect/>
          </a:stretch>
        </p:blipFill>
        <p:spPr>
          <a:xfrm>
            <a:off x="1090331" y="4114800"/>
            <a:ext cx="7000875" cy="1162050"/>
          </a:xfrm>
          <a:prstGeom prst="rect">
            <a:avLst/>
          </a:prstGeom>
        </p:spPr>
      </p:pic>
      <p:pic>
        <p:nvPicPr>
          <p:cNvPr id="6" name="Picture 5" descr="Journal entries show purchases using both the gross and net methods under the periodic system.&#10;Gross Method—Perpetual&#10;debit Accounts Payable 500 &#10;credit Cash  500&#10;&#10;Net Method—Perpetual&#10;debit Accounts Payable 490 &#10;debit Discounts Lost 10 &#10;credit Cash  500&#10;"/>
          <p:cNvPicPr>
            <a:picLocks noChangeAspect="1"/>
          </p:cNvPicPr>
          <p:nvPr/>
        </p:nvPicPr>
        <p:blipFill>
          <a:blip r:embed="rId5"/>
          <a:stretch>
            <a:fillRect/>
          </a:stretch>
        </p:blipFill>
        <p:spPr>
          <a:xfrm>
            <a:off x="1057274" y="5334000"/>
            <a:ext cx="7029450" cy="1095375"/>
          </a:xfrm>
          <a:prstGeom prst="rect">
            <a:avLst/>
          </a:prstGeom>
        </p:spPr>
      </p:pic>
    </p:spTree>
    <p:extLst>
      <p:ext uri="{BB962C8B-B14F-4D97-AF65-F5344CB8AC3E}">
        <p14:creationId xmlns:p14="http://schemas.microsoft.com/office/powerpoint/2010/main" val="26021555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77636"/>
          </a:xfrm>
        </p:spPr>
        <p:txBody>
          <a:bodyPr anchor="ctr"/>
          <a:lstStyle/>
          <a:p>
            <a:pPr fontAlgn="auto">
              <a:spcBef>
                <a:spcPts val="0"/>
              </a:spcBef>
              <a:spcAft>
                <a:spcPts val="0"/>
              </a:spcAft>
              <a:defRPr/>
            </a:pPr>
            <a:r>
              <a:rPr lang="en-US" altLang="en-US" dirty="0"/>
              <a:t>Perpetual System – Net versus Gross Method Sales (1 of 2)</a:t>
            </a:r>
            <a:endParaRPr lang="en-US" dirty="0"/>
          </a:p>
        </p:txBody>
      </p:sp>
      <p:sp>
        <p:nvSpPr>
          <p:cNvPr id="3" name="Text Placeholder 2"/>
          <p:cNvSpPr>
            <a:spLocks noGrp="1"/>
          </p:cNvSpPr>
          <p:nvPr>
            <p:ph type="body" sz="quarter" idx="14"/>
          </p:nvPr>
        </p:nvSpPr>
        <p:spPr>
          <a:xfrm>
            <a:off x="232410" y="1611036"/>
            <a:ext cx="8759190" cy="674964"/>
          </a:xfrm>
        </p:spPr>
        <p:txBody>
          <a:bodyPr/>
          <a:lstStyle/>
          <a:p>
            <a:pPr algn="ctr"/>
            <a:r>
              <a:rPr lang="en-US" altLang="en-US" sz="1800" b="1" kern="0" dirty="0">
                <a:solidFill>
                  <a:prstClr val="black"/>
                </a:solidFill>
              </a:rPr>
              <a:t>Learning Objective P7: </a:t>
            </a:r>
            <a:r>
              <a:rPr lang="en-US" sz="1800" dirty="0">
                <a:solidFill>
                  <a:prstClr val="black"/>
                </a:solidFill>
              </a:rPr>
              <a:t>Record and compare merchandising transactions using the gross method and net method.</a:t>
            </a:r>
          </a:p>
        </p:txBody>
      </p:sp>
      <p:sp>
        <p:nvSpPr>
          <p:cNvPr id="10" name="Content Placeholder 9"/>
          <p:cNvSpPr>
            <a:spLocks noGrp="1"/>
          </p:cNvSpPr>
          <p:nvPr>
            <p:ph sz="quarter" idx="15"/>
          </p:nvPr>
        </p:nvSpPr>
        <p:spPr>
          <a:xfrm>
            <a:off x="457200" y="2360405"/>
            <a:ext cx="8305800" cy="763795"/>
          </a:xfrm>
        </p:spPr>
        <p:txBody>
          <a:bodyPr/>
          <a:lstStyle/>
          <a:p>
            <a:pPr marL="0" indent="0">
              <a:buNone/>
            </a:pPr>
            <a:r>
              <a:rPr lang="en-US" altLang="en-US" sz="2200" dirty="0"/>
              <a:t>Net method records invoice at its amount net of any discounts.</a:t>
            </a:r>
          </a:p>
        </p:txBody>
      </p:sp>
      <p:pic>
        <p:nvPicPr>
          <p:cNvPr id="7" name="Picture 6" descr="Journal entries show purchases using both the gross and net methods under the periodic system.&#10;Gross Method—Perpetual&#10;debit Accounts Receivable 500 &#10;credit Sales  500&#10;&#10;Net Method--Perpetual&#10;debit Accounts Receivable 490 &#10;credit Sales  490&#10;&#10;Gross Method—Perpetual&#10;debit Cost of Goods Sold 200 &#10;credit Merchandise Inventory  200&#10;&#10;Net Method--Perpetual&#10;debit Cost of Goods Sold 200 &#10;credit Merchandise Inventory  200&#10;"/>
          <p:cNvPicPr>
            <a:picLocks noChangeAspect="1"/>
          </p:cNvPicPr>
          <p:nvPr/>
        </p:nvPicPr>
        <p:blipFill>
          <a:blip r:embed="rId3"/>
          <a:stretch>
            <a:fillRect/>
          </a:stretch>
        </p:blipFill>
        <p:spPr>
          <a:xfrm>
            <a:off x="677046" y="3429000"/>
            <a:ext cx="7789909" cy="1880322"/>
          </a:xfrm>
          <a:prstGeom prst="rect">
            <a:avLst/>
          </a:prstGeom>
        </p:spPr>
      </p:pic>
    </p:spTree>
    <p:extLst>
      <p:ext uri="{BB962C8B-B14F-4D97-AF65-F5344CB8AC3E}">
        <p14:creationId xmlns:p14="http://schemas.microsoft.com/office/powerpoint/2010/main" val="28024471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77636"/>
          </a:xfrm>
        </p:spPr>
        <p:txBody>
          <a:bodyPr anchor="ctr"/>
          <a:lstStyle/>
          <a:p>
            <a:pPr fontAlgn="auto">
              <a:spcBef>
                <a:spcPts val="0"/>
              </a:spcBef>
              <a:spcAft>
                <a:spcPts val="0"/>
              </a:spcAft>
              <a:defRPr/>
            </a:pPr>
            <a:r>
              <a:rPr lang="en-US" altLang="en-US" dirty="0"/>
              <a:t>Perpetual System – Net versus Gross Method Sales (2 of 2)</a:t>
            </a:r>
            <a:endParaRPr lang="en-US" dirty="0"/>
          </a:p>
        </p:txBody>
      </p:sp>
      <p:sp>
        <p:nvSpPr>
          <p:cNvPr id="3" name="Text Placeholder 2"/>
          <p:cNvSpPr>
            <a:spLocks noGrp="1"/>
          </p:cNvSpPr>
          <p:nvPr>
            <p:ph type="body" sz="quarter" idx="14"/>
          </p:nvPr>
        </p:nvSpPr>
        <p:spPr>
          <a:xfrm>
            <a:off x="232410" y="1611036"/>
            <a:ext cx="8759190" cy="674964"/>
          </a:xfrm>
        </p:spPr>
        <p:txBody>
          <a:bodyPr/>
          <a:lstStyle/>
          <a:p>
            <a:pPr algn="ctr"/>
            <a:r>
              <a:rPr lang="en-US" altLang="en-US" sz="1800" b="1" kern="0" dirty="0">
                <a:solidFill>
                  <a:prstClr val="black"/>
                </a:solidFill>
              </a:rPr>
              <a:t>Learning Objective P7: </a:t>
            </a:r>
            <a:r>
              <a:rPr lang="en-US" sz="1800" dirty="0">
                <a:solidFill>
                  <a:prstClr val="black"/>
                </a:solidFill>
              </a:rPr>
              <a:t>Record and compare merchandising transactions using the gross method and net method.</a:t>
            </a:r>
          </a:p>
        </p:txBody>
      </p:sp>
      <p:pic>
        <p:nvPicPr>
          <p:cNvPr id="8" name="Picture 7" descr="Journal entries show purchases using both the gross and net methods under the periodic system.&#10;Gross Method—Perpetual&#10;debit Cash 490 &#10;debit Sales Discounts 10  &#10;credit Accounts Receivable  500&#10;&#10;Net Method—Perpetual&#10;debit Cash 490 &#10;credit Accounts Receivable  490&#10;"/>
          <p:cNvPicPr>
            <a:picLocks noChangeAspect="1"/>
          </p:cNvPicPr>
          <p:nvPr/>
        </p:nvPicPr>
        <p:blipFill>
          <a:blip r:embed="rId3"/>
          <a:stretch>
            <a:fillRect/>
          </a:stretch>
        </p:blipFill>
        <p:spPr>
          <a:xfrm>
            <a:off x="632114" y="2511136"/>
            <a:ext cx="7879773" cy="1298864"/>
          </a:xfrm>
          <a:prstGeom prst="rect">
            <a:avLst/>
          </a:prstGeom>
        </p:spPr>
      </p:pic>
      <p:pic>
        <p:nvPicPr>
          <p:cNvPr id="6" name="Picture 5" descr="Journal entries show purchases using both the gross and net methods under the periodic system.&#10;Gross Method—Perpetual*&#10;debit Cash 500 &#10;credit Accounts Receivable  500&#10;&#10;Net Method—Perpetual*&#10;debit Cash 500 &#10;credit Interest Revenue  10&#10;credit Accounts Receivable  490&#10;"/>
          <p:cNvPicPr>
            <a:picLocks noChangeAspect="1"/>
          </p:cNvPicPr>
          <p:nvPr/>
        </p:nvPicPr>
        <p:blipFill>
          <a:blip r:embed="rId4"/>
          <a:stretch>
            <a:fillRect/>
          </a:stretch>
        </p:blipFill>
        <p:spPr>
          <a:xfrm>
            <a:off x="609600" y="4060536"/>
            <a:ext cx="7962900" cy="1267778"/>
          </a:xfrm>
          <a:prstGeom prst="rect">
            <a:avLst/>
          </a:prstGeom>
        </p:spPr>
      </p:pic>
    </p:spTree>
    <p:extLst>
      <p:ext uri="{BB962C8B-B14F-4D97-AF65-F5344CB8AC3E}">
        <p14:creationId xmlns:p14="http://schemas.microsoft.com/office/powerpoint/2010/main" val="11521957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555624"/>
            <a:ext cx="8653605" cy="1040758"/>
          </a:xfrm>
        </p:spPr>
        <p:txBody>
          <a:bodyPr anchor="ctr"/>
          <a:lstStyle/>
          <a:p>
            <a:pPr fontAlgn="auto">
              <a:spcBef>
                <a:spcPts val="0"/>
              </a:spcBef>
              <a:spcAft>
                <a:spcPts val="0"/>
              </a:spcAft>
              <a:defRPr/>
            </a:pPr>
            <a:r>
              <a:rPr lang="en-US" altLang="en-US" dirty="0"/>
              <a:t>Periodic System – Net versus Gross Method Purchases</a:t>
            </a:r>
            <a:endParaRPr lang="en-US" dirty="0"/>
          </a:p>
        </p:txBody>
      </p:sp>
      <p:sp>
        <p:nvSpPr>
          <p:cNvPr id="3" name="Text Placeholder 2"/>
          <p:cNvSpPr>
            <a:spLocks noGrp="1"/>
          </p:cNvSpPr>
          <p:nvPr>
            <p:ph type="body" sz="quarter" idx="14"/>
          </p:nvPr>
        </p:nvSpPr>
        <p:spPr>
          <a:xfrm>
            <a:off x="178939" y="1611036"/>
            <a:ext cx="8759190" cy="674964"/>
          </a:xfrm>
        </p:spPr>
        <p:txBody>
          <a:bodyPr/>
          <a:lstStyle/>
          <a:p>
            <a:pPr algn="ctr"/>
            <a:r>
              <a:rPr lang="en-US" altLang="en-US" sz="1800" b="1" kern="0" dirty="0">
                <a:solidFill>
                  <a:prstClr val="black"/>
                </a:solidFill>
              </a:rPr>
              <a:t>Learning Objective P7: </a:t>
            </a:r>
            <a:r>
              <a:rPr lang="en-US" sz="1800" dirty="0">
                <a:solidFill>
                  <a:prstClr val="black"/>
                </a:solidFill>
              </a:rPr>
              <a:t>Record and compare merchandising transactions using the gross method and net method.</a:t>
            </a:r>
          </a:p>
        </p:txBody>
      </p:sp>
      <p:sp>
        <p:nvSpPr>
          <p:cNvPr id="10" name="Content Placeholder 9"/>
          <p:cNvSpPr>
            <a:spLocks noGrp="1"/>
          </p:cNvSpPr>
          <p:nvPr>
            <p:ph sz="quarter" idx="15"/>
          </p:nvPr>
        </p:nvSpPr>
        <p:spPr>
          <a:xfrm>
            <a:off x="381001" y="2364642"/>
            <a:ext cx="8305800" cy="683358"/>
          </a:xfrm>
        </p:spPr>
        <p:txBody>
          <a:bodyPr/>
          <a:lstStyle/>
          <a:p>
            <a:pPr marL="0" indent="0">
              <a:buNone/>
            </a:pPr>
            <a:r>
              <a:rPr lang="en-US" altLang="en-US" sz="2400" dirty="0"/>
              <a:t>Net method records invoice at its amount net of any discounts.</a:t>
            </a:r>
          </a:p>
        </p:txBody>
      </p:sp>
      <p:pic>
        <p:nvPicPr>
          <p:cNvPr id="4" name="Picture 3" descr="Journal entries show purchases using both the gross and net methods under the periodic system.&#10;Gross Method—Periodic&#10;debit Purchases 500 &#10;credit Accounts Payable  500&#10;&#10;Net Method—Periodic&#10;debit Purchases 490 &#10;credit Accounts Payable  490&#10;"/>
          <p:cNvPicPr>
            <a:picLocks noChangeAspect="1"/>
          </p:cNvPicPr>
          <p:nvPr/>
        </p:nvPicPr>
        <p:blipFill>
          <a:blip r:embed="rId3"/>
          <a:stretch>
            <a:fillRect/>
          </a:stretch>
        </p:blipFill>
        <p:spPr>
          <a:xfrm>
            <a:off x="1047750" y="3286125"/>
            <a:ext cx="7048500" cy="828675"/>
          </a:xfrm>
          <a:prstGeom prst="rect">
            <a:avLst/>
          </a:prstGeom>
        </p:spPr>
      </p:pic>
      <p:pic>
        <p:nvPicPr>
          <p:cNvPr id="5" name="Picture 4" descr="Journal entries show purchases using both the gross and net methods under the periodic system.&#10;Gross Method—Periodic&#10;debit Accounts Payable 500 &#10;credit Purchases Discounts  10&#10;credit Cash  490&#10;&#10;Net Method—Periodic&#10;debit Accounts Payable 490   &#10;credit Cash  490&#10;"/>
          <p:cNvPicPr>
            <a:picLocks noChangeAspect="1"/>
          </p:cNvPicPr>
          <p:nvPr/>
        </p:nvPicPr>
        <p:blipFill>
          <a:blip r:embed="rId4"/>
          <a:stretch>
            <a:fillRect/>
          </a:stretch>
        </p:blipFill>
        <p:spPr>
          <a:xfrm>
            <a:off x="1047750" y="4191000"/>
            <a:ext cx="7067550" cy="1057275"/>
          </a:xfrm>
          <a:prstGeom prst="rect">
            <a:avLst/>
          </a:prstGeom>
        </p:spPr>
      </p:pic>
      <p:pic>
        <p:nvPicPr>
          <p:cNvPr id="6" name="Picture 5" descr="Journal entries show purchases using both the gross and net methods under the periodic system.&#10;Gross Method—Periodic&#10;debit Accounts Payable 500 &#10;credit Cash  500&#10;&#10;Net Method—Periodic&#10;debit Accounts Payable 490 &#10;debit Discounts Lost 10 &#10;credit Cash  500&#10;"/>
          <p:cNvPicPr>
            <a:picLocks noChangeAspect="1"/>
          </p:cNvPicPr>
          <p:nvPr/>
        </p:nvPicPr>
        <p:blipFill>
          <a:blip r:embed="rId5"/>
          <a:stretch>
            <a:fillRect/>
          </a:stretch>
        </p:blipFill>
        <p:spPr>
          <a:xfrm>
            <a:off x="990600" y="5334000"/>
            <a:ext cx="7086600" cy="1076325"/>
          </a:xfrm>
          <a:prstGeom prst="rect">
            <a:avLst/>
          </a:prstGeom>
        </p:spPr>
      </p:pic>
    </p:spTree>
    <p:extLst>
      <p:ext uri="{BB962C8B-B14F-4D97-AF65-F5344CB8AC3E}">
        <p14:creationId xmlns:p14="http://schemas.microsoft.com/office/powerpoint/2010/main" val="20128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38200"/>
          </a:xfrm>
        </p:spPr>
        <p:txBody>
          <a:bodyPr anchor="ctr"/>
          <a:lstStyle/>
          <a:p>
            <a:r>
              <a:rPr lang="en-US" sz="3600" kern="0" dirty="0">
                <a:latin typeface="+mj-lt"/>
              </a:rPr>
              <a:t>Exhibit 4.4 </a:t>
            </a:r>
            <a:r>
              <a:rPr lang="en-US" altLang="en-US" sz="3600" dirty="0">
                <a:latin typeface="+mj-lt"/>
              </a:rPr>
              <a:t>Inventory Systems</a:t>
            </a:r>
            <a:endParaRPr lang="en-US" sz="3600" dirty="0">
              <a:latin typeface="+mj-lt"/>
            </a:endParaRPr>
          </a:p>
        </p:txBody>
      </p:sp>
      <p:sp>
        <p:nvSpPr>
          <p:cNvPr id="6" name="Text Placeholder 5"/>
          <p:cNvSpPr>
            <a:spLocks noGrp="1"/>
          </p:cNvSpPr>
          <p:nvPr>
            <p:ph type="body" sz="quarter" idx="13"/>
          </p:nvPr>
        </p:nvSpPr>
        <p:spPr>
          <a:xfrm>
            <a:off x="533400" y="1295400"/>
            <a:ext cx="8077200" cy="685800"/>
          </a:xfrm>
        </p:spPr>
        <p:txBody>
          <a:bodyPr/>
          <a:lstStyle/>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9" name="Content Placeholder 8"/>
          <p:cNvSpPr>
            <a:spLocks noGrp="1"/>
          </p:cNvSpPr>
          <p:nvPr>
            <p:ph idx="1"/>
          </p:nvPr>
        </p:nvSpPr>
        <p:spPr>
          <a:xfrm>
            <a:off x="457200" y="2209800"/>
            <a:ext cx="8305800" cy="4114800"/>
          </a:xfrm>
        </p:spPr>
        <p:txBody>
          <a:bodyPr/>
          <a:lstStyle/>
          <a:p>
            <a:r>
              <a:rPr lang="en-US" sz="2600" dirty="0"/>
              <a:t>Beginning inventory + Net purchases = Merchandise available for sale</a:t>
            </a:r>
          </a:p>
          <a:p>
            <a:r>
              <a:rPr lang="en-US" sz="2600" dirty="0"/>
              <a:t>Merchandise available for sale = Ending inventory + Cost of goods sold</a:t>
            </a:r>
          </a:p>
        </p:txBody>
      </p:sp>
    </p:spTree>
    <p:extLst>
      <p:ext uri="{BB962C8B-B14F-4D97-AF65-F5344CB8AC3E}">
        <p14:creationId xmlns:p14="http://schemas.microsoft.com/office/powerpoint/2010/main" val="32176530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End of Presentation</a:t>
            </a:r>
            <a:endParaRPr lang="en-US" dirty="0"/>
          </a:p>
        </p:txBody>
      </p:sp>
    </p:spTree>
    <p:extLst>
      <p:ext uri="{BB962C8B-B14F-4D97-AF65-F5344CB8AC3E}">
        <p14:creationId xmlns:p14="http://schemas.microsoft.com/office/powerpoint/2010/main" val="222617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533400"/>
            <a:ext cx="9052560" cy="780685"/>
          </a:xfrm>
        </p:spPr>
        <p:txBody>
          <a:bodyPr/>
          <a:lstStyle/>
          <a:p>
            <a:r>
              <a:rPr lang="en-US" altLang="en-US" sz="3600" dirty="0"/>
              <a:t>Inventory Systems</a:t>
            </a:r>
            <a:endParaRPr lang="en-US" sz="3600" dirty="0"/>
          </a:p>
        </p:txBody>
      </p:sp>
      <p:sp>
        <p:nvSpPr>
          <p:cNvPr id="6" name="Text Placeholder 5"/>
          <p:cNvSpPr>
            <a:spLocks noGrp="1"/>
          </p:cNvSpPr>
          <p:nvPr>
            <p:ph type="body" sz="quarter" idx="13"/>
          </p:nvPr>
        </p:nvSpPr>
        <p:spPr>
          <a:xfrm>
            <a:off x="152400" y="1289546"/>
            <a:ext cx="8839200" cy="677984"/>
          </a:xfrm>
        </p:spPr>
        <p:txBody>
          <a:bodyPr/>
          <a:lstStyle/>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2" name="Content Placeholder 1"/>
          <p:cNvSpPr>
            <a:spLocks noGrp="1"/>
          </p:cNvSpPr>
          <p:nvPr>
            <p:ph idx="1"/>
          </p:nvPr>
        </p:nvSpPr>
        <p:spPr>
          <a:xfrm>
            <a:off x="436877" y="2070230"/>
            <a:ext cx="8326123" cy="4330569"/>
          </a:xfrm>
        </p:spPr>
        <p:txBody>
          <a:bodyPr/>
          <a:lstStyle/>
          <a:p>
            <a:r>
              <a:rPr lang="en-US" altLang="en-US" sz="2600" dirty="0"/>
              <a:t>Perpetual systems</a:t>
            </a:r>
          </a:p>
          <a:p>
            <a:pPr lvl="1"/>
            <a:r>
              <a:rPr lang="en-US" altLang="en-US" sz="2400" dirty="0"/>
              <a:t>updates accounting records for each purchase and sale of merchandising </a:t>
            </a:r>
          </a:p>
          <a:p>
            <a:r>
              <a:rPr lang="en-US" altLang="en-US" sz="2600" dirty="0"/>
              <a:t>Periodic systems</a:t>
            </a:r>
          </a:p>
          <a:p>
            <a:pPr lvl="1"/>
            <a:r>
              <a:rPr lang="en-US" altLang="en-US" sz="2400" dirty="0"/>
              <a:t>Updates records for purchase and sale of merchandise only at the end of the accounting period</a:t>
            </a:r>
          </a:p>
        </p:txBody>
      </p:sp>
    </p:spTree>
    <p:extLst>
      <p:ext uri="{BB962C8B-B14F-4D97-AF65-F5344CB8AC3E}">
        <p14:creationId xmlns:p14="http://schemas.microsoft.com/office/powerpoint/2010/main" val="418662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533400"/>
            <a:ext cx="8534400" cy="677454"/>
          </a:xfrm>
        </p:spPr>
        <p:txBody>
          <a:bodyPr/>
          <a:lstStyle/>
          <a:p>
            <a:pPr fontAlgn="auto">
              <a:spcBef>
                <a:spcPts val="0"/>
              </a:spcBef>
              <a:spcAft>
                <a:spcPts val="0"/>
              </a:spcAft>
              <a:defRPr/>
            </a:pPr>
            <a:r>
              <a:rPr lang="en-US" sz="3600" dirty="0"/>
              <a:t>NEED-TO-KNOW 4-1 (1 of 2)</a:t>
            </a:r>
          </a:p>
        </p:txBody>
      </p:sp>
      <p:sp>
        <p:nvSpPr>
          <p:cNvPr id="4" name="Text Placeholder 3"/>
          <p:cNvSpPr>
            <a:spLocks noGrp="1"/>
          </p:cNvSpPr>
          <p:nvPr>
            <p:ph type="body" sz="quarter" idx="13"/>
          </p:nvPr>
        </p:nvSpPr>
        <p:spPr>
          <a:xfrm>
            <a:off x="245533" y="1165175"/>
            <a:ext cx="8646155" cy="1273225"/>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3" name="Content Placeholder 2"/>
          <p:cNvSpPr>
            <a:spLocks noGrp="1"/>
          </p:cNvSpPr>
          <p:nvPr>
            <p:ph idx="1"/>
          </p:nvPr>
        </p:nvSpPr>
        <p:spPr>
          <a:xfrm>
            <a:off x="436033" y="2438400"/>
            <a:ext cx="8305800" cy="3710940"/>
          </a:xfrm>
        </p:spPr>
        <p:txBody>
          <a:bodyPr/>
          <a:lstStyle/>
          <a:p>
            <a:pPr marL="0" indent="0">
              <a:buNone/>
            </a:pPr>
            <a:r>
              <a:rPr lang="en-US" altLang="en-US" sz="2400" dirty="0">
                <a:solidFill>
                  <a:srgbClr val="000000"/>
                </a:solidFill>
              </a:rPr>
              <a:t>Use the following information (in random order) from a merchandising company and from a service company.</a:t>
            </a:r>
            <a:endParaRPr lang="en-US" altLang="en-US" sz="2400" dirty="0">
              <a:solidFill>
                <a:prstClr val="black"/>
              </a:solidFill>
            </a:endParaRPr>
          </a:p>
          <a:p>
            <a:pPr marL="0" indent="0">
              <a:buNone/>
            </a:pPr>
            <a:r>
              <a:rPr lang="en-US" altLang="en-US" sz="2400" dirty="0">
                <a:solidFill>
                  <a:srgbClr val="000000"/>
                </a:solidFill>
              </a:rPr>
              <a:t>Hint: Not all information may be necessary for the solutions.</a:t>
            </a:r>
            <a:endParaRPr lang="en-US" altLang="en-US" sz="2400" dirty="0">
              <a:solidFill>
                <a:prstClr val="black"/>
              </a:solidFill>
            </a:endParaRPr>
          </a:p>
          <a:p>
            <a:pPr marL="0" indent="0">
              <a:buNone/>
            </a:pPr>
            <a:r>
              <a:rPr lang="en-US" altLang="en-US" sz="2400" dirty="0">
                <a:solidFill>
                  <a:srgbClr val="000000"/>
                </a:solidFill>
              </a:rPr>
              <a:t>1. For the merchandiser only, compute:</a:t>
            </a:r>
            <a:endParaRPr lang="en-US" altLang="en-US" sz="2400" dirty="0">
              <a:solidFill>
                <a:prstClr val="black"/>
              </a:solidFill>
            </a:endParaRPr>
          </a:p>
          <a:p>
            <a:pPr marL="914400" indent="-457200">
              <a:buNone/>
            </a:pPr>
            <a:r>
              <a:rPr lang="en-US" altLang="en-US" sz="2400" dirty="0">
                <a:solidFill>
                  <a:srgbClr val="000000"/>
                </a:solidFill>
              </a:rPr>
              <a:t>a. Goods available for sale.</a:t>
            </a:r>
            <a:endParaRPr lang="en-US" altLang="en-US" sz="2400" dirty="0">
              <a:solidFill>
                <a:prstClr val="black"/>
              </a:solidFill>
            </a:endParaRPr>
          </a:p>
          <a:p>
            <a:pPr marL="914400" indent="-457200">
              <a:buNone/>
            </a:pPr>
            <a:r>
              <a:rPr lang="en-US" altLang="en-US" sz="2400" dirty="0">
                <a:solidFill>
                  <a:srgbClr val="000000"/>
                </a:solidFill>
              </a:rPr>
              <a:t>b. Cost of goods sold.</a:t>
            </a:r>
            <a:endParaRPr lang="en-US" altLang="en-US" sz="2400" dirty="0">
              <a:solidFill>
                <a:prstClr val="black"/>
              </a:solidFill>
            </a:endParaRPr>
          </a:p>
          <a:p>
            <a:pPr marL="914400" indent="-457200">
              <a:buNone/>
            </a:pPr>
            <a:r>
              <a:rPr lang="en-US" altLang="en-US" sz="2400" dirty="0">
                <a:solidFill>
                  <a:srgbClr val="000000"/>
                </a:solidFill>
              </a:rPr>
              <a:t>c. Gross profit.</a:t>
            </a:r>
            <a:endParaRPr lang="en-US" altLang="en-US" sz="2400" dirty="0">
              <a:solidFill>
                <a:prstClr val="black"/>
              </a:solidFill>
            </a:endParaRPr>
          </a:p>
        </p:txBody>
      </p:sp>
    </p:spTree>
    <p:extLst>
      <p:ext uri="{BB962C8B-B14F-4D97-AF65-F5344CB8AC3E}">
        <p14:creationId xmlns:p14="http://schemas.microsoft.com/office/powerpoint/2010/main" val="353233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567615"/>
            <a:ext cx="8653605" cy="710852"/>
          </a:xfrm>
        </p:spPr>
        <p:txBody>
          <a:bodyPr anchor="ctr"/>
          <a:lstStyle/>
          <a:p>
            <a:pPr fontAlgn="auto">
              <a:spcBef>
                <a:spcPts val="0"/>
              </a:spcBef>
              <a:spcAft>
                <a:spcPts val="0"/>
              </a:spcAft>
              <a:defRPr/>
            </a:pPr>
            <a:r>
              <a:rPr lang="en-US" dirty="0"/>
              <a:t>NEED-TO-KNOW 5-1 (2 of 2)</a:t>
            </a:r>
          </a:p>
        </p:txBody>
      </p:sp>
      <p:sp>
        <p:nvSpPr>
          <p:cNvPr id="4" name="Text Placeholder 3"/>
          <p:cNvSpPr>
            <a:spLocks noGrp="1"/>
          </p:cNvSpPr>
          <p:nvPr>
            <p:ph type="body" sz="quarter" idx="14"/>
          </p:nvPr>
        </p:nvSpPr>
        <p:spPr>
          <a:xfrm>
            <a:off x="186266" y="1259072"/>
            <a:ext cx="8759190" cy="1195741"/>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3" name="Content Placeholder 2"/>
          <p:cNvSpPr>
            <a:spLocks noGrp="1"/>
          </p:cNvSpPr>
          <p:nvPr>
            <p:ph sz="quarter" idx="15"/>
          </p:nvPr>
        </p:nvSpPr>
        <p:spPr>
          <a:xfrm>
            <a:off x="338666" y="2590800"/>
            <a:ext cx="8458200" cy="609600"/>
          </a:xfrm>
        </p:spPr>
        <p:txBody>
          <a:bodyPr/>
          <a:lstStyle/>
          <a:p>
            <a:pPr marL="0" indent="0">
              <a:buNone/>
            </a:pPr>
            <a:r>
              <a:rPr lang="en-US" altLang="en-US" sz="2600" dirty="0">
                <a:solidFill>
                  <a:srgbClr val="000000"/>
                </a:solidFill>
              </a:rPr>
              <a:t>2. Compute net income for each company.</a:t>
            </a:r>
            <a:endParaRPr lang="en-US" altLang="en-US" sz="26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411093625"/>
              </p:ext>
            </p:extLst>
          </p:nvPr>
        </p:nvGraphicFramePr>
        <p:xfrm>
          <a:off x="533400" y="3276600"/>
          <a:ext cx="3733800" cy="2385728"/>
        </p:xfrm>
        <a:graphic>
          <a:graphicData uri="http://schemas.openxmlformats.org/drawingml/2006/table">
            <a:tbl>
              <a:tblPr firstRow="1" bandRow="1">
                <a:tableStyleId>{5940675A-B579-460E-94D1-54222C63F5DA}</a:tableStyleId>
              </a:tblPr>
              <a:tblGrid>
                <a:gridCol w="2931413">
                  <a:extLst>
                    <a:ext uri="{9D8B030D-6E8A-4147-A177-3AD203B41FA5}">
                      <a16:colId xmlns:a16="http://schemas.microsoft.com/office/drawing/2014/main" val="20000"/>
                    </a:ext>
                  </a:extLst>
                </a:gridCol>
                <a:gridCol w="802387">
                  <a:extLst>
                    <a:ext uri="{9D8B030D-6E8A-4147-A177-3AD203B41FA5}">
                      <a16:colId xmlns:a16="http://schemas.microsoft.com/office/drawing/2014/main" val="20001"/>
                    </a:ext>
                  </a:extLst>
                </a:gridCol>
              </a:tblGrid>
              <a:tr h="371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err="1">
                          <a:solidFill>
                            <a:srgbClr val="000000"/>
                          </a:solidFill>
                          <a:latin typeface="+mj-lt"/>
                          <a:cs typeface="+mn-cs"/>
                        </a:rPr>
                        <a:t>SaveCo</a:t>
                      </a:r>
                      <a:r>
                        <a:rPr lang="en-US" altLang="en-US" sz="1600" b="1" dirty="0">
                          <a:solidFill>
                            <a:srgbClr val="000000"/>
                          </a:solidFill>
                          <a:latin typeface="+mj-lt"/>
                          <a:cs typeface="+mn-cs"/>
                        </a:rPr>
                        <a:t> Merchandiser</a:t>
                      </a:r>
                      <a:endParaRPr lang="en-US" altLang="en-US" sz="1600" b="1" dirty="0">
                        <a:solidFill>
                          <a:prstClr val="black"/>
                        </a:solidFill>
                        <a:latin typeface="+mj-lt"/>
                        <a:cs typeface="+mn-cs"/>
                      </a:endParaRPr>
                    </a:p>
                  </a:txBody>
                  <a:tcPr/>
                </a:tc>
                <a:tc>
                  <a:txBody>
                    <a:bodyPr/>
                    <a:lstStyle/>
                    <a:p>
                      <a:endParaRPr lang="en-US" altLang="en-US" sz="1600" dirty="0">
                        <a:solidFill>
                          <a:prstClr val="black"/>
                        </a:solidFill>
                        <a:latin typeface="+mj-lt"/>
                        <a:cs typeface="+mn-cs"/>
                      </a:endParaRPr>
                    </a:p>
                  </a:txBody>
                  <a:tcPr/>
                </a:tc>
                <a:extLst>
                  <a:ext uri="{0D108BD9-81ED-4DB2-BD59-A6C34878D82A}">
                    <a16:rowId xmlns:a16="http://schemas.microsoft.com/office/drawing/2014/main" val="10000"/>
                  </a:ext>
                </a:extLst>
              </a:tr>
              <a:tr h="33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mj-lt"/>
                          <a:cs typeface="+mn-cs"/>
                        </a:rPr>
                        <a:t>Supplies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$10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1"/>
                  </a:ext>
                </a:extLst>
              </a:tr>
              <a:tr h="335735">
                <a:tc>
                  <a:txBody>
                    <a:bodyPr/>
                    <a:lstStyle/>
                    <a:p>
                      <a:r>
                        <a:rPr lang="en-US" altLang="en-US" sz="1600" dirty="0">
                          <a:solidFill>
                            <a:srgbClr val="000000"/>
                          </a:solidFill>
                          <a:latin typeface="+mj-lt"/>
                          <a:cs typeface="+mn-cs"/>
                        </a:rPr>
                        <a:t>Beginning inventory</a:t>
                      </a:r>
                      <a:endParaRPr lang="en-US" altLang="en-US" sz="1600" dirty="0">
                        <a:solidFill>
                          <a:prstClr val="black"/>
                        </a:solidFill>
                        <a:latin typeface="+mj-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mj-lt"/>
                          <a:cs typeface="+mn-cs"/>
                        </a:rPr>
                        <a:t>100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2"/>
                  </a:ext>
                </a:extLst>
              </a:tr>
              <a:tr h="335735">
                <a:tc>
                  <a:txBody>
                    <a:bodyPr/>
                    <a:lstStyle/>
                    <a:p>
                      <a:r>
                        <a:rPr lang="en-US" altLang="en-US" sz="1600" dirty="0">
                          <a:solidFill>
                            <a:srgbClr val="000000"/>
                          </a:solidFill>
                          <a:latin typeface="+mj-lt"/>
                          <a:cs typeface="+mn-cs"/>
                        </a:rPr>
                        <a:t>Ending inventory</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50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3"/>
                  </a:ext>
                </a:extLst>
              </a:tr>
              <a:tr h="335735">
                <a:tc>
                  <a:txBody>
                    <a:bodyPr/>
                    <a:lstStyle/>
                    <a:p>
                      <a:r>
                        <a:rPr lang="en-US" altLang="en-US" sz="1600" dirty="0">
                          <a:solidFill>
                            <a:srgbClr val="000000"/>
                          </a:solidFill>
                          <a:latin typeface="+mj-lt"/>
                          <a:cs typeface="+mn-cs"/>
                        </a:rPr>
                        <a:t>Expenses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20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4"/>
                  </a:ext>
                </a:extLst>
              </a:tr>
              <a:tr h="335735">
                <a:tc>
                  <a:txBody>
                    <a:bodyPr/>
                    <a:lstStyle/>
                    <a:p>
                      <a:r>
                        <a:rPr lang="en-US" altLang="en-US" sz="1600" dirty="0">
                          <a:solidFill>
                            <a:srgbClr val="000000"/>
                          </a:solidFill>
                          <a:latin typeface="+mj-lt"/>
                          <a:cs typeface="+mn-cs"/>
                        </a:rPr>
                        <a:t>Net purchases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80</a:t>
                      </a:r>
                      <a:endParaRPr lang="en-US" sz="1600" dirty="0">
                        <a:latin typeface="+mj-lt"/>
                      </a:endParaRPr>
                    </a:p>
                  </a:txBody>
                  <a:tcPr/>
                </a:tc>
                <a:extLst>
                  <a:ext uri="{0D108BD9-81ED-4DB2-BD59-A6C34878D82A}">
                    <a16:rowId xmlns:a16="http://schemas.microsoft.com/office/drawing/2014/main" val="10005"/>
                  </a:ext>
                </a:extLst>
              </a:tr>
              <a:tr h="335735">
                <a:tc>
                  <a:txBody>
                    <a:bodyPr/>
                    <a:lstStyle/>
                    <a:p>
                      <a:r>
                        <a:rPr lang="en-US" altLang="en-US" sz="1600" dirty="0">
                          <a:solidFill>
                            <a:srgbClr val="000000"/>
                          </a:solidFill>
                          <a:latin typeface="+mj-lt"/>
                          <a:cs typeface="+mn-cs"/>
                        </a:rPr>
                        <a:t>Net sales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190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18715489"/>
              </p:ext>
            </p:extLst>
          </p:nvPr>
        </p:nvGraphicFramePr>
        <p:xfrm>
          <a:off x="4800600" y="3276600"/>
          <a:ext cx="4038600" cy="2346960"/>
        </p:xfrm>
        <a:graphic>
          <a:graphicData uri="http://schemas.openxmlformats.org/drawingml/2006/table">
            <a:tbl>
              <a:tblPr firstRow="1" bandRow="1">
                <a:tableStyleId>{5940675A-B579-460E-94D1-54222C63F5DA}</a:tableStyleId>
              </a:tblPr>
              <a:tblGrid>
                <a:gridCol w="2937583">
                  <a:extLst>
                    <a:ext uri="{9D8B030D-6E8A-4147-A177-3AD203B41FA5}">
                      <a16:colId xmlns:a16="http://schemas.microsoft.com/office/drawing/2014/main" val="20000"/>
                    </a:ext>
                  </a:extLst>
                </a:gridCol>
                <a:gridCol w="1101017">
                  <a:extLst>
                    <a:ext uri="{9D8B030D-6E8A-4147-A177-3AD203B41FA5}">
                      <a16:colId xmlns:a16="http://schemas.microsoft.com/office/drawing/2014/main" val="20001"/>
                    </a:ext>
                  </a:extLst>
                </a:gridCol>
              </a:tblGrid>
              <a:tr h="317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solidFill>
                            <a:prstClr val="black"/>
                          </a:solidFill>
                          <a:latin typeface="+mj-lt"/>
                          <a:cs typeface="+mn-cs"/>
                        </a:rPr>
                        <a:t>Hi-Tech Services</a:t>
                      </a:r>
                    </a:p>
                  </a:txBody>
                  <a:tcPr/>
                </a:tc>
                <a:tc>
                  <a:txBody>
                    <a:bodyPr/>
                    <a:lstStyle/>
                    <a:p>
                      <a:endParaRPr lang="en-US" altLang="en-US" sz="1600" dirty="0">
                        <a:solidFill>
                          <a:prstClr val="black"/>
                        </a:solidFill>
                        <a:latin typeface="+mj-lt"/>
                        <a:cs typeface="+mn-cs"/>
                      </a:endParaRPr>
                    </a:p>
                  </a:txBody>
                  <a:tcPr/>
                </a:tc>
                <a:extLst>
                  <a:ext uri="{0D108BD9-81ED-4DB2-BD59-A6C34878D82A}">
                    <a16:rowId xmlns:a16="http://schemas.microsoft.com/office/drawing/2014/main" val="10000"/>
                  </a:ext>
                </a:extLst>
              </a:tr>
              <a:tr h="317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mj-lt"/>
                          <a:cs typeface="+mn-cs"/>
                        </a:rPr>
                        <a:t>Expenses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$170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1"/>
                  </a:ext>
                </a:extLst>
              </a:tr>
              <a:tr h="317500">
                <a:tc>
                  <a:txBody>
                    <a:bodyPr/>
                    <a:lstStyle/>
                    <a:p>
                      <a:r>
                        <a:rPr lang="en-US" altLang="en-US" sz="1600" dirty="0">
                          <a:solidFill>
                            <a:srgbClr val="000000"/>
                          </a:solidFill>
                          <a:latin typeface="+mj-lt"/>
                          <a:cs typeface="+mn-cs"/>
                        </a:rPr>
                        <a:t>Revenues</a:t>
                      </a:r>
                      <a:endParaRPr lang="en-US" altLang="en-US" sz="1600" dirty="0">
                        <a:solidFill>
                          <a:prstClr val="black"/>
                        </a:solidFill>
                        <a:latin typeface="+mj-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mj-lt"/>
                          <a:cs typeface="+mn-cs"/>
                        </a:rPr>
                        <a:t>200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2"/>
                  </a:ext>
                </a:extLst>
              </a:tr>
              <a:tr h="317500">
                <a:tc>
                  <a:txBody>
                    <a:bodyPr/>
                    <a:lstStyle/>
                    <a:p>
                      <a:r>
                        <a:rPr lang="en-US" altLang="en-US" sz="1600" dirty="0">
                          <a:solidFill>
                            <a:srgbClr val="000000"/>
                          </a:solidFill>
                          <a:latin typeface="+mj-lt"/>
                          <a:cs typeface="+mn-cs"/>
                        </a:rPr>
                        <a:t>Cash</a:t>
                      </a:r>
                      <a:endParaRPr lang="en-US" altLang="en-US" sz="1600" dirty="0">
                        <a:solidFill>
                          <a:prstClr val="black"/>
                        </a:solidFill>
                        <a:latin typeface="+mj-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latin typeface="+mj-lt"/>
                          <a:cs typeface="+mn-cs"/>
                        </a:rPr>
                        <a:t>10</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3"/>
                  </a:ext>
                </a:extLst>
              </a:tr>
              <a:tr h="317500">
                <a:tc>
                  <a:txBody>
                    <a:bodyPr/>
                    <a:lstStyle/>
                    <a:p>
                      <a:r>
                        <a:rPr lang="en-US" altLang="en-US" sz="1600" dirty="0">
                          <a:solidFill>
                            <a:srgbClr val="000000"/>
                          </a:solidFill>
                          <a:latin typeface="+mj-lt"/>
                          <a:cs typeface="+mn-cs"/>
                        </a:rPr>
                        <a:t>Prepaid rent</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25</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4"/>
                  </a:ext>
                </a:extLst>
              </a:tr>
              <a:tr h="317500">
                <a:tc>
                  <a:txBody>
                    <a:bodyPr/>
                    <a:lstStyle/>
                    <a:p>
                      <a:r>
                        <a:rPr lang="en-US" altLang="en-US" sz="1600" dirty="0">
                          <a:solidFill>
                            <a:srgbClr val="000000"/>
                          </a:solidFill>
                          <a:latin typeface="+mj-lt"/>
                          <a:cs typeface="+mn-cs"/>
                        </a:rPr>
                        <a:t>Accounts payable</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35</a:t>
                      </a:r>
                      <a:endParaRPr lang="en-US" sz="1600" dirty="0">
                        <a:latin typeface="+mj-lt"/>
                      </a:endParaRPr>
                    </a:p>
                  </a:txBody>
                  <a:tcPr/>
                </a:tc>
                <a:extLst>
                  <a:ext uri="{0D108BD9-81ED-4DB2-BD59-A6C34878D82A}">
                    <a16:rowId xmlns:a16="http://schemas.microsoft.com/office/drawing/2014/main" val="10005"/>
                  </a:ext>
                </a:extLst>
              </a:tr>
              <a:tr h="317500">
                <a:tc>
                  <a:txBody>
                    <a:bodyPr/>
                    <a:lstStyle/>
                    <a:p>
                      <a:r>
                        <a:rPr lang="en-US" altLang="en-US" sz="1600" dirty="0">
                          <a:solidFill>
                            <a:srgbClr val="000000"/>
                          </a:solidFill>
                          <a:latin typeface="+mj-lt"/>
                          <a:cs typeface="+mn-cs"/>
                        </a:rPr>
                        <a:t>Supplies</a:t>
                      </a:r>
                      <a:endParaRPr lang="en-US" altLang="en-US" sz="1600" dirty="0">
                        <a:solidFill>
                          <a:prstClr val="black"/>
                        </a:solidFill>
                        <a:latin typeface="+mj-lt"/>
                        <a:cs typeface="+mn-cs"/>
                      </a:endParaRPr>
                    </a:p>
                  </a:txBody>
                  <a:tcPr/>
                </a:tc>
                <a:tc>
                  <a:txBody>
                    <a:bodyPr/>
                    <a:lstStyle/>
                    <a:p>
                      <a:pPr algn="r"/>
                      <a:r>
                        <a:rPr lang="en-US" altLang="en-US" sz="1600" dirty="0">
                          <a:solidFill>
                            <a:srgbClr val="000000"/>
                          </a:solidFill>
                          <a:latin typeface="+mj-lt"/>
                          <a:cs typeface="+mn-cs"/>
                        </a:rPr>
                        <a:t>65</a:t>
                      </a:r>
                      <a:endParaRPr lang="en-US" altLang="en-US" sz="1600" dirty="0">
                        <a:solidFill>
                          <a:prstClr val="black"/>
                        </a:solidFill>
                        <a:latin typeface="+mj-lt"/>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1345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97" y="473113"/>
            <a:ext cx="7769267" cy="1150745"/>
          </a:xfrm>
        </p:spPr>
        <p:txBody>
          <a:bodyPr anchor="ctr"/>
          <a:lstStyle/>
          <a:p>
            <a:pPr fontAlgn="auto">
              <a:spcBef>
                <a:spcPts val="0"/>
              </a:spcBef>
              <a:spcAft>
                <a:spcPts val="0"/>
              </a:spcAft>
              <a:defRPr/>
            </a:pPr>
            <a:r>
              <a:rPr lang="en-US" dirty="0"/>
              <a:t>NEED-TO-KNOW 5-1 SOLUTION (1 of 3)</a:t>
            </a:r>
          </a:p>
        </p:txBody>
      </p:sp>
      <p:sp>
        <p:nvSpPr>
          <p:cNvPr id="4" name="Text Placeholder 3"/>
          <p:cNvSpPr>
            <a:spLocks noGrp="1"/>
          </p:cNvSpPr>
          <p:nvPr>
            <p:ph type="body" sz="quarter" idx="14"/>
          </p:nvPr>
        </p:nvSpPr>
        <p:spPr>
          <a:xfrm>
            <a:off x="304800" y="1471259"/>
            <a:ext cx="8534400" cy="1195741"/>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3" name="Content Placeholder 2"/>
          <p:cNvSpPr>
            <a:spLocks noGrp="1"/>
          </p:cNvSpPr>
          <p:nvPr>
            <p:ph sz="quarter" idx="15"/>
          </p:nvPr>
        </p:nvSpPr>
        <p:spPr>
          <a:xfrm>
            <a:off x="349468" y="2667000"/>
            <a:ext cx="8382000" cy="468411"/>
          </a:xfrm>
        </p:spPr>
        <p:txBody>
          <a:bodyPr/>
          <a:lstStyle/>
          <a:p>
            <a:pPr marL="0" indent="0">
              <a:buNone/>
            </a:pPr>
            <a:r>
              <a:rPr lang="en-US" altLang="en-US" sz="2400" dirty="0">
                <a:solidFill>
                  <a:srgbClr val="000000"/>
                </a:solidFill>
              </a:rPr>
              <a:t>1a. Computation of goods available for sale:</a:t>
            </a:r>
            <a:endParaRPr lang="en-US" alt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25039768"/>
              </p:ext>
            </p:extLst>
          </p:nvPr>
        </p:nvGraphicFramePr>
        <p:xfrm>
          <a:off x="2743200" y="3200400"/>
          <a:ext cx="3687573" cy="914400"/>
        </p:xfrm>
        <a:graphic>
          <a:graphicData uri="http://schemas.openxmlformats.org/drawingml/2006/table">
            <a:tbl>
              <a:tblPr firstRow="1" bandRow="1">
                <a:tableStyleId>{5940675A-B579-460E-94D1-54222C63F5DA}</a:tableStyleId>
              </a:tblPr>
              <a:tblGrid>
                <a:gridCol w="254457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274055">
                <a:tc>
                  <a:txBody>
                    <a:bodyPr/>
                    <a:lstStyle/>
                    <a:p>
                      <a:r>
                        <a:rPr lang="en-US" altLang="en-US" sz="1400" dirty="0">
                          <a:solidFill>
                            <a:srgbClr val="000000"/>
                          </a:solidFill>
                          <a:latin typeface="+mn-lt"/>
                          <a:cs typeface="+mn-cs"/>
                        </a:rPr>
                        <a:t>Beginning inventory</a:t>
                      </a:r>
                      <a:endParaRPr lang="en-US" altLang="en-US" sz="1400" dirty="0">
                        <a:solidFill>
                          <a:prstClr val="black"/>
                        </a:solidFill>
                        <a:latin typeface="+mn-lt"/>
                        <a:cs typeface="+mn-cs"/>
                      </a:endParaRPr>
                    </a:p>
                  </a:txBody>
                  <a:tcPr/>
                </a:tc>
                <a:tc>
                  <a:txBody>
                    <a:bodyPr/>
                    <a:lstStyle/>
                    <a:p>
                      <a:pPr algn="r"/>
                      <a:r>
                        <a:rPr lang="en-US" altLang="en-US" sz="1400" dirty="0">
                          <a:solidFill>
                            <a:srgbClr val="000000"/>
                          </a:solidFill>
                          <a:latin typeface="+mn-lt"/>
                          <a:cs typeface="+mn-cs"/>
                        </a:rPr>
                        <a:t>$100</a:t>
                      </a:r>
                      <a:endParaRPr lang="en-US" altLang="en-US" sz="1400" dirty="0">
                        <a:solidFill>
                          <a:prstClr val="black"/>
                        </a:solidFill>
                        <a:latin typeface="+mn-lt"/>
                        <a:cs typeface="+mn-cs"/>
                      </a:endParaRPr>
                    </a:p>
                  </a:txBody>
                  <a:tcPr/>
                </a:tc>
                <a:extLst>
                  <a:ext uri="{0D108BD9-81ED-4DB2-BD59-A6C34878D82A}">
                    <a16:rowId xmlns:a16="http://schemas.microsoft.com/office/drawing/2014/main" val="10000"/>
                  </a:ext>
                </a:extLst>
              </a:tr>
              <a:tr h="274055">
                <a:tc>
                  <a:txBody>
                    <a:bodyPr/>
                    <a:lstStyle/>
                    <a:p>
                      <a:r>
                        <a:rPr lang="en-US" altLang="en-US" sz="1400" dirty="0">
                          <a:solidFill>
                            <a:srgbClr val="000000"/>
                          </a:solidFill>
                          <a:latin typeface="+mn-lt"/>
                          <a:cs typeface="+mn-cs"/>
                        </a:rPr>
                        <a:t>Plus:</a:t>
                      </a:r>
                      <a:r>
                        <a:rPr lang="en-US" altLang="en-US" sz="1400" baseline="0" dirty="0">
                          <a:solidFill>
                            <a:srgbClr val="000000"/>
                          </a:solidFill>
                          <a:latin typeface="+mn-lt"/>
                          <a:cs typeface="+mn-cs"/>
                        </a:rPr>
                        <a:t> </a:t>
                      </a:r>
                      <a:r>
                        <a:rPr lang="en-US" altLang="en-US" sz="1400" dirty="0">
                          <a:solidFill>
                            <a:srgbClr val="000000"/>
                          </a:solidFill>
                          <a:latin typeface="+mn-lt"/>
                          <a:cs typeface="+mn-cs"/>
                        </a:rPr>
                        <a:t>Net purchases</a:t>
                      </a:r>
                      <a:endParaRPr lang="en-US" altLang="en-US" sz="1400" dirty="0">
                        <a:solidFill>
                          <a:prstClr val="black"/>
                        </a:solidFill>
                        <a:latin typeface="+mn-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solidFill>
                            <a:srgbClr val="000000"/>
                          </a:solidFill>
                          <a:latin typeface="+mn-lt"/>
                          <a:cs typeface="+mn-cs"/>
                        </a:rPr>
                        <a:t>80</a:t>
                      </a:r>
                      <a:endParaRPr lang="en-US" altLang="en-US" sz="1400" u="sng" dirty="0">
                        <a:solidFill>
                          <a:prstClr val="black"/>
                        </a:solidFill>
                        <a:latin typeface="+mn-lt"/>
                        <a:cs typeface="+mn-cs"/>
                      </a:endParaRPr>
                    </a:p>
                  </a:txBody>
                  <a:tcPr/>
                </a:tc>
                <a:extLst>
                  <a:ext uri="{0D108BD9-81ED-4DB2-BD59-A6C34878D82A}">
                    <a16:rowId xmlns:a16="http://schemas.microsoft.com/office/drawing/2014/main" val="10001"/>
                  </a:ext>
                </a:extLst>
              </a:tr>
              <a:tr h="179434">
                <a:tc>
                  <a:txBody>
                    <a:bodyPr/>
                    <a:lstStyle/>
                    <a:p>
                      <a:r>
                        <a:rPr lang="en-US" altLang="en-US" sz="1400" dirty="0">
                          <a:solidFill>
                            <a:srgbClr val="000000"/>
                          </a:solidFill>
                          <a:latin typeface="+mn-lt"/>
                          <a:cs typeface="+mn-cs"/>
                        </a:rPr>
                        <a:t>Goods available for sale</a:t>
                      </a:r>
                      <a:endParaRPr lang="en-US" altLang="en-US" sz="1400" dirty="0">
                        <a:solidFill>
                          <a:prstClr val="black"/>
                        </a:solidFill>
                        <a:latin typeface="+mn-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solidFill>
                            <a:srgbClr val="000000"/>
                          </a:solidFill>
                          <a:latin typeface="+mn-lt"/>
                          <a:cs typeface="+mn-cs"/>
                        </a:rPr>
                        <a:t>$180</a:t>
                      </a:r>
                      <a:endParaRPr lang="en-US" altLang="en-US" sz="1400" u="sng" dirty="0">
                        <a:solidFill>
                          <a:prstClr val="black"/>
                        </a:solidFill>
                        <a:latin typeface="+mn-lt"/>
                        <a:cs typeface="+mn-cs"/>
                      </a:endParaRPr>
                    </a:p>
                  </a:txBody>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quarter" idx="16"/>
          </p:nvPr>
        </p:nvSpPr>
        <p:spPr>
          <a:xfrm>
            <a:off x="381000" y="4343400"/>
            <a:ext cx="8350468" cy="457200"/>
          </a:xfrm>
        </p:spPr>
        <p:txBody>
          <a:bodyPr/>
          <a:lstStyle/>
          <a:p>
            <a:pPr marL="0" indent="0">
              <a:buNone/>
            </a:pPr>
            <a:r>
              <a:rPr lang="en-US" altLang="en-US" sz="2400" dirty="0">
                <a:solidFill>
                  <a:srgbClr val="000000"/>
                </a:solidFill>
              </a:rPr>
              <a:t>1b. Computation of cost of goods sold:</a:t>
            </a:r>
            <a:endParaRPr lang="en-US" altLang="en-US" sz="240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93468414"/>
              </p:ext>
            </p:extLst>
          </p:nvPr>
        </p:nvGraphicFramePr>
        <p:xfrm>
          <a:off x="2819400" y="4876800"/>
          <a:ext cx="3505200" cy="1524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04800">
                <a:tc>
                  <a:txBody>
                    <a:bodyPr/>
                    <a:lstStyle/>
                    <a:p>
                      <a:r>
                        <a:rPr lang="en-US" altLang="en-US" sz="1400" dirty="0">
                          <a:solidFill>
                            <a:srgbClr val="000000"/>
                          </a:solidFill>
                          <a:latin typeface="+mn-lt"/>
                          <a:cs typeface="+mn-cs"/>
                        </a:rPr>
                        <a:t>Beginning inventory</a:t>
                      </a:r>
                      <a:endParaRPr lang="en-US" altLang="en-US" sz="1400" dirty="0">
                        <a:solidFill>
                          <a:prstClr val="black"/>
                        </a:solidFill>
                        <a:latin typeface="+mn-lt"/>
                        <a:cs typeface="+mn-cs"/>
                      </a:endParaRPr>
                    </a:p>
                  </a:txBody>
                  <a:tcPr/>
                </a:tc>
                <a:tc>
                  <a:txBody>
                    <a:bodyPr/>
                    <a:lstStyle/>
                    <a:p>
                      <a:pPr algn="r"/>
                      <a:r>
                        <a:rPr lang="en-US" altLang="en-US" sz="1400" dirty="0">
                          <a:solidFill>
                            <a:srgbClr val="000000"/>
                          </a:solidFill>
                          <a:latin typeface="+mn-lt"/>
                          <a:cs typeface="+mn-cs"/>
                        </a:rPr>
                        <a:t>$100</a:t>
                      </a:r>
                      <a:endParaRPr lang="en-US" altLang="en-US" sz="1400" dirty="0">
                        <a:solidFill>
                          <a:prstClr val="black"/>
                        </a:solidFill>
                        <a:latin typeface="+mn-lt"/>
                        <a:cs typeface="+mn-cs"/>
                      </a:endParaRPr>
                    </a:p>
                  </a:txBody>
                  <a:tcPr/>
                </a:tc>
                <a:extLst>
                  <a:ext uri="{0D108BD9-81ED-4DB2-BD59-A6C34878D82A}">
                    <a16:rowId xmlns:a16="http://schemas.microsoft.com/office/drawing/2014/main" val="10000"/>
                  </a:ext>
                </a:extLst>
              </a:tr>
              <a:tr h="304800">
                <a:tc>
                  <a:txBody>
                    <a:bodyPr/>
                    <a:lstStyle/>
                    <a:p>
                      <a:r>
                        <a:rPr lang="en-US" altLang="en-US" sz="1400" dirty="0">
                          <a:solidFill>
                            <a:srgbClr val="000000"/>
                          </a:solidFill>
                          <a:latin typeface="+mn-lt"/>
                          <a:cs typeface="+mn-cs"/>
                        </a:rPr>
                        <a:t>Plus:</a:t>
                      </a:r>
                      <a:r>
                        <a:rPr lang="en-US" altLang="en-US" sz="1400" baseline="0" dirty="0">
                          <a:solidFill>
                            <a:srgbClr val="000000"/>
                          </a:solidFill>
                          <a:latin typeface="+mn-lt"/>
                          <a:cs typeface="+mn-cs"/>
                        </a:rPr>
                        <a:t> </a:t>
                      </a:r>
                      <a:r>
                        <a:rPr lang="en-US" altLang="en-US" sz="1400" dirty="0">
                          <a:solidFill>
                            <a:srgbClr val="000000"/>
                          </a:solidFill>
                          <a:latin typeface="+mn-lt"/>
                          <a:cs typeface="+mn-cs"/>
                        </a:rPr>
                        <a:t>Net purchases</a:t>
                      </a:r>
                      <a:endParaRPr lang="en-US" altLang="en-US" sz="1400" dirty="0">
                        <a:solidFill>
                          <a:prstClr val="black"/>
                        </a:solidFill>
                        <a:latin typeface="+mn-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solidFill>
                            <a:srgbClr val="000000"/>
                          </a:solidFill>
                          <a:latin typeface="+mn-lt"/>
                          <a:cs typeface="+mn-cs"/>
                        </a:rPr>
                        <a:t>80</a:t>
                      </a:r>
                      <a:endParaRPr lang="en-US" altLang="en-US" sz="1400" u="sng" dirty="0">
                        <a:solidFill>
                          <a:prstClr val="black"/>
                        </a:solidFill>
                        <a:latin typeface="+mn-lt"/>
                        <a:cs typeface="+mn-cs"/>
                      </a:endParaRPr>
                    </a:p>
                  </a:txBody>
                  <a:tcPr/>
                </a:tc>
                <a:extLst>
                  <a:ext uri="{0D108BD9-81ED-4DB2-BD59-A6C34878D82A}">
                    <a16:rowId xmlns:a16="http://schemas.microsoft.com/office/drawing/2014/main" val="10001"/>
                  </a:ext>
                </a:extLst>
              </a:tr>
              <a:tr h="304800">
                <a:tc>
                  <a:txBody>
                    <a:bodyPr/>
                    <a:lstStyle/>
                    <a:p>
                      <a:r>
                        <a:rPr lang="en-US" altLang="en-US" sz="1400" dirty="0">
                          <a:solidFill>
                            <a:srgbClr val="000000"/>
                          </a:solidFill>
                          <a:latin typeface="+mn-lt"/>
                          <a:cs typeface="+mn-cs"/>
                        </a:rPr>
                        <a:t>Goods available for sale</a:t>
                      </a:r>
                      <a:endParaRPr lang="en-US" altLang="en-US" sz="1400" dirty="0">
                        <a:solidFill>
                          <a:prstClr val="black"/>
                        </a:solidFill>
                        <a:latin typeface="+mn-lt"/>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latin typeface="+mn-lt"/>
                          <a:cs typeface="+mn-cs"/>
                        </a:rPr>
                        <a:t>180</a:t>
                      </a:r>
                      <a:endParaRPr lang="en-US" altLang="en-US" sz="1400" dirty="0">
                        <a:solidFill>
                          <a:prstClr val="black"/>
                        </a:solidFill>
                        <a:latin typeface="+mn-lt"/>
                        <a:cs typeface="+mn-cs"/>
                      </a:endParaRPr>
                    </a:p>
                  </a:txBody>
                  <a:tcPr/>
                </a:tc>
                <a:extLst>
                  <a:ext uri="{0D108BD9-81ED-4DB2-BD59-A6C34878D82A}">
                    <a16:rowId xmlns:a16="http://schemas.microsoft.com/office/drawing/2014/main" val="10002"/>
                  </a:ext>
                </a:extLst>
              </a:tr>
              <a:tr h="304800">
                <a:tc>
                  <a:txBody>
                    <a:bodyPr/>
                    <a:lstStyle/>
                    <a:p>
                      <a:r>
                        <a:rPr lang="en-US" altLang="en-US" sz="1400" dirty="0">
                          <a:solidFill>
                            <a:srgbClr val="000000"/>
                          </a:solidFill>
                          <a:latin typeface="+mn-lt"/>
                          <a:cs typeface="+mn-cs"/>
                        </a:rPr>
                        <a:t>Less: Ending inventory</a:t>
                      </a:r>
                      <a:endParaRPr lang="en-US" altLang="en-US" sz="1400" dirty="0">
                        <a:solidFill>
                          <a:prstClr val="black"/>
                        </a:solidFill>
                        <a:latin typeface="+mn-lt"/>
                        <a:cs typeface="+mn-cs"/>
                      </a:endParaRPr>
                    </a:p>
                  </a:txBody>
                  <a:tcPr/>
                </a:tc>
                <a:tc>
                  <a:txBody>
                    <a:bodyPr/>
                    <a:lstStyle/>
                    <a:p>
                      <a:pPr algn="r"/>
                      <a:r>
                        <a:rPr lang="en-US" altLang="en-US" sz="1400" u="sng" dirty="0">
                          <a:solidFill>
                            <a:srgbClr val="000000"/>
                          </a:solidFill>
                          <a:latin typeface="+mn-lt"/>
                          <a:cs typeface="+mn-cs"/>
                        </a:rPr>
                        <a:t>50</a:t>
                      </a:r>
                      <a:endParaRPr lang="en-US" altLang="en-US" sz="1400" u="sng" dirty="0">
                        <a:solidFill>
                          <a:prstClr val="black"/>
                        </a:solidFill>
                        <a:latin typeface="+mn-lt"/>
                        <a:cs typeface="+mn-cs"/>
                      </a:endParaRPr>
                    </a:p>
                  </a:txBody>
                  <a:tcPr/>
                </a:tc>
                <a:extLst>
                  <a:ext uri="{0D108BD9-81ED-4DB2-BD59-A6C34878D82A}">
                    <a16:rowId xmlns:a16="http://schemas.microsoft.com/office/drawing/2014/main" val="10003"/>
                  </a:ext>
                </a:extLst>
              </a:tr>
              <a:tr h="304800">
                <a:tc>
                  <a:txBody>
                    <a:bodyPr/>
                    <a:lstStyle/>
                    <a:p>
                      <a:r>
                        <a:rPr lang="en-US" altLang="en-US" sz="1400" dirty="0">
                          <a:solidFill>
                            <a:srgbClr val="000000"/>
                          </a:solidFill>
                          <a:latin typeface="+mn-lt"/>
                          <a:cs typeface="+mn-cs"/>
                        </a:rPr>
                        <a:t>Cost of goods sold</a:t>
                      </a:r>
                      <a:endParaRPr lang="en-US" altLang="en-US" sz="1400" dirty="0">
                        <a:solidFill>
                          <a:prstClr val="black"/>
                        </a:solidFill>
                        <a:latin typeface="+mn-lt"/>
                        <a:cs typeface="+mn-cs"/>
                      </a:endParaRPr>
                    </a:p>
                  </a:txBody>
                  <a:tcPr/>
                </a:tc>
                <a:tc>
                  <a:txBody>
                    <a:bodyPr/>
                    <a:lstStyle/>
                    <a:p>
                      <a:pPr algn="r"/>
                      <a:r>
                        <a:rPr lang="en-US" altLang="en-US" sz="1400" u="sng" dirty="0">
                          <a:solidFill>
                            <a:srgbClr val="000000"/>
                          </a:solidFill>
                          <a:latin typeface="+mn-lt"/>
                          <a:cs typeface="+mn-cs"/>
                        </a:rPr>
                        <a:t>$130</a:t>
                      </a:r>
                      <a:endParaRPr lang="en-US" altLang="en-US" sz="1400" u="sng" dirty="0">
                        <a:solidFill>
                          <a:prstClr val="black"/>
                        </a:solidFill>
                        <a:latin typeface="+mn-lt"/>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8120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97" y="533400"/>
            <a:ext cx="7934806" cy="1171904"/>
          </a:xfrm>
        </p:spPr>
        <p:txBody>
          <a:bodyPr anchor="ctr"/>
          <a:lstStyle/>
          <a:p>
            <a:pPr fontAlgn="auto">
              <a:spcBef>
                <a:spcPts val="0"/>
              </a:spcBef>
              <a:spcAft>
                <a:spcPts val="0"/>
              </a:spcAft>
              <a:defRPr/>
            </a:pPr>
            <a:r>
              <a:rPr lang="en-US" dirty="0"/>
              <a:t>NEED-TO-KNOW 5-1 SOLUTION (2 of 3)</a:t>
            </a:r>
          </a:p>
        </p:txBody>
      </p:sp>
      <p:sp>
        <p:nvSpPr>
          <p:cNvPr id="4" name="Text Placeholder 3"/>
          <p:cNvSpPr>
            <a:spLocks noGrp="1"/>
          </p:cNvSpPr>
          <p:nvPr>
            <p:ph type="body" sz="quarter" idx="14"/>
          </p:nvPr>
        </p:nvSpPr>
        <p:spPr>
          <a:xfrm>
            <a:off x="320566" y="1801116"/>
            <a:ext cx="8534400" cy="1195741"/>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3" name="Content Placeholder 2"/>
          <p:cNvSpPr>
            <a:spLocks noGrp="1"/>
          </p:cNvSpPr>
          <p:nvPr>
            <p:ph sz="quarter" idx="15"/>
          </p:nvPr>
        </p:nvSpPr>
        <p:spPr>
          <a:xfrm>
            <a:off x="263608" y="3213343"/>
            <a:ext cx="8591358" cy="520457"/>
          </a:xfrm>
        </p:spPr>
        <p:txBody>
          <a:bodyPr/>
          <a:lstStyle/>
          <a:p>
            <a:pPr marL="0" indent="0">
              <a:buNone/>
            </a:pPr>
            <a:r>
              <a:rPr lang="en-US" altLang="en-US" sz="2400" dirty="0">
                <a:solidFill>
                  <a:srgbClr val="000000"/>
                </a:solidFill>
              </a:rPr>
              <a:t>1c. Computation of gross profit:</a:t>
            </a:r>
            <a:endParaRPr lang="en-US" alt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37341270"/>
              </p:ext>
            </p:extLst>
          </p:nvPr>
        </p:nvGraphicFramePr>
        <p:xfrm>
          <a:off x="2057400" y="3886200"/>
          <a:ext cx="5029200" cy="1307514"/>
        </p:xfrm>
        <a:graphic>
          <a:graphicData uri="http://schemas.openxmlformats.org/drawingml/2006/table">
            <a:tbl>
              <a:tblPr firstRow="1" bandRow="1">
                <a:tableStyleId>{5940675A-B579-460E-94D1-54222C63F5DA}</a:tableStyleId>
              </a:tblPr>
              <a:tblGrid>
                <a:gridCol w="3481754">
                  <a:extLst>
                    <a:ext uri="{9D8B030D-6E8A-4147-A177-3AD203B41FA5}">
                      <a16:colId xmlns:a16="http://schemas.microsoft.com/office/drawing/2014/main" val="20000"/>
                    </a:ext>
                  </a:extLst>
                </a:gridCol>
                <a:gridCol w="1547446">
                  <a:extLst>
                    <a:ext uri="{9D8B030D-6E8A-4147-A177-3AD203B41FA5}">
                      <a16:colId xmlns:a16="http://schemas.microsoft.com/office/drawing/2014/main" val="20001"/>
                    </a:ext>
                  </a:extLst>
                </a:gridCol>
              </a:tblGrid>
              <a:tr h="400579">
                <a:tc>
                  <a:txBody>
                    <a:bodyPr/>
                    <a:lstStyle/>
                    <a:p>
                      <a:r>
                        <a:rPr lang="en-US" altLang="en-US" sz="1600" dirty="0">
                          <a:solidFill>
                            <a:srgbClr val="000000"/>
                          </a:solidFill>
                          <a:latin typeface="+mn-lt"/>
                          <a:cs typeface="+mn-cs"/>
                        </a:rPr>
                        <a:t>Net sales</a:t>
                      </a:r>
                      <a:endParaRPr lang="en-US" altLang="en-US" sz="1600" dirty="0">
                        <a:solidFill>
                          <a:prstClr val="black"/>
                        </a:solidFill>
                        <a:latin typeface="+mn-lt"/>
                        <a:cs typeface="+mn-cs"/>
                      </a:endParaRPr>
                    </a:p>
                  </a:txBody>
                  <a:tcPr anchor="ctr"/>
                </a:tc>
                <a:tc>
                  <a:txBody>
                    <a:bodyPr/>
                    <a:lstStyle/>
                    <a:p>
                      <a:pPr algn="r"/>
                      <a:r>
                        <a:rPr lang="en-US" altLang="en-US" sz="1600" dirty="0">
                          <a:solidFill>
                            <a:srgbClr val="000000"/>
                          </a:solidFill>
                          <a:latin typeface="+mn-lt"/>
                          <a:cs typeface="+mn-cs"/>
                        </a:rPr>
                        <a:t>$190</a:t>
                      </a:r>
                      <a:endParaRPr lang="en-US" altLang="en-US" sz="1600" dirty="0">
                        <a:solidFill>
                          <a:prstClr val="black"/>
                        </a:solidFill>
                        <a:latin typeface="+mn-lt"/>
                        <a:cs typeface="+mn-cs"/>
                      </a:endParaRPr>
                    </a:p>
                  </a:txBody>
                  <a:tcPr anchor="ctr"/>
                </a:tc>
                <a:extLst>
                  <a:ext uri="{0D108BD9-81ED-4DB2-BD59-A6C34878D82A}">
                    <a16:rowId xmlns:a16="http://schemas.microsoft.com/office/drawing/2014/main" val="10000"/>
                  </a:ext>
                </a:extLst>
              </a:tr>
              <a:tr h="400579">
                <a:tc>
                  <a:txBody>
                    <a:bodyPr/>
                    <a:lstStyle/>
                    <a:p>
                      <a:r>
                        <a:rPr lang="en-US" altLang="en-US" sz="1600" dirty="0">
                          <a:solidFill>
                            <a:srgbClr val="000000"/>
                          </a:solidFill>
                          <a:latin typeface="+mn-lt"/>
                          <a:cs typeface="+mn-cs"/>
                        </a:rPr>
                        <a:t>Less: Cost of goods sold</a:t>
                      </a:r>
                      <a:endParaRPr lang="en-US" altLang="en-US" sz="1600" dirty="0">
                        <a:solidFill>
                          <a:prstClr val="black"/>
                        </a:solidFill>
                        <a:latin typeface="+mn-lt"/>
                        <a:cs typeface="+mn-cs"/>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rgbClr val="000000"/>
                          </a:solidFill>
                          <a:latin typeface="+mn-lt"/>
                          <a:cs typeface="+mn-cs"/>
                        </a:rPr>
                        <a:t>130</a:t>
                      </a:r>
                      <a:endParaRPr lang="en-US" altLang="en-US" sz="1600" u="sng" dirty="0">
                        <a:solidFill>
                          <a:prstClr val="black"/>
                        </a:solidFill>
                        <a:latin typeface="+mn-lt"/>
                        <a:cs typeface="+mn-cs"/>
                      </a:endParaRPr>
                    </a:p>
                  </a:txBody>
                  <a:tcPr anchor="ctr"/>
                </a:tc>
                <a:extLst>
                  <a:ext uri="{0D108BD9-81ED-4DB2-BD59-A6C34878D82A}">
                    <a16:rowId xmlns:a16="http://schemas.microsoft.com/office/drawing/2014/main" val="10001"/>
                  </a:ext>
                </a:extLst>
              </a:tr>
              <a:tr h="506356">
                <a:tc>
                  <a:txBody>
                    <a:bodyPr/>
                    <a:lstStyle/>
                    <a:p>
                      <a:r>
                        <a:rPr lang="en-US" altLang="en-US" sz="1600" dirty="0">
                          <a:solidFill>
                            <a:srgbClr val="000000"/>
                          </a:solidFill>
                          <a:latin typeface="+mn-lt"/>
                          <a:cs typeface="+mn-cs"/>
                        </a:rPr>
                        <a:t>Gross profit</a:t>
                      </a:r>
                      <a:endParaRPr lang="en-US" altLang="en-US" sz="1600" dirty="0">
                        <a:solidFill>
                          <a:prstClr val="black"/>
                        </a:solidFill>
                        <a:latin typeface="+mn-lt"/>
                        <a:cs typeface="+mn-cs"/>
                      </a:endParaRPr>
                    </a:p>
                  </a:txBody>
                  <a:tcPr anchor="ctr"/>
                </a:tc>
                <a:tc>
                  <a:txBody>
                    <a:bodyPr/>
                    <a:lstStyle/>
                    <a:p>
                      <a:pPr algn="r"/>
                      <a:r>
                        <a:rPr lang="en-US" altLang="en-US" sz="1600" u="sng" dirty="0">
                          <a:solidFill>
                            <a:srgbClr val="000000"/>
                          </a:solidFill>
                          <a:latin typeface="+mn-lt"/>
                          <a:cs typeface="+mn-cs"/>
                        </a:rPr>
                        <a:t>$60</a:t>
                      </a:r>
                      <a:endParaRPr lang="en-US" altLang="en-US" sz="1600" u="sng" dirty="0">
                        <a:solidFill>
                          <a:prstClr val="black"/>
                        </a:solidFill>
                        <a:latin typeface="+mn-lt"/>
                        <a:cs typeface="+mn-cs"/>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967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33" y="508348"/>
            <a:ext cx="8074067" cy="1168052"/>
          </a:xfrm>
        </p:spPr>
        <p:txBody>
          <a:bodyPr anchor="ctr"/>
          <a:lstStyle/>
          <a:p>
            <a:pPr fontAlgn="auto">
              <a:spcBef>
                <a:spcPts val="0"/>
              </a:spcBef>
              <a:spcAft>
                <a:spcPts val="0"/>
              </a:spcAft>
              <a:defRPr/>
            </a:pPr>
            <a:r>
              <a:rPr lang="en-US" dirty="0"/>
              <a:t>NEED-TO-KNOW 5-1 SOLUTION (3 of 3)</a:t>
            </a:r>
          </a:p>
        </p:txBody>
      </p:sp>
      <p:sp>
        <p:nvSpPr>
          <p:cNvPr id="4" name="Text Placeholder 3"/>
          <p:cNvSpPr>
            <a:spLocks noGrp="1"/>
          </p:cNvSpPr>
          <p:nvPr>
            <p:ph type="body" sz="quarter" idx="14"/>
          </p:nvPr>
        </p:nvSpPr>
        <p:spPr>
          <a:xfrm>
            <a:off x="183932" y="1699859"/>
            <a:ext cx="8759190" cy="1195741"/>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a:p>
            <a:pPr algn="ctr"/>
            <a:r>
              <a:rPr lang="en-US" altLang="en-US" sz="1800" b="1" kern="0" dirty="0">
                <a:solidFill>
                  <a:prstClr val="black"/>
                </a:solidFill>
              </a:rPr>
              <a:t>Learning Objective C2: </a:t>
            </a:r>
            <a:r>
              <a:rPr lang="en-US" sz="1800" dirty="0">
                <a:solidFill>
                  <a:prstClr val="black"/>
                </a:solidFill>
              </a:rPr>
              <a:t>Identify and explain the inventory asset and cost flows of a merchandising company.</a:t>
            </a:r>
          </a:p>
        </p:txBody>
      </p:sp>
      <p:sp>
        <p:nvSpPr>
          <p:cNvPr id="3" name="Content Placeholder 2"/>
          <p:cNvSpPr>
            <a:spLocks noGrp="1"/>
          </p:cNvSpPr>
          <p:nvPr>
            <p:ph sz="quarter" idx="15"/>
          </p:nvPr>
        </p:nvSpPr>
        <p:spPr>
          <a:xfrm>
            <a:off x="290844" y="2919059"/>
            <a:ext cx="8545365" cy="515252"/>
          </a:xfrm>
        </p:spPr>
        <p:txBody>
          <a:bodyPr/>
          <a:lstStyle/>
          <a:p>
            <a:pPr marL="457200" indent="-457200">
              <a:buFont typeface="+mj-lt"/>
              <a:buAutoNum type="arabicPeriod" startAt="2"/>
            </a:pPr>
            <a:r>
              <a:rPr lang="en-US" altLang="en-US" sz="2400" dirty="0">
                <a:solidFill>
                  <a:srgbClr val="000000"/>
                </a:solidFill>
              </a:rPr>
              <a:t>Compute net income for each company.</a:t>
            </a:r>
            <a:endParaRPr lang="en-US" alt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62100310"/>
              </p:ext>
            </p:extLst>
          </p:nvPr>
        </p:nvGraphicFramePr>
        <p:xfrm>
          <a:off x="526201" y="3581400"/>
          <a:ext cx="4450398" cy="2148840"/>
        </p:xfrm>
        <a:graphic>
          <a:graphicData uri="http://schemas.openxmlformats.org/drawingml/2006/table">
            <a:tbl>
              <a:tblPr firstRow="1" bandRow="1">
                <a:tableStyleId>{5940675A-B579-460E-94D1-54222C63F5DA}</a:tableStyleId>
              </a:tblPr>
              <a:tblGrid>
                <a:gridCol w="3505259">
                  <a:extLst>
                    <a:ext uri="{9D8B030D-6E8A-4147-A177-3AD203B41FA5}">
                      <a16:colId xmlns:a16="http://schemas.microsoft.com/office/drawing/2014/main" val="20000"/>
                    </a:ext>
                  </a:extLst>
                </a:gridCol>
                <a:gridCol w="945139">
                  <a:extLst>
                    <a:ext uri="{9D8B030D-6E8A-4147-A177-3AD203B41FA5}">
                      <a16:colId xmlns:a16="http://schemas.microsoft.com/office/drawing/2014/main" val="20001"/>
                    </a:ext>
                  </a:extLst>
                </a:gridCol>
              </a:tblGrid>
              <a:tr h="358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err="1"/>
                        <a:t>SaveCo</a:t>
                      </a:r>
                      <a:r>
                        <a:rPr lang="en-US" altLang="en-US" sz="1600" b="1" dirty="0"/>
                        <a:t> Merchandiser</a:t>
                      </a:r>
                    </a:p>
                  </a:txBody>
                  <a:tcPr/>
                </a:tc>
                <a:tc>
                  <a:txBody>
                    <a:bodyPr/>
                    <a:lstStyle/>
                    <a:p>
                      <a:endParaRPr lang="en-US" altLang="en-US" sz="1600" dirty="0">
                        <a:solidFill>
                          <a:prstClr val="black"/>
                        </a:solidFill>
                        <a:latin typeface="+mn-lt"/>
                        <a:cs typeface="+mn-cs"/>
                      </a:endParaRPr>
                    </a:p>
                  </a:txBody>
                  <a:tcPr/>
                </a:tc>
                <a:extLst>
                  <a:ext uri="{0D108BD9-81ED-4DB2-BD59-A6C34878D82A}">
                    <a16:rowId xmlns:a16="http://schemas.microsoft.com/office/drawing/2014/main" val="10000"/>
                  </a:ext>
                </a:extLst>
              </a:tr>
              <a:tr h="358140">
                <a:tc>
                  <a:txBody>
                    <a:bodyPr/>
                    <a:lstStyle/>
                    <a:p>
                      <a:r>
                        <a:rPr lang="en-US" altLang="en-US" sz="1600" dirty="0">
                          <a:solidFill>
                            <a:srgbClr val="000000"/>
                          </a:solidFill>
                          <a:latin typeface="+mn-lt"/>
                          <a:cs typeface="+mn-cs"/>
                        </a:rPr>
                        <a:t>Net sales</a:t>
                      </a:r>
                      <a:endParaRPr lang="en-US" altLang="en-US" sz="1600" dirty="0">
                        <a:solidFill>
                          <a:prstClr val="black"/>
                        </a:solidFill>
                        <a:latin typeface="+mn-lt"/>
                        <a:cs typeface="+mn-cs"/>
                      </a:endParaRPr>
                    </a:p>
                  </a:txBody>
                  <a:tcPr/>
                </a:tc>
                <a:tc>
                  <a:txBody>
                    <a:bodyPr/>
                    <a:lstStyle/>
                    <a:p>
                      <a:pPr algn="r"/>
                      <a:r>
                        <a:rPr lang="en-US" altLang="en-US" sz="1600" dirty="0">
                          <a:solidFill>
                            <a:srgbClr val="000000"/>
                          </a:solidFill>
                          <a:latin typeface="+mn-lt"/>
                          <a:cs typeface="+mn-cs"/>
                        </a:rPr>
                        <a:t>$190</a:t>
                      </a:r>
                      <a:endParaRPr lang="en-US" altLang="en-US" sz="1600" dirty="0">
                        <a:solidFill>
                          <a:prstClr val="black"/>
                        </a:solidFill>
                        <a:latin typeface="+mn-lt"/>
                        <a:cs typeface="+mn-cs"/>
                      </a:endParaRPr>
                    </a:p>
                  </a:txBody>
                  <a:tcPr/>
                </a:tc>
                <a:extLst>
                  <a:ext uri="{0D108BD9-81ED-4DB2-BD59-A6C34878D82A}">
                    <a16:rowId xmlns:a16="http://schemas.microsoft.com/office/drawing/2014/main" val="10001"/>
                  </a:ext>
                </a:extLst>
              </a:tr>
              <a:tr h="358140">
                <a:tc>
                  <a:txBody>
                    <a:bodyPr/>
                    <a:lstStyle/>
                    <a:p>
                      <a:r>
                        <a:rPr lang="en-US" altLang="en-US" sz="1600" dirty="0">
                          <a:solidFill>
                            <a:srgbClr val="000000"/>
                          </a:solidFill>
                          <a:latin typeface="+mn-lt"/>
                          <a:cs typeface="+mn-cs"/>
                        </a:rPr>
                        <a:t>Less: Cost of goods sold</a:t>
                      </a:r>
                      <a:endParaRPr lang="en-US" altLang="en-US" sz="1600" dirty="0">
                        <a:solidFill>
                          <a:prstClr val="black"/>
                        </a:solidFill>
                        <a:latin typeface="+mn-lt"/>
                        <a:cs typeface="+mn-cs"/>
                      </a:endParaRPr>
                    </a:p>
                  </a:txBody>
                  <a:tcPr/>
                </a:tc>
                <a:tc>
                  <a:txBody>
                    <a:bodyPr/>
                    <a:lstStyle/>
                    <a:p>
                      <a:pPr algn="r"/>
                      <a:r>
                        <a:rPr lang="en-US" altLang="en-US" sz="1600" u="sng" dirty="0">
                          <a:solidFill>
                            <a:srgbClr val="000000"/>
                          </a:solidFill>
                          <a:latin typeface="+mn-lt"/>
                          <a:cs typeface="+mn-cs"/>
                        </a:rPr>
                        <a:t>130</a:t>
                      </a:r>
                      <a:endParaRPr lang="en-US" altLang="en-US" sz="1600" u="sng" dirty="0">
                        <a:solidFill>
                          <a:prstClr val="black"/>
                        </a:solidFill>
                        <a:latin typeface="+mn-lt"/>
                        <a:cs typeface="+mn-cs"/>
                      </a:endParaRPr>
                    </a:p>
                  </a:txBody>
                  <a:tcPr/>
                </a:tc>
                <a:extLst>
                  <a:ext uri="{0D108BD9-81ED-4DB2-BD59-A6C34878D82A}">
                    <a16:rowId xmlns:a16="http://schemas.microsoft.com/office/drawing/2014/main" val="10002"/>
                  </a:ext>
                </a:extLst>
              </a:tr>
              <a:tr h="358140">
                <a:tc>
                  <a:txBody>
                    <a:bodyPr/>
                    <a:lstStyle/>
                    <a:p>
                      <a:r>
                        <a:rPr lang="en-US" altLang="en-US" sz="1600" dirty="0">
                          <a:solidFill>
                            <a:srgbClr val="000000"/>
                          </a:solidFill>
                          <a:latin typeface="+mn-lt"/>
                          <a:cs typeface="+mn-cs"/>
                        </a:rPr>
                        <a:t>Gross profit</a:t>
                      </a:r>
                      <a:endParaRPr lang="en-US" altLang="en-US" sz="1600" dirty="0">
                        <a:solidFill>
                          <a:prstClr val="black"/>
                        </a:solidFill>
                        <a:latin typeface="+mn-lt"/>
                        <a:cs typeface="+mn-cs"/>
                      </a:endParaRPr>
                    </a:p>
                  </a:txBody>
                  <a:tcPr/>
                </a:tc>
                <a:tc>
                  <a:txBody>
                    <a:bodyPr/>
                    <a:lstStyle/>
                    <a:p>
                      <a:pPr algn="r"/>
                      <a:r>
                        <a:rPr lang="en-US" altLang="en-US" sz="1600" dirty="0">
                          <a:solidFill>
                            <a:srgbClr val="000000"/>
                          </a:solidFill>
                          <a:latin typeface="+mn-lt"/>
                          <a:cs typeface="+mn-cs"/>
                        </a:rPr>
                        <a:t>$60</a:t>
                      </a:r>
                      <a:endParaRPr lang="en-US" altLang="en-US" sz="1600" dirty="0">
                        <a:solidFill>
                          <a:prstClr val="black"/>
                        </a:solidFill>
                        <a:latin typeface="+mn-lt"/>
                        <a:cs typeface="+mn-cs"/>
                      </a:endParaRPr>
                    </a:p>
                  </a:txBody>
                  <a:tcPr/>
                </a:tc>
                <a:extLst>
                  <a:ext uri="{0D108BD9-81ED-4DB2-BD59-A6C34878D82A}">
                    <a16:rowId xmlns:a16="http://schemas.microsoft.com/office/drawing/2014/main" val="10003"/>
                  </a:ext>
                </a:extLst>
              </a:tr>
              <a:tr h="358140">
                <a:tc>
                  <a:txBody>
                    <a:bodyPr/>
                    <a:lstStyle/>
                    <a:p>
                      <a:r>
                        <a:rPr lang="en-US" altLang="en-US" sz="1600" dirty="0">
                          <a:solidFill>
                            <a:srgbClr val="000000"/>
                          </a:solidFill>
                          <a:latin typeface="+mn-lt"/>
                          <a:cs typeface="+mn-cs"/>
                        </a:rPr>
                        <a:t>Less: Expenses</a:t>
                      </a:r>
                      <a:endParaRPr lang="en-US" altLang="en-US" sz="1600" dirty="0">
                        <a:solidFill>
                          <a:prstClr val="black"/>
                        </a:solidFill>
                        <a:latin typeface="+mn-lt"/>
                        <a:cs typeface="+mn-cs"/>
                      </a:endParaRPr>
                    </a:p>
                  </a:txBody>
                  <a:tcPr/>
                </a:tc>
                <a:tc>
                  <a:txBody>
                    <a:bodyPr/>
                    <a:lstStyle/>
                    <a:p>
                      <a:pPr algn="r"/>
                      <a:r>
                        <a:rPr lang="en-US" altLang="en-US" sz="1600" u="sng" dirty="0">
                          <a:solidFill>
                            <a:srgbClr val="000000"/>
                          </a:solidFill>
                          <a:latin typeface="+mn-lt"/>
                          <a:cs typeface="+mn-cs"/>
                        </a:rPr>
                        <a:t>20</a:t>
                      </a:r>
                      <a:endParaRPr lang="en-US" altLang="en-US" sz="1600" u="sng" dirty="0">
                        <a:solidFill>
                          <a:prstClr val="black"/>
                        </a:solidFill>
                        <a:latin typeface="+mn-lt"/>
                        <a:cs typeface="+mn-cs"/>
                      </a:endParaRPr>
                    </a:p>
                  </a:txBody>
                  <a:tcPr/>
                </a:tc>
                <a:extLst>
                  <a:ext uri="{0D108BD9-81ED-4DB2-BD59-A6C34878D82A}">
                    <a16:rowId xmlns:a16="http://schemas.microsoft.com/office/drawing/2014/main" val="10004"/>
                  </a:ext>
                </a:extLst>
              </a:tr>
              <a:tr h="358140">
                <a:tc>
                  <a:txBody>
                    <a:bodyPr/>
                    <a:lstStyle/>
                    <a:p>
                      <a:r>
                        <a:rPr lang="en-US" altLang="en-US" sz="1600" dirty="0">
                          <a:solidFill>
                            <a:srgbClr val="000000"/>
                          </a:solidFill>
                          <a:latin typeface="+mn-lt"/>
                          <a:cs typeface="+mn-cs"/>
                        </a:rPr>
                        <a:t>Net income</a:t>
                      </a:r>
                      <a:endParaRPr lang="en-US" altLang="en-US" sz="1600" dirty="0">
                        <a:solidFill>
                          <a:prstClr val="black"/>
                        </a:solidFill>
                        <a:latin typeface="+mn-lt"/>
                        <a:cs typeface="+mn-cs"/>
                      </a:endParaRPr>
                    </a:p>
                  </a:txBody>
                  <a:tcPr/>
                </a:tc>
                <a:tc>
                  <a:txBody>
                    <a:bodyPr/>
                    <a:lstStyle/>
                    <a:p>
                      <a:pPr algn="r"/>
                      <a:r>
                        <a:rPr lang="en-US" altLang="en-US" sz="1600" u="sng" dirty="0">
                          <a:solidFill>
                            <a:srgbClr val="000000"/>
                          </a:solidFill>
                          <a:latin typeface="+mn-lt"/>
                          <a:cs typeface="+mn-cs"/>
                        </a:rPr>
                        <a:t>$40</a:t>
                      </a:r>
                      <a:endParaRPr lang="en-US" altLang="en-US" sz="1600" u="sng" dirty="0">
                        <a:solidFill>
                          <a:prstClr val="black"/>
                        </a:solidFill>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43497517"/>
              </p:ext>
            </p:extLst>
          </p:nvPr>
        </p:nvGraphicFramePr>
        <p:xfrm>
          <a:off x="5181600" y="3870434"/>
          <a:ext cx="3718561" cy="1422003"/>
        </p:xfrm>
        <a:graphic>
          <a:graphicData uri="http://schemas.openxmlformats.org/drawingml/2006/table">
            <a:tbl>
              <a:tblPr firstRow="1" bandRow="1">
                <a:tableStyleId>{5940675A-B579-460E-94D1-54222C63F5DA}</a:tableStyleId>
              </a:tblPr>
              <a:tblGrid>
                <a:gridCol w="2651950">
                  <a:extLst>
                    <a:ext uri="{9D8B030D-6E8A-4147-A177-3AD203B41FA5}">
                      <a16:colId xmlns:a16="http://schemas.microsoft.com/office/drawing/2014/main" val="20000"/>
                    </a:ext>
                  </a:extLst>
                </a:gridCol>
                <a:gridCol w="1066611">
                  <a:extLst>
                    <a:ext uri="{9D8B030D-6E8A-4147-A177-3AD203B41FA5}">
                      <a16:colId xmlns:a16="http://schemas.microsoft.com/office/drawing/2014/main" val="20001"/>
                    </a:ext>
                  </a:extLst>
                </a:gridCol>
              </a:tblGrid>
              <a:tr h="320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rPr>
                        <a:t>Hi-Tech Services</a:t>
                      </a:r>
                      <a:endParaRPr lang="en-US" altLang="en-US" sz="1600" b="1" dirty="0">
                        <a:solidFill>
                          <a:prstClr val="black"/>
                        </a:solidFill>
                      </a:endParaRPr>
                    </a:p>
                  </a:txBody>
                  <a:tcPr/>
                </a:tc>
                <a:tc>
                  <a:txBody>
                    <a:bodyPr/>
                    <a:lstStyle/>
                    <a:p>
                      <a:endParaRPr lang="en-US" altLang="en-US" sz="1600" dirty="0">
                        <a:solidFill>
                          <a:prstClr val="black"/>
                        </a:solidFill>
                        <a:latin typeface="+mn-lt"/>
                        <a:cs typeface="+mn-cs"/>
                      </a:endParaRPr>
                    </a:p>
                  </a:txBody>
                  <a:tcPr/>
                </a:tc>
                <a:extLst>
                  <a:ext uri="{0D108BD9-81ED-4DB2-BD59-A6C34878D82A}">
                    <a16:rowId xmlns:a16="http://schemas.microsoft.com/office/drawing/2014/main" val="10000"/>
                  </a:ext>
                </a:extLst>
              </a:tr>
              <a:tr h="362241">
                <a:tc>
                  <a:txBody>
                    <a:bodyPr/>
                    <a:lstStyle/>
                    <a:p>
                      <a:r>
                        <a:rPr lang="en-US" altLang="en-US" sz="1600" dirty="0">
                          <a:solidFill>
                            <a:srgbClr val="000000"/>
                          </a:solidFill>
                          <a:latin typeface="+mn-lt"/>
                          <a:cs typeface="+mn-cs"/>
                        </a:rPr>
                        <a:t>Revenues</a:t>
                      </a:r>
                      <a:endParaRPr lang="en-US" altLang="en-US" sz="1600" dirty="0">
                        <a:solidFill>
                          <a:prstClr val="black"/>
                        </a:solidFill>
                        <a:latin typeface="+mn-lt"/>
                        <a:cs typeface="+mn-cs"/>
                      </a:endParaRPr>
                    </a:p>
                  </a:txBody>
                  <a:tcPr/>
                </a:tc>
                <a:tc>
                  <a:txBody>
                    <a:bodyPr/>
                    <a:lstStyle/>
                    <a:p>
                      <a:pPr algn="r"/>
                      <a:r>
                        <a:rPr lang="en-US" altLang="en-US" sz="1600" dirty="0">
                          <a:solidFill>
                            <a:srgbClr val="000000"/>
                          </a:solidFill>
                          <a:latin typeface="+mn-lt"/>
                          <a:cs typeface="+mn-cs"/>
                        </a:rPr>
                        <a:t>$200</a:t>
                      </a:r>
                      <a:endParaRPr lang="en-US" altLang="en-US" sz="1600" dirty="0">
                        <a:solidFill>
                          <a:prstClr val="black"/>
                        </a:solidFill>
                        <a:latin typeface="+mn-lt"/>
                        <a:cs typeface="+mn-cs"/>
                      </a:endParaRPr>
                    </a:p>
                  </a:txBody>
                  <a:tcPr/>
                </a:tc>
                <a:extLst>
                  <a:ext uri="{0D108BD9-81ED-4DB2-BD59-A6C34878D82A}">
                    <a16:rowId xmlns:a16="http://schemas.microsoft.com/office/drawing/2014/main" val="10001"/>
                  </a:ext>
                </a:extLst>
              </a:tr>
              <a:tr h="362241">
                <a:tc>
                  <a:txBody>
                    <a:bodyPr/>
                    <a:lstStyle/>
                    <a:p>
                      <a:r>
                        <a:rPr lang="en-US" altLang="en-US" sz="1600" dirty="0">
                          <a:solidFill>
                            <a:srgbClr val="000000"/>
                          </a:solidFill>
                          <a:latin typeface="+mn-lt"/>
                          <a:cs typeface="+mn-cs"/>
                        </a:rPr>
                        <a:t>Less: Expenses</a:t>
                      </a:r>
                      <a:endParaRPr lang="en-US" altLang="en-US" sz="1600" dirty="0">
                        <a:solidFill>
                          <a:prstClr val="black"/>
                        </a:solidFill>
                        <a:latin typeface="+mn-lt"/>
                        <a:cs typeface="+mn-cs"/>
                      </a:endParaRPr>
                    </a:p>
                  </a:txBody>
                  <a:tcPr/>
                </a:tc>
                <a:tc>
                  <a:txBody>
                    <a:bodyPr/>
                    <a:lstStyle/>
                    <a:p>
                      <a:pPr algn="r"/>
                      <a:r>
                        <a:rPr lang="en-US" altLang="en-US" sz="1600" u="sng" dirty="0">
                          <a:solidFill>
                            <a:srgbClr val="000000"/>
                          </a:solidFill>
                          <a:latin typeface="+mn-lt"/>
                          <a:cs typeface="+mn-cs"/>
                        </a:rPr>
                        <a:t>170</a:t>
                      </a:r>
                      <a:endParaRPr lang="en-US" altLang="en-US" sz="1600" u="sng" dirty="0">
                        <a:solidFill>
                          <a:prstClr val="black"/>
                        </a:solidFill>
                        <a:latin typeface="+mn-lt"/>
                        <a:cs typeface="+mn-cs"/>
                      </a:endParaRPr>
                    </a:p>
                  </a:txBody>
                  <a:tcPr/>
                </a:tc>
                <a:extLst>
                  <a:ext uri="{0D108BD9-81ED-4DB2-BD59-A6C34878D82A}">
                    <a16:rowId xmlns:a16="http://schemas.microsoft.com/office/drawing/2014/main" val="10002"/>
                  </a:ext>
                </a:extLst>
              </a:tr>
              <a:tr h="362241">
                <a:tc>
                  <a:txBody>
                    <a:bodyPr/>
                    <a:lstStyle/>
                    <a:p>
                      <a:r>
                        <a:rPr lang="en-US" altLang="en-US" sz="1600" dirty="0">
                          <a:solidFill>
                            <a:srgbClr val="000000"/>
                          </a:solidFill>
                          <a:latin typeface="+mn-lt"/>
                          <a:cs typeface="+mn-cs"/>
                        </a:rPr>
                        <a:t>Net income</a:t>
                      </a:r>
                      <a:endParaRPr lang="en-US" altLang="en-US" sz="1600" dirty="0">
                        <a:solidFill>
                          <a:prstClr val="black"/>
                        </a:solidFill>
                        <a:latin typeface="+mn-lt"/>
                        <a:cs typeface="+mn-cs"/>
                      </a:endParaRPr>
                    </a:p>
                  </a:txBody>
                  <a:tcPr/>
                </a:tc>
                <a:tc>
                  <a:txBody>
                    <a:bodyPr/>
                    <a:lstStyle/>
                    <a:p>
                      <a:pPr algn="r"/>
                      <a:r>
                        <a:rPr lang="en-US" altLang="en-US" sz="1600" u="sng" dirty="0">
                          <a:solidFill>
                            <a:srgbClr val="000000"/>
                          </a:solidFill>
                          <a:latin typeface="+mn-lt"/>
                          <a:cs typeface="+mn-cs"/>
                        </a:rPr>
                        <a:t>$30</a:t>
                      </a:r>
                      <a:endParaRPr lang="en-US" altLang="en-US" sz="1600" u="sng" dirty="0">
                        <a:solidFill>
                          <a:prstClr val="black"/>
                        </a:solidFill>
                        <a:latin typeface="+mn-lt"/>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010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89560" y="2438400"/>
            <a:ext cx="8549640" cy="2152264"/>
          </a:xfrm>
        </p:spPr>
        <p:txBody>
          <a:bodyPr/>
          <a:lstStyle/>
          <a:p>
            <a:r>
              <a:rPr lang="en-US" altLang="en-US" sz="3600" b="1" dirty="0">
                <a:solidFill>
                  <a:prstClr val="black"/>
                </a:solidFill>
              </a:rPr>
              <a:t>Learning Objective </a:t>
            </a:r>
            <a:r>
              <a:rPr lang="en-US" altLang="en-US" sz="3600" b="1" dirty="0"/>
              <a:t>P1:</a:t>
            </a:r>
            <a:r>
              <a:rPr lang="en-US" altLang="en-US" sz="3600" dirty="0"/>
              <a:t> </a:t>
            </a:r>
            <a:r>
              <a:rPr lang="en-US" sz="3600" dirty="0">
                <a:solidFill>
                  <a:prstClr val="black"/>
                </a:solidFill>
              </a:rPr>
              <a:t>Analyze and record transactions for merchandise purchases using a perpetual system.</a:t>
            </a:r>
            <a:endParaRPr lang="en-US" altLang="en-US" sz="3600" dirty="0"/>
          </a:p>
        </p:txBody>
      </p:sp>
    </p:spTree>
    <p:extLst>
      <p:ext uri="{BB962C8B-B14F-4D97-AF65-F5344CB8AC3E}">
        <p14:creationId xmlns:p14="http://schemas.microsoft.com/office/powerpoint/2010/main" val="30671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457200" y="558801"/>
            <a:ext cx="8229600" cy="754380"/>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 (1 of 3)</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600200"/>
            <a:ext cx="8377238" cy="4502727"/>
          </a:xfrm>
        </p:spPr>
        <p:txBody>
          <a:bodyPr/>
          <a:lstStyle/>
          <a:p>
            <a:pPr marL="0" indent="0">
              <a:buNone/>
            </a:pPr>
            <a:r>
              <a:rPr lang="en-US" sz="2400" b="1" dirty="0">
                <a:latin typeface="+mj-lt"/>
                <a:ea typeface="Verdana" panose="020B0604030504040204" pitchFamily="34" charset="0"/>
                <a:cs typeface="Verdana" panose="020B0604030504040204" pitchFamily="34" charset="0"/>
              </a:rPr>
              <a:t>CONCEPTUAL</a:t>
            </a:r>
          </a:p>
          <a:p>
            <a:pPr marL="576263" indent="-576263">
              <a:buNone/>
            </a:pPr>
            <a:r>
              <a:rPr lang="en-US" sz="2400" b="1" dirty="0">
                <a:solidFill>
                  <a:prstClr val="black"/>
                </a:solidFill>
                <a:latin typeface="+mj-lt"/>
              </a:rPr>
              <a:t>C1	</a:t>
            </a:r>
            <a:r>
              <a:rPr lang="en-US" sz="2400" dirty="0">
                <a:solidFill>
                  <a:prstClr val="black"/>
                </a:solidFill>
                <a:latin typeface="+mj-lt"/>
              </a:rPr>
              <a:t>Describe merchandise activities and identify income components for a merchandising company.</a:t>
            </a:r>
          </a:p>
          <a:p>
            <a:pPr marL="576263" indent="-576263">
              <a:buNone/>
            </a:pPr>
            <a:r>
              <a:rPr lang="en-US" sz="2400" b="1" dirty="0">
                <a:solidFill>
                  <a:prstClr val="black"/>
                </a:solidFill>
                <a:latin typeface="+mj-lt"/>
              </a:rPr>
              <a:t>C2 </a:t>
            </a:r>
            <a:r>
              <a:rPr lang="en-US" sz="2400" dirty="0">
                <a:solidFill>
                  <a:prstClr val="black"/>
                </a:solidFill>
                <a:latin typeface="+mj-lt"/>
              </a:rPr>
              <a:t>Identify and explain the inventory asset and cost flows of a merchandising company.</a:t>
            </a:r>
          </a:p>
          <a:p>
            <a:pPr marL="0" indent="0">
              <a:buNone/>
            </a:pPr>
            <a:r>
              <a:rPr lang="en-US" sz="2400" b="1" dirty="0">
                <a:latin typeface="+mj-lt"/>
                <a:ea typeface="Verdana" panose="020B0604030504040204" pitchFamily="34" charset="0"/>
                <a:cs typeface="Verdana" panose="020B0604030504040204" pitchFamily="34" charset="0"/>
              </a:rPr>
              <a:t>ANALYTICAL</a:t>
            </a:r>
          </a:p>
          <a:p>
            <a:pPr marL="576263" indent="-576263">
              <a:buNone/>
            </a:pPr>
            <a:r>
              <a:rPr lang="en-US" sz="2400" b="1" dirty="0">
                <a:solidFill>
                  <a:prstClr val="black"/>
                </a:solidFill>
                <a:latin typeface="+mj-lt"/>
              </a:rPr>
              <a:t>A1 </a:t>
            </a:r>
            <a:r>
              <a:rPr lang="en-US" sz="2400" dirty="0">
                <a:solidFill>
                  <a:prstClr val="black"/>
                </a:solidFill>
                <a:latin typeface="+mj-lt"/>
              </a:rPr>
              <a:t>Compute the acid-test ratio and explain its use it to assess liquidity.</a:t>
            </a:r>
          </a:p>
          <a:p>
            <a:pPr marL="576263" indent="-576263">
              <a:buNone/>
            </a:pPr>
            <a:r>
              <a:rPr lang="en-US" sz="2400" b="1" dirty="0">
                <a:solidFill>
                  <a:prstClr val="black"/>
                </a:solidFill>
                <a:latin typeface="+mj-lt"/>
              </a:rPr>
              <a:t>A2 </a:t>
            </a:r>
            <a:r>
              <a:rPr lang="en-US" sz="2400" dirty="0">
                <a:solidFill>
                  <a:prstClr val="black"/>
                </a:solidFill>
                <a:latin typeface="+mj-lt"/>
              </a:rPr>
              <a:t>Compute the gross margin ratio and explain its use to assess profitability.</a:t>
            </a:r>
            <a:endParaRPr lang="en-US" sz="2400" b="1" dirty="0">
              <a:solidFill>
                <a:prstClr val="black"/>
              </a:solidFill>
              <a:latin typeface="+mj-lt"/>
            </a:endParaRPr>
          </a:p>
        </p:txBody>
      </p:sp>
    </p:spTree>
    <p:extLst>
      <p:ext uri="{BB962C8B-B14F-4D97-AF65-F5344CB8AC3E}">
        <p14:creationId xmlns:p14="http://schemas.microsoft.com/office/powerpoint/2010/main" val="92903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795" y="532745"/>
            <a:ext cx="8653605" cy="710852"/>
          </a:xfrm>
        </p:spPr>
        <p:txBody>
          <a:bodyPr anchor="ctr"/>
          <a:lstStyle/>
          <a:p>
            <a:r>
              <a:rPr lang="en-US" altLang="en-US" dirty="0"/>
              <a:t>Purchases </a:t>
            </a:r>
            <a:r>
              <a:rPr lang="en-US" altLang="en-US" u="sng" dirty="0"/>
              <a:t>without</a:t>
            </a:r>
            <a:r>
              <a:rPr lang="en-US" altLang="en-US" dirty="0"/>
              <a:t> Cash Discounts</a:t>
            </a:r>
            <a:endParaRPr lang="en-US" dirty="0"/>
          </a:p>
        </p:txBody>
      </p:sp>
      <p:sp>
        <p:nvSpPr>
          <p:cNvPr id="5" name="Text Placeholder 4"/>
          <p:cNvSpPr>
            <a:spLocks noGrp="1"/>
          </p:cNvSpPr>
          <p:nvPr>
            <p:ph type="body" sz="quarter" idx="14"/>
          </p:nvPr>
        </p:nvSpPr>
        <p:spPr>
          <a:xfrm>
            <a:off x="92797" y="1260891"/>
            <a:ext cx="8991600" cy="6749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270836" y="2157352"/>
            <a:ext cx="8686800" cy="1066800"/>
          </a:xfrm>
        </p:spPr>
        <p:txBody>
          <a:bodyPr/>
          <a:lstStyle/>
          <a:p>
            <a:pPr marL="0" indent="0">
              <a:buNone/>
            </a:pPr>
            <a:r>
              <a:rPr lang="en-US" sz="2600" dirty="0"/>
              <a:t>On November 2, Z-Mart purchased $500 of merchandise inventory for cash.</a:t>
            </a:r>
          </a:p>
        </p:txBody>
      </p:sp>
      <p:pic>
        <p:nvPicPr>
          <p:cNvPr id="7" name="Picture 6" descr="Journal entry for Purchases without Cash Discounts&#10;Nov. 2 Merchandise Inventory 500 &#10; Cash  500&#10; Purchased goods for cash  &#10;&#10;"/>
          <p:cNvPicPr>
            <a:picLocks noChangeAspect="1"/>
          </p:cNvPicPr>
          <p:nvPr/>
        </p:nvPicPr>
        <p:blipFill>
          <a:blip r:embed="rId3"/>
          <a:stretch>
            <a:fillRect/>
          </a:stretch>
        </p:blipFill>
        <p:spPr>
          <a:xfrm>
            <a:off x="652853" y="3445649"/>
            <a:ext cx="7922766" cy="871505"/>
          </a:xfrm>
          <a:prstGeom prst="rect">
            <a:avLst/>
          </a:prstGeom>
        </p:spPr>
      </p:pic>
    </p:spTree>
    <p:extLst>
      <p:ext uri="{BB962C8B-B14F-4D97-AF65-F5344CB8AC3E}">
        <p14:creationId xmlns:p14="http://schemas.microsoft.com/office/powerpoint/2010/main" val="1672232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80226"/>
            <a:ext cx="8653605" cy="646229"/>
          </a:xfrm>
        </p:spPr>
        <p:txBody>
          <a:bodyPr anchor="ctr"/>
          <a:lstStyle/>
          <a:p>
            <a:r>
              <a:rPr lang="en-US" kern="0" dirty="0"/>
              <a:t>Exhibit 4.5 </a:t>
            </a:r>
            <a:r>
              <a:rPr lang="en-US" altLang="en-US" dirty="0"/>
              <a:t>Credit Terms</a:t>
            </a:r>
            <a:endParaRPr lang="en-US" dirty="0"/>
          </a:p>
        </p:txBody>
      </p:sp>
      <p:sp>
        <p:nvSpPr>
          <p:cNvPr id="5" name="Text Placeholder 4"/>
          <p:cNvSpPr>
            <a:spLocks noGrp="1"/>
          </p:cNvSpPr>
          <p:nvPr>
            <p:ph type="body" sz="quarter" idx="14"/>
          </p:nvPr>
        </p:nvSpPr>
        <p:spPr>
          <a:xfrm>
            <a:off x="69832" y="1330387"/>
            <a:ext cx="8991600" cy="623455"/>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405633" y="2057774"/>
            <a:ext cx="8479703" cy="914026"/>
          </a:xfrm>
        </p:spPr>
        <p:txBody>
          <a:bodyPr/>
          <a:lstStyle/>
          <a:p>
            <a:pPr marL="0" indent="0">
              <a:buNone/>
            </a:pPr>
            <a:r>
              <a:rPr lang="en-US" sz="2600" dirty="0"/>
              <a:t>A deduction from the invoice price granted to induce early payment of the amount due.</a:t>
            </a:r>
          </a:p>
        </p:txBody>
      </p:sp>
      <p:pic>
        <p:nvPicPr>
          <p:cNvPr id="7" name="Picture 2" descr="Credit terms are illustrated.&#10;A timeline is shown illustrating credit terms. The credit period extends further than the discount* period. The discount period starts at the date of invoice. During the discount period, the amount due is the invoice price minus the discount. After the discount period is past, the amount due is the invoice price.&#10;*Discount refers to a purchase discount for a buyer and a sales discount for a seller.&quot;&#10;"/>
          <p:cNvPicPr>
            <a:picLocks noGrp="1" noChangeAspect="1" noChangeArrowheads="1"/>
          </p:cNvPicPr>
          <p:nvPr>
            <p:ph type="pic" sz="quarter" idx="17"/>
          </p:nvPr>
        </p:nvPicPr>
        <p:blipFill>
          <a:blip r:embed="rId3" cstate="print"/>
          <a:stretch>
            <a:fillRect/>
          </a:stretch>
        </p:blipFill>
        <p:spPr bwMode="auto">
          <a:xfrm>
            <a:off x="581921" y="3093813"/>
            <a:ext cx="8127125" cy="2867868"/>
          </a:xfrm>
          <a:prstGeom prst="rect">
            <a:avLst/>
          </a:prstGeom>
          <a:noFill/>
          <a:ln w="9525">
            <a:noFill/>
            <a:miter lim="800000"/>
            <a:headEnd/>
            <a:tailEnd/>
          </a:ln>
        </p:spPr>
      </p:pic>
    </p:spTree>
    <p:extLst>
      <p:ext uri="{BB962C8B-B14F-4D97-AF65-F5344CB8AC3E}">
        <p14:creationId xmlns:p14="http://schemas.microsoft.com/office/powerpoint/2010/main" val="264257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75734"/>
            <a:ext cx="8229600" cy="709714"/>
          </a:xfrm>
        </p:spPr>
        <p:txBody>
          <a:bodyPr/>
          <a:lstStyle/>
          <a:p>
            <a:r>
              <a:rPr lang="en-US" altLang="en-US" sz="3600" dirty="0"/>
              <a:t>Purchase Discounts</a:t>
            </a:r>
            <a:endParaRPr lang="en-US" sz="3600" dirty="0"/>
          </a:p>
        </p:txBody>
      </p:sp>
      <p:sp>
        <p:nvSpPr>
          <p:cNvPr id="10" name="Text Placeholder 9"/>
          <p:cNvSpPr>
            <a:spLocks noGrp="1"/>
          </p:cNvSpPr>
          <p:nvPr>
            <p:ph type="body" sz="quarter" idx="13"/>
          </p:nvPr>
        </p:nvSpPr>
        <p:spPr>
          <a:xfrm>
            <a:off x="110066" y="1311031"/>
            <a:ext cx="8915400" cy="593969"/>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9" name="Content Placeholder 8"/>
          <p:cNvSpPr>
            <a:spLocks noGrp="1"/>
          </p:cNvSpPr>
          <p:nvPr>
            <p:ph idx="1"/>
          </p:nvPr>
        </p:nvSpPr>
        <p:spPr>
          <a:xfrm>
            <a:off x="533400" y="2286000"/>
            <a:ext cx="8153400" cy="4038600"/>
          </a:xfrm>
        </p:spPr>
        <p:txBody>
          <a:bodyPr/>
          <a:lstStyle/>
          <a:p>
            <a:pPr marL="0" indent="0">
              <a:buNone/>
            </a:pPr>
            <a:r>
              <a:rPr lang="en-US" sz="2600" dirty="0">
                <a:cs typeface="Times New Roman" pitchFamily="18" charset="0"/>
              </a:rPr>
              <a:t>2/10, n/30</a:t>
            </a:r>
          </a:p>
          <a:p>
            <a:pPr marL="0" indent="0">
              <a:spcBef>
                <a:spcPct val="50000"/>
              </a:spcBef>
              <a:buNone/>
              <a:defRPr/>
            </a:pPr>
            <a:r>
              <a:rPr lang="en-US" sz="2600" dirty="0"/>
              <a:t>Discount Percent </a:t>
            </a:r>
            <a:r>
              <a:rPr lang="en-US" sz="2600" dirty="0">
                <a:sym typeface="Wingdings" panose="05000000000000000000" pitchFamily="2" charset="2"/>
              </a:rPr>
              <a:t> 2</a:t>
            </a:r>
            <a:endParaRPr lang="en-US" sz="2600" dirty="0"/>
          </a:p>
          <a:p>
            <a:pPr marL="0" indent="0">
              <a:spcBef>
                <a:spcPct val="50000"/>
              </a:spcBef>
              <a:buNone/>
              <a:defRPr/>
            </a:pPr>
            <a:r>
              <a:rPr lang="en-US" sz="2600" dirty="0"/>
              <a:t>Number of Days Discount Is Available </a:t>
            </a:r>
            <a:r>
              <a:rPr lang="en-US" sz="2600" dirty="0">
                <a:sym typeface="Wingdings" panose="05000000000000000000" pitchFamily="2" charset="2"/>
              </a:rPr>
              <a:t> 10</a:t>
            </a:r>
            <a:endParaRPr lang="en-US" sz="2600" dirty="0"/>
          </a:p>
          <a:p>
            <a:pPr marL="0" indent="0">
              <a:spcBef>
                <a:spcPct val="50000"/>
              </a:spcBef>
              <a:buNone/>
              <a:defRPr/>
            </a:pPr>
            <a:r>
              <a:rPr lang="en-US" sz="2600" dirty="0"/>
              <a:t>Otherwise, Net (or All) Is Due in 30 Days </a:t>
            </a:r>
            <a:r>
              <a:rPr lang="en-US" sz="2600" dirty="0">
                <a:sym typeface="Wingdings" panose="05000000000000000000" pitchFamily="2" charset="2"/>
              </a:rPr>
              <a:t> n</a:t>
            </a:r>
            <a:endParaRPr lang="en-US" sz="2600" dirty="0"/>
          </a:p>
          <a:p>
            <a:pPr marL="0" indent="0">
              <a:spcBef>
                <a:spcPct val="50000"/>
              </a:spcBef>
              <a:buNone/>
              <a:defRPr/>
            </a:pPr>
            <a:r>
              <a:rPr lang="en-US" sz="2600" dirty="0"/>
              <a:t>Credit Period </a:t>
            </a:r>
            <a:r>
              <a:rPr lang="en-US" sz="2600" dirty="0">
                <a:sym typeface="Wingdings" panose="05000000000000000000" pitchFamily="2" charset="2"/>
              </a:rPr>
              <a:t> 30</a:t>
            </a:r>
            <a:endParaRPr lang="en-US" sz="2600" dirty="0"/>
          </a:p>
        </p:txBody>
      </p:sp>
    </p:spTree>
    <p:extLst>
      <p:ext uri="{BB962C8B-B14F-4D97-AF65-F5344CB8AC3E}">
        <p14:creationId xmlns:p14="http://schemas.microsoft.com/office/powerpoint/2010/main" val="294910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609600"/>
            <a:ext cx="8653605" cy="587481"/>
          </a:xfrm>
        </p:spPr>
        <p:txBody>
          <a:bodyPr anchor="ctr"/>
          <a:lstStyle/>
          <a:p>
            <a:r>
              <a:rPr lang="en-US" altLang="en-US" dirty="0"/>
              <a:t>Purchases </a:t>
            </a:r>
            <a:r>
              <a:rPr lang="en-US" altLang="en-US" u="sng" dirty="0"/>
              <a:t>with</a:t>
            </a:r>
            <a:r>
              <a:rPr lang="en-US" altLang="en-US" dirty="0"/>
              <a:t> Cash Discounts</a:t>
            </a:r>
            <a:endParaRPr lang="en-US" dirty="0"/>
          </a:p>
        </p:txBody>
      </p:sp>
      <p:sp>
        <p:nvSpPr>
          <p:cNvPr id="5" name="Text Placeholder 4"/>
          <p:cNvSpPr>
            <a:spLocks noGrp="1"/>
          </p:cNvSpPr>
          <p:nvPr>
            <p:ph type="body" sz="quarter" idx="14"/>
          </p:nvPr>
        </p:nvSpPr>
        <p:spPr>
          <a:xfrm>
            <a:off x="76200" y="1295400"/>
            <a:ext cx="8991600" cy="7511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38666" y="2290263"/>
            <a:ext cx="8458200" cy="1291137"/>
          </a:xfrm>
        </p:spPr>
        <p:txBody>
          <a:bodyPr/>
          <a:lstStyle/>
          <a:p>
            <a:pPr marL="0" indent="0">
              <a:buNone/>
            </a:pPr>
            <a:r>
              <a:rPr lang="en-US" sz="2600" dirty="0"/>
              <a:t>On November 2, Z-Mart purchased $500 of merchandise inventory on account, credit terms are 2/10, n/30.</a:t>
            </a:r>
          </a:p>
        </p:txBody>
      </p:sp>
      <p:pic>
        <p:nvPicPr>
          <p:cNvPr id="8" name="Picture 7" descr="Journal entry for Purchases with Cash Discounts&#10;(a) Nov. 2 debit Merchandise Inventory 500 &#10; credit Accounts Payable  500&#10; Purchased goods, terms 2/10, n/30.  &#10;&#10;"/>
          <p:cNvPicPr>
            <a:picLocks noChangeAspect="1"/>
          </p:cNvPicPr>
          <p:nvPr/>
        </p:nvPicPr>
        <p:blipFill>
          <a:blip r:embed="rId3"/>
          <a:stretch>
            <a:fillRect/>
          </a:stretch>
        </p:blipFill>
        <p:spPr>
          <a:xfrm>
            <a:off x="304800" y="3827746"/>
            <a:ext cx="8668830" cy="972854"/>
          </a:xfrm>
          <a:prstGeom prst="rect">
            <a:avLst/>
          </a:prstGeom>
        </p:spPr>
      </p:pic>
    </p:spTree>
    <p:extLst>
      <p:ext uri="{BB962C8B-B14F-4D97-AF65-F5344CB8AC3E}">
        <p14:creationId xmlns:p14="http://schemas.microsoft.com/office/powerpoint/2010/main" val="330478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806" y="513463"/>
            <a:ext cx="8653605" cy="781937"/>
          </a:xfrm>
        </p:spPr>
        <p:txBody>
          <a:bodyPr anchor="ctr"/>
          <a:lstStyle/>
          <a:p>
            <a:r>
              <a:rPr lang="en-US" kern="0" dirty="0"/>
              <a:t>Exhibit 4.6 </a:t>
            </a:r>
            <a:r>
              <a:rPr lang="en-US" altLang="en-US" dirty="0"/>
              <a:t>Trade Discounts</a:t>
            </a:r>
            <a:endParaRPr lang="en-US" dirty="0"/>
          </a:p>
        </p:txBody>
      </p:sp>
      <p:sp>
        <p:nvSpPr>
          <p:cNvPr id="5" name="Text Placeholder 4"/>
          <p:cNvSpPr>
            <a:spLocks noGrp="1"/>
          </p:cNvSpPr>
          <p:nvPr>
            <p:ph type="body" sz="quarter" idx="14"/>
          </p:nvPr>
        </p:nvSpPr>
        <p:spPr>
          <a:xfrm>
            <a:off x="152400" y="1306236"/>
            <a:ext cx="8839200" cy="6749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pic>
        <p:nvPicPr>
          <p:cNvPr id="6" name="Picture 5" descr="Illustrates invoice: Seller, invoice date, purchaser, order date, credit terms, freight terms, goods, total invoice amount, and net amount.&#10;INVOICE&#10;① TREX&#10;W9797 Cherry Rd.&#10;Antigo, WI  54409&#10;  ③ SOLD TO  &#10;  Firm Name Z-Mart &#10;  Attention of Tom Novak, Purchasing Agent &#10;  Address 10 Michigan St &#10;② Invoice  City Chicago &#10;Date Number  State Illinois  60521 &#10;11/2/17 4657-2    &#10;    &#10;④ P.O. Date Salesperson ⑤ Terms ⑥ Freight Ship&#10;10/30/17 #141 2/10, n/30 FOB Destination Via FedEx&#10;Model No. Description Quantity Price Amount&#10;⑦CH/015 Toddler-Challenger X7 1 150 150&#10;SD099 Boys/Girls—Speed Demon 1 350 350&#10;See reverse for terms of sale and returns Subtotal 500&#10;   Shipping __&#10;   Tax __&#10;Net of Discount  $490⑨  ⑧ Total 500&#10;&#10;&#10;Key: ① Seller ② Invoice date ③ Purchaser ④ Order date ⑤ Credit Terms&#10;⑥ Freight terms ⑦ Goods ⑧ Total invoice amount ⑨ Net amount&#10;&#10;"/>
          <p:cNvPicPr>
            <a:picLocks noChangeAspect="1"/>
          </p:cNvPicPr>
          <p:nvPr/>
        </p:nvPicPr>
        <p:blipFill>
          <a:blip r:embed="rId3"/>
          <a:stretch>
            <a:fillRect/>
          </a:stretch>
        </p:blipFill>
        <p:spPr>
          <a:xfrm>
            <a:off x="2546133" y="2224861"/>
            <a:ext cx="4051733" cy="4099739"/>
          </a:xfrm>
          <a:prstGeom prst="rect">
            <a:avLst/>
          </a:prstGeom>
        </p:spPr>
      </p:pic>
    </p:spTree>
    <p:extLst>
      <p:ext uri="{BB962C8B-B14F-4D97-AF65-F5344CB8AC3E}">
        <p14:creationId xmlns:p14="http://schemas.microsoft.com/office/powerpoint/2010/main" val="76273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201" y="533400"/>
            <a:ext cx="7921667" cy="1135067"/>
          </a:xfrm>
        </p:spPr>
        <p:txBody>
          <a:bodyPr anchor="ctr"/>
          <a:lstStyle/>
          <a:p>
            <a:r>
              <a:rPr lang="en-US" altLang="en-US" dirty="0"/>
              <a:t>Payment within Discount Period (1 of 2)</a:t>
            </a:r>
            <a:endParaRPr lang="en-US" dirty="0"/>
          </a:p>
        </p:txBody>
      </p:sp>
      <p:sp>
        <p:nvSpPr>
          <p:cNvPr id="5" name="Text Placeholder 4"/>
          <p:cNvSpPr>
            <a:spLocks noGrp="1"/>
          </p:cNvSpPr>
          <p:nvPr>
            <p:ph type="body" sz="quarter" idx="14"/>
          </p:nvPr>
        </p:nvSpPr>
        <p:spPr>
          <a:xfrm>
            <a:off x="144676" y="1621416"/>
            <a:ext cx="8923124" cy="574820"/>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88977" y="2573809"/>
            <a:ext cx="8376430" cy="1007591"/>
          </a:xfrm>
        </p:spPr>
        <p:txBody>
          <a:bodyPr/>
          <a:lstStyle/>
          <a:p>
            <a:pPr marL="0" indent="0">
              <a:buNone/>
            </a:pPr>
            <a:r>
              <a:rPr lang="en-US" sz="2600" dirty="0"/>
              <a:t>On November 12, Z-Mart paid the amount due on the purchase of November 2.</a:t>
            </a:r>
          </a:p>
        </p:txBody>
      </p:sp>
      <p:pic>
        <p:nvPicPr>
          <p:cNvPr id="7" name="Picture 6" descr="Journal entry for Payment within Discount Period&#10;(b1) Nov. 12 debit Accounts Payable 500 &#10; credit Merchandise Inventory  10&#10; credit Cash*  490&#10; Paid for goods within discount period. *$500 x (100% - 2%)  &#10;&#10;"/>
          <p:cNvPicPr>
            <a:picLocks noChangeAspect="1"/>
          </p:cNvPicPr>
          <p:nvPr/>
        </p:nvPicPr>
        <p:blipFill>
          <a:blip r:embed="rId3"/>
          <a:stretch>
            <a:fillRect/>
          </a:stretch>
        </p:blipFill>
        <p:spPr>
          <a:xfrm>
            <a:off x="457198" y="3657600"/>
            <a:ext cx="8229602" cy="1371600"/>
          </a:xfrm>
          <a:prstGeom prst="rect">
            <a:avLst/>
          </a:prstGeom>
        </p:spPr>
      </p:pic>
    </p:spTree>
    <p:extLst>
      <p:ext uri="{BB962C8B-B14F-4D97-AF65-F5344CB8AC3E}">
        <p14:creationId xmlns:p14="http://schemas.microsoft.com/office/powerpoint/2010/main" val="170350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732" y="562302"/>
            <a:ext cx="7921668" cy="914400"/>
          </a:xfrm>
        </p:spPr>
        <p:txBody>
          <a:bodyPr anchor="ctr"/>
          <a:lstStyle/>
          <a:p>
            <a:r>
              <a:rPr lang="en-US" altLang="en-US" dirty="0"/>
              <a:t>Payment within Discount Period (2 of 2)</a:t>
            </a:r>
            <a:endParaRPr lang="en-US" dirty="0"/>
          </a:p>
        </p:txBody>
      </p:sp>
      <p:sp>
        <p:nvSpPr>
          <p:cNvPr id="5" name="Text Placeholder 4"/>
          <p:cNvSpPr>
            <a:spLocks noGrp="1"/>
          </p:cNvSpPr>
          <p:nvPr>
            <p:ph type="body" sz="quarter" idx="14"/>
          </p:nvPr>
        </p:nvSpPr>
        <p:spPr>
          <a:xfrm>
            <a:off x="152400" y="1659306"/>
            <a:ext cx="8839200" cy="61360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82935" y="2514600"/>
            <a:ext cx="8532465" cy="992042"/>
          </a:xfrm>
        </p:spPr>
        <p:txBody>
          <a:bodyPr/>
          <a:lstStyle/>
          <a:p>
            <a:pPr marL="0" indent="0">
              <a:buNone/>
            </a:pPr>
            <a:r>
              <a:rPr lang="en-US" sz="2600" dirty="0"/>
              <a:t>After we post these entries, the accounts involved look like these:</a:t>
            </a:r>
          </a:p>
        </p:txBody>
      </p:sp>
      <p:pic>
        <p:nvPicPr>
          <p:cNvPr id="7" name="Picture 6" descr="T-accounts for Payment within Discount Period&#10;Merchandise Inventory&#10;Nov. 2  500 Nov. 12 10&#10;Bal. 490 &#10;"/>
          <p:cNvPicPr>
            <a:picLocks noChangeAspect="1"/>
          </p:cNvPicPr>
          <p:nvPr/>
        </p:nvPicPr>
        <p:blipFill>
          <a:blip r:embed="rId3"/>
          <a:stretch>
            <a:fillRect/>
          </a:stretch>
        </p:blipFill>
        <p:spPr>
          <a:xfrm>
            <a:off x="457200" y="3638685"/>
            <a:ext cx="2619091" cy="1238115"/>
          </a:xfrm>
          <a:prstGeom prst="rect">
            <a:avLst/>
          </a:prstGeom>
        </p:spPr>
      </p:pic>
      <p:pic>
        <p:nvPicPr>
          <p:cNvPr id="8" name="Picture 7" descr="T-accounts for Payment within Discount Period&#10;Accounts Payable&#10;Nov. 12 500 Nov. 2 500&#10; Bal. 0&#10;"/>
          <p:cNvPicPr>
            <a:picLocks noChangeAspect="1"/>
          </p:cNvPicPr>
          <p:nvPr/>
        </p:nvPicPr>
        <p:blipFill>
          <a:blip r:embed="rId4"/>
          <a:stretch>
            <a:fillRect/>
          </a:stretch>
        </p:blipFill>
        <p:spPr>
          <a:xfrm>
            <a:off x="3247741" y="3638685"/>
            <a:ext cx="2606557" cy="1238115"/>
          </a:xfrm>
          <a:prstGeom prst="rect">
            <a:avLst/>
          </a:prstGeom>
        </p:spPr>
      </p:pic>
      <p:pic>
        <p:nvPicPr>
          <p:cNvPr id="10" name="Picture 9" descr="T-accounts for Payment within Discount Period&#10;Cash&#10;Nov. 12 490&#10;&#10;"/>
          <p:cNvPicPr>
            <a:picLocks noChangeAspect="1"/>
          </p:cNvPicPr>
          <p:nvPr/>
        </p:nvPicPr>
        <p:blipFill>
          <a:blip r:embed="rId5"/>
          <a:stretch>
            <a:fillRect/>
          </a:stretch>
        </p:blipFill>
        <p:spPr>
          <a:xfrm>
            <a:off x="6005620" y="3642696"/>
            <a:ext cx="2493905" cy="1192056"/>
          </a:xfrm>
          <a:prstGeom prst="rect">
            <a:avLst/>
          </a:prstGeom>
        </p:spPr>
      </p:pic>
    </p:spTree>
    <p:extLst>
      <p:ext uri="{BB962C8B-B14F-4D97-AF65-F5344CB8AC3E}">
        <p14:creationId xmlns:p14="http://schemas.microsoft.com/office/powerpoint/2010/main" val="13393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47914"/>
            <a:ext cx="8653605" cy="710852"/>
          </a:xfrm>
        </p:spPr>
        <p:txBody>
          <a:bodyPr anchor="ctr"/>
          <a:lstStyle/>
          <a:p>
            <a:r>
              <a:rPr lang="en-US" altLang="en-US" dirty="0"/>
              <a:t>Payment after Discount Period</a:t>
            </a:r>
            <a:endParaRPr lang="en-US" dirty="0"/>
          </a:p>
        </p:txBody>
      </p:sp>
      <p:sp>
        <p:nvSpPr>
          <p:cNvPr id="5" name="Text Placeholder 4"/>
          <p:cNvSpPr>
            <a:spLocks noGrp="1"/>
          </p:cNvSpPr>
          <p:nvPr>
            <p:ph type="body" sz="quarter" idx="14"/>
          </p:nvPr>
        </p:nvSpPr>
        <p:spPr>
          <a:xfrm>
            <a:off x="71967" y="1306236"/>
            <a:ext cx="8991600" cy="5987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76338" y="2209800"/>
            <a:ext cx="8508999" cy="989000"/>
          </a:xfrm>
        </p:spPr>
        <p:txBody>
          <a:bodyPr/>
          <a:lstStyle/>
          <a:p>
            <a:pPr marL="0" indent="0">
              <a:buNone/>
            </a:pPr>
            <a:r>
              <a:rPr lang="en-US" sz="2600" dirty="0"/>
              <a:t>On December 2, Z-Mart paid the amount due on the purchase of November 2.</a:t>
            </a:r>
          </a:p>
        </p:txBody>
      </p:sp>
      <p:pic>
        <p:nvPicPr>
          <p:cNvPr id="8" name="Picture 7" descr="Journal entry for Payment after Discount Period&#10;(b2) Dec. 2 debit Accounts Payable 500 &#10; credit Cash  500&#10; Paid for goods outside discount period.  &#10;"/>
          <p:cNvPicPr>
            <a:picLocks noChangeAspect="1"/>
          </p:cNvPicPr>
          <p:nvPr/>
        </p:nvPicPr>
        <p:blipFill>
          <a:blip r:embed="rId3"/>
          <a:stretch>
            <a:fillRect/>
          </a:stretch>
        </p:blipFill>
        <p:spPr>
          <a:xfrm>
            <a:off x="359803" y="3378231"/>
            <a:ext cx="8479397" cy="888969"/>
          </a:xfrm>
          <a:prstGeom prst="rect">
            <a:avLst/>
          </a:prstGeom>
        </p:spPr>
      </p:pic>
    </p:spTree>
    <p:extLst>
      <p:ext uri="{BB962C8B-B14F-4D97-AF65-F5344CB8AC3E}">
        <p14:creationId xmlns:p14="http://schemas.microsoft.com/office/powerpoint/2010/main" val="127053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p:spPr>
        <p:txBody>
          <a:bodyPr/>
          <a:lstStyle/>
          <a:p>
            <a:r>
              <a:rPr lang="en-US" altLang="en-US" sz="3600" dirty="0"/>
              <a:t>Purchases </a:t>
            </a:r>
            <a:r>
              <a:rPr lang="en-US" altLang="en-US" sz="3600" u="sng" dirty="0"/>
              <a:t>with</a:t>
            </a:r>
            <a:r>
              <a:rPr lang="en-US" altLang="en-US" sz="3600" dirty="0"/>
              <a:t> Returns and Allowances</a:t>
            </a:r>
            <a:endParaRPr lang="en-US" sz="3600" dirty="0"/>
          </a:p>
        </p:txBody>
      </p:sp>
      <p:sp>
        <p:nvSpPr>
          <p:cNvPr id="10" name="Text Placeholder 9"/>
          <p:cNvSpPr>
            <a:spLocks noGrp="1"/>
          </p:cNvSpPr>
          <p:nvPr>
            <p:ph type="body" sz="quarter" idx="13"/>
          </p:nvPr>
        </p:nvSpPr>
        <p:spPr>
          <a:xfrm>
            <a:off x="152401" y="1676400"/>
            <a:ext cx="8839200" cy="566303"/>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9" name="Content Placeholder 8"/>
          <p:cNvSpPr>
            <a:spLocks noGrp="1"/>
          </p:cNvSpPr>
          <p:nvPr>
            <p:ph idx="1"/>
          </p:nvPr>
        </p:nvSpPr>
        <p:spPr>
          <a:xfrm>
            <a:off x="338666" y="2586392"/>
            <a:ext cx="8458200" cy="3585808"/>
          </a:xfrm>
        </p:spPr>
        <p:txBody>
          <a:bodyPr/>
          <a:lstStyle/>
          <a:p>
            <a:pPr marL="457200" indent="-457200" eaLnBrk="1" hangingPunct="1">
              <a:buFont typeface="Wingdings" pitchFamily="-107" charset="2"/>
              <a:buNone/>
              <a:defRPr/>
            </a:pPr>
            <a:r>
              <a:rPr lang="en-US" sz="2600" b="1" dirty="0"/>
              <a:t>Purchase Return:</a:t>
            </a:r>
          </a:p>
          <a:p>
            <a:pPr marL="0" indent="0" eaLnBrk="1" hangingPunct="1">
              <a:buFont typeface="Wingdings" pitchFamily="-107" charset="2"/>
              <a:buNone/>
              <a:defRPr/>
            </a:pPr>
            <a:r>
              <a:rPr lang="en-US" sz="2600" dirty="0"/>
              <a:t>Merchandise returned by the purchaser to the supplier.</a:t>
            </a:r>
          </a:p>
          <a:p>
            <a:pPr marL="457200" indent="-457200" eaLnBrk="1" hangingPunct="1">
              <a:buFont typeface="Wingdings" pitchFamily="-107" charset="2"/>
              <a:buNone/>
              <a:defRPr/>
            </a:pPr>
            <a:r>
              <a:rPr lang="en-US" sz="2600" b="1" dirty="0"/>
              <a:t>Purchase Allowance:</a:t>
            </a:r>
          </a:p>
          <a:p>
            <a:pPr marL="0" indent="0" eaLnBrk="1" hangingPunct="1">
              <a:buFont typeface="Wingdings" pitchFamily="-107" charset="2"/>
              <a:buNone/>
              <a:defRPr/>
            </a:pPr>
            <a:r>
              <a:rPr lang="en-US" sz="2600" dirty="0"/>
              <a:t>A price reduction to the buyer of defective or unacceptable merchandise.</a:t>
            </a:r>
          </a:p>
        </p:txBody>
      </p:sp>
    </p:spTree>
    <p:extLst>
      <p:ext uri="{BB962C8B-B14F-4D97-AF65-F5344CB8AC3E}">
        <p14:creationId xmlns:p14="http://schemas.microsoft.com/office/powerpoint/2010/main" val="9490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33400"/>
            <a:ext cx="8653605" cy="710852"/>
          </a:xfrm>
        </p:spPr>
        <p:txBody>
          <a:bodyPr anchor="ctr"/>
          <a:lstStyle/>
          <a:p>
            <a:r>
              <a:rPr lang="en-US" altLang="en-US" dirty="0"/>
              <a:t>Purchases Allowances</a:t>
            </a:r>
            <a:endParaRPr lang="en-US" dirty="0"/>
          </a:p>
        </p:txBody>
      </p:sp>
      <p:sp>
        <p:nvSpPr>
          <p:cNvPr id="5" name="Text Placeholder 4"/>
          <p:cNvSpPr>
            <a:spLocks noGrp="1"/>
          </p:cNvSpPr>
          <p:nvPr>
            <p:ph type="body" sz="quarter" idx="14"/>
          </p:nvPr>
        </p:nvSpPr>
        <p:spPr>
          <a:xfrm>
            <a:off x="71966" y="1291396"/>
            <a:ext cx="8991600" cy="61360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38665" y="2211990"/>
            <a:ext cx="8546671" cy="1445610"/>
          </a:xfrm>
        </p:spPr>
        <p:txBody>
          <a:bodyPr/>
          <a:lstStyle/>
          <a:p>
            <a:pPr marL="0" indent="0">
              <a:buNone/>
            </a:pPr>
            <a:r>
              <a:rPr lang="en-US" sz="2600" dirty="0"/>
              <a:t>On November 5, Z-Mart (buyer) issues a $30 debit memorandum for an allowance from </a:t>
            </a:r>
            <a:r>
              <a:rPr lang="en-US" sz="2600" dirty="0" err="1"/>
              <a:t>Trex</a:t>
            </a:r>
            <a:r>
              <a:rPr lang="en-US" sz="2600" dirty="0"/>
              <a:t> for defective merchandise.</a:t>
            </a:r>
          </a:p>
        </p:txBody>
      </p:sp>
      <p:pic>
        <p:nvPicPr>
          <p:cNvPr id="7" name="Picture 6" descr="Journal entry for purchase with allowance&#10;(c1) Nov. 5 debit Accounts Payable 30 &#10; credit Merchandise Inventory  30&#10; Allowance for defective goods.  &#10;"/>
          <p:cNvPicPr>
            <a:picLocks noChangeAspect="1"/>
          </p:cNvPicPr>
          <p:nvPr/>
        </p:nvPicPr>
        <p:blipFill>
          <a:blip r:embed="rId3"/>
          <a:stretch>
            <a:fillRect/>
          </a:stretch>
        </p:blipFill>
        <p:spPr>
          <a:xfrm>
            <a:off x="681326" y="3771933"/>
            <a:ext cx="7776874" cy="876267"/>
          </a:xfrm>
          <a:prstGeom prst="rect">
            <a:avLst/>
          </a:prstGeom>
        </p:spPr>
      </p:pic>
    </p:spTree>
    <p:extLst>
      <p:ext uri="{BB962C8B-B14F-4D97-AF65-F5344CB8AC3E}">
        <p14:creationId xmlns:p14="http://schemas.microsoft.com/office/powerpoint/2010/main" val="27475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485775" y="533400"/>
            <a:ext cx="8229600" cy="737616"/>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 (2 of 3)</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23334" y="1600200"/>
            <a:ext cx="8277226" cy="4502727"/>
          </a:xfrm>
        </p:spPr>
        <p:txBody>
          <a:bodyPr/>
          <a:lstStyle/>
          <a:p>
            <a:pPr marL="576263" indent="-576263">
              <a:buNone/>
            </a:pPr>
            <a:r>
              <a:rPr lang="en-US" sz="2600" b="1" dirty="0">
                <a:ea typeface="Verdana" panose="020B0604030504040204" pitchFamily="34" charset="0"/>
                <a:cs typeface="Verdana" panose="020B0604030504040204" pitchFamily="34" charset="0"/>
              </a:rPr>
              <a:t>PROCEDURAL</a:t>
            </a:r>
          </a:p>
          <a:p>
            <a:pPr marL="576263" indent="-576263">
              <a:buNone/>
            </a:pPr>
            <a:r>
              <a:rPr lang="en-US" sz="2600" b="1" dirty="0">
                <a:solidFill>
                  <a:prstClr val="black"/>
                </a:solidFill>
              </a:rPr>
              <a:t>P1 </a:t>
            </a:r>
            <a:r>
              <a:rPr lang="en-US" sz="2600" dirty="0">
                <a:solidFill>
                  <a:prstClr val="black"/>
                </a:solidFill>
              </a:rPr>
              <a:t>Analyze and record transactions for merchandise purchases using a perpetual system.</a:t>
            </a:r>
          </a:p>
          <a:p>
            <a:pPr marL="576263" indent="-576263">
              <a:buNone/>
            </a:pPr>
            <a:r>
              <a:rPr lang="en-US" sz="2600" b="1" dirty="0">
                <a:solidFill>
                  <a:prstClr val="black"/>
                </a:solidFill>
              </a:rPr>
              <a:t>P2 </a:t>
            </a:r>
            <a:r>
              <a:rPr lang="en-US" sz="2600" dirty="0">
                <a:solidFill>
                  <a:prstClr val="black"/>
                </a:solidFill>
              </a:rPr>
              <a:t>Analyze and record transactions for merchandise sales using a perpetual system.</a:t>
            </a:r>
          </a:p>
          <a:p>
            <a:pPr marL="576263" indent="-576263">
              <a:buNone/>
            </a:pPr>
            <a:r>
              <a:rPr lang="en-US" sz="2600" b="1" dirty="0">
                <a:solidFill>
                  <a:prstClr val="black"/>
                </a:solidFill>
              </a:rPr>
              <a:t>P3 </a:t>
            </a:r>
            <a:r>
              <a:rPr lang="en-US" sz="2600" dirty="0">
                <a:solidFill>
                  <a:prstClr val="black"/>
                </a:solidFill>
              </a:rPr>
              <a:t>Prepare adjustments and close accounts for a merchandising company.</a:t>
            </a:r>
          </a:p>
          <a:p>
            <a:pPr marL="576263" indent="-576263">
              <a:buNone/>
            </a:pPr>
            <a:r>
              <a:rPr lang="en-US" sz="2600" b="1" dirty="0">
                <a:solidFill>
                  <a:prstClr val="black"/>
                </a:solidFill>
              </a:rPr>
              <a:t>P4</a:t>
            </a:r>
            <a:r>
              <a:rPr lang="en-US" sz="2600" dirty="0">
                <a:solidFill>
                  <a:prstClr val="black"/>
                </a:solidFill>
              </a:rPr>
              <a:t> Define and prepare multiple-step and single-step income statements.</a:t>
            </a:r>
          </a:p>
        </p:txBody>
      </p:sp>
    </p:spTree>
    <p:extLst>
      <p:ext uri="{BB962C8B-B14F-4D97-AF65-F5344CB8AC3E}">
        <p14:creationId xmlns:p14="http://schemas.microsoft.com/office/powerpoint/2010/main" val="3882122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33400"/>
            <a:ext cx="8653605" cy="710852"/>
          </a:xfrm>
        </p:spPr>
        <p:txBody>
          <a:bodyPr anchor="ctr"/>
          <a:lstStyle/>
          <a:p>
            <a:r>
              <a:rPr lang="en-US" altLang="en-US" dirty="0"/>
              <a:t>Purchases Returns</a:t>
            </a:r>
            <a:endParaRPr lang="en-US" dirty="0"/>
          </a:p>
        </p:txBody>
      </p:sp>
      <p:sp>
        <p:nvSpPr>
          <p:cNvPr id="5" name="Text Placeholder 4"/>
          <p:cNvSpPr>
            <a:spLocks noGrp="1"/>
          </p:cNvSpPr>
          <p:nvPr>
            <p:ph type="body" sz="quarter" idx="14"/>
          </p:nvPr>
        </p:nvSpPr>
        <p:spPr>
          <a:xfrm>
            <a:off x="110066" y="1295400"/>
            <a:ext cx="8915400" cy="5987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81000" y="2133600"/>
            <a:ext cx="8381999" cy="1884280"/>
          </a:xfrm>
        </p:spPr>
        <p:txBody>
          <a:bodyPr/>
          <a:lstStyle/>
          <a:p>
            <a:pPr marL="0" indent="0" eaLnBrk="1" hangingPunct="1">
              <a:buFont typeface="Wingdings" pitchFamily="-107" charset="2"/>
              <a:buNone/>
              <a:defRPr/>
            </a:pPr>
            <a:r>
              <a:rPr lang="en-US" sz="2400" dirty="0"/>
              <a:t>Z-Mart purchases $250 of merchandise on June 1 with terms 2/10, n/60. On June 3, Z-Mart returns $50 of goods before paying the invoice. When Z-Mart pays on June 11, it takes the 2% discount only on the $200 remaining balance.</a:t>
            </a:r>
          </a:p>
        </p:txBody>
      </p:sp>
      <p:pic>
        <p:nvPicPr>
          <p:cNvPr id="8" name="Picture 7" descr="Journal entries for purchase returns&#10;June 1 debit Merchandise Inventory 250 &#10; credit Accounts Payable  250&#10; Purchased goods, terms 2/10, n/60.  &#10;(c2) June 3 debit Accounts Payable 50 &#10; credit Merchandise Inventory  50&#10; Returned goods to seller.  &#10;June 11 debit Accounts Payable 200 &#10; credit Merchandise Inventory  4&#10; credit Cash  196&#10; Paid for $200 of goods less $4 discount.  &#10;&#10;"/>
          <p:cNvPicPr>
            <a:picLocks noChangeAspect="1"/>
          </p:cNvPicPr>
          <p:nvPr/>
        </p:nvPicPr>
        <p:blipFill>
          <a:blip r:embed="rId3"/>
          <a:stretch>
            <a:fillRect/>
          </a:stretch>
        </p:blipFill>
        <p:spPr>
          <a:xfrm>
            <a:off x="1206464" y="4114800"/>
            <a:ext cx="6722604" cy="2213869"/>
          </a:xfrm>
          <a:prstGeom prst="rect">
            <a:avLst/>
          </a:prstGeom>
        </p:spPr>
      </p:pic>
    </p:spTree>
    <p:extLst>
      <p:ext uri="{BB962C8B-B14F-4D97-AF65-F5344CB8AC3E}">
        <p14:creationId xmlns:p14="http://schemas.microsoft.com/office/powerpoint/2010/main" val="4924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066800"/>
          </a:xfrm>
        </p:spPr>
        <p:txBody>
          <a:bodyPr anchor="ctr"/>
          <a:lstStyle/>
          <a:p>
            <a:r>
              <a:rPr lang="en-US" kern="0" dirty="0"/>
              <a:t>Exhibit 4.7 </a:t>
            </a:r>
            <a:r>
              <a:rPr lang="en-US" altLang="en-US" dirty="0">
                <a:latin typeface="+mj-lt"/>
              </a:rPr>
              <a:t>Purchases and Transportation Costs</a:t>
            </a:r>
            <a:endParaRPr lang="en-US" dirty="0">
              <a:latin typeface="+mj-lt"/>
            </a:endParaRPr>
          </a:p>
        </p:txBody>
      </p:sp>
      <p:sp>
        <p:nvSpPr>
          <p:cNvPr id="5" name="Text Placeholder 4"/>
          <p:cNvSpPr>
            <a:spLocks noGrp="1"/>
          </p:cNvSpPr>
          <p:nvPr>
            <p:ph type="body" sz="quarter" idx="14"/>
          </p:nvPr>
        </p:nvSpPr>
        <p:spPr>
          <a:xfrm>
            <a:off x="76200" y="1676400"/>
            <a:ext cx="8974667" cy="7257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9" name="Content Placeholder 1"/>
          <p:cNvSpPr>
            <a:spLocks noGrp="1"/>
          </p:cNvSpPr>
          <p:nvPr>
            <p:ph sz="quarter" idx="15"/>
          </p:nvPr>
        </p:nvSpPr>
        <p:spPr>
          <a:xfrm>
            <a:off x="381000" y="2514600"/>
            <a:ext cx="8458200" cy="838200"/>
          </a:xfrm>
        </p:spPr>
        <p:txBody>
          <a:bodyPr/>
          <a:lstStyle/>
          <a:p>
            <a:pPr marL="0" indent="0">
              <a:buNone/>
            </a:pPr>
            <a:r>
              <a:rPr lang="en-US" sz="2400" b="1" dirty="0"/>
              <a:t>Seller</a:t>
            </a:r>
            <a:r>
              <a:rPr lang="en-US" sz="2400" dirty="0"/>
              <a:t> (Shipping point) </a:t>
            </a:r>
            <a:r>
              <a:rPr lang="en-US" sz="2400" dirty="0">
                <a:sym typeface="Wingdings" panose="05000000000000000000" pitchFamily="2" charset="2"/>
              </a:rPr>
              <a:t> Goods in transit  </a:t>
            </a:r>
            <a:r>
              <a:rPr lang="en-US" sz="2400" b="1" dirty="0">
                <a:sym typeface="Wingdings" panose="05000000000000000000" pitchFamily="2" charset="2"/>
              </a:rPr>
              <a:t>Buyer </a:t>
            </a:r>
            <a:r>
              <a:rPr lang="en-US" sz="2400" dirty="0">
                <a:sym typeface="Wingdings" panose="05000000000000000000" pitchFamily="2" charset="2"/>
              </a:rPr>
              <a:t>(Destination)</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582314646"/>
              </p:ext>
            </p:extLst>
          </p:nvPr>
        </p:nvGraphicFramePr>
        <p:xfrm>
          <a:off x="551285" y="3581400"/>
          <a:ext cx="8059315" cy="1981200"/>
        </p:xfrm>
        <a:graphic>
          <a:graphicData uri="http://schemas.openxmlformats.org/drawingml/2006/table">
            <a:tbl>
              <a:tblPr firstRow="1" bandRow="1">
                <a:tableStyleId>{5940675A-B579-460E-94D1-54222C63F5DA}</a:tableStyleId>
              </a:tblPr>
              <a:tblGrid>
                <a:gridCol w="1691965">
                  <a:extLst>
                    <a:ext uri="{9D8B030D-6E8A-4147-A177-3AD203B41FA5}">
                      <a16:colId xmlns:a16="http://schemas.microsoft.com/office/drawing/2014/main" val="20000"/>
                    </a:ext>
                  </a:extLst>
                </a:gridCol>
                <a:gridCol w="1147960">
                  <a:extLst>
                    <a:ext uri="{9D8B030D-6E8A-4147-A177-3AD203B41FA5}">
                      <a16:colId xmlns:a16="http://schemas.microsoft.com/office/drawing/2014/main" val="20001"/>
                    </a:ext>
                  </a:extLst>
                </a:gridCol>
                <a:gridCol w="1086735">
                  <a:extLst>
                    <a:ext uri="{9D8B030D-6E8A-4147-A177-3AD203B41FA5}">
                      <a16:colId xmlns:a16="http://schemas.microsoft.com/office/drawing/2014/main" val="20002"/>
                    </a:ext>
                  </a:extLst>
                </a:gridCol>
                <a:gridCol w="4132655">
                  <a:extLst>
                    <a:ext uri="{9D8B030D-6E8A-4147-A177-3AD203B41FA5}">
                      <a16:colId xmlns:a16="http://schemas.microsoft.com/office/drawing/2014/main" val="20003"/>
                    </a:ext>
                  </a:extLst>
                </a:gridCol>
              </a:tblGrid>
              <a:tr h="815788">
                <a:tc>
                  <a:txBody>
                    <a:bodyPr/>
                    <a:lstStyle/>
                    <a:p>
                      <a:pPr algn="ct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Shipping Terms</a:t>
                      </a:r>
                    </a:p>
                  </a:txBody>
                  <a:tcPr anchor="ctr"/>
                </a:tc>
                <a:tc>
                  <a:txBody>
                    <a:bodyPr/>
                    <a:lstStyle/>
                    <a:p>
                      <a:pPr algn="ct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Ownership Transfer</a:t>
                      </a:r>
                      <a:r>
                        <a:rPr lang="en-US" sz="1200" b="1" baseline="0" dirty="0">
                          <a:latin typeface="Verdana" panose="020B0604030504040204" pitchFamily="34" charset="0"/>
                          <a:ea typeface="Verdana" panose="020B0604030504040204" pitchFamily="34" charset="0"/>
                          <a:cs typeface="Verdana" panose="020B0604030504040204" pitchFamily="34" charset="0"/>
                        </a:rPr>
                        <a:t> at</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Goods</a:t>
                      </a:r>
                      <a:r>
                        <a:rPr lang="en-US" sz="1200" b="1" baseline="0" dirty="0">
                          <a:latin typeface="Verdana" panose="020B0604030504040204" pitchFamily="34" charset="0"/>
                          <a:ea typeface="Verdana" panose="020B0604030504040204" pitchFamily="34" charset="0"/>
                          <a:cs typeface="Verdana" panose="020B0604030504040204" pitchFamily="34" charset="0"/>
                        </a:rPr>
                        <a:t> in Transit Owned by</a:t>
                      </a: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Transportation Costs Paid by</a:t>
                      </a:r>
                    </a:p>
                  </a:txBody>
                  <a:tcPr anchor="ctr"/>
                </a:tc>
                <a:extLst>
                  <a:ext uri="{0D108BD9-81ED-4DB2-BD59-A6C34878D82A}">
                    <a16:rowId xmlns:a16="http://schemas.microsoft.com/office/drawing/2014/main" val="10000"/>
                  </a:ext>
                </a:extLst>
              </a:tr>
              <a:tr h="582706">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FOB shipping point</a:t>
                      </a:r>
                    </a:p>
                  </a:txBody>
                  <a:tcPr anchor="ctr"/>
                </a:tc>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Shipping point</a:t>
                      </a:r>
                    </a:p>
                  </a:txBody>
                  <a:tcPr anchor="ctr"/>
                </a:tc>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Buyer</a:t>
                      </a:r>
                    </a:p>
                  </a:txBody>
                  <a:tcPr anchor="ctr"/>
                </a:tc>
                <a:tc>
                  <a:txBody>
                    <a:bodyPr/>
                    <a:lstStyle/>
                    <a:p>
                      <a:pP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Buyer</a:t>
                      </a:r>
                      <a:r>
                        <a:rPr lang="en-US" sz="1200" dirty="0">
                          <a:latin typeface="Verdana" panose="020B0604030504040204" pitchFamily="34" charset="0"/>
                          <a:ea typeface="Verdana" panose="020B0604030504040204" pitchFamily="34" charset="0"/>
                          <a:cs typeface="Verdana" panose="020B0604030504040204" pitchFamily="34" charset="0"/>
                        </a:rPr>
                        <a:t> Merchandiser Inventory</a:t>
                      </a:r>
                      <a:r>
                        <a:rPr lang="en-US" sz="1200" baseline="0" dirty="0">
                          <a:latin typeface="Verdana" panose="020B0604030504040204" pitchFamily="34" charset="0"/>
                          <a:ea typeface="Verdana" panose="020B0604030504040204" pitchFamily="34" charset="0"/>
                          <a:cs typeface="Verdana" panose="020B0604030504040204" pitchFamily="34" charset="0"/>
                        </a:rPr>
                        <a:t> . . . #</a:t>
                      </a:r>
                    </a:p>
                    <a:p>
                      <a:pPr marL="857250" indent="0">
                        <a:spcBef>
                          <a:spcPts val="600"/>
                        </a:spcBef>
                      </a:pPr>
                      <a:r>
                        <a:rPr lang="en-US" sz="1200" baseline="0" dirty="0">
                          <a:latin typeface="Verdana" panose="020B0604030504040204" pitchFamily="34" charset="0"/>
                          <a:ea typeface="Verdana" panose="020B0604030504040204" pitchFamily="34" charset="0"/>
                          <a:cs typeface="Verdana" panose="020B0604030504040204" pitchFamily="34" charset="0"/>
                        </a:rPr>
                        <a:t>Cash. . . . . . . . . . . . . .            #</a:t>
                      </a:r>
                    </a:p>
                  </a:txBody>
                  <a:tcPr anchor="ctr"/>
                </a:tc>
                <a:extLst>
                  <a:ext uri="{0D108BD9-81ED-4DB2-BD59-A6C34878D82A}">
                    <a16:rowId xmlns:a16="http://schemas.microsoft.com/office/drawing/2014/main" val="10001"/>
                  </a:ext>
                </a:extLst>
              </a:tr>
              <a:tr h="582706">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FOB destination </a:t>
                      </a:r>
                    </a:p>
                  </a:txBody>
                  <a:tcPr anchor="ctr"/>
                </a:tc>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Destination</a:t>
                      </a:r>
                    </a:p>
                  </a:txBody>
                  <a:tcPr anchor="ctr"/>
                </a:tc>
                <a:tc>
                  <a:txBody>
                    <a:bodyPr/>
                    <a:lstStyle/>
                    <a:p>
                      <a:pPr>
                        <a:spcBef>
                          <a:spcPts val="600"/>
                        </a:spcBef>
                      </a:pPr>
                      <a:r>
                        <a:rPr lang="en-US" sz="1200" dirty="0">
                          <a:latin typeface="Verdana" panose="020B0604030504040204" pitchFamily="34" charset="0"/>
                          <a:ea typeface="Verdana" panose="020B0604030504040204" pitchFamily="34" charset="0"/>
                          <a:cs typeface="Verdana" panose="020B0604030504040204" pitchFamily="34" charset="0"/>
                        </a:rPr>
                        <a:t>Seller</a:t>
                      </a:r>
                    </a:p>
                  </a:txBody>
                  <a:tcPr anchor="ctr"/>
                </a:tc>
                <a:tc>
                  <a:txBody>
                    <a:bodyPr/>
                    <a:lstStyle/>
                    <a:p>
                      <a:pPr>
                        <a:spcBef>
                          <a:spcPts val="600"/>
                        </a:spcBef>
                      </a:pPr>
                      <a:r>
                        <a:rPr lang="en-US" sz="1200" b="1" dirty="0">
                          <a:latin typeface="Verdana" panose="020B0604030504040204" pitchFamily="34" charset="0"/>
                          <a:ea typeface="Verdana" panose="020B0604030504040204" pitchFamily="34" charset="0"/>
                          <a:cs typeface="Verdana" panose="020B0604030504040204" pitchFamily="34" charset="0"/>
                        </a:rPr>
                        <a:t>Seller</a:t>
                      </a:r>
                      <a:r>
                        <a:rPr lang="en-US" sz="1200" dirty="0">
                          <a:latin typeface="Verdana" panose="020B0604030504040204" pitchFamily="34" charset="0"/>
                          <a:ea typeface="Verdana" panose="020B0604030504040204" pitchFamily="34" charset="0"/>
                          <a:cs typeface="Verdana" panose="020B0604030504040204" pitchFamily="34" charset="0"/>
                        </a:rPr>
                        <a:t> Delivery Expense .</a:t>
                      </a:r>
                      <a:r>
                        <a:rPr lang="en-US" sz="1200" baseline="0" dirty="0">
                          <a:latin typeface="Verdana" panose="020B0604030504040204" pitchFamily="34" charset="0"/>
                          <a:ea typeface="Verdana" panose="020B0604030504040204" pitchFamily="34" charset="0"/>
                          <a:cs typeface="Verdana" panose="020B0604030504040204" pitchFamily="34" charset="0"/>
                        </a:rPr>
                        <a:t> . . . . . . .#</a:t>
                      </a:r>
                    </a:p>
                    <a:p>
                      <a:pPr marL="857250" indent="0">
                        <a:spcBef>
                          <a:spcPts val="600"/>
                        </a:spcBef>
                      </a:pPr>
                      <a:r>
                        <a:rPr lang="en-US" sz="1200" baseline="0" dirty="0">
                          <a:latin typeface="Verdana" panose="020B0604030504040204" pitchFamily="34" charset="0"/>
                          <a:ea typeface="Verdana" panose="020B0604030504040204" pitchFamily="34" charset="0"/>
                          <a:cs typeface="Verdana" panose="020B0604030504040204" pitchFamily="34" charset="0"/>
                        </a:rPr>
                        <a:t>Cash . . . . . . . . . . . . . .           #</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0533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67615"/>
            <a:ext cx="8653605" cy="710852"/>
          </a:xfrm>
        </p:spPr>
        <p:txBody>
          <a:bodyPr anchor="ctr"/>
          <a:lstStyle/>
          <a:p>
            <a:r>
              <a:rPr lang="en-US" altLang="en-US" dirty="0"/>
              <a:t>Transportation Costs</a:t>
            </a:r>
            <a:endParaRPr lang="en-US" dirty="0">
              <a:latin typeface="+mj-lt"/>
            </a:endParaRPr>
          </a:p>
        </p:txBody>
      </p:sp>
      <p:sp>
        <p:nvSpPr>
          <p:cNvPr id="5" name="Text Placeholder 4"/>
          <p:cNvSpPr>
            <a:spLocks noGrp="1"/>
          </p:cNvSpPr>
          <p:nvPr>
            <p:ph type="body" sz="quarter" idx="14"/>
          </p:nvPr>
        </p:nvSpPr>
        <p:spPr>
          <a:xfrm>
            <a:off x="152400" y="1285138"/>
            <a:ext cx="8991600" cy="61360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sp>
        <p:nvSpPr>
          <p:cNvPr id="6" name="Content Placeholder 5"/>
          <p:cNvSpPr>
            <a:spLocks noGrp="1"/>
          </p:cNvSpPr>
          <p:nvPr>
            <p:ph sz="quarter" idx="15"/>
          </p:nvPr>
        </p:nvSpPr>
        <p:spPr>
          <a:xfrm>
            <a:off x="377197" y="2129940"/>
            <a:ext cx="8483601" cy="973253"/>
          </a:xfrm>
        </p:spPr>
        <p:txBody>
          <a:bodyPr/>
          <a:lstStyle/>
          <a:p>
            <a:pPr marL="0" indent="0" eaLnBrk="1" hangingPunct="1">
              <a:buFont typeface="Wingdings" pitchFamily="-107" charset="2"/>
              <a:buNone/>
              <a:defRPr/>
            </a:pPr>
            <a:r>
              <a:rPr lang="en-US" sz="2600" dirty="0"/>
              <a:t>Z-Mart purchased merchandise on terms of FOB shipping point. The transportation charge is $75.</a:t>
            </a:r>
          </a:p>
        </p:txBody>
      </p:sp>
      <p:pic>
        <p:nvPicPr>
          <p:cNvPr id="8" name="Picture 7" descr="Journal entry for shipping, FOB&#10;(d) Nov. 24 debit Merchandise Inventory 75 &#10; credit Cash  75&#10; Prepaid freight costs on goods.  &#10;"/>
          <p:cNvPicPr>
            <a:picLocks noChangeAspect="1"/>
          </p:cNvPicPr>
          <p:nvPr/>
        </p:nvPicPr>
        <p:blipFill>
          <a:blip r:embed="rId3"/>
          <a:stretch>
            <a:fillRect/>
          </a:stretch>
        </p:blipFill>
        <p:spPr>
          <a:xfrm>
            <a:off x="140368" y="3460824"/>
            <a:ext cx="8780379" cy="918671"/>
          </a:xfrm>
          <a:prstGeom prst="rect">
            <a:avLst/>
          </a:prstGeom>
        </p:spPr>
      </p:pic>
    </p:spTree>
    <p:extLst>
      <p:ext uri="{BB962C8B-B14F-4D97-AF65-F5344CB8AC3E}">
        <p14:creationId xmlns:p14="http://schemas.microsoft.com/office/powerpoint/2010/main" val="1925090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633762"/>
            <a:ext cx="8653605" cy="1144834"/>
          </a:xfrm>
        </p:spPr>
        <p:txBody>
          <a:bodyPr anchor="ctr"/>
          <a:lstStyle/>
          <a:p>
            <a:r>
              <a:rPr lang="en-US" kern="0" dirty="0"/>
              <a:t>Exhibit 4.8 </a:t>
            </a:r>
            <a:r>
              <a:rPr lang="en-US" altLang="en-US" dirty="0"/>
              <a:t>Purchases and Itemized Costs</a:t>
            </a:r>
            <a:endParaRPr lang="en-US" dirty="0">
              <a:latin typeface="+mj-lt"/>
            </a:endParaRPr>
          </a:p>
        </p:txBody>
      </p:sp>
      <p:sp>
        <p:nvSpPr>
          <p:cNvPr id="5" name="Text Placeholder 4"/>
          <p:cNvSpPr>
            <a:spLocks noGrp="1"/>
          </p:cNvSpPr>
          <p:nvPr>
            <p:ph type="body" sz="quarter" idx="14"/>
          </p:nvPr>
        </p:nvSpPr>
        <p:spPr>
          <a:xfrm>
            <a:off x="138934" y="1778596"/>
            <a:ext cx="8839200" cy="598764"/>
          </a:xfrm>
        </p:spPr>
        <p:txBody>
          <a:bodyPr/>
          <a:lstStyle/>
          <a:p>
            <a:pPr algn="ctr"/>
            <a:r>
              <a:rPr lang="en-US" altLang="en-US" sz="1800" b="1" kern="0" dirty="0">
                <a:solidFill>
                  <a:prstClr val="black"/>
                </a:solidFill>
              </a:rPr>
              <a:t>Learning Objective P1: </a:t>
            </a:r>
            <a:r>
              <a:rPr lang="en-US" sz="1800" dirty="0">
                <a:solidFill>
                  <a:prstClr val="black"/>
                </a:solidFill>
              </a:rPr>
              <a:t>Analyze and record transactions for merchandise purchases using a perpetual system.</a:t>
            </a:r>
          </a:p>
        </p:txBody>
      </p:sp>
      <p:pic>
        <p:nvPicPr>
          <p:cNvPr id="6" name="Picture 5" descr="Table shows itemized costs for the year.&#10;Z-MART&#10;Itemized Costs of Merchandise Purchases&#10;For Year Ended December 31, 2017&#10;Invoice cost of merchandise purchases $235,800&#10;Less: Purchases discounts received (4,200)&#10;Purchases returns and allowances (1,500)&#10;Add: Costs of transportation-in 2,300&#10;Total net cost of merchandise purchases $232,400&#10;"/>
          <p:cNvPicPr>
            <a:picLocks noChangeAspect="1"/>
          </p:cNvPicPr>
          <p:nvPr/>
        </p:nvPicPr>
        <p:blipFill>
          <a:blip r:embed="rId3"/>
          <a:stretch>
            <a:fillRect/>
          </a:stretch>
        </p:blipFill>
        <p:spPr>
          <a:xfrm>
            <a:off x="612575" y="2743200"/>
            <a:ext cx="7998025" cy="2134811"/>
          </a:xfrm>
          <a:prstGeom prst="rect">
            <a:avLst/>
          </a:prstGeom>
        </p:spPr>
      </p:pic>
    </p:spTree>
    <p:extLst>
      <p:ext uri="{BB962C8B-B14F-4D97-AF65-F5344CB8AC3E}">
        <p14:creationId xmlns:p14="http://schemas.microsoft.com/office/powerpoint/2010/main" val="106300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709714"/>
          </a:xfrm>
        </p:spPr>
        <p:txBody>
          <a:bodyPr/>
          <a:lstStyle/>
          <a:p>
            <a:pPr fontAlgn="auto">
              <a:spcBef>
                <a:spcPts val="0"/>
              </a:spcBef>
              <a:spcAft>
                <a:spcPts val="0"/>
              </a:spcAft>
              <a:defRPr/>
            </a:pPr>
            <a:r>
              <a:rPr lang="en-US" sz="3600" dirty="0"/>
              <a:t>NEED-TO-KNOW 4-2 (1 of 2)</a:t>
            </a:r>
          </a:p>
        </p:txBody>
      </p:sp>
      <p:sp>
        <p:nvSpPr>
          <p:cNvPr id="10" name="Text Placeholder 9"/>
          <p:cNvSpPr>
            <a:spLocks noGrp="1"/>
          </p:cNvSpPr>
          <p:nvPr>
            <p:ph type="body" sz="quarter" idx="13"/>
          </p:nvPr>
        </p:nvSpPr>
        <p:spPr>
          <a:xfrm>
            <a:off x="152400" y="1295400"/>
            <a:ext cx="8839200" cy="554182"/>
          </a:xfrm>
        </p:spPr>
        <p:txBody>
          <a:bodyPr/>
          <a:lstStyle/>
          <a:p>
            <a:pPr algn="ctr" fontAlgn="auto">
              <a:spcBef>
                <a:spcPts val="0"/>
              </a:spcBef>
              <a:spcAft>
                <a:spcPts val="0"/>
              </a:spcAft>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Analyze and record transactions for merchandise purchases using a perpetual system.</a:t>
            </a:r>
          </a:p>
        </p:txBody>
      </p:sp>
      <p:sp>
        <p:nvSpPr>
          <p:cNvPr id="9" name="Content Placeholder 8"/>
          <p:cNvSpPr>
            <a:spLocks noGrp="1"/>
          </p:cNvSpPr>
          <p:nvPr>
            <p:ph idx="1"/>
          </p:nvPr>
        </p:nvSpPr>
        <p:spPr>
          <a:xfrm>
            <a:off x="381000" y="2198843"/>
            <a:ext cx="8309676" cy="4201957"/>
          </a:xfrm>
        </p:spPr>
        <p:txBody>
          <a:bodyPr/>
          <a:lstStyle/>
          <a:p>
            <a:pPr marL="0" indent="0">
              <a:buNone/>
            </a:pPr>
            <a:r>
              <a:rPr lang="en-US" sz="2400" dirty="0">
                <a:solidFill>
                  <a:srgbClr val="000000"/>
                </a:solidFill>
              </a:rPr>
              <a:t>Prepare journal entries to record each of the following purchases transactions of a merchandising company. Assume a perpetual inventory system using the gross method for recording purchases.</a:t>
            </a:r>
            <a:endParaRPr lang="en-US" sz="2400" dirty="0">
              <a:solidFill>
                <a:prstClr val="black"/>
              </a:solidFill>
            </a:endParaRPr>
          </a:p>
          <a:p>
            <a:pPr marL="1371600" indent="-1371600">
              <a:buNone/>
            </a:pPr>
            <a:r>
              <a:rPr lang="en-US" sz="2400" dirty="0">
                <a:solidFill>
                  <a:srgbClr val="000000"/>
                </a:solidFill>
              </a:rPr>
              <a:t>Oct. 1	Purchased $1,000 of goods. Terms of the sale are 4/10, n/30, and FOB shipping point; the invoice is dated October 1.</a:t>
            </a:r>
            <a:endParaRPr lang="en-US" sz="2400" dirty="0">
              <a:solidFill>
                <a:prstClr val="black"/>
              </a:solidFill>
            </a:endParaRPr>
          </a:p>
          <a:p>
            <a:pPr marL="1371600" indent="-1371600">
              <a:buNone/>
            </a:pPr>
            <a:r>
              <a:rPr lang="en-US" sz="2400" dirty="0">
                <a:solidFill>
                  <a:srgbClr val="000000"/>
                </a:solidFill>
              </a:rPr>
              <a:t>Oct. 3	Paid $30 cash for freight charges from UPS for the October 1 purchase.</a:t>
            </a:r>
            <a:endParaRPr lang="en-US" sz="2400" dirty="0">
              <a:solidFill>
                <a:prstClr val="black"/>
              </a:solidFill>
            </a:endParaRPr>
          </a:p>
        </p:txBody>
      </p:sp>
    </p:spTree>
    <p:extLst>
      <p:ext uri="{BB962C8B-B14F-4D97-AF65-F5344CB8AC3E}">
        <p14:creationId xmlns:p14="http://schemas.microsoft.com/office/powerpoint/2010/main" val="2260516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709714"/>
          </a:xfrm>
        </p:spPr>
        <p:txBody>
          <a:bodyPr/>
          <a:lstStyle/>
          <a:p>
            <a:pPr fontAlgn="auto">
              <a:spcBef>
                <a:spcPts val="0"/>
              </a:spcBef>
              <a:spcAft>
                <a:spcPts val="0"/>
              </a:spcAft>
              <a:defRPr/>
            </a:pPr>
            <a:r>
              <a:rPr lang="en-US" sz="3600" dirty="0"/>
              <a:t>NEED-TO-KNOW 4-2 (2 of 2)</a:t>
            </a:r>
          </a:p>
        </p:txBody>
      </p:sp>
      <p:sp>
        <p:nvSpPr>
          <p:cNvPr id="10" name="Text Placeholder 9"/>
          <p:cNvSpPr>
            <a:spLocks noGrp="1"/>
          </p:cNvSpPr>
          <p:nvPr>
            <p:ph type="body" sz="quarter" idx="13"/>
          </p:nvPr>
        </p:nvSpPr>
        <p:spPr>
          <a:xfrm>
            <a:off x="152400" y="1295400"/>
            <a:ext cx="8839200" cy="566777"/>
          </a:xfrm>
        </p:spPr>
        <p:txBody>
          <a:bodyPr/>
          <a:lstStyle/>
          <a:p>
            <a:pPr algn="ctr" fontAlgn="auto">
              <a:spcBef>
                <a:spcPts val="0"/>
              </a:spcBef>
              <a:spcAft>
                <a:spcPts val="0"/>
              </a:spcAft>
            </a:pPr>
            <a:r>
              <a:rPr lang="en-US" altLang="en-US" sz="1800" b="1" kern="0" dirty="0">
                <a:solidFill>
                  <a:prstClr val="black"/>
                </a:solidFill>
                <a:latin typeface="Verdana" pitchFamily="34" charset="0"/>
                <a:ea typeface="Verdana" pitchFamily="34" charset="0"/>
                <a:cs typeface="Verdana" pitchFamily="34" charset="0"/>
              </a:rPr>
              <a:t>Learning Objective P1: </a:t>
            </a:r>
            <a:r>
              <a:rPr lang="en-US" sz="1800" dirty="0">
                <a:solidFill>
                  <a:prstClr val="black"/>
                </a:solidFill>
                <a:latin typeface="Verdana" pitchFamily="34" charset="0"/>
                <a:ea typeface="Verdana" pitchFamily="34" charset="0"/>
                <a:cs typeface="Verdana" pitchFamily="34" charset="0"/>
              </a:rPr>
              <a:t>Analyze and record transactions for merchandise purchases using a perpetual system.</a:t>
            </a:r>
          </a:p>
        </p:txBody>
      </p:sp>
      <p:sp>
        <p:nvSpPr>
          <p:cNvPr id="9" name="Content Placeholder 8"/>
          <p:cNvSpPr>
            <a:spLocks noGrp="1"/>
          </p:cNvSpPr>
          <p:nvPr>
            <p:ph idx="1"/>
          </p:nvPr>
        </p:nvSpPr>
        <p:spPr>
          <a:xfrm>
            <a:off x="457200" y="2244046"/>
            <a:ext cx="8229600" cy="4156754"/>
          </a:xfrm>
        </p:spPr>
        <p:txBody>
          <a:bodyPr/>
          <a:lstStyle/>
          <a:p>
            <a:pPr marL="1371600" indent="-1371600">
              <a:buNone/>
            </a:pPr>
            <a:r>
              <a:rPr lang="en-US" sz="2400" dirty="0">
                <a:solidFill>
                  <a:srgbClr val="000000"/>
                </a:solidFill>
              </a:rPr>
              <a:t>Oct. 7	</a:t>
            </a:r>
            <a:r>
              <a:rPr lang="en-US" sz="2400" dirty="0">
                <a:solidFill>
                  <a:prstClr val="black"/>
                </a:solidFill>
              </a:rPr>
              <a:t>Returned $50 of the $1,000 of goods from the October 1 purchase and received full credit.</a:t>
            </a:r>
          </a:p>
          <a:p>
            <a:pPr marL="1371600" indent="-1371600">
              <a:buNone/>
            </a:pPr>
            <a:r>
              <a:rPr lang="en-US" sz="2400" dirty="0">
                <a:solidFill>
                  <a:srgbClr val="000000"/>
                </a:solidFill>
              </a:rPr>
              <a:t>Oct. 11	Paid the amount due from the October 1 purchase, less the return on October 7.</a:t>
            </a:r>
            <a:endParaRPr lang="en-US" sz="2400" dirty="0">
              <a:solidFill>
                <a:prstClr val="black"/>
              </a:solidFill>
            </a:endParaRPr>
          </a:p>
          <a:p>
            <a:pPr marL="1371600" indent="-1371600">
              <a:buNone/>
            </a:pPr>
            <a:r>
              <a:rPr lang="en-US" sz="2400" dirty="0">
                <a:solidFill>
                  <a:srgbClr val="000000"/>
                </a:solidFill>
              </a:rPr>
              <a:t>Oct. 31	Assume the October 11 payment was never made and, instead, payment of the amount due on the October 1 purchase, less the return on October 7, occurred on October 31.</a:t>
            </a:r>
            <a:endParaRPr lang="en-US" sz="2400" dirty="0">
              <a:solidFill>
                <a:prstClr val="black"/>
              </a:solidFill>
            </a:endParaRPr>
          </a:p>
        </p:txBody>
      </p:sp>
    </p:spTree>
    <p:extLst>
      <p:ext uri="{BB962C8B-B14F-4D97-AF65-F5344CB8AC3E}">
        <p14:creationId xmlns:p14="http://schemas.microsoft.com/office/powerpoint/2010/main" val="375764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7266" y="554208"/>
            <a:ext cx="8009468" cy="1049867"/>
          </a:xfrm>
        </p:spPr>
        <p:txBody>
          <a:bodyPr/>
          <a:lstStyle/>
          <a:p>
            <a:r>
              <a:rPr lang="en-US" sz="3600" dirty="0"/>
              <a:t>NEED-TO-KNOW 4-2 SOLUTION (1 of 6)</a:t>
            </a:r>
          </a:p>
        </p:txBody>
      </p:sp>
      <p:sp>
        <p:nvSpPr>
          <p:cNvPr id="7" name="Text Placeholder 6"/>
          <p:cNvSpPr>
            <a:spLocks noGrp="1"/>
          </p:cNvSpPr>
          <p:nvPr>
            <p:ph type="body" sz="quarter" idx="13"/>
          </p:nvPr>
        </p:nvSpPr>
        <p:spPr>
          <a:xfrm>
            <a:off x="76200" y="1600200"/>
            <a:ext cx="8991600" cy="685800"/>
          </a:xfrm>
        </p:spPr>
        <p:txBody>
          <a:bodyP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sp>
        <p:nvSpPr>
          <p:cNvPr id="6" name="Content Placeholder 5"/>
          <p:cNvSpPr>
            <a:spLocks noGrp="1"/>
          </p:cNvSpPr>
          <p:nvPr>
            <p:ph idx="1"/>
          </p:nvPr>
        </p:nvSpPr>
        <p:spPr>
          <a:xfrm>
            <a:off x="304800" y="2496046"/>
            <a:ext cx="8534400" cy="3904754"/>
          </a:xfrm>
        </p:spPr>
        <p:txBody>
          <a:bodyPr/>
          <a:lstStyle/>
          <a:p>
            <a:pPr marL="1371600" indent="-1371600">
              <a:buNone/>
            </a:pPr>
            <a:r>
              <a:rPr lang="en-US" sz="2400" dirty="0"/>
              <a:t>Oct. 1	Purchased $1,000 of goods. Terms of the sale are 4/10, n/30, and FOB shipping point; the invoice is dated October 1.</a:t>
            </a:r>
          </a:p>
          <a:p>
            <a:pPr marL="1371600" indent="-1371600">
              <a:buNone/>
            </a:pPr>
            <a:r>
              <a:rPr lang="en-US" sz="2400" dirty="0"/>
              <a:t>Oct. 3	Paid $30 cash for freight charges from UPS for the October 1 purchase.</a:t>
            </a:r>
          </a:p>
          <a:p>
            <a:pPr marL="1371600" indent="-1371600">
              <a:buNone/>
            </a:pPr>
            <a:r>
              <a:rPr lang="en-US" sz="2400" dirty="0"/>
              <a:t>Oct. 7	Returned $50 of the $1,000 of goods from the October 1 purchase and received full credit.</a:t>
            </a:r>
          </a:p>
          <a:p>
            <a:pPr marL="1371600" indent="-1371600">
              <a:buNone/>
            </a:pPr>
            <a:r>
              <a:rPr lang="en-US" sz="2400" dirty="0"/>
              <a:t>Oct. 11	Paid the amount due from the October 1 purchase, less the return on October 7.</a:t>
            </a:r>
          </a:p>
        </p:txBody>
      </p:sp>
    </p:spTree>
    <p:extLst>
      <p:ext uri="{BB962C8B-B14F-4D97-AF65-F5344CB8AC3E}">
        <p14:creationId xmlns:p14="http://schemas.microsoft.com/office/powerpoint/2010/main" val="114507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2667" y="609600"/>
            <a:ext cx="7941733" cy="990600"/>
          </a:xfrm>
        </p:spPr>
        <p:txBody>
          <a:bodyPr/>
          <a:lstStyle/>
          <a:p>
            <a:r>
              <a:rPr lang="en-US" sz="3600" dirty="0"/>
              <a:t>NEED-TO-KNOW 4-2 SOLUTION (2 of 6)</a:t>
            </a:r>
          </a:p>
        </p:txBody>
      </p:sp>
      <p:sp>
        <p:nvSpPr>
          <p:cNvPr id="7" name="Text Placeholder 6"/>
          <p:cNvSpPr>
            <a:spLocks noGrp="1"/>
          </p:cNvSpPr>
          <p:nvPr>
            <p:ph type="body" sz="quarter" idx="13"/>
          </p:nvPr>
        </p:nvSpPr>
        <p:spPr>
          <a:xfrm>
            <a:off x="59267" y="1817808"/>
            <a:ext cx="9008533" cy="544392"/>
          </a:xfrm>
        </p:spPr>
        <p:txBody>
          <a:bodyP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pic>
        <p:nvPicPr>
          <p:cNvPr id="4" name="Picture 3" descr="T account labeled &quot;Merchandise inventory&quot; with &quot;Oct. 1, 1,000&quot; on the left side. Oct 3, 30 on the left side, Oct. 7, 50 on the right side, Oct. 11, 38 on the right side, and Oct. 31, 942 on the left side.&#10;"/>
          <p:cNvPicPr>
            <a:picLocks noChangeAspect="1"/>
          </p:cNvPicPr>
          <p:nvPr/>
        </p:nvPicPr>
        <p:blipFill>
          <a:blip r:embed="rId3"/>
          <a:stretch>
            <a:fillRect/>
          </a:stretch>
        </p:blipFill>
        <p:spPr>
          <a:xfrm>
            <a:off x="2313051" y="2541556"/>
            <a:ext cx="4517898" cy="1774889"/>
          </a:xfrm>
          <a:prstGeom prst="rect">
            <a:avLst/>
          </a:prstGeom>
        </p:spPr>
      </p:pic>
      <p:pic>
        <p:nvPicPr>
          <p:cNvPr id="6" name="Picture 5" descr="T account labeled &quot;Accounts payable&quot; with Oct. 1, 1,000 on the right side, Oct. 7, 50 on the left side, and Oct. 11, 950 on th left side."/>
          <p:cNvPicPr>
            <a:picLocks noChangeAspect="1"/>
          </p:cNvPicPr>
          <p:nvPr/>
        </p:nvPicPr>
        <p:blipFill>
          <a:blip r:embed="rId4"/>
          <a:stretch>
            <a:fillRect/>
          </a:stretch>
        </p:blipFill>
        <p:spPr>
          <a:xfrm>
            <a:off x="2281475" y="4561236"/>
            <a:ext cx="4552474" cy="1763364"/>
          </a:xfrm>
          <a:prstGeom prst="rect">
            <a:avLst/>
          </a:prstGeom>
        </p:spPr>
      </p:pic>
    </p:spTree>
    <p:extLst>
      <p:ext uri="{BB962C8B-B14F-4D97-AF65-F5344CB8AC3E}">
        <p14:creationId xmlns:p14="http://schemas.microsoft.com/office/powerpoint/2010/main" val="2487320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70064"/>
            <a:ext cx="8001000" cy="1030136"/>
          </a:xfrm>
        </p:spPr>
        <p:txBody>
          <a:bodyPr/>
          <a:lstStyle/>
          <a:p>
            <a:r>
              <a:rPr lang="en-US" sz="3600" dirty="0">
                <a:latin typeface="Verdana" panose="020B0604030504040204" pitchFamily="34" charset="0"/>
              </a:rPr>
              <a:t>NEED-TO-KNOW 4-2 SOLUTION (3 of </a:t>
            </a:r>
            <a:r>
              <a:rPr lang="en-US" sz="3600" dirty="0"/>
              <a:t>6</a:t>
            </a:r>
            <a:r>
              <a:rPr lang="en-US" sz="3600" dirty="0">
                <a:latin typeface="Verdana" panose="020B0604030504040204" pitchFamily="34" charset="0"/>
              </a:rPr>
              <a:t>)</a:t>
            </a:r>
          </a:p>
        </p:txBody>
      </p:sp>
      <p:sp>
        <p:nvSpPr>
          <p:cNvPr id="7" name="Text Placeholder 6"/>
          <p:cNvSpPr>
            <a:spLocks noGrp="1"/>
          </p:cNvSpPr>
          <p:nvPr>
            <p:ph type="body" sz="quarter" idx="14"/>
          </p:nvPr>
        </p:nvSpPr>
        <p:spPr>
          <a:xfrm>
            <a:off x="76200" y="1600200"/>
            <a:ext cx="8991600" cy="609600"/>
          </a:xfrm>
        </p:spPr>
        <p:txBody>
          <a:bodyP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graphicFrame>
        <p:nvGraphicFramePr>
          <p:cNvPr id="6" name="Table 5">
            <a:extLst>
              <a:ext uri="{FF2B5EF4-FFF2-40B4-BE49-F238E27FC236}">
                <a16:creationId xmlns:a16="http://schemas.microsoft.com/office/drawing/2014/main" id="{1AC3C01F-6BFB-4DA0-A40C-8BA265268B92}"/>
              </a:ext>
            </a:extLst>
          </p:cNvPr>
          <p:cNvGraphicFramePr>
            <a:graphicFrameLocks noGrp="1"/>
          </p:cNvGraphicFramePr>
          <p:nvPr>
            <p:extLst>
              <p:ext uri="{D42A27DB-BD31-4B8C-83A1-F6EECF244321}">
                <p14:modId xmlns:p14="http://schemas.microsoft.com/office/powerpoint/2010/main" val="3253356256"/>
              </p:ext>
            </p:extLst>
          </p:nvPr>
        </p:nvGraphicFramePr>
        <p:xfrm>
          <a:off x="657225" y="2743200"/>
          <a:ext cx="7953375" cy="2870162"/>
        </p:xfrm>
        <a:graphic>
          <a:graphicData uri="http://schemas.openxmlformats.org/drawingml/2006/table">
            <a:tbl>
              <a:tblPr firstRow="1"/>
              <a:tblGrid>
                <a:gridCol w="1138942">
                  <a:extLst>
                    <a:ext uri="{9D8B030D-6E8A-4147-A177-3AD203B41FA5}">
                      <a16:colId xmlns:a16="http://schemas.microsoft.com/office/drawing/2014/main" val="20000"/>
                    </a:ext>
                  </a:extLst>
                </a:gridCol>
                <a:gridCol w="4528539">
                  <a:extLst>
                    <a:ext uri="{9D8B030D-6E8A-4147-A177-3AD203B41FA5}">
                      <a16:colId xmlns:a16="http://schemas.microsoft.com/office/drawing/2014/main" val="20001"/>
                    </a:ext>
                  </a:extLst>
                </a:gridCol>
                <a:gridCol w="892252">
                  <a:extLst>
                    <a:ext uri="{9D8B030D-6E8A-4147-A177-3AD203B41FA5}">
                      <a16:colId xmlns:a16="http://schemas.microsoft.com/office/drawing/2014/main" val="20002"/>
                    </a:ext>
                  </a:extLst>
                </a:gridCol>
                <a:gridCol w="1393642">
                  <a:extLst>
                    <a:ext uri="{9D8B030D-6E8A-4147-A177-3AD203B41FA5}">
                      <a16:colId xmlns:a16="http://schemas.microsoft.com/office/drawing/2014/main" val="20003"/>
                    </a:ext>
                  </a:extLst>
                </a:gridCol>
              </a:tblGrid>
              <a:tr h="346418">
                <a:tc>
                  <a:txBody>
                    <a:bodyPr/>
                    <a:lstStyle/>
                    <a:p>
                      <a:pPr marL="231775" marR="0" algn="ctr">
                        <a:lnSpc>
                          <a:spcPct val="115000"/>
                        </a:lnSpc>
                        <a:spcBef>
                          <a:spcPts val="0"/>
                        </a:spcBef>
                        <a:spcAft>
                          <a:spcPts val="0"/>
                        </a:spcAft>
                      </a:pPr>
                      <a:r>
                        <a:rPr lang="en-US"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Date</a:t>
                      </a: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General Journal</a:t>
                      </a: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Debit</a:t>
                      </a: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31775" marR="0" algn="ctr">
                        <a:lnSpc>
                          <a:spcPct val="115000"/>
                        </a:lnSpc>
                        <a:spcBef>
                          <a:spcPts val="0"/>
                        </a:spcBef>
                        <a:spcAft>
                          <a:spcPts val="0"/>
                        </a:spcAft>
                      </a:pPr>
                      <a:r>
                        <a:rPr lang="en-US"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Credit</a:t>
                      </a: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65587">
                <a:tc>
                  <a:txBody>
                    <a:bodyPr/>
                    <a:lstStyle/>
                    <a:p>
                      <a:pPr marL="140335" marR="0" algn="l">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1</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1,000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587">
                <a:tc>
                  <a:txBody>
                    <a:bodyPr/>
                    <a:lstStyle/>
                    <a:p>
                      <a:pPr marL="0" marR="0" algn="l">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49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941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587">
                <a:tc>
                  <a:txBody>
                    <a:bodyPr/>
                    <a:lstStyle/>
                    <a:p>
                      <a:pPr marL="140335" marR="0" algn="l">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587">
                <a:tc>
                  <a:txBody>
                    <a:bodyPr/>
                    <a:lstStyle/>
                    <a:p>
                      <a:pPr marL="0" marR="0" algn="l">
                        <a:lnSpc>
                          <a:spcPct val="115000"/>
                        </a:lnSpc>
                        <a:spcBef>
                          <a:spcPts val="0"/>
                        </a:spcBef>
                        <a:spcAft>
                          <a:spcPts val="0"/>
                        </a:spcAft>
                      </a:pPr>
                      <a:r>
                        <a:rPr lang="en-US" sz="160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019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Cash</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277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587">
                <a:tc>
                  <a:txBody>
                    <a:bodyPr/>
                    <a:lstStyle/>
                    <a:p>
                      <a:pPr marL="140335" marR="0" algn="l">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7</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5587">
                <a:tc>
                  <a:txBody>
                    <a:bodyPr/>
                    <a:lstStyle/>
                    <a:p>
                      <a:pPr marL="0" marR="0" algn="l">
                        <a:lnSpc>
                          <a:spcPct val="115000"/>
                        </a:lnSpc>
                        <a:spcBef>
                          <a:spcPts val="0"/>
                        </a:spcBef>
                        <a:spcAft>
                          <a:spcPts val="0"/>
                        </a:spcAft>
                      </a:pPr>
                      <a:r>
                        <a:rPr lang="en-US" sz="160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905"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499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5587">
                <a:tc>
                  <a:txBody>
                    <a:bodyPr/>
                    <a:lstStyle/>
                    <a:p>
                      <a:pPr algn="l">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  Oct. 11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 ($1,000 - $50)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950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5587">
                <a:tc>
                  <a:txBody>
                    <a:bodyPr/>
                    <a:lstStyle/>
                    <a:p>
                      <a:pPr marL="0" marR="0" algn="l">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    Merchandise inventory ($950 x .04)</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marR="0" algn="r">
                        <a:lnSpc>
                          <a:spcPct val="115000"/>
                        </a:lnSpc>
                        <a:spcBef>
                          <a:spcPts val="0"/>
                        </a:spcBef>
                        <a:spcAft>
                          <a:spcPts val="0"/>
                        </a:spcAft>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38</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5587">
                <a:tc>
                  <a:txBody>
                    <a:bodyPr/>
                    <a:lstStyle/>
                    <a:p>
                      <a:pPr marL="0" marR="0" algn="l">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Cash</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Verdana" panose="020B0604030504040204" pitchFamily="34" charset="0"/>
                          <a:ea typeface="Verdana" panose="020B0604030504040204" pitchFamily="34" charset="0"/>
                          <a:cs typeface="Verdana" panose="020B0604030504040204" pitchFamily="34" charset="0"/>
                        </a:rPr>
                        <a:t>   912 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6097722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75796"/>
            <a:ext cx="8077200" cy="948204"/>
          </a:xfrm>
        </p:spPr>
        <p:txBody>
          <a:bodyPr/>
          <a:lstStyle/>
          <a:p>
            <a:r>
              <a:rPr lang="en-US" sz="3600" dirty="0"/>
              <a:t>NEED-TO-KNOW 4-2 SOLUTION (4 of 6)</a:t>
            </a:r>
          </a:p>
        </p:txBody>
      </p:sp>
      <p:sp>
        <p:nvSpPr>
          <p:cNvPr id="7" name="Text Placeholder 6"/>
          <p:cNvSpPr>
            <a:spLocks noGrp="1"/>
          </p:cNvSpPr>
          <p:nvPr>
            <p:ph type="body" sz="quarter" idx="13"/>
          </p:nvPr>
        </p:nvSpPr>
        <p:spPr>
          <a:xfrm>
            <a:off x="76200" y="1564582"/>
            <a:ext cx="8991600" cy="609600"/>
          </a:xfrm>
        </p:spPr>
        <p:txBody>
          <a:bodyPr anchor="ct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sp>
        <p:nvSpPr>
          <p:cNvPr id="3" name="Content Placeholder 2"/>
          <p:cNvSpPr>
            <a:spLocks noGrp="1"/>
          </p:cNvSpPr>
          <p:nvPr>
            <p:ph idx="1"/>
          </p:nvPr>
        </p:nvSpPr>
        <p:spPr>
          <a:xfrm>
            <a:off x="533400" y="2280808"/>
            <a:ext cx="8153400" cy="4119991"/>
          </a:xfrm>
        </p:spPr>
        <p:txBody>
          <a:bodyPr/>
          <a:lstStyle/>
          <a:p>
            <a:pPr marL="1371600" indent="-1371600" eaLnBrk="1" fontAlgn="t" hangingPunct="1">
              <a:buNone/>
            </a:pPr>
            <a:r>
              <a:rPr lang="en-US" sz="2200" dirty="0"/>
              <a:t>Oct. 1	Purchased $1,000 of goods. Terms of the sale are 4/10, n/30, and FOB shipping point; the invoice is dated October 1.</a:t>
            </a:r>
          </a:p>
          <a:p>
            <a:pPr marL="1371600" indent="-1371600" eaLnBrk="1" fontAlgn="t" hangingPunct="1">
              <a:buNone/>
            </a:pPr>
            <a:r>
              <a:rPr lang="en-US" sz="2200" dirty="0"/>
              <a:t>Oct. 3	Paid $30 cash for freight charges from UPS for the October 1 purchase.</a:t>
            </a:r>
          </a:p>
          <a:p>
            <a:pPr marL="1371600" indent="-1371600" eaLnBrk="1" fontAlgn="t" hangingPunct="1">
              <a:buNone/>
            </a:pPr>
            <a:r>
              <a:rPr lang="en-US" sz="2200" dirty="0"/>
              <a:t>Oct. 7	Returned $50 of the $1,000 of goods from the October 1 purchase and received full credit</a:t>
            </a:r>
          </a:p>
          <a:p>
            <a:pPr marL="1371600" indent="-1371600" eaLnBrk="1" fontAlgn="t" hangingPunct="1">
              <a:buNone/>
            </a:pPr>
            <a:r>
              <a:rPr lang="en-US" sz="2200" dirty="0"/>
              <a:t>Oct. 31	Assume the October 11 payment was never made and, instead, payment of the amount due on the October 1 purchase, less the return on October 7, occurred on October 31.</a:t>
            </a:r>
          </a:p>
        </p:txBody>
      </p:sp>
    </p:spTree>
    <p:extLst>
      <p:ext uri="{BB962C8B-B14F-4D97-AF65-F5344CB8AC3E}">
        <p14:creationId xmlns:p14="http://schemas.microsoft.com/office/powerpoint/2010/main" val="117003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485775" y="579120"/>
            <a:ext cx="8229600" cy="670560"/>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 (3 of 3)</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31799" y="1524000"/>
            <a:ext cx="8277226" cy="4502727"/>
          </a:xfrm>
        </p:spPr>
        <p:txBody>
          <a:bodyPr/>
          <a:lstStyle/>
          <a:p>
            <a:pPr marL="0" indent="0">
              <a:buNone/>
            </a:pPr>
            <a:r>
              <a:rPr lang="en-US" sz="2400" b="1" dirty="0">
                <a:ea typeface="Verdana" panose="020B0604030504040204" pitchFamily="34" charset="0"/>
                <a:cs typeface="Verdana" panose="020B0604030504040204" pitchFamily="34" charset="0"/>
              </a:rPr>
              <a:t>PROCEDURAL</a:t>
            </a:r>
          </a:p>
          <a:p>
            <a:pPr marL="576263" indent="-576263">
              <a:buNone/>
            </a:pPr>
            <a:r>
              <a:rPr lang="en-US" sz="2400" b="1" dirty="0">
                <a:solidFill>
                  <a:prstClr val="black"/>
                </a:solidFill>
              </a:rPr>
              <a:t>P5</a:t>
            </a:r>
            <a:r>
              <a:rPr lang="en-US" sz="2400" dirty="0">
                <a:solidFill>
                  <a:prstClr val="black"/>
                </a:solidFill>
              </a:rPr>
              <a:t> </a:t>
            </a:r>
            <a:r>
              <a:rPr lang="en-US" sz="2400" i="1" dirty="0">
                <a:solidFill>
                  <a:prstClr val="black"/>
                </a:solidFill>
              </a:rPr>
              <a:t>Appendix 4A – </a:t>
            </a:r>
            <a:r>
              <a:rPr lang="en-US" sz="2400" dirty="0">
                <a:solidFill>
                  <a:prstClr val="black"/>
                </a:solidFill>
              </a:rPr>
              <a:t>Record and compare merchandising transactions using both periodic and perpetual inventory system.</a:t>
            </a:r>
          </a:p>
          <a:p>
            <a:pPr marL="576263" indent="-576263">
              <a:buNone/>
            </a:pPr>
            <a:r>
              <a:rPr lang="en-US" sz="2400" b="1" dirty="0">
                <a:solidFill>
                  <a:prstClr val="black"/>
                </a:solidFill>
              </a:rPr>
              <a:t>P6</a:t>
            </a:r>
            <a:r>
              <a:rPr lang="en-US" sz="2400" dirty="0">
                <a:solidFill>
                  <a:prstClr val="black"/>
                </a:solidFill>
              </a:rPr>
              <a:t> </a:t>
            </a:r>
            <a:r>
              <a:rPr lang="en-US" sz="2400" i="1" dirty="0">
                <a:solidFill>
                  <a:prstClr val="black"/>
                </a:solidFill>
              </a:rPr>
              <a:t>Appendix 4C – </a:t>
            </a:r>
            <a:r>
              <a:rPr lang="en-US" sz="2400" dirty="0">
                <a:solidFill>
                  <a:prstClr val="black"/>
                </a:solidFill>
              </a:rPr>
              <a:t>Prepare adjustments for discounts, returns and allowances per revenue recognition rules.</a:t>
            </a:r>
          </a:p>
          <a:p>
            <a:pPr marL="576263" indent="-576263">
              <a:buNone/>
            </a:pPr>
            <a:r>
              <a:rPr lang="en-US" sz="2400" b="1" dirty="0">
                <a:solidFill>
                  <a:prstClr val="black"/>
                </a:solidFill>
              </a:rPr>
              <a:t>P7</a:t>
            </a:r>
            <a:r>
              <a:rPr lang="en-US" sz="2400" dirty="0">
                <a:solidFill>
                  <a:prstClr val="black"/>
                </a:solidFill>
              </a:rPr>
              <a:t> </a:t>
            </a:r>
            <a:r>
              <a:rPr lang="en-US" sz="2400" i="1" dirty="0">
                <a:solidFill>
                  <a:prstClr val="black"/>
                </a:solidFill>
              </a:rPr>
              <a:t>Appendix 4D </a:t>
            </a:r>
            <a:r>
              <a:rPr lang="en-US" sz="2400" dirty="0">
                <a:solidFill>
                  <a:prstClr val="black"/>
                </a:solidFill>
              </a:rPr>
              <a:t>– Record and compare merchandising transactions using the gross method and net method.</a:t>
            </a:r>
          </a:p>
        </p:txBody>
      </p:sp>
    </p:spTree>
    <p:extLst>
      <p:ext uri="{BB962C8B-B14F-4D97-AF65-F5344CB8AC3E}">
        <p14:creationId xmlns:p14="http://schemas.microsoft.com/office/powerpoint/2010/main" val="717830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50333"/>
            <a:ext cx="7924800" cy="1066800"/>
          </a:xfrm>
        </p:spPr>
        <p:txBody>
          <a:bodyPr/>
          <a:lstStyle/>
          <a:p>
            <a:r>
              <a:rPr lang="en-US" sz="3600" dirty="0"/>
              <a:t>NEED-TO-KNOW 4-2 SOLUTION (5 of 6)</a:t>
            </a:r>
          </a:p>
        </p:txBody>
      </p:sp>
      <p:sp>
        <p:nvSpPr>
          <p:cNvPr id="7" name="Text Placeholder 6"/>
          <p:cNvSpPr>
            <a:spLocks noGrp="1"/>
          </p:cNvSpPr>
          <p:nvPr>
            <p:ph type="body" sz="quarter" idx="13"/>
          </p:nvPr>
        </p:nvSpPr>
        <p:spPr>
          <a:xfrm>
            <a:off x="76200" y="1752600"/>
            <a:ext cx="8991600" cy="685800"/>
          </a:xfrm>
        </p:spPr>
        <p:txBody>
          <a:bodyP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pic>
        <p:nvPicPr>
          <p:cNvPr id="6" name="Picture 5" descr="T table labeled &quot;Merchandise inventory&quot; with Oct. 1, 1,000 on the left side. Oct. 3, 30 on the left side, Oct. 7, 50 on the right side, and Oct. 31, 980 on the left side."/>
          <p:cNvPicPr>
            <a:picLocks noChangeAspect="1"/>
          </p:cNvPicPr>
          <p:nvPr/>
        </p:nvPicPr>
        <p:blipFill>
          <a:blip r:embed="rId3"/>
          <a:stretch>
            <a:fillRect/>
          </a:stretch>
        </p:blipFill>
        <p:spPr>
          <a:xfrm>
            <a:off x="2307287" y="2690812"/>
            <a:ext cx="4529424" cy="1728788"/>
          </a:xfrm>
          <a:prstGeom prst="rect">
            <a:avLst/>
          </a:prstGeom>
        </p:spPr>
      </p:pic>
      <p:pic>
        <p:nvPicPr>
          <p:cNvPr id="8" name="Picture 7" descr="T account labeled &quot;Accounts payable&quot; with Oct. 1, 1,000 on the right side, Oct. 7, 50 on the left side, and Oct. 11, 950 on th left side."/>
          <p:cNvPicPr>
            <a:picLocks noChangeAspect="1"/>
          </p:cNvPicPr>
          <p:nvPr/>
        </p:nvPicPr>
        <p:blipFill>
          <a:blip r:embed="rId4"/>
          <a:stretch>
            <a:fillRect/>
          </a:stretch>
        </p:blipFill>
        <p:spPr>
          <a:xfrm>
            <a:off x="2328338" y="4699539"/>
            <a:ext cx="4506373" cy="1625061"/>
          </a:xfrm>
          <a:prstGeom prst="rect">
            <a:avLst/>
          </a:prstGeom>
        </p:spPr>
      </p:pic>
    </p:spTree>
    <p:extLst>
      <p:ext uri="{BB962C8B-B14F-4D97-AF65-F5344CB8AC3E}">
        <p14:creationId xmlns:p14="http://schemas.microsoft.com/office/powerpoint/2010/main" val="3948461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679" y="609600"/>
            <a:ext cx="8032174" cy="990600"/>
          </a:xfrm>
        </p:spPr>
        <p:txBody>
          <a:bodyPr/>
          <a:lstStyle/>
          <a:p>
            <a:r>
              <a:rPr lang="en-US" sz="3600" dirty="0">
                <a:latin typeface="Verdana" panose="020B0604030504040204" pitchFamily="34" charset="0"/>
              </a:rPr>
              <a:t>NEED-TO-KNOW 4-2 SOLUTION (6 of 6)</a:t>
            </a:r>
          </a:p>
        </p:txBody>
      </p:sp>
      <p:sp>
        <p:nvSpPr>
          <p:cNvPr id="7" name="Text Placeholder 6"/>
          <p:cNvSpPr>
            <a:spLocks noGrp="1"/>
          </p:cNvSpPr>
          <p:nvPr>
            <p:ph type="body" sz="quarter" idx="14"/>
          </p:nvPr>
        </p:nvSpPr>
        <p:spPr>
          <a:xfrm>
            <a:off x="83396" y="1600200"/>
            <a:ext cx="8968740" cy="609600"/>
          </a:xfrm>
        </p:spPr>
        <p:txBody>
          <a:bodyPr/>
          <a:lstStyle/>
          <a:p>
            <a:pPr lvl="0" algn="ctr"/>
            <a:r>
              <a:rPr lang="en-US" altLang="en-US" sz="1800" b="1" kern="0" dirty="0">
                <a:solidFill>
                  <a:prstClr val="black"/>
                </a:solidFill>
              </a:rPr>
              <a:t>Learning Objective P1: </a:t>
            </a:r>
            <a:r>
              <a:rPr lang="en-US" sz="1800" dirty="0"/>
              <a:t>Analyze and record transactions for merchandise purchases using a perpetual system.</a:t>
            </a:r>
            <a:endParaRPr lang="en-US" sz="1800" b="1" kern="0" dirty="0">
              <a:solidFill>
                <a:prstClr val="black"/>
              </a:solidFill>
            </a:endParaRPr>
          </a:p>
        </p:txBody>
      </p:sp>
      <p:graphicFrame>
        <p:nvGraphicFramePr>
          <p:cNvPr id="8" name="Table 7">
            <a:extLst>
              <a:ext uri="{FF2B5EF4-FFF2-40B4-BE49-F238E27FC236}">
                <a16:creationId xmlns:a16="http://schemas.microsoft.com/office/drawing/2014/main" id="{554D6693-77CF-4471-B756-72754DED1794}"/>
              </a:ext>
            </a:extLst>
          </p:cNvPr>
          <p:cNvGraphicFramePr>
            <a:graphicFrameLocks noGrp="1"/>
          </p:cNvGraphicFramePr>
          <p:nvPr>
            <p:extLst>
              <p:ext uri="{D42A27DB-BD31-4B8C-83A1-F6EECF244321}">
                <p14:modId xmlns:p14="http://schemas.microsoft.com/office/powerpoint/2010/main" val="504675877"/>
              </p:ext>
            </p:extLst>
          </p:nvPr>
        </p:nvGraphicFramePr>
        <p:xfrm>
          <a:off x="914400" y="2743200"/>
          <a:ext cx="6962775" cy="2539920"/>
        </p:xfrm>
        <a:graphic>
          <a:graphicData uri="http://schemas.openxmlformats.org/drawingml/2006/table">
            <a:tbl>
              <a:tblPr firstRow="1"/>
              <a:tblGrid>
                <a:gridCol w="997086">
                  <a:extLst>
                    <a:ext uri="{9D8B030D-6E8A-4147-A177-3AD203B41FA5}">
                      <a16:colId xmlns:a16="http://schemas.microsoft.com/office/drawing/2014/main" val="20000"/>
                    </a:ext>
                  </a:extLst>
                </a:gridCol>
                <a:gridCol w="3964505">
                  <a:extLst>
                    <a:ext uri="{9D8B030D-6E8A-4147-A177-3AD203B41FA5}">
                      <a16:colId xmlns:a16="http://schemas.microsoft.com/office/drawing/2014/main" val="20001"/>
                    </a:ext>
                  </a:extLst>
                </a:gridCol>
                <a:gridCol w="781121">
                  <a:extLst>
                    <a:ext uri="{9D8B030D-6E8A-4147-A177-3AD203B41FA5}">
                      <a16:colId xmlns:a16="http://schemas.microsoft.com/office/drawing/2014/main" val="20002"/>
                    </a:ext>
                  </a:extLst>
                </a:gridCol>
                <a:gridCol w="1220063">
                  <a:extLst>
                    <a:ext uri="{9D8B030D-6E8A-4147-A177-3AD203B41FA5}">
                      <a16:colId xmlns:a16="http://schemas.microsoft.com/office/drawing/2014/main" val="20003"/>
                    </a:ext>
                  </a:extLst>
                </a:gridCol>
              </a:tblGrid>
              <a:tr h="356064">
                <a:tc>
                  <a:txBody>
                    <a:bodyPr/>
                    <a:lstStyle/>
                    <a:p>
                      <a:pPr marL="231775" marR="0" algn="ctr">
                        <a:lnSpc>
                          <a:spcPct val="115000"/>
                        </a:lnSpc>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Date</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General Journal</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Debit</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31775" marR="0" algn="ctr">
                        <a:lnSpc>
                          <a:spcPct val="115000"/>
                        </a:lnSpc>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Credit</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72982">
                <a:tc>
                  <a:txBody>
                    <a:bodyPr/>
                    <a:lstStyle/>
                    <a:p>
                      <a:pPr marL="140335"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1</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1,000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982">
                <a:tc>
                  <a:txBody>
                    <a:bodyPr/>
                    <a:lstStyle/>
                    <a:p>
                      <a:pPr marL="0" marR="0">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49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941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2982">
                <a:tc>
                  <a:txBody>
                    <a:bodyPr/>
                    <a:lstStyle/>
                    <a:p>
                      <a:pPr marL="140335"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982">
                <a:tc>
                  <a:txBody>
                    <a:bodyPr/>
                    <a:lstStyle/>
                    <a:p>
                      <a:pPr marL="0" marR="0">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019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Cash</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277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2982">
                <a:tc>
                  <a:txBody>
                    <a:bodyPr/>
                    <a:lstStyle/>
                    <a:p>
                      <a:pPr marL="140335"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7</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2982">
                <a:tc>
                  <a:txBody>
                    <a:bodyPr/>
                    <a:lstStyle/>
                    <a:p>
                      <a:pPr marL="0" marR="0">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5905"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Merchandise inventory</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499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2982">
                <a:tc>
                  <a:txBody>
                    <a:bodyPr/>
                    <a:lstStyle/>
                    <a:p>
                      <a:pPr marL="140335"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Oct. 31</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Accounts payable</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2982">
                <a:tc>
                  <a:txBody>
                    <a:bodyPr/>
                    <a:lstStyle/>
                    <a:p>
                      <a:pPr marL="0" marR="0">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0190" marR="0">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Cash</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5615" marR="0" algn="r">
                        <a:lnSpc>
                          <a:spcPct val="115000"/>
                        </a:lnSpc>
                        <a:spcBef>
                          <a:spcPts val="0"/>
                        </a:spcBef>
                        <a:spcAft>
                          <a:spcPts val="0"/>
                        </a:spcAft>
                      </a:pPr>
                      <a:r>
                        <a:rPr lang="en-US" sz="1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8507037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7180" y="2286000"/>
            <a:ext cx="8549640" cy="2367490"/>
          </a:xfrm>
        </p:spPr>
        <p:txBody>
          <a:bodyPr/>
          <a:lstStyle/>
          <a:p>
            <a:r>
              <a:rPr lang="en-US" altLang="en-US" sz="3600" b="1" dirty="0">
                <a:solidFill>
                  <a:prstClr val="black"/>
                </a:solidFill>
              </a:rPr>
              <a:t>Learning Objective</a:t>
            </a:r>
            <a:r>
              <a:rPr lang="en-US" altLang="en-US" sz="3600" dirty="0"/>
              <a:t> </a:t>
            </a:r>
            <a:r>
              <a:rPr lang="en-US" altLang="en-US" sz="3600" b="1" dirty="0"/>
              <a:t>P2</a:t>
            </a:r>
            <a:r>
              <a:rPr lang="en-US" altLang="en-US" sz="3600" dirty="0"/>
              <a:t>:</a:t>
            </a:r>
            <a:r>
              <a:rPr lang="en-US" altLang="en-US" sz="3600" baseline="0" dirty="0"/>
              <a:t> </a:t>
            </a:r>
            <a:r>
              <a:rPr lang="en-US" sz="3600" dirty="0">
                <a:solidFill>
                  <a:prstClr val="black"/>
                </a:solidFill>
              </a:rPr>
              <a:t>Analyze and record transactions for merchandise sales using a perpetual system.</a:t>
            </a:r>
            <a:endParaRPr lang="en-US" altLang="en-US" sz="3600" dirty="0"/>
          </a:p>
        </p:txBody>
      </p:sp>
    </p:spTree>
    <p:extLst>
      <p:ext uri="{BB962C8B-B14F-4D97-AF65-F5344CB8AC3E}">
        <p14:creationId xmlns:p14="http://schemas.microsoft.com/office/powerpoint/2010/main" val="482193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091" y="559442"/>
            <a:ext cx="8653605" cy="1040758"/>
          </a:xfrm>
        </p:spPr>
        <p:txBody>
          <a:bodyPr anchor="ctr"/>
          <a:lstStyle/>
          <a:p>
            <a:r>
              <a:rPr lang="en-US" kern="0" dirty="0">
                <a:latin typeface="+mj-lt"/>
              </a:rPr>
              <a:t>Exhibit 4.9 </a:t>
            </a:r>
            <a:r>
              <a:rPr lang="en-US" altLang="en-US" dirty="0">
                <a:latin typeface="+mj-lt"/>
              </a:rPr>
              <a:t>Accounting for Merchandise Sales</a:t>
            </a:r>
            <a:endParaRPr lang="en-US" dirty="0">
              <a:latin typeface="+mj-lt"/>
            </a:endParaRPr>
          </a:p>
        </p:txBody>
      </p:sp>
      <p:sp>
        <p:nvSpPr>
          <p:cNvPr id="6" name="Text Placeholder 5"/>
          <p:cNvSpPr>
            <a:spLocks noGrp="1"/>
          </p:cNvSpPr>
          <p:nvPr>
            <p:ph type="body" sz="quarter" idx="14"/>
          </p:nvPr>
        </p:nvSpPr>
        <p:spPr>
          <a:xfrm>
            <a:off x="75328" y="1600200"/>
            <a:ext cx="8966411" cy="623455"/>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P2: </a:t>
            </a:r>
            <a:r>
              <a:rPr lang="en-US" sz="1800" dirty="0">
                <a:solidFill>
                  <a:prstClr val="black"/>
                </a:solidFill>
                <a:latin typeface="Verdana" pitchFamily="34" charset="0"/>
                <a:ea typeface="Verdana" pitchFamily="34" charset="0"/>
                <a:cs typeface="Verdana" pitchFamily="34" charset="0"/>
              </a:rPr>
              <a:t>Analyze and record transactions for merchandise sales using a perpetual system.</a:t>
            </a:r>
          </a:p>
        </p:txBody>
      </p:sp>
      <p:pic>
        <p:nvPicPr>
          <p:cNvPr id="7" name="Picture 6" descr="Table computes net profit for Z-mart.&#10;Z-MART&#10;Computation of Gross Profit&#10;For Year Ended December 31, 2017&#10;Net sales (net of discounts, returns, and allowances) $314,700&#10;Cost of goods sold 230,400&#10;Gross profit $84,300&#10;&#10;"/>
          <p:cNvPicPr>
            <a:picLocks noChangeAspect="1"/>
          </p:cNvPicPr>
          <p:nvPr/>
        </p:nvPicPr>
        <p:blipFill>
          <a:blip r:embed="rId3"/>
          <a:stretch>
            <a:fillRect/>
          </a:stretch>
        </p:blipFill>
        <p:spPr>
          <a:xfrm>
            <a:off x="555838" y="2584954"/>
            <a:ext cx="8068758" cy="1656298"/>
          </a:xfrm>
          <a:prstGeom prst="rect">
            <a:avLst/>
          </a:prstGeom>
        </p:spPr>
      </p:pic>
    </p:spTree>
    <p:extLst>
      <p:ext uri="{BB962C8B-B14F-4D97-AF65-F5344CB8AC3E}">
        <p14:creationId xmlns:p14="http://schemas.microsoft.com/office/powerpoint/2010/main" val="1052203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75734"/>
            <a:ext cx="8229600" cy="709714"/>
          </a:xfrm>
        </p:spPr>
        <p:txBody>
          <a:bodyPr/>
          <a:lstStyle/>
          <a:p>
            <a:r>
              <a:rPr lang="en-US" altLang="en-US" sz="3600" dirty="0"/>
              <a:t>Sales of Merchandise</a:t>
            </a:r>
            <a:endParaRPr lang="en-US" sz="3600" dirty="0"/>
          </a:p>
        </p:txBody>
      </p:sp>
      <p:sp>
        <p:nvSpPr>
          <p:cNvPr id="10" name="Text Placeholder 9"/>
          <p:cNvSpPr>
            <a:spLocks noGrp="1"/>
          </p:cNvSpPr>
          <p:nvPr>
            <p:ph type="body" sz="quarter" idx="13"/>
          </p:nvPr>
        </p:nvSpPr>
        <p:spPr>
          <a:xfrm>
            <a:off x="41486" y="1321611"/>
            <a:ext cx="9052560" cy="623455"/>
          </a:xfrm>
        </p:spPr>
        <p:txBody>
          <a:bodyPr/>
          <a:lstStyle/>
          <a:p>
            <a:pPr algn="ctr"/>
            <a:r>
              <a:rPr lang="en-US" altLang="en-US" sz="1800" b="1" kern="0" dirty="0">
                <a:solidFill>
                  <a:prstClr val="black"/>
                </a:solidFill>
                <a:latin typeface="Verdana" pitchFamily="34" charset="0"/>
                <a:ea typeface="Verdana" pitchFamily="34" charset="0"/>
                <a:cs typeface="Verdana" pitchFamily="34" charset="0"/>
              </a:rPr>
              <a:t>Learning Objective P2: </a:t>
            </a:r>
            <a:r>
              <a:rPr lang="en-US" sz="1800" dirty="0">
                <a:solidFill>
                  <a:prstClr val="black"/>
                </a:solidFill>
                <a:latin typeface="Verdana" pitchFamily="34" charset="0"/>
                <a:ea typeface="Verdana" pitchFamily="34" charset="0"/>
                <a:cs typeface="Verdana" pitchFamily="34" charset="0"/>
              </a:rPr>
              <a:t>Analyze and record transactions for merchandise sales using a perpetual system. </a:t>
            </a:r>
          </a:p>
        </p:txBody>
      </p:sp>
      <p:sp>
        <p:nvSpPr>
          <p:cNvPr id="9" name="Content Placeholder 8"/>
          <p:cNvSpPr>
            <a:spLocks noGrp="1"/>
          </p:cNvSpPr>
          <p:nvPr>
            <p:ph idx="1"/>
          </p:nvPr>
        </p:nvSpPr>
        <p:spPr>
          <a:xfrm>
            <a:off x="262466" y="2133600"/>
            <a:ext cx="8576734" cy="4267200"/>
          </a:xfrm>
        </p:spPr>
        <p:txBody>
          <a:bodyPr/>
          <a:lstStyle/>
          <a:p>
            <a:pPr>
              <a:defRPr/>
            </a:pPr>
            <a:r>
              <a:rPr lang="en-US" sz="2600" dirty="0">
                <a:latin typeface="Verdana" pitchFamily="34" charset="0"/>
                <a:ea typeface="Verdana" pitchFamily="34" charset="0"/>
                <a:cs typeface="Verdana" pitchFamily="34" charset="0"/>
              </a:rPr>
              <a:t>Each sales transaction for a seller of merchandise involves two parts:</a:t>
            </a:r>
          </a:p>
          <a:p>
            <a:pPr marL="857250" lvl="1" indent="-400050">
              <a:defRPr/>
            </a:pPr>
            <a:r>
              <a:rPr lang="en-US" sz="2400" dirty="0">
                <a:latin typeface="Verdana" pitchFamily="34" charset="0"/>
                <a:ea typeface="Verdana" pitchFamily="34" charset="0"/>
                <a:cs typeface="Verdana" pitchFamily="34" charset="0"/>
              </a:rPr>
              <a:t>Revenue received in the form of an asset from a customer.</a:t>
            </a:r>
          </a:p>
          <a:p>
            <a:pPr marL="857250" lvl="1" indent="-400050">
              <a:defRPr/>
            </a:pPr>
            <a:r>
              <a:rPr lang="en-US" sz="2400" dirty="0">
                <a:latin typeface="Verdana" pitchFamily="34" charset="0"/>
                <a:ea typeface="Verdana" pitchFamily="34" charset="0"/>
                <a:cs typeface="Verdana" pitchFamily="34" charset="0"/>
              </a:rPr>
              <a:t>Recognition of the cost of merchandise sold to a customer.</a:t>
            </a:r>
          </a:p>
        </p:txBody>
      </p:sp>
    </p:spTree>
    <p:extLst>
      <p:ext uri="{BB962C8B-B14F-4D97-AF65-F5344CB8AC3E}">
        <p14:creationId xmlns:p14="http://schemas.microsoft.com/office/powerpoint/2010/main" val="2462894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31" y="609600"/>
            <a:ext cx="9032005" cy="693705"/>
          </a:xfrm>
        </p:spPr>
        <p:txBody>
          <a:bodyPr anchor="ctr"/>
          <a:lstStyle/>
          <a:p>
            <a:r>
              <a:rPr lang="en-US" altLang="en-US" dirty="0">
                <a:latin typeface="+mj-lt"/>
              </a:rPr>
              <a:t>Sales </a:t>
            </a:r>
            <a:r>
              <a:rPr lang="en-US" altLang="en-US" u="sng" dirty="0">
                <a:latin typeface="+mj-lt"/>
              </a:rPr>
              <a:t>without</a:t>
            </a:r>
            <a:r>
              <a:rPr lang="en-US" altLang="en-US" dirty="0">
                <a:latin typeface="+mj-lt"/>
              </a:rPr>
              <a:t> Cash Discounts (1 of 2)</a:t>
            </a:r>
            <a:endParaRPr lang="en-US" dirty="0">
              <a:latin typeface="+mj-lt"/>
            </a:endParaRPr>
          </a:p>
        </p:txBody>
      </p:sp>
      <p:sp>
        <p:nvSpPr>
          <p:cNvPr id="6" name="Text Placeholder 5"/>
          <p:cNvSpPr>
            <a:spLocks noGrp="1"/>
          </p:cNvSpPr>
          <p:nvPr>
            <p:ph type="body" sz="quarter" idx="14"/>
          </p:nvPr>
        </p:nvSpPr>
        <p:spPr>
          <a:xfrm>
            <a:off x="101991" y="1356624"/>
            <a:ext cx="8970645" cy="627095"/>
          </a:xfrm>
        </p:spPr>
        <p:txBody>
          <a:bodyPr/>
          <a:lstStyle/>
          <a:p>
            <a:pPr algn="ctr"/>
            <a:r>
              <a:rPr lang="en-US" altLang="en-US" sz="1800" b="1" kern="0" dirty="0">
                <a:solidFill>
                  <a:prstClr val="black"/>
                </a:solidFill>
                <a:latin typeface="+mj-lt"/>
              </a:rPr>
              <a:t>Learning Objective P2: </a:t>
            </a:r>
            <a:r>
              <a:rPr lang="en-US" sz="1800" dirty="0">
                <a:solidFill>
                  <a:prstClr val="black"/>
                </a:solidFill>
                <a:latin typeface="+mj-lt"/>
              </a:rPr>
              <a:t>Analyze and record transactions for merchandise sales using a perpetual system. </a:t>
            </a:r>
          </a:p>
        </p:txBody>
      </p:sp>
      <p:sp>
        <p:nvSpPr>
          <p:cNvPr id="7" name="Content Placeholder 6"/>
          <p:cNvSpPr>
            <a:spLocks noGrp="1"/>
          </p:cNvSpPr>
          <p:nvPr>
            <p:ph sz="quarter" idx="15"/>
          </p:nvPr>
        </p:nvSpPr>
        <p:spPr>
          <a:xfrm>
            <a:off x="373145" y="2237719"/>
            <a:ext cx="8368517" cy="1877081"/>
          </a:xfrm>
        </p:spPr>
        <p:txBody>
          <a:bodyPr/>
          <a:lstStyle/>
          <a:p>
            <a:pPr marL="0" indent="0" eaLnBrk="1" hangingPunct="1">
              <a:lnSpc>
                <a:spcPct val="90000"/>
              </a:lnSpc>
              <a:buFont typeface="Wingdings" pitchFamily="2" charset="2"/>
              <a:buNone/>
              <a:defRPr/>
            </a:pPr>
            <a:r>
              <a:rPr lang="en-US" sz="2600" dirty="0"/>
              <a:t>Z-Mart sold $1,000 of merchandise on credit. The merchandise has a cost basis to Z-Mart of $300. </a:t>
            </a:r>
          </a:p>
          <a:p>
            <a:pPr marL="0" indent="0" eaLnBrk="1" hangingPunct="1">
              <a:lnSpc>
                <a:spcPct val="90000"/>
              </a:lnSpc>
              <a:buFont typeface="Wingdings" pitchFamily="2" charset="2"/>
              <a:buNone/>
              <a:defRPr/>
            </a:pPr>
            <a:r>
              <a:rPr lang="en-US" sz="2600" dirty="0"/>
              <a:t>Revenue side journal entry:</a:t>
            </a:r>
          </a:p>
        </p:txBody>
      </p:sp>
      <p:pic>
        <p:nvPicPr>
          <p:cNvPr id="8" name="Picture 7" descr="Journal entry for Sales without Cash Discounts, inflow of assets&#10;Nov. 12 debit Accounts Receivable 1,000 &#10; credit Sales  1,000&#10; Sold goods on credit.  &#10;"/>
          <p:cNvPicPr>
            <a:picLocks noChangeAspect="1"/>
          </p:cNvPicPr>
          <p:nvPr/>
        </p:nvPicPr>
        <p:blipFill>
          <a:blip r:embed="rId3"/>
          <a:stretch>
            <a:fillRect/>
          </a:stretch>
        </p:blipFill>
        <p:spPr>
          <a:xfrm>
            <a:off x="499616" y="4135485"/>
            <a:ext cx="8208936" cy="893715"/>
          </a:xfrm>
          <a:prstGeom prst="rect">
            <a:avLst/>
          </a:prstGeom>
        </p:spPr>
      </p:pic>
    </p:spTree>
    <p:extLst>
      <p:ext uri="{BB962C8B-B14F-4D97-AF65-F5344CB8AC3E}">
        <p14:creationId xmlns:p14="http://schemas.microsoft.com/office/powerpoint/2010/main" val="267468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066" y="573825"/>
            <a:ext cx="8912268" cy="787052"/>
          </a:xfrm>
        </p:spPr>
        <p:txBody>
          <a:bodyPr anchor="ctr"/>
          <a:lstStyle/>
          <a:p>
            <a:r>
              <a:rPr lang="en-US" altLang="en-US" dirty="0">
                <a:latin typeface="+mj-lt"/>
              </a:rPr>
              <a:t>Sales </a:t>
            </a:r>
            <a:r>
              <a:rPr lang="en-US" altLang="en-US" u="sng" dirty="0">
                <a:latin typeface="+mj-lt"/>
              </a:rPr>
              <a:t>without</a:t>
            </a:r>
            <a:r>
              <a:rPr lang="en-US" altLang="en-US" dirty="0">
                <a:latin typeface="+mj-lt"/>
              </a:rPr>
              <a:t> Cash Discounts (2 of 2)</a:t>
            </a:r>
            <a:endParaRPr lang="en-US" dirty="0">
              <a:latin typeface="+mj-lt"/>
            </a:endParaRPr>
          </a:p>
        </p:txBody>
      </p:sp>
      <p:sp>
        <p:nvSpPr>
          <p:cNvPr id="6" name="Text Placeholder 5"/>
          <p:cNvSpPr>
            <a:spLocks noGrp="1"/>
          </p:cNvSpPr>
          <p:nvPr>
            <p:ph type="body" sz="quarter" idx="14"/>
          </p:nvPr>
        </p:nvSpPr>
        <p:spPr>
          <a:xfrm>
            <a:off x="93133" y="1447800"/>
            <a:ext cx="8936779" cy="613604"/>
          </a:xfrm>
        </p:spPr>
        <p:txBody>
          <a:bodyPr/>
          <a:lstStyle/>
          <a:p>
            <a:pPr algn="ctr"/>
            <a:r>
              <a:rPr lang="en-US" altLang="en-US" sz="1800" b="1" kern="0" dirty="0">
                <a:solidFill>
                  <a:prstClr val="black"/>
                </a:solidFill>
                <a:latin typeface="+mj-lt"/>
              </a:rPr>
              <a:t>Learning Objective P2: </a:t>
            </a:r>
            <a:r>
              <a:rPr lang="en-US" sz="1800" dirty="0">
                <a:solidFill>
                  <a:prstClr val="black"/>
                </a:solidFill>
                <a:latin typeface="+mj-lt"/>
              </a:rPr>
              <a:t>Analyze and record transactions for merchandise sales using a perpetual system. </a:t>
            </a:r>
          </a:p>
        </p:txBody>
      </p:sp>
      <p:sp>
        <p:nvSpPr>
          <p:cNvPr id="7" name="Content Placeholder 6"/>
          <p:cNvSpPr>
            <a:spLocks noGrp="1"/>
          </p:cNvSpPr>
          <p:nvPr>
            <p:ph sz="quarter" idx="15"/>
          </p:nvPr>
        </p:nvSpPr>
        <p:spPr>
          <a:xfrm>
            <a:off x="245533" y="2481223"/>
            <a:ext cx="8632622" cy="566777"/>
          </a:xfrm>
        </p:spPr>
        <p:txBody>
          <a:bodyPr/>
          <a:lstStyle/>
          <a:p>
            <a:pPr eaLnBrk="1" hangingPunct="1">
              <a:lnSpc>
                <a:spcPct val="90000"/>
              </a:lnSpc>
              <a:buFont typeface="Wingdings" pitchFamily="2" charset="2"/>
              <a:buNone/>
              <a:defRPr/>
            </a:pPr>
            <a:r>
              <a:rPr lang="en-US" sz="2600" dirty="0"/>
              <a:t>Cost side journal entry:</a:t>
            </a:r>
          </a:p>
        </p:txBody>
      </p:sp>
      <p:pic>
        <p:nvPicPr>
          <p:cNvPr id="9" name="Picture 8" descr="Journal entry for Sales without Cash Discounts, outflow of assets&#10;Nov. 12 debit Cost of Goods Sold 300 &#10; credit Merchandise Inventory  300&#10; Record cost of Nov. 12 sale.  &#10;&#10;"/>
          <p:cNvPicPr>
            <a:picLocks noChangeAspect="1"/>
          </p:cNvPicPr>
          <p:nvPr/>
        </p:nvPicPr>
        <p:blipFill>
          <a:blip r:embed="rId3"/>
          <a:stretch>
            <a:fillRect/>
          </a:stretch>
        </p:blipFill>
        <p:spPr>
          <a:xfrm>
            <a:off x="465707" y="3124200"/>
            <a:ext cx="8212583" cy="836011"/>
          </a:xfrm>
          <a:prstGeom prst="rect">
            <a:avLst/>
          </a:prstGeom>
        </p:spPr>
      </p:pic>
    </p:spTree>
    <p:extLst>
      <p:ext uri="{BB962C8B-B14F-4D97-AF65-F5344CB8AC3E}">
        <p14:creationId xmlns:p14="http://schemas.microsoft.com/office/powerpoint/2010/main" val="1180614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732" y="575734"/>
            <a:ext cx="8653605" cy="710852"/>
          </a:xfrm>
        </p:spPr>
        <p:txBody>
          <a:bodyPr anchor="ctr"/>
          <a:lstStyle/>
          <a:p>
            <a:r>
              <a:rPr lang="en-US" altLang="en-US" dirty="0"/>
              <a:t>Sales Discounts</a:t>
            </a:r>
            <a:endParaRPr lang="en-US" dirty="0">
              <a:latin typeface="+mj-lt"/>
            </a:endParaRPr>
          </a:p>
        </p:txBody>
      </p:sp>
      <p:sp>
        <p:nvSpPr>
          <p:cNvPr id="6" name="Text Placeholder 5"/>
          <p:cNvSpPr>
            <a:spLocks noGrp="1"/>
          </p:cNvSpPr>
          <p:nvPr>
            <p:ph type="body" sz="quarter" idx="14"/>
          </p:nvPr>
        </p:nvSpPr>
        <p:spPr>
          <a:xfrm>
            <a:off x="73211" y="1286586"/>
            <a:ext cx="8970645" cy="570086"/>
          </a:xfrm>
        </p:spPr>
        <p:txBody>
          <a:bodyPr/>
          <a:lstStyle/>
          <a:p>
            <a:pPr algn="ctr"/>
            <a:r>
              <a:rPr lang="en-US" altLang="en-US" sz="1800" b="1" kern="0" dirty="0">
                <a:solidFill>
                  <a:prstClr val="black"/>
                </a:solidFill>
                <a:latin typeface="+mj-lt"/>
              </a:rPr>
              <a:t>Learning Objective P2: </a:t>
            </a:r>
            <a:r>
              <a:rPr lang="en-US" sz="1800" dirty="0">
                <a:solidFill>
                  <a:prstClr val="black"/>
                </a:solidFill>
                <a:latin typeface="+mj-lt"/>
              </a:rPr>
              <a:t>Analyze and record transactions for merchandise sales using a perpetual system. </a:t>
            </a:r>
          </a:p>
        </p:txBody>
      </p:sp>
      <p:sp>
        <p:nvSpPr>
          <p:cNvPr id="7" name="Content Placeholder 6"/>
          <p:cNvSpPr>
            <a:spLocks noGrp="1"/>
          </p:cNvSpPr>
          <p:nvPr>
            <p:ph sz="quarter" idx="15"/>
          </p:nvPr>
        </p:nvSpPr>
        <p:spPr>
          <a:xfrm>
            <a:off x="356521" y="2149838"/>
            <a:ext cx="8528816" cy="1202962"/>
          </a:xfrm>
        </p:spPr>
        <p:txBody>
          <a:bodyPr/>
          <a:lstStyle/>
          <a:p>
            <a:pPr marL="0" indent="0">
              <a:buNone/>
            </a:pPr>
            <a:r>
              <a:rPr lang="en-US" altLang="en-US" sz="2600" dirty="0"/>
              <a:t>Sales discounts on credit sales can benefit a seller by decreasing the delay in receiving cash and reducing future collection efforts. </a:t>
            </a:r>
          </a:p>
        </p:txBody>
      </p:sp>
      <p:pic>
        <p:nvPicPr>
          <p:cNvPr id="9" name="Picture 2" descr="A timeline is shown illustrating credit terms. The credit period extends further than the discount* period. The discount period starts at the date of invoice. During the discount period, the amount due is the invoice price minus the discount. After the discount period is past, the amount due is the invoice price.&#10;*Discount refers to a purchase discount for a buyer and a sales discount for a seller.&quot;&#10;"/>
          <p:cNvPicPr>
            <a:picLocks noGrp="1" noChangeAspect="1" noChangeArrowheads="1"/>
          </p:cNvPicPr>
          <p:nvPr>
            <p:ph type="pic" sz="quarter" idx="17"/>
          </p:nvPr>
        </p:nvPicPr>
        <p:blipFill>
          <a:blip r:embed="rId3" cstate="print"/>
          <a:stretch>
            <a:fillRect/>
          </a:stretch>
        </p:blipFill>
        <p:spPr bwMode="auto">
          <a:xfrm>
            <a:off x="465047" y="3503908"/>
            <a:ext cx="8209375" cy="2896892"/>
          </a:xfrm>
          <a:prstGeom prst="rect">
            <a:avLst/>
          </a:prstGeom>
          <a:noFill/>
          <a:ln w="9525">
            <a:noFill/>
            <a:miter lim="800000"/>
            <a:headEnd/>
            <a:tailEnd/>
          </a:ln>
        </p:spPr>
      </p:pic>
    </p:spTree>
    <p:extLst>
      <p:ext uri="{BB962C8B-B14F-4D97-AF65-F5344CB8AC3E}">
        <p14:creationId xmlns:p14="http://schemas.microsoft.com/office/powerpoint/2010/main" val="1690935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631719"/>
            <a:ext cx="8653605" cy="587481"/>
          </a:xfrm>
        </p:spPr>
        <p:txBody>
          <a:bodyPr anchor="ctr"/>
          <a:lstStyle/>
          <a:p>
            <a:r>
              <a:rPr lang="en-US" altLang="en-US" dirty="0"/>
              <a:t>Sales </a:t>
            </a:r>
            <a:r>
              <a:rPr lang="en-US" altLang="en-US" u="sng" dirty="0"/>
              <a:t>with</a:t>
            </a:r>
            <a:r>
              <a:rPr lang="en-US" altLang="en-US" b="1" dirty="0"/>
              <a:t> </a:t>
            </a:r>
            <a:r>
              <a:rPr lang="en-US" altLang="en-US" dirty="0"/>
              <a:t>Cash Discounts (1 of 2)</a:t>
            </a:r>
            <a:endParaRPr lang="en-US" dirty="0"/>
          </a:p>
        </p:txBody>
      </p:sp>
      <p:sp>
        <p:nvSpPr>
          <p:cNvPr id="3" name="Text Placeholder 2"/>
          <p:cNvSpPr>
            <a:spLocks noGrp="1"/>
          </p:cNvSpPr>
          <p:nvPr>
            <p:ph type="body" sz="quarter" idx="14"/>
          </p:nvPr>
        </p:nvSpPr>
        <p:spPr>
          <a:xfrm>
            <a:off x="148166" y="1254071"/>
            <a:ext cx="8839200" cy="609600"/>
          </a:xfrm>
        </p:spPr>
        <p:txBody>
          <a:bodyPr/>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4" name="Content Placeholder 3"/>
          <p:cNvSpPr>
            <a:spLocks noGrp="1"/>
          </p:cNvSpPr>
          <p:nvPr>
            <p:ph sz="quarter" idx="15"/>
          </p:nvPr>
        </p:nvSpPr>
        <p:spPr>
          <a:xfrm>
            <a:off x="291334" y="1961265"/>
            <a:ext cx="8534400" cy="838200"/>
          </a:xfrm>
        </p:spPr>
        <p:txBody>
          <a:bodyPr/>
          <a:lstStyle/>
          <a:p>
            <a:pPr marL="0" indent="0">
              <a:buNone/>
            </a:pPr>
            <a:r>
              <a:rPr lang="en-US" sz="2600" dirty="0"/>
              <a:t>Z-Mart completes a $1,000 credit sale with terms of 2/10, n/45.</a:t>
            </a:r>
          </a:p>
        </p:txBody>
      </p:sp>
      <p:pic>
        <p:nvPicPr>
          <p:cNvPr id="11" name="Picture 10" descr="Journal entry for Sales with Cash discounts, sale on credit&#10;Nov. 12 debit Accounts Receivable 1,000 &#10;credit Sales  1,000&#10; Sold goods, terms 2/10, n/45.  &#10;Nov. 12 debit Cost of Goods Sold 300 &#10; credit Merchandise Inventory  300&#10;&#10;"/>
          <p:cNvPicPr>
            <a:picLocks noChangeAspect="1"/>
          </p:cNvPicPr>
          <p:nvPr/>
        </p:nvPicPr>
        <p:blipFill>
          <a:blip r:embed="rId3"/>
          <a:stretch>
            <a:fillRect/>
          </a:stretch>
        </p:blipFill>
        <p:spPr>
          <a:xfrm>
            <a:off x="1087600" y="3048000"/>
            <a:ext cx="6994341" cy="1163387"/>
          </a:xfrm>
          <a:prstGeom prst="rect">
            <a:avLst/>
          </a:prstGeom>
        </p:spPr>
      </p:pic>
      <p:sp>
        <p:nvSpPr>
          <p:cNvPr id="5" name="Content Placeholder 4"/>
          <p:cNvSpPr>
            <a:spLocks noGrp="1"/>
          </p:cNvSpPr>
          <p:nvPr>
            <p:ph sz="quarter" idx="16"/>
          </p:nvPr>
        </p:nvSpPr>
        <p:spPr>
          <a:xfrm>
            <a:off x="405634" y="4351574"/>
            <a:ext cx="8305800" cy="573870"/>
          </a:xfrm>
        </p:spPr>
        <p:txBody>
          <a:bodyPr/>
          <a:lstStyle/>
          <a:p>
            <a:pPr marL="0" indent="0">
              <a:buNone/>
            </a:pPr>
            <a:r>
              <a:rPr lang="en-US" sz="2600" dirty="0"/>
              <a:t>Buyer pays </a:t>
            </a:r>
            <a:r>
              <a:rPr lang="en-US" sz="2600" u="sng" dirty="0"/>
              <a:t>within</a:t>
            </a:r>
            <a:r>
              <a:rPr lang="en-US" sz="2600" dirty="0"/>
              <a:t> discount period:</a:t>
            </a:r>
          </a:p>
        </p:txBody>
      </p:sp>
      <p:pic>
        <p:nvPicPr>
          <p:cNvPr id="10" name="Picture 9" descr="Journal entry for Sales with Cash discounts, payment within discount period&#10;Nov. 22 debit Cash* 980 &#10; debit Sales Discounts 20 &#10; credit Accounts Receivable  1,000&#10; Received payment on Nov. 12 sale less discount.  &#10; *$1,000 – ($1,000 x 2%)  &#10;"/>
          <p:cNvPicPr>
            <a:picLocks noChangeAspect="1"/>
          </p:cNvPicPr>
          <p:nvPr/>
        </p:nvPicPr>
        <p:blipFill>
          <a:blip r:embed="rId4"/>
          <a:stretch>
            <a:fillRect/>
          </a:stretch>
        </p:blipFill>
        <p:spPr>
          <a:xfrm>
            <a:off x="715433" y="4969107"/>
            <a:ext cx="7730069" cy="1322045"/>
          </a:xfrm>
          <a:prstGeom prst="rect">
            <a:avLst/>
          </a:prstGeom>
        </p:spPr>
      </p:pic>
    </p:spTree>
    <p:extLst>
      <p:ext uri="{BB962C8B-B14F-4D97-AF65-F5344CB8AC3E}">
        <p14:creationId xmlns:p14="http://schemas.microsoft.com/office/powerpoint/2010/main" val="92931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586966"/>
            <a:ext cx="8653605" cy="710852"/>
          </a:xfrm>
        </p:spPr>
        <p:txBody>
          <a:bodyPr anchor="ctr"/>
          <a:lstStyle/>
          <a:p>
            <a:r>
              <a:rPr lang="en-US" altLang="en-US" dirty="0"/>
              <a:t>Sales </a:t>
            </a:r>
            <a:r>
              <a:rPr lang="en-US" altLang="en-US" u="sng" dirty="0"/>
              <a:t>with</a:t>
            </a:r>
            <a:r>
              <a:rPr lang="en-US" altLang="en-US" dirty="0"/>
              <a:t> Cash Discounts (2 of 2)</a:t>
            </a:r>
            <a:endParaRPr lang="en-US" dirty="0"/>
          </a:p>
        </p:txBody>
      </p:sp>
      <p:sp>
        <p:nvSpPr>
          <p:cNvPr id="3" name="Text Placeholder 2"/>
          <p:cNvSpPr>
            <a:spLocks noGrp="1"/>
          </p:cNvSpPr>
          <p:nvPr>
            <p:ph type="body" sz="quarter" idx="14"/>
          </p:nvPr>
        </p:nvSpPr>
        <p:spPr>
          <a:xfrm>
            <a:off x="108160" y="1362458"/>
            <a:ext cx="8915400" cy="626644"/>
          </a:xfrm>
        </p:spPr>
        <p:txBody>
          <a:bodyPr/>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4" name="Content Placeholder 3"/>
          <p:cNvSpPr>
            <a:spLocks noGrp="1"/>
          </p:cNvSpPr>
          <p:nvPr>
            <p:ph sz="quarter" idx="15"/>
          </p:nvPr>
        </p:nvSpPr>
        <p:spPr>
          <a:xfrm>
            <a:off x="394122" y="2362200"/>
            <a:ext cx="8343477" cy="533400"/>
          </a:xfrm>
        </p:spPr>
        <p:txBody>
          <a:bodyPr/>
          <a:lstStyle/>
          <a:p>
            <a:pPr marL="273050" indent="-273050">
              <a:spcBef>
                <a:spcPts val="600"/>
              </a:spcBef>
              <a:buSzPct val="75000"/>
              <a:buFont typeface="Wingdings" pitchFamily="2" charset="2"/>
              <a:buNone/>
              <a:defRPr/>
            </a:pPr>
            <a:r>
              <a:rPr lang="en-US" sz="2600" dirty="0"/>
              <a:t>Buyer pays </a:t>
            </a:r>
            <a:r>
              <a:rPr lang="en-US" sz="2600" u="sng" dirty="0"/>
              <a:t>after</a:t>
            </a:r>
            <a:r>
              <a:rPr lang="en-US" sz="2600" dirty="0"/>
              <a:t> discount period:</a:t>
            </a:r>
          </a:p>
        </p:txBody>
      </p:sp>
      <p:pic>
        <p:nvPicPr>
          <p:cNvPr id="7" name="Picture 6" descr="Journal entry for Sales with Cash discounts, payment after discount period&#10;Dec. 27 debit Cash 1,000 &#10; credit Accounts Receivable  1,000&#10; Received payment on Nov. 12 sale after sale discount period.  &#10;"/>
          <p:cNvPicPr>
            <a:picLocks noChangeAspect="1"/>
          </p:cNvPicPr>
          <p:nvPr/>
        </p:nvPicPr>
        <p:blipFill>
          <a:blip r:embed="rId3"/>
          <a:stretch>
            <a:fillRect/>
          </a:stretch>
        </p:blipFill>
        <p:spPr>
          <a:xfrm>
            <a:off x="665009" y="3083224"/>
            <a:ext cx="7787049" cy="837310"/>
          </a:xfrm>
          <a:prstGeom prst="rect">
            <a:avLst/>
          </a:prstGeom>
        </p:spPr>
      </p:pic>
    </p:spTree>
    <p:extLst>
      <p:ext uri="{BB962C8B-B14F-4D97-AF65-F5344CB8AC3E}">
        <p14:creationId xmlns:p14="http://schemas.microsoft.com/office/powerpoint/2010/main" val="345504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97180" y="2362200"/>
            <a:ext cx="8549640" cy="2367490"/>
          </a:xfrm>
        </p:spPr>
        <p:txBody>
          <a:bodyPr/>
          <a:lstStyle/>
          <a:p>
            <a:r>
              <a:rPr lang="en-US" altLang="en-US" sz="3600" b="1" dirty="0">
                <a:solidFill>
                  <a:prstClr val="black"/>
                </a:solidFill>
              </a:rPr>
              <a:t>Learning Objective </a:t>
            </a:r>
            <a:r>
              <a:rPr lang="en-US" altLang="en-US" sz="3600" b="1" dirty="0"/>
              <a:t>C1: </a:t>
            </a:r>
            <a:r>
              <a:rPr lang="en-US" sz="3600" dirty="0">
                <a:solidFill>
                  <a:prstClr val="black"/>
                </a:solidFill>
              </a:rPr>
              <a:t>Describe merchandise activities and identify income components for a merchandising company.</a:t>
            </a:r>
            <a:endParaRPr lang="en-US" sz="3600" dirty="0"/>
          </a:p>
        </p:txBody>
      </p:sp>
    </p:spTree>
    <p:extLst>
      <p:ext uri="{BB962C8B-B14F-4D97-AF65-F5344CB8AC3E}">
        <p14:creationId xmlns:p14="http://schemas.microsoft.com/office/powerpoint/2010/main" val="3373461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 y="550333"/>
            <a:ext cx="9052560" cy="709714"/>
          </a:xfrm>
        </p:spPr>
        <p:txBody>
          <a:bodyPr/>
          <a:lstStyle/>
          <a:p>
            <a:r>
              <a:rPr lang="en-US" altLang="en-US" sz="3600" dirty="0"/>
              <a:t>Sales Returns and Allowances</a:t>
            </a:r>
            <a:endParaRPr lang="en-US" sz="3600" dirty="0"/>
          </a:p>
        </p:txBody>
      </p:sp>
      <p:sp>
        <p:nvSpPr>
          <p:cNvPr id="10" name="Text Placeholder 9"/>
          <p:cNvSpPr>
            <a:spLocks noGrp="1"/>
          </p:cNvSpPr>
          <p:nvPr>
            <p:ph type="body" sz="quarter" idx="13"/>
          </p:nvPr>
        </p:nvSpPr>
        <p:spPr>
          <a:xfrm>
            <a:off x="106680" y="1175800"/>
            <a:ext cx="8991600" cy="597223"/>
          </a:xfrm>
        </p:spPr>
        <p:txBody>
          <a:bodyPr/>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9" name="Content Placeholder 8"/>
          <p:cNvSpPr>
            <a:spLocks noGrp="1"/>
          </p:cNvSpPr>
          <p:nvPr>
            <p:ph idx="1"/>
          </p:nvPr>
        </p:nvSpPr>
        <p:spPr>
          <a:xfrm>
            <a:off x="342900" y="1893262"/>
            <a:ext cx="8343900" cy="4507537"/>
          </a:xfrm>
        </p:spPr>
        <p:txBody>
          <a:bodyPr/>
          <a:lstStyle/>
          <a:p>
            <a:pPr marL="0" indent="0">
              <a:buNone/>
            </a:pPr>
            <a:r>
              <a:rPr lang="en-US" sz="2600" dirty="0"/>
              <a:t>Sales returns and allowances usually involve dissatisfied customers and the possibility of lost future sales.</a:t>
            </a:r>
          </a:p>
          <a:p>
            <a:pPr marL="457200" indent="-457200">
              <a:defRPr/>
            </a:pPr>
            <a:r>
              <a:rPr lang="en-US" sz="2600" dirty="0">
                <a:cs typeface="Arial" pitchFamily="34" charset="0"/>
              </a:rPr>
              <a:t>Sales returns refer to merchandise that customers return to the seller after a sale. </a:t>
            </a:r>
          </a:p>
          <a:p>
            <a:pPr marL="457200" indent="-457200">
              <a:defRPr/>
            </a:pPr>
            <a:r>
              <a:rPr lang="en-US" sz="2600" dirty="0">
                <a:cs typeface="Arial" pitchFamily="34" charset="0"/>
              </a:rPr>
              <a:t>Sales allowances refer to reductions in the selling price of merchandise sold to customers.</a:t>
            </a:r>
          </a:p>
        </p:txBody>
      </p:sp>
    </p:spTree>
    <p:extLst>
      <p:ext uri="{BB962C8B-B14F-4D97-AF65-F5344CB8AC3E}">
        <p14:creationId xmlns:p14="http://schemas.microsoft.com/office/powerpoint/2010/main" val="3341252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3" y="568479"/>
            <a:ext cx="8636001" cy="1150255"/>
          </a:xfrm>
        </p:spPr>
        <p:txBody>
          <a:bodyPr anchor="ctr"/>
          <a:lstStyle/>
          <a:p>
            <a:r>
              <a:rPr lang="en-US" altLang="en-US" dirty="0"/>
              <a:t>Sales </a:t>
            </a:r>
            <a:r>
              <a:rPr lang="en-US" altLang="en-US" u="sng" dirty="0"/>
              <a:t>with</a:t>
            </a:r>
            <a:r>
              <a:rPr lang="en-US" altLang="en-US" dirty="0"/>
              <a:t> Returns and Allowances (1 of 2)</a:t>
            </a:r>
            <a:endParaRPr lang="en-US" dirty="0"/>
          </a:p>
        </p:txBody>
      </p:sp>
      <p:sp>
        <p:nvSpPr>
          <p:cNvPr id="3" name="Text Placeholder 2"/>
          <p:cNvSpPr>
            <a:spLocks noGrp="1"/>
          </p:cNvSpPr>
          <p:nvPr>
            <p:ph type="body" sz="quarter" idx="14"/>
          </p:nvPr>
        </p:nvSpPr>
        <p:spPr>
          <a:xfrm>
            <a:off x="91041" y="1732618"/>
            <a:ext cx="8957946" cy="609600"/>
          </a:xfrm>
        </p:spPr>
        <p:txBody>
          <a:bodyPr/>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4" name="Content Placeholder 3"/>
          <p:cNvSpPr>
            <a:spLocks noGrp="1"/>
          </p:cNvSpPr>
          <p:nvPr>
            <p:ph sz="quarter" idx="15"/>
          </p:nvPr>
        </p:nvSpPr>
        <p:spPr>
          <a:xfrm>
            <a:off x="400916" y="2450570"/>
            <a:ext cx="8316765" cy="906018"/>
          </a:xfrm>
        </p:spPr>
        <p:txBody>
          <a:bodyPr/>
          <a:lstStyle/>
          <a:p>
            <a:pPr marL="0" indent="0" eaLnBrk="1" hangingPunct="1">
              <a:buFont typeface="Wingdings" pitchFamily="2" charset="2"/>
              <a:buNone/>
              <a:defRPr/>
            </a:pPr>
            <a:r>
              <a:rPr lang="en-US" sz="2600" dirty="0"/>
              <a:t>Customer returns merchandise which sold for $15 and cost $9.</a:t>
            </a:r>
          </a:p>
        </p:txBody>
      </p:sp>
      <p:pic>
        <p:nvPicPr>
          <p:cNvPr id="9" name="Picture 8" descr="Journal entry for Sales with Returns and Allowances, return received&#10;(e1) Nov. 26 debit Sales Returns and Allowances 15 &#10; credit Cash  15&#10; Goods returned from Nov. 12 sale.  &#10;&#10;"/>
          <p:cNvPicPr>
            <a:picLocks noChangeAspect="1"/>
          </p:cNvPicPr>
          <p:nvPr/>
        </p:nvPicPr>
        <p:blipFill>
          <a:blip r:embed="rId3"/>
          <a:stretch>
            <a:fillRect/>
          </a:stretch>
        </p:blipFill>
        <p:spPr>
          <a:xfrm>
            <a:off x="493311" y="3384236"/>
            <a:ext cx="8131973" cy="984803"/>
          </a:xfrm>
          <a:prstGeom prst="rect">
            <a:avLst/>
          </a:prstGeom>
        </p:spPr>
      </p:pic>
      <p:sp>
        <p:nvSpPr>
          <p:cNvPr id="5" name="Content Placeholder 4"/>
          <p:cNvSpPr>
            <a:spLocks noGrp="1"/>
          </p:cNvSpPr>
          <p:nvPr>
            <p:ph sz="quarter" idx="16"/>
          </p:nvPr>
        </p:nvSpPr>
        <p:spPr>
          <a:xfrm>
            <a:off x="428814" y="4502742"/>
            <a:ext cx="8288867" cy="533400"/>
          </a:xfrm>
        </p:spPr>
        <p:txBody>
          <a:bodyPr/>
          <a:lstStyle/>
          <a:p>
            <a:pPr marL="273050" indent="-273050">
              <a:spcBef>
                <a:spcPts val="600"/>
              </a:spcBef>
              <a:buSzPct val="75000"/>
              <a:buFont typeface="Wingdings" pitchFamily="2" charset="2"/>
              <a:buNone/>
              <a:defRPr/>
            </a:pPr>
            <a:r>
              <a:rPr lang="en-US" sz="2600" dirty="0"/>
              <a:t>Returned Goods - </a:t>
            </a:r>
            <a:r>
              <a:rPr lang="en-US" sz="2600" u="sng" dirty="0"/>
              <a:t>Not</a:t>
            </a:r>
            <a:r>
              <a:rPr lang="en-US" sz="2600" dirty="0"/>
              <a:t> Defective:</a:t>
            </a:r>
          </a:p>
        </p:txBody>
      </p:sp>
      <p:pic>
        <p:nvPicPr>
          <p:cNvPr id="11" name="Picture 10" descr="Journal entry for Sales with Returns and Allowances, returned good not defective&#10;(e2) Nov. 26 debit Merchandise Inventory 9 &#10; credit Cost of Goods Sold  9&#10; Returned goods are added back to inventory.  &#10;"/>
          <p:cNvPicPr>
            <a:picLocks noChangeAspect="1"/>
          </p:cNvPicPr>
          <p:nvPr/>
        </p:nvPicPr>
        <p:blipFill>
          <a:blip r:embed="rId4"/>
          <a:stretch>
            <a:fillRect/>
          </a:stretch>
        </p:blipFill>
        <p:spPr>
          <a:xfrm>
            <a:off x="504028" y="5195484"/>
            <a:ext cx="8131973" cy="1023227"/>
          </a:xfrm>
          <a:prstGeom prst="rect">
            <a:avLst/>
          </a:prstGeom>
        </p:spPr>
      </p:pic>
    </p:spTree>
    <p:extLst>
      <p:ext uri="{BB962C8B-B14F-4D97-AF65-F5344CB8AC3E}">
        <p14:creationId xmlns:p14="http://schemas.microsoft.com/office/powerpoint/2010/main" val="3970749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5" y="575734"/>
            <a:ext cx="8382000" cy="1120881"/>
          </a:xfrm>
        </p:spPr>
        <p:txBody>
          <a:bodyPr anchor="ctr"/>
          <a:lstStyle/>
          <a:p>
            <a:r>
              <a:rPr lang="en-US" altLang="en-US" dirty="0"/>
              <a:t>Sales </a:t>
            </a:r>
            <a:r>
              <a:rPr lang="en-US" altLang="en-US" u="sng" dirty="0"/>
              <a:t>with</a:t>
            </a:r>
            <a:r>
              <a:rPr lang="en-US" altLang="en-US" dirty="0"/>
              <a:t> Returns and Allowances (2 of 2)</a:t>
            </a:r>
            <a:endParaRPr lang="en-US" dirty="0"/>
          </a:p>
        </p:txBody>
      </p:sp>
      <p:sp>
        <p:nvSpPr>
          <p:cNvPr id="3" name="Text Placeholder 2"/>
          <p:cNvSpPr>
            <a:spLocks noGrp="1"/>
          </p:cNvSpPr>
          <p:nvPr>
            <p:ph type="body" sz="quarter" idx="14"/>
          </p:nvPr>
        </p:nvSpPr>
        <p:spPr>
          <a:xfrm>
            <a:off x="153514" y="1802594"/>
            <a:ext cx="8813799" cy="634022"/>
          </a:xfrm>
        </p:spPr>
        <p:txBody>
          <a:bodyPr/>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4" name="Content Placeholder 3"/>
          <p:cNvSpPr>
            <a:spLocks noGrp="1"/>
          </p:cNvSpPr>
          <p:nvPr>
            <p:ph sz="quarter" idx="15"/>
          </p:nvPr>
        </p:nvSpPr>
        <p:spPr>
          <a:xfrm>
            <a:off x="364067" y="2587581"/>
            <a:ext cx="8392965" cy="629752"/>
          </a:xfrm>
        </p:spPr>
        <p:txBody>
          <a:bodyPr anchor="t"/>
          <a:lstStyle/>
          <a:p>
            <a:pPr marL="273050" indent="-273050">
              <a:spcBef>
                <a:spcPts val="600"/>
              </a:spcBef>
              <a:buSzPct val="75000"/>
              <a:buFont typeface="Wingdings" pitchFamily="2" charset="2"/>
              <a:buNone/>
              <a:defRPr/>
            </a:pPr>
            <a:r>
              <a:rPr lang="en-US" sz="2600" dirty="0"/>
              <a:t>Returned Goods - </a:t>
            </a:r>
            <a:r>
              <a:rPr lang="en-US" sz="2600" u="sng" dirty="0"/>
              <a:t>Are</a:t>
            </a:r>
            <a:r>
              <a:rPr lang="en-US" sz="2600" dirty="0"/>
              <a:t> Defective:</a:t>
            </a:r>
          </a:p>
        </p:txBody>
      </p:sp>
      <p:pic>
        <p:nvPicPr>
          <p:cNvPr id="7" name="Picture 6" descr="Journal entry for Sales with Returns and Allowances, returned good is defective&#10;Nov. 26 debit Merchandise Inventory 2 &#10; debit Loss from Defective Merchandise 7 &#10; credit Cost of Goods Sold  9&#10; Returned defective goods to inventory and record loss.  &#10;"/>
          <p:cNvPicPr>
            <a:picLocks noChangeAspect="1"/>
          </p:cNvPicPr>
          <p:nvPr/>
        </p:nvPicPr>
        <p:blipFill>
          <a:blip r:embed="rId3"/>
          <a:stretch>
            <a:fillRect/>
          </a:stretch>
        </p:blipFill>
        <p:spPr>
          <a:xfrm>
            <a:off x="494426" y="3255753"/>
            <a:ext cx="8131973" cy="859047"/>
          </a:xfrm>
          <a:prstGeom prst="rect">
            <a:avLst/>
          </a:prstGeom>
        </p:spPr>
      </p:pic>
    </p:spTree>
    <p:extLst>
      <p:ext uri="{BB962C8B-B14F-4D97-AF65-F5344CB8AC3E}">
        <p14:creationId xmlns:p14="http://schemas.microsoft.com/office/powerpoint/2010/main" val="1650016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710852"/>
          </a:xfrm>
        </p:spPr>
        <p:txBody>
          <a:bodyPr anchor="ctr"/>
          <a:lstStyle/>
          <a:p>
            <a:r>
              <a:rPr lang="en-US" altLang="en-US" dirty="0"/>
              <a:t>Sales Allowances</a:t>
            </a:r>
            <a:endParaRPr lang="en-US" dirty="0"/>
          </a:p>
        </p:txBody>
      </p:sp>
      <p:sp>
        <p:nvSpPr>
          <p:cNvPr id="3" name="Text Placeholder 2"/>
          <p:cNvSpPr>
            <a:spLocks noGrp="1"/>
          </p:cNvSpPr>
          <p:nvPr>
            <p:ph type="body" sz="quarter" idx="14"/>
          </p:nvPr>
        </p:nvSpPr>
        <p:spPr>
          <a:xfrm>
            <a:off x="16933" y="1221005"/>
            <a:ext cx="9050867" cy="645414"/>
          </a:xfrm>
        </p:spPr>
        <p:txBody>
          <a:bodyPr anchor="t"/>
          <a:lstStyle/>
          <a:p>
            <a:pPr algn="ctr"/>
            <a:r>
              <a:rPr lang="en-US" altLang="en-US" sz="1800" b="1" kern="0" dirty="0">
                <a:solidFill>
                  <a:prstClr val="black"/>
                </a:solidFill>
              </a:rPr>
              <a:t>Learning Objective P2: </a:t>
            </a:r>
            <a:r>
              <a:rPr lang="en-US" sz="1800" dirty="0">
                <a:solidFill>
                  <a:prstClr val="black"/>
                </a:solidFill>
              </a:rPr>
              <a:t>Analyze and record transactions for merchandise sales using a perpetual system. </a:t>
            </a:r>
          </a:p>
        </p:txBody>
      </p:sp>
      <p:sp>
        <p:nvSpPr>
          <p:cNvPr id="4" name="Content Placeholder 3"/>
          <p:cNvSpPr>
            <a:spLocks noGrp="1"/>
          </p:cNvSpPr>
          <p:nvPr>
            <p:ph sz="quarter" idx="15"/>
          </p:nvPr>
        </p:nvSpPr>
        <p:spPr>
          <a:xfrm>
            <a:off x="522435" y="2133600"/>
            <a:ext cx="8088165" cy="1932877"/>
          </a:xfrm>
        </p:spPr>
        <p:txBody>
          <a:bodyPr/>
          <a:lstStyle/>
          <a:p>
            <a:pPr marL="0" indent="0">
              <a:spcBef>
                <a:spcPts val="600"/>
              </a:spcBef>
              <a:buSzPct val="75000"/>
              <a:buFont typeface="Wingdings" pitchFamily="2" charset="2"/>
              <a:buNone/>
              <a:defRPr/>
            </a:pPr>
            <a:r>
              <a:rPr lang="en-US" sz="2600" dirty="0"/>
              <a:t>Assume that $40 of the merchandise Z-Mart sold on November 12 is defective but the buyer decides to keep it because Z-Mart offers a $10 price reduction. </a:t>
            </a:r>
          </a:p>
        </p:txBody>
      </p:sp>
      <p:pic>
        <p:nvPicPr>
          <p:cNvPr id="8" name="Picture 7" descr="Journal entry for Sales with Returns and Allowances, allowance to buyer&#10;(f) Nov. 24 debit Sales Returns and Allowances 10 &#10; credit Cash  10&#10; Sales allowance granted.  &#10;"/>
          <p:cNvPicPr>
            <a:picLocks noChangeAspect="1"/>
          </p:cNvPicPr>
          <p:nvPr/>
        </p:nvPicPr>
        <p:blipFill>
          <a:blip r:embed="rId3"/>
          <a:stretch>
            <a:fillRect/>
          </a:stretch>
        </p:blipFill>
        <p:spPr>
          <a:xfrm>
            <a:off x="685800" y="4073559"/>
            <a:ext cx="7795238" cy="819115"/>
          </a:xfrm>
          <a:prstGeom prst="rect">
            <a:avLst/>
          </a:prstGeom>
        </p:spPr>
      </p:pic>
    </p:spTree>
    <p:extLst>
      <p:ext uri="{BB962C8B-B14F-4D97-AF65-F5344CB8AC3E}">
        <p14:creationId xmlns:p14="http://schemas.microsoft.com/office/powerpoint/2010/main" val="2773234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8" y="579624"/>
            <a:ext cx="8229602" cy="681910"/>
          </a:xfrm>
        </p:spPr>
        <p:txBody>
          <a:bodyPr/>
          <a:lstStyle/>
          <a:p>
            <a:pPr fontAlgn="auto">
              <a:spcBef>
                <a:spcPts val="0"/>
              </a:spcBef>
              <a:spcAft>
                <a:spcPts val="0"/>
              </a:spcAft>
              <a:defRPr/>
            </a:pPr>
            <a:r>
              <a:rPr lang="en-US" sz="3600" dirty="0">
                <a:solidFill>
                  <a:srgbClr val="000000"/>
                </a:solidFill>
              </a:rPr>
              <a:t>NEED-TO-KNOW 4-3 (1 of 2)</a:t>
            </a:r>
          </a:p>
        </p:txBody>
      </p:sp>
      <p:sp>
        <p:nvSpPr>
          <p:cNvPr id="7" name="Text Placeholder 6"/>
          <p:cNvSpPr>
            <a:spLocks noGrp="1"/>
          </p:cNvSpPr>
          <p:nvPr>
            <p:ph type="body" sz="quarter" idx="13"/>
          </p:nvPr>
        </p:nvSpPr>
        <p:spPr>
          <a:xfrm>
            <a:off x="76199" y="1261534"/>
            <a:ext cx="8991600" cy="609600"/>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p>
        </p:txBody>
      </p:sp>
      <p:sp>
        <p:nvSpPr>
          <p:cNvPr id="9" name="Content Placeholder 1"/>
          <p:cNvSpPr>
            <a:spLocks noGrp="1"/>
          </p:cNvSpPr>
          <p:nvPr>
            <p:ph idx="1"/>
          </p:nvPr>
        </p:nvSpPr>
        <p:spPr>
          <a:xfrm>
            <a:off x="457200" y="2057400"/>
            <a:ext cx="8229600" cy="4343400"/>
          </a:xfrm>
        </p:spPr>
        <p:txBody>
          <a:bodyPr/>
          <a:lstStyle/>
          <a:p>
            <a:pPr marL="0" indent="0">
              <a:buNone/>
              <a:defRPr/>
            </a:pPr>
            <a:r>
              <a:rPr lang="en-US" sz="2200" dirty="0">
                <a:solidFill>
                  <a:srgbClr val="000000"/>
                </a:solidFill>
                <a:ea typeface="Verdana" panose="020B0604030504040204" pitchFamily="34" charset="0"/>
                <a:cs typeface="Verdana" panose="020B0604030504040204" pitchFamily="34" charset="0"/>
              </a:rPr>
              <a:t>Prepare journal entries to record each of the following sales transactions of a merchandising company.  Assume a perpetual inventory system.</a:t>
            </a:r>
          </a:p>
          <a:p>
            <a:pPr marL="976313" indent="-976313" fontAlgn="auto">
              <a:buNone/>
            </a:pPr>
            <a:r>
              <a:rPr lang="en-US" sz="2200" dirty="0"/>
              <a:t>Jun. 1 Sold 50 units of merchandise to a customer for $150 per unit under credit terms of 2/10, n/30, FOB shipping point, and the invoice is dated June 1. The 50 units of merchandise had cost $100 per unit. </a:t>
            </a:r>
          </a:p>
          <a:p>
            <a:pPr marL="976313" indent="-976313" fontAlgn="auto">
              <a:buNone/>
            </a:pPr>
            <a:r>
              <a:rPr lang="en-US" sz="2200" dirty="0"/>
              <a:t>Jun. 7 The customer returns 2 units because those units did not fit the customer’s  needs. The seller restores those units to its inventory and sends the buyer a $300 credit memo.</a:t>
            </a:r>
          </a:p>
          <a:p>
            <a:pPr marL="852488" indent="-852488">
              <a:buNone/>
            </a:pPr>
            <a:endParaRPr lang="en-US" sz="2200" dirty="0"/>
          </a:p>
        </p:txBody>
      </p:sp>
    </p:spTree>
    <p:extLst>
      <p:ext uri="{BB962C8B-B14F-4D97-AF65-F5344CB8AC3E}">
        <p14:creationId xmlns:p14="http://schemas.microsoft.com/office/powerpoint/2010/main" val="2194712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8" y="579624"/>
            <a:ext cx="8229602" cy="681910"/>
          </a:xfrm>
        </p:spPr>
        <p:txBody>
          <a:bodyPr/>
          <a:lstStyle/>
          <a:p>
            <a:pPr fontAlgn="auto">
              <a:spcBef>
                <a:spcPts val="0"/>
              </a:spcBef>
              <a:spcAft>
                <a:spcPts val="0"/>
              </a:spcAft>
              <a:defRPr/>
            </a:pPr>
            <a:r>
              <a:rPr lang="en-US" sz="3600" dirty="0">
                <a:solidFill>
                  <a:srgbClr val="000000"/>
                </a:solidFill>
              </a:rPr>
              <a:t>NEED-TO-KNOW 4-3 (2 of 2)</a:t>
            </a:r>
          </a:p>
        </p:txBody>
      </p:sp>
      <p:sp>
        <p:nvSpPr>
          <p:cNvPr id="7" name="Text Placeholder 6"/>
          <p:cNvSpPr>
            <a:spLocks noGrp="1"/>
          </p:cNvSpPr>
          <p:nvPr>
            <p:ph type="body" sz="quarter" idx="13"/>
          </p:nvPr>
        </p:nvSpPr>
        <p:spPr>
          <a:xfrm>
            <a:off x="76199" y="1261534"/>
            <a:ext cx="8991600" cy="609600"/>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p>
        </p:txBody>
      </p:sp>
      <p:sp>
        <p:nvSpPr>
          <p:cNvPr id="9" name="Content Placeholder 1"/>
          <p:cNvSpPr>
            <a:spLocks noGrp="1"/>
          </p:cNvSpPr>
          <p:nvPr>
            <p:ph idx="1"/>
          </p:nvPr>
        </p:nvSpPr>
        <p:spPr>
          <a:xfrm>
            <a:off x="457200" y="2057400"/>
            <a:ext cx="8229600" cy="4343400"/>
          </a:xfrm>
        </p:spPr>
        <p:txBody>
          <a:bodyPr/>
          <a:lstStyle/>
          <a:p>
            <a:pPr marL="1201738" indent="-1201738" fontAlgn="auto">
              <a:buNone/>
            </a:pPr>
            <a:r>
              <a:rPr lang="en-US" sz="2400" dirty="0"/>
              <a:t>Jun. 11 The seller receives the balance due from the June 1 sale to the customer less returns and allowances.</a:t>
            </a:r>
          </a:p>
          <a:p>
            <a:pPr marL="1201738" indent="-1201738" fontAlgn="auto">
              <a:buNone/>
            </a:pPr>
            <a:r>
              <a:rPr lang="en-US" sz="2400" dirty="0"/>
              <a:t>Jun. 14 The customer discovers that 10 units have minor damage but keeps them because the seller sends a $50 cash payment allowance to compensate.</a:t>
            </a:r>
          </a:p>
        </p:txBody>
      </p:sp>
    </p:spTree>
    <p:extLst>
      <p:ext uri="{BB962C8B-B14F-4D97-AF65-F5344CB8AC3E}">
        <p14:creationId xmlns:p14="http://schemas.microsoft.com/office/powerpoint/2010/main" val="2122467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320" y="540902"/>
            <a:ext cx="8065347" cy="1059298"/>
          </a:xfrm>
        </p:spPr>
        <p:txBody>
          <a:bodyPr/>
          <a:lstStyle/>
          <a:p>
            <a:pPr fontAlgn="auto">
              <a:spcBef>
                <a:spcPts val="0"/>
              </a:spcBef>
              <a:spcAft>
                <a:spcPts val="0"/>
              </a:spcAft>
              <a:defRPr/>
            </a:pPr>
            <a:r>
              <a:rPr lang="en-US" sz="3600" dirty="0"/>
              <a:t>NEED-TO-KNOW 4-3 SOLUTION (1 of 5)</a:t>
            </a:r>
          </a:p>
        </p:txBody>
      </p:sp>
      <p:sp>
        <p:nvSpPr>
          <p:cNvPr id="11" name="Text Placeholder 7"/>
          <p:cNvSpPr>
            <a:spLocks noGrp="1"/>
          </p:cNvSpPr>
          <p:nvPr>
            <p:ph type="body" sz="quarter" idx="13"/>
          </p:nvPr>
        </p:nvSpPr>
        <p:spPr>
          <a:xfrm>
            <a:off x="76200" y="1676400"/>
            <a:ext cx="8966199" cy="623455"/>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endParaRPr lang="en-US" sz="1800" b="1" kern="0" dirty="0">
              <a:solidFill>
                <a:prstClr val="black"/>
              </a:solidFill>
            </a:endParaRPr>
          </a:p>
        </p:txBody>
      </p:sp>
      <p:sp>
        <p:nvSpPr>
          <p:cNvPr id="2" name="Content Placeholder 1"/>
          <p:cNvSpPr>
            <a:spLocks noGrp="1"/>
          </p:cNvSpPr>
          <p:nvPr>
            <p:ph idx="1"/>
          </p:nvPr>
        </p:nvSpPr>
        <p:spPr>
          <a:xfrm>
            <a:off x="292099" y="2376054"/>
            <a:ext cx="8301568" cy="4024745"/>
          </a:xfrm>
        </p:spPr>
        <p:txBody>
          <a:bodyPr/>
          <a:lstStyle/>
          <a:p>
            <a:pPr marL="1146175" indent="-1146175" eaLnBrk="1" fontAlgn="auto" hangingPunct="1">
              <a:buNone/>
            </a:pPr>
            <a:r>
              <a:rPr lang="en-US" sz="2400" dirty="0"/>
              <a:t>Jun. 1  Sold 50 units of merchandise to a customer for $150 per unit under credit terms of 2/10, n/30, FOB shipping point, and the invoice is dated June 1. The 50 units of merchandise had cost $100 per unit.</a:t>
            </a:r>
          </a:p>
          <a:p>
            <a:pPr marL="1146175" indent="-1146175" eaLnBrk="1" fontAlgn="auto" hangingPunct="1">
              <a:buNone/>
            </a:pPr>
            <a:r>
              <a:rPr lang="en-US" sz="2400" dirty="0"/>
              <a:t>Jun. 7  The customer returns 2 units because those units did not fit the customer’s needs. The seller restores those units to its inventory and sends the buyer a $300 credit memo.</a:t>
            </a:r>
          </a:p>
        </p:txBody>
      </p:sp>
    </p:spTree>
    <p:extLst>
      <p:ext uri="{BB962C8B-B14F-4D97-AF65-F5344CB8AC3E}">
        <p14:creationId xmlns:p14="http://schemas.microsoft.com/office/powerpoint/2010/main" val="751311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894" y="533400"/>
            <a:ext cx="8032174" cy="1062797"/>
          </a:xfrm>
        </p:spPr>
        <p:txBody>
          <a:bodyPr/>
          <a:lstStyle/>
          <a:p>
            <a:pPr fontAlgn="auto">
              <a:spcBef>
                <a:spcPts val="0"/>
              </a:spcBef>
              <a:spcAft>
                <a:spcPts val="0"/>
              </a:spcAft>
              <a:defRPr/>
            </a:pPr>
            <a:r>
              <a:rPr lang="en-US" sz="3600" dirty="0"/>
              <a:t>NEED-TO-KNOW 4-3 SOLUTION (2 of 5)</a:t>
            </a:r>
          </a:p>
        </p:txBody>
      </p:sp>
      <p:sp>
        <p:nvSpPr>
          <p:cNvPr id="17" name="Text Placeholder 16"/>
          <p:cNvSpPr>
            <a:spLocks noGrp="1"/>
          </p:cNvSpPr>
          <p:nvPr>
            <p:ph type="body" sz="quarter" idx="15"/>
          </p:nvPr>
        </p:nvSpPr>
        <p:spPr>
          <a:xfrm>
            <a:off x="118534" y="1676400"/>
            <a:ext cx="8889999" cy="609600"/>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endParaRPr lang="en-US" sz="1800" b="1" kern="0" dirty="0">
              <a:solidFill>
                <a:prstClr val="black"/>
              </a:solidFill>
            </a:endParaRPr>
          </a:p>
        </p:txBody>
      </p:sp>
      <p:graphicFrame>
        <p:nvGraphicFramePr>
          <p:cNvPr id="6" name="Table 5">
            <a:extLst>
              <a:ext uri="{FF2B5EF4-FFF2-40B4-BE49-F238E27FC236}">
                <a16:creationId xmlns:a16="http://schemas.microsoft.com/office/drawing/2014/main" id="{8A244504-AAFA-4DA0-BA8A-66D75C2AC783}"/>
              </a:ext>
            </a:extLst>
          </p:cNvPr>
          <p:cNvGraphicFramePr>
            <a:graphicFrameLocks noGrp="1"/>
          </p:cNvGraphicFramePr>
          <p:nvPr>
            <p:extLst>
              <p:ext uri="{D42A27DB-BD31-4B8C-83A1-F6EECF244321}">
                <p14:modId xmlns:p14="http://schemas.microsoft.com/office/powerpoint/2010/main" val="3520928349"/>
              </p:ext>
            </p:extLst>
          </p:nvPr>
        </p:nvGraphicFramePr>
        <p:xfrm>
          <a:off x="609600" y="2838450"/>
          <a:ext cx="7737725" cy="3028950"/>
        </p:xfrm>
        <a:graphic>
          <a:graphicData uri="http://schemas.openxmlformats.org/drawingml/2006/table">
            <a:tbl>
              <a:tblPr firstRow="1" bandRow="1">
                <a:tableStyleId>{5940675A-B579-460E-94D1-54222C63F5DA}</a:tableStyleId>
              </a:tblPr>
              <a:tblGrid>
                <a:gridCol w="948295">
                  <a:extLst>
                    <a:ext uri="{9D8B030D-6E8A-4147-A177-3AD203B41FA5}">
                      <a16:colId xmlns:a16="http://schemas.microsoft.com/office/drawing/2014/main" val="20000"/>
                    </a:ext>
                  </a:extLst>
                </a:gridCol>
                <a:gridCol w="4479862">
                  <a:extLst>
                    <a:ext uri="{9D8B030D-6E8A-4147-A177-3AD203B41FA5}">
                      <a16:colId xmlns:a16="http://schemas.microsoft.com/office/drawing/2014/main" val="20001"/>
                    </a:ext>
                  </a:extLst>
                </a:gridCol>
                <a:gridCol w="1237268">
                  <a:extLst>
                    <a:ext uri="{9D8B030D-6E8A-4147-A177-3AD203B41FA5}">
                      <a16:colId xmlns:a16="http://schemas.microsoft.com/office/drawing/2014/main" val="20002"/>
                    </a:ext>
                  </a:extLst>
                </a:gridCol>
                <a:gridCol w="1072300">
                  <a:extLst>
                    <a:ext uri="{9D8B030D-6E8A-4147-A177-3AD203B41FA5}">
                      <a16:colId xmlns:a16="http://schemas.microsoft.com/office/drawing/2014/main" val="20003"/>
                    </a:ext>
                  </a:extLst>
                </a:gridCol>
              </a:tblGrid>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Date</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General Journal</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Debit</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Credit</a:t>
                      </a:r>
                    </a:p>
                  </a:txBody>
                  <a:tcPr>
                    <a:solidFill>
                      <a:srgbClr val="000000"/>
                    </a:solidFill>
                  </a:tcPr>
                </a:tc>
                <a:extLst>
                  <a:ext uri="{0D108BD9-81ED-4DB2-BD59-A6C34878D82A}">
                    <a16:rowId xmlns:a16="http://schemas.microsoft.com/office/drawing/2014/main" val="10000"/>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Jun. 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Accounts receivable</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7,500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336550">
                <a:tc>
                  <a:txBody>
                    <a:bodyPr/>
                    <a:lstStyle/>
                    <a:p>
                      <a:pPr algn="ct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      Sales  (50 @ $150)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7,500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Jun. 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Cost of goods sold (50 @ $100)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336550">
                <a:tc>
                  <a:txBody>
                    <a:bodyPr/>
                    <a:lstStyle/>
                    <a:p>
                      <a:pPr algn="ct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      Merchandise inventory</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Jun. 7</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returns and allowances (2 @ $150)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      Accounts receivable</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Jun. 7</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Merchandise inventory (2 @ $100)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7"/>
                  </a:ext>
                </a:extLst>
              </a:tr>
              <a:tr h="33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       Cost of goods sold </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200</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7859659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2667" y="575734"/>
            <a:ext cx="7955280" cy="990600"/>
          </a:xfrm>
        </p:spPr>
        <p:txBody>
          <a:bodyPr/>
          <a:lstStyle/>
          <a:p>
            <a:pPr fontAlgn="auto">
              <a:spcBef>
                <a:spcPts val="0"/>
              </a:spcBef>
              <a:spcAft>
                <a:spcPts val="0"/>
              </a:spcAft>
              <a:defRPr/>
            </a:pPr>
            <a:r>
              <a:rPr lang="en-US" sz="3600" dirty="0"/>
              <a:t>NEED-TO-KNOW 4-3 SOLUTION (3 of 5)</a:t>
            </a:r>
          </a:p>
        </p:txBody>
      </p:sp>
      <p:sp>
        <p:nvSpPr>
          <p:cNvPr id="7" name="Text Placeholder 6"/>
          <p:cNvSpPr>
            <a:spLocks noGrp="1"/>
          </p:cNvSpPr>
          <p:nvPr>
            <p:ph type="body" sz="quarter" idx="13"/>
          </p:nvPr>
        </p:nvSpPr>
        <p:spPr>
          <a:xfrm>
            <a:off x="0" y="1752600"/>
            <a:ext cx="9103020" cy="609600"/>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endParaRPr lang="en-US" sz="1800" b="1" kern="0" dirty="0">
              <a:solidFill>
                <a:prstClr val="black"/>
              </a:solidFill>
            </a:endParaRPr>
          </a:p>
        </p:txBody>
      </p:sp>
      <p:sp>
        <p:nvSpPr>
          <p:cNvPr id="2" name="Content Placeholder 1"/>
          <p:cNvSpPr>
            <a:spLocks noGrp="1"/>
          </p:cNvSpPr>
          <p:nvPr>
            <p:ph idx="1"/>
          </p:nvPr>
        </p:nvSpPr>
        <p:spPr>
          <a:xfrm>
            <a:off x="533400" y="2602765"/>
            <a:ext cx="8153400" cy="3569435"/>
          </a:xfrm>
        </p:spPr>
        <p:txBody>
          <a:bodyPr/>
          <a:lstStyle/>
          <a:p>
            <a:pPr marL="1252538" indent="-1252538" eaLnBrk="1" fontAlgn="auto" hangingPunct="1">
              <a:buNone/>
            </a:pPr>
            <a:r>
              <a:rPr lang="en-US" sz="2400" dirty="0"/>
              <a:t>Jun. 11 The seller receives the balance due from the June 1 sale to the customer less returns and allowances.</a:t>
            </a:r>
          </a:p>
          <a:p>
            <a:pPr marL="1252538" indent="-1252538" eaLnBrk="1" fontAlgn="auto" hangingPunct="1">
              <a:buNone/>
            </a:pPr>
            <a:r>
              <a:rPr lang="en-US" sz="2400" dirty="0"/>
              <a:t>Jun. 14 The customer discovers that 10 units have minor damage but keeps them because the seller sends a $50 cash payment allowance to compensate.</a:t>
            </a:r>
          </a:p>
        </p:txBody>
      </p:sp>
    </p:spTree>
    <p:extLst>
      <p:ext uri="{BB962C8B-B14F-4D97-AF65-F5344CB8AC3E}">
        <p14:creationId xmlns:p14="http://schemas.microsoft.com/office/powerpoint/2010/main" val="2644409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426" y="528859"/>
            <a:ext cx="8032174" cy="1030092"/>
          </a:xfrm>
        </p:spPr>
        <p:txBody>
          <a:bodyPr/>
          <a:lstStyle/>
          <a:p>
            <a:pPr fontAlgn="auto">
              <a:spcBef>
                <a:spcPts val="0"/>
              </a:spcBef>
              <a:spcAft>
                <a:spcPts val="0"/>
              </a:spcAft>
              <a:defRPr/>
            </a:pPr>
            <a:r>
              <a:rPr lang="en-US" sz="3600" dirty="0"/>
              <a:t>NEED-TO-KNOW 4-3 SOLUTION (4 of 5)</a:t>
            </a:r>
          </a:p>
        </p:txBody>
      </p:sp>
      <p:sp>
        <p:nvSpPr>
          <p:cNvPr id="12" name="Text Placeholder 11"/>
          <p:cNvSpPr>
            <a:spLocks noGrp="1"/>
          </p:cNvSpPr>
          <p:nvPr>
            <p:ph type="body" sz="quarter" idx="15"/>
          </p:nvPr>
        </p:nvSpPr>
        <p:spPr>
          <a:xfrm>
            <a:off x="123319" y="1558951"/>
            <a:ext cx="8942388" cy="611705"/>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endParaRPr lang="en-US" sz="1800" b="1" kern="0" dirty="0">
              <a:solidFill>
                <a:prstClr val="black"/>
              </a:solidFill>
            </a:endParaRPr>
          </a:p>
        </p:txBody>
      </p:sp>
      <p:graphicFrame>
        <p:nvGraphicFramePr>
          <p:cNvPr id="6" name="Table 5">
            <a:extLst>
              <a:ext uri="{FF2B5EF4-FFF2-40B4-BE49-F238E27FC236}">
                <a16:creationId xmlns:a16="http://schemas.microsoft.com/office/drawing/2014/main" id="{EB1EF489-0833-4E86-A32C-7E097051653A}"/>
              </a:ext>
            </a:extLst>
          </p:cNvPr>
          <p:cNvGraphicFramePr>
            <a:graphicFrameLocks noGrp="1"/>
          </p:cNvGraphicFramePr>
          <p:nvPr>
            <p:extLst>
              <p:ext uri="{D42A27DB-BD31-4B8C-83A1-F6EECF244321}">
                <p14:modId xmlns:p14="http://schemas.microsoft.com/office/powerpoint/2010/main" val="1729580744"/>
              </p:ext>
            </p:extLst>
          </p:nvPr>
        </p:nvGraphicFramePr>
        <p:xfrm>
          <a:off x="609600" y="2286000"/>
          <a:ext cx="7924800" cy="4038594"/>
        </p:xfrm>
        <a:graphic>
          <a:graphicData uri="http://schemas.openxmlformats.org/drawingml/2006/table">
            <a:tbl>
              <a:tblPr firstRow="1" bandRow="1">
                <a:tableStyleId>{5940675A-B579-460E-94D1-54222C63F5DA}</a:tableStyleId>
              </a:tblPr>
              <a:tblGrid>
                <a:gridCol w="890720">
                  <a:extLst>
                    <a:ext uri="{9D8B030D-6E8A-4147-A177-3AD203B41FA5}">
                      <a16:colId xmlns:a16="http://schemas.microsoft.com/office/drawing/2014/main" val="20000"/>
                    </a:ext>
                  </a:extLst>
                </a:gridCol>
                <a:gridCol w="4331302">
                  <a:extLst>
                    <a:ext uri="{9D8B030D-6E8A-4147-A177-3AD203B41FA5}">
                      <a16:colId xmlns:a16="http://schemas.microsoft.com/office/drawing/2014/main" val="20001"/>
                    </a:ext>
                  </a:extLst>
                </a:gridCol>
                <a:gridCol w="1182466">
                  <a:extLst>
                    <a:ext uri="{9D8B030D-6E8A-4147-A177-3AD203B41FA5}">
                      <a16:colId xmlns:a16="http://schemas.microsoft.com/office/drawing/2014/main" val="20002"/>
                    </a:ext>
                  </a:extLst>
                </a:gridCol>
                <a:gridCol w="1520312">
                  <a:extLst>
                    <a:ext uri="{9D8B030D-6E8A-4147-A177-3AD203B41FA5}">
                      <a16:colId xmlns:a16="http://schemas.microsoft.com/office/drawing/2014/main" val="20003"/>
                    </a:ext>
                  </a:extLst>
                </a:gridCol>
              </a:tblGrid>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Date</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General Journal</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Debit</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Credit</a:t>
                      </a:r>
                    </a:p>
                  </a:txBody>
                  <a:tcPr>
                    <a:solidFill>
                      <a:srgbClr val="000000"/>
                    </a:solidFill>
                  </a:tcPr>
                </a:tc>
                <a:extLst>
                  <a:ext uri="{0D108BD9-81ED-4DB2-BD59-A6C34878D82A}">
                    <a16:rowId xmlns:a16="http://schemas.microsoft.com/office/drawing/2014/main" val="10000"/>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01</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Accounts receivable</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7,500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288471">
                <a:tc>
                  <a:txBody>
                    <a:bodyPr/>
                    <a:lstStyle/>
                    <a:p>
                      <a:pPr algn="ct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Sales  (50 @ $150)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7,500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01</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Cost of goods sold (50 @ $100)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5,000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288471">
                <a:tc>
                  <a:txBody>
                    <a:bodyPr/>
                    <a:lstStyle/>
                    <a:p>
                      <a:pPr algn="ct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Merchandise inventory</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5,000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07</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Sales returns and allowances (2 @ $150)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300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Accounts receivable</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300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07</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Merchandise inventory (2 @ $100)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7"/>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Cost of goods sold </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200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11</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Cash</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7,056</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9"/>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Sales Discounts ($7,200</a:t>
                      </a:r>
                      <a:r>
                        <a:rPr lang="en-US" sz="1200" baseline="0" dirty="0">
                          <a:latin typeface="Verdana" panose="020B0604030504040204" pitchFamily="34" charset="0"/>
                          <a:ea typeface="Verdana" panose="020B0604030504040204" pitchFamily="34" charset="0"/>
                          <a:cs typeface="Verdana" panose="020B0604030504040204" pitchFamily="34" charset="0"/>
                        </a:rPr>
                        <a:t> x .02)</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144</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0"/>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Accounts receivable ($7,500 - $300)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7,200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1"/>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Jun. 14</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Sales returns and allowances </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50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2"/>
                  </a:ext>
                </a:extLst>
              </a:tr>
              <a:tr h="288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Cash</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50</a:t>
                      </a:r>
                      <a:endParaRPr lang="en-US" sz="12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421806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34" y="529166"/>
            <a:ext cx="8912268" cy="1071034"/>
          </a:xfrm>
        </p:spPr>
        <p:txBody>
          <a:bodyPr anchor="ctr"/>
          <a:lstStyle/>
          <a:p>
            <a:r>
              <a:rPr lang="en-US" altLang="en-US" dirty="0"/>
              <a:t>Reporting Income for a Merchandiser (1 of 4)</a:t>
            </a:r>
            <a:endParaRPr lang="en-US" dirty="0"/>
          </a:p>
        </p:txBody>
      </p:sp>
      <p:sp>
        <p:nvSpPr>
          <p:cNvPr id="5" name="Text Placeholder 4"/>
          <p:cNvSpPr>
            <a:spLocks noGrp="1"/>
          </p:cNvSpPr>
          <p:nvPr>
            <p:ph type="body" sz="quarter" idx="14"/>
          </p:nvPr>
        </p:nvSpPr>
        <p:spPr>
          <a:xfrm>
            <a:off x="304800" y="1676400"/>
            <a:ext cx="8610600" cy="685800"/>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p:txBody>
      </p:sp>
      <p:sp>
        <p:nvSpPr>
          <p:cNvPr id="6" name="Content Placeholder 5"/>
          <p:cNvSpPr>
            <a:spLocks noGrp="1"/>
          </p:cNvSpPr>
          <p:nvPr>
            <p:ph sz="quarter" idx="15"/>
          </p:nvPr>
        </p:nvSpPr>
        <p:spPr>
          <a:xfrm>
            <a:off x="304800" y="2380281"/>
            <a:ext cx="8458200" cy="1582119"/>
          </a:xfrm>
        </p:spPr>
        <p:txBody>
          <a:bodyPr/>
          <a:lstStyle/>
          <a:p>
            <a:pPr marL="0" indent="0" eaLnBrk="1" hangingPunct="1">
              <a:spcBef>
                <a:spcPct val="10000"/>
              </a:spcBef>
              <a:buFont typeface="Wingdings" pitchFamily="2" charset="2"/>
              <a:buNone/>
            </a:pPr>
            <a:r>
              <a:rPr lang="en-US" altLang="en-US" sz="2600" dirty="0"/>
              <a:t>Service organizations </a:t>
            </a:r>
            <a:r>
              <a:rPr lang="en-US" altLang="en-US" sz="2600" b="1" dirty="0"/>
              <a:t>sell time </a:t>
            </a:r>
            <a:r>
              <a:rPr lang="en-US" altLang="en-US" sz="2600" dirty="0"/>
              <a:t>to earn revenue.</a:t>
            </a:r>
          </a:p>
          <a:p>
            <a:pPr marL="0" lvl="1" indent="0" eaLnBrk="1" hangingPunct="1">
              <a:spcBef>
                <a:spcPct val="10000"/>
              </a:spcBef>
              <a:buNone/>
            </a:pPr>
            <a:r>
              <a:rPr lang="en-US" altLang="en-US" sz="2600" b="1" dirty="0"/>
              <a:t>Examples: </a:t>
            </a:r>
            <a:r>
              <a:rPr lang="en-US" altLang="en-US" sz="2600" dirty="0"/>
              <a:t>Accounting firms, law firms, and plumbing services</a:t>
            </a:r>
          </a:p>
        </p:txBody>
      </p:sp>
      <p:graphicFrame>
        <p:nvGraphicFramePr>
          <p:cNvPr id="2" name="Object 1"/>
          <p:cNvGraphicFramePr>
            <a:graphicFrameLocks noChangeAspect="1"/>
          </p:cNvGraphicFramePr>
          <p:nvPr>
            <p:extLst>
              <p:ext uri="{D42A27DB-BD31-4B8C-83A1-F6EECF244321}">
                <p14:modId xmlns:p14="http://schemas.microsoft.com/office/powerpoint/2010/main" val="3362616109"/>
              </p:ext>
            </p:extLst>
          </p:nvPr>
        </p:nvGraphicFramePr>
        <p:xfrm>
          <a:off x="685800" y="3962400"/>
          <a:ext cx="7820592" cy="1460174"/>
        </p:xfrm>
        <a:graphic>
          <a:graphicData uri="http://schemas.openxmlformats.org/presentationml/2006/ole">
            <mc:AlternateContent xmlns:mc="http://schemas.openxmlformats.org/markup-compatibility/2006">
              <mc:Choice xmlns:v="urn:schemas-microsoft-com:vml" Requires="v">
                <p:oleObj spid="_x0000_s4129" name="Equation" r:id="rId4" imgW="4012920" imgH="749160" progId="Equation.3">
                  <p:embed/>
                </p:oleObj>
              </mc:Choice>
              <mc:Fallback>
                <p:oleObj name="Equation" r:id="rId4" imgW="4012920" imgH="749160" progId="Equation.3">
                  <p:embed/>
                  <p:pic>
                    <p:nvPicPr>
                      <p:cNvPr id="0" name=""/>
                      <p:cNvPicPr/>
                      <p:nvPr/>
                    </p:nvPicPr>
                    <p:blipFill>
                      <a:blip r:embed="rId5"/>
                      <a:stretch>
                        <a:fillRect/>
                      </a:stretch>
                    </p:blipFill>
                    <p:spPr>
                      <a:xfrm>
                        <a:off x="685800" y="3962400"/>
                        <a:ext cx="7820592" cy="1460174"/>
                      </a:xfrm>
                      <a:prstGeom prst="rect">
                        <a:avLst/>
                      </a:prstGeom>
                    </p:spPr>
                  </p:pic>
                </p:oleObj>
              </mc:Fallback>
            </mc:AlternateContent>
          </a:graphicData>
        </a:graphic>
      </p:graphicFrame>
    </p:spTree>
    <p:extLst>
      <p:ext uri="{BB962C8B-B14F-4D97-AF65-F5344CB8AC3E}">
        <p14:creationId xmlns:p14="http://schemas.microsoft.com/office/powerpoint/2010/main" val="2549596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426" y="528859"/>
            <a:ext cx="8032174" cy="1030092"/>
          </a:xfrm>
        </p:spPr>
        <p:txBody>
          <a:bodyPr/>
          <a:lstStyle/>
          <a:p>
            <a:pPr fontAlgn="auto">
              <a:spcBef>
                <a:spcPts val="0"/>
              </a:spcBef>
              <a:spcAft>
                <a:spcPts val="0"/>
              </a:spcAft>
              <a:defRPr/>
            </a:pPr>
            <a:r>
              <a:rPr lang="en-US" sz="3600" dirty="0"/>
              <a:t>NEED-TO-KNOW 4-3 SOLUTION (5 of 5)</a:t>
            </a:r>
          </a:p>
        </p:txBody>
      </p:sp>
      <p:sp>
        <p:nvSpPr>
          <p:cNvPr id="12" name="Text Placeholder 11"/>
          <p:cNvSpPr>
            <a:spLocks noGrp="1"/>
          </p:cNvSpPr>
          <p:nvPr>
            <p:ph type="body" sz="quarter" idx="15"/>
          </p:nvPr>
        </p:nvSpPr>
        <p:spPr>
          <a:xfrm>
            <a:off x="93133" y="1674295"/>
            <a:ext cx="8942388" cy="611705"/>
          </a:xfrm>
        </p:spPr>
        <p:txBody>
          <a:bodyPr/>
          <a:lstStyle/>
          <a:p>
            <a:pPr lvl="0" algn="ctr"/>
            <a:r>
              <a:rPr lang="en-US" altLang="en-US" sz="1800" b="1" kern="0" dirty="0">
                <a:solidFill>
                  <a:prstClr val="black"/>
                </a:solidFill>
              </a:rPr>
              <a:t>Learning Objective P2: </a:t>
            </a:r>
            <a:r>
              <a:rPr lang="en-US" sz="1800" dirty="0"/>
              <a:t>Analyze and record transactions for merchandise sales using a perpetual system.</a:t>
            </a:r>
            <a:endParaRPr lang="en-US" sz="1800" b="1" kern="0" dirty="0">
              <a:solidFill>
                <a:prstClr val="black"/>
              </a:solidFill>
            </a:endParaRPr>
          </a:p>
        </p:txBody>
      </p:sp>
      <p:graphicFrame>
        <p:nvGraphicFramePr>
          <p:cNvPr id="6" name="Table 5" descr="&#10;">
            <a:extLst>
              <a:ext uri="{FF2B5EF4-FFF2-40B4-BE49-F238E27FC236}">
                <a16:creationId xmlns:a16="http://schemas.microsoft.com/office/drawing/2014/main" id="{842828A5-19B0-4C21-802B-C86D4BD6F2B7}"/>
              </a:ext>
            </a:extLst>
          </p:cNvPr>
          <p:cNvGraphicFramePr>
            <a:graphicFrameLocks noGrp="1"/>
          </p:cNvGraphicFramePr>
          <p:nvPr>
            <p:extLst>
              <p:ext uri="{D42A27DB-BD31-4B8C-83A1-F6EECF244321}">
                <p14:modId xmlns:p14="http://schemas.microsoft.com/office/powerpoint/2010/main" val="3910279148"/>
              </p:ext>
            </p:extLst>
          </p:nvPr>
        </p:nvGraphicFramePr>
        <p:xfrm>
          <a:off x="1143000" y="2743200"/>
          <a:ext cx="6781800" cy="2026920"/>
        </p:xfrm>
        <a:graphic>
          <a:graphicData uri="http://schemas.openxmlformats.org/drawingml/2006/table">
            <a:tbl>
              <a:tblPr firstRow="1" bandRow="1">
                <a:tableStyleId>{5940675A-B579-460E-94D1-54222C63F5DA}</a:tableStyleId>
              </a:tblPr>
              <a:tblGrid>
                <a:gridCol w="4535879">
                  <a:extLst>
                    <a:ext uri="{9D8B030D-6E8A-4147-A177-3AD203B41FA5}">
                      <a16:colId xmlns:a16="http://schemas.microsoft.com/office/drawing/2014/main" val="20000"/>
                    </a:ext>
                  </a:extLst>
                </a:gridCol>
                <a:gridCol w="2245921">
                  <a:extLst>
                    <a:ext uri="{9D8B030D-6E8A-4147-A177-3AD203B41FA5}">
                      <a16:colId xmlns:a16="http://schemas.microsoft.com/office/drawing/2014/main" val="20001"/>
                    </a:ext>
                  </a:extLst>
                </a:gridCol>
              </a:tblGrid>
              <a:tr h="283228">
                <a:tc>
                  <a:txBody>
                    <a:bodyPr/>
                    <a:lstStyle/>
                    <a:p>
                      <a:r>
                        <a:rPr lang="en-US" sz="1600" dirty="0">
                          <a:latin typeface="Verdana" pitchFamily="34" charset="0"/>
                          <a:ea typeface="Verdana" pitchFamily="34" charset="0"/>
                          <a:cs typeface="Verdana" pitchFamily="34" charset="0"/>
                        </a:rPr>
                        <a:t>Sales</a:t>
                      </a:r>
                    </a:p>
                  </a:txBody>
                  <a:tcPr/>
                </a:tc>
                <a:tc>
                  <a:txBody>
                    <a:bodyPr/>
                    <a:lstStyle/>
                    <a:p>
                      <a:pPr algn="r"/>
                      <a:r>
                        <a:rPr lang="en-US" sz="1600" dirty="0">
                          <a:latin typeface="Verdana" pitchFamily="34" charset="0"/>
                          <a:ea typeface="Verdana" pitchFamily="34" charset="0"/>
                          <a:cs typeface="Verdana" pitchFamily="34" charset="0"/>
                        </a:rPr>
                        <a:t>$ 7,500</a:t>
                      </a:r>
                    </a:p>
                  </a:txBody>
                  <a:tcPr/>
                </a:tc>
                <a:extLst>
                  <a:ext uri="{0D108BD9-81ED-4DB2-BD59-A6C34878D82A}">
                    <a16:rowId xmlns:a16="http://schemas.microsoft.com/office/drawing/2014/main" val="10000"/>
                  </a:ext>
                </a:extLst>
              </a:tr>
              <a:tr h="350520">
                <a:tc>
                  <a:txBody>
                    <a:bodyPr/>
                    <a:lstStyle/>
                    <a:p>
                      <a:r>
                        <a:rPr lang="en-US" sz="1600" dirty="0">
                          <a:latin typeface="Verdana" pitchFamily="34" charset="0"/>
                          <a:ea typeface="Verdana" pitchFamily="34" charset="0"/>
                          <a:cs typeface="Verdana" pitchFamily="34" charset="0"/>
                        </a:rPr>
                        <a:t>Sales</a:t>
                      </a:r>
                      <a:r>
                        <a:rPr lang="en-US" sz="1600" baseline="0" dirty="0">
                          <a:latin typeface="Verdana" pitchFamily="34" charset="0"/>
                          <a:ea typeface="Verdana" pitchFamily="34" charset="0"/>
                          <a:cs typeface="Verdana" pitchFamily="34" charset="0"/>
                        </a:rPr>
                        <a:t> returns and allowance</a:t>
                      </a:r>
                      <a:endParaRPr lang="en-US" sz="1600" dirty="0">
                        <a:latin typeface="Verdana" pitchFamily="34" charset="0"/>
                        <a:ea typeface="Verdana" pitchFamily="34" charset="0"/>
                        <a:cs typeface="Verdana" pitchFamily="34" charset="0"/>
                      </a:endParaRPr>
                    </a:p>
                  </a:txBody>
                  <a:tcPr/>
                </a:tc>
                <a:tc>
                  <a:txBody>
                    <a:bodyPr/>
                    <a:lstStyle/>
                    <a:p>
                      <a:pPr algn="l"/>
                      <a:r>
                        <a:rPr lang="en-US" sz="1600" dirty="0">
                          <a:latin typeface="Verdana" pitchFamily="34" charset="0"/>
                          <a:ea typeface="Verdana" pitchFamily="34" charset="0"/>
                          <a:cs typeface="Verdana" pitchFamily="34" charset="0"/>
                        </a:rPr>
                        <a:t>$ 350</a:t>
                      </a:r>
                    </a:p>
                  </a:txBody>
                  <a:tcPr/>
                </a:tc>
                <a:extLst>
                  <a:ext uri="{0D108BD9-81ED-4DB2-BD59-A6C34878D82A}">
                    <a16:rowId xmlns:a16="http://schemas.microsoft.com/office/drawing/2014/main" val="10001"/>
                  </a:ext>
                </a:extLst>
              </a:tr>
              <a:tr h="283228">
                <a:tc>
                  <a:txBody>
                    <a:bodyPr/>
                    <a:lstStyle/>
                    <a:p>
                      <a:r>
                        <a:rPr lang="en-US" sz="1600" dirty="0">
                          <a:latin typeface="Verdana" pitchFamily="34" charset="0"/>
                          <a:ea typeface="Verdana" pitchFamily="34" charset="0"/>
                          <a:cs typeface="Verdana" pitchFamily="34" charset="0"/>
                        </a:rPr>
                        <a:t>Sales discounts</a:t>
                      </a:r>
                    </a:p>
                  </a:txBody>
                  <a:tcPr/>
                </a:tc>
                <a:tc>
                  <a:txBody>
                    <a:bodyPr/>
                    <a:lstStyle/>
                    <a:p>
                      <a:pPr algn="l"/>
                      <a:r>
                        <a:rPr lang="en-US" sz="1600" dirty="0">
                          <a:latin typeface="Verdana" pitchFamily="34" charset="0"/>
                          <a:ea typeface="Verdana" pitchFamily="34" charset="0"/>
                          <a:cs typeface="Verdana" pitchFamily="34" charset="0"/>
                        </a:rPr>
                        <a:t>   144</a:t>
                      </a:r>
                      <a:r>
                        <a:rPr lang="en-US" sz="1600" baseline="0" dirty="0">
                          <a:latin typeface="Verdana" pitchFamily="34" charset="0"/>
                          <a:ea typeface="Verdana" pitchFamily="34" charset="0"/>
                          <a:cs typeface="Verdana" pitchFamily="34" charset="0"/>
                        </a:rPr>
                        <a:t>            (494)</a:t>
                      </a: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283228">
                <a:tc>
                  <a:txBody>
                    <a:bodyPr/>
                    <a:lstStyle/>
                    <a:p>
                      <a:r>
                        <a:rPr lang="en-US" sz="1600" dirty="0">
                          <a:latin typeface="Verdana" pitchFamily="34" charset="0"/>
                          <a:ea typeface="Verdana" pitchFamily="34" charset="0"/>
                          <a:cs typeface="Verdana" pitchFamily="34" charset="0"/>
                        </a:rPr>
                        <a:t>Net sales</a:t>
                      </a:r>
                    </a:p>
                  </a:txBody>
                  <a:tcPr/>
                </a:tc>
                <a:tc>
                  <a:txBody>
                    <a:bodyPr/>
                    <a:lstStyle/>
                    <a:p>
                      <a:pPr algn="r"/>
                      <a:r>
                        <a:rPr lang="en-US" sz="1600" dirty="0">
                          <a:latin typeface="Verdana" pitchFamily="34" charset="0"/>
                          <a:ea typeface="Verdana" pitchFamily="34" charset="0"/>
                          <a:cs typeface="Verdana" pitchFamily="34" charset="0"/>
                        </a:rPr>
                        <a:t>7,006</a:t>
                      </a:r>
                    </a:p>
                  </a:txBody>
                  <a:tcPr/>
                </a:tc>
                <a:extLst>
                  <a:ext uri="{0D108BD9-81ED-4DB2-BD59-A6C34878D82A}">
                    <a16:rowId xmlns:a16="http://schemas.microsoft.com/office/drawing/2014/main" val="10003"/>
                  </a:ext>
                </a:extLst>
              </a:tr>
              <a:tr h="283228">
                <a:tc>
                  <a:txBody>
                    <a:bodyPr/>
                    <a:lstStyle/>
                    <a:p>
                      <a:r>
                        <a:rPr lang="en-US" sz="1600" dirty="0">
                          <a:latin typeface="Verdana" pitchFamily="34" charset="0"/>
                          <a:ea typeface="Verdana" pitchFamily="34" charset="0"/>
                          <a:cs typeface="Verdana" pitchFamily="34" charset="0"/>
                        </a:rPr>
                        <a:t>Cost of goods sold</a:t>
                      </a:r>
                    </a:p>
                  </a:txBody>
                  <a:tcPr/>
                </a:tc>
                <a:tc>
                  <a:txBody>
                    <a:bodyPr/>
                    <a:lstStyle/>
                    <a:p>
                      <a:pPr algn="r"/>
                      <a:r>
                        <a:rPr lang="en-US" sz="1600" dirty="0">
                          <a:latin typeface="Verdana" pitchFamily="34" charset="0"/>
                          <a:ea typeface="Verdana" pitchFamily="34" charset="0"/>
                          <a:cs typeface="Verdana" pitchFamily="34" charset="0"/>
                        </a:rPr>
                        <a:t>4,800</a:t>
                      </a:r>
                    </a:p>
                  </a:txBody>
                  <a:tcPr/>
                </a:tc>
                <a:extLst>
                  <a:ext uri="{0D108BD9-81ED-4DB2-BD59-A6C34878D82A}">
                    <a16:rowId xmlns:a16="http://schemas.microsoft.com/office/drawing/2014/main" val="10004"/>
                  </a:ext>
                </a:extLst>
              </a:tr>
              <a:tr h="283228">
                <a:tc>
                  <a:txBody>
                    <a:bodyPr/>
                    <a:lstStyle/>
                    <a:p>
                      <a:r>
                        <a:rPr lang="en-US" sz="1600" dirty="0">
                          <a:latin typeface="Verdana" pitchFamily="34" charset="0"/>
                          <a:ea typeface="Verdana" pitchFamily="34" charset="0"/>
                          <a:cs typeface="Verdana" pitchFamily="34" charset="0"/>
                        </a:rPr>
                        <a:t>Gross margin on sales</a:t>
                      </a:r>
                    </a:p>
                  </a:txBody>
                  <a:tcPr/>
                </a:tc>
                <a:tc>
                  <a:txBody>
                    <a:bodyPr/>
                    <a:lstStyle/>
                    <a:p>
                      <a:pPr algn="r"/>
                      <a:r>
                        <a:rPr lang="en-US" sz="1600" dirty="0">
                          <a:latin typeface="Verdana" pitchFamily="34" charset="0"/>
                          <a:ea typeface="Verdana" pitchFamily="34" charset="0"/>
                          <a:cs typeface="Verdana" pitchFamily="34" charset="0"/>
                        </a:rPr>
                        <a:t>$ 2,206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327101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7180" y="2362200"/>
            <a:ext cx="8549640" cy="2367490"/>
          </a:xfrm>
        </p:spPr>
        <p:txBody>
          <a:bodyPr/>
          <a:lstStyle/>
          <a:p>
            <a:r>
              <a:rPr lang="en-US" altLang="en-US" sz="3600" b="1" dirty="0">
                <a:solidFill>
                  <a:prstClr val="black"/>
                </a:solidFill>
              </a:rPr>
              <a:t>Learning Objective</a:t>
            </a:r>
            <a:r>
              <a:rPr lang="en-US" altLang="en-US" sz="3600" b="1" dirty="0"/>
              <a:t> P3:</a:t>
            </a:r>
            <a:r>
              <a:rPr lang="en-US" altLang="en-US" sz="3600" b="0" baseline="0" dirty="0"/>
              <a:t> </a:t>
            </a:r>
            <a:r>
              <a:rPr lang="en-US" sz="3600" dirty="0">
                <a:solidFill>
                  <a:prstClr val="black"/>
                </a:solidFill>
              </a:rPr>
              <a:t>Prepare adjustments and close accounts for a merchandising company.</a:t>
            </a:r>
            <a:endParaRPr lang="en-US" altLang="en-US" sz="3600" dirty="0"/>
          </a:p>
        </p:txBody>
      </p:sp>
    </p:spTree>
    <p:extLst>
      <p:ext uri="{BB962C8B-B14F-4D97-AF65-F5344CB8AC3E}">
        <p14:creationId xmlns:p14="http://schemas.microsoft.com/office/powerpoint/2010/main" val="3206896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068634"/>
          </a:xfrm>
        </p:spPr>
        <p:txBody>
          <a:bodyPr anchor="ctr"/>
          <a:lstStyle/>
          <a:p>
            <a:r>
              <a:rPr lang="en-US" kern="0" dirty="0"/>
              <a:t>Exhibit 4.10 </a:t>
            </a:r>
            <a:r>
              <a:rPr lang="en-US" altLang="en-US" dirty="0"/>
              <a:t>Merchandising Cost Flow in the Accounting Cycle</a:t>
            </a:r>
            <a:endParaRPr lang="en-US" dirty="0"/>
          </a:p>
        </p:txBody>
      </p:sp>
      <p:sp>
        <p:nvSpPr>
          <p:cNvPr id="6" name="Text Placeholder 5"/>
          <p:cNvSpPr>
            <a:spLocks noGrp="1"/>
          </p:cNvSpPr>
          <p:nvPr>
            <p:ph type="body" sz="quarter" idx="14"/>
          </p:nvPr>
        </p:nvSpPr>
        <p:spPr>
          <a:xfrm>
            <a:off x="152400" y="1600200"/>
            <a:ext cx="8805334" cy="627095"/>
          </a:xfrm>
        </p:spPr>
        <p:txBody>
          <a:bodyPr/>
          <a:lstStyle/>
          <a:p>
            <a:pPr algn="ctr"/>
            <a:r>
              <a:rPr lang="en-US" altLang="en-US" sz="1800" b="1" kern="0" dirty="0">
                <a:solidFill>
                  <a:prstClr val="black"/>
                </a:solidFill>
                <a:latin typeface="+mj-lt"/>
              </a:rPr>
              <a:t>Learning Objective P3: </a:t>
            </a:r>
            <a:r>
              <a:rPr lang="en-US" sz="1800" dirty="0">
                <a:solidFill>
                  <a:prstClr val="black"/>
                </a:solidFill>
                <a:latin typeface="+mj-lt"/>
              </a:rPr>
              <a:t>Prepare adjustments and close accounts for a merchandising company.</a:t>
            </a:r>
          </a:p>
        </p:txBody>
      </p:sp>
      <p:pic>
        <p:nvPicPr>
          <p:cNvPr id="11" name="Picture 2" descr="Merchandise cost flow is illustrated.&#10;In Period 1, beginning inventory and net purchases (from supplier) make up merchandise available for sale. At the end of period 1, ending inventory becomes part of beginning inventory for period 2, and it is recorded on the balance sheet. Cost of goods sold at the end of period 1 is recorded on the income statement.&#10;&#10;The same cycle repeats for period 2."/>
          <p:cNvPicPr>
            <a:picLocks noGrp="1" noChangeAspect="1" noChangeArrowheads="1"/>
          </p:cNvPicPr>
          <p:nvPr>
            <p:ph type="pic" sz="quarter" idx="17"/>
          </p:nvPr>
        </p:nvPicPr>
        <p:blipFill>
          <a:blip r:embed="rId3" cstate="print"/>
          <a:stretch>
            <a:fillRect/>
          </a:stretch>
        </p:blipFill>
        <p:spPr bwMode="auto">
          <a:xfrm>
            <a:off x="2590800" y="2229128"/>
            <a:ext cx="3896694" cy="4247871"/>
          </a:xfrm>
          <a:prstGeom prst="rect">
            <a:avLst/>
          </a:prstGeom>
          <a:noFill/>
          <a:ln w="9525">
            <a:noFill/>
            <a:miter lim="800000"/>
            <a:headEnd/>
            <a:tailEnd/>
          </a:ln>
        </p:spPr>
      </p:pic>
    </p:spTree>
    <p:extLst>
      <p:ext uri="{BB962C8B-B14F-4D97-AF65-F5344CB8AC3E}">
        <p14:creationId xmlns:p14="http://schemas.microsoft.com/office/powerpoint/2010/main" val="310359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0481"/>
            <a:ext cx="8518923" cy="1061014"/>
          </a:xfrm>
        </p:spPr>
        <p:txBody>
          <a:bodyPr anchor="ctr"/>
          <a:lstStyle/>
          <a:p>
            <a:r>
              <a:rPr lang="en-US" altLang="en-US" dirty="0"/>
              <a:t>Adjusting Entries for Merchandisers (1 of 2)</a:t>
            </a:r>
            <a:endParaRPr lang="en-US" dirty="0"/>
          </a:p>
        </p:txBody>
      </p:sp>
      <p:sp>
        <p:nvSpPr>
          <p:cNvPr id="3" name="Text Placeholder 2"/>
          <p:cNvSpPr>
            <a:spLocks noGrp="1"/>
          </p:cNvSpPr>
          <p:nvPr>
            <p:ph type="body" sz="quarter" idx="14"/>
          </p:nvPr>
        </p:nvSpPr>
        <p:spPr>
          <a:xfrm>
            <a:off x="348673" y="1659909"/>
            <a:ext cx="8415867" cy="613604"/>
          </a:xfrm>
        </p:spPr>
        <p:txBody>
          <a:bodyPr anchor="t"/>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4" name="Content Placeholder 3"/>
          <p:cNvSpPr>
            <a:spLocks noGrp="1"/>
          </p:cNvSpPr>
          <p:nvPr>
            <p:ph sz="quarter" idx="15"/>
          </p:nvPr>
        </p:nvSpPr>
        <p:spPr>
          <a:xfrm>
            <a:off x="518006" y="2549746"/>
            <a:ext cx="8231296" cy="955454"/>
          </a:xfrm>
        </p:spPr>
        <p:txBody>
          <a:bodyPr/>
          <a:lstStyle/>
          <a:p>
            <a:pPr marL="0" indent="0">
              <a:buNone/>
            </a:pPr>
            <a:r>
              <a:rPr lang="en-US" sz="2600" b="1" dirty="0">
                <a:cs typeface="Arial" pitchFamily="34" charset="0"/>
              </a:rPr>
              <a:t>Shrinkage: </a:t>
            </a:r>
            <a:r>
              <a:rPr lang="en-US" sz="2600" dirty="0">
                <a:cs typeface="Arial" pitchFamily="34" charset="0"/>
              </a:rPr>
              <a:t>adjustment to reflect loss of merchandise:</a:t>
            </a:r>
          </a:p>
        </p:txBody>
      </p:sp>
      <p:pic>
        <p:nvPicPr>
          <p:cNvPr id="7" name="Picture 6" descr="Journal entry for adjusting for inventory shrinkage&#10;Dec. 31 debit Cost of Goods Sold 250 &#10; credit Merchandise Inventory  250&#10; Adjust for $250 shrinkage.  &#10;"/>
          <p:cNvPicPr>
            <a:picLocks noChangeAspect="1"/>
          </p:cNvPicPr>
          <p:nvPr/>
        </p:nvPicPr>
        <p:blipFill>
          <a:blip r:embed="rId3"/>
          <a:stretch>
            <a:fillRect/>
          </a:stretch>
        </p:blipFill>
        <p:spPr>
          <a:xfrm>
            <a:off x="607490" y="3740611"/>
            <a:ext cx="7913541" cy="907589"/>
          </a:xfrm>
          <a:prstGeom prst="rect">
            <a:avLst/>
          </a:prstGeom>
        </p:spPr>
      </p:pic>
    </p:spTree>
    <p:extLst>
      <p:ext uri="{BB962C8B-B14F-4D97-AF65-F5344CB8AC3E}">
        <p14:creationId xmlns:p14="http://schemas.microsoft.com/office/powerpoint/2010/main" val="2151964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585355"/>
            <a:ext cx="8534400" cy="1014845"/>
          </a:xfrm>
        </p:spPr>
        <p:txBody>
          <a:bodyPr/>
          <a:lstStyle/>
          <a:p>
            <a:r>
              <a:rPr lang="en-US" altLang="en-US" sz="3600" dirty="0"/>
              <a:t>Adjusting Entries for Merchandisers (2 of 2)</a:t>
            </a:r>
            <a:endParaRPr lang="en-US" sz="3600" dirty="0"/>
          </a:p>
        </p:txBody>
      </p:sp>
      <p:sp>
        <p:nvSpPr>
          <p:cNvPr id="10" name="Text Placeholder 9"/>
          <p:cNvSpPr>
            <a:spLocks noGrp="1"/>
          </p:cNvSpPr>
          <p:nvPr>
            <p:ph type="body" sz="quarter" idx="13"/>
          </p:nvPr>
        </p:nvSpPr>
        <p:spPr>
          <a:xfrm>
            <a:off x="151555" y="1752600"/>
            <a:ext cx="8832421" cy="623455"/>
          </a:xfrm>
        </p:spPr>
        <p:txBody>
          <a:bodyPr/>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9" name="Content Placeholder 8"/>
          <p:cNvSpPr>
            <a:spLocks noGrp="1"/>
          </p:cNvSpPr>
          <p:nvPr>
            <p:ph idx="1"/>
          </p:nvPr>
        </p:nvSpPr>
        <p:spPr>
          <a:xfrm>
            <a:off x="440266" y="2667000"/>
            <a:ext cx="8255001" cy="3581400"/>
          </a:xfrm>
        </p:spPr>
        <p:txBody>
          <a:bodyPr/>
          <a:lstStyle/>
          <a:p>
            <a:pPr marL="0" indent="0">
              <a:buNone/>
              <a:defRPr/>
            </a:pPr>
            <a:r>
              <a:rPr lang="en-US" sz="2400" b="1" dirty="0">
                <a:cs typeface="Arial" pitchFamily="34" charset="0"/>
              </a:rPr>
              <a:t>Sales Discounts, Returns and Allowances:</a:t>
            </a:r>
          </a:p>
          <a:p>
            <a:pPr marL="0" indent="0">
              <a:buNone/>
              <a:defRPr/>
            </a:pPr>
            <a:r>
              <a:rPr lang="en-US" sz="2400" dirty="0">
                <a:cs typeface="Arial" pitchFamily="34" charset="0"/>
              </a:rPr>
              <a:t>New revenue recognition rules require reporting of sales at net amount expected. Adjusting entries required for:</a:t>
            </a:r>
          </a:p>
          <a:p>
            <a:pPr marL="457200" indent="-457200">
              <a:buFont typeface="+mj-lt"/>
              <a:buAutoNum type="arabicPeriod"/>
              <a:defRPr/>
            </a:pPr>
            <a:r>
              <a:rPr lang="en-US" sz="2400" dirty="0">
                <a:cs typeface="Arial" pitchFamily="34" charset="0"/>
              </a:rPr>
              <a:t>Expected sales discounts</a:t>
            </a:r>
          </a:p>
          <a:p>
            <a:pPr marL="457200" indent="-457200">
              <a:buFont typeface="+mj-lt"/>
              <a:buAutoNum type="arabicPeriod"/>
              <a:defRPr/>
            </a:pPr>
            <a:r>
              <a:rPr lang="en-US" sz="2400" dirty="0">
                <a:cs typeface="Arial" pitchFamily="34" charset="0"/>
              </a:rPr>
              <a:t>Expected returns and allowances (revenue side)</a:t>
            </a:r>
          </a:p>
          <a:p>
            <a:pPr marL="457200" indent="-457200">
              <a:buFont typeface="+mj-lt"/>
              <a:buAutoNum type="arabicPeriod"/>
              <a:defRPr/>
            </a:pPr>
            <a:r>
              <a:rPr lang="en-US" sz="2400" dirty="0">
                <a:cs typeface="Arial" pitchFamily="34" charset="0"/>
              </a:rPr>
              <a:t>Expected returns and allowances (cost side)</a:t>
            </a:r>
          </a:p>
        </p:txBody>
      </p:sp>
    </p:spTree>
    <p:extLst>
      <p:ext uri="{BB962C8B-B14F-4D97-AF65-F5344CB8AC3E}">
        <p14:creationId xmlns:p14="http://schemas.microsoft.com/office/powerpoint/2010/main" val="4280386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1001436"/>
          </a:xfrm>
        </p:spPr>
        <p:txBody>
          <a:bodyPr anchor="ctr"/>
          <a:lstStyle/>
          <a:p>
            <a:pPr marL="0" indent="0"/>
            <a:r>
              <a:rPr lang="en-US" kern="0" dirty="0"/>
              <a:t>Exhibit 4.11 </a:t>
            </a:r>
            <a:r>
              <a:rPr lang="en-US" altLang="en-US" dirty="0"/>
              <a:t>Closing Entries for Merchandisers (1 of 4)</a:t>
            </a:r>
            <a:endParaRPr lang="en-US" dirty="0"/>
          </a:p>
        </p:txBody>
      </p:sp>
      <p:sp>
        <p:nvSpPr>
          <p:cNvPr id="6" name="Text Placeholder 5"/>
          <p:cNvSpPr>
            <a:spLocks noGrp="1"/>
          </p:cNvSpPr>
          <p:nvPr>
            <p:ph type="body" sz="quarter" idx="14"/>
          </p:nvPr>
        </p:nvSpPr>
        <p:spPr>
          <a:xfrm>
            <a:off x="228600" y="1687236"/>
            <a:ext cx="8648700" cy="598764"/>
          </a:xfrm>
        </p:spPr>
        <p:txBody>
          <a:bodyPr/>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10" name="Content Placeholder 2"/>
          <p:cNvSpPr>
            <a:spLocks noGrp="1"/>
          </p:cNvSpPr>
          <p:nvPr>
            <p:ph sz="quarter" idx="15"/>
          </p:nvPr>
        </p:nvSpPr>
        <p:spPr>
          <a:xfrm>
            <a:off x="457200" y="2514600"/>
            <a:ext cx="8229600" cy="838200"/>
          </a:xfrm>
        </p:spPr>
        <p:txBody>
          <a:bodyPr/>
          <a:lstStyle/>
          <a:p>
            <a:pPr marL="0" indent="0">
              <a:buNone/>
            </a:pPr>
            <a:r>
              <a:rPr lang="en-US" sz="2400" b="1" dirty="0"/>
              <a:t>Step 1: </a:t>
            </a:r>
            <a:r>
              <a:rPr lang="en-US" sz="2400" dirty="0"/>
              <a:t>Close Credit Balances in Temporary Accounts to Income Summary.</a:t>
            </a:r>
          </a:p>
        </p:txBody>
      </p:sp>
      <p:pic>
        <p:nvPicPr>
          <p:cNvPr id="9" name="Picture 8" descr="Dec. 31 debit Sales 321,000 &#10; credit Income Summary  321,000&#10; Close credit balances in temporary accounts.  &#10;"/>
          <p:cNvPicPr>
            <a:picLocks noChangeAspect="1"/>
          </p:cNvPicPr>
          <p:nvPr/>
        </p:nvPicPr>
        <p:blipFill>
          <a:blip r:embed="rId3"/>
          <a:stretch>
            <a:fillRect/>
          </a:stretch>
        </p:blipFill>
        <p:spPr>
          <a:xfrm>
            <a:off x="438150" y="3581400"/>
            <a:ext cx="8267700" cy="781050"/>
          </a:xfrm>
          <a:prstGeom prst="rect">
            <a:avLst/>
          </a:prstGeom>
        </p:spPr>
      </p:pic>
    </p:spTree>
    <p:extLst>
      <p:ext uri="{BB962C8B-B14F-4D97-AF65-F5344CB8AC3E}">
        <p14:creationId xmlns:p14="http://schemas.microsoft.com/office/powerpoint/2010/main" val="551663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1001436"/>
          </a:xfrm>
        </p:spPr>
        <p:txBody>
          <a:bodyPr anchor="ctr"/>
          <a:lstStyle/>
          <a:p>
            <a:pPr marL="0" indent="0"/>
            <a:r>
              <a:rPr lang="en-US" kern="0" dirty="0"/>
              <a:t>Exhibit 4.11 </a:t>
            </a:r>
            <a:r>
              <a:rPr lang="en-US" altLang="en-US" dirty="0"/>
              <a:t>Closing Entries for Merchandisers (2 of 4)</a:t>
            </a:r>
            <a:endParaRPr lang="en-US" dirty="0"/>
          </a:p>
        </p:txBody>
      </p:sp>
      <p:sp>
        <p:nvSpPr>
          <p:cNvPr id="6" name="Text Placeholder 5"/>
          <p:cNvSpPr>
            <a:spLocks noGrp="1"/>
          </p:cNvSpPr>
          <p:nvPr>
            <p:ph type="body" sz="quarter" idx="14"/>
          </p:nvPr>
        </p:nvSpPr>
        <p:spPr>
          <a:xfrm>
            <a:off x="228600" y="1687236"/>
            <a:ext cx="8648700" cy="598764"/>
          </a:xfrm>
        </p:spPr>
        <p:txBody>
          <a:bodyPr/>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10" name="Content Placeholder 2"/>
          <p:cNvSpPr>
            <a:spLocks noGrp="1"/>
          </p:cNvSpPr>
          <p:nvPr>
            <p:ph sz="quarter" idx="15"/>
          </p:nvPr>
        </p:nvSpPr>
        <p:spPr>
          <a:xfrm>
            <a:off x="457200" y="2514600"/>
            <a:ext cx="8229600" cy="838200"/>
          </a:xfrm>
        </p:spPr>
        <p:txBody>
          <a:bodyPr/>
          <a:lstStyle/>
          <a:p>
            <a:pPr marL="0" indent="0">
              <a:buNone/>
            </a:pPr>
            <a:r>
              <a:rPr lang="en-US" sz="2400" b="1" dirty="0"/>
              <a:t>Step 2: </a:t>
            </a:r>
            <a:r>
              <a:rPr lang="en-US" sz="2400" dirty="0"/>
              <a:t>Close Debit Balances in Temporary Accounts to Income Summary.</a:t>
            </a:r>
          </a:p>
        </p:txBody>
      </p:sp>
      <p:pic>
        <p:nvPicPr>
          <p:cNvPr id="2" name="Picture 1" descr="Dec. 31 debit Income Summary 308,100 &#10;Credits to:&#10; Sales Discounts  4,300&#10; Sales Returns and Allowances  2,000&#10; Cost of Goods Sold  230,400&#10; Depreciation Expense  3,700&#10; Salaries Expense  43,800&#10; Insurance Expense  600&#10; Rent Expense  9,000&#10; Supplies Expense  3,000&#10; Advertising Expense  11,300&#10; Close debit balances in temporary accounts.  &#10;"/>
          <p:cNvPicPr>
            <a:picLocks noChangeAspect="1"/>
          </p:cNvPicPr>
          <p:nvPr/>
        </p:nvPicPr>
        <p:blipFill>
          <a:blip r:embed="rId3"/>
          <a:stretch>
            <a:fillRect/>
          </a:stretch>
        </p:blipFill>
        <p:spPr>
          <a:xfrm>
            <a:off x="409575" y="3505200"/>
            <a:ext cx="8324850" cy="2590800"/>
          </a:xfrm>
          <a:prstGeom prst="rect">
            <a:avLst/>
          </a:prstGeom>
        </p:spPr>
      </p:pic>
    </p:spTree>
    <p:extLst>
      <p:ext uri="{BB962C8B-B14F-4D97-AF65-F5344CB8AC3E}">
        <p14:creationId xmlns:p14="http://schemas.microsoft.com/office/powerpoint/2010/main" val="3003038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1001436"/>
          </a:xfrm>
        </p:spPr>
        <p:txBody>
          <a:bodyPr anchor="ctr"/>
          <a:lstStyle/>
          <a:p>
            <a:pPr marL="0" indent="0"/>
            <a:r>
              <a:rPr lang="en-US" kern="0" dirty="0"/>
              <a:t>Exhibit 4.11 </a:t>
            </a:r>
            <a:r>
              <a:rPr lang="en-US" altLang="en-US" dirty="0"/>
              <a:t>Closing Entries for Merchandisers (3 of 4)</a:t>
            </a:r>
            <a:endParaRPr lang="en-US" dirty="0"/>
          </a:p>
        </p:txBody>
      </p:sp>
      <p:sp>
        <p:nvSpPr>
          <p:cNvPr id="6" name="Text Placeholder 5"/>
          <p:cNvSpPr>
            <a:spLocks noGrp="1"/>
          </p:cNvSpPr>
          <p:nvPr>
            <p:ph type="body" sz="quarter" idx="14"/>
          </p:nvPr>
        </p:nvSpPr>
        <p:spPr>
          <a:xfrm>
            <a:off x="228600" y="1687236"/>
            <a:ext cx="8648700" cy="598764"/>
          </a:xfrm>
        </p:spPr>
        <p:txBody>
          <a:bodyPr/>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10" name="Content Placeholder 2"/>
          <p:cNvSpPr>
            <a:spLocks noGrp="1"/>
          </p:cNvSpPr>
          <p:nvPr>
            <p:ph sz="quarter" idx="15"/>
          </p:nvPr>
        </p:nvSpPr>
        <p:spPr>
          <a:xfrm>
            <a:off x="457200" y="2514600"/>
            <a:ext cx="8229600" cy="2362200"/>
          </a:xfrm>
        </p:spPr>
        <p:txBody>
          <a:bodyPr/>
          <a:lstStyle/>
          <a:p>
            <a:pPr marL="0" indent="0">
              <a:buNone/>
            </a:pPr>
            <a:r>
              <a:rPr lang="en-US" sz="2400" b="1" dirty="0"/>
              <a:t>Step 3: </a:t>
            </a:r>
            <a:r>
              <a:rPr lang="en-US" sz="2400" dirty="0"/>
              <a:t>Close Income Summary to Retained Earnings.</a:t>
            </a:r>
          </a:p>
          <a:p>
            <a:pPr marL="0" indent="0">
              <a:buNone/>
            </a:pPr>
            <a:r>
              <a:rPr lang="en-US" sz="2400" dirty="0"/>
              <a:t>The third closing entry is identical for a merchandising company and a service company. The $12,900 amount is net income reported on the income statement.</a:t>
            </a:r>
          </a:p>
        </p:txBody>
      </p:sp>
      <p:pic>
        <p:nvPicPr>
          <p:cNvPr id="3" name="Picture 2" descr="Dec. 31 debit Income Summary 12,900 &#10;credit Retained Earnings  12,900&#10; Close Income Summary account.  &#10;"/>
          <p:cNvPicPr>
            <a:picLocks noChangeAspect="1"/>
          </p:cNvPicPr>
          <p:nvPr/>
        </p:nvPicPr>
        <p:blipFill>
          <a:blip r:embed="rId3"/>
          <a:stretch>
            <a:fillRect/>
          </a:stretch>
        </p:blipFill>
        <p:spPr>
          <a:xfrm>
            <a:off x="372533" y="5105400"/>
            <a:ext cx="8305800" cy="819150"/>
          </a:xfrm>
          <a:prstGeom prst="rect">
            <a:avLst/>
          </a:prstGeom>
        </p:spPr>
      </p:pic>
    </p:spTree>
    <p:extLst>
      <p:ext uri="{BB962C8B-B14F-4D97-AF65-F5344CB8AC3E}">
        <p14:creationId xmlns:p14="http://schemas.microsoft.com/office/powerpoint/2010/main" val="2652468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9144000" cy="1001436"/>
          </a:xfrm>
        </p:spPr>
        <p:txBody>
          <a:bodyPr anchor="ctr"/>
          <a:lstStyle/>
          <a:p>
            <a:pPr marL="0" indent="0"/>
            <a:r>
              <a:rPr lang="en-US" kern="0" dirty="0"/>
              <a:t>Exhibit 4.11 </a:t>
            </a:r>
            <a:r>
              <a:rPr lang="en-US" altLang="en-US" dirty="0"/>
              <a:t>Closing Entries for Merchandisers (4 of 4)</a:t>
            </a:r>
            <a:endParaRPr lang="en-US" dirty="0"/>
          </a:p>
        </p:txBody>
      </p:sp>
      <p:sp>
        <p:nvSpPr>
          <p:cNvPr id="6" name="Text Placeholder 5"/>
          <p:cNvSpPr>
            <a:spLocks noGrp="1"/>
          </p:cNvSpPr>
          <p:nvPr>
            <p:ph type="body" sz="quarter" idx="14"/>
          </p:nvPr>
        </p:nvSpPr>
        <p:spPr>
          <a:xfrm>
            <a:off x="228600" y="1687236"/>
            <a:ext cx="8648700" cy="598764"/>
          </a:xfrm>
        </p:spPr>
        <p:txBody>
          <a:bodyPr/>
          <a:lstStyle/>
          <a:p>
            <a:pPr algn="ct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10" name="Content Placeholder 2"/>
          <p:cNvSpPr>
            <a:spLocks noGrp="1"/>
          </p:cNvSpPr>
          <p:nvPr>
            <p:ph sz="quarter" idx="15"/>
          </p:nvPr>
        </p:nvSpPr>
        <p:spPr>
          <a:xfrm>
            <a:off x="457200" y="2514600"/>
            <a:ext cx="8229600" cy="2819400"/>
          </a:xfrm>
        </p:spPr>
        <p:txBody>
          <a:bodyPr/>
          <a:lstStyle/>
          <a:p>
            <a:pPr marL="0" indent="0">
              <a:buNone/>
            </a:pPr>
            <a:r>
              <a:rPr lang="en-US" sz="2400" b="1" dirty="0"/>
              <a:t>Step 4: </a:t>
            </a:r>
            <a:r>
              <a:rPr lang="en-US" sz="2400" dirty="0"/>
              <a:t>Close Dividends Account to Retained Earnings.</a:t>
            </a:r>
          </a:p>
          <a:p>
            <a:pPr marL="0" indent="0">
              <a:buNone/>
            </a:pPr>
            <a:r>
              <a:rPr lang="en-US" sz="2400" dirty="0"/>
              <a:t>The fourth closing entry is identical for a merchandising company and a service company. It closes the Dividends account and adjusts the Retained Earnings account to the amount shown on the balance sheet.</a:t>
            </a:r>
          </a:p>
        </p:txBody>
      </p:sp>
      <p:pic>
        <p:nvPicPr>
          <p:cNvPr id="2" name="Picture 1" descr="Dec. 31 Retained Earnings 4,000 &#10; Dividends  4,000&#10; Close Dividends account.  &#10;"/>
          <p:cNvPicPr>
            <a:picLocks noChangeAspect="1"/>
          </p:cNvPicPr>
          <p:nvPr/>
        </p:nvPicPr>
        <p:blipFill>
          <a:blip r:embed="rId3"/>
          <a:stretch>
            <a:fillRect/>
          </a:stretch>
        </p:blipFill>
        <p:spPr>
          <a:xfrm>
            <a:off x="419100" y="5486400"/>
            <a:ext cx="8305800" cy="819150"/>
          </a:xfrm>
          <a:prstGeom prst="rect">
            <a:avLst/>
          </a:prstGeom>
        </p:spPr>
      </p:pic>
    </p:spTree>
    <p:extLst>
      <p:ext uri="{BB962C8B-B14F-4D97-AF65-F5344CB8AC3E}">
        <p14:creationId xmlns:p14="http://schemas.microsoft.com/office/powerpoint/2010/main" val="3254719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71063"/>
            <a:ext cx="8229602" cy="715870"/>
          </a:xfrm>
        </p:spPr>
        <p:txBody>
          <a:bodyPr/>
          <a:lstStyle/>
          <a:p>
            <a:pPr fontAlgn="auto">
              <a:spcBef>
                <a:spcPts val="0"/>
              </a:spcBef>
              <a:spcAft>
                <a:spcPts val="0"/>
              </a:spcAft>
              <a:defRPr/>
            </a:pPr>
            <a:r>
              <a:rPr lang="en-US" sz="3600" dirty="0"/>
              <a:t>NEED-TO-KNOW 4-4 (1 of 3)</a:t>
            </a:r>
          </a:p>
        </p:txBody>
      </p:sp>
      <p:sp>
        <p:nvSpPr>
          <p:cNvPr id="12" name="Text Placeholder 11"/>
          <p:cNvSpPr>
            <a:spLocks noGrp="1"/>
          </p:cNvSpPr>
          <p:nvPr>
            <p:ph type="body" sz="quarter" idx="13"/>
          </p:nvPr>
        </p:nvSpPr>
        <p:spPr>
          <a:xfrm>
            <a:off x="152400" y="1288473"/>
            <a:ext cx="8839200" cy="616527"/>
          </a:xfrm>
        </p:spPr>
        <p:txBody>
          <a:bodyPr/>
          <a:lstStyle/>
          <a:p>
            <a:pPr lvl="0" algn="ctr"/>
            <a:r>
              <a:rPr lang="en-US" altLang="en-US" sz="1800" b="1" kern="0" dirty="0">
                <a:solidFill>
                  <a:prstClr val="black"/>
                </a:solidFill>
              </a:rPr>
              <a:t>Learning Objective P3: </a:t>
            </a:r>
            <a:r>
              <a:rPr lang="en-US" sz="1800" dirty="0"/>
              <a:t>Prepare adjustments and close accounts for a merchandising company.</a:t>
            </a:r>
            <a:endParaRPr lang="en-US" sz="1800" b="1" kern="0" dirty="0">
              <a:solidFill>
                <a:prstClr val="black"/>
              </a:solidFill>
            </a:endParaRPr>
          </a:p>
        </p:txBody>
      </p:sp>
      <p:sp>
        <p:nvSpPr>
          <p:cNvPr id="11" name="Content Placeholder 10"/>
          <p:cNvSpPr>
            <a:spLocks noGrp="1"/>
          </p:cNvSpPr>
          <p:nvPr>
            <p:ph idx="1"/>
          </p:nvPr>
        </p:nvSpPr>
        <p:spPr>
          <a:xfrm>
            <a:off x="406401" y="2209800"/>
            <a:ext cx="8280399" cy="4114800"/>
          </a:xfrm>
        </p:spPr>
        <p:txBody>
          <a:bodyPr/>
          <a:lstStyle/>
          <a:p>
            <a:pPr marL="0" indent="0">
              <a:buNone/>
            </a:pPr>
            <a:r>
              <a:rPr lang="en-US" sz="2400" dirty="0">
                <a:solidFill>
                  <a:srgbClr val="000000"/>
                </a:solidFill>
              </a:rPr>
              <a:t>A merchandising company’s ledger on May 31, its fiscal year-end, includes the following selected accounts that have normal balances (it uses the perpetual inventory system). A physical count of its May 31 year-end inventory reveals that the cost of the merchandise inventory still available is $656. (a) Prepare the entry to record any inventory shrinkage. (b) Prepare the four closing entries as of May 31. </a:t>
            </a:r>
            <a:endParaRPr lang="en-US" sz="2400" dirty="0">
              <a:solidFill>
                <a:prstClr val="black"/>
              </a:solidFill>
            </a:endParaRPr>
          </a:p>
        </p:txBody>
      </p:sp>
    </p:spTree>
    <p:extLst>
      <p:ext uri="{BB962C8B-B14F-4D97-AF65-F5344CB8AC3E}">
        <p14:creationId xmlns:p14="http://schemas.microsoft.com/office/powerpoint/2010/main" val="371516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1" y="533400"/>
            <a:ext cx="8912268" cy="1078607"/>
          </a:xfrm>
        </p:spPr>
        <p:txBody>
          <a:bodyPr anchor="ctr"/>
          <a:lstStyle/>
          <a:p>
            <a:r>
              <a:rPr lang="en-US" altLang="en-US" dirty="0"/>
              <a:t>Reporting Income for a Merchandiser (2 of 4)</a:t>
            </a:r>
            <a:endParaRPr lang="en-US" dirty="0"/>
          </a:p>
        </p:txBody>
      </p:sp>
      <p:sp>
        <p:nvSpPr>
          <p:cNvPr id="5" name="Text Placeholder 4"/>
          <p:cNvSpPr>
            <a:spLocks noGrp="1"/>
          </p:cNvSpPr>
          <p:nvPr>
            <p:ph type="body" sz="quarter" idx="14"/>
          </p:nvPr>
        </p:nvSpPr>
        <p:spPr>
          <a:xfrm>
            <a:off x="152400" y="1735912"/>
            <a:ext cx="8839200" cy="566777"/>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p:txBody>
      </p:sp>
      <p:sp>
        <p:nvSpPr>
          <p:cNvPr id="6" name="Content Placeholder 5"/>
          <p:cNvSpPr>
            <a:spLocks noGrp="1"/>
          </p:cNvSpPr>
          <p:nvPr>
            <p:ph sz="quarter" idx="15"/>
          </p:nvPr>
        </p:nvSpPr>
        <p:spPr>
          <a:xfrm>
            <a:off x="364067" y="2559172"/>
            <a:ext cx="8392965" cy="520456"/>
          </a:xfrm>
        </p:spPr>
        <p:txBody>
          <a:bodyPr/>
          <a:lstStyle/>
          <a:p>
            <a:pPr marL="0" indent="0">
              <a:buNone/>
              <a:defRPr/>
            </a:pPr>
            <a:r>
              <a:rPr lang="en-US" sz="2600" dirty="0"/>
              <a:t>Merchandising Companies</a:t>
            </a:r>
          </a:p>
        </p:txBody>
      </p:sp>
      <p:graphicFrame>
        <p:nvGraphicFramePr>
          <p:cNvPr id="2" name="Object 1"/>
          <p:cNvGraphicFramePr>
            <a:graphicFrameLocks noChangeAspect="1"/>
          </p:cNvGraphicFramePr>
          <p:nvPr>
            <p:extLst>
              <p:ext uri="{D42A27DB-BD31-4B8C-83A1-F6EECF244321}">
                <p14:modId xmlns:p14="http://schemas.microsoft.com/office/powerpoint/2010/main" val="196288259"/>
              </p:ext>
            </p:extLst>
          </p:nvPr>
        </p:nvGraphicFramePr>
        <p:xfrm>
          <a:off x="274725" y="3352800"/>
          <a:ext cx="8594550" cy="607468"/>
        </p:xfrm>
        <a:graphic>
          <a:graphicData uri="http://schemas.openxmlformats.org/presentationml/2006/ole">
            <mc:AlternateContent xmlns:mc="http://schemas.openxmlformats.org/markup-compatibility/2006">
              <mc:Choice xmlns:v="urn:schemas-microsoft-com:vml" Requires="v">
                <p:oleObj spid="_x0000_s5154" name="Equation" r:id="rId4" imgW="4851360" imgH="342720" progId="Equation.3">
                  <p:embed/>
                </p:oleObj>
              </mc:Choice>
              <mc:Fallback>
                <p:oleObj name="Equation" r:id="rId4" imgW="4851360" imgH="342720" progId="Equation.3">
                  <p:embed/>
                  <p:pic>
                    <p:nvPicPr>
                      <p:cNvPr id="0" name=""/>
                      <p:cNvPicPr/>
                      <p:nvPr/>
                    </p:nvPicPr>
                    <p:blipFill>
                      <a:blip r:embed="rId5"/>
                      <a:stretch>
                        <a:fillRect/>
                      </a:stretch>
                    </p:blipFill>
                    <p:spPr>
                      <a:xfrm>
                        <a:off x="274725" y="3352800"/>
                        <a:ext cx="8594550" cy="607468"/>
                      </a:xfrm>
                      <a:prstGeom prst="rect">
                        <a:avLst/>
                      </a:prstGeom>
                    </p:spPr>
                  </p:pic>
                </p:oleObj>
              </mc:Fallback>
            </mc:AlternateContent>
          </a:graphicData>
        </a:graphic>
      </p:graphicFrame>
    </p:spTree>
    <p:extLst>
      <p:ext uri="{BB962C8B-B14F-4D97-AF65-F5344CB8AC3E}">
        <p14:creationId xmlns:p14="http://schemas.microsoft.com/office/powerpoint/2010/main" val="1547332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71063"/>
            <a:ext cx="8229602" cy="681910"/>
          </a:xfrm>
        </p:spPr>
        <p:txBody>
          <a:bodyPr/>
          <a:lstStyle/>
          <a:p>
            <a:pPr fontAlgn="auto">
              <a:spcBef>
                <a:spcPts val="0"/>
              </a:spcBef>
              <a:spcAft>
                <a:spcPts val="0"/>
              </a:spcAft>
              <a:defRPr/>
            </a:pPr>
            <a:r>
              <a:rPr lang="en-US" sz="3600" dirty="0"/>
              <a:t>NEED-TO-KNOW 4-4 (2 of 3)</a:t>
            </a:r>
          </a:p>
        </p:txBody>
      </p:sp>
      <p:sp>
        <p:nvSpPr>
          <p:cNvPr id="12" name="Text Placeholder 11"/>
          <p:cNvSpPr>
            <a:spLocks noGrp="1"/>
          </p:cNvSpPr>
          <p:nvPr>
            <p:ph type="body" sz="quarter" idx="13"/>
          </p:nvPr>
        </p:nvSpPr>
        <p:spPr>
          <a:xfrm>
            <a:off x="152400" y="1295400"/>
            <a:ext cx="8839200" cy="616527"/>
          </a:xfrm>
        </p:spPr>
        <p:txBody>
          <a:bodyPr/>
          <a:lstStyle/>
          <a:p>
            <a:pPr lvl="0" algn="ctr"/>
            <a:r>
              <a:rPr lang="en-US" altLang="en-US" sz="1800" b="1" kern="0" dirty="0">
                <a:solidFill>
                  <a:prstClr val="black"/>
                </a:solidFill>
              </a:rPr>
              <a:t>Learning Objective P3: </a:t>
            </a:r>
            <a:r>
              <a:rPr lang="en-US" sz="1800" dirty="0"/>
              <a:t>Prepare adjustments and close accounts for a merchandising company.</a:t>
            </a:r>
            <a:endParaRPr lang="en-US" sz="1800" b="1" kern="0" dirty="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538935868"/>
              </p:ext>
            </p:extLst>
          </p:nvPr>
        </p:nvGraphicFramePr>
        <p:xfrm>
          <a:off x="1447800" y="2179320"/>
          <a:ext cx="6189133" cy="2011680"/>
        </p:xfrm>
        <a:graphic>
          <a:graphicData uri="http://schemas.openxmlformats.org/drawingml/2006/table">
            <a:tbl>
              <a:tblPr firstRow="1" bandRow="1">
                <a:tableStyleId>{5940675A-B579-460E-94D1-54222C63F5DA}</a:tableStyleId>
              </a:tblPr>
              <a:tblGrid>
                <a:gridCol w="4817533">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Merchandise inventory</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$756</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9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Common stock</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1,000</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Retained earnings</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0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Dividends</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150</a:t>
                      </a:r>
                      <a:endParaRPr kumimoji="0" lang="en-US"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0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0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Verdana" panose="020B0604030504040204" pitchFamily="34" charset="0"/>
                          <a:ea typeface="Verdana" panose="020B0604030504040204" pitchFamily="34" charset="0"/>
                          <a:cs typeface="Verdana" panose="020B0604030504040204" pitchFamily="34" charset="0"/>
                        </a:rPr>
                        <a:t>Sales discounts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71636126"/>
              </p:ext>
            </p:extLst>
          </p:nvPr>
        </p:nvGraphicFramePr>
        <p:xfrm>
          <a:off x="1447800" y="4373880"/>
          <a:ext cx="6172200" cy="1818640"/>
        </p:xfrm>
        <a:graphic>
          <a:graphicData uri="http://schemas.openxmlformats.org/drawingml/2006/table">
            <a:tbl>
              <a:tblPr firstRow="1" bandRow="1">
                <a:tableStyleId>{5940675A-B579-460E-94D1-54222C63F5DA}</a:tableStyleId>
              </a:tblPr>
              <a:tblGrid>
                <a:gridCol w="480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Other operating expenses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Cost of goods sold</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2,100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Depreciation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Salaries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600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returns and allowances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6001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99" y="533400"/>
            <a:ext cx="9009280" cy="697692"/>
          </a:xfrm>
        </p:spPr>
        <p:txBody>
          <a:bodyPr/>
          <a:lstStyle/>
          <a:p>
            <a:pPr fontAlgn="auto">
              <a:spcBef>
                <a:spcPts val="0"/>
              </a:spcBef>
              <a:spcAft>
                <a:spcPts val="0"/>
              </a:spcAft>
              <a:defRPr/>
            </a:pPr>
            <a:r>
              <a:rPr lang="en-US" sz="3600" dirty="0"/>
              <a:t>NEED-TO-KNOW 4-4 (3 of 3)</a:t>
            </a:r>
          </a:p>
        </p:txBody>
      </p:sp>
      <p:sp>
        <p:nvSpPr>
          <p:cNvPr id="7" name="Text Placeholder 6"/>
          <p:cNvSpPr>
            <a:spLocks noGrp="1"/>
          </p:cNvSpPr>
          <p:nvPr>
            <p:ph type="body" sz="quarter" idx="14"/>
          </p:nvPr>
        </p:nvSpPr>
        <p:spPr>
          <a:xfrm>
            <a:off x="250139" y="1238841"/>
            <a:ext cx="8610600" cy="594360"/>
          </a:xfrm>
        </p:spPr>
        <p:txBody>
          <a:bodyPr/>
          <a:lstStyle/>
          <a:p>
            <a:pPr lvl="0" algn="ctr"/>
            <a:r>
              <a:rPr lang="en-US" altLang="en-US" sz="1800" b="1" kern="0" dirty="0">
                <a:solidFill>
                  <a:prstClr val="black"/>
                </a:solidFill>
              </a:rPr>
              <a:t>Learning Objective P3: </a:t>
            </a:r>
            <a:r>
              <a:rPr lang="en-US" sz="1800" dirty="0"/>
              <a:t>Prepare adjustments and close accounts for a merchandising company.</a:t>
            </a:r>
            <a:endParaRPr lang="en-US" sz="1800" b="1" kern="0" dirty="0">
              <a:solidFill>
                <a:prstClr val="black"/>
              </a:solidFill>
            </a:endParaRPr>
          </a:p>
        </p:txBody>
      </p:sp>
      <p:graphicFrame>
        <p:nvGraphicFramePr>
          <p:cNvPr id="6" name="Table 5">
            <a:extLst>
              <a:ext uri="{FF2B5EF4-FFF2-40B4-BE49-F238E27FC236}">
                <a16:creationId xmlns:a16="http://schemas.microsoft.com/office/drawing/2014/main" id="{64523910-7208-4E1A-B948-9C393E54F256}"/>
              </a:ext>
            </a:extLst>
          </p:cNvPr>
          <p:cNvGraphicFramePr>
            <a:graphicFrameLocks noGrp="1"/>
          </p:cNvGraphicFramePr>
          <p:nvPr>
            <p:extLst>
              <p:ext uri="{D42A27DB-BD31-4B8C-83A1-F6EECF244321}">
                <p14:modId xmlns:p14="http://schemas.microsoft.com/office/powerpoint/2010/main" val="456760244"/>
              </p:ext>
            </p:extLst>
          </p:nvPr>
        </p:nvGraphicFramePr>
        <p:xfrm>
          <a:off x="685800" y="2209800"/>
          <a:ext cx="7217460" cy="4023361"/>
        </p:xfrm>
        <a:graphic>
          <a:graphicData uri="http://schemas.openxmlformats.org/drawingml/2006/table">
            <a:tbl>
              <a:tblPr firstRow="1" bandRow="1">
                <a:tableStyleId>{5940675A-B579-460E-94D1-54222C63F5DA}</a:tableStyleId>
              </a:tblPr>
              <a:tblGrid>
                <a:gridCol w="4431418">
                  <a:extLst>
                    <a:ext uri="{9D8B030D-6E8A-4147-A177-3AD203B41FA5}">
                      <a16:colId xmlns:a16="http://schemas.microsoft.com/office/drawing/2014/main" val="20000"/>
                    </a:ext>
                  </a:extLst>
                </a:gridCol>
                <a:gridCol w="1393021">
                  <a:extLst>
                    <a:ext uri="{9D8B030D-6E8A-4147-A177-3AD203B41FA5}">
                      <a16:colId xmlns:a16="http://schemas.microsoft.com/office/drawing/2014/main" val="20001"/>
                    </a:ext>
                  </a:extLst>
                </a:gridCol>
                <a:gridCol w="1393021">
                  <a:extLst>
                    <a:ext uri="{9D8B030D-6E8A-4147-A177-3AD203B41FA5}">
                      <a16:colId xmlns:a16="http://schemas.microsoft.com/office/drawing/2014/main" val="20002"/>
                    </a:ext>
                  </a:extLst>
                </a:gridCol>
              </a:tblGrid>
              <a:tr h="335281">
                <a:tc>
                  <a:txBody>
                    <a:bodyPr/>
                    <a:lstStyle/>
                    <a:p>
                      <a:pPr algn="ct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Debit</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Credit</a:t>
                      </a:r>
                    </a:p>
                  </a:txBody>
                  <a:tcPr>
                    <a:solidFill>
                      <a:srgbClr val="000000"/>
                    </a:solidFill>
                  </a:tcPr>
                </a:tc>
                <a:extLst>
                  <a:ext uri="{0D108BD9-81ED-4DB2-BD59-A6C34878D82A}">
                    <a16:rowId xmlns:a16="http://schemas.microsoft.com/office/drawing/2014/main" val="10000"/>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Merchandise inventory</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$756</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Common stock</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$1,000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Retained earnings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600" b="0" dirty="0">
                          <a:latin typeface="Verdana" panose="020B0604030504040204" pitchFamily="34" charset="0"/>
                          <a:ea typeface="Verdana" panose="020B0604030504040204" pitchFamily="34" charset="0"/>
                          <a:cs typeface="Verdana" panose="020B0604030504040204" pitchFamily="34" charset="0"/>
                        </a:rPr>
                        <a:t>1,300</a:t>
                      </a:r>
                    </a:p>
                  </a:txBody>
                  <a:tcPr/>
                </a:tc>
                <a:extLst>
                  <a:ext uri="{0D108BD9-81ED-4DB2-BD59-A6C34878D82A}">
                    <a16:rowId xmlns:a16="http://schemas.microsoft.com/office/drawing/2014/main" val="10003"/>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rPr>
                        <a:t>Dividends</a:t>
                      </a:r>
                    </a:p>
                  </a:txBody>
                  <a:tcP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150</a:t>
                      </a: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7082121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discounts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returns and allowances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Cost of goods sold</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2,100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7"/>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Depreciation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Salaries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600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9"/>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Other operating expenses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25866840"/>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5290" y="596131"/>
            <a:ext cx="8032174" cy="927869"/>
          </a:xfrm>
        </p:spPr>
        <p:txBody>
          <a:bodyPr/>
          <a:lstStyle/>
          <a:p>
            <a:pPr fontAlgn="auto">
              <a:spcBef>
                <a:spcPts val="0"/>
              </a:spcBef>
              <a:spcAft>
                <a:spcPts val="0"/>
              </a:spcAft>
              <a:defRPr/>
            </a:pPr>
            <a:r>
              <a:rPr lang="en-US" sz="3600" dirty="0"/>
              <a:t>NEED-TO-KNOW 4-4 SOLUTION (1 of 3)</a:t>
            </a:r>
          </a:p>
        </p:txBody>
      </p:sp>
      <p:sp>
        <p:nvSpPr>
          <p:cNvPr id="7" name="Text Placeholder 6"/>
          <p:cNvSpPr>
            <a:spLocks noGrp="1"/>
          </p:cNvSpPr>
          <p:nvPr>
            <p:ph type="body" sz="quarter" idx="14"/>
          </p:nvPr>
        </p:nvSpPr>
        <p:spPr>
          <a:xfrm>
            <a:off x="246085" y="1553705"/>
            <a:ext cx="8624094" cy="630382"/>
          </a:xfrm>
        </p:spPr>
        <p:txBody>
          <a:bodyPr/>
          <a:lstStyle/>
          <a:p>
            <a:pPr algn="ctr" fontAlgn="auto">
              <a:spcBef>
                <a:spcPts val="0"/>
              </a:spcBef>
              <a:spcAft>
                <a:spcPts val="0"/>
              </a:spcAft>
            </a:pP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8" name="Content Placeholder 7"/>
          <p:cNvSpPr>
            <a:spLocks noGrp="1"/>
          </p:cNvSpPr>
          <p:nvPr>
            <p:ph type="body" sz="quarter" idx="15"/>
          </p:nvPr>
        </p:nvSpPr>
        <p:spPr>
          <a:xfrm>
            <a:off x="460997" y="2362200"/>
            <a:ext cx="8136467" cy="4038600"/>
          </a:xfrm>
        </p:spPr>
        <p:txBody>
          <a:bodyPr/>
          <a:lstStyle/>
          <a:p>
            <a:r>
              <a:rPr lang="en-US" sz="2600" dirty="0">
                <a:solidFill>
                  <a:srgbClr val="000000"/>
                </a:solidFill>
              </a:rPr>
              <a:t>A merchandising company’s ledger on May 31, its fiscal year-end, includes the following accounts that have normal balances (it uses the perpetual inventory system). A physical count of its May 31 year-end inventory reveals that the cost of the merchandise inventory still available is $656. (a) Prepare the entry to record any inventory shrinkage. (b) Prepare the four closing entries as of May 31.</a:t>
            </a:r>
            <a:endParaRPr lang="en-US" sz="2600" dirty="0">
              <a:solidFill>
                <a:prstClr val="black"/>
              </a:solidFill>
            </a:endParaRPr>
          </a:p>
        </p:txBody>
      </p:sp>
    </p:spTree>
    <p:extLst>
      <p:ext uri="{BB962C8B-B14F-4D97-AF65-F5344CB8AC3E}">
        <p14:creationId xmlns:p14="http://schemas.microsoft.com/office/powerpoint/2010/main" val="2228889776"/>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414" y="531854"/>
            <a:ext cx="7520152" cy="1115644"/>
          </a:xfrm>
        </p:spPr>
        <p:txBody>
          <a:bodyPr/>
          <a:lstStyle/>
          <a:p>
            <a:pPr fontAlgn="auto">
              <a:spcBef>
                <a:spcPts val="0"/>
              </a:spcBef>
              <a:spcAft>
                <a:spcPts val="0"/>
              </a:spcAft>
              <a:defRPr/>
            </a:pPr>
            <a:r>
              <a:rPr lang="en-US" sz="3600" dirty="0"/>
              <a:t>NEED-TO-KNOW 4-4 SOLUTION (2 of 3)</a:t>
            </a:r>
          </a:p>
        </p:txBody>
      </p:sp>
      <p:sp>
        <p:nvSpPr>
          <p:cNvPr id="7" name="Text Placeholder 6"/>
          <p:cNvSpPr>
            <a:spLocks noGrp="1"/>
          </p:cNvSpPr>
          <p:nvPr>
            <p:ph type="body" sz="quarter" idx="14"/>
          </p:nvPr>
        </p:nvSpPr>
        <p:spPr>
          <a:xfrm>
            <a:off x="210657" y="1647498"/>
            <a:ext cx="8899763" cy="554182"/>
          </a:xfrm>
        </p:spPr>
        <p:txBody>
          <a:bodyPr/>
          <a:lstStyle/>
          <a:p>
            <a:pPr algn="ctr" fontAlgn="auto">
              <a:spcBef>
                <a:spcPts val="0"/>
              </a:spcBef>
              <a:spcAft>
                <a:spcPts val="0"/>
              </a:spcAft>
            </a:pP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graphicFrame>
        <p:nvGraphicFramePr>
          <p:cNvPr id="6" name="Table 5">
            <a:extLst>
              <a:ext uri="{FF2B5EF4-FFF2-40B4-BE49-F238E27FC236}">
                <a16:creationId xmlns:a16="http://schemas.microsoft.com/office/drawing/2014/main" id="{D1F6F71B-6F19-4EFD-A684-A7BBA38D36C0}"/>
              </a:ext>
            </a:extLst>
          </p:cNvPr>
          <p:cNvGraphicFramePr>
            <a:graphicFrameLocks noGrp="1"/>
          </p:cNvGraphicFramePr>
          <p:nvPr>
            <p:extLst>
              <p:ext uri="{D42A27DB-BD31-4B8C-83A1-F6EECF244321}">
                <p14:modId xmlns:p14="http://schemas.microsoft.com/office/powerpoint/2010/main" val="2140247751"/>
              </p:ext>
            </p:extLst>
          </p:nvPr>
        </p:nvGraphicFramePr>
        <p:xfrm>
          <a:off x="801414" y="2286000"/>
          <a:ext cx="7217460" cy="4023361"/>
        </p:xfrm>
        <a:graphic>
          <a:graphicData uri="http://schemas.openxmlformats.org/drawingml/2006/table">
            <a:tbl>
              <a:tblPr firstRow="1" bandRow="1">
                <a:tableStyleId>{5940675A-B579-460E-94D1-54222C63F5DA}</a:tableStyleId>
              </a:tblPr>
              <a:tblGrid>
                <a:gridCol w="4431418">
                  <a:extLst>
                    <a:ext uri="{9D8B030D-6E8A-4147-A177-3AD203B41FA5}">
                      <a16:colId xmlns:a16="http://schemas.microsoft.com/office/drawing/2014/main" val="20000"/>
                    </a:ext>
                  </a:extLst>
                </a:gridCol>
                <a:gridCol w="1393021">
                  <a:extLst>
                    <a:ext uri="{9D8B030D-6E8A-4147-A177-3AD203B41FA5}">
                      <a16:colId xmlns:a16="http://schemas.microsoft.com/office/drawing/2014/main" val="20001"/>
                    </a:ext>
                  </a:extLst>
                </a:gridCol>
                <a:gridCol w="1393021">
                  <a:extLst>
                    <a:ext uri="{9D8B030D-6E8A-4147-A177-3AD203B41FA5}">
                      <a16:colId xmlns:a16="http://schemas.microsoft.com/office/drawing/2014/main" val="20002"/>
                    </a:ext>
                  </a:extLst>
                </a:gridCol>
              </a:tblGrid>
              <a:tr h="335281">
                <a:tc>
                  <a:txBody>
                    <a:bodyPr/>
                    <a:lstStyle/>
                    <a:p>
                      <a:pPr algn="ct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Debit</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Credit</a:t>
                      </a:r>
                    </a:p>
                  </a:txBody>
                  <a:tcPr>
                    <a:solidFill>
                      <a:srgbClr val="000000"/>
                    </a:solidFill>
                  </a:tcPr>
                </a:tc>
                <a:extLst>
                  <a:ext uri="{0D108BD9-81ED-4DB2-BD59-A6C34878D82A}">
                    <a16:rowId xmlns:a16="http://schemas.microsoft.com/office/drawing/2014/main" val="10000"/>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Merchandise inventory</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$656</a:t>
                      </a:r>
                      <a:endPar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Common stock</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$1,000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Retained earnings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600" b="0" dirty="0">
                          <a:latin typeface="Verdana" panose="020B0604030504040204" pitchFamily="34" charset="0"/>
                          <a:ea typeface="Verdana" panose="020B0604030504040204" pitchFamily="34" charset="0"/>
                          <a:cs typeface="Verdana" panose="020B0604030504040204" pitchFamily="34" charset="0"/>
                        </a:rPr>
                        <a:t>1,300</a:t>
                      </a:r>
                    </a:p>
                  </a:txBody>
                  <a:tcPr/>
                </a:tc>
                <a:extLst>
                  <a:ext uri="{0D108BD9-81ED-4DB2-BD59-A6C34878D82A}">
                    <a16:rowId xmlns:a16="http://schemas.microsoft.com/office/drawing/2014/main" val="10003"/>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rPr>
                        <a:t>Dividends</a:t>
                      </a:r>
                    </a:p>
                  </a:txBody>
                  <a:tcP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150</a:t>
                      </a: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7082121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discounts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returns and allowances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Cost of goods sold</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2,200</a:t>
                      </a:r>
                      <a:endPar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7"/>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Depreciation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Salaries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600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9"/>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Other operating expenses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66725532"/>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81596"/>
            <a:ext cx="7924800" cy="1096853"/>
          </a:xfrm>
        </p:spPr>
        <p:txBody>
          <a:bodyPr/>
          <a:lstStyle/>
          <a:p>
            <a:r>
              <a:rPr lang="en-US" sz="3600" dirty="0">
                <a:solidFill>
                  <a:schemeClr val="tx1">
                    <a:lumMod val="95000"/>
                    <a:lumOff val="5000"/>
                  </a:schemeClr>
                </a:solidFill>
              </a:rPr>
              <a:t>NEED-TO-KNOW 4-4 SOLUTION (3 of 3)</a:t>
            </a:r>
            <a:endParaRPr lang="en-US" sz="3600" dirty="0"/>
          </a:p>
        </p:txBody>
      </p:sp>
      <p:sp>
        <p:nvSpPr>
          <p:cNvPr id="8" name="Text Placeholder 7"/>
          <p:cNvSpPr>
            <a:spLocks noGrp="1"/>
          </p:cNvSpPr>
          <p:nvPr>
            <p:ph type="body" sz="quarter" idx="14"/>
          </p:nvPr>
        </p:nvSpPr>
        <p:spPr>
          <a:xfrm>
            <a:off x="266700" y="1678449"/>
            <a:ext cx="8610600" cy="685800"/>
          </a:xfrm>
        </p:spPr>
        <p:txBody>
          <a:bodyPr/>
          <a:lstStyle/>
          <a:p>
            <a:pPr lvl="0" algn="ctr"/>
            <a:r>
              <a:rPr lang="en-US" altLang="en-US" sz="1800" b="1" kern="0" dirty="0">
                <a:solidFill>
                  <a:prstClr val="black"/>
                </a:solidFill>
              </a:rPr>
              <a:t>Learning Objective P3</a:t>
            </a:r>
            <a:r>
              <a:rPr lang="en-US" altLang="en-US" sz="1800" kern="0" dirty="0">
                <a:solidFill>
                  <a:prstClr val="black"/>
                </a:solidFill>
              </a:rPr>
              <a:t>: </a:t>
            </a:r>
            <a:r>
              <a:rPr lang="en-US" sz="1800" dirty="0"/>
              <a:t>Prepare adjustments and close accounts for a merchandising company.</a:t>
            </a:r>
            <a:endParaRPr lang="en-US" sz="1800" b="1" kern="0" dirty="0">
              <a:solidFill>
                <a:prstClr val="black"/>
              </a:solidFill>
            </a:endParaRPr>
          </a:p>
        </p:txBody>
      </p:sp>
      <p:graphicFrame>
        <p:nvGraphicFramePr>
          <p:cNvPr id="5" name="Table 4">
            <a:extLst>
              <a:ext uri="{FF2B5EF4-FFF2-40B4-BE49-F238E27FC236}">
                <a16:creationId xmlns:a16="http://schemas.microsoft.com/office/drawing/2014/main" id="{3F9ACA64-0909-4201-A4E6-1E1DFE9153A2}"/>
              </a:ext>
            </a:extLst>
          </p:cNvPr>
          <p:cNvGraphicFramePr>
            <a:graphicFrameLocks noGrp="1"/>
          </p:cNvGraphicFramePr>
          <p:nvPr>
            <p:extLst>
              <p:ext uri="{D42A27DB-BD31-4B8C-83A1-F6EECF244321}">
                <p14:modId xmlns:p14="http://schemas.microsoft.com/office/powerpoint/2010/main" val="993282368"/>
              </p:ext>
            </p:extLst>
          </p:nvPr>
        </p:nvGraphicFramePr>
        <p:xfrm>
          <a:off x="761999" y="2814213"/>
          <a:ext cx="7620001" cy="1293778"/>
        </p:xfrm>
        <a:graphic>
          <a:graphicData uri="http://schemas.openxmlformats.org/drawingml/2006/table">
            <a:tbl>
              <a:tblPr firstRow="1" bandRow="1">
                <a:tableStyleId>{7E9639D4-E3E2-4D34-9284-5A2195B3D0D7}</a:tableStyleId>
              </a:tblPr>
              <a:tblGrid>
                <a:gridCol w="1132400">
                  <a:extLst>
                    <a:ext uri="{9D8B030D-6E8A-4147-A177-3AD203B41FA5}">
                      <a16:colId xmlns:a16="http://schemas.microsoft.com/office/drawing/2014/main" val="20000"/>
                    </a:ext>
                  </a:extLst>
                </a:gridCol>
                <a:gridCol w="4181085">
                  <a:extLst>
                    <a:ext uri="{9D8B030D-6E8A-4147-A177-3AD203B41FA5}">
                      <a16:colId xmlns:a16="http://schemas.microsoft.com/office/drawing/2014/main" val="20001"/>
                    </a:ext>
                  </a:extLst>
                </a:gridCol>
                <a:gridCol w="975834">
                  <a:extLst>
                    <a:ext uri="{9D8B030D-6E8A-4147-A177-3AD203B41FA5}">
                      <a16:colId xmlns:a16="http://schemas.microsoft.com/office/drawing/2014/main" val="20002"/>
                    </a:ext>
                  </a:extLst>
                </a:gridCol>
                <a:gridCol w="1330682">
                  <a:extLst>
                    <a:ext uri="{9D8B030D-6E8A-4147-A177-3AD203B41FA5}">
                      <a16:colId xmlns:a16="http://schemas.microsoft.com/office/drawing/2014/main" val="20003"/>
                    </a:ext>
                  </a:extLst>
                </a:gridCol>
              </a:tblGrid>
              <a:tr h="379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Date</a:t>
                      </a:r>
                      <a:endParaRPr kumimoji="0" lang="en-US" altLang="en-US" sz="16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chemeClr val="bg1"/>
                          </a:solidFill>
                          <a:effectLst/>
                          <a:latin typeface="Verdana" panose="020B0604030504040204" pitchFamily="34" charset="0"/>
                          <a:cs typeface="Verdana" panose="020B0604030504040204" pitchFamily="34" charset="0"/>
                        </a:rPr>
                        <a:t>General Journal</a:t>
                      </a:r>
                      <a:endParaRPr kumimoji="0" lang="en-US" altLang="en-US" sz="1600" b="0" i="0" u="none" strike="noStrike" cap="none" normalizeH="0" baseline="0" dirty="0">
                        <a:ln>
                          <a:noFill/>
                        </a:ln>
                        <a:solidFill>
                          <a:schemeClr val="bg1"/>
                        </a:solidFill>
                        <a:effectLst/>
                        <a:latin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chemeClr val="bg1"/>
                          </a:solidFill>
                          <a:effectLst/>
                          <a:latin typeface="Verdana" panose="020B0604030504040204" pitchFamily="34" charset="0"/>
                          <a:cs typeface="Verdana" panose="020B0604030504040204" pitchFamily="34" charset="0"/>
                        </a:rPr>
                        <a:t>Debit</a:t>
                      </a:r>
                      <a:endParaRPr kumimoji="0" lang="en-US" altLang="en-US" sz="1600" b="0" i="0" u="none" strike="noStrike" cap="none" normalizeH="0" baseline="0" dirty="0">
                        <a:ln>
                          <a:noFill/>
                        </a:ln>
                        <a:solidFill>
                          <a:schemeClr val="bg1"/>
                        </a:solidFill>
                        <a:effectLst/>
                        <a:latin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chemeClr val="bg1"/>
                          </a:solidFill>
                          <a:effectLst/>
                          <a:latin typeface="Verdana" panose="020B0604030504040204" pitchFamily="34" charset="0"/>
                          <a:cs typeface="Verdana" panose="020B0604030504040204" pitchFamily="34" charset="0"/>
                        </a:rPr>
                        <a:t>Credit</a:t>
                      </a:r>
                      <a:endParaRPr kumimoji="0" lang="en-US" altLang="en-US" sz="1600" b="0" i="0" u="none" strike="noStrike" cap="none" normalizeH="0" baseline="0" dirty="0">
                        <a:ln>
                          <a:noFill/>
                        </a:ln>
                        <a:solidFill>
                          <a:schemeClr val="bg1"/>
                        </a:solidFill>
                        <a:effectLst/>
                        <a:latin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9378">
                <a:tc>
                  <a:txBody>
                    <a:bodyPr/>
                    <a:lstStyle/>
                    <a:p>
                      <a:r>
                        <a:rPr lang="en-US" sz="1600">
                          <a:solidFill>
                            <a:srgbClr val="000000"/>
                          </a:solidFill>
                          <a:latin typeface="Verdana" panose="020B0604030504040204" pitchFamily="34" charset="0"/>
                          <a:ea typeface="Verdana" panose="020B0604030504040204" pitchFamily="34" charset="0"/>
                          <a:cs typeface="Verdana" panose="020B0604030504040204" pitchFamily="34" charset="0"/>
                        </a:rPr>
                        <a:t>May 31</a:t>
                      </a:r>
                      <a:endPar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Cost of goods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endPar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    Merchandise inventory ($756-$656)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128544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800" y="576083"/>
            <a:ext cx="7921667" cy="939452"/>
          </a:xfrm>
        </p:spPr>
        <p:txBody>
          <a:bodyPr anchor="ctr"/>
          <a:lstStyle/>
          <a:p>
            <a:pPr fontAlgn="auto">
              <a:spcBef>
                <a:spcPts val="0"/>
              </a:spcBef>
              <a:spcAft>
                <a:spcPts val="0"/>
              </a:spcAft>
              <a:defRPr/>
            </a:pPr>
            <a:r>
              <a:rPr lang="en-US" dirty="0"/>
              <a:t>NEED-TO-KNOW 4-4 SOLUTION (1 of 2)</a:t>
            </a:r>
          </a:p>
        </p:txBody>
      </p:sp>
      <p:sp>
        <p:nvSpPr>
          <p:cNvPr id="7" name="Text Placeholder 6"/>
          <p:cNvSpPr>
            <a:spLocks noGrp="1"/>
          </p:cNvSpPr>
          <p:nvPr>
            <p:ph type="body" sz="quarter" idx="14"/>
          </p:nvPr>
        </p:nvSpPr>
        <p:spPr>
          <a:xfrm>
            <a:off x="287867" y="1534836"/>
            <a:ext cx="8551333" cy="598764"/>
          </a:xfrm>
        </p:spPr>
        <p:txBody>
          <a:bodyPr/>
          <a:lstStyle/>
          <a:p>
            <a:pPr algn="ctr" fontAlgn="auto">
              <a:spcBef>
                <a:spcPts val="0"/>
              </a:spcBef>
              <a:spcAft>
                <a:spcPts val="0"/>
              </a:spcAft>
            </a:pPr>
            <a:r>
              <a:rPr lang="en-US" altLang="en-US" sz="1800" b="1" kern="0" dirty="0">
                <a:solidFill>
                  <a:prstClr val="black"/>
                </a:solidFill>
              </a:rPr>
              <a:t>Learning Objective P3: </a:t>
            </a:r>
            <a:r>
              <a:rPr lang="en-US" sz="1800" dirty="0">
                <a:solidFill>
                  <a:prstClr val="black"/>
                </a:solidFill>
              </a:rPr>
              <a:t>Prepare adjustments and close accounts for a merchandising company.</a:t>
            </a:r>
          </a:p>
        </p:txBody>
      </p:sp>
      <p:sp>
        <p:nvSpPr>
          <p:cNvPr id="2" name="Content Placeholder 1"/>
          <p:cNvSpPr>
            <a:spLocks noGrp="1"/>
          </p:cNvSpPr>
          <p:nvPr>
            <p:ph sz="quarter" idx="15"/>
          </p:nvPr>
        </p:nvSpPr>
        <p:spPr>
          <a:xfrm>
            <a:off x="307763" y="2146917"/>
            <a:ext cx="8511540" cy="533400"/>
          </a:xfrm>
        </p:spPr>
        <p:txBody>
          <a:bodyPr/>
          <a:lstStyle/>
          <a:p>
            <a:pPr marL="514350" indent="-514350">
              <a:buFont typeface="+mj-lt"/>
              <a:buAutoNum type="alphaLcParenR" startAt="2"/>
            </a:pPr>
            <a:r>
              <a:rPr lang="en-US" sz="2400" dirty="0">
                <a:solidFill>
                  <a:srgbClr val="000000"/>
                </a:solidFill>
              </a:rPr>
              <a:t>Prepare the four closing entries as of May 31.</a:t>
            </a:r>
            <a:endParaRPr lang="en-US" sz="2400" dirty="0">
              <a:solidFill>
                <a:prstClr val="black"/>
              </a:solidFill>
            </a:endParaRPr>
          </a:p>
        </p:txBody>
      </p:sp>
      <p:graphicFrame>
        <p:nvGraphicFramePr>
          <p:cNvPr id="6" name="Table 5">
            <a:extLst>
              <a:ext uri="{FF2B5EF4-FFF2-40B4-BE49-F238E27FC236}">
                <a16:creationId xmlns:a16="http://schemas.microsoft.com/office/drawing/2014/main" id="{4EB9BA2B-43F4-463F-980B-90B2E936AFCE}"/>
              </a:ext>
            </a:extLst>
          </p:cNvPr>
          <p:cNvGraphicFramePr>
            <a:graphicFrameLocks noGrp="1"/>
          </p:cNvGraphicFramePr>
          <p:nvPr>
            <p:extLst>
              <p:ext uri="{D42A27DB-BD31-4B8C-83A1-F6EECF244321}">
                <p14:modId xmlns:p14="http://schemas.microsoft.com/office/powerpoint/2010/main" val="378341156"/>
              </p:ext>
            </p:extLst>
          </p:nvPr>
        </p:nvGraphicFramePr>
        <p:xfrm>
          <a:off x="762000" y="2552700"/>
          <a:ext cx="7217460" cy="4023361"/>
        </p:xfrm>
        <a:graphic>
          <a:graphicData uri="http://schemas.openxmlformats.org/drawingml/2006/table">
            <a:tbl>
              <a:tblPr firstRow="1" bandRow="1">
                <a:tableStyleId>{5940675A-B579-460E-94D1-54222C63F5DA}</a:tableStyleId>
              </a:tblPr>
              <a:tblGrid>
                <a:gridCol w="4431418">
                  <a:extLst>
                    <a:ext uri="{9D8B030D-6E8A-4147-A177-3AD203B41FA5}">
                      <a16:colId xmlns:a16="http://schemas.microsoft.com/office/drawing/2014/main" val="20000"/>
                    </a:ext>
                  </a:extLst>
                </a:gridCol>
                <a:gridCol w="1393021">
                  <a:extLst>
                    <a:ext uri="{9D8B030D-6E8A-4147-A177-3AD203B41FA5}">
                      <a16:colId xmlns:a16="http://schemas.microsoft.com/office/drawing/2014/main" val="20001"/>
                    </a:ext>
                  </a:extLst>
                </a:gridCol>
                <a:gridCol w="1393021">
                  <a:extLst>
                    <a:ext uri="{9D8B030D-6E8A-4147-A177-3AD203B41FA5}">
                      <a16:colId xmlns:a16="http://schemas.microsoft.com/office/drawing/2014/main" val="20002"/>
                    </a:ext>
                  </a:extLst>
                </a:gridCol>
              </a:tblGrid>
              <a:tr h="335281">
                <a:tc>
                  <a:txBody>
                    <a:bodyPr/>
                    <a:lstStyle/>
                    <a:p>
                      <a:pPr algn="ct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Debit</a:t>
                      </a:r>
                    </a:p>
                  </a:txBody>
                  <a:tcPr>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Credit</a:t>
                      </a:r>
                    </a:p>
                  </a:txBody>
                  <a:tcPr>
                    <a:solidFill>
                      <a:srgbClr val="000000"/>
                    </a:solidFill>
                  </a:tcPr>
                </a:tc>
                <a:extLst>
                  <a:ext uri="{0D108BD9-81ED-4DB2-BD59-A6C34878D82A}">
                    <a16:rowId xmlns:a16="http://schemas.microsoft.com/office/drawing/2014/main" val="10000"/>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Merchandise inventory ($756 – $100)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$656</a:t>
                      </a:r>
                      <a:endPar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Common stock</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$1,000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Retained earnings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600" b="0" dirty="0">
                          <a:latin typeface="Verdana" panose="020B0604030504040204" pitchFamily="34" charset="0"/>
                          <a:ea typeface="Verdana" panose="020B0604030504040204" pitchFamily="34" charset="0"/>
                          <a:cs typeface="Verdana" panose="020B0604030504040204" pitchFamily="34" charset="0"/>
                        </a:rPr>
                        <a:t>1,300</a:t>
                      </a:r>
                    </a:p>
                  </a:txBody>
                  <a:tcPr/>
                </a:tc>
                <a:extLst>
                  <a:ext uri="{0D108BD9-81ED-4DB2-BD59-A6C34878D82A}">
                    <a16:rowId xmlns:a16="http://schemas.microsoft.com/office/drawing/2014/main" val="10003"/>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rPr>
                        <a:t>Dividends</a:t>
                      </a:r>
                    </a:p>
                  </a:txBody>
                  <a:tcP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150</a:t>
                      </a: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7082121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discounts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Sales returns and allowances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250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Cost of goods sold ($2,100 + $100)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2,200</a:t>
                      </a:r>
                      <a:endPar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7"/>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Depreciation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400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8"/>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Salaries expense</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600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9"/>
                  </a:ext>
                </a:extLst>
              </a:tr>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Other operating expenses</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300</a:t>
                      </a:r>
                      <a:endParaRPr lang="en-US" sz="1600" b="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91938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0826" y="577628"/>
            <a:ext cx="7651174" cy="946372"/>
          </a:xfrm>
        </p:spPr>
        <p:txBody>
          <a:bodyPr/>
          <a:lstStyle/>
          <a:p>
            <a:pPr fontAlgn="auto">
              <a:spcBef>
                <a:spcPts val="0"/>
              </a:spcBef>
              <a:spcAft>
                <a:spcPts val="0"/>
              </a:spcAft>
              <a:defRPr/>
            </a:pPr>
            <a:r>
              <a:rPr lang="en-US" sz="3600" dirty="0"/>
              <a:t>NEED-TO-KNOW 4-4 SOLUTION (2 of 2)</a:t>
            </a:r>
          </a:p>
        </p:txBody>
      </p:sp>
      <p:sp>
        <p:nvSpPr>
          <p:cNvPr id="16" name="Text Placeholder 15"/>
          <p:cNvSpPr/>
          <p:nvPr/>
        </p:nvSpPr>
        <p:spPr>
          <a:xfrm>
            <a:off x="135467" y="1478574"/>
            <a:ext cx="8861577" cy="646331"/>
          </a:xfrm>
          <a:prstGeom prst="rect">
            <a:avLst/>
          </a:prstGeom>
        </p:spPr>
        <p:txBody>
          <a:bodyPr wrap="square">
            <a:spAutoFit/>
          </a:bodyPr>
          <a:lstStyle/>
          <a:p>
            <a:pPr lvl="0" algn="ctr"/>
            <a:r>
              <a:rPr lang="en-US" altLang="en-US" b="1" kern="0" dirty="0">
                <a:solidFill>
                  <a:prstClr val="black"/>
                </a:solidFill>
                <a:latin typeface="Verdana" panose="020B0604030504040204" pitchFamily="34" charset="0"/>
                <a:ea typeface="Verdana" panose="020B0604030504040204" pitchFamily="34" charset="0"/>
                <a:cs typeface="Verdana" panose="020B0604030504040204" pitchFamily="34" charset="0"/>
              </a:rPr>
              <a:t>Learning Objective P3: </a:t>
            </a:r>
            <a:r>
              <a:rPr lang="en-US" dirty="0">
                <a:latin typeface="Verdana" panose="020B0604030504040204" pitchFamily="34" charset="0"/>
                <a:ea typeface="Verdana" panose="020B0604030504040204" pitchFamily="34" charset="0"/>
                <a:cs typeface="Verdana" panose="020B0604030504040204" pitchFamily="34" charset="0"/>
              </a:rPr>
              <a:t>Prepare adjustments and close accounts for a merchandising company.</a:t>
            </a:r>
            <a:endParaRPr lang="en-US" b="1"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Journal entries. May 31 Sales Debit 4,300 &#10; Income summary Credit 4,300&#10;May 31 Income summary Debit 3,800 &#10; Sales discounts  Credit 50&#10; Sales returns and allowances Credit 250&#10;                Cost of goods sold ($2,100 + $100) Credit 2,200&#10; Depreciation expense Credit 400&#10; Salaries expense Credit 600&#10; Other operating expenses Credit 300&#10;May 31 Income summary Debit 500 &#10; Retained earnings  Credit 500&#10;May 31 Retained earnings Debit 150 &#10;Dividends Credit 150"/>
          <p:cNvPicPr>
            <a:picLocks noChangeAspect="1"/>
          </p:cNvPicPr>
          <p:nvPr/>
        </p:nvPicPr>
        <p:blipFill>
          <a:blip r:embed="rId3"/>
          <a:stretch>
            <a:fillRect/>
          </a:stretch>
        </p:blipFill>
        <p:spPr>
          <a:xfrm>
            <a:off x="1015018" y="2178367"/>
            <a:ext cx="7082790" cy="4222433"/>
          </a:xfrm>
          <a:prstGeom prst="rect">
            <a:avLst/>
          </a:prstGeom>
        </p:spPr>
      </p:pic>
    </p:spTree>
    <p:extLst>
      <p:ext uri="{BB962C8B-B14F-4D97-AF65-F5344CB8AC3E}">
        <p14:creationId xmlns:p14="http://schemas.microsoft.com/office/powerpoint/2010/main" val="101628897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7180" y="2495936"/>
            <a:ext cx="8549640" cy="2152264"/>
          </a:xfrm>
        </p:spPr>
        <p:txBody>
          <a:bodyPr/>
          <a:lstStyle/>
          <a:p>
            <a:r>
              <a:rPr lang="en-US" altLang="en-US" sz="3600" b="1" dirty="0">
                <a:latin typeface="+mn-lt"/>
              </a:rPr>
              <a:t>Learning Objective P4:</a:t>
            </a:r>
            <a:r>
              <a:rPr lang="en-US" altLang="en-US" sz="3600" b="0" baseline="0" dirty="0">
                <a:latin typeface="+mn-lt"/>
              </a:rPr>
              <a:t> </a:t>
            </a:r>
            <a:r>
              <a:rPr lang="en-US" sz="3600" dirty="0">
                <a:solidFill>
                  <a:prstClr val="black"/>
                </a:solidFill>
                <a:latin typeface="+mn-lt"/>
              </a:rPr>
              <a:t>Define and prepare multiple-step and single-step income statements.</a:t>
            </a:r>
            <a:endParaRPr lang="en-US" altLang="en-US" sz="3600" dirty="0">
              <a:latin typeface="+mn-lt"/>
            </a:endParaRPr>
          </a:p>
        </p:txBody>
      </p:sp>
    </p:spTree>
    <p:extLst>
      <p:ext uri="{BB962C8B-B14F-4D97-AF65-F5344CB8AC3E}">
        <p14:creationId xmlns:p14="http://schemas.microsoft.com/office/powerpoint/2010/main" val="132367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1732" y="457200"/>
            <a:ext cx="8653605" cy="646229"/>
          </a:xfrm>
        </p:spPr>
        <p:txBody>
          <a:bodyPr/>
          <a:lstStyle/>
          <a:p>
            <a:r>
              <a:rPr lang="en-US" altLang="en-US" dirty="0"/>
              <a:t>Exhibit 4.13 Multiple-Step Income Statement</a:t>
            </a:r>
            <a:endParaRPr lang="en-US" dirty="0"/>
          </a:p>
        </p:txBody>
      </p:sp>
      <p:sp>
        <p:nvSpPr>
          <p:cNvPr id="8" name="Text Placeholder 7"/>
          <p:cNvSpPr>
            <a:spLocks noGrp="1"/>
          </p:cNvSpPr>
          <p:nvPr>
            <p:ph type="body" sz="quarter" idx="14"/>
          </p:nvPr>
        </p:nvSpPr>
        <p:spPr>
          <a:xfrm>
            <a:off x="574129" y="1524000"/>
            <a:ext cx="7962900" cy="613604"/>
          </a:xfrm>
        </p:spPr>
        <p:txBody>
          <a:bodyPr/>
          <a:lstStyle/>
          <a:p>
            <a:pPr algn="ctr"/>
            <a:r>
              <a:rPr lang="en-US" altLang="en-US" sz="1800" b="1" kern="0" dirty="0">
                <a:solidFill>
                  <a:prstClr val="black"/>
                </a:solidFill>
              </a:rPr>
              <a:t>Learning Objective P4: </a:t>
            </a:r>
            <a:r>
              <a:rPr lang="en-US" sz="1800" dirty="0">
                <a:solidFill>
                  <a:prstClr val="black"/>
                </a:solidFill>
              </a:rPr>
              <a:t>Define and prepare multiple-step and single-step income statements.</a:t>
            </a:r>
          </a:p>
        </p:txBody>
      </p:sp>
      <p:pic>
        <p:nvPicPr>
          <p:cNvPr id="3" name="Picture 2" descr="Z-Mart's multiple-step income statement is shown with computations for gross profit, income from operations, and nonoperating activities  noted.&#10;Z-Mart's multiple-step income statement is shown with computations for gross profit, income from operations, and nonoperating activities  noted.&#10;Z-MART&#10;Income Statement&#10;For Year Ended December 31, 2017&#10;Sales  $321,000&#10;Less: Sales discounts $4,300 &#10;Sales returns and allowances 2,000 6,300&#10;Net sales  314,700&#10;Cost of goods sold*  230,400&#10;Gross profit  84,300&#10;Operating Expenses  &#10;Selling expenses  &#10;Depreciation expense—Store equipment 3,000 &#10;Sales salaries expense 18,500 &#10;Rent expense—Selling space 8,100 &#10;Store supplies expense 1,200 &#10;Advertising expense 11,300 &#10;Total selling expenses 42,100 &#10;General and administrative expenses  &#10;Depreciation expense—Office equipment 700 &#10;Office salaries expense 25,300 &#10;"/>
          <p:cNvPicPr>
            <a:picLocks noChangeAspect="1"/>
          </p:cNvPicPr>
          <p:nvPr/>
        </p:nvPicPr>
        <p:blipFill>
          <a:blip r:embed="rId3"/>
          <a:stretch>
            <a:fillRect/>
          </a:stretch>
        </p:blipFill>
        <p:spPr>
          <a:xfrm>
            <a:off x="1898104" y="2171184"/>
            <a:ext cx="5264696" cy="4311767"/>
          </a:xfrm>
          <a:prstGeom prst="rect">
            <a:avLst/>
          </a:prstGeom>
        </p:spPr>
      </p:pic>
    </p:spTree>
    <p:extLst>
      <p:ext uri="{BB962C8B-B14F-4D97-AF65-F5344CB8AC3E}">
        <p14:creationId xmlns:p14="http://schemas.microsoft.com/office/powerpoint/2010/main" val="1381698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70" y="680131"/>
            <a:ext cx="8565574" cy="920069"/>
          </a:xfrm>
        </p:spPr>
        <p:txBody>
          <a:bodyPr/>
          <a:lstStyle/>
          <a:p>
            <a:r>
              <a:rPr lang="en-US" sz="3600" kern="0" dirty="0">
                <a:latin typeface="+mj-lt"/>
              </a:rPr>
              <a:t>Exhibit 4.14 </a:t>
            </a:r>
            <a:r>
              <a:rPr lang="en-US" altLang="en-US" sz="3600" dirty="0">
                <a:latin typeface="+mj-lt"/>
              </a:rPr>
              <a:t>Single-Step Income Statement</a:t>
            </a:r>
            <a:endParaRPr lang="en-US" sz="3600" dirty="0">
              <a:solidFill>
                <a:srgbClr val="000000"/>
              </a:solidFill>
              <a:latin typeface="+mj-lt"/>
            </a:endParaRPr>
          </a:p>
        </p:txBody>
      </p:sp>
      <p:sp>
        <p:nvSpPr>
          <p:cNvPr id="4" name="Text Placeholder 3"/>
          <p:cNvSpPr>
            <a:spLocks noGrp="1"/>
          </p:cNvSpPr>
          <p:nvPr>
            <p:ph type="body" sz="quarter" idx="14"/>
          </p:nvPr>
        </p:nvSpPr>
        <p:spPr>
          <a:xfrm>
            <a:off x="620790" y="1782305"/>
            <a:ext cx="7843800" cy="656095"/>
          </a:xfrm>
        </p:spPr>
        <p:txBody>
          <a:bodyPr/>
          <a:lstStyle/>
          <a:p>
            <a:pPr lvl="0" algn="ctr" fontAlgn="auto">
              <a:spcBef>
                <a:spcPts val="0"/>
              </a:spcBef>
              <a:spcAft>
                <a:spcPts val="0"/>
              </a:spcAft>
              <a:defRPr/>
            </a:pPr>
            <a:r>
              <a:rPr lang="en-US" altLang="en-US" sz="1800" b="1" kern="0" dirty="0">
                <a:solidFill>
                  <a:prstClr val="black"/>
                </a:solidFill>
              </a:rPr>
              <a:t>Learning Objective P4: </a:t>
            </a:r>
            <a:r>
              <a:rPr lang="en-US" sz="1800" dirty="0"/>
              <a:t>Define and prepare multiple-step and single-step income statements.</a:t>
            </a:r>
            <a:endParaRPr lang="en-US" sz="1800" b="1" kern="0" dirty="0">
              <a:solidFill>
                <a:prstClr val="black"/>
              </a:solidFill>
            </a:endParaRPr>
          </a:p>
        </p:txBody>
      </p:sp>
      <p:pic>
        <p:nvPicPr>
          <p:cNvPr id="20482" name="Picture 2" descr="Z-Mart's single-step income statement is shown.&#10;Z-MART&#10;Income Statement&#10;For Year Ended December 31, 2017&#10;Revenues  &#10;Net sales  $314,700&#10;Interest revenue  1,000&#10;Gain on sale of building  2,500&#10;Total revenues  318,200&#10;Expenses  &#10;Cost of goods sold $230,400 &#10;Selling expenses 42,100 &#10;General and administrative expenses 29,300 &#10;Interest expense 1,500 &#10;Total expenses  303,300&#10;Net income  $14,9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56" y="2590800"/>
            <a:ext cx="835659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20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1" y="533399"/>
            <a:ext cx="8912268" cy="1143001"/>
          </a:xfrm>
        </p:spPr>
        <p:txBody>
          <a:bodyPr anchor="ctr"/>
          <a:lstStyle/>
          <a:p>
            <a:r>
              <a:rPr lang="en-US" altLang="en-US" dirty="0"/>
              <a:t>Reporting Income for a Merchandiser</a:t>
            </a:r>
            <a:r>
              <a:rPr lang="en-US" altLang="en-US" baseline="0" dirty="0"/>
              <a:t> </a:t>
            </a:r>
            <a:r>
              <a:rPr lang="en-US" altLang="en-US" dirty="0"/>
              <a:t>(3 of 4)</a:t>
            </a:r>
            <a:endParaRPr lang="en-US" dirty="0"/>
          </a:p>
        </p:txBody>
      </p:sp>
      <p:sp>
        <p:nvSpPr>
          <p:cNvPr id="5" name="Text Placeholder 4"/>
          <p:cNvSpPr>
            <a:spLocks noGrp="1"/>
          </p:cNvSpPr>
          <p:nvPr>
            <p:ph type="body" sz="quarter" idx="14"/>
          </p:nvPr>
        </p:nvSpPr>
        <p:spPr>
          <a:xfrm>
            <a:off x="338666" y="1676400"/>
            <a:ext cx="8458200" cy="613604"/>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p:txBody>
      </p:sp>
      <p:sp>
        <p:nvSpPr>
          <p:cNvPr id="6" name="Content Placeholder 5"/>
          <p:cNvSpPr>
            <a:spLocks noGrp="1"/>
          </p:cNvSpPr>
          <p:nvPr>
            <p:ph sz="quarter" idx="15"/>
          </p:nvPr>
        </p:nvSpPr>
        <p:spPr>
          <a:xfrm>
            <a:off x="334791" y="2564699"/>
            <a:ext cx="8545365" cy="2235901"/>
          </a:xfrm>
        </p:spPr>
        <p:txBody>
          <a:bodyPr/>
          <a:lstStyle/>
          <a:p>
            <a:pPr marL="0" indent="0" eaLnBrk="1" hangingPunct="1">
              <a:spcBef>
                <a:spcPct val="5000"/>
              </a:spcBef>
              <a:buFont typeface="Wingdings" pitchFamily="-107" charset="2"/>
              <a:buNone/>
              <a:defRPr/>
            </a:pPr>
            <a:r>
              <a:rPr lang="en-US" sz="2600" dirty="0">
                <a:latin typeface="+mj-lt"/>
              </a:rPr>
              <a:t>Merchandising companies sell </a:t>
            </a:r>
            <a:r>
              <a:rPr lang="en-US" sz="2600" b="1" dirty="0">
                <a:latin typeface="+mj-lt"/>
              </a:rPr>
              <a:t>products</a:t>
            </a:r>
            <a:r>
              <a:rPr lang="en-US" sz="2600" dirty="0">
                <a:latin typeface="+mj-lt"/>
              </a:rPr>
              <a:t> to earn revenue. </a:t>
            </a:r>
          </a:p>
          <a:p>
            <a:pPr marL="0" indent="0" eaLnBrk="1" hangingPunct="1">
              <a:spcBef>
                <a:spcPct val="5000"/>
              </a:spcBef>
              <a:buFont typeface="Wingdings" pitchFamily="-107" charset="2"/>
              <a:buNone/>
              <a:defRPr/>
            </a:pPr>
            <a:r>
              <a:rPr lang="en-US" sz="2600" b="1" dirty="0">
                <a:latin typeface="+mj-lt"/>
              </a:rPr>
              <a:t>Examples: </a:t>
            </a:r>
            <a:r>
              <a:rPr lang="en-US" sz="2600" dirty="0">
                <a:latin typeface="+mj-lt"/>
              </a:rPr>
              <a:t>sporting goods, clothing, and auto parts stores</a:t>
            </a:r>
          </a:p>
          <a:p>
            <a:pPr marL="0" indent="0" eaLnBrk="1" hangingPunct="1">
              <a:spcBef>
                <a:spcPct val="5000"/>
              </a:spcBef>
              <a:buFont typeface="Wingdings" pitchFamily="-107" charset="2"/>
              <a:buNone/>
              <a:defRPr/>
            </a:pPr>
            <a:r>
              <a:rPr lang="en-US" sz="2600" b="1" dirty="0">
                <a:latin typeface="+mj-lt"/>
              </a:rPr>
              <a:t>Merchandiser</a:t>
            </a:r>
          </a:p>
        </p:txBody>
      </p:sp>
      <p:graphicFrame>
        <p:nvGraphicFramePr>
          <p:cNvPr id="2" name="Object 1"/>
          <p:cNvGraphicFramePr>
            <a:graphicFrameLocks noChangeAspect="1"/>
          </p:cNvGraphicFramePr>
          <p:nvPr>
            <p:extLst>
              <p:ext uri="{D42A27DB-BD31-4B8C-83A1-F6EECF244321}">
                <p14:modId xmlns:p14="http://schemas.microsoft.com/office/powerpoint/2010/main" val="2335169491"/>
              </p:ext>
            </p:extLst>
          </p:nvPr>
        </p:nvGraphicFramePr>
        <p:xfrm>
          <a:off x="486815" y="4800600"/>
          <a:ext cx="8199985" cy="892516"/>
        </p:xfrm>
        <a:graphic>
          <a:graphicData uri="http://schemas.openxmlformats.org/presentationml/2006/ole">
            <mc:AlternateContent xmlns:mc="http://schemas.openxmlformats.org/markup-compatibility/2006">
              <mc:Choice xmlns:v="urn:schemas-microsoft-com:vml" Requires="v">
                <p:oleObj spid="_x0000_s6178" name="Equation" r:id="rId4" imgW="5600520" imgH="609480" progId="Equation.3">
                  <p:embed/>
                </p:oleObj>
              </mc:Choice>
              <mc:Fallback>
                <p:oleObj name="Equation" r:id="rId4" imgW="5600520" imgH="609480" progId="Equation.3">
                  <p:embed/>
                  <p:pic>
                    <p:nvPicPr>
                      <p:cNvPr id="0" name=""/>
                      <p:cNvPicPr/>
                      <p:nvPr/>
                    </p:nvPicPr>
                    <p:blipFill>
                      <a:blip r:embed="rId5"/>
                      <a:stretch>
                        <a:fillRect/>
                      </a:stretch>
                    </p:blipFill>
                    <p:spPr>
                      <a:xfrm>
                        <a:off x="486815" y="4800600"/>
                        <a:ext cx="8199985" cy="892516"/>
                      </a:xfrm>
                      <a:prstGeom prst="rect">
                        <a:avLst/>
                      </a:prstGeom>
                    </p:spPr>
                  </p:pic>
                </p:oleObj>
              </mc:Fallback>
            </mc:AlternateContent>
          </a:graphicData>
        </a:graphic>
      </p:graphicFrame>
    </p:spTree>
    <p:extLst>
      <p:ext uri="{BB962C8B-B14F-4D97-AF65-F5344CB8AC3E}">
        <p14:creationId xmlns:p14="http://schemas.microsoft.com/office/powerpoint/2010/main" val="2162103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624" y="533400"/>
            <a:ext cx="8738635" cy="801503"/>
          </a:xfrm>
        </p:spPr>
        <p:txBody>
          <a:bodyPr/>
          <a:lstStyle/>
          <a:p>
            <a:r>
              <a:rPr lang="en-US" sz="3600" kern="0" dirty="0"/>
              <a:t>Exhibit 4.15 </a:t>
            </a:r>
            <a:r>
              <a:rPr lang="en-US" altLang="en-US" sz="3600" dirty="0">
                <a:solidFill>
                  <a:srgbClr val="000000"/>
                </a:solidFill>
              </a:rPr>
              <a:t>Classified Balance Sheet</a:t>
            </a:r>
            <a:endParaRPr lang="en-US" sz="3600" dirty="0">
              <a:solidFill>
                <a:srgbClr val="000000"/>
              </a:solidFill>
            </a:endParaRPr>
          </a:p>
        </p:txBody>
      </p:sp>
      <p:sp>
        <p:nvSpPr>
          <p:cNvPr id="6" name="Text Placeholder 5"/>
          <p:cNvSpPr>
            <a:spLocks noGrp="1"/>
          </p:cNvSpPr>
          <p:nvPr>
            <p:ph type="body" sz="quarter" idx="14"/>
          </p:nvPr>
        </p:nvSpPr>
        <p:spPr>
          <a:xfrm>
            <a:off x="519906" y="1302246"/>
            <a:ext cx="8090694" cy="609600"/>
          </a:xfrm>
        </p:spPr>
        <p:txBody>
          <a:bodyPr/>
          <a:lstStyle/>
          <a:p>
            <a:pPr lvl="0" algn="ctr"/>
            <a:r>
              <a:rPr lang="en-US" altLang="en-US" sz="1800" b="1" kern="0" dirty="0">
                <a:solidFill>
                  <a:prstClr val="black"/>
                </a:solidFill>
              </a:rPr>
              <a:t>Learning Objective P4: </a:t>
            </a:r>
            <a:r>
              <a:rPr lang="en-US" sz="1800" dirty="0"/>
              <a:t>Define and prepare multiple-step and single-step income statements.</a:t>
            </a:r>
            <a:endParaRPr lang="en-US" sz="1800" b="1" kern="0" dirty="0">
              <a:solidFill>
                <a:prstClr val="black"/>
              </a:solidFill>
            </a:endParaRPr>
          </a:p>
        </p:txBody>
      </p:sp>
      <p:pic>
        <p:nvPicPr>
          <p:cNvPr id="4098" name="Picture 2" descr="Z-Mart partial balance sheet, December 31, 2016&#10;Current assets are listed in order of highly liquid to less liquid. &#10;&#10;Items listed are:&#10;Cash&#10;Accounts receivable&#10;Less allowance for sales discounts&#10;Merchandise inventory&#10;Inventory returns estimated&#10;Supplies&#10;Prepaid insurance&#10;Total current asse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74" y="2209800"/>
            <a:ext cx="7791450" cy="393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53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4" y="533400"/>
            <a:ext cx="8229602" cy="681910"/>
          </a:xfrm>
        </p:spPr>
        <p:txBody>
          <a:bodyPr/>
          <a:lstStyle/>
          <a:p>
            <a:pPr fontAlgn="auto">
              <a:spcBef>
                <a:spcPts val="0"/>
              </a:spcBef>
              <a:spcAft>
                <a:spcPts val="0"/>
              </a:spcAft>
              <a:defRPr/>
            </a:pPr>
            <a:r>
              <a:rPr lang="en-US" sz="3600" dirty="0"/>
              <a:t>NEED-TO-KNOW 4-5 (1 of 2)</a:t>
            </a:r>
          </a:p>
        </p:txBody>
      </p:sp>
      <p:sp>
        <p:nvSpPr>
          <p:cNvPr id="5" name="Text Placeholder 4"/>
          <p:cNvSpPr>
            <a:spLocks noGrp="1"/>
          </p:cNvSpPr>
          <p:nvPr>
            <p:ph type="body" sz="quarter" idx="13"/>
          </p:nvPr>
        </p:nvSpPr>
        <p:spPr>
          <a:xfrm>
            <a:off x="495300" y="1215310"/>
            <a:ext cx="8153400" cy="609600"/>
          </a:xfrm>
        </p:spPr>
        <p:txBody>
          <a:bodyPr/>
          <a:lstStyle/>
          <a:p>
            <a:pPr lvl="0" algn="ctr"/>
            <a:r>
              <a:rPr lang="en-US" altLang="en-US" sz="1800" b="1" kern="0" dirty="0">
                <a:solidFill>
                  <a:prstClr val="black"/>
                </a:solidFill>
              </a:rPr>
              <a:t>Learning Objective P4: </a:t>
            </a:r>
            <a:r>
              <a:rPr lang="en-US" sz="1800" dirty="0"/>
              <a:t>Define and prepare multiple-step and single-step income statements.</a:t>
            </a:r>
          </a:p>
        </p:txBody>
      </p:sp>
      <p:sp>
        <p:nvSpPr>
          <p:cNvPr id="6" name="Content Placeholder 5"/>
          <p:cNvSpPr>
            <a:spLocks noGrp="1"/>
          </p:cNvSpPr>
          <p:nvPr>
            <p:ph idx="1"/>
          </p:nvPr>
        </p:nvSpPr>
        <p:spPr>
          <a:xfrm>
            <a:off x="457200" y="2057400"/>
            <a:ext cx="8245366" cy="4427380"/>
          </a:xfrm>
        </p:spPr>
        <p:txBody>
          <a:bodyPr/>
          <a:lstStyle/>
          <a:p>
            <a:pPr marL="0" indent="0">
              <a:buNone/>
            </a:pPr>
            <a:r>
              <a:rPr lang="en-US" sz="2400" dirty="0">
                <a:solidFill>
                  <a:srgbClr val="000000"/>
                </a:solidFill>
              </a:rPr>
              <a:t>Assume </a:t>
            </a:r>
            <a:r>
              <a:rPr lang="en-US" sz="2400" dirty="0" err="1">
                <a:solidFill>
                  <a:srgbClr val="000000"/>
                </a:solidFill>
              </a:rPr>
              <a:t>Taret’s</a:t>
            </a:r>
            <a:r>
              <a:rPr lang="en-US" sz="2400" dirty="0">
                <a:solidFill>
                  <a:srgbClr val="000000"/>
                </a:solidFill>
              </a:rPr>
              <a:t> adjusted trial balance on April 30, 2016, its fiscal year-end, follows. (a) Prepare a multiple-step income statement that begins with gross sales, and includes separate categories for: net sales, cost of goods sold, selling expenses and general and administrative expenses. (b) Prepare a single-step income statement that begins with net sales and includes these expense categories: cost of goods sold, selling expenses, and general and administrative expenses.</a:t>
            </a:r>
            <a:endParaRPr lang="en-US" sz="2400" dirty="0"/>
          </a:p>
        </p:txBody>
      </p:sp>
    </p:spTree>
    <p:extLst>
      <p:ext uri="{BB962C8B-B14F-4D97-AF65-F5344CB8AC3E}">
        <p14:creationId xmlns:p14="http://schemas.microsoft.com/office/powerpoint/2010/main" val="916573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15" y="533400"/>
            <a:ext cx="7786885" cy="762000"/>
          </a:xfrm>
        </p:spPr>
        <p:txBody>
          <a:bodyPr/>
          <a:lstStyle/>
          <a:p>
            <a:pPr fontAlgn="auto">
              <a:spcBef>
                <a:spcPts val="0"/>
              </a:spcBef>
              <a:spcAft>
                <a:spcPts val="0"/>
              </a:spcAft>
              <a:defRPr/>
            </a:pPr>
            <a:r>
              <a:rPr lang="en-US" sz="3600" dirty="0"/>
              <a:t>NEED-TO-KNOW 4-5 (2 of 2)</a:t>
            </a:r>
          </a:p>
        </p:txBody>
      </p:sp>
      <p:sp>
        <p:nvSpPr>
          <p:cNvPr id="6" name="Text Placeholder 5"/>
          <p:cNvSpPr>
            <a:spLocks noGrp="1"/>
          </p:cNvSpPr>
          <p:nvPr>
            <p:ph type="body" sz="quarter" idx="14"/>
          </p:nvPr>
        </p:nvSpPr>
        <p:spPr>
          <a:xfrm>
            <a:off x="636474" y="1295400"/>
            <a:ext cx="7842151" cy="533400"/>
          </a:xfrm>
        </p:spPr>
        <p:txBody>
          <a:bodyPr/>
          <a:lstStyle/>
          <a:p>
            <a:pPr lvl="0" algn="ctr"/>
            <a:r>
              <a:rPr lang="en-US" altLang="en-US" sz="1800" b="1" kern="0" dirty="0">
                <a:solidFill>
                  <a:prstClr val="black"/>
                </a:solidFill>
              </a:rPr>
              <a:t>Learning Objective P4: </a:t>
            </a:r>
            <a:r>
              <a:rPr lang="en-US" sz="1800" dirty="0"/>
              <a:t>Define and prepare multiple-step and single-step income statements.</a:t>
            </a:r>
            <a:endParaRPr lang="en-US" sz="1800" b="1" kern="0" dirty="0">
              <a:solidFill>
                <a:prstClr val="black"/>
              </a:solidFill>
            </a:endParaRPr>
          </a:p>
        </p:txBody>
      </p:sp>
      <p:pic>
        <p:nvPicPr>
          <p:cNvPr id="4" name="Picture 3" descr="Merchandise inventory Debit $800&#10;Other (noninventory) assets Debit 2,600&#10;Total liabilities Credit $500&#10;Common stock Credit 400&#10;Retained earnings Credit 1,700&#10;Dividends Debit 300&#10;Sales Credit 9,500&#10;Sales discounts Debit 260&#10;Sales returns and allowances  Debit 240&#10;Cost of goods sold Debit 6,500&#10;Sales salaries expense Debit 450&#10;Rent expense - selling space Debit 400&#10;Store supplies expense Debit 30&#10;Advertising expense  Debit 20&#10;Office salaries expense Debit 420&#10;Rent expense - office space Debit 72&#10;Office supplies expense Debit 8&#10;Total Debits $12,100&#10;Total credits $12,100"/>
          <p:cNvPicPr>
            <a:picLocks noChangeAspect="1"/>
          </p:cNvPicPr>
          <p:nvPr/>
        </p:nvPicPr>
        <p:blipFill>
          <a:blip r:embed="rId3"/>
          <a:stretch>
            <a:fillRect/>
          </a:stretch>
        </p:blipFill>
        <p:spPr>
          <a:xfrm>
            <a:off x="2153603" y="1968817"/>
            <a:ext cx="4589145" cy="4431983"/>
          </a:xfrm>
          <a:prstGeom prst="rect">
            <a:avLst/>
          </a:prstGeom>
        </p:spPr>
      </p:pic>
    </p:spTree>
    <p:extLst>
      <p:ext uri="{BB962C8B-B14F-4D97-AF65-F5344CB8AC3E}">
        <p14:creationId xmlns:p14="http://schemas.microsoft.com/office/powerpoint/2010/main" val="375773240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488" y="533400"/>
            <a:ext cx="7557025" cy="1066800"/>
          </a:xfrm>
        </p:spPr>
        <p:txBody>
          <a:bodyPr anchor="ctr"/>
          <a:lstStyle/>
          <a:p>
            <a:pPr fontAlgn="auto">
              <a:spcBef>
                <a:spcPts val="0"/>
              </a:spcBef>
              <a:spcAft>
                <a:spcPts val="0"/>
              </a:spcAft>
              <a:defRPr/>
            </a:pPr>
            <a:r>
              <a:rPr lang="en-US" dirty="0"/>
              <a:t>NEED-TO-KNOW 4-5 SOLUTION (1 of 2)</a:t>
            </a:r>
          </a:p>
        </p:txBody>
      </p:sp>
      <p:sp>
        <p:nvSpPr>
          <p:cNvPr id="4" name="Text Placeholder 3"/>
          <p:cNvSpPr>
            <a:spLocks noGrp="1"/>
          </p:cNvSpPr>
          <p:nvPr>
            <p:ph type="body" sz="quarter" idx="14"/>
          </p:nvPr>
        </p:nvSpPr>
        <p:spPr>
          <a:xfrm>
            <a:off x="582077" y="1672396"/>
            <a:ext cx="7962900" cy="613604"/>
          </a:xfrm>
        </p:spPr>
        <p:txBody>
          <a:bodyPr/>
          <a:lstStyle/>
          <a:p>
            <a:pPr lvl="0" algn="ctr"/>
            <a:r>
              <a:rPr lang="en-US" altLang="en-US" sz="1800" b="1" kern="0" dirty="0">
                <a:solidFill>
                  <a:prstClr val="black"/>
                </a:solidFill>
              </a:rPr>
              <a:t>Learning Objective P4: </a:t>
            </a:r>
            <a:r>
              <a:rPr lang="en-US" sz="1800" dirty="0"/>
              <a:t>Define and prepare multiple-step and single-step income statements.</a:t>
            </a:r>
            <a:endParaRPr lang="en-US" sz="1800" b="1" kern="0" dirty="0">
              <a:solidFill>
                <a:prstClr val="black"/>
              </a:solidFill>
            </a:endParaRPr>
          </a:p>
        </p:txBody>
      </p:sp>
      <p:pic>
        <p:nvPicPr>
          <p:cNvPr id="2" name="Picture 1" descr="Multiple-step income statement&#10;TARET&#10;Income Statement&#10;For Year Ended April 30, 2017&#10;Sales  $9,500&#10;Less: Sales discounts $260 &#10;Sales returns and allowances 240 500&#10;Net sales  9,000&#10;Cost of goods sold  6,500&#10;Gross profit  2,500&#10;Operating expenses  &#10;Selling expenses  &#10;Sales salaries expense 450 &#10;Rent expense—Selling space 400 &#10;Store supplies expense 30 &#10;Advertising expense 20 &#10;Total selling expenses  900&#10;General and administrative expenses  &#10;Office salaries expense 420 &#10;Rent expense—Office space 72 &#10;Office supplies expense 8 &#10;Total general and administrative expenses  500&#10;Total operating expenses  1,400&#10;Net Income  $1,100&#10;"/>
          <p:cNvPicPr>
            <a:picLocks noChangeAspect="1"/>
          </p:cNvPicPr>
          <p:nvPr/>
        </p:nvPicPr>
        <p:blipFill>
          <a:blip r:embed="rId3"/>
          <a:stretch>
            <a:fillRect/>
          </a:stretch>
        </p:blipFill>
        <p:spPr>
          <a:xfrm>
            <a:off x="2836789" y="2459182"/>
            <a:ext cx="3395771" cy="4017818"/>
          </a:xfrm>
          <a:prstGeom prst="rect">
            <a:avLst/>
          </a:prstGeom>
        </p:spPr>
      </p:pic>
    </p:spTree>
    <p:extLst>
      <p:ext uri="{BB962C8B-B14F-4D97-AF65-F5344CB8AC3E}">
        <p14:creationId xmlns:p14="http://schemas.microsoft.com/office/powerpoint/2010/main" val="788796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488" y="533400"/>
            <a:ext cx="7557025" cy="1066800"/>
          </a:xfrm>
        </p:spPr>
        <p:txBody>
          <a:bodyPr anchor="ctr"/>
          <a:lstStyle/>
          <a:p>
            <a:pPr fontAlgn="auto">
              <a:spcBef>
                <a:spcPts val="0"/>
              </a:spcBef>
              <a:spcAft>
                <a:spcPts val="0"/>
              </a:spcAft>
              <a:defRPr/>
            </a:pPr>
            <a:r>
              <a:rPr lang="en-US" dirty="0"/>
              <a:t>NEED-TO-KNOW 4-5 SOLUTION (2 of 2)</a:t>
            </a:r>
          </a:p>
        </p:txBody>
      </p:sp>
      <p:sp>
        <p:nvSpPr>
          <p:cNvPr id="4" name="Text Placeholder 3"/>
          <p:cNvSpPr>
            <a:spLocks noGrp="1"/>
          </p:cNvSpPr>
          <p:nvPr>
            <p:ph type="body" sz="quarter" idx="14"/>
          </p:nvPr>
        </p:nvSpPr>
        <p:spPr>
          <a:xfrm>
            <a:off x="582077" y="1672396"/>
            <a:ext cx="7962900" cy="613604"/>
          </a:xfrm>
        </p:spPr>
        <p:txBody>
          <a:bodyPr/>
          <a:lstStyle/>
          <a:p>
            <a:pPr lvl="0" algn="ctr"/>
            <a:r>
              <a:rPr lang="en-US" altLang="en-US" sz="1800" b="1" kern="0" dirty="0">
                <a:solidFill>
                  <a:prstClr val="black"/>
                </a:solidFill>
              </a:rPr>
              <a:t>Learning Objective P4: </a:t>
            </a:r>
            <a:r>
              <a:rPr lang="en-US" sz="1800" dirty="0"/>
              <a:t>Define and prepare multiple-step and single-step income statements.</a:t>
            </a:r>
            <a:endParaRPr lang="en-US" sz="1800" b="1" kern="0" dirty="0">
              <a:solidFill>
                <a:prstClr val="black"/>
              </a:solidFill>
            </a:endParaRPr>
          </a:p>
        </p:txBody>
      </p:sp>
      <p:pic>
        <p:nvPicPr>
          <p:cNvPr id="5" name="Picture 4" descr="Single-step income statement&#10;TARET&#10;Income Statement&#10;For Year Ended April 30, 2017&#10;Net sales  $9,000&#10;Expenses  &#10;Cost of goods sold $6,500 &#10;Selling expenses 900 &#10;General and administrative expenses 500 &#10;Total expenses  7,900&#10;Net Income  $1,100&#10;"/>
          <p:cNvPicPr>
            <a:picLocks noChangeAspect="1"/>
          </p:cNvPicPr>
          <p:nvPr/>
        </p:nvPicPr>
        <p:blipFill>
          <a:blip r:embed="rId3"/>
          <a:stretch>
            <a:fillRect/>
          </a:stretch>
        </p:blipFill>
        <p:spPr>
          <a:xfrm>
            <a:off x="1843087" y="2590800"/>
            <a:ext cx="5457825" cy="2838450"/>
          </a:xfrm>
          <a:prstGeom prst="rect">
            <a:avLst/>
          </a:prstGeom>
        </p:spPr>
      </p:pic>
    </p:spTree>
    <p:extLst>
      <p:ext uri="{BB962C8B-B14F-4D97-AF65-F5344CB8AC3E}">
        <p14:creationId xmlns:p14="http://schemas.microsoft.com/office/powerpoint/2010/main" val="2394351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94550" y="2454102"/>
            <a:ext cx="8549640" cy="2152264"/>
          </a:xfrm>
        </p:spPr>
        <p:txBody>
          <a:bodyPr/>
          <a:lstStyle/>
          <a:p>
            <a:r>
              <a:rPr lang="en-US" altLang="en-US" sz="3600" b="1" dirty="0">
                <a:solidFill>
                  <a:prstClr val="black"/>
                </a:solidFill>
              </a:rPr>
              <a:t>Learning Objective</a:t>
            </a:r>
            <a:r>
              <a:rPr lang="en-US" altLang="en-US" sz="3600" b="1" dirty="0"/>
              <a:t> A1:</a:t>
            </a:r>
            <a:r>
              <a:rPr lang="en-US" altLang="en-US" sz="3600" dirty="0"/>
              <a:t> </a:t>
            </a:r>
            <a:r>
              <a:rPr lang="en-US" sz="3600" dirty="0">
                <a:solidFill>
                  <a:prstClr val="black"/>
                </a:solidFill>
              </a:rPr>
              <a:t>Compute the acid-test ratio and explain its use it to assess liquidity.</a:t>
            </a:r>
          </a:p>
        </p:txBody>
      </p:sp>
    </p:spTree>
    <p:extLst>
      <p:ext uri="{BB962C8B-B14F-4D97-AF65-F5344CB8AC3E}">
        <p14:creationId xmlns:p14="http://schemas.microsoft.com/office/powerpoint/2010/main" val="3782415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33400"/>
            <a:ext cx="8653605" cy="710852"/>
          </a:xfrm>
        </p:spPr>
        <p:txBody>
          <a:bodyPr anchor="ctr"/>
          <a:lstStyle/>
          <a:p>
            <a:r>
              <a:rPr lang="en-US" altLang="en-US" dirty="0"/>
              <a:t>Acid-Test Ratio</a:t>
            </a:r>
            <a:endParaRPr lang="en-US" dirty="0"/>
          </a:p>
        </p:txBody>
      </p:sp>
      <p:sp>
        <p:nvSpPr>
          <p:cNvPr id="5" name="Text Placeholder 4"/>
          <p:cNvSpPr>
            <a:spLocks noGrp="1"/>
          </p:cNvSpPr>
          <p:nvPr>
            <p:ph type="body" sz="quarter" idx="14"/>
          </p:nvPr>
        </p:nvSpPr>
        <p:spPr>
          <a:xfrm>
            <a:off x="183932" y="1143000"/>
            <a:ext cx="8759190" cy="613604"/>
          </a:xfrm>
        </p:spPr>
        <p:txBody>
          <a:bodyPr/>
          <a:lstStyle/>
          <a:p>
            <a:pPr lvl="0" algn="ctr"/>
            <a:r>
              <a:rPr lang="en-US" altLang="en-US" sz="1800" b="1" kern="0" dirty="0">
                <a:solidFill>
                  <a:prstClr val="black"/>
                </a:solidFill>
              </a:rPr>
              <a:t>Learning Objective A1:</a:t>
            </a:r>
            <a:r>
              <a:rPr lang="en-US" altLang="en-US" sz="1800" kern="0" dirty="0">
                <a:solidFill>
                  <a:prstClr val="black"/>
                </a:solidFill>
              </a:rPr>
              <a:t> Compute the acid-test ratio and explain its use to assess liquidity.</a:t>
            </a:r>
            <a:endParaRPr lang="en-US" sz="1800" kern="0"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36402305"/>
              </p:ext>
            </p:extLst>
          </p:nvPr>
        </p:nvGraphicFramePr>
        <p:xfrm>
          <a:off x="253372" y="2057400"/>
          <a:ext cx="8610323" cy="1730517"/>
        </p:xfrm>
        <a:graphic>
          <a:graphicData uri="http://schemas.openxmlformats.org/presentationml/2006/ole">
            <mc:AlternateContent xmlns:mc="http://schemas.openxmlformats.org/markup-compatibility/2006">
              <mc:Choice xmlns:v="urn:schemas-microsoft-com:vml" Requires="v">
                <p:oleObj spid="_x0000_s2560" name="Equation" r:id="rId4" imgW="4419360" imgH="888840" progId="Equation.3">
                  <p:embed/>
                </p:oleObj>
              </mc:Choice>
              <mc:Fallback>
                <p:oleObj name="Equation" r:id="rId4" imgW="4419360" imgH="888840" progId="Equation.3">
                  <p:embed/>
                  <p:pic>
                    <p:nvPicPr>
                      <p:cNvPr id="0" name=""/>
                      <p:cNvPicPr/>
                      <p:nvPr/>
                    </p:nvPicPr>
                    <p:blipFill>
                      <a:blip r:embed="rId5"/>
                      <a:stretch>
                        <a:fillRect/>
                      </a:stretch>
                    </p:blipFill>
                    <p:spPr>
                      <a:xfrm>
                        <a:off x="253372" y="2057400"/>
                        <a:ext cx="8610323" cy="1730517"/>
                      </a:xfrm>
                      <a:prstGeom prst="rect">
                        <a:avLst/>
                      </a:prstGeom>
                    </p:spPr>
                  </p:pic>
                </p:oleObj>
              </mc:Fallback>
            </mc:AlternateContent>
          </a:graphicData>
        </a:graphic>
      </p:graphicFrame>
      <p:sp>
        <p:nvSpPr>
          <p:cNvPr id="6" name="Content Placeholder 5"/>
          <p:cNvSpPr>
            <a:spLocks noGrp="1"/>
          </p:cNvSpPr>
          <p:nvPr>
            <p:ph sz="quarter" idx="15"/>
          </p:nvPr>
        </p:nvSpPr>
        <p:spPr>
          <a:xfrm>
            <a:off x="324644" y="3962400"/>
            <a:ext cx="8560693" cy="2286000"/>
          </a:xfrm>
        </p:spPr>
        <p:txBody>
          <a:bodyPr/>
          <a:lstStyle/>
          <a:p>
            <a:pPr marL="0" indent="0">
              <a:buNone/>
            </a:pPr>
            <a:r>
              <a:rPr lang="en-US" sz="2400" dirty="0">
                <a:solidFill>
                  <a:srgbClr val="000000"/>
                </a:solidFill>
              </a:rPr>
              <a:t>A common rule of thumb is the acid-test ratio should have a value of at least 1.0 to conclude a company is unlikely to face liquidity problems in the near future.</a:t>
            </a:r>
          </a:p>
        </p:txBody>
      </p:sp>
    </p:spTree>
    <p:extLst>
      <p:ext uri="{BB962C8B-B14F-4D97-AF65-F5344CB8AC3E}">
        <p14:creationId xmlns:p14="http://schemas.microsoft.com/office/powerpoint/2010/main" val="288448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732" y="531566"/>
            <a:ext cx="8653605" cy="1144834"/>
          </a:xfrm>
        </p:spPr>
        <p:txBody>
          <a:bodyPr anchor="ctr"/>
          <a:lstStyle/>
          <a:p>
            <a:r>
              <a:rPr lang="en-US" kern="0" dirty="0"/>
              <a:t>Exhibit 4.17 </a:t>
            </a:r>
            <a:r>
              <a:rPr lang="en-US" altLang="en-US" dirty="0"/>
              <a:t>Acid-Test Ratio </a:t>
            </a:r>
            <a:r>
              <a:rPr lang="en-US" altLang="en-US" dirty="0" err="1"/>
              <a:t>JCPenney</a:t>
            </a:r>
            <a:endParaRPr lang="en-US" dirty="0"/>
          </a:p>
        </p:txBody>
      </p:sp>
      <p:sp>
        <p:nvSpPr>
          <p:cNvPr id="10" name="Text Placeholder 9"/>
          <p:cNvSpPr>
            <a:spLocks noGrp="1"/>
          </p:cNvSpPr>
          <p:nvPr>
            <p:ph type="body" sz="quarter" idx="14"/>
          </p:nvPr>
        </p:nvSpPr>
        <p:spPr>
          <a:xfrm>
            <a:off x="178939" y="1752600"/>
            <a:ext cx="8759190" cy="613604"/>
          </a:xfrm>
        </p:spPr>
        <p:txBody>
          <a:bodyPr/>
          <a:lstStyle/>
          <a:p>
            <a:pPr lvl="0" algn="ctr"/>
            <a:r>
              <a:rPr lang="en-US" altLang="en-US" sz="1800" b="1" kern="0" dirty="0">
                <a:solidFill>
                  <a:prstClr val="black"/>
                </a:solidFill>
              </a:rPr>
              <a:t>Learning Objective A1:</a:t>
            </a:r>
            <a:r>
              <a:rPr lang="en-US" altLang="en-US" sz="1800" kern="0" dirty="0">
                <a:solidFill>
                  <a:prstClr val="black"/>
                </a:solidFill>
              </a:rPr>
              <a:t> Compute the acid-test ratio and explain its use to assess liquidity.</a:t>
            </a:r>
            <a:endParaRPr lang="en-US" sz="1800" kern="0"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770625234"/>
              </p:ext>
            </p:extLst>
          </p:nvPr>
        </p:nvGraphicFramePr>
        <p:xfrm>
          <a:off x="254000" y="2501900"/>
          <a:ext cx="8609013" cy="841375"/>
        </p:xfrm>
        <a:graphic>
          <a:graphicData uri="http://schemas.openxmlformats.org/presentationml/2006/ole">
            <mc:AlternateContent xmlns:mc="http://schemas.openxmlformats.org/markup-compatibility/2006">
              <mc:Choice xmlns:v="urn:schemas-microsoft-com:vml" Requires="v">
                <p:oleObj spid="_x0000_s7198" name="Equation" r:id="rId4" imgW="4419360" imgH="431640" progId="Equation.3">
                  <p:embed/>
                </p:oleObj>
              </mc:Choice>
              <mc:Fallback>
                <p:oleObj name="Equation" r:id="rId4" imgW="4419360" imgH="431640" progId="Equation.3">
                  <p:embed/>
                  <p:pic>
                    <p:nvPicPr>
                      <p:cNvPr id="0" name=""/>
                      <p:cNvPicPr/>
                      <p:nvPr/>
                    </p:nvPicPr>
                    <p:blipFill>
                      <a:blip r:embed="rId5"/>
                      <a:stretch>
                        <a:fillRect/>
                      </a:stretch>
                    </p:blipFill>
                    <p:spPr>
                      <a:xfrm>
                        <a:off x="254000" y="2501900"/>
                        <a:ext cx="8609013" cy="841375"/>
                      </a:xfrm>
                      <a:prstGeom prst="rect">
                        <a:avLst/>
                      </a:prstGeom>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02111355"/>
              </p:ext>
            </p:extLst>
          </p:nvPr>
        </p:nvGraphicFramePr>
        <p:xfrm>
          <a:off x="408280" y="3657601"/>
          <a:ext cx="8278518" cy="2666999"/>
        </p:xfrm>
        <a:graphic>
          <a:graphicData uri="http://schemas.openxmlformats.org/drawingml/2006/table">
            <a:tbl>
              <a:tblPr firstRow="1" bandRow="1">
                <a:tableStyleId>{5940675A-B579-460E-94D1-54222C63F5DA}</a:tableStyleId>
              </a:tblPr>
              <a:tblGrid>
                <a:gridCol w="2945667">
                  <a:extLst>
                    <a:ext uri="{9D8B030D-6E8A-4147-A177-3AD203B41FA5}">
                      <a16:colId xmlns:a16="http://schemas.microsoft.com/office/drawing/2014/main" val="20000"/>
                    </a:ext>
                  </a:extLst>
                </a:gridCol>
                <a:gridCol w="907672">
                  <a:extLst>
                    <a:ext uri="{9D8B030D-6E8A-4147-A177-3AD203B41FA5}">
                      <a16:colId xmlns:a16="http://schemas.microsoft.com/office/drawing/2014/main" val="20001"/>
                    </a:ext>
                  </a:extLst>
                </a:gridCol>
                <a:gridCol w="907672">
                  <a:extLst>
                    <a:ext uri="{9D8B030D-6E8A-4147-A177-3AD203B41FA5}">
                      <a16:colId xmlns:a16="http://schemas.microsoft.com/office/drawing/2014/main" val="20002"/>
                    </a:ext>
                  </a:extLst>
                </a:gridCol>
                <a:gridCol w="794491">
                  <a:extLst>
                    <a:ext uri="{9D8B030D-6E8A-4147-A177-3AD203B41FA5}">
                      <a16:colId xmlns:a16="http://schemas.microsoft.com/office/drawing/2014/main" val="20003"/>
                    </a:ext>
                  </a:extLst>
                </a:gridCol>
                <a:gridCol w="907672">
                  <a:extLst>
                    <a:ext uri="{9D8B030D-6E8A-4147-A177-3AD203B41FA5}">
                      <a16:colId xmlns:a16="http://schemas.microsoft.com/office/drawing/2014/main" val="20004"/>
                    </a:ext>
                  </a:extLst>
                </a:gridCol>
                <a:gridCol w="907672">
                  <a:extLst>
                    <a:ext uri="{9D8B030D-6E8A-4147-A177-3AD203B41FA5}">
                      <a16:colId xmlns:a16="http://schemas.microsoft.com/office/drawing/2014/main" val="20005"/>
                    </a:ext>
                  </a:extLst>
                </a:gridCol>
                <a:gridCol w="907672">
                  <a:extLst>
                    <a:ext uri="{9D8B030D-6E8A-4147-A177-3AD203B41FA5}">
                      <a16:colId xmlns:a16="http://schemas.microsoft.com/office/drawing/2014/main" val="20006"/>
                    </a:ext>
                  </a:extLst>
                </a:gridCol>
              </a:tblGrid>
              <a:tr h="268028">
                <a:tc>
                  <a:txBody>
                    <a:bodyPr/>
                    <a:lstStyle/>
                    <a:p>
                      <a:pPr algn="ctr"/>
                      <a:r>
                        <a:rPr lang="en-US" sz="1200" b="1" dirty="0"/>
                        <a:t>$millions</a:t>
                      </a:r>
                      <a:endParaRPr lang="en-US" sz="1200" b="1" dirty="0">
                        <a:solidFill>
                          <a:schemeClr val="bg1"/>
                        </a:solidFill>
                      </a:endParaRPr>
                    </a:p>
                  </a:txBody>
                  <a:tcPr anchor="ctr"/>
                </a:tc>
                <a:tc>
                  <a:txBody>
                    <a:bodyPr/>
                    <a:lstStyle/>
                    <a:p>
                      <a:pPr algn="ctr"/>
                      <a:r>
                        <a:rPr lang="en-US" sz="1200" b="1" dirty="0"/>
                        <a:t>2015</a:t>
                      </a:r>
                      <a:endParaRPr lang="en-US" sz="1200" b="1" dirty="0">
                        <a:solidFill>
                          <a:schemeClr val="bg1"/>
                        </a:solidFill>
                      </a:endParaRPr>
                    </a:p>
                  </a:txBody>
                  <a:tcPr anchor="ctr"/>
                </a:tc>
                <a:tc>
                  <a:txBody>
                    <a:bodyPr/>
                    <a:lstStyle/>
                    <a:p>
                      <a:pPr algn="ctr"/>
                      <a:r>
                        <a:rPr lang="en-US" sz="1200" b="1" dirty="0"/>
                        <a:t>2014</a:t>
                      </a:r>
                      <a:endParaRPr lang="en-US" sz="1200" b="1" dirty="0">
                        <a:solidFill>
                          <a:schemeClr val="bg1"/>
                        </a:solidFill>
                      </a:endParaRPr>
                    </a:p>
                  </a:txBody>
                  <a:tcPr anchor="ctr"/>
                </a:tc>
                <a:tc>
                  <a:txBody>
                    <a:bodyPr/>
                    <a:lstStyle/>
                    <a:p>
                      <a:pPr algn="ctr"/>
                      <a:r>
                        <a:rPr lang="en-US" sz="1200" b="1" dirty="0"/>
                        <a:t>2013</a:t>
                      </a:r>
                      <a:endParaRPr lang="en-US" sz="1200" b="1" dirty="0">
                        <a:solidFill>
                          <a:schemeClr val="bg1"/>
                        </a:solidFill>
                      </a:endParaRPr>
                    </a:p>
                  </a:txBody>
                  <a:tcPr anchor="ctr"/>
                </a:tc>
                <a:tc>
                  <a:txBody>
                    <a:bodyPr/>
                    <a:lstStyle/>
                    <a:p>
                      <a:pPr algn="ctr"/>
                      <a:r>
                        <a:rPr lang="en-US" sz="1200" b="1" dirty="0"/>
                        <a:t>2012</a:t>
                      </a:r>
                      <a:endParaRPr lang="en-US" sz="1200" b="1" dirty="0">
                        <a:solidFill>
                          <a:schemeClr val="bg1"/>
                        </a:solidFill>
                      </a:endParaRPr>
                    </a:p>
                  </a:txBody>
                  <a:tcPr anchor="ctr"/>
                </a:tc>
                <a:tc>
                  <a:txBody>
                    <a:bodyPr/>
                    <a:lstStyle/>
                    <a:p>
                      <a:pPr algn="ctr"/>
                      <a:r>
                        <a:rPr lang="en-US" sz="1200" b="1" dirty="0"/>
                        <a:t>2011</a:t>
                      </a:r>
                      <a:endParaRPr lang="en-US" sz="1200" b="1" dirty="0">
                        <a:solidFill>
                          <a:schemeClr val="bg1"/>
                        </a:solidFill>
                      </a:endParaRPr>
                    </a:p>
                  </a:txBody>
                  <a:tcPr anchor="ctr"/>
                </a:tc>
                <a:tc>
                  <a:txBody>
                    <a:bodyPr/>
                    <a:lstStyle/>
                    <a:p>
                      <a:pPr algn="ctr"/>
                      <a:r>
                        <a:rPr lang="en-US" sz="1200" b="1" dirty="0"/>
                        <a:t>2010</a:t>
                      </a:r>
                      <a:endParaRPr lang="en-US" sz="1200" b="1" dirty="0">
                        <a:solidFill>
                          <a:schemeClr val="bg1"/>
                        </a:solidFill>
                      </a:endParaRPr>
                    </a:p>
                  </a:txBody>
                  <a:tcPr anchor="ctr"/>
                </a:tc>
                <a:extLst>
                  <a:ext uri="{0D108BD9-81ED-4DB2-BD59-A6C34878D82A}">
                    <a16:rowId xmlns:a16="http://schemas.microsoft.com/office/drawing/2014/main" val="10000"/>
                  </a:ext>
                </a:extLst>
              </a:tr>
              <a:tr h="375006">
                <a:tc>
                  <a:txBody>
                    <a:bodyPr/>
                    <a:lstStyle/>
                    <a:p>
                      <a:r>
                        <a:rPr lang="en-US" sz="1200" dirty="0"/>
                        <a:t>Total quick assets……………………………</a:t>
                      </a:r>
                    </a:p>
                  </a:txBody>
                  <a:tcPr anchor="ctr"/>
                </a:tc>
                <a:tc>
                  <a:txBody>
                    <a:bodyPr/>
                    <a:lstStyle/>
                    <a:p>
                      <a:pPr algn="r"/>
                      <a:r>
                        <a:rPr lang="en-US" sz="1200" dirty="0"/>
                        <a:t>$1,318</a:t>
                      </a:r>
                    </a:p>
                  </a:txBody>
                  <a:tcPr anchor="ctr"/>
                </a:tc>
                <a:tc>
                  <a:txBody>
                    <a:bodyPr/>
                    <a:lstStyle/>
                    <a:p>
                      <a:pPr algn="r"/>
                      <a:r>
                        <a:rPr lang="en-US" sz="1200" dirty="0"/>
                        <a:t>$1,519</a:t>
                      </a:r>
                    </a:p>
                  </a:txBody>
                  <a:tcPr anchor="ctr"/>
                </a:tc>
                <a:tc>
                  <a:txBody>
                    <a:bodyPr/>
                    <a:lstStyle/>
                    <a:p>
                      <a:pPr algn="r"/>
                      <a:r>
                        <a:rPr lang="en-US" sz="1200" dirty="0"/>
                        <a:t>$987</a:t>
                      </a:r>
                    </a:p>
                  </a:txBody>
                  <a:tcPr anchor="ctr"/>
                </a:tc>
                <a:tc>
                  <a:txBody>
                    <a:bodyPr/>
                    <a:lstStyle/>
                    <a:p>
                      <a:pPr algn="r"/>
                      <a:r>
                        <a:rPr lang="en-US" sz="1200" dirty="0"/>
                        <a:t>$1,920</a:t>
                      </a:r>
                    </a:p>
                  </a:txBody>
                  <a:tcPr anchor="ctr"/>
                </a:tc>
                <a:tc>
                  <a:txBody>
                    <a:bodyPr/>
                    <a:lstStyle/>
                    <a:p>
                      <a:pPr algn="r"/>
                      <a:r>
                        <a:rPr lang="en-US" sz="1200" dirty="0"/>
                        <a:t>$2,956</a:t>
                      </a:r>
                    </a:p>
                  </a:txBody>
                  <a:tcPr anchor="ctr"/>
                </a:tc>
                <a:tc>
                  <a:txBody>
                    <a:bodyPr/>
                    <a:lstStyle/>
                    <a:p>
                      <a:pPr algn="r"/>
                      <a:r>
                        <a:rPr lang="en-US" sz="1200" dirty="0"/>
                        <a:t>$3,406</a:t>
                      </a:r>
                    </a:p>
                  </a:txBody>
                  <a:tcPr anchor="ctr"/>
                </a:tc>
                <a:extLst>
                  <a:ext uri="{0D108BD9-81ED-4DB2-BD59-A6C34878D82A}">
                    <a16:rowId xmlns:a16="http://schemas.microsoft.com/office/drawing/2014/main" val="10001"/>
                  </a:ext>
                </a:extLst>
              </a:tr>
              <a:tr h="375006">
                <a:tc>
                  <a:txBody>
                    <a:bodyPr/>
                    <a:lstStyle/>
                    <a:p>
                      <a:r>
                        <a:rPr lang="en-US" sz="1200" dirty="0"/>
                        <a:t>Total</a:t>
                      </a:r>
                      <a:r>
                        <a:rPr lang="en-US" sz="1200" baseline="0" dirty="0"/>
                        <a:t> current assets</a:t>
                      </a:r>
                      <a:r>
                        <a:rPr lang="en-US" sz="1200" dirty="0"/>
                        <a:t>………………………..</a:t>
                      </a:r>
                    </a:p>
                  </a:txBody>
                  <a:tcPr anchor="ctr"/>
                </a:tc>
                <a:tc>
                  <a:txBody>
                    <a:bodyPr/>
                    <a:lstStyle/>
                    <a:p>
                      <a:pPr algn="r"/>
                      <a:r>
                        <a:rPr lang="en-US" sz="1200" dirty="0"/>
                        <a:t>$4,331</a:t>
                      </a:r>
                    </a:p>
                  </a:txBody>
                  <a:tcPr anchor="ctr"/>
                </a:tc>
                <a:tc>
                  <a:txBody>
                    <a:bodyPr/>
                    <a:lstStyle/>
                    <a:p>
                      <a:pPr algn="r"/>
                      <a:r>
                        <a:rPr lang="en-US" sz="1200" dirty="0"/>
                        <a:t>$4,833</a:t>
                      </a:r>
                    </a:p>
                  </a:txBody>
                  <a:tcPr anchor="ctr"/>
                </a:tc>
                <a:tc>
                  <a:txBody>
                    <a:bodyPr/>
                    <a:lstStyle/>
                    <a:p>
                      <a:pPr algn="r"/>
                      <a:r>
                        <a:rPr lang="en-US" sz="1200" dirty="0"/>
                        <a:t>$3,683</a:t>
                      </a:r>
                    </a:p>
                  </a:txBody>
                  <a:tcPr anchor="ctr"/>
                </a:tc>
                <a:tc>
                  <a:txBody>
                    <a:bodyPr/>
                    <a:lstStyle/>
                    <a:p>
                      <a:pPr algn="r"/>
                      <a:r>
                        <a:rPr lang="en-US" sz="1200" dirty="0"/>
                        <a:t>$5,081</a:t>
                      </a:r>
                    </a:p>
                  </a:txBody>
                  <a:tcPr anchor="ctr"/>
                </a:tc>
                <a:tc>
                  <a:txBody>
                    <a:bodyPr/>
                    <a:lstStyle/>
                    <a:p>
                      <a:pPr algn="r"/>
                      <a:r>
                        <a:rPr lang="en-US" sz="1200" dirty="0"/>
                        <a:t>$6,370</a:t>
                      </a:r>
                    </a:p>
                  </a:txBody>
                  <a:tcPr anchor="ctr"/>
                </a:tc>
                <a:tc>
                  <a:txBody>
                    <a:bodyPr/>
                    <a:lstStyle/>
                    <a:p>
                      <a:pPr algn="r"/>
                      <a:r>
                        <a:rPr lang="en-US" sz="1200" dirty="0"/>
                        <a:t>$6,652</a:t>
                      </a:r>
                    </a:p>
                  </a:txBody>
                  <a:tcPr anchor="ctr"/>
                </a:tc>
                <a:extLst>
                  <a:ext uri="{0D108BD9-81ED-4DB2-BD59-A6C34878D82A}">
                    <a16:rowId xmlns:a16="http://schemas.microsoft.com/office/drawing/2014/main" val="10002"/>
                  </a:ext>
                </a:extLst>
              </a:tr>
              <a:tr h="347267">
                <a:tc>
                  <a:txBody>
                    <a:bodyPr/>
                    <a:lstStyle/>
                    <a:p>
                      <a:r>
                        <a:rPr lang="en-US" sz="1200" baseline="0" dirty="0"/>
                        <a:t>Total current liabilities…………………….</a:t>
                      </a:r>
                      <a:endParaRPr lang="en-US" sz="1200" b="0" dirty="0"/>
                    </a:p>
                  </a:txBody>
                  <a:tcPr anchor="ctr"/>
                </a:tc>
                <a:tc>
                  <a:txBody>
                    <a:bodyPr/>
                    <a:lstStyle/>
                    <a:p>
                      <a:pPr algn="r"/>
                      <a:r>
                        <a:rPr lang="en-US" sz="1200" dirty="0"/>
                        <a:t>$2,241</a:t>
                      </a:r>
                      <a:endParaRPr lang="en-US" sz="1200" b="0" dirty="0"/>
                    </a:p>
                  </a:txBody>
                  <a:tcPr anchor="ctr"/>
                </a:tc>
                <a:tc>
                  <a:txBody>
                    <a:bodyPr/>
                    <a:lstStyle/>
                    <a:p>
                      <a:pPr algn="r"/>
                      <a:r>
                        <a:rPr lang="en-US" sz="1200" dirty="0"/>
                        <a:t>$2,846</a:t>
                      </a:r>
                      <a:endParaRPr lang="en-US" sz="1200" b="0" dirty="0"/>
                    </a:p>
                  </a:txBody>
                  <a:tcPr anchor="ctr"/>
                </a:tc>
                <a:tc>
                  <a:txBody>
                    <a:bodyPr/>
                    <a:lstStyle/>
                    <a:p>
                      <a:pPr algn="r"/>
                      <a:r>
                        <a:rPr lang="en-US" sz="1200" dirty="0"/>
                        <a:t>$2,568</a:t>
                      </a:r>
                      <a:endParaRPr lang="en-US" sz="1200" b="0" dirty="0"/>
                    </a:p>
                  </a:txBody>
                  <a:tcPr anchor="ctr"/>
                </a:tc>
                <a:tc>
                  <a:txBody>
                    <a:bodyPr/>
                    <a:lstStyle/>
                    <a:p>
                      <a:pPr algn="r"/>
                      <a:r>
                        <a:rPr lang="en-US" sz="1200" dirty="0"/>
                        <a:t>$2,756</a:t>
                      </a:r>
                      <a:endParaRPr lang="en-US" sz="1200" b="0" dirty="0"/>
                    </a:p>
                  </a:txBody>
                  <a:tcPr anchor="ctr"/>
                </a:tc>
                <a:tc>
                  <a:txBody>
                    <a:bodyPr/>
                    <a:lstStyle/>
                    <a:p>
                      <a:pPr algn="r"/>
                      <a:r>
                        <a:rPr lang="en-US" sz="1200" dirty="0"/>
                        <a:t>$2,647</a:t>
                      </a:r>
                      <a:endParaRPr lang="en-US" sz="1200" b="0" dirty="0"/>
                    </a:p>
                  </a:txBody>
                  <a:tcPr anchor="ctr"/>
                </a:tc>
                <a:tc>
                  <a:txBody>
                    <a:bodyPr/>
                    <a:lstStyle/>
                    <a:p>
                      <a:pPr algn="r"/>
                      <a:r>
                        <a:rPr lang="en-US" sz="1200" dirty="0"/>
                        <a:t>$3,249</a:t>
                      </a:r>
                      <a:endParaRPr lang="en-US" sz="1200" b="0" dirty="0"/>
                    </a:p>
                  </a:txBody>
                  <a:tcPr anchor="ctr"/>
                </a:tc>
                <a:extLst>
                  <a:ext uri="{0D108BD9-81ED-4DB2-BD59-A6C34878D82A}">
                    <a16:rowId xmlns:a16="http://schemas.microsoft.com/office/drawing/2014/main" val="10003"/>
                  </a:ext>
                </a:extLst>
              </a:tr>
              <a:tr h="352755">
                <a:tc>
                  <a:txBody>
                    <a:bodyPr/>
                    <a:lstStyle/>
                    <a:p>
                      <a:r>
                        <a:rPr lang="en-US" sz="1200" b="1" dirty="0"/>
                        <a:t>Acid-test</a:t>
                      </a:r>
                      <a:r>
                        <a:rPr lang="en-US" sz="1200" b="1" baseline="0" dirty="0"/>
                        <a:t> ratio………………………</a:t>
                      </a:r>
                      <a:endParaRPr lang="en-US" sz="1200" b="1" dirty="0"/>
                    </a:p>
                  </a:txBody>
                  <a:tcPr anchor="ctr"/>
                </a:tc>
                <a:tc>
                  <a:txBody>
                    <a:bodyPr/>
                    <a:lstStyle/>
                    <a:p>
                      <a:pPr algn="r"/>
                      <a:r>
                        <a:rPr lang="en-US" sz="1200" b="1" dirty="0"/>
                        <a:t>0.59</a:t>
                      </a:r>
                    </a:p>
                  </a:txBody>
                  <a:tcPr anchor="ctr"/>
                </a:tc>
                <a:tc>
                  <a:txBody>
                    <a:bodyPr/>
                    <a:lstStyle/>
                    <a:p>
                      <a:pPr algn="r"/>
                      <a:r>
                        <a:rPr lang="en-US" sz="1200" b="1" dirty="0"/>
                        <a:t>0.53</a:t>
                      </a:r>
                    </a:p>
                  </a:txBody>
                  <a:tcPr anchor="ctr"/>
                </a:tc>
                <a:tc>
                  <a:txBody>
                    <a:bodyPr/>
                    <a:lstStyle/>
                    <a:p>
                      <a:pPr algn="r"/>
                      <a:r>
                        <a:rPr lang="en-US" sz="1200" b="1" dirty="0"/>
                        <a:t>0.38</a:t>
                      </a:r>
                    </a:p>
                  </a:txBody>
                  <a:tcPr anchor="ctr"/>
                </a:tc>
                <a:tc>
                  <a:txBody>
                    <a:bodyPr/>
                    <a:lstStyle/>
                    <a:p>
                      <a:pPr algn="r"/>
                      <a:r>
                        <a:rPr lang="en-US" sz="1200" b="1" dirty="0"/>
                        <a:t>0.70</a:t>
                      </a:r>
                    </a:p>
                  </a:txBody>
                  <a:tcPr anchor="ctr"/>
                </a:tc>
                <a:tc>
                  <a:txBody>
                    <a:bodyPr/>
                    <a:lstStyle/>
                    <a:p>
                      <a:pPr algn="r"/>
                      <a:r>
                        <a:rPr lang="en-US" sz="1200" b="1" dirty="0"/>
                        <a:t>1.12</a:t>
                      </a:r>
                    </a:p>
                  </a:txBody>
                  <a:tcPr anchor="ctr"/>
                </a:tc>
                <a:tc>
                  <a:txBody>
                    <a:bodyPr/>
                    <a:lstStyle/>
                    <a:p>
                      <a:pPr algn="r"/>
                      <a:r>
                        <a:rPr lang="en-US" sz="1200" b="1" dirty="0"/>
                        <a:t>1.05</a:t>
                      </a:r>
                    </a:p>
                  </a:txBody>
                  <a:tcPr anchor="ctr"/>
                </a:tc>
                <a:extLst>
                  <a:ext uri="{0D108BD9-81ED-4DB2-BD59-A6C34878D82A}">
                    <a16:rowId xmlns:a16="http://schemas.microsoft.com/office/drawing/2014/main" val="10004"/>
                  </a:ext>
                </a:extLst>
              </a:tr>
              <a:tr h="282043">
                <a:tc>
                  <a:txBody>
                    <a:bodyPr/>
                    <a:lstStyle/>
                    <a:p>
                      <a:r>
                        <a:rPr lang="en-US" sz="1200" b="1" dirty="0"/>
                        <a:t>Current ratio…………………………</a:t>
                      </a:r>
                    </a:p>
                  </a:txBody>
                  <a:tcPr anchor="ctr"/>
                </a:tc>
                <a:tc>
                  <a:txBody>
                    <a:bodyPr/>
                    <a:lstStyle/>
                    <a:p>
                      <a:pPr algn="r"/>
                      <a:r>
                        <a:rPr lang="en-US" sz="1200" b="1" dirty="0"/>
                        <a:t>1.93</a:t>
                      </a:r>
                    </a:p>
                  </a:txBody>
                  <a:tcPr anchor="ctr"/>
                </a:tc>
                <a:tc>
                  <a:txBody>
                    <a:bodyPr/>
                    <a:lstStyle/>
                    <a:p>
                      <a:pPr algn="r"/>
                      <a:r>
                        <a:rPr lang="en-US" sz="1200" b="1" dirty="0"/>
                        <a:t>1.70</a:t>
                      </a:r>
                    </a:p>
                  </a:txBody>
                  <a:tcPr anchor="ctr"/>
                </a:tc>
                <a:tc>
                  <a:txBody>
                    <a:bodyPr/>
                    <a:lstStyle/>
                    <a:p>
                      <a:pPr algn="r"/>
                      <a:r>
                        <a:rPr lang="en-US" sz="1200" b="1" dirty="0"/>
                        <a:t>1.43</a:t>
                      </a:r>
                    </a:p>
                  </a:txBody>
                  <a:tcPr anchor="ctr"/>
                </a:tc>
                <a:tc>
                  <a:txBody>
                    <a:bodyPr/>
                    <a:lstStyle/>
                    <a:p>
                      <a:pPr algn="r"/>
                      <a:r>
                        <a:rPr lang="en-US" sz="1200" b="1" dirty="0"/>
                        <a:t>1.84</a:t>
                      </a:r>
                    </a:p>
                  </a:txBody>
                  <a:tcPr anchor="ctr"/>
                </a:tc>
                <a:tc>
                  <a:txBody>
                    <a:bodyPr/>
                    <a:lstStyle/>
                    <a:p>
                      <a:pPr algn="r"/>
                      <a:r>
                        <a:rPr lang="en-US" sz="1200" b="1" dirty="0"/>
                        <a:t>2.41</a:t>
                      </a:r>
                    </a:p>
                  </a:txBody>
                  <a:tcPr anchor="ctr"/>
                </a:tc>
                <a:tc>
                  <a:txBody>
                    <a:bodyPr/>
                    <a:lstStyle/>
                    <a:p>
                      <a:pPr algn="r"/>
                      <a:r>
                        <a:rPr lang="en-US" sz="1200" b="1" dirty="0"/>
                        <a:t>2.05</a:t>
                      </a:r>
                    </a:p>
                  </a:txBody>
                  <a:tcPr anchor="ctr"/>
                </a:tc>
                <a:extLst>
                  <a:ext uri="{0D108BD9-81ED-4DB2-BD59-A6C34878D82A}">
                    <a16:rowId xmlns:a16="http://schemas.microsoft.com/office/drawing/2014/main" val="10005"/>
                  </a:ext>
                </a:extLst>
              </a:tr>
              <a:tr h="355802">
                <a:tc>
                  <a:txBody>
                    <a:bodyPr/>
                    <a:lstStyle/>
                    <a:p>
                      <a:r>
                        <a:rPr lang="en-US" sz="1200" dirty="0"/>
                        <a:t>Industry acid-test</a:t>
                      </a:r>
                      <a:r>
                        <a:rPr lang="en-US" sz="1200" baseline="0" dirty="0"/>
                        <a:t> ratio…………………..</a:t>
                      </a:r>
                      <a:endParaRPr lang="en-US" sz="1200" b="0" dirty="0"/>
                    </a:p>
                  </a:txBody>
                  <a:tcPr anchor="ctr"/>
                </a:tc>
                <a:tc>
                  <a:txBody>
                    <a:bodyPr/>
                    <a:lstStyle/>
                    <a:p>
                      <a:pPr algn="r"/>
                      <a:r>
                        <a:rPr lang="en-US" sz="1200" dirty="0"/>
                        <a:t>0.55</a:t>
                      </a:r>
                      <a:endParaRPr lang="en-US" sz="1200" b="0" dirty="0"/>
                    </a:p>
                  </a:txBody>
                  <a:tcPr anchor="ctr"/>
                </a:tc>
                <a:tc>
                  <a:txBody>
                    <a:bodyPr/>
                    <a:lstStyle/>
                    <a:p>
                      <a:pPr algn="r"/>
                      <a:r>
                        <a:rPr lang="en-US" sz="1200" dirty="0"/>
                        <a:t>0.50</a:t>
                      </a:r>
                      <a:endParaRPr lang="en-US" sz="1200" b="0" dirty="0"/>
                    </a:p>
                  </a:txBody>
                  <a:tcPr anchor="ctr"/>
                </a:tc>
                <a:tc>
                  <a:txBody>
                    <a:bodyPr/>
                    <a:lstStyle/>
                    <a:p>
                      <a:pPr algn="r"/>
                      <a:r>
                        <a:rPr lang="en-US" sz="1200" dirty="0"/>
                        <a:t>0.51</a:t>
                      </a:r>
                      <a:endParaRPr lang="en-US" sz="1200" b="0" dirty="0"/>
                    </a:p>
                  </a:txBody>
                  <a:tcPr anchor="ctr"/>
                </a:tc>
                <a:tc>
                  <a:txBody>
                    <a:bodyPr/>
                    <a:lstStyle/>
                    <a:p>
                      <a:pPr algn="r"/>
                      <a:r>
                        <a:rPr lang="en-US" sz="1200" dirty="0"/>
                        <a:t>0.54</a:t>
                      </a:r>
                      <a:endParaRPr lang="en-US" sz="1200" b="0" dirty="0"/>
                    </a:p>
                  </a:txBody>
                  <a:tcPr anchor="ctr"/>
                </a:tc>
                <a:tc>
                  <a:txBody>
                    <a:bodyPr/>
                    <a:lstStyle/>
                    <a:p>
                      <a:pPr algn="r"/>
                      <a:r>
                        <a:rPr lang="en-US" sz="1200" dirty="0"/>
                        <a:t>0.61</a:t>
                      </a:r>
                      <a:endParaRPr lang="en-US" sz="1200" b="0" dirty="0"/>
                    </a:p>
                  </a:txBody>
                  <a:tcPr anchor="ctr"/>
                </a:tc>
                <a:tc>
                  <a:txBody>
                    <a:bodyPr/>
                    <a:lstStyle/>
                    <a:p>
                      <a:pPr algn="r"/>
                      <a:r>
                        <a:rPr lang="en-US" sz="1200" dirty="0"/>
                        <a:t>0.59</a:t>
                      </a:r>
                      <a:endParaRPr lang="en-US" sz="1200" b="0" dirty="0"/>
                    </a:p>
                  </a:txBody>
                  <a:tcPr anchor="ctr"/>
                </a:tc>
                <a:extLst>
                  <a:ext uri="{0D108BD9-81ED-4DB2-BD59-A6C34878D82A}">
                    <a16:rowId xmlns:a16="http://schemas.microsoft.com/office/drawing/2014/main" val="10006"/>
                  </a:ext>
                </a:extLst>
              </a:tr>
              <a:tr h="304800">
                <a:tc>
                  <a:txBody>
                    <a:bodyPr/>
                    <a:lstStyle/>
                    <a:p>
                      <a:r>
                        <a:rPr lang="en-US" sz="1200" dirty="0"/>
                        <a:t>Industry current ratio…………………….</a:t>
                      </a:r>
                      <a:endParaRPr lang="en-US" sz="1200" b="0" dirty="0"/>
                    </a:p>
                  </a:txBody>
                  <a:tcPr anchor="ctr"/>
                </a:tc>
                <a:tc>
                  <a:txBody>
                    <a:bodyPr/>
                    <a:lstStyle/>
                    <a:p>
                      <a:pPr algn="r"/>
                      <a:r>
                        <a:rPr lang="en-US" sz="1200" dirty="0"/>
                        <a:t>2.03</a:t>
                      </a:r>
                      <a:endParaRPr lang="en-US" sz="1200" b="0" dirty="0"/>
                    </a:p>
                  </a:txBody>
                  <a:tcPr anchor="ctr"/>
                </a:tc>
                <a:tc>
                  <a:txBody>
                    <a:bodyPr/>
                    <a:lstStyle/>
                    <a:p>
                      <a:pPr algn="r"/>
                      <a:r>
                        <a:rPr lang="en-US" sz="1200" dirty="0"/>
                        <a:t>1.99</a:t>
                      </a:r>
                      <a:endParaRPr lang="en-US" sz="1200" b="0" dirty="0"/>
                    </a:p>
                  </a:txBody>
                  <a:tcPr anchor="ctr"/>
                </a:tc>
                <a:tc>
                  <a:txBody>
                    <a:bodyPr/>
                    <a:lstStyle/>
                    <a:p>
                      <a:pPr algn="r"/>
                      <a:r>
                        <a:rPr lang="en-US" sz="1200" dirty="0"/>
                        <a:t>1.94</a:t>
                      </a:r>
                      <a:endParaRPr lang="en-US" sz="1200" b="0" dirty="0"/>
                    </a:p>
                  </a:txBody>
                  <a:tcPr anchor="ctr"/>
                </a:tc>
                <a:tc>
                  <a:txBody>
                    <a:bodyPr/>
                    <a:lstStyle/>
                    <a:p>
                      <a:pPr algn="r"/>
                      <a:r>
                        <a:rPr lang="en-US" sz="1200" dirty="0"/>
                        <a:t>2.01</a:t>
                      </a:r>
                      <a:endParaRPr lang="en-US" sz="1200" b="0" dirty="0"/>
                    </a:p>
                  </a:txBody>
                  <a:tcPr anchor="ctr"/>
                </a:tc>
                <a:tc>
                  <a:txBody>
                    <a:bodyPr/>
                    <a:lstStyle/>
                    <a:p>
                      <a:pPr algn="r"/>
                      <a:r>
                        <a:rPr lang="en-US" sz="1200" dirty="0"/>
                        <a:t>2.27</a:t>
                      </a:r>
                      <a:endParaRPr lang="en-US" sz="1200" b="0" dirty="0"/>
                    </a:p>
                  </a:txBody>
                  <a:tcPr anchor="ctr"/>
                </a:tc>
                <a:tc>
                  <a:txBody>
                    <a:bodyPr/>
                    <a:lstStyle/>
                    <a:p>
                      <a:pPr algn="r"/>
                      <a:r>
                        <a:rPr lang="en-US" sz="1200" dirty="0"/>
                        <a:t>2.15</a:t>
                      </a:r>
                      <a:endParaRPr lang="en-US" sz="1200" b="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77920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89560" y="2464523"/>
            <a:ext cx="8549640" cy="2152264"/>
          </a:xfrm>
        </p:spPr>
        <p:txBody>
          <a:bodyPr/>
          <a:lstStyle/>
          <a:p>
            <a:r>
              <a:rPr lang="en-US" altLang="en-US" sz="3600" b="1" dirty="0">
                <a:solidFill>
                  <a:prstClr val="black"/>
                </a:solidFill>
                <a:latin typeface="+mn-lt"/>
              </a:rPr>
              <a:t>Learning Objective</a:t>
            </a:r>
            <a:r>
              <a:rPr lang="en-US" altLang="en-US" sz="3600" b="1" dirty="0">
                <a:latin typeface="+mn-lt"/>
              </a:rPr>
              <a:t> A2:</a:t>
            </a:r>
            <a:r>
              <a:rPr lang="en-US" altLang="en-US" sz="3600" dirty="0">
                <a:latin typeface="+mn-lt"/>
              </a:rPr>
              <a:t> </a:t>
            </a:r>
            <a:r>
              <a:rPr lang="en-US" sz="3600" dirty="0">
                <a:solidFill>
                  <a:prstClr val="black"/>
                </a:solidFill>
                <a:latin typeface="+mn-lt"/>
              </a:rPr>
              <a:t>Compute the gross margin ratio and explain its use to assess profitability.</a:t>
            </a:r>
            <a:endParaRPr lang="en-US" altLang="en-US" sz="3600" dirty="0">
              <a:latin typeface="+mn-lt"/>
            </a:endParaRPr>
          </a:p>
        </p:txBody>
      </p:sp>
    </p:spTree>
    <p:extLst>
      <p:ext uri="{BB962C8B-B14F-4D97-AF65-F5344CB8AC3E}">
        <p14:creationId xmlns:p14="http://schemas.microsoft.com/office/powerpoint/2010/main" val="1006699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1732" y="533400"/>
            <a:ext cx="8653605" cy="646229"/>
          </a:xfrm>
        </p:spPr>
        <p:txBody>
          <a:bodyPr anchor="ctr"/>
          <a:lstStyle/>
          <a:p>
            <a:r>
              <a:rPr lang="en-US" kern="0" dirty="0"/>
              <a:t>Exhibit 4.19 </a:t>
            </a:r>
            <a:r>
              <a:rPr lang="en-US" altLang="en-US" dirty="0"/>
              <a:t>Gross Margin Ratio</a:t>
            </a:r>
            <a:endParaRPr lang="en-US" sz="3600" dirty="0"/>
          </a:p>
        </p:txBody>
      </p:sp>
      <p:sp>
        <p:nvSpPr>
          <p:cNvPr id="3" name="Text Placeholder 2"/>
          <p:cNvSpPr>
            <a:spLocks noGrp="1"/>
          </p:cNvSpPr>
          <p:nvPr>
            <p:ph type="body" sz="quarter" idx="14"/>
          </p:nvPr>
        </p:nvSpPr>
        <p:spPr>
          <a:xfrm>
            <a:off x="183932" y="1331498"/>
            <a:ext cx="8759190" cy="613604"/>
          </a:xfrm>
        </p:spPr>
        <p:txBody>
          <a:bodyPr/>
          <a:lstStyle/>
          <a:p>
            <a:pPr algn="ctr"/>
            <a:r>
              <a:rPr lang="en-US" altLang="en-US" sz="1800" b="1" kern="0" dirty="0">
                <a:solidFill>
                  <a:prstClr val="black"/>
                </a:solidFill>
              </a:rPr>
              <a:t>Learning Objective A2: </a:t>
            </a:r>
            <a:r>
              <a:rPr lang="en-US" sz="1800" dirty="0">
                <a:solidFill>
                  <a:prstClr val="black"/>
                </a:solidFill>
              </a:rPr>
              <a:t>Compute the gross margin ratio and explain its use to assess profitability.</a:t>
            </a:r>
          </a:p>
        </p:txBody>
      </p:sp>
      <p:graphicFrame>
        <p:nvGraphicFramePr>
          <p:cNvPr id="6" name="Object 5" descr="All text will be entered here."/>
          <p:cNvGraphicFramePr>
            <a:graphicFrameLocks noChangeAspect="1"/>
          </p:cNvGraphicFramePr>
          <p:nvPr>
            <p:extLst>
              <p:ext uri="{D42A27DB-BD31-4B8C-83A1-F6EECF244321}">
                <p14:modId xmlns:p14="http://schemas.microsoft.com/office/powerpoint/2010/main" val="2339882576"/>
              </p:ext>
            </p:extLst>
          </p:nvPr>
        </p:nvGraphicFramePr>
        <p:xfrm>
          <a:off x="633451" y="2173715"/>
          <a:ext cx="7824749" cy="832652"/>
        </p:xfrm>
        <a:graphic>
          <a:graphicData uri="http://schemas.openxmlformats.org/presentationml/2006/ole">
            <mc:AlternateContent xmlns:mc="http://schemas.openxmlformats.org/markup-compatibility/2006">
              <mc:Choice xmlns:v="urn:schemas-microsoft-com:vml" Requires="v">
                <p:oleObj spid="_x0000_s3581" name="Equation" r:id="rId4" imgW="3822480" imgH="406080" progId="Equation.3">
                  <p:embed/>
                </p:oleObj>
              </mc:Choice>
              <mc:Fallback>
                <p:oleObj name="Equation" r:id="rId4" imgW="3822480" imgH="406080" progId="Equation.3">
                  <p:embed/>
                  <p:pic>
                    <p:nvPicPr>
                      <p:cNvPr id="0" name=""/>
                      <p:cNvPicPr/>
                      <p:nvPr/>
                    </p:nvPicPr>
                    <p:blipFill>
                      <a:blip r:embed="rId5"/>
                      <a:stretch>
                        <a:fillRect/>
                      </a:stretch>
                    </p:blipFill>
                    <p:spPr>
                      <a:xfrm>
                        <a:off x="633451" y="2173715"/>
                        <a:ext cx="7824749" cy="832652"/>
                      </a:xfrm>
                      <a:prstGeom prst="rect">
                        <a:avLst/>
                      </a:prstGeom>
                    </p:spPr>
                  </p:pic>
                </p:oleObj>
              </mc:Fallback>
            </mc:AlternateContent>
          </a:graphicData>
        </a:graphic>
      </p:graphicFrame>
      <p:sp>
        <p:nvSpPr>
          <p:cNvPr id="4" name="Content Placeholder 3"/>
          <p:cNvSpPr>
            <a:spLocks noGrp="1"/>
          </p:cNvSpPr>
          <p:nvPr>
            <p:ph sz="quarter" idx="15"/>
          </p:nvPr>
        </p:nvSpPr>
        <p:spPr>
          <a:xfrm>
            <a:off x="269045" y="3234981"/>
            <a:ext cx="8516946" cy="956019"/>
          </a:xfrm>
        </p:spPr>
        <p:txBody>
          <a:bodyPr/>
          <a:lstStyle/>
          <a:p>
            <a:pPr marL="0" indent="0">
              <a:buNone/>
            </a:pPr>
            <a:r>
              <a:rPr lang="en-US" sz="2600" dirty="0">
                <a:solidFill>
                  <a:srgbClr val="000000"/>
                </a:solidFill>
              </a:rPr>
              <a:t>Percentage of dollar sales available to cover expenses and provide a profit.</a:t>
            </a:r>
          </a:p>
        </p:txBody>
      </p:sp>
      <p:graphicFrame>
        <p:nvGraphicFramePr>
          <p:cNvPr id="2" name="Table 1"/>
          <p:cNvGraphicFramePr>
            <a:graphicFrameLocks noGrp="1"/>
          </p:cNvGraphicFramePr>
          <p:nvPr>
            <p:extLst>
              <p:ext uri="{D42A27DB-BD31-4B8C-83A1-F6EECF244321}">
                <p14:modId xmlns:p14="http://schemas.microsoft.com/office/powerpoint/2010/main" val="179411273"/>
              </p:ext>
            </p:extLst>
          </p:nvPr>
        </p:nvGraphicFramePr>
        <p:xfrm>
          <a:off x="457364" y="4349578"/>
          <a:ext cx="8153236" cy="1517821"/>
        </p:xfrm>
        <a:graphic>
          <a:graphicData uri="http://schemas.openxmlformats.org/drawingml/2006/table">
            <a:tbl>
              <a:tblPr firstRow="1" bandRow="1">
                <a:tableStyleId>{5940675A-B579-460E-94D1-54222C63F5DA}</a:tableStyleId>
              </a:tblPr>
              <a:tblGrid>
                <a:gridCol w="2478220">
                  <a:extLst>
                    <a:ext uri="{9D8B030D-6E8A-4147-A177-3AD203B41FA5}">
                      <a16:colId xmlns:a16="http://schemas.microsoft.com/office/drawing/2014/main" val="20000"/>
                    </a:ext>
                  </a:extLst>
                </a:gridCol>
                <a:gridCol w="945836">
                  <a:extLst>
                    <a:ext uri="{9D8B030D-6E8A-4147-A177-3AD203B41FA5}">
                      <a16:colId xmlns:a16="http://schemas.microsoft.com/office/drawing/2014/main" val="20001"/>
                    </a:ext>
                  </a:extLst>
                </a:gridCol>
                <a:gridCol w="945836">
                  <a:extLst>
                    <a:ext uri="{9D8B030D-6E8A-4147-A177-3AD203B41FA5}">
                      <a16:colId xmlns:a16="http://schemas.microsoft.com/office/drawing/2014/main" val="20002"/>
                    </a:ext>
                  </a:extLst>
                </a:gridCol>
                <a:gridCol w="945836">
                  <a:extLst>
                    <a:ext uri="{9D8B030D-6E8A-4147-A177-3AD203B41FA5}">
                      <a16:colId xmlns:a16="http://schemas.microsoft.com/office/drawing/2014/main" val="20003"/>
                    </a:ext>
                  </a:extLst>
                </a:gridCol>
                <a:gridCol w="945836">
                  <a:extLst>
                    <a:ext uri="{9D8B030D-6E8A-4147-A177-3AD203B41FA5}">
                      <a16:colId xmlns:a16="http://schemas.microsoft.com/office/drawing/2014/main" val="20004"/>
                    </a:ext>
                  </a:extLst>
                </a:gridCol>
                <a:gridCol w="945836">
                  <a:extLst>
                    <a:ext uri="{9D8B030D-6E8A-4147-A177-3AD203B41FA5}">
                      <a16:colId xmlns:a16="http://schemas.microsoft.com/office/drawing/2014/main" val="20005"/>
                    </a:ext>
                  </a:extLst>
                </a:gridCol>
                <a:gridCol w="945836">
                  <a:extLst>
                    <a:ext uri="{9D8B030D-6E8A-4147-A177-3AD203B41FA5}">
                      <a16:colId xmlns:a16="http://schemas.microsoft.com/office/drawing/2014/main" val="20006"/>
                    </a:ext>
                  </a:extLst>
                </a:gridCol>
              </a:tblGrid>
              <a:tr h="396873">
                <a:tc>
                  <a:txBody>
                    <a:bodyPr/>
                    <a:lstStyle/>
                    <a:p>
                      <a:pPr algn="ctr"/>
                      <a:r>
                        <a:rPr lang="en-US" sz="1200" b="1" dirty="0"/>
                        <a:t>$millions</a:t>
                      </a:r>
                      <a:endParaRPr lang="en-US" sz="1200" b="1" dirty="0">
                        <a:solidFill>
                          <a:schemeClr val="bg1"/>
                        </a:solidFill>
                      </a:endParaRPr>
                    </a:p>
                  </a:txBody>
                  <a:tcPr anchor="ctr"/>
                </a:tc>
                <a:tc>
                  <a:txBody>
                    <a:bodyPr/>
                    <a:lstStyle/>
                    <a:p>
                      <a:pPr algn="ctr"/>
                      <a:r>
                        <a:rPr lang="en-US" sz="1200" b="1" dirty="0"/>
                        <a:t>2015</a:t>
                      </a:r>
                      <a:endParaRPr lang="en-US" sz="1200" b="1" dirty="0">
                        <a:solidFill>
                          <a:schemeClr val="bg1"/>
                        </a:solidFill>
                      </a:endParaRPr>
                    </a:p>
                  </a:txBody>
                  <a:tcPr anchor="ctr"/>
                </a:tc>
                <a:tc>
                  <a:txBody>
                    <a:bodyPr/>
                    <a:lstStyle/>
                    <a:p>
                      <a:pPr algn="ctr"/>
                      <a:r>
                        <a:rPr lang="en-US" sz="1200" b="1" dirty="0"/>
                        <a:t>2014</a:t>
                      </a:r>
                      <a:endParaRPr lang="en-US" sz="1200" b="1" dirty="0">
                        <a:solidFill>
                          <a:schemeClr val="bg1"/>
                        </a:solidFill>
                      </a:endParaRPr>
                    </a:p>
                  </a:txBody>
                  <a:tcPr anchor="ctr"/>
                </a:tc>
                <a:tc>
                  <a:txBody>
                    <a:bodyPr/>
                    <a:lstStyle/>
                    <a:p>
                      <a:pPr algn="ctr"/>
                      <a:r>
                        <a:rPr lang="en-US" sz="1200" b="1" dirty="0"/>
                        <a:t>2013</a:t>
                      </a:r>
                      <a:endParaRPr lang="en-US" sz="1200" b="1" dirty="0">
                        <a:solidFill>
                          <a:schemeClr val="bg1"/>
                        </a:solidFill>
                      </a:endParaRPr>
                    </a:p>
                  </a:txBody>
                  <a:tcPr anchor="ctr"/>
                </a:tc>
                <a:tc>
                  <a:txBody>
                    <a:bodyPr/>
                    <a:lstStyle/>
                    <a:p>
                      <a:pPr algn="ctr"/>
                      <a:r>
                        <a:rPr lang="en-US" sz="1200" b="1" dirty="0"/>
                        <a:t>2012</a:t>
                      </a:r>
                      <a:endParaRPr lang="en-US" sz="1200" b="1" dirty="0">
                        <a:solidFill>
                          <a:schemeClr val="bg1"/>
                        </a:solidFill>
                      </a:endParaRPr>
                    </a:p>
                  </a:txBody>
                  <a:tcPr anchor="ctr"/>
                </a:tc>
                <a:tc>
                  <a:txBody>
                    <a:bodyPr/>
                    <a:lstStyle/>
                    <a:p>
                      <a:pPr algn="ctr"/>
                      <a:r>
                        <a:rPr lang="en-US" sz="1200" b="1" dirty="0"/>
                        <a:t>2011</a:t>
                      </a:r>
                      <a:endParaRPr lang="en-US" sz="1200" b="1" dirty="0">
                        <a:solidFill>
                          <a:schemeClr val="bg1"/>
                        </a:solidFill>
                      </a:endParaRPr>
                    </a:p>
                  </a:txBody>
                  <a:tcPr anchor="ctr"/>
                </a:tc>
                <a:tc>
                  <a:txBody>
                    <a:bodyPr/>
                    <a:lstStyle/>
                    <a:p>
                      <a:pPr algn="ctr"/>
                      <a:r>
                        <a:rPr lang="en-US" sz="1200" b="1" dirty="0"/>
                        <a:t>2010</a:t>
                      </a:r>
                      <a:endParaRPr lang="en-US" sz="1200" b="1" dirty="0">
                        <a:solidFill>
                          <a:schemeClr val="bg1"/>
                        </a:solidFill>
                      </a:endParaRPr>
                    </a:p>
                  </a:txBody>
                  <a:tcPr anchor="ctr"/>
                </a:tc>
                <a:extLst>
                  <a:ext uri="{0D108BD9-81ED-4DB2-BD59-A6C34878D82A}">
                    <a16:rowId xmlns:a16="http://schemas.microsoft.com/office/drawing/2014/main" val="10000"/>
                  </a:ext>
                </a:extLst>
              </a:tr>
              <a:tr h="373746">
                <a:tc>
                  <a:txBody>
                    <a:bodyPr/>
                    <a:lstStyle/>
                    <a:p>
                      <a:r>
                        <a:rPr lang="en-US" sz="1200" dirty="0"/>
                        <a:t>Gross margin…………….………</a:t>
                      </a:r>
                    </a:p>
                  </a:txBody>
                  <a:tcPr anchor="ctr"/>
                </a:tc>
                <a:tc>
                  <a:txBody>
                    <a:bodyPr/>
                    <a:lstStyle/>
                    <a:p>
                      <a:pPr algn="r"/>
                      <a:r>
                        <a:rPr lang="en-US" sz="1200" dirty="0"/>
                        <a:t>$4,261</a:t>
                      </a:r>
                    </a:p>
                  </a:txBody>
                  <a:tcPr anchor="ctr"/>
                </a:tc>
                <a:tc>
                  <a:txBody>
                    <a:bodyPr/>
                    <a:lstStyle/>
                    <a:p>
                      <a:pPr algn="r"/>
                      <a:r>
                        <a:rPr lang="en-US" sz="1200" dirty="0"/>
                        <a:t>$3,492</a:t>
                      </a:r>
                    </a:p>
                  </a:txBody>
                  <a:tcPr anchor="ctr"/>
                </a:tc>
                <a:tc>
                  <a:txBody>
                    <a:bodyPr/>
                    <a:lstStyle/>
                    <a:p>
                      <a:pPr algn="r"/>
                      <a:r>
                        <a:rPr lang="en-US" sz="1200" dirty="0"/>
                        <a:t>$4,066</a:t>
                      </a:r>
                    </a:p>
                  </a:txBody>
                  <a:tcPr anchor="ctr"/>
                </a:tc>
                <a:tc>
                  <a:txBody>
                    <a:bodyPr/>
                    <a:lstStyle/>
                    <a:p>
                      <a:pPr algn="r"/>
                      <a:r>
                        <a:rPr lang="en-US" sz="1200" dirty="0"/>
                        <a:t>$6,218</a:t>
                      </a:r>
                    </a:p>
                  </a:txBody>
                  <a:tcPr anchor="ctr"/>
                </a:tc>
                <a:tc>
                  <a:txBody>
                    <a:bodyPr/>
                    <a:lstStyle/>
                    <a:p>
                      <a:pPr algn="r"/>
                      <a:r>
                        <a:rPr lang="en-US" sz="1200" dirty="0"/>
                        <a:t>$6,960</a:t>
                      </a:r>
                    </a:p>
                  </a:txBody>
                  <a:tcPr anchor="ctr"/>
                </a:tc>
                <a:tc>
                  <a:txBody>
                    <a:bodyPr/>
                    <a:lstStyle/>
                    <a:p>
                      <a:pPr algn="r"/>
                      <a:r>
                        <a:rPr lang="en-US" sz="1200" dirty="0"/>
                        <a:t>$6,910</a:t>
                      </a:r>
                    </a:p>
                  </a:txBody>
                  <a:tcPr anchor="ctr"/>
                </a:tc>
                <a:extLst>
                  <a:ext uri="{0D108BD9-81ED-4DB2-BD59-A6C34878D82A}">
                    <a16:rowId xmlns:a16="http://schemas.microsoft.com/office/drawing/2014/main" val="10001"/>
                  </a:ext>
                </a:extLst>
              </a:tr>
              <a:tr h="396873">
                <a:tc>
                  <a:txBody>
                    <a:bodyPr/>
                    <a:lstStyle/>
                    <a:p>
                      <a:r>
                        <a:rPr lang="en-US" sz="1200" dirty="0"/>
                        <a:t>Net sales……….......……………</a:t>
                      </a:r>
                    </a:p>
                  </a:txBody>
                  <a:tcPr anchor="ctr"/>
                </a:tc>
                <a:tc>
                  <a:txBody>
                    <a:bodyPr/>
                    <a:lstStyle/>
                    <a:p>
                      <a:pPr algn="r"/>
                      <a:r>
                        <a:rPr lang="en-US" sz="1200" dirty="0"/>
                        <a:t>$12,257</a:t>
                      </a:r>
                    </a:p>
                  </a:txBody>
                  <a:tcPr anchor="ctr"/>
                </a:tc>
                <a:tc>
                  <a:txBody>
                    <a:bodyPr/>
                    <a:lstStyle/>
                    <a:p>
                      <a:pPr algn="r"/>
                      <a:r>
                        <a:rPr lang="en-US" sz="1200" dirty="0"/>
                        <a:t>$11,859</a:t>
                      </a:r>
                    </a:p>
                  </a:txBody>
                  <a:tcPr anchor="ctr"/>
                </a:tc>
                <a:tc>
                  <a:txBody>
                    <a:bodyPr/>
                    <a:lstStyle/>
                    <a:p>
                      <a:pPr algn="r"/>
                      <a:r>
                        <a:rPr lang="en-US" sz="1200" dirty="0"/>
                        <a:t>$12,985</a:t>
                      </a:r>
                    </a:p>
                  </a:txBody>
                  <a:tcPr anchor="ctr"/>
                </a:tc>
                <a:tc>
                  <a:txBody>
                    <a:bodyPr/>
                    <a:lstStyle/>
                    <a:p>
                      <a:pPr algn="r"/>
                      <a:r>
                        <a:rPr lang="en-US" sz="1200" dirty="0"/>
                        <a:t>$17,260</a:t>
                      </a:r>
                    </a:p>
                  </a:txBody>
                  <a:tcPr anchor="ctr"/>
                </a:tc>
                <a:tc>
                  <a:txBody>
                    <a:bodyPr/>
                    <a:lstStyle/>
                    <a:p>
                      <a:pPr algn="r"/>
                      <a:r>
                        <a:rPr lang="en-US" sz="1200" dirty="0"/>
                        <a:t>$17,759</a:t>
                      </a:r>
                    </a:p>
                  </a:txBody>
                  <a:tcPr anchor="ctr"/>
                </a:tc>
                <a:tc>
                  <a:txBody>
                    <a:bodyPr/>
                    <a:lstStyle/>
                    <a:p>
                      <a:pPr algn="r"/>
                      <a:r>
                        <a:rPr lang="en-US" sz="1200" dirty="0"/>
                        <a:t>$17,556</a:t>
                      </a:r>
                    </a:p>
                  </a:txBody>
                  <a:tcPr anchor="ctr"/>
                </a:tc>
                <a:extLst>
                  <a:ext uri="{0D108BD9-81ED-4DB2-BD59-A6C34878D82A}">
                    <a16:rowId xmlns:a16="http://schemas.microsoft.com/office/drawing/2014/main" val="10002"/>
                  </a:ext>
                </a:extLst>
              </a:tr>
              <a:tr h="350329">
                <a:tc>
                  <a:txBody>
                    <a:bodyPr/>
                    <a:lstStyle/>
                    <a:p>
                      <a:r>
                        <a:rPr lang="en-US" sz="1200" b="1" dirty="0"/>
                        <a:t>Gross</a:t>
                      </a:r>
                      <a:r>
                        <a:rPr lang="en-US" sz="1200" b="1" baseline="0" dirty="0"/>
                        <a:t> margin ratio………</a:t>
                      </a:r>
                      <a:endParaRPr lang="en-US" sz="1200" b="1" dirty="0"/>
                    </a:p>
                  </a:txBody>
                  <a:tcPr anchor="ctr"/>
                </a:tc>
                <a:tc>
                  <a:txBody>
                    <a:bodyPr/>
                    <a:lstStyle/>
                    <a:p>
                      <a:pPr algn="r"/>
                      <a:r>
                        <a:rPr lang="en-US" sz="1200" b="1" dirty="0"/>
                        <a:t>34.8%</a:t>
                      </a:r>
                    </a:p>
                  </a:txBody>
                  <a:tcPr anchor="ctr"/>
                </a:tc>
                <a:tc>
                  <a:txBody>
                    <a:bodyPr/>
                    <a:lstStyle/>
                    <a:p>
                      <a:pPr algn="r"/>
                      <a:r>
                        <a:rPr lang="en-US" sz="1200" b="1" dirty="0"/>
                        <a:t>29.4%</a:t>
                      </a:r>
                    </a:p>
                  </a:txBody>
                  <a:tcPr anchor="ctr"/>
                </a:tc>
                <a:tc>
                  <a:txBody>
                    <a:bodyPr/>
                    <a:lstStyle/>
                    <a:p>
                      <a:pPr algn="r"/>
                      <a:r>
                        <a:rPr lang="en-US" sz="1200" b="1" dirty="0"/>
                        <a:t>31.3%</a:t>
                      </a:r>
                    </a:p>
                  </a:txBody>
                  <a:tcPr anchor="ctr"/>
                </a:tc>
                <a:tc>
                  <a:txBody>
                    <a:bodyPr/>
                    <a:lstStyle/>
                    <a:p>
                      <a:pPr algn="r"/>
                      <a:r>
                        <a:rPr lang="en-US" sz="1200" b="1" dirty="0"/>
                        <a:t>36.0%</a:t>
                      </a:r>
                    </a:p>
                  </a:txBody>
                  <a:tcPr anchor="ctr"/>
                </a:tc>
                <a:tc>
                  <a:txBody>
                    <a:bodyPr/>
                    <a:lstStyle/>
                    <a:p>
                      <a:pPr algn="r"/>
                      <a:r>
                        <a:rPr lang="en-US" sz="1200" b="1" dirty="0"/>
                        <a:t>39.2%</a:t>
                      </a:r>
                    </a:p>
                  </a:txBody>
                  <a:tcPr anchor="ctr"/>
                </a:tc>
                <a:tc>
                  <a:txBody>
                    <a:bodyPr/>
                    <a:lstStyle/>
                    <a:p>
                      <a:pPr algn="r"/>
                      <a:r>
                        <a:rPr lang="en-US" sz="1200" b="1" dirty="0"/>
                        <a:t>39.4%</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637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1" y="533399"/>
            <a:ext cx="8912268" cy="1143001"/>
          </a:xfrm>
        </p:spPr>
        <p:txBody>
          <a:bodyPr anchor="ctr"/>
          <a:lstStyle/>
          <a:p>
            <a:r>
              <a:rPr lang="en-US" altLang="en-US" dirty="0"/>
              <a:t>Reporting Income for a Merchandiser</a:t>
            </a:r>
            <a:r>
              <a:rPr lang="en-US" altLang="en-US" baseline="0" dirty="0"/>
              <a:t> </a:t>
            </a:r>
            <a:r>
              <a:rPr lang="en-US" altLang="en-US" dirty="0"/>
              <a:t>(4 of 4)</a:t>
            </a:r>
            <a:endParaRPr lang="en-US" dirty="0"/>
          </a:p>
        </p:txBody>
      </p:sp>
      <p:sp>
        <p:nvSpPr>
          <p:cNvPr id="5" name="Text Placeholder 4"/>
          <p:cNvSpPr>
            <a:spLocks noGrp="1"/>
          </p:cNvSpPr>
          <p:nvPr>
            <p:ph type="body" sz="quarter" idx="14"/>
          </p:nvPr>
        </p:nvSpPr>
        <p:spPr>
          <a:xfrm>
            <a:off x="338666" y="1676400"/>
            <a:ext cx="8458200" cy="613604"/>
          </a:xfrm>
        </p:spPr>
        <p:txBody>
          <a:bodyPr/>
          <a:lstStyle/>
          <a:p>
            <a:pPr lvl="0" algn="ctr" fontAlgn="auto">
              <a:spcBef>
                <a:spcPts val="0"/>
              </a:spcBef>
              <a:spcAft>
                <a:spcPts val="0"/>
              </a:spcAft>
              <a:defRPr/>
            </a:pPr>
            <a:r>
              <a:rPr lang="en-US" altLang="en-US" sz="1800" b="1" kern="0" dirty="0">
                <a:solidFill>
                  <a:prstClr val="black"/>
                </a:solidFill>
              </a:rPr>
              <a:t>Learning Objective C1: </a:t>
            </a:r>
            <a:r>
              <a:rPr lang="en-US" sz="1800" dirty="0">
                <a:solidFill>
                  <a:prstClr val="black"/>
                </a:solidFill>
              </a:rPr>
              <a:t>Describe merchandise activities and identify income components for a merchandising company.</a:t>
            </a:r>
            <a:endParaRPr lang="en-US" sz="1800" b="1" kern="0" dirty="0">
              <a:solidFill>
                <a:prstClr val="black"/>
              </a:solidFill>
            </a:endParaRPr>
          </a:p>
        </p:txBody>
      </p:sp>
      <p:sp>
        <p:nvSpPr>
          <p:cNvPr id="6" name="Content Placeholder 5"/>
          <p:cNvSpPr>
            <a:spLocks noGrp="1"/>
          </p:cNvSpPr>
          <p:nvPr>
            <p:ph sz="quarter" idx="15"/>
          </p:nvPr>
        </p:nvSpPr>
        <p:spPr>
          <a:xfrm>
            <a:off x="370680" y="2528537"/>
            <a:ext cx="8394174" cy="748064"/>
          </a:xfrm>
        </p:spPr>
        <p:txBody>
          <a:bodyPr/>
          <a:lstStyle/>
          <a:p>
            <a:pPr marL="0" indent="0" eaLnBrk="1" hangingPunct="1">
              <a:spcBef>
                <a:spcPct val="5000"/>
              </a:spcBef>
              <a:buFont typeface="Wingdings" pitchFamily="-107" charset="2"/>
              <a:buNone/>
              <a:defRPr/>
            </a:pPr>
            <a:r>
              <a:rPr lang="en-US" sz="2600" dirty="0">
                <a:latin typeface="+mj-lt"/>
              </a:rPr>
              <a:t>Exhibit 4.2</a:t>
            </a:r>
          </a:p>
        </p:txBody>
      </p:sp>
      <p:pic>
        <p:nvPicPr>
          <p:cNvPr id="8" name="Picture 7" descr="The income statements for a service company, Liberty Tax, and for a merchandiser, Nordstrom Inc., are shown in Exhibit 4.2. The statement for Liberty Tax shows revenues of $173 followed by expenses of $155, which yields $18 in net income. The first two lines of the statement for Nordstrom, a merchandiser, show that products are acquired at a cost of $9,168 and sold for $14,437. The third line shows its $5,269 gross profit, also called gross margin, which equals net sales less cost of goods sold. Additional expenses of $4,669 are reported, which leaves $600 in net income.&#10;"/>
          <p:cNvPicPr>
            <a:picLocks noChangeAspect="1"/>
          </p:cNvPicPr>
          <p:nvPr/>
        </p:nvPicPr>
        <p:blipFill>
          <a:blip r:embed="rId3"/>
          <a:stretch>
            <a:fillRect/>
          </a:stretch>
        </p:blipFill>
        <p:spPr bwMode="auto">
          <a:xfrm>
            <a:off x="434980" y="3302432"/>
            <a:ext cx="8394174" cy="2719043"/>
          </a:xfrm>
          <a:prstGeom prst="rect">
            <a:avLst/>
          </a:prstGeom>
          <a:noFill/>
          <a:ln w="9525">
            <a:noFill/>
            <a:miter lim="800000"/>
            <a:headEnd/>
            <a:tailEnd/>
          </a:ln>
        </p:spPr>
      </p:pic>
    </p:spTree>
    <p:extLst>
      <p:ext uri="{BB962C8B-B14F-4D97-AF65-F5344CB8AC3E}">
        <p14:creationId xmlns:p14="http://schemas.microsoft.com/office/powerpoint/2010/main" val="4148393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12834" y="2272561"/>
            <a:ext cx="8626366" cy="2528039"/>
          </a:xfrm>
        </p:spPr>
        <p:txBody>
          <a:bodyPr/>
          <a:lstStyle/>
          <a:p>
            <a:r>
              <a:rPr lang="en-US" altLang="en-US" sz="3600" b="1" dirty="0">
                <a:latin typeface="+mn-lt"/>
              </a:rPr>
              <a:t>Learning Objective P5: </a:t>
            </a:r>
            <a:r>
              <a:rPr lang="en-US" altLang="en-US" sz="3600" i="1" dirty="0">
                <a:latin typeface="+mn-lt"/>
              </a:rPr>
              <a:t>Appendix 4A </a:t>
            </a:r>
            <a:r>
              <a:rPr lang="en-US" sz="3600" dirty="0">
                <a:latin typeface="+mn-lt"/>
              </a:rPr>
              <a:t>Record and compare merchandising transactions using both periodic and perpetual inventory system.</a:t>
            </a:r>
            <a:endParaRPr lang="en-US" altLang="en-US" sz="3600" dirty="0">
              <a:latin typeface="+mn-lt"/>
            </a:endParaRPr>
          </a:p>
        </p:txBody>
      </p:sp>
    </p:spTree>
    <p:extLst>
      <p:ext uri="{BB962C8B-B14F-4D97-AF65-F5344CB8AC3E}">
        <p14:creationId xmlns:p14="http://schemas.microsoft.com/office/powerpoint/2010/main" val="4152564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987" y="585266"/>
            <a:ext cx="8229600" cy="1037330"/>
          </a:xfrm>
        </p:spPr>
        <p:txBody>
          <a:bodyPr anchor="ctr"/>
          <a:lstStyle/>
          <a:p>
            <a:r>
              <a:rPr lang="en-US" altLang="en-US" sz="3600" dirty="0"/>
              <a:t>Periodic Inventory System – Purchases (1 of 3)</a:t>
            </a:r>
            <a:endParaRPr lang="en-US" sz="3600" dirty="0"/>
          </a:p>
        </p:txBody>
      </p:sp>
      <p:sp>
        <p:nvSpPr>
          <p:cNvPr id="5" name="Text Placeholder 4"/>
          <p:cNvSpPr>
            <a:spLocks noGrp="1"/>
          </p:cNvSpPr>
          <p:nvPr>
            <p:ph type="body" sz="quarter" idx="13"/>
          </p:nvPr>
        </p:nvSpPr>
        <p:spPr>
          <a:xfrm>
            <a:off x="381000" y="1752600"/>
            <a:ext cx="8382000" cy="609600"/>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sp>
        <p:nvSpPr>
          <p:cNvPr id="6" name="Content Placeholder 5"/>
          <p:cNvSpPr>
            <a:spLocks noGrp="1"/>
          </p:cNvSpPr>
          <p:nvPr>
            <p:ph idx="1"/>
          </p:nvPr>
        </p:nvSpPr>
        <p:spPr>
          <a:xfrm>
            <a:off x="457200" y="2555928"/>
            <a:ext cx="8317423" cy="3844871"/>
          </a:xfrm>
        </p:spPr>
        <p:txBody>
          <a:bodyPr/>
          <a:lstStyle/>
          <a:p>
            <a:pPr marL="0" indent="0">
              <a:buNone/>
            </a:pPr>
            <a:r>
              <a:rPr lang="en-US" altLang="en-US" sz="2600" dirty="0"/>
              <a:t>Periodic inventory system updates inventory only at the end of a period to reflect the quantity and cost of  goods available and goods sold.</a:t>
            </a:r>
          </a:p>
        </p:txBody>
      </p:sp>
    </p:spTree>
    <p:extLst>
      <p:ext uri="{BB962C8B-B14F-4D97-AF65-F5344CB8AC3E}">
        <p14:creationId xmlns:p14="http://schemas.microsoft.com/office/powerpoint/2010/main" val="3698325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34" y="540364"/>
            <a:ext cx="8912268" cy="1059836"/>
          </a:xfrm>
        </p:spPr>
        <p:txBody>
          <a:bodyPr anchor="ctr"/>
          <a:lstStyle/>
          <a:p>
            <a:r>
              <a:rPr lang="en-US" altLang="en-US" dirty="0"/>
              <a:t>Periodic Inventory System – Purchases (2 of 3)</a:t>
            </a:r>
            <a:endParaRPr lang="en-US" dirty="0"/>
          </a:p>
        </p:txBody>
      </p:sp>
      <p:sp>
        <p:nvSpPr>
          <p:cNvPr id="5" name="Text Placeholder 4"/>
          <p:cNvSpPr>
            <a:spLocks noGrp="1"/>
          </p:cNvSpPr>
          <p:nvPr>
            <p:ph type="body" sz="quarter" idx="14"/>
          </p:nvPr>
        </p:nvSpPr>
        <p:spPr>
          <a:xfrm>
            <a:off x="304800" y="1752600"/>
            <a:ext cx="8572500" cy="609600"/>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pic>
        <p:nvPicPr>
          <p:cNvPr id="2" name="Picture 1" descr="Journal entry showing both periodic and perpetual entries for a credit sale&#10;a) Periodic &#10;Purchases 500 &#10;Accounts Payable  500&#10;&#10;Perpetual &#10;Merchandise Inventory 500 &#10;Accounts Payable  500&#10;"/>
          <p:cNvPicPr>
            <a:picLocks noChangeAspect="1"/>
          </p:cNvPicPr>
          <p:nvPr/>
        </p:nvPicPr>
        <p:blipFill>
          <a:blip r:embed="rId3"/>
          <a:stretch>
            <a:fillRect/>
          </a:stretch>
        </p:blipFill>
        <p:spPr>
          <a:xfrm>
            <a:off x="709136" y="2438400"/>
            <a:ext cx="7763828" cy="942978"/>
          </a:xfrm>
          <a:prstGeom prst="rect">
            <a:avLst/>
          </a:prstGeom>
        </p:spPr>
      </p:pic>
      <p:pic>
        <p:nvPicPr>
          <p:cNvPr id="7" name="Picture 6" descr="Journal entry showing both periodic and perpetual entries for a return and for an allowance&#10;(b1) Periodic&#10;Accounts Payable 500 &#10;Purchase Discounts*  10&#10;Cash  490&#10;*$500 x 2%  &#10;&#10;Perpetual&#10;Accounts Payable 500 &#10;Merchandise Inventory*  10&#10;Cash  490&#10;*$500 x 2%  &#10;&#10;"/>
          <p:cNvPicPr>
            <a:picLocks noChangeAspect="1"/>
          </p:cNvPicPr>
          <p:nvPr/>
        </p:nvPicPr>
        <p:blipFill>
          <a:blip r:embed="rId4"/>
          <a:stretch>
            <a:fillRect/>
          </a:stretch>
        </p:blipFill>
        <p:spPr>
          <a:xfrm>
            <a:off x="718971" y="3505200"/>
            <a:ext cx="7675104" cy="1416942"/>
          </a:xfrm>
          <a:prstGeom prst="rect">
            <a:avLst/>
          </a:prstGeom>
        </p:spPr>
      </p:pic>
      <p:pic>
        <p:nvPicPr>
          <p:cNvPr id="8" name="Picture 7" descr="Journal entry showing both periodic and perpetual entries for a purchase discount&#10;(b2) Periodic&#10;Accounts Payable 500 &#10;Cash  500&#10;&#10;Perpetual&#10;Accounts Payable 500 &#10;Cash  500&#10;"/>
          <p:cNvPicPr>
            <a:picLocks noChangeAspect="1"/>
          </p:cNvPicPr>
          <p:nvPr/>
        </p:nvPicPr>
        <p:blipFill>
          <a:blip r:embed="rId5"/>
          <a:stretch>
            <a:fillRect/>
          </a:stretch>
        </p:blipFill>
        <p:spPr>
          <a:xfrm>
            <a:off x="788135" y="5153463"/>
            <a:ext cx="7517665" cy="952500"/>
          </a:xfrm>
          <a:prstGeom prst="rect">
            <a:avLst/>
          </a:prstGeom>
        </p:spPr>
      </p:pic>
    </p:spTree>
    <p:extLst>
      <p:ext uri="{BB962C8B-B14F-4D97-AF65-F5344CB8AC3E}">
        <p14:creationId xmlns:p14="http://schemas.microsoft.com/office/powerpoint/2010/main" val="1247866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34" y="540364"/>
            <a:ext cx="8912268" cy="1059836"/>
          </a:xfrm>
        </p:spPr>
        <p:txBody>
          <a:bodyPr anchor="ctr"/>
          <a:lstStyle/>
          <a:p>
            <a:r>
              <a:rPr lang="en-US" altLang="en-US" dirty="0"/>
              <a:t>Periodic Inventory System – Purchases (3 of 3)</a:t>
            </a:r>
            <a:endParaRPr lang="en-US" dirty="0"/>
          </a:p>
        </p:txBody>
      </p:sp>
      <p:sp>
        <p:nvSpPr>
          <p:cNvPr id="5" name="Text Placeholder 4"/>
          <p:cNvSpPr>
            <a:spLocks noGrp="1"/>
          </p:cNvSpPr>
          <p:nvPr>
            <p:ph type="body" sz="quarter" idx="14"/>
          </p:nvPr>
        </p:nvSpPr>
        <p:spPr>
          <a:xfrm>
            <a:off x="304800" y="1752600"/>
            <a:ext cx="8572500" cy="609600"/>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pic>
        <p:nvPicPr>
          <p:cNvPr id="9" name="Picture 8" descr="Journal entry showing both periodic and perpetual entries for a purchase discount after the discount period expires&#10;(c1) Periodic&#10;Accounts Payable 30 &#10;Purchases Returns and Allowances  30&#10;&#10;Perpetual &#10;Accounts Payable 30 &#10;Merchandise Inventory  30&#10;"/>
          <p:cNvPicPr>
            <a:picLocks noChangeAspect="1"/>
          </p:cNvPicPr>
          <p:nvPr/>
        </p:nvPicPr>
        <p:blipFill>
          <a:blip r:embed="rId3"/>
          <a:stretch>
            <a:fillRect/>
          </a:stretch>
        </p:blipFill>
        <p:spPr>
          <a:xfrm>
            <a:off x="809231" y="2362200"/>
            <a:ext cx="7572769" cy="1165041"/>
          </a:xfrm>
          <a:prstGeom prst="rect">
            <a:avLst/>
          </a:prstGeom>
        </p:spPr>
      </p:pic>
      <p:pic>
        <p:nvPicPr>
          <p:cNvPr id="10" name="Picture 9" descr="Journal entry showing both periodic and perpetual entries for a purchase return and allowance&#10;&#10;(c2) Periodic&#10;Accounts Payable 50 &#10;Purchases Returns and Allowances  50&#10;&#10;Perpetual&#10;Accounts Payable 50 &#10;Merchandise Inventory  50&#10;"/>
          <p:cNvPicPr>
            <a:picLocks noChangeAspect="1"/>
          </p:cNvPicPr>
          <p:nvPr/>
        </p:nvPicPr>
        <p:blipFill>
          <a:blip r:embed="rId4"/>
          <a:stretch>
            <a:fillRect/>
          </a:stretch>
        </p:blipFill>
        <p:spPr>
          <a:xfrm>
            <a:off x="762000" y="3657600"/>
            <a:ext cx="7564897" cy="1109943"/>
          </a:xfrm>
          <a:prstGeom prst="rect">
            <a:avLst/>
          </a:prstGeom>
        </p:spPr>
      </p:pic>
      <p:pic>
        <p:nvPicPr>
          <p:cNvPr id="11" name="Picture 10" descr="Journal entry showing both periodic and perpetual entries for transporting goods&#10;(d) Periodic&#10;Transportation-In 75 &#10;Cash  75&#10;&#10;Perpetual&#10;Merchandise Inventory 75 &#10;Cash  75&#10;"/>
          <p:cNvPicPr>
            <a:picLocks noChangeAspect="1"/>
          </p:cNvPicPr>
          <p:nvPr/>
        </p:nvPicPr>
        <p:blipFill>
          <a:blip r:embed="rId5"/>
          <a:stretch>
            <a:fillRect/>
          </a:stretch>
        </p:blipFill>
        <p:spPr>
          <a:xfrm>
            <a:off x="773805" y="4980709"/>
            <a:ext cx="7596386" cy="1039091"/>
          </a:xfrm>
          <a:prstGeom prst="rect">
            <a:avLst/>
          </a:prstGeom>
        </p:spPr>
      </p:pic>
    </p:spTree>
    <p:extLst>
      <p:ext uri="{BB962C8B-B14F-4D97-AF65-F5344CB8AC3E}">
        <p14:creationId xmlns:p14="http://schemas.microsoft.com/office/powerpoint/2010/main" val="21864568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62302"/>
            <a:ext cx="8653605" cy="1037898"/>
          </a:xfrm>
        </p:spPr>
        <p:txBody>
          <a:bodyPr anchor="ctr"/>
          <a:lstStyle/>
          <a:p>
            <a:r>
              <a:rPr lang="en-US" altLang="en-US" dirty="0"/>
              <a:t>Periodic Inventory System – Sales (1 of 2)</a:t>
            </a:r>
            <a:endParaRPr lang="en-US" dirty="0"/>
          </a:p>
        </p:txBody>
      </p:sp>
      <p:sp>
        <p:nvSpPr>
          <p:cNvPr id="5" name="Text Placeholder 4"/>
          <p:cNvSpPr>
            <a:spLocks noGrp="1"/>
          </p:cNvSpPr>
          <p:nvPr>
            <p:ph type="body" sz="quarter" idx="14"/>
          </p:nvPr>
        </p:nvSpPr>
        <p:spPr>
          <a:xfrm>
            <a:off x="285750" y="1752600"/>
            <a:ext cx="8572500" cy="573502"/>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sp>
        <p:nvSpPr>
          <p:cNvPr id="6" name="Content Placeholder 5"/>
          <p:cNvSpPr>
            <a:spLocks noGrp="1"/>
          </p:cNvSpPr>
          <p:nvPr>
            <p:ph sz="quarter" idx="15"/>
          </p:nvPr>
        </p:nvSpPr>
        <p:spPr>
          <a:xfrm>
            <a:off x="473797" y="2514600"/>
            <a:ext cx="8213003" cy="1117588"/>
          </a:xfrm>
        </p:spPr>
        <p:txBody>
          <a:bodyPr/>
          <a:lstStyle/>
          <a:p>
            <a:pPr marL="0" indent="0">
              <a:spcBef>
                <a:spcPts val="600"/>
              </a:spcBef>
              <a:buNone/>
            </a:pPr>
            <a:r>
              <a:rPr lang="en-US" altLang="en-US" sz="2200" dirty="0"/>
              <a:t>Periodic inventory system updates inventory only at the end of a period to reflect the quantity and cost of  goods available and goods sold.</a:t>
            </a:r>
          </a:p>
        </p:txBody>
      </p:sp>
      <p:pic>
        <p:nvPicPr>
          <p:cNvPr id="7" name="Picture 6" descr="Journal entry showing both periodic and perpetual entries for credit sales and receipt of payment&#10;Periodic  &#10;Accounts Receivable 1,000 &#10;Sales  1,000&#10;No cost-side entry  &#10;Perpetual&#10;Accounts Receivable 1,000 &#10;Sales  1,000&#10;Cost of Goods Sold 300 &#10;Merchandise Inventory  300&#10;"/>
          <p:cNvPicPr>
            <a:picLocks noChangeAspect="1"/>
          </p:cNvPicPr>
          <p:nvPr/>
        </p:nvPicPr>
        <p:blipFill>
          <a:blip r:embed="rId3"/>
          <a:stretch>
            <a:fillRect/>
          </a:stretch>
        </p:blipFill>
        <p:spPr>
          <a:xfrm>
            <a:off x="838200" y="4204028"/>
            <a:ext cx="7521183" cy="1389784"/>
          </a:xfrm>
          <a:prstGeom prst="rect">
            <a:avLst/>
          </a:prstGeom>
        </p:spPr>
      </p:pic>
    </p:spTree>
    <p:extLst>
      <p:ext uri="{BB962C8B-B14F-4D97-AF65-F5344CB8AC3E}">
        <p14:creationId xmlns:p14="http://schemas.microsoft.com/office/powerpoint/2010/main" val="3921313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62302"/>
            <a:ext cx="8653605" cy="1037898"/>
          </a:xfrm>
        </p:spPr>
        <p:txBody>
          <a:bodyPr anchor="ctr"/>
          <a:lstStyle/>
          <a:p>
            <a:r>
              <a:rPr lang="en-US" altLang="en-US" dirty="0"/>
              <a:t>Periodic Inventory System – Sales (2 of 2)</a:t>
            </a:r>
            <a:endParaRPr lang="en-US" dirty="0"/>
          </a:p>
        </p:txBody>
      </p:sp>
      <p:sp>
        <p:nvSpPr>
          <p:cNvPr id="5" name="Text Placeholder 4"/>
          <p:cNvSpPr>
            <a:spLocks noGrp="1"/>
          </p:cNvSpPr>
          <p:nvPr>
            <p:ph type="body" sz="quarter" idx="14"/>
          </p:nvPr>
        </p:nvSpPr>
        <p:spPr>
          <a:xfrm>
            <a:off x="285750" y="1752600"/>
            <a:ext cx="8572500" cy="573502"/>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pic>
        <p:nvPicPr>
          <p:cNvPr id="2" name="Picture 1" descr="Journal entry showing both periodic and perpetual entries for the return of a sale&#10;Periodic &#10;(e1) Sales Returns and Allowances 15 &#10;  Cash  15&#10;(e2)   &#10; No entry  &#10;&#10;Perpetual&#10;(e1) Sales Returns and Allowances 15 &#10;  Cash  15&#10;(e2) Merchandise Inventory 9 &#10; Cost of Goods Sold  9&#10;"/>
          <p:cNvPicPr>
            <a:picLocks noChangeAspect="1"/>
          </p:cNvPicPr>
          <p:nvPr/>
        </p:nvPicPr>
        <p:blipFill>
          <a:blip r:embed="rId3"/>
          <a:stretch>
            <a:fillRect/>
          </a:stretch>
        </p:blipFill>
        <p:spPr>
          <a:xfrm>
            <a:off x="762000" y="2760833"/>
            <a:ext cx="7659359" cy="1353967"/>
          </a:xfrm>
          <a:prstGeom prst="rect">
            <a:avLst/>
          </a:prstGeom>
        </p:spPr>
      </p:pic>
      <p:pic>
        <p:nvPicPr>
          <p:cNvPr id="3" name="Picture 2" descr="Journal entry showing both periodic and perpetual entries for the return of a sale&#10;Periodic &#10;(f) Sales Returns and Allowances 10 &#10; Cash  10&#10;&#10;Perpetual&#10;(f) Sales Returns and Allowances 10 &#10; Cash  10&#10;"/>
          <p:cNvPicPr>
            <a:picLocks noChangeAspect="1"/>
          </p:cNvPicPr>
          <p:nvPr/>
        </p:nvPicPr>
        <p:blipFill>
          <a:blip r:embed="rId4"/>
          <a:stretch>
            <a:fillRect/>
          </a:stretch>
        </p:blipFill>
        <p:spPr>
          <a:xfrm>
            <a:off x="735865" y="4365756"/>
            <a:ext cx="7722335" cy="968244"/>
          </a:xfrm>
          <a:prstGeom prst="rect">
            <a:avLst/>
          </a:prstGeom>
        </p:spPr>
      </p:pic>
    </p:spTree>
    <p:extLst>
      <p:ext uri="{BB962C8B-B14F-4D97-AF65-F5344CB8AC3E}">
        <p14:creationId xmlns:p14="http://schemas.microsoft.com/office/powerpoint/2010/main" val="34404119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32" y="559442"/>
            <a:ext cx="8653605" cy="1040758"/>
          </a:xfrm>
        </p:spPr>
        <p:txBody>
          <a:bodyPr anchor="ctr"/>
          <a:lstStyle/>
          <a:p>
            <a:r>
              <a:rPr lang="en-US" kern="0" dirty="0"/>
              <a:t>Exhibit 4A.1 </a:t>
            </a:r>
            <a:r>
              <a:rPr lang="en-US" altLang="en-US" dirty="0"/>
              <a:t>Periodic Inventory – Adjusting &amp; Closing Entries</a:t>
            </a:r>
            <a:endParaRPr lang="en-US" dirty="0"/>
          </a:p>
        </p:txBody>
      </p:sp>
      <p:sp>
        <p:nvSpPr>
          <p:cNvPr id="5" name="Text Placeholder 4"/>
          <p:cNvSpPr>
            <a:spLocks noGrp="1"/>
          </p:cNvSpPr>
          <p:nvPr>
            <p:ph type="body" sz="quarter" idx="14"/>
          </p:nvPr>
        </p:nvSpPr>
        <p:spPr>
          <a:xfrm>
            <a:off x="539133" y="1596196"/>
            <a:ext cx="8049969" cy="613604"/>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pic>
        <p:nvPicPr>
          <p:cNvPr id="6" name="Picture 5" descr="Tables show adjusting and closing entries under both periodic and perpetual systems&#10;PERIODIC&#10;Adjusting Entries&#10;(z) None  &#10;(g) Sales Discounts (colored gray) 50 &#10; Allowance for Sales Discounts (colored gray)  50&#10;(h1) Sales Returns and Allowances (colored gray) 900 &#10; Sales Refund Payable (colored gray)  900&#10;(h2) Inventory Returns Estimated (colored gray) 300 &#10; Purchases (colored gray)  300&#10;Entries in gray are covered in Appendix 4C.&#10;&#10;&#10;PERPETUAL&#10;Adjusting Entries&#10;(z) Cost of Goods Sold 250 &#10; Merchandise Inventory  250&#10;(g) Sales Discounts (colored gray) 50 &#10; Allowance for Sales Discounts (colored gray)  50&#10;(h1) Sales Returns and Allowances (colored gray) 900 &#10; Sales Refund Payable (colored gray)  900&#10;(h2) Inventory Returns Estimated (colored gray) 300 &#10; Cost of Goods Sold (colored gray)  300&#10;Entries in gray are covered in Appendix 4C.&#10;&#10;&#10;PERIODIC&#10;Closing Entries&#10;(1) Sales 321,000 &#10; Merchandise Inventory (ending) 21,000 &#10; Purchases Discounts 4,200 &#10; Purchases Returns and Allowances 1,500 &#10; Income Summary  347,700&#10;(2) Income Summary 334,800 &#10; Sales Discounts  4,300&#10; Sales Returns and Allowances  2,000&#10; Merchandise Inventory (beginning)  19,000&#10; Purchases  235,800&#10; Transportation-In  2,300&#10; Depreciation Expense  3,700&#10; Salaries Expense  43,800&#10; Insurance Expense  600&#10; Rent Expense  9,000&#10; Supplies Expense  3,000&#10; Advertising Expense  11,300&#10;(3)  Income Summary 12,900 &#10; Retained Earnings  12,900&#10;(4) Retained Earnings 4,000 &#10; Dividends  4,000&#10;&#10;&#10;PERPETUAL&#10;Closing Entries&#10;(1) Sales 321,000 &#10;   &#10;   &#10;   &#10; Income Summary  321,000&#10;(2) Income Summary 308,100 &#10; Sales Discounts  4,300&#10; Sales Returns and Allowances  2,000&#10;   &#10; Cost of Goods Sold  230,400&#10;   &#10; Depreciation Expense  3,700&#10; Salaries Expense  43,800&#10; Insurance Expense  600&#10; Rent Expense  9,000&#10; Supplies Expense  3,000&#10; Advertising Expense  11,300&#10;(3)  Income Summary 12,900 &#10; Retained Earnings  12,900&#10;(4) Retained Earnings 4,000 &#10; Dividends  4,000&#10;&#10;"/>
          <p:cNvPicPr>
            <a:picLocks noChangeAspect="1"/>
          </p:cNvPicPr>
          <p:nvPr/>
        </p:nvPicPr>
        <p:blipFill>
          <a:blip r:embed="rId3"/>
          <a:stretch>
            <a:fillRect/>
          </a:stretch>
        </p:blipFill>
        <p:spPr>
          <a:xfrm>
            <a:off x="2111394" y="2386632"/>
            <a:ext cx="4894279" cy="4014168"/>
          </a:xfrm>
          <a:prstGeom prst="rect">
            <a:avLst/>
          </a:prstGeom>
        </p:spPr>
      </p:pic>
    </p:spTree>
    <p:extLst>
      <p:ext uri="{BB962C8B-B14F-4D97-AF65-F5344CB8AC3E}">
        <p14:creationId xmlns:p14="http://schemas.microsoft.com/office/powerpoint/2010/main" val="2244401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9442"/>
            <a:ext cx="9144000" cy="1036754"/>
          </a:xfrm>
        </p:spPr>
        <p:txBody>
          <a:bodyPr anchor="ctr"/>
          <a:lstStyle/>
          <a:p>
            <a:r>
              <a:rPr lang="en-US" kern="0" dirty="0"/>
              <a:t>Exhibit 4B.1 </a:t>
            </a:r>
            <a:r>
              <a:rPr lang="en-US" altLang="en-US" dirty="0"/>
              <a:t>Appendix 4B: Work Sheet—Perpetual System</a:t>
            </a:r>
            <a:endParaRPr lang="en-US" dirty="0"/>
          </a:p>
        </p:txBody>
      </p:sp>
      <p:sp>
        <p:nvSpPr>
          <p:cNvPr id="5" name="Text Placeholder 4"/>
          <p:cNvSpPr>
            <a:spLocks noGrp="1"/>
          </p:cNvSpPr>
          <p:nvPr>
            <p:ph type="body" sz="quarter" idx="14"/>
          </p:nvPr>
        </p:nvSpPr>
        <p:spPr>
          <a:xfrm>
            <a:off x="533400" y="1596196"/>
            <a:ext cx="8035636" cy="613604"/>
          </a:xfrm>
        </p:spPr>
        <p:txBody>
          <a:bodyPr/>
          <a:lstStyle/>
          <a:p>
            <a:pPr algn="ctr"/>
            <a:r>
              <a:rPr lang="en-US" altLang="en-US" sz="1800" b="1" kern="0" dirty="0">
                <a:solidFill>
                  <a:prstClr val="black"/>
                </a:solidFill>
              </a:rPr>
              <a:t>Learning Objective P5: </a:t>
            </a:r>
            <a:r>
              <a:rPr lang="en-US" sz="1800" dirty="0">
                <a:solidFill>
                  <a:prstClr val="black"/>
                </a:solidFill>
              </a:rPr>
              <a:t>Record and compare merchandising transactions using both periodic and perpetual inventory system.</a:t>
            </a:r>
          </a:p>
        </p:txBody>
      </p:sp>
      <p:pic>
        <p:nvPicPr>
          <p:cNvPr id="6" name="Picture 5" descr="This slide shows the Excel work sheet for preparing financial statements of a merchandiser. The adjustments in the work sheet reflect the following: (1) expiration of $600 of prepaid insurance, (2) use of $3,000 of supplies, (3) depreciation of $3,700 for equipment, (4) accrual of $800 of unpaid salaries, and (5) inventory shrinkage of $250. Once the adjusted amounts are extended into the financial statement columns, the information is used to develop financial statements. &#10;&#10;The values in red and bold are Merchandise Inventory, Sales, Sales returns and allowances, Sales discounts, and Cost of goods sold."/>
          <p:cNvPicPr>
            <a:picLocks noChangeAspect="1"/>
          </p:cNvPicPr>
          <p:nvPr/>
        </p:nvPicPr>
        <p:blipFill>
          <a:blip r:embed="rId3"/>
          <a:stretch>
            <a:fillRect/>
          </a:stretch>
        </p:blipFill>
        <p:spPr>
          <a:xfrm>
            <a:off x="1524000" y="2481121"/>
            <a:ext cx="6032710" cy="3878171"/>
          </a:xfrm>
          <a:prstGeom prst="rect">
            <a:avLst/>
          </a:prstGeom>
        </p:spPr>
      </p:pic>
    </p:spTree>
    <p:extLst>
      <p:ext uri="{BB962C8B-B14F-4D97-AF65-F5344CB8AC3E}">
        <p14:creationId xmlns:p14="http://schemas.microsoft.com/office/powerpoint/2010/main" val="20934720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36332" y="2286000"/>
            <a:ext cx="8426668" cy="2514600"/>
          </a:xfrm>
        </p:spPr>
        <p:txBody>
          <a:bodyPr/>
          <a:lstStyle/>
          <a:p>
            <a:r>
              <a:rPr lang="en-US" altLang="en-US" sz="3600" b="1" dirty="0">
                <a:solidFill>
                  <a:prstClr val="black"/>
                </a:solidFill>
                <a:latin typeface="+mn-lt"/>
              </a:rPr>
              <a:t>Learning Objective</a:t>
            </a:r>
            <a:r>
              <a:rPr lang="en-US" altLang="en-US" sz="3600" b="1" dirty="0">
                <a:latin typeface="+mn-lt"/>
              </a:rPr>
              <a:t> P6:</a:t>
            </a:r>
            <a:r>
              <a:rPr lang="en-US" altLang="en-US" sz="3600" dirty="0">
                <a:latin typeface="+mn-lt"/>
              </a:rPr>
              <a:t> </a:t>
            </a:r>
            <a:r>
              <a:rPr lang="en-US" sz="3600" i="1" dirty="0">
                <a:solidFill>
                  <a:prstClr val="black"/>
                </a:solidFill>
                <a:latin typeface="+mn-lt"/>
              </a:rPr>
              <a:t>Appendix 4C – </a:t>
            </a:r>
            <a:r>
              <a:rPr lang="en-US" sz="3600" dirty="0">
                <a:solidFill>
                  <a:prstClr val="black"/>
                </a:solidFill>
                <a:latin typeface="+mn-lt"/>
              </a:rPr>
              <a:t>Prepare adjustments for discounts, returns and allowances per revenue recognition rules.</a:t>
            </a:r>
            <a:endParaRPr lang="en-US" altLang="en-US" sz="3600" dirty="0">
              <a:latin typeface="+mn-lt"/>
            </a:endParaRPr>
          </a:p>
        </p:txBody>
      </p:sp>
    </p:spTree>
    <p:extLst>
      <p:ext uri="{BB962C8B-B14F-4D97-AF65-F5344CB8AC3E}">
        <p14:creationId xmlns:p14="http://schemas.microsoft.com/office/powerpoint/2010/main" val="16782635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33400"/>
            <a:ext cx="8915400" cy="1091045"/>
          </a:xfrm>
        </p:spPr>
        <p:txBody>
          <a:bodyPr/>
          <a:lstStyle/>
          <a:p>
            <a:r>
              <a:rPr lang="en-US" altLang="en-US" sz="3600" dirty="0"/>
              <a:t>Adjusting Entries under New Revenue Recognition Rules (1 of 7)</a:t>
            </a:r>
            <a:endParaRPr lang="en-US" sz="3600" dirty="0"/>
          </a:p>
        </p:txBody>
      </p:sp>
      <p:sp>
        <p:nvSpPr>
          <p:cNvPr id="6" name="Text Placeholder 5"/>
          <p:cNvSpPr>
            <a:spLocks noGrp="1"/>
          </p:cNvSpPr>
          <p:nvPr>
            <p:ph type="body" sz="quarter" idx="13"/>
          </p:nvPr>
        </p:nvSpPr>
        <p:spPr>
          <a:xfrm>
            <a:off x="317936" y="1676400"/>
            <a:ext cx="8493755" cy="593969"/>
          </a:xfrm>
        </p:spPr>
        <p:txBody>
          <a:bodyPr/>
          <a:lstStyle/>
          <a:p>
            <a:pPr algn="ctr"/>
            <a:r>
              <a:rPr lang="en-US" altLang="en-US" sz="1800" b="1" kern="0" dirty="0">
                <a:solidFill>
                  <a:prstClr val="black"/>
                </a:solidFill>
              </a:rPr>
              <a:t>Learning Objective P6: </a:t>
            </a:r>
            <a:r>
              <a:rPr lang="en-US" sz="1800" dirty="0">
                <a:solidFill>
                  <a:prstClr val="black"/>
                </a:solidFill>
              </a:rPr>
              <a:t>Prepare adjustments for discounts, returns and allowances per revenue recognition rules.</a:t>
            </a:r>
          </a:p>
        </p:txBody>
      </p:sp>
      <p:sp>
        <p:nvSpPr>
          <p:cNvPr id="5" name="Content Placeholder 4"/>
          <p:cNvSpPr>
            <a:spLocks noGrp="1"/>
          </p:cNvSpPr>
          <p:nvPr>
            <p:ph idx="1"/>
          </p:nvPr>
        </p:nvSpPr>
        <p:spPr>
          <a:xfrm>
            <a:off x="381000" y="2286000"/>
            <a:ext cx="8382000" cy="4038600"/>
          </a:xfrm>
        </p:spPr>
        <p:txBody>
          <a:bodyPr/>
          <a:lstStyle/>
          <a:p>
            <a:pPr marL="0" indent="0">
              <a:buNone/>
              <a:defRPr/>
            </a:pPr>
            <a:r>
              <a:rPr lang="en-US" sz="2400" b="1" dirty="0"/>
              <a:t>Expected Sales Discounts</a:t>
            </a:r>
          </a:p>
          <a:p>
            <a:pPr marL="0" indent="0">
              <a:buNone/>
              <a:defRPr/>
            </a:pPr>
            <a:r>
              <a:rPr lang="en-US" sz="2400" dirty="0"/>
              <a:t>Adjusting entries required to estimate sales discounts for current-period’s sales expected to be taken in future periods.</a:t>
            </a:r>
          </a:p>
          <a:p>
            <a:pPr marL="457200" indent="-457200">
              <a:buFont typeface="+mj-lt"/>
              <a:buAutoNum type="arabicPeriod"/>
              <a:defRPr/>
            </a:pPr>
            <a:r>
              <a:rPr lang="en-US" sz="2400" dirty="0"/>
              <a:t>Z-Mart has unadjusted Accounts Receivable of $11,250 and Allowance for Sales Discounts of $0.</a:t>
            </a:r>
          </a:p>
          <a:p>
            <a:pPr marL="457200" indent="-457200">
              <a:buFont typeface="+mj-lt"/>
              <a:buAutoNum type="arabicPeriod"/>
              <a:defRPr/>
            </a:pPr>
            <a:r>
              <a:rPr lang="en-US" sz="2400" dirty="0"/>
              <a:t>$2,500 of receivables are within 2% discount period.</a:t>
            </a:r>
          </a:p>
          <a:p>
            <a:pPr marL="457200" indent="-457200">
              <a:buFont typeface="+mj-lt"/>
              <a:buAutoNum type="arabicPeriod"/>
              <a:defRPr/>
            </a:pPr>
            <a:r>
              <a:rPr lang="en-US" sz="2400" dirty="0"/>
              <a:t>Expect buyers to take $50 in future period discounts ($2,500 x 2%).</a:t>
            </a:r>
          </a:p>
        </p:txBody>
      </p:sp>
    </p:spTree>
    <p:extLst>
      <p:ext uri="{BB962C8B-B14F-4D97-AF65-F5344CB8AC3E}">
        <p14:creationId xmlns:p14="http://schemas.microsoft.com/office/powerpoint/2010/main" val="575635112"/>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13719</TotalTime>
  <Words>14658</Words>
  <Application>Microsoft Office PowerPoint</Application>
  <PresentationFormat>On-screen Show (4:3)</PresentationFormat>
  <Paragraphs>1064</Paragraphs>
  <Slides>120</Slides>
  <Notes>108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32" baseType="lpstr">
      <vt:lpstr>MS PGothic</vt:lpstr>
      <vt:lpstr>Arial</vt:lpstr>
      <vt:lpstr>Calibri</vt:lpstr>
      <vt:lpstr>Courier New</vt:lpstr>
      <vt:lpstr>Palatino Linotype</vt:lpstr>
      <vt:lpstr>Times New Roman</vt:lpstr>
      <vt:lpstr>Verdana</vt:lpstr>
      <vt:lpstr>Wingdings</vt:lpstr>
      <vt:lpstr>6_Office Theme</vt:lpstr>
      <vt:lpstr>Custom Design</vt:lpstr>
      <vt:lpstr>1_Custom Design</vt:lpstr>
      <vt:lpstr>Equation</vt:lpstr>
      <vt:lpstr>Financial &amp; Managerial Accounting Information for Decisions</vt:lpstr>
      <vt:lpstr>Learning Objectives (1 of 3)</vt:lpstr>
      <vt:lpstr>Learning Objectives (2 of 3)</vt:lpstr>
      <vt:lpstr>Learning Objectives (3 of 3)</vt:lpstr>
      <vt:lpstr>Learning Objective C1: Describe merchandise activities and identify income components for a merchandising company.</vt:lpstr>
      <vt:lpstr>Reporting Income for a Merchandiser (1 of 4)</vt:lpstr>
      <vt:lpstr>Reporting Income for a Merchandiser (2 of 4)</vt:lpstr>
      <vt:lpstr>Reporting Income for a Merchandiser (3 of 4)</vt:lpstr>
      <vt:lpstr>Reporting Income for a Merchandiser (4 of 4)</vt:lpstr>
      <vt:lpstr>Learning Objective C2: Identify and explain the inventory asset and cost flows of a merchandising company.</vt:lpstr>
      <vt:lpstr>Exhibit 4.3 Operating Cycle for a Merchandiser</vt:lpstr>
      <vt:lpstr>Exhibit 4.4 Inventory Systems</vt:lpstr>
      <vt:lpstr>Inventory Systems</vt:lpstr>
      <vt:lpstr>NEED-TO-KNOW 4-1 (1 of 2)</vt:lpstr>
      <vt:lpstr>NEED-TO-KNOW 5-1 (2 of 2)</vt:lpstr>
      <vt:lpstr>NEED-TO-KNOW 5-1 SOLUTION (1 of 3)</vt:lpstr>
      <vt:lpstr>NEED-TO-KNOW 5-1 SOLUTION (2 of 3)</vt:lpstr>
      <vt:lpstr>NEED-TO-KNOW 5-1 SOLUTION (3 of 3)</vt:lpstr>
      <vt:lpstr>Learning Objective P1: Analyze and record transactions for merchandise purchases using a perpetual system.</vt:lpstr>
      <vt:lpstr>Purchases without Cash Discounts</vt:lpstr>
      <vt:lpstr>Exhibit 4.5 Credit Terms</vt:lpstr>
      <vt:lpstr>Purchase Discounts</vt:lpstr>
      <vt:lpstr>Purchases with Cash Discounts</vt:lpstr>
      <vt:lpstr>Exhibit 4.6 Trade Discounts</vt:lpstr>
      <vt:lpstr>Payment within Discount Period (1 of 2)</vt:lpstr>
      <vt:lpstr>Payment within Discount Period (2 of 2)</vt:lpstr>
      <vt:lpstr>Payment after Discount Period</vt:lpstr>
      <vt:lpstr>Purchases with Returns and Allowances</vt:lpstr>
      <vt:lpstr>Purchases Allowances</vt:lpstr>
      <vt:lpstr>Purchases Returns</vt:lpstr>
      <vt:lpstr>Exhibit 4.7 Purchases and Transportation Costs</vt:lpstr>
      <vt:lpstr>Transportation Costs</vt:lpstr>
      <vt:lpstr>Exhibit 4.8 Purchases and Itemized Costs</vt:lpstr>
      <vt:lpstr>NEED-TO-KNOW 4-2 (1 of 2)</vt:lpstr>
      <vt:lpstr>NEED-TO-KNOW 4-2 (2 of 2)</vt:lpstr>
      <vt:lpstr>NEED-TO-KNOW 4-2 SOLUTION (1 of 6)</vt:lpstr>
      <vt:lpstr>NEED-TO-KNOW 4-2 SOLUTION (2 of 6)</vt:lpstr>
      <vt:lpstr>NEED-TO-KNOW 4-2 SOLUTION (3 of 6)</vt:lpstr>
      <vt:lpstr>NEED-TO-KNOW 4-2 SOLUTION (4 of 6)</vt:lpstr>
      <vt:lpstr>NEED-TO-KNOW 4-2 SOLUTION (5 of 6)</vt:lpstr>
      <vt:lpstr>NEED-TO-KNOW 4-2 SOLUTION (6 of 6)</vt:lpstr>
      <vt:lpstr>Learning Objective P2: Analyze and record transactions for merchandise sales using a perpetual system.</vt:lpstr>
      <vt:lpstr>Exhibit 4.9 Accounting for Merchandise Sales</vt:lpstr>
      <vt:lpstr>Sales of Merchandise</vt:lpstr>
      <vt:lpstr>Sales without Cash Discounts (1 of 2)</vt:lpstr>
      <vt:lpstr>Sales without Cash Discounts (2 of 2)</vt:lpstr>
      <vt:lpstr>Sales Discounts</vt:lpstr>
      <vt:lpstr>Sales with Cash Discounts (1 of 2)</vt:lpstr>
      <vt:lpstr>Sales with Cash Discounts (2 of 2)</vt:lpstr>
      <vt:lpstr>Sales Returns and Allowances</vt:lpstr>
      <vt:lpstr>Sales with Returns and Allowances (1 of 2)</vt:lpstr>
      <vt:lpstr>Sales with Returns and Allowances (2 of 2)</vt:lpstr>
      <vt:lpstr>Sales Allowances</vt:lpstr>
      <vt:lpstr>NEED-TO-KNOW 4-3 (1 of 2)</vt:lpstr>
      <vt:lpstr>NEED-TO-KNOW 4-3 (2 of 2)</vt:lpstr>
      <vt:lpstr>NEED-TO-KNOW 4-3 SOLUTION (1 of 5)</vt:lpstr>
      <vt:lpstr>NEED-TO-KNOW 4-3 SOLUTION (2 of 5)</vt:lpstr>
      <vt:lpstr>NEED-TO-KNOW 4-3 SOLUTION (3 of 5)</vt:lpstr>
      <vt:lpstr>NEED-TO-KNOW 4-3 SOLUTION (4 of 5)</vt:lpstr>
      <vt:lpstr>NEED-TO-KNOW 4-3 SOLUTION (5 of 5)</vt:lpstr>
      <vt:lpstr>Learning Objective P3: Prepare adjustments and close accounts for a merchandising company.</vt:lpstr>
      <vt:lpstr>Exhibit 4.10 Merchandising Cost Flow in the Accounting Cycle</vt:lpstr>
      <vt:lpstr>Adjusting Entries for Merchandisers (1 of 2)</vt:lpstr>
      <vt:lpstr>Adjusting Entries for Merchandisers (2 of 2)</vt:lpstr>
      <vt:lpstr>Exhibit 4.11 Closing Entries for Merchandisers (1 of 4)</vt:lpstr>
      <vt:lpstr>Exhibit 4.11 Closing Entries for Merchandisers (2 of 4)</vt:lpstr>
      <vt:lpstr>Exhibit 4.11 Closing Entries for Merchandisers (3 of 4)</vt:lpstr>
      <vt:lpstr>Exhibit 4.11 Closing Entries for Merchandisers (4 of 4)</vt:lpstr>
      <vt:lpstr>NEED-TO-KNOW 4-4 (1 of 3)</vt:lpstr>
      <vt:lpstr>NEED-TO-KNOW 4-4 (2 of 3)</vt:lpstr>
      <vt:lpstr>NEED-TO-KNOW 4-4 (3 of 3)</vt:lpstr>
      <vt:lpstr>NEED-TO-KNOW 4-4 SOLUTION (1 of 3)</vt:lpstr>
      <vt:lpstr>NEED-TO-KNOW 4-4 SOLUTION (2 of 3)</vt:lpstr>
      <vt:lpstr>NEED-TO-KNOW 4-4 SOLUTION (3 of 3)</vt:lpstr>
      <vt:lpstr>NEED-TO-KNOW 4-4 SOLUTION (1 of 2)</vt:lpstr>
      <vt:lpstr>NEED-TO-KNOW 4-4 SOLUTION (2 of 2)</vt:lpstr>
      <vt:lpstr>Learning Objective P4: Define and prepare multiple-step and single-step income statements.</vt:lpstr>
      <vt:lpstr>Exhibit 4.13 Multiple-Step Income Statement</vt:lpstr>
      <vt:lpstr>Exhibit 4.14 Single-Step Income Statement</vt:lpstr>
      <vt:lpstr>Exhibit 4.15 Classified Balance Sheet</vt:lpstr>
      <vt:lpstr>NEED-TO-KNOW 4-5 (1 of 2)</vt:lpstr>
      <vt:lpstr>NEED-TO-KNOW 4-5 (2 of 2)</vt:lpstr>
      <vt:lpstr>NEED-TO-KNOW 4-5 SOLUTION (1 of 2)</vt:lpstr>
      <vt:lpstr>NEED-TO-KNOW 4-5 SOLUTION (2 of 2)</vt:lpstr>
      <vt:lpstr>Learning Objective A1: Compute the acid-test ratio and explain its use it to assess liquidity.</vt:lpstr>
      <vt:lpstr>Acid-Test Ratio</vt:lpstr>
      <vt:lpstr>Exhibit 4.17 Acid-Test Ratio JCPenney</vt:lpstr>
      <vt:lpstr>Learning Objective A2: Compute the gross margin ratio and explain its use to assess profitability.</vt:lpstr>
      <vt:lpstr>Exhibit 4.19 Gross Margin Ratio</vt:lpstr>
      <vt:lpstr>Learning Objective P5: Appendix 4A Record and compare merchandising transactions using both periodic and perpetual inventory system.</vt:lpstr>
      <vt:lpstr>Periodic Inventory System – Purchases (1 of 3)</vt:lpstr>
      <vt:lpstr>Periodic Inventory System – Purchases (2 of 3)</vt:lpstr>
      <vt:lpstr>Periodic Inventory System – Purchases (3 of 3)</vt:lpstr>
      <vt:lpstr>Periodic Inventory System – Sales (1 of 2)</vt:lpstr>
      <vt:lpstr>Periodic Inventory System – Sales (2 of 2)</vt:lpstr>
      <vt:lpstr>Exhibit 4A.1 Periodic Inventory – Adjusting &amp; Closing Entries</vt:lpstr>
      <vt:lpstr>Exhibit 4B.1 Appendix 4B: Work Sheet—Perpetual System</vt:lpstr>
      <vt:lpstr>Learning Objective P6: Appendix 4C – Prepare adjustments for discounts, returns and allowances per revenue recognition rules.</vt:lpstr>
      <vt:lpstr>Adjusting Entries under New Revenue Recognition Rules (1 of 7)</vt:lpstr>
      <vt:lpstr>Adjusting Entries under New Revenue Recognition Rules (2 of 7)</vt:lpstr>
      <vt:lpstr>Adjusting Entries under New Revenue Recognition Rules (3 of 7)</vt:lpstr>
      <vt:lpstr>Adjusting Entries under New Revenue Recognition Rules (4 of 7)</vt:lpstr>
      <vt:lpstr>Adjusting Entries under New Revenue Recognition Rules (5 of 7)</vt:lpstr>
      <vt:lpstr>Adjusting Entries under New Revenue Recognition Rules (6 of 7)</vt:lpstr>
      <vt:lpstr>Adjusting Entries under New Revenue Recognition Rules (7 of 7)</vt:lpstr>
      <vt:lpstr>NEED-TO-KNOW 4-8 (1 of 2)</vt:lpstr>
      <vt:lpstr>NEED-TO-KNOW 4-8 (2 of 2)</vt:lpstr>
      <vt:lpstr>NEED-TO-KNOW 4-8 SOLUTION (1 of 7)</vt:lpstr>
      <vt:lpstr>NEED-TO-KNOW 4-8 SOLUTION (2 of 7)</vt:lpstr>
      <vt:lpstr>NEED-TO-KNOW 4-8 SOLUTION (3 of 7)</vt:lpstr>
      <vt:lpstr>NEED-TO-KNOW 4-8 SOLUTION (4 of 7)</vt:lpstr>
      <vt:lpstr>NEED-TO-KNOW 4-8 SOLUTION (5 of 7)</vt:lpstr>
      <vt:lpstr>NEED-TO-KNOW 4-8 SOLUTION (6 of 7)</vt:lpstr>
      <vt:lpstr>NEED-TO-KNOW 4-8 SOLUTION (7 of 7)</vt:lpstr>
      <vt:lpstr>Learning Objective P7: Appendix 4D – Record and compare merchandising transactions using the gross method and net method.</vt:lpstr>
      <vt:lpstr>Perpetual System – Net versus Gross Method Purchases</vt:lpstr>
      <vt:lpstr>Perpetual System – Net versus Gross Method Sales (1 of 2)</vt:lpstr>
      <vt:lpstr>Perpetual System – Net versus Gross Method Sales (2 of 2)</vt:lpstr>
      <vt:lpstr>Periodic System – Net versus Gross Method Purchases</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Accounting for Merchandising Operations</dc:title>
  <dc:creator>Wild</dc:creator>
  <cp:keywords>Financial &amp; Managerial Accounting</cp:keywords>
  <cp:lastModifiedBy>Johnson, Debra L.</cp:lastModifiedBy>
  <cp:revision>954</cp:revision>
  <dcterms:created xsi:type="dcterms:W3CDTF">2008-06-11T19:43:46Z</dcterms:created>
  <dcterms:modified xsi:type="dcterms:W3CDTF">2018-05-17T15:30:10Z</dcterms:modified>
  <cp:category>Seventh Edition</cp:category>
</cp:coreProperties>
</file>