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396" r:id="rId2"/>
    <p:sldId id="326" r:id="rId3"/>
    <p:sldId id="322" r:id="rId4"/>
    <p:sldId id="323" r:id="rId5"/>
    <p:sldId id="324" r:id="rId6"/>
    <p:sldId id="327" r:id="rId7"/>
    <p:sldId id="328" r:id="rId8"/>
    <p:sldId id="329" r:id="rId9"/>
    <p:sldId id="330" r:id="rId10"/>
    <p:sldId id="331" r:id="rId11"/>
    <p:sldId id="332" r:id="rId12"/>
    <p:sldId id="333" r:id="rId13"/>
    <p:sldId id="334" r:id="rId14"/>
    <p:sldId id="335" r:id="rId15"/>
    <p:sldId id="336" r:id="rId16"/>
    <p:sldId id="397"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98" r:id="rId33"/>
    <p:sldId id="395" r:id="rId34"/>
    <p:sldId id="353" r:id="rId35"/>
    <p:sldId id="354" r:id="rId36"/>
    <p:sldId id="355" r:id="rId37"/>
    <p:sldId id="356" r:id="rId38"/>
    <p:sldId id="357" r:id="rId39"/>
    <p:sldId id="358" r:id="rId40"/>
    <p:sldId id="359" r:id="rId41"/>
    <p:sldId id="360" r:id="rId42"/>
    <p:sldId id="361" r:id="rId43"/>
    <p:sldId id="362" r:id="rId44"/>
    <p:sldId id="363" r:id="rId45"/>
    <p:sldId id="399" r:id="rId46"/>
    <p:sldId id="364" r:id="rId47"/>
    <p:sldId id="400" r:id="rId48"/>
    <p:sldId id="365" r:id="rId49"/>
    <p:sldId id="366" r:id="rId50"/>
    <p:sldId id="401" r:id="rId51"/>
    <p:sldId id="368" r:id="rId52"/>
    <p:sldId id="367" r:id="rId53"/>
    <p:sldId id="369" r:id="rId54"/>
    <p:sldId id="370" r:id="rId55"/>
    <p:sldId id="371" r:id="rId56"/>
    <p:sldId id="372" r:id="rId57"/>
    <p:sldId id="374" r:id="rId58"/>
    <p:sldId id="402" r:id="rId59"/>
    <p:sldId id="375" r:id="rId60"/>
    <p:sldId id="373" r:id="rId61"/>
    <p:sldId id="376" r:id="rId62"/>
    <p:sldId id="377" r:id="rId63"/>
    <p:sldId id="378" r:id="rId64"/>
    <p:sldId id="380" r:id="rId65"/>
    <p:sldId id="381" r:id="rId66"/>
    <p:sldId id="382" r:id="rId67"/>
    <p:sldId id="383" r:id="rId68"/>
    <p:sldId id="384" r:id="rId69"/>
    <p:sldId id="385" r:id="rId70"/>
    <p:sldId id="386" r:id="rId71"/>
    <p:sldId id="404" r:id="rId72"/>
    <p:sldId id="387" r:id="rId73"/>
    <p:sldId id="388" r:id="rId74"/>
    <p:sldId id="390" r:id="rId75"/>
    <p:sldId id="391" r:id="rId76"/>
    <p:sldId id="389" r:id="rId77"/>
    <p:sldId id="392" r:id="rId78"/>
    <p:sldId id="393" r:id="rId79"/>
    <p:sldId id="394" r:id="rId80"/>
    <p:sldId id="32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94434" autoAdjust="0"/>
  </p:normalViewPr>
  <p:slideViewPr>
    <p:cSldViewPr>
      <p:cViewPr varScale="1">
        <p:scale>
          <a:sx n="64" d="100"/>
          <a:sy n="64" d="100"/>
        </p:scale>
        <p:origin x="936" y="62"/>
      </p:cViewPr>
      <p:guideLst>
        <p:guide orient="horz" pos="2160"/>
        <p:guide pos="2880"/>
      </p:guideLst>
    </p:cSldViewPr>
  </p:slideViewPr>
  <p:outlineViewPr>
    <p:cViewPr>
      <p:scale>
        <a:sx n="33" d="100"/>
        <a:sy n="33" d="100"/>
      </p:scale>
      <p:origin x="0" y="-374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69A09-F679-4C27-8FC1-89F4ACC9EF15}" type="datetimeFigureOut">
              <a:rPr lang="en-US" smtClean="0"/>
              <a:t>5/17/2018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4A808-6977-4D0A-82D1-44B0E36978EB}" type="slidenum">
              <a:rPr lang="en-US" smtClean="0"/>
              <a:t>‹#›</a:t>
            </a:fld>
            <a:endParaRPr lang="en-US"/>
          </a:p>
        </p:txBody>
      </p:sp>
    </p:spTree>
    <p:extLst>
      <p:ext uri="{BB962C8B-B14F-4D97-AF65-F5344CB8AC3E}">
        <p14:creationId xmlns:p14="http://schemas.microsoft.com/office/powerpoint/2010/main" val="58429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1765866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Jan. 6 - Merchandise was sold for $400 (that had cost $300) and accepted the customer's VIZA card. Again we credit Sales for the amount of the sale, $400. Credit card expense is recorded at the time of the sale, equal to the fee; 3% of sales; or $12. Because the amount is immediately deposited in the retailer's bank account, we debit Cash for the balance, $388. Cost of goods sold is recorded at the time of the sale, debiting Cost of goods sold, $300, and crediting Merchandise inventory.</a:t>
            </a:r>
          </a:p>
          <a:p>
            <a:endParaRPr lang="en-US" dirty="0"/>
          </a:p>
          <a:p>
            <a:r>
              <a:rPr lang="en-US" dirty="0"/>
              <a:t>On Jan. 31 – recognized $75</a:t>
            </a:r>
            <a:r>
              <a:rPr lang="en-US" baseline="0" dirty="0"/>
              <a:t> in interest revenue earned on its store credit card for January</a:t>
            </a:r>
            <a:r>
              <a:rPr lang="en-US" dirty="0"/>
              <a:t>. The journal entry includes a debit to Accounts Receivable and a credit to Interest Revenue for $75.</a:t>
            </a:r>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4667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17</a:t>
            </a:fld>
            <a:endParaRPr lang="en-US"/>
          </a:p>
        </p:txBody>
      </p:sp>
    </p:spTree>
    <p:extLst>
      <p:ext uri="{BB962C8B-B14F-4D97-AF65-F5344CB8AC3E}">
        <p14:creationId xmlns:p14="http://schemas.microsoft.com/office/powerpoint/2010/main" val="274516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a company directly grants credit to its customers, it expects that some customers will not pay what they promised. The accounts of these customers are </a:t>
            </a:r>
            <a:r>
              <a:rPr lang="en-US" i="1" dirty="0"/>
              <a:t>uncollectible accounts, </a:t>
            </a:r>
            <a:r>
              <a:rPr lang="en-US" dirty="0"/>
              <a:t>commonly called </a:t>
            </a:r>
            <a:r>
              <a:rPr lang="en-US" b="1" dirty="0"/>
              <a:t>bad debts. </a:t>
            </a:r>
            <a:r>
              <a:rPr lang="en-US" dirty="0"/>
              <a:t>The total amount of uncollectible accounts is an expense of selling on credit. Why do companies sell on credit if they expect some accounts to be uncollectible? The answer is that companies believe that granting credit will increase total sales and net income enough to offset bad debts. Companies use two methods to account for uncollectible accounts: (1) direct write-off method and (2) allowance method. </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19</a:t>
            </a:fld>
            <a:endParaRPr lang="en-US"/>
          </a:p>
        </p:txBody>
      </p:sp>
    </p:spTree>
    <p:extLst>
      <p:ext uri="{BB962C8B-B14F-4D97-AF65-F5344CB8AC3E}">
        <p14:creationId xmlns:p14="http://schemas.microsoft.com/office/powerpoint/2010/main" val="332746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direct write-off method </a:t>
            </a:r>
            <a:r>
              <a:rPr lang="en-US" dirty="0"/>
              <a:t>of accounting for bad debts records the loss from an uncollectible account receivable when it is determined to be uncollectible. No attempt is made to predict bad debts expense. To illustrate, if </a:t>
            </a:r>
            <a:r>
              <a:rPr lang="en-US" dirty="0" err="1"/>
              <a:t>TechCom</a:t>
            </a:r>
            <a:r>
              <a:rPr lang="en-US" dirty="0"/>
              <a:t> determines on January 23 that it cannot collect $520 owed to it by its customer J. Kent, it recognizes the loss using the direct write-off method as shown in this slide.</a:t>
            </a:r>
          </a:p>
          <a:p>
            <a:r>
              <a:rPr lang="en-US" dirty="0"/>
              <a:t>The debit in this entry charges the uncollectible amount directly to the current period’s Bad Debts Expense account. The credit removes its balance from the Accounts Receivable account in the general ledger (and its subsidiary ledger).</a:t>
            </a:r>
          </a:p>
          <a:p>
            <a:r>
              <a:rPr lang="en-US" dirty="0"/>
              <a:t/>
            </a:r>
            <a:br>
              <a:rPr lang="en-US" dirty="0"/>
            </a:br>
            <a:r>
              <a:rPr lang="en-US" dirty="0"/>
              <a:t> </a:t>
            </a: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20</a:t>
            </a:fld>
            <a:endParaRPr lang="en-US"/>
          </a:p>
        </p:txBody>
      </p:sp>
    </p:spTree>
    <p:extLst>
      <p:ext uri="{BB962C8B-B14F-4D97-AF65-F5344CB8AC3E}">
        <p14:creationId xmlns:p14="http://schemas.microsoft.com/office/powerpoint/2010/main" val="1761454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an account written off is later collected. If the account of J. Kent that was written off directly to Bad Debts Expense is later collected in full, the two entries in this slide record this recovery.</a:t>
            </a:r>
          </a:p>
          <a:p>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21</a:t>
            </a:fld>
            <a:endParaRPr lang="en-US"/>
          </a:p>
        </p:txBody>
      </p:sp>
    </p:spTree>
    <p:extLst>
      <p:ext uri="{BB962C8B-B14F-4D97-AF65-F5344CB8AC3E}">
        <p14:creationId xmlns:p14="http://schemas.microsoft.com/office/powerpoint/2010/main" val="344856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Expense Recognition applied to bad debts </a:t>
            </a:r>
            <a:r>
              <a:rPr lang="en-US" dirty="0"/>
              <a:t>requires expenses to be reported in the same accounting period as the sales they helped produce. This means that if extending credit to customers helped produce sales, the bad debts expense linked to those sales is matched and reported in the same period. The direct write-off method usually does </a:t>
            </a:r>
            <a:r>
              <a:rPr lang="en-US" i="1" dirty="0"/>
              <a:t>not </a:t>
            </a:r>
            <a:r>
              <a:rPr lang="en-US" dirty="0"/>
              <a:t>best match sales and expenses because bad debts expense is not recorded until an account becomes uncollectible, which often occurs in a period after that of the credit sale. To match bad debts expense with the sales it produces therefore requires a company to estimate future </a:t>
            </a:r>
            <a:r>
              <a:rPr lang="en-US" dirty="0" err="1"/>
              <a:t>uncollectibles</a:t>
            </a:r>
            <a:r>
              <a:rPr lang="en-US" dirty="0"/>
              <a:t>.</a:t>
            </a:r>
          </a:p>
          <a:p>
            <a:endParaRPr lang="en-US" altLang="en-US" dirty="0"/>
          </a:p>
          <a:p>
            <a:r>
              <a:rPr lang="en-US" b="1" dirty="0"/>
              <a:t>Materiality applied to bad debts </a:t>
            </a:r>
            <a:r>
              <a:rPr lang="en-US" dirty="0"/>
              <a:t>states that an amount can be ignored if its effect on the financial statements is unimportant to users’ business decisions. The materiality constraint permits the use of the direct write-off method when its results are similar to using the allowance method.</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Review what you have learned in the following NEED-TO-KNOW Slide.</a:t>
            </a:r>
            <a:endParaRPr lang="en-US" altLang="en-US" sz="1200" dirty="0">
              <a:ea typeface="ＭＳ Ｐゴシック" pitchFamily="34" charset="-128"/>
            </a:endParaRPr>
          </a:p>
          <a:p>
            <a:endParaRPr lang="en-US" dirty="0"/>
          </a:p>
          <a:p>
            <a:endParaRPr lang="en-US" altLang="en-US" dirty="0"/>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22</a:t>
            </a:fld>
            <a:endParaRPr lang="en-US"/>
          </a:p>
        </p:txBody>
      </p:sp>
    </p:spTree>
    <p:extLst>
      <p:ext uri="{BB962C8B-B14F-4D97-AF65-F5344CB8AC3E}">
        <p14:creationId xmlns:p14="http://schemas.microsoft.com/office/powerpoint/2010/main" val="3882013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retailer applies the direct write-off method in accounting for uncollectible accounts. Prepare journal entries to record the following selected transactions. </a:t>
            </a:r>
          </a:p>
          <a:p>
            <a:r>
              <a:rPr lang="en-US" dirty="0"/>
              <a:t>Feb. 14 - The retailer determines that it cannot collect $400 of its accounts receivable from a customer named ZZZ Company. Under the direct write-off method, when an account is determined to be uncollectible, the journal entry debits the expense account, Bad debts expense, and credits Accounts receivable for the amount that's uncollectible; in this case, $400. </a:t>
            </a:r>
          </a:p>
          <a:p>
            <a:r>
              <a:rPr lang="en-US" dirty="0"/>
              <a:t>Apr. 1 - ZZZ Company unexpectedly pays its account in full to the retailer, which then records its recovery of this bad debt. On April 1, we reinstate the account receivable, reversing the write-off from February 14; debit Accounts receivable and credit Bad debts expense. Now that the account has been reestablished, we collect the account receivable, debiting Cash and crediting Accounts receivable. The advantage of the direct write-off method is simply that it's easy. If the amount of bad debts expense is material, Generally Accepted Accounting Principles do not allow the use of the direct write-off method.</a:t>
            </a:r>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23</a:t>
            </a:fld>
            <a:endParaRPr lang="en-US"/>
          </a:p>
        </p:txBody>
      </p:sp>
    </p:spTree>
    <p:extLst>
      <p:ext uri="{BB962C8B-B14F-4D97-AF65-F5344CB8AC3E}">
        <p14:creationId xmlns:p14="http://schemas.microsoft.com/office/powerpoint/2010/main" val="3255054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a:t>
            </a:r>
            <a:r>
              <a:rPr lang="en-US" b="1" dirty="0"/>
              <a:t>allowance method </a:t>
            </a:r>
            <a:r>
              <a:rPr lang="en-US" dirty="0"/>
              <a:t>of accounting for bad debts matches the </a:t>
            </a:r>
            <a:r>
              <a:rPr lang="en-US" i="1" dirty="0"/>
              <a:t>estimated </a:t>
            </a:r>
            <a:r>
              <a:rPr lang="en-US" dirty="0"/>
              <a:t>loss from uncollectible accounts receivable against the sales they helped produce. We must use estimated losses because when sales occur, sellers do not know which customers will not pay their bills. This means that at the end of each period, the allowance method requires an estimate of the total bad debts expected from that period’s sales. This method has two advantages over the direct write-off method: </a:t>
            </a:r>
          </a:p>
          <a:p>
            <a:pPr marL="228600" indent="-228600">
              <a:buFontTx/>
              <a:buAutoNum type="arabicParenBoth"/>
              <a:defRPr/>
            </a:pPr>
            <a:r>
              <a:rPr lang="en-US" dirty="0"/>
              <a:t>it records estimated bad debts expense in the period when the related sales are recorded and</a:t>
            </a:r>
          </a:p>
          <a:p>
            <a:pPr marL="228600" indent="-228600">
              <a:buFontTx/>
              <a:buAutoNum type="arabicParenBoth"/>
              <a:defRPr/>
            </a:pPr>
            <a:r>
              <a:rPr lang="en-US" dirty="0"/>
              <a:t>it reports accounts receivable on the balance sheet at the estimated amount of cash to be collected.</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25</a:t>
            </a:fld>
            <a:endParaRPr lang="en-US"/>
          </a:p>
        </p:txBody>
      </p:sp>
    </p:spTree>
    <p:extLst>
      <p:ext uri="{BB962C8B-B14F-4D97-AF65-F5344CB8AC3E}">
        <p14:creationId xmlns:p14="http://schemas.microsoft.com/office/powerpoint/2010/main" val="828067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allowance method estimates bad debts expense at the end of each accounting period and records it with an adjusting entry. </a:t>
            </a:r>
            <a:r>
              <a:rPr lang="en-US" sz="1200" kern="1200" dirty="0" err="1">
                <a:solidFill>
                  <a:schemeClr val="tx1"/>
                </a:solidFill>
                <a:latin typeface="+mn-lt"/>
                <a:ea typeface="+mn-ea"/>
                <a:cs typeface="+mn-cs"/>
              </a:rPr>
              <a:t>TechCom</a:t>
            </a:r>
            <a:r>
              <a:rPr lang="en-US" sz="1200" kern="1200" dirty="0">
                <a:solidFill>
                  <a:schemeClr val="tx1"/>
                </a:solidFill>
                <a:latin typeface="+mn-lt"/>
                <a:ea typeface="+mn-ea"/>
                <a:cs typeface="+mn-cs"/>
              </a:rPr>
              <a:t>, for instance, had credit sales of $300,000 during its first year of operations. At the end of the first year, $20,000 of credit sales remained uncollected. Based on the experience of similar businesses, </a:t>
            </a:r>
            <a:r>
              <a:rPr lang="en-US" sz="1200" kern="1200" dirty="0" err="1">
                <a:solidFill>
                  <a:schemeClr val="tx1"/>
                </a:solidFill>
                <a:latin typeface="+mn-lt"/>
                <a:ea typeface="+mn-ea"/>
                <a:cs typeface="+mn-cs"/>
              </a:rPr>
              <a:t>TechCom</a:t>
            </a:r>
            <a:r>
              <a:rPr lang="en-US" sz="1200" kern="1200" dirty="0">
                <a:solidFill>
                  <a:schemeClr val="tx1"/>
                </a:solidFill>
                <a:latin typeface="+mn-lt"/>
                <a:ea typeface="+mn-ea"/>
                <a:cs typeface="+mn-cs"/>
              </a:rPr>
              <a:t> estimated that $1,500 of its accounts receivable would be uncollectible and made the adjusting entry shown in this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estimated bad debts expense of $1,500 is reported on the income statement (as either a selling expense or an administrative expense). The </a:t>
            </a:r>
            <a:r>
              <a:rPr lang="en-US" sz="1200" b="1" kern="1200" dirty="0">
                <a:solidFill>
                  <a:schemeClr val="tx1"/>
                </a:solidFill>
                <a:latin typeface="+mn-lt"/>
                <a:ea typeface="+mn-ea"/>
                <a:cs typeface="+mn-cs"/>
              </a:rPr>
              <a:t>Allowance for Doubtful Accounts </a:t>
            </a:r>
            <a:r>
              <a:rPr lang="en-US" sz="1200" kern="1200" dirty="0">
                <a:solidFill>
                  <a:schemeClr val="tx1"/>
                </a:solidFill>
                <a:latin typeface="+mn-lt"/>
                <a:ea typeface="+mn-ea"/>
                <a:cs typeface="+mn-cs"/>
              </a:rPr>
              <a:t>is a contra asset account. A contra account is used instead of reducing accounts receivable directly because at the time of the adjusting entry, the company does not know which customers will not pay. After the bad debts adjusting entry is posted, </a:t>
            </a:r>
            <a:r>
              <a:rPr lang="en-US" sz="1200" kern="1200" dirty="0" err="1">
                <a:solidFill>
                  <a:schemeClr val="tx1"/>
                </a:solidFill>
                <a:latin typeface="+mn-lt"/>
                <a:ea typeface="+mn-ea"/>
                <a:cs typeface="+mn-cs"/>
              </a:rPr>
              <a:t>TechCom’s</a:t>
            </a:r>
            <a:r>
              <a:rPr lang="en-US" sz="1200" kern="1200" dirty="0">
                <a:solidFill>
                  <a:schemeClr val="tx1"/>
                </a:solidFill>
                <a:latin typeface="+mn-lt"/>
                <a:ea typeface="+mn-ea"/>
                <a:cs typeface="+mn-cs"/>
              </a:rPr>
              <a:t> account balances (in T-account form) for Accounts Receivable and its Allowance for Doubtful Accounts are as shown at the bottom of this slide.</a:t>
            </a:r>
          </a:p>
          <a:p>
            <a:pPr>
              <a:defRPr/>
            </a:pP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26</a:t>
            </a:fld>
            <a:endParaRPr lang="en-US"/>
          </a:p>
        </p:txBody>
      </p:sp>
    </p:spTree>
    <p:extLst>
      <p:ext uri="{BB962C8B-B14F-4D97-AF65-F5344CB8AC3E}">
        <p14:creationId xmlns:p14="http://schemas.microsoft.com/office/powerpoint/2010/main" val="1473243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Allowance for Doubtful Accounts credit balance of $1,500 has the effect of reducing accounts receivable to its </a:t>
            </a:r>
            <a:r>
              <a:rPr lang="en-US" b="1" dirty="0"/>
              <a:t>realizable value</a:t>
            </a:r>
            <a:r>
              <a:rPr lang="en-US" dirty="0"/>
              <a:t>. Although credit customers owe $20,000 to </a:t>
            </a:r>
            <a:r>
              <a:rPr lang="en-US" dirty="0" err="1"/>
              <a:t>TechCom</a:t>
            </a:r>
            <a:r>
              <a:rPr lang="en-US" dirty="0"/>
              <a:t>, only $18,500 is expected to be realized in cash collections from these customers. (</a:t>
            </a:r>
            <a:r>
              <a:rPr lang="en-US" dirty="0" err="1"/>
              <a:t>TechCom</a:t>
            </a:r>
            <a:r>
              <a:rPr lang="en-US" dirty="0"/>
              <a:t> continues to bill its customers a total of $20,000). In the balance sheet, the Allowance for Doubtful Accounts is subtracted from Accounts Receivable and is often reported as shown here.</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27</a:t>
            </a:fld>
            <a:endParaRPr lang="en-US"/>
          </a:p>
        </p:txBody>
      </p:sp>
    </p:spTree>
    <p:extLst>
      <p:ext uri="{BB962C8B-B14F-4D97-AF65-F5344CB8AC3E}">
        <p14:creationId xmlns:p14="http://schemas.microsoft.com/office/powerpoint/2010/main" val="48115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a:t>
            </a:r>
            <a:r>
              <a:rPr lang="en-US" altLang="en-US" i="1" dirty="0"/>
              <a:t>receivable </a:t>
            </a:r>
            <a:r>
              <a:rPr lang="en-US" altLang="en-US" dirty="0"/>
              <a:t>is an amount due from another party. The two most common receivables are accounts receivable and notes receivable. Other receivables include interest receivable, rent receivable, tax refund receivable, and receivables from employees. </a:t>
            </a:r>
            <a:r>
              <a:rPr lang="en-US" altLang="en-US" b="1" dirty="0"/>
              <a:t>Accounts receivable </a:t>
            </a:r>
            <a:r>
              <a:rPr lang="en-US" altLang="en-US" dirty="0"/>
              <a:t>are amounts due from customers for credit sales. This section begins by describing how accounts receivable occur. It includes receivables that occur when customers use credit cards and when a company gives credit directly to customers. </a:t>
            </a:r>
          </a:p>
          <a:p>
            <a:endParaRPr lang="en-US" altLang="en-US" dirty="0"/>
          </a:p>
          <a:p>
            <a:r>
              <a:rPr lang="en-US" altLang="en-US" dirty="0"/>
              <a:t>The graph on this slide shows recent dollar amounts of receivables and their percent of total assets for four well-known companies.</a:t>
            </a:r>
          </a:p>
          <a:p>
            <a:endParaRPr lang="en-US" altLang="en-US" dirty="0"/>
          </a:p>
          <a:p>
            <a:r>
              <a:rPr lang="en-US" altLang="en-US" dirty="0"/>
              <a:t>Credit sales are recorded by increasing (debiting) Accounts Receivable. A company must maintains a separate account for each customer that tracks how much that customer purchases, has already paid, and still owes. </a:t>
            </a:r>
          </a:p>
          <a:p>
            <a:endParaRPr lang="en-US" altLang="en-US" dirty="0"/>
          </a:p>
          <a:p>
            <a:r>
              <a:rPr lang="en-US" altLang="en-US" dirty="0"/>
              <a:t>The general ledger continues to have a single Accounts Receivable account (called a </a:t>
            </a:r>
            <a:r>
              <a:rPr lang="en-US" altLang="en-US" i="1" dirty="0"/>
              <a:t>control </a:t>
            </a:r>
            <a:r>
              <a:rPr lang="en-US" altLang="en-US" dirty="0"/>
              <a:t>account). A supplementary record maintains a separate account for each customer</a:t>
            </a:r>
            <a:r>
              <a:rPr lang="en-US" altLang="en-US" baseline="0" dirty="0"/>
              <a:t> c</a:t>
            </a:r>
            <a:r>
              <a:rPr lang="en-US" altLang="en-US" dirty="0"/>
              <a:t>alled the </a:t>
            </a:r>
            <a:r>
              <a:rPr lang="en-US" altLang="en-US" i="1" dirty="0"/>
              <a:t>accounts receivable ledger </a:t>
            </a:r>
            <a:r>
              <a:rPr lang="en-US" altLang="en-US" dirty="0"/>
              <a:t>(or </a:t>
            </a:r>
            <a:r>
              <a:rPr lang="en-US" altLang="en-US" i="1" dirty="0"/>
              <a:t>accounts receivable subsidiary ledger</a:t>
            </a:r>
            <a:r>
              <a:rPr lang="en-US" altLang="en-US" dirty="0"/>
              <a:t>).</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a:t>
            </a:fld>
            <a:endParaRPr lang="en-US"/>
          </a:p>
        </p:txBody>
      </p:sp>
    </p:spTree>
    <p:extLst>
      <p:ext uri="{BB962C8B-B14F-4D97-AF65-F5344CB8AC3E}">
        <p14:creationId xmlns:p14="http://schemas.microsoft.com/office/powerpoint/2010/main" val="3713165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specific accounts are identified as uncollectible, they are written off against the Allowance for Doubtful Accounts. To illustrate, </a:t>
            </a:r>
            <a:r>
              <a:rPr lang="en-US" dirty="0" err="1"/>
              <a:t>TechCom</a:t>
            </a:r>
            <a:r>
              <a:rPr lang="en-US" dirty="0"/>
              <a:t> decides that J. Kent’s $520 account is uncollectible and makes the above entry to write it off.</a:t>
            </a:r>
          </a:p>
          <a:p>
            <a:endParaRPr lang="en-US" altLang="en-US" dirty="0"/>
          </a:p>
          <a:p>
            <a:r>
              <a:rPr lang="en-US" dirty="0"/>
              <a:t>Posting this write-off entry to the Accounts Receivable account removes the amount of the bad debt from the general ledger (it is also posted to the accounts receivable subsidiary ledger). The general ledger accounts now appear as shown (assuming no other transactions affecting these accounts).</a:t>
            </a:r>
          </a:p>
          <a:p>
            <a:endParaRPr lang="en-US" altLang="en-US" dirty="0"/>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28</a:t>
            </a:fld>
            <a:endParaRPr lang="en-US"/>
          </a:p>
        </p:txBody>
      </p:sp>
    </p:spTree>
    <p:extLst>
      <p:ext uri="{BB962C8B-B14F-4D97-AF65-F5344CB8AC3E}">
        <p14:creationId xmlns:p14="http://schemas.microsoft.com/office/powerpoint/2010/main" val="352002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write-off does </a:t>
            </a:r>
            <a:r>
              <a:rPr lang="en-US" i="1" dirty="0"/>
              <a:t>not </a:t>
            </a:r>
            <a:r>
              <a:rPr lang="en-US" dirty="0"/>
              <a:t>affect the realizable value of accounts receivable as shown in this slide. Neither total assets nor net income is affected by the write-off of a specific account. Instead, both assets and net income are affected in the period when bad debts expense is predicted and recorded with an adjusting entry.</a:t>
            </a: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29</a:t>
            </a:fld>
            <a:endParaRPr lang="en-US"/>
          </a:p>
        </p:txBody>
      </p:sp>
    </p:spTree>
    <p:extLst>
      <p:ext uri="{BB962C8B-B14F-4D97-AF65-F5344CB8AC3E}">
        <p14:creationId xmlns:p14="http://schemas.microsoft.com/office/powerpoint/2010/main" val="1575529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customer fails to pay and the account is written off as uncollectible, his or her credit standing declines. To help restore credit standing, a customer sometimes volunteers to pay all or part of the amount owed. A company makes two entries when collecting an account previously written off by the allowance method. The first is to reverse the write-off and reinstate the customer’s account. The second is to record the collection of the reinstated account as illustrated here.</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Review what you have learned in the following NEED-TO-KNOW Slides.</a:t>
            </a:r>
            <a:endParaRPr lang="en-US" altLang="en-US" sz="1200" dirty="0">
              <a:ea typeface="ＭＳ Ｐゴシック" pitchFamily="3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30</a:t>
            </a:fld>
            <a:endParaRPr lang="en-US"/>
          </a:p>
        </p:txBody>
      </p:sp>
    </p:spTree>
    <p:extLst>
      <p:ext uri="{BB962C8B-B14F-4D97-AF65-F5344CB8AC3E}">
        <p14:creationId xmlns:p14="http://schemas.microsoft.com/office/powerpoint/2010/main" val="3285194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Need-to-Know</a:t>
            </a:r>
            <a:r>
              <a:rPr lang="en-US" baseline="0" dirty="0"/>
              <a:t> 7.3</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31</a:t>
            </a:fld>
            <a:endParaRPr lang="en-US"/>
          </a:p>
        </p:txBody>
      </p:sp>
    </p:spTree>
    <p:extLst>
      <p:ext uri="{BB962C8B-B14F-4D97-AF65-F5344CB8AC3E}">
        <p14:creationId xmlns:p14="http://schemas.microsoft.com/office/powerpoint/2010/main" val="3092760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Need-to-Know</a:t>
            </a:r>
            <a:r>
              <a:rPr lang="en-US" baseline="0" dirty="0"/>
              <a:t> 7.3</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634180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Under the allowance method only do we require an estimate of bad debts expense to prepare an adjusting entry at the end of each accounting period. There are two common methods. One is based on the income statement relation between bad debts expense and sales. The second is based on the balance sheet relation between accounts receivable and the allowance for doubtful accounts.</a:t>
            </a:r>
          </a:p>
          <a:p>
            <a:pPr marL="218094" indent="-218094">
              <a:defRPr/>
            </a:pP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35</a:t>
            </a:fld>
            <a:endParaRPr lang="en-US"/>
          </a:p>
        </p:txBody>
      </p:sp>
    </p:spTree>
    <p:extLst>
      <p:ext uri="{BB962C8B-B14F-4D97-AF65-F5344CB8AC3E}">
        <p14:creationId xmlns:p14="http://schemas.microsoft.com/office/powerpoint/2010/main" val="894269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percent of sales method, </a:t>
            </a:r>
            <a:r>
              <a:rPr lang="en-US" dirty="0"/>
              <a:t>also called the </a:t>
            </a:r>
            <a:r>
              <a:rPr lang="en-US" i="1" dirty="0"/>
              <a:t>income statement method, </a:t>
            </a:r>
            <a:r>
              <a:rPr lang="en-US" dirty="0"/>
              <a:t>is based on the idea that a percent of a company’s credit sales for the period is uncollectible. </a:t>
            </a:r>
          </a:p>
          <a:p>
            <a:endParaRPr lang="en-US" altLang="en-US" dirty="0"/>
          </a:p>
          <a:p>
            <a:r>
              <a:rPr lang="en-US" altLang="en-US" dirty="0">
                <a:ea typeface="ＭＳ Ｐゴシック" pitchFamily="34" charset="-128"/>
              </a:rPr>
              <a:t>When using the Percent of Sales Method, the estimate at the end of the period is determined by taking current period sales and multiplying by an established bad debt percentage. The bad debt percentage is determined based on past history of the company and current economic trends. Also, the sales transactions included in this computation are typically only the credit sales. There are no collection issues to consider for cash sales transactions. </a:t>
            </a:r>
          </a:p>
          <a:p>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36</a:t>
            </a:fld>
            <a:endParaRPr lang="en-US"/>
          </a:p>
        </p:txBody>
      </p:sp>
    </p:spTree>
    <p:extLst>
      <p:ext uri="{BB962C8B-B14F-4D97-AF65-F5344CB8AC3E}">
        <p14:creationId xmlns:p14="http://schemas.microsoft.com/office/powerpoint/2010/main" val="1327107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percent of sales method, </a:t>
            </a:r>
            <a:r>
              <a:rPr lang="en-US" dirty="0"/>
              <a:t>also referred to as the </a:t>
            </a:r>
            <a:r>
              <a:rPr lang="en-US" i="1" dirty="0"/>
              <a:t>income statement method, </a:t>
            </a:r>
            <a:r>
              <a:rPr lang="en-US" dirty="0"/>
              <a:t>is based on the idea that a given percent of a company’s credit sales for the period is uncollectible. To illustrate, assume that Musicland has credit sales of $400,000 in year 2016. Based on past experience, Musicland estimates 0.6% of credit sales to be uncollectible. This implies that Musicland expects $2,400 of bad debts expense from its sales (computed as $400,000 x 0.006). The adjusting entry to record this estimated expense is shown here.</a:t>
            </a:r>
          </a:p>
          <a:p>
            <a:endParaRPr lang="en-US" dirty="0"/>
          </a:p>
          <a:p>
            <a:r>
              <a:rPr lang="en-US" dirty="0"/>
              <a:t>The allowance account ending balance on the balance sheet for this method would rarely equal the bad debts expense on the income statement. This is because unless a company is in its first period of operations, its allowance account has a zero balance only if the prior amounts written off as uncollectible </a:t>
            </a:r>
            <a:r>
              <a:rPr lang="en-US" i="1" dirty="0"/>
              <a:t>exactly </a:t>
            </a:r>
            <a:r>
              <a:rPr lang="en-US" dirty="0"/>
              <a:t>equal the prior estimated bad debts expenses. (When computing bad debts expense as a percent of sales, managers monitor and adjust the percent so it is not too high or too low.)</a:t>
            </a: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37</a:t>
            </a:fld>
            <a:endParaRPr lang="en-US"/>
          </a:p>
        </p:txBody>
      </p:sp>
    </p:spTree>
    <p:extLst>
      <p:ext uri="{BB962C8B-B14F-4D97-AF65-F5344CB8AC3E}">
        <p14:creationId xmlns:p14="http://schemas.microsoft.com/office/powerpoint/2010/main" val="2247337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accounts receivable methods, </a:t>
            </a:r>
            <a:r>
              <a:rPr lang="en-US" dirty="0"/>
              <a:t>also called </a:t>
            </a:r>
            <a:r>
              <a:rPr lang="en-US" i="1" dirty="0"/>
              <a:t>balance sheet methods, </a:t>
            </a:r>
            <a:r>
              <a:rPr lang="en-US" dirty="0"/>
              <a:t>use balance sheet relations to estimate bad debts—mainly the relation between accounts receivable and the allowance amount. The goal of the bad debts adjusting entry for these methods is to make the Allowance for Doubtful Accounts balance equal to the portion of accounts receivable that is estimated to be uncollectible. The estimated balance for the allowance account is obtained in one of two ways: (1) computing the percent uncollectible from the total accounts receivable or (2) aging accounts receivable. </a:t>
            </a:r>
          </a:p>
          <a:p>
            <a:endParaRPr lang="en-US" altLang="en-US" dirty="0"/>
          </a:p>
          <a:p>
            <a:r>
              <a:rPr lang="en-US" dirty="0"/>
              <a:t>The </a:t>
            </a:r>
            <a:r>
              <a:rPr lang="en-US" i="1" dirty="0"/>
              <a:t>percent of accounts receivable method </a:t>
            </a:r>
            <a:r>
              <a:rPr lang="en-US" dirty="0"/>
              <a:t>assumes that a percent of a company’s receivables is uncollectible. This percent is based on past experience and is impacted by current conditions such as economic trends and customer difficulties. The total dollar amount of all receivables is multiplied by this percent to get the estimated dollar amount of uncollectible accounts—reported in the balance sheet as the Allowance for Doubtful Accounts.</a:t>
            </a:r>
          </a:p>
          <a:p>
            <a:endParaRPr lang="en-US" altLang="en-US" dirty="0"/>
          </a:p>
          <a:p>
            <a:endParaRPr lang="en-US" altLang="en-US" dirty="0">
              <a:ea typeface="ＭＳ Ｐゴシック" pitchFamily="34" charset="-128"/>
            </a:endParaRPr>
          </a:p>
          <a:p>
            <a:r>
              <a:rPr lang="en-US" altLang="en-US" dirty="0">
                <a:ea typeface="ＭＳ Ｐゴシック" pitchFamily="34" charset="-128"/>
              </a:rPr>
              <a:t> </a:t>
            </a: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39</a:t>
            </a:fld>
            <a:endParaRPr lang="en-US"/>
          </a:p>
        </p:txBody>
      </p:sp>
    </p:spTree>
    <p:extLst>
      <p:ext uri="{BB962C8B-B14F-4D97-AF65-F5344CB8AC3E}">
        <p14:creationId xmlns:p14="http://schemas.microsoft.com/office/powerpoint/2010/main" val="4166574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dirty="0"/>
              <a:t>Musicland has $50,000 of accounts receivable on December 31, 2017. Experience suggests 5% of its receivables is uncollectible. This means that </a:t>
            </a:r>
            <a:r>
              <a:rPr lang="en-US" i="1" dirty="0"/>
              <a:t>after </a:t>
            </a:r>
            <a:r>
              <a:rPr lang="en-US" dirty="0"/>
              <a:t>the adjusting entry is posted, we want the Allowance for Doubtful Accounts to show a $2,500 credit balance (5% of $50,000). We are also told that its beginning balance is $2,200, which is 5% of the $44,000 accounts receivable on December 31, 2016.</a:t>
            </a:r>
          </a:p>
          <a:p>
            <a:pPr>
              <a:spcBef>
                <a:spcPct val="50000"/>
              </a:spcBef>
            </a:pPr>
            <a:endParaRPr lang="en-US" altLang="en-US" dirty="0"/>
          </a:p>
          <a:p>
            <a:pPr>
              <a:spcBef>
                <a:spcPct val="50000"/>
              </a:spcBef>
            </a:pPr>
            <a:r>
              <a:rPr lang="en-US" dirty="0"/>
              <a:t>During 2017, accounts of customers are written off on February 6, July 10, and November 20. Thus, the account has a $200 credit balance </a:t>
            </a:r>
            <a:r>
              <a:rPr lang="en-US" i="1" dirty="0"/>
              <a:t>before </a:t>
            </a:r>
            <a:r>
              <a:rPr lang="en-US" dirty="0"/>
              <a:t>the December 31, 2017, adjustment. The adjusting entry to give the allowance account the estimated $2,500 balance is shown on this slide.</a:t>
            </a:r>
          </a:p>
          <a:p>
            <a:pPr>
              <a:spcBef>
                <a:spcPct val="5000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40</a:t>
            </a:fld>
            <a:endParaRPr lang="en-US"/>
          </a:p>
        </p:txBody>
      </p:sp>
    </p:spTree>
    <p:extLst>
      <p:ext uri="{BB962C8B-B14F-4D97-AF65-F5344CB8AC3E}">
        <p14:creationId xmlns:p14="http://schemas.microsoft.com/office/powerpoint/2010/main" val="249139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how accounts receivable from credit sales are recognized in the accounting records, we look at two transactions on July 1 between </a:t>
            </a:r>
            <a:r>
              <a:rPr lang="en-US" dirty="0" err="1"/>
              <a:t>TechCom</a:t>
            </a:r>
            <a:r>
              <a:rPr lang="en-US" dirty="0"/>
              <a:t> and its credit customer.</a:t>
            </a:r>
          </a:p>
          <a:p>
            <a:endParaRPr lang="en-US" dirty="0"/>
          </a:p>
          <a:p>
            <a:r>
              <a:rPr lang="en-US" dirty="0"/>
              <a:t>The first is a credit sale of $950 to </a:t>
            </a:r>
            <a:r>
              <a:rPr lang="en-US" dirty="0" err="1"/>
              <a:t>CompStore</a:t>
            </a:r>
            <a:r>
              <a:rPr lang="en-US" dirty="0"/>
              <a:t>. </a:t>
            </a:r>
          </a:p>
          <a:p>
            <a:endParaRPr lang="en-US" dirty="0"/>
          </a:p>
          <a:p>
            <a:r>
              <a:rPr lang="en-US" dirty="0"/>
              <a:t>The second transaction is a collection of $720 from RDA Electronics from a prior credit sale. </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7</a:t>
            </a:fld>
            <a:endParaRPr lang="en-US"/>
          </a:p>
        </p:txBody>
      </p:sp>
    </p:spTree>
    <p:extLst>
      <p:ext uri="{BB962C8B-B14F-4D97-AF65-F5344CB8AC3E}">
        <p14:creationId xmlns:p14="http://schemas.microsoft.com/office/powerpoint/2010/main" val="267689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aging of accounts </a:t>
            </a:r>
            <a:r>
              <a:rPr lang="en-US" dirty="0"/>
              <a:t>lists each customer’s individual balances assigned to one of five classes based on its days past due. The amounts in each class are totaled and multiplied by the estimated percent of uncollectible accounts for each class. The </a:t>
            </a:r>
            <a:r>
              <a:rPr lang="en-US" dirty="0" err="1"/>
              <a:t>percents</a:t>
            </a:r>
            <a:r>
              <a:rPr lang="en-US" dirty="0"/>
              <a:t> used are regularly reviewed to reflect changes in the company and economy.</a:t>
            </a:r>
          </a:p>
          <a:p>
            <a:endParaRPr lang="en-US" altLang="en-US" dirty="0"/>
          </a:p>
          <a:p>
            <a:r>
              <a:rPr lang="en-US" dirty="0"/>
              <a:t>Musicland has $3,700 in accounts receivable that are 31 to 60 days past due. Its management estimates 10% of the amounts in this age class are uncollectible, or a total of $370 ($3,700 x 10%). Similar analysis is done for each of the other four classes. The final total of $2,270 ($740 + $325 + 370 + $475 + $360) shown in the first column is the estimated balance for the Allowance for Doubtful Accounts.</a:t>
            </a: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42</a:t>
            </a:fld>
            <a:endParaRPr lang="en-US"/>
          </a:p>
        </p:txBody>
      </p:sp>
    </p:spTree>
    <p:extLst>
      <p:ext uri="{BB962C8B-B14F-4D97-AF65-F5344CB8AC3E}">
        <p14:creationId xmlns:p14="http://schemas.microsoft.com/office/powerpoint/2010/main" val="1574491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aging of accounts </a:t>
            </a:r>
            <a:r>
              <a:rPr lang="en-US" dirty="0"/>
              <a:t>lists each customer’s individual balances assigned to one of five classes based on its days past due. The amounts in each class are totaled and multiplied by the estimated percent of uncollectible accounts for each class. The </a:t>
            </a:r>
            <a:r>
              <a:rPr lang="en-US" dirty="0" err="1"/>
              <a:t>percents</a:t>
            </a:r>
            <a:r>
              <a:rPr lang="en-US" dirty="0"/>
              <a:t> used are regularly reviewed to reflect changes in the company and economy.</a:t>
            </a:r>
          </a:p>
          <a:p>
            <a:endParaRPr lang="en-US" altLang="en-US" dirty="0"/>
          </a:p>
          <a:p>
            <a:r>
              <a:rPr lang="en-US" dirty="0"/>
              <a:t>Musicland has $3,700 in accounts receivable that are 31 to 60 days past due. Its management estimates 10% of the amounts in this age class are uncollectible, or a total of $370 ($3,700 x 10%). Similar analysis is done for each of the other four classes. The final total of $2,270 ($740 + $325 + 370 + $475 + $360) shown in the first column is the estimated balance for the Allowance for Doubtful Accounts.</a:t>
            </a: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43</a:t>
            </a:fld>
            <a:endParaRPr lang="en-US"/>
          </a:p>
        </p:txBody>
      </p:sp>
    </p:spTree>
    <p:extLst>
      <p:ext uri="{BB962C8B-B14F-4D97-AF65-F5344CB8AC3E}">
        <p14:creationId xmlns:p14="http://schemas.microsoft.com/office/powerpoint/2010/main" val="3028977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Notice that the </a:t>
            </a:r>
            <a:r>
              <a:rPr lang="en-US" dirty="0"/>
              <a:t>allowance account has an unadjusted credit balance of $200, the required adjustment to the Allowance for Doubtful Accounts is $2,070. (We could also use a T-account for this analysis as shown in the slide.) This yields the following end-of-period adjusting entry shown above.</a:t>
            </a:r>
          </a:p>
          <a:p>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44</a:t>
            </a:fld>
            <a:endParaRPr lang="en-US"/>
          </a:p>
        </p:txBody>
      </p:sp>
    </p:spTree>
    <p:extLst>
      <p:ext uri="{BB962C8B-B14F-4D97-AF65-F5344CB8AC3E}">
        <p14:creationId xmlns:p14="http://schemas.microsoft.com/office/powerpoint/2010/main" val="4180579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45</a:t>
            </a:fld>
            <a:endParaRPr lang="en-US"/>
          </a:p>
        </p:txBody>
      </p:sp>
    </p:spTree>
    <p:extLst>
      <p:ext uri="{BB962C8B-B14F-4D97-AF65-F5344CB8AC3E}">
        <p14:creationId xmlns:p14="http://schemas.microsoft.com/office/powerpoint/2010/main" val="471338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Notice that if the </a:t>
            </a:r>
            <a:r>
              <a:rPr lang="en-US" dirty="0"/>
              <a:t>allowance account has an unadjusted debit balance of $500, the required adjustment to the Allowance for Doubtful Accounts is $2,770 because we need to add the $500 debit</a:t>
            </a:r>
            <a:r>
              <a:rPr lang="en-US" baseline="0" dirty="0"/>
              <a:t> balance to the desired ending balance</a:t>
            </a:r>
            <a:r>
              <a:rPr lang="en-US" dirty="0"/>
              <a:t>. (We could also use a T-account for this analysis as shown in the slide.) This yields the following end-of-period adjusting entry shown above.</a:t>
            </a:r>
          </a:p>
          <a:p>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46</a:t>
            </a:fld>
            <a:endParaRPr lang="en-US"/>
          </a:p>
        </p:txBody>
      </p:sp>
    </p:spTree>
    <p:extLst>
      <p:ext uri="{BB962C8B-B14F-4D97-AF65-F5344CB8AC3E}">
        <p14:creationId xmlns:p14="http://schemas.microsoft.com/office/powerpoint/2010/main" val="3310709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Notice that if the </a:t>
            </a:r>
            <a:r>
              <a:rPr lang="en-US" dirty="0"/>
              <a:t>allowance account has an unadjusted debit balance of $500, the required adjustment to the Allowance for Doubtful Accounts is $2,770 because we need to add the $500 debit</a:t>
            </a:r>
            <a:r>
              <a:rPr lang="en-US" baseline="0" dirty="0"/>
              <a:t> balance to the desired ending balance</a:t>
            </a:r>
            <a:r>
              <a:rPr lang="en-US" dirty="0"/>
              <a:t>. (We could also use a T-account for this analysis as shown in the slide.) This yields the following end-of-period adjusting entry shown above.</a:t>
            </a:r>
          </a:p>
          <a:p>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47</a:t>
            </a:fld>
            <a:endParaRPr lang="en-US"/>
          </a:p>
        </p:txBody>
      </p:sp>
    </p:spTree>
    <p:extLst>
      <p:ext uri="{BB962C8B-B14F-4D97-AF65-F5344CB8AC3E}">
        <p14:creationId xmlns:p14="http://schemas.microsoft.com/office/powerpoint/2010/main" val="279366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summarizes the three estimation methods and their focus of analysis. Percent of sales, with its income statement focus, does a good job at matching bad debts expense with sales. The accounts receivable methods, with their balance sheet focus, do a better job at reporting accounts receivable at realizable value.</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Review what you have learned in the following NEED-TO-KNOW Slides.</a:t>
            </a:r>
            <a:endParaRPr lang="en-US" altLang="en-US" sz="1200" dirty="0">
              <a:ea typeface="ＭＳ Ｐゴシック" pitchFamily="3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48</a:t>
            </a:fld>
            <a:endParaRPr lang="en-US"/>
          </a:p>
        </p:txBody>
      </p:sp>
    </p:spTree>
    <p:extLst>
      <p:ext uri="{BB962C8B-B14F-4D97-AF65-F5344CB8AC3E}">
        <p14:creationId xmlns:p14="http://schemas.microsoft.com/office/powerpoint/2010/main" val="3251966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its December 31 year-end, a company estimates uncollectible accounts using the allowance method. It prepared the following aging of receivables analysis.</a:t>
            </a:r>
          </a:p>
          <a:p>
            <a:r>
              <a:rPr lang="en-US" dirty="0"/>
              <a:t>1. (a) Estimate the balance of the Allowance for Doubtful Accounts using the aging of accounts receivable method. (b) Prepare the adjusting entry to record Bad Debts Expense using the estimate from part (a). Assume the unadjusted balance in the Allowance for Doubtful Accounts is a $10 debit balance. This adjusting entry, like all adjusting entries, affects one income statement account and one balance sheet account.</a:t>
            </a:r>
          </a:p>
          <a:p>
            <a:r>
              <a:rPr lang="en-US" dirty="0"/>
              <a:t> </a:t>
            </a:r>
          </a:p>
          <a:p>
            <a:r>
              <a:rPr lang="en-US" dirty="0"/>
              <a:t>The journal entry to estimate bad debts using the allowance method is always a debit to Bad debts expense, the income statement account, and a credit to Allowance for doubtful accounts, the balance sheet account.</a:t>
            </a:r>
          </a:p>
          <a:p>
            <a:r>
              <a:rPr lang="en-US" dirty="0"/>
              <a:t> </a:t>
            </a:r>
          </a:p>
          <a:p>
            <a:r>
              <a:rPr lang="en-US" dirty="0"/>
              <a:t>Preparing adjusting entries is a three-step process:</a:t>
            </a:r>
          </a:p>
          <a:p>
            <a:r>
              <a:rPr lang="en-US" dirty="0"/>
              <a:t>Step 1: Determine what the account balance equals. </a:t>
            </a:r>
          </a:p>
          <a:p>
            <a:r>
              <a:rPr lang="en-US" dirty="0"/>
              <a:t>Step 2: Determine what the account balance SHOULD equal. </a:t>
            </a:r>
          </a:p>
          <a:p>
            <a:r>
              <a:rPr lang="en-US" dirty="0"/>
              <a:t>Step 3: Make an adjusting entry to get from step 1 to step 2.</a:t>
            </a:r>
          </a:p>
          <a:p>
            <a:r>
              <a:rPr lang="en-US" dirty="0"/>
              <a:t> </a:t>
            </a:r>
          </a:p>
          <a:p>
            <a:r>
              <a:rPr lang="en-US" dirty="0"/>
              <a:t>The entry to estimate bad debts is always a debit to Bad debts expense and a credit to Allowance for doubtful accounts, regardless of the method used. In this case, the company is estimating their bad debts based on an aging of accounts receivable.</a:t>
            </a:r>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49</a:t>
            </a:fld>
            <a:endParaRPr lang="en-US"/>
          </a:p>
        </p:txBody>
      </p:sp>
    </p:spTree>
    <p:extLst>
      <p:ext uri="{BB962C8B-B14F-4D97-AF65-F5344CB8AC3E}">
        <p14:creationId xmlns:p14="http://schemas.microsoft.com/office/powerpoint/2010/main" val="1878926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50</a:t>
            </a:fld>
            <a:endParaRPr lang="en-US"/>
          </a:p>
        </p:txBody>
      </p:sp>
    </p:spTree>
    <p:extLst>
      <p:ext uri="{BB962C8B-B14F-4D97-AF65-F5344CB8AC3E}">
        <p14:creationId xmlns:p14="http://schemas.microsoft.com/office/powerpoint/2010/main" val="3035840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mn-lt"/>
              </a:rPr>
              <a:t>Step 1: </a:t>
            </a:r>
            <a:r>
              <a:rPr lang="en-US" dirty="0">
                <a:solidFill>
                  <a:srgbClr val="000000"/>
                </a:solidFill>
                <a:latin typeface="+mn-lt"/>
              </a:rPr>
              <a:t>Determine what the current account balance equals. </a:t>
            </a:r>
            <a:r>
              <a:rPr lang="en-US" dirty="0">
                <a:latin typeface="+mn-lt"/>
              </a:rPr>
              <a:t>When the estimate is based on receivables, this is the balance sheet approach. The account is the balance sheet portion of the adjusting entry, Allowance for doubtful accounts. The existing balance is a debit of $10.</a:t>
            </a:r>
          </a:p>
          <a:p>
            <a:endParaRPr lang="en-US" dirty="0">
              <a:latin typeface="+mn-lt"/>
            </a:endParaRPr>
          </a:p>
          <a:p>
            <a:r>
              <a:rPr lang="en-US" dirty="0">
                <a:latin typeface="+mn-lt"/>
              </a:rPr>
              <a:t>Step 2:  Determine what the current account balance SHOULD BE. When a company uses an aging of accounts receivable, they look at the number of days past due and then multiply by the historical percentage of uncollectible items. For accounts that are current, not yet past due, 1% are uncollectible. 1% of $2,000 is $20. 2% of accounts that are 1 to 30 days past due are uncollectible; 2% of $300 is $6. 5% of the accounts that are 31 to 60 days past due are uncollectible; $80 multiplied by 5% is $4. 7% of the accounts that are 61 to 90 days past due are uncollectible; 7% of $100 is $7. And accounts that are over 90 days past due have a 10% chance of becoming uncollectible; 10% of $120 is $12. Total accounts receivable is $2,600. The total amount that's estimated to be uncollectible is $49. The balance in Allowance for doubtful accounts should equal the amount calculated, $49. Remember, Allowance for doubtful accounts is a contra asset account and has a normal credit balance.</a:t>
            </a:r>
          </a:p>
          <a:p>
            <a:r>
              <a:rPr lang="en-US" dirty="0">
                <a:latin typeface="+mn-lt"/>
              </a:rPr>
              <a:t> </a:t>
            </a:r>
          </a:p>
          <a:p>
            <a:r>
              <a:rPr lang="en-US" dirty="0">
                <a:latin typeface="+mn-lt"/>
              </a:rPr>
              <a:t>Step 3: Make an adjusting entry to get from step 1 to step 2. In order to go from a debit balance of $10 to a credit balance of $49, we need to credit the Allowance account for the total, $59. The adjusting entry debits Bad debts expense and credits Allowance for doubtful accounts for $59. </a:t>
            </a:r>
          </a:p>
          <a:p>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52</a:t>
            </a:fld>
            <a:endParaRPr lang="en-US"/>
          </a:p>
        </p:txBody>
      </p:sp>
    </p:spTree>
    <p:extLst>
      <p:ext uri="{BB962C8B-B14F-4D97-AF65-F5344CB8AC3E}">
        <p14:creationId xmlns:p14="http://schemas.microsoft.com/office/powerpoint/2010/main" val="396383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the general ledger and the accounts receivable ledger after recording the two July 1 transactions. The general ledger shows the effects of the sale, the collection, and the resulting balance of $3,230. These events are also reflected in the individual customer accounts: RDA Electronics has an ending balance of $280, and </a:t>
            </a:r>
            <a:r>
              <a:rPr lang="en-US" dirty="0" err="1"/>
              <a:t>CompStore’s</a:t>
            </a:r>
            <a:r>
              <a:rPr lang="en-US" dirty="0"/>
              <a:t> ending balance is $2,950. The $3,230 sum of the individual accounts equals the debit balance of the Accounts Receivable account in the general ledger.</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8</a:t>
            </a:fld>
            <a:endParaRPr lang="en-US"/>
          </a:p>
        </p:txBody>
      </p:sp>
    </p:spTree>
    <p:extLst>
      <p:ext uri="{BB962C8B-B14F-4D97-AF65-F5344CB8AC3E}">
        <p14:creationId xmlns:p14="http://schemas.microsoft.com/office/powerpoint/2010/main" val="781034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(a) Estimate the balance of the Allowance for Doubtful Accounts assuming the company uses 2% of total accounts receivable to estimate </a:t>
            </a:r>
            <a:r>
              <a:rPr lang="en-US" dirty="0" err="1"/>
              <a:t>uncollectibles</a:t>
            </a:r>
            <a:r>
              <a:rPr lang="en-US" dirty="0"/>
              <a:t>, instead of the aging of accounts receivables method in number 1. (b) Prepare the adjusting entry to record Bad Debts Expense using the estimate from part a. Assume the unadjusted balance in the Allowance for Doubtful Accounts is a $4 credit. The process stays the same. The adjusting entry to estimate Bad debts expense is always a debit to Bad debts expense and a credit to Allowance for doubtful accounts. The company is estimating that 2% of total accounts receivable are uncollectible.</a:t>
            </a:r>
          </a:p>
          <a:p>
            <a:r>
              <a:rPr lang="en-US" dirty="0"/>
              <a:t> </a:t>
            </a:r>
          </a:p>
          <a:p>
            <a:r>
              <a:rPr lang="en-US" dirty="0"/>
              <a:t>When the estimate is based on receivables, we're using the balance sheet approach. The account is the balance sheet portion of the adjusting entry, Allowance for doubtful accounts. The existing balance is a credit of $4.</a:t>
            </a:r>
          </a:p>
          <a:p>
            <a:r>
              <a:rPr lang="en-US" dirty="0"/>
              <a:t> </a:t>
            </a:r>
          </a:p>
          <a:p>
            <a:r>
              <a:rPr lang="en-US" dirty="0"/>
              <a:t>Step 2: Determine what the current account balance SHOULD BE. Total accounts receivable of $2,600 multiplied by 2% is $52. The allowance for doubtful accounts should have an ending credit balance of $52.</a:t>
            </a:r>
          </a:p>
          <a:p>
            <a:r>
              <a:rPr lang="en-US" dirty="0"/>
              <a:t>Step 3: Make an adjusting entry to get from step 1 to step 2. To go from a credit of $4 to a credit a $52, we need to credit Allowance for doubtful accounts for $48. </a:t>
            </a:r>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54</a:t>
            </a:fld>
            <a:endParaRPr lang="en-US"/>
          </a:p>
        </p:txBody>
      </p:sp>
    </p:spTree>
    <p:extLst>
      <p:ext uri="{BB962C8B-B14F-4D97-AF65-F5344CB8AC3E}">
        <p14:creationId xmlns:p14="http://schemas.microsoft.com/office/powerpoint/2010/main" val="24046480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 Estimate the balance of the </a:t>
            </a:r>
            <a:r>
              <a:rPr lang="en-US" dirty="0" err="1"/>
              <a:t>uncollectibles</a:t>
            </a:r>
            <a:r>
              <a:rPr lang="en-US" dirty="0"/>
              <a:t> assuming the company uses 0.5% of annual credit sales (annual credit sales were $10,000). (b) Prepare the adjusting entry to record Bad Debts Expense using the estimate from part a. Assume the unadjusted balance in the Allowance for Doubtful Accounts is a $2 credit.</a:t>
            </a:r>
          </a:p>
          <a:p>
            <a:r>
              <a:rPr lang="en-US" dirty="0"/>
              <a:t> </a:t>
            </a:r>
          </a:p>
          <a:p>
            <a:r>
              <a:rPr lang="en-US" dirty="0"/>
              <a:t>Step 1: Determine what the current account balance equals. The adjusting entry will be the same, debiting Bad debts expense and crediting Allowance for doubtful accounts. When the estimate is based on sales, we're using the income statement approach; the account is the income statement portion of the adjusting entry, Bad debts expense. The existing balance in the expense account is always $0, as it's closed every period. </a:t>
            </a:r>
          </a:p>
          <a:p>
            <a:r>
              <a:rPr lang="en-US" dirty="0"/>
              <a:t>Step 2: Determine what the current account balance SHOULD BE. The balance in bad debts expense should equal 0.5% of net credit sales. $10,000 multiplied by 0.005 equals $50. Remember, Bad debts expense has a normal debit balance, as expenses decrease equity. </a:t>
            </a:r>
          </a:p>
          <a:p>
            <a:r>
              <a:rPr lang="en-US" dirty="0"/>
              <a:t>Step 3: Make an adjusting entry to get from step 1 to step 2. To go from an unadjusted balance of $0 to an adjusted debit balance of $50, we need to debit Bad debts expense for $50. Notice that we did not need to consider the existing balance in Allowance for doubtful accounts to solve this question, because we were using the income statement approach, not a balance sheet approach, and Allowance for doubtful accounts is a balance sheet account.</a:t>
            </a:r>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57</a:t>
            </a:fld>
            <a:endParaRPr lang="en-US"/>
          </a:p>
        </p:txBody>
      </p:sp>
    </p:spTree>
    <p:extLst>
      <p:ext uri="{BB962C8B-B14F-4D97-AF65-F5344CB8AC3E}">
        <p14:creationId xmlns:p14="http://schemas.microsoft.com/office/powerpoint/2010/main" val="123864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58</a:t>
            </a:fld>
            <a:endParaRPr lang="en-US"/>
          </a:p>
        </p:txBody>
      </p:sp>
    </p:spTree>
    <p:extLst>
      <p:ext uri="{BB962C8B-B14F-4D97-AF65-F5344CB8AC3E}">
        <p14:creationId xmlns:p14="http://schemas.microsoft.com/office/powerpoint/2010/main" val="2856262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promissory note </a:t>
            </a:r>
            <a:r>
              <a:rPr lang="en-US" dirty="0"/>
              <a:t>is a written promise to pay a specified amount of money, usually with interest, either on demand or at a stated future date. Promissory notes are used in many transactions, including paying for products and services, and lending and borrowing money. Sellers sometimes ask for a note to replace an account receivable when a customer requests additional time to pay a past-due account. For legal reasons, sellers generally prefer to receive notes when the credit period is long and when the receivable is for a large amount. If a lawsuit is needed to collect from a customer, a note is the buyer’s written acknowledgment of the debt, its amount, and its terms.</a:t>
            </a:r>
          </a:p>
          <a:p>
            <a:endParaRPr lang="en-US" altLang="en-US" dirty="0"/>
          </a:p>
          <a:p>
            <a:r>
              <a:rPr lang="en-US" dirty="0"/>
              <a:t>The note illustrated on this slide shows a promissory note dated July 10, 2017. For this note, Julia Browne promises to pay </a:t>
            </a:r>
            <a:r>
              <a:rPr lang="en-US" dirty="0" err="1"/>
              <a:t>TechCom</a:t>
            </a:r>
            <a:r>
              <a:rPr lang="en-US" dirty="0"/>
              <a:t> or to its order (according to </a:t>
            </a:r>
            <a:r>
              <a:rPr lang="en-US" dirty="0" err="1"/>
              <a:t>TechCom’s</a:t>
            </a:r>
            <a:r>
              <a:rPr lang="en-US" dirty="0"/>
              <a:t> instructions) a specified amount of money ($1,000), called the </a:t>
            </a:r>
            <a:r>
              <a:rPr lang="en-US" b="1" dirty="0"/>
              <a:t>principal of a note, </a:t>
            </a:r>
            <a:r>
              <a:rPr lang="en-US" dirty="0"/>
              <a:t>at a stated future date (October 8, 2017). As the one who signed the note and promised to pay it at maturity, Browne is the </a:t>
            </a:r>
            <a:r>
              <a:rPr lang="en-US" b="1" dirty="0"/>
              <a:t>maker of the note. </a:t>
            </a:r>
            <a:r>
              <a:rPr lang="en-US" dirty="0"/>
              <a:t>As the person to whom the note is payable, </a:t>
            </a:r>
            <a:r>
              <a:rPr lang="en-US" dirty="0" err="1"/>
              <a:t>TechCom</a:t>
            </a:r>
            <a:r>
              <a:rPr lang="en-US" dirty="0"/>
              <a:t> is the </a:t>
            </a:r>
            <a:r>
              <a:rPr lang="en-US" b="1" dirty="0"/>
              <a:t>payee of the note. </a:t>
            </a:r>
            <a:r>
              <a:rPr lang="en-US" dirty="0"/>
              <a:t>To Browne, the note is a liability called a </a:t>
            </a:r>
            <a:r>
              <a:rPr lang="en-US" i="1" dirty="0"/>
              <a:t>note payable</a:t>
            </a:r>
            <a:r>
              <a:rPr lang="en-US" dirty="0"/>
              <a:t>. To </a:t>
            </a:r>
            <a:r>
              <a:rPr lang="en-US" dirty="0" err="1"/>
              <a:t>TechCom</a:t>
            </a:r>
            <a:r>
              <a:rPr lang="en-US" dirty="0"/>
              <a:t>, the same note is an asset called a </a:t>
            </a:r>
            <a:r>
              <a:rPr lang="en-US" i="1" dirty="0"/>
              <a:t>note receivable</a:t>
            </a:r>
            <a:r>
              <a:rPr lang="en-US" dirty="0"/>
              <a:t>. This note bears interest at 12%, as written on the note. </a:t>
            </a:r>
            <a:r>
              <a:rPr lang="en-US" b="1" dirty="0"/>
              <a:t>Interest </a:t>
            </a:r>
            <a:r>
              <a:rPr lang="en-US" dirty="0"/>
              <a:t>is the charge for using the money until its due date. To a borrower, interest is an expense. To a lender, it is revenue.</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61</a:t>
            </a:fld>
            <a:endParaRPr lang="en-US"/>
          </a:p>
        </p:txBody>
      </p:sp>
    </p:spTree>
    <p:extLst>
      <p:ext uri="{BB962C8B-B14F-4D97-AF65-F5344CB8AC3E}">
        <p14:creationId xmlns:p14="http://schemas.microsoft.com/office/powerpoint/2010/main" val="1547765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maturity date of a note </a:t>
            </a:r>
            <a:r>
              <a:rPr lang="en-US" dirty="0"/>
              <a:t>is the day the note (principal and interest) must be repaid. The </a:t>
            </a:r>
            <a:r>
              <a:rPr lang="en-US" i="1" dirty="0"/>
              <a:t>period </a:t>
            </a:r>
            <a:r>
              <a:rPr lang="en-US" dirty="0"/>
              <a:t>of a note is the time from the note’s (contract) date to its maturity date. Many notes mature in less than a full year, and the period they cover is often expressed in days. When the time of a note is expressed in days, its maturity date is the stated number of days after the note’s date. As an example, a five-day note dated June 15 matures and is due on June 20. A 90-day note dated July 10 matures on October 8. This October 8 due date is computed as shown in this slide. The period of a note is sometimes expressed in months or years. When months are used, the note matures and is payable in the month of its maturity on the </a:t>
            </a:r>
            <a:r>
              <a:rPr lang="en-US" i="1" dirty="0"/>
              <a:t>same day of the month </a:t>
            </a:r>
            <a:r>
              <a:rPr lang="en-US" dirty="0"/>
              <a:t>as its original date. A nine-month note dated July 10, for instance, is payable on April 10. The same analysis applies when years are used.</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62</a:t>
            </a:fld>
            <a:endParaRPr lang="en-US"/>
          </a:p>
        </p:txBody>
      </p:sp>
    </p:spTree>
    <p:extLst>
      <p:ext uri="{BB962C8B-B14F-4D97-AF65-F5344CB8AC3E}">
        <p14:creationId xmlns:p14="http://schemas.microsoft.com/office/powerpoint/2010/main" val="2696947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Interest </a:t>
            </a:r>
            <a:r>
              <a:rPr lang="en-US" dirty="0"/>
              <a:t>is the cost of borrowing money for the borrower or, alternatively, the profit from lending money for the lender. Unless otherwise stated, the rate of interest on a note is the rate charged for the use of the principal for one year. The formula for computing interest on a note is shown in the slide.  </a:t>
            </a:r>
            <a:r>
              <a:rPr lang="en-US" altLang="en-US" dirty="0">
                <a:ea typeface="ＭＳ Ｐゴシック" pitchFamily="34" charset="-128"/>
              </a:rPr>
              <a:t>It is calculated as Principal times Rate times Time. </a:t>
            </a:r>
          </a:p>
          <a:p>
            <a:endParaRPr lang="en-US" altLang="en-US" dirty="0">
              <a:ea typeface="ＭＳ Ｐゴシック" pitchFamily="34" charset="-128"/>
            </a:endParaRPr>
          </a:p>
          <a:p>
            <a:r>
              <a:rPr lang="en-US" dirty="0"/>
              <a:t>To simplify interest computations, a year is commonly treated as having 360 days (called the </a:t>
            </a:r>
            <a:r>
              <a:rPr lang="en-US" i="1" dirty="0"/>
              <a:t>banker’s rule </a:t>
            </a:r>
            <a:r>
              <a:rPr lang="en-US" dirty="0"/>
              <a:t>in the business world and widely used in commercial transactions). </a:t>
            </a:r>
            <a:r>
              <a:rPr lang="en-US" b="1" dirty="0"/>
              <a:t>We treat a year as having 360 days for interest computations in the examples and assignments</a:t>
            </a:r>
            <a:r>
              <a:rPr lang="en-US" dirty="0"/>
              <a:t>. Using the promissory note in the earlier slide where we have a 90-day, 12%, $1,000 note, the total interest is computed as $30.</a:t>
            </a:r>
          </a:p>
          <a:p>
            <a:endParaRPr lang="en-US" dirty="0"/>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63</a:t>
            </a:fld>
            <a:endParaRPr lang="en-US"/>
          </a:p>
        </p:txBody>
      </p:sp>
    </p:spTree>
    <p:extLst>
      <p:ext uri="{BB962C8B-B14F-4D97-AF65-F5344CB8AC3E}">
        <p14:creationId xmlns:p14="http://schemas.microsoft.com/office/powerpoint/2010/main" val="3183797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receivable are usually recorded in a single Notes Receivable account to simplify record-keeping. </a:t>
            </a:r>
          </a:p>
          <a:p>
            <a:endParaRPr lang="en-US" dirty="0"/>
          </a:p>
          <a:p>
            <a:r>
              <a:rPr lang="en-US" dirty="0"/>
              <a:t>To illustrate the recording for the receipt of a note, we use the $1,000, 90-day, 12% promissory note we discussed in a prior slide. </a:t>
            </a:r>
            <a:r>
              <a:rPr lang="en-US" dirty="0" err="1"/>
              <a:t>TechCom</a:t>
            </a:r>
            <a:r>
              <a:rPr lang="en-US" dirty="0"/>
              <a:t> received this note at the time of a product sale to Julia Browne. This transaction is recorded as shown above.</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64</a:t>
            </a:fld>
            <a:endParaRPr lang="en-US"/>
          </a:p>
        </p:txBody>
      </p:sp>
    </p:spTree>
    <p:extLst>
      <p:ext uri="{BB962C8B-B14F-4D97-AF65-F5344CB8AC3E}">
        <p14:creationId xmlns:p14="http://schemas.microsoft.com/office/powerpoint/2010/main" val="1533290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principal and interest of a note are due on its maturity date. The maker of the note usually </a:t>
            </a:r>
            <a:r>
              <a:rPr lang="en-US" i="1" dirty="0"/>
              <a:t>honors </a:t>
            </a:r>
            <a:r>
              <a:rPr lang="en-US" dirty="0"/>
              <a:t>the note and pays it in full. To illustrate, when J. Cook pays the note above on its due date, </a:t>
            </a:r>
            <a:r>
              <a:rPr lang="en-US" dirty="0" err="1"/>
              <a:t>TechCom</a:t>
            </a:r>
            <a:r>
              <a:rPr lang="en-US" dirty="0"/>
              <a:t> records the journal entry shown.</a:t>
            </a:r>
          </a:p>
          <a:p>
            <a:endParaRPr lang="en-US" dirty="0"/>
          </a:p>
          <a:p>
            <a:r>
              <a:rPr lang="en-US" dirty="0"/>
              <a:t>Interest revenue, also called </a:t>
            </a:r>
            <a:r>
              <a:rPr lang="en-US" i="1" dirty="0"/>
              <a:t>interest earned, </a:t>
            </a:r>
            <a:r>
              <a:rPr lang="en-US" dirty="0"/>
              <a:t>is reported on the income statement.</a:t>
            </a:r>
          </a:p>
          <a:p>
            <a:endParaRPr lang="en-US" altLang="en-US" dirty="0"/>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67</a:t>
            </a:fld>
            <a:endParaRPr lang="en-US"/>
          </a:p>
        </p:txBody>
      </p:sp>
    </p:spTree>
    <p:extLst>
      <p:ext uri="{BB962C8B-B14F-4D97-AF65-F5344CB8AC3E}">
        <p14:creationId xmlns:p14="http://schemas.microsoft.com/office/powerpoint/2010/main" val="1899118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buSzPct val="85000"/>
              <a:buFont typeface="Wingdings" pitchFamily="2" charset="2"/>
              <a:buNone/>
            </a:pPr>
            <a:r>
              <a:rPr lang="en-US" dirty="0"/>
              <a:t>When a note’s maker does not pay at maturity, the note is </a:t>
            </a:r>
            <a:r>
              <a:rPr lang="en-US" i="1" dirty="0"/>
              <a:t>dishonored. </a:t>
            </a:r>
            <a:r>
              <a:rPr lang="en-US" dirty="0"/>
              <a:t>The act of dishonoring a note does not relieve the maker of the obligation to pay. The payee continues to attempt to collect. How do companies report this event? The balance of the Notes Receivable account should include only those notes that have not matured. Thus, when a note is dishonored, we remove the amount of this note from the Notes Receivable account and charge it back to an account receivable from its maker. To illustrate, assume that J. Cook dishonors the note above at maturity. The journal entry to record the dishonoring of the note is shown.</a:t>
            </a:r>
          </a:p>
          <a:p>
            <a:pPr>
              <a:spcBef>
                <a:spcPct val="20000"/>
              </a:spcBef>
              <a:buSzPct val="85000"/>
              <a:buFont typeface="Wingdings" pitchFamily="2" charset="2"/>
              <a:buNone/>
            </a:pPr>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68</a:t>
            </a:fld>
            <a:endParaRPr lang="en-US"/>
          </a:p>
        </p:txBody>
      </p:sp>
    </p:spTree>
    <p:extLst>
      <p:ext uri="{BB962C8B-B14F-4D97-AF65-F5344CB8AC3E}">
        <p14:creationId xmlns:p14="http://schemas.microsoft.com/office/powerpoint/2010/main" val="3716514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notes receivable are outstanding at the end of a period, any accrued interest earned is recorded. To illustrate, on December 16, </a:t>
            </a:r>
            <a:r>
              <a:rPr lang="en-US" dirty="0" err="1"/>
              <a:t>TechCom</a:t>
            </a:r>
            <a:r>
              <a:rPr lang="en-US" dirty="0"/>
              <a:t> accepts a $3,000, 60-day, 12% note from a customer. When </a:t>
            </a:r>
            <a:r>
              <a:rPr lang="en-US" dirty="0" err="1"/>
              <a:t>TechCom’s</a:t>
            </a:r>
            <a:r>
              <a:rPr lang="en-US" dirty="0"/>
              <a:t> accounting period ends on December 31, $15 of interest has accrued on this note ($3,000 x 12% x 15/360). The adjusting entry shown records this revenue.</a:t>
            </a:r>
          </a:p>
          <a:p>
            <a:pPr>
              <a:spcBef>
                <a:spcPct val="50000"/>
              </a:spcBef>
              <a:buClr>
                <a:schemeClr val="accent1"/>
              </a:buClr>
              <a:buSzPct val="70000"/>
              <a:buFont typeface="Wingdings" pitchFamily="2" charset="2"/>
              <a:buNone/>
            </a:pPr>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69</a:t>
            </a:fld>
            <a:endParaRPr lang="en-US"/>
          </a:p>
        </p:txBody>
      </p:sp>
    </p:spTree>
    <p:extLst>
      <p:ext uri="{BB962C8B-B14F-4D97-AF65-F5344CB8AC3E}">
        <p14:creationId xmlns:p14="http://schemas.microsoft.com/office/powerpoint/2010/main" val="376261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large retailers such as Home Depot sell on credit and maintain their own credit cards to grant credit to approved customers and to earn interest on any balance past due.  The entries are the same as those described for Tech-Com except for added interest revenue.</a:t>
            </a:r>
          </a:p>
          <a:p>
            <a:endParaRPr lang="en-US" altLang="en-US" dirty="0"/>
          </a:p>
          <a:p>
            <a:pPr algn="l">
              <a:defRPr/>
            </a:pPr>
            <a:r>
              <a:rPr lang="en-US" sz="1200" dirty="0"/>
              <a:t>On November 1, </a:t>
            </a:r>
            <a:r>
              <a:rPr lang="en-US" sz="1200" dirty="0" err="1"/>
              <a:t>TechCom</a:t>
            </a:r>
            <a:r>
              <a:rPr lang="en-US" sz="1200" dirty="0"/>
              <a:t> recorded sales on their own credit card in the amount of $1,000.  </a:t>
            </a:r>
          </a:p>
          <a:p>
            <a:pPr algn="l">
              <a:defRPr/>
            </a:pPr>
            <a:endParaRPr lang="en-US" sz="1200" dirty="0"/>
          </a:p>
          <a:p>
            <a:pPr algn="l">
              <a:defRPr/>
            </a:pPr>
            <a:r>
              <a:rPr lang="en-US" sz="1200" dirty="0"/>
              <a:t>On December 31, </a:t>
            </a:r>
            <a:r>
              <a:rPr lang="en-US" sz="1200" dirty="0" err="1"/>
              <a:t>TechCom</a:t>
            </a:r>
            <a:r>
              <a:rPr lang="en-US" sz="1200" dirty="0"/>
              <a:t> recorded an adjusting entry for the interest earned at the rate of 1.5% per month on seller credit card.</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9</a:t>
            </a:fld>
            <a:endParaRPr lang="en-US"/>
          </a:p>
        </p:txBody>
      </p:sp>
    </p:spTree>
    <p:extLst>
      <p:ext uri="{BB962C8B-B14F-4D97-AF65-F5344CB8AC3E}">
        <p14:creationId xmlns:p14="http://schemas.microsoft.com/office/powerpoint/2010/main" val="2463750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Need-to-Know</a:t>
            </a:r>
            <a:r>
              <a:rPr lang="en-US" baseline="0" dirty="0"/>
              <a:t> 7.5</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72</a:t>
            </a:fld>
            <a:endParaRPr lang="en-US"/>
          </a:p>
        </p:txBody>
      </p:sp>
    </p:spTree>
    <p:extLst>
      <p:ext uri="{BB962C8B-B14F-4D97-AF65-F5344CB8AC3E}">
        <p14:creationId xmlns:p14="http://schemas.microsoft.com/office/powerpoint/2010/main" val="25948452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can convert receivables to cash before they are due if they need cash or do not want to be involved in collection activities. Converting receivables is usually done by (1) selling them or (2) using them as security for a loan. </a:t>
            </a:r>
          </a:p>
          <a:p>
            <a:endParaRPr lang="en-US" altLang="en-US" dirty="0"/>
          </a:p>
          <a:p>
            <a:r>
              <a:rPr lang="en-US" dirty="0"/>
              <a:t>A company can sell its receivables to a finance company or bank. The buyer, called a </a:t>
            </a:r>
            <a:r>
              <a:rPr lang="en-US" i="1" dirty="0"/>
              <a:t>factor, </a:t>
            </a:r>
            <a:r>
              <a:rPr lang="en-US" dirty="0"/>
              <a:t>charges the seller a </a:t>
            </a:r>
            <a:r>
              <a:rPr lang="en-US" i="1" dirty="0"/>
              <a:t>factoring fee </a:t>
            </a:r>
            <a:r>
              <a:rPr lang="en-US" dirty="0"/>
              <a:t>and then the buyer takes ownership of the receivables and receives cash when they come due. By incurring a factoring fee, the seller receives cash earlier and can pass the risk of bad debts to the factor. The seller also avoids costs of billing and accounting for the receivables. </a:t>
            </a:r>
          </a:p>
          <a:p>
            <a:endParaRPr lang="en-US" altLang="en-US" dirty="0"/>
          </a:p>
          <a:p>
            <a:r>
              <a:rPr lang="en-US" dirty="0"/>
              <a:t>A company can raise cash by borrowing money and </a:t>
            </a:r>
            <a:r>
              <a:rPr lang="en-US" i="1" dirty="0"/>
              <a:t>pledging </a:t>
            </a:r>
            <a:r>
              <a:rPr lang="en-US" dirty="0"/>
              <a:t>its receivables as security for the loan. Pledging receivables does not transfer the risk of bad debts to the lender because the borrower retains ownership of the receivables. If the borrower defaults on the loan, the lender has a right to be paid from the cash receipts of the receivable when collected. </a:t>
            </a:r>
          </a:p>
          <a:p>
            <a:endParaRPr lang="en-US" dirty="0"/>
          </a:p>
          <a:p>
            <a:r>
              <a:rPr lang="en-US" dirty="0"/>
              <a:t>Since pledged receivables are committed as security for a specific loan, the borrower’s financial statements disclose the pledging of them.  Inventory and accounts receivable are two assets commonly demanded by bankers as collateral when making business loans.</a:t>
            </a:r>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76</a:t>
            </a:fld>
            <a:endParaRPr lang="en-US"/>
          </a:p>
        </p:txBody>
      </p:sp>
    </p:spTree>
    <p:extLst>
      <p:ext uri="{BB962C8B-B14F-4D97-AF65-F5344CB8AC3E}">
        <p14:creationId xmlns:p14="http://schemas.microsoft.com/office/powerpoint/2010/main" val="8609831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Accounts receivable turnover </a:t>
            </a:r>
            <a:r>
              <a:rPr lang="en-US" dirty="0"/>
              <a:t>is a measure of both the quality and liquidity of accounts receivable. It indicates how often, on average, receivables are received and collected during the period. The formula for this ratio is shown above.</a:t>
            </a:r>
          </a:p>
          <a:p>
            <a:endParaRPr lang="en-US" altLang="en-US" dirty="0"/>
          </a:p>
          <a:p>
            <a:r>
              <a:rPr lang="en-US" dirty="0"/>
              <a:t>Accounts receivable turnover also reflects how well management is doing in granting credit to customers in a desire to increase sales. A high turnover in comparison with competitors suggests that management should consider using more liberal credit terms to increase sales. A low turnover suggests management should consider stricter credit terms and more aggressive collection efforts to avoid having its resources tied up in accounts receivable.</a:t>
            </a:r>
          </a:p>
          <a:p>
            <a:endParaRPr lang="en-US" altLang="en-US" dirty="0">
              <a:ea typeface="ＭＳ Ｐゴシック" pitchFamily="34" charset="-128"/>
            </a:endParaRPr>
          </a:p>
          <a:p>
            <a:r>
              <a:rPr lang="en-US" dirty="0"/>
              <a:t>IBM’s 2015 turnover is 9.4, computed as $81,741/$8,712 ($ millions). This means that IBM’s average accounts receivable balance was converted into cash 9.4 times in 2015. Its turnover slightly decreased in 2015 (9.4) compared with 2014 (9.5). However, IBM’s turnover exceeds that for Oracle in each of the four years shown here. Both IBM and Oracle seem to be doing an adequate job of managing receivables.</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78</a:t>
            </a:fld>
            <a:endParaRPr lang="en-US"/>
          </a:p>
        </p:txBody>
      </p:sp>
    </p:spTree>
    <p:extLst>
      <p:ext uri="{BB962C8B-B14F-4D97-AF65-F5344CB8AC3E}">
        <p14:creationId xmlns:p14="http://schemas.microsoft.com/office/powerpoint/2010/main" val="338354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companies allow customers to pay for products and services using</a:t>
            </a:r>
            <a:r>
              <a:rPr lang="en-US" baseline="0" dirty="0"/>
              <a:t> bank or third-party credit cards such as Visa, MasterCard, or American Express, and debit cards.  S</a:t>
            </a:r>
            <a:r>
              <a:rPr lang="en-US" dirty="0"/>
              <a:t>ellers allow customers to use credit cards and debit cards instead of granting credit directly for several reasons. First, the seller does not have to who gets credit and how much. Second, the seller avoids the risk of customers not paying. This risk is transferred to the card company. Third, the seller typically receives cash from the card company sooner than had it granted credit directly to customers. Fourth, more credit options for customers can lead to more sales. </a:t>
            </a:r>
            <a:endParaRPr lang="en-US" baseline="0" dirty="0"/>
          </a:p>
          <a:p>
            <a:endParaRPr lang="en-US" baseline="0" dirty="0"/>
          </a:p>
          <a:p>
            <a:r>
              <a:rPr lang="en-US" dirty="0"/>
              <a:t>To illustrate, if </a:t>
            </a:r>
            <a:r>
              <a:rPr lang="en-US" dirty="0" err="1"/>
              <a:t>TechCom</a:t>
            </a:r>
            <a:r>
              <a:rPr lang="en-US" dirty="0"/>
              <a:t> has $100 of credit card sales with a 4% fee, and its $96 cash is received immediately on deposit, the entry is a </a:t>
            </a:r>
            <a:r>
              <a:rPr lang="en-US" altLang="en-US" dirty="0">
                <a:ea typeface="ＭＳ Ｐゴシック" pitchFamily="34" charset="-128"/>
              </a:rPr>
              <a:t>credit to Sales for the entire amount of the sale of $100. However, </a:t>
            </a:r>
            <a:r>
              <a:rPr lang="en-US" altLang="en-US" dirty="0" err="1">
                <a:ea typeface="ＭＳ Ｐゴシック" pitchFamily="34" charset="-128"/>
              </a:rPr>
              <a:t>TechCom</a:t>
            </a:r>
            <a:r>
              <a:rPr lang="en-US" altLang="en-US" dirty="0">
                <a:ea typeface="ＭＳ Ｐゴシック" pitchFamily="34" charset="-128"/>
              </a:rPr>
              <a:t> will debit Cash for $96, which represents how much cash they will collect from the bank. The difference of $4 is the 4% fee that </a:t>
            </a:r>
            <a:r>
              <a:rPr lang="en-US" altLang="en-US" dirty="0" err="1">
                <a:ea typeface="ＭＳ Ｐゴシック" pitchFamily="34" charset="-128"/>
              </a:rPr>
              <a:t>TechCom</a:t>
            </a:r>
            <a:r>
              <a:rPr lang="en-US" altLang="en-US" dirty="0">
                <a:ea typeface="ＭＳ Ｐゴシック" pitchFamily="34" charset="-128"/>
              </a:rPr>
              <a:t> must pay for allowing customers to use the third-party credit card.  The $4 will be debited to Credit Card Expense.     </a:t>
            </a: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10</a:t>
            </a:fld>
            <a:endParaRPr lang="en-US"/>
          </a:p>
        </p:txBody>
      </p:sp>
    </p:spTree>
    <p:extLst>
      <p:ext uri="{BB962C8B-B14F-4D97-AF65-F5344CB8AC3E}">
        <p14:creationId xmlns:p14="http://schemas.microsoft.com/office/powerpoint/2010/main" val="4175744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companies allow their credit customers to make periodic payments over several months. For example, Harley-Davidson reports more than $2 billion in installment receivables. The seller refers to such assets as </a:t>
            </a:r>
            <a:r>
              <a:rPr lang="en-US" i="1" dirty="0"/>
              <a:t>installment accounts </a:t>
            </a:r>
            <a:r>
              <a:rPr lang="en-US" dirty="0"/>
              <a:t>(or </a:t>
            </a:r>
            <a:r>
              <a:rPr lang="en-US" i="1" dirty="0"/>
              <a:t>finance</a:t>
            </a:r>
            <a:r>
              <a:rPr lang="en-US" dirty="0"/>
              <a:t>) </a:t>
            </a:r>
            <a:r>
              <a:rPr lang="en-US" i="1" dirty="0"/>
              <a:t>receivable, </a:t>
            </a:r>
            <a:r>
              <a:rPr lang="en-US" dirty="0"/>
              <a:t>which are amounts owed by customers from credit sales for which payment is required in periodic amounts over an extended time period. Most of these</a:t>
            </a:r>
            <a:r>
              <a:rPr lang="en-US" baseline="0" dirty="0"/>
              <a:t> receivables require interest payments, and they can be either current or noncurrent assets depending on the length of repayment.</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Review what you have learned in the following NEED-TO-KNOW Slides.</a:t>
            </a:r>
            <a:endParaRPr lang="en-US" altLang="en-US" sz="1200" dirty="0">
              <a:ea typeface="ＭＳ Ｐゴシック" pitchFamily="3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11</a:t>
            </a:fld>
            <a:endParaRPr lang="en-US"/>
          </a:p>
        </p:txBody>
      </p:sp>
    </p:spTree>
    <p:extLst>
      <p:ext uri="{BB962C8B-B14F-4D97-AF65-F5344CB8AC3E}">
        <p14:creationId xmlns:p14="http://schemas.microsoft.com/office/powerpoint/2010/main" val="67153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small retailer allows customers to use two different credit cards in charging purchases. With the AA Bank Card, the retailer receives an immediate credit to its account when it deposits sales receipts. AA Bank assesses a 5% service charge for credit card sales. The second credit card that the retailer accepts is the VIZA Card. The retailer sends its accumulated receipts to VIZA on a weekly basis and is paid by VIZA about a week later. VIZA assesses a 3% charge on sales for using its card. Prepare journal entries to record the following selected credit card transactions for the retailer. (The retailer uses the perpetual inventory system for recording sales.) </a:t>
            </a:r>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12</a:t>
            </a:fld>
            <a:endParaRPr lang="en-US"/>
          </a:p>
        </p:txBody>
      </p:sp>
    </p:spTree>
    <p:extLst>
      <p:ext uri="{BB962C8B-B14F-4D97-AF65-F5344CB8AC3E}">
        <p14:creationId xmlns:p14="http://schemas.microsoft.com/office/powerpoint/2010/main" val="264875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On Jan. 2 - Sold merchandise for $1,000 (that had cost $600) and accepted the customer’s AA Bank Card. The AA receipts are immediately deposited in the retailer’s bank account. We record the $1,000 sale by crediting Sales for $1,000. This revenue is immediately matched with an expense, Credit card expense, equal to 5% of the sales, $50. And because the amount is immediately deposited in the retailer's bank account, we debit Cash for the balance, $950. The retailer is using the perpetual inventory system, so cost of goods sold is calculated at the time of the sale; debit Cost of goods sold, $600, and credit Merchandise inventory.</a:t>
            </a:r>
          </a:p>
          <a:p>
            <a:endParaRPr lang="en-US" dirty="0"/>
          </a:p>
          <a:p>
            <a:endParaRPr lang="en-US" dirty="0"/>
          </a:p>
        </p:txBody>
      </p:sp>
      <p:sp>
        <p:nvSpPr>
          <p:cNvPr id="4" name="Slide Number Placeholder 3"/>
          <p:cNvSpPr>
            <a:spLocks noGrp="1"/>
          </p:cNvSpPr>
          <p:nvPr>
            <p:ph type="sldNum" sz="quarter" idx="10"/>
          </p:nvPr>
        </p:nvSpPr>
        <p:spPr/>
        <p:txBody>
          <a:bodyPr/>
          <a:lstStyle/>
          <a:p>
            <a:fld id="{AFA4A808-6977-4D0A-82D1-44B0E36978EB}" type="slidenum">
              <a:rPr lang="en-US" smtClean="0"/>
              <a:t>14</a:t>
            </a:fld>
            <a:endParaRPr lang="en-US"/>
          </a:p>
        </p:txBody>
      </p:sp>
    </p:spTree>
    <p:extLst>
      <p:ext uri="{BB962C8B-B14F-4D97-AF65-F5344CB8AC3E}">
        <p14:creationId xmlns:p14="http://schemas.microsoft.com/office/powerpoint/2010/main" val="2386571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0574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0180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762000" y="2667000"/>
            <a:ext cx="7696200" cy="1752600"/>
          </a:xfrm>
        </p:spPr>
        <p:txBody>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40714347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a:t>Click to edit Master title style</a:t>
            </a:r>
          </a:p>
        </p:txBody>
      </p:sp>
      <p:sp>
        <p:nvSpPr>
          <p:cNvPr id="4" name="Text Placeholder 3"/>
          <p:cNvSpPr txBox="1">
            <a:spLocks/>
          </p:cNvSpPr>
          <p:nvPr userDrawn="1"/>
        </p:nvSpPr>
        <p:spPr>
          <a:xfrm>
            <a:off x="0" y="6248400"/>
            <a:ext cx="8305800" cy="6096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17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457200" y="2438400"/>
            <a:ext cx="8229600" cy="1066800"/>
          </a:xfrm>
        </p:spPr>
        <p:txBody>
          <a:bodyPr/>
          <a:lstStyle>
            <a:lvl4pPr>
              <a:defRPr>
                <a:latin typeface="Verdana" pitchFamily="34" charset="0"/>
                <a:ea typeface="Verdana" pitchFamily="34" charset="0"/>
                <a:cs typeface="Verdana"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15" name="Text Placeholder 8"/>
          <p:cNvSpPr>
            <a:spLocks noGrp="1"/>
          </p:cNvSpPr>
          <p:nvPr>
            <p:ph type="body" sz="quarter" idx="13"/>
          </p:nvPr>
        </p:nvSpPr>
        <p:spPr>
          <a:xfrm>
            <a:off x="381000" y="1752600"/>
            <a:ext cx="8382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8" name="Rectangle 7"/>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Content Placeholder 2"/>
          <p:cNvSpPr>
            <a:spLocks noGrp="1"/>
          </p:cNvSpPr>
          <p:nvPr>
            <p:ph sz="quarter" idx="18"/>
          </p:nvPr>
        </p:nvSpPr>
        <p:spPr>
          <a:xfrm>
            <a:off x="457200" y="3657600"/>
            <a:ext cx="8229600" cy="1295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
        <p:nvSpPr>
          <p:cNvPr id="4" name="Picture Placeholder 3"/>
          <p:cNvSpPr>
            <a:spLocks noGrp="1"/>
          </p:cNvSpPr>
          <p:nvPr>
            <p:ph type="pic" sz="quarter" idx="19"/>
          </p:nvPr>
        </p:nvSpPr>
        <p:spPr>
          <a:xfrm>
            <a:off x="1143000" y="5181600"/>
            <a:ext cx="2667000" cy="1066800"/>
          </a:xfrm>
        </p:spPr>
        <p:txBody>
          <a:bodyPr/>
          <a:lstStyle/>
          <a:p>
            <a:endParaRPr lang="en-US"/>
          </a:p>
        </p:txBody>
      </p:sp>
      <p:sp>
        <p:nvSpPr>
          <p:cNvPr id="7" name="Picture Placeholder 6"/>
          <p:cNvSpPr>
            <a:spLocks noGrp="1"/>
          </p:cNvSpPr>
          <p:nvPr>
            <p:ph type="pic" sz="quarter" idx="20"/>
          </p:nvPr>
        </p:nvSpPr>
        <p:spPr>
          <a:xfrm>
            <a:off x="5257800" y="5181600"/>
            <a:ext cx="3009900" cy="990600"/>
          </a:xfrm>
        </p:spPr>
        <p:txBody>
          <a:bodyPr/>
          <a:lstStyle/>
          <a:p>
            <a:endParaRPr lang="en-US"/>
          </a:p>
        </p:txBody>
      </p:sp>
    </p:spTree>
    <p:extLst>
      <p:ext uri="{BB962C8B-B14F-4D97-AF65-F5344CB8AC3E}">
        <p14:creationId xmlns:p14="http://schemas.microsoft.com/office/powerpoint/2010/main" val="20178992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991600" cy="1066800"/>
          </a:xfrm>
        </p:spPr>
        <p:txBody>
          <a:bodyPr>
            <a:normAutofit/>
          </a:bodyPr>
          <a:lstStyle>
            <a:lvl1pP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457200" y="2438400"/>
            <a:ext cx="8001000" cy="1143000"/>
          </a:xfrm>
        </p:spPr>
        <p:txBody>
          <a:bodyPr/>
          <a:lstStyle>
            <a:lvl1pPr marL="461963" indent="-461963">
              <a:defRPr/>
            </a:lvl1pPr>
            <a:lvl2pPr marL="914400" indent="-457200">
              <a:defRPr/>
            </a:lvl2pPr>
            <a:lvl3pPr marL="1376363" indent="-461963">
              <a:defRPr/>
            </a:lvl3pPr>
            <a:lvl4pPr marL="1828800" indent="-45720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381000" y="1752600"/>
            <a:ext cx="8382000" cy="381000"/>
          </a:xfrm>
        </p:spPr>
        <p:txBody>
          <a:bodyPr/>
          <a:lstStyle>
            <a:lvl1pPr marL="0" indent="0" algn="ctr">
              <a:buNone/>
              <a:defRPr sz="1800">
                <a:latin typeface="Verdana" pitchFamily="34" charset="0"/>
                <a:ea typeface="Verdana" pitchFamily="34" charset="0"/>
                <a:cs typeface="Verdana" pitchFamily="34" charset="0"/>
              </a:defRPr>
            </a:lvl1pPr>
          </a:lstStyle>
          <a:p>
            <a:pPr lvl="0"/>
            <a:r>
              <a:rPr lang="en-US" dirty="0"/>
              <a:t>Click to edit Master text styles</a:t>
            </a:r>
          </a:p>
        </p:txBody>
      </p:sp>
      <p:sp>
        <p:nvSpPr>
          <p:cNvPr id="7" name="Rectangle 6"/>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Content Placeholder 4"/>
          <p:cNvSpPr>
            <a:spLocks noGrp="1"/>
          </p:cNvSpPr>
          <p:nvPr>
            <p:ph sz="quarter" idx="14"/>
          </p:nvPr>
        </p:nvSpPr>
        <p:spPr>
          <a:xfrm>
            <a:off x="533400" y="3886200"/>
            <a:ext cx="8077200"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7-</a:t>
            </a:r>
            <a:fld id="{6F94BB01-2447-4377-8194-F82F4D072C18}" type="slidenum">
              <a:rPr lang="en-US" sz="1200" smtClean="0">
                <a:solidFill>
                  <a:prstClr val="black"/>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rPr>
              <a:t>© McGraw-Hill Education.</a:t>
            </a:r>
          </a:p>
        </p:txBody>
      </p:sp>
    </p:spTree>
    <p:extLst>
      <p:ext uri="{BB962C8B-B14F-4D97-AF65-F5344CB8AC3E}">
        <p14:creationId xmlns:p14="http://schemas.microsoft.com/office/powerpoint/2010/main" val="15971560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 y="538162"/>
            <a:ext cx="8267700" cy="490537"/>
          </a:xfrm>
        </p:spPr>
        <p:txBody>
          <a:bodyPr/>
          <a:lstStyle/>
          <a:p>
            <a:r>
              <a:rPr lang="en-US" dirty="0"/>
              <a:t>Click to edit Master title style</a:t>
            </a:r>
          </a:p>
        </p:txBody>
      </p:sp>
      <p:sp>
        <p:nvSpPr>
          <p:cNvPr id="3" name="Subtitle 2"/>
          <p:cNvSpPr>
            <a:spLocks noGrp="1"/>
          </p:cNvSpPr>
          <p:nvPr>
            <p:ph type="subTitle" idx="1"/>
          </p:nvPr>
        </p:nvSpPr>
        <p:spPr>
          <a:xfrm>
            <a:off x="3886200" y="3352800"/>
            <a:ext cx="5105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Picture Placeholder 5"/>
          <p:cNvSpPr>
            <a:spLocks noGrp="1"/>
          </p:cNvSpPr>
          <p:nvPr>
            <p:ph type="pic" sz="quarter" idx="10"/>
          </p:nvPr>
        </p:nvSpPr>
        <p:spPr>
          <a:xfrm>
            <a:off x="457200" y="1600200"/>
            <a:ext cx="2819400" cy="4495800"/>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3429000" y="6248400"/>
            <a:ext cx="4038600" cy="304800"/>
          </a:xfrm>
        </p:spPr>
        <p:txBody>
          <a:bodyPr/>
          <a:lstStyle>
            <a:lvl1pPr marL="0" indent="0">
              <a:buNone/>
              <a:defRPr/>
            </a:lvl1pPr>
          </a:lstStyle>
          <a:p>
            <a:pPr lvl="0"/>
            <a:endParaRPr lang="en-US" dirty="0"/>
          </a:p>
        </p:txBody>
      </p:sp>
      <p:sp>
        <p:nvSpPr>
          <p:cNvPr id="9" name="Text Placeholder 8"/>
          <p:cNvSpPr>
            <a:spLocks noGrp="1"/>
          </p:cNvSpPr>
          <p:nvPr>
            <p:ph type="body" sz="quarter" idx="12"/>
          </p:nvPr>
        </p:nvSpPr>
        <p:spPr>
          <a:xfrm>
            <a:off x="152400" y="1143000"/>
            <a:ext cx="8839200" cy="38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417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916302"/>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75" r:id="rId3"/>
    <p:sldLayoutId id="2147483673" r:id="rId4"/>
    <p:sldLayoutId id="2147483678" r:id="rId5"/>
  </p:sldLayoutIdLst>
  <p:txStyles>
    <p:titleStyle>
      <a:lvl1pPr algn="ctr" defTabSz="914400" rtl="0" eaLnBrk="1" latinLnBrk="0" hangingPunct="1">
        <a:spcBef>
          <a:spcPct val="0"/>
        </a:spcBef>
        <a:buNone/>
        <a:defRPr sz="36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Verdana" pitchFamily="34" charset="0"/>
          <a:ea typeface="Verdana" pitchFamily="34" charset="0"/>
          <a:cs typeface="Verdana" pitchFamily="34" charset="0"/>
        </a:defRPr>
      </a:lvl1pPr>
      <a:lvl2pPr marL="800100" indent="-342900" algn="l" defTabSz="914400" rtl="0" eaLnBrk="1" latinLnBrk="0" hangingPunct="1">
        <a:spcBef>
          <a:spcPct val="20000"/>
        </a:spcBef>
        <a:buFont typeface="Arial" pitchFamily="34" charset="0"/>
        <a:buChar char="–"/>
        <a:tabLst>
          <a:tab pos="749300" algn="l"/>
        </a:tabLst>
        <a:defRPr sz="2400" kern="1200">
          <a:solidFill>
            <a:schemeClr val="tx1"/>
          </a:solidFill>
          <a:latin typeface="Verdana" pitchFamily="34" charset="0"/>
          <a:ea typeface="Verdana" pitchFamily="34" charset="0"/>
          <a:cs typeface="Verdana" pitchFamily="34" charset="0"/>
        </a:defRPr>
      </a:lvl2pPr>
      <a:lvl3pPr marL="1257300" indent="-342900" algn="l" defTabSz="914400" rtl="0" eaLnBrk="1" latinLnBrk="0" hangingPunct="1">
        <a:spcBef>
          <a:spcPct val="20000"/>
        </a:spcBef>
        <a:buFont typeface="Wingdings" pitchFamily="2" charset="2"/>
        <a:buChar char="§"/>
        <a:defRPr sz="2200" kern="1200">
          <a:solidFill>
            <a:schemeClr val="tx1"/>
          </a:solidFill>
          <a:latin typeface="Verdana" pitchFamily="34" charset="0"/>
          <a:ea typeface="Verdana" pitchFamily="34" charset="0"/>
          <a:cs typeface="Verdana" pitchFamily="34" charset="0"/>
        </a:defRPr>
      </a:lvl3pPr>
      <a:lvl4pPr marL="1714500" indent="-342900" algn="l" defTabSz="914400" rtl="0" eaLnBrk="1" latinLnBrk="0" hangingPunct="1">
        <a:spcBef>
          <a:spcPct val="20000"/>
        </a:spcBef>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171700" indent="-342900" algn="l" defTabSz="914400" rtl="0" eaLnBrk="1" latinLnBrk="0" hangingPunct="1">
        <a:spcBef>
          <a:spcPct val="20000"/>
        </a:spcBef>
        <a:buFont typeface="Wingdings" pitchFamily="2" charset="2"/>
        <a:buChar char="Ø"/>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39.wmf"/><Relationship Id="rId4" Type="http://schemas.openxmlformats.org/officeDocument/2006/relationships/oleObject" Target="../embeddings/oleObject3.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48.wmf"/><Relationship Id="rId4" Type="http://schemas.openxmlformats.org/officeDocument/2006/relationships/oleObject" Target="../embeddings/oleObject4.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734" y="609600"/>
            <a:ext cx="8973066" cy="1143000"/>
          </a:xfrm>
        </p:spPr>
        <p:txBody>
          <a:bodyPr anchor="t">
            <a:noAutofit/>
          </a:bodyPr>
          <a:lstStyle/>
          <a:p>
            <a:pPr algn="l"/>
            <a:r>
              <a:rPr lang="en-US" altLang="en-US" dirty="0"/>
              <a:t>Financial &amp; Managerial Accounting</a:t>
            </a:r>
            <a:br>
              <a:rPr lang="en-US" altLang="en-US" dirty="0"/>
            </a:br>
            <a:r>
              <a:rPr lang="en-US" altLang="en-US" sz="3200" dirty="0"/>
              <a:t>Information for Decisions</a:t>
            </a:r>
            <a:endParaRPr lang="en-US" sz="3200" dirty="0"/>
          </a:p>
        </p:txBody>
      </p:sp>
      <p:sp>
        <p:nvSpPr>
          <p:cNvPr id="2" name="Text Placeholder 1"/>
          <p:cNvSpPr>
            <a:spLocks noGrp="1"/>
          </p:cNvSpPr>
          <p:nvPr>
            <p:ph type="body" sz="quarter" idx="12"/>
          </p:nvPr>
        </p:nvSpPr>
        <p:spPr>
          <a:xfrm>
            <a:off x="76200" y="1752600"/>
            <a:ext cx="8991600" cy="457200"/>
          </a:xfrm>
        </p:spPr>
        <p:txBody>
          <a:bodyPr>
            <a:normAutofit fontScale="92500" lnSpcReduction="10000"/>
          </a:bodyPr>
          <a:lstStyle/>
          <a:p>
            <a:pPr marL="0" indent="0">
              <a:buNone/>
            </a:pPr>
            <a:r>
              <a:rPr lang="en-US" sz="2800" dirty="0">
                <a:solidFill>
                  <a:srgbClr val="000000"/>
                </a:solidFill>
              </a:rPr>
              <a:t>Seventh Edition</a:t>
            </a:r>
            <a:endParaRPr lang="en-US" sz="2800" dirty="0"/>
          </a:p>
        </p:txBody>
      </p:sp>
      <p:pic>
        <p:nvPicPr>
          <p:cNvPr id="10" name="Picture 9" descr="Image of textbook cover"/>
          <p:cNvPicPr>
            <a:picLocks noChangeAspect="1"/>
          </p:cNvPicPr>
          <p:nvPr/>
        </p:nvPicPr>
        <p:blipFill>
          <a:blip r:embed="rId3"/>
          <a:stretch>
            <a:fillRect/>
          </a:stretch>
        </p:blipFill>
        <p:spPr>
          <a:xfrm>
            <a:off x="152400" y="2209799"/>
            <a:ext cx="3048000" cy="4072889"/>
          </a:xfrm>
          <a:prstGeom prst="rect">
            <a:avLst/>
          </a:prstGeom>
        </p:spPr>
      </p:pic>
      <p:sp>
        <p:nvSpPr>
          <p:cNvPr id="6" name="Subtitle 5"/>
          <p:cNvSpPr>
            <a:spLocks noGrp="1"/>
          </p:cNvSpPr>
          <p:nvPr>
            <p:ph type="subTitle" idx="1"/>
          </p:nvPr>
        </p:nvSpPr>
        <p:spPr>
          <a:xfrm>
            <a:off x="3962400" y="2514600"/>
            <a:ext cx="4800600" cy="3429000"/>
          </a:xfrm>
        </p:spPr>
        <p:txBody>
          <a:bodyPr anchor="ctr">
            <a:noAutofit/>
          </a:bodyPr>
          <a:lstStyle/>
          <a:p>
            <a:r>
              <a:rPr lang="en-US" altLang="en-US" sz="4000" b="1" dirty="0">
                <a:solidFill>
                  <a:schemeClr val="tx1"/>
                </a:solidFill>
              </a:rPr>
              <a:t>Chapter 7</a:t>
            </a:r>
          </a:p>
          <a:p>
            <a:r>
              <a:rPr lang="en-US" altLang="en-US" sz="3600" dirty="0">
                <a:solidFill>
                  <a:schemeClr val="tx1"/>
                </a:solidFill>
              </a:rPr>
              <a:t>Accounting for Receivables</a:t>
            </a:r>
          </a:p>
        </p:txBody>
      </p:sp>
      <p:sp>
        <p:nvSpPr>
          <p:cNvPr id="9" name="Text Placeholder 8"/>
          <p:cNvSpPr>
            <a:spLocks noGrp="1"/>
          </p:cNvSpPr>
          <p:nvPr>
            <p:ph type="body" sz="quarter" idx="11"/>
          </p:nvPr>
        </p:nvSpPr>
        <p:spPr>
          <a:xfrm>
            <a:off x="457200" y="6324600"/>
            <a:ext cx="8305800" cy="533400"/>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48399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altLang="en-US" dirty="0"/>
              <a:t>Sales on Bank Credit Card</a:t>
            </a:r>
            <a:endParaRPr lang="en-US" dirty="0"/>
          </a:p>
        </p:txBody>
      </p:sp>
      <p:sp>
        <p:nvSpPr>
          <p:cNvPr id="4" name="Text Placeholder 3"/>
          <p:cNvSpPr>
            <a:spLocks noGrp="1"/>
          </p:cNvSpPr>
          <p:nvPr>
            <p:ph type="body" sz="quarter" idx="13"/>
          </p:nvPr>
        </p:nvSpPr>
        <p:spPr>
          <a:xfrm>
            <a:off x="762000" y="1295400"/>
            <a:ext cx="7620000" cy="609600"/>
          </a:xfrm>
        </p:spPr>
        <p:txBody>
          <a:bodyPr>
            <a:normAutofit fontScale="92500" lnSpcReduction="10000"/>
          </a:bodyPr>
          <a:lstStyle/>
          <a:p>
            <a:r>
              <a:rPr lang="en-US" altLang="en-US" sz="1900" b="1" kern="0" dirty="0">
                <a:solidFill>
                  <a:prstClr val="black"/>
                </a:solidFill>
              </a:rPr>
              <a:t>Learning Objective C1: </a:t>
            </a:r>
            <a:r>
              <a:rPr lang="en-US" sz="1900" dirty="0"/>
              <a:t>Describe accounts receivable and how they occur and are recorded.</a:t>
            </a:r>
          </a:p>
        </p:txBody>
      </p:sp>
      <p:sp>
        <p:nvSpPr>
          <p:cNvPr id="2" name="Content Placeholder 1"/>
          <p:cNvSpPr>
            <a:spLocks noGrp="1"/>
          </p:cNvSpPr>
          <p:nvPr>
            <p:ph sz="quarter" idx="15"/>
          </p:nvPr>
        </p:nvSpPr>
        <p:spPr>
          <a:xfrm>
            <a:off x="457200" y="2133600"/>
            <a:ext cx="8229600" cy="1219200"/>
          </a:xfrm>
        </p:spPr>
        <p:txBody>
          <a:bodyPr>
            <a:normAutofit fontScale="85000" lnSpcReduction="20000"/>
          </a:bodyPr>
          <a:lstStyle/>
          <a:p>
            <a:pPr marL="0" indent="0">
              <a:lnSpc>
                <a:spcPct val="120000"/>
              </a:lnSpc>
              <a:buNone/>
            </a:pPr>
            <a:r>
              <a:rPr lang="en-US" sz="2800" dirty="0"/>
              <a:t>On July 15, </a:t>
            </a:r>
            <a:r>
              <a:rPr lang="en-US" sz="2800" dirty="0" err="1"/>
              <a:t>TechCom</a:t>
            </a:r>
            <a:r>
              <a:rPr lang="en-US" sz="2800" dirty="0"/>
              <a:t> has $100 of credit card sales with a 4% fee, and its $96 cash is received immediately on deposit. </a:t>
            </a:r>
          </a:p>
        </p:txBody>
      </p:sp>
      <p:sp>
        <p:nvSpPr>
          <p:cNvPr id="6" name="Content Placeholder 5"/>
          <p:cNvSpPr>
            <a:spLocks noGrp="1"/>
          </p:cNvSpPr>
          <p:nvPr>
            <p:ph sz="quarter" idx="18"/>
          </p:nvPr>
        </p:nvSpPr>
        <p:spPr>
          <a:xfrm>
            <a:off x="457200" y="5105400"/>
            <a:ext cx="8229600" cy="1219200"/>
          </a:xfrm>
        </p:spPr>
        <p:txBody>
          <a:bodyPr>
            <a:noAutofit/>
          </a:bodyPr>
          <a:lstStyle/>
          <a:p>
            <a:pPr marL="0" indent="0">
              <a:buNone/>
            </a:pPr>
            <a:r>
              <a:rPr lang="en-US" sz="2400" dirty="0"/>
              <a:t>We omit the entry to Dr. Cost of Sales and Cr. Merchandise Inventory to focus on credit card expense.</a:t>
            </a:r>
          </a:p>
        </p:txBody>
      </p:sp>
      <p:pic>
        <p:nvPicPr>
          <p:cNvPr id="7" name="Picture 6" descr="This journal entry for July 15 debits Cash for 96, debits Credit Card Expense for 4,  and credits Sales for 100, with Explanation: Record credit card sales less a 4% credit card expense.* The asterisk refers to the comment: We omit the entry to Dr. Cost of Sales and Cr. Merchandise Inventory to focus on credit card expense." title="Sales on Bank Credit Card journal entry">
            <a:extLst>
              <a:ext uri="{FF2B5EF4-FFF2-40B4-BE49-F238E27FC236}">
                <a16:creationId xmlns:a16="http://schemas.microsoft.com/office/drawing/2014/main" id="{C15B8F8A-4951-4D89-BEDA-5F32B0314152}"/>
              </a:ext>
            </a:extLst>
          </p:cNvPr>
          <p:cNvPicPr>
            <a:picLocks noChangeAspect="1"/>
          </p:cNvPicPr>
          <p:nvPr/>
        </p:nvPicPr>
        <p:blipFill>
          <a:blip r:embed="rId3"/>
          <a:stretch>
            <a:fillRect/>
          </a:stretch>
        </p:blipFill>
        <p:spPr>
          <a:xfrm>
            <a:off x="476174" y="3438073"/>
            <a:ext cx="8191651" cy="1505853"/>
          </a:xfrm>
          <a:prstGeom prst="rect">
            <a:avLst/>
          </a:prstGeom>
        </p:spPr>
      </p:pic>
    </p:spTree>
    <p:extLst>
      <p:ext uri="{BB962C8B-B14F-4D97-AF65-F5344CB8AC3E}">
        <p14:creationId xmlns:p14="http://schemas.microsoft.com/office/powerpoint/2010/main" val="227079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altLang="en-US" dirty="0"/>
              <a:t>Sales on Installment</a:t>
            </a:r>
            <a:endParaRPr lang="en-US" dirty="0"/>
          </a:p>
        </p:txBody>
      </p:sp>
      <p:sp>
        <p:nvSpPr>
          <p:cNvPr id="4" name="Text Placeholder 3"/>
          <p:cNvSpPr>
            <a:spLocks noGrp="1"/>
          </p:cNvSpPr>
          <p:nvPr>
            <p:ph type="body" sz="quarter" idx="13"/>
          </p:nvPr>
        </p:nvSpPr>
        <p:spPr>
          <a:xfrm>
            <a:off x="762000" y="1295400"/>
            <a:ext cx="7620000" cy="685800"/>
          </a:xfrm>
        </p:spPr>
        <p:txBody>
          <a:bodyPr>
            <a:normAutofit/>
          </a:bodyPr>
          <a:lstStyle/>
          <a:p>
            <a:r>
              <a:rPr lang="en-US" altLang="en-US" b="1" kern="0" dirty="0">
                <a:solidFill>
                  <a:prstClr val="black"/>
                </a:solidFill>
              </a:rPr>
              <a:t>Learning Objective C1: </a:t>
            </a:r>
            <a:r>
              <a:rPr lang="en-US" dirty="0"/>
              <a:t>Describe accounts receivable and how they occur and are recorded.</a:t>
            </a:r>
          </a:p>
        </p:txBody>
      </p:sp>
      <p:sp>
        <p:nvSpPr>
          <p:cNvPr id="8" name="Content Placeholder 7"/>
          <p:cNvSpPr>
            <a:spLocks noGrp="1"/>
          </p:cNvSpPr>
          <p:nvPr>
            <p:ph idx="1"/>
          </p:nvPr>
        </p:nvSpPr>
        <p:spPr>
          <a:xfrm>
            <a:off x="457200" y="2133600"/>
            <a:ext cx="8305800" cy="4191000"/>
          </a:xfrm>
        </p:spPr>
        <p:txBody>
          <a:bodyPr>
            <a:normAutofit/>
          </a:bodyPr>
          <a:lstStyle/>
          <a:p>
            <a:pPr marL="0" indent="0">
              <a:buNone/>
            </a:pPr>
            <a:r>
              <a:rPr lang="en-US" sz="2400" dirty="0"/>
              <a:t>Amounts owed by customers from credit sales for which payment is required in periodic amounts over an extended time period. The customer is usually charged interest.</a:t>
            </a:r>
          </a:p>
        </p:txBody>
      </p:sp>
    </p:spTree>
    <p:extLst>
      <p:ext uri="{BB962C8B-B14F-4D97-AF65-F5344CB8AC3E}">
        <p14:creationId xmlns:p14="http://schemas.microsoft.com/office/powerpoint/2010/main" val="360945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noAutofit/>
          </a:bodyPr>
          <a:lstStyle/>
          <a:p>
            <a:r>
              <a:rPr lang="en-US" dirty="0"/>
              <a:t>NEED-TO-KNOW 7-1 </a:t>
            </a:r>
            <a:r>
              <a:rPr lang="en-US" altLang="en-US" dirty="0"/>
              <a:t>(1 of 2)</a:t>
            </a:r>
            <a:endParaRPr lang="en-US" dirty="0"/>
          </a:p>
        </p:txBody>
      </p:sp>
      <p:sp>
        <p:nvSpPr>
          <p:cNvPr id="4" name="Text Placeholder 3"/>
          <p:cNvSpPr>
            <a:spLocks noGrp="1"/>
          </p:cNvSpPr>
          <p:nvPr>
            <p:ph type="body" sz="quarter" idx="13"/>
          </p:nvPr>
        </p:nvSpPr>
        <p:spPr>
          <a:xfrm>
            <a:off x="762000" y="1295400"/>
            <a:ext cx="7620000" cy="685800"/>
          </a:xfrm>
        </p:spPr>
        <p:txBody>
          <a:bodyPr>
            <a:normAutofit/>
          </a:bodyPr>
          <a:lstStyle/>
          <a:p>
            <a:r>
              <a:rPr lang="en-US" altLang="en-US" b="1" kern="0" dirty="0">
                <a:solidFill>
                  <a:prstClr val="black"/>
                </a:solidFill>
              </a:rPr>
              <a:t>Learning Objective C1: </a:t>
            </a:r>
            <a:r>
              <a:rPr lang="en-US" dirty="0"/>
              <a:t>Describe accounts receivable and how they occur and are recorded.</a:t>
            </a:r>
          </a:p>
        </p:txBody>
      </p:sp>
      <p:sp>
        <p:nvSpPr>
          <p:cNvPr id="3" name="Content Placeholder 2"/>
          <p:cNvSpPr>
            <a:spLocks noGrp="1"/>
          </p:cNvSpPr>
          <p:nvPr>
            <p:ph idx="1"/>
          </p:nvPr>
        </p:nvSpPr>
        <p:spPr>
          <a:xfrm>
            <a:off x="381000" y="2133600"/>
            <a:ext cx="8382000" cy="4191000"/>
          </a:xfrm>
        </p:spPr>
        <p:txBody>
          <a:bodyPr>
            <a:normAutofit/>
          </a:bodyPr>
          <a:lstStyle/>
          <a:p>
            <a:r>
              <a:rPr lang="en-US" sz="2400" dirty="0">
                <a:solidFill>
                  <a:srgbClr val="000000"/>
                </a:solidFill>
              </a:rPr>
              <a:t>A small retailer allows customers to use two different credit cards in charging purchases. The AA Bank Card assesses a 5% service charge for credit card sales. </a:t>
            </a:r>
          </a:p>
          <a:p>
            <a:pPr>
              <a:defRPr/>
            </a:pPr>
            <a:r>
              <a:rPr lang="en-US" sz="2400" dirty="0">
                <a:solidFill>
                  <a:srgbClr val="000000"/>
                </a:solidFill>
              </a:rPr>
              <a:t>The VIZA Card assesses a 3% charge on sales for using its card. This retailer also has its own store credit card.  As of January 31 month-end, the retailer earned $75 in net interest revenue on its own card. </a:t>
            </a:r>
            <a:endParaRPr lang="en-US" sz="2400" dirty="0">
              <a:solidFill>
                <a:prstClr val="black"/>
              </a:solidFill>
            </a:endParaRPr>
          </a:p>
        </p:txBody>
      </p:sp>
    </p:spTree>
    <p:extLst>
      <p:ext uri="{BB962C8B-B14F-4D97-AF65-F5344CB8AC3E}">
        <p14:creationId xmlns:p14="http://schemas.microsoft.com/office/powerpoint/2010/main" val="2677959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noAutofit/>
          </a:bodyPr>
          <a:lstStyle/>
          <a:p>
            <a:r>
              <a:rPr lang="en-US" dirty="0"/>
              <a:t>NEED-TO-KNOW 7-1 </a:t>
            </a:r>
            <a:r>
              <a:rPr lang="en-US" altLang="en-US" dirty="0"/>
              <a:t>(2 of 2)</a:t>
            </a:r>
            <a:endParaRPr lang="en-US" dirty="0"/>
          </a:p>
        </p:txBody>
      </p:sp>
      <p:sp>
        <p:nvSpPr>
          <p:cNvPr id="4" name="Text Placeholder 3"/>
          <p:cNvSpPr>
            <a:spLocks noGrp="1"/>
          </p:cNvSpPr>
          <p:nvPr>
            <p:ph type="body" sz="quarter" idx="13"/>
          </p:nvPr>
        </p:nvSpPr>
        <p:spPr>
          <a:xfrm>
            <a:off x="762000" y="1295400"/>
            <a:ext cx="7620000" cy="685800"/>
          </a:xfrm>
        </p:spPr>
        <p:txBody>
          <a:bodyPr>
            <a:normAutofit/>
          </a:bodyPr>
          <a:lstStyle/>
          <a:p>
            <a:r>
              <a:rPr lang="en-US" altLang="en-US" b="1" kern="0" dirty="0">
                <a:solidFill>
                  <a:prstClr val="black"/>
                </a:solidFill>
              </a:rPr>
              <a:t>Learning Objective C1: </a:t>
            </a:r>
            <a:r>
              <a:rPr lang="en-US" altLang="en-US" kern="0" dirty="0">
                <a:solidFill>
                  <a:prstClr val="black"/>
                </a:solidFill>
              </a:rPr>
              <a:t>D</a:t>
            </a:r>
            <a:r>
              <a:rPr lang="en-US" dirty="0"/>
              <a:t>escribe accounts receivable and how they occur and are recorded.</a:t>
            </a:r>
          </a:p>
        </p:txBody>
      </p:sp>
      <p:sp>
        <p:nvSpPr>
          <p:cNvPr id="5" name="Content Placeholder 4"/>
          <p:cNvSpPr>
            <a:spLocks noGrp="1"/>
          </p:cNvSpPr>
          <p:nvPr>
            <p:ph idx="1"/>
          </p:nvPr>
        </p:nvSpPr>
        <p:spPr>
          <a:xfrm>
            <a:off x="533400" y="2057400"/>
            <a:ext cx="8077200" cy="1447800"/>
          </a:xfrm>
        </p:spPr>
        <p:txBody>
          <a:bodyPr>
            <a:normAutofit/>
          </a:bodyPr>
          <a:lstStyle/>
          <a:p>
            <a:pPr marL="0" indent="0">
              <a:buNone/>
            </a:pPr>
            <a:r>
              <a:rPr lang="en-US" sz="2200" dirty="0">
                <a:solidFill>
                  <a:srgbClr val="000000"/>
                </a:solidFill>
              </a:rPr>
              <a:t>Prepare journal entries to record the following selected credit card transactions for the retailer. (The retailer uses the perpetual inventory system for recording sales.)</a:t>
            </a:r>
          </a:p>
        </p:txBody>
      </p:sp>
      <p:graphicFrame>
        <p:nvGraphicFramePr>
          <p:cNvPr id="6" name="Table 5"/>
          <p:cNvGraphicFramePr>
            <a:graphicFrameLocks noGrp="1"/>
          </p:cNvGraphicFramePr>
          <p:nvPr>
            <p:extLst>
              <p:ext uri="{D42A27DB-BD31-4B8C-83A1-F6EECF244321}">
                <p14:modId xmlns:p14="http://schemas.microsoft.com/office/powerpoint/2010/main" val="647837480"/>
              </p:ext>
            </p:extLst>
          </p:nvPr>
        </p:nvGraphicFramePr>
        <p:xfrm>
          <a:off x="580571" y="3595914"/>
          <a:ext cx="8001000" cy="243840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812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Jan. 2</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Sold merchandise for $1,000 (that had cost $600) and accepted the customer’s AA Bank Card.   </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812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Jan. 6</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Sold merchandise for $400 (that had cost $300) and accepted the customer’s VIZA Card.</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812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Jan. 31</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Recognized the $75 interest revenue earned on its store credit card for January.</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33699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noAutofit/>
          </a:bodyPr>
          <a:lstStyle/>
          <a:p>
            <a:pPr>
              <a:spcBef>
                <a:spcPts val="0"/>
              </a:spcBef>
              <a:defRPr/>
            </a:pPr>
            <a:r>
              <a:rPr lang="en-US" dirty="0"/>
              <a:t>NEED-TO-KNOW 7-1 SOLUTION </a:t>
            </a:r>
            <a:r>
              <a:rPr lang="en-US" altLang="en-US" dirty="0"/>
              <a:t>(1 of 4)</a:t>
            </a:r>
            <a:endParaRPr lang="en-US" dirty="0"/>
          </a:p>
        </p:txBody>
      </p:sp>
      <p:sp>
        <p:nvSpPr>
          <p:cNvPr id="4" name="Text Placeholder 3"/>
          <p:cNvSpPr>
            <a:spLocks noGrp="1"/>
          </p:cNvSpPr>
          <p:nvPr>
            <p:ph type="body" sz="quarter" idx="13"/>
          </p:nvPr>
        </p:nvSpPr>
        <p:spPr>
          <a:xfrm>
            <a:off x="762000" y="1752600"/>
            <a:ext cx="7620000" cy="609600"/>
          </a:xfrm>
        </p:spPr>
        <p:txBody>
          <a:bodyPr>
            <a:normAutofit lnSpcReduction="10000"/>
          </a:bodyPr>
          <a:lstStyle/>
          <a:p>
            <a:r>
              <a:rPr lang="en-US" altLang="en-US" b="1" kern="0" dirty="0">
                <a:solidFill>
                  <a:prstClr val="black"/>
                </a:solidFill>
              </a:rPr>
              <a:t>Learning Objective C1: </a:t>
            </a:r>
            <a:r>
              <a:rPr lang="en-US" dirty="0"/>
              <a:t>Describe accounts receivable and how they occur and are recorded.</a:t>
            </a:r>
          </a:p>
        </p:txBody>
      </p:sp>
      <p:sp>
        <p:nvSpPr>
          <p:cNvPr id="3" name="Content Placeholder 2"/>
          <p:cNvSpPr>
            <a:spLocks noGrp="1"/>
          </p:cNvSpPr>
          <p:nvPr>
            <p:ph idx="1"/>
          </p:nvPr>
        </p:nvSpPr>
        <p:spPr>
          <a:xfrm>
            <a:off x="533400" y="2514600"/>
            <a:ext cx="8077200" cy="3886200"/>
          </a:xfrm>
        </p:spPr>
        <p:txBody>
          <a:bodyPr>
            <a:normAutofit/>
          </a:bodyPr>
          <a:lstStyle/>
          <a:p>
            <a:pPr marL="0" indent="0">
              <a:buNone/>
            </a:pPr>
            <a:r>
              <a:rPr lang="en-US" sz="2000" dirty="0">
                <a:solidFill>
                  <a:srgbClr val="000000"/>
                </a:solidFill>
              </a:rPr>
              <a:t>A small retailer allows customers to use two different credit cards in charging purchases. The AA Bank Card receives an immediate credit to its account when it deposits sales receipts. AA Bank assesses a 5% service charge for credit card sales. The second credit card that the retailer accepts is the VIZA Card. The retailer sends its accumulated receipts to VIZA on a weekly basis and is paid by VIZA about a week later. VIZA assesses a 3% charge on sales for using its card. Prepare journal entries to record the following selected credit card transactions for the retailer. (The retailer uses the perpetual inventory system for recording sales.)</a:t>
            </a:r>
            <a:endParaRPr lang="en-US" sz="2000" dirty="0">
              <a:solidFill>
                <a:prstClr val="black"/>
              </a:solidFill>
            </a:endParaRPr>
          </a:p>
        </p:txBody>
      </p:sp>
    </p:spTree>
    <p:extLst>
      <p:ext uri="{BB962C8B-B14F-4D97-AF65-F5344CB8AC3E}">
        <p14:creationId xmlns:p14="http://schemas.microsoft.com/office/powerpoint/2010/main" val="239743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114" y="533400"/>
            <a:ext cx="7752086" cy="1066800"/>
          </a:xfrm>
        </p:spPr>
        <p:txBody>
          <a:bodyPr>
            <a:noAutofit/>
          </a:bodyPr>
          <a:lstStyle/>
          <a:p>
            <a:pPr>
              <a:spcBef>
                <a:spcPts val="0"/>
              </a:spcBef>
              <a:defRPr/>
            </a:pPr>
            <a:r>
              <a:rPr lang="en-US" dirty="0"/>
              <a:t>NEED-TO-KNOW 7-1 SOLUTION </a:t>
            </a:r>
            <a:r>
              <a:rPr lang="en-US" altLang="en-US" dirty="0"/>
              <a:t>(2 of 4)</a:t>
            </a:r>
            <a:endParaRPr lang="en-US" dirty="0"/>
          </a:p>
        </p:txBody>
      </p:sp>
      <p:sp>
        <p:nvSpPr>
          <p:cNvPr id="4" name="Text Placeholder 3"/>
          <p:cNvSpPr>
            <a:spLocks noGrp="1"/>
          </p:cNvSpPr>
          <p:nvPr>
            <p:ph type="body" sz="quarter" idx="13"/>
          </p:nvPr>
        </p:nvSpPr>
        <p:spPr>
          <a:xfrm>
            <a:off x="762000" y="1752600"/>
            <a:ext cx="7620000" cy="685800"/>
          </a:xfrm>
        </p:spPr>
        <p:txBody>
          <a:bodyPr>
            <a:normAutofit/>
          </a:bodyPr>
          <a:lstStyle/>
          <a:p>
            <a:r>
              <a:rPr lang="en-US" altLang="en-US" b="1" kern="0" dirty="0">
                <a:solidFill>
                  <a:prstClr val="black"/>
                </a:solidFill>
              </a:rPr>
              <a:t>Learning Objective C1: </a:t>
            </a:r>
            <a:r>
              <a:rPr lang="en-US" dirty="0"/>
              <a:t>Describe accounts receivable and how they occur and are recorded.</a:t>
            </a:r>
          </a:p>
        </p:txBody>
      </p:sp>
      <p:graphicFrame>
        <p:nvGraphicFramePr>
          <p:cNvPr id="7" name="Table 6"/>
          <p:cNvGraphicFramePr>
            <a:graphicFrameLocks noGrp="1"/>
          </p:cNvGraphicFramePr>
          <p:nvPr>
            <p:extLst>
              <p:ext uri="{D42A27DB-BD31-4B8C-83A1-F6EECF244321}">
                <p14:modId xmlns:p14="http://schemas.microsoft.com/office/powerpoint/2010/main" val="3807015611"/>
              </p:ext>
            </p:extLst>
          </p:nvPr>
        </p:nvGraphicFramePr>
        <p:xfrm>
          <a:off x="621665" y="2438400"/>
          <a:ext cx="7988935" cy="838200"/>
        </p:xfrm>
        <a:graphic>
          <a:graphicData uri="http://schemas.openxmlformats.org/drawingml/2006/table">
            <a:tbl>
              <a:tblPr firstRow="1" bandRow="1">
                <a:tableStyleId>{5940675A-B579-460E-94D1-54222C63F5DA}</a:tableStyleId>
              </a:tblPr>
              <a:tblGrid>
                <a:gridCol w="974052">
                  <a:extLst>
                    <a:ext uri="{9D8B030D-6E8A-4147-A177-3AD203B41FA5}">
                      <a16:colId xmlns:a16="http://schemas.microsoft.com/office/drawing/2014/main" val="20000"/>
                    </a:ext>
                  </a:extLst>
                </a:gridCol>
                <a:gridCol w="7014883">
                  <a:extLst>
                    <a:ext uri="{9D8B030D-6E8A-4147-A177-3AD203B41FA5}">
                      <a16:colId xmlns:a16="http://schemas.microsoft.com/office/drawing/2014/main" val="20001"/>
                    </a:ext>
                  </a:extLst>
                </a:gridCol>
              </a:tblGrid>
              <a:tr h="83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Jan. 2</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Sold merchandise for $1,000 (that had cost $600) and accepted the customer’s AA Bank Card. The AA receipts are immediately deposited in the retailer’s bank account.</a:t>
                      </a:r>
                      <a:endParaRPr lang="en-US" sz="1600" dirty="0">
                        <a:solidFill>
                          <a:prstClr val="black"/>
                        </a:solidFill>
                        <a:cs typeface="+mn-cs"/>
                      </a:endParaRPr>
                    </a:p>
                  </a:txBody>
                  <a:tcPr anchor="ctr"/>
                </a:tc>
                <a:extLst>
                  <a:ext uri="{0D108BD9-81ED-4DB2-BD59-A6C34878D82A}">
                    <a16:rowId xmlns:a16="http://schemas.microsoft.com/office/drawing/2014/main" val="10000"/>
                  </a:ext>
                </a:extLst>
              </a:tr>
            </a:tbl>
          </a:graphicData>
        </a:graphic>
      </p:graphicFrame>
      <p:pic>
        <p:nvPicPr>
          <p:cNvPr id="8" name="Picture 7" descr="Two journal entries shown are:&#10;&#10;Jan. 2, debit Cash for 950, debit Credit card expense for 50 ($1,000 x .05), and credit Sales for 1,000.&#10;&#10;Jan. 2, debit Cost of goods sold for 600 and credit Merchandise inventory for 600."/>
          <p:cNvPicPr>
            <a:picLocks noChangeAspect="1"/>
          </p:cNvPicPr>
          <p:nvPr/>
        </p:nvPicPr>
        <p:blipFill>
          <a:blip r:embed="rId2"/>
          <a:stretch>
            <a:fillRect/>
          </a:stretch>
        </p:blipFill>
        <p:spPr>
          <a:xfrm>
            <a:off x="2125503" y="3424857"/>
            <a:ext cx="4892993" cy="2965133"/>
          </a:xfrm>
          <a:prstGeom prst="rect">
            <a:avLst/>
          </a:prstGeom>
        </p:spPr>
      </p:pic>
    </p:spTree>
    <p:extLst>
      <p:ext uri="{BB962C8B-B14F-4D97-AF65-F5344CB8AC3E}">
        <p14:creationId xmlns:p14="http://schemas.microsoft.com/office/powerpoint/2010/main" val="302365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noAutofit/>
          </a:bodyPr>
          <a:lstStyle/>
          <a:p>
            <a:pPr>
              <a:spcBef>
                <a:spcPts val="0"/>
              </a:spcBef>
              <a:defRPr/>
            </a:pPr>
            <a:r>
              <a:rPr lang="en-US" dirty="0"/>
              <a:t>NEED-TO-KNOW 7-1 SOLUTION </a:t>
            </a:r>
            <a:r>
              <a:rPr lang="en-US" altLang="en-US" dirty="0"/>
              <a:t>(3 of 4)</a:t>
            </a:r>
            <a:endParaRPr lang="en-US" dirty="0"/>
          </a:p>
        </p:txBody>
      </p:sp>
      <p:sp>
        <p:nvSpPr>
          <p:cNvPr id="4" name="Text Placeholder 3"/>
          <p:cNvSpPr>
            <a:spLocks noGrp="1"/>
          </p:cNvSpPr>
          <p:nvPr>
            <p:ph type="body" sz="quarter" idx="13"/>
          </p:nvPr>
        </p:nvSpPr>
        <p:spPr>
          <a:xfrm>
            <a:off x="762000" y="1752600"/>
            <a:ext cx="7620000" cy="609600"/>
          </a:xfrm>
        </p:spPr>
        <p:txBody>
          <a:bodyPr>
            <a:normAutofit lnSpcReduction="10000"/>
          </a:bodyPr>
          <a:lstStyle/>
          <a:p>
            <a:r>
              <a:rPr lang="en-US" altLang="en-US" b="1" kern="0" dirty="0">
                <a:solidFill>
                  <a:prstClr val="black"/>
                </a:solidFill>
              </a:rPr>
              <a:t>Learning Objective C1: </a:t>
            </a:r>
            <a:r>
              <a:rPr lang="en-US" dirty="0"/>
              <a:t>Describe accounts receivable and how they occur and are recorded.</a:t>
            </a:r>
          </a:p>
        </p:txBody>
      </p:sp>
      <p:sp>
        <p:nvSpPr>
          <p:cNvPr id="3" name="Content Placeholder 2"/>
          <p:cNvSpPr>
            <a:spLocks noGrp="1"/>
          </p:cNvSpPr>
          <p:nvPr>
            <p:ph idx="1"/>
          </p:nvPr>
        </p:nvSpPr>
        <p:spPr>
          <a:xfrm>
            <a:off x="533400" y="2438400"/>
            <a:ext cx="8077200" cy="4038600"/>
          </a:xfrm>
        </p:spPr>
        <p:txBody>
          <a:bodyPr>
            <a:noAutofit/>
          </a:bodyPr>
          <a:lstStyle/>
          <a:p>
            <a:pPr marL="0" indent="0">
              <a:buNone/>
              <a:defRPr/>
            </a:pPr>
            <a:r>
              <a:rPr lang="en-US" sz="2200" dirty="0">
                <a:solidFill>
                  <a:srgbClr val="000000"/>
                </a:solidFill>
              </a:rPr>
              <a:t>A small retailer allows customers to use two different credit cards in charging purchases. The AA Bank Card receives an immediate credit to its account when it deposits sales receipts. AA Bank assesses a 5% service charge for credit card sales. The second credit card that the retailer accepts is the VIZA Card. The retailer sends its accumulated receipts to VIZA on a weekly basis and is paid by VIZA about a week later. VIZA assesses a 3% charge on sales for using its card. Prepare journal entries to record the following selected credit card transactions for the retailer. (The retailer uses the perpetual inventory system for recording sales.)</a:t>
            </a:r>
            <a:endParaRPr lang="en-US" sz="2200" dirty="0">
              <a:solidFill>
                <a:prstClr val="black"/>
              </a:solidFill>
            </a:endParaRPr>
          </a:p>
        </p:txBody>
      </p:sp>
    </p:spTree>
    <p:extLst>
      <p:ext uri="{BB962C8B-B14F-4D97-AF65-F5344CB8AC3E}">
        <p14:creationId xmlns:p14="http://schemas.microsoft.com/office/powerpoint/2010/main" val="121949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noAutofit/>
          </a:bodyPr>
          <a:lstStyle/>
          <a:p>
            <a:pPr>
              <a:spcBef>
                <a:spcPts val="0"/>
              </a:spcBef>
              <a:defRPr/>
            </a:pPr>
            <a:r>
              <a:rPr lang="en-US" dirty="0"/>
              <a:t>NEED-TO-KNOW 7-1 SOLUTION </a:t>
            </a:r>
            <a:r>
              <a:rPr lang="en-US" altLang="en-US" dirty="0"/>
              <a:t>(4 of 4)</a:t>
            </a:r>
            <a:endParaRPr lang="en-US" dirty="0"/>
          </a:p>
        </p:txBody>
      </p:sp>
      <p:sp>
        <p:nvSpPr>
          <p:cNvPr id="4" name="Text Placeholder 3"/>
          <p:cNvSpPr>
            <a:spLocks noGrp="1"/>
          </p:cNvSpPr>
          <p:nvPr>
            <p:ph type="body" sz="quarter" idx="13"/>
          </p:nvPr>
        </p:nvSpPr>
        <p:spPr>
          <a:xfrm>
            <a:off x="762000" y="1752600"/>
            <a:ext cx="7620000" cy="609600"/>
          </a:xfrm>
        </p:spPr>
        <p:txBody>
          <a:bodyPr>
            <a:normAutofit lnSpcReduction="10000"/>
          </a:bodyPr>
          <a:lstStyle/>
          <a:p>
            <a:r>
              <a:rPr lang="en-US" altLang="en-US" b="1" kern="0" dirty="0">
                <a:solidFill>
                  <a:prstClr val="black"/>
                </a:solidFill>
              </a:rPr>
              <a:t>Learning Objective C1: </a:t>
            </a:r>
            <a:r>
              <a:rPr lang="en-US" dirty="0"/>
              <a:t>Describe accounts receivable and how they occur and are recorded.</a:t>
            </a:r>
          </a:p>
        </p:txBody>
      </p:sp>
      <p:graphicFrame>
        <p:nvGraphicFramePr>
          <p:cNvPr id="3" name="Table 2"/>
          <p:cNvGraphicFramePr>
            <a:graphicFrameLocks noGrp="1"/>
          </p:cNvGraphicFramePr>
          <p:nvPr>
            <p:extLst>
              <p:ext uri="{D42A27DB-BD31-4B8C-83A1-F6EECF244321}">
                <p14:modId xmlns:p14="http://schemas.microsoft.com/office/powerpoint/2010/main" val="4263500787"/>
              </p:ext>
            </p:extLst>
          </p:nvPr>
        </p:nvGraphicFramePr>
        <p:xfrm>
          <a:off x="609600" y="2438400"/>
          <a:ext cx="7848600" cy="1036320"/>
        </p:xfrm>
        <a:graphic>
          <a:graphicData uri="http://schemas.openxmlformats.org/drawingml/2006/table">
            <a:tbl>
              <a:tblPr firstRow="1" bandRow="1">
                <a:tableStyleId>{5940675A-B579-460E-94D1-54222C63F5DA}</a:tableStyleId>
              </a:tblPr>
              <a:tblGrid>
                <a:gridCol w="1015853">
                  <a:extLst>
                    <a:ext uri="{9D8B030D-6E8A-4147-A177-3AD203B41FA5}">
                      <a16:colId xmlns:a16="http://schemas.microsoft.com/office/drawing/2014/main" val="20000"/>
                    </a:ext>
                  </a:extLst>
                </a:gridCol>
                <a:gridCol w="6832747">
                  <a:extLst>
                    <a:ext uri="{9D8B030D-6E8A-4147-A177-3AD203B41FA5}">
                      <a16:colId xmlns:a16="http://schemas.microsoft.com/office/drawing/2014/main" val="20001"/>
                    </a:ext>
                  </a:extLst>
                </a:gridCol>
              </a:tblGrid>
              <a:tr h="495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Jan. 6</a:t>
                      </a: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Sold merchandise for $400 (that had cost $300) and accepted the customer’s VIZA Card.</a:t>
                      </a: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495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Jan. 31</a:t>
                      </a: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Recognized the $75 interest revenue earned on its store credit card for January.</a:t>
                      </a: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bl>
          </a:graphicData>
        </a:graphic>
      </p:graphicFrame>
      <p:pic>
        <p:nvPicPr>
          <p:cNvPr id="5" name="Picture 4" descr="Five journal entries shown are:&#10;&#10;Jan. 2, debit Cash for 950, debit Credit card expense for 50 ($1,000 x .05), and credit Sales for 1,000.&#10;&#10;Jan. 2, debit Cost of goods sold for 600 and credit Merchandise inventory for 600.&#10;&#10;Jan. 6, debit Cash for 388, debit Credit card expense for 12 ($400 x .03), and credit Sales for 400.&#10;&#10;Jan. 6, debit Cost of goods sold for 300 and credit Merchandise inventory for 300.&#10;&#10;Jan. 31, debit Accounts receivable for 75 and credit Interest revenue for 75."/>
          <p:cNvPicPr>
            <a:picLocks noChangeAspect="1"/>
          </p:cNvPicPr>
          <p:nvPr/>
        </p:nvPicPr>
        <p:blipFill>
          <a:blip r:embed="rId3"/>
          <a:stretch>
            <a:fillRect/>
          </a:stretch>
        </p:blipFill>
        <p:spPr>
          <a:xfrm>
            <a:off x="2117265" y="3553777"/>
            <a:ext cx="4924425" cy="2923223"/>
          </a:xfrm>
          <a:prstGeom prst="rect">
            <a:avLst/>
          </a:prstGeom>
        </p:spPr>
      </p:pic>
    </p:spTree>
    <p:extLst>
      <p:ext uri="{BB962C8B-B14F-4D97-AF65-F5344CB8AC3E}">
        <p14:creationId xmlns:p14="http://schemas.microsoft.com/office/powerpoint/2010/main" val="66321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2286000"/>
            <a:ext cx="8382000" cy="2590800"/>
          </a:xfrm>
        </p:spPr>
        <p:txBody>
          <a:bodyPr>
            <a:normAutofit/>
          </a:bodyPr>
          <a:lstStyle/>
          <a:p>
            <a:r>
              <a:rPr lang="en-US" altLang="en-US" b="1" dirty="0"/>
              <a:t>Learning Objective P1: </a:t>
            </a:r>
            <a:r>
              <a:rPr lang="en-US" dirty="0"/>
              <a:t>Apply the direct write-off method to accounts receivable.</a:t>
            </a:r>
          </a:p>
        </p:txBody>
      </p:sp>
    </p:spTree>
    <p:extLst>
      <p:ext uri="{BB962C8B-B14F-4D97-AF65-F5344CB8AC3E}">
        <p14:creationId xmlns:p14="http://schemas.microsoft.com/office/powerpoint/2010/main" val="97761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altLang="en-US" dirty="0"/>
              <a:t>Direct Write-Off Method</a:t>
            </a:r>
            <a:endParaRPr lang="en-US" dirty="0"/>
          </a:p>
        </p:txBody>
      </p:sp>
      <p:sp>
        <p:nvSpPr>
          <p:cNvPr id="5" name="Text Placeholder 4"/>
          <p:cNvSpPr>
            <a:spLocks noGrp="1"/>
          </p:cNvSpPr>
          <p:nvPr>
            <p:ph type="body" sz="quarter" idx="13"/>
          </p:nvPr>
        </p:nvSpPr>
        <p:spPr>
          <a:xfrm>
            <a:off x="381000" y="1295400"/>
            <a:ext cx="8382000" cy="685800"/>
          </a:xfrm>
        </p:spPr>
        <p:txBody>
          <a:bodyPr>
            <a:normAutofit/>
          </a:bodyPr>
          <a:lstStyle/>
          <a:p>
            <a:r>
              <a:rPr lang="en-US" altLang="en-US" b="1" kern="0" dirty="0">
                <a:solidFill>
                  <a:prstClr val="black"/>
                </a:solidFill>
              </a:rPr>
              <a:t>Learning Objective P1: </a:t>
            </a:r>
            <a:r>
              <a:rPr lang="en-US" dirty="0"/>
              <a:t>Apply the direct write-off method to accounts receivable.</a:t>
            </a:r>
          </a:p>
        </p:txBody>
      </p:sp>
      <p:sp>
        <p:nvSpPr>
          <p:cNvPr id="4" name="Content Placeholder 3"/>
          <p:cNvSpPr>
            <a:spLocks noGrp="1"/>
          </p:cNvSpPr>
          <p:nvPr>
            <p:ph idx="1"/>
          </p:nvPr>
        </p:nvSpPr>
        <p:spPr>
          <a:xfrm>
            <a:off x="381000" y="2133600"/>
            <a:ext cx="8382000" cy="4267200"/>
          </a:xfrm>
        </p:spPr>
        <p:txBody>
          <a:bodyPr vert="horz" lIns="91440" tIns="45720" rIns="91440" bIns="45720" rtlCol="0">
            <a:normAutofit/>
          </a:bodyPr>
          <a:lstStyle/>
          <a:p>
            <a:r>
              <a:rPr lang="en-US" dirty="0">
                <a:solidFill>
                  <a:srgbClr val="000000"/>
                </a:solidFill>
              </a:rPr>
              <a:t>Some customers may not pay their account. Uncollectible amounts are referred to as bad debts. </a:t>
            </a:r>
          </a:p>
          <a:p>
            <a:r>
              <a:rPr lang="en-US" dirty="0">
                <a:solidFill>
                  <a:srgbClr val="000000"/>
                </a:solidFill>
              </a:rPr>
              <a:t>There are two methods of accounting for bad debts:</a:t>
            </a:r>
          </a:p>
          <a:p>
            <a:pPr lvl="1"/>
            <a:r>
              <a:rPr lang="en-US" dirty="0"/>
              <a:t>Direct Write-Off Method</a:t>
            </a:r>
          </a:p>
          <a:p>
            <a:pPr lvl="1"/>
            <a:r>
              <a:rPr lang="en-US" dirty="0"/>
              <a:t>Allowance Method</a:t>
            </a:r>
          </a:p>
        </p:txBody>
      </p:sp>
    </p:spTree>
    <p:extLst>
      <p:ext uri="{BB962C8B-B14F-4D97-AF65-F5344CB8AC3E}">
        <p14:creationId xmlns:p14="http://schemas.microsoft.com/office/powerpoint/2010/main" val="6980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762000"/>
          </a:xfrm>
        </p:spPr>
        <p:txBody>
          <a:bodyPr>
            <a:normAutofit/>
          </a:bodyPr>
          <a:lstStyle/>
          <a:p>
            <a:r>
              <a:rPr lang="en-US" altLang="en-US" dirty="0"/>
              <a:t>Learning Objectives (1 of 2)</a:t>
            </a:r>
            <a:endParaRPr lang="en-US" dirty="0"/>
          </a:p>
        </p:txBody>
      </p:sp>
      <p:sp>
        <p:nvSpPr>
          <p:cNvPr id="8" name="Content Placeholder 7"/>
          <p:cNvSpPr>
            <a:spLocks noGrp="1"/>
          </p:cNvSpPr>
          <p:nvPr>
            <p:ph idx="1"/>
          </p:nvPr>
        </p:nvSpPr>
        <p:spPr>
          <a:xfrm>
            <a:off x="381000" y="1447800"/>
            <a:ext cx="8305800" cy="4876800"/>
          </a:xfrm>
        </p:spPr>
        <p:txBody>
          <a:bodyPr>
            <a:noAutofit/>
          </a:bodyPr>
          <a:lstStyle/>
          <a:p>
            <a:pPr marL="0" indent="0">
              <a:buNone/>
            </a:pPr>
            <a:r>
              <a:rPr lang="en-US" sz="2400" b="1" dirty="0"/>
              <a:t>CONCEPTUAL</a:t>
            </a:r>
          </a:p>
          <a:p>
            <a:pPr marL="914400" indent="-914400">
              <a:buNone/>
            </a:pPr>
            <a:r>
              <a:rPr lang="en-US" sz="2400" b="1" dirty="0"/>
              <a:t>C1	</a:t>
            </a:r>
            <a:r>
              <a:rPr lang="en-US" sz="2400" dirty="0"/>
              <a:t>Describe accounts receivable and how they occur and are recorded.</a:t>
            </a:r>
          </a:p>
          <a:p>
            <a:pPr marL="914400" indent="-914400">
              <a:buNone/>
            </a:pPr>
            <a:r>
              <a:rPr lang="en-US" sz="2400" b="1" dirty="0"/>
              <a:t>C2	</a:t>
            </a:r>
            <a:r>
              <a:rPr lang="en-US" sz="2400" dirty="0"/>
              <a:t>Describe a note receivable, the computation of its maturity date, and the recording of its existence.</a:t>
            </a:r>
          </a:p>
          <a:p>
            <a:pPr marL="914400" indent="-914400">
              <a:buNone/>
            </a:pPr>
            <a:r>
              <a:rPr lang="en-US" sz="2400" b="1" dirty="0"/>
              <a:t>C3	</a:t>
            </a:r>
            <a:r>
              <a:rPr lang="en-US" sz="2400" dirty="0"/>
              <a:t>Explain how receivables can be converted to cash before maturity.</a:t>
            </a:r>
          </a:p>
          <a:p>
            <a:pPr marL="0" indent="0">
              <a:buNone/>
            </a:pPr>
            <a:r>
              <a:rPr lang="en-US" sz="2400" b="1" dirty="0"/>
              <a:t>ANALYTICAL</a:t>
            </a:r>
          </a:p>
          <a:p>
            <a:pPr marL="914400" indent="-914400">
              <a:buNone/>
            </a:pPr>
            <a:r>
              <a:rPr lang="en-US" sz="2400" b="1" dirty="0"/>
              <a:t>A1	</a:t>
            </a:r>
            <a:r>
              <a:rPr lang="en-US" sz="2400" dirty="0"/>
              <a:t>Compute accounts receivable turnover and use it to help assess financial condition.</a:t>
            </a:r>
          </a:p>
        </p:txBody>
      </p:sp>
    </p:spTree>
    <p:extLst>
      <p:ext uri="{BB962C8B-B14F-4D97-AF65-F5344CB8AC3E}">
        <p14:creationId xmlns:p14="http://schemas.microsoft.com/office/powerpoint/2010/main" val="273272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399"/>
            <a:ext cx="9144000" cy="1080881"/>
          </a:xfrm>
        </p:spPr>
        <p:txBody>
          <a:bodyPr>
            <a:noAutofit/>
          </a:bodyPr>
          <a:lstStyle/>
          <a:p>
            <a:r>
              <a:rPr lang="en-US" altLang="en-US" dirty="0"/>
              <a:t>Direct Write-Off Method - Recording and Writing Off Bad Debts </a:t>
            </a:r>
            <a:endParaRPr lang="en-US" dirty="0"/>
          </a:p>
        </p:txBody>
      </p:sp>
      <p:sp>
        <p:nvSpPr>
          <p:cNvPr id="4" name="Text Placeholder 3"/>
          <p:cNvSpPr>
            <a:spLocks noGrp="1"/>
          </p:cNvSpPr>
          <p:nvPr>
            <p:ph type="body" sz="quarter" idx="13"/>
          </p:nvPr>
        </p:nvSpPr>
        <p:spPr>
          <a:xfrm>
            <a:off x="381000" y="1752600"/>
            <a:ext cx="8382000" cy="609600"/>
          </a:xfrm>
        </p:spPr>
        <p:txBody>
          <a:bodyPr>
            <a:normAutofit lnSpcReduction="10000"/>
          </a:bodyPr>
          <a:lstStyle/>
          <a:p>
            <a:r>
              <a:rPr lang="en-US" altLang="en-US" b="1" kern="0" dirty="0">
                <a:solidFill>
                  <a:prstClr val="black"/>
                </a:solidFill>
              </a:rPr>
              <a:t>Learning Objective P1: </a:t>
            </a:r>
            <a:r>
              <a:rPr lang="en-US" dirty="0"/>
              <a:t>Apply the direct write-off method to accounts receivable.</a:t>
            </a:r>
          </a:p>
        </p:txBody>
      </p:sp>
      <p:sp>
        <p:nvSpPr>
          <p:cNvPr id="3" name="Content Placeholder 2"/>
          <p:cNvSpPr>
            <a:spLocks noGrp="1"/>
          </p:cNvSpPr>
          <p:nvPr>
            <p:ph idx="1"/>
          </p:nvPr>
        </p:nvSpPr>
        <p:spPr>
          <a:xfrm>
            <a:off x="457199" y="2438400"/>
            <a:ext cx="8229602" cy="762000"/>
          </a:xfrm>
        </p:spPr>
        <p:txBody>
          <a:bodyPr>
            <a:normAutofit/>
          </a:bodyPr>
          <a:lstStyle/>
          <a:p>
            <a:pPr marL="0" indent="0">
              <a:buNone/>
            </a:pPr>
            <a:r>
              <a:rPr lang="en-US" sz="2200" dirty="0" err="1">
                <a:ea typeface="ＭＳ Ｐゴシック" pitchFamily="34" charset="-128"/>
              </a:rPr>
              <a:t>TechCom</a:t>
            </a:r>
            <a:r>
              <a:rPr lang="en-US" sz="2200" dirty="0">
                <a:ea typeface="ＭＳ Ｐゴシック" pitchFamily="34" charset="-128"/>
              </a:rPr>
              <a:t> </a:t>
            </a:r>
            <a:r>
              <a:rPr lang="en-US" sz="2200" dirty="0"/>
              <a:t>determines on January 23 that it cannot collect $520 owed to it by its customer J. Kent.</a:t>
            </a:r>
          </a:p>
        </p:txBody>
      </p:sp>
      <p:pic>
        <p:nvPicPr>
          <p:cNvPr id="6" name="Picture 3" descr="This journal entry for Jan. 23 debits Bad Debts Expense for 520 and credits Accounts Recievable-J. Kent for 520 with Explanation: To write off an uncollectible account. &#10;"/>
          <p:cNvPicPr>
            <a:picLocks noChangeAspect="1" noChangeArrowheads="1"/>
          </p:cNvPicPr>
          <p:nvPr/>
        </p:nvPicPr>
        <p:blipFill>
          <a:blip r:embed="rId3" cstate="print"/>
          <a:srcRect/>
          <a:stretch>
            <a:fillRect/>
          </a:stretch>
        </p:blipFill>
        <p:spPr bwMode="auto">
          <a:xfrm>
            <a:off x="818048" y="3404114"/>
            <a:ext cx="7494051" cy="1026290"/>
          </a:xfrm>
          <a:prstGeom prst="rect">
            <a:avLst/>
          </a:prstGeom>
          <a:noFill/>
          <a:ln w="9525">
            <a:solidFill>
              <a:schemeClr val="tx1"/>
            </a:solidFill>
            <a:miter lim="800000"/>
            <a:headEnd/>
            <a:tailEnd/>
          </a:ln>
        </p:spPr>
      </p:pic>
      <p:sp>
        <p:nvSpPr>
          <p:cNvPr id="5" name="Content Placeholder 4"/>
          <p:cNvSpPr>
            <a:spLocks noGrp="1"/>
          </p:cNvSpPr>
          <p:nvPr>
            <p:ph sz="quarter" idx="14"/>
          </p:nvPr>
        </p:nvSpPr>
        <p:spPr>
          <a:xfrm>
            <a:off x="533400" y="4648200"/>
            <a:ext cx="8077200" cy="1676400"/>
          </a:xfrm>
        </p:spPr>
        <p:txBody>
          <a:bodyPr>
            <a:normAutofit fontScale="92500" lnSpcReduction="10000"/>
          </a:bodyPr>
          <a:lstStyle/>
          <a:p>
            <a:pPr marL="0" indent="0">
              <a:lnSpc>
                <a:spcPct val="110000"/>
              </a:lnSpc>
              <a:buNone/>
            </a:pPr>
            <a:r>
              <a:rPr lang="en-US" dirty="0">
                <a:ea typeface="ＭＳ Ｐゴシック" pitchFamily="34" charset="-128"/>
              </a:rPr>
              <a:t>Notice that the specific customer is noted in the transaction so we can make the proper entry in the customer’s Accounts Receivable subsidiary ledger. </a:t>
            </a:r>
            <a:endParaRPr lang="en-US" dirty="0"/>
          </a:p>
        </p:txBody>
      </p:sp>
    </p:spTree>
    <p:extLst>
      <p:ext uri="{BB962C8B-B14F-4D97-AF65-F5344CB8AC3E}">
        <p14:creationId xmlns:p14="http://schemas.microsoft.com/office/powerpoint/2010/main" val="4040151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noAutofit/>
          </a:bodyPr>
          <a:lstStyle/>
          <a:p>
            <a:r>
              <a:rPr lang="en-US" altLang="en-US" dirty="0"/>
              <a:t>Direct Write-Off Method – Recovering a Bad Debt</a:t>
            </a:r>
            <a:endParaRPr lang="en-US" dirty="0"/>
          </a:p>
        </p:txBody>
      </p:sp>
      <p:sp>
        <p:nvSpPr>
          <p:cNvPr id="4" name="Text Placeholder 3"/>
          <p:cNvSpPr>
            <a:spLocks noGrp="1"/>
          </p:cNvSpPr>
          <p:nvPr>
            <p:ph type="body" sz="quarter" idx="13"/>
          </p:nvPr>
        </p:nvSpPr>
        <p:spPr>
          <a:xfrm>
            <a:off x="381000" y="1752600"/>
            <a:ext cx="8382000" cy="609600"/>
          </a:xfrm>
        </p:spPr>
        <p:txBody>
          <a:bodyPr>
            <a:normAutofit lnSpcReduction="10000"/>
          </a:bodyPr>
          <a:lstStyle/>
          <a:p>
            <a:r>
              <a:rPr lang="en-US" altLang="en-US" b="1" kern="0" dirty="0">
                <a:solidFill>
                  <a:prstClr val="black"/>
                </a:solidFill>
              </a:rPr>
              <a:t>Learning Objective P1: </a:t>
            </a:r>
            <a:r>
              <a:rPr lang="en-US" dirty="0"/>
              <a:t>Apply the direct write-off method to accounts receivable.</a:t>
            </a:r>
          </a:p>
        </p:txBody>
      </p:sp>
      <p:sp>
        <p:nvSpPr>
          <p:cNvPr id="8" name="Content Placeholder 7"/>
          <p:cNvSpPr>
            <a:spLocks noGrp="1"/>
          </p:cNvSpPr>
          <p:nvPr>
            <p:ph idx="1"/>
          </p:nvPr>
        </p:nvSpPr>
        <p:spPr>
          <a:xfrm>
            <a:off x="457200" y="2514599"/>
            <a:ext cx="8265886" cy="867229"/>
          </a:xfrm>
        </p:spPr>
        <p:txBody>
          <a:bodyPr>
            <a:noAutofit/>
          </a:bodyPr>
          <a:lstStyle/>
          <a:p>
            <a:pPr marL="0" indent="0">
              <a:buNone/>
            </a:pPr>
            <a:r>
              <a:rPr lang="en-US" sz="2400" dirty="0"/>
              <a:t>On March 11, J. Kent was able to make full payment to </a:t>
            </a:r>
            <a:r>
              <a:rPr lang="en-US" sz="2400" dirty="0" err="1"/>
              <a:t>TechCom</a:t>
            </a:r>
            <a:r>
              <a:rPr lang="en-US" sz="2400" dirty="0"/>
              <a:t> for the amount previously written-off.</a:t>
            </a:r>
          </a:p>
        </p:txBody>
      </p:sp>
      <p:pic>
        <p:nvPicPr>
          <p:cNvPr id="9" name="Picture 3" descr="Two journal etnries are shown for March 11:&#10;&#10;Debit Accounts Receivable-J.Kent for 520 and credit Bad Debts Expense for 520 with explanation: To reinstate account previously written off.&#10;&#10;Debit Cash for 520 and credit Accounts Receivable-J.Kent for 520 with explanation: To record full payment of account.  "/>
          <p:cNvPicPr>
            <a:picLocks noChangeAspect="1" noChangeArrowheads="1"/>
          </p:cNvPicPr>
          <p:nvPr/>
        </p:nvPicPr>
        <p:blipFill>
          <a:blip r:embed="rId3" cstate="print"/>
          <a:srcRect/>
          <a:stretch>
            <a:fillRect/>
          </a:stretch>
        </p:blipFill>
        <p:spPr bwMode="auto">
          <a:xfrm>
            <a:off x="533400" y="3700361"/>
            <a:ext cx="8153400" cy="163363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973107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Matching versus Materiality</a:t>
            </a:r>
            <a:endParaRPr lang="en-US" dirty="0"/>
          </a:p>
        </p:txBody>
      </p:sp>
      <p:sp>
        <p:nvSpPr>
          <p:cNvPr id="4" name="Text Placeholder 3"/>
          <p:cNvSpPr>
            <a:spLocks noGrp="1"/>
          </p:cNvSpPr>
          <p:nvPr>
            <p:ph type="body" sz="quarter" idx="13"/>
          </p:nvPr>
        </p:nvSpPr>
        <p:spPr>
          <a:xfrm>
            <a:off x="381000" y="1295400"/>
            <a:ext cx="8382000" cy="685800"/>
          </a:xfrm>
        </p:spPr>
        <p:txBody>
          <a:bodyPr>
            <a:normAutofit/>
          </a:bodyPr>
          <a:lstStyle/>
          <a:p>
            <a:r>
              <a:rPr lang="en-US" altLang="en-US" b="1" kern="0" dirty="0">
                <a:solidFill>
                  <a:prstClr val="black"/>
                </a:solidFill>
              </a:rPr>
              <a:t>Learning Objective P1: </a:t>
            </a:r>
            <a:r>
              <a:rPr lang="en-US" dirty="0"/>
              <a:t>Apply the direct write-off method to accounts receivable.</a:t>
            </a:r>
          </a:p>
        </p:txBody>
      </p:sp>
      <p:sp>
        <p:nvSpPr>
          <p:cNvPr id="3" name="Content Placeholder 2"/>
          <p:cNvSpPr>
            <a:spLocks noGrp="1"/>
          </p:cNvSpPr>
          <p:nvPr>
            <p:ph idx="1"/>
          </p:nvPr>
        </p:nvSpPr>
        <p:spPr>
          <a:xfrm>
            <a:off x="381000" y="2133600"/>
            <a:ext cx="8382000" cy="4267200"/>
          </a:xfrm>
        </p:spPr>
        <p:txBody>
          <a:bodyPr>
            <a:normAutofit/>
          </a:bodyPr>
          <a:lstStyle/>
          <a:p>
            <a:pPr>
              <a:lnSpc>
                <a:spcPct val="110000"/>
              </a:lnSpc>
            </a:pPr>
            <a:r>
              <a:rPr lang="en-US" sz="2400" dirty="0"/>
              <a:t>Expense recognition principle requires expenses to be reported in the same accounting period as the sales they helped produce. </a:t>
            </a:r>
          </a:p>
          <a:p>
            <a:pPr>
              <a:lnSpc>
                <a:spcPct val="110000"/>
              </a:lnSpc>
            </a:pPr>
            <a:r>
              <a:rPr lang="en-US" sz="2400" dirty="0"/>
              <a:t>Materiality constraint states that an amount can be ignored if its effect on the financial statements is unimportant to users’ business decisions.</a:t>
            </a:r>
          </a:p>
          <a:p>
            <a:pPr>
              <a:lnSpc>
                <a:spcPct val="110000"/>
              </a:lnSpc>
            </a:pPr>
            <a:r>
              <a:rPr lang="en-US" altLang="en-US" sz="2400" dirty="0"/>
              <a:t>The direct write-off method usually does not best match sales and expenses. </a:t>
            </a:r>
          </a:p>
        </p:txBody>
      </p:sp>
    </p:spTree>
    <p:extLst>
      <p:ext uri="{BB962C8B-B14F-4D97-AF65-F5344CB8AC3E}">
        <p14:creationId xmlns:p14="http://schemas.microsoft.com/office/powerpoint/2010/main" val="389393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685800"/>
          </a:xfrm>
        </p:spPr>
        <p:txBody>
          <a:bodyPr>
            <a:noAutofit/>
          </a:bodyPr>
          <a:lstStyle/>
          <a:p>
            <a:r>
              <a:rPr lang="en-US" dirty="0"/>
              <a:t>NEED-TO-KNOW 7-2</a:t>
            </a:r>
          </a:p>
        </p:txBody>
      </p:sp>
      <p:sp>
        <p:nvSpPr>
          <p:cNvPr id="7" name="Text Placeholder 6"/>
          <p:cNvSpPr>
            <a:spLocks noGrp="1"/>
          </p:cNvSpPr>
          <p:nvPr>
            <p:ph type="body" sz="quarter" idx="13"/>
          </p:nvPr>
        </p:nvSpPr>
        <p:spPr>
          <a:xfrm>
            <a:off x="381000" y="1295400"/>
            <a:ext cx="8382000" cy="609600"/>
          </a:xfrm>
        </p:spPr>
        <p:txBody>
          <a:bodyPr>
            <a:normAutofit fontScale="92500" lnSpcReduction="10000"/>
          </a:bodyPr>
          <a:lstStyle/>
          <a:p>
            <a:r>
              <a:rPr lang="en-US" altLang="en-US" sz="1900" b="1" kern="0" dirty="0">
                <a:solidFill>
                  <a:prstClr val="black"/>
                </a:solidFill>
              </a:rPr>
              <a:t>Learning Objective P1: </a:t>
            </a:r>
            <a:r>
              <a:rPr lang="en-US" sz="1900" dirty="0"/>
              <a:t>Apply the direct write-off method to accounts receivable.</a:t>
            </a:r>
          </a:p>
        </p:txBody>
      </p:sp>
      <p:sp>
        <p:nvSpPr>
          <p:cNvPr id="8" name="Content Placeholder 7"/>
          <p:cNvSpPr>
            <a:spLocks noGrp="1"/>
          </p:cNvSpPr>
          <p:nvPr>
            <p:ph sz="quarter" idx="15"/>
          </p:nvPr>
        </p:nvSpPr>
        <p:spPr>
          <a:xfrm>
            <a:off x="457200" y="1981200"/>
            <a:ext cx="8229600" cy="990600"/>
          </a:xfrm>
        </p:spPr>
        <p:txBody>
          <a:bodyPr>
            <a:noAutofit/>
          </a:bodyPr>
          <a:lstStyle/>
          <a:p>
            <a:pPr marL="0" indent="0">
              <a:buNone/>
            </a:pPr>
            <a:r>
              <a:rPr lang="en-US" sz="2200" dirty="0">
                <a:solidFill>
                  <a:srgbClr val="000000"/>
                </a:solidFill>
              </a:rPr>
              <a:t>A retailer applies the direct write-off method in accounting for uncollectible accounts. Prepare journal entries to record the following selected transactions.</a:t>
            </a:r>
            <a:endParaRPr lang="en-US" sz="220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547966495"/>
              </p:ext>
            </p:extLst>
          </p:nvPr>
        </p:nvGraphicFramePr>
        <p:xfrm>
          <a:off x="762000" y="3200400"/>
          <a:ext cx="7620000" cy="1036320"/>
        </p:xfrm>
        <a:graphic>
          <a:graphicData uri="http://schemas.openxmlformats.org/drawingml/2006/table">
            <a:tbl>
              <a:tblPr firstRow="1" bandRow="1">
                <a:tableStyleId>{5940675A-B579-460E-94D1-54222C63F5DA}</a:tableStyleId>
              </a:tblPr>
              <a:tblGrid>
                <a:gridCol w="1059586">
                  <a:extLst>
                    <a:ext uri="{9D8B030D-6E8A-4147-A177-3AD203B41FA5}">
                      <a16:colId xmlns:a16="http://schemas.microsoft.com/office/drawing/2014/main" val="20000"/>
                    </a:ext>
                  </a:extLst>
                </a:gridCol>
                <a:gridCol w="6560414">
                  <a:extLst>
                    <a:ext uri="{9D8B030D-6E8A-4147-A177-3AD203B41FA5}">
                      <a16:colId xmlns:a16="http://schemas.microsoft.com/office/drawing/2014/main" val="20001"/>
                    </a:ext>
                  </a:extLst>
                </a:gridCol>
              </a:tblGrid>
              <a:tr h="495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Feb. 14</a:t>
                      </a: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 The retailer determines that it cannot collect $400 of its accounts receivable from a customer named ZZZ Company.</a:t>
                      </a: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495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Apr. 1</a:t>
                      </a: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 ZZZ Company unexpectedly pays its account in full to the retailer, which then records its recovery of this bad debt.</a:t>
                      </a: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bl>
          </a:graphicData>
        </a:graphic>
      </p:graphicFrame>
      <p:pic>
        <p:nvPicPr>
          <p:cNvPr id="13" name="Picture 12" descr="Three journal entries shown are:&#10;&#10;Feb. 14, debit Bad Debts Expense for 400, and credit Accounts Receivable--ZZZ Co. for 400.&#10;&#10;Apr. 1, debit Accounts Receivable--ZZZ Co. for 400 and credit Bad Debts Expense for 400.&#10;&#10;Apr. 1, debit Cash for 400 and credit Accounts Receivable--ZZZ Co. for 400.&#10;&#10;"/>
          <p:cNvPicPr>
            <a:picLocks noChangeAspect="1"/>
          </p:cNvPicPr>
          <p:nvPr/>
        </p:nvPicPr>
        <p:blipFill>
          <a:blip r:embed="rId3"/>
          <a:stretch>
            <a:fillRect/>
          </a:stretch>
        </p:blipFill>
        <p:spPr>
          <a:xfrm>
            <a:off x="1599061" y="4448422"/>
            <a:ext cx="5945877" cy="1952378"/>
          </a:xfrm>
          <a:prstGeom prst="rect">
            <a:avLst/>
          </a:prstGeom>
        </p:spPr>
      </p:pic>
    </p:spTree>
    <p:extLst>
      <p:ext uri="{BB962C8B-B14F-4D97-AF65-F5344CB8AC3E}">
        <p14:creationId xmlns:p14="http://schemas.microsoft.com/office/powerpoint/2010/main" val="346329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1000" y="2286000"/>
            <a:ext cx="8382000" cy="2667000"/>
          </a:xfrm>
        </p:spPr>
        <p:txBody>
          <a:bodyPr>
            <a:normAutofit/>
          </a:bodyPr>
          <a:lstStyle/>
          <a:p>
            <a:r>
              <a:rPr lang="en-US" altLang="en-US" b="1" dirty="0"/>
              <a:t>Learning Objective P2: </a:t>
            </a:r>
            <a:r>
              <a:rPr lang="en-US" dirty="0"/>
              <a:t>Apply the allowance method to accounts receivable. </a:t>
            </a:r>
          </a:p>
        </p:txBody>
      </p:sp>
    </p:spTree>
    <p:extLst>
      <p:ext uri="{BB962C8B-B14F-4D97-AF65-F5344CB8AC3E}">
        <p14:creationId xmlns:p14="http://schemas.microsoft.com/office/powerpoint/2010/main" val="401169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altLang="en-US" dirty="0"/>
              <a:t>Allowance Method</a:t>
            </a:r>
            <a:endParaRPr lang="en-US" dirty="0"/>
          </a:p>
        </p:txBody>
      </p:sp>
      <p:sp>
        <p:nvSpPr>
          <p:cNvPr id="5" name="Text Placeholder 4"/>
          <p:cNvSpPr>
            <a:spLocks noGrp="1"/>
          </p:cNvSpPr>
          <p:nvPr>
            <p:ph type="body" sz="quarter" idx="13"/>
          </p:nvPr>
        </p:nvSpPr>
        <p:spPr>
          <a:xfrm>
            <a:off x="381000" y="1295400"/>
            <a:ext cx="8382000" cy="609600"/>
          </a:xfrm>
        </p:spPr>
        <p:txBody>
          <a:bodyPr>
            <a:normAutofit lnSpcReduction="10000"/>
          </a:bodyPr>
          <a:lstStyle/>
          <a:p>
            <a:r>
              <a:rPr lang="en-US" altLang="en-US" b="1" kern="0" dirty="0">
                <a:solidFill>
                  <a:prstClr val="black"/>
                </a:solidFill>
              </a:rPr>
              <a:t>Learning Objective P2: </a:t>
            </a:r>
            <a:r>
              <a:rPr lang="en-US" dirty="0"/>
              <a:t>Apply the allowance method to accounts receivable. </a:t>
            </a:r>
          </a:p>
        </p:txBody>
      </p:sp>
      <p:sp>
        <p:nvSpPr>
          <p:cNvPr id="4" name="Content Placeholder 3"/>
          <p:cNvSpPr>
            <a:spLocks noGrp="1"/>
          </p:cNvSpPr>
          <p:nvPr>
            <p:ph idx="1"/>
          </p:nvPr>
        </p:nvSpPr>
        <p:spPr>
          <a:xfrm>
            <a:off x="533400" y="2133600"/>
            <a:ext cx="8077200" cy="4191000"/>
          </a:xfrm>
        </p:spPr>
        <p:txBody>
          <a:bodyPr>
            <a:normAutofit/>
          </a:bodyPr>
          <a:lstStyle/>
          <a:p>
            <a:pPr marL="0" indent="0">
              <a:buNone/>
            </a:pPr>
            <a:r>
              <a:rPr lang="en-US" sz="2400" dirty="0"/>
              <a:t>At the end of each period, </a:t>
            </a:r>
            <a:r>
              <a:rPr lang="en-US" sz="2400" b="1" dirty="0"/>
              <a:t>estimate</a:t>
            </a:r>
            <a:r>
              <a:rPr lang="en-US" sz="2400" dirty="0"/>
              <a:t> total bad debts expected to be realized from that period’s sales.</a:t>
            </a:r>
          </a:p>
          <a:p>
            <a:pPr marL="571500" indent="-571500">
              <a:buSzPct val="80000"/>
              <a:buFont typeface="Monotype Sorts" pitchFamily="2" charset="2"/>
              <a:buNone/>
              <a:defRPr/>
            </a:pPr>
            <a:r>
              <a:rPr lang="en-US" sz="2400" dirty="0"/>
              <a:t>Two advantages to the allowance method:</a:t>
            </a:r>
          </a:p>
          <a:p>
            <a:pPr marL="465138" indent="-465138">
              <a:buSzPct val="100000"/>
              <a:buFont typeface="Monotype Sorts" pitchFamily="2" charset="2"/>
              <a:buAutoNum type="arabicPeriod"/>
              <a:defRPr/>
            </a:pPr>
            <a:r>
              <a:rPr lang="en-US" sz="2400" dirty="0"/>
              <a:t>It records estimated bad debts expense in the period when the related sales are recorded.</a:t>
            </a:r>
          </a:p>
          <a:p>
            <a:pPr marL="465138" indent="-465138">
              <a:buSzPct val="100000"/>
              <a:buFont typeface="Monotype Sorts" pitchFamily="2" charset="2"/>
              <a:buAutoNum type="arabicPeriod"/>
              <a:defRPr/>
            </a:pPr>
            <a:r>
              <a:rPr lang="en-US" sz="2400" dirty="0"/>
              <a:t>It reports accounts receivable on the balance sheet at the estimated amount of cash to be collected.</a:t>
            </a:r>
          </a:p>
        </p:txBody>
      </p:sp>
    </p:spTree>
    <p:extLst>
      <p:ext uri="{BB962C8B-B14F-4D97-AF65-F5344CB8AC3E}">
        <p14:creationId xmlns:p14="http://schemas.microsoft.com/office/powerpoint/2010/main" val="46078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noAutofit/>
          </a:bodyPr>
          <a:lstStyle/>
          <a:p>
            <a:r>
              <a:rPr lang="en-US" altLang="en-US" dirty="0"/>
              <a:t>Allowance Method - Recording Bad Debts Expense</a:t>
            </a:r>
            <a:endParaRPr lang="en-US" dirty="0"/>
          </a:p>
        </p:txBody>
      </p:sp>
      <p:sp>
        <p:nvSpPr>
          <p:cNvPr id="4" name="Text Placeholder 3"/>
          <p:cNvSpPr>
            <a:spLocks noGrp="1"/>
          </p:cNvSpPr>
          <p:nvPr>
            <p:ph type="body" sz="quarter" idx="13"/>
          </p:nvPr>
        </p:nvSpPr>
        <p:spPr>
          <a:xfrm>
            <a:off x="381000" y="1752600"/>
            <a:ext cx="8382000" cy="533400"/>
          </a:xfrm>
        </p:spPr>
        <p:txBody>
          <a:bodyPr>
            <a:noAutofit/>
          </a:bodyPr>
          <a:lstStyle/>
          <a:p>
            <a:r>
              <a:rPr lang="en-US" altLang="en-US" b="1" kern="0" dirty="0">
                <a:solidFill>
                  <a:prstClr val="black"/>
                </a:solidFill>
              </a:rPr>
              <a:t>Learning Objective P2: </a:t>
            </a:r>
            <a:r>
              <a:rPr lang="en-US" dirty="0"/>
              <a:t>Apply the allowance method to accounts receivable. </a:t>
            </a:r>
          </a:p>
        </p:txBody>
      </p:sp>
      <p:sp>
        <p:nvSpPr>
          <p:cNvPr id="3" name="Content Placeholder 2"/>
          <p:cNvSpPr>
            <a:spLocks noGrp="1"/>
          </p:cNvSpPr>
          <p:nvPr>
            <p:ph idx="1"/>
          </p:nvPr>
        </p:nvSpPr>
        <p:spPr>
          <a:xfrm>
            <a:off x="533400" y="2514600"/>
            <a:ext cx="8153400" cy="2007408"/>
          </a:xfrm>
        </p:spPr>
        <p:txBody>
          <a:bodyPr>
            <a:noAutofit/>
          </a:bodyPr>
          <a:lstStyle/>
          <a:p>
            <a:pPr marL="0" indent="0">
              <a:buNone/>
            </a:pPr>
            <a:r>
              <a:rPr lang="en-US" altLang="en-US" sz="2200" dirty="0" err="1"/>
              <a:t>TechCom</a:t>
            </a:r>
            <a:r>
              <a:rPr lang="en-US" altLang="en-US" sz="2200" dirty="0"/>
              <a:t> had credit sales of $300,000 during its first year of operations. At the end of the first year, $20,000 of credit sales remained uncollected. Based on the experience of similar businesses, </a:t>
            </a:r>
            <a:r>
              <a:rPr lang="en-US" altLang="en-US" sz="2200" dirty="0" err="1"/>
              <a:t>TechCom</a:t>
            </a:r>
            <a:r>
              <a:rPr lang="en-US" altLang="en-US" sz="2200" dirty="0"/>
              <a:t> estimated that $1,500 of its accounts receivable would be uncollectible.</a:t>
            </a:r>
            <a:endParaRPr lang="en-US" altLang="en-US" sz="2200" dirty="0">
              <a:solidFill>
                <a:srgbClr val="3333CC"/>
              </a:solidFill>
              <a:ea typeface="ＭＳ Ｐゴシック" pitchFamily="34" charset="-128"/>
            </a:endParaRPr>
          </a:p>
        </p:txBody>
      </p:sp>
      <p:pic>
        <p:nvPicPr>
          <p:cNvPr id="6" name="Picture 5" descr="Journal entry to record estimated bad debts&#10;Dec. 31 debit Bad Debts Expense 1,500 &#10;credit Allowance for Doubtful Accounts  1,500&#10;&#10;"/>
          <p:cNvPicPr>
            <a:picLocks noChangeAspect="1" noChangeArrowheads="1"/>
          </p:cNvPicPr>
          <p:nvPr/>
        </p:nvPicPr>
        <p:blipFill>
          <a:blip r:embed="rId3" cstate="print"/>
          <a:srcRect/>
          <a:stretch>
            <a:fillRect/>
          </a:stretch>
        </p:blipFill>
        <p:spPr bwMode="auto">
          <a:xfrm>
            <a:off x="457200" y="4696849"/>
            <a:ext cx="8305800" cy="865751"/>
          </a:xfrm>
          <a:prstGeom prst="rect">
            <a:avLst/>
          </a:prstGeom>
          <a:noFill/>
          <a:ln w="9525">
            <a:solidFill>
              <a:schemeClr val="tx1"/>
            </a:solidFill>
            <a:miter lim="800000"/>
            <a:headEnd/>
            <a:tailEnd/>
          </a:ln>
        </p:spPr>
      </p:pic>
      <p:pic>
        <p:nvPicPr>
          <p:cNvPr id="7" name="Picture 6" descr="T-accounts for adjusting for bad debts&#10;Accounts Receivable has a Dec. 31 debit for 20,000  &#10;Allowance for Doubtful Accounts shows a credit on Dec. 31 for 1,500&#10;        &#10;"/>
          <p:cNvPicPr>
            <a:picLocks noChangeAspect="1" noChangeArrowheads="1"/>
          </p:cNvPicPr>
          <p:nvPr/>
        </p:nvPicPr>
        <p:blipFill>
          <a:blip r:embed="rId4" cstate="print"/>
          <a:srcRect/>
          <a:stretch>
            <a:fillRect/>
          </a:stretch>
        </p:blipFill>
        <p:spPr bwMode="auto">
          <a:xfrm>
            <a:off x="381000" y="5737441"/>
            <a:ext cx="8305800" cy="663359"/>
          </a:xfrm>
          <a:prstGeom prst="rect">
            <a:avLst/>
          </a:prstGeom>
          <a:noFill/>
          <a:ln w="9525">
            <a:noFill/>
            <a:miter lim="800000"/>
            <a:headEnd/>
            <a:tailEnd/>
          </a:ln>
        </p:spPr>
      </p:pic>
    </p:spTree>
    <p:extLst>
      <p:ext uri="{BB962C8B-B14F-4D97-AF65-F5344CB8AC3E}">
        <p14:creationId xmlns:p14="http://schemas.microsoft.com/office/powerpoint/2010/main" val="3296567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066800"/>
          </a:xfrm>
        </p:spPr>
        <p:txBody>
          <a:bodyPr>
            <a:noAutofit/>
          </a:bodyPr>
          <a:lstStyle/>
          <a:p>
            <a:r>
              <a:rPr lang="en-US" kern="0" dirty="0"/>
              <a:t>Exhibits 7.6 &amp; 7.7 </a:t>
            </a:r>
            <a:r>
              <a:rPr lang="en-US" altLang="en-US" dirty="0"/>
              <a:t>Balance Sheet Presentation</a:t>
            </a:r>
            <a:endParaRPr lang="en-US" dirty="0"/>
          </a:p>
        </p:txBody>
      </p:sp>
      <p:sp>
        <p:nvSpPr>
          <p:cNvPr id="4" name="Text Placeholder 3"/>
          <p:cNvSpPr>
            <a:spLocks noGrp="1"/>
          </p:cNvSpPr>
          <p:nvPr>
            <p:ph type="body" sz="quarter" idx="13"/>
          </p:nvPr>
        </p:nvSpPr>
        <p:spPr>
          <a:xfrm>
            <a:off x="381000" y="1676400"/>
            <a:ext cx="8382000" cy="609600"/>
          </a:xfrm>
        </p:spPr>
        <p:txBody>
          <a:bodyPr>
            <a:noAutofit/>
          </a:bodyPr>
          <a:lstStyle/>
          <a:p>
            <a:pPr>
              <a:lnSpc>
                <a:spcPct val="110000"/>
              </a:lnSpc>
            </a:pPr>
            <a:r>
              <a:rPr lang="en-US" altLang="en-US" b="1" kern="0" dirty="0">
                <a:solidFill>
                  <a:prstClr val="black"/>
                </a:solidFill>
              </a:rPr>
              <a:t>Learning Objective P2: </a:t>
            </a:r>
            <a:r>
              <a:rPr lang="en-US" dirty="0"/>
              <a:t>Apply the allowance method to accounts receivable.</a:t>
            </a:r>
          </a:p>
        </p:txBody>
      </p:sp>
      <p:sp>
        <p:nvSpPr>
          <p:cNvPr id="3" name="Content Placeholder 2"/>
          <p:cNvSpPr>
            <a:spLocks noGrp="1"/>
          </p:cNvSpPr>
          <p:nvPr>
            <p:ph idx="1"/>
          </p:nvPr>
        </p:nvSpPr>
        <p:spPr>
          <a:xfrm>
            <a:off x="533400" y="2514600"/>
            <a:ext cx="8001000" cy="2057400"/>
          </a:xfrm>
        </p:spPr>
        <p:txBody>
          <a:bodyPr>
            <a:noAutofit/>
          </a:bodyPr>
          <a:lstStyle/>
          <a:p>
            <a:pPr marL="0" indent="0">
              <a:buNone/>
            </a:pPr>
            <a:r>
              <a:rPr lang="en-US" altLang="en-US" sz="2200" dirty="0" err="1"/>
              <a:t>TechCom</a:t>
            </a:r>
            <a:r>
              <a:rPr lang="en-US" altLang="en-US" sz="2200" dirty="0"/>
              <a:t> had credit sales of $300,000 during its first year of operations. At the end of the first year, $20,000 of credit sales remained uncollected. Based on the experience of similar businesses, </a:t>
            </a:r>
            <a:r>
              <a:rPr lang="en-US" altLang="en-US" sz="2200" dirty="0" err="1"/>
              <a:t>TechCom</a:t>
            </a:r>
            <a:r>
              <a:rPr lang="en-US" altLang="en-US" sz="2200" dirty="0"/>
              <a:t> estimated that $1,500 of its accounts receivable would be uncollectible.</a:t>
            </a:r>
            <a:endParaRPr lang="en-US" altLang="en-US" sz="2200" dirty="0">
              <a:solidFill>
                <a:srgbClr val="3333CC"/>
              </a:solidFill>
              <a:ea typeface="ＭＳ Ｐゴシック" pitchFamily="34" charset="-128"/>
            </a:endParaRPr>
          </a:p>
        </p:txBody>
      </p:sp>
      <p:pic>
        <p:nvPicPr>
          <p:cNvPr id="6" name="Picture 2" descr="Accounts receivable is shown with a separate line for doubtful accounts.&#10;Current assets  &#10; Accounts receivable $20,000 &#10; Less allowance for doubtful accounts 1,500 gives a balance of $18,5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698975"/>
            <a:ext cx="7550727" cy="93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Accounts receivable is shown without a separate line for doubtful accounts.&#10;Current assets &#10; Accounts receivable (net of $1,500 doubtful accounts) at $18,50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725335"/>
            <a:ext cx="7550727" cy="67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222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399"/>
            <a:ext cx="9144000" cy="1113296"/>
          </a:xfrm>
        </p:spPr>
        <p:txBody>
          <a:bodyPr>
            <a:noAutofit/>
          </a:bodyPr>
          <a:lstStyle/>
          <a:p>
            <a:r>
              <a:rPr lang="en-US" altLang="en-US" dirty="0"/>
              <a:t>Allowance Method – Writing Off a Bad Debt</a:t>
            </a:r>
            <a:endParaRPr lang="en-US" dirty="0"/>
          </a:p>
        </p:txBody>
      </p:sp>
      <p:sp>
        <p:nvSpPr>
          <p:cNvPr id="4" name="Text Placeholder 3"/>
          <p:cNvSpPr>
            <a:spLocks noGrp="1"/>
          </p:cNvSpPr>
          <p:nvPr>
            <p:ph type="body" sz="quarter" idx="13"/>
          </p:nvPr>
        </p:nvSpPr>
        <p:spPr>
          <a:xfrm>
            <a:off x="381000" y="1752600"/>
            <a:ext cx="8382000" cy="685800"/>
          </a:xfrm>
        </p:spPr>
        <p:txBody>
          <a:bodyPr>
            <a:noAutofit/>
          </a:bodyPr>
          <a:lstStyle/>
          <a:p>
            <a:r>
              <a:rPr lang="en-US" altLang="en-US" b="1" kern="0" dirty="0">
                <a:solidFill>
                  <a:prstClr val="black"/>
                </a:solidFill>
              </a:rPr>
              <a:t>Learning Objective P2: </a:t>
            </a:r>
            <a:r>
              <a:rPr lang="en-US" dirty="0"/>
              <a:t>Apply the allowance method to accounts receivable. </a:t>
            </a:r>
          </a:p>
        </p:txBody>
      </p:sp>
      <p:sp>
        <p:nvSpPr>
          <p:cNvPr id="3" name="Content Placeholder 2"/>
          <p:cNvSpPr>
            <a:spLocks noGrp="1"/>
          </p:cNvSpPr>
          <p:nvPr>
            <p:ph idx="1"/>
          </p:nvPr>
        </p:nvSpPr>
        <p:spPr>
          <a:xfrm>
            <a:off x="533400" y="2514600"/>
            <a:ext cx="8001000" cy="685800"/>
          </a:xfrm>
        </p:spPr>
        <p:txBody>
          <a:bodyPr>
            <a:noAutofit/>
          </a:bodyPr>
          <a:lstStyle/>
          <a:p>
            <a:pPr marL="0" indent="0">
              <a:buNone/>
            </a:pPr>
            <a:r>
              <a:rPr lang="en-US" altLang="en-US" sz="2400" dirty="0" err="1"/>
              <a:t>TechCom</a:t>
            </a:r>
            <a:r>
              <a:rPr lang="en-US" altLang="en-US" sz="2400" dirty="0"/>
              <a:t> has determined that J. Kent’s $520 account is uncollectible.</a:t>
            </a:r>
            <a:endParaRPr lang="en-US" altLang="en-US" sz="2400" dirty="0">
              <a:solidFill>
                <a:srgbClr val="3333CC"/>
              </a:solidFill>
              <a:ea typeface="ＭＳ Ｐゴシック" pitchFamily="34" charset="-128"/>
            </a:endParaRPr>
          </a:p>
        </p:txBody>
      </p:sp>
      <p:pic>
        <p:nvPicPr>
          <p:cNvPr id="6" name="Picture 2" descr="Journal entry for writing off an uncollectible account&#10;Jan. 23 debit Allowance for Doubtful Accounts 520 &#10;credit Allowance for Doubtful Accounts  5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13" y="3628159"/>
            <a:ext cx="7654636" cy="943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T-accounts for adjusting for doubtful accounts&#10;Accounts Receivable is debited on&#10;Dec. 31 for 20,000 and credited on   Jan. 23 for 520&#10;Allowance for Doubtful Accounts is credited on  Dec. 31 for 1,500 and debited Jan. 23 for 520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597" y="4975514"/>
            <a:ext cx="7637318" cy="89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237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normAutofit/>
          </a:bodyPr>
          <a:lstStyle/>
          <a:p>
            <a:r>
              <a:rPr lang="en-US" kern="0" dirty="0"/>
              <a:t>Exhibit 7.8 </a:t>
            </a:r>
            <a:r>
              <a:rPr lang="en-US" altLang="en-US" dirty="0"/>
              <a:t>Writing Off a Bad Debt</a:t>
            </a:r>
            <a:endParaRPr lang="en-US" dirty="0"/>
          </a:p>
        </p:txBody>
      </p:sp>
      <p:sp>
        <p:nvSpPr>
          <p:cNvPr id="4" name="Text Placeholder 3"/>
          <p:cNvSpPr>
            <a:spLocks noGrp="1"/>
          </p:cNvSpPr>
          <p:nvPr>
            <p:ph type="body" sz="quarter" idx="13"/>
          </p:nvPr>
        </p:nvSpPr>
        <p:spPr>
          <a:xfrm>
            <a:off x="381000" y="1295400"/>
            <a:ext cx="8382000" cy="381000"/>
          </a:xfrm>
        </p:spPr>
        <p:txBody>
          <a:bodyPr>
            <a:noAutofit/>
          </a:bodyPr>
          <a:lstStyle/>
          <a:p>
            <a:r>
              <a:rPr lang="en-US" altLang="en-US" b="1" kern="0" dirty="0">
                <a:solidFill>
                  <a:prstClr val="black"/>
                </a:solidFill>
              </a:rPr>
              <a:t>Learning Objective P2: </a:t>
            </a:r>
            <a:r>
              <a:rPr lang="en-US" dirty="0"/>
              <a:t>Apply the allowance method to accounts receivable. </a:t>
            </a:r>
          </a:p>
        </p:txBody>
      </p:sp>
      <p:sp>
        <p:nvSpPr>
          <p:cNvPr id="3" name="Content Placeholder 2"/>
          <p:cNvSpPr>
            <a:spLocks noGrp="1"/>
          </p:cNvSpPr>
          <p:nvPr>
            <p:ph sz="quarter" idx="15"/>
          </p:nvPr>
        </p:nvSpPr>
        <p:spPr>
          <a:xfrm>
            <a:off x="457200" y="2133600"/>
            <a:ext cx="8229600" cy="838200"/>
          </a:xfrm>
        </p:spPr>
        <p:txBody>
          <a:bodyPr/>
          <a:lstStyle/>
          <a:p>
            <a:pPr marL="0" indent="0">
              <a:buNone/>
            </a:pPr>
            <a:r>
              <a:rPr lang="en-US" sz="2400" dirty="0"/>
              <a:t>The write-off does not affect the realizable value of accounts receivable.</a:t>
            </a:r>
          </a:p>
        </p:txBody>
      </p:sp>
      <p:graphicFrame>
        <p:nvGraphicFramePr>
          <p:cNvPr id="5" name="Table 4"/>
          <p:cNvGraphicFramePr>
            <a:graphicFrameLocks noGrp="1"/>
          </p:cNvGraphicFramePr>
          <p:nvPr>
            <p:extLst>
              <p:ext uri="{D42A27DB-BD31-4B8C-83A1-F6EECF244321}">
                <p14:modId xmlns:p14="http://schemas.microsoft.com/office/powerpoint/2010/main" val="895945846"/>
              </p:ext>
            </p:extLst>
          </p:nvPr>
        </p:nvGraphicFramePr>
        <p:xfrm>
          <a:off x="381000" y="3185160"/>
          <a:ext cx="8305800" cy="1691640"/>
        </p:xfrm>
        <a:graphic>
          <a:graphicData uri="http://schemas.openxmlformats.org/drawingml/2006/table">
            <a:tbl>
              <a:tblPr firstRow="1" bandRow="1">
                <a:tableStyleId>{5940675A-B579-460E-94D1-54222C63F5DA}</a:tableStyleId>
              </a:tblPr>
              <a:tblGrid>
                <a:gridCol w="5073713">
                  <a:extLst>
                    <a:ext uri="{9D8B030D-6E8A-4147-A177-3AD203B41FA5}">
                      <a16:colId xmlns:a16="http://schemas.microsoft.com/office/drawing/2014/main" val="20000"/>
                    </a:ext>
                  </a:extLst>
                </a:gridCol>
                <a:gridCol w="15556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243840">
                <a:tc>
                  <a:txBody>
                    <a:bodyPr/>
                    <a:lstStyle/>
                    <a:p>
                      <a:pPr algn="ctr"/>
                      <a:endParaRPr lang="en-US"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Before Write-Off</a:t>
                      </a:r>
                    </a:p>
                  </a:txBody>
                  <a:tcPr anchor="ctr"/>
                </a:tc>
                <a:tc>
                  <a:txBody>
                    <a:bodyP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After Write-Off</a:t>
                      </a:r>
                    </a:p>
                  </a:txBody>
                  <a:tcPr anchor="ctr"/>
                </a:tc>
                <a:extLst>
                  <a:ext uri="{0D108BD9-81ED-4DB2-BD59-A6C34878D82A}">
                    <a16:rowId xmlns:a16="http://schemas.microsoft.com/office/drawing/2014/main" val="10000"/>
                  </a:ext>
                </a:extLst>
              </a:tr>
              <a:tr h="370840">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Accounts receivable……………………………………………</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$ 20,000</a:t>
                      </a:r>
                    </a:p>
                  </a:txBody>
                  <a:tcPr anchor="ctr"/>
                </a:tc>
                <a:tc>
                  <a:txBody>
                    <a:bodyPr/>
                    <a:lstStyle/>
                    <a:p>
                      <a:pPr algn="r"/>
                      <a:r>
                        <a:rPr lang="en-US" sz="1600" dirty="0">
                          <a:latin typeface="Verdana" panose="020B0604030504040204" pitchFamily="34" charset="0"/>
                          <a:ea typeface="Verdana" panose="020B0604030504040204" pitchFamily="34" charset="0"/>
                          <a:cs typeface="Verdana" panose="020B0604030504040204" pitchFamily="34" charset="0"/>
                        </a:rPr>
                        <a:t>$ 19,480</a:t>
                      </a:r>
                    </a:p>
                  </a:txBody>
                  <a:tcPr anchor="ctr"/>
                </a:tc>
                <a:extLst>
                  <a:ext uri="{0D108BD9-81ED-4DB2-BD59-A6C34878D82A}">
                    <a16:rowId xmlns:a16="http://schemas.microsoft.com/office/drawing/2014/main" val="10001"/>
                  </a:ext>
                </a:extLst>
              </a:tr>
              <a:tr h="370840">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Less allowance for doubtful accounts……………….</a:t>
                      </a:r>
                    </a:p>
                  </a:txBody>
                  <a:tcPr anchor="ct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1,500</a:t>
                      </a:r>
                    </a:p>
                  </a:txBody>
                  <a:tcPr anchor="ct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980</a:t>
                      </a:r>
                    </a:p>
                  </a:txBody>
                  <a:tcPr anchor="ctr"/>
                </a:tc>
                <a:extLst>
                  <a:ext uri="{0D108BD9-81ED-4DB2-BD59-A6C34878D82A}">
                    <a16:rowId xmlns:a16="http://schemas.microsoft.com/office/drawing/2014/main" val="10002"/>
                  </a:ext>
                </a:extLst>
              </a:tr>
              <a:tr h="370840">
                <a:tc>
                  <a:txBody>
                    <a:bodyPr/>
                    <a:lstStyle/>
                    <a:p>
                      <a:r>
                        <a:rPr lang="en-US" sz="1600" dirty="0">
                          <a:latin typeface="Verdana" panose="020B0604030504040204" pitchFamily="34" charset="0"/>
                          <a:ea typeface="Verdana" panose="020B0604030504040204" pitchFamily="34" charset="0"/>
                          <a:cs typeface="Verdana" panose="020B0604030504040204" pitchFamily="34" charset="0"/>
                        </a:rPr>
                        <a:t>Realizable</a:t>
                      </a:r>
                      <a:r>
                        <a:rPr lang="en-US" sz="1600" baseline="0" dirty="0">
                          <a:latin typeface="Verdana" panose="020B0604030504040204" pitchFamily="34" charset="0"/>
                          <a:ea typeface="Verdana" panose="020B0604030504040204" pitchFamily="34" charset="0"/>
                          <a:cs typeface="Verdana" panose="020B0604030504040204" pitchFamily="34" charset="0"/>
                        </a:rPr>
                        <a:t> value of accounts receivable…………….</a:t>
                      </a:r>
                      <a:endParaRPr lang="en-US" sz="16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$ 18,500</a:t>
                      </a:r>
                    </a:p>
                  </a:txBody>
                  <a:tcPr anchor="ctr"/>
                </a:tc>
                <a:tc>
                  <a:txBody>
                    <a:bodyPr/>
                    <a:lstStyle/>
                    <a:p>
                      <a:pPr algn="r"/>
                      <a:r>
                        <a:rPr lang="en-US" sz="1600" u="sng" dirty="0">
                          <a:latin typeface="Verdana" panose="020B0604030504040204" pitchFamily="34" charset="0"/>
                          <a:ea typeface="Verdana" panose="020B0604030504040204" pitchFamily="34" charset="0"/>
                          <a:cs typeface="Verdana" panose="020B0604030504040204" pitchFamily="34" charset="0"/>
                        </a:rPr>
                        <a:t>$ 18,500</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2757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33400"/>
            <a:ext cx="9144000" cy="838200"/>
          </a:xfrm>
        </p:spPr>
        <p:txBody>
          <a:bodyPr>
            <a:normAutofit/>
          </a:bodyPr>
          <a:lstStyle/>
          <a:p>
            <a:r>
              <a:rPr lang="en-US" altLang="en-US" dirty="0"/>
              <a:t>Learning Objectives (2 of 2)</a:t>
            </a:r>
            <a:endParaRPr lang="en-US" dirty="0"/>
          </a:p>
        </p:txBody>
      </p:sp>
      <p:sp>
        <p:nvSpPr>
          <p:cNvPr id="8" name="Content Placeholder 7"/>
          <p:cNvSpPr>
            <a:spLocks noGrp="1"/>
          </p:cNvSpPr>
          <p:nvPr>
            <p:ph idx="1"/>
          </p:nvPr>
        </p:nvSpPr>
        <p:spPr>
          <a:xfrm>
            <a:off x="457200" y="1524000"/>
            <a:ext cx="8229600" cy="4800600"/>
          </a:xfrm>
        </p:spPr>
        <p:txBody>
          <a:bodyPr>
            <a:noAutofit/>
          </a:bodyPr>
          <a:lstStyle/>
          <a:p>
            <a:pPr marL="914400" indent="-914400">
              <a:buNone/>
            </a:pPr>
            <a:r>
              <a:rPr lang="en-US" sz="2400" b="1" dirty="0"/>
              <a:t>PROCEDURAL</a:t>
            </a:r>
          </a:p>
          <a:p>
            <a:pPr marL="914400" indent="-914400">
              <a:buNone/>
            </a:pPr>
            <a:r>
              <a:rPr lang="en-US" sz="2400" b="1" dirty="0"/>
              <a:t>P1	</a:t>
            </a:r>
            <a:r>
              <a:rPr lang="en-US" sz="2400" dirty="0"/>
              <a:t>Apply the direct write-off method to accounts receivable.</a:t>
            </a:r>
          </a:p>
          <a:p>
            <a:pPr marL="914400" indent="-914400">
              <a:buNone/>
            </a:pPr>
            <a:r>
              <a:rPr lang="en-US" sz="2400" b="1" dirty="0"/>
              <a:t>P2	</a:t>
            </a:r>
            <a:r>
              <a:rPr lang="en-US" sz="2400" dirty="0"/>
              <a:t>Apply the allowance method to accounts receivable. </a:t>
            </a:r>
          </a:p>
          <a:p>
            <a:pPr marL="914400" indent="-914400">
              <a:buNone/>
            </a:pPr>
            <a:r>
              <a:rPr lang="en-US" sz="2400" b="1" dirty="0"/>
              <a:t>P3	</a:t>
            </a:r>
            <a:r>
              <a:rPr lang="en-US" sz="2400" dirty="0"/>
              <a:t>Estimate </a:t>
            </a:r>
            <a:r>
              <a:rPr lang="en-US" sz="2400" dirty="0" err="1"/>
              <a:t>uncollectibles</a:t>
            </a:r>
            <a:r>
              <a:rPr lang="en-US" sz="2400" dirty="0"/>
              <a:t> based on sales and accounts receivable.</a:t>
            </a:r>
          </a:p>
          <a:p>
            <a:pPr marL="914400" indent="-914400">
              <a:buNone/>
            </a:pPr>
            <a:r>
              <a:rPr lang="en-US" sz="2400" b="1" dirty="0"/>
              <a:t>P4	</a:t>
            </a:r>
            <a:r>
              <a:rPr lang="en-US" sz="2400" dirty="0"/>
              <a:t>Record the honoring and dishonoring of a note and adjustments for interest</a:t>
            </a:r>
          </a:p>
        </p:txBody>
      </p:sp>
    </p:spTree>
    <p:extLst>
      <p:ext uri="{BB962C8B-B14F-4D97-AF65-F5344CB8AC3E}">
        <p14:creationId xmlns:p14="http://schemas.microsoft.com/office/powerpoint/2010/main" val="776022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1066800"/>
          </a:xfrm>
        </p:spPr>
        <p:txBody>
          <a:bodyPr>
            <a:noAutofit/>
          </a:bodyPr>
          <a:lstStyle/>
          <a:p>
            <a:r>
              <a:rPr lang="en-US" altLang="en-US" dirty="0"/>
              <a:t>Allowance Method - Recovering a Bad Debt</a:t>
            </a:r>
            <a:endParaRPr lang="en-US" dirty="0"/>
          </a:p>
        </p:txBody>
      </p:sp>
      <p:sp>
        <p:nvSpPr>
          <p:cNvPr id="7" name="Text Placeholder 6"/>
          <p:cNvSpPr>
            <a:spLocks noGrp="1"/>
          </p:cNvSpPr>
          <p:nvPr>
            <p:ph type="body" sz="quarter" idx="13"/>
          </p:nvPr>
        </p:nvSpPr>
        <p:spPr>
          <a:xfrm>
            <a:off x="381000" y="1752600"/>
            <a:ext cx="8382000" cy="533400"/>
          </a:xfrm>
        </p:spPr>
        <p:txBody>
          <a:bodyPr>
            <a:noAutofit/>
          </a:bodyPr>
          <a:lstStyle/>
          <a:p>
            <a:r>
              <a:rPr lang="en-US" altLang="en-US" b="1" kern="0" dirty="0">
                <a:solidFill>
                  <a:prstClr val="black"/>
                </a:solidFill>
              </a:rPr>
              <a:t>Learning Objective P2: </a:t>
            </a:r>
            <a:r>
              <a:rPr lang="en-US" dirty="0"/>
              <a:t>Apply the allowance method to accounts receivable. </a:t>
            </a:r>
          </a:p>
        </p:txBody>
      </p:sp>
      <p:sp>
        <p:nvSpPr>
          <p:cNvPr id="8" name="Content Placeholder 7"/>
          <p:cNvSpPr>
            <a:spLocks noGrp="1"/>
          </p:cNvSpPr>
          <p:nvPr>
            <p:ph sz="quarter" idx="15"/>
          </p:nvPr>
        </p:nvSpPr>
        <p:spPr>
          <a:xfrm>
            <a:off x="457200" y="2590800"/>
            <a:ext cx="8229600" cy="2057400"/>
          </a:xfrm>
        </p:spPr>
        <p:txBody>
          <a:bodyPr>
            <a:normAutofit/>
          </a:bodyPr>
          <a:lstStyle/>
          <a:p>
            <a:pPr marL="0" indent="0">
              <a:buNone/>
            </a:pPr>
            <a:r>
              <a:rPr lang="en-US" sz="2400" dirty="0"/>
              <a:t>To help restore credit standing, a customer sometimes pays all or part of the amount owed on an account even after it has been written off.</a:t>
            </a:r>
          </a:p>
          <a:p>
            <a:pPr marL="0" indent="0">
              <a:buNone/>
            </a:pPr>
            <a:r>
              <a:rPr lang="en-US" sz="2400" dirty="0"/>
              <a:t>On March 11, Kent pays in full his $520 account previously written off.</a:t>
            </a:r>
          </a:p>
        </p:txBody>
      </p:sp>
      <p:pic>
        <p:nvPicPr>
          <p:cNvPr id="12" name="Picture 2" descr="Journal entry for recovering an account that had been previously written off&#10;Mar. 11 debit Accounts Receivable—J. Kent 520 &#10;credit Allowance for Doubtful Accounts  520&#10;&#10;Then a second journal entry on&#10;Mar. 11 debits Cash 520 and credits Accounts Receivable—J. Kent  520 to record full payment of account.  &#10;"/>
          <p:cNvPicPr>
            <a:picLocks noChangeAspect="1" noChangeArrowheads="1"/>
          </p:cNvPicPr>
          <p:nvPr/>
        </p:nvPicPr>
        <p:blipFill>
          <a:blip r:embed="rId3" cstate="print"/>
          <a:srcRect/>
          <a:stretch>
            <a:fillRect/>
          </a:stretch>
        </p:blipFill>
        <p:spPr bwMode="auto">
          <a:xfrm>
            <a:off x="878002" y="4728179"/>
            <a:ext cx="7436950" cy="159642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19319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838200"/>
          </a:xfrm>
        </p:spPr>
        <p:txBody>
          <a:bodyPr/>
          <a:lstStyle/>
          <a:p>
            <a:pPr fontAlgn="auto">
              <a:spcBef>
                <a:spcPts val="0"/>
              </a:spcBef>
              <a:spcAft>
                <a:spcPts val="0"/>
              </a:spcAft>
              <a:defRPr/>
            </a:pPr>
            <a:r>
              <a:rPr lang="en-US" dirty="0"/>
              <a:t>NEED-TO-KNOW 7-3</a:t>
            </a:r>
          </a:p>
        </p:txBody>
      </p:sp>
      <p:sp>
        <p:nvSpPr>
          <p:cNvPr id="10" name="Text Placeholder 9"/>
          <p:cNvSpPr>
            <a:spLocks noGrp="1"/>
          </p:cNvSpPr>
          <p:nvPr>
            <p:ph type="body" sz="quarter" idx="13"/>
          </p:nvPr>
        </p:nvSpPr>
        <p:spPr>
          <a:xfrm>
            <a:off x="381000" y="1295400"/>
            <a:ext cx="8382000" cy="685800"/>
          </a:xfrm>
        </p:spPr>
        <p:txBody>
          <a:bodyPr>
            <a:noAutofit/>
          </a:bodyPr>
          <a:lstStyle/>
          <a:p>
            <a:r>
              <a:rPr lang="en-US" altLang="en-US" b="1" kern="0" dirty="0">
                <a:solidFill>
                  <a:prstClr val="black"/>
                </a:solidFill>
              </a:rPr>
              <a:t>Learning Objective P2: </a:t>
            </a:r>
            <a:r>
              <a:rPr lang="en-US" dirty="0"/>
              <a:t>Apply the allowance method to accounts receivable. </a:t>
            </a:r>
          </a:p>
        </p:txBody>
      </p:sp>
      <p:sp>
        <p:nvSpPr>
          <p:cNvPr id="9" name="Content Placeholder 8"/>
          <p:cNvSpPr>
            <a:spLocks noGrp="1"/>
          </p:cNvSpPr>
          <p:nvPr>
            <p:ph idx="1"/>
          </p:nvPr>
        </p:nvSpPr>
        <p:spPr>
          <a:xfrm>
            <a:off x="457200" y="2057400"/>
            <a:ext cx="8153400" cy="1600200"/>
          </a:xfrm>
        </p:spPr>
        <p:txBody>
          <a:bodyPr>
            <a:noAutofit/>
          </a:bodyPr>
          <a:lstStyle/>
          <a:p>
            <a:pPr marL="0" indent="0">
              <a:buNone/>
            </a:pPr>
            <a:r>
              <a:rPr lang="en-US" sz="2400" dirty="0">
                <a:solidFill>
                  <a:srgbClr val="000000"/>
                </a:solidFill>
              </a:rPr>
              <a:t>A retailer applies the allowance method in accounting for uncollectible accounts. Prepare journal entries to record its following selected transactions.</a:t>
            </a:r>
            <a:endParaRPr lang="en-US" sz="240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667289888"/>
              </p:ext>
            </p:extLst>
          </p:nvPr>
        </p:nvGraphicFramePr>
        <p:xfrm>
          <a:off x="533400" y="3810000"/>
          <a:ext cx="8077200" cy="2438400"/>
        </p:xfrm>
        <a:graphic>
          <a:graphicData uri="http://schemas.openxmlformats.org/drawingml/2006/table">
            <a:tbl>
              <a:tblPr firstRow="1" bandRow="1">
                <a:tableStyleId>{5940675A-B579-460E-94D1-54222C63F5DA}</a:tableStyleId>
              </a:tblPr>
              <a:tblGrid>
                <a:gridCol w="2008788">
                  <a:extLst>
                    <a:ext uri="{9D8B030D-6E8A-4147-A177-3AD203B41FA5}">
                      <a16:colId xmlns:a16="http://schemas.microsoft.com/office/drawing/2014/main" val="20000"/>
                    </a:ext>
                  </a:extLst>
                </a:gridCol>
                <a:gridCol w="6068412">
                  <a:extLst>
                    <a:ext uri="{9D8B030D-6E8A-4147-A177-3AD203B41FA5}">
                      <a16:colId xmlns:a16="http://schemas.microsoft.com/office/drawing/2014/main" val="20001"/>
                    </a:ext>
                  </a:extLst>
                </a:gridCol>
              </a:tblGrid>
              <a:tr h="6346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12/31/20X1</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The retailer estimates $3,000 of its accounts receivable are uncollectible.</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901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2/14/20X2</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The retailer determines that it cannot collect $400 of its accounts receivable</a:t>
                      </a:r>
                      <a:r>
                        <a:rPr lang="en-US" sz="1600" baseline="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from a customer named ZZZ Company.</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901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4/1/20X2</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ZZZ Company unexpectedly pays its account in full to the retailer, which then records its recovery of this bad debt.</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62174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3488" y="560756"/>
            <a:ext cx="7557025" cy="1039444"/>
          </a:xfrm>
        </p:spPr>
        <p:txBody>
          <a:bodyPr>
            <a:noAutofit/>
          </a:bodyPr>
          <a:lstStyle/>
          <a:p>
            <a:pPr fontAlgn="auto">
              <a:spcBef>
                <a:spcPts val="0"/>
              </a:spcBef>
              <a:spcAft>
                <a:spcPts val="0"/>
              </a:spcAft>
              <a:defRPr/>
            </a:pPr>
            <a:r>
              <a:rPr lang="en-US" dirty="0"/>
              <a:t>NEED-TO-KNOW 7-3 SOLUTION (1 of 2)</a:t>
            </a:r>
          </a:p>
        </p:txBody>
      </p:sp>
      <p:sp>
        <p:nvSpPr>
          <p:cNvPr id="10" name="Text Placeholder 9"/>
          <p:cNvSpPr>
            <a:spLocks noGrp="1"/>
          </p:cNvSpPr>
          <p:nvPr>
            <p:ph type="body" sz="quarter" idx="13"/>
          </p:nvPr>
        </p:nvSpPr>
        <p:spPr>
          <a:xfrm>
            <a:off x="381000" y="1752600"/>
            <a:ext cx="8382000" cy="685800"/>
          </a:xfrm>
        </p:spPr>
        <p:txBody>
          <a:bodyPr>
            <a:noAutofit/>
          </a:bodyPr>
          <a:lstStyle/>
          <a:p>
            <a:r>
              <a:rPr lang="en-US" altLang="en-US" b="1" kern="0" dirty="0">
                <a:solidFill>
                  <a:prstClr val="black"/>
                </a:solidFill>
              </a:rPr>
              <a:t>Learning Objective P2: </a:t>
            </a:r>
            <a:r>
              <a:rPr lang="en-US" dirty="0"/>
              <a:t>Apply the allowance method to accounts receivable. </a:t>
            </a:r>
          </a:p>
        </p:txBody>
      </p:sp>
      <p:sp>
        <p:nvSpPr>
          <p:cNvPr id="9" name="Content Placeholder 8"/>
          <p:cNvSpPr>
            <a:spLocks noGrp="1"/>
          </p:cNvSpPr>
          <p:nvPr>
            <p:ph idx="1"/>
          </p:nvPr>
        </p:nvSpPr>
        <p:spPr>
          <a:xfrm>
            <a:off x="457200" y="2590800"/>
            <a:ext cx="8305800" cy="1066800"/>
          </a:xfrm>
        </p:spPr>
        <p:txBody>
          <a:bodyPr>
            <a:noAutofit/>
          </a:bodyPr>
          <a:lstStyle/>
          <a:p>
            <a:pPr marL="0" indent="0">
              <a:buNone/>
            </a:pPr>
            <a:r>
              <a:rPr lang="en-US" sz="2200" dirty="0">
                <a:solidFill>
                  <a:srgbClr val="000000"/>
                </a:solidFill>
              </a:rPr>
              <a:t>A retailer applies the allowance method in accounting for uncollectible accounts. Prepare journal entries to record its following selected transactions.</a:t>
            </a:r>
            <a:endParaRPr lang="en-US" sz="2200" dirty="0">
              <a:solidFill>
                <a:prstClr val="black"/>
              </a:solidFill>
            </a:endParaRPr>
          </a:p>
        </p:txBody>
      </p:sp>
      <p:graphicFrame>
        <p:nvGraphicFramePr>
          <p:cNvPr id="12" name="Table 11"/>
          <p:cNvGraphicFramePr>
            <a:graphicFrameLocks noGrp="1"/>
          </p:cNvGraphicFramePr>
          <p:nvPr>
            <p:extLst/>
          </p:nvPr>
        </p:nvGraphicFramePr>
        <p:xfrm>
          <a:off x="533400" y="3810000"/>
          <a:ext cx="8077200" cy="2438400"/>
        </p:xfrm>
        <a:graphic>
          <a:graphicData uri="http://schemas.openxmlformats.org/drawingml/2006/table">
            <a:tbl>
              <a:tblPr firstRow="1" bandRow="1">
                <a:tableStyleId>{5940675A-B579-460E-94D1-54222C63F5DA}</a:tableStyleId>
              </a:tblPr>
              <a:tblGrid>
                <a:gridCol w="2008788">
                  <a:extLst>
                    <a:ext uri="{9D8B030D-6E8A-4147-A177-3AD203B41FA5}">
                      <a16:colId xmlns:a16="http://schemas.microsoft.com/office/drawing/2014/main" val="20000"/>
                    </a:ext>
                  </a:extLst>
                </a:gridCol>
                <a:gridCol w="6068412">
                  <a:extLst>
                    <a:ext uri="{9D8B030D-6E8A-4147-A177-3AD203B41FA5}">
                      <a16:colId xmlns:a16="http://schemas.microsoft.com/office/drawing/2014/main" val="20001"/>
                    </a:ext>
                  </a:extLst>
                </a:gridCol>
              </a:tblGrid>
              <a:tr h="6346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12/31/20X1</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The retailer estimates $3,000 of its accounts receivable are uncollectible.</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901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2/14/20X2</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The retailer determines that it cannot collect $400 of its accounts receivable</a:t>
                      </a:r>
                      <a:r>
                        <a:rPr lang="en-US" sz="1600" baseline="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from a customer named ZZZ Company.</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901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4/1/20X2</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ZZZ Company unexpectedly pays its account in full to the retailer, which then records its recovery of this bad debt.</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43901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685800"/>
            <a:ext cx="8001000" cy="762000"/>
          </a:xfrm>
        </p:spPr>
        <p:txBody>
          <a:bodyPr>
            <a:noAutofit/>
          </a:bodyPr>
          <a:lstStyle/>
          <a:p>
            <a:pPr>
              <a:spcBef>
                <a:spcPts val="0"/>
              </a:spcBef>
              <a:defRPr/>
            </a:pPr>
            <a:r>
              <a:rPr lang="en-US" dirty="0"/>
              <a:t>NEED-TO-KNOW 7-3 SOLUTION (2 of 2)</a:t>
            </a:r>
          </a:p>
        </p:txBody>
      </p:sp>
      <p:sp>
        <p:nvSpPr>
          <p:cNvPr id="10" name="Text Placeholder 9"/>
          <p:cNvSpPr>
            <a:spLocks noGrp="1"/>
          </p:cNvSpPr>
          <p:nvPr>
            <p:ph type="body" sz="quarter" idx="13"/>
          </p:nvPr>
        </p:nvSpPr>
        <p:spPr>
          <a:xfrm>
            <a:off x="381000" y="1752600"/>
            <a:ext cx="8382000" cy="685800"/>
          </a:xfrm>
        </p:spPr>
        <p:txBody>
          <a:bodyPr>
            <a:noAutofit/>
          </a:bodyPr>
          <a:lstStyle/>
          <a:p>
            <a:r>
              <a:rPr lang="en-US" altLang="en-US" b="1" kern="0" dirty="0">
                <a:solidFill>
                  <a:prstClr val="black"/>
                </a:solidFill>
              </a:rPr>
              <a:t>Learning Objective P2: </a:t>
            </a:r>
            <a:r>
              <a:rPr lang="en-US" dirty="0"/>
              <a:t>Apply the allowance method to accounts receivable. </a:t>
            </a:r>
          </a:p>
        </p:txBody>
      </p:sp>
      <p:pic>
        <p:nvPicPr>
          <p:cNvPr id="2" name="Picture 1" descr="In general journal format, four journal entries are shown:&#10;&#10;Date 12/31/20X1: Debit Bad Debts Expense, 3,000; Credit Allowance for Doubtful Accounts, 3,000.&#10;&#10;Date 2/14/20X2: Debit Allowance for Doubtful Accounts, 400; Credit Accounts Receivable-ZZZ Co., 400.&#10;&#10;Date 4/1/20X2: Debit Accounts Receivable-ZZZ Co., 400; Allowance for Doubtful Accounts, 400.&#10;&#10;Date 4/1/20X2: Debit Cash, 400; credit Accounts Receivable-ZZZ Co., 400.  &#10;"/>
          <p:cNvPicPr>
            <a:picLocks noChangeAspect="1"/>
          </p:cNvPicPr>
          <p:nvPr/>
        </p:nvPicPr>
        <p:blipFill>
          <a:blip r:embed="rId2"/>
          <a:stretch>
            <a:fillRect/>
          </a:stretch>
        </p:blipFill>
        <p:spPr>
          <a:xfrm>
            <a:off x="699516" y="2672762"/>
            <a:ext cx="7744968" cy="3446050"/>
          </a:xfrm>
          <a:prstGeom prst="rect">
            <a:avLst/>
          </a:prstGeom>
        </p:spPr>
      </p:pic>
    </p:spTree>
    <p:extLst>
      <p:ext uri="{BB962C8B-B14F-4D97-AF65-F5344CB8AC3E}">
        <p14:creationId xmlns:p14="http://schemas.microsoft.com/office/powerpoint/2010/main" val="3446233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2286000"/>
            <a:ext cx="8458200" cy="2667000"/>
          </a:xfrm>
        </p:spPr>
        <p:txBody>
          <a:bodyPr>
            <a:normAutofit/>
          </a:bodyPr>
          <a:lstStyle/>
          <a:p>
            <a:r>
              <a:rPr lang="en-US" altLang="en-US" b="1" dirty="0">
                <a:solidFill>
                  <a:prstClr val="black"/>
                </a:solidFill>
              </a:rPr>
              <a:t>Learning Objective</a:t>
            </a:r>
            <a:r>
              <a:rPr lang="en-US" altLang="en-US" b="1" dirty="0"/>
              <a:t> P3: </a:t>
            </a:r>
            <a:r>
              <a:rPr lang="en-US" dirty="0"/>
              <a:t>Estimate </a:t>
            </a:r>
            <a:r>
              <a:rPr lang="en-US" dirty="0" err="1"/>
              <a:t>uncollectibles</a:t>
            </a:r>
            <a:r>
              <a:rPr lang="en-US" dirty="0"/>
              <a:t> based on sales and accounts receivable. </a:t>
            </a:r>
          </a:p>
        </p:txBody>
      </p:sp>
    </p:spTree>
    <p:extLst>
      <p:ext uri="{BB962C8B-B14F-4D97-AF65-F5344CB8AC3E}">
        <p14:creationId xmlns:p14="http://schemas.microsoft.com/office/powerpoint/2010/main" val="362918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altLang="en-US" dirty="0"/>
              <a:t>Estimating Bad Debts Expense</a:t>
            </a:r>
            <a:endParaRPr lang="en-US" dirty="0"/>
          </a:p>
        </p:txBody>
      </p:sp>
      <p:sp>
        <p:nvSpPr>
          <p:cNvPr id="5" name="Text Placeholder 4"/>
          <p:cNvSpPr>
            <a:spLocks noGrp="1"/>
          </p:cNvSpPr>
          <p:nvPr>
            <p:ph type="body" sz="quarter" idx="13"/>
          </p:nvPr>
        </p:nvSpPr>
        <p:spPr>
          <a:xfrm>
            <a:off x="381000" y="1295400"/>
            <a:ext cx="8382000" cy="685800"/>
          </a:xfrm>
        </p:spPr>
        <p:txBody>
          <a:bodyPr>
            <a:norm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sp>
        <p:nvSpPr>
          <p:cNvPr id="4" name="Content Placeholder 3"/>
          <p:cNvSpPr>
            <a:spLocks noGrp="1"/>
          </p:cNvSpPr>
          <p:nvPr>
            <p:ph idx="1"/>
          </p:nvPr>
        </p:nvSpPr>
        <p:spPr>
          <a:xfrm>
            <a:off x="381000" y="2133600"/>
            <a:ext cx="8382000" cy="4267200"/>
          </a:xfrm>
        </p:spPr>
        <p:txBody>
          <a:bodyPr>
            <a:normAutofit/>
          </a:bodyPr>
          <a:lstStyle/>
          <a:p>
            <a:pPr marL="0" indent="0">
              <a:buFont typeface="Wingdings" pitchFamily="2" charset="2"/>
              <a:buNone/>
            </a:pPr>
            <a:r>
              <a:rPr lang="en-US" altLang="en-US" dirty="0"/>
              <a:t>Two Methods</a:t>
            </a:r>
            <a:r>
              <a:rPr lang="en-US" altLang="en-US" u="sng" dirty="0"/>
              <a:t> </a:t>
            </a:r>
            <a:endParaRPr lang="en-US" altLang="en-US" dirty="0"/>
          </a:p>
          <a:p>
            <a:pPr marL="465138" indent="-465138">
              <a:buFont typeface="Monotype Sorts"/>
              <a:buAutoNum type="arabicPeriod"/>
            </a:pPr>
            <a:r>
              <a:rPr lang="en-US" altLang="en-US" dirty="0"/>
              <a:t>Percent of Sales Method </a:t>
            </a:r>
          </a:p>
          <a:p>
            <a:pPr marL="465138" indent="-465138">
              <a:buFont typeface="Monotype Sorts"/>
              <a:buAutoNum type="arabicPeriod"/>
            </a:pPr>
            <a:r>
              <a:rPr lang="en-US" altLang="en-US" dirty="0"/>
              <a:t>Accounts Receivable Methods</a:t>
            </a:r>
          </a:p>
          <a:p>
            <a:pPr marL="1030288" lvl="1" indent="-565150">
              <a:buSzPct val="100000"/>
              <a:buFont typeface="Verdana" panose="020B0604030504040204" pitchFamily="34" charset="0"/>
              <a:buChar char="–"/>
            </a:pPr>
            <a:r>
              <a:rPr lang="en-US" altLang="en-US" dirty="0"/>
              <a:t>Percent of Accounts Receivable</a:t>
            </a:r>
          </a:p>
          <a:p>
            <a:pPr marL="1030288" lvl="1" indent="-565150">
              <a:buSzPct val="100000"/>
              <a:buFont typeface="Verdana" panose="020B0604030504040204" pitchFamily="34" charset="0"/>
              <a:buChar char="–"/>
            </a:pPr>
            <a:r>
              <a:rPr lang="en-US" altLang="en-US" dirty="0"/>
              <a:t>Aging of Accounts Receivable</a:t>
            </a:r>
          </a:p>
        </p:txBody>
      </p:sp>
    </p:spTree>
    <p:extLst>
      <p:ext uri="{BB962C8B-B14F-4D97-AF65-F5344CB8AC3E}">
        <p14:creationId xmlns:p14="http://schemas.microsoft.com/office/powerpoint/2010/main" val="3021911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US" altLang="en-US" dirty="0"/>
              <a:t>Percent of Sales Method </a:t>
            </a:r>
            <a:r>
              <a:rPr lang="en-US" dirty="0"/>
              <a:t>(1 of 3)</a:t>
            </a:r>
          </a:p>
        </p:txBody>
      </p:sp>
      <p:sp>
        <p:nvSpPr>
          <p:cNvPr id="4" name="Text Placeholder 3"/>
          <p:cNvSpPr>
            <a:spLocks noGrp="1"/>
          </p:cNvSpPr>
          <p:nvPr>
            <p:ph type="body" sz="quarter" idx="13"/>
          </p:nvPr>
        </p:nvSpPr>
        <p:spPr>
          <a:xfrm>
            <a:off x="381000" y="1295400"/>
            <a:ext cx="8382000" cy="685800"/>
          </a:xfrm>
        </p:spPr>
        <p:txBody>
          <a:bodyPr>
            <a:norm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sp>
        <p:nvSpPr>
          <p:cNvPr id="3" name="Content Placeholder 2"/>
          <p:cNvSpPr>
            <a:spLocks noGrp="1"/>
          </p:cNvSpPr>
          <p:nvPr>
            <p:ph idx="1"/>
          </p:nvPr>
        </p:nvSpPr>
        <p:spPr>
          <a:xfrm>
            <a:off x="457200" y="2133600"/>
            <a:ext cx="8305800" cy="4267200"/>
          </a:xfrm>
        </p:spPr>
        <p:txBody>
          <a:bodyPr>
            <a:normAutofit/>
          </a:bodyPr>
          <a:lstStyle/>
          <a:p>
            <a:pPr marL="0" indent="0">
              <a:spcBef>
                <a:spcPts val="600"/>
              </a:spcBef>
              <a:buNone/>
            </a:pPr>
            <a:r>
              <a:rPr lang="en-US" altLang="en-US" dirty="0"/>
              <a:t>Bad debts expense is computed as follows:</a:t>
            </a:r>
          </a:p>
          <a:p>
            <a:pPr marL="0" indent="0">
              <a:spcBef>
                <a:spcPts val="600"/>
              </a:spcBef>
              <a:buNone/>
            </a:pPr>
            <a:r>
              <a:rPr lang="en-US" dirty="0"/>
              <a:t>Current Period Sales × Bad Debt % = Estimated Bad Debts Expense</a:t>
            </a:r>
          </a:p>
        </p:txBody>
      </p:sp>
    </p:spTree>
    <p:extLst>
      <p:ext uri="{BB962C8B-B14F-4D97-AF65-F5344CB8AC3E}">
        <p14:creationId xmlns:p14="http://schemas.microsoft.com/office/powerpoint/2010/main" val="1508741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lstStyle/>
          <a:p>
            <a:r>
              <a:rPr lang="en-US" altLang="en-US" dirty="0"/>
              <a:t>Percent of Sales Method </a:t>
            </a:r>
            <a:r>
              <a:rPr lang="en-US" dirty="0"/>
              <a:t>(2 of 3)</a:t>
            </a:r>
          </a:p>
        </p:txBody>
      </p:sp>
      <p:sp>
        <p:nvSpPr>
          <p:cNvPr id="4" name="Text Placeholder 3"/>
          <p:cNvSpPr>
            <a:spLocks noGrp="1"/>
          </p:cNvSpPr>
          <p:nvPr>
            <p:ph type="body" sz="quarter" idx="13"/>
          </p:nvPr>
        </p:nvSpPr>
        <p:spPr>
          <a:xfrm>
            <a:off x="381000" y="1295400"/>
            <a:ext cx="8382000" cy="685800"/>
          </a:xfrm>
        </p:spPr>
        <p:txBody>
          <a:bodyPr>
            <a:norm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sp>
        <p:nvSpPr>
          <p:cNvPr id="5" name="Content Placeholder 4"/>
          <p:cNvSpPr>
            <a:spLocks noGrp="1"/>
          </p:cNvSpPr>
          <p:nvPr>
            <p:ph idx="1"/>
          </p:nvPr>
        </p:nvSpPr>
        <p:spPr>
          <a:xfrm>
            <a:off x="457200" y="2133600"/>
            <a:ext cx="8305800" cy="1676400"/>
          </a:xfrm>
        </p:spPr>
        <p:txBody>
          <a:bodyPr>
            <a:normAutofit/>
          </a:bodyPr>
          <a:lstStyle/>
          <a:p>
            <a:pPr marL="0" indent="0">
              <a:spcBef>
                <a:spcPts val="600"/>
              </a:spcBef>
              <a:buNone/>
              <a:defRPr/>
            </a:pPr>
            <a:r>
              <a:rPr lang="en-US" sz="2400" dirty="0">
                <a:ea typeface="ＭＳ Ｐゴシック" pitchFamily="-108" charset="-128"/>
              </a:rPr>
              <a:t>Musicland has credit sales of $400,000 in 2017.  It is estimated that 0.6% of credit sales will eventually prove uncollectible.</a:t>
            </a:r>
          </a:p>
          <a:p>
            <a:pPr marL="0" indent="0">
              <a:spcBef>
                <a:spcPts val="600"/>
              </a:spcBef>
              <a:buNone/>
              <a:defRPr/>
            </a:pPr>
            <a:r>
              <a:rPr lang="en-US" sz="2400" dirty="0">
                <a:ea typeface="ＭＳ Ｐゴシック" pitchFamily="-108" charset="-128"/>
              </a:rPr>
              <a:t>Let’s look at recording Bad Debts Expense for 2017.</a:t>
            </a:r>
          </a:p>
        </p:txBody>
      </p:sp>
      <p:graphicFrame>
        <p:nvGraphicFramePr>
          <p:cNvPr id="8" name="Object 7"/>
          <p:cNvGraphicFramePr>
            <a:graphicFrameLocks noChangeAspect="1"/>
          </p:cNvGraphicFramePr>
          <p:nvPr>
            <p:extLst>
              <p:ext uri="{D42A27DB-BD31-4B8C-83A1-F6EECF244321}">
                <p14:modId xmlns:p14="http://schemas.microsoft.com/office/powerpoint/2010/main" val="101602686"/>
              </p:ext>
            </p:extLst>
          </p:nvPr>
        </p:nvGraphicFramePr>
        <p:xfrm>
          <a:off x="3662745" y="3869593"/>
          <a:ext cx="1742310" cy="1633414"/>
        </p:xfrm>
        <a:graphic>
          <a:graphicData uri="http://schemas.openxmlformats.org/presentationml/2006/ole">
            <mc:AlternateContent xmlns:mc="http://schemas.openxmlformats.org/markup-compatibility/2006">
              <mc:Choice xmlns:v="urn:schemas-microsoft-com:vml" Requires="v">
                <p:oleObj spid="_x0000_s1086" name="Equation" r:id="rId4" imgW="812520" imgH="761760" progId="Equation.3">
                  <p:embed/>
                </p:oleObj>
              </mc:Choice>
              <mc:Fallback>
                <p:oleObj name="Equation" r:id="rId4" imgW="812520" imgH="761760" progId="Equation.3">
                  <p:embed/>
                  <p:pic>
                    <p:nvPicPr>
                      <p:cNvPr id="0" name=""/>
                      <p:cNvPicPr/>
                      <p:nvPr/>
                    </p:nvPicPr>
                    <p:blipFill>
                      <a:blip r:embed="rId5"/>
                      <a:stretch>
                        <a:fillRect/>
                      </a:stretch>
                    </p:blipFill>
                    <p:spPr>
                      <a:xfrm>
                        <a:off x="3662745" y="3869593"/>
                        <a:ext cx="1742310" cy="1633414"/>
                      </a:xfrm>
                      <a:prstGeom prst="rect">
                        <a:avLst/>
                      </a:prstGeom>
                    </p:spPr>
                  </p:pic>
                </p:oleObj>
              </mc:Fallback>
            </mc:AlternateContent>
          </a:graphicData>
        </a:graphic>
      </p:graphicFrame>
      <p:sp>
        <p:nvSpPr>
          <p:cNvPr id="7" name="Content Placeholder 2"/>
          <p:cNvSpPr>
            <a:spLocks noGrp="1"/>
          </p:cNvSpPr>
          <p:nvPr>
            <p:ph sz="quarter" idx="14"/>
          </p:nvPr>
        </p:nvSpPr>
        <p:spPr>
          <a:xfrm>
            <a:off x="457200" y="5562600"/>
            <a:ext cx="8153400" cy="838200"/>
          </a:xfrm>
        </p:spPr>
        <p:txBody>
          <a:bodyPr>
            <a:normAutofit/>
          </a:bodyPr>
          <a:lstStyle/>
          <a:p>
            <a:pPr marL="0" indent="0">
              <a:buNone/>
            </a:pPr>
            <a:r>
              <a:rPr lang="en-US" altLang="en-US" sz="2400" dirty="0"/>
              <a:t>Musicland’s accountant computes estimated Bad Debts Expense of $2,400.</a:t>
            </a:r>
          </a:p>
        </p:txBody>
      </p:sp>
    </p:spTree>
    <p:extLst>
      <p:ext uri="{BB962C8B-B14F-4D97-AF65-F5344CB8AC3E}">
        <p14:creationId xmlns:p14="http://schemas.microsoft.com/office/powerpoint/2010/main" val="1824469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Percent of Sales Method </a:t>
            </a:r>
            <a:r>
              <a:rPr lang="en-US" dirty="0"/>
              <a:t>(3 of 3)</a:t>
            </a:r>
          </a:p>
        </p:txBody>
      </p:sp>
      <p:sp>
        <p:nvSpPr>
          <p:cNvPr id="4" name="Text Placeholder 3"/>
          <p:cNvSpPr>
            <a:spLocks noGrp="1"/>
          </p:cNvSpPr>
          <p:nvPr>
            <p:ph type="body" sz="quarter" idx="13"/>
          </p:nvPr>
        </p:nvSpPr>
        <p:spPr>
          <a:xfrm>
            <a:off x="381000" y="1295400"/>
            <a:ext cx="8382000" cy="685800"/>
          </a:xfrm>
        </p:spPr>
        <p:txBody>
          <a:bodyPr>
            <a:norm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pic>
        <p:nvPicPr>
          <p:cNvPr id="7" name="Picture 4" descr="Journal entry using percent of sales to record estimated bad debts&#10;Dec. 31 debits Bad Debts Expense 2,400 and credits Allowance for Doubtful Accounts  2,400&#10;"/>
          <p:cNvPicPr>
            <a:picLocks noChangeAspect="1" noChangeArrowheads="1"/>
          </p:cNvPicPr>
          <p:nvPr/>
        </p:nvPicPr>
        <p:blipFill>
          <a:blip r:embed="rId2" cstate="print"/>
          <a:srcRect/>
          <a:stretch>
            <a:fillRect/>
          </a:stretch>
        </p:blipFill>
        <p:spPr bwMode="auto">
          <a:xfrm>
            <a:off x="430212" y="2362200"/>
            <a:ext cx="8305801" cy="100242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803254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r>
              <a:rPr lang="en-US" altLang="en-US" dirty="0"/>
              <a:t>Percent of Receivables Method</a:t>
            </a:r>
            <a:endParaRPr lang="en-US" dirty="0"/>
          </a:p>
        </p:txBody>
      </p:sp>
      <p:sp>
        <p:nvSpPr>
          <p:cNvPr id="4" name="Text Placeholder 3"/>
          <p:cNvSpPr>
            <a:spLocks noGrp="1"/>
          </p:cNvSpPr>
          <p:nvPr>
            <p:ph type="body" sz="quarter" idx="13"/>
          </p:nvPr>
        </p:nvSpPr>
        <p:spPr>
          <a:xfrm>
            <a:off x="381000" y="1295400"/>
            <a:ext cx="8382000" cy="685800"/>
          </a:xfrm>
        </p:spPr>
        <p:txBody>
          <a:bodyPr>
            <a:norm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sp>
        <p:nvSpPr>
          <p:cNvPr id="3" name="Content Placeholder 2"/>
          <p:cNvSpPr>
            <a:spLocks noGrp="1"/>
          </p:cNvSpPr>
          <p:nvPr>
            <p:ph idx="1"/>
          </p:nvPr>
        </p:nvSpPr>
        <p:spPr>
          <a:xfrm>
            <a:off x="457201" y="2133600"/>
            <a:ext cx="8305799" cy="4267200"/>
          </a:xfrm>
        </p:spPr>
        <p:txBody>
          <a:bodyPr>
            <a:normAutofit/>
          </a:bodyPr>
          <a:lstStyle/>
          <a:p>
            <a:pPr marL="0" indent="0">
              <a:buSzPct val="100000"/>
              <a:buNone/>
              <a:defRPr/>
            </a:pPr>
            <a:r>
              <a:rPr lang="en-US" dirty="0"/>
              <a:t>Compute the estimate of the Allowance for Doubtful Accounts.</a:t>
            </a:r>
          </a:p>
          <a:p>
            <a:pPr marL="0" indent="0">
              <a:buSzPct val="100000"/>
              <a:buNone/>
              <a:defRPr/>
            </a:pPr>
            <a:r>
              <a:rPr lang="en-US" dirty="0"/>
              <a:t>Year-end Accounts Receivable × Bad Debt %</a:t>
            </a:r>
            <a:br>
              <a:rPr lang="en-US" dirty="0"/>
            </a:br>
            <a:r>
              <a:rPr lang="en-US" dirty="0"/>
              <a:t>Bad Debts Expense is computed as:</a:t>
            </a:r>
          </a:p>
          <a:p>
            <a:pPr marL="0" indent="0" fontAlgn="b">
              <a:buNone/>
            </a:pPr>
            <a:r>
              <a:rPr lang="en-US" dirty="0"/>
              <a:t>Total Estimated Bad Debts Expense – Previous Balance in Allowance Account = Current Bad Debts Expense </a:t>
            </a:r>
          </a:p>
        </p:txBody>
      </p:sp>
    </p:spTree>
    <p:extLst>
      <p:ext uri="{BB962C8B-B14F-4D97-AF65-F5344CB8AC3E}">
        <p14:creationId xmlns:p14="http://schemas.microsoft.com/office/powerpoint/2010/main" val="150070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0"/>
            <a:ext cx="8534400" cy="2590800"/>
          </a:xfrm>
        </p:spPr>
        <p:txBody>
          <a:bodyPr>
            <a:noAutofit/>
          </a:bodyPr>
          <a:lstStyle/>
          <a:p>
            <a:r>
              <a:rPr lang="en-US" altLang="en-US" b="1" dirty="0"/>
              <a:t>Learning Objective C1: </a:t>
            </a:r>
            <a:r>
              <a:rPr lang="en-US" dirty="0"/>
              <a:t>Describe accounts receivable and how they occur and are recorded.</a:t>
            </a:r>
          </a:p>
        </p:txBody>
      </p:sp>
    </p:spTree>
    <p:extLst>
      <p:ext uri="{BB962C8B-B14F-4D97-AF65-F5344CB8AC3E}">
        <p14:creationId xmlns:p14="http://schemas.microsoft.com/office/powerpoint/2010/main" val="1106723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1066800"/>
          </a:xfrm>
        </p:spPr>
        <p:txBody>
          <a:bodyPr>
            <a:noAutofit/>
          </a:bodyPr>
          <a:lstStyle/>
          <a:p>
            <a:r>
              <a:rPr lang="en-US" kern="0" dirty="0"/>
              <a:t>Exhibit 7.10 </a:t>
            </a:r>
            <a:r>
              <a:rPr lang="en-US" altLang="en-US" dirty="0"/>
              <a:t>Percent of Receivables Method (1 of 2)</a:t>
            </a:r>
            <a:endParaRPr lang="en-US" dirty="0"/>
          </a:p>
        </p:txBody>
      </p:sp>
      <p:sp>
        <p:nvSpPr>
          <p:cNvPr id="7" name="Text Placeholder 6"/>
          <p:cNvSpPr>
            <a:spLocks noGrp="1"/>
          </p:cNvSpPr>
          <p:nvPr>
            <p:ph type="body" sz="quarter" idx="13"/>
          </p:nvPr>
        </p:nvSpPr>
        <p:spPr>
          <a:xfrm>
            <a:off x="381000" y="1752600"/>
            <a:ext cx="8382000" cy="533400"/>
          </a:xfrm>
        </p:spPr>
        <p:txBody>
          <a:bodyPr>
            <a:no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sp>
        <p:nvSpPr>
          <p:cNvPr id="8" name="Content Placeholder 7"/>
          <p:cNvSpPr>
            <a:spLocks noGrp="1"/>
          </p:cNvSpPr>
          <p:nvPr>
            <p:ph sz="quarter" idx="15"/>
          </p:nvPr>
        </p:nvSpPr>
        <p:spPr>
          <a:xfrm>
            <a:off x="457200" y="2514600"/>
            <a:ext cx="8305800" cy="2133600"/>
          </a:xfrm>
        </p:spPr>
        <p:txBody>
          <a:bodyPr>
            <a:noAutofit/>
          </a:bodyPr>
          <a:lstStyle/>
          <a:p>
            <a:pPr marL="0" indent="0">
              <a:buNone/>
            </a:pPr>
            <a:r>
              <a:rPr lang="en-US" sz="2200" dirty="0">
                <a:ea typeface="ＭＳ Ｐゴシック" pitchFamily="-108" charset="-128"/>
              </a:rPr>
              <a:t>Musicland has $50,000 in accounts receivable and a $200 credit balance in Allowance for Doubtful Accounts on December 31, 2017. Past experience suggests that 5% of receivables are uncollectible. </a:t>
            </a:r>
          </a:p>
          <a:p>
            <a:pPr marL="0" indent="0">
              <a:buNone/>
            </a:pPr>
            <a:r>
              <a:rPr lang="en-US" altLang="en-US" sz="2200" b="1" dirty="0"/>
              <a:t>Desired balance in Allowance for Doubtful Accounts.</a:t>
            </a:r>
          </a:p>
        </p:txBody>
      </p:sp>
      <p:graphicFrame>
        <p:nvGraphicFramePr>
          <p:cNvPr id="14" name="Object 13"/>
          <p:cNvGraphicFramePr>
            <a:graphicFrameLocks noChangeAspect="1"/>
          </p:cNvGraphicFramePr>
          <p:nvPr>
            <p:extLst>
              <p:ext uri="{D42A27DB-BD31-4B8C-83A1-F6EECF244321}">
                <p14:modId xmlns:p14="http://schemas.microsoft.com/office/powerpoint/2010/main" val="1210243206"/>
              </p:ext>
            </p:extLst>
          </p:nvPr>
        </p:nvGraphicFramePr>
        <p:xfrm>
          <a:off x="3716865" y="4767386"/>
          <a:ext cx="1769535" cy="1633414"/>
        </p:xfrm>
        <a:graphic>
          <a:graphicData uri="http://schemas.openxmlformats.org/presentationml/2006/ole">
            <mc:AlternateContent xmlns:mc="http://schemas.openxmlformats.org/markup-compatibility/2006">
              <mc:Choice xmlns:v="urn:schemas-microsoft-com:vml" Requires="v">
                <p:oleObj spid="_x0000_s2111" name="Equation" r:id="rId4" imgW="825480" imgH="761760" progId="Equation.3">
                  <p:embed/>
                </p:oleObj>
              </mc:Choice>
              <mc:Fallback>
                <p:oleObj name="Equation" r:id="rId4" imgW="825480" imgH="761760" progId="Equation.3">
                  <p:embed/>
                  <p:pic>
                    <p:nvPicPr>
                      <p:cNvPr id="0" name=""/>
                      <p:cNvPicPr/>
                      <p:nvPr/>
                    </p:nvPicPr>
                    <p:blipFill>
                      <a:blip r:embed="rId5"/>
                      <a:stretch>
                        <a:fillRect/>
                      </a:stretch>
                    </p:blipFill>
                    <p:spPr>
                      <a:xfrm>
                        <a:off x="3716865" y="4767386"/>
                        <a:ext cx="1769535" cy="1633414"/>
                      </a:xfrm>
                      <a:prstGeom prst="rect">
                        <a:avLst/>
                      </a:prstGeom>
                    </p:spPr>
                  </p:pic>
                </p:oleObj>
              </mc:Fallback>
            </mc:AlternateContent>
          </a:graphicData>
        </a:graphic>
      </p:graphicFrame>
    </p:spTree>
    <p:extLst>
      <p:ext uri="{BB962C8B-B14F-4D97-AF65-F5344CB8AC3E}">
        <p14:creationId xmlns:p14="http://schemas.microsoft.com/office/powerpoint/2010/main" val="2430879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1108364"/>
          </a:xfrm>
        </p:spPr>
        <p:txBody>
          <a:bodyPr>
            <a:noAutofit/>
          </a:bodyPr>
          <a:lstStyle/>
          <a:p>
            <a:r>
              <a:rPr lang="en-US" kern="0" dirty="0"/>
              <a:t>Exhibit 7.10 </a:t>
            </a:r>
            <a:r>
              <a:rPr lang="en-US" altLang="en-US" dirty="0"/>
              <a:t>Percent of Receivables Method (2 of 2)</a:t>
            </a:r>
            <a:endParaRPr lang="en-US" dirty="0"/>
          </a:p>
        </p:txBody>
      </p:sp>
      <p:sp>
        <p:nvSpPr>
          <p:cNvPr id="7" name="Text Placeholder 6"/>
          <p:cNvSpPr>
            <a:spLocks noGrp="1"/>
          </p:cNvSpPr>
          <p:nvPr>
            <p:ph type="body" sz="quarter" idx="13"/>
          </p:nvPr>
        </p:nvSpPr>
        <p:spPr>
          <a:xfrm>
            <a:off x="381000" y="1752600"/>
            <a:ext cx="8382000" cy="533400"/>
          </a:xfrm>
        </p:spPr>
        <p:txBody>
          <a:bodyPr>
            <a:no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pic>
        <p:nvPicPr>
          <p:cNvPr id="9" name="Picture 8" descr="This figure shows a T-account for Allowance for Doubtful Accounts. There is a credit balance for Dec. 31, 2016, of 2,200 on the credit (right) side of the T-account. There are three debits on the left or debit side of the T-account: Feb. 6, 800; July 10, 700; Nov. 20, 500. These lines are followed by a rule and an Unadjusted (credit) balance of 200. A Dec. 31 (credit) adjustment below the unadjusted balance is 2,300 followed by a rule to obtain Dec. 31, 2017, balance 2,500. "/>
          <p:cNvPicPr>
            <a:picLocks noChangeAspect="1"/>
          </p:cNvPicPr>
          <p:nvPr/>
        </p:nvPicPr>
        <p:blipFill>
          <a:blip r:embed="rId2"/>
          <a:stretch>
            <a:fillRect/>
          </a:stretch>
        </p:blipFill>
        <p:spPr>
          <a:xfrm>
            <a:off x="2359352" y="2597873"/>
            <a:ext cx="4423388" cy="2507527"/>
          </a:xfrm>
          <a:prstGeom prst="rect">
            <a:avLst/>
          </a:prstGeom>
        </p:spPr>
      </p:pic>
      <p:pic>
        <p:nvPicPr>
          <p:cNvPr id="10" name="Picture 9" descr="A Dec. 31 journal entry debits Bad Debts Expense for 2,300 and credits Allowance for Doubtful Accounts, 2,300.  The journal entry explanation is: Record estimated bad debts. "/>
          <p:cNvPicPr>
            <a:picLocks noChangeAspect="1"/>
          </p:cNvPicPr>
          <p:nvPr/>
        </p:nvPicPr>
        <p:blipFill>
          <a:blip r:embed="rId3"/>
          <a:stretch>
            <a:fillRect/>
          </a:stretch>
        </p:blipFill>
        <p:spPr>
          <a:xfrm>
            <a:off x="488639" y="5325611"/>
            <a:ext cx="8121961" cy="846589"/>
          </a:xfrm>
          <a:prstGeom prst="rect">
            <a:avLst/>
          </a:prstGeom>
        </p:spPr>
      </p:pic>
    </p:spTree>
    <p:extLst>
      <p:ext uri="{BB962C8B-B14F-4D97-AF65-F5344CB8AC3E}">
        <p14:creationId xmlns:p14="http://schemas.microsoft.com/office/powerpoint/2010/main" val="2278773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Aging of Receivables Method (1 of 6)</a:t>
            </a:r>
            <a:endParaRPr lang="en-US" dirty="0"/>
          </a:p>
        </p:txBody>
      </p:sp>
      <p:sp>
        <p:nvSpPr>
          <p:cNvPr id="9" name="Text Placeholder 8"/>
          <p:cNvSpPr>
            <a:spLocks noGrp="1"/>
          </p:cNvSpPr>
          <p:nvPr>
            <p:ph type="body" sz="quarter" idx="13"/>
          </p:nvPr>
        </p:nvSpPr>
        <p:spPr>
          <a:xfrm>
            <a:off x="381000" y="1295400"/>
            <a:ext cx="8382000" cy="685800"/>
          </a:xfrm>
        </p:spPr>
        <p:txBody>
          <a:bodyPr>
            <a:norm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sp>
        <p:nvSpPr>
          <p:cNvPr id="8" name="Content Placeholder 7"/>
          <p:cNvSpPr>
            <a:spLocks noGrp="1"/>
          </p:cNvSpPr>
          <p:nvPr>
            <p:ph idx="1"/>
          </p:nvPr>
        </p:nvSpPr>
        <p:spPr>
          <a:xfrm>
            <a:off x="381000" y="2133600"/>
            <a:ext cx="8382000" cy="4191000"/>
          </a:xfrm>
        </p:spPr>
        <p:txBody>
          <a:bodyPr>
            <a:normAutofit/>
          </a:bodyPr>
          <a:lstStyle/>
          <a:p>
            <a:r>
              <a:rPr lang="en-US" dirty="0"/>
              <a:t>Classify each receivable by how long it is past due.</a:t>
            </a:r>
          </a:p>
          <a:p>
            <a:r>
              <a:rPr lang="en-US" dirty="0"/>
              <a:t>Each age group is multiplied by its estimated bad debts percentage.</a:t>
            </a:r>
          </a:p>
          <a:p>
            <a:r>
              <a:rPr lang="en-US" dirty="0"/>
              <a:t>Estimated bad debts for each group are totaled.</a:t>
            </a:r>
          </a:p>
        </p:txBody>
      </p:sp>
    </p:spTree>
    <p:extLst>
      <p:ext uri="{BB962C8B-B14F-4D97-AF65-F5344CB8AC3E}">
        <p14:creationId xmlns:p14="http://schemas.microsoft.com/office/powerpoint/2010/main" val="2596640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ormAutofit/>
          </a:bodyPr>
          <a:lstStyle/>
          <a:p>
            <a:r>
              <a:rPr lang="en-US" altLang="en-US" dirty="0"/>
              <a:t>Aging of Accounts Receivable (2 of 6)</a:t>
            </a:r>
            <a:endParaRPr lang="en-US" dirty="0"/>
          </a:p>
        </p:txBody>
      </p:sp>
      <p:sp>
        <p:nvSpPr>
          <p:cNvPr id="4" name="Text Placeholder 3"/>
          <p:cNvSpPr>
            <a:spLocks noGrp="1"/>
          </p:cNvSpPr>
          <p:nvPr>
            <p:ph type="body" sz="quarter" idx="13"/>
          </p:nvPr>
        </p:nvSpPr>
        <p:spPr>
          <a:xfrm>
            <a:off x="381000" y="1371600"/>
            <a:ext cx="8382000" cy="533400"/>
          </a:xfrm>
        </p:spPr>
        <p:txBody>
          <a:bodyPr>
            <a:normAutofit fontScale="92500" lnSpcReduction="20000"/>
          </a:bodyPr>
          <a:lstStyle/>
          <a:p>
            <a:r>
              <a:rPr lang="en-US" altLang="en-US" sz="1900" b="1" kern="0" dirty="0">
                <a:solidFill>
                  <a:prstClr val="black"/>
                </a:solidFill>
              </a:rPr>
              <a:t>Learning Objective P3: </a:t>
            </a:r>
            <a:r>
              <a:rPr lang="en-US" altLang="en-US" sz="1900" dirty="0"/>
              <a:t>E</a:t>
            </a:r>
            <a:r>
              <a:rPr lang="en-US" sz="1900" dirty="0"/>
              <a:t>stimate </a:t>
            </a:r>
            <a:r>
              <a:rPr lang="en-US" sz="1900" dirty="0" err="1"/>
              <a:t>uncollectibles</a:t>
            </a:r>
            <a:r>
              <a:rPr lang="en-US" sz="1900" dirty="0"/>
              <a:t> based on sales and accounts receivable. </a:t>
            </a:r>
          </a:p>
        </p:txBody>
      </p:sp>
      <p:sp>
        <p:nvSpPr>
          <p:cNvPr id="9" name="Content Placeholder 2"/>
          <p:cNvSpPr>
            <a:spLocks noGrp="1"/>
          </p:cNvSpPr>
          <p:nvPr>
            <p:ph sz="quarter" idx="15"/>
          </p:nvPr>
        </p:nvSpPr>
        <p:spPr>
          <a:xfrm>
            <a:off x="457200" y="2133600"/>
            <a:ext cx="8229600" cy="381000"/>
          </a:xfrm>
        </p:spPr>
        <p:txBody>
          <a:bodyPr>
            <a:noAutofit/>
          </a:bodyPr>
          <a:lstStyle/>
          <a:p>
            <a:pPr marL="0" indent="0">
              <a:buNone/>
            </a:pPr>
            <a:r>
              <a:rPr lang="en-US" sz="2400" kern="0" dirty="0"/>
              <a:t>Exhibit 7.11</a:t>
            </a:r>
            <a:endParaRPr lang="en-US" sz="2400" dirty="0"/>
          </a:p>
        </p:txBody>
      </p:sp>
      <p:pic>
        <p:nvPicPr>
          <p:cNvPr id="10" name="Picture 2" descr="The centered heading for this schedule has three lines: &#10;&#10;MUSICLAND; Schedule of Accounts Receivable by Age; December 31, 2017  &#10;&#10;There are seven columns below the centered schedule heading, with the following headings: Customer, Totals, Not Yet Due, 1 to 30 Days Past Due, 31 to 60 Days Past Due, 61 to 90 Days Past Due, and Over 90 Days Past Due. &#10;&#10;Line entries per these respective columns are:&#10;&#10;Carlie Abbott, $5,890; $5,890; blank;     blank; blank; blank&#10;&#10;Jamie Allen, 710; blank; blank; $710; blank; blank&#10;&#10;Chavez Andres; 10,500; 10,300; $200; blank; blank; blank&#10;&#10;Balicia Company, 2,800; blank; blank; blank; $1,900; $900&#10;&#10;Texas Rawhide; 9,100; blank; 6,110; 2,990; blank; blank&#10;&#10;Zamora Services; 21,000 (underlined with a single rule); 20,810 (underlined with a single rule); 190 (underlined with a single rule); blank (underlined with a single rule); blank (underlined with a single rule); blank (underlined with a single rule)&#10;&#10;Total receivables; $50,000; $37,000; $6,500; $3,700; $1,900; $900&#10;&#10;Percent uncolletible; blank; x2% (underlined with a single rule); x5% (underlined with a single rule); x10% (underlined with a single rule); x25% (underlined with a single rule); x40% (underlined with a single rule)&#10;&#10;Estimated uncollectible; $2,270 (in red font and underlined with a double rule); $740  (underlined with a double rule); $325 (underlined with a double rule); $370 (underlined with a double rule); $475 (underlined with a double rule); $360 (underlined with a double rule); the $2,270 is the total of all the other categories as shown by arrows pointing to the number from each category total.&#10;&#10;The first six lines are pointed to by a boxed caption to the right of the schedule that says: Each receivable is grouped by how long it is past its due date.&#10;&#10;The next two lines of the schedule are pointed to by a boxed caption on the right of the schedule that reads: Each age group is multipled by its estimated bad debts percent.&#10;&#10;The last line is pointed to by a boxed caption on the right of the schedule that reads: Estimated bad debts for each group are tota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0"/>
            <a:ext cx="7947685" cy="337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759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Aging of Accounts Receivable (3 of 6)</a:t>
            </a:r>
            <a:endParaRPr lang="en-US" dirty="0"/>
          </a:p>
        </p:txBody>
      </p:sp>
      <p:sp>
        <p:nvSpPr>
          <p:cNvPr id="4" name="Text Placeholder 3"/>
          <p:cNvSpPr>
            <a:spLocks noGrp="1"/>
          </p:cNvSpPr>
          <p:nvPr>
            <p:ph type="body" sz="quarter" idx="13"/>
          </p:nvPr>
        </p:nvSpPr>
        <p:spPr>
          <a:xfrm>
            <a:off x="381000" y="1295400"/>
            <a:ext cx="8382000" cy="609600"/>
          </a:xfrm>
        </p:spPr>
        <p:txBody>
          <a:bodyPr>
            <a:normAutofit fontScale="92500" lnSpcReduction="10000"/>
          </a:bodyPr>
          <a:lstStyle/>
          <a:p>
            <a:r>
              <a:rPr lang="en-US" altLang="en-US" sz="1900" b="1" kern="0" dirty="0">
                <a:solidFill>
                  <a:prstClr val="black"/>
                </a:solidFill>
              </a:rPr>
              <a:t>Learning Objective P3: </a:t>
            </a:r>
            <a:r>
              <a:rPr lang="en-US" altLang="en-US" sz="1900" dirty="0"/>
              <a:t>E</a:t>
            </a:r>
            <a:r>
              <a:rPr lang="en-US" sz="1900" dirty="0"/>
              <a:t>stimate </a:t>
            </a:r>
            <a:r>
              <a:rPr lang="en-US" sz="1900" dirty="0" err="1"/>
              <a:t>uncollectibles</a:t>
            </a:r>
            <a:r>
              <a:rPr lang="en-US" sz="1900" dirty="0"/>
              <a:t> based on sales and accounts receivable. </a:t>
            </a:r>
          </a:p>
        </p:txBody>
      </p:sp>
      <p:sp>
        <p:nvSpPr>
          <p:cNvPr id="2" name="Content Placeholder 1"/>
          <p:cNvSpPr>
            <a:spLocks noGrp="1"/>
          </p:cNvSpPr>
          <p:nvPr>
            <p:ph sz="quarter" idx="15"/>
          </p:nvPr>
        </p:nvSpPr>
        <p:spPr>
          <a:xfrm>
            <a:off x="381000" y="2108200"/>
            <a:ext cx="8382000" cy="4216400"/>
          </a:xfrm>
        </p:spPr>
        <p:txBody>
          <a:bodyPr>
            <a:noAutofit/>
          </a:bodyPr>
          <a:lstStyle/>
          <a:p>
            <a:pPr marL="0" indent="0">
              <a:spcBef>
                <a:spcPts val="600"/>
              </a:spcBef>
              <a:buNone/>
              <a:defRPr/>
            </a:pPr>
            <a:r>
              <a:rPr lang="en-US" dirty="0"/>
              <a:t>Step 1: Determine what current balance equals: $200 credit.</a:t>
            </a:r>
          </a:p>
          <a:p>
            <a:pPr marL="0" indent="0">
              <a:spcBef>
                <a:spcPts val="600"/>
              </a:spcBef>
              <a:buNone/>
              <a:defRPr/>
            </a:pPr>
            <a:r>
              <a:rPr lang="en-US" dirty="0"/>
              <a:t>Step 2: Determine what the account balance should be: $2,270.</a:t>
            </a:r>
          </a:p>
          <a:p>
            <a:pPr marL="0" indent="0">
              <a:spcBef>
                <a:spcPts val="600"/>
              </a:spcBef>
              <a:buNone/>
              <a:defRPr/>
            </a:pPr>
            <a:r>
              <a:rPr lang="en-US" dirty="0"/>
              <a:t>Step 3: Make adjusting entry to get from step 1 to step 2: $2,270 - 200 = $2,070.</a:t>
            </a:r>
          </a:p>
        </p:txBody>
      </p:sp>
    </p:spTree>
    <p:extLst>
      <p:ext uri="{BB962C8B-B14F-4D97-AF65-F5344CB8AC3E}">
        <p14:creationId xmlns:p14="http://schemas.microsoft.com/office/powerpoint/2010/main" val="3609450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Aging of Accounts Receivable (4 of 6)</a:t>
            </a:r>
            <a:endParaRPr lang="en-US" dirty="0"/>
          </a:p>
        </p:txBody>
      </p:sp>
      <p:sp>
        <p:nvSpPr>
          <p:cNvPr id="4" name="Text Placeholder 3"/>
          <p:cNvSpPr>
            <a:spLocks noGrp="1"/>
          </p:cNvSpPr>
          <p:nvPr>
            <p:ph type="body" sz="quarter" idx="13"/>
          </p:nvPr>
        </p:nvSpPr>
        <p:spPr>
          <a:xfrm>
            <a:off x="381000" y="1295400"/>
            <a:ext cx="8382000" cy="609600"/>
          </a:xfrm>
        </p:spPr>
        <p:txBody>
          <a:bodyPr>
            <a:normAutofit fontScale="92500" lnSpcReduction="10000"/>
          </a:bodyPr>
          <a:lstStyle/>
          <a:p>
            <a:r>
              <a:rPr lang="en-US" altLang="en-US" sz="1900" b="1" kern="0" dirty="0">
                <a:solidFill>
                  <a:prstClr val="black"/>
                </a:solidFill>
              </a:rPr>
              <a:t>Learning Objective P3: </a:t>
            </a:r>
            <a:r>
              <a:rPr lang="en-US" altLang="en-US" sz="1900" dirty="0"/>
              <a:t>E</a:t>
            </a:r>
            <a:r>
              <a:rPr lang="en-US" sz="1900" dirty="0"/>
              <a:t>stimate </a:t>
            </a:r>
            <a:r>
              <a:rPr lang="en-US" sz="1900" dirty="0" err="1"/>
              <a:t>uncollectibles</a:t>
            </a:r>
            <a:r>
              <a:rPr lang="en-US" sz="1900" dirty="0"/>
              <a:t> based on sales and accounts receivable. </a:t>
            </a:r>
          </a:p>
        </p:txBody>
      </p:sp>
      <p:pic>
        <p:nvPicPr>
          <p:cNvPr id="5" name="Picture 4" descr="This figure shows a T-account for Allowance for Doubtful Accounts with 200 credit plus 2,070 credit (underlined with a single rule) followed by the credit total of 2,270 (underlined with a double rule).&#10;&#10;There is an arrow pointing from the first 2,070 in the T account to the credit amount in the following journal entry.&#10;The Dec. 31 journal entry shows a debit to Bad Debts Expense, 2,070; a credit to Allowance for Doubtful Accounts, 2,070; with explanation: To record estimated bad debts."/>
          <p:cNvPicPr>
            <a:picLocks noChangeAspect="1"/>
          </p:cNvPicPr>
          <p:nvPr/>
        </p:nvPicPr>
        <p:blipFill>
          <a:blip r:embed="rId3"/>
          <a:stretch>
            <a:fillRect/>
          </a:stretch>
        </p:blipFill>
        <p:spPr>
          <a:xfrm>
            <a:off x="357188" y="2209800"/>
            <a:ext cx="8429625" cy="2895600"/>
          </a:xfrm>
          <a:prstGeom prst="rect">
            <a:avLst/>
          </a:prstGeom>
        </p:spPr>
      </p:pic>
    </p:spTree>
    <p:extLst>
      <p:ext uri="{BB962C8B-B14F-4D97-AF65-F5344CB8AC3E}">
        <p14:creationId xmlns:p14="http://schemas.microsoft.com/office/powerpoint/2010/main" val="3124784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Aging of Accounts Receivable (5 of 6)</a:t>
            </a:r>
            <a:endParaRPr lang="en-US" dirty="0"/>
          </a:p>
        </p:txBody>
      </p:sp>
      <p:sp>
        <p:nvSpPr>
          <p:cNvPr id="4" name="Text Placeholder 3"/>
          <p:cNvSpPr>
            <a:spLocks noGrp="1"/>
          </p:cNvSpPr>
          <p:nvPr>
            <p:ph type="body" sz="quarter" idx="13"/>
          </p:nvPr>
        </p:nvSpPr>
        <p:spPr>
          <a:xfrm>
            <a:off x="381000" y="1295400"/>
            <a:ext cx="8382000" cy="533400"/>
          </a:xfrm>
        </p:spPr>
        <p:txBody>
          <a:bodyPr>
            <a:no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sp>
        <p:nvSpPr>
          <p:cNvPr id="2" name="Content Placeholder 1"/>
          <p:cNvSpPr>
            <a:spLocks noGrp="1"/>
          </p:cNvSpPr>
          <p:nvPr>
            <p:ph sz="quarter" idx="15"/>
          </p:nvPr>
        </p:nvSpPr>
        <p:spPr>
          <a:xfrm>
            <a:off x="482600" y="2209800"/>
            <a:ext cx="8128000" cy="4114800"/>
          </a:xfrm>
        </p:spPr>
        <p:txBody>
          <a:bodyPr>
            <a:noAutofit/>
          </a:bodyPr>
          <a:lstStyle/>
          <a:p>
            <a:pPr marL="0" indent="0">
              <a:spcBef>
                <a:spcPts val="600"/>
              </a:spcBef>
              <a:buNone/>
              <a:defRPr/>
            </a:pPr>
            <a:r>
              <a:rPr lang="en-US" sz="2400" dirty="0"/>
              <a:t>Step 1: Determine what current balance equals: $500 debit.</a:t>
            </a:r>
          </a:p>
          <a:p>
            <a:pPr marL="0" indent="0">
              <a:spcBef>
                <a:spcPts val="600"/>
              </a:spcBef>
              <a:buNone/>
              <a:defRPr/>
            </a:pPr>
            <a:r>
              <a:rPr lang="en-US" sz="2400" dirty="0"/>
              <a:t>Step 2: Determine what the account balance should be: $2,270.</a:t>
            </a:r>
          </a:p>
          <a:p>
            <a:pPr marL="0" indent="0">
              <a:spcBef>
                <a:spcPts val="600"/>
              </a:spcBef>
              <a:buNone/>
              <a:defRPr/>
            </a:pPr>
            <a:r>
              <a:rPr lang="en-US" sz="2400" dirty="0"/>
              <a:t>Step 3: Make adjusting entry to get from step 1 to step 2: $2,270 + 200 = $2,770.</a:t>
            </a:r>
          </a:p>
        </p:txBody>
      </p:sp>
    </p:spTree>
    <p:extLst>
      <p:ext uri="{BB962C8B-B14F-4D97-AF65-F5344CB8AC3E}">
        <p14:creationId xmlns:p14="http://schemas.microsoft.com/office/powerpoint/2010/main" val="1402182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altLang="en-US" dirty="0"/>
              <a:t>Aging of Accounts Receivable (6 of 6)</a:t>
            </a:r>
            <a:endParaRPr lang="en-US" dirty="0"/>
          </a:p>
        </p:txBody>
      </p:sp>
      <p:sp>
        <p:nvSpPr>
          <p:cNvPr id="4" name="Text Placeholder 3"/>
          <p:cNvSpPr>
            <a:spLocks noGrp="1"/>
          </p:cNvSpPr>
          <p:nvPr>
            <p:ph type="body" sz="quarter" idx="13"/>
          </p:nvPr>
        </p:nvSpPr>
        <p:spPr>
          <a:xfrm>
            <a:off x="381000" y="1295400"/>
            <a:ext cx="8382000" cy="533400"/>
          </a:xfrm>
        </p:spPr>
        <p:txBody>
          <a:bodyPr>
            <a:no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pic>
        <p:nvPicPr>
          <p:cNvPr id="5" name="Picture 4" descr="This figure shows a T-account for Allowance for Doubtful Accounts with 500 debit plus 2,770 credit (underlined with a single rule) followed by the credit total of 2,270 (underlined with a double rule).&#10;&#10;There is an arrow pointing from the first 2,770 in the T account to the credit amount in the following journal entry.&#10;&#10;The Dec. 31 journal entry shows a debit to Bad Debts Expense, 2,770; a credit to Allowance for Doubtful Accounts, 2,770; with explanation: Record estimated bad debts."/>
          <p:cNvPicPr>
            <a:picLocks noChangeAspect="1"/>
          </p:cNvPicPr>
          <p:nvPr/>
        </p:nvPicPr>
        <p:blipFill>
          <a:blip r:embed="rId3"/>
          <a:stretch>
            <a:fillRect/>
          </a:stretch>
        </p:blipFill>
        <p:spPr>
          <a:xfrm>
            <a:off x="611332" y="2514600"/>
            <a:ext cx="7923068" cy="2753591"/>
          </a:xfrm>
          <a:prstGeom prst="rect">
            <a:avLst/>
          </a:prstGeom>
        </p:spPr>
      </p:pic>
    </p:spTree>
    <p:extLst>
      <p:ext uri="{BB962C8B-B14F-4D97-AF65-F5344CB8AC3E}">
        <p14:creationId xmlns:p14="http://schemas.microsoft.com/office/powerpoint/2010/main" val="4253797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ormAutofit/>
          </a:bodyPr>
          <a:lstStyle/>
          <a:p>
            <a:r>
              <a:rPr lang="en-US" kern="0" dirty="0"/>
              <a:t>Exhibit 7.13 </a:t>
            </a:r>
            <a:r>
              <a:rPr lang="en-US" altLang="en-US" dirty="0"/>
              <a:t>Summary of Methods</a:t>
            </a:r>
            <a:endParaRPr lang="en-US" dirty="0"/>
          </a:p>
        </p:txBody>
      </p:sp>
      <p:sp>
        <p:nvSpPr>
          <p:cNvPr id="4" name="Text Placeholder 3"/>
          <p:cNvSpPr>
            <a:spLocks noGrp="1"/>
          </p:cNvSpPr>
          <p:nvPr>
            <p:ph type="body" sz="quarter" idx="13"/>
          </p:nvPr>
        </p:nvSpPr>
        <p:spPr>
          <a:xfrm>
            <a:off x="381000" y="1295400"/>
            <a:ext cx="8382000" cy="609600"/>
          </a:xfrm>
        </p:spPr>
        <p:txBody>
          <a:bodyPr>
            <a:normAutofit lnSpcReduction="10000"/>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pic>
        <p:nvPicPr>
          <p:cNvPr id="8" name="Picture 2" descr="This diagram summarizes the three estimation methods for Bad Debt Estimation. &#10;&#10;(1) On the left is the Income Statement Focus (Emphasis on Matching), which is the Percent of Sales Method, where Sales x Rate = Bad Debts Expense; the Adjusting Entry Amount is equal to the Percent of Sales.&#10;&#10;On the right is the Balance Sheet Focus (Emphasis on Realizable Value) which can be either:&#10;&#10;(2) Percent of Receivables Method, where Accounts Receivable x Rate = Allowance for Doubtful Accounts or&#10;&#10;(3) Aging of Receivables, where Accounts Receivable (by Age) x Rates (by Age) = Allowance for Doubtful Accounts&#10;&#10;For both (2) or (3), the Adjusting Entry Amount is equal to Percent (or Aging) of Receivables minus Unadjusted Balance Cr. or Plus Unadjusted Balance Dr.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80" y="2133600"/>
            <a:ext cx="8061614" cy="3740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665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noAutofit/>
          </a:bodyPr>
          <a:lstStyle/>
          <a:p>
            <a:r>
              <a:rPr lang="en-US" dirty="0"/>
              <a:t>NEED-TO-KNOW 7-4 </a:t>
            </a:r>
            <a:r>
              <a:rPr lang="en-US" altLang="en-US" dirty="0"/>
              <a:t>(1 of 3)</a:t>
            </a:r>
            <a:endParaRPr lang="en-US" dirty="0"/>
          </a:p>
        </p:txBody>
      </p:sp>
      <p:sp>
        <p:nvSpPr>
          <p:cNvPr id="4" name="Text Placeholder 3"/>
          <p:cNvSpPr>
            <a:spLocks noGrp="1"/>
          </p:cNvSpPr>
          <p:nvPr>
            <p:ph type="body" sz="quarter" idx="13"/>
          </p:nvPr>
        </p:nvSpPr>
        <p:spPr>
          <a:xfrm>
            <a:off x="381000" y="1295400"/>
            <a:ext cx="8382000" cy="609600"/>
          </a:xfrm>
        </p:spPr>
        <p:txBody>
          <a:bodyPr>
            <a:normAutofit fontScale="92500" lnSpcReduction="20000"/>
          </a:bodyPr>
          <a:lstStyle/>
          <a:p>
            <a:pPr>
              <a:lnSpc>
                <a:spcPct val="110000"/>
              </a:lnSpc>
            </a:pPr>
            <a:r>
              <a:rPr lang="en-US" altLang="en-US" sz="1900" b="1" kern="0" dirty="0">
                <a:solidFill>
                  <a:prstClr val="black"/>
                </a:solidFill>
              </a:rPr>
              <a:t>Learning Objective P3: </a:t>
            </a:r>
            <a:r>
              <a:rPr lang="en-US" altLang="en-US" sz="1900" dirty="0"/>
              <a:t>E</a:t>
            </a:r>
            <a:r>
              <a:rPr lang="en-US" sz="1900" dirty="0"/>
              <a:t>stimate </a:t>
            </a:r>
            <a:r>
              <a:rPr lang="en-US" sz="1900" dirty="0" err="1"/>
              <a:t>uncollectibles</a:t>
            </a:r>
            <a:r>
              <a:rPr lang="en-US" sz="1900" dirty="0"/>
              <a:t> based on sales and accounts receivable. </a:t>
            </a:r>
          </a:p>
        </p:txBody>
      </p:sp>
      <p:sp>
        <p:nvSpPr>
          <p:cNvPr id="2" name="Content Placeholder 1"/>
          <p:cNvSpPr>
            <a:spLocks noGrp="1"/>
          </p:cNvSpPr>
          <p:nvPr>
            <p:ph sz="quarter" idx="15"/>
          </p:nvPr>
        </p:nvSpPr>
        <p:spPr>
          <a:xfrm>
            <a:off x="457200" y="1981200"/>
            <a:ext cx="8229600" cy="1143000"/>
          </a:xfrm>
        </p:spPr>
        <p:txBody>
          <a:bodyPr>
            <a:normAutofit fontScale="70000" lnSpcReduction="20000"/>
          </a:bodyPr>
          <a:lstStyle/>
          <a:p>
            <a:pPr marL="0" indent="0">
              <a:lnSpc>
                <a:spcPct val="120000"/>
              </a:lnSpc>
              <a:buNone/>
            </a:pPr>
            <a:r>
              <a:rPr lang="en-US" sz="3200" dirty="0">
                <a:solidFill>
                  <a:srgbClr val="000000"/>
                </a:solidFill>
              </a:rPr>
              <a:t>At its December 31 year-end, a company estimates uncollectible accounts using the allowance method. It prepared the following aging of receivables analysis.</a:t>
            </a:r>
            <a:endParaRPr lang="en-US" sz="32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18170745"/>
              </p:ext>
            </p:extLst>
          </p:nvPr>
        </p:nvGraphicFramePr>
        <p:xfrm>
          <a:off x="542361" y="3230245"/>
          <a:ext cx="8068239" cy="2103755"/>
        </p:xfrm>
        <a:graphic>
          <a:graphicData uri="http://schemas.openxmlformats.org/drawingml/2006/table">
            <a:tbl>
              <a:tblPr firstRow="1" bandRow="1" bandCol="1">
                <a:tableStyleId>{5940675A-B579-460E-94D1-54222C63F5DA}</a:tableStyleId>
              </a:tblPr>
              <a:tblGrid>
                <a:gridCol w="1807909">
                  <a:extLst>
                    <a:ext uri="{9D8B030D-6E8A-4147-A177-3AD203B41FA5}">
                      <a16:colId xmlns:a16="http://schemas.microsoft.com/office/drawing/2014/main" val="20000"/>
                    </a:ext>
                  </a:extLst>
                </a:gridCol>
                <a:gridCol w="776605">
                  <a:extLst>
                    <a:ext uri="{9D8B030D-6E8A-4147-A177-3AD203B41FA5}">
                      <a16:colId xmlns:a16="http://schemas.microsoft.com/office/drawing/2014/main" val="20001"/>
                    </a:ext>
                  </a:extLst>
                </a:gridCol>
                <a:gridCol w="1153886">
                  <a:extLst>
                    <a:ext uri="{9D8B030D-6E8A-4147-A177-3AD203B41FA5}">
                      <a16:colId xmlns:a16="http://schemas.microsoft.com/office/drawing/2014/main" val="20002"/>
                    </a:ext>
                  </a:extLst>
                </a:gridCol>
                <a:gridCol w="1053239">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1220988">
                <a:tc>
                  <a:txBody>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Total</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Days Past Due: 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Days Past Due: 1 to 30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Days Past Due: 31 to 60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Days Past Due: 61 to 90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Days Past Due: Over 90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475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Accounts receivable</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$2,600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$2,000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$300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$80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$100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$120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406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Percent uncollectible</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1%</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2%</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5%</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7%</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10%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4888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1066800"/>
          </a:xfrm>
        </p:spPr>
        <p:txBody>
          <a:bodyPr>
            <a:noAutofit/>
          </a:bodyPr>
          <a:lstStyle/>
          <a:p>
            <a:r>
              <a:rPr lang="en-US" kern="0" dirty="0"/>
              <a:t>Exhibit 7.1 </a:t>
            </a:r>
            <a:r>
              <a:rPr lang="en-US" altLang="en-US" dirty="0"/>
              <a:t>Valuing Accounts Receivable (1 of 2)</a:t>
            </a:r>
            <a:endParaRPr lang="en-US" dirty="0"/>
          </a:p>
        </p:txBody>
      </p:sp>
      <p:sp>
        <p:nvSpPr>
          <p:cNvPr id="7" name="Text Placeholder 6"/>
          <p:cNvSpPr>
            <a:spLocks noGrp="1"/>
          </p:cNvSpPr>
          <p:nvPr>
            <p:ph type="body" sz="quarter" idx="13"/>
          </p:nvPr>
        </p:nvSpPr>
        <p:spPr>
          <a:xfrm>
            <a:off x="762000" y="1676400"/>
            <a:ext cx="7620000" cy="685800"/>
          </a:xfrm>
        </p:spPr>
        <p:txBody>
          <a:bodyPr>
            <a:normAutofit/>
          </a:bodyPr>
          <a:lstStyle/>
          <a:p>
            <a:r>
              <a:rPr lang="en-US" altLang="en-US" b="1" kern="0" dirty="0">
                <a:solidFill>
                  <a:prstClr val="black"/>
                </a:solidFill>
              </a:rPr>
              <a:t>Learning Objective C1: </a:t>
            </a:r>
            <a:r>
              <a:rPr lang="en-US" dirty="0"/>
              <a:t>Describe accounts receivable and how they occur and are recorded.</a:t>
            </a:r>
          </a:p>
        </p:txBody>
      </p:sp>
      <p:pic>
        <p:nvPicPr>
          <p:cNvPr id="13" name="Picture 12" descr="This horizontal bar graph shows recent dollar amounts of receivables and their percent of total assets for four well-known companies.These are: John Deere, $3,051 million and 5.3% of total assets; Callaway Golf, $116 million and 18.3% of total assets; Pfizer, $8,176 million and 4.9% of total assets; and Abercrombie &amp; Fitch, $57 million and 2.3% of total assets.&#10;"/>
          <p:cNvPicPr>
            <a:picLocks noChangeAspect="1"/>
          </p:cNvPicPr>
          <p:nvPr/>
        </p:nvPicPr>
        <p:blipFill>
          <a:blip r:embed="rId3"/>
          <a:stretch>
            <a:fillRect/>
          </a:stretch>
        </p:blipFill>
        <p:spPr>
          <a:xfrm>
            <a:off x="730907" y="2438400"/>
            <a:ext cx="7696117" cy="2554266"/>
          </a:xfrm>
          <a:prstGeom prst="rect">
            <a:avLst/>
          </a:prstGeom>
        </p:spPr>
      </p:pic>
      <p:sp>
        <p:nvSpPr>
          <p:cNvPr id="9" name="Content Placeholder 8"/>
          <p:cNvSpPr>
            <a:spLocks noGrp="1"/>
          </p:cNvSpPr>
          <p:nvPr>
            <p:ph sz="quarter" idx="15"/>
          </p:nvPr>
        </p:nvSpPr>
        <p:spPr>
          <a:xfrm>
            <a:off x="457200" y="5105400"/>
            <a:ext cx="8229600" cy="1295400"/>
          </a:xfrm>
        </p:spPr>
        <p:txBody>
          <a:bodyPr>
            <a:noAutofit/>
          </a:bodyPr>
          <a:lstStyle/>
          <a:p>
            <a:pPr marL="0" indent="0">
              <a:buNone/>
            </a:pPr>
            <a:r>
              <a:rPr lang="en-US" altLang="en-US" sz="2400" dirty="0"/>
              <a:t>This graph shows recent dollar amounts of receivables and their percent of total assets for four well-known companies.</a:t>
            </a:r>
          </a:p>
        </p:txBody>
      </p:sp>
    </p:spTree>
    <p:extLst>
      <p:ext uri="{BB962C8B-B14F-4D97-AF65-F5344CB8AC3E}">
        <p14:creationId xmlns:p14="http://schemas.microsoft.com/office/powerpoint/2010/main" val="739694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noAutofit/>
          </a:bodyPr>
          <a:lstStyle/>
          <a:p>
            <a:r>
              <a:rPr lang="en-US" dirty="0"/>
              <a:t>NEED-TO-KNOW 7-4 </a:t>
            </a:r>
            <a:r>
              <a:rPr lang="en-US" altLang="en-US" dirty="0"/>
              <a:t>(2 of 3)</a:t>
            </a:r>
            <a:endParaRPr lang="en-US" dirty="0"/>
          </a:p>
        </p:txBody>
      </p:sp>
      <p:sp>
        <p:nvSpPr>
          <p:cNvPr id="4" name="Text Placeholder 3"/>
          <p:cNvSpPr>
            <a:spLocks noGrp="1"/>
          </p:cNvSpPr>
          <p:nvPr>
            <p:ph type="body" sz="quarter" idx="13"/>
          </p:nvPr>
        </p:nvSpPr>
        <p:spPr>
          <a:xfrm>
            <a:off x="381000" y="1295400"/>
            <a:ext cx="8382000" cy="609600"/>
          </a:xfrm>
        </p:spPr>
        <p:txBody>
          <a:bodyPr>
            <a:normAutofit fontScale="92500" lnSpcReduction="20000"/>
          </a:bodyPr>
          <a:lstStyle/>
          <a:p>
            <a:pPr>
              <a:lnSpc>
                <a:spcPct val="110000"/>
              </a:lnSpc>
            </a:pPr>
            <a:r>
              <a:rPr lang="en-US" altLang="en-US" sz="1900" b="1" kern="0" dirty="0">
                <a:solidFill>
                  <a:prstClr val="black"/>
                </a:solidFill>
              </a:rPr>
              <a:t>Learning Objective P3: </a:t>
            </a:r>
            <a:r>
              <a:rPr lang="en-US" altLang="en-US" sz="1900" dirty="0"/>
              <a:t>E</a:t>
            </a:r>
            <a:r>
              <a:rPr lang="en-US" sz="1900" dirty="0"/>
              <a:t>stimate </a:t>
            </a:r>
            <a:r>
              <a:rPr lang="en-US" sz="1900" dirty="0" err="1"/>
              <a:t>uncollectibles</a:t>
            </a:r>
            <a:r>
              <a:rPr lang="en-US" sz="1900" dirty="0"/>
              <a:t> based on sales and accounts receivable. </a:t>
            </a:r>
          </a:p>
        </p:txBody>
      </p:sp>
      <p:sp>
        <p:nvSpPr>
          <p:cNvPr id="11" name="Content Placeholder 4"/>
          <p:cNvSpPr>
            <a:spLocks noGrp="1"/>
          </p:cNvSpPr>
          <p:nvPr>
            <p:ph sz="quarter" idx="18"/>
          </p:nvPr>
        </p:nvSpPr>
        <p:spPr>
          <a:xfrm>
            <a:off x="486228" y="2057400"/>
            <a:ext cx="8276771" cy="2133600"/>
          </a:xfrm>
        </p:spPr>
        <p:txBody>
          <a:bodyPr>
            <a:noAutofit/>
          </a:bodyPr>
          <a:lstStyle/>
          <a:p>
            <a:pPr marL="457200" indent="-457200">
              <a:buFont typeface="+mj-lt"/>
              <a:buAutoNum type="arabicPeriod"/>
            </a:pPr>
            <a:r>
              <a:rPr lang="en-US" sz="2200" dirty="0">
                <a:solidFill>
                  <a:srgbClr val="000000"/>
                </a:solidFill>
              </a:rPr>
              <a:t>(a) Estimate the balance of the Allowance for Doubtful Accounts using the aging of accounts receivable method. (b) Prepare the adjusting entry to record Bad Debts Expense using the estimate from part a. Assume the unadjusted balance in the Allowance for Doubtful Accounts is a $10 debit.</a:t>
            </a:r>
            <a:endParaRPr lang="en-US" sz="2200" dirty="0">
              <a:solidFill>
                <a:prstClr val="black"/>
              </a:solidFill>
            </a:endParaRPr>
          </a:p>
        </p:txBody>
      </p:sp>
      <p:pic>
        <p:nvPicPr>
          <p:cNvPr id="8" name="Picture 7" descr="This journal entry in general journal format for Dec. 31 debits Bad Debts Expense where the amount is recorded on the income statement and then adjusts the balance sheet with the same amount as a credit to Allowance for Doubtful Accounts."/>
          <p:cNvPicPr>
            <a:picLocks noChangeAspect="1"/>
          </p:cNvPicPr>
          <p:nvPr/>
        </p:nvPicPr>
        <p:blipFill>
          <a:blip r:embed="rId3"/>
          <a:stretch>
            <a:fillRect/>
          </a:stretch>
        </p:blipFill>
        <p:spPr>
          <a:xfrm>
            <a:off x="1056798" y="4375785"/>
            <a:ext cx="7030403" cy="1110615"/>
          </a:xfrm>
          <a:prstGeom prst="rect">
            <a:avLst/>
          </a:prstGeom>
        </p:spPr>
      </p:pic>
    </p:spTree>
    <p:extLst>
      <p:ext uri="{BB962C8B-B14F-4D97-AF65-F5344CB8AC3E}">
        <p14:creationId xmlns:p14="http://schemas.microsoft.com/office/powerpoint/2010/main" val="1597531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noAutofit/>
          </a:bodyPr>
          <a:lstStyle/>
          <a:p>
            <a:r>
              <a:rPr lang="en-US" dirty="0"/>
              <a:t>NEED-TO-KNOW 7-4 </a:t>
            </a:r>
            <a:r>
              <a:rPr lang="en-US" altLang="en-US" dirty="0"/>
              <a:t>(3 of 3)</a:t>
            </a:r>
            <a:endParaRPr lang="en-US" dirty="0"/>
          </a:p>
        </p:txBody>
      </p:sp>
      <p:sp>
        <p:nvSpPr>
          <p:cNvPr id="4" name="Text Placeholder 3"/>
          <p:cNvSpPr>
            <a:spLocks noGrp="1"/>
          </p:cNvSpPr>
          <p:nvPr>
            <p:ph type="body" sz="quarter" idx="13"/>
          </p:nvPr>
        </p:nvSpPr>
        <p:spPr>
          <a:xfrm>
            <a:off x="381000" y="1295400"/>
            <a:ext cx="8382000" cy="533400"/>
          </a:xfrm>
        </p:spPr>
        <p:txBody>
          <a:bodyPr>
            <a:normAutofit fontScale="92500" lnSpcReduction="20000"/>
          </a:bodyPr>
          <a:lstStyle/>
          <a:p>
            <a:r>
              <a:rPr lang="en-US" altLang="en-US" sz="1900" b="1" kern="0" dirty="0">
                <a:solidFill>
                  <a:prstClr val="black"/>
                </a:solidFill>
              </a:rPr>
              <a:t>Learning Objective P3: </a:t>
            </a:r>
            <a:r>
              <a:rPr lang="en-US" altLang="en-US" sz="1900" dirty="0"/>
              <a:t>E</a:t>
            </a:r>
            <a:r>
              <a:rPr lang="en-US" sz="1900" dirty="0"/>
              <a:t>stimate </a:t>
            </a:r>
            <a:r>
              <a:rPr lang="en-US" sz="1900" dirty="0" err="1"/>
              <a:t>uncollectibles</a:t>
            </a:r>
            <a:r>
              <a:rPr lang="en-US" sz="1900" dirty="0"/>
              <a:t> based on sales and accounts receivable. </a:t>
            </a:r>
          </a:p>
        </p:txBody>
      </p:sp>
      <p:sp>
        <p:nvSpPr>
          <p:cNvPr id="5" name="Content Placeholder 4"/>
          <p:cNvSpPr>
            <a:spLocks noGrp="1"/>
          </p:cNvSpPr>
          <p:nvPr>
            <p:ph sz="quarter" idx="15"/>
          </p:nvPr>
        </p:nvSpPr>
        <p:spPr>
          <a:xfrm>
            <a:off x="457200" y="2057400"/>
            <a:ext cx="8305800" cy="4343400"/>
          </a:xfrm>
        </p:spPr>
        <p:txBody>
          <a:bodyPr>
            <a:noAutofit/>
          </a:bodyPr>
          <a:lstStyle/>
          <a:p>
            <a:pPr marL="0" indent="0">
              <a:buNone/>
              <a:defRPr/>
            </a:pPr>
            <a:r>
              <a:rPr lang="en-US" dirty="0">
                <a:solidFill>
                  <a:srgbClr val="000000"/>
                </a:solidFill>
              </a:rPr>
              <a:t>Adjusting entries: 3-step process:</a:t>
            </a:r>
          </a:p>
          <a:p>
            <a:pPr marL="0" indent="0">
              <a:buNone/>
              <a:defRPr/>
            </a:pPr>
            <a:r>
              <a:rPr lang="en-US" dirty="0">
                <a:solidFill>
                  <a:srgbClr val="000000"/>
                </a:solidFill>
              </a:rPr>
              <a:t>Step 1) Determine what the account balance equals.</a:t>
            </a:r>
          </a:p>
          <a:p>
            <a:pPr marL="0" indent="0">
              <a:buNone/>
              <a:defRPr/>
            </a:pPr>
            <a:r>
              <a:rPr lang="en-US" dirty="0">
                <a:solidFill>
                  <a:srgbClr val="000000"/>
                </a:solidFill>
              </a:rPr>
              <a:t>Step 2) Determine what the account balance SHOULD equal.</a:t>
            </a:r>
          </a:p>
          <a:p>
            <a:pPr marL="0" indent="0">
              <a:buNone/>
              <a:defRPr/>
            </a:pPr>
            <a:r>
              <a:rPr lang="en-US" dirty="0">
                <a:solidFill>
                  <a:srgbClr val="000000"/>
                </a:solidFill>
              </a:rPr>
              <a:t>Step 3) Make an adjusting entry to get from Step 1 to Step 2.</a:t>
            </a:r>
            <a:endParaRPr lang="en-US" dirty="0">
              <a:solidFill>
                <a:prstClr val="black"/>
              </a:solidFill>
            </a:endParaRPr>
          </a:p>
        </p:txBody>
      </p:sp>
    </p:spTree>
    <p:extLst>
      <p:ext uri="{BB962C8B-B14F-4D97-AF65-F5344CB8AC3E}">
        <p14:creationId xmlns:p14="http://schemas.microsoft.com/office/powerpoint/2010/main" val="995339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8001000" cy="1066800"/>
          </a:xfrm>
        </p:spPr>
        <p:txBody>
          <a:bodyPr>
            <a:noAutofit/>
          </a:bodyPr>
          <a:lstStyle/>
          <a:p>
            <a:r>
              <a:rPr lang="en-US" dirty="0"/>
              <a:t>NEED-TO-KNOW 7-4 SOLUTION (1 of 8) </a:t>
            </a:r>
          </a:p>
        </p:txBody>
      </p:sp>
      <p:sp>
        <p:nvSpPr>
          <p:cNvPr id="4" name="Text Placeholder 3"/>
          <p:cNvSpPr>
            <a:spLocks noGrp="1"/>
          </p:cNvSpPr>
          <p:nvPr>
            <p:ph type="body" sz="quarter" idx="13"/>
          </p:nvPr>
        </p:nvSpPr>
        <p:spPr>
          <a:xfrm>
            <a:off x="381000" y="1752600"/>
            <a:ext cx="8382000" cy="533400"/>
          </a:xfrm>
        </p:spPr>
        <p:txBody>
          <a:bodyPr>
            <a:normAutofit fontScale="92500" lnSpcReduction="20000"/>
          </a:bodyPr>
          <a:lstStyle/>
          <a:p>
            <a:r>
              <a:rPr lang="en-US" altLang="en-US" sz="1900" b="1" kern="0" dirty="0">
                <a:solidFill>
                  <a:prstClr val="black"/>
                </a:solidFill>
              </a:rPr>
              <a:t>Learning Objective P3: </a:t>
            </a:r>
            <a:r>
              <a:rPr lang="en-US" altLang="en-US" sz="1900" dirty="0"/>
              <a:t>E</a:t>
            </a:r>
            <a:r>
              <a:rPr lang="en-US" sz="1900" dirty="0"/>
              <a:t>stimate </a:t>
            </a:r>
            <a:r>
              <a:rPr lang="en-US" sz="1900" dirty="0" err="1"/>
              <a:t>uncollectibles</a:t>
            </a:r>
            <a:r>
              <a:rPr lang="en-US" sz="1900" dirty="0"/>
              <a:t> based on sales and accounts receivable. </a:t>
            </a:r>
          </a:p>
        </p:txBody>
      </p:sp>
      <p:graphicFrame>
        <p:nvGraphicFramePr>
          <p:cNvPr id="8" name="Table 7"/>
          <p:cNvGraphicFramePr>
            <a:graphicFrameLocks noGrp="1"/>
          </p:cNvGraphicFramePr>
          <p:nvPr>
            <p:extLst>
              <p:ext uri="{D42A27DB-BD31-4B8C-83A1-F6EECF244321}">
                <p14:modId xmlns:p14="http://schemas.microsoft.com/office/powerpoint/2010/main" val="2861084329"/>
              </p:ext>
            </p:extLst>
          </p:nvPr>
        </p:nvGraphicFramePr>
        <p:xfrm>
          <a:off x="457200" y="2422525"/>
          <a:ext cx="8229600" cy="1509395"/>
        </p:xfrm>
        <a:graphic>
          <a:graphicData uri="http://schemas.openxmlformats.org/drawingml/2006/table">
            <a:tbl>
              <a:tblPr firstRow="1" bandRow="1" bandCol="1">
                <a:tableStyleId>{5940675A-B579-460E-94D1-54222C63F5DA}</a:tableStyleId>
              </a:tblPr>
              <a:tblGrid>
                <a:gridCol w="1837055">
                  <a:extLst>
                    <a:ext uri="{9D8B030D-6E8A-4147-A177-3AD203B41FA5}">
                      <a16:colId xmlns:a16="http://schemas.microsoft.com/office/drawing/2014/main" val="20000"/>
                    </a:ext>
                  </a:extLst>
                </a:gridCol>
                <a:gridCol w="776605">
                  <a:extLst>
                    <a:ext uri="{9D8B030D-6E8A-4147-A177-3AD203B41FA5}">
                      <a16:colId xmlns:a16="http://schemas.microsoft.com/office/drawing/2014/main" val="20001"/>
                    </a:ext>
                  </a:extLst>
                </a:gridCol>
                <a:gridCol w="104394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Total</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Days Past Due: 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Days Past Due: 1 to 30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Days Past Due: 31 to 60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Days Past Due: 61 to 90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Verdana" panose="020B0604030504040204" pitchFamily="34" charset="0"/>
                          <a:ea typeface="Verdana" panose="020B0604030504040204" pitchFamily="34" charset="0"/>
                          <a:cs typeface="Verdana" panose="020B0604030504040204" pitchFamily="34" charset="0"/>
                        </a:rPr>
                        <a:t>Days Past Due: Over 90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3206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Accounts receivable</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$2,600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$2,000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$300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$80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$100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$120</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Percent uncollectible</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endParaRPr lang="en-US" sz="12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latin typeface="Verdana" panose="020B0604030504040204" pitchFamily="34" charset="0"/>
                          <a:ea typeface="Verdana" panose="020B0604030504040204" pitchFamily="34" charset="0"/>
                          <a:cs typeface="Verdana" panose="020B0604030504040204" pitchFamily="34" charset="0"/>
                        </a:rPr>
                        <a:t>1%</a:t>
                      </a:r>
                      <a:endParaRPr lang="en-US" sz="1200"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latin typeface="Verdana" panose="020B0604030504040204" pitchFamily="34" charset="0"/>
                          <a:ea typeface="Verdana" panose="020B0604030504040204" pitchFamily="34" charset="0"/>
                          <a:cs typeface="Verdana" panose="020B0604030504040204" pitchFamily="34" charset="0"/>
                        </a:rPr>
                        <a:t>2%</a:t>
                      </a:r>
                      <a:endParaRPr lang="en-US" sz="1200"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latin typeface="Verdana" panose="020B0604030504040204" pitchFamily="34" charset="0"/>
                          <a:ea typeface="Verdana" panose="020B0604030504040204" pitchFamily="34" charset="0"/>
                          <a:cs typeface="Verdana" panose="020B0604030504040204" pitchFamily="34" charset="0"/>
                        </a:rPr>
                        <a:t> </a:t>
                      </a:r>
                      <a:r>
                        <a:rPr lang="en-US" sz="1200" u="sng" dirty="0">
                          <a:solidFill>
                            <a:srgbClr val="000000"/>
                          </a:solidFill>
                          <a:latin typeface="Verdana" panose="020B0604030504040204" pitchFamily="34" charset="0"/>
                          <a:ea typeface="Verdana" panose="020B0604030504040204" pitchFamily="34" charset="0"/>
                          <a:cs typeface="Verdana" panose="020B0604030504040204" pitchFamily="34" charset="0"/>
                        </a:rPr>
                        <a:t>5%</a:t>
                      </a:r>
                      <a:endParaRPr lang="en-US" sz="1200"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latin typeface="Verdana" panose="020B0604030504040204" pitchFamily="34" charset="0"/>
                          <a:ea typeface="Verdana" panose="020B0604030504040204" pitchFamily="34" charset="0"/>
                          <a:cs typeface="Verdana" panose="020B0604030504040204" pitchFamily="34" charset="0"/>
                        </a:rPr>
                        <a:t>7%</a:t>
                      </a:r>
                      <a:endParaRPr lang="en-US" sz="1200"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latin typeface="Verdana" panose="020B0604030504040204" pitchFamily="34" charset="0"/>
                          <a:ea typeface="Verdana" panose="020B0604030504040204" pitchFamily="34" charset="0"/>
                          <a:cs typeface="Verdana" panose="020B0604030504040204" pitchFamily="34" charset="0"/>
                        </a:rPr>
                        <a:t>10%</a:t>
                      </a:r>
                      <a:endParaRPr lang="en-US" sz="1200"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Uncollectible amount</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$49</a:t>
                      </a:r>
                      <a:endParaRPr lang="en-US" sz="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latin typeface="Verdana" panose="020B0604030504040204" pitchFamily="34" charset="0"/>
                          <a:ea typeface="Verdana" panose="020B0604030504040204" pitchFamily="34" charset="0"/>
                          <a:cs typeface="Verdana" panose="020B0604030504040204" pitchFamily="34" charset="0"/>
                        </a:rPr>
                        <a:t>$20</a:t>
                      </a:r>
                      <a:endParaRPr lang="en-US" sz="1200"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latin typeface="Verdana" panose="020B0604030504040204" pitchFamily="34" charset="0"/>
                          <a:ea typeface="Verdana" panose="020B0604030504040204" pitchFamily="34" charset="0"/>
                          <a:cs typeface="Verdana" panose="020B0604030504040204" pitchFamily="34" charset="0"/>
                        </a:rPr>
                        <a:t>$6</a:t>
                      </a:r>
                      <a:endParaRPr lang="en-US" sz="1200"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latin typeface="Verdana" panose="020B0604030504040204" pitchFamily="34" charset="0"/>
                          <a:ea typeface="Verdana" panose="020B0604030504040204" pitchFamily="34" charset="0"/>
                          <a:cs typeface="Verdana" panose="020B0604030504040204" pitchFamily="34" charset="0"/>
                        </a:rPr>
                        <a:t>$4</a:t>
                      </a:r>
                      <a:endParaRPr lang="en-US" sz="1200"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latin typeface="Verdana" panose="020B0604030504040204" pitchFamily="34" charset="0"/>
                          <a:ea typeface="Verdana" panose="020B0604030504040204" pitchFamily="34" charset="0"/>
                          <a:cs typeface="Verdana" panose="020B0604030504040204" pitchFamily="34" charset="0"/>
                        </a:rPr>
                        <a:t>$7</a:t>
                      </a:r>
                      <a:endParaRPr lang="en-US" sz="1200"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latin typeface="Verdana" panose="020B0604030504040204" pitchFamily="34" charset="0"/>
                          <a:ea typeface="Verdana" panose="020B0604030504040204" pitchFamily="34" charset="0"/>
                          <a:cs typeface="Verdana" panose="020B0604030504040204" pitchFamily="34" charset="0"/>
                        </a:rPr>
                        <a:t>$12</a:t>
                      </a:r>
                      <a:endParaRPr lang="en-US" sz="1200"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bl>
          </a:graphicData>
        </a:graphic>
      </p:graphicFrame>
      <p:sp>
        <p:nvSpPr>
          <p:cNvPr id="2" name="Content Placeholder 1"/>
          <p:cNvSpPr>
            <a:spLocks noGrp="1"/>
          </p:cNvSpPr>
          <p:nvPr>
            <p:ph sz="quarter" idx="15"/>
          </p:nvPr>
        </p:nvSpPr>
        <p:spPr>
          <a:xfrm>
            <a:off x="457200" y="4114800"/>
            <a:ext cx="8229600" cy="2209800"/>
          </a:xfrm>
        </p:spPr>
        <p:txBody>
          <a:bodyPr>
            <a:normAutofit fontScale="40000" lnSpcReduction="20000"/>
          </a:bodyPr>
          <a:lstStyle/>
          <a:p>
            <a:pPr marL="0" indent="0">
              <a:lnSpc>
                <a:spcPct val="120000"/>
              </a:lnSpc>
              <a:buNone/>
            </a:pPr>
            <a:r>
              <a:rPr lang="en-US" sz="5500" dirty="0">
                <a:solidFill>
                  <a:srgbClr val="000000"/>
                </a:solidFill>
              </a:rPr>
              <a:t>Step 1: Determine what the current account balance equals. </a:t>
            </a:r>
          </a:p>
          <a:p>
            <a:pPr marL="0" indent="0">
              <a:lnSpc>
                <a:spcPct val="120000"/>
              </a:lnSpc>
              <a:buNone/>
            </a:pPr>
            <a:r>
              <a:rPr lang="en-US" sz="5500" dirty="0">
                <a:solidFill>
                  <a:srgbClr val="000000"/>
                </a:solidFill>
              </a:rPr>
              <a:t>When the estimate is based on receivables (Balance Sheet Approach) the account is the Balance sheet portion of the adjusting entry, Allowance for Doubtful Accounts.  The existing balance is a debit of $10.</a:t>
            </a:r>
            <a:endParaRPr lang="en-US" sz="5500" dirty="0">
              <a:solidFill>
                <a:prstClr val="black"/>
              </a:solidFill>
            </a:endParaRPr>
          </a:p>
        </p:txBody>
      </p:sp>
    </p:spTree>
    <p:extLst>
      <p:ext uri="{BB962C8B-B14F-4D97-AF65-F5344CB8AC3E}">
        <p14:creationId xmlns:p14="http://schemas.microsoft.com/office/powerpoint/2010/main" val="3144435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7924800" cy="1093942"/>
          </a:xfrm>
        </p:spPr>
        <p:txBody>
          <a:bodyPr>
            <a:noAutofit/>
          </a:bodyPr>
          <a:lstStyle/>
          <a:p>
            <a:r>
              <a:rPr lang="en-US" dirty="0"/>
              <a:t>NEED-TO-KNOW 7-4 SOLUTION (2 of 8) </a:t>
            </a:r>
          </a:p>
        </p:txBody>
      </p:sp>
      <p:sp>
        <p:nvSpPr>
          <p:cNvPr id="4" name="Text Placeholder 3"/>
          <p:cNvSpPr>
            <a:spLocks noGrp="1"/>
          </p:cNvSpPr>
          <p:nvPr>
            <p:ph type="body" sz="quarter" idx="13"/>
          </p:nvPr>
        </p:nvSpPr>
        <p:spPr>
          <a:xfrm>
            <a:off x="381000" y="1752600"/>
            <a:ext cx="8382000" cy="533400"/>
          </a:xfrm>
        </p:spPr>
        <p:txBody>
          <a:bodyPr>
            <a:no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pic>
        <p:nvPicPr>
          <p:cNvPr id="6" name="Picture 5" descr="This figure shows a T-account for Allowance for Doubtful Accounts with Unadjusted 10 debit plus 59 Adjustment credit (underlined with a single rule) followed by the Adjusted credit total of 49."/>
          <p:cNvPicPr>
            <a:picLocks noChangeAspect="1"/>
          </p:cNvPicPr>
          <p:nvPr/>
        </p:nvPicPr>
        <p:blipFill>
          <a:blip r:embed="rId2"/>
          <a:stretch>
            <a:fillRect/>
          </a:stretch>
        </p:blipFill>
        <p:spPr>
          <a:xfrm>
            <a:off x="2302430" y="2518863"/>
            <a:ext cx="4539138" cy="1214937"/>
          </a:xfrm>
          <a:prstGeom prst="rect">
            <a:avLst/>
          </a:prstGeom>
        </p:spPr>
      </p:pic>
      <p:sp>
        <p:nvSpPr>
          <p:cNvPr id="8" name="Content Placeholder 1"/>
          <p:cNvSpPr>
            <a:spLocks noGrp="1"/>
          </p:cNvSpPr>
          <p:nvPr>
            <p:ph sz="quarter" idx="15"/>
          </p:nvPr>
        </p:nvSpPr>
        <p:spPr>
          <a:xfrm>
            <a:off x="457200" y="3733800"/>
            <a:ext cx="8229600" cy="1905000"/>
          </a:xfrm>
        </p:spPr>
        <p:txBody>
          <a:bodyPr>
            <a:normAutofit/>
          </a:bodyPr>
          <a:lstStyle/>
          <a:p>
            <a:pPr marL="0" indent="0">
              <a:spcBef>
                <a:spcPts val="400"/>
              </a:spcBef>
              <a:buNone/>
              <a:defRPr/>
            </a:pPr>
            <a:r>
              <a:rPr lang="en-US" sz="2200" dirty="0">
                <a:solidFill>
                  <a:srgbClr val="000000"/>
                </a:solidFill>
              </a:rPr>
              <a:t>Step 2: Determine what the current account balance SHOULD BE.</a:t>
            </a:r>
          </a:p>
          <a:p>
            <a:pPr marL="0" indent="0">
              <a:spcBef>
                <a:spcPts val="400"/>
              </a:spcBef>
              <a:buNone/>
              <a:defRPr/>
            </a:pPr>
            <a:r>
              <a:rPr lang="en-US" sz="2200" dirty="0">
                <a:solidFill>
                  <a:srgbClr val="000000"/>
                </a:solidFill>
              </a:rPr>
              <a:t>The balance should equal the amount calculated, $49.</a:t>
            </a:r>
          </a:p>
          <a:p>
            <a:pPr marL="0" indent="0">
              <a:spcBef>
                <a:spcPts val="400"/>
              </a:spcBef>
              <a:buNone/>
              <a:defRPr/>
            </a:pPr>
            <a:r>
              <a:rPr lang="en-US" sz="2200" dirty="0">
                <a:solidFill>
                  <a:srgbClr val="000000"/>
                </a:solidFill>
              </a:rPr>
              <a:t>Step 3: Make an adjusting entry to get from step 1 to step 2.</a:t>
            </a:r>
          </a:p>
        </p:txBody>
      </p:sp>
      <p:pic>
        <p:nvPicPr>
          <p:cNvPr id="9" name="Picture 8" descr="Journal entry for Dec. 31 debited Bad Debt Expense for 59 and crediting Allowance for Doubtful Accounts for the same."/>
          <p:cNvPicPr>
            <a:picLocks noChangeAspect="1"/>
          </p:cNvPicPr>
          <p:nvPr/>
        </p:nvPicPr>
        <p:blipFill>
          <a:blip r:embed="rId3"/>
          <a:stretch>
            <a:fillRect/>
          </a:stretch>
        </p:blipFill>
        <p:spPr>
          <a:xfrm>
            <a:off x="1301767" y="5626320"/>
            <a:ext cx="6540465" cy="850680"/>
          </a:xfrm>
          <a:prstGeom prst="rect">
            <a:avLst/>
          </a:prstGeom>
        </p:spPr>
      </p:pic>
    </p:spTree>
    <p:extLst>
      <p:ext uri="{BB962C8B-B14F-4D97-AF65-F5344CB8AC3E}">
        <p14:creationId xmlns:p14="http://schemas.microsoft.com/office/powerpoint/2010/main" val="109914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533400"/>
            <a:ext cx="7677937" cy="1066800"/>
          </a:xfrm>
        </p:spPr>
        <p:txBody>
          <a:bodyPr>
            <a:noAutofit/>
          </a:bodyPr>
          <a:lstStyle/>
          <a:p>
            <a:r>
              <a:rPr lang="en-US" dirty="0"/>
              <a:t>NEED-TO-KNOW 7-4 SOLUTION (3 of 8) </a:t>
            </a:r>
          </a:p>
        </p:txBody>
      </p:sp>
      <p:sp>
        <p:nvSpPr>
          <p:cNvPr id="4" name="Text Placeholder 3"/>
          <p:cNvSpPr>
            <a:spLocks noGrp="1"/>
          </p:cNvSpPr>
          <p:nvPr>
            <p:ph type="body" sz="quarter" idx="13"/>
          </p:nvPr>
        </p:nvSpPr>
        <p:spPr/>
        <p:txBody>
          <a:bodyPr>
            <a:no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sp>
        <p:nvSpPr>
          <p:cNvPr id="9" name="Content Placeholder 8"/>
          <p:cNvSpPr>
            <a:spLocks noGrp="1"/>
          </p:cNvSpPr>
          <p:nvPr>
            <p:ph idx="1"/>
          </p:nvPr>
        </p:nvSpPr>
        <p:spPr>
          <a:xfrm>
            <a:off x="457200" y="2514600"/>
            <a:ext cx="8305800" cy="3810000"/>
          </a:xfrm>
        </p:spPr>
        <p:txBody>
          <a:bodyPr>
            <a:noAutofit/>
          </a:bodyPr>
          <a:lstStyle/>
          <a:p>
            <a:pPr marL="457200" indent="-457200">
              <a:buFont typeface="+mj-lt"/>
              <a:buAutoNum type="arabicPeriod" startAt="2"/>
              <a:defRPr/>
            </a:pPr>
            <a:r>
              <a:rPr lang="en-US" sz="2200" dirty="0">
                <a:solidFill>
                  <a:srgbClr val="000000"/>
                </a:solidFill>
              </a:rPr>
              <a:t>(a) Estimate the balance of the Allowance for Doubtful Accounts assuming the company uses 2% of total accounts receivable to estimate </a:t>
            </a:r>
            <a:r>
              <a:rPr lang="en-US" sz="2200" dirty="0" err="1">
                <a:solidFill>
                  <a:srgbClr val="000000"/>
                </a:solidFill>
              </a:rPr>
              <a:t>uncollectibles</a:t>
            </a:r>
            <a:r>
              <a:rPr lang="en-US" sz="2200" dirty="0">
                <a:solidFill>
                  <a:srgbClr val="000000"/>
                </a:solidFill>
              </a:rPr>
              <a:t>, instead of the aging of receivables method in number 1. (b) Prepare the adjusting entry to record Bad Debts Expense using the estimate from part a. Assume the unadjusted balance in the Allowance for Doubtful Accounts is a $4 credit.</a:t>
            </a:r>
            <a:endParaRPr lang="en-US" sz="2200" dirty="0">
              <a:solidFill>
                <a:prstClr val="black"/>
              </a:solidFill>
            </a:endParaRPr>
          </a:p>
          <a:p>
            <a:pPr marL="0" indent="0">
              <a:buNone/>
              <a:defRPr/>
            </a:pPr>
            <a:r>
              <a:rPr lang="en-US" sz="2200" dirty="0">
                <a:solidFill>
                  <a:srgbClr val="000000"/>
                </a:solidFill>
              </a:rPr>
              <a:t>Step 1: Determine what the current account balance equals.  </a:t>
            </a:r>
            <a:endParaRPr lang="en-US" sz="2200" dirty="0">
              <a:solidFill>
                <a:prstClr val="black"/>
              </a:solidFill>
            </a:endParaRPr>
          </a:p>
        </p:txBody>
      </p:sp>
    </p:spTree>
    <p:extLst>
      <p:ext uri="{BB962C8B-B14F-4D97-AF65-F5344CB8AC3E}">
        <p14:creationId xmlns:p14="http://schemas.microsoft.com/office/powerpoint/2010/main" val="22609567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7924800" cy="1143000"/>
          </a:xfrm>
        </p:spPr>
        <p:txBody>
          <a:bodyPr>
            <a:noAutofit/>
          </a:bodyPr>
          <a:lstStyle/>
          <a:p>
            <a:r>
              <a:rPr lang="en-US" dirty="0"/>
              <a:t>NEED-TO-KNOW 7-4 SOLUTION (4 of 8) </a:t>
            </a:r>
          </a:p>
        </p:txBody>
      </p:sp>
      <p:sp>
        <p:nvSpPr>
          <p:cNvPr id="4" name="Text Placeholder 3"/>
          <p:cNvSpPr>
            <a:spLocks noGrp="1"/>
          </p:cNvSpPr>
          <p:nvPr>
            <p:ph type="body" sz="quarter" idx="13"/>
          </p:nvPr>
        </p:nvSpPr>
        <p:spPr>
          <a:xfrm>
            <a:off x="381000" y="1752600"/>
            <a:ext cx="8382000" cy="533400"/>
          </a:xfrm>
        </p:spPr>
        <p:txBody>
          <a:bodyPr>
            <a:normAutofit fontScale="92500" lnSpcReduction="20000"/>
          </a:bodyPr>
          <a:lstStyle/>
          <a:p>
            <a:r>
              <a:rPr lang="en-US" altLang="en-US" sz="1900" b="1" kern="0" dirty="0">
                <a:solidFill>
                  <a:prstClr val="black"/>
                </a:solidFill>
              </a:rPr>
              <a:t>Learning Objective P3: </a:t>
            </a:r>
            <a:r>
              <a:rPr lang="en-US" altLang="en-US" sz="1900" dirty="0"/>
              <a:t>E</a:t>
            </a:r>
            <a:r>
              <a:rPr lang="en-US" sz="1900" dirty="0"/>
              <a:t>stimate </a:t>
            </a:r>
            <a:r>
              <a:rPr lang="en-US" sz="1900" dirty="0" err="1"/>
              <a:t>uncollectibles</a:t>
            </a:r>
            <a:r>
              <a:rPr lang="en-US" sz="1900" dirty="0"/>
              <a:t> based on sales and accounts receivable. </a:t>
            </a:r>
          </a:p>
        </p:txBody>
      </p:sp>
      <p:sp>
        <p:nvSpPr>
          <p:cNvPr id="10" name="Content Placeholder 1"/>
          <p:cNvSpPr>
            <a:spLocks noGrp="1"/>
          </p:cNvSpPr>
          <p:nvPr>
            <p:ph sz="quarter" idx="15"/>
          </p:nvPr>
        </p:nvSpPr>
        <p:spPr>
          <a:xfrm>
            <a:off x="457200" y="2438399"/>
            <a:ext cx="8305800" cy="1880577"/>
          </a:xfrm>
        </p:spPr>
        <p:txBody>
          <a:bodyPr>
            <a:noAutofit/>
          </a:bodyPr>
          <a:lstStyle/>
          <a:p>
            <a:pPr marL="0" indent="0">
              <a:buNone/>
              <a:defRPr/>
            </a:pPr>
            <a:r>
              <a:rPr lang="en-US" sz="2400" dirty="0">
                <a:solidFill>
                  <a:srgbClr val="000000"/>
                </a:solidFill>
              </a:rPr>
              <a:t>When the estimate is based on receivables, the Balance Sheet Approach, the account is the Balance sheet portion of the adjusting entry, Allowance for Doubtful Accounts. The existing balance is a credit of $4.</a:t>
            </a:r>
            <a:endParaRPr lang="en-US" sz="2400" dirty="0">
              <a:solidFill>
                <a:prstClr val="black"/>
              </a:solidFill>
            </a:endParaRPr>
          </a:p>
        </p:txBody>
      </p:sp>
      <p:pic>
        <p:nvPicPr>
          <p:cNvPr id="6" name="Picture 5" descr="This figure shows a T-account for Allowance for Doubtful Accounts with Unadjusted 4 credit plus 48 credit Adjustment (underlined with a single rule) followed by the credit total Adjusted of 52."/>
          <p:cNvPicPr>
            <a:picLocks noChangeAspect="1"/>
          </p:cNvPicPr>
          <p:nvPr/>
        </p:nvPicPr>
        <p:blipFill>
          <a:blip r:embed="rId2"/>
          <a:stretch>
            <a:fillRect/>
          </a:stretch>
        </p:blipFill>
        <p:spPr>
          <a:xfrm>
            <a:off x="1863678" y="4648200"/>
            <a:ext cx="5451522" cy="1367985"/>
          </a:xfrm>
          <a:prstGeom prst="rect">
            <a:avLst/>
          </a:prstGeom>
        </p:spPr>
      </p:pic>
    </p:spTree>
    <p:extLst>
      <p:ext uri="{BB962C8B-B14F-4D97-AF65-F5344CB8AC3E}">
        <p14:creationId xmlns:p14="http://schemas.microsoft.com/office/powerpoint/2010/main" val="4174758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7848600" cy="1143000"/>
          </a:xfrm>
        </p:spPr>
        <p:txBody>
          <a:bodyPr>
            <a:noAutofit/>
          </a:bodyPr>
          <a:lstStyle/>
          <a:p>
            <a:r>
              <a:rPr lang="en-US" dirty="0"/>
              <a:t>NEED-TO-KNOW 7-4 SOLUTION (5 of 8) </a:t>
            </a:r>
          </a:p>
        </p:txBody>
      </p:sp>
      <p:sp>
        <p:nvSpPr>
          <p:cNvPr id="4" name="Text Placeholder 3"/>
          <p:cNvSpPr>
            <a:spLocks noGrp="1"/>
          </p:cNvSpPr>
          <p:nvPr>
            <p:ph type="body" sz="quarter" idx="13"/>
          </p:nvPr>
        </p:nvSpPr>
        <p:spPr>
          <a:xfrm>
            <a:off x="381000" y="1752600"/>
            <a:ext cx="8382000" cy="533400"/>
          </a:xfrm>
        </p:spPr>
        <p:txBody>
          <a:bodyPr>
            <a:normAutofit fontScale="92500" lnSpcReduction="20000"/>
          </a:bodyPr>
          <a:lstStyle/>
          <a:p>
            <a:r>
              <a:rPr lang="en-US" altLang="en-US" sz="1900" b="1" kern="0" dirty="0">
                <a:solidFill>
                  <a:prstClr val="black"/>
                </a:solidFill>
              </a:rPr>
              <a:t>Learning Objective P3: </a:t>
            </a:r>
            <a:r>
              <a:rPr lang="en-US" altLang="en-US" sz="1900" dirty="0"/>
              <a:t>E</a:t>
            </a:r>
            <a:r>
              <a:rPr lang="en-US" sz="1900" dirty="0"/>
              <a:t>stimate </a:t>
            </a:r>
            <a:r>
              <a:rPr lang="en-US" sz="1900" dirty="0" err="1"/>
              <a:t>uncollectibles</a:t>
            </a:r>
            <a:r>
              <a:rPr lang="en-US" sz="1900" dirty="0"/>
              <a:t> based on sales and accounts receivable. </a:t>
            </a:r>
          </a:p>
        </p:txBody>
      </p:sp>
      <p:sp>
        <p:nvSpPr>
          <p:cNvPr id="6" name="Content Placeholder 1"/>
          <p:cNvSpPr>
            <a:spLocks noGrp="1"/>
          </p:cNvSpPr>
          <p:nvPr>
            <p:ph sz="quarter" idx="15"/>
          </p:nvPr>
        </p:nvSpPr>
        <p:spPr>
          <a:xfrm>
            <a:off x="457200" y="2438399"/>
            <a:ext cx="8305800" cy="2362201"/>
          </a:xfrm>
        </p:spPr>
        <p:txBody>
          <a:bodyPr>
            <a:noAutofit/>
          </a:bodyPr>
          <a:lstStyle/>
          <a:p>
            <a:pPr marL="0" indent="0">
              <a:buNone/>
              <a:defRPr/>
            </a:pPr>
            <a:r>
              <a:rPr lang="en-US" sz="2200" dirty="0">
                <a:solidFill>
                  <a:srgbClr val="000000"/>
                </a:solidFill>
              </a:rPr>
              <a:t>Step 2: Determine what the current account balance SHOULD BE. </a:t>
            </a:r>
          </a:p>
          <a:p>
            <a:pPr marL="0" indent="0">
              <a:buNone/>
              <a:defRPr/>
            </a:pPr>
            <a:r>
              <a:rPr lang="en-US" sz="2200" dirty="0">
                <a:solidFill>
                  <a:srgbClr val="000000"/>
                </a:solidFill>
              </a:rPr>
              <a:t>The balance should be 2% of Accounts Receivable. $2,600 × .02 = $52.</a:t>
            </a:r>
          </a:p>
          <a:p>
            <a:pPr marL="0" indent="0">
              <a:buNone/>
              <a:defRPr/>
            </a:pPr>
            <a:r>
              <a:rPr lang="en-US" sz="2200" dirty="0">
                <a:solidFill>
                  <a:srgbClr val="000000"/>
                </a:solidFill>
              </a:rPr>
              <a:t>Step 3: Make an adjusting entry to get from step 1 to step 2.</a:t>
            </a:r>
            <a:endParaRPr lang="en-US" sz="2200" dirty="0">
              <a:solidFill>
                <a:prstClr val="black"/>
              </a:solidFill>
            </a:endParaRPr>
          </a:p>
        </p:txBody>
      </p:sp>
      <p:pic>
        <p:nvPicPr>
          <p:cNvPr id="7" name="Picture 6" descr="This journal entry in general journal format for Dec. 31, debits Bad Debts Expense, 48 and credits Allowance for Doubtful Accounts, 48."/>
          <p:cNvPicPr>
            <a:picLocks noChangeAspect="1"/>
          </p:cNvPicPr>
          <p:nvPr/>
        </p:nvPicPr>
        <p:blipFill>
          <a:blip r:embed="rId2"/>
          <a:stretch>
            <a:fillRect/>
          </a:stretch>
        </p:blipFill>
        <p:spPr>
          <a:xfrm>
            <a:off x="623456" y="4876800"/>
            <a:ext cx="7897088" cy="1096819"/>
          </a:xfrm>
          <a:prstGeom prst="rect">
            <a:avLst/>
          </a:prstGeom>
        </p:spPr>
      </p:pic>
    </p:spTree>
    <p:extLst>
      <p:ext uri="{BB962C8B-B14F-4D97-AF65-F5344CB8AC3E}">
        <p14:creationId xmlns:p14="http://schemas.microsoft.com/office/powerpoint/2010/main" val="2433544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7973291" cy="1066800"/>
          </a:xfrm>
        </p:spPr>
        <p:txBody>
          <a:bodyPr>
            <a:noAutofit/>
          </a:bodyPr>
          <a:lstStyle/>
          <a:p>
            <a:r>
              <a:rPr lang="en-US" dirty="0"/>
              <a:t>NEED-TO-KNOW 7-4 SOLUTION (6 of 8) </a:t>
            </a:r>
          </a:p>
        </p:txBody>
      </p:sp>
      <p:sp>
        <p:nvSpPr>
          <p:cNvPr id="4" name="Text Placeholder 3"/>
          <p:cNvSpPr>
            <a:spLocks noGrp="1"/>
          </p:cNvSpPr>
          <p:nvPr>
            <p:ph type="body" sz="quarter" idx="13"/>
          </p:nvPr>
        </p:nvSpPr>
        <p:spPr/>
        <p:txBody>
          <a:bodyPr>
            <a:no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sp>
        <p:nvSpPr>
          <p:cNvPr id="2" name="Content Placeholder 1"/>
          <p:cNvSpPr>
            <a:spLocks noGrp="1"/>
          </p:cNvSpPr>
          <p:nvPr>
            <p:ph idx="1"/>
          </p:nvPr>
        </p:nvSpPr>
        <p:spPr>
          <a:xfrm>
            <a:off x="457200" y="2590800"/>
            <a:ext cx="8305800" cy="3733800"/>
          </a:xfrm>
        </p:spPr>
        <p:txBody>
          <a:bodyPr>
            <a:noAutofit/>
          </a:bodyPr>
          <a:lstStyle/>
          <a:p>
            <a:pPr marL="457200" indent="-457200">
              <a:buFont typeface="+mj-lt"/>
              <a:buAutoNum type="arabicPeriod" startAt="3"/>
              <a:defRPr/>
            </a:pPr>
            <a:r>
              <a:rPr lang="en-US" sz="2400" dirty="0">
                <a:solidFill>
                  <a:srgbClr val="000000"/>
                </a:solidFill>
              </a:rPr>
              <a:t>a) Estimate the balance of the </a:t>
            </a:r>
            <a:r>
              <a:rPr lang="en-US" sz="2400" dirty="0" err="1">
                <a:solidFill>
                  <a:srgbClr val="000000"/>
                </a:solidFill>
              </a:rPr>
              <a:t>uncollectibles</a:t>
            </a:r>
            <a:r>
              <a:rPr lang="en-US" sz="2400" dirty="0">
                <a:solidFill>
                  <a:srgbClr val="000000"/>
                </a:solidFill>
              </a:rPr>
              <a:t> assuming the company uses 0.5% of annual credit sales (annual credit sales were $10,000). (b) Prepare the adjusting entry to record Bad Debts Expense using the estimate from part a. Assume the unadjusted balance in the Allowance for Doubtful Accounts is a $2 credit.</a:t>
            </a:r>
            <a:endParaRPr lang="en-US" sz="2400" dirty="0">
              <a:solidFill>
                <a:prstClr val="black"/>
              </a:solidFill>
            </a:endParaRPr>
          </a:p>
        </p:txBody>
      </p:sp>
    </p:spTree>
    <p:extLst>
      <p:ext uri="{BB962C8B-B14F-4D97-AF65-F5344CB8AC3E}">
        <p14:creationId xmlns:p14="http://schemas.microsoft.com/office/powerpoint/2010/main" val="1263638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7973291" cy="1066800"/>
          </a:xfrm>
        </p:spPr>
        <p:txBody>
          <a:bodyPr>
            <a:noAutofit/>
          </a:bodyPr>
          <a:lstStyle/>
          <a:p>
            <a:r>
              <a:rPr lang="en-US" dirty="0"/>
              <a:t>NEED-TO-KNOW 7-4 SOLUTION (7 of 8) </a:t>
            </a:r>
          </a:p>
        </p:txBody>
      </p:sp>
      <p:sp>
        <p:nvSpPr>
          <p:cNvPr id="4" name="Text Placeholder 3"/>
          <p:cNvSpPr>
            <a:spLocks noGrp="1"/>
          </p:cNvSpPr>
          <p:nvPr>
            <p:ph type="body" sz="quarter" idx="13"/>
          </p:nvPr>
        </p:nvSpPr>
        <p:spPr/>
        <p:txBody>
          <a:bodyPr>
            <a:noAutofit/>
          </a:bodyPr>
          <a:lstStyle/>
          <a:p>
            <a:r>
              <a:rPr lang="en-US" altLang="en-US" b="1" kern="0" dirty="0">
                <a:solidFill>
                  <a:prstClr val="black"/>
                </a:solidFill>
              </a:rPr>
              <a:t>Learning Objective P3: </a:t>
            </a:r>
            <a:r>
              <a:rPr lang="en-US" altLang="en-US" dirty="0"/>
              <a:t>E</a:t>
            </a:r>
            <a:r>
              <a:rPr lang="en-US" dirty="0"/>
              <a:t>stimate </a:t>
            </a:r>
            <a:r>
              <a:rPr lang="en-US" dirty="0" err="1"/>
              <a:t>uncollectibles</a:t>
            </a:r>
            <a:r>
              <a:rPr lang="en-US" dirty="0"/>
              <a:t> based on sales and accounts receivable. </a:t>
            </a:r>
          </a:p>
        </p:txBody>
      </p:sp>
      <p:sp>
        <p:nvSpPr>
          <p:cNvPr id="2" name="Content Placeholder 1"/>
          <p:cNvSpPr>
            <a:spLocks noGrp="1"/>
          </p:cNvSpPr>
          <p:nvPr>
            <p:ph idx="1"/>
          </p:nvPr>
        </p:nvSpPr>
        <p:spPr>
          <a:xfrm>
            <a:off x="457200" y="2514600"/>
            <a:ext cx="8305800" cy="2514600"/>
          </a:xfrm>
        </p:spPr>
        <p:txBody>
          <a:bodyPr>
            <a:noAutofit/>
          </a:bodyPr>
          <a:lstStyle/>
          <a:p>
            <a:pPr marL="0" indent="0">
              <a:buNone/>
              <a:defRPr/>
            </a:pPr>
            <a:r>
              <a:rPr lang="en-US" sz="2200" dirty="0">
                <a:solidFill>
                  <a:srgbClr val="000000"/>
                </a:solidFill>
              </a:rPr>
              <a:t>Step 1: Determine what the current account balance equals.  </a:t>
            </a:r>
            <a:endParaRPr lang="en-US" sz="2200" dirty="0">
              <a:solidFill>
                <a:prstClr val="black"/>
              </a:solidFill>
            </a:endParaRPr>
          </a:p>
          <a:p>
            <a:pPr marL="0" indent="0">
              <a:buNone/>
              <a:defRPr/>
            </a:pPr>
            <a:r>
              <a:rPr lang="en-US" sz="2200" dirty="0">
                <a:solidFill>
                  <a:srgbClr val="000000"/>
                </a:solidFill>
              </a:rPr>
              <a:t>When the estimate is based on sales, the Income Statement Approach, the account is the Income Statement portion of the adjusting entry, Bad Debts Expense. The existing balance in the expense account is always $0, as it is closed every period.</a:t>
            </a:r>
            <a:endParaRPr lang="en-US" sz="2200" dirty="0">
              <a:solidFill>
                <a:prstClr val="black"/>
              </a:solidFill>
            </a:endParaRPr>
          </a:p>
        </p:txBody>
      </p:sp>
      <p:pic>
        <p:nvPicPr>
          <p:cNvPr id="5" name="Picture 4" descr="This figure shows a T-account for Bad Debts Expense with Unadjusted 0 debit plus 50 debit Adjustment (underlined with a single rule) followed by the debit total Adjusted of 50."/>
          <p:cNvPicPr>
            <a:picLocks noChangeAspect="1"/>
          </p:cNvPicPr>
          <p:nvPr/>
        </p:nvPicPr>
        <p:blipFill>
          <a:blip r:embed="rId3"/>
          <a:stretch>
            <a:fillRect/>
          </a:stretch>
        </p:blipFill>
        <p:spPr>
          <a:xfrm>
            <a:off x="2075474" y="5137506"/>
            <a:ext cx="4993052" cy="1243623"/>
          </a:xfrm>
          <a:prstGeom prst="rect">
            <a:avLst/>
          </a:prstGeom>
        </p:spPr>
      </p:pic>
    </p:spTree>
    <p:extLst>
      <p:ext uri="{BB962C8B-B14F-4D97-AF65-F5344CB8AC3E}">
        <p14:creationId xmlns:p14="http://schemas.microsoft.com/office/powerpoint/2010/main" val="2161280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533400"/>
            <a:ext cx="7543800" cy="1066800"/>
          </a:xfrm>
        </p:spPr>
        <p:txBody>
          <a:bodyPr>
            <a:noAutofit/>
          </a:bodyPr>
          <a:lstStyle/>
          <a:p>
            <a:r>
              <a:rPr lang="en-US" dirty="0"/>
              <a:t>NEED-TO-KNOW 7-4 SOLUTION (8 of 8) </a:t>
            </a:r>
          </a:p>
        </p:txBody>
      </p:sp>
      <p:sp>
        <p:nvSpPr>
          <p:cNvPr id="4" name="Text Placeholder 3"/>
          <p:cNvSpPr>
            <a:spLocks noGrp="1"/>
          </p:cNvSpPr>
          <p:nvPr>
            <p:ph type="body" sz="quarter" idx="13"/>
          </p:nvPr>
        </p:nvSpPr>
        <p:spPr>
          <a:xfrm>
            <a:off x="381000" y="1752600"/>
            <a:ext cx="8382000" cy="533400"/>
          </a:xfrm>
        </p:spPr>
        <p:txBody>
          <a:bodyPr>
            <a:normAutofit fontScale="92500" lnSpcReduction="20000"/>
          </a:bodyPr>
          <a:lstStyle/>
          <a:p>
            <a:r>
              <a:rPr lang="en-US" altLang="en-US" sz="1900" b="1" kern="0" dirty="0">
                <a:solidFill>
                  <a:prstClr val="black"/>
                </a:solidFill>
              </a:rPr>
              <a:t>Learning Objective P3: </a:t>
            </a:r>
            <a:r>
              <a:rPr lang="en-US" altLang="en-US" sz="1900" dirty="0"/>
              <a:t>E</a:t>
            </a:r>
            <a:r>
              <a:rPr lang="en-US" sz="1900" dirty="0"/>
              <a:t>stimate </a:t>
            </a:r>
            <a:r>
              <a:rPr lang="en-US" sz="1900" dirty="0" err="1"/>
              <a:t>uncollectibles</a:t>
            </a:r>
            <a:r>
              <a:rPr lang="en-US" sz="1900" dirty="0"/>
              <a:t> based on sales and accounts receivable. </a:t>
            </a:r>
          </a:p>
        </p:txBody>
      </p:sp>
      <p:sp>
        <p:nvSpPr>
          <p:cNvPr id="12" name="Content Placeholder 7"/>
          <p:cNvSpPr>
            <a:spLocks noGrp="1"/>
          </p:cNvSpPr>
          <p:nvPr>
            <p:ph sz="quarter" idx="15"/>
          </p:nvPr>
        </p:nvSpPr>
        <p:spPr>
          <a:xfrm>
            <a:off x="457200" y="2438400"/>
            <a:ext cx="8229600" cy="2514600"/>
          </a:xfrm>
        </p:spPr>
        <p:txBody>
          <a:bodyPr>
            <a:noAutofit/>
          </a:bodyPr>
          <a:lstStyle/>
          <a:p>
            <a:pPr marL="0" indent="0">
              <a:buNone/>
              <a:defRPr/>
            </a:pPr>
            <a:r>
              <a:rPr lang="en-US" sz="2400" dirty="0">
                <a:solidFill>
                  <a:srgbClr val="000000"/>
                </a:solidFill>
              </a:rPr>
              <a:t>Step 2: Determine what the current account balance SHOULD BE.</a:t>
            </a:r>
          </a:p>
          <a:p>
            <a:pPr marL="0" indent="0">
              <a:buNone/>
              <a:defRPr/>
            </a:pPr>
            <a:r>
              <a:rPr lang="en-US" sz="2400" dirty="0">
                <a:solidFill>
                  <a:srgbClr val="000000"/>
                </a:solidFill>
              </a:rPr>
              <a:t>The balance should be .5% of net credit sales.  $10,000 × .005 = $50. </a:t>
            </a:r>
          </a:p>
          <a:p>
            <a:pPr marL="0" indent="0">
              <a:buNone/>
              <a:defRPr/>
            </a:pPr>
            <a:r>
              <a:rPr lang="en-US" sz="2400" dirty="0">
                <a:solidFill>
                  <a:srgbClr val="000000"/>
                </a:solidFill>
              </a:rPr>
              <a:t>Step 3: Make an adjusting entry to get from step 1 to step 2. </a:t>
            </a:r>
            <a:endParaRPr lang="en-US" sz="2400" dirty="0">
              <a:solidFill>
                <a:prstClr val="black"/>
              </a:solidFill>
            </a:endParaRPr>
          </a:p>
        </p:txBody>
      </p:sp>
      <p:pic>
        <p:nvPicPr>
          <p:cNvPr id="7" name="Picture 6" descr="This journal entry in general journal format for Dec. 31, debits Bad Debts Expense, 50 and credits Allowance for Doubtful Accounts, 50."/>
          <p:cNvPicPr>
            <a:picLocks noChangeAspect="1"/>
          </p:cNvPicPr>
          <p:nvPr/>
        </p:nvPicPr>
        <p:blipFill>
          <a:blip r:embed="rId2"/>
          <a:stretch>
            <a:fillRect/>
          </a:stretch>
        </p:blipFill>
        <p:spPr>
          <a:xfrm>
            <a:off x="609600" y="5105400"/>
            <a:ext cx="7913963" cy="1063070"/>
          </a:xfrm>
          <a:prstGeom prst="rect">
            <a:avLst/>
          </a:prstGeom>
        </p:spPr>
      </p:pic>
    </p:spTree>
    <p:extLst>
      <p:ext uri="{BB962C8B-B14F-4D97-AF65-F5344CB8AC3E}">
        <p14:creationId xmlns:p14="http://schemas.microsoft.com/office/powerpoint/2010/main" val="237263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33400"/>
            <a:ext cx="9144000" cy="1066800"/>
          </a:xfrm>
        </p:spPr>
        <p:txBody>
          <a:bodyPr>
            <a:noAutofit/>
          </a:bodyPr>
          <a:lstStyle/>
          <a:p>
            <a:r>
              <a:rPr lang="en-US" kern="0" dirty="0"/>
              <a:t>Exhibit 7.1 </a:t>
            </a:r>
            <a:r>
              <a:rPr lang="en-US" altLang="en-US" dirty="0"/>
              <a:t>Valuing Accounts Receivable (2 of 2)</a:t>
            </a:r>
            <a:endParaRPr lang="en-US" dirty="0"/>
          </a:p>
        </p:txBody>
      </p:sp>
      <p:sp>
        <p:nvSpPr>
          <p:cNvPr id="7" name="Text Placeholder 6"/>
          <p:cNvSpPr>
            <a:spLocks noGrp="1"/>
          </p:cNvSpPr>
          <p:nvPr>
            <p:ph type="body" sz="quarter" idx="13"/>
          </p:nvPr>
        </p:nvSpPr>
        <p:spPr>
          <a:xfrm>
            <a:off x="762000" y="1676400"/>
            <a:ext cx="7620000" cy="685800"/>
          </a:xfrm>
        </p:spPr>
        <p:txBody>
          <a:bodyPr>
            <a:normAutofit/>
          </a:bodyPr>
          <a:lstStyle/>
          <a:p>
            <a:r>
              <a:rPr lang="en-US" altLang="en-US" b="1" kern="0" dirty="0">
                <a:solidFill>
                  <a:prstClr val="black"/>
                </a:solidFill>
              </a:rPr>
              <a:t>Learning Objective C1: </a:t>
            </a:r>
            <a:r>
              <a:rPr lang="en-US" dirty="0"/>
              <a:t>Describe accounts receivable and how they occur and are recorded.</a:t>
            </a:r>
          </a:p>
        </p:txBody>
      </p:sp>
      <p:sp>
        <p:nvSpPr>
          <p:cNvPr id="2" name="Content Placeholder 1"/>
          <p:cNvSpPr>
            <a:spLocks noGrp="1"/>
          </p:cNvSpPr>
          <p:nvPr>
            <p:ph sz="quarter" idx="15"/>
          </p:nvPr>
        </p:nvSpPr>
        <p:spPr>
          <a:xfrm>
            <a:off x="457200" y="2514600"/>
            <a:ext cx="8229600" cy="3886200"/>
          </a:xfrm>
        </p:spPr>
        <p:txBody>
          <a:bodyPr>
            <a:normAutofit/>
          </a:bodyPr>
          <a:lstStyle/>
          <a:p>
            <a:r>
              <a:rPr lang="en-US" dirty="0">
                <a:ea typeface="ＭＳ Ｐゴシック" pitchFamily="-108" charset="-128"/>
              </a:rPr>
              <a:t>A company must also maintain a separate account for each customer that tracks how much that customer purchases, has already paid, and still owes.</a:t>
            </a:r>
          </a:p>
        </p:txBody>
      </p:sp>
    </p:spTree>
    <p:extLst>
      <p:ext uri="{BB962C8B-B14F-4D97-AF65-F5344CB8AC3E}">
        <p14:creationId xmlns:p14="http://schemas.microsoft.com/office/powerpoint/2010/main" val="2337931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1000" y="2209800"/>
            <a:ext cx="8382000" cy="2743200"/>
          </a:xfrm>
        </p:spPr>
        <p:txBody>
          <a:bodyPr>
            <a:noAutofit/>
          </a:bodyPr>
          <a:lstStyle/>
          <a:p>
            <a:r>
              <a:rPr lang="en-US" altLang="en-US" b="1" dirty="0"/>
              <a:t>Learning Objective C2:</a:t>
            </a:r>
            <a:r>
              <a:rPr lang="en-US" altLang="en-US" b="0" baseline="0" dirty="0"/>
              <a:t> </a:t>
            </a:r>
            <a:r>
              <a:rPr lang="en-US" dirty="0"/>
              <a:t>Describe a note receivable, the computation of its maturity date, and the recording of its existence.</a:t>
            </a:r>
          </a:p>
        </p:txBody>
      </p:sp>
    </p:spTree>
    <p:extLst>
      <p:ext uri="{BB962C8B-B14F-4D97-AF65-F5344CB8AC3E}">
        <p14:creationId xmlns:p14="http://schemas.microsoft.com/office/powerpoint/2010/main" val="3191696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ormAutofit/>
          </a:bodyPr>
          <a:lstStyle/>
          <a:p>
            <a:r>
              <a:rPr lang="en-US" kern="0" dirty="0"/>
              <a:t>Exhibit 7.14 </a:t>
            </a:r>
            <a:r>
              <a:rPr lang="en-US" altLang="en-US" dirty="0"/>
              <a:t>Notes Receivable</a:t>
            </a:r>
            <a:endParaRPr lang="en-US" dirty="0"/>
          </a:p>
        </p:txBody>
      </p:sp>
      <p:sp>
        <p:nvSpPr>
          <p:cNvPr id="4" name="Text Placeholder 3"/>
          <p:cNvSpPr>
            <a:spLocks noGrp="1"/>
          </p:cNvSpPr>
          <p:nvPr>
            <p:ph type="body" sz="quarter" idx="13"/>
          </p:nvPr>
        </p:nvSpPr>
        <p:spPr>
          <a:xfrm>
            <a:off x="381000" y="1295400"/>
            <a:ext cx="8382000" cy="533400"/>
          </a:xfrm>
        </p:spPr>
        <p:txBody>
          <a:bodyPr>
            <a:noAutofit/>
          </a:bodyPr>
          <a:lstStyle/>
          <a:p>
            <a:r>
              <a:rPr lang="en-US" altLang="en-US" b="1" kern="0" dirty="0">
                <a:solidFill>
                  <a:prstClr val="black"/>
                </a:solidFill>
              </a:rPr>
              <a:t>Learning Objective C2: </a:t>
            </a:r>
            <a:r>
              <a:rPr lang="en-US" dirty="0"/>
              <a:t>Describe a note receivable, the computation of its maturity date, and the recording of its existence.</a:t>
            </a:r>
          </a:p>
        </p:txBody>
      </p:sp>
      <p:sp>
        <p:nvSpPr>
          <p:cNvPr id="5" name="Content Placeholder 4"/>
          <p:cNvSpPr>
            <a:spLocks noGrp="1"/>
          </p:cNvSpPr>
          <p:nvPr>
            <p:ph sz="quarter" idx="15"/>
          </p:nvPr>
        </p:nvSpPr>
        <p:spPr>
          <a:xfrm>
            <a:off x="457200" y="2057400"/>
            <a:ext cx="8229600" cy="1219200"/>
          </a:xfrm>
        </p:spPr>
        <p:txBody>
          <a:bodyPr>
            <a:normAutofit fontScale="92500" lnSpcReduction="20000"/>
          </a:bodyPr>
          <a:lstStyle/>
          <a:p>
            <a:pPr marL="0" indent="0">
              <a:lnSpc>
                <a:spcPct val="120000"/>
              </a:lnSpc>
              <a:buNone/>
            </a:pPr>
            <a:r>
              <a:rPr lang="en-US" dirty="0"/>
              <a:t>A promissory note is a written promise to pay a specified amount of money, usually with interest, either on demand or at a stated future date. </a:t>
            </a:r>
          </a:p>
        </p:txBody>
      </p:sp>
      <p:pic>
        <p:nvPicPr>
          <p:cNvPr id="9" name="Picture 8" descr="Promissory note is the centered heading of the document shown. The date of the promissory note is July 10, 2017 (upper right-hand corner).  The amount of the note (or principal) is $1,000 (upper left-hand corner).  Julia Browne, the maker, is the one that signs the note at the bottom of the document. Below the date and note principal at the top, the promissory note presents in written language, the due date, payee, principal, and interest rate.  It is described as: Ninety days after date (making the due date October 8. 2017), I (or Julia Browne - the maker) promises to pay TechCom Company, Los Angeles, CA (the payee), one thousand and no/100 dollars (the principal) for value received with interest at the annual rate of 12% (interest rate), payable at First National Bank of Los Angeles, CA."/>
          <p:cNvPicPr>
            <a:picLocks noChangeAspect="1"/>
          </p:cNvPicPr>
          <p:nvPr/>
        </p:nvPicPr>
        <p:blipFill>
          <a:blip r:embed="rId3"/>
          <a:stretch>
            <a:fillRect/>
          </a:stretch>
        </p:blipFill>
        <p:spPr>
          <a:xfrm>
            <a:off x="737615" y="3406993"/>
            <a:ext cx="7644385" cy="2917607"/>
          </a:xfrm>
          <a:prstGeom prst="rect">
            <a:avLst/>
          </a:prstGeom>
        </p:spPr>
      </p:pic>
    </p:spTree>
    <p:extLst>
      <p:ext uri="{BB962C8B-B14F-4D97-AF65-F5344CB8AC3E}">
        <p14:creationId xmlns:p14="http://schemas.microsoft.com/office/powerpoint/2010/main" val="15833883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399"/>
            <a:ext cx="9144000" cy="1066801"/>
          </a:xfrm>
        </p:spPr>
        <p:txBody>
          <a:bodyPr>
            <a:noAutofit/>
          </a:bodyPr>
          <a:lstStyle/>
          <a:p>
            <a:r>
              <a:rPr lang="en-US" kern="0" dirty="0"/>
              <a:t>Exhibit 7.15 </a:t>
            </a:r>
            <a:r>
              <a:rPr lang="en-US" altLang="en-US" dirty="0"/>
              <a:t>Computing Maturity and Interest</a:t>
            </a:r>
            <a:endParaRPr lang="en-US" dirty="0"/>
          </a:p>
        </p:txBody>
      </p:sp>
      <p:sp>
        <p:nvSpPr>
          <p:cNvPr id="4" name="Text Placeholder 3"/>
          <p:cNvSpPr>
            <a:spLocks noGrp="1"/>
          </p:cNvSpPr>
          <p:nvPr>
            <p:ph type="body" sz="quarter" idx="13"/>
          </p:nvPr>
        </p:nvSpPr>
        <p:spPr>
          <a:xfrm>
            <a:off x="381000" y="1752600"/>
            <a:ext cx="8382000" cy="533400"/>
          </a:xfrm>
        </p:spPr>
        <p:txBody>
          <a:bodyPr>
            <a:noAutofit/>
          </a:bodyPr>
          <a:lstStyle/>
          <a:p>
            <a:r>
              <a:rPr lang="en-US" altLang="en-US" b="1" kern="0" dirty="0">
                <a:solidFill>
                  <a:prstClr val="black"/>
                </a:solidFill>
              </a:rPr>
              <a:t>Learning Objective C2: </a:t>
            </a:r>
            <a:r>
              <a:rPr lang="en-US" dirty="0"/>
              <a:t>Describe a note receivable, the computation of its maturity date, and the recording of its existence.</a:t>
            </a:r>
          </a:p>
        </p:txBody>
      </p:sp>
      <p:sp>
        <p:nvSpPr>
          <p:cNvPr id="2" name="Content Placeholder 1"/>
          <p:cNvSpPr>
            <a:spLocks noGrp="1"/>
          </p:cNvSpPr>
          <p:nvPr>
            <p:ph sz="quarter" idx="15"/>
          </p:nvPr>
        </p:nvSpPr>
        <p:spPr>
          <a:xfrm>
            <a:off x="457200" y="2514600"/>
            <a:ext cx="8305800" cy="1447485"/>
          </a:xfrm>
        </p:spPr>
        <p:txBody>
          <a:bodyPr>
            <a:noAutofit/>
          </a:bodyPr>
          <a:lstStyle/>
          <a:p>
            <a:pPr marL="0" indent="0">
              <a:buNone/>
            </a:pPr>
            <a:r>
              <a:rPr lang="en-US" altLang="en-US" sz="2200" dirty="0"/>
              <a:t>The maturity date of a note is the day the note (principal and interest) must be repaid. </a:t>
            </a:r>
          </a:p>
          <a:p>
            <a:pPr marL="0" indent="0">
              <a:buNone/>
            </a:pPr>
            <a:r>
              <a:rPr lang="en-US" sz="2200" dirty="0"/>
              <a:t>On July 10, </a:t>
            </a:r>
            <a:r>
              <a:rPr lang="en-US" sz="2200" dirty="0" err="1"/>
              <a:t>TechCom</a:t>
            </a:r>
            <a:r>
              <a:rPr lang="en-US" sz="2200" dirty="0"/>
              <a:t> received a $1,000, 90-day, 12% promissory note as a result of a sale to Julia Browne.</a:t>
            </a:r>
          </a:p>
        </p:txBody>
      </p:sp>
      <p:pic>
        <p:nvPicPr>
          <p:cNvPr id="9" name="Picture 3" descr="Computing maturity date&#10;Days in July  31  &#10;Minus the date of the note  10  &#10;Days remaining in July  21 July 11–31&#10;Add days in August  31 Aug. 1–31&#10;Add days in September  30 Sept. 1–30&#10;Days to equal 90 days, or maturity date of October 8  8 Oct. 1–8&#10;Period of the note in days  90 &#10;&#10;"/>
          <p:cNvPicPr>
            <a:picLocks noChangeAspect="1" noChangeArrowheads="1"/>
          </p:cNvPicPr>
          <p:nvPr/>
        </p:nvPicPr>
        <p:blipFill>
          <a:blip r:embed="rId3" cstate="print"/>
          <a:srcRect/>
          <a:stretch>
            <a:fillRect/>
          </a:stretch>
        </p:blipFill>
        <p:spPr bwMode="auto">
          <a:xfrm>
            <a:off x="1219200" y="4114800"/>
            <a:ext cx="6706859" cy="1676715"/>
          </a:xfrm>
          <a:prstGeom prst="rect">
            <a:avLst/>
          </a:prstGeom>
          <a:noFill/>
          <a:ln w="9525">
            <a:solidFill>
              <a:schemeClr val="tx1"/>
            </a:solidFill>
            <a:miter lim="800000"/>
            <a:headEnd/>
            <a:tailEnd/>
          </a:ln>
        </p:spPr>
      </p:pic>
      <p:sp>
        <p:nvSpPr>
          <p:cNvPr id="11" name="Content Placeholder 4"/>
          <p:cNvSpPr>
            <a:spLocks noGrp="1"/>
          </p:cNvSpPr>
          <p:nvPr>
            <p:ph sz="quarter" idx="18"/>
          </p:nvPr>
        </p:nvSpPr>
        <p:spPr>
          <a:xfrm>
            <a:off x="457200" y="5943600"/>
            <a:ext cx="8229600" cy="533400"/>
          </a:xfrm>
        </p:spPr>
        <p:txBody>
          <a:bodyPr>
            <a:normAutofit/>
          </a:bodyPr>
          <a:lstStyle/>
          <a:p>
            <a:pPr marL="0" indent="0" algn="ctr">
              <a:buNone/>
            </a:pPr>
            <a:r>
              <a:rPr lang="en-US" altLang="en-US" sz="2200" b="1" dirty="0"/>
              <a:t>The note is due and payable on October 8.</a:t>
            </a:r>
          </a:p>
        </p:txBody>
      </p:sp>
    </p:spTree>
    <p:extLst>
      <p:ext uri="{BB962C8B-B14F-4D97-AF65-F5344CB8AC3E}">
        <p14:creationId xmlns:p14="http://schemas.microsoft.com/office/powerpoint/2010/main" val="2338973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Interest Computation</a:t>
            </a:r>
            <a:endParaRPr lang="en-US" dirty="0"/>
          </a:p>
        </p:txBody>
      </p:sp>
      <p:sp>
        <p:nvSpPr>
          <p:cNvPr id="4" name="Text Placeholder 3"/>
          <p:cNvSpPr>
            <a:spLocks noGrp="1"/>
          </p:cNvSpPr>
          <p:nvPr>
            <p:ph type="body" sz="quarter" idx="13"/>
          </p:nvPr>
        </p:nvSpPr>
        <p:spPr>
          <a:xfrm>
            <a:off x="381000" y="1295400"/>
            <a:ext cx="8382000" cy="533400"/>
          </a:xfrm>
        </p:spPr>
        <p:txBody>
          <a:bodyPr>
            <a:noAutofit/>
          </a:bodyPr>
          <a:lstStyle/>
          <a:p>
            <a:r>
              <a:rPr lang="en-US" altLang="en-US" b="1" kern="0" dirty="0">
                <a:solidFill>
                  <a:prstClr val="black"/>
                </a:solidFill>
              </a:rPr>
              <a:t>Learning Objective C2: </a:t>
            </a:r>
            <a:r>
              <a:rPr lang="en-US" dirty="0"/>
              <a:t>Describe a note receivable, the computation of its maturity date, and the recording of its existence.</a:t>
            </a:r>
          </a:p>
        </p:txBody>
      </p:sp>
      <p:sp>
        <p:nvSpPr>
          <p:cNvPr id="2" name="Content Placeholder 1"/>
          <p:cNvSpPr>
            <a:spLocks noGrp="1"/>
          </p:cNvSpPr>
          <p:nvPr>
            <p:ph sz="quarter" idx="15"/>
          </p:nvPr>
        </p:nvSpPr>
        <p:spPr>
          <a:xfrm>
            <a:off x="457200" y="2209800"/>
            <a:ext cx="8164286" cy="2739571"/>
          </a:xfrm>
        </p:spPr>
        <p:txBody>
          <a:bodyPr>
            <a:noAutofit/>
          </a:bodyPr>
          <a:lstStyle/>
          <a:p>
            <a:pPr marL="0" indent="0">
              <a:buNone/>
            </a:pPr>
            <a:r>
              <a:rPr lang="en-US" sz="2400" dirty="0"/>
              <a:t>Principal of the note × Annual interest rate × Time expressed in fraction of year = Interest</a:t>
            </a:r>
          </a:p>
          <a:p>
            <a:pPr marL="0" indent="0">
              <a:buNone/>
            </a:pPr>
            <a:r>
              <a:rPr lang="en-US" altLang="en-US" sz="2400" dirty="0"/>
              <a:t>Annual interest rate </a:t>
            </a:r>
            <a:r>
              <a:rPr lang="en-US" altLang="en-US" sz="2400" dirty="0">
                <a:sym typeface="Wingdings" panose="05000000000000000000" pitchFamily="2" charset="2"/>
              </a:rPr>
              <a:t> </a:t>
            </a:r>
            <a:r>
              <a:rPr lang="en-US" altLang="en-US" sz="2400" dirty="0"/>
              <a:t>Even for maturities less than one year, the rate is annualized.</a:t>
            </a:r>
            <a:endParaRPr lang="en-US" sz="2400" dirty="0"/>
          </a:p>
          <a:p>
            <a:pPr marL="0" indent="0">
              <a:buNone/>
            </a:pPr>
            <a:r>
              <a:rPr lang="en-US" sz="2400" dirty="0"/>
              <a:t>Time expressed in fraction of year </a:t>
            </a:r>
            <a:r>
              <a:rPr lang="en-US" sz="2400" dirty="0">
                <a:sym typeface="Wingdings" panose="05000000000000000000" pitchFamily="2" charset="2"/>
              </a:rPr>
              <a:t> </a:t>
            </a:r>
            <a:r>
              <a:rPr lang="en-US" altLang="en-US" sz="2400" dirty="0"/>
              <a:t>If the note is expressed in days, base a year on 360 days using the “banker’s rule.”</a:t>
            </a:r>
          </a:p>
        </p:txBody>
      </p:sp>
      <p:graphicFrame>
        <p:nvGraphicFramePr>
          <p:cNvPr id="6" name="Object 5"/>
          <p:cNvGraphicFramePr>
            <a:graphicFrameLocks noChangeAspect="1"/>
          </p:cNvGraphicFramePr>
          <p:nvPr>
            <p:extLst>
              <p:ext uri="{D42A27DB-BD31-4B8C-83A1-F6EECF244321}">
                <p14:modId xmlns:p14="http://schemas.microsoft.com/office/powerpoint/2010/main" val="1049974268"/>
              </p:ext>
            </p:extLst>
          </p:nvPr>
        </p:nvGraphicFramePr>
        <p:xfrm>
          <a:off x="946315" y="5181600"/>
          <a:ext cx="7251371" cy="791958"/>
        </p:xfrm>
        <a:graphic>
          <a:graphicData uri="http://schemas.openxmlformats.org/presentationml/2006/ole">
            <mc:AlternateContent xmlns:mc="http://schemas.openxmlformats.org/markup-compatibility/2006">
              <mc:Choice xmlns:v="urn:schemas-microsoft-com:vml" Requires="v">
                <p:oleObj spid="_x0000_s9241" name="Equation" r:id="rId4" imgW="3720960" imgH="406080" progId="Equation.3">
                  <p:embed/>
                </p:oleObj>
              </mc:Choice>
              <mc:Fallback>
                <p:oleObj name="Equation" r:id="rId4" imgW="3720960" imgH="406080" progId="Equation.3">
                  <p:embed/>
                  <p:pic>
                    <p:nvPicPr>
                      <p:cNvPr id="0" name=""/>
                      <p:cNvPicPr/>
                      <p:nvPr/>
                    </p:nvPicPr>
                    <p:blipFill>
                      <a:blip r:embed="rId5"/>
                      <a:stretch>
                        <a:fillRect/>
                      </a:stretch>
                    </p:blipFill>
                    <p:spPr>
                      <a:xfrm>
                        <a:off x="946315" y="5181600"/>
                        <a:ext cx="7251371" cy="791958"/>
                      </a:xfrm>
                      <a:prstGeom prst="rect">
                        <a:avLst/>
                      </a:prstGeom>
                    </p:spPr>
                  </p:pic>
                </p:oleObj>
              </mc:Fallback>
            </mc:AlternateContent>
          </a:graphicData>
        </a:graphic>
      </p:graphicFrame>
    </p:spTree>
    <p:extLst>
      <p:ext uri="{BB962C8B-B14F-4D97-AF65-F5344CB8AC3E}">
        <p14:creationId xmlns:p14="http://schemas.microsoft.com/office/powerpoint/2010/main" val="534616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Recording Notes Receivable (1 of 2)</a:t>
            </a:r>
            <a:endParaRPr lang="en-US" dirty="0"/>
          </a:p>
        </p:txBody>
      </p:sp>
      <p:sp>
        <p:nvSpPr>
          <p:cNvPr id="4" name="Text Placeholder 3"/>
          <p:cNvSpPr>
            <a:spLocks noGrp="1"/>
          </p:cNvSpPr>
          <p:nvPr>
            <p:ph type="body" sz="quarter" idx="13"/>
          </p:nvPr>
        </p:nvSpPr>
        <p:spPr>
          <a:xfrm>
            <a:off x="381000" y="1295400"/>
            <a:ext cx="8382000" cy="685800"/>
          </a:xfrm>
        </p:spPr>
        <p:txBody>
          <a:bodyPr>
            <a:normAutofit/>
          </a:bodyPr>
          <a:lstStyle/>
          <a:p>
            <a:r>
              <a:rPr lang="en-US" altLang="en-US" b="1" kern="0" dirty="0">
                <a:solidFill>
                  <a:prstClr val="black"/>
                </a:solidFill>
              </a:rPr>
              <a:t>Learning Objective C2: </a:t>
            </a:r>
            <a:r>
              <a:rPr lang="en-US" dirty="0"/>
              <a:t>Describe a note receivable, the computation of its maturity date, and the recording of its existence.</a:t>
            </a:r>
          </a:p>
        </p:txBody>
      </p:sp>
      <p:sp>
        <p:nvSpPr>
          <p:cNvPr id="2" name="Content Placeholder 1"/>
          <p:cNvSpPr>
            <a:spLocks noGrp="1"/>
          </p:cNvSpPr>
          <p:nvPr>
            <p:ph sz="quarter" idx="15"/>
          </p:nvPr>
        </p:nvSpPr>
        <p:spPr>
          <a:xfrm>
            <a:off x="457200" y="2133600"/>
            <a:ext cx="8229600" cy="4267200"/>
          </a:xfrm>
        </p:spPr>
        <p:txBody>
          <a:bodyPr>
            <a:normAutofit/>
          </a:bodyPr>
          <a:lstStyle/>
          <a:p>
            <a:pPr marL="0" indent="0">
              <a:buNone/>
            </a:pPr>
            <a:r>
              <a:rPr lang="en-US" altLang="en-US" sz="2400" dirty="0"/>
              <a:t>Notes receivable are usually recorded in a single Notes Receivable account to simplify recordkeeping. The original notes are kept on file, including information on the maker, rate of interest, and due date. </a:t>
            </a:r>
            <a:endParaRPr lang="en-US" sz="2400" dirty="0"/>
          </a:p>
          <a:p>
            <a:pPr marL="0" indent="0">
              <a:buNone/>
            </a:pPr>
            <a:r>
              <a:rPr lang="en-US" sz="2400" dirty="0"/>
              <a:t>To illustrate the recording for the receipt of a note, we use the $1,000, 90-day, 12% promissory note from Julia Browne to </a:t>
            </a:r>
            <a:r>
              <a:rPr lang="en-US" sz="2400" dirty="0" err="1"/>
              <a:t>TechCom</a:t>
            </a:r>
            <a:r>
              <a:rPr lang="en-US" sz="2400" dirty="0"/>
              <a:t>. </a:t>
            </a:r>
            <a:r>
              <a:rPr lang="en-US" sz="2400" dirty="0" err="1"/>
              <a:t>TechCom</a:t>
            </a:r>
            <a:r>
              <a:rPr lang="en-US" sz="2400" dirty="0"/>
              <a:t> received this note at the time of a product sale to Julia Browne. </a:t>
            </a:r>
          </a:p>
        </p:txBody>
      </p:sp>
    </p:spTree>
    <p:extLst>
      <p:ext uri="{BB962C8B-B14F-4D97-AF65-F5344CB8AC3E}">
        <p14:creationId xmlns:p14="http://schemas.microsoft.com/office/powerpoint/2010/main" val="529129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Recording Notes Receivable (2 of 2)</a:t>
            </a:r>
            <a:endParaRPr lang="en-US" dirty="0"/>
          </a:p>
        </p:txBody>
      </p:sp>
      <p:sp>
        <p:nvSpPr>
          <p:cNvPr id="4" name="Text Placeholder 3"/>
          <p:cNvSpPr>
            <a:spLocks noGrp="1"/>
          </p:cNvSpPr>
          <p:nvPr>
            <p:ph type="body" sz="quarter" idx="13"/>
          </p:nvPr>
        </p:nvSpPr>
        <p:spPr>
          <a:xfrm>
            <a:off x="381000" y="1295400"/>
            <a:ext cx="8382000" cy="685800"/>
          </a:xfrm>
        </p:spPr>
        <p:txBody>
          <a:bodyPr>
            <a:normAutofit/>
          </a:bodyPr>
          <a:lstStyle/>
          <a:p>
            <a:r>
              <a:rPr lang="en-US" altLang="en-US" b="1" kern="0" dirty="0">
                <a:solidFill>
                  <a:prstClr val="black"/>
                </a:solidFill>
              </a:rPr>
              <a:t>Learning Objective C2: </a:t>
            </a:r>
            <a:r>
              <a:rPr lang="en-US" dirty="0"/>
              <a:t>Describe a note receivable, the computation of its maturity date, and the recording of its existence.</a:t>
            </a:r>
          </a:p>
        </p:txBody>
      </p:sp>
      <p:pic>
        <p:nvPicPr>
          <p:cNvPr id="6" name="Picture 3" descr="This July 10 journal entry debits Notes Receivable, 1,000 and credits Sales, 1,000 with explanation: Sold goods in exchange for a 90-day, 12% note.&#10;"/>
          <p:cNvPicPr>
            <a:picLocks noChangeAspect="1" noChangeArrowheads="1"/>
          </p:cNvPicPr>
          <p:nvPr/>
        </p:nvPicPr>
        <p:blipFill>
          <a:blip r:embed="rId2" cstate="print"/>
          <a:srcRect/>
          <a:stretch>
            <a:fillRect/>
          </a:stretch>
        </p:blipFill>
        <p:spPr bwMode="auto">
          <a:xfrm>
            <a:off x="304800" y="2362200"/>
            <a:ext cx="8458200" cy="1009934"/>
          </a:xfrm>
          <a:prstGeom prst="rect">
            <a:avLst/>
          </a:prstGeom>
          <a:noFill/>
          <a:ln w="9525">
            <a:solidFill>
              <a:schemeClr val="tx1"/>
            </a:solidFill>
            <a:miter lim="800000"/>
            <a:headEnd/>
            <a:tailEnd/>
          </a:ln>
        </p:spPr>
      </p:pic>
      <p:sp>
        <p:nvSpPr>
          <p:cNvPr id="10" name="Content Placeholder 1"/>
          <p:cNvSpPr>
            <a:spLocks noGrp="1"/>
          </p:cNvSpPr>
          <p:nvPr>
            <p:ph sz="quarter" idx="15"/>
          </p:nvPr>
        </p:nvSpPr>
        <p:spPr>
          <a:xfrm>
            <a:off x="435429" y="3657600"/>
            <a:ext cx="8251371" cy="2667000"/>
          </a:xfrm>
        </p:spPr>
        <p:txBody>
          <a:bodyPr>
            <a:noAutofit/>
          </a:bodyPr>
          <a:lstStyle/>
          <a:p>
            <a:pPr marL="0" indent="0">
              <a:buNone/>
            </a:pPr>
            <a:r>
              <a:rPr lang="en-US" sz="2400" dirty="0"/>
              <a:t>*We omit the entry to Dr. Cost of sales and Cr. Merchandise Inventory to focus on sales and receivables.</a:t>
            </a:r>
          </a:p>
        </p:txBody>
      </p:sp>
    </p:spTree>
    <p:extLst>
      <p:ext uri="{BB962C8B-B14F-4D97-AF65-F5344CB8AC3E}">
        <p14:creationId xmlns:p14="http://schemas.microsoft.com/office/powerpoint/2010/main" val="15665278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1000" y="2286000"/>
            <a:ext cx="8382000" cy="2667000"/>
          </a:xfrm>
        </p:spPr>
        <p:txBody>
          <a:bodyPr>
            <a:noAutofit/>
          </a:bodyPr>
          <a:lstStyle/>
          <a:p>
            <a:r>
              <a:rPr lang="en-US" altLang="en-US" b="1" dirty="0"/>
              <a:t>Learning Objective P4: </a:t>
            </a:r>
            <a:r>
              <a:rPr lang="en-US" dirty="0"/>
              <a:t>Record the honoring and dishonoring of a note and adjustments for interest.</a:t>
            </a:r>
          </a:p>
        </p:txBody>
      </p:sp>
    </p:spTree>
    <p:extLst>
      <p:ext uri="{BB962C8B-B14F-4D97-AF65-F5344CB8AC3E}">
        <p14:creationId xmlns:p14="http://schemas.microsoft.com/office/powerpoint/2010/main" val="8218797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Recording an Honored Note</a:t>
            </a:r>
            <a:endParaRPr lang="en-US" dirty="0"/>
          </a:p>
        </p:txBody>
      </p:sp>
      <p:sp>
        <p:nvSpPr>
          <p:cNvPr id="4" name="Text Placeholder 3"/>
          <p:cNvSpPr>
            <a:spLocks noGrp="1"/>
          </p:cNvSpPr>
          <p:nvPr>
            <p:ph type="body" sz="quarter" idx="13"/>
          </p:nvPr>
        </p:nvSpPr>
        <p:spPr>
          <a:xfrm>
            <a:off x="381000" y="1295400"/>
            <a:ext cx="8382000" cy="609600"/>
          </a:xfrm>
        </p:spPr>
        <p:txBody>
          <a:bodyPr>
            <a:normAutofit fontScale="92500" lnSpcReduction="10000"/>
          </a:bodyPr>
          <a:lstStyle/>
          <a:p>
            <a:r>
              <a:rPr lang="en-US" altLang="en-US" sz="1900" b="1" kern="0" dirty="0">
                <a:solidFill>
                  <a:prstClr val="black"/>
                </a:solidFill>
              </a:rPr>
              <a:t>Learning Objective P4: </a:t>
            </a:r>
            <a:r>
              <a:rPr lang="en-US" sz="1900" dirty="0"/>
              <a:t>Record the honoring and dishonoring of a note and adjustments for interest.</a:t>
            </a:r>
          </a:p>
        </p:txBody>
      </p:sp>
      <p:sp>
        <p:nvSpPr>
          <p:cNvPr id="5" name="Content Placeholder 4"/>
          <p:cNvSpPr>
            <a:spLocks noGrp="1"/>
          </p:cNvSpPr>
          <p:nvPr>
            <p:ph sz="quarter" idx="15"/>
          </p:nvPr>
        </p:nvSpPr>
        <p:spPr>
          <a:xfrm>
            <a:off x="457200" y="2057400"/>
            <a:ext cx="8229600" cy="1676400"/>
          </a:xfrm>
        </p:spPr>
        <p:txBody>
          <a:bodyPr>
            <a:normAutofit/>
          </a:bodyPr>
          <a:lstStyle/>
          <a:p>
            <a:pPr marL="0" indent="0">
              <a:buNone/>
            </a:pPr>
            <a:r>
              <a:rPr lang="en-US" sz="2400" dirty="0"/>
              <a:t>The principal and interest of a note are due on its maturity date.</a:t>
            </a:r>
          </a:p>
          <a:p>
            <a:pPr marL="0" indent="0">
              <a:buNone/>
            </a:pPr>
            <a:r>
              <a:rPr lang="en-US" sz="2400" dirty="0"/>
              <a:t> J. Cook has a $600, 15%, 60-day note receivable due to </a:t>
            </a:r>
            <a:r>
              <a:rPr lang="en-US" sz="2400" dirty="0" err="1"/>
              <a:t>TechCom</a:t>
            </a:r>
            <a:r>
              <a:rPr lang="en-US" sz="2400" dirty="0"/>
              <a:t> on December 4.</a:t>
            </a:r>
          </a:p>
        </p:txBody>
      </p:sp>
      <p:pic>
        <p:nvPicPr>
          <p:cNvPr id="9" name="Picture 3" descr="This Dec. 4 journal entry debits Cash, 615; credits Notes Receivable, 600; and credits Interest Revenue, 15 with explanation: Collecte note with interest of $600 x 15% x 60/360.&#10;"/>
          <p:cNvPicPr>
            <a:picLocks noChangeAspect="1" noChangeArrowheads="1"/>
          </p:cNvPicPr>
          <p:nvPr/>
        </p:nvPicPr>
        <p:blipFill>
          <a:blip r:embed="rId3" cstate="print"/>
          <a:srcRect/>
          <a:stretch>
            <a:fillRect/>
          </a:stretch>
        </p:blipFill>
        <p:spPr bwMode="auto">
          <a:xfrm>
            <a:off x="533400" y="3962400"/>
            <a:ext cx="8067675" cy="1143000"/>
          </a:xfrm>
          <a:prstGeom prst="rect">
            <a:avLst/>
          </a:prstGeom>
          <a:noFill/>
          <a:ln w="9525">
            <a:noFill/>
            <a:miter lim="800000"/>
            <a:headEnd/>
            <a:tailEnd/>
          </a:ln>
        </p:spPr>
      </p:pic>
    </p:spTree>
    <p:extLst>
      <p:ext uri="{BB962C8B-B14F-4D97-AF65-F5344CB8AC3E}">
        <p14:creationId xmlns:p14="http://schemas.microsoft.com/office/powerpoint/2010/main" val="34127782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Recording a Dishonored Note </a:t>
            </a:r>
            <a:endParaRPr lang="en-US" dirty="0"/>
          </a:p>
        </p:txBody>
      </p:sp>
      <p:sp>
        <p:nvSpPr>
          <p:cNvPr id="4" name="Text Placeholder 3"/>
          <p:cNvSpPr>
            <a:spLocks noGrp="1"/>
          </p:cNvSpPr>
          <p:nvPr>
            <p:ph type="body" sz="quarter" idx="13"/>
          </p:nvPr>
        </p:nvSpPr>
        <p:spPr>
          <a:xfrm>
            <a:off x="381000" y="1295400"/>
            <a:ext cx="8382000" cy="533400"/>
          </a:xfrm>
        </p:spPr>
        <p:txBody>
          <a:bodyPr>
            <a:noAutofit/>
          </a:bodyPr>
          <a:lstStyle/>
          <a:p>
            <a:r>
              <a:rPr lang="en-US" altLang="en-US" b="1" kern="0" dirty="0">
                <a:solidFill>
                  <a:prstClr val="black"/>
                </a:solidFill>
              </a:rPr>
              <a:t>Learning Objective P4: </a:t>
            </a:r>
            <a:r>
              <a:rPr lang="en-US" dirty="0"/>
              <a:t>Record the honoring and dishonoring of a note and adjustments for interest.</a:t>
            </a:r>
          </a:p>
        </p:txBody>
      </p:sp>
      <p:sp>
        <p:nvSpPr>
          <p:cNvPr id="2" name="Content Placeholder 1"/>
          <p:cNvSpPr>
            <a:spLocks noGrp="1"/>
          </p:cNvSpPr>
          <p:nvPr>
            <p:ph sz="quarter" idx="15"/>
          </p:nvPr>
        </p:nvSpPr>
        <p:spPr>
          <a:xfrm>
            <a:off x="457200" y="2057400"/>
            <a:ext cx="8229600" cy="2209800"/>
          </a:xfrm>
        </p:spPr>
        <p:txBody>
          <a:bodyPr>
            <a:normAutofit/>
          </a:bodyPr>
          <a:lstStyle/>
          <a:p>
            <a:pPr marL="0" indent="0">
              <a:buNone/>
            </a:pPr>
            <a:r>
              <a:rPr lang="en-US" dirty="0">
                <a:ea typeface="ＭＳ Ｐゴシック" pitchFamily="34" charset="-128"/>
              </a:rPr>
              <a:t>The act of dishonoring a note does not relieve the maker of the obligation to repay the principal and interest due.</a:t>
            </a:r>
          </a:p>
          <a:p>
            <a:pPr marL="0" indent="0">
              <a:buNone/>
            </a:pPr>
            <a:r>
              <a:rPr lang="en-US" dirty="0"/>
              <a:t>J. Cook has a $600, 15%, 60-day note receivable due to </a:t>
            </a:r>
            <a:r>
              <a:rPr lang="en-US" dirty="0" err="1"/>
              <a:t>TechCom</a:t>
            </a:r>
            <a:r>
              <a:rPr lang="en-US" dirty="0"/>
              <a:t> on December 4.</a:t>
            </a:r>
          </a:p>
        </p:txBody>
      </p:sp>
      <p:pic>
        <p:nvPicPr>
          <p:cNvPr id="8" name="Picture 2" descr="This Dec. 4 journal entry debits Accounts Receivable-J. Cook, 615; credits Interest Revenue, 15; and credits Notes Receivable, 600 with explanation: To charge account of J.Cook for a dishonored note and interest of $600 x 15% x 60/36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4724400"/>
            <a:ext cx="84201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8775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066800"/>
          </a:xfrm>
        </p:spPr>
        <p:txBody>
          <a:bodyPr>
            <a:noAutofit/>
          </a:bodyPr>
          <a:lstStyle/>
          <a:p>
            <a:r>
              <a:rPr lang="en-US" altLang="en-US" dirty="0"/>
              <a:t>Recording End-of-Period Interest Adjustments (1 of 3)</a:t>
            </a:r>
            <a:endParaRPr lang="en-US" dirty="0"/>
          </a:p>
        </p:txBody>
      </p:sp>
      <p:sp>
        <p:nvSpPr>
          <p:cNvPr id="4" name="Text Placeholder 3"/>
          <p:cNvSpPr>
            <a:spLocks noGrp="1"/>
          </p:cNvSpPr>
          <p:nvPr>
            <p:ph type="body" sz="quarter" idx="13"/>
          </p:nvPr>
        </p:nvSpPr>
        <p:spPr>
          <a:xfrm>
            <a:off x="381000" y="1752600"/>
            <a:ext cx="8382000" cy="533400"/>
          </a:xfrm>
        </p:spPr>
        <p:txBody>
          <a:bodyPr>
            <a:noAutofit/>
          </a:bodyPr>
          <a:lstStyle/>
          <a:p>
            <a:r>
              <a:rPr lang="en-US" altLang="en-US" b="1" kern="0" dirty="0">
                <a:solidFill>
                  <a:prstClr val="black"/>
                </a:solidFill>
              </a:rPr>
              <a:t>Learning Objective P4: </a:t>
            </a:r>
            <a:r>
              <a:rPr lang="en-US" dirty="0"/>
              <a:t>Record the honoring and dishonoring of a note and adjustments for interest.</a:t>
            </a:r>
          </a:p>
        </p:txBody>
      </p:sp>
      <p:sp>
        <p:nvSpPr>
          <p:cNvPr id="2" name="Content Placeholder 1"/>
          <p:cNvSpPr>
            <a:spLocks noGrp="1"/>
          </p:cNvSpPr>
          <p:nvPr>
            <p:ph sz="quarter" idx="15"/>
          </p:nvPr>
        </p:nvSpPr>
        <p:spPr>
          <a:xfrm>
            <a:off x="457200" y="2590799"/>
            <a:ext cx="8229600" cy="2257425"/>
          </a:xfrm>
        </p:spPr>
        <p:txBody>
          <a:bodyPr>
            <a:noAutofit/>
          </a:bodyPr>
          <a:lstStyle/>
          <a:p>
            <a:pPr marL="0" indent="0">
              <a:buNone/>
            </a:pPr>
            <a:r>
              <a:rPr lang="en-US" sz="2200" dirty="0"/>
              <a:t>On December 16, </a:t>
            </a:r>
            <a:r>
              <a:rPr lang="en-US" sz="2200" dirty="0" err="1"/>
              <a:t>TechCom</a:t>
            </a:r>
            <a:r>
              <a:rPr lang="en-US" sz="2200" dirty="0"/>
              <a:t> accepts a $3,000, 60-day, 12% note from a customer in granting an extension on a past-due account.  When </a:t>
            </a:r>
            <a:r>
              <a:rPr lang="en-US" sz="2200" dirty="0" err="1"/>
              <a:t>TechCom’s</a:t>
            </a:r>
            <a:r>
              <a:rPr lang="en-US" sz="2200" dirty="0"/>
              <a:t> accounting period ends on December 31, $15 of interest has accrued on the note.  </a:t>
            </a:r>
          </a:p>
          <a:p>
            <a:pPr marL="0" indent="0">
              <a:buNone/>
            </a:pPr>
            <a:r>
              <a:rPr lang="es-ES" sz="2200" dirty="0"/>
              <a:t>$3,000 × 12% × 15/360 = $15</a:t>
            </a:r>
            <a:endParaRPr lang="en-US" sz="2200" dirty="0"/>
          </a:p>
        </p:txBody>
      </p:sp>
      <p:pic>
        <p:nvPicPr>
          <p:cNvPr id="9" name="Picture 2" descr="This Dec. 31 journal entry debits Interest Receivable 15 and credits Interest Revenue 15 with explanation: To record accrued interest earned.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4" y="5000625"/>
            <a:ext cx="842010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60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Sales on Credit (1 of 2)</a:t>
            </a:r>
            <a:endParaRPr lang="en-US" dirty="0"/>
          </a:p>
        </p:txBody>
      </p:sp>
      <p:sp>
        <p:nvSpPr>
          <p:cNvPr id="4" name="Text Placeholder 3"/>
          <p:cNvSpPr>
            <a:spLocks noGrp="1"/>
          </p:cNvSpPr>
          <p:nvPr>
            <p:ph type="body" sz="quarter" idx="13"/>
          </p:nvPr>
        </p:nvSpPr>
        <p:spPr>
          <a:xfrm>
            <a:off x="762000" y="1295400"/>
            <a:ext cx="7620000" cy="533400"/>
          </a:xfrm>
        </p:spPr>
        <p:txBody>
          <a:bodyPr>
            <a:noAutofit/>
          </a:bodyPr>
          <a:lstStyle/>
          <a:p>
            <a:r>
              <a:rPr lang="en-US" altLang="en-US" b="1" kern="0" dirty="0">
                <a:solidFill>
                  <a:prstClr val="black"/>
                </a:solidFill>
              </a:rPr>
              <a:t>Learning Objective C1: </a:t>
            </a:r>
            <a:r>
              <a:rPr lang="en-US" dirty="0"/>
              <a:t>Describe accounts receivable and how they occur and are recorded.</a:t>
            </a:r>
          </a:p>
        </p:txBody>
      </p:sp>
      <p:sp>
        <p:nvSpPr>
          <p:cNvPr id="2" name="Content Placeholder 1"/>
          <p:cNvSpPr>
            <a:spLocks noGrp="1"/>
          </p:cNvSpPr>
          <p:nvPr>
            <p:ph sz="quarter" idx="15"/>
          </p:nvPr>
        </p:nvSpPr>
        <p:spPr>
          <a:xfrm>
            <a:off x="457200" y="2133600"/>
            <a:ext cx="8229600" cy="1219200"/>
          </a:xfrm>
        </p:spPr>
        <p:txBody>
          <a:bodyPr>
            <a:normAutofit fontScale="70000" lnSpcReduction="20000"/>
          </a:bodyPr>
          <a:lstStyle/>
          <a:p>
            <a:pPr marL="0" indent="0">
              <a:lnSpc>
                <a:spcPct val="120000"/>
              </a:lnSpc>
              <a:buNone/>
            </a:pPr>
            <a:r>
              <a:rPr lang="en-US" sz="3400" dirty="0"/>
              <a:t>On July 1, </a:t>
            </a:r>
            <a:r>
              <a:rPr lang="en-US" sz="3400" dirty="0" err="1"/>
              <a:t>TechCom</a:t>
            </a:r>
            <a:r>
              <a:rPr lang="en-US" sz="3400" dirty="0"/>
              <a:t> had a credit sale of $950 to </a:t>
            </a:r>
            <a:r>
              <a:rPr lang="en-US" sz="3400" dirty="0" err="1"/>
              <a:t>CompStore</a:t>
            </a:r>
            <a:r>
              <a:rPr lang="en-US" sz="3400" dirty="0"/>
              <a:t> and a collection of $720 from RDA Electronics from a prior credit sale.</a:t>
            </a:r>
          </a:p>
        </p:txBody>
      </p:sp>
      <p:pic>
        <p:nvPicPr>
          <p:cNvPr id="5" name="Picture 4" descr="Two journal entries are shown for July 1. They are:&#10;&#10;Debit Accounts Receivable - CompStore for 950 and credit Sales for 950; Explanation: To record credit sales.* The asterisk refers to the comment: We omit the entry to Dr. Cost of Sales and Cr. Merchandis Inventory to focus on sales and receivables.&#10;&#10;Debit Cash for 720 and credit Accounts Receivable - RDA Electronics for 720. Explanation: To record collection of credit sales.  "/>
          <p:cNvPicPr>
            <a:picLocks noChangeAspect="1"/>
          </p:cNvPicPr>
          <p:nvPr/>
        </p:nvPicPr>
        <p:blipFill>
          <a:blip r:embed="rId3"/>
          <a:stretch>
            <a:fillRect/>
          </a:stretch>
        </p:blipFill>
        <p:spPr>
          <a:xfrm>
            <a:off x="593147" y="3436793"/>
            <a:ext cx="7957705" cy="1679864"/>
          </a:xfrm>
          <a:prstGeom prst="rect">
            <a:avLst/>
          </a:prstGeom>
        </p:spPr>
      </p:pic>
      <p:sp>
        <p:nvSpPr>
          <p:cNvPr id="10" name="Content Placeholder 5"/>
          <p:cNvSpPr>
            <a:spLocks noGrp="1"/>
          </p:cNvSpPr>
          <p:nvPr>
            <p:ph sz="quarter" idx="18"/>
          </p:nvPr>
        </p:nvSpPr>
        <p:spPr>
          <a:xfrm>
            <a:off x="457200" y="5257800"/>
            <a:ext cx="8229600" cy="1066800"/>
          </a:xfrm>
        </p:spPr>
        <p:txBody>
          <a:bodyPr>
            <a:noAutofit/>
          </a:bodyPr>
          <a:lstStyle/>
          <a:p>
            <a:pPr marL="0" indent="0">
              <a:buNone/>
            </a:pPr>
            <a:r>
              <a:rPr lang="en-US" sz="2400" dirty="0"/>
              <a:t>We omit the entry to Dr. Cost of Sales and Cr. Merchandise Inventory to focus on sales and receivables.</a:t>
            </a:r>
          </a:p>
        </p:txBody>
      </p:sp>
    </p:spTree>
    <p:extLst>
      <p:ext uri="{BB962C8B-B14F-4D97-AF65-F5344CB8AC3E}">
        <p14:creationId xmlns:p14="http://schemas.microsoft.com/office/powerpoint/2010/main" val="9660574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399"/>
            <a:ext cx="9144000" cy="1136073"/>
          </a:xfrm>
        </p:spPr>
        <p:txBody>
          <a:bodyPr>
            <a:noAutofit/>
          </a:bodyPr>
          <a:lstStyle/>
          <a:p>
            <a:r>
              <a:rPr lang="en-US" altLang="en-US" dirty="0"/>
              <a:t>Recording End-of-Period Interest Adjustments (2 of 3)</a:t>
            </a:r>
            <a:endParaRPr lang="en-US" dirty="0"/>
          </a:p>
        </p:txBody>
      </p:sp>
      <p:sp>
        <p:nvSpPr>
          <p:cNvPr id="4" name="Text Placeholder 3"/>
          <p:cNvSpPr>
            <a:spLocks noGrp="1"/>
          </p:cNvSpPr>
          <p:nvPr>
            <p:ph type="body" sz="quarter" idx="13"/>
          </p:nvPr>
        </p:nvSpPr>
        <p:spPr>
          <a:xfrm>
            <a:off x="381000" y="1752600"/>
            <a:ext cx="8382000" cy="533400"/>
          </a:xfrm>
        </p:spPr>
        <p:txBody>
          <a:bodyPr>
            <a:noAutofit/>
          </a:bodyPr>
          <a:lstStyle/>
          <a:p>
            <a:r>
              <a:rPr lang="en-US" altLang="en-US" b="1" kern="0" dirty="0">
                <a:solidFill>
                  <a:prstClr val="black"/>
                </a:solidFill>
              </a:rPr>
              <a:t>Learning Objective P4: </a:t>
            </a:r>
            <a:r>
              <a:rPr lang="en-US" dirty="0"/>
              <a:t>Record the honoring and dishonoring of a note and adjustments for interest.</a:t>
            </a:r>
          </a:p>
        </p:txBody>
      </p:sp>
      <p:pic>
        <p:nvPicPr>
          <p:cNvPr id="2" name="Picture 1" descr="Top line: Days in December, 31; Minus the date of the note, 16; Days remaining in December, 15; Days in January, 31; Days in February, 14; equals Period of the note in days, 60."/>
          <p:cNvPicPr>
            <a:picLocks noChangeAspect="1"/>
          </p:cNvPicPr>
          <p:nvPr/>
        </p:nvPicPr>
        <p:blipFill>
          <a:blip r:embed="rId2"/>
          <a:stretch>
            <a:fillRect/>
          </a:stretch>
        </p:blipFill>
        <p:spPr>
          <a:xfrm>
            <a:off x="1907361" y="2679183"/>
            <a:ext cx="5329277" cy="2243492"/>
          </a:xfrm>
          <a:prstGeom prst="rect">
            <a:avLst/>
          </a:prstGeom>
        </p:spPr>
      </p:pic>
      <p:sp>
        <p:nvSpPr>
          <p:cNvPr id="8" name="Content Placeholder 7"/>
          <p:cNvSpPr>
            <a:spLocks noGrp="1"/>
          </p:cNvSpPr>
          <p:nvPr>
            <p:ph sz="quarter" idx="15"/>
          </p:nvPr>
        </p:nvSpPr>
        <p:spPr>
          <a:xfrm>
            <a:off x="384628" y="5181600"/>
            <a:ext cx="8378371" cy="533400"/>
          </a:xfrm>
        </p:spPr>
        <p:txBody>
          <a:bodyPr/>
          <a:lstStyle/>
          <a:p>
            <a:pPr marL="0" indent="0">
              <a:buNone/>
            </a:pPr>
            <a:r>
              <a:rPr lang="en-US" altLang="en-US" sz="2400" dirty="0">
                <a:ea typeface="ＭＳ Ｐゴシック" pitchFamily="34" charset="-128"/>
              </a:rPr>
              <a:t>Recording collection on note at maturity.</a:t>
            </a:r>
          </a:p>
        </p:txBody>
      </p:sp>
    </p:spTree>
    <p:extLst>
      <p:ext uri="{BB962C8B-B14F-4D97-AF65-F5344CB8AC3E}">
        <p14:creationId xmlns:p14="http://schemas.microsoft.com/office/powerpoint/2010/main" val="730628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533400"/>
            <a:ext cx="9144000" cy="1066800"/>
          </a:xfrm>
        </p:spPr>
        <p:txBody>
          <a:bodyPr>
            <a:noAutofit/>
          </a:bodyPr>
          <a:lstStyle/>
          <a:p>
            <a:r>
              <a:rPr lang="en-US" altLang="en-US" dirty="0"/>
              <a:t>Recording End-of-Period Interest Adjustments (3 of 3)</a:t>
            </a:r>
            <a:endParaRPr lang="en-US" dirty="0"/>
          </a:p>
        </p:txBody>
      </p:sp>
      <p:sp>
        <p:nvSpPr>
          <p:cNvPr id="9" name="Text Placeholder 8"/>
          <p:cNvSpPr>
            <a:spLocks noGrp="1"/>
          </p:cNvSpPr>
          <p:nvPr>
            <p:ph type="body" sz="quarter" idx="13"/>
          </p:nvPr>
        </p:nvSpPr>
        <p:spPr>
          <a:xfrm>
            <a:off x="381000" y="1752600"/>
            <a:ext cx="8382000" cy="609600"/>
          </a:xfrm>
        </p:spPr>
        <p:txBody>
          <a:bodyPr>
            <a:noAutofit/>
          </a:bodyPr>
          <a:lstStyle/>
          <a:p>
            <a:r>
              <a:rPr lang="en-US" altLang="en-US" b="1" kern="0" dirty="0">
                <a:solidFill>
                  <a:prstClr val="black"/>
                </a:solidFill>
              </a:rPr>
              <a:t>Learning Objective P4: </a:t>
            </a:r>
            <a:r>
              <a:rPr lang="en-US" dirty="0"/>
              <a:t>Record the honoring and dishonoring of a note and adjustments for interest.</a:t>
            </a:r>
          </a:p>
        </p:txBody>
      </p:sp>
      <p:pic>
        <p:nvPicPr>
          <p:cNvPr id="14" name="Picture 4" descr="This Feb. 14 journal entry debits Cash, 3,060, credits Interest Revenue, 45, credits Interest Receivable, 15, and credits Notes Receivable, 3,000 with explanation: Received payment of note and its interest.&#10;"/>
          <p:cNvPicPr>
            <a:picLocks noChangeAspect="1" noChangeArrowheads="1"/>
          </p:cNvPicPr>
          <p:nvPr/>
        </p:nvPicPr>
        <p:blipFill>
          <a:blip r:embed="rId2" cstate="print"/>
          <a:srcRect/>
          <a:stretch>
            <a:fillRect/>
          </a:stretch>
        </p:blipFill>
        <p:spPr bwMode="auto">
          <a:xfrm>
            <a:off x="320672" y="2590800"/>
            <a:ext cx="8518528" cy="1524003"/>
          </a:xfrm>
          <a:prstGeom prst="rect">
            <a:avLst/>
          </a:prstGeom>
          <a:noFill/>
          <a:ln w="9525">
            <a:noFill/>
            <a:miter lim="800000"/>
            <a:headEnd/>
            <a:tailEnd/>
          </a:ln>
        </p:spPr>
      </p:pic>
      <p:sp>
        <p:nvSpPr>
          <p:cNvPr id="10" name="Content Placeholder 9"/>
          <p:cNvSpPr>
            <a:spLocks noGrp="1"/>
          </p:cNvSpPr>
          <p:nvPr>
            <p:ph sz="quarter" idx="15"/>
          </p:nvPr>
        </p:nvSpPr>
        <p:spPr>
          <a:xfrm>
            <a:off x="457200" y="4419600"/>
            <a:ext cx="8229600" cy="1066800"/>
          </a:xfrm>
        </p:spPr>
        <p:txBody>
          <a:bodyPr>
            <a:normAutofit/>
          </a:bodyPr>
          <a:lstStyle/>
          <a:p>
            <a:pPr marL="0" indent="0">
              <a:buNone/>
            </a:pPr>
            <a:r>
              <a:rPr lang="es-ES" altLang="en-US" sz="2400" dirty="0"/>
              <a:t>$3,000 × 12% × 60/360 = $60</a:t>
            </a:r>
            <a:endParaRPr lang="en-US" altLang="en-US" sz="2400" dirty="0"/>
          </a:p>
        </p:txBody>
      </p:sp>
    </p:spTree>
    <p:extLst>
      <p:ext uri="{BB962C8B-B14F-4D97-AF65-F5344CB8AC3E}">
        <p14:creationId xmlns:p14="http://schemas.microsoft.com/office/powerpoint/2010/main" val="2824248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ormAutofit/>
          </a:bodyPr>
          <a:lstStyle/>
          <a:p>
            <a:r>
              <a:rPr lang="en-US" dirty="0"/>
              <a:t>NEED-TO-KNOW 7-5 </a:t>
            </a:r>
            <a:r>
              <a:rPr lang="en-US" altLang="en-US" dirty="0"/>
              <a:t>(1 of 3)</a:t>
            </a:r>
            <a:endParaRPr lang="en-US" dirty="0"/>
          </a:p>
        </p:txBody>
      </p:sp>
      <p:sp>
        <p:nvSpPr>
          <p:cNvPr id="4" name="Text Placeholder 3"/>
          <p:cNvSpPr>
            <a:spLocks noGrp="1"/>
          </p:cNvSpPr>
          <p:nvPr>
            <p:ph type="body" sz="quarter" idx="13"/>
          </p:nvPr>
        </p:nvSpPr>
        <p:spPr>
          <a:xfrm>
            <a:off x="381000" y="1447800"/>
            <a:ext cx="8382000" cy="533400"/>
          </a:xfrm>
        </p:spPr>
        <p:txBody>
          <a:bodyPr>
            <a:noAutofit/>
          </a:bodyPr>
          <a:lstStyle/>
          <a:p>
            <a:r>
              <a:rPr lang="en-US" altLang="en-US" b="1" kern="0" dirty="0">
                <a:solidFill>
                  <a:prstClr val="black"/>
                </a:solidFill>
              </a:rPr>
              <a:t>Learning Objective P4: </a:t>
            </a:r>
            <a:r>
              <a:rPr lang="en-US" dirty="0"/>
              <a:t>Record the honoring and dishonoring of a note and adjustments for interest.</a:t>
            </a:r>
          </a:p>
        </p:txBody>
      </p:sp>
      <p:sp>
        <p:nvSpPr>
          <p:cNvPr id="2" name="Content Placeholder 1"/>
          <p:cNvSpPr>
            <a:spLocks noGrp="1"/>
          </p:cNvSpPr>
          <p:nvPr>
            <p:ph sz="quarter" idx="15"/>
          </p:nvPr>
        </p:nvSpPr>
        <p:spPr>
          <a:xfrm>
            <a:off x="457200" y="2286000"/>
            <a:ext cx="8229600" cy="4114800"/>
          </a:xfrm>
        </p:spPr>
        <p:txBody>
          <a:bodyPr>
            <a:normAutofit/>
          </a:bodyPr>
          <a:lstStyle/>
          <a:p>
            <a:pPr marL="465138" indent="-465138">
              <a:buFont typeface="+mj-lt"/>
              <a:buAutoNum type="alphaLcPeriod"/>
            </a:pPr>
            <a:r>
              <a:rPr lang="en-US" sz="2200" dirty="0">
                <a:solidFill>
                  <a:srgbClr val="000000"/>
                </a:solidFill>
              </a:rPr>
              <a:t>AA Company purchases $1,400 of merchandise from ZZ on December 16, 20X1. ZZ accepts AA’s $1,400, 90-day, 12% note as payment. ZZ’s accounting period ends on December 31, and it does not make reversing entries. Prepare entries for ZZ on December 16, 20X1, and December 31, 20X1.</a:t>
            </a:r>
            <a:endParaRPr lang="en-US" sz="2200" dirty="0">
              <a:solidFill>
                <a:prstClr val="black"/>
              </a:solidFill>
            </a:endParaRPr>
          </a:p>
          <a:p>
            <a:pPr marL="465138" indent="-465138">
              <a:buFont typeface="+mj-lt"/>
              <a:buAutoNum type="alphaLcPeriod"/>
            </a:pPr>
            <a:r>
              <a:rPr lang="en-US" sz="2200" dirty="0">
                <a:solidFill>
                  <a:srgbClr val="000000"/>
                </a:solidFill>
              </a:rPr>
              <a:t>Using the information in part a, prepare ZZ’s March 16, 20X2, entry if AA dishonors the note.</a:t>
            </a:r>
            <a:endParaRPr lang="en-US" sz="2200" dirty="0">
              <a:solidFill>
                <a:prstClr val="black"/>
              </a:solidFill>
            </a:endParaRPr>
          </a:p>
          <a:p>
            <a:pPr marL="465138" indent="-465138">
              <a:buFont typeface="+mj-lt"/>
              <a:buAutoNum type="alphaLcPeriod"/>
            </a:pPr>
            <a:r>
              <a:rPr lang="en-US" sz="2200" dirty="0">
                <a:solidFill>
                  <a:srgbClr val="000000"/>
                </a:solidFill>
              </a:rPr>
              <a:t>Instead of the facts in part b, prepare ZZ’s March 16, 20X2, entry if AA honors the note</a:t>
            </a:r>
            <a:endParaRPr lang="en-US" sz="2200" dirty="0">
              <a:solidFill>
                <a:prstClr val="black"/>
              </a:solidFill>
            </a:endParaRPr>
          </a:p>
        </p:txBody>
      </p:sp>
    </p:spTree>
    <p:extLst>
      <p:ext uri="{BB962C8B-B14F-4D97-AF65-F5344CB8AC3E}">
        <p14:creationId xmlns:p14="http://schemas.microsoft.com/office/powerpoint/2010/main" val="3706494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normAutofit/>
          </a:bodyPr>
          <a:lstStyle/>
          <a:p>
            <a:r>
              <a:rPr lang="en-US" dirty="0"/>
              <a:t>NEED-TO-KNOW 7-5 </a:t>
            </a:r>
            <a:r>
              <a:rPr lang="en-US" altLang="en-US" dirty="0"/>
              <a:t>(2 of 3)</a:t>
            </a:r>
            <a:endParaRPr lang="en-US" dirty="0"/>
          </a:p>
        </p:txBody>
      </p:sp>
      <p:sp>
        <p:nvSpPr>
          <p:cNvPr id="4" name="Text Placeholder 3"/>
          <p:cNvSpPr>
            <a:spLocks noGrp="1"/>
          </p:cNvSpPr>
          <p:nvPr>
            <p:ph type="body" sz="quarter" idx="13"/>
          </p:nvPr>
        </p:nvSpPr>
        <p:spPr>
          <a:xfrm>
            <a:off x="381000" y="1295400"/>
            <a:ext cx="8382000" cy="533400"/>
          </a:xfrm>
        </p:spPr>
        <p:txBody>
          <a:bodyPr>
            <a:noAutofit/>
          </a:bodyPr>
          <a:lstStyle/>
          <a:p>
            <a:r>
              <a:rPr lang="en-US" altLang="en-US" b="1" kern="0" dirty="0">
                <a:solidFill>
                  <a:prstClr val="black"/>
                </a:solidFill>
              </a:rPr>
              <a:t>Learning Objective P4: </a:t>
            </a:r>
            <a:r>
              <a:rPr lang="en-US" dirty="0"/>
              <a:t>Record the honoring and dishonoring of a note and adjustments for interest.</a:t>
            </a:r>
          </a:p>
        </p:txBody>
      </p:sp>
      <p:pic>
        <p:nvPicPr>
          <p:cNvPr id="2" name="Picture 1" descr="In general journal format, four journal entries are shown:&#10;&#10;Date 12/16/20X1: Debit Notes Receivalb, 1,400; Credit Sales, 1,400.&#10;&#10;Date 12/31/20X1: Debit Interest Receivable, 7; Credit Interest Revenue ($1,400 x .12 x 15/360), 7.&#10;&#10;Date 03/16/20X2: Debit Accounts Receivable, 1,442; credit Interest Receivable, 7, credit Interest Revenue ($1,400 x .12 x 75/360), 35, and credit Notes Receivable, 1,400.&#10;&#10;Date 03/16/20X2: Debit Cash, 1,442; credit Interest Receivable, 7, credit Interest Revenue ($1,400 x .12 x 75/360), 35, and credit Notes Receivable, 1,400."/>
          <p:cNvPicPr>
            <a:picLocks noChangeAspect="1"/>
          </p:cNvPicPr>
          <p:nvPr/>
        </p:nvPicPr>
        <p:blipFill>
          <a:blip r:embed="rId2"/>
          <a:stretch>
            <a:fillRect/>
          </a:stretch>
        </p:blipFill>
        <p:spPr>
          <a:xfrm>
            <a:off x="1261865" y="2209800"/>
            <a:ext cx="6620268" cy="3573843"/>
          </a:xfrm>
          <a:prstGeom prst="rect">
            <a:avLst/>
          </a:prstGeom>
        </p:spPr>
      </p:pic>
    </p:spTree>
    <p:extLst>
      <p:ext uri="{BB962C8B-B14F-4D97-AF65-F5344CB8AC3E}">
        <p14:creationId xmlns:p14="http://schemas.microsoft.com/office/powerpoint/2010/main" val="8119762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normAutofit/>
          </a:bodyPr>
          <a:lstStyle/>
          <a:p>
            <a:r>
              <a:rPr lang="en-US" dirty="0"/>
              <a:t>NEED-TO-KNOW 7-5 </a:t>
            </a:r>
            <a:r>
              <a:rPr lang="en-US" altLang="en-US" dirty="0"/>
              <a:t>(3 of 3)</a:t>
            </a:r>
            <a:endParaRPr lang="en-US" dirty="0"/>
          </a:p>
        </p:txBody>
      </p:sp>
      <p:sp>
        <p:nvSpPr>
          <p:cNvPr id="4" name="Text Placeholder 3"/>
          <p:cNvSpPr>
            <a:spLocks noGrp="1"/>
          </p:cNvSpPr>
          <p:nvPr>
            <p:ph type="body" sz="quarter" idx="13"/>
          </p:nvPr>
        </p:nvSpPr>
        <p:spPr>
          <a:xfrm>
            <a:off x="381000" y="1295400"/>
            <a:ext cx="8382000" cy="609600"/>
          </a:xfrm>
        </p:spPr>
        <p:txBody>
          <a:bodyPr>
            <a:noAutofit/>
          </a:bodyPr>
          <a:lstStyle/>
          <a:p>
            <a:r>
              <a:rPr lang="en-US" altLang="en-US" b="1" kern="0" dirty="0">
                <a:solidFill>
                  <a:prstClr val="black"/>
                </a:solidFill>
              </a:rPr>
              <a:t>Learning Objective P4: </a:t>
            </a:r>
            <a:r>
              <a:rPr lang="en-US" dirty="0"/>
              <a:t>Record the honoring and dishonoring of a note and adjustments for interest.</a:t>
            </a:r>
          </a:p>
        </p:txBody>
      </p:sp>
      <p:sp>
        <p:nvSpPr>
          <p:cNvPr id="2" name="Content Placeholder 1"/>
          <p:cNvSpPr>
            <a:spLocks noGrp="1"/>
          </p:cNvSpPr>
          <p:nvPr>
            <p:ph sz="quarter" idx="15"/>
          </p:nvPr>
        </p:nvSpPr>
        <p:spPr>
          <a:xfrm>
            <a:off x="457200" y="1981200"/>
            <a:ext cx="8229600" cy="1447800"/>
          </a:xfrm>
        </p:spPr>
        <p:txBody>
          <a:bodyPr>
            <a:normAutofit/>
          </a:bodyPr>
          <a:lstStyle/>
          <a:p>
            <a:pPr marL="465138" indent="-465138">
              <a:buFont typeface="+mj-lt"/>
              <a:buAutoNum type="alphaLcPeriod" startAt="4"/>
            </a:pPr>
            <a:r>
              <a:rPr lang="en-US" sz="2200" dirty="0">
                <a:solidFill>
                  <a:prstClr val="black"/>
                </a:solidFill>
              </a:rPr>
              <a:t>Assume the facts in part b above (AA dishonors the note). Then, on March 31, ZZ decides to write off the receivable from AA Company. Prepare that write-off entry assuming that ZZ uses the allowance method.</a:t>
            </a:r>
          </a:p>
        </p:txBody>
      </p:sp>
      <p:pic>
        <p:nvPicPr>
          <p:cNvPr id="5" name="Picture 4" descr="In general journal format, four journal entries are shown:&#10;&#10;Date 12/16/20X1: Debit Notes Receivable, 1,400; Credit Sales, 1,400.&#10;&#10;Date 12/31/20X1: Debit Interest Receivable, 7; Credit Interest Revenue ($1,400 x .12 x 15/360), 7.&#10;&#10;Date 03/16/20X2: Debit Accounts Receivable, 1,442; credit Interest Receivable, 7, credit Interest Revenue ($1,400 x .12 x 75/360), 35, and credit Notes Receivable, 1,400.&#10;&#10;Date 03/31/20X2: Debit Allowance for Doubtful Accounts, 1,442; credit Accounts Receivable, 1,442."/>
          <p:cNvPicPr>
            <a:picLocks noChangeAspect="1"/>
          </p:cNvPicPr>
          <p:nvPr/>
        </p:nvPicPr>
        <p:blipFill>
          <a:blip r:embed="rId2"/>
          <a:stretch>
            <a:fillRect/>
          </a:stretch>
        </p:blipFill>
        <p:spPr>
          <a:xfrm>
            <a:off x="1828800" y="3505200"/>
            <a:ext cx="5410200" cy="2894875"/>
          </a:xfrm>
          <a:prstGeom prst="rect">
            <a:avLst/>
          </a:prstGeom>
        </p:spPr>
      </p:pic>
    </p:spTree>
    <p:extLst>
      <p:ext uri="{BB962C8B-B14F-4D97-AF65-F5344CB8AC3E}">
        <p14:creationId xmlns:p14="http://schemas.microsoft.com/office/powerpoint/2010/main" val="25046193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1000" y="2286000"/>
            <a:ext cx="8382000" cy="2667000"/>
          </a:xfrm>
        </p:spPr>
        <p:txBody>
          <a:bodyPr>
            <a:noAutofit/>
          </a:bodyPr>
          <a:lstStyle/>
          <a:p>
            <a:r>
              <a:rPr lang="en-US" altLang="en-US" b="1" dirty="0"/>
              <a:t>Learning Objective C3: </a:t>
            </a:r>
            <a:r>
              <a:rPr lang="en-US" dirty="0"/>
              <a:t>Explain how receivables can be converted to cash before maturity.</a:t>
            </a:r>
          </a:p>
        </p:txBody>
      </p:sp>
    </p:spTree>
    <p:extLst>
      <p:ext uri="{BB962C8B-B14F-4D97-AF65-F5344CB8AC3E}">
        <p14:creationId xmlns:p14="http://schemas.microsoft.com/office/powerpoint/2010/main" val="22038668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Disposal of Receivables</a:t>
            </a:r>
            <a:endParaRPr lang="en-US" dirty="0"/>
          </a:p>
        </p:txBody>
      </p:sp>
      <p:sp>
        <p:nvSpPr>
          <p:cNvPr id="4" name="Text Placeholder 3"/>
          <p:cNvSpPr>
            <a:spLocks noGrp="1"/>
          </p:cNvSpPr>
          <p:nvPr>
            <p:ph type="body" sz="quarter" idx="13"/>
          </p:nvPr>
        </p:nvSpPr>
        <p:spPr>
          <a:xfrm>
            <a:off x="381000" y="1295400"/>
            <a:ext cx="8382000" cy="685800"/>
          </a:xfrm>
        </p:spPr>
        <p:txBody>
          <a:bodyPr>
            <a:normAutofit/>
          </a:bodyPr>
          <a:lstStyle/>
          <a:p>
            <a:r>
              <a:rPr lang="en-US" altLang="en-US" b="1" kern="0" dirty="0">
                <a:solidFill>
                  <a:prstClr val="black"/>
                </a:solidFill>
              </a:rPr>
              <a:t>Learning Objective C3: </a:t>
            </a:r>
            <a:r>
              <a:rPr lang="en-US" dirty="0"/>
              <a:t>Explain how receivables can be converted to cash before maturity.</a:t>
            </a:r>
          </a:p>
        </p:txBody>
      </p:sp>
      <p:sp>
        <p:nvSpPr>
          <p:cNvPr id="8" name="Content Placeholder 7"/>
          <p:cNvSpPr>
            <a:spLocks noGrp="1"/>
          </p:cNvSpPr>
          <p:nvPr>
            <p:ph idx="1"/>
          </p:nvPr>
        </p:nvSpPr>
        <p:spPr>
          <a:xfrm>
            <a:off x="457200" y="2133600"/>
            <a:ext cx="8305800" cy="4267200"/>
          </a:xfrm>
        </p:spPr>
        <p:txBody>
          <a:bodyPr>
            <a:normAutofit/>
          </a:bodyPr>
          <a:lstStyle/>
          <a:p>
            <a:pPr marL="0" indent="0">
              <a:buNone/>
            </a:pPr>
            <a:r>
              <a:rPr lang="en-US" dirty="0"/>
              <a:t>Companies can convert receivables to cash before they are due.</a:t>
            </a:r>
          </a:p>
          <a:p>
            <a:r>
              <a:rPr lang="en-US" dirty="0"/>
              <a:t>Selling Receivables</a:t>
            </a:r>
          </a:p>
          <a:p>
            <a:r>
              <a:rPr lang="en-US" dirty="0"/>
              <a:t>Pledging Receivables</a:t>
            </a:r>
          </a:p>
        </p:txBody>
      </p:sp>
    </p:spTree>
    <p:extLst>
      <p:ext uri="{BB962C8B-B14F-4D97-AF65-F5344CB8AC3E}">
        <p14:creationId xmlns:p14="http://schemas.microsoft.com/office/powerpoint/2010/main" val="39193093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2286000"/>
            <a:ext cx="8229600" cy="2667000"/>
          </a:xfrm>
        </p:spPr>
        <p:txBody>
          <a:bodyPr>
            <a:noAutofit/>
          </a:bodyPr>
          <a:lstStyle/>
          <a:p>
            <a:r>
              <a:rPr lang="en-US" altLang="en-US" b="1" dirty="0"/>
              <a:t>Learning Objective A1: </a:t>
            </a:r>
            <a:r>
              <a:rPr lang="en-US" dirty="0"/>
              <a:t>Compute accounts receivable turnover and use it to help assess financial condition.</a:t>
            </a:r>
          </a:p>
        </p:txBody>
      </p:sp>
    </p:spTree>
    <p:extLst>
      <p:ext uri="{BB962C8B-B14F-4D97-AF65-F5344CB8AC3E}">
        <p14:creationId xmlns:p14="http://schemas.microsoft.com/office/powerpoint/2010/main" val="4981818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533400"/>
            <a:ext cx="9144000" cy="729556"/>
          </a:xfrm>
        </p:spPr>
        <p:txBody>
          <a:bodyPr/>
          <a:lstStyle/>
          <a:p>
            <a:r>
              <a:rPr lang="en-US" altLang="en-US" dirty="0"/>
              <a:t>Accounts Receivable Turnover (1 of 2)</a:t>
            </a:r>
            <a:endParaRPr lang="en-US" dirty="0"/>
          </a:p>
        </p:txBody>
      </p:sp>
      <p:sp>
        <p:nvSpPr>
          <p:cNvPr id="14" name="Text Placeholder 13"/>
          <p:cNvSpPr>
            <a:spLocks noGrp="1"/>
          </p:cNvSpPr>
          <p:nvPr>
            <p:ph type="body" sz="quarter" idx="13"/>
          </p:nvPr>
        </p:nvSpPr>
        <p:spPr>
          <a:xfrm>
            <a:off x="381000" y="1295400"/>
            <a:ext cx="8382000" cy="533400"/>
          </a:xfrm>
        </p:spPr>
        <p:txBody>
          <a:bodyPr>
            <a:noAutofit/>
          </a:bodyPr>
          <a:lstStyle/>
          <a:p>
            <a:r>
              <a:rPr lang="en-US" altLang="en-US" b="1" kern="0" dirty="0">
                <a:solidFill>
                  <a:prstClr val="black"/>
                </a:solidFill>
              </a:rPr>
              <a:t>Learning Objective A1: </a:t>
            </a:r>
            <a:r>
              <a:rPr lang="en-US" dirty="0"/>
              <a:t>Compute accounts receivable turnover and use it to help assess financial condition.</a:t>
            </a:r>
          </a:p>
        </p:txBody>
      </p:sp>
      <p:sp>
        <p:nvSpPr>
          <p:cNvPr id="15" name="Content Placeholder 14"/>
          <p:cNvSpPr>
            <a:spLocks noGrp="1"/>
          </p:cNvSpPr>
          <p:nvPr>
            <p:ph sz="quarter" idx="15"/>
          </p:nvPr>
        </p:nvSpPr>
        <p:spPr>
          <a:xfrm>
            <a:off x="457200" y="2209800"/>
            <a:ext cx="8229600" cy="1295400"/>
          </a:xfrm>
        </p:spPr>
        <p:txBody>
          <a:bodyPr>
            <a:normAutofit/>
          </a:bodyPr>
          <a:lstStyle/>
          <a:p>
            <a:pPr marL="0" indent="0">
              <a:buNone/>
            </a:pPr>
            <a:r>
              <a:rPr lang="en-US" sz="2400" dirty="0"/>
              <a:t>This ratio provides useful information for evaluating how efficient management has been in granting credit to produce revenue.</a:t>
            </a:r>
          </a:p>
        </p:txBody>
      </p:sp>
      <p:graphicFrame>
        <p:nvGraphicFramePr>
          <p:cNvPr id="21" name="Object 20"/>
          <p:cNvGraphicFramePr>
            <a:graphicFrameLocks noChangeAspect="1"/>
          </p:cNvGraphicFramePr>
          <p:nvPr>
            <p:extLst>
              <p:ext uri="{D42A27DB-BD31-4B8C-83A1-F6EECF244321}">
                <p14:modId xmlns:p14="http://schemas.microsoft.com/office/powerpoint/2010/main" val="2910313883"/>
              </p:ext>
            </p:extLst>
          </p:nvPr>
        </p:nvGraphicFramePr>
        <p:xfrm>
          <a:off x="457200" y="3581400"/>
          <a:ext cx="8266113" cy="841375"/>
        </p:xfrm>
        <a:graphic>
          <a:graphicData uri="http://schemas.openxmlformats.org/presentationml/2006/ole">
            <mc:AlternateContent xmlns:mc="http://schemas.openxmlformats.org/markup-compatibility/2006">
              <mc:Choice xmlns:v="urn:schemas-microsoft-com:vml" Requires="v">
                <p:oleObj spid="_x0000_s8241" name="Equation" r:id="rId4" imgW="4241520" imgH="431640" progId="Equation.3">
                  <p:embed/>
                </p:oleObj>
              </mc:Choice>
              <mc:Fallback>
                <p:oleObj name="Equation" r:id="rId4" imgW="4241520" imgH="431640" progId="Equation.3">
                  <p:embed/>
                  <p:pic>
                    <p:nvPicPr>
                      <p:cNvPr id="0" name=""/>
                      <p:cNvPicPr/>
                      <p:nvPr/>
                    </p:nvPicPr>
                    <p:blipFill>
                      <a:blip r:embed="rId5"/>
                      <a:stretch>
                        <a:fillRect/>
                      </a:stretch>
                    </p:blipFill>
                    <p:spPr>
                      <a:xfrm>
                        <a:off x="457200" y="3581400"/>
                        <a:ext cx="8266113" cy="841375"/>
                      </a:xfrm>
                      <a:prstGeom prst="rect">
                        <a:avLst/>
                      </a:prstGeom>
                    </p:spPr>
                  </p:pic>
                </p:oleObj>
              </mc:Fallback>
            </mc:AlternateContent>
          </a:graphicData>
        </a:graphic>
      </p:graphicFrame>
    </p:spTree>
    <p:extLst>
      <p:ext uri="{BB962C8B-B14F-4D97-AF65-F5344CB8AC3E}">
        <p14:creationId xmlns:p14="http://schemas.microsoft.com/office/powerpoint/2010/main" val="2386644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533400"/>
            <a:ext cx="9144000" cy="762000"/>
          </a:xfrm>
        </p:spPr>
        <p:txBody>
          <a:bodyPr/>
          <a:lstStyle/>
          <a:p>
            <a:r>
              <a:rPr lang="en-US" altLang="en-US" dirty="0"/>
              <a:t>Accounts Receivable Turnover (2 of 2)</a:t>
            </a:r>
            <a:endParaRPr lang="en-US" dirty="0"/>
          </a:p>
        </p:txBody>
      </p:sp>
      <p:sp>
        <p:nvSpPr>
          <p:cNvPr id="14" name="Text Placeholder 13"/>
          <p:cNvSpPr>
            <a:spLocks noGrp="1"/>
          </p:cNvSpPr>
          <p:nvPr>
            <p:ph type="body" sz="quarter" idx="13"/>
          </p:nvPr>
        </p:nvSpPr>
        <p:spPr>
          <a:xfrm>
            <a:off x="381000" y="1295400"/>
            <a:ext cx="8382000" cy="609600"/>
          </a:xfrm>
        </p:spPr>
        <p:txBody>
          <a:bodyPr>
            <a:noAutofit/>
          </a:bodyPr>
          <a:lstStyle/>
          <a:p>
            <a:r>
              <a:rPr lang="en-US" altLang="en-US" b="1" kern="0" dirty="0">
                <a:solidFill>
                  <a:prstClr val="black"/>
                </a:solidFill>
              </a:rPr>
              <a:t>Learning Objective A1: </a:t>
            </a:r>
            <a:r>
              <a:rPr lang="en-US" dirty="0"/>
              <a:t>Compute accounts receivable turnover and use it to help assess financial condition.</a:t>
            </a:r>
          </a:p>
        </p:txBody>
      </p:sp>
      <p:sp>
        <p:nvSpPr>
          <p:cNvPr id="6" name="Content Placeholder 5"/>
          <p:cNvSpPr>
            <a:spLocks noGrp="1"/>
          </p:cNvSpPr>
          <p:nvPr>
            <p:ph sz="quarter" idx="15"/>
          </p:nvPr>
        </p:nvSpPr>
        <p:spPr>
          <a:xfrm>
            <a:off x="457200" y="2133600"/>
            <a:ext cx="8229600" cy="533400"/>
          </a:xfrm>
        </p:spPr>
        <p:txBody>
          <a:bodyPr>
            <a:normAutofit/>
          </a:bodyPr>
          <a:lstStyle/>
          <a:p>
            <a:pPr marL="0" indent="0">
              <a:buNone/>
            </a:pPr>
            <a:r>
              <a:rPr lang="en-US" sz="2400" dirty="0"/>
              <a:t>Exhibit 7.19</a:t>
            </a:r>
          </a:p>
        </p:txBody>
      </p:sp>
      <p:graphicFrame>
        <p:nvGraphicFramePr>
          <p:cNvPr id="8" name="Table 7"/>
          <p:cNvGraphicFramePr>
            <a:graphicFrameLocks noGrp="1"/>
          </p:cNvGraphicFramePr>
          <p:nvPr>
            <p:extLst>
              <p:ext uri="{D42A27DB-BD31-4B8C-83A1-F6EECF244321}">
                <p14:modId xmlns:p14="http://schemas.microsoft.com/office/powerpoint/2010/main" val="4224723350"/>
              </p:ext>
            </p:extLst>
          </p:nvPr>
        </p:nvGraphicFramePr>
        <p:xfrm>
          <a:off x="299268" y="2743200"/>
          <a:ext cx="8616132" cy="2133600"/>
        </p:xfrm>
        <a:graphic>
          <a:graphicData uri="http://schemas.openxmlformats.org/drawingml/2006/table">
            <a:tbl>
              <a:tblPr firstRow="1" bandRow="1" bandCol="1">
                <a:tableStyleId>{5940675A-B579-460E-94D1-54222C63F5DA}</a:tableStyleId>
              </a:tblPr>
              <a:tblGrid>
                <a:gridCol w="1168718">
                  <a:extLst>
                    <a:ext uri="{9D8B030D-6E8A-4147-A177-3AD203B41FA5}">
                      <a16:colId xmlns:a16="http://schemas.microsoft.com/office/drawing/2014/main" val="20000"/>
                    </a:ext>
                  </a:extLst>
                </a:gridCol>
                <a:gridCol w="3466782">
                  <a:extLst>
                    <a:ext uri="{9D8B030D-6E8A-4147-A177-3AD203B41FA5}">
                      <a16:colId xmlns:a16="http://schemas.microsoft.com/office/drawing/2014/main" val="20001"/>
                    </a:ext>
                  </a:extLst>
                </a:gridCol>
                <a:gridCol w="1048068">
                  <a:extLst>
                    <a:ext uri="{9D8B030D-6E8A-4147-A177-3AD203B41FA5}">
                      <a16:colId xmlns:a16="http://schemas.microsoft.com/office/drawing/2014/main" val="20002"/>
                    </a:ext>
                  </a:extLst>
                </a:gridCol>
                <a:gridCol w="939436">
                  <a:extLst>
                    <a:ext uri="{9D8B030D-6E8A-4147-A177-3AD203B41FA5}">
                      <a16:colId xmlns:a16="http://schemas.microsoft.com/office/drawing/2014/main" val="20003"/>
                    </a:ext>
                  </a:extLst>
                </a:gridCol>
                <a:gridCol w="939436">
                  <a:extLst>
                    <a:ext uri="{9D8B030D-6E8A-4147-A177-3AD203B41FA5}">
                      <a16:colId xmlns:a16="http://schemas.microsoft.com/office/drawing/2014/main" val="20004"/>
                    </a:ext>
                  </a:extLst>
                </a:gridCol>
                <a:gridCol w="1053692">
                  <a:extLst>
                    <a:ext uri="{9D8B030D-6E8A-4147-A177-3AD203B41FA5}">
                      <a16:colId xmlns:a16="http://schemas.microsoft.com/office/drawing/2014/main" val="20005"/>
                    </a:ext>
                  </a:extLst>
                </a:gridCol>
              </a:tblGrid>
              <a:tr h="238125">
                <a:tc>
                  <a:txBody>
                    <a:bodyPr/>
                    <a:lstStyle/>
                    <a:p>
                      <a:pPr algn="ctr"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Company</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Figure ($ millions)</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2015</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2014</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rtl="0" fontAlgn="ctr"/>
                      <a:r>
                        <a:rPr lang="en-US" sz="1400" b="1" u="none" strike="noStrike">
                          <a:effectLst/>
                          <a:latin typeface="Verdana" panose="020B0604030504040204" pitchFamily="34" charset="0"/>
                          <a:ea typeface="Verdana" panose="020B0604030504040204" pitchFamily="34" charset="0"/>
                          <a:cs typeface="Verdana" panose="020B0604030504040204" pitchFamily="34" charset="0"/>
                        </a:rPr>
                        <a:t>2013</a:t>
                      </a:r>
                      <a:endParaRPr lang="en-US" sz="14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2012</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0"/>
                  </a:ext>
                </a:extLst>
              </a:tr>
              <a:tr h="238125">
                <a:tc>
                  <a:txBody>
                    <a:bodyPr/>
                    <a:lstStyle/>
                    <a:p>
                      <a:pPr algn="l"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IBM</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Net sales………………………………………….</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$81,741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$92,793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$98,367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$102,874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304800">
                <a:tc>
                  <a:txBody>
                    <a:bodyPr/>
                    <a:lstStyle/>
                    <a:p>
                      <a:pPr algn="l" rtl="0" fontAlgn="t"/>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Average accounts receivable, net……</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$8,712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$9,778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$10,566 </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$10,923 </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304800">
                <a:tc>
                  <a:txBody>
                    <a:bodyPr/>
                    <a:lstStyle/>
                    <a:p>
                      <a:pPr algn="l" rtl="0" fontAlgn="t"/>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Accounts receivable turnover…..</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b="1" u="none" strike="noStrike">
                          <a:effectLst/>
                          <a:latin typeface="Verdana" panose="020B0604030504040204" pitchFamily="34" charset="0"/>
                          <a:ea typeface="Verdana" panose="020B0604030504040204" pitchFamily="34" charset="0"/>
                          <a:cs typeface="Verdana" panose="020B0604030504040204" pitchFamily="34" charset="0"/>
                        </a:rPr>
                        <a:t>9.4</a:t>
                      </a:r>
                      <a:endParaRPr lang="en-US" sz="14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b="1" u="none" strike="noStrike">
                          <a:effectLst/>
                          <a:latin typeface="Verdana" panose="020B0604030504040204" pitchFamily="34" charset="0"/>
                          <a:ea typeface="Verdana" panose="020B0604030504040204" pitchFamily="34" charset="0"/>
                          <a:cs typeface="Verdana" panose="020B0604030504040204" pitchFamily="34" charset="0"/>
                        </a:rPr>
                        <a:t>9.5</a:t>
                      </a:r>
                      <a:endParaRPr lang="en-US" sz="14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b="1" u="none" strike="noStrike">
                          <a:effectLst/>
                          <a:latin typeface="Verdana" panose="020B0604030504040204" pitchFamily="34" charset="0"/>
                          <a:ea typeface="Verdana" panose="020B0604030504040204" pitchFamily="34" charset="0"/>
                          <a:cs typeface="Verdana" panose="020B0604030504040204" pitchFamily="34" charset="0"/>
                        </a:rPr>
                        <a:t>9.3</a:t>
                      </a:r>
                      <a:endParaRPr lang="en-US" sz="140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9.4</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304800">
                <a:tc>
                  <a:txBody>
                    <a:bodyPr/>
                    <a:lstStyle/>
                    <a:p>
                      <a:pPr algn="l"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Oracle </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Net sales………………………………………….</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$38,226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$38,275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$37,180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$37,121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4"/>
                  </a:ext>
                </a:extLst>
              </a:tr>
              <a:tr h="304800">
                <a:tc>
                  <a:txBody>
                    <a:bodyPr/>
                    <a:lstStyle/>
                    <a:p>
                      <a:pPr algn="l" rtl="0" fontAlgn="t"/>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Average accounts receivable, net……</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$5,618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$6,068 </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dirty="0">
                          <a:effectLst/>
                          <a:latin typeface="Verdana" panose="020B0604030504040204" pitchFamily="34" charset="0"/>
                          <a:ea typeface="Verdana" panose="020B0604030504040204" pitchFamily="34" charset="0"/>
                          <a:cs typeface="Verdana" panose="020B0604030504040204" pitchFamily="34" charset="0"/>
                        </a:rPr>
                        <a:t>$6,213 </a:t>
                      </a:r>
                      <a:endParaRPr lang="en-US" sz="14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u="none" strike="noStrike">
                          <a:effectLst/>
                          <a:latin typeface="Verdana" panose="020B0604030504040204" pitchFamily="34" charset="0"/>
                          <a:ea typeface="Verdana" panose="020B0604030504040204" pitchFamily="34" charset="0"/>
                          <a:cs typeface="Verdana" panose="020B0604030504040204" pitchFamily="34" charset="0"/>
                        </a:rPr>
                        <a:t>$6,503 </a:t>
                      </a:r>
                      <a:endParaRPr lang="en-US" sz="140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5"/>
                  </a:ext>
                </a:extLst>
              </a:tr>
              <a:tr h="262890">
                <a:tc>
                  <a:txBody>
                    <a:bodyPr/>
                    <a:lstStyle/>
                    <a:p>
                      <a:pPr algn="l" rtl="0" fontAlgn="t"/>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Accounts receivable turnover…..</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6.8</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6.3</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6.0</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rtl="0" fontAlgn="ctr"/>
                      <a:r>
                        <a:rPr lang="en-US" sz="1400" b="1" u="none" strike="noStrike" dirty="0">
                          <a:effectLst/>
                          <a:latin typeface="Verdana" panose="020B0604030504040204" pitchFamily="34" charset="0"/>
                          <a:ea typeface="Verdana" panose="020B0604030504040204" pitchFamily="34" charset="0"/>
                          <a:cs typeface="Verdana" panose="020B0604030504040204" pitchFamily="34" charset="0"/>
                        </a:rPr>
                        <a:t>5.7</a:t>
                      </a:r>
                      <a:endParaRPr lang="en-US" sz="14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202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762000"/>
          </a:xfrm>
        </p:spPr>
        <p:txBody>
          <a:bodyPr/>
          <a:lstStyle/>
          <a:p>
            <a:r>
              <a:rPr lang="en-US" altLang="en-US" dirty="0"/>
              <a:t>Sales on Credit (2 of 2)</a:t>
            </a:r>
            <a:endParaRPr lang="en-US" dirty="0"/>
          </a:p>
        </p:txBody>
      </p:sp>
      <p:sp>
        <p:nvSpPr>
          <p:cNvPr id="4" name="Text Placeholder 3"/>
          <p:cNvSpPr>
            <a:spLocks noGrp="1"/>
          </p:cNvSpPr>
          <p:nvPr>
            <p:ph type="body" sz="quarter" idx="13"/>
          </p:nvPr>
        </p:nvSpPr>
        <p:spPr>
          <a:xfrm>
            <a:off x="762000" y="1295400"/>
            <a:ext cx="7620000" cy="533400"/>
          </a:xfrm>
        </p:spPr>
        <p:txBody>
          <a:bodyPr>
            <a:noAutofit/>
          </a:bodyPr>
          <a:lstStyle/>
          <a:p>
            <a:r>
              <a:rPr lang="en-US" altLang="en-US" b="1" kern="0" dirty="0">
                <a:solidFill>
                  <a:prstClr val="black"/>
                </a:solidFill>
              </a:rPr>
              <a:t>Learning Objective C1: </a:t>
            </a:r>
            <a:r>
              <a:rPr lang="en-US" dirty="0"/>
              <a:t>Describe accounts receivable and how they occur and are recorded.</a:t>
            </a:r>
          </a:p>
        </p:txBody>
      </p:sp>
      <p:sp>
        <p:nvSpPr>
          <p:cNvPr id="11" name="Content Placeholder 1"/>
          <p:cNvSpPr>
            <a:spLocks noGrp="1"/>
          </p:cNvSpPr>
          <p:nvPr>
            <p:ph sz="quarter" idx="15"/>
          </p:nvPr>
        </p:nvSpPr>
        <p:spPr>
          <a:xfrm>
            <a:off x="457200" y="2133600"/>
            <a:ext cx="8229600" cy="457200"/>
          </a:xfrm>
        </p:spPr>
        <p:txBody>
          <a:bodyPr>
            <a:normAutofit lnSpcReduction="10000"/>
          </a:bodyPr>
          <a:lstStyle/>
          <a:p>
            <a:pPr marL="0" indent="0">
              <a:buNone/>
            </a:pPr>
            <a:r>
              <a:rPr lang="en-US" dirty="0"/>
              <a:t>Exhibit 7.4</a:t>
            </a:r>
          </a:p>
        </p:txBody>
      </p:sp>
      <p:pic>
        <p:nvPicPr>
          <p:cNvPr id="9" name="Picture 3" descr="This figure shows the general ledger account of Accounts Receivable (on the left side of the figure) with the June 30 balance of 3,000 Dr. plus the posting of the first July 1 entry as a Dr. of 950 for a balance of 3,950 plus the posting of the second July entry as a Cr. of 720 for a balance of 3,230.  &#10;&#10;There is an arrow from the 3,230 amount to the ending balance of the TechCom Schedule of Accounts Receivable (shown in the middle of the figure) totalling $3,230. This schedule is composed of the individual account balances for RDA Electronics of $280 and CompStore of 2,950. &#10;&#10;The individual   accounts are shown on the right of the figure in their accounts receivable ledger accounts with arrows from the RDA Electronics balance of 280 to the schedule and  the CompStore balance of 2,950 to the sche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 y="2819400"/>
            <a:ext cx="8096250" cy="267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3561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End of Presentation</a:t>
            </a:r>
          </a:p>
        </p:txBody>
      </p:sp>
    </p:spTree>
    <p:extLst>
      <p:ext uri="{BB962C8B-B14F-4D97-AF65-F5344CB8AC3E}">
        <p14:creationId xmlns:p14="http://schemas.microsoft.com/office/powerpoint/2010/main" val="154691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838200"/>
          </a:xfrm>
        </p:spPr>
        <p:txBody>
          <a:bodyPr/>
          <a:lstStyle/>
          <a:p>
            <a:r>
              <a:rPr lang="en-US" altLang="en-US" dirty="0"/>
              <a:t>Sales on Store Credit Card</a:t>
            </a:r>
            <a:endParaRPr lang="en-US" dirty="0"/>
          </a:p>
        </p:txBody>
      </p:sp>
      <p:sp>
        <p:nvSpPr>
          <p:cNvPr id="4" name="Text Placeholder 3"/>
          <p:cNvSpPr>
            <a:spLocks noGrp="1"/>
          </p:cNvSpPr>
          <p:nvPr>
            <p:ph type="body" sz="quarter" idx="13"/>
          </p:nvPr>
        </p:nvSpPr>
        <p:spPr>
          <a:xfrm>
            <a:off x="762000" y="1295400"/>
            <a:ext cx="7620000" cy="685800"/>
          </a:xfrm>
        </p:spPr>
        <p:txBody>
          <a:bodyPr>
            <a:normAutofit/>
          </a:bodyPr>
          <a:lstStyle/>
          <a:p>
            <a:r>
              <a:rPr lang="en-US" altLang="en-US" b="1" kern="0" dirty="0">
                <a:solidFill>
                  <a:prstClr val="black"/>
                </a:solidFill>
              </a:rPr>
              <a:t>Learning Objective C1: </a:t>
            </a:r>
            <a:r>
              <a:rPr lang="en-US" dirty="0"/>
              <a:t>Describe accounts receivable and how they occur and are recorded.</a:t>
            </a:r>
          </a:p>
        </p:txBody>
      </p:sp>
      <p:sp>
        <p:nvSpPr>
          <p:cNvPr id="2" name="Content Placeholder 1"/>
          <p:cNvSpPr>
            <a:spLocks noGrp="1"/>
          </p:cNvSpPr>
          <p:nvPr>
            <p:ph sz="quarter" idx="15"/>
          </p:nvPr>
        </p:nvSpPr>
        <p:spPr>
          <a:xfrm>
            <a:off x="457200" y="2209800"/>
            <a:ext cx="8229600" cy="2057400"/>
          </a:xfrm>
        </p:spPr>
        <p:txBody>
          <a:bodyPr>
            <a:normAutofit/>
          </a:bodyPr>
          <a:lstStyle/>
          <a:p>
            <a:pPr marL="0" indent="0">
              <a:buNone/>
              <a:defRPr/>
            </a:pPr>
            <a:r>
              <a:rPr lang="en-US" sz="2400" dirty="0"/>
              <a:t>On November 1, </a:t>
            </a:r>
            <a:r>
              <a:rPr lang="en-US" sz="2400" dirty="0" err="1"/>
              <a:t>TechCom</a:t>
            </a:r>
            <a:r>
              <a:rPr lang="en-US" sz="2400" dirty="0"/>
              <a:t> recorded sales on their own credit card in the amount of $1,000.  </a:t>
            </a:r>
          </a:p>
          <a:p>
            <a:pPr marL="0" indent="0">
              <a:buNone/>
              <a:defRPr/>
            </a:pPr>
            <a:r>
              <a:rPr lang="en-US" sz="2400" dirty="0"/>
              <a:t>On December 31, </a:t>
            </a:r>
            <a:r>
              <a:rPr lang="en-US" sz="2400" dirty="0" err="1"/>
              <a:t>TechCom</a:t>
            </a:r>
            <a:r>
              <a:rPr lang="en-US" sz="2400" dirty="0"/>
              <a:t> recorded an adjusting entry for the interest earned at the rate of 1.5% per month on seller credit card.</a:t>
            </a:r>
          </a:p>
        </p:txBody>
      </p:sp>
      <p:pic>
        <p:nvPicPr>
          <p:cNvPr id="8" name="Picture 7" descr="Two journal entries are shown:&#10;&#10;Nov. 1, debit Accounts Receivable for 1,000 and credit Sales for 1,000 with Explanation: Record sales on store credit card.&#10;&#10;Dec. 31, debit Accounts Receivable for 15 and credit Interest Revenue for 15 with Explanation: Interest of 1.5% earned on store card sales past due."/>
          <p:cNvPicPr>
            <a:picLocks noChangeAspect="1"/>
          </p:cNvPicPr>
          <p:nvPr/>
        </p:nvPicPr>
        <p:blipFill>
          <a:blip r:embed="rId3"/>
          <a:stretch>
            <a:fillRect/>
          </a:stretch>
        </p:blipFill>
        <p:spPr>
          <a:xfrm>
            <a:off x="646750" y="4419600"/>
            <a:ext cx="7850500" cy="1654076"/>
          </a:xfrm>
          <a:prstGeom prst="rect">
            <a:avLst/>
          </a:prstGeom>
        </p:spPr>
      </p:pic>
    </p:spTree>
    <p:extLst>
      <p:ext uri="{BB962C8B-B14F-4D97-AF65-F5344CB8AC3E}">
        <p14:creationId xmlns:p14="http://schemas.microsoft.com/office/powerpoint/2010/main" val="23386901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2194</TotalTime>
  <Words>10608</Words>
  <Application>Microsoft Office PowerPoint</Application>
  <PresentationFormat>On-screen Show (4:3)</PresentationFormat>
  <Paragraphs>607</Paragraphs>
  <Slides>80</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0" baseType="lpstr">
      <vt:lpstr>ＭＳ Ｐゴシック</vt:lpstr>
      <vt:lpstr>ＭＳ Ｐゴシック</vt:lpstr>
      <vt:lpstr>Arial</vt:lpstr>
      <vt:lpstr>Calibri</vt:lpstr>
      <vt:lpstr>Courier New</vt:lpstr>
      <vt:lpstr>Monotype Sorts</vt:lpstr>
      <vt:lpstr>Verdana</vt:lpstr>
      <vt:lpstr>Wingdings</vt:lpstr>
      <vt:lpstr>Custom Design</vt:lpstr>
      <vt:lpstr>Equation</vt:lpstr>
      <vt:lpstr>Financial &amp; Managerial Accounting Information for Decisions</vt:lpstr>
      <vt:lpstr>Learning Objectives (1 of 2)</vt:lpstr>
      <vt:lpstr>Learning Objectives (2 of 2)</vt:lpstr>
      <vt:lpstr>Learning Objective C1: Describe accounts receivable and how they occur and are recorded.</vt:lpstr>
      <vt:lpstr>Exhibit 7.1 Valuing Accounts Receivable (1 of 2)</vt:lpstr>
      <vt:lpstr>Exhibit 7.1 Valuing Accounts Receivable (2 of 2)</vt:lpstr>
      <vt:lpstr>Sales on Credit (1 of 2)</vt:lpstr>
      <vt:lpstr>Sales on Credit (2 of 2)</vt:lpstr>
      <vt:lpstr>Sales on Store Credit Card</vt:lpstr>
      <vt:lpstr>Sales on Bank Credit Card</vt:lpstr>
      <vt:lpstr>Sales on Installment</vt:lpstr>
      <vt:lpstr>NEED-TO-KNOW 7-1 (1 of 2)</vt:lpstr>
      <vt:lpstr>NEED-TO-KNOW 7-1 (2 of 2)</vt:lpstr>
      <vt:lpstr>NEED-TO-KNOW 7-1 SOLUTION (1 of 4)</vt:lpstr>
      <vt:lpstr>NEED-TO-KNOW 7-1 SOLUTION (2 of 4)</vt:lpstr>
      <vt:lpstr>NEED-TO-KNOW 7-1 SOLUTION (3 of 4)</vt:lpstr>
      <vt:lpstr>NEED-TO-KNOW 7-1 SOLUTION (4 of 4)</vt:lpstr>
      <vt:lpstr>Learning Objective P1: Apply the direct write-off method to accounts receivable.</vt:lpstr>
      <vt:lpstr>Direct Write-Off Method</vt:lpstr>
      <vt:lpstr>Direct Write-Off Method - Recording and Writing Off Bad Debts </vt:lpstr>
      <vt:lpstr>Direct Write-Off Method – Recovering a Bad Debt</vt:lpstr>
      <vt:lpstr>Matching versus Materiality</vt:lpstr>
      <vt:lpstr>NEED-TO-KNOW 7-2</vt:lpstr>
      <vt:lpstr>Learning Objective P2: Apply the allowance method to accounts receivable. </vt:lpstr>
      <vt:lpstr>Allowance Method</vt:lpstr>
      <vt:lpstr>Allowance Method - Recording Bad Debts Expense</vt:lpstr>
      <vt:lpstr>Exhibits 7.6 &amp; 7.7 Balance Sheet Presentation</vt:lpstr>
      <vt:lpstr>Allowance Method – Writing Off a Bad Debt</vt:lpstr>
      <vt:lpstr>Exhibit 7.8 Writing Off a Bad Debt</vt:lpstr>
      <vt:lpstr>Allowance Method - Recovering a Bad Debt</vt:lpstr>
      <vt:lpstr>NEED-TO-KNOW 7-3</vt:lpstr>
      <vt:lpstr>NEED-TO-KNOW 7-3 SOLUTION (1 of 2)</vt:lpstr>
      <vt:lpstr>NEED-TO-KNOW 7-3 SOLUTION (2 of 2)</vt:lpstr>
      <vt:lpstr>Learning Objective P3: Estimate uncollectibles based on sales and accounts receivable. </vt:lpstr>
      <vt:lpstr>Estimating Bad Debts Expense</vt:lpstr>
      <vt:lpstr>Percent of Sales Method (1 of 3)</vt:lpstr>
      <vt:lpstr>Percent of Sales Method (2 of 3)</vt:lpstr>
      <vt:lpstr>Percent of Sales Method (3 of 3)</vt:lpstr>
      <vt:lpstr>Percent of Receivables Method</vt:lpstr>
      <vt:lpstr>Exhibit 7.10 Percent of Receivables Method (1 of 2)</vt:lpstr>
      <vt:lpstr>Exhibit 7.10 Percent of Receivables Method (2 of 2)</vt:lpstr>
      <vt:lpstr>Aging of Receivables Method (1 of 6)</vt:lpstr>
      <vt:lpstr>Aging of Accounts Receivable (2 of 6)</vt:lpstr>
      <vt:lpstr>Aging of Accounts Receivable (3 of 6)</vt:lpstr>
      <vt:lpstr>Aging of Accounts Receivable (4 of 6)</vt:lpstr>
      <vt:lpstr>Aging of Accounts Receivable (5 of 6)</vt:lpstr>
      <vt:lpstr>Aging of Accounts Receivable (6 of 6)</vt:lpstr>
      <vt:lpstr>Exhibit 7.13 Summary of Methods</vt:lpstr>
      <vt:lpstr>NEED-TO-KNOW 7-4 (1 of 3)</vt:lpstr>
      <vt:lpstr>NEED-TO-KNOW 7-4 (2 of 3)</vt:lpstr>
      <vt:lpstr>NEED-TO-KNOW 7-4 (3 of 3)</vt:lpstr>
      <vt:lpstr>NEED-TO-KNOW 7-4 SOLUTION (1 of 8) </vt:lpstr>
      <vt:lpstr>NEED-TO-KNOW 7-4 SOLUTION (2 of 8) </vt:lpstr>
      <vt:lpstr>NEED-TO-KNOW 7-4 SOLUTION (3 of 8) </vt:lpstr>
      <vt:lpstr>NEED-TO-KNOW 7-4 SOLUTION (4 of 8) </vt:lpstr>
      <vt:lpstr>NEED-TO-KNOW 7-4 SOLUTION (5 of 8) </vt:lpstr>
      <vt:lpstr>NEED-TO-KNOW 7-4 SOLUTION (6 of 8) </vt:lpstr>
      <vt:lpstr>NEED-TO-KNOW 7-4 SOLUTION (7 of 8) </vt:lpstr>
      <vt:lpstr>NEED-TO-KNOW 7-4 SOLUTION (8 of 8) </vt:lpstr>
      <vt:lpstr>Learning Objective C2: Describe a note receivable, the computation of its maturity date, and the recording of its existence.</vt:lpstr>
      <vt:lpstr>Exhibit 7.14 Notes Receivable</vt:lpstr>
      <vt:lpstr>Exhibit 7.15 Computing Maturity and Interest</vt:lpstr>
      <vt:lpstr>Interest Computation</vt:lpstr>
      <vt:lpstr>Recording Notes Receivable (1 of 2)</vt:lpstr>
      <vt:lpstr>Recording Notes Receivable (2 of 2)</vt:lpstr>
      <vt:lpstr>Learning Objective P4: Record the honoring and dishonoring of a note and adjustments for interest.</vt:lpstr>
      <vt:lpstr>Recording an Honored Note</vt:lpstr>
      <vt:lpstr>Recording a Dishonored Note </vt:lpstr>
      <vt:lpstr>Recording End-of-Period Interest Adjustments (1 of 3)</vt:lpstr>
      <vt:lpstr>Recording End-of-Period Interest Adjustments (2 of 3)</vt:lpstr>
      <vt:lpstr>Recording End-of-Period Interest Adjustments (3 of 3)</vt:lpstr>
      <vt:lpstr>NEED-TO-KNOW 7-5 (1 of 3)</vt:lpstr>
      <vt:lpstr>NEED-TO-KNOW 7-5 (2 of 3)</vt:lpstr>
      <vt:lpstr>NEED-TO-KNOW 7-5 (3 of 3)</vt:lpstr>
      <vt:lpstr>Learning Objective C3: Explain how receivables can be converted to cash before maturity.</vt:lpstr>
      <vt:lpstr>Disposal of Receivables</vt:lpstr>
      <vt:lpstr>Learning Objective A1: Compute accounts receivable turnover and use it to help assess financial condition.</vt:lpstr>
      <vt:lpstr>Accounts Receivable Turnover (1 of 2)</vt:lpstr>
      <vt:lpstr>Accounts Receivable Turnover (2 of 2)</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Accounting for Receivables</dc:title>
  <dc:creator>Wild</dc:creator>
  <cp:keywords>Financial &amp; Managerial Accounting</cp:keywords>
  <cp:lastModifiedBy>Johnson, Debra L.</cp:lastModifiedBy>
  <cp:revision>247</cp:revision>
  <dcterms:created xsi:type="dcterms:W3CDTF">2017-04-11T03:09:38Z</dcterms:created>
  <dcterms:modified xsi:type="dcterms:W3CDTF">2018-05-17T20:05:55Z</dcterms:modified>
  <cp:category>Seventh Edition</cp:category>
</cp:coreProperties>
</file>