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399" r:id="rId2"/>
    <p:sldId id="322" r:id="rId3"/>
    <p:sldId id="323" r:id="rId4"/>
    <p:sldId id="324" r:id="rId5"/>
    <p:sldId id="325" r:id="rId6"/>
    <p:sldId id="326" r:id="rId7"/>
    <p:sldId id="327" r:id="rId8"/>
    <p:sldId id="328" r:id="rId9"/>
    <p:sldId id="329" r:id="rId10"/>
    <p:sldId id="330" r:id="rId11"/>
    <p:sldId id="331" r:id="rId12"/>
    <p:sldId id="332" r:id="rId13"/>
    <p:sldId id="333" r:id="rId14"/>
    <p:sldId id="364" r:id="rId15"/>
    <p:sldId id="334" r:id="rId16"/>
    <p:sldId id="335" r:id="rId17"/>
    <p:sldId id="336" r:id="rId18"/>
    <p:sldId id="337" r:id="rId19"/>
    <p:sldId id="338" r:id="rId20"/>
    <p:sldId id="339" r:id="rId21"/>
    <p:sldId id="340" r:id="rId22"/>
    <p:sldId id="341" r:id="rId23"/>
    <p:sldId id="400"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5" r:id="rId44"/>
    <p:sldId id="370" r:id="rId45"/>
    <p:sldId id="366" r:id="rId46"/>
    <p:sldId id="367" r:id="rId47"/>
    <p:sldId id="371" r:id="rId48"/>
    <p:sldId id="368" r:id="rId49"/>
    <p:sldId id="369"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9" r:id="rId67"/>
    <p:sldId id="390" r:id="rId68"/>
    <p:sldId id="391" r:id="rId69"/>
    <p:sldId id="392" r:id="rId70"/>
    <p:sldId id="393" r:id="rId71"/>
    <p:sldId id="394" r:id="rId72"/>
    <p:sldId id="395" r:id="rId73"/>
    <p:sldId id="396" r:id="rId74"/>
    <p:sldId id="397" r:id="rId75"/>
    <p:sldId id="39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 initials="C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0" autoAdjust="0"/>
    <p:restoredTop sz="94434" autoAdjust="0"/>
  </p:normalViewPr>
  <p:slideViewPr>
    <p:cSldViewPr>
      <p:cViewPr varScale="1">
        <p:scale>
          <a:sx n="64" d="100"/>
          <a:sy n="64" d="100"/>
        </p:scale>
        <p:origin x="970" y="62"/>
      </p:cViewPr>
      <p:guideLst>
        <p:guide orient="horz" pos="2160"/>
        <p:guide pos="2880"/>
      </p:guideLst>
    </p:cSldViewPr>
  </p:slideViewPr>
  <p:outlineViewPr>
    <p:cViewPr>
      <p:scale>
        <a:sx n="33" d="100"/>
        <a:sy n="33" d="100"/>
      </p:scale>
      <p:origin x="0" y="-37602"/>
    </p:cViewPr>
  </p:outlineViewPr>
  <p:notesTextViewPr>
    <p:cViewPr>
      <p:scale>
        <a:sx n="100" d="100"/>
        <a:sy n="100" d="100"/>
      </p:scale>
      <p:origin x="0" y="0"/>
    </p:cViewPr>
  </p:notesTextViewPr>
  <p:notesViewPr>
    <p:cSldViewPr>
      <p:cViewPr varScale="1">
        <p:scale>
          <a:sx n="54" d="100"/>
          <a:sy n="54" d="100"/>
        </p:scale>
        <p:origin x="2796"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4635B-9E9A-4E93-9006-DC9E5238E292}" type="datetimeFigureOut">
              <a:rPr lang="en-US" smtClean="0"/>
              <a:t>5/17/2018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399FA4-8715-4475-A804-3714A69AA0E3}" type="slidenum">
              <a:rPr lang="en-US" smtClean="0"/>
              <a:t>‹#›</a:t>
            </a:fld>
            <a:endParaRPr lang="en-US"/>
          </a:p>
        </p:txBody>
      </p:sp>
    </p:spTree>
    <p:extLst>
      <p:ext uri="{BB962C8B-B14F-4D97-AF65-F5344CB8AC3E}">
        <p14:creationId xmlns:p14="http://schemas.microsoft.com/office/powerpoint/2010/main" val="289473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9A09-F679-4C27-8FC1-89F4ACC9EF15}" type="datetimeFigureOut">
              <a:rPr lang="en-US" smtClean="0"/>
              <a:t>5/17/2018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4A808-6977-4D0A-82D1-44B0E36978EB}" type="slidenum">
              <a:rPr lang="en-US" smtClean="0"/>
              <a:t>‹#›</a:t>
            </a:fld>
            <a:endParaRPr lang="en-US"/>
          </a:p>
        </p:txBody>
      </p:sp>
    </p:spTree>
    <p:extLst>
      <p:ext uri="{BB962C8B-B14F-4D97-AF65-F5344CB8AC3E}">
        <p14:creationId xmlns:p14="http://schemas.microsoft.com/office/powerpoint/2010/main" val="5842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32378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company can replace an account payable with a note payable. A common example is a creditor that requires the substitution of an interest-bearing note for an overdue account payable that does not bear interest. </a:t>
            </a:r>
          </a:p>
          <a:p>
            <a:endParaRPr lang="en-US" dirty="0"/>
          </a:p>
          <a:p>
            <a:r>
              <a:rPr lang="en-US" dirty="0"/>
              <a:t>To illustrate, let’s assume that on August 23, Brady Company asks to extend its past-due $600 account payable to McGraw. After some negotiations, McGraw agrees to accept $100 cash and a 60-day, 12%, $500 note payable to replace the account payable. Brady records the transaction with this entry shown.</a:t>
            </a:r>
          </a:p>
        </p:txBody>
      </p:sp>
      <p:sp>
        <p:nvSpPr>
          <p:cNvPr id="4" name="Slide Number Placeholder 3"/>
          <p:cNvSpPr>
            <a:spLocks noGrp="1"/>
          </p:cNvSpPr>
          <p:nvPr>
            <p:ph type="sldNum" sz="quarter" idx="10"/>
          </p:nvPr>
        </p:nvSpPr>
        <p:spPr/>
        <p:txBody>
          <a:bodyPr/>
          <a:lstStyle/>
          <a:p>
            <a:fld id="{AFA4A808-6977-4D0A-82D1-44B0E36978EB}" type="slidenum">
              <a:rPr lang="en-US" smtClean="0"/>
              <a:t>17</a:t>
            </a:fld>
            <a:endParaRPr lang="en-US"/>
          </a:p>
        </p:txBody>
      </p:sp>
    </p:spTree>
    <p:extLst>
      <p:ext uri="{BB962C8B-B14F-4D97-AF65-F5344CB8AC3E}">
        <p14:creationId xmlns:p14="http://schemas.microsoft.com/office/powerpoint/2010/main" val="349397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Signing the note changes Brady’s debt</a:t>
            </a:r>
            <a:r>
              <a:rPr lang="en-US" baseline="0" dirty="0"/>
              <a:t> </a:t>
            </a:r>
            <a:r>
              <a:rPr lang="en-US" dirty="0"/>
              <a:t>from an account payable to a note payable. McGraw prefers the note payable over the account payable because it earns interest and it is written documentation of the debt’s existence, term, and amount. When the note comes due, Brady pays the note and interest by giving McGraw a check for $510. Brady records that payment with this entry:</a:t>
            </a:r>
          </a:p>
          <a:p>
            <a:endParaRPr lang="en-US" altLang="en-US" dirty="0"/>
          </a:p>
          <a:p>
            <a:r>
              <a:rPr lang="en-US" b="0" dirty="0"/>
              <a:t>Interest expense is computed by multiplying the principal of the note ($500) by the annual interest rate (12%) for the fraction of the year the note is outstanding (60 days/360 days).</a:t>
            </a:r>
          </a:p>
        </p:txBody>
      </p:sp>
      <p:sp>
        <p:nvSpPr>
          <p:cNvPr id="4" name="Slide Number Placeholder 3"/>
          <p:cNvSpPr>
            <a:spLocks noGrp="1"/>
          </p:cNvSpPr>
          <p:nvPr>
            <p:ph type="sldNum" sz="quarter" idx="10"/>
          </p:nvPr>
        </p:nvSpPr>
        <p:spPr/>
        <p:txBody>
          <a:bodyPr/>
          <a:lstStyle/>
          <a:p>
            <a:fld id="{AFA4A808-6977-4D0A-82D1-44B0E36978EB}" type="slidenum">
              <a:rPr lang="en-US" smtClean="0"/>
              <a:t>18</a:t>
            </a:fld>
            <a:endParaRPr lang="en-US"/>
          </a:p>
        </p:txBody>
      </p:sp>
    </p:spTree>
    <p:extLst>
      <p:ext uri="{BB962C8B-B14F-4D97-AF65-F5344CB8AC3E}">
        <p14:creationId xmlns:p14="http://schemas.microsoft.com/office/powerpoint/2010/main" val="145998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bank requires a borrower to sign a promissory note when making a loan. When the note comes due, the borrower repays the note with an amount larger than the amount borrowed. The difference between the amount borrowed and the amount repaid is interest. Consider a type of note whose signer promises to pay principal (the amount borrowed) plus interest. In this case, the face value of the note equals the principal. Face value is the value shown on the face (front) of the note. </a:t>
            </a:r>
          </a:p>
          <a:p>
            <a:endParaRPr lang="en-US" dirty="0"/>
          </a:p>
          <a:p>
            <a:r>
              <a:rPr lang="en-US" dirty="0"/>
              <a:t>The borrower records its receipt of cash and the new liability with the first entry shown.</a:t>
            </a:r>
          </a:p>
          <a:p>
            <a:endParaRPr lang="en-US" dirty="0"/>
          </a:p>
          <a:p>
            <a:r>
              <a:rPr lang="en-US" dirty="0"/>
              <a:t>When principal and interest are paid, the borrower records payment with this second entry.</a:t>
            </a:r>
          </a:p>
        </p:txBody>
      </p:sp>
      <p:sp>
        <p:nvSpPr>
          <p:cNvPr id="4" name="Slide Number Placeholder 3"/>
          <p:cNvSpPr>
            <a:spLocks noGrp="1"/>
          </p:cNvSpPr>
          <p:nvPr>
            <p:ph type="sldNum" sz="quarter" idx="10"/>
          </p:nvPr>
        </p:nvSpPr>
        <p:spPr/>
        <p:txBody>
          <a:bodyPr/>
          <a:lstStyle/>
          <a:p>
            <a:fld id="{AFA4A808-6977-4D0A-82D1-44B0E36978EB}" type="slidenum">
              <a:rPr lang="en-US" smtClean="0"/>
              <a:t>19</a:t>
            </a:fld>
            <a:endParaRPr lang="en-US"/>
          </a:p>
        </p:txBody>
      </p:sp>
    </p:spTree>
    <p:extLst>
      <p:ext uri="{BB962C8B-B14F-4D97-AF65-F5344CB8AC3E}">
        <p14:creationId xmlns:p14="http://schemas.microsoft.com/office/powerpoint/2010/main" val="277765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20</a:t>
            </a:fld>
            <a:endParaRPr lang="en-US"/>
          </a:p>
        </p:txBody>
      </p:sp>
    </p:spTree>
    <p:extLst>
      <p:ext uri="{BB962C8B-B14F-4D97-AF65-F5344CB8AC3E}">
        <p14:creationId xmlns:p14="http://schemas.microsoft.com/office/powerpoint/2010/main" val="277765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end of an accounting period occurs between the signing of a note payable and its maturity date, we</a:t>
            </a:r>
            <a:r>
              <a:rPr lang="en-US" baseline="0" dirty="0"/>
              <a:t> must record the accrued but unpaid interest </a:t>
            </a:r>
            <a:r>
              <a:rPr lang="en-US" dirty="0"/>
              <a:t> on the note. </a:t>
            </a:r>
          </a:p>
        </p:txBody>
      </p:sp>
      <p:sp>
        <p:nvSpPr>
          <p:cNvPr id="4" name="Slide Number Placeholder 3"/>
          <p:cNvSpPr>
            <a:spLocks noGrp="1"/>
          </p:cNvSpPr>
          <p:nvPr>
            <p:ph type="sldNum" sz="quarter" idx="10"/>
          </p:nvPr>
        </p:nvSpPr>
        <p:spPr/>
        <p:txBody>
          <a:bodyPr/>
          <a:lstStyle/>
          <a:p>
            <a:fld id="{AFA4A808-6977-4D0A-82D1-44B0E36978EB}" type="slidenum">
              <a:rPr lang="en-US" smtClean="0"/>
              <a:t>21</a:t>
            </a:fld>
            <a:endParaRPr lang="en-US"/>
          </a:p>
        </p:txBody>
      </p:sp>
    </p:spTree>
    <p:extLst>
      <p:ext uri="{BB962C8B-B14F-4D97-AF65-F5344CB8AC3E}">
        <p14:creationId xmlns:p14="http://schemas.microsoft.com/office/powerpoint/2010/main" val="2337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return to the note in Exhibit 11.3, but assume that the company borrows $2,000 cash on December 16, 2017, instead of September 30. This 60-day note matures on February 14, 2018, and the company’s fiscal year ends on December 31. Thus, we need to record interest expense for the final 15 days in December. This means that one-fourth (15 days/60 days) of the $10 total interest is an expense of year 2017. The borrower records this expense (assuming no reversing entries were made) with the following adjusting entry shown first.</a:t>
            </a:r>
          </a:p>
          <a:p>
            <a:endParaRPr lang="en-US" dirty="0"/>
          </a:p>
          <a:p>
            <a:r>
              <a:rPr lang="en-US" dirty="0"/>
              <a:t>When this note matures on February 14, the borrower must recognize 45 days of interest expense for year 2017 and remove the balances of the two liability accounts shown second.</a:t>
            </a:r>
          </a:p>
          <a:p>
            <a:endParaRPr lang="en-US" dirty="0"/>
          </a:p>
          <a:p>
            <a:pPr defTabSz="939363">
              <a:defRPr/>
            </a:pPr>
            <a:r>
              <a:rPr lang="en-US" b="1" dirty="0"/>
              <a:t>Review what you have learned in the following NEED-TO-KNOW Slides.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22</a:t>
            </a:fld>
            <a:endParaRPr lang="en-US"/>
          </a:p>
        </p:txBody>
      </p:sp>
    </p:spTree>
    <p:extLst>
      <p:ext uri="{BB962C8B-B14F-4D97-AF65-F5344CB8AC3E}">
        <p14:creationId xmlns:p14="http://schemas.microsoft.com/office/powerpoint/2010/main" val="255407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23</a:t>
            </a:fld>
            <a:endParaRPr lang="en-US"/>
          </a:p>
        </p:txBody>
      </p:sp>
    </p:spTree>
    <p:extLst>
      <p:ext uri="{BB962C8B-B14F-4D97-AF65-F5344CB8AC3E}">
        <p14:creationId xmlns:p14="http://schemas.microsoft.com/office/powerpoint/2010/main" val="2492674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A retailer sells merchandise for $500 cash on June 30 (cost of merchandise is $300). The sales tax law requires the retailer to collect 7% sales tax on every dollar of merchandise sold. Record the entry for the $500 sale and its applicable sales tax. Also record the entry that shows the remittance of the 7% tax on this sale to the state government on July 15. To record the sale on June 30, we credit Sales for the $500. We also credit Sales taxes payable ($500 multiplied by 7% = $35), and debit Cash for the total, $535. On the same date, we also record the cost of goods sold, debiting Cost of goods sold, $300, and crediting Merchandise inventory. On July 15, the sales tax is remitted to the state government, debiting Sales taxes payable, $35, and crediting Cash.</a:t>
            </a:r>
          </a:p>
        </p:txBody>
      </p:sp>
      <p:sp>
        <p:nvSpPr>
          <p:cNvPr id="4" name="Slide Number Placeholder 3"/>
          <p:cNvSpPr>
            <a:spLocks noGrp="1"/>
          </p:cNvSpPr>
          <p:nvPr>
            <p:ph type="sldNum" sz="quarter" idx="10"/>
          </p:nvPr>
        </p:nvSpPr>
        <p:spPr/>
        <p:txBody>
          <a:bodyPr/>
          <a:lstStyle/>
          <a:p>
            <a:fld id="{AFA4A808-6977-4D0A-82D1-44B0E36978EB}" type="slidenum">
              <a:rPr lang="en-US" smtClean="0"/>
              <a:t>24</a:t>
            </a:fld>
            <a:endParaRPr lang="en-US"/>
          </a:p>
        </p:txBody>
      </p:sp>
    </p:spTree>
    <p:extLst>
      <p:ext uri="{BB962C8B-B14F-4D97-AF65-F5344CB8AC3E}">
        <p14:creationId xmlns:p14="http://schemas.microsoft.com/office/powerpoint/2010/main" val="323531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A ticket agency receives $40,000 cash in advance ticket sales for a four-date tour of Haim. Record the advance ticket sales on April 30. Record the revenue earned for the first concert date of May 15, assuming it represents one-fourth of the advance ticket sales. To record the receipt of cash in advance, we debit Cash, $40,000, and credit the liability account, Unearned ticket revenue for the same amount. This liability is satisfied as the concerts are performed. The first concert is on May 15. We debit the liability account, Unearned ticket revenue, for one-fourth of the advance ticket sales, $10,000, and we credit the revenue account, Earned ticket revenue.</a:t>
            </a:r>
          </a:p>
        </p:txBody>
      </p:sp>
      <p:sp>
        <p:nvSpPr>
          <p:cNvPr id="4" name="Slide Number Placeholder 3"/>
          <p:cNvSpPr>
            <a:spLocks noGrp="1"/>
          </p:cNvSpPr>
          <p:nvPr>
            <p:ph type="sldNum" sz="quarter" idx="10"/>
          </p:nvPr>
        </p:nvSpPr>
        <p:spPr/>
        <p:txBody>
          <a:bodyPr/>
          <a:lstStyle/>
          <a:p>
            <a:fld id="{AFA4A808-6977-4D0A-82D1-44B0E36978EB}" type="slidenum">
              <a:rPr lang="en-US" smtClean="0"/>
              <a:t>26</a:t>
            </a:fld>
            <a:endParaRPr lang="en-US"/>
          </a:p>
        </p:txBody>
      </p:sp>
    </p:spTree>
    <p:extLst>
      <p:ext uri="{BB962C8B-B14F-4D97-AF65-F5344CB8AC3E}">
        <p14:creationId xmlns:p14="http://schemas.microsoft.com/office/powerpoint/2010/main" val="90388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On November 25 of the current year, a company borrows $8,000 cash by signing a 90-day, 5% note payable with a face value of $8,000. (a) Compute the accrued interest payable on December 31 of the current year, (b) prepare the journal entry to record the accrued interest expense at December 31 of the current year and, (c) prepare the journal entry to record payment of the note at maturity. When the company borrows the $8,000, the journal entry is a debit to Cash, $8,000, and a credit to the liability account, Notes payable. On December 31, we accrue the interest for the number of days between November 25 and December 31. There are five days remaining in November plus 31 days in December; a total of 36 days. We record 36 days of interest expense; $8,000 multiplied by 5% multiplied by 36/360 is $40 of accrued interest, and we credit Interest payable. The maturity date is 90 days after November 25, February 23. On that date, the $8,000 plus 90 days of interest is repaid. The journal entry records an additional 54 days of interest; between December 31 and February 23. $8,000 multiplied by 5% multiplied by 54/360 is $60 of interest expense incurred in the second year. Debit interest payable for the 36 days of interest accrued in the first year, $40, debit Notes payable for the principal amount, $8,000, and we credit Cash for principal plus 90 days of interest, $8,100.</a:t>
            </a:r>
          </a:p>
        </p:txBody>
      </p:sp>
      <p:sp>
        <p:nvSpPr>
          <p:cNvPr id="4" name="Slide Number Placeholder 3"/>
          <p:cNvSpPr>
            <a:spLocks noGrp="1"/>
          </p:cNvSpPr>
          <p:nvPr>
            <p:ph type="sldNum" sz="quarter" idx="10"/>
          </p:nvPr>
        </p:nvSpPr>
        <p:spPr/>
        <p:txBody>
          <a:bodyPr/>
          <a:lstStyle/>
          <a:p>
            <a:fld id="{AFA4A808-6977-4D0A-82D1-44B0E36978EB}" type="slidenum">
              <a:rPr lang="en-US" smtClean="0"/>
              <a:t>28</a:t>
            </a:fld>
            <a:endParaRPr lang="en-US"/>
          </a:p>
        </p:txBody>
      </p:sp>
    </p:spTree>
    <p:extLst>
      <p:ext uri="{BB962C8B-B14F-4D97-AF65-F5344CB8AC3E}">
        <p14:creationId xmlns:p14="http://schemas.microsoft.com/office/powerpoint/2010/main" val="140140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i="1" dirty="0"/>
              <a:t>liability </a:t>
            </a:r>
            <a:r>
              <a:rPr lang="en-US" dirty="0"/>
              <a:t>is a probable future payment of assets or services that a company is presently obligated to make as a result of past transactions or events. This definition includes three crucial factors:</a:t>
            </a:r>
          </a:p>
          <a:p>
            <a:r>
              <a:rPr lang="en-US" dirty="0"/>
              <a:t>A past transaction or event.</a:t>
            </a:r>
          </a:p>
          <a:p>
            <a:r>
              <a:rPr lang="en-US" dirty="0"/>
              <a:t>A present obligation.</a:t>
            </a:r>
          </a:p>
          <a:p>
            <a:r>
              <a:rPr lang="en-US" dirty="0"/>
              <a:t>A future payment of assets or services.</a:t>
            </a:r>
          </a:p>
        </p:txBody>
      </p:sp>
      <p:sp>
        <p:nvSpPr>
          <p:cNvPr id="4" name="Slide Number Placeholder 3"/>
          <p:cNvSpPr>
            <a:spLocks noGrp="1"/>
          </p:cNvSpPr>
          <p:nvPr>
            <p:ph type="sldNum" sz="quarter" idx="10"/>
          </p:nvPr>
        </p:nvSpPr>
        <p:spPr/>
        <p:txBody>
          <a:bodyPr/>
          <a:lstStyle/>
          <a:p>
            <a:fld id="{AFA4A808-6977-4D0A-82D1-44B0E36978EB}" type="slidenum">
              <a:rPr lang="en-US" smtClean="0"/>
              <a:t>5</a:t>
            </a:fld>
            <a:endParaRPr lang="en-US"/>
          </a:p>
        </p:txBody>
      </p:sp>
    </p:spTree>
    <p:extLst>
      <p:ext uri="{BB962C8B-B14F-4D97-AF65-F5344CB8AC3E}">
        <p14:creationId xmlns:p14="http://schemas.microsoft.com/office/powerpoint/2010/main" val="153422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Payroll liabilities are an important part of known liabilities and deserve special attention. An employer incurs several expenses and liabilities from having employees. These expenses and liabilities are often large and arise from salaries and wages earned, from employee benefits, and from payroll taxes levied on the employer. </a:t>
            </a:r>
          </a:p>
        </p:txBody>
      </p:sp>
      <p:sp>
        <p:nvSpPr>
          <p:cNvPr id="4" name="Slide Number Placeholder 3"/>
          <p:cNvSpPr>
            <a:spLocks noGrp="1"/>
          </p:cNvSpPr>
          <p:nvPr>
            <p:ph type="sldNum" sz="quarter" idx="10"/>
          </p:nvPr>
        </p:nvSpPr>
        <p:spPr/>
        <p:txBody>
          <a:bodyPr/>
          <a:lstStyle/>
          <a:p>
            <a:fld id="{AFA4A808-6977-4D0A-82D1-44B0E36978EB}" type="slidenum">
              <a:rPr lang="en-US" smtClean="0"/>
              <a:t>31</a:t>
            </a:fld>
            <a:endParaRPr lang="en-US"/>
          </a:p>
        </p:txBody>
      </p:sp>
    </p:spTree>
    <p:extLst>
      <p:ext uri="{BB962C8B-B14F-4D97-AF65-F5344CB8AC3E}">
        <p14:creationId xmlns:p14="http://schemas.microsoft.com/office/powerpoint/2010/main" val="3544965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Gross pay </a:t>
            </a:r>
            <a:r>
              <a:rPr lang="en-US" dirty="0"/>
              <a:t>is the total compensation an employee earns including wages, salaries, commissions, bonuses, and any compensation earned before deductions such as taxes. (Wages usually refer to payments to employees at an hourly rate. </a:t>
            </a:r>
            <a:r>
              <a:rPr lang="en-US" i="1" dirty="0"/>
              <a:t>Salaries </a:t>
            </a:r>
            <a:r>
              <a:rPr lang="en-US" dirty="0"/>
              <a:t>usually refer to payments to employees at a monthly or yearly rate.) </a:t>
            </a:r>
            <a:r>
              <a:rPr lang="en-US" b="1" dirty="0"/>
              <a:t>Net pay, </a:t>
            </a:r>
            <a:r>
              <a:rPr lang="en-US" dirty="0"/>
              <a:t>also called </a:t>
            </a:r>
            <a:r>
              <a:rPr lang="en-US" i="1" dirty="0"/>
              <a:t>take-home pay, </a:t>
            </a:r>
            <a:r>
              <a:rPr lang="en-US" dirty="0"/>
              <a:t>is gross pay less all deductions. </a:t>
            </a:r>
            <a:r>
              <a:rPr lang="en-US" b="1" dirty="0"/>
              <a:t>Payroll deductions, </a:t>
            </a:r>
            <a:r>
              <a:rPr lang="en-US" dirty="0"/>
              <a:t>commonly called </a:t>
            </a:r>
            <a:r>
              <a:rPr lang="en-US" i="1" dirty="0"/>
              <a:t>withholdings, </a:t>
            </a:r>
            <a:r>
              <a:rPr lang="en-US" dirty="0"/>
              <a:t>are amounts withheld from an employee’s gross pay, either required or voluntary. Required deductions result from laws and include income taxes and Social Security taxes. Voluntary deductions, at an employee’s option, include pension and health contributions, health and life insurance premiums, union dues, and charitable giving. </a:t>
            </a:r>
          </a:p>
        </p:txBody>
      </p:sp>
      <p:sp>
        <p:nvSpPr>
          <p:cNvPr id="4" name="Slide Number Placeholder 3"/>
          <p:cNvSpPr>
            <a:spLocks noGrp="1"/>
          </p:cNvSpPr>
          <p:nvPr>
            <p:ph type="sldNum" sz="quarter" idx="10"/>
          </p:nvPr>
        </p:nvSpPr>
        <p:spPr/>
        <p:txBody>
          <a:bodyPr/>
          <a:lstStyle/>
          <a:p>
            <a:fld id="{AFA4A808-6977-4D0A-82D1-44B0E36978EB}" type="slidenum">
              <a:rPr lang="en-US" smtClean="0"/>
              <a:t>32</a:t>
            </a:fld>
            <a:endParaRPr lang="en-US"/>
          </a:p>
        </p:txBody>
      </p:sp>
    </p:spTree>
    <p:extLst>
      <p:ext uri="{BB962C8B-B14F-4D97-AF65-F5344CB8AC3E}">
        <p14:creationId xmlns:p14="http://schemas.microsoft.com/office/powerpoint/2010/main" val="151448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Social Security system provides retirement, disability, survivorship, and medical benefits to qualified workers. Laws </a:t>
            </a:r>
            <a:r>
              <a:rPr lang="en-US" i="1" dirty="0"/>
              <a:t>require </a:t>
            </a:r>
            <a:r>
              <a:rPr lang="en-US" dirty="0"/>
              <a:t>employers to withhold </a:t>
            </a:r>
            <a:r>
              <a:rPr lang="en-US" b="1" dirty="0"/>
              <a:t>Federal Insurance Contributions Act (FICA) taxes </a:t>
            </a:r>
            <a:r>
              <a:rPr lang="en-US" dirty="0"/>
              <a:t>from employees’ pay to cover costs of the system. Employers usually separate FICA taxes into two groups: (1) retirement, disability, and survivorship and (2) medical. For the first group, the Social Security system provides payments those who qualify. Taxes related to this group are often called </a:t>
            </a:r>
            <a:r>
              <a:rPr lang="en-US" i="1" dirty="0"/>
              <a:t>Social Security taxes. </a:t>
            </a:r>
            <a:r>
              <a:rPr lang="en-US" dirty="0"/>
              <a:t>For the second group, the system provides payments to those who qualify,</a:t>
            </a:r>
            <a:r>
              <a:rPr lang="en-US" baseline="0" dirty="0"/>
              <a:t> and taxes related to this group </a:t>
            </a:r>
            <a:r>
              <a:rPr lang="en-US" dirty="0"/>
              <a:t>are commonly called </a:t>
            </a:r>
            <a:r>
              <a:rPr lang="en-US" i="1" dirty="0"/>
              <a:t>Medicare taxes </a:t>
            </a:r>
            <a:r>
              <a:rPr lang="en-US" dirty="0"/>
              <a:t>(part of FICA taxes).</a:t>
            </a:r>
          </a:p>
          <a:p>
            <a:endParaRPr lang="en-US" altLang="en-US" dirty="0"/>
          </a:p>
          <a:p>
            <a:r>
              <a:rPr lang="en-US" dirty="0"/>
              <a:t>Law requires employers to withhold FICA taxes from each employee’s salary or wages on each payday. The taxes for Social Security and Medicare are computed separately. For example, for 2016, the amount withheld from each employee’s pay for Social Security tax is 6.2% of the first $118,500 the employee earns in the calendar year. The Medicare tax is 1.45% of </a:t>
            </a:r>
            <a:r>
              <a:rPr lang="en-US" i="1" dirty="0"/>
              <a:t>all </a:t>
            </a:r>
            <a:r>
              <a:rPr lang="en-US" dirty="0"/>
              <a:t>amounts the employee earns; there is no maximum limit to Medicare tax. A 0.9% </a:t>
            </a:r>
            <a:r>
              <a:rPr lang="en-US" i="1" dirty="0"/>
              <a:t>Additional Medicare Tax </a:t>
            </a:r>
            <a:r>
              <a:rPr lang="en-US" dirty="0"/>
              <a:t>is imposed on the employee for pay in excess of $200,000 (this additional tax is </a:t>
            </a:r>
            <a:r>
              <a:rPr lang="en-US" i="1" dirty="0"/>
              <a:t>not </a:t>
            </a:r>
            <a:r>
              <a:rPr lang="en-US" dirty="0"/>
              <a:t>imposed on the employer).</a:t>
            </a:r>
          </a:p>
        </p:txBody>
      </p:sp>
      <p:sp>
        <p:nvSpPr>
          <p:cNvPr id="4" name="Slide Number Placeholder 3"/>
          <p:cNvSpPr>
            <a:spLocks noGrp="1"/>
          </p:cNvSpPr>
          <p:nvPr>
            <p:ph type="sldNum" sz="quarter" idx="10"/>
          </p:nvPr>
        </p:nvSpPr>
        <p:spPr/>
        <p:txBody>
          <a:bodyPr/>
          <a:lstStyle/>
          <a:p>
            <a:fld id="{AFA4A808-6977-4D0A-82D1-44B0E36978EB}" type="slidenum">
              <a:rPr lang="en-US" smtClean="0"/>
              <a:t>33</a:t>
            </a:fld>
            <a:endParaRPr lang="en-US"/>
          </a:p>
        </p:txBody>
      </p:sp>
    </p:spTree>
    <p:extLst>
      <p:ext uri="{BB962C8B-B14F-4D97-AF65-F5344CB8AC3E}">
        <p14:creationId xmlns:p14="http://schemas.microsoft.com/office/powerpoint/2010/main" val="563443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employers are required to withhold federal income tax from each employee’s paycheck. The amount withheld is computed using tables published by the IRS. The amount depends on the employee’s annual earnings rate and the number of </a:t>
            </a:r>
            <a:r>
              <a:rPr lang="en-US" i="1" dirty="0"/>
              <a:t>withholding allowances </a:t>
            </a:r>
            <a:r>
              <a:rPr lang="en-US" dirty="0"/>
              <a:t>the employee claims. Allowances reduce the amount of taxes one owes the government. The more allowances one claims, the less tax the employer will withhold. Employees can claim allowances for themselves and their dependents. Most states and many local governments require employers to withhold income taxes from employees’ pay and to send them promptly to the proper government agency. Until they are paid, withholdings are reported as a current liability on the employer’s balance sheet.</a:t>
            </a:r>
          </a:p>
        </p:txBody>
      </p:sp>
      <p:sp>
        <p:nvSpPr>
          <p:cNvPr id="4" name="Slide Number Placeholder 3"/>
          <p:cNvSpPr>
            <a:spLocks noGrp="1"/>
          </p:cNvSpPr>
          <p:nvPr>
            <p:ph type="sldNum" sz="quarter" idx="10"/>
          </p:nvPr>
        </p:nvSpPr>
        <p:spPr/>
        <p:txBody>
          <a:bodyPr/>
          <a:lstStyle/>
          <a:p>
            <a:fld id="{AFA4A808-6977-4D0A-82D1-44B0E36978EB}" type="slidenum">
              <a:rPr lang="en-US" smtClean="0"/>
              <a:t>34</a:t>
            </a:fld>
            <a:endParaRPr lang="en-US"/>
          </a:p>
        </p:txBody>
      </p:sp>
    </p:spTree>
    <p:extLst>
      <p:ext uri="{BB962C8B-B14F-4D97-AF65-F5344CB8AC3E}">
        <p14:creationId xmlns:p14="http://schemas.microsoft.com/office/powerpoint/2010/main" val="108289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Social Security, Medicare, and income taxes, employers often withhold other amounts from employees’ earnings. These withholdings arise from employee requests, contracts, unions, or other agreements. They can include amounts for charitable giving, medical and life insurance premiums, pension contributions, and union dues. Until they are paid, such withholdings are reported as part of employers’ current liabilities.</a:t>
            </a:r>
          </a:p>
        </p:txBody>
      </p:sp>
      <p:sp>
        <p:nvSpPr>
          <p:cNvPr id="4" name="Slide Number Placeholder 3"/>
          <p:cNvSpPr>
            <a:spLocks noGrp="1"/>
          </p:cNvSpPr>
          <p:nvPr>
            <p:ph type="sldNum" sz="quarter" idx="10"/>
          </p:nvPr>
        </p:nvSpPr>
        <p:spPr/>
        <p:txBody>
          <a:bodyPr/>
          <a:lstStyle/>
          <a:p>
            <a:fld id="{AFA4A808-6977-4D0A-82D1-44B0E36978EB}" type="slidenum">
              <a:rPr lang="en-US" smtClean="0"/>
              <a:t>35</a:t>
            </a:fld>
            <a:endParaRPr lang="en-US"/>
          </a:p>
        </p:txBody>
      </p:sp>
    </p:spTree>
    <p:extLst>
      <p:ext uri="{BB962C8B-B14F-4D97-AF65-F5344CB8AC3E}">
        <p14:creationId xmlns:p14="http://schemas.microsoft.com/office/powerpoint/2010/main" val="41271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must accrue payroll expenses and liabilities at the end of each pay period. To illustrate, assume that an employee earns a salary of $2,000 per month. At the end of January, the employer’s entry to accrue payroll expenses and liabilities for this employee is Salaries Expense (debit) shows that the employee earns a gross salary of $2,000. The first five payables (credits) show the liabilities the employer owes on behalf of this employee to cover FICA taxes, income taxes, medical insurance, and union dues. The Salaries Payable account (credit) records the $1,524 net pay the employee receives from the $2,000 gross pay earned. The entry to record cash payment to this employee is to debit Salaries Payable and credit Cash for $1,524.</a:t>
            </a:r>
          </a:p>
        </p:txBody>
      </p:sp>
      <p:sp>
        <p:nvSpPr>
          <p:cNvPr id="4" name="Slide Number Placeholder 3"/>
          <p:cNvSpPr>
            <a:spLocks noGrp="1"/>
          </p:cNvSpPr>
          <p:nvPr>
            <p:ph type="sldNum" sz="quarter" idx="10"/>
          </p:nvPr>
        </p:nvSpPr>
        <p:spPr/>
        <p:txBody>
          <a:bodyPr/>
          <a:lstStyle/>
          <a:p>
            <a:fld id="{AFA4A808-6977-4D0A-82D1-44B0E36978EB}" type="slidenum">
              <a:rPr lang="en-US" smtClean="0"/>
              <a:t>36</a:t>
            </a:fld>
            <a:endParaRPr lang="en-US"/>
          </a:p>
        </p:txBody>
      </p:sp>
    </p:spTree>
    <p:extLst>
      <p:ext uri="{BB962C8B-B14F-4D97-AF65-F5344CB8AC3E}">
        <p14:creationId xmlns:p14="http://schemas.microsoft.com/office/powerpoint/2010/main" val="3346766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must pay payroll taxes in addition to those required of employees. Employer taxes include FICA and unemployment taxes. Employers must pay FICA taxes on their payroll to employees. For 2016, the employer must pay Social Security tax of 6.2% on the first $118,500 earned by each employee, and 1.45% Medicare tax on all earnings of each employee. An employer’s tax is credited to the same FICA Taxes Payable accounts used to record the Social Security and Medicare taxes withheld from employees. A self-employed person must pay both the employee and employer FICA taxes.</a:t>
            </a:r>
          </a:p>
        </p:txBody>
      </p:sp>
      <p:sp>
        <p:nvSpPr>
          <p:cNvPr id="4" name="Slide Number Placeholder 3"/>
          <p:cNvSpPr>
            <a:spLocks noGrp="1"/>
          </p:cNvSpPr>
          <p:nvPr>
            <p:ph type="sldNum" sz="quarter" idx="10"/>
          </p:nvPr>
        </p:nvSpPr>
        <p:spPr/>
        <p:txBody>
          <a:bodyPr/>
          <a:lstStyle/>
          <a:p>
            <a:fld id="{AFA4A808-6977-4D0A-82D1-44B0E36978EB}" type="slidenum">
              <a:rPr lang="en-US" smtClean="0"/>
              <a:t>38</a:t>
            </a:fld>
            <a:endParaRPr lang="en-US"/>
          </a:p>
        </p:txBody>
      </p:sp>
    </p:spTree>
    <p:extLst>
      <p:ext uri="{BB962C8B-B14F-4D97-AF65-F5344CB8AC3E}">
        <p14:creationId xmlns:p14="http://schemas.microsoft.com/office/powerpoint/2010/main" val="2106091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 participates with states in a joint federal and state unemployment insurance program. Each state administers its program. These programs provide unemployment benefits to qualified workers. The federal government approves state programs and pays a portion of their administrative expenses.</a:t>
            </a:r>
          </a:p>
          <a:p>
            <a:r>
              <a:rPr lang="en-US" b="1" i="1" dirty="0"/>
              <a:t>Federal Unemployment Tax Act (FUTA). </a:t>
            </a:r>
            <a:r>
              <a:rPr lang="en-US" dirty="0"/>
              <a:t>Employers are subject to a federal unemployment tax on wages and salaries paid to their employees. For the recent year, employers were required to pay FUTA taxes of as much as 6.0% of the first $7,000 earned by each employee. This federal tax can be reduced by a credit of up to 5.4% for taxes paid to a state program. As a result, the net federal unemployment tax is often only 0.6%.</a:t>
            </a:r>
          </a:p>
          <a:p>
            <a:r>
              <a:rPr lang="en-US" b="1" i="1" dirty="0"/>
              <a:t>State Unemployment Tax Act (SUTA). </a:t>
            </a:r>
            <a:r>
              <a:rPr lang="en-US" dirty="0"/>
              <a:t>All states support their unemployment insurance programs by placing a payroll tax on employers. (A few states require employees to make a contribution. In the book’s assignments, we assume that this tax is only on the employer.) In most states, the base rate for SUTA taxes is 5.4% of the first $7,000 paid each employee. This base rate is adjusted according to an employer’s merit rating. The state assigns a </a:t>
            </a:r>
            <a:r>
              <a:rPr lang="en-US" b="1" dirty="0"/>
              <a:t>merit rating </a:t>
            </a:r>
            <a:r>
              <a:rPr lang="en-US" dirty="0"/>
              <a:t>that reflects a company’s stability or instability in employing workers. A good rating reflects stability in employment and means an employer can pay less than the 5.4% base rate. A low rating reflects high turnover or seasonal </a:t>
            </a:r>
            <a:r>
              <a:rPr lang="en-US" dirty="0" err="1"/>
              <a:t>hirings</a:t>
            </a:r>
            <a:r>
              <a:rPr lang="en-US" dirty="0"/>
              <a:t> and layoffs.</a:t>
            </a:r>
          </a:p>
        </p:txBody>
      </p:sp>
      <p:sp>
        <p:nvSpPr>
          <p:cNvPr id="4" name="Slide Number Placeholder 3"/>
          <p:cNvSpPr>
            <a:spLocks noGrp="1"/>
          </p:cNvSpPr>
          <p:nvPr>
            <p:ph type="sldNum" sz="quarter" idx="10"/>
          </p:nvPr>
        </p:nvSpPr>
        <p:spPr/>
        <p:txBody>
          <a:bodyPr/>
          <a:lstStyle/>
          <a:p>
            <a:fld id="{AFA4A808-6977-4D0A-82D1-44B0E36978EB}" type="slidenum">
              <a:rPr lang="en-US" smtClean="0"/>
              <a:t>39</a:t>
            </a:fld>
            <a:endParaRPr lang="en-US"/>
          </a:p>
        </p:txBody>
      </p:sp>
    </p:spTree>
    <p:extLst>
      <p:ext uri="{BB962C8B-B14F-4D97-AF65-F5344CB8AC3E}">
        <p14:creationId xmlns:p14="http://schemas.microsoft.com/office/powerpoint/2010/main" val="852473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payroll taxes are an added expense beyond the wages and salaries earned by employees. These taxes are often recorded in an entry separate from the one recording payroll expenses and deductions. To illustrate, assume that the $2,000 recorded salaries expense from the previous example is earned by an employee whose earnings have not yet reached $5,000 for the year. This means the entire salaries expense for this period is subject to tax because year-to-date pay is under $7,000. Also assume that the federal unemployment tax rate is 0.6% and the state unemployment tax rate is 5.4%. Consequently, the FICA portion of the employer’s tax is $153, computed by multiplying both the 6.2% and 1.45% by the $2,000 gross pay. Moreover, state unemployment (SUTA) taxes are $108 (5.4% of the $2,000 gross pay), and federal unemployment (FUTA) taxes are $12 (0.6% of $2,000). The entry to record the employer’s payroll tax expense and related liabilities is shown.</a:t>
            </a:r>
          </a:p>
          <a:p>
            <a:endParaRPr lang="en-US" dirty="0"/>
          </a:p>
          <a:p>
            <a:pPr defTabSz="939363">
              <a:defRPr/>
            </a:pPr>
            <a:r>
              <a:rPr lang="en-US" b="1" dirty="0"/>
              <a:t>Review what you have learned in the following NEED-TO-KNOW Slides.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40</a:t>
            </a:fld>
            <a:endParaRPr lang="en-US"/>
          </a:p>
        </p:txBody>
      </p:sp>
    </p:spTree>
    <p:extLst>
      <p:ext uri="{BB962C8B-B14F-4D97-AF65-F5344CB8AC3E}">
        <p14:creationId xmlns:p14="http://schemas.microsoft.com/office/powerpoint/2010/main" val="1177871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Internal controls are crucial for payroll because of a high risk</a:t>
            </a:r>
            <a:r>
              <a:rPr lang="en-US" altLang="en-US" baseline="0" dirty="0"/>
              <a:t> of fraud and error.  The four key areas that should be separated and monitored include: Employee Hiring, Payroll Preparation; Timekeeping; and Payroll Payment.</a:t>
            </a: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41</a:t>
            </a:fld>
            <a:endParaRPr lang="en-US"/>
          </a:p>
        </p:txBody>
      </p:sp>
    </p:spTree>
    <p:extLst>
      <p:ext uri="{BB962C8B-B14F-4D97-AF65-F5344CB8AC3E}">
        <p14:creationId xmlns:p14="http://schemas.microsoft.com/office/powerpoint/2010/main" val="107809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Current liabilities, </a:t>
            </a:r>
            <a:r>
              <a:rPr lang="en-US" dirty="0"/>
              <a:t>also called </a:t>
            </a:r>
            <a:r>
              <a:rPr lang="en-US" i="1" dirty="0"/>
              <a:t>short-term liabilities, </a:t>
            </a:r>
            <a:r>
              <a:rPr lang="en-US" dirty="0"/>
              <a:t>are obligations due within one year or the company’s operating cycle, whichever is longer. They are expected to be paid using current assets or by creating other current liabilities. Common examples of current liabilities are accounts payable, short-term notes payable, wages payable, warranty liabilities, lease liabilities, taxes payable, and unearned revenues.</a:t>
            </a:r>
          </a:p>
          <a:p>
            <a:endParaRPr lang="en-US" altLang="en-US" dirty="0"/>
          </a:p>
          <a:p>
            <a:r>
              <a:rPr lang="en-US" b="1" dirty="0"/>
              <a:t>Long-term liabilities </a:t>
            </a:r>
            <a:r>
              <a:rPr lang="en-US" b="0" dirty="0"/>
              <a:t>are</a:t>
            </a:r>
            <a:r>
              <a:rPr lang="en-US" b="0" baseline="0" dirty="0"/>
              <a:t> obligations due after one year </a:t>
            </a:r>
            <a:r>
              <a:rPr lang="en-US" dirty="0"/>
              <a:t>or the company’s operating cycle whichever is longer</a:t>
            </a:r>
            <a:r>
              <a:rPr lang="en-US" b="1" dirty="0"/>
              <a:t>. </a:t>
            </a:r>
            <a:r>
              <a:rPr lang="en-US" dirty="0"/>
              <a:t>They can include long-term notes payable, warranty liabilities, lease liabilities, and bonds payable. They are sometimes reported on the balance sheet in a single long-term liabilities total or in multiple categories.</a:t>
            </a:r>
          </a:p>
        </p:txBody>
      </p:sp>
      <p:sp>
        <p:nvSpPr>
          <p:cNvPr id="4" name="Slide Number Placeholder 3"/>
          <p:cNvSpPr>
            <a:spLocks noGrp="1"/>
          </p:cNvSpPr>
          <p:nvPr>
            <p:ph type="sldNum" sz="quarter" idx="10"/>
          </p:nvPr>
        </p:nvSpPr>
        <p:spPr/>
        <p:txBody>
          <a:bodyPr/>
          <a:lstStyle/>
          <a:p>
            <a:fld id="{AFA4A808-6977-4D0A-82D1-44B0E36978EB}" type="slidenum">
              <a:rPr lang="en-US" smtClean="0"/>
              <a:t>6</a:t>
            </a:fld>
            <a:endParaRPr lang="en-US"/>
          </a:p>
        </p:txBody>
      </p:sp>
    </p:spTree>
    <p:extLst>
      <p:ext uri="{BB962C8B-B14F-4D97-AF65-F5344CB8AC3E}">
        <p14:creationId xmlns:p14="http://schemas.microsoft.com/office/powerpoint/2010/main" val="2484311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known liabilities extend over multiple periods. These often include unearned revenues and notes payable. For example, if </a:t>
            </a:r>
            <a:r>
              <a:rPr lang="en-US" b="1" dirty="0"/>
              <a:t>Sports Illustrated </a:t>
            </a:r>
            <a:r>
              <a:rPr lang="en-US" dirty="0"/>
              <a:t>sells a four-year magazine subscription, it records amounts received for this subscription in an Unearned Subscription Revenues account. Amounts in this account are liabilities, but are they current or long term? They are </a:t>
            </a:r>
            <a:r>
              <a:rPr lang="en-US" i="1" dirty="0"/>
              <a:t>both. </a:t>
            </a:r>
            <a:r>
              <a:rPr lang="en-US" dirty="0"/>
              <a:t>The portion of the Unearned Subscription Revenues account that will be fulfilled in the next year is reported as a current liability. The remaining portion is reported as a long-term liability. The same analysis applies to notes payable. For example, a borrower reports a three-year note payable as a long-term liability in the first two years it is outstanding. In the third year, the borrower reclassifies this note as a current liability since it is due within one year or the operating cycle, whichever is longer. The </a:t>
            </a:r>
            <a:r>
              <a:rPr lang="en-US" b="1" dirty="0"/>
              <a:t>current portion of long-term debt </a:t>
            </a:r>
            <a:r>
              <a:rPr lang="en-US" dirty="0"/>
              <a:t>refers to that part of long-term debt due within one year or the operating cycle, whichever is longer. Long-term debt is reported under long-term liabilities, but the </a:t>
            </a:r>
            <a:r>
              <a:rPr lang="en-US" i="1" dirty="0"/>
              <a:t>current portion due </a:t>
            </a:r>
            <a:r>
              <a:rPr lang="en-US" dirty="0"/>
              <a:t>is reported under current liabilities.</a:t>
            </a:r>
          </a:p>
          <a:p>
            <a:endParaRPr lang="en-US" altLang="en-US" dirty="0"/>
          </a:p>
          <a:p>
            <a:r>
              <a:rPr lang="en-US" dirty="0"/>
              <a:t>Some known liabilities are rarely reported in long-term liabilities. These include accounts payable, sales taxes, and wages and salaries.</a:t>
            </a:r>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42</a:t>
            </a:fld>
            <a:endParaRPr lang="en-US"/>
          </a:p>
        </p:txBody>
      </p:sp>
    </p:spTree>
    <p:extLst>
      <p:ext uri="{BB962C8B-B14F-4D97-AF65-F5344CB8AC3E}">
        <p14:creationId xmlns:p14="http://schemas.microsoft.com/office/powerpoint/2010/main" val="3774345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mn-ea"/>
                <a:cs typeface="+mn-cs"/>
              </a:rPr>
              <a:t>A company’s first weekly pay period of the year ends on January 8. On that date, the column total in its payroll register shows that sales employees earned $30,000, and office employees earned $20,000 in salaries. The employees are to have withheld from their salaries FICA Social Security taxes at the rate of 6.2%, FICA Medicare taxes at the rate of 1.45%, $9,000 of federal income taxes, $2,000 of medical insurance deductions, and $1,000 of pension contributions. No employee earned more than $7,000 in the first pay period. Compute FICA Social Security taxes payable and FICA Medicare taxes payable.</a:t>
            </a:r>
          </a:p>
          <a:p>
            <a:pPr>
              <a:defRPr/>
            </a:pPr>
            <a:endParaRPr lang="en-US" dirty="0">
              <a:ea typeface="+mn-ea"/>
              <a:cs typeface="+mn-cs"/>
            </a:endParaRPr>
          </a:p>
          <a:p>
            <a:pPr eaLnBrk="1" fontAlgn="auto" hangingPunct="1">
              <a:spcBef>
                <a:spcPts val="0"/>
              </a:spcBef>
              <a:spcAft>
                <a:spcPts val="0"/>
              </a:spcAft>
              <a:defRPr/>
            </a:pPr>
            <a:r>
              <a:rPr lang="en-US" dirty="0">
                <a:ea typeface="+mn-ea"/>
                <a:cs typeface="+mn-cs"/>
              </a:rPr>
              <a:t>Prepare the journal entry to record the company’s January 8 (employee) payroll expenses and liabilities. We begin by recording the salaries expense. We debit Sales salaries expense, $30,000, and Office salaries expense for $20,000. All $50,000 is now payable, either for deductions, or to the employees in the form of their net pay. We credit FICA - Social Security taxes payable, $50,000 multiplied by 6.2%, $3,100; we credit FICA - Medicare taxes payable, $50,000 multiplied by 1.45%, $725; credit employee Federal income taxes payable, $9,000; credit Employee medical insurance payable, $2,000; credit employee pensions payable, $1,000; and credit salaries payable for the net pay, $50,000 of gross pay minus $15,825 of deductions, net pay is $34,175. </a:t>
            </a:r>
          </a:p>
        </p:txBody>
      </p:sp>
      <p:sp>
        <p:nvSpPr>
          <p:cNvPr id="4" name="Slide Number Placeholder 3"/>
          <p:cNvSpPr>
            <a:spLocks noGrp="1"/>
          </p:cNvSpPr>
          <p:nvPr>
            <p:ph type="sldNum" sz="quarter" idx="10"/>
          </p:nvPr>
        </p:nvSpPr>
        <p:spPr/>
        <p:txBody>
          <a:bodyPr/>
          <a:lstStyle/>
          <a:p>
            <a:fld id="{AFA4A808-6977-4D0A-82D1-44B0E36978EB}" type="slidenum">
              <a:rPr lang="en-US" smtClean="0"/>
              <a:t>43</a:t>
            </a:fld>
            <a:endParaRPr lang="en-US"/>
          </a:p>
        </p:txBody>
      </p:sp>
    </p:spTree>
    <p:extLst>
      <p:ext uri="{BB962C8B-B14F-4D97-AF65-F5344CB8AC3E}">
        <p14:creationId xmlns:p14="http://schemas.microsoft.com/office/powerpoint/2010/main" val="1965843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mn-ea"/>
                <a:cs typeface="+mn-cs"/>
              </a:rPr>
              <a:t>Prepare the journal entry to record the company’s (employer) payroll taxes resulting from the January 8 payroll. Its merit rating reduces its state unemployment tax rate to 3.4% of the first $7,000 paid to each employee. The federal unemployment tax rate is 0.6%. The total payroll taxes expense is equal to: the matching amount of Social Security taxes payable, $50,000 multiplied by 6.2%, $3,100; the matching amount of Medicare taxes payable, $50,000 multiplied by 1.45%, $725; SUTA (state unemployment taxes) payable, which are paid entirely by the employer, $50,000 multiplied by 3.4%, $1,700; and Federal unemployment taxes payable, again paid entirely by the employer, $50,000 multiplied by 0.6%, $300. Total payroll taxes expense is $5,825.</a:t>
            </a:r>
          </a:p>
        </p:txBody>
      </p:sp>
      <p:sp>
        <p:nvSpPr>
          <p:cNvPr id="4" name="Slide Number Placeholder 3"/>
          <p:cNvSpPr>
            <a:spLocks noGrp="1"/>
          </p:cNvSpPr>
          <p:nvPr>
            <p:ph type="sldNum" sz="quarter" idx="10"/>
          </p:nvPr>
        </p:nvSpPr>
        <p:spPr/>
        <p:txBody>
          <a:bodyPr/>
          <a:lstStyle/>
          <a:p>
            <a:fld id="{AFA4A808-6977-4D0A-82D1-44B0E36978EB}" type="slidenum">
              <a:rPr lang="en-US" smtClean="0"/>
              <a:t>46</a:t>
            </a:fld>
            <a:endParaRPr lang="en-US"/>
          </a:p>
        </p:txBody>
      </p:sp>
    </p:spTree>
    <p:extLst>
      <p:ext uri="{BB962C8B-B14F-4D97-AF65-F5344CB8AC3E}">
        <p14:creationId xmlns:p14="http://schemas.microsoft.com/office/powerpoint/2010/main" val="2588066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b="1" dirty="0"/>
              <a:t>estimated liability </a:t>
            </a:r>
            <a:r>
              <a:rPr lang="en-US" dirty="0"/>
              <a:t>is a known obligation that is of an uncertain amount but that can be reasonably estimated. Common examples are employee benefits such as pensions, health care and vacation pay, and warranties offered by a seller. We discuss each of these in this section</a:t>
            </a:r>
            <a:r>
              <a:rPr lang="en-US"/>
              <a:t>. </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49</a:t>
            </a:fld>
            <a:endParaRPr lang="en-US"/>
          </a:p>
        </p:txBody>
      </p:sp>
    </p:spTree>
    <p:extLst>
      <p:ext uri="{BB962C8B-B14F-4D97-AF65-F5344CB8AC3E}">
        <p14:creationId xmlns:p14="http://schemas.microsoft.com/office/powerpoint/2010/main" val="161434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provide </a:t>
            </a:r>
            <a:r>
              <a:rPr lang="en-US" b="1" dirty="0"/>
              <a:t>employee benefits </a:t>
            </a:r>
            <a:r>
              <a:rPr lang="en-US" dirty="0"/>
              <a:t>beyond salaries and wages. An employer often pays all or part of medical, dental, life, and disability insurance. Many employers also contribute to </a:t>
            </a:r>
            <a:r>
              <a:rPr lang="en-US" i="1" dirty="0"/>
              <a:t>pension plans, </a:t>
            </a:r>
            <a:r>
              <a:rPr lang="en-US" dirty="0"/>
              <a:t>which are agreements by employers to provide benefits (payments) to employees after retirement. Many companies also provide medical care and insurance benefits to their retirees. When payroll taxes and charges for employee benefits are totaled, payroll cost often exceeds employees’ gross earnings by 25% or more.</a:t>
            </a:r>
          </a:p>
          <a:p>
            <a:endParaRPr lang="en-US" dirty="0"/>
          </a:p>
          <a:p>
            <a:r>
              <a:rPr lang="en-US" dirty="0"/>
              <a:t>To illustrate, assume that an employer agrees to (1) pay an amount for medical insurance equal to $8,000 and, (2) contribute an additional 10% of the employees’ $120,000 gross salaries to a retirement program. The entry to record these accrued benefits is shown.</a:t>
            </a:r>
          </a:p>
        </p:txBody>
      </p:sp>
      <p:sp>
        <p:nvSpPr>
          <p:cNvPr id="4" name="Slide Number Placeholder 3"/>
          <p:cNvSpPr>
            <a:spLocks noGrp="1"/>
          </p:cNvSpPr>
          <p:nvPr>
            <p:ph type="sldNum" sz="quarter" idx="10"/>
          </p:nvPr>
        </p:nvSpPr>
        <p:spPr/>
        <p:txBody>
          <a:bodyPr/>
          <a:lstStyle/>
          <a:p>
            <a:fld id="{AFA4A808-6977-4D0A-82D1-44B0E36978EB}" type="slidenum">
              <a:rPr lang="en-US" smtClean="0"/>
              <a:t>50</a:t>
            </a:fld>
            <a:endParaRPr lang="en-US"/>
          </a:p>
        </p:txBody>
      </p:sp>
    </p:spTree>
    <p:extLst>
      <p:ext uri="{BB962C8B-B14F-4D97-AF65-F5344CB8AC3E}">
        <p14:creationId xmlns:p14="http://schemas.microsoft.com/office/powerpoint/2010/main" val="414377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employers offer paid vacation benefits, also called </a:t>
            </a:r>
            <a:r>
              <a:rPr lang="en-US" i="1" dirty="0"/>
              <a:t>paid absences </a:t>
            </a:r>
            <a:r>
              <a:rPr lang="en-US" dirty="0"/>
              <a:t>or </a:t>
            </a:r>
            <a:r>
              <a:rPr lang="en-US" i="1" dirty="0"/>
              <a:t>compensated absences. </a:t>
            </a:r>
            <a:r>
              <a:rPr lang="en-US" dirty="0"/>
              <a:t>To illustrate, assume that salaried employees earn two weeks’ vacation per year. This benefit increases employers’ payroll expenses because employees are paid for 52 weeks but work for only 50 weeks. Total annual salary is the same, but the cost per week worked is greater than the amount paid per week. For example, if an employee is paid $20,800 for 52 weeks but works only 50 weeks, the total weekly expense to the employer is $416 ($20,800/50 weeks) instead of the $400 cash paid weekly to the employee ($20,800/52 weeks). The $16 difference between these two amounts is recorded weekly as shown.</a:t>
            </a:r>
          </a:p>
          <a:p>
            <a:endParaRPr lang="en-US" dirty="0"/>
          </a:p>
          <a:p>
            <a:r>
              <a:rPr lang="en-US" dirty="0"/>
              <a:t>Vacation Benefits Expense is an operating expense, and Vacation Benefits Payable is a current liability. When the employee takes a vacation, the employer reduces (debits) the Vacation Benefits Payable and credits Cash (no additional expense is recorded).</a:t>
            </a:r>
          </a:p>
        </p:txBody>
      </p:sp>
      <p:sp>
        <p:nvSpPr>
          <p:cNvPr id="4" name="Slide Number Placeholder 3"/>
          <p:cNvSpPr>
            <a:spLocks noGrp="1"/>
          </p:cNvSpPr>
          <p:nvPr>
            <p:ph type="sldNum" sz="quarter" idx="10"/>
          </p:nvPr>
        </p:nvSpPr>
        <p:spPr/>
        <p:txBody>
          <a:bodyPr/>
          <a:lstStyle/>
          <a:p>
            <a:fld id="{AFA4A808-6977-4D0A-82D1-44B0E36978EB}" type="slidenum">
              <a:rPr lang="en-US" smtClean="0"/>
              <a:t>51</a:t>
            </a:fld>
            <a:endParaRPr lang="en-US"/>
          </a:p>
        </p:txBody>
      </p:sp>
    </p:spTree>
    <p:extLst>
      <p:ext uri="{BB962C8B-B14F-4D97-AF65-F5344CB8AC3E}">
        <p14:creationId xmlns:p14="http://schemas.microsoft.com/office/powerpoint/2010/main" val="305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offer bonuses to employees, and many of the bonuses depend on net income. To illustrate, assume that an employer offers a bonus to its employees equal based on the company’s annual net income (to be equally shared by all). The year-end adjusting entry to record a $10,000 bonus is shown.</a:t>
            </a:r>
          </a:p>
        </p:txBody>
      </p:sp>
      <p:sp>
        <p:nvSpPr>
          <p:cNvPr id="4" name="Slide Number Placeholder 3"/>
          <p:cNvSpPr>
            <a:spLocks noGrp="1"/>
          </p:cNvSpPr>
          <p:nvPr>
            <p:ph type="sldNum" sz="quarter" idx="10"/>
          </p:nvPr>
        </p:nvSpPr>
        <p:spPr/>
        <p:txBody>
          <a:bodyPr/>
          <a:lstStyle/>
          <a:p>
            <a:fld id="{AFA4A808-6977-4D0A-82D1-44B0E36978EB}" type="slidenum">
              <a:rPr lang="en-US" smtClean="0"/>
              <a:t>52</a:t>
            </a:fld>
            <a:endParaRPr lang="en-US"/>
          </a:p>
        </p:txBody>
      </p:sp>
    </p:spTree>
    <p:extLst>
      <p:ext uri="{BB962C8B-B14F-4D97-AF65-F5344CB8AC3E}">
        <p14:creationId xmlns:p14="http://schemas.microsoft.com/office/powerpoint/2010/main" val="3197570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warranty </a:t>
            </a:r>
            <a:r>
              <a:rPr lang="en-US" dirty="0"/>
              <a:t>is a seller’s obligation to replace or correct a product (or service) that fails to perform as expected within a specified period. Most new cars, for instance, are sold with a warranty covering parts for a specified period of time. </a:t>
            </a:r>
            <a:r>
              <a:rPr lang="en-US" b="1" dirty="0"/>
              <a:t>Ford Motor Company </a:t>
            </a:r>
            <a:r>
              <a:rPr lang="en-US" dirty="0"/>
              <a:t>reported almost $11 billion in “dealer and dealers’ customer allowances and claims” in its annual report.</a:t>
            </a:r>
            <a:r>
              <a:rPr lang="en-US" i="1" dirty="0"/>
              <a:t> </a:t>
            </a:r>
            <a:r>
              <a:rPr lang="en-US" i="0" dirty="0"/>
              <a:t>T</a:t>
            </a:r>
            <a:r>
              <a:rPr lang="en-US" dirty="0"/>
              <a:t>he seller reports the expected warranty expense in the period when revenue from the sale of the product or service is reported. The seller reports this warranty obligation as a liability, although the existence, amount, payee, and date of future sacrifices are uncertain. This is because such warranty costs are probable and the amount can be estimated using, for instance, past experience with warranties.</a:t>
            </a:r>
          </a:p>
        </p:txBody>
      </p:sp>
      <p:sp>
        <p:nvSpPr>
          <p:cNvPr id="4" name="Slide Number Placeholder 3"/>
          <p:cNvSpPr>
            <a:spLocks noGrp="1"/>
          </p:cNvSpPr>
          <p:nvPr>
            <p:ph type="sldNum" sz="quarter" idx="10"/>
          </p:nvPr>
        </p:nvSpPr>
        <p:spPr/>
        <p:txBody>
          <a:bodyPr/>
          <a:lstStyle/>
          <a:p>
            <a:fld id="{AFA4A808-6977-4D0A-82D1-44B0E36978EB}" type="slidenum">
              <a:rPr lang="en-US" smtClean="0"/>
              <a:t>53</a:t>
            </a:fld>
            <a:endParaRPr lang="en-US"/>
          </a:p>
        </p:txBody>
      </p:sp>
    </p:spTree>
    <p:extLst>
      <p:ext uri="{BB962C8B-B14F-4D97-AF65-F5344CB8AC3E}">
        <p14:creationId xmlns:p14="http://schemas.microsoft.com/office/powerpoint/2010/main" val="2972933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a dealer sells a used car for $16,000 on December 1, 2017, with a maximum one-year or 12,000-mile warranty covering parts. This dealer’s experience shows that warranty expense averages about 4% of a car’s selling price, or $640 in this case ($16,000 x 4%). The dealer records the estimated expense and liability related to this sale with the first entry shown.</a:t>
            </a:r>
          </a:p>
          <a:p>
            <a:endParaRPr lang="en-US" dirty="0"/>
          </a:p>
          <a:p>
            <a:r>
              <a:rPr lang="en-US" dirty="0"/>
              <a:t>This entry alternatively could be made as part of end-of-period adjustments. Either way, the estimated warranty expense is reported on the 2017 income statement and the warranty liability on the 2017 balance sheet. To further extend this example, suppose the customer returns the car for warranty repairs on January 9, 2018. The dealer performs this work by replacing parts costing $200. The entry to record partial settlement of the estimated warranty liability is shown in the second entry.</a:t>
            </a:r>
          </a:p>
          <a:p>
            <a:endParaRPr lang="en-US" dirty="0"/>
          </a:p>
          <a:p>
            <a:r>
              <a:rPr lang="en-US" dirty="0"/>
              <a:t>This entry reduces the balance of the estimated warranty liability. Warranty expense was previously recorded in 2015, the year the car was sold with the warranty. Finally, what happens if total warranty expenses are more or less than the estimated 4%, or $640? The answer is that management should monitor actual warranty expenses to see whether the 4% rate is accurate. If experience reveals a large difference from the estimate, the rate for current and future sales should be changed. Differences are expected, but they should be small.</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Review what you have learned in the following NEED-TO-KNOW Slides.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54</a:t>
            </a:fld>
            <a:endParaRPr lang="en-US"/>
          </a:p>
        </p:txBody>
      </p:sp>
    </p:spTree>
    <p:extLst>
      <p:ext uri="{BB962C8B-B14F-4D97-AF65-F5344CB8AC3E}">
        <p14:creationId xmlns:p14="http://schemas.microsoft.com/office/powerpoint/2010/main" val="2514690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A company’s salaried employees earn two weeks’ vacation per year. It pays $208,000 in total employee salaries for 52 weeks but its employees work only 50 weeks. This means its total weekly expense is $4,160 ($208,000 / 50 weeks) instead of the $4,000 cash paid weekly to the employees ($208,000 / 52 weeks). Record the company’s regular weekly vacation benefits expense. Each week, the company will debit Vacation benefits expense and credit Vacation benefits payable for the difference between the $4,160 and the $4,000 paid, $160. This is an example of the expense recognition principle; the expense is recognized in the same period as the revenue it helped generate. Every week that the employees worked, they also earned $160 of vacation. The total cost of the employees is $4,160 per week.</a:t>
            </a:r>
          </a:p>
        </p:txBody>
      </p:sp>
      <p:sp>
        <p:nvSpPr>
          <p:cNvPr id="4" name="Slide Number Placeholder 3"/>
          <p:cNvSpPr>
            <a:spLocks noGrp="1"/>
          </p:cNvSpPr>
          <p:nvPr>
            <p:ph type="sldNum" sz="quarter" idx="10"/>
          </p:nvPr>
        </p:nvSpPr>
        <p:spPr/>
        <p:txBody>
          <a:bodyPr/>
          <a:lstStyle/>
          <a:p>
            <a:fld id="{AFA4A808-6977-4D0A-82D1-44B0E36978EB}" type="slidenum">
              <a:rPr lang="en-US" smtClean="0"/>
              <a:t>55</a:t>
            </a:fld>
            <a:endParaRPr lang="en-US"/>
          </a:p>
        </p:txBody>
      </p:sp>
    </p:spTree>
    <p:extLst>
      <p:ext uri="{BB962C8B-B14F-4D97-AF65-F5344CB8AC3E}">
        <p14:creationId xmlns:p14="http://schemas.microsoft.com/office/powerpoint/2010/main" val="167573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Domino’s Pizza</a:t>
            </a:r>
            <a:r>
              <a:rPr lang="en-US" dirty="0"/>
              <a:t>, for instance, reports long-term liabilities of $2,224 million. They are reported after current liabilities. A single liability also can be divided between the current and noncurrent sections if a company expects to make payments toward it in both the short and long term. Domino’s reports long-term debt, $2,181 million; and current portion of long-term debt, $59 million. The second item is reported in current liabilities. We sometimes see liabilities that do not have a fixed due date but instead are payable on the creditor’s demand. These are reported as current liabilities because of the possibility of payment in the near term. This slide shows amounts of current liabilities and as a percent of total liabilities for selected companies.</a:t>
            </a:r>
          </a:p>
        </p:txBody>
      </p:sp>
      <p:sp>
        <p:nvSpPr>
          <p:cNvPr id="4" name="Slide Number Placeholder 3"/>
          <p:cNvSpPr>
            <a:spLocks noGrp="1"/>
          </p:cNvSpPr>
          <p:nvPr>
            <p:ph type="sldNum" sz="quarter" idx="10"/>
          </p:nvPr>
        </p:nvSpPr>
        <p:spPr/>
        <p:txBody>
          <a:bodyPr/>
          <a:lstStyle/>
          <a:p>
            <a:fld id="{AFA4A808-6977-4D0A-82D1-44B0E36978EB}" type="slidenum">
              <a:rPr lang="en-US" smtClean="0"/>
              <a:t>7</a:t>
            </a:fld>
            <a:endParaRPr lang="en-US"/>
          </a:p>
        </p:txBody>
      </p:sp>
    </p:spTree>
    <p:extLst>
      <p:ext uri="{BB962C8B-B14F-4D97-AF65-F5344CB8AC3E}">
        <p14:creationId xmlns:p14="http://schemas.microsoft.com/office/powerpoint/2010/main" val="135312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mn-ea"/>
                <a:cs typeface="+mn-cs"/>
              </a:rPr>
              <a:t>For the current year ended December 31, a company has implemented an employee bonus program equal to 5% of its net income, which employees will share equally. Its net income (pre-bonus) is expected to be $840,000, and bonus expense is deducted in computing net income. (a) Prepare the journal entry at December 31 payable to the employees at year-end </a:t>
            </a:r>
            <a:r>
              <a:rPr lang="en-US" baseline="0" dirty="0">
                <a:ea typeface="+mn-ea"/>
                <a:cs typeface="+mn-cs"/>
              </a:rPr>
              <a:t> and </a:t>
            </a:r>
            <a:r>
              <a:rPr lang="en-US" dirty="0">
                <a:ea typeface="+mn-ea"/>
                <a:cs typeface="+mn-cs"/>
              </a:rPr>
              <a:t>(b) Prepare the journal entry at January 20 of the following year to record payment of that bonus to employees. </a:t>
            </a:r>
          </a:p>
          <a:p>
            <a:pPr>
              <a:defRPr/>
            </a:pPr>
            <a:endParaRPr lang="en-US" dirty="0">
              <a:ea typeface="+mn-ea"/>
              <a:cs typeface="+mn-cs"/>
            </a:endParaRPr>
          </a:p>
          <a:p>
            <a:pPr>
              <a:defRPr/>
            </a:pPr>
            <a:r>
              <a:rPr lang="en-US" dirty="0">
                <a:ea typeface="+mn-ea"/>
                <a:cs typeface="+mn-cs"/>
              </a:rPr>
              <a:t>The journal entry on December 31, is a debit to Employee bonus expense, $40,000, and a credit to Bonus payable. On January 20, the bonus is paid. Debit Bonus payable, $40,000, and credit Cash. This is another example of the expense recognition principle; the expense is recorded in the year it was earned, even though the payment is not made until the following year.</a:t>
            </a:r>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58</a:t>
            </a:fld>
            <a:endParaRPr lang="en-US"/>
          </a:p>
        </p:txBody>
      </p:sp>
    </p:spTree>
    <p:extLst>
      <p:ext uri="{BB962C8B-B14F-4D97-AF65-F5344CB8AC3E}">
        <p14:creationId xmlns:p14="http://schemas.microsoft.com/office/powerpoint/2010/main" val="1225092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contingent liability </a:t>
            </a:r>
            <a:r>
              <a:rPr lang="en-US" dirty="0"/>
              <a:t>is a potential obligation that depends on a future event arising from a past transaction or event. An example is a pending lawsuit. Here, a past transaction or event leads to a lawsuit whose result depends on the outcome of the suit. Future payment of a contingent liability depends on whether an uncertain future event occurs.</a:t>
            </a:r>
          </a:p>
          <a:p>
            <a:r>
              <a:rPr lang="en-US" dirty="0"/>
              <a:t> </a:t>
            </a:r>
          </a:p>
          <a:p>
            <a:r>
              <a:rPr lang="en-US" dirty="0"/>
              <a:t>Accounting for contingent liabilities depends on the likelihood that a future event will occur and the ability to estimate the future amount owed if this event occurs. Three different possibilities are identified in the following chart: record liability, disclose in notes, or no disclosure.</a:t>
            </a:r>
          </a:p>
          <a:p>
            <a:r>
              <a:rPr lang="en-US" dirty="0"/>
              <a:t/>
            </a:r>
            <a:br>
              <a:rPr lang="en-US" dirty="0"/>
            </a:br>
            <a:r>
              <a:rPr lang="en-US" dirty="0"/>
              <a:t>The conditions that determine each of these three possibilities follow:</a:t>
            </a:r>
          </a:p>
          <a:p>
            <a:r>
              <a:rPr lang="en-US" dirty="0"/>
              <a:t>The future event is </a:t>
            </a:r>
            <a:r>
              <a:rPr lang="en-US" i="1" dirty="0"/>
              <a:t>probable </a:t>
            </a:r>
            <a:r>
              <a:rPr lang="en-US" dirty="0"/>
              <a:t>(likely) and the amount owed can be </a:t>
            </a:r>
            <a:r>
              <a:rPr lang="en-US" i="1" dirty="0"/>
              <a:t>reasonably estimated. </a:t>
            </a:r>
            <a:r>
              <a:rPr lang="en-US" dirty="0"/>
              <a:t>We then record this amount as a liability. Examples are the estimated liabilities described earlier such as warranties, vacation pay, and income taxes.</a:t>
            </a:r>
          </a:p>
          <a:p>
            <a:r>
              <a:rPr lang="en-US" dirty="0"/>
              <a:t>The future event is </a:t>
            </a:r>
            <a:r>
              <a:rPr lang="en-US" i="1" dirty="0"/>
              <a:t>reasonably possible </a:t>
            </a:r>
            <a:r>
              <a:rPr lang="en-US" dirty="0"/>
              <a:t>(could occur). We disclose information about this type of contingent liability in notes to the financial statements.</a:t>
            </a:r>
          </a:p>
          <a:p>
            <a:r>
              <a:rPr lang="en-US" dirty="0"/>
              <a:t>The future event is </a:t>
            </a:r>
            <a:r>
              <a:rPr lang="en-US" i="1" dirty="0"/>
              <a:t>remote </a:t>
            </a:r>
            <a:r>
              <a:rPr lang="en-US" dirty="0"/>
              <a:t>(unlikely). We do not record or disclose information on remote contingent liabilities.</a:t>
            </a:r>
          </a:p>
        </p:txBody>
      </p:sp>
      <p:sp>
        <p:nvSpPr>
          <p:cNvPr id="4" name="Slide Number Placeholder 3"/>
          <p:cNvSpPr>
            <a:spLocks noGrp="1"/>
          </p:cNvSpPr>
          <p:nvPr>
            <p:ph type="sldNum" sz="quarter" idx="10"/>
          </p:nvPr>
        </p:nvSpPr>
        <p:spPr/>
        <p:txBody>
          <a:bodyPr/>
          <a:lstStyle/>
          <a:p>
            <a:fld id="{AFA4A808-6977-4D0A-82D1-44B0E36978EB}" type="slidenum">
              <a:rPr lang="en-US" smtClean="0"/>
              <a:t>62</a:t>
            </a:fld>
            <a:endParaRPr lang="en-US"/>
          </a:p>
        </p:txBody>
      </p:sp>
    </p:spTree>
    <p:extLst>
      <p:ext uri="{BB962C8B-B14F-4D97-AF65-F5344CB8AC3E}">
        <p14:creationId xmlns:p14="http://schemas.microsoft.com/office/powerpoint/2010/main" val="3432834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future event is </a:t>
            </a:r>
            <a:r>
              <a:rPr lang="en-US" i="1" dirty="0"/>
              <a:t>reasonably possible </a:t>
            </a:r>
            <a:r>
              <a:rPr lang="en-US" dirty="0"/>
              <a:t>(could occur). We disclose information about this type of contingent liability in notes to the financial statements.</a:t>
            </a:r>
          </a:p>
          <a:p>
            <a:endParaRPr lang="en-US" altLang="en-US" dirty="0"/>
          </a:p>
          <a:p>
            <a:r>
              <a:rPr lang="en-US" altLang="en-US" dirty="0"/>
              <a:t>Two common examples are potential legal claims resulting from lawsuits made against the company and debt guarantees. When a company guarantees the debt of an affiliated company, it may eventually have to pay the obligation. If the original debtor fails to pay, the obligation becomes the responsibility of the guarantor.</a:t>
            </a:r>
          </a:p>
          <a:p>
            <a:endParaRPr lang="en-US" altLang="en-US" dirty="0"/>
          </a:p>
          <a:p>
            <a:pPr defTabSz="939363">
              <a:defRPr/>
            </a:pPr>
            <a:r>
              <a:rPr lang="en-US" b="1" dirty="0"/>
              <a:t>Review what you have learned in the following NEED-TO-KNOW Slides.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63</a:t>
            </a:fld>
            <a:endParaRPr lang="en-US"/>
          </a:p>
        </p:txBody>
      </p:sp>
    </p:spTree>
    <p:extLst>
      <p:ext uri="{BB962C8B-B14F-4D97-AF65-F5344CB8AC3E}">
        <p14:creationId xmlns:p14="http://schemas.microsoft.com/office/powerpoint/2010/main" val="2758751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mn-ea"/>
                <a:cs typeface="+mn-cs"/>
              </a:rPr>
              <a:t>The following legal claims exist for a company. Identify the accounting treatment for each claim as either (</a:t>
            </a:r>
            <a:r>
              <a:rPr lang="en-US" dirty="0" err="1">
                <a:ea typeface="+mn-ea"/>
                <a:cs typeface="+mn-cs"/>
              </a:rPr>
              <a:t>i</a:t>
            </a:r>
            <a:r>
              <a:rPr lang="en-US" dirty="0">
                <a:ea typeface="+mn-ea"/>
                <a:cs typeface="+mn-cs"/>
              </a:rPr>
              <a:t>) a liability that is recorded or (ii) an item described in notes to its financial statements. If an item is to be recorded, prepare the entry. For a contingent liability to be recorded, the loss must be both probable and reasonably estimable. </a:t>
            </a:r>
          </a:p>
          <a:p>
            <a:pPr>
              <a:defRPr/>
            </a:pPr>
            <a:r>
              <a:rPr lang="en-US" dirty="0">
                <a:ea typeface="+mn-ea"/>
                <a:cs typeface="+mn-cs"/>
              </a:rPr>
              <a:t>(a) The company (defendant) estimates that a pending lawsuit could result in damages of $500,000; it is reasonably possible that the plaintiff will win the case. This item should be described in the notes to its financial statements, because although it is reasonably estimated, it's not a probable loss. </a:t>
            </a:r>
          </a:p>
          <a:p>
            <a:pPr>
              <a:defRPr/>
            </a:pPr>
            <a:r>
              <a:rPr lang="en-US" dirty="0">
                <a:ea typeface="+mn-ea"/>
                <a:cs typeface="+mn-cs"/>
              </a:rPr>
              <a:t>(b) The company faces a probable loss on a pending lawsuit; the amount is not reasonably estimable. This item must also be described in the notes to its financial statements. Although the loss is probable, it cannot be reasonably estimated.</a:t>
            </a:r>
          </a:p>
          <a:p>
            <a:pPr>
              <a:defRPr/>
            </a:pPr>
            <a:r>
              <a:rPr lang="en-US" dirty="0">
                <a:ea typeface="+mn-ea"/>
                <a:cs typeface="+mn-cs"/>
              </a:rPr>
              <a:t>(c) The company estimates environmental damages in a pending case at $900,000 with a high probability of losing the case. This loss is both probable and reasonably estimable. The journal entry is a debit to Environmental contingent expense, $900,000, and a credit to Environmental contingent liability.</a:t>
            </a:r>
          </a:p>
        </p:txBody>
      </p:sp>
      <p:sp>
        <p:nvSpPr>
          <p:cNvPr id="4" name="Slide Number Placeholder 3"/>
          <p:cNvSpPr>
            <a:spLocks noGrp="1"/>
          </p:cNvSpPr>
          <p:nvPr>
            <p:ph type="sldNum" sz="quarter" idx="10"/>
          </p:nvPr>
        </p:nvSpPr>
        <p:spPr/>
        <p:txBody>
          <a:bodyPr/>
          <a:lstStyle/>
          <a:p>
            <a:fld id="{AFA4A808-6977-4D0A-82D1-44B0E36978EB}" type="slidenum">
              <a:rPr lang="en-US" smtClean="0"/>
              <a:t>64</a:t>
            </a:fld>
            <a:endParaRPr lang="en-US"/>
          </a:p>
        </p:txBody>
      </p:sp>
    </p:spTree>
    <p:extLst>
      <p:ext uri="{BB962C8B-B14F-4D97-AF65-F5344CB8AC3E}">
        <p14:creationId xmlns:p14="http://schemas.microsoft.com/office/powerpoint/2010/main" val="3483070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company incurs interest expense on many of its current and long-term liabilities. Examples extend from its short-term notes and the current portion of long-term liabilities to its long-term notes and bonds. Interest expense is often viewed as a </a:t>
            </a:r>
            <a:r>
              <a:rPr lang="en-US" i="1" dirty="0"/>
              <a:t>fixed expense </a:t>
            </a:r>
            <a:r>
              <a:rPr lang="en-US" dirty="0"/>
              <a:t>because the amount of these liabilities is likely to remain in one form or another for a substantial period of time. This means that the amount of interest is unlikely to vary due to changes in sales or other operating activities. While fixed expenses can be advantageous when a company is growing, they create risk. This risk stems from the possibility that a company might be unable to pay fixed expenses if sales decline. </a:t>
            </a:r>
          </a:p>
          <a:p>
            <a:endParaRPr lang="en-US" dirty="0"/>
          </a:p>
          <a:p>
            <a:r>
              <a:rPr lang="en-US" altLang="en-US" dirty="0"/>
              <a:t>Companies that loan money to a business want to be assured that the principal and interest will be paid when due. One measure that helps creditors assess the risk of a loan is the Times Interest Earned ratio. We calculate the ratio by dividing income before interest and income taxes by interest expense. Income before interest and income taxes is sometimes referred to as operating income.</a:t>
            </a:r>
            <a:br>
              <a:rPr lang="en-US" altLang="en-US" dirty="0"/>
            </a:br>
            <a:r>
              <a:rPr lang="en-US" altLang="en-US" dirty="0"/>
              <a:t/>
            </a:r>
            <a:br>
              <a:rPr lang="en-US" altLang="en-US" dirty="0"/>
            </a:br>
            <a:r>
              <a:rPr lang="en-US" dirty="0"/>
              <a:t>Experience shows that when times interest earned falls below 1.5 to 2.0 and remains at that level or lower for several periods, the default rate on liabilities increases sharply. This reflects increased risk for companies and their creditors. We also must interpret the times interest earned ratio in light of information about the variability of a company’s income before interest. If income is stable from year to year or if it is growing, the company can afford to take on added risk by borrowing. If its income greatly varies from year to year, fixed interest expense can increase the risk that it will not earn enough income to pay interest.</a:t>
            </a: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68</a:t>
            </a:fld>
            <a:endParaRPr lang="en-US"/>
          </a:p>
        </p:txBody>
      </p:sp>
    </p:spTree>
    <p:extLst>
      <p:ext uri="{BB962C8B-B14F-4D97-AF65-F5344CB8AC3E}">
        <p14:creationId xmlns:p14="http://schemas.microsoft.com/office/powerpoint/2010/main" val="3810845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84" charset="-128"/>
                <a:cs typeface="ＭＳ Ｐゴシック" pitchFamily="-84" charset="-128"/>
              </a:rPr>
              <a:t>Consider Diego Co.’s results for 2017 and two possible outcomes for year 2018 in Exhibit 11.6</a:t>
            </a:r>
            <a:r>
              <a:rPr lang="en-US" sz="1200" b="1" i="0" u="none" strike="noStrike" kern="1200" dirty="0">
                <a:solidFill>
                  <a:schemeClr val="tx1"/>
                </a:solidFill>
                <a:effectLst/>
                <a:latin typeface="+mn-lt"/>
                <a:ea typeface="ＭＳ Ｐゴシック" pitchFamily="-84" charset="-128"/>
                <a:cs typeface="ＭＳ Ｐゴシック" pitchFamily="-84" charset="-128"/>
              </a:rPr>
              <a:t>. </a:t>
            </a:r>
          </a:p>
          <a:p>
            <a:endParaRPr lang="en-US" altLang="en-US" sz="1200" b="1" i="0" u="none" strike="noStrike" kern="1200" dirty="0">
              <a:solidFill>
                <a:schemeClr val="tx1"/>
              </a:solidFill>
              <a:effectLst/>
              <a:latin typeface="+mn-lt"/>
              <a:ea typeface="ＭＳ Ｐゴシック" pitchFamily="-84" charset="-128"/>
            </a:endParaRPr>
          </a:p>
          <a:p>
            <a:r>
              <a:rPr lang="en-US" sz="1200" b="0" i="0" kern="1200" dirty="0">
                <a:solidFill>
                  <a:schemeClr val="tx1"/>
                </a:solidFill>
                <a:effectLst/>
                <a:latin typeface="+mn-lt"/>
                <a:ea typeface="ＭＳ Ｐゴシック" pitchFamily="-84" charset="-128"/>
                <a:cs typeface="ＭＳ Ｐゴシック" pitchFamily="-84" charset="-128"/>
              </a:rPr>
              <a:t>Expenses excluding interest are at, and expected to remain at, 75% of sales. Expenses such as these that change with sales volume are called </a:t>
            </a:r>
            <a:r>
              <a:rPr lang="en-US" sz="1200" b="0" i="1" kern="1200" dirty="0">
                <a:solidFill>
                  <a:schemeClr val="tx1"/>
                </a:solidFill>
                <a:effectLst/>
                <a:latin typeface="+mn-lt"/>
                <a:ea typeface="ＭＳ Ｐゴシック" pitchFamily="-84" charset="-128"/>
                <a:cs typeface="ＭＳ Ｐゴシック" pitchFamily="-84" charset="-128"/>
              </a:rPr>
              <a:t>variable expenses.</a:t>
            </a:r>
            <a:r>
              <a:rPr lang="en-US" sz="1200" b="0" i="0" kern="1200" dirty="0">
                <a:solidFill>
                  <a:schemeClr val="tx1"/>
                </a:solidFill>
                <a:effectLst/>
                <a:latin typeface="+mn-lt"/>
                <a:ea typeface="ＭＳ Ｐゴシック" pitchFamily="-84" charset="-128"/>
                <a:cs typeface="ＭＳ Ｐゴシック" pitchFamily="-84" charset="-128"/>
              </a:rPr>
              <a:t> However, interest expense is at, and expected to remain at, $60 million per year due to its fixed nature.</a:t>
            </a:r>
          </a:p>
          <a:p>
            <a:endParaRPr lang="en-US" altLang="en-US" sz="1200" b="0" i="0" kern="1200" dirty="0">
              <a:solidFill>
                <a:schemeClr val="tx1"/>
              </a:solidFill>
              <a:effectLst/>
              <a:latin typeface="+mn-lt"/>
              <a:ea typeface="ＭＳ Ｐゴシック" pitchFamily="-84" charset="-128"/>
            </a:endParaRPr>
          </a:p>
          <a:p>
            <a:r>
              <a:rPr lang="en-US" sz="1200" b="0" i="0" kern="1200" dirty="0">
                <a:solidFill>
                  <a:schemeClr val="tx1"/>
                </a:solidFill>
                <a:effectLst/>
                <a:latin typeface="+mn-lt"/>
                <a:ea typeface="ＭＳ Ｐゴシック" pitchFamily="-84" charset="-128"/>
                <a:cs typeface="ＭＳ Ｐゴシック" pitchFamily="-84" charset="-128"/>
              </a:rPr>
              <a:t>The middle numerical column of</a:t>
            </a:r>
            <a:r>
              <a:rPr lang="en-US" sz="1200" b="0" i="0" kern="1200" baseline="0" dirty="0">
                <a:solidFill>
                  <a:schemeClr val="tx1"/>
                </a:solidFill>
                <a:effectLst/>
                <a:latin typeface="+mn-lt"/>
                <a:ea typeface="ＭＳ Ｐゴシック" pitchFamily="-84" charset="-128"/>
                <a:cs typeface="ＭＳ Ｐゴシック" pitchFamily="-84" charset="-128"/>
              </a:rPr>
              <a:t> Exhibit 11.6</a:t>
            </a:r>
            <a:r>
              <a:rPr lang="en-US" sz="1200" b="0" i="0" kern="1200" dirty="0">
                <a:solidFill>
                  <a:schemeClr val="tx1"/>
                </a:solidFill>
                <a:effectLst/>
                <a:latin typeface="+mn-lt"/>
                <a:ea typeface="ＭＳ Ｐゴシック" pitchFamily="-84" charset="-128"/>
                <a:cs typeface="ＭＳ Ｐゴシック" pitchFamily="-84" charset="-128"/>
              </a:rPr>
              <a:t> shows that Diego’s income increases by 83% to $165 million if sales increase by 50% to $900 million. In contrast, the far right column shows that income decreases by 83% if sales decline by 50%. These results reveal that the amount of fixed interest expense affects a company’s risk of its ability to pay interest, which is numerically reflected in the </a:t>
            </a:r>
            <a:r>
              <a:rPr lang="en-US" sz="1200" b="1" i="0" kern="1200" dirty="0">
                <a:solidFill>
                  <a:schemeClr val="tx1"/>
                </a:solidFill>
                <a:effectLst/>
                <a:latin typeface="+mn-lt"/>
                <a:ea typeface="ＭＳ Ｐゴシック" pitchFamily="-84" charset="-128"/>
                <a:cs typeface="ＭＳ Ｐゴシック" pitchFamily="-84" charset="-128"/>
              </a:rPr>
              <a:t>times interest earned </a:t>
            </a:r>
            <a:r>
              <a:rPr lang="en-US" sz="1200" b="0" i="0" kern="1200" dirty="0">
                <a:solidFill>
                  <a:schemeClr val="tx1"/>
                </a:solidFill>
                <a:effectLst/>
                <a:latin typeface="+mn-lt"/>
                <a:ea typeface="ＭＳ Ｐゴシック" pitchFamily="-84" charset="-128"/>
                <a:cs typeface="ＭＳ Ｐゴシック" pitchFamily="-84" charset="-128"/>
              </a:rPr>
              <a:t>ratio in Exhibit 11.7.</a:t>
            </a: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69</a:t>
            </a:fld>
            <a:endParaRPr lang="en-US"/>
          </a:p>
        </p:txBody>
      </p:sp>
    </p:spTree>
    <p:extLst>
      <p:ext uri="{BB962C8B-B14F-4D97-AF65-F5344CB8AC3E}">
        <p14:creationId xmlns:p14="http://schemas.microsoft.com/office/powerpoint/2010/main" val="3238712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payroll procedures and keeping adequate payroll reports and records are essential to a company’s success. This appendix focuses on payroll accounting and its reports, records, and procedures.</a:t>
            </a:r>
          </a:p>
          <a:p>
            <a:r>
              <a:rPr lang="en-US" dirty="0"/>
              <a:t/>
            </a:r>
            <a:br>
              <a:rPr lang="en-US" dirty="0"/>
            </a:br>
            <a:r>
              <a:rPr lang="en-US" b="1" dirty="0"/>
              <a:t>Payroll Reports </a:t>
            </a:r>
            <a:r>
              <a:rPr lang="en-US" dirty="0"/>
              <a:t>Most employees and employers are required to pay local, state, and federal payroll taxes. Payroll expenses involve liabilities to individual employees, to federal and state governments, and to other organizations such as insurance companies. Beyond paying these liabilities, employers are required to prepare and submit reports explaining how they computed these payments.</a:t>
            </a:r>
          </a:p>
          <a:p>
            <a:r>
              <a:rPr lang="en-US" dirty="0"/>
              <a:t> </a:t>
            </a:r>
          </a:p>
          <a:p>
            <a:r>
              <a:rPr lang="en-US" b="1" dirty="0"/>
              <a:t>Reporting FICA Taxes and Income Taxes </a:t>
            </a:r>
            <a:r>
              <a:rPr lang="en-US" dirty="0"/>
              <a:t>The Federal Insurance Contributions Act (FICA) requires each employer to file an Internal Revenue Service (IRS) </a:t>
            </a:r>
            <a:r>
              <a:rPr lang="en-US" b="1" dirty="0"/>
              <a:t>Form 941, </a:t>
            </a:r>
            <a:r>
              <a:rPr lang="en-US" dirty="0"/>
              <a:t>the </a:t>
            </a:r>
            <a:r>
              <a:rPr lang="en-US" i="1" dirty="0"/>
              <a:t>Employer’s Quarterly Federal Tax Return, </a:t>
            </a:r>
            <a:r>
              <a:rPr lang="en-US" dirty="0"/>
              <a:t>within one month after the end of each calendar quarter. Accounting information and software are helpful in tracking payroll transactions and reporting the accumulated information on Form 941. Specifically, the employer reports total wages subject to income tax withholding on line 2 of Form 941. </a:t>
            </a:r>
          </a:p>
          <a:p>
            <a:endParaRPr lang="en-US" dirty="0"/>
          </a:p>
          <a:p>
            <a:r>
              <a:rPr lang="en-US" b="1" dirty="0"/>
              <a:t>Federal depository banks </a:t>
            </a:r>
            <a:r>
              <a:rPr lang="en-US" dirty="0"/>
              <a:t>are authorized to accept deposits of amounts payable to the federal government. Deposit requirements depend on the amount of tax owed. For example, when the sum of FICA taxes plus the employee income taxes is less than $2,500 for a quarter, the taxes can be paid when Form 941 is filed. Companies with large payrolls are often required to pay monthly or even semiweekly.</a:t>
            </a:r>
          </a:p>
          <a:p>
            <a:r>
              <a:rPr lang="en-US" dirty="0"/>
              <a:t> </a:t>
            </a:r>
          </a:p>
          <a:p>
            <a:r>
              <a:rPr lang="en-US" b="1" dirty="0"/>
              <a:t>Reporting FUTA Taxes and SUTA Taxes </a:t>
            </a:r>
            <a:r>
              <a:rPr lang="en-US" dirty="0"/>
              <a:t>An employer’s federal unemployment taxes (FUTA) are reported on an annual basis by filing an </a:t>
            </a:r>
            <a:r>
              <a:rPr lang="en-US" i="1" dirty="0"/>
              <a:t>Annual Federal Unemployment Tax Return, </a:t>
            </a:r>
            <a:r>
              <a:rPr lang="en-US" dirty="0"/>
              <a:t>IRS </a:t>
            </a:r>
            <a:r>
              <a:rPr lang="en-US" b="1" dirty="0"/>
              <a:t>Form 940. </a:t>
            </a:r>
            <a:r>
              <a:rPr lang="en-US" dirty="0"/>
              <a:t>It must be mailed on or before January 31 following the end of each tax year. Ten more days are allowed if all required tax deposits are filed on a timely basis and the full amount of tax is paid on or before January 31. FUTA payments are made quarterly to a federal depository bank if the total amount due exceeds $500. </a:t>
            </a:r>
          </a:p>
          <a:p>
            <a:endParaRPr lang="en-US" dirty="0"/>
          </a:p>
          <a:p>
            <a:r>
              <a:rPr lang="en-US" dirty="0"/>
              <a:t>If</a:t>
            </a:r>
            <a:r>
              <a:rPr lang="en-US" baseline="0" dirty="0"/>
              <a:t> </a:t>
            </a:r>
            <a:r>
              <a:rPr lang="en-US" dirty="0"/>
              <a:t>$500 or less is due, the taxes are remitted annually. Requirements for paying and reporting state unemployment taxes (SUTA) vary depending on the laws of each state. Most states require quarterly payments and reports.</a:t>
            </a:r>
          </a:p>
          <a:p>
            <a:r>
              <a:rPr lang="en-US" dirty="0"/>
              <a:t> </a:t>
            </a:r>
          </a:p>
          <a:p>
            <a:r>
              <a:rPr lang="en-US" b="1" dirty="0"/>
              <a:t>Reporting Wages and Salaries  </a:t>
            </a:r>
            <a:r>
              <a:rPr lang="en-US" dirty="0"/>
              <a:t>Employers are required to give each employee an annual report of his or her wages subject to FICA and federal income taxes along with the amounts of these taxes withheld. This report is called a </a:t>
            </a:r>
            <a:r>
              <a:rPr lang="en-US" i="1" dirty="0"/>
              <a:t>Wage and Tax Statement, </a:t>
            </a:r>
            <a:r>
              <a:rPr lang="en-US" dirty="0"/>
              <a:t>or </a:t>
            </a:r>
            <a:r>
              <a:rPr lang="en-US" b="1" dirty="0"/>
              <a:t>Form W-2. </a:t>
            </a:r>
            <a:r>
              <a:rPr lang="en-US" dirty="0"/>
              <a:t>It must be given to employees before January 31 following the year covered by the report. </a:t>
            </a:r>
          </a:p>
          <a:p>
            <a:endParaRPr lang="en-US" altLang="en-US" sz="1000" dirty="0">
              <a:cs typeface="Arial" charset="0"/>
            </a:endParaRPr>
          </a:p>
          <a:p>
            <a:r>
              <a:rPr lang="en-US" b="1" dirty="0"/>
              <a:t>Payroll Records  </a:t>
            </a:r>
            <a:r>
              <a:rPr lang="en-US" dirty="0"/>
              <a:t>Employers must keep payroll records in addition to reporting and paying taxes. These records usually include a payroll register and an individual earnings report for each employee.</a:t>
            </a:r>
          </a:p>
          <a:p>
            <a:r>
              <a:rPr lang="en-US" dirty="0"/>
              <a:t/>
            </a:r>
            <a:br>
              <a:rPr lang="en-US" dirty="0"/>
            </a:br>
            <a:r>
              <a:rPr lang="en-US" b="1" dirty="0"/>
              <a:t>Computing Federal Income Taxes </a:t>
            </a:r>
            <a:r>
              <a:rPr lang="en-US" dirty="0"/>
              <a:t>To compute the amount of taxes withheld from each employee’s wages, we need to determine both the employee’s wages earned and the employee’s number of </a:t>
            </a:r>
            <a:r>
              <a:rPr lang="en-US" i="1" dirty="0"/>
              <a:t>withholding allowances. </a:t>
            </a:r>
            <a:r>
              <a:rPr lang="en-US" dirty="0"/>
              <a:t>Each employee records the number of withholding allowances claimed on a withholding allowance certificate, </a:t>
            </a:r>
            <a:r>
              <a:rPr lang="en-US" b="1" dirty="0"/>
              <a:t>Form W-4, </a:t>
            </a:r>
            <a:r>
              <a:rPr lang="en-US" dirty="0"/>
              <a:t>filed with the employer. When the number of withholding allowances increases, the amount of income taxes withheld decreases.</a:t>
            </a:r>
          </a:p>
          <a:p>
            <a:endParaRPr lang="en-US" altLang="en-US" sz="1000" dirty="0">
              <a:cs typeface="Arial" charset="0"/>
            </a:endParaRPr>
          </a:p>
          <a:p>
            <a:r>
              <a:rPr lang="en-US" dirty="0"/>
              <a:t>Employers often use a </a:t>
            </a:r>
            <a:r>
              <a:rPr lang="en-US" b="1" dirty="0"/>
              <a:t>wage bracket withholding table </a:t>
            </a:r>
            <a:r>
              <a:rPr lang="en-US" dirty="0"/>
              <a:t>to compute the federal income taxes withheld from each employee’s gross pay. </a:t>
            </a:r>
            <a:endParaRPr lang="en-US" altLang="en-US" sz="1000" dirty="0">
              <a:cs typeface="Arial" charset="0"/>
            </a:endParaRPr>
          </a:p>
        </p:txBody>
      </p:sp>
      <p:sp>
        <p:nvSpPr>
          <p:cNvPr id="4" name="Slide Number Placeholder 3"/>
          <p:cNvSpPr>
            <a:spLocks noGrp="1"/>
          </p:cNvSpPr>
          <p:nvPr>
            <p:ph type="sldNum" sz="quarter" idx="10"/>
          </p:nvPr>
        </p:nvSpPr>
        <p:spPr/>
        <p:txBody>
          <a:bodyPr/>
          <a:lstStyle/>
          <a:p>
            <a:fld id="{AFA4A808-6977-4D0A-82D1-44B0E36978EB}" type="slidenum">
              <a:rPr lang="en-US" smtClean="0"/>
              <a:t>73</a:t>
            </a:fld>
            <a:endParaRPr lang="en-US"/>
          </a:p>
        </p:txBody>
      </p:sp>
    </p:spTree>
    <p:extLst>
      <p:ext uri="{BB962C8B-B14F-4D97-AF65-F5344CB8AC3E}">
        <p14:creationId xmlns:p14="http://schemas.microsoft.com/office/powerpoint/2010/main" val="799589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Income Tax Liabilities </a:t>
            </a:r>
            <a:r>
              <a:rPr lang="en-US" dirty="0"/>
              <a:t>Corporations are subject to income taxes and must estimate their income tax liability when preparing financial statements. Since income tax expense is created by earning income, a liability is incurred when income is earned. This tax must be paid quarterly under federal regulations. To illustrate, consider a corporation that prepares monthly financial statements. Based on its income in January 2017, this corporation estimates that it owes income taxes of $12,100. The first adjusting entry records this estimate.</a:t>
            </a:r>
          </a:p>
          <a:p>
            <a:endParaRPr lang="en-US" dirty="0"/>
          </a:p>
          <a:p>
            <a:r>
              <a:rPr lang="en-US" dirty="0"/>
              <a:t>The tax liability is recorded each month until the first quarterly payment is made. If the company’s estimated taxes for this first quarter total $30,000, the entry to record its payment is shown second.</a:t>
            </a:r>
          </a:p>
          <a:p>
            <a:endParaRPr lang="en-US" dirty="0"/>
          </a:p>
          <a:p>
            <a:r>
              <a:rPr lang="en-US" dirty="0"/>
              <a:t>This process of accruing and then paying estimated income taxes continues through the year. When annual financial statements are prepared at year-end, the corporation knows its actual total income and the actual amount of income taxes it must pay. This information allows it to properly record income taxes expense for the fourth quarter so that the total of the four quarters’ expense amounts equals the actual taxes paid to the government.</a:t>
            </a:r>
          </a:p>
        </p:txBody>
      </p:sp>
      <p:sp>
        <p:nvSpPr>
          <p:cNvPr id="4" name="Slide Number Placeholder 3"/>
          <p:cNvSpPr>
            <a:spLocks noGrp="1"/>
          </p:cNvSpPr>
          <p:nvPr>
            <p:ph type="sldNum" sz="quarter" idx="10"/>
          </p:nvPr>
        </p:nvSpPr>
        <p:spPr/>
        <p:txBody>
          <a:bodyPr/>
          <a:lstStyle/>
          <a:p>
            <a:fld id="{AFA4A808-6977-4D0A-82D1-44B0E36978EB}" type="slidenum">
              <a:rPr lang="en-US" smtClean="0"/>
              <a:t>74</a:t>
            </a:fld>
            <a:endParaRPr lang="en-US"/>
          </a:p>
        </p:txBody>
      </p:sp>
    </p:spTree>
    <p:extLst>
      <p:ext uri="{BB962C8B-B14F-4D97-AF65-F5344CB8AC3E}">
        <p14:creationId xmlns:p14="http://schemas.microsoft.com/office/powerpoint/2010/main" val="275791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Accounting for liabilities involves addressing three important questions: Whom to pay? When to pay? How much to pay? Answers to these questions are often decided when a liability is incurred. For example, if a company has a $100 account payable to a specific individual, payable on March 15, the answers are clear. The company knows whom to pay, when to pay, and how much to pay. However, the answers to one or more of these questions are uncertain for some liabilities.</a:t>
            </a:r>
          </a:p>
        </p:txBody>
      </p:sp>
      <p:sp>
        <p:nvSpPr>
          <p:cNvPr id="4" name="Slide Number Placeholder 3"/>
          <p:cNvSpPr>
            <a:spLocks noGrp="1"/>
          </p:cNvSpPr>
          <p:nvPr>
            <p:ph type="sldNum" sz="quarter" idx="10"/>
          </p:nvPr>
        </p:nvSpPr>
        <p:spPr/>
        <p:txBody>
          <a:bodyPr/>
          <a:lstStyle/>
          <a:p>
            <a:fld id="{AFA4A808-6977-4D0A-82D1-44B0E36978EB}" type="slidenum">
              <a:rPr lang="en-US" smtClean="0"/>
              <a:t>9</a:t>
            </a:fld>
            <a:endParaRPr lang="en-US"/>
          </a:p>
        </p:txBody>
      </p:sp>
    </p:spTree>
    <p:extLst>
      <p:ext uri="{BB962C8B-B14F-4D97-AF65-F5344CB8AC3E}">
        <p14:creationId xmlns:p14="http://schemas.microsoft.com/office/powerpoint/2010/main" val="206939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liabilities arise from situations with little uncertainty. They are set by agreements, contracts, or laws and are measurable. These liabilities are </a:t>
            </a:r>
            <a:r>
              <a:rPr lang="en-US" b="1" dirty="0"/>
              <a:t>known liabilities, </a:t>
            </a:r>
            <a:r>
              <a:rPr lang="en-US" dirty="0"/>
              <a:t>also called </a:t>
            </a:r>
            <a:r>
              <a:rPr lang="en-US" i="1" dirty="0"/>
              <a:t>definitely determinable liabilities. </a:t>
            </a:r>
            <a:r>
              <a:rPr lang="en-US" dirty="0"/>
              <a:t>Known liabilities include accounts payable, notes payable, payroll, sales taxes, unearned revenues, and leases. </a:t>
            </a:r>
          </a:p>
        </p:txBody>
      </p:sp>
      <p:sp>
        <p:nvSpPr>
          <p:cNvPr id="4" name="Slide Number Placeholder 3"/>
          <p:cNvSpPr>
            <a:spLocks noGrp="1"/>
          </p:cNvSpPr>
          <p:nvPr>
            <p:ph type="sldNum" sz="quarter" idx="10"/>
          </p:nvPr>
        </p:nvSpPr>
        <p:spPr/>
        <p:txBody>
          <a:bodyPr/>
          <a:lstStyle/>
          <a:p>
            <a:fld id="{AFA4A808-6977-4D0A-82D1-44B0E36978EB}" type="slidenum">
              <a:rPr lang="en-US" smtClean="0"/>
              <a:t>11</a:t>
            </a:fld>
            <a:endParaRPr lang="en-US"/>
          </a:p>
        </p:txBody>
      </p:sp>
    </p:spTree>
    <p:extLst>
      <p:ext uri="{BB962C8B-B14F-4D97-AF65-F5344CB8AC3E}">
        <p14:creationId xmlns:p14="http://schemas.microsoft.com/office/powerpoint/2010/main" val="2018407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Home Depot sells materials on August 31 for $6,000 cash that are subject to a 5% sales tax, the revenue portion of this transaction is recorded as shown. (The entry for cost of sales is omitted for simplicity.)</a:t>
            </a:r>
          </a:p>
          <a:p>
            <a:endParaRPr lang="en-US" dirty="0"/>
          </a:p>
          <a:p>
            <a:r>
              <a:rPr lang="en-US" dirty="0"/>
              <a:t>Sales Taxes Payable is debited and Cash credited when it remits these collections to the government. Sales Taxes Payable is not an expense. It arises because laws require sellers to collect this cash from customers for the government.</a:t>
            </a:r>
          </a:p>
        </p:txBody>
      </p:sp>
      <p:sp>
        <p:nvSpPr>
          <p:cNvPr id="4" name="Slide Number Placeholder 3"/>
          <p:cNvSpPr>
            <a:spLocks noGrp="1"/>
          </p:cNvSpPr>
          <p:nvPr>
            <p:ph type="sldNum" sz="quarter" idx="10"/>
          </p:nvPr>
        </p:nvSpPr>
        <p:spPr/>
        <p:txBody>
          <a:bodyPr/>
          <a:lstStyle/>
          <a:p>
            <a:fld id="{AFA4A808-6977-4D0A-82D1-44B0E36978EB}" type="slidenum">
              <a:rPr lang="en-US" smtClean="0"/>
              <a:t>12</a:t>
            </a:fld>
            <a:endParaRPr lang="en-US"/>
          </a:p>
        </p:txBody>
      </p:sp>
    </p:spTree>
    <p:extLst>
      <p:ext uri="{BB962C8B-B14F-4D97-AF65-F5344CB8AC3E}">
        <p14:creationId xmlns:p14="http://schemas.microsoft.com/office/powerpoint/2010/main" val="348389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Unearned revenues </a:t>
            </a:r>
            <a:r>
              <a:rPr lang="en-US" dirty="0"/>
              <a:t>(also called </a:t>
            </a:r>
            <a:r>
              <a:rPr lang="en-US" i="1" dirty="0"/>
              <a:t>deferred revenues, collections in advance, </a:t>
            </a:r>
            <a:r>
              <a:rPr lang="en-US" dirty="0"/>
              <a:t>and </a:t>
            </a:r>
            <a:r>
              <a:rPr lang="en-US" i="1" dirty="0"/>
              <a:t>prepayments</a:t>
            </a:r>
            <a:r>
              <a:rPr lang="en-US" dirty="0"/>
              <a:t>) are amounts received in advance from customers for future products or services. Advance ticket sales for sporting events or music concerts are examples. </a:t>
            </a:r>
            <a:r>
              <a:rPr lang="en-US" b="1" dirty="0"/>
              <a:t>Rihanna</a:t>
            </a:r>
            <a:r>
              <a:rPr lang="en-US" dirty="0"/>
              <a:t>, for instance, has “deferred revenues” from advance ticket sales. To illustrate, assume that Rihanna sells $5 million in tickets for eight concerts; the entry is shown first in the slide.</a:t>
            </a:r>
          </a:p>
          <a:p>
            <a:endParaRPr lang="en-US" altLang="en-US" dirty="0"/>
          </a:p>
          <a:p>
            <a:r>
              <a:rPr lang="en-US" dirty="0"/>
              <a:t>When a concert is played, Rihanna would record revenue for the portion earned as shown in the second entry.</a:t>
            </a:r>
          </a:p>
          <a:p>
            <a:endParaRPr lang="en-US" dirty="0"/>
          </a:p>
          <a:p>
            <a:r>
              <a:rPr lang="en-US" dirty="0"/>
              <a:t>Unearned Ticket Revenue is an unearned revenue account and is reported as a current liability. Unearned revenues also arise with airline ticket sales, magazine subscriptions, construction projects, hotel reservations, gift card sales, and custom orders.</a:t>
            </a:r>
          </a:p>
        </p:txBody>
      </p:sp>
      <p:sp>
        <p:nvSpPr>
          <p:cNvPr id="4" name="Slide Number Placeholder 3"/>
          <p:cNvSpPr>
            <a:spLocks noGrp="1"/>
          </p:cNvSpPr>
          <p:nvPr>
            <p:ph type="sldNum" sz="quarter" idx="10"/>
          </p:nvPr>
        </p:nvSpPr>
        <p:spPr/>
        <p:txBody>
          <a:bodyPr/>
          <a:lstStyle/>
          <a:p>
            <a:fld id="{AFA4A808-6977-4D0A-82D1-44B0E36978EB}" type="slidenum">
              <a:rPr lang="en-US" smtClean="0"/>
              <a:t>13</a:t>
            </a:fld>
            <a:endParaRPr lang="en-US"/>
          </a:p>
        </p:txBody>
      </p:sp>
    </p:spTree>
    <p:extLst>
      <p:ext uri="{BB962C8B-B14F-4D97-AF65-F5344CB8AC3E}">
        <p14:creationId xmlns:p14="http://schemas.microsoft.com/office/powerpoint/2010/main" val="285261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short-term note payable </a:t>
            </a:r>
            <a:r>
              <a:rPr lang="en-US" dirty="0"/>
              <a:t>is a written promise to pay a specified amount on a stated future date within one year or the company’s operating cycle, whichever is longer. Promissory notes can be sold or transferred from party to party. The written documentation provided by notes is helpful in resolving disputes and for pursuing legal actions involving these liabilities. Most notes payable bear interest to compensate for use of the money until payment is made. </a:t>
            </a:r>
            <a:endParaRPr lang="en-US" alt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16</a:t>
            </a:fld>
            <a:endParaRPr lang="en-US"/>
          </a:p>
        </p:txBody>
      </p:sp>
    </p:spTree>
    <p:extLst>
      <p:ext uri="{BB962C8B-B14F-4D97-AF65-F5344CB8AC3E}">
        <p14:creationId xmlns:p14="http://schemas.microsoft.com/office/powerpoint/2010/main" val="3408425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762000" y="2667000"/>
            <a:ext cx="7696200" cy="17526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40714347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7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2438400"/>
            <a:ext cx="822960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457200" y="3657600"/>
            <a:ext cx="8153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4" name="Picture Placeholder 3"/>
          <p:cNvSpPr>
            <a:spLocks noGrp="1"/>
          </p:cNvSpPr>
          <p:nvPr>
            <p:ph type="pic" sz="quarter" idx="19"/>
          </p:nvPr>
        </p:nvSpPr>
        <p:spPr>
          <a:xfrm>
            <a:off x="762000" y="5029200"/>
            <a:ext cx="2971800" cy="1219200"/>
          </a:xfrm>
        </p:spPr>
        <p:txBody>
          <a:bodyPr/>
          <a:lstStyle/>
          <a:p>
            <a:endParaRPr lang="en-US"/>
          </a:p>
        </p:txBody>
      </p:sp>
      <p:sp>
        <p:nvSpPr>
          <p:cNvPr id="7" name="Picture Placeholder 6"/>
          <p:cNvSpPr>
            <a:spLocks noGrp="1"/>
          </p:cNvSpPr>
          <p:nvPr>
            <p:ph type="pic" sz="quarter" idx="20"/>
          </p:nvPr>
        </p:nvSpPr>
        <p:spPr>
          <a:xfrm>
            <a:off x="5486400" y="4800600"/>
            <a:ext cx="2781300" cy="1295401"/>
          </a:xfrm>
        </p:spPr>
        <p:txBody>
          <a:bodyPr/>
          <a:lstStyle/>
          <a:p>
            <a:endParaRPr lang="en-US" dirty="0"/>
          </a:p>
        </p:txBody>
      </p:sp>
    </p:spTree>
    <p:extLst>
      <p:ext uri="{BB962C8B-B14F-4D97-AF65-F5344CB8AC3E}">
        <p14:creationId xmlns:p14="http://schemas.microsoft.com/office/powerpoint/2010/main" val="2017899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38400"/>
            <a:ext cx="80010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533400" y="3886200"/>
            <a:ext cx="80772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5971560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417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916302"/>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3" r:id="rId4"/>
    <p:sldLayoutId id="2147483678"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9</a:t>
            </a:r>
          </a:p>
          <a:p>
            <a:r>
              <a:rPr lang="en-US" sz="3600" dirty="0">
                <a:solidFill>
                  <a:schemeClr val="tx1"/>
                </a:solidFill>
              </a:rPr>
              <a:t>Accounting for Current Liabilities </a:t>
            </a:r>
            <a:endParaRPr lang="en-US" altLang="en-US" sz="3600" dirty="0">
              <a:solidFill>
                <a:schemeClr val="tx1"/>
              </a:solidFill>
            </a:endParaRP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75102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98" y="2209800"/>
            <a:ext cx="8518902" cy="2667000"/>
          </a:xfrm>
        </p:spPr>
        <p:txBody>
          <a:bodyPr>
            <a:noAutofit/>
          </a:bodyPr>
          <a:lstStyle/>
          <a:p>
            <a:r>
              <a:rPr lang="en-US" altLang="en-US" b="1" dirty="0"/>
              <a:t>Learning Objective</a:t>
            </a:r>
            <a:r>
              <a:rPr lang="en-US" altLang="en-US" dirty="0"/>
              <a:t> </a:t>
            </a:r>
            <a:r>
              <a:rPr lang="en-US" altLang="en-US" b="1" dirty="0"/>
              <a:t>C2:</a:t>
            </a:r>
            <a:r>
              <a:rPr lang="en-US" b="1" dirty="0"/>
              <a:t> </a:t>
            </a:r>
            <a:r>
              <a:rPr lang="en-US" dirty="0"/>
              <a:t>Identify and describe known current liabilities.</a:t>
            </a:r>
          </a:p>
        </p:txBody>
      </p:sp>
    </p:spTree>
    <p:extLst>
      <p:ext uri="{BB962C8B-B14F-4D97-AF65-F5344CB8AC3E}">
        <p14:creationId xmlns:p14="http://schemas.microsoft.com/office/powerpoint/2010/main" val="380827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altLang="en-US" dirty="0"/>
              <a:t>Known Liabilities</a:t>
            </a:r>
            <a:endParaRPr lang="en-US" dirty="0"/>
          </a:p>
        </p:txBody>
      </p:sp>
      <p:sp>
        <p:nvSpPr>
          <p:cNvPr id="4" name="Text Placeholder 3"/>
          <p:cNvSpPr>
            <a:spLocks noGrp="1"/>
          </p:cNvSpPr>
          <p:nvPr>
            <p:ph type="body" sz="quarter" idx="13"/>
          </p:nvPr>
        </p:nvSpPr>
        <p:spPr>
          <a:xfrm>
            <a:off x="581714" y="1295400"/>
            <a:ext cx="7966364" cy="381000"/>
          </a:xfrm>
        </p:spPr>
        <p:txBody>
          <a:bodyPr>
            <a:noAutofit/>
          </a:bodyPr>
          <a:lstStyle/>
          <a:p>
            <a:r>
              <a:rPr lang="en-US" altLang="en-US" b="1" kern="0" dirty="0">
                <a:solidFill>
                  <a:prstClr val="black"/>
                </a:solidFill>
              </a:rPr>
              <a:t>Learning Objective C2: </a:t>
            </a:r>
            <a:r>
              <a:rPr lang="en-US" dirty="0"/>
              <a:t>Identify and describe known current liabilities.</a:t>
            </a:r>
          </a:p>
        </p:txBody>
      </p:sp>
      <p:sp>
        <p:nvSpPr>
          <p:cNvPr id="3" name="Content Placeholder 2"/>
          <p:cNvSpPr>
            <a:spLocks noGrp="1"/>
          </p:cNvSpPr>
          <p:nvPr>
            <p:ph idx="1"/>
          </p:nvPr>
        </p:nvSpPr>
        <p:spPr>
          <a:xfrm>
            <a:off x="381000" y="2133600"/>
            <a:ext cx="8382000" cy="3962400"/>
          </a:xfrm>
        </p:spPr>
        <p:txBody>
          <a:bodyPr/>
          <a:lstStyle/>
          <a:p>
            <a:r>
              <a:rPr lang="en-US" altLang="en-US" dirty="0">
                <a:ea typeface="ＭＳ Ｐゴシック" pitchFamily="-84" charset="-128"/>
              </a:rPr>
              <a:t>Accounts Payable</a:t>
            </a:r>
          </a:p>
          <a:p>
            <a:r>
              <a:rPr lang="en-US" dirty="0"/>
              <a:t>Sales Taxes Payable</a:t>
            </a:r>
          </a:p>
          <a:p>
            <a:r>
              <a:rPr lang="en-US" altLang="en-US" dirty="0">
                <a:ea typeface="ＭＳ Ｐゴシック" pitchFamily="-84" charset="-128"/>
              </a:rPr>
              <a:t>Unearned Revenues</a:t>
            </a:r>
          </a:p>
          <a:p>
            <a:r>
              <a:rPr lang="en-US" dirty="0"/>
              <a:t>Short-Term Notes Payable</a:t>
            </a:r>
          </a:p>
          <a:p>
            <a:r>
              <a:rPr lang="en-US" altLang="en-US" dirty="0">
                <a:ea typeface="ＭＳ Ｐゴシック" pitchFamily="-84" charset="-128"/>
              </a:rPr>
              <a:t>Payroll Liabilities</a:t>
            </a:r>
          </a:p>
          <a:p>
            <a:r>
              <a:rPr lang="en-US" dirty="0"/>
              <a:t>Multi-Period Known Liabilities</a:t>
            </a:r>
          </a:p>
        </p:txBody>
      </p:sp>
    </p:spTree>
    <p:extLst>
      <p:ext uri="{BB962C8B-B14F-4D97-AF65-F5344CB8AC3E}">
        <p14:creationId xmlns:p14="http://schemas.microsoft.com/office/powerpoint/2010/main" val="265127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28212"/>
          </a:xfrm>
        </p:spPr>
        <p:txBody>
          <a:bodyPr/>
          <a:lstStyle/>
          <a:p>
            <a:r>
              <a:rPr lang="en-US" altLang="en-US" dirty="0"/>
              <a:t>Sales Tax Payable</a:t>
            </a:r>
            <a:endParaRPr lang="en-US" dirty="0"/>
          </a:p>
        </p:txBody>
      </p:sp>
      <p:sp>
        <p:nvSpPr>
          <p:cNvPr id="4" name="Text Placeholder 3"/>
          <p:cNvSpPr>
            <a:spLocks noGrp="1"/>
          </p:cNvSpPr>
          <p:nvPr>
            <p:ph type="body" sz="quarter" idx="13"/>
          </p:nvPr>
        </p:nvSpPr>
        <p:spPr>
          <a:xfrm>
            <a:off x="623455" y="1295400"/>
            <a:ext cx="7897091" cy="503802"/>
          </a:xfrm>
        </p:spPr>
        <p:txBody>
          <a:bodyPr>
            <a:noAutofit/>
          </a:bodyPr>
          <a:lstStyle/>
          <a:p>
            <a:r>
              <a:rPr lang="en-US" altLang="en-US" b="1" kern="0" dirty="0">
                <a:solidFill>
                  <a:prstClr val="black"/>
                </a:solidFill>
              </a:rPr>
              <a:t>Learning Objective C2: </a:t>
            </a:r>
            <a:r>
              <a:rPr lang="en-US" dirty="0"/>
              <a:t>Identify and describe known current liabilities.</a:t>
            </a:r>
          </a:p>
        </p:txBody>
      </p:sp>
      <p:sp>
        <p:nvSpPr>
          <p:cNvPr id="2" name="Content Placeholder 1"/>
          <p:cNvSpPr>
            <a:spLocks noGrp="1"/>
          </p:cNvSpPr>
          <p:nvPr>
            <p:ph idx="1"/>
          </p:nvPr>
        </p:nvSpPr>
        <p:spPr>
          <a:xfrm>
            <a:off x="457200" y="2133600"/>
            <a:ext cx="8153400" cy="838200"/>
          </a:xfrm>
        </p:spPr>
        <p:txBody>
          <a:bodyPr>
            <a:normAutofit/>
          </a:bodyPr>
          <a:lstStyle/>
          <a:p>
            <a:pPr marL="0" indent="0">
              <a:buNone/>
            </a:pPr>
            <a:r>
              <a:rPr lang="en-US" altLang="en-US" sz="2400" dirty="0"/>
              <a:t>On August 31, Home Depot sold materials for $6,000 that are subject to a 5% sales tax.</a:t>
            </a:r>
          </a:p>
        </p:txBody>
      </p:sp>
      <p:pic>
        <p:nvPicPr>
          <p:cNvPr id="6" name="Picture 9" descr="Aug. 31 journal entry debits Cash for 6,300, credits Sales for 6,000, and credits Sales Taxes Payable ($6,000 x 0.05) for 300 with explanation: To record cash sales and 5% sales tax. &#10;"/>
          <p:cNvPicPr>
            <a:picLocks noChangeAspect="1" noChangeArrowheads="1"/>
          </p:cNvPicPr>
          <p:nvPr/>
        </p:nvPicPr>
        <p:blipFill>
          <a:blip r:embed="rId3" cstate="print"/>
          <a:srcRect/>
          <a:stretch>
            <a:fillRect/>
          </a:stretch>
        </p:blipFill>
        <p:spPr bwMode="auto">
          <a:xfrm>
            <a:off x="770370" y="3200400"/>
            <a:ext cx="7687830" cy="1020701"/>
          </a:xfrm>
          <a:prstGeom prst="rect">
            <a:avLst/>
          </a:prstGeom>
          <a:noFill/>
          <a:ln w="9525">
            <a:solidFill>
              <a:schemeClr val="accent2">
                <a:lumMod val="50000"/>
              </a:schemeClr>
            </a:solidFill>
            <a:miter lim="800000"/>
            <a:headEnd/>
            <a:tailEnd/>
          </a:ln>
        </p:spPr>
      </p:pic>
      <p:sp>
        <p:nvSpPr>
          <p:cNvPr id="5" name="Content Placeholder 4"/>
          <p:cNvSpPr>
            <a:spLocks noGrp="1"/>
          </p:cNvSpPr>
          <p:nvPr>
            <p:ph sz="quarter" idx="14"/>
          </p:nvPr>
        </p:nvSpPr>
        <p:spPr>
          <a:xfrm>
            <a:off x="533400" y="4648200"/>
            <a:ext cx="8077200" cy="1676400"/>
          </a:xfrm>
        </p:spPr>
        <p:txBody>
          <a:bodyPr>
            <a:normAutofit/>
          </a:bodyPr>
          <a:lstStyle/>
          <a:p>
            <a:pPr marL="0" indent="0">
              <a:buNone/>
            </a:pPr>
            <a:r>
              <a:rPr lang="en-US" sz="2400" dirty="0"/>
              <a:t>$6,000 × 5% = $300</a:t>
            </a:r>
          </a:p>
        </p:txBody>
      </p:sp>
    </p:spTree>
    <p:extLst>
      <p:ext uri="{BB962C8B-B14F-4D97-AF65-F5344CB8AC3E}">
        <p14:creationId xmlns:p14="http://schemas.microsoft.com/office/powerpoint/2010/main" val="387697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908883"/>
          </a:xfrm>
        </p:spPr>
        <p:txBody>
          <a:bodyPr/>
          <a:lstStyle/>
          <a:p>
            <a:r>
              <a:rPr lang="en-US" altLang="en-US" dirty="0"/>
              <a:t>Unearned Revenues (1 of 2)</a:t>
            </a:r>
            <a:endParaRPr lang="en-US" dirty="0"/>
          </a:p>
        </p:txBody>
      </p:sp>
      <p:sp>
        <p:nvSpPr>
          <p:cNvPr id="4" name="Text Placeholder 3"/>
          <p:cNvSpPr>
            <a:spLocks noGrp="1"/>
          </p:cNvSpPr>
          <p:nvPr>
            <p:ph type="body" sz="quarter" idx="13"/>
          </p:nvPr>
        </p:nvSpPr>
        <p:spPr>
          <a:xfrm>
            <a:off x="650987" y="1295400"/>
            <a:ext cx="7827818" cy="381000"/>
          </a:xfrm>
        </p:spPr>
        <p:txBody>
          <a:bodyPr>
            <a:noAutofit/>
          </a:bodyPr>
          <a:lstStyle/>
          <a:p>
            <a:r>
              <a:rPr lang="en-US" altLang="en-US" b="1" kern="0" dirty="0">
                <a:solidFill>
                  <a:prstClr val="black"/>
                </a:solidFill>
              </a:rPr>
              <a:t>Learning Objective C2: </a:t>
            </a:r>
            <a:r>
              <a:rPr lang="en-US" dirty="0"/>
              <a:t>Identify and describe known current liabilities.</a:t>
            </a:r>
          </a:p>
        </p:txBody>
      </p:sp>
      <p:sp>
        <p:nvSpPr>
          <p:cNvPr id="2" name="Content Placeholder 1"/>
          <p:cNvSpPr>
            <a:spLocks noGrp="1"/>
          </p:cNvSpPr>
          <p:nvPr>
            <p:ph sz="quarter" idx="15"/>
          </p:nvPr>
        </p:nvSpPr>
        <p:spPr>
          <a:xfrm>
            <a:off x="457200" y="2133600"/>
            <a:ext cx="8229600" cy="914400"/>
          </a:xfrm>
        </p:spPr>
        <p:txBody>
          <a:bodyPr>
            <a:normAutofit/>
          </a:bodyPr>
          <a:lstStyle/>
          <a:p>
            <a:pPr marL="0" indent="0">
              <a:buNone/>
            </a:pPr>
            <a:r>
              <a:rPr lang="en-US" altLang="en-US" sz="2400" dirty="0"/>
              <a:t>On June 30, Rihanna sells $5,000,000 in tickets for eight concerts.</a:t>
            </a:r>
          </a:p>
        </p:txBody>
      </p:sp>
      <p:pic>
        <p:nvPicPr>
          <p:cNvPr id="8" name="Picture 5" descr="This June 30 journal entry debits Cash, 5,000,000 and credits Uneanred Ticket Revenue, 5,000,000 with explaination: To record sale of concert tickets.&#10;"/>
          <p:cNvPicPr>
            <a:picLocks noChangeAspect="1" noChangeArrowheads="1"/>
          </p:cNvPicPr>
          <p:nvPr/>
        </p:nvPicPr>
        <p:blipFill>
          <a:blip r:embed="rId3" cstate="print"/>
          <a:srcRect/>
          <a:stretch>
            <a:fillRect/>
          </a:stretch>
        </p:blipFill>
        <p:spPr bwMode="auto">
          <a:xfrm>
            <a:off x="543722" y="3165475"/>
            <a:ext cx="8035636" cy="873125"/>
          </a:xfrm>
          <a:prstGeom prst="rect">
            <a:avLst/>
          </a:prstGeom>
          <a:noFill/>
          <a:ln w="9525">
            <a:solidFill>
              <a:schemeClr val="accent2">
                <a:lumMod val="50000"/>
              </a:schemeClr>
            </a:solidFill>
            <a:miter lim="800000"/>
            <a:headEnd/>
            <a:tailEnd/>
          </a:ln>
        </p:spPr>
      </p:pic>
    </p:spTree>
    <p:extLst>
      <p:ext uri="{BB962C8B-B14F-4D97-AF65-F5344CB8AC3E}">
        <p14:creationId xmlns:p14="http://schemas.microsoft.com/office/powerpoint/2010/main" val="25180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95274"/>
          </a:xfrm>
        </p:spPr>
        <p:txBody>
          <a:bodyPr/>
          <a:lstStyle/>
          <a:p>
            <a:r>
              <a:rPr lang="en-US" altLang="en-US" dirty="0"/>
              <a:t>Unearned Revenues (2 of 2)</a:t>
            </a:r>
            <a:endParaRPr lang="en-US" dirty="0"/>
          </a:p>
        </p:txBody>
      </p:sp>
      <p:sp>
        <p:nvSpPr>
          <p:cNvPr id="4" name="Text Placeholder 3"/>
          <p:cNvSpPr>
            <a:spLocks noGrp="1"/>
          </p:cNvSpPr>
          <p:nvPr>
            <p:ph type="body" sz="quarter" idx="13"/>
          </p:nvPr>
        </p:nvSpPr>
        <p:spPr>
          <a:xfrm>
            <a:off x="581714" y="1295400"/>
            <a:ext cx="7966364" cy="381000"/>
          </a:xfrm>
        </p:spPr>
        <p:txBody>
          <a:bodyPr>
            <a:noAutofit/>
          </a:bodyPr>
          <a:lstStyle/>
          <a:p>
            <a:r>
              <a:rPr lang="en-US" altLang="en-US" b="1" kern="0" dirty="0">
                <a:solidFill>
                  <a:prstClr val="black"/>
                </a:solidFill>
              </a:rPr>
              <a:t>Learning Objective C2: </a:t>
            </a:r>
            <a:r>
              <a:rPr lang="en-US" dirty="0"/>
              <a:t>Identify and describe known current liabilities.</a:t>
            </a:r>
          </a:p>
        </p:txBody>
      </p:sp>
      <p:sp>
        <p:nvSpPr>
          <p:cNvPr id="2" name="Content Placeholder 1"/>
          <p:cNvSpPr>
            <a:spLocks noGrp="1"/>
          </p:cNvSpPr>
          <p:nvPr>
            <p:ph sz="quarter" idx="15"/>
          </p:nvPr>
        </p:nvSpPr>
        <p:spPr>
          <a:xfrm>
            <a:off x="457200" y="2133600"/>
            <a:ext cx="8229600" cy="567771"/>
          </a:xfrm>
        </p:spPr>
        <p:txBody>
          <a:bodyPr>
            <a:normAutofit/>
          </a:bodyPr>
          <a:lstStyle/>
          <a:p>
            <a:pPr marL="0" indent="0">
              <a:buNone/>
            </a:pPr>
            <a:r>
              <a:rPr lang="en-US" altLang="en-US" sz="2400" dirty="0"/>
              <a:t>On Oct. 31, Rihanna performs a concert.</a:t>
            </a:r>
          </a:p>
        </p:txBody>
      </p:sp>
      <p:pic>
        <p:nvPicPr>
          <p:cNvPr id="8" name="Picture 6" descr="Oct. 31 journal entry debits Unearned Ticket Revenue, 625,000 and credits Ticket Revenue, 625,000 with explanation: To record concert ticket revenues earned.&#10;"/>
          <p:cNvPicPr>
            <a:picLocks noChangeAspect="1" noChangeArrowheads="1"/>
          </p:cNvPicPr>
          <p:nvPr/>
        </p:nvPicPr>
        <p:blipFill>
          <a:blip r:embed="rId2" cstate="print"/>
          <a:srcRect/>
          <a:stretch>
            <a:fillRect/>
          </a:stretch>
        </p:blipFill>
        <p:spPr bwMode="auto">
          <a:xfrm>
            <a:off x="548898" y="2819400"/>
            <a:ext cx="8031307" cy="870239"/>
          </a:xfrm>
          <a:prstGeom prst="rect">
            <a:avLst/>
          </a:prstGeom>
          <a:noFill/>
          <a:ln w="9525">
            <a:solidFill>
              <a:schemeClr val="accent2">
                <a:lumMod val="50000"/>
              </a:schemeClr>
            </a:solidFill>
            <a:miter lim="800000"/>
            <a:headEnd/>
            <a:tailEnd/>
          </a:ln>
        </p:spPr>
      </p:pic>
      <p:sp>
        <p:nvSpPr>
          <p:cNvPr id="5" name="Content Placeholder 4"/>
          <p:cNvSpPr>
            <a:spLocks noGrp="1"/>
          </p:cNvSpPr>
          <p:nvPr>
            <p:ph sz="quarter" idx="18"/>
          </p:nvPr>
        </p:nvSpPr>
        <p:spPr>
          <a:xfrm>
            <a:off x="486906" y="4114800"/>
            <a:ext cx="8153400" cy="1619915"/>
          </a:xfrm>
        </p:spPr>
        <p:txBody>
          <a:bodyPr>
            <a:normAutofit/>
          </a:bodyPr>
          <a:lstStyle/>
          <a:p>
            <a:pPr marL="0" indent="0">
              <a:buNone/>
            </a:pPr>
            <a:r>
              <a:rPr lang="en-US" sz="2400" dirty="0"/>
              <a:t>$5,000,000 / 8 = $625,000</a:t>
            </a:r>
          </a:p>
        </p:txBody>
      </p:sp>
    </p:spTree>
    <p:extLst>
      <p:ext uri="{BB962C8B-B14F-4D97-AF65-F5344CB8AC3E}">
        <p14:creationId xmlns:p14="http://schemas.microsoft.com/office/powerpoint/2010/main" val="30980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14600"/>
            <a:ext cx="8534400" cy="2191893"/>
          </a:xfrm>
        </p:spPr>
        <p:txBody>
          <a:bodyPr>
            <a:normAutofit/>
          </a:bodyPr>
          <a:lstStyle/>
          <a:p>
            <a:r>
              <a:rPr lang="en-US" altLang="en-US" b="1" dirty="0"/>
              <a:t>Learning Objective</a:t>
            </a:r>
            <a:r>
              <a:rPr lang="en-US" altLang="en-US" dirty="0"/>
              <a:t> </a:t>
            </a:r>
            <a:r>
              <a:rPr lang="en-US" altLang="en-US" b="1" dirty="0"/>
              <a:t>P1:</a:t>
            </a:r>
            <a:r>
              <a:rPr lang="en-US" altLang="en-US" dirty="0"/>
              <a:t> </a:t>
            </a:r>
            <a:r>
              <a:rPr lang="en-US" dirty="0"/>
              <a:t>Prepare entries to account for short-term notes payable.</a:t>
            </a:r>
          </a:p>
        </p:txBody>
      </p:sp>
    </p:spTree>
    <p:extLst>
      <p:ext uri="{BB962C8B-B14F-4D97-AF65-F5344CB8AC3E}">
        <p14:creationId xmlns:p14="http://schemas.microsoft.com/office/powerpoint/2010/main" val="205885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Short-Term Notes Payable</a:t>
            </a:r>
            <a:endParaRPr lang="en-US" dirty="0"/>
          </a:p>
        </p:txBody>
      </p:sp>
      <p:sp>
        <p:nvSpPr>
          <p:cNvPr id="4" name="Text Placeholder 3"/>
          <p:cNvSpPr>
            <a:spLocks noGrp="1"/>
          </p:cNvSpPr>
          <p:nvPr>
            <p:ph type="body" sz="quarter" idx="13"/>
          </p:nvPr>
        </p:nvSpPr>
        <p:spPr>
          <a:xfrm>
            <a:off x="554182" y="1295400"/>
            <a:ext cx="8035636" cy="565283"/>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3" name="Content Placeholder 2"/>
          <p:cNvSpPr>
            <a:spLocks noGrp="1"/>
          </p:cNvSpPr>
          <p:nvPr>
            <p:ph idx="1"/>
          </p:nvPr>
        </p:nvSpPr>
        <p:spPr>
          <a:xfrm>
            <a:off x="457200" y="2133600"/>
            <a:ext cx="8229600" cy="4267200"/>
          </a:xfrm>
        </p:spPr>
        <p:txBody>
          <a:bodyPr>
            <a:normAutofit/>
          </a:bodyPr>
          <a:lstStyle/>
          <a:p>
            <a:pPr marL="0" indent="0">
              <a:buNone/>
            </a:pPr>
            <a:r>
              <a:rPr lang="en-US" altLang="en-US" dirty="0"/>
              <a:t>A written promise to pay a specified amount on a stated future date within one year or the company’s operating cycle, whichever is longer.</a:t>
            </a:r>
          </a:p>
        </p:txBody>
      </p:sp>
    </p:spTree>
    <p:extLst>
      <p:ext uri="{BB962C8B-B14F-4D97-AF65-F5344CB8AC3E}">
        <p14:creationId xmlns:p14="http://schemas.microsoft.com/office/powerpoint/2010/main" val="198110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3997" cy="1066800"/>
          </a:xfrm>
        </p:spPr>
        <p:txBody>
          <a:bodyPr>
            <a:noAutofit/>
          </a:bodyPr>
          <a:lstStyle/>
          <a:p>
            <a:r>
              <a:rPr lang="en-US" altLang="en-US" dirty="0"/>
              <a:t>Note Given to Extend Credit Period (1 of 2)</a:t>
            </a:r>
            <a:endParaRPr lang="en-US" dirty="0"/>
          </a:p>
        </p:txBody>
      </p:sp>
      <p:sp>
        <p:nvSpPr>
          <p:cNvPr id="4" name="Text Placeholder 3"/>
          <p:cNvSpPr>
            <a:spLocks noGrp="1"/>
          </p:cNvSpPr>
          <p:nvPr>
            <p:ph type="body" sz="quarter" idx="13"/>
          </p:nvPr>
        </p:nvSpPr>
        <p:spPr>
          <a:xfrm>
            <a:off x="554182" y="1721604"/>
            <a:ext cx="8035636" cy="609600"/>
          </a:xfrm>
        </p:spPr>
        <p:txBody>
          <a:bodyPr>
            <a:normAutofit lnSpcReduction="10000"/>
          </a:bodyPr>
          <a:lstStyle/>
          <a:p>
            <a:r>
              <a:rPr lang="en-US" altLang="en-US" b="1" kern="0" dirty="0">
                <a:solidFill>
                  <a:prstClr val="black"/>
                </a:solidFill>
              </a:rPr>
              <a:t>Learning Objective P1: </a:t>
            </a:r>
            <a:r>
              <a:rPr lang="en-US" dirty="0"/>
              <a:t>Prepare entries to account for short-term notes payable.</a:t>
            </a:r>
          </a:p>
        </p:txBody>
      </p:sp>
      <p:sp>
        <p:nvSpPr>
          <p:cNvPr id="3" name="Content Placeholder 2"/>
          <p:cNvSpPr>
            <a:spLocks noGrp="1"/>
          </p:cNvSpPr>
          <p:nvPr>
            <p:ph idx="1"/>
          </p:nvPr>
        </p:nvSpPr>
        <p:spPr>
          <a:xfrm>
            <a:off x="381000" y="2514600"/>
            <a:ext cx="8383997" cy="1219200"/>
          </a:xfrm>
        </p:spPr>
        <p:txBody>
          <a:bodyPr>
            <a:normAutofit/>
          </a:bodyPr>
          <a:lstStyle/>
          <a:p>
            <a:pPr marL="0" indent="0">
              <a:buNone/>
            </a:pPr>
            <a:r>
              <a:rPr lang="en-US" altLang="en-US" sz="2400" dirty="0">
                <a:solidFill>
                  <a:srgbClr val="000000"/>
                </a:solidFill>
              </a:rPr>
              <a:t>On August 23, Brady Company asks McGraw to accept $100 cash and a 60-day, 12% $500 note to replace its existing $600 Account Payable.  </a:t>
            </a:r>
          </a:p>
        </p:txBody>
      </p:sp>
      <p:pic>
        <p:nvPicPr>
          <p:cNvPr id="6" name="Picture 3" descr="This Aug. 23 journal entry debits Accounts Payable-McGraw, 600, credits Cash, 100, and credits Notes Payable-McGraw, 500, with explanation: Gave $100 cash and a 60-day, 12% note for payment on account. &#10;"/>
          <p:cNvPicPr>
            <a:picLocks noChangeAspect="1" noChangeArrowheads="1"/>
          </p:cNvPicPr>
          <p:nvPr/>
        </p:nvPicPr>
        <p:blipFill>
          <a:blip r:embed="rId3" cstate="print"/>
          <a:srcRect/>
          <a:stretch>
            <a:fillRect/>
          </a:stretch>
        </p:blipFill>
        <p:spPr bwMode="auto">
          <a:xfrm>
            <a:off x="649697" y="3962400"/>
            <a:ext cx="7827818" cy="1450970"/>
          </a:xfrm>
          <a:prstGeom prst="rect">
            <a:avLst/>
          </a:prstGeom>
          <a:noFill/>
          <a:ln w="9525">
            <a:solidFill>
              <a:schemeClr val="accent2">
                <a:lumMod val="50000"/>
              </a:schemeClr>
            </a:solidFill>
            <a:miter lim="800000"/>
            <a:headEnd/>
            <a:tailEnd/>
          </a:ln>
        </p:spPr>
      </p:pic>
    </p:spTree>
    <p:extLst>
      <p:ext uri="{BB962C8B-B14F-4D97-AF65-F5344CB8AC3E}">
        <p14:creationId xmlns:p14="http://schemas.microsoft.com/office/powerpoint/2010/main" val="312422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54291" cy="1066800"/>
          </a:xfrm>
        </p:spPr>
        <p:txBody>
          <a:bodyPr>
            <a:noAutofit/>
          </a:bodyPr>
          <a:lstStyle/>
          <a:p>
            <a:r>
              <a:rPr lang="en-US" altLang="en-US" dirty="0"/>
              <a:t>Note Given to Extend Credit Period (2 of 2)</a:t>
            </a:r>
            <a:endParaRPr lang="en-US" dirty="0"/>
          </a:p>
        </p:txBody>
      </p:sp>
      <p:sp>
        <p:nvSpPr>
          <p:cNvPr id="4" name="Text Placeholder 3"/>
          <p:cNvSpPr>
            <a:spLocks noGrp="1"/>
          </p:cNvSpPr>
          <p:nvPr>
            <p:ph type="body" sz="quarter" idx="13"/>
          </p:nvPr>
        </p:nvSpPr>
        <p:spPr>
          <a:xfrm>
            <a:off x="332509" y="1710432"/>
            <a:ext cx="8506691" cy="575568"/>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2" name="Content Placeholder 1"/>
          <p:cNvSpPr>
            <a:spLocks noGrp="1"/>
          </p:cNvSpPr>
          <p:nvPr>
            <p:ph sz="quarter" idx="15"/>
          </p:nvPr>
        </p:nvSpPr>
        <p:spPr>
          <a:xfrm>
            <a:off x="457200" y="2514600"/>
            <a:ext cx="8229600" cy="1066800"/>
          </a:xfrm>
        </p:spPr>
        <p:txBody>
          <a:bodyPr>
            <a:normAutofit/>
          </a:bodyPr>
          <a:lstStyle/>
          <a:p>
            <a:pPr marL="0" indent="0">
              <a:buNone/>
            </a:pPr>
            <a:r>
              <a:rPr lang="en-US" altLang="en-US" sz="2400" dirty="0">
                <a:solidFill>
                  <a:srgbClr val="000000"/>
                </a:solidFill>
              </a:rPr>
              <a:t>On October 22, Brady pays the note plus interest to McGraw. </a:t>
            </a:r>
          </a:p>
        </p:txBody>
      </p:sp>
      <p:pic>
        <p:nvPicPr>
          <p:cNvPr id="8" name="Picture 3" descr="Oct. 22 journal entry debits Notes Payable-McGraw, 500, debits Interest Expense, 10, and credits Cash, 510, with explanation: Paid note with interest ($500 x 12% x 60/360).&#10;"/>
          <p:cNvPicPr>
            <a:picLocks noChangeAspect="1" noChangeArrowheads="1"/>
          </p:cNvPicPr>
          <p:nvPr/>
        </p:nvPicPr>
        <p:blipFill>
          <a:blip r:embed="rId3" cstate="print"/>
          <a:srcRect/>
          <a:stretch>
            <a:fillRect/>
          </a:stretch>
        </p:blipFill>
        <p:spPr bwMode="auto">
          <a:xfrm>
            <a:off x="488196" y="3615918"/>
            <a:ext cx="8153400" cy="1184682"/>
          </a:xfrm>
          <a:prstGeom prst="rect">
            <a:avLst/>
          </a:prstGeom>
          <a:noFill/>
          <a:ln w="9525">
            <a:solidFill>
              <a:schemeClr val="accent2">
                <a:lumMod val="50000"/>
              </a:schemeClr>
            </a:solidFill>
            <a:miter lim="800000"/>
            <a:headEnd/>
            <a:tailEnd/>
          </a:ln>
        </p:spPr>
      </p:pic>
      <p:sp>
        <p:nvSpPr>
          <p:cNvPr id="5" name="Content Placeholder 4"/>
          <p:cNvSpPr>
            <a:spLocks noGrp="1"/>
          </p:cNvSpPr>
          <p:nvPr>
            <p:ph sz="quarter" idx="18"/>
          </p:nvPr>
        </p:nvSpPr>
        <p:spPr>
          <a:xfrm>
            <a:off x="488196" y="5029200"/>
            <a:ext cx="8198604" cy="1371600"/>
          </a:xfrm>
        </p:spPr>
        <p:txBody>
          <a:bodyPr>
            <a:normAutofit/>
          </a:bodyPr>
          <a:lstStyle/>
          <a:p>
            <a:pPr marL="0" indent="0">
              <a:buNone/>
            </a:pPr>
            <a:r>
              <a:rPr lang="en-US" sz="2400" dirty="0"/>
              <a:t>Interest expense = $500 × 12% × (60 ÷ 360) = $10</a:t>
            </a:r>
          </a:p>
        </p:txBody>
      </p:sp>
    </p:spTree>
    <p:extLst>
      <p:ext uri="{BB962C8B-B14F-4D97-AF65-F5344CB8AC3E}">
        <p14:creationId xmlns:p14="http://schemas.microsoft.com/office/powerpoint/2010/main" val="305095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909" y="533400"/>
            <a:ext cx="8174182" cy="1066800"/>
          </a:xfrm>
        </p:spPr>
        <p:txBody>
          <a:bodyPr>
            <a:noAutofit/>
          </a:bodyPr>
          <a:lstStyle/>
          <a:p>
            <a:r>
              <a:rPr lang="en-US" altLang="en-US" dirty="0"/>
              <a:t>Note Given To Borrow From Bank (1 of 2)</a:t>
            </a:r>
            <a:endParaRPr lang="en-US" dirty="0"/>
          </a:p>
        </p:txBody>
      </p:sp>
      <p:sp>
        <p:nvSpPr>
          <p:cNvPr id="4" name="Text Placeholder 3"/>
          <p:cNvSpPr>
            <a:spLocks noGrp="1"/>
          </p:cNvSpPr>
          <p:nvPr>
            <p:ph type="body" sz="quarter" idx="13"/>
          </p:nvPr>
        </p:nvSpPr>
        <p:spPr>
          <a:xfrm>
            <a:off x="526531" y="1753667"/>
            <a:ext cx="8076731" cy="608533"/>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2" name="Content Placeholder 1"/>
          <p:cNvSpPr>
            <a:spLocks noGrp="1"/>
          </p:cNvSpPr>
          <p:nvPr>
            <p:ph sz="quarter" idx="15"/>
          </p:nvPr>
        </p:nvSpPr>
        <p:spPr>
          <a:xfrm>
            <a:off x="381000" y="2590800"/>
            <a:ext cx="8382000" cy="914400"/>
          </a:xfrm>
        </p:spPr>
        <p:txBody>
          <a:bodyPr>
            <a:normAutofit/>
          </a:bodyPr>
          <a:lstStyle/>
          <a:p>
            <a:pPr marL="0" indent="0">
              <a:buNone/>
            </a:pPr>
            <a:r>
              <a:rPr lang="en-US" altLang="en-US" sz="2400" dirty="0">
                <a:ea typeface="ＭＳ Ｐゴシック" pitchFamily="-84" charset="-128"/>
              </a:rPr>
              <a:t>On Sept. 30, a company borrows $2,000 from a bank at 12% interest for 60 days. </a:t>
            </a:r>
          </a:p>
        </p:txBody>
      </p:sp>
      <p:pic>
        <p:nvPicPr>
          <p:cNvPr id="8" name="Picture 3" descr="Sept. 30 journal entry debits Cash, 2,000, and credits Notes Payable, 2,000, with explanation: Borrowed $2,000 cash with a 60-day, 12%, $2,000 note.  &#10;"/>
          <p:cNvPicPr>
            <a:picLocks noChangeAspect="1" noChangeArrowheads="1"/>
          </p:cNvPicPr>
          <p:nvPr/>
        </p:nvPicPr>
        <p:blipFill>
          <a:blip r:embed="rId3" cstate="print"/>
          <a:srcRect/>
          <a:stretch>
            <a:fillRect/>
          </a:stretch>
        </p:blipFill>
        <p:spPr bwMode="auto">
          <a:xfrm>
            <a:off x="649697" y="3657600"/>
            <a:ext cx="7827818" cy="862387"/>
          </a:xfrm>
          <a:prstGeom prst="rect">
            <a:avLst/>
          </a:prstGeom>
          <a:noFill/>
          <a:ln w="9525">
            <a:solidFill>
              <a:schemeClr val="accent5">
                <a:lumMod val="50000"/>
              </a:schemeClr>
            </a:solidFill>
            <a:miter lim="800000"/>
            <a:headEnd/>
            <a:tailEnd/>
          </a:ln>
        </p:spPr>
      </p:pic>
    </p:spTree>
    <p:extLst>
      <p:ext uri="{BB962C8B-B14F-4D97-AF65-F5344CB8AC3E}">
        <p14:creationId xmlns:p14="http://schemas.microsoft.com/office/powerpoint/2010/main" val="351702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Learning Objectives (1 of 2)</a:t>
            </a:r>
            <a:endParaRPr lang="en-US" dirty="0"/>
          </a:p>
        </p:txBody>
      </p:sp>
      <p:sp>
        <p:nvSpPr>
          <p:cNvPr id="3" name="Content Placeholder 2"/>
          <p:cNvSpPr>
            <a:spLocks noGrp="1"/>
          </p:cNvSpPr>
          <p:nvPr>
            <p:ph idx="1"/>
          </p:nvPr>
        </p:nvSpPr>
        <p:spPr>
          <a:xfrm>
            <a:off x="381000" y="1600200"/>
            <a:ext cx="8305800" cy="4800600"/>
          </a:xfrm>
        </p:spPr>
        <p:txBody>
          <a:bodyPr>
            <a:normAutofit/>
          </a:bodyPr>
          <a:lstStyle/>
          <a:p>
            <a:pPr marL="914400" indent="-914400">
              <a:buNone/>
            </a:pPr>
            <a:r>
              <a:rPr lang="en-US" sz="2400" b="1" dirty="0"/>
              <a:t>CONCEPTUAL</a:t>
            </a:r>
          </a:p>
          <a:p>
            <a:pPr marL="914400" indent="-914400">
              <a:buNone/>
            </a:pPr>
            <a:r>
              <a:rPr lang="en-US" sz="2400" b="1" dirty="0"/>
              <a:t>C1	</a:t>
            </a:r>
            <a:r>
              <a:rPr lang="en-US" sz="2400" dirty="0"/>
              <a:t>Describe current and long-term liabilities and their characteristics.</a:t>
            </a:r>
          </a:p>
          <a:p>
            <a:pPr marL="914400" indent="-914400">
              <a:buNone/>
            </a:pPr>
            <a:r>
              <a:rPr lang="en-US" sz="2400" b="1" dirty="0"/>
              <a:t>C2	</a:t>
            </a:r>
            <a:r>
              <a:rPr lang="en-US" sz="2400" dirty="0"/>
              <a:t>Identify and describe known current liabilities.</a:t>
            </a:r>
          </a:p>
          <a:p>
            <a:pPr marL="914400" indent="-914400">
              <a:buNone/>
            </a:pPr>
            <a:r>
              <a:rPr lang="en-US" sz="2400" b="1" dirty="0"/>
              <a:t>C3	</a:t>
            </a:r>
            <a:r>
              <a:rPr lang="en-US" sz="2400" dirty="0"/>
              <a:t>Explain how to account for contingent liabilities.</a:t>
            </a:r>
          </a:p>
          <a:p>
            <a:pPr marL="914400" indent="-914400">
              <a:buNone/>
            </a:pPr>
            <a:r>
              <a:rPr lang="en-US" sz="2400" b="1" dirty="0"/>
              <a:t>ANALYTICAL</a:t>
            </a:r>
          </a:p>
          <a:p>
            <a:pPr marL="914400" indent="-914400">
              <a:buNone/>
            </a:pPr>
            <a:r>
              <a:rPr lang="en-US" sz="2400" b="1" dirty="0"/>
              <a:t>A1	</a:t>
            </a:r>
            <a:r>
              <a:rPr lang="en-US" sz="2400" dirty="0"/>
              <a:t>Compute the times interest earned ratio  and use it to analyze liabilities.</a:t>
            </a:r>
          </a:p>
        </p:txBody>
      </p:sp>
    </p:spTree>
    <p:extLst>
      <p:ext uri="{BB962C8B-B14F-4D97-AF65-F5344CB8AC3E}">
        <p14:creationId xmlns:p14="http://schemas.microsoft.com/office/powerpoint/2010/main" val="98996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909" y="533400"/>
            <a:ext cx="8174182" cy="1066800"/>
          </a:xfrm>
        </p:spPr>
        <p:txBody>
          <a:bodyPr>
            <a:noAutofit/>
          </a:bodyPr>
          <a:lstStyle/>
          <a:p>
            <a:r>
              <a:rPr lang="en-US" altLang="en-US" dirty="0"/>
              <a:t>Note Given To Borrow From Bank (2 of 2)</a:t>
            </a:r>
            <a:endParaRPr lang="en-US" dirty="0"/>
          </a:p>
        </p:txBody>
      </p:sp>
      <p:sp>
        <p:nvSpPr>
          <p:cNvPr id="4" name="Text Placeholder 3"/>
          <p:cNvSpPr>
            <a:spLocks noGrp="1"/>
          </p:cNvSpPr>
          <p:nvPr>
            <p:ph type="body" sz="quarter" idx="13"/>
          </p:nvPr>
        </p:nvSpPr>
        <p:spPr>
          <a:xfrm>
            <a:off x="581714" y="1788698"/>
            <a:ext cx="7966364" cy="649702"/>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2" name="Content Placeholder 1"/>
          <p:cNvSpPr>
            <a:spLocks noGrp="1"/>
          </p:cNvSpPr>
          <p:nvPr>
            <p:ph sz="quarter" idx="15"/>
          </p:nvPr>
        </p:nvSpPr>
        <p:spPr>
          <a:xfrm>
            <a:off x="457200" y="2667000"/>
            <a:ext cx="8229600" cy="838200"/>
          </a:xfrm>
        </p:spPr>
        <p:txBody>
          <a:bodyPr>
            <a:normAutofit/>
          </a:bodyPr>
          <a:lstStyle/>
          <a:p>
            <a:pPr marL="0" indent="0">
              <a:buNone/>
            </a:pPr>
            <a:r>
              <a:rPr lang="en-US" altLang="en-US" sz="2400" dirty="0">
                <a:ea typeface="ＭＳ Ｐゴシック" pitchFamily="-84" charset="-128"/>
              </a:rPr>
              <a:t>On Nov. 29, the company repays the principal of the note plus interest.  </a:t>
            </a:r>
          </a:p>
        </p:txBody>
      </p:sp>
      <p:pic>
        <p:nvPicPr>
          <p:cNvPr id="6" name="Picture 4" descr="Nov. 29 journal entry debits Notes Payable, 2,000, debits Interest Expense, 40, and credits Cash, 2,040, with explanation: Paid note with interest ($2,000 x 12% x 60/360). &#10;"/>
          <p:cNvPicPr>
            <a:picLocks noChangeAspect="1" noChangeArrowheads="1"/>
          </p:cNvPicPr>
          <p:nvPr/>
        </p:nvPicPr>
        <p:blipFill>
          <a:blip r:embed="rId3" cstate="print"/>
          <a:srcRect/>
          <a:stretch>
            <a:fillRect/>
          </a:stretch>
        </p:blipFill>
        <p:spPr bwMode="auto">
          <a:xfrm>
            <a:off x="650987" y="3812505"/>
            <a:ext cx="7827818" cy="1140495"/>
          </a:xfrm>
          <a:prstGeom prst="rect">
            <a:avLst/>
          </a:prstGeom>
          <a:noFill/>
          <a:ln w="9525">
            <a:solidFill>
              <a:schemeClr val="accent5">
                <a:lumMod val="50000"/>
              </a:schemeClr>
            </a:solidFill>
            <a:miter lim="800000"/>
            <a:headEnd/>
            <a:tailEnd/>
          </a:ln>
        </p:spPr>
      </p:pic>
      <p:sp>
        <p:nvSpPr>
          <p:cNvPr id="5" name="Content Placeholder 4"/>
          <p:cNvSpPr>
            <a:spLocks noGrp="1"/>
          </p:cNvSpPr>
          <p:nvPr>
            <p:ph sz="quarter" idx="18"/>
          </p:nvPr>
        </p:nvSpPr>
        <p:spPr>
          <a:xfrm>
            <a:off x="457200" y="5211225"/>
            <a:ext cx="8229600" cy="884775"/>
          </a:xfrm>
        </p:spPr>
        <p:txBody>
          <a:bodyPr>
            <a:normAutofit/>
          </a:bodyPr>
          <a:lstStyle/>
          <a:p>
            <a:pPr marL="0" indent="0">
              <a:buNone/>
            </a:pPr>
            <a:r>
              <a:rPr lang="en-US" sz="2400" dirty="0"/>
              <a:t>Interest expense = $2,000 × 12% × (60 ÷ 360) = $40</a:t>
            </a:r>
          </a:p>
        </p:txBody>
      </p:sp>
    </p:spTree>
    <p:extLst>
      <p:ext uri="{BB962C8B-B14F-4D97-AF65-F5344CB8AC3E}">
        <p14:creationId xmlns:p14="http://schemas.microsoft.com/office/powerpoint/2010/main" val="107466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Autofit/>
          </a:bodyPr>
          <a:lstStyle/>
          <a:p>
            <a:r>
              <a:rPr lang="en-US" altLang="en-US" dirty="0"/>
              <a:t>When Note Extends over Period-End</a:t>
            </a:r>
            <a:endParaRPr lang="en-US" dirty="0"/>
          </a:p>
        </p:txBody>
      </p:sp>
      <p:sp>
        <p:nvSpPr>
          <p:cNvPr id="4" name="Text Placeholder 3"/>
          <p:cNvSpPr>
            <a:spLocks noGrp="1"/>
          </p:cNvSpPr>
          <p:nvPr>
            <p:ph type="body" sz="quarter" idx="13"/>
          </p:nvPr>
        </p:nvSpPr>
        <p:spPr>
          <a:xfrm>
            <a:off x="554182" y="1300818"/>
            <a:ext cx="8035636" cy="604182"/>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3" name="Content Placeholder 2"/>
          <p:cNvSpPr>
            <a:spLocks noGrp="1"/>
          </p:cNvSpPr>
          <p:nvPr>
            <p:ph idx="1"/>
          </p:nvPr>
        </p:nvSpPr>
        <p:spPr>
          <a:xfrm>
            <a:off x="457200" y="2209800"/>
            <a:ext cx="8305800" cy="4191000"/>
          </a:xfrm>
        </p:spPr>
        <p:txBody>
          <a:bodyPr>
            <a:normAutofit/>
          </a:bodyPr>
          <a:lstStyle/>
          <a:p>
            <a:r>
              <a:rPr lang="en-US" altLang="en-US" b="1" dirty="0">
                <a:ea typeface="ＭＳ Ｐゴシック" pitchFamily="-84" charset="-128"/>
              </a:rPr>
              <a:t>Note Date</a:t>
            </a:r>
          </a:p>
          <a:p>
            <a:r>
              <a:rPr lang="en-US" altLang="en-US" b="1" dirty="0">
                <a:ea typeface="ＭＳ Ｐゴシック" pitchFamily="-84" charset="-128"/>
              </a:rPr>
              <a:t>End of Period</a:t>
            </a:r>
          </a:p>
          <a:p>
            <a:pPr lvl="1"/>
            <a:r>
              <a:rPr lang="en-US" dirty="0"/>
              <a:t>An adjusting entry is required to record Interest Expense incurred to date.</a:t>
            </a:r>
          </a:p>
          <a:p>
            <a:pPr marL="457200" lvl="1">
              <a:buFont typeface="Arial" panose="020B0604020202020204" pitchFamily="34" charset="0"/>
              <a:buChar char="•"/>
            </a:pPr>
            <a:r>
              <a:rPr lang="en-US" altLang="en-US" sz="2600" b="1" dirty="0">
                <a:ea typeface="ＭＳ Ｐゴシック" pitchFamily="-84" charset="-128"/>
              </a:rPr>
              <a:t>Maturity Date</a:t>
            </a:r>
          </a:p>
        </p:txBody>
      </p:sp>
    </p:spTree>
    <p:extLst>
      <p:ext uri="{BB962C8B-B14F-4D97-AF65-F5344CB8AC3E}">
        <p14:creationId xmlns:p14="http://schemas.microsoft.com/office/powerpoint/2010/main" val="123768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533400"/>
            <a:ext cx="8312727" cy="1066800"/>
          </a:xfrm>
        </p:spPr>
        <p:txBody>
          <a:bodyPr>
            <a:noAutofit/>
          </a:bodyPr>
          <a:lstStyle/>
          <a:p>
            <a:r>
              <a:rPr lang="en-US" altLang="en-US" dirty="0"/>
              <a:t>End-of-Period Adjustment to Notes (1 of 2)</a:t>
            </a:r>
            <a:endParaRPr lang="en-US" dirty="0"/>
          </a:p>
        </p:txBody>
      </p:sp>
      <p:sp>
        <p:nvSpPr>
          <p:cNvPr id="4" name="Text Placeholder 3"/>
          <p:cNvSpPr>
            <a:spLocks noGrp="1"/>
          </p:cNvSpPr>
          <p:nvPr>
            <p:ph type="body" sz="quarter" idx="13"/>
          </p:nvPr>
        </p:nvSpPr>
        <p:spPr>
          <a:xfrm>
            <a:off x="581714" y="1753667"/>
            <a:ext cx="7966364" cy="608533"/>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2" name="Content Placeholder 1"/>
          <p:cNvSpPr>
            <a:spLocks noGrp="1"/>
          </p:cNvSpPr>
          <p:nvPr>
            <p:ph sz="quarter" idx="15"/>
          </p:nvPr>
        </p:nvSpPr>
        <p:spPr>
          <a:xfrm>
            <a:off x="381000" y="2622490"/>
            <a:ext cx="8412996" cy="1187510"/>
          </a:xfrm>
        </p:spPr>
        <p:txBody>
          <a:bodyPr>
            <a:noAutofit/>
          </a:bodyPr>
          <a:lstStyle/>
          <a:p>
            <a:pPr marL="0" indent="0">
              <a:buNone/>
            </a:pPr>
            <a:r>
              <a:rPr lang="en-US" altLang="en-US" sz="2400" dirty="0"/>
              <a:t>On Dec. 16, 2017, a company borrows $2,000 from a bank at 12% interest for 60 days. An adjusting entry is needed on December 31. </a:t>
            </a:r>
          </a:p>
        </p:txBody>
      </p:sp>
      <p:pic>
        <p:nvPicPr>
          <p:cNvPr id="8" name="Picture 7" descr="Dec. 31, 2017, entry debits Interest Expense, 10, and credits Interest Payable, 10, with explanation: Record accrued interest ($2,000 x 12% x 15/360)."/>
          <p:cNvPicPr>
            <a:picLocks noChangeAspect="1"/>
          </p:cNvPicPr>
          <p:nvPr/>
        </p:nvPicPr>
        <p:blipFill>
          <a:blip r:embed="rId3"/>
          <a:stretch>
            <a:fillRect/>
          </a:stretch>
        </p:blipFill>
        <p:spPr>
          <a:xfrm>
            <a:off x="313052" y="3976874"/>
            <a:ext cx="8501918" cy="1204726"/>
          </a:xfrm>
          <a:prstGeom prst="rect">
            <a:avLst/>
          </a:prstGeom>
        </p:spPr>
      </p:pic>
    </p:spTree>
    <p:extLst>
      <p:ext uri="{BB962C8B-B14F-4D97-AF65-F5344CB8AC3E}">
        <p14:creationId xmlns:p14="http://schemas.microsoft.com/office/powerpoint/2010/main" val="42061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533400"/>
            <a:ext cx="8312727" cy="1066800"/>
          </a:xfrm>
        </p:spPr>
        <p:txBody>
          <a:bodyPr>
            <a:noAutofit/>
          </a:bodyPr>
          <a:lstStyle/>
          <a:p>
            <a:r>
              <a:rPr lang="en-US" altLang="en-US" dirty="0"/>
              <a:t>End-of-Period Adjustment to Notes (2 of 2)</a:t>
            </a:r>
            <a:endParaRPr lang="en-US" dirty="0"/>
          </a:p>
        </p:txBody>
      </p:sp>
      <p:sp>
        <p:nvSpPr>
          <p:cNvPr id="4" name="Text Placeholder 3"/>
          <p:cNvSpPr>
            <a:spLocks noGrp="1"/>
          </p:cNvSpPr>
          <p:nvPr>
            <p:ph type="body" sz="quarter" idx="13"/>
          </p:nvPr>
        </p:nvSpPr>
        <p:spPr>
          <a:xfrm>
            <a:off x="581714" y="1753667"/>
            <a:ext cx="7966364" cy="608533"/>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5" name="Content Placeholder 4"/>
          <p:cNvSpPr>
            <a:spLocks noGrp="1"/>
          </p:cNvSpPr>
          <p:nvPr>
            <p:ph sz="quarter" idx="18"/>
          </p:nvPr>
        </p:nvSpPr>
        <p:spPr>
          <a:xfrm>
            <a:off x="381000" y="2590800"/>
            <a:ext cx="8305800" cy="762000"/>
          </a:xfrm>
        </p:spPr>
        <p:txBody>
          <a:bodyPr>
            <a:noAutofit/>
          </a:bodyPr>
          <a:lstStyle/>
          <a:p>
            <a:pPr marL="0" indent="0">
              <a:buNone/>
            </a:pPr>
            <a:r>
              <a:rPr lang="en-US" altLang="en-US" sz="2400" dirty="0"/>
              <a:t>On Feb. 14, 2018, the company repays this principal and interest on the note. </a:t>
            </a:r>
          </a:p>
        </p:txBody>
      </p:sp>
      <p:pic>
        <p:nvPicPr>
          <p:cNvPr id="9" name="Picture 8" descr="This Feb. 14, 2018, note debits Interest Expense*, 30, debits Interest Payable, 10, debits Notes Payable, 2,000, and credits Cash, 2,040, with explanation: Paid note with interest. The asterisk beside Interest Expense in the entry refers to the calculation: $2,000 x 12% x 45/360. "/>
          <p:cNvPicPr>
            <a:picLocks noChangeAspect="1"/>
          </p:cNvPicPr>
          <p:nvPr/>
        </p:nvPicPr>
        <p:blipFill>
          <a:blip r:embed="rId3"/>
          <a:stretch>
            <a:fillRect/>
          </a:stretch>
        </p:blipFill>
        <p:spPr>
          <a:xfrm>
            <a:off x="304800" y="3666191"/>
            <a:ext cx="8562303" cy="1657225"/>
          </a:xfrm>
          <a:prstGeom prst="rect">
            <a:avLst/>
          </a:prstGeom>
        </p:spPr>
      </p:pic>
    </p:spTree>
    <p:extLst>
      <p:ext uri="{BB962C8B-B14F-4D97-AF65-F5344CB8AC3E}">
        <p14:creationId xmlns:p14="http://schemas.microsoft.com/office/powerpoint/2010/main" val="320597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47566"/>
          </a:xfrm>
        </p:spPr>
        <p:txBody>
          <a:bodyPr>
            <a:noAutofit/>
          </a:bodyPr>
          <a:lstStyle/>
          <a:p>
            <a:r>
              <a:rPr lang="en-US" dirty="0"/>
              <a:t>NEED-TO-KNOW 9-1 Part 1 (1 of 2)</a:t>
            </a:r>
          </a:p>
        </p:txBody>
      </p:sp>
      <p:sp>
        <p:nvSpPr>
          <p:cNvPr id="4" name="Text Placeholder 3"/>
          <p:cNvSpPr>
            <a:spLocks noGrp="1"/>
          </p:cNvSpPr>
          <p:nvPr>
            <p:ph type="body" sz="quarter" idx="13"/>
          </p:nvPr>
        </p:nvSpPr>
        <p:spPr>
          <a:xfrm>
            <a:off x="525241" y="1295400"/>
            <a:ext cx="8076731" cy="552450"/>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3" name="Content Placeholder 2"/>
          <p:cNvSpPr>
            <a:spLocks noGrp="1"/>
          </p:cNvSpPr>
          <p:nvPr>
            <p:ph idx="1"/>
          </p:nvPr>
        </p:nvSpPr>
        <p:spPr>
          <a:xfrm>
            <a:off x="426204" y="2209800"/>
            <a:ext cx="8274804" cy="4191000"/>
          </a:xfrm>
        </p:spPr>
        <p:txBody>
          <a:bodyPr>
            <a:normAutofit/>
          </a:bodyPr>
          <a:lstStyle/>
          <a:p>
            <a:pPr marL="0" indent="0">
              <a:buNone/>
            </a:pPr>
            <a:r>
              <a:rPr lang="en-US" sz="2400" dirty="0">
                <a:solidFill>
                  <a:srgbClr val="000000"/>
                </a:solidFill>
              </a:rPr>
              <a:t>Part 1. A retailer sells merchandise for $500 cash on June 30 (cost of merchandise is $300). The sales tax law requires the retailer to collect 7% sales tax on every dollar of merchandise sold. Record the entry for the $500 sale and its applicable sales tax. Also record the entry that shows the remittance of the 7% tax on this sale to the state government on July 15.</a:t>
            </a:r>
            <a:endParaRPr lang="en-US" sz="2400" dirty="0">
              <a:solidFill>
                <a:prstClr val="black"/>
              </a:solidFill>
            </a:endParaRPr>
          </a:p>
        </p:txBody>
      </p:sp>
    </p:spTree>
    <p:extLst>
      <p:ext uri="{BB962C8B-B14F-4D97-AF65-F5344CB8AC3E}">
        <p14:creationId xmlns:p14="http://schemas.microsoft.com/office/powerpoint/2010/main" val="96100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Autofit/>
          </a:bodyPr>
          <a:lstStyle/>
          <a:p>
            <a:r>
              <a:rPr lang="en-US" dirty="0"/>
              <a:t>NEED-TO-KNOW 9-1 Part 1 (2 of 2)</a:t>
            </a:r>
          </a:p>
        </p:txBody>
      </p:sp>
      <p:sp>
        <p:nvSpPr>
          <p:cNvPr id="4" name="Text Placeholder 3"/>
          <p:cNvSpPr>
            <a:spLocks noGrp="1"/>
          </p:cNvSpPr>
          <p:nvPr>
            <p:ph type="body" sz="quarter" idx="13"/>
          </p:nvPr>
        </p:nvSpPr>
        <p:spPr>
          <a:xfrm>
            <a:off x="581714" y="1303381"/>
            <a:ext cx="7966364" cy="601619"/>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pic>
        <p:nvPicPr>
          <p:cNvPr id="2" name="Picture 1" descr="Three journal entries are shown in general journal format.&#10;&#10;(1) June 30 entry: Debit Cash, 535; credit Sales, 500; and credit Sales taxes payable ($500 x .07), 35.&#10;&#10;(2) June 30 entry: Debit Cost of goods sold, 300; credit Merchandise inventory, 300.&#10;&#10;(3) July 15 entry: Debit Sales taxes payable, 35; credit Cash, 35. "/>
          <p:cNvPicPr>
            <a:picLocks noChangeAspect="1"/>
          </p:cNvPicPr>
          <p:nvPr/>
        </p:nvPicPr>
        <p:blipFill>
          <a:blip r:embed="rId2"/>
          <a:stretch>
            <a:fillRect/>
          </a:stretch>
        </p:blipFill>
        <p:spPr>
          <a:xfrm>
            <a:off x="424296" y="2173432"/>
            <a:ext cx="8295409" cy="2779568"/>
          </a:xfrm>
          <a:prstGeom prst="rect">
            <a:avLst/>
          </a:prstGeom>
        </p:spPr>
      </p:pic>
    </p:spTree>
    <p:extLst>
      <p:ext uri="{BB962C8B-B14F-4D97-AF65-F5344CB8AC3E}">
        <p14:creationId xmlns:p14="http://schemas.microsoft.com/office/powerpoint/2010/main" val="451173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ormAutofit/>
          </a:bodyPr>
          <a:lstStyle/>
          <a:p>
            <a:r>
              <a:rPr lang="en-US" dirty="0"/>
              <a:t>NEED-TO-KNOW 9-1 Part 2 (1 of 2)</a:t>
            </a:r>
          </a:p>
        </p:txBody>
      </p:sp>
      <p:sp>
        <p:nvSpPr>
          <p:cNvPr id="4" name="Text Placeholder 3"/>
          <p:cNvSpPr>
            <a:spLocks noGrp="1"/>
          </p:cNvSpPr>
          <p:nvPr>
            <p:ph type="body" sz="quarter" idx="13"/>
          </p:nvPr>
        </p:nvSpPr>
        <p:spPr>
          <a:xfrm>
            <a:off x="552773" y="1295400"/>
            <a:ext cx="8007458" cy="586153"/>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3" name="Content Placeholder 2"/>
          <p:cNvSpPr>
            <a:spLocks noGrp="1"/>
          </p:cNvSpPr>
          <p:nvPr>
            <p:ph idx="1"/>
          </p:nvPr>
        </p:nvSpPr>
        <p:spPr>
          <a:xfrm>
            <a:off x="381000" y="2209800"/>
            <a:ext cx="8382000" cy="4114800"/>
          </a:xfrm>
        </p:spPr>
        <p:txBody>
          <a:bodyPr>
            <a:normAutofit/>
          </a:bodyPr>
          <a:lstStyle/>
          <a:p>
            <a:pPr marL="0" indent="0">
              <a:buNone/>
            </a:pPr>
            <a:r>
              <a:rPr lang="en-US" dirty="0">
                <a:solidFill>
                  <a:srgbClr val="000000"/>
                </a:solidFill>
              </a:rPr>
              <a:t>Part 2. A ticket agency receives $40,000 cash in advance ticket sales for a four-date tour of Haim. Record the advance ticket sales on April 30. Record the revenue earned for the first concert date of May 15,</a:t>
            </a:r>
            <a:r>
              <a:rPr lang="en-US" sz="2800" dirty="0">
                <a:solidFill>
                  <a:srgbClr val="000000"/>
                </a:solidFill>
              </a:rPr>
              <a:t>assuming it represents one-fourth of the advance ticket sales.</a:t>
            </a:r>
            <a:endParaRPr lang="en-US" sz="4800" dirty="0">
              <a:solidFill>
                <a:prstClr val="black"/>
              </a:solidFill>
            </a:endParaRPr>
          </a:p>
        </p:txBody>
      </p:sp>
    </p:spTree>
    <p:extLst>
      <p:ext uri="{BB962C8B-B14F-4D97-AF65-F5344CB8AC3E}">
        <p14:creationId xmlns:p14="http://schemas.microsoft.com/office/powerpoint/2010/main" val="3453618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rmAutofit/>
          </a:bodyPr>
          <a:lstStyle/>
          <a:p>
            <a:r>
              <a:rPr lang="en-US" dirty="0"/>
              <a:t>NEED-TO-KNOW 9-1 Part 2 (2 of 2)</a:t>
            </a:r>
          </a:p>
        </p:txBody>
      </p:sp>
      <p:sp>
        <p:nvSpPr>
          <p:cNvPr id="4" name="Text Placeholder 3"/>
          <p:cNvSpPr>
            <a:spLocks noGrp="1"/>
          </p:cNvSpPr>
          <p:nvPr>
            <p:ph type="body" sz="quarter" idx="13"/>
          </p:nvPr>
        </p:nvSpPr>
        <p:spPr>
          <a:xfrm>
            <a:off x="526531" y="1295400"/>
            <a:ext cx="8076731" cy="654015"/>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pic>
        <p:nvPicPr>
          <p:cNvPr id="2" name="Picture 1" descr="Two journal entries are shown in general journal format:&#10;&#10;(1) Apr. 30, debit Cash, 40,000; credit Unearned ticket revenue, 40,000.&#10;&#10;(2) May 15, debit Unearned ticket revenue ($40,000/4 concerts), 10,000; credit Earned ticket revenue, 10,000.  "/>
          <p:cNvPicPr>
            <a:picLocks noChangeAspect="1"/>
          </p:cNvPicPr>
          <p:nvPr/>
        </p:nvPicPr>
        <p:blipFill>
          <a:blip r:embed="rId2"/>
          <a:stretch>
            <a:fillRect/>
          </a:stretch>
        </p:blipFill>
        <p:spPr>
          <a:xfrm>
            <a:off x="406978" y="2209800"/>
            <a:ext cx="8330045" cy="1896341"/>
          </a:xfrm>
          <a:prstGeom prst="rect">
            <a:avLst/>
          </a:prstGeom>
        </p:spPr>
      </p:pic>
    </p:spTree>
    <p:extLst>
      <p:ext uri="{BB962C8B-B14F-4D97-AF65-F5344CB8AC3E}">
        <p14:creationId xmlns:p14="http://schemas.microsoft.com/office/powerpoint/2010/main" val="3299672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ormAutofit/>
          </a:bodyPr>
          <a:lstStyle/>
          <a:p>
            <a:r>
              <a:rPr lang="en-US" dirty="0"/>
              <a:t>NEED-TO-KNOW 9-1 Part 3 (1 of 2)</a:t>
            </a:r>
          </a:p>
        </p:txBody>
      </p:sp>
      <p:sp>
        <p:nvSpPr>
          <p:cNvPr id="4" name="Text Placeholder 3"/>
          <p:cNvSpPr>
            <a:spLocks noGrp="1"/>
          </p:cNvSpPr>
          <p:nvPr>
            <p:ph type="body" sz="quarter" idx="13"/>
          </p:nvPr>
        </p:nvSpPr>
        <p:spPr>
          <a:xfrm>
            <a:off x="526531" y="1295400"/>
            <a:ext cx="8076731" cy="608533"/>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sp>
        <p:nvSpPr>
          <p:cNvPr id="3" name="Content Placeholder 2"/>
          <p:cNvSpPr>
            <a:spLocks noGrp="1"/>
          </p:cNvSpPr>
          <p:nvPr>
            <p:ph idx="1"/>
          </p:nvPr>
        </p:nvSpPr>
        <p:spPr>
          <a:xfrm>
            <a:off x="457200" y="2133600"/>
            <a:ext cx="8260080" cy="4297680"/>
          </a:xfrm>
        </p:spPr>
        <p:txBody>
          <a:bodyPr>
            <a:normAutofit/>
          </a:bodyPr>
          <a:lstStyle/>
          <a:p>
            <a:pPr marL="0" indent="0">
              <a:buNone/>
            </a:pPr>
            <a:r>
              <a:rPr lang="en-US" sz="2400" dirty="0">
                <a:solidFill>
                  <a:srgbClr val="000000"/>
                </a:solidFill>
              </a:rPr>
              <a:t>Part 3. On November 25 of the current year, a company borrows $8,000 cash by signing a 90-day, 5% note payable with a face value of $8,000. (a) Compute the accrued interest payable on December 31 of the current year, (b) prepare the journal entry to record the accrued interest expense at December 31 of the current year, and (c) prepare the journal entry to record payment of the note at maturity.</a:t>
            </a:r>
            <a:endParaRPr lang="en-US" sz="2400" dirty="0">
              <a:solidFill>
                <a:prstClr val="black"/>
              </a:solidFill>
            </a:endParaRPr>
          </a:p>
        </p:txBody>
      </p:sp>
    </p:spTree>
    <p:extLst>
      <p:ext uri="{BB962C8B-B14F-4D97-AF65-F5344CB8AC3E}">
        <p14:creationId xmlns:p14="http://schemas.microsoft.com/office/powerpoint/2010/main" val="366055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9-1 Part 3 (2 of 2)</a:t>
            </a:r>
          </a:p>
        </p:txBody>
      </p:sp>
      <p:sp>
        <p:nvSpPr>
          <p:cNvPr id="4" name="Text Placeholder 3"/>
          <p:cNvSpPr>
            <a:spLocks noGrp="1"/>
          </p:cNvSpPr>
          <p:nvPr>
            <p:ph type="body" sz="quarter" idx="13"/>
          </p:nvPr>
        </p:nvSpPr>
        <p:spPr>
          <a:xfrm>
            <a:off x="581714" y="1295400"/>
            <a:ext cx="7966364" cy="553212"/>
          </a:xfrm>
        </p:spPr>
        <p:txBody>
          <a:bodyPr>
            <a:noAutofit/>
          </a:bodyPr>
          <a:lstStyle/>
          <a:p>
            <a:r>
              <a:rPr lang="en-US" altLang="en-US" b="1" kern="0" dirty="0">
                <a:solidFill>
                  <a:prstClr val="black"/>
                </a:solidFill>
              </a:rPr>
              <a:t>Learning Objective P1: </a:t>
            </a:r>
            <a:r>
              <a:rPr lang="en-US" dirty="0"/>
              <a:t>Prepare entries to account for short-term notes payable.</a:t>
            </a:r>
          </a:p>
        </p:txBody>
      </p:sp>
      <p:pic>
        <p:nvPicPr>
          <p:cNvPr id="2" name="Picture 1" descr="Three journal entries are shown in general journal format.&#10;&#10;(1) Nov. 25, debit Cash 8,000; credit Notes payable, 8,000.&#10;&#10;Arrow to next entry says 36 days:&#10;(2)  Dec. 31, debit Interest expense ($8,000 x .05 x 36/360), 40; credit Interest payable, 40.&#10;&#10;Arrow to next entry syas 54 days:&#10;(3) Feb. 23, debit Interest expense, ($8,000 x .05 x 54/360), 60; debit Interest payable ($8,000 x .05 x 36/360), 40; debit Notes payable, 8,000; and credit Cash, 8,100."/>
          <p:cNvPicPr>
            <a:picLocks noChangeAspect="1"/>
          </p:cNvPicPr>
          <p:nvPr/>
        </p:nvPicPr>
        <p:blipFill>
          <a:blip r:embed="rId2"/>
          <a:stretch>
            <a:fillRect/>
          </a:stretch>
        </p:blipFill>
        <p:spPr>
          <a:xfrm>
            <a:off x="402647" y="2185555"/>
            <a:ext cx="8338705" cy="2996045"/>
          </a:xfrm>
          <a:prstGeom prst="rect">
            <a:avLst/>
          </a:prstGeom>
        </p:spPr>
      </p:pic>
    </p:spTree>
    <p:extLst>
      <p:ext uri="{BB962C8B-B14F-4D97-AF65-F5344CB8AC3E}">
        <p14:creationId xmlns:p14="http://schemas.microsoft.com/office/powerpoint/2010/main" val="22012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rmAutofit/>
          </a:bodyPr>
          <a:lstStyle/>
          <a:p>
            <a:r>
              <a:rPr lang="en-US" altLang="en-US" dirty="0"/>
              <a:t>Learning Objectives (2 of 2)</a:t>
            </a:r>
            <a:endParaRPr lang="en-US" dirty="0"/>
          </a:p>
        </p:txBody>
      </p:sp>
      <p:sp>
        <p:nvSpPr>
          <p:cNvPr id="3" name="Content Placeholder 2"/>
          <p:cNvSpPr>
            <a:spLocks noGrp="1"/>
          </p:cNvSpPr>
          <p:nvPr>
            <p:ph idx="1"/>
          </p:nvPr>
        </p:nvSpPr>
        <p:spPr>
          <a:xfrm>
            <a:off x="457200" y="1447800"/>
            <a:ext cx="8229600" cy="4876800"/>
          </a:xfrm>
        </p:spPr>
        <p:txBody>
          <a:bodyPr>
            <a:noAutofit/>
          </a:bodyPr>
          <a:lstStyle/>
          <a:p>
            <a:pPr marL="914400" indent="-914400">
              <a:buNone/>
            </a:pPr>
            <a:r>
              <a:rPr lang="en-US" sz="2400" b="1" dirty="0"/>
              <a:t>PROCEDURAL</a:t>
            </a:r>
          </a:p>
          <a:p>
            <a:pPr marL="914400" indent="-914400">
              <a:buNone/>
            </a:pPr>
            <a:r>
              <a:rPr lang="en-US" sz="2400" b="1" dirty="0"/>
              <a:t>P1	</a:t>
            </a:r>
            <a:r>
              <a:rPr lang="en-US" sz="2400" dirty="0"/>
              <a:t>Prepare entries to account for short-term notes payable.</a:t>
            </a:r>
          </a:p>
          <a:p>
            <a:pPr marL="914400" indent="-914400">
              <a:buNone/>
            </a:pPr>
            <a:r>
              <a:rPr lang="en-US" sz="2400" b="1" dirty="0"/>
              <a:t>P2	</a:t>
            </a:r>
            <a:r>
              <a:rPr lang="en-US" sz="2400" dirty="0"/>
              <a:t>Compute and record </a:t>
            </a:r>
            <a:r>
              <a:rPr lang="en-US" sz="2400" i="1" dirty="0"/>
              <a:t>employee</a:t>
            </a:r>
            <a:r>
              <a:rPr lang="en-US" sz="2400" dirty="0"/>
              <a:t> payroll deductions and liabilities. </a:t>
            </a:r>
          </a:p>
          <a:p>
            <a:pPr marL="914400" indent="-914400">
              <a:buNone/>
            </a:pPr>
            <a:r>
              <a:rPr lang="en-US" sz="2400" b="1" dirty="0"/>
              <a:t>P3	</a:t>
            </a:r>
            <a:r>
              <a:rPr lang="en-US" sz="2400" dirty="0"/>
              <a:t>Compute and record </a:t>
            </a:r>
            <a:r>
              <a:rPr lang="en-US" sz="2400" i="1" dirty="0"/>
              <a:t>employer</a:t>
            </a:r>
            <a:r>
              <a:rPr lang="en-US" sz="2400" dirty="0"/>
              <a:t> payroll deductions and liabilities.</a:t>
            </a:r>
          </a:p>
          <a:p>
            <a:pPr marL="914400" indent="-914400">
              <a:buNone/>
            </a:pPr>
            <a:r>
              <a:rPr lang="en-US" sz="2400" b="1" dirty="0"/>
              <a:t>P4	</a:t>
            </a:r>
            <a:r>
              <a:rPr lang="en-US" sz="2400" dirty="0"/>
              <a:t>Account for estimated liabilities, including warranties and bonuses.</a:t>
            </a:r>
          </a:p>
          <a:p>
            <a:pPr marL="914400" indent="-914400">
              <a:buNone/>
            </a:pPr>
            <a:r>
              <a:rPr lang="en-US" sz="2400" b="1" dirty="0"/>
              <a:t>P5	</a:t>
            </a:r>
            <a:r>
              <a:rPr lang="en-US" sz="2400" i="1" dirty="0"/>
              <a:t>Appendix 9A </a:t>
            </a:r>
            <a:r>
              <a:rPr lang="en-US" sz="2400" dirty="0"/>
              <a:t>– Identify and describe the details of payroll reports, records, and procedures.</a:t>
            </a:r>
            <a:endParaRPr lang="en-US" sz="2000" dirty="0"/>
          </a:p>
        </p:txBody>
      </p:sp>
    </p:spTree>
    <p:extLst>
      <p:ext uri="{BB962C8B-B14F-4D97-AF65-F5344CB8AC3E}">
        <p14:creationId xmlns:p14="http://schemas.microsoft.com/office/powerpoint/2010/main" val="229720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514600"/>
          </a:xfrm>
        </p:spPr>
        <p:txBody>
          <a:bodyPr>
            <a:normAutofit/>
          </a:bodyPr>
          <a:lstStyle/>
          <a:p>
            <a:r>
              <a:rPr lang="en-US" altLang="en-US" b="1" dirty="0"/>
              <a:t>Learning Objective</a:t>
            </a:r>
            <a:r>
              <a:rPr lang="en-US" altLang="en-US" dirty="0"/>
              <a:t> </a:t>
            </a:r>
            <a:r>
              <a:rPr lang="en-US" altLang="en-US" b="1" dirty="0"/>
              <a:t>P2:</a:t>
            </a:r>
            <a:r>
              <a:rPr lang="en-US" dirty="0"/>
              <a:t> Compute and record </a:t>
            </a:r>
            <a:r>
              <a:rPr lang="en-US" i="1" dirty="0"/>
              <a:t>employee</a:t>
            </a:r>
            <a:r>
              <a:rPr lang="en-US" dirty="0"/>
              <a:t> payroll deductions and liabilities. </a:t>
            </a:r>
          </a:p>
        </p:txBody>
      </p:sp>
    </p:spTree>
    <p:extLst>
      <p:ext uri="{BB962C8B-B14F-4D97-AF65-F5344CB8AC3E}">
        <p14:creationId xmlns:p14="http://schemas.microsoft.com/office/powerpoint/2010/main" val="597903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91600" cy="762000"/>
          </a:xfrm>
        </p:spPr>
        <p:txBody>
          <a:bodyPr/>
          <a:lstStyle/>
          <a:p>
            <a:r>
              <a:rPr lang="en-US" altLang="en-US" dirty="0"/>
              <a:t>Payroll Liabilities</a:t>
            </a:r>
            <a:endParaRPr lang="en-US" dirty="0"/>
          </a:p>
        </p:txBody>
      </p:sp>
      <p:sp>
        <p:nvSpPr>
          <p:cNvPr id="4" name="Text Placeholder 3"/>
          <p:cNvSpPr>
            <a:spLocks noGrp="1"/>
          </p:cNvSpPr>
          <p:nvPr>
            <p:ph type="body" sz="quarter" idx="13"/>
          </p:nvPr>
        </p:nvSpPr>
        <p:spPr>
          <a:xfrm>
            <a:off x="470116" y="1295400"/>
            <a:ext cx="8188271" cy="609600"/>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p:txBody>
      </p:sp>
      <p:sp>
        <p:nvSpPr>
          <p:cNvPr id="3" name="Content Placeholder 2"/>
          <p:cNvSpPr>
            <a:spLocks noGrp="1"/>
          </p:cNvSpPr>
          <p:nvPr>
            <p:ph idx="1"/>
          </p:nvPr>
        </p:nvSpPr>
        <p:spPr>
          <a:xfrm>
            <a:off x="456425" y="2133600"/>
            <a:ext cx="8230375" cy="4267200"/>
          </a:xfrm>
        </p:spPr>
        <p:txBody>
          <a:bodyPr>
            <a:normAutofit/>
          </a:bodyPr>
          <a:lstStyle/>
          <a:p>
            <a:pPr marL="0" indent="0">
              <a:buFont typeface="Wingdings" pitchFamily="-84" charset="2"/>
              <a:buNone/>
            </a:pPr>
            <a:r>
              <a:rPr lang="en-US" altLang="en-US" sz="2400" dirty="0">
                <a:cs typeface="Arial" charset="0"/>
              </a:rPr>
              <a:t>Employers incur expenses and liabilities from having employees.</a:t>
            </a:r>
          </a:p>
        </p:txBody>
      </p:sp>
    </p:spTree>
    <p:extLst>
      <p:ext uri="{BB962C8B-B14F-4D97-AF65-F5344CB8AC3E}">
        <p14:creationId xmlns:p14="http://schemas.microsoft.com/office/powerpoint/2010/main" val="662918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143000"/>
          </a:xfrm>
        </p:spPr>
        <p:txBody>
          <a:bodyPr>
            <a:noAutofit/>
          </a:bodyPr>
          <a:lstStyle/>
          <a:p>
            <a:r>
              <a:rPr lang="en-US" kern="0" dirty="0"/>
              <a:t>Exhibit 9.3 </a:t>
            </a:r>
            <a:r>
              <a:rPr lang="en-US" altLang="en-US" dirty="0"/>
              <a:t>Employee Payroll Deductions</a:t>
            </a:r>
            <a:endParaRPr lang="en-US" dirty="0"/>
          </a:p>
        </p:txBody>
      </p:sp>
      <p:sp>
        <p:nvSpPr>
          <p:cNvPr id="4" name="Text Placeholder 3"/>
          <p:cNvSpPr>
            <a:spLocks noGrp="1"/>
          </p:cNvSpPr>
          <p:nvPr>
            <p:ph type="body" sz="quarter" idx="13"/>
          </p:nvPr>
        </p:nvSpPr>
        <p:spPr>
          <a:xfrm>
            <a:off x="483500" y="1752600"/>
            <a:ext cx="8146004" cy="609600"/>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a:t>
            </a:r>
          </a:p>
        </p:txBody>
      </p:sp>
      <p:pic>
        <p:nvPicPr>
          <p:cNvPr id="8" name="Picture 7" descr="This figure shows that Gross Pay minus deductions for Federal Income Tax, State and Local Income Taxes, Voluntary Deductions, FICA Taxes (Medicare), and FICA Taxes (Social Security) is equal to Net Pay (such that Net pay = Gross pay - Deductions)."/>
          <p:cNvPicPr>
            <a:picLocks noChangeAspect="1"/>
          </p:cNvPicPr>
          <p:nvPr/>
        </p:nvPicPr>
        <p:blipFill>
          <a:blip r:embed="rId3"/>
          <a:stretch>
            <a:fillRect/>
          </a:stretch>
        </p:blipFill>
        <p:spPr>
          <a:xfrm>
            <a:off x="1322115" y="2514600"/>
            <a:ext cx="6462152" cy="3955391"/>
          </a:xfrm>
          <a:prstGeom prst="rect">
            <a:avLst/>
          </a:prstGeom>
        </p:spPr>
      </p:pic>
    </p:spTree>
    <p:extLst>
      <p:ext uri="{BB962C8B-B14F-4D97-AF65-F5344CB8AC3E}">
        <p14:creationId xmlns:p14="http://schemas.microsoft.com/office/powerpoint/2010/main" val="157166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Employee FICA Taxes</a:t>
            </a:r>
            <a:endParaRPr lang="en-US" dirty="0"/>
          </a:p>
        </p:txBody>
      </p:sp>
      <p:sp>
        <p:nvSpPr>
          <p:cNvPr id="4" name="Text Placeholder 3"/>
          <p:cNvSpPr>
            <a:spLocks noGrp="1"/>
          </p:cNvSpPr>
          <p:nvPr>
            <p:ph type="body" sz="quarter" idx="13"/>
          </p:nvPr>
        </p:nvSpPr>
        <p:spPr>
          <a:xfrm>
            <a:off x="498998" y="1295400"/>
            <a:ext cx="8146004" cy="640062"/>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a:t>
            </a:r>
          </a:p>
        </p:txBody>
      </p:sp>
      <p:sp>
        <p:nvSpPr>
          <p:cNvPr id="3" name="Content Placeholder 2"/>
          <p:cNvSpPr>
            <a:spLocks noGrp="1"/>
          </p:cNvSpPr>
          <p:nvPr>
            <p:ph idx="1"/>
          </p:nvPr>
        </p:nvSpPr>
        <p:spPr>
          <a:xfrm>
            <a:off x="381000" y="2133600"/>
            <a:ext cx="8458200" cy="4267200"/>
          </a:xfrm>
        </p:spPr>
        <p:txBody>
          <a:bodyPr>
            <a:normAutofit/>
          </a:bodyPr>
          <a:lstStyle/>
          <a:p>
            <a:pPr marL="0" indent="0">
              <a:buNone/>
            </a:pPr>
            <a:r>
              <a:rPr lang="en-US" altLang="en-US" dirty="0">
                <a:ea typeface="ＭＳ Ｐゴシック" pitchFamily="-84" charset="-128"/>
              </a:rPr>
              <a:t>Federal Insurance Contributions Act (FICA)</a:t>
            </a:r>
          </a:p>
          <a:p>
            <a:r>
              <a:rPr lang="en-US" altLang="en-US" dirty="0">
                <a:ea typeface="ＭＳ Ｐゴシック" pitchFamily="-84" charset="-128"/>
              </a:rPr>
              <a:t>FICA Taxes — Soc. Sec.</a:t>
            </a:r>
          </a:p>
          <a:p>
            <a:pPr lvl="1"/>
            <a:r>
              <a:rPr lang="en-US" altLang="en-US" dirty="0">
                <a:ea typeface="ＭＳ Ｐゴシック" pitchFamily="-84" charset="-128"/>
              </a:rPr>
              <a:t>2016: 6.2% of the first $118,500 earned in the year.</a:t>
            </a:r>
          </a:p>
          <a:p>
            <a:pPr marL="457200" lvl="1">
              <a:buFont typeface="Arial" panose="020B0604020202020204" pitchFamily="34" charset="0"/>
              <a:buChar char="•"/>
            </a:pPr>
            <a:r>
              <a:rPr lang="en-US" altLang="en-US" dirty="0">
                <a:ea typeface="ＭＳ Ｐゴシック" pitchFamily="-84" charset="-128"/>
              </a:rPr>
              <a:t>FICA Taxes — Medicare</a:t>
            </a:r>
          </a:p>
          <a:p>
            <a:pPr lvl="1"/>
            <a:r>
              <a:rPr lang="en-US" altLang="en-US" dirty="0">
                <a:ea typeface="ＭＳ Ｐゴシック" pitchFamily="-84" charset="-128"/>
              </a:rPr>
              <a:t>2016: 1.45% of </a:t>
            </a:r>
            <a:r>
              <a:rPr lang="en-US" altLang="en-US" u="sng" dirty="0">
                <a:ea typeface="ＭＳ Ｐゴシック" pitchFamily="-84" charset="-128"/>
              </a:rPr>
              <a:t>all</a:t>
            </a:r>
            <a:r>
              <a:rPr lang="en-US" altLang="en-US" dirty="0">
                <a:ea typeface="ＭＳ Ｐゴシック" pitchFamily="-84" charset="-128"/>
              </a:rPr>
              <a:t> wages earned in the year.</a:t>
            </a:r>
          </a:p>
          <a:p>
            <a:pPr marL="457200" lvl="1">
              <a:buFont typeface="Arial" panose="020B0604020202020204" pitchFamily="34" charset="0"/>
              <a:buChar char="•"/>
            </a:pPr>
            <a:r>
              <a:rPr lang="en-US" altLang="en-US" sz="2600" dirty="0">
                <a:ea typeface="ＭＳ Ｐゴシック" pitchFamily="-84" charset="-128"/>
              </a:rPr>
              <a:t>Employers must pay withheld taxes to the Internal Revenue Service (IRS).</a:t>
            </a:r>
            <a:endParaRPr lang="en-US" altLang="en-US" dirty="0">
              <a:ea typeface="ＭＳ Ｐゴシック" pitchFamily="-84" charset="-128"/>
            </a:endParaRPr>
          </a:p>
        </p:txBody>
      </p:sp>
    </p:spTree>
    <p:extLst>
      <p:ext uri="{BB962C8B-B14F-4D97-AF65-F5344CB8AC3E}">
        <p14:creationId xmlns:p14="http://schemas.microsoft.com/office/powerpoint/2010/main" val="2689857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66395"/>
          </a:xfrm>
        </p:spPr>
        <p:txBody>
          <a:bodyPr/>
          <a:lstStyle/>
          <a:p>
            <a:r>
              <a:rPr lang="en-US" altLang="en-US" dirty="0"/>
              <a:t>Employee Income Tax</a:t>
            </a:r>
            <a:endParaRPr lang="en-US" dirty="0"/>
          </a:p>
        </p:txBody>
      </p:sp>
      <p:sp>
        <p:nvSpPr>
          <p:cNvPr id="4" name="Text Placeholder 3"/>
          <p:cNvSpPr>
            <a:spLocks noGrp="1"/>
          </p:cNvSpPr>
          <p:nvPr>
            <p:ph type="body" sz="quarter" idx="13"/>
          </p:nvPr>
        </p:nvSpPr>
        <p:spPr>
          <a:xfrm>
            <a:off x="483500" y="1295400"/>
            <a:ext cx="8146004" cy="528551"/>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p:txBody>
      </p:sp>
      <p:sp>
        <p:nvSpPr>
          <p:cNvPr id="3" name="Content Placeholder 2"/>
          <p:cNvSpPr>
            <a:spLocks noGrp="1"/>
          </p:cNvSpPr>
          <p:nvPr>
            <p:ph idx="1"/>
          </p:nvPr>
        </p:nvSpPr>
        <p:spPr>
          <a:xfrm>
            <a:off x="410706" y="2133600"/>
            <a:ext cx="8305800" cy="4191000"/>
          </a:xfrm>
        </p:spPr>
        <p:txBody>
          <a:bodyPr>
            <a:normAutofit/>
          </a:bodyPr>
          <a:lstStyle/>
          <a:p>
            <a:r>
              <a:rPr lang="en-US" altLang="en-US" dirty="0">
                <a:ea typeface="ＭＳ Ｐゴシック" pitchFamily="-84" charset="-128"/>
              </a:rPr>
              <a:t>Federal Income Tax</a:t>
            </a:r>
          </a:p>
          <a:p>
            <a:r>
              <a:rPr lang="en-US" altLang="en-US" dirty="0">
                <a:ea typeface="ＭＳ Ｐゴシック" pitchFamily="-84" charset="-128"/>
              </a:rPr>
              <a:t>State and Local Income Taxes</a:t>
            </a:r>
          </a:p>
          <a:p>
            <a:pPr lvl="1"/>
            <a:r>
              <a:rPr lang="en-US" altLang="en-US" dirty="0">
                <a:ea typeface="ＭＳ Ｐゴシック" pitchFamily="-84" charset="-128"/>
              </a:rPr>
              <a:t>Amounts withheld depend on the employee’s earnings, tax rates, and number of withholding allowances.</a:t>
            </a:r>
          </a:p>
          <a:p>
            <a:pPr lvl="1"/>
            <a:r>
              <a:rPr lang="en-US" dirty="0"/>
              <a:t>Employers must pay the taxes withheld from employees’ gross pay to the appropriate government agency.</a:t>
            </a:r>
          </a:p>
        </p:txBody>
      </p:sp>
    </p:spTree>
    <p:extLst>
      <p:ext uri="{BB962C8B-B14F-4D97-AF65-F5344CB8AC3E}">
        <p14:creationId xmlns:p14="http://schemas.microsoft.com/office/powerpoint/2010/main" val="417109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Employee Voluntary Deductions</a:t>
            </a:r>
            <a:endParaRPr lang="en-US" dirty="0"/>
          </a:p>
        </p:txBody>
      </p:sp>
      <p:sp>
        <p:nvSpPr>
          <p:cNvPr id="4" name="Text Placeholder 3"/>
          <p:cNvSpPr>
            <a:spLocks noGrp="1"/>
          </p:cNvSpPr>
          <p:nvPr>
            <p:ph type="body" sz="quarter" idx="13"/>
          </p:nvPr>
        </p:nvSpPr>
        <p:spPr>
          <a:xfrm>
            <a:off x="498998" y="1295400"/>
            <a:ext cx="8146004" cy="554182"/>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p:txBody>
      </p:sp>
      <p:sp>
        <p:nvSpPr>
          <p:cNvPr id="3" name="Content Placeholder 2"/>
          <p:cNvSpPr>
            <a:spLocks noGrp="1"/>
          </p:cNvSpPr>
          <p:nvPr>
            <p:ph idx="1"/>
          </p:nvPr>
        </p:nvSpPr>
        <p:spPr>
          <a:xfrm>
            <a:off x="457200" y="2133600"/>
            <a:ext cx="8187802" cy="4191000"/>
          </a:xfrm>
        </p:spPr>
        <p:txBody>
          <a:bodyPr>
            <a:normAutofit/>
          </a:bodyPr>
          <a:lstStyle/>
          <a:p>
            <a:r>
              <a:rPr lang="en-US" altLang="en-US" dirty="0">
                <a:ea typeface="ＭＳ Ｐゴシック" pitchFamily="-84" charset="-128"/>
              </a:rPr>
              <a:t>Amounts withheld depend on the employee’s request.</a:t>
            </a:r>
          </a:p>
          <a:p>
            <a:r>
              <a:rPr lang="en-US" altLang="en-US" dirty="0">
                <a:ea typeface="ＭＳ Ｐゴシック" pitchFamily="-84" charset="-128"/>
              </a:rPr>
              <a:t>Examples include union dues, savings accounts, pension contributions, insurance premiums, and charities.</a:t>
            </a:r>
          </a:p>
          <a:p>
            <a:r>
              <a:rPr lang="en-US" dirty="0"/>
              <a:t>Employers owe voluntary amounts withheld from employees’ gross pay to the designated agency.</a:t>
            </a:r>
          </a:p>
        </p:txBody>
      </p:sp>
    </p:spTree>
    <p:extLst>
      <p:ext uri="{BB962C8B-B14F-4D97-AF65-F5344CB8AC3E}">
        <p14:creationId xmlns:p14="http://schemas.microsoft.com/office/powerpoint/2010/main" val="208546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Autofit/>
          </a:bodyPr>
          <a:lstStyle/>
          <a:p>
            <a:r>
              <a:rPr lang="en-US" altLang="en-US" dirty="0"/>
              <a:t>Recording Employee Payroll Deductions</a:t>
            </a:r>
            <a:endParaRPr lang="en-US" dirty="0"/>
          </a:p>
        </p:txBody>
      </p:sp>
      <p:sp>
        <p:nvSpPr>
          <p:cNvPr id="4" name="Text Placeholder 3"/>
          <p:cNvSpPr>
            <a:spLocks noGrp="1"/>
          </p:cNvSpPr>
          <p:nvPr>
            <p:ph type="body" sz="quarter" idx="13"/>
          </p:nvPr>
        </p:nvSpPr>
        <p:spPr>
          <a:xfrm>
            <a:off x="183396" y="1752600"/>
            <a:ext cx="8763000" cy="533400"/>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p:txBody>
      </p:sp>
      <p:sp>
        <p:nvSpPr>
          <p:cNvPr id="2" name="Content Placeholder 1"/>
          <p:cNvSpPr>
            <a:spLocks noGrp="1"/>
          </p:cNvSpPr>
          <p:nvPr>
            <p:ph sz="quarter" idx="15"/>
          </p:nvPr>
        </p:nvSpPr>
        <p:spPr>
          <a:xfrm>
            <a:off x="457200" y="2590800"/>
            <a:ext cx="8153400" cy="903322"/>
          </a:xfrm>
        </p:spPr>
        <p:txBody>
          <a:bodyPr>
            <a:noAutofit/>
          </a:bodyPr>
          <a:lstStyle/>
          <a:p>
            <a:pPr marL="0" indent="0">
              <a:buNone/>
            </a:pPr>
            <a:r>
              <a:rPr lang="en-US" altLang="en-US" sz="2400" dirty="0">
                <a:ea typeface="ＭＳ Ｐゴシック" pitchFamily="-84" charset="-128"/>
              </a:rPr>
              <a:t>An entry to record payroll expenses and deductions for an employee might look like this.</a:t>
            </a:r>
          </a:p>
        </p:txBody>
      </p:sp>
      <p:pic>
        <p:nvPicPr>
          <p:cNvPr id="8" name="Picture 3" descr="The Jan. 31 journal entry debits Salaries Expense, 2,000; credit FICA-Social Security Taxes Payable (6.2%), 124; credit FICA-Medicare Taxes Payable (1.45%), 29; credit Employee Federal Income Taxes Payable*, 213; credit Employee Medical Insurance Payable*, 85; credit Employee Union Dues Payable*. 25; and credit Salaries Payable, 1,524; with explanation: To record accrued payroll for January. The asterisk amounts are taken from employee's employment records. "/>
          <p:cNvPicPr>
            <a:picLocks noChangeAspect="1" noChangeArrowheads="1"/>
          </p:cNvPicPr>
          <p:nvPr/>
        </p:nvPicPr>
        <p:blipFill>
          <a:blip r:embed="rId3" cstate="print"/>
          <a:srcRect/>
          <a:stretch>
            <a:fillRect/>
          </a:stretch>
        </p:blipFill>
        <p:spPr bwMode="auto">
          <a:xfrm>
            <a:off x="481878" y="3567545"/>
            <a:ext cx="8177068" cy="2147455"/>
          </a:xfrm>
          <a:prstGeom prst="rect">
            <a:avLst/>
          </a:prstGeom>
          <a:noFill/>
          <a:ln w="9525">
            <a:solidFill>
              <a:schemeClr val="accent2">
                <a:lumMod val="50000"/>
              </a:schemeClr>
            </a:solidFill>
            <a:miter lim="800000"/>
            <a:headEnd/>
            <a:tailEnd/>
          </a:ln>
        </p:spPr>
      </p:pic>
      <p:sp>
        <p:nvSpPr>
          <p:cNvPr id="5" name="Content Placeholder 4"/>
          <p:cNvSpPr>
            <a:spLocks noGrp="1"/>
          </p:cNvSpPr>
          <p:nvPr>
            <p:ph sz="quarter" idx="18"/>
          </p:nvPr>
        </p:nvSpPr>
        <p:spPr>
          <a:xfrm>
            <a:off x="381000" y="5943600"/>
            <a:ext cx="8382000" cy="457200"/>
          </a:xfrm>
        </p:spPr>
        <p:txBody>
          <a:bodyPr>
            <a:normAutofit/>
          </a:bodyPr>
          <a:lstStyle/>
          <a:p>
            <a:pPr marL="0" indent="0">
              <a:buNone/>
            </a:pPr>
            <a:r>
              <a:rPr lang="en-US" altLang="en-US" sz="2000" dirty="0">
                <a:ea typeface="ＭＳ Ｐゴシック" pitchFamily="-84" charset="-128"/>
              </a:rPr>
              <a:t>*Amounts taken from employee’s employment records</a:t>
            </a:r>
          </a:p>
        </p:txBody>
      </p:sp>
    </p:spTree>
    <p:extLst>
      <p:ext uri="{BB962C8B-B14F-4D97-AF65-F5344CB8AC3E}">
        <p14:creationId xmlns:p14="http://schemas.microsoft.com/office/powerpoint/2010/main" val="1524882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590800"/>
          </a:xfrm>
        </p:spPr>
        <p:txBody>
          <a:bodyPr>
            <a:normAutofit/>
          </a:bodyPr>
          <a:lstStyle/>
          <a:p>
            <a:r>
              <a:rPr lang="en-US" altLang="en-US" b="1" dirty="0"/>
              <a:t>Learning Objective</a:t>
            </a:r>
            <a:r>
              <a:rPr lang="en-US" altLang="en-US" dirty="0"/>
              <a:t> </a:t>
            </a:r>
            <a:r>
              <a:rPr lang="en-US" altLang="en-US" b="1" dirty="0"/>
              <a:t>P3:</a:t>
            </a:r>
            <a:r>
              <a:rPr lang="en-US" altLang="en-US" dirty="0"/>
              <a:t> </a:t>
            </a:r>
            <a:r>
              <a:rPr lang="en-US" dirty="0"/>
              <a:t>Compute and record </a:t>
            </a:r>
            <a:r>
              <a:rPr lang="en-US" i="1" dirty="0"/>
              <a:t>employer</a:t>
            </a:r>
            <a:r>
              <a:rPr lang="en-US" dirty="0"/>
              <a:t> payroll deductions and liabilities.</a:t>
            </a:r>
          </a:p>
        </p:txBody>
      </p:sp>
    </p:spTree>
    <p:extLst>
      <p:ext uri="{BB962C8B-B14F-4D97-AF65-F5344CB8AC3E}">
        <p14:creationId xmlns:p14="http://schemas.microsoft.com/office/powerpoint/2010/main" val="2684756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Employer Payroll Taxes</a:t>
            </a:r>
            <a:endParaRPr lang="en-US" dirty="0"/>
          </a:p>
        </p:txBody>
      </p:sp>
      <p:sp>
        <p:nvSpPr>
          <p:cNvPr id="4" name="Text Placeholder 3"/>
          <p:cNvSpPr>
            <a:spLocks noGrp="1"/>
          </p:cNvSpPr>
          <p:nvPr>
            <p:ph type="body" sz="quarter" idx="13"/>
          </p:nvPr>
        </p:nvSpPr>
        <p:spPr>
          <a:xfrm>
            <a:off x="483500" y="1295400"/>
            <a:ext cx="8146004" cy="554182"/>
          </a:xfrm>
        </p:spPr>
        <p:txBody>
          <a:bodyPr>
            <a:noAutofit/>
          </a:bodyPr>
          <a:lstStyle/>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6" name="Content Placeholder 5"/>
          <p:cNvSpPr>
            <a:spLocks noGrp="1"/>
          </p:cNvSpPr>
          <p:nvPr>
            <p:ph idx="1"/>
          </p:nvPr>
        </p:nvSpPr>
        <p:spPr>
          <a:xfrm>
            <a:off x="381000" y="2133600"/>
            <a:ext cx="8382000" cy="4267200"/>
          </a:xfrm>
        </p:spPr>
        <p:txBody>
          <a:bodyPr>
            <a:normAutofit/>
          </a:bodyPr>
          <a:lstStyle/>
          <a:p>
            <a:pPr marL="461963" lvl="1" indent="-461963">
              <a:buFont typeface="Arial" pitchFamily="34" charset="0"/>
              <a:buChar char="•"/>
              <a:tabLst/>
            </a:pPr>
            <a:r>
              <a:rPr lang="en-US" altLang="en-US" dirty="0"/>
              <a:t>Employers pay amounts equal to that  withheld from the employee’s gross pay.</a:t>
            </a:r>
          </a:p>
          <a:p>
            <a:pPr lvl="1"/>
            <a:r>
              <a:rPr lang="en-US" altLang="en-US" dirty="0"/>
              <a:t>FICA Taxes</a:t>
            </a:r>
          </a:p>
          <a:p>
            <a:pPr lvl="1"/>
            <a:r>
              <a:rPr lang="en-US" altLang="en-US" dirty="0"/>
              <a:t>Medicare Taxes</a:t>
            </a:r>
          </a:p>
          <a:p>
            <a:r>
              <a:rPr lang="en-US" altLang="en-US" dirty="0"/>
              <a:t>Federal and State Unemployment Taxes</a:t>
            </a:r>
          </a:p>
        </p:txBody>
      </p:sp>
    </p:spTree>
    <p:extLst>
      <p:ext uri="{BB962C8B-B14F-4D97-AF65-F5344CB8AC3E}">
        <p14:creationId xmlns:p14="http://schemas.microsoft.com/office/powerpoint/2010/main" val="2472244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399"/>
            <a:ext cx="9144000" cy="1066801"/>
          </a:xfrm>
        </p:spPr>
        <p:txBody>
          <a:bodyPr>
            <a:noAutofit/>
          </a:bodyPr>
          <a:lstStyle/>
          <a:p>
            <a:r>
              <a:rPr lang="en-US" altLang="en-US" dirty="0"/>
              <a:t>Federal and State Unemployment Taxes</a:t>
            </a:r>
            <a:endParaRPr lang="en-US" dirty="0"/>
          </a:p>
        </p:txBody>
      </p:sp>
      <p:sp>
        <p:nvSpPr>
          <p:cNvPr id="4" name="Text Placeholder 3"/>
          <p:cNvSpPr>
            <a:spLocks noGrp="1"/>
          </p:cNvSpPr>
          <p:nvPr>
            <p:ph type="body" sz="quarter" idx="13"/>
          </p:nvPr>
        </p:nvSpPr>
        <p:spPr>
          <a:xfrm>
            <a:off x="483559" y="1752600"/>
            <a:ext cx="8147176" cy="623455"/>
          </a:xfrm>
        </p:spPr>
        <p:txBody>
          <a:bodyPr>
            <a:normAutofit lnSpcReduction="10000"/>
          </a:bodyPr>
          <a:lstStyle/>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3" name="Content Placeholder 2"/>
          <p:cNvSpPr>
            <a:spLocks noGrp="1"/>
          </p:cNvSpPr>
          <p:nvPr>
            <p:ph idx="1"/>
          </p:nvPr>
        </p:nvSpPr>
        <p:spPr>
          <a:xfrm>
            <a:off x="381000" y="2528454"/>
            <a:ext cx="8382000" cy="3872345"/>
          </a:xfrm>
        </p:spPr>
        <p:txBody>
          <a:bodyPr>
            <a:normAutofit/>
          </a:bodyPr>
          <a:lstStyle/>
          <a:p>
            <a:r>
              <a:rPr lang="en-US" altLang="en-US" dirty="0">
                <a:ea typeface="ＭＳ Ｐゴシック" pitchFamily="-84" charset="-128"/>
              </a:rPr>
              <a:t>Federal Unemployment Tax (FUTA)</a:t>
            </a:r>
          </a:p>
          <a:p>
            <a:pPr lvl="1"/>
            <a:r>
              <a:rPr lang="en-US" altLang="en-US" dirty="0">
                <a:ea typeface="ＭＳ Ｐゴシック" pitchFamily="-84" charset="-128"/>
              </a:rPr>
              <a:t>6.0% on the first $7,000 of wages paid to each employee. A credit up to 5.4% is given for SUTA paid, therefore the net rate is 0.6%. </a:t>
            </a:r>
          </a:p>
          <a:p>
            <a:r>
              <a:rPr lang="en-US" altLang="en-US" dirty="0">
                <a:ea typeface="ＭＳ Ｐゴシック" pitchFamily="-84" charset="-128"/>
              </a:rPr>
              <a:t>State Unemployment Tax (SUTA)</a:t>
            </a:r>
          </a:p>
          <a:p>
            <a:pPr lvl="1"/>
            <a:r>
              <a:rPr lang="en-US" altLang="en-US" dirty="0">
                <a:ea typeface="ＭＳ Ｐゴシック" pitchFamily="-84" charset="-128"/>
              </a:rPr>
              <a:t>5.4% on the first $7,000 of wages paid to each employee. Merit ratings may lower SUTA rates.</a:t>
            </a:r>
          </a:p>
        </p:txBody>
      </p:sp>
    </p:spTree>
    <p:extLst>
      <p:ext uri="{BB962C8B-B14F-4D97-AF65-F5344CB8AC3E}">
        <p14:creationId xmlns:p14="http://schemas.microsoft.com/office/powerpoint/2010/main" val="32263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796" y="2209800"/>
            <a:ext cx="8465820" cy="2667000"/>
          </a:xfrm>
        </p:spPr>
        <p:txBody>
          <a:bodyPr>
            <a:noAutofit/>
          </a:bodyPr>
          <a:lstStyle/>
          <a:p>
            <a:r>
              <a:rPr lang="en-US" altLang="en-US" b="1" dirty="0"/>
              <a:t>Learning Objective C1:</a:t>
            </a:r>
            <a:r>
              <a:rPr lang="en-US" altLang="en-US" dirty="0"/>
              <a:t> </a:t>
            </a:r>
            <a:r>
              <a:rPr lang="en-US" dirty="0"/>
              <a:t>Describe current and long-term liabilities and their characteristics.</a:t>
            </a:r>
          </a:p>
        </p:txBody>
      </p:sp>
    </p:spTree>
    <p:extLst>
      <p:ext uri="{BB962C8B-B14F-4D97-AF65-F5344CB8AC3E}">
        <p14:creationId xmlns:p14="http://schemas.microsoft.com/office/powerpoint/2010/main" val="186147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838200"/>
          </a:xfrm>
        </p:spPr>
        <p:txBody>
          <a:bodyPr>
            <a:noAutofit/>
          </a:bodyPr>
          <a:lstStyle/>
          <a:p>
            <a:r>
              <a:rPr lang="en-US" altLang="en-US" dirty="0"/>
              <a:t>Recording Employer Payroll Taxes</a:t>
            </a:r>
            <a:endParaRPr lang="en-US" dirty="0"/>
          </a:p>
        </p:txBody>
      </p:sp>
      <p:sp>
        <p:nvSpPr>
          <p:cNvPr id="4" name="Text Placeholder 3"/>
          <p:cNvSpPr>
            <a:spLocks noGrp="1"/>
          </p:cNvSpPr>
          <p:nvPr>
            <p:ph type="body" sz="quarter" idx="13"/>
          </p:nvPr>
        </p:nvSpPr>
        <p:spPr>
          <a:xfrm>
            <a:off x="457200" y="1295400"/>
            <a:ext cx="8146004" cy="576869"/>
          </a:xfrm>
        </p:spPr>
        <p:txBody>
          <a:bodyPr>
            <a:noAutofit/>
          </a:bodyPr>
          <a:lstStyle/>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2" name="Content Placeholder 1"/>
          <p:cNvSpPr>
            <a:spLocks noGrp="1"/>
          </p:cNvSpPr>
          <p:nvPr>
            <p:ph sz="quarter" idx="15"/>
          </p:nvPr>
        </p:nvSpPr>
        <p:spPr>
          <a:xfrm>
            <a:off x="457200" y="2057400"/>
            <a:ext cx="8229600" cy="801503"/>
          </a:xfrm>
        </p:spPr>
        <p:txBody>
          <a:bodyPr>
            <a:normAutofit lnSpcReduction="10000"/>
          </a:bodyPr>
          <a:lstStyle/>
          <a:p>
            <a:pPr marL="0" indent="0">
              <a:buNone/>
            </a:pPr>
            <a:r>
              <a:rPr lang="en-US" altLang="en-US" sz="2400" dirty="0">
                <a:ea typeface="ＭＳ Ｐゴシック" pitchFamily="-84" charset="-128"/>
              </a:rPr>
              <a:t>An entry to record the employer payroll taxes for January might look like this.</a:t>
            </a:r>
          </a:p>
        </p:txBody>
      </p:sp>
      <p:pic>
        <p:nvPicPr>
          <p:cNvPr id="9" name="Picture 2" descr="Jan. 31 journal entry debits Payroll Taxes Expense, 273; credits FICA-Social Security Taxes Payable (6.2%), 124; credits FICA-Medicare Taxes Payable (1.45%), 29; credits State Unemployment Taxes Payable, 108; and credits Federal Unemployment Taxes Payable, 12, with explanation: To record employer payroll tax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82" y="2993122"/>
            <a:ext cx="7368099" cy="157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9"/>
          <p:cNvSpPr>
            <a:spLocks noGrp="1"/>
          </p:cNvSpPr>
          <p:nvPr>
            <p:ph sz="quarter" idx="18"/>
          </p:nvPr>
        </p:nvSpPr>
        <p:spPr>
          <a:xfrm>
            <a:off x="304800" y="4716780"/>
            <a:ext cx="8531817" cy="1760220"/>
          </a:xfrm>
        </p:spPr>
        <p:txBody>
          <a:bodyPr>
            <a:noAutofit/>
          </a:bodyPr>
          <a:lstStyle/>
          <a:p>
            <a:pPr marL="0" indent="0">
              <a:buNone/>
              <a:defRPr/>
            </a:pPr>
            <a:r>
              <a:rPr lang="en-US" sz="2400" dirty="0"/>
              <a:t>SUTA: $2,000 × 5.4% = $108</a:t>
            </a:r>
          </a:p>
          <a:p>
            <a:pPr marL="0" indent="0">
              <a:buNone/>
              <a:defRPr/>
            </a:pPr>
            <a:r>
              <a:rPr lang="en-US" sz="2400" dirty="0"/>
              <a:t>FUTA: $2,000 × (0.6) = 12</a:t>
            </a:r>
          </a:p>
          <a:p>
            <a:pPr marL="0" indent="0">
              <a:buNone/>
              <a:defRPr/>
            </a:pPr>
            <a:r>
              <a:rPr lang="en-US" altLang="en-US" sz="2400" dirty="0">
                <a:ea typeface="ＭＳ Ｐゴシック" pitchFamily="-84" charset="-128"/>
              </a:rPr>
              <a:t>FICA amounts are the same as that withheld from the employee’s gross pay.</a:t>
            </a:r>
          </a:p>
        </p:txBody>
      </p:sp>
    </p:spTree>
    <p:extLst>
      <p:ext uri="{BB962C8B-B14F-4D97-AF65-F5344CB8AC3E}">
        <p14:creationId xmlns:p14="http://schemas.microsoft.com/office/powerpoint/2010/main" val="379801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Internal Control of Payroll</a:t>
            </a:r>
            <a:endParaRPr lang="en-US" dirty="0"/>
          </a:p>
        </p:txBody>
      </p:sp>
      <p:sp>
        <p:nvSpPr>
          <p:cNvPr id="4" name="Text Placeholder 3"/>
          <p:cNvSpPr>
            <a:spLocks noGrp="1"/>
          </p:cNvSpPr>
          <p:nvPr>
            <p:ph type="body" sz="quarter" idx="13"/>
          </p:nvPr>
        </p:nvSpPr>
        <p:spPr>
          <a:xfrm>
            <a:off x="526531" y="1295400"/>
            <a:ext cx="8076731" cy="575568"/>
          </a:xfrm>
        </p:spPr>
        <p:txBody>
          <a:bodyPr>
            <a:normAutofit fontScale="92500" lnSpcReduction="10000"/>
          </a:bodyPr>
          <a:lstStyle/>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3" name="Content Placeholder 2"/>
          <p:cNvSpPr>
            <a:spLocks noGrp="1"/>
          </p:cNvSpPr>
          <p:nvPr>
            <p:ph idx="1"/>
          </p:nvPr>
        </p:nvSpPr>
        <p:spPr>
          <a:xfrm>
            <a:off x="381000" y="2057400"/>
            <a:ext cx="8382000" cy="4267200"/>
          </a:xfrm>
        </p:spPr>
        <p:txBody>
          <a:bodyPr>
            <a:normAutofit/>
          </a:bodyPr>
          <a:lstStyle/>
          <a:p>
            <a:pPr>
              <a:spcBef>
                <a:spcPts val="600"/>
              </a:spcBef>
              <a:defRPr/>
            </a:pPr>
            <a:r>
              <a:rPr lang="en-US" dirty="0"/>
              <a:t>Four key areas of payroll activities that should be separated and monitored:</a:t>
            </a:r>
          </a:p>
          <a:p>
            <a:pPr marL="914400" indent="-449263">
              <a:spcBef>
                <a:spcPts val="600"/>
              </a:spcBef>
              <a:buAutoNum type="arabicPeriod"/>
              <a:defRPr/>
            </a:pPr>
            <a:r>
              <a:rPr lang="en-US" sz="2400" dirty="0"/>
              <a:t>Employee Hiring</a:t>
            </a:r>
          </a:p>
          <a:p>
            <a:pPr marL="914400" indent="-449263">
              <a:spcBef>
                <a:spcPts val="600"/>
              </a:spcBef>
              <a:buAutoNum type="arabicPeriod"/>
              <a:defRPr/>
            </a:pPr>
            <a:r>
              <a:rPr lang="en-US" sz="2400" dirty="0"/>
              <a:t>Payroll Preparation</a:t>
            </a:r>
          </a:p>
          <a:p>
            <a:pPr marL="914400" indent="-449263">
              <a:spcBef>
                <a:spcPts val="600"/>
              </a:spcBef>
              <a:buAutoNum type="arabicPeriod"/>
              <a:defRPr/>
            </a:pPr>
            <a:r>
              <a:rPr lang="en-US" sz="2400" dirty="0"/>
              <a:t>Timekeeping</a:t>
            </a:r>
          </a:p>
          <a:p>
            <a:pPr marL="914400" indent="-449263">
              <a:spcBef>
                <a:spcPts val="600"/>
              </a:spcBef>
              <a:buAutoNum type="arabicPeriod"/>
              <a:defRPr/>
            </a:pPr>
            <a:r>
              <a:rPr lang="en-US" sz="2400" dirty="0"/>
              <a:t>Payroll Payment</a:t>
            </a:r>
          </a:p>
        </p:txBody>
      </p:sp>
    </p:spTree>
    <p:extLst>
      <p:ext uri="{BB962C8B-B14F-4D97-AF65-F5344CB8AC3E}">
        <p14:creationId xmlns:p14="http://schemas.microsoft.com/office/powerpoint/2010/main" val="256478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rmAutofit/>
          </a:bodyPr>
          <a:lstStyle/>
          <a:p>
            <a:r>
              <a:rPr lang="en-US" altLang="en-US" dirty="0"/>
              <a:t>Multi-Period Known Liabilities</a:t>
            </a:r>
            <a:endParaRPr lang="en-US" dirty="0"/>
          </a:p>
        </p:txBody>
      </p:sp>
      <p:sp>
        <p:nvSpPr>
          <p:cNvPr id="4" name="Text Placeholder 3"/>
          <p:cNvSpPr>
            <a:spLocks noGrp="1"/>
          </p:cNvSpPr>
          <p:nvPr>
            <p:ph type="body" sz="quarter" idx="13"/>
          </p:nvPr>
        </p:nvSpPr>
        <p:spPr>
          <a:xfrm>
            <a:off x="581714" y="1295400"/>
            <a:ext cx="7966364" cy="419100"/>
          </a:xfrm>
        </p:spPr>
        <p:txBody>
          <a:bodyPr>
            <a:noAutofit/>
          </a:bodyPr>
          <a:lstStyle/>
          <a:p>
            <a:r>
              <a:rPr lang="en-US" altLang="en-US" b="1" kern="0" dirty="0">
                <a:solidFill>
                  <a:prstClr val="black"/>
                </a:solidFill>
              </a:rPr>
              <a:t>Learning Objective C2: </a:t>
            </a:r>
            <a:r>
              <a:rPr lang="en-US" dirty="0"/>
              <a:t>Identify and describe known current liabilities.</a:t>
            </a:r>
          </a:p>
        </p:txBody>
      </p:sp>
      <p:sp>
        <p:nvSpPr>
          <p:cNvPr id="3" name="Content Placeholder 2"/>
          <p:cNvSpPr>
            <a:spLocks noGrp="1"/>
          </p:cNvSpPr>
          <p:nvPr>
            <p:ph idx="1"/>
          </p:nvPr>
        </p:nvSpPr>
        <p:spPr>
          <a:xfrm>
            <a:off x="381000" y="2125980"/>
            <a:ext cx="8321040" cy="4305300"/>
          </a:xfrm>
        </p:spPr>
        <p:txBody>
          <a:bodyPr>
            <a:noAutofit/>
          </a:bodyPr>
          <a:lstStyle/>
          <a:p>
            <a:pPr marL="0" indent="0">
              <a:buNone/>
            </a:pPr>
            <a:r>
              <a:rPr lang="en-US" sz="2400" dirty="0"/>
              <a:t>Includes Unearned Revenues and Notes Payable</a:t>
            </a:r>
          </a:p>
          <a:p>
            <a:r>
              <a:rPr lang="en-US" altLang="en-US" sz="2400" dirty="0">
                <a:ea typeface="ＭＳ Ｐゴシック" pitchFamily="-84" charset="-128"/>
              </a:rPr>
              <a:t>Unearned Revenues from magazine subscriptions often cover more than one accounting period. A portion of the earned revenue is recognized each period and the Unearned Revenue account is reduced.</a:t>
            </a:r>
          </a:p>
          <a:p>
            <a:r>
              <a:rPr lang="en-US" sz="2400" dirty="0"/>
              <a:t>Notes Payable often extend over more than one accounting period. A three-year note would be classified as a current liability for one year and a long-term liability for two years.</a:t>
            </a:r>
          </a:p>
        </p:txBody>
      </p:sp>
    </p:spTree>
    <p:extLst>
      <p:ext uri="{BB962C8B-B14F-4D97-AF65-F5344CB8AC3E}">
        <p14:creationId xmlns:p14="http://schemas.microsoft.com/office/powerpoint/2010/main" val="2202907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Autofit/>
          </a:bodyPr>
          <a:lstStyle/>
          <a:p>
            <a:r>
              <a:rPr lang="en-US" dirty="0"/>
              <a:t>NEED-TO-KNOW 9-2 Part 1 (1 of 3)</a:t>
            </a:r>
          </a:p>
        </p:txBody>
      </p:sp>
      <p:sp>
        <p:nvSpPr>
          <p:cNvPr id="4" name="Text Placeholder 3"/>
          <p:cNvSpPr>
            <a:spLocks noGrp="1"/>
          </p:cNvSpPr>
          <p:nvPr>
            <p:ph type="body" sz="quarter" idx="13"/>
          </p:nvPr>
        </p:nvSpPr>
        <p:spPr>
          <a:xfrm>
            <a:off x="512442" y="1317577"/>
            <a:ext cx="8104909" cy="1120823"/>
          </a:xfrm>
        </p:spPr>
        <p:txBody>
          <a:bodyPr anchor="ct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3" name="Content Placeholder 2"/>
          <p:cNvSpPr>
            <a:spLocks noGrp="1"/>
          </p:cNvSpPr>
          <p:nvPr>
            <p:ph idx="1"/>
          </p:nvPr>
        </p:nvSpPr>
        <p:spPr>
          <a:xfrm>
            <a:off x="381000" y="2667000"/>
            <a:ext cx="8382000" cy="3733800"/>
          </a:xfrm>
        </p:spPr>
        <p:txBody>
          <a:bodyPr>
            <a:noAutofit/>
          </a:bodyPr>
          <a:lstStyle/>
          <a:p>
            <a:pPr marL="0" indent="0">
              <a:buNone/>
            </a:pPr>
            <a:r>
              <a:rPr lang="en-US" sz="2200" dirty="0">
                <a:solidFill>
                  <a:srgbClr val="000000"/>
                </a:solidFill>
              </a:rPr>
              <a:t>A company’s first weekly pay period of the year ends on January 8. On that date, the column totals in its payroll register show that sales employees earned $30,000, and office employees earned $20,000 in salaries. The employees are to have withheld from their salaries FICA Social Security taxes at the rate of 6.2%, FICA Medicare taxes at the rate of 1.45%, $9,000 of federal income taxes, $2,000 of medical insurance deductions, and $1,000 of pension contributions. No employee earned more than $7,000 in the first pay period.</a:t>
            </a:r>
          </a:p>
        </p:txBody>
      </p:sp>
    </p:spTree>
    <p:extLst>
      <p:ext uri="{BB962C8B-B14F-4D97-AF65-F5344CB8AC3E}">
        <p14:creationId xmlns:p14="http://schemas.microsoft.com/office/powerpoint/2010/main" val="219171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dirty="0"/>
              <a:t>NEED-TO-KNOW 9-2 Part 1 (2 of 3)</a:t>
            </a:r>
          </a:p>
        </p:txBody>
      </p:sp>
      <p:sp>
        <p:nvSpPr>
          <p:cNvPr id="4" name="Text Placeholder 3"/>
          <p:cNvSpPr>
            <a:spLocks noGrp="1"/>
          </p:cNvSpPr>
          <p:nvPr>
            <p:ph type="body" sz="quarter" idx="13"/>
          </p:nvPr>
        </p:nvSpPr>
        <p:spPr>
          <a:xfrm>
            <a:off x="484909" y="1295400"/>
            <a:ext cx="8174182" cy="1143000"/>
          </a:xfrm>
        </p:spPr>
        <p:txBody>
          <a:bodyPr>
            <a:no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3" name="Content Placeholder 2"/>
          <p:cNvSpPr>
            <a:spLocks noGrp="1"/>
          </p:cNvSpPr>
          <p:nvPr>
            <p:ph idx="1"/>
          </p:nvPr>
        </p:nvSpPr>
        <p:spPr>
          <a:xfrm>
            <a:off x="457200" y="2743200"/>
            <a:ext cx="8305800" cy="3657600"/>
          </a:xfrm>
        </p:spPr>
        <p:txBody>
          <a:bodyPr>
            <a:normAutofit/>
          </a:bodyPr>
          <a:lstStyle/>
          <a:p>
            <a:pPr marL="0" indent="0">
              <a:buNone/>
            </a:pPr>
            <a:r>
              <a:rPr lang="en-US" sz="2400" dirty="0">
                <a:solidFill>
                  <a:srgbClr val="000000"/>
                </a:solidFill>
              </a:rPr>
              <a:t>Part 1)  Compute FICA Social Security taxes payable and FICA Medicare taxes payable. Prepare the journal entry to record the company’s January 8 (employee) payroll expenses and liabilities.</a:t>
            </a:r>
            <a:endParaRPr lang="en-US" sz="2400" dirty="0">
              <a:solidFill>
                <a:prstClr val="black"/>
              </a:solidFill>
            </a:endParaRPr>
          </a:p>
        </p:txBody>
      </p:sp>
    </p:spTree>
    <p:extLst>
      <p:ext uri="{BB962C8B-B14F-4D97-AF65-F5344CB8AC3E}">
        <p14:creationId xmlns:p14="http://schemas.microsoft.com/office/powerpoint/2010/main" val="2432566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9-2 Part 1 (3 of 3)</a:t>
            </a:r>
          </a:p>
        </p:txBody>
      </p:sp>
      <p:sp>
        <p:nvSpPr>
          <p:cNvPr id="4" name="Text Placeholder 3"/>
          <p:cNvSpPr>
            <a:spLocks noGrp="1"/>
          </p:cNvSpPr>
          <p:nvPr>
            <p:ph type="body" sz="quarter" idx="13"/>
          </p:nvPr>
        </p:nvSpPr>
        <p:spPr>
          <a:xfrm>
            <a:off x="511152" y="1295400"/>
            <a:ext cx="8104909" cy="1202254"/>
          </a:xfrm>
        </p:spPr>
        <p:txBody>
          <a:bodyPr anchor="ctr">
            <a:normAutofit lnSpcReduction="10000"/>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 </a:t>
            </a:r>
          </a:p>
          <a:p>
            <a:r>
              <a:rPr lang="en-US" altLang="en-US" b="1" kern="0" dirty="0">
                <a:solidFill>
                  <a:prstClr val="black"/>
                </a:solidFill>
              </a:rPr>
              <a:t>Learning Objective P3: </a:t>
            </a:r>
            <a:r>
              <a:rPr lang="en-US" dirty="0"/>
              <a:t>Compute and record </a:t>
            </a:r>
            <a:r>
              <a:rPr lang="en-US" i="1" dirty="0"/>
              <a:t>employer</a:t>
            </a:r>
            <a:r>
              <a:rPr lang="en-US" dirty="0"/>
              <a:t> payroll deductions and liabilities.</a:t>
            </a:r>
          </a:p>
        </p:txBody>
      </p:sp>
      <p:pic>
        <p:nvPicPr>
          <p:cNvPr id="2" name="Picture 1" descr="Jan. 8 journal entry debits Sales salaries expense, 30,000; debits Office salaries expense, 20,000; credits FICA-Social security taxes payable ($50,000 x .062), 3,100; credits FICA-Medicare taxes payable, ($50,000 x .0145, 725; credits Employee federal income taxes payable, 9,000; credits Employee medical insurance payable, 2,000; credits Employee pensions payable, 1,000; and credits Salaries payable, 34,175. "/>
          <p:cNvPicPr>
            <a:picLocks noChangeAspect="1"/>
          </p:cNvPicPr>
          <p:nvPr/>
        </p:nvPicPr>
        <p:blipFill>
          <a:blip r:embed="rId2"/>
          <a:stretch>
            <a:fillRect/>
          </a:stretch>
        </p:blipFill>
        <p:spPr>
          <a:xfrm>
            <a:off x="827208" y="2667000"/>
            <a:ext cx="7472795" cy="3567545"/>
          </a:xfrm>
          <a:prstGeom prst="rect">
            <a:avLst/>
          </a:prstGeom>
        </p:spPr>
      </p:pic>
    </p:spTree>
    <p:extLst>
      <p:ext uri="{BB962C8B-B14F-4D97-AF65-F5344CB8AC3E}">
        <p14:creationId xmlns:p14="http://schemas.microsoft.com/office/powerpoint/2010/main" val="14631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838200"/>
          </a:xfrm>
        </p:spPr>
        <p:txBody>
          <a:bodyPr>
            <a:noAutofit/>
          </a:bodyPr>
          <a:lstStyle/>
          <a:p>
            <a:r>
              <a:rPr lang="en-US" dirty="0"/>
              <a:t>NEED-TO-KNOW 9-2 Part 2 (1 of 2)</a:t>
            </a:r>
          </a:p>
        </p:txBody>
      </p:sp>
      <p:sp>
        <p:nvSpPr>
          <p:cNvPr id="4" name="Text Placeholder 3"/>
          <p:cNvSpPr>
            <a:spLocks noGrp="1"/>
          </p:cNvSpPr>
          <p:nvPr>
            <p:ph type="body" sz="quarter" idx="13"/>
          </p:nvPr>
        </p:nvSpPr>
        <p:spPr>
          <a:xfrm>
            <a:off x="443169" y="1295400"/>
            <a:ext cx="8243455" cy="1143000"/>
          </a:xfrm>
        </p:spPr>
        <p:txBody>
          <a:bodyPr>
            <a:normAutofit lnSpcReduction="10000"/>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a:t>
            </a:r>
          </a:p>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sp>
        <p:nvSpPr>
          <p:cNvPr id="2" name="Content Placeholder 1"/>
          <p:cNvSpPr>
            <a:spLocks noGrp="1"/>
          </p:cNvSpPr>
          <p:nvPr>
            <p:ph sz="quarter" idx="15"/>
          </p:nvPr>
        </p:nvSpPr>
        <p:spPr>
          <a:xfrm>
            <a:off x="457200" y="2667000"/>
            <a:ext cx="8229424" cy="3733800"/>
          </a:xfrm>
        </p:spPr>
        <p:txBody>
          <a:bodyPr>
            <a:normAutofit/>
          </a:bodyPr>
          <a:lstStyle/>
          <a:p>
            <a:pPr marL="0" indent="0">
              <a:buNone/>
            </a:pPr>
            <a:r>
              <a:rPr lang="en-US" sz="2400" dirty="0">
                <a:solidFill>
                  <a:srgbClr val="000000"/>
                </a:solidFill>
              </a:rPr>
              <a:t>Part 2)  Prepare the journal entry to record the company’s (employer) payroll taxes resulting from the January 8 payroll. Its merit rating reduces its state unemployment tax rate to 3.4% of the first $7,000 paid to each employee. The federal unemployment tax rate is 0.6%. </a:t>
            </a:r>
            <a:endParaRPr lang="en-US" sz="2400" dirty="0">
              <a:solidFill>
                <a:prstClr val="black"/>
              </a:solidFill>
            </a:endParaRPr>
          </a:p>
        </p:txBody>
      </p:sp>
    </p:spTree>
    <p:extLst>
      <p:ext uri="{BB962C8B-B14F-4D97-AF65-F5344CB8AC3E}">
        <p14:creationId xmlns:p14="http://schemas.microsoft.com/office/powerpoint/2010/main" val="1847824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9-2 Part 2 (2 of 2)</a:t>
            </a:r>
          </a:p>
        </p:txBody>
      </p:sp>
      <p:sp>
        <p:nvSpPr>
          <p:cNvPr id="4" name="Text Placeholder 3"/>
          <p:cNvSpPr>
            <a:spLocks noGrp="1"/>
          </p:cNvSpPr>
          <p:nvPr>
            <p:ph type="body" sz="quarter" idx="13"/>
          </p:nvPr>
        </p:nvSpPr>
        <p:spPr>
          <a:xfrm>
            <a:off x="457200" y="1295400"/>
            <a:ext cx="8146004" cy="1370127"/>
          </a:xfrm>
        </p:spPr>
        <p:txBody>
          <a:bodyPr>
            <a:normAutofit/>
          </a:bodyPr>
          <a:lstStyle/>
          <a:p>
            <a:r>
              <a:rPr lang="en-US" altLang="en-US" b="1" kern="0" dirty="0">
                <a:solidFill>
                  <a:prstClr val="black"/>
                </a:solidFill>
              </a:rPr>
              <a:t>Learning Objective P2: </a:t>
            </a:r>
            <a:r>
              <a:rPr lang="en-US" dirty="0"/>
              <a:t>Compute and record </a:t>
            </a:r>
            <a:r>
              <a:rPr lang="en-US" i="1" dirty="0"/>
              <a:t>employee</a:t>
            </a:r>
            <a:r>
              <a:rPr lang="en-US" dirty="0"/>
              <a:t> payroll deductions and liabilities.</a:t>
            </a:r>
          </a:p>
          <a:p>
            <a:r>
              <a:rPr lang="en-US" altLang="en-US" b="1" kern="0" dirty="0">
                <a:solidFill>
                  <a:prstClr val="black"/>
                </a:solidFill>
              </a:rPr>
              <a:t>Learning Objective P3: </a:t>
            </a:r>
            <a:r>
              <a:rPr lang="en-US" dirty="0"/>
              <a:t>Compute and record </a:t>
            </a:r>
            <a:r>
              <a:rPr lang="en-US" i="1" dirty="0"/>
              <a:t>employer</a:t>
            </a:r>
            <a:r>
              <a:rPr lang="en-US" dirty="0"/>
              <a:t> payroll deductions and liabilities. </a:t>
            </a:r>
          </a:p>
        </p:txBody>
      </p:sp>
      <p:pic>
        <p:nvPicPr>
          <p:cNvPr id="2" name="Picture 1" descr="Two journal entries for Jan. 8 show:&#10;&#10;(1) Debit Sales salaries expense, 30,000; debit Office salaries expense, 20,000; credit FICA-Social security taxes payable ($50,000 x .062), 3,100; credit FICA-Medicare taxes payable, ($50,000 x .0145, 725; credit Employee federal income taxes payable, 9,000; credit Employee medical insurance payable, 2,000; credit Employee pensions payable, 1,000; and credit Salaries payable, 34,175. &#10;&#10;(2) Debit Payroll taxes expense, 5,825; credit FICA-Social security taxes payable ($50,000 x .062), 3,100; credit FICA-Medicare taxes payable ($50,000 x .0145), 725; credit SUTA-State unemployment taxes payable ($50,000 x .034), 1,700; and credit FUTA-Federal unemployment taxes payable ($50,000 x .006), 300."/>
          <p:cNvPicPr>
            <a:picLocks noChangeAspect="1"/>
          </p:cNvPicPr>
          <p:nvPr/>
        </p:nvPicPr>
        <p:blipFill>
          <a:blip r:embed="rId2"/>
          <a:stretch>
            <a:fillRect/>
          </a:stretch>
        </p:blipFill>
        <p:spPr>
          <a:xfrm>
            <a:off x="457200" y="2571750"/>
            <a:ext cx="8277225" cy="3905250"/>
          </a:xfrm>
          <a:prstGeom prst="rect">
            <a:avLst/>
          </a:prstGeom>
        </p:spPr>
      </p:pic>
    </p:spTree>
    <p:extLst>
      <p:ext uri="{BB962C8B-B14F-4D97-AF65-F5344CB8AC3E}">
        <p14:creationId xmlns:p14="http://schemas.microsoft.com/office/powerpoint/2010/main" val="2137856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796" y="2286000"/>
            <a:ext cx="8465820" cy="2667000"/>
          </a:xfrm>
        </p:spPr>
        <p:txBody>
          <a:bodyPr>
            <a:noAutofit/>
          </a:bodyPr>
          <a:lstStyle/>
          <a:p>
            <a:r>
              <a:rPr lang="en-US" altLang="en-US" b="1" dirty="0"/>
              <a:t>Learning Objective</a:t>
            </a:r>
            <a:r>
              <a:rPr lang="en-US" altLang="en-US" dirty="0"/>
              <a:t> </a:t>
            </a:r>
            <a:r>
              <a:rPr lang="en-US" altLang="en-US" b="1" dirty="0"/>
              <a:t>P4:</a:t>
            </a:r>
            <a:r>
              <a:rPr lang="en-US" altLang="en-US" dirty="0"/>
              <a:t> </a:t>
            </a:r>
            <a:r>
              <a:rPr lang="en-US" dirty="0"/>
              <a:t>Account for estimated liabilities, including warranties and bonuses.</a:t>
            </a:r>
          </a:p>
        </p:txBody>
      </p:sp>
    </p:spTree>
    <p:extLst>
      <p:ext uri="{BB962C8B-B14F-4D97-AF65-F5344CB8AC3E}">
        <p14:creationId xmlns:p14="http://schemas.microsoft.com/office/powerpoint/2010/main" val="908878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Estimated Liabilities</a:t>
            </a:r>
            <a:endParaRPr lang="en-US" dirty="0"/>
          </a:p>
        </p:txBody>
      </p:sp>
      <p:sp>
        <p:nvSpPr>
          <p:cNvPr id="4" name="Text Placeholder 3"/>
          <p:cNvSpPr>
            <a:spLocks noGrp="1"/>
          </p:cNvSpPr>
          <p:nvPr>
            <p:ph type="body" sz="quarter" idx="13"/>
          </p:nvPr>
        </p:nvSpPr>
        <p:spPr>
          <a:xfrm>
            <a:off x="581714" y="1295400"/>
            <a:ext cx="7966364" cy="623455"/>
          </a:xfrm>
        </p:spPr>
        <p:txBody>
          <a:bodyPr>
            <a:noAutofit/>
          </a:bodyPr>
          <a:lstStyle/>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457200" y="2133600"/>
            <a:ext cx="8229600" cy="4267200"/>
          </a:xfrm>
        </p:spPr>
        <p:txBody>
          <a:bodyPr>
            <a:normAutofit/>
          </a:bodyPr>
          <a:lstStyle/>
          <a:p>
            <a:pPr marL="0" indent="0">
              <a:buNone/>
            </a:pPr>
            <a:r>
              <a:rPr lang="en-US" altLang="en-US" dirty="0">
                <a:cs typeface="Arial" charset="0"/>
              </a:rPr>
              <a:t>An estimated liability is a </a:t>
            </a:r>
            <a:r>
              <a:rPr lang="en-US" altLang="en-US" b="1" dirty="0">
                <a:cs typeface="Arial" charset="0"/>
              </a:rPr>
              <a:t>known obligation </a:t>
            </a:r>
            <a:r>
              <a:rPr lang="en-US" altLang="en-US" dirty="0">
                <a:cs typeface="Arial" charset="0"/>
              </a:rPr>
              <a:t>of an </a:t>
            </a:r>
            <a:r>
              <a:rPr lang="en-US" altLang="en-US" b="1" dirty="0">
                <a:cs typeface="Arial" charset="0"/>
              </a:rPr>
              <a:t>uncertain amount</a:t>
            </a:r>
            <a:r>
              <a:rPr lang="en-US" altLang="en-US" dirty="0">
                <a:cs typeface="Arial" charset="0"/>
              </a:rPr>
              <a:t>, but one that can be </a:t>
            </a:r>
            <a:r>
              <a:rPr lang="en-US" altLang="en-US" b="1" dirty="0">
                <a:cs typeface="Arial" charset="0"/>
              </a:rPr>
              <a:t>reasonably estimated</a:t>
            </a:r>
            <a:r>
              <a:rPr lang="en-US" altLang="en-US" dirty="0">
                <a:cs typeface="Arial" charset="0"/>
              </a:rPr>
              <a:t>.</a:t>
            </a:r>
            <a:endParaRPr lang="en-US" dirty="0"/>
          </a:p>
        </p:txBody>
      </p:sp>
    </p:spTree>
    <p:extLst>
      <p:ext uri="{BB962C8B-B14F-4D97-AF65-F5344CB8AC3E}">
        <p14:creationId xmlns:p14="http://schemas.microsoft.com/office/powerpoint/2010/main" val="195938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52237"/>
          </a:xfrm>
        </p:spPr>
        <p:txBody>
          <a:bodyPr/>
          <a:lstStyle/>
          <a:p>
            <a:r>
              <a:rPr lang="en-US" altLang="en-US" dirty="0"/>
              <a:t>Defining Liabilities</a:t>
            </a:r>
            <a:endParaRPr lang="en-US" dirty="0"/>
          </a:p>
        </p:txBody>
      </p:sp>
      <p:sp>
        <p:nvSpPr>
          <p:cNvPr id="4" name="Text Placeholder 3"/>
          <p:cNvSpPr>
            <a:spLocks noGrp="1"/>
          </p:cNvSpPr>
          <p:nvPr>
            <p:ph type="body" sz="quarter" idx="13"/>
          </p:nvPr>
        </p:nvSpPr>
        <p:spPr>
          <a:xfrm>
            <a:off x="415637" y="1295400"/>
            <a:ext cx="8312727" cy="533400"/>
          </a:xfrm>
        </p:spPr>
        <p:txBody>
          <a:bodyPr>
            <a:noAutofit/>
          </a:bodyPr>
          <a:lstStyle/>
          <a:p>
            <a:r>
              <a:rPr lang="en-US" altLang="en-US" b="1" kern="0" dirty="0">
                <a:solidFill>
                  <a:prstClr val="black"/>
                </a:solidFill>
              </a:rPr>
              <a:t>Learning Objective C1: </a:t>
            </a:r>
            <a:r>
              <a:rPr lang="en-US" dirty="0"/>
              <a:t>Describe current and long-term liabilities and their characteristics.</a:t>
            </a:r>
          </a:p>
        </p:txBody>
      </p:sp>
      <p:sp>
        <p:nvSpPr>
          <p:cNvPr id="2" name="Content Placeholder 1"/>
          <p:cNvSpPr>
            <a:spLocks noGrp="1"/>
          </p:cNvSpPr>
          <p:nvPr>
            <p:ph sz="quarter" idx="15"/>
          </p:nvPr>
        </p:nvSpPr>
        <p:spPr>
          <a:xfrm>
            <a:off x="457200" y="2133600"/>
            <a:ext cx="8229600" cy="547437"/>
          </a:xfrm>
        </p:spPr>
        <p:txBody>
          <a:bodyPr>
            <a:normAutofit/>
          </a:bodyPr>
          <a:lstStyle/>
          <a:p>
            <a:pPr marL="0" indent="0">
              <a:buNone/>
            </a:pPr>
            <a:r>
              <a:rPr lang="en-US" sz="2400" kern="0" dirty="0"/>
              <a:t>Exhibit 9.1</a:t>
            </a:r>
          </a:p>
        </p:txBody>
      </p:sp>
      <p:pic>
        <p:nvPicPr>
          <p:cNvPr id="8" name="Picture 7" descr="A time line shows “Due to a past event ...” at past, “Company has a present obligation,” at present, and “... For future sacrifices,” at future.&#10;"/>
          <p:cNvPicPr>
            <a:picLocks noChangeAspect="1"/>
          </p:cNvPicPr>
          <p:nvPr/>
        </p:nvPicPr>
        <p:blipFill>
          <a:blip r:embed="rId3"/>
          <a:stretch>
            <a:fillRect/>
          </a:stretch>
        </p:blipFill>
        <p:spPr>
          <a:xfrm>
            <a:off x="548640" y="2851977"/>
            <a:ext cx="8046720" cy="2786823"/>
          </a:xfrm>
          <a:prstGeom prst="rect">
            <a:avLst/>
          </a:prstGeom>
        </p:spPr>
      </p:pic>
    </p:spTree>
    <p:extLst>
      <p:ext uri="{BB962C8B-B14F-4D97-AF65-F5344CB8AC3E}">
        <p14:creationId xmlns:p14="http://schemas.microsoft.com/office/powerpoint/2010/main" val="3167696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Health and Pension Benefits</a:t>
            </a:r>
            <a:endParaRPr lang="en-US" dirty="0"/>
          </a:p>
        </p:txBody>
      </p:sp>
      <p:sp>
        <p:nvSpPr>
          <p:cNvPr id="4" name="Text Placeholder 3"/>
          <p:cNvSpPr>
            <a:spLocks noGrp="1"/>
          </p:cNvSpPr>
          <p:nvPr>
            <p:ph type="body" sz="quarter" idx="13"/>
          </p:nvPr>
        </p:nvSpPr>
        <p:spPr>
          <a:xfrm>
            <a:off x="920728" y="1295400"/>
            <a:ext cx="7305124" cy="609600"/>
          </a:xfrm>
        </p:spPr>
        <p:txBody>
          <a:bodyPr>
            <a:normAutofit lnSpcReduction="10000"/>
          </a:bodyPr>
          <a:lstStyle/>
          <a:p>
            <a:r>
              <a:rPr lang="en-US" altLang="en-US" b="1" kern="0" dirty="0">
                <a:solidFill>
                  <a:prstClr val="black"/>
                </a:solidFill>
              </a:rPr>
              <a:t>Learning Objective P4: </a:t>
            </a:r>
            <a:r>
              <a:rPr lang="en-US" dirty="0"/>
              <a:t>Account for estimated liabilities, including warranties and bonuses.</a:t>
            </a:r>
          </a:p>
        </p:txBody>
      </p:sp>
      <p:sp>
        <p:nvSpPr>
          <p:cNvPr id="2" name="Content Placeholder 1"/>
          <p:cNvSpPr>
            <a:spLocks noGrp="1"/>
          </p:cNvSpPr>
          <p:nvPr>
            <p:ph sz="quarter" idx="15"/>
          </p:nvPr>
        </p:nvSpPr>
        <p:spPr>
          <a:xfrm>
            <a:off x="457200" y="2039767"/>
            <a:ext cx="8131753" cy="2514482"/>
          </a:xfrm>
        </p:spPr>
        <p:txBody>
          <a:bodyPr>
            <a:normAutofit/>
          </a:bodyPr>
          <a:lstStyle/>
          <a:p>
            <a:r>
              <a:rPr lang="en-US" altLang="en-US" sz="2400" dirty="0">
                <a:ea typeface="ＭＳ Ｐゴシック" pitchFamily="-84" charset="-128"/>
              </a:rPr>
              <a:t>Employer expenses for pensions or medical, dental, life, and disability insurance</a:t>
            </a:r>
          </a:p>
          <a:p>
            <a:r>
              <a:rPr lang="en-US" altLang="en-US" sz="2400" dirty="0">
                <a:ea typeface="ＭＳ Ｐゴシック" pitchFamily="-84" charset="-128"/>
              </a:rPr>
              <a:t>Assume an employer agrees to pay an amount for medical insurance equal to $8,000, and contribute an additional 10% of the employees’ $120,000 gross salary to a retirement program.</a:t>
            </a:r>
          </a:p>
        </p:txBody>
      </p:sp>
      <p:pic>
        <p:nvPicPr>
          <p:cNvPr id="8" name="Picture 4" descr="Dec. 31 journal entry debits Employee Benefits Expense, 20,000; credits Employee Medical Insurance Payable, 8,000; and credits Employee Retirement Program Payable, 12,000, with explanation: To record costs of employee benefits.&#10;"/>
          <p:cNvPicPr>
            <a:picLocks noChangeAspect="1" noChangeArrowheads="1"/>
          </p:cNvPicPr>
          <p:nvPr/>
        </p:nvPicPr>
        <p:blipFill>
          <a:blip r:embed="rId3" cstate="print"/>
          <a:srcRect/>
          <a:stretch>
            <a:fillRect/>
          </a:stretch>
        </p:blipFill>
        <p:spPr bwMode="auto">
          <a:xfrm>
            <a:off x="535998" y="4761923"/>
            <a:ext cx="8052955" cy="1105477"/>
          </a:xfrm>
          <a:prstGeom prst="rect">
            <a:avLst/>
          </a:prstGeom>
          <a:noFill/>
          <a:ln w="9525">
            <a:solidFill>
              <a:schemeClr val="accent5">
                <a:lumMod val="50000"/>
              </a:schemeClr>
            </a:solidFill>
            <a:miter lim="800000"/>
            <a:headEnd/>
            <a:tailEnd/>
          </a:ln>
        </p:spPr>
      </p:pic>
    </p:spTree>
    <p:extLst>
      <p:ext uri="{BB962C8B-B14F-4D97-AF65-F5344CB8AC3E}">
        <p14:creationId xmlns:p14="http://schemas.microsoft.com/office/powerpoint/2010/main" val="2677325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78302"/>
          </a:xfrm>
        </p:spPr>
        <p:txBody>
          <a:bodyPr/>
          <a:lstStyle/>
          <a:p>
            <a:r>
              <a:rPr lang="en-US" altLang="en-US" dirty="0"/>
              <a:t>Vacation Benefits</a:t>
            </a:r>
            <a:endParaRPr lang="en-US" dirty="0"/>
          </a:p>
        </p:txBody>
      </p:sp>
      <p:sp>
        <p:nvSpPr>
          <p:cNvPr id="4" name="Text Placeholder 3"/>
          <p:cNvSpPr>
            <a:spLocks noGrp="1"/>
          </p:cNvSpPr>
          <p:nvPr>
            <p:ph type="body" sz="quarter" idx="13"/>
          </p:nvPr>
        </p:nvSpPr>
        <p:spPr>
          <a:xfrm>
            <a:off x="581714" y="1295400"/>
            <a:ext cx="7966364" cy="590638"/>
          </a:xfrm>
        </p:spPr>
        <p:txBody>
          <a:bodyPr>
            <a:noAutofit/>
          </a:bodyPr>
          <a:lstStyle/>
          <a:p>
            <a:r>
              <a:rPr lang="en-US" altLang="en-US" b="1" kern="0" dirty="0">
                <a:solidFill>
                  <a:prstClr val="black"/>
                </a:solidFill>
              </a:rPr>
              <a:t>Learning Objective P4: </a:t>
            </a:r>
            <a:r>
              <a:rPr lang="en-US" dirty="0"/>
              <a:t>Account for estimated liabilities, including warranties and bonuses.</a:t>
            </a:r>
          </a:p>
        </p:txBody>
      </p:sp>
      <p:sp>
        <p:nvSpPr>
          <p:cNvPr id="2" name="Content Placeholder 1"/>
          <p:cNvSpPr>
            <a:spLocks noGrp="1"/>
          </p:cNvSpPr>
          <p:nvPr>
            <p:ph sz="quarter" idx="15"/>
          </p:nvPr>
        </p:nvSpPr>
        <p:spPr>
          <a:xfrm>
            <a:off x="533400" y="2133600"/>
            <a:ext cx="8090878" cy="2209800"/>
          </a:xfrm>
        </p:spPr>
        <p:txBody>
          <a:bodyPr>
            <a:noAutofit/>
          </a:bodyPr>
          <a:lstStyle/>
          <a:p>
            <a:pPr marL="0" indent="0">
              <a:buNone/>
            </a:pPr>
            <a:r>
              <a:rPr lang="en-US" altLang="en-US" sz="2400" dirty="0">
                <a:ea typeface="ＭＳ Ｐゴシック" pitchFamily="-84" charset="-128"/>
              </a:rPr>
              <a:t>Assume an employee earns $20,800 per year and earns two weeks of paid vacation each year.</a:t>
            </a:r>
          </a:p>
          <a:p>
            <a:pPr marL="0" indent="0">
              <a:buNone/>
            </a:pPr>
            <a:r>
              <a:rPr lang="en-US" altLang="en-US" sz="2400" dirty="0">
                <a:ea typeface="ＭＳ Ｐゴシック" pitchFamily="-84" charset="-128"/>
              </a:rPr>
              <a:t>$20,800 </a:t>
            </a:r>
            <a:r>
              <a:rPr lang="en-US" altLang="en-US" sz="2400" dirty="0">
                <a:latin typeface="Verdana"/>
                <a:ea typeface="Verdana"/>
                <a:cs typeface="Verdana"/>
              </a:rPr>
              <a:t>÷ </a:t>
            </a:r>
            <a:r>
              <a:rPr lang="en-US" altLang="en-US" sz="2400" dirty="0">
                <a:ea typeface="ＭＳ Ｐゴシック" pitchFamily="-84" charset="-128"/>
              </a:rPr>
              <a:t>50 weeks  =  $ 416</a:t>
            </a:r>
          </a:p>
          <a:p>
            <a:pPr marL="0" indent="0">
              <a:buNone/>
            </a:pPr>
            <a:r>
              <a:rPr lang="en-US" altLang="en-US" sz="2400" dirty="0">
                <a:ea typeface="ＭＳ Ｐゴシック" pitchFamily="-84" charset="-128"/>
              </a:rPr>
              <a:t>$20,800</a:t>
            </a:r>
            <a:r>
              <a:rPr lang="en-US" altLang="en-US" sz="2400" dirty="0">
                <a:latin typeface="Verdana"/>
                <a:ea typeface="Verdana"/>
                <a:cs typeface="Verdana"/>
              </a:rPr>
              <a:t> ÷ </a:t>
            </a:r>
            <a:r>
              <a:rPr lang="en-US" altLang="en-US" sz="2400" dirty="0">
                <a:ea typeface="ＭＳ Ｐゴシック" pitchFamily="-84" charset="-128"/>
              </a:rPr>
              <a:t>52 weeks  =  </a:t>
            </a:r>
            <a:r>
              <a:rPr lang="en-US" altLang="en-US" sz="2400" u="sng" dirty="0">
                <a:ea typeface="ＭＳ Ｐゴシック" pitchFamily="-84" charset="-128"/>
              </a:rPr>
              <a:t>$ 400</a:t>
            </a:r>
          </a:p>
          <a:p>
            <a:pPr marL="0" indent="0">
              <a:buNone/>
            </a:pPr>
            <a:r>
              <a:rPr lang="en-US" altLang="en-US" sz="2400" dirty="0">
                <a:ea typeface="ＭＳ Ｐゴシック" pitchFamily="-84" charset="-128"/>
              </a:rPr>
              <a:t>Weekly vacation benefit </a:t>
            </a:r>
            <a:r>
              <a:rPr lang="en-US" altLang="en-US" sz="2400" u="sng" dirty="0">
                <a:ea typeface="ＭＳ Ｐゴシック" pitchFamily="-84" charset="-128"/>
              </a:rPr>
              <a:t>$  16</a:t>
            </a:r>
          </a:p>
        </p:txBody>
      </p:sp>
      <p:pic>
        <p:nvPicPr>
          <p:cNvPr id="8" name="Picture 3" descr="This journal entry debits Vacation Benefits Expense, 16, and credits Vacation Benefits Payable, 16, with explanation: To record vacation benefits accrued.&#10;"/>
          <p:cNvPicPr>
            <a:picLocks noChangeAspect="1" noChangeArrowheads="1"/>
          </p:cNvPicPr>
          <p:nvPr/>
        </p:nvPicPr>
        <p:blipFill>
          <a:blip r:embed="rId3" cstate="print"/>
          <a:srcRect/>
          <a:stretch>
            <a:fillRect/>
          </a:stretch>
        </p:blipFill>
        <p:spPr bwMode="auto">
          <a:xfrm>
            <a:off x="566046" y="4628329"/>
            <a:ext cx="7949045" cy="1010471"/>
          </a:xfrm>
          <a:prstGeom prst="rect">
            <a:avLst/>
          </a:prstGeom>
          <a:noFill/>
          <a:ln w="9525">
            <a:solidFill>
              <a:schemeClr val="accent5">
                <a:lumMod val="50000"/>
              </a:schemeClr>
            </a:solidFill>
            <a:miter lim="800000"/>
            <a:headEnd/>
            <a:tailEnd/>
          </a:ln>
        </p:spPr>
      </p:pic>
    </p:spTree>
    <p:extLst>
      <p:ext uri="{BB962C8B-B14F-4D97-AF65-F5344CB8AC3E}">
        <p14:creationId xmlns:p14="http://schemas.microsoft.com/office/powerpoint/2010/main" val="1425022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4411"/>
          </a:xfrm>
        </p:spPr>
        <p:txBody>
          <a:bodyPr/>
          <a:lstStyle/>
          <a:p>
            <a:r>
              <a:rPr lang="en-US" altLang="en-US" dirty="0"/>
              <a:t>Bonus Plans</a:t>
            </a:r>
            <a:endParaRPr lang="en-US" dirty="0"/>
          </a:p>
        </p:txBody>
      </p:sp>
      <p:sp>
        <p:nvSpPr>
          <p:cNvPr id="6" name="Text Placeholder 5"/>
          <p:cNvSpPr>
            <a:spLocks noGrp="1"/>
          </p:cNvSpPr>
          <p:nvPr>
            <p:ph type="body" sz="quarter" idx="13"/>
          </p:nvPr>
        </p:nvSpPr>
        <p:spPr>
          <a:xfrm>
            <a:off x="650987" y="1295400"/>
            <a:ext cx="7827818" cy="545611"/>
          </a:xfrm>
        </p:spPr>
        <p:txBody>
          <a:bodyPr>
            <a:noAutofit/>
          </a:bodyPr>
          <a:lstStyle/>
          <a:p>
            <a:r>
              <a:rPr lang="en-US" altLang="en-US" b="1" kern="0" dirty="0">
                <a:solidFill>
                  <a:prstClr val="black"/>
                </a:solidFill>
              </a:rPr>
              <a:t>Learning Objective P4: </a:t>
            </a:r>
            <a:r>
              <a:rPr lang="en-US" dirty="0"/>
              <a:t>Account for estimated liabilities, including warranties and bonuses.</a:t>
            </a:r>
          </a:p>
        </p:txBody>
      </p:sp>
      <p:sp>
        <p:nvSpPr>
          <p:cNvPr id="7" name="Content Placeholder 6"/>
          <p:cNvSpPr>
            <a:spLocks noGrp="1"/>
          </p:cNvSpPr>
          <p:nvPr>
            <p:ph sz="quarter" idx="15"/>
          </p:nvPr>
        </p:nvSpPr>
        <p:spPr>
          <a:xfrm>
            <a:off x="457200" y="2090147"/>
            <a:ext cx="8229600" cy="881653"/>
          </a:xfrm>
        </p:spPr>
        <p:txBody>
          <a:bodyPr>
            <a:normAutofit/>
          </a:bodyPr>
          <a:lstStyle/>
          <a:p>
            <a:pPr marL="0" indent="0">
              <a:buNone/>
            </a:pPr>
            <a:r>
              <a:rPr lang="en-US" altLang="en-US" sz="2400" dirty="0">
                <a:ea typeface="ＭＳ Ｐゴシック" pitchFamily="-84" charset="-128"/>
              </a:rPr>
              <a:t>Assume that a bonus of $10,000 will be paid to employees to be shared by all:</a:t>
            </a:r>
          </a:p>
        </p:txBody>
      </p:sp>
      <p:pic>
        <p:nvPicPr>
          <p:cNvPr id="11" name="Picture 10" descr="This Dec. 31 journal entry debits Exmployee Bonus Expense, 10,000 and credits Bonus Payable, 10,000, with explanation: Record expected bonus costs. &#10;"/>
          <p:cNvPicPr>
            <a:picLocks noChangeAspect="1"/>
          </p:cNvPicPr>
          <p:nvPr/>
        </p:nvPicPr>
        <p:blipFill>
          <a:blip r:embed="rId3"/>
          <a:stretch>
            <a:fillRect/>
          </a:stretch>
        </p:blipFill>
        <p:spPr>
          <a:xfrm>
            <a:off x="290866" y="3158837"/>
            <a:ext cx="8540018" cy="914386"/>
          </a:xfrm>
          <a:prstGeom prst="rect">
            <a:avLst/>
          </a:prstGeom>
        </p:spPr>
      </p:pic>
    </p:spTree>
    <p:extLst>
      <p:ext uri="{BB962C8B-B14F-4D97-AF65-F5344CB8AC3E}">
        <p14:creationId xmlns:p14="http://schemas.microsoft.com/office/powerpoint/2010/main" val="3648998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altLang="en-US" dirty="0"/>
              <a:t>Warranty Liabilities (1 of 2)</a:t>
            </a:r>
            <a:endParaRPr lang="en-US" dirty="0"/>
          </a:p>
        </p:txBody>
      </p:sp>
      <p:sp>
        <p:nvSpPr>
          <p:cNvPr id="4" name="Text Placeholder 3"/>
          <p:cNvSpPr>
            <a:spLocks noGrp="1"/>
          </p:cNvSpPr>
          <p:nvPr>
            <p:ph type="body" sz="quarter" idx="13"/>
          </p:nvPr>
        </p:nvSpPr>
        <p:spPr>
          <a:xfrm>
            <a:off x="581714" y="1295400"/>
            <a:ext cx="7966364" cy="533400"/>
          </a:xfrm>
        </p:spPr>
        <p:txBody>
          <a:bodyPr>
            <a:noAutofit/>
          </a:bodyPr>
          <a:lstStyle/>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381000" y="2133600"/>
            <a:ext cx="8382000" cy="4267200"/>
          </a:xfrm>
        </p:spPr>
        <p:txBody>
          <a:bodyPr>
            <a:normAutofit/>
          </a:bodyPr>
          <a:lstStyle/>
          <a:p>
            <a:pPr marL="457200" indent="-457200">
              <a:spcBef>
                <a:spcPts val="600"/>
              </a:spcBef>
            </a:pPr>
            <a:r>
              <a:rPr lang="en-US" altLang="en-US" dirty="0">
                <a:ea typeface="ＭＳ Ｐゴシック" pitchFamily="-84" charset="-128"/>
              </a:rPr>
              <a:t>Seller’s obligation to replace or correct a product (or service) that fails to perform as expected within a specified period. </a:t>
            </a:r>
          </a:p>
          <a:p>
            <a:pPr marL="457200" indent="-457200">
              <a:spcBef>
                <a:spcPts val="600"/>
              </a:spcBef>
            </a:pPr>
            <a:r>
              <a:rPr lang="en-US" altLang="en-US" dirty="0">
                <a:ea typeface="ＭＳ Ｐゴシック" pitchFamily="-84" charset="-128"/>
              </a:rPr>
              <a:t>Seller reports expected warranty expense in the period when revenue from the sale is reported.</a:t>
            </a:r>
          </a:p>
          <a:p>
            <a:pPr marL="457200" indent="-457200">
              <a:spcBef>
                <a:spcPts val="600"/>
              </a:spcBef>
            </a:pPr>
            <a:r>
              <a:rPr lang="en-US" altLang="en-US" dirty="0">
                <a:ea typeface="ＭＳ Ｐゴシック" pitchFamily="-84" charset="-128"/>
              </a:rPr>
              <a:t>Seller reports warranty obligation as a liability.</a:t>
            </a:r>
          </a:p>
        </p:txBody>
      </p:sp>
    </p:spTree>
    <p:extLst>
      <p:ext uri="{BB962C8B-B14F-4D97-AF65-F5344CB8AC3E}">
        <p14:creationId xmlns:p14="http://schemas.microsoft.com/office/powerpoint/2010/main" val="884582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922816"/>
          </a:xfrm>
        </p:spPr>
        <p:txBody>
          <a:bodyPr/>
          <a:lstStyle/>
          <a:p>
            <a:r>
              <a:rPr lang="en-US" altLang="en-US" dirty="0"/>
              <a:t>Warranty Liabilities (2 of 2)</a:t>
            </a:r>
            <a:endParaRPr lang="en-US" dirty="0"/>
          </a:p>
        </p:txBody>
      </p:sp>
      <p:sp>
        <p:nvSpPr>
          <p:cNvPr id="4" name="Text Placeholder 3"/>
          <p:cNvSpPr>
            <a:spLocks noGrp="1"/>
          </p:cNvSpPr>
          <p:nvPr>
            <p:ph type="body" sz="quarter" idx="13"/>
          </p:nvPr>
        </p:nvSpPr>
        <p:spPr>
          <a:xfrm>
            <a:off x="762000" y="1295400"/>
            <a:ext cx="7620000" cy="381000"/>
          </a:xfrm>
        </p:spPr>
        <p:txBody>
          <a:bodyPr>
            <a:noAutofit/>
          </a:bodyPr>
          <a:lstStyle/>
          <a:p>
            <a:r>
              <a:rPr lang="en-US" altLang="en-US" b="1" kern="0" dirty="0">
                <a:solidFill>
                  <a:prstClr val="black"/>
                </a:solidFill>
              </a:rPr>
              <a:t>Learning Objective P4: </a:t>
            </a:r>
            <a:r>
              <a:rPr lang="en-US" dirty="0"/>
              <a:t>Account for estimated liabilities, including warranties and bonuses.</a:t>
            </a:r>
          </a:p>
        </p:txBody>
      </p:sp>
      <p:sp>
        <p:nvSpPr>
          <p:cNvPr id="2" name="Content Placeholder 1"/>
          <p:cNvSpPr>
            <a:spLocks noGrp="1"/>
          </p:cNvSpPr>
          <p:nvPr>
            <p:ph sz="quarter" idx="15"/>
          </p:nvPr>
        </p:nvSpPr>
        <p:spPr>
          <a:xfrm>
            <a:off x="457200" y="2057400"/>
            <a:ext cx="8290302" cy="1447800"/>
          </a:xfrm>
        </p:spPr>
        <p:txBody>
          <a:bodyPr>
            <a:normAutofit fontScale="92500" lnSpcReduction="10000"/>
          </a:bodyPr>
          <a:lstStyle/>
          <a:p>
            <a:pPr marL="0" indent="0">
              <a:lnSpc>
                <a:spcPct val="110000"/>
              </a:lnSpc>
              <a:buNone/>
            </a:pPr>
            <a:r>
              <a:rPr lang="en-US" altLang="en-US" sz="2400" dirty="0">
                <a:ea typeface="ＭＳ Ｐゴシック" pitchFamily="-84" charset="-128"/>
              </a:rPr>
              <a:t>On Dec. 1, 2017, a dealer sells a car for $16,000 with a maximum one-year or 12,000 mile warranty covering parts. Past experience indicates warranty expenses average 4%  of a car’s selling price. </a:t>
            </a:r>
          </a:p>
        </p:txBody>
      </p:sp>
      <p:pic>
        <p:nvPicPr>
          <p:cNvPr id="8" name="Picture 7" descr="Dec. 1 journal entry debits Warranty Expense, 640, and credits Estimated Warranty Liability, 640, with explanation: Record estimated warranty expense.&#10;"/>
          <p:cNvPicPr>
            <a:picLocks noChangeAspect="1"/>
          </p:cNvPicPr>
          <p:nvPr/>
        </p:nvPicPr>
        <p:blipFill>
          <a:blip r:embed="rId3"/>
          <a:stretch>
            <a:fillRect/>
          </a:stretch>
        </p:blipFill>
        <p:spPr>
          <a:xfrm>
            <a:off x="762000" y="3649184"/>
            <a:ext cx="7604145" cy="846616"/>
          </a:xfrm>
          <a:prstGeom prst="rect">
            <a:avLst/>
          </a:prstGeom>
        </p:spPr>
      </p:pic>
      <p:sp>
        <p:nvSpPr>
          <p:cNvPr id="5" name="Content Placeholder 4"/>
          <p:cNvSpPr>
            <a:spLocks noGrp="1"/>
          </p:cNvSpPr>
          <p:nvPr>
            <p:ph sz="quarter" idx="18"/>
          </p:nvPr>
        </p:nvSpPr>
        <p:spPr>
          <a:xfrm>
            <a:off x="469759" y="4648200"/>
            <a:ext cx="8140841" cy="753584"/>
          </a:xfrm>
        </p:spPr>
        <p:txBody>
          <a:bodyPr>
            <a:noAutofit/>
          </a:bodyPr>
          <a:lstStyle/>
          <a:p>
            <a:pPr marL="0" indent="0">
              <a:buNone/>
            </a:pPr>
            <a:r>
              <a:rPr lang="en-US" altLang="en-US" sz="2200" dirty="0">
                <a:ea typeface="ＭＳ Ｐゴシック" pitchFamily="-84" charset="-128"/>
              </a:rPr>
              <a:t>On Jan. 9, 2018, the customer returns the car for repairs.  The dealer replaces parts costing $200. </a:t>
            </a:r>
          </a:p>
        </p:txBody>
      </p:sp>
      <p:pic>
        <p:nvPicPr>
          <p:cNvPr id="9" name="Picture 8" descr="Jan. 9 journal entry debits Esitmated Warranty Liability, 200; and credits Auto Parts Inventory, 200, with explanation: Record costs of warranty repairs. &#10;"/>
          <p:cNvPicPr>
            <a:picLocks noChangeAspect="1"/>
          </p:cNvPicPr>
          <p:nvPr/>
        </p:nvPicPr>
        <p:blipFill>
          <a:blip r:embed="rId4"/>
          <a:stretch>
            <a:fillRect/>
          </a:stretch>
        </p:blipFill>
        <p:spPr>
          <a:xfrm>
            <a:off x="731349" y="5580116"/>
            <a:ext cx="7680357" cy="820684"/>
          </a:xfrm>
          <a:prstGeom prst="rect">
            <a:avLst/>
          </a:prstGeom>
        </p:spPr>
      </p:pic>
    </p:spTree>
    <p:extLst>
      <p:ext uri="{BB962C8B-B14F-4D97-AF65-F5344CB8AC3E}">
        <p14:creationId xmlns:p14="http://schemas.microsoft.com/office/powerpoint/2010/main" val="428345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rmAutofit/>
          </a:bodyPr>
          <a:lstStyle/>
          <a:p>
            <a:r>
              <a:rPr lang="en-US" dirty="0"/>
              <a:t>NEED-TO-KNOW 9-3 Part 1 (1 of 2)</a:t>
            </a:r>
          </a:p>
        </p:txBody>
      </p:sp>
      <p:sp>
        <p:nvSpPr>
          <p:cNvPr id="4" name="Text Placeholder 3"/>
          <p:cNvSpPr>
            <a:spLocks noGrp="1"/>
          </p:cNvSpPr>
          <p:nvPr>
            <p:ph type="body" sz="quarter" idx="13"/>
          </p:nvPr>
        </p:nvSpPr>
        <p:spPr>
          <a:xfrm>
            <a:off x="856463" y="1295400"/>
            <a:ext cx="7431075" cy="900545"/>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457200" y="2743200"/>
            <a:ext cx="8229600" cy="3657600"/>
          </a:xfrm>
        </p:spPr>
        <p:txBody>
          <a:bodyPr>
            <a:normAutofit/>
          </a:bodyPr>
          <a:lstStyle/>
          <a:p>
            <a:pPr marL="0" indent="0">
              <a:buNone/>
            </a:pPr>
            <a:r>
              <a:rPr lang="en-US" sz="2400" dirty="0">
                <a:solidFill>
                  <a:srgbClr val="000000"/>
                </a:solidFill>
              </a:rPr>
              <a:t>A company’s salaried employees earn two weeks vacation per year. It pays  $208,000 in total employee salaries for 52 weeks but its employees work only 50 weeks. This means its total weekly expense is $4,160 ($208,000 / 50 weeks) instead of the $4,000 cash paid weekly to the employees</a:t>
            </a:r>
            <a:r>
              <a:rPr lang="en-US" sz="2400" dirty="0">
                <a:solidFill>
                  <a:prstClr val="black"/>
                </a:solidFill>
              </a:rPr>
              <a:t> </a:t>
            </a:r>
            <a:r>
              <a:rPr lang="en-US" sz="2400" dirty="0">
                <a:solidFill>
                  <a:srgbClr val="000000"/>
                </a:solidFill>
              </a:rPr>
              <a:t>($208,000 / 52 weeks). Record the company’s regular weekly vacation benefits expense.</a:t>
            </a:r>
            <a:endParaRPr lang="en-US" sz="2400" dirty="0">
              <a:solidFill>
                <a:prstClr val="black"/>
              </a:solidFill>
            </a:endParaRPr>
          </a:p>
        </p:txBody>
      </p:sp>
    </p:spTree>
    <p:extLst>
      <p:ext uri="{BB962C8B-B14F-4D97-AF65-F5344CB8AC3E}">
        <p14:creationId xmlns:p14="http://schemas.microsoft.com/office/powerpoint/2010/main" val="3319391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dirty="0"/>
              <a:t>NEED-TO-KNOW 9-3 Part 1 (2 of 2)</a:t>
            </a:r>
          </a:p>
        </p:txBody>
      </p:sp>
      <p:sp>
        <p:nvSpPr>
          <p:cNvPr id="4" name="Text Placeholder 3"/>
          <p:cNvSpPr>
            <a:spLocks noGrp="1"/>
          </p:cNvSpPr>
          <p:nvPr>
            <p:ph type="body" sz="quarter" idx="13"/>
          </p:nvPr>
        </p:nvSpPr>
        <p:spPr>
          <a:xfrm>
            <a:off x="943822" y="1295400"/>
            <a:ext cx="7242149" cy="1127760"/>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2" name="Content Placeholder 1"/>
          <p:cNvSpPr>
            <a:spLocks noGrp="1"/>
          </p:cNvSpPr>
          <p:nvPr>
            <p:ph sz="quarter" idx="15"/>
          </p:nvPr>
        </p:nvSpPr>
        <p:spPr>
          <a:xfrm>
            <a:off x="457200" y="4038600"/>
            <a:ext cx="8229600" cy="2362200"/>
          </a:xfrm>
        </p:spPr>
        <p:txBody>
          <a:bodyPr>
            <a:normAutofit/>
          </a:bodyPr>
          <a:lstStyle/>
          <a:p>
            <a:pPr marL="0" indent="0">
              <a:buNone/>
            </a:pPr>
            <a:r>
              <a:rPr lang="en-US" sz="2400" dirty="0"/>
              <a:t>Expense recognition principle </a:t>
            </a:r>
          </a:p>
          <a:p>
            <a:pPr marL="0" indent="0">
              <a:buNone/>
            </a:pPr>
            <a:r>
              <a:rPr lang="en-US" sz="2400" dirty="0"/>
              <a:t>Expense is recognized in the same period as the revenue it helped generate.</a:t>
            </a:r>
          </a:p>
        </p:txBody>
      </p:sp>
      <p:pic>
        <p:nvPicPr>
          <p:cNvPr id="5" name="Picture 4" descr="Journal entry in general journal format shows the word &quot;Weekly&quot; in the date column, followed by debit Vacation benefits expense ($4,160 - $4,000), 160; and credit Vacation benefits payable, 160."/>
          <p:cNvPicPr>
            <a:picLocks noChangeAspect="1"/>
          </p:cNvPicPr>
          <p:nvPr/>
        </p:nvPicPr>
        <p:blipFill>
          <a:blip r:embed="rId2"/>
          <a:stretch>
            <a:fillRect/>
          </a:stretch>
        </p:blipFill>
        <p:spPr>
          <a:xfrm>
            <a:off x="522445" y="2743200"/>
            <a:ext cx="8099108" cy="1131570"/>
          </a:xfrm>
          <a:prstGeom prst="rect">
            <a:avLst/>
          </a:prstGeom>
        </p:spPr>
      </p:pic>
    </p:spTree>
    <p:extLst>
      <p:ext uri="{BB962C8B-B14F-4D97-AF65-F5344CB8AC3E}">
        <p14:creationId xmlns:p14="http://schemas.microsoft.com/office/powerpoint/2010/main" val="3384439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Autofit/>
          </a:bodyPr>
          <a:lstStyle/>
          <a:p>
            <a:r>
              <a:rPr lang="en-US" dirty="0"/>
              <a:t>NEED-TO-KNOW 9-3 Part 2 (1 of 2)</a:t>
            </a:r>
          </a:p>
        </p:txBody>
      </p:sp>
      <p:sp>
        <p:nvSpPr>
          <p:cNvPr id="4" name="Text Placeholder 3"/>
          <p:cNvSpPr>
            <a:spLocks noGrp="1"/>
          </p:cNvSpPr>
          <p:nvPr>
            <p:ph type="body" sz="quarter" idx="13"/>
          </p:nvPr>
        </p:nvSpPr>
        <p:spPr>
          <a:xfrm>
            <a:off x="892365" y="1295400"/>
            <a:ext cx="7342483" cy="936899"/>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381000" y="2743200"/>
            <a:ext cx="8382000" cy="3657600"/>
          </a:xfrm>
        </p:spPr>
        <p:txBody>
          <a:bodyPr>
            <a:noAutofit/>
          </a:bodyPr>
          <a:lstStyle/>
          <a:p>
            <a:pPr marL="0" indent="0">
              <a:buNone/>
            </a:pPr>
            <a:r>
              <a:rPr lang="en-US" sz="2400" dirty="0">
                <a:solidFill>
                  <a:srgbClr val="000000"/>
                </a:solidFill>
              </a:rPr>
              <a:t>For the current year ended December 31, a company has implemented an employee bonus program based its net income, which employees will share equally. Its bonus expense is $40,000. </a:t>
            </a:r>
            <a:endParaRPr lang="en-US" sz="2400" dirty="0"/>
          </a:p>
          <a:p>
            <a:pPr marL="449263" indent="-449263">
              <a:buFont typeface="+mj-lt"/>
              <a:buAutoNum type="alphaLcParenR"/>
            </a:pPr>
            <a:r>
              <a:rPr lang="en-US" sz="2400" dirty="0">
                <a:solidFill>
                  <a:srgbClr val="000000"/>
                </a:solidFill>
              </a:rPr>
              <a:t>Prepare the journal entry at December 31 of the current year to record the bonus due.</a:t>
            </a:r>
            <a:endParaRPr lang="en-US" sz="2400" dirty="0">
              <a:solidFill>
                <a:prstClr val="black"/>
              </a:solidFill>
            </a:endParaRPr>
          </a:p>
          <a:p>
            <a:pPr marL="449263" indent="-449263">
              <a:buFont typeface="+mj-lt"/>
              <a:buAutoNum type="alphaLcParenR"/>
            </a:pPr>
            <a:r>
              <a:rPr lang="en-US" sz="2400" dirty="0">
                <a:solidFill>
                  <a:srgbClr val="000000"/>
                </a:solidFill>
              </a:rPr>
              <a:t>Prepare the journal entry at January 20 of the following year to record the payment of that bonus to employees.</a:t>
            </a:r>
            <a:endParaRPr lang="en-US" sz="2400" dirty="0">
              <a:solidFill>
                <a:prstClr val="black"/>
              </a:solidFill>
            </a:endParaRPr>
          </a:p>
        </p:txBody>
      </p:sp>
    </p:spTree>
    <p:extLst>
      <p:ext uri="{BB962C8B-B14F-4D97-AF65-F5344CB8AC3E}">
        <p14:creationId xmlns:p14="http://schemas.microsoft.com/office/powerpoint/2010/main" val="2203962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9-3 Part 2 (2 of 2)</a:t>
            </a:r>
          </a:p>
        </p:txBody>
      </p:sp>
      <p:sp>
        <p:nvSpPr>
          <p:cNvPr id="4" name="Text Placeholder 3"/>
          <p:cNvSpPr>
            <a:spLocks noGrp="1"/>
          </p:cNvSpPr>
          <p:nvPr>
            <p:ph type="body" sz="quarter" idx="13"/>
          </p:nvPr>
        </p:nvSpPr>
        <p:spPr>
          <a:xfrm>
            <a:off x="919438" y="1295400"/>
            <a:ext cx="7305124" cy="1087037"/>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pic>
        <p:nvPicPr>
          <p:cNvPr id="2" name="Picture 1" descr="Two journal entries are shown in general journal format:&#10;&#10;(1) Dec. 31, debit Employee bonus expense, 40,000; credit Bonus payable, 40,000.&#10;&#10;(2) Jan. 20, debit Bonus payable, 40,000; credit Cash, 40,000. "/>
          <p:cNvPicPr>
            <a:picLocks noChangeAspect="1"/>
          </p:cNvPicPr>
          <p:nvPr/>
        </p:nvPicPr>
        <p:blipFill>
          <a:blip r:embed="rId3"/>
          <a:stretch>
            <a:fillRect/>
          </a:stretch>
        </p:blipFill>
        <p:spPr>
          <a:xfrm>
            <a:off x="441614" y="2796886"/>
            <a:ext cx="8260773" cy="1775114"/>
          </a:xfrm>
          <a:prstGeom prst="rect">
            <a:avLst/>
          </a:prstGeom>
        </p:spPr>
      </p:pic>
      <p:sp>
        <p:nvSpPr>
          <p:cNvPr id="6" name="Content Placeholder 1"/>
          <p:cNvSpPr>
            <a:spLocks noGrp="1"/>
          </p:cNvSpPr>
          <p:nvPr>
            <p:ph sz="quarter" idx="15"/>
          </p:nvPr>
        </p:nvSpPr>
        <p:spPr>
          <a:xfrm>
            <a:off x="457200" y="4800600"/>
            <a:ext cx="8229600" cy="1600200"/>
          </a:xfrm>
        </p:spPr>
        <p:txBody>
          <a:bodyPr>
            <a:normAutofit/>
          </a:bodyPr>
          <a:lstStyle/>
          <a:p>
            <a:pPr marL="0" indent="0">
              <a:buNone/>
            </a:pPr>
            <a:r>
              <a:rPr lang="en-US" sz="2400" dirty="0"/>
              <a:t>Expense recognition principle </a:t>
            </a:r>
          </a:p>
          <a:p>
            <a:pPr marL="0" indent="0">
              <a:buNone/>
            </a:pPr>
            <a:r>
              <a:rPr lang="en-US" sz="2400" dirty="0"/>
              <a:t>Expense is recognized in the same period as the revenue it helped generate.</a:t>
            </a:r>
          </a:p>
        </p:txBody>
      </p:sp>
    </p:spTree>
    <p:extLst>
      <p:ext uri="{BB962C8B-B14F-4D97-AF65-F5344CB8AC3E}">
        <p14:creationId xmlns:p14="http://schemas.microsoft.com/office/powerpoint/2010/main" val="3276724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Autofit/>
          </a:bodyPr>
          <a:lstStyle/>
          <a:p>
            <a:r>
              <a:rPr lang="en-US" dirty="0"/>
              <a:t>NEED-TO-KNOW 9-3 Part 3 (1 of 2)</a:t>
            </a:r>
          </a:p>
        </p:txBody>
      </p:sp>
      <p:sp>
        <p:nvSpPr>
          <p:cNvPr id="4" name="Text Placeholder 3"/>
          <p:cNvSpPr>
            <a:spLocks noGrp="1"/>
          </p:cNvSpPr>
          <p:nvPr>
            <p:ph type="body" sz="quarter" idx="13"/>
          </p:nvPr>
        </p:nvSpPr>
        <p:spPr>
          <a:xfrm>
            <a:off x="943822" y="1295400"/>
            <a:ext cx="7242149" cy="1219200"/>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533400" y="2667000"/>
            <a:ext cx="8077200" cy="3733800"/>
          </a:xfrm>
        </p:spPr>
        <p:txBody>
          <a:bodyPr>
            <a:normAutofit/>
          </a:bodyPr>
          <a:lstStyle/>
          <a:p>
            <a:pPr marL="0" indent="0">
              <a:buNone/>
            </a:pPr>
            <a:r>
              <a:rPr lang="en-US" sz="2400" dirty="0">
                <a:solidFill>
                  <a:srgbClr val="000000"/>
                </a:solidFill>
              </a:rPr>
              <a:t>On June 11 of the current year, a retailer sells a trimmer for $400 with a one-year warranty that covers parts. Warranty expense is estimated at 5% of sales. On March 24 of the next year, the trimmer is brought in for repairs covered under the warranty requiring $15 in materials taken from the Repair Parts Inventory. Prepare the (a) June 11 entry to record the trimmer sale, and (b) March 24 entry to record warranty repairs.</a:t>
            </a:r>
            <a:endParaRPr lang="en-US" sz="2400" dirty="0">
              <a:solidFill>
                <a:prstClr val="black"/>
              </a:solidFill>
            </a:endParaRPr>
          </a:p>
        </p:txBody>
      </p:sp>
    </p:spTree>
    <p:extLst>
      <p:ext uri="{BB962C8B-B14F-4D97-AF65-F5344CB8AC3E}">
        <p14:creationId xmlns:p14="http://schemas.microsoft.com/office/powerpoint/2010/main" val="396588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Classifying Liabilities</a:t>
            </a:r>
            <a:endParaRPr lang="en-US" dirty="0"/>
          </a:p>
        </p:txBody>
      </p:sp>
      <p:sp>
        <p:nvSpPr>
          <p:cNvPr id="4" name="Text Placeholder 3"/>
          <p:cNvSpPr>
            <a:spLocks noGrp="1"/>
          </p:cNvSpPr>
          <p:nvPr>
            <p:ph type="body" sz="quarter" idx="13"/>
          </p:nvPr>
        </p:nvSpPr>
        <p:spPr>
          <a:xfrm>
            <a:off x="414932" y="1295400"/>
            <a:ext cx="8298638" cy="612402"/>
          </a:xfrm>
        </p:spPr>
        <p:txBody>
          <a:bodyPr>
            <a:noAutofit/>
          </a:bodyPr>
          <a:lstStyle/>
          <a:p>
            <a:r>
              <a:rPr lang="en-US" altLang="en-US" b="1" kern="0" dirty="0">
                <a:solidFill>
                  <a:prstClr val="black"/>
                </a:solidFill>
              </a:rPr>
              <a:t>Learning Objective C1: </a:t>
            </a:r>
            <a:r>
              <a:rPr lang="en-US" dirty="0"/>
              <a:t>Describe current and long-term liabilities and their characteristics.</a:t>
            </a:r>
          </a:p>
        </p:txBody>
      </p:sp>
      <p:sp>
        <p:nvSpPr>
          <p:cNvPr id="3" name="Content Placeholder 2"/>
          <p:cNvSpPr>
            <a:spLocks noGrp="1"/>
          </p:cNvSpPr>
          <p:nvPr>
            <p:ph idx="1"/>
          </p:nvPr>
        </p:nvSpPr>
        <p:spPr>
          <a:xfrm>
            <a:off x="381000" y="2133600"/>
            <a:ext cx="8332570" cy="4267200"/>
          </a:xfrm>
        </p:spPr>
        <p:txBody>
          <a:bodyPr>
            <a:normAutofit/>
          </a:bodyPr>
          <a:lstStyle/>
          <a:p>
            <a:r>
              <a:rPr lang="en-US" altLang="en-US" b="1" dirty="0"/>
              <a:t>Current Liabilities</a:t>
            </a:r>
          </a:p>
          <a:p>
            <a:pPr lvl="1"/>
            <a:r>
              <a:rPr lang="en-US" altLang="en-US" dirty="0"/>
              <a:t>Due within one year or the company’s operating cycle, whichever is longer. 	</a:t>
            </a:r>
          </a:p>
          <a:p>
            <a:r>
              <a:rPr lang="en-US" b="1" dirty="0"/>
              <a:t>Long-Term Liabilities</a:t>
            </a:r>
          </a:p>
          <a:p>
            <a:pPr lvl="1"/>
            <a:r>
              <a:rPr lang="en-US" dirty="0"/>
              <a:t>Due after one year or the company’s operating cycle, whichever is longer.</a:t>
            </a:r>
          </a:p>
        </p:txBody>
      </p:sp>
    </p:spTree>
    <p:extLst>
      <p:ext uri="{BB962C8B-B14F-4D97-AF65-F5344CB8AC3E}">
        <p14:creationId xmlns:p14="http://schemas.microsoft.com/office/powerpoint/2010/main" val="218897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Autofit/>
          </a:bodyPr>
          <a:lstStyle/>
          <a:p>
            <a:r>
              <a:rPr lang="en-US" dirty="0"/>
              <a:t>NEED-TO-KNOW 9-3 Part 3 (2 of 2)</a:t>
            </a:r>
          </a:p>
        </p:txBody>
      </p:sp>
      <p:sp>
        <p:nvSpPr>
          <p:cNvPr id="4" name="Text Placeholder 3"/>
          <p:cNvSpPr>
            <a:spLocks noGrp="1"/>
          </p:cNvSpPr>
          <p:nvPr>
            <p:ph type="body" sz="quarter" idx="13"/>
          </p:nvPr>
        </p:nvSpPr>
        <p:spPr>
          <a:xfrm>
            <a:off x="1511893" y="1295400"/>
            <a:ext cx="6120214" cy="917410"/>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pic>
        <p:nvPicPr>
          <p:cNvPr id="2" name="Picture 1" descr="Three journal entries are shown in general journal format:&#10;&#10;(1) June 11, debit Cash, 400; credit Sales, 400.&#10;&#10;(2) June 11, debit Warranty expense ($400 x .05), 20; credit Estimated warranty liability, 20.&#10;&#10;(3) Mar. 24, debit Estimated warranty liability, 15; credit Repair part inventory, 15.  "/>
          <p:cNvPicPr>
            <a:picLocks noChangeAspect="1"/>
          </p:cNvPicPr>
          <p:nvPr/>
        </p:nvPicPr>
        <p:blipFill>
          <a:blip r:embed="rId2"/>
          <a:stretch>
            <a:fillRect/>
          </a:stretch>
        </p:blipFill>
        <p:spPr>
          <a:xfrm>
            <a:off x="772391" y="2667000"/>
            <a:ext cx="7533409" cy="2290723"/>
          </a:xfrm>
          <a:prstGeom prst="rect">
            <a:avLst/>
          </a:prstGeom>
        </p:spPr>
      </p:pic>
      <p:sp>
        <p:nvSpPr>
          <p:cNvPr id="6" name="Content Placeholder 1"/>
          <p:cNvSpPr>
            <a:spLocks noGrp="1"/>
          </p:cNvSpPr>
          <p:nvPr>
            <p:ph sz="quarter" idx="15"/>
          </p:nvPr>
        </p:nvSpPr>
        <p:spPr>
          <a:xfrm>
            <a:off x="457200" y="5181600"/>
            <a:ext cx="8229600" cy="1145185"/>
          </a:xfrm>
        </p:spPr>
        <p:txBody>
          <a:bodyPr>
            <a:normAutofit lnSpcReduction="10000"/>
          </a:bodyPr>
          <a:lstStyle/>
          <a:p>
            <a:pPr marL="0" indent="0">
              <a:buNone/>
            </a:pPr>
            <a:r>
              <a:rPr lang="en-US" sz="2200" dirty="0"/>
              <a:t>Expense recognition principle </a:t>
            </a:r>
          </a:p>
          <a:p>
            <a:pPr marL="0" indent="0">
              <a:buNone/>
            </a:pPr>
            <a:r>
              <a:rPr lang="en-US" sz="2200" dirty="0"/>
              <a:t>Expense is recognized in the same period as the revenue it helped generate.</a:t>
            </a:r>
          </a:p>
        </p:txBody>
      </p:sp>
    </p:spTree>
    <p:extLst>
      <p:ext uri="{BB962C8B-B14F-4D97-AF65-F5344CB8AC3E}">
        <p14:creationId xmlns:p14="http://schemas.microsoft.com/office/powerpoint/2010/main" val="1428458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96" y="2266950"/>
            <a:ext cx="8766810" cy="2686050"/>
          </a:xfrm>
        </p:spPr>
        <p:txBody>
          <a:bodyPr>
            <a:normAutofit/>
          </a:bodyPr>
          <a:lstStyle/>
          <a:p>
            <a:r>
              <a:rPr lang="en-US" altLang="en-US" b="1" dirty="0"/>
              <a:t>Learning Objective</a:t>
            </a:r>
            <a:r>
              <a:rPr lang="en-US" altLang="en-US" dirty="0"/>
              <a:t> </a:t>
            </a:r>
            <a:r>
              <a:rPr lang="en-US" altLang="en-US" b="1" dirty="0"/>
              <a:t>C3: </a:t>
            </a:r>
            <a:r>
              <a:rPr lang="en-US" dirty="0"/>
              <a:t>Explain how to account for contingent liabilities.</a:t>
            </a:r>
          </a:p>
        </p:txBody>
      </p:sp>
    </p:spTree>
    <p:extLst>
      <p:ext uri="{BB962C8B-B14F-4D97-AF65-F5344CB8AC3E}">
        <p14:creationId xmlns:p14="http://schemas.microsoft.com/office/powerpoint/2010/main" val="3204045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Autofit/>
          </a:bodyPr>
          <a:lstStyle/>
          <a:p>
            <a:r>
              <a:rPr lang="en-US" altLang="en-US" dirty="0"/>
              <a:t>Accounting for Contingent Liabilities</a:t>
            </a:r>
            <a:endParaRPr lang="en-US" dirty="0"/>
          </a:p>
        </p:txBody>
      </p:sp>
      <p:sp>
        <p:nvSpPr>
          <p:cNvPr id="4" name="Text Placeholder 3"/>
          <p:cNvSpPr>
            <a:spLocks noGrp="1"/>
          </p:cNvSpPr>
          <p:nvPr>
            <p:ph type="body" sz="quarter" idx="13"/>
          </p:nvPr>
        </p:nvSpPr>
        <p:spPr>
          <a:xfrm>
            <a:off x="512442" y="1295400"/>
            <a:ext cx="8104909" cy="429963"/>
          </a:xfrm>
        </p:spPr>
        <p:txBody>
          <a:bodyPr>
            <a:noAutofit/>
          </a:bodyPr>
          <a:lstStyle/>
          <a:p>
            <a:r>
              <a:rPr lang="en-US" altLang="en-US" b="1" kern="0" dirty="0">
                <a:solidFill>
                  <a:prstClr val="black"/>
                </a:solidFill>
              </a:rPr>
              <a:t>Learning Objective C3: </a:t>
            </a:r>
            <a:r>
              <a:rPr lang="en-US" dirty="0"/>
              <a:t>Explain how to account for contingent liabilities.</a:t>
            </a:r>
          </a:p>
        </p:txBody>
      </p:sp>
      <p:sp>
        <p:nvSpPr>
          <p:cNvPr id="2" name="Content Placeholder 1"/>
          <p:cNvSpPr>
            <a:spLocks noGrp="1"/>
          </p:cNvSpPr>
          <p:nvPr>
            <p:ph sz="quarter" idx="15"/>
          </p:nvPr>
        </p:nvSpPr>
        <p:spPr>
          <a:xfrm>
            <a:off x="457200" y="2043363"/>
            <a:ext cx="8229600" cy="547437"/>
          </a:xfrm>
        </p:spPr>
        <p:txBody>
          <a:bodyPr>
            <a:normAutofit/>
          </a:bodyPr>
          <a:lstStyle/>
          <a:p>
            <a:pPr marL="0" indent="0">
              <a:buNone/>
            </a:pPr>
            <a:r>
              <a:rPr lang="en-US" sz="2400" kern="0" dirty="0"/>
              <a:t>Exhibit 9.5</a:t>
            </a:r>
          </a:p>
        </p:txBody>
      </p:sp>
      <p:pic>
        <p:nvPicPr>
          <p:cNvPr id="8" name="Picture 3" descr="Flow chart shows considerations for reporting a contingent liability.&#10;If future event is probable, and amount owed is estimable, then record liability. If future event is possible, disclose in notes. If future event is probable, but amount owed is nonestimable, then disclose in notes. If future event is remote, then no disclosure needed.&#10;"/>
          <p:cNvPicPr>
            <a:picLocks noChangeAspect="1" noChangeArrowheads="1"/>
          </p:cNvPicPr>
          <p:nvPr/>
        </p:nvPicPr>
        <p:blipFill>
          <a:blip r:embed="rId3" cstate="print"/>
          <a:srcRect/>
          <a:stretch>
            <a:fillRect/>
          </a:stretch>
        </p:blipFill>
        <p:spPr bwMode="auto">
          <a:xfrm>
            <a:off x="531452" y="2743200"/>
            <a:ext cx="8057284" cy="3156239"/>
          </a:xfrm>
          <a:prstGeom prst="rect">
            <a:avLst/>
          </a:prstGeom>
          <a:noFill/>
          <a:ln w="9525">
            <a:noFill/>
            <a:miter lim="800000"/>
            <a:headEnd/>
            <a:tailEnd/>
          </a:ln>
        </p:spPr>
      </p:pic>
    </p:spTree>
    <p:extLst>
      <p:ext uri="{BB962C8B-B14F-4D97-AF65-F5344CB8AC3E}">
        <p14:creationId xmlns:p14="http://schemas.microsoft.com/office/powerpoint/2010/main" val="149297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altLang="en-US" dirty="0"/>
              <a:t>Reasonably Possible Contingent Liabilities</a:t>
            </a:r>
            <a:endParaRPr lang="en-US" dirty="0"/>
          </a:p>
        </p:txBody>
      </p:sp>
      <p:sp>
        <p:nvSpPr>
          <p:cNvPr id="4" name="Text Placeholder 3"/>
          <p:cNvSpPr>
            <a:spLocks noGrp="1"/>
          </p:cNvSpPr>
          <p:nvPr>
            <p:ph type="body" sz="quarter" idx="13"/>
          </p:nvPr>
        </p:nvSpPr>
        <p:spPr>
          <a:xfrm>
            <a:off x="581714" y="1736841"/>
            <a:ext cx="7966364" cy="472959"/>
          </a:xfrm>
        </p:spPr>
        <p:txBody>
          <a:bodyPr>
            <a:noAutofit/>
          </a:bodyPr>
          <a:lstStyle/>
          <a:p>
            <a:r>
              <a:rPr lang="en-US" altLang="en-US" b="1" kern="0" dirty="0">
                <a:solidFill>
                  <a:prstClr val="black"/>
                </a:solidFill>
              </a:rPr>
              <a:t>Learning Objective C3: </a:t>
            </a:r>
            <a:r>
              <a:rPr lang="en-US" dirty="0"/>
              <a:t>Explain how to account for contingent liabilities.</a:t>
            </a:r>
          </a:p>
        </p:txBody>
      </p:sp>
      <p:sp>
        <p:nvSpPr>
          <p:cNvPr id="3" name="Content Placeholder 2"/>
          <p:cNvSpPr>
            <a:spLocks noGrp="1"/>
          </p:cNvSpPr>
          <p:nvPr>
            <p:ph idx="1"/>
          </p:nvPr>
        </p:nvSpPr>
        <p:spPr>
          <a:xfrm>
            <a:off x="381000" y="2514600"/>
            <a:ext cx="8382000" cy="3886200"/>
          </a:xfrm>
        </p:spPr>
        <p:txBody>
          <a:bodyPr>
            <a:normAutofit/>
          </a:bodyPr>
          <a:lstStyle/>
          <a:p>
            <a:pPr>
              <a:spcBef>
                <a:spcPts val="600"/>
              </a:spcBef>
            </a:pPr>
            <a:r>
              <a:rPr lang="en-US" sz="2400" b="1" dirty="0"/>
              <a:t>Potential Legal Claims </a:t>
            </a:r>
            <a:r>
              <a:rPr lang="en-US" sz="2400" dirty="0"/>
              <a:t>– A potential claim is recorded if the amount can be reasonably estimated and payment for damages is probable.</a:t>
            </a:r>
          </a:p>
          <a:p>
            <a:pPr>
              <a:spcBef>
                <a:spcPts val="600"/>
              </a:spcBef>
            </a:pPr>
            <a:r>
              <a:rPr lang="en-US" sz="2400" b="1" dirty="0"/>
              <a:t>Debt Guarantees </a:t>
            </a:r>
            <a:r>
              <a:rPr lang="en-US" sz="2400" dirty="0"/>
              <a:t>– The guarantor usually discloses the guarantee in its financial statement notes. If it is probable that the debtor will default, the guarantor should record and report the guarantee as a liability.</a:t>
            </a:r>
          </a:p>
        </p:txBody>
      </p:sp>
    </p:spTree>
    <p:extLst>
      <p:ext uri="{BB962C8B-B14F-4D97-AF65-F5344CB8AC3E}">
        <p14:creationId xmlns:p14="http://schemas.microsoft.com/office/powerpoint/2010/main" val="1388790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Autofit/>
          </a:bodyPr>
          <a:lstStyle/>
          <a:p>
            <a:r>
              <a:rPr lang="en-US" dirty="0"/>
              <a:t>NEED-TO-KNOW 9-4 (1 of 3)</a:t>
            </a:r>
          </a:p>
        </p:txBody>
      </p:sp>
      <p:sp>
        <p:nvSpPr>
          <p:cNvPr id="4" name="Text Placeholder 3"/>
          <p:cNvSpPr>
            <a:spLocks noGrp="1"/>
          </p:cNvSpPr>
          <p:nvPr>
            <p:ph type="body" sz="quarter" idx="13"/>
          </p:nvPr>
        </p:nvSpPr>
        <p:spPr>
          <a:xfrm>
            <a:off x="932247" y="1295400"/>
            <a:ext cx="7279507" cy="990600"/>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457200" y="2743200"/>
            <a:ext cx="8305800" cy="3657600"/>
          </a:xfrm>
        </p:spPr>
        <p:txBody>
          <a:bodyPr>
            <a:normAutofit/>
          </a:bodyPr>
          <a:lstStyle/>
          <a:p>
            <a:pPr marL="0" indent="0">
              <a:lnSpc>
                <a:spcPct val="110000"/>
              </a:lnSpc>
              <a:buNone/>
            </a:pPr>
            <a:r>
              <a:rPr lang="en-US" sz="2400" dirty="0">
                <a:solidFill>
                  <a:srgbClr val="000000"/>
                </a:solidFill>
              </a:rPr>
              <a:t>The following legal claims exist for a company. Identify the accounting treatment for each claim as either (</a:t>
            </a:r>
            <a:r>
              <a:rPr lang="en-US" sz="2400" dirty="0" err="1">
                <a:solidFill>
                  <a:srgbClr val="000000"/>
                </a:solidFill>
              </a:rPr>
              <a:t>i</a:t>
            </a:r>
            <a:r>
              <a:rPr lang="en-US" sz="2400" dirty="0">
                <a:solidFill>
                  <a:srgbClr val="000000"/>
                </a:solidFill>
              </a:rPr>
              <a:t>) a liability that is recorded or (ii) an item described in notes to its financial statements. If an item is to be recorded, prepare the entry.</a:t>
            </a:r>
          </a:p>
        </p:txBody>
      </p:sp>
    </p:spTree>
    <p:extLst>
      <p:ext uri="{BB962C8B-B14F-4D97-AF65-F5344CB8AC3E}">
        <p14:creationId xmlns:p14="http://schemas.microsoft.com/office/powerpoint/2010/main" val="2449424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dirty="0"/>
              <a:t>NEED-TO-KNOW 9-4 (2 of 3)</a:t>
            </a:r>
          </a:p>
        </p:txBody>
      </p:sp>
      <p:sp>
        <p:nvSpPr>
          <p:cNvPr id="4" name="Text Placeholder 3"/>
          <p:cNvSpPr>
            <a:spLocks noGrp="1"/>
          </p:cNvSpPr>
          <p:nvPr>
            <p:ph type="body" sz="quarter" idx="13"/>
          </p:nvPr>
        </p:nvSpPr>
        <p:spPr>
          <a:xfrm>
            <a:off x="879557" y="1295400"/>
            <a:ext cx="7368099" cy="964893"/>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3" name="Content Placeholder 2"/>
          <p:cNvSpPr>
            <a:spLocks noGrp="1"/>
          </p:cNvSpPr>
          <p:nvPr>
            <p:ph idx="1"/>
          </p:nvPr>
        </p:nvSpPr>
        <p:spPr>
          <a:xfrm>
            <a:off x="381000" y="2743200"/>
            <a:ext cx="8382000" cy="3657600"/>
          </a:xfrm>
        </p:spPr>
        <p:txBody>
          <a:bodyPr>
            <a:normAutofit/>
          </a:bodyPr>
          <a:lstStyle/>
          <a:p>
            <a:pPr marL="465138" indent="-465138">
              <a:buFont typeface="+mj-lt"/>
              <a:buAutoNum type="alphaLcPeriod"/>
            </a:pPr>
            <a:r>
              <a:rPr lang="en-US" sz="2400" dirty="0">
                <a:solidFill>
                  <a:srgbClr val="000000"/>
                </a:solidFill>
              </a:rPr>
              <a:t>The company (defendant) estimates that a pending lawsuit could result in damages of $500,000; it is reasonably possible that the plaintiff will win the case.</a:t>
            </a:r>
            <a:endParaRPr lang="en-US" sz="2400" dirty="0">
              <a:solidFill>
                <a:prstClr val="black"/>
              </a:solidFill>
            </a:endParaRPr>
          </a:p>
          <a:p>
            <a:pPr marL="452437" lvl="1" indent="0">
              <a:buNone/>
            </a:pPr>
            <a:r>
              <a:rPr lang="en-US" sz="2200" dirty="0"/>
              <a:t>(ii) Is reasonably estimated but not a  probable loss.</a:t>
            </a:r>
          </a:p>
          <a:p>
            <a:pPr marL="514350" indent="-514350">
              <a:buFont typeface="+mj-lt"/>
              <a:buAutoNum type="alphaLcPeriod" startAt="2"/>
            </a:pPr>
            <a:r>
              <a:rPr lang="en-US" sz="2400" dirty="0">
                <a:solidFill>
                  <a:srgbClr val="000000"/>
                </a:solidFill>
              </a:rPr>
              <a:t>The company faces a probable loss on a pending lawsuit; the amount is not reasonably estimable.</a:t>
            </a:r>
          </a:p>
          <a:p>
            <a:pPr marL="452437" lvl="1" indent="0">
              <a:buNone/>
            </a:pPr>
            <a:r>
              <a:rPr lang="en-US" sz="2200" dirty="0"/>
              <a:t>(ii) Probable loss but cannot be reasonably estimated.</a:t>
            </a:r>
          </a:p>
        </p:txBody>
      </p:sp>
    </p:spTree>
    <p:extLst>
      <p:ext uri="{BB962C8B-B14F-4D97-AF65-F5344CB8AC3E}">
        <p14:creationId xmlns:p14="http://schemas.microsoft.com/office/powerpoint/2010/main" val="168045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dirty="0"/>
              <a:t>NEED-TO-KNOW 9-4 (3 of 3)</a:t>
            </a:r>
          </a:p>
        </p:txBody>
      </p:sp>
      <p:sp>
        <p:nvSpPr>
          <p:cNvPr id="4" name="Text Placeholder 3"/>
          <p:cNvSpPr>
            <a:spLocks noGrp="1"/>
          </p:cNvSpPr>
          <p:nvPr>
            <p:ph type="body" sz="quarter" idx="13"/>
          </p:nvPr>
        </p:nvSpPr>
        <p:spPr>
          <a:xfrm>
            <a:off x="903940" y="1295400"/>
            <a:ext cx="7305124" cy="935909"/>
          </a:xfrm>
        </p:spPr>
        <p:txBody>
          <a:bodyPr>
            <a:noAutofit/>
          </a:bodyPr>
          <a:lstStyle/>
          <a:p>
            <a:r>
              <a:rPr lang="en-US" altLang="en-US" b="1" kern="0" dirty="0">
                <a:solidFill>
                  <a:prstClr val="black"/>
                </a:solidFill>
              </a:rPr>
              <a:t>Learning Objective C3: </a:t>
            </a:r>
            <a:r>
              <a:rPr lang="en-US" dirty="0"/>
              <a:t>Explain how to account for contingent liabilities.</a:t>
            </a:r>
          </a:p>
          <a:p>
            <a:r>
              <a:rPr lang="en-US" altLang="en-US" b="1" kern="0" dirty="0">
                <a:solidFill>
                  <a:prstClr val="black"/>
                </a:solidFill>
              </a:rPr>
              <a:t>Learning Objective P4: </a:t>
            </a:r>
            <a:r>
              <a:rPr lang="en-US" dirty="0"/>
              <a:t>Account for estimated liabilities, including warranties and bonuses.</a:t>
            </a:r>
          </a:p>
        </p:txBody>
      </p:sp>
      <p:sp>
        <p:nvSpPr>
          <p:cNvPr id="6" name="Content Placeholder 7"/>
          <p:cNvSpPr>
            <a:spLocks noGrp="1"/>
          </p:cNvSpPr>
          <p:nvPr>
            <p:ph idx="4294967295"/>
          </p:nvPr>
        </p:nvSpPr>
        <p:spPr>
          <a:xfrm>
            <a:off x="457200" y="2667000"/>
            <a:ext cx="8229600" cy="1295400"/>
          </a:xfrm>
          <a:prstGeom prst="rect">
            <a:avLst/>
          </a:prstGeom>
        </p:spPr>
        <p:txBody>
          <a:bodyPr vert="horz" lIns="91440" tIns="45720" rIns="91440" bIns="45720" rtlCol="0">
            <a:normAutofit/>
          </a:bodyPr>
          <a:lstStyle/>
          <a:p>
            <a:pPr marL="465138" indent="-465138">
              <a:buFont typeface="+mj-lt"/>
              <a:buAutoNum type="alphaLcPeriod" startAt="3"/>
            </a:pPr>
            <a:r>
              <a:rPr lang="en-US" sz="2400" dirty="0">
                <a:solidFill>
                  <a:srgbClr val="000000"/>
                </a:solidFill>
              </a:rPr>
              <a:t>The company estimates environmental damages in a pending case at $900,000 with a high probability of losing the case.</a:t>
            </a:r>
          </a:p>
        </p:txBody>
      </p:sp>
      <p:pic>
        <p:nvPicPr>
          <p:cNvPr id="7" name="Picture 6" descr="This journal entry, in general journal format, show (i) in the date column, followed by debit Environmental contingent expense, 900,000; credit Environmental contingent liability, 900,000. "/>
          <p:cNvPicPr>
            <a:picLocks noChangeAspect="1"/>
          </p:cNvPicPr>
          <p:nvPr/>
        </p:nvPicPr>
        <p:blipFill>
          <a:blip r:embed="rId2"/>
          <a:stretch>
            <a:fillRect/>
          </a:stretch>
        </p:blipFill>
        <p:spPr>
          <a:xfrm>
            <a:off x="777743" y="4034822"/>
            <a:ext cx="7588513" cy="1070578"/>
          </a:xfrm>
          <a:prstGeom prst="rect">
            <a:avLst/>
          </a:prstGeom>
        </p:spPr>
      </p:pic>
      <p:sp>
        <p:nvSpPr>
          <p:cNvPr id="2" name="Content Placeholder 1"/>
          <p:cNvSpPr>
            <a:spLocks noGrp="1"/>
          </p:cNvSpPr>
          <p:nvPr>
            <p:ph sz="quarter" idx="15"/>
          </p:nvPr>
        </p:nvSpPr>
        <p:spPr>
          <a:xfrm>
            <a:off x="457200" y="5257800"/>
            <a:ext cx="8229600" cy="1070578"/>
          </a:xfrm>
        </p:spPr>
        <p:txBody>
          <a:bodyPr>
            <a:normAutofit/>
          </a:bodyPr>
          <a:lstStyle/>
          <a:p>
            <a:pPr marL="0" indent="0">
              <a:buNone/>
            </a:pPr>
            <a:r>
              <a:rPr lang="en-US" sz="2400" dirty="0"/>
              <a:t>For contingent liability to be recorded, the loss must be both probable and reasonably estimable.</a:t>
            </a:r>
          </a:p>
        </p:txBody>
      </p:sp>
    </p:spTree>
    <p:extLst>
      <p:ext uri="{BB962C8B-B14F-4D97-AF65-F5344CB8AC3E}">
        <p14:creationId xmlns:p14="http://schemas.microsoft.com/office/powerpoint/2010/main" val="3979139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98" y="2286000"/>
            <a:ext cx="8518902" cy="2667000"/>
          </a:xfrm>
        </p:spPr>
        <p:txBody>
          <a:bodyPr>
            <a:normAutofit/>
          </a:bodyPr>
          <a:lstStyle/>
          <a:p>
            <a:r>
              <a:rPr lang="en-US" altLang="en-US" b="1" dirty="0"/>
              <a:t>Learning Objective</a:t>
            </a:r>
            <a:r>
              <a:rPr lang="en-US" altLang="en-US" dirty="0"/>
              <a:t> </a:t>
            </a:r>
            <a:r>
              <a:rPr lang="en-US" altLang="en-US" b="1" dirty="0"/>
              <a:t>A1:</a:t>
            </a:r>
            <a:r>
              <a:rPr lang="en-US" altLang="en-US" dirty="0"/>
              <a:t> </a:t>
            </a:r>
            <a:r>
              <a:rPr lang="en-US" dirty="0"/>
              <a:t>Compute the times interest earned ratio and use it to analyze liabilities.</a:t>
            </a:r>
          </a:p>
        </p:txBody>
      </p:sp>
    </p:spTree>
    <p:extLst>
      <p:ext uri="{BB962C8B-B14F-4D97-AF65-F5344CB8AC3E}">
        <p14:creationId xmlns:p14="http://schemas.microsoft.com/office/powerpoint/2010/main" val="1864537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14400"/>
          </a:xfrm>
        </p:spPr>
        <p:txBody>
          <a:bodyPr/>
          <a:lstStyle/>
          <a:p>
            <a:r>
              <a:rPr lang="en-US" altLang="en-US" dirty="0"/>
              <a:t>Times Interest Earned (1 of 3)</a:t>
            </a:r>
            <a:endParaRPr lang="en-US" dirty="0"/>
          </a:p>
        </p:txBody>
      </p:sp>
      <p:sp>
        <p:nvSpPr>
          <p:cNvPr id="4" name="Text Placeholder 3"/>
          <p:cNvSpPr>
            <a:spLocks noGrp="1"/>
          </p:cNvSpPr>
          <p:nvPr>
            <p:ph type="body" sz="quarter" idx="13"/>
          </p:nvPr>
        </p:nvSpPr>
        <p:spPr>
          <a:xfrm>
            <a:off x="443169" y="1295400"/>
            <a:ext cx="8243455" cy="596455"/>
          </a:xfrm>
        </p:spPr>
        <p:txBody>
          <a:bodyPr>
            <a:noAutofit/>
          </a:bodyPr>
          <a:lstStyle/>
          <a:p>
            <a:r>
              <a:rPr lang="en-US" altLang="en-US" b="1" kern="0" dirty="0">
                <a:solidFill>
                  <a:prstClr val="black"/>
                </a:solidFill>
              </a:rPr>
              <a:t>Learning Objective A1: </a:t>
            </a:r>
            <a:r>
              <a:rPr lang="en-US" dirty="0"/>
              <a:t>Compute the times interest earned ratio and use it to analyze liabilities.</a:t>
            </a:r>
          </a:p>
        </p:txBody>
      </p:sp>
      <p:graphicFrame>
        <p:nvGraphicFramePr>
          <p:cNvPr id="6" name="Object 5"/>
          <p:cNvGraphicFramePr>
            <a:graphicFrameLocks noChangeAspect="1"/>
          </p:cNvGraphicFramePr>
          <p:nvPr>
            <p:extLst>
              <p:ext uri="{D42A27DB-BD31-4B8C-83A1-F6EECF244321}">
                <p14:modId xmlns:p14="http://schemas.microsoft.com/office/powerpoint/2010/main" val="1088332444"/>
              </p:ext>
            </p:extLst>
          </p:nvPr>
        </p:nvGraphicFramePr>
        <p:xfrm>
          <a:off x="772160" y="2150374"/>
          <a:ext cx="7599680" cy="1311434"/>
        </p:xfrm>
        <a:graphic>
          <a:graphicData uri="http://schemas.openxmlformats.org/presentationml/2006/ole">
            <mc:AlternateContent xmlns:mc="http://schemas.openxmlformats.org/markup-compatibility/2006">
              <mc:Choice xmlns:v="urn:schemas-microsoft-com:vml" Requires="v">
                <p:oleObj spid="_x0000_s1144" name="Equation" r:id="rId4" imgW="3898800" imgH="672840" progId="Equation.3">
                  <p:embed/>
                </p:oleObj>
              </mc:Choice>
              <mc:Fallback>
                <p:oleObj name="Equation" r:id="rId4" imgW="3898800" imgH="672840" progId="Equation.3">
                  <p:embed/>
                  <p:pic>
                    <p:nvPicPr>
                      <p:cNvPr id="0" name="Object 1"/>
                      <p:cNvPicPr>
                        <a:picLocks noChangeAspect="1" noChangeArrowheads="1"/>
                      </p:cNvPicPr>
                      <p:nvPr/>
                    </p:nvPicPr>
                    <p:blipFill>
                      <a:blip r:embed="rId5"/>
                      <a:srcRect/>
                      <a:stretch>
                        <a:fillRect/>
                      </a:stretch>
                    </p:blipFill>
                    <p:spPr bwMode="auto">
                      <a:xfrm>
                        <a:off x="772160" y="2150374"/>
                        <a:ext cx="7599680" cy="131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533400" y="3733800"/>
            <a:ext cx="8153224" cy="2590800"/>
          </a:xfrm>
        </p:spPr>
        <p:txBody>
          <a:bodyPr>
            <a:normAutofit/>
          </a:bodyPr>
          <a:lstStyle/>
          <a:p>
            <a:pPr marL="0" indent="0">
              <a:buNone/>
            </a:pPr>
            <a:r>
              <a:rPr lang="en-US" sz="2400" dirty="0"/>
              <a:t>If income before interest and taxes varies greatly from year to year, fixed interest charges can increase the risk that an owner will not earn a positive return and be unable to pay interest charges.</a:t>
            </a:r>
          </a:p>
        </p:txBody>
      </p:sp>
    </p:spTree>
    <p:extLst>
      <p:ext uri="{BB962C8B-B14F-4D97-AF65-F5344CB8AC3E}">
        <p14:creationId xmlns:p14="http://schemas.microsoft.com/office/powerpoint/2010/main" val="3945849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914400"/>
          </a:xfrm>
        </p:spPr>
        <p:txBody>
          <a:bodyPr/>
          <a:lstStyle/>
          <a:p>
            <a:r>
              <a:rPr lang="en-US" altLang="en-US" dirty="0"/>
              <a:t>Times Interest Earned (2 of 3)</a:t>
            </a:r>
            <a:endParaRPr lang="en-US" dirty="0"/>
          </a:p>
        </p:txBody>
      </p:sp>
      <p:sp>
        <p:nvSpPr>
          <p:cNvPr id="4" name="Text Placeholder 3"/>
          <p:cNvSpPr>
            <a:spLocks noGrp="1"/>
          </p:cNvSpPr>
          <p:nvPr>
            <p:ph type="body" sz="quarter" idx="13"/>
          </p:nvPr>
        </p:nvSpPr>
        <p:spPr>
          <a:xfrm>
            <a:off x="490282" y="1295400"/>
            <a:ext cx="8139545" cy="572281"/>
          </a:xfrm>
        </p:spPr>
        <p:txBody>
          <a:bodyPr>
            <a:noAutofit/>
          </a:bodyPr>
          <a:lstStyle/>
          <a:p>
            <a:r>
              <a:rPr lang="en-US" altLang="en-US" b="1" kern="0" dirty="0">
                <a:solidFill>
                  <a:prstClr val="black"/>
                </a:solidFill>
              </a:rPr>
              <a:t>Learning Objective A1: </a:t>
            </a:r>
            <a:r>
              <a:rPr lang="en-US" dirty="0"/>
              <a:t>Compute the times interest earned ratio and use it to analyze liabilities.</a:t>
            </a:r>
          </a:p>
        </p:txBody>
      </p:sp>
      <p:sp>
        <p:nvSpPr>
          <p:cNvPr id="2" name="Content Placeholder 1"/>
          <p:cNvSpPr>
            <a:spLocks noGrp="1"/>
          </p:cNvSpPr>
          <p:nvPr>
            <p:ph sz="quarter" idx="15"/>
          </p:nvPr>
        </p:nvSpPr>
        <p:spPr>
          <a:xfrm>
            <a:off x="457200" y="2133600"/>
            <a:ext cx="8229600" cy="496081"/>
          </a:xfrm>
        </p:spPr>
        <p:txBody>
          <a:bodyPr>
            <a:noAutofit/>
          </a:bodyPr>
          <a:lstStyle/>
          <a:p>
            <a:pPr marL="0" indent="0">
              <a:buNone/>
            </a:pPr>
            <a:r>
              <a:rPr lang="en-US" sz="2400" kern="0" dirty="0"/>
              <a:t>Exhibit 9.6</a:t>
            </a:r>
          </a:p>
        </p:txBody>
      </p:sp>
      <p:graphicFrame>
        <p:nvGraphicFramePr>
          <p:cNvPr id="11" name="Table 10"/>
          <p:cNvGraphicFramePr>
            <a:graphicFrameLocks noGrp="1"/>
          </p:cNvGraphicFramePr>
          <p:nvPr>
            <p:extLst>
              <p:ext uri="{D42A27DB-BD31-4B8C-83A1-F6EECF244321}">
                <p14:modId xmlns:p14="http://schemas.microsoft.com/office/powerpoint/2010/main" val="901368188"/>
              </p:ext>
            </p:extLst>
          </p:nvPr>
        </p:nvGraphicFramePr>
        <p:xfrm>
          <a:off x="517742" y="2727961"/>
          <a:ext cx="8074715" cy="2743926"/>
        </p:xfrm>
        <a:graphic>
          <a:graphicData uri="http://schemas.openxmlformats.org/drawingml/2006/table">
            <a:tbl>
              <a:tblPr firstRow="1" bandRow="1">
                <a:tableStyleId>{5940675A-B579-460E-94D1-54222C63F5DA}</a:tableStyleId>
              </a:tblPr>
              <a:tblGrid>
                <a:gridCol w="3783356">
                  <a:extLst>
                    <a:ext uri="{9D8B030D-6E8A-4147-A177-3AD203B41FA5}">
                      <a16:colId xmlns:a16="http://schemas.microsoft.com/office/drawing/2014/main" val="20000"/>
                    </a:ext>
                  </a:extLst>
                </a:gridCol>
                <a:gridCol w="955134">
                  <a:extLst>
                    <a:ext uri="{9D8B030D-6E8A-4147-A177-3AD203B41FA5}">
                      <a16:colId xmlns:a16="http://schemas.microsoft.com/office/drawing/2014/main" val="20001"/>
                    </a:ext>
                  </a:extLst>
                </a:gridCol>
                <a:gridCol w="1677968">
                  <a:extLst>
                    <a:ext uri="{9D8B030D-6E8A-4147-A177-3AD203B41FA5}">
                      <a16:colId xmlns:a16="http://schemas.microsoft.com/office/drawing/2014/main" val="20002"/>
                    </a:ext>
                  </a:extLst>
                </a:gridCol>
                <a:gridCol w="1658257">
                  <a:extLst>
                    <a:ext uri="{9D8B030D-6E8A-4147-A177-3AD203B41FA5}">
                      <a16:colId xmlns:a16="http://schemas.microsoft.com/office/drawing/2014/main" val="20003"/>
                    </a:ext>
                  </a:extLst>
                </a:gridCol>
              </a:tblGrid>
              <a:tr h="1067081">
                <a:tc>
                  <a:txBody>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 millions</a:t>
                      </a:r>
                    </a:p>
                  </a:txBody>
                  <a:tcPr anchor="ctr"/>
                </a:tc>
                <a:tc>
                  <a:txBody>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2017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Verdana" panose="020B0604030504040204" pitchFamily="34" charset="0"/>
                          <a:ea typeface="Verdana" panose="020B0604030504040204" pitchFamily="34" charset="0"/>
                          <a:cs typeface="Verdana" panose="020B0604030504040204" pitchFamily="34" charset="0"/>
                        </a:rPr>
                        <a:t>2018 Projection:</a:t>
                      </a:r>
                      <a:r>
                        <a:rPr lang="en-US" sz="1600" b="1" baseline="0" dirty="0">
                          <a:latin typeface="Verdana" panose="020B0604030504040204" pitchFamily="34" charset="0"/>
                          <a:ea typeface="Verdana" panose="020B0604030504040204" pitchFamily="34" charset="0"/>
                          <a:cs typeface="Verdana" panose="020B0604030504040204" pitchFamily="34" charset="0"/>
                        </a:rPr>
                        <a:t> </a:t>
                      </a:r>
                      <a:r>
                        <a:rPr lang="en-US" sz="1600" b="1" dirty="0">
                          <a:latin typeface="Verdana" panose="020B0604030504040204" pitchFamily="34" charset="0"/>
                          <a:ea typeface="Verdana" panose="020B0604030504040204" pitchFamily="34" charset="0"/>
                          <a:cs typeface="Verdana" panose="020B0604030504040204" pitchFamily="34" charset="0"/>
                        </a:rPr>
                        <a:t>Sales Increase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Verdana" panose="020B0604030504040204" pitchFamily="34" charset="0"/>
                          <a:ea typeface="Verdana" panose="020B0604030504040204" pitchFamily="34" charset="0"/>
                          <a:cs typeface="Verdana" panose="020B0604030504040204" pitchFamily="34" charset="0"/>
                        </a:rPr>
                        <a:t>2018 Projections:</a:t>
                      </a:r>
                      <a:r>
                        <a:rPr lang="en-US" sz="1600" b="1" baseline="0" dirty="0">
                          <a:latin typeface="Verdana" panose="020B0604030504040204" pitchFamily="34" charset="0"/>
                          <a:ea typeface="Verdana" panose="020B0604030504040204" pitchFamily="34" charset="0"/>
                          <a:cs typeface="Verdana" panose="020B0604030504040204" pitchFamily="34" charset="0"/>
                        </a:rPr>
                        <a:t> </a:t>
                      </a:r>
                      <a:r>
                        <a:rPr lang="en-US" sz="1600" b="1" dirty="0">
                          <a:latin typeface="Verdana" panose="020B0604030504040204" pitchFamily="34" charset="0"/>
                          <a:ea typeface="Verdana" panose="020B0604030504040204" pitchFamily="34" charset="0"/>
                          <a:cs typeface="Verdana" panose="020B0604030504040204" pitchFamily="34" charset="0"/>
                        </a:rPr>
                        <a:t>Sales Decrease</a:t>
                      </a:r>
                    </a:p>
                  </a:txBody>
                  <a:tcPr anchor="ctr"/>
                </a:tc>
                <a:extLst>
                  <a:ext uri="{0D108BD9-81ED-4DB2-BD59-A6C34878D82A}">
                    <a16:rowId xmlns:a16="http://schemas.microsoft.com/office/drawing/2014/main" val="10000"/>
                  </a:ext>
                </a:extLst>
              </a:tr>
              <a:tr h="335369">
                <a:tc>
                  <a:txBody>
                    <a:bodyPr/>
                    <a:lstStyle/>
                    <a:p>
                      <a:pPr algn="l"/>
                      <a:r>
                        <a:rPr lang="en-US" sz="1600" dirty="0">
                          <a:latin typeface="Verdana" panose="020B0604030504040204" pitchFamily="34" charset="0"/>
                          <a:ea typeface="Verdana" panose="020B0604030504040204" pitchFamily="34" charset="0"/>
                          <a:cs typeface="Verdana" panose="020B0604030504040204" pitchFamily="34" charset="0"/>
                        </a:rPr>
                        <a:t>Sales ……………………………………………..</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$ 600</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$ 900</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$ 300</a:t>
                      </a:r>
                    </a:p>
                  </a:txBody>
                  <a:tcPr anchor="ctr"/>
                </a:tc>
                <a:extLst>
                  <a:ext uri="{0D108BD9-81ED-4DB2-BD59-A6C34878D82A}">
                    <a16:rowId xmlns:a16="http://schemas.microsoft.com/office/drawing/2014/main" val="10001"/>
                  </a:ext>
                </a:extLst>
              </a:tr>
              <a:tr h="335369">
                <a:tc>
                  <a:txBody>
                    <a:bodyPr/>
                    <a:lstStyle/>
                    <a:p>
                      <a:pPr algn="l"/>
                      <a:r>
                        <a:rPr lang="en-US" sz="1600" dirty="0">
                          <a:latin typeface="Verdana" panose="020B0604030504040204" pitchFamily="34" charset="0"/>
                          <a:ea typeface="Verdana" panose="020B0604030504040204" pitchFamily="34" charset="0"/>
                          <a:cs typeface="Verdana" panose="020B0604030504040204" pitchFamily="34" charset="0"/>
                        </a:rPr>
                        <a:t>Expenses</a:t>
                      </a:r>
                      <a:r>
                        <a:rPr lang="en-US" sz="1600" baseline="0" dirty="0">
                          <a:latin typeface="Verdana" panose="020B0604030504040204" pitchFamily="34" charset="0"/>
                          <a:ea typeface="Verdana" panose="020B0604030504040204" pitchFamily="34" charset="0"/>
                          <a:cs typeface="Verdana" panose="020B0604030504040204" pitchFamily="34" charset="0"/>
                        </a:rPr>
                        <a:t> (75% of sales)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450</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675</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225</a:t>
                      </a:r>
                    </a:p>
                  </a:txBody>
                  <a:tcPr anchor="ctr"/>
                </a:tc>
                <a:extLst>
                  <a:ext uri="{0D108BD9-81ED-4DB2-BD59-A6C34878D82A}">
                    <a16:rowId xmlns:a16="http://schemas.microsoft.com/office/drawing/2014/main" val="10002"/>
                  </a:ext>
                </a:extLst>
              </a:tr>
              <a:tr h="335369">
                <a:tc>
                  <a:txBody>
                    <a:bodyPr/>
                    <a:lstStyle/>
                    <a:p>
                      <a:pPr algn="l"/>
                      <a:r>
                        <a:rPr lang="en-US" sz="1600" dirty="0">
                          <a:latin typeface="Verdana" panose="020B0604030504040204" pitchFamily="34" charset="0"/>
                          <a:ea typeface="Verdana" panose="020B0604030504040204" pitchFamily="34" charset="0"/>
                          <a:cs typeface="Verdana" panose="020B0604030504040204" pitchFamily="34" charset="0"/>
                        </a:rPr>
                        <a:t>Income</a:t>
                      </a:r>
                      <a:r>
                        <a:rPr lang="en-US" sz="1600" baseline="0" dirty="0">
                          <a:latin typeface="Verdana" panose="020B0604030504040204" pitchFamily="34" charset="0"/>
                          <a:ea typeface="Verdana" panose="020B0604030504040204" pitchFamily="34" charset="0"/>
                          <a:cs typeface="Verdana" panose="020B0604030504040204" pitchFamily="34" charset="0"/>
                        </a:rPr>
                        <a:t> before interest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150</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225</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75</a:t>
                      </a:r>
                    </a:p>
                  </a:txBody>
                  <a:tcPr anchor="ctr"/>
                </a:tc>
                <a:extLst>
                  <a:ext uri="{0D108BD9-81ED-4DB2-BD59-A6C34878D82A}">
                    <a16:rowId xmlns:a16="http://schemas.microsoft.com/office/drawing/2014/main" val="10003"/>
                  </a:ext>
                </a:extLst>
              </a:tr>
              <a:tr h="335369">
                <a:tc>
                  <a:txBody>
                    <a:bodyPr/>
                    <a:lstStyle/>
                    <a:p>
                      <a:pPr algn="l"/>
                      <a:r>
                        <a:rPr lang="en-US" sz="1600" dirty="0">
                          <a:latin typeface="Verdana" panose="020B0604030504040204" pitchFamily="34" charset="0"/>
                          <a:ea typeface="Verdana" panose="020B0604030504040204" pitchFamily="34" charset="0"/>
                          <a:cs typeface="Verdana" panose="020B0604030504040204" pitchFamily="34" charset="0"/>
                        </a:rPr>
                        <a:t>Expense interest (fixed)………………..</a:t>
                      </a:r>
                    </a:p>
                  </a:txBody>
                  <a:tcP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60</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60</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60</a:t>
                      </a:r>
                    </a:p>
                  </a:txBody>
                  <a:tcPr anchor="ctr"/>
                </a:tc>
                <a:extLst>
                  <a:ext uri="{0D108BD9-81ED-4DB2-BD59-A6C34878D82A}">
                    <a16:rowId xmlns:a16="http://schemas.microsoft.com/office/drawing/2014/main" val="10004"/>
                  </a:ext>
                </a:extLst>
              </a:tr>
              <a:tr h="335369">
                <a:tc>
                  <a:txBody>
                    <a:bodyPr/>
                    <a:lstStyle/>
                    <a:p>
                      <a:pPr algn="l"/>
                      <a:r>
                        <a:rPr lang="en-US" sz="1600" dirty="0">
                          <a:latin typeface="Verdana" panose="020B0604030504040204" pitchFamily="34" charset="0"/>
                          <a:ea typeface="Verdana" panose="020B0604030504040204" pitchFamily="34" charset="0"/>
                          <a:cs typeface="Verdana" panose="020B0604030504040204" pitchFamily="34" charset="0"/>
                        </a:rPr>
                        <a:t>Net income ……………………………………</a:t>
                      </a:r>
                    </a:p>
                  </a:txBody>
                  <a:tcP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$ 90</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$ 165</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$ 15</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805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 y="533400"/>
            <a:ext cx="9127236" cy="1092954"/>
          </a:xfrm>
        </p:spPr>
        <p:txBody>
          <a:bodyPr>
            <a:noAutofit/>
          </a:bodyPr>
          <a:lstStyle/>
          <a:p>
            <a:r>
              <a:rPr lang="en-US" kern="0" dirty="0"/>
              <a:t>Exhibit 9.2</a:t>
            </a:r>
            <a:r>
              <a:rPr lang="en-US" dirty="0"/>
              <a:t> </a:t>
            </a:r>
            <a:r>
              <a:rPr lang="en-US" altLang="en-US" dirty="0"/>
              <a:t>Current and Long-Term Liabilities (1 of 2)</a:t>
            </a:r>
            <a:endParaRPr lang="en-US" dirty="0"/>
          </a:p>
        </p:txBody>
      </p:sp>
      <p:sp>
        <p:nvSpPr>
          <p:cNvPr id="4" name="Text Placeholder 3"/>
          <p:cNvSpPr>
            <a:spLocks noGrp="1"/>
          </p:cNvSpPr>
          <p:nvPr>
            <p:ph type="body" sz="quarter" idx="13"/>
          </p:nvPr>
        </p:nvSpPr>
        <p:spPr>
          <a:xfrm>
            <a:off x="422418" y="1718052"/>
            <a:ext cx="8306269" cy="552450"/>
          </a:xfrm>
        </p:spPr>
        <p:txBody>
          <a:bodyPr anchor="ctr">
            <a:noAutofit/>
          </a:bodyPr>
          <a:lstStyle/>
          <a:p>
            <a:r>
              <a:rPr lang="en-US" altLang="en-US" b="1" kern="0" dirty="0">
                <a:solidFill>
                  <a:prstClr val="black"/>
                </a:solidFill>
              </a:rPr>
              <a:t>Learning Objective C1: </a:t>
            </a:r>
            <a:r>
              <a:rPr lang="en-US" dirty="0"/>
              <a:t>Describe current and long-term liabilities and their characteristics.</a:t>
            </a:r>
          </a:p>
        </p:txBody>
      </p:sp>
      <p:sp>
        <p:nvSpPr>
          <p:cNvPr id="3" name="Content Placeholder 2"/>
          <p:cNvSpPr>
            <a:spLocks noGrp="1"/>
          </p:cNvSpPr>
          <p:nvPr>
            <p:ph idx="1"/>
          </p:nvPr>
        </p:nvSpPr>
        <p:spPr>
          <a:xfrm>
            <a:off x="457200" y="2438400"/>
            <a:ext cx="8271487" cy="3962400"/>
          </a:xfrm>
        </p:spPr>
        <p:txBody>
          <a:bodyPr>
            <a:normAutofit/>
          </a:bodyPr>
          <a:lstStyle/>
          <a:p>
            <a:pPr marL="342900" indent="-342900">
              <a:defRPr/>
            </a:pPr>
            <a:r>
              <a:rPr lang="en-US" dirty="0"/>
              <a:t>Current liabilities are obligations due within one year or the company’s operating cycle, whichever is longer.</a:t>
            </a:r>
          </a:p>
          <a:p>
            <a:pPr marL="342900" indent="-342900">
              <a:defRPr/>
            </a:pPr>
            <a:r>
              <a:rPr lang="en-US" dirty="0"/>
              <a:t>Long-term liabilities are obligations due after one year or the company’s operating cycle, whichever is longer.</a:t>
            </a:r>
          </a:p>
        </p:txBody>
      </p:sp>
    </p:spTree>
    <p:extLst>
      <p:ext uri="{BB962C8B-B14F-4D97-AF65-F5344CB8AC3E}">
        <p14:creationId xmlns:p14="http://schemas.microsoft.com/office/powerpoint/2010/main" val="3016395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33400"/>
            <a:ext cx="9144000" cy="913260"/>
          </a:xfrm>
        </p:spPr>
        <p:txBody>
          <a:bodyPr/>
          <a:lstStyle/>
          <a:p>
            <a:r>
              <a:rPr lang="en-US" altLang="en-US" dirty="0"/>
              <a:t>Times Interest Earned (3 of 3)</a:t>
            </a:r>
            <a:endParaRPr lang="en-US" dirty="0"/>
          </a:p>
        </p:txBody>
      </p:sp>
      <p:sp>
        <p:nvSpPr>
          <p:cNvPr id="11" name="Text Placeholder 10"/>
          <p:cNvSpPr>
            <a:spLocks noGrp="1"/>
          </p:cNvSpPr>
          <p:nvPr>
            <p:ph type="body" sz="quarter" idx="13"/>
          </p:nvPr>
        </p:nvSpPr>
        <p:spPr>
          <a:xfrm>
            <a:off x="525299" y="1295400"/>
            <a:ext cx="8077904" cy="622668"/>
          </a:xfrm>
        </p:spPr>
        <p:txBody>
          <a:bodyPr>
            <a:normAutofit lnSpcReduction="10000"/>
          </a:bodyPr>
          <a:lstStyle/>
          <a:p>
            <a:r>
              <a:rPr lang="en-US" altLang="en-US" b="1" kern="0" dirty="0">
                <a:solidFill>
                  <a:prstClr val="black"/>
                </a:solidFill>
              </a:rPr>
              <a:t>Learning Objective A1: </a:t>
            </a:r>
            <a:r>
              <a:rPr lang="en-US" dirty="0"/>
              <a:t>Compute the times interest earned ratio and use it to analyze liabilities.</a:t>
            </a:r>
          </a:p>
        </p:txBody>
      </p:sp>
      <p:sp>
        <p:nvSpPr>
          <p:cNvPr id="12" name="Content Placeholder 11"/>
          <p:cNvSpPr>
            <a:spLocks noGrp="1"/>
          </p:cNvSpPr>
          <p:nvPr>
            <p:ph sz="quarter" idx="14"/>
          </p:nvPr>
        </p:nvSpPr>
        <p:spPr>
          <a:xfrm>
            <a:off x="442992" y="2057400"/>
            <a:ext cx="8229600" cy="470857"/>
          </a:xfrm>
        </p:spPr>
        <p:txBody>
          <a:bodyPr>
            <a:normAutofit/>
          </a:bodyPr>
          <a:lstStyle/>
          <a:p>
            <a:pPr marL="0" indent="0">
              <a:buNone/>
            </a:pPr>
            <a:r>
              <a:rPr lang="en-US" sz="2400" kern="0" dirty="0"/>
              <a:t>Exhibit 9.7</a:t>
            </a:r>
          </a:p>
        </p:txBody>
      </p:sp>
      <p:graphicFrame>
        <p:nvGraphicFramePr>
          <p:cNvPr id="6" name="Object 5"/>
          <p:cNvGraphicFramePr>
            <a:graphicFrameLocks noChangeAspect="1"/>
          </p:cNvGraphicFramePr>
          <p:nvPr>
            <p:extLst>
              <p:ext uri="{D42A27DB-BD31-4B8C-83A1-F6EECF244321}">
                <p14:modId xmlns:p14="http://schemas.microsoft.com/office/powerpoint/2010/main" val="1654927072"/>
              </p:ext>
            </p:extLst>
          </p:nvPr>
        </p:nvGraphicFramePr>
        <p:xfrm>
          <a:off x="762000" y="2727166"/>
          <a:ext cx="7599680" cy="1311434"/>
        </p:xfrm>
        <a:graphic>
          <a:graphicData uri="http://schemas.openxmlformats.org/presentationml/2006/ole">
            <mc:AlternateContent xmlns:mc="http://schemas.openxmlformats.org/markup-compatibility/2006">
              <mc:Choice xmlns:v="urn:schemas-microsoft-com:vml" Requires="v">
                <p:oleObj spid="_x0000_s3185" name="Equation" r:id="rId3" imgW="3898800" imgH="672840" progId="Equation.3">
                  <p:embed/>
                </p:oleObj>
              </mc:Choice>
              <mc:Fallback>
                <p:oleObj name="Equation" r:id="rId3" imgW="3898800" imgH="672840" progId="Equation.3">
                  <p:embed/>
                  <p:pic>
                    <p:nvPicPr>
                      <p:cNvPr id="0" name=""/>
                      <p:cNvPicPr>
                        <a:picLocks noChangeAspect="1" noChangeArrowheads="1"/>
                      </p:cNvPicPr>
                      <p:nvPr/>
                    </p:nvPicPr>
                    <p:blipFill>
                      <a:blip r:embed="rId4"/>
                      <a:srcRect/>
                      <a:stretch>
                        <a:fillRect/>
                      </a:stretch>
                    </p:blipFill>
                    <p:spPr bwMode="auto">
                      <a:xfrm>
                        <a:off x="762000" y="2727166"/>
                        <a:ext cx="7599680" cy="131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3145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08" y="2286000"/>
            <a:ext cx="8657094" cy="2590800"/>
          </a:xfrm>
        </p:spPr>
        <p:txBody>
          <a:bodyPr>
            <a:noAutofit/>
          </a:bodyPr>
          <a:lstStyle/>
          <a:p>
            <a:r>
              <a:rPr lang="en-US" altLang="en-US" b="1" dirty="0"/>
              <a:t>Learning Objective</a:t>
            </a:r>
            <a:r>
              <a:rPr lang="en-US" altLang="en-US" dirty="0"/>
              <a:t> </a:t>
            </a:r>
            <a:r>
              <a:rPr lang="en-US" altLang="en-US" b="1" dirty="0"/>
              <a:t>P5:</a:t>
            </a:r>
            <a:r>
              <a:rPr lang="en-US" altLang="en-US" dirty="0"/>
              <a:t> </a:t>
            </a:r>
            <a:r>
              <a:rPr lang="en-US" i="1" dirty="0"/>
              <a:t>Appendix 9A </a:t>
            </a:r>
            <a:r>
              <a:rPr lang="en-US" dirty="0"/>
              <a:t>Identify and describe the details of payroll reports, records, and procedures.</a:t>
            </a:r>
          </a:p>
        </p:txBody>
      </p:sp>
    </p:spTree>
    <p:extLst>
      <p:ext uri="{BB962C8B-B14F-4D97-AF65-F5344CB8AC3E}">
        <p14:creationId xmlns:p14="http://schemas.microsoft.com/office/powerpoint/2010/main" val="3055385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533400"/>
            <a:ext cx="8312727" cy="1676400"/>
          </a:xfrm>
        </p:spPr>
        <p:txBody>
          <a:bodyPr>
            <a:noAutofit/>
          </a:bodyPr>
          <a:lstStyle/>
          <a:p>
            <a:r>
              <a:rPr lang="en-US" altLang="en-US" dirty="0"/>
              <a:t>Appendix 9A: Payroll Reports, Records, and Procedures (1 of 2)</a:t>
            </a:r>
            <a:endParaRPr lang="en-US" dirty="0"/>
          </a:p>
        </p:txBody>
      </p:sp>
      <p:sp>
        <p:nvSpPr>
          <p:cNvPr id="4" name="Text Placeholder 3"/>
          <p:cNvSpPr>
            <a:spLocks noGrp="1"/>
          </p:cNvSpPr>
          <p:nvPr>
            <p:ph type="body" sz="quarter" idx="13"/>
          </p:nvPr>
        </p:nvSpPr>
        <p:spPr>
          <a:xfrm>
            <a:off x="442583" y="2209800"/>
            <a:ext cx="8257544" cy="609600"/>
          </a:xfrm>
        </p:spPr>
        <p:txBody>
          <a:bodyPr>
            <a:noAutofit/>
          </a:bodyPr>
          <a:lstStyle/>
          <a:p>
            <a:r>
              <a:rPr lang="en-US" altLang="en-US" b="1" kern="0" dirty="0">
                <a:solidFill>
                  <a:prstClr val="black"/>
                </a:solidFill>
              </a:rPr>
              <a:t>Learning Objective P5:</a:t>
            </a:r>
            <a:r>
              <a:rPr lang="en-US" dirty="0"/>
              <a:t> Identify and describe the details of payroll reports, records, and procedures.</a:t>
            </a:r>
          </a:p>
        </p:txBody>
      </p:sp>
      <p:sp>
        <p:nvSpPr>
          <p:cNvPr id="3" name="Content Placeholder 2"/>
          <p:cNvSpPr>
            <a:spLocks noGrp="1"/>
          </p:cNvSpPr>
          <p:nvPr>
            <p:ph idx="1"/>
          </p:nvPr>
        </p:nvSpPr>
        <p:spPr>
          <a:xfrm>
            <a:off x="304800" y="2971800"/>
            <a:ext cx="8458200" cy="3505200"/>
          </a:xfrm>
        </p:spPr>
        <p:txBody>
          <a:bodyPr>
            <a:normAutofit lnSpcReduction="10000"/>
          </a:bodyPr>
          <a:lstStyle/>
          <a:p>
            <a:pPr>
              <a:lnSpc>
                <a:spcPct val="110000"/>
              </a:lnSpc>
            </a:pPr>
            <a:r>
              <a:rPr lang="en-US" altLang="en-US" sz="2400" dirty="0"/>
              <a:t>Payroll Reports</a:t>
            </a:r>
          </a:p>
          <a:p>
            <a:pPr lvl="1">
              <a:lnSpc>
                <a:spcPct val="110000"/>
              </a:lnSpc>
            </a:pPr>
            <a:r>
              <a:rPr lang="en-US" sz="2200" dirty="0"/>
              <a:t>IRS Form 941</a:t>
            </a:r>
          </a:p>
          <a:p>
            <a:pPr lvl="1">
              <a:lnSpc>
                <a:spcPct val="110000"/>
              </a:lnSpc>
            </a:pPr>
            <a:r>
              <a:rPr lang="en-US" sz="2200" dirty="0"/>
              <a:t>IRS Form 940</a:t>
            </a:r>
          </a:p>
          <a:p>
            <a:pPr lvl="1">
              <a:lnSpc>
                <a:spcPct val="110000"/>
              </a:lnSpc>
            </a:pPr>
            <a:r>
              <a:rPr lang="en-US" sz="2200" dirty="0"/>
              <a:t>W-2</a:t>
            </a:r>
          </a:p>
          <a:p>
            <a:pPr>
              <a:lnSpc>
                <a:spcPct val="110000"/>
              </a:lnSpc>
            </a:pPr>
            <a:r>
              <a:rPr lang="en-US" altLang="en-US" sz="2400" dirty="0">
                <a:ea typeface="ＭＳ Ｐゴシック" pitchFamily="-84" charset="-128"/>
              </a:rPr>
              <a:t>Payroll Records</a:t>
            </a:r>
          </a:p>
          <a:p>
            <a:pPr lvl="1">
              <a:lnSpc>
                <a:spcPct val="110000"/>
              </a:lnSpc>
            </a:pPr>
            <a:r>
              <a:rPr lang="en-US" sz="2200" dirty="0"/>
              <a:t>Payroll Register</a:t>
            </a:r>
          </a:p>
          <a:p>
            <a:pPr lvl="1">
              <a:lnSpc>
                <a:spcPct val="110000"/>
              </a:lnSpc>
            </a:pPr>
            <a:r>
              <a:rPr lang="en-US" sz="2200" dirty="0"/>
              <a:t>Payroll Checks</a:t>
            </a:r>
          </a:p>
          <a:p>
            <a:pPr lvl="1">
              <a:lnSpc>
                <a:spcPct val="110000"/>
              </a:lnSpc>
            </a:pPr>
            <a:r>
              <a:rPr lang="en-US" sz="2200" dirty="0"/>
              <a:t>Employee Earnings Report</a:t>
            </a:r>
          </a:p>
        </p:txBody>
      </p:sp>
    </p:spTree>
    <p:extLst>
      <p:ext uri="{BB962C8B-B14F-4D97-AF65-F5344CB8AC3E}">
        <p14:creationId xmlns:p14="http://schemas.microsoft.com/office/powerpoint/2010/main" val="2926801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533400"/>
            <a:ext cx="8174182" cy="1600200"/>
          </a:xfrm>
        </p:spPr>
        <p:txBody>
          <a:bodyPr>
            <a:noAutofit/>
          </a:bodyPr>
          <a:lstStyle/>
          <a:p>
            <a:r>
              <a:rPr lang="en-US" altLang="en-US" dirty="0"/>
              <a:t>Appendix 9A: Payroll Reports, Records, and Procedures (2 of 2)</a:t>
            </a:r>
            <a:endParaRPr lang="en-US" dirty="0"/>
          </a:p>
        </p:txBody>
      </p:sp>
      <p:sp>
        <p:nvSpPr>
          <p:cNvPr id="4" name="Text Placeholder 3"/>
          <p:cNvSpPr>
            <a:spLocks noGrp="1"/>
          </p:cNvSpPr>
          <p:nvPr>
            <p:ph type="body" sz="quarter" idx="13"/>
          </p:nvPr>
        </p:nvSpPr>
        <p:spPr>
          <a:xfrm>
            <a:off x="415637" y="2209800"/>
            <a:ext cx="8312727" cy="685800"/>
          </a:xfrm>
        </p:spPr>
        <p:txBody>
          <a:bodyPr/>
          <a:lstStyle/>
          <a:p>
            <a:r>
              <a:rPr lang="en-US" altLang="en-US" b="1" kern="0" dirty="0">
                <a:solidFill>
                  <a:prstClr val="black"/>
                </a:solidFill>
              </a:rPr>
              <a:t>Learning Objective P5:</a:t>
            </a:r>
            <a:r>
              <a:rPr lang="en-US" dirty="0"/>
              <a:t> Identify and describe the details of payroll reports, records, and procedures.</a:t>
            </a:r>
          </a:p>
        </p:txBody>
      </p:sp>
      <p:sp>
        <p:nvSpPr>
          <p:cNvPr id="3" name="Content Placeholder 2"/>
          <p:cNvSpPr>
            <a:spLocks noGrp="1"/>
          </p:cNvSpPr>
          <p:nvPr>
            <p:ph idx="1"/>
          </p:nvPr>
        </p:nvSpPr>
        <p:spPr>
          <a:xfrm>
            <a:off x="381000" y="3048000"/>
            <a:ext cx="8347364" cy="3200400"/>
          </a:xfrm>
        </p:spPr>
        <p:txBody>
          <a:bodyPr>
            <a:normAutofit/>
          </a:bodyPr>
          <a:lstStyle/>
          <a:p>
            <a:r>
              <a:rPr lang="en-US" altLang="en-US" sz="2400" dirty="0"/>
              <a:t>Payroll Procedures</a:t>
            </a:r>
          </a:p>
          <a:p>
            <a:pPr lvl="1"/>
            <a:r>
              <a:rPr lang="en-US" sz="2200" dirty="0"/>
              <a:t>Withholding Tables</a:t>
            </a:r>
          </a:p>
          <a:p>
            <a:pPr lvl="1"/>
            <a:r>
              <a:rPr lang="en-US" sz="2200" dirty="0"/>
              <a:t>W-4</a:t>
            </a:r>
          </a:p>
        </p:txBody>
      </p:sp>
    </p:spTree>
    <p:extLst>
      <p:ext uri="{BB962C8B-B14F-4D97-AF65-F5344CB8AC3E}">
        <p14:creationId xmlns:p14="http://schemas.microsoft.com/office/powerpoint/2010/main" val="2298608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Autofit/>
          </a:bodyPr>
          <a:lstStyle/>
          <a:p>
            <a:r>
              <a:rPr lang="en-US" altLang="en-US" dirty="0"/>
              <a:t>Appendix 9B: Corporate Income Taxes</a:t>
            </a:r>
            <a:endParaRPr lang="en-US" dirty="0"/>
          </a:p>
        </p:txBody>
      </p:sp>
      <p:sp>
        <p:nvSpPr>
          <p:cNvPr id="2" name="Content Placeholder 1"/>
          <p:cNvSpPr>
            <a:spLocks noGrp="1"/>
          </p:cNvSpPr>
          <p:nvPr>
            <p:ph sz="quarter" idx="15"/>
          </p:nvPr>
        </p:nvSpPr>
        <p:spPr>
          <a:xfrm>
            <a:off x="457200" y="1676401"/>
            <a:ext cx="8229600" cy="914400"/>
          </a:xfrm>
        </p:spPr>
        <p:txBody>
          <a:bodyPr>
            <a:normAutofit/>
          </a:bodyPr>
          <a:lstStyle/>
          <a:p>
            <a:pPr marL="0" indent="0">
              <a:buNone/>
            </a:pPr>
            <a:r>
              <a:rPr lang="en-US" sz="2400" dirty="0"/>
              <a:t>Corporations must pay taxes on income. </a:t>
            </a:r>
          </a:p>
          <a:p>
            <a:pPr marL="0" indent="0">
              <a:buNone/>
            </a:pPr>
            <a:r>
              <a:rPr lang="en-US" sz="2400" dirty="0"/>
              <a:t>Deferred Income Tax Liabilities </a:t>
            </a:r>
            <a:endParaRPr lang="en-US" sz="2400" dirty="0">
              <a:solidFill>
                <a:srgbClr val="FFFFFF"/>
              </a:solidFill>
            </a:endParaRPr>
          </a:p>
        </p:txBody>
      </p:sp>
      <p:pic>
        <p:nvPicPr>
          <p:cNvPr id="4" name="Picture 3" descr="Journal entry for Jan. 31, debits Income Taxes Expense, 12,100; credits Income Taxes Payable, 12,100 with explanation: To accrue January income taxes.&#10;&#10;"/>
          <p:cNvPicPr>
            <a:picLocks noChangeAspect="1"/>
          </p:cNvPicPr>
          <p:nvPr/>
        </p:nvPicPr>
        <p:blipFill>
          <a:blip r:embed="rId3"/>
          <a:stretch>
            <a:fillRect/>
          </a:stretch>
        </p:blipFill>
        <p:spPr>
          <a:xfrm>
            <a:off x="766667" y="3017329"/>
            <a:ext cx="7629716" cy="945071"/>
          </a:xfrm>
          <a:prstGeom prst="rect">
            <a:avLst/>
          </a:prstGeom>
        </p:spPr>
      </p:pic>
      <p:pic>
        <p:nvPicPr>
          <p:cNvPr id="5" name="Picture 4" descr="Journal entry for Apr. 10 debits Income Taxes Payable, 30,000; credits Cash, 30,000 with explanation: Paid estimated quarterly income taxes based on first-quarter income."/>
          <p:cNvPicPr>
            <a:picLocks noChangeAspect="1"/>
          </p:cNvPicPr>
          <p:nvPr/>
        </p:nvPicPr>
        <p:blipFill>
          <a:blip r:embed="rId4"/>
          <a:stretch>
            <a:fillRect/>
          </a:stretch>
        </p:blipFill>
        <p:spPr>
          <a:xfrm>
            <a:off x="720566" y="4267200"/>
            <a:ext cx="7721918" cy="1221677"/>
          </a:xfrm>
          <a:prstGeom prst="rect">
            <a:avLst/>
          </a:prstGeom>
        </p:spPr>
      </p:pic>
    </p:spTree>
    <p:extLst>
      <p:ext uri="{BB962C8B-B14F-4D97-AF65-F5344CB8AC3E}">
        <p14:creationId xmlns:p14="http://schemas.microsoft.com/office/powerpoint/2010/main" val="1477228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1177636"/>
          </a:xfrm>
        </p:spPr>
        <p:txBody>
          <a:bodyPr/>
          <a:lstStyle/>
          <a:p>
            <a:r>
              <a:rPr lang="en-US" dirty="0"/>
              <a:t>End of Presentation</a:t>
            </a:r>
          </a:p>
        </p:txBody>
      </p:sp>
    </p:spTree>
    <p:extLst>
      <p:ext uri="{BB962C8B-B14F-4D97-AF65-F5344CB8AC3E}">
        <p14:creationId xmlns:p14="http://schemas.microsoft.com/office/powerpoint/2010/main" val="146847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533400"/>
            <a:ext cx="9164782" cy="1066800"/>
          </a:xfrm>
        </p:spPr>
        <p:txBody>
          <a:bodyPr>
            <a:noAutofit/>
          </a:bodyPr>
          <a:lstStyle/>
          <a:p>
            <a:r>
              <a:rPr lang="en-US" kern="0" dirty="0"/>
              <a:t>Exhibit 9.2</a:t>
            </a:r>
            <a:r>
              <a:rPr lang="en-US" dirty="0"/>
              <a:t> </a:t>
            </a:r>
            <a:r>
              <a:rPr lang="en-US" altLang="en-US" dirty="0"/>
              <a:t>Current and Long-Term Liabilities (2 of 2)</a:t>
            </a:r>
            <a:endParaRPr lang="en-US" dirty="0"/>
          </a:p>
        </p:txBody>
      </p:sp>
      <p:sp>
        <p:nvSpPr>
          <p:cNvPr id="2" name="Text Placeholder 1"/>
          <p:cNvSpPr>
            <a:spLocks noGrp="1"/>
          </p:cNvSpPr>
          <p:nvPr>
            <p:ph type="body" sz="quarter" idx="13"/>
          </p:nvPr>
        </p:nvSpPr>
        <p:spPr>
          <a:xfrm>
            <a:off x="415637" y="1767585"/>
            <a:ext cx="8312727" cy="594615"/>
          </a:xfrm>
        </p:spPr>
        <p:txBody>
          <a:bodyPr>
            <a:normAutofit lnSpcReduction="10000"/>
          </a:bodyPr>
          <a:lstStyle/>
          <a:p>
            <a:r>
              <a:rPr lang="en-US" altLang="en-US" b="1" kern="0" dirty="0">
                <a:solidFill>
                  <a:prstClr val="black"/>
                </a:solidFill>
              </a:rPr>
              <a:t>Learning Objective C1: </a:t>
            </a:r>
            <a:r>
              <a:rPr lang="en-US" dirty="0"/>
              <a:t>Describe current and long-term liabilities and their characteristics.</a:t>
            </a:r>
          </a:p>
        </p:txBody>
      </p:sp>
      <p:pic>
        <p:nvPicPr>
          <p:cNvPr id="8" name="Picture 7" descr="Bar graph shows current liabilities as a percentage total liabilities: Columbia Sportswear, $366 million, 85%; Bowl America, $2.9 million, 57%; Apple, $80,610 million, 47%; Six Flags, $272 million, 14%.&#10;"/>
          <p:cNvPicPr>
            <a:picLocks noChangeAspect="1"/>
          </p:cNvPicPr>
          <p:nvPr/>
        </p:nvPicPr>
        <p:blipFill>
          <a:blip r:embed="rId2">
            <a:extLst>
              <a:ext uri="{BEBA8EAE-BF5A-486C-A8C5-ECC9F3942E4B}">
                <a14:imgProps xmlns:a14="http://schemas.microsoft.com/office/drawing/2010/main">
                  <a14:imgLayer r:embed="rId3">
                    <a14:imgEffect>
                      <a14:brightnessContrast contrast="-13000"/>
                    </a14:imgEffect>
                  </a14:imgLayer>
                </a14:imgProps>
              </a:ext>
            </a:extLst>
          </a:blip>
          <a:stretch>
            <a:fillRect/>
          </a:stretch>
        </p:blipFill>
        <p:spPr>
          <a:xfrm>
            <a:off x="411405" y="2667000"/>
            <a:ext cx="8302790" cy="2611751"/>
          </a:xfrm>
          <a:prstGeom prst="rect">
            <a:avLst/>
          </a:prstGeom>
        </p:spPr>
      </p:pic>
    </p:spTree>
    <p:extLst>
      <p:ext uri="{BB962C8B-B14F-4D97-AF65-F5344CB8AC3E}">
        <p14:creationId xmlns:p14="http://schemas.microsoft.com/office/powerpoint/2010/main" val="27378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altLang="en-US" dirty="0"/>
              <a:t>Uncertainty of Liabilities</a:t>
            </a:r>
            <a:endParaRPr lang="en-US" dirty="0"/>
          </a:p>
        </p:txBody>
      </p:sp>
      <p:sp>
        <p:nvSpPr>
          <p:cNvPr id="4" name="Text Placeholder 3"/>
          <p:cNvSpPr>
            <a:spLocks noGrp="1"/>
          </p:cNvSpPr>
          <p:nvPr>
            <p:ph type="body" sz="quarter" idx="13"/>
          </p:nvPr>
        </p:nvSpPr>
        <p:spPr>
          <a:xfrm>
            <a:off x="259596" y="1295400"/>
            <a:ext cx="8610600" cy="557822"/>
          </a:xfrm>
        </p:spPr>
        <p:txBody>
          <a:bodyPr>
            <a:noAutofit/>
          </a:bodyPr>
          <a:lstStyle/>
          <a:p>
            <a:r>
              <a:rPr lang="en-US" altLang="en-US" b="1" kern="0" dirty="0">
                <a:solidFill>
                  <a:prstClr val="black"/>
                </a:solidFill>
              </a:rPr>
              <a:t>Learning Objective C1: </a:t>
            </a:r>
            <a:r>
              <a:rPr lang="en-US" altLang="en-US" kern="0" dirty="0">
                <a:solidFill>
                  <a:prstClr val="black"/>
                </a:solidFill>
              </a:rPr>
              <a:t>D</a:t>
            </a:r>
            <a:r>
              <a:rPr lang="en-US" dirty="0"/>
              <a:t>escribe current and long-term liabilities and their characteristics.</a:t>
            </a:r>
          </a:p>
        </p:txBody>
      </p:sp>
      <p:sp>
        <p:nvSpPr>
          <p:cNvPr id="3" name="Content Placeholder 2"/>
          <p:cNvSpPr>
            <a:spLocks noGrp="1"/>
          </p:cNvSpPr>
          <p:nvPr>
            <p:ph idx="1"/>
          </p:nvPr>
        </p:nvSpPr>
        <p:spPr>
          <a:xfrm>
            <a:off x="457200" y="2133600"/>
            <a:ext cx="8229600" cy="4267200"/>
          </a:xfrm>
        </p:spPr>
        <p:txBody>
          <a:bodyPr>
            <a:normAutofit/>
          </a:bodyPr>
          <a:lstStyle/>
          <a:p>
            <a:r>
              <a:rPr lang="en-US" altLang="en-US" dirty="0">
                <a:ea typeface="ＭＳ Ｐゴシック" pitchFamily="-84" charset="-128"/>
              </a:rPr>
              <a:t>Uncertainty in Whom to Pay</a:t>
            </a:r>
          </a:p>
          <a:p>
            <a:r>
              <a:rPr lang="en-US" altLang="en-US" dirty="0">
                <a:ea typeface="ＭＳ Ｐゴシック" pitchFamily="-84" charset="-128"/>
              </a:rPr>
              <a:t>Uncertainty in When to Pay</a:t>
            </a:r>
          </a:p>
          <a:p>
            <a:r>
              <a:rPr lang="en-US" altLang="en-US" dirty="0">
                <a:ea typeface="ＭＳ Ｐゴシック" pitchFamily="-84" charset="-128"/>
              </a:rPr>
              <a:t>Uncertainty in How Much to Pay</a:t>
            </a:r>
          </a:p>
        </p:txBody>
      </p:sp>
    </p:spTree>
    <p:extLst>
      <p:ext uri="{BB962C8B-B14F-4D97-AF65-F5344CB8AC3E}">
        <p14:creationId xmlns:p14="http://schemas.microsoft.com/office/powerpoint/2010/main" val="290772557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2836</TotalTime>
  <Words>9555</Words>
  <Application>Microsoft Office PowerPoint</Application>
  <PresentationFormat>On-screen Show (4:3)</PresentationFormat>
  <Paragraphs>490</Paragraphs>
  <Slides>75</Slides>
  <Notes>47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ＭＳ Ｐゴシック</vt:lpstr>
      <vt:lpstr>ＭＳ Ｐゴシック</vt:lpstr>
      <vt:lpstr>Arial</vt:lpstr>
      <vt:lpstr>Calibri</vt:lpstr>
      <vt:lpstr>Courier New</vt:lpstr>
      <vt:lpstr>Verdana</vt:lpstr>
      <vt:lpstr>Wingdings</vt:lpstr>
      <vt:lpstr>Custom Design</vt:lpstr>
      <vt:lpstr>Equation</vt:lpstr>
      <vt:lpstr>Financial &amp; Managerial Accounting Information for Decisions</vt:lpstr>
      <vt:lpstr>Learning Objectives (1 of 2)</vt:lpstr>
      <vt:lpstr>Learning Objectives (2 of 2)</vt:lpstr>
      <vt:lpstr>Learning Objective C1: Describe current and long-term liabilities and their characteristics.</vt:lpstr>
      <vt:lpstr>Defining Liabilities</vt:lpstr>
      <vt:lpstr>Classifying Liabilities</vt:lpstr>
      <vt:lpstr>Exhibit 9.2 Current and Long-Term Liabilities (1 of 2)</vt:lpstr>
      <vt:lpstr>Exhibit 9.2 Current and Long-Term Liabilities (2 of 2)</vt:lpstr>
      <vt:lpstr>Uncertainty of Liabilities</vt:lpstr>
      <vt:lpstr>Learning Objective C2: Identify and describe known current liabilities.</vt:lpstr>
      <vt:lpstr>Known Liabilities</vt:lpstr>
      <vt:lpstr>Sales Tax Payable</vt:lpstr>
      <vt:lpstr>Unearned Revenues (1 of 2)</vt:lpstr>
      <vt:lpstr>Unearned Revenues (2 of 2)</vt:lpstr>
      <vt:lpstr>Learning Objective P1: Prepare entries to account for short-term notes payable.</vt:lpstr>
      <vt:lpstr>Short-Term Notes Payable</vt:lpstr>
      <vt:lpstr>Note Given to Extend Credit Period (1 of 2)</vt:lpstr>
      <vt:lpstr>Note Given to Extend Credit Period (2 of 2)</vt:lpstr>
      <vt:lpstr>Note Given To Borrow From Bank (1 of 2)</vt:lpstr>
      <vt:lpstr>Note Given To Borrow From Bank (2 of 2)</vt:lpstr>
      <vt:lpstr>When Note Extends over Period-End</vt:lpstr>
      <vt:lpstr>End-of-Period Adjustment to Notes (1 of 2)</vt:lpstr>
      <vt:lpstr>End-of-Period Adjustment to Notes (2 of 2)</vt:lpstr>
      <vt:lpstr>NEED-TO-KNOW 9-1 Part 1 (1 of 2)</vt:lpstr>
      <vt:lpstr>NEED-TO-KNOW 9-1 Part 1 (2 of 2)</vt:lpstr>
      <vt:lpstr>NEED-TO-KNOW 9-1 Part 2 (1 of 2)</vt:lpstr>
      <vt:lpstr>NEED-TO-KNOW 9-1 Part 2 (2 of 2)</vt:lpstr>
      <vt:lpstr>NEED-TO-KNOW 9-1 Part 3 (1 of 2)</vt:lpstr>
      <vt:lpstr>NEED-TO-KNOW 9-1 Part 3 (2 of 2)</vt:lpstr>
      <vt:lpstr>Learning Objective P2: Compute and record employee payroll deductions and liabilities. </vt:lpstr>
      <vt:lpstr>Payroll Liabilities</vt:lpstr>
      <vt:lpstr>Exhibit 9.3 Employee Payroll Deductions</vt:lpstr>
      <vt:lpstr>Employee FICA Taxes</vt:lpstr>
      <vt:lpstr>Employee Income Tax</vt:lpstr>
      <vt:lpstr>Employee Voluntary Deductions</vt:lpstr>
      <vt:lpstr>Recording Employee Payroll Deductions</vt:lpstr>
      <vt:lpstr>Learning Objective P3: Compute and record employer payroll deductions and liabilities.</vt:lpstr>
      <vt:lpstr>Employer Payroll Taxes</vt:lpstr>
      <vt:lpstr>Federal and State Unemployment Taxes</vt:lpstr>
      <vt:lpstr>Recording Employer Payroll Taxes</vt:lpstr>
      <vt:lpstr>Internal Control of Payroll</vt:lpstr>
      <vt:lpstr>Multi-Period Known Liabilities</vt:lpstr>
      <vt:lpstr>NEED-TO-KNOW 9-2 Part 1 (1 of 3)</vt:lpstr>
      <vt:lpstr>NEED-TO-KNOW 9-2 Part 1 (2 of 3)</vt:lpstr>
      <vt:lpstr>NEED-TO-KNOW 9-2 Part 1 (3 of 3)</vt:lpstr>
      <vt:lpstr>NEED-TO-KNOW 9-2 Part 2 (1 of 2)</vt:lpstr>
      <vt:lpstr>NEED-TO-KNOW 9-2 Part 2 (2 of 2)</vt:lpstr>
      <vt:lpstr>Learning Objective P4: Account for estimated liabilities, including warranties and bonuses.</vt:lpstr>
      <vt:lpstr>Estimated Liabilities</vt:lpstr>
      <vt:lpstr>Health and Pension Benefits</vt:lpstr>
      <vt:lpstr>Vacation Benefits</vt:lpstr>
      <vt:lpstr>Bonus Plans</vt:lpstr>
      <vt:lpstr>Warranty Liabilities (1 of 2)</vt:lpstr>
      <vt:lpstr>Warranty Liabilities (2 of 2)</vt:lpstr>
      <vt:lpstr>NEED-TO-KNOW 9-3 Part 1 (1 of 2)</vt:lpstr>
      <vt:lpstr>NEED-TO-KNOW 9-3 Part 1 (2 of 2)</vt:lpstr>
      <vt:lpstr>NEED-TO-KNOW 9-3 Part 2 (1 of 2)</vt:lpstr>
      <vt:lpstr>NEED-TO-KNOW 9-3 Part 2 (2 of 2)</vt:lpstr>
      <vt:lpstr>NEED-TO-KNOW 9-3 Part 3 (1 of 2)</vt:lpstr>
      <vt:lpstr>NEED-TO-KNOW 9-3 Part 3 (2 of 2)</vt:lpstr>
      <vt:lpstr>Learning Objective C3: Explain how to account for contingent liabilities.</vt:lpstr>
      <vt:lpstr>Accounting for Contingent Liabilities</vt:lpstr>
      <vt:lpstr>Reasonably Possible Contingent Liabilities</vt:lpstr>
      <vt:lpstr>NEED-TO-KNOW 9-4 (1 of 3)</vt:lpstr>
      <vt:lpstr>NEED-TO-KNOW 9-4 (2 of 3)</vt:lpstr>
      <vt:lpstr>NEED-TO-KNOW 9-4 (3 of 3)</vt:lpstr>
      <vt:lpstr>Learning Objective A1: Compute the times interest earned ratio and use it to analyze liabilities.</vt:lpstr>
      <vt:lpstr>Times Interest Earned (1 of 3)</vt:lpstr>
      <vt:lpstr>Times Interest Earned (2 of 3)</vt:lpstr>
      <vt:lpstr>Times Interest Earned (3 of 3)</vt:lpstr>
      <vt:lpstr>Learning Objective P5: Appendix 9A Identify and describe the details of payroll reports, records, and procedures.</vt:lpstr>
      <vt:lpstr>Appendix 9A: Payroll Reports, Records, and Procedures (1 of 2)</vt:lpstr>
      <vt:lpstr>Appendix 9A: Payroll Reports, Records, and Procedures (2 of 2)</vt:lpstr>
      <vt:lpstr>Appendix 9B: Corporate Income Taxes</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Accounting for Current Liabilities</dc:title>
  <dc:creator>Wild</dc:creator>
  <cp:keywords>Financial &amp; Managerial Accounting</cp:keywords>
  <cp:lastModifiedBy>Johnson, Debra L.</cp:lastModifiedBy>
  <cp:revision>932</cp:revision>
  <dcterms:created xsi:type="dcterms:W3CDTF">2017-04-11T03:09:38Z</dcterms:created>
  <dcterms:modified xsi:type="dcterms:W3CDTF">2018-05-17T20:04:57Z</dcterms:modified>
  <cp:category>Seventh Edition</cp:category>
</cp:coreProperties>
</file>