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398" r:id="rId2"/>
    <p:sldId id="322" r:id="rId3"/>
    <p:sldId id="326" r:id="rId4"/>
    <p:sldId id="323" r:id="rId5"/>
    <p:sldId id="327" r:id="rId6"/>
    <p:sldId id="328" r:id="rId7"/>
    <p:sldId id="329" r:id="rId8"/>
    <p:sldId id="324"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8" r:id="rId36"/>
    <p:sldId id="357" r:id="rId37"/>
    <p:sldId id="359" r:id="rId38"/>
    <p:sldId id="360" r:id="rId39"/>
    <p:sldId id="361" r:id="rId40"/>
    <p:sldId id="362" r:id="rId41"/>
    <p:sldId id="363" r:id="rId42"/>
    <p:sldId id="364" r:id="rId43"/>
    <p:sldId id="365" r:id="rId44"/>
    <p:sldId id="367" r:id="rId45"/>
    <p:sldId id="366" r:id="rId46"/>
    <p:sldId id="368" r:id="rId47"/>
    <p:sldId id="369" r:id="rId48"/>
    <p:sldId id="370" r:id="rId49"/>
    <p:sldId id="371" r:id="rId50"/>
    <p:sldId id="372" r:id="rId51"/>
    <p:sldId id="373" r:id="rId52"/>
    <p:sldId id="374" r:id="rId53"/>
    <p:sldId id="375" r:id="rId54"/>
    <p:sldId id="376" r:id="rId55"/>
    <p:sldId id="399" r:id="rId56"/>
    <p:sldId id="377" r:id="rId57"/>
    <p:sldId id="378" r:id="rId58"/>
    <p:sldId id="379" r:id="rId59"/>
    <p:sldId id="380" r:id="rId60"/>
    <p:sldId id="382" r:id="rId61"/>
    <p:sldId id="383" r:id="rId62"/>
    <p:sldId id="384" r:id="rId63"/>
    <p:sldId id="386" r:id="rId64"/>
    <p:sldId id="388" r:id="rId65"/>
    <p:sldId id="389" r:id="rId66"/>
    <p:sldId id="391" r:id="rId67"/>
    <p:sldId id="392" r:id="rId68"/>
    <p:sldId id="393" r:id="rId69"/>
    <p:sldId id="394" r:id="rId70"/>
    <p:sldId id="396" r:id="rId71"/>
    <p:sldId id="32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86176" autoAdjust="0"/>
  </p:normalViewPr>
  <p:slideViewPr>
    <p:cSldViewPr>
      <p:cViewPr varScale="1">
        <p:scale>
          <a:sx n="99" d="100"/>
          <a:sy n="99" d="100"/>
        </p:scale>
        <p:origin x="1566" y="84"/>
      </p:cViewPr>
      <p:guideLst>
        <p:guide orient="horz" pos="2160"/>
        <p:guide pos="2880"/>
      </p:guideLst>
    </p:cSldViewPr>
  </p:slideViewPr>
  <p:outlineViewPr>
    <p:cViewPr>
      <p:scale>
        <a:sx n="33" d="100"/>
        <a:sy n="33" d="100"/>
      </p:scale>
      <p:origin x="0" y="-381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69A09-F679-4C27-8FC1-89F4ACC9EF15}" type="datetimeFigureOut">
              <a:rPr lang="en-US" smtClean="0"/>
              <a:t>6/7/2018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4A808-6977-4D0A-82D1-44B0E36978EB}" type="slidenum">
              <a:rPr lang="en-US" smtClean="0"/>
              <a:t>‹#›</a:t>
            </a:fld>
            <a:endParaRPr lang="en-US"/>
          </a:p>
        </p:txBody>
      </p:sp>
    </p:spTree>
    <p:extLst>
      <p:ext uri="{BB962C8B-B14F-4D97-AF65-F5344CB8AC3E}">
        <p14:creationId xmlns:p14="http://schemas.microsoft.com/office/powerpoint/2010/main" val="58429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t>Chapter 17: Activity-Based Costing and Analysis</a:t>
            </a:r>
          </a:p>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2634564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15</a:t>
            </a:fld>
            <a:endParaRPr lang="en-US"/>
          </a:p>
        </p:txBody>
      </p:sp>
    </p:spTree>
    <p:extLst>
      <p:ext uri="{BB962C8B-B14F-4D97-AF65-F5344CB8AC3E}">
        <p14:creationId xmlns:p14="http://schemas.microsoft.com/office/powerpoint/2010/main" val="28715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Exhibit 17.6 shows a four-step</a:t>
            </a:r>
            <a:r>
              <a:rPr lang="en-US" altLang="en-US" baseline="0" dirty="0"/>
              <a:t> process for allocating costs under the departmental overhead rate method.</a:t>
            </a:r>
          </a:p>
          <a:p>
            <a:pPr marL="228600" indent="-228600" eaLnBrk="1" hangingPunct="1">
              <a:buAutoNum type="arabicPeriod"/>
            </a:pPr>
            <a:r>
              <a:rPr lang="en-US" altLang="en-US" baseline="0" dirty="0"/>
              <a:t>Assign overhead costs to departmental cost pools.</a:t>
            </a:r>
          </a:p>
          <a:p>
            <a:pPr marL="228600" indent="-228600" eaLnBrk="1" hangingPunct="1">
              <a:buAutoNum type="arabicPeriod"/>
            </a:pPr>
            <a:r>
              <a:rPr lang="en-US" altLang="en-US" baseline="0" dirty="0"/>
              <a:t>Select an allocation base for each department.</a:t>
            </a:r>
          </a:p>
          <a:p>
            <a:pPr marL="228600" indent="-228600" eaLnBrk="1" hangingPunct="1">
              <a:buAutoNum type="arabicPeriod"/>
            </a:pPr>
            <a:r>
              <a:rPr lang="en-US" altLang="en-US" baseline="0" dirty="0"/>
              <a:t>Compute overhead allocation rates for each department.</a:t>
            </a:r>
          </a:p>
          <a:p>
            <a:pPr marL="228600" indent="-228600" eaLnBrk="1" hangingPunct="1">
              <a:buAutoNum type="arabicPeriod"/>
            </a:pPr>
            <a:r>
              <a:rPr lang="en-US" altLang="en-US" baseline="0" dirty="0"/>
              <a:t>Use departmental overhead rates to assign overhead costs to cost objects (products).</a:t>
            </a:r>
          </a:p>
          <a:p>
            <a:pPr marL="228600" indent="-228600" eaLnBrk="1" hangingPunct="1">
              <a:buAutoNum type="arabicPeriod"/>
            </a:pPr>
            <a:endParaRPr lang="en-US" altLang="en-US" baseline="0" dirty="0"/>
          </a:p>
          <a:p>
            <a:pPr marL="0" indent="0" eaLnBrk="1" hangingPunct="1">
              <a:buNone/>
            </a:pPr>
            <a:r>
              <a:rPr lang="en-US" altLang="en-US" dirty="0"/>
              <a:t>The departmental overhead rate method uses several departments and several overhead rates.  This allows each department to have its own overhead rate and its own allocation base.</a:t>
            </a:r>
          </a:p>
          <a:p>
            <a:pPr marL="0" indent="0" eaLnBrk="1" hangingPunct="1">
              <a:buNone/>
            </a:pPr>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17</a:t>
            </a:fld>
            <a:endParaRPr lang="en-US"/>
          </a:p>
        </p:txBody>
      </p:sp>
    </p:spTree>
    <p:extLst>
      <p:ext uri="{BB962C8B-B14F-4D97-AF65-F5344CB8AC3E}">
        <p14:creationId xmlns:p14="http://schemas.microsoft.com/office/powerpoint/2010/main" val="307528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dirty="0"/>
              <a:t>Let’s return to KartCo and calculate their departmental overhead rates.  KartCo has two production departments, machining and assembly.</a:t>
            </a:r>
          </a:p>
          <a:p>
            <a:pPr eaLnBrk="1" hangingPunct="1">
              <a:spcBef>
                <a:spcPct val="50000"/>
              </a:spcBef>
            </a:pPr>
            <a:endParaRPr lang="en-US" altLang="en-US" dirty="0"/>
          </a:p>
          <a:p>
            <a:pPr eaLnBrk="1" hangingPunct="1">
              <a:spcBef>
                <a:spcPct val="50000"/>
              </a:spcBef>
            </a:pPr>
            <a:r>
              <a:rPr lang="en-US" altLang="en-US" dirty="0"/>
              <a:t>The first step</a:t>
            </a:r>
            <a:r>
              <a:rPr lang="en-US" altLang="en-US" baseline="0" dirty="0"/>
              <a:t> </a:t>
            </a:r>
            <a:r>
              <a:rPr lang="en-US" altLang="en-US" dirty="0"/>
              <a:t>requires that KartCo assign its $4,800,000 overhead cost to its two production departments.  KartCo determines that $4,200,000 of its overhead costs are traceable to its machining department and the remaining $600,000 are traceable to its assembly department.</a:t>
            </a:r>
          </a:p>
        </p:txBody>
      </p:sp>
      <p:sp>
        <p:nvSpPr>
          <p:cNvPr id="4" name="Slide Number Placeholder 3"/>
          <p:cNvSpPr>
            <a:spLocks noGrp="1"/>
          </p:cNvSpPr>
          <p:nvPr>
            <p:ph type="sldNum" sz="quarter" idx="10"/>
          </p:nvPr>
        </p:nvSpPr>
        <p:spPr/>
        <p:txBody>
          <a:bodyPr/>
          <a:lstStyle/>
          <a:p>
            <a:fld id="{AFA4A808-6977-4D0A-82D1-44B0E36978EB}" type="slidenum">
              <a:rPr lang="en-US" smtClean="0"/>
              <a:t>18</a:t>
            </a:fld>
            <a:endParaRPr lang="en-US"/>
          </a:p>
        </p:txBody>
      </p:sp>
    </p:spTree>
    <p:extLst>
      <p:ext uri="{BB962C8B-B14F-4D97-AF65-F5344CB8AC3E}">
        <p14:creationId xmlns:p14="http://schemas.microsoft.com/office/powerpoint/2010/main" val="302135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second step requires each department to determine an allocation base.  For KartCo, the Machining Department uses machine hours (MH) to allocate its overhead and the Assembly Department uses direct labor hours to allocate its overhead.  </a:t>
            </a:r>
          </a:p>
        </p:txBody>
      </p:sp>
      <p:sp>
        <p:nvSpPr>
          <p:cNvPr id="4" name="Slide Number Placeholder 3"/>
          <p:cNvSpPr>
            <a:spLocks noGrp="1"/>
          </p:cNvSpPr>
          <p:nvPr>
            <p:ph type="sldNum" sz="quarter" idx="10"/>
          </p:nvPr>
        </p:nvSpPr>
        <p:spPr/>
        <p:txBody>
          <a:bodyPr/>
          <a:lstStyle/>
          <a:p>
            <a:fld id="{AFA4A808-6977-4D0A-82D1-44B0E36978EB}" type="slidenum">
              <a:rPr lang="en-US" smtClean="0"/>
              <a:t>19</a:t>
            </a:fld>
            <a:endParaRPr lang="en-US"/>
          </a:p>
        </p:txBody>
      </p:sp>
    </p:spTree>
    <p:extLst>
      <p:ext uri="{BB962C8B-B14F-4D97-AF65-F5344CB8AC3E}">
        <p14:creationId xmlns:p14="http://schemas.microsoft.com/office/powerpoint/2010/main" val="3021359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Here is the budgeted departmental information about KartCo’s machining and assembly departments.  They will be using machine hours as the allocation base in Machining, and direct labor hours in Assembly.</a:t>
            </a:r>
          </a:p>
        </p:txBody>
      </p:sp>
      <p:sp>
        <p:nvSpPr>
          <p:cNvPr id="4" name="Slide Number Placeholder 3"/>
          <p:cNvSpPr>
            <a:spLocks noGrp="1"/>
          </p:cNvSpPr>
          <p:nvPr>
            <p:ph type="sldNum" sz="quarter" idx="10"/>
          </p:nvPr>
        </p:nvSpPr>
        <p:spPr/>
        <p:txBody>
          <a:bodyPr/>
          <a:lstStyle/>
          <a:p>
            <a:fld id="{AFA4A808-6977-4D0A-82D1-44B0E36978EB}" type="slidenum">
              <a:rPr lang="en-US" smtClean="0"/>
              <a:t>20</a:t>
            </a:fld>
            <a:endParaRPr lang="en-US"/>
          </a:p>
        </p:txBody>
      </p:sp>
    </p:spTree>
    <p:extLst>
      <p:ext uri="{BB962C8B-B14F-4D97-AF65-F5344CB8AC3E}">
        <p14:creationId xmlns:p14="http://schemas.microsoft.com/office/powerpoint/2010/main" val="1392847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 the third step, each department computes its own overhead rate using this formula:</a:t>
            </a:r>
          </a:p>
          <a:p>
            <a:pPr eaLnBrk="1" hangingPunct="1">
              <a:spcBef>
                <a:spcPct val="0"/>
              </a:spcBef>
            </a:pPr>
            <a:r>
              <a:rPr lang="en-US" altLang="en-US" dirty="0"/>
              <a:t>Departmental overhead rate = Total budgeted departmental overhead costs / Total amount of departmental allocation base.</a:t>
            </a:r>
          </a:p>
          <a:p>
            <a:pPr eaLnBrk="1" hangingPunct="1"/>
            <a:r>
              <a:rPr lang="en-US" altLang="en-US" dirty="0"/>
              <a:t>For </a:t>
            </a:r>
            <a:r>
              <a:rPr lang="en-US" altLang="en-US" dirty="0" err="1"/>
              <a:t>KartCo</a:t>
            </a:r>
            <a:r>
              <a:rPr lang="en-US" altLang="en-US" dirty="0"/>
              <a:t>, it’s departmental overhead rates are computed as follows:</a:t>
            </a:r>
          </a:p>
          <a:p>
            <a:pPr eaLnBrk="1" hangingPunct="1"/>
            <a:r>
              <a:rPr lang="en-US" altLang="en-US" dirty="0"/>
              <a:t>Machining department overhead rate = $4,200,000 / 70,000 MH = $60 per MH</a:t>
            </a:r>
          </a:p>
          <a:p>
            <a:pPr eaLnBrk="1" hangingPunct="1"/>
            <a:r>
              <a:rPr lang="en-US" altLang="en-US" dirty="0"/>
              <a:t>Assembly department overhead rate = $600,000 / 30,000 DLH  = $20 per DLH</a:t>
            </a:r>
          </a:p>
          <a:p>
            <a:pPr eaLnBrk="1" hangingPunct="1"/>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21</a:t>
            </a:fld>
            <a:endParaRPr lang="en-US"/>
          </a:p>
        </p:txBody>
      </p:sp>
    </p:spTree>
    <p:extLst>
      <p:ext uri="{BB962C8B-B14F-4D97-AF65-F5344CB8AC3E}">
        <p14:creationId xmlns:p14="http://schemas.microsoft.com/office/powerpoint/2010/main" val="154993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Step 4 applies overhead costs to each product using departmental overhead rates.  Because each standard go-kart requires 10 MH from the Machining Department and 5 DLH from the Assembly Department, the overhead cost allocated to each standard go-kart is $600 from Machining Department (10 MH X $60/MH) and $100 from the Assembly Department (5 DLH X $20/DLH).  The same procedure is applied for its custom go-kart. Next, we can compare the allocated overhead costs for standard and custom go-karts under the single plant wide overhead rate and the departmental overhead rate methods. The overhead cost allocated to each standard go-kart decreased from $720 under the plant wide overhead rate method to $700 under the departmental overhead rate method, whereas overhead cost allocated to each custom go-kart increased from $1,200 to $1,300. These differences occur because the custom go-kart requires more hours in the machining department (20 MH) than the standard go-kart requires (10 MH).</a:t>
            </a:r>
          </a:p>
        </p:txBody>
      </p:sp>
      <p:sp>
        <p:nvSpPr>
          <p:cNvPr id="4" name="Slide Number Placeholder 3"/>
          <p:cNvSpPr>
            <a:spLocks noGrp="1"/>
          </p:cNvSpPr>
          <p:nvPr>
            <p:ph type="sldNum" sz="quarter" idx="10"/>
          </p:nvPr>
        </p:nvSpPr>
        <p:spPr/>
        <p:txBody>
          <a:bodyPr/>
          <a:lstStyle/>
          <a:p>
            <a:fld id="{AFA4A808-6977-4D0A-82D1-44B0E36978EB}" type="slidenum">
              <a:rPr lang="en-US" smtClean="0"/>
              <a:t>22</a:t>
            </a:fld>
            <a:endParaRPr lang="en-US"/>
          </a:p>
        </p:txBody>
      </p:sp>
    </p:spTree>
    <p:extLst>
      <p:ext uri="{BB962C8B-B14F-4D97-AF65-F5344CB8AC3E}">
        <p14:creationId xmlns:p14="http://schemas.microsoft.com/office/powerpoint/2010/main" val="53911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Know 17.1:</a:t>
            </a:r>
          </a:p>
          <a:p>
            <a:r>
              <a:rPr lang="en-US" dirty="0"/>
              <a:t>A manufacturer reports the following budgeted data for its two production departments.</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24</a:t>
            </a:fld>
            <a:endParaRPr lang="en-US"/>
          </a:p>
        </p:txBody>
      </p:sp>
    </p:spTree>
    <p:extLst>
      <p:ext uri="{BB962C8B-B14F-4D97-AF65-F5344CB8AC3E}">
        <p14:creationId xmlns:p14="http://schemas.microsoft.com/office/powerpoint/2010/main" val="16035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What is the company’s single </a:t>
            </a:r>
            <a:r>
              <a:rPr lang="en-US" dirty="0" err="1"/>
              <a:t>plantwide</a:t>
            </a:r>
            <a:r>
              <a:rPr lang="en-US" dirty="0"/>
              <a:t> overhead rate based on direct labor hours?	</a:t>
            </a:r>
          </a:p>
          <a:p>
            <a:endParaRPr lang="en-US" dirty="0"/>
          </a:p>
          <a:p>
            <a:r>
              <a:rPr lang="en-US" dirty="0"/>
              <a:t>To calculate the </a:t>
            </a:r>
            <a:r>
              <a:rPr lang="en-US" dirty="0" err="1"/>
              <a:t>plantwide</a:t>
            </a:r>
            <a:r>
              <a:rPr lang="en-US" dirty="0"/>
              <a:t> overhead rate, we divide the total overhead costs incurred in the plant,$600,000 in the Machining Department and $300,000 in the Assembly Department, $900,000,</a:t>
            </a:r>
          </a:p>
          <a:p>
            <a:endParaRPr lang="en-US" dirty="0"/>
          </a:p>
          <a:p>
            <a:r>
              <a:rPr lang="en-US" dirty="0"/>
              <a:t>by the total direct labor hours used in the plant (20,000 hours in the Machining Department and 5,000 hours in the Assembly Department)</a:t>
            </a:r>
          </a:p>
          <a:p>
            <a:endParaRPr lang="en-US" dirty="0"/>
          </a:p>
          <a:p>
            <a:r>
              <a:rPr lang="en-US" dirty="0"/>
              <a:t>25,000 total direct labor hours.  The </a:t>
            </a:r>
            <a:r>
              <a:rPr lang="en-US" dirty="0" err="1"/>
              <a:t>plantwide</a:t>
            </a:r>
            <a:r>
              <a:rPr lang="en-US" dirty="0"/>
              <a:t> overhead rate is $36 per direct labor hour.</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25</a:t>
            </a:fld>
            <a:endParaRPr lang="en-US"/>
          </a:p>
        </p:txBody>
      </p:sp>
    </p:spTree>
    <p:extLst>
      <p:ext uri="{BB962C8B-B14F-4D97-AF65-F5344CB8AC3E}">
        <p14:creationId xmlns:p14="http://schemas.microsoft.com/office/powerpoint/2010/main" val="46413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What are the company’s departmental overhead rates if the Machining Department assigns overhead based on machine hours</a:t>
            </a:r>
            <a:r>
              <a:rPr lang="en-US" baseline="0" dirty="0"/>
              <a:t> </a:t>
            </a:r>
            <a:r>
              <a:rPr lang="en-US" dirty="0"/>
              <a:t>and the Assembly Department assigns overhead based on direct labor hours?  </a:t>
            </a:r>
          </a:p>
          <a:p>
            <a:endParaRPr lang="en-US" dirty="0"/>
          </a:p>
          <a:p>
            <a:r>
              <a:rPr lang="en-US" dirty="0"/>
              <a:t>To calculate the Machining Department’s overhead rate, we divide the overhead costs incurred in the Machining Department, $600,000, </a:t>
            </a:r>
          </a:p>
          <a:p>
            <a:endParaRPr lang="en-US" dirty="0"/>
          </a:p>
          <a:p>
            <a:r>
              <a:rPr lang="en-US" dirty="0"/>
              <a:t>by the 20,000 machine hours used in the Machining Department; the overhead rate is $30 per machine hour.  </a:t>
            </a:r>
          </a:p>
          <a:p>
            <a:endParaRPr lang="en-US" dirty="0"/>
          </a:p>
          <a:p>
            <a:r>
              <a:rPr lang="en-US" dirty="0"/>
              <a:t>To calculate the Assembly Department’s overhead rate, we divide the overhead costs incurred in the Assembly Department, $300,000, by the 5,000 direct labor hours used in the Assembly Department; the overhead rate is $60 per direct labor hour.</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26</a:t>
            </a:fld>
            <a:endParaRPr lang="en-US"/>
          </a:p>
        </p:txBody>
      </p:sp>
    </p:spTree>
    <p:extLst>
      <p:ext uri="{BB962C8B-B14F-4D97-AF65-F5344CB8AC3E}">
        <p14:creationId xmlns:p14="http://schemas.microsoft.com/office/powerpoint/2010/main" val="307403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Product</a:t>
            </a:r>
            <a:r>
              <a:rPr lang="en-US" altLang="en-US" baseline="0" dirty="0"/>
              <a:t> cost consists of direct materials, direct labor, and overhead (indirect costs).  Because direct materials and direct labor can be traced to units of output, assigning these costs to products is straightforward.</a:t>
            </a:r>
          </a:p>
          <a:p>
            <a:pPr eaLnBrk="1" hangingPunct="1"/>
            <a:endParaRPr lang="en-US" altLang="en-US" baseline="0" dirty="0"/>
          </a:p>
          <a:p>
            <a:pPr eaLnBrk="1" hangingPunct="1"/>
            <a:r>
              <a:rPr lang="en-US" altLang="en-US" baseline="0" dirty="0"/>
              <a:t>Overhead costs, however, are not directly related to production and cannot be traced to units of product like direct materials and direct labor can.  We must use an allocation system to assign overhead costs.</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AFA4A808-6977-4D0A-82D1-44B0E36978EB}" type="slidenum">
              <a:rPr lang="en-US" smtClean="0"/>
              <a:t>5</a:t>
            </a:fld>
            <a:endParaRPr lang="en-US"/>
          </a:p>
        </p:txBody>
      </p:sp>
    </p:spTree>
    <p:extLst>
      <p:ext uri="{BB962C8B-B14F-4D97-AF65-F5344CB8AC3E}">
        <p14:creationId xmlns:p14="http://schemas.microsoft.com/office/powerpoint/2010/main" val="558586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Using the departmental overhead rates from part 2, how much overhead should be assigned to a job that uses 16 machine hours in the Machining </a:t>
            </a:r>
          </a:p>
          <a:p>
            <a:r>
              <a:rPr lang="en-US" dirty="0"/>
              <a:t>Department and 5 direct labor hours in the Assembly Department?  </a:t>
            </a:r>
          </a:p>
          <a:p>
            <a:endParaRPr lang="en-US" dirty="0"/>
          </a:p>
          <a:p>
            <a:r>
              <a:rPr lang="en-US" dirty="0"/>
              <a:t>For each of the 16 machine hours used in the Machining Department, the job will be charged with $30 of Machining overhead costs, $480 of overhead.  </a:t>
            </a:r>
          </a:p>
          <a:p>
            <a:endParaRPr lang="en-US" dirty="0"/>
          </a:p>
          <a:p>
            <a:r>
              <a:rPr lang="en-US" dirty="0"/>
              <a:t>For each of the 5 direct labor hours used in the Assembly Department, the job will be charged with $60 of Assembly overhead costs, $300 of overhead.  Total overhead charged to the job is $780.</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27</a:t>
            </a:fld>
            <a:endParaRPr lang="en-US"/>
          </a:p>
        </p:txBody>
      </p:sp>
    </p:spTree>
    <p:extLst>
      <p:ext uri="{BB962C8B-B14F-4D97-AF65-F5344CB8AC3E}">
        <p14:creationId xmlns:p14="http://schemas.microsoft.com/office/powerpoint/2010/main" val="3936693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usefulness of the single </a:t>
            </a:r>
            <a:r>
              <a:rPr lang="en-US" altLang="en-US" dirty="0" err="1"/>
              <a:t>plantwide</a:t>
            </a:r>
            <a:r>
              <a:rPr lang="en-US" altLang="en-US" dirty="0"/>
              <a:t> overhead rate depends on two assumptions: 1)</a:t>
            </a:r>
            <a:r>
              <a:rPr lang="en-US" altLang="en-US" baseline="0" dirty="0"/>
              <a:t> overhead costs change with the allocation base such as direct labor hours; and 2) all products use overhead costs in the same proportions.</a:t>
            </a:r>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29</a:t>
            </a:fld>
            <a:endParaRPr lang="en-US"/>
          </a:p>
        </p:txBody>
      </p:sp>
    </p:spTree>
    <p:extLst>
      <p:ext uri="{BB962C8B-B14F-4D97-AF65-F5344CB8AC3E}">
        <p14:creationId xmlns:p14="http://schemas.microsoft.com/office/powerpoint/2010/main" val="1793055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30</a:t>
            </a:fld>
            <a:endParaRPr lang="en-US"/>
          </a:p>
        </p:txBody>
      </p:sp>
    </p:spTree>
    <p:extLst>
      <p:ext uri="{BB962C8B-B14F-4D97-AF65-F5344CB8AC3E}">
        <p14:creationId xmlns:p14="http://schemas.microsoft.com/office/powerpoint/2010/main" val="1793055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eaLnBrk="1" hangingPunct="1"/>
            <a:r>
              <a:rPr lang="en-US" altLang="en-US" dirty="0"/>
              <a:t>The departmental overhead rate method assumes that 1) different products are similar in volume, complexity, and batch size, and 2) departmental</a:t>
            </a:r>
            <a:r>
              <a:rPr lang="en-US" altLang="en-US" baseline="0" dirty="0"/>
              <a:t> overhead costs are directly proportional to the department allocation base such as direct labor hours or machine hours.</a:t>
            </a:r>
            <a:endParaRPr lang="en-US" altLang="en-US" dirty="0"/>
          </a:p>
          <a:p>
            <a:pPr marL="228600" indent="-228600" eaLnBrk="1" hangingPunct="1">
              <a:buFontTx/>
              <a:buChar char="•"/>
            </a:pPr>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31</a:t>
            </a:fld>
            <a:endParaRPr lang="en-US"/>
          </a:p>
        </p:txBody>
      </p:sp>
    </p:spTree>
    <p:extLst>
      <p:ext uri="{BB962C8B-B14F-4D97-AF65-F5344CB8AC3E}">
        <p14:creationId xmlns:p14="http://schemas.microsoft.com/office/powerpoint/2010/main" val="1793055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Tx/>
              <a:buChar char="•"/>
            </a:pPr>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32</a:t>
            </a:fld>
            <a:endParaRPr lang="en-US"/>
          </a:p>
        </p:txBody>
      </p:sp>
    </p:spTree>
    <p:extLst>
      <p:ext uri="{BB962C8B-B14F-4D97-AF65-F5344CB8AC3E}">
        <p14:creationId xmlns:p14="http://schemas.microsoft.com/office/powerpoint/2010/main" val="1793055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latin typeface="Arial" panose="020B0604020202020204" pitchFamily="34" charset="0"/>
              </a:rPr>
              <a:t>Activity-based costing (ABC) attempts to more accurately assign overhead costs by focusing on </a:t>
            </a:r>
            <a:r>
              <a:rPr lang="en-US" i="1" dirty="0">
                <a:latin typeface="Arial" panose="020B0604020202020204" pitchFamily="34" charset="0"/>
              </a:rPr>
              <a:t>activities</a:t>
            </a:r>
            <a:r>
              <a:rPr lang="en-US" dirty="0">
                <a:latin typeface="Arial" panose="020B0604020202020204" pitchFamily="34" charset="0"/>
              </a:rPr>
              <a:t>. </a:t>
            </a:r>
          </a:p>
          <a:p>
            <a:pPr eaLnBrk="1" hangingPunct="1">
              <a:defRPr/>
            </a:pPr>
            <a:endParaRPr lang="en-US" dirty="0">
              <a:latin typeface="Arial" panose="020B0604020202020204" pitchFamily="34" charset="0"/>
            </a:endParaRPr>
          </a:p>
          <a:p>
            <a:pPr eaLnBrk="1" hangingPunct="1">
              <a:defRPr/>
            </a:pPr>
            <a:r>
              <a:rPr lang="en-US" dirty="0">
                <a:latin typeface="Arial" panose="020B0604020202020204" pitchFamily="34" charset="0"/>
              </a:rPr>
              <a:t>The basic principle underlying activity-based costing is that </a:t>
            </a:r>
            <a:r>
              <a:rPr lang="en-US" b="1" dirty="0">
                <a:latin typeface="Arial" panose="020B0604020202020204" pitchFamily="34" charset="0"/>
              </a:rPr>
              <a:t>activities, </a:t>
            </a:r>
            <a:r>
              <a:rPr lang="en-US" dirty="0">
                <a:latin typeface="Arial" panose="020B0604020202020204" pitchFamily="34" charset="0"/>
              </a:rPr>
              <a:t>which are tasks, operations, or procedures, are what cause costs to be incurred.  An </a:t>
            </a:r>
            <a:r>
              <a:rPr lang="en-US" b="1" dirty="0">
                <a:latin typeface="Arial" panose="020B0604020202020204" pitchFamily="34" charset="0"/>
              </a:rPr>
              <a:t>activity</a:t>
            </a:r>
            <a:r>
              <a:rPr lang="en-US" dirty="0">
                <a:latin typeface="Arial" panose="020B0604020202020204" pitchFamily="34" charset="0"/>
              </a:rPr>
              <a:t> </a:t>
            </a:r>
            <a:r>
              <a:rPr lang="en-US" b="1" dirty="0">
                <a:latin typeface="Arial" panose="020B0604020202020204" pitchFamily="34" charset="0"/>
              </a:rPr>
              <a:t>cost pool</a:t>
            </a:r>
            <a:r>
              <a:rPr lang="en-US" dirty="0">
                <a:latin typeface="Arial" panose="020B0604020202020204" pitchFamily="34" charset="0"/>
              </a:rPr>
              <a:t> is a collection of costs that are related to the same or similar activity.  Pooling costs to determine an </a:t>
            </a:r>
            <a:r>
              <a:rPr lang="en-US" b="1" dirty="0">
                <a:latin typeface="Arial" panose="020B0604020202020204" pitchFamily="34" charset="0"/>
              </a:rPr>
              <a:t>activity overhead (pool) rate</a:t>
            </a:r>
            <a:r>
              <a:rPr lang="en-US" dirty="0">
                <a:latin typeface="Arial" panose="020B0604020202020204" pitchFamily="34" charset="0"/>
              </a:rPr>
              <a:t> for all costs incurred by the same activity reduces the number of cost assignments required.</a:t>
            </a:r>
          </a:p>
          <a:p>
            <a:pPr eaLnBrk="1" hangingPunct="1">
              <a:defRPr/>
            </a:pPr>
            <a:r>
              <a:rPr lang="en-US" dirty="0">
                <a:latin typeface="Arial" panose="020B0604020202020204" pitchFamily="34" charset="0"/>
              </a:rPr>
              <a:t>The four basic steps to the ABC method are:</a:t>
            </a:r>
          </a:p>
          <a:p>
            <a:pPr marL="228600" indent="-228600" eaLnBrk="1" hangingPunct="1">
              <a:buFontTx/>
              <a:buAutoNum type="arabicPeriod"/>
              <a:defRPr/>
            </a:pPr>
            <a:r>
              <a:rPr lang="en-US" dirty="0">
                <a:latin typeface="Arial" panose="020B0604020202020204" pitchFamily="34" charset="0"/>
              </a:rPr>
              <a:t>Identify activities and the overhead costs they cause.</a:t>
            </a:r>
          </a:p>
          <a:p>
            <a:pPr marL="228600" indent="-228600" eaLnBrk="1" hangingPunct="1">
              <a:buFontTx/>
              <a:buAutoNum type="arabicPeriod"/>
              <a:defRPr/>
            </a:pPr>
            <a:r>
              <a:rPr lang="en-US" dirty="0">
                <a:latin typeface="Arial" panose="020B0604020202020204" pitchFamily="34" charset="0"/>
              </a:rPr>
              <a:t>Trace overhead costs to cost pools.</a:t>
            </a:r>
          </a:p>
          <a:p>
            <a:pPr marL="228600" indent="-228600" eaLnBrk="1" hangingPunct="1">
              <a:buFontTx/>
              <a:buAutoNum type="arabicPeriod"/>
              <a:defRPr/>
            </a:pPr>
            <a:r>
              <a:rPr lang="en-US" dirty="0">
                <a:latin typeface="Arial" panose="020B0604020202020204" pitchFamily="34" charset="0"/>
              </a:rPr>
              <a:t>Determine activity rates.</a:t>
            </a:r>
          </a:p>
          <a:p>
            <a:pPr marL="228600" indent="-228600" eaLnBrk="1" hangingPunct="1">
              <a:buFontTx/>
              <a:buAutoNum type="arabicPeriod"/>
              <a:defRPr/>
            </a:pPr>
            <a:r>
              <a:rPr lang="en-US" dirty="0">
                <a:latin typeface="Arial" panose="020B0604020202020204" pitchFamily="34" charset="0"/>
              </a:rPr>
              <a:t>Use the activity overhead rates to assign overhead costs to cost objects (products).</a:t>
            </a:r>
          </a:p>
          <a:p>
            <a:pPr marL="228600" indent="-228600" eaLnBrk="1" hangingPunct="1">
              <a:defRPr/>
            </a:pPr>
            <a:endParaRPr lang="en-US" dirty="0">
              <a:latin typeface="Arial" panose="020B0604020202020204" pitchFamily="34" charset="0"/>
            </a:endParaRPr>
          </a:p>
          <a:p>
            <a:pPr marL="228600" indent="-228600" eaLnBrk="1" hangingPunct="1">
              <a:defRPr/>
            </a:pPr>
            <a:r>
              <a:rPr lang="en-US" dirty="0">
                <a:latin typeface="Arial" panose="020B0604020202020204" pitchFamily="34" charset="0"/>
              </a:rPr>
              <a:t>Let’s take a closer look at the four basic steps of activity based costing.</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34</a:t>
            </a:fld>
            <a:endParaRPr lang="en-US"/>
          </a:p>
        </p:txBody>
      </p:sp>
    </p:spTree>
    <p:extLst>
      <p:ext uri="{BB962C8B-B14F-4D97-AF65-F5344CB8AC3E}">
        <p14:creationId xmlns:p14="http://schemas.microsoft.com/office/powerpoint/2010/main" val="3275266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latin typeface="Arial" panose="020B0604020202020204" pitchFamily="34" charset="0"/>
              </a:rPr>
              <a:t>Activity-based costing (ABC) attempts to more accurately assign overhead costs by focusing on </a:t>
            </a:r>
            <a:r>
              <a:rPr lang="en-US" i="1" dirty="0">
                <a:latin typeface="Arial" panose="020B0604020202020204" pitchFamily="34" charset="0"/>
              </a:rPr>
              <a:t>activities</a:t>
            </a:r>
            <a:r>
              <a:rPr lang="en-US" dirty="0">
                <a:latin typeface="Arial" panose="020B0604020202020204" pitchFamily="34" charset="0"/>
              </a:rPr>
              <a:t>. </a:t>
            </a:r>
          </a:p>
          <a:p>
            <a:pPr eaLnBrk="1" hangingPunct="1">
              <a:defRPr/>
            </a:pPr>
            <a:endParaRPr lang="en-US" dirty="0">
              <a:latin typeface="Arial" panose="020B0604020202020204" pitchFamily="34" charset="0"/>
            </a:endParaRPr>
          </a:p>
          <a:p>
            <a:pPr eaLnBrk="1" hangingPunct="1">
              <a:defRPr/>
            </a:pPr>
            <a:r>
              <a:rPr lang="en-US" dirty="0">
                <a:latin typeface="Arial" panose="020B0604020202020204" pitchFamily="34" charset="0"/>
              </a:rPr>
              <a:t>The basic principle underlying activity-based costing is that </a:t>
            </a:r>
            <a:r>
              <a:rPr lang="en-US" b="1" dirty="0">
                <a:latin typeface="Arial" panose="020B0604020202020204" pitchFamily="34" charset="0"/>
              </a:rPr>
              <a:t>activities, </a:t>
            </a:r>
            <a:r>
              <a:rPr lang="en-US" dirty="0">
                <a:latin typeface="Arial" panose="020B0604020202020204" pitchFamily="34" charset="0"/>
              </a:rPr>
              <a:t>which are tasks, operations, or procedures, are what cause costs to be incurred.  An </a:t>
            </a:r>
            <a:r>
              <a:rPr lang="en-US" b="1" dirty="0">
                <a:latin typeface="Arial" panose="020B0604020202020204" pitchFamily="34" charset="0"/>
              </a:rPr>
              <a:t>activity</a:t>
            </a:r>
            <a:r>
              <a:rPr lang="en-US" dirty="0">
                <a:latin typeface="Arial" panose="020B0604020202020204" pitchFamily="34" charset="0"/>
              </a:rPr>
              <a:t> </a:t>
            </a:r>
            <a:r>
              <a:rPr lang="en-US" b="1" dirty="0">
                <a:latin typeface="Arial" panose="020B0604020202020204" pitchFamily="34" charset="0"/>
              </a:rPr>
              <a:t>cost pool</a:t>
            </a:r>
            <a:r>
              <a:rPr lang="en-US" dirty="0">
                <a:latin typeface="Arial" panose="020B0604020202020204" pitchFamily="34" charset="0"/>
              </a:rPr>
              <a:t> is a collection of costs that are related to the same or similar activity.  Pooling costs to determine an </a:t>
            </a:r>
            <a:r>
              <a:rPr lang="en-US" b="1" dirty="0">
                <a:latin typeface="Arial" panose="020B0604020202020204" pitchFamily="34" charset="0"/>
              </a:rPr>
              <a:t>activity overhead (pool) rate</a:t>
            </a:r>
            <a:r>
              <a:rPr lang="en-US" dirty="0">
                <a:latin typeface="Arial" panose="020B0604020202020204" pitchFamily="34" charset="0"/>
              </a:rPr>
              <a:t> for all costs incurred by the same activity reduces the number of cost assignments required.</a:t>
            </a:r>
          </a:p>
          <a:p>
            <a:pPr eaLnBrk="1" hangingPunct="1">
              <a:defRPr/>
            </a:pPr>
            <a:r>
              <a:rPr lang="en-US" dirty="0">
                <a:latin typeface="Arial" panose="020B0604020202020204" pitchFamily="34" charset="0"/>
              </a:rPr>
              <a:t>The four basic steps to the ABC method are:</a:t>
            </a:r>
          </a:p>
          <a:p>
            <a:pPr marL="228600" indent="-228600" eaLnBrk="1" hangingPunct="1">
              <a:buFontTx/>
              <a:buAutoNum type="arabicPeriod"/>
              <a:defRPr/>
            </a:pPr>
            <a:r>
              <a:rPr lang="en-US" dirty="0">
                <a:latin typeface="Arial" panose="020B0604020202020204" pitchFamily="34" charset="0"/>
              </a:rPr>
              <a:t>Identify activities and the overhead costs they cause.</a:t>
            </a:r>
          </a:p>
          <a:p>
            <a:pPr marL="228600" indent="-228600" eaLnBrk="1" hangingPunct="1">
              <a:buFontTx/>
              <a:buAutoNum type="arabicPeriod"/>
              <a:defRPr/>
            </a:pPr>
            <a:r>
              <a:rPr lang="en-US" dirty="0">
                <a:latin typeface="Arial" panose="020B0604020202020204" pitchFamily="34" charset="0"/>
              </a:rPr>
              <a:t>Trace overhead costs to cost pools.</a:t>
            </a:r>
          </a:p>
          <a:p>
            <a:pPr marL="228600" indent="-228600" eaLnBrk="1" hangingPunct="1">
              <a:buFontTx/>
              <a:buAutoNum type="arabicPeriod"/>
              <a:defRPr/>
            </a:pPr>
            <a:r>
              <a:rPr lang="en-US" dirty="0">
                <a:latin typeface="Arial" panose="020B0604020202020204" pitchFamily="34" charset="0"/>
              </a:rPr>
              <a:t>Determine activity rates.</a:t>
            </a:r>
          </a:p>
          <a:p>
            <a:pPr marL="228600" indent="-228600" eaLnBrk="1" hangingPunct="1">
              <a:buFontTx/>
              <a:buAutoNum type="arabicPeriod"/>
              <a:defRPr/>
            </a:pPr>
            <a:r>
              <a:rPr lang="en-US" dirty="0">
                <a:latin typeface="Arial" panose="020B0604020202020204" pitchFamily="34" charset="0"/>
              </a:rPr>
              <a:t>Use the activity overhead rates to assign overhead costs to cost objects (products).</a:t>
            </a:r>
          </a:p>
          <a:p>
            <a:pPr marL="228600" indent="-228600" eaLnBrk="1" hangingPunct="1">
              <a:defRPr/>
            </a:pPr>
            <a:endParaRPr lang="en-US" dirty="0">
              <a:latin typeface="Arial" panose="020B0604020202020204" pitchFamily="34" charset="0"/>
            </a:endParaRPr>
          </a:p>
          <a:p>
            <a:pPr marL="228600" indent="-228600" eaLnBrk="1" hangingPunct="1">
              <a:defRPr/>
            </a:pPr>
            <a:r>
              <a:rPr lang="en-US" dirty="0">
                <a:latin typeface="Arial" panose="020B0604020202020204" pitchFamily="34" charset="0"/>
              </a:rPr>
              <a:t>Let’s take a closer look at the four basic steps of activity based costing.</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35</a:t>
            </a:fld>
            <a:endParaRPr lang="en-US"/>
          </a:p>
        </p:txBody>
      </p:sp>
    </p:spTree>
    <p:extLst>
      <p:ext uri="{BB962C8B-B14F-4D97-AF65-F5344CB8AC3E}">
        <p14:creationId xmlns:p14="http://schemas.microsoft.com/office/powerpoint/2010/main" val="3275266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defRPr/>
            </a:pPr>
            <a:r>
              <a:rPr lang="en-US" dirty="0"/>
              <a:t>ABC differs from using multiple departmental rates in how overhead cost pools are identified and in how overhead cost in each pool is allocated.</a:t>
            </a:r>
          </a:p>
          <a:p>
            <a:pPr marL="228600" indent="-228600" eaLnBrk="1" hangingPunct="1">
              <a:defRPr/>
            </a:pPr>
            <a:r>
              <a:rPr lang="en-US" b="1" u="sng" dirty="0"/>
              <a:t>This involves four steps:</a:t>
            </a:r>
          </a:p>
          <a:p>
            <a:pPr eaLnBrk="1" hangingPunct="1">
              <a:buFont typeface="Wingdings" pitchFamily="2" charset="2"/>
              <a:buNone/>
              <a:defRPr/>
            </a:pPr>
            <a:r>
              <a:rPr lang="en-US" dirty="0"/>
              <a:t>1. Identify activities and the costs they cause.</a:t>
            </a:r>
          </a:p>
          <a:p>
            <a:pPr eaLnBrk="1" hangingPunct="1">
              <a:buFont typeface="Wingdings" pitchFamily="2" charset="2"/>
              <a:buNone/>
              <a:defRPr/>
            </a:pPr>
            <a:r>
              <a:rPr lang="en-US" dirty="0"/>
              <a:t>2. Trace overhead costs to cost pools.</a:t>
            </a:r>
          </a:p>
          <a:p>
            <a:pPr eaLnBrk="1" hangingPunct="1">
              <a:buFont typeface="Wingdings" pitchFamily="2" charset="2"/>
              <a:buNone/>
              <a:defRPr/>
            </a:pPr>
            <a:r>
              <a:rPr lang="en-US" dirty="0"/>
              <a:t>3. Determine activity rates.</a:t>
            </a:r>
          </a:p>
          <a:p>
            <a:pPr eaLnBrk="1" hangingPunct="1">
              <a:buFont typeface="Wingdings" pitchFamily="2" charset="2"/>
              <a:buNone/>
              <a:defRPr/>
            </a:pPr>
            <a:r>
              <a:rPr lang="en-US" dirty="0"/>
              <a:t>4. Assign overhead costs to cost objects. </a:t>
            </a:r>
          </a:p>
          <a:p>
            <a:pPr marL="228600" indent="-228600" eaLnBrk="1" hangingPunct="1">
              <a:defRPr/>
            </a:pPr>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37</a:t>
            </a:fld>
            <a:endParaRPr lang="en-US"/>
          </a:p>
        </p:txBody>
      </p:sp>
    </p:spTree>
    <p:extLst>
      <p:ext uri="{BB962C8B-B14F-4D97-AF65-F5344CB8AC3E}">
        <p14:creationId xmlns:p14="http://schemas.microsoft.com/office/powerpoint/2010/main" val="4232162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altLang="en-US" dirty="0"/>
              <a:t>Step 1 in applying ABC is to identify activities and the costs they cause. This is one of the biggest challenges. This is done mainly through discussions with employees in the production departments and reviewing production activities.  However, tracking too many activities makes the system cumbersome and costly to maintain. The aim of this first step is to understand actions performed in the organization that drive costs.</a:t>
            </a:r>
          </a:p>
          <a:p>
            <a:pPr marL="228600" indent="-228600" eaLnBrk="1" hangingPunct="1">
              <a:defRPr/>
            </a:pPr>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38</a:t>
            </a:fld>
            <a:endParaRPr lang="en-US"/>
          </a:p>
        </p:txBody>
      </p:sp>
    </p:spTree>
    <p:extLst>
      <p:ext uri="{BB962C8B-B14F-4D97-AF65-F5344CB8AC3E}">
        <p14:creationId xmlns:p14="http://schemas.microsoft.com/office/powerpoint/2010/main" val="4232162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Recall that a premise of ABC is that operations are a series of activities that cause costs to be incurred.  Instead of combining costs from different activities into one plant wide pool or multiple departmental pools, ABC focuses on activities as the cost object in the first step of cost assignment.  We are then able to trace costs to a cost object and then combine activities that are used by products in similar ways to reduce the number of cost allocations.  </a:t>
            </a:r>
          </a:p>
          <a:p>
            <a:pPr eaLnBrk="1" hangingPunct="1"/>
            <a:endParaRPr lang="en-US" altLang="en-US" dirty="0"/>
          </a:p>
          <a:p>
            <a:pPr eaLnBrk="1" hangingPunct="1"/>
            <a:r>
              <a:rPr lang="en-US" altLang="en-US" dirty="0"/>
              <a:t>KartCo has total overhead cost of $4,800,000 consisting of $4,000,000 indirect labor costs and $800,000 factory utilities cost.  After reviewing activities with production employees, KartCo identifies the activities and their costs as shown in Exhibit 17.10.</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39</a:t>
            </a:fld>
            <a:endParaRPr lang="en-US"/>
          </a:p>
        </p:txBody>
      </p:sp>
    </p:spTree>
    <p:extLst>
      <p:ext uri="{BB962C8B-B14F-4D97-AF65-F5344CB8AC3E}">
        <p14:creationId xmlns:p14="http://schemas.microsoft.com/office/powerpoint/2010/main" val="296140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dirty="0"/>
              <a:t>There are three methods of overhead allocation:</a:t>
            </a:r>
            <a:r>
              <a:rPr lang="en-US" altLang="en-US" baseline="0" dirty="0"/>
              <a:t> the single plantwide overhead rate method; the departmental overhead rate method; and the activity-based costing method.</a:t>
            </a:r>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a:t>
            </a:fld>
            <a:endParaRPr lang="en-US"/>
          </a:p>
        </p:txBody>
      </p:sp>
    </p:spTree>
    <p:extLst>
      <p:ext uri="{BB962C8B-B14F-4D97-AF65-F5344CB8AC3E}">
        <p14:creationId xmlns:p14="http://schemas.microsoft.com/office/powerpoint/2010/main" val="3460978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Step 2 in applying ABC is to assign activities and their overhead costs to activity cost pools. KartCo management assigns its overhead costs into four activity cost pools: Craftsmanship, Setup, Design modification and Plant Services</a:t>
            </a:r>
          </a:p>
        </p:txBody>
      </p:sp>
      <p:sp>
        <p:nvSpPr>
          <p:cNvPr id="4" name="Slide Number Placeholder 3"/>
          <p:cNvSpPr>
            <a:spLocks noGrp="1"/>
          </p:cNvSpPr>
          <p:nvPr>
            <p:ph type="sldNum" sz="quarter" idx="10"/>
          </p:nvPr>
        </p:nvSpPr>
        <p:spPr/>
        <p:txBody>
          <a:bodyPr/>
          <a:lstStyle/>
          <a:p>
            <a:fld id="{AFA4A808-6977-4D0A-82D1-44B0E36978EB}" type="slidenum">
              <a:rPr lang="en-US" smtClean="0"/>
              <a:t>40</a:t>
            </a:fld>
            <a:endParaRPr lang="en-US"/>
          </a:p>
        </p:txBody>
      </p:sp>
    </p:spTree>
    <p:extLst>
      <p:ext uri="{BB962C8B-B14F-4D97-AF65-F5344CB8AC3E}">
        <p14:creationId xmlns:p14="http://schemas.microsoft.com/office/powerpoint/2010/main" val="628371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Exhibit 17.11 shows how </a:t>
            </a:r>
            <a:r>
              <a:rPr lang="en-US" altLang="en-US" dirty="0" err="1"/>
              <a:t>KartCo’s</a:t>
            </a:r>
            <a:r>
              <a:rPr lang="en-US" altLang="en-US" dirty="0"/>
              <a:t> management assigned its overhead costs into the four activity cost pools.  To form cost pools we look for costs that are caused by the same activities within each activity level.  For KartCo, there is only one activity driver within each activity pool, but that is not always the case.  It is common to see several different activity drivers within each level of activity pool.  We pool only those costs that are related to the same driver.</a:t>
            </a:r>
          </a:p>
          <a:p>
            <a:pPr eaLnBrk="1" hangingPunct="1"/>
            <a:endParaRPr lang="en-US" altLang="en-US" dirty="0"/>
          </a:p>
          <a:p>
            <a:pPr eaLnBrk="1" hangingPunct="1"/>
            <a:r>
              <a:rPr lang="en-US" altLang="en-US" dirty="0"/>
              <a:t>The exhibit above shows that $600,000 of its overhead costs are assigned to the craftsmanship activity pool, $2,000,000 to the set-up cost pool, $1,200,000 to the design modification cost pool, and $1,000,000 to the plant services cost pool.  The</a:t>
            </a:r>
            <a:r>
              <a:rPr lang="en-US" altLang="en-US" baseline="0" dirty="0"/>
              <a:t> use of cost pools</a:t>
            </a:r>
            <a:r>
              <a:rPr lang="en-US" altLang="en-US" dirty="0"/>
              <a:t> reduces the potential number of overhead rates from six (one for each of its six activities) to four (one for each pool).  </a:t>
            </a:r>
          </a:p>
        </p:txBody>
      </p:sp>
      <p:sp>
        <p:nvSpPr>
          <p:cNvPr id="4" name="Slide Number Placeholder 3"/>
          <p:cNvSpPr>
            <a:spLocks noGrp="1"/>
          </p:cNvSpPr>
          <p:nvPr>
            <p:ph type="sldNum" sz="quarter" idx="10"/>
          </p:nvPr>
        </p:nvSpPr>
        <p:spPr/>
        <p:txBody>
          <a:bodyPr/>
          <a:lstStyle/>
          <a:p>
            <a:fld id="{AFA4A808-6977-4D0A-82D1-44B0E36978EB}" type="slidenum">
              <a:rPr lang="en-US" smtClean="0"/>
              <a:t>41</a:t>
            </a:fld>
            <a:endParaRPr lang="en-US"/>
          </a:p>
        </p:txBody>
      </p:sp>
    </p:spTree>
    <p:extLst>
      <p:ext uri="{BB962C8B-B14F-4D97-AF65-F5344CB8AC3E}">
        <p14:creationId xmlns:p14="http://schemas.microsoft.com/office/powerpoint/2010/main" val="2524561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Step 3 is to compute the activity overhead (cost</a:t>
            </a:r>
            <a:r>
              <a:rPr lang="en-US" altLang="en-US" baseline="0" dirty="0"/>
              <a:t> pool) </a:t>
            </a:r>
            <a:r>
              <a:rPr lang="en-US" altLang="en-US" dirty="0"/>
              <a:t>rates used to assign overhead costs to final cost objects such as products.</a:t>
            </a:r>
          </a:p>
          <a:p>
            <a:pPr eaLnBrk="1" hangingPunct="1"/>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42</a:t>
            </a:fld>
            <a:endParaRPr lang="en-US"/>
          </a:p>
        </p:txBody>
      </p:sp>
    </p:spTree>
    <p:extLst>
      <p:ext uri="{BB962C8B-B14F-4D97-AF65-F5344CB8AC3E}">
        <p14:creationId xmlns:p14="http://schemas.microsoft.com/office/powerpoint/2010/main" val="498536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Proper determination of activity rates depends on:</a:t>
            </a:r>
          </a:p>
          <a:p>
            <a:pPr marL="228600" indent="-228600" eaLnBrk="1" hangingPunct="1">
              <a:buFont typeface="Wingdings" pitchFamily="2" charset="2"/>
              <a:buAutoNum type="arabicPeriod"/>
              <a:defRPr/>
            </a:pPr>
            <a:r>
              <a:rPr lang="en-US" dirty="0"/>
              <a:t>Proper identification of the factor that drives the cost in each activity cost pool.</a:t>
            </a:r>
          </a:p>
          <a:p>
            <a:pPr marL="228600" indent="-228600" eaLnBrk="1" hangingPunct="1">
              <a:buFont typeface="Wingdings" pitchFamily="2" charset="2"/>
              <a:buAutoNum type="arabicPeriod"/>
              <a:defRPr/>
            </a:pPr>
            <a:r>
              <a:rPr lang="en-US" dirty="0"/>
              <a:t>Proper measures of activities. </a:t>
            </a:r>
          </a:p>
          <a:p>
            <a:pPr marL="228600" indent="-228600" eaLnBrk="1" hangingPunct="1">
              <a:buFont typeface="Wingdings" pitchFamily="2" charset="2"/>
              <a:buNone/>
              <a:defRPr/>
            </a:pPr>
            <a:r>
              <a:rPr lang="en-US" dirty="0"/>
              <a:t>A cost driver is that activity causing the costs in the pool to be incurred.  An activity driver is a measure of activity level and is determined for use as the allocation base.</a:t>
            </a:r>
          </a:p>
          <a:p>
            <a:pPr eaLnBrk="1" hangingPunct="1">
              <a:defRPr/>
            </a:pPr>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43</a:t>
            </a:fld>
            <a:endParaRPr lang="en-US"/>
          </a:p>
        </p:txBody>
      </p:sp>
    </p:spTree>
    <p:extLst>
      <p:ext uri="{BB962C8B-B14F-4D97-AF65-F5344CB8AC3E}">
        <p14:creationId xmlns:p14="http://schemas.microsoft.com/office/powerpoint/2010/main" val="498536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 this step the activity rate is determined by dividing the overhead costs assigned to an activity pool by the expected activity level.</a:t>
            </a:r>
          </a:p>
          <a:p>
            <a:pPr eaLnBrk="1" hangingPunct="1"/>
            <a:endParaRPr lang="en-US" altLang="en-US" dirty="0"/>
          </a:p>
          <a:p>
            <a:pPr eaLnBrk="1" hangingPunct="1"/>
            <a:r>
              <a:rPr lang="en-US" altLang="en-US" dirty="0"/>
              <a:t>For example:</a:t>
            </a:r>
          </a:p>
          <a:p>
            <a:pPr eaLnBrk="1" hangingPunct="1"/>
            <a:r>
              <a:rPr lang="en-US" altLang="en-US" dirty="0"/>
              <a:t>For KartCo, the activity rate for the craftsmanship cost pool is computed as:</a:t>
            </a:r>
          </a:p>
          <a:p>
            <a:pPr eaLnBrk="1" hangingPunct="1"/>
            <a:r>
              <a:rPr lang="en-US" altLang="en-US" dirty="0"/>
              <a:t>Craftsmanship cost pool activity rate = $600,000 divided by 30,000 direct labor hours equals $20 per direct labor hour.</a:t>
            </a:r>
          </a:p>
          <a:p>
            <a:pPr eaLnBrk="1" hangingPunct="1"/>
            <a:r>
              <a:rPr lang="en-US" altLang="en-US" dirty="0"/>
              <a:t>The activity rate computations for KartCo are summarized on the next slide.</a:t>
            </a:r>
          </a:p>
        </p:txBody>
      </p:sp>
      <p:sp>
        <p:nvSpPr>
          <p:cNvPr id="4" name="Slide Number Placeholder 3"/>
          <p:cNvSpPr>
            <a:spLocks noGrp="1"/>
          </p:cNvSpPr>
          <p:nvPr>
            <p:ph type="sldNum" sz="quarter" idx="10"/>
          </p:nvPr>
        </p:nvSpPr>
        <p:spPr/>
        <p:txBody>
          <a:bodyPr/>
          <a:lstStyle/>
          <a:p>
            <a:fld id="{AFA4A808-6977-4D0A-82D1-44B0E36978EB}" type="slidenum">
              <a:rPr lang="en-US" smtClean="0"/>
              <a:t>44</a:t>
            </a:fld>
            <a:endParaRPr lang="en-US"/>
          </a:p>
        </p:txBody>
      </p:sp>
    </p:spTree>
    <p:extLst>
      <p:ext uri="{BB962C8B-B14F-4D97-AF65-F5344CB8AC3E}">
        <p14:creationId xmlns:p14="http://schemas.microsoft.com/office/powerpoint/2010/main" val="498536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Take a moment to review how the activity rates were calculated for each of the pools.</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45</a:t>
            </a:fld>
            <a:endParaRPr lang="en-US"/>
          </a:p>
        </p:txBody>
      </p:sp>
    </p:spTree>
    <p:extLst>
      <p:ext uri="{BB962C8B-B14F-4D97-AF65-F5344CB8AC3E}">
        <p14:creationId xmlns:p14="http://schemas.microsoft.com/office/powerpoint/2010/main" val="1587679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Step 4 is to assign overhead costs in each activity cost pool to final cost objects using activity rates.</a:t>
            </a:r>
          </a:p>
          <a:p>
            <a:r>
              <a:rPr lang="en-US" altLang="en-US" dirty="0"/>
              <a:t>To do this, overhead costs are allocated to products based on the actual levels of activities used. </a:t>
            </a:r>
          </a:p>
          <a:p>
            <a:pPr eaLnBrk="1" hangingPunct="1"/>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46</a:t>
            </a:fld>
            <a:endParaRPr lang="en-US"/>
          </a:p>
        </p:txBody>
      </p:sp>
    </p:spTree>
    <p:extLst>
      <p:ext uri="{BB962C8B-B14F-4D97-AF65-F5344CB8AC3E}">
        <p14:creationId xmlns:p14="http://schemas.microsoft.com/office/powerpoint/2010/main" val="2488645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To illustrate, the $500,000 of overhead costs in the craftsmanship pool is allocated to standard go-karts as follows:</a:t>
            </a:r>
          </a:p>
          <a:p>
            <a:pPr eaLnBrk="1" hangingPunct="1"/>
            <a:endParaRPr lang="en-US" altLang="en-US" sz="800" i="1" dirty="0"/>
          </a:p>
          <a:p>
            <a:pPr eaLnBrk="1" hangingPunct="1"/>
            <a:r>
              <a:rPr lang="en-US" altLang="en-US" dirty="0"/>
              <a:t>Overhead allocated to standard go-kart = Activities consumed X Activity rate</a:t>
            </a:r>
          </a:p>
          <a:p>
            <a:pPr eaLnBrk="1" hangingPunct="1"/>
            <a:r>
              <a:rPr lang="en-US" altLang="en-US" sz="900" i="1" dirty="0">
                <a:solidFill>
                  <a:schemeClr val="accent1"/>
                </a:solidFill>
              </a:rPr>
              <a:t>                                                        </a:t>
            </a:r>
            <a:r>
              <a:rPr lang="en-US" altLang="en-US" sz="600" b="1" i="1" dirty="0">
                <a:solidFill>
                  <a:schemeClr val="accent1"/>
                </a:solidFill>
              </a:rPr>
              <a:t>=25,000 DLH x $20 =$500,000</a:t>
            </a:r>
          </a:p>
          <a:p>
            <a:pPr eaLnBrk="1" hangingPunct="1"/>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47</a:t>
            </a:fld>
            <a:endParaRPr lang="en-US"/>
          </a:p>
        </p:txBody>
      </p:sp>
    </p:spTree>
    <p:extLst>
      <p:ext uri="{BB962C8B-B14F-4D97-AF65-F5344CB8AC3E}">
        <p14:creationId xmlns:p14="http://schemas.microsoft.com/office/powerpoint/2010/main" val="3890133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Overhead costs allocated to Standard and Custom Go-karts under ABC for KartCo are summarized in Exhibit 17.13.  This exhibit uses the activity rates from exhibit 17.12 to assign costs to Standard Go-karts and Custom Go-karts.  Standard Go-karts used 25,000 direct labor hours and the activity rate for craftsmanship is $20 per direct labor hour.  Multiplying the number of direct labor hours by the activity rate yields the craftsmanship costs assigned to Standard Go-karts. Custom Go-karts consumed 5,000 direct labor hours, so we assign $100,000 (5,000 DLH @ $20/DLH) to that product line.  Similarly, we allocate overhead costs of setup, design modification, and plant services pools to each type of go-kart. </a:t>
            </a:r>
          </a:p>
          <a:p>
            <a:pPr eaLnBrk="1" hangingPunct="1"/>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48</a:t>
            </a:fld>
            <a:endParaRPr lang="en-US"/>
          </a:p>
        </p:txBody>
      </p:sp>
    </p:spTree>
    <p:extLst>
      <p:ext uri="{BB962C8B-B14F-4D97-AF65-F5344CB8AC3E}">
        <p14:creationId xmlns:p14="http://schemas.microsoft.com/office/powerpoint/2010/main" val="179034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unit overhead costs is computed by dividing total overhead cost allocated to each product by the number of product units.  </a:t>
            </a:r>
            <a:r>
              <a:rPr lang="en-US" altLang="en-US" dirty="0" err="1"/>
              <a:t>KartCo’s</a:t>
            </a:r>
            <a:r>
              <a:rPr lang="en-US" altLang="en-US" dirty="0"/>
              <a:t> overhead cost per unit for it’s standard and custom go-karts is computed and shown in Exhibit 17.14.</a:t>
            </a:r>
          </a:p>
          <a:p>
            <a:pPr eaLnBrk="1" hangingPunct="1"/>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49</a:t>
            </a:fld>
            <a:endParaRPr lang="en-US"/>
          </a:p>
        </p:txBody>
      </p:sp>
    </p:spTree>
    <p:extLst>
      <p:ext uri="{BB962C8B-B14F-4D97-AF65-F5344CB8AC3E}">
        <p14:creationId xmlns:p14="http://schemas.microsoft.com/office/powerpoint/2010/main" val="17903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plantwide</a:t>
            </a:r>
            <a:r>
              <a:rPr lang="en-US" baseline="0" dirty="0"/>
              <a:t> overhead rate method and the departmental overhead rate method use volume-based measures such as direct labor hours or machine hours to allocate overhead costs to products.  The plantwide method uses a single rate and the departmental rate uses at least two rates. </a:t>
            </a:r>
          </a:p>
          <a:p>
            <a:endParaRPr lang="en-US" baseline="0" dirty="0"/>
          </a:p>
          <a:p>
            <a:r>
              <a:rPr lang="en-US" baseline="0" dirty="0"/>
              <a:t>Activity-based costing focuses on activities and their costs.  Rates based on these activities are used to assign overhead to products in proportion to the amount of activity required to produce them.  Activity-based costing typically uses more overhead allocation rates than the plantwide and departmental methods.</a:t>
            </a:r>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7</a:t>
            </a:fld>
            <a:endParaRPr lang="en-US"/>
          </a:p>
        </p:txBody>
      </p:sp>
    </p:spTree>
    <p:extLst>
      <p:ext uri="{BB962C8B-B14F-4D97-AF65-F5344CB8AC3E}">
        <p14:creationId xmlns:p14="http://schemas.microsoft.com/office/powerpoint/2010/main" val="3531398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Does the method of overhead allocation really make a difference?  Overhead allocation to the standard go-karts is much less under ABC than under either of the volume-based costing methods. One reason for this difference is the large design modification costs that were spread over all go-karts under both the </a:t>
            </a:r>
            <a:r>
              <a:rPr lang="en-US" altLang="en-US" dirty="0" err="1"/>
              <a:t>plantwide</a:t>
            </a:r>
            <a:r>
              <a:rPr lang="en-US" altLang="en-US" dirty="0"/>
              <a:t> and departmental rate methods even though standard go-karts require no engineering modification.</a:t>
            </a:r>
          </a:p>
        </p:txBody>
      </p:sp>
      <p:sp>
        <p:nvSpPr>
          <p:cNvPr id="4" name="Slide Number Placeholder 3"/>
          <p:cNvSpPr>
            <a:spLocks noGrp="1"/>
          </p:cNvSpPr>
          <p:nvPr>
            <p:ph type="sldNum" sz="quarter" idx="10"/>
          </p:nvPr>
        </p:nvSpPr>
        <p:spPr/>
        <p:txBody>
          <a:bodyPr/>
          <a:lstStyle/>
          <a:p>
            <a:fld id="{AFA4A808-6977-4D0A-82D1-44B0E36978EB}" type="slidenum">
              <a:rPr lang="en-US" smtClean="0"/>
              <a:t>50</a:t>
            </a:fld>
            <a:endParaRPr lang="en-US"/>
          </a:p>
        </p:txBody>
      </p:sp>
    </p:spTree>
    <p:extLst>
      <p:ext uri="{BB962C8B-B14F-4D97-AF65-F5344CB8AC3E}">
        <p14:creationId xmlns:p14="http://schemas.microsoft.com/office/powerpoint/2010/main" val="179034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manufacturer makes two types of snowmobiles, Basic and Deluxe, and reports the following data to be used in applying activity-based costing. </a:t>
            </a:r>
          </a:p>
          <a:p>
            <a:endParaRPr lang="en-US" dirty="0"/>
          </a:p>
          <a:p>
            <a:r>
              <a:rPr lang="en-US" dirty="0"/>
              <a:t>The company budgets production of 6,000 Basic snowmobiles and 2,000 Deluxe snowmobiles.</a:t>
            </a:r>
          </a:p>
          <a:p>
            <a:endParaRPr lang="en-US" dirty="0"/>
          </a:p>
          <a:p>
            <a:r>
              <a:rPr lang="en-US" dirty="0"/>
              <a:t>Compute overhead activity rates for each cost pool using ABC.  </a:t>
            </a:r>
          </a:p>
          <a:p>
            <a:endParaRPr lang="en-US" dirty="0"/>
          </a:p>
          <a:p>
            <a:r>
              <a:rPr lang="en-US" dirty="0"/>
              <a:t>The activity rate for machine setups is calculated by taking the setup cost of $150,000 and dividing by the total setups (200 basic setups and 300 deluxe setups) 500 setups.  The activity rate is $300 per setup.  </a:t>
            </a:r>
          </a:p>
          <a:p>
            <a:endParaRPr lang="en-US" dirty="0"/>
          </a:p>
          <a:p>
            <a:r>
              <a:rPr lang="en-US" dirty="0"/>
              <a:t>The activity rate for materials handling is calculated by taking the materials handling cost of $250,000 and dividing by the total number of parts.  </a:t>
            </a:r>
          </a:p>
          <a:p>
            <a:endParaRPr lang="en-US" dirty="0"/>
          </a:p>
          <a:p>
            <a:r>
              <a:rPr lang="en-US" dirty="0"/>
              <a:t>Each of the 6,000 Basic snowmobiles has 10 parts; 60,000 parts for Basic snowmobiles. </a:t>
            </a:r>
          </a:p>
          <a:p>
            <a:endParaRPr lang="en-US" dirty="0"/>
          </a:p>
          <a:p>
            <a:r>
              <a:rPr lang="en-US" dirty="0"/>
              <a:t>Each of the 2,000 Deluxe snowmobiles has 20 parts; 40,000 parts for Deluxe snowmobiles.  $250,000 divided by 100,000 total parts is an activity rate of $2.50 per part.  </a:t>
            </a:r>
          </a:p>
          <a:p>
            <a:endParaRPr lang="en-US" dirty="0"/>
          </a:p>
          <a:p>
            <a:r>
              <a:rPr lang="en-US" dirty="0"/>
              <a:t>The activity rate for machine depreciation is calculated by taking the depreciation cost of $720,000</a:t>
            </a:r>
            <a:r>
              <a:rPr lang="en-US" baseline="0" dirty="0"/>
              <a:t> </a:t>
            </a:r>
            <a:r>
              <a:rPr lang="en-US" dirty="0"/>
              <a:t>and dividing by the total number of machine hours.  </a:t>
            </a:r>
          </a:p>
          <a:p>
            <a:endParaRPr lang="en-US" dirty="0"/>
          </a:p>
          <a:p>
            <a:r>
              <a:rPr lang="en-US" dirty="0"/>
              <a:t>Each of the 6,000 Basic snowmobiles requires 1 machine hour; 6,000 machine hours for Basic snowmobiles. </a:t>
            </a:r>
          </a:p>
          <a:p>
            <a:endParaRPr lang="en-US" dirty="0"/>
          </a:p>
          <a:p>
            <a:r>
              <a:rPr lang="en-US" dirty="0"/>
              <a:t>Each of the 2,000 Deluxe snowmobiles requires 1.5 machine hours; 3,000 machine hours for Deluxe snowmobiles.  $720,000 divided by 9,000 total machine hours is an activity rate of $80 per machine hour.  </a:t>
            </a:r>
          </a:p>
          <a:p>
            <a:endParaRPr lang="en-US" dirty="0"/>
          </a:p>
          <a:p>
            <a:r>
              <a:rPr lang="en-US" dirty="0"/>
              <a:t>2. Compute the total amount of overhead cost to be allocated to each of the company’s product lines using ABC.</a:t>
            </a:r>
          </a:p>
          <a:p>
            <a:endParaRPr lang="en-US" dirty="0"/>
          </a:p>
          <a:p>
            <a:r>
              <a:rPr lang="en-US" dirty="0"/>
              <a:t>The Basic snowmobiles require 200 setups.  For each setup, $300 of machine setup cost is assigned; $60,000.  </a:t>
            </a:r>
          </a:p>
          <a:p>
            <a:r>
              <a:rPr lang="en-US" dirty="0"/>
              <a:t>The Basic snowmobiles used 60,000 parts (6,000 units x 10 parts per unit).  </a:t>
            </a:r>
          </a:p>
          <a:p>
            <a:endParaRPr lang="en-US" dirty="0"/>
          </a:p>
          <a:p>
            <a:r>
              <a:rPr lang="en-US" dirty="0"/>
              <a:t>For each part, $2.50 of materials handling cost is assigned; $150,000.  </a:t>
            </a:r>
          </a:p>
          <a:p>
            <a:endParaRPr lang="en-US" dirty="0"/>
          </a:p>
          <a:p>
            <a:r>
              <a:rPr lang="en-US" dirty="0"/>
              <a:t>The Basic snowmobiles used 6,000 machine hours (6,000 units x 1 MH per unit).  </a:t>
            </a:r>
          </a:p>
          <a:p>
            <a:endParaRPr lang="en-US" dirty="0"/>
          </a:p>
          <a:p>
            <a:r>
              <a:rPr lang="en-US" dirty="0"/>
              <a:t>For each machine hour, $80 of depreciation cost is assigned; $480,000.  </a:t>
            </a:r>
          </a:p>
          <a:p>
            <a:endParaRPr lang="en-US" dirty="0"/>
          </a:p>
          <a:p>
            <a:r>
              <a:rPr lang="en-US" dirty="0"/>
              <a:t>Total overhead assigned to the Basic snowmobiles, $690,000.</a:t>
            </a:r>
          </a:p>
          <a:p>
            <a:endParaRPr lang="en-US" dirty="0"/>
          </a:p>
          <a:p>
            <a:r>
              <a:rPr lang="en-US" dirty="0"/>
              <a:t>The Deluxe snowmobiles require 300 setups.  For each setup, $300 of machine setup cost is assigned; $90,000.  </a:t>
            </a:r>
          </a:p>
          <a:p>
            <a:endParaRPr lang="en-US" dirty="0"/>
          </a:p>
          <a:p>
            <a:r>
              <a:rPr lang="en-US" dirty="0"/>
              <a:t>The Deluxe snowmobiles used 40,000 parts (2,000 units x 20 parts per unit).  </a:t>
            </a:r>
          </a:p>
          <a:p>
            <a:r>
              <a:rPr lang="en-US" dirty="0"/>
              <a:t>For each part, $2.50 of materials handling cost is assigned; $100,000.  </a:t>
            </a:r>
          </a:p>
          <a:p>
            <a:endParaRPr lang="en-US" dirty="0"/>
          </a:p>
          <a:p>
            <a:r>
              <a:rPr lang="en-US" dirty="0"/>
              <a:t>The Deluxe snowmobiles used 3,000 machine hours (2,000 units x 1.5 MHs per unit).  </a:t>
            </a:r>
          </a:p>
          <a:p>
            <a:endParaRPr lang="en-US" dirty="0"/>
          </a:p>
          <a:p>
            <a:r>
              <a:rPr lang="en-US" dirty="0"/>
              <a:t>For each machine hour, $80 of depreciation cost is assigned; $240,000.  </a:t>
            </a:r>
          </a:p>
          <a:p>
            <a:endParaRPr lang="en-US" dirty="0"/>
          </a:p>
          <a:p>
            <a:r>
              <a:rPr lang="en-US" dirty="0"/>
              <a:t>Total overhead assigned to the Deluxe snowmobiles, $430,000.  </a:t>
            </a:r>
          </a:p>
          <a:p>
            <a:endParaRPr lang="en-US" dirty="0"/>
          </a:p>
          <a:p>
            <a:r>
              <a:rPr lang="en-US" dirty="0"/>
              <a:t>All $1,120,000 of overhead costs have been assigned; $690,000 to Basic and $430,000 to Deluxe.</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51</a:t>
            </a:fld>
            <a:endParaRPr lang="en-US"/>
          </a:p>
        </p:txBody>
      </p:sp>
    </p:spTree>
    <p:extLst>
      <p:ext uri="{BB962C8B-B14F-4D97-AF65-F5344CB8AC3E}">
        <p14:creationId xmlns:p14="http://schemas.microsoft.com/office/powerpoint/2010/main" val="2176835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manufacturer makes two types of snowmobiles, Basic and Deluxe, and reports the following data to be used in applying activity-based costing. </a:t>
            </a:r>
          </a:p>
          <a:p>
            <a:endParaRPr lang="en-US" dirty="0"/>
          </a:p>
          <a:p>
            <a:r>
              <a:rPr lang="en-US" dirty="0"/>
              <a:t>The company budgets production of 6,000 Basic snowmobiles and 2,000 Deluxe snowmobiles.</a:t>
            </a:r>
          </a:p>
          <a:p>
            <a:endParaRPr lang="en-US" dirty="0"/>
          </a:p>
          <a:p>
            <a:r>
              <a:rPr lang="en-US" dirty="0"/>
              <a:t>Compute overhead activity rates for each cost pool using ABC.  </a:t>
            </a:r>
          </a:p>
          <a:p>
            <a:endParaRPr lang="en-US" dirty="0"/>
          </a:p>
          <a:p>
            <a:r>
              <a:rPr lang="en-US" dirty="0"/>
              <a:t>The activity rate for machine setups is calculated by taking the setup cost of $150,000 and dividing by the total setups (200 basic setups and 300 deluxe setups) 500 setups.  The activity rate is $300 per setup.  </a:t>
            </a:r>
          </a:p>
          <a:p>
            <a:endParaRPr lang="en-US" dirty="0"/>
          </a:p>
          <a:p>
            <a:r>
              <a:rPr lang="en-US" dirty="0"/>
              <a:t>The activity rate for materials handling is calculated by taking the materials handling cost of $250,000 and dividing by the total number of parts.  </a:t>
            </a:r>
          </a:p>
          <a:p>
            <a:endParaRPr lang="en-US" dirty="0"/>
          </a:p>
          <a:p>
            <a:r>
              <a:rPr lang="en-US" dirty="0"/>
              <a:t>Each of the 6,000 Basic snowmobiles has 10 parts; 60,000 parts for Basic snowmobiles. </a:t>
            </a:r>
          </a:p>
          <a:p>
            <a:endParaRPr lang="en-US" dirty="0"/>
          </a:p>
          <a:p>
            <a:r>
              <a:rPr lang="en-US" dirty="0"/>
              <a:t>Each of the 2,000 Deluxe snowmobiles has 20 parts; 40,000 parts for Deluxe snowmobiles.  $250,000 divided by 100,000 total parts is an activity rate of $2.50 per part.  </a:t>
            </a:r>
          </a:p>
          <a:p>
            <a:endParaRPr lang="en-US" dirty="0"/>
          </a:p>
          <a:p>
            <a:r>
              <a:rPr lang="en-US" dirty="0"/>
              <a:t>The activity rate for machine depreciation is calculated by taking the depreciation cost of $720,000</a:t>
            </a:r>
            <a:r>
              <a:rPr lang="en-US" baseline="0" dirty="0"/>
              <a:t> </a:t>
            </a:r>
            <a:r>
              <a:rPr lang="en-US" dirty="0"/>
              <a:t>and dividing by the total number of machine hours.  </a:t>
            </a:r>
          </a:p>
          <a:p>
            <a:endParaRPr lang="en-US" dirty="0"/>
          </a:p>
          <a:p>
            <a:r>
              <a:rPr lang="en-US" dirty="0"/>
              <a:t>Each of the 6,000 Basic snowmobiles requires 1 machine hour; 6,000 machine hours for Basic snowmobiles. </a:t>
            </a:r>
          </a:p>
          <a:p>
            <a:endParaRPr lang="en-US" dirty="0"/>
          </a:p>
          <a:p>
            <a:r>
              <a:rPr lang="en-US" dirty="0"/>
              <a:t>Each of the 2,000 Deluxe snowmobiles requires 1.5 machine hours; 3,000 machine hours for Deluxe snowmobiles.  $720,000 divided by 9,000 total machine hours is an activity rate of $80 per machine hour.  </a:t>
            </a:r>
          </a:p>
          <a:p>
            <a:endParaRPr lang="en-US" dirty="0"/>
          </a:p>
          <a:p>
            <a:r>
              <a:rPr lang="en-US" dirty="0"/>
              <a:t>2. Compute the total amount of overhead cost to be allocated to each of the company’s product lines using ABC.</a:t>
            </a:r>
          </a:p>
          <a:p>
            <a:endParaRPr lang="en-US" dirty="0"/>
          </a:p>
          <a:p>
            <a:r>
              <a:rPr lang="en-US" dirty="0"/>
              <a:t>The Basic snowmobiles require 200 setups.  For each setup, $300 of machine setup cost is assigned; $60,000.  </a:t>
            </a:r>
          </a:p>
          <a:p>
            <a:r>
              <a:rPr lang="en-US" dirty="0"/>
              <a:t>The Basic snowmobiles used 60,000 parts (6,000 units x 10 parts per unit).  </a:t>
            </a:r>
          </a:p>
          <a:p>
            <a:endParaRPr lang="en-US" dirty="0"/>
          </a:p>
          <a:p>
            <a:r>
              <a:rPr lang="en-US" dirty="0"/>
              <a:t>For each part, $2.50 of materials handling cost is assigned; $150,000.  </a:t>
            </a:r>
          </a:p>
          <a:p>
            <a:endParaRPr lang="en-US" dirty="0"/>
          </a:p>
          <a:p>
            <a:r>
              <a:rPr lang="en-US" dirty="0"/>
              <a:t>The Basic snowmobiles used 6,000 machine hours (6,000 units x 1 MH per unit).  </a:t>
            </a:r>
          </a:p>
          <a:p>
            <a:endParaRPr lang="en-US" dirty="0"/>
          </a:p>
          <a:p>
            <a:r>
              <a:rPr lang="en-US" dirty="0"/>
              <a:t>For each machine hour, $80 of depreciation cost is assigned; $480,000.  </a:t>
            </a:r>
          </a:p>
          <a:p>
            <a:endParaRPr lang="en-US" dirty="0"/>
          </a:p>
          <a:p>
            <a:r>
              <a:rPr lang="en-US" dirty="0"/>
              <a:t>Total overhead assigned to the Basic snowmobiles, $690,000.</a:t>
            </a:r>
          </a:p>
          <a:p>
            <a:endParaRPr lang="en-US" dirty="0"/>
          </a:p>
          <a:p>
            <a:r>
              <a:rPr lang="en-US" dirty="0"/>
              <a:t>The Deluxe snowmobiles require 300 setups.  For each setup, $300 of machine setup cost is assigned; $90,000.  </a:t>
            </a:r>
          </a:p>
          <a:p>
            <a:endParaRPr lang="en-US" dirty="0"/>
          </a:p>
          <a:p>
            <a:r>
              <a:rPr lang="en-US" dirty="0"/>
              <a:t>The Deluxe snowmobiles used 40,000 parts (2,000 units x 20 parts per unit).  </a:t>
            </a:r>
          </a:p>
          <a:p>
            <a:r>
              <a:rPr lang="en-US" dirty="0"/>
              <a:t>For each part, $2.50 of materials handling cost is assigned; $100,000.  </a:t>
            </a:r>
          </a:p>
          <a:p>
            <a:endParaRPr lang="en-US" dirty="0"/>
          </a:p>
          <a:p>
            <a:r>
              <a:rPr lang="en-US" dirty="0"/>
              <a:t>The Deluxe snowmobiles used 3,000 machine hours (2,000 units x 1.5 MHs per unit).  </a:t>
            </a:r>
          </a:p>
          <a:p>
            <a:endParaRPr lang="en-US" dirty="0"/>
          </a:p>
          <a:p>
            <a:r>
              <a:rPr lang="en-US" dirty="0"/>
              <a:t>For each machine hour, $80 of depreciation cost is assigned; $240,000.  </a:t>
            </a:r>
          </a:p>
          <a:p>
            <a:endParaRPr lang="en-US" dirty="0"/>
          </a:p>
          <a:p>
            <a:r>
              <a:rPr lang="en-US" dirty="0"/>
              <a:t>Total overhead assigned to the Deluxe snowmobiles, $430,000.  </a:t>
            </a:r>
          </a:p>
          <a:p>
            <a:endParaRPr lang="en-US" dirty="0"/>
          </a:p>
          <a:p>
            <a:r>
              <a:rPr lang="en-US" dirty="0"/>
              <a:t>All $1,120,000 of overhead costs have been assigned; $690,000 to Basic and $430,000 to Deluxe.</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53</a:t>
            </a:fld>
            <a:endParaRPr lang="en-US"/>
          </a:p>
        </p:txBody>
      </p:sp>
    </p:spTree>
    <p:extLst>
      <p:ext uri="{BB962C8B-B14F-4D97-AF65-F5344CB8AC3E}">
        <p14:creationId xmlns:p14="http://schemas.microsoft.com/office/powerpoint/2010/main" val="2176835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Compute the overhead cost per unit for each product line using ABC.</a:t>
            </a:r>
          </a:p>
          <a:p>
            <a:endParaRPr lang="en-US" dirty="0"/>
          </a:p>
          <a:p>
            <a:endParaRPr lang="en-US" dirty="0"/>
          </a:p>
          <a:p>
            <a:r>
              <a:rPr lang="en-US" dirty="0"/>
              <a:t>$690,000 in total overhead divided by 6,000 Basic snowmobiles produced is a cost of $115 per unit.</a:t>
            </a:r>
          </a:p>
          <a:p>
            <a:endParaRPr lang="en-US" dirty="0"/>
          </a:p>
          <a:p>
            <a:r>
              <a:rPr lang="en-US" dirty="0"/>
              <a:t>$430,000 in overhead divided by the 2,000 Deluxe snowmobiles produced is a cost of $215 per unit.</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54</a:t>
            </a:fld>
            <a:endParaRPr lang="en-US"/>
          </a:p>
        </p:txBody>
      </p:sp>
    </p:spTree>
    <p:extLst>
      <p:ext uri="{BB962C8B-B14F-4D97-AF65-F5344CB8AC3E}">
        <p14:creationId xmlns:p14="http://schemas.microsoft.com/office/powerpoint/2010/main" val="2176835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55</a:t>
            </a:fld>
            <a:endParaRPr lang="en-US"/>
          </a:p>
        </p:txBody>
      </p:sp>
    </p:spTree>
    <p:extLst>
      <p:ext uri="{BB962C8B-B14F-4D97-AF65-F5344CB8AC3E}">
        <p14:creationId xmlns:p14="http://schemas.microsoft.com/office/powerpoint/2010/main" val="29468069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Take a minute to look over the advantages and disadvantages of activity based costing.  As with all cost information, managers must be able to interpret the data and must use caution when making management decisions. Activity-based costing uses more cost pools and activity rates than other methods.  This can increase overhead costing accuracy since the costs in</a:t>
            </a:r>
            <a:r>
              <a:rPr lang="en-US" altLang="en-US" baseline="0" dirty="0"/>
              <a:t> each pool are caused by the same activity. </a:t>
            </a:r>
            <a:r>
              <a:rPr lang="en-US" altLang="en-US" dirty="0"/>
              <a:t>it also has its limitations, and these must be weighed to determine the best approach for the company.  It is also important to note that ABC is not acceptable under GAAP for external financial reporting.</a:t>
            </a:r>
          </a:p>
          <a:p>
            <a:pPr eaLnBrk="1" hangingPunct="1"/>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57</a:t>
            </a:fld>
            <a:endParaRPr lang="en-US"/>
          </a:p>
        </p:txBody>
      </p:sp>
    </p:spTree>
    <p:extLst>
      <p:ext uri="{BB962C8B-B14F-4D97-AF65-F5344CB8AC3E}">
        <p14:creationId xmlns:p14="http://schemas.microsoft.com/office/powerpoint/2010/main" val="1994421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mn-cs"/>
              </a:rPr>
              <a:t>Lean Operations – focusing on activities is common in lean manufacturing which strives to eliminate waste while satisfying customers.  Common features include:</a:t>
            </a:r>
          </a:p>
          <a:p>
            <a:pPr lvl="2"/>
            <a:r>
              <a:rPr lang="en-US" sz="1200" kern="1200" dirty="0">
                <a:solidFill>
                  <a:schemeClr val="tx1"/>
                </a:solidFill>
                <a:effectLst/>
                <a:latin typeface="Arial" charset="0"/>
                <a:ea typeface="+mn-ea"/>
                <a:cs typeface="+mn-cs"/>
              </a:rPr>
              <a:t>Just-in-time (JIT) inventory systems to reduce costs of moving and storing inventory.</a:t>
            </a:r>
          </a:p>
          <a:p>
            <a:pPr lvl="2"/>
            <a:r>
              <a:rPr lang="en-US" sz="1200" kern="1200" dirty="0">
                <a:solidFill>
                  <a:schemeClr val="tx1"/>
                </a:solidFill>
                <a:effectLst/>
                <a:latin typeface="Arial" charset="0"/>
                <a:ea typeface="+mn-ea"/>
                <a:cs typeface="+mn-cs"/>
              </a:rPr>
              <a:t>Cellular manufacturing where products are made by teams of employees in small workstations called cells.</a:t>
            </a:r>
          </a:p>
          <a:p>
            <a:pPr lvl="2"/>
            <a:r>
              <a:rPr lang="en-US" sz="1200" kern="1200" dirty="0">
                <a:solidFill>
                  <a:schemeClr val="tx1"/>
                </a:solidFill>
                <a:effectLst/>
                <a:latin typeface="Arial" charset="0"/>
                <a:ea typeface="+mn-ea"/>
                <a:cs typeface="+mn-cs"/>
              </a:rPr>
              <a:t>Building quality into products by focusing on costs of good quality.</a:t>
            </a:r>
          </a:p>
          <a:p>
            <a:r>
              <a:rPr lang="en-US" sz="1200" kern="1200" dirty="0">
                <a:solidFill>
                  <a:schemeClr val="tx1"/>
                </a:solidFill>
                <a:effectLst/>
                <a:latin typeface="Arial" charset="0"/>
                <a:ea typeface="+mn-ea"/>
                <a:cs typeface="+mn-cs"/>
              </a:rPr>
              <a:t>Lean accounting includes eliminating waste; alternative performance measures; and simplified product costing.</a:t>
            </a:r>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59</a:t>
            </a:fld>
            <a:endParaRPr lang="en-US"/>
          </a:p>
        </p:txBody>
      </p:sp>
    </p:spTree>
    <p:extLst>
      <p:ext uri="{BB962C8B-B14F-4D97-AF65-F5344CB8AC3E}">
        <p14:creationId xmlns:p14="http://schemas.microsoft.com/office/powerpoint/2010/main" val="3425793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dirty="0"/>
              <a:t>There are four types of activities that cause overhead costs.  As mentioned earlier in this presentation, one of the biggest challenges is to identify the activities which cause the costs to occur. </a:t>
            </a:r>
          </a:p>
          <a:p>
            <a:pPr marL="228600" indent="-228600" eaLnBrk="1" hangingPunct="1"/>
            <a:endParaRPr lang="en-US" altLang="en-US" dirty="0"/>
          </a:p>
          <a:p>
            <a:pPr marL="228600" indent="-228600" eaLnBrk="1" hangingPunct="1"/>
            <a:r>
              <a:rPr lang="en-US" altLang="en-US" dirty="0"/>
              <a:t>Activities causing overhead cost in an organization are typically separated into four levels:</a:t>
            </a:r>
          </a:p>
          <a:p>
            <a:pPr marL="228600" indent="-228600" eaLnBrk="1" hangingPunct="1">
              <a:buFont typeface="Wingdings" pitchFamily="-107" charset="2"/>
              <a:buAutoNum type="arabicPeriod"/>
            </a:pPr>
            <a:r>
              <a:rPr lang="en-US" altLang="en-US" dirty="0"/>
              <a:t>Unit-level activities</a:t>
            </a:r>
          </a:p>
          <a:p>
            <a:pPr marL="228600" indent="-228600" eaLnBrk="1" hangingPunct="1">
              <a:buFont typeface="Wingdings" pitchFamily="-107" charset="2"/>
              <a:buAutoNum type="arabicPeriod"/>
            </a:pPr>
            <a:r>
              <a:rPr lang="en-US" altLang="en-US" dirty="0"/>
              <a:t>Batch-level activities</a:t>
            </a:r>
          </a:p>
          <a:p>
            <a:pPr marL="228600" indent="-228600" eaLnBrk="1" hangingPunct="1">
              <a:buFont typeface="Wingdings" pitchFamily="-107" charset="2"/>
              <a:buAutoNum type="arabicPeriod"/>
            </a:pPr>
            <a:r>
              <a:rPr lang="en-US" altLang="en-US" dirty="0"/>
              <a:t>Product-level activities</a:t>
            </a:r>
          </a:p>
          <a:p>
            <a:pPr marL="228600" indent="-228600" eaLnBrk="1" hangingPunct="1">
              <a:buFont typeface="Wingdings" pitchFamily="-107" charset="2"/>
              <a:buAutoNum type="arabicPeriod"/>
            </a:pPr>
            <a:r>
              <a:rPr lang="en-US" altLang="en-US" dirty="0"/>
              <a:t>Facility-level activities</a:t>
            </a:r>
          </a:p>
          <a:p>
            <a:pPr marL="228600" indent="-228600"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61</a:t>
            </a:fld>
            <a:endParaRPr lang="en-US"/>
          </a:p>
        </p:txBody>
      </p:sp>
    </p:spTree>
    <p:extLst>
      <p:ext uri="{BB962C8B-B14F-4D97-AF65-F5344CB8AC3E}">
        <p14:creationId xmlns:p14="http://schemas.microsoft.com/office/powerpoint/2010/main" val="1044608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Unit-level activities are those tasks that must be performed on each unit of product.   For example, each unit may require that materials be cut, or components be assembled.</a:t>
            </a:r>
          </a:p>
          <a:p>
            <a:pPr eaLnBrk="1" hangingPunct="1"/>
            <a:r>
              <a:rPr lang="en-US" altLang="en-US" dirty="0"/>
              <a:t>Batch-level activities are performed only on each batch or group of units; for example, machine setup is needed only for each batch regardless of the units in that batch, and customer order processing must be performed for each order regardless of the number of units ordered.  Batch-level costs do not vary with the number of units, but instead with the number of batches.</a:t>
            </a:r>
          </a:p>
          <a:p>
            <a:pPr eaLnBrk="1" hangingPunct="1"/>
            <a:endParaRPr lang="en-US" altLang="en-US" dirty="0"/>
          </a:p>
          <a:p>
            <a:pPr eaLnBrk="1" hangingPunct="1"/>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62</a:t>
            </a:fld>
            <a:endParaRPr lang="en-US"/>
          </a:p>
        </p:txBody>
      </p:sp>
    </p:spTree>
    <p:extLst>
      <p:ext uri="{BB962C8B-B14F-4D97-AF65-F5344CB8AC3E}">
        <p14:creationId xmlns:p14="http://schemas.microsoft.com/office/powerpoint/2010/main" val="10446088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Product-level activities are performed on each product line and are not affected by either numbers of units or batches; for example, product design is needed only for each product line.  Product-level costs do not vary with the number of units or batches produced.</a:t>
            </a:r>
          </a:p>
          <a:p>
            <a:pPr eaLnBrk="1" hangingPunct="1"/>
            <a:r>
              <a:rPr lang="en-US" altLang="en-US" dirty="0"/>
              <a:t>Facility-level activities are performed to sustain facility capacity as a whole and are not caused by any specific product; for example, factory maintenance costs are incurred to keep the plant clean and safe no matter what is being produced, and so is paying rent on a factory building.  Facility-level costs do not vary with what is manufactured, how many batches are produced, or the output quantity.</a:t>
            </a:r>
          </a:p>
          <a:p>
            <a:pPr eaLnBrk="1" hangingPunct="1"/>
            <a:endParaRPr lang="en-US" altLang="en-US" dirty="0"/>
          </a:p>
          <a:p>
            <a:pPr eaLnBrk="1" hangingPunct="1"/>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63</a:t>
            </a:fld>
            <a:endParaRPr lang="en-US"/>
          </a:p>
        </p:txBody>
      </p:sp>
    </p:spTree>
    <p:extLst>
      <p:ext uri="{BB962C8B-B14F-4D97-AF65-F5344CB8AC3E}">
        <p14:creationId xmlns:p14="http://schemas.microsoft.com/office/powerpoint/2010/main" val="104460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For this method, the target of the cost assignment, or cost object, is the unit of product.  The overhead rate is determined using a volume-related measure such as direct labor hours or machine hours, which are readily available in most manufacturing settings.  </a:t>
            </a:r>
          </a:p>
          <a:p>
            <a:pPr eaLnBrk="1" hangingPunct="1"/>
            <a:endParaRPr lang="en-US" altLang="en-US" dirty="0"/>
          </a:p>
          <a:p>
            <a:pPr eaLnBrk="1" hangingPunct="1"/>
            <a:r>
              <a:rPr lang="en-US" altLang="en-US" dirty="0"/>
              <a:t>Under the single plantwide overhead rate method, total budgeted overhead costs are divided by the chosen allocation base, such as total direct labor hours, to arrive at a single plantwide overhead rate.  This rate then is applied to assign overhead costs to all products based on their actual usage of the allocation base.</a:t>
            </a:r>
          </a:p>
          <a:p>
            <a:pPr eaLnBrk="1" hangingPunct="1"/>
            <a:endParaRPr lang="en-US" altLang="en-US" dirty="0"/>
          </a:p>
          <a:p>
            <a:pPr eaLnBrk="1" hangingPunct="1"/>
            <a:r>
              <a:rPr lang="en-US" altLang="en-US" dirty="0"/>
              <a:t>Let’s look at the Exhibit 17.3 as an example.</a:t>
            </a:r>
          </a:p>
        </p:txBody>
      </p:sp>
      <p:sp>
        <p:nvSpPr>
          <p:cNvPr id="4" name="Slide Number Placeholder 3"/>
          <p:cNvSpPr>
            <a:spLocks noGrp="1"/>
          </p:cNvSpPr>
          <p:nvPr>
            <p:ph type="sldNum" sz="quarter" idx="10"/>
          </p:nvPr>
        </p:nvSpPr>
        <p:spPr/>
        <p:txBody>
          <a:bodyPr/>
          <a:lstStyle/>
          <a:p>
            <a:fld id="{AFA4A808-6977-4D0A-82D1-44B0E36978EB}" type="slidenum">
              <a:rPr lang="en-US" smtClean="0"/>
              <a:t>9</a:t>
            </a:fld>
            <a:endParaRPr lang="en-US"/>
          </a:p>
        </p:txBody>
      </p:sp>
    </p:spTree>
    <p:extLst>
      <p:ext uri="{BB962C8B-B14F-4D97-AF65-F5344CB8AC3E}">
        <p14:creationId xmlns:p14="http://schemas.microsoft.com/office/powerpoint/2010/main" val="1704055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17.16 shows additional examples of activities commonly found within each of the four activity levels.  This list also includes common activity drivers</a:t>
            </a:r>
            <a:r>
              <a:rPr lang="en-US" baseline="0" dirty="0"/>
              <a:t>.</a:t>
            </a:r>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64</a:t>
            </a:fld>
            <a:endParaRPr lang="en-US"/>
          </a:p>
        </p:txBody>
      </p:sp>
    </p:spTree>
    <p:extLst>
      <p:ext uri="{BB962C8B-B14F-4D97-AF65-F5344CB8AC3E}">
        <p14:creationId xmlns:p14="http://schemas.microsoft.com/office/powerpoint/2010/main" val="3336669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Need-to-Know</a:t>
            </a:r>
            <a:r>
              <a:rPr lang="en-US" baseline="0" dirty="0"/>
              <a:t> 17-3</a:t>
            </a:r>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70</a:t>
            </a:fld>
            <a:endParaRPr lang="en-US"/>
          </a:p>
        </p:txBody>
      </p:sp>
    </p:spTree>
    <p:extLst>
      <p:ext uri="{BB962C8B-B14F-4D97-AF65-F5344CB8AC3E}">
        <p14:creationId xmlns:p14="http://schemas.microsoft.com/office/powerpoint/2010/main" val="417120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Let’s look at an example.  KartCo. manufactures two models of go-karts, standard and custom. They use a plantwide rate and use direct labor hours as the allocation base To calculate total direct labor hours, multiply the number of product units by direct labor hours per unit per product. </a:t>
            </a:r>
            <a:r>
              <a:rPr lang="en-US" altLang="en-US" dirty="0" err="1"/>
              <a:t>Kartco’s</a:t>
            </a:r>
            <a:r>
              <a:rPr lang="en-US" altLang="en-US" dirty="0"/>
              <a:t> budgeted overhead cost consists of indirect labor costs of $4,000,000 and factory utilities of $800,000 for a total of $4,800,000.  This number will also be needed to calculate the plantwide overhead rate.</a:t>
            </a:r>
          </a:p>
        </p:txBody>
      </p:sp>
      <p:sp>
        <p:nvSpPr>
          <p:cNvPr id="4" name="Slide Number Placeholder 3"/>
          <p:cNvSpPr>
            <a:spLocks noGrp="1"/>
          </p:cNvSpPr>
          <p:nvPr>
            <p:ph type="sldNum" sz="quarter" idx="10"/>
          </p:nvPr>
        </p:nvSpPr>
        <p:spPr/>
        <p:txBody>
          <a:bodyPr/>
          <a:lstStyle/>
          <a:p>
            <a:fld id="{AFA4A808-6977-4D0A-82D1-44B0E36978EB}" type="slidenum">
              <a:rPr lang="en-US" smtClean="0"/>
              <a:t>11</a:t>
            </a:fld>
            <a:endParaRPr lang="en-US"/>
          </a:p>
        </p:txBody>
      </p:sp>
    </p:spTree>
    <p:extLst>
      <p:ext uri="{BB962C8B-B14F-4D97-AF65-F5344CB8AC3E}">
        <p14:creationId xmlns:p14="http://schemas.microsoft.com/office/powerpoint/2010/main" val="223871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Plantwide overhead rate is equal to total budgeted overhead cost divided by total budgeted direct labor hours.</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12</a:t>
            </a:fld>
            <a:endParaRPr lang="en-US"/>
          </a:p>
        </p:txBody>
      </p:sp>
    </p:spTree>
    <p:extLst>
      <p:ext uri="{BB962C8B-B14F-4D97-AF65-F5344CB8AC3E}">
        <p14:creationId xmlns:p14="http://schemas.microsoft.com/office/powerpoint/2010/main" val="25856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Dividing $4,800,000 by 100,000 hours gives us a plant overhead rate of $48 per DLH (direct labor hour).  This plantwide overhead rate is then used to allocate overhead cost to products based on the number of direct labor hours required to produce each unit as follows.</a:t>
            </a:r>
          </a:p>
          <a:p>
            <a:pPr eaLnBrk="1" hangingPunct="1"/>
            <a:endParaRPr lang="en-US" altLang="en-US" dirty="0"/>
          </a:p>
          <a:p>
            <a:pPr eaLnBrk="1" hangingPunct="1"/>
            <a:r>
              <a:rPr lang="en-US" altLang="en-US" dirty="0"/>
              <a:t>Overhead allocated to each product unit = Plantwide overhead rate X DLH per unit.</a:t>
            </a:r>
          </a:p>
          <a:p>
            <a:pPr eaLnBrk="1" hangingPunct="1"/>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13</a:t>
            </a:fld>
            <a:endParaRPr lang="en-US"/>
          </a:p>
        </p:txBody>
      </p:sp>
    </p:spTree>
    <p:extLst>
      <p:ext uri="{BB962C8B-B14F-4D97-AF65-F5344CB8AC3E}">
        <p14:creationId xmlns:p14="http://schemas.microsoft.com/office/powerpoint/2010/main" val="25856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Using the overhead rate of $48 per direct labor hour KartCo can determine the amount of factory overhead to allocate to each go-kart. They can then use this information to determine the total unit cost of each go-kart.</a:t>
            </a:r>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14</a:t>
            </a:fld>
            <a:endParaRPr lang="en-US"/>
          </a:p>
        </p:txBody>
      </p:sp>
    </p:spTree>
    <p:extLst>
      <p:ext uri="{BB962C8B-B14F-4D97-AF65-F5344CB8AC3E}">
        <p14:creationId xmlns:p14="http://schemas.microsoft.com/office/powerpoint/2010/main" val="28715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0574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018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762000" y="2667000"/>
            <a:ext cx="7696200" cy="1752600"/>
          </a:xfr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40714347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a:t>Click to edit Master title style</a:t>
            </a:r>
          </a:p>
        </p:txBody>
      </p:sp>
      <p:sp>
        <p:nvSpPr>
          <p:cNvPr id="4"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17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152400" y="2438400"/>
            <a:ext cx="8793480" cy="1066800"/>
          </a:xfrm>
        </p:spPr>
        <p:txBody>
          <a:bodyPr/>
          <a:lstStyle>
            <a:lvl4pPr>
              <a:defRPr>
                <a:latin typeface="Verdana" pitchFamily="34" charset="0"/>
                <a:ea typeface="Verdana" pitchFamily="34" charset="0"/>
                <a:cs typeface="Verdana"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15" name="Text Placeholder 8"/>
          <p:cNvSpPr>
            <a:spLocks noGrp="1"/>
          </p:cNvSpPr>
          <p:nvPr>
            <p:ph type="body" sz="quarter" idx="13"/>
          </p:nvPr>
        </p:nvSpPr>
        <p:spPr>
          <a:xfrm>
            <a:off x="152400" y="1828800"/>
            <a:ext cx="88011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8" name="Rectangle 7"/>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quarter" idx="18"/>
          </p:nvPr>
        </p:nvSpPr>
        <p:spPr>
          <a:xfrm>
            <a:off x="152400" y="3657600"/>
            <a:ext cx="879348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4" name="Picture Placeholder 3"/>
          <p:cNvSpPr>
            <a:spLocks noGrp="1"/>
          </p:cNvSpPr>
          <p:nvPr>
            <p:ph type="pic" sz="quarter" idx="19"/>
          </p:nvPr>
        </p:nvSpPr>
        <p:spPr>
          <a:xfrm>
            <a:off x="1143000" y="5181600"/>
            <a:ext cx="2667000" cy="1066800"/>
          </a:xfrm>
        </p:spPr>
        <p:txBody>
          <a:bodyPr/>
          <a:lstStyle/>
          <a:p>
            <a:endParaRPr lang="en-US"/>
          </a:p>
        </p:txBody>
      </p:sp>
      <p:sp>
        <p:nvSpPr>
          <p:cNvPr id="7" name="Picture Placeholder 6"/>
          <p:cNvSpPr>
            <a:spLocks noGrp="1"/>
          </p:cNvSpPr>
          <p:nvPr>
            <p:ph type="pic" sz="quarter" idx="20"/>
          </p:nvPr>
        </p:nvSpPr>
        <p:spPr>
          <a:xfrm>
            <a:off x="5257800" y="5181600"/>
            <a:ext cx="3009900" cy="990600"/>
          </a:xfrm>
        </p:spPr>
        <p:txBody>
          <a:bodyPr/>
          <a:lstStyle/>
          <a:p>
            <a:endParaRPr lang="en-US"/>
          </a:p>
        </p:txBody>
      </p:sp>
    </p:spTree>
    <p:extLst>
      <p:ext uri="{BB962C8B-B14F-4D97-AF65-F5344CB8AC3E}">
        <p14:creationId xmlns:p14="http://schemas.microsoft.com/office/powerpoint/2010/main" val="20178992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186690" y="2438400"/>
            <a:ext cx="8801100" cy="1143000"/>
          </a:xfrm>
        </p:spPr>
        <p:txBody>
          <a:bodyPr/>
          <a:lstStyle>
            <a:lvl1pPr marL="461963" indent="-461963">
              <a:defRPr/>
            </a:lvl1pPr>
            <a:lvl2pPr marL="914400" indent="-457200">
              <a:defRPr/>
            </a:lvl2pPr>
            <a:lvl3pPr marL="1376363" indent="-461963">
              <a:defRPr/>
            </a:lvl3pPr>
            <a:lvl4pPr marL="1828800" indent="-45720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06188" y="1905000"/>
            <a:ext cx="8763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Content Placeholder 4"/>
          <p:cNvSpPr>
            <a:spLocks noGrp="1"/>
          </p:cNvSpPr>
          <p:nvPr>
            <p:ph sz="quarter" idx="14"/>
          </p:nvPr>
        </p:nvSpPr>
        <p:spPr>
          <a:xfrm>
            <a:off x="182880" y="3886200"/>
            <a:ext cx="8808720"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17-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15971560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417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916302"/>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75" r:id="rId3"/>
    <p:sldLayoutId id="2147483673" r:id="rId4"/>
    <p:sldLayoutId id="2147483678" r:id="rId5"/>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734" y="609600"/>
            <a:ext cx="8973066" cy="1143000"/>
          </a:xfrm>
        </p:spPr>
        <p:txBody>
          <a:bodyPr anchor="t">
            <a:noAutofit/>
          </a:bodyPr>
          <a:lstStyle/>
          <a:p>
            <a:pPr algn="l"/>
            <a:r>
              <a:rPr lang="en-US" altLang="en-US" dirty="0"/>
              <a:t>Financial &amp; Managerial Accounting</a:t>
            </a:r>
            <a:br>
              <a:rPr lang="en-US" altLang="en-US" dirty="0"/>
            </a:br>
            <a:r>
              <a:rPr lang="en-US" altLang="en-US" sz="3200" dirty="0"/>
              <a:t>Information for Decisions</a:t>
            </a:r>
            <a:endParaRPr lang="en-US" sz="3200" dirty="0"/>
          </a:p>
        </p:txBody>
      </p:sp>
      <p:sp>
        <p:nvSpPr>
          <p:cNvPr id="2" name="Text Placeholder 1"/>
          <p:cNvSpPr>
            <a:spLocks noGrp="1"/>
          </p:cNvSpPr>
          <p:nvPr>
            <p:ph type="body" sz="quarter" idx="12"/>
          </p:nvPr>
        </p:nvSpPr>
        <p:spPr>
          <a:xfrm>
            <a:off x="76200" y="1752600"/>
            <a:ext cx="8991600" cy="457200"/>
          </a:xfrm>
        </p:spPr>
        <p:txBody>
          <a:bodyPr>
            <a:normAutofit fontScale="92500" lnSpcReduction="10000"/>
          </a:bodyPr>
          <a:lstStyle/>
          <a:p>
            <a:pPr marL="0" indent="0">
              <a:buNone/>
            </a:pPr>
            <a:r>
              <a:rPr lang="en-US" sz="2800" dirty="0">
                <a:solidFill>
                  <a:srgbClr val="000000"/>
                </a:solidFill>
              </a:rPr>
              <a:t>Seventh Edition</a:t>
            </a:r>
            <a:endParaRPr lang="en-US" sz="2800" dirty="0"/>
          </a:p>
        </p:txBody>
      </p:sp>
      <p:pic>
        <p:nvPicPr>
          <p:cNvPr id="10" name="Picture 9" descr="Image of textbook cover"/>
          <p:cNvPicPr>
            <a:picLocks noChangeAspect="1"/>
          </p:cNvPicPr>
          <p:nvPr/>
        </p:nvPicPr>
        <p:blipFill>
          <a:blip r:embed="rId3"/>
          <a:stretch>
            <a:fillRect/>
          </a:stretch>
        </p:blipFill>
        <p:spPr>
          <a:xfrm>
            <a:off x="152400" y="2209799"/>
            <a:ext cx="3048000" cy="4072889"/>
          </a:xfrm>
          <a:prstGeom prst="rect">
            <a:avLst/>
          </a:prstGeom>
        </p:spPr>
      </p:pic>
      <p:sp>
        <p:nvSpPr>
          <p:cNvPr id="6" name="Subtitle 5"/>
          <p:cNvSpPr>
            <a:spLocks noGrp="1"/>
          </p:cNvSpPr>
          <p:nvPr>
            <p:ph type="subTitle" idx="1"/>
          </p:nvPr>
        </p:nvSpPr>
        <p:spPr>
          <a:xfrm>
            <a:off x="3962400" y="2514600"/>
            <a:ext cx="4800600" cy="3429000"/>
          </a:xfrm>
        </p:spPr>
        <p:txBody>
          <a:bodyPr anchor="ctr">
            <a:noAutofit/>
          </a:bodyPr>
          <a:lstStyle/>
          <a:p>
            <a:r>
              <a:rPr lang="en-US" altLang="en-US" sz="4000" b="1" dirty="0">
                <a:solidFill>
                  <a:schemeClr val="tx1"/>
                </a:solidFill>
              </a:rPr>
              <a:t>Chapter 17</a:t>
            </a:r>
          </a:p>
          <a:p>
            <a:r>
              <a:rPr lang="en-US" altLang="en-US" sz="3600" dirty="0">
                <a:solidFill>
                  <a:schemeClr val="tx1"/>
                </a:solidFill>
              </a:rPr>
              <a:t>Activity-Based Costing and Analysis</a:t>
            </a:r>
          </a:p>
        </p:txBody>
      </p:sp>
      <p:sp>
        <p:nvSpPr>
          <p:cNvPr id="9" name="Text Placeholder 8"/>
          <p:cNvSpPr>
            <a:spLocks noGrp="1"/>
          </p:cNvSpPr>
          <p:nvPr>
            <p:ph type="body" sz="quarter" idx="11"/>
          </p:nvPr>
        </p:nvSpPr>
        <p:spPr>
          <a:xfrm>
            <a:off x="457200" y="6324600"/>
            <a:ext cx="8305800" cy="533400"/>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02440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609600"/>
            <a:ext cx="8991600" cy="1066800"/>
          </a:xfrm>
        </p:spPr>
        <p:txBody>
          <a:bodyPr>
            <a:noAutofit/>
          </a:bodyPr>
          <a:lstStyle/>
          <a:p>
            <a:r>
              <a:rPr lang="en-US" altLang="en-US" dirty="0"/>
              <a:t>Plantwide Overhead Rate Method Illustration (1 of 6)</a:t>
            </a:r>
            <a:endParaRPr lang="en-US" dirty="0"/>
          </a:p>
        </p:txBody>
      </p:sp>
      <p:sp>
        <p:nvSpPr>
          <p:cNvPr id="7" name="Text Placeholder 6"/>
          <p:cNvSpPr>
            <a:spLocks noGrp="1"/>
          </p:cNvSpPr>
          <p:nvPr>
            <p:ph type="body" sz="quarter" idx="13"/>
          </p:nvPr>
        </p:nvSpPr>
        <p:spPr>
          <a:xfrm>
            <a:off x="552450" y="1828800"/>
            <a:ext cx="8001000" cy="613604"/>
          </a:xfrm>
        </p:spPr>
        <p:txBody>
          <a:bodyPr>
            <a:noAutofit/>
          </a:bodyPr>
          <a:lstStyle/>
          <a:p>
            <a:pPr lvl="0" fontAlgn="auto">
              <a:spcBef>
                <a:spcPts val="0"/>
              </a:spcBef>
              <a:spcAft>
                <a:spcPts val="0"/>
              </a:spcAft>
              <a:defRPr/>
            </a:pPr>
            <a:r>
              <a:rPr lang="en-US" altLang="en-US" b="1" kern="0" dirty="0">
                <a:solidFill>
                  <a:prstClr val="black"/>
                </a:solidFill>
              </a:rPr>
              <a:t>Learning Objective P1: </a:t>
            </a:r>
            <a:r>
              <a:rPr lang="en-US" altLang="en-US" kern="0" dirty="0">
                <a:solidFill>
                  <a:prstClr val="black"/>
                </a:solidFill>
              </a:rPr>
              <a:t>Allocate overhead costs to products using the plantwide overhead rate method.</a:t>
            </a:r>
            <a:endParaRPr lang="en-US" kern="0" dirty="0">
              <a:solidFill>
                <a:prstClr val="black"/>
              </a:solidFill>
            </a:endParaRPr>
          </a:p>
        </p:txBody>
      </p:sp>
      <p:sp>
        <p:nvSpPr>
          <p:cNvPr id="8" name="Content Placeholder 7"/>
          <p:cNvSpPr>
            <a:spLocks noGrp="1"/>
          </p:cNvSpPr>
          <p:nvPr>
            <p:ph sz="quarter" idx="15"/>
          </p:nvPr>
        </p:nvSpPr>
        <p:spPr>
          <a:xfrm>
            <a:off x="457200" y="2667000"/>
            <a:ext cx="8229600" cy="914400"/>
          </a:xfrm>
        </p:spPr>
        <p:txBody>
          <a:bodyPr>
            <a:normAutofit/>
          </a:bodyPr>
          <a:lstStyle/>
          <a:p>
            <a:pPr marL="0" indent="0">
              <a:buNone/>
            </a:pPr>
            <a:r>
              <a:rPr lang="en-US" sz="2400" kern="0" dirty="0"/>
              <a:t>Exhibit 17.3</a:t>
            </a:r>
          </a:p>
          <a:p>
            <a:pPr marL="0" indent="0" algn="ctr">
              <a:buNone/>
            </a:pPr>
            <a:r>
              <a:rPr lang="en-US" sz="2400" dirty="0" err="1"/>
              <a:t>KartCo's</a:t>
            </a:r>
            <a:r>
              <a:rPr lang="en-US" sz="2400" dirty="0"/>
              <a:t> Budgeted Direct Labor Hours</a:t>
            </a:r>
            <a:endParaRPr lang="en-US" sz="2400" kern="0" dirty="0"/>
          </a:p>
        </p:txBody>
      </p:sp>
      <p:graphicFrame>
        <p:nvGraphicFramePr>
          <p:cNvPr id="2" name="Table 1"/>
          <p:cNvGraphicFramePr>
            <a:graphicFrameLocks noGrp="1"/>
          </p:cNvGraphicFramePr>
          <p:nvPr>
            <p:extLst>
              <p:ext uri="{D42A27DB-BD31-4B8C-83A1-F6EECF244321}">
                <p14:modId xmlns:p14="http://schemas.microsoft.com/office/powerpoint/2010/main" val="687257801"/>
              </p:ext>
            </p:extLst>
          </p:nvPr>
        </p:nvGraphicFramePr>
        <p:xfrm>
          <a:off x="533400" y="3733800"/>
          <a:ext cx="8153399" cy="2209802"/>
        </p:xfrm>
        <a:graphic>
          <a:graphicData uri="http://schemas.openxmlformats.org/drawingml/2006/table">
            <a:tbl>
              <a:tblPr firstRow="1" bandRow="1">
                <a:tableStyleId>{5940675A-B579-460E-94D1-54222C63F5DA}</a:tableStyleId>
              </a:tblPr>
              <a:tblGrid>
                <a:gridCol w="1734886">
                  <a:extLst>
                    <a:ext uri="{9D8B030D-6E8A-4147-A177-3AD203B41FA5}">
                      <a16:colId xmlns:a16="http://schemas.microsoft.com/office/drawing/2014/main" val="20000"/>
                    </a:ext>
                  </a:extLst>
                </a:gridCol>
                <a:gridCol w="1890200">
                  <a:extLst>
                    <a:ext uri="{9D8B030D-6E8A-4147-A177-3AD203B41FA5}">
                      <a16:colId xmlns:a16="http://schemas.microsoft.com/office/drawing/2014/main" val="20001"/>
                    </a:ext>
                  </a:extLst>
                </a:gridCol>
                <a:gridCol w="416202">
                  <a:extLst>
                    <a:ext uri="{9D8B030D-6E8A-4147-A177-3AD203B41FA5}">
                      <a16:colId xmlns:a16="http://schemas.microsoft.com/office/drawing/2014/main" val="20002"/>
                    </a:ext>
                  </a:extLst>
                </a:gridCol>
                <a:gridCol w="1900038">
                  <a:extLst>
                    <a:ext uri="{9D8B030D-6E8A-4147-A177-3AD203B41FA5}">
                      <a16:colId xmlns:a16="http://schemas.microsoft.com/office/drawing/2014/main" val="20003"/>
                    </a:ext>
                  </a:extLst>
                </a:gridCol>
                <a:gridCol w="441344">
                  <a:extLst>
                    <a:ext uri="{9D8B030D-6E8A-4147-A177-3AD203B41FA5}">
                      <a16:colId xmlns:a16="http://schemas.microsoft.com/office/drawing/2014/main" val="20004"/>
                    </a:ext>
                  </a:extLst>
                </a:gridCol>
                <a:gridCol w="1770729">
                  <a:extLst>
                    <a:ext uri="{9D8B030D-6E8A-4147-A177-3AD203B41FA5}">
                      <a16:colId xmlns:a16="http://schemas.microsoft.com/office/drawing/2014/main" val="20005"/>
                    </a:ext>
                  </a:extLst>
                </a:gridCol>
              </a:tblGrid>
              <a:tr h="690563">
                <a:tc>
                  <a:txBody>
                    <a:bodyPr/>
                    <a:lstStyle/>
                    <a:p>
                      <a:pPr algn="ctr"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Number of units</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Direct Labor Hours per Unit</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Total Direct Labor Hours</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690563">
                <a:tc>
                  <a:txBody>
                    <a:bodyPr/>
                    <a:lstStyle/>
                    <a:p>
                      <a:pPr algn="l"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Standard go-kart</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5,000</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15</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75,000</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414338">
                <a:tc>
                  <a:txBody>
                    <a:bodyPr/>
                    <a:lstStyle/>
                    <a:p>
                      <a:pPr algn="l"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Custom go-kart</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1,000</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25</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fontAlgn="ctr"/>
                      <a:r>
                        <a:rPr lang="en-US" sz="1400" u="sng" strike="noStrike" dirty="0">
                          <a:effectLst/>
                          <a:latin typeface="Verdana" panose="020B0604030504040204" pitchFamily="34" charset="0"/>
                          <a:ea typeface="Verdana" panose="020B0604030504040204" pitchFamily="34" charset="0"/>
                          <a:cs typeface="Verdana" panose="020B0604030504040204" pitchFamily="34" charset="0"/>
                        </a:rPr>
                        <a:t>25,000</a:t>
                      </a:r>
                      <a:endParaRPr lang="en-US" sz="1400" b="0" i="0" u="sng"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414338">
                <a:tc>
                  <a:txBody>
                    <a:bodyPr/>
                    <a:lstStyle/>
                    <a:p>
                      <a:pPr algn="l"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Total</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 </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 </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fontAlgn="ctr"/>
                      <a:r>
                        <a:rPr lang="en-US" sz="1400" u="sng" strike="noStrike" dirty="0">
                          <a:effectLst/>
                          <a:latin typeface="Verdana" panose="020B0604030504040204" pitchFamily="34" charset="0"/>
                          <a:ea typeface="Verdana" panose="020B0604030504040204" pitchFamily="34" charset="0"/>
                          <a:cs typeface="Verdana" panose="020B0604030504040204" pitchFamily="34" charset="0"/>
                        </a:rPr>
                        <a:t>100,000</a:t>
                      </a:r>
                      <a:endParaRPr lang="en-US" sz="1400" b="0" i="0" u="sng"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2988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609600"/>
            <a:ext cx="8991600" cy="1066800"/>
          </a:xfrm>
        </p:spPr>
        <p:txBody>
          <a:bodyPr>
            <a:noAutofit/>
          </a:bodyPr>
          <a:lstStyle/>
          <a:p>
            <a:r>
              <a:rPr lang="en-US" altLang="en-US" dirty="0"/>
              <a:t>Plantwide Overhead Rate Method Illustration (2 of 6)</a:t>
            </a:r>
            <a:endParaRPr lang="en-US" dirty="0"/>
          </a:p>
        </p:txBody>
      </p:sp>
      <p:sp>
        <p:nvSpPr>
          <p:cNvPr id="7" name="Text Placeholder 6"/>
          <p:cNvSpPr>
            <a:spLocks noGrp="1"/>
          </p:cNvSpPr>
          <p:nvPr>
            <p:ph type="body" sz="quarter" idx="13"/>
          </p:nvPr>
        </p:nvSpPr>
        <p:spPr>
          <a:xfrm>
            <a:off x="152400" y="1828800"/>
            <a:ext cx="8801100" cy="613604"/>
          </a:xfrm>
        </p:spPr>
        <p:txBody>
          <a:bodyPr>
            <a:noAutofit/>
          </a:bodyPr>
          <a:lstStyle/>
          <a:p>
            <a:pPr lvl="0" fontAlgn="auto">
              <a:spcBef>
                <a:spcPts val="0"/>
              </a:spcBef>
              <a:spcAft>
                <a:spcPts val="0"/>
              </a:spcAft>
              <a:defRPr/>
            </a:pPr>
            <a:r>
              <a:rPr lang="en-US" altLang="en-US" b="1" kern="0" dirty="0">
                <a:solidFill>
                  <a:prstClr val="black"/>
                </a:solidFill>
              </a:rPr>
              <a:t>Learning Objective P1: </a:t>
            </a:r>
            <a:r>
              <a:rPr lang="en-US" altLang="en-US" kern="0" dirty="0">
                <a:solidFill>
                  <a:prstClr val="black"/>
                </a:solidFill>
              </a:rPr>
              <a:t>Allocate overhead costs to products using the plantwide overhead rate method.</a:t>
            </a:r>
            <a:endParaRPr lang="en-US" kern="0" dirty="0">
              <a:solidFill>
                <a:prstClr val="black"/>
              </a:solidFill>
            </a:endParaRPr>
          </a:p>
        </p:txBody>
      </p:sp>
      <p:sp>
        <p:nvSpPr>
          <p:cNvPr id="8" name="Content Placeholder 7"/>
          <p:cNvSpPr>
            <a:spLocks noGrp="1"/>
          </p:cNvSpPr>
          <p:nvPr>
            <p:ph sz="quarter" idx="15"/>
          </p:nvPr>
        </p:nvSpPr>
        <p:spPr>
          <a:xfrm>
            <a:off x="502920" y="2644140"/>
            <a:ext cx="8107680" cy="1013460"/>
          </a:xfrm>
        </p:spPr>
        <p:txBody>
          <a:bodyPr>
            <a:normAutofit/>
          </a:bodyPr>
          <a:lstStyle/>
          <a:p>
            <a:pPr marL="0" indent="0">
              <a:buNone/>
            </a:pPr>
            <a:r>
              <a:rPr lang="en-US" sz="2400" kern="0" dirty="0"/>
              <a:t>Exhibit 17.4</a:t>
            </a:r>
          </a:p>
          <a:p>
            <a:pPr marL="0" indent="0" algn="ctr">
              <a:buNone/>
            </a:pPr>
            <a:r>
              <a:rPr lang="en-US" sz="2400" dirty="0" err="1"/>
              <a:t>Kartco's</a:t>
            </a:r>
            <a:r>
              <a:rPr lang="en-US" sz="2400" dirty="0"/>
              <a:t> Budgeted Overhead Costs</a:t>
            </a:r>
            <a:endParaRPr lang="en-US" sz="2400" kern="0" dirty="0"/>
          </a:p>
        </p:txBody>
      </p:sp>
      <p:graphicFrame>
        <p:nvGraphicFramePr>
          <p:cNvPr id="12" name="Table 11"/>
          <p:cNvGraphicFramePr>
            <a:graphicFrameLocks noGrp="1"/>
          </p:cNvGraphicFramePr>
          <p:nvPr>
            <p:extLst>
              <p:ext uri="{D42A27DB-BD31-4B8C-83A1-F6EECF244321}">
                <p14:modId xmlns:p14="http://schemas.microsoft.com/office/powerpoint/2010/main" val="246609370"/>
              </p:ext>
            </p:extLst>
          </p:nvPr>
        </p:nvGraphicFramePr>
        <p:xfrm>
          <a:off x="914400" y="3733800"/>
          <a:ext cx="7239000" cy="1905000"/>
        </p:xfrm>
        <a:graphic>
          <a:graphicData uri="http://schemas.openxmlformats.org/drawingml/2006/table">
            <a:tbl>
              <a:tblPr firstRow="1" bandRow="1">
                <a:tableStyleId>{5940675A-B579-460E-94D1-54222C63F5DA}</a:tableStyleId>
              </a:tblPr>
              <a:tblGrid>
                <a:gridCol w="5414932">
                  <a:extLst>
                    <a:ext uri="{9D8B030D-6E8A-4147-A177-3AD203B41FA5}">
                      <a16:colId xmlns:a16="http://schemas.microsoft.com/office/drawing/2014/main" val="20000"/>
                    </a:ext>
                  </a:extLst>
                </a:gridCol>
                <a:gridCol w="1824068">
                  <a:extLst>
                    <a:ext uri="{9D8B030D-6E8A-4147-A177-3AD203B41FA5}">
                      <a16:colId xmlns:a16="http://schemas.microsoft.com/office/drawing/2014/main" val="20001"/>
                    </a:ext>
                  </a:extLst>
                </a:gridCol>
              </a:tblGrid>
              <a:tr h="612624">
                <a:tc>
                  <a:txBody>
                    <a:bodyPr/>
                    <a:lstStyle/>
                    <a:p>
                      <a:pPr marL="16510" marR="0">
                        <a:spcBef>
                          <a:spcPts val="0"/>
                        </a:spcBef>
                        <a:spcAft>
                          <a:spcPts val="0"/>
                        </a:spcAft>
                      </a:pPr>
                      <a:r>
                        <a:rPr lang="en-US" sz="1400" b="1" dirty="0">
                          <a:effectLst/>
                          <a:latin typeface="Verdana" pitchFamily="34" charset="0"/>
                          <a:ea typeface="Verdana" pitchFamily="34" charset="0"/>
                          <a:cs typeface="Verdana" pitchFamily="34" charset="0"/>
                        </a:rPr>
                        <a:t>Overhead Item:</a:t>
                      </a:r>
                    </a:p>
                  </a:txBody>
                  <a:tcPr anchor="ctr"/>
                </a:tc>
                <a:tc>
                  <a:txBody>
                    <a:bodyPr/>
                    <a:lstStyle/>
                    <a:p>
                      <a:pPr marL="0" marR="173990" algn="r">
                        <a:spcBef>
                          <a:spcPts val="0"/>
                        </a:spcBef>
                        <a:spcAft>
                          <a:spcPts val="0"/>
                        </a:spcAft>
                      </a:pPr>
                      <a:endParaRPr lang="en-US" sz="1400" b="1" dirty="0">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30792">
                <a:tc>
                  <a:txBody>
                    <a:bodyPr/>
                    <a:lstStyle/>
                    <a:p>
                      <a:pPr marL="16510" marR="0">
                        <a:spcBef>
                          <a:spcPts val="0"/>
                        </a:spcBef>
                        <a:spcAft>
                          <a:spcPts val="0"/>
                        </a:spcAft>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Indirect labor costs…………………………</a:t>
                      </a:r>
                      <a:endParaRPr lang="en-US" sz="1400" dirty="0">
                        <a:effectLst/>
                        <a:latin typeface="Verdana" pitchFamily="34" charset="0"/>
                        <a:ea typeface="Verdana" pitchFamily="34" charset="0"/>
                        <a:cs typeface="Verdana" pitchFamily="34" charset="0"/>
                      </a:endParaRPr>
                    </a:p>
                  </a:txBody>
                  <a:tcPr anchor="ctr"/>
                </a:tc>
                <a:tc>
                  <a:txBody>
                    <a:bodyPr/>
                    <a:lstStyle/>
                    <a:p>
                      <a:pPr marL="0" marR="0" algn="r" defTabSz="914400" rtl="0" eaLnBrk="1" latinLnBrk="0" hangingPunct="1">
                        <a:spcBef>
                          <a:spcPts val="0"/>
                        </a:spcBef>
                        <a:spcAft>
                          <a:spcPts val="0"/>
                        </a:spcAft>
                      </a:pPr>
                      <a:r>
                        <a:rPr lang="en-US" sz="1400" kern="1200" dirty="0">
                          <a:solidFill>
                            <a:schemeClr val="tx1"/>
                          </a:solidFill>
                          <a:effectLst/>
                          <a:latin typeface="Verdana" pitchFamily="34" charset="0"/>
                          <a:ea typeface="Verdana" pitchFamily="34" charset="0"/>
                          <a:cs typeface="Verdana" pitchFamily="34" charset="0"/>
                        </a:rPr>
                        <a:t>$4,000,000</a:t>
                      </a:r>
                    </a:p>
                  </a:txBody>
                  <a:tcPr anchor="ctr"/>
                </a:tc>
                <a:extLst>
                  <a:ext uri="{0D108BD9-81ED-4DB2-BD59-A6C34878D82A}">
                    <a16:rowId xmlns:a16="http://schemas.microsoft.com/office/drawing/2014/main" val="10001"/>
                  </a:ext>
                </a:extLst>
              </a:tr>
              <a:tr h="430792">
                <a:tc>
                  <a:txBody>
                    <a:bodyPr/>
                    <a:lstStyle/>
                    <a:p>
                      <a:pPr marL="16510" marR="0">
                        <a:spcBef>
                          <a:spcPts val="0"/>
                        </a:spcBef>
                        <a:spcAft>
                          <a:spcPts val="0"/>
                        </a:spcAft>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Factory utilities……………………………….</a:t>
                      </a:r>
                      <a:endParaRPr lang="en-US" sz="1400" dirty="0">
                        <a:effectLst/>
                        <a:latin typeface="Verdana" pitchFamily="34" charset="0"/>
                        <a:ea typeface="Verdana" pitchFamily="34" charset="0"/>
                        <a:cs typeface="Verdana" pitchFamily="34" charset="0"/>
                      </a:endParaRPr>
                    </a:p>
                  </a:txBody>
                  <a:tcPr anchor="ctr"/>
                </a:tc>
                <a:tc>
                  <a:txBody>
                    <a:bodyPr/>
                    <a:lstStyle/>
                    <a:p>
                      <a:pPr marL="0" marR="0" algn="r" defTabSz="914400" rtl="0" eaLnBrk="1" latinLnBrk="0" hangingPunct="1">
                        <a:spcBef>
                          <a:spcPts val="0"/>
                        </a:spcBef>
                        <a:spcAft>
                          <a:spcPts val="0"/>
                        </a:spcAft>
                      </a:pPr>
                      <a:r>
                        <a:rPr lang="en-US" sz="1400" u="sng" kern="1200" dirty="0">
                          <a:solidFill>
                            <a:schemeClr val="tx1"/>
                          </a:solidFill>
                          <a:effectLst/>
                          <a:latin typeface="Verdana" pitchFamily="34" charset="0"/>
                          <a:ea typeface="Verdana" pitchFamily="34" charset="0"/>
                          <a:cs typeface="Verdana" pitchFamily="34" charset="0"/>
                        </a:rPr>
                        <a:t>800,000</a:t>
                      </a:r>
                    </a:p>
                  </a:txBody>
                  <a:tcPr anchor="ctr"/>
                </a:tc>
                <a:extLst>
                  <a:ext uri="{0D108BD9-81ED-4DB2-BD59-A6C34878D82A}">
                    <a16:rowId xmlns:a16="http://schemas.microsoft.com/office/drawing/2014/main" val="10002"/>
                  </a:ext>
                </a:extLst>
              </a:tr>
              <a:tr h="430792">
                <a:tc>
                  <a:txBody>
                    <a:bodyPr/>
                    <a:lstStyle/>
                    <a:p>
                      <a:pPr marL="16510" marR="0">
                        <a:spcBef>
                          <a:spcPts val="0"/>
                        </a:spcBef>
                        <a:spcAft>
                          <a:spcPts val="0"/>
                        </a:spcAft>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Total budgeted overhead costs………</a:t>
                      </a:r>
                      <a:endParaRPr lang="en-US" sz="1400" dirty="0">
                        <a:effectLst/>
                        <a:latin typeface="Verdana" pitchFamily="34" charset="0"/>
                        <a:ea typeface="Verdana" pitchFamily="34" charset="0"/>
                        <a:cs typeface="Verdana" pitchFamily="34" charset="0"/>
                      </a:endParaRPr>
                    </a:p>
                  </a:txBody>
                  <a:tcPr anchor="ctr"/>
                </a:tc>
                <a:tc>
                  <a:txBody>
                    <a:bodyPr/>
                    <a:lstStyle/>
                    <a:p>
                      <a:pPr marL="0" marR="0" algn="r" defTabSz="914400" rtl="0" eaLnBrk="1" latinLnBrk="0" hangingPunct="1">
                        <a:spcBef>
                          <a:spcPts val="0"/>
                        </a:spcBef>
                        <a:spcAft>
                          <a:spcPts val="0"/>
                        </a:spcAft>
                      </a:pPr>
                      <a:r>
                        <a:rPr lang="en-US" sz="1400" u="sng" kern="1200" dirty="0">
                          <a:solidFill>
                            <a:schemeClr val="tx1"/>
                          </a:solidFill>
                          <a:effectLst/>
                          <a:latin typeface="Verdana" pitchFamily="34" charset="0"/>
                          <a:ea typeface="Verdana" pitchFamily="34" charset="0"/>
                          <a:cs typeface="Verdana" pitchFamily="34" charset="0"/>
                        </a:rPr>
                        <a:t>$4,800,000</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085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533400"/>
            <a:ext cx="8991600" cy="1173480"/>
          </a:xfrm>
        </p:spPr>
        <p:txBody>
          <a:bodyPr>
            <a:noAutofit/>
          </a:bodyPr>
          <a:lstStyle/>
          <a:p>
            <a:r>
              <a:rPr lang="en-US" altLang="en-US" dirty="0"/>
              <a:t>Plantwide Overhead Rate Method Illustration (3 of 6)</a:t>
            </a:r>
            <a:endParaRPr lang="en-US" dirty="0"/>
          </a:p>
        </p:txBody>
      </p:sp>
      <p:sp>
        <p:nvSpPr>
          <p:cNvPr id="10" name="Text Placeholder 9"/>
          <p:cNvSpPr>
            <a:spLocks noGrp="1"/>
          </p:cNvSpPr>
          <p:nvPr>
            <p:ph type="body" sz="quarter" idx="13"/>
          </p:nvPr>
        </p:nvSpPr>
        <p:spPr>
          <a:xfrm>
            <a:off x="528306" y="1905000"/>
            <a:ext cx="8158494" cy="762000"/>
          </a:xfrm>
        </p:spPr>
        <p:txBody>
          <a:bodyPr>
            <a:noAutofit/>
          </a:bodyPr>
          <a:lstStyle/>
          <a:p>
            <a:pPr lvl="0" fontAlgn="auto">
              <a:spcBef>
                <a:spcPts val="0"/>
              </a:spcBef>
              <a:spcAft>
                <a:spcPts val="0"/>
              </a:spcAft>
              <a:defRPr/>
            </a:pPr>
            <a:r>
              <a:rPr lang="en-US" altLang="en-US" b="1" kern="0" dirty="0">
                <a:solidFill>
                  <a:prstClr val="black"/>
                </a:solidFill>
              </a:rPr>
              <a:t>Learning Objective P1: </a:t>
            </a:r>
            <a:r>
              <a:rPr lang="en-US" altLang="en-US" kern="0" dirty="0">
                <a:solidFill>
                  <a:prstClr val="black"/>
                </a:solidFill>
              </a:rPr>
              <a:t>Allocate overhead costs to products using the plantwide overhead rate method.</a:t>
            </a:r>
            <a:endParaRPr lang="en-US" kern="0" dirty="0">
              <a:solidFill>
                <a:prstClr val="black"/>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278789930"/>
              </p:ext>
            </p:extLst>
          </p:nvPr>
        </p:nvGraphicFramePr>
        <p:xfrm>
          <a:off x="325644" y="3006791"/>
          <a:ext cx="8513556" cy="841457"/>
        </p:xfrm>
        <a:graphic>
          <a:graphicData uri="http://schemas.openxmlformats.org/presentationml/2006/ole">
            <mc:AlternateContent xmlns:mc="http://schemas.openxmlformats.org/markup-compatibility/2006">
              <mc:Choice xmlns:v="urn:schemas-microsoft-com:vml" Requires="v">
                <p:oleObj spid="_x0000_s3313" name="Equation" r:id="rId4" imgW="4368600" imgH="431640" progId="Equation.3">
                  <p:embed/>
                </p:oleObj>
              </mc:Choice>
              <mc:Fallback>
                <p:oleObj name="Equation" r:id="rId4" imgW="4368600" imgH="431640" progId="Equation.3">
                  <p:embed/>
                  <p:pic>
                    <p:nvPicPr>
                      <p:cNvPr id="0" name=""/>
                      <p:cNvPicPr/>
                      <p:nvPr/>
                    </p:nvPicPr>
                    <p:blipFill>
                      <a:blip r:embed="rId5"/>
                      <a:stretch>
                        <a:fillRect/>
                      </a:stretch>
                    </p:blipFill>
                    <p:spPr>
                      <a:xfrm>
                        <a:off x="325644" y="3006791"/>
                        <a:ext cx="8513556" cy="841457"/>
                      </a:xfrm>
                      <a:prstGeom prst="rect">
                        <a:avLst/>
                      </a:prstGeom>
                    </p:spPr>
                  </p:pic>
                </p:oleObj>
              </mc:Fallback>
            </mc:AlternateContent>
          </a:graphicData>
        </a:graphic>
      </p:graphicFrame>
    </p:spTree>
    <p:extLst>
      <p:ext uri="{BB962C8B-B14F-4D97-AF65-F5344CB8AC3E}">
        <p14:creationId xmlns:p14="http://schemas.microsoft.com/office/powerpoint/2010/main" val="351723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533400"/>
            <a:ext cx="8991600" cy="1066800"/>
          </a:xfrm>
        </p:spPr>
        <p:txBody>
          <a:bodyPr>
            <a:noAutofit/>
          </a:bodyPr>
          <a:lstStyle/>
          <a:p>
            <a:r>
              <a:rPr lang="en-US" altLang="en-US" dirty="0"/>
              <a:t>Plantwide Overhead Rate Method Illustration (4 of 6)</a:t>
            </a:r>
            <a:endParaRPr lang="en-US" dirty="0"/>
          </a:p>
        </p:txBody>
      </p:sp>
      <p:sp>
        <p:nvSpPr>
          <p:cNvPr id="10" name="Text Placeholder 9"/>
          <p:cNvSpPr>
            <a:spLocks noGrp="1"/>
          </p:cNvSpPr>
          <p:nvPr>
            <p:ph type="body" sz="quarter" idx="13"/>
          </p:nvPr>
        </p:nvSpPr>
        <p:spPr>
          <a:xfrm>
            <a:off x="206188" y="1752600"/>
            <a:ext cx="8763000" cy="674964"/>
          </a:xfrm>
        </p:spPr>
        <p:txBody>
          <a:bodyPr>
            <a:noAutofit/>
          </a:bodyPr>
          <a:lstStyle/>
          <a:p>
            <a:pPr lvl="0" fontAlgn="auto">
              <a:spcBef>
                <a:spcPts val="0"/>
              </a:spcBef>
              <a:spcAft>
                <a:spcPts val="0"/>
              </a:spcAft>
              <a:defRPr/>
            </a:pPr>
            <a:r>
              <a:rPr lang="en-US" altLang="en-US" b="1" kern="0" dirty="0">
                <a:solidFill>
                  <a:prstClr val="black"/>
                </a:solidFill>
              </a:rPr>
              <a:t>Learning Objective P1: </a:t>
            </a:r>
            <a:r>
              <a:rPr lang="en-US" altLang="en-US" kern="0" dirty="0">
                <a:solidFill>
                  <a:prstClr val="black"/>
                </a:solidFill>
              </a:rPr>
              <a:t>Allocate overhead costs to products using the plantwide overhead rate method.</a:t>
            </a:r>
            <a:endParaRPr lang="en-US" kern="0" dirty="0">
              <a:solidFill>
                <a:prstClr val="black"/>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865878913"/>
              </p:ext>
            </p:extLst>
          </p:nvPr>
        </p:nvGraphicFramePr>
        <p:xfrm>
          <a:off x="1616075" y="2667000"/>
          <a:ext cx="5915025" cy="1289050"/>
        </p:xfrm>
        <a:graphic>
          <a:graphicData uri="http://schemas.openxmlformats.org/presentationml/2006/ole">
            <mc:AlternateContent xmlns:mc="http://schemas.openxmlformats.org/markup-compatibility/2006">
              <mc:Choice xmlns:v="urn:schemas-microsoft-com:vml" Requires="v">
                <p:oleObj spid="_x0000_s4335" name="Equation" r:id="rId4" imgW="3035160" imgH="660240" progId="Equation.3">
                  <p:embed/>
                </p:oleObj>
              </mc:Choice>
              <mc:Fallback>
                <p:oleObj name="Equation" r:id="rId4" imgW="3035160" imgH="660240" progId="Equation.3">
                  <p:embed/>
                  <p:pic>
                    <p:nvPicPr>
                      <p:cNvPr id="0" name=""/>
                      <p:cNvPicPr/>
                      <p:nvPr/>
                    </p:nvPicPr>
                    <p:blipFill>
                      <a:blip r:embed="rId5"/>
                      <a:stretch>
                        <a:fillRect/>
                      </a:stretch>
                    </p:blipFill>
                    <p:spPr>
                      <a:xfrm>
                        <a:off x="1616075" y="2667000"/>
                        <a:ext cx="5915025" cy="1289050"/>
                      </a:xfrm>
                      <a:prstGeom prst="rect">
                        <a:avLst/>
                      </a:prstGeom>
                    </p:spPr>
                  </p:pic>
                </p:oleObj>
              </mc:Fallback>
            </mc:AlternateContent>
          </a:graphicData>
        </a:graphic>
      </p:graphicFrame>
      <p:sp>
        <p:nvSpPr>
          <p:cNvPr id="2" name="Content Placeholder 1"/>
          <p:cNvSpPr>
            <a:spLocks noGrp="1"/>
          </p:cNvSpPr>
          <p:nvPr>
            <p:ph idx="1"/>
          </p:nvPr>
        </p:nvSpPr>
        <p:spPr>
          <a:xfrm>
            <a:off x="457200" y="4343400"/>
            <a:ext cx="8229600" cy="2057400"/>
          </a:xfrm>
        </p:spPr>
        <p:txBody>
          <a:bodyPr>
            <a:normAutofit/>
          </a:bodyPr>
          <a:lstStyle/>
          <a:p>
            <a:pPr marL="0" indent="0">
              <a:spcBef>
                <a:spcPct val="50000"/>
              </a:spcBef>
              <a:buNone/>
            </a:pPr>
            <a:r>
              <a:rPr lang="en-US" altLang="en-US" sz="2400" dirty="0"/>
              <a:t>Overhead allocated to each unit produced =  $48 × DLH per unit</a:t>
            </a:r>
          </a:p>
        </p:txBody>
      </p:sp>
    </p:spTree>
    <p:extLst>
      <p:ext uri="{BB962C8B-B14F-4D97-AF65-F5344CB8AC3E}">
        <p14:creationId xmlns:p14="http://schemas.microsoft.com/office/powerpoint/2010/main" val="3268848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533400"/>
            <a:ext cx="8991600" cy="1066800"/>
          </a:xfrm>
        </p:spPr>
        <p:txBody>
          <a:bodyPr>
            <a:noAutofit/>
          </a:bodyPr>
          <a:lstStyle/>
          <a:p>
            <a:pPr>
              <a:defRPr/>
            </a:pPr>
            <a:r>
              <a:rPr lang="en-US" dirty="0"/>
              <a:t>Plantwide Overhead Rate Method Illustration (5 of 6)</a:t>
            </a:r>
          </a:p>
        </p:txBody>
      </p:sp>
      <p:sp>
        <p:nvSpPr>
          <p:cNvPr id="7" name="Text Placeholder 6"/>
          <p:cNvSpPr>
            <a:spLocks noGrp="1"/>
          </p:cNvSpPr>
          <p:nvPr>
            <p:ph type="body" sz="quarter" idx="13"/>
          </p:nvPr>
        </p:nvSpPr>
        <p:spPr>
          <a:xfrm>
            <a:off x="152400" y="1830953"/>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P1: </a:t>
            </a:r>
            <a:r>
              <a:rPr lang="en-US" altLang="en-US" kern="0" dirty="0">
                <a:solidFill>
                  <a:prstClr val="black"/>
                </a:solidFill>
              </a:rPr>
              <a:t>Allocate overhead costs to products using the plantwide overhead rate method.</a:t>
            </a:r>
            <a:endParaRPr lang="en-US" kern="0" dirty="0">
              <a:solidFill>
                <a:prstClr val="black"/>
              </a:solidFill>
            </a:endParaRPr>
          </a:p>
        </p:txBody>
      </p:sp>
      <p:sp>
        <p:nvSpPr>
          <p:cNvPr id="8" name="Content Placeholder 7"/>
          <p:cNvSpPr>
            <a:spLocks noGrp="1"/>
          </p:cNvSpPr>
          <p:nvPr>
            <p:ph sz="quarter" idx="15"/>
          </p:nvPr>
        </p:nvSpPr>
        <p:spPr>
          <a:xfrm>
            <a:off x="198120" y="2750087"/>
            <a:ext cx="8793480" cy="497670"/>
          </a:xfrm>
        </p:spPr>
        <p:txBody>
          <a:bodyPr>
            <a:normAutofit/>
          </a:bodyPr>
          <a:lstStyle/>
          <a:p>
            <a:pPr marL="0" indent="0" algn="ctr">
              <a:buNone/>
            </a:pPr>
            <a:r>
              <a:rPr lang="en-US" dirty="0"/>
              <a:t>Allocation of overhead cost to products</a:t>
            </a:r>
          </a:p>
        </p:txBody>
      </p:sp>
      <p:graphicFrame>
        <p:nvGraphicFramePr>
          <p:cNvPr id="2" name="Table 1"/>
          <p:cNvGraphicFramePr>
            <a:graphicFrameLocks noGrp="1"/>
          </p:cNvGraphicFramePr>
          <p:nvPr>
            <p:extLst>
              <p:ext uri="{D42A27DB-BD31-4B8C-83A1-F6EECF244321}">
                <p14:modId xmlns:p14="http://schemas.microsoft.com/office/powerpoint/2010/main" val="483383543"/>
              </p:ext>
            </p:extLst>
          </p:nvPr>
        </p:nvGraphicFramePr>
        <p:xfrm>
          <a:off x="1066800" y="3429000"/>
          <a:ext cx="6989127" cy="1689410"/>
        </p:xfrm>
        <a:graphic>
          <a:graphicData uri="http://schemas.openxmlformats.org/drawingml/2006/table">
            <a:tbl>
              <a:tblPr firstRow="1" bandRow="1">
                <a:tableStyleId>{5940675A-B579-460E-94D1-54222C63F5DA}</a:tableStyleId>
              </a:tblPr>
              <a:tblGrid>
                <a:gridCol w="1779905">
                  <a:extLst>
                    <a:ext uri="{9D8B030D-6E8A-4147-A177-3AD203B41FA5}">
                      <a16:colId xmlns:a16="http://schemas.microsoft.com/office/drawing/2014/main" val="20000"/>
                    </a:ext>
                  </a:extLst>
                </a:gridCol>
                <a:gridCol w="2118042">
                  <a:extLst>
                    <a:ext uri="{9D8B030D-6E8A-4147-A177-3AD203B41FA5}">
                      <a16:colId xmlns:a16="http://schemas.microsoft.com/office/drawing/2014/main" val="20001"/>
                    </a:ext>
                  </a:extLst>
                </a:gridCol>
                <a:gridCol w="390843">
                  <a:extLst>
                    <a:ext uri="{9D8B030D-6E8A-4147-A177-3AD203B41FA5}">
                      <a16:colId xmlns:a16="http://schemas.microsoft.com/office/drawing/2014/main" val="20002"/>
                    </a:ext>
                  </a:extLst>
                </a:gridCol>
                <a:gridCol w="652780">
                  <a:extLst>
                    <a:ext uri="{9D8B030D-6E8A-4147-A177-3AD203B41FA5}">
                      <a16:colId xmlns:a16="http://schemas.microsoft.com/office/drawing/2014/main" val="20003"/>
                    </a:ext>
                  </a:extLst>
                </a:gridCol>
                <a:gridCol w="480377">
                  <a:extLst>
                    <a:ext uri="{9D8B030D-6E8A-4147-A177-3AD203B41FA5}">
                      <a16:colId xmlns:a16="http://schemas.microsoft.com/office/drawing/2014/main" val="20004"/>
                    </a:ext>
                  </a:extLst>
                </a:gridCol>
                <a:gridCol w="1567180">
                  <a:extLst>
                    <a:ext uri="{9D8B030D-6E8A-4147-A177-3AD203B41FA5}">
                      <a16:colId xmlns:a16="http://schemas.microsoft.com/office/drawing/2014/main" val="20005"/>
                    </a:ext>
                  </a:extLst>
                </a:gridCol>
              </a:tblGrid>
              <a:tr h="577483">
                <a:tc>
                  <a:txBody>
                    <a:bodyPr/>
                    <a:lstStyle/>
                    <a:p>
                      <a:pPr algn="ctr"/>
                      <a:endParaRPr lang="en-US" sz="1400" b="1" u="none" dirty="0">
                        <a:latin typeface="Verdana" pitchFamily="34" charset="0"/>
                        <a:ea typeface="Verdana" pitchFamily="34" charset="0"/>
                        <a:cs typeface="Verdana" pitchFamily="34" charset="0"/>
                      </a:endParaRPr>
                    </a:p>
                  </a:txBody>
                  <a:tcPr anchor="ctr"/>
                </a:tc>
                <a:tc>
                  <a:txBody>
                    <a:bodyPr/>
                    <a:lstStyle/>
                    <a:p>
                      <a:pPr algn="ctr"/>
                      <a:r>
                        <a:rPr lang="en-US" sz="1400" b="1" u="none" kern="1200" dirty="0">
                          <a:solidFill>
                            <a:schemeClr val="tx1"/>
                          </a:solidFill>
                          <a:effectLst/>
                          <a:latin typeface="Verdana" pitchFamily="34" charset="0"/>
                          <a:ea typeface="Verdana" pitchFamily="34" charset="0"/>
                          <a:cs typeface="Verdana" pitchFamily="34" charset="0"/>
                        </a:rPr>
                        <a:t>Overhead Rate Per</a:t>
                      </a:r>
                    </a:p>
                    <a:p>
                      <a:pPr algn="ctr"/>
                      <a:r>
                        <a:rPr lang="en-US" sz="1400" b="1" u="none" kern="1200" dirty="0">
                          <a:solidFill>
                            <a:schemeClr val="tx1"/>
                          </a:solidFill>
                          <a:effectLst/>
                          <a:latin typeface="Verdana" pitchFamily="34" charset="0"/>
                          <a:ea typeface="Verdana" pitchFamily="34" charset="0"/>
                          <a:cs typeface="Verdana" pitchFamily="34" charset="0"/>
                        </a:rPr>
                        <a:t>DLH</a:t>
                      </a:r>
                      <a:endParaRPr lang="en-US" sz="1400" b="1" u="none" dirty="0">
                        <a:latin typeface="Verdana" pitchFamily="34" charset="0"/>
                        <a:ea typeface="Verdana" pitchFamily="34" charset="0"/>
                        <a:cs typeface="Verdana" pitchFamily="34" charset="0"/>
                      </a:endParaRPr>
                    </a:p>
                  </a:txBody>
                  <a:tcPr anchor="ctr"/>
                </a:tc>
                <a:tc>
                  <a:txBody>
                    <a:bodyPr/>
                    <a:lstStyle/>
                    <a:p>
                      <a:pPr algn="ctr"/>
                      <a:endParaRPr lang="en-US" sz="1400" b="1" u="none" dirty="0">
                        <a:latin typeface="Verdana" pitchFamily="34" charset="0"/>
                        <a:ea typeface="Verdana" pitchFamily="34" charset="0"/>
                        <a:cs typeface="Verdana" pitchFamily="34" charset="0"/>
                      </a:endParaRPr>
                    </a:p>
                  </a:txBody>
                  <a:tcPr anchor="ctr"/>
                </a:tc>
                <a:tc>
                  <a:txBody>
                    <a:bodyPr/>
                    <a:lstStyle/>
                    <a:p>
                      <a:pPr algn="ctr"/>
                      <a:r>
                        <a:rPr lang="en-US" sz="1400" b="1" u="none" kern="1200" dirty="0">
                          <a:solidFill>
                            <a:schemeClr val="tx1"/>
                          </a:solidFill>
                          <a:effectLst/>
                          <a:latin typeface="Verdana" pitchFamily="34" charset="0"/>
                          <a:ea typeface="Verdana" pitchFamily="34" charset="0"/>
                          <a:cs typeface="Verdana" pitchFamily="34" charset="0"/>
                        </a:rPr>
                        <a:t>DLH</a:t>
                      </a:r>
                      <a:endParaRPr lang="en-US" sz="1400" b="1" u="none" dirty="0">
                        <a:latin typeface="Verdana" pitchFamily="34" charset="0"/>
                        <a:ea typeface="Verdana" pitchFamily="34" charset="0"/>
                        <a:cs typeface="Verdana" pitchFamily="34" charset="0"/>
                      </a:endParaRPr>
                    </a:p>
                  </a:txBody>
                  <a:tcPr anchor="ctr"/>
                </a:tc>
                <a:tc>
                  <a:txBody>
                    <a:bodyPr/>
                    <a:lstStyle/>
                    <a:p>
                      <a:pPr algn="ctr"/>
                      <a:endParaRPr lang="en-US" sz="1400" b="1" u="none" dirty="0">
                        <a:latin typeface="Verdana" pitchFamily="34" charset="0"/>
                        <a:ea typeface="Verdana" pitchFamily="34" charset="0"/>
                        <a:cs typeface="Verdana" pitchFamily="34" charset="0"/>
                      </a:endParaRPr>
                    </a:p>
                  </a:txBody>
                  <a:tcPr anchor="ctr"/>
                </a:tc>
                <a:tc>
                  <a:txBody>
                    <a:bodyPr/>
                    <a:lstStyle/>
                    <a:p>
                      <a:pPr algn="ctr"/>
                      <a:r>
                        <a:rPr lang="en-US" sz="1400" b="1" u="none" kern="1200" dirty="0">
                          <a:solidFill>
                            <a:schemeClr val="tx1"/>
                          </a:solidFill>
                          <a:effectLst/>
                          <a:latin typeface="Verdana" pitchFamily="34" charset="0"/>
                          <a:ea typeface="Verdana" pitchFamily="34" charset="0"/>
                          <a:cs typeface="Verdana" pitchFamily="34" charset="0"/>
                        </a:rPr>
                        <a:t>Allocated Per</a:t>
                      </a:r>
                    </a:p>
                    <a:p>
                      <a:pPr algn="ctr"/>
                      <a:r>
                        <a:rPr lang="en-US" sz="1400" b="1" u="none" kern="1200" dirty="0">
                          <a:solidFill>
                            <a:schemeClr val="tx1"/>
                          </a:solidFill>
                          <a:effectLst/>
                          <a:latin typeface="Verdana" pitchFamily="34" charset="0"/>
                          <a:ea typeface="Verdana" pitchFamily="34" charset="0"/>
                          <a:cs typeface="Verdana" pitchFamily="34" charset="0"/>
                        </a:rPr>
                        <a:t>Unit </a:t>
                      </a:r>
                      <a:endParaRPr lang="en-US" sz="1400" b="1" u="none"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558854">
                <a:tc>
                  <a:txBody>
                    <a:bodyPr/>
                    <a:lstStyle/>
                    <a:p>
                      <a:r>
                        <a:rPr lang="en-US" sz="1400" kern="1200" dirty="0">
                          <a:solidFill>
                            <a:schemeClr val="tx1"/>
                          </a:solidFill>
                          <a:effectLst/>
                          <a:latin typeface="Verdana" pitchFamily="34" charset="0"/>
                          <a:ea typeface="Verdana" pitchFamily="34" charset="0"/>
                          <a:cs typeface="Verdana" pitchFamily="34" charset="0"/>
                        </a:rPr>
                        <a:t>Standard go-kart</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$48</a:t>
                      </a:r>
                      <a:endParaRPr lang="en-US" sz="1400" dirty="0">
                        <a:latin typeface="Verdana" pitchFamily="34" charset="0"/>
                        <a:ea typeface="Verdana" pitchFamily="34" charset="0"/>
                        <a:cs typeface="Verdana" pitchFamily="34" charset="0"/>
                      </a:endParaRPr>
                    </a:p>
                  </a:txBody>
                  <a:tcPr anchor="ctr"/>
                </a:tc>
                <a:tc>
                  <a:txBody>
                    <a:bodyPr/>
                    <a:lstStyle/>
                    <a:p>
                      <a:pPr algn="ctr"/>
                      <a:r>
                        <a:rPr lang="en-US" altLang="en-US" sz="1400" dirty="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15</a:t>
                      </a:r>
                      <a:endParaRPr lang="en-US" sz="1400" dirty="0">
                        <a:latin typeface="Verdana" pitchFamily="34" charset="0"/>
                        <a:ea typeface="Verdana" pitchFamily="34" charset="0"/>
                        <a:cs typeface="Verdana" pitchFamily="34" charset="0"/>
                      </a:endParaRPr>
                    </a:p>
                  </a:txBody>
                  <a:tcPr anchor="ctr"/>
                </a:tc>
                <a:tc>
                  <a:txBody>
                    <a:bodyPr/>
                    <a:lstStyle/>
                    <a:p>
                      <a:pPr algn="ctr"/>
                      <a:r>
                        <a:rPr lang="en-US" sz="1400" dirty="0">
                          <a:latin typeface="Verdana" pitchFamily="34" charset="0"/>
                          <a:ea typeface="Verdana" pitchFamily="34" charset="0"/>
                          <a:cs typeface="Verdana" pitchFamily="34" charset="0"/>
                        </a:rPr>
                        <a:t>=</a:t>
                      </a: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$ 720</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553073">
                <a:tc>
                  <a:txBody>
                    <a:bodyPr/>
                    <a:lstStyle/>
                    <a:p>
                      <a:r>
                        <a:rPr lang="en-US" sz="1400" kern="1200" dirty="0">
                          <a:solidFill>
                            <a:schemeClr val="tx1"/>
                          </a:solidFill>
                          <a:effectLst/>
                          <a:latin typeface="Verdana" pitchFamily="34" charset="0"/>
                          <a:ea typeface="Verdana" pitchFamily="34" charset="0"/>
                          <a:cs typeface="Verdana" pitchFamily="34" charset="0"/>
                        </a:rPr>
                        <a:t>Custom go-kart</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$48</a:t>
                      </a:r>
                      <a:endParaRPr lang="en-US" sz="1400" dirty="0">
                        <a:latin typeface="Verdana" pitchFamily="34" charset="0"/>
                        <a:ea typeface="Verdana" pitchFamily="34" charset="0"/>
                        <a:cs typeface="Verdana" pitchFamily="34" charset="0"/>
                      </a:endParaRPr>
                    </a:p>
                  </a:txBody>
                  <a:tcPr anchor="ctr"/>
                </a:tc>
                <a:tc>
                  <a:txBody>
                    <a:bodyPr/>
                    <a:lstStyle/>
                    <a:p>
                      <a:pPr algn="ctr"/>
                      <a:r>
                        <a:rPr lang="en-US" altLang="en-US" sz="1400" dirty="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dirty="0">
                          <a:latin typeface="Verdana" pitchFamily="34" charset="0"/>
                          <a:ea typeface="Verdana" pitchFamily="34" charset="0"/>
                          <a:cs typeface="Verdana" pitchFamily="34" charset="0"/>
                        </a:rPr>
                        <a:t>25</a:t>
                      </a:r>
                    </a:p>
                  </a:txBody>
                  <a:tcPr anchor="ctr"/>
                </a:tc>
                <a:tc>
                  <a:txBody>
                    <a:bodyPr/>
                    <a:lstStyle/>
                    <a:p>
                      <a:pPr algn="ctr"/>
                      <a:r>
                        <a:rPr lang="en-US" sz="1400" dirty="0">
                          <a:latin typeface="Verdana" pitchFamily="34" charset="0"/>
                          <a:ea typeface="Verdana" pitchFamily="34" charset="0"/>
                          <a:cs typeface="Verdana" pitchFamily="34" charset="0"/>
                        </a:rPr>
                        <a:t>=</a:t>
                      </a: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$ 1,200</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2232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533400"/>
            <a:ext cx="8991600" cy="1066800"/>
          </a:xfrm>
        </p:spPr>
        <p:txBody>
          <a:bodyPr>
            <a:noAutofit/>
          </a:bodyPr>
          <a:lstStyle/>
          <a:p>
            <a:pPr>
              <a:defRPr/>
            </a:pPr>
            <a:r>
              <a:rPr lang="en-US" dirty="0"/>
              <a:t>Plantwide Overhead Rate Method Illustration (6 of 6)</a:t>
            </a:r>
          </a:p>
        </p:txBody>
      </p:sp>
      <p:sp>
        <p:nvSpPr>
          <p:cNvPr id="7" name="Text Placeholder 6"/>
          <p:cNvSpPr>
            <a:spLocks noGrp="1"/>
          </p:cNvSpPr>
          <p:nvPr>
            <p:ph type="body" sz="quarter" idx="13"/>
          </p:nvPr>
        </p:nvSpPr>
        <p:spPr>
          <a:xfrm>
            <a:off x="152400" y="1752600"/>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P1: </a:t>
            </a:r>
            <a:r>
              <a:rPr lang="en-US" altLang="en-US" kern="0" dirty="0">
                <a:solidFill>
                  <a:prstClr val="black"/>
                </a:solidFill>
              </a:rPr>
              <a:t>Allocate overhead costs to products using the plantwide overhead rate method.</a:t>
            </a:r>
            <a:endParaRPr lang="en-US" kern="0" dirty="0">
              <a:solidFill>
                <a:prstClr val="black"/>
              </a:solidFill>
            </a:endParaRPr>
          </a:p>
        </p:txBody>
      </p:sp>
      <p:sp>
        <p:nvSpPr>
          <p:cNvPr id="8" name="Content Placeholder 7"/>
          <p:cNvSpPr>
            <a:spLocks noGrp="1"/>
          </p:cNvSpPr>
          <p:nvPr>
            <p:ph sz="quarter" idx="15"/>
          </p:nvPr>
        </p:nvSpPr>
        <p:spPr>
          <a:xfrm>
            <a:off x="552104" y="2590800"/>
            <a:ext cx="7994073" cy="497670"/>
          </a:xfrm>
        </p:spPr>
        <p:txBody>
          <a:bodyPr>
            <a:normAutofit/>
          </a:bodyPr>
          <a:lstStyle/>
          <a:p>
            <a:pPr marL="0" indent="0" algn="ctr">
              <a:buNone/>
            </a:pPr>
            <a:r>
              <a:rPr lang="en-US" sz="2400" dirty="0"/>
              <a:t>Total product cost per unit</a:t>
            </a:r>
          </a:p>
        </p:txBody>
      </p:sp>
      <p:graphicFrame>
        <p:nvGraphicFramePr>
          <p:cNvPr id="2" name="Table 1"/>
          <p:cNvGraphicFramePr>
            <a:graphicFrameLocks noGrp="1"/>
          </p:cNvGraphicFramePr>
          <p:nvPr>
            <p:extLst>
              <p:ext uri="{D42A27DB-BD31-4B8C-83A1-F6EECF244321}">
                <p14:modId xmlns:p14="http://schemas.microsoft.com/office/powerpoint/2010/main" val="110161915"/>
              </p:ext>
            </p:extLst>
          </p:nvPr>
        </p:nvGraphicFramePr>
        <p:xfrm>
          <a:off x="609600" y="3429000"/>
          <a:ext cx="7848600" cy="1689410"/>
        </p:xfrm>
        <a:graphic>
          <a:graphicData uri="http://schemas.openxmlformats.org/drawingml/2006/table">
            <a:tbl>
              <a:tblPr firstRow="1" bandRow="1">
                <a:tableStyleId>{5940675A-B579-460E-94D1-54222C63F5DA}</a:tableStyleId>
              </a:tblPr>
              <a:tblGrid>
                <a:gridCol w="1779905">
                  <a:extLst>
                    <a:ext uri="{9D8B030D-6E8A-4147-A177-3AD203B41FA5}">
                      <a16:colId xmlns:a16="http://schemas.microsoft.com/office/drawing/2014/main" val="20000"/>
                    </a:ext>
                  </a:extLst>
                </a:gridCol>
                <a:gridCol w="1420495">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577483">
                <a:tc>
                  <a:txBody>
                    <a:bodyPr/>
                    <a:lstStyle/>
                    <a:p>
                      <a:pPr algn="ctr"/>
                      <a:endParaRPr lang="en-US" sz="1400" b="1" u="none" dirty="0">
                        <a:latin typeface="Verdana" pitchFamily="34" charset="0"/>
                        <a:ea typeface="Verdana" pitchFamily="34" charset="0"/>
                        <a:cs typeface="Verdana" pitchFamily="34" charset="0"/>
                      </a:endParaRPr>
                    </a:p>
                  </a:txBody>
                  <a:tcPr anchor="ctr"/>
                </a:tc>
                <a:tc>
                  <a:txBody>
                    <a:bodyPr/>
                    <a:lstStyle/>
                    <a:p>
                      <a:pPr algn="ctr"/>
                      <a:r>
                        <a:rPr lang="en-US" sz="1400" b="1" kern="1200" dirty="0">
                          <a:solidFill>
                            <a:schemeClr val="tx1"/>
                          </a:solidFill>
                          <a:effectLst/>
                          <a:latin typeface="Verdana" pitchFamily="34" charset="0"/>
                          <a:ea typeface="Verdana" pitchFamily="34" charset="0"/>
                          <a:cs typeface="Verdana" pitchFamily="34" charset="0"/>
                        </a:rPr>
                        <a:t>Direct Materials</a:t>
                      </a:r>
                      <a:endParaRPr lang="en-US" sz="1400" b="1" u="none" dirty="0">
                        <a:latin typeface="Verdana" pitchFamily="34" charset="0"/>
                        <a:ea typeface="Verdana" pitchFamily="34" charset="0"/>
                        <a:cs typeface="Verdana" pitchFamily="34" charset="0"/>
                      </a:endParaRPr>
                    </a:p>
                  </a:txBody>
                  <a:tcPr anchor="ctr"/>
                </a:tc>
                <a:tc>
                  <a:txBody>
                    <a:bodyPr/>
                    <a:lstStyle/>
                    <a:p>
                      <a:pPr algn="ctr"/>
                      <a:r>
                        <a:rPr lang="en-US" sz="1400" b="1" kern="1200" dirty="0">
                          <a:solidFill>
                            <a:schemeClr val="tx1"/>
                          </a:solidFill>
                          <a:effectLst/>
                          <a:latin typeface="Verdana" pitchFamily="34" charset="0"/>
                          <a:ea typeface="Verdana" pitchFamily="34" charset="0"/>
                          <a:cs typeface="Verdana" pitchFamily="34" charset="0"/>
                        </a:rPr>
                        <a:t>Direct Labor</a:t>
                      </a:r>
                      <a:endParaRPr lang="en-US" sz="1400" b="1" u="none" dirty="0">
                        <a:latin typeface="Verdana" pitchFamily="34" charset="0"/>
                        <a:ea typeface="Verdana" pitchFamily="34" charset="0"/>
                        <a:cs typeface="Verdana" pitchFamily="34" charset="0"/>
                      </a:endParaRPr>
                    </a:p>
                  </a:txBody>
                  <a:tcPr anchor="ctr"/>
                </a:tc>
                <a:tc>
                  <a:txBody>
                    <a:bodyPr/>
                    <a:lstStyle/>
                    <a:p>
                      <a:pPr algn="ctr"/>
                      <a:r>
                        <a:rPr lang="en-US" sz="1400" b="1" kern="1200" dirty="0">
                          <a:solidFill>
                            <a:schemeClr val="tx1"/>
                          </a:solidFill>
                          <a:effectLst/>
                          <a:latin typeface="Verdana" pitchFamily="34" charset="0"/>
                          <a:ea typeface="Verdana" pitchFamily="34" charset="0"/>
                          <a:cs typeface="Verdana" pitchFamily="34" charset="0"/>
                        </a:rPr>
                        <a:t>Factory Overhead</a:t>
                      </a:r>
                      <a:endParaRPr lang="en-US" sz="1400" b="1" u="none" dirty="0">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Verdana" pitchFamily="34" charset="0"/>
                          <a:ea typeface="Verdana" pitchFamily="34" charset="0"/>
                          <a:cs typeface="Verdana" pitchFamily="34" charset="0"/>
                        </a:rPr>
                        <a:t>Total</a:t>
                      </a:r>
                      <a:r>
                        <a:rPr lang="en-US" sz="1400" b="1" u="none" dirty="0">
                          <a:latin typeface="Verdana" pitchFamily="34" charset="0"/>
                          <a:ea typeface="Verdana" pitchFamily="34" charset="0"/>
                          <a:cs typeface="Verdana" pitchFamily="34" charset="0"/>
                        </a:rPr>
                        <a:t> </a:t>
                      </a:r>
                      <a:r>
                        <a:rPr lang="en-US" sz="1400" b="1" kern="1200" dirty="0">
                          <a:solidFill>
                            <a:schemeClr val="tx1"/>
                          </a:solidFill>
                          <a:effectLst/>
                          <a:latin typeface="Verdana" pitchFamily="34" charset="0"/>
                          <a:ea typeface="Verdana" pitchFamily="34" charset="0"/>
                          <a:cs typeface="Verdana" pitchFamily="34" charset="0"/>
                        </a:rPr>
                        <a:t>Cost per Unit</a:t>
                      </a:r>
                      <a:endParaRPr lang="en-US" sz="1400" b="1" u="none"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558854">
                <a:tc>
                  <a:txBody>
                    <a:bodyPr/>
                    <a:lstStyle/>
                    <a:p>
                      <a:r>
                        <a:rPr lang="en-US" sz="1400" kern="1200" dirty="0">
                          <a:solidFill>
                            <a:schemeClr val="tx1"/>
                          </a:solidFill>
                          <a:effectLst/>
                          <a:latin typeface="Verdana" pitchFamily="34" charset="0"/>
                          <a:ea typeface="Verdana" pitchFamily="34" charset="0"/>
                          <a:cs typeface="Verdana" pitchFamily="34" charset="0"/>
                        </a:rPr>
                        <a:t>Standard go-kart</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$400</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a:t>
                      </a:r>
                      <a:r>
                        <a:rPr lang="en-US" sz="1400" kern="1200" baseline="0" dirty="0">
                          <a:solidFill>
                            <a:schemeClr val="tx1"/>
                          </a:solidFill>
                          <a:effectLst/>
                          <a:latin typeface="Verdana" pitchFamily="34" charset="0"/>
                          <a:ea typeface="Verdana" pitchFamily="34" charset="0"/>
                          <a:cs typeface="Verdana" pitchFamily="34" charset="0"/>
                        </a:rPr>
                        <a:t> </a:t>
                      </a:r>
                      <a:r>
                        <a:rPr lang="en-US" sz="1400" kern="1200" dirty="0">
                          <a:solidFill>
                            <a:schemeClr val="tx1"/>
                          </a:solidFill>
                          <a:effectLst/>
                          <a:latin typeface="Verdana" pitchFamily="34" charset="0"/>
                          <a:ea typeface="Verdana" pitchFamily="34" charset="0"/>
                          <a:cs typeface="Verdana" pitchFamily="34" charset="0"/>
                        </a:rPr>
                        <a:t>350</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$ 720</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$ 1,470</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553073">
                <a:tc>
                  <a:txBody>
                    <a:bodyPr/>
                    <a:lstStyle/>
                    <a:p>
                      <a:r>
                        <a:rPr lang="en-US" sz="1400" kern="1200" dirty="0">
                          <a:solidFill>
                            <a:schemeClr val="tx1"/>
                          </a:solidFill>
                          <a:effectLst/>
                          <a:latin typeface="Verdana" pitchFamily="34" charset="0"/>
                          <a:ea typeface="Verdana" pitchFamily="34" charset="0"/>
                          <a:cs typeface="Verdana" pitchFamily="34" charset="0"/>
                        </a:rPr>
                        <a:t>Custom go-kart</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600</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500</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1,200</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2,300</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531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77190" y="2163006"/>
            <a:ext cx="8465820" cy="2822580"/>
          </a:xfrm>
        </p:spPr>
        <p:txBody>
          <a:bodyPr>
            <a:normAutofit/>
          </a:bodyPr>
          <a:lstStyle/>
          <a:p>
            <a:r>
              <a:rPr lang="en-US" altLang="en-US" b="1" dirty="0"/>
              <a:t>Learning Objective P2:</a:t>
            </a:r>
            <a:r>
              <a:rPr lang="en-US" altLang="en-US" dirty="0"/>
              <a:t> Allocate overhead costs to products using the departmental overhead rate method.</a:t>
            </a:r>
          </a:p>
        </p:txBody>
      </p:sp>
    </p:spTree>
    <p:extLst>
      <p:ext uri="{BB962C8B-B14F-4D97-AF65-F5344CB8AC3E}">
        <p14:creationId xmlns:p14="http://schemas.microsoft.com/office/powerpoint/2010/main" val="245556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altLang="en-US" dirty="0"/>
              <a:t>Departmental Overhead Rate Method</a:t>
            </a:r>
            <a:endParaRPr lang="en-US" dirty="0"/>
          </a:p>
        </p:txBody>
      </p:sp>
      <p:sp>
        <p:nvSpPr>
          <p:cNvPr id="11" name="Text Placeholder 10"/>
          <p:cNvSpPr>
            <a:spLocks noGrp="1"/>
          </p:cNvSpPr>
          <p:nvPr>
            <p:ph type="body" sz="quarter" idx="13"/>
          </p:nvPr>
        </p:nvSpPr>
        <p:spPr>
          <a:xfrm>
            <a:off x="206188" y="1676400"/>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altLang="en-US" dirty="0"/>
              <a:t>Allocate overhead costs to products using the departmental overhead rate method.</a:t>
            </a:r>
            <a:endParaRPr lang="en-US" kern="0" dirty="0">
              <a:solidFill>
                <a:prstClr val="black"/>
              </a:solidFill>
            </a:endParaRPr>
          </a:p>
        </p:txBody>
      </p:sp>
      <p:sp>
        <p:nvSpPr>
          <p:cNvPr id="10" name="Content Placeholder 9"/>
          <p:cNvSpPr>
            <a:spLocks noGrp="1"/>
          </p:cNvSpPr>
          <p:nvPr>
            <p:ph idx="1"/>
          </p:nvPr>
        </p:nvSpPr>
        <p:spPr>
          <a:xfrm>
            <a:off x="419100" y="2590800"/>
            <a:ext cx="8420100" cy="3810000"/>
          </a:xfrm>
        </p:spPr>
        <p:txBody>
          <a:bodyPr>
            <a:noAutofit/>
          </a:bodyPr>
          <a:lstStyle/>
          <a:p>
            <a:pPr marL="0" indent="0">
              <a:spcBef>
                <a:spcPts val="0"/>
              </a:spcBef>
              <a:buNone/>
              <a:defRPr/>
            </a:pPr>
            <a:r>
              <a:rPr lang="en-US" kern="0" dirty="0"/>
              <a:t>Exhibit 17.6</a:t>
            </a:r>
          </a:p>
          <a:p>
            <a:pPr>
              <a:defRPr/>
            </a:pPr>
            <a:r>
              <a:rPr lang="en-US" dirty="0"/>
              <a:t>Indirect Costs: </a:t>
            </a:r>
            <a:r>
              <a:rPr lang="en-US" altLang="en-US" dirty="0"/>
              <a:t>Overhead Cost</a:t>
            </a:r>
          </a:p>
          <a:p>
            <a:pPr lvl="1">
              <a:defRPr/>
            </a:pPr>
            <a:r>
              <a:rPr lang="en-US" dirty="0"/>
              <a:t>Cost Pools: </a:t>
            </a:r>
            <a:r>
              <a:rPr lang="en-US" altLang="en-US" dirty="0"/>
              <a:t>Department A</a:t>
            </a:r>
          </a:p>
          <a:p>
            <a:pPr lvl="2">
              <a:defRPr/>
            </a:pPr>
            <a:r>
              <a:rPr lang="en-US" dirty="0"/>
              <a:t>Cost Allocation Base: Department A Overhead Rate</a:t>
            </a:r>
          </a:p>
          <a:p>
            <a:pPr lvl="3">
              <a:defRPr/>
            </a:pPr>
            <a:r>
              <a:rPr lang="en-US" dirty="0"/>
              <a:t>Cost Objects: </a:t>
            </a:r>
            <a:r>
              <a:rPr lang="en-US" altLang="en-US" dirty="0"/>
              <a:t>Product 1, Product 2, Product 3</a:t>
            </a:r>
          </a:p>
          <a:p>
            <a:pPr lvl="1">
              <a:spcBef>
                <a:spcPct val="0"/>
              </a:spcBef>
            </a:pPr>
            <a:r>
              <a:rPr lang="en-US" dirty="0"/>
              <a:t>Cost Pools: </a:t>
            </a:r>
            <a:r>
              <a:rPr lang="en-US" altLang="en-US" dirty="0"/>
              <a:t>Department B</a:t>
            </a:r>
          </a:p>
          <a:p>
            <a:pPr lvl="2">
              <a:spcBef>
                <a:spcPct val="0"/>
              </a:spcBef>
            </a:pPr>
            <a:r>
              <a:rPr lang="en-US" dirty="0"/>
              <a:t>Cost Allocation Base: Department B Overhead Rate</a:t>
            </a:r>
          </a:p>
          <a:p>
            <a:pPr lvl="3">
              <a:defRPr/>
            </a:pPr>
            <a:r>
              <a:rPr lang="en-US" dirty="0"/>
              <a:t>Cost Objects: </a:t>
            </a:r>
            <a:r>
              <a:rPr lang="en-US" altLang="en-US" dirty="0"/>
              <a:t>Product 1, Product 2, Product 3</a:t>
            </a:r>
          </a:p>
        </p:txBody>
      </p:sp>
    </p:spTree>
    <p:extLst>
      <p:ext uri="{BB962C8B-B14F-4D97-AF65-F5344CB8AC3E}">
        <p14:creationId xmlns:p14="http://schemas.microsoft.com/office/powerpoint/2010/main" val="288289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Departmental Overhead Rate Method:  First Step</a:t>
            </a:r>
            <a:endParaRPr lang="en-US" dirty="0"/>
          </a:p>
        </p:txBody>
      </p:sp>
      <p:sp>
        <p:nvSpPr>
          <p:cNvPr id="4" name="Text Placeholder 3"/>
          <p:cNvSpPr>
            <a:spLocks noGrp="1"/>
          </p:cNvSpPr>
          <p:nvPr>
            <p:ph type="body" sz="quarter" idx="13"/>
          </p:nvPr>
        </p:nvSpPr>
        <p:spPr>
          <a:xfrm>
            <a:off x="206188" y="1839636"/>
            <a:ext cx="8763000" cy="674964"/>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altLang="en-US" dirty="0"/>
              <a:t>Allocate overhead costs to products using the departmental overhead rate method.</a:t>
            </a:r>
            <a:endParaRPr lang="en-US" kern="0" dirty="0">
              <a:solidFill>
                <a:prstClr val="black"/>
              </a:solidFill>
            </a:endParaRPr>
          </a:p>
        </p:txBody>
      </p:sp>
      <p:sp>
        <p:nvSpPr>
          <p:cNvPr id="3" name="Content Placeholder 2"/>
          <p:cNvSpPr>
            <a:spLocks noGrp="1"/>
          </p:cNvSpPr>
          <p:nvPr>
            <p:ph idx="1"/>
          </p:nvPr>
        </p:nvSpPr>
        <p:spPr>
          <a:xfrm>
            <a:off x="419100" y="2683456"/>
            <a:ext cx="8343900" cy="3641144"/>
          </a:xfrm>
        </p:spPr>
        <p:txBody>
          <a:bodyPr>
            <a:noAutofit/>
          </a:bodyPr>
          <a:lstStyle/>
          <a:p>
            <a:pPr>
              <a:spcBef>
                <a:spcPts val="600"/>
              </a:spcBef>
            </a:pPr>
            <a:r>
              <a:rPr lang="en-US" altLang="en-US" dirty="0"/>
              <a:t>Overhead Cost $4,800,000</a:t>
            </a:r>
          </a:p>
          <a:p>
            <a:pPr lvl="1">
              <a:spcBef>
                <a:spcPts val="600"/>
              </a:spcBef>
            </a:pPr>
            <a:r>
              <a:rPr lang="en-US" altLang="en-US" i="1" dirty="0"/>
              <a:t>Machining Dept</a:t>
            </a:r>
            <a:r>
              <a:rPr lang="en-US" altLang="en-US" dirty="0"/>
              <a:t>. $4,200,000</a:t>
            </a:r>
          </a:p>
          <a:p>
            <a:pPr lvl="1">
              <a:spcBef>
                <a:spcPts val="600"/>
              </a:spcBef>
            </a:pPr>
            <a:r>
              <a:rPr lang="en-US" altLang="en-US" i="1" dirty="0"/>
              <a:t>Assembly Dept</a:t>
            </a:r>
            <a:r>
              <a:rPr lang="en-US" altLang="en-US" dirty="0"/>
              <a:t>. $600,000</a:t>
            </a:r>
          </a:p>
        </p:txBody>
      </p:sp>
    </p:spTree>
    <p:extLst>
      <p:ext uri="{BB962C8B-B14F-4D97-AF65-F5344CB8AC3E}">
        <p14:creationId xmlns:p14="http://schemas.microsoft.com/office/powerpoint/2010/main" val="881015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Departmental Overhead Rate Method: Second Step (1 of 2)</a:t>
            </a:r>
            <a:endParaRPr lang="en-US" dirty="0"/>
          </a:p>
        </p:txBody>
      </p:sp>
      <p:sp>
        <p:nvSpPr>
          <p:cNvPr id="4" name="Text Placeholder 3"/>
          <p:cNvSpPr>
            <a:spLocks noGrp="1"/>
          </p:cNvSpPr>
          <p:nvPr>
            <p:ph type="body" sz="quarter" idx="13"/>
          </p:nvPr>
        </p:nvSpPr>
        <p:spPr>
          <a:xfrm>
            <a:off x="206188" y="1839636"/>
            <a:ext cx="8763000" cy="674964"/>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altLang="en-US" dirty="0"/>
              <a:t>Allocate overhead costs to products using the departmental overhead rate method.</a:t>
            </a:r>
            <a:endParaRPr lang="en-US" kern="0" dirty="0">
              <a:solidFill>
                <a:prstClr val="black"/>
              </a:solidFill>
            </a:endParaRPr>
          </a:p>
        </p:txBody>
      </p:sp>
      <p:sp>
        <p:nvSpPr>
          <p:cNvPr id="3" name="Content Placeholder 2"/>
          <p:cNvSpPr>
            <a:spLocks noGrp="1"/>
          </p:cNvSpPr>
          <p:nvPr>
            <p:ph idx="1"/>
          </p:nvPr>
        </p:nvSpPr>
        <p:spPr>
          <a:xfrm>
            <a:off x="381000" y="2514600"/>
            <a:ext cx="8382000" cy="3945944"/>
          </a:xfrm>
        </p:spPr>
        <p:txBody>
          <a:bodyPr>
            <a:noAutofit/>
          </a:bodyPr>
          <a:lstStyle/>
          <a:p>
            <a:pPr>
              <a:spcBef>
                <a:spcPts val="600"/>
              </a:spcBef>
            </a:pPr>
            <a:r>
              <a:rPr lang="en-US" altLang="en-US" sz="2400" i="1" dirty="0"/>
              <a:t>Machining Dept. </a:t>
            </a:r>
            <a:r>
              <a:rPr lang="en-US" altLang="en-US" sz="2400" dirty="0"/>
              <a:t>Overhead Rate based on </a:t>
            </a:r>
            <a:r>
              <a:rPr lang="en-US" altLang="en-US" sz="2400" b="1" dirty="0"/>
              <a:t>machine hours (MH)</a:t>
            </a:r>
          </a:p>
          <a:p>
            <a:pPr lvl="1">
              <a:spcBef>
                <a:spcPts val="600"/>
              </a:spcBef>
            </a:pPr>
            <a:r>
              <a:rPr lang="en-US" altLang="en-US" sz="2200" dirty="0"/>
              <a:t>Product 1</a:t>
            </a:r>
          </a:p>
          <a:p>
            <a:pPr lvl="1">
              <a:spcBef>
                <a:spcPts val="600"/>
              </a:spcBef>
            </a:pPr>
            <a:r>
              <a:rPr lang="en-US" altLang="en-US" sz="2200" dirty="0"/>
              <a:t>Product 2</a:t>
            </a:r>
          </a:p>
          <a:p>
            <a:pPr lvl="1">
              <a:spcBef>
                <a:spcPts val="600"/>
              </a:spcBef>
            </a:pPr>
            <a:r>
              <a:rPr lang="en-US" altLang="en-US" sz="2200" dirty="0"/>
              <a:t>Product 3</a:t>
            </a:r>
          </a:p>
          <a:p>
            <a:pPr>
              <a:spcBef>
                <a:spcPts val="600"/>
              </a:spcBef>
            </a:pPr>
            <a:r>
              <a:rPr lang="en-US" altLang="en-US" sz="2400" i="1" dirty="0"/>
              <a:t>Assembly Dept</a:t>
            </a:r>
            <a:r>
              <a:rPr lang="en-US" altLang="en-US" sz="2400" dirty="0"/>
              <a:t>. Overhead Rate based on </a:t>
            </a:r>
            <a:r>
              <a:rPr lang="en-US" altLang="en-US" sz="2400" b="1" dirty="0"/>
              <a:t>direct labor hours (DLH)</a:t>
            </a:r>
          </a:p>
          <a:p>
            <a:pPr lvl="1">
              <a:spcBef>
                <a:spcPts val="600"/>
              </a:spcBef>
            </a:pPr>
            <a:r>
              <a:rPr lang="en-US" altLang="en-US" sz="2200" dirty="0"/>
              <a:t>Product 1</a:t>
            </a:r>
          </a:p>
          <a:p>
            <a:pPr lvl="1">
              <a:spcBef>
                <a:spcPts val="600"/>
              </a:spcBef>
            </a:pPr>
            <a:r>
              <a:rPr lang="en-US" altLang="en-US" sz="2200" dirty="0"/>
              <a:t>Product 2</a:t>
            </a:r>
          </a:p>
          <a:p>
            <a:pPr lvl="1">
              <a:spcBef>
                <a:spcPts val="600"/>
              </a:spcBef>
            </a:pPr>
            <a:r>
              <a:rPr lang="en-US" altLang="en-US" sz="2200" dirty="0"/>
              <a:t>Product 3</a:t>
            </a:r>
          </a:p>
        </p:txBody>
      </p:sp>
    </p:spTree>
    <p:extLst>
      <p:ext uri="{BB962C8B-B14F-4D97-AF65-F5344CB8AC3E}">
        <p14:creationId xmlns:p14="http://schemas.microsoft.com/office/powerpoint/2010/main" val="382447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969818"/>
          </a:xfrm>
        </p:spPr>
        <p:txBody>
          <a:bodyPr/>
          <a:lstStyle/>
          <a:p>
            <a:r>
              <a:rPr lang="en-US" altLang="en-US" dirty="0"/>
              <a:t>Learning Objectives (1 of 2)</a:t>
            </a:r>
            <a:endParaRPr lang="en-US" dirty="0"/>
          </a:p>
        </p:txBody>
      </p:sp>
      <p:sp>
        <p:nvSpPr>
          <p:cNvPr id="3" name="Content Placeholder 2"/>
          <p:cNvSpPr>
            <a:spLocks noGrp="1"/>
          </p:cNvSpPr>
          <p:nvPr>
            <p:ph idx="1"/>
          </p:nvPr>
        </p:nvSpPr>
        <p:spPr>
          <a:xfrm>
            <a:off x="471652" y="1592556"/>
            <a:ext cx="8215148" cy="4884444"/>
          </a:xfrm>
        </p:spPr>
        <p:txBody>
          <a:bodyPr>
            <a:noAutofit/>
          </a:bodyPr>
          <a:lstStyle/>
          <a:p>
            <a:pPr marL="566738" indent="-566738">
              <a:spcBef>
                <a:spcPts val="600"/>
              </a:spcBef>
              <a:buNone/>
            </a:pPr>
            <a:r>
              <a:rPr lang="en-US" sz="2400" b="1" dirty="0"/>
              <a:t>CONCEPTUAL</a:t>
            </a:r>
          </a:p>
          <a:p>
            <a:pPr marL="566738" indent="-566738">
              <a:spcBef>
                <a:spcPts val="600"/>
              </a:spcBef>
              <a:buNone/>
            </a:pPr>
            <a:r>
              <a:rPr lang="en-US" sz="2400" b="1" dirty="0"/>
              <a:t>C1 </a:t>
            </a:r>
            <a:r>
              <a:rPr lang="en-US" altLang="en-US" sz="2400" dirty="0"/>
              <a:t>Distinguish between the plantwide overhead rate method, the departmental overhead rate method, and the activity-based costing method.</a:t>
            </a:r>
            <a:endParaRPr lang="en-US" sz="2400" dirty="0"/>
          </a:p>
          <a:p>
            <a:pPr marL="566738" indent="-566738">
              <a:spcBef>
                <a:spcPts val="600"/>
              </a:spcBef>
              <a:buNone/>
            </a:pPr>
            <a:r>
              <a:rPr lang="en-US" sz="2400" b="1" dirty="0"/>
              <a:t>C2 </a:t>
            </a:r>
            <a:r>
              <a:rPr lang="en-US" sz="2400" dirty="0"/>
              <a:t>Explain cost flows for activity-based costing.</a:t>
            </a:r>
          </a:p>
          <a:p>
            <a:pPr marL="566738" indent="-566738">
              <a:spcBef>
                <a:spcPts val="600"/>
              </a:spcBef>
              <a:buNone/>
            </a:pPr>
            <a:r>
              <a:rPr lang="en-US" sz="2400" b="1" dirty="0"/>
              <a:t>C3</a:t>
            </a:r>
            <a:r>
              <a:rPr lang="en-US" sz="2400" dirty="0"/>
              <a:t> Describe the four types of activities that cause overhead costs.</a:t>
            </a:r>
          </a:p>
          <a:p>
            <a:pPr marL="566738" indent="-566738">
              <a:spcBef>
                <a:spcPts val="600"/>
              </a:spcBef>
              <a:buNone/>
            </a:pPr>
            <a:r>
              <a:rPr lang="en-US" sz="2400" b="1" dirty="0"/>
              <a:t>ANALYTICAL</a:t>
            </a:r>
          </a:p>
          <a:p>
            <a:pPr marL="566738" indent="-566738">
              <a:spcBef>
                <a:spcPts val="600"/>
              </a:spcBef>
              <a:buNone/>
            </a:pPr>
            <a:r>
              <a:rPr lang="en-US" sz="2400" b="1" dirty="0"/>
              <a:t>A1 </a:t>
            </a:r>
            <a:r>
              <a:rPr lang="en-US" sz="2400" dirty="0"/>
              <a:t>Identify and assess advantages and disadvantages of the plantwide overhead and departmental overhead rate methods.</a:t>
            </a:r>
          </a:p>
        </p:txBody>
      </p:sp>
    </p:spTree>
    <p:extLst>
      <p:ext uri="{BB962C8B-B14F-4D97-AF65-F5344CB8AC3E}">
        <p14:creationId xmlns:p14="http://schemas.microsoft.com/office/powerpoint/2010/main" val="776022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dirty="0"/>
              <a:t>Departmental Overhead Rate Method:  Second Step (2 of 2)</a:t>
            </a:r>
            <a:endParaRPr lang="en-US" dirty="0"/>
          </a:p>
        </p:txBody>
      </p:sp>
      <p:sp>
        <p:nvSpPr>
          <p:cNvPr id="7" name="Text Placeholder 6"/>
          <p:cNvSpPr>
            <a:spLocks noGrp="1"/>
          </p:cNvSpPr>
          <p:nvPr>
            <p:ph type="body" sz="quarter" idx="13"/>
          </p:nvPr>
        </p:nvSpPr>
        <p:spPr>
          <a:xfrm>
            <a:off x="152400" y="1809298"/>
            <a:ext cx="8801100" cy="613604"/>
          </a:xfrm>
        </p:spPr>
        <p:txBody>
          <a:bodyPr>
            <a:noAutofit/>
          </a:bodyPr>
          <a:lstStyle/>
          <a:p>
            <a:pPr lvl="0"/>
            <a:r>
              <a:rPr lang="en-US" altLang="en-US" b="1" kern="0" dirty="0">
                <a:solidFill>
                  <a:prstClr val="black"/>
                </a:solidFill>
              </a:rPr>
              <a:t>Learning Objective P2: </a:t>
            </a:r>
            <a:r>
              <a:rPr lang="en-US" altLang="en-US" dirty="0"/>
              <a:t>Allocate overhead costs to products using the departmental overhead rate method.</a:t>
            </a:r>
            <a:endParaRPr lang="en-US" kern="0" dirty="0">
              <a:solidFill>
                <a:prstClr val="black"/>
              </a:solidFill>
            </a:endParaRPr>
          </a:p>
        </p:txBody>
      </p:sp>
      <p:sp>
        <p:nvSpPr>
          <p:cNvPr id="8" name="Content Placeholder 7"/>
          <p:cNvSpPr>
            <a:spLocks noGrp="1"/>
          </p:cNvSpPr>
          <p:nvPr>
            <p:ph sz="quarter" idx="15"/>
          </p:nvPr>
        </p:nvSpPr>
        <p:spPr>
          <a:xfrm>
            <a:off x="457200" y="2563091"/>
            <a:ext cx="8229600" cy="1246909"/>
          </a:xfrm>
        </p:spPr>
        <p:txBody>
          <a:bodyPr>
            <a:noAutofit/>
          </a:bodyPr>
          <a:lstStyle/>
          <a:p>
            <a:pPr marL="0" indent="0">
              <a:lnSpc>
                <a:spcPct val="110000"/>
              </a:lnSpc>
              <a:buNone/>
            </a:pPr>
            <a:r>
              <a:rPr lang="en-US" sz="2200" dirty="0"/>
              <a:t>Exhibit 17.6</a:t>
            </a:r>
          </a:p>
          <a:p>
            <a:pPr marL="0" indent="0">
              <a:lnSpc>
                <a:spcPct val="110000"/>
              </a:lnSpc>
              <a:buNone/>
            </a:pPr>
            <a:r>
              <a:rPr lang="en-US" sz="2200" dirty="0"/>
              <a:t>Allocation Information for Machining and Assembly Departments</a:t>
            </a:r>
          </a:p>
        </p:txBody>
      </p:sp>
      <p:graphicFrame>
        <p:nvGraphicFramePr>
          <p:cNvPr id="12" name="Table 11"/>
          <p:cNvGraphicFramePr>
            <a:graphicFrameLocks noGrp="1"/>
          </p:cNvGraphicFramePr>
          <p:nvPr>
            <p:extLst>
              <p:ext uri="{D42A27DB-BD31-4B8C-83A1-F6EECF244321}">
                <p14:modId xmlns:p14="http://schemas.microsoft.com/office/powerpoint/2010/main" val="331137419"/>
              </p:ext>
            </p:extLst>
          </p:nvPr>
        </p:nvGraphicFramePr>
        <p:xfrm>
          <a:off x="152400" y="3915741"/>
          <a:ext cx="8763000" cy="2180259"/>
        </p:xfrm>
        <a:graphic>
          <a:graphicData uri="http://schemas.openxmlformats.org/drawingml/2006/table">
            <a:tbl>
              <a:tblPr firstRow="1" bandRow="1">
                <a:tableStyleId>{5940675A-B579-460E-94D1-54222C63F5DA}</a:tableStyleId>
              </a:tblPr>
              <a:tblGrid>
                <a:gridCol w="1760538">
                  <a:extLst>
                    <a:ext uri="{9D8B030D-6E8A-4147-A177-3AD203B41FA5}">
                      <a16:colId xmlns:a16="http://schemas.microsoft.com/office/drawing/2014/main" val="20000"/>
                    </a:ext>
                  </a:extLst>
                </a:gridCol>
                <a:gridCol w="1053866">
                  <a:extLst>
                    <a:ext uri="{9D8B030D-6E8A-4147-A177-3AD203B41FA5}">
                      <a16:colId xmlns:a16="http://schemas.microsoft.com/office/drawing/2014/main" val="20001"/>
                    </a:ext>
                  </a:extLst>
                </a:gridCol>
                <a:gridCol w="1479361">
                  <a:extLst>
                    <a:ext uri="{9D8B030D-6E8A-4147-A177-3AD203B41FA5}">
                      <a16:colId xmlns:a16="http://schemas.microsoft.com/office/drawing/2014/main" val="20002"/>
                    </a:ext>
                  </a:extLst>
                </a:gridCol>
                <a:gridCol w="1479361">
                  <a:extLst>
                    <a:ext uri="{9D8B030D-6E8A-4147-A177-3AD203B41FA5}">
                      <a16:colId xmlns:a16="http://schemas.microsoft.com/office/drawing/2014/main" val="20003"/>
                    </a:ext>
                  </a:extLst>
                </a:gridCol>
                <a:gridCol w="1465874">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898221">
                <a:tc>
                  <a:txBody>
                    <a:bodyPr/>
                    <a:lstStyle/>
                    <a:p>
                      <a:pPr algn="ctr"/>
                      <a:endParaRPr lang="en-US" sz="1400" b="1" u="none" dirty="0">
                        <a:latin typeface="Verdana" pitchFamily="34" charset="0"/>
                        <a:ea typeface="Verdana" pitchFamily="34" charset="0"/>
                        <a:cs typeface="Verdana" pitchFamily="34" charset="0"/>
                      </a:endParaRPr>
                    </a:p>
                  </a:txBody>
                  <a:tcPr anchor="ctr"/>
                </a:tc>
                <a:tc>
                  <a:txBody>
                    <a:bodyPr/>
                    <a:lstStyle/>
                    <a:p>
                      <a:pPr algn="ctr"/>
                      <a:r>
                        <a:rPr lang="en-US" sz="1400" b="1" u="none" kern="1200" dirty="0">
                          <a:solidFill>
                            <a:schemeClr val="tx1"/>
                          </a:solidFill>
                          <a:effectLst/>
                          <a:latin typeface="Verdana" pitchFamily="34" charset="0"/>
                          <a:ea typeface="Verdana" pitchFamily="34" charset="0"/>
                          <a:cs typeface="Verdana" pitchFamily="34" charset="0"/>
                        </a:rPr>
                        <a:t>Number of Units</a:t>
                      </a:r>
                      <a:endParaRPr lang="en-US" sz="1400" b="1" u="none" dirty="0">
                        <a:latin typeface="Verdana" pitchFamily="34" charset="0"/>
                        <a:ea typeface="Verdana" pitchFamily="34" charset="0"/>
                        <a:cs typeface="Verdana" pitchFamily="34" charset="0"/>
                      </a:endParaRPr>
                    </a:p>
                  </a:txBody>
                  <a:tcPr anchor="ctr"/>
                </a:tc>
                <a:tc>
                  <a:txBody>
                    <a:bodyPr/>
                    <a:lstStyle/>
                    <a:p>
                      <a:pPr algn="ctr"/>
                      <a:r>
                        <a:rPr lang="en-US" sz="1400" b="1" u="none" kern="1200" dirty="0">
                          <a:solidFill>
                            <a:schemeClr val="tx1"/>
                          </a:solidFill>
                          <a:effectLst/>
                          <a:latin typeface="Verdana" pitchFamily="34" charset="0"/>
                          <a:ea typeface="Verdana" pitchFamily="34" charset="0"/>
                          <a:cs typeface="Verdana" pitchFamily="34" charset="0"/>
                        </a:rPr>
                        <a:t>Machining Department:</a:t>
                      </a:r>
                    </a:p>
                    <a:p>
                      <a:pPr algn="ctr"/>
                      <a:r>
                        <a:rPr lang="en-US" sz="1400" b="1" u="none" kern="1200" dirty="0">
                          <a:solidFill>
                            <a:schemeClr val="tx1"/>
                          </a:solidFill>
                          <a:effectLst/>
                          <a:latin typeface="Verdana" pitchFamily="34" charset="0"/>
                          <a:ea typeface="Verdana" pitchFamily="34" charset="0"/>
                          <a:cs typeface="Verdana" pitchFamily="34" charset="0"/>
                        </a:rPr>
                        <a:t>Hours per Unit</a:t>
                      </a:r>
                      <a:endParaRPr lang="en-US" sz="1400" b="1" u="none" dirty="0">
                        <a:latin typeface="Verdana" pitchFamily="34" charset="0"/>
                        <a:ea typeface="Verdana" pitchFamily="34" charset="0"/>
                        <a:cs typeface="Verdana" pitchFamily="34" charset="0"/>
                      </a:endParaRPr>
                    </a:p>
                  </a:txBody>
                  <a:tcPr anchor="ctr"/>
                </a:tc>
                <a:tc>
                  <a:txBody>
                    <a:bodyPr/>
                    <a:lstStyle/>
                    <a:p>
                      <a:pPr algn="ctr"/>
                      <a:r>
                        <a:rPr lang="en-US" sz="1400" b="1" u="none" kern="1200" dirty="0">
                          <a:solidFill>
                            <a:schemeClr val="tx1"/>
                          </a:solidFill>
                          <a:effectLst/>
                          <a:latin typeface="Verdana" pitchFamily="34" charset="0"/>
                          <a:ea typeface="Verdana" pitchFamily="34" charset="0"/>
                          <a:cs typeface="Verdana" pitchFamily="34" charset="0"/>
                        </a:rPr>
                        <a:t>Machining Department:</a:t>
                      </a:r>
                    </a:p>
                    <a:p>
                      <a:pPr algn="ctr"/>
                      <a:r>
                        <a:rPr lang="en-US" sz="1400" b="1" u="none" kern="1200" dirty="0">
                          <a:solidFill>
                            <a:schemeClr val="tx1"/>
                          </a:solidFill>
                          <a:effectLst/>
                          <a:latin typeface="Verdana" pitchFamily="34" charset="0"/>
                          <a:ea typeface="Verdana" pitchFamily="34" charset="0"/>
                          <a:cs typeface="Verdana" pitchFamily="34" charset="0"/>
                        </a:rPr>
                        <a:t>Total Hours</a:t>
                      </a:r>
                      <a:endParaRPr lang="en-US" sz="1400" b="1" u="none" dirty="0">
                        <a:latin typeface="Verdana" pitchFamily="34" charset="0"/>
                        <a:ea typeface="Verdana" pitchFamily="34" charset="0"/>
                        <a:cs typeface="Verdana" pitchFamily="34" charset="0"/>
                      </a:endParaRPr>
                    </a:p>
                  </a:txBody>
                  <a:tcPr anchor="ctr"/>
                </a:tc>
                <a:tc>
                  <a:txBody>
                    <a:bodyPr/>
                    <a:lstStyle/>
                    <a:p>
                      <a:pPr algn="ctr"/>
                      <a:r>
                        <a:rPr lang="en-US" sz="1400" b="1" u="none" kern="1200" dirty="0">
                          <a:solidFill>
                            <a:schemeClr val="tx1"/>
                          </a:solidFill>
                          <a:effectLst/>
                          <a:latin typeface="Verdana" pitchFamily="34" charset="0"/>
                          <a:ea typeface="Verdana" pitchFamily="34" charset="0"/>
                          <a:cs typeface="Verdana" pitchFamily="34" charset="0"/>
                        </a:rPr>
                        <a:t>Assembly Department:</a:t>
                      </a:r>
                    </a:p>
                    <a:p>
                      <a:pPr algn="ctr"/>
                      <a:r>
                        <a:rPr lang="en-US" sz="1400" b="1" u="none" kern="1200" dirty="0">
                          <a:solidFill>
                            <a:schemeClr val="tx1"/>
                          </a:solidFill>
                          <a:effectLst/>
                          <a:latin typeface="Verdana" pitchFamily="34" charset="0"/>
                          <a:ea typeface="Verdana" pitchFamily="34" charset="0"/>
                          <a:cs typeface="Verdana" pitchFamily="34" charset="0"/>
                        </a:rPr>
                        <a:t>Hours per Unit</a:t>
                      </a:r>
                      <a:endParaRPr lang="en-US" sz="1400" b="1" u="none" dirty="0">
                        <a:latin typeface="Verdana" pitchFamily="34" charset="0"/>
                        <a:ea typeface="Verdana" pitchFamily="34" charset="0"/>
                        <a:cs typeface="Verdana" pitchFamily="34" charset="0"/>
                      </a:endParaRPr>
                    </a:p>
                  </a:txBody>
                  <a:tcPr anchor="ctr"/>
                </a:tc>
                <a:tc>
                  <a:txBody>
                    <a:bodyPr/>
                    <a:lstStyle/>
                    <a:p>
                      <a:pPr algn="ctr"/>
                      <a:r>
                        <a:rPr lang="en-US" sz="1400" b="1" u="none" kern="1200" dirty="0">
                          <a:solidFill>
                            <a:schemeClr val="tx1"/>
                          </a:solidFill>
                          <a:effectLst/>
                          <a:latin typeface="Verdana" pitchFamily="34" charset="0"/>
                          <a:ea typeface="Verdana" pitchFamily="34" charset="0"/>
                          <a:cs typeface="Verdana" pitchFamily="34" charset="0"/>
                        </a:rPr>
                        <a:t>Assembly Department:</a:t>
                      </a:r>
                    </a:p>
                    <a:p>
                      <a:pPr algn="ctr"/>
                      <a:r>
                        <a:rPr lang="en-US" sz="1400" b="1" u="none" kern="1200" dirty="0">
                          <a:solidFill>
                            <a:schemeClr val="tx1"/>
                          </a:solidFill>
                          <a:effectLst/>
                          <a:latin typeface="Verdana" pitchFamily="34" charset="0"/>
                          <a:ea typeface="Verdana" pitchFamily="34" charset="0"/>
                          <a:cs typeface="Verdana" pitchFamily="34" charset="0"/>
                        </a:rPr>
                        <a:t>Total Hours</a:t>
                      </a:r>
                      <a:endParaRPr lang="en-US" sz="1400" b="1" u="none"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11793">
                <a:tc>
                  <a:txBody>
                    <a:bodyPr/>
                    <a:lstStyle/>
                    <a:p>
                      <a:r>
                        <a:rPr lang="en-US" sz="1400" kern="1200" dirty="0">
                          <a:solidFill>
                            <a:schemeClr val="tx1"/>
                          </a:solidFill>
                          <a:effectLst/>
                          <a:latin typeface="Verdana" pitchFamily="34" charset="0"/>
                          <a:ea typeface="Verdana" pitchFamily="34" charset="0"/>
                          <a:cs typeface="Verdana" pitchFamily="34" charset="0"/>
                        </a:rPr>
                        <a:t>Standard go-kart</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5,000</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10 MH</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dirty="0">
                          <a:latin typeface="Verdana" pitchFamily="34" charset="0"/>
                          <a:ea typeface="Verdana" pitchFamily="34" charset="0"/>
                          <a:cs typeface="Verdana" pitchFamily="34" charset="0"/>
                        </a:rPr>
                        <a:t>50,000 MH</a:t>
                      </a:r>
                    </a:p>
                  </a:txBody>
                  <a:tcPr anchor="ctr"/>
                </a:tc>
                <a:tc>
                  <a:txBody>
                    <a:bodyPr/>
                    <a:lstStyle/>
                    <a:p>
                      <a:pPr algn="r"/>
                      <a:r>
                        <a:rPr lang="en-US" sz="1400" dirty="0">
                          <a:latin typeface="Verdana" pitchFamily="34" charset="0"/>
                          <a:ea typeface="Verdana" pitchFamily="34" charset="0"/>
                          <a:cs typeface="Verdana" pitchFamily="34" charset="0"/>
                        </a:rPr>
                        <a:t>5 DLH</a:t>
                      </a:r>
                    </a:p>
                  </a:txBody>
                  <a:tcPr anchor="ctr"/>
                </a:tc>
                <a:tc>
                  <a:txBody>
                    <a:bodyPr/>
                    <a:lstStyle/>
                    <a:p>
                      <a:pPr algn="r"/>
                      <a:r>
                        <a:rPr lang="en-US" sz="1400" dirty="0">
                          <a:latin typeface="Verdana" pitchFamily="34" charset="0"/>
                          <a:ea typeface="Verdana" pitchFamily="34" charset="0"/>
                          <a:cs typeface="Verdana" pitchFamily="34" charset="0"/>
                        </a:rPr>
                        <a:t>25,000 DLH</a:t>
                      </a:r>
                    </a:p>
                  </a:txBody>
                  <a:tcPr anchor="ctr"/>
                </a:tc>
                <a:extLst>
                  <a:ext uri="{0D108BD9-81ED-4DB2-BD59-A6C34878D82A}">
                    <a16:rowId xmlns:a16="http://schemas.microsoft.com/office/drawing/2014/main" val="10001"/>
                  </a:ext>
                </a:extLst>
              </a:tr>
              <a:tr h="411793">
                <a:tc>
                  <a:txBody>
                    <a:bodyPr/>
                    <a:lstStyle/>
                    <a:p>
                      <a:r>
                        <a:rPr lang="en-US" sz="1400" kern="1200" dirty="0">
                          <a:solidFill>
                            <a:schemeClr val="tx1"/>
                          </a:solidFill>
                          <a:effectLst/>
                          <a:latin typeface="Verdana" pitchFamily="34" charset="0"/>
                          <a:ea typeface="Verdana" pitchFamily="34" charset="0"/>
                          <a:cs typeface="Verdana" pitchFamily="34" charset="0"/>
                        </a:rPr>
                        <a:t>Custom go-kart</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kern="1200" dirty="0">
                          <a:solidFill>
                            <a:schemeClr val="tx1"/>
                          </a:solidFill>
                          <a:effectLst/>
                          <a:latin typeface="Verdana" pitchFamily="34" charset="0"/>
                          <a:ea typeface="Verdana" pitchFamily="34" charset="0"/>
                          <a:cs typeface="Verdana" pitchFamily="34" charset="0"/>
                        </a:rPr>
                        <a:t>1,000</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dirty="0">
                          <a:latin typeface="Verdana" pitchFamily="34" charset="0"/>
                          <a:ea typeface="Verdana" pitchFamily="34" charset="0"/>
                          <a:cs typeface="Verdana" pitchFamily="34" charset="0"/>
                        </a:rPr>
                        <a:t>20 MH</a:t>
                      </a:r>
                    </a:p>
                  </a:txBody>
                  <a:tcPr anchor="ctr"/>
                </a:tc>
                <a:tc>
                  <a:txBody>
                    <a:bodyPr/>
                    <a:lstStyle/>
                    <a:p>
                      <a:pPr algn="r"/>
                      <a:r>
                        <a:rPr lang="en-US" sz="1400" u="sng" dirty="0">
                          <a:latin typeface="Verdana" pitchFamily="34" charset="0"/>
                          <a:ea typeface="Verdana" pitchFamily="34" charset="0"/>
                          <a:cs typeface="Verdana" pitchFamily="34" charset="0"/>
                        </a:rPr>
                        <a:t>20,000 MH</a:t>
                      </a:r>
                    </a:p>
                  </a:txBody>
                  <a:tcPr anchor="ctr"/>
                </a:tc>
                <a:tc>
                  <a:txBody>
                    <a:bodyPr/>
                    <a:lstStyle/>
                    <a:p>
                      <a:pPr algn="r"/>
                      <a:r>
                        <a:rPr lang="en-US" sz="1400" dirty="0">
                          <a:latin typeface="Verdana" pitchFamily="34" charset="0"/>
                          <a:ea typeface="Verdana" pitchFamily="34" charset="0"/>
                          <a:cs typeface="Verdana" pitchFamily="34" charset="0"/>
                        </a:rPr>
                        <a:t>5 DLH</a:t>
                      </a:r>
                    </a:p>
                  </a:txBody>
                  <a:tcPr anchor="ctr"/>
                </a:tc>
                <a:tc>
                  <a:txBody>
                    <a:bodyPr/>
                    <a:lstStyle/>
                    <a:p>
                      <a:pPr algn="r"/>
                      <a:r>
                        <a:rPr lang="en-US" sz="1400" u="sng" dirty="0">
                          <a:latin typeface="Verdana" pitchFamily="34" charset="0"/>
                          <a:ea typeface="Verdana" pitchFamily="34" charset="0"/>
                          <a:cs typeface="Verdana" pitchFamily="34" charset="0"/>
                        </a:rPr>
                        <a:t>25,000 DLH</a:t>
                      </a:r>
                    </a:p>
                  </a:txBody>
                  <a:tcPr anchor="ctr"/>
                </a:tc>
                <a:extLst>
                  <a:ext uri="{0D108BD9-81ED-4DB2-BD59-A6C34878D82A}">
                    <a16:rowId xmlns:a16="http://schemas.microsoft.com/office/drawing/2014/main" val="10002"/>
                  </a:ext>
                </a:extLst>
              </a:tr>
              <a:tr h="4117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Verdana" pitchFamily="34" charset="0"/>
                          <a:ea typeface="Verdana" pitchFamily="34" charset="0"/>
                          <a:cs typeface="Verdana" pitchFamily="34" charset="0"/>
                        </a:rPr>
                        <a:t>Totals</a:t>
                      </a:r>
                    </a:p>
                  </a:txBody>
                  <a:tcPr anchor="ctr"/>
                </a:tc>
                <a:tc>
                  <a:txBody>
                    <a:bodyPr/>
                    <a:lstStyle/>
                    <a:p>
                      <a:pPr algn="r"/>
                      <a:endParaRPr lang="en-US" sz="1400" b="1">
                        <a:latin typeface="Verdana" pitchFamily="34" charset="0"/>
                        <a:ea typeface="Verdana" pitchFamily="34" charset="0"/>
                        <a:cs typeface="Verdana" pitchFamily="34" charset="0"/>
                      </a:endParaRPr>
                    </a:p>
                  </a:txBody>
                  <a:tcPr anchor="ctr"/>
                </a:tc>
                <a:tc>
                  <a:txBody>
                    <a:bodyPr/>
                    <a:lstStyle/>
                    <a:p>
                      <a:pPr algn="r"/>
                      <a:endParaRPr lang="en-US" sz="1400" b="1">
                        <a:latin typeface="Verdana" pitchFamily="34" charset="0"/>
                        <a:ea typeface="Verdana" pitchFamily="34" charset="0"/>
                        <a:cs typeface="Verdana" pitchFamily="34" charset="0"/>
                      </a:endParaRPr>
                    </a:p>
                  </a:txBody>
                  <a:tcPr anchor="ctr"/>
                </a:tc>
                <a:tc>
                  <a:txBody>
                    <a:bodyPr/>
                    <a:lstStyle/>
                    <a:p>
                      <a:pPr algn="r"/>
                      <a:r>
                        <a:rPr lang="en-US" sz="1400" b="1" u="sng" dirty="0">
                          <a:latin typeface="Verdana" pitchFamily="34" charset="0"/>
                          <a:ea typeface="Verdana" pitchFamily="34" charset="0"/>
                          <a:cs typeface="Verdana" pitchFamily="34" charset="0"/>
                        </a:rPr>
                        <a:t>70,000 MH</a:t>
                      </a:r>
                    </a:p>
                  </a:txBody>
                  <a:tcPr anchor="ctr"/>
                </a:tc>
                <a:tc>
                  <a:txBody>
                    <a:bodyPr/>
                    <a:lstStyle/>
                    <a:p>
                      <a:pPr algn="r"/>
                      <a:endParaRPr lang="en-US" sz="1400" b="1" dirty="0">
                        <a:latin typeface="Verdana" pitchFamily="34" charset="0"/>
                        <a:ea typeface="Verdana" pitchFamily="34" charset="0"/>
                        <a:cs typeface="Verdana" pitchFamily="34" charset="0"/>
                      </a:endParaRPr>
                    </a:p>
                  </a:txBody>
                  <a:tcPr anchor="ctr"/>
                </a:tc>
                <a:tc>
                  <a:txBody>
                    <a:bodyPr/>
                    <a:lstStyle/>
                    <a:p>
                      <a:pPr algn="r"/>
                      <a:r>
                        <a:rPr lang="en-US" sz="1400" b="1" u="sng" dirty="0">
                          <a:latin typeface="Verdana" pitchFamily="34" charset="0"/>
                          <a:ea typeface="Verdana" pitchFamily="34" charset="0"/>
                          <a:cs typeface="Verdana" pitchFamily="34" charset="0"/>
                        </a:rPr>
                        <a:t>30,000 DLH</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56596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609600"/>
            <a:ext cx="8991600" cy="1143000"/>
          </a:xfrm>
        </p:spPr>
        <p:txBody>
          <a:bodyPr>
            <a:noAutofit/>
          </a:bodyPr>
          <a:lstStyle/>
          <a:p>
            <a:r>
              <a:rPr lang="en-US" altLang="en-US" dirty="0"/>
              <a:t>Departmental Overhead Rate Method:  Third Step</a:t>
            </a:r>
            <a:endParaRPr lang="en-US" dirty="0"/>
          </a:p>
        </p:txBody>
      </p:sp>
      <p:sp>
        <p:nvSpPr>
          <p:cNvPr id="10" name="Text Placeholder 9"/>
          <p:cNvSpPr>
            <a:spLocks noGrp="1"/>
          </p:cNvSpPr>
          <p:nvPr>
            <p:ph type="body" sz="quarter" idx="13"/>
          </p:nvPr>
        </p:nvSpPr>
        <p:spPr>
          <a:xfrm>
            <a:off x="206188" y="1977196"/>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altLang="en-US" dirty="0"/>
              <a:t>Allocate overhead costs to products using the departmental overhead rate method.</a:t>
            </a:r>
            <a:endParaRPr lang="en-US" kern="0" dirty="0">
              <a:solidFill>
                <a:prstClr val="black"/>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592502503"/>
              </p:ext>
            </p:extLst>
          </p:nvPr>
        </p:nvGraphicFramePr>
        <p:xfrm>
          <a:off x="1037143" y="2841480"/>
          <a:ext cx="7026853" cy="3489614"/>
        </p:xfrm>
        <a:graphic>
          <a:graphicData uri="http://schemas.openxmlformats.org/presentationml/2006/ole">
            <mc:AlternateContent xmlns:mc="http://schemas.openxmlformats.org/markup-compatibility/2006">
              <mc:Choice xmlns:v="urn:schemas-microsoft-com:vml" Requires="v">
                <p:oleObj spid="_x0000_s5344" name="Equation" r:id="rId4" imgW="3606480" imgH="1790640" progId="Equation.3">
                  <p:embed/>
                </p:oleObj>
              </mc:Choice>
              <mc:Fallback>
                <p:oleObj name="Equation" r:id="rId4" imgW="3606480" imgH="1790640" progId="Equation.3">
                  <p:embed/>
                  <p:pic>
                    <p:nvPicPr>
                      <p:cNvPr id="0" name=""/>
                      <p:cNvPicPr/>
                      <p:nvPr/>
                    </p:nvPicPr>
                    <p:blipFill>
                      <a:blip r:embed="rId5"/>
                      <a:stretch>
                        <a:fillRect/>
                      </a:stretch>
                    </p:blipFill>
                    <p:spPr>
                      <a:xfrm>
                        <a:off x="1037143" y="2841480"/>
                        <a:ext cx="7026853" cy="3489614"/>
                      </a:xfrm>
                      <a:prstGeom prst="rect">
                        <a:avLst/>
                      </a:prstGeom>
                    </p:spPr>
                  </p:pic>
                </p:oleObj>
              </mc:Fallback>
            </mc:AlternateContent>
          </a:graphicData>
        </a:graphic>
      </p:graphicFrame>
    </p:spTree>
    <p:extLst>
      <p:ext uri="{BB962C8B-B14F-4D97-AF65-F5344CB8AC3E}">
        <p14:creationId xmlns:p14="http://schemas.microsoft.com/office/powerpoint/2010/main" val="1468094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Departmental Overhead Rate Method: Fourth Step (1 of 2)</a:t>
            </a:r>
            <a:endParaRPr lang="en-IN" dirty="0"/>
          </a:p>
        </p:txBody>
      </p:sp>
      <p:sp>
        <p:nvSpPr>
          <p:cNvPr id="4" name="Text Placeholder 3"/>
          <p:cNvSpPr>
            <a:spLocks noGrp="1"/>
          </p:cNvSpPr>
          <p:nvPr>
            <p:ph type="body" sz="quarter" idx="13"/>
          </p:nvPr>
        </p:nvSpPr>
        <p:spPr>
          <a:xfrm>
            <a:off x="152400" y="1839636"/>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altLang="en-US" dirty="0"/>
              <a:t>Allocate overhead costs to products using the departmental overhead rate method.</a:t>
            </a:r>
            <a:endParaRPr lang="en-US" kern="0" dirty="0">
              <a:solidFill>
                <a:prstClr val="black"/>
              </a:solidFill>
            </a:endParaRPr>
          </a:p>
        </p:txBody>
      </p:sp>
      <p:sp>
        <p:nvSpPr>
          <p:cNvPr id="6" name="Content Placeholder 5"/>
          <p:cNvSpPr>
            <a:spLocks noGrp="1"/>
          </p:cNvSpPr>
          <p:nvPr>
            <p:ph sz="quarter" idx="15"/>
          </p:nvPr>
        </p:nvSpPr>
        <p:spPr>
          <a:xfrm>
            <a:off x="457200" y="2618689"/>
            <a:ext cx="8229600" cy="1191311"/>
          </a:xfrm>
        </p:spPr>
        <p:txBody>
          <a:bodyPr>
            <a:noAutofit/>
          </a:bodyPr>
          <a:lstStyle/>
          <a:p>
            <a:pPr marL="0" indent="0">
              <a:buNone/>
            </a:pPr>
            <a:r>
              <a:rPr lang="en-US" sz="2400" i="1" kern="0" dirty="0"/>
              <a:t>Exhibit 17.7</a:t>
            </a:r>
          </a:p>
          <a:p>
            <a:pPr marL="0" indent="0">
              <a:buNone/>
            </a:pPr>
            <a:r>
              <a:rPr lang="en-US" sz="2400" kern="0" dirty="0"/>
              <a:t>Overhead Allocation Using Departmental Overhead Rates</a:t>
            </a:r>
          </a:p>
        </p:txBody>
      </p:sp>
      <p:graphicFrame>
        <p:nvGraphicFramePr>
          <p:cNvPr id="11" name="Table 10"/>
          <p:cNvGraphicFramePr>
            <a:graphicFrameLocks noGrp="1"/>
          </p:cNvGraphicFramePr>
          <p:nvPr>
            <p:extLst>
              <p:ext uri="{D42A27DB-BD31-4B8C-83A1-F6EECF244321}">
                <p14:modId xmlns:p14="http://schemas.microsoft.com/office/powerpoint/2010/main" val="4223570289"/>
              </p:ext>
            </p:extLst>
          </p:nvPr>
        </p:nvGraphicFramePr>
        <p:xfrm>
          <a:off x="599626" y="3962400"/>
          <a:ext cx="8010974" cy="2011680"/>
        </p:xfrm>
        <a:graphic>
          <a:graphicData uri="http://schemas.openxmlformats.org/drawingml/2006/table">
            <a:tbl>
              <a:tblPr firstRow="1" bandRow="1">
                <a:tableStyleId>{5940675A-B579-460E-94D1-54222C63F5DA}</a:tableStyleId>
              </a:tblPr>
              <a:tblGrid>
                <a:gridCol w="1478280">
                  <a:extLst>
                    <a:ext uri="{9D8B030D-6E8A-4147-A177-3AD203B41FA5}">
                      <a16:colId xmlns:a16="http://schemas.microsoft.com/office/drawing/2014/main" val="20000"/>
                    </a:ext>
                  </a:extLst>
                </a:gridCol>
                <a:gridCol w="149352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610174">
                  <a:extLst>
                    <a:ext uri="{9D8B030D-6E8A-4147-A177-3AD203B41FA5}">
                      <a16:colId xmlns:a16="http://schemas.microsoft.com/office/drawing/2014/main" val="20005"/>
                    </a:ext>
                  </a:extLst>
                </a:gridCol>
              </a:tblGrid>
              <a:tr h="705236">
                <a:tc>
                  <a:txBody>
                    <a:bodyPr/>
                    <a:lstStyle/>
                    <a:p>
                      <a:pPr algn="ct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Departmental Overhead Rate</a:t>
                      </a: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0" dirty="0">
                          <a:latin typeface="Verdana" panose="020B0604030504040204" pitchFamily="34" charset="0"/>
                          <a:ea typeface="Verdana" panose="020B0604030504040204" pitchFamily="34" charset="0"/>
                          <a:cs typeface="Verdana" panose="020B0604030504040204" pitchFamily="34" charset="0"/>
                        </a:rPr>
                        <a:t>Standard go-kart: Hours per Unit</a:t>
                      </a:r>
                    </a:p>
                  </a:txBody>
                  <a:tcPr/>
                </a:tc>
                <a:tc>
                  <a:txBody>
                    <a:bodyPr/>
                    <a:lstStyle/>
                    <a:p>
                      <a:pPr algn="ctr"/>
                      <a:r>
                        <a:rPr lang="en-US" sz="1200" b="1" kern="0" dirty="0">
                          <a:latin typeface="Verdana" panose="020B0604030504040204" pitchFamily="34" charset="0"/>
                          <a:ea typeface="Verdana" panose="020B0604030504040204" pitchFamily="34" charset="0"/>
                          <a:cs typeface="Verdana" panose="020B0604030504040204" pitchFamily="34" charset="0"/>
                        </a:rPr>
                        <a:t>Standard go-kart: Overhead Allocated</a:t>
                      </a: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Custom go-kart: Hours per Unit</a:t>
                      </a: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sz="1200" b="1" dirty="0">
                          <a:latin typeface="Verdana" panose="020B0604030504040204" pitchFamily="34" charset="0"/>
                          <a:ea typeface="Verdana" panose="020B0604030504040204" pitchFamily="34" charset="0"/>
                          <a:cs typeface="Verdana" panose="020B0604030504040204" pitchFamily="34" charset="0"/>
                        </a:rPr>
                        <a:t>Custom go-kart: Overhead Allocated</a:t>
                      </a: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379742">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Machining Dept.</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$60 per MH</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10 MH per unit</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$600</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20 MH per Unit</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$1,200.00</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379742">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Assembly Dept.</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$20 per DLH</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5 DLH per unit</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100</a:t>
                      </a:r>
                      <a:endParaRPr lang="en-IN" sz="1200" u="sng"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5 DLH per unit</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u="sng" dirty="0">
                          <a:latin typeface="Verdana" panose="020B0604030504040204" pitchFamily="34" charset="0"/>
                          <a:ea typeface="Verdana" panose="020B0604030504040204" pitchFamily="34" charset="0"/>
                          <a:cs typeface="Verdana" panose="020B0604030504040204" pitchFamily="34" charset="0"/>
                        </a:rPr>
                        <a:t>$100.00</a:t>
                      </a:r>
                      <a:endParaRPr lang="en-IN" sz="1200" u="sng"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216996">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Totals</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$700</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200" dirty="0">
                          <a:latin typeface="Verdana" panose="020B0604030504040204" pitchFamily="34" charset="0"/>
                          <a:ea typeface="Verdana" panose="020B0604030504040204" pitchFamily="34" charset="0"/>
                          <a:cs typeface="Verdana" panose="020B0604030504040204" pitchFamily="34" charset="0"/>
                        </a:rPr>
                        <a:t>$ 1,300.00</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39323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066800"/>
          </a:xfrm>
        </p:spPr>
        <p:txBody>
          <a:bodyPr>
            <a:noAutofit/>
          </a:bodyPr>
          <a:lstStyle/>
          <a:p>
            <a:r>
              <a:rPr lang="en-US" altLang="en-US" dirty="0"/>
              <a:t>Departmental Overhead Rate Method: Fourth Step (2 of 2)</a:t>
            </a:r>
            <a:endParaRPr lang="en-IN" dirty="0"/>
          </a:p>
        </p:txBody>
      </p:sp>
      <p:sp>
        <p:nvSpPr>
          <p:cNvPr id="4" name="Text Placeholder 3"/>
          <p:cNvSpPr>
            <a:spLocks noGrp="1"/>
          </p:cNvSpPr>
          <p:nvPr>
            <p:ph type="body" sz="quarter" idx="13"/>
          </p:nvPr>
        </p:nvSpPr>
        <p:spPr>
          <a:xfrm>
            <a:off x="152400" y="1839636"/>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altLang="en-US" dirty="0"/>
              <a:t>Allocate overhead costs to products using the departmental overhead rate method.</a:t>
            </a:r>
            <a:endParaRPr lang="en-US" kern="0" dirty="0">
              <a:solidFill>
                <a:prstClr val="black"/>
              </a:solidFill>
            </a:endParaRPr>
          </a:p>
        </p:txBody>
      </p:sp>
      <p:sp>
        <p:nvSpPr>
          <p:cNvPr id="6" name="Content Placeholder 5"/>
          <p:cNvSpPr>
            <a:spLocks noGrp="1"/>
          </p:cNvSpPr>
          <p:nvPr>
            <p:ph sz="quarter" idx="15"/>
          </p:nvPr>
        </p:nvSpPr>
        <p:spPr>
          <a:xfrm>
            <a:off x="457200" y="2667000"/>
            <a:ext cx="8276897" cy="1309552"/>
          </a:xfrm>
        </p:spPr>
        <p:txBody>
          <a:bodyPr>
            <a:noAutofit/>
          </a:bodyPr>
          <a:lstStyle/>
          <a:p>
            <a:pPr marL="0" indent="0">
              <a:buNone/>
            </a:pPr>
            <a:r>
              <a:rPr lang="en-US" sz="2400" i="1" kern="0" dirty="0"/>
              <a:t>Exhibit 17.8</a:t>
            </a:r>
          </a:p>
          <a:p>
            <a:pPr marL="0" indent="0">
              <a:buNone/>
            </a:pPr>
            <a:r>
              <a:rPr lang="en-US" sz="2400" kern="0" dirty="0"/>
              <a:t>Comparison of Plant wide OH Rate and Departmental OH Rate Methods:</a:t>
            </a:r>
          </a:p>
        </p:txBody>
      </p:sp>
      <p:graphicFrame>
        <p:nvGraphicFramePr>
          <p:cNvPr id="11" name="Table 10"/>
          <p:cNvGraphicFramePr>
            <a:graphicFrameLocks noGrp="1"/>
          </p:cNvGraphicFramePr>
          <p:nvPr>
            <p:extLst>
              <p:ext uri="{D42A27DB-BD31-4B8C-83A1-F6EECF244321}">
                <p14:modId xmlns:p14="http://schemas.microsoft.com/office/powerpoint/2010/main" val="1515568572"/>
              </p:ext>
            </p:extLst>
          </p:nvPr>
        </p:nvGraphicFramePr>
        <p:xfrm>
          <a:off x="609599" y="4114800"/>
          <a:ext cx="8124497" cy="1752599"/>
        </p:xfrm>
        <a:graphic>
          <a:graphicData uri="http://schemas.openxmlformats.org/drawingml/2006/table">
            <a:tbl>
              <a:tblPr firstRow="1" bandRow="1">
                <a:tableStyleId>{5940675A-B579-460E-94D1-54222C63F5DA}</a:tableStyleId>
              </a:tblPr>
              <a:tblGrid>
                <a:gridCol w="3823617">
                  <a:extLst>
                    <a:ext uri="{9D8B030D-6E8A-4147-A177-3AD203B41FA5}">
                      <a16:colId xmlns:a16="http://schemas.microsoft.com/office/drawing/2014/main" val="20000"/>
                    </a:ext>
                  </a:extLst>
                </a:gridCol>
                <a:gridCol w="2296998">
                  <a:extLst>
                    <a:ext uri="{9D8B030D-6E8A-4147-A177-3AD203B41FA5}">
                      <a16:colId xmlns:a16="http://schemas.microsoft.com/office/drawing/2014/main" val="20001"/>
                    </a:ext>
                  </a:extLst>
                </a:gridCol>
                <a:gridCol w="2003882">
                  <a:extLst>
                    <a:ext uri="{9D8B030D-6E8A-4147-A177-3AD203B41FA5}">
                      <a16:colId xmlns:a16="http://schemas.microsoft.com/office/drawing/2014/main" val="20002"/>
                    </a:ext>
                  </a:extLst>
                </a:gridCol>
              </a:tblGrid>
              <a:tr h="647787">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Overhead per unit using:</a:t>
                      </a:r>
                      <a:endParaRPr lang="en-IN"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kern="0" dirty="0">
                          <a:latin typeface="Verdana" panose="020B0604030504040204" pitchFamily="34" charset="0"/>
                          <a:ea typeface="Verdana" panose="020B0604030504040204" pitchFamily="34" charset="0"/>
                          <a:cs typeface="Verdana" panose="020B0604030504040204" pitchFamily="34" charset="0"/>
                        </a:rPr>
                        <a:t>Standard go-kart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Custom go-kart</a:t>
                      </a:r>
                      <a:endParaRPr lang="en-US" sz="1400" b="1" kern="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55240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Plant wide</a:t>
                      </a:r>
                      <a:r>
                        <a:rPr lang="en-US" sz="1400" baseline="0" dirty="0">
                          <a:latin typeface="Verdana" panose="020B0604030504040204" pitchFamily="34" charset="0"/>
                          <a:ea typeface="Verdana" panose="020B0604030504040204" pitchFamily="34" charset="0"/>
                          <a:cs typeface="Verdana" panose="020B0604030504040204" pitchFamily="34" charset="0"/>
                        </a:rPr>
                        <a:t> OH Rate Method</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$ 720</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$ 1,200</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55240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Departmental OH Rate Method</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$700</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1,300</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0675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NEED-TO-KNOW 17-1 (1 of 4)</a:t>
            </a:r>
          </a:p>
        </p:txBody>
      </p:sp>
      <p:sp>
        <p:nvSpPr>
          <p:cNvPr id="4" name="Text Placeholder 3"/>
          <p:cNvSpPr>
            <a:spLocks noGrp="1"/>
          </p:cNvSpPr>
          <p:nvPr>
            <p:ph type="body" sz="quarter" idx="13"/>
          </p:nvPr>
        </p:nvSpPr>
        <p:spPr>
          <a:xfrm>
            <a:off x="152400" y="1763436"/>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altLang="en-US" dirty="0"/>
              <a:t>Allocate overhead costs to products using the departmental overhead rate method.</a:t>
            </a:r>
            <a:endParaRPr lang="en-US" kern="0" dirty="0">
              <a:solidFill>
                <a:prstClr val="black"/>
              </a:solidFill>
            </a:endParaRPr>
          </a:p>
        </p:txBody>
      </p:sp>
      <p:sp>
        <p:nvSpPr>
          <p:cNvPr id="2" name="Content Placeholder 1"/>
          <p:cNvSpPr>
            <a:spLocks noGrp="1"/>
          </p:cNvSpPr>
          <p:nvPr>
            <p:ph sz="quarter" idx="15"/>
          </p:nvPr>
        </p:nvSpPr>
        <p:spPr>
          <a:xfrm>
            <a:off x="426720" y="2639291"/>
            <a:ext cx="8260080" cy="942109"/>
          </a:xfrm>
        </p:spPr>
        <p:txBody>
          <a:bodyPr>
            <a:normAutofit/>
          </a:bodyPr>
          <a:lstStyle/>
          <a:p>
            <a:pPr marL="0" lvl="0" indent="0">
              <a:buNone/>
            </a:pPr>
            <a:r>
              <a:rPr lang="en-US" altLang="en-US" sz="2400" dirty="0">
                <a:solidFill>
                  <a:srgbClr val="000000"/>
                </a:solidFill>
              </a:rPr>
              <a:t>A manufacturer reports the following budgeted data for its two production departments.</a:t>
            </a:r>
            <a:endParaRPr lang="en-US" alt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623148065"/>
              </p:ext>
            </p:extLst>
          </p:nvPr>
        </p:nvGraphicFramePr>
        <p:xfrm>
          <a:off x="609600" y="3606711"/>
          <a:ext cx="7924800" cy="1727290"/>
        </p:xfrm>
        <a:graphic>
          <a:graphicData uri="http://schemas.openxmlformats.org/drawingml/2006/table">
            <a:tbl>
              <a:tblPr firstRow="1" bandRow="1">
                <a:tableStyleId>{5940675A-B579-460E-94D1-54222C63F5DA}</a:tableStyleId>
              </a:tblPr>
              <a:tblGrid>
                <a:gridCol w="4594752">
                  <a:extLst>
                    <a:ext uri="{9D8B030D-6E8A-4147-A177-3AD203B41FA5}">
                      <a16:colId xmlns:a16="http://schemas.microsoft.com/office/drawing/2014/main" val="20000"/>
                    </a:ext>
                  </a:extLst>
                </a:gridCol>
                <a:gridCol w="1702882">
                  <a:extLst>
                    <a:ext uri="{9D8B030D-6E8A-4147-A177-3AD203B41FA5}">
                      <a16:colId xmlns:a16="http://schemas.microsoft.com/office/drawing/2014/main" val="20001"/>
                    </a:ext>
                  </a:extLst>
                </a:gridCol>
                <a:gridCol w="1627166">
                  <a:extLst>
                    <a:ext uri="{9D8B030D-6E8A-4147-A177-3AD203B41FA5}">
                      <a16:colId xmlns:a16="http://schemas.microsoft.com/office/drawing/2014/main" val="20002"/>
                    </a:ext>
                  </a:extLst>
                </a:gridCol>
              </a:tblGrid>
              <a:tr h="414520">
                <a:tc>
                  <a:txBody>
                    <a:bodyPr/>
                    <a:lstStyle/>
                    <a:p>
                      <a:pPr algn="ctr"/>
                      <a:endParaRPr lang="en-IN"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kumimoji="0" lang="en-US" altLang="en-US" sz="14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Machining</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kumimoji="0" lang="en-US" altLang="en-US" sz="1400" b="1"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Assembly</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437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Manufacturing overhead costs</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$600,000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$300,000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43759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Machine hours to be used (MH)</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0</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437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Direct labor hours to be used (DLH)</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20,000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5,000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9706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609600"/>
            <a:ext cx="8991600" cy="1066800"/>
          </a:xfrm>
        </p:spPr>
        <p:txBody>
          <a:bodyPr/>
          <a:lstStyle/>
          <a:p>
            <a:pPr>
              <a:defRPr/>
            </a:pPr>
            <a:r>
              <a:rPr lang="en-US" dirty="0"/>
              <a:t>NEED-TO-KNOW 17-1 (2 of 4)</a:t>
            </a:r>
          </a:p>
        </p:txBody>
      </p:sp>
      <p:sp>
        <p:nvSpPr>
          <p:cNvPr id="4" name="Text Placeholder 3"/>
          <p:cNvSpPr>
            <a:spLocks noGrp="1"/>
          </p:cNvSpPr>
          <p:nvPr>
            <p:ph type="body" sz="quarter" idx="13"/>
          </p:nvPr>
        </p:nvSpPr>
        <p:spPr>
          <a:xfrm>
            <a:off x="206188" y="1819181"/>
            <a:ext cx="8763000" cy="674964"/>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altLang="en-US" dirty="0"/>
              <a:t>Allocate overhead costs to products using the departmental overhead rate method.</a:t>
            </a:r>
            <a:endParaRPr lang="en-US" kern="0" dirty="0">
              <a:solidFill>
                <a:prstClr val="black"/>
              </a:solidFill>
            </a:endParaRPr>
          </a:p>
        </p:txBody>
      </p:sp>
      <p:sp>
        <p:nvSpPr>
          <p:cNvPr id="2" name="Content Placeholder 1"/>
          <p:cNvSpPr>
            <a:spLocks noGrp="1"/>
          </p:cNvSpPr>
          <p:nvPr>
            <p:ph idx="1"/>
          </p:nvPr>
        </p:nvSpPr>
        <p:spPr>
          <a:xfrm>
            <a:off x="342900" y="2703353"/>
            <a:ext cx="8343900" cy="878047"/>
          </a:xfrm>
        </p:spPr>
        <p:txBody>
          <a:bodyPr>
            <a:normAutofit/>
          </a:bodyPr>
          <a:lstStyle/>
          <a:p>
            <a:pPr marL="514350" lvl="0" indent="-514350" eaLnBrk="0" fontAlgn="base" hangingPunct="0">
              <a:spcBef>
                <a:spcPct val="0"/>
              </a:spcBef>
              <a:spcAft>
                <a:spcPct val="0"/>
              </a:spcAft>
              <a:buFont typeface="+mj-lt"/>
              <a:buAutoNum type="arabicPeriod"/>
            </a:pPr>
            <a:r>
              <a:rPr lang="en-US" altLang="en-US" sz="2400" dirty="0">
                <a:solidFill>
                  <a:srgbClr val="000000"/>
                </a:solidFill>
              </a:rPr>
              <a:t>What is the company’s single plant wide overhead rate based on direct labor hours?</a:t>
            </a:r>
            <a:endParaRPr lang="en-US" altLang="en-US"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3886239233"/>
              </p:ext>
            </p:extLst>
          </p:nvPr>
        </p:nvGraphicFramePr>
        <p:xfrm>
          <a:off x="385763" y="3956050"/>
          <a:ext cx="8366125" cy="841375"/>
        </p:xfrm>
        <a:graphic>
          <a:graphicData uri="http://schemas.openxmlformats.org/presentationml/2006/ole">
            <mc:AlternateContent xmlns:mc="http://schemas.openxmlformats.org/markup-compatibility/2006">
              <mc:Choice xmlns:v="urn:schemas-microsoft-com:vml" Requires="v">
                <p:oleObj spid="_x0000_s9428" name="Equation" r:id="rId4" imgW="4292280" imgH="431640" progId="Equation.3">
                  <p:embed/>
                </p:oleObj>
              </mc:Choice>
              <mc:Fallback>
                <p:oleObj name="Equation" r:id="rId4" imgW="4292280" imgH="431640" progId="Equation.3">
                  <p:embed/>
                  <p:pic>
                    <p:nvPicPr>
                      <p:cNvPr id="0" name=""/>
                      <p:cNvPicPr/>
                      <p:nvPr/>
                    </p:nvPicPr>
                    <p:blipFill>
                      <a:blip r:embed="rId5"/>
                      <a:stretch>
                        <a:fillRect/>
                      </a:stretch>
                    </p:blipFill>
                    <p:spPr>
                      <a:xfrm>
                        <a:off x="385763" y="3956050"/>
                        <a:ext cx="8366125" cy="841375"/>
                      </a:xfrm>
                      <a:prstGeom prst="rect">
                        <a:avLst/>
                      </a:prstGeom>
                    </p:spPr>
                  </p:pic>
                </p:oleObj>
              </mc:Fallback>
            </mc:AlternateContent>
          </a:graphicData>
        </a:graphic>
      </p:graphicFrame>
    </p:spTree>
    <p:extLst>
      <p:ext uri="{BB962C8B-B14F-4D97-AF65-F5344CB8AC3E}">
        <p14:creationId xmlns:p14="http://schemas.microsoft.com/office/powerpoint/2010/main" val="2772551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609600"/>
            <a:ext cx="8991600" cy="1066800"/>
          </a:xfrm>
        </p:spPr>
        <p:txBody>
          <a:bodyPr/>
          <a:lstStyle/>
          <a:p>
            <a:pPr>
              <a:defRPr/>
            </a:pPr>
            <a:r>
              <a:rPr lang="en-US" dirty="0"/>
              <a:t>NEED-TO-KNOW 17-1 (3 of 4)</a:t>
            </a:r>
          </a:p>
        </p:txBody>
      </p:sp>
      <p:sp>
        <p:nvSpPr>
          <p:cNvPr id="4" name="Text Placeholder 3"/>
          <p:cNvSpPr>
            <a:spLocks noGrp="1"/>
          </p:cNvSpPr>
          <p:nvPr>
            <p:ph type="body" sz="quarter" idx="13"/>
          </p:nvPr>
        </p:nvSpPr>
        <p:spPr>
          <a:xfrm>
            <a:off x="206188" y="1752600"/>
            <a:ext cx="8763000" cy="674964"/>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altLang="en-US" dirty="0"/>
              <a:t>Allocate overhead costs to products using the departmental overhead rate method.</a:t>
            </a:r>
            <a:endParaRPr lang="en-US" kern="0" dirty="0">
              <a:solidFill>
                <a:prstClr val="black"/>
              </a:solidFill>
            </a:endParaRPr>
          </a:p>
        </p:txBody>
      </p:sp>
      <p:sp>
        <p:nvSpPr>
          <p:cNvPr id="5" name="Content Placeholder 4"/>
          <p:cNvSpPr>
            <a:spLocks noGrp="1"/>
          </p:cNvSpPr>
          <p:nvPr>
            <p:ph sz="quarter" idx="14"/>
          </p:nvPr>
        </p:nvSpPr>
        <p:spPr>
          <a:xfrm>
            <a:off x="411480" y="2541565"/>
            <a:ext cx="8275320" cy="1954235"/>
          </a:xfrm>
        </p:spPr>
        <p:txBody>
          <a:bodyPr>
            <a:noAutofit/>
          </a:bodyPr>
          <a:lstStyle/>
          <a:p>
            <a:pPr marL="514350" indent="-514350" eaLnBrk="0" fontAlgn="base" hangingPunct="0">
              <a:spcBef>
                <a:spcPct val="0"/>
              </a:spcBef>
              <a:spcAft>
                <a:spcPct val="0"/>
              </a:spcAft>
              <a:buFont typeface="+mj-lt"/>
              <a:buAutoNum type="arabicPeriod" startAt="2"/>
            </a:pPr>
            <a:r>
              <a:rPr lang="en-US" altLang="en-US" sz="2400" dirty="0">
                <a:solidFill>
                  <a:srgbClr val="000000"/>
                </a:solidFill>
              </a:rPr>
              <a:t>What are the company’s departmental overhead rates if the machining department assigns overhead</a:t>
            </a:r>
            <a:r>
              <a:rPr lang="en-US" altLang="en-US" sz="2400" dirty="0"/>
              <a:t> </a:t>
            </a:r>
            <a:r>
              <a:rPr lang="en-US" altLang="en-US" sz="2400" dirty="0">
                <a:solidFill>
                  <a:srgbClr val="000000"/>
                </a:solidFill>
              </a:rPr>
              <a:t>based on machine hours and the assembly department assigns overhead based on direct labor hours?</a:t>
            </a:r>
            <a:endParaRPr lang="en-US" altLang="en-US"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1093790380"/>
              </p:ext>
            </p:extLst>
          </p:nvPr>
        </p:nvGraphicFramePr>
        <p:xfrm>
          <a:off x="260494" y="4667850"/>
          <a:ext cx="8616662" cy="1529785"/>
        </p:xfrm>
        <a:graphic>
          <a:graphicData uri="http://schemas.openxmlformats.org/presentationml/2006/ole">
            <mc:AlternateContent xmlns:mc="http://schemas.openxmlformats.org/markup-compatibility/2006">
              <mc:Choice xmlns:v="urn:schemas-microsoft-com:vml" Requires="v">
                <p:oleObj spid="_x0000_s10450" name="Equation" r:id="rId4" imgW="4863960" imgH="863280" progId="Equation.3">
                  <p:embed/>
                </p:oleObj>
              </mc:Choice>
              <mc:Fallback>
                <p:oleObj name="Equation" r:id="rId4" imgW="4863960" imgH="863280" progId="Equation.3">
                  <p:embed/>
                  <p:pic>
                    <p:nvPicPr>
                      <p:cNvPr id="0" name=""/>
                      <p:cNvPicPr/>
                      <p:nvPr/>
                    </p:nvPicPr>
                    <p:blipFill>
                      <a:blip r:embed="rId5"/>
                      <a:stretch>
                        <a:fillRect/>
                      </a:stretch>
                    </p:blipFill>
                    <p:spPr>
                      <a:xfrm>
                        <a:off x="260494" y="4667850"/>
                        <a:ext cx="8616662" cy="1529785"/>
                      </a:xfrm>
                      <a:prstGeom prst="rect">
                        <a:avLst/>
                      </a:prstGeom>
                    </p:spPr>
                  </p:pic>
                </p:oleObj>
              </mc:Fallback>
            </mc:AlternateContent>
          </a:graphicData>
        </a:graphic>
      </p:graphicFrame>
    </p:spTree>
    <p:extLst>
      <p:ext uri="{BB962C8B-B14F-4D97-AF65-F5344CB8AC3E}">
        <p14:creationId xmlns:p14="http://schemas.microsoft.com/office/powerpoint/2010/main" val="3160135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NEED-TO-KNOW 17-1 (4 of 4)</a:t>
            </a:r>
          </a:p>
        </p:txBody>
      </p:sp>
      <p:sp>
        <p:nvSpPr>
          <p:cNvPr id="4" name="Text Placeholder 3"/>
          <p:cNvSpPr>
            <a:spLocks noGrp="1"/>
          </p:cNvSpPr>
          <p:nvPr>
            <p:ph type="body" sz="quarter" idx="13"/>
          </p:nvPr>
        </p:nvSpPr>
        <p:spPr>
          <a:xfrm>
            <a:off x="152400" y="1763436"/>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P2: </a:t>
            </a:r>
            <a:r>
              <a:rPr lang="en-US" altLang="en-US" dirty="0"/>
              <a:t>Allocate overhead costs to products using the departmental overhead rate method.</a:t>
            </a:r>
            <a:endParaRPr lang="en-US" kern="0" dirty="0">
              <a:solidFill>
                <a:prstClr val="black"/>
              </a:solidFill>
            </a:endParaRPr>
          </a:p>
        </p:txBody>
      </p:sp>
      <p:sp>
        <p:nvSpPr>
          <p:cNvPr id="5" name="Content Placeholder 4"/>
          <p:cNvSpPr>
            <a:spLocks noGrp="1"/>
          </p:cNvSpPr>
          <p:nvPr>
            <p:ph sz="quarter" idx="15"/>
          </p:nvPr>
        </p:nvSpPr>
        <p:spPr>
          <a:xfrm>
            <a:off x="426720" y="2569309"/>
            <a:ext cx="8183880" cy="1926491"/>
          </a:xfrm>
        </p:spPr>
        <p:txBody>
          <a:bodyPr>
            <a:noAutofit/>
          </a:bodyPr>
          <a:lstStyle/>
          <a:p>
            <a:pPr marL="514350" lvl="0" indent="-514350" eaLnBrk="0" fontAlgn="base" hangingPunct="0">
              <a:spcBef>
                <a:spcPct val="0"/>
              </a:spcBef>
              <a:spcAft>
                <a:spcPct val="0"/>
              </a:spcAft>
              <a:buFont typeface="+mj-lt"/>
              <a:buAutoNum type="arabicPeriod" startAt="3"/>
            </a:pPr>
            <a:r>
              <a:rPr lang="en-US" altLang="en-US" sz="2400" dirty="0">
                <a:solidFill>
                  <a:srgbClr val="000000"/>
                </a:solidFill>
              </a:rPr>
              <a:t>Using the departmental overhead rates from part 2, how much overhead should be assigned to a job that uses 16 machine hours in the machining department and 5 direct labor hours in the assembly</a:t>
            </a:r>
            <a:r>
              <a:rPr lang="en-US" altLang="en-US" sz="2400" dirty="0"/>
              <a:t> </a:t>
            </a:r>
            <a:r>
              <a:rPr lang="en-US" altLang="en-US" sz="2400" dirty="0">
                <a:solidFill>
                  <a:srgbClr val="000000"/>
                </a:solidFill>
              </a:rPr>
              <a:t>department?</a:t>
            </a:r>
            <a:endParaRPr lang="en-US" alt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568532496"/>
              </p:ext>
            </p:extLst>
          </p:nvPr>
        </p:nvGraphicFramePr>
        <p:xfrm>
          <a:off x="568069" y="4648200"/>
          <a:ext cx="8042531" cy="1524000"/>
        </p:xfrm>
        <a:graphic>
          <a:graphicData uri="http://schemas.openxmlformats.org/drawingml/2006/table">
            <a:tbl>
              <a:tblPr firstRow="1" bandRow="1">
                <a:tableStyleId>{5940675A-B579-460E-94D1-54222C63F5DA}</a:tableStyleId>
              </a:tblPr>
              <a:tblGrid>
                <a:gridCol w="3899124">
                  <a:extLst>
                    <a:ext uri="{9D8B030D-6E8A-4147-A177-3AD203B41FA5}">
                      <a16:colId xmlns:a16="http://schemas.microsoft.com/office/drawing/2014/main" val="20000"/>
                    </a:ext>
                  </a:extLst>
                </a:gridCol>
                <a:gridCol w="1012281">
                  <a:extLst>
                    <a:ext uri="{9D8B030D-6E8A-4147-A177-3AD203B41FA5}">
                      <a16:colId xmlns:a16="http://schemas.microsoft.com/office/drawing/2014/main" val="20001"/>
                    </a:ext>
                  </a:extLst>
                </a:gridCol>
                <a:gridCol w="390239">
                  <a:extLst>
                    <a:ext uri="{9D8B030D-6E8A-4147-A177-3AD203B41FA5}">
                      <a16:colId xmlns:a16="http://schemas.microsoft.com/office/drawing/2014/main" val="20002"/>
                    </a:ext>
                  </a:extLst>
                </a:gridCol>
                <a:gridCol w="1527992">
                  <a:extLst>
                    <a:ext uri="{9D8B030D-6E8A-4147-A177-3AD203B41FA5}">
                      <a16:colId xmlns:a16="http://schemas.microsoft.com/office/drawing/2014/main" val="20003"/>
                    </a:ext>
                  </a:extLst>
                </a:gridCol>
                <a:gridCol w="436316">
                  <a:extLst>
                    <a:ext uri="{9D8B030D-6E8A-4147-A177-3AD203B41FA5}">
                      <a16:colId xmlns:a16="http://schemas.microsoft.com/office/drawing/2014/main" val="20004"/>
                    </a:ext>
                  </a:extLst>
                </a:gridCol>
                <a:gridCol w="776579">
                  <a:extLst>
                    <a:ext uri="{9D8B030D-6E8A-4147-A177-3AD203B41FA5}">
                      <a16:colId xmlns:a16="http://schemas.microsoft.com/office/drawing/2014/main" val="20005"/>
                    </a:ext>
                  </a:extLst>
                </a:gridCol>
              </a:tblGrid>
              <a:tr h="531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Overhead Costs - Machining Dept.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16 MHs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$30 </a:t>
                      </a:r>
                      <a:r>
                        <a:rPr lang="en-US" altLang="en-US" sz="1400" dirty="0">
                          <a:solidFill>
                            <a:srgbClr val="000000"/>
                          </a:solidFill>
                          <a:latin typeface="Verdana" pitchFamily="34" charset="0"/>
                          <a:ea typeface="Verdana" pitchFamily="34" charset="0"/>
                          <a:cs typeface="Verdana" pitchFamily="34" charset="0"/>
                        </a:rPr>
                        <a:t>per MH</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$480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96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Overhead Costs - Assembly Dept.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5 DLHs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algn="ct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$60 per DLH</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algn="ct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anchor="ctr"/>
                </a:tc>
                <a:tc>
                  <a:txBody>
                    <a:bodyPr/>
                    <a:lstStyle/>
                    <a:p>
                      <a:pPr algn="r"/>
                      <a:r>
                        <a:rPr kumimoji="0" lang="en-US" altLang="en-US" sz="1400" b="0" i="0" u="sng" strike="noStrike" cap="none" normalizeH="0" baseline="0" dirty="0">
                          <a:ln>
                            <a:noFill/>
                          </a:ln>
                          <a:solidFill>
                            <a:srgbClr val="000000"/>
                          </a:solidFill>
                          <a:effectLst/>
                          <a:latin typeface="Verdana" pitchFamily="34" charset="0"/>
                          <a:ea typeface="Verdana" pitchFamily="34" charset="0"/>
                          <a:cs typeface="Verdana" pitchFamily="34" charset="0"/>
                        </a:rPr>
                        <a:t>300</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496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Total Overhead Cost assigned to Job</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algn="r"/>
                      <a:endParaRPr lang="en-US" sz="1400" dirty="0">
                        <a:latin typeface="Verdana" pitchFamily="34" charset="0"/>
                        <a:ea typeface="Verdana" pitchFamily="34" charset="0"/>
                        <a:cs typeface="Verdana" pitchFamily="34" charset="0"/>
                      </a:endParaRPr>
                    </a:p>
                  </a:txBody>
                  <a:tcPr anchor="ctr"/>
                </a:tc>
                <a:tc>
                  <a:txBody>
                    <a:bodyPr/>
                    <a:lstStyle/>
                    <a:p>
                      <a:pPr algn="ctr"/>
                      <a:endParaRPr lang="en-US" sz="1400" dirty="0">
                        <a:latin typeface="Verdana" pitchFamily="34" charset="0"/>
                        <a:ea typeface="Verdana" pitchFamily="34" charset="0"/>
                        <a:cs typeface="Verdana" pitchFamily="34" charset="0"/>
                      </a:endParaRPr>
                    </a:p>
                  </a:txBody>
                  <a:tcPr anchor="ctr"/>
                </a:tc>
                <a:tc>
                  <a:txBody>
                    <a:bodyPr/>
                    <a:lstStyle/>
                    <a:p>
                      <a:pPr algn="r"/>
                      <a:endParaRPr lang="en-US" sz="1400" dirty="0">
                        <a:latin typeface="Verdana" pitchFamily="34" charset="0"/>
                        <a:ea typeface="Verdana" pitchFamily="34" charset="0"/>
                        <a:cs typeface="Verdana" pitchFamily="34" charset="0"/>
                      </a:endParaRPr>
                    </a:p>
                  </a:txBody>
                  <a:tcPr anchor="ctr"/>
                </a:tc>
                <a:tc>
                  <a:txBody>
                    <a:bodyPr/>
                    <a:lstStyle/>
                    <a:p>
                      <a:pPr algn="ctr"/>
                      <a:endParaRPr lang="en-US" sz="1400" dirty="0">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dirty="0">
                          <a:ln>
                            <a:noFill/>
                          </a:ln>
                          <a:solidFill>
                            <a:srgbClr val="000000"/>
                          </a:solidFill>
                          <a:effectLst/>
                          <a:latin typeface="Verdana" pitchFamily="34" charset="0"/>
                          <a:ea typeface="Verdana" pitchFamily="34" charset="0"/>
                          <a:cs typeface="Verdana" pitchFamily="34" charset="0"/>
                        </a:rPr>
                        <a:t>$780</a:t>
                      </a:r>
                      <a:endParaRPr kumimoji="0" lang="en-US" altLang="en-US" sz="1400" b="0" i="0" u="sng" strike="noStrike" cap="none" normalizeH="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713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77190" y="2209800"/>
            <a:ext cx="8465820" cy="2743200"/>
          </a:xfrm>
        </p:spPr>
        <p:txBody>
          <a:bodyPr>
            <a:noAutofit/>
          </a:bodyPr>
          <a:lstStyle/>
          <a:p>
            <a:r>
              <a:rPr lang="en-US" altLang="en-US" b="1" dirty="0"/>
              <a:t>Learning Objective A1: </a:t>
            </a:r>
            <a:r>
              <a:rPr lang="en-US" altLang="en-US" dirty="0"/>
              <a:t>Identify and assess advantages and disadvantages of the </a:t>
            </a:r>
            <a:r>
              <a:rPr lang="en-US" altLang="en-US" dirty="0" err="1"/>
              <a:t>plantwide</a:t>
            </a:r>
            <a:r>
              <a:rPr lang="en-US" altLang="en-US" dirty="0"/>
              <a:t> overhead and departmental overhead rate methods.</a:t>
            </a:r>
            <a:endParaRPr lang="en-US" dirty="0"/>
          </a:p>
        </p:txBody>
      </p:sp>
    </p:spTree>
    <p:extLst>
      <p:ext uri="{BB962C8B-B14F-4D97-AF65-F5344CB8AC3E}">
        <p14:creationId xmlns:p14="http://schemas.microsoft.com/office/powerpoint/2010/main" val="3841716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0795" y="571698"/>
            <a:ext cx="7317720" cy="1638102"/>
          </a:xfrm>
        </p:spPr>
        <p:txBody>
          <a:bodyPr>
            <a:noAutofit/>
          </a:bodyPr>
          <a:lstStyle/>
          <a:p>
            <a:pPr>
              <a:defRPr/>
            </a:pPr>
            <a:r>
              <a:rPr lang="en-US" dirty="0"/>
              <a:t>Plantwide Overhead Rate Method Advantages and Disadvantages (1 of 2)</a:t>
            </a:r>
          </a:p>
        </p:txBody>
      </p:sp>
      <p:sp>
        <p:nvSpPr>
          <p:cNvPr id="5" name="Text Placeholder 4"/>
          <p:cNvSpPr>
            <a:spLocks noGrp="1"/>
          </p:cNvSpPr>
          <p:nvPr>
            <p:ph type="body" sz="quarter" idx="13"/>
          </p:nvPr>
        </p:nvSpPr>
        <p:spPr>
          <a:xfrm>
            <a:off x="206188" y="2302023"/>
            <a:ext cx="8763000" cy="898377"/>
          </a:xfrm>
        </p:spPr>
        <p:txBody>
          <a:bodyPr>
            <a:noAutofit/>
          </a:bodyPr>
          <a:lstStyle/>
          <a:p>
            <a:pPr lvl="0" fontAlgn="auto">
              <a:spcBef>
                <a:spcPts val="0"/>
              </a:spcBef>
              <a:spcAft>
                <a:spcPts val="0"/>
              </a:spcAft>
              <a:defRPr/>
            </a:pPr>
            <a:r>
              <a:rPr lang="en-US" altLang="en-US" b="1" kern="0" dirty="0">
                <a:solidFill>
                  <a:prstClr val="black"/>
                </a:solidFill>
              </a:rPr>
              <a:t>Learning Objective A1: </a:t>
            </a:r>
            <a:r>
              <a:rPr lang="en-US" altLang="en-US" dirty="0"/>
              <a:t>Identify and assess advantages and disadvantages of the </a:t>
            </a:r>
            <a:r>
              <a:rPr lang="en-US" altLang="en-US" dirty="0" err="1"/>
              <a:t>plantwide</a:t>
            </a:r>
            <a:r>
              <a:rPr lang="en-US" altLang="en-US" dirty="0"/>
              <a:t> overhead and departmental overhead rate methods.</a:t>
            </a:r>
            <a:endParaRPr lang="en-US" kern="0" dirty="0">
              <a:solidFill>
                <a:prstClr val="black"/>
              </a:solidFill>
            </a:endParaRPr>
          </a:p>
        </p:txBody>
      </p:sp>
      <p:sp>
        <p:nvSpPr>
          <p:cNvPr id="4" name="Content Placeholder 3"/>
          <p:cNvSpPr>
            <a:spLocks noGrp="1"/>
          </p:cNvSpPr>
          <p:nvPr>
            <p:ph idx="1"/>
          </p:nvPr>
        </p:nvSpPr>
        <p:spPr>
          <a:xfrm>
            <a:off x="419100" y="3429001"/>
            <a:ext cx="8343900" cy="2971800"/>
          </a:xfrm>
        </p:spPr>
        <p:txBody>
          <a:bodyPr>
            <a:noAutofit/>
          </a:bodyPr>
          <a:lstStyle/>
          <a:p>
            <a:pPr marL="0" indent="0">
              <a:spcBef>
                <a:spcPts val="600"/>
              </a:spcBef>
              <a:buNone/>
              <a:defRPr/>
            </a:pPr>
            <a:r>
              <a:rPr lang="en-US" u="sng" dirty="0"/>
              <a:t>Advantages</a:t>
            </a:r>
          </a:p>
          <a:p>
            <a:pPr>
              <a:spcBef>
                <a:spcPts val="600"/>
              </a:spcBef>
              <a:defRPr/>
            </a:pPr>
            <a:r>
              <a:rPr lang="en-US" dirty="0"/>
              <a:t>Information is readily available</a:t>
            </a:r>
          </a:p>
          <a:p>
            <a:pPr>
              <a:spcBef>
                <a:spcPts val="600"/>
              </a:spcBef>
              <a:defRPr/>
            </a:pPr>
            <a:r>
              <a:rPr lang="en-US" dirty="0"/>
              <a:t>Easy to implement</a:t>
            </a:r>
          </a:p>
          <a:p>
            <a:pPr>
              <a:spcBef>
                <a:spcPts val="600"/>
              </a:spcBef>
              <a:defRPr/>
            </a:pPr>
            <a:r>
              <a:rPr lang="en-US" dirty="0"/>
              <a:t>Consistent with GAAP and can be used for external reporting</a:t>
            </a:r>
          </a:p>
        </p:txBody>
      </p:sp>
    </p:spTree>
    <p:extLst>
      <p:ext uri="{BB962C8B-B14F-4D97-AF65-F5344CB8AC3E}">
        <p14:creationId xmlns:p14="http://schemas.microsoft.com/office/powerpoint/2010/main" val="294432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969818"/>
          </a:xfrm>
        </p:spPr>
        <p:txBody>
          <a:bodyPr/>
          <a:lstStyle/>
          <a:p>
            <a:r>
              <a:rPr lang="en-US" altLang="en-US" dirty="0"/>
              <a:t>Learning Objectives (2 of 2)</a:t>
            </a:r>
            <a:endParaRPr lang="en-US" dirty="0"/>
          </a:p>
        </p:txBody>
      </p:sp>
      <p:sp>
        <p:nvSpPr>
          <p:cNvPr id="3" name="Content Placeholder 2"/>
          <p:cNvSpPr>
            <a:spLocks noGrp="1"/>
          </p:cNvSpPr>
          <p:nvPr>
            <p:ph idx="1"/>
          </p:nvPr>
        </p:nvSpPr>
        <p:spPr>
          <a:xfrm>
            <a:off x="342900" y="1626208"/>
            <a:ext cx="8496300" cy="4774592"/>
          </a:xfrm>
        </p:spPr>
        <p:txBody>
          <a:bodyPr>
            <a:noAutofit/>
          </a:bodyPr>
          <a:lstStyle/>
          <a:p>
            <a:pPr marL="566738" indent="-566738">
              <a:spcBef>
                <a:spcPts val="600"/>
              </a:spcBef>
              <a:buNone/>
            </a:pPr>
            <a:r>
              <a:rPr lang="en-US" sz="2400" b="1" dirty="0"/>
              <a:t>A2 </a:t>
            </a:r>
            <a:r>
              <a:rPr lang="en-US" sz="2400" dirty="0"/>
              <a:t>Identify and assess advantages and disadvantages of activity-based costing.</a:t>
            </a:r>
          </a:p>
          <a:p>
            <a:pPr marL="566738" indent="-566738">
              <a:spcBef>
                <a:spcPts val="600"/>
              </a:spcBef>
              <a:buNone/>
            </a:pPr>
            <a:r>
              <a:rPr lang="en-US" sz="2400" b="1" dirty="0"/>
              <a:t>PROCEDURAL</a:t>
            </a:r>
          </a:p>
          <a:p>
            <a:pPr marL="566738" indent="-566738">
              <a:spcBef>
                <a:spcPts val="600"/>
              </a:spcBef>
              <a:buNone/>
            </a:pPr>
            <a:r>
              <a:rPr lang="en-US" sz="2400" b="1" dirty="0"/>
              <a:t>P1 </a:t>
            </a:r>
            <a:r>
              <a:rPr lang="en-US" altLang="en-US" sz="2400" dirty="0"/>
              <a:t>Allocate overhead costs to products using the plantwide overhead rate method.</a:t>
            </a:r>
          </a:p>
          <a:p>
            <a:pPr marL="566738" indent="-566738">
              <a:spcBef>
                <a:spcPts val="600"/>
              </a:spcBef>
              <a:buNone/>
            </a:pPr>
            <a:r>
              <a:rPr lang="en-US" sz="2400" b="1" dirty="0"/>
              <a:t>P2 </a:t>
            </a:r>
            <a:r>
              <a:rPr lang="en-US" altLang="en-US" sz="2400" dirty="0"/>
              <a:t>Allocate overhead costs to products using the departmental overhead rate method.</a:t>
            </a:r>
          </a:p>
          <a:p>
            <a:pPr marL="566738" indent="-566738">
              <a:spcBef>
                <a:spcPts val="600"/>
              </a:spcBef>
              <a:buNone/>
            </a:pPr>
            <a:r>
              <a:rPr lang="en-US" sz="2400" b="1" dirty="0"/>
              <a:t>P3</a:t>
            </a:r>
            <a:r>
              <a:rPr lang="en-US" sz="2400" dirty="0"/>
              <a:t> Allocate overhead costs to products using activity-based costing.</a:t>
            </a:r>
          </a:p>
        </p:txBody>
      </p:sp>
    </p:spTree>
    <p:extLst>
      <p:ext uri="{BB962C8B-B14F-4D97-AF65-F5344CB8AC3E}">
        <p14:creationId xmlns:p14="http://schemas.microsoft.com/office/powerpoint/2010/main" val="634411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463" y="533400"/>
            <a:ext cx="7431075" cy="1718092"/>
          </a:xfrm>
        </p:spPr>
        <p:txBody>
          <a:bodyPr>
            <a:noAutofit/>
          </a:bodyPr>
          <a:lstStyle/>
          <a:p>
            <a:pPr>
              <a:defRPr/>
            </a:pPr>
            <a:r>
              <a:rPr lang="en-US" dirty="0"/>
              <a:t>Plantwide Overhead Rate Method Advantages and Disadvantages (2 of 2)</a:t>
            </a:r>
          </a:p>
        </p:txBody>
      </p:sp>
      <p:sp>
        <p:nvSpPr>
          <p:cNvPr id="5" name="Text Placeholder 4"/>
          <p:cNvSpPr>
            <a:spLocks noGrp="1"/>
          </p:cNvSpPr>
          <p:nvPr>
            <p:ph type="body" sz="quarter" idx="13"/>
          </p:nvPr>
        </p:nvSpPr>
        <p:spPr>
          <a:xfrm>
            <a:off x="206188" y="2378223"/>
            <a:ext cx="8763000" cy="898377"/>
          </a:xfrm>
        </p:spPr>
        <p:txBody>
          <a:bodyPr>
            <a:noAutofit/>
          </a:bodyPr>
          <a:lstStyle/>
          <a:p>
            <a:pPr lvl="0" fontAlgn="auto">
              <a:spcBef>
                <a:spcPts val="0"/>
              </a:spcBef>
              <a:spcAft>
                <a:spcPts val="0"/>
              </a:spcAft>
              <a:defRPr/>
            </a:pPr>
            <a:r>
              <a:rPr lang="en-US" altLang="en-US" b="1" kern="0" dirty="0">
                <a:solidFill>
                  <a:prstClr val="black"/>
                </a:solidFill>
              </a:rPr>
              <a:t>Learning Objective A1: </a:t>
            </a:r>
            <a:r>
              <a:rPr lang="en-US" altLang="en-US" dirty="0"/>
              <a:t>Identify and assess advantages and disadvantages of the </a:t>
            </a:r>
            <a:r>
              <a:rPr lang="en-US" altLang="en-US" dirty="0" err="1"/>
              <a:t>plantwide</a:t>
            </a:r>
            <a:r>
              <a:rPr lang="en-US" altLang="en-US" dirty="0"/>
              <a:t> overhead and departmental overhead rate methods.</a:t>
            </a:r>
            <a:endParaRPr lang="en-US" kern="0" dirty="0">
              <a:solidFill>
                <a:prstClr val="black"/>
              </a:solidFill>
            </a:endParaRPr>
          </a:p>
        </p:txBody>
      </p:sp>
      <p:sp>
        <p:nvSpPr>
          <p:cNvPr id="6" name="Content Placeholder 5"/>
          <p:cNvSpPr>
            <a:spLocks noGrp="1"/>
          </p:cNvSpPr>
          <p:nvPr>
            <p:ph sz="quarter" idx="14"/>
          </p:nvPr>
        </p:nvSpPr>
        <p:spPr>
          <a:xfrm>
            <a:off x="487680" y="3442855"/>
            <a:ext cx="8171411" cy="2957945"/>
          </a:xfrm>
        </p:spPr>
        <p:txBody>
          <a:bodyPr>
            <a:noAutofit/>
          </a:bodyPr>
          <a:lstStyle/>
          <a:p>
            <a:pPr marL="0" indent="0">
              <a:buNone/>
              <a:defRPr/>
            </a:pPr>
            <a:r>
              <a:rPr lang="en-US" u="sng" dirty="0"/>
              <a:t>Disadvantages</a:t>
            </a:r>
          </a:p>
          <a:p>
            <a:pPr>
              <a:defRPr/>
            </a:pPr>
            <a:r>
              <a:rPr lang="en-US" dirty="0"/>
              <a:t>With many different products, assumptions may not be reasonable.</a:t>
            </a:r>
          </a:p>
          <a:p>
            <a:pPr>
              <a:defRPr/>
            </a:pPr>
            <a:r>
              <a:rPr lang="en-US" dirty="0"/>
              <a:t>Overhead costs may not bear a relationship with direct labor hours</a:t>
            </a:r>
          </a:p>
          <a:p>
            <a:pPr>
              <a:defRPr/>
            </a:pPr>
            <a:r>
              <a:rPr lang="en-US" dirty="0"/>
              <a:t>All products may not use overhead costs in the same proportion</a:t>
            </a:r>
          </a:p>
        </p:txBody>
      </p:sp>
    </p:spTree>
    <p:extLst>
      <p:ext uri="{BB962C8B-B14F-4D97-AF65-F5344CB8AC3E}">
        <p14:creationId xmlns:p14="http://schemas.microsoft.com/office/powerpoint/2010/main" val="93265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909" y="533400"/>
            <a:ext cx="8174182" cy="1718092"/>
          </a:xfrm>
        </p:spPr>
        <p:txBody>
          <a:bodyPr>
            <a:noAutofit/>
          </a:bodyPr>
          <a:lstStyle/>
          <a:p>
            <a:pPr>
              <a:defRPr/>
            </a:pPr>
            <a:r>
              <a:rPr lang="en-US" altLang="en-US" dirty="0"/>
              <a:t>Departmental Overhead Rate Method Advantages and Disadvantages (1 of 2)</a:t>
            </a:r>
            <a:endParaRPr lang="en-US" dirty="0"/>
          </a:p>
        </p:txBody>
      </p:sp>
      <p:sp>
        <p:nvSpPr>
          <p:cNvPr id="5" name="Text Placeholder 4"/>
          <p:cNvSpPr>
            <a:spLocks noGrp="1"/>
          </p:cNvSpPr>
          <p:nvPr>
            <p:ph type="body" sz="quarter" idx="13"/>
          </p:nvPr>
        </p:nvSpPr>
        <p:spPr>
          <a:xfrm>
            <a:off x="206188" y="2438400"/>
            <a:ext cx="8763000" cy="898377"/>
          </a:xfrm>
        </p:spPr>
        <p:txBody>
          <a:bodyPr>
            <a:noAutofit/>
          </a:bodyPr>
          <a:lstStyle/>
          <a:p>
            <a:pPr lvl="0" fontAlgn="auto">
              <a:spcBef>
                <a:spcPts val="0"/>
              </a:spcBef>
              <a:spcAft>
                <a:spcPts val="0"/>
              </a:spcAft>
              <a:defRPr/>
            </a:pPr>
            <a:r>
              <a:rPr lang="en-US" altLang="en-US" b="1" kern="0" dirty="0">
                <a:solidFill>
                  <a:prstClr val="black"/>
                </a:solidFill>
              </a:rPr>
              <a:t>Learning Objective A1: </a:t>
            </a:r>
            <a:r>
              <a:rPr lang="en-US" altLang="en-US" dirty="0"/>
              <a:t>Identify and assess advantages and disadvantages of the </a:t>
            </a:r>
            <a:r>
              <a:rPr lang="en-US" altLang="en-US" dirty="0" err="1"/>
              <a:t>plantwide</a:t>
            </a:r>
            <a:r>
              <a:rPr lang="en-US" altLang="en-US" dirty="0"/>
              <a:t> overhead and departmental overhead rate methods.</a:t>
            </a:r>
            <a:endParaRPr lang="en-US" kern="0" dirty="0">
              <a:solidFill>
                <a:prstClr val="black"/>
              </a:solidFill>
            </a:endParaRPr>
          </a:p>
        </p:txBody>
      </p:sp>
      <p:sp>
        <p:nvSpPr>
          <p:cNvPr id="6" name="Content Placeholder 5"/>
          <p:cNvSpPr>
            <a:spLocks noGrp="1"/>
          </p:cNvSpPr>
          <p:nvPr>
            <p:ph sz="quarter" idx="14"/>
          </p:nvPr>
        </p:nvSpPr>
        <p:spPr>
          <a:xfrm>
            <a:off x="457200" y="3581400"/>
            <a:ext cx="8808720" cy="2795459"/>
          </a:xfrm>
        </p:spPr>
        <p:txBody>
          <a:bodyPr>
            <a:normAutofit/>
          </a:bodyPr>
          <a:lstStyle/>
          <a:p>
            <a:pPr marL="0" indent="0">
              <a:spcBef>
                <a:spcPts val="600"/>
              </a:spcBef>
              <a:buNone/>
            </a:pPr>
            <a:r>
              <a:rPr lang="en-US" altLang="en-US" u="sng" dirty="0"/>
              <a:t>Advantages</a:t>
            </a:r>
          </a:p>
          <a:p>
            <a:pPr>
              <a:spcBef>
                <a:spcPts val="600"/>
              </a:spcBef>
            </a:pPr>
            <a:r>
              <a:rPr lang="en-US" altLang="en-US" dirty="0"/>
              <a:t>More accurate overhead allocations</a:t>
            </a:r>
          </a:p>
          <a:p>
            <a:pPr>
              <a:spcBef>
                <a:spcPts val="600"/>
              </a:spcBef>
            </a:pPr>
            <a:r>
              <a:rPr lang="en-US" altLang="en-US" dirty="0"/>
              <a:t>More refined than the </a:t>
            </a:r>
            <a:r>
              <a:rPr lang="en-US" altLang="en-US" dirty="0" err="1"/>
              <a:t>plantwide</a:t>
            </a:r>
            <a:r>
              <a:rPr lang="en-US" altLang="en-US" dirty="0"/>
              <a:t> overhead rate method</a:t>
            </a:r>
          </a:p>
        </p:txBody>
      </p:sp>
    </p:spTree>
    <p:extLst>
      <p:ext uri="{BB962C8B-B14F-4D97-AF65-F5344CB8AC3E}">
        <p14:creationId xmlns:p14="http://schemas.microsoft.com/office/powerpoint/2010/main" val="531666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909" y="533400"/>
            <a:ext cx="8174182" cy="1718092"/>
          </a:xfrm>
        </p:spPr>
        <p:txBody>
          <a:bodyPr>
            <a:noAutofit/>
          </a:bodyPr>
          <a:lstStyle/>
          <a:p>
            <a:pPr>
              <a:defRPr/>
            </a:pPr>
            <a:r>
              <a:rPr lang="en-US" altLang="en-US" dirty="0"/>
              <a:t>Departmental Overhead Rate Method Advantages and Disadvantages (2 of 2)</a:t>
            </a:r>
            <a:endParaRPr lang="en-US" dirty="0"/>
          </a:p>
        </p:txBody>
      </p:sp>
      <p:sp>
        <p:nvSpPr>
          <p:cNvPr id="5" name="Text Placeholder 4"/>
          <p:cNvSpPr>
            <a:spLocks noGrp="1"/>
          </p:cNvSpPr>
          <p:nvPr>
            <p:ph type="body" sz="quarter" idx="13"/>
          </p:nvPr>
        </p:nvSpPr>
        <p:spPr>
          <a:xfrm>
            <a:off x="206188" y="2454423"/>
            <a:ext cx="8763000" cy="898377"/>
          </a:xfrm>
        </p:spPr>
        <p:txBody>
          <a:bodyPr>
            <a:noAutofit/>
          </a:bodyPr>
          <a:lstStyle/>
          <a:p>
            <a:pPr lvl="0" fontAlgn="auto">
              <a:spcBef>
                <a:spcPts val="0"/>
              </a:spcBef>
              <a:spcAft>
                <a:spcPts val="0"/>
              </a:spcAft>
              <a:defRPr/>
            </a:pPr>
            <a:r>
              <a:rPr lang="en-US" altLang="en-US" b="1" kern="0" dirty="0">
                <a:solidFill>
                  <a:prstClr val="black"/>
                </a:solidFill>
              </a:rPr>
              <a:t>Learning Objective A1: </a:t>
            </a:r>
            <a:r>
              <a:rPr lang="en-US" altLang="en-US" dirty="0"/>
              <a:t>Identify and assess advantages and disadvantages of the </a:t>
            </a:r>
            <a:r>
              <a:rPr lang="en-US" altLang="en-US" dirty="0" err="1"/>
              <a:t>plantwide</a:t>
            </a:r>
            <a:r>
              <a:rPr lang="en-US" altLang="en-US" dirty="0"/>
              <a:t> overhead and departmental overhead rate methods.</a:t>
            </a:r>
            <a:endParaRPr lang="en-US" kern="0" dirty="0">
              <a:solidFill>
                <a:prstClr val="black"/>
              </a:solidFill>
            </a:endParaRPr>
          </a:p>
        </p:txBody>
      </p:sp>
      <p:sp>
        <p:nvSpPr>
          <p:cNvPr id="6" name="Content Placeholder 5"/>
          <p:cNvSpPr>
            <a:spLocks noGrp="1"/>
          </p:cNvSpPr>
          <p:nvPr>
            <p:ph sz="quarter" idx="14"/>
          </p:nvPr>
        </p:nvSpPr>
        <p:spPr>
          <a:xfrm>
            <a:off x="487680" y="3478195"/>
            <a:ext cx="8171411" cy="2922605"/>
          </a:xfrm>
        </p:spPr>
        <p:txBody>
          <a:bodyPr>
            <a:normAutofit/>
          </a:bodyPr>
          <a:lstStyle/>
          <a:p>
            <a:pPr marL="0" indent="0">
              <a:spcBef>
                <a:spcPts val="600"/>
              </a:spcBef>
              <a:buNone/>
              <a:defRPr/>
            </a:pPr>
            <a:r>
              <a:rPr lang="en-US" u="sng" dirty="0"/>
              <a:t>Disadvantages</a:t>
            </a:r>
          </a:p>
          <a:p>
            <a:pPr>
              <a:spcBef>
                <a:spcPts val="600"/>
              </a:spcBef>
              <a:defRPr/>
            </a:pPr>
            <a:r>
              <a:rPr lang="en-US" dirty="0"/>
              <a:t>Assumes that products are similar in volume, complexity, batch size</a:t>
            </a:r>
          </a:p>
          <a:p>
            <a:pPr>
              <a:spcBef>
                <a:spcPts val="600"/>
              </a:spcBef>
              <a:defRPr/>
            </a:pPr>
            <a:r>
              <a:rPr lang="en-US" dirty="0"/>
              <a:t>Assumes that departmental overhead costs are proportional to the allocation base</a:t>
            </a:r>
          </a:p>
          <a:p>
            <a:pPr>
              <a:spcBef>
                <a:spcPts val="600"/>
              </a:spcBef>
              <a:defRPr/>
            </a:pPr>
            <a:r>
              <a:rPr lang="en-US" dirty="0"/>
              <a:t>Can distort product costs</a:t>
            </a:r>
          </a:p>
        </p:txBody>
      </p:sp>
    </p:spTree>
    <p:extLst>
      <p:ext uri="{BB962C8B-B14F-4D97-AF65-F5344CB8AC3E}">
        <p14:creationId xmlns:p14="http://schemas.microsoft.com/office/powerpoint/2010/main" val="3332732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77190" y="2319421"/>
            <a:ext cx="8465820" cy="2565982"/>
          </a:xfrm>
        </p:spPr>
        <p:txBody>
          <a:bodyPr>
            <a:noAutofit/>
          </a:bodyPr>
          <a:lstStyle/>
          <a:p>
            <a:r>
              <a:rPr lang="en-US" altLang="en-US" b="1" dirty="0"/>
              <a:t>Learning Objective C2:</a:t>
            </a:r>
            <a:r>
              <a:rPr lang="en-US" altLang="en-US" dirty="0"/>
              <a:t> Explain cost flows for activity-based costing.</a:t>
            </a:r>
          </a:p>
        </p:txBody>
      </p:sp>
    </p:spTree>
    <p:extLst>
      <p:ext uri="{BB962C8B-B14F-4D97-AF65-F5344CB8AC3E}">
        <p14:creationId xmlns:p14="http://schemas.microsoft.com/office/powerpoint/2010/main" val="714444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altLang="en-US" dirty="0"/>
              <a:t>Cost Flows Under Activity-Based Costing (1 of 2)</a:t>
            </a:r>
            <a:endParaRPr lang="en-US" dirty="0"/>
          </a:p>
        </p:txBody>
      </p:sp>
      <p:sp>
        <p:nvSpPr>
          <p:cNvPr id="11" name="Text Placeholder 10"/>
          <p:cNvSpPr>
            <a:spLocks noGrp="1"/>
          </p:cNvSpPr>
          <p:nvPr>
            <p:ph type="body" sz="quarter" idx="13"/>
          </p:nvPr>
        </p:nvSpPr>
        <p:spPr>
          <a:xfrm>
            <a:off x="206188" y="1752600"/>
            <a:ext cx="8763000" cy="381000"/>
          </a:xfrm>
        </p:spPr>
        <p:txBody>
          <a:bodyPr/>
          <a:lstStyle/>
          <a:p>
            <a:pPr lvl="0" fontAlgn="auto">
              <a:spcBef>
                <a:spcPts val="0"/>
              </a:spcBef>
              <a:spcAft>
                <a:spcPts val="0"/>
              </a:spcAft>
              <a:defRPr/>
            </a:pPr>
            <a:r>
              <a:rPr lang="en-US" altLang="en-US" b="1" kern="0" dirty="0">
                <a:solidFill>
                  <a:prstClr val="black"/>
                </a:solidFill>
              </a:rPr>
              <a:t>Learning Objective C2: </a:t>
            </a:r>
            <a:r>
              <a:rPr lang="en-US" altLang="en-US" dirty="0"/>
              <a:t>Explain cost flows for activity-based costing.</a:t>
            </a:r>
            <a:endParaRPr lang="en-US" kern="0" dirty="0">
              <a:solidFill>
                <a:prstClr val="black"/>
              </a:solidFill>
            </a:endParaRPr>
          </a:p>
        </p:txBody>
      </p:sp>
      <p:sp>
        <p:nvSpPr>
          <p:cNvPr id="10" name="Content Placeholder 9"/>
          <p:cNvSpPr>
            <a:spLocks noGrp="1"/>
          </p:cNvSpPr>
          <p:nvPr>
            <p:ph idx="1"/>
          </p:nvPr>
        </p:nvSpPr>
        <p:spPr>
          <a:xfrm>
            <a:off x="419100" y="2317303"/>
            <a:ext cx="8267700" cy="4007297"/>
          </a:xfrm>
        </p:spPr>
        <p:txBody>
          <a:bodyPr>
            <a:noAutofit/>
          </a:bodyPr>
          <a:lstStyle/>
          <a:p>
            <a:pPr marL="0" indent="0">
              <a:spcBef>
                <a:spcPts val="600"/>
              </a:spcBef>
              <a:buNone/>
            </a:pPr>
            <a:r>
              <a:rPr lang="en-US" kern="0" dirty="0"/>
              <a:t>Exhibit 17.9</a:t>
            </a:r>
            <a:endParaRPr lang="en-US" dirty="0"/>
          </a:p>
          <a:p>
            <a:pPr>
              <a:spcBef>
                <a:spcPts val="600"/>
              </a:spcBef>
            </a:pPr>
            <a:r>
              <a:rPr lang="en-US" dirty="0"/>
              <a:t>Indirect Costs: Overhead Cost</a:t>
            </a:r>
          </a:p>
          <a:p>
            <a:pPr lvl="1">
              <a:spcBef>
                <a:spcPts val="600"/>
              </a:spcBef>
            </a:pPr>
            <a:r>
              <a:rPr lang="en-US" dirty="0"/>
              <a:t>Cost Pools: </a:t>
            </a:r>
            <a:r>
              <a:rPr lang="en-US" altLang="en-US" dirty="0"/>
              <a:t>Activity Cost Pool X</a:t>
            </a:r>
          </a:p>
          <a:p>
            <a:pPr lvl="2">
              <a:spcBef>
                <a:spcPts val="600"/>
              </a:spcBef>
              <a:defRPr/>
            </a:pPr>
            <a:r>
              <a:rPr lang="en-US" dirty="0"/>
              <a:t>Cost Allocation Base: Activity Overhead rate</a:t>
            </a:r>
          </a:p>
          <a:p>
            <a:pPr lvl="3">
              <a:spcBef>
                <a:spcPts val="600"/>
              </a:spcBef>
              <a:defRPr/>
            </a:pPr>
            <a:r>
              <a:rPr lang="en-US" dirty="0"/>
              <a:t>Cost Objects: </a:t>
            </a:r>
            <a:r>
              <a:rPr lang="en-US" altLang="en-US" dirty="0"/>
              <a:t>Product 1, Product 2, Product 3</a:t>
            </a:r>
          </a:p>
          <a:p>
            <a:pPr lvl="1">
              <a:spcBef>
                <a:spcPts val="600"/>
              </a:spcBef>
              <a:defRPr/>
            </a:pPr>
            <a:r>
              <a:rPr lang="en-US" dirty="0"/>
              <a:t>Cost Pools: </a:t>
            </a:r>
            <a:r>
              <a:rPr lang="en-US" altLang="en-US" dirty="0"/>
              <a:t>Activity Cost Pool Y</a:t>
            </a:r>
          </a:p>
          <a:p>
            <a:pPr lvl="2">
              <a:spcBef>
                <a:spcPts val="600"/>
              </a:spcBef>
              <a:defRPr/>
            </a:pPr>
            <a:r>
              <a:rPr lang="en-US" dirty="0"/>
              <a:t>Cost Allocation Base: Activity Overhead rate</a:t>
            </a:r>
          </a:p>
          <a:p>
            <a:pPr lvl="3">
              <a:spcBef>
                <a:spcPts val="600"/>
              </a:spcBef>
              <a:defRPr/>
            </a:pPr>
            <a:r>
              <a:rPr lang="en-US" dirty="0"/>
              <a:t>Cost Objects: </a:t>
            </a:r>
            <a:r>
              <a:rPr lang="en-US" altLang="en-US" dirty="0"/>
              <a:t>Product 1, Product 2, Product 3</a:t>
            </a:r>
          </a:p>
        </p:txBody>
      </p:sp>
    </p:spTree>
    <p:extLst>
      <p:ext uri="{BB962C8B-B14F-4D97-AF65-F5344CB8AC3E}">
        <p14:creationId xmlns:p14="http://schemas.microsoft.com/office/powerpoint/2010/main" val="245450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altLang="en-US" dirty="0"/>
              <a:t>Cost Flows Under Activity-Based Costing (2 of 2)</a:t>
            </a:r>
            <a:endParaRPr lang="en-US" dirty="0"/>
          </a:p>
        </p:txBody>
      </p:sp>
      <p:sp>
        <p:nvSpPr>
          <p:cNvPr id="11" name="Text Placeholder 10"/>
          <p:cNvSpPr>
            <a:spLocks noGrp="1"/>
          </p:cNvSpPr>
          <p:nvPr>
            <p:ph type="body" sz="quarter" idx="13"/>
          </p:nvPr>
        </p:nvSpPr>
        <p:spPr>
          <a:xfrm>
            <a:off x="206188" y="1752600"/>
            <a:ext cx="8763000" cy="381000"/>
          </a:xfrm>
        </p:spPr>
        <p:txBody>
          <a:bodyPr/>
          <a:lstStyle/>
          <a:p>
            <a:pPr lvl="0" fontAlgn="auto">
              <a:spcBef>
                <a:spcPts val="0"/>
              </a:spcBef>
              <a:spcAft>
                <a:spcPts val="0"/>
              </a:spcAft>
              <a:defRPr/>
            </a:pPr>
            <a:r>
              <a:rPr lang="en-US" altLang="en-US" b="1" kern="0" dirty="0">
                <a:solidFill>
                  <a:prstClr val="black"/>
                </a:solidFill>
              </a:rPr>
              <a:t>Learning Objective C2: </a:t>
            </a:r>
            <a:r>
              <a:rPr lang="en-US" altLang="en-US" dirty="0"/>
              <a:t>Explain cost flows for activity-based costing.</a:t>
            </a:r>
            <a:endParaRPr lang="en-US" kern="0" dirty="0">
              <a:solidFill>
                <a:prstClr val="black"/>
              </a:solidFill>
            </a:endParaRPr>
          </a:p>
        </p:txBody>
      </p:sp>
      <p:sp>
        <p:nvSpPr>
          <p:cNvPr id="10" name="Content Placeholder 9"/>
          <p:cNvSpPr>
            <a:spLocks noGrp="1"/>
          </p:cNvSpPr>
          <p:nvPr>
            <p:ph idx="1"/>
          </p:nvPr>
        </p:nvSpPr>
        <p:spPr>
          <a:xfrm>
            <a:off x="419100" y="2362201"/>
            <a:ext cx="8267700" cy="3962400"/>
          </a:xfrm>
        </p:spPr>
        <p:txBody>
          <a:bodyPr>
            <a:noAutofit/>
          </a:bodyPr>
          <a:lstStyle/>
          <a:p>
            <a:pPr lvl="1">
              <a:spcBef>
                <a:spcPts val="600"/>
              </a:spcBef>
              <a:defRPr/>
            </a:pPr>
            <a:r>
              <a:rPr lang="en-US" dirty="0"/>
              <a:t>Cost Pools: </a:t>
            </a:r>
            <a:r>
              <a:rPr lang="en-US" altLang="en-US" dirty="0"/>
              <a:t>Activity Cost Pool Z</a:t>
            </a:r>
          </a:p>
          <a:p>
            <a:pPr lvl="2">
              <a:spcBef>
                <a:spcPts val="600"/>
              </a:spcBef>
              <a:defRPr/>
            </a:pPr>
            <a:r>
              <a:rPr lang="en-US" dirty="0"/>
              <a:t>Cost Allocation Base: Activity Overhead rate</a:t>
            </a:r>
          </a:p>
          <a:p>
            <a:pPr lvl="3">
              <a:spcBef>
                <a:spcPts val="600"/>
              </a:spcBef>
              <a:defRPr/>
            </a:pPr>
            <a:r>
              <a:rPr lang="en-US" dirty="0"/>
              <a:t>Cost Objects: </a:t>
            </a:r>
            <a:r>
              <a:rPr lang="en-US" altLang="en-US" dirty="0"/>
              <a:t>Product 1, Product 2, Product 3</a:t>
            </a:r>
          </a:p>
        </p:txBody>
      </p:sp>
    </p:spTree>
    <p:extLst>
      <p:ext uri="{BB962C8B-B14F-4D97-AF65-F5344CB8AC3E}">
        <p14:creationId xmlns:p14="http://schemas.microsoft.com/office/powerpoint/2010/main" val="3756500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77190" y="2167021"/>
            <a:ext cx="8465820" cy="2822580"/>
          </a:xfrm>
        </p:spPr>
        <p:txBody>
          <a:bodyPr>
            <a:noAutofit/>
          </a:bodyPr>
          <a:lstStyle/>
          <a:p>
            <a:r>
              <a:rPr lang="en-US" altLang="en-US" b="1" dirty="0"/>
              <a:t>Learning Objective P3:</a:t>
            </a:r>
            <a:r>
              <a:rPr lang="en-US" altLang="en-US" dirty="0"/>
              <a:t> Allocate overhead costs to products using activity-based costing.</a:t>
            </a:r>
          </a:p>
        </p:txBody>
      </p:sp>
    </p:spTree>
    <p:extLst>
      <p:ext uri="{BB962C8B-B14F-4D97-AF65-F5344CB8AC3E}">
        <p14:creationId xmlns:p14="http://schemas.microsoft.com/office/powerpoint/2010/main" val="3677745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Applying Activity-Based Costing</a:t>
            </a:r>
            <a:endParaRPr lang="en-US" dirty="0"/>
          </a:p>
        </p:txBody>
      </p:sp>
      <p:sp>
        <p:nvSpPr>
          <p:cNvPr id="5" name="Text Placeholder 4"/>
          <p:cNvSpPr>
            <a:spLocks noGrp="1"/>
          </p:cNvSpPr>
          <p:nvPr>
            <p:ph type="body" sz="quarter" idx="13"/>
          </p:nvPr>
        </p:nvSpPr>
        <p:spPr>
          <a:xfrm>
            <a:off x="206188" y="1788698"/>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sp>
        <p:nvSpPr>
          <p:cNvPr id="4" name="Content Placeholder 3"/>
          <p:cNvSpPr>
            <a:spLocks noGrp="1"/>
          </p:cNvSpPr>
          <p:nvPr>
            <p:ph idx="1"/>
          </p:nvPr>
        </p:nvSpPr>
        <p:spPr>
          <a:xfrm>
            <a:off x="495300" y="2683456"/>
            <a:ext cx="8191500" cy="3641144"/>
          </a:xfrm>
        </p:spPr>
        <p:txBody>
          <a:bodyPr>
            <a:normAutofit/>
          </a:bodyPr>
          <a:lstStyle/>
          <a:p>
            <a:pPr marL="609600" indent="-609600">
              <a:buNone/>
            </a:pPr>
            <a:r>
              <a:rPr lang="en-US" altLang="en-US" sz="2400" b="1" u="sng" dirty="0"/>
              <a:t>4 STEPS:</a:t>
            </a:r>
          </a:p>
          <a:p>
            <a:pPr marL="609600" indent="-609600">
              <a:buFont typeface="Wingdings" pitchFamily="-107" charset="2"/>
              <a:buAutoNum type="arabicPeriod"/>
            </a:pPr>
            <a:r>
              <a:rPr lang="en-US" altLang="en-US" sz="2400" dirty="0"/>
              <a:t>Identify activities and the costs they cause.</a:t>
            </a:r>
          </a:p>
          <a:p>
            <a:pPr marL="609600" indent="-609600">
              <a:buFont typeface="Wingdings" pitchFamily="-107" charset="2"/>
              <a:buAutoNum type="arabicPeriod"/>
            </a:pPr>
            <a:r>
              <a:rPr lang="en-US" altLang="en-US" sz="2400" dirty="0"/>
              <a:t>Trace overhead costs to cost pools.</a:t>
            </a:r>
          </a:p>
          <a:p>
            <a:pPr marL="609600" indent="-609600">
              <a:buFont typeface="Wingdings" pitchFamily="-107" charset="2"/>
              <a:buAutoNum type="arabicPeriod"/>
            </a:pPr>
            <a:r>
              <a:rPr lang="en-US" altLang="en-US" sz="2400" dirty="0"/>
              <a:t>Determine activity rates.</a:t>
            </a:r>
          </a:p>
          <a:p>
            <a:pPr marL="609600" indent="-609600">
              <a:buFont typeface="Wingdings" pitchFamily="-107" charset="2"/>
              <a:buAutoNum type="arabicPeriod"/>
            </a:pPr>
            <a:r>
              <a:rPr lang="en-US" altLang="en-US" sz="2400" dirty="0"/>
              <a:t>Assign overhead costs to cost objects (products).</a:t>
            </a:r>
            <a:endParaRPr lang="en-US" sz="2400" dirty="0"/>
          </a:p>
        </p:txBody>
      </p:sp>
    </p:spTree>
    <p:extLst>
      <p:ext uri="{BB962C8B-B14F-4D97-AF65-F5344CB8AC3E}">
        <p14:creationId xmlns:p14="http://schemas.microsoft.com/office/powerpoint/2010/main" val="4038502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595392"/>
            <a:ext cx="8991600" cy="1173480"/>
          </a:xfrm>
        </p:spPr>
        <p:txBody>
          <a:bodyPr>
            <a:noAutofit/>
          </a:bodyPr>
          <a:lstStyle/>
          <a:p>
            <a:r>
              <a:rPr lang="en-US" altLang="en-US" dirty="0"/>
              <a:t>Step 1: Identify Activities and the Costs They Cause (1 of 2)</a:t>
            </a:r>
            <a:endParaRPr lang="en-US" dirty="0"/>
          </a:p>
        </p:txBody>
      </p:sp>
      <p:sp>
        <p:nvSpPr>
          <p:cNvPr id="5" name="Text Placeholder 4"/>
          <p:cNvSpPr>
            <a:spLocks noGrp="1"/>
          </p:cNvSpPr>
          <p:nvPr>
            <p:ph type="body" sz="quarter" idx="13"/>
          </p:nvPr>
        </p:nvSpPr>
        <p:spPr>
          <a:xfrm>
            <a:off x="206188" y="1855792"/>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sp>
        <p:nvSpPr>
          <p:cNvPr id="4" name="Content Placeholder 3"/>
          <p:cNvSpPr>
            <a:spLocks noGrp="1"/>
          </p:cNvSpPr>
          <p:nvPr>
            <p:ph idx="1"/>
          </p:nvPr>
        </p:nvSpPr>
        <p:spPr>
          <a:xfrm>
            <a:off x="342900" y="2638252"/>
            <a:ext cx="8420100" cy="3686348"/>
          </a:xfrm>
        </p:spPr>
        <p:txBody>
          <a:bodyPr>
            <a:normAutofit/>
          </a:bodyPr>
          <a:lstStyle/>
          <a:p>
            <a:pPr>
              <a:defRPr/>
            </a:pPr>
            <a:r>
              <a:rPr lang="en-US" dirty="0"/>
              <a:t>Machine setup</a:t>
            </a:r>
          </a:p>
          <a:p>
            <a:pPr>
              <a:defRPr/>
            </a:pPr>
            <a:r>
              <a:rPr lang="en-US" dirty="0"/>
              <a:t>Machine repair</a:t>
            </a:r>
          </a:p>
          <a:p>
            <a:pPr>
              <a:defRPr/>
            </a:pPr>
            <a:r>
              <a:rPr lang="en-US" dirty="0"/>
              <a:t>Factory maintenance</a:t>
            </a:r>
          </a:p>
          <a:p>
            <a:pPr>
              <a:defRPr/>
            </a:pPr>
            <a:r>
              <a:rPr lang="en-US" dirty="0"/>
              <a:t>Engineer salaries</a:t>
            </a:r>
          </a:p>
          <a:p>
            <a:pPr>
              <a:defRPr/>
            </a:pPr>
            <a:r>
              <a:rPr lang="en-US" dirty="0"/>
              <a:t>Assembly line power</a:t>
            </a:r>
          </a:p>
          <a:p>
            <a:pPr>
              <a:defRPr/>
            </a:pPr>
            <a:r>
              <a:rPr lang="en-US" dirty="0"/>
              <a:t>Heating and lighting</a:t>
            </a:r>
          </a:p>
        </p:txBody>
      </p:sp>
    </p:spTree>
    <p:extLst>
      <p:ext uri="{BB962C8B-B14F-4D97-AF65-F5344CB8AC3E}">
        <p14:creationId xmlns:p14="http://schemas.microsoft.com/office/powerpoint/2010/main" val="764880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ltLang="en-US" dirty="0"/>
              <a:t>Step 1: Identify Activities and the Costs They Cause (2 of 2)</a:t>
            </a:r>
            <a:endParaRPr lang="en-US" dirty="0"/>
          </a:p>
        </p:txBody>
      </p:sp>
      <p:sp>
        <p:nvSpPr>
          <p:cNvPr id="7" name="Text Placeholder 6"/>
          <p:cNvSpPr>
            <a:spLocks noGrp="1"/>
          </p:cNvSpPr>
          <p:nvPr>
            <p:ph type="body" sz="quarter" idx="13"/>
          </p:nvPr>
        </p:nvSpPr>
        <p:spPr>
          <a:xfrm>
            <a:off x="152400" y="1824796"/>
            <a:ext cx="8801100" cy="61360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sp>
        <p:nvSpPr>
          <p:cNvPr id="8" name="Content Placeholder 7"/>
          <p:cNvSpPr>
            <a:spLocks noGrp="1"/>
          </p:cNvSpPr>
          <p:nvPr>
            <p:ph sz="quarter" idx="15"/>
          </p:nvPr>
        </p:nvSpPr>
        <p:spPr>
          <a:xfrm>
            <a:off x="426720" y="2611582"/>
            <a:ext cx="8336280" cy="893618"/>
          </a:xfrm>
        </p:spPr>
        <p:txBody>
          <a:bodyPr>
            <a:normAutofit lnSpcReduction="10000"/>
          </a:bodyPr>
          <a:lstStyle/>
          <a:p>
            <a:pPr marL="0" indent="0">
              <a:buNone/>
            </a:pPr>
            <a:r>
              <a:rPr lang="en-US" sz="2400" kern="0" dirty="0"/>
              <a:t>Exhibit 17.10</a:t>
            </a:r>
          </a:p>
          <a:p>
            <a:pPr marL="0" indent="0" algn="ctr">
              <a:buNone/>
            </a:pPr>
            <a:r>
              <a:rPr lang="en-US" sz="2400" dirty="0"/>
              <a:t>KartCo Overhead Cost Details</a:t>
            </a:r>
          </a:p>
        </p:txBody>
      </p:sp>
      <p:graphicFrame>
        <p:nvGraphicFramePr>
          <p:cNvPr id="13" name="Table 12"/>
          <p:cNvGraphicFramePr>
            <a:graphicFrameLocks noGrp="1"/>
          </p:cNvGraphicFramePr>
          <p:nvPr>
            <p:extLst>
              <p:ext uri="{D42A27DB-BD31-4B8C-83A1-F6EECF244321}">
                <p14:modId xmlns:p14="http://schemas.microsoft.com/office/powerpoint/2010/main" val="1014883457"/>
              </p:ext>
            </p:extLst>
          </p:nvPr>
        </p:nvGraphicFramePr>
        <p:xfrm>
          <a:off x="990600" y="3733800"/>
          <a:ext cx="7086600" cy="2438400"/>
        </p:xfrm>
        <a:graphic>
          <a:graphicData uri="http://schemas.openxmlformats.org/drawingml/2006/table">
            <a:tbl>
              <a:tblPr firstRow="1" bandRow="1">
                <a:tableStyleId>{5940675A-B579-460E-94D1-54222C63F5DA}</a:tableStyleId>
              </a:tblPr>
              <a:tblGrid>
                <a:gridCol w="2050802">
                  <a:extLst>
                    <a:ext uri="{9D8B030D-6E8A-4147-A177-3AD203B41FA5}">
                      <a16:colId xmlns:a16="http://schemas.microsoft.com/office/drawing/2014/main" val="20000"/>
                    </a:ext>
                  </a:extLst>
                </a:gridCol>
                <a:gridCol w="1590252">
                  <a:extLst>
                    <a:ext uri="{9D8B030D-6E8A-4147-A177-3AD203B41FA5}">
                      <a16:colId xmlns:a16="http://schemas.microsoft.com/office/drawing/2014/main" val="20001"/>
                    </a:ext>
                  </a:extLst>
                </a:gridCol>
                <a:gridCol w="1752004">
                  <a:extLst>
                    <a:ext uri="{9D8B030D-6E8A-4147-A177-3AD203B41FA5}">
                      <a16:colId xmlns:a16="http://schemas.microsoft.com/office/drawing/2014/main" val="20002"/>
                    </a:ext>
                  </a:extLst>
                </a:gridCol>
                <a:gridCol w="1693542">
                  <a:extLst>
                    <a:ext uri="{9D8B030D-6E8A-4147-A177-3AD203B41FA5}">
                      <a16:colId xmlns:a16="http://schemas.microsoft.com/office/drawing/2014/main" val="20003"/>
                    </a:ext>
                  </a:extLst>
                </a:gridCol>
              </a:tblGrid>
              <a:tr h="321109">
                <a:tc>
                  <a:txBody>
                    <a:bodyPr/>
                    <a:lstStyle/>
                    <a:p>
                      <a:pPr algn="ctr" rtl="0" fontAlgn="ctr"/>
                      <a:r>
                        <a:rPr lang="en-US" sz="1200" b="1" u="none" strike="noStrike" dirty="0">
                          <a:effectLst/>
                          <a:latin typeface="Verdana" pitchFamily="34" charset="0"/>
                          <a:ea typeface="Verdana" pitchFamily="34" charset="0"/>
                          <a:cs typeface="Verdana" pitchFamily="34" charset="0"/>
                        </a:rPr>
                        <a:t>Activity</a:t>
                      </a:r>
                      <a:endParaRPr lang="en-US" sz="1200" b="1"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ctr" rtl="0" fontAlgn="ctr"/>
                      <a:r>
                        <a:rPr lang="en-US" sz="1200" b="1" u="none" strike="noStrike" dirty="0">
                          <a:effectLst/>
                          <a:latin typeface="Verdana" pitchFamily="34" charset="0"/>
                          <a:ea typeface="Verdana" pitchFamily="34" charset="0"/>
                          <a:cs typeface="Verdana" pitchFamily="34" charset="0"/>
                        </a:rPr>
                        <a:t>Indirect Labor</a:t>
                      </a:r>
                      <a:endParaRPr lang="en-US" sz="1200" b="1"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ctr" rtl="0" fontAlgn="ctr"/>
                      <a:r>
                        <a:rPr lang="en-US" sz="1200" b="1" u="none" strike="noStrike" dirty="0">
                          <a:effectLst/>
                          <a:latin typeface="Verdana" pitchFamily="34" charset="0"/>
                          <a:ea typeface="Verdana" pitchFamily="34" charset="0"/>
                          <a:cs typeface="Verdana" pitchFamily="34" charset="0"/>
                        </a:rPr>
                        <a:t>Factory Utilities</a:t>
                      </a:r>
                      <a:endParaRPr lang="en-US" sz="1200" b="1"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ctr" rtl="0" fontAlgn="ctr"/>
                      <a:r>
                        <a:rPr lang="en-US" sz="1200" b="1" u="none" strike="noStrike" dirty="0">
                          <a:effectLst/>
                          <a:latin typeface="Verdana" pitchFamily="34" charset="0"/>
                          <a:ea typeface="Verdana" pitchFamily="34" charset="0"/>
                          <a:cs typeface="Verdana" pitchFamily="34" charset="0"/>
                        </a:rPr>
                        <a:t>Total Overhead</a:t>
                      </a:r>
                      <a:endParaRPr lang="en-US" sz="1200" b="1" i="0" u="none" strike="noStrike" dirty="0">
                        <a:solidFill>
                          <a:srgbClr val="000000"/>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288491">
                <a:tc>
                  <a:txBody>
                    <a:bodyPr/>
                    <a:lstStyle/>
                    <a:p>
                      <a:pPr algn="l" rtl="0" fontAlgn="ctr"/>
                      <a:r>
                        <a:rPr lang="en-US" sz="1200" u="none" strike="noStrike" dirty="0">
                          <a:effectLst/>
                          <a:latin typeface="Verdana" pitchFamily="34" charset="0"/>
                          <a:ea typeface="Verdana" pitchFamily="34" charset="0"/>
                          <a:cs typeface="Verdana" pitchFamily="34" charset="0"/>
                        </a:rPr>
                        <a:t>Machine setup</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$ 700,000 </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 </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$ 700,000 </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288491">
                <a:tc>
                  <a:txBody>
                    <a:bodyPr/>
                    <a:lstStyle/>
                    <a:p>
                      <a:pPr algn="l" rtl="0" fontAlgn="ctr"/>
                      <a:r>
                        <a:rPr lang="en-US" sz="1200" u="none" strike="noStrike">
                          <a:effectLst/>
                          <a:latin typeface="Verdana" pitchFamily="34" charset="0"/>
                          <a:ea typeface="Verdana" pitchFamily="34" charset="0"/>
                          <a:cs typeface="Verdana" pitchFamily="34" charset="0"/>
                        </a:rPr>
                        <a:t>Machine repair</a:t>
                      </a:r>
                      <a:endParaRPr lang="en-US" sz="1200" b="0" i="0" u="none" strike="noStrike">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$ 1,300,000 </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 </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1,300,000</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321109">
                <a:tc>
                  <a:txBody>
                    <a:bodyPr/>
                    <a:lstStyle/>
                    <a:p>
                      <a:pPr algn="l" rtl="0" fontAlgn="ctr"/>
                      <a:r>
                        <a:rPr lang="en-US" sz="1200" u="none" strike="noStrike">
                          <a:effectLst/>
                          <a:latin typeface="Verdana" pitchFamily="34" charset="0"/>
                          <a:ea typeface="Verdana" pitchFamily="34" charset="0"/>
                          <a:cs typeface="Verdana" pitchFamily="34" charset="0"/>
                        </a:rPr>
                        <a:t>Factory maintenance</a:t>
                      </a:r>
                      <a:endParaRPr lang="en-US" sz="1200" b="0" i="0" u="none" strike="noStrike">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$ 800,000 </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 </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800,000</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288491">
                <a:tc>
                  <a:txBody>
                    <a:bodyPr/>
                    <a:lstStyle/>
                    <a:p>
                      <a:pPr algn="l" rtl="0" fontAlgn="ctr"/>
                      <a:r>
                        <a:rPr lang="en-US" sz="1200" u="none" strike="noStrike">
                          <a:effectLst/>
                          <a:latin typeface="Verdana" pitchFamily="34" charset="0"/>
                          <a:ea typeface="Verdana" pitchFamily="34" charset="0"/>
                          <a:cs typeface="Verdana" pitchFamily="34" charset="0"/>
                        </a:rPr>
                        <a:t>Engineer salaries</a:t>
                      </a:r>
                      <a:endParaRPr lang="en-US" sz="1200" b="0" i="0" u="none" strike="noStrike">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$ 1,200,000 </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 </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1,200,000</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r h="321109">
                <a:tc>
                  <a:txBody>
                    <a:bodyPr/>
                    <a:lstStyle/>
                    <a:p>
                      <a:pPr algn="l" rtl="0" fontAlgn="ctr"/>
                      <a:r>
                        <a:rPr lang="en-US" sz="1200" u="none" strike="noStrike">
                          <a:effectLst/>
                          <a:latin typeface="Verdana" pitchFamily="34" charset="0"/>
                          <a:ea typeface="Verdana" pitchFamily="34" charset="0"/>
                          <a:cs typeface="Verdana" pitchFamily="34" charset="0"/>
                        </a:rPr>
                        <a:t>Assembly line power</a:t>
                      </a:r>
                      <a:endParaRPr lang="en-US" sz="1200" b="0" i="0" u="none" strike="noStrike">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 </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$ 600,000 </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none" strike="noStrike" dirty="0">
                          <a:effectLst/>
                          <a:latin typeface="Verdana" pitchFamily="34" charset="0"/>
                          <a:ea typeface="Verdana" pitchFamily="34" charset="0"/>
                          <a:cs typeface="Verdana" pitchFamily="34" charset="0"/>
                        </a:rPr>
                        <a:t>600,000</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5"/>
                  </a:ext>
                </a:extLst>
              </a:tr>
              <a:tr h="321109">
                <a:tc>
                  <a:txBody>
                    <a:bodyPr/>
                    <a:lstStyle/>
                    <a:p>
                      <a:pPr algn="l" rtl="0" fontAlgn="ctr"/>
                      <a:r>
                        <a:rPr lang="en-US" sz="1200" u="none" strike="noStrike" dirty="0">
                          <a:effectLst/>
                          <a:latin typeface="Verdana" pitchFamily="34" charset="0"/>
                          <a:ea typeface="Verdana" pitchFamily="34" charset="0"/>
                          <a:cs typeface="Verdana" pitchFamily="34" charset="0"/>
                        </a:rPr>
                        <a:t>Heating and lighting</a:t>
                      </a:r>
                      <a:endParaRPr lang="en-US" sz="1200" b="0"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b="0" i="0" u="sng" strike="noStrike" dirty="0">
                          <a:solidFill>
                            <a:srgbClr val="000000"/>
                          </a:solidFill>
                          <a:effectLst/>
                          <a:latin typeface="Verdana" pitchFamily="34" charset="0"/>
                          <a:ea typeface="Verdana" pitchFamily="34" charset="0"/>
                          <a:cs typeface="Verdana" pitchFamily="34" charset="0"/>
                        </a:rPr>
                        <a:t>__________</a:t>
                      </a:r>
                    </a:p>
                  </a:txBody>
                  <a:tcPr anchor="ctr"/>
                </a:tc>
                <a:tc>
                  <a:txBody>
                    <a:bodyPr/>
                    <a:lstStyle/>
                    <a:p>
                      <a:pPr algn="r" rtl="0" fontAlgn="ctr"/>
                      <a:r>
                        <a:rPr lang="en-US" sz="1200" u="sng" strike="noStrike" dirty="0">
                          <a:effectLst/>
                          <a:latin typeface="Verdana" pitchFamily="34" charset="0"/>
                          <a:ea typeface="Verdana" pitchFamily="34" charset="0"/>
                          <a:cs typeface="Verdana" pitchFamily="34" charset="0"/>
                        </a:rPr>
                        <a:t>200,000</a:t>
                      </a:r>
                      <a:endParaRPr lang="en-US" sz="1200" b="0" i="0" u="sng"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u="sng" strike="noStrike" dirty="0">
                          <a:effectLst/>
                          <a:latin typeface="Verdana" pitchFamily="34" charset="0"/>
                          <a:ea typeface="Verdana" pitchFamily="34" charset="0"/>
                          <a:cs typeface="Verdana" pitchFamily="34" charset="0"/>
                        </a:rPr>
                        <a:t>200,000</a:t>
                      </a:r>
                      <a:endParaRPr lang="en-US" sz="1200" b="0" i="0" u="sng" strike="noStrike" dirty="0">
                        <a:solidFill>
                          <a:srgbClr val="000000"/>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6"/>
                  </a:ext>
                </a:extLst>
              </a:tr>
              <a:tr h="288491">
                <a:tc>
                  <a:txBody>
                    <a:bodyPr/>
                    <a:lstStyle/>
                    <a:p>
                      <a:pPr algn="l" rtl="0" fontAlgn="ctr"/>
                      <a:r>
                        <a:rPr lang="en-US" sz="1200" b="1" u="none" strike="noStrike">
                          <a:effectLst/>
                          <a:latin typeface="Verdana" pitchFamily="34" charset="0"/>
                          <a:ea typeface="Verdana" pitchFamily="34" charset="0"/>
                          <a:cs typeface="Verdana" pitchFamily="34" charset="0"/>
                        </a:rPr>
                        <a:t>Totals</a:t>
                      </a:r>
                      <a:endParaRPr lang="en-US" sz="1200" b="1" i="0" u="none" strike="noStrike">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b="1" u="none" strike="noStrike" dirty="0">
                          <a:effectLst/>
                          <a:latin typeface="Verdana" pitchFamily="34" charset="0"/>
                          <a:ea typeface="Verdana" pitchFamily="34" charset="0"/>
                          <a:cs typeface="Verdana" pitchFamily="34" charset="0"/>
                        </a:rPr>
                        <a:t>$ 4,000,000 </a:t>
                      </a:r>
                      <a:endParaRPr lang="en-US" sz="1200" b="1"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b="1" u="none" strike="noStrike" dirty="0">
                          <a:effectLst/>
                          <a:latin typeface="Verdana" pitchFamily="34" charset="0"/>
                          <a:ea typeface="Verdana" pitchFamily="34" charset="0"/>
                          <a:cs typeface="Verdana" pitchFamily="34" charset="0"/>
                        </a:rPr>
                        <a:t>$ 800,000 </a:t>
                      </a:r>
                      <a:endParaRPr lang="en-US" sz="1200" b="1" i="0" u="none" strike="noStrike" dirty="0">
                        <a:solidFill>
                          <a:srgbClr val="000000"/>
                        </a:solidFill>
                        <a:effectLst/>
                        <a:latin typeface="Verdana" pitchFamily="34" charset="0"/>
                        <a:ea typeface="Verdana" pitchFamily="34" charset="0"/>
                        <a:cs typeface="Verdana" pitchFamily="34" charset="0"/>
                      </a:endParaRPr>
                    </a:p>
                  </a:txBody>
                  <a:tcPr anchor="ctr"/>
                </a:tc>
                <a:tc>
                  <a:txBody>
                    <a:bodyPr/>
                    <a:lstStyle/>
                    <a:p>
                      <a:pPr algn="r" rtl="0" fontAlgn="ctr"/>
                      <a:r>
                        <a:rPr lang="en-US" sz="1200" b="1" u="none" strike="noStrike" dirty="0">
                          <a:effectLst/>
                          <a:latin typeface="Verdana" pitchFamily="34" charset="0"/>
                          <a:ea typeface="Verdana" pitchFamily="34" charset="0"/>
                          <a:cs typeface="Verdana" pitchFamily="34" charset="0"/>
                        </a:rPr>
                        <a:t>$ 4,800,000 </a:t>
                      </a:r>
                      <a:endParaRPr lang="en-US" sz="1200" b="1" i="0" u="none" strike="noStrike" dirty="0">
                        <a:solidFill>
                          <a:srgbClr val="000000"/>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3382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01" y="2160900"/>
            <a:ext cx="9312402" cy="2822580"/>
          </a:xfrm>
        </p:spPr>
        <p:txBody>
          <a:bodyPr>
            <a:noAutofit/>
          </a:bodyPr>
          <a:lstStyle/>
          <a:p>
            <a:r>
              <a:rPr lang="en-US" altLang="en-US" b="1" dirty="0"/>
              <a:t>Learning Objective C1:</a:t>
            </a:r>
            <a:r>
              <a:rPr lang="en-US" altLang="en-US" dirty="0"/>
              <a:t> Distinguish between the plantwide overhead rate method, the departmental overhead rate method, and the activity-based costing method.</a:t>
            </a:r>
          </a:p>
        </p:txBody>
      </p:sp>
    </p:spTree>
    <p:extLst>
      <p:ext uri="{BB962C8B-B14F-4D97-AF65-F5344CB8AC3E}">
        <p14:creationId xmlns:p14="http://schemas.microsoft.com/office/powerpoint/2010/main" val="1106723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533400"/>
            <a:ext cx="8991600" cy="1173480"/>
          </a:xfrm>
        </p:spPr>
        <p:txBody>
          <a:bodyPr>
            <a:noAutofit/>
          </a:bodyPr>
          <a:lstStyle/>
          <a:p>
            <a:r>
              <a:rPr lang="en-US" altLang="en-US" dirty="0"/>
              <a:t>Step 2: Trace Overhead Costs to Activity Cost Pools (1 of 2)</a:t>
            </a:r>
            <a:endParaRPr lang="en-US" dirty="0"/>
          </a:p>
        </p:txBody>
      </p:sp>
      <p:sp>
        <p:nvSpPr>
          <p:cNvPr id="10" name="Text Placeholder 9"/>
          <p:cNvSpPr>
            <a:spLocks noGrp="1"/>
          </p:cNvSpPr>
          <p:nvPr>
            <p:ph type="body" sz="quarter" idx="13"/>
          </p:nvPr>
        </p:nvSpPr>
        <p:spPr>
          <a:xfrm>
            <a:off x="206188" y="1915836"/>
            <a:ext cx="8763000" cy="67496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 </a:t>
            </a:r>
            <a:endParaRPr lang="en-US" kern="0" dirty="0">
              <a:solidFill>
                <a:prstClr val="black"/>
              </a:solidFill>
            </a:endParaRPr>
          </a:p>
        </p:txBody>
      </p:sp>
      <p:sp>
        <p:nvSpPr>
          <p:cNvPr id="9" name="Content Placeholder 8"/>
          <p:cNvSpPr>
            <a:spLocks noGrp="1"/>
          </p:cNvSpPr>
          <p:nvPr>
            <p:ph idx="1"/>
          </p:nvPr>
        </p:nvSpPr>
        <p:spPr>
          <a:xfrm>
            <a:off x="419100" y="2743200"/>
            <a:ext cx="8343900" cy="3429000"/>
          </a:xfrm>
        </p:spPr>
        <p:txBody>
          <a:bodyPr>
            <a:noAutofit/>
          </a:bodyPr>
          <a:lstStyle/>
          <a:p>
            <a:r>
              <a:rPr lang="en-US" altLang="en-US" dirty="0"/>
              <a:t>Overhead Cost</a:t>
            </a:r>
          </a:p>
          <a:p>
            <a:pPr lvl="1">
              <a:defRPr/>
            </a:pPr>
            <a:r>
              <a:rPr lang="en-US" dirty="0"/>
              <a:t>Activity Cost Pool (Craftsmanship)</a:t>
            </a:r>
          </a:p>
          <a:p>
            <a:pPr lvl="1">
              <a:defRPr/>
            </a:pPr>
            <a:r>
              <a:rPr lang="en-US" dirty="0"/>
              <a:t>Activity Cost Pool (Setup)</a:t>
            </a:r>
          </a:p>
          <a:p>
            <a:pPr lvl="1">
              <a:defRPr/>
            </a:pPr>
            <a:r>
              <a:rPr lang="en-US" dirty="0"/>
              <a:t>Activity Cost Pool (Design Modification)</a:t>
            </a:r>
          </a:p>
          <a:p>
            <a:pPr lvl="1">
              <a:defRPr/>
            </a:pPr>
            <a:r>
              <a:rPr lang="en-US" dirty="0"/>
              <a:t>Activity Cost Pool (Plant Services)</a:t>
            </a:r>
          </a:p>
        </p:txBody>
      </p:sp>
    </p:spTree>
    <p:extLst>
      <p:ext uri="{BB962C8B-B14F-4D97-AF65-F5344CB8AC3E}">
        <p14:creationId xmlns:p14="http://schemas.microsoft.com/office/powerpoint/2010/main" val="3721914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579120"/>
            <a:ext cx="8991600" cy="1173480"/>
          </a:xfrm>
        </p:spPr>
        <p:txBody>
          <a:bodyPr>
            <a:noAutofit/>
          </a:bodyPr>
          <a:lstStyle/>
          <a:p>
            <a:r>
              <a:rPr lang="en-US" altLang="en-US" dirty="0"/>
              <a:t>Step 2: Trace Overhead Costs to Activity Cost Pools (2 of 2)</a:t>
            </a:r>
            <a:endParaRPr lang="en-US" dirty="0"/>
          </a:p>
        </p:txBody>
      </p:sp>
      <p:sp>
        <p:nvSpPr>
          <p:cNvPr id="7" name="Text Placeholder 6"/>
          <p:cNvSpPr>
            <a:spLocks noGrp="1"/>
          </p:cNvSpPr>
          <p:nvPr>
            <p:ph type="body" sz="quarter" idx="13"/>
          </p:nvPr>
        </p:nvSpPr>
        <p:spPr>
          <a:xfrm>
            <a:off x="152400" y="1839636"/>
            <a:ext cx="8801100" cy="674964"/>
          </a:xfrm>
        </p:spPr>
        <p:txBody>
          <a:bodyPr>
            <a:noAutofit/>
          </a:bodyPr>
          <a:lstStyle/>
          <a:p>
            <a:r>
              <a:rPr lang="en-US" altLang="en-US" b="1" kern="0" dirty="0">
                <a:solidFill>
                  <a:prstClr val="black"/>
                </a:solidFill>
              </a:rPr>
              <a:t>Learning Objective P3: </a:t>
            </a:r>
            <a:r>
              <a:rPr lang="en-US" altLang="en-US" dirty="0"/>
              <a:t>Allocate overhead costs to products using activity-based costing.</a:t>
            </a:r>
            <a:endParaRPr lang="en-US" dirty="0"/>
          </a:p>
        </p:txBody>
      </p:sp>
      <p:sp>
        <p:nvSpPr>
          <p:cNvPr id="8" name="Content Placeholder 7"/>
          <p:cNvSpPr>
            <a:spLocks noGrp="1"/>
          </p:cNvSpPr>
          <p:nvPr>
            <p:ph sz="quarter" idx="15"/>
          </p:nvPr>
        </p:nvSpPr>
        <p:spPr>
          <a:xfrm>
            <a:off x="457200" y="2590800"/>
            <a:ext cx="8260080" cy="457200"/>
          </a:xfrm>
        </p:spPr>
        <p:txBody>
          <a:bodyPr>
            <a:noAutofit/>
          </a:bodyPr>
          <a:lstStyle/>
          <a:p>
            <a:pPr marL="0" indent="0">
              <a:buNone/>
            </a:pPr>
            <a:r>
              <a:rPr lang="en-US" sz="2200" dirty="0"/>
              <a:t>Exhibit 17.11 Assigning Overhead to Activity Cost Pools</a:t>
            </a:r>
          </a:p>
        </p:txBody>
      </p:sp>
      <p:graphicFrame>
        <p:nvGraphicFramePr>
          <p:cNvPr id="12" name="Table 11"/>
          <p:cNvGraphicFramePr>
            <a:graphicFrameLocks noGrp="1"/>
          </p:cNvGraphicFramePr>
          <p:nvPr>
            <p:extLst>
              <p:ext uri="{D42A27DB-BD31-4B8C-83A1-F6EECF244321}">
                <p14:modId xmlns:p14="http://schemas.microsoft.com/office/powerpoint/2010/main" val="2480131862"/>
              </p:ext>
            </p:extLst>
          </p:nvPr>
        </p:nvGraphicFramePr>
        <p:xfrm>
          <a:off x="380999" y="3108960"/>
          <a:ext cx="8382001" cy="3291840"/>
        </p:xfrm>
        <a:graphic>
          <a:graphicData uri="http://schemas.openxmlformats.org/drawingml/2006/table">
            <a:tbl>
              <a:tblPr firstRow="1" bandRow="1">
                <a:tableStyleId>{5940675A-B579-460E-94D1-54222C63F5DA}</a:tableStyleId>
              </a:tblPr>
              <a:tblGrid>
                <a:gridCol w="2656703">
                  <a:extLst>
                    <a:ext uri="{9D8B030D-6E8A-4147-A177-3AD203B41FA5}">
                      <a16:colId xmlns:a16="http://schemas.microsoft.com/office/drawing/2014/main" val="20000"/>
                    </a:ext>
                  </a:extLst>
                </a:gridCol>
                <a:gridCol w="1877970">
                  <a:extLst>
                    <a:ext uri="{9D8B030D-6E8A-4147-A177-3AD203B41FA5}">
                      <a16:colId xmlns:a16="http://schemas.microsoft.com/office/drawing/2014/main" val="20001"/>
                    </a:ext>
                  </a:extLst>
                </a:gridCol>
                <a:gridCol w="1841285">
                  <a:extLst>
                    <a:ext uri="{9D8B030D-6E8A-4147-A177-3AD203B41FA5}">
                      <a16:colId xmlns:a16="http://schemas.microsoft.com/office/drawing/2014/main" val="20002"/>
                    </a:ext>
                  </a:extLst>
                </a:gridCol>
                <a:gridCol w="2006043">
                  <a:extLst>
                    <a:ext uri="{9D8B030D-6E8A-4147-A177-3AD203B41FA5}">
                      <a16:colId xmlns:a16="http://schemas.microsoft.com/office/drawing/2014/main" val="20003"/>
                    </a:ext>
                  </a:extLst>
                </a:gridCol>
              </a:tblGrid>
              <a:tr h="152398">
                <a:tc>
                  <a:txBody>
                    <a:bodyPr/>
                    <a:lstStyle/>
                    <a:p>
                      <a:pPr marL="15875" marR="0" algn="ctr">
                        <a:spcBef>
                          <a:spcPts val="0"/>
                        </a:spcBef>
                        <a:spcAft>
                          <a:spcPts val="0"/>
                        </a:spcAft>
                        <a:tabLst>
                          <a:tab pos="1551940" algn="r"/>
                        </a:tabLst>
                      </a:pPr>
                      <a:r>
                        <a:rPr lang="en-US" sz="1200" b="1" spc="0" dirty="0">
                          <a:effectLst/>
                          <a:latin typeface="Verdana" pitchFamily="34" charset="0"/>
                          <a:ea typeface="Verdana" pitchFamily="34" charset="0"/>
                          <a:cs typeface="Verdana" pitchFamily="34" charset="0"/>
                        </a:rPr>
                        <a:t>Activity</a:t>
                      </a:r>
                      <a:r>
                        <a:rPr lang="en-US" sz="1200" b="1" spc="0" baseline="0" dirty="0">
                          <a:effectLst/>
                          <a:latin typeface="Verdana" pitchFamily="34" charset="0"/>
                          <a:ea typeface="Verdana" pitchFamily="34" charset="0"/>
                          <a:cs typeface="Verdana" pitchFamily="34" charset="0"/>
                        </a:rPr>
                        <a:t> </a:t>
                      </a:r>
                      <a:r>
                        <a:rPr lang="en-US" sz="1200" b="1" spc="0" dirty="0">
                          <a:effectLst/>
                          <a:latin typeface="Verdana" pitchFamily="34" charset="0"/>
                          <a:ea typeface="Verdana" pitchFamily="34" charset="0"/>
                          <a:cs typeface="Verdana" pitchFamily="34" charset="0"/>
                        </a:rPr>
                        <a:t>Pools</a:t>
                      </a:r>
                    </a:p>
                  </a:txBody>
                  <a:tcPr anchor="ctr"/>
                </a:tc>
                <a:tc>
                  <a:txBody>
                    <a:bodyPr/>
                    <a:lstStyle/>
                    <a:p>
                      <a:pPr marL="15875" marR="0" algn="ctr" defTabSz="914400" rtl="0" eaLnBrk="1" latinLnBrk="0" hangingPunct="1">
                        <a:spcBef>
                          <a:spcPts val="0"/>
                        </a:spcBef>
                        <a:spcAft>
                          <a:spcPts val="0"/>
                        </a:spcAft>
                        <a:tabLst>
                          <a:tab pos="1551940" algn="r"/>
                        </a:tabLst>
                      </a:pPr>
                      <a:r>
                        <a:rPr lang="en-US" sz="1200" b="1" kern="1200" spc="0" dirty="0">
                          <a:solidFill>
                            <a:schemeClr val="tx1"/>
                          </a:solidFill>
                          <a:effectLst/>
                          <a:latin typeface="Verdana" pitchFamily="34" charset="0"/>
                          <a:ea typeface="Verdana" pitchFamily="34" charset="0"/>
                          <a:cs typeface="Verdana" pitchFamily="34" charset="0"/>
                        </a:rPr>
                        <a:t>Activity Cost</a:t>
                      </a:r>
                    </a:p>
                  </a:txBody>
                  <a:tcPr anchor="ctr"/>
                </a:tc>
                <a:tc>
                  <a:txBody>
                    <a:bodyPr/>
                    <a:lstStyle/>
                    <a:p>
                      <a:pPr marL="15875" marR="0" algn="ctr" defTabSz="914400" rtl="0" eaLnBrk="1" latinLnBrk="0" hangingPunct="1">
                        <a:spcBef>
                          <a:spcPts val="0"/>
                        </a:spcBef>
                        <a:spcAft>
                          <a:spcPts val="0"/>
                        </a:spcAft>
                        <a:tabLst>
                          <a:tab pos="1551940" algn="r"/>
                        </a:tabLst>
                      </a:pPr>
                      <a:r>
                        <a:rPr lang="en-US" sz="1200" b="1" kern="1200" spc="0" dirty="0">
                          <a:solidFill>
                            <a:schemeClr val="tx1"/>
                          </a:solidFill>
                          <a:effectLst/>
                          <a:latin typeface="Verdana" pitchFamily="34" charset="0"/>
                          <a:ea typeface="Verdana" pitchFamily="34" charset="0"/>
                          <a:cs typeface="Verdana" pitchFamily="34" charset="0"/>
                        </a:rPr>
                        <a:t>Pooled Cost</a:t>
                      </a:r>
                    </a:p>
                  </a:txBody>
                  <a:tcPr anchor="ctr"/>
                </a:tc>
                <a:tc>
                  <a:txBody>
                    <a:bodyPr/>
                    <a:lstStyle/>
                    <a:p>
                      <a:pPr marL="15875" marR="0" algn="ctr" defTabSz="914400" rtl="0" eaLnBrk="1" latinLnBrk="0" hangingPunct="1">
                        <a:spcBef>
                          <a:spcPts val="0"/>
                        </a:spcBef>
                        <a:spcAft>
                          <a:spcPts val="0"/>
                        </a:spcAft>
                        <a:tabLst>
                          <a:tab pos="1551940" algn="r"/>
                        </a:tabLst>
                      </a:pPr>
                      <a:r>
                        <a:rPr lang="en-US" sz="1200" b="1" kern="1200" spc="0" dirty="0">
                          <a:solidFill>
                            <a:schemeClr val="tx1"/>
                          </a:solidFill>
                          <a:effectLst/>
                          <a:latin typeface="Verdana" pitchFamily="34" charset="0"/>
                          <a:ea typeface="Verdana" pitchFamily="34" charset="0"/>
                          <a:cs typeface="Verdana" pitchFamily="34" charset="0"/>
                        </a:rPr>
                        <a:t>Activity Driver</a:t>
                      </a:r>
                    </a:p>
                  </a:txBody>
                  <a:tcPr anchor="ctr"/>
                </a:tc>
                <a:extLst>
                  <a:ext uri="{0D108BD9-81ED-4DB2-BD59-A6C34878D82A}">
                    <a16:rowId xmlns:a16="http://schemas.microsoft.com/office/drawing/2014/main" val="10000"/>
                  </a:ext>
                </a:extLst>
              </a:tr>
              <a:tr h="0">
                <a:tc>
                  <a:txBody>
                    <a:bodyPr/>
                    <a:lstStyle/>
                    <a:p>
                      <a:pPr marL="15875" marR="0" algn="l">
                        <a:spcBef>
                          <a:spcPts val="0"/>
                        </a:spcBef>
                        <a:spcAft>
                          <a:spcPts val="0"/>
                        </a:spcAft>
                      </a:pPr>
                      <a:r>
                        <a:rPr lang="en-US" sz="1200" dirty="0">
                          <a:effectLst/>
                          <a:latin typeface="Verdana" pitchFamily="34" charset="0"/>
                          <a:ea typeface="Verdana" pitchFamily="34" charset="0"/>
                          <a:cs typeface="Verdana" pitchFamily="34" charset="0"/>
                        </a:rPr>
                        <a:t>Craftsmanship</a:t>
                      </a:r>
                    </a:p>
                  </a:txBody>
                  <a:tcPr anchor="ctr"/>
                </a:tc>
                <a:tc>
                  <a:txBody>
                    <a:bodyPr/>
                    <a:lstStyle/>
                    <a:p>
                      <a:pPr marL="15875" marR="0" algn="r"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tc>
                  <a:txBody>
                    <a:bodyPr/>
                    <a:lstStyle/>
                    <a:p>
                      <a:pPr marL="15875" marR="0" algn="l"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30,000 DL hours</a:t>
                      </a:r>
                    </a:p>
                  </a:txBody>
                  <a:tcPr anchor="ctr"/>
                </a:tc>
                <a:extLst>
                  <a:ext uri="{0D108BD9-81ED-4DB2-BD59-A6C34878D82A}">
                    <a16:rowId xmlns:a16="http://schemas.microsoft.com/office/drawing/2014/main" val="10001"/>
                  </a:ext>
                </a:extLst>
              </a:tr>
              <a:tr h="137158">
                <a:tc>
                  <a:txBody>
                    <a:bodyPr/>
                    <a:lstStyle/>
                    <a:p>
                      <a:pPr marL="301625" marR="0" algn="l">
                        <a:spcBef>
                          <a:spcPts val="0"/>
                        </a:spcBef>
                        <a:spcAft>
                          <a:spcPts val="0"/>
                        </a:spcAft>
                      </a:pPr>
                      <a:r>
                        <a:rPr lang="en-US" sz="1200" spc="70" dirty="0">
                          <a:effectLst/>
                          <a:latin typeface="Verdana" pitchFamily="34" charset="0"/>
                          <a:ea typeface="Verdana" pitchFamily="34" charset="0"/>
                          <a:cs typeface="Verdana" pitchFamily="34" charset="0"/>
                        </a:rPr>
                        <a:t>Assembly line power</a:t>
                      </a:r>
                      <a:endParaRPr lang="en-US" sz="1200" dirty="0">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$600,000</a:t>
                      </a:r>
                    </a:p>
                  </a:txBody>
                  <a:tcPr anchor="ctr"/>
                </a:tc>
                <a:tc>
                  <a:txBody>
                    <a:bodyPr/>
                    <a:lstStyle/>
                    <a:p>
                      <a:pPr marL="15875" marR="0" algn="r"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$600,000</a:t>
                      </a:r>
                    </a:p>
                  </a:txBody>
                  <a:tcPr anchor="ctr"/>
                </a:tc>
                <a:tc>
                  <a:txBody>
                    <a:bodyPr/>
                    <a:lstStyle/>
                    <a:p>
                      <a:pPr marL="15875" marR="0" algn="l"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0">
                <a:tc>
                  <a:txBody>
                    <a:bodyPr/>
                    <a:lstStyle/>
                    <a:p>
                      <a:pPr marL="15875" marR="0" algn="l">
                        <a:spcBef>
                          <a:spcPts val="0"/>
                        </a:spcBef>
                        <a:spcAft>
                          <a:spcPts val="0"/>
                        </a:spcAft>
                      </a:pPr>
                      <a:r>
                        <a:rPr lang="en-US" sz="1200" dirty="0">
                          <a:effectLst/>
                          <a:latin typeface="Verdana" pitchFamily="34" charset="0"/>
                          <a:ea typeface="Verdana" pitchFamily="34" charset="0"/>
                          <a:cs typeface="Verdana" pitchFamily="34" charset="0"/>
                        </a:rPr>
                        <a:t>Set-up</a:t>
                      </a:r>
                    </a:p>
                  </a:txBody>
                  <a:tcPr anchor="ctr"/>
                </a:tc>
                <a:tc>
                  <a:txBody>
                    <a:bodyPr/>
                    <a:lstStyle/>
                    <a:p>
                      <a:pPr marL="15875" marR="0" algn="r"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tc>
                  <a:txBody>
                    <a:bodyPr/>
                    <a:lstStyle/>
                    <a:p>
                      <a:pPr marL="15875" marR="0" algn="l"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200 batches</a:t>
                      </a:r>
                    </a:p>
                  </a:txBody>
                  <a:tcPr anchor="ctr"/>
                </a:tc>
                <a:extLst>
                  <a:ext uri="{0D108BD9-81ED-4DB2-BD59-A6C34878D82A}">
                    <a16:rowId xmlns:a16="http://schemas.microsoft.com/office/drawing/2014/main" val="10003"/>
                  </a:ext>
                </a:extLst>
              </a:tr>
              <a:tr h="121918">
                <a:tc>
                  <a:txBody>
                    <a:bodyPr/>
                    <a:lstStyle/>
                    <a:p>
                      <a:pPr marL="301625" marR="0" algn="l">
                        <a:spcBef>
                          <a:spcPts val="0"/>
                        </a:spcBef>
                        <a:spcAft>
                          <a:spcPts val="0"/>
                        </a:spcAft>
                      </a:pPr>
                      <a:r>
                        <a:rPr lang="en-US" sz="1200" dirty="0">
                          <a:effectLst/>
                          <a:latin typeface="Verdana" pitchFamily="34" charset="0"/>
                          <a:ea typeface="Verdana" pitchFamily="34" charset="0"/>
                          <a:cs typeface="Verdana" pitchFamily="34" charset="0"/>
                        </a:rPr>
                        <a:t>Machine setup</a:t>
                      </a:r>
                    </a:p>
                  </a:txBody>
                  <a:tcPr anchor="ctr"/>
                </a:tc>
                <a:tc>
                  <a:txBody>
                    <a:bodyPr/>
                    <a:lstStyle/>
                    <a:p>
                      <a:pPr marL="15875" marR="0" algn="r"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700,000</a:t>
                      </a:r>
                    </a:p>
                  </a:txBody>
                  <a:tcPr anchor="ctr"/>
                </a:tc>
                <a:tc>
                  <a:txBody>
                    <a:bodyPr/>
                    <a:lstStyle/>
                    <a:p>
                      <a:pPr marL="15875" marR="0" algn="r"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tc>
                  <a:txBody>
                    <a:bodyPr/>
                    <a:lstStyle/>
                    <a:p>
                      <a:pPr marL="15875" marR="0" algn="l"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r h="152398">
                <a:tc>
                  <a:txBody>
                    <a:bodyPr/>
                    <a:lstStyle/>
                    <a:p>
                      <a:pPr marL="301625" marR="0" algn="l">
                        <a:spcBef>
                          <a:spcPts val="0"/>
                        </a:spcBef>
                        <a:spcAft>
                          <a:spcPts val="0"/>
                        </a:spcAft>
                      </a:pPr>
                      <a:r>
                        <a:rPr lang="en-US" sz="1200" spc="90" dirty="0">
                          <a:effectLst/>
                          <a:latin typeface="Verdana" pitchFamily="34" charset="0"/>
                          <a:ea typeface="Verdana" pitchFamily="34" charset="0"/>
                          <a:cs typeface="Verdana" pitchFamily="34" charset="0"/>
                        </a:rPr>
                        <a:t>Machine repair</a:t>
                      </a:r>
                      <a:endParaRPr lang="en-US" sz="1200" dirty="0">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r>
                        <a:rPr lang="en-US" sz="1200" u="sng" kern="1200" spc="70" dirty="0">
                          <a:solidFill>
                            <a:schemeClr val="tx1"/>
                          </a:solidFill>
                          <a:effectLst/>
                          <a:latin typeface="Verdana" pitchFamily="34" charset="0"/>
                          <a:ea typeface="Verdana" pitchFamily="34" charset="0"/>
                          <a:cs typeface="Verdana" pitchFamily="34" charset="0"/>
                        </a:rPr>
                        <a:t>1,300,000</a:t>
                      </a:r>
                    </a:p>
                  </a:txBody>
                  <a:tcPr anchor="ctr"/>
                </a:tc>
                <a:tc>
                  <a:txBody>
                    <a:bodyPr/>
                    <a:lstStyle/>
                    <a:p>
                      <a:pPr marL="15875" marR="0" algn="r"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2,000,000</a:t>
                      </a:r>
                    </a:p>
                  </a:txBody>
                  <a:tcPr anchor="ctr"/>
                </a:tc>
                <a:tc>
                  <a:txBody>
                    <a:bodyPr/>
                    <a:lstStyle/>
                    <a:p>
                      <a:pPr marL="15875" marR="0" algn="l"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5"/>
                  </a:ext>
                </a:extLst>
              </a:tr>
              <a:tr h="0">
                <a:tc>
                  <a:txBody>
                    <a:bodyPr/>
                    <a:lstStyle/>
                    <a:p>
                      <a:pPr marL="15875" marR="0" algn="l">
                        <a:spcBef>
                          <a:spcPts val="0"/>
                        </a:spcBef>
                        <a:spcAft>
                          <a:spcPts val="0"/>
                        </a:spcAft>
                      </a:pPr>
                      <a:r>
                        <a:rPr lang="en-US" sz="1200" spc="70" dirty="0">
                          <a:effectLst/>
                          <a:latin typeface="Verdana" pitchFamily="34" charset="0"/>
                          <a:ea typeface="Verdana" pitchFamily="34" charset="0"/>
                          <a:cs typeface="Verdana" pitchFamily="34" charset="0"/>
                        </a:rPr>
                        <a:t>Design modification</a:t>
                      </a:r>
                      <a:endParaRPr lang="en-US" sz="1200" dirty="0">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tc>
                  <a:txBody>
                    <a:bodyPr/>
                    <a:lstStyle/>
                    <a:p>
                      <a:pPr marL="15875" marR="0" algn="l"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10 designs</a:t>
                      </a:r>
                    </a:p>
                  </a:txBody>
                  <a:tcPr anchor="ctr"/>
                </a:tc>
                <a:extLst>
                  <a:ext uri="{0D108BD9-81ED-4DB2-BD59-A6C34878D82A}">
                    <a16:rowId xmlns:a16="http://schemas.microsoft.com/office/drawing/2014/main" val="10006"/>
                  </a:ext>
                </a:extLst>
              </a:tr>
              <a:tr h="137158">
                <a:tc>
                  <a:txBody>
                    <a:bodyPr/>
                    <a:lstStyle/>
                    <a:p>
                      <a:pPr marL="301625" marR="0" algn="l">
                        <a:spcBef>
                          <a:spcPts val="0"/>
                        </a:spcBef>
                        <a:spcAft>
                          <a:spcPts val="0"/>
                        </a:spcAft>
                      </a:pPr>
                      <a:r>
                        <a:rPr lang="en-US" sz="1200" spc="70" dirty="0">
                          <a:effectLst/>
                          <a:latin typeface="Verdana" pitchFamily="34" charset="0"/>
                          <a:ea typeface="Verdana" pitchFamily="34" charset="0"/>
                          <a:cs typeface="Verdana" pitchFamily="34" charset="0"/>
                        </a:rPr>
                        <a:t>Engineer salaries</a:t>
                      </a:r>
                      <a:endParaRPr lang="en-US" sz="1200" dirty="0">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1,200,000</a:t>
                      </a:r>
                    </a:p>
                  </a:txBody>
                  <a:tcPr anchor="ctr"/>
                </a:tc>
                <a:tc>
                  <a:txBody>
                    <a:bodyPr/>
                    <a:lstStyle/>
                    <a:p>
                      <a:pPr marL="15875" marR="0" algn="r"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1,200,000</a:t>
                      </a:r>
                    </a:p>
                  </a:txBody>
                  <a:tcPr anchor="ctr"/>
                </a:tc>
                <a:tc>
                  <a:txBody>
                    <a:bodyPr/>
                    <a:lstStyle/>
                    <a:p>
                      <a:pPr marL="15875" marR="0" algn="l"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7"/>
                  </a:ext>
                </a:extLst>
              </a:tr>
              <a:tr h="0">
                <a:tc>
                  <a:txBody>
                    <a:bodyPr/>
                    <a:lstStyle/>
                    <a:p>
                      <a:pPr marL="15875" marR="0" algn="l">
                        <a:spcBef>
                          <a:spcPts val="0"/>
                        </a:spcBef>
                        <a:spcAft>
                          <a:spcPts val="0"/>
                        </a:spcAft>
                      </a:pPr>
                      <a:r>
                        <a:rPr lang="en-US" sz="1200" spc="60" dirty="0">
                          <a:effectLst/>
                          <a:latin typeface="Verdana" pitchFamily="34" charset="0"/>
                          <a:ea typeface="Verdana" pitchFamily="34" charset="0"/>
                          <a:cs typeface="Verdana" pitchFamily="34" charset="0"/>
                        </a:rPr>
                        <a:t>Plant services</a:t>
                      </a:r>
                      <a:endParaRPr lang="en-US" sz="1200" dirty="0">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tc>
                  <a:txBody>
                    <a:bodyPr/>
                    <a:lstStyle/>
                    <a:p>
                      <a:pPr marL="15875" marR="0" algn="l"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20,000 square feet</a:t>
                      </a:r>
                    </a:p>
                  </a:txBody>
                  <a:tcPr anchor="ctr"/>
                </a:tc>
                <a:extLst>
                  <a:ext uri="{0D108BD9-81ED-4DB2-BD59-A6C34878D82A}">
                    <a16:rowId xmlns:a16="http://schemas.microsoft.com/office/drawing/2014/main" val="10008"/>
                  </a:ext>
                </a:extLst>
              </a:tr>
              <a:tr h="121918">
                <a:tc>
                  <a:txBody>
                    <a:bodyPr/>
                    <a:lstStyle/>
                    <a:p>
                      <a:pPr marL="301625" marR="0" algn="l">
                        <a:spcBef>
                          <a:spcPts val="0"/>
                        </a:spcBef>
                        <a:spcAft>
                          <a:spcPts val="0"/>
                        </a:spcAft>
                      </a:pPr>
                      <a:r>
                        <a:rPr lang="en-US" sz="1200" spc="80" dirty="0">
                          <a:effectLst/>
                          <a:latin typeface="Verdana" pitchFamily="34" charset="0"/>
                          <a:ea typeface="Verdana" pitchFamily="34" charset="0"/>
                          <a:cs typeface="Verdana" pitchFamily="34" charset="0"/>
                        </a:rPr>
                        <a:t>Factory maintenance</a:t>
                      </a:r>
                      <a:endParaRPr lang="en-US" sz="1200" dirty="0">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800,000</a:t>
                      </a:r>
                    </a:p>
                  </a:txBody>
                  <a:tcPr anchor="ctr"/>
                </a:tc>
                <a:tc>
                  <a:txBody>
                    <a:bodyPr/>
                    <a:lstStyle/>
                    <a:p>
                      <a:pPr marL="15875" marR="0" algn="r"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tc>
                  <a:txBody>
                    <a:bodyPr/>
                    <a:lstStyle/>
                    <a:p>
                      <a:pPr marL="15875" marR="0" algn="l"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9"/>
                  </a:ext>
                </a:extLst>
              </a:tr>
              <a:tr h="152398">
                <a:tc>
                  <a:txBody>
                    <a:bodyPr/>
                    <a:lstStyle/>
                    <a:p>
                      <a:pPr marL="301625" marR="0" algn="l">
                        <a:spcBef>
                          <a:spcPts val="0"/>
                        </a:spcBef>
                        <a:spcAft>
                          <a:spcPts val="0"/>
                        </a:spcAft>
                      </a:pPr>
                      <a:r>
                        <a:rPr lang="en-US" sz="1200" spc="60" dirty="0">
                          <a:effectLst/>
                          <a:latin typeface="Verdana" pitchFamily="34" charset="0"/>
                          <a:ea typeface="Verdana" pitchFamily="34" charset="0"/>
                          <a:cs typeface="Verdana" pitchFamily="34" charset="0"/>
                        </a:rPr>
                        <a:t>Heating and lighting</a:t>
                      </a:r>
                      <a:endParaRPr lang="en-US" sz="1200" dirty="0">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r>
                        <a:rPr lang="en-US" sz="1200" u="sng" kern="1200" spc="70" dirty="0">
                          <a:solidFill>
                            <a:schemeClr val="tx1"/>
                          </a:solidFill>
                          <a:effectLst/>
                          <a:latin typeface="Verdana" pitchFamily="34" charset="0"/>
                          <a:ea typeface="Verdana" pitchFamily="34" charset="0"/>
                          <a:cs typeface="Verdana" pitchFamily="34" charset="0"/>
                        </a:rPr>
                        <a:t>200,000</a:t>
                      </a:r>
                    </a:p>
                  </a:txBody>
                  <a:tcPr anchor="ctr"/>
                </a:tc>
                <a:tc>
                  <a:txBody>
                    <a:bodyPr/>
                    <a:lstStyle/>
                    <a:p>
                      <a:pPr marL="15875" marR="0" algn="r" defTabSz="914400" rtl="0" eaLnBrk="1" latinLnBrk="0" hangingPunct="1">
                        <a:spcBef>
                          <a:spcPts val="0"/>
                        </a:spcBef>
                        <a:spcAft>
                          <a:spcPts val="0"/>
                        </a:spcAft>
                      </a:pPr>
                      <a:r>
                        <a:rPr lang="en-US" sz="1200" u="sng" kern="1200" spc="70" dirty="0">
                          <a:solidFill>
                            <a:schemeClr val="tx1"/>
                          </a:solidFill>
                          <a:effectLst/>
                          <a:latin typeface="Verdana" pitchFamily="34" charset="0"/>
                          <a:ea typeface="Verdana" pitchFamily="34" charset="0"/>
                          <a:cs typeface="Verdana" pitchFamily="34" charset="0"/>
                        </a:rPr>
                        <a:t>1,000,000</a:t>
                      </a:r>
                    </a:p>
                  </a:txBody>
                  <a:tcPr anchor="ctr"/>
                </a:tc>
                <a:tc>
                  <a:txBody>
                    <a:bodyPr/>
                    <a:lstStyle/>
                    <a:p>
                      <a:pPr marL="15875" marR="0" algn="l"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10"/>
                  </a:ext>
                </a:extLst>
              </a:tr>
              <a:tr h="0">
                <a:tc>
                  <a:txBody>
                    <a:bodyPr/>
                    <a:lstStyle/>
                    <a:p>
                      <a:pPr marL="15875" marR="0" algn="l">
                        <a:spcBef>
                          <a:spcPts val="0"/>
                        </a:spcBef>
                        <a:spcAft>
                          <a:spcPts val="0"/>
                        </a:spcAft>
                      </a:pPr>
                      <a:r>
                        <a:rPr lang="en-US" sz="1200" spc="70" dirty="0">
                          <a:effectLst/>
                          <a:latin typeface="Verdana" pitchFamily="34" charset="0"/>
                          <a:ea typeface="Verdana" pitchFamily="34" charset="0"/>
                          <a:cs typeface="Verdana" pitchFamily="34" charset="0"/>
                        </a:rPr>
                        <a:t>Total overhead cost</a:t>
                      </a:r>
                      <a:endParaRPr lang="en-US" sz="1200" dirty="0">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tc>
                  <a:txBody>
                    <a:bodyPr/>
                    <a:lstStyle/>
                    <a:p>
                      <a:pPr marL="15875" marR="0" algn="r" defTabSz="914400" rtl="0" eaLnBrk="1" latinLnBrk="0" hangingPunct="1">
                        <a:spcBef>
                          <a:spcPts val="0"/>
                        </a:spcBef>
                        <a:spcAft>
                          <a:spcPts val="0"/>
                        </a:spcAft>
                      </a:pPr>
                      <a:r>
                        <a:rPr lang="en-US" sz="1200" kern="1200" spc="70" dirty="0">
                          <a:solidFill>
                            <a:schemeClr val="tx1"/>
                          </a:solidFill>
                          <a:effectLst/>
                          <a:latin typeface="Verdana" pitchFamily="34" charset="0"/>
                          <a:ea typeface="Verdana" pitchFamily="34" charset="0"/>
                          <a:cs typeface="Verdana" pitchFamily="34" charset="0"/>
                        </a:rPr>
                        <a:t>$4,800,000</a:t>
                      </a:r>
                    </a:p>
                  </a:txBody>
                  <a:tcPr anchor="ctr"/>
                </a:tc>
                <a:tc>
                  <a:txBody>
                    <a:bodyPr/>
                    <a:lstStyle/>
                    <a:p>
                      <a:pPr marL="15875" marR="0" algn="l" defTabSz="914400" rtl="0" eaLnBrk="1" latinLnBrk="0" hangingPunct="1">
                        <a:spcBef>
                          <a:spcPts val="0"/>
                        </a:spcBef>
                        <a:spcAft>
                          <a:spcPts val="0"/>
                        </a:spcAft>
                      </a:pPr>
                      <a:endParaRPr lang="en-US" sz="1200" kern="1200" spc="7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76920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1109" y="609600"/>
            <a:ext cx="7973291" cy="1066800"/>
          </a:xfrm>
        </p:spPr>
        <p:txBody>
          <a:bodyPr>
            <a:noAutofit/>
          </a:bodyPr>
          <a:lstStyle/>
          <a:p>
            <a:r>
              <a:rPr lang="en-US" altLang="en-US" dirty="0"/>
              <a:t>Step 3: Determine Activity Rate (1 of 4)</a:t>
            </a:r>
            <a:endParaRPr lang="en-US" dirty="0"/>
          </a:p>
        </p:txBody>
      </p:sp>
      <p:sp>
        <p:nvSpPr>
          <p:cNvPr id="10" name="Text Placeholder 9"/>
          <p:cNvSpPr>
            <a:spLocks noGrp="1"/>
          </p:cNvSpPr>
          <p:nvPr>
            <p:ph type="body" sz="quarter" idx="13"/>
          </p:nvPr>
        </p:nvSpPr>
        <p:spPr>
          <a:xfrm>
            <a:off x="206188" y="1828800"/>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sp>
        <p:nvSpPr>
          <p:cNvPr id="9" name="Content Placeholder 8"/>
          <p:cNvSpPr>
            <a:spLocks noGrp="1"/>
          </p:cNvSpPr>
          <p:nvPr>
            <p:ph idx="1"/>
          </p:nvPr>
        </p:nvSpPr>
        <p:spPr>
          <a:xfrm>
            <a:off x="381000" y="2649417"/>
            <a:ext cx="8305800" cy="3751383"/>
          </a:xfrm>
        </p:spPr>
        <p:txBody>
          <a:bodyPr>
            <a:noAutofit/>
          </a:bodyPr>
          <a:lstStyle/>
          <a:p>
            <a:pPr marL="0" indent="0">
              <a:spcBef>
                <a:spcPct val="0"/>
              </a:spcBef>
              <a:buNone/>
            </a:pPr>
            <a:r>
              <a:rPr lang="en-US" altLang="en-US" dirty="0"/>
              <a:t>Activity Overhead rate ?</a:t>
            </a:r>
          </a:p>
          <a:p>
            <a:pPr>
              <a:defRPr/>
            </a:pPr>
            <a:r>
              <a:rPr lang="en-US" sz="2400" dirty="0"/>
              <a:t>Activity Cost Pool (Craftsmanship)</a:t>
            </a:r>
          </a:p>
          <a:p>
            <a:pPr>
              <a:defRPr/>
            </a:pPr>
            <a:r>
              <a:rPr lang="en-US" sz="2400" dirty="0"/>
              <a:t>Activity Cost Pool (Setup)</a:t>
            </a:r>
          </a:p>
          <a:p>
            <a:pPr>
              <a:defRPr/>
            </a:pPr>
            <a:r>
              <a:rPr lang="en-US" sz="2400" dirty="0"/>
              <a:t>Activity Cost Pool (Design Modification)</a:t>
            </a:r>
          </a:p>
          <a:p>
            <a:pPr>
              <a:defRPr/>
            </a:pPr>
            <a:r>
              <a:rPr lang="en-US" sz="2400" dirty="0"/>
              <a:t>Activity Cost Pool (Plant Services)</a:t>
            </a:r>
          </a:p>
          <a:p>
            <a:pPr marL="0" indent="0">
              <a:buNone/>
              <a:defRPr/>
            </a:pPr>
            <a:r>
              <a:rPr lang="en-US" altLang="en-US" sz="2400" dirty="0"/>
              <a:t>Step 3 is to compute the activity rates used to assign overhead costs to final cost objects such as products.</a:t>
            </a:r>
          </a:p>
        </p:txBody>
      </p:sp>
    </p:spTree>
    <p:extLst>
      <p:ext uri="{BB962C8B-B14F-4D97-AF65-F5344CB8AC3E}">
        <p14:creationId xmlns:p14="http://schemas.microsoft.com/office/powerpoint/2010/main" val="1935791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04063" y="609600"/>
            <a:ext cx="7601737" cy="1066800"/>
          </a:xfrm>
        </p:spPr>
        <p:txBody>
          <a:bodyPr>
            <a:noAutofit/>
          </a:bodyPr>
          <a:lstStyle/>
          <a:p>
            <a:r>
              <a:rPr lang="en-US" altLang="en-US" dirty="0"/>
              <a:t>Step 3: Determine Activity Rate (2 of 4)</a:t>
            </a:r>
            <a:endParaRPr lang="en-US" dirty="0"/>
          </a:p>
        </p:txBody>
      </p:sp>
      <p:sp>
        <p:nvSpPr>
          <p:cNvPr id="10" name="Text Placeholder 9"/>
          <p:cNvSpPr>
            <a:spLocks noGrp="1"/>
          </p:cNvSpPr>
          <p:nvPr>
            <p:ph type="body" sz="quarter" idx="13"/>
          </p:nvPr>
        </p:nvSpPr>
        <p:spPr>
          <a:xfrm>
            <a:off x="206188" y="1752600"/>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sp>
        <p:nvSpPr>
          <p:cNvPr id="9" name="Content Placeholder 8"/>
          <p:cNvSpPr>
            <a:spLocks noGrp="1"/>
          </p:cNvSpPr>
          <p:nvPr>
            <p:ph idx="1"/>
          </p:nvPr>
        </p:nvSpPr>
        <p:spPr>
          <a:xfrm>
            <a:off x="495300" y="2531056"/>
            <a:ext cx="8191500" cy="3869744"/>
          </a:xfrm>
        </p:spPr>
        <p:txBody>
          <a:bodyPr>
            <a:noAutofit/>
          </a:bodyPr>
          <a:lstStyle/>
          <a:p>
            <a:pPr marL="0" indent="0">
              <a:buNone/>
            </a:pPr>
            <a:r>
              <a:rPr lang="en-US" altLang="en-US" dirty="0"/>
              <a:t>Proper determination of activity rates depends on: Proper identification of the factor that drives the cost and Proper measures of activities</a:t>
            </a:r>
          </a:p>
        </p:txBody>
      </p:sp>
    </p:spTree>
    <p:extLst>
      <p:ext uri="{BB962C8B-B14F-4D97-AF65-F5344CB8AC3E}">
        <p14:creationId xmlns:p14="http://schemas.microsoft.com/office/powerpoint/2010/main" val="3917570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609600"/>
            <a:ext cx="7677937" cy="1066800"/>
          </a:xfrm>
        </p:spPr>
        <p:txBody>
          <a:bodyPr>
            <a:noAutofit/>
          </a:bodyPr>
          <a:lstStyle/>
          <a:p>
            <a:r>
              <a:rPr lang="en-US" altLang="en-US" dirty="0"/>
              <a:t>Step 3: Determine Activity Rate (3 of 4)</a:t>
            </a:r>
            <a:endParaRPr lang="en-US" dirty="0"/>
          </a:p>
        </p:txBody>
      </p:sp>
      <p:sp>
        <p:nvSpPr>
          <p:cNvPr id="10" name="Text Placeholder 9"/>
          <p:cNvSpPr>
            <a:spLocks noGrp="1"/>
          </p:cNvSpPr>
          <p:nvPr>
            <p:ph type="body" sz="quarter" idx="13"/>
          </p:nvPr>
        </p:nvSpPr>
        <p:spPr>
          <a:xfrm>
            <a:off x="206188" y="1807723"/>
            <a:ext cx="8763000" cy="67496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4822466"/>
              </p:ext>
            </p:extLst>
          </p:nvPr>
        </p:nvGraphicFramePr>
        <p:xfrm>
          <a:off x="298450" y="2816225"/>
          <a:ext cx="8439150" cy="841375"/>
        </p:xfrm>
        <a:graphic>
          <a:graphicData uri="http://schemas.openxmlformats.org/presentationml/2006/ole">
            <mc:AlternateContent xmlns:mc="http://schemas.openxmlformats.org/markup-compatibility/2006">
              <mc:Choice xmlns:v="urn:schemas-microsoft-com:vml" Requires="v">
                <p:oleObj spid="_x0000_s13476" name="Equation" r:id="rId4" imgW="4330440" imgH="431640" progId="Equation.3">
                  <p:embed/>
                </p:oleObj>
              </mc:Choice>
              <mc:Fallback>
                <p:oleObj name="Equation" r:id="rId4" imgW="4330440" imgH="431640" progId="Equation.3">
                  <p:embed/>
                  <p:pic>
                    <p:nvPicPr>
                      <p:cNvPr id="0" name=""/>
                      <p:cNvPicPr/>
                      <p:nvPr/>
                    </p:nvPicPr>
                    <p:blipFill>
                      <a:blip r:embed="rId5"/>
                      <a:stretch>
                        <a:fillRect/>
                      </a:stretch>
                    </p:blipFill>
                    <p:spPr>
                      <a:xfrm>
                        <a:off x="298450" y="2816225"/>
                        <a:ext cx="8439150" cy="841375"/>
                      </a:xfrm>
                      <a:prstGeom prst="rect">
                        <a:avLst/>
                      </a:prstGeom>
                    </p:spPr>
                  </p:pic>
                </p:oleObj>
              </mc:Fallback>
            </mc:AlternateContent>
          </a:graphicData>
        </a:graphic>
      </p:graphicFrame>
      <p:sp>
        <p:nvSpPr>
          <p:cNvPr id="9" name="Content Placeholder 8"/>
          <p:cNvSpPr>
            <a:spLocks noGrp="1"/>
          </p:cNvSpPr>
          <p:nvPr>
            <p:ph idx="1"/>
          </p:nvPr>
        </p:nvSpPr>
        <p:spPr>
          <a:xfrm>
            <a:off x="495300" y="4343400"/>
            <a:ext cx="8115300" cy="2057400"/>
          </a:xfrm>
        </p:spPr>
        <p:txBody>
          <a:bodyPr>
            <a:noAutofit/>
          </a:bodyPr>
          <a:lstStyle/>
          <a:p>
            <a:pPr marL="0" indent="0">
              <a:buNone/>
            </a:pPr>
            <a:r>
              <a:rPr lang="en-US" altLang="en-US" sz="2400" dirty="0"/>
              <a:t>For example:</a:t>
            </a:r>
          </a:p>
          <a:p>
            <a:pPr marL="0" indent="0">
              <a:buNone/>
            </a:pPr>
            <a:r>
              <a:rPr lang="en-US" altLang="en-US" sz="2400" i="1" dirty="0"/>
              <a:t>Craftsmanship cost pool activity rate = $600,000 / 30,000 DLH = $20 per DLH</a:t>
            </a:r>
            <a:endParaRPr lang="en-US" altLang="en-US" sz="2400" dirty="0"/>
          </a:p>
        </p:txBody>
      </p:sp>
    </p:spTree>
    <p:extLst>
      <p:ext uri="{BB962C8B-B14F-4D97-AF65-F5344CB8AC3E}">
        <p14:creationId xmlns:p14="http://schemas.microsoft.com/office/powerpoint/2010/main" val="3897320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7309" y="609600"/>
            <a:ext cx="7744691" cy="1066800"/>
          </a:xfrm>
        </p:spPr>
        <p:txBody>
          <a:bodyPr>
            <a:noAutofit/>
          </a:bodyPr>
          <a:lstStyle/>
          <a:p>
            <a:r>
              <a:rPr lang="en-US" altLang="en-US" dirty="0"/>
              <a:t>Step 3: Determine Activity Rate (4 of 4)</a:t>
            </a:r>
            <a:endParaRPr lang="en-US" dirty="0"/>
          </a:p>
        </p:txBody>
      </p:sp>
      <p:sp>
        <p:nvSpPr>
          <p:cNvPr id="7" name="Text Placeholder 6"/>
          <p:cNvSpPr>
            <a:spLocks noGrp="1"/>
          </p:cNvSpPr>
          <p:nvPr>
            <p:ph type="body" sz="quarter" idx="13"/>
          </p:nvPr>
        </p:nvSpPr>
        <p:spPr>
          <a:xfrm>
            <a:off x="152400" y="1763436"/>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sp>
        <p:nvSpPr>
          <p:cNvPr id="8" name="Content Placeholder 7"/>
          <p:cNvSpPr>
            <a:spLocks noGrp="1"/>
          </p:cNvSpPr>
          <p:nvPr>
            <p:ph sz="quarter" idx="15"/>
          </p:nvPr>
        </p:nvSpPr>
        <p:spPr>
          <a:xfrm>
            <a:off x="457200" y="2590800"/>
            <a:ext cx="8229600" cy="457200"/>
          </a:xfrm>
        </p:spPr>
        <p:txBody>
          <a:bodyPr>
            <a:normAutofit/>
          </a:bodyPr>
          <a:lstStyle/>
          <a:p>
            <a:pPr marL="0" indent="0">
              <a:buNone/>
            </a:pPr>
            <a:r>
              <a:rPr lang="en-US" sz="2400" dirty="0"/>
              <a:t>Exhibit 17.12 Activity Rates for KartCo.</a:t>
            </a:r>
          </a:p>
        </p:txBody>
      </p:sp>
      <p:graphicFrame>
        <p:nvGraphicFramePr>
          <p:cNvPr id="12" name="Table 11"/>
          <p:cNvGraphicFramePr>
            <a:graphicFrameLocks noGrp="1"/>
          </p:cNvGraphicFramePr>
          <p:nvPr>
            <p:extLst>
              <p:ext uri="{D42A27DB-BD31-4B8C-83A1-F6EECF244321}">
                <p14:modId xmlns:p14="http://schemas.microsoft.com/office/powerpoint/2010/main" val="416075081"/>
              </p:ext>
            </p:extLst>
          </p:nvPr>
        </p:nvGraphicFramePr>
        <p:xfrm>
          <a:off x="533400" y="3340574"/>
          <a:ext cx="8077200" cy="2429185"/>
        </p:xfrm>
        <a:graphic>
          <a:graphicData uri="http://schemas.openxmlformats.org/drawingml/2006/table">
            <a:tbl>
              <a:tblPr firstRow="1" bandRow="1">
                <a:tableStyleId>{5940675A-B579-460E-94D1-54222C63F5DA}</a:tableStyleId>
              </a:tblPr>
              <a:tblGrid>
                <a:gridCol w="161544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1615440">
                  <a:extLst>
                    <a:ext uri="{9D8B030D-6E8A-4147-A177-3AD203B41FA5}">
                      <a16:colId xmlns:a16="http://schemas.microsoft.com/office/drawing/2014/main" val="20002"/>
                    </a:ext>
                  </a:extLst>
                </a:gridCol>
                <a:gridCol w="1615440">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621826">
                <a:tc>
                  <a:txBody>
                    <a:bodyPr/>
                    <a:lstStyle/>
                    <a:p>
                      <a:pPr algn="ctr"/>
                      <a:r>
                        <a:rPr lang="en-US" sz="1200" b="1" dirty="0">
                          <a:latin typeface="Verdana" pitchFamily="34" charset="0"/>
                          <a:ea typeface="Verdana" pitchFamily="34" charset="0"/>
                          <a:cs typeface="Verdana" pitchFamily="34" charset="0"/>
                        </a:rPr>
                        <a:t>Activity Cost Pools</a:t>
                      </a:r>
                    </a:p>
                  </a:txBody>
                  <a:tcPr anchor="ctr"/>
                </a:tc>
                <a:tc>
                  <a:txBody>
                    <a:bodyPr/>
                    <a:lstStyle/>
                    <a:p>
                      <a:pPr algn="ctr"/>
                      <a:r>
                        <a:rPr lang="en-US" sz="1200" b="1" dirty="0">
                          <a:latin typeface="Verdana" pitchFamily="34" charset="0"/>
                          <a:ea typeface="Verdana" pitchFamily="34" charset="0"/>
                          <a:cs typeface="Verdana" pitchFamily="34" charset="0"/>
                        </a:rPr>
                        <a:t>Activity Driver Chosen</a:t>
                      </a:r>
                    </a:p>
                  </a:txBody>
                  <a:tcPr anchor="ctr"/>
                </a:tc>
                <a:tc>
                  <a:txBody>
                    <a:bodyPr/>
                    <a:lstStyle/>
                    <a:p>
                      <a:pPr algn="ctr"/>
                      <a:r>
                        <a:rPr lang="en-US" sz="1200" b="1" dirty="0">
                          <a:latin typeface="Verdana" pitchFamily="34" charset="0"/>
                          <a:ea typeface="Verdana" pitchFamily="34" charset="0"/>
                          <a:cs typeface="Verdana" pitchFamily="34" charset="0"/>
                        </a:rPr>
                        <a:t>Overhead Cost Assigned to Pool</a:t>
                      </a:r>
                    </a:p>
                  </a:txBody>
                  <a:tcPr anchor="ctr"/>
                </a:tc>
                <a:tc>
                  <a:txBody>
                    <a:bodyPr/>
                    <a:lstStyle/>
                    <a:p>
                      <a:pPr algn="ctr"/>
                      <a:r>
                        <a:rPr lang="en-US" sz="1200" b="1" dirty="0">
                          <a:latin typeface="Verdana"/>
                          <a:ea typeface="Verdana"/>
                          <a:cs typeface="Verdana"/>
                        </a:rPr>
                        <a:t>÷ </a:t>
                      </a:r>
                      <a:r>
                        <a:rPr lang="en-US" sz="1200" b="1" dirty="0">
                          <a:latin typeface="Verdana" pitchFamily="34" charset="0"/>
                          <a:ea typeface="Verdana" pitchFamily="34" charset="0"/>
                          <a:cs typeface="Verdana" pitchFamily="34" charset="0"/>
                        </a:rPr>
                        <a:t>Expected Activity Level</a:t>
                      </a:r>
                    </a:p>
                  </a:txBody>
                  <a:tcPr anchor="ctr"/>
                </a:tc>
                <a:tc>
                  <a:txBody>
                    <a:bodyPr/>
                    <a:lstStyle/>
                    <a:p>
                      <a:pPr algn="ctr"/>
                      <a:r>
                        <a:rPr lang="en-US" sz="1200" b="1" dirty="0">
                          <a:latin typeface="Verdana" pitchFamily="34" charset="0"/>
                          <a:ea typeface="Verdana" pitchFamily="34" charset="0"/>
                          <a:cs typeface="Verdana" pitchFamily="34" charset="0"/>
                        </a:rPr>
                        <a:t>= Activity Rate</a:t>
                      </a:r>
                    </a:p>
                  </a:txBody>
                  <a:tcPr anchor="ctr"/>
                </a:tc>
                <a:extLst>
                  <a:ext uri="{0D108BD9-81ED-4DB2-BD59-A6C34878D82A}">
                    <a16:rowId xmlns:a16="http://schemas.microsoft.com/office/drawing/2014/main" val="10000"/>
                  </a:ext>
                </a:extLst>
              </a:tr>
              <a:tr h="450053">
                <a:tc>
                  <a:txBody>
                    <a:bodyPr/>
                    <a:lstStyle/>
                    <a:p>
                      <a:pPr algn="l"/>
                      <a:r>
                        <a:rPr lang="en-US" sz="1200" dirty="0">
                          <a:latin typeface="Verdana" pitchFamily="34" charset="0"/>
                          <a:ea typeface="Verdana" pitchFamily="34" charset="0"/>
                          <a:cs typeface="Verdana" pitchFamily="34" charset="0"/>
                        </a:rPr>
                        <a:t>Craftsmanship</a:t>
                      </a:r>
                    </a:p>
                  </a:txBody>
                  <a:tcPr anchor="ctr"/>
                </a:tc>
                <a:tc>
                  <a:txBody>
                    <a:bodyPr/>
                    <a:lstStyle/>
                    <a:p>
                      <a:pPr algn="l"/>
                      <a:r>
                        <a:rPr lang="en-US" sz="1200" dirty="0">
                          <a:latin typeface="Verdana" pitchFamily="34" charset="0"/>
                          <a:ea typeface="Verdana" pitchFamily="34" charset="0"/>
                          <a:cs typeface="Verdana" pitchFamily="34" charset="0"/>
                        </a:rPr>
                        <a:t>DLH</a:t>
                      </a:r>
                    </a:p>
                  </a:txBody>
                  <a:tcPr anchor="ctr"/>
                </a:tc>
                <a:tc>
                  <a:txBody>
                    <a:bodyPr/>
                    <a:lstStyle/>
                    <a:p>
                      <a:pPr algn="r"/>
                      <a:r>
                        <a:rPr lang="en-US" sz="1200" dirty="0">
                          <a:latin typeface="Verdana" pitchFamily="34" charset="0"/>
                          <a:ea typeface="Verdana" pitchFamily="34" charset="0"/>
                          <a:cs typeface="Verdana" pitchFamily="34" charset="0"/>
                        </a:rPr>
                        <a:t>$600,000</a:t>
                      </a:r>
                    </a:p>
                  </a:txBody>
                  <a:tcPr anchor="ctr"/>
                </a:tc>
                <a:tc>
                  <a:txBody>
                    <a:bodyPr/>
                    <a:lstStyle/>
                    <a:p>
                      <a:pPr algn="r"/>
                      <a:r>
                        <a:rPr lang="en-US" sz="1200" dirty="0">
                          <a:latin typeface="Verdana" pitchFamily="34" charset="0"/>
                          <a:ea typeface="Verdana" pitchFamily="34" charset="0"/>
                          <a:cs typeface="Verdana" pitchFamily="34" charset="0"/>
                        </a:rPr>
                        <a:t>30,000 DLH</a:t>
                      </a:r>
                    </a:p>
                  </a:txBody>
                  <a:tcPr anchor="ctr"/>
                </a:tc>
                <a:tc>
                  <a:txBody>
                    <a:bodyPr/>
                    <a:lstStyle/>
                    <a:p>
                      <a:pPr algn="r"/>
                      <a:r>
                        <a:rPr lang="en-US" sz="1200" dirty="0">
                          <a:latin typeface="Verdana" pitchFamily="34" charset="0"/>
                          <a:ea typeface="Verdana" pitchFamily="34" charset="0"/>
                          <a:cs typeface="Verdana" pitchFamily="34" charset="0"/>
                        </a:rPr>
                        <a:t>$20 per DLH</a:t>
                      </a:r>
                    </a:p>
                  </a:txBody>
                  <a:tcPr anchor="ctr"/>
                </a:tc>
                <a:extLst>
                  <a:ext uri="{0D108BD9-81ED-4DB2-BD59-A6C34878D82A}">
                    <a16:rowId xmlns:a16="http://schemas.microsoft.com/office/drawing/2014/main" val="10001"/>
                  </a:ext>
                </a:extLst>
              </a:tr>
              <a:tr h="450053">
                <a:tc>
                  <a:txBody>
                    <a:bodyPr/>
                    <a:lstStyle/>
                    <a:p>
                      <a:pPr algn="l"/>
                      <a:r>
                        <a:rPr lang="en-US" sz="1200" dirty="0">
                          <a:latin typeface="Verdana" pitchFamily="34" charset="0"/>
                          <a:ea typeface="Verdana" pitchFamily="34" charset="0"/>
                          <a:cs typeface="Verdana" pitchFamily="34" charset="0"/>
                        </a:rPr>
                        <a:t>Set-up</a:t>
                      </a:r>
                    </a:p>
                  </a:txBody>
                  <a:tcPr anchor="ctr"/>
                </a:tc>
                <a:tc>
                  <a:txBody>
                    <a:bodyPr/>
                    <a:lstStyle/>
                    <a:p>
                      <a:pPr algn="l"/>
                      <a:r>
                        <a:rPr lang="en-US" sz="1200" dirty="0">
                          <a:latin typeface="Verdana" pitchFamily="34" charset="0"/>
                          <a:ea typeface="Verdana" pitchFamily="34" charset="0"/>
                          <a:cs typeface="Verdana" pitchFamily="34" charset="0"/>
                        </a:rPr>
                        <a:t>Batches</a:t>
                      </a:r>
                    </a:p>
                  </a:txBody>
                  <a:tcPr anchor="ctr"/>
                </a:tc>
                <a:tc>
                  <a:txBody>
                    <a:bodyPr/>
                    <a:lstStyle/>
                    <a:p>
                      <a:pPr algn="r"/>
                      <a:r>
                        <a:rPr lang="en-US" sz="1200" dirty="0">
                          <a:latin typeface="Verdana" pitchFamily="34" charset="0"/>
                          <a:ea typeface="Verdana" pitchFamily="34" charset="0"/>
                          <a:cs typeface="Verdana" pitchFamily="34" charset="0"/>
                        </a:rPr>
                        <a:t>2,000,000</a:t>
                      </a:r>
                    </a:p>
                  </a:txBody>
                  <a:tcPr anchor="ctr"/>
                </a:tc>
                <a:tc>
                  <a:txBody>
                    <a:bodyPr/>
                    <a:lstStyle/>
                    <a:p>
                      <a:pPr algn="r"/>
                      <a:r>
                        <a:rPr lang="en-US" sz="1200" dirty="0">
                          <a:latin typeface="Verdana" pitchFamily="34" charset="0"/>
                          <a:ea typeface="Verdana" pitchFamily="34" charset="0"/>
                          <a:cs typeface="Verdana" pitchFamily="34" charset="0"/>
                        </a:rPr>
                        <a:t>200 batches</a:t>
                      </a:r>
                    </a:p>
                  </a:txBody>
                  <a:tcPr anchor="ctr"/>
                </a:tc>
                <a:tc>
                  <a:txBody>
                    <a:bodyPr/>
                    <a:lstStyle/>
                    <a:p>
                      <a:pPr algn="r"/>
                      <a:r>
                        <a:rPr lang="en-US" sz="1200" dirty="0">
                          <a:latin typeface="Verdana" pitchFamily="34" charset="0"/>
                          <a:ea typeface="Verdana" pitchFamily="34" charset="0"/>
                          <a:cs typeface="Verdana" pitchFamily="34" charset="0"/>
                        </a:rPr>
                        <a:t>$10,000 per batch</a:t>
                      </a:r>
                    </a:p>
                  </a:txBody>
                  <a:tcPr anchor="ctr"/>
                </a:tc>
                <a:extLst>
                  <a:ext uri="{0D108BD9-81ED-4DB2-BD59-A6C34878D82A}">
                    <a16:rowId xmlns:a16="http://schemas.microsoft.com/office/drawing/2014/main" val="10002"/>
                  </a:ext>
                </a:extLst>
              </a:tr>
              <a:tr h="450053">
                <a:tc>
                  <a:txBody>
                    <a:bodyPr/>
                    <a:lstStyle/>
                    <a:p>
                      <a:pPr algn="l"/>
                      <a:r>
                        <a:rPr lang="en-US" sz="1200" dirty="0">
                          <a:latin typeface="Verdana" pitchFamily="34" charset="0"/>
                          <a:ea typeface="Verdana" pitchFamily="34" charset="0"/>
                          <a:cs typeface="Verdana" pitchFamily="34" charset="0"/>
                        </a:rPr>
                        <a:t>Design modification</a:t>
                      </a:r>
                    </a:p>
                  </a:txBody>
                  <a:tcPr anchor="ctr"/>
                </a:tc>
                <a:tc>
                  <a:txBody>
                    <a:bodyPr/>
                    <a:lstStyle/>
                    <a:p>
                      <a:pPr algn="l"/>
                      <a:r>
                        <a:rPr lang="en-US" sz="1200" dirty="0">
                          <a:latin typeface="Verdana" pitchFamily="34" charset="0"/>
                          <a:ea typeface="Verdana" pitchFamily="34" charset="0"/>
                          <a:cs typeface="Verdana" pitchFamily="34" charset="0"/>
                        </a:rPr>
                        <a:t>Number of designs</a:t>
                      </a:r>
                    </a:p>
                  </a:txBody>
                  <a:tcPr anchor="ctr"/>
                </a:tc>
                <a:tc>
                  <a:txBody>
                    <a:bodyPr/>
                    <a:lstStyle/>
                    <a:p>
                      <a:pPr algn="r"/>
                      <a:r>
                        <a:rPr lang="en-US" sz="1200" dirty="0">
                          <a:latin typeface="Verdana" pitchFamily="34" charset="0"/>
                          <a:ea typeface="Verdana" pitchFamily="34" charset="0"/>
                          <a:cs typeface="Verdana" pitchFamily="34" charset="0"/>
                        </a:rPr>
                        <a:t>1,200,000</a:t>
                      </a:r>
                    </a:p>
                  </a:txBody>
                  <a:tcPr anchor="ctr"/>
                </a:tc>
                <a:tc>
                  <a:txBody>
                    <a:bodyPr/>
                    <a:lstStyle/>
                    <a:p>
                      <a:pPr algn="r"/>
                      <a:r>
                        <a:rPr lang="en-US" sz="1200" dirty="0">
                          <a:latin typeface="Verdana" pitchFamily="34" charset="0"/>
                          <a:ea typeface="Verdana" pitchFamily="34" charset="0"/>
                          <a:cs typeface="Verdana" pitchFamily="34" charset="0"/>
                        </a:rPr>
                        <a:t>10 designs</a:t>
                      </a:r>
                    </a:p>
                  </a:txBody>
                  <a:tcPr anchor="ctr"/>
                </a:tc>
                <a:tc>
                  <a:txBody>
                    <a:bodyPr/>
                    <a:lstStyle/>
                    <a:p>
                      <a:pPr algn="r"/>
                      <a:r>
                        <a:rPr lang="en-US" sz="1200" dirty="0">
                          <a:latin typeface="Verdana" pitchFamily="34" charset="0"/>
                          <a:ea typeface="Verdana" pitchFamily="34" charset="0"/>
                          <a:cs typeface="Verdana" pitchFamily="34" charset="0"/>
                        </a:rPr>
                        <a:t>$120,000</a:t>
                      </a:r>
                      <a:r>
                        <a:rPr lang="en-US" sz="1200" baseline="0" dirty="0">
                          <a:latin typeface="Verdana" pitchFamily="34" charset="0"/>
                          <a:ea typeface="Verdana" pitchFamily="34" charset="0"/>
                          <a:cs typeface="Verdana" pitchFamily="34" charset="0"/>
                        </a:rPr>
                        <a:t> per design</a:t>
                      </a:r>
                      <a:endParaRPr lang="en-US" sz="12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450053">
                <a:tc>
                  <a:txBody>
                    <a:bodyPr/>
                    <a:lstStyle/>
                    <a:p>
                      <a:pPr algn="l"/>
                      <a:r>
                        <a:rPr lang="en-US" sz="1200" dirty="0">
                          <a:latin typeface="Verdana" pitchFamily="34" charset="0"/>
                          <a:ea typeface="Verdana" pitchFamily="34" charset="0"/>
                          <a:cs typeface="Verdana" pitchFamily="34" charset="0"/>
                        </a:rPr>
                        <a:t>Plant services</a:t>
                      </a:r>
                    </a:p>
                  </a:txBody>
                  <a:tcPr anchor="ctr"/>
                </a:tc>
                <a:tc>
                  <a:txBody>
                    <a:bodyPr/>
                    <a:lstStyle/>
                    <a:p>
                      <a:pPr algn="l"/>
                      <a:r>
                        <a:rPr lang="en-US" sz="1200" dirty="0">
                          <a:latin typeface="Verdana" pitchFamily="34" charset="0"/>
                          <a:ea typeface="Verdana" pitchFamily="34" charset="0"/>
                          <a:cs typeface="Verdana" pitchFamily="34" charset="0"/>
                        </a:rPr>
                        <a:t>Square feet</a:t>
                      </a:r>
                    </a:p>
                  </a:txBody>
                  <a:tcPr anchor="ctr"/>
                </a:tc>
                <a:tc>
                  <a:txBody>
                    <a:bodyPr/>
                    <a:lstStyle/>
                    <a:p>
                      <a:pPr algn="r"/>
                      <a:r>
                        <a:rPr lang="en-US" sz="1200" dirty="0">
                          <a:latin typeface="Verdana" pitchFamily="34" charset="0"/>
                          <a:ea typeface="Verdana" pitchFamily="34" charset="0"/>
                          <a:cs typeface="Verdana" pitchFamily="34" charset="0"/>
                        </a:rPr>
                        <a:t>1,000,000</a:t>
                      </a:r>
                    </a:p>
                  </a:txBody>
                  <a:tcPr anchor="ctr"/>
                </a:tc>
                <a:tc>
                  <a:txBody>
                    <a:bodyPr/>
                    <a:lstStyle/>
                    <a:p>
                      <a:pPr algn="r"/>
                      <a:r>
                        <a:rPr lang="en-US" sz="1200" dirty="0">
                          <a:latin typeface="Verdana" pitchFamily="34" charset="0"/>
                          <a:ea typeface="Verdana" pitchFamily="34" charset="0"/>
                          <a:cs typeface="Verdana" pitchFamily="34" charset="0"/>
                        </a:rPr>
                        <a:t>20,000 sq. ft.</a:t>
                      </a:r>
                    </a:p>
                  </a:txBody>
                  <a:tcPr anchor="ctr"/>
                </a:tc>
                <a:tc>
                  <a:txBody>
                    <a:bodyPr/>
                    <a:lstStyle/>
                    <a:p>
                      <a:pPr algn="r"/>
                      <a:r>
                        <a:rPr lang="en-US" sz="1200" dirty="0">
                          <a:latin typeface="Verdana" pitchFamily="34" charset="0"/>
                          <a:ea typeface="Verdana" pitchFamily="34" charset="0"/>
                          <a:cs typeface="Verdana" pitchFamily="34" charset="0"/>
                        </a:rPr>
                        <a:t>$50 per sq. ft.</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22877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1056034"/>
          </a:xfrm>
        </p:spPr>
        <p:txBody>
          <a:bodyPr>
            <a:noAutofit/>
          </a:bodyPr>
          <a:lstStyle/>
          <a:p>
            <a:r>
              <a:rPr lang="en-US" altLang="en-US" dirty="0"/>
              <a:t>Step 4: Assign Overhead Costs to Cost Objects (1 of 4)</a:t>
            </a:r>
            <a:endParaRPr lang="en-US" dirty="0"/>
          </a:p>
        </p:txBody>
      </p:sp>
      <p:sp>
        <p:nvSpPr>
          <p:cNvPr id="9" name="Text Placeholder 8"/>
          <p:cNvSpPr>
            <a:spLocks noGrp="1"/>
          </p:cNvSpPr>
          <p:nvPr>
            <p:ph type="body" sz="quarter" idx="13"/>
          </p:nvPr>
        </p:nvSpPr>
        <p:spPr>
          <a:xfrm>
            <a:off x="152400" y="1752600"/>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pic>
        <p:nvPicPr>
          <p:cNvPr id="15" name="Picture 2" descr="Flowchart of three bubbles at the top all listing Activity Overhead Rate. The first one leads below to an oval that reads Product 1 and then leads to another that says Product 3. The middle Activity Overhead rate oval points to Product 1 below, and Product 2 oval and also Product 3. The third activity overhead rate oval points as well to all three Product ovals below it. "/>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799940" y="2484047"/>
            <a:ext cx="7547333" cy="234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sz="quarter" idx="15"/>
          </p:nvPr>
        </p:nvSpPr>
        <p:spPr>
          <a:xfrm>
            <a:off x="457200" y="5105400"/>
            <a:ext cx="8229600" cy="1219200"/>
          </a:xfrm>
        </p:spPr>
        <p:txBody>
          <a:bodyPr>
            <a:normAutofit/>
          </a:bodyPr>
          <a:lstStyle/>
          <a:p>
            <a:pPr marL="0" indent="0">
              <a:buNone/>
            </a:pPr>
            <a:r>
              <a:rPr lang="en-US" altLang="en-US" sz="2400" dirty="0"/>
              <a:t>Step 4 is to assign overhead costs in each activity cost pool to final cost objects using activity rates.</a:t>
            </a:r>
          </a:p>
        </p:txBody>
      </p:sp>
    </p:spTree>
    <p:extLst>
      <p:ext uri="{BB962C8B-B14F-4D97-AF65-F5344CB8AC3E}">
        <p14:creationId xmlns:p14="http://schemas.microsoft.com/office/powerpoint/2010/main" val="154341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1066800"/>
          </a:xfrm>
        </p:spPr>
        <p:txBody>
          <a:bodyPr>
            <a:noAutofit/>
          </a:bodyPr>
          <a:lstStyle/>
          <a:p>
            <a:r>
              <a:rPr lang="en-US" altLang="en-US" dirty="0"/>
              <a:t>Step 4: Assign Overhead Costs to Cost Objects (2 of 4)</a:t>
            </a:r>
            <a:endParaRPr lang="en-US" dirty="0"/>
          </a:p>
        </p:txBody>
      </p:sp>
      <p:sp>
        <p:nvSpPr>
          <p:cNvPr id="10" name="Text Placeholder 9"/>
          <p:cNvSpPr>
            <a:spLocks noGrp="1"/>
          </p:cNvSpPr>
          <p:nvPr>
            <p:ph type="body" sz="quarter" idx="13"/>
          </p:nvPr>
        </p:nvSpPr>
        <p:spPr>
          <a:xfrm>
            <a:off x="206188" y="1752600"/>
            <a:ext cx="8763000" cy="67496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sp>
        <p:nvSpPr>
          <p:cNvPr id="9" name="Content Placeholder 8"/>
          <p:cNvSpPr>
            <a:spLocks noGrp="1"/>
          </p:cNvSpPr>
          <p:nvPr>
            <p:ph idx="1"/>
          </p:nvPr>
        </p:nvSpPr>
        <p:spPr>
          <a:xfrm>
            <a:off x="457200" y="2590800"/>
            <a:ext cx="8229600" cy="3733800"/>
          </a:xfrm>
        </p:spPr>
        <p:txBody>
          <a:bodyPr>
            <a:noAutofit/>
          </a:bodyPr>
          <a:lstStyle/>
          <a:p>
            <a:r>
              <a:rPr lang="en-US" altLang="en-US" dirty="0"/>
              <a:t>To illustrate, the overhead costs in the craftsmanship pool are allocated to standard go-karts as follows:</a:t>
            </a:r>
          </a:p>
          <a:p>
            <a:pPr marL="0" indent="0">
              <a:lnSpc>
                <a:spcPct val="110000"/>
              </a:lnSpc>
              <a:buNone/>
            </a:pPr>
            <a:r>
              <a:rPr lang="en-US" altLang="en-US" i="1" dirty="0"/>
              <a:t>Overhead allocated from craftsmanship pool to standard go-kart = Activities consumed </a:t>
            </a:r>
            <a:r>
              <a:rPr lang="en-US" altLang="en-US" dirty="0">
                <a:latin typeface="Verdana"/>
                <a:ea typeface="Verdana"/>
                <a:cs typeface="Verdana"/>
              </a:rPr>
              <a:t>×</a:t>
            </a:r>
            <a:r>
              <a:rPr lang="en-US" altLang="en-US" i="1" dirty="0"/>
              <a:t> Activity rate</a:t>
            </a:r>
          </a:p>
          <a:p>
            <a:pPr marL="0" indent="0">
              <a:lnSpc>
                <a:spcPct val="110000"/>
              </a:lnSpc>
              <a:buNone/>
            </a:pPr>
            <a:r>
              <a:rPr lang="en-US" altLang="en-US" i="1" dirty="0"/>
              <a:t>25,000 DLH </a:t>
            </a:r>
            <a:r>
              <a:rPr lang="en-US" altLang="en-US" i="1" dirty="0">
                <a:latin typeface="Verdana"/>
                <a:ea typeface="Verdana"/>
                <a:cs typeface="Verdana"/>
              </a:rPr>
              <a:t>×</a:t>
            </a:r>
            <a:r>
              <a:rPr lang="en-US" altLang="en-US" i="1" dirty="0"/>
              <a:t> $20 per DLH = $500,000</a:t>
            </a:r>
            <a:endParaRPr lang="en-US" dirty="0"/>
          </a:p>
        </p:txBody>
      </p:sp>
    </p:spTree>
    <p:extLst>
      <p:ext uri="{BB962C8B-B14F-4D97-AF65-F5344CB8AC3E}">
        <p14:creationId xmlns:p14="http://schemas.microsoft.com/office/powerpoint/2010/main" val="2954944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1066800"/>
          </a:xfrm>
        </p:spPr>
        <p:txBody>
          <a:bodyPr>
            <a:noAutofit/>
          </a:bodyPr>
          <a:lstStyle/>
          <a:p>
            <a:r>
              <a:rPr lang="en-US" altLang="en-US" dirty="0"/>
              <a:t>Step 4: Assign Overhead Costs to Cost Objects (3 of 4)</a:t>
            </a:r>
            <a:endParaRPr lang="en-US" dirty="0"/>
          </a:p>
        </p:txBody>
      </p:sp>
      <p:sp>
        <p:nvSpPr>
          <p:cNvPr id="7" name="Text Placeholder 6"/>
          <p:cNvSpPr>
            <a:spLocks noGrp="1"/>
          </p:cNvSpPr>
          <p:nvPr>
            <p:ph type="body" sz="quarter" idx="13"/>
          </p:nvPr>
        </p:nvSpPr>
        <p:spPr>
          <a:xfrm>
            <a:off x="152400" y="1763436"/>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sp>
        <p:nvSpPr>
          <p:cNvPr id="8" name="Content Placeholder 7"/>
          <p:cNvSpPr>
            <a:spLocks noGrp="1"/>
          </p:cNvSpPr>
          <p:nvPr>
            <p:ph sz="quarter" idx="15"/>
          </p:nvPr>
        </p:nvSpPr>
        <p:spPr>
          <a:xfrm>
            <a:off x="457200" y="2547347"/>
            <a:ext cx="8229600" cy="805453"/>
          </a:xfrm>
        </p:spPr>
        <p:txBody>
          <a:bodyPr>
            <a:noAutofit/>
          </a:bodyPr>
          <a:lstStyle/>
          <a:p>
            <a:pPr marL="0" indent="0">
              <a:buNone/>
            </a:pPr>
            <a:r>
              <a:rPr lang="en-US" sz="2200" dirty="0"/>
              <a:t>Exhibit 17.13</a:t>
            </a:r>
          </a:p>
          <a:p>
            <a:pPr marL="0" indent="0" algn="ctr">
              <a:buNone/>
            </a:pPr>
            <a:r>
              <a:rPr lang="en-US" sz="2200" dirty="0"/>
              <a:t>Overhead Allocated to Go-Karts for KartCo.</a:t>
            </a:r>
          </a:p>
        </p:txBody>
      </p:sp>
      <p:graphicFrame>
        <p:nvGraphicFramePr>
          <p:cNvPr id="13" name="Table 12"/>
          <p:cNvGraphicFramePr>
            <a:graphicFrameLocks noGrp="1"/>
          </p:cNvGraphicFramePr>
          <p:nvPr>
            <p:extLst>
              <p:ext uri="{D42A27DB-BD31-4B8C-83A1-F6EECF244321}">
                <p14:modId xmlns:p14="http://schemas.microsoft.com/office/powerpoint/2010/main" val="88422578"/>
              </p:ext>
            </p:extLst>
          </p:nvPr>
        </p:nvGraphicFramePr>
        <p:xfrm>
          <a:off x="76200" y="3429000"/>
          <a:ext cx="8978901" cy="2974549"/>
        </p:xfrm>
        <a:graphic>
          <a:graphicData uri="http://schemas.openxmlformats.org/drawingml/2006/table">
            <a:tbl>
              <a:tblPr firstRow="1" bandRow="1">
                <a:tableStyleId>{5940675A-B579-460E-94D1-54222C63F5DA}</a:tableStyleId>
              </a:tblPr>
              <a:tblGrid>
                <a:gridCol w="1435101">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686748">
                <a:tc>
                  <a:txBody>
                    <a:bodyPr/>
                    <a:lstStyle/>
                    <a:p>
                      <a:pPr algn="ctr"/>
                      <a:endParaRPr lang="en-US" sz="1200" dirty="0">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Verdana" pitchFamily="34" charset="0"/>
                          <a:ea typeface="Verdana" pitchFamily="34" charset="0"/>
                          <a:cs typeface="Verdana" pitchFamily="34" charset="0"/>
                        </a:rPr>
                        <a:t>Standard Go-karts: Activities Consumed</a:t>
                      </a:r>
                      <a:endParaRPr lang="en-US" sz="1200" dirty="0">
                        <a:latin typeface="Verdana" pitchFamily="34" charset="0"/>
                        <a:ea typeface="Verdana" pitchFamily="34" charset="0"/>
                        <a:cs typeface="Verdana" pitchFamily="34" charset="0"/>
                      </a:endParaRPr>
                    </a:p>
                  </a:txBody>
                  <a:tcPr anchor="ctr"/>
                </a:tc>
                <a:tc>
                  <a:txBody>
                    <a:bodyPr/>
                    <a:lstStyle/>
                    <a:p>
                      <a:pPr algn="ctr"/>
                      <a:r>
                        <a:rPr lang="en-US" sz="1200" b="1" kern="1200" dirty="0">
                          <a:solidFill>
                            <a:schemeClr val="tx1"/>
                          </a:solidFill>
                          <a:effectLst/>
                          <a:latin typeface="Verdana" pitchFamily="34" charset="0"/>
                          <a:ea typeface="Verdana" pitchFamily="34" charset="0"/>
                          <a:cs typeface="Verdana" pitchFamily="34" charset="0"/>
                        </a:rPr>
                        <a:t>Standard Go-karts: Activity Rate</a:t>
                      </a:r>
                      <a:endParaRPr lang="en-US" sz="1200" dirty="0">
                        <a:latin typeface="Verdana" pitchFamily="34" charset="0"/>
                        <a:ea typeface="Verdana" pitchFamily="34" charset="0"/>
                        <a:cs typeface="Verdana" pitchFamily="34" charset="0"/>
                      </a:endParaRPr>
                    </a:p>
                  </a:txBody>
                  <a:tcPr anchor="ctr"/>
                </a:tc>
                <a:tc>
                  <a:txBody>
                    <a:bodyPr/>
                    <a:lstStyle/>
                    <a:p>
                      <a:pPr algn="ctr"/>
                      <a:r>
                        <a:rPr lang="en-US" sz="1200" b="1" kern="1200" dirty="0">
                          <a:solidFill>
                            <a:schemeClr val="tx1"/>
                          </a:solidFill>
                          <a:effectLst/>
                          <a:latin typeface="Verdana" pitchFamily="34" charset="0"/>
                          <a:ea typeface="Verdana" pitchFamily="34" charset="0"/>
                          <a:cs typeface="Verdana" pitchFamily="34" charset="0"/>
                        </a:rPr>
                        <a:t>Standard Go-karts: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Verdana" pitchFamily="34" charset="0"/>
                          <a:ea typeface="Verdana" pitchFamily="34" charset="0"/>
                          <a:cs typeface="Verdana" pitchFamily="34" charset="0"/>
                        </a:rPr>
                        <a:t>Activity Cost</a:t>
                      </a:r>
                      <a:r>
                        <a:rPr lang="en-US" sz="1200" b="1" kern="1200" baseline="0" dirty="0">
                          <a:solidFill>
                            <a:schemeClr val="tx1"/>
                          </a:solidFill>
                          <a:effectLst/>
                          <a:latin typeface="Verdana" pitchFamily="34" charset="0"/>
                          <a:ea typeface="Verdana" pitchFamily="34" charset="0"/>
                          <a:cs typeface="Verdana" pitchFamily="34" charset="0"/>
                        </a:rPr>
                        <a:t> Allocated</a:t>
                      </a:r>
                      <a:endParaRPr lang="en-US" sz="1200" kern="1200" dirty="0">
                        <a:solidFill>
                          <a:schemeClr val="tx1"/>
                        </a:solidFill>
                        <a:effectLst/>
                        <a:latin typeface="Verdana" pitchFamily="34" charset="0"/>
                        <a:ea typeface="Verdana" pitchFamily="34" charset="0"/>
                        <a:cs typeface="Verdana" pitchFamily="34" charset="0"/>
                      </a:endParaRPr>
                    </a:p>
                  </a:txBody>
                  <a:tcPr anchor="ctr"/>
                </a:tc>
                <a:tc>
                  <a:txBody>
                    <a:bodyPr/>
                    <a:lstStyle/>
                    <a:p>
                      <a:pPr algn="ctr"/>
                      <a:r>
                        <a:rPr lang="en-US" sz="1200" b="1" kern="1200" dirty="0">
                          <a:solidFill>
                            <a:schemeClr val="tx1"/>
                          </a:solidFill>
                          <a:effectLst/>
                          <a:latin typeface="Verdana" pitchFamily="34" charset="0"/>
                          <a:ea typeface="Verdana" pitchFamily="34" charset="0"/>
                          <a:cs typeface="Verdana" pitchFamily="34" charset="0"/>
                        </a:rPr>
                        <a:t>Standard Go-karts: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Verdana" pitchFamily="34" charset="0"/>
                          <a:ea typeface="Verdana" pitchFamily="34" charset="0"/>
                          <a:cs typeface="Verdana" pitchFamily="34" charset="0"/>
                        </a:rPr>
                        <a:t>Activities</a:t>
                      </a:r>
                      <a:r>
                        <a:rPr lang="en-US" sz="1200" b="1" kern="1200" baseline="0" dirty="0">
                          <a:solidFill>
                            <a:schemeClr val="tx1"/>
                          </a:solidFill>
                          <a:effectLst/>
                          <a:latin typeface="Verdana" pitchFamily="34" charset="0"/>
                          <a:ea typeface="Verdana" pitchFamily="34" charset="0"/>
                          <a:cs typeface="Verdana" pitchFamily="34" charset="0"/>
                        </a:rPr>
                        <a:t> Consumed</a:t>
                      </a:r>
                      <a:endParaRPr lang="en-US" sz="1200" kern="1200" dirty="0">
                        <a:solidFill>
                          <a:schemeClr val="tx1"/>
                        </a:solidFill>
                        <a:effectLst/>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Verdana" pitchFamily="34" charset="0"/>
                          <a:ea typeface="Verdana" pitchFamily="34" charset="0"/>
                          <a:cs typeface="Verdana" pitchFamily="34" charset="0"/>
                        </a:rPr>
                        <a:t>Custom Go-karts: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Verdana" pitchFamily="34" charset="0"/>
                          <a:ea typeface="Verdana" pitchFamily="34" charset="0"/>
                          <a:cs typeface="Verdana" pitchFamily="34" charset="0"/>
                        </a:rPr>
                        <a:t>Activity Rate</a:t>
                      </a:r>
                      <a:endParaRPr lang="en-US" sz="1200" kern="1200" dirty="0">
                        <a:solidFill>
                          <a:schemeClr val="tx1"/>
                        </a:solidFill>
                        <a:effectLst/>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Verdana" pitchFamily="34" charset="0"/>
                          <a:ea typeface="Verdana" pitchFamily="34" charset="0"/>
                          <a:cs typeface="Verdana" pitchFamily="34" charset="0"/>
                        </a:rPr>
                        <a:t>Custom Go-karts:</a:t>
                      </a:r>
                      <a:endParaRPr lang="en-US" sz="1200" dirty="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Verdana" pitchFamily="34" charset="0"/>
                          <a:ea typeface="Verdana" pitchFamily="34" charset="0"/>
                          <a:cs typeface="Verdana" pitchFamily="34" charset="0"/>
                        </a:rPr>
                        <a:t>Activity Cost Allocated</a:t>
                      </a:r>
                      <a:endParaRPr lang="en-US" sz="1200" kern="120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74561">
                <a:tc>
                  <a:txBody>
                    <a:bodyPr/>
                    <a:lstStyle/>
                    <a:p>
                      <a:pPr algn="l"/>
                      <a:r>
                        <a:rPr lang="en-US" sz="1200" b="1" kern="1200" dirty="0">
                          <a:solidFill>
                            <a:schemeClr val="tx1"/>
                          </a:solidFill>
                          <a:effectLst/>
                          <a:latin typeface="Verdana" pitchFamily="34" charset="0"/>
                          <a:ea typeface="Verdana" pitchFamily="34" charset="0"/>
                          <a:cs typeface="Verdana" pitchFamily="34" charset="0"/>
                        </a:rPr>
                        <a:t>Craftsmanship</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25,000 DLH</a:t>
                      </a:r>
                    </a:p>
                  </a:txBody>
                  <a:tcPr anchor="ctr"/>
                </a:tc>
                <a:tc>
                  <a:txBody>
                    <a:bodyPr/>
                    <a:lstStyle/>
                    <a:p>
                      <a:pPr algn="r"/>
                      <a:r>
                        <a:rPr lang="en-US" sz="1200" dirty="0">
                          <a:latin typeface="Verdana" pitchFamily="34" charset="0"/>
                          <a:ea typeface="Verdana" pitchFamily="34" charset="0"/>
                          <a:cs typeface="Verdana" pitchFamily="34" charset="0"/>
                        </a:rPr>
                        <a:t>$20 per</a:t>
                      </a:r>
                      <a:r>
                        <a:rPr lang="en-US" sz="1200" baseline="0" dirty="0">
                          <a:latin typeface="Verdana" pitchFamily="34" charset="0"/>
                          <a:ea typeface="Verdana" pitchFamily="34" charset="0"/>
                          <a:cs typeface="Verdana" pitchFamily="34" charset="0"/>
                        </a:rPr>
                        <a:t> DLH</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b="1" dirty="0">
                          <a:latin typeface="Verdana" pitchFamily="34" charset="0"/>
                          <a:ea typeface="Verdana" pitchFamily="34" charset="0"/>
                          <a:cs typeface="Verdana" pitchFamily="34" charset="0"/>
                        </a:rPr>
                        <a:t>$500,000</a:t>
                      </a:r>
                    </a:p>
                  </a:txBody>
                  <a:tcPr anchor="ctr"/>
                </a:tc>
                <a:tc>
                  <a:txBody>
                    <a:bodyPr/>
                    <a:lstStyle/>
                    <a:p>
                      <a:pPr algn="r"/>
                      <a:r>
                        <a:rPr lang="en-US" sz="1200" dirty="0">
                          <a:latin typeface="Verdana" pitchFamily="34" charset="0"/>
                          <a:ea typeface="Verdana" pitchFamily="34" charset="0"/>
                          <a:cs typeface="Verdana" pitchFamily="34" charset="0"/>
                        </a:rPr>
                        <a:t>5,000 DLH</a:t>
                      </a:r>
                    </a:p>
                  </a:txBody>
                  <a:tcPr anchor="ctr"/>
                </a:tc>
                <a:tc>
                  <a:txBody>
                    <a:bodyPr/>
                    <a:lstStyle/>
                    <a:p>
                      <a:pPr algn="r"/>
                      <a:r>
                        <a:rPr lang="en-US" sz="1200" dirty="0">
                          <a:latin typeface="Verdana" pitchFamily="34" charset="0"/>
                          <a:ea typeface="Verdana" pitchFamily="34" charset="0"/>
                          <a:cs typeface="Verdana" pitchFamily="34" charset="0"/>
                        </a:rPr>
                        <a:t>$20 per DLH</a:t>
                      </a:r>
                    </a:p>
                  </a:txBody>
                  <a:tcPr anchor="ctr"/>
                </a:tc>
                <a:tc>
                  <a:txBody>
                    <a:bodyPr/>
                    <a:lstStyle/>
                    <a:p>
                      <a:pPr algn="r"/>
                      <a:r>
                        <a:rPr lang="en-US" sz="1200" b="1" dirty="0">
                          <a:latin typeface="Verdana" pitchFamily="34" charset="0"/>
                          <a:ea typeface="Verdana" pitchFamily="34" charset="0"/>
                          <a:cs typeface="Verdana" pitchFamily="34" charset="0"/>
                        </a:rPr>
                        <a:t>$100,000</a:t>
                      </a:r>
                    </a:p>
                  </a:txBody>
                  <a:tcPr anchor="ctr"/>
                </a:tc>
                <a:extLst>
                  <a:ext uri="{0D108BD9-81ED-4DB2-BD59-A6C34878D82A}">
                    <a16:rowId xmlns:a16="http://schemas.microsoft.com/office/drawing/2014/main" val="10001"/>
                  </a:ext>
                </a:extLst>
              </a:tr>
              <a:tr h="388162">
                <a:tc>
                  <a:txBody>
                    <a:bodyPr/>
                    <a:lstStyle/>
                    <a:p>
                      <a:pPr algn="l"/>
                      <a:r>
                        <a:rPr lang="en-US" sz="1200" b="1" kern="1200" dirty="0">
                          <a:solidFill>
                            <a:schemeClr val="tx1"/>
                          </a:solidFill>
                          <a:effectLst/>
                          <a:latin typeface="Verdana" pitchFamily="34" charset="0"/>
                          <a:ea typeface="Verdana" pitchFamily="34" charset="0"/>
                          <a:cs typeface="Verdana" pitchFamily="34" charset="0"/>
                        </a:rPr>
                        <a:t>Set-up</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40 batches</a:t>
                      </a:r>
                    </a:p>
                  </a:txBody>
                  <a:tcPr anchor="ctr"/>
                </a:tc>
                <a:tc>
                  <a:txBody>
                    <a:bodyPr/>
                    <a:lstStyle/>
                    <a:p>
                      <a:pPr algn="r"/>
                      <a:r>
                        <a:rPr lang="en-US" sz="1200" dirty="0">
                          <a:latin typeface="Verdana" pitchFamily="34" charset="0"/>
                          <a:ea typeface="Verdana" pitchFamily="34" charset="0"/>
                          <a:cs typeface="Verdana" pitchFamily="34" charset="0"/>
                        </a:rPr>
                        <a:t>$10,000 per batch</a:t>
                      </a:r>
                    </a:p>
                  </a:txBody>
                  <a:tcPr anchor="ctr"/>
                </a:tc>
                <a:tc>
                  <a:txBody>
                    <a:bodyPr/>
                    <a:lstStyle/>
                    <a:p>
                      <a:pPr algn="r"/>
                      <a:r>
                        <a:rPr lang="en-US" sz="1200" b="1" dirty="0">
                          <a:latin typeface="Verdana" pitchFamily="34" charset="0"/>
                          <a:ea typeface="Verdana" pitchFamily="34" charset="0"/>
                          <a:cs typeface="Verdana" pitchFamily="34" charset="0"/>
                        </a:rPr>
                        <a:t>400,000</a:t>
                      </a:r>
                    </a:p>
                  </a:txBody>
                  <a:tcPr anchor="ctr"/>
                </a:tc>
                <a:tc>
                  <a:txBody>
                    <a:bodyPr/>
                    <a:lstStyle/>
                    <a:p>
                      <a:pPr algn="r"/>
                      <a:r>
                        <a:rPr lang="en-US" sz="1200" dirty="0">
                          <a:latin typeface="Verdana" pitchFamily="34" charset="0"/>
                          <a:ea typeface="Verdana" pitchFamily="34" charset="0"/>
                          <a:cs typeface="Verdana" pitchFamily="34" charset="0"/>
                        </a:rPr>
                        <a:t>160</a:t>
                      </a:r>
                      <a:r>
                        <a:rPr lang="en-US" sz="1200" baseline="0" dirty="0">
                          <a:latin typeface="Verdana" pitchFamily="34" charset="0"/>
                          <a:ea typeface="Verdana" pitchFamily="34" charset="0"/>
                          <a:cs typeface="Verdana" pitchFamily="34" charset="0"/>
                        </a:rPr>
                        <a:t> batches</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$10,000 per batch</a:t>
                      </a:r>
                    </a:p>
                  </a:txBody>
                  <a:tcPr anchor="ctr"/>
                </a:tc>
                <a:tc>
                  <a:txBody>
                    <a:bodyPr/>
                    <a:lstStyle/>
                    <a:p>
                      <a:pPr algn="r"/>
                      <a:r>
                        <a:rPr lang="en-US" sz="1200" b="1" dirty="0">
                          <a:latin typeface="Verdana" pitchFamily="34" charset="0"/>
                          <a:ea typeface="Verdana" pitchFamily="34" charset="0"/>
                          <a:cs typeface="Verdana" pitchFamily="34" charset="0"/>
                        </a:rPr>
                        <a:t>$ 1,600,000</a:t>
                      </a:r>
                    </a:p>
                  </a:txBody>
                  <a:tcPr anchor="ctr"/>
                </a:tc>
                <a:extLst>
                  <a:ext uri="{0D108BD9-81ED-4DB2-BD59-A6C34878D82A}">
                    <a16:rowId xmlns:a16="http://schemas.microsoft.com/office/drawing/2014/main" val="10002"/>
                  </a:ext>
                </a:extLst>
              </a:tr>
              <a:tr h="388162">
                <a:tc>
                  <a:txBody>
                    <a:bodyPr/>
                    <a:lstStyle/>
                    <a:p>
                      <a:pPr algn="l"/>
                      <a:r>
                        <a:rPr lang="en-US" sz="1200" b="1" kern="1200" dirty="0">
                          <a:solidFill>
                            <a:schemeClr val="tx1"/>
                          </a:solidFill>
                          <a:effectLst/>
                          <a:latin typeface="Verdana" pitchFamily="34" charset="0"/>
                          <a:ea typeface="Verdana" pitchFamily="34" charset="0"/>
                          <a:cs typeface="Verdana" pitchFamily="34" charset="0"/>
                        </a:rPr>
                        <a:t>Design modification</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0 designs</a:t>
                      </a:r>
                    </a:p>
                  </a:txBody>
                  <a:tcPr anchor="ctr"/>
                </a:tc>
                <a:tc>
                  <a:txBody>
                    <a:bodyPr/>
                    <a:lstStyle/>
                    <a:p>
                      <a:pPr algn="r"/>
                      <a:r>
                        <a:rPr lang="en-US" sz="1200" dirty="0">
                          <a:latin typeface="Verdana" pitchFamily="34" charset="0"/>
                          <a:ea typeface="Verdana" pitchFamily="34" charset="0"/>
                          <a:cs typeface="Verdana" pitchFamily="34" charset="0"/>
                        </a:rPr>
                        <a:t>$120,000</a:t>
                      </a:r>
                      <a:r>
                        <a:rPr lang="en-US" sz="1200" baseline="0" dirty="0">
                          <a:latin typeface="Verdana" pitchFamily="34" charset="0"/>
                          <a:ea typeface="Verdana" pitchFamily="34" charset="0"/>
                          <a:cs typeface="Verdana" pitchFamily="34" charset="0"/>
                        </a:rPr>
                        <a:t> per design</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b="1" dirty="0">
                          <a:latin typeface="Verdana" pitchFamily="34" charset="0"/>
                          <a:ea typeface="Verdana" pitchFamily="34" charset="0"/>
                          <a:cs typeface="Verdana" pitchFamily="34" charset="0"/>
                        </a:rPr>
                        <a:t>0</a:t>
                      </a:r>
                    </a:p>
                  </a:txBody>
                  <a:tcPr anchor="ctr"/>
                </a:tc>
                <a:tc>
                  <a:txBody>
                    <a:bodyPr/>
                    <a:lstStyle/>
                    <a:p>
                      <a:pPr algn="r"/>
                      <a:r>
                        <a:rPr lang="en-US" sz="1200" dirty="0">
                          <a:latin typeface="Verdana" pitchFamily="34" charset="0"/>
                          <a:ea typeface="Verdana" pitchFamily="34" charset="0"/>
                          <a:cs typeface="Verdana" pitchFamily="34" charset="0"/>
                        </a:rPr>
                        <a:t>10 designs</a:t>
                      </a:r>
                    </a:p>
                  </a:txBody>
                  <a:tcPr anchor="ctr"/>
                </a:tc>
                <a:tc>
                  <a:txBody>
                    <a:bodyPr/>
                    <a:lstStyle/>
                    <a:p>
                      <a:pPr algn="r"/>
                      <a:r>
                        <a:rPr lang="en-US" sz="1200" dirty="0">
                          <a:latin typeface="Verdana" pitchFamily="34" charset="0"/>
                          <a:ea typeface="Verdana" pitchFamily="34" charset="0"/>
                          <a:cs typeface="Verdana" pitchFamily="34" charset="0"/>
                        </a:rPr>
                        <a:t>$120,000 per design</a:t>
                      </a:r>
                    </a:p>
                  </a:txBody>
                  <a:tcPr anchor="ctr"/>
                </a:tc>
                <a:tc>
                  <a:txBody>
                    <a:bodyPr/>
                    <a:lstStyle/>
                    <a:p>
                      <a:pPr algn="r"/>
                      <a:r>
                        <a:rPr lang="en-US" sz="1200" b="1" dirty="0">
                          <a:latin typeface="Verdana" pitchFamily="34" charset="0"/>
                          <a:ea typeface="Verdana" pitchFamily="34" charset="0"/>
                          <a:cs typeface="Verdana" pitchFamily="34" charset="0"/>
                        </a:rPr>
                        <a:t>1,200,000</a:t>
                      </a:r>
                    </a:p>
                  </a:txBody>
                  <a:tcPr anchor="ctr"/>
                </a:tc>
                <a:extLst>
                  <a:ext uri="{0D108BD9-81ED-4DB2-BD59-A6C34878D82A}">
                    <a16:rowId xmlns:a16="http://schemas.microsoft.com/office/drawing/2014/main" val="10003"/>
                  </a:ext>
                </a:extLst>
              </a:tr>
              <a:tr h="354178">
                <a:tc>
                  <a:txBody>
                    <a:bodyPr/>
                    <a:lstStyle/>
                    <a:p>
                      <a:pPr algn="l"/>
                      <a:r>
                        <a:rPr lang="en-US" sz="1200" b="1" kern="1200" dirty="0">
                          <a:solidFill>
                            <a:schemeClr val="tx1"/>
                          </a:solidFill>
                          <a:effectLst/>
                          <a:latin typeface="Verdana" pitchFamily="34" charset="0"/>
                          <a:ea typeface="Verdana" pitchFamily="34" charset="0"/>
                          <a:cs typeface="Verdana" pitchFamily="34" charset="0"/>
                        </a:rPr>
                        <a:t>Plant services</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12,000 sq. ft.</a:t>
                      </a:r>
                    </a:p>
                  </a:txBody>
                  <a:tcPr anchor="ctr"/>
                </a:tc>
                <a:tc>
                  <a:txBody>
                    <a:bodyPr/>
                    <a:lstStyle/>
                    <a:p>
                      <a:pPr algn="r"/>
                      <a:r>
                        <a:rPr lang="en-US" sz="1200" dirty="0">
                          <a:latin typeface="Verdana" pitchFamily="34" charset="0"/>
                          <a:ea typeface="Verdana" pitchFamily="34" charset="0"/>
                          <a:cs typeface="Verdana" pitchFamily="34" charset="0"/>
                        </a:rPr>
                        <a:t>$50 per sq. ft.</a:t>
                      </a:r>
                    </a:p>
                  </a:txBody>
                  <a:tcPr anchor="ctr"/>
                </a:tc>
                <a:tc>
                  <a:txBody>
                    <a:bodyPr/>
                    <a:lstStyle/>
                    <a:p>
                      <a:pPr algn="r"/>
                      <a:r>
                        <a:rPr lang="en-US" sz="1200" b="1" u="sng" dirty="0">
                          <a:latin typeface="Verdana" pitchFamily="34" charset="0"/>
                          <a:ea typeface="Verdana" pitchFamily="34" charset="0"/>
                          <a:cs typeface="Verdana" pitchFamily="34" charset="0"/>
                        </a:rPr>
                        <a:t>$600,000</a:t>
                      </a:r>
                    </a:p>
                  </a:txBody>
                  <a:tcPr anchor="ctr"/>
                </a:tc>
                <a:tc>
                  <a:txBody>
                    <a:bodyPr/>
                    <a:lstStyle/>
                    <a:p>
                      <a:pPr algn="r"/>
                      <a:r>
                        <a:rPr lang="en-US" sz="1200" dirty="0">
                          <a:latin typeface="Verdana" pitchFamily="34" charset="0"/>
                          <a:ea typeface="Verdana" pitchFamily="34" charset="0"/>
                          <a:cs typeface="Verdana" pitchFamily="34" charset="0"/>
                        </a:rPr>
                        <a:t>8,000 sq. ft.</a:t>
                      </a:r>
                    </a:p>
                  </a:txBody>
                  <a:tcPr anchor="ctr"/>
                </a:tc>
                <a:tc>
                  <a:txBody>
                    <a:bodyPr/>
                    <a:lstStyle/>
                    <a:p>
                      <a:pPr algn="r"/>
                      <a:r>
                        <a:rPr lang="en-US" sz="1200" dirty="0">
                          <a:latin typeface="Verdana" pitchFamily="34" charset="0"/>
                          <a:ea typeface="Verdana" pitchFamily="34" charset="0"/>
                          <a:cs typeface="Verdana" pitchFamily="34" charset="0"/>
                        </a:rPr>
                        <a:t>$50 per sq. ft.</a:t>
                      </a:r>
                    </a:p>
                  </a:txBody>
                  <a:tcPr anchor="ctr"/>
                </a:tc>
                <a:tc>
                  <a:txBody>
                    <a:bodyPr/>
                    <a:lstStyle/>
                    <a:p>
                      <a:pPr algn="r"/>
                      <a:r>
                        <a:rPr lang="en-US" sz="1200" b="1" u="sng" dirty="0">
                          <a:latin typeface="Verdana" pitchFamily="34" charset="0"/>
                          <a:ea typeface="Verdana" pitchFamily="34" charset="0"/>
                          <a:cs typeface="Verdana" pitchFamily="34" charset="0"/>
                        </a:rPr>
                        <a:t>400,000</a:t>
                      </a:r>
                    </a:p>
                  </a:txBody>
                  <a:tcPr anchor="ctr"/>
                </a:tc>
                <a:extLst>
                  <a:ext uri="{0D108BD9-81ED-4DB2-BD59-A6C34878D82A}">
                    <a16:rowId xmlns:a16="http://schemas.microsoft.com/office/drawing/2014/main" val="10004"/>
                  </a:ext>
                </a:extLst>
              </a:tr>
              <a:tr h="322789">
                <a:tc>
                  <a:txBody>
                    <a:bodyPr/>
                    <a:lstStyle/>
                    <a:p>
                      <a:pPr algn="l"/>
                      <a:r>
                        <a:rPr lang="en-US" sz="1200" b="1" kern="1200" dirty="0">
                          <a:solidFill>
                            <a:schemeClr val="tx1"/>
                          </a:solidFill>
                          <a:effectLst/>
                          <a:latin typeface="Verdana" pitchFamily="34" charset="0"/>
                          <a:ea typeface="Verdana" pitchFamily="34" charset="0"/>
                          <a:cs typeface="Verdana" pitchFamily="34" charset="0"/>
                        </a:rPr>
                        <a:t>Total cost</a:t>
                      </a:r>
                      <a:endParaRPr lang="en-US" sz="1200" b="1" dirty="0">
                        <a:latin typeface="Verdana" pitchFamily="34" charset="0"/>
                        <a:ea typeface="Verdana" pitchFamily="34" charset="0"/>
                        <a:cs typeface="Verdana" pitchFamily="34" charset="0"/>
                      </a:endParaRPr>
                    </a:p>
                  </a:txBody>
                  <a:tcPr anchor="ctr"/>
                </a:tc>
                <a:tc>
                  <a:txBody>
                    <a:bodyPr/>
                    <a:lstStyle/>
                    <a:p>
                      <a:pPr algn="r"/>
                      <a:endParaRPr lang="en-US" sz="1200" b="1" dirty="0">
                        <a:latin typeface="Verdana" pitchFamily="34" charset="0"/>
                        <a:ea typeface="Verdana" pitchFamily="34" charset="0"/>
                        <a:cs typeface="Verdana" pitchFamily="34" charset="0"/>
                      </a:endParaRPr>
                    </a:p>
                  </a:txBody>
                  <a:tcPr anchor="ctr"/>
                </a:tc>
                <a:tc>
                  <a:txBody>
                    <a:bodyPr/>
                    <a:lstStyle/>
                    <a:p>
                      <a:pPr algn="r"/>
                      <a:endParaRPr lang="en-US" sz="1200" b="1" dirty="0">
                        <a:latin typeface="Verdana" pitchFamily="34" charset="0"/>
                        <a:ea typeface="Verdana" pitchFamily="34" charset="0"/>
                        <a:cs typeface="Verdana" pitchFamily="34" charset="0"/>
                      </a:endParaRPr>
                    </a:p>
                  </a:txBody>
                  <a:tcPr anchor="ctr"/>
                </a:tc>
                <a:tc>
                  <a:txBody>
                    <a:bodyPr/>
                    <a:lstStyle/>
                    <a:p>
                      <a:pPr algn="r"/>
                      <a:r>
                        <a:rPr lang="en-US" sz="1200" b="1" u="sng" dirty="0">
                          <a:latin typeface="Verdana" pitchFamily="34" charset="0"/>
                          <a:ea typeface="Verdana" pitchFamily="34" charset="0"/>
                          <a:cs typeface="Verdana" pitchFamily="34" charset="0"/>
                        </a:rPr>
                        <a:t>$1,500,000</a:t>
                      </a:r>
                    </a:p>
                  </a:txBody>
                  <a:tcPr anchor="ctr"/>
                </a:tc>
                <a:tc>
                  <a:txBody>
                    <a:bodyPr/>
                    <a:lstStyle/>
                    <a:p>
                      <a:pPr algn="r"/>
                      <a:endParaRPr lang="en-US" sz="1200" b="1" dirty="0">
                        <a:latin typeface="Verdana" pitchFamily="34" charset="0"/>
                        <a:ea typeface="Verdana" pitchFamily="34" charset="0"/>
                        <a:cs typeface="Verdana" pitchFamily="34" charset="0"/>
                      </a:endParaRPr>
                    </a:p>
                  </a:txBody>
                  <a:tcPr anchor="ctr"/>
                </a:tc>
                <a:tc>
                  <a:txBody>
                    <a:bodyPr/>
                    <a:lstStyle/>
                    <a:p>
                      <a:pPr algn="r"/>
                      <a:endParaRPr lang="en-US" sz="1200" b="1" dirty="0">
                        <a:latin typeface="Verdana" pitchFamily="34" charset="0"/>
                        <a:ea typeface="Verdana" pitchFamily="34" charset="0"/>
                        <a:cs typeface="Verdana" pitchFamily="34" charset="0"/>
                      </a:endParaRPr>
                    </a:p>
                  </a:txBody>
                  <a:tcPr anchor="ctr"/>
                </a:tc>
                <a:tc>
                  <a:txBody>
                    <a:bodyPr/>
                    <a:lstStyle/>
                    <a:p>
                      <a:pPr algn="r"/>
                      <a:r>
                        <a:rPr lang="en-US" sz="1200" b="1" u="sng" dirty="0">
                          <a:latin typeface="Verdana" pitchFamily="34" charset="0"/>
                          <a:ea typeface="Verdana" pitchFamily="34" charset="0"/>
                          <a:cs typeface="Verdana" pitchFamily="34" charset="0"/>
                        </a:rPr>
                        <a:t>$3,300,000</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07486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1066800"/>
          </a:xfrm>
        </p:spPr>
        <p:txBody>
          <a:bodyPr>
            <a:noAutofit/>
          </a:bodyPr>
          <a:lstStyle/>
          <a:p>
            <a:r>
              <a:rPr lang="en-US" altLang="en-US" dirty="0"/>
              <a:t>Step 4: Assign Overhead Costs to Cost Objects (4 of 4)</a:t>
            </a:r>
            <a:endParaRPr lang="en-US" dirty="0"/>
          </a:p>
        </p:txBody>
      </p:sp>
      <p:sp>
        <p:nvSpPr>
          <p:cNvPr id="7" name="Text Placeholder 6"/>
          <p:cNvSpPr>
            <a:spLocks noGrp="1"/>
          </p:cNvSpPr>
          <p:nvPr>
            <p:ph type="body" sz="quarter" idx="13"/>
          </p:nvPr>
        </p:nvSpPr>
        <p:spPr>
          <a:xfrm>
            <a:off x="152400" y="1763436"/>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sp>
        <p:nvSpPr>
          <p:cNvPr id="8" name="Content Placeholder 7"/>
          <p:cNvSpPr>
            <a:spLocks noGrp="1"/>
          </p:cNvSpPr>
          <p:nvPr>
            <p:ph sz="quarter" idx="15"/>
          </p:nvPr>
        </p:nvSpPr>
        <p:spPr>
          <a:xfrm>
            <a:off x="426720" y="2590800"/>
            <a:ext cx="8260080" cy="914400"/>
          </a:xfrm>
        </p:spPr>
        <p:txBody>
          <a:bodyPr>
            <a:noAutofit/>
          </a:bodyPr>
          <a:lstStyle/>
          <a:p>
            <a:pPr marL="0" indent="0">
              <a:buNone/>
            </a:pPr>
            <a:r>
              <a:rPr lang="en-US" sz="2400" dirty="0"/>
              <a:t>Exhibit 17.14</a:t>
            </a:r>
          </a:p>
          <a:p>
            <a:pPr marL="0" indent="0">
              <a:buNone/>
            </a:pPr>
            <a:r>
              <a:rPr lang="en-US" sz="2400" dirty="0"/>
              <a:t>Overhead Cost per Unit for Go-Karts Using ABC</a:t>
            </a:r>
          </a:p>
        </p:txBody>
      </p:sp>
      <p:graphicFrame>
        <p:nvGraphicFramePr>
          <p:cNvPr id="13" name="Table 12"/>
          <p:cNvGraphicFramePr>
            <a:graphicFrameLocks noGrp="1"/>
          </p:cNvGraphicFramePr>
          <p:nvPr>
            <p:extLst>
              <p:ext uri="{D42A27DB-BD31-4B8C-83A1-F6EECF244321}">
                <p14:modId xmlns:p14="http://schemas.microsoft.com/office/powerpoint/2010/main" val="1767784307"/>
              </p:ext>
            </p:extLst>
          </p:nvPr>
        </p:nvGraphicFramePr>
        <p:xfrm>
          <a:off x="533400" y="3657601"/>
          <a:ext cx="8153400" cy="2057399"/>
        </p:xfrm>
        <a:graphic>
          <a:graphicData uri="http://schemas.openxmlformats.org/drawingml/2006/table">
            <a:tbl>
              <a:tblPr firstRow="1" bandRow="1">
                <a:tableStyleId>{5940675A-B579-460E-94D1-54222C63F5DA}</a:tableStyleId>
              </a:tblPr>
              <a:tblGrid>
                <a:gridCol w="1820002">
                  <a:extLst>
                    <a:ext uri="{9D8B030D-6E8A-4147-A177-3AD203B41FA5}">
                      <a16:colId xmlns:a16="http://schemas.microsoft.com/office/drawing/2014/main" val="20000"/>
                    </a:ext>
                  </a:extLst>
                </a:gridCol>
                <a:gridCol w="2438748">
                  <a:extLst>
                    <a:ext uri="{9D8B030D-6E8A-4147-A177-3AD203B41FA5}">
                      <a16:colId xmlns:a16="http://schemas.microsoft.com/office/drawing/2014/main" val="20001"/>
                    </a:ext>
                  </a:extLst>
                </a:gridCol>
                <a:gridCol w="1731397">
                  <a:extLst>
                    <a:ext uri="{9D8B030D-6E8A-4147-A177-3AD203B41FA5}">
                      <a16:colId xmlns:a16="http://schemas.microsoft.com/office/drawing/2014/main" val="20002"/>
                    </a:ext>
                  </a:extLst>
                </a:gridCol>
                <a:gridCol w="2163253">
                  <a:extLst>
                    <a:ext uri="{9D8B030D-6E8A-4147-A177-3AD203B41FA5}">
                      <a16:colId xmlns:a16="http://schemas.microsoft.com/office/drawing/2014/main" val="20003"/>
                    </a:ext>
                  </a:extLst>
                </a:gridCol>
              </a:tblGrid>
              <a:tr h="974780">
                <a:tc>
                  <a:txBody>
                    <a:bodyPr/>
                    <a:lstStyle/>
                    <a:p>
                      <a:pPr algn="l"/>
                      <a:endParaRPr lang="en-US" sz="1200" dirty="0">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Verdana" pitchFamily="34" charset="0"/>
                          <a:ea typeface="Verdana" pitchFamily="34" charset="0"/>
                          <a:cs typeface="Verdana" pitchFamily="34" charset="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Verdana" pitchFamily="34" charset="0"/>
                          <a:ea typeface="Verdana" pitchFamily="34" charset="0"/>
                          <a:cs typeface="Verdana" pitchFamily="34" charset="0"/>
                        </a:rPr>
                        <a:t>Total Overhead cost allocated</a:t>
                      </a:r>
                      <a:endParaRPr lang="en-US" sz="1200" dirty="0">
                        <a:latin typeface="Verdana" pitchFamily="34" charset="0"/>
                        <a:ea typeface="Verdana" pitchFamily="34" charset="0"/>
                        <a:cs typeface="Verdana" pitchFamily="34" charset="0"/>
                      </a:endParaRPr>
                    </a:p>
                  </a:txBody>
                  <a:tcPr anchor="ctr"/>
                </a:tc>
                <a:tc>
                  <a:txBody>
                    <a:bodyPr/>
                    <a:lstStyle/>
                    <a:p>
                      <a:pPr algn="ctr"/>
                      <a:r>
                        <a:rPr lang="en-US" sz="1200" b="1" kern="1200" dirty="0">
                          <a:solidFill>
                            <a:schemeClr val="tx1"/>
                          </a:solidFill>
                          <a:effectLst/>
                          <a:latin typeface="Verdana" pitchFamily="34" charset="0"/>
                          <a:ea typeface="Verdana" pitchFamily="34" charset="0"/>
                          <a:cs typeface="Verdana" pitchFamily="34" charset="0"/>
                        </a:rPr>
                        <a:t>(B)</a:t>
                      </a:r>
                    </a:p>
                    <a:p>
                      <a:pPr algn="ctr"/>
                      <a:r>
                        <a:rPr lang="en-US" sz="1200" b="1" kern="1200" dirty="0">
                          <a:solidFill>
                            <a:schemeClr val="tx1"/>
                          </a:solidFill>
                          <a:effectLst/>
                          <a:latin typeface="Verdana" pitchFamily="34" charset="0"/>
                          <a:ea typeface="Verdana" pitchFamily="34" charset="0"/>
                          <a:cs typeface="Verdana" pitchFamily="34" charset="0"/>
                        </a:rPr>
                        <a:t>Units of production</a:t>
                      </a:r>
                      <a:endParaRPr lang="en-US" sz="1200" dirty="0">
                        <a:latin typeface="Verdana" pitchFamily="34" charset="0"/>
                        <a:ea typeface="Verdana" pitchFamily="34" charset="0"/>
                        <a:cs typeface="Verdana" pitchFamily="34" charset="0"/>
                      </a:endParaRPr>
                    </a:p>
                  </a:txBody>
                  <a:tcPr anchor="ctr"/>
                </a:tc>
                <a:tc>
                  <a:txBody>
                    <a:bodyPr/>
                    <a:lstStyle/>
                    <a:p>
                      <a:pPr algn="ctr"/>
                      <a:r>
                        <a:rPr lang="en-US" sz="1200" b="1" kern="1200" dirty="0">
                          <a:solidFill>
                            <a:schemeClr val="tx1"/>
                          </a:solidFill>
                          <a:effectLst/>
                          <a:latin typeface="Verdana" pitchFamily="34" charset="0"/>
                          <a:ea typeface="Verdana" pitchFamily="34" charset="0"/>
                          <a:cs typeface="Verdana" pitchFamily="34" charset="0"/>
                        </a:rPr>
                        <a:t>(A/B)</a:t>
                      </a:r>
                    </a:p>
                    <a:p>
                      <a:pPr algn="ctr"/>
                      <a:r>
                        <a:rPr lang="en-US" sz="1200" b="1" kern="1200" dirty="0">
                          <a:solidFill>
                            <a:schemeClr val="tx1"/>
                          </a:solidFill>
                          <a:effectLst/>
                          <a:latin typeface="Verdana" pitchFamily="34" charset="0"/>
                          <a:ea typeface="Verdana" pitchFamily="34" charset="0"/>
                          <a:cs typeface="Verdana" pitchFamily="34" charset="0"/>
                        </a:rPr>
                        <a:t>Overhead cost per Unit</a:t>
                      </a:r>
                      <a:endParaRPr lang="en-US" sz="1200" kern="1200" dirty="0">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531657">
                <a:tc>
                  <a:txBody>
                    <a:bodyPr/>
                    <a:lstStyle/>
                    <a:p>
                      <a:pPr algn="l"/>
                      <a:r>
                        <a:rPr lang="en-US" sz="1200" b="0" kern="1200" dirty="0">
                          <a:solidFill>
                            <a:schemeClr val="tx1"/>
                          </a:solidFill>
                          <a:effectLst/>
                          <a:latin typeface="Verdana" pitchFamily="34" charset="0"/>
                          <a:ea typeface="Verdana" pitchFamily="34" charset="0"/>
                          <a:cs typeface="Verdana" pitchFamily="34" charset="0"/>
                        </a:rPr>
                        <a:t>Standard go-kart</a:t>
                      </a:r>
                      <a:endParaRPr lang="en-US" sz="1200" b="0" dirty="0">
                        <a:latin typeface="Verdana" pitchFamily="34" charset="0"/>
                        <a:ea typeface="Verdana" pitchFamily="34" charset="0"/>
                        <a:cs typeface="Verdana" pitchFamily="34" charset="0"/>
                      </a:endParaRPr>
                    </a:p>
                  </a:txBody>
                  <a:tcPr anchor="ctr"/>
                </a:tc>
                <a:tc>
                  <a:txBody>
                    <a:bodyPr/>
                    <a:lstStyle/>
                    <a:p>
                      <a:pPr algn="r"/>
                      <a:r>
                        <a:rPr lang="en-US" sz="1200" b="0" dirty="0">
                          <a:latin typeface="Verdana" pitchFamily="34" charset="0"/>
                          <a:ea typeface="Verdana" pitchFamily="34" charset="0"/>
                          <a:cs typeface="Verdana" pitchFamily="34" charset="0"/>
                        </a:rPr>
                        <a:t>$ 1,500,000</a:t>
                      </a:r>
                    </a:p>
                  </a:txBody>
                  <a:tcPr anchor="ctr"/>
                </a:tc>
                <a:tc>
                  <a:txBody>
                    <a:bodyPr/>
                    <a:lstStyle/>
                    <a:p>
                      <a:pPr algn="r"/>
                      <a:r>
                        <a:rPr lang="en-US" sz="1200" b="0" dirty="0">
                          <a:latin typeface="Verdana" pitchFamily="34" charset="0"/>
                          <a:ea typeface="Verdana" pitchFamily="34" charset="0"/>
                          <a:cs typeface="Verdana" pitchFamily="34" charset="0"/>
                        </a:rPr>
                        <a:t>5,000 units</a:t>
                      </a:r>
                    </a:p>
                  </a:txBody>
                  <a:tcPr anchor="ctr"/>
                </a:tc>
                <a:tc>
                  <a:txBody>
                    <a:bodyPr/>
                    <a:lstStyle/>
                    <a:p>
                      <a:pPr algn="r"/>
                      <a:r>
                        <a:rPr lang="en-US" sz="1200" b="0" dirty="0">
                          <a:latin typeface="Verdana" pitchFamily="34" charset="0"/>
                          <a:ea typeface="Verdana" pitchFamily="34" charset="0"/>
                          <a:cs typeface="Verdana" pitchFamily="34" charset="0"/>
                        </a:rPr>
                        <a:t>$300 per unit</a:t>
                      </a:r>
                    </a:p>
                  </a:txBody>
                  <a:tcPr anchor="ctr"/>
                </a:tc>
                <a:extLst>
                  <a:ext uri="{0D108BD9-81ED-4DB2-BD59-A6C34878D82A}">
                    <a16:rowId xmlns:a16="http://schemas.microsoft.com/office/drawing/2014/main" val="10001"/>
                  </a:ext>
                </a:extLst>
              </a:tr>
              <a:tr h="550962">
                <a:tc>
                  <a:txBody>
                    <a:bodyPr/>
                    <a:lstStyle/>
                    <a:p>
                      <a:pPr algn="l"/>
                      <a:r>
                        <a:rPr lang="en-US" sz="1200" b="0" kern="1200" dirty="0">
                          <a:solidFill>
                            <a:schemeClr val="tx1"/>
                          </a:solidFill>
                          <a:effectLst/>
                          <a:latin typeface="Verdana" pitchFamily="34" charset="0"/>
                          <a:ea typeface="Verdana" pitchFamily="34" charset="0"/>
                          <a:cs typeface="Verdana" pitchFamily="34" charset="0"/>
                        </a:rPr>
                        <a:t>Custom go-kart</a:t>
                      </a:r>
                      <a:endParaRPr lang="en-US" sz="1200" b="0" dirty="0">
                        <a:latin typeface="Verdana" pitchFamily="34" charset="0"/>
                        <a:ea typeface="Verdana" pitchFamily="34" charset="0"/>
                        <a:cs typeface="Verdana" pitchFamily="34" charset="0"/>
                      </a:endParaRPr>
                    </a:p>
                  </a:txBody>
                  <a:tcPr anchor="ctr"/>
                </a:tc>
                <a:tc>
                  <a:txBody>
                    <a:bodyPr/>
                    <a:lstStyle/>
                    <a:p>
                      <a:pPr algn="r"/>
                      <a:r>
                        <a:rPr lang="en-US" sz="1200" b="0" dirty="0">
                          <a:latin typeface="Verdana" pitchFamily="34" charset="0"/>
                          <a:ea typeface="Verdana" pitchFamily="34" charset="0"/>
                          <a:cs typeface="Verdana" pitchFamily="34" charset="0"/>
                        </a:rPr>
                        <a:t>$ 3,300,000</a:t>
                      </a:r>
                    </a:p>
                  </a:txBody>
                  <a:tcPr anchor="ctr"/>
                </a:tc>
                <a:tc>
                  <a:txBody>
                    <a:bodyPr/>
                    <a:lstStyle/>
                    <a:p>
                      <a:pPr algn="r"/>
                      <a:r>
                        <a:rPr lang="en-US" sz="1200" b="0" dirty="0">
                          <a:latin typeface="Verdana" pitchFamily="34" charset="0"/>
                          <a:ea typeface="Verdana" pitchFamily="34" charset="0"/>
                          <a:cs typeface="Verdana" pitchFamily="34" charset="0"/>
                        </a:rPr>
                        <a:t>1,000 units</a:t>
                      </a:r>
                    </a:p>
                  </a:txBody>
                  <a:tcPr anchor="ctr"/>
                </a:tc>
                <a:tc>
                  <a:txBody>
                    <a:bodyPr/>
                    <a:lstStyle/>
                    <a:p>
                      <a:pPr algn="r"/>
                      <a:r>
                        <a:rPr lang="en-US" sz="1200" b="0" dirty="0">
                          <a:latin typeface="Verdana" pitchFamily="34" charset="0"/>
                          <a:ea typeface="Verdana" pitchFamily="34" charset="0"/>
                          <a:cs typeface="Verdana" pitchFamily="34" charset="0"/>
                        </a:rPr>
                        <a:t>$3,300</a:t>
                      </a:r>
                      <a:r>
                        <a:rPr lang="en-US" sz="1200" b="0" baseline="0" dirty="0">
                          <a:latin typeface="Verdana" pitchFamily="34" charset="0"/>
                          <a:ea typeface="Verdana" pitchFamily="34" charset="0"/>
                          <a:cs typeface="Verdana" pitchFamily="34" charset="0"/>
                        </a:rPr>
                        <a:t> per unit</a:t>
                      </a:r>
                      <a:endParaRPr lang="en-US" sz="1200" b="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74924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Assigning Overhead Costs (1 of 2)</a:t>
            </a:r>
            <a:endParaRPr lang="en-US" dirty="0"/>
          </a:p>
        </p:txBody>
      </p:sp>
      <p:sp>
        <p:nvSpPr>
          <p:cNvPr id="4" name="Text Placeholder 3"/>
          <p:cNvSpPr>
            <a:spLocks noGrp="1"/>
          </p:cNvSpPr>
          <p:nvPr>
            <p:ph type="body" sz="quarter" idx="13"/>
          </p:nvPr>
        </p:nvSpPr>
        <p:spPr>
          <a:xfrm>
            <a:off x="554182" y="1676400"/>
            <a:ext cx="8035636" cy="990600"/>
          </a:xfrm>
        </p:spPr>
        <p:txBody>
          <a:bodyPr>
            <a:noAutofit/>
          </a:bodyPr>
          <a:lstStyle/>
          <a:p>
            <a:pPr lvl="0" fontAlgn="auto">
              <a:spcBef>
                <a:spcPts val="0"/>
              </a:spcBef>
              <a:spcAft>
                <a:spcPts val="0"/>
              </a:spcAft>
              <a:defRPr/>
            </a:pPr>
            <a:r>
              <a:rPr lang="en-US" altLang="en-US" b="1" kern="0" dirty="0">
                <a:solidFill>
                  <a:prstClr val="black"/>
                </a:solidFill>
              </a:rPr>
              <a:t>Learning Objective C1: </a:t>
            </a:r>
            <a:r>
              <a:rPr lang="en-US" altLang="en-US" dirty="0"/>
              <a:t>Distinguish between the plantwide overhead rate method, the departmental overhead rate method, and the activity-based costing method.</a:t>
            </a:r>
            <a:endParaRPr lang="en-US" b="1" kern="0" dirty="0">
              <a:solidFill>
                <a:prstClr val="black"/>
              </a:solidFill>
            </a:endParaRPr>
          </a:p>
        </p:txBody>
      </p:sp>
      <p:pic>
        <p:nvPicPr>
          <p:cNvPr id="10" name="Picture 2" descr="Flowchart with Materials, Factory Overhead, and Labor at the left. Direct materials leads to Goods in Process. Factory Overhead is allocated to Goods in Process, as well as Direct Labor. Goods in Process moves to Finished Goods, which leads to Cost of Goods Sold."/>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1600200" y="2895600"/>
            <a:ext cx="5995555" cy="335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944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533400"/>
            <a:ext cx="8991600" cy="1066800"/>
          </a:xfrm>
        </p:spPr>
        <p:txBody>
          <a:bodyPr>
            <a:noAutofit/>
          </a:bodyPr>
          <a:lstStyle/>
          <a:p>
            <a:r>
              <a:rPr lang="en-US" altLang="en-US" dirty="0"/>
              <a:t>Comparison of Overhead Allocations by Method</a:t>
            </a:r>
            <a:endParaRPr lang="en-US" dirty="0"/>
          </a:p>
        </p:txBody>
      </p:sp>
      <p:sp>
        <p:nvSpPr>
          <p:cNvPr id="7" name="Text Placeholder 6"/>
          <p:cNvSpPr>
            <a:spLocks noGrp="1"/>
          </p:cNvSpPr>
          <p:nvPr>
            <p:ph type="body" sz="quarter" idx="13"/>
          </p:nvPr>
        </p:nvSpPr>
        <p:spPr>
          <a:xfrm>
            <a:off x="152400" y="1763436"/>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P3: </a:t>
            </a:r>
            <a:r>
              <a:rPr lang="en-US" altLang="en-US" dirty="0"/>
              <a:t>Allocate overhead costs to products using activity-based costing.</a:t>
            </a:r>
            <a:endParaRPr lang="en-US" kern="0" dirty="0">
              <a:solidFill>
                <a:prstClr val="black"/>
              </a:solidFill>
            </a:endParaRPr>
          </a:p>
        </p:txBody>
      </p:sp>
      <p:sp>
        <p:nvSpPr>
          <p:cNvPr id="8" name="Content Placeholder 7"/>
          <p:cNvSpPr>
            <a:spLocks noGrp="1"/>
          </p:cNvSpPr>
          <p:nvPr>
            <p:ph sz="quarter" idx="15"/>
          </p:nvPr>
        </p:nvSpPr>
        <p:spPr>
          <a:xfrm>
            <a:off x="457200" y="2590800"/>
            <a:ext cx="8229600" cy="990600"/>
          </a:xfrm>
        </p:spPr>
        <p:txBody>
          <a:bodyPr>
            <a:noAutofit/>
          </a:bodyPr>
          <a:lstStyle/>
          <a:p>
            <a:pPr marL="0" indent="0">
              <a:buNone/>
            </a:pPr>
            <a:r>
              <a:rPr lang="en-US" sz="2400" dirty="0"/>
              <a:t>Exhibit 17.15</a:t>
            </a:r>
          </a:p>
          <a:p>
            <a:pPr marL="0" indent="0">
              <a:buNone/>
            </a:pPr>
            <a:r>
              <a:rPr lang="en-US" sz="2400" dirty="0"/>
              <a:t>Comparison of Overhead Allocations by Method</a:t>
            </a:r>
          </a:p>
        </p:txBody>
      </p:sp>
      <p:graphicFrame>
        <p:nvGraphicFramePr>
          <p:cNvPr id="13" name="Table 12"/>
          <p:cNvGraphicFramePr>
            <a:graphicFrameLocks noGrp="1"/>
          </p:cNvGraphicFramePr>
          <p:nvPr>
            <p:extLst>
              <p:ext uri="{D42A27DB-BD31-4B8C-83A1-F6EECF244321}">
                <p14:modId xmlns:p14="http://schemas.microsoft.com/office/powerpoint/2010/main" val="3907781543"/>
              </p:ext>
            </p:extLst>
          </p:nvPr>
        </p:nvGraphicFramePr>
        <p:xfrm>
          <a:off x="381000" y="3733800"/>
          <a:ext cx="8381999" cy="1905000"/>
        </p:xfrm>
        <a:graphic>
          <a:graphicData uri="http://schemas.openxmlformats.org/drawingml/2006/table">
            <a:tbl>
              <a:tblPr firstRow="1" bandRow="1">
                <a:tableStyleId>{5940675A-B579-460E-94D1-54222C63F5DA}</a:tableStyleId>
              </a:tblPr>
              <a:tblGrid>
                <a:gridCol w="2846717">
                  <a:extLst>
                    <a:ext uri="{9D8B030D-6E8A-4147-A177-3AD203B41FA5}">
                      <a16:colId xmlns:a16="http://schemas.microsoft.com/office/drawing/2014/main" val="20000"/>
                    </a:ext>
                  </a:extLst>
                </a:gridCol>
                <a:gridCol w="2767641">
                  <a:extLst>
                    <a:ext uri="{9D8B030D-6E8A-4147-A177-3AD203B41FA5}">
                      <a16:colId xmlns:a16="http://schemas.microsoft.com/office/drawing/2014/main" val="20001"/>
                    </a:ext>
                  </a:extLst>
                </a:gridCol>
                <a:gridCol w="2767641">
                  <a:extLst>
                    <a:ext uri="{9D8B030D-6E8A-4147-A177-3AD203B41FA5}">
                      <a16:colId xmlns:a16="http://schemas.microsoft.com/office/drawing/2014/main" val="20002"/>
                    </a:ext>
                  </a:extLst>
                </a:gridCol>
              </a:tblGrid>
              <a:tr h="709165">
                <a:tc>
                  <a:txBody>
                    <a:bodyPr/>
                    <a:lstStyle/>
                    <a:p>
                      <a:pPr algn="ctr"/>
                      <a:r>
                        <a:rPr lang="en-US" sz="1200" b="1" dirty="0">
                          <a:latin typeface="Verdana" pitchFamily="34" charset="0"/>
                          <a:ea typeface="Verdana" pitchFamily="34" charset="0"/>
                          <a:cs typeface="Verdana" pitchFamily="34" charset="0"/>
                        </a:rPr>
                        <a:t>Overhead Cost Allocation method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Verdana" pitchFamily="34" charset="0"/>
                          <a:ea typeface="Verdana" pitchFamily="34" charset="0"/>
                          <a:cs typeface="Verdana" pitchFamily="34" charset="0"/>
                        </a:rPr>
                        <a:t>Overhead Cost per Go-Kart: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Verdana" pitchFamily="34" charset="0"/>
                          <a:ea typeface="Verdana" pitchFamily="34" charset="0"/>
                          <a:cs typeface="Verdana" pitchFamily="34" charset="0"/>
                        </a:rPr>
                        <a:t>Standard</a:t>
                      </a:r>
                      <a:endParaRPr lang="en-US" sz="1200" b="1" dirty="0">
                        <a:latin typeface="Verdana" pitchFamily="34" charset="0"/>
                        <a:ea typeface="Verdana" pitchFamily="34" charset="0"/>
                        <a:cs typeface="Verdana" pitchFamily="34" charset="0"/>
                      </a:endParaRPr>
                    </a:p>
                  </a:txBody>
                  <a:tcPr anchor="ctr"/>
                </a:tc>
                <a:tc>
                  <a:txBody>
                    <a:bodyPr/>
                    <a:lstStyle/>
                    <a:p>
                      <a:pPr algn="ctr"/>
                      <a:r>
                        <a:rPr lang="en-US" sz="1200" b="1" kern="1200" dirty="0">
                          <a:solidFill>
                            <a:schemeClr val="tx1"/>
                          </a:solidFill>
                          <a:effectLst/>
                          <a:latin typeface="Verdana" pitchFamily="34" charset="0"/>
                          <a:ea typeface="Verdana" pitchFamily="34" charset="0"/>
                          <a:cs typeface="Verdana" pitchFamily="34" charset="0"/>
                        </a:rPr>
                        <a:t>Overhead Cost per Go-Kart:</a:t>
                      </a:r>
                    </a:p>
                    <a:p>
                      <a:pPr algn="ctr"/>
                      <a:r>
                        <a:rPr lang="en-US" sz="1200" b="1" kern="1200" dirty="0">
                          <a:solidFill>
                            <a:schemeClr val="tx1"/>
                          </a:solidFill>
                          <a:effectLst/>
                          <a:latin typeface="Verdana" pitchFamily="34" charset="0"/>
                          <a:ea typeface="Verdana" pitchFamily="34" charset="0"/>
                          <a:cs typeface="Verdana" pitchFamily="34" charset="0"/>
                        </a:rPr>
                        <a:t>Custom</a:t>
                      </a:r>
                      <a:endParaRPr lang="en-US" sz="1200"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08214">
                <a:tc>
                  <a:txBody>
                    <a:bodyPr/>
                    <a:lstStyle/>
                    <a:p>
                      <a:pPr algn="l"/>
                      <a:r>
                        <a:rPr lang="en-US" sz="1200" b="0" dirty="0">
                          <a:latin typeface="Verdana" pitchFamily="34" charset="0"/>
                          <a:ea typeface="Verdana" pitchFamily="34" charset="0"/>
                          <a:cs typeface="Verdana" pitchFamily="34" charset="0"/>
                        </a:rPr>
                        <a:t>Plant wide method…………..</a:t>
                      </a:r>
                    </a:p>
                  </a:txBody>
                  <a:tcPr anchor="ctr"/>
                </a:tc>
                <a:tc>
                  <a:txBody>
                    <a:bodyPr/>
                    <a:lstStyle/>
                    <a:p>
                      <a:pPr algn="r"/>
                      <a:r>
                        <a:rPr lang="en-US" sz="1200" b="0" dirty="0">
                          <a:latin typeface="Verdana" pitchFamily="34" charset="0"/>
                          <a:ea typeface="Verdana" pitchFamily="34" charset="0"/>
                          <a:cs typeface="Verdana" pitchFamily="34" charset="0"/>
                        </a:rPr>
                        <a:t>$ 720</a:t>
                      </a:r>
                    </a:p>
                  </a:txBody>
                  <a:tcPr anchor="ctr"/>
                </a:tc>
                <a:tc>
                  <a:txBody>
                    <a:bodyPr/>
                    <a:lstStyle/>
                    <a:p>
                      <a:pPr algn="r"/>
                      <a:r>
                        <a:rPr lang="en-US" sz="1200" b="0" dirty="0">
                          <a:latin typeface="Verdana" pitchFamily="34" charset="0"/>
                          <a:ea typeface="Verdana" pitchFamily="34" charset="0"/>
                          <a:cs typeface="Verdana" pitchFamily="34" charset="0"/>
                        </a:rPr>
                        <a:t>$ 1,200</a:t>
                      </a:r>
                    </a:p>
                  </a:txBody>
                  <a:tcPr anchor="ctr"/>
                </a:tc>
                <a:extLst>
                  <a:ext uri="{0D108BD9-81ED-4DB2-BD59-A6C34878D82A}">
                    <a16:rowId xmlns:a16="http://schemas.microsoft.com/office/drawing/2014/main" val="10001"/>
                  </a:ext>
                </a:extLst>
              </a:tr>
              <a:tr h="386788">
                <a:tc>
                  <a:txBody>
                    <a:bodyPr/>
                    <a:lstStyle/>
                    <a:p>
                      <a:pPr algn="l"/>
                      <a:r>
                        <a:rPr lang="en-US" sz="1200" b="0" kern="1200" dirty="0">
                          <a:solidFill>
                            <a:schemeClr val="tx1"/>
                          </a:solidFill>
                          <a:effectLst/>
                          <a:latin typeface="Verdana" pitchFamily="34" charset="0"/>
                          <a:ea typeface="Verdana" pitchFamily="34" charset="0"/>
                          <a:cs typeface="Verdana" pitchFamily="34" charset="0"/>
                        </a:rPr>
                        <a:t>Departmental method…….</a:t>
                      </a:r>
                      <a:endParaRPr lang="en-US" sz="1200" b="0" dirty="0">
                        <a:latin typeface="Verdana" pitchFamily="34" charset="0"/>
                        <a:ea typeface="Verdana" pitchFamily="34" charset="0"/>
                        <a:cs typeface="Verdana" pitchFamily="34" charset="0"/>
                      </a:endParaRPr>
                    </a:p>
                  </a:txBody>
                  <a:tcPr anchor="ctr"/>
                </a:tc>
                <a:tc>
                  <a:txBody>
                    <a:bodyPr/>
                    <a:lstStyle/>
                    <a:p>
                      <a:pPr algn="r"/>
                      <a:r>
                        <a:rPr lang="en-US" sz="1200" b="0" dirty="0">
                          <a:latin typeface="Verdana" pitchFamily="34" charset="0"/>
                          <a:ea typeface="Verdana" pitchFamily="34" charset="0"/>
                          <a:cs typeface="Verdana" pitchFamily="34" charset="0"/>
                        </a:rPr>
                        <a:t>700</a:t>
                      </a:r>
                    </a:p>
                  </a:txBody>
                  <a:tcPr anchor="ctr"/>
                </a:tc>
                <a:tc>
                  <a:txBody>
                    <a:bodyPr/>
                    <a:lstStyle/>
                    <a:p>
                      <a:pPr algn="r"/>
                      <a:r>
                        <a:rPr lang="en-US" sz="1200" b="0" dirty="0">
                          <a:latin typeface="Verdana" pitchFamily="34" charset="0"/>
                          <a:ea typeface="Verdana" pitchFamily="34" charset="0"/>
                          <a:cs typeface="Verdana" pitchFamily="34" charset="0"/>
                        </a:rPr>
                        <a:t>1,300</a:t>
                      </a:r>
                    </a:p>
                  </a:txBody>
                  <a:tcPr anchor="ctr"/>
                </a:tc>
                <a:extLst>
                  <a:ext uri="{0D108BD9-81ED-4DB2-BD59-A6C34878D82A}">
                    <a16:rowId xmlns:a16="http://schemas.microsoft.com/office/drawing/2014/main" val="10002"/>
                  </a:ext>
                </a:extLst>
              </a:tr>
              <a:tr h="400833">
                <a:tc>
                  <a:txBody>
                    <a:bodyPr/>
                    <a:lstStyle/>
                    <a:p>
                      <a:pPr algn="l"/>
                      <a:r>
                        <a:rPr lang="en-US" sz="1200" b="0" kern="1200" dirty="0">
                          <a:solidFill>
                            <a:schemeClr val="tx1"/>
                          </a:solidFill>
                          <a:effectLst/>
                          <a:latin typeface="Verdana" pitchFamily="34" charset="0"/>
                          <a:ea typeface="Verdana" pitchFamily="34" charset="0"/>
                          <a:cs typeface="Verdana" pitchFamily="34" charset="0"/>
                        </a:rPr>
                        <a:t>Activity-based</a:t>
                      </a:r>
                      <a:r>
                        <a:rPr lang="en-US" sz="1200" b="0" kern="1200" baseline="0" dirty="0">
                          <a:solidFill>
                            <a:schemeClr val="tx1"/>
                          </a:solidFill>
                          <a:effectLst/>
                          <a:latin typeface="Verdana" pitchFamily="34" charset="0"/>
                          <a:ea typeface="Verdana" pitchFamily="34" charset="0"/>
                          <a:cs typeface="Verdana" pitchFamily="34" charset="0"/>
                        </a:rPr>
                        <a:t> costing……..</a:t>
                      </a:r>
                      <a:endParaRPr lang="en-US" sz="1200" b="0" dirty="0">
                        <a:latin typeface="Verdana" pitchFamily="34" charset="0"/>
                        <a:ea typeface="Verdana" pitchFamily="34" charset="0"/>
                        <a:cs typeface="Verdana" pitchFamily="34" charset="0"/>
                      </a:endParaRPr>
                    </a:p>
                  </a:txBody>
                  <a:tcPr anchor="ctr"/>
                </a:tc>
                <a:tc>
                  <a:txBody>
                    <a:bodyPr/>
                    <a:lstStyle/>
                    <a:p>
                      <a:pPr algn="r"/>
                      <a:r>
                        <a:rPr lang="en-US" sz="1200" b="0" dirty="0">
                          <a:latin typeface="Verdana" pitchFamily="34" charset="0"/>
                          <a:ea typeface="Verdana" pitchFamily="34" charset="0"/>
                          <a:cs typeface="Verdana" pitchFamily="34" charset="0"/>
                        </a:rPr>
                        <a:t>300</a:t>
                      </a:r>
                    </a:p>
                  </a:txBody>
                  <a:tcPr anchor="ctr"/>
                </a:tc>
                <a:tc>
                  <a:txBody>
                    <a:bodyPr/>
                    <a:lstStyle/>
                    <a:p>
                      <a:pPr algn="r"/>
                      <a:r>
                        <a:rPr lang="en-US" sz="1200" b="0" dirty="0">
                          <a:latin typeface="Verdana" pitchFamily="34" charset="0"/>
                          <a:ea typeface="Verdana" pitchFamily="34" charset="0"/>
                          <a:cs typeface="Verdana" pitchFamily="34" charset="0"/>
                        </a:rPr>
                        <a:t>3,300</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0062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609600"/>
            <a:ext cx="8991600" cy="969818"/>
          </a:xfrm>
        </p:spPr>
        <p:txBody>
          <a:bodyPr/>
          <a:lstStyle/>
          <a:p>
            <a:pPr>
              <a:defRPr/>
            </a:pPr>
            <a:r>
              <a:rPr lang="en-US" dirty="0"/>
              <a:t>NEED-TO-KNOW 17-2 (1 of 3)</a:t>
            </a:r>
          </a:p>
        </p:txBody>
      </p:sp>
      <p:sp>
        <p:nvSpPr>
          <p:cNvPr id="4" name="Text Placeholder 3"/>
          <p:cNvSpPr>
            <a:spLocks noGrp="1"/>
          </p:cNvSpPr>
          <p:nvPr>
            <p:ph type="body" sz="quarter" idx="13"/>
          </p:nvPr>
        </p:nvSpPr>
        <p:spPr>
          <a:xfrm>
            <a:off x="152400" y="1600200"/>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A2: </a:t>
            </a:r>
            <a:r>
              <a:rPr lang="en-US" altLang="en-US" dirty="0"/>
              <a:t>Identify and assess advantages and disadvantages of activity-based costing.</a:t>
            </a:r>
            <a:endParaRPr lang="en-US" kern="0" dirty="0">
              <a:solidFill>
                <a:prstClr val="black"/>
              </a:solidFill>
            </a:endParaRPr>
          </a:p>
        </p:txBody>
      </p:sp>
      <p:sp>
        <p:nvSpPr>
          <p:cNvPr id="2" name="Content Placeholder 1"/>
          <p:cNvSpPr>
            <a:spLocks noGrp="1"/>
          </p:cNvSpPr>
          <p:nvPr>
            <p:ph sz="quarter" idx="15"/>
          </p:nvPr>
        </p:nvSpPr>
        <p:spPr>
          <a:xfrm>
            <a:off x="426720" y="2362201"/>
            <a:ext cx="8260080" cy="1828800"/>
          </a:xfrm>
        </p:spPr>
        <p:txBody>
          <a:bodyPr>
            <a:noAutofit/>
          </a:bodyPr>
          <a:lstStyle/>
          <a:p>
            <a:pPr marL="0" lvl="0" indent="0">
              <a:buNone/>
            </a:pPr>
            <a:r>
              <a:rPr lang="en-US" altLang="en-US" sz="2200" dirty="0">
                <a:solidFill>
                  <a:srgbClr val="000000"/>
                </a:solidFill>
              </a:rPr>
              <a:t>A manufacturer makes two types of snowmobiles, Basic and Deluxe, and reports the following data to be used in applying activity-based costing. The company budgets production of 6,000 Basic snowmobiles and 2,000 Deluxe snowmobiles.</a:t>
            </a:r>
            <a:endParaRPr lang="en-US" altLang="en-US" sz="2200" dirty="0"/>
          </a:p>
        </p:txBody>
      </p:sp>
      <p:graphicFrame>
        <p:nvGraphicFramePr>
          <p:cNvPr id="8" name="Table 7"/>
          <p:cNvGraphicFramePr>
            <a:graphicFrameLocks noGrp="1"/>
          </p:cNvGraphicFramePr>
          <p:nvPr>
            <p:extLst>
              <p:ext uri="{D42A27DB-BD31-4B8C-83A1-F6EECF244321}">
                <p14:modId xmlns:p14="http://schemas.microsoft.com/office/powerpoint/2010/main" val="3429625866"/>
              </p:ext>
            </p:extLst>
          </p:nvPr>
        </p:nvGraphicFramePr>
        <p:xfrm>
          <a:off x="304800" y="4244340"/>
          <a:ext cx="8471536" cy="2232660"/>
        </p:xfrm>
        <a:graphic>
          <a:graphicData uri="http://schemas.openxmlformats.org/drawingml/2006/table">
            <a:tbl>
              <a:tblPr firstRow="1" bandRow="1">
                <a:tableStyleId>{5940675A-B579-460E-94D1-54222C63F5DA}</a:tableStyleId>
              </a:tblPr>
              <a:tblGrid>
                <a:gridCol w="1706880">
                  <a:extLst>
                    <a:ext uri="{9D8B030D-6E8A-4147-A177-3AD203B41FA5}">
                      <a16:colId xmlns:a16="http://schemas.microsoft.com/office/drawing/2014/main" val="20000"/>
                    </a:ext>
                  </a:extLst>
                </a:gridCol>
                <a:gridCol w="1897380">
                  <a:extLst>
                    <a:ext uri="{9D8B030D-6E8A-4147-A177-3AD203B41FA5}">
                      <a16:colId xmlns:a16="http://schemas.microsoft.com/office/drawing/2014/main" val="20001"/>
                    </a:ext>
                  </a:extLst>
                </a:gridCol>
                <a:gridCol w="1805940">
                  <a:extLst>
                    <a:ext uri="{9D8B030D-6E8A-4147-A177-3AD203B41FA5}">
                      <a16:colId xmlns:a16="http://schemas.microsoft.com/office/drawing/2014/main" val="20002"/>
                    </a:ext>
                  </a:extLst>
                </a:gridCol>
                <a:gridCol w="1530668">
                  <a:extLst>
                    <a:ext uri="{9D8B030D-6E8A-4147-A177-3AD203B41FA5}">
                      <a16:colId xmlns:a16="http://schemas.microsoft.com/office/drawing/2014/main" val="20003"/>
                    </a:ext>
                  </a:extLst>
                </a:gridCol>
                <a:gridCol w="1530668">
                  <a:extLst>
                    <a:ext uri="{9D8B030D-6E8A-4147-A177-3AD203B41FA5}">
                      <a16:colId xmlns:a16="http://schemas.microsoft.com/office/drawing/2014/main" val="20004"/>
                    </a:ext>
                  </a:extLst>
                </a:gridCol>
              </a:tblGrid>
              <a:tr h="5749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a:ln>
                            <a:noFill/>
                          </a:ln>
                          <a:effectLst/>
                          <a:latin typeface="Verdana" pitchFamily="34" charset="0"/>
                          <a:ea typeface="Verdana" pitchFamily="34" charset="0"/>
                          <a:cs typeface="Verdana" pitchFamily="34" charset="0"/>
                        </a:rPr>
                        <a:t>Activity Cost Pool</a:t>
                      </a: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a:ln>
                            <a:noFill/>
                          </a:ln>
                          <a:effectLst/>
                          <a:latin typeface="Verdana" pitchFamily="34" charset="0"/>
                          <a:ea typeface="Verdana" pitchFamily="34" charset="0"/>
                          <a:cs typeface="Verdana" pitchFamily="34" charset="0"/>
                        </a:rPr>
                        <a:t>Activity Cost Driver</a:t>
                      </a: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a:ln>
                            <a:noFill/>
                          </a:ln>
                          <a:effectLst/>
                          <a:latin typeface="Verdana" pitchFamily="34" charset="0"/>
                          <a:ea typeface="Verdana" pitchFamily="34" charset="0"/>
                          <a:cs typeface="Verdana" pitchFamily="34" charset="0"/>
                        </a:rPr>
                        <a:t>Cost Assigned to Pool</a:t>
                      </a: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algn="ctr"/>
                      <a:r>
                        <a:rPr kumimoji="0" lang="en-US" altLang="en-US" sz="1200" b="1" u="none" strike="noStrike" cap="none" normalizeH="0" baseline="0" dirty="0">
                          <a:ln>
                            <a:noFill/>
                          </a:ln>
                          <a:effectLst/>
                          <a:latin typeface="Verdana" pitchFamily="34" charset="0"/>
                          <a:ea typeface="Verdana" pitchFamily="34" charset="0"/>
                          <a:cs typeface="Verdana" pitchFamily="34" charset="0"/>
                        </a:rPr>
                        <a:t>Basic</a:t>
                      </a:r>
                      <a:endParaRPr lang="en-US" sz="1200" b="1" dirty="0">
                        <a:latin typeface="Verdana" pitchFamily="34" charset="0"/>
                        <a:ea typeface="Verdana" pitchFamily="34" charset="0"/>
                        <a:cs typeface="Verdana" pitchFamily="34" charset="0"/>
                      </a:endParaRPr>
                    </a:p>
                  </a:txBody>
                  <a:tcPr anchor="ctr"/>
                </a:tc>
                <a:tc>
                  <a:txBody>
                    <a:bodyPr/>
                    <a:lstStyle/>
                    <a:p>
                      <a:pPr algn="ctr"/>
                      <a:r>
                        <a:rPr kumimoji="0" lang="en-US" altLang="en-US" sz="1200" b="1" u="none" strike="noStrike" cap="none" normalizeH="0" baseline="0" dirty="0">
                          <a:ln>
                            <a:noFill/>
                          </a:ln>
                          <a:effectLst/>
                          <a:latin typeface="Verdana" pitchFamily="34" charset="0"/>
                          <a:ea typeface="Verdana" pitchFamily="34" charset="0"/>
                          <a:cs typeface="Verdana" pitchFamily="34" charset="0"/>
                        </a:rPr>
                        <a:t>Deluxe</a:t>
                      </a:r>
                      <a:endParaRPr lang="en-US" sz="1200"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689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Machine setup</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Number of setups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$150,000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200 setups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300 setups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689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Materials handling</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Number of parts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250,000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10 parts per unit</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20 parts per unit</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57493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Machine depreciation</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Machine hours (MH)</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u="sng" strike="noStrike" cap="none" normalizeH="0" baseline="0" dirty="0">
                          <a:ln>
                            <a:noFill/>
                          </a:ln>
                          <a:effectLst/>
                          <a:latin typeface="Verdana" pitchFamily="34" charset="0"/>
                          <a:ea typeface="Verdana" pitchFamily="34" charset="0"/>
                          <a:cs typeface="Verdana" pitchFamily="34" charset="0"/>
                        </a:rPr>
                        <a:t>720,000</a:t>
                      </a:r>
                      <a:endPar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1 MH per unit</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1.5 MH per unit</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344960">
                <a:tc>
                  <a:txBody>
                    <a:bodyPr/>
                    <a:lstStyle/>
                    <a:p>
                      <a:endParaRPr lang="en-US" sz="1200">
                        <a:latin typeface="Verdana" pitchFamily="34" charset="0"/>
                        <a:ea typeface="Verdana" pitchFamily="34" charset="0"/>
                        <a:cs typeface="Verdana" pitchFamily="34" charset="0"/>
                      </a:endParaRPr>
                    </a:p>
                  </a:txBody>
                  <a:tcPr anchor="ctr"/>
                </a:tc>
                <a:tc>
                  <a:txBody>
                    <a:bodyPr/>
                    <a:lstStyle/>
                    <a:p>
                      <a:endParaRPr lang="en-US" sz="1200">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u="sng" strike="noStrike" cap="none" normalizeH="0" baseline="0" dirty="0">
                          <a:ln>
                            <a:noFill/>
                          </a:ln>
                          <a:effectLst/>
                          <a:latin typeface="Verdana" pitchFamily="34" charset="0"/>
                          <a:ea typeface="Verdana" pitchFamily="34" charset="0"/>
                          <a:cs typeface="Verdana" pitchFamily="34" charset="0"/>
                        </a:rPr>
                        <a:t>$1,120,000</a:t>
                      </a:r>
                      <a:endPar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endParaRPr lang="en-US" sz="1200" dirty="0">
                        <a:latin typeface="Verdana" pitchFamily="34" charset="0"/>
                        <a:ea typeface="Verdana" pitchFamily="34" charset="0"/>
                        <a:cs typeface="Verdana" pitchFamily="34" charset="0"/>
                      </a:endParaRPr>
                    </a:p>
                  </a:txBody>
                  <a:tcPr anchor="ctr"/>
                </a:tc>
                <a:tc>
                  <a:txBody>
                    <a:bodyPr/>
                    <a:lstStyle/>
                    <a:p>
                      <a:endParaRPr lang="en-US" sz="12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58076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533400"/>
            <a:ext cx="8991600" cy="1066800"/>
          </a:xfrm>
        </p:spPr>
        <p:txBody>
          <a:bodyPr/>
          <a:lstStyle/>
          <a:p>
            <a:r>
              <a:rPr lang="en-US" dirty="0"/>
              <a:t>NEED-TO-KNOW 17-2 (2 of 3)</a:t>
            </a:r>
          </a:p>
        </p:txBody>
      </p:sp>
      <p:sp>
        <p:nvSpPr>
          <p:cNvPr id="10" name="Text Placeholder 9"/>
          <p:cNvSpPr>
            <a:spLocks noGrp="1"/>
          </p:cNvSpPr>
          <p:nvPr>
            <p:ph type="body" sz="quarter" idx="13"/>
          </p:nvPr>
        </p:nvSpPr>
        <p:spPr>
          <a:xfrm>
            <a:off x="206188" y="1600200"/>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A2: </a:t>
            </a:r>
            <a:r>
              <a:rPr lang="en-US" altLang="en-US" dirty="0"/>
              <a:t>Identify and assess advantages and disadvantages of activity-based costing.</a:t>
            </a:r>
            <a:endParaRPr lang="en-US" kern="0" dirty="0">
              <a:solidFill>
                <a:prstClr val="black"/>
              </a:solidFill>
            </a:endParaRPr>
          </a:p>
        </p:txBody>
      </p:sp>
      <p:sp>
        <p:nvSpPr>
          <p:cNvPr id="9" name="Content Placeholder 8"/>
          <p:cNvSpPr>
            <a:spLocks noGrp="1"/>
          </p:cNvSpPr>
          <p:nvPr>
            <p:ph idx="1"/>
          </p:nvPr>
        </p:nvSpPr>
        <p:spPr>
          <a:xfrm>
            <a:off x="381000" y="2514600"/>
            <a:ext cx="8450854" cy="886691"/>
          </a:xfrm>
        </p:spPr>
        <p:txBody>
          <a:bodyPr>
            <a:normAutofit/>
          </a:bodyPr>
          <a:lstStyle/>
          <a:p>
            <a:pPr marL="514350" indent="-514350">
              <a:buFont typeface="+mj-lt"/>
              <a:buAutoNum type="arabicPeriod"/>
            </a:pPr>
            <a:r>
              <a:rPr lang="en-US" altLang="en-US" sz="2400" dirty="0">
                <a:solidFill>
                  <a:srgbClr val="000000"/>
                </a:solidFill>
              </a:rPr>
              <a:t>Compute overhead activity rates for each cost pool using ABC.</a:t>
            </a:r>
            <a:endParaRPr lang="en-US" sz="2400" dirty="0"/>
          </a:p>
        </p:txBody>
      </p:sp>
      <p:graphicFrame>
        <p:nvGraphicFramePr>
          <p:cNvPr id="12" name="Object 11"/>
          <p:cNvGraphicFramePr>
            <a:graphicFrameLocks noChangeAspect="1"/>
          </p:cNvGraphicFramePr>
          <p:nvPr>
            <p:extLst>
              <p:ext uri="{D42A27DB-BD31-4B8C-83A1-F6EECF244321}">
                <p14:modId xmlns:p14="http://schemas.microsoft.com/office/powerpoint/2010/main" val="661105227"/>
              </p:ext>
            </p:extLst>
          </p:nvPr>
        </p:nvGraphicFramePr>
        <p:xfrm>
          <a:off x="309989" y="3581400"/>
          <a:ext cx="8516085" cy="1932552"/>
        </p:xfrm>
        <a:graphic>
          <a:graphicData uri="http://schemas.openxmlformats.org/presentationml/2006/ole">
            <mc:AlternateContent xmlns:mc="http://schemas.openxmlformats.org/markup-compatibility/2006">
              <mc:Choice xmlns:v="urn:schemas-microsoft-com:vml" Requires="v">
                <p:oleObj spid="_x0000_s19583" name="Equation" r:id="rId3" imgW="5816520" imgH="1320480" progId="Equation.3">
                  <p:embed/>
                </p:oleObj>
              </mc:Choice>
              <mc:Fallback>
                <p:oleObj name="Equation" r:id="rId3" imgW="5816520" imgH="1320480" progId="Equation.3">
                  <p:embed/>
                  <p:pic>
                    <p:nvPicPr>
                      <p:cNvPr id="0" name=""/>
                      <p:cNvPicPr/>
                      <p:nvPr/>
                    </p:nvPicPr>
                    <p:blipFill>
                      <a:blip r:embed="rId4"/>
                      <a:stretch>
                        <a:fillRect/>
                      </a:stretch>
                    </p:blipFill>
                    <p:spPr>
                      <a:xfrm>
                        <a:off x="309989" y="3581400"/>
                        <a:ext cx="8516085" cy="1932552"/>
                      </a:xfrm>
                      <a:prstGeom prst="rect">
                        <a:avLst/>
                      </a:prstGeom>
                    </p:spPr>
                  </p:pic>
                </p:oleObj>
              </mc:Fallback>
            </mc:AlternateContent>
          </a:graphicData>
        </a:graphic>
      </p:graphicFrame>
    </p:spTree>
    <p:extLst>
      <p:ext uri="{BB962C8B-B14F-4D97-AF65-F5344CB8AC3E}">
        <p14:creationId xmlns:p14="http://schemas.microsoft.com/office/powerpoint/2010/main" val="2859041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609600"/>
            <a:ext cx="8991600" cy="969818"/>
          </a:xfrm>
        </p:spPr>
        <p:txBody>
          <a:bodyPr/>
          <a:lstStyle/>
          <a:p>
            <a:pPr>
              <a:defRPr/>
            </a:pPr>
            <a:r>
              <a:rPr lang="en-US" dirty="0"/>
              <a:t>NEED-TO-KNOW 17-2 (3 of 3)</a:t>
            </a:r>
          </a:p>
        </p:txBody>
      </p:sp>
      <p:sp>
        <p:nvSpPr>
          <p:cNvPr id="4" name="Text Placeholder 3"/>
          <p:cNvSpPr>
            <a:spLocks noGrp="1"/>
          </p:cNvSpPr>
          <p:nvPr>
            <p:ph type="body" sz="quarter" idx="13"/>
          </p:nvPr>
        </p:nvSpPr>
        <p:spPr>
          <a:xfrm>
            <a:off x="152400" y="1600200"/>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A2: </a:t>
            </a:r>
            <a:r>
              <a:rPr lang="en-US" altLang="en-US" dirty="0"/>
              <a:t>Identify and assess advantages and disadvantages of activity-based costing.</a:t>
            </a:r>
            <a:endParaRPr lang="en-US" kern="0" dirty="0">
              <a:solidFill>
                <a:prstClr val="black"/>
              </a:solidFill>
            </a:endParaRPr>
          </a:p>
        </p:txBody>
      </p:sp>
      <p:sp>
        <p:nvSpPr>
          <p:cNvPr id="2" name="Content Placeholder 1"/>
          <p:cNvSpPr>
            <a:spLocks noGrp="1"/>
          </p:cNvSpPr>
          <p:nvPr>
            <p:ph sz="quarter" idx="15"/>
          </p:nvPr>
        </p:nvSpPr>
        <p:spPr>
          <a:xfrm>
            <a:off x="426720" y="2514599"/>
            <a:ext cx="8307377" cy="1300655"/>
          </a:xfrm>
        </p:spPr>
        <p:txBody>
          <a:bodyPr vert="horz" lIns="91440" tIns="45720" rIns="91440" bIns="45720" rtlCol="0">
            <a:normAutofit/>
          </a:bodyPr>
          <a:lstStyle/>
          <a:p>
            <a:pPr marL="514350" indent="-514350">
              <a:buFont typeface="+mj-lt"/>
              <a:buAutoNum type="arabicPeriod" startAt="2"/>
            </a:pPr>
            <a:r>
              <a:rPr lang="en-US" altLang="en-US" sz="2400" dirty="0">
                <a:solidFill>
                  <a:srgbClr val="000000"/>
                </a:solidFill>
              </a:rPr>
              <a:t>Compute the total amount of overhead cost to be allocated to each of the company’s product lines using ABC.</a:t>
            </a:r>
          </a:p>
        </p:txBody>
      </p:sp>
      <p:graphicFrame>
        <p:nvGraphicFramePr>
          <p:cNvPr id="8" name="Table 7"/>
          <p:cNvGraphicFramePr>
            <a:graphicFrameLocks noGrp="1"/>
          </p:cNvGraphicFramePr>
          <p:nvPr>
            <p:extLst>
              <p:ext uri="{D42A27DB-BD31-4B8C-83A1-F6EECF244321}">
                <p14:modId xmlns:p14="http://schemas.microsoft.com/office/powerpoint/2010/main" val="3679015856"/>
              </p:ext>
            </p:extLst>
          </p:nvPr>
        </p:nvGraphicFramePr>
        <p:xfrm>
          <a:off x="258409" y="3901440"/>
          <a:ext cx="8656991" cy="2346961"/>
        </p:xfrm>
        <a:graphic>
          <a:graphicData uri="http://schemas.openxmlformats.org/drawingml/2006/table">
            <a:tbl>
              <a:tblPr firstRow="1" bandRow="1">
                <a:tableStyleId>{5940675A-B579-460E-94D1-54222C63F5DA}</a:tableStyleId>
              </a:tblPr>
              <a:tblGrid>
                <a:gridCol w="1632052">
                  <a:extLst>
                    <a:ext uri="{9D8B030D-6E8A-4147-A177-3AD203B41FA5}">
                      <a16:colId xmlns:a16="http://schemas.microsoft.com/office/drawing/2014/main" val="20000"/>
                    </a:ext>
                  </a:extLst>
                </a:gridCol>
                <a:gridCol w="1487105">
                  <a:extLst>
                    <a:ext uri="{9D8B030D-6E8A-4147-A177-3AD203B41FA5}">
                      <a16:colId xmlns:a16="http://schemas.microsoft.com/office/drawing/2014/main" val="20001"/>
                    </a:ext>
                  </a:extLst>
                </a:gridCol>
                <a:gridCol w="2768917">
                  <a:extLst>
                    <a:ext uri="{9D8B030D-6E8A-4147-A177-3AD203B41FA5}">
                      <a16:colId xmlns:a16="http://schemas.microsoft.com/office/drawing/2014/main" val="20002"/>
                    </a:ext>
                  </a:extLst>
                </a:gridCol>
                <a:gridCol w="2768917">
                  <a:extLst>
                    <a:ext uri="{9D8B030D-6E8A-4147-A177-3AD203B41FA5}">
                      <a16:colId xmlns:a16="http://schemas.microsoft.com/office/drawing/2014/main" val="20003"/>
                    </a:ext>
                  </a:extLst>
                </a:gridCol>
              </a:tblGrid>
              <a:tr h="61762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a:ln>
                            <a:noFill/>
                          </a:ln>
                          <a:solidFill>
                            <a:schemeClr val="tx1"/>
                          </a:solidFill>
                          <a:effectLst/>
                          <a:latin typeface="Verdana" pitchFamily="34" charset="0"/>
                          <a:ea typeface="Verdana" pitchFamily="34" charset="0"/>
                          <a:cs typeface="Verdana" pitchFamily="34" charset="0"/>
                        </a:rPr>
                        <a:t>Activity Cost Pool</a:t>
                      </a: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rPr>
                        <a:t>Activity Pool Rate</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algn="ctr"/>
                      <a:r>
                        <a:rPr kumimoji="0" lang="en-US" altLang="en-US" sz="1200" b="1" u="none" strike="noStrike" cap="none" normalizeH="0" baseline="0" dirty="0">
                          <a:ln>
                            <a:noFill/>
                          </a:ln>
                          <a:solidFill>
                            <a:schemeClr val="tx1"/>
                          </a:solidFill>
                          <a:effectLst/>
                          <a:latin typeface="Verdana" pitchFamily="34" charset="0"/>
                          <a:ea typeface="Verdana" pitchFamily="34" charset="0"/>
                          <a:cs typeface="Verdana" pitchFamily="34" charset="0"/>
                        </a:rPr>
                        <a:t>Basic</a:t>
                      </a:r>
                      <a:endParaRPr lang="en-US" sz="12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kumimoji="0" lang="en-US" altLang="en-US" sz="1200" b="1" u="none" strike="noStrike" cap="none" normalizeH="0" baseline="0" dirty="0">
                          <a:ln>
                            <a:noFill/>
                          </a:ln>
                          <a:solidFill>
                            <a:schemeClr val="tx1"/>
                          </a:solidFill>
                          <a:effectLst/>
                          <a:latin typeface="Verdana" pitchFamily="34" charset="0"/>
                          <a:ea typeface="Verdana" pitchFamily="34" charset="0"/>
                          <a:cs typeface="Verdana" pitchFamily="34" charset="0"/>
                        </a:rPr>
                        <a:t>Deluxe</a:t>
                      </a:r>
                      <a:endParaRPr lang="en-US" sz="1200" b="1"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705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latin typeface="Verdana" pitchFamily="34" charset="0"/>
                          <a:ea typeface="Verdana" pitchFamily="34" charset="0"/>
                          <a:cs typeface="Verdana" pitchFamily="34" charset="0"/>
                        </a:rPr>
                        <a:t>Machine setup</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$300 per setup </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200 setups × $300 =$60,000</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300 setups × $300 = $90,000</a:t>
                      </a:r>
                    </a:p>
                  </a:txBody>
                  <a:tcPr anchor="ctr"/>
                </a:tc>
                <a:extLst>
                  <a:ext uri="{0D108BD9-81ED-4DB2-BD59-A6C34878D82A}">
                    <a16:rowId xmlns:a16="http://schemas.microsoft.com/office/drawing/2014/main" val="10001"/>
                  </a:ext>
                </a:extLst>
              </a:tr>
              <a:tr h="3705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latin typeface="Verdana" pitchFamily="34" charset="0"/>
                          <a:ea typeface="Verdana" pitchFamily="34" charset="0"/>
                          <a:cs typeface="Verdana" pitchFamily="34" charset="0"/>
                        </a:rPr>
                        <a:t>Materials handling</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$2.50 per part</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60,000 parts × $2.50 = 150,000</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40,000 parts × $2.50 = 100,000</a:t>
                      </a:r>
                    </a:p>
                  </a:txBody>
                  <a:tcPr anchor="ctr"/>
                </a:tc>
                <a:extLst>
                  <a:ext uri="{0D108BD9-81ED-4DB2-BD59-A6C34878D82A}">
                    <a16:rowId xmlns:a16="http://schemas.microsoft.com/office/drawing/2014/main" val="10002"/>
                  </a:ext>
                </a:extLst>
              </a:tr>
              <a:tr h="61762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latin typeface="Verdana" pitchFamily="34" charset="0"/>
                          <a:ea typeface="Verdana" pitchFamily="34" charset="0"/>
                          <a:cs typeface="Verdana" pitchFamily="34" charset="0"/>
                        </a:rPr>
                        <a:t>Machine depreciation</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$80 per MH</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6,000 MHs × $80 = </a:t>
                      </a:r>
                      <a:r>
                        <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rPr>
                        <a:t>480,000</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3,000 MHs × $80 = </a:t>
                      </a:r>
                      <a:r>
                        <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rPr>
                        <a:t>240,000</a:t>
                      </a:r>
                    </a:p>
                  </a:txBody>
                  <a:tcPr anchor="ctr"/>
                </a:tc>
                <a:extLst>
                  <a:ext uri="{0D108BD9-81ED-4DB2-BD59-A6C34878D82A}">
                    <a16:rowId xmlns:a16="http://schemas.microsoft.com/office/drawing/2014/main" val="10003"/>
                  </a:ext>
                </a:extLst>
              </a:tr>
              <a:tr h="370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Totals</a:t>
                      </a:r>
                    </a:p>
                  </a:txBody>
                  <a:tcPr anchor="ctr"/>
                </a:tc>
                <a:tc>
                  <a:txBody>
                    <a:bodyPr/>
                    <a:lstStyle/>
                    <a:p>
                      <a:endParaRPr lang="en-US" sz="1200">
                        <a:solidFill>
                          <a:schemeClr val="tx1"/>
                        </a:solidFill>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rPr>
                        <a:t>$690,000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rPr>
                        <a:t>$430,000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33141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909" y="609600"/>
            <a:ext cx="8174182" cy="969818"/>
          </a:xfrm>
        </p:spPr>
        <p:txBody>
          <a:bodyPr>
            <a:noAutofit/>
          </a:bodyPr>
          <a:lstStyle/>
          <a:p>
            <a:pPr>
              <a:defRPr/>
            </a:pPr>
            <a:r>
              <a:rPr lang="en-US" dirty="0"/>
              <a:t>NEED-TO-KNOW 17-2 SOLUTION (1 of 2)</a:t>
            </a:r>
          </a:p>
        </p:txBody>
      </p:sp>
      <p:sp>
        <p:nvSpPr>
          <p:cNvPr id="4" name="Text Placeholder 3"/>
          <p:cNvSpPr>
            <a:spLocks noGrp="1"/>
          </p:cNvSpPr>
          <p:nvPr>
            <p:ph type="body" sz="quarter" idx="13"/>
          </p:nvPr>
        </p:nvSpPr>
        <p:spPr>
          <a:xfrm>
            <a:off x="152400" y="1763436"/>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A2: </a:t>
            </a:r>
            <a:r>
              <a:rPr lang="en-US" altLang="en-US" dirty="0"/>
              <a:t>Identify and assess advantages and disadvantages of activity-based costing.</a:t>
            </a:r>
            <a:endParaRPr lang="en-US" kern="0" dirty="0">
              <a:solidFill>
                <a:prstClr val="black"/>
              </a:solidFill>
            </a:endParaRPr>
          </a:p>
        </p:txBody>
      </p:sp>
      <p:sp>
        <p:nvSpPr>
          <p:cNvPr id="2" name="Content Placeholder 1"/>
          <p:cNvSpPr>
            <a:spLocks noGrp="1"/>
          </p:cNvSpPr>
          <p:nvPr>
            <p:ph sz="quarter" idx="15"/>
          </p:nvPr>
        </p:nvSpPr>
        <p:spPr>
          <a:xfrm>
            <a:off x="381000" y="2590800"/>
            <a:ext cx="8534400" cy="3810000"/>
          </a:xfrm>
        </p:spPr>
        <p:txBody>
          <a:bodyPr vert="horz" lIns="91440" tIns="45720" rIns="91440" bIns="45720" rtlCol="0">
            <a:noAutofit/>
          </a:bodyPr>
          <a:lstStyle/>
          <a:p>
            <a:pPr marL="0" indent="0">
              <a:buNone/>
            </a:pPr>
            <a:r>
              <a:rPr lang="en-US" altLang="en-US" sz="2400" dirty="0">
                <a:solidFill>
                  <a:srgbClr val="000000"/>
                </a:solidFill>
              </a:rPr>
              <a:t>A manufacturer makes two types of snowmobiles, Basic and Deluxe, and reports the following data to be used in applying activity-based costing. The company budgets production of 6,000 Basic snowmobiles and 2,000 Deluxe snowmobiles.</a:t>
            </a:r>
            <a:endParaRPr lang="en-US" altLang="en-US" sz="2400" dirty="0"/>
          </a:p>
          <a:p>
            <a:pPr marL="514350" lvl="0" indent="-514350">
              <a:buFont typeface="+mj-lt"/>
              <a:buAutoNum type="arabicPeriod" startAt="3"/>
            </a:pPr>
            <a:r>
              <a:rPr lang="en-US" sz="2400" dirty="0">
                <a:solidFill>
                  <a:srgbClr val="000000"/>
                </a:solidFill>
              </a:rPr>
              <a:t>Compute the overhead cost per unit for each product line using ABC.</a:t>
            </a:r>
          </a:p>
        </p:txBody>
      </p:sp>
    </p:spTree>
    <p:extLst>
      <p:ext uri="{BB962C8B-B14F-4D97-AF65-F5344CB8AC3E}">
        <p14:creationId xmlns:p14="http://schemas.microsoft.com/office/powerpoint/2010/main" val="269717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909" y="609600"/>
            <a:ext cx="8174182" cy="969818"/>
          </a:xfrm>
        </p:spPr>
        <p:txBody>
          <a:bodyPr>
            <a:noAutofit/>
          </a:bodyPr>
          <a:lstStyle/>
          <a:p>
            <a:pPr>
              <a:defRPr/>
            </a:pPr>
            <a:r>
              <a:rPr lang="en-US" dirty="0"/>
              <a:t>NEED-TO-KNOW 17-2 SOLUTION (2 of 2)</a:t>
            </a:r>
          </a:p>
        </p:txBody>
      </p:sp>
      <p:sp>
        <p:nvSpPr>
          <p:cNvPr id="4" name="Text Placeholder 3"/>
          <p:cNvSpPr>
            <a:spLocks noGrp="1"/>
          </p:cNvSpPr>
          <p:nvPr>
            <p:ph type="body" sz="quarter" idx="13"/>
          </p:nvPr>
        </p:nvSpPr>
        <p:spPr>
          <a:xfrm>
            <a:off x="152400" y="1763436"/>
            <a:ext cx="8801100" cy="674964"/>
          </a:xfrm>
        </p:spPr>
        <p:txBody>
          <a:bodyPr>
            <a:noAutofit/>
          </a:bodyPr>
          <a:lstStyle/>
          <a:p>
            <a:pPr lvl="0" fontAlgn="auto">
              <a:spcBef>
                <a:spcPts val="0"/>
              </a:spcBef>
              <a:spcAft>
                <a:spcPts val="0"/>
              </a:spcAft>
              <a:defRPr/>
            </a:pPr>
            <a:r>
              <a:rPr lang="en-US" altLang="en-US" b="1" kern="0" dirty="0">
                <a:solidFill>
                  <a:prstClr val="black"/>
                </a:solidFill>
              </a:rPr>
              <a:t>Learning Objective A2: </a:t>
            </a:r>
            <a:r>
              <a:rPr lang="en-US" altLang="en-US" dirty="0"/>
              <a:t>Identify and assess advantages and disadvantages of activity-based costing.</a:t>
            </a:r>
            <a:endParaRPr lang="en-US" kern="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534594458"/>
              </p:ext>
            </p:extLst>
          </p:nvPr>
        </p:nvGraphicFramePr>
        <p:xfrm>
          <a:off x="160654" y="2667000"/>
          <a:ext cx="8816432" cy="3124200"/>
        </p:xfrm>
        <a:graphic>
          <a:graphicData uri="http://schemas.openxmlformats.org/drawingml/2006/table">
            <a:tbl>
              <a:tblPr firstRow="1" bandRow="1">
                <a:tableStyleId>{5940675A-B579-460E-94D1-54222C63F5DA}</a:tableStyleId>
              </a:tblPr>
              <a:tblGrid>
                <a:gridCol w="1632052">
                  <a:extLst>
                    <a:ext uri="{9D8B030D-6E8A-4147-A177-3AD203B41FA5}">
                      <a16:colId xmlns:a16="http://schemas.microsoft.com/office/drawing/2014/main" val="20000"/>
                    </a:ext>
                  </a:extLst>
                </a:gridCol>
                <a:gridCol w="1477634">
                  <a:extLst>
                    <a:ext uri="{9D8B030D-6E8A-4147-A177-3AD203B41FA5}">
                      <a16:colId xmlns:a16="http://schemas.microsoft.com/office/drawing/2014/main" val="20001"/>
                    </a:ext>
                  </a:extLst>
                </a:gridCol>
                <a:gridCol w="1864043">
                  <a:extLst>
                    <a:ext uri="{9D8B030D-6E8A-4147-A177-3AD203B41FA5}">
                      <a16:colId xmlns:a16="http://schemas.microsoft.com/office/drawing/2014/main" val="20002"/>
                    </a:ext>
                  </a:extLst>
                </a:gridCol>
                <a:gridCol w="989330">
                  <a:extLst>
                    <a:ext uri="{9D8B030D-6E8A-4147-A177-3AD203B41FA5}">
                      <a16:colId xmlns:a16="http://schemas.microsoft.com/office/drawing/2014/main" val="20003"/>
                    </a:ext>
                  </a:extLst>
                </a:gridCol>
                <a:gridCol w="1864043">
                  <a:extLst>
                    <a:ext uri="{9D8B030D-6E8A-4147-A177-3AD203B41FA5}">
                      <a16:colId xmlns:a16="http://schemas.microsoft.com/office/drawing/2014/main" val="20004"/>
                    </a:ext>
                  </a:extLst>
                </a:gridCol>
                <a:gridCol w="989330">
                  <a:extLst>
                    <a:ext uri="{9D8B030D-6E8A-4147-A177-3AD203B41FA5}">
                      <a16:colId xmlns:a16="http://schemas.microsoft.com/office/drawing/2014/main" val="20005"/>
                    </a:ext>
                  </a:extLst>
                </a:gridCol>
              </a:tblGrid>
              <a:tr h="624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a:ln>
                            <a:noFill/>
                          </a:ln>
                          <a:effectLst/>
                          <a:latin typeface="Verdana" pitchFamily="34" charset="0"/>
                          <a:ea typeface="Verdana" pitchFamily="34" charset="0"/>
                          <a:cs typeface="Verdana" pitchFamily="34" charset="0"/>
                        </a:rPr>
                        <a:t>Activity Cost Pool</a:t>
                      </a: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itchFamily="34" charset="0"/>
                          <a:ea typeface="Verdana" pitchFamily="34" charset="0"/>
                          <a:cs typeface="Verdana" pitchFamily="34" charset="0"/>
                        </a:rPr>
                        <a:t>Activity Pool Rate</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algn="ctr"/>
                      <a:r>
                        <a:rPr kumimoji="0" lang="en-US" altLang="en-US" sz="1200" b="1" u="none" strike="noStrike" cap="none" normalizeH="0" baseline="0" dirty="0">
                          <a:ln>
                            <a:noFill/>
                          </a:ln>
                          <a:effectLst/>
                          <a:latin typeface="Verdana" pitchFamily="34" charset="0"/>
                          <a:ea typeface="Verdana" pitchFamily="34" charset="0"/>
                          <a:cs typeface="Verdana" pitchFamily="34" charset="0"/>
                        </a:rPr>
                        <a:t>Basic</a:t>
                      </a:r>
                      <a:endParaRPr lang="en-US" sz="1200" b="1" dirty="0">
                        <a:latin typeface="Verdana" pitchFamily="34" charset="0"/>
                        <a:ea typeface="Verdana" pitchFamily="34" charset="0"/>
                        <a:cs typeface="Verdana" pitchFamily="34" charset="0"/>
                      </a:endParaRPr>
                    </a:p>
                  </a:txBody>
                  <a:tcPr anchor="ctr"/>
                </a:tc>
                <a:tc>
                  <a:txBody>
                    <a:bodyPr/>
                    <a:lstStyle/>
                    <a:p>
                      <a:pPr algn="ctr"/>
                      <a:endParaRPr lang="en-US" sz="1200" b="1" dirty="0">
                        <a:latin typeface="Verdana" pitchFamily="34" charset="0"/>
                        <a:ea typeface="Verdana" pitchFamily="34" charset="0"/>
                        <a:cs typeface="Verdana" pitchFamily="34" charset="0"/>
                      </a:endParaRPr>
                    </a:p>
                  </a:txBody>
                  <a:tcPr anchor="ctr"/>
                </a:tc>
                <a:tc>
                  <a:txBody>
                    <a:bodyPr/>
                    <a:lstStyle/>
                    <a:p>
                      <a:pPr algn="ctr"/>
                      <a:r>
                        <a:rPr kumimoji="0" lang="en-US" altLang="en-US" sz="1200" b="1" u="none" strike="noStrike" cap="none" normalizeH="0" baseline="0" dirty="0">
                          <a:ln>
                            <a:noFill/>
                          </a:ln>
                          <a:effectLst/>
                          <a:latin typeface="Verdana" pitchFamily="34" charset="0"/>
                          <a:ea typeface="Verdana" pitchFamily="34" charset="0"/>
                          <a:cs typeface="Verdana" pitchFamily="34" charset="0"/>
                        </a:rPr>
                        <a:t>Deluxe</a:t>
                      </a:r>
                      <a:endParaRPr lang="en-US" sz="1200" b="1" dirty="0">
                        <a:latin typeface="Verdana" pitchFamily="34" charset="0"/>
                        <a:ea typeface="Verdana" pitchFamily="34" charset="0"/>
                        <a:cs typeface="Verdana" pitchFamily="34" charset="0"/>
                      </a:endParaRPr>
                    </a:p>
                  </a:txBody>
                  <a:tcPr anchor="ctr"/>
                </a:tc>
                <a:tc>
                  <a:txBody>
                    <a:bodyPr/>
                    <a:lstStyle/>
                    <a:p>
                      <a:pPr algn="ctr"/>
                      <a:endParaRPr lang="en-US" sz="1200"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749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Machine setup</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$300 per setup </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200 setups </a:t>
                      </a: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a:t>
                      </a: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 $300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$60,000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300 setups </a:t>
                      </a: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$300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$90,000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749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Materials handling</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$2.50 per part</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60,000 parts </a:t>
                      </a: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a:t>
                      </a: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 $2.50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150,000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40,000 parts </a:t>
                      </a: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a:t>
                      </a: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 $2.50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100,000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624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Verdana" pitchFamily="34" charset="0"/>
                          <a:ea typeface="Verdana" pitchFamily="34" charset="0"/>
                          <a:cs typeface="Verdana" pitchFamily="34" charset="0"/>
                        </a:rPr>
                        <a:t>Machine depreciation</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$80 per MH</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6,000 MHs </a:t>
                      </a: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a:t>
                      </a: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 $80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Verdana" pitchFamily="34" charset="0"/>
                          <a:ea typeface="Verdana" pitchFamily="34" charset="0"/>
                          <a:cs typeface="Verdana" pitchFamily="34" charset="0"/>
                        </a:rPr>
                        <a:t>480,000</a:t>
                      </a:r>
                      <a:endPar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3,000 MHs </a:t>
                      </a:r>
                      <a:r>
                        <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rPr>
                        <a:t>×</a:t>
                      </a: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 $80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Verdana" pitchFamily="34" charset="0"/>
                          <a:ea typeface="Verdana" pitchFamily="34" charset="0"/>
                          <a:cs typeface="Verdana" pitchFamily="34" charset="0"/>
                        </a:rPr>
                        <a:t>240,000</a:t>
                      </a:r>
                      <a:endPar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374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Totals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endParaRPr lang="en-US" sz="1200">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Verdana" pitchFamily="34" charset="0"/>
                          <a:ea typeface="Verdana" pitchFamily="34" charset="0"/>
                          <a:cs typeface="Verdana" pitchFamily="34" charset="0"/>
                        </a:rPr>
                        <a:t>$690,000</a:t>
                      </a:r>
                      <a:endPar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algn="r"/>
                      <a:endParaRPr lang="en-US" sz="1200" dirty="0">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Verdana" pitchFamily="34" charset="0"/>
                          <a:ea typeface="Verdana" pitchFamily="34" charset="0"/>
                          <a:cs typeface="Verdana" pitchFamily="34" charset="0"/>
                        </a:rPr>
                        <a:t>$430,000</a:t>
                      </a:r>
                      <a:endPar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r h="374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endParaRPr lang="en-US" sz="1200">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Units produced</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6,000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algn="r"/>
                      <a:endParaRPr lang="en-US" sz="1200" dirty="0">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2,000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5"/>
                  </a:ext>
                </a:extLst>
              </a:tr>
              <a:tr h="374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endParaRPr lang="en-US" sz="1200">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Cost per unit</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$115/unit</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algn="r"/>
                      <a:endParaRPr lang="en-US" sz="1200" dirty="0">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$215/unit</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65577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14828" y="2177592"/>
            <a:ext cx="7696200" cy="2822580"/>
          </a:xfrm>
        </p:spPr>
        <p:txBody>
          <a:bodyPr>
            <a:noAutofit/>
          </a:bodyPr>
          <a:lstStyle/>
          <a:p>
            <a:r>
              <a:rPr lang="en-US" altLang="en-US" b="1" dirty="0"/>
              <a:t>Learning Objective A2:</a:t>
            </a:r>
            <a:r>
              <a:rPr lang="en-US" altLang="en-US" dirty="0"/>
              <a:t> Identify and assess advantages and disadvantages of activity-based costing.</a:t>
            </a:r>
          </a:p>
        </p:txBody>
      </p:sp>
    </p:spTree>
    <p:extLst>
      <p:ext uri="{BB962C8B-B14F-4D97-AF65-F5344CB8AC3E}">
        <p14:creationId xmlns:p14="http://schemas.microsoft.com/office/powerpoint/2010/main" val="3514052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 y="533400"/>
            <a:ext cx="8991600" cy="1066800"/>
          </a:xfrm>
        </p:spPr>
        <p:txBody>
          <a:bodyPr>
            <a:noAutofit/>
          </a:bodyPr>
          <a:lstStyle/>
          <a:p>
            <a:r>
              <a:rPr lang="en-US" altLang="en-US" dirty="0"/>
              <a:t>Activity-Based Costing Advantages and Disadvantages (1 of 2)</a:t>
            </a:r>
            <a:endParaRPr lang="en-US" dirty="0"/>
          </a:p>
        </p:txBody>
      </p:sp>
      <p:sp>
        <p:nvSpPr>
          <p:cNvPr id="11" name="Text Placeholder 10"/>
          <p:cNvSpPr>
            <a:spLocks noGrp="1"/>
          </p:cNvSpPr>
          <p:nvPr>
            <p:ph type="body" sz="quarter" idx="13"/>
          </p:nvPr>
        </p:nvSpPr>
        <p:spPr>
          <a:xfrm>
            <a:off x="206188" y="1748596"/>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A2: </a:t>
            </a:r>
            <a:r>
              <a:rPr lang="en-US" altLang="en-US" dirty="0"/>
              <a:t>Identify and assess advantages and disadvantages of activity-based costing.</a:t>
            </a:r>
            <a:endParaRPr lang="en-US" kern="0" dirty="0">
              <a:solidFill>
                <a:prstClr val="black"/>
              </a:solidFill>
            </a:endParaRPr>
          </a:p>
        </p:txBody>
      </p:sp>
      <p:sp>
        <p:nvSpPr>
          <p:cNvPr id="13" name="Content Placeholder 12"/>
          <p:cNvSpPr>
            <a:spLocks noGrp="1"/>
          </p:cNvSpPr>
          <p:nvPr>
            <p:ph idx="1"/>
          </p:nvPr>
        </p:nvSpPr>
        <p:spPr>
          <a:xfrm>
            <a:off x="495300" y="2438400"/>
            <a:ext cx="8191500" cy="4114800"/>
          </a:xfrm>
        </p:spPr>
        <p:txBody>
          <a:bodyPr>
            <a:noAutofit/>
          </a:bodyPr>
          <a:lstStyle/>
          <a:p>
            <a:pPr marL="0" indent="0">
              <a:buNone/>
            </a:pPr>
            <a:r>
              <a:rPr lang="en-US" b="1" u="sng" dirty="0"/>
              <a:t>Advantages</a:t>
            </a:r>
            <a:r>
              <a:rPr lang="en-US" b="1" dirty="0"/>
              <a:t>:</a:t>
            </a:r>
          </a:p>
          <a:p>
            <a:r>
              <a:rPr lang="en-US" dirty="0"/>
              <a:t>More accurate overhead cost allocation</a:t>
            </a:r>
          </a:p>
          <a:p>
            <a:r>
              <a:rPr lang="en-US" dirty="0"/>
              <a:t>More effective overhead cost control</a:t>
            </a:r>
          </a:p>
          <a:p>
            <a:r>
              <a:rPr lang="en-US" dirty="0"/>
              <a:t>Better production /pricing decisions</a:t>
            </a:r>
          </a:p>
          <a:p>
            <a:r>
              <a:rPr lang="en-US" dirty="0"/>
              <a:t>Other Uses – ABC can be used to:</a:t>
            </a:r>
          </a:p>
          <a:p>
            <a:pPr lvl="1"/>
            <a:r>
              <a:rPr lang="en-US" sz="2400" dirty="0"/>
              <a:t>Allocate the S&amp;A costs expensed by GAAP activities</a:t>
            </a:r>
          </a:p>
          <a:p>
            <a:pPr lvl="1"/>
            <a:r>
              <a:rPr lang="en-US" sz="2400" dirty="0"/>
              <a:t>Determine profitability of market segments</a:t>
            </a:r>
          </a:p>
          <a:p>
            <a:r>
              <a:rPr lang="en-US" dirty="0"/>
              <a:t>Costs of Quality</a:t>
            </a:r>
          </a:p>
        </p:txBody>
      </p:sp>
    </p:spTree>
    <p:extLst>
      <p:ext uri="{BB962C8B-B14F-4D97-AF65-F5344CB8AC3E}">
        <p14:creationId xmlns:p14="http://schemas.microsoft.com/office/powerpoint/2010/main" val="1184425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533400"/>
            <a:ext cx="9144000" cy="1066800"/>
          </a:xfrm>
        </p:spPr>
        <p:txBody>
          <a:bodyPr>
            <a:noAutofit/>
          </a:bodyPr>
          <a:lstStyle/>
          <a:p>
            <a:r>
              <a:rPr lang="en-US" altLang="en-US" dirty="0"/>
              <a:t>Activity-Based Costing Advantages and Disadvantages (2 of 2)</a:t>
            </a:r>
            <a:endParaRPr lang="en-US" dirty="0"/>
          </a:p>
        </p:txBody>
      </p:sp>
      <p:sp>
        <p:nvSpPr>
          <p:cNvPr id="11" name="Text Placeholder 10"/>
          <p:cNvSpPr>
            <a:spLocks noGrp="1"/>
          </p:cNvSpPr>
          <p:nvPr>
            <p:ph type="body" sz="quarter" idx="13"/>
          </p:nvPr>
        </p:nvSpPr>
        <p:spPr>
          <a:xfrm>
            <a:off x="206188" y="1748596"/>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A2: </a:t>
            </a:r>
            <a:r>
              <a:rPr lang="en-US" altLang="en-US" dirty="0"/>
              <a:t>Identify and assess advantages and disadvantages of activity-based costing.</a:t>
            </a:r>
            <a:endParaRPr lang="en-US" kern="0" dirty="0">
              <a:solidFill>
                <a:prstClr val="black"/>
              </a:solidFill>
            </a:endParaRPr>
          </a:p>
        </p:txBody>
      </p:sp>
      <p:sp>
        <p:nvSpPr>
          <p:cNvPr id="10" name="Content Placeholder 9"/>
          <p:cNvSpPr>
            <a:spLocks noGrp="1"/>
          </p:cNvSpPr>
          <p:nvPr>
            <p:ph idx="1"/>
          </p:nvPr>
        </p:nvSpPr>
        <p:spPr>
          <a:xfrm>
            <a:off x="457200" y="2590800"/>
            <a:ext cx="8305800" cy="3733800"/>
          </a:xfrm>
        </p:spPr>
        <p:txBody>
          <a:bodyPr>
            <a:noAutofit/>
          </a:bodyPr>
          <a:lstStyle/>
          <a:p>
            <a:pPr marL="0" indent="0">
              <a:spcBef>
                <a:spcPts val="600"/>
              </a:spcBef>
              <a:buNone/>
              <a:defRPr/>
            </a:pPr>
            <a:r>
              <a:rPr lang="en-US" b="1" u="sng" dirty="0"/>
              <a:t>Disadvantages</a:t>
            </a:r>
            <a:r>
              <a:rPr lang="en-US" b="1" dirty="0"/>
              <a:t>:</a:t>
            </a:r>
          </a:p>
          <a:p>
            <a:pPr>
              <a:spcBef>
                <a:spcPts val="600"/>
              </a:spcBef>
              <a:defRPr/>
            </a:pPr>
            <a:r>
              <a:rPr lang="en-US" dirty="0"/>
              <a:t>Costs to implement and maintain</a:t>
            </a:r>
          </a:p>
          <a:p>
            <a:pPr>
              <a:spcBef>
                <a:spcPts val="600"/>
              </a:spcBef>
              <a:defRPr/>
            </a:pPr>
            <a:r>
              <a:rPr lang="en-US" dirty="0"/>
              <a:t>Some product cost distortion remains</a:t>
            </a:r>
          </a:p>
          <a:p>
            <a:pPr>
              <a:spcBef>
                <a:spcPts val="600"/>
              </a:spcBef>
              <a:defRPr/>
            </a:pPr>
            <a:r>
              <a:rPr lang="en-US" dirty="0"/>
              <a:t>Uncertainty with decisions remains</a:t>
            </a:r>
          </a:p>
          <a:p>
            <a:pPr marL="0" indent="0">
              <a:spcBef>
                <a:spcPts val="600"/>
              </a:spcBef>
              <a:buNone/>
              <a:defRPr/>
            </a:pPr>
            <a:r>
              <a:rPr lang="en-US" dirty="0"/>
              <a:t>Not acceptable under GAAP</a:t>
            </a:r>
          </a:p>
        </p:txBody>
      </p:sp>
    </p:spTree>
    <p:extLst>
      <p:ext uri="{BB962C8B-B14F-4D97-AF65-F5344CB8AC3E}">
        <p14:creationId xmlns:p14="http://schemas.microsoft.com/office/powerpoint/2010/main" val="4034445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 y="647700"/>
            <a:ext cx="8991600" cy="969818"/>
          </a:xfrm>
        </p:spPr>
        <p:txBody>
          <a:bodyPr>
            <a:noAutofit/>
          </a:bodyPr>
          <a:lstStyle/>
          <a:p>
            <a:r>
              <a:rPr lang="en-US" dirty="0"/>
              <a:t>Lean Operations</a:t>
            </a:r>
          </a:p>
        </p:txBody>
      </p:sp>
      <p:sp>
        <p:nvSpPr>
          <p:cNvPr id="10" name="Content Placeholder 9"/>
          <p:cNvSpPr>
            <a:spLocks noGrp="1"/>
          </p:cNvSpPr>
          <p:nvPr>
            <p:ph idx="1"/>
          </p:nvPr>
        </p:nvSpPr>
        <p:spPr>
          <a:xfrm>
            <a:off x="419100" y="1676400"/>
            <a:ext cx="8343900" cy="4724400"/>
          </a:xfrm>
        </p:spPr>
        <p:txBody>
          <a:bodyPr>
            <a:noAutofit/>
          </a:bodyPr>
          <a:lstStyle/>
          <a:p>
            <a:pPr lvl="0"/>
            <a:r>
              <a:rPr lang="en-US" sz="2400" dirty="0"/>
              <a:t>Lean Operations –common in lean manufacturing </a:t>
            </a:r>
          </a:p>
          <a:p>
            <a:pPr lvl="0"/>
            <a:r>
              <a:rPr lang="en-US" sz="2400" dirty="0"/>
              <a:t>Common features include:</a:t>
            </a:r>
          </a:p>
          <a:p>
            <a:pPr lvl="1"/>
            <a:r>
              <a:rPr lang="en-US" sz="2200" dirty="0"/>
              <a:t>Just-in-time (JIT) inventory systems to reduce costs of moving and storing inventory.</a:t>
            </a:r>
          </a:p>
          <a:p>
            <a:pPr lvl="1"/>
            <a:r>
              <a:rPr lang="en-US" sz="2200" dirty="0"/>
              <a:t>Cellular manufacturing - products made by teams of employees in small workstations called cells.</a:t>
            </a:r>
          </a:p>
          <a:p>
            <a:pPr lvl="1"/>
            <a:r>
              <a:rPr lang="en-US" sz="2200" dirty="0"/>
              <a:t>Building quality into products by focusing on costs of good quality.</a:t>
            </a:r>
          </a:p>
          <a:p>
            <a:r>
              <a:rPr lang="en-US" sz="2400" dirty="0"/>
              <a:t>Lean accounting - eliminates waste; uses alternative performance measures; and simplifies product costing.</a:t>
            </a:r>
          </a:p>
        </p:txBody>
      </p:sp>
    </p:spTree>
    <p:extLst>
      <p:ext uri="{BB962C8B-B14F-4D97-AF65-F5344CB8AC3E}">
        <p14:creationId xmlns:p14="http://schemas.microsoft.com/office/powerpoint/2010/main" val="260421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Assigning Overhead Costs (2 of 2)</a:t>
            </a:r>
            <a:endParaRPr lang="en-US" dirty="0"/>
          </a:p>
        </p:txBody>
      </p:sp>
      <p:sp>
        <p:nvSpPr>
          <p:cNvPr id="4" name="Text Placeholder 3"/>
          <p:cNvSpPr>
            <a:spLocks noGrp="1"/>
          </p:cNvSpPr>
          <p:nvPr>
            <p:ph type="body" sz="quarter" idx="13"/>
          </p:nvPr>
        </p:nvSpPr>
        <p:spPr>
          <a:xfrm>
            <a:off x="550718" y="1676400"/>
            <a:ext cx="7966364" cy="988215"/>
          </a:xfrm>
        </p:spPr>
        <p:txBody>
          <a:bodyPr>
            <a:noAutofit/>
          </a:bodyPr>
          <a:lstStyle/>
          <a:p>
            <a:pPr lvl="0" fontAlgn="auto">
              <a:spcBef>
                <a:spcPts val="0"/>
              </a:spcBef>
              <a:spcAft>
                <a:spcPts val="0"/>
              </a:spcAft>
              <a:defRPr/>
            </a:pPr>
            <a:r>
              <a:rPr lang="en-US" altLang="en-US" b="1" kern="0" dirty="0">
                <a:solidFill>
                  <a:prstClr val="black"/>
                </a:solidFill>
              </a:rPr>
              <a:t>Learning Objective C1: </a:t>
            </a:r>
            <a:r>
              <a:rPr lang="en-US" altLang="en-US" dirty="0"/>
              <a:t>Distinguish between the plantwide overhead rate method, the departmental overhead rate method, and the activity-based costing method.</a:t>
            </a:r>
            <a:endParaRPr lang="en-US" b="1" kern="0" dirty="0">
              <a:solidFill>
                <a:prstClr val="black"/>
              </a:solidFill>
            </a:endParaRPr>
          </a:p>
        </p:txBody>
      </p:sp>
      <p:sp>
        <p:nvSpPr>
          <p:cNvPr id="8" name="Content Placeholder 7"/>
          <p:cNvSpPr>
            <a:spLocks noGrp="1"/>
          </p:cNvSpPr>
          <p:nvPr>
            <p:ph idx="1"/>
          </p:nvPr>
        </p:nvSpPr>
        <p:spPr>
          <a:xfrm>
            <a:off x="342900" y="2819400"/>
            <a:ext cx="8343900" cy="3581400"/>
          </a:xfrm>
        </p:spPr>
        <p:txBody>
          <a:bodyPr>
            <a:normAutofit/>
          </a:bodyPr>
          <a:lstStyle/>
          <a:p>
            <a:r>
              <a:rPr lang="en-US" altLang="en-US" dirty="0"/>
              <a:t>Overhead can be assigned to production in one of three ways:</a:t>
            </a:r>
          </a:p>
          <a:p>
            <a:pPr lvl="1"/>
            <a:r>
              <a:rPr lang="en-US" altLang="en-US" dirty="0"/>
              <a:t>Single plant-wide overhead rate</a:t>
            </a:r>
          </a:p>
          <a:p>
            <a:pPr lvl="1"/>
            <a:r>
              <a:rPr lang="en-US" altLang="en-US" dirty="0"/>
              <a:t>Departmental overhead rates</a:t>
            </a:r>
          </a:p>
          <a:p>
            <a:pPr lvl="1"/>
            <a:r>
              <a:rPr lang="en-US" altLang="en-US" dirty="0"/>
              <a:t>Activity-based costing</a:t>
            </a:r>
            <a:endParaRPr lang="en-US" altLang="en-US" sz="2600" dirty="0"/>
          </a:p>
        </p:txBody>
      </p:sp>
    </p:spTree>
    <p:extLst>
      <p:ext uri="{BB962C8B-B14F-4D97-AF65-F5344CB8AC3E}">
        <p14:creationId xmlns:p14="http://schemas.microsoft.com/office/powerpoint/2010/main" val="1323237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77190" y="2310818"/>
            <a:ext cx="8465820" cy="2565982"/>
          </a:xfrm>
        </p:spPr>
        <p:txBody>
          <a:bodyPr>
            <a:noAutofit/>
          </a:bodyPr>
          <a:lstStyle/>
          <a:p>
            <a:r>
              <a:rPr lang="en-US" altLang="en-US" b="1" dirty="0"/>
              <a:t>Learning Objective C3: </a:t>
            </a:r>
            <a:r>
              <a:rPr lang="en-US" altLang="en-US" dirty="0"/>
              <a:t>Describe the four types of activities that cause overhead costs.</a:t>
            </a:r>
          </a:p>
        </p:txBody>
      </p:sp>
    </p:spTree>
    <p:extLst>
      <p:ext uri="{BB962C8B-B14F-4D97-AF65-F5344CB8AC3E}">
        <p14:creationId xmlns:p14="http://schemas.microsoft.com/office/powerpoint/2010/main" val="1413536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Types of Activities</a:t>
            </a:r>
            <a:endParaRPr lang="en-US" dirty="0"/>
          </a:p>
        </p:txBody>
      </p:sp>
      <p:sp>
        <p:nvSpPr>
          <p:cNvPr id="5" name="Text Placeholder 4"/>
          <p:cNvSpPr>
            <a:spLocks noGrp="1"/>
          </p:cNvSpPr>
          <p:nvPr>
            <p:ph type="body" sz="quarter" idx="13"/>
          </p:nvPr>
        </p:nvSpPr>
        <p:spPr>
          <a:xfrm>
            <a:off x="206188" y="1687236"/>
            <a:ext cx="8763000" cy="674964"/>
          </a:xfrm>
        </p:spPr>
        <p:txBody>
          <a:bodyPr>
            <a:noAutofit/>
          </a:bodyPr>
          <a:lstStyle/>
          <a:p>
            <a:pPr lvl="0" fontAlgn="auto">
              <a:spcBef>
                <a:spcPts val="0"/>
              </a:spcBef>
              <a:spcAft>
                <a:spcPts val="0"/>
              </a:spcAft>
              <a:defRPr/>
            </a:pPr>
            <a:r>
              <a:rPr lang="en-US" altLang="en-US" b="1" kern="0" dirty="0">
                <a:solidFill>
                  <a:prstClr val="black"/>
                </a:solidFill>
              </a:rPr>
              <a:t>Learning Objective C3: </a:t>
            </a:r>
            <a:r>
              <a:rPr lang="en-US" altLang="en-US" dirty="0"/>
              <a:t>Describe the four types of activities that cause overhead costs.</a:t>
            </a:r>
            <a:endParaRPr lang="en-US" kern="0" dirty="0">
              <a:solidFill>
                <a:prstClr val="black"/>
              </a:solidFill>
            </a:endParaRPr>
          </a:p>
        </p:txBody>
      </p:sp>
      <p:sp>
        <p:nvSpPr>
          <p:cNvPr id="4" name="Content Placeholder 3"/>
          <p:cNvSpPr>
            <a:spLocks noGrp="1"/>
          </p:cNvSpPr>
          <p:nvPr>
            <p:ph idx="1"/>
          </p:nvPr>
        </p:nvSpPr>
        <p:spPr>
          <a:xfrm>
            <a:off x="342900" y="2590801"/>
            <a:ext cx="8343900" cy="3810000"/>
          </a:xfrm>
        </p:spPr>
        <p:txBody>
          <a:bodyPr>
            <a:normAutofit/>
          </a:bodyPr>
          <a:lstStyle/>
          <a:p>
            <a:r>
              <a:rPr lang="en-US" altLang="en-US" dirty="0"/>
              <a:t>Unit-level</a:t>
            </a:r>
          </a:p>
          <a:p>
            <a:r>
              <a:rPr lang="en-US" altLang="en-US" dirty="0"/>
              <a:t>Batch-level</a:t>
            </a:r>
          </a:p>
          <a:p>
            <a:r>
              <a:rPr lang="en-US" altLang="en-US" dirty="0"/>
              <a:t>Product-level</a:t>
            </a:r>
          </a:p>
          <a:p>
            <a:r>
              <a:rPr lang="en-US" altLang="en-US" dirty="0"/>
              <a:t>Facility-level</a:t>
            </a:r>
          </a:p>
        </p:txBody>
      </p:sp>
    </p:spTree>
    <p:extLst>
      <p:ext uri="{BB962C8B-B14F-4D97-AF65-F5344CB8AC3E}">
        <p14:creationId xmlns:p14="http://schemas.microsoft.com/office/powerpoint/2010/main" val="1197712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Levels of Activities (1 of 2)</a:t>
            </a:r>
          </a:p>
        </p:txBody>
      </p:sp>
      <p:sp>
        <p:nvSpPr>
          <p:cNvPr id="5" name="Text Placeholder 4"/>
          <p:cNvSpPr>
            <a:spLocks noGrp="1"/>
          </p:cNvSpPr>
          <p:nvPr>
            <p:ph type="body" sz="quarter" idx="13"/>
          </p:nvPr>
        </p:nvSpPr>
        <p:spPr>
          <a:xfrm>
            <a:off x="206188" y="1600200"/>
            <a:ext cx="8763000" cy="674964"/>
          </a:xfrm>
        </p:spPr>
        <p:txBody>
          <a:bodyPr>
            <a:noAutofit/>
          </a:bodyPr>
          <a:lstStyle/>
          <a:p>
            <a:pPr lvl="0" fontAlgn="auto">
              <a:spcBef>
                <a:spcPts val="0"/>
              </a:spcBef>
              <a:spcAft>
                <a:spcPts val="0"/>
              </a:spcAft>
              <a:defRPr/>
            </a:pPr>
            <a:r>
              <a:rPr lang="en-US" altLang="en-US" b="1" kern="0" dirty="0">
                <a:solidFill>
                  <a:prstClr val="black"/>
                </a:solidFill>
              </a:rPr>
              <a:t>Learning Objective C3: </a:t>
            </a:r>
            <a:r>
              <a:rPr lang="en-US" altLang="en-US" dirty="0"/>
              <a:t>Describe the four types of activities that cause overhead costs.</a:t>
            </a:r>
            <a:endParaRPr lang="en-US" kern="0" dirty="0">
              <a:solidFill>
                <a:prstClr val="black"/>
              </a:solidFill>
            </a:endParaRPr>
          </a:p>
        </p:txBody>
      </p:sp>
      <p:sp>
        <p:nvSpPr>
          <p:cNvPr id="4" name="Content Placeholder 3"/>
          <p:cNvSpPr>
            <a:spLocks noGrp="1"/>
          </p:cNvSpPr>
          <p:nvPr>
            <p:ph idx="1"/>
          </p:nvPr>
        </p:nvSpPr>
        <p:spPr>
          <a:xfrm>
            <a:off x="419100" y="2514600"/>
            <a:ext cx="8343900" cy="3886200"/>
          </a:xfrm>
        </p:spPr>
        <p:txBody>
          <a:bodyPr>
            <a:noAutofit/>
          </a:bodyPr>
          <a:lstStyle/>
          <a:p>
            <a:pPr marL="0" indent="0">
              <a:buNone/>
            </a:pPr>
            <a:r>
              <a:rPr lang="en-US" altLang="en-US" b="1" dirty="0"/>
              <a:t>Unit-level:</a:t>
            </a:r>
          </a:p>
          <a:p>
            <a:pPr marL="0" indent="0">
              <a:buNone/>
            </a:pPr>
            <a:r>
              <a:rPr lang="en-US" altLang="en-US" dirty="0"/>
              <a:t>Unit-level activities are performed on each product unit; for example, providing electricity to power machinery in the machining department is needed to produce each unit of product.</a:t>
            </a:r>
          </a:p>
          <a:p>
            <a:pPr marL="0" indent="0">
              <a:buNone/>
            </a:pPr>
            <a:r>
              <a:rPr lang="en-US" altLang="en-US" b="1" dirty="0"/>
              <a:t>Batch-level:</a:t>
            </a:r>
          </a:p>
          <a:p>
            <a:pPr marL="0" indent="0">
              <a:buNone/>
            </a:pPr>
            <a:r>
              <a:rPr lang="en-US" altLang="en-US" dirty="0"/>
              <a:t>Batch-level activities are performed only on each batch or group of units.</a:t>
            </a:r>
          </a:p>
        </p:txBody>
      </p:sp>
    </p:spTree>
    <p:extLst>
      <p:ext uri="{BB962C8B-B14F-4D97-AF65-F5344CB8AC3E}">
        <p14:creationId xmlns:p14="http://schemas.microsoft.com/office/powerpoint/2010/main" val="1523602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Levels of Activities (2 of 2)</a:t>
            </a:r>
          </a:p>
        </p:txBody>
      </p:sp>
      <p:sp>
        <p:nvSpPr>
          <p:cNvPr id="5" name="Text Placeholder 4"/>
          <p:cNvSpPr>
            <a:spLocks noGrp="1"/>
          </p:cNvSpPr>
          <p:nvPr>
            <p:ph type="body" sz="quarter" idx="13"/>
          </p:nvPr>
        </p:nvSpPr>
        <p:spPr>
          <a:xfrm>
            <a:off x="206188" y="1687236"/>
            <a:ext cx="8763000" cy="674964"/>
          </a:xfrm>
        </p:spPr>
        <p:txBody>
          <a:bodyPr>
            <a:noAutofit/>
          </a:bodyPr>
          <a:lstStyle/>
          <a:p>
            <a:pPr lvl="0" fontAlgn="auto">
              <a:spcBef>
                <a:spcPts val="0"/>
              </a:spcBef>
              <a:spcAft>
                <a:spcPts val="0"/>
              </a:spcAft>
              <a:defRPr/>
            </a:pPr>
            <a:r>
              <a:rPr lang="en-US" altLang="en-US" b="1" kern="0" dirty="0">
                <a:solidFill>
                  <a:prstClr val="black"/>
                </a:solidFill>
              </a:rPr>
              <a:t>Learning Objective C3: </a:t>
            </a:r>
            <a:r>
              <a:rPr lang="en-US" altLang="en-US" dirty="0"/>
              <a:t>Describe the four types of activities that cause overhead costs.</a:t>
            </a:r>
            <a:endParaRPr lang="en-US" kern="0" dirty="0">
              <a:solidFill>
                <a:prstClr val="black"/>
              </a:solidFill>
            </a:endParaRPr>
          </a:p>
        </p:txBody>
      </p:sp>
      <p:sp>
        <p:nvSpPr>
          <p:cNvPr id="4" name="Content Placeholder 3"/>
          <p:cNvSpPr>
            <a:spLocks noGrp="1"/>
          </p:cNvSpPr>
          <p:nvPr>
            <p:ph idx="1"/>
          </p:nvPr>
        </p:nvSpPr>
        <p:spPr>
          <a:xfrm>
            <a:off x="381000" y="2514600"/>
            <a:ext cx="8382000" cy="3886200"/>
          </a:xfrm>
        </p:spPr>
        <p:txBody>
          <a:bodyPr>
            <a:normAutofit/>
          </a:bodyPr>
          <a:lstStyle/>
          <a:p>
            <a:pPr marL="0" indent="0">
              <a:buNone/>
            </a:pPr>
            <a:r>
              <a:rPr lang="en-US" altLang="en-US" b="1" dirty="0"/>
              <a:t>Product-level:</a:t>
            </a:r>
          </a:p>
          <a:p>
            <a:pPr marL="0" indent="0">
              <a:buNone/>
            </a:pPr>
            <a:r>
              <a:rPr lang="en-US" altLang="en-US" dirty="0"/>
              <a:t>Product-level activities are performed on each product line and are not affected by either numbers of units or batches.</a:t>
            </a:r>
          </a:p>
          <a:p>
            <a:pPr marL="0" indent="0">
              <a:buNone/>
            </a:pPr>
            <a:r>
              <a:rPr lang="en-US" altLang="en-US" b="1" dirty="0"/>
              <a:t>Facility-level:</a:t>
            </a:r>
          </a:p>
          <a:p>
            <a:pPr marL="0" indent="0">
              <a:buNone/>
            </a:pPr>
            <a:r>
              <a:rPr lang="en-US" altLang="en-US" dirty="0"/>
              <a:t>Facility-level activities are performed to sustain facility capacity as a whole and are not caused by any specific product.</a:t>
            </a:r>
          </a:p>
        </p:txBody>
      </p:sp>
    </p:spTree>
    <p:extLst>
      <p:ext uri="{BB962C8B-B14F-4D97-AF65-F5344CB8AC3E}">
        <p14:creationId xmlns:p14="http://schemas.microsoft.com/office/powerpoint/2010/main" val="1494362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Examples of Activity Levels (1 of 2)</a:t>
            </a:r>
          </a:p>
        </p:txBody>
      </p:sp>
      <p:sp>
        <p:nvSpPr>
          <p:cNvPr id="9" name="Text Placeholder 8"/>
          <p:cNvSpPr>
            <a:spLocks noGrp="1"/>
          </p:cNvSpPr>
          <p:nvPr>
            <p:ph type="body" sz="quarter" idx="13"/>
          </p:nvPr>
        </p:nvSpPr>
        <p:spPr>
          <a:xfrm>
            <a:off x="152400" y="1600200"/>
            <a:ext cx="8801100" cy="613604"/>
          </a:xfrm>
        </p:spPr>
        <p:txBody>
          <a:bodyPr>
            <a:noAutofit/>
          </a:bodyPr>
          <a:lstStyle/>
          <a:p>
            <a:pPr lvl="0" fontAlgn="auto">
              <a:spcBef>
                <a:spcPts val="0"/>
              </a:spcBef>
              <a:spcAft>
                <a:spcPts val="0"/>
              </a:spcAft>
              <a:defRPr/>
            </a:pPr>
            <a:r>
              <a:rPr lang="en-US" altLang="en-US" b="1" kern="0" dirty="0">
                <a:solidFill>
                  <a:prstClr val="black"/>
                </a:solidFill>
              </a:rPr>
              <a:t>Learning Objective C3: </a:t>
            </a:r>
            <a:r>
              <a:rPr lang="en-US" altLang="en-US" dirty="0"/>
              <a:t>Describe the four types of activities that cause overhead costs.</a:t>
            </a:r>
            <a:endParaRPr lang="en-US" kern="0" dirty="0">
              <a:solidFill>
                <a:prstClr val="black"/>
              </a:solidFill>
            </a:endParaRPr>
          </a:p>
        </p:txBody>
      </p:sp>
      <p:sp>
        <p:nvSpPr>
          <p:cNvPr id="10" name="Content Placeholder 9"/>
          <p:cNvSpPr>
            <a:spLocks noGrp="1"/>
          </p:cNvSpPr>
          <p:nvPr>
            <p:ph sz="quarter" idx="15"/>
          </p:nvPr>
        </p:nvSpPr>
        <p:spPr>
          <a:xfrm>
            <a:off x="457200" y="2321730"/>
            <a:ext cx="8305800" cy="497670"/>
          </a:xfrm>
        </p:spPr>
        <p:txBody>
          <a:bodyPr>
            <a:normAutofit/>
          </a:bodyPr>
          <a:lstStyle/>
          <a:p>
            <a:pPr marL="0" indent="0" fontAlgn="auto">
              <a:spcBef>
                <a:spcPts val="0"/>
              </a:spcBef>
              <a:spcAft>
                <a:spcPts val="0"/>
              </a:spcAft>
              <a:buNone/>
              <a:defRPr/>
            </a:pPr>
            <a:r>
              <a:rPr lang="en-US" sz="2400" kern="0" dirty="0"/>
              <a:t>Exhibit 17.16</a:t>
            </a:r>
          </a:p>
        </p:txBody>
      </p:sp>
      <p:graphicFrame>
        <p:nvGraphicFramePr>
          <p:cNvPr id="15" name="Table 14"/>
          <p:cNvGraphicFramePr>
            <a:graphicFrameLocks noGrp="1"/>
          </p:cNvGraphicFramePr>
          <p:nvPr>
            <p:extLst>
              <p:ext uri="{D42A27DB-BD31-4B8C-83A1-F6EECF244321}">
                <p14:modId xmlns:p14="http://schemas.microsoft.com/office/powerpoint/2010/main" val="398718607"/>
              </p:ext>
            </p:extLst>
          </p:nvPr>
        </p:nvGraphicFramePr>
        <p:xfrm>
          <a:off x="333828" y="2818508"/>
          <a:ext cx="8458200" cy="3658492"/>
        </p:xfrm>
        <a:graphic>
          <a:graphicData uri="http://schemas.openxmlformats.org/drawingml/2006/table">
            <a:tbl>
              <a:tblPr firstRow="1" bandRow="1">
                <a:tableStyleId>{5940675A-B579-460E-94D1-54222C63F5DA}</a:tableStyleId>
              </a:tblPr>
              <a:tblGrid>
                <a:gridCol w="2105094">
                  <a:extLst>
                    <a:ext uri="{9D8B030D-6E8A-4147-A177-3AD203B41FA5}">
                      <a16:colId xmlns:a16="http://schemas.microsoft.com/office/drawing/2014/main" val="20000"/>
                    </a:ext>
                  </a:extLst>
                </a:gridCol>
                <a:gridCol w="3684111">
                  <a:extLst>
                    <a:ext uri="{9D8B030D-6E8A-4147-A177-3AD203B41FA5}">
                      <a16:colId xmlns:a16="http://schemas.microsoft.com/office/drawing/2014/main" val="20001"/>
                    </a:ext>
                  </a:extLst>
                </a:gridCol>
                <a:gridCol w="2668995">
                  <a:extLst>
                    <a:ext uri="{9D8B030D-6E8A-4147-A177-3AD203B41FA5}">
                      <a16:colId xmlns:a16="http://schemas.microsoft.com/office/drawing/2014/main" val="20002"/>
                    </a:ext>
                  </a:extLst>
                </a:gridCol>
              </a:tblGrid>
              <a:tr h="351412">
                <a:tc>
                  <a:txBody>
                    <a:bodyPr/>
                    <a:lstStyle/>
                    <a:p>
                      <a:pPr algn="ctr">
                        <a:spcBef>
                          <a:spcPts val="300"/>
                        </a:spcBef>
                      </a:pPr>
                      <a:r>
                        <a:rPr lang="en-US" sz="1200" b="1" dirty="0">
                          <a:latin typeface="Verdana" pitchFamily="34" charset="0"/>
                          <a:ea typeface="Verdana" pitchFamily="34" charset="0"/>
                          <a:cs typeface="Verdana" pitchFamily="34" charset="0"/>
                        </a:rPr>
                        <a:t>Activity Level</a:t>
                      </a:r>
                    </a:p>
                  </a:txBody>
                  <a:tcPr anchor="ctr"/>
                </a:tc>
                <a:tc>
                  <a:txBody>
                    <a:bodyPr/>
                    <a:lstStyle/>
                    <a:p>
                      <a:pPr algn="ctr">
                        <a:spcBef>
                          <a:spcPts val="300"/>
                        </a:spcBef>
                      </a:pPr>
                      <a:r>
                        <a:rPr lang="en-US" sz="1200" b="1" dirty="0">
                          <a:latin typeface="Verdana" pitchFamily="34" charset="0"/>
                          <a:ea typeface="Verdana" pitchFamily="34" charset="0"/>
                          <a:cs typeface="Verdana" pitchFamily="34" charset="0"/>
                        </a:rPr>
                        <a:t>Examples of Activity</a:t>
                      </a:r>
                    </a:p>
                  </a:txBody>
                  <a:tcPr anchor="ctr"/>
                </a:tc>
                <a:tc>
                  <a:txBody>
                    <a:bodyPr/>
                    <a:lstStyle/>
                    <a:p>
                      <a:pPr algn="ctr">
                        <a:spcBef>
                          <a:spcPts val="300"/>
                        </a:spcBef>
                      </a:pPr>
                      <a:r>
                        <a:rPr lang="en-US" sz="1200" b="1" dirty="0">
                          <a:latin typeface="Verdana" pitchFamily="34" charset="0"/>
                          <a:ea typeface="Verdana" pitchFamily="34" charset="0"/>
                          <a:cs typeface="Verdana" pitchFamily="34" charset="0"/>
                        </a:rPr>
                        <a:t>Activity Driver (Measure)</a:t>
                      </a:r>
                    </a:p>
                  </a:txBody>
                  <a:tcPr anchor="ctr"/>
                </a:tc>
                <a:extLst>
                  <a:ext uri="{0D108BD9-81ED-4DB2-BD59-A6C34878D82A}">
                    <a16:rowId xmlns:a16="http://schemas.microsoft.com/office/drawing/2014/main" val="10000"/>
                  </a:ext>
                </a:extLst>
              </a:tr>
              <a:tr h="606547">
                <a:tc>
                  <a:txBody>
                    <a:bodyPr/>
                    <a:lstStyle/>
                    <a:p>
                      <a:pPr>
                        <a:spcBef>
                          <a:spcPts val="300"/>
                        </a:spcBef>
                      </a:pPr>
                      <a:r>
                        <a:rPr lang="en-US" altLang="en-US" sz="1200" dirty="0">
                          <a:latin typeface="Verdana" pitchFamily="34" charset="0"/>
                          <a:ea typeface="Verdana" pitchFamily="34" charset="0"/>
                          <a:cs typeface="Verdana" pitchFamily="34" charset="0"/>
                        </a:rPr>
                        <a:t>Unit-level</a:t>
                      </a:r>
                    </a:p>
                  </a:txBody>
                  <a:tcPr anchor="ctr"/>
                </a:tc>
                <a:tc>
                  <a:txBody>
                    <a:bodyPr/>
                    <a:lstStyle/>
                    <a:p>
                      <a:pPr>
                        <a:spcBef>
                          <a:spcPts val="300"/>
                        </a:spcBef>
                      </a:pPr>
                      <a:r>
                        <a:rPr lang="en-US" sz="1200" dirty="0">
                          <a:latin typeface="Verdana" pitchFamily="34" charset="0"/>
                          <a:ea typeface="Verdana" pitchFamily="34" charset="0"/>
                          <a:cs typeface="Verdana" pitchFamily="34" charset="0"/>
                        </a:rPr>
                        <a:t>Cutting parts</a:t>
                      </a:r>
                    </a:p>
                    <a:p>
                      <a:pPr>
                        <a:spcBef>
                          <a:spcPts val="300"/>
                        </a:spcBef>
                      </a:pPr>
                      <a:r>
                        <a:rPr lang="en-US" sz="1200" dirty="0">
                          <a:latin typeface="Verdana" pitchFamily="34" charset="0"/>
                          <a:ea typeface="Verdana" pitchFamily="34" charset="0"/>
                          <a:cs typeface="Verdana" pitchFamily="34" charset="0"/>
                        </a:rPr>
                        <a:t>Assembling components</a:t>
                      </a:r>
                    </a:p>
                    <a:p>
                      <a:pPr>
                        <a:spcBef>
                          <a:spcPts val="300"/>
                        </a:spcBef>
                      </a:pPr>
                      <a:r>
                        <a:rPr lang="en-US" sz="1200" dirty="0">
                          <a:latin typeface="Verdana" pitchFamily="34" charset="0"/>
                          <a:ea typeface="Verdana" pitchFamily="34" charset="0"/>
                          <a:cs typeface="Verdana" pitchFamily="34" charset="0"/>
                        </a:rPr>
                        <a:t>Printing checks</a:t>
                      </a:r>
                    </a:p>
                  </a:txBody>
                  <a:tcPr anchor="ctr"/>
                </a:tc>
                <a:tc>
                  <a:txBody>
                    <a:bodyPr/>
                    <a:lstStyle/>
                    <a:p>
                      <a:pPr>
                        <a:spcBef>
                          <a:spcPts val="300"/>
                        </a:spcBef>
                      </a:pPr>
                      <a:r>
                        <a:rPr lang="en-US" sz="1200" dirty="0">
                          <a:latin typeface="Verdana" pitchFamily="34" charset="0"/>
                          <a:ea typeface="Verdana" pitchFamily="34" charset="0"/>
                          <a:cs typeface="Verdana" pitchFamily="34" charset="0"/>
                        </a:rPr>
                        <a:t>Machine hours</a:t>
                      </a:r>
                    </a:p>
                    <a:p>
                      <a:pPr>
                        <a:spcBef>
                          <a:spcPts val="300"/>
                        </a:spcBef>
                      </a:pPr>
                      <a:r>
                        <a:rPr lang="en-US" sz="1200" dirty="0">
                          <a:latin typeface="Verdana" pitchFamily="34" charset="0"/>
                          <a:ea typeface="Verdana" pitchFamily="34" charset="0"/>
                          <a:cs typeface="Verdana" pitchFamily="34" charset="0"/>
                        </a:rPr>
                        <a:t>Direct labor hours</a:t>
                      </a:r>
                    </a:p>
                    <a:p>
                      <a:pPr>
                        <a:spcBef>
                          <a:spcPts val="300"/>
                        </a:spcBef>
                      </a:pPr>
                      <a:r>
                        <a:rPr lang="en-US" sz="1200" dirty="0">
                          <a:latin typeface="Verdana" pitchFamily="34" charset="0"/>
                          <a:ea typeface="Verdana" pitchFamily="34" charset="0"/>
                          <a:cs typeface="Verdana" pitchFamily="34" charset="0"/>
                        </a:rPr>
                        <a:t>Number of checks</a:t>
                      </a:r>
                    </a:p>
                  </a:txBody>
                  <a:tcPr anchor="ctr"/>
                </a:tc>
                <a:extLst>
                  <a:ext uri="{0D108BD9-81ED-4DB2-BD59-A6C34878D82A}">
                    <a16:rowId xmlns:a16="http://schemas.microsoft.com/office/drawing/2014/main" val="10001"/>
                  </a:ext>
                </a:extLst>
              </a:tr>
              <a:tr h="779847">
                <a:tc>
                  <a:txBody>
                    <a:bodyPr/>
                    <a:lstStyle/>
                    <a:p>
                      <a:pPr>
                        <a:spcBef>
                          <a:spcPts val="300"/>
                        </a:spcBef>
                      </a:pPr>
                      <a:r>
                        <a:rPr lang="en-US" altLang="en-US" sz="1200" dirty="0">
                          <a:latin typeface="Verdana" pitchFamily="34" charset="0"/>
                          <a:ea typeface="Verdana" pitchFamily="34" charset="0"/>
                          <a:cs typeface="Verdana" pitchFamily="34" charset="0"/>
                        </a:rPr>
                        <a:t>Batch-level</a:t>
                      </a:r>
                    </a:p>
                  </a:txBody>
                  <a:tcPr anchor="ctr"/>
                </a:tc>
                <a:tc>
                  <a:txBody>
                    <a:bodyPr/>
                    <a:lstStyle/>
                    <a:p>
                      <a:pPr>
                        <a:spcBef>
                          <a:spcPts val="300"/>
                        </a:spcBef>
                      </a:pPr>
                      <a:r>
                        <a:rPr lang="en-US" sz="1200" dirty="0">
                          <a:latin typeface="Verdana" pitchFamily="34" charset="0"/>
                          <a:ea typeface="Verdana" pitchFamily="34" charset="0"/>
                          <a:cs typeface="Verdana" pitchFamily="34" charset="0"/>
                        </a:rPr>
                        <a:t>Calibrating machines</a:t>
                      </a:r>
                    </a:p>
                    <a:p>
                      <a:pPr>
                        <a:spcBef>
                          <a:spcPts val="300"/>
                        </a:spcBef>
                      </a:pPr>
                      <a:r>
                        <a:rPr lang="en-US" sz="1200" dirty="0">
                          <a:latin typeface="Verdana" pitchFamily="34" charset="0"/>
                          <a:ea typeface="Verdana" pitchFamily="34" charset="0"/>
                          <a:cs typeface="Verdana" pitchFamily="34" charset="0"/>
                        </a:rPr>
                        <a:t>Receiving shipments</a:t>
                      </a:r>
                    </a:p>
                    <a:p>
                      <a:pPr>
                        <a:spcBef>
                          <a:spcPts val="300"/>
                        </a:spcBef>
                      </a:pPr>
                      <a:r>
                        <a:rPr lang="en-US" sz="1200" dirty="0">
                          <a:latin typeface="Verdana" pitchFamily="34" charset="0"/>
                          <a:ea typeface="Verdana" pitchFamily="34" charset="0"/>
                          <a:cs typeface="Verdana" pitchFamily="34" charset="0"/>
                        </a:rPr>
                        <a:t>Sampling product quality</a:t>
                      </a:r>
                    </a:p>
                    <a:p>
                      <a:pPr>
                        <a:spcBef>
                          <a:spcPts val="300"/>
                        </a:spcBef>
                      </a:pPr>
                      <a:r>
                        <a:rPr lang="en-US" sz="1200" dirty="0">
                          <a:latin typeface="Verdana" pitchFamily="34" charset="0"/>
                          <a:ea typeface="Verdana" pitchFamily="34" charset="0"/>
                          <a:cs typeface="Verdana" pitchFamily="34" charset="0"/>
                        </a:rPr>
                        <a:t>Recycling hazardous waste</a:t>
                      </a:r>
                    </a:p>
                  </a:txBody>
                  <a:tcPr anchor="ctr"/>
                </a:tc>
                <a:tc>
                  <a:txBody>
                    <a:bodyPr/>
                    <a:lstStyle/>
                    <a:p>
                      <a:pPr>
                        <a:spcBef>
                          <a:spcPts val="300"/>
                        </a:spcBef>
                      </a:pPr>
                      <a:r>
                        <a:rPr lang="en-US" sz="1200" dirty="0">
                          <a:latin typeface="Verdana" pitchFamily="34" charset="0"/>
                          <a:ea typeface="Verdana" pitchFamily="34" charset="0"/>
                          <a:cs typeface="Verdana" pitchFamily="34" charset="0"/>
                        </a:rPr>
                        <a:t>Number of batches</a:t>
                      </a:r>
                    </a:p>
                    <a:p>
                      <a:pPr>
                        <a:spcBef>
                          <a:spcPts val="300"/>
                        </a:spcBef>
                      </a:pPr>
                      <a:r>
                        <a:rPr lang="en-US" sz="1200" dirty="0">
                          <a:latin typeface="Verdana" pitchFamily="34" charset="0"/>
                          <a:ea typeface="Verdana" pitchFamily="34" charset="0"/>
                          <a:cs typeface="Verdana" pitchFamily="34" charset="0"/>
                        </a:rPr>
                        <a:t>Number of orders</a:t>
                      </a:r>
                    </a:p>
                    <a:p>
                      <a:pPr>
                        <a:spcBef>
                          <a:spcPts val="300"/>
                        </a:spcBef>
                      </a:pPr>
                      <a:r>
                        <a:rPr lang="en-US" sz="1200" dirty="0">
                          <a:latin typeface="Verdana" pitchFamily="34" charset="0"/>
                          <a:ea typeface="Verdana" pitchFamily="34" charset="0"/>
                          <a:cs typeface="Verdana" pitchFamily="34" charset="0"/>
                        </a:rPr>
                        <a:t>Number of lots produced</a:t>
                      </a:r>
                    </a:p>
                    <a:p>
                      <a:pPr>
                        <a:spcBef>
                          <a:spcPts val="300"/>
                        </a:spcBef>
                      </a:pPr>
                      <a:r>
                        <a:rPr lang="en-US" sz="1200" dirty="0">
                          <a:latin typeface="Verdana" pitchFamily="34" charset="0"/>
                          <a:ea typeface="Verdana" pitchFamily="34" charset="0"/>
                          <a:cs typeface="Verdana" pitchFamily="34" charset="0"/>
                        </a:rPr>
                        <a:t>Tons recycled</a:t>
                      </a:r>
                    </a:p>
                  </a:txBody>
                  <a:tcPr anchor="ctr"/>
                </a:tc>
                <a:extLst>
                  <a:ext uri="{0D108BD9-81ED-4DB2-BD59-A6C34878D82A}">
                    <a16:rowId xmlns:a16="http://schemas.microsoft.com/office/drawing/2014/main" val="10002"/>
                  </a:ext>
                </a:extLst>
              </a:tr>
              <a:tr h="606547">
                <a:tc>
                  <a:txBody>
                    <a:bodyPr/>
                    <a:lstStyle/>
                    <a:p>
                      <a:pPr>
                        <a:spcBef>
                          <a:spcPts val="300"/>
                        </a:spcBef>
                      </a:pPr>
                      <a:r>
                        <a:rPr lang="en-US" altLang="en-US" sz="1200" dirty="0">
                          <a:latin typeface="Verdana" pitchFamily="34" charset="0"/>
                          <a:ea typeface="Verdana" pitchFamily="34" charset="0"/>
                          <a:cs typeface="Verdana" pitchFamily="34" charset="0"/>
                        </a:rPr>
                        <a:t>Product-level</a:t>
                      </a:r>
                    </a:p>
                  </a:txBody>
                  <a:tcPr anchor="ctr"/>
                </a:tc>
                <a:tc>
                  <a:txBody>
                    <a:bodyPr/>
                    <a:lstStyle/>
                    <a:p>
                      <a:pPr>
                        <a:spcBef>
                          <a:spcPts val="300"/>
                        </a:spcBef>
                      </a:pPr>
                      <a:r>
                        <a:rPr lang="en-US" sz="1200" dirty="0">
                          <a:latin typeface="Verdana" pitchFamily="34" charset="0"/>
                          <a:ea typeface="Verdana" pitchFamily="34" charset="0"/>
                          <a:cs typeface="Verdana" pitchFamily="34" charset="0"/>
                        </a:rPr>
                        <a:t>Designing modifications</a:t>
                      </a:r>
                    </a:p>
                    <a:p>
                      <a:pPr>
                        <a:spcBef>
                          <a:spcPts val="300"/>
                        </a:spcBef>
                      </a:pPr>
                      <a:r>
                        <a:rPr lang="en-US" sz="1200" dirty="0">
                          <a:latin typeface="Verdana" pitchFamily="34" charset="0"/>
                          <a:ea typeface="Verdana" pitchFamily="34" charset="0"/>
                          <a:cs typeface="Verdana" pitchFamily="34" charset="0"/>
                        </a:rPr>
                        <a:t>Organizing production</a:t>
                      </a:r>
                    </a:p>
                    <a:p>
                      <a:pPr>
                        <a:spcBef>
                          <a:spcPts val="300"/>
                        </a:spcBef>
                      </a:pPr>
                      <a:r>
                        <a:rPr lang="en-US" sz="1200" dirty="0">
                          <a:latin typeface="Verdana" pitchFamily="34" charset="0"/>
                          <a:ea typeface="Verdana" pitchFamily="34" charset="0"/>
                          <a:cs typeface="Verdana" pitchFamily="34" charset="0"/>
                        </a:rPr>
                        <a:t>Controlling inventory</a:t>
                      </a:r>
                    </a:p>
                  </a:txBody>
                  <a:tcPr anchor="ctr"/>
                </a:tc>
                <a:tc>
                  <a:txBody>
                    <a:bodyPr/>
                    <a:lstStyle/>
                    <a:p>
                      <a:pPr>
                        <a:spcBef>
                          <a:spcPts val="300"/>
                        </a:spcBef>
                      </a:pPr>
                      <a:r>
                        <a:rPr lang="en-US" sz="1200" dirty="0">
                          <a:latin typeface="Verdana" pitchFamily="34" charset="0"/>
                          <a:ea typeface="Verdana" pitchFamily="34" charset="0"/>
                          <a:cs typeface="Verdana" pitchFamily="34" charset="0"/>
                        </a:rPr>
                        <a:t>Change requests</a:t>
                      </a:r>
                    </a:p>
                    <a:p>
                      <a:pPr>
                        <a:spcBef>
                          <a:spcPts val="300"/>
                        </a:spcBef>
                      </a:pPr>
                      <a:r>
                        <a:rPr lang="en-US" sz="1200" dirty="0">
                          <a:latin typeface="Verdana" pitchFamily="34" charset="0"/>
                          <a:ea typeface="Verdana" pitchFamily="34" charset="0"/>
                          <a:cs typeface="Verdana" pitchFamily="34" charset="0"/>
                        </a:rPr>
                        <a:t>Engineering hours</a:t>
                      </a:r>
                    </a:p>
                    <a:p>
                      <a:pPr>
                        <a:spcBef>
                          <a:spcPts val="300"/>
                        </a:spcBef>
                      </a:pPr>
                      <a:r>
                        <a:rPr lang="en-US" sz="1200" dirty="0">
                          <a:latin typeface="Verdana" pitchFamily="34" charset="0"/>
                          <a:ea typeface="Verdana" pitchFamily="34" charset="0"/>
                          <a:cs typeface="Verdana" pitchFamily="34" charset="0"/>
                        </a:rPr>
                        <a:t>Parts per product</a:t>
                      </a:r>
                    </a:p>
                  </a:txBody>
                  <a:tcPr anchor="ctr"/>
                </a:tc>
                <a:extLst>
                  <a:ext uri="{0D108BD9-81ED-4DB2-BD59-A6C34878D82A}">
                    <a16:rowId xmlns:a16="http://schemas.microsoft.com/office/drawing/2014/main" val="10003"/>
                  </a:ext>
                </a:extLst>
              </a:tr>
              <a:tr h="779847">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altLang="en-US" sz="1200" dirty="0">
                          <a:latin typeface="Verdana" pitchFamily="34" charset="0"/>
                          <a:ea typeface="Verdana" pitchFamily="34" charset="0"/>
                          <a:cs typeface="Verdana" pitchFamily="34" charset="0"/>
                        </a:rPr>
                        <a:t>Facility-level</a:t>
                      </a:r>
                    </a:p>
                  </a:txBody>
                  <a:tcPr anchor="ctr"/>
                </a:tc>
                <a:tc>
                  <a:txBody>
                    <a:bodyPr/>
                    <a:lstStyle/>
                    <a:p>
                      <a:pPr>
                        <a:spcBef>
                          <a:spcPts val="300"/>
                        </a:spcBef>
                      </a:pPr>
                      <a:r>
                        <a:rPr lang="en-US" sz="1200" dirty="0">
                          <a:latin typeface="Verdana" pitchFamily="34" charset="0"/>
                          <a:ea typeface="Verdana" pitchFamily="34" charset="0"/>
                          <a:cs typeface="Verdana" pitchFamily="34" charset="0"/>
                        </a:rPr>
                        <a:t>Cleaning workplace</a:t>
                      </a:r>
                    </a:p>
                    <a:p>
                      <a:pPr>
                        <a:spcBef>
                          <a:spcPts val="300"/>
                        </a:spcBef>
                      </a:pPr>
                      <a:r>
                        <a:rPr lang="en-US" sz="1200" dirty="0">
                          <a:latin typeface="Verdana" pitchFamily="34" charset="0"/>
                          <a:ea typeface="Verdana" pitchFamily="34" charset="0"/>
                          <a:cs typeface="Verdana" pitchFamily="34" charset="0"/>
                        </a:rPr>
                        <a:t>Providing electricity</a:t>
                      </a:r>
                    </a:p>
                    <a:p>
                      <a:pPr>
                        <a:spcBef>
                          <a:spcPts val="300"/>
                        </a:spcBef>
                      </a:pPr>
                      <a:r>
                        <a:rPr lang="en-US" sz="1200" dirty="0">
                          <a:latin typeface="Verdana" pitchFamily="34" charset="0"/>
                          <a:ea typeface="Verdana" pitchFamily="34" charset="0"/>
                          <a:cs typeface="Verdana" pitchFamily="34" charset="0"/>
                        </a:rPr>
                        <a:t>Providing personnel support</a:t>
                      </a:r>
                    </a:p>
                    <a:p>
                      <a:pPr>
                        <a:spcBef>
                          <a:spcPts val="300"/>
                        </a:spcBef>
                      </a:pPr>
                      <a:r>
                        <a:rPr lang="en-US" sz="1200" dirty="0">
                          <a:latin typeface="Verdana" pitchFamily="34" charset="0"/>
                          <a:ea typeface="Verdana" pitchFamily="34" charset="0"/>
                          <a:cs typeface="Verdana" pitchFamily="34" charset="0"/>
                        </a:rPr>
                        <a:t>Reducing greenhouse gas emissions</a:t>
                      </a:r>
                    </a:p>
                  </a:txBody>
                  <a:tcPr anchor="ctr"/>
                </a:tc>
                <a:tc>
                  <a:txBody>
                    <a:bodyPr/>
                    <a:lstStyle/>
                    <a:p>
                      <a:pPr>
                        <a:spcBef>
                          <a:spcPts val="300"/>
                        </a:spcBef>
                      </a:pPr>
                      <a:r>
                        <a:rPr lang="en-US" sz="1200" dirty="0">
                          <a:latin typeface="Verdana" pitchFamily="34" charset="0"/>
                          <a:ea typeface="Verdana" pitchFamily="34" charset="0"/>
                          <a:cs typeface="Verdana" pitchFamily="34" charset="0"/>
                        </a:rPr>
                        <a:t>Square feet of floors*</a:t>
                      </a:r>
                    </a:p>
                    <a:p>
                      <a:pPr>
                        <a:spcBef>
                          <a:spcPts val="300"/>
                        </a:spcBef>
                      </a:pPr>
                      <a:r>
                        <a:rPr lang="en-US" sz="1200" dirty="0">
                          <a:latin typeface="Verdana" pitchFamily="34" charset="0"/>
                          <a:ea typeface="Verdana" pitchFamily="34" charset="0"/>
                          <a:cs typeface="Verdana" pitchFamily="34" charset="0"/>
                        </a:rPr>
                        <a:t>Kilowatt hours*</a:t>
                      </a:r>
                    </a:p>
                    <a:p>
                      <a:pPr>
                        <a:spcBef>
                          <a:spcPts val="300"/>
                        </a:spcBef>
                      </a:pPr>
                      <a:r>
                        <a:rPr lang="en-US" sz="1200" dirty="0">
                          <a:latin typeface="Verdana" pitchFamily="34" charset="0"/>
                          <a:ea typeface="Verdana" pitchFamily="34" charset="0"/>
                          <a:cs typeface="Verdana" pitchFamily="34" charset="0"/>
                        </a:rPr>
                        <a:t>Number of employees*</a:t>
                      </a:r>
                    </a:p>
                    <a:p>
                      <a:pPr>
                        <a:spcBef>
                          <a:spcPts val="300"/>
                        </a:spcBef>
                      </a:pPr>
                      <a:r>
                        <a:rPr lang="en-US" sz="1200" dirty="0">
                          <a:latin typeface="Verdana" pitchFamily="34" charset="0"/>
                          <a:ea typeface="Verdana" pitchFamily="34" charset="0"/>
                          <a:cs typeface="Verdana" pitchFamily="34" charset="0"/>
                        </a:rPr>
                        <a:t>Tons of CO</a:t>
                      </a:r>
                      <a:r>
                        <a:rPr lang="en-US" sz="1200" baseline="-25000" dirty="0">
                          <a:latin typeface="Verdana" pitchFamily="34" charset="0"/>
                          <a:ea typeface="Verdana" pitchFamily="34" charset="0"/>
                          <a:cs typeface="Verdana" pitchFamily="34" charset="0"/>
                        </a:rPr>
                        <a:t>2</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5498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a:t>Examples of Activity Levels (2 of 2)</a:t>
            </a:r>
            <a:endParaRPr lang="en-US" dirty="0"/>
          </a:p>
        </p:txBody>
      </p:sp>
      <p:sp>
        <p:nvSpPr>
          <p:cNvPr id="10" name="Text Placeholder 9"/>
          <p:cNvSpPr>
            <a:spLocks noGrp="1"/>
          </p:cNvSpPr>
          <p:nvPr>
            <p:ph type="body" sz="quarter" idx="13"/>
          </p:nvPr>
        </p:nvSpPr>
        <p:spPr>
          <a:xfrm>
            <a:off x="206188" y="1788698"/>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C3: </a:t>
            </a:r>
            <a:r>
              <a:rPr lang="en-US" altLang="en-US" dirty="0"/>
              <a:t>Describe the four types of activities that cause overhead costs.</a:t>
            </a:r>
            <a:endParaRPr lang="en-US" kern="0" dirty="0">
              <a:solidFill>
                <a:prstClr val="black"/>
              </a:solidFill>
            </a:endParaRPr>
          </a:p>
        </p:txBody>
      </p:sp>
      <p:sp>
        <p:nvSpPr>
          <p:cNvPr id="9" name="Content Placeholder 8"/>
          <p:cNvSpPr>
            <a:spLocks noGrp="1"/>
          </p:cNvSpPr>
          <p:nvPr>
            <p:ph idx="1"/>
          </p:nvPr>
        </p:nvSpPr>
        <p:spPr>
          <a:xfrm>
            <a:off x="457200" y="2667000"/>
            <a:ext cx="8305800" cy="3657600"/>
          </a:xfrm>
        </p:spPr>
        <p:txBody>
          <a:bodyPr>
            <a:normAutofit/>
          </a:bodyPr>
          <a:lstStyle/>
          <a:p>
            <a:pPr marL="0" indent="0">
              <a:buNone/>
            </a:pPr>
            <a:r>
              <a:rPr lang="en-US" sz="2000" dirty="0"/>
              <a:t>* Facility-level costs are not traceable to individual product lines, batches, or units. They are normally assigned to units using a unit-level driver such as direct labor hours or machine hours even though they are caused by another activity.</a:t>
            </a:r>
          </a:p>
        </p:txBody>
      </p:sp>
    </p:spTree>
    <p:extLst>
      <p:ext uri="{BB962C8B-B14F-4D97-AF65-F5344CB8AC3E}">
        <p14:creationId xmlns:p14="http://schemas.microsoft.com/office/powerpoint/2010/main" val="2065015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88" y="533400"/>
            <a:ext cx="8991600" cy="969818"/>
          </a:xfrm>
        </p:spPr>
        <p:txBody>
          <a:bodyPr/>
          <a:lstStyle/>
          <a:p>
            <a:r>
              <a:rPr lang="en-US" dirty="0"/>
              <a:t>Activity Levels (1 of 4)</a:t>
            </a:r>
          </a:p>
        </p:txBody>
      </p:sp>
      <p:sp>
        <p:nvSpPr>
          <p:cNvPr id="4" name="Text Placeholder 3"/>
          <p:cNvSpPr>
            <a:spLocks noGrp="1"/>
          </p:cNvSpPr>
          <p:nvPr>
            <p:ph type="body" sz="quarter" idx="13"/>
          </p:nvPr>
        </p:nvSpPr>
        <p:spPr>
          <a:xfrm>
            <a:off x="206188" y="1600200"/>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C3: </a:t>
            </a:r>
            <a:r>
              <a:rPr lang="en-US" altLang="en-US" dirty="0"/>
              <a:t>Describe the four types of activities that cause overhead costs.</a:t>
            </a:r>
            <a:endParaRPr lang="en-US" kern="0" dirty="0">
              <a:solidFill>
                <a:prstClr val="black"/>
              </a:solidFill>
            </a:endParaRPr>
          </a:p>
        </p:txBody>
      </p:sp>
      <p:sp>
        <p:nvSpPr>
          <p:cNvPr id="3" name="Content Placeholder 2"/>
          <p:cNvSpPr>
            <a:spLocks noGrp="1"/>
          </p:cNvSpPr>
          <p:nvPr>
            <p:ph idx="1"/>
          </p:nvPr>
        </p:nvSpPr>
        <p:spPr>
          <a:xfrm>
            <a:off x="381000" y="2362200"/>
            <a:ext cx="8458200" cy="4038600"/>
          </a:xfrm>
        </p:spPr>
        <p:txBody>
          <a:bodyPr>
            <a:noAutofit/>
          </a:bodyPr>
          <a:lstStyle/>
          <a:p>
            <a:pPr marL="0" indent="0" eaLnBrk="0" fontAlgn="base" hangingPunct="0">
              <a:spcBef>
                <a:spcPct val="0"/>
              </a:spcBef>
              <a:spcAft>
                <a:spcPct val="0"/>
              </a:spcAft>
              <a:buNone/>
            </a:pPr>
            <a:r>
              <a:rPr lang="en-US" b="1" dirty="0"/>
              <a:t>Unit-level activities</a:t>
            </a:r>
            <a:r>
              <a:rPr lang="en-US" dirty="0"/>
              <a:t> are performed on each product unit. For example, the machining department needs electricity to power the machinery to produce each unit of product. Unit-level costs tend to change with the number of units produced.</a:t>
            </a:r>
          </a:p>
          <a:p>
            <a:pPr marL="0" indent="0" eaLnBrk="0" fontAlgn="base" hangingPunct="0">
              <a:spcBef>
                <a:spcPct val="0"/>
              </a:spcBef>
              <a:spcAft>
                <a:spcPct val="0"/>
              </a:spcAft>
              <a:buNone/>
            </a:pPr>
            <a:r>
              <a:rPr lang="en-US" altLang="en-US" b="1" dirty="0"/>
              <a:t>Craftsmanship</a:t>
            </a:r>
          </a:p>
        </p:txBody>
      </p:sp>
    </p:spTree>
    <p:extLst>
      <p:ext uri="{BB962C8B-B14F-4D97-AF65-F5344CB8AC3E}">
        <p14:creationId xmlns:p14="http://schemas.microsoft.com/office/powerpoint/2010/main" val="13958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969818"/>
          </a:xfrm>
        </p:spPr>
        <p:txBody>
          <a:bodyPr/>
          <a:lstStyle/>
          <a:p>
            <a:r>
              <a:rPr lang="en-US" dirty="0"/>
              <a:t>Activity Levels (2 of 4)</a:t>
            </a:r>
          </a:p>
        </p:txBody>
      </p:sp>
      <p:sp>
        <p:nvSpPr>
          <p:cNvPr id="4" name="Text Placeholder 3"/>
          <p:cNvSpPr>
            <a:spLocks noGrp="1"/>
          </p:cNvSpPr>
          <p:nvPr>
            <p:ph type="body" sz="quarter" idx="13"/>
          </p:nvPr>
        </p:nvSpPr>
        <p:spPr>
          <a:xfrm>
            <a:off x="206188" y="1600200"/>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C3: </a:t>
            </a:r>
            <a:r>
              <a:rPr lang="en-US" altLang="en-US" dirty="0"/>
              <a:t>Describe the four types of activities that cause overhead costs.</a:t>
            </a:r>
            <a:endParaRPr lang="en-US" kern="0" dirty="0">
              <a:solidFill>
                <a:prstClr val="black"/>
              </a:solidFill>
            </a:endParaRPr>
          </a:p>
        </p:txBody>
      </p:sp>
      <p:sp>
        <p:nvSpPr>
          <p:cNvPr id="3" name="Content Placeholder 2"/>
          <p:cNvSpPr>
            <a:spLocks noGrp="1"/>
          </p:cNvSpPr>
          <p:nvPr>
            <p:ph idx="1"/>
          </p:nvPr>
        </p:nvSpPr>
        <p:spPr>
          <a:xfrm>
            <a:off x="381000" y="2438400"/>
            <a:ext cx="8382000" cy="3962400"/>
          </a:xfrm>
        </p:spPr>
        <p:txBody>
          <a:bodyPr>
            <a:noAutofit/>
          </a:bodyPr>
          <a:lstStyle/>
          <a:p>
            <a:pPr marL="0" indent="0" eaLnBrk="0" fontAlgn="base" hangingPunct="0">
              <a:spcBef>
                <a:spcPct val="0"/>
              </a:spcBef>
              <a:spcAft>
                <a:spcPct val="0"/>
              </a:spcAft>
              <a:buNone/>
            </a:pPr>
            <a:r>
              <a:rPr lang="en-US" sz="2400" b="1" dirty="0"/>
              <a:t>Batch-level activities</a:t>
            </a:r>
            <a:r>
              <a:rPr lang="en-US" sz="2400" dirty="0"/>
              <a:t> are performed only on each batch or group of units. For example, machine setup is needed only for each batch regardless of the units in that batch, and customer order processing must be performed for each order regardless of the number of units ordered. Batch-level costs do not vary with the number of units, but instead vary with the number of batches.</a:t>
            </a:r>
          </a:p>
          <a:p>
            <a:pPr marL="0" indent="0" eaLnBrk="0" fontAlgn="base" hangingPunct="0">
              <a:spcBef>
                <a:spcPct val="0"/>
              </a:spcBef>
              <a:spcAft>
                <a:spcPct val="0"/>
              </a:spcAft>
              <a:buNone/>
            </a:pPr>
            <a:r>
              <a:rPr lang="en-US" altLang="en-US" sz="2400" b="1" dirty="0"/>
              <a:t>Setup</a:t>
            </a:r>
          </a:p>
        </p:txBody>
      </p:sp>
    </p:spTree>
    <p:extLst>
      <p:ext uri="{BB962C8B-B14F-4D97-AF65-F5344CB8AC3E}">
        <p14:creationId xmlns:p14="http://schemas.microsoft.com/office/powerpoint/2010/main" val="1487257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969818"/>
          </a:xfrm>
        </p:spPr>
        <p:txBody>
          <a:bodyPr/>
          <a:lstStyle/>
          <a:p>
            <a:r>
              <a:rPr lang="en-US" dirty="0"/>
              <a:t>Activity Levels (3 of 4)</a:t>
            </a:r>
          </a:p>
        </p:txBody>
      </p:sp>
      <p:sp>
        <p:nvSpPr>
          <p:cNvPr id="4" name="Text Placeholder 3"/>
          <p:cNvSpPr>
            <a:spLocks noGrp="1"/>
          </p:cNvSpPr>
          <p:nvPr>
            <p:ph type="body" sz="quarter" idx="13"/>
          </p:nvPr>
        </p:nvSpPr>
        <p:spPr>
          <a:xfrm>
            <a:off x="206188" y="1600200"/>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C3: </a:t>
            </a:r>
            <a:r>
              <a:rPr lang="en-US" altLang="en-US" dirty="0"/>
              <a:t>Describe the four types of activities that cause overhead costs.</a:t>
            </a:r>
            <a:endParaRPr lang="en-US" kern="0" dirty="0">
              <a:solidFill>
                <a:prstClr val="black"/>
              </a:solidFill>
            </a:endParaRPr>
          </a:p>
        </p:txBody>
      </p:sp>
      <p:sp>
        <p:nvSpPr>
          <p:cNvPr id="3" name="Content Placeholder 2"/>
          <p:cNvSpPr>
            <a:spLocks noGrp="1"/>
          </p:cNvSpPr>
          <p:nvPr>
            <p:ph idx="1"/>
          </p:nvPr>
        </p:nvSpPr>
        <p:spPr>
          <a:xfrm>
            <a:off x="419100" y="2438400"/>
            <a:ext cx="8267700" cy="3886200"/>
          </a:xfrm>
        </p:spPr>
        <p:txBody>
          <a:bodyPr>
            <a:noAutofit/>
          </a:bodyPr>
          <a:lstStyle/>
          <a:p>
            <a:pPr marL="0" indent="0" eaLnBrk="0" fontAlgn="base" hangingPunct="0">
              <a:spcBef>
                <a:spcPct val="0"/>
              </a:spcBef>
              <a:spcAft>
                <a:spcPct val="0"/>
              </a:spcAft>
              <a:buNone/>
            </a:pPr>
            <a:r>
              <a:rPr lang="en-US" b="1" dirty="0"/>
              <a:t>Product-level activities</a:t>
            </a:r>
            <a:r>
              <a:rPr lang="en-US" dirty="0"/>
              <a:t> are performed on each product line and are not affected by either the numbers of units or batches. For example, product design is needed only for each product line. Product-level costs do not vary with the number of units or batches produced.</a:t>
            </a:r>
          </a:p>
          <a:p>
            <a:pPr marL="0" indent="0" eaLnBrk="0" fontAlgn="base" hangingPunct="0">
              <a:spcBef>
                <a:spcPct val="0"/>
              </a:spcBef>
              <a:spcAft>
                <a:spcPct val="0"/>
              </a:spcAft>
              <a:buNone/>
            </a:pPr>
            <a:r>
              <a:rPr lang="en-US" altLang="en-US" b="1" dirty="0"/>
              <a:t>Design Modification</a:t>
            </a:r>
          </a:p>
        </p:txBody>
      </p:sp>
    </p:spTree>
    <p:extLst>
      <p:ext uri="{BB962C8B-B14F-4D97-AF65-F5344CB8AC3E}">
        <p14:creationId xmlns:p14="http://schemas.microsoft.com/office/powerpoint/2010/main" val="41851705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969818"/>
          </a:xfrm>
        </p:spPr>
        <p:txBody>
          <a:bodyPr/>
          <a:lstStyle/>
          <a:p>
            <a:r>
              <a:rPr lang="en-US" dirty="0"/>
              <a:t>Activity Levels (4 of 4)</a:t>
            </a:r>
          </a:p>
        </p:txBody>
      </p:sp>
      <p:sp>
        <p:nvSpPr>
          <p:cNvPr id="4" name="Text Placeholder 3"/>
          <p:cNvSpPr>
            <a:spLocks noGrp="1"/>
          </p:cNvSpPr>
          <p:nvPr>
            <p:ph type="body" sz="quarter" idx="13"/>
          </p:nvPr>
        </p:nvSpPr>
        <p:spPr>
          <a:xfrm>
            <a:off x="206188" y="1600200"/>
            <a:ext cx="8763000" cy="613604"/>
          </a:xfrm>
        </p:spPr>
        <p:txBody>
          <a:bodyPr>
            <a:noAutofit/>
          </a:bodyPr>
          <a:lstStyle/>
          <a:p>
            <a:pPr lvl="0" fontAlgn="auto">
              <a:spcBef>
                <a:spcPts val="0"/>
              </a:spcBef>
              <a:spcAft>
                <a:spcPts val="0"/>
              </a:spcAft>
              <a:defRPr/>
            </a:pPr>
            <a:r>
              <a:rPr lang="en-US" altLang="en-US" b="1" kern="0" dirty="0">
                <a:solidFill>
                  <a:prstClr val="black"/>
                </a:solidFill>
              </a:rPr>
              <a:t>Learning Objective C3: </a:t>
            </a:r>
            <a:r>
              <a:rPr lang="en-US" altLang="en-US" dirty="0"/>
              <a:t>Describe the four types of activities that cause overhead costs.</a:t>
            </a:r>
            <a:endParaRPr lang="en-US" kern="0" dirty="0">
              <a:solidFill>
                <a:prstClr val="black"/>
              </a:solidFill>
            </a:endParaRPr>
          </a:p>
        </p:txBody>
      </p:sp>
      <p:sp>
        <p:nvSpPr>
          <p:cNvPr id="3" name="Content Placeholder 2"/>
          <p:cNvSpPr>
            <a:spLocks noGrp="1"/>
          </p:cNvSpPr>
          <p:nvPr>
            <p:ph idx="1"/>
          </p:nvPr>
        </p:nvSpPr>
        <p:spPr>
          <a:xfrm>
            <a:off x="419100" y="2438400"/>
            <a:ext cx="8343900" cy="3886200"/>
          </a:xfrm>
        </p:spPr>
        <p:txBody>
          <a:bodyPr>
            <a:noAutofit/>
          </a:bodyPr>
          <a:lstStyle/>
          <a:p>
            <a:pPr marL="0" indent="0" eaLnBrk="0" fontAlgn="base" hangingPunct="0">
              <a:spcBef>
                <a:spcPct val="0"/>
              </a:spcBef>
              <a:spcAft>
                <a:spcPct val="0"/>
              </a:spcAft>
              <a:buNone/>
            </a:pPr>
            <a:r>
              <a:rPr lang="en-US" b="1" dirty="0"/>
              <a:t>Facility-level activities</a:t>
            </a:r>
            <a:r>
              <a:rPr lang="en-US" dirty="0"/>
              <a:t> are performed to sustain facility capacity as a whole and are not caused by any specific product. For example, rent and factory maintenance costs are incurred no matter what is being produced. Facility-level costs do not vary with what is manufactured, the number of batches produced, or the output quantity.</a:t>
            </a:r>
          </a:p>
          <a:p>
            <a:pPr marL="0" indent="0" eaLnBrk="0" fontAlgn="base" hangingPunct="0">
              <a:spcBef>
                <a:spcPct val="0"/>
              </a:spcBef>
              <a:spcAft>
                <a:spcPct val="0"/>
              </a:spcAft>
              <a:buNone/>
            </a:pPr>
            <a:r>
              <a:rPr lang="en-US" altLang="en-US" b="1" dirty="0"/>
              <a:t>Plant Services</a:t>
            </a:r>
          </a:p>
        </p:txBody>
      </p:sp>
    </p:spTree>
    <p:extLst>
      <p:ext uri="{BB962C8B-B14F-4D97-AF65-F5344CB8AC3E}">
        <p14:creationId xmlns:p14="http://schemas.microsoft.com/office/powerpoint/2010/main" val="196717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Alternative Methods of Overhead Allocation</a:t>
            </a:r>
          </a:p>
        </p:txBody>
      </p:sp>
      <p:sp>
        <p:nvSpPr>
          <p:cNvPr id="7" name="Text Placeholder 6"/>
          <p:cNvSpPr>
            <a:spLocks noGrp="1"/>
          </p:cNvSpPr>
          <p:nvPr>
            <p:ph type="body" sz="quarter" idx="13"/>
          </p:nvPr>
        </p:nvSpPr>
        <p:spPr>
          <a:xfrm>
            <a:off x="609600" y="1828800"/>
            <a:ext cx="8001000" cy="990600"/>
          </a:xfrm>
        </p:spPr>
        <p:txBody>
          <a:bodyPr>
            <a:noAutofit/>
          </a:bodyPr>
          <a:lstStyle/>
          <a:p>
            <a:pPr lvl="0" fontAlgn="auto">
              <a:spcBef>
                <a:spcPts val="0"/>
              </a:spcBef>
              <a:spcAft>
                <a:spcPts val="0"/>
              </a:spcAft>
              <a:defRPr/>
            </a:pPr>
            <a:r>
              <a:rPr lang="en-US" altLang="en-US" b="1" kern="0" dirty="0">
                <a:solidFill>
                  <a:prstClr val="black"/>
                </a:solidFill>
              </a:rPr>
              <a:t>Learning Objective C1: </a:t>
            </a:r>
            <a:r>
              <a:rPr lang="en-US" altLang="en-US" dirty="0"/>
              <a:t>Distinguish between the plantwide overhead rate method, the departmental overhead rate method, and the activity-based costing method.</a:t>
            </a:r>
            <a:endParaRPr lang="en-US" b="1" kern="0" dirty="0">
              <a:solidFill>
                <a:prstClr val="black"/>
              </a:solidFill>
            </a:endParaRPr>
          </a:p>
        </p:txBody>
      </p:sp>
      <p:sp>
        <p:nvSpPr>
          <p:cNvPr id="8" name="Content Placeholder 7"/>
          <p:cNvSpPr>
            <a:spLocks noGrp="1"/>
          </p:cNvSpPr>
          <p:nvPr>
            <p:ph sz="quarter" idx="15"/>
          </p:nvPr>
        </p:nvSpPr>
        <p:spPr>
          <a:xfrm>
            <a:off x="457200" y="2895600"/>
            <a:ext cx="8305800" cy="457200"/>
          </a:xfrm>
        </p:spPr>
        <p:txBody>
          <a:bodyPr>
            <a:normAutofit/>
          </a:bodyPr>
          <a:lstStyle/>
          <a:p>
            <a:pPr marL="0" indent="0" fontAlgn="auto">
              <a:spcBef>
                <a:spcPts val="0"/>
              </a:spcBef>
              <a:spcAft>
                <a:spcPts val="0"/>
              </a:spcAft>
              <a:buNone/>
              <a:defRPr/>
            </a:pPr>
            <a:r>
              <a:rPr lang="en-US" sz="2400" kern="0" dirty="0"/>
              <a:t>Exhibit 17.1</a:t>
            </a:r>
          </a:p>
        </p:txBody>
      </p:sp>
      <p:graphicFrame>
        <p:nvGraphicFramePr>
          <p:cNvPr id="13" name="Table 12"/>
          <p:cNvGraphicFramePr>
            <a:graphicFrameLocks noGrp="1"/>
          </p:cNvGraphicFramePr>
          <p:nvPr>
            <p:extLst>
              <p:ext uri="{D42A27DB-BD31-4B8C-83A1-F6EECF244321}">
                <p14:modId xmlns:p14="http://schemas.microsoft.com/office/powerpoint/2010/main" val="1060831051"/>
              </p:ext>
            </p:extLst>
          </p:nvPr>
        </p:nvGraphicFramePr>
        <p:xfrm>
          <a:off x="482600" y="3581400"/>
          <a:ext cx="8204200" cy="2712720"/>
        </p:xfrm>
        <a:graphic>
          <a:graphicData uri="http://schemas.openxmlformats.org/drawingml/2006/table">
            <a:tbl>
              <a:tblPr firstRow="1" bandRow="1">
                <a:tableStyleId>{5940675A-B579-460E-94D1-54222C63F5DA}</a:tableStyleId>
              </a:tblPr>
              <a:tblGrid>
                <a:gridCol w="2389569">
                  <a:extLst>
                    <a:ext uri="{9D8B030D-6E8A-4147-A177-3AD203B41FA5}">
                      <a16:colId xmlns:a16="http://schemas.microsoft.com/office/drawing/2014/main" val="20000"/>
                    </a:ext>
                  </a:extLst>
                </a:gridCol>
                <a:gridCol w="2893390">
                  <a:extLst>
                    <a:ext uri="{9D8B030D-6E8A-4147-A177-3AD203B41FA5}">
                      <a16:colId xmlns:a16="http://schemas.microsoft.com/office/drawing/2014/main" val="20001"/>
                    </a:ext>
                  </a:extLst>
                </a:gridCol>
                <a:gridCol w="2921241">
                  <a:extLst>
                    <a:ext uri="{9D8B030D-6E8A-4147-A177-3AD203B41FA5}">
                      <a16:colId xmlns:a16="http://schemas.microsoft.com/office/drawing/2014/main" val="20002"/>
                    </a:ext>
                  </a:extLst>
                </a:gridCol>
              </a:tblGrid>
              <a:tr h="462890">
                <a:tc>
                  <a:txBody>
                    <a:bodyPr/>
                    <a:lstStyle/>
                    <a:p>
                      <a:pPr algn="ctr"/>
                      <a:r>
                        <a:rPr lang="en-US" sz="1400" b="1" dirty="0">
                          <a:latin typeface="Verdana" pitchFamily="34" charset="0"/>
                          <a:ea typeface="Verdana" pitchFamily="34" charset="0"/>
                          <a:cs typeface="Verdana" pitchFamily="34" charset="0"/>
                        </a:rPr>
                        <a:t>Allocation Method</a:t>
                      </a:r>
                    </a:p>
                  </a:txBody>
                  <a:tcPr anchor="ctr"/>
                </a:tc>
                <a:tc>
                  <a:txBody>
                    <a:bodyPr/>
                    <a:lstStyle/>
                    <a:p>
                      <a:pPr algn="ctr"/>
                      <a:r>
                        <a:rPr lang="en-US" sz="1400" b="1" dirty="0">
                          <a:latin typeface="Verdana" pitchFamily="34" charset="0"/>
                          <a:ea typeface="Verdana" pitchFamily="34" charset="0"/>
                          <a:cs typeface="Verdana" pitchFamily="34" charset="0"/>
                        </a:rPr>
                        <a:t>Overhead Allocations</a:t>
                      </a:r>
                      <a:r>
                        <a:rPr lang="en-US" sz="1400" b="1" baseline="0" dirty="0">
                          <a:latin typeface="Verdana" pitchFamily="34" charset="0"/>
                          <a:ea typeface="Verdana" pitchFamily="34" charset="0"/>
                          <a:cs typeface="Verdana" pitchFamily="34" charset="0"/>
                        </a:rPr>
                        <a:t> Based on</a:t>
                      </a: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Overhead Allocation Rates Based on</a:t>
                      </a:r>
                    </a:p>
                  </a:txBody>
                  <a:tcPr anchor="ctr"/>
                </a:tc>
                <a:extLst>
                  <a:ext uri="{0D108BD9-81ED-4DB2-BD59-A6C34878D82A}">
                    <a16:rowId xmlns:a16="http://schemas.microsoft.com/office/drawing/2014/main" val="10000"/>
                  </a:ext>
                </a:extLst>
              </a:tr>
              <a:tr h="462890">
                <a:tc>
                  <a:txBody>
                    <a:bodyPr/>
                    <a:lstStyle/>
                    <a:p>
                      <a:r>
                        <a:rPr lang="en-US" sz="1400" dirty="0">
                          <a:latin typeface="Verdana" pitchFamily="34" charset="0"/>
                          <a:ea typeface="Verdana" pitchFamily="34" charset="0"/>
                          <a:cs typeface="Verdana" pitchFamily="34" charset="0"/>
                        </a:rPr>
                        <a:t>Plantwide rate……………..</a:t>
                      </a:r>
                    </a:p>
                  </a:txBody>
                  <a:tcPr anchor="ctr"/>
                </a:tc>
                <a:tc>
                  <a:txBody>
                    <a:bodyPr/>
                    <a:lstStyle/>
                    <a:p>
                      <a:r>
                        <a:rPr lang="en-US" sz="1400" dirty="0">
                          <a:latin typeface="Verdana" pitchFamily="34" charset="0"/>
                          <a:ea typeface="Verdana" pitchFamily="34" charset="0"/>
                          <a:cs typeface="Verdana" pitchFamily="34" charset="0"/>
                        </a:rPr>
                        <a:t>One rate</a:t>
                      </a:r>
                    </a:p>
                  </a:txBody>
                  <a:tcPr anchor="ctr"/>
                </a:tc>
                <a:tc>
                  <a:txBody>
                    <a:bodyPr/>
                    <a:lstStyle/>
                    <a:p>
                      <a:r>
                        <a:rPr lang="en-US" sz="1400" dirty="0">
                          <a:latin typeface="Verdana" pitchFamily="34" charset="0"/>
                          <a:ea typeface="Verdana" pitchFamily="34" charset="0"/>
                          <a:cs typeface="Verdana" pitchFamily="34" charset="0"/>
                        </a:rPr>
                        <a:t>Volume-based measures such as direct labor hours or machine hours</a:t>
                      </a:r>
                    </a:p>
                  </a:txBody>
                  <a:tcPr anchor="ctr"/>
                </a:tc>
                <a:extLst>
                  <a:ext uri="{0D108BD9-81ED-4DB2-BD59-A6C34878D82A}">
                    <a16:rowId xmlns:a16="http://schemas.microsoft.com/office/drawing/2014/main" val="10001"/>
                  </a:ext>
                </a:extLst>
              </a:tr>
              <a:tr h="462890">
                <a:tc>
                  <a:txBody>
                    <a:bodyPr/>
                    <a:lstStyle/>
                    <a:p>
                      <a:r>
                        <a:rPr lang="en-US" sz="1400" dirty="0">
                          <a:latin typeface="Verdana" pitchFamily="34" charset="0"/>
                          <a:ea typeface="Verdana" pitchFamily="34" charset="0"/>
                          <a:cs typeface="Verdana" pitchFamily="34" charset="0"/>
                        </a:rPr>
                        <a:t>Departmental rate……….</a:t>
                      </a:r>
                    </a:p>
                  </a:txBody>
                  <a:tcPr anchor="ctr"/>
                </a:tc>
                <a:tc>
                  <a:txBody>
                    <a:bodyPr/>
                    <a:lstStyle/>
                    <a:p>
                      <a:r>
                        <a:rPr lang="en-US" sz="1400" dirty="0">
                          <a:latin typeface="Verdana" pitchFamily="34" charset="0"/>
                          <a:ea typeface="Verdana" pitchFamily="34" charset="0"/>
                          <a:cs typeface="Verdana" pitchFamily="34" charset="0"/>
                        </a:rPr>
                        <a:t>Two or more rates</a:t>
                      </a:r>
                    </a:p>
                  </a:txBody>
                  <a:tcPr anchor="ctr"/>
                </a:tc>
                <a:tc>
                  <a:txBody>
                    <a:bodyPr/>
                    <a:lstStyle/>
                    <a:p>
                      <a:r>
                        <a:rPr lang="en-US" sz="1400" dirty="0">
                          <a:latin typeface="Verdana" pitchFamily="34" charset="0"/>
                          <a:ea typeface="Verdana" pitchFamily="34" charset="0"/>
                          <a:cs typeface="Verdana" pitchFamily="34" charset="0"/>
                        </a:rPr>
                        <a:t>Volume-based measures such as direct labor hours or machine hours</a:t>
                      </a:r>
                    </a:p>
                  </a:txBody>
                  <a:tcPr anchor="ctr"/>
                </a:tc>
                <a:extLst>
                  <a:ext uri="{0D108BD9-81ED-4DB2-BD59-A6C34878D82A}">
                    <a16:rowId xmlns:a16="http://schemas.microsoft.com/office/drawing/2014/main" val="10002"/>
                  </a:ext>
                </a:extLst>
              </a:tr>
              <a:tr h="653491">
                <a:tc>
                  <a:txBody>
                    <a:bodyPr/>
                    <a:lstStyle/>
                    <a:p>
                      <a:r>
                        <a:rPr lang="en-US" sz="1400" dirty="0">
                          <a:latin typeface="Verdana" pitchFamily="34" charset="0"/>
                          <a:ea typeface="Verdana" pitchFamily="34" charset="0"/>
                          <a:cs typeface="Verdana" pitchFamily="34" charset="0"/>
                        </a:rPr>
                        <a:t>Activity-based</a:t>
                      </a:r>
                      <a:r>
                        <a:rPr lang="en-US" sz="1400" baseline="0" dirty="0">
                          <a:latin typeface="Verdana" pitchFamily="34" charset="0"/>
                          <a:ea typeface="Verdana" pitchFamily="34" charset="0"/>
                          <a:cs typeface="Verdana" pitchFamily="34" charset="0"/>
                        </a:rPr>
                        <a:t> costing….</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a:latin typeface="Verdana" pitchFamily="34" charset="0"/>
                          <a:ea typeface="Verdana" pitchFamily="34" charset="0"/>
                          <a:cs typeface="Verdana" pitchFamily="34" charset="0"/>
                        </a:rPr>
                        <a:t>At least two (but often many) rates</a:t>
                      </a:r>
                    </a:p>
                  </a:txBody>
                  <a:tcPr anchor="ctr"/>
                </a:tc>
                <a:tc>
                  <a:txBody>
                    <a:bodyPr/>
                    <a:lstStyle/>
                    <a:p>
                      <a:r>
                        <a:rPr lang="en-US" sz="1400" dirty="0">
                          <a:latin typeface="Verdana" pitchFamily="34" charset="0"/>
                          <a:ea typeface="Verdana" pitchFamily="34" charset="0"/>
                          <a:cs typeface="Verdana" pitchFamily="34" charset="0"/>
                        </a:rPr>
                        <a:t>Activities that drive costs, such as number of batches of product produced</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50294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pPr>
              <a:defRPr/>
            </a:pPr>
            <a:r>
              <a:rPr lang="en-US" dirty="0"/>
              <a:t>NEED-TO-KNOW 17-3</a:t>
            </a:r>
          </a:p>
        </p:txBody>
      </p:sp>
      <p:sp>
        <p:nvSpPr>
          <p:cNvPr id="3" name="Content Placeholder 2"/>
          <p:cNvSpPr>
            <a:spLocks noGrp="1"/>
          </p:cNvSpPr>
          <p:nvPr>
            <p:ph sz="quarter" idx="15"/>
          </p:nvPr>
        </p:nvSpPr>
        <p:spPr>
          <a:xfrm>
            <a:off x="502920" y="1371600"/>
            <a:ext cx="8107680" cy="1143000"/>
          </a:xfrm>
        </p:spPr>
        <p:txBody>
          <a:bodyPr>
            <a:noAutofit/>
          </a:bodyPr>
          <a:lstStyle/>
          <a:p>
            <a:pPr marL="0" indent="0" eaLnBrk="0" fontAlgn="base" hangingPunct="0">
              <a:spcBef>
                <a:spcPct val="0"/>
              </a:spcBef>
              <a:spcAft>
                <a:spcPct val="0"/>
              </a:spcAft>
              <a:buNone/>
            </a:pPr>
            <a:r>
              <a:rPr lang="en-US" altLang="en-US" sz="2200" dirty="0">
                <a:solidFill>
                  <a:srgbClr val="000000"/>
                </a:solidFill>
              </a:rPr>
              <a:t>Identify the activity levels of each of the following overhead activities as unit level (U), batch level (B), product level (P), or facility level (F).</a:t>
            </a:r>
            <a:endParaRPr lang="en-US" altLang="en-US" sz="2200" dirty="0"/>
          </a:p>
        </p:txBody>
      </p:sp>
      <p:graphicFrame>
        <p:nvGraphicFramePr>
          <p:cNvPr id="11" name="Table 10"/>
          <p:cNvGraphicFramePr>
            <a:graphicFrameLocks noGrp="1"/>
          </p:cNvGraphicFramePr>
          <p:nvPr>
            <p:extLst>
              <p:ext uri="{D42A27DB-BD31-4B8C-83A1-F6EECF244321}">
                <p14:modId xmlns:p14="http://schemas.microsoft.com/office/powerpoint/2010/main" val="3541190015"/>
              </p:ext>
            </p:extLst>
          </p:nvPr>
        </p:nvGraphicFramePr>
        <p:xfrm>
          <a:off x="304801" y="2580322"/>
          <a:ext cx="8458199" cy="3820478"/>
        </p:xfrm>
        <a:graphic>
          <a:graphicData uri="http://schemas.openxmlformats.org/drawingml/2006/table">
            <a:tbl>
              <a:tblPr firstRow="1" bandRow="1">
                <a:tableStyleId>{5940675A-B579-460E-94D1-54222C63F5DA}</a:tableStyleId>
              </a:tblPr>
              <a:tblGrid>
                <a:gridCol w="3172143">
                  <a:extLst>
                    <a:ext uri="{9D8B030D-6E8A-4147-A177-3AD203B41FA5}">
                      <a16:colId xmlns:a16="http://schemas.microsoft.com/office/drawing/2014/main" val="20000"/>
                    </a:ext>
                  </a:extLst>
                </a:gridCol>
                <a:gridCol w="1387793">
                  <a:extLst>
                    <a:ext uri="{9D8B030D-6E8A-4147-A177-3AD203B41FA5}">
                      <a16:colId xmlns:a16="http://schemas.microsoft.com/office/drawing/2014/main" val="20001"/>
                    </a:ext>
                  </a:extLst>
                </a:gridCol>
                <a:gridCol w="3898263">
                  <a:extLst>
                    <a:ext uri="{9D8B030D-6E8A-4147-A177-3AD203B41FA5}">
                      <a16:colId xmlns:a16="http://schemas.microsoft.com/office/drawing/2014/main" val="20002"/>
                    </a:ext>
                  </a:extLst>
                </a:gridCol>
              </a:tblGrid>
              <a:tr h="288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000000"/>
                          </a:solidFill>
                          <a:effectLst/>
                          <a:latin typeface="Verdana" pitchFamily="34" charset="0"/>
                          <a:ea typeface="Verdana" pitchFamily="34" charset="0"/>
                          <a:cs typeface="Verdana" pitchFamily="34" charset="0"/>
                        </a:rPr>
                        <a:t>Activity Level</a:t>
                      </a: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000000"/>
                          </a:solidFill>
                          <a:effectLst/>
                          <a:latin typeface="Verdana" pitchFamily="34" charset="0"/>
                          <a:ea typeface="Verdana" pitchFamily="34" charset="0"/>
                          <a:cs typeface="Verdana" pitchFamily="34" charset="0"/>
                        </a:rPr>
                        <a:t>Cost Behavior</a:t>
                      </a: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118108">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Cutting steel for go-kart frames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Unit</a:t>
                      </a:r>
                      <a:endParaRPr lang="en-US" sz="1200" dirty="0">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Costs vary with the number of units produced.</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148588">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Receiving shipments of tires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Batch</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Costs vary with the number of shipments, not with number of tires.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481012">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Using electricity for equipment</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Facility</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Costs do not vary with the number of units or batches produced.</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673418">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Modifying custom go-kart design</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Product</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Only needed for each product line.  (Costs do not vary with number of units or batches produced.)</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r h="137158">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Painting go-karts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Unit</a:t>
                      </a:r>
                      <a:endParaRPr lang="en-US" sz="1200" dirty="0">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Costs vary with the number of units produced.</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5"/>
                  </a:ext>
                </a:extLst>
              </a:tr>
              <a:tr h="0">
                <a:tc>
                  <a:txBody>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6"/>
                        <a:tabLst/>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Setting up machines for production</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Batch</a:t>
                      </a:r>
                      <a:endParaRPr lang="en-US" sz="1200" dirty="0">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Costs vary with the number of setups, not with number of go-karts.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6"/>
                  </a:ext>
                </a:extLst>
              </a:tr>
              <a:tr h="143826">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Recycling hazardous waste</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Batch</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Costs vary with the number of batches of go-karts.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7"/>
                  </a:ext>
                </a:extLst>
              </a:tr>
              <a:tr h="243838">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Reducing water usage</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Facility</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Verdana" pitchFamily="34" charset="0"/>
                          <a:ea typeface="Verdana" pitchFamily="34" charset="0"/>
                          <a:cs typeface="Verdana" pitchFamily="34" charset="0"/>
                        </a:rPr>
                        <a:t>Costs do not vary with the number of units or batches produced.</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29386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End of Presentation</a:t>
            </a:r>
          </a:p>
        </p:txBody>
      </p:sp>
    </p:spTree>
    <p:extLst>
      <p:ext uri="{BB962C8B-B14F-4D97-AF65-F5344CB8AC3E}">
        <p14:creationId xmlns:p14="http://schemas.microsoft.com/office/powerpoint/2010/main" val="154691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61692" y="2175624"/>
            <a:ext cx="8465820" cy="2822580"/>
          </a:xfrm>
        </p:spPr>
        <p:txBody>
          <a:bodyPr>
            <a:noAutofit/>
          </a:bodyPr>
          <a:lstStyle/>
          <a:p>
            <a:r>
              <a:rPr lang="en-US" altLang="en-US" b="1" dirty="0"/>
              <a:t>Learning Objective P1:</a:t>
            </a:r>
            <a:r>
              <a:rPr lang="en-US" altLang="en-US" dirty="0"/>
              <a:t> Allocate overhead costs to products</a:t>
            </a:r>
            <a:r>
              <a:rPr lang="en-US" altLang="en-US" baseline="0" dirty="0"/>
              <a:t> </a:t>
            </a:r>
            <a:r>
              <a:rPr lang="en-US" altLang="en-US" dirty="0"/>
              <a:t>using the plantwide overhead rate method.</a:t>
            </a:r>
          </a:p>
        </p:txBody>
      </p:sp>
    </p:spTree>
    <p:extLst>
      <p:ext uri="{BB962C8B-B14F-4D97-AF65-F5344CB8AC3E}">
        <p14:creationId xmlns:p14="http://schemas.microsoft.com/office/powerpoint/2010/main" val="73969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a:t>Plantwide Overhead Rate Method</a:t>
            </a:r>
            <a:endParaRPr lang="en-US" dirty="0"/>
          </a:p>
        </p:txBody>
      </p:sp>
      <p:sp>
        <p:nvSpPr>
          <p:cNvPr id="5" name="Text Placeholder 4"/>
          <p:cNvSpPr>
            <a:spLocks noGrp="1"/>
          </p:cNvSpPr>
          <p:nvPr>
            <p:ph type="body" sz="quarter" idx="13"/>
          </p:nvPr>
        </p:nvSpPr>
        <p:spPr>
          <a:xfrm>
            <a:off x="398318" y="1752600"/>
            <a:ext cx="8364682" cy="609600"/>
          </a:xfrm>
        </p:spPr>
        <p:txBody>
          <a:bodyPr>
            <a:noAutofit/>
          </a:bodyPr>
          <a:lstStyle/>
          <a:p>
            <a:pPr lvl="0" fontAlgn="auto">
              <a:spcBef>
                <a:spcPts val="0"/>
              </a:spcBef>
              <a:spcAft>
                <a:spcPts val="0"/>
              </a:spcAft>
              <a:defRPr/>
            </a:pPr>
            <a:r>
              <a:rPr lang="en-US" altLang="en-US" b="1" kern="0" dirty="0">
                <a:solidFill>
                  <a:prstClr val="black"/>
                </a:solidFill>
              </a:rPr>
              <a:t>Learning Objective P1: </a:t>
            </a:r>
            <a:r>
              <a:rPr lang="en-US" altLang="en-US" kern="0" dirty="0">
                <a:solidFill>
                  <a:prstClr val="black"/>
                </a:solidFill>
              </a:rPr>
              <a:t>Allocate overhead costs to products using the plantwide overhead rate method.</a:t>
            </a:r>
            <a:endParaRPr lang="en-US" kern="0" dirty="0">
              <a:solidFill>
                <a:prstClr val="black"/>
              </a:solidFill>
            </a:endParaRPr>
          </a:p>
        </p:txBody>
      </p:sp>
      <p:sp>
        <p:nvSpPr>
          <p:cNvPr id="4" name="Content Placeholder 3"/>
          <p:cNvSpPr>
            <a:spLocks noGrp="1"/>
          </p:cNvSpPr>
          <p:nvPr>
            <p:ph idx="1"/>
          </p:nvPr>
        </p:nvSpPr>
        <p:spPr>
          <a:xfrm>
            <a:off x="419100" y="2607230"/>
            <a:ext cx="8151770" cy="3793570"/>
          </a:xfrm>
        </p:spPr>
        <p:txBody>
          <a:bodyPr>
            <a:noAutofit/>
          </a:bodyPr>
          <a:lstStyle/>
          <a:p>
            <a:pPr marL="0" indent="0">
              <a:buNone/>
            </a:pPr>
            <a:r>
              <a:rPr lang="en-US" kern="0" dirty="0"/>
              <a:t>Exhibit 17.2</a:t>
            </a:r>
          </a:p>
          <a:p>
            <a:pPr>
              <a:defRPr/>
            </a:pPr>
            <a:r>
              <a:rPr lang="en-US" dirty="0"/>
              <a:t>Indirect Costs: </a:t>
            </a:r>
            <a:r>
              <a:rPr lang="en-US" altLang="en-US" dirty="0"/>
              <a:t>Overhead Cost</a:t>
            </a:r>
          </a:p>
          <a:p>
            <a:pPr lvl="1">
              <a:defRPr/>
            </a:pPr>
            <a:r>
              <a:rPr lang="en-US" dirty="0"/>
              <a:t>Cost Allocation Base: Single Plantwide Overhead Rate</a:t>
            </a:r>
          </a:p>
          <a:p>
            <a:pPr lvl="2">
              <a:defRPr/>
            </a:pPr>
            <a:r>
              <a:rPr lang="en-US" dirty="0"/>
              <a:t>Cost Objects: Product 1, Product 2, Product 3</a:t>
            </a:r>
          </a:p>
        </p:txBody>
      </p:sp>
    </p:spTree>
    <p:extLst>
      <p:ext uri="{BB962C8B-B14F-4D97-AF65-F5344CB8AC3E}">
        <p14:creationId xmlns:p14="http://schemas.microsoft.com/office/powerpoint/2010/main" val="1403138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1730</TotalTime>
  <Words>8504</Words>
  <Application>Microsoft Office PowerPoint</Application>
  <PresentationFormat>On-screen Show (4:3)</PresentationFormat>
  <Paragraphs>1021</Paragraphs>
  <Slides>71</Slides>
  <Notes>51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MS PGothic</vt:lpstr>
      <vt:lpstr>Arial</vt:lpstr>
      <vt:lpstr>Calibri</vt:lpstr>
      <vt:lpstr>Courier New</vt:lpstr>
      <vt:lpstr>Verdana</vt:lpstr>
      <vt:lpstr>Wingdings</vt:lpstr>
      <vt:lpstr>Custom Design</vt:lpstr>
      <vt:lpstr>Equation</vt:lpstr>
      <vt:lpstr>Financial &amp; Managerial Accounting Information for Decisions</vt:lpstr>
      <vt:lpstr>Learning Objectives (1 of 2)</vt:lpstr>
      <vt:lpstr>Learning Objectives (2 of 2)</vt:lpstr>
      <vt:lpstr>Learning Objective C1: Distinguish between the plantwide overhead rate method, the departmental overhead rate method, and the activity-based costing method.</vt:lpstr>
      <vt:lpstr>Assigning Overhead Costs (1 of 2)</vt:lpstr>
      <vt:lpstr>Assigning Overhead Costs (2 of 2)</vt:lpstr>
      <vt:lpstr>Alternative Methods of Overhead Allocation</vt:lpstr>
      <vt:lpstr>Learning Objective P1: Allocate overhead costs to products using the plantwide overhead rate method.</vt:lpstr>
      <vt:lpstr>Plantwide Overhead Rate Method</vt:lpstr>
      <vt:lpstr>Plantwide Overhead Rate Method Illustration (1 of 6)</vt:lpstr>
      <vt:lpstr>Plantwide Overhead Rate Method Illustration (2 of 6)</vt:lpstr>
      <vt:lpstr>Plantwide Overhead Rate Method Illustration (3 of 6)</vt:lpstr>
      <vt:lpstr>Plantwide Overhead Rate Method Illustration (4 of 6)</vt:lpstr>
      <vt:lpstr>Plantwide Overhead Rate Method Illustration (5 of 6)</vt:lpstr>
      <vt:lpstr>Plantwide Overhead Rate Method Illustration (6 of 6)</vt:lpstr>
      <vt:lpstr>Learning Objective P2: Allocate overhead costs to products using the departmental overhead rate method.</vt:lpstr>
      <vt:lpstr>Departmental Overhead Rate Method</vt:lpstr>
      <vt:lpstr>Departmental Overhead Rate Method:  First Step</vt:lpstr>
      <vt:lpstr>Departmental Overhead Rate Method: Second Step (1 of 2)</vt:lpstr>
      <vt:lpstr>Departmental Overhead Rate Method:  Second Step (2 of 2)</vt:lpstr>
      <vt:lpstr>Departmental Overhead Rate Method:  Third Step</vt:lpstr>
      <vt:lpstr>Departmental Overhead Rate Method: Fourth Step (1 of 2)</vt:lpstr>
      <vt:lpstr>Departmental Overhead Rate Method: Fourth Step (2 of 2)</vt:lpstr>
      <vt:lpstr>NEED-TO-KNOW 17-1 (1 of 4)</vt:lpstr>
      <vt:lpstr>NEED-TO-KNOW 17-1 (2 of 4)</vt:lpstr>
      <vt:lpstr>NEED-TO-KNOW 17-1 (3 of 4)</vt:lpstr>
      <vt:lpstr>NEED-TO-KNOW 17-1 (4 of 4)</vt:lpstr>
      <vt:lpstr>Learning Objective A1: Identify and assess advantages and disadvantages of the plantwide overhead and departmental overhead rate methods.</vt:lpstr>
      <vt:lpstr>Plantwide Overhead Rate Method Advantages and Disadvantages (1 of 2)</vt:lpstr>
      <vt:lpstr>Plantwide Overhead Rate Method Advantages and Disadvantages (2 of 2)</vt:lpstr>
      <vt:lpstr>Departmental Overhead Rate Method Advantages and Disadvantages (1 of 2)</vt:lpstr>
      <vt:lpstr>Departmental Overhead Rate Method Advantages and Disadvantages (2 of 2)</vt:lpstr>
      <vt:lpstr>Learning Objective C2: Explain cost flows for activity-based costing.</vt:lpstr>
      <vt:lpstr>Cost Flows Under Activity-Based Costing (1 of 2)</vt:lpstr>
      <vt:lpstr>Cost Flows Under Activity-Based Costing (2 of 2)</vt:lpstr>
      <vt:lpstr>Learning Objective P3: Allocate overhead costs to products using activity-based costing.</vt:lpstr>
      <vt:lpstr>Applying Activity-Based Costing</vt:lpstr>
      <vt:lpstr>Step 1: Identify Activities and the Costs They Cause (1 of 2)</vt:lpstr>
      <vt:lpstr>Step 1: Identify Activities and the Costs They Cause (2 of 2)</vt:lpstr>
      <vt:lpstr>Step 2: Trace Overhead Costs to Activity Cost Pools (1 of 2)</vt:lpstr>
      <vt:lpstr>Step 2: Trace Overhead Costs to Activity Cost Pools (2 of 2)</vt:lpstr>
      <vt:lpstr>Step 3: Determine Activity Rate (1 of 4)</vt:lpstr>
      <vt:lpstr>Step 3: Determine Activity Rate (2 of 4)</vt:lpstr>
      <vt:lpstr>Step 3: Determine Activity Rate (3 of 4)</vt:lpstr>
      <vt:lpstr>Step 3: Determine Activity Rate (4 of 4)</vt:lpstr>
      <vt:lpstr>Step 4: Assign Overhead Costs to Cost Objects (1 of 4)</vt:lpstr>
      <vt:lpstr>Step 4: Assign Overhead Costs to Cost Objects (2 of 4)</vt:lpstr>
      <vt:lpstr>Step 4: Assign Overhead Costs to Cost Objects (3 of 4)</vt:lpstr>
      <vt:lpstr>Step 4: Assign Overhead Costs to Cost Objects (4 of 4)</vt:lpstr>
      <vt:lpstr>Comparison of Overhead Allocations by Method</vt:lpstr>
      <vt:lpstr>NEED-TO-KNOW 17-2 (1 of 3)</vt:lpstr>
      <vt:lpstr>NEED-TO-KNOW 17-2 (2 of 3)</vt:lpstr>
      <vt:lpstr>NEED-TO-KNOW 17-2 (3 of 3)</vt:lpstr>
      <vt:lpstr>NEED-TO-KNOW 17-2 SOLUTION (1 of 2)</vt:lpstr>
      <vt:lpstr>NEED-TO-KNOW 17-2 SOLUTION (2 of 2)</vt:lpstr>
      <vt:lpstr>Learning Objective A2: Identify and assess advantages and disadvantages of activity-based costing.</vt:lpstr>
      <vt:lpstr>Activity-Based Costing Advantages and Disadvantages (1 of 2)</vt:lpstr>
      <vt:lpstr>Activity-Based Costing Advantages and Disadvantages (2 of 2)</vt:lpstr>
      <vt:lpstr>Lean Operations</vt:lpstr>
      <vt:lpstr>Learning Objective C3: Describe the four types of activities that cause overhead costs.</vt:lpstr>
      <vt:lpstr>Types of Activities</vt:lpstr>
      <vt:lpstr>Levels of Activities (1 of 2)</vt:lpstr>
      <vt:lpstr>Levels of Activities (2 of 2)</vt:lpstr>
      <vt:lpstr>Examples of Activity Levels (1 of 2)</vt:lpstr>
      <vt:lpstr>Examples of Activity Levels (2 of 2)</vt:lpstr>
      <vt:lpstr>Activity Levels (1 of 4)</vt:lpstr>
      <vt:lpstr>Activity Levels (2 of 4)</vt:lpstr>
      <vt:lpstr>Activity Levels (3 of 4)</vt:lpstr>
      <vt:lpstr>Activity Levels (4 of 4)</vt:lpstr>
      <vt:lpstr>NEED-TO-KNOW 17-3</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Activity-Based Costing and Analysis</dc:title>
  <dc:creator>Wild</dc:creator>
  <cp:keywords>Financial &amp; Managerial Accounting</cp:keywords>
  <cp:lastModifiedBy>Johnson, Debra L.</cp:lastModifiedBy>
  <cp:revision>378</cp:revision>
  <dcterms:created xsi:type="dcterms:W3CDTF">2017-04-11T03:09:38Z</dcterms:created>
  <dcterms:modified xsi:type="dcterms:W3CDTF">2018-06-07T14:13:58Z</dcterms:modified>
  <cp:category>Seventh Edition</cp:category>
</cp:coreProperties>
</file>