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469" r:id="rId1"/>
    <p:sldMasterId id="2147486487" r:id="rId2"/>
    <p:sldMasterId id="2147486491" r:id="rId3"/>
  </p:sldMasterIdLst>
  <p:notesMasterIdLst>
    <p:notesMasterId r:id="rId97"/>
  </p:notesMasterIdLst>
  <p:handoutMasterIdLst>
    <p:handoutMasterId r:id="rId98"/>
  </p:handoutMasterIdLst>
  <p:sldIdLst>
    <p:sldId id="560" r:id="rId4"/>
    <p:sldId id="527" r:id="rId5"/>
    <p:sldId id="528" r:id="rId6"/>
    <p:sldId id="529" r:id="rId7"/>
    <p:sldId id="530" r:id="rId8"/>
    <p:sldId id="531" r:id="rId9"/>
    <p:sldId id="532" r:id="rId10"/>
    <p:sldId id="533" r:id="rId11"/>
    <p:sldId id="534" r:id="rId12"/>
    <p:sldId id="535" r:id="rId13"/>
    <p:sldId id="536" r:id="rId14"/>
    <p:sldId id="537" r:id="rId15"/>
    <p:sldId id="538" r:id="rId16"/>
    <p:sldId id="539" r:id="rId17"/>
    <p:sldId id="540" r:id="rId18"/>
    <p:sldId id="546" r:id="rId19"/>
    <p:sldId id="547" r:id="rId20"/>
    <p:sldId id="541" r:id="rId21"/>
    <p:sldId id="542" r:id="rId22"/>
    <p:sldId id="543" r:id="rId23"/>
    <p:sldId id="544" r:id="rId24"/>
    <p:sldId id="545" r:id="rId25"/>
    <p:sldId id="447" r:id="rId26"/>
    <p:sldId id="521" r:id="rId27"/>
    <p:sldId id="448" r:id="rId28"/>
    <p:sldId id="449" r:id="rId29"/>
    <p:sldId id="450" r:id="rId30"/>
    <p:sldId id="548" r:id="rId31"/>
    <p:sldId id="452" r:id="rId32"/>
    <p:sldId id="453" r:id="rId33"/>
    <p:sldId id="454" r:id="rId34"/>
    <p:sldId id="455" r:id="rId35"/>
    <p:sldId id="549" r:id="rId36"/>
    <p:sldId id="456" r:id="rId37"/>
    <p:sldId id="457" r:id="rId38"/>
    <p:sldId id="458" r:id="rId39"/>
    <p:sldId id="459" r:id="rId40"/>
    <p:sldId id="550" r:id="rId41"/>
    <p:sldId id="460" r:id="rId42"/>
    <p:sldId id="461" r:id="rId43"/>
    <p:sldId id="462" r:id="rId44"/>
    <p:sldId id="506" r:id="rId45"/>
    <p:sldId id="551" r:id="rId46"/>
    <p:sldId id="552" r:id="rId47"/>
    <p:sldId id="464" r:id="rId48"/>
    <p:sldId id="466" r:id="rId49"/>
    <p:sldId id="467" r:id="rId50"/>
    <p:sldId id="468" r:id="rId51"/>
    <p:sldId id="469" r:id="rId52"/>
    <p:sldId id="470" r:id="rId53"/>
    <p:sldId id="471" r:id="rId54"/>
    <p:sldId id="472" r:id="rId55"/>
    <p:sldId id="473" r:id="rId56"/>
    <p:sldId id="508" r:id="rId57"/>
    <p:sldId id="475" r:id="rId58"/>
    <p:sldId id="553" r:id="rId59"/>
    <p:sldId id="476" r:id="rId60"/>
    <p:sldId id="477" r:id="rId61"/>
    <p:sldId id="509" r:id="rId62"/>
    <p:sldId id="478" r:id="rId63"/>
    <p:sldId id="510" r:id="rId64"/>
    <p:sldId id="479" r:id="rId65"/>
    <p:sldId id="511" r:id="rId66"/>
    <p:sldId id="512" r:id="rId67"/>
    <p:sldId id="519" r:id="rId68"/>
    <p:sldId id="480" r:id="rId69"/>
    <p:sldId id="481" r:id="rId70"/>
    <p:sldId id="483" r:id="rId71"/>
    <p:sldId id="522" r:id="rId72"/>
    <p:sldId id="484" r:id="rId73"/>
    <p:sldId id="485" r:id="rId74"/>
    <p:sldId id="486" r:id="rId75"/>
    <p:sldId id="513" r:id="rId76"/>
    <p:sldId id="554" r:id="rId77"/>
    <p:sldId id="487" r:id="rId78"/>
    <p:sldId id="517" r:id="rId79"/>
    <p:sldId id="556" r:id="rId80"/>
    <p:sldId id="557" r:id="rId81"/>
    <p:sldId id="518" r:id="rId82"/>
    <p:sldId id="490" r:id="rId83"/>
    <p:sldId id="492" r:id="rId84"/>
    <p:sldId id="493" r:id="rId85"/>
    <p:sldId id="494" r:id="rId86"/>
    <p:sldId id="495" r:id="rId87"/>
    <p:sldId id="496" r:id="rId88"/>
    <p:sldId id="497" r:id="rId89"/>
    <p:sldId id="498" r:id="rId90"/>
    <p:sldId id="501" r:id="rId91"/>
    <p:sldId id="516" r:id="rId92"/>
    <p:sldId id="503" r:id="rId93"/>
    <p:sldId id="504" r:id="rId94"/>
    <p:sldId id="559" r:id="rId95"/>
    <p:sldId id="520" r:id="rId9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1" name="Helen" initials="H" lastIdx="24" clrIdx="1"/>
  <p:cmAuthor id="2" name="CD" initials="CD"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37373"/>
    <a:srgbClr val="FFFFCC"/>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90844" autoAdjust="0"/>
  </p:normalViewPr>
  <p:slideViewPr>
    <p:cSldViewPr>
      <p:cViewPr varScale="1">
        <p:scale>
          <a:sx n="104" d="100"/>
          <a:sy n="104" d="100"/>
        </p:scale>
        <p:origin x="1446" y="114"/>
      </p:cViewPr>
      <p:guideLst>
        <p:guide orient="horz" pos="2160"/>
        <p:guide pos="2880"/>
      </p:guideLst>
    </p:cSldViewPr>
  </p:slideViewPr>
  <p:outlineViewPr>
    <p:cViewPr>
      <p:scale>
        <a:sx n="33" d="100"/>
        <a:sy n="33" d="100"/>
      </p:scale>
      <p:origin x="0" y="-50958"/>
    </p:cViewPr>
  </p:outlineViewPr>
  <p:notesTextViewPr>
    <p:cViewPr>
      <p:scale>
        <a:sx n="100" d="100"/>
        <a:sy n="100" d="100"/>
      </p:scale>
      <p:origin x="0" y="0"/>
    </p:cViewPr>
  </p:notesTextViewPr>
  <p:sorterViewPr>
    <p:cViewPr>
      <p:scale>
        <a:sx n="100" d="100"/>
        <a:sy n="100" d="100"/>
      </p:scale>
      <p:origin x="0" y="3906"/>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104"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latin typeface="Verdana" panose="020B0604030504040204" pitchFamily="34" charset="0"/>
                <a:cs typeface="Verdana" panose="020B0604030504040204" pitchFamily="34" charset="0"/>
              </a:rPr>
              <a:t>2-</a:t>
            </a:r>
            <a:fld id="{F13F6B82-E95F-4EC2-AD2B-C39E4CF89952}" type="slidenum">
              <a:rPr lang="en-US">
                <a:latin typeface="Verdana" panose="020B0604030504040204" pitchFamily="34" charset="0"/>
                <a:cs typeface="Verdana" panose="020B0604030504040204" pitchFamily="34" charset="0"/>
              </a:rPr>
              <a:pPr>
                <a:defRPr/>
              </a:pPr>
              <a:t>‹#›</a:t>
            </a:fld>
            <a:endParaRPr lang="en-US"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1821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cs typeface="Verdana" panose="020B0604030504040204" pitchFamily="34" charset="0"/>
              </a:rPr>
              <a:t>2 - </a:t>
            </a:r>
            <a:fld id="{922AEAB4-8BC5-462D-B530-61F5BFAF1D19}" type="slidenum">
              <a:rPr lang="en-US" sz="1200" smtClean="0">
                <a:latin typeface="Calibri" pitchFamily="-107" charset="0"/>
                <a:cs typeface="Verdana" panose="020B0604030504040204" pitchFamily="34" charset="0"/>
              </a:rPr>
              <a:pPr algn="r" eaLnBrk="1" hangingPunct="1">
                <a:defRPr/>
              </a:pPr>
              <a:t>‹#›</a:t>
            </a:fld>
            <a:endParaRPr lang="en-US" sz="1200" dirty="0">
              <a:latin typeface="Calibri" pitchFamily="-107" charset="0"/>
              <a:cs typeface="Verdana" panose="020B0604030504040204" pitchFamily="34" charset="0"/>
            </a:endParaRPr>
          </a:p>
        </p:txBody>
      </p:sp>
    </p:spTree>
    <p:extLst>
      <p:ext uri="{BB962C8B-B14F-4D97-AF65-F5344CB8AC3E}">
        <p14:creationId xmlns:p14="http://schemas.microsoft.com/office/powerpoint/2010/main" val="16778382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3074621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4436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t>A manufacturing company reports the fixed budget and actual results for the year as shown below. </a:t>
            </a:r>
          </a:p>
          <a:p>
            <a:endParaRPr lang="en-US" sz="1200" dirty="0"/>
          </a:p>
          <a:p>
            <a:r>
              <a:rPr lang="en-US" sz="1200" dirty="0"/>
              <a:t>The company’s fixed budget assumes a selling price of $40 per unit. </a:t>
            </a:r>
          </a:p>
          <a:p>
            <a:endParaRPr lang="en-US" sz="1200" dirty="0"/>
          </a:p>
          <a:p>
            <a:r>
              <a:rPr lang="en-US" sz="1200" dirty="0"/>
              <a:t>The fixed budget is based on 20,000 units of sales, and the actual results are based on 24,000 units of sales. </a:t>
            </a:r>
          </a:p>
          <a:p>
            <a:endParaRPr lang="en-US" sz="1200" dirty="0"/>
          </a:p>
          <a:p>
            <a:r>
              <a:rPr lang="en-US" sz="1200" dirty="0"/>
              <a:t>Prepare a flexible budget performance report for the year.</a:t>
            </a:r>
          </a:p>
          <a:p>
            <a:endParaRPr lang="en-US" sz="1200" dirty="0"/>
          </a:p>
          <a:p>
            <a:r>
              <a:rPr lang="en-US" sz="1200" dirty="0"/>
              <a:t>First, let’s look at the assumptions that were used to create the fixed budget (20,000 units).</a:t>
            </a:r>
          </a:p>
          <a:p>
            <a:endParaRPr lang="en-US" sz="1200" dirty="0"/>
          </a:p>
          <a:p>
            <a:r>
              <a:rPr lang="en-US" sz="1200" dirty="0"/>
              <a:t>The selling price per unit is $40 per unit ($800,000 divided by 20,000 units).</a:t>
            </a:r>
          </a:p>
          <a:p>
            <a:endParaRPr lang="en-US" sz="1200" dirty="0"/>
          </a:p>
          <a:p>
            <a:r>
              <a:rPr lang="en-US" sz="1200" dirty="0"/>
              <a:t>The variable cost per unit is $8 per unit ($160,000 in variable costs divided by 20,000 units).</a:t>
            </a:r>
          </a:p>
          <a:p>
            <a:endParaRPr lang="en-US" sz="1200" baseline="0" dirty="0"/>
          </a:p>
          <a:p>
            <a:r>
              <a:rPr lang="en-US" sz="1200" dirty="0"/>
              <a:t>We use these budget assumptions to create the flexible budget for the actual number of units sold, 24,000 units.  </a:t>
            </a:r>
          </a:p>
          <a:p>
            <a:endParaRPr lang="en-US" sz="1200" dirty="0"/>
          </a:p>
          <a:p>
            <a:r>
              <a:rPr lang="en-US" sz="1200" dirty="0"/>
              <a:t>Had the company known they were going to sell 24,000 units, total sales would have been budgeted at $960,000 ($40.00 per unit multiplied by 24,000 units).</a:t>
            </a:r>
          </a:p>
          <a:p>
            <a:endParaRPr lang="en-US" sz="1200" dirty="0"/>
          </a:p>
          <a:p>
            <a:r>
              <a:rPr lang="en-US" sz="1200" dirty="0"/>
              <a:t>Variable costs would have been budgeted at $192,000 ($8.00 per unit multiplied by 24,000 units).</a:t>
            </a:r>
          </a:p>
          <a:p>
            <a:endParaRPr lang="en-US" sz="1200" dirty="0"/>
          </a:p>
          <a:p>
            <a:r>
              <a:rPr lang="en-US" sz="1200" dirty="0"/>
              <a:t>Fixed costs remain constant, regardless of the production volume, $500,000.</a:t>
            </a:r>
          </a:p>
        </p:txBody>
      </p:sp>
    </p:spTree>
    <p:extLst>
      <p:ext uri="{BB962C8B-B14F-4D97-AF65-F5344CB8AC3E}">
        <p14:creationId xmlns:p14="http://schemas.microsoft.com/office/powerpoint/2010/main" val="318810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flexible budget performance report compares the company's actual results with the predicted results from the flexible budget.</a:t>
            </a:r>
          </a:p>
          <a:p>
            <a:endParaRPr lang="en-US" dirty="0"/>
          </a:p>
          <a:p>
            <a:r>
              <a:rPr lang="en-US" dirty="0"/>
              <a:t>$960,000 of sales in the flexible budget vs. $972,000 in actual sales is a $12,000 favorable variance, as additional sales increase net income.</a:t>
            </a:r>
          </a:p>
          <a:p>
            <a:endParaRPr lang="en-US" dirty="0"/>
          </a:p>
          <a:p>
            <a:r>
              <a:rPr lang="en-US" dirty="0"/>
              <a:t>$192,000 of variable costs in the flexible budget vs. $240,000 in actual variable costs is a $48,000 unfavorable variance, as additional costs decrease net income.</a:t>
            </a:r>
          </a:p>
          <a:p>
            <a:endParaRPr lang="en-US" dirty="0"/>
          </a:p>
          <a:p>
            <a:r>
              <a:rPr lang="en-US" dirty="0"/>
              <a:t>Contribution margin, Sales minus Variable Costs, $768,000 per the flexible budget vs. $732,000 actual is a $36,000 unfavorable variance.</a:t>
            </a:r>
          </a:p>
          <a:p>
            <a:endParaRPr lang="en-US" dirty="0"/>
          </a:p>
          <a:p>
            <a:r>
              <a:rPr lang="en-US" dirty="0"/>
              <a:t>$490,000 in actual fixed costs vs. budget fixed costs of $500,000 is a $10,000 favorable variance.</a:t>
            </a:r>
          </a:p>
          <a:p>
            <a:endParaRPr lang="en-US" dirty="0"/>
          </a:p>
          <a:p>
            <a:r>
              <a:rPr lang="en-US" dirty="0"/>
              <a:t>Net income $242,000 actual vs. $268,000 in the flexible budget is an overall unfavorable variance of $26,000.</a:t>
            </a:r>
          </a:p>
          <a:p>
            <a:endParaRPr lang="en-US" dirty="0"/>
          </a:p>
        </p:txBody>
      </p:sp>
    </p:spTree>
    <p:extLst>
      <p:ext uri="{BB962C8B-B14F-4D97-AF65-F5344CB8AC3E}">
        <p14:creationId xmlns:p14="http://schemas.microsoft.com/office/powerpoint/2010/main" val="149846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flexible budget performance report compares the company's actual results with the predicted results from the flexible budget.</a:t>
            </a:r>
          </a:p>
          <a:p>
            <a:endParaRPr lang="en-US" dirty="0"/>
          </a:p>
          <a:p>
            <a:r>
              <a:rPr lang="en-US" dirty="0"/>
              <a:t>$960,000 of sales in the flexible budget vs. $972,000 in actual sales is a $12,000 favorable variance, as additional sales increase net income.</a:t>
            </a:r>
          </a:p>
          <a:p>
            <a:endParaRPr lang="en-US" dirty="0"/>
          </a:p>
          <a:p>
            <a:r>
              <a:rPr lang="en-US" dirty="0"/>
              <a:t>$192,000 of variable costs in the flexible budget vs. $240,000 in actual variable costs is a $48,000 unfavorable variance, as additional costs decrease net income.</a:t>
            </a:r>
          </a:p>
          <a:p>
            <a:endParaRPr lang="en-US" dirty="0"/>
          </a:p>
          <a:p>
            <a:r>
              <a:rPr lang="en-US" dirty="0"/>
              <a:t>Contribution margin, Sales minus Variable Costs, $768,000 per the flexible budget vs. $732,000 actual is a $36,000 unfavorable variance.</a:t>
            </a:r>
          </a:p>
          <a:p>
            <a:endParaRPr lang="en-US" dirty="0"/>
          </a:p>
          <a:p>
            <a:r>
              <a:rPr lang="en-US" dirty="0"/>
              <a:t>$490,000 in actual fixed costs vs. budget fixed costs of $500,000 is a $10,000 favorable variance.</a:t>
            </a:r>
          </a:p>
          <a:p>
            <a:endParaRPr lang="en-US" dirty="0"/>
          </a:p>
          <a:p>
            <a:r>
              <a:rPr lang="en-US" dirty="0"/>
              <a:t>Net income $242,000 actual vs. $268,000 in the flexible budget is an overall unfavorable variance of $26,000.</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8440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the next few slides, we show how </a:t>
            </a:r>
            <a:r>
              <a:rPr lang="en-US" i="1" dirty="0"/>
              <a:t>standard costs </a:t>
            </a:r>
            <a:r>
              <a:rPr lang="en-US" dirty="0"/>
              <a:t>can be used in a flexible budgeting system to enable management to better understand the reasons for variances. </a:t>
            </a:r>
            <a:r>
              <a:rPr lang="en-US" b="1" dirty="0"/>
              <a:t>Standard costs </a:t>
            </a:r>
            <a:r>
              <a:rPr lang="en-US" dirty="0"/>
              <a:t>are preset costs for delivering a product or service under normal conditions.</a:t>
            </a:r>
            <a:r>
              <a:rPr lang="en-US" altLang="en-US" dirty="0"/>
              <a:t>  We can think of standard costs as budgeting on a per unit basis.  We expect to operate within the standard cost allowances under normal conditions.  </a:t>
            </a:r>
          </a:p>
        </p:txBody>
      </p:sp>
    </p:spTree>
    <p:extLst>
      <p:ext uri="{BB962C8B-B14F-4D97-AF65-F5344CB8AC3E}">
        <p14:creationId xmlns:p14="http://schemas.microsoft.com/office/powerpoint/2010/main" val="326134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m</a:t>
            </a:r>
            <a:r>
              <a:rPr lang="en-US" dirty="0"/>
              <a:t>anagerial accountants, engineers, personnel administrators, and other managers work together to set standard costs</a:t>
            </a:r>
            <a:r>
              <a:rPr lang="en-US" altLang="en-US" dirty="0"/>
              <a:t>, perhaps the first question they have to answer is, do they want to develop a practical standard or an ideal standard.  Most members of the team would argue that the standards should be practical; they should be attainable with a reasonable amount of efficient effort.</a:t>
            </a:r>
          </a:p>
          <a:p>
            <a:endParaRPr lang="en-US" altLang="en-US" dirty="0"/>
          </a:p>
          <a:p>
            <a:r>
              <a:rPr lang="en-US" altLang="en-US" dirty="0"/>
              <a:t>Standards should be challenging but attainable, and should acknowledge machine breakdowns, material waste, and idle time.</a:t>
            </a:r>
          </a:p>
        </p:txBody>
      </p:sp>
    </p:spTree>
    <p:extLst>
      <p:ext uri="{BB962C8B-B14F-4D97-AF65-F5344CB8AC3E}">
        <p14:creationId xmlns:p14="http://schemas.microsoft.com/office/powerpoint/2010/main" val="262190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t>An </a:t>
            </a:r>
            <a:r>
              <a:rPr lang="en-US" altLang="en-US" i="1" dirty="0"/>
              <a:t>ideal standard </a:t>
            </a:r>
            <a:r>
              <a:rPr lang="en-US" altLang="en-US" dirty="0"/>
              <a:t>is based on 100% efficiency. A</a:t>
            </a:r>
            <a:r>
              <a:rPr lang="en-US" altLang="en-US" baseline="0" dirty="0"/>
              <a:t> </a:t>
            </a:r>
            <a:r>
              <a:rPr lang="en-US" altLang="en-US" i="1" baseline="0" dirty="0"/>
              <a:t>practical standard </a:t>
            </a:r>
            <a:r>
              <a:rPr lang="en-US" altLang="en-US" baseline="0" dirty="0"/>
              <a:t>is based on normal operating conditions which allow for some inefficiency.</a:t>
            </a:r>
            <a:endParaRPr lang="en-US" altLang="en-US" dirty="0"/>
          </a:p>
          <a:p>
            <a:endParaRPr lang="en-US" altLang="en-US" dirty="0"/>
          </a:p>
          <a:p>
            <a:r>
              <a:rPr lang="en-US" altLang="en-US" dirty="0"/>
              <a:t>Direct materials standards are based on the final delivered cost of materials, net of any applicable discounts.  Standard quantities are amounts needed to meet the production designs. The standard materials cost for a unit of product is the standard price for one unit of material multiplied by the standard quantity of materials required for each unit of product.</a:t>
            </a:r>
          </a:p>
          <a:p>
            <a:endParaRPr lang="en-US" altLang="en-US" dirty="0"/>
          </a:p>
          <a:p>
            <a:r>
              <a:rPr lang="en-US" altLang="en-US" dirty="0"/>
              <a:t>Instead of the terms price and quantity used for materials, we use rate and time when we apply standard cost concepts to direct labor. Labor rates are determined by wage surveys of rates paid in comparable companies or by labor contracts. Time standards are developed by production and manufacturing experts such as industrial engineers.  The standard labor cost for a unit of product is the standard rate for one hour of direct labor multiplied by the standard time required for each unit of product.</a:t>
            </a:r>
          </a:p>
          <a:p>
            <a:endParaRPr lang="en-US" altLang="en-US" dirty="0"/>
          </a:p>
          <a:p>
            <a:r>
              <a:rPr lang="en-US" altLang="en-US" dirty="0"/>
              <a:t>The rate standard for variable overhead is the variable portion of the predetermined overhead rate.  The activity standard is the units of activity in the base used to apply the predetermined overhead.  Examples of the activity base might be direct labor hours or machine hours.  The standard variable overhead cost for a unit of product is the standard variable overhead rate multiplied by the standard number of activity units for each unit of product.</a:t>
            </a:r>
          </a:p>
          <a:p>
            <a:endParaRPr lang="en-US" altLang="en-US" dirty="0"/>
          </a:p>
          <a:p>
            <a:endParaRPr lang="en-US" altLang="en-US" dirty="0"/>
          </a:p>
          <a:p>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936768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standard costs of direct materials, direct labor, and overhead for one bat, manufactured by </a:t>
            </a:r>
            <a:r>
              <a:rPr lang="en-US" i="1" dirty="0"/>
              <a:t>ProBat</a:t>
            </a:r>
            <a:r>
              <a:rPr lang="en-US" dirty="0"/>
              <a:t>, are shown on this slide.  This is called a </a:t>
            </a:r>
            <a:r>
              <a:rPr lang="en-US" b="1" i="1" dirty="0"/>
              <a:t>standard cost card. </a:t>
            </a:r>
          </a:p>
          <a:p>
            <a:pPr algn="l"/>
            <a:endParaRPr lang="en-US" b="1" dirty="0"/>
          </a:p>
          <a:p>
            <a:r>
              <a:rPr lang="en-US" altLang="en-US" dirty="0"/>
              <a:t>In the first column, we see a standard quantity.  In this case, direct materials is expressed in terms of kilograms, direct labor in hours, and manufacturing overhead in hours. In the second column, we have a standard price or standard rate, and finally, in the last column, we have a standard cost per unit.</a:t>
            </a:r>
          </a:p>
          <a:p>
            <a:endParaRPr lang="en-US" altLang="en-US" dirty="0"/>
          </a:p>
          <a:p>
            <a:endParaRPr lang="en-US" dirty="0"/>
          </a:p>
        </p:txBody>
      </p:sp>
    </p:spTree>
    <p:extLst>
      <p:ext uri="{BB962C8B-B14F-4D97-AF65-F5344CB8AC3E}">
        <p14:creationId xmlns:p14="http://schemas.microsoft.com/office/powerpoint/2010/main" val="134232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difference between actual cost and standard cost is called a standard cost variance.  Material variance is unfavorable when the actual cost exceeds the standard cost.  Manufacturing overhead cost is favorable when the actual cost is less than standard cost.</a:t>
            </a:r>
          </a:p>
        </p:txBody>
      </p:sp>
    </p:spTree>
    <p:extLst>
      <p:ext uri="{BB962C8B-B14F-4D97-AF65-F5344CB8AC3E}">
        <p14:creationId xmlns:p14="http://schemas.microsoft.com/office/powerpoint/2010/main" val="858786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Variance analysis </a:t>
            </a:r>
            <a:r>
              <a:rPr lang="en-US" altLang="en-US" dirty="0"/>
              <a:t>involves comparing actual costs with standard costs.  If  variances exists, we investigate by asking appropriate managers for explanations and possible causes for the variances.  Our objective is to correct problems that caused unfavorable variances and to possibly adopt and reward the practices that resulted in favorable variances. </a:t>
            </a:r>
          </a:p>
          <a:p>
            <a:endParaRPr lang="en-US" altLang="en-US" dirty="0"/>
          </a:p>
          <a:p>
            <a:r>
              <a:rPr lang="en-US" altLang="en-US" dirty="0"/>
              <a:t>The flow of events in variance analysis is: (1) prepare a standard cost performance report, (2) compute and analyzing variances, (3) identify</a:t>
            </a:r>
            <a:r>
              <a:rPr lang="en-US" altLang="en-US" baseline="0" dirty="0"/>
              <a:t> </a:t>
            </a:r>
            <a:r>
              <a:rPr lang="en-US" altLang="en-US" dirty="0"/>
              <a:t>questions and their explanations, and (4) take corrective and strategic actions. These variance analysis steps are interrelated and are frequently applied in good organizations.</a:t>
            </a:r>
          </a:p>
        </p:txBody>
      </p:sp>
    </p:spTree>
    <p:extLst>
      <p:ext uri="{BB962C8B-B14F-4D97-AF65-F5344CB8AC3E}">
        <p14:creationId xmlns:p14="http://schemas.microsoft.com/office/powerpoint/2010/main" val="428348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00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0727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Cost variance (CV) is computed as: Actual Cost (AC) minus Standard Cost (SC).  We can break the formula down even further by defining how to calculate Actual Cost and how to calculate Standard Cost. The formulas for both are listed on this screen.</a:t>
            </a:r>
          </a:p>
          <a:p>
            <a:pPr defTabSz="939363">
              <a:defRPr/>
            </a:pPr>
            <a:endParaRPr lang="en-US" dirty="0"/>
          </a:p>
          <a:p>
            <a:r>
              <a:rPr lang="en-US" dirty="0"/>
              <a:t>A cost variance is further defined by its components. Actual quantity (AQ) </a:t>
            </a:r>
            <a:r>
              <a:rPr lang="en-US" sz="1200" dirty="0">
                <a:latin typeface="Arial Narrow" pitchFamily="34" charset="0"/>
              </a:rPr>
              <a:t>is the actual amount of material or labor used to manufacture the actual quantity of output. </a:t>
            </a:r>
            <a:r>
              <a:rPr lang="en-US" dirty="0"/>
              <a:t> Standard quantity (SQ) is the standard amount of input for the actual quantity of output. Actual price (AP) is the actual amount paid to acquire the actual direct material or direct labor used during</a:t>
            </a:r>
            <a:r>
              <a:rPr lang="en-US" baseline="0" dirty="0"/>
              <a:t> the period</a:t>
            </a:r>
            <a:r>
              <a:rPr lang="en-US" dirty="0"/>
              <a:t>, and standard price (SP) is the standard price.</a:t>
            </a:r>
          </a:p>
          <a:p>
            <a:endParaRPr lang="en-US" altLang="en-US" dirty="0"/>
          </a:p>
          <a:p>
            <a:r>
              <a:rPr lang="en-US" altLang="en-US" dirty="0"/>
              <a:t>Price variances result when we pay an actual price for a resource that differs from the standard price that should have been paid.  Quantity variances are caused by using an actual amount of a resource that differs from the standard amount that should have been used. </a:t>
            </a:r>
          </a:p>
        </p:txBody>
      </p:sp>
    </p:spTree>
    <p:extLst>
      <p:ext uri="{BB962C8B-B14F-4D97-AF65-F5344CB8AC3E}">
        <p14:creationId xmlns:p14="http://schemas.microsoft.com/office/powerpoint/2010/main" val="3994215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main factors cause a cost variance:</a:t>
            </a:r>
          </a:p>
          <a:p>
            <a:r>
              <a:rPr lang="en-US" dirty="0"/>
              <a:t>1. The difference between actual price per unit of input and standard price per unit of input results in a </a:t>
            </a:r>
            <a:r>
              <a:rPr lang="en-US" b="1" dirty="0"/>
              <a:t>price (or rate) variance.</a:t>
            </a:r>
          </a:p>
          <a:p>
            <a:r>
              <a:rPr lang="en-US" dirty="0"/>
              <a:t>2. The difference between actual quantity of input used and standard quantity of input used results in a </a:t>
            </a:r>
            <a:r>
              <a:rPr lang="en-US" b="1" dirty="0"/>
              <a:t>quantity (or usage or efficiency) variance.</a:t>
            </a:r>
          </a:p>
          <a:p>
            <a:endParaRPr lang="en-US" b="1" dirty="0"/>
          </a:p>
          <a:p>
            <a:r>
              <a:rPr lang="en-US" dirty="0"/>
              <a:t>Isolating these price and quantity factors</a:t>
            </a:r>
            <a:r>
              <a:rPr lang="en-US" baseline="0" dirty="0"/>
              <a:t> in a cost variance lead to these formulas.</a:t>
            </a:r>
            <a:endParaRPr lang="en-US" altLang="en-US" dirty="0"/>
          </a:p>
          <a:p>
            <a:endParaRPr lang="en-US" dirty="0"/>
          </a:p>
        </p:txBody>
      </p:sp>
    </p:spTree>
    <p:extLst>
      <p:ext uri="{BB962C8B-B14F-4D97-AF65-F5344CB8AC3E}">
        <p14:creationId xmlns:p14="http://schemas.microsoft.com/office/powerpoint/2010/main" val="1376664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Here’s a general model for computing standard cost variances. We multiply the actual quantity times the actual price and compare that to the actual quantity times the standard price. The difference is the price variance. Then we compare the actual quantity times the standard price to the standard quantity at the standard price.  The difference is the quantity variance. </a:t>
            </a:r>
          </a:p>
          <a:p>
            <a:endParaRPr lang="en-US" altLang="en-US" dirty="0"/>
          </a:p>
          <a:p>
            <a:r>
              <a:rPr lang="en-US" altLang="en-US" dirty="0"/>
              <a:t>The standard quantity is the standard quantity for one unit multiplied times the number of good units produced.  It is the amount of a resource that should have been used given the actual good output achieved.</a:t>
            </a:r>
          </a:p>
          <a:p>
            <a:endParaRPr lang="en-US" altLang="en-US" dirty="0"/>
          </a:p>
          <a:p>
            <a:r>
              <a:rPr lang="en-US" altLang="en-US" dirty="0"/>
              <a:t>The standard price is the amount we should pay for the resource acquired.</a:t>
            </a:r>
          </a:p>
        </p:txBody>
      </p:sp>
    </p:spTree>
    <p:extLst>
      <p:ext uri="{BB962C8B-B14F-4D97-AF65-F5344CB8AC3E}">
        <p14:creationId xmlns:p14="http://schemas.microsoft.com/office/powerpoint/2010/main" val="126518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2560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 can reduce these relationships to mathematical equations.  For example, we can determine the material price variance by multiplying the actual quantity times the difference between the actual price and the standard price, and we can determine the material quantity variance by multiplying the standard price times the difference between the actual quantity and the standard quantity. </a:t>
            </a:r>
          </a:p>
        </p:txBody>
      </p:sp>
    </p:spTree>
    <p:extLst>
      <p:ext uri="{BB962C8B-B14F-4D97-AF65-F5344CB8AC3E}">
        <p14:creationId xmlns:p14="http://schemas.microsoft.com/office/powerpoint/2010/main" val="4215103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show how to compute the direct materials and direct labor variances using data from G-Max, a manufacturer</a:t>
            </a:r>
            <a:r>
              <a:rPr lang="en-US" baseline="0" dirty="0"/>
              <a:t> of </a:t>
            </a:r>
            <a:r>
              <a:rPr lang="en-US" dirty="0"/>
              <a:t>specialty golf equipment and accessories. G-Max set the following standard quantities and costs for direct materials and direct labor per unit for one of its handcrafted golf </a:t>
            </a:r>
            <a:r>
              <a:rPr lang="en-US" dirty="0" err="1"/>
              <a:t>clubheads</a:t>
            </a:r>
            <a:r>
              <a:rPr lang="en-US" dirty="0"/>
              <a:t>:</a:t>
            </a:r>
            <a:r>
              <a:rPr lang="en-US" altLang="en-US" dirty="0"/>
              <a:t>  The direct materials standard allows one-half pound per club head at $20.00 per pound.  The direct labor standard allows one hour per club head at $16.00 per hour.</a:t>
            </a:r>
          </a:p>
          <a:p>
            <a:endParaRPr lang="en-US" altLang="en-US" dirty="0"/>
          </a:p>
        </p:txBody>
      </p:sp>
    </p:spTree>
    <p:extLst>
      <p:ext uri="{BB962C8B-B14F-4D97-AF65-F5344CB8AC3E}">
        <p14:creationId xmlns:p14="http://schemas.microsoft.com/office/powerpoint/2010/main" val="268228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During May, G-Max budgeted</a:t>
            </a:r>
            <a:r>
              <a:rPr lang="en-US" altLang="en-US" baseline="0" dirty="0"/>
              <a:t> to produce 4,000 </a:t>
            </a:r>
            <a:r>
              <a:rPr lang="en-US" altLang="en-US" baseline="0" dirty="0" err="1"/>
              <a:t>clubheads</a:t>
            </a:r>
            <a:r>
              <a:rPr lang="en-US" altLang="en-US" baseline="0" dirty="0"/>
              <a:t> (units). It actually produced only 3,500 units. It used </a:t>
            </a:r>
            <a:r>
              <a:rPr lang="en-US" altLang="en-US" dirty="0"/>
              <a:t>1,800 pounds of material costing</a:t>
            </a:r>
            <a:r>
              <a:rPr lang="en-US" altLang="en-US" baseline="0" dirty="0"/>
              <a:t> $21 per pound so its total direct materials cost was $37,800. To produce </a:t>
            </a:r>
            <a:r>
              <a:rPr lang="en-US" altLang="en-US" dirty="0"/>
              <a:t>3,500 </a:t>
            </a:r>
            <a:r>
              <a:rPr lang="en-US" altLang="en-US" dirty="0" err="1"/>
              <a:t>clubheads</a:t>
            </a:r>
            <a:r>
              <a:rPr lang="en-US" altLang="en-US" dirty="0"/>
              <a:t>, </a:t>
            </a:r>
            <a:r>
              <a:rPr lang="en-US" altLang="en-US" dirty="0" err="1"/>
              <a:t>Gmax</a:t>
            </a:r>
            <a:r>
              <a:rPr lang="en-US" altLang="en-US" dirty="0"/>
              <a:t> should have used 1,750</a:t>
            </a:r>
            <a:r>
              <a:rPr lang="en-US" altLang="en-US" baseline="0" dirty="0"/>
              <a:t> pounds of direct materials (3,500 x .5 lb. per unit). This amount of 1,750 pounds is the standard quantity of direct materials that should have been used to produce 3,500 units.</a:t>
            </a:r>
            <a:r>
              <a:rPr lang="en-US" altLang="en-US" dirty="0"/>
              <a:t>. Use this information to compute the material price and quantity variances before you go to the next slide. </a:t>
            </a:r>
          </a:p>
        </p:txBody>
      </p:sp>
    </p:spTree>
    <p:extLst>
      <p:ext uri="{BB962C8B-B14F-4D97-AF65-F5344CB8AC3E}">
        <p14:creationId xmlns:p14="http://schemas.microsoft.com/office/powerpoint/2010/main" val="3245556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5705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Now you can check your work.  The total actual price paid for the material was $37,800.  Since the standard price was $20.00 per pound, G-Max should have paid only $36,000 for the material.  The difference between $37,800 and $36,000 is the $1,800 unfavorable price variance.  G-Max actually used 1,800 pounds of material, 50 pounds more than the standard quantity of 1,750 pounds.  Using an extra 50 pounds resulted in the $1,000 unfavorable quantity variance. If we add the unfavorable price variance of $1,800 plus the unfavorable quantity variance of $1,000,</a:t>
            </a:r>
            <a:r>
              <a:rPr lang="en-US" altLang="en-US" baseline="0" dirty="0"/>
              <a:t> we get a direct materials cost variance of $2,800.</a:t>
            </a:r>
            <a:endParaRPr lang="en-US" altLang="en-US" dirty="0"/>
          </a:p>
        </p:txBody>
      </p:sp>
    </p:spTree>
    <p:extLst>
      <p:ext uri="{BB962C8B-B14F-4D97-AF65-F5344CB8AC3E}">
        <p14:creationId xmlns:p14="http://schemas.microsoft.com/office/powerpoint/2010/main" val="255350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Managers use budgets to control operations and see that planned objectives are met.  Budget reports compare budgeted results to actual results.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p>
          <a:p>
            <a:r>
              <a:rPr lang="en-US" sz="1200" b="0" i="0" u="none" strike="noStrike" kern="1200" baseline="0" dirty="0">
                <a:solidFill>
                  <a:schemeClr val="tx1"/>
                </a:solidFill>
                <a:latin typeface="+mn-lt"/>
                <a:ea typeface="MS PGothic" pitchFamily="34" charset="-128"/>
                <a:cs typeface="MS PGothic" pitchFamily="34" charset="-128"/>
              </a:rPr>
              <a:t>A </a:t>
            </a:r>
            <a:r>
              <a:rPr lang="en-US" sz="1200" b="0" i="1" u="none" strike="noStrike" kern="1200" baseline="0" dirty="0">
                <a:solidFill>
                  <a:schemeClr val="tx1"/>
                </a:solidFill>
                <a:latin typeface="+mn-lt"/>
                <a:ea typeface="MS PGothic" pitchFamily="34" charset="-128"/>
                <a:cs typeface="MS PGothic" pitchFamily="34" charset="-128"/>
              </a:rPr>
              <a:t>master budget </a:t>
            </a:r>
            <a:r>
              <a:rPr lang="en-US" sz="1200" b="0" i="0" u="none" strike="noStrike" kern="1200" baseline="0" dirty="0">
                <a:solidFill>
                  <a:schemeClr val="tx1"/>
                </a:solidFill>
                <a:latin typeface="+mn-lt"/>
                <a:ea typeface="MS PGothic" pitchFamily="34" charset="-128"/>
                <a:cs typeface="MS PGothic" pitchFamily="34" charset="-128"/>
              </a:rPr>
              <a:t>is based on a predicted level of activity, such as sales volume, for the budget period. In preparing a master budget, two alternative approaches can be used: </a:t>
            </a:r>
            <a:r>
              <a:rPr lang="en-US" sz="1200" b="0" i="1" u="none" strike="noStrike" kern="1200" baseline="0" dirty="0">
                <a:solidFill>
                  <a:schemeClr val="tx1"/>
                </a:solidFill>
                <a:latin typeface="+mn-lt"/>
                <a:ea typeface="MS PGothic" pitchFamily="34" charset="-128"/>
                <a:cs typeface="MS PGothic" pitchFamily="34" charset="-128"/>
              </a:rPr>
              <a:t>fixed budgeting </a:t>
            </a:r>
            <a:r>
              <a:rPr lang="en-US" sz="1200" b="0" i="0" u="none" strike="noStrike" kern="1200" baseline="0" dirty="0">
                <a:solidFill>
                  <a:schemeClr val="tx1"/>
                </a:solidFill>
                <a:latin typeface="+mn-lt"/>
                <a:ea typeface="MS PGothic" pitchFamily="34" charset="-128"/>
                <a:cs typeface="MS PGothic" pitchFamily="34" charset="-128"/>
              </a:rPr>
              <a:t>or </a:t>
            </a:r>
            <a:r>
              <a:rPr lang="en-US" sz="1200" b="0" i="1" u="none" strike="noStrike" kern="1200" baseline="0" dirty="0">
                <a:solidFill>
                  <a:schemeClr val="tx1"/>
                </a:solidFill>
                <a:latin typeface="+mn-lt"/>
                <a:ea typeface="MS PGothic" pitchFamily="34" charset="-128"/>
                <a:cs typeface="MS PGothic" pitchFamily="34" charset="-128"/>
              </a:rPr>
              <a:t>flexible budgeting</a:t>
            </a:r>
            <a:r>
              <a:rPr lang="en-US" sz="1200" b="0" i="0" u="none" strike="noStrike" kern="1200" baseline="0" dirty="0">
                <a:solidFill>
                  <a:schemeClr val="tx1"/>
                </a:solidFill>
                <a:latin typeface="+mn-lt"/>
                <a:ea typeface="MS PGothic" pitchFamily="34" charset="-128"/>
                <a:cs typeface="MS PGothic" pitchFamily="34" charset="-128"/>
              </a:rPr>
              <a:t>. </a:t>
            </a:r>
          </a:p>
          <a:p>
            <a:endParaRPr lang="en-US" sz="1200" b="0" i="0" u="none" strike="noStrike" kern="1200" baseline="0" dirty="0">
              <a:solidFill>
                <a:schemeClr val="tx1"/>
              </a:solidFill>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A </a:t>
            </a:r>
            <a:r>
              <a:rPr lang="en-US" sz="1200" b="1" i="0" u="none" strike="noStrike" kern="1200" baseline="0" dirty="0">
                <a:solidFill>
                  <a:schemeClr val="tx1"/>
                </a:solidFill>
                <a:latin typeface="+mn-lt"/>
                <a:ea typeface="MS PGothic" pitchFamily="34" charset="-128"/>
                <a:cs typeface="MS PGothic" pitchFamily="34" charset="-128"/>
              </a:rPr>
              <a:t>fixed budget, </a:t>
            </a:r>
            <a:r>
              <a:rPr lang="en-US" sz="1200" b="0" i="0" u="none" strike="noStrike" kern="1200" baseline="0" dirty="0">
                <a:solidFill>
                  <a:schemeClr val="tx1"/>
                </a:solidFill>
                <a:latin typeface="+mn-lt"/>
                <a:ea typeface="MS PGothic" pitchFamily="34" charset="-128"/>
                <a:cs typeface="MS PGothic" pitchFamily="34" charset="-128"/>
              </a:rPr>
              <a:t>also called a </a:t>
            </a:r>
            <a:r>
              <a:rPr lang="en-US" sz="1200" b="0" i="1" u="none" strike="noStrike" kern="1200" baseline="0" dirty="0">
                <a:solidFill>
                  <a:schemeClr val="tx1"/>
                </a:solidFill>
                <a:latin typeface="+mn-lt"/>
                <a:ea typeface="MS PGothic" pitchFamily="34" charset="-128"/>
                <a:cs typeface="MS PGothic" pitchFamily="34" charset="-128"/>
              </a:rPr>
              <a:t>static budget, </a:t>
            </a:r>
            <a:r>
              <a:rPr lang="en-US" sz="1200" b="0" i="0" u="none" strike="noStrike" kern="1200" baseline="0" dirty="0">
                <a:solidFill>
                  <a:schemeClr val="tx1"/>
                </a:solidFill>
                <a:latin typeface="+mn-lt"/>
                <a:ea typeface="MS PGothic" pitchFamily="34" charset="-128"/>
                <a:cs typeface="MS PGothic" pitchFamily="34" charset="-128"/>
              </a:rPr>
              <a:t>is based on a single predicted amount of sales or other activity measure. </a:t>
            </a:r>
          </a:p>
          <a:p>
            <a:endParaRPr lang="en-US" sz="1200" b="0" i="0" u="none" strike="noStrike" kern="1200" baseline="0" dirty="0">
              <a:solidFill>
                <a:schemeClr val="tx1"/>
              </a:solidFill>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A </a:t>
            </a:r>
            <a:r>
              <a:rPr lang="en-US" sz="1200" b="1" i="0" u="none" strike="noStrike" kern="1200" baseline="0" dirty="0">
                <a:solidFill>
                  <a:schemeClr val="tx1"/>
                </a:solidFill>
                <a:latin typeface="+mn-lt"/>
                <a:ea typeface="MS PGothic" pitchFamily="34" charset="-128"/>
                <a:cs typeface="MS PGothic" pitchFamily="34" charset="-128"/>
              </a:rPr>
              <a:t>flexible budget, </a:t>
            </a:r>
            <a:r>
              <a:rPr lang="en-US" sz="1200" b="0" i="0" u="none" strike="noStrike" kern="1200" baseline="0" dirty="0">
                <a:solidFill>
                  <a:schemeClr val="tx1"/>
                </a:solidFill>
                <a:latin typeface="+mn-lt"/>
                <a:ea typeface="MS PGothic" pitchFamily="34" charset="-128"/>
                <a:cs typeface="MS PGothic" pitchFamily="34" charset="-128"/>
              </a:rPr>
              <a:t>also called a </a:t>
            </a:r>
            <a:r>
              <a:rPr lang="en-US" sz="1200" b="0" i="1" u="none" strike="noStrike" kern="1200" baseline="0" dirty="0">
                <a:solidFill>
                  <a:schemeClr val="tx1"/>
                </a:solidFill>
                <a:latin typeface="+mn-lt"/>
                <a:ea typeface="MS PGothic" pitchFamily="34" charset="-128"/>
                <a:cs typeface="MS PGothic" pitchFamily="34" charset="-128"/>
              </a:rPr>
              <a:t>variable budget, </a:t>
            </a:r>
            <a:r>
              <a:rPr lang="en-US" sz="1200" b="0" i="0" u="none" strike="noStrike" kern="1200" baseline="0" dirty="0">
                <a:solidFill>
                  <a:schemeClr val="tx1"/>
                </a:solidFill>
                <a:latin typeface="+mn-lt"/>
                <a:ea typeface="MS PGothic" pitchFamily="34" charset="-128"/>
                <a:cs typeface="MS PGothic" pitchFamily="34" charset="-128"/>
              </a:rPr>
              <a:t>is based on several different amounts of sales.</a:t>
            </a:r>
            <a:endParaRPr lang="en-US" sz="1200" b="0" dirty="0"/>
          </a:p>
        </p:txBody>
      </p:sp>
    </p:spTree>
    <p:extLst>
      <p:ext uri="{BB962C8B-B14F-4D97-AF65-F5344CB8AC3E}">
        <p14:creationId xmlns:p14="http://schemas.microsoft.com/office/powerpoint/2010/main" val="3744672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MS PGothic" pitchFamily="34" charset="-128"/>
              </a:rPr>
              <a:t>The purchasing department is usually responsible for the price paid for materials. Responsibility for explaining the price variance in this case rests with the purchasing manager as a price higher than standard caused the variance. The production department is usually responsible for the amount of material used. In this case the production manager is responsible for explaining why the process used more than the standard amount of materials.  Variance analysis presents challenges. For instance, the production department could have used more than the standard amount of material because the materials’ quality did not meet specifications and led to excessive waste. </a:t>
            </a:r>
          </a:p>
          <a:p>
            <a:endParaRPr lang="en-US" sz="1200" b="0" i="0" u="none" strike="noStrike" kern="1200" baseline="0" dirty="0">
              <a:solidFill>
                <a:schemeClr val="tx1"/>
              </a:solidFill>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In this case, the purchasing manager is responsible for explaining why inferior materials were acquired. However, if analysis shows that waste was due to inefficiencies, not poor-quality material, the production manager is responsible for explaining what happened. </a:t>
            </a:r>
            <a:r>
              <a:rPr lang="en-US" altLang="en-US" dirty="0"/>
              <a:t>Now that we have computed material variances, we can apply the same concepts to labor.</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2067663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dirty="0">
                <a:latin typeface="+mn-lt"/>
              </a:rPr>
              <a:t>A manufacturing company reports the following for one of its products.  Compute the direct materials price variance and quantity variance, and indicate whether they are favorable or unfavorable.</a:t>
            </a:r>
          </a:p>
          <a:p>
            <a:endParaRPr lang="en-US" sz="1200" dirty="0">
              <a:latin typeface="+mn-lt"/>
            </a:endParaRPr>
          </a:p>
          <a:p>
            <a:r>
              <a:rPr lang="en-US" sz="1200" dirty="0">
                <a:latin typeface="+mn-lt"/>
              </a:rPr>
              <a:t>Variance analysis compares the total actual cost of inputs with the total standard cost.</a:t>
            </a:r>
          </a:p>
          <a:p>
            <a:endParaRPr lang="en-US" sz="1200" dirty="0">
              <a:latin typeface="+mn-lt"/>
            </a:endParaRPr>
          </a:p>
          <a:p>
            <a:r>
              <a:rPr lang="en-US" sz="1200" dirty="0">
                <a:latin typeface="+mn-lt"/>
              </a:rPr>
              <a:t>The actual cost is equal to the actual quantity purchased multiplied by the actual price per pound.</a:t>
            </a:r>
          </a:p>
          <a:p>
            <a:endParaRPr lang="en-US" sz="1200" dirty="0">
              <a:latin typeface="+mn-lt"/>
            </a:endParaRPr>
          </a:p>
          <a:p>
            <a:r>
              <a:rPr lang="en-US" sz="1200" dirty="0">
                <a:latin typeface="+mn-lt"/>
              </a:rPr>
              <a:t>The total standard cost is the standard quantity of materials multiplied by the standard price per pound.</a:t>
            </a:r>
          </a:p>
          <a:p>
            <a:endParaRPr lang="en-US" sz="1200" dirty="0">
              <a:latin typeface="+mn-lt"/>
            </a:endParaRPr>
          </a:p>
          <a:p>
            <a:r>
              <a:rPr lang="en-US" sz="1200" dirty="0">
                <a:latin typeface="+mn-lt"/>
              </a:rPr>
              <a:t>In between these two values, we'll standardize the pricing first:</a:t>
            </a:r>
          </a:p>
          <a:p>
            <a:endParaRPr lang="en-US" sz="1200" dirty="0">
              <a:latin typeface="+mn-lt"/>
            </a:endParaRPr>
          </a:p>
          <a:p>
            <a:r>
              <a:rPr lang="en-US" sz="1200" dirty="0">
                <a:latin typeface="+mn-lt"/>
              </a:rPr>
              <a:t>Actual quantity multiplied by the standard price. The actual quantity of materials is 83,000 pounds. The actual price is $5.80 per pound.</a:t>
            </a:r>
          </a:p>
          <a:p>
            <a:endParaRPr lang="en-US" sz="1200" dirty="0">
              <a:latin typeface="+mn-lt"/>
            </a:endParaRPr>
          </a:p>
          <a:p>
            <a:r>
              <a:rPr lang="en-US" sz="1200" dirty="0">
                <a:latin typeface="+mn-lt"/>
              </a:rPr>
              <a:t>The standard quantity is 80,000 pounds, because each of the 10,000 units produced should have used exactly 8 pounds of materials. The standard price is $6.00 per pound.</a:t>
            </a:r>
          </a:p>
          <a:p>
            <a:endParaRPr lang="en-US" sz="1200" dirty="0">
              <a:latin typeface="+mn-lt"/>
            </a:endParaRPr>
          </a:p>
          <a:p>
            <a:r>
              <a:rPr lang="en-US" sz="1200" dirty="0">
                <a:latin typeface="+mn-lt"/>
              </a:rPr>
              <a:t>83,000 pounds of materials purchased, at an actual rate of $5.80 per pound, is a total actual cost of $481,400.</a:t>
            </a:r>
          </a:p>
          <a:p>
            <a:endParaRPr lang="en-US" sz="1200" dirty="0">
              <a:latin typeface="+mn-lt"/>
            </a:endParaRPr>
          </a:p>
          <a:p>
            <a:r>
              <a:rPr lang="en-US" sz="1200" dirty="0">
                <a:latin typeface="+mn-lt"/>
              </a:rPr>
              <a:t>The actual quantity, 83,000, multiplied by $6.00 per pound is $498,000. The difference between the actual quantity at the actual price and the actual quantity at the standard price is the materials price variance, $16,600.</a:t>
            </a:r>
          </a:p>
          <a:p>
            <a:endParaRPr lang="en-US" sz="1200" dirty="0">
              <a:latin typeface="+mn-lt"/>
            </a:endParaRPr>
          </a:p>
          <a:p>
            <a:r>
              <a:rPr lang="en-US" sz="1200" dirty="0">
                <a:latin typeface="+mn-lt"/>
              </a:rPr>
              <a:t>This variance is favorable, as the company paid $0.20 less per pound for each of the 83,000 pounds purchased.</a:t>
            </a:r>
          </a:p>
          <a:p>
            <a:endParaRPr lang="en-US" sz="1200" dirty="0">
              <a:latin typeface="+mn-lt"/>
            </a:endParaRPr>
          </a:p>
          <a:p>
            <a:r>
              <a:rPr lang="en-US" sz="1200" dirty="0">
                <a:latin typeface="+mn-lt"/>
              </a:rPr>
              <a:t>The standard quantity, 80,000 pounds, (10,000 units multiplied by 8 pounds per unit) multiplied by the standard price of $6.00 per pound, is a total standard cost of $480,000.</a:t>
            </a:r>
          </a:p>
          <a:p>
            <a:endParaRPr lang="en-US" sz="1200" dirty="0">
              <a:latin typeface="+mn-lt"/>
            </a:endParaRPr>
          </a:p>
          <a:p>
            <a:r>
              <a:rPr lang="en-US" sz="1200" dirty="0">
                <a:latin typeface="+mn-lt"/>
              </a:rPr>
              <a:t>The difference between the actual quantity at the standard price and the standard quantity at the standard price is the materials quantity variance.</a:t>
            </a:r>
          </a:p>
          <a:p>
            <a:endParaRPr lang="en-US" sz="1200" dirty="0">
              <a:latin typeface="+mn-lt"/>
            </a:endParaRPr>
          </a:p>
          <a:p>
            <a:r>
              <a:rPr lang="en-US" sz="1200" dirty="0">
                <a:latin typeface="+mn-lt"/>
              </a:rPr>
              <a:t>The difference is $18,000, and this variance is unfavorable, as the actual quantity used, 83,000 pounds, exceeded the standard quantity of 80,000 pounds.</a:t>
            </a:r>
          </a:p>
          <a:p>
            <a:endParaRPr lang="en-US" sz="1200" dirty="0">
              <a:latin typeface="+mn-lt"/>
            </a:endParaRPr>
          </a:p>
          <a:p>
            <a:r>
              <a:rPr lang="en-US" sz="1200" dirty="0">
                <a:latin typeface="+mn-lt"/>
              </a:rPr>
              <a:t>3,000 additional pounds at $6.00 per pound is an $18,000 unfavorable materials quantity variance.</a:t>
            </a:r>
          </a:p>
          <a:p>
            <a:endParaRPr lang="en-US" sz="1200" dirty="0">
              <a:latin typeface="+mn-lt"/>
            </a:endParaRPr>
          </a:p>
          <a:p>
            <a:r>
              <a:rPr lang="en-US" sz="1200" dirty="0">
                <a:latin typeface="+mn-lt"/>
              </a:rPr>
              <a:t>The total materials variance, the difference between the actual cost, $481,400, and the total standard cost, $480,000, is a $1,400 unfavorable total direct materials variance.</a:t>
            </a:r>
          </a:p>
          <a:p>
            <a:endParaRPr lang="en-US" sz="1200" dirty="0">
              <a:latin typeface="+mn-lt"/>
            </a:endParaRPr>
          </a:p>
          <a:p>
            <a:r>
              <a:rPr lang="en-US" sz="1200" dirty="0">
                <a:latin typeface="+mn-lt"/>
              </a:rPr>
              <a:t>Notice that when we combine the $16,600 favorable materials price variance with the $18,000 unfavorable materials quantity variance, the total variance is $1,400 unfavorable</a:t>
            </a:r>
            <a:r>
              <a:rPr lang="en-US" sz="1200" dirty="0"/>
              <a:t>.</a:t>
            </a:r>
            <a:endParaRPr lang="en-US" sz="1200" baseline="0" dirty="0"/>
          </a:p>
        </p:txBody>
      </p:sp>
    </p:spTree>
    <p:extLst>
      <p:ext uri="{BB962C8B-B14F-4D97-AF65-F5344CB8AC3E}">
        <p14:creationId xmlns:p14="http://schemas.microsoft.com/office/powerpoint/2010/main" val="230378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Instead of price and quantity, for direct labor we use the terms rate and hours.  Also, instead of price and quantity variances, for labor, we use the terms rate and efficiency variances.  The underlying concepts are the same as we saw for material.  The standard rate is the amount we should pay per hour for the work performed.  Standard hours are the hours that should have been worked for the actual good output achieved.  Just as with material, we can reduce these relationships to mathematical equations.  For example, we can determine the labor rate variance by multiplying actual hours times the difference between the actual rate and the standard rate, and we can determine the labor efficiency variance by multiplying the standard rate times the difference between actual hours and standard hours.  </a:t>
            </a:r>
          </a:p>
        </p:txBody>
      </p:sp>
    </p:spTree>
    <p:extLst>
      <p:ext uri="{BB962C8B-B14F-4D97-AF65-F5344CB8AC3E}">
        <p14:creationId xmlns:p14="http://schemas.microsoft.com/office/powerpoint/2010/main" val="2508079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During May, G-Max employees worked 3,400 hours to make the 3,500 club heads.   G-Max paid an average of $16.50 per hour to the employees for the 3,400 hours worked.  Use this information to compute the labor rate and efficiency variances before you go to the next slide. </a:t>
            </a:r>
          </a:p>
        </p:txBody>
      </p:sp>
    </p:spTree>
    <p:extLst>
      <p:ext uri="{BB962C8B-B14F-4D97-AF65-F5344CB8AC3E}">
        <p14:creationId xmlns:p14="http://schemas.microsoft.com/office/powerpoint/2010/main" val="3091754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a:t>The total actual wages paid for 3,400 hours were $56,100.  Since the standard rate was $16.00 per hour, G-Max should have paid only $54,400 for 3,400 hours.  The difference between $56,100 and $54,400 is the $1,700 unfavorable rate variance.  G-Max employees actually worked 3,400 hours; 100 hours less than the standard of 3,500 hours.  Working 100 hours less than allowed by the standard for labor time resulted in the $1,600 favorable efficiency variance.</a:t>
            </a:r>
          </a:p>
          <a:p>
            <a:pPr defTabSz="939363">
              <a:defRPr/>
            </a:pPr>
            <a:endParaRPr lang="en-US" altLang="en-US" dirty="0"/>
          </a:p>
          <a:p>
            <a:r>
              <a:rPr lang="en-US" altLang="en-US" dirty="0"/>
              <a:t>The unfavorable rate variance of $1,700 minus the favorable efficiency variance of $1,600,</a:t>
            </a:r>
            <a:r>
              <a:rPr lang="en-US" altLang="en-US" baseline="0" dirty="0"/>
              <a:t> we get a total unfavorable direct labor variance of $100.</a:t>
            </a:r>
            <a:endParaRPr lang="en-US" altLang="en-US" dirty="0"/>
          </a:p>
        </p:txBody>
      </p:sp>
    </p:spTree>
    <p:extLst>
      <p:ext uri="{BB962C8B-B14F-4D97-AF65-F5344CB8AC3E}">
        <p14:creationId xmlns:p14="http://schemas.microsoft.com/office/powerpoint/2010/main" val="4136107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One possible explanation for G-Max’s unfavorable rate variance is that the production manager</a:t>
            </a:r>
            <a:r>
              <a:rPr lang="en-US" altLang="en-US" baseline="0" dirty="0"/>
              <a:t> </a:t>
            </a:r>
            <a:r>
              <a:rPr lang="en-US" altLang="en-US" dirty="0"/>
              <a:t>used highly paid, skilled workers to perform tasks that only required unskilled workers.  We pay a higher rate for the same number of hours using workers with higher skills than required for the work. </a:t>
            </a:r>
            <a:r>
              <a:rPr lang="en-US" dirty="0"/>
              <a:t>As a result, fewer labor hours might be required for the work, but the wage rate paid these workers is higher than standard because of their greater skills.  </a:t>
            </a:r>
          </a:p>
        </p:txBody>
      </p:sp>
    </p:spTree>
    <p:extLst>
      <p:ext uri="{BB962C8B-B14F-4D97-AF65-F5344CB8AC3E}">
        <p14:creationId xmlns:p14="http://schemas.microsoft.com/office/powerpoint/2010/main" val="1217781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Other explanations for direct labor variances are possible.  Lower-quality materials, poor employee training or supervision, equipment breakdowns, and idle workers due to reduced demand for the company’s products could lead to unfavorable direct labor efficiency variances.  </a:t>
            </a:r>
          </a:p>
          <a:p>
            <a:endParaRPr lang="en-US" altLang="en-US" dirty="0"/>
          </a:p>
          <a:p>
            <a:r>
              <a:rPr lang="en-US" altLang="en-US" dirty="0"/>
              <a:t>Now that we have mastered material and labor variances, we can apply the same concepts to overhead.</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1152735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dirty="0">
                <a:latin typeface="+mn-lt"/>
              </a:rPr>
              <a:t>The following information is available for York Company.</a:t>
            </a:r>
          </a:p>
          <a:p>
            <a:endParaRPr lang="en-US" sz="1200" dirty="0">
              <a:latin typeface="+mn-lt"/>
            </a:endParaRPr>
          </a:p>
          <a:p>
            <a:r>
              <a:rPr lang="en-US" sz="1200" dirty="0">
                <a:latin typeface="+mn-lt"/>
              </a:rPr>
              <a:t>Compute the direct labor rate and efficiency variances.  Variance analysis identifies the reasons for the differences between total actual cost and total standard cost.</a:t>
            </a:r>
          </a:p>
          <a:p>
            <a:endParaRPr lang="en-US" sz="1200" dirty="0">
              <a:latin typeface="+mn-lt"/>
            </a:endParaRPr>
          </a:p>
          <a:p>
            <a:r>
              <a:rPr lang="en-US" sz="1200" dirty="0">
                <a:latin typeface="+mn-lt"/>
              </a:rPr>
              <a:t>The actual cost is calculated by multiplying the actual number of direct labor hours by the actual rate. The standard cost is equal to the standard number of direct labor hours multiplied by the standard rate.</a:t>
            </a:r>
          </a:p>
          <a:p>
            <a:endParaRPr lang="en-US" sz="1200" dirty="0">
              <a:latin typeface="+mn-lt"/>
            </a:endParaRPr>
          </a:p>
          <a:p>
            <a:r>
              <a:rPr lang="en-US" sz="1200" dirty="0">
                <a:latin typeface="+mn-lt"/>
              </a:rPr>
              <a:t>And, in between these two values, we standardize the rate first.</a:t>
            </a:r>
          </a:p>
          <a:p>
            <a:endParaRPr lang="en-US" sz="1200" dirty="0">
              <a:latin typeface="+mn-lt"/>
            </a:endParaRPr>
          </a:p>
          <a:p>
            <a:r>
              <a:rPr lang="en-US" sz="1200" dirty="0">
                <a:latin typeface="+mn-lt"/>
              </a:rPr>
              <a:t>The actual number of direct labor hours is 6,250 hours.  The actual rate is $13.10 per hour.</a:t>
            </a:r>
          </a:p>
          <a:p>
            <a:endParaRPr lang="en-US" sz="1200" dirty="0">
              <a:latin typeface="+mn-lt"/>
            </a:endParaRPr>
          </a:p>
          <a:p>
            <a:r>
              <a:rPr lang="en-US" sz="1200" dirty="0">
                <a:latin typeface="+mn-lt"/>
              </a:rPr>
              <a:t>The total actual cost of direct labor is the $81,875.  </a:t>
            </a:r>
          </a:p>
          <a:p>
            <a:r>
              <a:rPr lang="en-US" sz="1200" dirty="0">
                <a:latin typeface="+mn-lt"/>
              </a:rPr>
              <a:t>If we multiply the actual number of hours, 6,250, by the standard rate of $13.00 per hour the total is $81,250.</a:t>
            </a:r>
          </a:p>
          <a:p>
            <a:endParaRPr lang="en-US" sz="1200" dirty="0">
              <a:latin typeface="+mn-lt"/>
            </a:endParaRPr>
          </a:p>
          <a:p>
            <a:r>
              <a:rPr lang="en-US" sz="1200" dirty="0">
                <a:latin typeface="+mn-lt"/>
              </a:rPr>
              <a:t>The difference between these two values is the direct labor rate variance, a $625 unfavorable variance,</a:t>
            </a:r>
            <a:r>
              <a:rPr lang="en-US" sz="1200" baseline="0" dirty="0">
                <a:latin typeface="+mn-lt"/>
              </a:rPr>
              <a:t> </a:t>
            </a:r>
            <a:r>
              <a:rPr lang="en-US" sz="1200" dirty="0">
                <a:latin typeface="+mn-lt"/>
              </a:rPr>
              <a:t>as the company paid $0.10 per hour more for each of the 6,250 direct labor hours.</a:t>
            </a:r>
          </a:p>
          <a:p>
            <a:endParaRPr lang="en-US" sz="1200" dirty="0">
              <a:latin typeface="+mn-lt"/>
            </a:endParaRPr>
          </a:p>
          <a:p>
            <a:r>
              <a:rPr lang="en-US" sz="1200" dirty="0">
                <a:latin typeface="+mn-lt"/>
              </a:rPr>
              <a:t>The standard number of direct labor hours is calculated based on the number of units produced.</a:t>
            </a:r>
          </a:p>
          <a:p>
            <a:endParaRPr lang="en-US" sz="1200" dirty="0">
              <a:latin typeface="+mn-lt"/>
            </a:endParaRPr>
          </a:p>
          <a:p>
            <a:r>
              <a:rPr lang="en-US" sz="1200" dirty="0">
                <a:latin typeface="+mn-lt"/>
              </a:rPr>
              <a:t>Each of the 2,500 units produced should have required exactly 2 hours of direct labor, a total of 5,000 standard direct labor hours.</a:t>
            </a:r>
          </a:p>
          <a:p>
            <a:endParaRPr lang="en-US" sz="1200" dirty="0">
              <a:latin typeface="+mn-lt"/>
            </a:endParaRPr>
          </a:p>
          <a:p>
            <a:r>
              <a:rPr lang="en-US" sz="1200" dirty="0">
                <a:latin typeface="+mn-lt"/>
              </a:rPr>
              <a:t>When we multiply the standard hours, 5,000, by the standard rate, $13.00 per hour, the total standard cost of direct labor is $65,000.</a:t>
            </a:r>
          </a:p>
          <a:p>
            <a:endParaRPr lang="en-US" sz="1200" dirty="0">
              <a:latin typeface="+mn-lt"/>
            </a:endParaRPr>
          </a:p>
          <a:p>
            <a:r>
              <a:rPr lang="en-US" sz="1200" dirty="0">
                <a:latin typeface="+mn-lt"/>
              </a:rPr>
              <a:t>The difference between the actual quantity at the standard rate and the standard quantity at the standard rate is the labor efficiency variance.  In this case, it's a $16,250 unfavorable variance,</a:t>
            </a:r>
            <a:r>
              <a:rPr lang="en-US" sz="1200" baseline="0" dirty="0">
                <a:latin typeface="+mn-lt"/>
              </a:rPr>
              <a:t> </a:t>
            </a:r>
            <a:r>
              <a:rPr lang="en-US" sz="1200" dirty="0">
                <a:latin typeface="+mn-lt"/>
              </a:rPr>
              <a:t>as the company used 1,250 more direct labor hours than was budgeted.</a:t>
            </a:r>
          </a:p>
          <a:p>
            <a:endParaRPr lang="en-US" sz="1200" dirty="0">
              <a:latin typeface="+mn-lt"/>
            </a:endParaRPr>
          </a:p>
          <a:p>
            <a:r>
              <a:rPr lang="en-US" sz="1200" dirty="0">
                <a:latin typeface="+mn-lt"/>
              </a:rPr>
              <a:t>1,250 additional hours at $13.00 per hour explains the $16,250 unfavorable efficiency variance.</a:t>
            </a:r>
          </a:p>
          <a:p>
            <a:endParaRPr lang="en-US" sz="1200" dirty="0">
              <a:latin typeface="+mn-lt"/>
            </a:endParaRPr>
          </a:p>
          <a:p>
            <a:r>
              <a:rPr lang="en-US" sz="1200" dirty="0">
                <a:latin typeface="+mn-lt"/>
              </a:rPr>
              <a:t>The total direct labor variance is $16,875 unfavorable; the $81,875 actual cost minus the $65,000 standard cost.</a:t>
            </a:r>
          </a:p>
          <a:p>
            <a:endParaRPr lang="en-US" sz="1200" dirty="0">
              <a:latin typeface="+mn-lt"/>
            </a:endParaRPr>
          </a:p>
          <a:p>
            <a:r>
              <a:rPr lang="en-US" sz="1200" dirty="0">
                <a:latin typeface="+mn-lt"/>
              </a:rPr>
              <a:t>Notice that when we combine the $625 unfavorable labor rate variance with the $16,250 unfavorable labor efficiency variance, it explains the $16,875 unfavorable total direct labor variance.</a:t>
            </a:r>
            <a:endParaRPr lang="en-US" sz="1200" baseline="0" dirty="0">
              <a:latin typeface="+mn-lt"/>
            </a:endParaRPr>
          </a:p>
        </p:txBody>
      </p:sp>
    </p:spTree>
    <p:extLst>
      <p:ext uri="{BB962C8B-B14F-4D97-AF65-F5344CB8AC3E}">
        <p14:creationId xmlns:p14="http://schemas.microsoft.com/office/powerpoint/2010/main" val="264987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Recall from our work in previous chapters that the predetermined overhead rate is calculated by dividing estimated overhead costs for the operating  period by the estimated activity for the operating period.  We then use the predetermined overhead rate to assign overhead costs to products as they are manufactured.</a:t>
            </a:r>
          </a:p>
        </p:txBody>
      </p:sp>
    </p:spTree>
    <p:extLst>
      <p:ext uri="{BB962C8B-B14F-4D97-AF65-F5344CB8AC3E}">
        <p14:creationId xmlns:p14="http://schemas.microsoft.com/office/powerpoint/2010/main" val="3486442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Standard overhead costs are the overhead amounts expected to occur at a certain activity level. O</a:t>
            </a:r>
            <a:r>
              <a:rPr lang="en-US" dirty="0"/>
              <a:t>verhead includes fixed costs and variable costs. This requires management to classify overhead costs as fixed or variable (within a relevant range), and to develop a flexible budget for overhead costs. </a:t>
            </a:r>
            <a:r>
              <a:rPr lang="en-US" altLang="en-US" dirty="0"/>
              <a:t>The predetermined overhead rate contains both fixed and variable components of overhead.  The variable overhead rate will be the same for all levels of activity.  However, the fixed portion of the overhead rate will differ depending on the activity level used in the denominator of the predetermined overhead rate computation.</a:t>
            </a:r>
          </a:p>
          <a:p>
            <a:endParaRPr lang="en-US" altLang="en-US" dirty="0"/>
          </a:p>
          <a:p>
            <a:r>
              <a:rPr lang="en-US" altLang="en-US" dirty="0">
                <a:cs typeface="Arial" charset="0"/>
              </a:rPr>
              <a:t>To allocate overhead costs to products or services, management needs to establish standard overhead cost rate using a three-step process:</a:t>
            </a:r>
          </a:p>
          <a:p>
            <a:r>
              <a:rPr lang="en-US" altLang="en-US" dirty="0">
                <a:cs typeface="Arial" charset="0"/>
              </a:rPr>
              <a:t>Step 1: Determine an Allocation Base</a:t>
            </a:r>
            <a:r>
              <a:rPr lang="en-US" altLang="en-US" baseline="0" dirty="0">
                <a:cs typeface="Arial" charset="0"/>
              </a:rPr>
              <a:t> – some measure of input that management believes is related to overhead costs. Labor hours is a common allocation base and is what G-Max uses.</a:t>
            </a:r>
          </a:p>
          <a:p>
            <a:r>
              <a:rPr lang="en-US" altLang="en-US" baseline="0" dirty="0">
                <a:cs typeface="Arial" charset="0"/>
              </a:rPr>
              <a:t>Step 2: Choose a Predicted Activity Level  - management considers many factors but rarely will set this at 100% of capacity.</a:t>
            </a:r>
          </a:p>
          <a:p>
            <a:r>
              <a:rPr lang="en-US" altLang="en-US" baseline="0" dirty="0">
                <a:cs typeface="Arial" charset="0"/>
              </a:rPr>
              <a:t>Step 3: Compute the Standard Overhead Rate = total overhead cost at predicted activity level divided by total direct labor hours at predicted activity level.</a:t>
            </a:r>
            <a:endParaRPr lang="en-US" altLang="en-US" dirty="0"/>
          </a:p>
          <a:p>
            <a:endParaRPr lang="en-US" altLang="en-US" dirty="0"/>
          </a:p>
          <a:p>
            <a:endParaRPr lang="en-US" dirty="0"/>
          </a:p>
        </p:txBody>
      </p:sp>
    </p:spTree>
    <p:extLst>
      <p:ext uri="{BB962C8B-B14F-4D97-AF65-F5344CB8AC3E}">
        <p14:creationId xmlns:p14="http://schemas.microsoft.com/office/powerpoint/2010/main" val="80104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SolCel’s</a:t>
            </a:r>
            <a:r>
              <a:rPr lang="en-US" altLang="en-US" dirty="0"/>
              <a:t> fixed budget was prepared for January at an expected sales level of 10,000 units.  However, </a:t>
            </a:r>
            <a:r>
              <a:rPr lang="en-US" altLang="en-US" dirty="0" err="1"/>
              <a:t>SolCel</a:t>
            </a:r>
            <a:r>
              <a:rPr lang="en-US" altLang="en-US" dirty="0"/>
              <a:t> actually sold 12,000 units during the month.  All of the expense variances are unfavorable because actual expenses are greater than budgeted expenses.</a:t>
            </a:r>
          </a:p>
          <a:p>
            <a:endParaRPr lang="en-US" altLang="en-US" dirty="0"/>
          </a:p>
          <a:p>
            <a:r>
              <a:rPr lang="en-US" altLang="en-US" dirty="0"/>
              <a:t>As a result of the increase in sales from 10,000 units to 12,000 units, variances for sales and income are favorable.</a:t>
            </a:r>
          </a:p>
          <a:p>
            <a:endParaRPr lang="en-US" altLang="en-US" dirty="0"/>
          </a:p>
          <a:p>
            <a:r>
              <a:rPr lang="en-US" altLang="en-US" dirty="0"/>
              <a:t>Since the cost variances are unfavorable, has </a:t>
            </a:r>
            <a:r>
              <a:rPr lang="en-US" altLang="en-US" dirty="0" err="1"/>
              <a:t>SolCel</a:t>
            </a:r>
            <a:r>
              <a:rPr lang="en-US" altLang="en-US" dirty="0"/>
              <a:t> done a poor job controlling costs?  But wait, if sales volume is greater than expected, shouldn’t we expect </a:t>
            </a:r>
            <a:r>
              <a:rPr lang="en-US" altLang="en-US" dirty="0" err="1"/>
              <a:t>SolCel’s</a:t>
            </a:r>
            <a:r>
              <a:rPr lang="en-US" altLang="en-US" dirty="0"/>
              <a:t> costs to be higher?  If so, what portion of the higher costs is due to activity and what portion is due to poor cost control? </a:t>
            </a:r>
          </a:p>
          <a:p>
            <a:endParaRPr lang="en-US" altLang="en-US" dirty="0"/>
          </a:p>
          <a:p>
            <a:r>
              <a:rPr lang="en-US" altLang="en-US" dirty="0"/>
              <a:t>The question is really difficult to answer using a fixed budget. The sales level was higher than the budgeted level, so it follows that variable expenses should be higher to support the higher level of sales.  We actually don’t have a grip on cost control.  One of the ways we can answer the question about the effectiveness of cost control is to use flexible budgeting. We will prepare a budget at the actual level of activity.  In other words, we will flex </a:t>
            </a:r>
            <a:r>
              <a:rPr lang="en-US" altLang="en-US" dirty="0" err="1"/>
              <a:t>SolCel’s</a:t>
            </a:r>
            <a:r>
              <a:rPr lang="en-US" altLang="en-US" dirty="0"/>
              <a:t> fixed budget up to the actual level of sales.</a:t>
            </a:r>
          </a:p>
        </p:txBody>
      </p:sp>
    </p:spTree>
    <p:extLst>
      <p:ext uri="{BB962C8B-B14F-4D97-AF65-F5344CB8AC3E}">
        <p14:creationId xmlns:p14="http://schemas.microsoft.com/office/powerpoint/2010/main" val="2365790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we see flexible budgets for overhead prepared at several levels of activity.  The activity levels are expressed as a percentage of capacity.  Notice that the variable overhead rate is $1.00 per unit for all levels of activity.  Multiplying the $1.00 variable overhead rate times the number of units at each production level results in the flexible budget for variable overhead.  For example, when G-Max is operating at 70% of capacity or the 3,500 unit level of activity, the variable overhead budget is $3,500, computed by multiplying $1.00 per unit times 3,500 units. The fixed portion of the overhead budget is unchanged at $4,000 for all levels of activity.  Including the fixed overhead in the computation of the predetermined overhead rate results in a declining unit cost for overhead, from $2.14 per hour at the 3,500 unit level of activity to $1.80 per hour at the 100% of capacity activity level or 5,000 units.</a:t>
            </a:r>
          </a:p>
          <a:p>
            <a:endParaRPr lang="en-US" altLang="en-US" dirty="0"/>
          </a:p>
          <a:p>
            <a:r>
              <a:rPr lang="en-US" altLang="en-US" dirty="0"/>
              <a:t>Because the predetermined overhead rate is different at each level of activity, G-Max must select an activity level for its predetermined overhead rate.  In this case, G-Max selected 4,000 units.  At 4,000 units of activity, the predetermined overhead rate is $2.00 per hour, made up of $1.00 per hour variable overhead rate, and $1.00 per hour fixed overhead rate.  Choosing any other level of activity would have resulted in the same variable overhead rate, but a different fixed overhead rate. </a:t>
            </a:r>
          </a:p>
          <a:p>
            <a:endParaRPr lang="en-US" altLang="en-US" dirty="0"/>
          </a:p>
          <a:p>
            <a:r>
              <a:rPr lang="en-US" altLang="en-US" dirty="0"/>
              <a:t>We now have the fixed and variable overhead rates for G-Max.  Next, we can use these overhead rates in a standard cost system to calculate overhead variances.</a:t>
            </a:r>
          </a:p>
        </p:txBody>
      </p:sp>
    </p:spTree>
    <p:extLst>
      <p:ext uri="{BB962C8B-B14F-4D97-AF65-F5344CB8AC3E}">
        <p14:creationId xmlns:p14="http://schemas.microsoft.com/office/powerpoint/2010/main" val="2351458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516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S PGothic" pitchFamily="34" charset="-128"/>
                <a:cs typeface="MS PGothic" pitchFamily="34" charset="-128"/>
              </a:rPr>
              <a:t>Applying Standard Overhead Cost:</a:t>
            </a:r>
          </a:p>
          <a:p>
            <a:r>
              <a:rPr lang="en-US" sz="1200" b="1" kern="1200" dirty="0">
                <a:solidFill>
                  <a:schemeClr val="tx1"/>
                </a:solidFill>
                <a:effectLst/>
                <a:latin typeface="+mn-lt"/>
                <a:ea typeface="MS PGothic" pitchFamily="34" charset="-128"/>
                <a:cs typeface="MS PGothic" pitchFamily="34" charset="-128"/>
              </a:rPr>
              <a:t>Standard overhead applied =   Actual       x  Standard amount of    x  Standard overhead rate</a:t>
            </a:r>
            <a:endParaRPr lang="en-US" sz="1200" kern="1200" dirty="0">
              <a:solidFill>
                <a:schemeClr val="tx1"/>
              </a:solidFill>
              <a:effectLst/>
              <a:latin typeface="+mn-lt"/>
              <a:ea typeface="MS PGothic" pitchFamily="34" charset="-128"/>
              <a:cs typeface="MS PGothic" pitchFamily="34" charset="-128"/>
            </a:endParaRPr>
          </a:p>
          <a:p>
            <a:r>
              <a:rPr lang="en-US" sz="1200" b="1" kern="1200" dirty="0">
                <a:solidFill>
                  <a:schemeClr val="tx1"/>
                </a:solidFill>
                <a:effectLst/>
                <a:latin typeface="+mn-lt"/>
                <a:ea typeface="MS PGothic" pitchFamily="34" charset="-128"/>
                <a:cs typeface="MS PGothic" pitchFamily="34" charset="-128"/>
              </a:rPr>
              <a:t>                                                   production       allocation base               (at predicted activity level)   </a:t>
            </a:r>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The standard overhead applied is based on the standard amount of the allocation base that </a:t>
            </a:r>
            <a:r>
              <a:rPr lang="en-US" sz="1200" i="1" kern="1200" dirty="0">
                <a:solidFill>
                  <a:schemeClr val="tx1"/>
                </a:solidFill>
                <a:effectLst/>
                <a:latin typeface="+mn-lt"/>
                <a:ea typeface="MS PGothic" pitchFamily="34" charset="-128"/>
                <a:cs typeface="MS PGothic" pitchFamily="34" charset="-128"/>
              </a:rPr>
              <a:t>should have been used</a:t>
            </a:r>
            <a:r>
              <a:rPr lang="en-US" sz="1200" kern="1200" dirty="0">
                <a:solidFill>
                  <a:schemeClr val="tx1"/>
                </a:solidFill>
                <a:effectLst/>
                <a:latin typeface="+mn-lt"/>
                <a:ea typeface="MS PGothic" pitchFamily="34" charset="-128"/>
                <a:cs typeface="MS PGothic" pitchFamily="34" charset="-128"/>
              </a:rPr>
              <a:t>, based on the actual production.  This standard activity amount is then multiplied by the predetermined standard overhead rate (at the predicted activity level).  For G-Max, standard overhead applied is computed as:</a:t>
            </a:r>
          </a:p>
          <a:p>
            <a:r>
              <a:rPr lang="en-US" sz="1200" b="1" kern="1200" dirty="0">
                <a:solidFill>
                  <a:schemeClr val="tx1"/>
                </a:solidFill>
                <a:effectLst/>
                <a:latin typeface="+mn-lt"/>
                <a:ea typeface="MS PGothic" pitchFamily="34" charset="-128"/>
                <a:cs typeface="MS PGothic" pitchFamily="34" charset="-128"/>
              </a:rPr>
              <a:t>Standard overhead applied =   3,500 units x 1 Direct labor hour per unit x $2.00 per DLH = $7,000</a:t>
            </a:r>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G-Max produced 3,500 units during the month, which should have used 3,500 direct labor hours.  At G-Max’s predicted capacity level of 80%, the standard overhead rate was $2.00 per direct labor hour.  So, the standard overhead applied is $7,000 as computed above.</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Actual overhead incurred might differ from the standard overhead applied for the period, and management again will use </a:t>
            </a:r>
            <a:r>
              <a:rPr lang="en-US" sz="1200" i="1" kern="1200" dirty="0">
                <a:solidFill>
                  <a:schemeClr val="tx1"/>
                </a:solidFill>
                <a:effectLst/>
                <a:latin typeface="+mn-lt"/>
                <a:ea typeface="MS PGothic" pitchFamily="34" charset="-128"/>
                <a:cs typeface="MS PGothic" pitchFamily="34" charset="-128"/>
              </a:rPr>
              <a:t>variance analysis</a:t>
            </a:r>
            <a:r>
              <a:rPr lang="en-US" sz="1200" kern="1200" dirty="0">
                <a:solidFill>
                  <a:schemeClr val="tx1"/>
                </a:solidFill>
                <a:effectLst/>
                <a:latin typeface="+mn-lt"/>
                <a:ea typeface="MS PGothic" pitchFamily="34" charset="-128"/>
                <a:cs typeface="MS PGothic" pitchFamily="34" charset="-128"/>
              </a:rPr>
              <a:t>.  The difference between the standard amount of overhead cost applied and the total actual overhead incurred is the </a:t>
            </a:r>
            <a:r>
              <a:rPr lang="en-US" sz="1200" b="1" kern="1200" dirty="0">
                <a:solidFill>
                  <a:schemeClr val="tx1"/>
                </a:solidFill>
                <a:effectLst/>
                <a:latin typeface="+mn-lt"/>
                <a:ea typeface="MS PGothic" pitchFamily="34" charset="-128"/>
                <a:cs typeface="MS PGothic" pitchFamily="34" charset="-128"/>
              </a:rPr>
              <a:t>overhead cost variance</a:t>
            </a:r>
            <a:r>
              <a:rPr lang="en-US" sz="1200" kern="1200" dirty="0">
                <a:solidFill>
                  <a:schemeClr val="tx1"/>
                </a:solidFill>
                <a:effectLst/>
                <a:latin typeface="+mn-lt"/>
                <a:ea typeface="MS PGothic" pitchFamily="34" charset="-128"/>
                <a:cs typeface="MS PGothic" pitchFamily="34" charset="-128"/>
              </a:rPr>
              <a:t> (total overhead variance), shown on</a:t>
            </a:r>
            <a:r>
              <a:rPr lang="en-US" sz="1200" kern="1200" baseline="0" dirty="0">
                <a:solidFill>
                  <a:schemeClr val="tx1"/>
                </a:solidFill>
                <a:effectLst/>
                <a:latin typeface="+mn-lt"/>
                <a:ea typeface="MS PGothic" pitchFamily="34" charset="-128"/>
                <a:cs typeface="MS PGothic" pitchFamily="34" charset="-128"/>
              </a:rPr>
              <a:t> this slide</a:t>
            </a:r>
            <a:r>
              <a:rPr lang="en-US" sz="1200" kern="1200" dirty="0">
                <a:solidFill>
                  <a:schemeClr val="tx1"/>
                </a:solidFill>
                <a:effectLst/>
                <a:latin typeface="+mn-lt"/>
                <a:ea typeface="MS PGothic" pitchFamily="34" charset="-128"/>
                <a:cs typeface="MS PGothic" pitchFamily="34" charset="-128"/>
              </a:rPr>
              <a:t>.  </a:t>
            </a:r>
          </a:p>
        </p:txBody>
      </p:sp>
    </p:spTree>
    <p:extLst>
      <p:ext uri="{BB962C8B-B14F-4D97-AF65-F5344CB8AC3E}">
        <p14:creationId xmlns:p14="http://schemas.microsoft.com/office/powerpoint/2010/main" val="3384048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standard costs are used, the cost accounting system applies overhead to the good units produced using the predetermined standard overhead rate. At period-end, the difference between the total overhead cost applied to products and the total overhead cost actually incurred is called an overhead cost variance (total overhead variance).</a:t>
            </a:r>
          </a:p>
          <a:p>
            <a:endParaRPr lang="en-US" altLang="en-US" dirty="0"/>
          </a:p>
          <a:p>
            <a:r>
              <a:rPr lang="en-US" altLang="en-US" dirty="0"/>
              <a:t>The standard overhead applied is based on the standard number of hours that should have been used, based on the actual production, and the predetermined overhead rate.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pitchFamily="34" charset="-128"/>
              </a:rPr>
              <a:t>To illustrate, G-Max’s actual overhead cost incurred in the month (found in other cost reports) is $7,650.  Using the formula in Exhibit 23.14, G-Max’s total overhead variance is $650, computed as: Actual total overhead (given) of $7,650 minus Standard overhead applied (3,500 DLH x $2.00 per DLH) of $7,000 = Total overhead variance (unfavorable) of $650.</a:t>
            </a:r>
          </a:p>
          <a:p>
            <a:endParaRPr lang="en-US" altLang="en-US" dirty="0"/>
          </a:p>
          <a:p>
            <a:endParaRPr lang="en-US" altLang="en-US" dirty="0"/>
          </a:p>
          <a:p>
            <a:r>
              <a:rPr lang="en-US" altLang="en-US" dirty="0"/>
              <a:t>To help identify factors causing the overhead cost variance, managers analyze this variance separately for controllable and volume variances. The results provide information useful for taking strategic actions to improve company performance.</a:t>
            </a:r>
          </a:p>
        </p:txBody>
      </p:sp>
    </p:spTree>
    <p:extLst>
      <p:ext uri="{BB962C8B-B14F-4D97-AF65-F5344CB8AC3E}">
        <p14:creationId xmlns:p14="http://schemas.microsoft.com/office/powerpoint/2010/main" val="2127649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help identify factors causing the overhead cost variance, managers analyze this variance separately for overhead volume and overhead controllable variances.  </a:t>
            </a:r>
          </a:p>
          <a:p>
            <a:endParaRPr lang="en-US" altLang="en-US" dirty="0"/>
          </a:p>
          <a:p>
            <a:r>
              <a:rPr lang="en-US" sz="1200" kern="1200" dirty="0">
                <a:solidFill>
                  <a:schemeClr val="tx1"/>
                </a:solidFill>
                <a:effectLst/>
                <a:latin typeface="+mn-lt"/>
                <a:ea typeface="MS PGothic" pitchFamily="34" charset="-128"/>
                <a:cs typeface="MS PGothic" pitchFamily="34" charset="-128"/>
              </a:rPr>
              <a:t>A </a:t>
            </a:r>
            <a:r>
              <a:rPr lang="en-US" sz="1200" b="1" kern="1200" dirty="0">
                <a:solidFill>
                  <a:schemeClr val="tx1"/>
                </a:solidFill>
                <a:effectLst/>
                <a:latin typeface="+mn-lt"/>
                <a:ea typeface="MS PGothic" pitchFamily="34" charset="-128"/>
                <a:cs typeface="MS PGothic" pitchFamily="34" charset="-128"/>
              </a:rPr>
              <a:t>volume variance</a:t>
            </a:r>
            <a:r>
              <a:rPr lang="en-US" sz="1200" kern="1200" dirty="0">
                <a:solidFill>
                  <a:schemeClr val="tx1"/>
                </a:solidFill>
                <a:effectLst/>
                <a:latin typeface="+mn-lt"/>
                <a:ea typeface="MS PGothic" pitchFamily="34" charset="-128"/>
                <a:cs typeface="MS PGothic" pitchFamily="34" charset="-128"/>
              </a:rPr>
              <a:t> occurs when the company operates at a different capacity level than was predicted.  </a:t>
            </a:r>
            <a:endParaRPr lang="en-US" altLang="en-US" dirty="0"/>
          </a:p>
        </p:txBody>
      </p:sp>
    </p:spTree>
    <p:extLst>
      <p:ext uri="{BB962C8B-B14F-4D97-AF65-F5344CB8AC3E}">
        <p14:creationId xmlns:p14="http://schemas.microsoft.com/office/powerpoint/2010/main" val="2270122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S PGothic" pitchFamily="34" charset="-128"/>
                <a:cs typeface="MS PGothic" pitchFamily="34" charset="-128"/>
              </a:rPr>
              <a:t>G-Max predicted it would manufacture 4,000 units, but it only manufactured 3,500 units.  Whenever a company operates at a capacity level different from what it expected, a volume variance will exist.  The volume variance is usually considered outside the control of the production manager, as it depends mainly on customer demand for the company’s products.  </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The volume variance is based solely on </a:t>
            </a:r>
            <a:r>
              <a:rPr lang="en-US" sz="1200" i="1" kern="1200" dirty="0">
                <a:solidFill>
                  <a:schemeClr val="tx1"/>
                </a:solidFill>
                <a:effectLst/>
                <a:latin typeface="+mn-lt"/>
                <a:ea typeface="MS PGothic" pitchFamily="34" charset="-128"/>
                <a:cs typeface="MS PGothic" pitchFamily="34" charset="-128"/>
              </a:rPr>
              <a:t>fixed </a:t>
            </a:r>
            <a:r>
              <a:rPr lang="en-US" sz="1200" kern="1200" dirty="0">
                <a:solidFill>
                  <a:schemeClr val="tx1"/>
                </a:solidFill>
                <a:effectLst/>
                <a:latin typeface="+mn-lt"/>
                <a:ea typeface="MS PGothic" pitchFamily="34" charset="-128"/>
                <a:cs typeface="MS PGothic" pitchFamily="34" charset="-128"/>
              </a:rPr>
              <a:t>overhead.  Recall that G-Max’s standard </a:t>
            </a:r>
            <a:r>
              <a:rPr lang="en-US" sz="1200" i="1" kern="1200" dirty="0">
                <a:solidFill>
                  <a:schemeClr val="tx1"/>
                </a:solidFill>
                <a:effectLst/>
                <a:latin typeface="+mn-lt"/>
                <a:ea typeface="MS PGothic" pitchFamily="34" charset="-128"/>
                <a:cs typeface="MS PGothic" pitchFamily="34" charset="-128"/>
              </a:rPr>
              <a:t>fixed</a:t>
            </a:r>
            <a:r>
              <a:rPr lang="en-US" sz="1200" kern="1200" dirty="0">
                <a:solidFill>
                  <a:schemeClr val="tx1"/>
                </a:solidFill>
                <a:effectLst/>
                <a:latin typeface="+mn-lt"/>
                <a:ea typeface="MS PGothic" pitchFamily="34" charset="-128"/>
                <a:cs typeface="MS PGothic" pitchFamily="34" charset="-128"/>
              </a:rPr>
              <a:t> overhead rate at the predicted capacity level of 4,000 units was $1 per direct labor hour.  The volume variance is computed as:  </a:t>
            </a:r>
          </a:p>
          <a:p>
            <a:r>
              <a:rPr lang="en-US" altLang="en-US" sz="1200" kern="1200" dirty="0">
                <a:solidFill>
                  <a:schemeClr val="tx1"/>
                </a:solidFill>
                <a:effectLst/>
                <a:latin typeface="+mn-lt"/>
                <a:ea typeface="MS PGothic" pitchFamily="34" charset="-128"/>
                <a:cs typeface="MS PGothic" pitchFamily="34" charset="-128"/>
              </a:rPr>
              <a:t>Budgeted fixed overhead (at predicted capacity) $4,000 – Applied fixed overhead (3,500</a:t>
            </a:r>
            <a:r>
              <a:rPr lang="en-US" altLang="en-US" sz="1200" kern="1200" baseline="0" dirty="0">
                <a:solidFill>
                  <a:schemeClr val="tx1"/>
                </a:solidFill>
                <a:effectLst/>
                <a:latin typeface="+mn-lt"/>
                <a:ea typeface="MS PGothic" pitchFamily="34" charset="-128"/>
                <a:cs typeface="MS PGothic" pitchFamily="34" charset="-128"/>
              </a:rPr>
              <a:t> DLH x $1.00 per DLH) $3,500 = Volume variance (unfavorable) $500.</a:t>
            </a:r>
          </a:p>
          <a:p>
            <a:endParaRPr lang="en-US" altLang="en-US" sz="1200" kern="1200" baseline="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The volume variance is unfavorable, since G-Max made fewer units than it expected.  With a total overhead variance of $650 (unfavorable) and a volume variance of $500 (unfavorable), the controllable overhead variance can be computed as:</a:t>
            </a:r>
          </a:p>
          <a:p>
            <a:r>
              <a:rPr lang="en-US" sz="1200" b="1" kern="1200" dirty="0">
                <a:solidFill>
                  <a:schemeClr val="tx1"/>
                </a:solidFill>
                <a:effectLst/>
                <a:latin typeface="+mn-lt"/>
                <a:ea typeface="MS PGothic" pitchFamily="34" charset="-128"/>
                <a:cs typeface="MS PGothic" pitchFamily="34" charset="-128"/>
              </a:rPr>
              <a:t>Controllable variance = Total overhead variance – Overhead volume variance</a:t>
            </a:r>
            <a:endParaRPr lang="en-US" sz="1200" kern="1200" dirty="0">
              <a:solidFill>
                <a:schemeClr val="tx1"/>
              </a:solidFill>
              <a:effectLst/>
              <a:latin typeface="+mn-lt"/>
              <a:ea typeface="MS PGothic" pitchFamily="34" charset="-128"/>
              <a:cs typeface="MS PGothic" pitchFamily="34" charset="-128"/>
            </a:endParaRPr>
          </a:p>
          <a:p>
            <a:r>
              <a:rPr lang="en-US" sz="1200" b="1" kern="1200" dirty="0">
                <a:solidFill>
                  <a:schemeClr val="tx1"/>
                </a:solidFill>
                <a:effectLst/>
                <a:latin typeface="+mn-lt"/>
                <a:ea typeface="MS PGothic" pitchFamily="34" charset="-128"/>
                <a:cs typeface="MS PGothic" pitchFamily="34" charset="-128"/>
              </a:rPr>
              <a:t>                                      =  $650 - $500 = $150 (unfavorable)</a:t>
            </a:r>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More formally, the </a:t>
            </a:r>
            <a:r>
              <a:rPr lang="en-US" sz="1200" b="1" kern="1200" dirty="0">
                <a:solidFill>
                  <a:schemeClr val="tx1"/>
                </a:solidFill>
                <a:effectLst/>
                <a:latin typeface="+mn-lt"/>
                <a:ea typeface="MS PGothic" pitchFamily="34" charset="-128"/>
                <a:cs typeface="MS PGothic" pitchFamily="34" charset="-128"/>
              </a:rPr>
              <a:t>controllable variance </a:t>
            </a:r>
            <a:r>
              <a:rPr lang="en-US" sz="1200" kern="1200" dirty="0">
                <a:solidFill>
                  <a:schemeClr val="tx1"/>
                </a:solidFill>
                <a:effectLst/>
                <a:latin typeface="+mn-lt"/>
                <a:ea typeface="MS PGothic" pitchFamily="34" charset="-128"/>
                <a:cs typeface="MS PGothic" pitchFamily="34" charset="-128"/>
              </a:rPr>
              <a:t>is the difference between the actual overhead costs incurred and the budgeted overhead costs for the standard hours that should have been used for the actual production.  The controllable variance is the portion of the total overhead variance that is considered to be under management’s control.  Since G-Max only produced 3,500 units during the month, we need to compare the </a:t>
            </a:r>
            <a:r>
              <a:rPr lang="en-US" sz="1200" i="1" kern="1200" dirty="0">
                <a:solidFill>
                  <a:schemeClr val="tx1"/>
                </a:solidFill>
                <a:effectLst/>
                <a:latin typeface="+mn-lt"/>
                <a:ea typeface="MS PGothic" pitchFamily="34" charset="-128"/>
                <a:cs typeface="MS PGothic" pitchFamily="34" charset="-128"/>
              </a:rPr>
              <a:t>actual </a:t>
            </a:r>
            <a:r>
              <a:rPr lang="en-US" sz="1200" kern="1200" dirty="0">
                <a:solidFill>
                  <a:schemeClr val="tx1"/>
                </a:solidFill>
                <a:effectLst/>
                <a:latin typeface="+mn-lt"/>
                <a:ea typeface="MS PGothic" pitchFamily="34" charset="-128"/>
                <a:cs typeface="MS PGothic" pitchFamily="34" charset="-128"/>
              </a:rPr>
              <a:t>overhead costs to make 3,500 units to the </a:t>
            </a:r>
            <a:r>
              <a:rPr lang="en-US" sz="1200" i="1" kern="1200" dirty="0">
                <a:solidFill>
                  <a:schemeClr val="tx1"/>
                </a:solidFill>
                <a:effectLst/>
                <a:latin typeface="+mn-lt"/>
                <a:ea typeface="MS PGothic" pitchFamily="34" charset="-128"/>
                <a:cs typeface="MS PGothic" pitchFamily="34" charset="-128"/>
              </a:rPr>
              <a:t>budgeted </a:t>
            </a:r>
            <a:r>
              <a:rPr lang="en-US" sz="1200" kern="1200" dirty="0">
                <a:solidFill>
                  <a:schemeClr val="tx1"/>
                </a:solidFill>
                <a:effectLst/>
                <a:latin typeface="+mn-lt"/>
                <a:ea typeface="MS PGothic" pitchFamily="34" charset="-128"/>
                <a:cs typeface="MS PGothic" pitchFamily="34" charset="-128"/>
              </a:rPr>
              <a:t>cost to make 3,500 units.  The budgeted total overhead cost to make 3,500 units is computed as:</a:t>
            </a:r>
          </a:p>
          <a:p>
            <a:r>
              <a:rPr lang="en-US" sz="1200" b="1" kern="1200" dirty="0">
                <a:solidFill>
                  <a:schemeClr val="tx1"/>
                </a:solidFill>
                <a:effectLst/>
                <a:latin typeface="+mn-lt"/>
                <a:ea typeface="MS PGothic" pitchFamily="34" charset="-128"/>
                <a:cs typeface="MS PGothic" pitchFamily="34" charset="-128"/>
              </a:rPr>
              <a:t>Budgeted Total Overhead Cost</a:t>
            </a:r>
            <a:endParaRPr lang="en-US" sz="1200" kern="1200" dirty="0">
              <a:solidFill>
                <a:schemeClr val="tx1"/>
              </a:solidFill>
              <a:effectLst/>
              <a:latin typeface="+mn-lt"/>
              <a:ea typeface="MS PGothic" pitchFamily="34" charset="-128"/>
              <a:cs typeface="MS PGothic" pitchFamily="34" charset="-128"/>
            </a:endParaRPr>
          </a:p>
          <a:p>
            <a:r>
              <a:rPr lang="en-US" sz="1200" b="1" kern="1200" dirty="0">
                <a:solidFill>
                  <a:schemeClr val="tx1"/>
                </a:solidFill>
                <a:effectLst/>
                <a:latin typeface="+mn-lt"/>
                <a:ea typeface="MS PGothic" pitchFamily="34" charset="-128"/>
                <a:cs typeface="MS PGothic" pitchFamily="34" charset="-128"/>
              </a:rPr>
              <a:t>  </a:t>
            </a:r>
            <a:r>
              <a:rPr lang="en-US" sz="1200" kern="1200" dirty="0">
                <a:solidFill>
                  <a:schemeClr val="tx1"/>
                </a:solidFill>
                <a:effectLst/>
                <a:latin typeface="+mn-lt"/>
                <a:ea typeface="MS PGothic" pitchFamily="34" charset="-128"/>
                <a:cs typeface="MS PGothic" pitchFamily="34" charset="-128"/>
              </a:rPr>
              <a:t>Budgeted variable overhead cost (3,500 units x 1 DLH per unit x $1 VOH rate per DLH)……$3,500</a:t>
            </a:r>
          </a:p>
          <a:p>
            <a:r>
              <a:rPr lang="en-US" sz="1200" kern="1200" dirty="0">
                <a:solidFill>
                  <a:schemeClr val="tx1"/>
                </a:solidFill>
                <a:effectLst/>
                <a:latin typeface="+mn-lt"/>
                <a:ea typeface="MS PGothic" pitchFamily="34" charset="-128"/>
                <a:cs typeface="MS PGothic" pitchFamily="34" charset="-128"/>
              </a:rPr>
              <a:t>  Budgeted fixed overhead cost…………………………………………………………………………………………….… </a:t>
            </a:r>
            <a:r>
              <a:rPr lang="en-US" sz="1200" u="sng" kern="1200" dirty="0">
                <a:solidFill>
                  <a:schemeClr val="tx1"/>
                </a:solidFill>
                <a:effectLst/>
                <a:latin typeface="+mn-lt"/>
                <a:ea typeface="MS PGothic" pitchFamily="34" charset="-128"/>
                <a:cs typeface="MS PGothic" pitchFamily="34" charset="-128"/>
              </a:rPr>
              <a:t>4,000</a:t>
            </a:r>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  Budgeted total overhead cost…………………………………………………………………………………………..… </a:t>
            </a:r>
            <a:r>
              <a:rPr lang="en-US" sz="1200" u="dbl" kern="1200" dirty="0">
                <a:solidFill>
                  <a:schemeClr val="tx1"/>
                </a:solidFill>
                <a:effectLst/>
                <a:latin typeface="+mn-lt"/>
                <a:ea typeface="MS PGothic" pitchFamily="34" charset="-128"/>
                <a:cs typeface="MS PGothic" pitchFamily="34" charset="-128"/>
              </a:rPr>
              <a:t>$7,500</a:t>
            </a:r>
          </a:p>
          <a:p>
            <a:endParaRPr lang="en-US" sz="1200" u="dbl" kern="1200" dirty="0">
              <a:solidFill>
                <a:schemeClr val="tx1"/>
              </a:solidFill>
              <a:effectLst/>
              <a:latin typeface="+mn-lt"/>
              <a:ea typeface="MS PGothic" pitchFamily="34" charset="-128"/>
              <a:cs typeface="MS PGothic" pitchFamily="34" charset="-128"/>
            </a:endParaRPr>
          </a:p>
          <a:p>
            <a:r>
              <a:rPr lang="en-US" sz="1200" b="1" kern="1200" dirty="0">
                <a:solidFill>
                  <a:schemeClr val="tx1"/>
                </a:solidFill>
                <a:effectLst/>
                <a:latin typeface="+mn-lt"/>
                <a:ea typeface="MS PGothic" pitchFamily="34" charset="-128"/>
                <a:cs typeface="MS PGothic" pitchFamily="34" charset="-128"/>
              </a:rPr>
              <a:t>Overhead Controllable variance </a:t>
            </a:r>
            <a:r>
              <a:rPr lang="en-US" sz="1200" kern="1200" dirty="0">
                <a:solidFill>
                  <a:schemeClr val="tx1"/>
                </a:solidFill>
                <a:effectLst/>
                <a:latin typeface="+mn-lt"/>
                <a:ea typeface="MS PGothic" pitchFamily="34" charset="-128"/>
                <a:cs typeface="MS PGothic" pitchFamily="34" charset="-128"/>
              </a:rPr>
              <a:t>is then computed as:</a:t>
            </a:r>
          </a:p>
          <a:p>
            <a:r>
              <a:rPr lang="en-US" sz="1200" kern="1200" dirty="0">
                <a:solidFill>
                  <a:schemeClr val="tx1"/>
                </a:solidFill>
                <a:effectLst/>
                <a:latin typeface="+mn-lt"/>
                <a:ea typeface="MS PGothic" pitchFamily="34" charset="-128"/>
                <a:cs typeface="MS PGothic" pitchFamily="34" charset="-128"/>
              </a:rPr>
              <a:t>Actual total overhead (given) ………………………………………. $7,650</a:t>
            </a:r>
          </a:p>
          <a:p>
            <a:r>
              <a:rPr lang="en-US" sz="1200" kern="1200" dirty="0">
                <a:solidFill>
                  <a:schemeClr val="tx1"/>
                </a:solidFill>
                <a:effectLst/>
                <a:latin typeface="+mn-lt"/>
                <a:ea typeface="MS PGothic" pitchFamily="34" charset="-128"/>
                <a:cs typeface="MS PGothic" pitchFamily="34" charset="-128"/>
              </a:rPr>
              <a:t>Budgeted</a:t>
            </a:r>
            <a:r>
              <a:rPr lang="en-US" sz="1200" kern="1200" baseline="0" dirty="0">
                <a:solidFill>
                  <a:schemeClr val="tx1"/>
                </a:solidFill>
                <a:effectLst/>
                <a:latin typeface="+mn-lt"/>
                <a:ea typeface="MS PGothic" pitchFamily="34" charset="-128"/>
                <a:cs typeface="MS PGothic" pitchFamily="34" charset="-128"/>
              </a:rPr>
              <a:t> total overhead (from above) ………………………..  </a:t>
            </a:r>
            <a:r>
              <a:rPr lang="en-US" sz="1200" u="sng" kern="1200" baseline="0" dirty="0">
                <a:solidFill>
                  <a:schemeClr val="tx1"/>
                </a:solidFill>
                <a:effectLst/>
                <a:latin typeface="+mn-lt"/>
                <a:ea typeface="MS PGothic" pitchFamily="34" charset="-128"/>
                <a:cs typeface="MS PGothic" pitchFamily="34" charset="-128"/>
              </a:rPr>
              <a:t> 7,500</a:t>
            </a:r>
            <a:endParaRPr lang="en-US" sz="1200" u="sng" kern="1200" dirty="0">
              <a:solidFill>
                <a:schemeClr val="tx1"/>
              </a:solidFill>
              <a:effectLst/>
              <a:latin typeface="+mn-lt"/>
              <a:ea typeface="MS PGothic" pitchFamily="34" charset="-128"/>
              <a:cs typeface="MS PGothic" pitchFamily="34" charset="-128"/>
            </a:endParaRPr>
          </a:p>
          <a:p>
            <a:r>
              <a:rPr lang="en-US" altLang="en-US" dirty="0"/>
              <a:t>Controllable variance (unfavorable) ……………………………….$</a:t>
            </a:r>
            <a:r>
              <a:rPr lang="en-US" altLang="en-US" baseline="0" dirty="0"/>
              <a:t>  </a:t>
            </a:r>
            <a:r>
              <a:rPr lang="en-US" altLang="en-US" u="dbl" baseline="0" dirty="0"/>
              <a:t>150</a:t>
            </a:r>
          </a:p>
          <a:p>
            <a:endParaRPr lang="en-US" altLang="en-US" u="db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3940923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dirty="0">
                <a:latin typeface="+mn-lt"/>
              </a:rPr>
              <a:t>A manufacturing company uses standard costs and reports the information below for January. </a:t>
            </a:r>
          </a:p>
          <a:p>
            <a:endParaRPr lang="en-US" sz="1200" dirty="0">
              <a:latin typeface="+mn-lt"/>
            </a:endParaRPr>
          </a:p>
          <a:p>
            <a:r>
              <a:rPr lang="en-US" sz="1200" dirty="0">
                <a:latin typeface="+mn-lt"/>
              </a:rPr>
              <a:t>The company uses machine hours to allocate overhead, and the standard is two machine hours per finished unit.</a:t>
            </a:r>
          </a:p>
          <a:p>
            <a:endParaRPr lang="en-US" sz="1200" dirty="0">
              <a:latin typeface="+mn-lt"/>
            </a:endParaRPr>
          </a:p>
          <a:p>
            <a:r>
              <a:rPr lang="en-US" sz="1200" dirty="0">
                <a:latin typeface="+mn-lt"/>
              </a:rPr>
              <a:t>Compute the total overhead cost variance, overhead controllable variance, and overhead volume variance for January. Indicate whether each variance is favorable or unfavorable.</a:t>
            </a:r>
          </a:p>
          <a:p>
            <a:endParaRPr lang="en-US" sz="1200" dirty="0">
              <a:latin typeface="+mn-lt"/>
            </a:endParaRPr>
          </a:p>
          <a:p>
            <a:r>
              <a:rPr lang="en-US" sz="1200" dirty="0">
                <a:latin typeface="+mn-lt"/>
              </a:rPr>
              <a:t>The difference between total actual overhead and the amount of overhead in the flexible budget is the controllable variance.  </a:t>
            </a:r>
          </a:p>
          <a:p>
            <a:endParaRPr lang="en-US" sz="1200" dirty="0">
              <a:latin typeface="+mn-lt"/>
            </a:endParaRPr>
          </a:p>
          <a:p>
            <a:r>
              <a:rPr lang="en-US" sz="1200" dirty="0">
                <a:latin typeface="+mn-lt"/>
              </a:rPr>
              <a:t>The difference between the flexible budget and the total amount of overhead applied is the overhead volume variance.</a:t>
            </a:r>
          </a:p>
          <a:p>
            <a:endParaRPr lang="en-US" sz="1200" dirty="0">
              <a:latin typeface="+mn-lt"/>
            </a:endParaRPr>
          </a:p>
          <a:p>
            <a:r>
              <a:rPr lang="en-US" sz="1200" dirty="0">
                <a:latin typeface="+mn-lt"/>
              </a:rPr>
              <a:t>The actual overhead incurred is $15,800. The flexible budget is the amount that would have been budgeted had they known that they were going to produce 1,800 units rather than the 1,500 units predicted.</a:t>
            </a:r>
          </a:p>
          <a:p>
            <a:endParaRPr lang="en-US" sz="1200" dirty="0">
              <a:latin typeface="+mn-lt"/>
            </a:endParaRPr>
          </a:p>
          <a:p>
            <a:r>
              <a:rPr lang="en-US" sz="1200" dirty="0">
                <a:latin typeface="+mn-lt"/>
              </a:rPr>
              <a:t>The flexible budget includes both variable and fixed overhead.</a:t>
            </a:r>
          </a:p>
          <a:p>
            <a:endParaRPr lang="en-US" sz="1200" dirty="0">
              <a:latin typeface="+mn-lt"/>
            </a:endParaRPr>
          </a:p>
          <a:p>
            <a:r>
              <a:rPr lang="en-US" sz="1200" dirty="0">
                <a:latin typeface="+mn-lt"/>
              </a:rPr>
              <a:t>Variable overhead is equal to 3,600 standard machine hours (2 machine hours per unit for each of the 1,800 units produced) multiplied by the variable overhead rate of $2.50 per machine hour; a total of $9,000 of variable overhead.</a:t>
            </a:r>
          </a:p>
          <a:p>
            <a:endParaRPr lang="en-US" sz="1200" dirty="0">
              <a:latin typeface="+mn-lt"/>
            </a:endParaRPr>
          </a:p>
          <a:p>
            <a:r>
              <a:rPr lang="en-US" sz="1200" dirty="0">
                <a:latin typeface="+mn-lt"/>
              </a:rPr>
              <a:t>Fixed overhead is constant, regardless of the amount of production. Fixed overhead in the flexible budget is $6,000. The total flexible budget for 1,800 units is $15,000.</a:t>
            </a:r>
          </a:p>
          <a:p>
            <a:endParaRPr lang="en-US" sz="1200" dirty="0">
              <a:latin typeface="+mn-lt"/>
            </a:endParaRPr>
          </a:p>
          <a:p>
            <a:r>
              <a:rPr lang="en-US" sz="1200" dirty="0">
                <a:latin typeface="+mn-lt"/>
              </a:rPr>
              <a:t>The difference between the flexible budget, $15,000, and the actual costs, $15,800, is an $800 unfavorable controllable variance.</a:t>
            </a:r>
          </a:p>
          <a:p>
            <a:endParaRPr lang="en-US" sz="1200" dirty="0">
              <a:latin typeface="+mn-lt"/>
            </a:endParaRPr>
          </a:p>
          <a:p>
            <a:r>
              <a:rPr lang="en-US" sz="1200" dirty="0">
                <a:latin typeface="+mn-lt"/>
              </a:rPr>
              <a:t>Overhead is applied based on the 3,600 machine hours at the total overhead rate of $4.50 per machine hour (the fixed overhead rate of $2.00 per hour plus the variable rate of $2.50 per hour).</a:t>
            </a:r>
            <a:r>
              <a:rPr lang="en-US" sz="1200" baseline="0" dirty="0">
                <a:latin typeface="+mn-lt"/>
              </a:rPr>
              <a:t> </a:t>
            </a:r>
            <a:r>
              <a:rPr lang="en-US" sz="1200" dirty="0">
                <a:latin typeface="+mn-lt"/>
              </a:rPr>
              <a:t>Work in process is charged for the total standard cost: 3,600 machine hours multiplied by $4.50 per machine hour, $16,200.</a:t>
            </a:r>
          </a:p>
          <a:p>
            <a:endParaRPr lang="en-US" sz="1200" dirty="0">
              <a:latin typeface="+mn-lt"/>
            </a:endParaRPr>
          </a:p>
          <a:p>
            <a:r>
              <a:rPr lang="en-US" sz="1200" dirty="0">
                <a:latin typeface="+mn-lt"/>
              </a:rPr>
              <a:t>The difference between the flexible budget, $15,000, and the standard cost, $16,200, is a $1,200 favorable overhead volume variance.</a:t>
            </a:r>
          </a:p>
          <a:p>
            <a:endParaRPr lang="en-US" sz="1200" dirty="0">
              <a:latin typeface="+mn-lt"/>
            </a:endParaRPr>
          </a:p>
          <a:p>
            <a:r>
              <a:rPr lang="en-US" sz="1200" dirty="0">
                <a:latin typeface="+mn-lt"/>
              </a:rPr>
              <a:t>Whenever the actual activity level exceeds the predicted activity level, the volume variance is favorable.</a:t>
            </a:r>
          </a:p>
          <a:p>
            <a:endParaRPr lang="en-US" sz="1200" dirty="0">
              <a:latin typeface="+mn-lt"/>
            </a:endParaRPr>
          </a:p>
          <a:p>
            <a:r>
              <a:rPr lang="en-US" sz="1200" dirty="0">
                <a:latin typeface="+mn-lt"/>
              </a:rPr>
              <a:t>The total overhead variance is a $400 favorable variance, as total actual costs are $400 less than the total standard cost.</a:t>
            </a:r>
          </a:p>
        </p:txBody>
      </p:sp>
    </p:spTree>
    <p:extLst>
      <p:ext uri="{BB962C8B-B14F-4D97-AF65-F5344CB8AC3E}">
        <p14:creationId xmlns:p14="http://schemas.microsoft.com/office/powerpoint/2010/main" val="3972564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 can apply variance concepts to sales as well as costs.  To illustrate, we will consider budget and actual sales data from G-Max for two additional products, Excel golf balls and Big Bert drivers.  The sales price variance measures the impact of the actual sales price differing</a:t>
            </a:r>
            <a:r>
              <a:rPr lang="en-US" altLang="en-US" baseline="0" dirty="0"/>
              <a:t> from the expected price.  The sales volume variance measures the impact of operating at a different capacity level than predicted by the fixed budget.</a:t>
            </a:r>
            <a:endParaRPr lang="en-US" altLang="en-US" dirty="0"/>
          </a:p>
          <a:p>
            <a:endParaRPr lang="en-US" dirty="0"/>
          </a:p>
        </p:txBody>
      </p:sp>
    </p:spTree>
    <p:extLst>
      <p:ext uri="{BB962C8B-B14F-4D97-AF65-F5344CB8AC3E}">
        <p14:creationId xmlns:p14="http://schemas.microsoft.com/office/powerpoint/2010/main" val="283763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First, look at the top part of this screen dealing with Excel golf balls.  G-Max actually sold 1,100 golf balls at $10.50 each for a total revenue of $11,550.  If 1,100 golf balls had been sold at the budgeted price of $10.00, revenue would have been only $11,000.  The difference between $11,550 and $11,000 is the $550 favorable sales price variance for golf balls.  </a:t>
            </a:r>
          </a:p>
          <a:p>
            <a:pPr>
              <a:lnSpc>
                <a:spcPct val="90000"/>
              </a:lnSpc>
            </a:pPr>
            <a:endParaRPr lang="en-US" altLang="en-US" dirty="0"/>
          </a:p>
          <a:p>
            <a:pPr>
              <a:lnSpc>
                <a:spcPct val="90000"/>
              </a:lnSpc>
            </a:pPr>
            <a:r>
              <a:rPr lang="en-US" altLang="en-US" dirty="0"/>
              <a:t>G-Max actually sold 1,100 golf balls, 100 more than the budgeted amount of 1,000.  Selling 100 more golf balls than originally budgeted resulted in the $1,000 favorable sales volume variance for golf balls. </a:t>
            </a:r>
          </a:p>
          <a:p>
            <a:pPr>
              <a:lnSpc>
                <a:spcPct val="90000"/>
              </a:lnSpc>
            </a:pPr>
            <a:endParaRPr lang="en-US" altLang="en-US" dirty="0"/>
          </a:p>
          <a:p>
            <a:pPr>
              <a:lnSpc>
                <a:spcPct val="90000"/>
              </a:lnSpc>
            </a:pPr>
            <a:r>
              <a:rPr lang="en-US" altLang="en-US" dirty="0"/>
              <a:t>Next, look at the lower part of the screen that deals with Big Bert drivers.  G-Max actually sold 140 drivers at $190 each for a total revenue of $26,600.  If the 140 drivers had been sold at the budgeted price of $200 each, revenue would have been $28,000.  The difference between $26,600 and $28,000 is the $1,400 unfavorable sales price variance for drivers.  </a:t>
            </a:r>
          </a:p>
          <a:p>
            <a:pPr>
              <a:lnSpc>
                <a:spcPct val="90000"/>
              </a:lnSpc>
            </a:pPr>
            <a:endParaRPr lang="en-US" altLang="en-US" dirty="0"/>
          </a:p>
          <a:p>
            <a:pPr>
              <a:lnSpc>
                <a:spcPct val="90000"/>
              </a:lnSpc>
            </a:pPr>
            <a:r>
              <a:rPr lang="en-US" altLang="en-US" dirty="0"/>
              <a:t>G-Max actually sold 140 drivers, 10 less than the budgeted amount of 150.  Selling 10 less drivers than originally budgeted resulted in the $2,000 unfavorable sales volume variance for drivers. </a:t>
            </a:r>
          </a:p>
          <a:p>
            <a:pPr>
              <a:lnSpc>
                <a:spcPct val="90000"/>
              </a:lnSpc>
            </a:pPr>
            <a:r>
              <a:rPr lang="en-US" altLang="en-US" dirty="0"/>
              <a:t> </a:t>
            </a:r>
          </a:p>
          <a:p>
            <a:endParaRPr lang="en-US" dirty="0"/>
          </a:p>
        </p:txBody>
      </p:sp>
    </p:spTree>
    <p:extLst>
      <p:ext uri="{BB962C8B-B14F-4D97-AF65-F5344CB8AC3E}">
        <p14:creationId xmlns:p14="http://schemas.microsoft.com/office/powerpoint/2010/main" val="531442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51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flexible budget shows us the revenue and expenses that should have been incurred at the actual level of activity, rather than just the budgeted level of activity.  One of the real strengths of flexible budgeting is that it helps us get a firm grasp on cost control.  In addition, performance evaluation is improved using flexible budgeting.</a:t>
            </a:r>
          </a:p>
          <a:p>
            <a:endParaRPr lang="en-US" altLang="en-US" dirty="0"/>
          </a:p>
          <a:p>
            <a:r>
              <a:rPr lang="en-US" altLang="en-US" dirty="0"/>
              <a:t>The central concept behind flexible budgeting is that if you can tell me what your activity was during the period, I can tell you what your revenue and expenses should have been at that level of activity. </a:t>
            </a:r>
          </a:p>
        </p:txBody>
      </p:sp>
    </p:spTree>
    <p:extLst>
      <p:ext uri="{BB962C8B-B14F-4D97-AF65-F5344CB8AC3E}">
        <p14:creationId xmlns:p14="http://schemas.microsoft.com/office/powerpoint/2010/main" val="1344292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Appendix 21A:  Expanded Overhead Variances and Standard Cost Accounting System</a:t>
            </a:r>
          </a:p>
          <a:p>
            <a:endParaRPr lang="en-US" altLang="en-US" dirty="0"/>
          </a:p>
          <a:p>
            <a:r>
              <a:rPr lang="en-US" altLang="en-US" dirty="0"/>
              <a:t>Similar to analysis of direct materials and direct labor, both the variable and fixed overhead variances can be separately analyzed. A spending variance occurs when management pays an amount different than the standard price to acquire an item. For instance, the actual wage rate paid to indirect labor might be higher than the standard rate. Similarly, actual supervisory salaries might be different than expected. Spending variances such as these cause management to investigate the reasons that the amount paid differs from the standard. Both variable and fixed overhead costs can yield their own spending variances. Analyzing variable overhead includes computing an efficiency variance, which occurs when standard direct labor hours (the allocation base) expected for actual production differ from the actual direct labor hours used. This efficiency variance reflects on the cost effectiveness in using the overhead allocation base (such as direct labor).</a:t>
            </a:r>
          </a:p>
          <a:p>
            <a:endParaRPr lang="en-US" dirty="0"/>
          </a:p>
        </p:txBody>
      </p:sp>
    </p:spTree>
    <p:extLst>
      <p:ext uri="{BB962C8B-B14F-4D97-AF65-F5344CB8AC3E}">
        <p14:creationId xmlns:p14="http://schemas.microsoft.com/office/powerpoint/2010/main" val="31786151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When we compare actual hours times actual variable overhead rate to actual hours times the standard variable overhead rate, we get the spending variance for variable overhead.  When we compare actual hours times the standard variable overhead rate to standard hours at the standard variable overhead rate, we get the efficiency variance for variable overhead. </a:t>
            </a:r>
            <a:endParaRPr lang="en-US" altLang="en-US" dirty="0">
              <a:solidFill>
                <a:srgbClr val="FF0000"/>
              </a:solidFill>
            </a:endParaRPr>
          </a:p>
          <a:p>
            <a:endParaRPr lang="en-US" dirty="0"/>
          </a:p>
        </p:txBody>
      </p:sp>
    </p:spTree>
    <p:extLst>
      <p:ext uri="{BB962C8B-B14F-4D97-AF65-F5344CB8AC3E}">
        <p14:creationId xmlns:p14="http://schemas.microsoft.com/office/powerpoint/2010/main" val="1206730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Let’s continue with our G-Max example.  Production volume and hours worked are the same as we used for the material and labor analysis.  Recall that in our flexible budget information for G-Max, 4,000 units, 80 percent of capacity, was selected as the activity level used to compute the predetermined overhead rate.  </a:t>
            </a:r>
          </a:p>
          <a:p>
            <a:endParaRPr lang="en-US" dirty="0"/>
          </a:p>
        </p:txBody>
      </p:sp>
    </p:spTree>
    <p:extLst>
      <p:ext uri="{BB962C8B-B14F-4D97-AF65-F5344CB8AC3E}">
        <p14:creationId xmlns:p14="http://schemas.microsoft.com/office/powerpoint/2010/main" val="38152278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Actual spending for variable overhead was $3,650.  Since the standard variable overhead rate was $1.00 per hour, G-Max should have spent $3,400 for the 3,400 hours worked.  The difference between $3,650 and $3,400 is the $250 unfavorable spending variance.  G-Max actually worked $3,400; 100 hours less than the standard of 3,500 hours.  Working 100 hours less than allowed by the standard for direct labor time resulted in the $100 favorable efficiency variance.  </a:t>
            </a:r>
            <a:endParaRPr lang="en-US" altLang="en-US" dirty="0">
              <a:solidFill>
                <a:srgbClr val="FF0000"/>
              </a:solidFill>
            </a:endParaRPr>
          </a:p>
          <a:p>
            <a:endParaRPr lang="en-US" dirty="0"/>
          </a:p>
        </p:txBody>
      </p:sp>
    </p:spTree>
    <p:extLst>
      <p:ext uri="{BB962C8B-B14F-4D97-AF65-F5344CB8AC3E}">
        <p14:creationId xmlns:p14="http://schemas.microsoft.com/office/powerpoint/2010/main" val="19198417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spending variance for fixed overhead is determined by comparing the fixed overhead actually incurred to the budgeted fixed overhead.  The volume variance for fixed overhead is determined by comparing the budgeted fixed overhead to the fixed overhead applied.  The applied fixed overhead is the product of the fixed overhead rate times standard hours. </a:t>
            </a:r>
          </a:p>
        </p:txBody>
      </p:sp>
    </p:spTree>
    <p:extLst>
      <p:ext uri="{BB962C8B-B14F-4D97-AF65-F5344CB8AC3E}">
        <p14:creationId xmlns:p14="http://schemas.microsoft.com/office/powerpoint/2010/main" val="2459688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Let’s continue with our G-Max example.  Production volume and hours worked are the same as we used for the material and labor analysis.  Recall that in our flexible budget information for G-Max, 4,000 units, 80 percent of capacity, was selected as the activity level used to compute the predetermined overhead rate.  </a:t>
            </a:r>
          </a:p>
          <a:p>
            <a:endParaRPr lang="en-US" dirty="0"/>
          </a:p>
        </p:txBody>
      </p:sp>
    </p:spTree>
    <p:extLst>
      <p:ext uri="{BB962C8B-B14F-4D97-AF65-F5344CB8AC3E}">
        <p14:creationId xmlns:p14="http://schemas.microsoft.com/office/powerpoint/2010/main" val="3301815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44627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Take a few minutes and pay particular attention to this graph of fixed overhead relationships where we have plotted fixed overhead costs on the vertical axis and volume on the horizontal axis.  The fixed overhead applied line begins at the origin.  </a:t>
            </a:r>
          </a:p>
          <a:p>
            <a:endParaRPr lang="en-US" altLang="en-US" dirty="0"/>
          </a:p>
          <a:p>
            <a:r>
              <a:rPr lang="en-US" altLang="en-US" dirty="0"/>
              <a:t>At a volume of 3,500 units, we have applied $3,500 of fixed overhead costs.  Since the original fixed overhead budget was $4,000 at a volume of 4,000,  the unfavorable volume variance is $500 as shown on the vertical axis.</a:t>
            </a:r>
          </a:p>
          <a:p>
            <a:endParaRPr lang="en-US" altLang="en-US" dirty="0"/>
          </a:p>
          <a:p>
            <a:endParaRPr lang="en-US" altLang="en-US" dirty="0">
              <a:solidFill>
                <a:srgbClr val="FF0000"/>
              </a:solidFill>
            </a:endParaRPr>
          </a:p>
          <a:p>
            <a:endParaRPr lang="en-US" dirty="0"/>
          </a:p>
        </p:txBody>
      </p:sp>
    </p:spTree>
    <p:extLst>
      <p:ext uri="{BB962C8B-B14F-4D97-AF65-F5344CB8AC3E}">
        <p14:creationId xmlns:p14="http://schemas.microsoft.com/office/powerpoint/2010/main" val="35286049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variable overhead spending variance results from paying more or less than expected for variable overhead items, or from the excessive use of those variable overhead items.  The variable overhead efficiency variance is controlled through proper management of the overhead cost driver activity level, direct labor hours for G-Max.</a:t>
            </a:r>
          </a:p>
          <a:p>
            <a:endParaRPr lang="en-US" altLang="en-US" dirty="0"/>
          </a:p>
          <a:p>
            <a:r>
              <a:rPr lang="en-US" altLang="en-US" dirty="0"/>
              <a:t>The fixed overhead spending variance results from paying more or less than expected for fixed overhead items.  The fixed overhead volume variance results from operating at an activity level different from the activity level used to compute the predetermined overhead rate</a:t>
            </a:r>
            <a:r>
              <a:rPr lang="en-US" altLang="en-US" dirty="0">
                <a:solidFill>
                  <a:srgbClr val="FF0000"/>
                </a:solidFill>
              </a:rPr>
              <a:t>.</a:t>
            </a:r>
          </a:p>
          <a:p>
            <a:endParaRPr lang="en-US" altLang="en-US" dirty="0">
              <a:solidFill>
                <a:srgbClr val="FF0000"/>
              </a:solidFill>
            </a:endParaRPr>
          </a:p>
          <a:p>
            <a:endParaRPr lang="en-US" altLang="en-US" dirty="0"/>
          </a:p>
          <a:p>
            <a:endParaRPr lang="en-US" dirty="0"/>
          </a:p>
        </p:txBody>
      </p:sp>
    </p:spTree>
    <p:extLst>
      <p:ext uri="{BB962C8B-B14F-4D97-AF65-F5344CB8AC3E}">
        <p14:creationId xmlns:p14="http://schemas.microsoft.com/office/powerpoint/2010/main" val="18862935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addition to the use of standard costs in management reports, most standard cost systems also record these costs and variances in accounts. This practice simplifies recordkeeping and helps in preparing reports. The entries in this section briefly illustrate the important </a:t>
            </a:r>
            <a:r>
              <a:rPr lang="en-US" altLang="en-US" sz="1300" dirty="0"/>
              <a:t>aspects</a:t>
            </a:r>
            <a:r>
              <a:rPr lang="en-US" altLang="en-US" dirty="0"/>
              <a:t> of this process for G-Max’s standard costs and variances for May. </a:t>
            </a:r>
          </a:p>
          <a:p>
            <a:endParaRPr lang="en-US" altLang="en-US" dirty="0"/>
          </a:p>
          <a:p>
            <a:r>
              <a:rPr lang="en-US" altLang="en-US" dirty="0"/>
              <a:t>The first of these entries records standard materials cost incurred in May in the Work in Process Inventory account. This part of the entry is similar to the usual accounting entry, but the amount of the debit equals the standard cost ($35,000) instead of the actual cost ($37,800).  The actual cost is recorded with a credit to Raw Materials Inventory. The difference between standard and actual direct materials costs is recorded with debits to two separate materials variance accounts. Both the materials price and quantity variances are recorded as debits because they reflect additional costs higher than the standard cost (if actual costs are less than the standard, they are recorded as credits). This treatment (debit) reflects their unfavorable effect because they represent higher costs and lower income.</a:t>
            </a:r>
          </a:p>
          <a:p>
            <a:endParaRPr lang="en-US" dirty="0"/>
          </a:p>
        </p:txBody>
      </p:sp>
    </p:spTree>
    <p:extLst>
      <p:ext uri="{BB962C8B-B14F-4D97-AF65-F5344CB8AC3E}">
        <p14:creationId xmlns:p14="http://schemas.microsoft.com/office/powerpoint/2010/main" val="133715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169463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second entry debits Work in Process Inventory for the standard labor cost of the goods manufactured during May ($56,000). Actual labor cost ($56,100) is recorded with a credit to the Factory Payroll account. The difference between standard and actual labor costs is explained by two variances. The direct labor rate variance is unfavorable and is debited to that account. The direct labor efficiency variance is favorable and that account is credited. The direct labor efficiency variance is favorable because it represents a lower cost and a higher net income.</a:t>
            </a:r>
          </a:p>
          <a:p>
            <a:endParaRPr lang="en-US" dirty="0"/>
          </a:p>
        </p:txBody>
      </p:sp>
    </p:spTree>
    <p:extLst>
      <p:ext uri="{BB962C8B-B14F-4D97-AF65-F5344CB8AC3E}">
        <p14:creationId xmlns:p14="http://schemas.microsoft.com/office/powerpoint/2010/main" val="2823844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altLang="en-US" dirty="0"/>
              <a:t>To assign the standard predetermined overhead to the cost of goods manufactured, we debit the $7,000 predetermined amount to the Goods in Process Inventory account. Actual overhead costs of $7,650 were debited to Factory Overhead when incurred during the period (entries not shown here). When Factory Overhead is applied to Goods in Process Inventory, the actual amount is credited to the Factory Overhead account. To account for the difference between actual and standard overhead costs, the entry includes a $500 debit to the Volume Variance, a $250 debit to the Variable Overhead Spending Variance, and a $100 credit to the Variable Overhead Efficiency Variance.  Recall that the fixed overhead spending variance for May was zero.</a:t>
            </a:r>
          </a:p>
          <a:p>
            <a:endParaRPr lang="en-US" altLang="en-US" dirty="0"/>
          </a:p>
          <a:p>
            <a:r>
              <a:rPr lang="en-US" altLang="en-US" dirty="0"/>
              <a:t>The balances of the different variance accounts accumulate until the end of the accounting period. As a result, the unfavorable variances of some months can offset the favorable variances of other months. The ending variance account balances, which reflect results of the period’s various transactions and events, are closed at period-end. If the amounts are immaterial, they are added to or subtracted from the balance of the Cost of Goods Sold account. This process is similar to that shown in the job order costing chapter for eliminating an </a:t>
            </a:r>
            <a:r>
              <a:rPr lang="en-US" altLang="en-US" dirty="0" err="1"/>
              <a:t>underapplied</a:t>
            </a:r>
            <a:r>
              <a:rPr lang="en-US" altLang="en-US" dirty="0"/>
              <a:t> or </a:t>
            </a:r>
            <a:r>
              <a:rPr lang="en-US" altLang="en-US" dirty="0" err="1"/>
              <a:t>overapplied</a:t>
            </a:r>
            <a:r>
              <a:rPr lang="en-US" altLang="en-US" dirty="0"/>
              <a:t> balance in the Factory Overhead account. (Note: These variance balances, which represent differences between actual and standard costs, must be added to or subtracted from the materials, labor, and overhead costs recorded. In this way, the recorded costs equal the actual costs incurred in the period; a company must use actual costs in external financial statements prepared in accordance with generally accepted accounting principles.)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1213913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a:latin typeface="+mn-lt"/>
              </a:rPr>
              <a:t>A company uses a standard cost accounting system.</a:t>
            </a:r>
          </a:p>
          <a:p>
            <a:endParaRPr lang="en-US" sz="1200" dirty="0">
              <a:latin typeface="+mn-lt"/>
            </a:endParaRPr>
          </a:p>
          <a:p>
            <a:r>
              <a:rPr lang="en-US" sz="1200" dirty="0">
                <a:latin typeface="+mn-lt"/>
              </a:rPr>
              <a:t>Prepare the journal entry to record these direct materials variances.</a:t>
            </a:r>
          </a:p>
          <a:p>
            <a:endParaRPr lang="en-US" sz="1200" dirty="0">
              <a:latin typeface="+mn-lt"/>
            </a:endParaRPr>
          </a:p>
          <a:p>
            <a:r>
              <a:rPr lang="en-US" sz="1200" dirty="0">
                <a:latin typeface="+mn-lt"/>
              </a:rPr>
              <a:t>The journal entry to record the usage of direct materials is a debit to Work in Process Inventory and a credit to Raw Materials.</a:t>
            </a:r>
          </a:p>
          <a:p>
            <a:endParaRPr lang="en-US" sz="1200" dirty="0">
              <a:latin typeface="+mn-lt"/>
            </a:endParaRPr>
          </a:p>
          <a:p>
            <a:r>
              <a:rPr lang="en-US" sz="1200" dirty="0">
                <a:latin typeface="+mn-lt"/>
              </a:rPr>
              <a:t>Raw Materials Inventory is credited for the actual materials used $73,200.</a:t>
            </a:r>
          </a:p>
          <a:p>
            <a:endParaRPr lang="en-US" sz="1200" dirty="0">
              <a:latin typeface="+mn-lt"/>
            </a:endParaRPr>
          </a:p>
          <a:p>
            <a:r>
              <a:rPr lang="en-US" sz="1200" dirty="0">
                <a:latin typeface="+mn-lt"/>
              </a:rPr>
              <a:t>The direct materials quantity variance is favorable.  Favorable variances reduce costs and increase equity and therefore have a normal credit balance.</a:t>
            </a:r>
          </a:p>
          <a:p>
            <a:endParaRPr lang="en-US" sz="1200" dirty="0">
              <a:latin typeface="+mn-lt"/>
            </a:endParaRPr>
          </a:p>
          <a:p>
            <a:r>
              <a:rPr lang="en-US" sz="1200" dirty="0">
                <a:latin typeface="+mn-lt"/>
              </a:rPr>
              <a:t>The direct materials price variance is unfavorable.</a:t>
            </a:r>
          </a:p>
          <a:p>
            <a:endParaRPr lang="en-US" sz="1200" dirty="0">
              <a:latin typeface="+mn-lt"/>
            </a:endParaRPr>
          </a:p>
          <a:p>
            <a:r>
              <a:rPr lang="en-US" sz="1200" dirty="0">
                <a:latin typeface="+mn-lt"/>
              </a:rPr>
              <a:t>Unfavorable variances increase the costs and decrease equity unfavorable variance is our debits.</a:t>
            </a:r>
          </a:p>
          <a:p>
            <a:endParaRPr lang="en-US" sz="1200" dirty="0">
              <a:latin typeface="+mn-lt"/>
            </a:endParaRPr>
          </a:p>
          <a:p>
            <a:r>
              <a:rPr lang="en-US" sz="1200" dirty="0">
                <a:latin typeface="+mn-lt"/>
              </a:rPr>
              <a:t>The total standard cost of direct materials, the debit to Work in Process Inventory is $75,700.</a:t>
            </a:r>
          </a:p>
          <a:p>
            <a:endParaRPr lang="en-US" dirty="0"/>
          </a:p>
        </p:txBody>
      </p:sp>
    </p:spTree>
    <p:extLst>
      <p:ext uri="{BB962C8B-B14F-4D97-AF65-F5344CB8AC3E}">
        <p14:creationId xmlns:p14="http://schemas.microsoft.com/office/powerpoint/2010/main" val="1489392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a:latin typeface="+mn-lt"/>
              </a:rPr>
              <a:t>A company uses a standard cost accounting system.</a:t>
            </a:r>
          </a:p>
          <a:p>
            <a:endParaRPr lang="en-US" sz="1200" dirty="0">
              <a:latin typeface="+mn-lt"/>
            </a:endParaRPr>
          </a:p>
          <a:p>
            <a:r>
              <a:rPr lang="en-US" sz="1200" dirty="0">
                <a:latin typeface="+mn-lt"/>
              </a:rPr>
              <a:t>Prepare the journal entry to record these direct materials variances.</a:t>
            </a:r>
          </a:p>
          <a:p>
            <a:endParaRPr lang="en-US" sz="1200" dirty="0">
              <a:latin typeface="+mn-lt"/>
            </a:endParaRPr>
          </a:p>
          <a:p>
            <a:r>
              <a:rPr lang="en-US" sz="1200" dirty="0">
                <a:latin typeface="+mn-lt"/>
              </a:rPr>
              <a:t>The journal entry to record the usage of direct materials is a debit to Work in Process Inventory and a credit to Raw Materials.</a:t>
            </a:r>
          </a:p>
          <a:p>
            <a:endParaRPr lang="en-US" sz="1200" dirty="0">
              <a:latin typeface="+mn-lt"/>
            </a:endParaRPr>
          </a:p>
          <a:p>
            <a:r>
              <a:rPr lang="en-US" sz="1200" dirty="0">
                <a:latin typeface="+mn-lt"/>
              </a:rPr>
              <a:t>Raw Materials Inventory is credited for the actual materials used $73,200.</a:t>
            </a:r>
          </a:p>
          <a:p>
            <a:endParaRPr lang="en-US" sz="1200" dirty="0">
              <a:latin typeface="+mn-lt"/>
            </a:endParaRPr>
          </a:p>
          <a:p>
            <a:r>
              <a:rPr lang="en-US" sz="1200" dirty="0">
                <a:latin typeface="+mn-lt"/>
              </a:rPr>
              <a:t>The direct materials quantity variance is favorable.  Favorable variances reduce costs and increase equity and therefore have a normal credit balance.</a:t>
            </a:r>
          </a:p>
          <a:p>
            <a:endParaRPr lang="en-US" sz="1200" dirty="0">
              <a:latin typeface="+mn-lt"/>
            </a:endParaRPr>
          </a:p>
          <a:p>
            <a:r>
              <a:rPr lang="en-US" sz="1200" dirty="0">
                <a:latin typeface="+mn-lt"/>
              </a:rPr>
              <a:t>The direct materials price variance is unfavorable.</a:t>
            </a:r>
          </a:p>
          <a:p>
            <a:endParaRPr lang="en-US" sz="1200" dirty="0">
              <a:latin typeface="+mn-lt"/>
            </a:endParaRPr>
          </a:p>
          <a:p>
            <a:r>
              <a:rPr lang="en-US" sz="1200" dirty="0">
                <a:latin typeface="+mn-lt"/>
              </a:rPr>
              <a:t>Unfavorable variances increase the costs and decrease equity unfavorable variance is our debits.</a:t>
            </a:r>
          </a:p>
          <a:p>
            <a:endParaRPr lang="en-US" sz="1200" dirty="0">
              <a:latin typeface="+mn-lt"/>
            </a:endParaRPr>
          </a:p>
          <a:p>
            <a:r>
              <a:rPr lang="en-US" sz="1200">
                <a:latin typeface="+mn-lt"/>
              </a:rPr>
              <a:t>The total standard cost of direct materials, the debit to Work in Process Inventory is $75,700.</a:t>
            </a:r>
          </a:p>
          <a:p>
            <a:endParaRPr lang="en-US" dirty="0"/>
          </a:p>
        </p:txBody>
      </p:sp>
    </p:spTree>
    <p:extLst>
      <p:ext uri="{BB962C8B-B14F-4D97-AF65-F5344CB8AC3E}">
        <p14:creationId xmlns:p14="http://schemas.microsoft.com/office/powerpoint/2010/main" val="148939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total variable costs change in</a:t>
            </a:r>
            <a:r>
              <a:rPr lang="en-US" altLang="en-US" baseline="0" dirty="0"/>
              <a:t> </a:t>
            </a:r>
            <a:r>
              <a:rPr lang="en-US" altLang="en-US" dirty="0"/>
              <a:t>direct proportion to a change in activity</a:t>
            </a:r>
            <a:r>
              <a:rPr lang="en-US" altLang="en-US" baseline="0" dirty="0"/>
              <a:t> level. The</a:t>
            </a:r>
            <a:r>
              <a:rPr lang="en-US" altLang="en-US" dirty="0"/>
              <a:t> total fixed cost remains unchanged regardless of changes in the level</a:t>
            </a:r>
            <a:r>
              <a:rPr lang="en-US" altLang="en-US" baseline="0" dirty="0"/>
              <a:t> of activity </a:t>
            </a:r>
            <a:r>
              <a:rPr lang="en-US" altLang="en-US" dirty="0"/>
              <a:t>as long as we stay within the relevant range of activity.  In a flexible budget, each variable cost is expressed as</a:t>
            </a:r>
            <a:r>
              <a:rPr lang="en-US" altLang="en-US" baseline="0" dirty="0"/>
              <a:t> either 1) constant dollar amount per unit of sales, or 2) a constant percentage of a sales dollar.  Fixed costs are expressed</a:t>
            </a:r>
            <a:r>
              <a:rPr lang="en-US" altLang="en-US" dirty="0"/>
              <a:t> </a:t>
            </a:r>
          </a:p>
        </p:txBody>
      </p:sp>
    </p:spTree>
    <p:extLst>
      <p:ext uri="{BB962C8B-B14F-4D97-AF65-F5344CB8AC3E}">
        <p14:creationId xmlns:p14="http://schemas.microsoft.com/office/powerpoint/2010/main" val="14612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S PGothic" pitchFamily="34" charset="-128"/>
                <a:cs typeface="MS PGothic" pitchFamily="34" charset="-128"/>
              </a:rPr>
              <a:t>To prepare a flexible budget, follow these steps:</a:t>
            </a:r>
          </a:p>
          <a:p>
            <a:r>
              <a:rPr lang="en-US" sz="1200" kern="1200" dirty="0">
                <a:solidFill>
                  <a:schemeClr val="tx1"/>
                </a:solidFill>
                <a:effectLst/>
                <a:latin typeface="+mn-lt"/>
                <a:ea typeface="MS PGothic" pitchFamily="34" charset="-128"/>
                <a:cs typeface="MS PGothic" pitchFamily="34" charset="-128"/>
              </a:rPr>
              <a:t>1.   Identify the activity level, such as units produced or sold.</a:t>
            </a:r>
          </a:p>
          <a:p>
            <a:pPr marL="228600" indent="-228600">
              <a:buAutoNum type="arabicPeriod" startAt="2"/>
            </a:pPr>
            <a:r>
              <a:rPr lang="en-US" sz="1200" kern="1200" dirty="0">
                <a:solidFill>
                  <a:schemeClr val="tx1"/>
                </a:solidFill>
                <a:effectLst/>
                <a:latin typeface="+mn-lt"/>
                <a:ea typeface="MS PGothic" pitchFamily="34" charset="-128"/>
                <a:cs typeface="MS PGothic" pitchFamily="34" charset="-128"/>
              </a:rPr>
              <a:t>Identify costs and classify them as fixed or variable within the relevant range of activity.</a:t>
            </a:r>
          </a:p>
          <a:p>
            <a:pPr marL="228600" marR="0" lvl="0" indent="-228600" algn="l" defTabSz="914400" rtl="0" eaLnBrk="0" fontAlgn="base" latinLnBrk="0" hangingPunct="0">
              <a:lnSpc>
                <a:spcPct val="100000"/>
              </a:lnSpc>
              <a:spcBef>
                <a:spcPct val="30000"/>
              </a:spcBef>
              <a:spcAft>
                <a:spcPct val="0"/>
              </a:spcAft>
              <a:buClrTx/>
              <a:buSzTx/>
              <a:buFontTx/>
              <a:buAutoNum type="arabicPeriod" startAt="2"/>
              <a:tabLst/>
              <a:defRPr/>
            </a:pPr>
            <a:r>
              <a:rPr lang="en-US" sz="1200" kern="1200" dirty="0">
                <a:solidFill>
                  <a:schemeClr val="tx1"/>
                </a:solidFill>
                <a:effectLst/>
                <a:latin typeface="+mn-lt"/>
                <a:ea typeface="MS PGothic" pitchFamily="34" charset="-128"/>
                <a:cs typeface="MS PGothic" pitchFamily="34" charset="-128"/>
              </a:rPr>
              <a:t>Compute budgeted </a:t>
            </a:r>
            <a:r>
              <a:rPr lang="en-US" sz="1200" i="1" kern="1200" dirty="0">
                <a:solidFill>
                  <a:schemeClr val="tx1"/>
                </a:solidFill>
                <a:effectLst/>
                <a:latin typeface="+mn-lt"/>
                <a:ea typeface="MS PGothic" pitchFamily="34" charset="-128"/>
                <a:cs typeface="MS PGothic" pitchFamily="34" charset="-128"/>
              </a:rPr>
              <a:t>sales</a:t>
            </a:r>
            <a:r>
              <a:rPr lang="en-US" sz="1200" kern="1200" dirty="0">
                <a:solidFill>
                  <a:schemeClr val="tx1"/>
                </a:solidFill>
                <a:effectLst/>
                <a:latin typeface="+mn-lt"/>
                <a:ea typeface="MS PGothic" pitchFamily="34" charset="-128"/>
                <a:cs typeface="MS PGothic" pitchFamily="34" charset="-128"/>
              </a:rPr>
              <a:t> (sales price per unit x number of units of activity), and then subtract the sum of budgeted </a:t>
            </a:r>
            <a:r>
              <a:rPr lang="en-US" sz="1200" i="1" kern="1200" dirty="0">
                <a:solidFill>
                  <a:schemeClr val="tx1"/>
                </a:solidFill>
                <a:effectLst/>
                <a:latin typeface="+mn-lt"/>
                <a:ea typeface="MS PGothic" pitchFamily="34" charset="-128"/>
                <a:cs typeface="MS PGothic" pitchFamily="34" charset="-128"/>
              </a:rPr>
              <a:t>variable costs</a:t>
            </a:r>
            <a:r>
              <a:rPr lang="en-US" sz="1200" kern="1200" dirty="0">
                <a:solidFill>
                  <a:schemeClr val="tx1"/>
                </a:solidFill>
                <a:effectLst/>
                <a:latin typeface="+mn-lt"/>
                <a:ea typeface="MS PGothic" pitchFamily="34" charset="-128"/>
                <a:cs typeface="MS PGothic" pitchFamily="34" charset="-128"/>
              </a:rPr>
              <a:t> (variable cost per unit x number of units of activity) plus budgeted fixed costs.</a:t>
            </a:r>
          </a:p>
          <a:p>
            <a:pPr marL="0" indent="0">
              <a:buNone/>
            </a:pPr>
            <a:endParaRPr lang="en-US" sz="1200" kern="1200" dirty="0">
              <a:solidFill>
                <a:schemeClr val="tx1"/>
              </a:solidFill>
              <a:effectLst/>
              <a:latin typeface="+mn-lt"/>
              <a:ea typeface="MS PGothic" pitchFamily="34" charset="-128"/>
              <a:cs typeface="MS PGothic" pitchFamily="34" charset="-128"/>
            </a:endParaRPr>
          </a:p>
          <a:p>
            <a:r>
              <a:rPr lang="en-US" sz="1200" b="1" kern="1200" dirty="0">
                <a:solidFill>
                  <a:schemeClr val="tx1"/>
                </a:solidFill>
                <a:effectLst/>
                <a:latin typeface="+mn-lt"/>
                <a:ea typeface="MS PGothic" pitchFamily="34" charset="-128"/>
                <a:cs typeface="MS PGothic" pitchFamily="34" charset="-128"/>
              </a:rPr>
              <a:t>Formula for total budgeted costs:</a:t>
            </a:r>
            <a:r>
              <a:rPr lang="en-US" sz="1200" kern="1200" dirty="0">
                <a:solidFill>
                  <a:schemeClr val="tx1"/>
                </a:solidFill>
                <a:effectLst/>
                <a:latin typeface="+mn-lt"/>
                <a:ea typeface="MS PGothic" pitchFamily="34" charset="-128"/>
                <a:cs typeface="MS PGothic" pitchFamily="34" charset="-128"/>
              </a:rPr>
              <a:t> management can easily compute total budgeted costs at any activity level with this flexible budget formula.</a:t>
            </a:r>
          </a:p>
          <a:p>
            <a:r>
              <a:rPr lang="en-US" sz="1200" b="1" kern="1200" dirty="0">
                <a:solidFill>
                  <a:schemeClr val="tx1"/>
                </a:solidFill>
                <a:effectLst/>
                <a:latin typeface="+mn-lt"/>
                <a:ea typeface="MS PGothic" pitchFamily="34" charset="-128"/>
                <a:cs typeface="MS PGothic" pitchFamily="34" charset="-128"/>
              </a:rPr>
              <a:t>Total Budgeted Costs = </a:t>
            </a:r>
            <a:r>
              <a:rPr lang="en-US" sz="1200" kern="1200" dirty="0">
                <a:solidFill>
                  <a:schemeClr val="tx1"/>
                </a:solidFill>
                <a:effectLst/>
                <a:latin typeface="+mn-lt"/>
                <a:ea typeface="MS PGothic" pitchFamily="34" charset="-128"/>
                <a:cs typeface="MS PGothic" pitchFamily="34" charset="-128"/>
              </a:rPr>
              <a:t>Total</a:t>
            </a:r>
            <a:r>
              <a:rPr lang="en-US" sz="1200" b="1" kern="1200" dirty="0">
                <a:solidFill>
                  <a:schemeClr val="tx1"/>
                </a:solidFill>
                <a:effectLst/>
                <a:latin typeface="+mn-lt"/>
                <a:ea typeface="MS PGothic" pitchFamily="34" charset="-128"/>
                <a:cs typeface="MS PGothic" pitchFamily="34" charset="-128"/>
              </a:rPr>
              <a:t> </a:t>
            </a:r>
            <a:r>
              <a:rPr lang="en-US" sz="1200" kern="1200" dirty="0">
                <a:solidFill>
                  <a:schemeClr val="tx1"/>
                </a:solidFill>
                <a:effectLst/>
                <a:latin typeface="+mn-lt"/>
                <a:ea typeface="MS PGothic" pitchFamily="34" charset="-128"/>
                <a:cs typeface="MS PGothic" pitchFamily="34" charset="-128"/>
              </a:rPr>
              <a:t>Fixed Costs + (Total Variable Cost Per Unit x Units of Activity Level).</a:t>
            </a:r>
          </a:p>
          <a:p>
            <a:endParaRPr lang="en-US" altLang="en-US" dirty="0"/>
          </a:p>
          <a:p>
            <a:r>
              <a:rPr lang="en-US" altLang="en-US" dirty="0"/>
              <a:t>Let’s see how flexible budgeting works by preparing flexible</a:t>
            </a:r>
            <a:r>
              <a:rPr lang="en-US" altLang="en-US" baseline="0" dirty="0"/>
              <a:t> </a:t>
            </a:r>
            <a:r>
              <a:rPr lang="en-US" altLang="en-US" dirty="0"/>
              <a:t>budgets for 10,000 units, 12,000 units, and 14,000 units for </a:t>
            </a:r>
            <a:r>
              <a:rPr lang="en-US" altLang="en-US" dirty="0" err="1"/>
              <a:t>SolCel</a:t>
            </a:r>
            <a:r>
              <a:rPr lang="en-US" altLang="en-US" dirty="0"/>
              <a:t>.  Notice that </a:t>
            </a:r>
            <a:r>
              <a:rPr lang="en-US" altLang="en-US" dirty="0" err="1"/>
              <a:t>SolCel’s</a:t>
            </a:r>
            <a:r>
              <a:rPr lang="en-US" altLang="en-US" dirty="0"/>
              <a:t> costs have been classified by behavior, either variable or fixed, in the flexible budget.  The first thing we do is express the variable costs in per unit amounts.  For example, we divide the $57,600 variable cost by 12,000 units to obtain a unit variable cost of $4.80.  Next we multiply the $4.80 unit variable cost times each of the budgeted levels of activity to get the total variable costs at each activity level.  For example, at 14,000 units of activity, the budgeted variable cost of $67,200  is computed by multiplying $4.80 per unit times 14,000 units.</a:t>
            </a:r>
          </a:p>
          <a:p>
            <a:endParaRPr lang="en-US" altLang="en-US" dirty="0"/>
          </a:p>
          <a:p>
            <a:r>
              <a:rPr lang="en-US" altLang="en-US" dirty="0"/>
              <a:t>Total fixed costs remain unchanged in the budgeting process as long as we operate within the relevant range of activity.</a:t>
            </a:r>
          </a:p>
          <a:p>
            <a:endParaRPr lang="en-US" altLang="en-US" dirty="0"/>
          </a:p>
          <a:p>
            <a:r>
              <a:rPr lang="en-US" altLang="en-US" dirty="0"/>
              <a:t>Next, after we examine these flexible budgets for </a:t>
            </a:r>
            <a:r>
              <a:rPr lang="en-US" altLang="en-US" dirty="0" err="1"/>
              <a:t>SolCel</a:t>
            </a:r>
            <a:r>
              <a:rPr lang="en-US" altLang="en-US" dirty="0"/>
              <a:t> for a few minutes, we will compare the flexible budget for 12,000 units with the actual costs at 12,000 units.</a:t>
            </a:r>
          </a:p>
          <a:p>
            <a:endParaRPr lang="en-US" altLang="en-US" dirty="0"/>
          </a:p>
          <a:p>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185796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A </a:t>
            </a:r>
            <a:r>
              <a:rPr lang="en-US" b="1" dirty="0"/>
              <a:t>flexible budget performance report </a:t>
            </a:r>
            <a:r>
              <a:rPr lang="en-US" dirty="0"/>
              <a:t>compares actual performance and budgeted performance based on actual sales volume (or other activity level). In </a:t>
            </a:r>
            <a:r>
              <a:rPr lang="en-US" dirty="0" err="1"/>
              <a:t>SolCel’s</a:t>
            </a:r>
            <a:r>
              <a:rPr lang="en-US" dirty="0"/>
              <a:t> case, we prepare this report after January’s sales volume is known to be 12,000 units.</a:t>
            </a:r>
          </a:p>
          <a:p>
            <a:endParaRPr lang="en-US" dirty="0"/>
          </a:p>
          <a:p>
            <a:r>
              <a:rPr lang="en-US" altLang="en-US" dirty="0"/>
              <a:t>Part I</a:t>
            </a:r>
          </a:p>
          <a:p>
            <a:r>
              <a:rPr lang="en-US" altLang="en-US" dirty="0"/>
              <a:t>At 12,000 units, we would expect sales revenue to be $120,000.  Since the actual sales revenue was $125,000, we conclude that </a:t>
            </a:r>
            <a:r>
              <a:rPr lang="en-US" altLang="en-US" dirty="0" err="1"/>
              <a:t>SolCel’s</a:t>
            </a:r>
            <a:r>
              <a:rPr lang="en-US" altLang="en-US" dirty="0"/>
              <a:t> average selling price was greater than $10 per unit.  Now we can begin to analyze cost control.</a:t>
            </a:r>
          </a:p>
          <a:p>
            <a:endParaRPr lang="en-US" altLang="en-US" dirty="0"/>
          </a:p>
          <a:p>
            <a:r>
              <a:rPr lang="en-US" altLang="en-US" dirty="0"/>
              <a:t>Part II</a:t>
            </a:r>
          </a:p>
          <a:p>
            <a:r>
              <a:rPr lang="en-US" altLang="en-US" dirty="0"/>
              <a:t>Comparing actual costs at 12,000 units with a flexible budget prepared at 12,000 units reveals that </a:t>
            </a:r>
            <a:r>
              <a:rPr lang="en-US" altLang="en-US" dirty="0" err="1"/>
              <a:t>SolCel</a:t>
            </a:r>
            <a:r>
              <a:rPr lang="en-US" altLang="en-US" dirty="0"/>
              <a:t> has unfavorable cost variances.  These variances are due to cost control issues because we have removed the activity differences by flexing the fixed budget from 10,000 units up to the actual activity of 12,000 units. </a:t>
            </a:r>
          </a:p>
          <a:p>
            <a:endParaRPr lang="en-US" altLang="en-US" dirty="0"/>
          </a:p>
          <a:p>
            <a:r>
              <a:rPr lang="en-US" altLang="en-US" dirty="0"/>
              <a:t>Part III</a:t>
            </a:r>
          </a:p>
          <a:p>
            <a:r>
              <a:rPr lang="en-US" altLang="en-US" dirty="0"/>
              <a:t>The favorable variances for contribution margin and income indicate that the favorable sales variance is larger than the unfavorable cost variances.</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p:txBody>
      </p:sp>
    </p:spTree>
    <p:extLst>
      <p:ext uri="{BB962C8B-B14F-4D97-AF65-F5344CB8AC3E}">
        <p14:creationId xmlns:p14="http://schemas.microsoft.com/office/powerpoint/2010/main" val="25718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563562"/>
          </a:xfrm>
        </p:spPr>
        <p:txBody>
          <a:bodyPr/>
          <a:lstStyle/>
          <a:p>
            <a:r>
              <a:rPr lang="en-US" dirty="0"/>
              <a:t>Click to edit Master title style</a:t>
            </a:r>
          </a:p>
        </p:txBody>
      </p:sp>
      <p:sp>
        <p:nvSpPr>
          <p:cNvPr id="3" name="Content Placeholder 2"/>
          <p:cNvSpPr>
            <a:spLocks noGrp="1"/>
          </p:cNvSpPr>
          <p:nvPr>
            <p:ph idx="1"/>
          </p:nvPr>
        </p:nvSpPr>
        <p:spPr>
          <a:xfrm>
            <a:off x="457200" y="2027237"/>
            <a:ext cx="4267200" cy="1401763"/>
          </a:xfrm>
        </p:spPr>
        <p:txBody>
          <a:bodyPr/>
          <a:lstStyle>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33400" y="1443990"/>
            <a:ext cx="8153400" cy="461010"/>
          </a:xfrm>
        </p:spPr>
        <p:txBody>
          <a:bodyPr/>
          <a:lstStyle>
            <a:lvl1pPr marL="0" indent="0">
              <a:buNone/>
              <a:defRPr/>
            </a:lvl1pPr>
          </a:lstStyle>
          <a:p>
            <a:pPr lvl="0"/>
            <a:endParaRPr lang="en-US" dirty="0"/>
          </a:p>
        </p:txBody>
      </p:sp>
      <p:sp>
        <p:nvSpPr>
          <p:cNvPr id="5" name="Content Placeholder 4"/>
          <p:cNvSpPr>
            <a:spLocks noGrp="1"/>
          </p:cNvSpPr>
          <p:nvPr>
            <p:ph sz="quarter" idx="14"/>
          </p:nvPr>
        </p:nvSpPr>
        <p:spPr>
          <a:xfrm>
            <a:off x="5181600" y="2209800"/>
            <a:ext cx="3429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330769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685801"/>
            <a:ext cx="7772400" cy="1219200"/>
          </a:xfrm>
        </p:spPr>
        <p:txBody>
          <a:bodyPr/>
          <a:lstStyle/>
          <a:p>
            <a:r>
              <a:rPr lang="en-US" dirty="0"/>
              <a:t>Click to edit Master title style</a:t>
            </a:r>
          </a:p>
        </p:txBody>
      </p:sp>
      <p:sp>
        <p:nvSpPr>
          <p:cNvPr id="7" name="Subtitle 2"/>
          <p:cNvSpPr>
            <a:spLocks noGrp="1"/>
          </p:cNvSpPr>
          <p:nvPr>
            <p:ph type="subTitle" idx="1"/>
          </p:nvPr>
        </p:nvSpPr>
        <p:spPr>
          <a:xfrm>
            <a:off x="1371600" y="28956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318844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Text Placeholder 7"/>
          <p:cNvSpPr>
            <a:spLocks noGrp="1"/>
          </p:cNvSpPr>
          <p:nvPr>
            <p:ph type="body" sz="quarter" idx="15"/>
          </p:nvPr>
        </p:nvSpPr>
        <p:spPr>
          <a:xfrm>
            <a:off x="519906" y="1752600"/>
            <a:ext cx="8180388" cy="762000"/>
          </a:xfrm>
        </p:spPr>
        <p:txBody>
          <a:bodyPr/>
          <a:lstStyle>
            <a:lvl1pPr marL="0" indent="0">
              <a:buNone/>
              <a:defRPr/>
            </a:lvl1pPr>
          </a:lstStyle>
          <a:p>
            <a:pPr lvl="0"/>
            <a:endParaRPr lang="en-US" dirty="0"/>
          </a:p>
        </p:txBody>
      </p:sp>
      <p:sp>
        <p:nvSpPr>
          <p:cNvPr id="4" name="Content Placeholder 3"/>
          <p:cNvSpPr>
            <a:spLocks noGrp="1"/>
          </p:cNvSpPr>
          <p:nvPr>
            <p:ph sz="quarter" idx="16"/>
          </p:nvPr>
        </p:nvSpPr>
        <p:spPr>
          <a:xfrm>
            <a:off x="590550" y="3276600"/>
            <a:ext cx="1847850" cy="76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7"/>
          </p:nvPr>
        </p:nvSpPr>
        <p:spPr>
          <a:xfrm>
            <a:off x="3124200" y="3048000"/>
            <a:ext cx="2438400" cy="83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8"/>
          </p:nvPr>
        </p:nvSpPr>
        <p:spPr>
          <a:xfrm>
            <a:off x="6858000" y="3124200"/>
            <a:ext cx="1676400" cy="2209800"/>
          </a:xfrm>
        </p:spPr>
        <p:txBody>
          <a:bodyPr/>
          <a:lstStyle/>
          <a:p>
            <a:endParaRPr lang="en-US"/>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228233114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846387"/>
            <a:ext cx="7772400" cy="1219200"/>
          </a:xfrm>
        </p:spPr>
        <p:txBody>
          <a:bodyPr/>
          <a:lstStyle/>
          <a:p>
            <a:r>
              <a:rPr lang="en-US" dirty="0"/>
              <a:t>Click to edit Master title style</a:t>
            </a:r>
          </a:p>
        </p:txBody>
      </p:sp>
      <p:sp>
        <p:nvSpPr>
          <p:cNvPr id="5"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 All rights reserved. Authorized only for instructor use in the classroom. No reproduction or further distribution permitted without the prior written consent of McGraw-Hill Education.</a:t>
            </a:r>
          </a:p>
        </p:txBody>
      </p:sp>
      <p:sp>
        <p:nvSpPr>
          <p:cNvPr id="7"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952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563562"/>
          </a:xfrm>
        </p:spPr>
        <p:txBody>
          <a:bodyPr/>
          <a:lstStyle/>
          <a:p>
            <a:r>
              <a:rPr lang="en-US" dirty="0"/>
              <a:t>Click to edit Master title style</a:t>
            </a:r>
          </a:p>
        </p:txBody>
      </p:sp>
      <p:sp>
        <p:nvSpPr>
          <p:cNvPr id="3" name="Content Placeholder 2"/>
          <p:cNvSpPr>
            <a:spLocks noGrp="1"/>
          </p:cNvSpPr>
          <p:nvPr>
            <p:ph idx="1"/>
          </p:nvPr>
        </p:nvSpPr>
        <p:spPr>
          <a:xfrm>
            <a:off x="457200" y="2027237"/>
            <a:ext cx="4267200" cy="1401763"/>
          </a:xfrm>
        </p:spPr>
        <p:txBody>
          <a:bodyPr/>
          <a:lstStyle>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533400" y="1443990"/>
            <a:ext cx="8153400" cy="461010"/>
          </a:xfrm>
        </p:spPr>
        <p:txBody>
          <a:bodyPr/>
          <a:lstStyle>
            <a:lvl1pPr marL="0" indent="0">
              <a:buNone/>
              <a:defRPr/>
            </a:lvl1pPr>
          </a:lstStyle>
          <a:p>
            <a:pPr lvl="0"/>
            <a:endParaRPr lang="en-US" dirty="0"/>
          </a:p>
        </p:txBody>
      </p:sp>
      <p:sp>
        <p:nvSpPr>
          <p:cNvPr id="5" name="Content Placeholder 4"/>
          <p:cNvSpPr>
            <a:spLocks noGrp="1"/>
          </p:cNvSpPr>
          <p:nvPr>
            <p:ph sz="quarter" idx="14"/>
          </p:nvPr>
        </p:nvSpPr>
        <p:spPr>
          <a:xfrm>
            <a:off x="5181600" y="2209800"/>
            <a:ext cx="34290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66280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685801"/>
            <a:ext cx="7772400" cy="1219200"/>
          </a:xfrm>
        </p:spPr>
        <p:txBody>
          <a:bodyPr/>
          <a:lstStyle/>
          <a:p>
            <a:r>
              <a:rPr lang="en-US" dirty="0"/>
              <a:t>Click to edit Master title style</a:t>
            </a:r>
          </a:p>
        </p:txBody>
      </p:sp>
      <p:sp>
        <p:nvSpPr>
          <p:cNvPr id="7" name="Subtitle 2"/>
          <p:cNvSpPr>
            <a:spLocks noGrp="1"/>
          </p:cNvSpPr>
          <p:nvPr>
            <p:ph type="subTitle" idx="1"/>
          </p:nvPr>
        </p:nvSpPr>
        <p:spPr>
          <a:xfrm>
            <a:off x="1371600" y="28956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8351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7" name="Title 1"/>
          <p:cNvSpPr>
            <a:spLocks noGrp="1"/>
          </p:cNvSpPr>
          <p:nvPr>
            <p:ph type="title"/>
          </p:nvPr>
        </p:nvSpPr>
        <p:spPr>
          <a:xfrm>
            <a:off x="228600" y="590781"/>
            <a:ext cx="8565574" cy="628419"/>
          </a:xfrm>
        </p:spPr>
        <p:txBody>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Footer Placeholder 4"/>
          <p:cNvSpPr txBox="1">
            <a:spLocks/>
          </p:cNvSpPr>
          <p:nvPr userDrawn="1"/>
        </p:nvSpPr>
        <p:spPr>
          <a:xfrm>
            <a:off x="0" y="6604907"/>
            <a:ext cx="7620000" cy="25309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latin typeface="Verdana" panose="020B0604030504040204" pitchFamily="34" charset="0"/>
                <a:cs typeface="Verdana" panose="020B0604030504040204" pitchFamily="34" charset="0"/>
              </a:rPr>
              <a:t>Copyright © 201 McGraw-Hill Education.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All</a:t>
            </a:r>
            <a:r>
              <a:rPr lang="en-US" dirty="0">
                <a:solidFill>
                  <a:prstClr val="white"/>
                </a:solidFill>
                <a:latin typeface="Verdana" panose="020B0604030504040204" pitchFamily="34" charset="0"/>
                <a:cs typeface="Verdana" panose="020B0604030504040204" pitchFamily="34" charset="0"/>
              </a:rPr>
              <a:t> rights reserved. No reproduction or distribution without the prior written consent of McGraw-Hill Education.</a:t>
            </a:r>
            <a:endParaRPr lang="en-US" sz="700" dirty="0">
              <a:solidFill>
                <a:prstClr val="white"/>
              </a:solidFill>
              <a:latin typeface="Verdana" panose="020B0604030504040204" pitchFamily="34" charset="0"/>
              <a:cs typeface="Verdana" panose="020B0604030504040204" pitchFamily="34" charset="0"/>
            </a:endParaRPr>
          </a:p>
        </p:txBody>
      </p:sp>
      <p:sp>
        <p:nvSpPr>
          <p:cNvPr id="16" name="Slide Number Placeholder 5"/>
          <p:cNvSpPr txBox="1">
            <a:spLocks/>
          </p:cNvSpPr>
          <p:nvPr userDrawn="1"/>
        </p:nvSpPr>
        <p:spPr>
          <a:xfrm>
            <a:off x="8458200" y="6551019"/>
            <a:ext cx="484188" cy="365125"/>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100" b="1" dirty="0">
                <a:solidFill>
                  <a:prstClr val="white"/>
                </a:solidFill>
                <a:latin typeface="Calibri" panose="020F0502020204030204" pitchFamily="34" charset="0"/>
                <a:cs typeface="Verdana" panose="020B0604030504040204" pitchFamily="34" charset="0"/>
              </a:rPr>
              <a:t>3-</a:t>
            </a:r>
            <a:fld id="{C55C85E1-01F9-41C5-83A1-0FA64D5072A7}" type="slidenum">
              <a:rPr lang="en-US" sz="1100" b="1">
                <a:solidFill>
                  <a:prstClr val="white"/>
                </a:solidFill>
                <a:latin typeface="Calibri" panose="020F0502020204030204" pitchFamily="34" charset="0"/>
                <a:cs typeface="Verdana" panose="020B0604030504040204" pitchFamily="34" charset="0"/>
              </a:rPr>
              <a:pPr algn="r"/>
              <a:t>‹#›</a:t>
            </a:fld>
            <a:endParaRPr lang="en-US" sz="1100" b="1" dirty="0">
              <a:solidFill>
                <a:prstClr val="white"/>
              </a:solidFill>
              <a:latin typeface="Calibri" panose="020F0502020204030204" pitchFamily="34" charset="0"/>
              <a:cs typeface="Verdana" panose="020B0604030504040204" pitchFamily="34" charset="0"/>
            </a:endParaRPr>
          </a:p>
        </p:txBody>
      </p:sp>
      <p:sp>
        <p:nvSpPr>
          <p:cNvPr id="13" name="Rectangle 12"/>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Text Placeholder 7"/>
          <p:cNvSpPr>
            <a:spLocks noGrp="1"/>
          </p:cNvSpPr>
          <p:nvPr>
            <p:ph type="body" sz="quarter" idx="15"/>
          </p:nvPr>
        </p:nvSpPr>
        <p:spPr>
          <a:xfrm>
            <a:off x="519906" y="1752600"/>
            <a:ext cx="8180388" cy="762000"/>
          </a:xfrm>
        </p:spPr>
        <p:txBody>
          <a:bodyPr/>
          <a:lstStyle>
            <a:lvl1pPr marL="0" indent="0">
              <a:buNone/>
              <a:defRPr/>
            </a:lvl1pPr>
          </a:lstStyle>
          <a:p>
            <a:pPr lvl="0"/>
            <a:endParaRPr lang="en-US" dirty="0"/>
          </a:p>
        </p:txBody>
      </p:sp>
      <p:sp>
        <p:nvSpPr>
          <p:cNvPr id="4" name="Content Placeholder 3"/>
          <p:cNvSpPr>
            <a:spLocks noGrp="1"/>
          </p:cNvSpPr>
          <p:nvPr>
            <p:ph sz="quarter" idx="16"/>
          </p:nvPr>
        </p:nvSpPr>
        <p:spPr>
          <a:xfrm>
            <a:off x="590550" y="3276600"/>
            <a:ext cx="184785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7"/>
          </p:nvPr>
        </p:nvSpPr>
        <p:spPr>
          <a:xfrm>
            <a:off x="3124200" y="3048000"/>
            <a:ext cx="24384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8"/>
          </p:nvPr>
        </p:nvSpPr>
        <p:spPr>
          <a:xfrm>
            <a:off x="6858000" y="3124200"/>
            <a:ext cx="1676400" cy="2209800"/>
          </a:xfrm>
        </p:spPr>
        <p:txBody>
          <a:bodyPr/>
          <a:lstStyle/>
          <a:p>
            <a:endParaRPr lang="en-US"/>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fontAlgn="auto">
              <a:spcBef>
                <a:spcPts val="0"/>
              </a:spcBef>
              <a:spcAft>
                <a:spcPts val="0"/>
              </a:spcAft>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fontAlgn="auto">
                <a:spcBef>
                  <a:spcPts val="0"/>
                </a:spcBef>
                <a:spcAft>
                  <a:spcPts val="0"/>
                </a:spcAft>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dirty="0">
                <a:solidFill>
                  <a:prstClr val="black"/>
                </a:solidFill>
              </a:rPr>
              <a:t>© McGraw-Hill Education.</a:t>
            </a:r>
          </a:p>
        </p:txBody>
      </p:sp>
    </p:spTree>
    <p:extLst>
      <p:ext uri="{BB962C8B-B14F-4D97-AF65-F5344CB8AC3E}">
        <p14:creationId xmlns:p14="http://schemas.microsoft.com/office/powerpoint/2010/main" val="8786535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468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5- </a:t>
            </a:r>
            <a:fld id="{7BD0480D-8423-4787-91CC-B4D39D98E125}"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Tree>
    <p:extLst>
      <p:ext uri="{BB962C8B-B14F-4D97-AF65-F5344CB8AC3E}">
        <p14:creationId xmlns:p14="http://schemas.microsoft.com/office/powerpoint/2010/main" val="1446147771"/>
      </p:ext>
    </p:extLst>
  </p:cSld>
  <p:clrMap bg1="lt1" tx1="dk1" bg2="lt2" tx2="dk2" accent1="accent1" accent2="accent2" accent3="accent3" accent4="accent4" accent5="accent5" accent6="accent6" hlink="hlink" folHlink="folHlink"/>
  <p:sldLayoutIdLst>
    <p:sldLayoutId id="2147486470" r:id="rId1"/>
    <p:sldLayoutId id="2147486480" r:id="rId2"/>
    <p:sldLayoutId id="2147486481" r:id="rId3"/>
    <p:sldLayoutId id="2147486484" r:id="rId4"/>
  </p:sldLayoutIdLst>
  <p:hf hdr="0" ftr="0" dt="0"/>
  <p:txStyles>
    <p:titleStyle>
      <a:lvl1pPr algn="ctr" rtl="0" eaLnBrk="0" fontAlgn="base" hangingPunct="0">
        <a:spcBef>
          <a:spcPct val="0"/>
        </a:spcBef>
        <a:spcAft>
          <a:spcPct val="0"/>
        </a:spcAft>
        <a:defRPr sz="3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prstClr val="white"/>
                </a:solidFill>
                <a:latin typeface="Calibri"/>
                <a:cs typeface="+mn-cs"/>
              </a:rPr>
              <a:t>5- </a:t>
            </a:r>
            <a:fld id="{7BD0480D-8423-4787-91CC-B4D39D98E125}" type="slidenum">
              <a:rPr lang="en-US" sz="1000">
                <a:solidFill>
                  <a:prstClr val="white"/>
                </a:solidFill>
                <a:latin typeface="Calibri"/>
                <a:cs typeface="+mn-cs"/>
              </a:rPr>
              <a:pPr algn="ctr" fontAlgn="auto">
                <a:spcBef>
                  <a:spcPts val="0"/>
                </a:spcBef>
                <a:spcAft>
                  <a:spcPts val="0"/>
                </a:spcAft>
                <a:defRPr/>
              </a:pPr>
              <a:t>‹#›</a:t>
            </a:fld>
            <a:endParaRPr lang="en-US" sz="1000" dirty="0">
              <a:solidFill>
                <a:prstClr val="white"/>
              </a:solidFill>
              <a:latin typeface="Calibri"/>
              <a:cs typeface="+mn-cs"/>
            </a:endParaRPr>
          </a:p>
        </p:txBody>
      </p:sp>
      <p:sp>
        <p:nvSpPr>
          <p:cNvPr id="8" name="Rectangle 7"/>
          <p:cNvSpPr/>
          <p:nvPr userDrawn="1"/>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Tree>
    <p:extLst>
      <p:ext uri="{BB962C8B-B14F-4D97-AF65-F5344CB8AC3E}">
        <p14:creationId xmlns:p14="http://schemas.microsoft.com/office/powerpoint/2010/main" val="1187879547"/>
      </p:ext>
    </p:extLst>
  </p:cSld>
  <p:clrMap bg1="lt1" tx1="dk1" bg2="lt2" tx2="dk2" accent1="accent1" accent2="accent2" accent3="accent3" accent4="accent4" accent5="accent5" accent6="accent6" hlink="hlink" folHlink="folHlink"/>
  <p:sldLayoutIdLst>
    <p:sldLayoutId id="2147486488" r:id="rId1"/>
    <p:sldLayoutId id="2147486489" r:id="rId2"/>
    <p:sldLayoutId id="2147486490" r:id="rId3"/>
  </p:sldLayoutIdLst>
  <p:hf hdr="0" ftr="0" dt="0"/>
  <p:txStyles>
    <p:titleStyle>
      <a:lvl1pPr algn="ctr" rtl="0" eaLnBrk="0" fontAlgn="base" hangingPunct="0">
        <a:spcBef>
          <a:spcPct val="0"/>
        </a:spcBef>
        <a:spcAft>
          <a:spcPct val="0"/>
        </a:spcAft>
        <a:defRPr sz="3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4890844"/>
      </p:ext>
    </p:extLst>
  </p:cSld>
  <p:clrMap bg1="lt1" tx1="dk1" bg2="lt2" tx2="dk2" accent1="accent1" accent2="accent2" accent3="accent3" accent4="accent4" accent5="accent5" accent6="accent6" hlink="hlink" folHlink="folHlink"/>
  <p:sldLayoutIdLst>
    <p:sldLayoutId id="2147486496" r:id="rId1"/>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0.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21</a:t>
            </a:r>
          </a:p>
          <a:p>
            <a:r>
              <a:rPr lang="en-US" altLang="en-US" sz="3600" dirty="0">
                <a:solidFill>
                  <a:schemeClr val="tx1"/>
                </a:solidFill>
              </a:rPr>
              <a:t>Flexible Budgets and Standard Costs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4418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88" y="533400"/>
            <a:ext cx="7557025" cy="1075209"/>
          </a:xfrm>
        </p:spPr>
        <p:txBody>
          <a:bodyPr/>
          <a:lstStyle/>
          <a:p>
            <a:r>
              <a:rPr lang="en-US" altLang="en-US" sz="3600" dirty="0"/>
              <a:t>Preparation of Flexible Budgets (3 of 3)</a:t>
            </a:r>
            <a:endParaRPr lang="en-US" sz="3600" dirty="0"/>
          </a:p>
        </p:txBody>
      </p:sp>
      <p:sp>
        <p:nvSpPr>
          <p:cNvPr id="4" name="Text Placeholder 3"/>
          <p:cNvSpPr>
            <a:spLocks noGrp="1"/>
          </p:cNvSpPr>
          <p:nvPr>
            <p:ph type="body" sz="quarter" idx="13"/>
          </p:nvPr>
        </p:nvSpPr>
        <p:spPr>
          <a:xfrm>
            <a:off x="81062" y="1748596"/>
            <a:ext cx="8968740" cy="613604"/>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3" name="Content Placeholder 2"/>
          <p:cNvSpPr>
            <a:spLocks noGrp="1"/>
          </p:cNvSpPr>
          <p:nvPr>
            <p:ph idx="1"/>
          </p:nvPr>
        </p:nvSpPr>
        <p:spPr>
          <a:xfrm>
            <a:off x="457200" y="2537762"/>
            <a:ext cx="8458200" cy="3710638"/>
          </a:xfrm>
        </p:spPr>
        <p:txBody>
          <a:bodyPr/>
          <a:lstStyle/>
          <a:p>
            <a:r>
              <a:rPr lang="en-US" sz="2400" dirty="0"/>
              <a:t>Variable costs are a constant amount per unit.</a:t>
            </a:r>
          </a:p>
          <a:p>
            <a:r>
              <a:rPr lang="en-US" altLang="en-US" sz="2400" dirty="0"/>
              <a:t>Total variable cost = $4.80 per unit × budget level in units</a:t>
            </a:r>
          </a:p>
          <a:p>
            <a:r>
              <a:rPr lang="en-US" altLang="en-US" sz="2400" dirty="0"/>
              <a:t>Total Fixed costs </a:t>
            </a:r>
            <a:r>
              <a:rPr lang="en-US" altLang="en-US" sz="2400" b="1" dirty="0"/>
              <a:t>do not change </a:t>
            </a:r>
            <a:r>
              <a:rPr lang="en-US" altLang="en-US" sz="2400" dirty="0"/>
              <a:t>within the relevant range.</a:t>
            </a:r>
            <a:r>
              <a:rPr lang="en-US" altLang="en-US" sz="2400" dirty="0">
                <a:solidFill>
                  <a:schemeClr val="bg2"/>
                </a:solidFill>
              </a:rPr>
              <a:t> </a:t>
            </a:r>
          </a:p>
        </p:txBody>
      </p:sp>
    </p:spTree>
    <p:extLst>
      <p:ext uri="{BB962C8B-B14F-4D97-AF65-F5344CB8AC3E}">
        <p14:creationId xmlns:p14="http://schemas.microsoft.com/office/powerpoint/2010/main" val="251110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2" y="574880"/>
            <a:ext cx="8747760" cy="1077067"/>
          </a:xfrm>
        </p:spPr>
        <p:txBody>
          <a:bodyPr/>
          <a:lstStyle/>
          <a:p>
            <a:r>
              <a:rPr lang="en-US" altLang="en-US" sz="3600" dirty="0"/>
              <a:t>Flexible Budget Performance Report (1 of 3)</a:t>
            </a:r>
            <a:endParaRPr lang="en-US" sz="3600" dirty="0"/>
          </a:p>
        </p:txBody>
      </p:sp>
      <p:sp>
        <p:nvSpPr>
          <p:cNvPr id="3" name="Text Placeholder 2"/>
          <p:cNvSpPr>
            <a:spLocks noGrp="1"/>
          </p:cNvSpPr>
          <p:nvPr>
            <p:ph type="body" sz="quarter" idx="13"/>
          </p:nvPr>
        </p:nvSpPr>
        <p:spPr>
          <a:xfrm>
            <a:off x="81062" y="1752600"/>
            <a:ext cx="8968740" cy="55782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4" name="Content Placeholder 3"/>
          <p:cNvSpPr>
            <a:spLocks noGrp="1"/>
          </p:cNvSpPr>
          <p:nvPr>
            <p:ph idx="1"/>
          </p:nvPr>
        </p:nvSpPr>
        <p:spPr>
          <a:xfrm>
            <a:off x="396766" y="2484437"/>
            <a:ext cx="8290034" cy="3840163"/>
          </a:xfrm>
        </p:spPr>
        <p:txBody>
          <a:bodyPr/>
          <a:lstStyle/>
          <a:p>
            <a:r>
              <a:rPr lang="en-US" sz="2600" dirty="0"/>
              <a:t>A </a:t>
            </a:r>
            <a:r>
              <a:rPr lang="en-US" sz="2600" b="1" dirty="0"/>
              <a:t>flexible budget performance report</a:t>
            </a:r>
            <a:r>
              <a:rPr lang="en-US" sz="2600" dirty="0"/>
              <a:t> compares actual performance and budgeted performance based on actual sales. In SolCel’s case, January’s sales are 12,000 units.</a:t>
            </a:r>
          </a:p>
        </p:txBody>
      </p:sp>
    </p:spTree>
    <p:extLst>
      <p:ext uri="{BB962C8B-B14F-4D97-AF65-F5344CB8AC3E}">
        <p14:creationId xmlns:p14="http://schemas.microsoft.com/office/powerpoint/2010/main" val="279103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66" y="563116"/>
            <a:ext cx="8641774" cy="1113284"/>
          </a:xfrm>
        </p:spPr>
        <p:txBody>
          <a:bodyPr/>
          <a:lstStyle/>
          <a:p>
            <a:r>
              <a:rPr lang="en-US" altLang="en-US" sz="3600" dirty="0"/>
              <a:t>Flexible Budget Performance Report (2 of 3)</a:t>
            </a:r>
            <a:endParaRPr lang="en-US" sz="3600" dirty="0"/>
          </a:p>
        </p:txBody>
      </p:sp>
      <p:sp>
        <p:nvSpPr>
          <p:cNvPr id="3" name="Text Placeholder 2"/>
          <p:cNvSpPr>
            <a:spLocks noGrp="1"/>
          </p:cNvSpPr>
          <p:nvPr>
            <p:ph type="body" sz="quarter" idx="15"/>
          </p:nvPr>
        </p:nvSpPr>
        <p:spPr>
          <a:xfrm>
            <a:off x="98275" y="1789698"/>
            <a:ext cx="89222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pic>
        <p:nvPicPr>
          <p:cNvPr id="130050" name="Picture 2" descr="A flexible budget performance report is shown for Optel. The report title is Optel, Flexible Budget Performance Report, For the Month Ended January 31, 2015. The report has six columns. The first column has no heading and the other five column headings are Variable Amount per Unit, Total Fixed Cost, Budget for 12,000 Units, Actual for 12,000 Units, and Variances. To the right of each item in the Variances column is either a green F for favorable or a red  U for unfavorable. The line entries are as follows:&#10;&#10;Sales (12,000 units): $10.00, blank, $120,000, $125,000, $5,000 F&#10;Total variable costs: 4.80, blank, 57,600, 59,400, 1,800 U&#10;Contribution margin: $5.20, blank, $62,400, $65,600, $3,200 F&#10;Total fixed costs: blank, $40,000, 40,000, 40,200, 200 U&#10;Income from operations: blank, blank, $22,400, $25,400, $3,000 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79" y="2476235"/>
            <a:ext cx="8697842" cy="354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88484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2" y="574880"/>
            <a:ext cx="8747760" cy="1077067"/>
          </a:xfrm>
        </p:spPr>
        <p:txBody>
          <a:bodyPr/>
          <a:lstStyle/>
          <a:p>
            <a:r>
              <a:rPr lang="en-US" altLang="en-US" sz="3600" dirty="0"/>
              <a:t>Flexible Budget Performance Report (3 of 3)</a:t>
            </a:r>
            <a:endParaRPr lang="en-US" sz="3600" dirty="0"/>
          </a:p>
        </p:txBody>
      </p:sp>
      <p:sp>
        <p:nvSpPr>
          <p:cNvPr id="3" name="Text Placeholder 2"/>
          <p:cNvSpPr>
            <a:spLocks noGrp="1"/>
          </p:cNvSpPr>
          <p:nvPr>
            <p:ph type="body" sz="quarter" idx="13"/>
          </p:nvPr>
        </p:nvSpPr>
        <p:spPr>
          <a:xfrm>
            <a:off x="81062" y="1752600"/>
            <a:ext cx="8968740" cy="55782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4" name="Content Placeholder 3"/>
          <p:cNvSpPr>
            <a:spLocks noGrp="1"/>
          </p:cNvSpPr>
          <p:nvPr>
            <p:ph idx="1"/>
          </p:nvPr>
        </p:nvSpPr>
        <p:spPr>
          <a:xfrm>
            <a:off x="396766" y="2514601"/>
            <a:ext cx="8366234" cy="3886200"/>
          </a:xfrm>
        </p:spPr>
        <p:txBody>
          <a:bodyPr/>
          <a:lstStyle/>
          <a:p>
            <a:r>
              <a:rPr lang="en-US" altLang="en-US" sz="2600" dirty="0"/>
              <a:t>Favorable sales variance indicates that the average selling price was greater than $10.00 per unit.</a:t>
            </a:r>
          </a:p>
          <a:p>
            <a:r>
              <a:rPr lang="en-US" altLang="en-US" sz="2600" dirty="0"/>
              <a:t>Favorable variance because favorable sales variance is greater than unfavorable cost variances.</a:t>
            </a:r>
          </a:p>
        </p:txBody>
      </p:sp>
    </p:spTree>
    <p:extLst>
      <p:ext uri="{BB962C8B-B14F-4D97-AF65-F5344CB8AC3E}">
        <p14:creationId xmlns:p14="http://schemas.microsoft.com/office/powerpoint/2010/main" val="325090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656"/>
            <a:ext cx="8229600" cy="1034544"/>
          </a:xfrm>
        </p:spPr>
        <p:txBody>
          <a:bodyPr/>
          <a:lstStyle/>
          <a:p>
            <a:r>
              <a:rPr lang="en-US" sz="3600" dirty="0"/>
              <a:t>NEED-TO-KNOW 21-1 (1 of 2)</a:t>
            </a:r>
          </a:p>
        </p:txBody>
      </p:sp>
      <p:sp>
        <p:nvSpPr>
          <p:cNvPr id="4" name="Text Placeholder 3"/>
          <p:cNvSpPr>
            <a:spLocks noGrp="1"/>
          </p:cNvSpPr>
          <p:nvPr>
            <p:ph type="body" sz="quarter" idx="13"/>
          </p:nvPr>
        </p:nvSpPr>
        <p:spPr>
          <a:xfrm>
            <a:off x="152400" y="1752600"/>
            <a:ext cx="8839200" cy="533400"/>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3" name="Content Placeholder 2"/>
          <p:cNvSpPr>
            <a:spLocks noGrp="1"/>
          </p:cNvSpPr>
          <p:nvPr>
            <p:ph idx="1"/>
          </p:nvPr>
        </p:nvSpPr>
        <p:spPr>
          <a:xfrm>
            <a:off x="428298" y="2521527"/>
            <a:ext cx="8274268" cy="3879273"/>
          </a:xfrm>
        </p:spPr>
        <p:txBody>
          <a:bodyPr/>
          <a:lstStyle/>
          <a:p>
            <a:pPr marL="0" lvl="0" indent="0">
              <a:buNone/>
            </a:pPr>
            <a:r>
              <a:rPr lang="en-US" altLang="en-US" sz="2600" dirty="0">
                <a:solidFill>
                  <a:srgbClr val="000000"/>
                </a:solidFill>
              </a:rPr>
              <a:t>A manufacturing company reports the fixed budget and actual results for the year as shown below. The company’s fixed budget assumes a selling price of $40 per unit. The fixed budget is based on 20,000 units of sales, and the actual results are based on 24,000 units of sales. Prepare a flexible budget performance</a:t>
            </a:r>
            <a:r>
              <a:rPr lang="en-US" altLang="en-US" sz="2600" dirty="0"/>
              <a:t> </a:t>
            </a:r>
            <a:r>
              <a:rPr lang="en-US" altLang="en-US" sz="2600" dirty="0">
                <a:solidFill>
                  <a:srgbClr val="000000"/>
                </a:solidFill>
              </a:rPr>
              <a:t>report for the year. Label variances as favorable (F) or unfavorable (U).</a:t>
            </a:r>
            <a:endParaRPr lang="en-US" altLang="en-US" sz="2600" dirty="0"/>
          </a:p>
        </p:txBody>
      </p:sp>
    </p:spTree>
    <p:extLst>
      <p:ext uri="{BB962C8B-B14F-4D97-AF65-F5344CB8AC3E}">
        <p14:creationId xmlns:p14="http://schemas.microsoft.com/office/powerpoint/2010/main" val="88656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45" y="533400"/>
            <a:ext cx="8565574" cy="1143000"/>
          </a:xfrm>
        </p:spPr>
        <p:txBody>
          <a:bodyPr/>
          <a:lstStyle/>
          <a:p>
            <a:r>
              <a:rPr lang="en-US" sz="3600" dirty="0"/>
              <a:t>NEED-TO-KNOW 21-1 (2 of 2)</a:t>
            </a:r>
          </a:p>
        </p:txBody>
      </p:sp>
      <p:sp>
        <p:nvSpPr>
          <p:cNvPr id="3" name="Text Placeholder 2"/>
          <p:cNvSpPr>
            <a:spLocks noGrp="1"/>
          </p:cNvSpPr>
          <p:nvPr>
            <p:ph type="body" sz="quarter" idx="15"/>
          </p:nvPr>
        </p:nvSpPr>
        <p:spPr>
          <a:xfrm>
            <a:off x="107732" y="1761074"/>
            <a:ext cx="8915400" cy="601126"/>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2615359628"/>
              </p:ext>
            </p:extLst>
          </p:nvPr>
        </p:nvGraphicFramePr>
        <p:xfrm>
          <a:off x="736408" y="2590800"/>
          <a:ext cx="7721792" cy="1219200"/>
        </p:xfrm>
        <a:graphic>
          <a:graphicData uri="http://schemas.openxmlformats.org/drawingml/2006/table">
            <a:tbl>
              <a:tblPr firstRow="1" firstCol="1" bandRow="1" bandCol="1">
                <a:tableStyleId>{5940675A-B579-460E-94D1-54222C63F5DA}</a:tableStyleId>
              </a:tblPr>
              <a:tblGrid>
                <a:gridCol w="1479106">
                  <a:extLst>
                    <a:ext uri="{9D8B030D-6E8A-4147-A177-3AD203B41FA5}">
                      <a16:colId xmlns:a16="http://schemas.microsoft.com/office/drawing/2014/main" val="20000"/>
                    </a:ext>
                  </a:extLst>
                </a:gridCol>
                <a:gridCol w="3061018">
                  <a:extLst>
                    <a:ext uri="{9D8B030D-6E8A-4147-A177-3AD203B41FA5}">
                      <a16:colId xmlns:a16="http://schemas.microsoft.com/office/drawing/2014/main" val="20001"/>
                    </a:ext>
                  </a:extLst>
                </a:gridCol>
                <a:gridCol w="3181668">
                  <a:extLst>
                    <a:ext uri="{9D8B030D-6E8A-4147-A177-3AD203B41FA5}">
                      <a16:colId xmlns:a16="http://schemas.microsoft.com/office/drawing/2014/main" val="20002"/>
                    </a:ext>
                  </a:extLst>
                </a:gridCol>
              </a:tblGrid>
              <a:tr h="304800">
                <a:tc>
                  <a:txBody>
                    <a:bodyPr/>
                    <a:lstStyle/>
                    <a:p>
                      <a:pPr algn="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Fixed</a:t>
                      </a:r>
                      <a:r>
                        <a:rPr lang="en-US" sz="1400" b="1" baseline="0" dirty="0">
                          <a:latin typeface="Verdana" pitchFamily="34" charset="0"/>
                          <a:ea typeface="Verdana" pitchFamily="34" charset="0"/>
                          <a:cs typeface="Verdana" pitchFamily="34" charset="0"/>
                        </a:rPr>
                        <a:t> </a:t>
                      </a:r>
                      <a:r>
                        <a:rPr lang="en-US" sz="1400" b="1" dirty="0">
                          <a:latin typeface="Verdana" pitchFamily="34" charset="0"/>
                          <a:ea typeface="Verdana" pitchFamily="34" charset="0"/>
                          <a:cs typeface="Verdana" pitchFamily="34" charset="0"/>
                        </a:rPr>
                        <a:t>Budget (20,000</a:t>
                      </a:r>
                      <a:r>
                        <a:rPr lang="en-US" sz="1400" b="1" baseline="0" dirty="0">
                          <a:latin typeface="Verdana" pitchFamily="34" charset="0"/>
                          <a:ea typeface="Verdana" pitchFamily="34" charset="0"/>
                          <a:cs typeface="Verdana" pitchFamily="34" charset="0"/>
                        </a:rPr>
                        <a:t> units)</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Actual Results</a:t>
                      </a:r>
                      <a:r>
                        <a:rPr lang="en-US" sz="1400" b="1" baseline="0" dirty="0">
                          <a:latin typeface="Verdana" pitchFamily="34" charset="0"/>
                          <a:ea typeface="Verdana" pitchFamily="34" charset="0"/>
                          <a:cs typeface="Verdana" pitchFamily="34" charset="0"/>
                        </a:rPr>
                        <a:t> (24,000 units)</a:t>
                      </a:r>
                      <a:endParaRPr lang="en-US" sz="14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152400">
                <a:tc>
                  <a:txBody>
                    <a:bodyPr/>
                    <a:lstStyle/>
                    <a:p>
                      <a:pPr algn="l"/>
                      <a:r>
                        <a:rPr lang="en-US" sz="1400" dirty="0">
                          <a:latin typeface="Verdana" pitchFamily="34" charset="0"/>
                          <a:ea typeface="Verdana" pitchFamily="34" charset="0"/>
                          <a:cs typeface="Verdana" pitchFamily="34" charset="0"/>
                        </a:rPr>
                        <a:t>Sales</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$800,000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$972,000</a:t>
                      </a:r>
                    </a:p>
                  </a:txBody>
                  <a:tcPr anchor="ctr"/>
                </a:tc>
                <a:extLst>
                  <a:ext uri="{0D108BD9-81ED-4DB2-BD59-A6C34878D82A}">
                    <a16:rowId xmlns:a16="http://schemas.microsoft.com/office/drawing/2014/main" val="10001"/>
                  </a:ext>
                </a:extLst>
              </a:tr>
              <a:tr h="152400">
                <a:tc>
                  <a:txBody>
                    <a:bodyPr/>
                    <a:lstStyle/>
                    <a:p>
                      <a:pPr algn="l"/>
                      <a:r>
                        <a:rPr lang="en-US" sz="1400" dirty="0">
                          <a:latin typeface="Verdana" pitchFamily="34" charset="0"/>
                          <a:ea typeface="Verdana" pitchFamily="34" charset="0"/>
                          <a:cs typeface="Verdana" pitchFamily="34" charset="0"/>
                        </a:rPr>
                        <a:t>Variable</a:t>
                      </a:r>
                      <a:r>
                        <a:rPr lang="en-US" sz="1400" baseline="0" dirty="0">
                          <a:latin typeface="Verdana" pitchFamily="34" charset="0"/>
                          <a:ea typeface="Verdana" pitchFamily="34" charset="0"/>
                          <a:cs typeface="Verdana" pitchFamily="34" charset="0"/>
                        </a:rPr>
                        <a:t> costs</a:t>
                      </a:r>
                      <a:endParaRPr lang="en-US" sz="14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160,000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240,000</a:t>
                      </a:r>
                    </a:p>
                  </a:txBody>
                  <a:tcPr anchor="ctr"/>
                </a:tc>
                <a:extLst>
                  <a:ext uri="{0D108BD9-81ED-4DB2-BD59-A6C34878D82A}">
                    <a16:rowId xmlns:a16="http://schemas.microsoft.com/office/drawing/2014/main" val="10002"/>
                  </a:ext>
                </a:extLst>
              </a:tr>
              <a:tr h="152400">
                <a:tc>
                  <a:txBody>
                    <a:bodyPr/>
                    <a:lstStyle/>
                    <a:p>
                      <a:pPr algn="l"/>
                      <a:r>
                        <a:rPr lang="en-US" sz="1400" dirty="0">
                          <a:latin typeface="Verdana" pitchFamily="34" charset="0"/>
                          <a:ea typeface="Verdana" pitchFamily="34" charset="0"/>
                          <a:cs typeface="Verdana" pitchFamily="34" charset="0"/>
                        </a:rPr>
                        <a:t>Fixed costs</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500,000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490,000</a:t>
                      </a:r>
                    </a:p>
                  </a:txBody>
                  <a:tcPr anchor="ct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31110550"/>
              </p:ext>
            </p:extLst>
          </p:nvPr>
        </p:nvGraphicFramePr>
        <p:xfrm>
          <a:off x="549167" y="4038600"/>
          <a:ext cx="8061433" cy="914400"/>
        </p:xfrm>
        <a:graphic>
          <a:graphicData uri="http://schemas.openxmlformats.org/drawingml/2006/table">
            <a:tbl>
              <a:tblPr firstRow="1" bandRow="1">
                <a:tableStyleId>{5940675A-B579-460E-94D1-54222C63F5DA}</a:tableStyleId>
              </a:tblPr>
              <a:tblGrid>
                <a:gridCol w="303223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000000"/>
                          </a:solidFill>
                          <a:effectLst/>
                          <a:latin typeface="Verdana" pitchFamily="34" charset="0"/>
                          <a:ea typeface="Verdana" pitchFamily="34" charset="0"/>
                          <a:cs typeface="Verdana" pitchFamily="34" charset="0"/>
                        </a:rPr>
                        <a:t>Budget assumptions: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endParaRPr lang="en-US" sz="1400" b="1" dirty="0">
                        <a:latin typeface="Verdana" pitchFamily="34" charset="0"/>
                        <a:ea typeface="Verdana" pitchFamily="34" charset="0"/>
                        <a:cs typeface="Verdana" pitchFamily="34" charset="0"/>
                      </a:endParaRPr>
                    </a:p>
                  </a:txBody>
                  <a:tcPr anchor="ctr"/>
                </a:tc>
                <a:tc>
                  <a:txBody>
                    <a:bodyPr/>
                    <a:lstStyle/>
                    <a:p>
                      <a:endParaRPr lang="en-US" sz="14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Selling price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$40.00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($800,000 divided by 20,000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Variable cost per unit</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($160,000 divided by 20,000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78242440"/>
              </p:ext>
            </p:extLst>
          </p:nvPr>
        </p:nvGraphicFramePr>
        <p:xfrm>
          <a:off x="381001" y="5181600"/>
          <a:ext cx="8382000" cy="1219200"/>
        </p:xfrm>
        <a:graphic>
          <a:graphicData uri="http://schemas.openxmlformats.org/drawingml/2006/table">
            <a:tbl>
              <a:tblPr firstRow="1" firstCol="1" bandRow="1" bandCol="1">
                <a:tableStyleId>{5940675A-B579-460E-94D1-54222C63F5DA}</a:tableStyleId>
              </a:tblPr>
              <a:tblGrid>
                <a:gridCol w="1752725">
                  <a:extLst>
                    <a:ext uri="{9D8B030D-6E8A-4147-A177-3AD203B41FA5}">
                      <a16:colId xmlns:a16="http://schemas.microsoft.com/office/drawing/2014/main" val="20000"/>
                    </a:ext>
                  </a:extLst>
                </a:gridCol>
                <a:gridCol w="2929113">
                  <a:extLst>
                    <a:ext uri="{9D8B030D-6E8A-4147-A177-3AD203B41FA5}">
                      <a16:colId xmlns:a16="http://schemas.microsoft.com/office/drawing/2014/main" val="20001"/>
                    </a:ext>
                  </a:extLst>
                </a:gridCol>
                <a:gridCol w="3700162">
                  <a:extLst>
                    <a:ext uri="{9D8B030D-6E8A-4147-A177-3AD203B41FA5}">
                      <a16:colId xmlns:a16="http://schemas.microsoft.com/office/drawing/2014/main" val="20002"/>
                    </a:ext>
                  </a:extLst>
                </a:gridCol>
              </a:tblGrid>
              <a:tr h="228600">
                <a:tc>
                  <a:txBody>
                    <a:bodyPr/>
                    <a:lstStyle/>
                    <a:p>
                      <a:pPr algn="l"/>
                      <a:endParaRPr lang="en-US" sz="1400" dirty="0">
                        <a:latin typeface="Verdana" pitchFamily="34" charset="0"/>
                        <a:ea typeface="Verdana" pitchFamily="34" charset="0"/>
                        <a:cs typeface="Verdana"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Verdana" pitchFamily="34" charset="0"/>
                          <a:ea typeface="Verdana" pitchFamily="34" charset="0"/>
                          <a:cs typeface="Verdana" pitchFamily="34" charset="0"/>
                        </a:rPr>
                        <a:t>Budget Assumptions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000000"/>
                          </a:solidFill>
                          <a:effectLst/>
                          <a:latin typeface="Verdana" pitchFamily="34" charset="0"/>
                          <a:ea typeface="Verdana" pitchFamily="34" charset="0"/>
                          <a:cs typeface="Verdana" pitchFamily="34" charset="0"/>
                        </a:rPr>
                        <a:t>Flexible Budget</a:t>
                      </a:r>
                      <a:r>
                        <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400" b="1" i="0" u="none" strike="noStrike" cap="none" normalizeH="0" baseline="0" dirty="0">
                          <a:ln>
                            <a:noFill/>
                          </a:ln>
                          <a:solidFill>
                            <a:srgbClr val="000000"/>
                          </a:solidFill>
                          <a:effectLst/>
                          <a:latin typeface="Verdana" pitchFamily="34" charset="0"/>
                          <a:ea typeface="Verdana" pitchFamily="34" charset="0"/>
                          <a:cs typeface="Verdana" pitchFamily="34" charset="0"/>
                        </a:rPr>
                        <a:t>(24,000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294069">
                <a:tc>
                  <a:txBody>
                    <a:bodyPr/>
                    <a:lstStyle/>
                    <a:p>
                      <a:pPr algn="l"/>
                      <a:r>
                        <a:rPr lang="en-US" sz="1400" dirty="0">
                          <a:latin typeface="Verdana" pitchFamily="34" charset="0"/>
                          <a:ea typeface="Verdana" pitchFamily="34" charset="0"/>
                          <a:cs typeface="Verdana" pitchFamily="34" charset="0"/>
                        </a:rPr>
                        <a:t>Sales</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$40.00 × 24,000 units =</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$960,000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294069">
                <a:tc>
                  <a:txBody>
                    <a:bodyPr/>
                    <a:lstStyle/>
                    <a:p>
                      <a:pPr algn="l"/>
                      <a:r>
                        <a:rPr lang="en-US" sz="1400" dirty="0">
                          <a:latin typeface="Verdana" pitchFamily="34" charset="0"/>
                          <a:ea typeface="Verdana" pitchFamily="34" charset="0"/>
                          <a:cs typeface="Verdana" pitchFamily="34" charset="0"/>
                        </a:rPr>
                        <a:t>Variable</a:t>
                      </a:r>
                      <a:r>
                        <a:rPr lang="en-US" sz="1400" baseline="0" dirty="0">
                          <a:latin typeface="Verdana" pitchFamily="34" charset="0"/>
                          <a:ea typeface="Verdana" pitchFamily="34" charset="0"/>
                          <a:cs typeface="Verdana" pitchFamily="34" charset="0"/>
                        </a:rPr>
                        <a:t> costs</a:t>
                      </a:r>
                      <a:endParaRPr lang="en-US" sz="14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 × 24,000 units =  </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192,000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137160">
                <a:tc>
                  <a:txBody>
                    <a:bodyPr/>
                    <a:lstStyle/>
                    <a:p>
                      <a:pPr algn="l"/>
                      <a:r>
                        <a:rPr lang="en-US" sz="1400" dirty="0">
                          <a:latin typeface="Verdana" pitchFamily="34" charset="0"/>
                          <a:ea typeface="Verdana" pitchFamily="34" charset="0"/>
                          <a:cs typeface="Verdana" pitchFamily="34" charset="0"/>
                        </a:rPr>
                        <a:t>Fixed costs</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400" u="none" strike="noStrike" cap="none" normalizeH="0" baseline="0" dirty="0">
                        <a:ln>
                          <a:noFill/>
                        </a:ln>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500,000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866320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656"/>
            <a:ext cx="8229600" cy="1186944"/>
          </a:xfrm>
        </p:spPr>
        <p:txBody>
          <a:bodyPr/>
          <a:lstStyle/>
          <a:p>
            <a:r>
              <a:rPr lang="en-US" sz="3600" dirty="0"/>
              <a:t>NEED-TO-KNOW 21-1 SOLUTION (1 of 3)</a:t>
            </a:r>
          </a:p>
        </p:txBody>
      </p:sp>
      <p:sp>
        <p:nvSpPr>
          <p:cNvPr id="4" name="Text Placeholder 3"/>
          <p:cNvSpPr>
            <a:spLocks noGrp="1"/>
          </p:cNvSpPr>
          <p:nvPr>
            <p:ph type="body" sz="quarter" idx="13"/>
          </p:nvPr>
        </p:nvSpPr>
        <p:spPr>
          <a:xfrm>
            <a:off x="152400" y="1752600"/>
            <a:ext cx="8839200" cy="685800"/>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3" name="Content Placeholder 2"/>
          <p:cNvSpPr>
            <a:spLocks noGrp="1"/>
          </p:cNvSpPr>
          <p:nvPr>
            <p:ph idx="1"/>
          </p:nvPr>
        </p:nvSpPr>
        <p:spPr>
          <a:xfrm>
            <a:off x="428298" y="2514600"/>
            <a:ext cx="8274268" cy="3879273"/>
          </a:xfrm>
        </p:spPr>
        <p:txBody>
          <a:bodyPr/>
          <a:lstStyle/>
          <a:p>
            <a:pPr marL="0" lvl="0" indent="0">
              <a:buNone/>
            </a:pPr>
            <a:r>
              <a:rPr lang="en-US" altLang="en-US" sz="2600" dirty="0">
                <a:solidFill>
                  <a:srgbClr val="000000"/>
                </a:solidFill>
              </a:rPr>
              <a:t>A manufacturing company reports the fixed budget and actual results for the year as shown below. The company’s fixed budget assumes a selling price of $40 per unit. The fixed budget is based on 20,000 units of sales, and the actual results are based on 24,000 units of sales. Prepare a flexible budget performance</a:t>
            </a:r>
            <a:r>
              <a:rPr lang="en-US" altLang="en-US" sz="2600" dirty="0"/>
              <a:t> </a:t>
            </a:r>
            <a:r>
              <a:rPr lang="en-US" altLang="en-US" sz="2600" dirty="0">
                <a:solidFill>
                  <a:srgbClr val="000000"/>
                </a:solidFill>
              </a:rPr>
              <a:t>report for the year. Label variances as favorable (F) or unfavorable (U).</a:t>
            </a:r>
            <a:endParaRPr lang="en-US" altLang="en-US" sz="2600" dirty="0"/>
          </a:p>
        </p:txBody>
      </p:sp>
    </p:spTree>
    <p:extLst>
      <p:ext uri="{BB962C8B-B14F-4D97-AF65-F5344CB8AC3E}">
        <p14:creationId xmlns:p14="http://schemas.microsoft.com/office/powerpoint/2010/main" val="137638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08374" cy="1143000"/>
          </a:xfrm>
        </p:spPr>
        <p:txBody>
          <a:bodyPr/>
          <a:lstStyle/>
          <a:p>
            <a:r>
              <a:rPr lang="en-US" sz="3600" dirty="0"/>
              <a:t>NEED-TO-KNOW 21-1 SOLUTION (2 of 3)</a:t>
            </a:r>
          </a:p>
        </p:txBody>
      </p:sp>
      <p:sp>
        <p:nvSpPr>
          <p:cNvPr id="3" name="Text Placeholder 2"/>
          <p:cNvSpPr>
            <a:spLocks noGrp="1"/>
          </p:cNvSpPr>
          <p:nvPr>
            <p:ph type="body" sz="quarter" idx="15"/>
          </p:nvPr>
        </p:nvSpPr>
        <p:spPr>
          <a:xfrm>
            <a:off x="107732" y="1752600"/>
            <a:ext cx="8915400" cy="601126"/>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1816889207"/>
              </p:ext>
            </p:extLst>
          </p:nvPr>
        </p:nvGraphicFramePr>
        <p:xfrm>
          <a:off x="736408" y="2590800"/>
          <a:ext cx="7721792" cy="1219200"/>
        </p:xfrm>
        <a:graphic>
          <a:graphicData uri="http://schemas.openxmlformats.org/drawingml/2006/table">
            <a:tbl>
              <a:tblPr firstRow="1" firstCol="1" bandRow="1" bandCol="1">
                <a:tableStyleId>{5940675A-B579-460E-94D1-54222C63F5DA}</a:tableStyleId>
              </a:tblPr>
              <a:tblGrid>
                <a:gridCol w="1479106">
                  <a:extLst>
                    <a:ext uri="{9D8B030D-6E8A-4147-A177-3AD203B41FA5}">
                      <a16:colId xmlns:a16="http://schemas.microsoft.com/office/drawing/2014/main" val="20000"/>
                    </a:ext>
                  </a:extLst>
                </a:gridCol>
                <a:gridCol w="3061018">
                  <a:extLst>
                    <a:ext uri="{9D8B030D-6E8A-4147-A177-3AD203B41FA5}">
                      <a16:colId xmlns:a16="http://schemas.microsoft.com/office/drawing/2014/main" val="20001"/>
                    </a:ext>
                  </a:extLst>
                </a:gridCol>
                <a:gridCol w="3181668">
                  <a:extLst>
                    <a:ext uri="{9D8B030D-6E8A-4147-A177-3AD203B41FA5}">
                      <a16:colId xmlns:a16="http://schemas.microsoft.com/office/drawing/2014/main" val="20002"/>
                    </a:ext>
                  </a:extLst>
                </a:gridCol>
              </a:tblGrid>
              <a:tr h="304800">
                <a:tc>
                  <a:txBody>
                    <a:bodyPr/>
                    <a:lstStyle/>
                    <a:p>
                      <a:pPr algn="r"/>
                      <a:endParaRPr lang="en-US" sz="1400"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Fixed</a:t>
                      </a:r>
                      <a:r>
                        <a:rPr lang="en-US" sz="1400" b="1" baseline="0" dirty="0">
                          <a:latin typeface="Verdana" pitchFamily="34" charset="0"/>
                          <a:ea typeface="Verdana" pitchFamily="34" charset="0"/>
                          <a:cs typeface="Verdana" pitchFamily="34" charset="0"/>
                        </a:rPr>
                        <a:t> </a:t>
                      </a:r>
                      <a:r>
                        <a:rPr lang="en-US" sz="1400" b="1" dirty="0">
                          <a:latin typeface="Verdana" pitchFamily="34" charset="0"/>
                          <a:ea typeface="Verdana" pitchFamily="34" charset="0"/>
                          <a:cs typeface="Verdana" pitchFamily="34" charset="0"/>
                        </a:rPr>
                        <a:t>Budget (20,000</a:t>
                      </a:r>
                      <a:r>
                        <a:rPr lang="en-US" sz="1400" b="1" baseline="0" dirty="0">
                          <a:latin typeface="Verdana" pitchFamily="34" charset="0"/>
                          <a:ea typeface="Verdana" pitchFamily="34" charset="0"/>
                          <a:cs typeface="Verdana" pitchFamily="34" charset="0"/>
                        </a:rPr>
                        <a:t> units)</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Actual Results</a:t>
                      </a:r>
                      <a:r>
                        <a:rPr lang="en-US" sz="1400" b="1" baseline="0" dirty="0">
                          <a:latin typeface="Verdana" pitchFamily="34" charset="0"/>
                          <a:ea typeface="Verdana" pitchFamily="34" charset="0"/>
                          <a:cs typeface="Verdana" pitchFamily="34" charset="0"/>
                        </a:rPr>
                        <a:t> (24,000 units)</a:t>
                      </a:r>
                      <a:endParaRPr lang="en-US" sz="1400" b="1"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152400">
                <a:tc>
                  <a:txBody>
                    <a:bodyPr/>
                    <a:lstStyle/>
                    <a:p>
                      <a:pPr algn="l"/>
                      <a:r>
                        <a:rPr lang="en-US" sz="1400" dirty="0">
                          <a:latin typeface="Verdana" pitchFamily="34" charset="0"/>
                          <a:ea typeface="Verdana" pitchFamily="34" charset="0"/>
                          <a:cs typeface="Verdana" pitchFamily="34" charset="0"/>
                        </a:rPr>
                        <a:t>Sales</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$800,000</a:t>
                      </a:r>
                      <a:endParaRPr kumimoji="0" lang="en-US" altLang="en-US" sz="18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$972,000</a:t>
                      </a:r>
                    </a:p>
                  </a:txBody>
                  <a:tcPr anchor="ctr"/>
                </a:tc>
                <a:extLst>
                  <a:ext uri="{0D108BD9-81ED-4DB2-BD59-A6C34878D82A}">
                    <a16:rowId xmlns:a16="http://schemas.microsoft.com/office/drawing/2014/main" val="10001"/>
                  </a:ext>
                </a:extLst>
              </a:tr>
              <a:tr h="152400">
                <a:tc>
                  <a:txBody>
                    <a:bodyPr/>
                    <a:lstStyle/>
                    <a:p>
                      <a:pPr algn="l"/>
                      <a:r>
                        <a:rPr lang="en-US" sz="1400" dirty="0">
                          <a:latin typeface="Verdana" pitchFamily="34" charset="0"/>
                          <a:ea typeface="Verdana" pitchFamily="34" charset="0"/>
                          <a:cs typeface="Verdana" pitchFamily="34" charset="0"/>
                        </a:rPr>
                        <a:t>Variable</a:t>
                      </a:r>
                      <a:r>
                        <a:rPr lang="en-US" sz="1400" baseline="0" dirty="0">
                          <a:latin typeface="Verdana" pitchFamily="34" charset="0"/>
                          <a:ea typeface="Verdana" pitchFamily="34" charset="0"/>
                          <a:cs typeface="Verdana" pitchFamily="34" charset="0"/>
                        </a:rPr>
                        <a:t> costs</a:t>
                      </a:r>
                      <a:endParaRPr lang="en-US" sz="14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160,000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240,000</a:t>
                      </a:r>
                    </a:p>
                  </a:txBody>
                  <a:tcPr anchor="ctr"/>
                </a:tc>
                <a:extLst>
                  <a:ext uri="{0D108BD9-81ED-4DB2-BD59-A6C34878D82A}">
                    <a16:rowId xmlns:a16="http://schemas.microsoft.com/office/drawing/2014/main" val="10002"/>
                  </a:ext>
                </a:extLst>
              </a:tr>
              <a:tr h="152400">
                <a:tc>
                  <a:txBody>
                    <a:bodyPr/>
                    <a:lstStyle/>
                    <a:p>
                      <a:pPr algn="l"/>
                      <a:r>
                        <a:rPr lang="en-US" sz="1400" dirty="0">
                          <a:latin typeface="Verdana" pitchFamily="34" charset="0"/>
                          <a:ea typeface="Verdana" pitchFamily="34" charset="0"/>
                          <a:cs typeface="Verdana" pitchFamily="34" charset="0"/>
                        </a:rPr>
                        <a:t>Fixed costs</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500,000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itchFamily="34" charset="0"/>
                          <a:ea typeface="Verdana" pitchFamily="34" charset="0"/>
                          <a:cs typeface="Verdana" pitchFamily="34" charset="0"/>
                        </a:rPr>
                        <a:t>490,000</a:t>
                      </a:r>
                    </a:p>
                  </a:txBody>
                  <a:tcPr anchor="ct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16040217"/>
              </p:ext>
            </p:extLst>
          </p:nvPr>
        </p:nvGraphicFramePr>
        <p:xfrm>
          <a:off x="381001" y="4267200"/>
          <a:ext cx="8382000" cy="1219200"/>
        </p:xfrm>
        <a:graphic>
          <a:graphicData uri="http://schemas.openxmlformats.org/drawingml/2006/table">
            <a:tbl>
              <a:tblPr firstRow="1" firstCol="1" bandRow="1" bandCol="1">
                <a:tableStyleId>{5940675A-B579-460E-94D1-54222C63F5DA}</a:tableStyleId>
              </a:tblPr>
              <a:tblGrid>
                <a:gridCol w="1752725">
                  <a:extLst>
                    <a:ext uri="{9D8B030D-6E8A-4147-A177-3AD203B41FA5}">
                      <a16:colId xmlns:a16="http://schemas.microsoft.com/office/drawing/2014/main" val="20000"/>
                    </a:ext>
                  </a:extLst>
                </a:gridCol>
                <a:gridCol w="2929113">
                  <a:extLst>
                    <a:ext uri="{9D8B030D-6E8A-4147-A177-3AD203B41FA5}">
                      <a16:colId xmlns:a16="http://schemas.microsoft.com/office/drawing/2014/main" val="20001"/>
                    </a:ext>
                  </a:extLst>
                </a:gridCol>
                <a:gridCol w="3700162">
                  <a:extLst>
                    <a:ext uri="{9D8B030D-6E8A-4147-A177-3AD203B41FA5}">
                      <a16:colId xmlns:a16="http://schemas.microsoft.com/office/drawing/2014/main" val="20002"/>
                    </a:ext>
                  </a:extLst>
                </a:gridCol>
              </a:tblGrid>
              <a:tr h="228600">
                <a:tc>
                  <a:txBody>
                    <a:bodyPr/>
                    <a:lstStyle/>
                    <a:p>
                      <a:pPr algn="l"/>
                      <a:endParaRPr lang="en-US" sz="1400" dirty="0">
                        <a:latin typeface="Verdana" pitchFamily="34" charset="0"/>
                        <a:ea typeface="Verdana" pitchFamily="34" charset="0"/>
                        <a:cs typeface="Verdana"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Verdana" pitchFamily="34" charset="0"/>
                          <a:ea typeface="Verdana" pitchFamily="34" charset="0"/>
                          <a:cs typeface="Verdana" pitchFamily="34" charset="0"/>
                        </a:rPr>
                        <a:t>Budget Assumptions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a:ln>
                            <a:noFill/>
                          </a:ln>
                          <a:solidFill>
                            <a:srgbClr val="000000"/>
                          </a:solidFill>
                          <a:effectLst/>
                          <a:latin typeface="Verdana" pitchFamily="34" charset="0"/>
                          <a:ea typeface="Verdana" pitchFamily="34" charset="0"/>
                          <a:cs typeface="Verdana" pitchFamily="34" charset="0"/>
                        </a:rPr>
                        <a:t>Flexible Budget</a:t>
                      </a:r>
                      <a:r>
                        <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rPr>
                        <a:t> </a:t>
                      </a:r>
                      <a:r>
                        <a:rPr kumimoji="0" lang="en-US" altLang="en-US" sz="1400" b="1" i="0" u="none" strike="noStrike" cap="none" normalizeH="0" baseline="0" dirty="0">
                          <a:ln>
                            <a:noFill/>
                          </a:ln>
                          <a:solidFill>
                            <a:srgbClr val="000000"/>
                          </a:solidFill>
                          <a:effectLst/>
                          <a:latin typeface="Verdana" pitchFamily="34" charset="0"/>
                          <a:ea typeface="Verdana" pitchFamily="34" charset="0"/>
                          <a:cs typeface="Verdana" pitchFamily="34" charset="0"/>
                        </a:rPr>
                        <a:t>(24,000 units)</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294069">
                <a:tc>
                  <a:txBody>
                    <a:bodyPr/>
                    <a:lstStyle/>
                    <a:p>
                      <a:pPr algn="l"/>
                      <a:r>
                        <a:rPr lang="en-US" sz="1400" dirty="0">
                          <a:latin typeface="Verdana" pitchFamily="34" charset="0"/>
                          <a:ea typeface="Verdana" pitchFamily="34" charset="0"/>
                          <a:cs typeface="Verdana" pitchFamily="34" charset="0"/>
                        </a:rPr>
                        <a:t>Sales</a:t>
                      </a: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$40.00 × 24,000 units =</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$960,000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294069">
                <a:tc>
                  <a:txBody>
                    <a:bodyPr/>
                    <a:lstStyle/>
                    <a:p>
                      <a:pPr algn="l"/>
                      <a:r>
                        <a:rPr lang="en-US" sz="1400" dirty="0">
                          <a:latin typeface="Verdana" pitchFamily="34" charset="0"/>
                          <a:ea typeface="Verdana" pitchFamily="34" charset="0"/>
                          <a:cs typeface="Verdana" pitchFamily="34" charset="0"/>
                        </a:rPr>
                        <a:t>Variable</a:t>
                      </a:r>
                      <a:r>
                        <a:rPr lang="en-US" sz="1400" baseline="0" dirty="0">
                          <a:latin typeface="Verdana" pitchFamily="34" charset="0"/>
                          <a:ea typeface="Verdana" pitchFamily="34" charset="0"/>
                          <a:cs typeface="Verdana" pitchFamily="34" charset="0"/>
                        </a:rPr>
                        <a:t> costs</a:t>
                      </a:r>
                      <a:endParaRPr lang="en-US" sz="1400" dirty="0">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$8.00 × 24,000 units =  </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192,000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137160">
                <a:tc>
                  <a:txBody>
                    <a:bodyPr/>
                    <a:lstStyle/>
                    <a:p>
                      <a:pPr algn="l"/>
                      <a:r>
                        <a:rPr lang="en-US" sz="1400" dirty="0">
                          <a:latin typeface="Verdana" pitchFamily="34" charset="0"/>
                          <a:ea typeface="Verdana" pitchFamily="34" charset="0"/>
                          <a:cs typeface="Verdana" pitchFamily="34" charset="0"/>
                        </a:rPr>
                        <a:t>Fixed costs</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400" u="none" strike="noStrike" cap="none" normalizeH="0" baseline="0" dirty="0">
                        <a:ln>
                          <a:noFill/>
                        </a:ln>
                        <a:effectLst/>
                        <a:latin typeface="Verdana" pitchFamily="34" charset="0"/>
                        <a:ea typeface="Verdana" pitchFamily="34" charset="0"/>
                        <a:cs typeface="Verdana"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rgbClr val="000000"/>
                          </a:solidFill>
                          <a:effectLst/>
                          <a:latin typeface="Verdana" pitchFamily="34" charset="0"/>
                          <a:ea typeface="Verdana" pitchFamily="34" charset="0"/>
                          <a:cs typeface="Verdana" pitchFamily="34" charset="0"/>
                        </a:rPr>
                        <a:t>500,000</a:t>
                      </a:r>
                      <a:endParaRPr kumimoji="0" lang="en-US" altLang="en-US" sz="1400" b="0"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6429316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0563"/>
            <a:ext cx="8397408" cy="1059637"/>
          </a:xfrm>
        </p:spPr>
        <p:txBody>
          <a:bodyPr/>
          <a:lstStyle/>
          <a:p>
            <a:r>
              <a:rPr lang="en-US" sz="3600" dirty="0"/>
              <a:t>NEED-TO-KNOW 21-1 SOLUTION (3 of 3)</a:t>
            </a:r>
          </a:p>
        </p:txBody>
      </p:sp>
      <p:sp>
        <p:nvSpPr>
          <p:cNvPr id="3" name="Text Placeholder 2"/>
          <p:cNvSpPr>
            <a:spLocks noGrp="1"/>
          </p:cNvSpPr>
          <p:nvPr>
            <p:ph type="body" sz="quarter" idx="15"/>
          </p:nvPr>
        </p:nvSpPr>
        <p:spPr>
          <a:xfrm>
            <a:off x="76200" y="1752600"/>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9" name="Content Placeholder 3"/>
          <p:cNvSpPr>
            <a:spLocks noGrp="1"/>
          </p:cNvSpPr>
          <p:nvPr>
            <p:ph sz="quarter" idx="16"/>
          </p:nvPr>
        </p:nvSpPr>
        <p:spPr>
          <a:xfrm>
            <a:off x="457200" y="2590802"/>
            <a:ext cx="8229600" cy="533400"/>
          </a:xfrm>
        </p:spPr>
        <p:txBody>
          <a:bodyPr/>
          <a:lstStyle/>
          <a:p>
            <a:pPr marL="0" lvl="0" indent="0" algn="ctr">
              <a:buNone/>
            </a:pPr>
            <a:r>
              <a:rPr lang="en-US" altLang="en-US" sz="2400" dirty="0">
                <a:solidFill>
                  <a:srgbClr val="000000"/>
                </a:solidFill>
              </a:rPr>
              <a:t>FLEXIBLE BUDGET PERFORMANCE REPORT</a:t>
            </a:r>
            <a:endParaRPr lang="en-US" altLang="en-US" dirty="0"/>
          </a:p>
        </p:txBody>
      </p:sp>
      <p:graphicFrame>
        <p:nvGraphicFramePr>
          <p:cNvPr id="10" name="Table 9"/>
          <p:cNvGraphicFramePr>
            <a:graphicFrameLocks noGrp="1"/>
          </p:cNvGraphicFramePr>
          <p:nvPr>
            <p:extLst>
              <p:ext uri="{D42A27DB-BD31-4B8C-83A1-F6EECF244321}">
                <p14:modId xmlns:p14="http://schemas.microsoft.com/office/powerpoint/2010/main" val="3151206048"/>
              </p:ext>
            </p:extLst>
          </p:nvPr>
        </p:nvGraphicFramePr>
        <p:xfrm>
          <a:off x="381000" y="3202889"/>
          <a:ext cx="8407655" cy="3121711"/>
        </p:xfrm>
        <a:graphic>
          <a:graphicData uri="http://schemas.openxmlformats.org/drawingml/2006/table">
            <a:tbl>
              <a:tblPr firstRow="1" firstCol="1" bandRow="1" bandCol="1">
                <a:tableStyleId>{5940675A-B579-460E-94D1-54222C63F5DA}</a:tableStyleId>
              </a:tblPr>
              <a:tblGrid>
                <a:gridCol w="2038668">
                  <a:extLst>
                    <a:ext uri="{9D8B030D-6E8A-4147-A177-3AD203B41FA5}">
                      <a16:colId xmlns:a16="http://schemas.microsoft.com/office/drawing/2014/main" val="20000"/>
                    </a:ext>
                  </a:extLst>
                </a:gridCol>
                <a:gridCol w="1786255">
                  <a:extLst>
                    <a:ext uri="{9D8B030D-6E8A-4147-A177-3AD203B41FA5}">
                      <a16:colId xmlns:a16="http://schemas.microsoft.com/office/drawing/2014/main" val="20001"/>
                    </a:ext>
                  </a:extLst>
                </a:gridCol>
                <a:gridCol w="1695768">
                  <a:extLst>
                    <a:ext uri="{9D8B030D-6E8A-4147-A177-3AD203B41FA5}">
                      <a16:colId xmlns:a16="http://schemas.microsoft.com/office/drawing/2014/main" val="20002"/>
                    </a:ext>
                  </a:extLst>
                </a:gridCol>
                <a:gridCol w="1221105">
                  <a:extLst>
                    <a:ext uri="{9D8B030D-6E8A-4147-A177-3AD203B41FA5}">
                      <a16:colId xmlns:a16="http://schemas.microsoft.com/office/drawing/2014/main" val="20003"/>
                    </a:ext>
                  </a:extLst>
                </a:gridCol>
                <a:gridCol w="1665859">
                  <a:extLst>
                    <a:ext uri="{9D8B030D-6E8A-4147-A177-3AD203B41FA5}">
                      <a16:colId xmlns:a16="http://schemas.microsoft.com/office/drawing/2014/main" val="20004"/>
                    </a:ext>
                  </a:extLst>
                </a:gridCol>
              </a:tblGrid>
              <a:tr h="889316">
                <a:tc>
                  <a:txBody>
                    <a:bodyPr/>
                    <a:lstStyle/>
                    <a:p>
                      <a:pPr algn="ct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Flexible</a:t>
                      </a:r>
                      <a:r>
                        <a:rPr lang="en-US" sz="1400" b="1" baseline="0" dirty="0">
                          <a:latin typeface="Verdana" panose="020B0604030504040204" pitchFamily="34" charset="0"/>
                          <a:ea typeface="Verdana" panose="020B0604030504040204" pitchFamily="34" charset="0"/>
                          <a:cs typeface="Verdana" panose="020B0604030504040204" pitchFamily="34" charset="0"/>
                        </a:rPr>
                        <a:t> Budget</a:t>
                      </a:r>
                    </a:p>
                    <a:p>
                      <a:pPr algn="ctr"/>
                      <a:r>
                        <a:rPr lang="en-US" sz="1400" b="1" baseline="0" dirty="0">
                          <a:latin typeface="Verdana" panose="020B0604030504040204" pitchFamily="34" charset="0"/>
                          <a:ea typeface="Verdana" panose="020B0604030504040204" pitchFamily="34" charset="0"/>
                          <a:cs typeface="Verdana" panose="020B0604030504040204" pitchFamily="34" charset="0"/>
                        </a:rPr>
                        <a:t>(24,000 units)</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Actual Results</a:t>
                      </a:r>
                    </a:p>
                    <a:p>
                      <a:pPr algn="ctr"/>
                      <a:r>
                        <a:rPr lang="en-US" sz="1400" b="1" dirty="0">
                          <a:latin typeface="Verdana" panose="020B0604030504040204" pitchFamily="34" charset="0"/>
                          <a:ea typeface="Verdana" panose="020B0604030504040204" pitchFamily="34" charset="0"/>
                          <a:cs typeface="Verdana" panose="020B0604030504040204" pitchFamily="34" charset="0"/>
                        </a:rPr>
                        <a:t>(24,000</a:t>
                      </a:r>
                      <a:r>
                        <a:rPr lang="en-US" sz="1400" b="1" baseline="0" dirty="0">
                          <a:latin typeface="Verdana" panose="020B0604030504040204" pitchFamily="34" charset="0"/>
                          <a:ea typeface="Verdana" panose="020B0604030504040204" pitchFamily="34" charset="0"/>
                          <a:cs typeface="Verdana" panose="020B0604030504040204" pitchFamily="34" charset="0"/>
                        </a:rPr>
                        <a:t> units)</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Variances</a:t>
                      </a:r>
                    </a:p>
                  </a:txBody>
                  <a:tcPr anchor="ctr"/>
                </a:tc>
                <a:tc>
                  <a:txBody>
                    <a:bodyPr/>
                    <a:lstStyle/>
                    <a:p>
                      <a:pPr algn="ct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446479">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Sales</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$960,000</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$972,000</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$12,000</a:t>
                      </a:r>
                    </a:p>
                  </a:txBody>
                  <a:tcPr anchor="ct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Favorable (F)</a:t>
                      </a:r>
                    </a:p>
                  </a:txBody>
                  <a:tcPr anchor="ctr"/>
                </a:tc>
                <a:extLst>
                  <a:ext uri="{0D108BD9-81ED-4DB2-BD59-A6C34878D82A}">
                    <a16:rowId xmlns:a16="http://schemas.microsoft.com/office/drawing/2014/main" val="10001"/>
                  </a:ext>
                </a:extLst>
              </a:tr>
              <a:tr h="446479">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Variable costs</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192,000</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240,000</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48,000</a:t>
                      </a:r>
                    </a:p>
                  </a:txBody>
                  <a:tcPr anchor="ctr"/>
                </a:tc>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Unfavorable (U)</a:t>
                      </a:r>
                    </a:p>
                  </a:txBody>
                  <a:tcPr anchor="ctr"/>
                </a:tc>
                <a:extLst>
                  <a:ext uri="{0D108BD9-81ED-4DB2-BD59-A6C34878D82A}">
                    <a16:rowId xmlns:a16="http://schemas.microsoft.com/office/drawing/2014/main" val="10002"/>
                  </a:ext>
                </a:extLst>
              </a:tr>
              <a:tr h="44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Contribution margin</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768,000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732,000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36,000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Unfavorable (U)</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44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Fixed costs</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500,000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490,000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10,000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Favorable (F)</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446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Net income</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kumimoji="0" lang="en-US" altLang="en-US" sz="1400" u="sng"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268,000</a:t>
                      </a:r>
                      <a:endParaRPr lang="en-US" sz="1400" u="sng"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242,000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sng"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26,000</a:t>
                      </a:r>
                      <a:endParaRPr kumimoji="0" lang="en-US" altLang="en-US" sz="1400" b="0" i="0" u="sng"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Unfavorable (U)</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4275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34" y="2286000"/>
            <a:ext cx="8857326" cy="2454166"/>
          </a:xfrm>
        </p:spPr>
        <p:txBody>
          <a:bodyPr/>
          <a:lstStyle/>
          <a:p>
            <a:r>
              <a:rPr lang="en-US" altLang="en-US" sz="3600" b="1" dirty="0"/>
              <a:t>Learning Objective </a:t>
            </a:r>
            <a:r>
              <a:rPr lang="en-US" altLang="en-US" sz="3600" b="1" dirty="0">
                <a:ea typeface="ＭＳ Ｐゴシック" pitchFamily="34" charset="-128"/>
              </a:rPr>
              <a:t>C1: </a:t>
            </a:r>
            <a:r>
              <a:rPr lang="en-US" sz="3600" dirty="0">
                <a:solidFill>
                  <a:prstClr val="black"/>
                </a:solidFill>
              </a:rPr>
              <a:t>Define standard costs and explain how standard cost information is useful for management by exception.</a:t>
            </a:r>
            <a:endParaRPr lang="en-US" sz="3600" dirty="0"/>
          </a:p>
        </p:txBody>
      </p:sp>
    </p:spTree>
    <p:extLst>
      <p:ext uri="{BB962C8B-B14F-4D97-AF65-F5344CB8AC3E}">
        <p14:creationId xmlns:p14="http://schemas.microsoft.com/office/powerpoint/2010/main" val="20519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54498"/>
            <a:ext cx="8229600" cy="681910"/>
          </a:xfrm>
        </p:spPr>
        <p:txBody>
          <a:bodyPr/>
          <a:lstStyle/>
          <a:p>
            <a:r>
              <a:rPr lang="en-US" altLang="en-US" sz="3600" dirty="0"/>
              <a:t>Learning Objectives (1 of 2)</a:t>
            </a:r>
            <a:endParaRPr lang="en-US" sz="3600" dirty="0"/>
          </a:p>
        </p:txBody>
      </p:sp>
      <p:sp>
        <p:nvSpPr>
          <p:cNvPr id="10" name="Content Placeholder 9"/>
          <p:cNvSpPr>
            <a:spLocks noGrp="1"/>
          </p:cNvSpPr>
          <p:nvPr>
            <p:ph idx="1"/>
          </p:nvPr>
        </p:nvSpPr>
        <p:spPr>
          <a:xfrm>
            <a:off x="410496" y="1447800"/>
            <a:ext cx="8276304" cy="4953000"/>
          </a:xfrm>
        </p:spPr>
        <p:txBody>
          <a:bodyPr/>
          <a:lstStyle/>
          <a:p>
            <a:pPr marL="914400" indent="-914400">
              <a:buNone/>
            </a:pPr>
            <a:r>
              <a:rPr lang="en-US" sz="2400" b="1" dirty="0">
                <a:solidFill>
                  <a:prstClr val="black"/>
                </a:solidFill>
              </a:rPr>
              <a:t>CONCEPTUAL</a:t>
            </a:r>
          </a:p>
          <a:p>
            <a:pPr marL="914400" indent="-914400">
              <a:buNone/>
            </a:pPr>
            <a:r>
              <a:rPr lang="en-US" sz="2400" b="1" dirty="0">
                <a:solidFill>
                  <a:prstClr val="black"/>
                </a:solidFill>
              </a:rPr>
              <a:t>C1	</a:t>
            </a:r>
            <a:r>
              <a:rPr lang="en-US" sz="2400" dirty="0">
                <a:solidFill>
                  <a:prstClr val="black"/>
                </a:solidFill>
              </a:rPr>
              <a:t>Define standard costs and explain how standard cost information is useful for management by </a:t>
            </a:r>
            <a:br>
              <a:rPr lang="en-US" sz="2400" dirty="0">
                <a:solidFill>
                  <a:prstClr val="black"/>
                </a:solidFill>
              </a:rPr>
            </a:br>
            <a:r>
              <a:rPr lang="en-US" sz="2400" dirty="0">
                <a:solidFill>
                  <a:prstClr val="black"/>
                </a:solidFill>
              </a:rPr>
              <a:t>exception.	</a:t>
            </a:r>
          </a:p>
          <a:p>
            <a:pPr marL="914400" indent="-914400">
              <a:buNone/>
            </a:pPr>
            <a:r>
              <a:rPr lang="en-US" sz="2400" b="1" dirty="0">
                <a:solidFill>
                  <a:prstClr val="black"/>
                </a:solidFill>
              </a:rPr>
              <a:t>C2	</a:t>
            </a:r>
            <a:r>
              <a:rPr lang="en-US" sz="2400" dirty="0">
                <a:solidFill>
                  <a:prstClr val="black"/>
                </a:solidFill>
              </a:rPr>
              <a:t>Describe cost variances and what they reveal about performance.</a:t>
            </a:r>
          </a:p>
          <a:p>
            <a:pPr marL="914400" indent="-914400">
              <a:buNone/>
            </a:pPr>
            <a:r>
              <a:rPr lang="en-US" sz="2400" b="1" dirty="0">
                <a:solidFill>
                  <a:prstClr val="black"/>
                </a:solidFill>
              </a:rPr>
              <a:t>ANALYTICAL</a:t>
            </a:r>
          </a:p>
          <a:p>
            <a:pPr marL="914400" indent="-914400">
              <a:buNone/>
            </a:pPr>
            <a:r>
              <a:rPr lang="en-US" sz="2400" b="1" dirty="0">
                <a:solidFill>
                  <a:prstClr val="black"/>
                </a:solidFill>
              </a:rPr>
              <a:t>A1	</a:t>
            </a:r>
            <a:r>
              <a:rPr lang="en-US" sz="2400" dirty="0">
                <a:solidFill>
                  <a:prstClr val="black"/>
                </a:solidFill>
              </a:rPr>
              <a:t>Analyze changes in sales from expected amounts.</a:t>
            </a:r>
            <a:endParaRPr lang="en-US" sz="2400" dirty="0"/>
          </a:p>
        </p:txBody>
      </p:sp>
    </p:spTree>
    <p:extLst>
      <p:ext uri="{BB962C8B-B14F-4D97-AF65-F5344CB8AC3E}">
        <p14:creationId xmlns:p14="http://schemas.microsoft.com/office/powerpoint/2010/main" val="2376770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064" y="533400"/>
            <a:ext cx="8274268" cy="990600"/>
          </a:xfrm>
        </p:spPr>
        <p:txBody>
          <a:bodyPr/>
          <a:lstStyle/>
          <a:p>
            <a:r>
              <a:rPr lang="en-US" altLang="en-US" sz="3600" dirty="0"/>
              <a:t>Standard Costs</a:t>
            </a:r>
            <a:endParaRPr lang="en-US" sz="3600" dirty="0"/>
          </a:p>
        </p:txBody>
      </p:sp>
      <p:sp>
        <p:nvSpPr>
          <p:cNvPr id="8" name="Text Placeholder 7"/>
          <p:cNvSpPr>
            <a:spLocks noGrp="1"/>
          </p:cNvSpPr>
          <p:nvPr>
            <p:ph type="body" sz="quarter" idx="13"/>
          </p:nvPr>
        </p:nvSpPr>
        <p:spPr>
          <a:xfrm>
            <a:off x="304800" y="1600200"/>
            <a:ext cx="8502868" cy="533400"/>
          </a:xfrm>
        </p:spPr>
        <p:txBody>
          <a:bodyPr/>
          <a:lstStyle/>
          <a:p>
            <a:pPr algn="ctr"/>
            <a:r>
              <a:rPr lang="en-US" altLang="en-US" sz="1800" b="1" kern="0" dirty="0">
                <a:solidFill>
                  <a:prstClr val="black"/>
                </a:solidFill>
              </a:rPr>
              <a:t>Learning Objective C1:</a:t>
            </a:r>
            <a:r>
              <a:rPr lang="en-US" sz="1800" dirty="0">
                <a:solidFill>
                  <a:prstClr val="black"/>
                </a:solidFill>
              </a:rPr>
              <a:t> Define standard costs and explain how standard cost information is useful for management by exception.</a:t>
            </a:r>
            <a:endParaRPr lang="en-US" sz="1800" dirty="0"/>
          </a:p>
        </p:txBody>
      </p:sp>
      <p:sp>
        <p:nvSpPr>
          <p:cNvPr id="4" name="Content Placeholder 3"/>
          <p:cNvSpPr>
            <a:spLocks noGrp="1"/>
          </p:cNvSpPr>
          <p:nvPr>
            <p:ph idx="1"/>
          </p:nvPr>
        </p:nvSpPr>
        <p:spPr>
          <a:xfrm>
            <a:off x="412532" y="2438400"/>
            <a:ext cx="8305800" cy="4068763"/>
          </a:xfrm>
        </p:spPr>
        <p:txBody>
          <a:bodyPr/>
          <a:lstStyle/>
          <a:p>
            <a:pPr marL="0" indent="0">
              <a:buNone/>
            </a:pPr>
            <a:r>
              <a:rPr lang="en-US" sz="2600" i="1" dirty="0"/>
              <a:t>Standard costs can be used in a flexible budgeting system to enable management to better understand the reasons for variances</a:t>
            </a:r>
          </a:p>
          <a:p>
            <a:r>
              <a:rPr lang="en-US" altLang="en-US" sz="2600" dirty="0"/>
              <a:t>Standard costs are</a:t>
            </a:r>
          </a:p>
          <a:p>
            <a:pPr marL="793750" lvl="1" indent="-452438"/>
            <a:r>
              <a:rPr lang="en-US" altLang="en-US" sz="2400" dirty="0"/>
              <a:t>Based on carefully predetermined amounts.</a:t>
            </a:r>
          </a:p>
          <a:p>
            <a:pPr marL="793750" lvl="1" indent="-452438" eaLnBrk="1" hangingPunct="1"/>
            <a:r>
              <a:rPr lang="en-US" altLang="en-US" sz="2400" dirty="0"/>
              <a:t>Used for planning materials, labor, and overhead requirements.</a:t>
            </a:r>
          </a:p>
          <a:p>
            <a:pPr marL="793750" lvl="1" indent="-452438"/>
            <a:r>
              <a:rPr lang="en-US" altLang="en-US" sz="2400" dirty="0"/>
              <a:t>The expected level of performance.</a:t>
            </a:r>
          </a:p>
          <a:p>
            <a:pPr marL="793750" lvl="1" indent="-452438"/>
            <a:r>
              <a:rPr lang="en-US" altLang="en-US" sz="2400" dirty="0"/>
              <a:t>Benchmarks for measuring performance.</a:t>
            </a:r>
            <a:endParaRPr lang="en-US" sz="2400" i="1" dirty="0"/>
          </a:p>
        </p:txBody>
      </p:sp>
    </p:spTree>
    <p:extLst>
      <p:ext uri="{BB962C8B-B14F-4D97-AF65-F5344CB8AC3E}">
        <p14:creationId xmlns:p14="http://schemas.microsoft.com/office/powerpoint/2010/main" val="144157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062894"/>
          </a:xfrm>
        </p:spPr>
        <p:txBody>
          <a:bodyPr/>
          <a:lstStyle/>
          <a:p>
            <a:r>
              <a:rPr lang="en-US" altLang="en-US" sz="3600" dirty="0"/>
              <a:t>Identifying Standard Costs</a:t>
            </a:r>
            <a:endParaRPr lang="en-US" sz="3600" dirty="0"/>
          </a:p>
        </p:txBody>
      </p:sp>
      <p:sp>
        <p:nvSpPr>
          <p:cNvPr id="3" name="Text Placeholder 2"/>
          <p:cNvSpPr>
            <a:spLocks noGrp="1"/>
          </p:cNvSpPr>
          <p:nvPr>
            <p:ph type="body" sz="quarter" idx="13"/>
          </p:nvPr>
        </p:nvSpPr>
        <p:spPr>
          <a:xfrm>
            <a:off x="304800" y="1596293"/>
            <a:ext cx="8455968" cy="689707"/>
          </a:xfrm>
        </p:spPr>
        <p:txBody>
          <a:bodyPr/>
          <a:lstStyle/>
          <a:p>
            <a:pPr algn="ctr"/>
            <a:r>
              <a:rPr lang="en-US" altLang="en-US" sz="1800" b="1" kern="0" dirty="0">
                <a:solidFill>
                  <a:prstClr val="black"/>
                </a:solidFill>
              </a:rPr>
              <a:t>Learning Objective C1:</a:t>
            </a:r>
            <a:r>
              <a:rPr lang="en-US" sz="1800" dirty="0">
                <a:solidFill>
                  <a:prstClr val="black"/>
                </a:solidFill>
              </a:rPr>
              <a:t> Define standard costs and explain how standard cost information is useful for management by exception.</a:t>
            </a:r>
            <a:endParaRPr lang="en-US" sz="1800" dirty="0"/>
          </a:p>
        </p:txBody>
      </p:sp>
      <p:sp>
        <p:nvSpPr>
          <p:cNvPr id="4" name="Content Placeholder 3"/>
          <p:cNvSpPr>
            <a:spLocks noGrp="1"/>
          </p:cNvSpPr>
          <p:nvPr>
            <p:ph idx="1"/>
          </p:nvPr>
        </p:nvSpPr>
        <p:spPr>
          <a:xfrm>
            <a:off x="457200" y="2438400"/>
            <a:ext cx="8303568" cy="3886200"/>
          </a:xfrm>
        </p:spPr>
        <p:txBody>
          <a:bodyPr/>
          <a:lstStyle/>
          <a:p>
            <a:r>
              <a:rPr lang="en-US" sz="2200" dirty="0"/>
              <a:t>Managerial accountants, engineers, personnel administrators, and other managers combine their efforts to set standard costs.</a:t>
            </a:r>
          </a:p>
          <a:p>
            <a:r>
              <a:rPr lang="en-US" altLang="en-US" sz="2200" dirty="0"/>
              <a:t>Standards should be challenging but attainable, and should acknowledge machine breakdowns, material waste, and idle time.</a:t>
            </a:r>
          </a:p>
          <a:p>
            <a:r>
              <a:rPr lang="en-US" sz="2200" dirty="0"/>
              <a:t>Engineer</a:t>
            </a:r>
          </a:p>
          <a:p>
            <a:r>
              <a:rPr lang="en-US" sz="2200" dirty="0"/>
              <a:t>Production Manager </a:t>
            </a:r>
          </a:p>
          <a:p>
            <a:r>
              <a:rPr lang="en-US" sz="2200" dirty="0"/>
              <a:t>Human Resources Manager</a:t>
            </a:r>
          </a:p>
          <a:p>
            <a:r>
              <a:rPr lang="en-US" sz="2200" dirty="0"/>
              <a:t>Managerial Accountant</a:t>
            </a:r>
          </a:p>
        </p:txBody>
      </p:sp>
    </p:spTree>
    <p:extLst>
      <p:ext uri="{BB962C8B-B14F-4D97-AF65-F5344CB8AC3E}">
        <p14:creationId xmlns:p14="http://schemas.microsoft.com/office/powerpoint/2010/main" val="4257721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0425"/>
            <a:ext cx="8534400" cy="1049775"/>
          </a:xfrm>
        </p:spPr>
        <p:txBody>
          <a:bodyPr/>
          <a:lstStyle/>
          <a:p>
            <a:r>
              <a:rPr lang="en-US" altLang="en-US" sz="3600" dirty="0"/>
              <a:t>Setting Standard Costs (1 of 3)</a:t>
            </a:r>
            <a:endParaRPr lang="en-US" sz="3600" dirty="0"/>
          </a:p>
        </p:txBody>
      </p:sp>
      <p:sp>
        <p:nvSpPr>
          <p:cNvPr id="4" name="Text Placeholder 3"/>
          <p:cNvSpPr>
            <a:spLocks noGrp="1"/>
          </p:cNvSpPr>
          <p:nvPr>
            <p:ph type="body" sz="quarter" idx="13"/>
          </p:nvPr>
        </p:nvSpPr>
        <p:spPr>
          <a:xfrm>
            <a:off x="388094" y="1600200"/>
            <a:ext cx="8451106" cy="680059"/>
          </a:xfrm>
        </p:spPr>
        <p:txBody>
          <a:bodyPr/>
          <a:lstStyle/>
          <a:p>
            <a:pPr algn="ctr"/>
            <a:r>
              <a:rPr lang="en-US" altLang="en-US" sz="1800" b="1" kern="0" dirty="0">
                <a:solidFill>
                  <a:prstClr val="black"/>
                </a:solidFill>
              </a:rPr>
              <a:t>Learning Objective C1:</a:t>
            </a:r>
            <a:r>
              <a:rPr lang="en-US" sz="1800" dirty="0">
                <a:solidFill>
                  <a:prstClr val="black"/>
                </a:solidFill>
              </a:rPr>
              <a:t> Define standard costs and explain how standard cost information is useful for management by exception.</a:t>
            </a:r>
            <a:endParaRPr lang="en-US" sz="1800" dirty="0"/>
          </a:p>
        </p:txBody>
      </p:sp>
      <p:sp>
        <p:nvSpPr>
          <p:cNvPr id="3" name="Content Placeholder 2"/>
          <p:cNvSpPr>
            <a:spLocks noGrp="1"/>
          </p:cNvSpPr>
          <p:nvPr>
            <p:ph idx="1"/>
          </p:nvPr>
        </p:nvSpPr>
        <p:spPr>
          <a:xfrm>
            <a:off x="412532" y="2362200"/>
            <a:ext cx="8274268" cy="4038600"/>
          </a:xfrm>
        </p:spPr>
        <p:txBody>
          <a:bodyPr/>
          <a:lstStyle/>
          <a:p>
            <a:r>
              <a:rPr lang="en-US" altLang="en-US" sz="2400" b="1" dirty="0"/>
              <a:t>Direct Materials</a:t>
            </a:r>
          </a:p>
          <a:p>
            <a:pPr marL="793750" lvl="1" indent="-336550"/>
            <a:r>
              <a:rPr lang="en-US" altLang="en-US" sz="2200" dirty="0"/>
              <a:t>Price Standards</a:t>
            </a:r>
          </a:p>
          <a:p>
            <a:pPr marL="793750" lvl="1" indent="-336550"/>
            <a:r>
              <a:rPr lang="en-US" altLang="en-US" sz="2200" dirty="0"/>
              <a:t>Quantity Standards</a:t>
            </a:r>
          </a:p>
          <a:p>
            <a:r>
              <a:rPr lang="en-US" altLang="en-US" sz="2400" b="1" dirty="0"/>
              <a:t>Direct Labor</a:t>
            </a:r>
          </a:p>
          <a:p>
            <a:pPr marL="793750" lvl="1" indent="-336550"/>
            <a:r>
              <a:rPr lang="en-US" altLang="en-US" sz="2200" dirty="0"/>
              <a:t>Rate Standards</a:t>
            </a:r>
          </a:p>
          <a:p>
            <a:pPr marL="793750" lvl="1" indent="-336550"/>
            <a:r>
              <a:rPr lang="en-US" altLang="en-US" sz="2200" dirty="0"/>
              <a:t>Time Standards</a:t>
            </a:r>
          </a:p>
          <a:p>
            <a:r>
              <a:rPr lang="en-US" altLang="en-US" sz="2400" b="1" dirty="0"/>
              <a:t>Variable Overhead</a:t>
            </a:r>
          </a:p>
          <a:p>
            <a:pPr marL="793750" lvl="1" indent="-336550"/>
            <a:r>
              <a:rPr lang="en-US" altLang="en-US" sz="2200" dirty="0"/>
              <a:t>Rate Standards</a:t>
            </a:r>
          </a:p>
          <a:p>
            <a:pPr marL="793750" lvl="1" indent="-336550"/>
            <a:r>
              <a:rPr lang="en-US" altLang="en-US" sz="2200" dirty="0"/>
              <a:t>Activity Standards</a:t>
            </a:r>
          </a:p>
        </p:txBody>
      </p:sp>
    </p:spTree>
    <p:extLst>
      <p:ext uri="{BB962C8B-B14F-4D97-AF65-F5344CB8AC3E}">
        <p14:creationId xmlns:p14="http://schemas.microsoft.com/office/powerpoint/2010/main" val="142500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26" y="533400"/>
            <a:ext cx="8565574" cy="1066800"/>
          </a:xfrm>
        </p:spPr>
        <p:txBody>
          <a:bodyPr/>
          <a:lstStyle/>
          <a:p>
            <a:r>
              <a:rPr lang="en-US" altLang="en-US" sz="3600" dirty="0"/>
              <a:t>Setting Standard Costs (2 of 3)</a:t>
            </a:r>
            <a:endParaRPr lang="en-US" sz="3600" dirty="0"/>
          </a:p>
        </p:txBody>
      </p:sp>
      <p:sp>
        <p:nvSpPr>
          <p:cNvPr id="3" name="Text Placeholder 2"/>
          <p:cNvSpPr>
            <a:spLocks noGrp="1"/>
          </p:cNvSpPr>
          <p:nvPr>
            <p:ph type="body" sz="quarter" idx="15"/>
          </p:nvPr>
        </p:nvSpPr>
        <p:spPr>
          <a:xfrm>
            <a:off x="381000" y="1600200"/>
            <a:ext cx="8305800" cy="609600"/>
          </a:xfrm>
        </p:spPr>
        <p:txBody>
          <a:bodyPr/>
          <a:lstStyle/>
          <a:p>
            <a:pPr algn="ctr"/>
            <a:r>
              <a:rPr lang="en-US" altLang="en-US" sz="1800" b="1" kern="0" dirty="0">
                <a:solidFill>
                  <a:prstClr val="black"/>
                </a:solidFill>
              </a:rPr>
              <a:t>Learning Objective C1:</a:t>
            </a:r>
            <a:r>
              <a:rPr lang="en-US" sz="1800" dirty="0">
                <a:solidFill>
                  <a:prstClr val="black"/>
                </a:solidFill>
              </a:rPr>
              <a:t> Define standard costs and explain how standard cost information is useful for management by exception.</a:t>
            </a:r>
            <a:endParaRPr lang="en-US" sz="1800" dirty="0"/>
          </a:p>
        </p:txBody>
      </p:sp>
      <p:sp>
        <p:nvSpPr>
          <p:cNvPr id="4" name="Content Placeholder 3"/>
          <p:cNvSpPr>
            <a:spLocks noGrp="1"/>
          </p:cNvSpPr>
          <p:nvPr>
            <p:ph sz="quarter" idx="16"/>
          </p:nvPr>
        </p:nvSpPr>
        <p:spPr>
          <a:xfrm>
            <a:off x="428323" y="2438400"/>
            <a:ext cx="8258477" cy="1981200"/>
          </a:xfrm>
        </p:spPr>
        <p:txBody>
          <a:bodyPr/>
          <a:lstStyle/>
          <a:p>
            <a:pPr marL="0" indent="0">
              <a:buNone/>
            </a:pPr>
            <a:r>
              <a:rPr lang="en-US" sz="2200" dirty="0"/>
              <a:t>The standard costs of direct materials, direct labor, and overhead for one bat, manufactured by </a:t>
            </a:r>
            <a:r>
              <a:rPr lang="en-US" sz="2200" i="1" dirty="0"/>
              <a:t>ProBat</a:t>
            </a:r>
            <a:r>
              <a:rPr lang="en-US" sz="2200" dirty="0"/>
              <a:t>, are shown below. This is called a </a:t>
            </a:r>
            <a:r>
              <a:rPr lang="en-US" sz="2200" i="1" dirty="0"/>
              <a:t>standard cost card. </a:t>
            </a:r>
          </a:p>
          <a:p>
            <a:pPr marL="0" indent="0">
              <a:buNone/>
            </a:pPr>
            <a:r>
              <a:rPr lang="en-US" sz="2200" kern="0" dirty="0"/>
              <a:t>Exhibit 21.5</a:t>
            </a:r>
          </a:p>
          <a:p>
            <a:pPr marL="0" indent="0">
              <a:buNone/>
            </a:pPr>
            <a:r>
              <a:rPr lang="en-US" sz="2200" dirty="0"/>
              <a:t>STANDARD COST CARD</a:t>
            </a:r>
            <a:endParaRPr lang="en-US" sz="2200" kern="0" dirty="0"/>
          </a:p>
        </p:txBody>
      </p:sp>
      <p:graphicFrame>
        <p:nvGraphicFramePr>
          <p:cNvPr id="8" name="Table 7"/>
          <p:cNvGraphicFramePr>
            <a:graphicFrameLocks noGrp="1"/>
          </p:cNvGraphicFramePr>
          <p:nvPr>
            <p:extLst>
              <p:ext uri="{D42A27DB-BD31-4B8C-83A1-F6EECF244321}">
                <p14:modId xmlns:p14="http://schemas.microsoft.com/office/powerpoint/2010/main" val="2258478472"/>
              </p:ext>
            </p:extLst>
          </p:nvPr>
        </p:nvGraphicFramePr>
        <p:xfrm>
          <a:off x="228600" y="4472308"/>
          <a:ext cx="8747615" cy="1699892"/>
        </p:xfrm>
        <a:graphic>
          <a:graphicData uri="http://schemas.openxmlformats.org/drawingml/2006/table">
            <a:tbl>
              <a:tblPr firstRow="1" bandRow="1">
                <a:tableStyleId>{5940675A-B579-460E-94D1-54222C63F5DA}</a:tableStyleId>
              </a:tblPr>
              <a:tblGrid>
                <a:gridCol w="1963275">
                  <a:extLst>
                    <a:ext uri="{9D8B030D-6E8A-4147-A177-3AD203B41FA5}">
                      <a16:colId xmlns:a16="http://schemas.microsoft.com/office/drawing/2014/main" val="20000"/>
                    </a:ext>
                  </a:extLst>
                </a:gridCol>
                <a:gridCol w="2075180">
                  <a:extLst>
                    <a:ext uri="{9D8B030D-6E8A-4147-A177-3AD203B41FA5}">
                      <a16:colId xmlns:a16="http://schemas.microsoft.com/office/drawing/2014/main" val="20001"/>
                    </a:ext>
                  </a:extLst>
                </a:gridCol>
                <a:gridCol w="2495868">
                  <a:extLst>
                    <a:ext uri="{9D8B030D-6E8A-4147-A177-3AD203B41FA5}">
                      <a16:colId xmlns:a16="http://schemas.microsoft.com/office/drawing/2014/main" val="20002"/>
                    </a:ext>
                  </a:extLst>
                </a:gridCol>
                <a:gridCol w="2213292">
                  <a:extLst>
                    <a:ext uri="{9D8B030D-6E8A-4147-A177-3AD203B41FA5}">
                      <a16:colId xmlns:a16="http://schemas.microsoft.com/office/drawing/2014/main" val="20003"/>
                    </a:ext>
                  </a:extLst>
                </a:gridCol>
              </a:tblGrid>
              <a:tr h="480692">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Production</a:t>
                      </a:r>
                      <a:r>
                        <a:rPr lang="en-US" sz="1400" b="1" baseline="0" dirty="0">
                          <a:latin typeface="Verdana" panose="020B0604030504040204" pitchFamily="34" charset="0"/>
                          <a:ea typeface="Verdana" panose="020B0604030504040204" pitchFamily="34" charset="0"/>
                          <a:cs typeface="Verdana" panose="020B0604030504040204" pitchFamily="34" charset="0"/>
                        </a:rPr>
                        <a:t> factor</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Standard</a:t>
                      </a:r>
                      <a:r>
                        <a:rPr lang="en-US" sz="1400" b="1" baseline="0" dirty="0">
                          <a:latin typeface="Verdana" panose="020B0604030504040204" pitchFamily="34" charset="0"/>
                          <a:ea typeface="Verdana" panose="020B0604030504040204" pitchFamily="34" charset="0"/>
                          <a:cs typeface="Verdana" panose="020B0604030504040204" pitchFamily="34" charset="0"/>
                        </a:rPr>
                        <a:t> Quantity</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Standard Cost per unit</a:t>
                      </a:r>
                    </a:p>
                  </a:txBody>
                  <a:tcPr anchor="ctr"/>
                </a:tc>
                <a:tc>
                  <a:txBody>
                    <a:bodyPr/>
                    <a:lstStyle/>
                    <a:p>
                      <a:pPr algn="ctr"/>
                      <a:r>
                        <a:rPr lang="en-US" sz="1400" b="1" dirty="0">
                          <a:latin typeface="Verdana" panose="020B0604030504040204" pitchFamily="34" charset="0"/>
                          <a:ea typeface="Verdana" panose="020B0604030504040204" pitchFamily="34" charset="0"/>
                          <a:cs typeface="Verdana" panose="020B0604030504040204" pitchFamily="34" charset="0"/>
                        </a:rPr>
                        <a:t>Total Standard</a:t>
                      </a:r>
                      <a:r>
                        <a:rPr lang="en-US" sz="1400" b="1" baseline="0" dirty="0">
                          <a:latin typeface="Verdana" panose="020B0604030504040204" pitchFamily="34" charset="0"/>
                          <a:ea typeface="Verdana" panose="020B0604030504040204" pitchFamily="34" charset="0"/>
                          <a:cs typeface="Verdana" panose="020B0604030504040204" pitchFamily="34" charset="0"/>
                        </a:rPr>
                        <a:t> Cost</a:t>
                      </a:r>
                      <a:endParaRPr lang="en-US" sz="1400" b="1"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15113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 materials</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1 kg</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$ 25 per kg</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$25</a:t>
                      </a:r>
                    </a:p>
                  </a:txBody>
                  <a:tcPr anchor="ctr"/>
                </a:tc>
                <a:extLst>
                  <a:ext uri="{0D108BD9-81ED-4DB2-BD59-A6C34878D82A}">
                    <a16:rowId xmlns:a16="http://schemas.microsoft.com/office/drawing/2014/main" val="10001"/>
                  </a:ext>
                </a:extLst>
              </a:tr>
              <a:tr h="15113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Direct labor</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 hours</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$ 20 per hour</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40</a:t>
                      </a:r>
                    </a:p>
                  </a:txBody>
                  <a:tcPr anchor="ctr"/>
                </a:tc>
                <a:extLst>
                  <a:ext uri="{0D108BD9-81ED-4DB2-BD59-A6C34878D82A}">
                    <a16:rowId xmlns:a16="http://schemas.microsoft.com/office/drawing/2014/main" val="10002"/>
                  </a:ext>
                </a:extLst>
              </a:tr>
              <a:tr h="15113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Overhead</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 labor</a:t>
                      </a:r>
                      <a:r>
                        <a:rPr lang="en-US" sz="1400" baseline="0" dirty="0">
                          <a:latin typeface="Verdana" panose="020B0604030504040204" pitchFamily="34" charset="0"/>
                          <a:ea typeface="Verdana" panose="020B0604030504040204" pitchFamily="34" charset="0"/>
                          <a:cs typeface="Verdana" panose="020B0604030504040204" pitchFamily="34" charset="0"/>
                        </a:rPr>
                        <a:t> hours</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$ 10 per hour</a:t>
                      </a: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20</a:t>
                      </a:r>
                    </a:p>
                  </a:txBody>
                  <a:tcPr anchor="ctr"/>
                </a:tc>
                <a:extLst>
                  <a:ext uri="{0D108BD9-81ED-4DB2-BD59-A6C34878D82A}">
                    <a16:rowId xmlns:a16="http://schemas.microsoft.com/office/drawing/2014/main" val="10003"/>
                  </a:ext>
                </a:extLst>
              </a:tr>
              <a:tr h="151136">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Total</a:t>
                      </a: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$85</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985930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altLang="en-US" sz="3600" dirty="0"/>
              <a:t>Setting Standard Costs (3 of 3)</a:t>
            </a:r>
            <a:endParaRPr lang="en-US" sz="3600" dirty="0"/>
          </a:p>
        </p:txBody>
      </p:sp>
      <p:sp>
        <p:nvSpPr>
          <p:cNvPr id="4" name="Text Placeholder 3"/>
          <p:cNvSpPr>
            <a:spLocks noGrp="1"/>
          </p:cNvSpPr>
          <p:nvPr>
            <p:ph type="body" sz="quarter" idx="13"/>
          </p:nvPr>
        </p:nvSpPr>
        <p:spPr>
          <a:xfrm>
            <a:off x="381000" y="1600200"/>
            <a:ext cx="8382000" cy="689707"/>
          </a:xfrm>
        </p:spPr>
        <p:txBody>
          <a:bodyPr anchor="ctr"/>
          <a:lstStyle/>
          <a:p>
            <a:pPr algn="ctr"/>
            <a:r>
              <a:rPr lang="en-US" altLang="en-US" sz="1800" b="1" kern="0" dirty="0">
                <a:solidFill>
                  <a:prstClr val="black"/>
                </a:solidFill>
              </a:rPr>
              <a:t>Learning Objective C1:</a:t>
            </a:r>
            <a:r>
              <a:rPr lang="en-US" sz="1800" dirty="0">
                <a:solidFill>
                  <a:prstClr val="black"/>
                </a:solidFill>
              </a:rPr>
              <a:t> Define standard costs and explain how standard cost information is useful for management by exception.</a:t>
            </a:r>
            <a:endParaRPr lang="en-US" sz="1800" dirty="0"/>
          </a:p>
        </p:txBody>
      </p:sp>
      <p:sp>
        <p:nvSpPr>
          <p:cNvPr id="3" name="Content Placeholder 2"/>
          <p:cNvSpPr>
            <a:spLocks noGrp="1"/>
          </p:cNvSpPr>
          <p:nvPr>
            <p:ph idx="1"/>
          </p:nvPr>
        </p:nvSpPr>
        <p:spPr>
          <a:xfrm>
            <a:off x="457200" y="2438400"/>
            <a:ext cx="8229600" cy="3962400"/>
          </a:xfrm>
        </p:spPr>
        <p:txBody>
          <a:bodyPr/>
          <a:lstStyle/>
          <a:p>
            <a:pPr marL="0" indent="0">
              <a:buNone/>
            </a:pPr>
            <a:r>
              <a:rPr lang="en-US" sz="2600" i="1" dirty="0"/>
              <a:t>These standard cost amounts are then used </a:t>
            </a:r>
            <a:r>
              <a:rPr lang="en-US" sz="2600" dirty="0"/>
              <a:t>to prepare manufacturing budgets for a budgeted level of production.</a:t>
            </a:r>
          </a:p>
        </p:txBody>
      </p:sp>
    </p:spTree>
    <p:extLst>
      <p:ext uri="{BB962C8B-B14F-4D97-AF65-F5344CB8AC3E}">
        <p14:creationId xmlns:p14="http://schemas.microsoft.com/office/powerpoint/2010/main" val="419381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2362200"/>
            <a:ext cx="8502046" cy="2434652"/>
          </a:xfrm>
        </p:spPr>
        <p:txBody>
          <a:bodyPr/>
          <a:lstStyle/>
          <a:p>
            <a:r>
              <a:rPr lang="en-US" altLang="en-US" sz="3600" b="1" dirty="0"/>
              <a:t>Learning Objective </a:t>
            </a:r>
            <a:r>
              <a:rPr lang="en-US" altLang="en-US" sz="3600" b="1" dirty="0">
                <a:ea typeface="ＭＳ Ｐゴシック" pitchFamily="34" charset="-128"/>
              </a:rPr>
              <a:t>C2</a:t>
            </a:r>
            <a:r>
              <a:rPr lang="en-US" altLang="en-US" sz="3600" dirty="0">
                <a:ea typeface="ＭＳ Ｐゴシック" pitchFamily="34" charset="-128"/>
              </a:rPr>
              <a:t>: </a:t>
            </a:r>
            <a:r>
              <a:rPr lang="en-US" sz="3600" dirty="0">
                <a:solidFill>
                  <a:prstClr val="black"/>
                </a:solidFill>
              </a:rPr>
              <a:t>Describe cost variances and what they reveal about performance.</a:t>
            </a:r>
            <a:endParaRPr lang="en-US" sz="3600" dirty="0"/>
          </a:p>
        </p:txBody>
      </p:sp>
    </p:spTree>
    <p:extLst>
      <p:ext uri="{BB962C8B-B14F-4D97-AF65-F5344CB8AC3E}">
        <p14:creationId xmlns:p14="http://schemas.microsoft.com/office/powerpoint/2010/main" val="3384930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9890"/>
            <a:ext cx="8686800" cy="1050310"/>
          </a:xfrm>
        </p:spPr>
        <p:txBody>
          <a:bodyPr/>
          <a:lstStyle/>
          <a:p>
            <a:r>
              <a:rPr lang="en-US" altLang="en-US" sz="3600" dirty="0"/>
              <a:t>Cost Variances</a:t>
            </a:r>
            <a:endParaRPr lang="en-US" sz="3600" dirty="0"/>
          </a:p>
        </p:txBody>
      </p:sp>
      <p:sp>
        <p:nvSpPr>
          <p:cNvPr id="4" name="Text Placeholder 3"/>
          <p:cNvSpPr>
            <a:spLocks noGrp="1"/>
          </p:cNvSpPr>
          <p:nvPr>
            <p:ph type="body" sz="quarter" idx="13"/>
          </p:nvPr>
        </p:nvSpPr>
        <p:spPr>
          <a:xfrm>
            <a:off x="533400" y="1600200"/>
            <a:ext cx="8153400" cy="609600"/>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3" name="Content Placeholder 2"/>
          <p:cNvSpPr>
            <a:spLocks noGrp="1"/>
          </p:cNvSpPr>
          <p:nvPr>
            <p:ph idx="1"/>
          </p:nvPr>
        </p:nvSpPr>
        <p:spPr>
          <a:xfrm>
            <a:off x="381000" y="2461563"/>
            <a:ext cx="8382000" cy="4015437"/>
          </a:xfrm>
        </p:spPr>
        <p:txBody>
          <a:bodyPr/>
          <a:lstStyle/>
          <a:p>
            <a:r>
              <a:rPr lang="en-US" altLang="en-US" sz="2600" i="1" dirty="0"/>
              <a:t>Cost variance</a:t>
            </a:r>
            <a:r>
              <a:rPr lang="en-US" altLang="en-US" sz="2600" dirty="0"/>
              <a:t> difference between actual and standard cost.</a:t>
            </a:r>
          </a:p>
          <a:p>
            <a:r>
              <a:rPr lang="en-US" altLang="en-US" sz="2600" dirty="0"/>
              <a:t>if actual cost &gt; standard cost Variance is </a:t>
            </a:r>
            <a:r>
              <a:rPr lang="en-US" altLang="en-US" sz="2600" u="sng" dirty="0"/>
              <a:t>unfavorable (U)</a:t>
            </a:r>
            <a:r>
              <a:rPr lang="en-US" altLang="en-US" sz="2600" dirty="0"/>
              <a:t>. </a:t>
            </a:r>
          </a:p>
          <a:p>
            <a:r>
              <a:rPr lang="en-US" altLang="en-US" sz="2600" dirty="0"/>
              <a:t>If actual cost &lt; standard cost Variance is </a:t>
            </a:r>
            <a:r>
              <a:rPr lang="en-US" altLang="en-US" sz="2600" u="sng" dirty="0"/>
              <a:t>favorable (F)</a:t>
            </a:r>
            <a:r>
              <a:rPr lang="en-US" altLang="en-US" sz="2600" dirty="0"/>
              <a:t>. </a:t>
            </a:r>
          </a:p>
        </p:txBody>
      </p:sp>
    </p:spTree>
    <p:extLst>
      <p:ext uri="{BB962C8B-B14F-4D97-AF65-F5344CB8AC3E}">
        <p14:creationId xmlns:p14="http://schemas.microsoft.com/office/powerpoint/2010/main" val="383594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066800"/>
          </a:xfrm>
        </p:spPr>
        <p:txBody>
          <a:bodyPr/>
          <a:lstStyle/>
          <a:p>
            <a:r>
              <a:rPr lang="en-US" altLang="en-US" sz="3600" dirty="0"/>
              <a:t>Cost Variance Analysis (1 of 2)</a:t>
            </a:r>
            <a:endParaRPr lang="en-US" sz="3600" dirty="0"/>
          </a:p>
        </p:txBody>
      </p:sp>
      <p:sp>
        <p:nvSpPr>
          <p:cNvPr id="3" name="Text Placeholder 2"/>
          <p:cNvSpPr>
            <a:spLocks noGrp="1"/>
          </p:cNvSpPr>
          <p:nvPr>
            <p:ph type="body" sz="quarter" idx="13"/>
          </p:nvPr>
        </p:nvSpPr>
        <p:spPr>
          <a:xfrm>
            <a:off x="533400" y="1600200"/>
            <a:ext cx="8153400" cy="685800"/>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4" name="Content Placeholder 3"/>
          <p:cNvSpPr>
            <a:spLocks noGrp="1"/>
          </p:cNvSpPr>
          <p:nvPr>
            <p:ph idx="1"/>
          </p:nvPr>
        </p:nvSpPr>
        <p:spPr>
          <a:xfrm>
            <a:off x="457200" y="2484437"/>
            <a:ext cx="8229600" cy="3992563"/>
          </a:xfrm>
        </p:spPr>
        <p:txBody>
          <a:bodyPr/>
          <a:lstStyle/>
          <a:p>
            <a:r>
              <a:rPr lang="en-US" sz="2400" dirty="0">
                <a:solidFill>
                  <a:schemeClr val="tx2">
                    <a:lumMod val="75000"/>
                  </a:schemeClr>
                </a:solidFill>
              </a:rPr>
              <a:t>Prepare Reports </a:t>
            </a:r>
            <a:r>
              <a:rPr lang="en-US" sz="2400" dirty="0">
                <a:solidFill>
                  <a:schemeClr val="tx2">
                    <a:lumMod val="75000"/>
                  </a:schemeClr>
                </a:solidFill>
                <a:sym typeface="Wingdings" panose="05000000000000000000" pitchFamily="2" charset="2"/>
              </a:rPr>
              <a:t> Analyze Variances  Questions and Answers  Take Action</a:t>
            </a:r>
          </a:p>
          <a:p>
            <a:r>
              <a:rPr lang="en-US" sz="2400" dirty="0">
                <a:solidFill>
                  <a:schemeClr val="tx2">
                    <a:lumMod val="75000"/>
                  </a:schemeClr>
                </a:solidFill>
                <a:sym typeface="Wingdings" panose="05000000000000000000" pitchFamily="2" charset="2"/>
              </a:rPr>
              <a:t>The process is repeated again.</a:t>
            </a:r>
          </a:p>
          <a:p>
            <a:r>
              <a:rPr lang="en-US" sz="2400" dirty="0">
                <a:solidFill>
                  <a:schemeClr val="tx2">
                    <a:lumMod val="75000"/>
                  </a:schemeClr>
                </a:solidFill>
              </a:rPr>
              <a:t>Variance analysis involves preparing a standard cost performance report and comparing actual costs with standard costs. </a:t>
            </a:r>
          </a:p>
          <a:p>
            <a:r>
              <a:rPr lang="en-US" sz="2400" dirty="0">
                <a:solidFill>
                  <a:schemeClr val="tx2">
                    <a:lumMod val="75000"/>
                  </a:schemeClr>
                </a:solidFill>
              </a:rPr>
              <a:t>We then investigate variances by asking for explanations and possible causes for the variances. </a:t>
            </a:r>
          </a:p>
        </p:txBody>
      </p:sp>
    </p:spTree>
    <p:extLst>
      <p:ext uri="{BB962C8B-B14F-4D97-AF65-F5344CB8AC3E}">
        <p14:creationId xmlns:p14="http://schemas.microsoft.com/office/powerpoint/2010/main" val="331304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066800"/>
          </a:xfrm>
        </p:spPr>
        <p:txBody>
          <a:bodyPr/>
          <a:lstStyle/>
          <a:p>
            <a:r>
              <a:rPr lang="en-US" altLang="en-US" sz="3600" dirty="0"/>
              <a:t>Cost Variance Analysis (2 of 2)</a:t>
            </a:r>
            <a:endParaRPr lang="en-US" sz="3600" dirty="0"/>
          </a:p>
        </p:txBody>
      </p:sp>
      <p:sp>
        <p:nvSpPr>
          <p:cNvPr id="3" name="Text Placeholder 2"/>
          <p:cNvSpPr>
            <a:spLocks noGrp="1"/>
          </p:cNvSpPr>
          <p:nvPr>
            <p:ph type="body" sz="quarter" idx="13"/>
          </p:nvPr>
        </p:nvSpPr>
        <p:spPr>
          <a:xfrm>
            <a:off x="533400" y="1600200"/>
            <a:ext cx="8153400" cy="685800"/>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4" name="Content Placeholder 3"/>
          <p:cNvSpPr>
            <a:spLocks noGrp="1"/>
          </p:cNvSpPr>
          <p:nvPr>
            <p:ph idx="1"/>
          </p:nvPr>
        </p:nvSpPr>
        <p:spPr>
          <a:xfrm>
            <a:off x="457200" y="2484437"/>
            <a:ext cx="8229600" cy="3992563"/>
          </a:xfrm>
        </p:spPr>
        <p:txBody>
          <a:bodyPr/>
          <a:lstStyle/>
          <a:p>
            <a:r>
              <a:rPr lang="en-US" sz="2400" dirty="0">
                <a:solidFill>
                  <a:schemeClr val="tx2">
                    <a:lumMod val="75000"/>
                  </a:schemeClr>
                </a:solidFill>
              </a:rPr>
              <a:t>We should correct problems that caused unfavorable variances and possibly adopt and reward the practices that resulted in favorable variances.</a:t>
            </a:r>
          </a:p>
        </p:txBody>
      </p:sp>
    </p:spTree>
    <p:extLst>
      <p:ext uri="{BB962C8B-B14F-4D97-AF65-F5344CB8AC3E}">
        <p14:creationId xmlns:p14="http://schemas.microsoft.com/office/powerpoint/2010/main" val="1648600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66" y="550425"/>
            <a:ext cx="8534400" cy="1061187"/>
          </a:xfrm>
        </p:spPr>
        <p:txBody>
          <a:bodyPr/>
          <a:lstStyle/>
          <a:p>
            <a:r>
              <a:rPr lang="en-US" altLang="en-US" sz="3600" dirty="0"/>
              <a:t>Cost Variance Computation (1 of 2)</a:t>
            </a:r>
            <a:endParaRPr lang="en-US" sz="3600" dirty="0"/>
          </a:p>
        </p:txBody>
      </p:sp>
      <p:sp>
        <p:nvSpPr>
          <p:cNvPr id="4" name="Text Placeholder 3"/>
          <p:cNvSpPr>
            <a:spLocks noGrp="1"/>
          </p:cNvSpPr>
          <p:nvPr>
            <p:ph type="body" sz="quarter" idx="13"/>
          </p:nvPr>
        </p:nvSpPr>
        <p:spPr>
          <a:xfrm>
            <a:off x="564932" y="1611613"/>
            <a:ext cx="7969468" cy="674387"/>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3" name="Content Placeholder 2"/>
          <p:cNvSpPr>
            <a:spLocks noGrp="1"/>
          </p:cNvSpPr>
          <p:nvPr>
            <p:ph idx="1"/>
          </p:nvPr>
        </p:nvSpPr>
        <p:spPr>
          <a:xfrm>
            <a:off x="457200" y="2362201"/>
            <a:ext cx="8229600" cy="4038599"/>
          </a:xfrm>
        </p:spPr>
        <p:txBody>
          <a:bodyPr/>
          <a:lstStyle/>
          <a:p>
            <a:pPr marL="0" indent="0">
              <a:buNone/>
            </a:pPr>
            <a:r>
              <a:rPr lang="en-US" sz="2400" dirty="0"/>
              <a:t>Management needs information about the factors causing a cost variance, but first it must properly compute the variance. In its most simple form, a cost variance (CV) is computed as:</a:t>
            </a:r>
          </a:p>
          <a:p>
            <a:r>
              <a:rPr lang="en-US" sz="2400" dirty="0"/>
              <a:t>Cost Variance (CV) = Actual Cost (AC) - Standard Cost (SC)</a:t>
            </a:r>
          </a:p>
          <a:p>
            <a:r>
              <a:rPr lang="en-US" sz="2400" dirty="0"/>
              <a:t>Actual Cost (AC) = Actual Quantity (AQ) × Actual Price (AP)</a:t>
            </a:r>
          </a:p>
          <a:p>
            <a:r>
              <a:rPr lang="en-US" sz="2400" dirty="0"/>
              <a:t>Standard Cost (SC) = Standard Quantity (SQ) × Standard Price (SP)</a:t>
            </a:r>
          </a:p>
        </p:txBody>
      </p:sp>
    </p:spTree>
    <p:extLst>
      <p:ext uri="{BB962C8B-B14F-4D97-AF65-F5344CB8AC3E}">
        <p14:creationId xmlns:p14="http://schemas.microsoft.com/office/powerpoint/2010/main" val="236401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426"/>
            <a:ext cx="8229600" cy="681910"/>
          </a:xfrm>
        </p:spPr>
        <p:txBody>
          <a:bodyPr/>
          <a:lstStyle/>
          <a:p>
            <a:r>
              <a:rPr lang="en-US" altLang="en-US" sz="3600" dirty="0"/>
              <a:t>Learning Objectives (2 of 2)</a:t>
            </a:r>
            <a:endParaRPr lang="en-US" sz="3600" dirty="0"/>
          </a:p>
        </p:txBody>
      </p:sp>
      <p:sp>
        <p:nvSpPr>
          <p:cNvPr id="3" name="Content Placeholder 2"/>
          <p:cNvSpPr>
            <a:spLocks noGrp="1"/>
          </p:cNvSpPr>
          <p:nvPr>
            <p:ph idx="1"/>
          </p:nvPr>
        </p:nvSpPr>
        <p:spPr>
          <a:xfrm>
            <a:off x="381000" y="1447800"/>
            <a:ext cx="8382000" cy="4800600"/>
          </a:xfrm>
        </p:spPr>
        <p:txBody>
          <a:bodyPr/>
          <a:lstStyle/>
          <a:p>
            <a:pPr marL="914400" indent="-914400">
              <a:buNone/>
            </a:pPr>
            <a:r>
              <a:rPr lang="en-US" sz="2400" b="1" dirty="0">
                <a:solidFill>
                  <a:prstClr val="black"/>
                </a:solidFill>
              </a:rPr>
              <a:t>PROCEDURAL</a:t>
            </a:r>
          </a:p>
          <a:p>
            <a:pPr marL="914400" indent="-914400">
              <a:buNone/>
            </a:pPr>
            <a:r>
              <a:rPr lang="en-US" sz="2400" b="1" dirty="0">
                <a:solidFill>
                  <a:prstClr val="black"/>
                </a:solidFill>
              </a:rPr>
              <a:t>P1	</a:t>
            </a:r>
            <a:r>
              <a:rPr lang="en-US" sz="2400" dirty="0">
                <a:solidFill>
                  <a:prstClr val="black"/>
                </a:solidFill>
              </a:rPr>
              <a:t>Prepare a flexible budget and interpret a flexible budget performance report.</a:t>
            </a:r>
          </a:p>
          <a:p>
            <a:pPr marL="914400" indent="-914400">
              <a:buNone/>
            </a:pPr>
            <a:r>
              <a:rPr lang="en-US" sz="2400" b="1" dirty="0">
                <a:solidFill>
                  <a:prstClr val="black"/>
                </a:solidFill>
              </a:rPr>
              <a:t>P2	</a:t>
            </a:r>
            <a:r>
              <a:rPr lang="en-US" sz="2400" dirty="0">
                <a:solidFill>
                  <a:prstClr val="black"/>
                </a:solidFill>
              </a:rPr>
              <a:t>Compute materials and labor variances.</a:t>
            </a:r>
          </a:p>
          <a:p>
            <a:pPr marL="914400" indent="-914400">
              <a:buNone/>
            </a:pPr>
            <a:r>
              <a:rPr lang="en-US" sz="2400" b="1" dirty="0">
                <a:solidFill>
                  <a:prstClr val="black"/>
                </a:solidFill>
              </a:rPr>
              <a:t>P3	</a:t>
            </a:r>
            <a:r>
              <a:rPr lang="en-US" sz="2400" dirty="0">
                <a:solidFill>
                  <a:prstClr val="black"/>
                </a:solidFill>
              </a:rPr>
              <a:t>Compute overhead spending and efficiency variances.</a:t>
            </a:r>
          </a:p>
          <a:p>
            <a:pPr marL="914400" indent="-914400">
              <a:buNone/>
            </a:pPr>
            <a:r>
              <a:rPr lang="en-US" sz="2400" b="1" dirty="0">
                <a:solidFill>
                  <a:prstClr val="black"/>
                </a:solidFill>
              </a:rPr>
              <a:t>P4	</a:t>
            </a:r>
            <a:r>
              <a:rPr lang="en-US" sz="2400" dirty="0">
                <a:solidFill>
                  <a:prstClr val="black"/>
                </a:solidFill>
              </a:rPr>
              <a:t>Compute overhead spending and efficiency variances. (Appendix 21A)</a:t>
            </a:r>
          </a:p>
          <a:p>
            <a:pPr marL="914400" indent="-914400">
              <a:buNone/>
            </a:pPr>
            <a:r>
              <a:rPr lang="en-US" sz="2400" b="1" dirty="0">
                <a:solidFill>
                  <a:prstClr val="black"/>
                </a:solidFill>
              </a:rPr>
              <a:t>P5	</a:t>
            </a:r>
            <a:r>
              <a:rPr lang="en-US" sz="2400" dirty="0">
                <a:solidFill>
                  <a:prstClr val="black"/>
                </a:solidFill>
              </a:rPr>
              <a:t>Prepare journal entries for standard costs and account for price and quantity variances</a:t>
            </a:r>
            <a:r>
              <a:rPr lang="en-US" sz="2400" dirty="0"/>
              <a:t>.</a:t>
            </a:r>
            <a:r>
              <a:rPr lang="en-US" sz="2400" dirty="0">
                <a:solidFill>
                  <a:prstClr val="black"/>
                </a:solidFill>
              </a:rPr>
              <a:t> (Appendix 21A)</a:t>
            </a:r>
          </a:p>
        </p:txBody>
      </p:sp>
    </p:spTree>
    <p:extLst>
      <p:ext uri="{BB962C8B-B14F-4D97-AF65-F5344CB8AC3E}">
        <p14:creationId xmlns:p14="http://schemas.microsoft.com/office/powerpoint/2010/main" val="58002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02" y="533400"/>
            <a:ext cx="8731468" cy="1066800"/>
          </a:xfrm>
        </p:spPr>
        <p:txBody>
          <a:bodyPr/>
          <a:lstStyle/>
          <a:p>
            <a:r>
              <a:rPr lang="en-US" altLang="en-US" sz="3600" dirty="0"/>
              <a:t>Cost Variance Computation (2 of 2)</a:t>
            </a:r>
            <a:endParaRPr lang="en-US" sz="3600" dirty="0"/>
          </a:p>
        </p:txBody>
      </p:sp>
      <p:sp>
        <p:nvSpPr>
          <p:cNvPr id="4" name="Text Placeholder 3"/>
          <p:cNvSpPr>
            <a:spLocks noGrp="1"/>
          </p:cNvSpPr>
          <p:nvPr>
            <p:ph type="body" sz="quarter" idx="13"/>
          </p:nvPr>
        </p:nvSpPr>
        <p:spPr>
          <a:xfrm>
            <a:off x="462062" y="1600200"/>
            <a:ext cx="8224738" cy="634022"/>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3" name="Content Placeholder 2"/>
          <p:cNvSpPr>
            <a:spLocks noGrp="1"/>
          </p:cNvSpPr>
          <p:nvPr>
            <p:ph idx="1"/>
          </p:nvPr>
        </p:nvSpPr>
        <p:spPr>
          <a:xfrm>
            <a:off x="457200" y="2438400"/>
            <a:ext cx="8229600" cy="4038600"/>
          </a:xfrm>
        </p:spPr>
        <p:txBody>
          <a:bodyPr/>
          <a:lstStyle/>
          <a:p>
            <a:r>
              <a:rPr lang="en-US" sz="2400" b="1" dirty="0"/>
              <a:t>Actual quantity </a:t>
            </a:r>
            <a:r>
              <a:rPr lang="en-US" sz="2400" dirty="0"/>
              <a:t>(AQ) is the actual amount of material or labor used to manufacture the actual quantity of output. </a:t>
            </a:r>
          </a:p>
          <a:p>
            <a:r>
              <a:rPr lang="en-US" sz="2400" b="1" dirty="0"/>
              <a:t>Standard quantity </a:t>
            </a:r>
            <a:r>
              <a:rPr lang="en-US" sz="2400" dirty="0"/>
              <a:t>(SQ) is the standard amount of input for the actual quantity of output.</a:t>
            </a:r>
          </a:p>
          <a:p>
            <a:r>
              <a:rPr lang="en-US" sz="2400" b="1" dirty="0"/>
              <a:t>Actual price </a:t>
            </a:r>
            <a:r>
              <a:rPr lang="en-US" sz="2400" dirty="0"/>
              <a:t>(AP) is the actual amount paid to acquire the actual direct material or direct labor used during the period.</a:t>
            </a:r>
          </a:p>
          <a:p>
            <a:r>
              <a:rPr lang="en-US" sz="2400" b="1" dirty="0"/>
              <a:t>Standard price </a:t>
            </a:r>
            <a:r>
              <a:rPr lang="en-US" sz="2400" dirty="0"/>
              <a:t>(SP) is the standard price.</a:t>
            </a:r>
          </a:p>
        </p:txBody>
      </p:sp>
    </p:spTree>
    <p:extLst>
      <p:ext uri="{BB962C8B-B14F-4D97-AF65-F5344CB8AC3E}">
        <p14:creationId xmlns:p14="http://schemas.microsoft.com/office/powerpoint/2010/main" val="180600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479436" cy="1115518"/>
          </a:xfrm>
        </p:spPr>
        <p:txBody>
          <a:bodyPr/>
          <a:lstStyle/>
          <a:p>
            <a:r>
              <a:rPr lang="en-US" altLang="en-US" sz="3600" dirty="0"/>
              <a:t>General Model of Price and Quantity Variances</a:t>
            </a:r>
            <a:endParaRPr lang="en-US" sz="3600" dirty="0"/>
          </a:p>
        </p:txBody>
      </p:sp>
      <p:sp>
        <p:nvSpPr>
          <p:cNvPr id="4" name="Text Placeholder 3"/>
          <p:cNvSpPr>
            <a:spLocks noGrp="1"/>
          </p:cNvSpPr>
          <p:nvPr>
            <p:ph type="body" sz="quarter" idx="13"/>
          </p:nvPr>
        </p:nvSpPr>
        <p:spPr>
          <a:xfrm>
            <a:off x="685800" y="1600200"/>
            <a:ext cx="7801302" cy="699355"/>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3" name="Content Placeholder 2"/>
          <p:cNvSpPr>
            <a:spLocks noGrp="1"/>
          </p:cNvSpPr>
          <p:nvPr>
            <p:ph idx="1"/>
          </p:nvPr>
        </p:nvSpPr>
        <p:spPr>
          <a:xfrm>
            <a:off x="457200" y="2362200"/>
            <a:ext cx="8327036" cy="4114800"/>
          </a:xfrm>
        </p:spPr>
        <p:txBody>
          <a:bodyPr/>
          <a:lstStyle/>
          <a:p>
            <a:pPr marL="0" indent="0">
              <a:buNone/>
            </a:pPr>
            <a:r>
              <a:rPr lang="en-US" sz="2400" dirty="0"/>
              <a:t>Two main factors cause a cost variance:</a:t>
            </a:r>
          </a:p>
          <a:p>
            <a:r>
              <a:rPr lang="en-US" altLang="en-US" sz="2400" b="1" dirty="0"/>
              <a:t>Cost Variance</a:t>
            </a:r>
          </a:p>
          <a:p>
            <a:pPr marL="803275" lvl="1" indent="-461963" eaLnBrk="1" hangingPunct="1"/>
            <a:r>
              <a:rPr lang="en-US" altLang="en-US" sz="2200" dirty="0"/>
              <a:t>Price Variance (AQ </a:t>
            </a:r>
            <a:r>
              <a:rPr lang="en-US" sz="2200" dirty="0"/>
              <a:t>× </a:t>
            </a:r>
            <a:r>
              <a:rPr lang="en-US" altLang="en-US" sz="2200" dirty="0"/>
              <a:t>AP) – (AQ </a:t>
            </a:r>
            <a:r>
              <a:rPr lang="en-US" sz="2200" dirty="0"/>
              <a:t>× </a:t>
            </a:r>
            <a:r>
              <a:rPr lang="en-US" altLang="en-US" sz="2200" dirty="0"/>
              <a:t>SP)</a:t>
            </a:r>
          </a:p>
          <a:p>
            <a:pPr marL="1258888" lvl="2" indent="-455613" eaLnBrk="1" hangingPunct="1"/>
            <a:r>
              <a:rPr lang="en-US" altLang="en-US" sz="2000" dirty="0"/>
              <a:t>Difference between the actual </a:t>
            </a:r>
            <a:r>
              <a:rPr lang="en-US" altLang="en-US" sz="2000" b="1" dirty="0"/>
              <a:t>price</a:t>
            </a:r>
            <a:r>
              <a:rPr lang="en-US" altLang="en-US" sz="2000" dirty="0"/>
              <a:t> and</a:t>
            </a:r>
            <a:br>
              <a:rPr lang="en-US" altLang="en-US" sz="2000" dirty="0"/>
            </a:br>
            <a:r>
              <a:rPr lang="en-US" altLang="en-US" sz="2000" dirty="0"/>
              <a:t>standard </a:t>
            </a:r>
            <a:r>
              <a:rPr lang="en-US" altLang="en-US" sz="2000" b="1" dirty="0"/>
              <a:t>price</a:t>
            </a:r>
          </a:p>
          <a:p>
            <a:pPr marL="803275" lvl="1" indent="-461963" eaLnBrk="1" hangingPunct="1"/>
            <a:r>
              <a:rPr lang="en-US" altLang="en-US" sz="2200" dirty="0"/>
              <a:t>Quantity Variance (AQ </a:t>
            </a:r>
            <a:r>
              <a:rPr lang="en-US" sz="2200" dirty="0"/>
              <a:t>× </a:t>
            </a:r>
            <a:r>
              <a:rPr lang="en-US" altLang="en-US" sz="2200" dirty="0"/>
              <a:t>SP) – (SQ </a:t>
            </a:r>
            <a:r>
              <a:rPr lang="en-US" sz="2200" dirty="0"/>
              <a:t>× </a:t>
            </a:r>
            <a:r>
              <a:rPr lang="en-US" altLang="en-US" sz="2200" dirty="0"/>
              <a:t>SP)</a:t>
            </a:r>
          </a:p>
          <a:p>
            <a:pPr marL="1258888" lvl="2" indent="-455613" eaLnBrk="1" hangingPunct="1"/>
            <a:r>
              <a:rPr lang="en-US" altLang="en-US" sz="2000" dirty="0"/>
              <a:t>Difference between actual </a:t>
            </a:r>
            <a:r>
              <a:rPr lang="en-US" altLang="en-US" sz="2000" b="1" dirty="0"/>
              <a:t>quantity</a:t>
            </a:r>
            <a:r>
              <a:rPr lang="en-US" altLang="en-US" sz="2000" dirty="0"/>
              <a:t> and</a:t>
            </a:r>
            <a:br>
              <a:rPr lang="en-US" altLang="en-US" sz="2000" dirty="0"/>
            </a:br>
            <a:r>
              <a:rPr lang="en-US" altLang="en-US" sz="2000" dirty="0"/>
              <a:t>standard </a:t>
            </a:r>
            <a:r>
              <a:rPr lang="en-US" altLang="en-US" sz="2000" b="1" dirty="0"/>
              <a:t>quantity</a:t>
            </a:r>
          </a:p>
          <a:p>
            <a:pPr marL="0" indent="0" eaLnBrk="1" hangingPunct="1">
              <a:buNone/>
            </a:pPr>
            <a:r>
              <a:rPr lang="en-US" sz="2400" dirty="0"/>
              <a:t>Isolating these price and quantity factors in a </a:t>
            </a:r>
            <a:br>
              <a:rPr lang="en-US" sz="2400" dirty="0"/>
            </a:br>
            <a:r>
              <a:rPr lang="en-US" sz="2400" dirty="0"/>
              <a:t>cost variance lead to these formulas.</a:t>
            </a:r>
            <a:endParaRPr lang="en-US" altLang="en-US" sz="2400" dirty="0"/>
          </a:p>
        </p:txBody>
      </p:sp>
    </p:spTree>
    <p:extLst>
      <p:ext uri="{BB962C8B-B14F-4D97-AF65-F5344CB8AC3E}">
        <p14:creationId xmlns:p14="http://schemas.microsoft.com/office/powerpoint/2010/main" val="384293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533400"/>
            <a:ext cx="9052560" cy="1066800"/>
          </a:xfrm>
        </p:spPr>
        <p:txBody>
          <a:bodyPr/>
          <a:lstStyle/>
          <a:p>
            <a:r>
              <a:rPr lang="en-US" altLang="en-US" sz="3600" dirty="0"/>
              <a:t>Cost Variance Computation (1 of 3)</a:t>
            </a:r>
            <a:endParaRPr lang="en-US" sz="3600" dirty="0"/>
          </a:p>
        </p:txBody>
      </p:sp>
      <p:sp>
        <p:nvSpPr>
          <p:cNvPr id="4" name="Text Placeholder 3"/>
          <p:cNvSpPr>
            <a:spLocks noGrp="1"/>
          </p:cNvSpPr>
          <p:nvPr>
            <p:ph type="body" sz="quarter" idx="13"/>
          </p:nvPr>
        </p:nvSpPr>
        <p:spPr>
          <a:xfrm>
            <a:off x="384810" y="1600200"/>
            <a:ext cx="8296275" cy="685800"/>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3" name="Content Placeholder 2"/>
          <p:cNvSpPr>
            <a:spLocks noGrp="1"/>
          </p:cNvSpPr>
          <p:nvPr>
            <p:ph idx="1"/>
          </p:nvPr>
        </p:nvSpPr>
        <p:spPr>
          <a:xfrm>
            <a:off x="493396" y="2427649"/>
            <a:ext cx="8187690" cy="3820751"/>
          </a:xfrm>
        </p:spPr>
        <p:txBody>
          <a:bodyPr/>
          <a:lstStyle/>
          <a:p>
            <a:pPr>
              <a:spcBef>
                <a:spcPts val="600"/>
              </a:spcBef>
            </a:pPr>
            <a:r>
              <a:rPr lang="en-US" altLang="en-US" sz="2400" b="1" dirty="0"/>
              <a:t>Standard quantity</a:t>
            </a:r>
            <a:r>
              <a:rPr lang="en-US" altLang="en-US" sz="2400" dirty="0"/>
              <a:t>: Standard quantity is the quantity that </a:t>
            </a:r>
            <a:r>
              <a:rPr lang="en-US" altLang="en-US" sz="2400" b="1" dirty="0"/>
              <a:t>should</a:t>
            </a:r>
            <a:r>
              <a:rPr lang="en-US" altLang="en-US" sz="2400" dirty="0"/>
              <a:t> </a:t>
            </a:r>
            <a:r>
              <a:rPr lang="en-US" altLang="en-US" sz="2400" b="1" dirty="0"/>
              <a:t>have been</a:t>
            </a:r>
            <a:r>
              <a:rPr lang="en-US" altLang="en-US" sz="2400" dirty="0"/>
              <a:t> </a:t>
            </a:r>
            <a:r>
              <a:rPr lang="en-US" altLang="en-US" sz="2400" b="1" dirty="0"/>
              <a:t>used</a:t>
            </a:r>
            <a:r>
              <a:rPr lang="en-US" altLang="en-US" sz="2400" dirty="0"/>
              <a:t> for the actual good output.</a:t>
            </a:r>
          </a:p>
          <a:p>
            <a:pPr>
              <a:spcBef>
                <a:spcPts val="600"/>
              </a:spcBef>
            </a:pPr>
            <a:r>
              <a:rPr lang="en-US" altLang="en-US" sz="2400" dirty="0"/>
              <a:t>Price Variance</a:t>
            </a:r>
          </a:p>
          <a:p>
            <a:pPr marL="793750" lvl="1" indent="-336550">
              <a:spcBef>
                <a:spcPts val="600"/>
              </a:spcBef>
            </a:pPr>
            <a:r>
              <a:rPr lang="en-US" altLang="en-US" sz="2200" dirty="0"/>
              <a:t>Actual Quantity × Actual Price</a:t>
            </a:r>
          </a:p>
          <a:p>
            <a:pPr marL="793750" lvl="1" indent="-336550">
              <a:spcBef>
                <a:spcPts val="600"/>
              </a:spcBef>
            </a:pPr>
            <a:r>
              <a:rPr lang="en-US" altLang="en-US" sz="2200" dirty="0"/>
              <a:t>Actual Quantity × Standard Price</a:t>
            </a:r>
          </a:p>
          <a:p>
            <a:pPr>
              <a:spcBef>
                <a:spcPts val="600"/>
              </a:spcBef>
            </a:pPr>
            <a:r>
              <a:rPr lang="en-US" altLang="en-US" sz="2400" dirty="0"/>
              <a:t>Quantity Variance</a:t>
            </a:r>
          </a:p>
          <a:p>
            <a:pPr marL="793750" lvl="1" indent="-336550">
              <a:spcBef>
                <a:spcPts val="600"/>
              </a:spcBef>
            </a:pPr>
            <a:r>
              <a:rPr lang="en-US" altLang="en-US" sz="2200" dirty="0"/>
              <a:t>Actual Quantity × Standard Price</a:t>
            </a:r>
          </a:p>
          <a:p>
            <a:pPr marL="793750" lvl="1" indent="-336550">
              <a:spcBef>
                <a:spcPts val="600"/>
              </a:spcBef>
            </a:pPr>
            <a:r>
              <a:rPr lang="en-US" altLang="en-US" sz="2200" dirty="0"/>
              <a:t>Standard Quantity × Standard Price</a:t>
            </a:r>
          </a:p>
        </p:txBody>
      </p:sp>
    </p:spTree>
    <p:extLst>
      <p:ext uri="{BB962C8B-B14F-4D97-AF65-F5344CB8AC3E}">
        <p14:creationId xmlns:p14="http://schemas.microsoft.com/office/powerpoint/2010/main" val="233653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533400"/>
            <a:ext cx="9052560" cy="1066800"/>
          </a:xfrm>
        </p:spPr>
        <p:txBody>
          <a:bodyPr/>
          <a:lstStyle/>
          <a:p>
            <a:r>
              <a:rPr lang="en-US" altLang="en-US" sz="3600" dirty="0"/>
              <a:t>Cost Variance Computation (2 of 3)</a:t>
            </a:r>
            <a:endParaRPr lang="en-US" sz="3600" dirty="0"/>
          </a:p>
        </p:txBody>
      </p:sp>
      <p:sp>
        <p:nvSpPr>
          <p:cNvPr id="4" name="Text Placeholder 3"/>
          <p:cNvSpPr>
            <a:spLocks noGrp="1"/>
          </p:cNvSpPr>
          <p:nvPr>
            <p:ph type="body" sz="quarter" idx="13"/>
          </p:nvPr>
        </p:nvSpPr>
        <p:spPr>
          <a:xfrm>
            <a:off x="384810" y="1600200"/>
            <a:ext cx="8296275" cy="685800"/>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sp>
        <p:nvSpPr>
          <p:cNvPr id="3" name="Content Placeholder 2"/>
          <p:cNvSpPr>
            <a:spLocks noGrp="1"/>
          </p:cNvSpPr>
          <p:nvPr>
            <p:ph idx="1"/>
          </p:nvPr>
        </p:nvSpPr>
        <p:spPr>
          <a:xfrm>
            <a:off x="493396" y="2427649"/>
            <a:ext cx="8187690" cy="3973151"/>
          </a:xfrm>
        </p:spPr>
        <p:txBody>
          <a:bodyPr/>
          <a:lstStyle/>
          <a:p>
            <a:pPr>
              <a:spcBef>
                <a:spcPts val="600"/>
              </a:spcBef>
            </a:pPr>
            <a:r>
              <a:rPr lang="en-US" altLang="en-US" sz="2400" b="1" dirty="0">
                <a:latin typeface="Verdana"/>
                <a:ea typeface="Verdana"/>
                <a:cs typeface="Verdana"/>
              </a:rPr>
              <a:t>Standard Price</a:t>
            </a:r>
            <a:r>
              <a:rPr lang="en-US" altLang="en-US" sz="2400" dirty="0">
                <a:latin typeface="Verdana"/>
                <a:ea typeface="Verdana"/>
                <a:cs typeface="Verdana"/>
              </a:rPr>
              <a:t>: </a:t>
            </a:r>
            <a:r>
              <a:rPr lang="en-US" altLang="en-US" sz="2400" dirty="0"/>
              <a:t>Standard price is the amount that </a:t>
            </a:r>
            <a:r>
              <a:rPr lang="en-US" altLang="en-US" sz="2400" b="1" dirty="0"/>
              <a:t>should</a:t>
            </a:r>
            <a:r>
              <a:rPr lang="en-US" altLang="en-US" sz="2400" dirty="0"/>
              <a:t> </a:t>
            </a:r>
            <a:r>
              <a:rPr lang="en-US" altLang="en-US" sz="2400" b="1" dirty="0"/>
              <a:t>have been paid</a:t>
            </a:r>
            <a:r>
              <a:rPr lang="en-US" altLang="en-US" sz="2400" dirty="0"/>
              <a:t> for the resources acquired.</a:t>
            </a:r>
          </a:p>
        </p:txBody>
      </p:sp>
    </p:spTree>
    <p:extLst>
      <p:ext uri="{BB962C8B-B14F-4D97-AF65-F5344CB8AC3E}">
        <p14:creationId xmlns:p14="http://schemas.microsoft.com/office/powerpoint/2010/main" val="3831489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52560" cy="1066800"/>
          </a:xfrm>
        </p:spPr>
        <p:txBody>
          <a:bodyPr/>
          <a:lstStyle/>
          <a:p>
            <a:r>
              <a:rPr lang="en-US" altLang="en-US" sz="3600" dirty="0"/>
              <a:t>Cost Variance Computation (3 of 3) </a:t>
            </a:r>
            <a:endParaRPr lang="en-US" sz="3600" dirty="0"/>
          </a:p>
        </p:txBody>
      </p:sp>
      <p:sp>
        <p:nvSpPr>
          <p:cNvPr id="4" name="Text Placeholder 3"/>
          <p:cNvSpPr>
            <a:spLocks noGrp="1"/>
          </p:cNvSpPr>
          <p:nvPr>
            <p:ph type="body" sz="quarter" idx="13"/>
          </p:nvPr>
        </p:nvSpPr>
        <p:spPr>
          <a:xfrm>
            <a:off x="83820" y="1600200"/>
            <a:ext cx="8968740" cy="613604"/>
          </a:xfrm>
        </p:spPr>
        <p:txBody>
          <a:bodyPr/>
          <a:lstStyle/>
          <a:p>
            <a:pPr algn="ctr"/>
            <a:r>
              <a:rPr lang="en-US" altLang="en-US" sz="1800" b="1" kern="0" dirty="0">
                <a:solidFill>
                  <a:prstClr val="black"/>
                </a:solidFill>
              </a:rPr>
              <a:t>Learning Objective C2: </a:t>
            </a:r>
            <a:r>
              <a:rPr lang="en-US" sz="1800" dirty="0">
                <a:solidFill>
                  <a:prstClr val="black"/>
                </a:solidFill>
              </a:rPr>
              <a:t>Describe cost variances and what they reveal about performance.</a:t>
            </a:r>
            <a:endParaRPr lang="en-US" sz="1800" dirty="0"/>
          </a:p>
        </p:txBody>
      </p:sp>
      <p:graphicFrame>
        <p:nvGraphicFramePr>
          <p:cNvPr id="5" name="Object 4"/>
          <p:cNvGraphicFramePr>
            <a:graphicFrameLocks noChangeAspect="1"/>
          </p:cNvGraphicFramePr>
          <p:nvPr>
            <p:extLst>
              <p:ext uri="{D42A27DB-BD31-4B8C-83A1-F6EECF244321}">
                <p14:modId xmlns:p14="http://schemas.microsoft.com/office/powerpoint/2010/main" val="1640997379"/>
              </p:ext>
            </p:extLst>
          </p:nvPr>
        </p:nvGraphicFramePr>
        <p:xfrm>
          <a:off x="334061" y="2362200"/>
          <a:ext cx="8468258" cy="1799804"/>
        </p:xfrm>
        <a:graphic>
          <a:graphicData uri="http://schemas.openxmlformats.org/presentationml/2006/ole">
            <mc:AlternateContent xmlns:mc="http://schemas.openxmlformats.org/markup-compatibility/2006">
              <mc:Choice xmlns:v="urn:schemas-microsoft-com:vml" Requires="v">
                <p:oleObj spid="_x0000_s9789" name="Equation" r:id="rId4" imgW="5257800" imgH="1117440" progId="Equation.3">
                  <p:embed/>
                </p:oleObj>
              </mc:Choice>
              <mc:Fallback>
                <p:oleObj name="Equation" r:id="rId4" imgW="5257800" imgH="1117440" progId="Equation.3">
                  <p:embed/>
                  <p:pic>
                    <p:nvPicPr>
                      <p:cNvPr id="0" name=""/>
                      <p:cNvPicPr>
                        <a:picLocks noChangeAspect="1" noChangeArrowheads="1"/>
                      </p:cNvPicPr>
                      <p:nvPr/>
                    </p:nvPicPr>
                    <p:blipFill>
                      <a:blip r:embed="rId5"/>
                      <a:srcRect/>
                      <a:stretch>
                        <a:fillRect/>
                      </a:stretch>
                    </p:blipFill>
                    <p:spPr bwMode="auto">
                      <a:xfrm>
                        <a:off x="334061" y="2362200"/>
                        <a:ext cx="8468258" cy="179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a:spLocks noGrp="1"/>
          </p:cNvSpPr>
          <p:nvPr>
            <p:ph idx="1"/>
          </p:nvPr>
        </p:nvSpPr>
        <p:spPr>
          <a:xfrm>
            <a:off x="609600" y="4495800"/>
            <a:ext cx="7972624" cy="1295400"/>
          </a:xfrm>
        </p:spPr>
        <p:txBody>
          <a:bodyPr/>
          <a:lstStyle/>
          <a:p>
            <a:pPr marL="0" indent="0" eaLnBrk="1" hangingPunct="1">
              <a:spcBef>
                <a:spcPts val="600"/>
              </a:spcBef>
              <a:buNone/>
            </a:pPr>
            <a:r>
              <a:rPr lang="en-US" altLang="en-US" sz="2200" b="1" dirty="0"/>
              <a:t>(AP - SP) </a:t>
            </a:r>
            <a:r>
              <a:rPr lang="en-US" sz="2200" b="1" dirty="0"/>
              <a:t>×</a:t>
            </a:r>
            <a:r>
              <a:rPr lang="en-US" sz="2200" dirty="0"/>
              <a:t> </a:t>
            </a:r>
            <a:r>
              <a:rPr lang="en-US" altLang="en-US" sz="2200" b="1" dirty="0"/>
              <a:t>AQ		(AQ - SQ) </a:t>
            </a:r>
            <a:r>
              <a:rPr lang="en-US" sz="2200" b="1" dirty="0"/>
              <a:t>×</a:t>
            </a:r>
            <a:r>
              <a:rPr lang="en-US" sz="2200" dirty="0"/>
              <a:t> </a:t>
            </a:r>
            <a:r>
              <a:rPr lang="en-US" altLang="en-US" sz="2200" b="1" dirty="0"/>
              <a:t>SP</a:t>
            </a:r>
          </a:p>
          <a:p>
            <a:pPr marL="0" indent="0" eaLnBrk="1" hangingPunct="1">
              <a:spcBef>
                <a:spcPts val="600"/>
              </a:spcBef>
              <a:buNone/>
            </a:pPr>
            <a:r>
              <a:rPr lang="en-US" altLang="en-US" sz="2200" b="1" dirty="0"/>
              <a:t>AQ</a:t>
            </a:r>
            <a:r>
              <a:rPr lang="en-US" altLang="en-US" sz="2200" dirty="0"/>
              <a:t> = Actual Quantity 	</a:t>
            </a:r>
            <a:r>
              <a:rPr lang="en-US" altLang="en-US" sz="2200" b="1" dirty="0"/>
              <a:t>SP</a:t>
            </a:r>
            <a:r>
              <a:rPr lang="en-US" altLang="en-US" sz="2200" dirty="0"/>
              <a:t> = Standard Price</a:t>
            </a:r>
          </a:p>
          <a:p>
            <a:pPr marL="0" indent="0" eaLnBrk="1" hangingPunct="1">
              <a:spcBef>
                <a:spcPts val="600"/>
              </a:spcBef>
              <a:buNone/>
            </a:pPr>
            <a:r>
              <a:rPr lang="en-US" altLang="en-US" sz="2200" b="1" dirty="0"/>
              <a:t>AP</a:t>
            </a:r>
            <a:r>
              <a:rPr lang="en-US" altLang="en-US" sz="2200" dirty="0"/>
              <a:t> = Actual Price		</a:t>
            </a:r>
            <a:r>
              <a:rPr lang="en-US" altLang="en-US" sz="2200" b="1" dirty="0"/>
              <a:t>SQ</a:t>
            </a:r>
            <a:r>
              <a:rPr lang="en-US" altLang="en-US" sz="2200" dirty="0"/>
              <a:t> = Standard Quantity</a:t>
            </a:r>
            <a:endParaRPr lang="en-US" sz="2200" dirty="0"/>
          </a:p>
        </p:txBody>
      </p:sp>
    </p:spTree>
    <p:extLst>
      <p:ext uri="{BB962C8B-B14F-4D97-AF65-F5344CB8AC3E}">
        <p14:creationId xmlns:p14="http://schemas.microsoft.com/office/powerpoint/2010/main" val="183121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550" y="2362200"/>
            <a:ext cx="8468450" cy="2438400"/>
          </a:xfrm>
        </p:spPr>
        <p:txBody>
          <a:bodyPr/>
          <a:lstStyle/>
          <a:p>
            <a:r>
              <a:rPr lang="en-US" altLang="en-US" sz="3600" b="1" dirty="0"/>
              <a:t>Learning Objective </a:t>
            </a:r>
            <a:r>
              <a:rPr lang="en-US" altLang="en-US" sz="3600" b="1" dirty="0">
                <a:ea typeface="ＭＳ Ｐゴシック" pitchFamily="34" charset="-128"/>
              </a:rPr>
              <a:t>P2</a:t>
            </a:r>
            <a:r>
              <a:rPr lang="en-US" altLang="en-US" sz="3600" dirty="0">
                <a:ea typeface="ＭＳ Ｐゴシック" pitchFamily="34" charset="-128"/>
              </a:rPr>
              <a:t>: </a:t>
            </a:r>
            <a:r>
              <a:rPr lang="en-US" sz="3600" dirty="0">
                <a:solidFill>
                  <a:prstClr val="black"/>
                </a:solidFill>
              </a:rPr>
              <a:t>Compute materials and labor variances.</a:t>
            </a:r>
            <a:endParaRPr lang="en-US" sz="3600" dirty="0"/>
          </a:p>
        </p:txBody>
      </p:sp>
    </p:spTree>
    <p:extLst>
      <p:ext uri="{BB962C8B-B14F-4D97-AF65-F5344CB8AC3E}">
        <p14:creationId xmlns:p14="http://schemas.microsoft.com/office/powerpoint/2010/main" val="2525519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4" y="533400"/>
            <a:ext cx="8839200" cy="1066800"/>
          </a:xfrm>
        </p:spPr>
        <p:txBody>
          <a:bodyPr/>
          <a:lstStyle/>
          <a:p>
            <a:r>
              <a:rPr lang="en-US" altLang="en-US" sz="3600" dirty="0"/>
              <a:t>Computing Materials and Labor Variances</a:t>
            </a:r>
            <a:endParaRPr lang="en-US" sz="3600" dirty="0"/>
          </a:p>
        </p:txBody>
      </p:sp>
      <p:sp>
        <p:nvSpPr>
          <p:cNvPr id="4" name="Text Placeholder 3"/>
          <p:cNvSpPr>
            <a:spLocks noGrp="1"/>
          </p:cNvSpPr>
          <p:nvPr>
            <p:ph type="body" sz="quarter" idx="13"/>
          </p:nvPr>
        </p:nvSpPr>
        <p:spPr>
          <a:xfrm>
            <a:off x="120868" y="1752600"/>
            <a:ext cx="8883868" cy="346364"/>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idx="1"/>
          </p:nvPr>
        </p:nvSpPr>
        <p:spPr>
          <a:xfrm>
            <a:off x="381000" y="2362200"/>
            <a:ext cx="8382000" cy="838200"/>
          </a:xfrm>
        </p:spPr>
        <p:txBody>
          <a:bodyPr/>
          <a:lstStyle/>
          <a:p>
            <a:pPr marL="0" indent="0">
              <a:buNone/>
            </a:pPr>
            <a:r>
              <a:rPr lang="en-US" altLang="en-US" sz="2400" dirty="0">
                <a:solidFill>
                  <a:schemeClr val="tx2">
                    <a:lumMod val="50000"/>
                  </a:schemeClr>
                </a:solidFill>
              </a:rPr>
              <a:t>G-Max Company makes golf club heads with the following standard cost information:</a:t>
            </a:r>
          </a:p>
        </p:txBody>
      </p:sp>
      <p:graphicFrame>
        <p:nvGraphicFramePr>
          <p:cNvPr id="5" name="Table 4"/>
          <p:cNvGraphicFramePr>
            <a:graphicFrameLocks noGrp="1"/>
          </p:cNvGraphicFramePr>
          <p:nvPr>
            <p:extLst>
              <p:ext uri="{D42A27DB-BD31-4B8C-83A1-F6EECF244321}">
                <p14:modId xmlns:p14="http://schemas.microsoft.com/office/powerpoint/2010/main" val="3275964901"/>
              </p:ext>
            </p:extLst>
          </p:nvPr>
        </p:nvGraphicFramePr>
        <p:xfrm>
          <a:off x="457200" y="3581400"/>
          <a:ext cx="7696200" cy="1234440"/>
        </p:xfrm>
        <a:graphic>
          <a:graphicData uri="http://schemas.openxmlformats.org/drawingml/2006/table">
            <a:tbl>
              <a:tblPr firstRow="1" bandRow="1" bandCol="1">
                <a:tableStyleId>{5940675A-B579-460E-94D1-54222C63F5DA}</a:tableStyleId>
              </a:tblPr>
              <a:tblGrid>
                <a:gridCol w="6318986">
                  <a:extLst>
                    <a:ext uri="{9D8B030D-6E8A-4147-A177-3AD203B41FA5}">
                      <a16:colId xmlns:a16="http://schemas.microsoft.com/office/drawing/2014/main" val="20000"/>
                    </a:ext>
                  </a:extLst>
                </a:gridCol>
                <a:gridCol w="1377214">
                  <a:extLst>
                    <a:ext uri="{9D8B030D-6E8A-4147-A177-3AD203B41FA5}">
                      <a16:colId xmlns:a16="http://schemas.microsoft.com/office/drawing/2014/main" val="20001"/>
                    </a:ext>
                  </a:extLst>
                </a:gridCol>
              </a:tblGrid>
              <a:tr h="411480">
                <a:tc>
                  <a:txBody>
                    <a:bodyPr/>
                    <a:lstStyle/>
                    <a:p>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Direct materials (0.5 lb. per unit at $20 per lb.)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$10.00</a:t>
                      </a:r>
                    </a:p>
                  </a:txBody>
                  <a:tcPr anchor="ctr"/>
                </a:tc>
                <a:extLst>
                  <a:ext uri="{0D108BD9-81ED-4DB2-BD59-A6C34878D82A}">
                    <a16:rowId xmlns:a16="http://schemas.microsoft.com/office/drawing/2014/main" val="10000"/>
                  </a:ext>
                </a:extLst>
              </a:tr>
              <a:tr h="411480">
                <a:tc>
                  <a:txBody>
                    <a:bodyPr/>
                    <a:lstStyle/>
                    <a:p>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Direct labor (1 hr. per unit at $16 per hr.)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16.00</a:t>
                      </a:r>
                    </a:p>
                  </a:txBody>
                  <a:tcPr anchor="ctr"/>
                </a:tc>
                <a:extLst>
                  <a:ext uri="{0D108BD9-81ED-4DB2-BD59-A6C34878D82A}">
                    <a16:rowId xmlns:a16="http://schemas.microsoft.com/office/drawing/2014/main" val="10001"/>
                  </a:ext>
                </a:extLst>
              </a:tr>
              <a:tr h="411480">
                <a:tc>
                  <a:txBody>
                    <a:bodyPr/>
                    <a:lstStyle/>
                    <a:p>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Total standard direct cost per unit</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600" u="sng"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$ 26.00 </a:t>
                      </a:r>
                      <a:endParaRPr lang="en-US" sz="1600" u="sng"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6586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65574" cy="990600"/>
          </a:xfrm>
        </p:spPr>
        <p:txBody>
          <a:bodyPr/>
          <a:lstStyle/>
          <a:p>
            <a:r>
              <a:rPr lang="en-US" altLang="en-US" sz="3600" dirty="0"/>
              <a:t>Materials Cost Variances (1 of 3)</a:t>
            </a:r>
            <a:endParaRPr lang="en-US" sz="3600" dirty="0"/>
          </a:p>
        </p:txBody>
      </p:sp>
      <p:sp>
        <p:nvSpPr>
          <p:cNvPr id="4" name="Text Placeholder 3"/>
          <p:cNvSpPr>
            <a:spLocks noGrp="1"/>
          </p:cNvSpPr>
          <p:nvPr>
            <p:ph type="body" sz="quarter" idx="15"/>
          </p:nvPr>
        </p:nvSpPr>
        <p:spPr>
          <a:xfrm>
            <a:off x="76200" y="1752600"/>
            <a:ext cx="8998427" cy="430129"/>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sz="quarter" idx="16"/>
          </p:nvPr>
        </p:nvSpPr>
        <p:spPr>
          <a:xfrm>
            <a:off x="381000" y="2362200"/>
            <a:ext cx="8305800" cy="1981200"/>
          </a:xfrm>
        </p:spPr>
        <p:txBody>
          <a:bodyPr/>
          <a:lstStyle/>
          <a:p>
            <a:pPr marL="0" indent="0">
              <a:buNone/>
            </a:pPr>
            <a:r>
              <a:rPr lang="en-US" altLang="en-US" sz="2600" dirty="0"/>
              <a:t>During May, G-Max produced 3,500 club heads using 1,800 pounds of material. G-Max paid $21.00 per pound for the material.</a:t>
            </a:r>
            <a:br>
              <a:rPr lang="en-US" altLang="en-US" sz="2600" dirty="0"/>
            </a:br>
            <a:r>
              <a:rPr lang="en-US" altLang="en-US" sz="2600" b="1" dirty="0"/>
              <a:t>Compute the material price and quantity variances.</a:t>
            </a:r>
          </a:p>
        </p:txBody>
      </p:sp>
      <p:graphicFrame>
        <p:nvGraphicFramePr>
          <p:cNvPr id="6" name="Table 5"/>
          <p:cNvGraphicFramePr>
            <a:graphicFrameLocks noGrp="1"/>
          </p:cNvGraphicFramePr>
          <p:nvPr>
            <p:extLst>
              <p:ext uri="{D42A27DB-BD31-4B8C-83A1-F6EECF244321}">
                <p14:modId xmlns:p14="http://schemas.microsoft.com/office/powerpoint/2010/main" val="3549381300"/>
              </p:ext>
            </p:extLst>
          </p:nvPr>
        </p:nvGraphicFramePr>
        <p:xfrm>
          <a:off x="533400" y="4632960"/>
          <a:ext cx="7696200" cy="1234440"/>
        </p:xfrm>
        <a:graphic>
          <a:graphicData uri="http://schemas.openxmlformats.org/drawingml/2006/table">
            <a:tbl>
              <a:tblPr firstRow="1" bandRow="1" bandCol="1">
                <a:tableStyleId>{5940675A-B579-460E-94D1-54222C63F5DA}</a:tableStyleId>
              </a:tblPr>
              <a:tblGrid>
                <a:gridCol w="6318986">
                  <a:extLst>
                    <a:ext uri="{9D8B030D-6E8A-4147-A177-3AD203B41FA5}">
                      <a16:colId xmlns:a16="http://schemas.microsoft.com/office/drawing/2014/main" val="20000"/>
                    </a:ext>
                  </a:extLst>
                </a:gridCol>
                <a:gridCol w="1377214">
                  <a:extLst>
                    <a:ext uri="{9D8B030D-6E8A-4147-A177-3AD203B41FA5}">
                      <a16:colId xmlns:a16="http://schemas.microsoft.com/office/drawing/2014/main" val="20001"/>
                    </a:ext>
                  </a:extLst>
                </a:gridCol>
              </a:tblGrid>
              <a:tr h="411480">
                <a:tc>
                  <a:txBody>
                    <a:bodyPr/>
                    <a:lstStyle/>
                    <a:p>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Direct materials (0.5 lb. per unit at $20 per lb.)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$10.00</a:t>
                      </a:r>
                    </a:p>
                  </a:txBody>
                  <a:tcPr anchor="ctr"/>
                </a:tc>
                <a:extLst>
                  <a:ext uri="{0D108BD9-81ED-4DB2-BD59-A6C34878D82A}">
                    <a16:rowId xmlns:a16="http://schemas.microsoft.com/office/drawing/2014/main" val="10000"/>
                  </a:ext>
                </a:extLst>
              </a:tr>
              <a:tr h="411480">
                <a:tc>
                  <a:txBody>
                    <a:bodyPr/>
                    <a:lstStyle/>
                    <a:p>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Direct labor (1 hr. per unit at $16 per hr.)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16.00</a:t>
                      </a:r>
                    </a:p>
                  </a:txBody>
                  <a:tcPr anchor="ctr"/>
                </a:tc>
                <a:extLst>
                  <a:ext uri="{0D108BD9-81ED-4DB2-BD59-A6C34878D82A}">
                    <a16:rowId xmlns:a16="http://schemas.microsoft.com/office/drawing/2014/main" val="10001"/>
                  </a:ext>
                </a:extLst>
              </a:tr>
              <a:tr h="411480">
                <a:tc>
                  <a:txBody>
                    <a:bodyPr/>
                    <a:lstStyle/>
                    <a:p>
                      <a:r>
                        <a:rPr lang="en-US" altLang="en-US"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Total standard direct cost per unit</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600" u="sng"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$ 26.00 </a:t>
                      </a:r>
                      <a:endParaRPr lang="en-US" sz="1600" u="sng"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48141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65574" cy="990600"/>
          </a:xfrm>
        </p:spPr>
        <p:txBody>
          <a:bodyPr/>
          <a:lstStyle/>
          <a:p>
            <a:r>
              <a:rPr lang="en-US" altLang="en-US" sz="3600" dirty="0"/>
              <a:t>Materials Cost Variances (2 of 3)</a:t>
            </a:r>
            <a:endParaRPr lang="en-US" sz="3600" dirty="0"/>
          </a:p>
        </p:txBody>
      </p:sp>
      <p:sp>
        <p:nvSpPr>
          <p:cNvPr id="4" name="Text Placeholder 3"/>
          <p:cNvSpPr>
            <a:spLocks noGrp="1"/>
          </p:cNvSpPr>
          <p:nvPr>
            <p:ph type="body" sz="quarter" idx="15"/>
          </p:nvPr>
        </p:nvSpPr>
        <p:spPr>
          <a:xfrm>
            <a:off x="76200" y="1600200"/>
            <a:ext cx="8998427" cy="430129"/>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sz="quarter" idx="16"/>
          </p:nvPr>
        </p:nvSpPr>
        <p:spPr>
          <a:xfrm>
            <a:off x="381000" y="2362200"/>
            <a:ext cx="8305800" cy="4114800"/>
          </a:xfrm>
        </p:spPr>
        <p:txBody>
          <a:bodyPr/>
          <a:lstStyle/>
          <a:p>
            <a:pPr marL="0" indent="0">
              <a:buNone/>
            </a:pPr>
            <a:r>
              <a:rPr lang="en-US" altLang="en-US" sz="2600" dirty="0"/>
              <a:t>Use this information to compute the material price and quantity variances before you go to the next slide.</a:t>
            </a:r>
            <a:endParaRPr lang="en-US" sz="2600" dirty="0"/>
          </a:p>
        </p:txBody>
      </p:sp>
    </p:spTree>
    <p:extLst>
      <p:ext uri="{BB962C8B-B14F-4D97-AF65-F5344CB8AC3E}">
        <p14:creationId xmlns:p14="http://schemas.microsoft.com/office/powerpoint/2010/main" val="178489776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37" y="533400"/>
            <a:ext cx="8839726" cy="1066800"/>
          </a:xfrm>
        </p:spPr>
        <p:txBody>
          <a:bodyPr/>
          <a:lstStyle/>
          <a:p>
            <a:r>
              <a:rPr lang="en-US" altLang="en-US" sz="3600" dirty="0"/>
              <a:t>Materials Cost Variances (3 of 3)</a:t>
            </a:r>
            <a:endParaRPr lang="en-US" sz="3600" dirty="0"/>
          </a:p>
        </p:txBody>
      </p:sp>
      <p:sp>
        <p:nvSpPr>
          <p:cNvPr id="4" name="Text Placeholder 3"/>
          <p:cNvSpPr>
            <a:spLocks noGrp="1"/>
          </p:cNvSpPr>
          <p:nvPr>
            <p:ph type="body" sz="quarter" idx="13"/>
          </p:nvPr>
        </p:nvSpPr>
        <p:spPr>
          <a:xfrm>
            <a:off x="99060" y="1600200"/>
            <a:ext cx="8968740" cy="381000"/>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graphicFrame>
        <p:nvGraphicFramePr>
          <p:cNvPr id="6" name="Object 5"/>
          <p:cNvGraphicFramePr>
            <a:graphicFrameLocks noChangeAspect="1"/>
          </p:cNvGraphicFramePr>
          <p:nvPr>
            <p:extLst>
              <p:ext uri="{D42A27DB-BD31-4B8C-83A1-F6EECF244321}">
                <p14:modId xmlns:p14="http://schemas.microsoft.com/office/powerpoint/2010/main" val="1083244792"/>
              </p:ext>
            </p:extLst>
          </p:nvPr>
        </p:nvGraphicFramePr>
        <p:xfrm>
          <a:off x="1371600" y="2209800"/>
          <a:ext cx="6415600" cy="3698482"/>
        </p:xfrm>
        <a:graphic>
          <a:graphicData uri="http://schemas.openxmlformats.org/presentationml/2006/ole">
            <mc:AlternateContent xmlns:mc="http://schemas.openxmlformats.org/markup-compatibility/2006">
              <mc:Choice xmlns:v="urn:schemas-microsoft-com:vml" Requires="v">
                <p:oleObj spid="_x0000_s10812" name="Equation" r:id="rId4" imgW="4381200" imgH="2527200" progId="Equation.3">
                  <p:embed/>
                </p:oleObj>
              </mc:Choice>
              <mc:Fallback>
                <p:oleObj name="Equation" r:id="rId4" imgW="4381200" imgH="2527200" progId="Equation.3">
                  <p:embed/>
                  <p:pic>
                    <p:nvPicPr>
                      <p:cNvPr id="0" name=""/>
                      <p:cNvPicPr/>
                      <p:nvPr/>
                    </p:nvPicPr>
                    <p:blipFill>
                      <a:blip r:embed="rId5"/>
                      <a:stretch>
                        <a:fillRect/>
                      </a:stretch>
                    </p:blipFill>
                    <p:spPr>
                      <a:xfrm>
                        <a:off x="1371600" y="2209800"/>
                        <a:ext cx="6415600" cy="3698482"/>
                      </a:xfrm>
                      <a:prstGeom prst="rect">
                        <a:avLst/>
                      </a:prstGeom>
                    </p:spPr>
                  </p:pic>
                </p:oleObj>
              </mc:Fallback>
            </mc:AlternateContent>
          </a:graphicData>
        </a:graphic>
      </p:graphicFrame>
      <p:sp>
        <p:nvSpPr>
          <p:cNvPr id="3" name="Content Placeholder 2"/>
          <p:cNvSpPr>
            <a:spLocks noGrp="1"/>
          </p:cNvSpPr>
          <p:nvPr>
            <p:ph idx="1"/>
          </p:nvPr>
        </p:nvSpPr>
        <p:spPr>
          <a:xfrm>
            <a:off x="457200" y="6019800"/>
            <a:ext cx="8305800" cy="457200"/>
          </a:xfrm>
        </p:spPr>
        <p:txBody>
          <a:bodyPr/>
          <a:lstStyle/>
          <a:p>
            <a:pPr marL="0" indent="0">
              <a:buNone/>
            </a:pPr>
            <a:r>
              <a:rPr lang="en-US" sz="2400" dirty="0"/>
              <a:t>SQ = 3,500 units × 0.5 per unit = 1,750 lbs.</a:t>
            </a:r>
          </a:p>
        </p:txBody>
      </p:sp>
    </p:spTree>
    <p:extLst>
      <p:ext uri="{BB962C8B-B14F-4D97-AF65-F5344CB8AC3E}">
        <p14:creationId xmlns:p14="http://schemas.microsoft.com/office/powerpoint/2010/main" val="421274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551078"/>
            <a:ext cx="8229600" cy="681910"/>
          </a:xfrm>
        </p:spPr>
        <p:txBody>
          <a:bodyPr/>
          <a:lstStyle/>
          <a:p>
            <a:r>
              <a:rPr lang="en-US" altLang="en-US" sz="3600" dirty="0"/>
              <a:t>Fixed and Flexible Budgets</a:t>
            </a:r>
            <a:endParaRPr lang="en-US" sz="3600" dirty="0"/>
          </a:p>
        </p:txBody>
      </p:sp>
      <p:sp>
        <p:nvSpPr>
          <p:cNvPr id="3" name="Content Placeholder 2"/>
          <p:cNvSpPr>
            <a:spLocks noGrp="1"/>
          </p:cNvSpPr>
          <p:nvPr>
            <p:ph idx="1"/>
          </p:nvPr>
        </p:nvSpPr>
        <p:spPr>
          <a:xfrm>
            <a:off x="381000" y="1447800"/>
            <a:ext cx="8382000" cy="4800600"/>
          </a:xfrm>
        </p:spPr>
        <p:txBody>
          <a:bodyPr/>
          <a:lstStyle/>
          <a:p>
            <a:pPr marL="0" indent="0">
              <a:buNone/>
            </a:pPr>
            <a:r>
              <a:rPr lang="en-US" altLang="en-US" sz="2400" dirty="0"/>
              <a:t>Managers use budgets to control operations and see that planned objectives are met.</a:t>
            </a:r>
          </a:p>
          <a:p>
            <a:r>
              <a:rPr lang="en-US" sz="2400" dirty="0"/>
              <a:t>A </a:t>
            </a:r>
            <a:r>
              <a:rPr lang="en-US" sz="2400" i="1" dirty="0"/>
              <a:t>master budget </a:t>
            </a:r>
            <a:r>
              <a:rPr lang="en-US" sz="2400" dirty="0"/>
              <a:t>based on a predicted level of activity for the budget period. </a:t>
            </a:r>
          </a:p>
          <a:p>
            <a:r>
              <a:rPr lang="en-US" sz="2400" dirty="0"/>
              <a:t>Two alternative approaches: </a:t>
            </a:r>
            <a:r>
              <a:rPr lang="en-US" sz="2400" i="1" dirty="0"/>
              <a:t>fixed </a:t>
            </a:r>
            <a:r>
              <a:rPr lang="en-US" sz="2400" dirty="0"/>
              <a:t>or </a:t>
            </a:r>
            <a:r>
              <a:rPr lang="en-US" sz="2400" i="1" dirty="0"/>
              <a:t>flexible budgeting</a:t>
            </a:r>
            <a:r>
              <a:rPr lang="en-US" sz="2400" dirty="0"/>
              <a:t>. </a:t>
            </a:r>
          </a:p>
          <a:p>
            <a:r>
              <a:rPr lang="en-US" sz="2400" dirty="0"/>
              <a:t>A </a:t>
            </a:r>
            <a:r>
              <a:rPr lang="en-US" sz="2400" b="1" dirty="0"/>
              <a:t>fixed budget, </a:t>
            </a:r>
            <a:r>
              <a:rPr lang="en-US" sz="2400" dirty="0"/>
              <a:t>or </a:t>
            </a:r>
            <a:r>
              <a:rPr lang="en-US" sz="2400" i="1" dirty="0"/>
              <a:t>static budget, </a:t>
            </a:r>
            <a:r>
              <a:rPr lang="en-US" sz="2400" dirty="0"/>
              <a:t>based on a single predicted amount of sales or other activity measure. </a:t>
            </a:r>
          </a:p>
          <a:p>
            <a:r>
              <a:rPr lang="en-US" sz="2400" dirty="0"/>
              <a:t>A </a:t>
            </a:r>
            <a:r>
              <a:rPr lang="en-US" sz="2400" b="1" dirty="0"/>
              <a:t>flexible budget, </a:t>
            </a:r>
            <a:r>
              <a:rPr lang="en-US" sz="2400" dirty="0"/>
              <a:t>or </a:t>
            </a:r>
            <a:r>
              <a:rPr lang="en-US" sz="2400" i="1" dirty="0"/>
              <a:t>variable budget, </a:t>
            </a:r>
            <a:r>
              <a:rPr lang="en-US" sz="2400" dirty="0"/>
              <a:t>based on several different amounts of sales.</a:t>
            </a:r>
            <a:endParaRPr lang="en-US" sz="2400" b="1" dirty="0"/>
          </a:p>
        </p:txBody>
      </p:sp>
    </p:spTree>
    <p:extLst>
      <p:ext uri="{BB962C8B-B14F-4D97-AF65-F5344CB8AC3E}">
        <p14:creationId xmlns:p14="http://schemas.microsoft.com/office/powerpoint/2010/main" val="848174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9166"/>
            <a:ext cx="8489732" cy="1127234"/>
          </a:xfrm>
        </p:spPr>
        <p:txBody>
          <a:bodyPr/>
          <a:lstStyle/>
          <a:p>
            <a:r>
              <a:rPr lang="en-US" altLang="en-US" sz="3600" dirty="0"/>
              <a:t>Evaluating Materials Variances</a:t>
            </a:r>
            <a:endParaRPr lang="en-US" sz="3600" dirty="0"/>
          </a:p>
        </p:txBody>
      </p:sp>
      <p:sp>
        <p:nvSpPr>
          <p:cNvPr id="4" name="Text Placeholder 3"/>
          <p:cNvSpPr>
            <a:spLocks noGrp="1"/>
          </p:cNvSpPr>
          <p:nvPr>
            <p:ph type="body" sz="quarter" idx="13"/>
          </p:nvPr>
        </p:nvSpPr>
        <p:spPr>
          <a:xfrm>
            <a:off x="336332" y="1752600"/>
            <a:ext cx="8458200" cy="381000"/>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idx="1"/>
          </p:nvPr>
        </p:nvSpPr>
        <p:spPr>
          <a:xfrm>
            <a:off x="457200" y="2286000"/>
            <a:ext cx="8337332" cy="4191000"/>
          </a:xfrm>
        </p:spPr>
        <p:txBody>
          <a:bodyPr/>
          <a:lstStyle/>
          <a:p>
            <a:pPr marL="0" indent="0">
              <a:spcBef>
                <a:spcPts val="600"/>
              </a:spcBef>
              <a:buNone/>
            </a:pPr>
            <a:r>
              <a:rPr lang="en-US" sz="2400" dirty="0"/>
              <a:t>Who is responsible for material cost variances??</a:t>
            </a:r>
          </a:p>
          <a:p>
            <a:pPr eaLnBrk="1" hangingPunct="1">
              <a:spcBef>
                <a:spcPts val="600"/>
              </a:spcBef>
            </a:pPr>
            <a:r>
              <a:rPr lang="en-US" altLang="en-US" sz="2400" dirty="0"/>
              <a:t>I am not responsible for this unfavorable material quantity variance.</a:t>
            </a:r>
          </a:p>
          <a:p>
            <a:pPr eaLnBrk="1" hangingPunct="1">
              <a:spcBef>
                <a:spcPts val="600"/>
              </a:spcBef>
            </a:pPr>
            <a:r>
              <a:rPr lang="en-US" altLang="en-US" sz="2400" dirty="0"/>
              <a:t>You purchased cheap material, so my people</a:t>
            </a:r>
            <a:br>
              <a:rPr lang="en-US" altLang="en-US" sz="2400" dirty="0"/>
            </a:br>
            <a:r>
              <a:rPr lang="en-US" altLang="en-US" sz="2400" dirty="0"/>
              <a:t>had to use more of it.</a:t>
            </a:r>
          </a:p>
          <a:p>
            <a:pPr eaLnBrk="1" hangingPunct="1">
              <a:spcBef>
                <a:spcPts val="600"/>
              </a:spcBef>
            </a:pPr>
            <a:r>
              <a:rPr lang="en-US" altLang="en-US" sz="2400" dirty="0"/>
              <a:t>You used too much material because of poorly trained workers and poorly maintained equipment.</a:t>
            </a:r>
          </a:p>
          <a:p>
            <a:pPr eaLnBrk="1" hangingPunct="1">
              <a:spcBef>
                <a:spcPts val="600"/>
              </a:spcBef>
            </a:pPr>
            <a:r>
              <a:rPr lang="en-US" altLang="en-US" sz="2400" dirty="0"/>
              <a:t>Also, your poor scheduling requires me to rush order material at a higher price, causing unfavorable price variances.  </a:t>
            </a:r>
          </a:p>
        </p:txBody>
      </p:sp>
    </p:spTree>
    <p:extLst>
      <p:ext uri="{BB962C8B-B14F-4D97-AF65-F5344CB8AC3E}">
        <p14:creationId xmlns:p14="http://schemas.microsoft.com/office/powerpoint/2010/main" val="3677364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06" y="533400"/>
            <a:ext cx="8763526" cy="1066800"/>
          </a:xfrm>
        </p:spPr>
        <p:txBody>
          <a:bodyPr/>
          <a:lstStyle/>
          <a:p>
            <a:r>
              <a:rPr lang="en-US" sz="3600" dirty="0"/>
              <a:t>NEED-TO-KNOW 21-2 (1 of 3)</a:t>
            </a:r>
          </a:p>
        </p:txBody>
      </p:sp>
      <p:sp>
        <p:nvSpPr>
          <p:cNvPr id="4" name="Text Placeholder 3"/>
          <p:cNvSpPr>
            <a:spLocks noGrp="1"/>
          </p:cNvSpPr>
          <p:nvPr>
            <p:ph type="body" sz="quarter" idx="13"/>
          </p:nvPr>
        </p:nvSpPr>
        <p:spPr>
          <a:xfrm>
            <a:off x="240475" y="1752600"/>
            <a:ext cx="8642132" cy="457200"/>
          </a:xfrm>
        </p:spPr>
        <p:txBody>
          <a:bodyPr/>
          <a:lstStyle/>
          <a:p>
            <a:pPr algn="ctr"/>
            <a:r>
              <a:rPr lang="en-US" altLang="en-US" sz="1800" b="1" kern="0" dirty="0">
                <a:solidFill>
                  <a:prstClr val="black"/>
                </a:solidFill>
              </a:rPr>
              <a:t>Learning Objective </a:t>
            </a:r>
            <a:r>
              <a:rPr lang="en-US" altLang="en-US" sz="1800" b="1" kern="0" dirty="0" err="1">
                <a:solidFill>
                  <a:prstClr val="black"/>
                </a:solidFill>
              </a:rPr>
              <a:t>P2</a:t>
            </a:r>
            <a:r>
              <a:rPr lang="en-US" altLang="en-US" sz="1800" b="1" kern="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idx="1"/>
          </p:nvPr>
        </p:nvSpPr>
        <p:spPr>
          <a:xfrm>
            <a:off x="457201" y="2362200"/>
            <a:ext cx="8229600" cy="3962400"/>
          </a:xfrm>
        </p:spPr>
        <p:txBody>
          <a:bodyPr/>
          <a:lstStyle/>
          <a:p>
            <a:pPr marL="0" indent="0">
              <a:buNone/>
            </a:pPr>
            <a:r>
              <a:rPr lang="en-US" altLang="en-US" sz="2400" dirty="0">
                <a:solidFill>
                  <a:srgbClr val="000000"/>
                </a:solidFill>
              </a:rPr>
              <a:t>A manufacturing company reports the following for one of its products. Compute the direct materials (a) price variance and (b) quantity variance and indicate whether they are favorable or unfavorable.</a:t>
            </a:r>
          </a:p>
          <a:p>
            <a:r>
              <a:rPr lang="en-US" altLang="en-US" sz="2400" dirty="0">
                <a:solidFill>
                  <a:srgbClr val="000000"/>
                </a:solidFill>
              </a:rPr>
              <a:t>Direct materials standard - 8 pounds @ $6.00 per pound</a:t>
            </a:r>
          </a:p>
          <a:p>
            <a:r>
              <a:rPr lang="en-US" altLang="en-US" sz="2400" dirty="0">
                <a:solidFill>
                  <a:srgbClr val="000000"/>
                </a:solidFill>
              </a:rPr>
              <a:t>Actual direct materials used - 83,000 pounds @ $5.80 per pound</a:t>
            </a:r>
            <a:endParaRPr lang="en-US" altLang="en-US" sz="2400" dirty="0"/>
          </a:p>
          <a:p>
            <a:r>
              <a:rPr lang="en-US" altLang="en-US" sz="2400" dirty="0">
                <a:solidFill>
                  <a:srgbClr val="000000"/>
                </a:solidFill>
              </a:rPr>
              <a:t>Actual finished units produced - 10,000</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3281916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5275"/>
            <a:ext cx="8534400" cy="1113807"/>
          </a:xfrm>
        </p:spPr>
        <p:txBody>
          <a:bodyPr/>
          <a:lstStyle/>
          <a:p>
            <a:r>
              <a:rPr lang="en-US" sz="3600" dirty="0"/>
              <a:t>NEED-TO-KNOW 21-2 (2 of 3)</a:t>
            </a:r>
          </a:p>
        </p:txBody>
      </p:sp>
      <p:sp>
        <p:nvSpPr>
          <p:cNvPr id="4" name="Text Placeholder 3"/>
          <p:cNvSpPr>
            <a:spLocks noGrp="1"/>
          </p:cNvSpPr>
          <p:nvPr>
            <p:ph type="body" sz="quarter" idx="13"/>
          </p:nvPr>
        </p:nvSpPr>
        <p:spPr>
          <a:xfrm>
            <a:off x="90105" y="1752600"/>
            <a:ext cx="8968740" cy="381000"/>
          </a:xfrm>
        </p:spPr>
        <p:txBody>
          <a:bodyPr/>
          <a:lstStyle/>
          <a:p>
            <a:pPr algn="ctr"/>
            <a:r>
              <a:rPr lang="en-US" altLang="en-US" sz="1800" b="1" kern="0" dirty="0">
                <a:solidFill>
                  <a:prstClr val="black"/>
                </a:solidFill>
              </a:rPr>
              <a:t>Learning Objective P2: </a:t>
            </a:r>
            <a:r>
              <a:rPr lang="en-US" sz="1800" dirty="0">
                <a:solidFill>
                  <a:prstClr val="black"/>
                </a:solidFill>
              </a:rPr>
              <a:t>Compute materials and labor variances.</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1706355540"/>
              </p:ext>
            </p:extLst>
          </p:nvPr>
        </p:nvGraphicFramePr>
        <p:xfrm>
          <a:off x="609601" y="2209800"/>
          <a:ext cx="8000999" cy="1481107"/>
        </p:xfrm>
        <a:graphic>
          <a:graphicData uri="http://schemas.openxmlformats.org/drawingml/2006/table">
            <a:tbl>
              <a:tblPr firstRow="1" bandRow="1" bandCol="1">
                <a:tableStyleId>{5940675A-B579-460E-94D1-54222C63F5DA}</a:tableStyleId>
              </a:tblPr>
              <a:tblGrid>
                <a:gridCol w="917205">
                  <a:extLst>
                    <a:ext uri="{9D8B030D-6E8A-4147-A177-3AD203B41FA5}">
                      <a16:colId xmlns:a16="http://schemas.microsoft.com/office/drawing/2014/main" val="20000"/>
                    </a:ext>
                  </a:extLst>
                </a:gridCol>
                <a:gridCol w="2659891">
                  <a:extLst>
                    <a:ext uri="{9D8B030D-6E8A-4147-A177-3AD203B41FA5}">
                      <a16:colId xmlns:a16="http://schemas.microsoft.com/office/drawing/2014/main" val="20001"/>
                    </a:ext>
                  </a:extLst>
                </a:gridCol>
                <a:gridCol w="4423903">
                  <a:extLst>
                    <a:ext uri="{9D8B030D-6E8A-4147-A177-3AD203B41FA5}">
                      <a16:colId xmlns:a16="http://schemas.microsoft.com/office/drawing/2014/main" val="20002"/>
                    </a:ext>
                  </a:extLst>
                </a:gridCol>
              </a:tblGrid>
              <a:tr h="366769">
                <a:tc>
                  <a:txBody>
                    <a:bodyPr/>
                    <a:lstStyle/>
                    <a:p>
                      <a:pPr algn="ctr"/>
                      <a:r>
                        <a:rPr lang="en-US" sz="1600" dirty="0">
                          <a:latin typeface="Verdana" pitchFamily="34" charset="0"/>
                          <a:ea typeface="Verdana" pitchFamily="34" charset="0"/>
                          <a:cs typeface="Verdana" pitchFamily="34" charset="0"/>
                        </a:rPr>
                        <a:t>AQ</a:t>
                      </a:r>
                    </a:p>
                  </a:txBody>
                  <a:tcPr anchor="ctr"/>
                </a:tc>
                <a:tc>
                  <a:txBody>
                    <a:bodyPr/>
                    <a:lstStyle/>
                    <a:p>
                      <a:pPr algn="r"/>
                      <a:r>
                        <a:rPr lang="en-US" sz="1600" dirty="0">
                          <a:latin typeface="Verdana" pitchFamily="34" charset="0"/>
                          <a:ea typeface="Verdana" pitchFamily="34" charset="0"/>
                          <a:cs typeface="Verdana" pitchFamily="34" charset="0"/>
                        </a:rPr>
                        <a:t>83,000 lbs.</a:t>
                      </a:r>
                    </a:p>
                  </a:txBody>
                  <a:tcPr anchor="ctr"/>
                </a:tc>
                <a:tc>
                  <a:txBody>
                    <a:bodyPr/>
                    <a:lstStyle/>
                    <a:p>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366769">
                <a:tc>
                  <a:txBody>
                    <a:bodyPr/>
                    <a:lstStyle/>
                    <a:p>
                      <a:pPr algn="ctr"/>
                      <a:r>
                        <a:rPr lang="en-US" sz="1600" dirty="0">
                          <a:latin typeface="Verdana" pitchFamily="34" charset="0"/>
                          <a:ea typeface="Verdana" pitchFamily="34" charset="0"/>
                          <a:cs typeface="Verdana" pitchFamily="34" charset="0"/>
                        </a:rPr>
                        <a:t>AP</a:t>
                      </a:r>
                    </a:p>
                  </a:txBody>
                  <a:tcPr anchor="ctr"/>
                </a:tc>
                <a:tc>
                  <a:txBody>
                    <a:bodyPr/>
                    <a:lstStyle/>
                    <a:p>
                      <a:pPr algn="r"/>
                      <a:r>
                        <a:rPr lang="en-US" sz="1600" dirty="0">
                          <a:latin typeface="Verdana" pitchFamily="34" charset="0"/>
                          <a:ea typeface="Verdana" pitchFamily="34" charset="0"/>
                          <a:cs typeface="Verdana" pitchFamily="34" charset="0"/>
                        </a:rPr>
                        <a:t>$5.80 per lb.</a:t>
                      </a:r>
                    </a:p>
                  </a:txBody>
                  <a:tcPr anchor="ctr"/>
                </a:tc>
                <a:tc>
                  <a:txBody>
                    <a:bodyPr/>
                    <a:lstStyle/>
                    <a:p>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366769">
                <a:tc>
                  <a:txBody>
                    <a:bodyPr/>
                    <a:lstStyle/>
                    <a:p>
                      <a:pPr algn="ctr"/>
                      <a:r>
                        <a:rPr lang="en-US" sz="1600" dirty="0">
                          <a:latin typeface="Verdana" pitchFamily="34" charset="0"/>
                          <a:ea typeface="Verdana" pitchFamily="34" charset="0"/>
                          <a:cs typeface="Verdana" pitchFamily="34" charset="0"/>
                        </a:rPr>
                        <a:t>SQ</a:t>
                      </a:r>
                    </a:p>
                  </a:txBody>
                  <a:tcPr anchor="ctr"/>
                </a:tc>
                <a:tc>
                  <a:txBody>
                    <a:bodyPr/>
                    <a:lstStyle/>
                    <a:p>
                      <a:pPr algn="r"/>
                      <a:r>
                        <a:rPr lang="en-US" sz="1600" dirty="0">
                          <a:latin typeface="Verdana" pitchFamily="34" charset="0"/>
                          <a:ea typeface="Verdana" pitchFamily="34" charset="0"/>
                          <a:cs typeface="Verdana" pitchFamily="34" charset="0"/>
                        </a:rPr>
                        <a:t>80,000 lbs.</a:t>
                      </a:r>
                    </a:p>
                  </a:txBody>
                  <a:tcPr anchor="ctr"/>
                </a:tc>
                <a:tc>
                  <a:txBody>
                    <a:bodyPr/>
                    <a:lstStyle/>
                    <a:p>
                      <a:pPr algn="r"/>
                      <a:r>
                        <a:rPr lang="en-US" sz="1600" dirty="0">
                          <a:latin typeface="Verdana" pitchFamily="34" charset="0"/>
                          <a:ea typeface="Verdana" pitchFamily="34" charset="0"/>
                          <a:cs typeface="Verdana" pitchFamily="34" charset="0"/>
                        </a:rPr>
                        <a:t>(10,000 units</a:t>
                      </a:r>
                      <a:r>
                        <a:rPr lang="en-US" sz="1600" baseline="0" dirty="0">
                          <a:latin typeface="Verdana" pitchFamily="34" charset="0"/>
                          <a:ea typeface="Verdana" pitchFamily="34" charset="0"/>
                          <a:cs typeface="Verdana" pitchFamily="34" charset="0"/>
                        </a:rPr>
                        <a:t> × 8 lbs. per unit)</a:t>
                      </a:r>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380800">
                <a:tc>
                  <a:txBody>
                    <a:bodyPr/>
                    <a:lstStyle/>
                    <a:p>
                      <a:pPr algn="ctr"/>
                      <a:r>
                        <a:rPr lang="en-US" sz="1600" dirty="0">
                          <a:latin typeface="Verdana" pitchFamily="34" charset="0"/>
                          <a:ea typeface="Verdana" pitchFamily="34" charset="0"/>
                          <a:cs typeface="Verdana" pitchFamily="34" charset="0"/>
                        </a:rPr>
                        <a:t>SP</a:t>
                      </a:r>
                    </a:p>
                  </a:txBody>
                  <a:tcPr anchor="ctr"/>
                </a:tc>
                <a:tc>
                  <a:txBody>
                    <a:bodyPr/>
                    <a:lstStyle/>
                    <a:p>
                      <a:pPr algn="r"/>
                      <a:r>
                        <a:rPr lang="en-US" sz="1600" dirty="0">
                          <a:latin typeface="Verdana" pitchFamily="34" charset="0"/>
                          <a:ea typeface="Verdana" pitchFamily="34" charset="0"/>
                          <a:cs typeface="Verdana" pitchFamily="34" charset="0"/>
                        </a:rPr>
                        <a:t>$6.00 lb.</a:t>
                      </a:r>
                    </a:p>
                  </a:txBody>
                  <a:tcPr anchor="ctr"/>
                </a:tc>
                <a:tc>
                  <a:txBody>
                    <a:bodyPr/>
                    <a:lstStyle/>
                    <a:p>
                      <a:endParaRPr lang="en-US" sz="16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1692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5275"/>
            <a:ext cx="8534400" cy="1113807"/>
          </a:xfrm>
        </p:spPr>
        <p:txBody>
          <a:bodyPr/>
          <a:lstStyle/>
          <a:p>
            <a:r>
              <a:rPr lang="en-US" sz="3600" dirty="0"/>
              <a:t>NEED-TO-KNOW 21-2 (3 of 3)</a:t>
            </a:r>
          </a:p>
        </p:txBody>
      </p:sp>
      <p:sp>
        <p:nvSpPr>
          <p:cNvPr id="4" name="Text Placeholder 3"/>
          <p:cNvSpPr>
            <a:spLocks noGrp="1"/>
          </p:cNvSpPr>
          <p:nvPr>
            <p:ph type="body" sz="quarter" idx="13"/>
          </p:nvPr>
        </p:nvSpPr>
        <p:spPr>
          <a:xfrm>
            <a:off x="90105" y="1752600"/>
            <a:ext cx="8968740" cy="381000"/>
          </a:xfrm>
        </p:spPr>
        <p:txBody>
          <a:bodyPr/>
          <a:lstStyle/>
          <a:p>
            <a:pPr algn="ctr"/>
            <a:r>
              <a:rPr lang="en-US" altLang="en-US" sz="1800" b="1" kern="0" dirty="0">
                <a:solidFill>
                  <a:prstClr val="black"/>
                </a:solidFill>
              </a:rPr>
              <a:t>Learning Objective P2: </a:t>
            </a:r>
            <a:r>
              <a:rPr lang="en-US" sz="1800" dirty="0">
                <a:solidFill>
                  <a:prstClr val="black"/>
                </a:solidFill>
              </a:rPr>
              <a:t>Compute materials and labor variances.</a:t>
            </a:r>
            <a:endParaRPr lang="en-US" sz="1800" dirty="0"/>
          </a:p>
        </p:txBody>
      </p:sp>
      <p:graphicFrame>
        <p:nvGraphicFramePr>
          <p:cNvPr id="10" name="Object 9"/>
          <p:cNvGraphicFramePr>
            <a:graphicFrameLocks noChangeAspect="1"/>
          </p:cNvGraphicFramePr>
          <p:nvPr>
            <p:extLst>
              <p:ext uri="{D42A27DB-BD31-4B8C-83A1-F6EECF244321}">
                <p14:modId xmlns:p14="http://schemas.microsoft.com/office/powerpoint/2010/main" val="653019406"/>
              </p:ext>
            </p:extLst>
          </p:nvPr>
        </p:nvGraphicFramePr>
        <p:xfrm>
          <a:off x="347662" y="2438400"/>
          <a:ext cx="8491538" cy="3495676"/>
        </p:xfrm>
        <a:graphic>
          <a:graphicData uri="http://schemas.openxmlformats.org/presentationml/2006/ole">
            <mc:AlternateContent xmlns:mc="http://schemas.openxmlformats.org/markup-compatibility/2006">
              <mc:Choice xmlns:v="urn:schemas-microsoft-com:vml" Requires="v">
                <p:oleObj spid="_x0000_s25690" name="Equation" r:id="rId3" imgW="4356000" imgH="1790640" progId="Equation.3">
                  <p:embed/>
                </p:oleObj>
              </mc:Choice>
              <mc:Fallback>
                <p:oleObj name="Equation" r:id="rId3" imgW="4356000" imgH="1790640" progId="Equation.3">
                  <p:embed/>
                  <p:pic>
                    <p:nvPicPr>
                      <p:cNvPr id="0" name=""/>
                      <p:cNvPicPr>
                        <a:picLocks noChangeAspect="1" noChangeArrowheads="1"/>
                      </p:cNvPicPr>
                      <p:nvPr/>
                    </p:nvPicPr>
                    <p:blipFill>
                      <a:blip r:embed="rId4"/>
                      <a:srcRect/>
                      <a:stretch>
                        <a:fillRect/>
                      </a:stretch>
                    </p:blipFill>
                    <p:spPr bwMode="auto">
                      <a:xfrm>
                        <a:off x="347662" y="2438400"/>
                        <a:ext cx="8491538" cy="349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1555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9052560" cy="1066800"/>
          </a:xfrm>
        </p:spPr>
        <p:txBody>
          <a:bodyPr/>
          <a:lstStyle/>
          <a:p>
            <a:r>
              <a:rPr lang="en-US" altLang="en-US" sz="3600" dirty="0"/>
              <a:t>Labor Cost Variances (1 of 3)</a:t>
            </a:r>
            <a:endParaRPr lang="en-US" sz="3600" dirty="0"/>
          </a:p>
        </p:txBody>
      </p:sp>
      <p:sp>
        <p:nvSpPr>
          <p:cNvPr id="4" name="Text Placeholder 3"/>
          <p:cNvSpPr>
            <a:spLocks noGrp="1"/>
          </p:cNvSpPr>
          <p:nvPr>
            <p:ph type="body" sz="quarter" idx="13"/>
          </p:nvPr>
        </p:nvSpPr>
        <p:spPr>
          <a:xfrm>
            <a:off x="83820" y="1752600"/>
            <a:ext cx="8968740" cy="428204"/>
          </a:xfrm>
        </p:spPr>
        <p:txBody>
          <a:bodyPr/>
          <a:lstStyle/>
          <a:p>
            <a:pPr algn="ctr"/>
            <a:r>
              <a:rPr lang="en-US" altLang="en-US" sz="1800" b="1" kern="0" dirty="0">
                <a:solidFill>
                  <a:prstClr val="black"/>
                </a:solidFill>
              </a:rPr>
              <a:t>Learning Objective P2: </a:t>
            </a:r>
            <a:r>
              <a:rPr lang="en-US" sz="1800" dirty="0">
                <a:solidFill>
                  <a:prstClr val="black"/>
                </a:solidFill>
              </a:rPr>
              <a:t>Compute materials and labor variances.</a:t>
            </a:r>
            <a:endParaRPr lang="en-US" sz="1800" dirty="0"/>
          </a:p>
        </p:txBody>
      </p:sp>
      <p:sp>
        <p:nvSpPr>
          <p:cNvPr id="8" name="Content Placeholder 3"/>
          <p:cNvSpPr>
            <a:spLocks noGrp="1"/>
          </p:cNvSpPr>
          <p:nvPr>
            <p:ph sz="quarter" idx="14"/>
          </p:nvPr>
        </p:nvSpPr>
        <p:spPr>
          <a:xfrm>
            <a:off x="533400" y="2194766"/>
            <a:ext cx="8048824" cy="777034"/>
          </a:xfrm>
        </p:spPr>
        <p:txBody>
          <a:bodyPr/>
          <a:lstStyle/>
          <a:p>
            <a:pPr marL="0" indent="0">
              <a:buNone/>
            </a:pPr>
            <a:r>
              <a:rPr lang="en-US" altLang="en-US" sz="2200" dirty="0"/>
              <a:t>Instead of price and quantity, for direct labor we use the terms rate and hours.</a:t>
            </a:r>
            <a:endParaRPr lang="en-US" sz="2200" dirty="0"/>
          </a:p>
        </p:txBody>
      </p:sp>
      <p:graphicFrame>
        <p:nvGraphicFramePr>
          <p:cNvPr id="7" name="Object 6"/>
          <p:cNvGraphicFramePr>
            <a:graphicFrameLocks noChangeAspect="1"/>
          </p:cNvGraphicFramePr>
          <p:nvPr>
            <p:extLst>
              <p:ext uri="{D42A27DB-BD31-4B8C-83A1-F6EECF244321}">
                <p14:modId xmlns:p14="http://schemas.microsoft.com/office/powerpoint/2010/main" val="1258770773"/>
              </p:ext>
            </p:extLst>
          </p:nvPr>
        </p:nvGraphicFramePr>
        <p:xfrm>
          <a:off x="845502" y="3127374"/>
          <a:ext cx="7445376" cy="1901826"/>
        </p:xfrm>
        <a:graphic>
          <a:graphicData uri="http://schemas.openxmlformats.org/presentationml/2006/ole">
            <mc:AlternateContent xmlns:mc="http://schemas.openxmlformats.org/markup-compatibility/2006">
              <mc:Choice xmlns:v="urn:schemas-microsoft-com:vml" Requires="v">
                <p:oleObj spid="_x0000_s26713" name="Equation" r:id="rId4" imgW="4622760" imgH="1180800" progId="Equation.3">
                  <p:embed/>
                </p:oleObj>
              </mc:Choice>
              <mc:Fallback>
                <p:oleObj name="Equation" r:id="rId4" imgW="4622760" imgH="1180800" progId="Equation.3">
                  <p:embed/>
                  <p:pic>
                    <p:nvPicPr>
                      <p:cNvPr id="0" name=""/>
                      <p:cNvPicPr>
                        <a:picLocks noChangeAspect="1" noChangeArrowheads="1"/>
                      </p:cNvPicPr>
                      <p:nvPr/>
                    </p:nvPicPr>
                    <p:blipFill>
                      <a:blip r:embed="rId5"/>
                      <a:srcRect/>
                      <a:stretch>
                        <a:fillRect/>
                      </a:stretch>
                    </p:blipFill>
                    <p:spPr bwMode="auto">
                      <a:xfrm>
                        <a:off x="845502" y="3127374"/>
                        <a:ext cx="7445376" cy="190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a:spLocks noGrp="1"/>
          </p:cNvSpPr>
          <p:nvPr>
            <p:ph idx="1"/>
          </p:nvPr>
        </p:nvSpPr>
        <p:spPr>
          <a:xfrm>
            <a:off x="609600" y="5181600"/>
            <a:ext cx="7972624" cy="1295400"/>
          </a:xfrm>
        </p:spPr>
        <p:txBody>
          <a:bodyPr/>
          <a:lstStyle/>
          <a:p>
            <a:pPr marL="0" indent="0" eaLnBrk="1" hangingPunct="1">
              <a:spcBef>
                <a:spcPts val="600"/>
              </a:spcBef>
              <a:buNone/>
            </a:pPr>
            <a:r>
              <a:rPr lang="en-US" altLang="en-US" sz="2200" b="1" dirty="0"/>
              <a:t>AH(AR - SR)		SR(AH – SH)</a:t>
            </a:r>
          </a:p>
          <a:p>
            <a:pPr marL="0" indent="0" eaLnBrk="1" hangingPunct="1">
              <a:spcBef>
                <a:spcPts val="600"/>
              </a:spcBef>
              <a:buNone/>
            </a:pPr>
            <a:r>
              <a:rPr lang="en-US" altLang="en-US" sz="2200" b="1" dirty="0"/>
              <a:t>AH</a:t>
            </a:r>
            <a:r>
              <a:rPr lang="en-US" altLang="en-US" sz="2200" dirty="0"/>
              <a:t> = Actual Hours		</a:t>
            </a:r>
            <a:r>
              <a:rPr lang="en-US" altLang="en-US" sz="2200" b="1" dirty="0"/>
              <a:t>SR</a:t>
            </a:r>
            <a:r>
              <a:rPr lang="en-US" altLang="en-US" sz="2200" dirty="0"/>
              <a:t> = Standard Rate</a:t>
            </a:r>
          </a:p>
          <a:p>
            <a:pPr marL="0" indent="0" eaLnBrk="1" hangingPunct="1">
              <a:spcBef>
                <a:spcPts val="600"/>
              </a:spcBef>
              <a:buNone/>
            </a:pPr>
            <a:r>
              <a:rPr lang="en-US" altLang="en-US" sz="2200" b="1" dirty="0"/>
              <a:t>AR</a:t>
            </a:r>
            <a:r>
              <a:rPr lang="en-US" altLang="en-US" sz="2200" dirty="0"/>
              <a:t> = Actual Rate		</a:t>
            </a:r>
            <a:r>
              <a:rPr lang="en-US" altLang="en-US" sz="2200" b="1" dirty="0"/>
              <a:t>SH</a:t>
            </a:r>
            <a:r>
              <a:rPr lang="en-US" altLang="en-US" sz="2200" dirty="0"/>
              <a:t> = Standard Hours</a:t>
            </a:r>
            <a:endParaRPr lang="en-US" sz="2200" dirty="0"/>
          </a:p>
        </p:txBody>
      </p:sp>
    </p:spTree>
    <p:extLst>
      <p:ext uri="{BB962C8B-B14F-4D97-AF65-F5344CB8AC3E}">
        <p14:creationId xmlns:p14="http://schemas.microsoft.com/office/powerpoint/2010/main" val="684628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26" y="590781"/>
            <a:ext cx="8565574" cy="1009419"/>
          </a:xfrm>
        </p:spPr>
        <p:txBody>
          <a:bodyPr/>
          <a:lstStyle/>
          <a:p>
            <a:r>
              <a:rPr lang="en-US" altLang="en-US" sz="3600" dirty="0"/>
              <a:t>Labor Cost Variances (2 of 3)</a:t>
            </a:r>
            <a:endParaRPr lang="en-US" sz="3600" dirty="0"/>
          </a:p>
        </p:txBody>
      </p:sp>
      <p:sp>
        <p:nvSpPr>
          <p:cNvPr id="4" name="Text Placeholder 3"/>
          <p:cNvSpPr>
            <a:spLocks noGrp="1"/>
          </p:cNvSpPr>
          <p:nvPr>
            <p:ph type="body" sz="quarter" idx="15"/>
          </p:nvPr>
        </p:nvSpPr>
        <p:spPr>
          <a:xfrm>
            <a:off x="60960" y="1765544"/>
            <a:ext cx="8998427" cy="368056"/>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sz="quarter" idx="16"/>
          </p:nvPr>
        </p:nvSpPr>
        <p:spPr>
          <a:xfrm>
            <a:off x="457200" y="2298944"/>
            <a:ext cx="8229600" cy="1434856"/>
          </a:xfrm>
        </p:spPr>
        <p:txBody>
          <a:bodyPr/>
          <a:lstStyle/>
          <a:p>
            <a:pPr marL="0" indent="0">
              <a:buNone/>
            </a:pPr>
            <a:r>
              <a:rPr lang="en-US" altLang="en-US" sz="2200" dirty="0"/>
              <a:t>During May, G-Max produced 3,500 club heads working 3,400 hours.  G-Max paid an average of $16.50 per hour for the hours worked.</a:t>
            </a:r>
            <a:br>
              <a:rPr lang="en-US" altLang="en-US" sz="2200" dirty="0"/>
            </a:br>
            <a:r>
              <a:rPr lang="en-US" altLang="en-US" sz="2200" b="1" dirty="0"/>
              <a:t>Compute the labor rate and efficiency variances.</a:t>
            </a:r>
          </a:p>
        </p:txBody>
      </p:sp>
      <p:graphicFrame>
        <p:nvGraphicFramePr>
          <p:cNvPr id="5" name="Table 4"/>
          <p:cNvGraphicFramePr>
            <a:graphicFrameLocks noGrp="1"/>
          </p:cNvGraphicFramePr>
          <p:nvPr>
            <p:extLst>
              <p:ext uri="{D42A27DB-BD31-4B8C-83A1-F6EECF244321}">
                <p14:modId xmlns:p14="http://schemas.microsoft.com/office/powerpoint/2010/main" val="1561186237"/>
              </p:ext>
            </p:extLst>
          </p:nvPr>
        </p:nvGraphicFramePr>
        <p:xfrm>
          <a:off x="457200" y="3855720"/>
          <a:ext cx="8229600" cy="1179776"/>
        </p:xfrm>
        <a:graphic>
          <a:graphicData uri="http://schemas.openxmlformats.org/drawingml/2006/table">
            <a:tbl>
              <a:tblPr firstRow="1" bandRow="1">
                <a:tableStyleId>{5940675A-B579-460E-94D1-54222C63F5DA}</a:tableStyleId>
              </a:tblPr>
              <a:tblGrid>
                <a:gridCol w="6842028">
                  <a:extLst>
                    <a:ext uri="{9D8B030D-6E8A-4147-A177-3AD203B41FA5}">
                      <a16:colId xmlns:a16="http://schemas.microsoft.com/office/drawing/2014/main" val="20000"/>
                    </a:ext>
                  </a:extLst>
                </a:gridCol>
                <a:gridCol w="1387572">
                  <a:extLst>
                    <a:ext uri="{9D8B030D-6E8A-4147-A177-3AD203B41FA5}">
                      <a16:colId xmlns:a16="http://schemas.microsoft.com/office/drawing/2014/main" val="20001"/>
                    </a:ext>
                  </a:extLst>
                </a:gridCol>
              </a:tblGrid>
              <a:tr h="387389">
                <a:tc>
                  <a:txBody>
                    <a:bodyPr/>
                    <a:lstStyle/>
                    <a:p>
                      <a:r>
                        <a:rPr lang="en-US" altLang="en-US" sz="1600" dirty="0">
                          <a:latin typeface="Verdana" panose="020B0604030504040204" pitchFamily="34" charset="0"/>
                          <a:ea typeface="Verdana" panose="020B0604030504040204" pitchFamily="34" charset="0"/>
                          <a:cs typeface="Verdana" panose="020B0604030504040204" pitchFamily="34" charset="0"/>
                        </a:rPr>
                        <a:t>Direct materials (0.5 lb. per unit at $20 lb.)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dirty="0">
                          <a:latin typeface="Verdana" panose="020B0604030504040204" pitchFamily="34" charset="0"/>
                          <a:ea typeface="Verdana" panose="020B0604030504040204" pitchFamily="34" charset="0"/>
                          <a:cs typeface="Verdana" panose="020B0604030504040204" pitchFamily="34" charset="0"/>
                        </a:rPr>
                        <a:t>$10.00</a:t>
                      </a:r>
                    </a:p>
                  </a:txBody>
                  <a:tcPr anchor="ctr"/>
                </a:tc>
                <a:extLst>
                  <a:ext uri="{0D108BD9-81ED-4DB2-BD59-A6C34878D82A}">
                    <a16:rowId xmlns:a16="http://schemas.microsoft.com/office/drawing/2014/main" val="10000"/>
                  </a:ext>
                </a:extLst>
              </a:tr>
              <a:tr h="404998">
                <a:tc>
                  <a:txBody>
                    <a:bodyPr/>
                    <a:lstStyle/>
                    <a:p>
                      <a:r>
                        <a:rPr lang="en-US" altLang="en-US" sz="1600" dirty="0">
                          <a:latin typeface="Verdana" panose="020B0604030504040204" pitchFamily="34" charset="0"/>
                          <a:ea typeface="Verdana" panose="020B0604030504040204" pitchFamily="34" charset="0"/>
                          <a:cs typeface="Verdana" panose="020B0604030504040204" pitchFamily="34" charset="0"/>
                        </a:rPr>
                        <a:t>Direct labor 1 hr. per unit at  $16 per hr.) </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600" u="sng" dirty="0">
                          <a:latin typeface="Verdana" panose="020B0604030504040204" pitchFamily="34" charset="0"/>
                          <a:ea typeface="Verdana" panose="020B0604030504040204" pitchFamily="34" charset="0"/>
                          <a:cs typeface="Verdana" panose="020B0604030504040204" pitchFamily="34" charset="0"/>
                        </a:rPr>
                        <a:t>16.00</a:t>
                      </a:r>
                    </a:p>
                  </a:txBody>
                  <a:tcPr anchor="ctr"/>
                </a:tc>
                <a:extLst>
                  <a:ext uri="{0D108BD9-81ED-4DB2-BD59-A6C34878D82A}">
                    <a16:rowId xmlns:a16="http://schemas.microsoft.com/office/drawing/2014/main" val="10001"/>
                  </a:ext>
                </a:extLst>
              </a:tr>
              <a:tr h="387389">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Total standard direct cost per unit </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Verdana" panose="020B0604030504040204" pitchFamily="34" charset="0"/>
                          <a:ea typeface="Verdana" panose="020B0604030504040204" pitchFamily="34" charset="0"/>
                          <a:cs typeface="Verdana" panose="020B0604030504040204" pitchFamily="34" charset="0"/>
                        </a:rPr>
                        <a:t>$26.00</a:t>
                      </a:r>
                    </a:p>
                  </a:txBody>
                  <a:tcPr anchor="ctr"/>
                </a:tc>
                <a:extLst>
                  <a:ext uri="{0D108BD9-81ED-4DB2-BD59-A6C34878D82A}">
                    <a16:rowId xmlns:a16="http://schemas.microsoft.com/office/drawing/2014/main" val="10002"/>
                  </a:ext>
                </a:extLst>
              </a:tr>
            </a:tbl>
          </a:graphicData>
        </a:graphic>
      </p:graphicFrame>
      <p:sp>
        <p:nvSpPr>
          <p:cNvPr id="8" name="Content Placeholder 7"/>
          <p:cNvSpPr>
            <a:spLocks noGrp="1"/>
          </p:cNvSpPr>
          <p:nvPr>
            <p:ph sz="quarter" idx="17"/>
          </p:nvPr>
        </p:nvSpPr>
        <p:spPr>
          <a:xfrm>
            <a:off x="487680" y="5257800"/>
            <a:ext cx="8199120" cy="1219200"/>
          </a:xfrm>
        </p:spPr>
        <p:txBody>
          <a:bodyPr/>
          <a:lstStyle/>
          <a:p>
            <a:pPr marL="0" indent="0">
              <a:buNone/>
            </a:pPr>
            <a:r>
              <a:rPr lang="en-US" altLang="en-US" sz="2200" dirty="0"/>
              <a:t>Use this information to compute the labor rate and efficiency variances before you go to the next slide. </a:t>
            </a:r>
            <a:endParaRPr lang="en-US" sz="2200" dirty="0"/>
          </a:p>
        </p:txBody>
      </p:sp>
    </p:spTree>
    <p:extLst>
      <p:ext uri="{BB962C8B-B14F-4D97-AF65-F5344CB8AC3E}">
        <p14:creationId xmlns:p14="http://schemas.microsoft.com/office/powerpoint/2010/main" val="246538883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altLang="en-US" sz="3600" dirty="0"/>
              <a:t>Labor Cost Variances (3 of 3)</a:t>
            </a:r>
            <a:endParaRPr lang="en-US" sz="3600" dirty="0"/>
          </a:p>
        </p:txBody>
      </p:sp>
      <p:sp>
        <p:nvSpPr>
          <p:cNvPr id="4" name="Text Placeholder 3"/>
          <p:cNvSpPr>
            <a:spLocks noGrp="1"/>
          </p:cNvSpPr>
          <p:nvPr>
            <p:ph type="body" sz="quarter" idx="13"/>
          </p:nvPr>
        </p:nvSpPr>
        <p:spPr>
          <a:xfrm>
            <a:off x="76200" y="1752600"/>
            <a:ext cx="8968740" cy="381000"/>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graphicFrame>
        <p:nvGraphicFramePr>
          <p:cNvPr id="6" name="Object 5"/>
          <p:cNvGraphicFramePr>
            <a:graphicFrameLocks noChangeAspect="1"/>
          </p:cNvGraphicFramePr>
          <p:nvPr>
            <p:extLst>
              <p:ext uri="{D42A27DB-BD31-4B8C-83A1-F6EECF244321}">
                <p14:modId xmlns:p14="http://schemas.microsoft.com/office/powerpoint/2010/main" val="2156223059"/>
              </p:ext>
            </p:extLst>
          </p:nvPr>
        </p:nvGraphicFramePr>
        <p:xfrm>
          <a:off x="1701909" y="2209800"/>
          <a:ext cx="5784850" cy="3865563"/>
        </p:xfrm>
        <a:graphic>
          <a:graphicData uri="http://schemas.openxmlformats.org/presentationml/2006/ole">
            <mc:AlternateContent xmlns:mc="http://schemas.openxmlformats.org/markup-compatibility/2006">
              <mc:Choice xmlns:v="urn:schemas-microsoft-com:vml" Requires="v">
                <p:oleObj spid="_x0000_s13803" name="Equation" r:id="rId4" imgW="3949560" imgH="2641320" progId="Equation.3">
                  <p:embed/>
                </p:oleObj>
              </mc:Choice>
              <mc:Fallback>
                <p:oleObj name="Equation" r:id="rId4" imgW="3949560" imgH="2641320" progId="Equation.3">
                  <p:embed/>
                  <p:pic>
                    <p:nvPicPr>
                      <p:cNvPr id="0" name=""/>
                      <p:cNvPicPr/>
                      <p:nvPr/>
                    </p:nvPicPr>
                    <p:blipFill>
                      <a:blip r:embed="rId5"/>
                      <a:stretch>
                        <a:fillRect/>
                      </a:stretch>
                    </p:blipFill>
                    <p:spPr>
                      <a:xfrm>
                        <a:off x="1701909" y="2209800"/>
                        <a:ext cx="5784850" cy="3865563"/>
                      </a:xfrm>
                      <a:prstGeom prst="rect">
                        <a:avLst/>
                      </a:prstGeom>
                    </p:spPr>
                  </p:pic>
                </p:oleObj>
              </mc:Fallback>
            </mc:AlternateContent>
          </a:graphicData>
        </a:graphic>
      </p:graphicFrame>
      <p:sp>
        <p:nvSpPr>
          <p:cNvPr id="3" name="Content Placeholder 2"/>
          <p:cNvSpPr>
            <a:spLocks noGrp="1"/>
          </p:cNvSpPr>
          <p:nvPr>
            <p:ph idx="1"/>
          </p:nvPr>
        </p:nvSpPr>
        <p:spPr>
          <a:xfrm>
            <a:off x="304800" y="6019800"/>
            <a:ext cx="8458200" cy="457200"/>
          </a:xfrm>
        </p:spPr>
        <p:txBody>
          <a:bodyPr/>
          <a:lstStyle/>
          <a:p>
            <a:pPr marL="0" indent="0">
              <a:buNone/>
            </a:pPr>
            <a:r>
              <a:rPr lang="en-US" altLang="en-US" sz="2400" dirty="0"/>
              <a:t>SQ = 3,500 units × 1.0 hour per unit = 3,500 hours.</a:t>
            </a:r>
          </a:p>
        </p:txBody>
      </p:sp>
    </p:spTree>
    <p:extLst>
      <p:ext uri="{BB962C8B-B14F-4D97-AF65-F5344CB8AC3E}">
        <p14:creationId xmlns:p14="http://schemas.microsoft.com/office/powerpoint/2010/main" val="3921857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15138"/>
          </a:xfrm>
        </p:spPr>
        <p:txBody>
          <a:bodyPr/>
          <a:lstStyle/>
          <a:p>
            <a:r>
              <a:rPr lang="en-US" altLang="en-US" sz="3600" dirty="0"/>
              <a:t>Evaluating Labor Variances</a:t>
            </a:r>
            <a:endParaRPr lang="en-US" sz="3600" dirty="0"/>
          </a:p>
        </p:txBody>
      </p:sp>
      <p:sp>
        <p:nvSpPr>
          <p:cNvPr id="4" name="Text Placeholder 3"/>
          <p:cNvSpPr>
            <a:spLocks noGrp="1"/>
          </p:cNvSpPr>
          <p:nvPr>
            <p:ph type="body" sz="quarter" idx="13"/>
          </p:nvPr>
        </p:nvSpPr>
        <p:spPr>
          <a:xfrm>
            <a:off x="336332" y="1752600"/>
            <a:ext cx="8458200" cy="346364"/>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idx="1"/>
          </p:nvPr>
        </p:nvSpPr>
        <p:spPr>
          <a:xfrm>
            <a:off x="457200" y="2286000"/>
            <a:ext cx="8229600" cy="4191000"/>
          </a:xfrm>
        </p:spPr>
        <p:txBody>
          <a:bodyPr/>
          <a:lstStyle/>
          <a:p>
            <a:r>
              <a:rPr lang="en-US" sz="2400" b="1" dirty="0"/>
              <a:t>Evaluating Labor Cost Variances</a:t>
            </a:r>
          </a:p>
          <a:p>
            <a:pPr marL="793750" lvl="1" indent="-328613"/>
            <a:r>
              <a:rPr lang="en-US" sz="2200" dirty="0"/>
              <a:t>One possible explanation of  G-Max’s labor rate and efficiency variances is the use of workers with different skill levels.</a:t>
            </a:r>
          </a:p>
          <a:p>
            <a:r>
              <a:rPr lang="en-US" altLang="en-US" sz="2400" b="1" dirty="0"/>
              <a:t>High skill, high rate </a:t>
            </a:r>
            <a:r>
              <a:rPr lang="en-US" altLang="en-US" sz="2400" b="1" dirty="0">
                <a:sym typeface="Wingdings" panose="05000000000000000000" pitchFamily="2" charset="2"/>
              </a:rPr>
              <a:t> </a:t>
            </a:r>
            <a:r>
              <a:rPr lang="en-US" altLang="en-US" sz="2400" b="1" dirty="0"/>
              <a:t>Low skill, low rate</a:t>
            </a:r>
          </a:p>
          <a:p>
            <a:pPr marL="793750" lvl="1" indent="-328613"/>
            <a:r>
              <a:rPr lang="en-US" altLang="en-US" sz="2200" dirty="0"/>
              <a:t>Using highly paid skilled workers to perform unskilled tasks results in an unfavorable rate variance.</a:t>
            </a:r>
          </a:p>
          <a:p>
            <a:pPr marL="793750" lvl="1" indent="-328613"/>
            <a:r>
              <a:rPr lang="en-US" sz="2200" dirty="0"/>
              <a:t>However, fewer labor hours might be required for the work resulting in a favorable efficiency variance.</a:t>
            </a:r>
          </a:p>
        </p:txBody>
      </p:sp>
    </p:spTree>
    <p:extLst>
      <p:ext uri="{BB962C8B-B14F-4D97-AF65-F5344CB8AC3E}">
        <p14:creationId xmlns:p14="http://schemas.microsoft.com/office/powerpoint/2010/main" val="1399412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altLang="en-US" sz="3600" dirty="0"/>
              <a:t>Labor Cost Variances</a:t>
            </a:r>
            <a:endParaRPr lang="en-US" sz="3600" dirty="0"/>
          </a:p>
        </p:txBody>
      </p:sp>
      <p:sp>
        <p:nvSpPr>
          <p:cNvPr id="4" name="Text Placeholder 3"/>
          <p:cNvSpPr>
            <a:spLocks noGrp="1"/>
          </p:cNvSpPr>
          <p:nvPr>
            <p:ph type="body" sz="quarter" idx="13"/>
          </p:nvPr>
        </p:nvSpPr>
        <p:spPr>
          <a:xfrm>
            <a:off x="336332" y="1752600"/>
            <a:ext cx="8458200" cy="304800"/>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idx="1"/>
          </p:nvPr>
        </p:nvSpPr>
        <p:spPr>
          <a:xfrm>
            <a:off x="488732" y="2286000"/>
            <a:ext cx="8198068" cy="4038600"/>
          </a:xfrm>
        </p:spPr>
        <p:txBody>
          <a:bodyPr/>
          <a:lstStyle/>
          <a:p>
            <a:pPr marL="0" indent="0">
              <a:buNone/>
            </a:pPr>
            <a:r>
              <a:rPr lang="en-US" sz="2400" dirty="0"/>
              <a:t>Who is responsible for material cost variances??</a:t>
            </a:r>
            <a:endParaRPr lang="en-US" altLang="en-US" sz="2400" dirty="0"/>
          </a:p>
          <a:p>
            <a:pPr marL="0" indent="0">
              <a:buNone/>
            </a:pPr>
            <a:r>
              <a:rPr lang="en-US" altLang="en-US" sz="2400" dirty="0"/>
              <a:t>Production managers who make work assignments are generally responsible for labor cost variances.</a:t>
            </a:r>
          </a:p>
          <a:p>
            <a:pPr eaLnBrk="1" hangingPunct="1">
              <a:lnSpc>
                <a:spcPct val="90000"/>
              </a:lnSpc>
              <a:spcBef>
                <a:spcPct val="40000"/>
              </a:spcBef>
            </a:pPr>
            <a:r>
              <a:rPr lang="en-US" altLang="en-US" sz="2400" dirty="0"/>
              <a:t>I am not responsible for the unfavorable labor efficiency variance.</a:t>
            </a:r>
          </a:p>
          <a:p>
            <a:pPr eaLnBrk="1" hangingPunct="1">
              <a:lnSpc>
                <a:spcPct val="90000"/>
              </a:lnSpc>
              <a:spcBef>
                <a:spcPct val="40000"/>
              </a:spcBef>
            </a:pPr>
            <a:r>
              <a:rPr lang="en-US" altLang="en-US" sz="2400" dirty="0"/>
              <a:t>You purchased cheap material, so it took more time to process it. </a:t>
            </a:r>
          </a:p>
          <a:p>
            <a:pPr eaLnBrk="1" hangingPunct="1">
              <a:lnSpc>
                <a:spcPct val="90000"/>
              </a:lnSpc>
              <a:spcBef>
                <a:spcPct val="40000"/>
              </a:spcBef>
            </a:pPr>
            <a:r>
              <a:rPr lang="en-US" altLang="en-US" sz="2400" dirty="0"/>
              <a:t>You used too much time because of poorly trained workers and poor supervision.</a:t>
            </a:r>
          </a:p>
        </p:txBody>
      </p:sp>
    </p:spTree>
    <p:extLst>
      <p:ext uri="{BB962C8B-B14F-4D97-AF65-F5344CB8AC3E}">
        <p14:creationId xmlns:p14="http://schemas.microsoft.com/office/powerpoint/2010/main" val="2762925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r>
              <a:rPr lang="en-US" sz="3600" dirty="0"/>
              <a:t>NEED-TO-KNOW 21-3 (1 of 2)</a:t>
            </a:r>
          </a:p>
        </p:txBody>
      </p:sp>
      <p:sp>
        <p:nvSpPr>
          <p:cNvPr id="4" name="Text Placeholder 3"/>
          <p:cNvSpPr>
            <a:spLocks noGrp="1"/>
          </p:cNvSpPr>
          <p:nvPr>
            <p:ph type="body" sz="quarter" idx="13"/>
          </p:nvPr>
        </p:nvSpPr>
        <p:spPr>
          <a:xfrm>
            <a:off x="304800" y="1598468"/>
            <a:ext cx="8505498" cy="382732"/>
          </a:xfrm>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sp>
        <p:nvSpPr>
          <p:cNvPr id="3" name="Content Placeholder 2"/>
          <p:cNvSpPr>
            <a:spLocks noGrp="1"/>
          </p:cNvSpPr>
          <p:nvPr>
            <p:ph idx="1"/>
          </p:nvPr>
        </p:nvSpPr>
        <p:spPr>
          <a:xfrm>
            <a:off x="457200" y="2133600"/>
            <a:ext cx="8229600" cy="914400"/>
          </a:xfrm>
        </p:spPr>
        <p:txBody>
          <a:bodyPr/>
          <a:lstStyle/>
          <a:p>
            <a:pPr marL="0" lvl="0" indent="0">
              <a:buNone/>
            </a:pPr>
            <a:r>
              <a:rPr lang="en-US" altLang="en-US" sz="2400" dirty="0">
                <a:solidFill>
                  <a:srgbClr val="000000"/>
                </a:solidFill>
              </a:rPr>
              <a:t>The following information is available for York Company.</a:t>
            </a:r>
          </a:p>
        </p:txBody>
      </p:sp>
      <p:graphicFrame>
        <p:nvGraphicFramePr>
          <p:cNvPr id="5" name="Table 4"/>
          <p:cNvGraphicFramePr>
            <a:graphicFrameLocks noGrp="1"/>
          </p:cNvGraphicFramePr>
          <p:nvPr>
            <p:extLst>
              <p:ext uri="{D42A27DB-BD31-4B8C-83A1-F6EECF244321}">
                <p14:modId xmlns:p14="http://schemas.microsoft.com/office/powerpoint/2010/main" val="1983610035"/>
              </p:ext>
            </p:extLst>
          </p:nvPr>
        </p:nvGraphicFramePr>
        <p:xfrm>
          <a:off x="550226" y="3124200"/>
          <a:ext cx="7984173" cy="1828800"/>
        </p:xfrm>
        <a:graphic>
          <a:graphicData uri="http://schemas.openxmlformats.org/drawingml/2006/table">
            <a:tbl>
              <a:tblPr firstRow="1" bandRow="1" bandCol="1">
                <a:tableStyleId>{5940675A-B579-460E-94D1-54222C63F5DA}</a:tableStyleId>
              </a:tblPr>
              <a:tblGrid>
                <a:gridCol w="6644039">
                  <a:extLst>
                    <a:ext uri="{9D8B030D-6E8A-4147-A177-3AD203B41FA5}">
                      <a16:colId xmlns:a16="http://schemas.microsoft.com/office/drawing/2014/main" val="20000"/>
                    </a:ext>
                  </a:extLst>
                </a:gridCol>
                <a:gridCol w="1340134">
                  <a:extLst>
                    <a:ext uri="{9D8B030D-6E8A-4147-A177-3AD203B41FA5}">
                      <a16:colId xmlns:a16="http://schemas.microsoft.com/office/drawing/2014/main" val="20001"/>
                    </a:ext>
                  </a:extLst>
                </a:gridCol>
              </a:tblGrid>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Actual direct labor cost (6,250 hours @$13.10 per hour) </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$81,875</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Standard direct labor hours per unit</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2.0 hours</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Standard direct labor rate per hour</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$13.00</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Actual production (units)</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2,500</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Budgeted production (units)</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3,000</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bl>
          </a:graphicData>
        </a:graphic>
      </p:graphicFrame>
      <p:sp>
        <p:nvSpPr>
          <p:cNvPr id="7" name="Content Placeholder 5"/>
          <p:cNvSpPr>
            <a:spLocks noGrp="1"/>
          </p:cNvSpPr>
          <p:nvPr>
            <p:ph sz="quarter" idx="14"/>
          </p:nvPr>
        </p:nvSpPr>
        <p:spPr>
          <a:xfrm>
            <a:off x="457200" y="5105400"/>
            <a:ext cx="8229600" cy="1371600"/>
          </a:xfrm>
        </p:spPr>
        <p:txBody>
          <a:bodyPr/>
          <a:lstStyle/>
          <a:p>
            <a:pPr marL="0" lvl="0" indent="0">
              <a:buNone/>
            </a:pPr>
            <a:r>
              <a:rPr lang="en-US" altLang="en-US" sz="2200" dirty="0">
                <a:solidFill>
                  <a:srgbClr val="000000"/>
                </a:solidFill>
              </a:rPr>
              <a:t>SQ (2,500 units × 2 hrs. per unit = 5,000 standard hrs.)</a:t>
            </a:r>
            <a:endParaRPr lang="en-US" altLang="en-US" sz="2200" dirty="0"/>
          </a:p>
        </p:txBody>
      </p:sp>
    </p:spTree>
    <p:extLst>
      <p:ext uri="{BB962C8B-B14F-4D97-AF65-F5344CB8AC3E}">
        <p14:creationId xmlns:p14="http://schemas.microsoft.com/office/powerpoint/2010/main" val="123533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60" y="559360"/>
            <a:ext cx="8565574" cy="691261"/>
          </a:xfrm>
        </p:spPr>
        <p:txBody>
          <a:bodyPr/>
          <a:lstStyle/>
          <a:p>
            <a:r>
              <a:rPr lang="en-US" altLang="en-US" sz="3600" dirty="0"/>
              <a:t>Fixed Budget Performance Report</a:t>
            </a:r>
            <a:endParaRPr lang="en-US" sz="3600" dirty="0"/>
          </a:p>
        </p:txBody>
      </p:sp>
      <p:sp>
        <p:nvSpPr>
          <p:cNvPr id="4" name="Content Placeholder 3"/>
          <p:cNvSpPr>
            <a:spLocks noGrp="1"/>
          </p:cNvSpPr>
          <p:nvPr>
            <p:ph sz="quarter" idx="16"/>
          </p:nvPr>
        </p:nvSpPr>
        <p:spPr>
          <a:xfrm>
            <a:off x="457200" y="1371601"/>
            <a:ext cx="8153400" cy="1142999"/>
          </a:xfrm>
        </p:spPr>
        <p:txBody>
          <a:bodyPr/>
          <a:lstStyle/>
          <a:p>
            <a:pPr marL="0" indent="0">
              <a:buNone/>
            </a:pPr>
            <a:r>
              <a:rPr lang="en-US" sz="2200" dirty="0"/>
              <a:t>A </a:t>
            </a:r>
            <a:r>
              <a:rPr lang="en-US" sz="2200" b="1" dirty="0"/>
              <a:t>fixed budget</a:t>
            </a:r>
            <a:r>
              <a:rPr lang="en-US" sz="2200" b="1" i="1" dirty="0"/>
              <a:t> is based on a single </a:t>
            </a:r>
            <a:r>
              <a:rPr lang="en-US" sz="2200" dirty="0"/>
              <a:t>predicted amount of sales.</a:t>
            </a:r>
          </a:p>
          <a:p>
            <a:pPr marL="0" indent="0">
              <a:buNone/>
            </a:pPr>
            <a:r>
              <a:rPr lang="en-US" sz="2200" kern="0" dirty="0"/>
              <a:t>Exhibit 21.2</a:t>
            </a:r>
          </a:p>
        </p:txBody>
      </p:sp>
      <p:pic>
        <p:nvPicPr>
          <p:cNvPr id="5" name="Picture 4" descr="A fixed budget performance report for SolCel is given. The report title is SolCel, Fixed Budget Performance Report, For Month Ended January 31, 2017. The report has four columns. The first column has no heading. The other three column headings are Fixed Budget, Actual Results, and Variances*. The asterisk next to Variances indicates a table footnote that reads: *F = Favorable variance; U = Unfavorable variance. The line entries are as follows:&#10;&#10;Sales (in units): 10,000, 12,000, blank&#10;Sales (in dollars): $100,000, $125,000, $25,000 F&#10;Cost of goods sold&#10;Direct materials: 10,000, 13,000, 3,000 U&#10;Direct labor: 15,000, 20,000, 5,000 U&#10;Overhead&#10;Factory supplies: 2,000, 2,100, 100 U&#10;Utilities: 3,000, 4,000, 1,000 U&#10;Depreciation—Machinery: 8,000, 8,000, 0&#10;Supervisory salaries: 11,000, 11,000, 0&#10;Selling expenses&#10;Sales commissions: 9,000, 10,800, 1,800 U&#10;Shipping expenses: 4,000, 4,300, 300 U&#10;General and administrative expenses&#10;Office supplies: 5,000, 5,200, 200 U&#10;Insurance expenses: 1,000, 1,200, 200 U&#10;Depreciation—Office equipment: 7,000, 7,000, 0&#10;Administrative salaries: 13,000, 13,000, 0&#10;Total expenses: 88,000, 99,600, 11,600 U&#10;Incomre from operations: $12,000, $25,400, $13,400 F&#10;&#10;The items in the Variances column are set in red."/>
          <p:cNvPicPr>
            <a:picLocks noChangeAspect="1"/>
          </p:cNvPicPr>
          <p:nvPr/>
        </p:nvPicPr>
        <p:blipFill>
          <a:blip r:embed="rId3"/>
          <a:stretch>
            <a:fillRect/>
          </a:stretch>
        </p:blipFill>
        <p:spPr>
          <a:xfrm>
            <a:off x="2438400" y="2514600"/>
            <a:ext cx="4261016" cy="3958564"/>
          </a:xfrm>
          <a:prstGeom prst="rect">
            <a:avLst/>
          </a:prstGeom>
        </p:spPr>
      </p:pic>
    </p:spTree>
    <p:extLst>
      <p:ext uri="{BB962C8B-B14F-4D97-AF65-F5344CB8AC3E}">
        <p14:creationId xmlns:p14="http://schemas.microsoft.com/office/powerpoint/2010/main" val="169134596"/>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NEED-TO-KNOW 21-3 (2 of 2)</a:t>
            </a:r>
          </a:p>
        </p:txBody>
      </p:sp>
      <p:sp>
        <p:nvSpPr>
          <p:cNvPr id="3" name="Text Placeholder 2"/>
          <p:cNvSpPr>
            <a:spLocks noGrp="1"/>
          </p:cNvSpPr>
          <p:nvPr>
            <p:ph type="body" sz="quarter" idx="13"/>
          </p:nvPr>
        </p:nvSpPr>
        <p:spPr/>
        <p:txBody>
          <a:bodyPr/>
          <a:lstStyle/>
          <a:p>
            <a:pPr algn="ctr"/>
            <a:r>
              <a:rPr lang="en-US" altLang="en-US" sz="1800" b="1" kern="0" dirty="0">
                <a:solidFill>
                  <a:prstClr val="black"/>
                </a:solidFill>
              </a:rPr>
              <a:t>Learning Objective P2:</a:t>
            </a:r>
            <a:r>
              <a:rPr lang="en-US" altLang="en-US" sz="1800" b="1" kern="0" baseline="0" dirty="0">
                <a:solidFill>
                  <a:prstClr val="black"/>
                </a:solidFill>
              </a:rPr>
              <a:t> </a:t>
            </a:r>
            <a:r>
              <a:rPr lang="en-US" sz="1800" dirty="0">
                <a:solidFill>
                  <a:prstClr val="black"/>
                </a:solidFill>
              </a:rPr>
              <a:t>Compute materials and labor variances.</a:t>
            </a:r>
            <a:endParaRPr lang="en-US" sz="1800" dirty="0"/>
          </a:p>
        </p:txBody>
      </p:sp>
      <p:graphicFrame>
        <p:nvGraphicFramePr>
          <p:cNvPr id="8" name="Object 7"/>
          <p:cNvGraphicFramePr>
            <a:graphicFrameLocks noChangeAspect="1"/>
          </p:cNvGraphicFramePr>
          <p:nvPr>
            <p:extLst>
              <p:ext uri="{D42A27DB-BD31-4B8C-83A1-F6EECF244321}">
                <p14:modId xmlns:p14="http://schemas.microsoft.com/office/powerpoint/2010/main" val="505175102"/>
              </p:ext>
            </p:extLst>
          </p:nvPr>
        </p:nvGraphicFramePr>
        <p:xfrm>
          <a:off x="304800" y="2133600"/>
          <a:ext cx="8564563" cy="3495675"/>
        </p:xfrm>
        <a:graphic>
          <a:graphicData uri="http://schemas.openxmlformats.org/presentationml/2006/ole">
            <mc:AlternateContent xmlns:mc="http://schemas.openxmlformats.org/markup-compatibility/2006">
              <mc:Choice xmlns:v="urn:schemas-microsoft-com:vml" Requires="v">
                <p:oleObj spid="_x0000_s20914" name="Equation" r:id="rId3" imgW="4394160" imgH="1790640" progId="Equation.3">
                  <p:embed/>
                </p:oleObj>
              </mc:Choice>
              <mc:Fallback>
                <p:oleObj name="Equation" r:id="rId3" imgW="4394160" imgH="1790640" progId="Equation.3">
                  <p:embed/>
                  <p:pic>
                    <p:nvPicPr>
                      <p:cNvPr id="0" name=""/>
                      <p:cNvPicPr>
                        <a:picLocks noChangeAspect="1" noChangeArrowheads="1"/>
                      </p:cNvPicPr>
                      <p:nvPr/>
                    </p:nvPicPr>
                    <p:blipFill>
                      <a:blip r:embed="rId4"/>
                      <a:srcRect/>
                      <a:stretch>
                        <a:fillRect/>
                      </a:stretch>
                    </p:blipFill>
                    <p:spPr bwMode="auto">
                      <a:xfrm>
                        <a:off x="304800" y="2133600"/>
                        <a:ext cx="8564563"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078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3" y="2335913"/>
            <a:ext cx="8549640" cy="2464687"/>
          </a:xfrm>
        </p:spPr>
        <p:txBody>
          <a:bodyPr/>
          <a:lstStyle/>
          <a:p>
            <a:r>
              <a:rPr lang="en-US" altLang="en-US" sz="3600" b="1" dirty="0"/>
              <a:t>Learning Objective </a:t>
            </a:r>
            <a:r>
              <a:rPr lang="en-US" altLang="en-US" sz="3600" b="1" dirty="0">
                <a:ea typeface="ＭＳ Ｐゴシック" pitchFamily="34" charset="-128"/>
              </a:rPr>
              <a:t>P3:</a:t>
            </a:r>
            <a:r>
              <a:rPr lang="en-US" altLang="en-US" sz="3600" dirty="0">
                <a:ea typeface="ＭＳ Ｐゴシック" pitchFamily="34" charset="-128"/>
              </a:rPr>
              <a:t> </a:t>
            </a:r>
            <a:r>
              <a:rPr lang="en-US" sz="3600" dirty="0">
                <a:solidFill>
                  <a:prstClr val="black"/>
                </a:solidFill>
              </a:rPr>
              <a:t>Compute overhead spending and efficiency variances.</a:t>
            </a:r>
            <a:endParaRPr lang="en-US" sz="3600" dirty="0"/>
          </a:p>
        </p:txBody>
      </p:sp>
    </p:spTree>
    <p:extLst>
      <p:ext uri="{BB962C8B-B14F-4D97-AF65-F5344CB8AC3E}">
        <p14:creationId xmlns:p14="http://schemas.microsoft.com/office/powerpoint/2010/main" val="3363755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34" y="533401"/>
            <a:ext cx="8686800" cy="1038224"/>
          </a:xfrm>
        </p:spPr>
        <p:txBody>
          <a:bodyPr/>
          <a:lstStyle/>
          <a:p>
            <a:r>
              <a:rPr lang="en-US" altLang="en-US" sz="3600" dirty="0"/>
              <a:t>Overhead Standards and Variances</a:t>
            </a:r>
            <a:endParaRPr lang="en-US" sz="3600" dirty="0"/>
          </a:p>
        </p:txBody>
      </p:sp>
      <p:sp>
        <p:nvSpPr>
          <p:cNvPr id="4" name="Text Placeholder 3"/>
          <p:cNvSpPr>
            <a:spLocks noGrp="1"/>
          </p:cNvSpPr>
          <p:nvPr>
            <p:ph type="body" sz="quarter" idx="13"/>
          </p:nvPr>
        </p:nvSpPr>
        <p:spPr>
          <a:xfrm>
            <a:off x="336332" y="1600200"/>
            <a:ext cx="8502868" cy="609600"/>
          </a:xfrm>
        </p:spPr>
        <p:txBody>
          <a:bodyPr/>
          <a:lstStyle/>
          <a:p>
            <a:pPr algn="ctr"/>
            <a:r>
              <a:rPr lang="en-US" altLang="en-US" sz="1800" b="1" kern="0" dirty="0">
                <a:solidFill>
                  <a:prstClr val="black"/>
                </a:solidFill>
              </a:rPr>
              <a:t>Learning Objective P3:</a:t>
            </a:r>
            <a:r>
              <a:rPr lang="en-US" altLang="en-US" sz="1800" b="1" kern="0" baseline="0" dirty="0">
                <a:solidFill>
                  <a:prstClr val="black"/>
                </a:solidFill>
              </a:rPr>
              <a:t>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57200" y="2390197"/>
            <a:ext cx="8153400" cy="1343603"/>
          </a:xfrm>
        </p:spPr>
        <p:txBody>
          <a:bodyPr/>
          <a:lstStyle/>
          <a:p>
            <a:pPr marL="0" indent="0">
              <a:buNone/>
            </a:pPr>
            <a:r>
              <a:rPr lang="en-US" altLang="en-US" sz="2400" dirty="0"/>
              <a:t>Recall that overhead costs are </a:t>
            </a:r>
            <a:r>
              <a:rPr lang="en-US" altLang="en-US" sz="2400" u="sng" dirty="0"/>
              <a:t>assigned</a:t>
            </a:r>
            <a:r>
              <a:rPr lang="en-US" altLang="en-US" sz="2400" dirty="0"/>
              <a:t> to products and services using a </a:t>
            </a:r>
            <a:r>
              <a:rPr lang="en-US" altLang="en-US" sz="2400" b="1" dirty="0"/>
              <a:t>predetermined overhead rate (POHR):</a:t>
            </a:r>
          </a:p>
        </p:txBody>
      </p:sp>
      <p:graphicFrame>
        <p:nvGraphicFramePr>
          <p:cNvPr id="5" name="Object 4"/>
          <p:cNvGraphicFramePr>
            <a:graphicFrameLocks noChangeAspect="1"/>
          </p:cNvGraphicFramePr>
          <p:nvPr>
            <p:extLst>
              <p:ext uri="{D42A27DB-BD31-4B8C-83A1-F6EECF244321}">
                <p14:modId xmlns:p14="http://schemas.microsoft.com/office/powerpoint/2010/main" val="427274112"/>
              </p:ext>
            </p:extLst>
          </p:nvPr>
        </p:nvGraphicFramePr>
        <p:xfrm>
          <a:off x="554130" y="3627686"/>
          <a:ext cx="6456270" cy="1172914"/>
        </p:xfrm>
        <a:graphic>
          <a:graphicData uri="http://schemas.openxmlformats.org/presentationml/2006/ole">
            <mc:AlternateContent xmlns:mc="http://schemas.openxmlformats.org/markup-compatibility/2006">
              <mc:Choice xmlns:v="urn:schemas-microsoft-com:vml" Requires="v">
                <p:oleObj spid="_x0000_s4764" name="Equation" r:id="rId4" imgW="3632040" imgH="660240" progId="Equation.3">
                  <p:embed/>
                </p:oleObj>
              </mc:Choice>
              <mc:Fallback>
                <p:oleObj name="Equation" r:id="rId4" imgW="3632040" imgH="660240" progId="Equation.3">
                  <p:embed/>
                  <p:pic>
                    <p:nvPicPr>
                      <p:cNvPr id="0" name="Object 2"/>
                      <p:cNvPicPr>
                        <a:picLocks noChangeAspect="1" noChangeArrowheads="1"/>
                      </p:cNvPicPr>
                      <p:nvPr/>
                    </p:nvPicPr>
                    <p:blipFill>
                      <a:blip r:embed="rId5"/>
                      <a:srcRect/>
                      <a:stretch>
                        <a:fillRect/>
                      </a:stretch>
                    </p:blipFill>
                    <p:spPr bwMode="auto">
                      <a:xfrm>
                        <a:off x="554130" y="3627686"/>
                        <a:ext cx="6456270" cy="11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07563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07464"/>
          </a:xfrm>
        </p:spPr>
        <p:txBody>
          <a:bodyPr/>
          <a:lstStyle/>
          <a:p>
            <a:r>
              <a:rPr lang="en-US" altLang="en-US" sz="3600" dirty="0"/>
              <a:t>Standard Overhead Rate (1 of 2)</a:t>
            </a:r>
            <a:endParaRPr lang="en-US" sz="3600" dirty="0"/>
          </a:p>
        </p:txBody>
      </p:sp>
      <p:sp>
        <p:nvSpPr>
          <p:cNvPr id="4" name="Text Placeholder 3"/>
          <p:cNvSpPr>
            <a:spLocks noGrp="1"/>
          </p:cNvSpPr>
          <p:nvPr>
            <p:ph type="body" sz="quarter" idx="13"/>
          </p:nvPr>
        </p:nvSpPr>
        <p:spPr>
          <a:xfrm>
            <a:off x="320566" y="1640864"/>
            <a:ext cx="8489732" cy="645136"/>
          </a:xfrm>
        </p:spPr>
        <p:txBody>
          <a:bodyPr/>
          <a:lstStyle/>
          <a:p>
            <a:pPr algn="ctr"/>
            <a:r>
              <a:rPr lang="en-US" altLang="en-US" sz="1800" b="1" kern="0" dirty="0">
                <a:solidFill>
                  <a:prstClr val="black"/>
                </a:solidFill>
              </a:rPr>
              <a:t>Learning Objective P3:</a:t>
            </a:r>
            <a:r>
              <a:rPr lang="en-US" altLang="en-US" sz="1800" b="1" kern="0" baseline="0" dirty="0">
                <a:solidFill>
                  <a:prstClr val="black"/>
                </a:solidFill>
              </a:rPr>
              <a:t>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381000" y="2514601"/>
            <a:ext cx="8305800" cy="3886200"/>
          </a:xfrm>
        </p:spPr>
        <p:txBody>
          <a:bodyPr/>
          <a:lstStyle/>
          <a:p>
            <a:r>
              <a:rPr lang="en-US" sz="2600" i="1" dirty="0"/>
              <a:t>Standard overhead costs are the overhead amounts expected to occur at a certain activity level. </a:t>
            </a:r>
          </a:p>
          <a:p>
            <a:r>
              <a:rPr lang="en-US" sz="2600" dirty="0"/>
              <a:t>To allocate overhead costs to products or services, management needs to establish the standard overhead cost rate. Uses a three-step process:</a:t>
            </a:r>
          </a:p>
        </p:txBody>
      </p:sp>
    </p:spTree>
    <p:extLst>
      <p:ext uri="{BB962C8B-B14F-4D97-AF65-F5344CB8AC3E}">
        <p14:creationId xmlns:p14="http://schemas.microsoft.com/office/powerpoint/2010/main" val="1578440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66" y="549166"/>
            <a:ext cx="8639502" cy="1051034"/>
          </a:xfrm>
        </p:spPr>
        <p:txBody>
          <a:bodyPr/>
          <a:lstStyle/>
          <a:p>
            <a:r>
              <a:rPr lang="en-US" altLang="en-US" sz="3600" dirty="0"/>
              <a:t>Standard Overhead Rate (2 of 2)</a:t>
            </a:r>
            <a:endParaRPr lang="en-US" sz="3600" dirty="0"/>
          </a:p>
        </p:txBody>
      </p:sp>
      <p:sp>
        <p:nvSpPr>
          <p:cNvPr id="4" name="Text Placeholder 3"/>
          <p:cNvSpPr>
            <a:spLocks noGrp="1"/>
          </p:cNvSpPr>
          <p:nvPr>
            <p:ph type="body" sz="quarter" idx="13"/>
          </p:nvPr>
        </p:nvSpPr>
        <p:spPr>
          <a:xfrm>
            <a:off x="336332" y="1600200"/>
            <a:ext cx="8458200" cy="586740"/>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57200" y="2484437"/>
            <a:ext cx="8337332" cy="3992563"/>
          </a:xfrm>
        </p:spPr>
        <p:txBody>
          <a:bodyPr/>
          <a:lstStyle/>
          <a:p>
            <a:r>
              <a:rPr lang="en-US" sz="2600" dirty="0"/>
              <a:t>Standard Overhead Rate</a:t>
            </a:r>
          </a:p>
          <a:p>
            <a:pPr marL="793750" lvl="1" indent="-336550"/>
            <a:r>
              <a:rPr lang="en-US" altLang="en-US" sz="2400" b="1" dirty="0"/>
              <a:t>Step 1: </a:t>
            </a:r>
            <a:r>
              <a:rPr lang="en-US" altLang="en-US" sz="2400" dirty="0"/>
              <a:t>Determine an Allocation Base</a:t>
            </a:r>
          </a:p>
          <a:p>
            <a:pPr marL="793750" lvl="1" indent="-336550"/>
            <a:r>
              <a:rPr lang="en-US" altLang="en-US" sz="2400" b="1" dirty="0"/>
              <a:t>Step 2: </a:t>
            </a:r>
            <a:r>
              <a:rPr lang="en-US" altLang="en-US" sz="2400" dirty="0"/>
              <a:t>Choose a Predicted Activity Level</a:t>
            </a:r>
          </a:p>
          <a:p>
            <a:pPr marL="793750" lvl="1" indent="-336550" eaLnBrk="1" hangingPunct="1"/>
            <a:r>
              <a:rPr lang="en-US" altLang="en-US" sz="2400" b="1" dirty="0"/>
              <a:t>Step 3: </a:t>
            </a:r>
            <a:r>
              <a:rPr lang="en-US" altLang="en-US" sz="2400" dirty="0"/>
              <a:t>Compute the Standard Overhead Rate</a:t>
            </a:r>
          </a:p>
          <a:p>
            <a:pPr eaLnBrk="1" hangingPunct="1"/>
            <a:r>
              <a:rPr lang="en-US" sz="2600" dirty="0"/>
              <a:t>Flexible budgets, showing budgeted amount of overhead for various levels of activity, are used to analyze overhead costs.</a:t>
            </a:r>
          </a:p>
        </p:txBody>
      </p:sp>
    </p:spTree>
    <p:extLst>
      <p:ext uri="{BB962C8B-B14F-4D97-AF65-F5344CB8AC3E}">
        <p14:creationId xmlns:p14="http://schemas.microsoft.com/office/powerpoint/2010/main" val="792482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533400"/>
            <a:ext cx="8565574" cy="1066800"/>
          </a:xfrm>
        </p:spPr>
        <p:txBody>
          <a:bodyPr/>
          <a:lstStyle/>
          <a:p>
            <a:r>
              <a:rPr lang="en-US" altLang="en-US" sz="3600" dirty="0"/>
              <a:t>Flexible Overhead Budgets (1 of 2)</a:t>
            </a:r>
            <a:endParaRPr lang="en-US" sz="3600" dirty="0"/>
          </a:p>
        </p:txBody>
      </p:sp>
      <p:sp>
        <p:nvSpPr>
          <p:cNvPr id="4" name="Text Placeholder 3"/>
          <p:cNvSpPr>
            <a:spLocks noGrp="1"/>
          </p:cNvSpPr>
          <p:nvPr>
            <p:ph type="body" sz="quarter" idx="15"/>
          </p:nvPr>
        </p:nvSpPr>
        <p:spPr>
          <a:xfrm>
            <a:off x="244366" y="1600200"/>
            <a:ext cx="8624094" cy="533400"/>
          </a:xfrm>
        </p:spPr>
        <p:txBody>
          <a:bodyPr/>
          <a:lstStyle/>
          <a:p>
            <a:pPr algn="ctr"/>
            <a:r>
              <a:rPr lang="en-US" altLang="en-US" sz="1800" b="1" kern="0" dirty="0">
                <a:solidFill>
                  <a:prstClr val="black"/>
                </a:solidFill>
              </a:rPr>
              <a:t>Learning Objective P3:</a:t>
            </a:r>
            <a:r>
              <a:rPr lang="en-US" altLang="en-US" sz="1800" b="1" kern="0" baseline="0" dirty="0">
                <a:solidFill>
                  <a:prstClr val="black"/>
                </a:solidFill>
              </a:rPr>
              <a:t> </a:t>
            </a:r>
            <a:r>
              <a:rPr lang="en-US" sz="1800" dirty="0">
                <a:solidFill>
                  <a:prstClr val="black"/>
                </a:solidFill>
              </a:rPr>
              <a:t>Compute overhead spending and efficiency variances.</a:t>
            </a:r>
          </a:p>
        </p:txBody>
      </p:sp>
      <p:sp>
        <p:nvSpPr>
          <p:cNvPr id="6" name="Content Placeholder 5"/>
          <p:cNvSpPr>
            <a:spLocks noGrp="1"/>
          </p:cNvSpPr>
          <p:nvPr>
            <p:ph sz="quarter" idx="16"/>
          </p:nvPr>
        </p:nvSpPr>
        <p:spPr>
          <a:xfrm>
            <a:off x="361950" y="2349249"/>
            <a:ext cx="8506510" cy="851151"/>
          </a:xfrm>
        </p:spPr>
        <p:txBody>
          <a:bodyPr/>
          <a:lstStyle/>
          <a:p>
            <a:pPr marL="0" indent="0">
              <a:buNone/>
            </a:pPr>
            <a:r>
              <a:rPr lang="en-US" altLang="en-US" sz="2400" dirty="0"/>
              <a:t>(Flexible budgets for overhead prepared at several levels of activity)</a:t>
            </a:r>
            <a:endParaRPr lang="en-US" sz="2400" dirty="0"/>
          </a:p>
        </p:txBody>
      </p:sp>
      <p:pic>
        <p:nvPicPr>
          <p:cNvPr id="5122" name="Picture 2" descr="Flexible overhead budgets are shown for G-Max. The title is G-Max, Flexible Overhead Budgets, For the Month Ended May 31, 2017. There are seven columns. The first column has no heading. The next two columns are labeled Variable Amount per Unit and Total Fixed Cost. The last four columns are labeled 70%, 80%, 90%, and 100% and have a spanner head above them that is labeled Flexible Budget at Different Percentages of Monthly Capacity. Most of the lines only have entries in the last four columns so there are several blank places in the statement.&#10;&#10;Productin in units: blank, blank, 3,500, 4,000, 4,500, 5,000&#10;Total variable costs: $1.00, blank, $3,500, $4,000, $4,500, $5,000&#10;Total fixed costs: blank, $4,000, 4,000, 4,000, 4,000, 4,000&#10;Total factory overhead: blank, blank, $7,500, $8,000, $8,500, $9,000&#10;Standard direct labor hours: blank, blank, 3,500, 4,000, 4,500, 5,000&#10;Predetermined OH rate per standard direct labor hour: blank, blank, $2.14, $2.00, $1.89, $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954" y="3200400"/>
            <a:ext cx="7386846"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28995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986"/>
            <a:ext cx="8686800" cy="1028214"/>
          </a:xfrm>
        </p:spPr>
        <p:txBody>
          <a:bodyPr/>
          <a:lstStyle/>
          <a:p>
            <a:r>
              <a:rPr lang="en-US" altLang="en-US" sz="3600" dirty="0"/>
              <a:t>Flexible Overhead Budgets (2 of 2)</a:t>
            </a:r>
            <a:endParaRPr lang="en-US" sz="3600" dirty="0"/>
          </a:p>
        </p:txBody>
      </p:sp>
      <p:sp>
        <p:nvSpPr>
          <p:cNvPr id="4" name="Text Placeholder 3"/>
          <p:cNvSpPr>
            <a:spLocks noGrp="1"/>
          </p:cNvSpPr>
          <p:nvPr>
            <p:ph type="body" sz="quarter" idx="13"/>
          </p:nvPr>
        </p:nvSpPr>
        <p:spPr>
          <a:xfrm>
            <a:off x="488732" y="1626553"/>
            <a:ext cx="8153400" cy="659447"/>
          </a:xfrm>
        </p:spPr>
        <p:txBody>
          <a:bodyPr/>
          <a:lstStyle/>
          <a:p>
            <a:pPr algn="ctr"/>
            <a:r>
              <a:rPr lang="en-US" altLang="en-US" sz="1800" b="1" kern="0" dirty="0">
                <a:solidFill>
                  <a:prstClr val="black"/>
                </a:solidFill>
              </a:rPr>
              <a:t>Learning Objective P3:</a:t>
            </a:r>
            <a:r>
              <a:rPr lang="en-US" altLang="en-US" sz="1800" b="1" kern="0" baseline="0" dirty="0">
                <a:solidFill>
                  <a:prstClr val="black"/>
                </a:solidFill>
              </a:rPr>
              <a:t>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09902" y="2514601"/>
            <a:ext cx="8353098" cy="3886200"/>
          </a:xfrm>
        </p:spPr>
        <p:txBody>
          <a:bodyPr/>
          <a:lstStyle/>
          <a:p>
            <a:r>
              <a:rPr lang="en-US" altLang="en-US" sz="2400" dirty="0"/>
              <a:t>G-Max predicted an 80 percent activity level.</a:t>
            </a:r>
          </a:p>
          <a:p>
            <a:r>
              <a:rPr lang="en-US" sz="2400" dirty="0"/>
              <a:t>This standard overhead rate will be used in computing overhead cost variances.</a:t>
            </a:r>
          </a:p>
          <a:p>
            <a:r>
              <a:rPr lang="en-US" altLang="en-US" sz="2400" dirty="0"/>
              <a:t>Standard overhead rate is: $8,000 ÷ 4,000 DL hours = $2.00 per DL hour</a:t>
            </a:r>
          </a:p>
        </p:txBody>
      </p:sp>
    </p:spTree>
    <p:extLst>
      <p:ext uri="{BB962C8B-B14F-4D97-AF65-F5344CB8AC3E}">
        <p14:creationId xmlns:p14="http://schemas.microsoft.com/office/powerpoint/2010/main" val="1565100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066800"/>
          </a:xfrm>
        </p:spPr>
        <p:txBody>
          <a:bodyPr/>
          <a:lstStyle/>
          <a:p>
            <a:r>
              <a:rPr lang="en-US" altLang="en-US" sz="3600" dirty="0"/>
              <a:t>Computing Overhead Cost Variances</a:t>
            </a:r>
            <a:endParaRPr lang="en-US" sz="3600" dirty="0"/>
          </a:p>
        </p:txBody>
      </p:sp>
      <p:sp>
        <p:nvSpPr>
          <p:cNvPr id="4" name="Text Placeholder 3"/>
          <p:cNvSpPr>
            <a:spLocks noGrp="1"/>
          </p:cNvSpPr>
          <p:nvPr>
            <p:ph type="body" sz="quarter" idx="13"/>
          </p:nvPr>
        </p:nvSpPr>
        <p:spPr>
          <a:xfrm>
            <a:off x="244366" y="1600200"/>
            <a:ext cx="8651175" cy="609600"/>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57200" y="2368498"/>
            <a:ext cx="8229600" cy="4108502"/>
          </a:xfrm>
        </p:spPr>
        <p:txBody>
          <a:bodyPr/>
          <a:lstStyle/>
          <a:p>
            <a:pPr marL="0" indent="0">
              <a:spcBef>
                <a:spcPts val="600"/>
              </a:spcBef>
              <a:buNone/>
            </a:pPr>
            <a:r>
              <a:rPr lang="en-US" sz="2400" dirty="0"/>
              <a:t>The difference between the total overhead cost applied to products and the total overhead cost actually incurred is called an overhead cost variance. It’s defined as:</a:t>
            </a:r>
          </a:p>
          <a:p>
            <a:pPr marL="0" indent="0" eaLnBrk="1" hangingPunct="1">
              <a:spcBef>
                <a:spcPts val="600"/>
              </a:spcBef>
              <a:buNone/>
            </a:pPr>
            <a:r>
              <a:rPr lang="en-US" altLang="en-US" sz="2400" b="1" dirty="0"/>
              <a:t>Overhead cost variance (OCV) = Actual overhead incurred (AOI) – Standard overhead applied (SOA)</a:t>
            </a:r>
          </a:p>
        </p:txBody>
      </p:sp>
    </p:spTree>
    <p:extLst>
      <p:ext uri="{BB962C8B-B14F-4D97-AF65-F5344CB8AC3E}">
        <p14:creationId xmlns:p14="http://schemas.microsoft.com/office/powerpoint/2010/main" val="826645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2" y="533400"/>
            <a:ext cx="8915400" cy="1066800"/>
          </a:xfrm>
        </p:spPr>
        <p:txBody>
          <a:bodyPr/>
          <a:lstStyle/>
          <a:p>
            <a:r>
              <a:rPr lang="en-US" altLang="en-US" sz="3600" dirty="0"/>
              <a:t>Total Overhead Cost Variance (1 of 2)</a:t>
            </a:r>
            <a:endParaRPr lang="en-US" sz="3600" dirty="0"/>
          </a:p>
        </p:txBody>
      </p:sp>
      <p:sp>
        <p:nvSpPr>
          <p:cNvPr id="4" name="Text Placeholder 3"/>
          <p:cNvSpPr>
            <a:spLocks noGrp="1"/>
          </p:cNvSpPr>
          <p:nvPr>
            <p:ph type="body" sz="quarter" idx="13"/>
          </p:nvPr>
        </p:nvSpPr>
        <p:spPr>
          <a:xfrm>
            <a:off x="73280" y="1600200"/>
            <a:ext cx="8968740" cy="557822"/>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381000" y="2408237"/>
            <a:ext cx="8305800" cy="4068763"/>
          </a:xfrm>
        </p:spPr>
        <p:txBody>
          <a:bodyPr/>
          <a:lstStyle/>
          <a:p>
            <a:pPr marL="0" indent="0">
              <a:buNone/>
            </a:pPr>
            <a:r>
              <a:rPr lang="en-US" altLang="en-US" sz="2600" dirty="0">
                <a:solidFill>
                  <a:schemeClr val="tx2"/>
                </a:solidFill>
              </a:rPr>
              <a:t>Ex: During May, G-Max produced 3,500 club heads working 3,400 hours.  </a:t>
            </a:r>
            <a:br>
              <a:rPr lang="en-US" altLang="en-US" sz="2600" dirty="0">
                <a:solidFill>
                  <a:schemeClr val="tx2"/>
                </a:solidFill>
              </a:rPr>
            </a:br>
            <a:r>
              <a:rPr lang="en-US" altLang="en-US" sz="2600" dirty="0">
                <a:solidFill>
                  <a:schemeClr val="tx2"/>
                </a:solidFill>
              </a:rPr>
              <a:t>G-Max budgeted for 4,000 units (80%).</a:t>
            </a:r>
            <a:br>
              <a:rPr lang="en-US" altLang="en-US" sz="2600" dirty="0">
                <a:solidFill>
                  <a:schemeClr val="tx2"/>
                </a:solidFill>
              </a:rPr>
            </a:br>
            <a:r>
              <a:rPr lang="en-US" altLang="en-US" sz="2600" dirty="0">
                <a:solidFill>
                  <a:schemeClr val="tx2"/>
                </a:solidFill>
              </a:rPr>
              <a:t>Actual variable overhead was $3,650 and actual fixed overhead was $4,000.</a:t>
            </a:r>
          </a:p>
        </p:txBody>
      </p:sp>
    </p:spTree>
    <p:extLst>
      <p:ext uri="{BB962C8B-B14F-4D97-AF65-F5344CB8AC3E}">
        <p14:creationId xmlns:p14="http://schemas.microsoft.com/office/powerpoint/2010/main" val="3011413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9166"/>
            <a:ext cx="8915400" cy="1051034"/>
          </a:xfrm>
        </p:spPr>
        <p:txBody>
          <a:bodyPr/>
          <a:lstStyle/>
          <a:p>
            <a:r>
              <a:rPr lang="en-US" altLang="en-US" sz="3600" dirty="0"/>
              <a:t>Total Overhead Cost Variance (2 of 2)</a:t>
            </a:r>
            <a:endParaRPr lang="en-US" sz="3600" dirty="0"/>
          </a:p>
        </p:txBody>
      </p:sp>
      <p:sp>
        <p:nvSpPr>
          <p:cNvPr id="4" name="Text Placeholder 3"/>
          <p:cNvSpPr>
            <a:spLocks noGrp="1"/>
          </p:cNvSpPr>
          <p:nvPr>
            <p:ph type="body" sz="quarter" idx="13"/>
          </p:nvPr>
        </p:nvSpPr>
        <p:spPr>
          <a:xfrm>
            <a:off x="244366" y="1600200"/>
            <a:ext cx="8655268" cy="585616"/>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57200" y="2362200"/>
            <a:ext cx="8305800" cy="4114800"/>
          </a:xfrm>
        </p:spPr>
        <p:txBody>
          <a:bodyPr/>
          <a:lstStyle/>
          <a:p>
            <a:pPr marL="0" indent="0">
              <a:buNone/>
            </a:pPr>
            <a:r>
              <a:rPr lang="en-US" altLang="en-US" sz="2400" dirty="0"/>
              <a:t>Overhead cost variance (OCV) = Actual overhead incurred (AOI) − Standard overhead applied (SOA)</a:t>
            </a:r>
          </a:p>
          <a:p>
            <a:pPr marL="0" indent="0">
              <a:buNone/>
            </a:pPr>
            <a:r>
              <a:rPr lang="en-US" altLang="en-US" sz="2400" dirty="0"/>
              <a:t>(OCV) = $3,650 + $4,000 − 3,500 DLH × $2.00 per DLH</a:t>
            </a:r>
          </a:p>
          <a:p>
            <a:pPr marL="0" indent="0">
              <a:buNone/>
            </a:pPr>
            <a:r>
              <a:rPr lang="en-US" altLang="en-US" sz="2400" dirty="0"/>
              <a:t>(OCV) = $7,650 − $7,000</a:t>
            </a:r>
          </a:p>
          <a:p>
            <a:pPr marL="0" indent="0">
              <a:buNone/>
            </a:pPr>
            <a:r>
              <a:rPr lang="en-US" altLang="en-US" sz="2400" dirty="0"/>
              <a:t>(OCV) = (unfavorable) $650</a:t>
            </a:r>
          </a:p>
          <a:p>
            <a:pPr marL="0" indent="0">
              <a:buNone/>
            </a:pPr>
            <a:r>
              <a:rPr lang="en-US" altLang="en-US" sz="2400" dirty="0"/>
              <a:t>To help identify factors causing the overhead cost variance, let’s analyze this variance separately for </a:t>
            </a:r>
            <a:r>
              <a:rPr lang="en-US" altLang="en-US" sz="2400" i="1" dirty="0"/>
              <a:t>controllable</a:t>
            </a:r>
            <a:r>
              <a:rPr lang="en-US" altLang="en-US" sz="2400" dirty="0"/>
              <a:t> and </a:t>
            </a:r>
            <a:r>
              <a:rPr lang="en-US" altLang="en-US" sz="2400" i="1" dirty="0"/>
              <a:t>volume</a:t>
            </a:r>
            <a:r>
              <a:rPr lang="en-US" altLang="en-US" sz="2400" dirty="0"/>
              <a:t> variances. </a:t>
            </a:r>
          </a:p>
        </p:txBody>
      </p:sp>
    </p:spTree>
    <p:extLst>
      <p:ext uri="{BB962C8B-B14F-4D97-AF65-F5344CB8AC3E}">
        <p14:creationId xmlns:p14="http://schemas.microsoft.com/office/powerpoint/2010/main" val="335566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Purpose of Flexible Budgets</a:t>
            </a:r>
            <a:endParaRPr lang="en-US" sz="3600" dirty="0"/>
          </a:p>
        </p:txBody>
      </p:sp>
      <p:sp>
        <p:nvSpPr>
          <p:cNvPr id="4" name="Content Placeholder 3"/>
          <p:cNvSpPr>
            <a:spLocks noGrp="1"/>
          </p:cNvSpPr>
          <p:nvPr>
            <p:ph idx="1"/>
          </p:nvPr>
        </p:nvSpPr>
        <p:spPr>
          <a:xfrm>
            <a:off x="457200" y="1447800"/>
            <a:ext cx="8229600" cy="4953000"/>
          </a:xfrm>
        </p:spPr>
        <p:txBody>
          <a:bodyPr/>
          <a:lstStyle/>
          <a:p>
            <a:r>
              <a:rPr lang="en-US" altLang="en-US" sz="2600" dirty="0"/>
              <a:t>Flexible Budgets</a:t>
            </a:r>
          </a:p>
          <a:p>
            <a:pPr marL="793750" lvl="1" indent="-336550"/>
            <a:r>
              <a:rPr lang="en-US" altLang="en-US" sz="2400" dirty="0"/>
              <a:t>Show revenues and expenses that should have occurred at the </a:t>
            </a:r>
            <a:r>
              <a:rPr lang="en-US" altLang="en-US" sz="2400" u="sng" dirty="0"/>
              <a:t>actual level of activity</a:t>
            </a:r>
            <a:r>
              <a:rPr lang="en-US" altLang="en-US" sz="2400" dirty="0"/>
              <a:t>. </a:t>
            </a:r>
          </a:p>
          <a:p>
            <a:pPr marL="793750" lvl="1" indent="-336550"/>
            <a:r>
              <a:rPr lang="en-US" altLang="en-US" sz="2400" dirty="0"/>
              <a:t>May be prepared for several activity levels in the relevant range.</a:t>
            </a:r>
          </a:p>
          <a:p>
            <a:pPr marL="793750" lvl="1" indent="-336550" eaLnBrk="1" hangingPunct="1"/>
            <a:r>
              <a:rPr lang="en-US" altLang="en-US" sz="2400" dirty="0"/>
              <a:t>Reveal variances due to good cost control or lack of cost control.</a:t>
            </a:r>
          </a:p>
          <a:p>
            <a:pPr marL="793750" lvl="1" indent="-336550" eaLnBrk="1" hangingPunct="1"/>
            <a:r>
              <a:rPr lang="en-US" altLang="en-US" sz="2400" dirty="0"/>
              <a:t>Improve performance evaluation and helps managers focus on problem areas.</a:t>
            </a:r>
          </a:p>
        </p:txBody>
      </p:sp>
    </p:spTree>
    <p:extLst>
      <p:ext uri="{BB962C8B-B14F-4D97-AF65-F5344CB8AC3E}">
        <p14:creationId xmlns:p14="http://schemas.microsoft.com/office/powerpoint/2010/main" val="1897693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25" y="562237"/>
            <a:ext cx="8534400" cy="1037963"/>
          </a:xfrm>
        </p:spPr>
        <p:txBody>
          <a:bodyPr/>
          <a:lstStyle/>
          <a:p>
            <a:r>
              <a:rPr lang="en-US" altLang="en-US" sz="3600" dirty="0"/>
              <a:t>Controllable and Volume Variances</a:t>
            </a:r>
            <a:endParaRPr lang="en-US" sz="3600" dirty="0"/>
          </a:p>
        </p:txBody>
      </p:sp>
      <p:sp>
        <p:nvSpPr>
          <p:cNvPr id="4" name="Text Placeholder 3"/>
          <p:cNvSpPr>
            <a:spLocks noGrp="1"/>
          </p:cNvSpPr>
          <p:nvPr>
            <p:ph type="body" sz="quarter" idx="13"/>
          </p:nvPr>
        </p:nvSpPr>
        <p:spPr>
          <a:xfrm>
            <a:off x="228600" y="1600200"/>
            <a:ext cx="8658100" cy="533400"/>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69076" y="2362200"/>
            <a:ext cx="8210230" cy="4068580"/>
          </a:xfrm>
        </p:spPr>
        <p:txBody>
          <a:bodyPr/>
          <a:lstStyle/>
          <a:p>
            <a:pPr marL="0" indent="0">
              <a:buNone/>
            </a:pPr>
            <a:r>
              <a:rPr lang="en-US" altLang="en-US" sz="2400" dirty="0"/>
              <a:t>Overhead cost variance (OCV) = Actual overhead incurred (AOI) − Standard overhead applied (SOA)</a:t>
            </a:r>
          </a:p>
          <a:p>
            <a:pPr marL="0" indent="0">
              <a:buNone/>
            </a:pPr>
            <a:r>
              <a:rPr lang="en-US" sz="2400" kern="0" dirty="0"/>
              <a:t>Exhibit 21.15</a:t>
            </a:r>
          </a:p>
          <a:p>
            <a:r>
              <a:rPr lang="en-US" sz="2400" b="1" dirty="0"/>
              <a:t>Total Overhead Variance: </a:t>
            </a:r>
            <a:r>
              <a:rPr lang="en-US" sz="2400" dirty="0"/>
              <a:t>Actual total overhead incurred </a:t>
            </a:r>
            <a:r>
              <a:rPr lang="en-US" altLang="en-US" sz="2400" dirty="0"/>
              <a:t>−</a:t>
            </a:r>
            <a:r>
              <a:rPr lang="en-US" sz="2400" dirty="0"/>
              <a:t> Standard total overhead applied</a:t>
            </a:r>
          </a:p>
          <a:p>
            <a:pPr marL="793750" lvl="1" indent="-336550"/>
            <a:r>
              <a:rPr lang="en-US" sz="2200" b="1" dirty="0"/>
              <a:t>Overhead Controllable Variance: </a:t>
            </a:r>
            <a:r>
              <a:rPr lang="en-US" sz="2200" dirty="0"/>
              <a:t>Actual total overhead incurred – Budgeted total overhead.</a:t>
            </a:r>
          </a:p>
          <a:p>
            <a:pPr marL="793750" lvl="1" indent="-336550"/>
            <a:r>
              <a:rPr lang="en-US" sz="2200" b="1" dirty="0"/>
              <a:t>Overhead Volume Variance: </a:t>
            </a:r>
            <a:r>
              <a:rPr lang="en-US" sz="2200" dirty="0"/>
              <a:t>Budgeted fixed overhead – Applied fixed Overhead</a:t>
            </a:r>
          </a:p>
        </p:txBody>
      </p:sp>
    </p:spTree>
    <p:extLst>
      <p:ext uri="{BB962C8B-B14F-4D97-AF65-F5344CB8AC3E}">
        <p14:creationId xmlns:p14="http://schemas.microsoft.com/office/powerpoint/2010/main" val="34538606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26" y="533400"/>
            <a:ext cx="8565574" cy="1066800"/>
          </a:xfrm>
        </p:spPr>
        <p:txBody>
          <a:bodyPr/>
          <a:lstStyle/>
          <a:p>
            <a:r>
              <a:rPr lang="en-US" altLang="en-US" sz="3600" dirty="0"/>
              <a:t>Controllable and Volume Variances for G-Max</a:t>
            </a:r>
            <a:endParaRPr lang="en-US" sz="3600" dirty="0"/>
          </a:p>
        </p:txBody>
      </p:sp>
      <p:sp>
        <p:nvSpPr>
          <p:cNvPr id="4" name="Text Placeholder 3"/>
          <p:cNvSpPr>
            <a:spLocks noGrp="1"/>
          </p:cNvSpPr>
          <p:nvPr>
            <p:ph type="body" sz="quarter" idx="15"/>
          </p:nvPr>
        </p:nvSpPr>
        <p:spPr>
          <a:xfrm>
            <a:off x="60434" y="1600200"/>
            <a:ext cx="8998427" cy="572502"/>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sz="quarter" idx="16"/>
          </p:nvPr>
        </p:nvSpPr>
        <p:spPr>
          <a:xfrm>
            <a:off x="381000" y="2362200"/>
            <a:ext cx="8305800" cy="457200"/>
          </a:xfrm>
        </p:spPr>
        <p:txBody>
          <a:bodyPr/>
          <a:lstStyle/>
          <a:p>
            <a:pPr marL="0" indent="0">
              <a:buNone/>
            </a:pPr>
            <a:r>
              <a:rPr lang="en-US" sz="2400" b="1" dirty="0"/>
              <a:t>Overhead Controllable Variance</a:t>
            </a:r>
          </a:p>
        </p:txBody>
      </p:sp>
      <p:graphicFrame>
        <p:nvGraphicFramePr>
          <p:cNvPr id="9" name="Table 6"/>
          <p:cNvGraphicFramePr>
            <a:graphicFrameLocks/>
          </p:cNvGraphicFramePr>
          <p:nvPr>
            <p:extLst>
              <p:ext uri="{D42A27DB-BD31-4B8C-83A1-F6EECF244321}">
                <p14:modId xmlns:p14="http://schemas.microsoft.com/office/powerpoint/2010/main" val="4191707463"/>
              </p:ext>
            </p:extLst>
          </p:nvPr>
        </p:nvGraphicFramePr>
        <p:xfrm>
          <a:off x="609600" y="2880360"/>
          <a:ext cx="7924800" cy="1234440"/>
        </p:xfrm>
        <a:graphic>
          <a:graphicData uri="http://schemas.openxmlformats.org/drawingml/2006/table">
            <a:tbl>
              <a:tblPr firstRow="1" bandRow="1" bandCol="1">
                <a:tableStyleId>{5940675A-B579-460E-94D1-54222C63F5DA}</a:tableStyleId>
              </a:tblPr>
              <a:tblGrid>
                <a:gridCol w="6954281">
                  <a:extLst>
                    <a:ext uri="{9D8B030D-6E8A-4147-A177-3AD203B41FA5}">
                      <a16:colId xmlns:a16="http://schemas.microsoft.com/office/drawing/2014/main" val="20000"/>
                    </a:ext>
                  </a:extLst>
                </a:gridCol>
                <a:gridCol w="970519">
                  <a:extLst>
                    <a:ext uri="{9D8B030D-6E8A-4147-A177-3AD203B41FA5}">
                      <a16:colId xmlns:a16="http://schemas.microsoft.com/office/drawing/2014/main" val="20001"/>
                    </a:ext>
                  </a:extLst>
                </a:gridCol>
              </a:tblGrid>
              <a:tr h="41148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Total overhead variance </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$ 650</a:t>
                      </a:r>
                    </a:p>
                  </a:txBody>
                  <a:tcPr anchor="ctr"/>
                </a:tc>
                <a:extLst>
                  <a:ext uri="{0D108BD9-81ED-4DB2-BD59-A6C34878D82A}">
                    <a16:rowId xmlns:a16="http://schemas.microsoft.com/office/drawing/2014/main" val="10000"/>
                  </a:ext>
                </a:extLst>
              </a:tr>
              <a:tr h="41148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Overhead volume variance </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Verdana" panose="020B0604030504040204" pitchFamily="34" charset="0"/>
                          <a:ea typeface="Verdana" panose="020B0604030504040204" pitchFamily="34" charset="0"/>
                          <a:cs typeface="Verdana" panose="020B0604030504040204" pitchFamily="34" charset="0"/>
                        </a:rPr>
                        <a:t>500</a:t>
                      </a:r>
                    </a:p>
                  </a:txBody>
                  <a:tcPr anchor="ctr"/>
                </a:tc>
                <a:extLst>
                  <a:ext uri="{0D108BD9-81ED-4DB2-BD59-A6C34878D82A}">
                    <a16:rowId xmlns:a16="http://schemas.microsoft.com/office/drawing/2014/main" val="10001"/>
                  </a:ext>
                </a:extLst>
              </a:tr>
              <a:tr h="41148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Controllable variance (unfavorable) </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Verdana" panose="020B0604030504040204" pitchFamily="34" charset="0"/>
                          <a:ea typeface="Verdana" panose="020B0604030504040204" pitchFamily="34" charset="0"/>
                          <a:cs typeface="Verdana" panose="020B0604030504040204" pitchFamily="34" charset="0"/>
                        </a:rPr>
                        <a:t>$ 150</a:t>
                      </a:r>
                    </a:p>
                  </a:txBody>
                  <a:tcPr anchor="ctr"/>
                </a:tc>
                <a:extLst>
                  <a:ext uri="{0D108BD9-81ED-4DB2-BD59-A6C34878D82A}">
                    <a16:rowId xmlns:a16="http://schemas.microsoft.com/office/drawing/2014/main" val="10002"/>
                  </a:ext>
                </a:extLst>
              </a:tr>
            </a:tbl>
          </a:graphicData>
        </a:graphic>
      </p:graphicFrame>
      <p:sp>
        <p:nvSpPr>
          <p:cNvPr id="11" name="Content Placeholder 10"/>
          <p:cNvSpPr>
            <a:spLocks noGrp="1"/>
          </p:cNvSpPr>
          <p:nvPr>
            <p:ph sz="quarter" idx="17"/>
          </p:nvPr>
        </p:nvSpPr>
        <p:spPr>
          <a:xfrm>
            <a:off x="381000" y="4191000"/>
            <a:ext cx="8305800" cy="457200"/>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2400" b="1" dirty="0"/>
              <a:t>Overhead Volume Variance</a:t>
            </a:r>
          </a:p>
        </p:txBody>
      </p:sp>
      <p:graphicFrame>
        <p:nvGraphicFramePr>
          <p:cNvPr id="12" name="Table 9"/>
          <p:cNvGraphicFramePr>
            <a:graphicFrameLocks/>
          </p:cNvGraphicFramePr>
          <p:nvPr>
            <p:extLst>
              <p:ext uri="{D42A27DB-BD31-4B8C-83A1-F6EECF244321}">
                <p14:modId xmlns:p14="http://schemas.microsoft.com/office/powerpoint/2010/main" val="4056767071"/>
              </p:ext>
            </p:extLst>
          </p:nvPr>
        </p:nvGraphicFramePr>
        <p:xfrm>
          <a:off x="533400" y="4800600"/>
          <a:ext cx="8077200" cy="1244600"/>
        </p:xfrm>
        <a:graphic>
          <a:graphicData uri="http://schemas.openxmlformats.org/drawingml/2006/table">
            <a:tbl>
              <a:tblPr firstRow="1" bandRow="1">
                <a:tableStyleId>{5940675A-B579-460E-94D1-54222C63F5DA}</a:tableStyleId>
              </a:tblPr>
              <a:tblGrid>
                <a:gridCol w="6781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40640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Budgeted fixed overhead (at predicted capacity) </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Verdana" panose="020B0604030504040204" pitchFamily="34" charset="0"/>
                          <a:ea typeface="Verdana" panose="020B0604030504040204" pitchFamily="34" charset="0"/>
                          <a:cs typeface="Verdana" panose="020B0604030504040204" pitchFamily="34" charset="0"/>
                        </a:rPr>
                        <a:t>$ 4,000</a:t>
                      </a:r>
                    </a:p>
                  </a:txBody>
                  <a:tcPr anchor="ctr"/>
                </a:tc>
                <a:extLst>
                  <a:ext uri="{0D108BD9-81ED-4DB2-BD59-A6C34878D82A}">
                    <a16:rowId xmlns:a16="http://schemas.microsoft.com/office/drawing/2014/main" val="10000"/>
                  </a:ext>
                </a:extLst>
              </a:tr>
              <a:tr h="43180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Applied fixed overhead (3,500 DLH × $ 1.00/DLH</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Verdana" panose="020B0604030504040204" pitchFamily="34" charset="0"/>
                          <a:ea typeface="Verdana" panose="020B0604030504040204" pitchFamily="34" charset="0"/>
                          <a:cs typeface="Verdana" panose="020B0604030504040204" pitchFamily="34" charset="0"/>
                        </a:rPr>
                        <a:t>3,500</a:t>
                      </a:r>
                    </a:p>
                  </a:txBody>
                  <a:tcPr anchor="ctr"/>
                </a:tc>
                <a:extLst>
                  <a:ext uri="{0D108BD9-81ED-4DB2-BD59-A6C34878D82A}">
                    <a16:rowId xmlns:a16="http://schemas.microsoft.com/office/drawing/2014/main" val="10001"/>
                  </a:ext>
                </a:extLst>
              </a:tr>
              <a:tr h="40640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Volume variance (unfavorable)</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u="sng" dirty="0">
                          <a:latin typeface="Verdana" panose="020B0604030504040204" pitchFamily="34" charset="0"/>
                          <a:ea typeface="Verdana" panose="020B0604030504040204" pitchFamily="34" charset="0"/>
                          <a:cs typeface="Verdana" panose="020B0604030504040204" pitchFamily="34" charset="0"/>
                        </a:rPr>
                        <a:t>$    500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91850167"/>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017"/>
            <a:ext cx="8229600" cy="1041183"/>
          </a:xfrm>
        </p:spPr>
        <p:txBody>
          <a:bodyPr/>
          <a:lstStyle/>
          <a:p>
            <a:r>
              <a:rPr lang="en-US" sz="3600" dirty="0"/>
              <a:t>NEED-TO-KNOW 21-4 (1 of 4)</a:t>
            </a:r>
          </a:p>
        </p:txBody>
      </p:sp>
      <p:sp>
        <p:nvSpPr>
          <p:cNvPr id="4" name="Text Placeholder 3"/>
          <p:cNvSpPr>
            <a:spLocks noGrp="1"/>
          </p:cNvSpPr>
          <p:nvPr>
            <p:ph type="body" sz="quarter" idx="13"/>
          </p:nvPr>
        </p:nvSpPr>
        <p:spPr>
          <a:xfrm>
            <a:off x="228600" y="1600200"/>
            <a:ext cx="8674925" cy="533400"/>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88732" y="2438400"/>
            <a:ext cx="8198068" cy="1905000"/>
          </a:xfrm>
        </p:spPr>
        <p:txBody>
          <a:bodyPr/>
          <a:lstStyle/>
          <a:p>
            <a:pPr marL="0" indent="0">
              <a:buNone/>
            </a:pPr>
            <a:r>
              <a:rPr lang="en-US" altLang="en-US" sz="2400" dirty="0">
                <a:solidFill>
                  <a:srgbClr val="000000"/>
                </a:solidFill>
              </a:rPr>
              <a:t>A manufacturing company uses standard costs and reports the information below for January. The company</a:t>
            </a:r>
            <a:r>
              <a:rPr lang="en-US" altLang="en-US" sz="2400" dirty="0"/>
              <a:t> </a:t>
            </a:r>
            <a:r>
              <a:rPr lang="en-US" altLang="en-US" sz="2400" dirty="0">
                <a:solidFill>
                  <a:srgbClr val="000000"/>
                </a:solidFill>
              </a:rPr>
              <a:t>uses machine hours to allocate overhead, and the standard is two machine hours per finished unit.</a:t>
            </a:r>
          </a:p>
        </p:txBody>
      </p:sp>
      <p:graphicFrame>
        <p:nvGraphicFramePr>
          <p:cNvPr id="5" name="Table 4"/>
          <p:cNvGraphicFramePr>
            <a:graphicFrameLocks noGrp="1"/>
          </p:cNvGraphicFramePr>
          <p:nvPr>
            <p:extLst>
              <p:ext uri="{D42A27DB-BD31-4B8C-83A1-F6EECF244321}">
                <p14:modId xmlns:p14="http://schemas.microsoft.com/office/powerpoint/2010/main" val="3054725968"/>
              </p:ext>
            </p:extLst>
          </p:nvPr>
        </p:nvGraphicFramePr>
        <p:xfrm>
          <a:off x="609600" y="4511040"/>
          <a:ext cx="8077200" cy="1889761"/>
        </p:xfrm>
        <a:graphic>
          <a:graphicData uri="http://schemas.openxmlformats.org/drawingml/2006/table">
            <a:tbl>
              <a:tblPr firstRow="1" bandRow="1" bandCol="1">
                <a:tableStyleId>{5940675A-B579-460E-94D1-54222C63F5DA}</a:tableStyleId>
              </a:tblPr>
              <a:tblGrid>
                <a:gridCol w="2826219">
                  <a:extLst>
                    <a:ext uri="{9D8B030D-6E8A-4147-A177-3AD203B41FA5}">
                      <a16:colId xmlns:a16="http://schemas.microsoft.com/office/drawing/2014/main" val="20000"/>
                    </a:ext>
                  </a:extLst>
                </a:gridCol>
                <a:gridCol w="5250981">
                  <a:extLst>
                    <a:ext uri="{9D8B030D-6E8A-4147-A177-3AD203B41FA5}">
                      <a16:colId xmlns:a16="http://schemas.microsoft.com/office/drawing/2014/main" val="20001"/>
                    </a:ext>
                  </a:extLst>
                </a:gridCol>
              </a:tblGrid>
              <a:tr h="331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Predicted activity level </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1,500 units</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31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Variable overhead rate </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$2.50 per machine hour</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563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Fixed overhead budgeted</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$6,000 per month ($2.00 per machine hour at predicted activity level)</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331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Actual activity level</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1,800 units</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331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Actual overhead costs </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u="none" strike="noStrike" cap="none" normalizeH="0" baseline="0" dirty="0">
                          <a:ln>
                            <a:noFill/>
                          </a:ln>
                          <a:effectLst/>
                          <a:latin typeface="Verdana" panose="020B0604030504040204" pitchFamily="34" charset="0"/>
                          <a:ea typeface="Verdana" panose="020B0604030504040204" pitchFamily="34" charset="0"/>
                          <a:cs typeface="Verdana" panose="020B0604030504040204" pitchFamily="34" charset="0"/>
                        </a:rPr>
                        <a:t>$15,800</a:t>
                      </a:r>
                      <a:endParaRPr kumimoji="0" lang="en-US" altLang="en-US"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2735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066800"/>
          </a:xfrm>
        </p:spPr>
        <p:txBody>
          <a:bodyPr/>
          <a:lstStyle/>
          <a:p>
            <a:r>
              <a:rPr lang="en-US" sz="3600" dirty="0"/>
              <a:t>NEED-TO-KNOW 21-4 (2 of 4)</a:t>
            </a:r>
          </a:p>
        </p:txBody>
      </p:sp>
      <p:sp>
        <p:nvSpPr>
          <p:cNvPr id="3" name="Text Placeholder 2"/>
          <p:cNvSpPr>
            <a:spLocks noGrp="1"/>
          </p:cNvSpPr>
          <p:nvPr>
            <p:ph type="body" sz="quarter" idx="13"/>
          </p:nvPr>
        </p:nvSpPr>
        <p:spPr>
          <a:xfrm>
            <a:off x="488732" y="1600200"/>
            <a:ext cx="8153400" cy="557822"/>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4" name="Content Placeholder 3"/>
          <p:cNvSpPr>
            <a:spLocks noGrp="1"/>
          </p:cNvSpPr>
          <p:nvPr>
            <p:ph idx="1"/>
          </p:nvPr>
        </p:nvSpPr>
        <p:spPr>
          <a:xfrm>
            <a:off x="381000" y="2408237"/>
            <a:ext cx="8382000" cy="3992563"/>
          </a:xfrm>
        </p:spPr>
        <p:txBody>
          <a:bodyPr/>
          <a:lstStyle/>
          <a:p>
            <a:pPr marL="0" indent="0">
              <a:buNone/>
            </a:pPr>
            <a:r>
              <a:rPr lang="en-US" altLang="en-US" sz="2400" dirty="0">
                <a:solidFill>
                  <a:srgbClr val="000000"/>
                </a:solidFill>
              </a:rPr>
              <a:t>Compute the total overhead cost variance, overhead controllable variance, and overhead volume variance</a:t>
            </a:r>
            <a:r>
              <a:rPr lang="en-US" altLang="en-US" sz="2400" dirty="0"/>
              <a:t> </a:t>
            </a:r>
            <a:r>
              <a:rPr lang="en-US" altLang="en-US" sz="2400" dirty="0">
                <a:solidFill>
                  <a:srgbClr val="000000"/>
                </a:solidFill>
              </a:rPr>
              <a:t>for January. Indicate whether each variance is favorable or unfavorable.</a:t>
            </a:r>
            <a:endParaRPr lang="en-US" altLang="en-US" sz="2400" dirty="0"/>
          </a:p>
        </p:txBody>
      </p:sp>
    </p:spTree>
    <p:extLst>
      <p:ext uri="{BB962C8B-B14F-4D97-AF65-F5344CB8AC3E}">
        <p14:creationId xmlns:p14="http://schemas.microsoft.com/office/powerpoint/2010/main" val="3451441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98" y="549166"/>
            <a:ext cx="8565574" cy="1051034"/>
          </a:xfrm>
        </p:spPr>
        <p:txBody>
          <a:bodyPr/>
          <a:lstStyle/>
          <a:p>
            <a:r>
              <a:rPr lang="en-US" sz="3600" dirty="0"/>
              <a:t>NEED-TO-KNOW 21-4 (3 of 4)</a:t>
            </a:r>
          </a:p>
        </p:txBody>
      </p:sp>
      <p:sp>
        <p:nvSpPr>
          <p:cNvPr id="3" name="Text Placeholder 2"/>
          <p:cNvSpPr>
            <a:spLocks noGrp="1"/>
          </p:cNvSpPr>
          <p:nvPr>
            <p:ph type="body" sz="quarter" idx="15"/>
          </p:nvPr>
        </p:nvSpPr>
        <p:spPr>
          <a:xfrm>
            <a:off x="367506" y="1600200"/>
            <a:ext cx="8471694" cy="609600"/>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graphicFrame>
        <p:nvGraphicFramePr>
          <p:cNvPr id="5" name="Object 4"/>
          <p:cNvGraphicFramePr>
            <a:graphicFrameLocks noChangeAspect="1"/>
          </p:cNvGraphicFramePr>
          <p:nvPr>
            <p:extLst>
              <p:ext uri="{D42A27DB-BD31-4B8C-83A1-F6EECF244321}">
                <p14:modId xmlns:p14="http://schemas.microsoft.com/office/powerpoint/2010/main" val="2951339029"/>
              </p:ext>
            </p:extLst>
          </p:nvPr>
        </p:nvGraphicFramePr>
        <p:xfrm>
          <a:off x="304800" y="2524125"/>
          <a:ext cx="8613775" cy="3132559"/>
        </p:xfrm>
        <a:graphic>
          <a:graphicData uri="http://schemas.openxmlformats.org/presentationml/2006/ole">
            <mc:AlternateContent xmlns:mc="http://schemas.openxmlformats.org/markup-compatibility/2006">
              <mc:Choice xmlns:v="urn:schemas-microsoft-com:vml" Requires="v">
                <p:oleObj spid="_x0000_s21923" name="Equation" r:id="rId3" imgW="5803560" imgH="2108160" progId="Equation.3">
                  <p:embed/>
                </p:oleObj>
              </mc:Choice>
              <mc:Fallback>
                <p:oleObj name="Equation" r:id="rId3" imgW="5803560" imgH="2108160" progId="Equation.3">
                  <p:embed/>
                  <p:pic>
                    <p:nvPicPr>
                      <p:cNvPr id="0" name=""/>
                      <p:cNvPicPr>
                        <a:picLocks noChangeAspect="1" noChangeArrowheads="1"/>
                      </p:cNvPicPr>
                      <p:nvPr/>
                    </p:nvPicPr>
                    <p:blipFill>
                      <a:blip r:embed="rId4"/>
                      <a:srcRect/>
                      <a:stretch>
                        <a:fillRect/>
                      </a:stretch>
                    </p:blipFill>
                    <p:spPr bwMode="auto">
                      <a:xfrm>
                        <a:off x="304800" y="2524125"/>
                        <a:ext cx="8613775" cy="31325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78339378"/>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6" y="550426"/>
            <a:ext cx="9052560" cy="1049774"/>
          </a:xfrm>
        </p:spPr>
        <p:txBody>
          <a:bodyPr/>
          <a:lstStyle/>
          <a:p>
            <a:r>
              <a:rPr lang="en-US" sz="3600" dirty="0"/>
              <a:t>NEED-TO-KNOW 21-4 (4 of 4)</a:t>
            </a:r>
          </a:p>
        </p:txBody>
      </p:sp>
      <p:sp>
        <p:nvSpPr>
          <p:cNvPr id="4" name="Text Placeholder 3"/>
          <p:cNvSpPr>
            <a:spLocks noGrp="1"/>
          </p:cNvSpPr>
          <p:nvPr>
            <p:ph type="body" sz="quarter" idx="13"/>
          </p:nvPr>
        </p:nvSpPr>
        <p:spPr>
          <a:xfrm>
            <a:off x="533400" y="1600200"/>
            <a:ext cx="8153400" cy="609600"/>
          </a:xfrm>
        </p:spPr>
        <p:txBody>
          <a:bodyPr/>
          <a:lstStyle/>
          <a:p>
            <a:pPr algn="ctr"/>
            <a:r>
              <a:rPr lang="en-US" altLang="en-US" sz="1800" b="1" kern="0" dirty="0">
                <a:solidFill>
                  <a:prstClr val="black"/>
                </a:solidFill>
              </a:rPr>
              <a:t>Learning Objective P3: </a:t>
            </a:r>
            <a:r>
              <a:rPr lang="en-US" sz="1800" dirty="0">
                <a:solidFill>
                  <a:prstClr val="black"/>
                </a:solidFill>
              </a:rPr>
              <a:t>Compute overhead spending and efficiency variances.</a:t>
            </a:r>
          </a:p>
        </p:txBody>
      </p:sp>
      <p:sp>
        <p:nvSpPr>
          <p:cNvPr id="3" name="Content Placeholder 2"/>
          <p:cNvSpPr>
            <a:spLocks noGrp="1"/>
          </p:cNvSpPr>
          <p:nvPr>
            <p:ph idx="1"/>
          </p:nvPr>
        </p:nvSpPr>
        <p:spPr>
          <a:xfrm>
            <a:off x="457200" y="2484437"/>
            <a:ext cx="8305800" cy="4144963"/>
          </a:xfrm>
        </p:spPr>
        <p:txBody>
          <a:bodyPr/>
          <a:lstStyle/>
          <a:p>
            <a:pPr marL="0" lvl="0" indent="0">
              <a:buNone/>
            </a:pPr>
            <a:r>
              <a:rPr lang="en-US" altLang="en-US" sz="2600" dirty="0">
                <a:solidFill>
                  <a:srgbClr val="000000"/>
                </a:solidFill>
              </a:rPr>
              <a:t>Variable Overhead (1,800 units × 2 MHs per unit = 3,600 standard MHs. × VOH rate $2.50 per MH)</a:t>
            </a:r>
            <a:endParaRPr lang="en-US" altLang="en-US" sz="2600" dirty="0"/>
          </a:p>
          <a:p>
            <a:pPr marL="0" lvl="0" indent="0">
              <a:buNone/>
            </a:pPr>
            <a:r>
              <a:rPr lang="en-US" altLang="en-US" sz="2600" dirty="0">
                <a:solidFill>
                  <a:srgbClr val="000000"/>
                </a:solidFill>
              </a:rPr>
              <a:t>Overhead applied = 3,600 MHs × $4.50 per MH (FOH $2.00 + VOH $2.50)</a:t>
            </a:r>
            <a:endParaRPr lang="en-US" altLang="en-US" sz="2600" dirty="0"/>
          </a:p>
        </p:txBody>
      </p:sp>
    </p:spTree>
    <p:extLst>
      <p:ext uri="{BB962C8B-B14F-4D97-AF65-F5344CB8AC3E}">
        <p14:creationId xmlns:p14="http://schemas.microsoft.com/office/powerpoint/2010/main" val="31674888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 y="2362200"/>
            <a:ext cx="8168640" cy="2438400"/>
          </a:xfrm>
        </p:spPr>
        <p:txBody>
          <a:bodyPr/>
          <a:lstStyle/>
          <a:p>
            <a:r>
              <a:rPr lang="en-US" altLang="en-US" sz="3600" b="1" dirty="0"/>
              <a:t>Learning Objective </a:t>
            </a:r>
            <a:r>
              <a:rPr lang="en-US" altLang="en-US" sz="3600" b="1" dirty="0">
                <a:ea typeface="ＭＳ Ｐゴシック" pitchFamily="34" charset="-128"/>
              </a:rPr>
              <a:t>A1:</a:t>
            </a:r>
            <a:r>
              <a:rPr lang="en-US" altLang="en-US" sz="3600" dirty="0">
                <a:ea typeface="ＭＳ Ｐゴシック" pitchFamily="34" charset="-128"/>
              </a:rPr>
              <a:t> </a:t>
            </a:r>
            <a:r>
              <a:rPr lang="en-US" sz="3600" dirty="0">
                <a:solidFill>
                  <a:prstClr val="black"/>
                </a:solidFill>
              </a:rPr>
              <a:t>Analyze changes in sales from expected amounts.</a:t>
            </a:r>
            <a:endParaRPr lang="en-US" sz="3600" dirty="0"/>
          </a:p>
        </p:txBody>
      </p:sp>
    </p:spTree>
    <p:extLst>
      <p:ext uri="{BB962C8B-B14F-4D97-AF65-F5344CB8AC3E}">
        <p14:creationId xmlns:p14="http://schemas.microsoft.com/office/powerpoint/2010/main" val="1316167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altLang="en-US" sz="3600" dirty="0"/>
              <a:t>Sales Variances</a:t>
            </a:r>
            <a:endParaRPr lang="en-US" sz="3600" dirty="0"/>
          </a:p>
        </p:txBody>
      </p:sp>
      <p:sp>
        <p:nvSpPr>
          <p:cNvPr id="4" name="Text Placeholder 3"/>
          <p:cNvSpPr>
            <a:spLocks noGrp="1"/>
          </p:cNvSpPr>
          <p:nvPr>
            <p:ph type="body" sz="quarter" idx="13"/>
          </p:nvPr>
        </p:nvSpPr>
        <p:spPr>
          <a:xfrm>
            <a:off x="228600" y="1627994"/>
            <a:ext cx="8658100" cy="581806"/>
          </a:xfrm>
        </p:spPr>
        <p:txBody>
          <a:bodyPr/>
          <a:lstStyle/>
          <a:p>
            <a:pPr algn="ctr"/>
            <a:r>
              <a:rPr lang="en-US" altLang="en-US" sz="1800" b="1" kern="0" dirty="0">
                <a:solidFill>
                  <a:prstClr val="black"/>
                </a:solidFill>
              </a:rPr>
              <a:t>Learning Objective A1: </a:t>
            </a:r>
            <a:r>
              <a:rPr lang="en-US" sz="1800" dirty="0">
                <a:solidFill>
                  <a:prstClr val="black"/>
                </a:solidFill>
              </a:rPr>
              <a:t>Analyze changes in sales from expected amounts,</a:t>
            </a:r>
          </a:p>
        </p:txBody>
      </p:sp>
      <p:sp>
        <p:nvSpPr>
          <p:cNvPr id="3" name="Content Placeholder 2"/>
          <p:cNvSpPr>
            <a:spLocks noGrp="1"/>
          </p:cNvSpPr>
          <p:nvPr>
            <p:ph idx="1"/>
          </p:nvPr>
        </p:nvSpPr>
        <p:spPr>
          <a:xfrm>
            <a:off x="304800" y="2438400"/>
            <a:ext cx="8458200" cy="1447800"/>
          </a:xfrm>
        </p:spPr>
        <p:txBody>
          <a:bodyPr/>
          <a:lstStyle/>
          <a:p>
            <a:pPr marL="0" indent="0">
              <a:buNone/>
            </a:pPr>
            <a:r>
              <a:rPr lang="en-US" altLang="en-US" sz="2200" dirty="0">
                <a:solidFill>
                  <a:schemeClr val="tx2"/>
                </a:solidFill>
              </a:rPr>
              <a:t>A similar analysis can be applied to sales variances.  </a:t>
            </a:r>
            <a:br>
              <a:rPr lang="en-US" altLang="en-US" sz="2200" dirty="0">
                <a:solidFill>
                  <a:schemeClr val="tx2"/>
                </a:solidFill>
              </a:rPr>
            </a:br>
            <a:r>
              <a:rPr lang="en-US" altLang="en-US" sz="2200" dirty="0">
                <a:solidFill>
                  <a:schemeClr val="tx2"/>
                </a:solidFill>
              </a:rPr>
              <a:t>We will use two additional G-Max products,</a:t>
            </a:r>
            <a:br>
              <a:rPr lang="en-US" altLang="en-US" sz="2200" dirty="0">
                <a:solidFill>
                  <a:schemeClr val="tx2"/>
                </a:solidFill>
              </a:rPr>
            </a:br>
            <a:r>
              <a:rPr lang="en-US" altLang="en-US" sz="2200" dirty="0">
                <a:solidFill>
                  <a:schemeClr val="tx2"/>
                </a:solidFill>
              </a:rPr>
              <a:t>Excel golf balls and Big Bert drivers, to illustrate.</a:t>
            </a:r>
          </a:p>
          <a:p>
            <a:pPr marL="0" indent="0">
              <a:buNone/>
            </a:pPr>
            <a:r>
              <a:rPr lang="en-US" altLang="en-US" sz="2200" dirty="0">
                <a:solidFill>
                  <a:schemeClr val="tx2"/>
                </a:solidFill>
              </a:rPr>
              <a:t>Consider the following sales data from G-Max:</a:t>
            </a:r>
          </a:p>
        </p:txBody>
      </p:sp>
      <p:graphicFrame>
        <p:nvGraphicFramePr>
          <p:cNvPr id="5" name="Table 4"/>
          <p:cNvGraphicFramePr>
            <a:graphicFrameLocks noGrp="1"/>
          </p:cNvGraphicFramePr>
          <p:nvPr>
            <p:extLst>
              <p:ext uri="{D42A27DB-BD31-4B8C-83A1-F6EECF244321}">
                <p14:modId xmlns:p14="http://schemas.microsoft.com/office/powerpoint/2010/main" val="3156705144"/>
              </p:ext>
            </p:extLst>
          </p:nvPr>
        </p:nvGraphicFramePr>
        <p:xfrm>
          <a:off x="609600" y="4038600"/>
          <a:ext cx="7931786" cy="2286000"/>
        </p:xfrm>
        <a:graphic>
          <a:graphicData uri="http://schemas.openxmlformats.org/drawingml/2006/table">
            <a:tbl>
              <a:tblPr firstRow="1" bandRow="1" bandCol="1">
                <a:tableStyleId>{5940675A-B579-460E-94D1-54222C63F5DA}</a:tableStyleId>
              </a:tblPr>
              <a:tblGrid>
                <a:gridCol w="5105400">
                  <a:extLst>
                    <a:ext uri="{9D8B030D-6E8A-4147-A177-3AD203B41FA5}">
                      <a16:colId xmlns:a16="http://schemas.microsoft.com/office/drawing/2014/main" val="20000"/>
                    </a:ext>
                  </a:extLst>
                </a:gridCol>
                <a:gridCol w="1413193">
                  <a:extLst>
                    <a:ext uri="{9D8B030D-6E8A-4147-A177-3AD203B41FA5}">
                      <a16:colId xmlns:a16="http://schemas.microsoft.com/office/drawing/2014/main" val="20001"/>
                    </a:ext>
                  </a:extLst>
                </a:gridCol>
                <a:gridCol w="1413193">
                  <a:extLst>
                    <a:ext uri="{9D8B030D-6E8A-4147-A177-3AD203B41FA5}">
                      <a16:colId xmlns:a16="http://schemas.microsoft.com/office/drawing/2014/main" val="20002"/>
                    </a:ext>
                  </a:extLst>
                </a:gridCol>
              </a:tblGrid>
              <a:tr h="457200">
                <a:tc>
                  <a:txBody>
                    <a:bodyPr/>
                    <a:lstStyle/>
                    <a:p>
                      <a:endParaRPr lang="en-US" sz="1600"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600" b="1" dirty="0">
                          <a:latin typeface="Verdana" pitchFamily="34" charset="0"/>
                          <a:ea typeface="Verdana" pitchFamily="34" charset="0"/>
                          <a:cs typeface="Verdana" pitchFamily="34" charset="0"/>
                        </a:rPr>
                        <a:t>Budgeted</a:t>
                      </a:r>
                      <a:endParaRPr lang="en-US" sz="1600" b="1" dirty="0">
                        <a:solidFill>
                          <a:schemeClr val="tx1"/>
                        </a:solidFill>
                        <a:latin typeface="Verdana" pitchFamily="34" charset="0"/>
                        <a:ea typeface="Verdana" pitchFamily="34" charset="0"/>
                        <a:cs typeface="Verdana" pitchFamily="34" charset="0"/>
                      </a:endParaRPr>
                    </a:p>
                  </a:txBody>
                  <a:tcPr anchor="ctr"/>
                </a:tc>
                <a:tc>
                  <a:txBody>
                    <a:bodyPr/>
                    <a:lstStyle/>
                    <a:p>
                      <a:pPr algn="ctr"/>
                      <a:r>
                        <a:rPr lang="en-US" sz="1600" b="1" dirty="0">
                          <a:latin typeface="Verdana" pitchFamily="34" charset="0"/>
                          <a:ea typeface="Verdana" pitchFamily="34" charset="0"/>
                          <a:cs typeface="Verdana" pitchFamily="34" charset="0"/>
                        </a:rPr>
                        <a:t>Actual</a:t>
                      </a:r>
                      <a:endParaRPr lang="en-US" sz="1600" b="1"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57200">
                <a:tc>
                  <a:txBody>
                    <a:bodyPr/>
                    <a:lstStyle/>
                    <a:p>
                      <a:r>
                        <a:rPr lang="en-US" sz="1600" dirty="0">
                          <a:latin typeface="Verdana" pitchFamily="34" charset="0"/>
                          <a:ea typeface="Verdana" pitchFamily="34" charset="0"/>
                          <a:cs typeface="Verdana" pitchFamily="34" charset="0"/>
                        </a:rPr>
                        <a:t>Sales of Excel golf balls (units)………………………….</a:t>
                      </a:r>
                    </a:p>
                  </a:txBody>
                  <a:tcPr anchor="ctr"/>
                </a:tc>
                <a:tc>
                  <a:txBody>
                    <a:bodyPr/>
                    <a:lstStyle/>
                    <a:p>
                      <a:pPr algn="r"/>
                      <a:r>
                        <a:rPr lang="en-US" sz="1600" dirty="0">
                          <a:latin typeface="Verdana" pitchFamily="34" charset="0"/>
                          <a:ea typeface="Verdana" pitchFamily="34" charset="0"/>
                          <a:cs typeface="Verdana" pitchFamily="34" charset="0"/>
                        </a:rPr>
                        <a:t>1,000 units</a:t>
                      </a:r>
                    </a:p>
                  </a:txBody>
                  <a:tcPr anchor="ctr"/>
                </a:tc>
                <a:tc>
                  <a:txBody>
                    <a:bodyPr/>
                    <a:lstStyle/>
                    <a:p>
                      <a:pPr algn="r"/>
                      <a:r>
                        <a:rPr lang="en-US" sz="1600" dirty="0">
                          <a:latin typeface="Verdana" pitchFamily="34" charset="0"/>
                          <a:ea typeface="Verdana" pitchFamily="34" charset="0"/>
                          <a:cs typeface="Verdana" pitchFamily="34" charset="0"/>
                        </a:rPr>
                        <a:t>1,100 units</a:t>
                      </a:r>
                    </a:p>
                  </a:txBody>
                  <a:tcPr anchor="ctr"/>
                </a:tc>
                <a:extLst>
                  <a:ext uri="{0D108BD9-81ED-4DB2-BD59-A6C34878D82A}">
                    <a16:rowId xmlns:a16="http://schemas.microsoft.com/office/drawing/2014/main" val="10001"/>
                  </a:ext>
                </a:extLst>
              </a:tr>
              <a:tr h="457200">
                <a:tc>
                  <a:txBody>
                    <a:bodyPr/>
                    <a:lstStyle/>
                    <a:p>
                      <a:r>
                        <a:rPr lang="en-US" sz="1600" dirty="0">
                          <a:latin typeface="Verdana" pitchFamily="34" charset="0"/>
                          <a:ea typeface="Verdana" pitchFamily="34" charset="0"/>
                          <a:cs typeface="Verdana" pitchFamily="34" charset="0"/>
                        </a:rPr>
                        <a:t>Sales price per Excel golf ball…………………………….</a:t>
                      </a:r>
                    </a:p>
                  </a:txBody>
                  <a:tcPr anchor="ctr"/>
                </a:tc>
                <a:tc>
                  <a:txBody>
                    <a:bodyPr/>
                    <a:lstStyle/>
                    <a:p>
                      <a:pPr algn="r"/>
                      <a:r>
                        <a:rPr lang="en-US" sz="1600" dirty="0">
                          <a:latin typeface="Verdana" pitchFamily="34" charset="0"/>
                          <a:ea typeface="Verdana" pitchFamily="34" charset="0"/>
                          <a:cs typeface="Verdana" pitchFamily="34" charset="0"/>
                        </a:rPr>
                        <a:t>$ 10</a:t>
                      </a:r>
                    </a:p>
                  </a:txBody>
                  <a:tcPr anchor="ctr"/>
                </a:tc>
                <a:tc>
                  <a:txBody>
                    <a:bodyPr/>
                    <a:lstStyle/>
                    <a:p>
                      <a:pPr algn="r"/>
                      <a:r>
                        <a:rPr lang="en-US" sz="1600" dirty="0">
                          <a:latin typeface="Verdana" pitchFamily="34" charset="0"/>
                          <a:ea typeface="Verdana" pitchFamily="34" charset="0"/>
                          <a:cs typeface="Verdana" pitchFamily="34" charset="0"/>
                        </a:rPr>
                        <a:t>$ 10.50</a:t>
                      </a:r>
                    </a:p>
                  </a:txBody>
                  <a:tcPr anchor="ctr"/>
                </a:tc>
                <a:extLst>
                  <a:ext uri="{0D108BD9-81ED-4DB2-BD59-A6C34878D82A}">
                    <a16:rowId xmlns:a16="http://schemas.microsoft.com/office/drawing/2014/main" val="10002"/>
                  </a:ext>
                </a:extLst>
              </a:tr>
              <a:tr h="457200">
                <a:tc>
                  <a:txBody>
                    <a:bodyPr/>
                    <a:lstStyle/>
                    <a:p>
                      <a:r>
                        <a:rPr lang="en-US" sz="1600" dirty="0">
                          <a:latin typeface="Verdana" pitchFamily="34" charset="0"/>
                          <a:ea typeface="Verdana" pitchFamily="34" charset="0"/>
                          <a:cs typeface="Verdana" pitchFamily="34" charset="0"/>
                        </a:rPr>
                        <a:t>Sales of Big Bert</a:t>
                      </a:r>
                      <a:r>
                        <a:rPr lang="en-US" sz="1600" baseline="0" dirty="0">
                          <a:latin typeface="Verdana" pitchFamily="34" charset="0"/>
                          <a:ea typeface="Verdana" pitchFamily="34" charset="0"/>
                          <a:cs typeface="Verdana" pitchFamily="34" charset="0"/>
                        </a:rPr>
                        <a:t> drivers (units)…………………………</a:t>
                      </a:r>
                      <a:endParaRPr lang="en-US" sz="1600" dirty="0">
                        <a:latin typeface="Verdana" pitchFamily="34" charset="0"/>
                        <a:ea typeface="Verdana" pitchFamily="34" charset="0"/>
                        <a:cs typeface="Verdana" pitchFamily="34" charset="0"/>
                      </a:endParaRPr>
                    </a:p>
                  </a:txBody>
                  <a:tcPr anchor="ctr"/>
                </a:tc>
                <a:tc>
                  <a:txBody>
                    <a:bodyPr/>
                    <a:lstStyle/>
                    <a:p>
                      <a:pPr algn="r"/>
                      <a:r>
                        <a:rPr lang="en-US" sz="1600" dirty="0">
                          <a:latin typeface="Verdana" pitchFamily="34" charset="0"/>
                          <a:ea typeface="Verdana" pitchFamily="34" charset="0"/>
                          <a:cs typeface="Verdana" pitchFamily="34" charset="0"/>
                        </a:rPr>
                        <a:t>150 units</a:t>
                      </a:r>
                    </a:p>
                  </a:txBody>
                  <a:tcPr anchor="ctr"/>
                </a:tc>
                <a:tc>
                  <a:txBody>
                    <a:bodyPr/>
                    <a:lstStyle/>
                    <a:p>
                      <a:pPr algn="r"/>
                      <a:r>
                        <a:rPr lang="en-US" sz="1600" dirty="0">
                          <a:latin typeface="Verdana" pitchFamily="34" charset="0"/>
                          <a:ea typeface="Verdana" pitchFamily="34" charset="0"/>
                          <a:cs typeface="Verdana" pitchFamily="34" charset="0"/>
                        </a:rPr>
                        <a:t>140 units</a:t>
                      </a:r>
                    </a:p>
                  </a:txBody>
                  <a:tcPr anchor="ctr"/>
                </a:tc>
                <a:extLst>
                  <a:ext uri="{0D108BD9-81ED-4DB2-BD59-A6C34878D82A}">
                    <a16:rowId xmlns:a16="http://schemas.microsoft.com/office/drawing/2014/main" val="10003"/>
                  </a:ext>
                </a:extLst>
              </a:tr>
              <a:tr h="457200">
                <a:tc>
                  <a:txBody>
                    <a:bodyPr/>
                    <a:lstStyle/>
                    <a:p>
                      <a:r>
                        <a:rPr lang="en-US" sz="1600" dirty="0">
                          <a:latin typeface="Verdana" pitchFamily="34" charset="0"/>
                          <a:ea typeface="Verdana" pitchFamily="34" charset="0"/>
                          <a:cs typeface="Verdana" pitchFamily="34" charset="0"/>
                        </a:rPr>
                        <a:t>Sales price per Big Bert driver……………………………</a:t>
                      </a:r>
                    </a:p>
                  </a:txBody>
                  <a:tcPr anchor="ctr"/>
                </a:tc>
                <a:tc>
                  <a:txBody>
                    <a:bodyPr/>
                    <a:lstStyle/>
                    <a:p>
                      <a:pPr algn="r"/>
                      <a:r>
                        <a:rPr lang="en-US" sz="1600" dirty="0">
                          <a:latin typeface="Verdana" pitchFamily="34" charset="0"/>
                          <a:ea typeface="Verdana" pitchFamily="34" charset="0"/>
                          <a:cs typeface="Verdana" pitchFamily="34" charset="0"/>
                        </a:rPr>
                        <a:t>$ 200</a:t>
                      </a:r>
                    </a:p>
                  </a:txBody>
                  <a:tcPr anchor="ctr"/>
                </a:tc>
                <a:tc>
                  <a:txBody>
                    <a:bodyPr/>
                    <a:lstStyle/>
                    <a:p>
                      <a:pPr algn="r"/>
                      <a:r>
                        <a:rPr lang="en-US" sz="1600" dirty="0">
                          <a:latin typeface="Verdana" pitchFamily="34" charset="0"/>
                          <a:ea typeface="Verdana" pitchFamily="34" charset="0"/>
                          <a:cs typeface="Verdana" pitchFamily="34" charset="0"/>
                        </a:rPr>
                        <a:t>$ 190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71075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06" y="533400"/>
            <a:ext cx="8565574" cy="1066800"/>
          </a:xfrm>
        </p:spPr>
        <p:txBody>
          <a:bodyPr/>
          <a:lstStyle/>
          <a:p>
            <a:r>
              <a:rPr lang="en-US" sz="3600" kern="0" dirty="0"/>
              <a:t>Exhibit 21.18 </a:t>
            </a:r>
            <a:r>
              <a:rPr lang="en-US" sz="3600" dirty="0"/>
              <a:t>Computing Sales Variances for G-Max (1 of 2)</a:t>
            </a:r>
          </a:p>
        </p:txBody>
      </p:sp>
      <p:sp>
        <p:nvSpPr>
          <p:cNvPr id="4" name="Text Placeholder 3"/>
          <p:cNvSpPr>
            <a:spLocks noGrp="1"/>
          </p:cNvSpPr>
          <p:nvPr>
            <p:ph type="body" sz="quarter" idx="15"/>
          </p:nvPr>
        </p:nvSpPr>
        <p:spPr>
          <a:xfrm>
            <a:off x="228600" y="1600200"/>
            <a:ext cx="8617470" cy="695826"/>
          </a:xfrm>
        </p:spPr>
        <p:txBody>
          <a:bodyPr/>
          <a:lstStyle/>
          <a:p>
            <a:pPr algn="ctr"/>
            <a:r>
              <a:rPr lang="en-US" altLang="en-US" sz="1800" b="1" kern="0" dirty="0">
                <a:solidFill>
                  <a:prstClr val="black"/>
                </a:solidFill>
              </a:rPr>
              <a:t>Learning Objective A1: </a:t>
            </a:r>
            <a:r>
              <a:rPr lang="en-US" sz="1800" dirty="0">
                <a:solidFill>
                  <a:prstClr val="black"/>
                </a:solidFill>
              </a:rPr>
              <a:t>Analyze changes in sales from expected amounts,</a:t>
            </a:r>
          </a:p>
        </p:txBody>
      </p:sp>
      <p:graphicFrame>
        <p:nvGraphicFramePr>
          <p:cNvPr id="11" name="Object 10"/>
          <p:cNvGraphicFramePr>
            <a:graphicFrameLocks noChangeAspect="1"/>
          </p:cNvGraphicFramePr>
          <p:nvPr>
            <p:extLst>
              <p:ext uri="{D42A27DB-BD31-4B8C-83A1-F6EECF244321}">
                <p14:modId xmlns:p14="http://schemas.microsoft.com/office/powerpoint/2010/main" val="715735415"/>
              </p:ext>
            </p:extLst>
          </p:nvPr>
        </p:nvGraphicFramePr>
        <p:xfrm>
          <a:off x="979448" y="2403187"/>
          <a:ext cx="7396963" cy="3867727"/>
        </p:xfrm>
        <a:graphic>
          <a:graphicData uri="http://schemas.openxmlformats.org/presentationml/2006/ole">
            <mc:AlternateContent xmlns:mc="http://schemas.openxmlformats.org/markup-compatibility/2006">
              <mc:Choice xmlns:v="urn:schemas-microsoft-com:vml" Requires="v">
                <p:oleObj spid="_x0000_s24784" name="Equation" r:id="rId4" imgW="5511600" imgH="3200400" progId="Equation.3">
                  <p:embed/>
                </p:oleObj>
              </mc:Choice>
              <mc:Fallback>
                <p:oleObj name="Equation" r:id="rId4" imgW="5511600" imgH="3200400" progId="Equation.3">
                  <p:embed/>
                  <p:pic>
                    <p:nvPicPr>
                      <p:cNvPr id="0" name="Object 1"/>
                      <p:cNvPicPr>
                        <a:picLocks noChangeAspect="1" noChangeArrowheads="1"/>
                      </p:cNvPicPr>
                      <p:nvPr/>
                    </p:nvPicPr>
                    <p:blipFill>
                      <a:blip r:embed="rId5"/>
                      <a:srcRect/>
                      <a:stretch>
                        <a:fillRect/>
                      </a:stretch>
                    </p:blipFill>
                    <p:spPr bwMode="auto">
                      <a:xfrm>
                        <a:off x="979448" y="2403187"/>
                        <a:ext cx="7396963" cy="386772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40233303"/>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138"/>
            <a:ext cx="8382000" cy="1060022"/>
          </a:xfrm>
        </p:spPr>
        <p:txBody>
          <a:bodyPr/>
          <a:lstStyle/>
          <a:p>
            <a:r>
              <a:rPr lang="en-US" sz="3600" kern="0" dirty="0"/>
              <a:t>Exhibit 21.18 </a:t>
            </a:r>
            <a:r>
              <a:rPr lang="en-US" sz="3600" dirty="0"/>
              <a:t>Computing Sales Variances for G-Max (2 of 2)</a:t>
            </a:r>
          </a:p>
        </p:txBody>
      </p:sp>
      <p:sp>
        <p:nvSpPr>
          <p:cNvPr id="4" name="Text Placeholder 3"/>
          <p:cNvSpPr>
            <a:spLocks noGrp="1"/>
          </p:cNvSpPr>
          <p:nvPr>
            <p:ph type="body" sz="quarter" idx="13"/>
          </p:nvPr>
        </p:nvSpPr>
        <p:spPr>
          <a:xfrm>
            <a:off x="457200" y="1676400"/>
            <a:ext cx="8260080" cy="547213"/>
          </a:xfrm>
        </p:spPr>
        <p:txBody>
          <a:bodyPr/>
          <a:lstStyle/>
          <a:p>
            <a:pPr algn="ctr"/>
            <a:r>
              <a:rPr lang="en-US" altLang="en-US" sz="1800" b="1" kern="0" dirty="0">
                <a:solidFill>
                  <a:prstClr val="black"/>
                </a:solidFill>
              </a:rPr>
              <a:t>Learning Objective A1: </a:t>
            </a:r>
            <a:r>
              <a:rPr lang="en-US" sz="1800" dirty="0">
                <a:solidFill>
                  <a:prstClr val="black"/>
                </a:solidFill>
              </a:rPr>
              <a:t>Analyze changes in sales from expected amounts,</a:t>
            </a:r>
          </a:p>
        </p:txBody>
      </p:sp>
      <p:sp>
        <p:nvSpPr>
          <p:cNvPr id="3" name="Content Placeholder 2"/>
          <p:cNvSpPr>
            <a:spLocks noGrp="1"/>
          </p:cNvSpPr>
          <p:nvPr>
            <p:ph idx="1"/>
          </p:nvPr>
        </p:nvSpPr>
        <p:spPr>
          <a:xfrm>
            <a:off x="381000" y="2362200"/>
            <a:ext cx="8382000" cy="4038600"/>
          </a:xfrm>
        </p:spPr>
        <p:txBody>
          <a:bodyPr/>
          <a:lstStyle/>
          <a:p>
            <a:pPr marL="0" indent="0">
              <a:buNone/>
            </a:pPr>
            <a:r>
              <a:rPr lang="en-US" sz="2400" kern="0" dirty="0"/>
              <a:t>*As = actual units; AP= actual sales price; BP = Budgeted sales price: BS = budgeted sales units (fixed budget).</a:t>
            </a:r>
            <a:endParaRPr lang="en-US" sz="2400" dirty="0"/>
          </a:p>
        </p:txBody>
      </p:sp>
    </p:spTree>
    <p:extLst>
      <p:ext uri="{BB962C8B-B14F-4D97-AF65-F5344CB8AC3E}">
        <p14:creationId xmlns:p14="http://schemas.microsoft.com/office/powerpoint/2010/main" val="389947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882" y="2411730"/>
            <a:ext cx="8801100" cy="2263140"/>
          </a:xfrm>
        </p:spPr>
        <p:txBody>
          <a:bodyPr/>
          <a:lstStyle/>
          <a:p>
            <a:r>
              <a:rPr lang="en-US" altLang="en-US" sz="3600" b="1" dirty="0"/>
              <a:t>Learning Objective P1:</a:t>
            </a:r>
            <a:r>
              <a:rPr lang="en-US" altLang="en-US" sz="3600" dirty="0"/>
              <a:t> </a:t>
            </a:r>
            <a:r>
              <a:rPr lang="en-US" sz="3600" dirty="0">
                <a:solidFill>
                  <a:prstClr val="black"/>
                </a:solidFill>
              </a:rPr>
              <a:t>Prepare a flexible budget and interpret a flexible budget performance report.</a:t>
            </a:r>
            <a:endParaRPr lang="en-US" sz="3600" dirty="0"/>
          </a:p>
        </p:txBody>
      </p:sp>
    </p:spTree>
    <p:extLst>
      <p:ext uri="{BB962C8B-B14F-4D97-AF65-F5344CB8AC3E}">
        <p14:creationId xmlns:p14="http://schemas.microsoft.com/office/powerpoint/2010/main" val="15309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9560" y="2362200"/>
            <a:ext cx="8549640" cy="2438400"/>
          </a:xfrm>
        </p:spPr>
        <p:txBody>
          <a:bodyPr/>
          <a:lstStyle/>
          <a:p>
            <a:r>
              <a:rPr lang="en-US" altLang="en-US" sz="3600" b="1" dirty="0"/>
              <a:t>Learning Objective </a:t>
            </a:r>
            <a:r>
              <a:rPr lang="en-US" altLang="en-US" sz="3600" b="1" dirty="0">
                <a:ea typeface="ＭＳ Ｐゴシック" pitchFamily="34" charset="-128"/>
              </a:rPr>
              <a:t>P4 (Appendix): </a:t>
            </a:r>
            <a:r>
              <a:rPr lang="en-US" altLang="en-US" sz="3600" dirty="0">
                <a:ea typeface="ＭＳ Ｐゴシック" pitchFamily="34" charset="-128"/>
              </a:rPr>
              <a:t>Expanded overhead variances and standard cost accounting system.</a:t>
            </a:r>
            <a:endParaRPr lang="en-US" sz="3600" dirty="0"/>
          </a:p>
        </p:txBody>
      </p:sp>
    </p:spTree>
    <p:extLst>
      <p:ext uri="{BB962C8B-B14F-4D97-AF65-F5344CB8AC3E}">
        <p14:creationId xmlns:p14="http://schemas.microsoft.com/office/powerpoint/2010/main" val="1478681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839200" cy="1676400"/>
          </a:xfrm>
        </p:spPr>
        <p:txBody>
          <a:bodyPr/>
          <a:lstStyle/>
          <a:p>
            <a:r>
              <a:rPr lang="en-US" altLang="en-US" sz="3600" dirty="0"/>
              <a:t>Appendix 23A: Expanded Overhead Variances and Standard Cost Accounting System</a:t>
            </a:r>
            <a:endParaRPr lang="en-US" sz="3600" dirty="0"/>
          </a:p>
        </p:txBody>
      </p:sp>
      <p:sp>
        <p:nvSpPr>
          <p:cNvPr id="3" name="Text Placeholder 2"/>
          <p:cNvSpPr>
            <a:spLocks noGrp="1"/>
          </p:cNvSpPr>
          <p:nvPr>
            <p:ph type="body" sz="quarter" idx="15"/>
          </p:nvPr>
        </p:nvSpPr>
        <p:spPr>
          <a:xfrm>
            <a:off x="152400" y="2209800"/>
            <a:ext cx="8686799" cy="609600"/>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4" name="Content Placeholder 3"/>
          <p:cNvSpPr>
            <a:spLocks noGrp="1"/>
          </p:cNvSpPr>
          <p:nvPr>
            <p:ph sz="quarter" idx="16"/>
          </p:nvPr>
        </p:nvSpPr>
        <p:spPr>
          <a:xfrm>
            <a:off x="457200" y="2971800"/>
            <a:ext cx="8229600" cy="457200"/>
          </a:xfrm>
        </p:spPr>
        <p:txBody>
          <a:bodyPr/>
          <a:lstStyle/>
          <a:p>
            <a:pPr marL="0" indent="0">
              <a:buNone/>
            </a:pPr>
            <a:r>
              <a:rPr lang="en-US" sz="2400" kern="0" dirty="0"/>
              <a:t>Exhibit 21A.1</a:t>
            </a:r>
          </a:p>
        </p:txBody>
      </p:sp>
      <p:pic>
        <p:nvPicPr>
          <p:cNvPr id="7" name="Picture 2" descr="A framework for total overhead variance is given with four levels. The top level has one box labeled Total Overhead Variance. It branches down to two boxes on the next level. The left box is labeled Variable Overhead Variance, and the right box is labeled Fixed Overhead Variance. The Variable Overhead Variance box branches into two boxes on the next row labeled Spending Variance and Efficiency Variance. The Fixed Overhead Variance box branches into two boxes on the next row labeled Spending Variance and Volume Variance. The last row has one box labeled Controllable Variance that connects to the Spending Variance, Efficiency Variance, and Spending Variance boxes on the row above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120" y="2971800"/>
            <a:ext cx="3435012" cy="34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52876"/>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8" y="609600"/>
            <a:ext cx="7758545" cy="990600"/>
          </a:xfrm>
        </p:spPr>
        <p:txBody>
          <a:bodyPr/>
          <a:lstStyle/>
          <a:p>
            <a:r>
              <a:rPr lang="en-US" altLang="en-US" sz="3600" dirty="0"/>
              <a:t>Variable Overhead Variances for G-Max (1 of 5)</a:t>
            </a:r>
            <a:endParaRPr lang="en-US" dirty="0"/>
          </a:p>
        </p:txBody>
      </p:sp>
      <p:sp>
        <p:nvSpPr>
          <p:cNvPr id="4" name="Text Placeholder 3"/>
          <p:cNvSpPr>
            <a:spLocks noGrp="1"/>
          </p:cNvSpPr>
          <p:nvPr>
            <p:ph type="body" sz="quarter" idx="13"/>
          </p:nvPr>
        </p:nvSpPr>
        <p:spPr>
          <a:xfrm>
            <a:off x="533400" y="1672590"/>
            <a:ext cx="8229600" cy="689610"/>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9" name="Content Placeholder 4"/>
          <p:cNvSpPr>
            <a:spLocks noGrp="1"/>
          </p:cNvSpPr>
          <p:nvPr>
            <p:ph idx="1"/>
          </p:nvPr>
        </p:nvSpPr>
        <p:spPr>
          <a:xfrm>
            <a:off x="457200" y="2362200"/>
            <a:ext cx="8305800" cy="563563"/>
          </a:xfrm>
        </p:spPr>
        <p:txBody>
          <a:bodyPr/>
          <a:lstStyle/>
          <a:p>
            <a:pPr marL="0" indent="0">
              <a:buNone/>
            </a:pPr>
            <a:r>
              <a:rPr lang="en-US" sz="2400" dirty="0"/>
              <a:t>Variable Overhead Variance</a:t>
            </a:r>
          </a:p>
        </p:txBody>
      </p:sp>
      <p:graphicFrame>
        <p:nvGraphicFramePr>
          <p:cNvPr id="10" name="Table 9"/>
          <p:cNvGraphicFramePr>
            <a:graphicFrameLocks noGrp="1"/>
          </p:cNvGraphicFramePr>
          <p:nvPr>
            <p:extLst>
              <p:ext uri="{D42A27DB-BD31-4B8C-83A1-F6EECF244321}">
                <p14:modId xmlns:p14="http://schemas.microsoft.com/office/powerpoint/2010/main" val="779618969"/>
              </p:ext>
            </p:extLst>
          </p:nvPr>
        </p:nvGraphicFramePr>
        <p:xfrm>
          <a:off x="457200" y="3124200"/>
          <a:ext cx="8341043" cy="1402222"/>
        </p:xfrm>
        <a:graphic>
          <a:graphicData uri="http://schemas.openxmlformats.org/drawingml/2006/table">
            <a:tbl>
              <a:tblPr firstRow="1" bandRow="1" bandCol="1">
                <a:tableStyleId>{5940675A-B579-460E-94D1-54222C63F5DA}</a:tableStyleId>
              </a:tblPr>
              <a:tblGrid>
                <a:gridCol w="7467600">
                  <a:extLst>
                    <a:ext uri="{9D8B030D-6E8A-4147-A177-3AD203B41FA5}">
                      <a16:colId xmlns:a16="http://schemas.microsoft.com/office/drawing/2014/main" val="20000"/>
                    </a:ext>
                  </a:extLst>
                </a:gridCol>
                <a:gridCol w="873443">
                  <a:extLst>
                    <a:ext uri="{9D8B030D-6E8A-4147-A177-3AD203B41FA5}">
                      <a16:colId xmlns:a16="http://schemas.microsoft.com/office/drawing/2014/main" val="20001"/>
                    </a:ext>
                  </a:extLst>
                </a:gridCol>
              </a:tblGrid>
              <a:tr h="442031">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Actual variable</a:t>
                      </a:r>
                      <a:r>
                        <a:rPr lang="en-US" sz="1400" baseline="0" dirty="0">
                          <a:latin typeface="Verdana" panose="020B0604030504040204" pitchFamily="34" charset="0"/>
                          <a:ea typeface="Verdana" panose="020B0604030504040204" pitchFamily="34" charset="0"/>
                          <a:cs typeface="Verdana" panose="020B0604030504040204" pitchFamily="34" charset="0"/>
                        </a:rPr>
                        <a:t> overhead (given)……………………………………………………………………………..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$3,650</a:t>
                      </a:r>
                    </a:p>
                  </a:txBody>
                  <a:tcPr anchor="ctr"/>
                </a:tc>
                <a:extLst>
                  <a:ext uri="{0D108BD9-81ED-4DB2-BD59-A6C34878D82A}">
                    <a16:rowId xmlns:a16="http://schemas.microsoft.com/office/drawing/2014/main" val="10000"/>
                  </a:ext>
                </a:extLst>
              </a:tr>
              <a:tr h="442031">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Applied variable overhead (3,500 units × I standard DLH × $1.00 VOH rate per DLH)………………………………………………………………………………………………………………………....</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3,500</a:t>
                      </a:r>
                    </a:p>
                  </a:txBody>
                  <a:tcPr anchor="ctr"/>
                </a:tc>
                <a:extLst>
                  <a:ext uri="{0D108BD9-81ED-4DB2-BD59-A6C34878D82A}">
                    <a16:rowId xmlns:a16="http://schemas.microsoft.com/office/drawing/2014/main" val="10001"/>
                  </a:ext>
                </a:extLst>
              </a:tr>
              <a:tr h="442031">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Variable overhead variance (unfavorable)………………………………………………………………</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$ 150</a:t>
                      </a:r>
                    </a:p>
                  </a:txBody>
                  <a:tcPr anchor="ctr"/>
                </a:tc>
                <a:extLst>
                  <a:ext uri="{0D108BD9-81ED-4DB2-BD59-A6C34878D82A}">
                    <a16:rowId xmlns:a16="http://schemas.microsoft.com/office/drawing/2014/main" val="10002"/>
                  </a:ext>
                </a:extLst>
              </a:tr>
            </a:tbl>
          </a:graphicData>
        </a:graphic>
      </p:graphicFrame>
      <p:sp>
        <p:nvSpPr>
          <p:cNvPr id="3" name="Content Placeholder 2"/>
          <p:cNvSpPr>
            <a:spLocks noGrp="1"/>
          </p:cNvSpPr>
          <p:nvPr>
            <p:ph sz="quarter" idx="14"/>
          </p:nvPr>
        </p:nvSpPr>
        <p:spPr>
          <a:xfrm>
            <a:off x="457200" y="4800600"/>
            <a:ext cx="8153400" cy="838200"/>
          </a:xfrm>
        </p:spPr>
        <p:txBody>
          <a:bodyPr/>
          <a:lstStyle/>
          <a:p>
            <a:pPr marL="0" indent="0">
              <a:buNone/>
            </a:pPr>
            <a:r>
              <a:rPr lang="en-US" sz="2400" dirty="0"/>
              <a:t>Let’s split the $150 unfavorable variance into spending and efficiency variances. . .</a:t>
            </a:r>
          </a:p>
        </p:txBody>
      </p:sp>
    </p:spTree>
    <p:extLst>
      <p:ext uri="{BB962C8B-B14F-4D97-AF65-F5344CB8AC3E}">
        <p14:creationId xmlns:p14="http://schemas.microsoft.com/office/powerpoint/2010/main" val="537495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7974"/>
            <a:ext cx="7848600" cy="1104092"/>
          </a:xfrm>
        </p:spPr>
        <p:txBody>
          <a:bodyPr/>
          <a:lstStyle/>
          <a:p>
            <a:r>
              <a:rPr lang="en-US" altLang="en-US" sz="3600" dirty="0"/>
              <a:t>Variable Overhead Variances for G-Max (2 of 5)</a:t>
            </a:r>
            <a:endParaRPr lang="en-US" sz="3600" dirty="0"/>
          </a:p>
        </p:txBody>
      </p:sp>
      <p:sp>
        <p:nvSpPr>
          <p:cNvPr id="4" name="Text Placeholder 3"/>
          <p:cNvSpPr>
            <a:spLocks noGrp="1"/>
          </p:cNvSpPr>
          <p:nvPr>
            <p:ph type="body" sz="quarter" idx="13"/>
          </p:nvPr>
        </p:nvSpPr>
        <p:spPr>
          <a:xfrm>
            <a:off x="257502" y="1652066"/>
            <a:ext cx="8610600" cy="557734"/>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304800" y="2362200"/>
            <a:ext cx="8686800" cy="4191000"/>
          </a:xfrm>
        </p:spPr>
        <p:txBody>
          <a:bodyPr/>
          <a:lstStyle/>
          <a:p>
            <a:r>
              <a:rPr lang="en-US" altLang="en-US" sz="2400" dirty="0"/>
              <a:t>Spending Variance</a:t>
            </a:r>
          </a:p>
          <a:p>
            <a:pPr marL="793750" lvl="1" indent="-336550"/>
            <a:r>
              <a:rPr lang="en-US" altLang="en-US" sz="2200" dirty="0"/>
              <a:t>Actual Variable Overhead Incurred</a:t>
            </a:r>
          </a:p>
          <a:p>
            <a:pPr marL="1258888" lvl="2" indent="-344488"/>
            <a:r>
              <a:rPr lang="en-US" altLang="en-US" sz="2000" dirty="0"/>
              <a:t>AH × AVR</a:t>
            </a:r>
          </a:p>
          <a:p>
            <a:pPr marL="793750" lvl="1" indent="-336550"/>
            <a:r>
              <a:rPr lang="en-US" altLang="en-US" sz="2200" dirty="0"/>
              <a:t>Flexible Budget for Variable Overhead at Actual Hours</a:t>
            </a:r>
          </a:p>
          <a:p>
            <a:pPr marL="1258888" lvl="2" indent="-344488"/>
            <a:r>
              <a:rPr lang="en-US" altLang="en-US" sz="2000" dirty="0"/>
              <a:t>AH × SVR</a:t>
            </a:r>
          </a:p>
          <a:p>
            <a:r>
              <a:rPr lang="en-US" altLang="en-US" sz="2400" dirty="0"/>
              <a:t>Efficiency Variance</a:t>
            </a:r>
          </a:p>
          <a:p>
            <a:pPr marL="793750" lvl="1" indent="-336550"/>
            <a:r>
              <a:rPr lang="en-US" altLang="en-US" sz="2200" dirty="0"/>
              <a:t>Flexible Budget for Variable Overhead at Actual Hours</a:t>
            </a:r>
          </a:p>
          <a:p>
            <a:pPr marL="1258888" lvl="2" indent="-344488"/>
            <a:r>
              <a:rPr lang="en-US" altLang="en-US" sz="2000" dirty="0"/>
              <a:t>AH × SVR</a:t>
            </a:r>
          </a:p>
          <a:p>
            <a:pPr marL="793750" lvl="1" indent="-336550"/>
            <a:r>
              <a:rPr lang="en-US" altLang="en-US" sz="2200" dirty="0"/>
              <a:t>Applied Variable Overhead at Standard Hours</a:t>
            </a:r>
          </a:p>
          <a:p>
            <a:pPr marL="1258888" lvl="2" indent="-344488"/>
            <a:r>
              <a:rPr lang="en-US" altLang="en-US" sz="2000" dirty="0"/>
              <a:t>SH × SVR</a:t>
            </a:r>
          </a:p>
        </p:txBody>
      </p:sp>
    </p:spTree>
    <p:extLst>
      <p:ext uri="{BB962C8B-B14F-4D97-AF65-F5344CB8AC3E}">
        <p14:creationId xmlns:p14="http://schemas.microsoft.com/office/powerpoint/2010/main" val="3861672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7974"/>
            <a:ext cx="7924800" cy="1104091"/>
          </a:xfrm>
        </p:spPr>
        <p:txBody>
          <a:bodyPr/>
          <a:lstStyle/>
          <a:p>
            <a:r>
              <a:rPr lang="en-US" altLang="en-US" sz="3600" dirty="0"/>
              <a:t>Variable Overhead Variances for G-Max (3 of 5)</a:t>
            </a:r>
            <a:endParaRPr lang="en-US" sz="3600" dirty="0"/>
          </a:p>
        </p:txBody>
      </p:sp>
      <p:sp>
        <p:nvSpPr>
          <p:cNvPr id="4" name="Text Placeholder 3"/>
          <p:cNvSpPr>
            <a:spLocks noGrp="1"/>
          </p:cNvSpPr>
          <p:nvPr>
            <p:ph type="body" sz="quarter" idx="13"/>
          </p:nvPr>
        </p:nvSpPr>
        <p:spPr>
          <a:xfrm>
            <a:off x="257502" y="1652066"/>
            <a:ext cx="8610600" cy="557734"/>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349468" y="2438400"/>
            <a:ext cx="8429298" cy="4038600"/>
          </a:xfrm>
        </p:spPr>
        <p:txBody>
          <a:bodyPr/>
          <a:lstStyle/>
          <a:p>
            <a:pPr marL="0" indent="0">
              <a:buNone/>
            </a:pPr>
            <a:r>
              <a:rPr lang="en-US" altLang="en-US" sz="2600" dirty="0"/>
              <a:t>AH = Actual Hours of Activity</a:t>
            </a:r>
            <a:br>
              <a:rPr lang="en-US" altLang="en-US" sz="2600" dirty="0"/>
            </a:br>
            <a:r>
              <a:rPr lang="en-US" altLang="en-US" sz="2600" dirty="0"/>
              <a:t>AVR = Actual Variable Overhead Rate</a:t>
            </a:r>
            <a:br>
              <a:rPr lang="en-US" altLang="en-US" sz="2600" dirty="0"/>
            </a:br>
            <a:r>
              <a:rPr lang="en-US" altLang="en-US" sz="2600" dirty="0"/>
              <a:t>SVR = Standard Variable Overhead Rate</a:t>
            </a:r>
            <a:br>
              <a:rPr lang="en-US" altLang="en-US" sz="2600" dirty="0"/>
            </a:br>
            <a:r>
              <a:rPr lang="en-US" altLang="en-US" sz="2600" dirty="0"/>
              <a:t>SH = Standard Hours Allowed</a:t>
            </a:r>
          </a:p>
        </p:txBody>
      </p:sp>
    </p:spTree>
    <p:extLst>
      <p:ext uri="{BB962C8B-B14F-4D97-AF65-F5344CB8AC3E}">
        <p14:creationId xmlns:p14="http://schemas.microsoft.com/office/powerpoint/2010/main" val="6782651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41092" cy="1143000"/>
          </a:xfrm>
        </p:spPr>
        <p:txBody>
          <a:bodyPr/>
          <a:lstStyle/>
          <a:p>
            <a:r>
              <a:rPr lang="en-US" altLang="en-US" sz="3600" dirty="0"/>
              <a:t>Variable Overhead Variances for G-Max (4 of 5)</a:t>
            </a:r>
            <a:endParaRPr lang="en-US" sz="3600" dirty="0"/>
          </a:p>
        </p:txBody>
      </p:sp>
      <p:sp>
        <p:nvSpPr>
          <p:cNvPr id="4" name="Text Placeholder 3"/>
          <p:cNvSpPr>
            <a:spLocks noGrp="1"/>
          </p:cNvSpPr>
          <p:nvPr>
            <p:ph type="body" sz="quarter" idx="13"/>
          </p:nvPr>
        </p:nvSpPr>
        <p:spPr>
          <a:xfrm>
            <a:off x="228600" y="1676400"/>
            <a:ext cx="8655268" cy="613604"/>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381000" y="2469932"/>
            <a:ext cx="8382000" cy="3930868"/>
          </a:xfrm>
        </p:spPr>
        <p:txBody>
          <a:bodyPr/>
          <a:lstStyle/>
          <a:p>
            <a:pPr marL="457200" lvl="2" indent="-457200">
              <a:buFont typeface="Arial" pitchFamily="34" charset="0"/>
              <a:buChar char="•"/>
            </a:pPr>
            <a:r>
              <a:rPr lang="en-US" sz="2600" dirty="0"/>
              <a:t>Recall the G-Max information for May:</a:t>
            </a:r>
          </a:p>
          <a:p>
            <a:pPr marL="457200" lvl="2" indent="-457200">
              <a:buFont typeface="Arial" pitchFamily="34" charset="0"/>
              <a:buChar char="•"/>
            </a:pPr>
            <a:r>
              <a:rPr lang="en-US" altLang="en-US" sz="2600" dirty="0"/>
              <a:t>During May, G-Max produced 3,500 club heads working 3,400 hours. G-Max budgeted for 4,000 units (80%).</a:t>
            </a:r>
          </a:p>
          <a:p>
            <a:pPr marL="457200" lvl="2" indent="-457200">
              <a:buFont typeface="Arial" pitchFamily="34" charset="0"/>
              <a:buChar char="•"/>
            </a:pPr>
            <a:r>
              <a:rPr lang="en-US" altLang="en-US" sz="2600" dirty="0"/>
              <a:t>Actual variable overhead was $3,650 and</a:t>
            </a:r>
            <a:br>
              <a:rPr lang="en-US" altLang="en-US" sz="2600" dirty="0"/>
            </a:br>
            <a:r>
              <a:rPr lang="en-US" altLang="en-US" sz="2600" dirty="0"/>
              <a:t>actual fixed overhead was $4,000.</a:t>
            </a:r>
          </a:p>
          <a:p>
            <a:pPr marL="457200" lvl="2" indent="-457200">
              <a:buFont typeface="Arial" pitchFamily="34" charset="0"/>
              <a:buChar char="•"/>
            </a:pPr>
            <a:r>
              <a:rPr lang="en-US" altLang="en-US" sz="2600" b="1" dirty="0"/>
              <a:t>Compute the variable overhead spending and efficiency variances</a:t>
            </a:r>
          </a:p>
        </p:txBody>
      </p:sp>
    </p:spTree>
    <p:extLst>
      <p:ext uri="{BB962C8B-B14F-4D97-AF65-F5344CB8AC3E}">
        <p14:creationId xmlns:p14="http://schemas.microsoft.com/office/powerpoint/2010/main" val="169725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06" y="533400"/>
            <a:ext cx="8122394" cy="1087453"/>
          </a:xfrm>
        </p:spPr>
        <p:txBody>
          <a:bodyPr/>
          <a:lstStyle/>
          <a:p>
            <a:r>
              <a:rPr lang="en-US" altLang="en-US" sz="3600" dirty="0"/>
              <a:t>Variable Overhead Variances for G-Max (5 of 5)</a:t>
            </a:r>
            <a:endParaRPr lang="en-US" sz="3600" dirty="0"/>
          </a:p>
        </p:txBody>
      </p:sp>
      <p:sp>
        <p:nvSpPr>
          <p:cNvPr id="4" name="Text Placeholder 3"/>
          <p:cNvSpPr>
            <a:spLocks noGrp="1"/>
          </p:cNvSpPr>
          <p:nvPr>
            <p:ph type="body" sz="quarter" idx="13"/>
          </p:nvPr>
        </p:nvSpPr>
        <p:spPr>
          <a:xfrm>
            <a:off x="123498" y="1752600"/>
            <a:ext cx="8883868" cy="609600"/>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744998232"/>
              </p:ext>
            </p:extLst>
          </p:nvPr>
        </p:nvGraphicFramePr>
        <p:xfrm>
          <a:off x="685800" y="2493947"/>
          <a:ext cx="7693603" cy="4027921"/>
        </p:xfrm>
        <a:graphic>
          <a:graphicData uri="http://schemas.openxmlformats.org/presentationml/2006/ole">
            <mc:AlternateContent xmlns:mc="http://schemas.openxmlformats.org/markup-compatibility/2006">
              <mc:Choice xmlns:v="urn:schemas-microsoft-com:vml" Requires="v">
                <p:oleObj spid="_x0000_s22886" name="Equation" r:id="rId4" imgW="4343400" imgH="2273040" progId="Equation.3">
                  <p:embed/>
                </p:oleObj>
              </mc:Choice>
              <mc:Fallback>
                <p:oleObj name="Equation" r:id="rId4" imgW="4343400" imgH="2273040" progId="Equation.3">
                  <p:embed/>
                  <p:pic>
                    <p:nvPicPr>
                      <p:cNvPr id="0" name=""/>
                      <p:cNvPicPr>
                        <a:picLocks noChangeAspect="1" noChangeArrowheads="1"/>
                      </p:cNvPicPr>
                      <p:nvPr/>
                    </p:nvPicPr>
                    <p:blipFill>
                      <a:blip r:embed="rId5"/>
                      <a:srcRect/>
                      <a:stretch>
                        <a:fillRect/>
                      </a:stretch>
                    </p:blipFill>
                    <p:spPr bwMode="auto">
                      <a:xfrm>
                        <a:off x="685800" y="2493947"/>
                        <a:ext cx="7693603" cy="402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0856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7689"/>
            <a:ext cx="7620000" cy="1075334"/>
          </a:xfrm>
        </p:spPr>
        <p:txBody>
          <a:bodyPr/>
          <a:lstStyle/>
          <a:p>
            <a:r>
              <a:rPr lang="en-US" altLang="en-US" sz="3600" dirty="0"/>
              <a:t>Fixed Overhead Variances for G-Max (1 of 5)</a:t>
            </a:r>
            <a:endParaRPr lang="en-US" dirty="0"/>
          </a:p>
        </p:txBody>
      </p:sp>
      <p:sp>
        <p:nvSpPr>
          <p:cNvPr id="4" name="Text Placeholder 3"/>
          <p:cNvSpPr>
            <a:spLocks noGrp="1"/>
          </p:cNvSpPr>
          <p:nvPr>
            <p:ph type="body" sz="quarter" idx="13"/>
          </p:nvPr>
        </p:nvSpPr>
        <p:spPr>
          <a:xfrm>
            <a:off x="381000" y="1643023"/>
            <a:ext cx="8305800" cy="566777"/>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9" name="Content Placeholder 4"/>
          <p:cNvSpPr>
            <a:spLocks noGrp="1"/>
          </p:cNvSpPr>
          <p:nvPr>
            <p:ph idx="1"/>
          </p:nvPr>
        </p:nvSpPr>
        <p:spPr>
          <a:xfrm>
            <a:off x="457200" y="2484438"/>
            <a:ext cx="8229600" cy="487362"/>
          </a:xfrm>
        </p:spPr>
        <p:txBody>
          <a:bodyPr/>
          <a:lstStyle/>
          <a:p>
            <a:pPr marL="0" indent="0">
              <a:buNone/>
            </a:pPr>
            <a:r>
              <a:rPr lang="en-US" sz="2400" dirty="0"/>
              <a:t>Fixed Overhead Variance</a:t>
            </a:r>
          </a:p>
        </p:txBody>
      </p:sp>
      <p:graphicFrame>
        <p:nvGraphicFramePr>
          <p:cNvPr id="10" name="Table 9"/>
          <p:cNvGraphicFramePr>
            <a:graphicFrameLocks noGrp="1"/>
          </p:cNvGraphicFramePr>
          <p:nvPr>
            <p:extLst>
              <p:ext uri="{D42A27DB-BD31-4B8C-83A1-F6EECF244321}">
                <p14:modId xmlns:p14="http://schemas.microsoft.com/office/powerpoint/2010/main" val="1574827058"/>
              </p:ext>
            </p:extLst>
          </p:nvPr>
        </p:nvGraphicFramePr>
        <p:xfrm>
          <a:off x="533400" y="3017378"/>
          <a:ext cx="8341043" cy="1402222"/>
        </p:xfrm>
        <a:graphic>
          <a:graphicData uri="http://schemas.openxmlformats.org/drawingml/2006/table">
            <a:tbl>
              <a:tblPr firstRow="1" bandRow="1" bandCol="1">
                <a:tableStyleId>{5940675A-B579-460E-94D1-54222C63F5DA}</a:tableStyleId>
              </a:tblPr>
              <a:tblGrid>
                <a:gridCol w="7467600">
                  <a:extLst>
                    <a:ext uri="{9D8B030D-6E8A-4147-A177-3AD203B41FA5}">
                      <a16:colId xmlns:a16="http://schemas.microsoft.com/office/drawing/2014/main" val="20000"/>
                    </a:ext>
                  </a:extLst>
                </a:gridCol>
                <a:gridCol w="873443">
                  <a:extLst>
                    <a:ext uri="{9D8B030D-6E8A-4147-A177-3AD203B41FA5}">
                      <a16:colId xmlns:a16="http://schemas.microsoft.com/office/drawing/2014/main" val="20001"/>
                    </a:ext>
                  </a:extLst>
                </a:gridCol>
              </a:tblGrid>
              <a:tr h="442031">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Actual fixed</a:t>
                      </a:r>
                      <a:r>
                        <a:rPr lang="en-US" sz="1400" baseline="0" dirty="0">
                          <a:latin typeface="Verdana" panose="020B0604030504040204" pitchFamily="34" charset="0"/>
                          <a:ea typeface="Verdana" panose="020B0604030504040204" pitchFamily="34" charset="0"/>
                          <a:cs typeface="Verdana" panose="020B0604030504040204" pitchFamily="34" charset="0"/>
                        </a:rPr>
                        <a:t> overhead (given)……………………………………………………………………………..</a:t>
                      </a:r>
                      <a:endParaRPr lang="en-US" sz="14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400" dirty="0">
                          <a:latin typeface="Verdana" panose="020B0604030504040204" pitchFamily="34" charset="0"/>
                          <a:ea typeface="Verdana" panose="020B0604030504040204" pitchFamily="34" charset="0"/>
                          <a:cs typeface="Verdana" panose="020B0604030504040204" pitchFamily="34" charset="0"/>
                        </a:rPr>
                        <a:t>$4,000</a:t>
                      </a:r>
                    </a:p>
                  </a:txBody>
                  <a:tcPr anchor="ctr"/>
                </a:tc>
                <a:extLst>
                  <a:ext uri="{0D108BD9-81ED-4DB2-BD59-A6C34878D82A}">
                    <a16:rowId xmlns:a16="http://schemas.microsoft.com/office/drawing/2014/main" val="10000"/>
                  </a:ext>
                </a:extLst>
              </a:tr>
              <a:tr h="442031">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Applied fixed overhead (3,500 units × I standard DLH × $1.00 FOH rate per DLH)………………………………………………………………………………………………………………………....</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3,500</a:t>
                      </a:r>
                    </a:p>
                  </a:txBody>
                  <a:tcPr anchor="ctr"/>
                </a:tc>
                <a:extLst>
                  <a:ext uri="{0D108BD9-81ED-4DB2-BD59-A6C34878D82A}">
                    <a16:rowId xmlns:a16="http://schemas.microsoft.com/office/drawing/2014/main" val="10001"/>
                  </a:ext>
                </a:extLst>
              </a:tr>
              <a:tr h="442031">
                <a:tc>
                  <a:txBody>
                    <a:bodyPr/>
                    <a:lstStyle/>
                    <a:p>
                      <a:r>
                        <a:rPr lang="en-US" sz="1400" dirty="0">
                          <a:latin typeface="Verdana" panose="020B0604030504040204" pitchFamily="34" charset="0"/>
                          <a:ea typeface="Verdana" panose="020B0604030504040204" pitchFamily="34" charset="0"/>
                          <a:cs typeface="Verdana" panose="020B0604030504040204" pitchFamily="34" charset="0"/>
                        </a:rPr>
                        <a:t>Fixed overhead variance (unfavorable)………………………………………………………………</a:t>
                      </a:r>
                    </a:p>
                  </a:txBody>
                  <a:tcPr anchor="ctr"/>
                </a:tc>
                <a:tc>
                  <a:txBody>
                    <a:bodyPr/>
                    <a:lstStyle/>
                    <a:p>
                      <a:pPr algn="r"/>
                      <a:r>
                        <a:rPr lang="en-US" sz="1400" u="sng" dirty="0">
                          <a:latin typeface="Verdana" panose="020B0604030504040204" pitchFamily="34" charset="0"/>
                          <a:ea typeface="Verdana" panose="020B0604030504040204" pitchFamily="34" charset="0"/>
                          <a:cs typeface="Verdana" panose="020B0604030504040204" pitchFamily="34" charset="0"/>
                        </a:rPr>
                        <a:t>$ 500</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012019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7974"/>
            <a:ext cx="7543800" cy="1104092"/>
          </a:xfrm>
        </p:spPr>
        <p:txBody>
          <a:bodyPr/>
          <a:lstStyle/>
          <a:p>
            <a:r>
              <a:rPr lang="en-US" altLang="en-US" sz="3600" dirty="0"/>
              <a:t>Fixed Overhead Variances for G-Max (2 of 5)</a:t>
            </a:r>
            <a:endParaRPr lang="en-US" sz="3600" dirty="0"/>
          </a:p>
        </p:txBody>
      </p:sp>
      <p:sp>
        <p:nvSpPr>
          <p:cNvPr id="4" name="Text Placeholder 3"/>
          <p:cNvSpPr>
            <a:spLocks noGrp="1"/>
          </p:cNvSpPr>
          <p:nvPr>
            <p:ph type="body" sz="quarter" idx="13"/>
          </p:nvPr>
        </p:nvSpPr>
        <p:spPr>
          <a:xfrm>
            <a:off x="257502" y="1652066"/>
            <a:ext cx="8610600" cy="557734"/>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304800" y="2362200"/>
            <a:ext cx="8686800" cy="4191000"/>
          </a:xfrm>
        </p:spPr>
        <p:txBody>
          <a:bodyPr/>
          <a:lstStyle/>
          <a:p>
            <a:r>
              <a:rPr lang="en-US" altLang="en-US" sz="2400" dirty="0"/>
              <a:t>Spending Variance</a:t>
            </a:r>
          </a:p>
          <a:p>
            <a:pPr marL="793750" lvl="1" indent="-336550"/>
            <a:r>
              <a:rPr lang="en-US" altLang="en-US" sz="2200" dirty="0"/>
              <a:t>Actual Fixed Overhead (Given)</a:t>
            </a:r>
          </a:p>
          <a:p>
            <a:pPr marL="1258888" lvl="2" indent="-344488"/>
            <a:r>
              <a:rPr lang="en-US" altLang="en-US" sz="2000" dirty="0"/>
              <a:t>AH × AVR</a:t>
            </a:r>
          </a:p>
          <a:p>
            <a:pPr marL="793750" lvl="1" indent="-336550"/>
            <a:r>
              <a:rPr lang="en-US" altLang="en-US" sz="2200" dirty="0"/>
              <a:t>Budgeted Fixed Overhead (Flexible Budget)</a:t>
            </a:r>
          </a:p>
          <a:p>
            <a:pPr marL="1258888" lvl="2" indent="-344488"/>
            <a:r>
              <a:rPr lang="en-US" altLang="en-US" sz="2000" dirty="0"/>
              <a:t>AH × SVR</a:t>
            </a:r>
          </a:p>
          <a:p>
            <a:r>
              <a:rPr lang="en-US" altLang="en-US" sz="2400" dirty="0"/>
              <a:t>Volume Variance</a:t>
            </a:r>
          </a:p>
          <a:p>
            <a:pPr marL="793750" lvl="1" indent="-336550"/>
            <a:r>
              <a:rPr lang="en-US" altLang="en-US" sz="2200" dirty="0"/>
              <a:t>Budgeted Fixed Overhead (Flexible Budget)</a:t>
            </a:r>
          </a:p>
          <a:p>
            <a:pPr marL="1258888" lvl="2" indent="-344488"/>
            <a:r>
              <a:rPr lang="en-US" altLang="en-US" sz="2000" dirty="0"/>
              <a:t>AH × SVR</a:t>
            </a:r>
          </a:p>
          <a:p>
            <a:pPr marL="793750" lvl="1" indent="-336550"/>
            <a:r>
              <a:rPr lang="en-US" altLang="en-US" sz="2200" dirty="0"/>
              <a:t>Applied Variable Overhead at Standard Hours</a:t>
            </a:r>
          </a:p>
          <a:p>
            <a:pPr marL="1258888" lvl="2" indent="-344488"/>
            <a:r>
              <a:rPr lang="en-US" altLang="en-US" sz="2000" dirty="0"/>
              <a:t>SH × SVR</a:t>
            </a:r>
          </a:p>
        </p:txBody>
      </p:sp>
    </p:spTree>
    <p:extLst>
      <p:ext uri="{BB962C8B-B14F-4D97-AF65-F5344CB8AC3E}">
        <p14:creationId xmlns:p14="http://schemas.microsoft.com/office/powerpoint/2010/main" val="2283866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72" y="567195"/>
            <a:ext cx="7573228" cy="1109205"/>
          </a:xfrm>
        </p:spPr>
        <p:txBody>
          <a:bodyPr/>
          <a:lstStyle/>
          <a:p>
            <a:r>
              <a:rPr lang="en-US" altLang="en-US" sz="3600" dirty="0"/>
              <a:t>Fixed Overhead Variances for G-Max (3 of 5)</a:t>
            </a:r>
            <a:endParaRPr lang="en-US" sz="3600" dirty="0"/>
          </a:p>
        </p:txBody>
      </p:sp>
      <p:sp>
        <p:nvSpPr>
          <p:cNvPr id="4" name="Text Placeholder 3"/>
          <p:cNvSpPr>
            <a:spLocks noGrp="1"/>
          </p:cNvSpPr>
          <p:nvPr>
            <p:ph type="body" sz="quarter" idx="13"/>
          </p:nvPr>
        </p:nvSpPr>
        <p:spPr>
          <a:xfrm>
            <a:off x="307032" y="1676399"/>
            <a:ext cx="8532168" cy="655637"/>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291664" y="2332037"/>
            <a:ext cx="8534400" cy="3840163"/>
          </a:xfrm>
        </p:spPr>
        <p:txBody>
          <a:bodyPr/>
          <a:lstStyle/>
          <a:p>
            <a:r>
              <a:rPr lang="en-US" altLang="en-US" sz="2600" dirty="0"/>
              <a:t>SFR = Standard Fixed Overhead Rate</a:t>
            </a:r>
          </a:p>
          <a:p>
            <a:r>
              <a:rPr lang="en-US" altLang="en-US" sz="2600" dirty="0"/>
              <a:t>SH = Standard Hours Allowed</a:t>
            </a:r>
          </a:p>
          <a:p>
            <a:r>
              <a:rPr lang="en-US" sz="2600" dirty="0"/>
              <a:t>Let’s split the $500 unfavorable variance into spending and volume variances. . .</a:t>
            </a:r>
          </a:p>
        </p:txBody>
      </p:sp>
    </p:spTree>
    <p:extLst>
      <p:ext uri="{BB962C8B-B14F-4D97-AF65-F5344CB8AC3E}">
        <p14:creationId xmlns:p14="http://schemas.microsoft.com/office/powerpoint/2010/main" val="116429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2" y="533400"/>
            <a:ext cx="7543800" cy="1135355"/>
          </a:xfrm>
        </p:spPr>
        <p:txBody>
          <a:bodyPr/>
          <a:lstStyle/>
          <a:p>
            <a:r>
              <a:rPr lang="en-US" altLang="en-US" sz="3600" dirty="0"/>
              <a:t>Preparation of Flexible Budgets (1 of 3)</a:t>
            </a:r>
            <a:endParaRPr lang="en-US" sz="3600" dirty="0"/>
          </a:p>
        </p:txBody>
      </p:sp>
      <p:sp>
        <p:nvSpPr>
          <p:cNvPr id="3" name="Text Placeholder 2"/>
          <p:cNvSpPr>
            <a:spLocks noGrp="1"/>
          </p:cNvSpPr>
          <p:nvPr>
            <p:ph type="body" sz="quarter" idx="13"/>
          </p:nvPr>
        </p:nvSpPr>
        <p:spPr>
          <a:xfrm>
            <a:off x="76200" y="1752600"/>
            <a:ext cx="8968740" cy="613604"/>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sp>
        <p:nvSpPr>
          <p:cNvPr id="4" name="Content Placeholder 3"/>
          <p:cNvSpPr>
            <a:spLocks noGrp="1"/>
          </p:cNvSpPr>
          <p:nvPr>
            <p:ph idx="1"/>
          </p:nvPr>
        </p:nvSpPr>
        <p:spPr>
          <a:xfrm>
            <a:off x="457200" y="2590800"/>
            <a:ext cx="8305800" cy="3810000"/>
          </a:xfrm>
        </p:spPr>
        <p:txBody>
          <a:bodyPr/>
          <a:lstStyle/>
          <a:p>
            <a:pPr>
              <a:lnSpc>
                <a:spcPct val="90000"/>
              </a:lnSpc>
              <a:spcBef>
                <a:spcPct val="40000"/>
              </a:spcBef>
            </a:pPr>
            <a:r>
              <a:rPr lang="en-US" altLang="en-US" sz="2600" dirty="0"/>
              <a:t>To </a:t>
            </a:r>
            <a:r>
              <a:rPr lang="en-US" altLang="en-US" sz="2600" b="1" dirty="0"/>
              <a:t>flex</a:t>
            </a:r>
            <a:r>
              <a:rPr lang="en-US" altLang="en-US" sz="2600" dirty="0"/>
              <a:t> a budget for different activity levels, we must know how costs behave with changes in activity levels.</a:t>
            </a:r>
          </a:p>
          <a:p>
            <a:pPr marL="793750" lvl="1" indent="-336550">
              <a:lnSpc>
                <a:spcPct val="90000"/>
              </a:lnSpc>
              <a:spcBef>
                <a:spcPct val="40000"/>
              </a:spcBef>
            </a:pPr>
            <a:r>
              <a:rPr lang="en-US" altLang="en-US" sz="2400" b="1" dirty="0"/>
              <a:t>Total variable </a:t>
            </a:r>
            <a:r>
              <a:rPr lang="en-US" altLang="en-US" sz="2400" dirty="0"/>
              <a:t>costs </a:t>
            </a:r>
            <a:r>
              <a:rPr lang="en-US" altLang="en-US" sz="2400" b="1" dirty="0"/>
              <a:t>change</a:t>
            </a:r>
            <a:r>
              <a:rPr lang="en-US" altLang="en-US" sz="2400" dirty="0"/>
              <a:t> in direct proportion to changes in activity.</a:t>
            </a:r>
          </a:p>
          <a:p>
            <a:pPr marL="793750" lvl="1" indent="-336550">
              <a:lnSpc>
                <a:spcPct val="90000"/>
              </a:lnSpc>
              <a:spcBef>
                <a:spcPct val="40000"/>
              </a:spcBef>
            </a:pPr>
            <a:r>
              <a:rPr lang="en-US" altLang="en-US" sz="2400" b="1" dirty="0"/>
              <a:t>Total fixed</a:t>
            </a:r>
            <a:r>
              <a:rPr lang="en-US" altLang="en-US" sz="2400" dirty="0"/>
              <a:t> costs remain unchanged within the relevant range.</a:t>
            </a:r>
            <a:endParaRPr lang="en-US" sz="2400" dirty="0"/>
          </a:p>
        </p:txBody>
      </p:sp>
    </p:spTree>
    <p:extLst>
      <p:ext uri="{BB962C8B-B14F-4D97-AF65-F5344CB8AC3E}">
        <p14:creationId xmlns:p14="http://schemas.microsoft.com/office/powerpoint/2010/main" val="2312507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066800"/>
          </a:xfrm>
        </p:spPr>
        <p:txBody>
          <a:bodyPr/>
          <a:lstStyle/>
          <a:p>
            <a:r>
              <a:rPr lang="en-US" altLang="en-US" sz="3600" dirty="0"/>
              <a:t>Fixed Overhead Variances for G-Max (4 of 5)</a:t>
            </a:r>
            <a:endParaRPr lang="en-US" sz="3600" dirty="0"/>
          </a:p>
        </p:txBody>
      </p:sp>
      <p:sp>
        <p:nvSpPr>
          <p:cNvPr id="4" name="Text Placeholder 3"/>
          <p:cNvSpPr>
            <a:spLocks noGrp="1"/>
          </p:cNvSpPr>
          <p:nvPr>
            <p:ph type="body" sz="quarter" idx="13"/>
          </p:nvPr>
        </p:nvSpPr>
        <p:spPr>
          <a:xfrm>
            <a:off x="381000" y="1600200"/>
            <a:ext cx="8410902" cy="609600"/>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381000" y="2408237"/>
            <a:ext cx="8410902" cy="3992563"/>
          </a:xfrm>
        </p:spPr>
        <p:txBody>
          <a:bodyPr/>
          <a:lstStyle/>
          <a:p>
            <a:r>
              <a:rPr lang="en-US" sz="2600" dirty="0"/>
              <a:t>Recall the G-Max information for May:</a:t>
            </a:r>
          </a:p>
          <a:p>
            <a:r>
              <a:rPr lang="en-US" altLang="en-US" sz="2600" dirty="0"/>
              <a:t>During May, G-Max produced 3,500 club heads working 3,400 hours.  G-Max budgeted for 4,000 units (80%). Actual variable overhead was $3,650 and actual fixed overhead was $4,000.</a:t>
            </a:r>
          </a:p>
          <a:p>
            <a:r>
              <a:rPr lang="en-US" altLang="en-US" sz="2600" b="1" dirty="0"/>
              <a:t>Compute the fixed overhead spending and volume variances.</a:t>
            </a:r>
          </a:p>
        </p:txBody>
      </p:sp>
    </p:spTree>
    <p:extLst>
      <p:ext uri="{BB962C8B-B14F-4D97-AF65-F5344CB8AC3E}">
        <p14:creationId xmlns:p14="http://schemas.microsoft.com/office/powerpoint/2010/main" val="1758616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2" y="559360"/>
            <a:ext cx="7591098" cy="1040840"/>
          </a:xfrm>
        </p:spPr>
        <p:txBody>
          <a:bodyPr/>
          <a:lstStyle/>
          <a:p>
            <a:r>
              <a:rPr lang="en-US" altLang="en-US" sz="3600" dirty="0"/>
              <a:t>Fixed Overhead Variances for G-Max (5 of 5)</a:t>
            </a:r>
            <a:endParaRPr lang="en-US" sz="3600" dirty="0"/>
          </a:p>
        </p:txBody>
      </p:sp>
      <p:sp>
        <p:nvSpPr>
          <p:cNvPr id="3" name="Text Placeholder 2"/>
          <p:cNvSpPr>
            <a:spLocks noGrp="1"/>
          </p:cNvSpPr>
          <p:nvPr>
            <p:ph type="body" sz="quarter" idx="15"/>
          </p:nvPr>
        </p:nvSpPr>
        <p:spPr>
          <a:xfrm>
            <a:off x="277481" y="1600200"/>
            <a:ext cx="8561719" cy="705952"/>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78478962"/>
              </p:ext>
            </p:extLst>
          </p:nvPr>
        </p:nvGraphicFramePr>
        <p:xfrm>
          <a:off x="901214" y="2296660"/>
          <a:ext cx="7356280" cy="4027940"/>
        </p:xfrm>
        <a:graphic>
          <a:graphicData uri="http://schemas.openxmlformats.org/presentationml/2006/ole">
            <mc:AlternateContent xmlns:mc="http://schemas.openxmlformats.org/markup-compatibility/2006">
              <mc:Choice xmlns:v="urn:schemas-microsoft-com:vml" Requires="v">
                <p:oleObj spid="_x0000_s6716" name="Equation" r:id="rId4" imgW="4152600" imgH="2273040" progId="Equation.3">
                  <p:embed/>
                </p:oleObj>
              </mc:Choice>
              <mc:Fallback>
                <p:oleObj name="Equation" r:id="rId4" imgW="4152600" imgH="2273040" progId="Equation.3">
                  <p:embed/>
                  <p:pic>
                    <p:nvPicPr>
                      <p:cNvPr id="0" name=""/>
                      <p:cNvPicPr>
                        <a:picLocks noChangeAspect="1" noChangeArrowheads="1"/>
                      </p:cNvPicPr>
                      <p:nvPr/>
                    </p:nvPicPr>
                    <p:blipFill>
                      <a:blip r:embed="rId5"/>
                      <a:srcRect/>
                      <a:stretch>
                        <a:fillRect/>
                      </a:stretch>
                    </p:blipFill>
                    <p:spPr bwMode="auto">
                      <a:xfrm>
                        <a:off x="901214" y="2296660"/>
                        <a:ext cx="7356280" cy="402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57048932"/>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4" y="549166"/>
            <a:ext cx="8839200" cy="1051034"/>
          </a:xfrm>
        </p:spPr>
        <p:txBody>
          <a:bodyPr/>
          <a:lstStyle/>
          <a:p>
            <a:r>
              <a:rPr lang="en-US" altLang="en-US" sz="3600" dirty="0"/>
              <a:t>Fixed Overhead Cost Variances</a:t>
            </a:r>
            <a:endParaRPr lang="en-US" sz="3600" dirty="0"/>
          </a:p>
        </p:txBody>
      </p:sp>
      <p:sp>
        <p:nvSpPr>
          <p:cNvPr id="3" name="Text Placeholder 2"/>
          <p:cNvSpPr>
            <a:spLocks noGrp="1"/>
          </p:cNvSpPr>
          <p:nvPr>
            <p:ph type="body" sz="quarter" idx="15"/>
          </p:nvPr>
        </p:nvSpPr>
        <p:spPr>
          <a:xfrm>
            <a:off x="444064" y="1618596"/>
            <a:ext cx="8242736" cy="743604"/>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pic>
        <p:nvPicPr>
          <p:cNvPr id="6" name="Picture 5" descr="A line graph is shown. The x-axis represents Volume. The y-axis represents Cost. A red line extends diagonally from the origin and is labeled Fixed overhead applied to products. A blue line is drawn horizontally at $3,500 from the y-axis over to connect to the red line. This blue line is labeled $3,500 applied fixed OH.  Another blue line extends from the point where the horizontal blue line intercepts the red line down to the x-axis. An arrow there points to the point of intersection on the x-axis and is labeled 3,500 Actual Units.  A green line is drawn horizontally at $4,000 from the y-axis over to connect to the red line. This green line is labeled $4,000 expected fixed OH.  Another green line extends from the point where the horizontal green line intercepts the red line down to the x-axis. An arrow there points to the point of intersection on the x-axis and is labeled 4,000 Expected Units. A callout that reads 3,500 units × $1.00 fixed overhead rate is connected with a red arrow to the label $3,500 applied fixed OH label on the blue line. There is a bracket drawn next to the y-axis that includes the space between the horizontal blue and green lines and is labeled $500 Volume Variance Unfavorable."/>
          <p:cNvPicPr>
            <a:picLocks noChangeAspect="1"/>
          </p:cNvPicPr>
          <p:nvPr/>
        </p:nvPicPr>
        <p:blipFill>
          <a:blip r:embed="rId3"/>
          <a:stretch>
            <a:fillRect/>
          </a:stretch>
        </p:blipFill>
        <p:spPr>
          <a:xfrm>
            <a:off x="1243446" y="2438400"/>
            <a:ext cx="6580909" cy="3993270"/>
          </a:xfrm>
          <a:prstGeom prst="rect">
            <a:avLst/>
          </a:prstGeom>
        </p:spPr>
      </p:pic>
    </p:spTree>
    <p:extLst>
      <p:ext uri="{BB962C8B-B14F-4D97-AF65-F5344CB8AC3E}">
        <p14:creationId xmlns:p14="http://schemas.microsoft.com/office/powerpoint/2010/main" val="1410895339"/>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55879"/>
            <a:ext cx="8839200" cy="1014222"/>
          </a:xfrm>
        </p:spPr>
        <p:txBody>
          <a:bodyPr/>
          <a:lstStyle/>
          <a:p>
            <a:r>
              <a:rPr lang="en-US" altLang="en-US" sz="3600" dirty="0"/>
              <a:t>Variable and Fixed Overhead Variances (1 of 2)</a:t>
            </a:r>
            <a:endParaRPr lang="en-US" dirty="0"/>
          </a:p>
        </p:txBody>
      </p:sp>
      <p:sp>
        <p:nvSpPr>
          <p:cNvPr id="4" name="Text Placeholder 3"/>
          <p:cNvSpPr>
            <a:spLocks noGrp="1"/>
          </p:cNvSpPr>
          <p:nvPr>
            <p:ph type="body" sz="quarter" idx="13"/>
          </p:nvPr>
        </p:nvSpPr>
        <p:spPr>
          <a:xfrm>
            <a:off x="304800" y="1600200"/>
            <a:ext cx="8518634" cy="609600"/>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488732" y="2438400"/>
            <a:ext cx="8198068" cy="4038600"/>
          </a:xfrm>
        </p:spPr>
        <p:txBody>
          <a:bodyPr/>
          <a:lstStyle/>
          <a:p>
            <a:r>
              <a:rPr lang="en-US" sz="2600" b="1" dirty="0"/>
              <a:t>Variable Overhead</a:t>
            </a:r>
          </a:p>
          <a:p>
            <a:pPr marL="793750" lvl="1" indent="-336550"/>
            <a:r>
              <a:rPr lang="en-US" altLang="en-US" sz="2400" b="1" u="sng" dirty="0"/>
              <a:t>Spending Variance</a:t>
            </a:r>
          </a:p>
          <a:p>
            <a:pPr marL="1258888" lvl="2" indent="-344488"/>
            <a:r>
              <a:rPr lang="en-US" altLang="en-US" sz="2200" dirty="0"/>
              <a:t>Results from paying more or less than expected for overhead items and from </a:t>
            </a:r>
            <a:br>
              <a:rPr lang="en-US" altLang="en-US" sz="2200" dirty="0"/>
            </a:br>
            <a:r>
              <a:rPr lang="en-US" altLang="en-US" sz="2200" dirty="0"/>
              <a:t>excessive usage of overhead items.</a:t>
            </a:r>
          </a:p>
          <a:p>
            <a:pPr marL="793750" lvl="1" indent="-336550"/>
            <a:r>
              <a:rPr lang="en-US" altLang="en-US" sz="2400" b="1" u="sng" dirty="0"/>
              <a:t>Efficiency Variance</a:t>
            </a:r>
          </a:p>
          <a:p>
            <a:pPr marL="1258888" lvl="2" indent="-344488"/>
            <a:r>
              <a:rPr lang="en-US" altLang="en-US" sz="2200" dirty="0"/>
              <a:t>A function of the selected cost driver. It does not reflect overhead control. </a:t>
            </a:r>
          </a:p>
        </p:txBody>
      </p:sp>
    </p:spTree>
    <p:extLst>
      <p:ext uri="{BB962C8B-B14F-4D97-AF65-F5344CB8AC3E}">
        <p14:creationId xmlns:p14="http://schemas.microsoft.com/office/powerpoint/2010/main" val="18098480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066800"/>
          </a:xfrm>
        </p:spPr>
        <p:txBody>
          <a:bodyPr/>
          <a:lstStyle/>
          <a:p>
            <a:r>
              <a:rPr lang="en-US" altLang="en-US" sz="3600" dirty="0"/>
              <a:t>Variable and Fixed Overhead Variances (2 of 2)</a:t>
            </a:r>
            <a:endParaRPr lang="en-US" sz="3600" dirty="0"/>
          </a:p>
        </p:txBody>
      </p:sp>
      <p:sp>
        <p:nvSpPr>
          <p:cNvPr id="4" name="Text Placeholder 3"/>
          <p:cNvSpPr>
            <a:spLocks noGrp="1"/>
          </p:cNvSpPr>
          <p:nvPr>
            <p:ph type="body" sz="quarter" idx="13"/>
          </p:nvPr>
        </p:nvSpPr>
        <p:spPr>
          <a:xfrm>
            <a:off x="228600" y="1600200"/>
            <a:ext cx="8608368" cy="609600"/>
          </a:xfrm>
        </p:spPr>
        <p:txBody>
          <a:bodyPr/>
          <a:lstStyle/>
          <a:p>
            <a:pPr algn="ctr"/>
            <a:r>
              <a:rPr lang="en-US" altLang="en-US" sz="1800" b="1" kern="0" dirty="0">
                <a:solidFill>
                  <a:prstClr val="black"/>
                </a:solidFill>
              </a:rPr>
              <a:t>Learning Objective P4: </a:t>
            </a:r>
            <a:r>
              <a:rPr lang="en-US" altLang="en-US" sz="1800" dirty="0"/>
              <a:t>Expanded overhead variances and standard cost accounting system.</a:t>
            </a:r>
            <a:endParaRPr lang="en-US" sz="1800" dirty="0">
              <a:solidFill>
                <a:prstClr val="black"/>
              </a:solidFill>
            </a:endParaRPr>
          </a:p>
        </p:txBody>
      </p:sp>
      <p:sp>
        <p:nvSpPr>
          <p:cNvPr id="3" name="Content Placeholder 2"/>
          <p:cNvSpPr>
            <a:spLocks noGrp="1"/>
          </p:cNvSpPr>
          <p:nvPr>
            <p:ph idx="1"/>
          </p:nvPr>
        </p:nvSpPr>
        <p:spPr>
          <a:xfrm>
            <a:off x="454570" y="2438400"/>
            <a:ext cx="8232230" cy="3886200"/>
          </a:xfrm>
          <a:noFill/>
          <a:ln w="9525">
            <a:noFill/>
            <a:miter lim="800000"/>
            <a:headEnd/>
            <a:tailEnd/>
          </a:ln>
        </p:spPr>
        <p:txBody>
          <a:bodyPr vert="horz" wrap="square" lIns="91440" tIns="45720" rIns="91440" bIns="45720" numCol="1" anchor="t" anchorCtr="0" compatLnSpc="1">
            <a:prstTxWarp prst="textNoShape">
              <a:avLst/>
            </a:prstTxWarp>
          </a:bodyPr>
          <a:lstStyle/>
          <a:p>
            <a:r>
              <a:rPr lang="en-US" sz="2600" b="1" dirty="0"/>
              <a:t>Fixed Overhead</a:t>
            </a:r>
          </a:p>
          <a:p>
            <a:pPr marL="793750" lvl="1" indent="-336550"/>
            <a:r>
              <a:rPr lang="en-US" altLang="en-US" sz="2400" b="1" u="sng" dirty="0"/>
              <a:t>Spending Variance</a:t>
            </a:r>
          </a:p>
          <a:p>
            <a:pPr marL="1258888" lvl="2" indent="-344488"/>
            <a:r>
              <a:rPr lang="en-US" altLang="en-US" sz="2200" dirty="0"/>
              <a:t>Results from paying more or less than expected for fixed overhead items.</a:t>
            </a:r>
          </a:p>
          <a:p>
            <a:pPr marL="793750" lvl="1" indent="-336550"/>
            <a:r>
              <a:rPr lang="en-US" altLang="en-US" sz="2400" b="1" u="sng" dirty="0"/>
              <a:t>Volume Variance</a:t>
            </a:r>
          </a:p>
          <a:p>
            <a:pPr marL="1258888" lvl="2" indent="-344488"/>
            <a:r>
              <a:rPr lang="en-US" altLang="en-US" sz="2200" dirty="0"/>
              <a:t>Results from the inability to operate at the activity level planned for the period.</a:t>
            </a:r>
            <a:br>
              <a:rPr lang="en-US" altLang="en-US" sz="2200" dirty="0"/>
            </a:br>
            <a:r>
              <a:rPr lang="en-US" altLang="en-US" sz="2200" dirty="0"/>
              <a:t>It has no significance for cost control.</a:t>
            </a:r>
          </a:p>
        </p:txBody>
      </p:sp>
    </p:spTree>
    <p:extLst>
      <p:ext uri="{BB962C8B-B14F-4D97-AF65-F5344CB8AC3E}">
        <p14:creationId xmlns:p14="http://schemas.microsoft.com/office/powerpoint/2010/main" val="1157772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62200"/>
            <a:ext cx="8763000" cy="2438400"/>
          </a:xfrm>
        </p:spPr>
        <p:txBody>
          <a:bodyPr/>
          <a:lstStyle/>
          <a:p>
            <a:r>
              <a:rPr lang="en-US" altLang="en-US" sz="3600" b="1" dirty="0"/>
              <a:t>Learning Objective</a:t>
            </a:r>
            <a:r>
              <a:rPr lang="en-US" altLang="en-US" sz="3600" dirty="0">
                <a:ea typeface="ＭＳ Ｐゴシック" pitchFamily="34" charset="-128"/>
              </a:rPr>
              <a:t> </a:t>
            </a:r>
            <a:r>
              <a:rPr lang="en-US" altLang="en-US" sz="3600" b="1" dirty="0">
                <a:ea typeface="ＭＳ Ｐゴシック" pitchFamily="34" charset="-128"/>
              </a:rPr>
              <a:t>P5 (Appendix): </a:t>
            </a:r>
            <a:r>
              <a:rPr lang="en-US" sz="3600" dirty="0">
                <a:solidFill>
                  <a:prstClr val="black"/>
                </a:solidFill>
              </a:rPr>
              <a:t>Prepare journal entries for standard costs and account for price and quantity variances.</a:t>
            </a:r>
            <a:endParaRPr lang="en-US" sz="3600" dirty="0"/>
          </a:p>
        </p:txBody>
      </p:sp>
    </p:spTree>
    <p:extLst>
      <p:ext uri="{BB962C8B-B14F-4D97-AF65-F5344CB8AC3E}">
        <p14:creationId xmlns:p14="http://schemas.microsoft.com/office/powerpoint/2010/main" val="29077401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06" y="534660"/>
            <a:ext cx="8122394" cy="1049774"/>
          </a:xfrm>
        </p:spPr>
        <p:txBody>
          <a:bodyPr/>
          <a:lstStyle/>
          <a:p>
            <a:r>
              <a:rPr lang="en-US" altLang="en-US" sz="3600" dirty="0"/>
              <a:t>Standard Cost Accounting System (1 of 5)</a:t>
            </a:r>
            <a:endParaRPr lang="en-US" sz="3600" dirty="0"/>
          </a:p>
        </p:txBody>
      </p:sp>
      <p:sp>
        <p:nvSpPr>
          <p:cNvPr id="8" name="Text Placeholder 7"/>
          <p:cNvSpPr>
            <a:spLocks noGrp="1"/>
          </p:cNvSpPr>
          <p:nvPr>
            <p:ph type="body" sz="quarter" idx="13"/>
          </p:nvPr>
        </p:nvSpPr>
        <p:spPr>
          <a:xfrm>
            <a:off x="488732" y="1639795"/>
            <a:ext cx="8198068" cy="646205"/>
          </a:xfrm>
        </p:spPr>
        <p:txBody>
          <a:bodyPr/>
          <a:lstStyle/>
          <a:p>
            <a:pPr algn="ctr"/>
            <a:r>
              <a:rPr lang="en-US" altLang="en-US" sz="1800" b="1" kern="0" dirty="0">
                <a:solidFill>
                  <a:prstClr val="black"/>
                </a:solidFill>
              </a:rPr>
              <a:t>Learning Objective P5: </a:t>
            </a:r>
            <a:r>
              <a:rPr lang="en-US" sz="1800" dirty="0">
                <a:solidFill>
                  <a:prstClr val="black"/>
                </a:solidFill>
              </a:rPr>
              <a:t>Prepare journal entries for standard costs and account for price and quantity variances</a:t>
            </a:r>
            <a:r>
              <a:rPr lang="en-US" altLang="en-US" sz="1800" dirty="0"/>
              <a:t>.</a:t>
            </a:r>
            <a:endParaRPr lang="en-US" sz="1800" dirty="0">
              <a:solidFill>
                <a:prstClr val="black"/>
              </a:solidFill>
            </a:endParaRPr>
          </a:p>
        </p:txBody>
      </p:sp>
      <p:sp>
        <p:nvSpPr>
          <p:cNvPr id="7" name="Content Placeholder 6"/>
          <p:cNvSpPr>
            <a:spLocks noGrp="1"/>
          </p:cNvSpPr>
          <p:nvPr>
            <p:ph idx="1"/>
          </p:nvPr>
        </p:nvSpPr>
        <p:spPr>
          <a:xfrm>
            <a:off x="381000" y="2438400"/>
            <a:ext cx="8382000" cy="3733800"/>
          </a:xfrm>
        </p:spPr>
        <p:txBody>
          <a:bodyPr/>
          <a:lstStyle/>
          <a:p>
            <a:pPr marL="0" indent="0">
              <a:buNone/>
            </a:pPr>
            <a:r>
              <a:rPr lang="en-US" altLang="en-US" sz="2600" dirty="0"/>
              <a:t>Standard cost systems also record costs and variances in accounts. The entries in the next few slides briefly illustrate the important aspects of this process for G-Max’s standard costs and variances for May.</a:t>
            </a:r>
          </a:p>
        </p:txBody>
      </p:sp>
    </p:spTree>
    <p:extLst>
      <p:ext uri="{BB962C8B-B14F-4D97-AF65-F5344CB8AC3E}">
        <p14:creationId xmlns:p14="http://schemas.microsoft.com/office/powerpoint/2010/main" val="21910215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65574" cy="1143000"/>
          </a:xfrm>
        </p:spPr>
        <p:txBody>
          <a:bodyPr/>
          <a:lstStyle/>
          <a:p>
            <a:r>
              <a:rPr lang="en-US" altLang="en-US" sz="3600" dirty="0"/>
              <a:t>Standard Cost Accounting System (2 of 5)</a:t>
            </a:r>
            <a:endParaRPr lang="en-US" sz="3600" dirty="0"/>
          </a:p>
        </p:txBody>
      </p:sp>
      <p:sp>
        <p:nvSpPr>
          <p:cNvPr id="3" name="Text Placeholder 2"/>
          <p:cNvSpPr>
            <a:spLocks noGrp="1"/>
          </p:cNvSpPr>
          <p:nvPr>
            <p:ph type="body" sz="quarter" idx="15"/>
          </p:nvPr>
        </p:nvSpPr>
        <p:spPr/>
        <p:txBody>
          <a:bodyPr/>
          <a:lstStyle/>
          <a:p>
            <a:pPr algn="ctr"/>
            <a:r>
              <a:rPr lang="en-US" altLang="en-US" sz="1800" b="1" kern="0" dirty="0">
                <a:solidFill>
                  <a:prstClr val="black"/>
                </a:solidFill>
              </a:rPr>
              <a:t>Learning Objective P5: </a:t>
            </a:r>
            <a:r>
              <a:rPr lang="en-US" sz="1800" dirty="0">
                <a:solidFill>
                  <a:prstClr val="black"/>
                </a:solidFill>
              </a:rPr>
              <a:t>Prepare journal entries for standard costs and account for price and quantity variances</a:t>
            </a:r>
            <a:r>
              <a:rPr lang="en-US" altLang="en-US" sz="1800" dirty="0"/>
              <a:t>.</a:t>
            </a:r>
            <a:endParaRPr lang="en-US" sz="1800" dirty="0">
              <a:solidFill>
                <a:prstClr val="black"/>
              </a:solidFill>
            </a:endParaRPr>
          </a:p>
        </p:txBody>
      </p:sp>
      <p:sp>
        <p:nvSpPr>
          <p:cNvPr id="5" name="Content Placeholder 4"/>
          <p:cNvSpPr>
            <a:spLocks noGrp="1"/>
          </p:cNvSpPr>
          <p:nvPr>
            <p:ph sz="quarter" idx="17"/>
          </p:nvPr>
        </p:nvSpPr>
        <p:spPr>
          <a:xfrm>
            <a:off x="304800" y="2514600"/>
            <a:ext cx="8458200" cy="457200"/>
          </a:xfrm>
        </p:spPr>
        <p:txBody>
          <a:bodyPr/>
          <a:lstStyle/>
          <a:p>
            <a:pPr marL="0" indent="0" algn="ctr">
              <a:buNone/>
            </a:pPr>
            <a:r>
              <a:rPr lang="en-US" sz="2000" b="1" dirty="0"/>
              <a:t>Recording G-Max material costs for May</a:t>
            </a:r>
          </a:p>
        </p:txBody>
      </p:sp>
      <p:pic>
        <p:nvPicPr>
          <p:cNvPr id="6" name="Picture 7" descr="A journal entry for May 31 is given. Work in Process Inventory is debited for 35,000, Direct Materials Price Variance is debited for 1,800, Direct Materials Quantity Variance is debited for 1,000, and Raw Materials Inventory is credited for 37,800. Explanation: To charge production for standard quantity of materials used (1,750 lbs.) at the standard price ($20 per lb.), and to record material price and material quantity varian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0017" y="3048000"/>
            <a:ext cx="6943016" cy="182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6"/>
          </p:nvPr>
        </p:nvSpPr>
        <p:spPr>
          <a:xfrm>
            <a:off x="304800" y="5105400"/>
            <a:ext cx="8534400" cy="1295400"/>
          </a:xfrm>
        </p:spPr>
        <p:txBody>
          <a:bodyPr/>
          <a:lstStyle/>
          <a:p>
            <a:pPr marL="0" indent="0">
              <a:buNone/>
            </a:pPr>
            <a:r>
              <a:rPr lang="en-US" altLang="en-US" sz="2000" dirty="0"/>
              <a:t>*Many companies record the materials price variance when materials are purchased.</a:t>
            </a:r>
            <a:br>
              <a:rPr lang="en-US" altLang="en-US" sz="2000" dirty="0"/>
            </a:br>
            <a:r>
              <a:rPr lang="en-US" altLang="en-US" sz="2000" dirty="0"/>
              <a:t>For simplicity, we record both the materials price and quantity variances when materials are issued to production.</a:t>
            </a:r>
          </a:p>
        </p:txBody>
      </p:sp>
    </p:spTree>
    <p:extLst>
      <p:ext uri="{BB962C8B-B14F-4D97-AF65-F5344CB8AC3E}">
        <p14:creationId xmlns:p14="http://schemas.microsoft.com/office/powerpoint/2010/main" val="30464073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2" y="533400"/>
            <a:ext cx="8594834" cy="1069913"/>
          </a:xfrm>
        </p:spPr>
        <p:txBody>
          <a:bodyPr/>
          <a:lstStyle/>
          <a:p>
            <a:r>
              <a:rPr lang="en-US" altLang="en-US" sz="3600" dirty="0"/>
              <a:t>Standard Cost Accounting System (3 of 5)</a:t>
            </a:r>
            <a:endParaRPr lang="en-US" sz="3600" dirty="0"/>
          </a:p>
        </p:txBody>
      </p:sp>
      <p:sp>
        <p:nvSpPr>
          <p:cNvPr id="3" name="Text Placeholder 2"/>
          <p:cNvSpPr>
            <a:spLocks noGrp="1"/>
          </p:cNvSpPr>
          <p:nvPr>
            <p:ph type="body" sz="quarter" idx="15"/>
          </p:nvPr>
        </p:nvSpPr>
        <p:spPr>
          <a:xfrm>
            <a:off x="425668" y="1676400"/>
            <a:ext cx="8261132" cy="685800"/>
          </a:xfrm>
        </p:spPr>
        <p:txBody>
          <a:bodyPr/>
          <a:lstStyle/>
          <a:p>
            <a:pPr algn="ctr"/>
            <a:r>
              <a:rPr lang="en-US" altLang="en-US" sz="1800" b="1" kern="0" dirty="0">
                <a:solidFill>
                  <a:prstClr val="black"/>
                </a:solidFill>
              </a:rPr>
              <a:t>Learning Objective P5: </a:t>
            </a:r>
            <a:r>
              <a:rPr lang="en-US" sz="1800" dirty="0">
                <a:solidFill>
                  <a:prstClr val="black"/>
                </a:solidFill>
              </a:rPr>
              <a:t>Prepare journal entries for standard costs and account for price and quantity variances</a:t>
            </a:r>
            <a:r>
              <a:rPr lang="en-US" altLang="en-US" sz="1800" dirty="0"/>
              <a:t>.</a:t>
            </a:r>
            <a:endParaRPr lang="en-US" sz="1800" dirty="0">
              <a:solidFill>
                <a:prstClr val="black"/>
              </a:solidFill>
            </a:endParaRPr>
          </a:p>
        </p:txBody>
      </p:sp>
      <p:sp>
        <p:nvSpPr>
          <p:cNvPr id="4" name="Content Placeholder 3"/>
          <p:cNvSpPr>
            <a:spLocks noGrp="1"/>
          </p:cNvSpPr>
          <p:nvPr>
            <p:ph sz="quarter" idx="16"/>
          </p:nvPr>
        </p:nvSpPr>
        <p:spPr>
          <a:xfrm>
            <a:off x="381000" y="2362200"/>
            <a:ext cx="8458200" cy="457200"/>
          </a:xfrm>
        </p:spPr>
        <p:txBody>
          <a:bodyPr/>
          <a:lstStyle/>
          <a:p>
            <a:pPr marL="0" indent="0" algn="ctr">
              <a:buNone/>
            </a:pPr>
            <a:r>
              <a:rPr lang="en-US" sz="2200" b="1" dirty="0"/>
              <a:t>Recording G-Max labor costs for May</a:t>
            </a:r>
          </a:p>
        </p:txBody>
      </p:sp>
      <p:pic>
        <p:nvPicPr>
          <p:cNvPr id="8" name="Picture 7" descr="A journal entry for May 31 is given. Work in Process Inventory is debited for 56,000, Direct Labor Rate Variance is debited for 1,700, Direct Labor Efficiency Variance is credited for 1,600, and Factory Wages Payable is credited by 56,100. Explanation: Charge production with 3,500 standard hours of direct labor at the standard $16 per hour rate, and record the labor rate and efficiency variances."/>
          <p:cNvPicPr>
            <a:picLocks noChangeAspect="1"/>
          </p:cNvPicPr>
          <p:nvPr/>
        </p:nvPicPr>
        <p:blipFill>
          <a:blip r:embed="rId3"/>
          <a:stretch>
            <a:fillRect/>
          </a:stretch>
        </p:blipFill>
        <p:spPr>
          <a:xfrm>
            <a:off x="856230" y="2953631"/>
            <a:ext cx="7385114" cy="1694569"/>
          </a:xfrm>
          <a:prstGeom prst="rect">
            <a:avLst/>
          </a:prstGeom>
        </p:spPr>
      </p:pic>
      <p:sp>
        <p:nvSpPr>
          <p:cNvPr id="5" name="Content Placeholder 4"/>
          <p:cNvSpPr>
            <a:spLocks noGrp="1"/>
          </p:cNvSpPr>
          <p:nvPr>
            <p:ph sz="quarter" idx="17"/>
          </p:nvPr>
        </p:nvSpPr>
        <p:spPr>
          <a:xfrm>
            <a:off x="457200" y="4809005"/>
            <a:ext cx="8153400" cy="1744195"/>
          </a:xfrm>
        </p:spPr>
        <p:txBody>
          <a:bodyPr/>
          <a:lstStyle/>
          <a:p>
            <a:pPr marL="0" indent="0">
              <a:buNone/>
            </a:pPr>
            <a:r>
              <a:rPr lang="en-US" altLang="en-US" sz="2200" dirty="0"/>
              <a:t>The difference between standard and actual labor costs is explained by two variances. The direct labor rate variance is unfavorable and is debited to that account. The direct labor efficiency variance is favorable and that account is credited.</a:t>
            </a:r>
            <a:endParaRPr lang="en-US" sz="2200" dirty="0"/>
          </a:p>
        </p:txBody>
      </p:sp>
    </p:spTree>
    <p:extLst>
      <p:ext uri="{BB962C8B-B14F-4D97-AF65-F5344CB8AC3E}">
        <p14:creationId xmlns:p14="http://schemas.microsoft.com/office/powerpoint/2010/main" val="4073352454"/>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98" y="563116"/>
            <a:ext cx="8565574" cy="1113284"/>
          </a:xfrm>
        </p:spPr>
        <p:txBody>
          <a:bodyPr/>
          <a:lstStyle/>
          <a:p>
            <a:r>
              <a:rPr lang="en-US" altLang="en-US" sz="3600" dirty="0"/>
              <a:t>Standard Cost Accounting System (4 of 5)</a:t>
            </a:r>
            <a:endParaRPr lang="en-US" sz="3600" dirty="0"/>
          </a:p>
        </p:txBody>
      </p:sp>
      <p:sp>
        <p:nvSpPr>
          <p:cNvPr id="3" name="Text Placeholder 2"/>
          <p:cNvSpPr>
            <a:spLocks noGrp="1"/>
          </p:cNvSpPr>
          <p:nvPr>
            <p:ph type="body" sz="quarter" idx="15"/>
          </p:nvPr>
        </p:nvSpPr>
        <p:spPr>
          <a:xfrm>
            <a:off x="381000" y="1752600"/>
            <a:ext cx="8382000" cy="609600"/>
          </a:xfrm>
        </p:spPr>
        <p:txBody>
          <a:bodyPr/>
          <a:lstStyle/>
          <a:p>
            <a:pPr algn="ctr"/>
            <a:r>
              <a:rPr lang="en-US" altLang="en-US" sz="1800" b="1" kern="0" dirty="0">
                <a:solidFill>
                  <a:prstClr val="black"/>
                </a:solidFill>
              </a:rPr>
              <a:t>Learning Objective P5: </a:t>
            </a:r>
            <a:r>
              <a:rPr lang="en-US" sz="1800" dirty="0">
                <a:solidFill>
                  <a:prstClr val="black"/>
                </a:solidFill>
              </a:rPr>
              <a:t>Prepare journal entries for standard costs and account for price and quantity variances</a:t>
            </a:r>
            <a:r>
              <a:rPr lang="en-US" altLang="en-US" sz="1800" dirty="0"/>
              <a:t>.</a:t>
            </a:r>
            <a:endParaRPr lang="en-US" sz="1800" dirty="0">
              <a:solidFill>
                <a:prstClr val="black"/>
              </a:solidFill>
            </a:endParaRPr>
          </a:p>
        </p:txBody>
      </p:sp>
      <p:sp>
        <p:nvSpPr>
          <p:cNvPr id="4" name="Content Placeholder 3"/>
          <p:cNvSpPr>
            <a:spLocks noGrp="1"/>
          </p:cNvSpPr>
          <p:nvPr>
            <p:ph sz="quarter" idx="16"/>
          </p:nvPr>
        </p:nvSpPr>
        <p:spPr>
          <a:xfrm>
            <a:off x="381000" y="2514600"/>
            <a:ext cx="8382000" cy="457200"/>
          </a:xfrm>
        </p:spPr>
        <p:txBody>
          <a:bodyPr/>
          <a:lstStyle/>
          <a:p>
            <a:pPr marL="0" indent="0" algn="ctr">
              <a:buNone/>
            </a:pPr>
            <a:r>
              <a:rPr lang="en-US" sz="2400" b="1" dirty="0"/>
              <a:t>Recording G-Max overhead costs for May</a:t>
            </a:r>
          </a:p>
        </p:txBody>
      </p:sp>
      <p:pic>
        <p:nvPicPr>
          <p:cNvPr id="6" name="Picture 6" descr="A journal entry for May 31 is given. Work in Process Inventory is debited for 7,000, Volume Variance is debited for 500, Variable Overhead Spending Variance is debited for 250, Variable Overhead Efficiency Variance is credited for 100, and Factory Overhead is credited for 7,650. Explanation: To apply overhead at the standard rate of $2 per standard direct labor hour (3,500 hours), and to record overhead varian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829" y="3352800"/>
            <a:ext cx="840105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36155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68" y="583030"/>
            <a:ext cx="7955974" cy="1169570"/>
          </a:xfrm>
        </p:spPr>
        <p:txBody>
          <a:bodyPr/>
          <a:lstStyle/>
          <a:p>
            <a:r>
              <a:rPr lang="en-US" altLang="en-US" sz="3600" dirty="0"/>
              <a:t>Preparation of Flexible Budgets (2 of 3)</a:t>
            </a:r>
            <a:endParaRPr lang="en-US" sz="3600" dirty="0"/>
          </a:p>
        </p:txBody>
      </p:sp>
      <p:sp>
        <p:nvSpPr>
          <p:cNvPr id="3" name="Text Placeholder 2"/>
          <p:cNvSpPr>
            <a:spLocks noGrp="1"/>
          </p:cNvSpPr>
          <p:nvPr>
            <p:ph type="body" sz="quarter" idx="15"/>
          </p:nvPr>
        </p:nvSpPr>
        <p:spPr>
          <a:xfrm>
            <a:off x="60434" y="1789698"/>
            <a:ext cx="8998427" cy="572502"/>
          </a:xfrm>
        </p:spPr>
        <p:txBody>
          <a:bodyPr/>
          <a:lstStyle/>
          <a:p>
            <a:pPr algn="ctr"/>
            <a:r>
              <a:rPr lang="en-US" altLang="en-US" sz="1800" b="1" kern="0" dirty="0">
                <a:solidFill>
                  <a:prstClr val="black"/>
                </a:solidFill>
              </a:rPr>
              <a:t>Learning Objective P1:</a:t>
            </a:r>
            <a:r>
              <a:rPr lang="en-US" sz="1800" dirty="0">
                <a:solidFill>
                  <a:prstClr val="black"/>
                </a:solidFill>
              </a:rPr>
              <a:t> Prepare a flexible budget and interpret a flexible budget performance report.</a:t>
            </a:r>
            <a:endParaRPr lang="en-US" sz="1800" dirty="0"/>
          </a:p>
        </p:txBody>
      </p:sp>
      <p:pic>
        <p:nvPicPr>
          <p:cNvPr id="129026" name="Picture 2" descr="Flexible budgets are shown for SolCel. The statement title is SolCel, Flexible Budgets, For the Month Ended January 31, 2017. The statement has six columns. The first column has no heading. The second column is labeled Variable Amount per Unit and the third column is labeled Total Fixed Cost. Above these headings is a spanner heading Flexible Budget. The last three columns have labels 10,000, 12,000, and 14,000 and a spanner head that is Flexible Budget for Unit Sales of. The line entries are as follows:&#10;&#10;Sales: $10.00, blank, $100,000, $120,000, $140,000&#10;Total variable costs: 4.80, blank, 48,000, 57,600, 67,200&#10;Contribution margin: $5.20, blank, $52,000, $62,400, $72,800&#10;Total fixed costs: blank, $40,000, 40,000 40,000, 40,000&#10;Income from operations: blank, blank, $12,000, $22,400, $32,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823795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611916"/>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68" y="589053"/>
            <a:ext cx="8429298" cy="1087347"/>
          </a:xfrm>
        </p:spPr>
        <p:txBody>
          <a:bodyPr/>
          <a:lstStyle/>
          <a:p>
            <a:r>
              <a:rPr lang="en-US" altLang="en-US" sz="3600" dirty="0"/>
              <a:t>Standard Cost Accounting System (5 of 5)</a:t>
            </a:r>
            <a:endParaRPr lang="en-US" sz="3600" dirty="0"/>
          </a:p>
        </p:txBody>
      </p:sp>
      <p:sp>
        <p:nvSpPr>
          <p:cNvPr id="4" name="Text Placeholder 3"/>
          <p:cNvSpPr>
            <a:spLocks noGrp="1"/>
          </p:cNvSpPr>
          <p:nvPr>
            <p:ph type="body" sz="quarter" idx="13"/>
          </p:nvPr>
        </p:nvSpPr>
        <p:spPr>
          <a:xfrm>
            <a:off x="304800" y="1649540"/>
            <a:ext cx="8458200" cy="560260"/>
          </a:xfrm>
        </p:spPr>
        <p:txBody>
          <a:bodyPr/>
          <a:lstStyle/>
          <a:p>
            <a:pPr algn="ctr"/>
            <a:r>
              <a:rPr lang="en-US" altLang="en-US" sz="1800" b="1" kern="0" dirty="0">
                <a:solidFill>
                  <a:prstClr val="black"/>
                </a:solidFill>
              </a:rPr>
              <a:t>Learning Objective P5: </a:t>
            </a:r>
            <a:r>
              <a:rPr lang="en-US" sz="1800" dirty="0">
                <a:solidFill>
                  <a:prstClr val="black"/>
                </a:solidFill>
              </a:rPr>
              <a:t>Prepare journal entries for standard costs and account for price and quantity variances</a:t>
            </a:r>
            <a:r>
              <a:rPr lang="en-US" altLang="en-US" sz="1800" dirty="0"/>
              <a:t>.</a:t>
            </a:r>
            <a:endParaRPr lang="en-US" sz="1800" dirty="0">
              <a:solidFill>
                <a:prstClr val="black"/>
              </a:solidFill>
            </a:endParaRPr>
          </a:p>
        </p:txBody>
      </p:sp>
      <p:sp>
        <p:nvSpPr>
          <p:cNvPr id="3" name="Content Placeholder 2"/>
          <p:cNvSpPr>
            <a:spLocks noGrp="1"/>
          </p:cNvSpPr>
          <p:nvPr>
            <p:ph idx="1"/>
          </p:nvPr>
        </p:nvSpPr>
        <p:spPr>
          <a:xfrm>
            <a:off x="320566" y="2362200"/>
            <a:ext cx="8502868" cy="3886200"/>
          </a:xfrm>
        </p:spPr>
        <p:txBody>
          <a:bodyPr/>
          <a:lstStyle/>
          <a:p>
            <a:pPr marL="0" indent="0">
              <a:buNone/>
            </a:pPr>
            <a:r>
              <a:rPr lang="en-US" altLang="en-US" sz="2600" dirty="0"/>
              <a:t>When Factory Overhead is applied to Goods in Process Inventory, the actual amount is credited to the Factory Overhead account. To account for the difference between actual and standard overhead costs, the entry includes a $500 debit to the Volume Variance, a $250 debit to the Variable Overhead Spending Variance, and a $100 credit to the Variable Overhead Efficiency Variance. </a:t>
            </a:r>
            <a:endParaRPr lang="en-US" sz="2600" dirty="0"/>
          </a:p>
        </p:txBody>
      </p:sp>
    </p:spTree>
    <p:extLst>
      <p:ext uri="{BB962C8B-B14F-4D97-AF65-F5344CB8AC3E}">
        <p14:creationId xmlns:p14="http://schemas.microsoft.com/office/powerpoint/2010/main" val="31884476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 y="565656"/>
            <a:ext cx="9052560" cy="1034544"/>
          </a:xfrm>
        </p:spPr>
        <p:txBody>
          <a:bodyPr/>
          <a:lstStyle/>
          <a:p>
            <a:r>
              <a:rPr lang="en-US" sz="3600" dirty="0"/>
              <a:t>NEED-TO-KNOW 21-6 (1 of 2)</a:t>
            </a:r>
          </a:p>
        </p:txBody>
      </p:sp>
      <p:sp>
        <p:nvSpPr>
          <p:cNvPr id="3" name="Text Placeholder 2"/>
          <p:cNvSpPr>
            <a:spLocks noGrp="1"/>
          </p:cNvSpPr>
          <p:nvPr>
            <p:ph type="body" sz="quarter" idx="13"/>
          </p:nvPr>
        </p:nvSpPr>
        <p:spPr>
          <a:xfrm>
            <a:off x="457200" y="1592652"/>
            <a:ext cx="8229600" cy="693348"/>
          </a:xfrm>
        </p:spPr>
        <p:txBody>
          <a:bodyPr/>
          <a:lstStyle/>
          <a:p>
            <a:pPr algn="ctr"/>
            <a:r>
              <a:rPr lang="en-US" altLang="en-US" sz="1800" b="1" kern="0" dirty="0">
                <a:solidFill>
                  <a:prstClr val="black"/>
                </a:solidFill>
              </a:rPr>
              <a:t>Learning Objective P5: </a:t>
            </a:r>
            <a:r>
              <a:rPr lang="en-US" sz="1800" dirty="0">
                <a:solidFill>
                  <a:prstClr val="black"/>
                </a:solidFill>
              </a:rPr>
              <a:t>Prepare journal entries for standard costs and account for price and quantity variances</a:t>
            </a:r>
            <a:r>
              <a:rPr lang="en-US" altLang="en-US" sz="1800" dirty="0"/>
              <a:t>.</a:t>
            </a:r>
            <a:endParaRPr lang="en-US" sz="1800" dirty="0">
              <a:solidFill>
                <a:prstClr val="black"/>
              </a:solidFill>
            </a:endParaRPr>
          </a:p>
        </p:txBody>
      </p:sp>
      <p:sp>
        <p:nvSpPr>
          <p:cNvPr id="4" name="Content Placeholder 3"/>
          <p:cNvSpPr>
            <a:spLocks noGrp="1"/>
          </p:cNvSpPr>
          <p:nvPr>
            <p:ph idx="1"/>
          </p:nvPr>
        </p:nvSpPr>
        <p:spPr>
          <a:xfrm>
            <a:off x="488732" y="2408237"/>
            <a:ext cx="8121868" cy="1173163"/>
          </a:xfrm>
        </p:spPr>
        <p:txBody>
          <a:bodyPr/>
          <a:lstStyle/>
          <a:p>
            <a:pPr marL="0" indent="0">
              <a:buNone/>
            </a:pPr>
            <a:r>
              <a:rPr lang="en-US" altLang="en-US" sz="2200" dirty="0">
                <a:solidFill>
                  <a:srgbClr val="000000"/>
                </a:solidFill>
              </a:rPr>
              <a:t>A company uses a standard cost accounting system. Prepare the journal entry to record these direct materials variances:</a:t>
            </a:r>
            <a:endParaRPr lang="en-US" alt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40097017"/>
              </p:ext>
            </p:extLst>
          </p:nvPr>
        </p:nvGraphicFramePr>
        <p:xfrm>
          <a:off x="1600200" y="3845560"/>
          <a:ext cx="6096000" cy="1107440"/>
        </p:xfrm>
        <a:graphic>
          <a:graphicData uri="http://schemas.openxmlformats.org/drawingml/2006/table">
            <a:tbl>
              <a:tblPr firstRow="1" bandRow="1">
                <a:tableStyleId>{5940675A-B579-460E-94D1-54222C63F5DA}</a:tableStyleId>
              </a:tblPr>
              <a:tblGrid>
                <a:gridCol w="487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370840">
                <a:tc>
                  <a:txBody>
                    <a:bodyPr/>
                    <a:lstStyle/>
                    <a:p>
                      <a:r>
                        <a:rPr lang="en-US" altLang="en-US" sz="1800" dirty="0">
                          <a:solidFill>
                            <a:srgbClr val="000000"/>
                          </a:solidFill>
                        </a:rPr>
                        <a:t>Direct materials cost actually incurred </a:t>
                      </a:r>
                      <a:endParaRPr lang="en-US" dirty="0"/>
                    </a:p>
                  </a:txBody>
                  <a:tcPr/>
                </a:tc>
                <a:tc>
                  <a:txBody>
                    <a:bodyPr/>
                    <a:lstStyle/>
                    <a:p>
                      <a:pPr algn="r"/>
                      <a:r>
                        <a:rPr lang="en-US" altLang="en-US" sz="1800" dirty="0">
                          <a:solidFill>
                            <a:srgbClr val="000000"/>
                          </a:solidFill>
                        </a:rPr>
                        <a:t>$73,200</a:t>
                      </a:r>
                      <a:endParaRPr lang="en-US" dirty="0"/>
                    </a:p>
                  </a:txBody>
                  <a:tcPr/>
                </a:tc>
                <a:extLst>
                  <a:ext uri="{0D108BD9-81ED-4DB2-BD59-A6C34878D82A}">
                    <a16:rowId xmlns:a16="http://schemas.microsoft.com/office/drawing/2014/main" val="10000"/>
                  </a:ext>
                </a:extLst>
              </a:tr>
              <a:tr h="314960">
                <a:tc>
                  <a:txBody>
                    <a:bodyPr/>
                    <a:lstStyle/>
                    <a:p>
                      <a:r>
                        <a:rPr lang="en-US" altLang="en-US" sz="1800" dirty="0">
                          <a:solidFill>
                            <a:srgbClr val="000000"/>
                          </a:solidFill>
                        </a:rPr>
                        <a:t>Direct materials quantity variance (favorable)</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0000"/>
                          </a:solidFill>
                        </a:rPr>
                        <a:t>3,800</a:t>
                      </a:r>
                      <a:endParaRPr lang="en-US" altLang="en-US" sz="1800" dirty="0"/>
                    </a:p>
                  </a:txBody>
                  <a:tcPr/>
                </a:tc>
                <a:extLst>
                  <a:ext uri="{0D108BD9-81ED-4DB2-BD59-A6C34878D82A}">
                    <a16:rowId xmlns:a16="http://schemas.microsoft.com/office/drawing/2014/main" val="10001"/>
                  </a:ext>
                </a:extLst>
              </a:tr>
              <a:tr h="370840">
                <a:tc>
                  <a:txBody>
                    <a:bodyPr/>
                    <a:lstStyle/>
                    <a:p>
                      <a:r>
                        <a:rPr lang="en-US" altLang="en-US" sz="1800" dirty="0">
                          <a:solidFill>
                            <a:srgbClr val="000000"/>
                          </a:solidFill>
                        </a:rPr>
                        <a:t>Direct materials price variance (unfavorable) </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rgbClr val="000000"/>
                          </a:solidFill>
                        </a:rPr>
                        <a:t>1,300</a:t>
                      </a:r>
                      <a:endParaRPr lang="en-US" altLang="en-US" sz="1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4703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90781"/>
            <a:ext cx="8565574" cy="1009419"/>
          </a:xfrm>
        </p:spPr>
        <p:txBody>
          <a:bodyPr/>
          <a:lstStyle/>
          <a:p>
            <a:r>
              <a:rPr lang="en-US" sz="3600" dirty="0"/>
              <a:t>NEED-TO-KNOW 21-6 (2 of 2)</a:t>
            </a:r>
          </a:p>
        </p:txBody>
      </p:sp>
      <p:sp>
        <p:nvSpPr>
          <p:cNvPr id="3" name="Text Placeholder 2"/>
          <p:cNvSpPr>
            <a:spLocks noGrp="1"/>
          </p:cNvSpPr>
          <p:nvPr>
            <p:ph type="body" sz="quarter" idx="15"/>
          </p:nvPr>
        </p:nvSpPr>
        <p:spPr/>
        <p:txBody>
          <a:bodyPr/>
          <a:lstStyle/>
          <a:p>
            <a:pPr algn="ctr"/>
            <a:r>
              <a:rPr lang="en-US" altLang="en-US" sz="1800" b="1" kern="0" dirty="0">
                <a:solidFill>
                  <a:prstClr val="black"/>
                </a:solidFill>
              </a:rPr>
              <a:t>Learning Objective P5: </a:t>
            </a:r>
            <a:r>
              <a:rPr lang="en-US" sz="1800" dirty="0">
                <a:solidFill>
                  <a:prstClr val="black"/>
                </a:solidFill>
              </a:rPr>
              <a:t>Prepare journal entries for standard costs and account for price and quantity variances</a:t>
            </a:r>
            <a:r>
              <a:rPr lang="en-US" altLang="en-US" sz="1800" dirty="0"/>
              <a:t>.</a:t>
            </a:r>
            <a:endParaRPr lang="en-US" sz="1800" dirty="0">
              <a:solidFill>
                <a:prstClr val="black"/>
              </a:solidFill>
            </a:endParaRPr>
          </a:p>
        </p:txBody>
      </p:sp>
      <p:pic>
        <p:nvPicPr>
          <p:cNvPr id="8" name="Picture 7" descr="A journal entry is given in general journal format. Work in Process Inventory is debited for 75,700, Direct Materials Price Variance is debited for 1,300, Direct Materials Quantity Variance is credited for 3,800, and Raw Materials Inventory is credited for 73,200."/>
          <p:cNvPicPr>
            <a:picLocks noChangeAspect="1"/>
          </p:cNvPicPr>
          <p:nvPr/>
        </p:nvPicPr>
        <p:blipFill>
          <a:blip r:embed="rId3"/>
          <a:stretch>
            <a:fillRect/>
          </a:stretch>
        </p:blipFill>
        <p:spPr>
          <a:xfrm>
            <a:off x="533400" y="3207099"/>
            <a:ext cx="8067260" cy="1524000"/>
          </a:xfrm>
          <a:prstGeom prst="rect">
            <a:avLst/>
          </a:prstGeom>
        </p:spPr>
      </p:pic>
    </p:spTree>
    <p:extLst>
      <p:ext uri="{BB962C8B-B14F-4D97-AF65-F5344CB8AC3E}">
        <p14:creationId xmlns:p14="http://schemas.microsoft.com/office/powerpoint/2010/main" val="2429137570"/>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End of Presentation</a:t>
            </a:r>
          </a:p>
        </p:txBody>
      </p:sp>
    </p:spTree>
    <p:extLst>
      <p:ext uri="{BB962C8B-B14F-4D97-AF65-F5344CB8AC3E}">
        <p14:creationId xmlns:p14="http://schemas.microsoft.com/office/powerpoint/2010/main" val="3479011319"/>
      </p:ext>
    </p:extLst>
  </p:cSld>
  <p:clrMapOvr>
    <a:masterClrMapping/>
  </p:clrMapOvr>
</p:sld>
</file>

<file path=ppt/theme/theme1.xml><?xml version="1.0" encoding="utf-8"?>
<a:theme xmlns:a="http://schemas.openxmlformats.org/drawingml/2006/main" name="1_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18005</TotalTime>
  <Words>12593</Words>
  <Application>Microsoft Office PowerPoint</Application>
  <PresentationFormat>On-screen Show (4:3)</PresentationFormat>
  <Paragraphs>927</Paragraphs>
  <Slides>93</Slides>
  <Notes>63</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93</vt:i4>
      </vt:variant>
    </vt:vector>
  </HeadingPairs>
  <TitlesOfParts>
    <vt:vector size="106" baseType="lpstr">
      <vt:lpstr>ＭＳ Ｐゴシック</vt:lpstr>
      <vt:lpstr>ＭＳ Ｐゴシック</vt:lpstr>
      <vt:lpstr>Arial</vt:lpstr>
      <vt:lpstr>Arial Narrow</vt:lpstr>
      <vt:lpstr>Calibri</vt:lpstr>
      <vt:lpstr>Courier New</vt:lpstr>
      <vt:lpstr>Palatino Linotype</vt:lpstr>
      <vt:lpstr>Verdana</vt:lpstr>
      <vt:lpstr>Wingdings</vt:lpstr>
      <vt:lpstr>1_Office Theme</vt:lpstr>
      <vt:lpstr>2_Office Theme</vt:lpstr>
      <vt:lpstr>Custom Design</vt:lpstr>
      <vt:lpstr>Equation</vt:lpstr>
      <vt:lpstr>Financial &amp; Managerial Accounting Information for Decisions</vt:lpstr>
      <vt:lpstr>Learning Objectives (1 of 2)</vt:lpstr>
      <vt:lpstr>Learning Objectives (2 of 2)</vt:lpstr>
      <vt:lpstr>Fixed and Flexible Budgets</vt:lpstr>
      <vt:lpstr>Fixed Budget Performance Report</vt:lpstr>
      <vt:lpstr>Purpose of Flexible Budgets</vt:lpstr>
      <vt:lpstr>Learning Objective P1: Prepare a flexible budget and interpret a flexible budget performance report.</vt:lpstr>
      <vt:lpstr>Preparation of Flexible Budgets (1 of 3)</vt:lpstr>
      <vt:lpstr>Preparation of Flexible Budgets (2 of 3)</vt:lpstr>
      <vt:lpstr>Preparation of Flexible Budgets (3 of 3)</vt:lpstr>
      <vt:lpstr>Flexible Budget Performance Report (1 of 3)</vt:lpstr>
      <vt:lpstr>Flexible Budget Performance Report (2 of 3)</vt:lpstr>
      <vt:lpstr>Flexible Budget Performance Report (3 of 3)</vt:lpstr>
      <vt:lpstr>NEED-TO-KNOW 21-1 (1 of 2)</vt:lpstr>
      <vt:lpstr>NEED-TO-KNOW 21-1 (2 of 2)</vt:lpstr>
      <vt:lpstr>NEED-TO-KNOW 21-1 SOLUTION (1 of 3)</vt:lpstr>
      <vt:lpstr>NEED-TO-KNOW 21-1 SOLUTION (2 of 3)</vt:lpstr>
      <vt:lpstr>NEED-TO-KNOW 21-1 SOLUTION (3 of 3)</vt:lpstr>
      <vt:lpstr>Learning Objective C1: Define standard costs and explain how standard cost information is useful for management by exception.</vt:lpstr>
      <vt:lpstr>Standard Costs</vt:lpstr>
      <vt:lpstr>Identifying Standard Costs</vt:lpstr>
      <vt:lpstr>Setting Standard Costs (1 of 3)</vt:lpstr>
      <vt:lpstr>Setting Standard Costs (2 of 3)</vt:lpstr>
      <vt:lpstr>Setting Standard Costs (3 of 3)</vt:lpstr>
      <vt:lpstr>Learning Objective C2: Describe cost variances and what they reveal about performance.</vt:lpstr>
      <vt:lpstr>Cost Variances</vt:lpstr>
      <vt:lpstr>Cost Variance Analysis (1 of 2)</vt:lpstr>
      <vt:lpstr>Cost Variance Analysis (2 of 2)</vt:lpstr>
      <vt:lpstr>Cost Variance Computation (1 of 2)</vt:lpstr>
      <vt:lpstr>Cost Variance Computation (2 of 2)</vt:lpstr>
      <vt:lpstr>General Model of Price and Quantity Variances</vt:lpstr>
      <vt:lpstr>Cost Variance Computation (1 of 3)</vt:lpstr>
      <vt:lpstr>Cost Variance Computation (2 of 3)</vt:lpstr>
      <vt:lpstr>Cost Variance Computation (3 of 3) </vt:lpstr>
      <vt:lpstr>Learning Objective P2: Compute materials and labor variances.</vt:lpstr>
      <vt:lpstr>Computing Materials and Labor Variances</vt:lpstr>
      <vt:lpstr>Materials Cost Variances (1 of 3)</vt:lpstr>
      <vt:lpstr>Materials Cost Variances (2 of 3)</vt:lpstr>
      <vt:lpstr>Materials Cost Variances (3 of 3)</vt:lpstr>
      <vt:lpstr>Evaluating Materials Variances</vt:lpstr>
      <vt:lpstr>NEED-TO-KNOW 21-2 (1 of 3)</vt:lpstr>
      <vt:lpstr>NEED-TO-KNOW 21-2 (2 of 3)</vt:lpstr>
      <vt:lpstr>NEED-TO-KNOW 21-2 (3 of 3)</vt:lpstr>
      <vt:lpstr>Labor Cost Variances (1 of 3)</vt:lpstr>
      <vt:lpstr>Labor Cost Variances (2 of 3)</vt:lpstr>
      <vt:lpstr>Labor Cost Variances (3 of 3)</vt:lpstr>
      <vt:lpstr>Evaluating Labor Variances</vt:lpstr>
      <vt:lpstr>Labor Cost Variances</vt:lpstr>
      <vt:lpstr>NEED-TO-KNOW 21-3 (1 of 2)</vt:lpstr>
      <vt:lpstr>NEED-TO-KNOW 21-3 (2 of 2)</vt:lpstr>
      <vt:lpstr>Learning Objective P3: Compute overhead spending and efficiency variances.</vt:lpstr>
      <vt:lpstr>Overhead Standards and Variances</vt:lpstr>
      <vt:lpstr>Standard Overhead Rate (1 of 2)</vt:lpstr>
      <vt:lpstr>Standard Overhead Rate (2 of 2)</vt:lpstr>
      <vt:lpstr>Flexible Overhead Budgets (1 of 2)</vt:lpstr>
      <vt:lpstr>Flexible Overhead Budgets (2 of 2)</vt:lpstr>
      <vt:lpstr>Computing Overhead Cost Variances</vt:lpstr>
      <vt:lpstr>Total Overhead Cost Variance (1 of 2)</vt:lpstr>
      <vt:lpstr>Total Overhead Cost Variance (2 of 2)</vt:lpstr>
      <vt:lpstr>Controllable and Volume Variances</vt:lpstr>
      <vt:lpstr>Controllable and Volume Variances for G-Max</vt:lpstr>
      <vt:lpstr>NEED-TO-KNOW 21-4 (1 of 4)</vt:lpstr>
      <vt:lpstr>NEED-TO-KNOW 21-4 (2 of 4)</vt:lpstr>
      <vt:lpstr>NEED-TO-KNOW 21-4 (3 of 4)</vt:lpstr>
      <vt:lpstr>NEED-TO-KNOW 21-4 (4 of 4)</vt:lpstr>
      <vt:lpstr>Learning Objective A1: Analyze changes in sales from expected amounts.</vt:lpstr>
      <vt:lpstr>Sales Variances</vt:lpstr>
      <vt:lpstr>Exhibit 21.18 Computing Sales Variances for G-Max (1 of 2)</vt:lpstr>
      <vt:lpstr>Exhibit 21.18 Computing Sales Variances for G-Max (2 of 2)</vt:lpstr>
      <vt:lpstr>Learning Objective P4 (Appendix): Expanded overhead variances and standard cost accounting system.</vt:lpstr>
      <vt:lpstr>Appendix 23A: Expanded Overhead Variances and Standard Cost Accounting System</vt:lpstr>
      <vt:lpstr>Variable Overhead Variances for G-Max (1 of 5)</vt:lpstr>
      <vt:lpstr>Variable Overhead Variances for G-Max (2 of 5)</vt:lpstr>
      <vt:lpstr>Variable Overhead Variances for G-Max (3 of 5)</vt:lpstr>
      <vt:lpstr>Variable Overhead Variances for G-Max (4 of 5)</vt:lpstr>
      <vt:lpstr>Variable Overhead Variances for G-Max (5 of 5)</vt:lpstr>
      <vt:lpstr>Fixed Overhead Variances for G-Max (1 of 5)</vt:lpstr>
      <vt:lpstr>Fixed Overhead Variances for G-Max (2 of 5)</vt:lpstr>
      <vt:lpstr>Fixed Overhead Variances for G-Max (3 of 5)</vt:lpstr>
      <vt:lpstr>Fixed Overhead Variances for G-Max (4 of 5)</vt:lpstr>
      <vt:lpstr>Fixed Overhead Variances for G-Max (5 of 5)</vt:lpstr>
      <vt:lpstr>Fixed Overhead Cost Variances</vt:lpstr>
      <vt:lpstr>Variable and Fixed Overhead Variances (1 of 2)</vt:lpstr>
      <vt:lpstr>Variable and Fixed Overhead Variances (2 of 2)</vt:lpstr>
      <vt:lpstr>Learning Objective P5 (Appendix): Prepare journal entries for standard costs and account for price and quantity variances.</vt:lpstr>
      <vt:lpstr>Standard Cost Accounting System (1 of 5)</vt:lpstr>
      <vt:lpstr>Standard Cost Accounting System (2 of 5)</vt:lpstr>
      <vt:lpstr>Standard Cost Accounting System (3 of 5)</vt:lpstr>
      <vt:lpstr>Standard Cost Accounting System (4 of 5)</vt:lpstr>
      <vt:lpstr>Standard Cost Accounting System (5 of 5)</vt:lpstr>
      <vt:lpstr>NEED-TO-KNOW 21-6 (1 of 2)</vt:lpstr>
      <vt:lpstr>NEED-TO-KNOW 21-6 (2 of 2)</vt:lpstr>
      <vt:lpstr>End of Presentation</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Flexible Budgets and Standard Costs</dc:title>
  <dc:creator>Wild</dc:creator>
  <cp:keywords>Financial &amp; Managerial Accounting</cp:keywords>
  <cp:lastModifiedBy>Johnson, Debra L.</cp:lastModifiedBy>
  <cp:revision>1549</cp:revision>
  <dcterms:created xsi:type="dcterms:W3CDTF">2012-08-01T21:35:49Z</dcterms:created>
  <dcterms:modified xsi:type="dcterms:W3CDTF">2018-06-07T14:15:18Z</dcterms:modified>
  <cp:category>Seventh Edition</cp:category>
</cp:coreProperties>
</file>