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7376" r:id="rId2"/>
  </p:sldMasterIdLst>
  <p:notesMasterIdLst>
    <p:notesMasterId r:id="rId53"/>
  </p:notesMasterIdLst>
  <p:handoutMasterIdLst>
    <p:handoutMasterId r:id="rId54"/>
  </p:handoutMasterIdLst>
  <p:sldIdLst>
    <p:sldId id="684" r:id="rId3"/>
    <p:sldId id="400" r:id="rId4"/>
    <p:sldId id="418" r:id="rId5"/>
    <p:sldId id="639" r:id="rId6"/>
    <p:sldId id="640" r:id="rId7"/>
    <p:sldId id="641" r:id="rId8"/>
    <p:sldId id="643" r:id="rId9"/>
    <p:sldId id="642" r:id="rId10"/>
    <p:sldId id="644" r:id="rId11"/>
    <p:sldId id="646" r:id="rId12"/>
    <p:sldId id="259" r:id="rId13"/>
    <p:sldId id="647" r:id="rId14"/>
    <p:sldId id="648" r:id="rId15"/>
    <p:sldId id="649" r:id="rId16"/>
    <p:sldId id="650" r:id="rId17"/>
    <p:sldId id="652" r:id="rId18"/>
    <p:sldId id="651" r:id="rId19"/>
    <p:sldId id="653" r:id="rId20"/>
    <p:sldId id="654" r:id="rId21"/>
    <p:sldId id="655" r:id="rId22"/>
    <p:sldId id="656" r:id="rId23"/>
    <p:sldId id="657" r:id="rId24"/>
    <p:sldId id="658" r:id="rId25"/>
    <p:sldId id="685" r:id="rId26"/>
    <p:sldId id="659" r:id="rId27"/>
    <p:sldId id="660" r:id="rId28"/>
    <p:sldId id="661" r:id="rId29"/>
    <p:sldId id="662" r:id="rId30"/>
    <p:sldId id="663" r:id="rId31"/>
    <p:sldId id="664" r:id="rId32"/>
    <p:sldId id="665" r:id="rId33"/>
    <p:sldId id="666" r:id="rId34"/>
    <p:sldId id="667" r:id="rId35"/>
    <p:sldId id="668" r:id="rId36"/>
    <p:sldId id="669" r:id="rId37"/>
    <p:sldId id="670" r:id="rId38"/>
    <p:sldId id="671" r:id="rId39"/>
    <p:sldId id="672" r:id="rId40"/>
    <p:sldId id="673" r:id="rId41"/>
    <p:sldId id="674" r:id="rId42"/>
    <p:sldId id="686" r:id="rId43"/>
    <p:sldId id="675" r:id="rId44"/>
    <p:sldId id="677" r:id="rId45"/>
    <p:sldId id="676" r:id="rId46"/>
    <p:sldId id="678" r:id="rId47"/>
    <p:sldId id="679" r:id="rId48"/>
    <p:sldId id="680" r:id="rId49"/>
    <p:sldId id="681" r:id="rId50"/>
    <p:sldId id="682" r:id="rId51"/>
    <p:sldId id="638" r:id="rId5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aboulware" initials="a" lastIdx="0" clrIdx="1"/>
  <p:cmAuthor id="2" name="CSTeam" initials="C"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9354" autoAdjust="0"/>
  </p:normalViewPr>
  <p:slideViewPr>
    <p:cSldViewPr>
      <p:cViewPr varScale="1">
        <p:scale>
          <a:sx n="91" d="100"/>
          <a:sy n="91" d="100"/>
        </p:scale>
        <p:origin x="1806" y="90"/>
      </p:cViewPr>
      <p:guideLst>
        <p:guide orient="horz" pos="2160"/>
        <p:guide pos="2880"/>
      </p:guideLst>
    </p:cSldViewPr>
  </p:slideViewPr>
  <p:outlineViewPr>
    <p:cViewPr>
      <p:scale>
        <a:sx n="33" d="100"/>
        <a:sy n="33" d="100"/>
      </p:scale>
      <p:origin x="0" y="-280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6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a:t>3-</a:t>
            </a:r>
            <a:fld id="{D120CB06-4986-4B8A-8CE3-1B9376B19CE7}" type="slidenum">
              <a:rPr lang="en-US"/>
              <a:pPr>
                <a:defRPr/>
              </a:pPr>
              <a:t>‹#›</a:t>
            </a:fld>
            <a:endParaRPr lang="en-US"/>
          </a:p>
        </p:txBody>
      </p:sp>
    </p:spTree>
    <p:extLst>
      <p:ext uri="{BB962C8B-B14F-4D97-AF65-F5344CB8AC3E}">
        <p14:creationId xmlns:p14="http://schemas.microsoft.com/office/powerpoint/2010/main" val="218230740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3 - </a:t>
            </a:r>
            <a:fld id="{71328A81-A768-4F4F-B16B-4E3169F969D5}"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4236903535"/>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314871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ea typeface="ＭＳ Ｐゴシック" pitchFamily="34" charset="-128"/>
              </a:rPr>
              <a:t>On occasion, we may have the opportunity to accept additional business.  We should make the decision to accept or reject the additional business using incremental revenues and incremental costs.  Some of our costs may not change if we accept additional business.  Those costs are not relevant as they do not differ between the alternatives: accept or reject the additional business.</a:t>
            </a:r>
          </a:p>
          <a:p>
            <a:endParaRPr lang="en-US" altLang="en-US" dirty="0">
              <a:ea typeface="ＭＳ Ｐゴシック" pitchFamily="34" charset="-128"/>
            </a:endParaRPr>
          </a:p>
          <a:p>
            <a:r>
              <a:rPr lang="en-US" altLang="en-US" dirty="0">
                <a:ea typeface="ＭＳ Ｐゴシック" pitchFamily="34" charset="-128"/>
              </a:rPr>
              <a:t>FasTrac makes 100,000 units of a single product that normally sells for $10.00 per unit.  They are currently operating at its normal level of 80% of full capacity. Total cost to make one unit is $9.00, resulting in a $1.00 profit per unit. </a:t>
            </a:r>
          </a:p>
        </p:txBody>
      </p:sp>
    </p:spTree>
    <p:extLst>
      <p:ext uri="{BB962C8B-B14F-4D97-AF65-F5344CB8AC3E}">
        <p14:creationId xmlns:p14="http://schemas.microsoft.com/office/powerpoint/2010/main" val="7308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a:ea typeface="MS PGothic" pitchFamily="3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ea typeface="ＭＳ Ｐゴシック" pitchFamily="34" charset="-128"/>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p>
          <a:p>
            <a:endParaRPr lang="en-US" altLang="en-US" dirty="0">
              <a:ea typeface="ＭＳ Ｐゴシック" pitchFamily="34" charset="-128"/>
            </a:endParaRPr>
          </a:p>
          <a:p>
            <a:r>
              <a:rPr lang="en-US" altLang="en-US" dirty="0">
                <a:ea typeface="ＭＳ Ｐゴシック" pitchFamily="34" charset="-128"/>
              </a:rPr>
              <a:t>Should FasTrac accept this special order?</a:t>
            </a:r>
          </a:p>
        </p:txBody>
      </p:sp>
    </p:spTree>
    <p:extLst>
      <p:ext uri="{BB962C8B-B14F-4D97-AF65-F5344CB8AC3E}">
        <p14:creationId xmlns:p14="http://schemas.microsoft.com/office/powerpoint/2010/main" val="7308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altLang="en-US" dirty="0">
                <a:ea typeface="ＭＳ Ｐゴシック" panose="020B0600070205080204" pitchFamily="34" charset="-128"/>
              </a:rPr>
              <a:t>To determine whether to accept or reject this order, management needs to know whether accepting the offer will increase net income. We can see from this analysis that the additional business at $8.50 per unit will increase income by $20,000.  Let’s look at the reasons why this is the case.</a:t>
            </a:r>
          </a:p>
          <a:p>
            <a:pPr>
              <a:defRPr/>
            </a:pPr>
            <a:endParaRPr lang="en-US" altLang="en-US" dirty="0">
              <a:ea typeface="ＭＳ Ｐゴシック" panose="020B0600070205080204" pitchFamily="34" charset="-128"/>
            </a:endParaRPr>
          </a:p>
          <a:p>
            <a:pPr>
              <a:defRPr/>
            </a:pPr>
            <a:r>
              <a:rPr lang="en-US" dirty="0"/>
              <a:t>To correctly make its decision, FasTrac must analyze the costs of this potential new business differently. The $9.00 historical cost per unit is not necessarily the incremental cost of this order. </a:t>
            </a:r>
          </a:p>
          <a:p>
            <a:pPr>
              <a:defRPr/>
            </a:pPr>
            <a:endParaRPr lang="en-US" dirty="0"/>
          </a:p>
          <a:p>
            <a:pPr>
              <a:defRPr/>
            </a:pPr>
            <a:r>
              <a:rPr lang="en-US" altLang="en-US" dirty="0">
                <a:ea typeface="ＭＳ Ｐゴシック" panose="020B0600070205080204" pitchFamily="34" charset="-128"/>
              </a:rPr>
              <a:t>If we decide to accept this one-time special order, revenue will increase by $85,000 (10,000 units at $8.50 per unit). </a:t>
            </a:r>
            <a:r>
              <a:rPr lang="en-US" dirty="0"/>
              <a:t>The variable manufacturing costs to produce this order will be the same as for FasTrac's normal business --$3.50 per unit for direct materials, $2.20 per unit for direct labor, and $0.50 per unit for variable overhead.</a:t>
            </a:r>
          </a:p>
          <a:p>
            <a:pPr>
              <a:defRPr/>
            </a:pPr>
            <a:endParaRPr lang="en-US" dirty="0"/>
          </a:p>
          <a:p>
            <a:pPr>
              <a:defRPr/>
            </a:pPr>
            <a:r>
              <a:rPr lang="en-US" dirty="0"/>
              <a:t>* Selling expenses for this order will be $0.20 per unit, which is lower than FasTrac's normal business.  </a:t>
            </a:r>
          </a:p>
          <a:p>
            <a:pPr>
              <a:defRPr/>
            </a:pPr>
            <a:r>
              <a:rPr lang="en-US" dirty="0"/>
              <a:t>* Fixed overhead expenses will not change whether this order is accepted or not.</a:t>
            </a:r>
          </a:p>
          <a:p>
            <a:pPr>
              <a:buFont typeface="Arial" panose="020B0604020202020204" pitchFamily="34" charset="0"/>
              <a:buNone/>
              <a:defRPr/>
            </a:pPr>
            <a:r>
              <a:rPr lang="en-US" dirty="0"/>
              <a:t>This order will incur </a:t>
            </a:r>
            <a:r>
              <a:rPr lang="en-US" i="1" dirty="0"/>
              <a:t>incremental</a:t>
            </a:r>
            <a:r>
              <a:rPr lang="en-US" dirty="0"/>
              <a:t> administrative expenses of $1,000 for clerical work. These are additional fixed costs due to this order.</a:t>
            </a:r>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By comparing incremental revenue of $85,000 with the total incremental costs of $65,000, we see why the income from the additional business is $20,000.  Now we can make the correct decision to accept the additional business.</a:t>
            </a:r>
          </a:p>
          <a:p>
            <a:pPr>
              <a:defRPr/>
            </a:pPr>
            <a:endParaRPr lang="en-US" altLang="en-US" dirty="0">
              <a:ea typeface="ＭＳ Ｐゴシック" panose="020B0600070205080204" pitchFamily="34" charset="-128"/>
            </a:endParaRPr>
          </a:p>
          <a:p>
            <a:pPr defTabSz="939363">
              <a:defRPr/>
            </a:pPr>
            <a:r>
              <a:rPr lang="en-US" b="1" dirty="0">
                <a:ea typeface="ＭＳ Ｐゴシック" pitchFamily="-84" charset="-128"/>
              </a:rPr>
              <a:t>Now let’s review what you have learned in the following NEED-TO-KNOW exercise.</a:t>
            </a:r>
          </a:p>
        </p:txBody>
      </p:sp>
    </p:spTree>
    <p:extLst>
      <p:ext uri="{BB962C8B-B14F-4D97-AF65-F5344CB8AC3E}">
        <p14:creationId xmlns:p14="http://schemas.microsoft.com/office/powerpoint/2010/main" val="62802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a:ea typeface="ＭＳ Ｐゴシック" pitchFamily="34" charset="-128"/>
              </a:rPr>
              <a:t>A company receives a special order for 200 units that requires stamping the buyer’s name on each unit, yielding an additional fixed cost of $400 to its normal costs. </a:t>
            </a:r>
          </a:p>
          <a:p>
            <a:endParaRPr lang="en-US" altLang="en-US" dirty="0">
              <a:ea typeface="ＭＳ Ｐゴシック" pitchFamily="34" charset="-128"/>
            </a:endParaRPr>
          </a:p>
          <a:p>
            <a:r>
              <a:rPr lang="en-US" altLang="en-US" dirty="0">
                <a:ea typeface="ＭＳ Ｐゴシック" pitchFamily="34" charset="-128"/>
              </a:rPr>
              <a:t>Without the order, the company is operating at 75% of capacity and produces 7,500 units of product at the costs below.  The company's normal selling price is $22 per unit.  The sales price for the special order is $18 per </a:t>
            </a:r>
          </a:p>
          <a:p>
            <a:r>
              <a:rPr lang="en-US" altLang="en-US" dirty="0">
                <a:ea typeface="ＭＳ Ｐゴシック" pitchFamily="34" charset="-128"/>
              </a:rPr>
              <a:t>unit. </a:t>
            </a:r>
          </a:p>
          <a:p>
            <a:endParaRPr lang="en-US" altLang="en-US" dirty="0">
              <a:ea typeface="ＭＳ Ｐゴシック" pitchFamily="34" charset="-128"/>
            </a:endParaRPr>
          </a:p>
          <a:p>
            <a:r>
              <a:rPr lang="en-US" altLang="en-US" dirty="0">
                <a:ea typeface="ＭＳ Ｐゴシック" pitchFamily="34" charset="-128"/>
              </a:rPr>
              <a:t>The special order will not affect normal unit sales and will not increase fixed overhead and selling expenses. Variable selling expenses on the special order are reduced to one-half the normal amount.  Should the company accept the special order?</a:t>
            </a:r>
          </a:p>
          <a:p>
            <a:endParaRPr lang="en-US" altLang="en-US" dirty="0">
              <a:ea typeface="ＭＳ Ｐゴシック" pitchFamily="34" charset="-128"/>
            </a:endParaRPr>
          </a:p>
          <a:p>
            <a:r>
              <a:rPr lang="en-US" altLang="en-US" dirty="0">
                <a:ea typeface="ＭＳ Ｐゴシック" pitchFamily="34" charset="-128"/>
              </a:rPr>
              <a:t>First we need to determine which costs are variable, costs that will increase on a per unit basis, and which costs are fixed.</a:t>
            </a:r>
          </a:p>
          <a:p>
            <a:endParaRPr lang="en-US" altLang="en-US" dirty="0">
              <a:ea typeface="ＭＳ Ｐゴシック" pitchFamily="34" charset="-128"/>
            </a:endParaRPr>
          </a:p>
          <a:p>
            <a:r>
              <a:rPr lang="en-US" altLang="en-US" dirty="0">
                <a:ea typeface="ＭＳ Ｐゴシック" pitchFamily="34" charset="-128"/>
              </a:rPr>
              <a:t>Direct materials are variable costs.  $37,500 divided by 7,500 units is a variable cost per unit of $5.</a:t>
            </a:r>
          </a:p>
          <a:p>
            <a:endParaRPr lang="en-US" altLang="en-US" dirty="0">
              <a:ea typeface="ＭＳ Ｐゴシック" pitchFamily="34" charset="-128"/>
            </a:endParaRPr>
          </a:p>
          <a:p>
            <a:r>
              <a:rPr lang="en-US" altLang="en-US" dirty="0">
                <a:ea typeface="ＭＳ Ｐゴシック" pitchFamily="34" charset="-128"/>
              </a:rPr>
              <a:t>Direct labor is also a variable cost.  $60,000 divided by 7,500 units is a variable cost per unit of $8.</a:t>
            </a:r>
          </a:p>
          <a:p>
            <a:endParaRPr lang="en-US" altLang="en-US" dirty="0">
              <a:ea typeface="ＭＳ Ｐゴシック" pitchFamily="34" charset="-128"/>
            </a:endParaRPr>
          </a:p>
          <a:p>
            <a:r>
              <a:rPr lang="en-US" altLang="en-US" dirty="0">
                <a:ea typeface="ＭＳ Ｐゴシック" pitchFamily="34" charset="-128"/>
              </a:rPr>
              <a:t>30% of the overhead is variable.  30% of $20,000 is $6,000.  $6,000 divided by 7,500 units is a variable cost per unit of $0.80. The remaining 70%, $14,000, is a fixed cost. Selling expenses: 60% are variable. 60% of $25,000 is $15,000.</a:t>
            </a:r>
          </a:p>
          <a:p>
            <a:endParaRPr lang="en-US" altLang="en-US" dirty="0">
              <a:ea typeface="ＭＳ Ｐゴシック" pitchFamily="34" charset="-128"/>
            </a:endParaRPr>
          </a:p>
          <a:p>
            <a:r>
              <a:rPr lang="en-US" altLang="en-US" dirty="0">
                <a:ea typeface="ＭＳ Ｐゴシック" pitchFamily="34" charset="-128"/>
              </a:rPr>
              <a:t>$15,000 divided by 7,500 units is a variable cost per unit of $2. The remaining 40%, $10,000, is a fixed cost.</a:t>
            </a:r>
          </a:p>
          <a:p>
            <a:endParaRPr lang="en-US" altLang="en-US" dirty="0">
              <a:ea typeface="ＭＳ Ｐゴシック" pitchFamily="34" charset="-128"/>
            </a:endParaRPr>
          </a:p>
          <a:p>
            <a:r>
              <a:rPr lang="en-US" altLang="en-US" dirty="0">
                <a:ea typeface="ＭＳ Ｐゴシック" pitchFamily="34" charset="-128"/>
              </a:rPr>
              <a:t>So, now, we can look at the profitability of the additional 200 units. In order for the special order to be accepted, it must increase net income; the incremental revenue must exceed the incremental expense, and the special order must not adversely impact normal sales.</a:t>
            </a:r>
          </a:p>
        </p:txBody>
      </p:sp>
    </p:spTree>
    <p:extLst>
      <p:ext uri="{BB962C8B-B14F-4D97-AF65-F5344CB8AC3E}">
        <p14:creationId xmlns:p14="http://schemas.microsoft.com/office/powerpoint/2010/main" val="62802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a:ea typeface="ＭＳ Ｐゴシック" pitchFamily="34" charset="-128"/>
            </a:endParaRPr>
          </a:p>
        </p:txBody>
      </p:sp>
    </p:spTree>
    <p:extLst>
      <p:ext uri="{BB962C8B-B14F-4D97-AF65-F5344CB8AC3E}">
        <p14:creationId xmlns:p14="http://schemas.microsoft.com/office/powerpoint/2010/main" val="62802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 incremental revenue for this order, 200 units at $18 per unit, $3,600. </a:t>
            </a:r>
          </a:p>
          <a:p>
            <a:endParaRPr lang="en-US" altLang="en-US" dirty="0">
              <a:ea typeface="ＭＳ Ｐゴシック" pitchFamily="34" charset="-128"/>
            </a:endParaRPr>
          </a:p>
          <a:p>
            <a:r>
              <a:rPr lang="en-US" altLang="en-US" dirty="0">
                <a:ea typeface="ＭＳ Ｐゴシック" pitchFamily="34" charset="-128"/>
              </a:rPr>
              <a:t>The incremental costs will include direct materials:</a:t>
            </a:r>
          </a:p>
          <a:p>
            <a:r>
              <a:rPr lang="en-US" altLang="en-US" dirty="0">
                <a:ea typeface="ＭＳ Ｐゴシック" pitchFamily="34" charset="-128"/>
              </a:rPr>
              <a:t>200 units at $5 per unit, $1,000; Direct labor, 200 units at $8 per unit, $1,600; the variable portion of the overhead, 200 units at $0.80 per unit, $160; variable selling expenses, 200 units multiplied by the $2 per unit multiplied by 50%. So the variable selling expenses are reduced to one-half the normal amount, $200.</a:t>
            </a:r>
          </a:p>
          <a:p>
            <a:endParaRPr lang="en-US" altLang="en-US" dirty="0">
              <a:ea typeface="ＭＳ Ｐゴシック" pitchFamily="34" charset="-128"/>
            </a:endParaRPr>
          </a:p>
          <a:p>
            <a:r>
              <a:rPr lang="en-US" altLang="en-US" dirty="0">
                <a:ea typeface="ＭＳ Ｐゴシック" pitchFamily="34" charset="-128"/>
              </a:rPr>
              <a:t>The special order will also have additional fixed cost for the stamping of $400.</a:t>
            </a:r>
          </a:p>
          <a:p>
            <a:endParaRPr lang="en-US" altLang="en-US" dirty="0">
              <a:ea typeface="ＭＳ Ｐゴシック" pitchFamily="34" charset="-128"/>
            </a:endParaRPr>
          </a:p>
          <a:p>
            <a:r>
              <a:rPr lang="en-US" altLang="en-US" dirty="0">
                <a:ea typeface="ＭＳ Ｐゴシック" pitchFamily="34" charset="-128"/>
              </a:rPr>
              <a:t>Total incremental expenses are $3,360. Net income will increase by $240.</a:t>
            </a:r>
          </a:p>
          <a:p>
            <a:endParaRPr lang="en-US" altLang="en-US" dirty="0">
              <a:ea typeface="ＭＳ Ｐゴシック" pitchFamily="34" charset="-128"/>
            </a:endParaRPr>
          </a:p>
          <a:p>
            <a:r>
              <a:rPr lang="en-US" altLang="en-US" dirty="0">
                <a:ea typeface="ＭＳ Ｐゴシック" pitchFamily="34" charset="-128"/>
              </a:rPr>
              <a:t>So yes, the company should accept the special order.</a:t>
            </a:r>
          </a:p>
        </p:txBody>
      </p:sp>
    </p:spTree>
    <p:extLst>
      <p:ext uri="{BB962C8B-B14F-4D97-AF65-F5344CB8AC3E}">
        <p14:creationId xmlns:p14="http://schemas.microsoft.com/office/powerpoint/2010/main" val="137159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The managerial decision to make or buy a component is common. The “Make or Buy” decision involves the question of whether it is more economical to produce some goods internally or purchase them from an outside supplier.  The process of buying goods or services from an external supplier is called outsourcing. We will again concentrate on incremental costs for this decision. Incremental costs will include the direct materials cost, the direct labor cost and the incremental overhead incurred. We must be careful not to use the historical predetermined overhead application rate to determine the product cost that will be used in the decision.</a:t>
            </a:r>
          </a:p>
        </p:txBody>
      </p:sp>
    </p:spTree>
    <p:extLst>
      <p:ext uri="{BB962C8B-B14F-4D97-AF65-F5344CB8AC3E}">
        <p14:creationId xmlns:p14="http://schemas.microsoft.com/office/powerpoint/2010/main" val="628023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FasTrac is now making Part 417, which is a component part in its final product. As shown on your screen, the unit cost of the part includes direct material, direct labor, and factory overhead. Currently, FasTrac’s normal predetermined overhead application rate is 100% of direct labor cost.</a:t>
            </a:r>
          </a:p>
        </p:txBody>
      </p:sp>
    </p:spTree>
    <p:extLst>
      <p:ext uri="{BB962C8B-B14F-4D97-AF65-F5344CB8AC3E}">
        <p14:creationId xmlns:p14="http://schemas.microsoft.com/office/powerpoint/2010/main" val="350527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defRPr/>
            </a:pPr>
            <a:r>
              <a:rPr lang="en-US" altLang="en-US" dirty="0">
                <a:ea typeface="ＭＳ Ｐゴシック" panose="020B0600070205080204" pitchFamily="34" charset="-128"/>
              </a:rPr>
              <a:t>An outside supplier offers to make Part 417, and sell it to FasTrac for $1.20 per unit.  We know that $1.20 is less than FasTrac’s $1.45 unit cost.  Should FasTrac stop making the part and buy it from the outside supplier for $1.20 per unit?</a:t>
            </a:r>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We know that FasTrac will avoid the direct material cost and the direct labor cost if it buys the part instead of making it.  But that total is only $0.95.  FasTrac cannot afford to pay $1.20 per unit if it will only avoid $0.95 per unit.  It must also be able to avoid some of the factory overhead.  How much overhead does FasTrac avoid in order to justify buying the part?</a:t>
            </a:r>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FasTrac must be able to eliminate (avoid) a minimum of $0.25 per unit ($1.20-$0.95) in factory overhead costs to justify buying the part.  If the avoidable amount of factory overhead per unit is greater than $0.25, FasTrac should buy the part instead of making it.  On the other hand, if the avoidable amount of factory overhead per unit is less than $0.25, then FasTrac should continue making the part.  In this instance, assume management computes an incremental overhead rate of $0.20 per unit if it makes the part.  Based on the per unit analysis on this slide, it is cheaper to make the part than to buy it. </a:t>
            </a:r>
            <a:br>
              <a:rPr lang="en-US" altLang="en-US" dirty="0">
                <a:ea typeface="ＭＳ Ｐゴシック" panose="020B0600070205080204" pitchFamily="34" charset="-128"/>
              </a:rPr>
            </a:br>
            <a:r>
              <a:rPr lang="en-US" altLang="en-US" dirty="0">
                <a:ea typeface="ＭＳ Ｐゴシック" panose="020B0600070205080204" pitchFamily="34" charset="-128"/>
              </a:rPr>
              <a:t/>
            </a:r>
            <a:br>
              <a:rPr lang="en-US" altLang="en-US" dirty="0">
                <a:ea typeface="ＭＳ Ｐゴシック" panose="020B0600070205080204" pitchFamily="34" charset="-128"/>
              </a:rPr>
            </a:br>
            <a:r>
              <a:rPr lang="en-US" altLang="en-US" dirty="0">
                <a:ea typeface="ＭＳ Ｐゴシック" panose="020B0600070205080204" pitchFamily="34" charset="-128"/>
              </a:rPr>
              <a:t>To make the correct make or buy decision, we must always determine the relevant (avoidable) costs of making the part and then compare these avoidable costs to the outside purchase cost.  In almost all make or buy decisions, a significant amount of the factory overhead will be unavoidable, and therefore irrelevant to the decision as it will be the same for either alternative. </a:t>
            </a:r>
          </a:p>
          <a:p>
            <a:pPr>
              <a:defRPr/>
            </a:pPr>
            <a:endParaRPr lang="en-US" altLang="en-US" dirty="0">
              <a:ea typeface="ＭＳ Ｐゴシック" panose="020B0600070205080204" pitchFamily="34" charset="-128"/>
            </a:endParaRPr>
          </a:p>
          <a:p>
            <a:pPr defTabSz="939363">
              <a:defRPr/>
            </a:pPr>
            <a:r>
              <a:rPr lang="en-US" b="1" dirty="0">
                <a:ea typeface="ＭＳ Ｐゴシック" pitchFamily="-84" charset="-128"/>
              </a:rPr>
              <a:t>Now let’s review what you have learned in the following NEED-TO-KNOW exercise.</a:t>
            </a:r>
          </a:p>
        </p:txBody>
      </p:sp>
    </p:spTree>
    <p:extLst>
      <p:ext uri="{BB962C8B-B14F-4D97-AF65-F5344CB8AC3E}">
        <p14:creationId xmlns:p14="http://schemas.microsoft.com/office/powerpoint/2010/main" val="3505277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FasTrac is now making Part 417, which is a component part in its final product. As shown on your screen, the unit cost of the part includes direct material, direct labor, and factory overhead. </a:t>
            </a:r>
            <a:r>
              <a:rPr lang="en-US" altLang="en-US">
                <a:ea typeface="ＭＳ Ｐゴシック" pitchFamily="34" charset="-128"/>
              </a:rPr>
              <a:t>Currently, FasTrac’s normal predetermined overhead application rate is 100% of direct labor cost.</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19561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 company currently buys a key part for a product it manufactures. The company buys the part for $5 per unit and believes it can make the part for $1.50 per unit for direct materials and $2.50 per unit for direct labor. </a:t>
            </a:r>
          </a:p>
          <a:p>
            <a:endParaRPr lang="en-US" altLang="en-US" dirty="0">
              <a:ea typeface="ＭＳ Ｐゴシック" pitchFamily="34" charset="-128"/>
            </a:endParaRPr>
          </a:p>
          <a:p>
            <a:r>
              <a:rPr lang="en-US" altLang="en-US" dirty="0">
                <a:ea typeface="ＭＳ Ｐゴシック" pitchFamily="34" charset="-128"/>
              </a:rPr>
              <a:t>The company allocates overhead costs at the rate of 50% of direct labor. Incremental overhead costs to make this part are $0.75 per unit. </a:t>
            </a:r>
          </a:p>
          <a:p>
            <a:endParaRPr lang="en-US" altLang="en-US" dirty="0">
              <a:ea typeface="ＭＳ Ｐゴシック" pitchFamily="34" charset="-128"/>
            </a:endParaRPr>
          </a:p>
          <a:p>
            <a:r>
              <a:rPr lang="en-US" altLang="en-US" dirty="0">
                <a:ea typeface="ＭＳ Ｐゴシック" pitchFamily="34" charset="-128"/>
              </a:rPr>
              <a:t>Should the company make or buy the part?</a:t>
            </a:r>
          </a:p>
          <a:p>
            <a:endParaRPr lang="en-US" altLang="en-US" dirty="0">
              <a:ea typeface="ＭＳ Ｐゴシック" pitchFamily="34" charset="-128"/>
            </a:endParaRPr>
          </a:p>
          <a:p>
            <a:r>
              <a:rPr lang="en-US" altLang="en-US" dirty="0">
                <a:ea typeface="ＭＳ Ｐゴシック" pitchFamily="34" charset="-128"/>
              </a:rPr>
              <a:t>The costs to make the part include:  Direct materials, $1.50 per unit; Direct labor, $2.50 per unit, and variable overhead, $0.75 per unit.  </a:t>
            </a:r>
          </a:p>
          <a:p>
            <a:endParaRPr lang="en-US" altLang="en-US" dirty="0">
              <a:ea typeface="ＭＳ Ｐゴシック" pitchFamily="34" charset="-128"/>
            </a:endParaRPr>
          </a:p>
          <a:p>
            <a:r>
              <a:rPr lang="en-US" altLang="en-US" dirty="0">
                <a:ea typeface="ＭＳ Ｐゴシック" pitchFamily="34" charset="-128"/>
              </a:rPr>
              <a:t>The cost to buy the part is $5.00 per unit.  </a:t>
            </a:r>
          </a:p>
          <a:p>
            <a:endParaRPr lang="en-US" altLang="en-US" dirty="0">
              <a:ea typeface="ＭＳ Ｐゴシック" pitchFamily="34" charset="-128"/>
            </a:endParaRPr>
          </a:p>
          <a:p>
            <a:r>
              <a:rPr lang="en-US" altLang="en-US" dirty="0">
                <a:ea typeface="ＭＳ Ｐゴシック" pitchFamily="34" charset="-128"/>
              </a:rPr>
              <a:t>The total cost to make each unit is $4.75, which is $0.25 less per unit than the cost to buy the units.  </a:t>
            </a:r>
          </a:p>
          <a:p>
            <a:endParaRPr lang="en-US" altLang="en-US" dirty="0">
              <a:ea typeface="ＭＳ Ｐゴシック" pitchFamily="34" charset="-128"/>
            </a:endParaRPr>
          </a:p>
          <a:p>
            <a:r>
              <a:rPr lang="en-US" altLang="en-US" dirty="0">
                <a:ea typeface="ＭＳ Ｐゴシック" pitchFamily="34" charset="-128"/>
              </a:rPr>
              <a:t>The company should make the part.</a:t>
            </a:r>
          </a:p>
        </p:txBody>
      </p:sp>
    </p:spTree>
    <p:extLst>
      <p:ext uri="{BB962C8B-B14F-4D97-AF65-F5344CB8AC3E}">
        <p14:creationId xmlns:p14="http://schemas.microsoft.com/office/powerpoint/2010/main" val="350527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140339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Often in manufacturing processes, we have products that do not pass inspection.  We can either sell them as is, or rework them to improve the quality.  Once reworked, the products will likely be sold for a higher price. The decision to rework or sell as is should be based on incremental revenues and incremental costs.  The costs of manufacturing the product up to the inspection point are sunk and therefore irrelevant. </a:t>
            </a:r>
          </a:p>
        </p:txBody>
      </p:sp>
    </p:spTree>
    <p:extLst>
      <p:ext uri="{BB962C8B-B14F-4D97-AF65-F5344CB8AC3E}">
        <p14:creationId xmlns:p14="http://schemas.microsoft.com/office/powerpoint/2010/main" val="3505277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Let’s look at an example of a scrap or rework decision… Let’ assume that FasTrac has 10,000 defective units of a product that have already cost $1 per unit to manufacture. They can be sold as is for $0.40 per unit, or reworked and sold for $1.50.  The cost of reworking the defective units is $0.80 each.  The $1.00 per unit original cost to make the defective units is a sunk cost and irrelevant to the decision.</a:t>
            </a:r>
          </a:p>
          <a:p>
            <a:r>
              <a:rPr lang="en-US" altLang="en-US" dirty="0">
                <a:ea typeface="ＭＳ Ｐゴシック" pitchFamily="34" charset="-128"/>
              </a:rPr>
              <a:t>FasTrac does not have the capacity to rework the defective units and continue with its normal production. Reworking the defective units will prevent the production of 10,000 new units that would also sell for $1.50.</a:t>
            </a:r>
          </a:p>
          <a:p>
            <a:r>
              <a:rPr lang="en-US" altLang="en-US" dirty="0">
                <a:ea typeface="ＭＳ Ｐゴシック" pitchFamily="34" charset="-128"/>
              </a:rPr>
              <a:t>What should FasTrac do?</a:t>
            </a:r>
          </a:p>
        </p:txBody>
      </p:sp>
    </p:spTree>
    <p:extLst>
      <p:ext uri="{BB962C8B-B14F-4D97-AF65-F5344CB8AC3E}">
        <p14:creationId xmlns:p14="http://schemas.microsoft.com/office/powerpoint/2010/main" val="350527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84" charset="-128"/>
                <a:cs typeface="ＭＳ Ｐゴシック" pitchFamily="-84" charset="-128"/>
              </a:rPr>
              <a:t>Assume that FasTrac has 10,000 defective units of a product that have already cost $1 per unit to manufacture. These units can be sold as is (as scrap) for $0.40 each, or they can be reworked for $0.80 per unit and then sold for their full price of $1.50 each. Should FasTrac sell the units as scrap or rework them?</a:t>
            </a:r>
          </a:p>
          <a:p>
            <a:endParaRPr lang="en-US" altLang="en-US" sz="1200" b="0" i="0" u="none" strike="noStrike" kern="1200" baseline="0" dirty="0">
              <a:solidFill>
                <a:schemeClr val="tx1"/>
              </a:solidFill>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The $1 per unit manufacturing cost already incurred is irrelevant. Further, if FasTrac is operating near its maximum capacity, reworking the defects means that FasTrac is unable to manufacture 10,000 </a:t>
            </a:r>
            <a:r>
              <a:rPr lang="en-US" sz="1200" b="0" i="1" u="none" strike="noStrike" kern="1200" baseline="0" dirty="0">
                <a:solidFill>
                  <a:schemeClr val="tx1"/>
                </a:solidFill>
                <a:latin typeface="+mn-lt"/>
                <a:ea typeface="ＭＳ Ｐゴシック" pitchFamily="-84" charset="-128"/>
                <a:cs typeface="ＭＳ Ｐゴシック" pitchFamily="-84" charset="-128"/>
              </a:rPr>
              <a:t>new </a:t>
            </a:r>
            <a:r>
              <a:rPr lang="en-US" sz="1200" b="0" i="0" u="none" strike="noStrike" kern="1200" baseline="0" dirty="0">
                <a:solidFill>
                  <a:schemeClr val="tx1"/>
                </a:solidFill>
                <a:latin typeface="+mn-lt"/>
                <a:ea typeface="ＭＳ Ｐゴシック" pitchFamily="-84" charset="-128"/>
                <a:cs typeface="ＭＳ Ｐゴシック" pitchFamily="-84" charset="-128"/>
              </a:rPr>
              <a:t>units with an incremental cost of $1 per unit and a selling price of $1.50 per unit, meaning it incurs an </a:t>
            </a:r>
            <a:r>
              <a:rPr lang="en-US" sz="1200" b="0" i="1" u="none" strike="noStrike" kern="1200" baseline="0" dirty="0">
                <a:solidFill>
                  <a:schemeClr val="tx1"/>
                </a:solidFill>
                <a:latin typeface="+mn-lt"/>
                <a:ea typeface="ＭＳ Ｐゴシック" pitchFamily="-84" charset="-128"/>
                <a:cs typeface="ＭＳ Ｐゴシック" pitchFamily="-84" charset="-128"/>
              </a:rPr>
              <a:t>opportunity cost </a:t>
            </a:r>
            <a:r>
              <a:rPr lang="en-US" sz="1200" b="0" i="0" u="none" strike="noStrike" kern="1200" baseline="0" dirty="0">
                <a:solidFill>
                  <a:schemeClr val="tx1"/>
                </a:solidFill>
                <a:latin typeface="+mn-lt"/>
                <a:ea typeface="ＭＳ Ｐゴシック" pitchFamily="-84" charset="-128"/>
                <a:cs typeface="ＭＳ Ｐゴシック" pitchFamily="-84" charset="-128"/>
              </a:rPr>
              <a:t>of $0.50 per unit ($1.50 selling price - $1.00 incremental cost). Our analysis is then reflected in Exhibit 23.5. </a:t>
            </a:r>
          </a:p>
          <a:p>
            <a:endParaRPr lang="en-US" altLang="en-US" sz="1200" b="0" i="0" u="none" strike="noStrike" kern="1200" baseline="0" dirty="0">
              <a:solidFill>
                <a:schemeClr val="tx1"/>
              </a:solidFill>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Scrapping the 10,000 units would yield incremental income of $4,000; reworking the units would yield only $2,000 of income. Based on this analysis, the defective units should be scrapped and sold as is for $0.40 each. If we had failed to include the opportunity costs of $0.50 per unit, the rework option would have mistakenly have seemed more favorable than scrapping.</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Many products can be sold in an unfinished state, or processed further into a finished product that will sell for a higher price.  The decision to sell or process should be based on incremental revenues and incremental costs.  The costs of manufacturing the product up to the sell or process decision point are sunk and therefore irrelevant. </a:t>
            </a:r>
          </a:p>
          <a:p>
            <a:endParaRPr lang="en-US" altLang="en-US" dirty="0">
              <a:ea typeface="ＭＳ Ｐゴシック" pitchFamily="34" charset="-128"/>
            </a:endParaRPr>
          </a:p>
          <a:p>
            <a:r>
              <a:rPr lang="en-US" altLang="en-US" dirty="0">
                <a:ea typeface="ＭＳ Ｐゴシック" pitchFamily="34" charset="-128"/>
              </a:rPr>
              <a:t>FasTrac has 40,000 partially completed units of product Q that can be sold for a total of $50,000.  FasTrac also has the option of further processing the 40,000 units of product Q to obtain products X, Y, and Z. Processing the units further will cost an additional $80,000 and will yield total revenues of $150,000.</a:t>
            </a:r>
            <a:endParaRPr lang="en-US" altLang="en-US" dirty="0">
              <a:latin typeface="Arial" charset="0"/>
              <a:ea typeface="ＭＳ Ｐゴシック" pitchFamily="34" charset="-128"/>
              <a:cs typeface="Arial" charset="0"/>
            </a:endParaRPr>
          </a:p>
          <a:p>
            <a:endParaRPr lang="en-US" altLang="en-US" dirty="0">
              <a:ea typeface="ＭＳ Ｐゴシック" pitchFamily="34" charset="-128"/>
            </a:endParaRPr>
          </a:p>
          <a:p>
            <a:r>
              <a:rPr lang="en-US" altLang="en-US" dirty="0">
                <a:ea typeface="ＭＳ Ｐゴシック" pitchFamily="34" charset="-128"/>
              </a:rPr>
              <a:t>What should FasTrac do?  First, we need some additional information that is on the next slide before we can make a decision.</a:t>
            </a:r>
          </a:p>
        </p:txBody>
      </p:sp>
    </p:spTree>
    <p:extLst>
      <p:ext uri="{BB962C8B-B14F-4D97-AF65-F5344CB8AC3E}">
        <p14:creationId xmlns:p14="http://schemas.microsoft.com/office/powerpoint/2010/main" val="350527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Many products can be sold in an unfinished state, or processed further into a finished product that will sell for a higher price.  The decision to sell or process should be based on incremental revenues and incremental costs.  The costs of manufacturing the product up to the sell or process decision point are sunk and therefore irrelevant. </a:t>
            </a:r>
          </a:p>
          <a:p>
            <a:endParaRPr lang="en-US" altLang="en-US" dirty="0">
              <a:ea typeface="ＭＳ Ｐゴシック" pitchFamily="34" charset="-128"/>
            </a:endParaRPr>
          </a:p>
          <a:p>
            <a:r>
              <a:rPr lang="en-US" altLang="en-US" dirty="0">
                <a:ea typeface="ＭＳ Ｐゴシック" pitchFamily="34" charset="-128"/>
              </a:rPr>
              <a:t>FasTrac has 40,000 partially completed units of product Q that can be sold for a total of $50,000.  FasTrac also has the option of further processing the 40,000 units of product Q to obtain products X, Y, and Z. Processing the units further will cost an additional $80,000 and will yield total revenues of $150,000.</a:t>
            </a:r>
            <a:endParaRPr lang="en-US" altLang="en-US" dirty="0">
              <a:latin typeface="Arial" charset="0"/>
              <a:ea typeface="ＭＳ Ｐゴシック" pitchFamily="34" charset="-128"/>
              <a:cs typeface="Arial" charset="0"/>
            </a:endParaRPr>
          </a:p>
          <a:p>
            <a:endParaRPr lang="en-US" altLang="en-US" dirty="0">
              <a:ea typeface="ＭＳ Ｐゴシック" pitchFamily="34" charset="-128"/>
            </a:endParaRPr>
          </a:p>
          <a:p>
            <a:r>
              <a:rPr lang="en-US" altLang="en-US" dirty="0">
                <a:ea typeface="ＭＳ Ｐゴシック" pitchFamily="34" charset="-128"/>
              </a:rPr>
              <a:t>What should FasTrac do?  First, we need some additional information that is on the next slide before we can make a </a:t>
            </a:r>
            <a:r>
              <a:rPr lang="en-US" altLang="en-US">
                <a:ea typeface="ＭＳ Ｐゴシック" pitchFamily="34" charset="-128"/>
              </a:rPr>
              <a:t>decision.</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 incremental income from processing further  is $70,000. This is greater than the incremental income of $50,000  that would be earned from selling Product Q as is. Therefore, FasTrac should process further; by doing so, it will earn an additional $20,000 of income ($70,000 – $50,000).</a:t>
            </a:r>
          </a:p>
          <a:p>
            <a:r>
              <a:rPr lang="en-US" altLang="en-US" dirty="0">
                <a:ea typeface="ＭＳ Ｐゴシック" pitchFamily="34" charset="-128"/>
              </a:rPr>
              <a:t>The $30,000 of previously incurred manufacturing costs are excluded from the analysis. These costs are sunk, and they are not relevant to the decision. The incremental revenue from selling Product Q as is ($50,000) is properly included. It is the opportunity cost associated with processing further.  The net benefit to processing further is $20,000.</a:t>
            </a:r>
          </a:p>
          <a:p>
            <a:r>
              <a:rPr lang="en-US" altLang="en-US" dirty="0">
                <a:ea typeface="ＭＳ Ｐゴシック" pitchFamily="34" charset="-128"/>
              </a:rPr>
              <a:t> </a:t>
            </a:r>
          </a:p>
          <a:p>
            <a:pPr defTabSz="939363">
              <a:defRPr/>
            </a:pPr>
            <a:r>
              <a:rPr lang="en-US" b="1" dirty="0">
                <a:ea typeface="ＭＳ Ｐゴシック" pitchFamily="-84" charset="-128"/>
              </a:rPr>
              <a:t>Now let’s review what you have learned in the following NEED-TO-KNOW exercise.</a:t>
            </a:r>
          </a:p>
        </p:txBody>
      </p:sp>
    </p:spTree>
    <p:extLst>
      <p:ext uri="{BB962C8B-B14F-4D97-AF65-F5344CB8AC3E}">
        <p14:creationId xmlns:p14="http://schemas.microsoft.com/office/powerpoint/2010/main" val="3505277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a:ea typeface="ＭＳ Ｐゴシック" pitchFamily="34" charset="-128"/>
              </a:rPr>
              <a:t>For each of the two independent scenarios below, determine whether the company should sell the partially completed product as is or process it further into other saleable products.</a:t>
            </a:r>
          </a:p>
          <a:p>
            <a:endParaRPr lang="en-US" altLang="en-US" dirty="0">
              <a:ea typeface="ＭＳ Ｐゴシック" pitchFamily="34" charset="-128"/>
            </a:endParaRPr>
          </a:p>
          <a:p>
            <a:r>
              <a:rPr lang="en-US" altLang="en-US" dirty="0">
                <a:ea typeface="ＭＳ Ｐゴシック" pitchFamily="34" charset="-128"/>
              </a:rPr>
              <a:t>1.  $10,000 of manufacturing costs have been incurred to produce Product Alpha. Alpha can be sold as is for $30,000 or processed further into two separate products, BB and CC. The further processing will cost $15,000, and products BB and CC can be sold for total revenues of $60,000.</a:t>
            </a:r>
          </a:p>
          <a:p>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The incremental revenue is $30,000 if we sell the products as is. If the units are processed further, they can be sold for $60,000.</a:t>
            </a:r>
          </a:p>
          <a:p>
            <a:endParaRPr lang="en-US" altLang="en-US" dirty="0">
              <a:ea typeface="ＭＳ Ｐゴシック" pitchFamily="34" charset="-128"/>
            </a:endParaRPr>
          </a:p>
          <a:p>
            <a:r>
              <a:rPr lang="en-US" altLang="en-US" dirty="0">
                <a:ea typeface="ＭＳ Ｐゴシック" pitchFamily="34" charset="-128"/>
              </a:rPr>
              <a:t>There is no incremental cost if we sell the products as is. If we process the units further, the additional cost will be $15,000. The incremental income if we sell the units as is, $30,000, vs. $45,000 if the units are processed </a:t>
            </a:r>
          </a:p>
          <a:p>
            <a:r>
              <a:rPr lang="en-US" altLang="en-US" dirty="0">
                <a:ea typeface="ＭＳ Ｐゴシック" pitchFamily="34" charset="-128"/>
              </a:rPr>
              <a:t>further.</a:t>
            </a:r>
          </a:p>
          <a:p>
            <a:endParaRPr lang="en-US" altLang="en-US" dirty="0">
              <a:ea typeface="ＭＳ Ｐゴシック" pitchFamily="34" charset="-128"/>
            </a:endParaRPr>
          </a:p>
          <a:p>
            <a:r>
              <a:rPr lang="en-US" altLang="en-US" dirty="0">
                <a:ea typeface="ＭＳ Ｐゴシック" pitchFamily="34" charset="-128"/>
              </a:rPr>
              <a:t>Alpha should be processed further; doing so will yield an extra $15,000 ($45,000 - $30,000) of income.</a:t>
            </a:r>
          </a:p>
          <a:p>
            <a:endParaRPr lang="en-US" altLang="en-US" dirty="0">
              <a:ea typeface="ＭＳ Ｐゴシック" pitchFamily="34" charset="-128"/>
            </a:endParaRPr>
          </a:p>
          <a:p>
            <a:r>
              <a:rPr lang="en-US" altLang="en-US" dirty="0">
                <a:ea typeface="ＭＳ Ｐゴシック" pitchFamily="34" charset="-128"/>
              </a:rPr>
              <a:t>2.  $5,000 of manufacturing costs have been incurred to produce Product Delta. Delta can be sold as is for $150,000 or processed further into two separate products, YY and ZZ. </a:t>
            </a:r>
          </a:p>
          <a:p>
            <a:endParaRPr lang="en-US" altLang="en-US" dirty="0">
              <a:ea typeface="ＭＳ Ｐゴシック" pitchFamily="34" charset="-128"/>
            </a:endParaRPr>
          </a:p>
          <a:p>
            <a:r>
              <a:rPr lang="en-US" altLang="en-US" dirty="0">
                <a:ea typeface="ＭＳ Ｐゴシック" pitchFamily="34" charset="-128"/>
              </a:rPr>
              <a:t>The further processing will cost $75,000, and Products YY and ZZ can be sold for total revenues of $200,000.  </a:t>
            </a:r>
          </a:p>
          <a:p>
            <a:endParaRPr lang="en-US" altLang="en-US" dirty="0">
              <a:ea typeface="ＭＳ Ｐゴシック" pitchFamily="34" charset="-128"/>
            </a:endParaRPr>
          </a:p>
          <a:p>
            <a:r>
              <a:rPr lang="en-US" altLang="en-US" dirty="0">
                <a:ea typeface="ＭＳ Ｐゴシック" pitchFamily="34" charset="-128"/>
              </a:rPr>
              <a:t>If we sell the units as is, incremental revenue is $150,000. If they're processed further, incremental revenue is $200,000. There is no additional cost if we sell the units as is.</a:t>
            </a:r>
          </a:p>
          <a:p>
            <a:endParaRPr lang="en-US" altLang="en-US" dirty="0">
              <a:ea typeface="ＭＳ Ｐゴシック" pitchFamily="34" charset="-128"/>
            </a:endParaRPr>
          </a:p>
          <a:p>
            <a:r>
              <a:rPr lang="en-US" altLang="en-US" dirty="0">
                <a:ea typeface="ＭＳ Ｐゴシック" pitchFamily="34" charset="-128"/>
              </a:rPr>
              <a:t>The incremental cost if the units are processed further is $75,000. Incremental income if we sell the units as is, $150,000, vs. incremental income if the units are processed further, $125,000.</a:t>
            </a:r>
          </a:p>
          <a:p>
            <a:endParaRPr lang="en-US" altLang="en-US" dirty="0">
              <a:ea typeface="ＭＳ Ｐゴシック" pitchFamily="34" charset="-128"/>
            </a:endParaRPr>
          </a:p>
          <a:p>
            <a:r>
              <a:rPr lang="en-US" altLang="en-US" dirty="0">
                <a:ea typeface="ＭＳ Ｐゴシック" pitchFamily="34" charset="-128"/>
              </a:rPr>
              <a:t>Delta should be sold as is; doing so will yield an extra $25,000 ($150,000 - $125,000) of income.</a:t>
            </a:r>
          </a:p>
        </p:txBody>
      </p:sp>
    </p:spTree>
    <p:extLst>
      <p:ext uri="{BB962C8B-B14F-4D97-AF65-F5344CB8AC3E}">
        <p14:creationId xmlns:p14="http://schemas.microsoft.com/office/powerpoint/2010/main" val="3505277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a:ea typeface="ＭＳ Ｐゴシック" pitchFamily="34" charset="-128"/>
              </a:rPr>
              <a:t>For each of the two independent scenarios below, determine whether the company should sell the partially completed product as is or process it further into other saleable products.</a:t>
            </a:r>
          </a:p>
          <a:p>
            <a:endParaRPr lang="en-US" altLang="en-US" dirty="0">
              <a:ea typeface="ＭＳ Ｐゴシック" pitchFamily="34" charset="-128"/>
            </a:endParaRPr>
          </a:p>
          <a:p>
            <a:r>
              <a:rPr lang="en-US" altLang="en-US" dirty="0">
                <a:ea typeface="ＭＳ Ｐゴシック" pitchFamily="34" charset="-128"/>
              </a:rPr>
              <a:t>1.  $10,000 of manufacturing costs have been incurred to produce Product Alpha. Alpha can be sold as is for $30,000 or processed further into two separate products, BB and CC. The further processing will cost $15,000, and products BB and CC can be sold for total revenues of $60,000.</a:t>
            </a:r>
          </a:p>
          <a:p>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The incremental revenue is $30,000 if we sell the products as is. If the units are processed further, they can be sold for $60,000.</a:t>
            </a:r>
          </a:p>
          <a:p>
            <a:endParaRPr lang="en-US" altLang="en-US" dirty="0">
              <a:ea typeface="ＭＳ Ｐゴシック" pitchFamily="34" charset="-128"/>
            </a:endParaRPr>
          </a:p>
          <a:p>
            <a:r>
              <a:rPr lang="en-US" altLang="en-US" dirty="0">
                <a:ea typeface="ＭＳ Ｐゴシック" pitchFamily="34" charset="-128"/>
              </a:rPr>
              <a:t>There is no incremental cost if we sell the products as is. If we process the units further, the additional cost will be $15,000. The incremental income if we sell the units as is, $30,000, vs. $45,000 if the units are processed </a:t>
            </a:r>
          </a:p>
          <a:p>
            <a:r>
              <a:rPr lang="en-US" altLang="en-US" dirty="0">
                <a:ea typeface="ＭＳ Ｐゴシック" pitchFamily="34" charset="-128"/>
              </a:rPr>
              <a:t>further.</a:t>
            </a:r>
          </a:p>
          <a:p>
            <a:endParaRPr lang="en-US" altLang="en-US" dirty="0">
              <a:ea typeface="ＭＳ Ｐゴシック" pitchFamily="34" charset="-128"/>
            </a:endParaRPr>
          </a:p>
          <a:p>
            <a:r>
              <a:rPr lang="en-US" altLang="en-US" dirty="0">
                <a:ea typeface="ＭＳ Ｐゴシック" pitchFamily="34" charset="-128"/>
              </a:rPr>
              <a:t>Alpha should be processed further; doing so will yield an extra $15,000 ($45,000 - $30,000) of income.</a:t>
            </a:r>
          </a:p>
          <a:p>
            <a:endParaRPr lang="en-US" altLang="en-US" dirty="0">
              <a:ea typeface="ＭＳ Ｐゴシック" pitchFamily="34" charset="-128"/>
            </a:endParaRPr>
          </a:p>
          <a:p>
            <a:r>
              <a:rPr lang="en-US" altLang="en-US" dirty="0">
                <a:ea typeface="ＭＳ Ｐゴシック" pitchFamily="34" charset="-128"/>
              </a:rPr>
              <a:t>2.  $5,000 of manufacturing costs have been incurred to produce Product Delta. Delta can be sold as is for $150,000 or processed further into two separate products, YY and ZZ. </a:t>
            </a:r>
          </a:p>
          <a:p>
            <a:endParaRPr lang="en-US" altLang="en-US" dirty="0">
              <a:ea typeface="ＭＳ Ｐゴシック" pitchFamily="34" charset="-128"/>
            </a:endParaRPr>
          </a:p>
          <a:p>
            <a:r>
              <a:rPr lang="en-US" altLang="en-US" dirty="0">
                <a:ea typeface="ＭＳ Ｐゴシック" pitchFamily="34" charset="-128"/>
              </a:rPr>
              <a:t>The further processing will cost $75,000, and Products YY and ZZ can be sold for total revenues of $200,000.  </a:t>
            </a:r>
          </a:p>
          <a:p>
            <a:endParaRPr lang="en-US" altLang="en-US" dirty="0">
              <a:ea typeface="ＭＳ Ｐゴシック" pitchFamily="34" charset="-128"/>
            </a:endParaRPr>
          </a:p>
          <a:p>
            <a:r>
              <a:rPr lang="en-US" altLang="en-US" dirty="0">
                <a:ea typeface="ＭＳ Ｐゴシック" pitchFamily="34" charset="-128"/>
              </a:rPr>
              <a:t>If we sell the units as is, incremental revenue is $150,000. If they're processed further, incremental revenue is $200,000. There is no additional cost if we sell the units as is.</a:t>
            </a:r>
          </a:p>
          <a:p>
            <a:endParaRPr lang="en-US" altLang="en-US" dirty="0">
              <a:ea typeface="ＭＳ Ｐゴシック" pitchFamily="34" charset="-128"/>
            </a:endParaRPr>
          </a:p>
          <a:p>
            <a:r>
              <a:rPr lang="en-US" altLang="en-US" dirty="0">
                <a:ea typeface="ＭＳ Ｐゴシック" pitchFamily="34" charset="-128"/>
              </a:rPr>
              <a:t>The incremental cost if the units are processed further is $75,000. Incremental income if we sell the units as is, $150,000, vs. incremental income if the units are processed further, $125,000.</a:t>
            </a:r>
          </a:p>
          <a:p>
            <a:endParaRPr lang="en-US" altLang="en-US" dirty="0">
              <a:ea typeface="ＭＳ Ｐゴシック" pitchFamily="34" charset="-128"/>
            </a:endParaRPr>
          </a:p>
          <a:p>
            <a:r>
              <a:rPr lang="en-US" altLang="en-US" dirty="0">
                <a:ea typeface="ＭＳ Ｐゴシック" pitchFamily="34" charset="-128"/>
              </a:rPr>
              <a:t>Delta should be sold as is; doing so will yield an extra $25,000 ($150,000 - $125,000) of </a:t>
            </a:r>
            <a:r>
              <a:rPr lang="en-US" altLang="en-US">
                <a:ea typeface="ＭＳ Ｐゴシック" pitchFamily="34" charset="-128"/>
              </a:rPr>
              <a:t>income.</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88047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40000"/>
              </a:spcBef>
              <a:buFont typeface="Wingdings" pitchFamily="2" charset="2"/>
              <a:buNone/>
            </a:pPr>
            <a:r>
              <a:rPr lang="en-US" altLang="en-US" dirty="0">
                <a:ea typeface="ＭＳ Ｐゴシック" pitchFamily="34" charset="-128"/>
              </a:rPr>
              <a:t>All businesses face constraints that affect production and sales decisions.  They must make decisions to best utilize constrained resources. </a:t>
            </a:r>
            <a:r>
              <a:rPr lang="en-US" altLang="en-US" dirty="0">
                <a:ea typeface="ＭＳ Ｐゴシック" pitchFamily="34" charset="-128"/>
                <a:cs typeface="Arial" charset="0"/>
              </a:rPr>
              <a:t>When a company sells a variety of products, some are likely to be more profitable than others. Management concentrates sales efforts on more profitable products. </a:t>
            </a:r>
            <a:r>
              <a:rPr lang="en-US" altLang="en-US" dirty="0">
                <a:ea typeface="ＭＳ Ｐゴシック" pitchFamily="34" charset="-128"/>
              </a:rPr>
              <a:t>If production facilities or other factors are limited, producing more of one product usually means producing less of others.</a:t>
            </a:r>
          </a:p>
          <a:p>
            <a:r>
              <a:rPr lang="en-US" altLang="en-US" dirty="0">
                <a:ea typeface="ＭＳ Ｐゴシック" pitchFamily="34" charset="-128"/>
              </a:rPr>
              <a:t>In this case, management must identify the most profitable combination, or </a:t>
            </a:r>
            <a:r>
              <a:rPr lang="en-US" altLang="en-US" b="1" i="1" dirty="0">
                <a:ea typeface="ＭＳ Ｐゴシック" pitchFamily="34" charset="-128"/>
              </a:rPr>
              <a:t>sales mix </a:t>
            </a:r>
            <a:r>
              <a:rPr lang="en-US" altLang="en-US" i="1" dirty="0">
                <a:ea typeface="ＭＳ Ｐゴシック" pitchFamily="34" charset="-128"/>
              </a:rPr>
              <a:t>of products. </a:t>
            </a:r>
            <a:r>
              <a:rPr lang="en-US" altLang="en-US" dirty="0">
                <a:ea typeface="ＭＳ Ｐゴシック" pitchFamily="34" charset="-128"/>
                <a:cs typeface="Arial" charset="0"/>
              </a:rPr>
              <a:t>Management </a:t>
            </a:r>
            <a:r>
              <a:rPr lang="en-US" altLang="en-US" dirty="0">
                <a:ea typeface="ＭＳ Ｐゴシック" pitchFamily="34" charset="-128"/>
              </a:rPr>
              <a:t>focuses on the </a:t>
            </a:r>
            <a:r>
              <a:rPr lang="en-US" altLang="en-US" b="1" i="1" dirty="0">
                <a:ea typeface="ＭＳ Ｐゴシック" pitchFamily="34" charset="-128"/>
              </a:rPr>
              <a:t>contribution margin</a:t>
            </a:r>
            <a:r>
              <a:rPr lang="en-US" altLang="en-US" dirty="0">
                <a:ea typeface="ＭＳ Ｐゴシック" pitchFamily="34" charset="-128"/>
              </a:rPr>
              <a:t> </a:t>
            </a:r>
            <a:r>
              <a:rPr lang="en-US" altLang="en-US" b="1" i="1" dirty="0">
                <a:ea typeface="ＭＳ Ｐゴシック" pitchFamily="34" charset="-128"/>
              </a:rPr>
              <a:t>per unit of scarce resource.</a:t>
            </a:r>
            <a:endParaRPr lang="en-US" altLang="en-US" b="1" i="1" dirty="0">
              <a:ea typeface="ＭＳ Ｐゴシック" pitchFamily="34" charset="-128"/>
              <a:cs typeface="Arial" charset="0"/>
            </a:endParaRPr>
          </a:p>
          <a:p>
            <a:endParaRPr lang="en-US" altLang="en-US" dirty="0">
              <a:ea typeface="ＭＳ Ｐゴシック" pitchFamily="34" charset="-128"/>
            </a:endParaRPr>
          </a:p>
          <a:p>
            <a:r>
              <a:rPr lang="en-US" altLang="en-US" dirty="0">
                <a:ea typeface="ＭＳ Ｐゴシック" pitchFamily="34" charset="-128"/>
              </a:rPr>
              <a:t>Let’s look at an example.</a:t>
            </a:r>
          </a:p>
        </p:txBody>
      </p:sp>
    </p:spTree>
    <p:extLst>
      <p:ext uri="{BB962C8B-B14F-4D97-AF65-F5344CB8AC3E}">
        <p14:creationId xmlns:p14="http://schemas.microsoft.com/office/powerpoint/2010/main" val="350527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dirty="0">
                <a:ea typeface="ＭＳ Ｐゴシック" panose="020B0600070205080204" pitchFamily="34" charset="-128"/>
              </a:rPr>
              <a:t>FasTrac produces Product A and Product B.  The selling prices and variable costs of each product are shown in the top table. </a:t>
            </a:r>
          </a:p>
          <a:p>
            <a:endParaRPr lang="en-US" sz="1200" b="0" i="0" u="none" strike="noStrike" kern="1200" baseline="0" dirty="0">
              <a:solidFill>
                <a:schemeClr val="tx1"/>
              </a:solidFill>
              <a:latin typeface="+mn-lt"/>
              <a:ea typeface="ＭＳ Ｐゴシック" panose="020B0600070205080204" pitchFamily="3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FasTrac has an existing capacity of 100,000 machine hours per year. In addition, Product A uses 1 machine hour per unit while Product B uses 2 machine hours per unit. With limited resources, FasTrac should focus its productive capacity on the product that yields the highest contribution margin per machine hour, until market demand for that product is satisfied. Exhibit 23.19 shows the relevant analysis.</a:t>
            </a:r>
          </a:p>
          <a:p>
            <a:endParaRPr lang="en-US" altLang="en-US" sz="1200" b="0" i="0" u="none" strike="noStrike" kern="1200" baseline="0" dirty="0">
              <a:solidFill>
                <a:schemeClr val="tx1"/>
              </a:solidFill>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Exhibit 25.19 shows that although Product B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unit, </a:t>
            </a:r>
            <a:r>
              <a:rPr lang="en-US" sz="1200" b="0" i="0" u="none" strike="noStrike" kern="1200" baseline="0" dirty="0">
                <a:solidFill>
                  <a:schemeClr val="tx1"/>
                </a:solidFill>
                <a:latin typeface="+mn-lt"/>
                <a:ea typeface="ＭＳ Ｐゴシック" pitchFamily="-84" charset="-128"/>
                <a:cs typeface="ＭＳ Ｐゴシック" pitchFamily="-84" charset="-128"/>
              </a:rPr>
              <a:t>Product A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machine hour</a:t>
            </a:r>
            <a:r>
              <a:rPr lang="en-US" sz="1200" b="0" i="0" u="none" strike="noStrike" kern="1200" baseline="0" dirty="0">
                <a:solidFill>
                  <a:schemeClr val="tx1"/>
                </a:solidFill>
                <a:latin typeface="+mn-lt"/>
                <a:ea typeface="ＭＳ Ｐゴシック" pitchFamily="-84" charset="-128"/>
                <a:cs typeface="ＭＳ Ｐゴシック" pitchFamily="-84" charset="-128"/>
              </a:rPr>
              <a:t>. In this case, FasTrac should produce as much of Product A as possible, up to the market demand. For example, if the market will demand all of Product A that it can produce, FasTrac should produce 100,000 units of Product A and none of Product B. This sales mix would yield a contribution margin of $150,000 per year, the maximum the company could make subject to its resource constraint.</a:t>
            </a:r>
          </a:p>
          <a:p>
            <a:endParaRPr lang="en-US" sz="1200" b="0" i="0" u="none" strike="noStrike" kern="1200" baseline="0" dirty="0">
              <a:solidFill>
                <a:schemeClr val="tx1"/>
              </a:solidFill>
              <a:latin typeface="+mn-lt"/>
              <a:ea typeface="ＭＳ Ｐゴシック" pitchFamily="-8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If demand for Product A is limited—say, to 80,000 units—FasTrac will begin by producing those 80,000 units. This production level would leave 20,000 machine hours to devote to production of Product B. FasTrac would use these remaining machine hours to produce 10,000 units (20,000 machine hours - machine hours per unit) of Product B. This sales mix would yield the contribution margin of $120,000 for Product A (80,000 x $1.50 per unit) and $20,000 for Product B (10,000 x $2.00 per unit). </a:t>
            </a:r>
          </a:p>
          <a:p>
            <a:endParaRPr lang="en-US" altLang="en-US" sz="1200" b="0" i="0" u="none" strike="noStrike" kern="1200" baseline="0" dirty="0">
              <a:solidFill>
                <a:schemeClr val="tx1"/>
              </a:solidFill>
              <a:latin typeface="+mn-lt"/>
              <a:ea typeface="ＭＳ Ｐゴシック" pitchFamily="-84" charset="-128"/>
            </a:endParaRPr>
          </a:p>
          <a:p>
            <a:pPr defTabSz="939363">
              <a:defRPr/>
            </a:pPr>
            <a:r>
              <a:rPr lang="en-US" b="1" dirty="0">
                <a:ea typeface="ＭＳ Ｐゴシック" pitchFamily="-84" charset="-128"/>
              </a:rPr>
              <a:t>Now let’s review what you have learned in the following NEED-TO-KNOW exercise.</a:t>
            </a:r>
          </a:p>
        </p:txBody>
      </p:sp>
    </p:spTree>
    <p:extLst>
      <p:ext uri="{BB962C8B-B14F-4D97-AF65-F5344CB8AC3E}">
        <p14:creationId xmlns:p14="http://schemas.microsoft.com/office/powerpoint/2010/main" val="350527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dirty="0">
                <a:ea typeface="ＭＳ Ｐゴシック" panose="020B0600070205080204" pitchFamily="34" charset="-128"/>
              </a:rPr>
              <a:t>FasTrac produces Product A and Product B.  The selling prices and variable costs of each product are shown in the top table. </a:t>
            </a:r>
          </a:p>
          <a:p>
            <a:endParaRPr lang="en-US" sz="1200" b="0" i="0" u="none" strike="noStrike" kern="1200" baseline="0" dirty="0">
              <a:solidFill>
                <a:schemeClr val="tx1"/>
              </a:solidFill>
              <a:latin typeface="+mn-lt"/>
              <a:ea typeface="ＭＳ Ｐゴシック" panose="020B0600070205080204" pitchFamily="3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FasTrac has an existing capacity of 100,000 machine hours per year. In addition, Product A uses 1 machine hour per unit while Product B uses 2 machine hours per unit. With limited resources, FasTrac should focus its productive capacity on the product that yields the highest contribution margin per machine hour, until market demand for that product is satisfied. Exhibit 23.19 shows the relevant analysis.</a:t>
            </a:r>
          </a:p>
          <a:p>
            <a:endParaRPr lang="en-US" altLang="en-US" sz="1200" b="0" i="0" u="none" strike="noStrike" kern="1200" baseline="0" dirty="0">
              <a:solidFill>
                <a:schemeClr val="tx1"/>
              </a:solidFill>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Exhibit 25.19 shows that although Product B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unit, </a:t>
            </a:r>
            <a:r>
              <a:rPr lang="en-US" sz="1200" b="0" i="0" u="none" strike="noStrike" kern="1200" baseline="0" dirty="0">
                <a:solidFill>
                  <a:schemeClr val="tx1"/>
                </a:solidFill>
                <a:latin typeface="+mn-lt"/>
                <a:ea typeface="ＭＳ Ｐゴシック" pitchFamily="-84" charset="-128"/>
                <a:cs typeface="ＭＳ Ｐゴシック" pitchFamily="-84" charset="-128"/>
              </a:rPr>
              <a:t>Product A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machine hour</a:t>
            </a:r>
            <a:r>
              <a:rPr lang="en-US" sz="1200" b="0" i="0" u="none" strike="noStrike" kern="1200" baseline="0" dirty="0">
                <a:solidFill>
                  <a:schemeClr val="tx1"/>
                </a:solidFill>
                <a:latin typeface="+mn-lt"/>
                <a:ea typeface="ＭＳ Ｐゴシック" pitchFamily="-84" charset="-128"/>
                <a:cs typeface="ＭＳ Ｐゴシック" pitchFamily="-84" charset="-128"/>
              </a:rPr>
              <a:t>. In this case, FasTrac should produce as much of Product A as possible, up to the market demand. For example, if the market will demand all of Product A that it can produce, FasTrac should produce 100,000 units of Product A and none of Product B. This sales mix would yield a contribution margin of $150,000 per year, the maximum the company could make subject to its resource constraint.</a:t>
            </a:r>
          </a:p>
          <a:p>
            <a:endParaRPr lang="en-US" sz="1200" b="0" i="0" u="none" strike="noStrike" kern="1200" baseline="0" dirty="0">
              <a:solidFill>
                <a:schemeClr val="tx1"/>
              </a:solidFill>
              <a:latin typeface="+mn-lt"/>
              <a:ea typeface="ＭＳ Ｐゴシック" pitchFamily="-8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If demand for Product A is limited—say, to 80,000 units—FasTrac will begin by producing those 80,000 units. This production level would leave 20,000 machine hours to devote to production of Product B. FasTrac would use these remaining machine hours to produce 10,000 units (20,000 machine hours - machine hours per unit) of Product B. This sales mix would yield the contribution margin of $120,000 for Product A (80,000 x $1.50 per unit) and $20,000 for Product B (10,000 x $2.00 per unit). </a:t>
            </a:r>
          </a:p>
          <a:p>
            <a:endParaRPr lang="en-US" altLang="en-US" sz="1200" b="0" i="0" u="none" strike="noStrike" kern="1200" baseline="0" dirty="0">
              <a:solidFill>
                <a:schemeClr val="tx1"/>
              </a:solidFill>
              <a:latin typeface="+mn-lt"/>
              <a:ea typeface="ＭＳ Ｐゴシック" pitchFamily="-84" charset="-128"/>
            </a:endParaRPr>
          </a:p>
          <a:p>
            <a:pPr defTabSz="939363">
              <a:defRPr/>
            </a:pPr>
            <a:r>
              <a:rPr lang="en-US" b="1" dirty="0">
                <a:ea typeface="ＭＳ Ｐゴシック" pitchFamily="-84" charset="-128"/>
              </a:rPr>
              <a:t>Now let’s review what you have learned in the following NEED-TO-KNOW </a:t>
            </a:r>
            <a:r>
              <a:rPr lang="en-US" b="1">
                <a:ea typeface="ＭＳ Ｐゴシック" pitchFamily="-84" charset="-128"/>
              </a:rPr>
              <a:t>exercise.</a:t>
            </a:r>
            <a:endParaRPr lang="en-US" b="1" dirty="0">
              <a:ea typeface="ＭＳ Ｐゴシック" pitchFamily="-8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altLang="en-US" dirty="0">
                <a:ea typeface="ＭＳ Ｐゴシック" pitchFamily="34" charset="-128"/>
              </a:rPr>
              <a:t>A company produces two products, Gamma and Omega. Gamma sells for $10 per unit and Omega sells for $12.50 per unit. Variable costs are $7 per unit of Gamma and $8 per unit of Omega. The company has a capacity of 5,000 machine hours per month. Gamma uses 1 machine hour per unit, and Omega uses 3 machine hours per unit.</a:t>
            </a:r>
          </a:p>
          <a:p>
            <a:endParaRPr lang="en-US" altLang="en-US" dirty="0">
              <a:ea typeface="ＭＳ Ｐゴシック" pitchFamily="34" charset="-128"/>
            </a:endParaRPr>
          </a:p>
          <a:p>
            <a:r>
              <a:rPr lang="en-US" altLang="en-US" dirty="0">
                <a:ea typeface="ＭＳ Ｐゴシック" pitchFamily="34" charset="-128"/>
              </a:rPr>
              <a:t>1. Compute the contribution margin per machine hour for each product.</a:t>
            </a:r>
          </a:p>
          <a:p>
            <a:endParaRPr lang="en-US" altLang="en-US" dirty="0">
              <a:ea typeface="ＭＳ Ｐゴシック" pitchFamily="34" charset="-128"/>
            </a:endParaRPr>
          </a:p>
          <a:p>
            <a:r>
              <a:rPr lang="en-US" altLang="en-US" dirty="0">
                <a:ea typeface="ＭＳ Ｐゴシック" pitchFamily="34" charset="-128"/>
              </a:rPr>
              <a:t>Contribution margin per unit is equal to sales: </a:t>
            </a:r>
          </a:p>
          <a:p>
            <a:r>
              <a:rPr lang="en-US" altLang="en-US" dirty="0">
                <a:ea typeface="ＭＳ Ｐゴシック" pitchFamily="34" charset="-128"/>
              </a:rPr>
              <a:t>$10.00 per unit for Gamma, and $12.50 per unit for Omega; minus variable costs; $7.00 per unit for Gamma and $8.00 per unit for Omega. Contribution margin is $3.00 per unit for Gamma and $4.50 per unit for Omega. </a:t>
            </a:r>
          </a:p>
          <a:p>
            <a:endParaRPr lang="en-US" altLang="en-US" dirty="0">
              <a:ea typeface="ＭＳ Ｐゴシック" pitchFamily="34" charset="-128"/>
            </a:endParaRPr>
          </a:p>
          <a:p>
            <a:r>
              <a:rPr lang="en-US" altLang="en-US" dirty="0">
                <a:ea typeface="ＭＳ Ｐゴシック" pitchFamily="34" charset="-128"/>
              </a:rPr>
              <a:t>At first glance, it may look like the production of Omega is more profitable, but we need to consider the limiting resources, in this case machine hours.  It only takes one machine hour to produce 1 unit of Gamma, generating $3.00 in contribution margin per machine hour.  It takes 3 machine hours to produce each unit of Omega; the contribution margin per machine hour is only $1.50. </a:t>
            </a:r>
          </a:p>
          <a:p>
            <a:endParaRPr lang="en-US" altLang="en-US" dirty="0">
              <a:ea typeface="ＭＳ Ｐゴシック" pitchFamily="34" charset="-128"/>
            </a:endParaRPr>
          </a:p>
          <a:p>
            <a:r>
              <a:rPr lang="en-US" altLang="en-US" dirty="0">
                <a:ea typeface="ＭＳ Ｐゴシック" pitchFamily="34" charset="-128"/>
              </a:rPr>
              <a:t>2. Assume demand for Gamma is limited to 3,800 units per month, and demand for Omega is limited to 1,000 units per month. </a:t>
            </a:r>
          </a:p>
          <a:p>
            <a:endParaRPr lang="en-US" altLang="en-US" dirty="0">
              <a:ea typeface="ＭＳ Ｐゴシック" pitchFamily="34" charset="-128"/>
            </a:endParaRPr>
          </a:p>
          <a:p>
            <a:r>
              <a:rPr lang="en-US" altLang="en-US" dirty="0">
                <a:ea typeface="ＭＳ Ｐゴシック" pitchFamily="34" charset="-128"/>
              </a:rPr>
              <a:t>How many units of Gamma and Omega should the company produce, and what will be the total contribution margin from this sales mix?</a:t>
            </a:r>
          </a:p>
          <a:p>
            <a:endParaRPr lang="en-US" altLang="en-US" dirty="0">
              <a:ea typeface="ＭＳ Ｐゴシック" pitchFamily="34" charset="-128"/>
            </a:endParaRPr>
          </a:p>
          <a:p>
            <a:r>
              <a:rPr lang="en-US" altLang="en-US" dirty="0">
                <a:ea typeface="ＭＳ Ｐゴシック" pitchFamily="34" charset="-128"/>
              </a:rPr>
              <a:t>With the 5,000 available machine hours, the company should choose to produce the units with the highest contribution margin per machine hour, Gamma, producing as many units as the market demands.  </a:t>
            </a:r>
          </a:p>
          <a:p>
            <a:endParaRPr lang="en-US" altLang="en-US" dirty="0">
              <a:ea typeface="ＭＳ Ｐゴシック" pitchFamily="34" charset="-128"/>
            </a:endParaRPr>
          </a:p>
          <a:p>
            <a:r>
              <a:rPr lang="en-US" altLang="en-US" dirty="0">
                <a:ea typeface="ＭＳ Ｐゴシック" pitchFamily="34" charset="-128"/>
              </a:rPr>
              <a:t>The market demand for Gamma is 3,800 units per month, which will require 3,800 machine hours (1 hour per unit).  </a:t>
            </a:r>
          </a:p>
          <a:p>
            <a:endParaRPr lang="en-US" altLang="en-US" dirty="0">
              <a:ea typeface="ＭＳ Ｐゴシック" pitchFamily="34" charset="-128"/>
            </a:endParaRPr>
          </a:p>
          <a:p>
            <a:r>
              <a:rPr lang="en-US" altLang="en-US" dirty="0">
                <a:ea typeface="ＭＳ Ｐゴシック" pitchFamily="34" charset="-128"/>
              </a:rPr>
              <a:t>With the remaining 1,200 machine hours, the company should produce the less profitable units, Omega.  1,200 machine hours divided by 3 MHs per unit will allow the production of 400 units of Omega. </a:t>
            </a:r>
          </a:p>
        </p:txBody>
      </p:sp>
    </p:spTree>
    <p:extLst>
      <p:ext uri="{BB962C8B-B14F-4D97-AF65-F5344CB8AC3E}">
        <p14:creationId xmlns:p14="http://schemas.microsoft.com/office/powerpoint/2010/main" val="3505277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dirty="0">
                <a:ea typeface="ＭＳ Ｐゴシック" panose="020B0600070205080204" pitchFamily="34" charset="-128"/>
              </a:rPr>
              <a:t>FasTrac produces Product A and Product B.  The selling prices and variable costs of each product are shown in the top table. </a:t>
            </a:r>
          </a:p>
          <a:p>
            <a:endParaRPr lang="en-US" sz="1200" b="0" i="0" u="none" strike="noStrike" kern="1200" baseline="0" dirty="0">
              <a:solidFill>
                <a:schemeClr val="tx1"/>
              </a:solidFill>
              <a:latin typeface="+mn-lt"/>
              <a:ea typeface="ＭＳ Ｐゴシック" panose="020B0600070205080204" pitchFamily="3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FasTrac has an existing capacity of 100,000 machine hours per year. In addition, Product A uses 1 machine hour per unit while Product B uses 2 machine hours per unit. With limited resources, FasTrac should focus its productive capacity on the product that yields the highest contribution margin per machine hour, until market demand for that product is satisfied. Exhibit 23.19 shows the relevant analysis.</a:t>
            </a:r>
          </a:p>
          <a:p>
            <a:endParaRPr lang="en-US" altLang="en-US" sz="1200" b="0" i="0" u="none" strike="noStrike" kern="1200" baseline="0" dirty="0">
              <a:solidFill>
                <a:schemeClr val="tx1"/>
              </a:solidFill>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Exhibit 25.19 shows that although Product B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unit, </a:t>
            </a:r>
            <a:r>
              <a:rPr lang="en-US" sz="1200" b="0" i="0" u="none" strike="noStrike" kern="1200" baseline="0" dirty="0">
                <a:solidFill>
                  <a:schemeClr val="tx1"/>
                </a:solidFill>
                <a:latin typeface="+mn-lt"/>
                <a:ea typeface="ＭＳ Ｐゴシック" pitchFamily="-84" charset="-128"/>
                <a:cs typeface="ＭＳ Ｐゴシック" pitchFamily="-84" charset="-128"/>
              </a:rPr>
              <a:t>Product A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machine hour</a:t>
            </a:r>
            <a:r>
              <a:rPr lang="en-US" sz="1200" b="0" i="0" u="none" strike="noStrike" kern="1200" baseline="0" dirty="0">
                <a:solidFill>
                  <a:schemeClr val="tx1"/>
                </a:solidFill>
                <a:latin typeface="+mn-lt"/>
                <a:ea typeface="ＭＳ Ｐゴシック" pitchFamily="-84" charset="-128"/>
                <a:cs typeface="ＭＳ Ｐゴシック" pitchFamily="-84" charset="-128"/>
              </a:rPr>
              <a:t>. In this case, FasTrac should produce as much of Product A as possible, up to the market demand. For example, if the market will demand all of Product A that it can produce, FasTrac should produce 100,000 units of Product A and none of Product B. This sales mix would yield a contribution margin of $150,000 per year, the maximum the company could make subject to its resource constraint.</a:t>
            </a:r>
          </a:p>
          <a:p>
            <a:endParaRPr lang="en-US" sz="1200" b="0" i="0" u="none" strike="noStrike" kern="1200" baseline="0" dirty="0">
              <a:solidFill>
                <a:schemeClr val="tx1"/>
              </a:solidFill>
              <a:latin typeface="+mn-lt"/>
              <a:ea typeface="ＭＳ Ｐゴシック" pitchFamily="-8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If demand for Product A is limited—say, to 80,000 units—FasTrac will begin by producing those 80,000 units. This production level would leave 20,000 machine hours to devote to production of Product B. FasTrac would use these remaining machine hours to produce 10,000 units (20,000 machine hours - machine hours per unit) of Product B. This sales mix would yield the contribution margin of $120,000 for Product A (80,000 x $1.50 per unit) and $20,000 for Product B (10,000 x $2.00 per unit). </a:t>
            </a:r>
          </a:p>
          <a:p>
            <a:endParaRPr lang="en-US" altLang="en-US" sz="1200" b="0" i="0" u="none" strike="noStrike" kern="1200" baseline="0" dirty="0">
              <a:solidFill>
                <a:schemeClr val="tx1"/>
              </a:solidFill>
              <a:latin typeface="+mn-lt"/>
              <a:ea typeface="ＭＳ Ｐゴシック" pitchFamily="-84" charset="-128"/>
            </a:endParaRPr>
          </a:p>
          <a:p>
            <a:pPr defTabSz="939363">
              <a:defRPr/>
            </a:pPr>
            <a:r>
              <a:rPr lang="en-US" b="1" dirty="0">
                <a:ea typeface="ＭＳ Ｐゴシック" pitchFamily="-84" charset="-128"/>
              </a:rPr>
              <a:t>Now let’s review what you have learned in the following NEED-TO-KNOW </a:t>
            </a:r>
            <a:r>
              <a:rPr lang="en-US" b="1">
                <a:ea typeface="ＭＳ Ｐゴシック" pitchFamily="-84" charset="-128"/>
              </a:rPr>
              <a:t>exercise.</a:t>
            </a:r>
            <a:endParaRPr lang="en-US" b="1" dirty="0">
              <a:ea typeface="ＭＳ Ｐゴシック" pitchFamily="-8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At this sales mix, 3,800 units of Gamma, each contributing $3.00 per unit is a total contribution margin of $11,400 for Gamma, and 400 units of Omega, each contributing $4.50 per unit is a total contribution margin of $1,800 for Omega.  And 400 units of Omega, each contributing $4.50 per unit is a total contribution margin of $1,800 for Omega.  Total contribution margin is $13,200.  </a:t>
            </a:r>
          </a:p>
          <a:p>
            <a:endParaRPr lang="en-US" altLang="en-US" dirty="0">
              <a:ea typeface="ＭＳ Ｐゴシック" pitchFamily="34" charset="-128"/>
            </a:endParaRPr>
          </a:p>
          <a:p>
            <a:r>
              <a:rPr lang="en-US" altLang="en-US" dirty="0">
                <a:ea typeface="ＭＳ Ｐゴシック" pitchFamily="34" charset="-128"/>
              </a:rPr>
              <a:t>We can prove this answer by calculating the contribution margin per machine hour.</a:t>
            </a:r>
          </a:p>
          <a:p>
            <a:endParaRPr lang="en-US" altLang="en-US" dirty="0">
              <a:ea typeface="ＭＳ Ｐゴシック" pitchFamily="34" charset="-128"/>
            </a:endParaRPr>
          </a:p>
          <a:p>
            <a:r>
              <a:rPr lang="en-US" altLang="en-US" dirty="0">
                <a:ea typeface="ＭＳ Ｐゴシック" pitchFamily="34" charset="-128"/>
              </a:rPr>
              <a:t>While producing Gamma, the machines run for 3,800 hours generating a contribution margin of $3.00 per machine hour, $11,400.  While producing Omega, the machines run 1,200 hours generating a contribution margin of $1.50 </a:t>
            </a:r>
          </a:p>
          <a:p>
            <a:r>
              <a:rPr lang="en-US" altLang="en-US" dirty="0">
                <a:ea typeface="ＭＳ Ｐゴシック" pitchFamily="34" charset="-128"/>
              </a:rPr>
              <a:t>per machine hour, $1,800.  Total contribution margin, $13,200. </a:t>
            </a:r>
          </a:p>
        </p:txBody>
      </p:sp>
    </p:spTree>
    <p:extLst>
      <p:ext uri="{BB962C8B-B14F-4D97-AF65-F5344CB8AC3E}">
        <p14:creationId xmlns:p14="http://schemas.microsoft.com/office/powerpoint/2010/main" val="3505277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Managers should consider eliminating poorly performing segments.  A segment may be a division, territory, store, or product line.  You have no doubt seen a segment eliminated.  It might have been a large segment such as an automobile or it may have been a much smaller segment such as a store or restaurant closing.</a:t>
            </a:r>
          </a:p>
          <a:p>
            <a:r>
              <a:rPr lang="en-US" altLang="en-US" dirty="0">
                <a:ea typeface="ＭＳ Ｐゴシック" pitchFamily="34" charset="-128"/>
              </a:rPr>
              <a:t>How should we make segment elimination decisions?  Let’s look at an example from FasTrac whose Treadmill Division’s total expenses are greater than its sales. </a:t>
            </a:r>
          </a:p>
        </p:txBody>
      </p:sp>
    </p:spTree>
    <p:extLst>
      <p:ext uri="{BB962C8B-B14F-4D97-AF65-F5344CB8AC3E}">
        <p14:creationId xmlns:p14="http://schemas.microsoft.com/office/powerpoint/2010/main" val="3505277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Here we see the total costs in the Treadmill Division.  To make the correct decision, we need to know the amount of costs that will be avoided (saved) if we eliminate the Treadmill Division.  A segment is a candidate for elimination only if its revenues are less than its avoidable costs.</a:t>
            </a:r>
          </a:p>
          <a:p>
            <a:endParaRPr lang="en-US" altLang="en-US" dirty="0">
              <a:ea typeface="ＭＳ Ｐゴシック" pitchFamily="34" charset="-128"/>
            </a:endParaRPr>
          </a:p>
          <a:p>
            <a:r>
              <a:rPr lang="en-US" altLang="en-US" dirty="0">
                <a:ea typeface="ＭＳ Ｐゴシック" pitchFamily="34" charset="-128"/>
              </a:rPr>
              <a:t>If we eliminate the Treadmill Division, we will avoid total costs of $41,800. The last column in the table shows the unavoidable expenses of the division. The $6,500 of expenses shown in this column, are unavoidable and </a:t>
            </a:r>
            <a:r>
              <a:rPr lang="en-US" altLang="en-US" u="sng" dirty="0">
                <a:ea typeface="ＭＳ Ｐゴシック" pitchFamily="34" charset="-128"/>
              </a:rPr>
              <a:t>would be incurred </a:t>
            </a:r>
            <a:r>
              <a:rPr lang="en-US" altLang="en-US" dirty="0">
                <a:ea typeface="ＭＳ Ｐゴシック" pitchFamily="34" charset="-128"/>
              </a:rPr>
              <a:t>even if the Treadmill Division is discontinued.  These costs are irrelevant to the decision because they are the same for either alternative. Let’s focus on Avoidable expenses and revenue.</a:t>
            </a:r>
          </a:p>
        </p:txBody>
      </p:sp>
    </p:spTree>
    <p:extLst>
      <p:ext uri="{BB962C8B-B14F-4D97-AF65-F5344CB8AC3E}">
        <p14:creationId xmlns:p14="http://schemas.microsoft.com/office/powerpoint/2010/main" val="3505277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813675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dirty="0">
                <a:ea typeface="ＭＳ Ｐゴシック" panose="020B0600070205080204" pitchFamily="34" charset="-128"/>
              </a:rPr>
              <a:t>FasTrac produces Product A and Product B.  The selling prices and variable costs of each product are shown in the top table. </a:t>
            </a:r>
          </a:p>
          <a:p>
            <a:endParaRPr lang="en-US" sz="1200" b="0" i="0" u="none" strike="noStrike" kern="1200" baseline="0" dirty="0">
              <a:solidFill>
                <a:schemeClr val="tx1"/>
              </a:solidFill>
              <a:latin typeface="+mn-lt"/>
              <a:ea typeface="ＭＳ Ｐゴシック" panose="020B0600070205080204" pitchFamily="3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FasTrac has an existing capacity of 100,000 machine hours per year. In addition, Product A uses 1 machine hour per unit while Product B uses 2 machine hours per unit. With limited resources, FasTrac should focus its productive capacity on the product that yields the highest contribution margin per machine hour, until market demand for that product is satisfied. Exhibit 23.19 shows the relevant analysis.</a:t>
            </a:r>
          </a:p>
          <a:p>
            <a:endParaRPr lang="en-US" altLang="en-US" sz="1200" b="0" i="0" u="none" strike="noStrike" kern="1200" baseline="0" dirty="0">
              <a:solidFill>
                <a:schemeClr val="tx1"/>
              </a:solidFill>
              <a:latin typeface="+mn-lt"/>
              <a:ea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Exhibit 25.19 shows that although Product B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unit, </a:t>
            </a:r>
            <a:r>
              <a:rPr lang="en-US" sz="1200" b="0" i="0" u="none" strike="noStrike" kern="1200" baseline="0" dirty="0">
                <a:solidFill>
                  <a:schemeClr val="tx1"/>
                </a:solidFill>
                <a:latin typeface="+mn-lt"/>
                <a:ea typeface="ＭＳ Ｐゴシック" pitchFamily="-84" charset="-128"/>
                <a:cs typeface="ＭＳ Ｐゴシック" pitchFamily="-84" charset="-128"/>
              </a:rPr>
              <a:t>Product A has a higher contribution margin per </a:t>
            </a:r>
            <a:r>
              <a:rPr lang="en-US" sz="1200" b="0" i="1" u="none" strike="noStrike" kern="1200" baseline="0" dirty="0">
                <a:solidFill>
                  <a:schemeClr val="tx1"/>
                </a:solidFill>
                <a:latin typeface="+mn-lt"/>
                <a:ea typeface="ＭＳ Ｐゴシック" pitchFamily="-84" charset="-128"/>
                <a:cs typeface="ＭＳ Ｐゴシック" pitchFamily="-84" charset="-128"/>
              </a:rPr>
              <a:t>machine hour</a:t>
            </a:r>
            <a:r>
              <a:rPr lang="en-US" sz="1200" b="0" i="0" u="none" strike="noStrike" kern="1200" baseline="0" dirty="0">
                <a:solidFill>
                  <a:schemeClr val="tx1"/>
                </a:solidFill>
                <a:latin typeface="+mn-lt"/>
                <a:ea typeface="ＭＳ Ｐゴシック" pitchFamily="-84" charset="-128"/>
                <a:cs typeface="ＭＳ Ｐゴシック" pitchFamily="-84" charset="-128"/>
              </a:rPr>
              <a:t>. In this case, FasTrac should produce as much of Product A as possible, up to the market demand. For example, if the market will demand all of Product A that it can produce, FasTrac should produce 100,000 units of Product A and none of Product B. This sales mix would yield a contribution margin of $150,000 per year, the maximum the company could make subject to its resource constraint.</a:t>
            </a:r>
          </a:p>
          <a:p>
            <a:endParaRPr lang="en-US" sz="1200" b="0" i="0" u="none" strike="noStrike" kern="1200" baseline="0" dirty="0">
              <a:solidFill>
                <a:schemeClr val="tx1"/>
              </a:solidFill>
              <a:latin typeface="+mn-lt"/>
              <a:ea typeface="ＭＳ Ｐゴシック" pitchFamily="-8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If demand for Product A is limited—say, to 80,000 units—FasTrac will begin by producing those 80,000 units. This production level would leave 20,000 machine hours to devote to production of Product B. FasTrac would use these remaining machine hours to produce 10,000 units (20,000 machine hours - machine hours per unit) of Product B. This sales mix would yield the contribution margin of $120,000 for Product A (80,000 x $1.50 per unit) and $20,000 for Product B (10,000 x $2.00 per unit). </a:t>
            </a:r>
          </a:p>
          <a:p>
            <a:endParaRPr lang="en-US" altLang="en-US" sz="1200" b="0" i="0" u="none" strike="noStrike" kern="1200" baseline="0" dirty="0">
              <a:solidFill>
                <a:schemeClr val="tx1"/>
              </a:solidFill>
              <a:latin typeface="+mn-lt"/>
              <a:ea typeface="ＭＳ Ｐゴシック" pitchFamily="-84" charset="-128"/>
            </a:endParaRPr>
          </a:p>
          <a:p>
            <a:pPr defTabSz="939363">
              <a:defRPr/>
            </a:pPr>
            <a:r>
              <a:rPr lang="en-US" b="1" dirty="0">
                <a:ea typeface="ＭＳ Ｐゴシック" pitchFamily="-84" charset="-128"/>
              </a:rPr>
              <a:t>Now let’s review what you have learned in the following NEED-TO-KNOW </a:t>
            </a:r>
            <a:r>
              <a:rPr lang="en-US" b="1">
                <a:ea typeface="ＭＳ Ｐゴシック" pitchFamily="-84" charset="-128"/>
              </a:rPr>
              <a:t>exercise.</a:t>
            </a:r>
            <a:endParaRPr lang="en-US" b="1" dirty="0">
              <a:ea typeface="ＭＳ Ｐゴシック" pitchFamily="-8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r>
              <a:rPr lang="en-US" altLang="en-US" dirty="0">
                <a:ea typeface="ＭＳ Ｐゴシック" pitchFamily="34" charset="-128"/>
              </a:rPr>
              <a:t>These five steps represent an orderly, structured decision-making process that will lead to better decisions.  First, we need to clearly define the decision task and consider all feasible alternatives.  Next, we need to gather information.  Some of the information might not be relevant, so we need to discard that information and concentrate on using only relevant information to select the best alternative.  After the decision is made, we should review the outcome in an effort to become even better decision makers in the future. </a:t>
            </a:r>
          </a:p>
        </p:txBody>
      </p:sp>
    </p:spTree>
    <p:extLst>
      <p:ext uri="{BB962C8B-B14F-4D97-AF65-F5344CB8AC3E}">
        <p14:creationId xmlns:p14="http://schemas.microsoft.com/office/powerpoint/2010/main" val="195619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 bike maker is considering eliminating its tandem bike division because it operates at a loss of $6,000 per year. </a:t>
            </a:r>
          </a:p>
          <a:p>
            <a:endParaRPr lang="en-US" altLang="en-US" dirty="0">
              <a:ea typeface="ＭＳ Ｐゴシック" pitchFamily="34" charset="-128"/>
            </a:endParaRPr>
          </a:p>
          <a:p>
            <a:r>
              <a:rPr lang="en-US" altLang="en-US" dirty="0">
                <a:ea typeface="ＭＳ Ｐゴシック" pitchFamily="34" charset="-128"/>
              </a:rPr>
              <a:t>Sales for the year total $40,000, and the company reports the costs for this division as shown below. Should the tandem bike division be eliminated? </a:t>
            </a:r>
          </a:p>
          <a:p>
            <a:endParaRPr lang="en-US" altLang="en-US" dirty="0">
              <a:ea typeface="ＭＳ Ｐゴシック" pitchFamily="34" charset="-128"/>
            </a:endParaRPr>
          </a:p>
          <a:p>
            <a:r>
              <a:rPr lang="en-US" altLang="en-US" dirty="0">
                <a:ea typeface="ＭＳ Ｐゴシック" pitchFamily="34" charset="-128"/>
              </a:rPr>
              <a:t>If the tandem division is kept, sales of $40,000 minus total costs and expenses, both the avoidable and unavoidable expenses of $46,000 is an operating loss of $6,000.  If the division is eliminated, sales will be $0,  but the unavoidable expenses of $5,250 will remain.  The operating loss is $5,250.  Based on this information alone, the tandem division should be eliminated.  It makes sense to give up $40,000 in revenues if, in doing so, you can avoid $40,750 in expenses.   You are $750 better off.   Of course, other factors might be relevant.  For example, are sales expected to increase in the  future? Does the sale of tandem bikes help sales of other types of products</a:t>
            </a:r>
            <a:r>
              <a:rPr lang="en-US" altLang="en-US">
                <a:ea typeface="ＭＳ Ｐゴシック" pitchFamily="34" charset="-128"/>
              </a:rPr>
              <a:t>? </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 bike maker is considering eliminating its tandem bike division because it operates at a loss of $6,000 per year. </a:t>
            </a:r>
          </a:p>
          <a:p>
            <a:endParaRPr lang="en-US" altLang="en-US" dirty="0">
              <a:ea typeface="ＭＳ Ｐゴシック" pitchFamily="34" charset="-128"/>
            </a:endParaRPr>
          </a:p>
          <a:p>
            <a:r>
              <a:rPr lang="en-US" altLang="en-US" dirty="0">
                <a:ea typeface="ＭＳ Ｐゴシック" pitchFamily="34" charset="-128"/>
              </a:rPr>
              <a:t>Sales for the year total $40,000, and the company reports the costs for this division as shown below. Should the tandem bike division be eliminated? </a:t>
            </a:r>
          </a:p>
          <a:p>
            <a:endParaRPr lang="en-US" altLang="en-US" dirty="0">
              <a:ea typeface="ＭＳ Ｐゴシック" pitchFamily="34" charset="-128"/>
            </a:endParaRPr>
          </a:p>
          <a:p>
            <a:r>
              <a:rPr lang="en-US" altLang="en-US" dirty="0">
                <a:ea typeface="ＭＳ Ｐゴシック" pitchFamily="34" charset="-128"/>
              </a:rPr>
              <a:t>If the tandem division is kept, sales of $40,000 minus total costs and expenses, both the avoidable and unavoidable expenses of $46,000 is an operating loss of $6,000.  If the division is eliminated, sales will be $0,  but the unavoidable expenses of $5,250 will remain.  The operating loss is $5,250.  Based on this information alone, the tandem division should be eliminated.  It makes sense to give up $40,000 in revenues if, in doing so, you can avoid $40,750 in expenses.   You are $750 better off.   Of course, other factors might be relevant.  For example, are sales expected to increase in the  future? Does the sale of tandem bikes help sales of other types of products? </a:t>
            </a:r>
          </a:p>
        </p:txBody>
      </p:sp>
    </p:spTree>
    <p:extLst>
      <p:ext uri="{BB962C8B-B14F-4D97-AF65-F5344CB8AC3E}">
        <p14:creationId xmlns:p14="http://schemas.microsoft.com/office/powerpoint/2010/main" val="3505277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84" charset="-128"/>
                <a:cs typeface="ＭＳ Ｐゴシック" pitchFamily="-84" charset="-128"/>
              </a:rPr>
              <a:t>If the reduction in </a:t>
            </a:r>
            <a:r>
              <a:rPr lang="en-US" sz="1200" b="0" i="1" u="none" strike="noStrike" kern="1200" baseline="0" dirty="0">
                <a:solidFill>
                  <a:schemeClr val="tx1"/>
                </a:solidFill>
                <a:latin typeface="+mn-lt"/>
                <a:ea typeface="ＭＳ Ｐゴシック" pitchFamily="-84" charset="-128"/>
                <a:cs typeface="ＭＳ Ｐゴシック" pitchFamily="-84" charset="-128"/>
              </a:rPr>
              <a:t>variable </a:t>
            </a:r>
            <a:r>
              <a:rPr lang="en-US" sz="1200" b="0" i="0" u="none" strike="noStrike" kern="1200" baseline="0" dirty="0">
                <a:solidFill>
                  <a:schemeClr val="tx1"/>
                </a:solidFill>
                <a:latin typeface="+mn-lt"/>
                <a:ea typeface="ＭＳ Ｐゴシック" pitchFamily="-84" charset="-128"/>
                <a:cs typeface="ＭＳ Ｐゴシック" pitchFamily="-84" charset="-128"/>
              </a:rPr>
              <a:t>manufacturing costs with the new  equipment is greater than its net purchase price, the equipment should be replaced. In this setting, the net purchase price of the equipment is its total cost minus any trade-in allowance or cash receipt for the old equipment.</a:t>
            </a:r>
          </a:p>
          <a:p>
            <a:endParaRPr lang="en-US" altLang="en-US" sz="1200" b="0" i="0" u="none" strike="noStrike" kern="1200" baseline="0" dirty="0">
              <a:solidFill>
                <a:schemeClr val="tx1"/>
              </a:solidFill>
              <a:latin typeface="+mn-lt"/>
              <a:ea typeface="ＭＳ Ｐゴシック" pitchFamily="-84" charset="-128"/>
            </a:endParaRPr>
          </a:p>
          <a:p>
            <a:r>
              <a:rPr lang="en-US" altLang="en-US" dirty="0">
                <a:ea typeface="ＭＳ Ｐゴシック" pitchFamily="34" charset="-128"/>
              </a:rPr>
              <a:t>For example, FasTrac has a piece of manufacturing equipment with a book value (cost minus accumulated depreciation) of $20,000 and a remaining useful life of four years. At the end of four years the equipment will have a salvage value of zero. The market value of the equipment is currently $25,000.  FasTrac can purchase a new machine for $100,000 and receive $25,000 in return for trading in its old machine. The new machine will reduce FasTrac’s variable manufacturing costs by $18,000 per year over the four-year life of the new machine. FasTrac’s incremental analysis is shown in Exhibit 23.10. </a:t>
            </a:r>
          </a:p>
          <a:p>
            <a:endParaRPr lang="en-US" altLang="en-US" dirty="0">
              <a:ea typeface="ＭＳ Ｐゴシック" pitchFamily="3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Exhibit 23.10 shows that FasTrac should not replace the old equipment with this newer version as it will decrease income by $3,000. The book value of the old equipment</a:t>
            </a:r>
          </a:p>
          <a:p>
            <a:r>
              <a:rPr lang="en-US" sz="1200" b="0" i="0" u="none" strike="noStrike" kern="1200" baseline="0" dirty="0">
                <a:solidFill>
                  <a:schemeClr val="tx1"/>
                </a:solidFill>
                <a:latin typeface="+mn-lt"/>
                <a:ea typeface="ＭＳ Ｐゴシック" pitchFamily="-84" charset="-128"/>
                <a:cs typeface="ＭＳ Ｐゴシック" pitchFamily="-84" charset="-128"/>
              </a:rPr>
              <a:t>($20,000) is not relevant to this analysis. Book value is a sunk cost, and it cannot be changed regardless of whether FasTrac keeps or replaces this equipment.</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84" charset="-128"/>
                <a:cs typeface="ＭＳ Ｐゴシック" pitchFamily="-84" charset="-128"/>
              </a:rPr>
              <a:t>Companies often use cost-plus pricing as a starting point in determining selling prices.  Many factors determine price, including consumer preferences and competition.  </a:t>
            </a:r>
          </a:p>
          <a:p>
            <a:r>
              <a:rPr lang="en-US" sz="1200" kern="1200" dirty="0">
                <a:solidFill>
                  <a:schemeClr val="tx1"/>
                </a:solidFill>
                <a:effectLst/>
                <a:latin typeface="+mn-lt"/>
                <a:ea typeface="ＭＳ Ｐゴシック" pitchFamily="-84" charset="-128"/>
                <a:cs typeface="ＭＳ Ｐゴシック" pitchFamily="-84" charset="-128"/>
              </a:rPr>
              <a:t>When competition is high, companies might be “price-takers,” and have little control in setting prices.  In such cases </a:t>
            </a:r>
            <a:r>
              <a:rPr lang="en-US" sz="1200" i="1" kern="1200" dirty="0">
                <a:solidFill>
                  <a:schemeClr val="tx1"/>
                </a:solidFill>
                <a:effectLst/>
                <a:latin typeface="+mn-lt"/>
                <a:ea typeface="ＭＳ Ｐゴシック" pitchFamily="-84" charset="-128"/>
                <a:cs typeface="ＭＳ Ｐゴシック" pitchFamily="-84" charset="-128"/>
              </a:rPr>
              <a:t>target costing</a:t>
            </a:r>
            <a:r>
              <a:rPr lang="en-US" sz="1200" kern="1200" dirty="0">
                <a:solidFill>
                  <a:schemeClr val="tx1"/>
                </a:solidFill>
                <a:effectLst/>
                <a:latin typeface="+mn-lt"/>
                <a:ea typeface="ＭＳ Ｐゴシック" pitchFamily="-84" charset="-128"/>
                <a:cs typeface="ＭＳ Ｐゴシック" pitchFamily="-84" charset="-128"/>
              </a:rPr>
              <a:t> can be useful.  Target cost is defined as:</a:t>
            </a:r>
          </a:p>
          <a:p>
            <a:r>
              <a:rPr lang="en-US" sz="1200" kern="1200" dirty="0">
                <a:solidFill>
                  <a:schemeClr val="tx1"/>
                </a:solidFill>
                <a:effectLst/>
                <a:latin typeface="+mn-lt"/>
                <a:ea typeface="ＭＳ Ｐゴシック" pitchFamily="-84" charset="-128"/>
                <a:cs typeface="ＭＳ Ｐゴシック" pitchFamily="-84" charset="-128"/>
              </a:rPr>
              <a:t>Target cost = Expected selling price – Desired profit.</a:t>
            </a:r>
            <a:r>
              <a:rPr lang="en-US" sz="1200" kern="1200" baseline="0" dirty="0">
                <a:solidFill>
                  <a:schemeClr val="tx1"/>
                </a:solidFill>
                <a:effectLst/>
                <a:latin typeface="+mn-lt"/>
                <a:ea typeface="ＭＳ Ｐゴシック" pitchFamily="-84" charset="-128"/>
                <a:cs typeface="ＭＳ Ｐゴシック" pitchFamily="-84" charset="-128"/>
              </a:rPr>
              <a:t>  </a:t>
            </a:r>
            <a:r>
              <a:rPr lang="en-US" sz="1200" kern="1200" dirty="0">
                <a:solidFill>
                  <a:schemeClr val="tx1"/>
                </a:solidFill>
                <a:effectLst/>
                <a:latin typeface="+mn-lt"/>
                <a:ea typeface="ＭＳ Ｐゴシック" pitchFamily="-84" charset="-128"/>
                <a:cs typeface="ＭＳ Ｐゴシック" pitchFamily="-84" charset="-128"/>
              </a:rPr>
              <a:t>If the target cost is too high, lean techniques can be used to determine if the cost can be reduced enough so that the desired profit can be made. </a:t>
            </a:r>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84" charset="-128"/>
                <a:cs typeface="ＭＳ Ｐゴシック" pitchFamily="-84" charset="-128"/>
              </a:rPr>
              <a:t>In addition to the total cost approach to cost-plus pricing, alternatives include approaches based on either product costs or variable costs.  Since these alternative cost amounts are lower than total cost, companies that use these methods must adjust their desired markup percentage upward to ensure that the selling price covers all costs.  </a:t>
            </a:r>
          </a:p>
          <a:p>
            <a:endParaRPr lang="en-US" sz="1200" kern="1200" dirty="0">
              <a:solidFill>
                <a:schemeClr val="tx1"/>
              </a:solidFill>
              <a:effectLst/>
              <a:latin typeface="+mn-lt"/>
              <a:ea typeface="ＭＳ Ｐゴシック" pitchFamily="-84" charset="-128"/>
              <a:cs typeface="ＭＳ Ｐゴシック" pitchFamily="-84" charset="-128"/>
            </a:endParaRPr>
          </a:p>
          <a:p>
            <a:r>
              <a:rPr lang="en-US" sz="1200" kern="1200" dirty="0">
                <a:solidFill>
                  <a:schemeClr val="tx1"/>
                </a:solidFill>
                <a:effectLst/>
                <a:latin typeface="+mn-lt"/>
                <a:ea typeface="ＭＳ Ｐゴシック" pitchFamily="-84" charset="-128"/>
                <a:cs typeface="ＭＳ Ｐゴシック" pitchFamily="-84" charset="-128"/>
              </a:rPr>
              <a:t>Sometimes companies compute the desired markup % using a target return on investment.  For example, if </a:t>
            </a:r>
            <a:r>
              <a:rPr lang="en-US" sz="1200" kern="1200" dirty="0" err="1">
                <a:solidFill>
                  <a:schemeClr val="tx1"/>
                </a:solidFill>
                <a:effectLst/>
                <a:latin typeface="+mn-lt"/>
                <a:ea typeface="ＭＳ Ｐゴシック" pitchFamily="-84" charset="-128"/>
                <a:cs typeface="ＭＳ Ｐゴシック" pitchFamily="-84" charset="-128"/>
              </a:rPr>
              <a:t>MpPro</a:t>
            </a:r>
            <a:r>
              <a:rPr lang="en-US" sz="1200" kern="1200" dirty="0">
                <a:solidFill>
                  <a:schemeClr val="tx1"/>
                </a:solidFill>
                <a:effectLst/>
                <a:latin typeface="+mn-lt"/>
                <a:ea typeface="ＭＳ Ｐゴシック" pitchFamily="-84" charset="-128"/>
                <a:cs typeface="ＭＳ Ｐゴシック" pitchFamily="-84" charset="-128"/>
              </a:rPr>
              <a:t> targets a 14% return on invested assets of $1,000,000, its target profit is $140,000.  This equals $14 per unit if 10,000 units are sold, as in this example. The markup % is then $14/$70 = 20%.</a:t>
            </a:r>
          </a:p>
          <a:p>
            <a:endParaRPr lang="en-US" altLang="en-US" dirty="0">
              <a:ea typeface="ＭＳ Ｐゴシック" pitchFamily="34" charset="-128"/>
            </a:endParaRPr>
          </a:p>
        </p:txBody>
      </p:sp>
    </p:spTree>
    <p:extLst>
      <p:ext uri="{BB962C8B-B14F-4D97-AF65-F5344CB8AC3E}">
        <p14:creationId xmlns:p14="http://schemas.microsoft.com/office/powerpoint/2010/main" val="3505277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84" charset="-128"/>
                <a:cs typeface="ＭＳ Ｐゴシック" pitchFamily="-84" charset="-128"/>
              </a:rPr>
              <a:t>In addition to the total cost approach to cost-plus pricing, alternatives include approaches based on either product costs or variable costs.  Because these alternative cost amounts are lower than total cost, companies that use these methods must increase their desired markup percentage to ensure that the selling price covers all costs.  For the variable cost method the markup percentage is determined as:</a:t>
            </a:r>
          </a:p>
          <a:p>
            <a:r>
              <a:rPr lang="en-US" sz="1200" b="1" kern="1200" dirty="0">
                <a:solidFill>
                  <a:schemeClr val="tx1"/>
                </a:solidFill>
                <a:effectLst/>
                <a:latin typeface="+mn-lt"/>
                <a:ea typeface="ＭＳ Ｐゴシック" pitchFamily="-84" charset="-128"/>
                <a:cs typeface="ＭＳ Ｐゴシック" pitchFamily="-84" charset="-128"/>
              </a:rPr>
              <a:t>Markup % = </a:t>
            </a:r>
            <a:r>
              <a:rPr lang="en-US" sz="1200" b="1" u="sng" kern="1200" dirty="0">
                <a:solidFill>
                  <a:schemeClr val="tx1"/>
                </a:solidFill>
                <a:effectLst/>
                <a:latin typeface="+mn-lt"/>
                <a:ea typeface="ＭＳ Ｐゴシック" pitchFamily="-84" charset="-128"/>
                <a:cs typeface="ＭＳ Ｐゴシック" pitchFamily="-84" charset="-128"/>
              </a:rPr>
              <a:t>Target profit + Fixed overhead costs + Fixed selling and administrative costs</a:t>
            </a:r>
            <a:endParaRPr lang="en-US" sz="1200" kern="1200" dirty="0">
              <a:solidFill>
                <a:schemeClr val="tx1"/>
              </a:solidFill>
              <a:effectLst/>
              <a:latin typeface="+mn-lt"/>
              <a:ea typeface="ＭＳ Ｐゴシック" pitchFamily="-84" charset="-128"/>
              <a:cs typeface="ＭＳ Ｐゴシック" pitchFamily="-84" charset="-128"/>
            </a:endParaRPr>
          </a:p>
          <a:p>
            <a:r>
              <a:rPr lang="en-US" sz="1200" b="1" kern="1200" dirty="0">
                <a:solidFill>
                  <a:schemeClr val="tx1"/>
                </a:solidFill>
                <a:effectLst/>
                <a:latin typeface="+mn-lt"/>
                <a:ea typeface="ＭＳ Ｐゴシック" pitchFamily="-84" charset="-128"/>
                <a:cs typeface="ＭＳ Ｐゴシック" pitchFamily="-84" charset="-128"/>
              </a:rPr>
              <a:t>                                                                   Total variable costs</a:t>
            </a:r>
            <a:endParaRPr lang="en-US" sz="1200" kern="1200" dirty="0">
              <a:solidFill>
                <a:schemeClr val="tx1"/>
              </a:solidFill>
              <a:effectLst/>
              <a:latin typeface="+mn-lt"/>
              <a:ea typeface="ＭＳ Ｐゴシック" pitchFamily="-84" charset="-128"/>
              <a:cs typeface="ＭＳ Ｐゴシック" pitchFamily="-84" charset="-128"/>
            </a:endParaRPr>
          </a:p>
          <a:p>
            <a:r>
              <a:rPr lang="en-US" sz="1200" kern="1200" dirty="0">
                <a:solidFill>
                  <a:schemeClr val="tx1"/>
                </a:solidFill>
                <a:effectLst/>
                <a:latin typeface="+mn-lt"/>
                <a:ea typeface="ＭＳ Ｐゴシック" pitchFamily="-84" charset="-128"/>
                <a:cs typeface="ＭＳ Ｐゴシック" pitchFamily="-84" charset="-128"/>
              </a:rPr>
              <a:t>For </a:t>
            </a:r>
            <a:r>
              <a:rPr lang="en-US" sz="1200" kern="1200" dirty="0" err="1">
                <a:solidFill>
                  <a:schemeClr val="tx1"/>
                </a:solidFill>
                <a:effectLst/>
                <a:latin typeface="+mn-lt"/>
                <a:ea typeface="ＭＳ Ｐゴシック" pitchFamily="-84" charset="-128"/>
                <a:cs typeface="ＭＳ Ｐゴシック" pitchFamily="-84" charset="-128"/>
              </a:rPr>
              <a:t>MpPro</a:t>
            </a:r>
            <a:r>
              <a:rPr lang="en-US" sz="1200" kern="1200" dirty="0">
                <a:solidFill>
                  <a:schemeClr val="tx1"/>
                </a:solidFill>
                <a:effectLst/>
                <a:latin typeface="+mn-lt"/>
                <a:ea typeface="ＭＳ Ｐゴシック" pitchFamily="-84" charset="-128"/>
                <a:cs typeface="ＭＳ Ｐゴシック" pitchFamily="-84" charset="-128"/>
              </a:rPr>
              <a:t>, the markup percentage, using the variable cost approach, is computed as:</a:t>
            </a:r>
          </a:p>
          <a:p>
            <a:r>
              <a:rPr lang="en-US" sz="1200" kern="1200" dirty="0">
                <a:solidFill>
                  <a:schemeClr val="tx1"/>
                </a:solidFill>
                <a:effectLst/>
                <a:latin typeface="+mn-lt"/>
                <a:ea typeface="ＭＳ Ｐゴシック" pitchFamily="-84" charset="-128"/>
                <a:cs typeface="ＭＳ Ｐゴシック" pitchFamily="-84" charset="-128"/>
              </a:rPr>
              <a:t>	Markup % = </a:t>
            </a:r>
            <a:r>
              <a:rPr lang="en-US" sz="1200" u="sng" kern="1200" dirty="0">
                <a:solidFill>
                  <a:schemeClr val="tx1"/>
                </a:solidFill>
                <a:effectLst/>
                <a:latin typeface="+mn-lt"/>
                <a:ea typeface="ＭＳ Ｐゴシック" pitchFamily="-84" charset="-128"/>
                <a:cs typeface="ＭＳ Ｐゴシック" pitchFamily="-84" charset="-128"/>
              </a:rPr>
              <a:t>$140,000 + $140,000 + $60,000</a:t>
            </a:r>
            <a:r>
              <a:rPr lang="en-US" sz="1200" kern="1200" dirty="0">
                <a:solidFill>
                  <a:schemeClr val="tx1"/>
                </a:solidFill>
                <a:effectLst/>
                <a:latin typeface="+mn-lt"/>
                <a:ea typeface="ＭＳ Ｐゴシック" pitchFamily="-84" charset="-128"/>
                <a:cs typeface="ＭＳ Ｐゴシック" pitchFamily="-84" charset="-128"/>
              </a:rPr>
              <a:t> = 68%</a:t>
            </a:r>
          </a:p>
          <a:p>
            <a:r>
              <a:rPr lang="en-US" sz="1200" kern="1200" dirty="0">
                <a:solidFill>
                  <a:schemeClr val="tx1"/>
                </a:solidFill>
                <a:effectLst/>
                <a:latin typeface="+mn-lt"/>
                <a:ea typeface="ＭＳ Ｐゴシック" pitchFamily="-84" charset="-128"/>
                <a:cs typeface="ＭＳ Ｐゴシック" pitchFamily="-84" charset="-128"/>
              </a:rPr>
              <a:t>	                               [($44 + $6) x 10,000]</a:t>
            </a:r>
          </a:p>
          <a:p>
            <a:r>
              <a:rPr lang="en-US" sz="1200" kern="1200" dirty="0">
                <a:solidFill>
                  <a:schemeClr val="tx1"/>
                </a:solidFill>
                <a:effectLst/>
                <a:latin typeface="+mn-lt"/>
                <a:ea typeface="ＭＳ Ｐゴシック" pitchFamily="-84" charset="-128"/>
                <a:cs typeface="ＭＳ Ｐゴシック" pitchFamily="-84" charset="-128"/>
              </a:rPr>
              <a:t>With this markup percentage and total variable cost per unit of $50, the selling price is computed as:</a:t>
            </a:r>
          </a:p>
          <a:p>
            <a:r>
              <a:rPr lang="en-US" sz="1200" kern="1200" dirty="0">
                <a:solidFill>
                  <a:schemeClr val="tx1"/>
                </a:solidFill>
                <a:effectLst/>
                <a:latin typeface="+mn-lt"/>
                <a:ea typeface="ＭＳ Ｐゴシック" pitchFamily="-84" charset="-128"/>
                <a:cs typeface="ＭＳ Ｐゴシック" pitchFamily="-84" charset="-128"/>
              </a:rPr>
              <a:t>	Selling price = $50 + ($50 x 68%) = $84</a:t>
            </a:r>
          </a:p>
        </p:txBody>
      </p:sp>
    </p:spTree>
    <p:extLst>
      <p:ext uri="{BB962C8B-B14F-4D97-AF65-F5344CB8AC3E}">
        <p14:creationId xmlns:p14="http://schemas.microsoft.com/office/powerpoint/2010/main" val="350527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84" charset="-128"/>
                <a:cs typeface="ＭＳ Ｐゴシック" pitchFamily="-84" charset="-128"/>
              </a:rPr>
              <a:t>In making short-term decisions, managers should focus on those for which the relevant benefits exceed the relevant costs.  The relevant costs in making decisions are the </a:t>
            </a:r>
            <a:r>
              <a:rPr lang="en-US" sz="1200" b="1" kern="1200" dirty="0">
                <a:solidFill>
                  <a:schemeClr val="tx1"/>
                </a:solidFill>
                <a:effectLst/>
                <a:latin typeface="+mn-lt"/>
                <a:ea typeface="ＭＳ Ｐゴシック" pitchFamily="-84" charset="-128"/>
                <a:cs typeface="ＭＳ Ｐゴシック" pitchFamily="-84" charset="-128"/>
              </a:rPr>
              <a:t>incremental costs</a:t>
            </a:r>
            <a:r>
              <a:rPr lang="en-US" sz="1200" kern="1200" dirty="0">
                <a:solidFill>
                  <a:schemeClr val="tx1"/>
                </a:solidFill>
                <a:effectLst/>
                <a:latin typeface="+mn-lt"/>
                <a:ea typeface="ＭＳ Ｐゴシック" pitchFamily="-84" charset="-128"/>
                <a:cs typeface="ＭＳ Ｐゴシック" pitchFamily="-84" charset="-128"/>
              </a:rPr>
              <a:t>, also called differential costs.  These are the additional costs incurred if a company pursues a certain course of action.  Besides relevant costs, management must consider </a:t>
            </a:r>
            <a:r>
              <a:rPr lang="en-US" sz="1200" b="1" kern="1200" dirty="0">
                <a:solidFill>
                  <a:schemeClr val="tx1"/>
                </a:solidFill>
                <a:effectLst/>
                <a:latin typeface="+mn-lt"/>
                <a:ea typeface="ＭＳ Ｐゴシック" pitchFamily="-84" charset="-128"/>
                <a:cs typeface="ＭＳ Ｐゴシック" pitchFamily="-84" charset="-128"/>
              </a:rPr>
              <a:t>relevant benefits</a:t>
            </a:r>
            <a:r>
              <a:rPr lang="en-US" sz="1200" kern="1200" dirty="0">
                <a:solidFill>
                  <a:schemeClr val="tx1"/>
                </a:solidFill>
                <a:effectLst/>
                <a:latin typeface="+mn-lt"/>
                <a:ea typeface="ＭＳ Ｐゴシック" pitchFamily="-84" charset="-128"/>
                <a:cs typeface="ＭＳ Ｐゴシック" pitchFamily="-84" charset="-128"/>
              </a:rPr>
              <a:t>, the additional or </a:t>
            </a:r>
            <a:r>
              <a:rPr lang="en-US" sz="1200" i="1" kern="1200" dirty="0">
                <a:solidFill>
                  <a:schemeClr val="tx1"/>
                </a:solidFill>
                <a:effectLst/>
                <a:latin typeface="+mn-lt"/>
                <a:ea typeface="ＭＳ Ｐゴシック" pitchFamily="-84" charset="-128"/>
                <a:cs typeface="ＭＳ Ｐゴシック" pitchFamily="-84" charset="-128"/>
              </a:rPr>
              <a:t>incremental</a:t>
            </a:r>
            <a:r>
              <a:rPr lang="en-US" sz="1200" kern="1200" dirty="0">
                <a:solidFill>
                  <a:schemeClr val="tx1"/>
                </a:solidFill>
                <a:effectLst/>
                <a:latin typeface="+mn-lt"/>
                <a:ea typeface="ＭＳ Ｐゴシック" pitchFamily="-84" charset="-128"/>
                <a:cs typeface="ＭＳ Ｐゴシック" pitchFamily="-84" charset="-128"/>
              </a:rPr>
              <a:t> revenue generated by selecting a certain course of action over another.  </a:t>
            </a:r>
          </a:p>
          <a:p>
            <a:endParaRPr lang="en-US" sz="1200" kern="1200" dirty="0">
              <a:solidFill>
                <a:schemeClr val="tx1"/>
              </a:solidFill>
              <a:effectLst/>
              <a:latin typeface="+mn-lt"/>
              <a:ea typeface="ＭＳ Ｐゴシック" pitchFamily="-84" charset="-128"/>
              <a:cs typeface="ＭＳ Ｐゴシック" pitchFamily="-84" charset="-128"/>
            </a:endParaRPr>
          </a:p>
          <a:p>
            <a:r>
              <a:rPr lang="en-US" sz="1200" b="0" i="0" u="none" strike="noStrike" kern="1200" baseline="0" dirty="0">
                <a:solidFill>
                  <a:schemeClr val="tx1"/>
                </a:solidFill>
                <a:latin typeface="+mn-lt"/>
                <a:ea typeface="ＭＳ Ｐゴシック" pitchFamily="-84" charset="-128"/>
                <a:cs typeface="ＭＳ Ｐゴシック" pitchFamily="-84" charset="-128"/>
              </a:rPr>
              <a:t>Three types of costs are pertinent to our discussion of relevant costs: sunk costs, out-of-pocket costs, and opportunity costs.</a:t>
            </a:r>
            <a:endParaRPr lang="en-US" sz="1200" kern="1200" dirty="0">
              <a:solidFill>
                <a:schemeClr val="tx1"/>
              </a:solidFill>
              <a:effectLst/>
              <a:latin typeface="+mn-lt"/>
              <a:ea typeface="ＭＳ Ｐゴシック" pitchFamily="-84" charset="-128"/>
              <a:cs typeface="ＭＳ Ｐゴシック" pitchFamily="-84" charset="-128"/>
            </a:endParaRPr>
          </a:p>
        </p:txBody>
      </p:sp>
    </p:spTree>
    <p:extLst>
      <p:ext uri="{BB962C8B-B14F-4D97-AF65-F5344CB8AC3E}">
        <p14:creationId xmlns:p14="http://schemas.microsoft.com/office/powerpoint/2010/main" val="313975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Sunk costs cannot be changed by any decision we make as they have been incurred in the past and cannot possibly differ between any alternative that we might currently choose. Sunk costs should not be considered in the decision process.  For example, if you bought an automobile two years ago for $15,000, that amount is a sunk cost.  Whether you drive the car, park it, trade it, or sell it, the $15,000 cost will not change.</a:t>
            </a:r>
          </a:p>
          <a:p>
            <a:pPr marL="0" lvl="1"/>
            <a:endParaRPr lang="en-US" altLang="en-US" dirty="0">
              <a:ea typeface="ＭＳ Ｐゴシック" pitchFamily="34" charset="-128"/>
            </a:endParaRPr>
          </a:p>
          <a:p>
            <a:pPr marL="0" lvl="1"/>
            <a:r>
              <a:rPr lang="en-US" altLang="en-US" dirty="0">
                <a:ea typeface="ＭＳ Ｐゴシック" pitchFamily="34" charset="-128"/>
              </a:rPr>
              <a:t>An out-of-pocket cost is a future outlay of cash associated with a particular decision alternative.  Out-of-pocket costs are relevant costs as they are future costs that differ between alternatives.  For example, in c</a:t>
            </a:r>
            <a:r>
              <a:rPr lang="en-US" altLang="en-US" dirty="0">
                <a:ea typeface="ＭＳ Ｐゴシック" pitchFamily="34" charset="-128"/>
                <a:cs typeface="Arial" charset="0"/>
              </a:rPr>
              <a:t>onsidering the decision to take a vacation or stay at home, you will have travel costs (out-of-pocket costs) only if you choose a vacation. </a:t>
            </a:r>
          </a:p>
          <a:p>
            <a:pPr marL="0" lvl="1"/>
            <a:endParaRPr lang="en-US" altLang="en-US" dirty="0">
              <a:ea typeface="ＭＳ Ｐゴシック" pitchFamily="34" charset="-128"/>
              <a:cs typeface="Arial" charset="0"/>
            </a:endParaRPr>
          </a:p>
          <a:p>
            <a:pPr marL="0" lvl="1"/>
            <a:r>
              <a:rPr lang="en-US" altLang="en-US" dirty="0">
                <a:ea typeface="ＭＳ Ｐゴシック" pitchFamily="34" charset="-128"/>
              </a:rPr>
              <a:t>Opportunity costs are the potential benefits that are given up when one alternative is selected over another.  Opportunity costs are not actual dollar outlays; however, they may impact our decisions.  For example, the opportunity cost of attending college is the lost salary that you could have earned by working.</a:t>
            </a:r>
          </a:p>
        </p:txBody>
      </p:sp>
    </p:spTree>
    <p:extLst>
      <p:ext uri="{BB962C8B-B14F-4D97-AF65-F5344CB8AC3E}">
        <p14:creationId xmlns:p14="http://schemas.microsoft.com/office/powerpoint/2010/main" val="158069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Sunk costs cannot be changed by any decision we make as they have been incurred in the past and cannot possibly differ between any alternative that we might currently choose. Sunk costs should not be considered in the decision process.  For example, if you bought an automobile two years ago for $15,000, that amount is a sunk cost.  Whether you drive the car, park it, trade it, or sell it, the $15,000 cost will not change.</a:t>
            </a:r>
          </a:p>
          <a:p>
            <a:pPr marL="0" lvl="1"/>
            <a:endParaRPr lang="en-US" altLang="en-US" dirty="0">
              <a:ea typeface="ＭＳ Ｐゴシック" pitchFamily="34" charset="-128"/>
            </a:endParaRPr>
          </a:p>
          <a:p>
            <a:pPr marL="0" lvl="1"/>
            <a:r>
              <a:rPr lang="en-US" altLang="en-US" dirty="0">
                <a:ea typeface="ＭＳ Ｐゴシック" pitchFamily="34" charset="-128"/>
              </a:rPr>
              <a:t>An out-of-pocket cost is a future outlay of cash associated with a particular decision alternative.  Out-of-pocket costs are relevant costs as they are future costs that differ between alternatives.  For example, in c</a:t>
            </a:r>
            <a:r>
              <a:rPr lang="en-US" altLang="en-US" dirty="0">
                <a:ea typeface="ＭＳ Ｐゴシック" pitchFamily="34" charset="-128"/>
                <a:cs typeface="Arial" charset="0"/>
              </a:rPr>
              <a:t>onsidering the decision to take a vacation or stay at home, you will have travel costs (out-of-pocket costs) only if you choose a vacation. </a:t>
            </a:r>
          </a:p>
          <a:p>
            <a:pPr marL="0" lvl="1"/>
            <a:endParaRPr lang="en-US" altLang="en-US" dirty="0">
              <a:ea typeface="ＭＳ Ｐゴシック" pitchFamily="34" charset="-128"/>
              <a:cs typeface="Arial" charset="0"/>
            </a:endParaRPr>
          </a:p>
          <a:p>
            <a:pPr marL="0" lvl="1"/>
            <a:r>
              <a:rPr lang="en-US" altLang="en-US" dirty="0">
                <a:ea typeface="ＭＳ Ｐゴシック" pitchFamily="34" charset="-128"/>
              </a:rPr>
              <a:t>Opportunity costs are the potential benefits that are given up when one alternative is selected over another.  Opportunity costs are not actual dollar outlays; however, they may impact our decisions.  For example, the opportunity cost of attending college is the lost salary that you could have earned by </a:t>
            </a:r>
            <a:r>
              <a:rPr lang="en-US" altLang="en-US">
                <a:ea typeface="ＭＳ Ｐゴシック" pitchFamily="34" charset="-128"/>
              </a:rPr>
              <a:t>working.</a:t>
            </a:r>
            <a:endParaRPr lang="en-US" altLang="en-US" dirty="0">
              <a:ea typeface="ＭＳ Ｐゴシック" pitchFamily="34" charset="-128"/>
            </a:endParaRPr>
          </a:p>
        </p:txBody>
      </p:sp>
    </p:spTree>
    <p:extLst>
      <p:ext uri="{BB962C8B-B14F-4D97-AF65-F5344CB8AC3E}">
        <p14:creationId xmlns:p14="http://schemas.microsoft.com/office/powerpoint/2010/main" val="158069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ea typeface="ＭＳ Ｐゴシック" pitchFamily="34" charset="-128"/>
              </a:rPr>
              <a:t>NTK 23-1</a:t>
            </a:r>
          </a:p>
        </p:txBody>
      </p:sp>
    </p:spTree>
    <p:extLst>
      <p:ext uri="{BB962C8B-B14F-4D97-AF65-F5344CB8AC3E}">
        <p14:creationId xmlns:p14="http://schemas.microsoft.com/office/powerpoint/2010/main" val="158069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88047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152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609600" y="1676400"/>
            <a:ext cx="8001000" cy="381000"/>
          </a:xfrm>
        </p:spPr>
        <p:txBody>
          <a:bodyPr/>
          <a:lstStyle>
            <a:lvl1pPr marL="0" indent="0" algn="ctr">
              <a:buNone/>
              <a:defRPr sz="1800">
                <a:latin typeface="Verdana" pitchFamily="34" charset="0"/>
                <a:ea typeface="Verdana" pitchFamily="34" charset="0"/>
                <a:cs typeface="Verdana" pitchFamily="34" charset="0"/>
              </a:defRPr>
            </a:lvl1pPr>
          </a:lstStyle>
          <a:p>
            <a:pPr lvl="0"/>
            <a:endParaRPr lang="en-US" dirty="0"/>
          </a:p>
        </p:txBody>
      </p:sp>
      <p:sp>
        <p:nvSpPr>
          <p:cNvPr id="7"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5" name="Content Placeholder 4"/>
          <p:cNvSpPr>
            <a:spLocks noGrp="1"/>
          </p:cNvSpPr>
          <p:nvPr>
            <p:ph sz="quarter" idx="14"/>
          </p:nvPr>
        </p:nvSpPr>
        <p:spPr>
          <a:xfrm>
            <a:off x="457200" y="4038600"/>
            <a:ext cx="8343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23-</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457200" y="2362200"/>
            <a:ext cx="8229600" cy="23622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8"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7"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23-</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66800"/>
          </a:xfrm>
          <a:prstGeom prst="rect">
            <a:avLst/>
          </a:prstGeom>
        </p:spPr>
        <p:txBody>
          <a:bodyPr anchor="t"/>
          <a:lstStyle>
            <a:lvl1pPr>
              <a:defRPr sz="3600">
                <a:solidFill>
                  <a:schemeClr val="tx1"/>
                </a:solidFill>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quarter" idx="14"/>
          </p:nvPr>
        </p:nvSpPr>
        <p:spPr>
          <a:xfrm>
            <a:off x="914400" y="1676400"/>
            <a:ext cx="7239000" cy="381000"/>
          </a:xfrm>
        </p:spPr>
        <p:txBody>
          <a:bodyPr/>
          <a:lstStyle>
            <a:lvl1pPr marL="0" indent="0" algn="ctr">
              <a:buNone/>
              <a:defRPr sz="1800"/>
            </a:lvl1pPr>
          </a:lstStyle>
          <a:p>
            <a:pPr lvl="0"/>
            <a:endParaRPr lang="en-US" dirty="0"/>
          </a:p>
        </p:txBody>
      </p:sp>
      <p:sp>
        <p:nvSpPr>
          <p:cNvPr id="5" name="Content Placeholder 4"/>
          <p:cNvSpPr>
            <a:spLocks noGrp="1"/>
          </p:cNvSpPr>
          <p:nvPr>
            <p:ph sz="quarter" idx="15"/>
          </p:nvPr>
        </p:nvSpPr>
        <p:spPr>
          <a:xfrm>
            <a:off x="419100" y="2330302"/>
            <a:ext cx="8267700" cy="8700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6"/>
          </p:nvPr>
        </p:nvSpPr>
        <p:spPr>
          <a:xfrm>
            <a:off x="412012" y="4735033"/>
            <a:ext cx="8389088" cy="16657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7"/>
          </p:nvPr>
        </p:nvSpPr>
        <p:spPr>
          <a:xfrm>
            <a:off x="1066800" y="3352800"/>
            <a:ext cx="2133600" cy="1143000"/>
          </a:xfrm>
        </p:spPr>
        <p:txBody>
          <a:bodyPr/>
          <a:lstStyle/>
          <a:p>
            <a:endParaRPr lang="en-US"/>
          </a:p>
        </p:txBody>
      </p:sp>
      <p:sp>
        <p:nvSpPr>
          <p:cNvPr id="9"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23-</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73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23-</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296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023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5334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828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7278" r:id="rId1"/>
    <p:sldLayoutId id="2147487351" r:id="rId2"/>
    <p:sldLayoutId id="2147487367" r:id="rId3"/>
    <p:sldLayoutId id="2147487375"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257300" indent="-3429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2161961"/>
      </p:ext>
    </p:extLst>
  </p:cSld>
  <p:clrMap bg1="lt1" tx1="dk1" bg2="lt2" tx2="dk2" accent1="accent1" accent2="accent2" accent3="accent3" accent4="accent4" accent5="accent5" accent6="accent6" hlink="hlink" folHlink="folHlink"/>
  <p:sldLayoutIdLst>
    <p:sldLayoutId id="2147487377" r:id="rId1"/>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23</a:t>
            </a:r>
          </a:p>
          <a:p>
            <a:r>
              <a:rPr lang="en-US" altLang="en-US" sz="3600" dirty="0">
                <a:solidFill>
                  <a:schemeClr val="tx1"/>
                </a:solidFill>
              </a:rPr>
              <a:t>Relevant Costing for Managerial Decisions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36439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62200"/>
            <a:ext cx="8153400" cy="2362200"/>
          </a:xfrm>
        </p:spPr>
        <p:txBody>
          <a:bodyPr/>
          <a:lstStyle/>
          <a:p>
            <a:r>
              <a:rPr lang="en-US" altLang="en-US" sz="3600" b="1" dirty="0">
                <a:latin typeface="+mj-lt"/>
              </a:rPr>
              <a:t>Learning Objective </a:t>
            </a:r>
            <a:r>
              <a:rPr lang="en-US" altLang="en-US" b="1" dirty="0">
                <a:latin typeface="+mj-lt"/>
                <a:ea typeface="ＭＳ Ｐゴシック" pitchFamily="34" charset="-128"/>
              </a:rPr>
              <a:t>A1:</a:t>
            </a:r>
            <a:r>
              <a:rPr lang="en-US" altLang="en-US" dirty="0">
                <a:latin typeface="+mj-lt"/>
                <a:ea typeface="ＭＳ Ｐゴシック" pitchFamily="34" charset="-128"/>
              </a:rPr>
              <a:t> </a:t>
            </a:r>
            <a:r>
              <a:rPr lang="en-US" dirty="0">
                <a:solidFill>
                  <a:prstClr val="black"/>
                </a:solidFill>
                <a:latin typeface="+mj-lt"/>
              </a:rPr>
              <a:t>Evaluate short-term managerial decisions using relevant costs.</a:t>
            </a:r>
            <a:endParaRPr lang="en-US" sz="3600" dirty="0">
              <a:latin typeface="+mj-lt"/>
            </a:endParaRPr>
          </a:p>
        </p:txBody>
      </p:sp>
    </p:spTree>
    <p:extLst>
      <p:ext uri="{BB962C8B-B14F-4D97-AF65-F5344CB8AC3E}">
        <p14:creationId xmlns:p14="http://schemas.microsoft.com/office/powerpoint/2010/main" val="2958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6"/>
          <p:cNvSpPr>
            <a:spLocks noGrp="1" noChangeArrowheads="1"/>
          </p:cNvSpPr>
          <p:nvPr>
            <p:ph type="title"/>
          </p:nvPr>
        </p:nvSpPr>
        <p:spPr>
          <a:xfrm>
            <a:off x="-13225" y="533400"/>
            <a:ext cx="9157225" cy="838200"/>
          </a:xfrm>
        </p:spPr>
        <p:txBody>
          <a:bodyPr anchor="ctr"/>
          <a:lstStyle/>
          <a:p>
            <a:pPr eaLnBrk="1" hangingPunct="1"/>
            <a:r>
              <a:rPr lang="en-US" altLang="en-US" sz="3600" dirty="0">
                <a:ea typeface="ＭＳ Ｐゴシック" pitchFamily="34" charset="-128"/>
              </a:rPr>
              <a:t>Additional Business (1 of 4)</a:t>
            </a:r>
            <a:endParaRPr lang="en-US" altLang="en-US" sz="2800" dirty="0"/>
          </a:p>
        </p:txBody>
      </p:sp>
      <p:sp>
        <p:nvSpPr>
          <p:cNvPr id="7" name="Text Placeholder 6"/>
          <p:cNvSpPr>
            <a:spLocks noGrp="1"/>
          </p:cNvSpPr>
          <p:nvPr>
            <p:ph type="body" sz="quarter" idx="13"/>
          </p:nvPr>
        </p:nvSpPr>
        <p:spPr>
          <a:xfrm>
            <a:off x="209550" y="1295400"/>
            <a:ext cx="8801100" cy="613604"/>
          </a:xfrm>
        </p:spPr>
        <p:txBody>
          <a:bodyPr/>
          <a:lstStyle/>
          <a:p>
            <a:r>
              <a:rPr lang="en-US" altLang="en-US" b="1" kern="0" dirty="0">
                <a:solidFill>
                  <a:prstClr val="black"/>
                </a:solidFill>
                <a:latin typeface="+mj-lt"/>
              </a:rPr>
              <a:t>Learning Objective A1:</a:t>
            </a:r>
            <a:r>
              <a:rPr lang="en-US" dirty="0">
                <a:solidFill>
                  <a:prstClr val="black"/>
                </a:solidFill>
                <a:latin typeface="+mj-lt"/>
              </a:rPr>
              <a:t> Evaluate short-term managerial decisions using relevant costs.</a:t>
            </a:r>
          </a:p>
        </p:txBody>
      </p:sp>
      <p:sp>
        <p:nvSpPr>
          <p:cNvPr id="2" name="Content Placeholder 1"/>
          <p:cNvSpPr>
            <a:spLocks noGrp="1"/>
          </p:cNvSpPr>
          <p:nvPr>
            <p:ph idx="1"/>
          </p:nvPr>
        </p:nvSpPr>
        <p:spPr>
          <a:xfrm>
            <a:off x="457200" y="2057400"/>
            <a:ext cx="8229600" cy="4343400"/>
          </a:xfrm>
        </p:spPr>
        <p:txBody>
          <a:bodyPr/>
          <a:lstStyle/>
          <a:p>
            <a:pPr marL="0" indent="0" eaLnBrk="1" hangingPunct="1">
              <a:buFont typeface="Wingdings" pitchFamily="-84" charset="2"/>
              <a:buNone/>
              <a:defRPr/>
            </a:pPr>
            <a:r>
              <a:rPr lang="en-US" sz="2600" dirty="0">
                <a:latin typeface="+mj-lt"/>
              </a:rPr>
              <a:t>The decision to accept additional business should be based on </a:t>
            </a:r>
            <a:r>
              <a:rPr lang="en-US" sz="2600" b="1" dirty="0">
                <a:latin typeface="+mj-lt"/>
              </a:rPr>
              <a:t>incremental costs</a:t>
            </a:r>
            <a:r>
              <a:rPr lang="en-US" sz="2600" dirty="0">
                <a:latin typeface="+mj-lt"/>
              </a:rPr>
              <a:t> and </a:t>
            </a:r>
            <a:r>
              <a:rPr lang="en-US" sz="2600" b="1" dirty="0">
                <a:latin typeface="+mj-lt"/>
              </a:rPr>
              <a:t>incremental revenues</a:t>
            </a:r>
            <a:r>
              <a:rPr lang="en-US" sz="2600" dirty="0">
                <a:latin typeface="+mj-lt"/>
              </a:rPr>
              <a:t>. Incremental amounts are those that occur if the company decides to accept</a:t>
            </a:r>
            <a:r>
              <a:rPr lang="en-US" sz="2600" dirty="0">
                <a:effectLst>
                  <a:outerShdw blurRad="38100" dist="38100" dir="2700000" algn="tl">
                    <a:srgbClr val="000000"/>
                  </a:outerShdw>
                </a:effectLst>
                <a:latin typeface="+mj-lt"/>
              </a:rPr>
              <a:t> </a:t>
            </a:r>
            <a:r>
              <a:rPr lang="en-US" sz="2600" dirty="0">
                <a:latin typeface="+mj-lt"/>
              </a:rPr>
              <a:t>the new business.</a:t>
            </a:r>
          </a:p>
          <a:p>
            <a:pPr marL="0" indent="0" eaLnBrk="1" hangingPunct="1">
              <a:buNone/>
              <a:defRPr/>
            </a:pPr>
            <a:r>
              <a:rPr lang="en-US" altLang="en-US" sz="2600" dirty="0">
                <a:latin typeface="+mj-lt"/>
              </a:rPr>
              <a:t>FasTrac currently sells 100,000 units of its product. They are operating at 80% of full capacity. The company has per unit and annual total sales and costs as shown in the following contribution margin income statement.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chor="ctr"/>
          <a:lstStyle/>
          <a:p>
            <a:r>
              <a:rPr lang="en-US" altLang="en-US" dirty="0">
                <a:ea typeface="ＭＳ Ｐゴシック" pitchFamily="34" charset="-128"/>
              </a:rPr>
              <a:t>Additional Business (2 of 4)</a:t>
            </a:r>
            <a:endParaRPr lang="en-US" dirty="0"/>
          </a:p>
        </p:txBody>
      </p:sp>
      <p:sp>
        <p:nvSpPr>
          <p:cNvPr id="4" name="Text Placeholder 3"/>
          <p:cNvSpPr>
            <a:spLocks noGrp="1"/>
          </p:cNvSpPr>
          <p:nvPr>
            <p:ph type="body" sz="quarter" idx="14"/>
          </p:nvPr>
        </p:nvSpPr>
        <p:spPr>
          <a:xfrm>
            <a:off x="232410" y="12954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9" name="Content Placeholder 1"/>
          <p:cNvSpPr>
            <a:spLocks noGrp="1"/>
          </p:cNvSpPr>
          <p:nvPr>
            <p:ph sz="quarter" idx="15"/>
          </p:nvPr>
        </p:nvSpPr>
        <p:spPr>
          <a:xfrm>
            <a:off x="457200" y="2133600"/>
            <a:ext cx="8267700" cy="450749"/>
          </a:xfrm>
        </p:spPr>
        <p:txBody>
          <a:bodyPr/>
          <a:lstStyle/>
          <a:p>
            <a:pPr marL="0" indent="0">
              <a:buNone/>
            </a:pPr>
            <a:r>
              <a:rPr lang="en-US" sz="2400" dirty="0"/>
              <a:t>Exhibit 23.2</a:t>
            </a:r>
          </a:p>
        </p:txBody>
      </p:sp>
      <p:pic>
        <p:nvPicPr>
          <p:cNvPr id="8" name="Picture 7" descr="A contribution margin income statement is shown for FasTrac. The statement title is FasTrac; Contribution Margin Income Statement; For Year Ended December 31, 2017. There are three columns. The first column has no heading and the other two column headings are Per Unit and Annual Total. The line entries are as follows:&#10;&#10;Sales (100,000 units): $10.00, $1,000,000&#10;Variable costs&#10;Direct materials: (3.50), (350,000)&#10;Direct labor: (2.20), (220,000)&#10;Variable overhead: (0.50), (50,000)&#10;Selling expenses: (1.40), (140,000)&#10;Contribution margin: 2.40, 240,000&#10;Fixed costs&#10;Fixed overhead: 0.60, 60,000&#10;Administrative expenses: 0.80, 80,000&#10;Operating income: $1.00, $100,000"/>
          <p:cNvPicPr>
            <a:picLocks noChangeAspect="1"/>
          </p:cNvPicPr>
          <p:nvPr/>
        </p:nvPicPr>
        <p:blipFill>
          <a:blip r:embed="rId2"/>
          <a:stretch>
            <a:fillRect/>
          </a:stretch>
        </p:blipFill>
        <p:spPr>
          <a:xfrm>
            <a:off x="1045199" y="2585553"/>
            <a:ext cx="7073316" cy="3967647"/>
          </a:xfrm>
          <a:prstGeom prst="rect">
            <a:avLst/>
          </a:prstGeom>
        </p:spPr>
      </p:pic>
    </p:spTree>
    <p:extLst>
      <p:ext uri="{BB962C8B-B14F-4D97-AF65-F5344CB8AC3E}">
        <p14:creationId xmlns:p14="http://schemas.microsoft.com/office/powerpoint/2010/main" val="145139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6"/>
          <p:cNvSpPr>
            <a:spLocks noGrp="1" noChangeArrowheads="1"/>
          </p:cNvSpPr>
          <p:nvPr>
            <p:ph type="title"/>
          </p:nvPr>
        </p:nvSpPr>
        <p:spPr>
          <a:xfrm>
            <a:off x="0" y="533400"/>
            <a:ext cx="9144000" cy="914400"/>
          </a:xfrm>
        </p:spPr>
        <p:txBody>
          <a:bodyPr anchor="ctr"/>
          <a:lstStyle/>
          <a:p>
            <a:pPr eaLnBrk="1" hangingPunct="1"/>
            <a:r>
              <a:rPr lang="en-US" altLang="en-US" sz="3600" dirty="0">
                <a:ea typeface="ＭＳ Ｐゴシック" pitchFamily="34" charset="-128"/>
              </a:rPr>
              <a:t>Additional Business (3 of 4)</a:t>
            </a:r>
            <a:endParaRPr lang="en-US" altLang="en-US" sz="2800" dirty="0"/>
          </a:p>
        </p:txBody>
      </p:sp>
      <p:sp>
        <p:nvSpPr>
          <p:cNvPr id="7" name="Text Placeholder 6"/>
          <p:cNvSpPr>
            <a:spLocks noGrp="1"/>
          </p:cNvSpPr>
          <p:nvPr>
            <p:ph type="body" sz="quarter" idx="13"/>
          </p:nvPr>
        </p:nvSpPr>
        <p:spPr>
          <a:xfrm>
            <a:off x="209550" y="1295400"/>
            <a:ext cx="8801100" cy="613604"/>
          </a:xfrm>
        </p:spPr>
        <p:txBody>
          <a:bodyPr/>
          <a:lstStyle/>
          <a:p>
            <a:r>
              <a:rPr lang="en-US" altLang="en-US" b="1" kern="0" dirty="0">
                <a:solidFill>
                  <a:prstClr val="black"/>
                </a:solidFill>
                <a:latin typeface="+mj-lt"/>
              </a:rPr>
              <a:t>Learning Objective A1:</a:t>
            </a:r>
            <a:r>
              <a:rPr lang="en-US" dirty="0">
                <a:solidFill>
                  <a:prstClr val="black"/>
                </a:solidFill>
                <a:latin typeface="+mj-lt"/>
              </a:rPr>
              <a:t> Evaluate short-term managerial decisions using relevant costs.</a:t>
            </a:r>
          </a:p>
        </p:txBody>
      </p:sp>
      <p:sp>
        <p:nvSpPr>
          <p:cNvPr id="2" name="Content Placeholder 1"/>
          <p:cNvSpPr>
            <a:spLocks noGrp="1"/>
          </p:cNvSpPr>
          <p:nvPr>
            <p:ph idx="1"/>
          </p:nvPr>
        </p:nvSpPr>
        <p:spPr>
          <a:xfrm>
            <a:off x="381000" y="2209800"/>
            <a:ext cx="8534400" cy="4267200"/>
          </a:xfrm>
        </p:spPr>
        <p:txBody>
          <a:bodyPr/>
          <a:lstStyle/>
          <a:p>
            <a:pPr marL="0" indent="0" eaLnBrk="1" hangingPunct="1">
              <a:buNone/>
              <a:defRPr/>
            </a:pPr>
            <a:r>
              <a:rPr lang="en-US" sz="2600" dirty="0">
                <a:latin typeface="+mj-lt"/>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p>
          <a:p>
            <a:pPr marL="0" indent="0" eaLnBrk="1" hangingPunct="1">
              <a:lnSpc>
                <a:spcPct val="95000"/>
              </a:lnSpc>
              <a:spcBef>
                <a:spcPct val="40000"/>
              </a:spcBef>
              <a:buNone/>
              <a:defRPr/>
            </a:pPr>
            <a:r>
              <a:rPr lang="en-US" sz="2600" b="1" dirty="0">
                <a:latin typeface="+mj-lt"/>
              </a:rPr>
              <a:t>Should FasTrac accept the offer?</a:t>
            </a:r>
          </a:p>
        </p:txBody>
      </p:sp>
    </p:spTree>
    <p:extLst>
      <p:ext uri="{BB962C8B-B14F-4D97-AF65-F5344CB8AC3E}">
        <p14:creationId xmlns:p14="http://schemas.microsoft.com/office/powerpoint/2010/main" val="342997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914400"/>
          </a:xfrm>
        </p:spPr>
        <p:txBody>
          <a:bodyPr anchor="ctr"/>
          <a:lstStyle/>
          <a:p>
            <a:r>
              <a:rPr lang="en-US" altLang="en-US" dirty="0">
                <a:latin typeface="+mj-lt"/>
                <a:ea typeface="ＭＳ Ｐゴシック" pitchFamily="34" charset="-128"/>
              </a:rPr>
              <a:t>Additional Business (4 of 4)</a:t>
            </a:r>
            <a:endParaRPr lang="en-US" dirty="0">
              <a:latin typeface="+mj-lt"/>
            </a:endParaRPr>
          </a:p>
        </p:txBody>
      </p:sp>
      <p:sp>
        <p:nvSpPr>
          <p:cNvPr id="4" name="Text Placeholder 3"/>
          <p:cNvSpPr>
            <a:spLocks noGrp="1"/>
          </p:cNvSpPr>
          <p:nvPr>
            <p:ph type="body" sz="quarter" idx="14"/>
          </p:nvPr>
        </p:nvSpPr>
        <p:spPr>
          <a:xfrm>
            <a:off x="217896" y="1447800"/>
            <a:ext cx="8759190" cy="613604"/>
          </a:xfrm>
        </p:spPr>
        <p:txBody>
          <a:bodyPr/>
          <a:lstStyle/>
          <a:p>
            <a:r>
              <a:rPr lang="en-US" altLang="en-US" b="1" kern="0" dirty="0">
                <a:solidFill>
                  <a:prstClr val="black"/>
                </a:solidFill>
                <a:latin typeface="+mj-lt"/>
              </a:rPr>
              <a:t>Learning Objective A1:</a:t>
            </a:r>
            <a:r>
              <a:rPr lang="en-US" dirty="0">
                <a:solidFill>
                  <a:prstClr val="black"/>
                </a:solidFill>
                <a:latin typeface="+mj-lt"/>
              </a:rPr>
              <a:t> Evaluate short-term managerial decisions using relevant costs.</a:t>
            </a:r>
          </a:p>
        </p:txBody>
      </p:sp>
      <p:sp>
        <p:nvSpPr>
          <p:cNvPr id="5" name="Content Placeholder 4"/>
          <p:cNvSpPr>
            <a:spLocks noGrp="1"/>
          </p:cNvSpPr>
          <p:nvPr>
            <p:ph sz="quarter" idx="15"/>
          </p:nvPr>
        </p:nvSpPr>
        <p:spPr>
          <a:xfrm>
            <a:off x="419100" y="2133600"/>
            <a:ext cx="8267700" cy="540262"/>
          </a:xfrm>
        </p:spPr>
        <p:txBody>
          <a:bodyPr/>
          <a:lstStyle/>
          <a:p>
            <a:pPr marL="0" indent="0" algn="ctr" eaLnBrk="1" hangingPunct="1">
              <a:buNone/>
              <a:defRPr/>
            </a:pPr>
            <a:r>
              <a:rPr lang="en-US" sz="2400" b="1" dirty="0"/>
              <a:t>FasTrac should accept the offer.</a:t>
            </a:r>
          </a:p>
          <a:p>
            <a:pPr marL="0" indent="0" eaLnBrk="1" hangingPunct="1">
              <a:buNone/>
              <a:defRPr/>
            </a:pPr>
            <a:r>
              <a:rPr lang="en-US" sz="2400" dirty="0"/>
              <a:t>Exhibit 23.3</a:t>
            </a:r>
          </a:p>
        </p:txBody>
      </p:sp>
      <p:pic>
        <p:nvPicPr>
          <p:cNvPr id="8" name="Picture 7" descr="A contribution margin income statement is shown for FasTrac. The statement title is FasTrac; Contribution Margin Income Statement (for special order); For Year Ended December 31, 2017. There are three columns. The first column does not have a heading and the other two column headings are Per Unit and Annual Total.  The line entries are as follows:&#10;&#10;Sales (10,000 units): $8.50, $85,000&#10;Variable costs&#10;Direct materials: (3.50), (35,000)&#10;Direct labor: (2.20), (22,000)&#10;Variable overhead: (0.50), (5,000)&#10;Selling expenses: (0.20), (2,000)&#10;Contribution margin: 2.10, 21,000&#10;Fixed costs&#10;Fixed overhead: –, –&#10;Administrative expenses: (0.10), (1,000)&#10;Operating income (incremental): $2.00, $20,000"/>
          <p:cNvPicPr>
            <a:picLocks noChangeAspect="1"/>
          </p:cNvPicPr>
          <p:nvPr/>
        </p:nvPicPr>
        <p:blipFill>
          <a:blip r:embed="rId3"/>
          <a:stretch>
            <a:fillRect/>
          </a:stretch>
        </p:blipFill>
        <p:spPr>
          <a:xfrm>
            <a:off x="1752600" y="3103747"/>
            <a:ext cx="5731255" cy="3373253"/>
          </a:xfrm>
          <a:prstGeom prst="rect">
            <a:avLst/>
          </a:prstGeom>
        </p:spPr>
      </p:pic>
    </p:spTree>
    <p:extLst>
      <p:ext uri="{BB962C8B-B14F-4D97-AF65-F5344CB8AC3E}">
        <p14:creationId xmlns:p14="http://schemas.microsoft.com/office/powerpoint/2010/main" val="397647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defRPr/>
            </a:pPr>
            <a:r>
              <a:rPr lang="en-US" sz="3600" dirty="0"/>
              <a:t>NEED-TO-KNOW 23-2 (1 of 4)</a:t>
            </a:r>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latin typeface="+mj-lt"/>
              </a:rPr>
              <a:t>Learning Objective A1:</a:t>
            </a:r>
            <a:r>
              <a:rPr lang="en-US" dirty="0">
                <a:solidFill>
                  <a:prstClr val="black"/>
                </a:solidFill>
                <a:latin typeface="+mj-lt"/>
              </a:rPr>
              <a:t> Evaluate short-term managerial decisions using relevant costs.</a:t>
            </a:r>
          </a:p>
        </p:txBody>
      </p:sp>
      <p:sp>
        <p:nvSpPr>
          <p:cNvPr id="5" name="Content Placeholder 4"/>
          <p:cNvSpPr>
            <a:spLocks noGrp="1"/>
          </p:cNvSpPr>
          <p:nvPr>
            <p:ph idx="1"/>
          </p:nvPr>
        </p:nvSpPr>
        <p:spPr>
          <a:xfrm>
            <a:off x="457200" y="2209800"/>
            <a:ext cx="8382000" cy="3886200"/>
          </a:xfrm>
        </p:spPr>
        <p:txBody>
          <a:bodyPr/>
          <a:lstStyle/>
          <a:p>
            <a:pPr marL="0" lvl="0" indent="0">
              <a:spcBef>
                <a:spcPct val="0"/>
              </a:spcBef>
              <a:buNone/>
            </a:pPr>
            <a:r>
              <a:rPr lang="en-US" altLang="en-US" sz="2600" dirty="0">
                <a:solidFill>
                  <a:srgbClr val="000000"/>
                </a:solidFill>
              </a:rPr>
              <a:t>A company receives a special order for 200 units that requires stamping the buyer’s name on each unit, yielding an additional fixed cost of $400 to its normal costs. Without the order, the company is operating at 75% of capacity and produces 7,500 units of product at the costs below.  The company's normal selling price is $22 per unit.  The sales price for the special order is $18 per unit.</a:t>
            </a:r>
            <a:endParaRPr lang="en-US" altLang="en-US" sz="2600" dirty="0"/>
          </a:p>
        </p:txBody>
      </p:sp>
    </p:spTree>
    <p:extLst>
      <p:ext uri="{BB962C8B-B14F-4D97-AF65-F5344CB8AC3E}">
        <p14:creationId xmlns:p14="http://schemas.microsoft.com/office/powerpoint/2010/main" val="237228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02481"/>
            <a:ext cx="9144000" cy="728639"/>
          </a:xfrm>
        </p:spPr>
        <p:txBody>
          <a:bodyPr anchor="ctr"/>
          <a:lstStyle/>
          <a:p>
            <a:r>
              <a:rPr lang="en-US" dirty="0"/>
              <a:t>NEED-TO-KNOW 23-2 (2 of 4)</a:t>
            </a:r>
          </a:p>
        </p:txBody>
      </p:sp>
      <p:sp>
        <p:nvSpPr>
          <p:cNvPr id="4" name="Text Placeholder 3"/>
          <p:cNvSpPr>
            <a:spLocks noGrp="1"/>
          </p:cNvSpPr>
          <p:nvPr>
            <p:ph type="body" sz="quarter" idx="14"/>
          </p:nvPr>
        </p:nvSpPr>
        <p:spPr>
          <a:xfrm>
            <a:off x="183333" y="14478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8" name="Table 7"/>
          <p:cNvGraphicFramePr>
            <a:graphicFrameLocks noGrp="1"/>
          </p:cNvGraphicFramePr>
          <p:nvPr>
            <p:extLst>
              <p:ext uri="{D42A27DB-BD31-4B8C-83A1-F6EECF244321}">
                <p14:modId xmlns:p14="http://schemas.microsoft.com/office/powerpoint/2010/main" val="156974927"/>
              </p:ext>
            </p:extLst>
          </p:nvPr>
        </p:nvGraphicFramePr>
        <p:xfrm>
          <a:off x="381000" y="2438400"/>
          <a:ext cx="8382000" cy="3810000"/>
        </p:xfrm>
        <a:graphic>
          <a:graphicData uri="http://schemas.openxmlformats.org/drawingml/2006/table">
            <a:tbl>
              <a:tblPr firstRow="1" bandRow="1">
                <a:tableStyleId>{5940675A-B579-460E-94D1-54222C63F5DA}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76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u="none" strike="noStrike" kern="1200" cap="none" normalizeH="0" baseline="0" dirty="0">
                        <a:ln>
                          <a:noFill/>
                        </a:ln>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normalizeH="0" baseline="0" dirty="0">
                          <a:ln>
                            <a:noFill/>
                          </a:ln>
                          <a:solidFill>
                            <a:schemeClr val="tx1"/>
                          </a:solidFill>
                          <a:effectLst/>
                          <a:latin typeface="+mn-lt"/>
                          <a:ea typeface="+mn-ea"/>
                          <a:cs typeface="+mn-cs"/>
                        </a:rPr>
                        <a:t>Costs (7,500 Units)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u="none" strike="noStrike" cap="none" normalizeH="0" baseline="0" dirty="0">
                          <a:ln>
                            <a:noFill/>
                          </a:ln>
                          <a:effectLst/>
                        </a:rPr>
                        <a:t>Variable costs per unit</a:t>
                      </a:r>
                      <a:endParaRPr kumimoji="0" lang="en-US" altLang="en-US" sz="1600" b="1" i="0" u="none" strike="noStrike" cap="none" normalizeH="0" baseline="0" dirty="0">
                        <a:ln>
                          <a:noFill/>
                        </a:ln>
                        <a:solidFill>
                          <a:schemeClr val="tx1"/>
                        </a:solidFill>
                        <a:effectLst/>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u="none" strike="noStrike" cap="none" normalizeH="0" baseline="0" dirty="0">
                          <a:ln>
                            <a:noFill/>
                          </a:ln>
                          <a:effectLst/>
                        </a:rPr>
                        <a:t>Fixed costs</a:t>
                      </a:r>
                      <a:endParaRPr kumimoji="0" lang="en-US" altLang="en-US" sz="1600" b="1"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0"/>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Direct materials</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$37,500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$5.00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algn="r"/>
                      <a:endParaRPr lang="en-US" sz="1600">
                        <a:latin typeface="+mn-lt"/>
                      </a:endParaRPr>
                    </a:p>
                  </a:txBody>
                  <a:tcPr anchor="ctr"/>
                </a:tc>
                <a:extLst>
                  <a:ext uri="{0D108BD9-81ED-4DB2-BD59-A6C34878D82A}">
                    <a16:rowId xmlns:a16="http://schemas.microsoft.com/office/drawing/2014/main" val="10001"/>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Direct labor</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60,000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$8.00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algn="r"/>
                      <a:endParaRPr lang="en-US" sz="1600">
                        <a:latin typeface="+mn-lt"/>
                      </a:endParaRPr>
                    </a:p>
                  </a:txBody>
                  <a:tcPr anchor="ctr"/>
                </a:tc>
                <a:extLst>
                  <a:ext uri="{0D108BD9-81ED-4DB2-BD59-A6C34878D82A}">
                    <a16:rowId xmlns:a16="http://schemas.microsoft.com/office/drawing/2014/main" val="10002"/>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Overhead (30% variable)</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20,000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$0.80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$14,000</a:t>
                      </a:r>
                      <a:endParaRPr kumimoji="0" lang="en-US" altLang="en-US" sz="16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3"/>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Selling expenses (60% variable)</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25,000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$2.00</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$10,000</a:t>
                      </a:r>
                      <a:endParaRPr kumimoji="0" lang="en-US" altLang="en-US" sz="16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031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defRPr/>
            </a:pPr>
            <a:r>
              <a:rPr lang="en-US" sz="3600" dirty="0"/>
              <a:t>NEED-TO-KNOW 23-2 (3 of 4)</a:t>
            </a:r>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latin typeface="+mj-lt"/>
              </a:rPr>
              <a:t>Learning Objective A1:</a:t>
            </a:r>
            <a:r>
              <a:rPr lang="en-US" dirty="0">
                <a:solidFill>
                  <a:prstClr val="black"/>
                </a:solidFill>
                <a:latin typeface="+mj-lt"/>
              </a:rPr>
              <a:t> Evaluate short-term managerial decisions using relevant costs.</a:t>
            </a:r>
          </a:p>
        </p:txBody>
      </p:sp>
      <p:sp>
        <p:nvSpPr>
          <p:cNvPr id="5" name="Content Placeholder 4"/>
          <p:cNvSpPr>
            <a:spLocks noGrp="1"/>
          </p:cNvSpPr>
          <p:nvPr>
            <p:ph idx="1"/>
          </p:nvPr>
        </p:nvSpPr>
        <p:spPr>
          <a:xfrm>
            <a:off x="457200" y="2209800"/>
            <a:ext cx="8382000" cy="4114800"/>
          </a:xfrm>
        </p:spPr>
        <p:txBody>
          <a:bodyPr/>
          <a:lstStyle/>
          <a:p>
            <a:pPr marL="0" lvl="0" indent="0">
              <a:spcBef>
                <a:spcPct val="0"/>
              </a:spcBef>
              <a:buNone/>
            </a:pPr>
            <a:r>
              <a:rPr lang="en-US" altLang="en-US" sz="2600" dirty="0">
                <a:solidFill>
                  <a:srgbClr val="000000"/>
                </a:solidFill>
              </a:rPr>
              <a:t>The special order will not affect normal unit sales and will not increase fixed overhead and selling expenses. Variable selling expenses on the special order are reduced to one-half</a:t>
            </a:r>
            <a:r>
              <a:rPr lang="en-US" altLang="en-US" sz="2600" dirty="0"/>
              <a:t> </a:t>
            </a:r>
            <a:r>
              <a:rPr lang="en-US" altLang="en-US" sz="2600" dirty="0">
                <a:solidFill>
                  <a:srgbClr val="000000"/>
                </a:solidFill>
              </a:rPr>
              <a:t>the normal amount.  Should the company accept the special order?</a:t>
            </a:r>
            <a:r>
              <a:rPr lang="en-US" altLang="en-US" sz="2600" dirty="0"/>
              <a:t> </a:t>
            </a:r>
          </a:p>
          <a:p>
            <a:pPr marL="0" lvl="0" indent="0">
              <a:spcBef>
                <a:spcPct val="0"/>
              </a:spcBef>
              <a:buNone/>
            </a:pPr>
            <a:r>
              <a:rPr lang="en-US" altLang="en-US" sz="2600" dirty="0">
                <a:solidFill>
                  <a:srgbClr val="000000"/>
                </a:solidFill>
              </a:rPr>
              <a:t>In order for the special order to be accepted, it must 1)  increase net income; the incremental revenue must exceed the incremental expense, and 2) not adversely impact normal sales.</a:t>
            </a:r>
            <a:endParaRPr lang="en-US" altLang="en-US" sz="2600" dirty="0"/>
          </a:p>
        </p:txBody>
      </p:sp>
    </p:spTree>
    <p:extLst>
      <p:ext uri="{BB962C8B-B14F-4D97-AF65-F5344CB8AC3E}">
        <p14:creationId xmlns:p14="http://schemas.microsoft.com/office/powerpoint/2010/main" val="262648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NEED-TO-KNOW 23-2 (4 of 4)</a:t>
            </a:r>
          </a:p>
        </p:txBody>
      </p:sp>
      <p:sp>
        <p:nvSpPr>
          <p:cNvPr id="4" name="Text Placeholder 3"/>
          <p:cNvSpPr>
            <a:spLocks noGrp="1"/>
          </p:cNvSpPr>
          <p:nvPr>
            <p:ph type="body" sz="quarter" idx="14"/>
          </p:nvPr>
        </p:nvSpPr>
        <p:spPr>
          <a:xfrm>
            <a:off x="217896" y="1560098"/>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pic>
        <p:nvPicPr>
          <p:cNvPr id="5" name="Picture 4" descr="An analysis of a special order is shown with the following line entries:&#10;&#10;Incremental revenues, (200 units x $18.00), $3,600&#10;Direct materials, (200 units x $5.00), $1,000&#10;Direct labor, (200 units x $8.00), 1,600&#10;Overhead (30% variable), (200 units x $0.80), 160&#10;Selling expenses (60% variable), (200 units x $2.00 x 50%), 200&#10;Additional fixed costs, (Stamping costs), 400&#10;Total incremental expenses, blank, 3,360&#10;Net income inreases by: blank, $240"/>
          <p:cNvPicPr>
            <a:picLocks noChangeAspect="1"/>
          </p:cNvPicPr>
          <p:nvPr/>
        </p:nvPicPr>
        <p:blipFill>
          <a:blip r:embed="rId3"/>
          <a:stretch>
            <a:fillRect/>
          </a:stretch>
        </p:blipFill>
        <p:spPr>
          <a:xfrm>
            <a:off x="457200" y="2457450"/>
            <a:ext cx="8229600" cy="2266950"/>
          </a:xfrm>
          <a:prstGeom prst="rect">
            <a:avLst/>
          </a:prstGeom>
        </p:spPr>
      </p:pic>
      <p:sp>
        <p:nvSpPr>
          <p:cNvPr id="2" name="Content Placeholder 1"/>
          <p:cNvSpPr>
            <a:spLocks noGrp="1"/>
          </p:cNvSpPr>
          <p:nvPr>
            <p:ph sz="quarter" idx="15"/>
          </p:nvPr>
        </p:nvSpPr>
        <p:spPr>
          <a:xfrm>
            <a:off x="457200" y="5192303"/>
            <a:ext cx="8267700" cy="446497"/>
          </a:xfrm>
        </p:spPr>
        <p:txBody>
          <a:bodyPr/>
          <a:lstStyle/>
          <a:p>
            <a:pPr marL="0" lvl="0" indent="0">
              <a:spcBef>
                <a:spcPct val="0"/>
              </a:spcBef>
              <a:buNone/>
            </a:pPr>
            <a:r>
              <a:rPr lang="en-US" altLang="en-US" sz="2200" dirty="0">
                <a:solidFill>
                  <a:srgbClr val="000000"/>
                </a:solidFill>
              </a:rPr>
              <a:t>Yes, the company should accept the special order.</a:t>
            </a:r>
            <a:endParaRPr lang="en-US" altLang="en-US" sz="2200" dirty="0"/>
          </a:p>
        </p:txBody>
      </p:sp>
    </p:spTree>
    <p:extLst>
      <p:ext uri="{BB962C8B-B14F-4D97-AF65-F5344CB8AC3E}">
        <p14:creationId xmlns:p14="http://schemas.microsoft.com/office/powerpoint/2010/main" val="330487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defRPr/>
            </a:pPr>
            <a:r>
              <a:rPr lang="en-US" altLang="en-US" sz="3600" dirty="0">
                <a:ea typeface="ＭＳ Ｐゴシック" pitchFamily="34" charset="-128"/>
              </a:rPr>
              <a:t>Make or Buy (1 of 4)</a:t>
            </a:r>
            <a:endParaRPr lang="en-US" sz="3600" dirty="0"/>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latin typeface="+mj-lt"/>
              </a:rPr>
              <a:t>Learning Objective A1:</a:t>
            </a:r>
            <a:r>
              <a:rPr lang="en-US" dirty="0">
                <a:solidFill>
                  <a:prstClr val="black"/>
                </a:solidFill>
                <a:latin typeface="+mj-lt"/>
              </a:rPr>
              <a:t> Evaluate short-term managerial decisions using relevant costs.</a:t>
            </a:r>
          </a:p>
        </p:txBody>
      </p:sp>
      <p:sp>
        <p:nvSpPr>
          <p:cNvPr id="5" name="Content Placeholder 4"/>
          <p:cNvSpPr>
            <a:spLocks noGrp="1"/>
          </p:cNvSpPr>
          <p:nvPr>
            <p:ph idx="1"/>
          </p:nvPr>
        </p:nvSpPr>
        <p:spPr>
          <a:xfrm>
            <a:off x="304800" y="2362200"/>
            <a:ext cx="8610600" cy="4038600"/>
          </a:xfrm>
        </p:spPr>
        <p:txBody>
          <a:bodyPr/>
          <a:lstStyle/>
          <a:p>
            <a:pPr eaLnBrk="1" hangingPunct="1">
              <a:buClr>
                <a:schemeClr val="tx1"/>
              </a:buClr>
            </a:pPr>
            <a:r>
              <a:rPr lang="en-US" altLang="en-US" sz="2400" dirty="0">
                <a:solidFill>
                  <a:srgbClr val="000000"/>
                </a:solidFill>
                <a:cs typeface="Calibri" pitchFamily="34" charset="0"/>
              </a:rPr>
              <a:t>Incremental costs are important in the decision to make a product or purchase it from a supplier.</a:t>
            </a:r>
          </a:p>
          <a:p>
            <a:pPr eaLnBrk="1" hangingPunct="1">
              <a:buClr>
                <a:schemeClr val="tx1"/>
              </a:buClr>
            </a:pPr>
            <a:r>
              <a:rPr lang="en-US" altLang="en-US" sz="2400" dirty="0">
                <a:solidFill>
                  <a:srgbClr val="000000"/>
                </a:solidFill>
                <a:cs typeface="Calibri" pitchFamily="34" charset="0"/>
              </a:rPr>
              <a:t>The cost to produce an item must include:</a:t>
            </a:r>
          </a:p>
          <a:p>
            <a:pPr marL="1022350" indent="-557213" eaLnBrk="1" hangingPunct="1">
              <a:buClr>
                <a:schemeClr val="tx1"/>
              </a:buClr>
              <a:buFont typeface="+mj-lt"/>
              <a:buAutoNum type="arabicParenR"/>
            </a:pPr>
            <a:r>
              <a:rPr lang="en-US" altLang="en-US" sz="2200" dirty="0">
                <a:solidFill>
                  <a:srgbClr val="000000"/>
                </a:solidFill>
                <a:cs typeface="Calibri" pitchFamily="34" charset="0"/>
              </a:rPr>
              <a:t>direct materials</a:t>
            </a:r>
          </a:p>
          <a:p>
            <a:pPr marL="1022350" indent="-557213" eaLnBrk="1" hangingPunct="1">
              <a:buClr>
                <a:schemeClr val="tx1"/>
              </a:buClr>
              <a:buFont typeface="+mj-lt"/>
              <a:buAutoNum type="arabicParenR"/>
            </a:pPr>
            <a:r>
              <a:rPr lang="en-US" altLang="en-US" sz="2200" dirty="0">
                <a:solidFill>
                  <a:srgbClr val="000000"/>
                </a:solidFill>
                <a:cs typeface="Calibri" pitchFamily="34" charset="0"/>
              </a:rPr>
              <a:t>direct labor</a:t>
            </a:r>
          </a:p>
          <a:p>
            <a:pPr marL="1022350" indent="-557213" eaLnBrk="1" hangingPunct="1">
              <a:buClr>
                <a:schemeClr val="tx1"/>
              </a:buClr>
              <a:buFont typeface="+mj-lt"/>
              <a:buAutoNum type="arabicParenR"/>
            </a:pPr>
            <a:r>
              <a:rPr lang="en-US" altLang="en-US" sz="2200" dirty="0">
                <a:solidFill>
                  <a:srgbClr val="000000"/>
                </a:solidFill>
                <a:cs typeface="Calibri" pitchFamily="34" charset="0"/>
              </a:rPr>
              <a:t>incremental overhead</a:t>
            </a:r>
          </a:p>
          <a:p>
            <a:pPr eaLnBrk="1" hangingPunct="1">
              <a:buClr>
                <a:schemeClr val="tx1"/>
              </a:buClr>
            </a:pPr>
            <a:r>
              <a:rPr lang="en-US" altLang="en-US" sz="2400" dirty="0">
                <a:solidFill>
                  <a:srgbClr val="000000"/>
                </a:solidFill>
                <a:cs typeface="Calibri" pitchFamily="34" charset="0"/>
              </a:rPr>
              <a:t>We should not use the predetermined overhead application rate to determine product cost in the decision.</a:t>
            </a:r>
          </a:p>
        </p:txBody>
      </p:sp>
    </p:spTree>
    <p:extLst>
      <p:ext uri="{BB962C8B-B14F-4D97-AF65-F5344CB8AC3E}">
        <p14:creationId xmlns:p14="http://schemas.microsoft.com/office/powerpoint/2010/main" val="56392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0" y="533400"/>
            <a:ext cx="9144000" cy="914400"/>
          </a:xfrm>
        </p:spPr>
        <p:txBody>
          <a:bodyPr/>
          <a:lstStyle/>
          <a:p>
            <a:r>
              <a:rPr lang="en-US" altLang="en-US" sz="3600" dirty="0">
                <a:latin typeface="Verdana" panose="020B0604030504040204" pitchFamily="34" charset="0"/>
                <a:ea typeface="Verdana" panose="020B0604030504040204" pitchFamily="34" charset="0"/>
                <a:cs typeface="Verdana" panose="020B0604030504040204" pitchFamily="34" charset="0"/>
              </a:rPr>
              <a:t>Learning Objectives</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524000"/>
            <a:ext cx="8377238" cy="4953000"/>
          </a:xfrm>
        </p:spPr>
        <p:txBody>
          <a:bodyPr/>
          <a:lstStyle/>
          <a:p>
            <a:pPr marL="0" indent="0">
              <a:buNone/>
            </a:pPr>
            <a:r>
              <a:rPr lang="en-US" sz="2600" b="1" dirty="0">
                <a:solidFill>
                  <a:prstClr val="black"/>
                </a:solidFill>
                <a:latin typeface="+mj-lt"/>
              </a:rPr>
              <a:t>CONCEPTUAL</a:t>
            </a:r>
          </a:p>
          <a:p>
            <a:pPr marL="739775" indent="-739775">
              <a:buNone/>
            </a:pPr>
            <a:r>
              <a:rPr lang="en-US" sz="2600" b="1" dirty="0">
                <a:solidFill>
                  <a:prstClr val="black"/>
                </a:solidFill>
                <a:latin typeface="+mj-lt"/>
              </a:rPr>
              <a:t>C1  </a:t>
            </a:r>
            <a:r>
              <a:rPr lang="en-US" sz="2600" dirty="0">
                <a:solidFill>
                  <a:prstClr val="black"/>
                </a:solidFill>
                <a:latin typeface="+mj-lt"/>
              </a:rPr>
              <a:t>Describe the importance of relevant costs for short-term decisions.</a:t>
            </a:r>
          </a:p>
          <a:p>
            <a:pPr marL="0" indent="0">
              <a:buNone/>
            </a:pPr>
            <a:r>
              <a:rPr lang="en-US" sz="2600" b="1" dirty="0">
                <a:solidFill>
                  <a:prstClr val="black"/>
                </a:solidFill>
                <a:latin typeface="+mj-lt"/>
              </a:rPr>
              <a:t>ANALYTICAL</a:t>
            </a:r>
          </a:p>
          <a:p>
            <a:pPr marL="739775" indent="-739775">
              <a:buNone/>
            </a:pPr>
            <a:r>
              <a:rPr lang="en-US" sz="2600" b="1" dirty="0">
                <a:solidFill>
                  <a:prstClr val="black"/>
                </a:solidFill>
                <a:latin typeface="+mj-lt"/>
              </a:rPr>
              <a:t>A1  </a:t>
            </a:r>
            <a:r>
              <a:rPr lang="en-US" sz="2600" dirty="0">
                <a:solidFill>
                  <a:prstClr val="black"/>
                </a:solidFill>
                <a:latin typeface="+mj-lt"/>
              </a:rPr>
              <a:t>Evaluate short-term managerial decisions using relevant costs.</a:t>
            </a:r>
          </a:p>
          <a:p>
            <a:pPr marL="0" indent="0">
              <a:buNone/>
            </a:pPr>
            <a:r>
              <a:rPr lang="en-US" sz="2600" b="1" dirty="0">
                <a:solidFill>
                  <a:prstClr val="black"/>
                </a:solidFill>
                <a:latin typeface="+mj-lt"/>
              </a:rPr>
              <a:t>PROCEDURAL</a:t>
            </a:r>
          </a:p>
          <a:p>
            <a:pPr marL="739775" indent="-739775">
              <a:buNone/>
            </a:pPr>
            <a:r>
              <a:rPr lang="en-US" sz="2600" b="1" dirty="0">
                <a:solidFill>
                  <a:prstClr val="black"/>
                </a:solidFill>
                <a:latin typeface="+mj-lt"/>
              </a:rPr>
              <a:t>P1  </a:t>
            </a:r>
            <a:r>
              <a:rPr lang="en-US" sz="2600" dirty="0">
                <a:solidFill>
                  <a:prstClr val="black"/>
                </a:solidFill>
                <a:latin typeface="+mj-lt"/>
              </a:rPr>
              <a:t>Determine product selling prices using cost data.</a:t>
            </a:r>
            <a:endParaRPr lang="en-US" sz="2600" b="1" dirty="0">
              <a:solidFill>
                <a:prstClr val="black"/>
              </a:solidFill>
              <a:latin typeface="+mj-lt"/>
            </a:endParaRPr>
          </a:p>
        </p:txBody>
      </p:sp>
    </p:spTree>
    <p:extLst>
      <p:ext uri="{BB962C8B-B14F-4D97-AF65-F5344CB8AC3E}">
        <p14:creationId xmlns:p14="http://schemas.microsoft.com/office/powerpoint/2010/main" val="335823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399"/>
            <a:ext cx="9144000" cy="886509"/>
          </a:xfrm>
        </p:spPr>
        <p:txBody>
          <a:bodyPr anchor="ctr"/>
          <a:lstStyle/>
          <a:p>
            <a:r>
              <a:rPr lang="en-US" altLang="en-US" dirty="0">
                <a:ea typeface="ＭＳ Ｐゴシック" pitchFamily="34" charset="-128"/>
              </a:rPr>
              <a:t>Make or Buy (2 of 4)</a:t>
            </a:r>
            <a:endParaRPr lang="en-US" dirty="0"/>
          </a:p>
        </p:txBody>
      </p:sp>
      <p:sp>
        <p:nvSpPr>
          <p:cNvPr id="4" name="Text Placeholder 3"/>
          <p:cNvSpPr>
            <a:spLocks noGrp="1"/>
          </p:cNvSpPr>
          <p:nvPr>
            <p:ph type="body" sz="quarter" idx="14"/>
          </p:nvPr>
        </p:nvSpPr>
        <p:spPr>
          <a:xfrm>
            <a:off x="533400" y="1419909"/>
            <a:ext cx="8183427" cy="561291"/>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457200" y="2177902"/>
            <a:ext cx="8276772" cy="1555898"/>
          </a:xfrm>
        </p:spPr>
        <p:txBody>
          <a:bodyPr/>
          <a:lstStyle/>
          <a:p>
            <a:pPr marL="0" indent="0" eaLnBrk="1" hangingPunct="1">
              <a:spcBef>
                <a:spcPct val="0"/>
              </a:spcBef>
              <a:buFontTx/>
              <a:buNone/>
            </a:pPr>
            <a:r>
              <a:rPr lang="en-US" altLang="en-US" sz="2400" dirty="0"/>
              <a:t>FasTrac currently makes Part 417, assigning overhead at 100 percent of direct labor cost, with the following unit cost:</a:t>
            </a:r>
          </a:p>
          <a:p>
            <a:pPr marL="0" indent="0" algn="ctr" eaLnBrk="1" hangingPunct="1">
              <a:spcBef>
                <a:spcPct val="0"/>
              </a:spcBef>
              <a:buFontTx/>
              <a:buNone/>
            </a:pPr>
            <a:r>
              <a:rPr lang="en-US" altLang="en-US" sz="2400" dirty="0"/>
              <a:t>Cost to Make Part 417</a:t>
            </a:r>
          </a:p>
        </p:txBody>
      </p:sp>
      <p:graphicFrame>
        <p:nvGraphicFramePr>
          <p:cNvPr id="8" name="Table 7"/>
          <p:cNvGraphicFramePr>
            <a:graphicFrameLocks noGrp="1"/>
          </p:cNvGraphicFramePr>
          <p:nvPr>
            <p:extLst>
              <p:ext uri="{D42A27DB-BD31-4B8C-83A1-F6EECF244321}">
                <p14:modId xmlns:p14="http://schemas.microsoft.com/office/powerpoint/2010/main" val="2808411968"/>
              </p:ext>
            </p:extLst>
          </p:nvPr>
        </p:nvGraphicFramePr>
        <p:xfrm>
          <a:off x="1828800" y="3810000"/>
          <a:ext cx="5486400" cy="167640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cap="none" normalizeH="0" baseline="0" dirty="0">
                        <a:ln>
                          <a:noFill/>
                        </a:ln>
                        <a:solidFill>
                          <a:schemeClr val="tx1"/>
                        </a:solidFill>
                        <a:effectLst/>
                        <a:latin typeface="+mn-lt"/>
                      </a:endParaRPr>
                    </a:p>
                  </a:txBody>
                  <a:tcPr anchor="ctr"/>
                </a:tc>
                <a:tc>
                  <a:txBody>
                    <a:bodyPr/>
                    <a:lstStyle/>
                    <a:p>
                      <a:pPr algn="ctr"/>
                      <a:r>
                        <a:rPr lang="en-US" sz="1600" b="1" dirty="0"/>
                        <a:t>Make</a:t>
                      </a:r>
                    </a:p>
                  </a:txBody>
                  <a:tcPr/>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Direct materials</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algn="r"/>
                      <a:r>
                        <a:rPr lang="en-US" sz="1600" dirty="0"/>
                        <a:t>$0.45</a:t>
                      </a:r>
                    </a:p>
                  </a:txBody>
                  <a:tcPr/>
                </a:tc>
                <a:extLst>
                  <a:ext uri="{0D108BD9-81ED-4DB2-BD59-A6C34878D82A}">
                    <a16:rowId xmlns:a16="http://schemas.microsoft.com/office/drawing/2014/main" val="10001"/>
                  </a:ext>
                </a:extLst>
              </a:tr>
              <a:tr h="167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Direct labor</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algn="r"/>
                      <a:r>
                        <a:rPr lang="en-US" sz="1600" dirty="0"/>
                        <a:t>0.50</a:t>
                      </a:r>
                    </a:p>
                  </a:txBody>
                  <a:tcPr/>
                </a:tc>
                <a:extLst>
                  <a:ext uri="{0D108BD9-81ED-4DB2-BD59-A6C34878D82A}">
                    <a16:rowId xmlns:a16="http://schemas.microsoft.com/office/drawing/2014/main" val="10002"/>
                  </a:ext>
                </a:extLst>
              </a:tr>
              <a:tr h="137160">
                <a:tc>
                  <a:txBody>
                    <a:bodyPr/>
                    <a:lstStyle/>
                    <a:p>
                      <a:r>
                        <a:rPr lang="en-US" sz="1600" dirty="0"/>
                        <a:t>Factory overhead</a:t>
                      </a:r>
                    </a:p>
                  </a:txBody>
                  <a:tcPr/>
                </a:tc>
                <a:tc>
                  <a:txBody>
                    <a:bodyPr/>
                    <a:lstStyle/>
                    <a:p>
                      <a:pPr algn="r"/>
                      <a:r>
                        <a:rPr lang="en-US" sz="1600" u="sng" dirty="0"/>
                        <a:t>0.50</a:t>
                      </a:r>
                    </a:p>
                  </a:txBody>
                  <a:tcPr/>
                </a:tc>
                <a:extLst>
                  <a:ext uri="{0D108BD9-81ED-4DB2-BD59-A6C34878D82A}">
                    <a16:rowId xmlns:a16="http://schemas.microsoft.com/office/drawing/2014/main" val="10003"/>
                  </a:ext>
                </a:extLst>
              </a:tr>
              <a:tr h="259080">
                <a:tc>
                  <a:txBody>
                    <a:bodyPr/>
                    <a:lstStyle/>
                    <a:p>
                      <a:r>
                        <a:rPr lang="en-US" sz="1600" dirty="0"/>
                        <a:t>Total cost to make</a:t>
                      </a:r>
                    </a:p>
                  </a:txBody>
                  <a:tcPr/>
                </a:tc>
                <a:tc>
                  <a:txBody>
                    <a:bodyPr/>
                    <a:lstStyle/>
                    <a:p>
                      <a:pPr algn="r"/>
                      <a:r>
                        <a:rPr lang="en-US" sz="1600" u="sng" dirty="0"/>
                        <a:t>$1.45</a:t>
                      </a:r>
                    </a:p>
                  </a:txBody>
                  <a:tcPr/>
                </a:tc>
                <a:extLst>
                  <a:ext uri="{0D108BD9-81ED-4DB2-BD59-A6C34878D82A}">
                    <a16:rowId xmlns:a16="http://schemas.microsoft.com/office/drawing/2014/main" val="10004"/>
                  </a:ext>
                </a:extLst>
              </a:tr>
            </a:tbl>
          </a:graphicData>
        </a:graphic>
      </p:graphicFrame>
      <p:sp>
        <p:nvSpPr>
          <p:cNvPr id="6" name="Content Placeholder 5"/>
          <p:cNvSpPr>
            <a:spLocks noGrp="1"/>
          </p:cNvSpPr>
          <p:nvPr>
            <p:ph sz="quarter" idx="16"/>
          </p:nvPr>
        </p:nvSpPr>
        <p:spPr>
          <a:xfrm>
            <a:off x="488212" y="5638800"/>
            <a:ext cx="8245760" cy="838200"/>
          </a:xfrm>
        </p:spPr>
        <p:txBody>
          <a:bodyPr/>
          <a:lstStyle/>
          <a:p>
            <a:pPr marL="0" indent="0">
              <a:buNone/>
              <a:defRPr/>
            </a:pPr>
            <a:r>
              <a:rPr lang="en-US" sz="2400" dirty="0">
                <a:cs typeface="Arial" panose="020B0604020202020204" pitchFamily="34" charset="0"/>
              </a:rPr>
              <a:t>Normal, </a:t>
            </a:r>
            <a:r>
              <a:rPr lang="en-US" sz="2400" u="sng" dirty="0">
                <a:cs typeface="Arial" panose="020B0604020202020204" pitchFamily="34" charset="0"/>
              </a:rPr>
              <a:t>predetermined</a:t>
            </a:r>
            <a:r>
              <a:rPr lang="en-US" sz="2400" dirty="0">
                <a:cs typeface="Arial" panose="020B0604020202020204" pitchFamily="34" charset="0"/>
              </a:rPr>
              <a:t> </a:t>
            </a:r>
            <a:r>
              <a:rPr lang="en-US" sz="2400" u="sng" dirty="0">
                <a:cs typeface="Arial" panose="020B0604020202020204" pitchFamily="34" charset="0"/>
              </a:rPr>
              <a:t>overhead application rate </a:t>
            </a:r>
            <a:r>
              <a:rPr lang="en-US" sz="2400" dirty="0">
                <a:cs typeface="Arial" panose="020B0604020202020204" pitchFamily="34" charset="0"/>
              </a:rPr>
              <a:t>is 100% of direct labor cost.</a:t>
            </a:r>
          </a:p>
        </p:txBody>
      </p:sp>
    </p:spTree>
    <p:extLst>
      <p:ext uri="{BB962C8B-B14F-4D97-AF65-F5344CB8AC3E}">
        <p14:creationId xmlns:p14="http://schemas.microsoft.com/office/powerpoint/2010/main" val="383127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02481"/>
            <a:ext cx="9144000" cy="728639"/>
          </a:xfrm>
        </p:spPr>
        <p:txBody>
          <a:bodyPr anchor="ctr"/>
          <a:lstStyle/>
          <a:p>
            <a:r>
              <a:rPr lang="en-US" altLang="en-US" sz="3600" dirty="0">
                <a:ea typeface="ＭＳ Ｐゴシック" pitchFamily="34" charset="-128"/>
              </a:rPr>
              <a:t>Make or Buy (3 of 4)</a:t>
            </a:r>
            <a:endParaRPr lang="en-US" sz="3600" dirty="0"/>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457200" y="2362200"/>
            <a:ext cx="8153400" cy="4038600"/>
          </a:xfrm>
        </p:spPr>
        <p:txBody>
          <a:bodyPr/>
          <a:lstStyle/>
          <a:p>
            <a:pPr marL="0" indent="0" eaLnBrk="1" hangingPunct="1">
              <a:spcBef>
                <a:spcPct val="0"/>
              </a:spcBef>
              <a:buFont typeface="Wingdings" panose="05000000000000000000" pitchFamily="2" charset="2"/>
              <a:buNone/>
              <a:defRPr/>
            </a:pPr>
            <a:r>
              <a:rPr lang="en-US" altLang="en-US" sz="2600" dirty="0">
                <a:cs typeface="Arial" panose="020B0604020202020204" pitchFamily="34" charset="0"/>
              </a:rPr>
              <a:t>FasTrac can buy Part 417 from a supplier for $1.20.  How much overhead do we have to eliminate before we should buy this part? </a:t>
            </a:r>
          </a:p>
          <a:p>
            <a:pPr marL="0" indent="0" eaLnBrk="1" hangingPunct="1">
              <a:spcBef>
                <a:spcPct val="0"/>
              </a:spcBef>
              <a:buNone/>
              <a:defRPr/>
            </a:pPr>
            <a:r>
              <a:rPr lang="en-US" altLang="en-US" sz="2600" dirty="0">
                <a:cs typeface="Arial" panose="020B0604020202020204" pitchFamily="34" charset="0"/>
              </a:rPr>
              <a:t>Assume management computes an incremental overhead rate of $0.20 per unit if it makes the part. . .</a:t>
            </a:r>
          </a:p>
        </p:txBody>
      </p:sp>
    </p:spTree>
    <p:extLst>
      <p:ext uri="{BB962C8B-B14F-4D97-AF65-F5344CB8AC3E}">
        <p14:creationId xmlns:p14="http://schemas.microsoft.com/office/powerpoint/2010/main" val="11312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r>
              <a:rPr lang="en-US" altLang="en-US" dirty="0">
                <a:ea typeface="ＭＳ Ｐゴシック" pitchFamily="34" charset="-128"/>
              </a:rPr>
              <a:t>Make or Buy (4 of 4)</a:t>
            </a:r>
            <a:endParaRPr lang="en-US" dirty="0"/>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419100" y="2133600"/>
            <a:ext cx="8267700" cy="467188"/>
          </a:xfrm>
        </p:spPr>
        <p:txBody>
          <a:bodyPr/>
          <a:lstStyle/>
          <a:p>
            <a:pPr algn="ctr" eaLnBrk="1" hangingPunct="1">
              <a:spcBef>
                <a:spcPct val="0"/>
              </a:spcBef>
              <a:buFont typeface="Wingdings" panose="05000000000000000000" pitchFamily="2" charset="2"/>
              <a:buNone/>
              <a:defRPr/>
            </a:pPr>
            <a:r>
              <a:rPr lang="en-US" altLang="en-US" sz="2400" dirty="0">
                <a:cs typeface="Arial" panose="020B0604020202020204" pitchFamily="34" charset="0"/>
              </a:rPr>
              <a:t>Make versus Buy Analysis</a:t>
            </a:r>
          </a:p>
        </p:txBody>
      </p:sp>
      <p:graphicFrame>
        <p:nvGraphicFramePr>
          <p:cNvPr id="8" name="Table 7"/>
          <p:cNvGraphicFramePr>
            <a:graphicFrameLocks noGrp="1"/>
          </p:cNvGraphicFramePr>
          <p:nvPr>
            <p:extLst>
              <p:ext uri="{D42A27DB-BD31-4B8C-83A1-F6EECF244321}">
                <p14:modId xmlns:p14="http://schemas.microsoft.com/office/powerpoint/2010/main" val="1365109040"/>
              </p:ext>
            </p:extLst>
          </p:nvPr>
        </p:nvGraphicFramePr>
        <p:xfrm>
          <a:off x="2545715" y="2788920"/>
          <a:ext cx="3931285" cy="201168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20000"/>
                    </a:ext>
                  </a:extLst>
                </a:gridCol>
                <a:gridCol w="852805">
                  <a:extLst>
                    <a:ext uri="{9D8B030D-6E8A-4147-A177-3AD203B41FA5}">
                      <a16:colId xmlns:a16="http://schemas.microsoft.com/office/drawing/2014/main" val="20001"/>
                    </a:ext>
                  </a:extLst>
                </a:gridCol>
                <a:gridCol w="843280">
                  <a:extLst>
                    <a:ext uri="{9D8B030D-6E8A-4147-A177-3AD203B41FA5}">
                      <a16:colId xmlns:a16="http://schemas.microsoft.com/office/drawing/2014/main" val="20002"/>
                    </a:ext>
                  </a:extLst>
                </a:gridCol>
              </a:tblGrid>
              <a:tr h="152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cap="none" normalizeH="0" baseline="0" dirty="0">
                        <a:ln>
                          <a:noFill/>
                        </a:ln>
                        <a:solidFill>
                          <a:schemeClr val="tx1"/>
                        </a:solidFill>
                        <a:effectLst/>
                        <a:latin typeface="+mn-lt"/>
                      </a:endParaRPr>
                    </a:p>
                  </a:txBody>
                  <a:tcPr anchor="ctr"/>
                </a:tc>
                <a:tc>
                  <a:txBody>
                    <a:bodyPr/>
                    <a:lstStyle/>
                    <a:p>
                      <a:pPr algn="ctr"/>
                      <a:r>
                        <a:rPr lang="en-US" sz="1600" b="1" dirty="0"/>
                        <a:t>Make</a:t>
                      </a:r>
                    </a:p>
                  </a:txBody>
                  <a:tcPr/>
                </a:tc>
                <a:tc>
                  <a:txBody>
                    <a:bodyPr/>
                    <a:lstStyle/>
                    <a:p>
                      <a:pPr algn="ctr"/>
                      <a:r>
                        <a:rPr lang="en-US" sz="1600" b="1" dirty="0"/>
                        <a:t>Buy</a:t>
                      </a:r>
                    </a:p>
                  </a:txBody>
                  <a:tcPr/>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Direct materials</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algn="r"/>
                      <a:r>
                        <a:rPr lang="en-US" sz="1600" dirty="0"/>
                        <a:t>$0.45</a:t>
                      </a:r>
                    </a:p>
                  </a:txBody>
                  <a:tcPr/>
                </a:tc>
                <a:tc>
                  <a:txBody>
                    <a:bodyPr/>
                    <a:lstStyle/>
                    <a:p>
                      <a:pPr algn="r"/>
                      <a:r>
                        <a:rPr lang="en-US" sz="1600" dirty="0"/>
                        <a:t>----</a:t>
                      </a:r>
                    </a:p>
                  </a:txBody>
                  <a:tcPr/>
                </a:tc>
                <a:extLst>
                  <a:ext uri="{0D108BD9-81ED-4DB2-BD59-A6C34878D82A}">
                    <a16:rowId xmlns:a16="http://schemas.microsoft.com/office/drawing/2014/main" val="10001"/>
                  </a:ext>
                </a:extLst>
              </a:tr>
              <a:tr h="167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u="none" strike="noStrike" cap="none" normalizeH="0" baseline="0" dirty="0">
                          <a:ln>
                            <a:noFill/>
                          </a:ln>
                          <a:effectLst/>
                        </a:rPr>
                        <a:t>Direct labor</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algn="r"/>
                      <a:r>
                        <a:rPr lang="en-US" sz="1600" dirty="0"/>
                        <a:t>0.50</a:t>
                      </a:r>
                    </a:p>
                  </a:txBody>
                  <a:tcPr/>
                </a:tc>
                <a:tc>
                  <a:txBody>
                    <a:bodyPr/>
                    <a:lstStyle/>
                    <a:p>
                      <a:pPr algn="r"/>
                      <a:r>
                        <a:rPr lang="en-US" sz="1600" dirty="0"/>
                        <a:t>----</a:t>
                      </a:r>
                    </a:p>
                  </a:txBody>
                  <a:tcPr/>
                </a:tc>
                <a:extLst>
                  <a:ext uri="{0D108BD9-81ED-4DB2-BD59-A6C34878D82A}">
                    <a16:rowId xmlns:a16="http://schemas.microsoft.com/office/drawing/2014/main" val="10002"/>
                  </a:ext>
                </a:extLst>
              </a:tr>
              <a:tr h="137160">
                <a:tc>
                  <a:txBody>
                    <a:bodyPr/>
                    <a:lstStyle/>
                    <a:p>
                      <a:r>
                        <a:rPr lang="en-US" sz="1600" b="1" dirty="0"/>
                        <a:t>Overhead costs</a:t>
                      </a:r>
                    </a:p>
                  </a:txBody>
                  <a:tcPr/>
                </a:tc>
                <a:tc>
                  <a:txBody>
                    <a:bodyPr/>
                    <a:lstStyle/>
                    <a:p>
                      <a:pPr algn="r"/>
                      <a:r>
                        <a:rPr lang="en-US" sz="1600" dirty="0"/>
                        <a:t>?</a:t>
                      </a:r>
                    </a:p>
                  </a:txBody>
                  <a:tcPr/>
                </a:tc>
                <a:tc>
                  <a:txBody>
                    <a:bodyPr/>
                    <a:lstStyle/>
                    <a:p>
                      <a:pPr algn="r"/>
                      <a:r>
                        <a:rPr lang="en-US" sz="1600" dirty="0"/>
                        <a:t>----</a:t>
                      </a:r>
                    </a:p>
                  </a:txBody>
                  <a:tcPr/>
                </a:tc>
                <a:extLst>
                  <a:ext uri="{0D108BD9-81ED-4DB2-BD59-A6C34878D82A}">
                    <a16:rowId xmlns:a16="http://schemas.microsoft.com/office/drawing/2014/main" val="10003"/>
                  </a:ext>
                </a:extLst>
              </a:tr>
              <a:tr h="259080">
                <a:tc>
                  <a:txBody>
                    <a:bodyPr/>
                    <a:lstStyle/>
                    <a:p>
                      <a:r>
                        <a:rPr lang="en-US" sz="1600" dirty="0"/>
                        <a:t>Purchase price</a:t>
                      </a:r>
                    </a:p>
                  </a:txBody>
                  <a:tcPr/>
                </a:tc>
                <a:tc>
                  <a:txBody>
                    <a:bodyPr/>
                    <a:lstStyle/>
                    <a:p>
                      <a:pPr algn="r"/>
                      <a:r>
                        <a:rPr lang="en-US" sz="1600" u="sng" dirty="0"/>
                        <a:t>----</a:t>
                      </a:r>
                    </a:p>
                  </a:txBody>
                  <a:tcPr/>
                </a:tc>
                <a:tc>
                  <a:txBody>
                    <a:bodyPr/>
                    <a:lstStyle/>
                    <a:p>
                      <a:pPr algn="r"/>
                      <a:r>
                        <a:rPr lang="en-US" sz="1600" u="sng" dirty="0"/>
                        <a:t>$1.20</a:t>
                      </a:r>
                    </a:p>
                  </a:txBody>
                  <a:tcPr/>
                </a:tc>
                <a:extLst>
                  <a:ext uri="{0D108BD9-81ED-4DB2-BD59-A6C34878D82A}">
                    <a16:rowId xmlns:a16="http://schemas.microsoft.com/office/drawing/2014/main" val="10004"/>
                  </a:ext>
                </a:extLst>
              </a:tr>
              <a:tr h="259080">
                <a:tc>
                  <a:txBody>
                    <a:bodyPr/>
                    <a:lstStyle/>
                    <a:p>
                      <a:endParaRPr lang="en-US" sz="1600" dirty="0"/>
                    </a:p>
                  </a:txBody>
                  <a:tcPr/>
                </a:tc>
                <a:tc>
                  <a:txBody>
                    <a:bodyPr/>
                    <a:lstStyle/>
                    <a:p>
                      <a:pPr algn="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u="sng" dirty="0"/>
                        <a:t>$1.20</a:t>
                      </a:r>
                    </a:p>
                  </a:txBody>
                  <a:tcPr/>
                </a:tc>
                <a:extLst>
                  <a:ext uri="{0D108BD9-81ED-4DB2-BD59-A6C34878D82A}">
                    <a16:rowId xmlns:a16="http://schemas.microsoft.com/office/drawing/2014/main" val="10005"/>
                  </a:ext>
                </a:extLst>
              </a:tr>
            </a:tbl>
          </a:graphicData>
        </a:graphic>
      </p:graphicFrame>
      <p:sp>
        <p:nvSpPr>
          <p:cNvPr id="2" name="Content Placeholder 1"/>
          <p:cNvSpPr>
            <a:spLocks noGrp="1"/>
          </p:cNvSpPr>
          <p:nvPr>
            <p:ph sz="quarter" idx="16"/>
          </p:nvPr>
        </p:nvSpPr>
        <p:spPr>
          <a:xfrm>
            <a:off x="412012" y="5105400"/>
            <a:ext cx="8389088" cy="1251515"/>
          </a:xfrm>
        </p:spPr>
        <p:txBody>
          <a:bodyPr/>
          <a:lstStyle/>
          <a:p>
            <a:pPr marL="0" indent="0" eaLnBrk="1" hangingPunct="1">
              <a:buNone/>
              <a:defRPr/>
            </a:pPr>
            <a:r>
              <a:rPr lang="en-US" sz="2400" dirty="0"/>
              <a:t>We must eliminate $0.25 per unit ($1.20 - $0.95) of overhead, to make the total cost of making the component less than the purchase price of $1.20.</a:t>
            </a:r>
          </a:p>
        </p:txBody>
      </p:sp>
    </p:spTree>
    <p:extLst>
      <p:ext uri="{BB962C8B-B14F-4D97-AF65-F5344CB8AC3E}">
        <p14:creationId xmlns:p14="http://schemas.microsoft.com/office/powerpoint/2010/main" val="63148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pPr>
              <a:defRPr/>
            </a:pPr>
            <a:r>
              <a:rPr lang="en-US" dirty="0"/>
              <a:t>NEED-TO-KNOW 23-3 (1 of 2)</a:t>
            </a:r>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381000" y="2209800"/>
            <a:ext cx="8305800" cy="4267200"/>
          </a:xfrm>
        </p:spPr>
        <p:txBody>
          <a:bodyPr/>
          <a:lstStyle/>
          <a:p>
            <a:pPr marL="0" indent="0">
              <a:spcBef>
                <a:spcPct val="0"/>
              </a:spcBef>
              <a:buNone/>
            </a:pPr>
            <a:r>
              <a:rPr lang="en-US" altLang="en-US" sz="2400" dirty="0">
                <a:solidFill>
                  <a:srgbClr val="000000"/>
                </a:solidFill>
              </a:rPr>
              <a:t>A company currently buys a key part for a product it manufactures. The company buys the part for $5 per unit and believes it can make the part for $1.50 per unit for direct materials and $2.50 per unit for direct</a:t>
            </a:r>
            <a:r>
              <a:rPr lang="en-US" altLang="en-US" sz="2400" dirty="0"/>
              <a:t> </a:t>
            </a:r>
            <a:r>
              <a:rPr lang="en-US" altLang="en-US" sz="2400" dirty="0">
                <a:solidFill>
                  <a:srgbClr val="000000"/>
                </a:solidFill>
              </a:rPr>
              <a:t>labor. The company allocates overhead costs at the rate of 50% of direct labor. Incremental overhead costs</a:t>
            </a:r>
            <a:r>
              <a:rPr lang="en-US" altLang="en-US" sz="2400" dirty="0"/>
              <a:t> </a:t>
            </a:r>
            <a:r>
              <a:rPr lang="en-US" altLang="en-US" sz="2400" dirty="0">
                <a:solidFill>
                  <a:srgbClr val="000000"/>
                </a:solidFill>
              </a:rPr>
              <a:t>to make this part are $0.75 per unit. Should the company make or buy the part?</a:t>
            </a:r>
            <a:endParaRPr lang="en-US" altLang="en-US" sz="2400" dirty="0"/>
          </a:p>
        </p:txBody>
      </p:sp>
    </p:spTree>
    <p:extLst>
      <p:ext uri="{BB962C8B-B14F-4D97-AF65-F5344CB8AC3E}">
        <p14:creationId xmlns:p14="http://schemas.microsoft.com/office/powerpoint/2010/main" val="349616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pPr>
              <a:defRPr/>
            </a:pPr>
            <a:r>
              <a:rPr lang="en-US" dirty="0"/>
              <a:t>NEED-TO-KNOW 23-3 (2 of 2)</a:t>
            </a:r>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8" name="Table 7"/>
          <p:cNvGraphicFramePr>
            <a:graphicFrameLocks noGrp="1"/>
          </p:cNvGraphicFramePr>
          <p:nvPr>
            <p:extLst>
              <p:ext uri="{D42A27DB-BD31-4B8C-83A1-F6EECF244321}">
                <p14:modId xmlns:p14="http://schemas.microsoft.com/office/powerpoint/2010/main" val="3444354810"/>
              </p:ext>
            </p:extLst>
          </p:nvPr>
        </p:nvGraphicFramePr>
        <p:xfrm>
          <a:off x="1905000" y="2133600"/>
          <a:ext cx="5334000" cy="1981200"/>
        </p:xfrm>
        <a:graphic>
          <a:graphicData uri="http://schemas.openxmlformats.org/drawingml/2006/table">
            <a:tbl>
              <a:tblPr firstRow="1" bandRow="1">
                <a:tableStyleId>{5940675A-B579-460E-94D1-54222C63F5DA}</a:tableStyleId>
              </a:tblPr>
              <a:tblGrid>
                <a:gridCol w="2915751">
                  <a:extLst>
                    <a:ext uri="{9D8B030D-6E8A-4147-A177-3AD203B41FA5}">
                      <a16:colId xmlns:a16="http://schemas.microsoft.com/office/drawing/2014/main" val="20000"/>
                    </a:ext>
                  </a:extLst>
                </a:gridCol>
                <a:gridCol w="1215915">
                  <a:extLst>
                    <a:ext uri="{9D8B030D-6E8A-4147-A177-3AD203B41FA5}">
                      <a16:colId xmlns:a16="http://schemas.microsoft.com/office/drawing/2014/main" val="20001"/>
                    </a:ext>
                  </a:extLst>
                </a:gridCol>
                <a:gridCol w="1202334">
                  <a:extLst>
                    <a:ext uri="{9D8B030D-6E8A-4147-A177-3AD203B41FA5}">
                      <a16:colId xmlns:a16="http://schemas.microsoft.com/office/drawing/2014/main" val="20002"/>
                    </a:ext>
                  </a:extLst>
                </a:gridCol>
              </a:tblGrid>
              <a:tr h="330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000000"/>
                          </a:solidFill>
                          <a:effectLst/>
                          <a:latin typeface="+mn-lt"/>
                        </a:rPr>
                        <a:t>(per unit)</a:t>
                      </a:r>
                      <a:endParaRPr kumimoji="0" lang="en-US" altLang="en-US" sz="1800" b="0" i="0" u="none" strike="noStrike" cap="none" normalizeH="0" baseline="0" dirty="0">
                        <a:ln>
                          <a:noFill/>
                        </a:ln>
                        <a:solidFill>
                          <a:schemeClr val="tx1"/>
                        </a:solidFill>
                        <a:effectLst/>
                        <a:latin typeface="+mn-lt"/>
                      </a:endParaRPr>
                    </a:p>
                  </a:txBody>
                  <a:tcPr anchor="ctr"/>
                </a:tc>
                <a:tc>
                  <a:txBody>
                    <a:bodyPr/>
                    <a:lstStyle/>
                    <a:p>
                      <a:pPr algn="ctr"/>
                      <a:r>
                        <a:rPr lang="en-US" sz="1400" b="1" dirty="0">
                          <a:latin typeface="+mn-lt"/>
                        </a:rPr>
                        <a:t>Make</a:t>
                      </a:r>
                    </a:p>
                  </a:txBody>
                  <a:tcPr/>
                </a:tc>
                <a:tc>
                  <a:txBody>
                    <a:bodyPr/>
                    <a:lstStyle/>
                    <a:p>
                      <a:pPr algn="ctr"/>
                      <a:r>
                        <a:rPr lang="en-US" sz="1400" b="1" dirty="0">
                          <a:latin typeface="+mn-lt"/>
                        </a:rPr>
                        <a:t>Buy</a:t>
                      </a:r>
                    </a:p>
                  </a:txBody>
                  <a:tcPr/>
                </a:tc>
                <a:extLst>
                  <a:ext uri="{0D108BD9-81ED-4DB2-BD59-A6C34878D82A}">
                    <a16:rowId xmlns:a16="http://schemas.microsoft.com/office/drawing/2014/main" val="10000"/>
                  </a:ext>
                </a:extLst>
              </a:tr>
              <a:tr h="33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mn-lt"/>
                        </a:rPr>
                        <a:t>Direct materials</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$1.50</a:t>
                      </a:r>
                      <a:endParaRPr kumimoji="0" lang="en-US" altLang="en-US" sz="1800" b="0" i="0" u="none" strike="noStrike" cap="none" normalizeH="0" baseline="0" dirty="0">
                        <a:ln>
                          <a:noFill/>
                        </a:ln>
                        <a:solidFill>
                          <a:schemeClr val="tx1"/>
                        </a:solidFill>
                        <a:effectLst/>
                        <a:latin typeface="+mn-lt"/>
                      </a:endParaRPr>
                    </a:p>
                  </a:txBody>
                  <a:tcPr/>
                </a:tc>
                <a:tc>
                  <a:txBody>
                    <a:bodyPr/>
                    <a:lstStyle/>
                    <a:p>
                      <a:pPr algn="r"/>
                      <a:endParaRPr lang="en-US" sz="1400" dirty="0">
                        <a:latin typeface="+mn-lt"/>
                      </a:endParaRPr>
                    </a:p>
                  </a:txBody>
                  <a:tcPr/>
                </a:tc>
                <a:extLst>
                  <a:ext uri="{0D108BD9-81ED-4DB2-BD59-A6C34878D82A}">
                    <a16:rowId xmlns:a16="http://schemas.microsoft.com/office/drawing/2014/main" val="10001"/>
                  </a:ext>
                </a:extLst>
              </a:tr>
              <a:tr h="33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mn-lt"/>
                        </a:rPr>
                        <a:t>Direct labor</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2.50</a:t>
                      </a:r>
                      <a:endParaRPr kumimoji="0" lang="en-US" altLang="en-US" sz="1800" b="0" i="0" u="none" strike="noStrike" cap="none" normalizeH="0" baseline="0" dirty="0">
                        <a:ln>
                          <a:noFill/>
                        </a:ln>
                        <a:solidFill>
                          <a:schemeClr val="tx1"/>
                        </a:solidFill>
                        <a:effectLst/>
                        <a:latin typeface="+mn-lt"/>
                      </a:endParaRPr>
                    </a:p>
                  </a:txBody>
                  <a:tcPr/>
                </a:tc>
                <a:tc>
                  <a:txBody>
                    <a:bodyPr/>
                    <a:lstStyle/>
                    <a:p>
                      <a:pPr algn="r"/>
                      <a:endParaRPr lang="en-US" sz="1400" dirty="0">
                        <a:latin typeface="+mn-lt"/>
                      </a:endParaRPr>
                    </a:p>
                  </a:txBody>
                  <a:tcPr/>
                </a:tc>
                <a:extLst>
                  <a:ext uri="{0D108BD9-81ED-4DB2-BD59-A6C34878D82A}">
                    <a16:rowId xmlns:a16="http://schemas.microsoft.com/office/drawing/2014/main" val="10002"/>
                  </a:ext>
                </a:extLst>
              </a:tr>
              <a:tr h="330200">
                <a:tc>
                  <a:txBody>
                    <a:bodyPr/>
                    <a:lstStyle/>
                    <a:p>
                      <a:r>
                        <a:rPr lang="en-US" sz="1400" b="0" dirty="0">
                          <a:latin typeface="+mn-lt"/>
                        </a:rPr>
                        <a:t>Overhead</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0.75</a:t>
                      </a:r>
                      <a:endParaRPr kumimoji="0" lang="en-US" altLang="en-US" sz="1800" b="0" i="0" u="none" strike="noStrike" cap="none" normalizeH="0" baseline="0" dirty="0">
                        <a:ln>
                          <a:noFill/>
                        </a:ln>
                        <a:solidFill>
                          <a:schemeClr val="tx1"/>
                        </a:solidFill>
                        <a:effectLst/>
                        <a:latin typeface="+mn-lt"/>
                      </a:endParaRPr>
                    </a:p>
                  </a:txBody>
                  <a:tcPr/>
                </a:tc>
                <a:tc>
                  <a:txBody>
                    <a:bodyPr/>
                    <a:lstStyle/>
                    <a:p>
                      <a:pPr algn="r"/>
                      <a:endParaRPr lang="en-US" sz="1400" dirty="0">
                        <a:latin typeface="+mn-lt"/>
                      </a:endParaRPr>
                    </a:p>
                  </a:txBody>
                  <a:tcPr/>
                </a:tc>
                <a:extLst>
                  <a:ext uri="{0D108BD9-81ED-4DB2-BD59-A6C34878D82A}">
                    <a16:rowId xmlns:a16="http://schemas.microsoft.com/office/drawing/2014/main" val="10003"/>
                  </a:ext>
                </a:extLst>
              </a:tr>
              <a:tr h="330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rPr>
                        <a:t>Cost to buy the part</a:t>
                      </a:r>
                      <a:endParaRPr kumimoji="0" lang="en-US" altLang="en-US" sz="1800" b="0" i="0" u="none" strike="noStrike" cap="none" normalizeH="0" baseline="0" dirty="0">
                        <a:ln>
                          <a:noFill/>
                        </a:ln>
                        <a:solidFill>
                          <a:schemeClr val="tx1"/>
                        </a:solidFill>
                        <a:effectLst/>
                        <a:latin typeface="+mn-lt"/>
                      </a:endParaRPr>
                    </a:p>
                  </a:txBody>
                  <a:tcPr/>
                </a:tc>
                <a:tc>
                  <a:txBody>
                    <a:bodyPr/>
                    <a:lstStyle/>
                    <a:p>
                      <a:pPr algn="r"/>
                      <a:r>
                        <a:rPr lang="en-US" sz="1400" u="sng" dirty="0">
                          <a:latin typeface="+mn-lt"/>
                        </a:rPr>
                        <a:t>____</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$5.00</a:t>
                      </a:r>
                      <a:endParaRPr kumimoji="0" lang="en-US" altLang="en-US" sz="18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4"/>
                  </a:ext>
                </a:extLst>
              </a:tr>
              <a:tr h="33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Total cost per unit</a:t>
                      </a:r>
                      <a:endParaRPr kumimoji="0" lang="en-US" altLang="en-US" sz="18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$4.75</a:t>
                      </a:r>
                      <a:endParaRPr kumimoji="0" lang="en-US" altLang="en-US" sz="18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$5.00</a:t>
                      </a:r>
                      <a:endParaRPr kumimoji="0" lang="en-US" altLang="en-US" sz="18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5"/>
                  </a:ext>
                </a:extLst>
              </a:tr>
            </a:tbl>
          </a:graphicData>
        </a:graphic>
      </p:graphicFrame>
      <p:sp>
        <p:nvSpPr>
          <p:cNvPr id="2" name="Content Placeholder 1"/>
          <p:cNvSpPr>
            <a:spLocks noGrp="1"/>
          </p:cNvSpPr>
          <p:nvPr>
            <p:ph sz="quarter" idx="16"/>
          </p:nvPr>
        </p:nvSpPr>
        <p:spPr>
          <a:xfrm>
            <a:off x="412012" y="4445359"/>
            <a:ext cx="8389088" cy="1879241"/>
          </a:xfrm>
        </p:spPr>
        <p:txBody>
          <a:bodyPr/>
          <a:lstStyle/>
          <a:p>
            <a:pPr marL="0" lvl="0" indent="0">
              <a:spcBef>
                <a:spcPct val="0"/>
              </a:spcBef>
              <a:buNone/>
            </a:pPr>
            <a:r>
              <a:rPr lang="en-US" altLang="en-US" sz="2400" dirty="0">
                <a:solidFill>
                  <a:srgbClr val="000000"/>
                </a:solidFill>
              </a:rPr>
              <a:t>The company should make the part, because the $4.75 cost to make is less than the $5.00 cost to buy.</a:t>
            </a:r>
            <a:endParaRPr lang="en-US" altLang="en-US" sz="3200" dirty="0"/>
          </a:p>
        </p:txBody>
      </p:sp>
    </p:spTree>
    <p:extLst>
      <p:ext uri="{BB962C8B-B14F-4D97-AF65-F5344CB8AC3E}">
        <p14:creationId xmlns:p14="http://schemas.microsoft.com/office/powerpoint/2010/main" val="2324958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02481"/>
            <a:ext cx="9144000" cy="728639"/>
          </a:xfrm>
        </p:spPr>
        <p:txBody>
          <a:bodyPr anchor="ctr"/>
          <a:lstStyle/>
          <a:p>
            <a:r>
              <a:rPr lang="en-US" altLang="en-US" sz="3600" dirty="0">
                <a:ea typeface="ＭＳ Ｐゴシック" pitchFamily="34" charset="-128"/>
              </a:rPr>
              <a:t>Scrap or Rework (1 of 3)</a:t>
            </a:r>
            <a:endParaRPr lang="en-US" sz="3600" dirty="0"/>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04800" y="2209800"/>
            <a:ext cx="8534400" cy="4191000"/>
          </a:xfrm>
        </p:spPr>
        <p:txBody>
          <a:bodyPr/>
          <a:lstStyle/>
          <a:p>
            <a:pPr>
              <a:defRPr/>
            </a:pPr>
            <a:r>
              <a:rPr lang="en-US" altLang="en-US" sz="2400" dirty="0">
                <a:ea typeface="ＭＳ Ｐゴシック" panose="020B0600070205080204" pitchFamily="34" charset="-128"/>
              </a:rPr>
              <a:t>Often in manufacturing processes, we have products that do not pass inspection.  We can either sell them as is, or rework them to improve the quality. </a:t>
            </a:r>
          </a:p>
          <a:p>
            <a:pPr>
              <a:defRPr/>
            </a:pPr>
            <a:r>
              <a:rPr lang="en-US" sz="2400" dirty="0"/>
              <a:t>As long as </a:t>
            </a:r>
            <a:r>
              <a:rPr lang="en-US" sz="2400" b="1" dirty="0"/>
              <a:t>rework costs </a:t>
            </a:r>
            <a:r>
              <a:rPr lang="en-US" sz="2400" dirty="0"/>
              <a:t>are recovered through sale of the product, and rework</a:t>
            </a:r>
            <a:br>
              <a:rPr lang="en-US" sz="2400" dirty="0"/>
            </a:br>
            <a:r>
              <a:rPr lang="en-US" sz="2400" dirty="0"/>
              <a:t>does not interfere with normal production, we should rework rather than scrap.</a:t>
            </a:r>
          </a:p>
          <a:p>
            <a:pPr>
              <a:defRPr/>
            </a:pPr>
            <a:r>
              <a:rPr lang="en-US" sz="2400" dirty="0"/>
              <a:t>Costs incurred in manufacturing units of product that do not meet quality standards are </a:t>
            </a:r>
            <a:r>
              <a:rPr lang="en-US" sz="2400" b="1" dirty="0"/>
              <a:t>sunk costs </a:t>
            </a:r>
            <a:r>
              <a:rPr lang="en-US" sz="2400" dirty="0"/>
              <a:t>and cannot be recovered so they are irrelevant.</a:t>
            </a:r>
          </a:p>
        </p:txBody>
      </p:sp>
    </p:spTree>
    <p:extLst>
      <p:ext uri="{BB962C8B-B14F-4D97-AF65-F5344CB8AC3E}">
        <p14:creationId xmlns:p14="http://schemas.microsoft.com/office/powerpoint/2010/main" val="382518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02481"/>
            <a:ext cx="9144000" cy="728639"/>
          </a:xfrm>
        </p:spPr>
        <p:txBody>
          <a:bodyPr anchor="ctr"/>
          <a:lstStyle/>
          <a:p>
            <a:r>
              <a:rPr lang="en-US" altLang="en-US" sz="3600" dirty="0">
                <a:ea typeface="ＭＳ Ｐゴシック" pitchFamily="34" charset="-128"/>
              </a:rPr>
              <a:t>Scrap or Rework (2 of 3)</a:t>
            </a:r>
            <a:endParaRPr lang="en-US" sz="3600" dirty="0"/>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04800" y="2286000"/>
            <a:ext cx="8534400" cy="4114800"/>
          </a:xfrm>
        </p:spPr>
        <p:txBody>
          <a:bodyPr/>
          <a:lstStyle/>
          <a:p>
            <a:pPr marL="0" indent="0" eaLnBrk="1" hangingPunct="1">
              <a:lnSpc>
                <a:spcPct val="95000"/>
              </a:lnSpc>
              <a:spcBef>
                <a:spcPct val="50000"/>
              </a:spcBef>
              <a:buFont typeface="Wingdings" pitchFamily="2" charset="2"/>
              <a:buNone/>
            </a:pPr>
            <a:r>
              <a:rPr lang="en-US" altLang="en-US" sz="2600" b="1" u="sng" dirty="0"/>
              <a:t>Example</a:t>
            </a:r>
            <a:r>
              <a:rPr lang="en-US" altLang="en-US" sz="2600" dirty="0"/>
              <a:t>: FasTrac has 10,000 defective units that cost $1.00 each to make. The units can be scrapped now for $0.40 each or reworked at an additional cost of $0.80 per unit. If reworked, the units can be sold for the normal selling price of $1.50 each. Reworking the defective units will prevent the production of 10,000 new units that would also sell for $1.50.</a:t>
            </a:r>
          </a:p>
          <a:p>
            <a:pPr eaLnBrk="1" hangingPunct="1">
              <a:lnSpc>
                <a:spcPct val="95000"/>
              </a:lnSpc>
              <a:spcBef>
                <a:spcPct val="50000"/>
              </a:spcBef>
              <a:buNone/>
            </a:pPr>
            <a:r>
              <a:rPr lang="en-US" sz="2600" b="1" dirty="0"/>
              <a:t>Should FasTrac scrap or rework?</a:t>
            </a:r>
          </a:p>
        </p:txBody>
      </p:sp>
    </p:spTree>
    <p:extLst>
      <p:ext uri="{BB962C8B-B14F-4D97-AF65-F5344CB8AC3E}">
        <p14:creationId xmlns:p14="http://schemas.microsoft.com/office/powerpoint/2010/main" val="3399717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pPr>
              <a:defRPr/>
            </a:pPr>
            <a:r>
              <a:rPr lang="en-US" altLang="en-US" dirty="0">
                <a:latin typeface="+mj-lt"/>
                <a:ea typeface="ＭＳ Ｐゴシック" pitchFamily="34" charset="-128"/>
              </a:rPr>
              <a:t>Scrap or Rework (3 of 3)</a:t>
            </a:r>
            <a:endParaRPr lang="en-US" dirty="0">
              <a:latin typeface="+mj-lt"/>
            </a:endParaRPr>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381000" y="2209800"/>
            <a:ext cx="8534400" cy="914400"/>
          </a:xfrm>
        </p:spPr>
        <p:txBody>
          <a:bodyPr/>
          <a:lstStyle/>
          <a:p>
            <a:pPr marL="0" indent="0">
              <a:spcBef>
                <a:spcPct val="0"/>
              </a:spcBef>
              <a:buNone/>
            </a:pPr>
            <a:r>
              <a:rPr lang="en-US" sz="2400" kern="0" dirty="0"/>
              <a:t>Exhibit 23.5 </a:t>
            </a:r>
          </a:p>
          <a:p>
            <a:pPr marL="0" indent="0">
              <a:spcBef>
                <a:spcPct val="0"/>
              </a:spcBef>
              <a:buNone/>
            </a:pPr>
            <a:r>
              <a:rPr lang="en-US" altLang="en-US" sz="2400" dirty="0"/>
              <a:t>Scrap </a:t>
            </a:r>
            <a:r>
              <a:rPr lang="en-US" sz="2400" b="1" dirty="0"/>
              <a:t>10,000 units × $0.40 per unit</a:t>
            </a:r>
          </a:p>
        </p:txBody>
      </p:sp>
      <p:graphicFrame>
        <p:nvGraphicFramePr>
          <p:cNvPr id="8" name="Table 7"/>
          <p:cNvGraphicFramePr>
            <a:graphicFrameLocks noGrp="1"/>
          </p:cNvGraphicFramePr>
          <p:nvPr>
            <p:extLst>
              <p:ext uri="{D42A27DB-BD31-4B8C-83A1-F6EECF244321}">
                <p14:modId xmlns:p14="http://schemas.microsoft.com/office/powerpoint/2010/main" val="3506270467"/>
              </p:ext>
            </p:extLst>
          </p:nvPr>
        </p:nvGraphicFramePr>
        <p:xfrm>
          <a:off x="421053" y="3124200"/>
          <a:ext cx="8265747" cy="1854200"/>
        </p:xfrm>
        <a:graphic>
          <a:graphicData uri="http://schemas.openxmlformats.org/drawingml/2006/table">
            <a:tbl>
              <a:tblPr firstRow="1" bandRow="1">
                <a:tableStyleId>{5940675A-B579-460E-94D1-54222C63F5DA}</a:tableStyleId>
              </a:tblPr>
              <a:tblGrid>
                <a:gridCol w="5979747">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70840">
                <a:tc>
                  <a:txBody>
                    <a:bodyPr/>
                    <a:lstStyle/>
                    <a:p>
                      <a:pPr algn="ctr"/>
                      <a:r>
                        <a:rPr lang="en-US" sz="1400" b="1" dirty="0"/>
                        <a:t>$ per unit</a:t>
                      </a:r>
                    </a:p>
                  </a:txBody>
                  <a:tcPr anchor="ctr"/>
                </a:tc>
                <a:tc>
                  <a:txBody>
                    <a:bodyPr/>
                    <a:lstStyle/>
                    <a:p>
                      <a:pPr algn="ctr"/>
                      <a:r>
                        <a:rPr lang="en-US" sz="1400" b="1" dirty="0"/>
                        <a:t>Scrap</a:t>
                      </a:r>
                    </a:p>
                  </a:txBody>
                  <a:tcPr anchor="ctr"/>
                </a:tc>
                <a:tc>
                  <a:txBody>
                    <a:bodyPr/>
                    <a:lstStyle/>
                    <a:p>
                      <a:pPr algn="ctr"/>
                      <a:r>
                        <a:rPr lang="en-US" sz="1400" b="1" dirty="0"/>
                        <a:t>Rework</a:t>
                      </a:r>
                    </a:p>
                  </a:txBody>
                  <a:tcPr anchor="ctr"/>
                </a:tc>
                <a:extLst>
                  <a:ext uri="{0D108BD9-81ED-4DB2-BD59-A6C34878D82A}">
                    <a16:rowId xmlns:a16="http://schemas.microsoft.com/office/drawing/2014/main" val="10000"/>
                  </a:ext>
                </a:extLst>
              </a:tr>
              <a:tr h="370840">
                <a:tc>
                  <a:txBody>
                    <a:bodyPr/>
                    <a:lstStyle/>
                    <a:p>
                      <a:r>
                        <a:rPr lang="en-US" sz="1400" dirty="0"/>
                        <a:t>Sale of scrapped</a:t>
                      </a:r>
                      <a:r>
                        <a:rPr lang="en-US" sz="1400" baseline="0" dirty="0"/>
                        <a:t>/reworked units…………………………………………………</a:t>
                      </a:r>
                      <a:endParaRPr lang="en-US" sz="1400" dirty="0"/>
                    </a:p>
                  </a:txBody>
                  <a:tcPr anchor="ctr"/>
                </a:tc>
                <a:tc>
                  <a:txBody>
                    <a:bodyPr/>
                    <a:lstStyle/>
                    <a:p>
                      <a:pPr algn="r"/>
                      <a:r>
                        <a:rPr lang="en-US" sz="1400" dirty="0"/>
                        <a:t>$0.40</a:t>
                      </a:r>
                    </a:p>
                  </a:txBody>
                  <a:tcPr anchor="ctr"/>
                </a:tc>
                <a:tc>
                  <a:txBody>
                    <a:bodyPr/>
                    <a:lstStyle/>
                    <a:p>
                      <a:pPr algn="r"/>
                      <a:r>
                        <a:rPr lang="en-US" sz="1400" dirty="0"/>
                        <a:t>$1.50</a:t>
                      </a:r>
                    </a:p>
                  </a:txBody>
                  <a:tcPr anchor="ctr"/>
                </a:tc>
                <a:extLst>
                  <a:ext uri="{0D108BD9-81ED-4DB2-BD59-A6C34878D82A}">
                    <a16:rowId xmlns:a16="http://schemas.microsoft.com/office/drawing/2014/main" val="10001"/>
                  </a:ext>
                </a:extLst>
              </a:tr>
              <a:tr h="370840">
                <a:tc>
                  <a:txBody>
                    <a:bodyPr/>
                    <a:lstStyle/>
                    <a:p>
                      <a:r>
                        <a:rPr lang="en-US" sz="1400" dirty="0"/>
                        <a:t>Less out-of-pocket costs to rework</a:t>
                      </a:r>
                      <a:r>
                        <a:rPr lang="en-US" sz="1400" baseline="0" dirty="0"/>
                        <a:t> defects………………………………..</a:t>
                      </a:r>
                      <a:endParaRPr lang="en-US" sz="1400" dirty="0"/>
                    </a:p>
                  </a:txBody>
                  <a:tcPr anchor="ctr"/>
                </a:tc>
                <a:tc>
                  <a:txBody>
                    <a:bodyPr/>
                    <a:lstStyle/>
                    <a:p>
                      <a:pPr algn="r"/>
                      <a:endParaRPr lang="en-US" sz="1400" dirty="0"/>
                    </a:p>
                  </a:txBody>
                  <a:tcPr anchor="ctr"/>
                </a:tc>
                <a:tc>
                  <a:txBody>
                    <a:bodyPr/>
                    <a:lstStyle/>
                    <a:p>
                      <a:pPr algn="r"/>
                      <a:r>
                        <a:rPr lang="en-US" sz="1400" dirty="0"/>
                        <a:t>(0.80)</a:t>
                      </a:r>
                    </a:p>
                  </a:txBody>
                  <a:tcPr anchor="ctr"/>
                </a:tc>
                <a:extLst>
                  <a:ext uri="{0D108BD9-81ED-4DB2-BD59-A6C34878D82A}">
                    <a16:rowId xmlns:a16="http://schemas.microsoft.com/office/drawing/2014/main" val="10002"/>
                  </a:ext>
                </a:extLst>
              </a:tr>
              <a:tr h="370840">
                <a:tc>
                  <a:txBody>
                    <a:bodyPr/>
                    <a:lstStyle/>
                    <a:p>
                      <a:r>
                        <a:rPr lang="en-US" sz="1400" dirty="0"/>
                        <a:t>Less opportunity cost of not</a:t>
                      </a:r>
                      <a:r>
                        <a:rPr lang="en-US" sz="1400" baseline="0" dirty="0"/>
                        <a:t> making new units……………………………</a:t>
                      </a:r>
                      <a:endParaRPr lang="en-US" sz="1400" dirty="0"/>
                    </a:p>
                  </a:txBody>
                  <a:tcPr anchor="ctr"/>
                </a:tc>
                <a:tc>
                  <a:txBody>
                    <a:bodyPr/>
                    <a:lstStyle/>
                    <a:p>
                      <a:pPr algn="r"/>
                      <a:r>
                        <a:rPr lang="en-US" sz="1400" u="sng" dirty="0"/>
                        <a:t>_____</a:t>
                      </a:r>
                    </a:p>
                  </a:txBody>
                  <a:tcPr anchor="ctr"/>
                </a:tc>
                <a:tc>
                  <a:txBody>
                    <a:bodyPr/>
                    <a:lstStyle/>
                    <a:p>
                      <a:pPr algn="r"/>
                      <a:r>
                        <a:rPr lang="en-US" sz="1400" u="sng" dirty="0"/>
                        <a:t>(0.50)</a:t>
                      </a:r>
                    </a:p>
                  </a:txBody>
                  <a:tcPr anchor="ctr"/>
                </a:tc>
                <a:extLst>
                  <a:ext uri="{0D108BD9-81ED-4DB2-BD59-A6C34878D82A}">
                    <a16:rowId xmlns:a16="http://schemas.microsoft.com/office/drawing/2014/main" val="10003"/>
                  </a:ext>
                </a:extLst>
              </a:tr>
              <a:tr h="370840">
                <a:tc>
                  <a:txBody>
                    <a:bodyPr/>
                    <a:lstStyle/>
                    <a:p>
                      <a:r>
                        <a:rPr lang="en-US" sz="1400" dirty="0"/>
                        <a:t>Incremental</a:t>
                      </a:r>
                      <a:r>
                        <a:rPr lang="en-US" sz="1400" baseline="0" dirty="0"/>
                        <a:t> net income (per unit)……………………………………………….</a:t>
                      </a:r>
                      <a:endParaRPr lang="en-US" sz="1400" dirty="0"/>
                    </a:p>
                  </a:txBody>
                  <a:tcPr anchor="ctr"/>
                </a:tc>
                <a:tc>
                  <a:txBody>
                    <a:bodyPr/>
                    <a:lstStyle/>
                    <a:p>
                      <a:pPr algn="r"/>
                      <a:r>
                        <a:rPr lang="en-US" sz="1400" u="sng" dirty="0"/>
                        <a:t>$0.40</a:t>
                      </a:r>
                    </a:p>
                  </a:txBody>
                  <a:tcPr anchor="ctr"/>
                </a:tc>
                <a:tc>
                  <a:txBody>
                    <a:bodyPr/>
                    <a:lstStyle/>
                    <a:p>
                      <a:pPr algn="r"/>
                      <a:r>
                        <a:rPr lang="en-US" sz="1400" u="sng" dirty="0"/>
                        <a:t>$0.20</a:t>
                      </a:r>
                    </a:p>
                  </a:txBody>
                  <a:tcPr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6"/>
          </p:nvPr>
        </p:nvSpPr>
        <p:spPr>
          <a:xfrm>
            <a:off x="412012" y="5334001"/>
            <a:ext cx="8389088" cy="533399"/>
          </a:xfrm>
        </p:spPr>
        <p:txBody>
          <a:bodyPr/>
          <a:lstStyle/>
          <a:p>
            <a:pPr marL="0" indent="0" eaLnBrk="1" hangingPunct="1">
              <a:buNone/>
              <a:defRPr/>
            </a:pPr>
            <a:r>
              <a:rPr lang="en-US" sz="2400" u="sng" dirty="0"/>
              <a:t>Decision</a:t>
            </a:r>
            <a:r>
              <a:rPr lang="en-US" sz="2400" dirty="0"/>
              <a:t>: FasTrac should scrap the units now.</a:t>
            </a:r>
          </a:p>
        </p:txBody>
      </p:sp>
    </p:spTree>
    <p:extLst>
      <p:ext uri="{BB962C8B-B14F-4D97-AF65-F5344CB8AC3E}">
        <p14:creationId xmlns:p14="http://schemas.microsoft.com/office/powerpoint/2010/main" val="359589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02481"/>
            <a:ext cx="9144000" cy="728639"/>
          </a:xfrm>
        </p:spPr>
        <p:txBody>
          <a:bodyPr anchor="ctr"/>
          <a:lstStyle/>
          <a:p>
            <a:r>
              <a:rPr lang="en-US" altLang="en-US" sz="3600" dirty="0">
                <a:ea typeface="ＭＳ Ｐゴシック" pitchFamily="34" charset="-128"/>
              </a:rPr>
              <a:t>Sell or Process Further (1 of 3)</a:t>
            </a:r>
            <a:endParaRPr lang="en-US" sz="3600" dirty="0"/>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04800" y="2286000"/>
            <a:ext cx="8534400" cy="4114800"/>
          </a:xfrm>
        </p:spPr>
        <p:txBody>
          <a:bodyPr/>
          <a:lstStyle/>
          <a:p>
            <a:pPr eaLnBrk="1" hangingPunct="1">
              <a:lnSpc>
                <a:spcPct val="90000"/>
              </a:lnSpc>
              <a:buClr>
                <a:schemeClr val="tx1"/>
              </a:buClr>
              <a:buSzPct val="100000"/>
              <a:defRPr/>
            </a:pPr>
            <a:r>
              <a:rPr lang="en-US" sz="2600" dirty="0"/>
              <a:t>Businesses are often faced with the decision to sell partially completed products as is or to process  them further for sale as other products.</a:t>
            </a:r>
          </a:p>
          <a:p>
            <a:pPr eaLnBrk="1" hangingPunct="1">
              <a:lnSpc>
                <a:spcPct val="90000"/>
              </a:lnSpc>
              <a:buClr>
                <a:schemeClr val="tx1"/>
              </a:buClr>
              <a:buSzPct val="100000"/>
              <a:defRPr/>
            </a:pPr>
            <a:r>
              <a:rPr lang="en-US" sz="2600" dirty="0"/>
              <a:t>As a </a:t>
            </a:r>
            <a:r>
              <a:rPr lang="en-US" sz="2600" b="1" dirty="0"/>
              <a:t>general rule</a:t>
            </a:r>
            <a:r>
              <a:rPr lang="en-US" sz="2600" dirty="0">
                <a:effectLst>
                  <a:outerShdw blurRad="38100" dist="38100" dir="2700000" algn="tl">
                    <a:srgbClr val="FFFFFF"/>
                  </a:outerShdw>
                </a:effectLst>
              </a:rPr>
              <a:t>, </a:t>
            </a:r>
            <a:r>
              <a:rPr lang="en-US" sz="2600" dirty="0"/>
              <a:t>we process further only if incremental revenues exceed incremental costs.</a:t>
            </a:r>
          </a:p>
        </p:txBody>
      </p:sp>
    </p:spTree>
    <p:extLst>
      <p:ext uri="{BB962C8B-B14F-4D97-AF65-F5344CB8AC3E}">
        <p14:creationId xmlns:p14="http://schemas.microsoft.com/office/powerpoint/2010/main" val="791981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02481"/>
            <a:ext cx="9144000" cy="728639"/>
          </a:xfrm>
        </p:spPr>
        <p:txBody>
          <a:bodyPr anchor="ctr"/>
          <a:lstStyle/>
          <a:p>
            <a:r>
              <a:rPr lang="en-US" altLang="en-US" sz="3600" dirty="0">
                <a:ea typeface="ＭＳ Ｐゴシック" pitchFamily="34" charset="-128"/>
              </a:rPr>
              <a:t>Sell or Process Further (2 of 3)</a:t>
            </a:r>
            <a:endParaRPr lang="en-US" sz="3600" dirty="0"/>
          </a:p>
        </p:txBody>
      </p:sp>
      <p:sp>
        <p:nvSpPr>
          <p:cNvPr id="4" name="Text Placeholder 3"/>
          <p:cNvSpPr>
            <a:spLocks noGrp="1"/>
          </p:cNvSpPr>
          <p:nvPr>
            <p:ph type="body" sz="quarter" idx="13"/>
          </p:nvPr>
        </p:nvSpPr>
        <p:spPr>
          <a:xfrm>
            <a:off x="609600" y="1560098"/>
            <a:ext cx="80010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04800" y="2286000"/>
            <a:ext cx="8534400" cy="4114800"/>
          </a:xfrm>
        </p:spPr>
        <p:txBody>
          <a:bodyPr/>
          <a:lstStyle/>
          <a:p>
            <a:pPr marL="0" indent="0" eaLnBrk="1" hangingPunct="1">
              <a:buClr>
                <a:schemeClr val="tx1"/>
              </a:buClr>
              <a:buSzPct val="100000"/>
              <a:buNone/>
              <a:defRPr/>
            </a:pPr>
            <a:r>
              <a:rPr lang="en-US" altLang="en-US" sz="2400" b="1" u="sng" dirty="0"/>
              <a:t>Example</a:t>
            </a:r>
            <a:r>
              <a:rPr lang="en-US" altLang="en-US" sz="2400" dirty="0"/>
              <a:t>: FasTrac has 40,000 units of partially finished product Q.  Processing costs to date are $30,000.  The 40,000 unfinished units can be sold as is, for $50,000 or they can be processed further to produce finished products X, Y, and Z. Processing the units further will cost an additional $80,000 and will yield total revenues of $150,000.</a:t>
            </a:r>
          </a:p>
          <a:p>
            <a:pPr marL="0" indent="0" eaLnBrk="1" hangingPunct="1">
              <a:buClr>
                <a:schemeClr val="tx1"/>
              </a:buClr>
              <a:buSzPct val="100000"/>
              <a:buNone/>
              <a:defRPr/>
            </a:pPr>
            <a:r>
              <a:rPr lang="en-US" sz="2400" dirty="0"/>
              <a:t>FasTrac must decide whether the added revenues from selling finished products X, Y, and Z , exceed the costs of finishing them. . .</a:t>
            </a:r>
          </a:p>
        </p:txBody>
      </p:sp>
    </p:spTree>
    <p:extLst>
      <p:ext uri="{BB962C8B-B14F-4D97-AF65-F5344CB8AC3E}">
        <p14:creationId xmlns:p14="http://schemas.microsoft.com/office/powerpoint/2010/main" val="291444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62200"/>
            <a:ext cx="8153400" cy="2362200"/>
          </a:xfrm>
        </p:spPr>
        <p:txBody>
          <a:bodyPr/>
          <a:lstStyle/>
          <a:p>
            <a:r>
              <a:rPr lang="en-US" altLang="en-US" sz="3600" b="1" dirty="0">
                <a:latin typeface="+mn-lt"/>
                <a:ea typeface="Verdana" pitchFamily="34" charset="0"/>
                <a:cs typeface="Verdana" pitchFamily="34" charset="0"/>
              </a:rPr>
              <a:t>Learning Objective C1: </a:t>
            </a:r>
            <a:r>
              <a:rPr lang="en-US" dirty="0">
                <a:solidFill>
                  <a:prstClr val="black"/>
                </a:solidFill>
              </a:rPr>
              <a:t>Describe the importance of relevant costs for short-term decisions.</a:t>
            </a:r>
            <a:endParaRPr lang="en-US" sz="3600" dirty="0">
              <a:latin typeface="+mn-lt"/>
            </a:endParaRPr>
          </a:p>
        </p:txBody>
      </p:sp>
    </p:spTree>
    <p:extLst>
      <p:ext uri="{BB962C8B-B14F-4D97-AF65-F5344CB8AC3E}">
        <p14:creationId xmlns:p14="http://schemas.microsoft.com/office/powerpoint/2010/main" val="53431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pPr>
              <a:defRPr/>
            </a:pPr>
            <a:r>
              <a:rPr lang="en-US" altLang="en-US" dirty="0">
                <a:ea typeface="ＭＳ Ｐゴシック" pitchFamily="34" charset="-128"/>
              </a:rPr>
              <a:t>Sell or Process Further (3 of 3)</a:t>
            </a:r>
            <a:endParaRPr lang="en-US" dirty="0">
              <a:latin typeface="+mj-lt"/>
            </a:endParaRPr>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8" name="Table 7"/>
          <p:cNvGraphicFramePr>
            <a:graphicFrameLocks noGrp="1"/>
          </p:cNvGraphicFramePr>
          <p:nvPr>
            <p:extLst>
              <p:ext uri="{D42A27DB-BD31-4B8C-83A1-F6EECF244321}">
                <p14:modId xmlns:p14="http://schemas.microsoft.com/office/powerpoint/2010/main" val="1974838978"/>
              </p:ext>
            </p:extLst>
          </p:nvPr>
        </p:nvGraphicFramePr>
        <p:xfrm>
          <a:off x="914400" y="2209800"/>
          <a:ext cx="7543800" cy="1691640"/>
        </p:xfrm>
        <a:graphic>
          <a:graphicData uri="http://schemas.openxmlformats.org/drawingml/2006/table">
            <a:tbl>
              <a:tblPr firstRow="1" lastRow="1" bandRow="1">
                <a:tableStyleId>{5940675A-B579-460E-94D1-54222C63F5DA}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endParaRPr lang="en-US" sz="1600" b="1" dirty="0">
                        <a:solidFill>
                          <a:schemeClr val="tx1"/>
                        </a:solidFill>
                      </a:endParaRPr>
                    </a:p>
                  </a:txBody>
                  <a:tcPr anchor="ctr"/>
                </a:tc>
                <a:tc>
                  <a:txBody>
                    <a:bodyPr/>
                    <a:lstStyle/>
                    <a:p>
                      <a:pPr algn="ctr"/>
                      <a:r>
                        <a:rPr lang="en-US" sz="1600" b="1" dirty="0">
                          <a:solidFill>
                            <a:schemeClr val="tx1"/>
                          </a:solidFill>
                        </a:rPr>
                        <a:t>Sell as Product Q</a:t>
                      </a:r>
                    </a:p>
                  </a:txBody>
                  <a:tcPr anchor="ctr"/>
                </a:tc>
                <a:tc>
                  <a:txBody>
                    <a:bodyPr/>
                    <a:lstStyle/>
                    <a:p>
                      <a:pPr algn="ctr"/>
                      <a:r>
                        <a:rPr lang="en-US" sz="1600" b="1" dirty="0">
                          <a:solidFill>
                            <a:schemeClr val="tx1"/>
                          </a:solidFill>
                        </a:rPr>
                        <a:t>Process</a:t>
                      </a:r>
                      <a:r>
                        <a:rPr lang="en-US" sz="1600" b="1" baseline="0" dirty="0">
                          <a:solidFill>
                            <a:schemeClr val="tx1"/>
                          </a:solidFill>
                        </a:rPr>
                        <a:t> Further into</a:t>
                      </a:r>
                    </a:p>
                    <a:p>
                      <a:pPr algn="ctr"/>
                      <a:r>
                        <a:rPr lang="en-US" sz="1600" b="1" baseline="0" dirty="0">
                          <a:solidFill>
                            <a:schemeClr val="tx1"/>
                          </a:solidFill>
                        </a:rPr>
                        <a:t>Products X, Y, and Z</a:t>
                      </a:r>
                    </a:p>
                  </a:txBody>
                  <a:tcPr anchor="ctr"/>
                </a:tc>
                <a:extLst>
                  <a:ext uri="{0D108BD9-81ED-4DB2-BD59-A6C34878D82A}">
                    <a16:rowId xmlns:a16="http://schemas.microsoft.com/office/drawing/2014/main" val="10000"/>
                  </a:ext>
                </a:extLst>
              </a:tr>
              <a:tr h="370840">
                <a:tc>
                  <a:txBody>
                    <a:bodyPr/>
                    <a:lstStyle/>
                    <a:p>
                      <a:r>
                        <a:rPr lang="en-US" sz="1600" dirty="0">
                          <a:solidFill>
                            <a:schemeClr val="tx1"/>
                          </a:solidFill>
                        </a:rPr>
                        <a:t>Incremental revenue</a:t>
                      </a:r>
                    </a:p>
                  </a:txBody>
                  <a:tcPr anchor="ctr"/>
                </a:tc>
                <a:tc>
                  <a:txBody>
                    <a:bodyPr/>
                    <a:lstStyle/>
                    <a:p>
                      <a:pPr algn="r"/>
                      <a:r>
                        <a:rPr lang="en-US" sz="1600" dirty="0">
                          <a:solidFill>
                            <a:schemeClr val="tx1"/>
                          </a:solidFill>
                        </a:rPr>
                        <a:t>$50,000</a:t>
                      </a:r>
                    </a:p>
                  </a:txBody>
                  <a:tcPr anchor="ctr"/>
                </a:tc>
                <a:tc>
                  <a:txBody>
                    <a:bodyPr/>
                    <a:lstStyle/>
                    <a:p>
                      <a:pPr algn="r"/>
                      <a:r>
                        <a:rPr lang="en-US" sz="1600" dirty="0">
                          <a:solidFill>
                            <a:schemeClr val="tx1"/>
                          </a:solidFill>
                        </a:rPr>
                        <a:t>$150,000</a:t>
                      </a:r>
                    </a:p>
                  </a:txBody>
                  <a:tcPr anchor="ctr"/>
                </a:tc>
                <a:extLst>
                  <a:ext uri="{0D108BD9-81ED-4DB2-BD59-A6C34878D82A}">
                    <a16:rowId xmlns:a16="http://schemas.microsoft.com/office/drawing/2014/main" val="10001"/>
                  </a:ext>
                </a:extLst>
              </a:tr>
              <a:tr h="370840">
                <a:tc>
                  <a:txBody>
                    <a:bodyPr/>
                    <a:lstStyle/>
                    <a:p>
                      <a:r>
                        <a:rPr lang="en-US" sz="1600" dirty="0">
                          <a:solidFill>
                            <a:schemeClr val="tx1"/>
                          </a:solidFill>
                        </a:rPr>
                        <a:t>Incremental cost</a:t>
                      </a:r>
                    </a:p>
                  </a:txBody>
                  <a:tcPr anchor="ctr"/>
                </a:tc>
                <a:tc>
                  <a:txBody>
                    <a:bodyPr/>
                    <a:lstStyle/>
                    <a:p>
                      <a:pPr algn="r"/>
                      <a:r>
                        <a:rPr lang="en-US" sz="1600" u="sng" dirty="0">
                          <a:solidFill>
                            <a:schemeClr val="tx1"/>
                          </a:solidFill>
                        </a:rPr>
                        <a:t>----0----</a:t>
                      </a:r>
                    </a:p>
                  </a:txBody>
                  <a:tcPr anchor="ctr"/>
                </a:tc>
                <a:tc>
                  <a:txBody>
                    <a:bodyPr/>
                    <a:lstStyle/>
                    <a:p>
                      <a:pPr algn="r"/>
                      <a:r>
                        <a:rPr lang="en-US" sz="1600" u="sng" dirty="0">
                          <a:solidFill>
                            <a:schemeClr val="tx1"/>
                          </a:solidFill>
                        </a:rPr>
                        <a:t>(80,000)</a:t>
                      </a:r>
                    </a:p>
                  </a:txBody>
                  <a:tcPr anchor="ctr"/>
                </a:tc>
                <a:extLst>
                  <a:ext uri="{0D108BD9-81ED-4DB2-BD59-A6C34878D82A}">
                    <a16:rowId xmlns:a16="http://schemas.microsoft.com/office/drawing/2014/main" val="10002"/>
                  </a:ext>
                </a:extLst>
              </a:tr>
              <a:tr h="370840">
                <a:tc>
                  <a:txBody>
                    <a:bodyPr/>
                    <a:lstStyle/>
                    <a:p>
                      <a:r>
                        <a:rPr lang="en-US" sz="1600" dirty="0">
                          <a:solidFill>
                            <a:schemeClr val="tx1"/>
                          </a:solidFill>
                        </a:rPr>
                        <a:t>Incremental income</a:t>
                      </a:r>
                    </a:p>
                  </a:txBody>
                  <a:tcPr anchor="ctr"/>
                </a:tc>
                <a:tc>
                  <a:txBody>
                    <a:bodyPr/>
                    <a:lstStyle/>
                    <a:p>
                      <a:pPr algn="r"/>
                      <a:r>
                        <a:rPr lang="en-US" sz="1600" u="sng" baseline="0" dirty="0">
                          <a:solidFill>
                            <a:schemeClr val="tx1"/>
                          </a:solidFill>
                        </a:rPr>
                        <a:t>$50,000</a:t>
                      </a:r>
                    </a:p>
                  </a:txBody>
                  <a:tcPr anchor="ctr"/>
                </a:tc>
                <a:tc>
                  <a:txBody>
                    <a:bodyPr/>
                    <a:lstStyle/>
                    <a:p>
                      <a:pPr algn="r"/>
                      <a:r>
                        <a:rPr lang="en-US" sz="1600" u="sng" baseline="0" dirty="0">
                          <a:solidFill>
                            <a:schemeClr val="tx1"/>
                          </a:solidFill>
                        </a:rPr>
                        <a:t>$70,000</a:t>
                      </a:r>
                    </a:p>
                  </a:txBody>
                  <a:tcPr anchor="ctr"/>
                </a:tc>
                <a:extLst>
                  <a:ext uri="{0D108BD9-81ED-4DB2-BD59-A6C34878D82A}">
                    <a16:rowId xmlns:a16="http://schemas.microsoft.com/office/drawing/2014/main" val="10003"/>
                  </a:ext>
                </a:extLst>
              </a:tr>
            </a:tbl>
          </a:graphicData>
        </a:graphic>
      </p:graphicFrame>
      <p:sp>
        <p:nvSpPr>
          <p:cNvPr id="5" name="Content Placeholder 4"/>
          <p:cNvSpPr>
            <a:spLocks noGrp="1"/>
          </p:cNvSpPr>
          <p:nvPr>
            <p:ph sz="quarter" idx="15"/>
          </p:nvPr>
        </p:nvSpPr>
        <p:spPr>
          <a:xfrm>
            <a:off x="228600" y="4114800"/>
            <a:ext cx="8610600" cy="2286000"/>
          </a:xfrm>
        </p:spPr>
        <p:txBody>
          <a:bodyPr/>
          <a:lstStyle/>
          <a:p>
            <a:pPr marL="0" indent="0" eaLnBrk="1" hangingPunct="1">
              <a:spcBef>
                <a:spcPct val="0"/>
              </a:spcBef>
              <a:buFontTx/>
              <a:buNone/>
            </a:pPr>
            <a:r>
              <a:rPr lang="en-US" altLang="en-US" sz="2400" b="1" u="sng" dirty="0"/>
              <a:t>Decision</a:t>
            </a:r>
            <a:r>
              <a:rPr lang="en-US" altLang="en-US" sz="2400" dirty="0"/>
              <a:t>: FasTrac should process further; by doing so, it will earn an additional $20,000 of income ($70,000 – $50,000).</a:t>
            </a:r>
          </a:p>
          <a:p>
            <a:pPr marL="0" indent="0" eaLnBrk="1" hangingPunct="1">
              <a:spcBef>
                <a:spcPct val="0"/>
              </a:spcBef>
              <a:buNone/>
            </a:pPr>
            <a:r>
              <a:rPr lang="en-US" sz="2400" dirty="0">
                <a:ea typeface="ＭＳ Ｐゴシック" pitchFamily="-84" charset="-128"/>
                <a:cs typeface="ＭＳ Ｐゴシック" pitchFamily="-84" charset="-128"/>
              </a:rPr>
              <a:t>The $30,000 of previously incurred manufacturing costs are excluded from the analysis. These costs are </a:t>
            </a:r>
            <a:r>
              <a:rPr lang="en-US" sz="2400" i="1" dirty="0">
                <a:ea typeface="ＭＳ Ｐゴシック" pitchFamily="-84" charset="-128"/>
                <a:cs typeface="ＭＳ Ｐゴシック" pitchFamily="-84" charset="-128"/>
              </a:rPr>
              <a:t>sunk</a:t>
            </a:r>
            <a:r>
              <a:rPr lang="en-US" sz="2400" dirty="0">
                <a:ea typeface="ＭＳ Ｐゴシック" pitchFamily="-84" charset="-128"/>
                <a:cs typeface="ＭＳ Ｐゴシック" pitchFamily="-84" charset="-128"/>
              </a:rPr>
              <a:t>, and they are not relevant to the decision!</a:t>
            </a:r>
            <a:endParaRPr lang="en-US" sz="2400" dirty="0"/>
          </a:p>
        </p:txBody>
      </p:sp>
    </p:spTree>
    <p:extLst>
      <p:ext uri="{BB962C8B-B14F-4D97-AF65-F5344CB8AC3E}">
        <p14:creationId xmlns:p14="http://schemas.microsoft.com/office/powerpoint/2010/main" val="39406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pPr>
              <a:defRPr/>
            </a:pPr>
            <a:r>
              <a:rPr lang="en-US" dirty="0"/>
              <a:t>NEED-TO-KNOW 23-4 (1 of 2)</a:t>
            </a:r>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381000" y="2133600"/>
            <a:ext cx="8420100" cy="2133600"/>
          </a:xfrm>
        </p:spPr>
        <p:txBody>
          <a:bodyPr/>
          <a:lstStyle/>
          <a:p>
            <a:pPr marL="457200" lvl="0" indent="-457200">
              <a:spcBef>
                <a:spcPct val="0"/>
              </a:spcBef>
              <a:buFont typeface="+mj-lt"/>
              <a:buAutoNum type="arabicPeriod"/>
            </a:pPr>
            <a:r>
              <a:rPr lang="en-US" altLang="en-US" sz="2200" dirty="0">
                <a:solidFill>
                  <a:srgbClr val="000000"/>
                </a:solidFill>
              </a:rPr>
              <a:t>$10,000 of manufacturing costs have been incurred to produce Product Alpha. Alpha can be sold as is for $30,000 or processed further into two separate products. The further processing will cost $15,000, and the resulting products can be sold for total revenues of $60,000.</a:t>
            </a:r>
            <a:endParaRPr lang="en-US" altLang="en-US" sz="2200" dirty="0"/>
          </a:p>
        </p:txBody>
      </p:sp>
      <p:graphicFrame>
        <p:nvGraphicFramePr>
          <p:cNvPr id="8" name="Table 7"/>
          <p:cNvGraphicFramePr>
            <a:graphicFrameLocks noGrp="1"/>
          </p:cNvGraphicFramePr>
          <p:nvPr>
            <p:extLst>
              <p:ext uri="{D42A27DB-BD31-4B8C-83A1-F6EECF244321}">
                <p14:modId xmlns:p14="http://schemas.microsoft.com/office/powerpoint/2010/main" val="2424390628"/>
              </p:ext>
            </p:extLst>
          </p:nvPr>
        </p:nvGraphicFramePr>
        <p:xfrm>
          <a:off x="838200" y="4267200"/>
          <a:ext cx="7543800" cy="1447800"/>
        </p:xfrm>
        <a:graphic>
          <a:graphicData uri="http://schemas.openxmlformats.org/drawingml/2006/table">
            <a:tbl>
              <a:tblPr firstRow="1" lastRow="1" bandRow="1">
                <a:tableStyleId>{5940675A-B579-460E-94D1-54222C63F5DA}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Alpha</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Sell as is</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Process Further</a:t>
                      </a:r>
                      <a:endParaRPr kumimoji="0" lang="en-US" altLang="en-US" sz="20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Incremental revenue</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$30,000</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$60,000</a:t>
                      </a:r>
                      <a:endParaRPr kumimoji="0" lang="en-US" altLang="en-US" sz="20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1"/>
                  </a:ext>
                </a:extLst>
              </a:tr>
              <a:tr h="31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Incremental cost</a:t>
                      </a:r>
                      <a:endParaRPr kumimoji="0" lang="en-US" altLang="en-US" sz="2000" b="0" i="0" u="none" strike="noStrike" cap="none" normalizeH="0" baseline="0" dirty="0">
                        <a:ln>
                          <a:noFill/>
                        </a:ln>
                        <a:solidFill>
                          <a:schemeClr val="tx1"/>
                        </a:solidFill>
                        <a:effectLst/>
                        <a:latin typeface="+mn-lt"/>
                      </a:endParaRPr>
                    </a:p>
                  </a:txBody>
                  <a:tcPr/>
                </a:tc>
                <a:tc>
                  <a:txBody>
                    <a:bodyPr/>
                    <a:lstStyle/>
                    <a:p>
                      <a:pPr algn="r"/>
                      <a:r>
                        <a:rPr lang="en-US" sz="1600" u="sng" dirty="0">
                          <a:solidFill>
                            <a:schemeClr val="tx1"/>
                          </a:solidFill>
                          <a:latin typeface="+mn-lt"/>
                        </a:rPr>
                        <a:t>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(15,000)</a:t>
                      </a:r>
                      <a:endParaRPr kumimoji="0" lang="en-US" altLang="en-US" sz="20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Incremental income</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$30,000</a:t>
                      </a:r>
                      <a:endParaRPr kumimoji="0" lang="en-US" altLang="en-US" sz="20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$45,000</a:t>
                      </a:r>
                      <a:endParaRPr kumimoji="0" lang="en-US" altLang="en-US" sz="20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3"/>
                  </a:ext>
                </a:extLst>
              </a:tr>
            </a:tbl>
          </a:graphicData>
        </a:graphic>
      </p:graphicFrame>
      <p:sp>
        <p:nvSpPr>
          <p:cNvPr id="2" name="Content Placeholder 1"/>
          <p:cNvSpPr>
            <a:spLocks noGrp="1"/>
          </p:cNvSpPr>
          <p:nvPr>
            <p:ph sz="quarter" idx="16"/>
          </p:nvPr>
        </p:nvSpPr>
        <p:spPr>
          <a:xfrm>
            <a:off x="381000" y="5791201"/>
            <a:ext cx="8389088" cy="685799"/>
          </a:xfrm>
        </p:spPr>
        <p:txBody>
          <a:bodyPr/>
          <a:lstStyle/>
          <a:p>
            <a:pPr marL="0" lvl="0" indent="0">
              <a:spcBef>
                <a:spcPct val="0"/>
              </a:spcBef>
              <a:buNone/>
            </a:pPr>
            <a:r>
              <a:rPr lang="en-US" altLang="en-US" sz="2200" dirty="0">
                <a:solidFill>
                  <a:srgbClr val="000000"/>
                </a:solidFill>
              </a:rPr>
              <a:t>Alpha should be processed further; doing so will yield an extra $15,000 ($45,000 - $30,000) of income.</a:t>
            </a:r>
            <a:endParaRPr lang="en-US" altLang="en-US" sz="2200" dirty="0"/>
          </a:p>
        </p:txBody>
      </p:sp>
    </p:spTree>
    <p:extLst>
      <p:ext uri="{BB962C8B-B14F-4D97-AF65-F5344CB8AC3E}">
        <p14:creationId xmlns:p14="http://schemas.microsoft.com/office/powerpoint/2010/main" val="179474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pPr>
              <a:defRPr/>
            </a:pPr>
            <a:r>
              <a:rPr lang="en-US" dirty="0"/>
              <a:t>NEED-TO-KNOW 23-4 (2 of 2)</a:t>
            </a:r>
          </a:p>
        </p:txBody>
      </p:sp>
      <p:sp>
        <p:nvSpPr>
          <p:cNvPr id="4" name="Text Placeholder 3"/>
          <p:cNvSpPr>
            <a:spLocks noGrp="1"/>
          </p:cNvSpPr>
          <p:nvPr>
            <p:ph type="body" sz="quarter" idx="14"/>
          </p:nvPr>
        </p:nvSpPr>
        <p:spPr>
          <a:xfrm>
            <a:off x="197847" y="13716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381000" y="2133600"/>
            <a:ext cx="8420100" cy="2209800"/>
          </a:xfrm>
        </p:spPr>
        <p:txBody>
          <a:bodyPr/>
          <a:lstStyle/>
          <a:p>
            <a:pPr marL="457200" lvl="0" indent="-457200">
              <a:spcBef>
                <a:spcPct val="0"/>
              </a:spcBef>
              <a:buFont typeface="+mj-lt"/>
              <a:buAutoNum type="arabicPeriod" startAt="2"/>
            </a:pPr>
            <a:r>
              <a:rPr lang="en-US" altLang="en-US" sz="2200" dirty="0">
                <a:solidFill>
                  <a:srgbClr val="000000"/>
                </a:solidFill>
              </a:rPr>
              <a:t>$5,000 of manufacturing costs have been incurred to produce Product Delta. Delta can be sold as is for $150,000 or processed further into two separate products. The further processing will cost $75,000, and</a:t>
            </a:r>
            <a:r>
              <a:rPr lang="en-US" altLang="en-US" sz="2200" dirty="0"/>
              <a:t> </a:t>
            </a:r>
            <a:r>
              <a:rPr lang="en-US" altLang="en-US" sz="2200" dirty="0">
                <a:solidFill>
                  <a:srgbClr val="000000"/>
                </a:solidFill>
              </a:rPr>
              <a:t>The resulting products can be sold for total revenues of $200,000.</a:t>
            </a:r>
            <a:endParaRPr lang="en-US" altLang="en-US" sz="2200" dirty="0"/>
          </a:p>
        </p:txBody>
      </p:sp>
      <p:graphicFrame>
        <p:nvGraphicFramePr>
          <p:cNvPr id="8" name="Table 7"/>
          <p:cNvGraphicFramePr>
            <a:graphicFrameLocks noGrp="1"/>
          </p:cNvGraphicFramePr>
          <p:nvPr>
            <p:extLst>
              <p:ext uri="{D42A27DB-BD31-4B8C-83A1-F6EECF244321}">
                <p14:modId xmlns:p14="http://schemas.microsoft.com/office/powerpoint/2010/main" val="4195711421"/>
              </p:ext>
            </p:extLst>
          </p:nvPr>
        </p:nvGraphicFramePr>
        <p:xfrm>
          <a:off x="838200" y="4267200"/>
          <a:ext cx="7543800" cy="1447800"/>
        </p:xfrm>
        <a:graphic>
          <a:graphicData uri="http://schemas.openxmlformats.org/drawingml/2006/table">
            <a:tbl>
              <a:tblPr firstRow="1" lastRow="1" bandRow="1">
                <a:tableStyleId>{5940675A-B579-460E-94D1-54222C63F5DA}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mn-lt"/>
                        </a:rPr>
                        <a:t>Delta</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Sell as is</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Process Further</a:t>
                      </a:r>
                      <a:endParaRPr kumimoji="0" lang="en-US" altLang="en-US" sz="20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Incremental revenue</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$150,000</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$200,000</a:t>
                      </a:r>
                      <a:endParaRPr kumimoji="0" lang="en-US" altLang="en-US" sz="20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1"/>
                  </a:ext>
                </a:extLst>
              </a:tr>
              <a:tr h="31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Incremental cost</a:t>
                      </a:r>
                      <a:endParaRPr kumimoji="0" lang="en-US" altLang="en-US" sz="2000" b="0" i="0" u="none" strike="noStrike" cap="none" normalizeH="0" baseline="0" dirty="0">
                        <a:ln>
                          <a:noFill/>
                        </a:ln>
                        <a:solidFill>
                          <a:schemeClr val="tx1"/>
                        </a:solidFill>
                        <a:effectLst/>
                        <a:latin typeface="+mn-lt"/>
                      </a:endParaRPr>
                    </a:p>
                  </a:txBody>
                  <a:tcPr/>
                </a:tc>
                <a:tc>
                  <a:txBody>
                    <a:bodyPr/>
                    <a:lstStyle/>
                    <a:p>
                      <a:pPr algn="r"/>
                      <a:r>
                        <a:rPr lang="en-US" sz="1600" u="sng" dirty="0">
                          <a:solidFill>
                            <a:schemeClr val="tx1"/>
                          </a:solidFill>
                          <a:latin typeface="+mn-lt"/>
                        </a:rPr>
                        <a:t>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(75,000)</a:t>
                      </a:r>
                      <a:endParaRPr kumimoji="0" lang="en-US" altLang="en-US" sz="20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Incremental income</a:t>
                      </a:r>
                      <a:endParaRPr kumimoji="0" lang="en-US" altLang="en-US" sz="20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mn-lt"/>
                        </a:rPr>
                        <a:t>$150,000</a:t>
                      </a:r>
                      <a:endParaRPr kumimoji="0" lang="en-US" altLang="en-US" sz="20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mn-lt"/>
                        </a:rPr>
                        <a:t>$125,000</a:t>
                      </a:r>
                      <a:endParaRPr kumimoji="0" lang="en-US" altLang="en-US" sz="20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3"/>
                  </a:ext>
                </a:extLst>
              </a:tr>
            </a:tbl>
          </a:graphicData>
        </a:graphic>
      </p:graphicFrame>
      <p:sp>
        <p:nvSpPr>
          <p:cNvPr id="2" name="Content Placeholder 1"/>
          <p:cNvSpPr>
            <a:spLocks noGrp="1"/>
          </p:cNvSpPr>
          <p:nvPr>
            <p:ph sz="quarter" idx="16"/>
          </p:nvPr>
        </p:nvSpPr>
        <p:spPr>
          <a:xfrm>
            <a:off x="412012" y="5791201"/>
            <a:ext cx="8389088" cy="685799"/>
          </a:xfrm>
        </p:spPr>
        <p:txBody>
          <a:bodyPr/>
          <a:lstStyle/>
          <a:p>
            <a:pPr marL="0" lvl="0" indent="0">
              <a:spcBef>
                <a:spcPct val="0"/>
              </a:spcBef>
              <a:buNone/>
            </a:pPr>
            <a:r>
              <a:rPr lang="en-US" altLang="en-US" sz="2200" dirty="0">
                <a:solidFill>
                  <a:srgbClr val="000000"/>
                </a:solidFill>
                <a:latin typeface="+mj-lt"/>
              </a:rPr>
              <a:t>Delta should be sold as is; doing so will yield an extra $25,000 ($150,000 - $125,000) of income.</a:t>
            </a:r>
            <a:endParaRPr lang="en-US" altLang="en-US" sz="2200" dirty="0">
              <a:latin typeface="+mj-lt"/>
            </a:endParaRPr>
          </a:p>
        </p:txBody>
      </p:sp>
    </p:spTree>
    <p:extLst>
      <p:ext uri="{BB962C8B-B14F-4D97-AF65-F5344CB8AC3E}">
        <p14:creationId xmlns:p14="http://schemas.microsoft.com/office/powerpoint/2010/main" val="3590149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nchor="ctr"/>
          <a:lstStyle/>
          <a:p>
            <a:r>
              <a:rPr lang="en-US" altLang="en-US" sz="3600" dirty="0">
                <a:ea typeface="ＭＳ Ｐゴシック" pitchFamily="34" charset="-128"/>
              </a:rPr>
              <a:t>Sales Mix Selection</a:t>
            </a:r>
            <a:endParaRPr lang="en-US" sz="3600" dirty="0"/>
          </a:p>
        </p:txBody>
      </p:sp>
      <p:sp>
        <p:nvSpPr>
          <p:cNvPr id="4" name="Text Placeholder 3"/>
          <p:cNvSpPr>
            <a:spLocks noGrp="1"/>
          </p:cNvSpPr>
          <p:nvPr>
            <p:ph type="body" sz="quarter" idx="13"/>
          </p:nvPr>
        </p:nvSpPr>
        <p:spPr>
          <a:xfrm>
            <a:off x="181428" y="1400444"/>
            <a:ext cx="88011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04800" y="2133600"/>
            <a:ext cx="8534400" cy="4267200"/>
          </a:xfrm>
        </p:spPr>
        <p:txBody>
          <a:bodyPr/>
          <a:lstStyle/>
          <a:p>
            <a:pPr>
              <a:lnSpc>
                <a:spcPct val="90000"/>
              </a:lnSpc>
              <a:spcBef>
                <a:spcPct val="40000"/>
              </a:spcBef>
              <a:defRPr/>
            </a:pPr>
            <a:r>
              <a:rPr lang="en-US" sz="2400" dirty="0">
                <a:cs typeface="Arial" charset="0"/>
              </a:rPr>
              <a:t>When a company sells a variety of products, some are likely to be more profitable than others.</a:t>
            </a:r>
          </a:p>
          <a:p>
            <a:pPr>
              <a:lnSpc>
                <a:spcPct val="90000"/>
              </a:lnSpc>
              <a:spcBef>
                <a:spcPct val="40000"/>
              </a:spcBef>
              <a:defRPr/>
            </a:pPr>
            <a:r>
              <a:rPr lang="en-US" sz="2400" dirty="0">
                <a:cs typeface="Arial" charset="0"/>
              </a:rPr>
              <a:t>Management concentrates sales efforts on more profitable products.</a:t>
            </a:r>
          </a:p>
          <a:p>
            <a:pPr>
              <a:defRPr/>
            </a:pPr>
            <a:r>
              <a:rPr lang="en-US" sz="2400" dirty="0"/>
              <a:t>If production facilities or other factors are limited, producing more of one product usually means producing less of others.</a:t>
            </a:r>
          </a:p>
          <a:p>
            <a:pPr>
              <a:defRPr/>
            </a:pPr>
            <a:r>
              <a:rPr lang="en-US" sz="2400" dirty="0"/>
              <a:t>In this case, management must identify the most profitable combination, or </a:t>
            </a:r>
            <a:r>
              <a:rPr lang="en-US" sz="2400" b="1" i="1" dirty="0"/>
              <a:t>sales mix </a:t>
            </a:r>
            <a:r>
              <a:rPr lang="en-US" sz="2400" i="1" dirty="0"/>
              <a:t>of products.</a:t>
            </a:r>
          </a:p>
          <a:p>
            <a:pPr>
              <a:defRPr/>
            </a:pPr>
            <a:r>
              <a:rPr lang="en-US" sz="2400" dirty="0">
                <a:cs typeface="Arial" charset="0"/>
              </a:rPr>
              <a:t>Management </a:t>
            </a:r>
            <a:r>
              <a:rPr lang="en-US" sz="2400" dirty="0"/>
              <a:t>focuses on the </a:t>
            </a:r>
            <a:r>
              <a:rPr lang="en-US" sz="2400" b="1" i="1" dirty="0"/>
              <a:t>contribution margin</a:t>
            </a:r>
            <a:r>
              <a:rPr lang="en-US" sz="2400" b="1" dirty="0"/>
              <a:t> </a:t>
            </a:r>
            <a:r>
              <a:rPr lang="en-US" sz="2400" b="1" i="1" dirty="0"/>
              <a:t>per unit of scarce resource.</a:t>
            </a:r>
            <a:endParaRPr lang="en-US" sz="2400" b="1" i="1" dirty="0">
              <a:cs typeface="Arial" charset="0"/>
            </a:endParaRPr>
          </a:p>
        </p:txBody>
      </p:sp>
    </p:spTree>
    <p:extLst>
      <p:ext uri="{BB962C8B-B14F-4D97-AF65-F5344CB8AC3E}">
        <p14:creationId xmlns:p14="http://schemas.microsoft.com/office/powerpoint/2010/main" val="2286132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1122218"/>
          </a:xfrm>
        </p:spPr>
        <p:txBody>
          <a:bodyPr anchor="ctr"/>
          <a:lstStyle/>
          <a:p>
            <a:pPr>
              <a:defRPr/>
            </a:pPr>
            <a:r>
              <a:rPr lang="en-US" altLang="en-US" dirty="0">
                <a:latin typeface="+mn-lt"/>
                <a:ea typeface="ＭＳ Ｐゴシック" pitchFamily="34" charset="-128"/>
              </a:rPr>
              <a:t>Sales Mix Selection With Limited Resources (1 of 2)</a:t>
            </a:r>
            <a:endParaRPr lang="en-US" dirty="0">
              <a:latin typeface="+mn-lt"/>
            </a:endParaRPr>
          </a:p>
        </p:txBody>
      </p:sp>
      <p:sp>
        <p:nvSpPr>
          <p:cNvPr id="4" name="Text Placeholder 3"/>
          <p:cNvSpPr>
            <a:spLocks noGrp="1"/>
          </p:cNvSpPr>
          <p:nvPr>
            <p:ph type="body" sz="quarter" idx="14"/>
          </p:nvPr>
        </p:nvSpPr>
        <p:spPr>
          <a:xfrm>
            <a:off x="197847" y="16764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sz="quarter" idx="15"/>
          </p:nvPr>
        </p:nvSpPr>
        <p:spPr>
          <a:xfrm>
            <a:off x="381000" y="2438400"/>
            <a:ext cx="8458200" cy="1219200"/>
          </a:xfrm>
        </p:spPr>
        <p:txBody>
          <a:bodyPr/>
          <a:lstStyle/>
          <a:p>
            <a:pPr marL="0" indent="0" eaLnBrk="1" hangingPunct="1">
              <a:spcBef>
                <a:spcPct val="0"/>
              </a:spcBef>
              <a:buFontTx/>
              <a:buNone/>
            </a:pPr>
            <a:r>
              <a:rPr lang="en-US" altLang="en-US" sz="2200" b="1" u="sng" dirty="0"/>
              <a:t>Example</a:t>
            </a:r>
            <a:r>
              <a:rPr lang="en-US" altLang="en-US" sz="2200" dirty="0"/>
              <a:t>: FasTrac makes and sells two products, A and B using the same machines. A and B have the following selling prices and variable costs per unit:</a:t>
            </a:r>
          </a:p>
        </p:txBody>
      </p:sp>
      <p:graphicFrame>
        <p:nvGraphicFramePr>
          <p:cNvPr id="7" name="Table 6"/>
          <p:cNvGraphicFramePr>
            <a:graphicFrameLocks noGrp="1"/>
          </p:cNvGraphicFramePr>
          <p:nvPr>
            <p:extLst>
              <p:ext uri="{D42A27DB-BD31-4B8C-83A1-F6EECF244321}">
                <p14:modId xmlns:p14="http://schemas.microsoft.com/office/powerpoint/2010/main" val="3385377865"/>
              </p:ext>
            </p:extLst>
          </p:nvPr>
        </p:nvGraphicFramePr>
        <p:xfrm>
          <a:off x="1524000" y="3657600"/>
          <a:ext cx="6096000" cy="109714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654">
                <a:tc>
                  <a:txBody>
                    <a:bodyPr/>
                    <a:lstStyle/>
                    <a:p>
                      <a:endParaRPr lang="en-US" sz="1800" b="1" dirty="0">
                        <a:solidFill>
                          <a:schemeClr val="tx1"/>
                        </a:solidFill>
                      </a:endParaRPr>
                    </a:p>
                  </a:txBody>
                  <a:tcPr marT="45697" marB="45697"/>
                </a:tc>
                <a:tc>
                  <a:txBody>
                    <a:bodyPr/>
                    <a:lstStyle/>
                    <a:p>
                      <a:pPr algn="ctr"/>
                      <a:r>
                        <a:rPr lang="en-US" sz="1800" b="1" dirty="0"/>
                        <a:t>Product A</a:t>
                      </a:r>
                      <a:endParaRPr lang="en-US" sz="1800" b="1" dirty="0">
                        <a:solidFill>
                          <a:schemeClr val="tx1"/>
                        </a:solidFill>
                      </a:endParaRPr>
                    </a:p>
                  </a:txBody>
                  <a:tcPr marT="45697" marB="45697"/>
                </a:tc>
                <a:tc>
                  <a:txBody>
                    <a:bodyPr/>
                    <a:lstStyle/>
                    <a:p>
                      <a:pPr algn="ctr"/>
                      <a:r>
                        <a:rPr lang="en-US" sz="1800" b="1" dirty="0"/>
                        <a:t>Product B</a:t>
                      </a:r>
                      <a:endParaRPr lang="en-US" sz="1800" b="1" dirty="0">
                        <a:solidFill>
                          <a:schemeClr val="tx1"/>
                        </a:solidFill>
                      </a:endParaRPr>
                    </a:p>
                  </a:txBody>
                  <a:tcPr marT="45697" marB="45697"/>
                </a:tc>
                <a:extLst>
                  <a:ext uri="{0D108BD9-81ED-4DB2-BD59-A6C34878D82A}">
                    <a16:rowId xmlns:a16="http://schemas.microsoft.com/office/drawing/2014/main" val="10000"/>
                  </a:ext>
                </a:extLst>
              </a:tr>
              <a:tr h="365654">
                <a:tc>
                  <a:txBody>
                    <a:bodyPr/>
                    <a:lstStyle/>
                    <a:p>
                      <a:r>
                        <a:rPr lang="en-US" sz="1800" dirty="0"/>
                        <a:t>Selling price</a:t>
                      </a:r>
                      <a:endParaRPr lang="en-US" sz="1800" dirty="0">
                        <a:solidFill>
                          <a:schemeClr val="tx1"/>
                        </a:solidFill>
                      </a:endParaRPr>
                    </a:p>
                  </a:txBody>
                  <a:tcPr marT="45697" marB="45697"/>
                </a:tc>
                <a:tc>
                  <a:txBody>
                    <a:bodyPr/>
                    <a:lstStyle/>
                    <a:p>
                      <a:pPr algn="r"/>
                      <a:r>
                        <a:rPr lang="en-US" sz="1800" dirty="0"/>
                        <a:t>$5.00</a:t>
                      </a:r>
                      <a:endParaRPr lang="en-US" sz="1800" dirty="0">
                        <a:solidFill>
                          <a:schemeClr val="tx1"/>
                        </a:solidFill>
                      </a:endParaRPr>
                    </a:p>
                  </a:txBody>
                  <a:tcPr marT="45697" marB="45697"/>
                </a:tc>
                <a:tc>
                  <a:txBody>
                    <a:bodyPr/>
                    <a:lstStyle/>
                    <a:p>
                      <a:pPr algn="r"/>
                      <a:r>
                        <a:rPr lang="en-US" sz="1800" dirty="0"/>
                        <a:t>$7.50</a:t>
                      </a:r>
                      <a:endParaRPr lang="en-US" sz="1800" dirty="0">
                        <a:solidFill>
                          <a:schemeClr val="tx1"/>
                        </a:solidFill>
                      </a:endParaRPr>
                    </a:p>
                  </a:txBody>
                  <a:tcPr marT="45697" marB="45697"/>
                </a:tc>
                <a:extLst>
                  <a:ext uri="{0D108BD9-81ED-4DB2-BD59-A6C34878D82A}">
                    <a16:rowId xmlns:a16="http://schemas.microsoft.com/office/drawing/2014/main" val="10001"/>
                  </a:ext>
                </a:extLst>
              </a:tr>
              <a:tr h="365654">
                <a:tc>
                  <a:txBody>
                    <a:bodyPr/>
                    <a:lstStyle/>
                    <a:p>
                      <a:r>
                        <a:rPr lang="en-US" sz="1800" dirty="0"/>
                        <a:t>Variable</a:t>
                      </a:r>
                      <a:r>
                        <a:rPr lang="en-US" sz="1800" baseline="0" dirty="0"/>
                        <a:t> costs</a:t>
                      </a:r>
                      <a:endParaRPr lang="en-US" sz="1800" dirty="0">
                        <a:solidFill>
                          <a:schemeClr val="tx1"/>
                        </a:solidFill>
                      </a:endParaRPr>
                    </a:p>
                  </a:txBody>
                  <a:tcPr marT="45697" marB="45697"/>
                </a:tc>
                <a:tc>
                  <a:txBody>
                    <a:bodyPr/>
                    <a:lstStyle/>
                    <a:p>
                      <a:pPr algn="r"/>
                      <a:r>
                        <a:rPr lang="en-US" sz="1800" dirty="0"/>
                        <a:t>  3.50</a:t>
                      </a:r>
                      <a:endParaRPr lang="en-US" sz="1800" dirty="0">
                        <a:solidFill>
                          <a:schemeClr val="tx1"/>
                        </a:solidFill>
                      </a:endParaRPr>
                    </a:p>
                  </a:txBody>
                  <a:tcPr marT="45697" marB="45697"/>
                </a:tc>
                <a:tc>
                  <a:txBody>
                    <a:bodyPr/>
                    <a:lstStyle/>
                    <a:p>
                      <a:pPr algn="r"/>
                      <a:r>
                        <a:rPr lang="en-US" sz="1800" dirty="0"/>
                        <a:t>  5.50</a:t>
                      </a:r>
                      <a:endParaRPr lang="en-US" sz="1800" dirty="0">
                        <a:solidFill>
                          <a:schemeClr val="tx1"/>
                        </a:solidFill>
                      </a:endParaRPr>
                    </a:p>
                  </a:txBody>
                  <a:tcPr marT="45697" marB="45697"/>
                </a:tc>
                <a:extLst>
                  <a:ext uri="{0D108BD9-81ED-4DB2-BD59-A6C34878D82A}">
                    <a16:rowId xmlns:a16="http://schemas.microsoft.com/office/drawing/2014/main" val="10002"/>
                  </a:ext>
                </a:extLst>
              </a:tr>
            </a:tbl>
          </a:graphicData>
        </a:graphic>
      </p:graphicFrame>
      <p:sp>
        <p:nvSpPr>
          <p:cNvPr id="2" name="Content Placeholder 1"/>
          <p:cNvSpPr>
            <a:spLocks noGrp="1"/>
          </p:cNvSpPr>
          <p:nvPr>
            <p:ph sz="quarter" idx="16"/>
          </p:nvPr>
        </p:nvSpPr>
        <p:spPr>
          <a:xfrm>
            <a:off x="342900" y="4953000"/>
            <a:ext cx="8496300" cy="1371600"/>
          </a:xfrm>
        </p:spPr>
        <p:txBody>
          <a:bodyPr/>
          <a:lstStyle/>
          <a:p>
            <a:pPr marL="0" indent="0" eaLnBrk="1" hangingPunct="1">
              <a:spcBef>
                <a:spcPct val="0"/>
              </a:spcBef>
              <a:buFontTx/>
              <a:buNone/>
            </a:pPr>
            <a:r>
              <a:rPr lang="en-US" altLang="en-US" sz="2200" dirty="0"/>
              <a:t>However, it takes one hour to produce one unit of Product A, while it takes two hours to produce one unit of Product B. We need to figure each product’s </a:t>
            </a:r>
            <a:r>
              <a:rPr lang="en-US" altLang="en-US" sz="2200" b="1" i="1" dirty="0"/>
              <a:t>contribution margin per machine hour</a:t>
            </a:r>
            <a:r>
              <a:rPr lang="en-US" altLang="en-US" sz="2200" dirty="0"/>
              <a:t>. </a:t>
            </a:r>
          </a:p>
        </p:txBody>
      </p:sp>
    </p:spTree>
    <p:extLst>
      <p:ext uri="{BB962C8B-B14F-4D97-AF65-F5344CB8AC3E}">
        <p14:creationId xmlns:p14="http://schemas.microsoft.com/office/powerpoint/2010/main" val="4026554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1118214"/>
          </a:xfrm>
        </p:spPr>
        <p:txBody>
          <a:bodyPr anchor="ctr"/>
          <a:lstStyle/>
          <a:p>
            <a:pPr>
              <a:defRPr/>
            </a:pPr>
            <a:r>
              <a:rPr lang="en-US" altLang="en-US" dirty="0">
                <a:latin typeface="+mn-lt"/>
                <a:ea typeface="ＭＳ Ｐゴシック" pitchFamily="34" charset="-128"/>
              </a:rPr>
              <a:t>Sales Mix Selection With Limited Resources (2 of 2)</a:t>
            </a:r>
            <a:endParaRPr lang="en-US" dirty="0">
              <a:latin typeface="+mn-lt"/>
            </a:endParaRPr>
          </a:p>
        </p:txBody>
      </p:sp>
      <p:sp>
        <p:nvSpPr>
          <p:cNvPr id="4" name="Text Placeholder 3"/>
          <p:cNvSpPr>
            <a:spLocks noGrp="1"/>
          </p:cNvSpPr>
          <p:nvPr>
            <p:ph type="body" sz="quarter" idx="14"/>
          </p:nvPr>
        </p:nvSpPr>
        <p:spPr>
          <a:xfrm>
            <a:off x="197847" y="16723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6" name="Table 5"/>
          <p:cNvGraphicFramePr>
            <a:graphicFrameLocks noGrp="1"/>
          </p:cNvGraphicFramePr>
          <p:nvPr>
            <p:extLst>
              <p:ext uri="{D42A27DB-BD31-4B8C-83A1-F6EECF244321}">
                <p14:modId xmlns:p14="http://schemas.microsoft.com/office/powerpoint/2010/main" val="2136621455"/>
              </p:ext>
            </p:extLst>
          </p:nvPr>
        </p:nvGraphicFramePr>
        <p:xfrm>
          <a:off x="860742" y="2423160"/>
          <a:ext cx="7521258" cy="2225040"/>
        </p:xfrm>
        <a:graphic>
          <a:graphicData uri="http://schemas.openxmlformats.org/drawingml/2006/table">
            <a:tbl>
              <a:tblPr firstRow="1" bandRow="1">
                <a:tableStyleId>{5940675A-B579-460E-94D1-54222C63F5DA}</a:tableStyleId>
              </a:tblPr>
              <a:tblGrid>
                <a:gridCol w="4636135">
                  <a:extLst>
                    <a:ext uri="{9D8B030D-6E8A-4147-A177-3AD203B41FA5}">
                      <a16:colId xmlns:a16="http://schemas.microsoft.com/office/drawing/2014/main" val="20000"/>
                    </a:ext>
                  </a:extLst>
                </a:gridCol>
                <a:gridCol w="1368743">
                  <a:extLst>
                    <a:ext uri="{9D8B030D-6E8A-4147-A177-3AD203B41FA5}">
                      <a16:colId xmlns:a16="http://schemas.microsoft.com/office/drawing/2014/main" val="20001"/>
                    </a:ext>
                  </a:extLst>
                </a:gridCol>
                <a:gridCol w="1516380">
                  <a:extLst>
                    <a:ext uri="{9D8B030D-6E8A-4147-A177-3AD203B41FA5}">
                      <a16:colId xmlns:a16="http://schemas.microsoft.com/office/drawing/2014/main" val="20002"/>
                    </a:ext>
                  </a:extLst>
                </a:gridCol>
              </a:tblGrid>
              <a:tr h="370840">
                <a:tc>
                  <a:txBody>
                    <a:bodyPr/>
                    <a:lstStyle/>
                    <a:p>
                      <a:pPr algn="ctr"/>
                      <a:endParaRPr lang="en-US" sz="1600" b="1" dirty="0"/>
                    </a:p>
                  </a:txBody>
                  <a:tcPr anchor="ctr"/>
                </a:tc>
                <a:tc>
                  <a:txBody>
                    <a:bodyPr/>
                    <a:lstStyle/>
                    <a:p>
                      <a:pPr algn="ctr"/>
                      <a:r>
                        <a:rPr lang="en-US" sz="1600" b="1" dirty="0"/>
                        <a:t>Product</a:t>
                      </a:r>
                      <a:r>
                        <a:rPr lang="en-US" sz="1600" b="1" baseline="0" dirty="0"/>
                        <a:t> A</a:t>
                      </a:r>
                      <a:endParaRPr lang="en-US" sz="1600" b="1" dirty="0"/>
                    </a:p>
                  </a:txBody>
                  <a:tcPr anchor="ctr"/>
                </a:tc>
                <a:tc>
                  <a:txBody>
                    <a:bodyPr/>
                    <a:lstStyle/>
                    <a:p>
                      <a:pPr algn="ctr"/>
                      <a:r>
                        <a:rPr lang="en-US" sz="1600" b="1" dirty="0"/>
                        <a:t>Product B</a:t>
                      </a:r>
                    </a:p>
                  </a:txBody>
                  <a:tcPr anchor="ctr"/>
                </a:tc>
                <a:extLst>
                  <a:ext uri="{0D108BD9-81ED-4DB2-BD59-A6C34878D82A}">
                    <a16:rowId xmlns:a16="http://schemas.microsoft.com/office/drawing/2014/main" val="10000"/>
                  </a:ext>
                </a:extLst>
              </a:tr>
              <a:tr h="370840">
                <a:tc>
                  <a:txBody>
                    <a:bodyPr/>
                    <a:lstStyle/>
                    <a:p>
                      <a:r>
                        <a:rPr lang="en-US" sz="1600" dirty="0"/>
                        <a:t>Selling price per unit…………………………………..</a:t>
                      </a:r>
                    </a:p>
                  </a:txBody>
                  <a:tcPr anchor="ctr"/>
                </a:tc>
                <a:tc>
                  <a:txBody>
                    <a:bodyPr/>
                    <a:lstStyle/>
                    <a:p>
                      <a:pPr algn="r"/>
                      <a:r>
                        <a:rPr lang="en-US" sz="1600" dirty="0"/>
                        <a:t>$5.00</a:t>
                      </a:r>
                    </a:p>
                  </a:txBody>
                  <a:tcPr anchor="ctr"/>
                </a:tc>
                <a:tc>
                  <a:txBody>
                    <a:bodyPr/>
                    <a:lstStyle/>
                    <a:p>
                      <a:pPr algn="r"/>
                      <a:r>
                        <a:rPr lang="en-US" sz="1600" dirty="0"/>
                        <a:t>$7.50</a:t>
                      </a:r>
                    </a:p>
                  </a:txBody>
                  <a:tcPr anchor="ctr"/>
                </a:tc>
                <a:extLst>
                  <a:ext uri="{0D108BD9-81ED-4DB2-BD59-A6C34878D82A}">
                    <a16:rowId xmlns:a16="http://schemas.microsoft.com/office/drawing/2014/main" val="10001"/>
                  </a:ext>
                </a:extLst>
              </a:tr>
              <a:tr h="370840">
                <a:tc>
                  <a:txBody>
                    <a:bodyPr/>
                    <a:lstStyle/>
                    <a:p>
                      <a:r>
                        <a:rPr lang="en-US" sz="1600" dirty="0"/>
                        <a:t>Variable costs per unit………………………………..</a:t>
                      </a:r>
                    </a:p>
                  </a:txBody>
                  <a:tcPr anchor="ctr"/>
                </a:tc>
                <a:tc>
                  <a:txBody>
                    <a:bodyPr/>
                    <a:lstStyle/>
                    <a:p>
                      <a:pPr algn="r"/>
                      <a:r>
                        <a:rPr lang="en-US" sz="1600" u="sng" dirty="0"/>
                        <a:t>3.50</a:t>
                      </a:r>
                    </a:p>
                  </a:txBody>
                  <a:tcPr anchor="ctr"/>
                </a:tc>
                <a:tc>
                  <a:txBody>
                    <a:bodyPr/>
                    <a:lstStyle/>
                    <a:p>
                      <a:pPr algn="r"/>
                      <a:r>
                        <a:rPr lang="en-US" sz="1600" u="sng" dirty="0"/>
                        <a:t>5.50</a:t>
                      </a:r>
                    </a:p>
                  </a:txBody>
                  <a:tcPr anchor="ctr"/>
                </a:tc>
                <a:extLst>
                  <a:ext uri="{0D108BD9-81ED-4DB2-BD59-A6C34878D82A}">
                    <a16:rowId xmlns:a16="http://schemas.microsoft.com/office/drawing/2014/main" val="10002"/>
                  </a:ext>
                </a:extLst>
              </a:tr>
              <a:tr h="370840">
                <a:tc>
                  <a:txBody>
                    <a:bodyPr/>
                    <a:lstStyle/>
                    <a:p>
                      <a:r>
                        <a:rPr lang="en-US" sz="1600" dirty="0"/>
                        <a:t>Contribution</a:t>
                      </a:r>
                      <a:r>
                        <a:rPr lang="en-US" sz="1600" baseline="0" dirty="0"/>
                        <a:t> margin per unit (a)……………….</a:t>
                      </a:r>
                      <a:endParaRPr lang="en-US" sz="1600" dirty="0"/>
                    </a:p>
                  </a:txBody>
                  <a:tcPr anchor="ctr"/>
                </a:tc>
                <a:tc>
                  <a:txBody>
                    <a:bodyPr/>
                    <a:lstStyle/>
                    <a:p>
                      <a:pPr algn="r"/>
                      <a:r>
                        <a:rPr lang="en-US" sz="1600" dirty="0"/>
                        <a:t>$1.50</a:t>
                      </a:r>
                    </a:p>
                  </a:txBody>
                  <a:tcPr anchor="ctr"/>
                </a:tc>
                <a:tc>
                  <a:txBody>
                    <a:bodyPr/>
                    <a:lstStyle/>
                    <a:p>
                      <a:pPr algn="r"/>
                      <a:r>
                        <a:rPr lang="en-US" sz="1600" dirty="0"/>
                        <a:t>$2.00</a:t>
                      </a:r>
                    </a:p>
                  </a:txBody>
                  <a:tcPr anchor="ctr"/>
                </a:tc>
                <a:extLst>
                  <a:ext uri="{0D108BD9-81ED-4DB2-BD59-A6C34878D82A}">
                    <a16:rowId xmlns:a16="http://schemas.microsoft.com/office/drawing/2014/main" val="10003"/>
                  </a:ext>
                </a:extLst>
              </a:tr>
              <a:tr h="370840">
                <a:tc>
                  <a:txBody>
                    <a:bodyPr/>
                    <a:lstStyle/>
                    <a:p>
                      <a:r>
                        <a:rPr lang="en-US" sz="1600" dirty="0"/>
                        <a:t>Machine hours per unit (b)…………………………</a:t>
                      </a:r>
                    </a:p>
                  </a:txBody>
                  <a:tcPr anchor="ctr"/>
                </a:tc>
                <a:tc>
                  <a:txBody>
                    <a:bodyPr/>
                    <a:lstStyle/>
                    <a:p>
                      <a:pPr algn="r"/>
                      <a:r>
                        <a:rPr lang="en-US" sz="1600" dirty="0"/>
                        <a:t>1.0</a:t>
                      </a:r>
                    </a:p>
                  </a:txBody>
                  <a:tcPr anchor="ctr"/>
                </a:tc>
                <a:tc>
                  <a:txBody>
                    <a:bodyPr/>
                    <a:lstStyle/>
                    <a:p>
                      <a:pPr algn="r"/>
                      <a:r>
                        <a:rPr lang="en-US" sz="1600" dirty="0"/>
                        <a:t>2.0</a:t>
                      </a:r>
                    </a:p>
                  </a:txBody>
                  <a:tcPr anchor="ctr"/>
                </a:tc>
                <a:extLst>
                  <a:ext uri="{0D108BD9-81ED-4DB2-BD59-A6C34878D82A}">
                    <a16:rowId xmlns:a16="http://schemas.microsoft.com/office/drawing/2014/main" val="10004"/>
                  </a:ext>
                </a:extLst>
              </a:tr>
              <a:tr h="370840">
                <a:tc>
                  <a:txBody>
                    <a:bodyPr/>
                    <a:lstStyle/>
                    <a:p>
                      <a:r>
                        <a:rPr lang="en-US" sz="1600" b="1" dirty="0"/>
                        <a:t>Contribution</a:t>
                      </a:r>
                      <a:r>
                        <a:rPr lang="en-US" sz="1600" b="1" baseline="0" dirty="0"/>
                        <a:t> margin per unit……………</a:t>
                      </a:r>
                      <a:endParaRPr lang="en-US" sz="1600" b="1" dirty="0"/>
                    </a:p>
                  </a:txBody>
                  <a:tcPr anchor="ctr"/>
                </a:tc>
                <a:tc>
                  <a:txBody>
                    <a:bodyPr/>
                    <a:lstStyle/>
                    <a:p>
                      <a:pPr algn="r"/>
                      <a:r>
                        <a:rPr lang="en-US" sz="1600" b="1" dirty="0"/>
                        <a:t>$1.50</a:t>
                      </a:r>
                    </a:p>
                  </a:txBody>
                  <a:tcPr anchor="ctr"/>
                </a:tc>
                <a:tc>
                  <a:txBody>
                    <a:bodyPr/>
                    <a:lstStyle/>
                    <a:p>
                      <a:pPr algn="r"/>
                      <a:r>
                        <a:rPr lang="en-US" sz="1600" b="1" dirty="0"/>
                        <a:t>$1.00</a:t>
                      </a:r>
                    </a:p>
                  </a:txBody>
                  <a:tcPr anchor="ctr"/>
                </a:tc>
                <a:extLst>
                  <a:ext uri="{0D108BD9-81ED-4DB2-BD59-A6C34878D82A}">
                    <a16:rowId xmlns:a16="http://schemas.microsoft.com/office/drawing/2014/main" val="10005"/>
                  </a:ext>
                </a:extLst>
              </a:tr>
            </a:tbl>
          </a:graphicData>
        </a:graphic>
      </p:graphicFrame>
      <p:sp>
        <p:nvSpPr>
          <p:cNvPr id="5" name="Content Placeholder 4"/>
          <p:cNvSpPr>
            <a:spLocks noGrp="1"/>
          </p:cNvSpPr>
          <p:nvPr>
            <p:ph sz="quarter" idx="15"/>
          </p:nvPr>
        </p:nvSpPr>
        <p:spPr>
          <a:xfrm>
            <a:off x="381000" y="4839281"/>
            <a:ext cx="8382000" cy="1561519"/>
          </a:xfrm>
        </p:spPr>
        <p:txBody>
          <a:bodyPr/>
          <a:lstStyle/>
          <a:p>
            <a:pPr marL="0" indent="0">
              <a:spcBef>
                <a:spcPct val="0"/>
              </a:spcBef>
              <a:buFontTx/>
              <a:buNone/>
            </a:pPr>
            <a:r>
              <a:rPr lang="en-US" altLang="en-US" sz="2400" b="1" u="sng" dirty="0"/>
              <a:t>Decision</a:t>
            </a:r>
            <a:r>
              <a:rPr lang="en-US" altLang="en-US" sz="2400" dirty="0"/>
              <a:t>: Even though Product A’s </a:t>
            </a:r>
            <a:r>
              <a:rPr lang="en-US" altLang="en-US" sz="2400" b="1" u="sng" dirty="0"/>
              <a:t>unit</a:t>
            </a:r>
            <a:r>
              <a:rPr lang="en-US" altLang="en-US" sz="2400" dirty="0"/>
              <a:t> contribution is less, it has a higher </a:t>
            </a:r>
            <a:r>
              <a:rPr lang="en-US" altLang="en-US" sz="2400" b="1" u="sng" dirty="0"/>
              <a:t>contribution margin per machine hour</a:t>
            </a:r>
            <a:r>
              <a:rPr lang="en-US" altLang="en-US" sz="2400" dirty="0"/>
              <a:t>. FasTrac should produce more Product A!</a:t>
            </a:r>
          </a:p>
        </p:txBody>
      </p:sp>
    </p:spTree>
    <p:extLst>
      <p:ext uri="{BB962C8B-B14F-4D97-AF65-F5344CB8AC3E}">
        <p14:creationId xmlns:p14="http://schemas.microsoft.com/office/powerpoint/2010/main" val="466179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nchor="ctr"/>
          <a:lstStyle/>
          <a:p>
            <a:pPr>
              <a:defRPr/>
            </a:pPr>
            <a:r>
              <a:rPr lang="en-US" sz="3600" dirty="0"/>
              <a:t>NEED-TO-KNOW 23-5 (1 of 3)</a:t>
            </a:r>
          </a:p>
        </p:txBody>
      </p:sp>
      <p:sp>
        <p:nvSpPr>
          <p:cNvPr id="4" name="Text Placeholder 3"/>
          <p:cNvSpPr>
            <a:spLocks noGrp="1"/>
          </p:cNvSpPr>
          <p:nvPr>
            <p:ph type="body" sz="quarter" idx="13"/>
          </p:nvPr>
        </p:nvSpPr>
        <p:spPr>
          <a:xfrm>
            <a:off x="181428" y="1400444"/>
            <a:ext cx="88011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81000" y="2133600"/>
            <a:ext cx="8382000" cy="4267200"/>
          </a:xfrm>
        </p:spPr>
        <p:txBody>
          <a:bodyPr/>
          <a:lstStyle/>
          <a:p>
            <a:pPr marL="0" indent="0">
              <a:spcBef>
                <a:spcPct val="0"/>
              </a:spcBef>
              <a:buNone/>
            </a:pPr>
            <a:r>
              <a:rPr lang="en-US" altLang="en-US" sz="2200" dirty="0">
                <a:solidFill>
                  <a:srgbClr val="000000"/>
                </a:solidFill>
              </a:rPr>
              <a:t>A company produces two products, Gamma and Omega. Gamma sells for $10 per unit and Omega sells for $12.50 per unit. Variable costs are $7 per unit of Gamma and $8 per unit of Omega. The company has</a:t>
            </a:r>
            <a:r>
              <a:rPr lang="en-US" altLang="en-US" sz="2200" dirty="0"/>
              <a:t> </a:t>
            </a:r>
            <a:r>
              <a:rPr lang="en-US" altLang="en-US" sz="2200" dirty="0">
                <a:solidFill>
                  <a:srgbClr val="000000"/>
                </a:solidFill>
              </a:rPr>
              <a:t>a capacity of 5,000 machine hours per month. Gamma uses 1 machine hour per unit, and Omega uses 3</a:t>
            </a:r>
            <a:r>
              <a:rPr lang="en-US" altLang="en-US" sz="2200" dirty="0"/>
              <a:t> </a:t>
            </a:r>
            <a:r>
              <a:rPr lang="en-US" altLang="en-US" sz="2200" dirty="0">
                <a:solidFill>
                  <a:srgbClr val="000000"/>
                </a:solidFill>
              </a:rPr>
              <a:t>machine hours per unit.</a:t>
            </a:r>
          </a:p>
          <a:p>
            <a:pPr marL="457200" lvl="0" indent="-457200">
              <a:spcBef>
                <a:spcPct val="0"/>
              </a:spcBef>
              <a:buFont typeface="+mj-lt"/>
              <a:buAutoNum type="arabicPeriod"/>
            </a:pPr>
            <a:r>
              <a:rPr lang="en-US" altLang="en-US" sz="2200" dirty="0">
                <a:solidFill>
                  <a:srgbClr val="000000"/>
                </a:solidFill>
              </a:rPr>
              <a:t>Compute the contribution margin per machine hour for each product.</a:t>
            </a:r>
          </a:p>
          <a:p>
            <a:pPr marL="457200" indent="-457200">
              <a:spcBef>
                <a:spcPct val="0"/>
              </a:spcBef>
              <a:buFont typeface="+mj-lt"/>
              <a:buAutoNum type="arabicPeriod"/>
            </a:pPr>
            <a:r>
              <a:rPr lang="en-US" altLang="en-US" sz="2200" dirty="0">
                <a:solidFill>
                  <a:srgbClr val="000000"/>
                </a:solidFill>
              </a:rPr>
              <a:t>Assume demand for Gamma is limited to 3,800 units per month.  How many units of Gamma and Omega should the company produce, and what will be the total contribution margin from this sales mix?</a:t>
            </a:r>
            <a:endParaRPr lang="en-US" altLang="en-US" sz="2200" dirty="0"/>
          </a:p>
        </p:txBody>
      </p:sp>
    </p:spTree>
    <p:extLst>
      <p:ext uri="{BB962C8B-B14F-4D97-AF65-F5344CB8AC3E}">
        <p14:creationId xmlns:p14="http://schemas.microsoft.com/office/powerpoint/2010/main" val="2021542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969818"/>
          </a:xfrm>
        </p:spPr>
        <p:txBody>
          <a:bodyPr anchor="ctr"/>
          <a:lstStyle/>
          <a:p>
            <a:pPr>
              <a:defRPr/>
            </a:pPr>
            <a:r>
              <a:rPr lang="en-US" dirty="0"/>
              <a:t>NEED-TO-KNOW 23-5 (2 of 3)</a:t>
            </a:r>
            <a:endParaRPr lang="en-US" dirty="0">
              <a:latin typeface="+mn-lt"/>
            </a:endParaRPr>
          </a:p>
        </p:txBody>
      </p:sp>
      <p:sp>
        <p:nvSpPr>
          <p:cNvPr id="4" name="Text Placeholder 3"/>
          <p:cNvSpPr>
            <a:spLocks noGrp="1"/>
          </p:cNvSpPr>
          <p:nvPr>
            <p:ph type="body" sz="quarter" idx="14"/>
          </p:nvPr>
        </p:nvSpPr>
        <p:spPr>
          <a:xfrm>
            <a:off x="197847" y="15199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6" name="Table 5"/>
          <p:cNvGraphicFramePr>
            <a:graphicFrameLocks noGrp="1"/>
          </p:cNvGraphicFramePr>
          <p:nvPr>
            <p:extLst>
              <p:ext uri="{D42A27DB-BD31-4B8C-83A1-F6EECF244321}">
                <p14:modId xmlns:p14="http://schemas.microsoft.com/office/powerpoint/2010/main" val="763293515"/>
              </p:ext>
            </p:extLst>
          </p:nvPr>
        </p:nvGraphicFramePr>
        <p:xfrm>
          <a:off x="1066800" y="2438400"/>
          <a:ext cx="6858001" cy="1828800"/>
        </p:xfrm>
        <a:graphic>
          <a:graphicData uri="http://schemas.openxmlformats.org/drawingml/2006/table">
            <a:tbl>
              <a:tblPr firstRow="1" bandRow="1">
                <a:tableStyleId>{5940675A-B579-460E-94D1-54222C63F5DA}</a:tableStyleId>
              </a:tblPr>
              <a:tblGrid>
                <a:gridCol w="4510022">
                  <a:extLst>
                    <a:ext uri="{9D8B030D-6E8A-4147-A177-3AD203B41FA5}">
                      <a16:colId xmlns:a16="http://schemas.microsoft.com/office/drawing/2014/main" val="20000"/>
                    </a:ext>
                  </a:extLst>
                </a:gridCol>
                <a:gridCol w="1209088">
                  <a:extLst>
                    <a:ext uri="{9D8B030D-6E8A-4147-A177-3AD203B41FA5}">
                      <a16:colId xmlns:a16="http://schemas.microsoft.com/office/drawing/2014/main" val="20001"/>
                    </a:ext>
                  </a:extLst>
                </a:gridCol>
                <a:gridCol w="1138891">
                  <a:extLst>
                    <a:ext uri="{9D8B030D-6E8A-4147-A177-3AD203B41FA5}">
                      <a16:colId xmlns:a16="http://schemas.microsoft.com/office/drawing/2014/main" val="2000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rPr>
                        <a:t>(per unit)</a:t>
                      </a:r>
                      <a:endParaRPr kumimoji="0" lang="en-US" altLang="en-US" sz="1400" b="1"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rPr>
                        <a:t>Gamma</a:t>
                      </a:r>
                      <a:endParaRPr kumimoji="0" lang="en-US" altLang="en-US" sz="1400" b="1"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u="none" strike="noStrike" cap="none" normalizeH="0" baseline="0" dirty="0">
                          <a:ln>
                            <a:noFill/>
                          </a:ln>
                          <a:effectLst/>
                        </a:rPr>
                        <a:t>Omega</a:t>
                      </a:r>
                      <a:endParaRPr kumimoji="0" lang="en-US" altLang="en-US" sz="1400" b="1"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Sales</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$10.00</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$12.50</a:t>
                      </a:r>
                      <a:endParaRPr kumimoji="0" lang="en-US" altLang="en-US" sz="14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Variable costs</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rPr>
                        <a:t>(7.00)</a:t>
                      </a:r>
                      <a:endParaRPr kumimoji="0" lang="en-US" altLang="en-US" sz="14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rPr>
                        <a:t>(8.00)</a:t>
                      </a:r>
                      <a:endParaRPr kumimoji="0" lang="en-US" altLang="en-US" sz="14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Contribution margin per unit</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rPr>
                        <a:t>$3.00</a:t>
                      </a:r>
                      <a:endParaRPr kumimoji="0" lang="en-US" altLang="en-US" sz="14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rPr>
                        <a:t>$4.50</a:t>
                      </a:r>
                      <a:endParaRPr kumimoji="0" lang="en-US" altLang="en-US" sz="14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t>M</a:t>
                      </a:r>
                      <a:r>
                        <a:rPr kumimoji="0" lang="en-US" altLang="en-US" sz="1400" u="none" strike="noStrike" cap="none" normalizeH="0" baseline="0" dirty="0">
                          <a:ln>
                            <a:noFill/>
                          </a:ln>
                          <a:effectLst/>
                        </a:rPr>
                        <a:t>achine hours per unit</a:t>
                      </a:r>
                      <a:endParaRPr kumimoji="0" lang="en-US" altLang="en-US" sz="1400" b="0" i="0" u="none" strike="noStrike" cap="none" normalizeH="0" baseline="0" dirty="0">
                        <a:ln>
                          <a:noFill/>
                        </a:ln>
                        <a:solidFill>
                          <a:schemeClr val="tx1"/>
                        </a:solidFill>
                        <a:effectLst/>
                        <a:latin typeface="+mn-lt"/>
                      </a:endParaRPr>
                    </a:p>
                  </a:txBody>
                  <a:tcPr/>
                </a:tc>
                <a:tc>
                  <a:txBody>
                    <a:bodyPr/>
                    <a:lstStyle/>
                    <a:p>
                      <a:pPr algn="r"/>
                      <a:r>
                        <a:rPr lang="en-US" sz="1400" dirty="0"/>
                        <a:t>1</a:t>
                      </a:r>
                      <a:endParaRPr lang="en-US" sz="1400" dirty="0">
                        <a:latin typeface="+mn-lt"/>
                      </a:endParaRPr>
                    </a:p>
                  </a:txBody>
                  <a:tcPr/>
                </a:tc>
                <a:tc>
                  <a:txBody>
                    <a:bodyPr/>
                    <a:lstStyle/>
                    <a:p>
                      <a:pPr algn="r"/>
                      <a:r>
                        <a:rPr lang="en-US" sz="1400" dirty="0"/>
                        <a:t>3</a:t>
                      </a:r>
                      <a:endParaRPr lang="en-US" sz="1400" dirty="0">
                        <a:latin typeface="+mn-lt"/>
                      </a:endParaRPr>
                    </a:p>
                  </a:txBody>
                  <a:tcPr/>
                </a:tc>
                <a:extLst>
                  <a:ext uri="{0D108BD9-81ED-4DB2-BD59-A6C34878D82A}">
                    <a16:rowId xmlns:a16="http://schemas.microsoft.com/office/drawing/2014/main" val="10004"/>
                  </a:ext>
                </a:extLst>
              </a:tr>
              <a:tr h="259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Contribution margin per machine hour</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$3.00</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rPr>
                        <a:t>$1.50</a:t>
                      </a:r>
                      <a:endParaRPr kumimoji="0" lang="en-US" altLang="en-US" sz="14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96490575"/>
              </p:ext>
            </p:extLst>
          </p:nvPr>
        </p:nvGraphicFramePr>
        <p:xfrm>
          <a:off x="424542" y="4525554"/>
          <a:ext cx="8305800" cy="1737360"/>
        </p:xfrm>
        <a:graphic>
          <a:graphicData uri="http://schemas.openxmlformats.org/drawingml/2006/table">
            <a:tbl>
              <a:tblPr firstRow="1" bandRow="1">
                <a:tableStyleId>{5940675A-B579-460E-94D1-54222C63F5DA}</a:tableStyleId>
              </a:tblPr>
              <a:tblGrid>
                <a:gridCol w="7162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1219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rPr>
                        <a:t>Total machine hours available</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5,000</a:t>
                      </a:r>
                      <a:endParaRPr kumimoji="0" lang="en-US" altLang="en-US" sz="20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Machine hours used for production of Gamma (3,800 units x 1 MH per unit)</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3,800</a:t>
                      </a:r>
                      <a:endParaRPr kumimoji="0" lang="en-US" altLang="en-US" sz="2000" b="0" i="0" u="sng"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1"/>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Machine hours available for production of Omega</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1,200</a:t>
                      </a:r>
                      <a:endParaRPr kumimoji="0" lang="en-US" altLang="en-US" sz="20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Machine hours used for production of Omega (1,200 MHs / 3 MH per unit = 400 units)</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1,200</a:t>
                      </a:r>
                      <a:endParaRPr kumimoji="0" lang="en-US" altLang="en-US" sz="20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3"/>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Remaining machine hours</a:t>
                      </a:r>
                      <a:endParaRPr kumimoji="0" lang="en-US" altLang="en-US" sz="14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latin typeface="+mn-lt"/>
                        </a:rPr>
                        <a:t>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133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969818"/>
          </a:xfrm>
        </p:spPr>
        <p:txBody>
          <a:bodyPr anchor="ctr"/>
          <a:lstStyle/>
          <a:p>
            <a:pPr>
              <a:defRPr/>
            </a:pPr>
            <a:r>
              <a:rPr lang="en-US" dirty="0"/>
              <a:t>NEED-TO-KNOW 23-5 (3 of 3)</a:t>
            </a:r>
            <a:endParaRPr lang="en-US" dirty="0">
              <a:latin typeface="+mn-lt"/>
            </a:endParaRPr>
          </a:p>
        </p:txBody>
      </p:sp>
      <p:sp>
        <p:nvSpPr>
          <p:cNvPr id="4" name="Text Placeholder 3"/>
          <p:cNvSpPr>
            <a:spLocks noGrp="1"/>
          </p:cNvSpPr>
          <p:nvPr>
            <p:ph type="body" sz="quarter" idx="14"/>
          </p:nvPr>
        </p:nvSpPr>
        <p:spPr>
          <a:xfrm>
            <a:off x="197847" y="15199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9" name="Table 8"/>
          <p:cNvGraphicFramePr>
            <a:graphicFrameLocks noGrp="1"/>
          </p:cNvGraphicFramePr>
          <p:nvPr>
            <p:extLst>
              <p:ext uri="{D42A27DB-BD31-4B8C-83A1-F6EECF244321}">
                <p14:modId xmlns:p14="http://schemas.microsoft.com/office/powerpoint/2010/main" val="1938927688"/>
              </p:ext>
            </p:extLst>
          </p:nvPr>
        </p:nvGraphicFramePr>
        <p:xfrm>
          <a:off x="424542" y="2590800"/>
          <a:ext cx="8305800" cy="1219200"/>
        </p:xfrm>
        <a:graphic>
          <a:graphicData uri="http://schemas.openxmlformats.org/drawingml/2006/table">
            <a:tbl>
              <a:tblPr firstRow="1" bandRow="1">
                <a:tableStyleId>{5940675A-B579-460E-94D1-54222C63F5DA}</a:tableStyleId>
              </a:tblPr>
              <a:tblGrid>
                <a:gridCol w="7162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12192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mn-lt"/>
                        </a:rPr>
                        <a:t>Contribution margin (calculated on a per unit basis)</a:t>
                      </a:r>
                      <a:endParaRPr kumimoji="0" lang="en-US" altLang="en-US" sz="1400" b="0" i="0" u="none" strike="noStrike" cap="none" normalizeH="0" baseline="0" dirty="0">
                        <a:ln>
                          <a:noFill/>
                        </a:ln>
                        <a:solidFill>
                          <a:schemeClr val="tx1"/>
                        </a:solidFill>
                        <a:effectLst/>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Gamma</a:t>
                      </a:r>
                      <a:r>
                        <a:rPr kumimoji="0" lang="en-US" altLang="en-US" sz="1400" b="0" i="0" u="none" strike="noStrike" cap="none" normalizeH="0" baseline="0" dirty="0">
                          <a:ln>
                            <a:noFill/>
                          </a:ln>
                          <a:solidFill>
                            <a:schemeClr val="tx1"/>
                          </a:solidFill>
                          <a:effectLst/>
                          <a:latin typeface="+mn-lt"/>
                        </a:rPr>
                        <a:t> </a:t>
                      </a:r>
                      <a:r>
                        <a:rPr kumimoji="0" lang="en-US" altLang="en-US" sz="1400" b="0" i="0" u="none" strike="noStrike" cap="none" normalizeH="0" baseline="0" dirty="0">
                          <a:ln>
                            <a:noFill/>
                          </a:ln>
                          <a:solidFill>
                            <a:srgbClr val="000000"/>
                          </a:solidFill>
                          <a:effectLst/>
                          <a:latin typeface="+mn-lt"/>
                        </a:rPr>
                        <a:t>3,800 units × $3.00 contribution margin per unit</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$11,400</a:t>
                      </a:r>
                      <a:endParaRPr kumimoji="0" lang="en-US" altLang="en-US" sz="14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1"/>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Omega</a:t>
                      </a:r>
                      <a:r>
                        <a:rPr kumimoji="0" lang="en-US" altLang="en-US" sz="1400" b="0" i="0" u="none" strike="noStrike" cap="none" normalizeH="0" baseline="0" dirty="0">
                          <a:ln>
                            <a:noFill/>
                          </a:ln>
                          <a:solidFill>
                            <a:schemeClr val="tx1"/>
                          </a:solidFill>
                          <a:effectLst/>
                          <a:latin typeface="+mn-lt"/>
                        </a:rPr>
                        <a:t> </a:t>
                      </a:r>
                      <a:r>
                        <a:rPr kumimoji="0" lang="en-US" altLang="en-US" sz="1400" b="0" i="0" u="none" strike="noStrike" cap="none" normalizeH="0" baseline="0" dirty="0">
                          <a:ln>
                            <a:noFill/>
                          </a:ln>
                          <a:solidFill>
                            <a:srgbClr val="000000"/>
                          </a:solidFill>
                          <a:effectLst/>
                          <a:latin typeface="+mn-lt"/>
                        </a:rPr>
                        <a:t>400 units × $4.50 contribution margin per unit</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1,800</a:t>
                      </a:r>
                      <a:endParaRPr kumimoji="0" lang="en-US" altLang="en-US" sz="14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Total contribution margin</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$13,200</a:t>
                      </a:r>
                      <a:endParaRPr kumimoji="0" lang="en-US" altLang="en-US" sz="14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71006171"/>
              </p:ext>
            </p:extLst>
          </p:nvPr>
        </p:nvGraphicFramePr>
        <p:xfrm>
          <a:off x="457200" y="4267200"/>
          <a:ext cx="8305800" cy="1219200"/>
        </p:xfrm>
        <a:graphic>
          <a:graphicData uri="http://schemas.openxmlformats.org/drawingml/2006/table">
            <a:tbl>
              <a:tblPr firstRow="1" bandRow="1">
                <a:tableStyleId>{5940675A-B579-460E-94D1-54222C63F5DA}</a:tableStyleId>
              </a:tblPr>
              <a:tblGrid>
                <a:gridCol w="7162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12192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mn-lt"/>
                        </a:rPr>
                        <a:t>Contribution margin (calculated on a per machine hour basis)</a:t>
                      </a:r>
                      <a:endParaRPr kumimoji="0" lang="en-US" altLang="en-US" sz="1400" b="0" i="0" u="none" strike="noStrike" cap="none" normalizeH="0" baseline="0" dirty="0">
                        <a:ln>
                          <a:noFill/>
                        </a:ln>
                        <a:solidFill>
                          <a:schemeClr val="tx1"/>
                        </a:solidFill>
                        <a:effectLst/>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Gamma</a:t>
                      </a:r>
                      <a:r>
                        <a:rPr kumimoji="0" lang="en-US" altLang="en-US" sz="1400" b="0" i="0" u="none" strike="noStrike" cap="none" normalizeH="0" baseline="0" dirty="0">
                          <a:ln>
                            <a:noFill/>
                          </a:ln>
                          <a:solidFill>
                            <a:schemeClr val="tx1"/>
                          </a:solidFill>
                          <a:effectLst/>
                          <a:latin typeface="+mn-lt"/>
                        </a:rPr>
                        <a:t> </a:t>
                      </a:r>
                      <a:r>
                        <a:rPr kumimoji="0" lang="en-US" altLang="en-US" sz="1400" b="0" i="0" u="none" strike="noStrike" cap="none" normalizeH="0" baseline="0" dirty="0">
                          <a:ln>
                            <a:noFill/>
                          </a:ln>
                          <a:solidFill>
                            <a:srgbClr val="000000"/>
                          </a:solidFill>
                          <a:effectLst/>
                          <a:latin typeface="+mn-lt"/>
                        </a:rPr>
                        <a:t>3,800 machine hours × $3.00 contribution margin per machine hour</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$11,400</a:t>
                      </a:r>
                      <a:endParaRPr kumimoji="0" lang="en-US" altLang="en-US" sz="14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1"/>
                  </a:ext>
                </a:extLst>
              </a:tr>
              <a:tr h="21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Omega</a:t>
                      </a:r>
                      <a:r>
                        <a:rPr kumimoji="0" lang="en-US" altLang="en-US" sz="1400" b="0" i="0" u="none" strike="noStrike" cap="none" normalizeH="0" baseline="0" dirty="0">
                          <a:ln>
                            <a:noFill/>
                          </a:ln>
                          <a:solidFill>
                            <a:schemeClr val="tx1"/>
                          </a:solidFill>
                          <a:effectLst/>
                          <a:latin typeface="+mn-lt"/>
                        </a:rPr>
                        <a:t> </a:t>
                      </a:r>
                      <a:r>
                        <a:rPr kumimoji="0" lang="en-US" altLang="en-US" sz="1400" b="0" i="0" u="none" strike="noStrike" cap="none" normalizeH="0" baseline="0" dirty="0">
                          <a:ln>
                            <a:noFill/>
                          </a:ln>
                          <a:solidFill>
                            <a:srgbClr val="000000"/>
                          </a:solidFill>
                          <a:effectLst/>
                          <a:latin typeface="+mn-lt"/>
                        </a:rPr>
                        <a:t>1,200 machine hours × $1.50 contribution margin per machine hour</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1,800</a:t>
                      </a:r>
                      <a:endParaRPr kumimoji="0" lang="en-US" altLang="en-US" sz="14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mn-lt"/>
                        </a:rPr>
                        <a:t>Total contribution margin</a:t>
                      </a:r>
                      <a:endParaRPr kumimoji="0" lang="en-US" altLang="en-US" sz="14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sng" strike="noStrike" cap="none" normalizeH="0" baseline="0" dirty="0">
                          <a:ln>
                            <a:noFill/>
                          </a:ln>
                          <a:solidFill>
                            <a:srgbClr val="000000"/>
                          </a:solidFill>
                          <a:effectLst/>
                          <a:latin typeface="+mn-lt"/>
                        </a:rPr>
                        <a:t>$13,200</a:t>
                      </a:r>
                      <a:endParaRPr kumimoji="0" lang="en-US" altLang="en-US" sz="14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904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nchor="ctr"/>
          <a:lstStyle/>
          <a:p>
            <a:pPr>
              <a:defRPr/>
            </a:pPr>
            <a:r>
              <a:rPr lang="en-US" altLang="en-US" sz="3600" dirty="0">
                <a:ea typeface="ＭＳ Ｐゴシック" pitchFamily="34" charset="-128"/>
              </a:rPr>
              <a:t>Segment Elimination (1 of 4)</a:t>
            </a:r>
            <a:endParaRPr lang="en-US" sz="3600" dirty="0"/>
          </a:p>
        </p:txBody>
      </p:sp>
      <p:sp>
        <p:nvSpPr>
          <p:cNvPr id="4" name="Text Placeholder 3"/>
          <p:cNvSpPr>
            <a:spLocks noGrp="1"/>
          </p:cNvSpPr>
          <p:nvPr>
            <p:ph type="body" sz="quarter" idx="13"/>
          </p:nvPr>
        </p:nvSpPr>
        <p:spPr>
          <a:xfrm>
            <a:off x="181428" y="1400444"/>
            <a:ext cx="880110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5" name="Content Placeholder 4"/>
          <p:cNvSpPr>
            <a:spLocks noGrp="1"/>
          </p:cNvSpPr>
          <p:nvPr>
            <p:ph idx="1"/>
          </p:nvPr>
        </p:nvSpPr>
        <p:spPr>
          <a:xfrm>
            <a:off x="304800" y="2133600"/>
            <a:ext cx="8534400" cy="4267200"/>
          </a:xfrm>
        </p:spPr>
        <p:txBody>
          <a:bodyPr/>
          <a:lstStyle/>
          <a:p>
            <a:pPr marL="0" indent="0" eaLnBrk="1" hangingPunct="1">
              <a:buNone/>
              <a:defRPr/>
            </a:pPr>
            <a:r>
              <a:rPr lang="en-US" sz="2600" dirty="0"/>
              <a:t>A segment is a candidate for elimination if its revenues are less than its </a:t>
            </a:r>
            <a:r>
              <a:rPr lang="en-US" sz="2600" b="1" dirty="0"/>
              <a:t>avoidable</a:t>
            </a:r>
            <a:r>
              <a:rPr lang="en-US" sz="2600" dirty="0"/>
              <a:t> expenses.</a:t>
            </a:r>
          </a:p>
          <a:p>
            <a:pPr marL="0" indent="0" eaLnBrk="1" hangingPunct="1">
              <a:buNone/>
              <a:defRPr/>
            </a:pPr>
            <a:r>
              <a:rPr lang="en-US" sz="2600" b="1" dirty="0"/>
              <a:t>Avoidable</a:t>
            </a:r>
            <a:r>
              <a:rPr lang="en-US" sz="2600" dirty="0"/>
              <a:t> expenses are amounts the company </a:t>
            </a:r>
            <a:br>
              <a:rPr lang="en-US" sz="2600" dirty="0"/>
            </a:br>
            <a:r>
              <a:rPr lang="en-US" sz="2600" dirty="0"/>
              <a:t>would </a:t>
            </a:r>
            <a:r>
              <a:rPr lang="en-US" sz="2600" u="sng" dirty="0"/>
              <a:t>not</a:t>
            </a:r>
            <a:r>
              <a:rPr lang="en-US" sz="2600" dirty="0"/>
              <a:t> incur if it eliminated the segment. </a:t>
            </a:r>
          </a:p>
          <a:p>
            <a:pPr marL="0" indent="0" eaLnBrk="1" hangingPunct="1">
              <a:buNone/>
              <a:defRPr/>
            </a:pPr>
            <a:r>
              <a:rPr lang="en-US" sz="2600" dirty="0">
                <a:cs typeface="Arial" charset="0"/>
              </a:rPr>
              <a:t>FasTrac is considering eliminating its Treadmill Division because it reported a $500 operating loss for the recent year…</a:t>
            </a:r>
          </a:p>
          <a:p>
            <a:pPr marL="0" indent="0" eaLnBrk="1" hangingPunct="1">
              <a:buNone/>
              <a:defRPr/>
            </a:pPr>
            <a:r>
              <a:rPr lang="en-US" sz="2600" dirty="0">
                <a:cs typeface="Arial" panose="020B0604020202020204" pitchFamily="34" charset="0"/>
              </a:rPr>
              <a:t>Let’s take a closer look at the division’s expenses...</a:t>
            </a:r>
          </a:p>
        </p:txBody>
      </p:sp>
    </p:spTree>
    <p:extLst>
      <p:ext uri="{BB962C8B-B14F-4D97-AF65-F5344CB8AC3E}">
        <p14:creationId xmlns:p14="http://schemas.microsoft.com/office/powerpoint/2010/main" val="236849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0" y="533400"/>
            <a:ext cx="9144000" cy="762000"/>
          </a:xfrm>
        </p:spPr>
        <p:txBody>
          <a:bodyPr/>
          <a:lstStyle/>
          <a:p>
            <a:r>
              <a:rPr lang="en-US" altLang="en-US" sz="3600" dirty="0">
                <a:ea typeface="ＭＳ Ｐゴシック" pitchFamily="34" charset="-128"/>
              </a:rPr>
              <a:t>Decision Making</a:t>
            </a:r>
            <a:endParaRPr lang="en-US" sz="3600" dirty="0">
              <a:ea typeface="Verdana" panose="020B0604030504040204" pitchFamily="34" charset="0"/>
              <a:cs typeface="Verdana" panose="020B0604030504040204" pitchFamily="34" charset="0"/>
            </a:endParaRPr>
          </a:p>
        </p:txBody>
      </p:sp>
      <p:sp>
        <p:nvSpPr>
          <p:cNvPr id="2" name="Text Placeholder 1"/>
          <p:cNvSpPr>
            <a:spLocks noGrp="1"/>
          </p:cNvSpPr>
          <p:nvPr>
            <p:ph type="body" sz="quarter" idx="13"/>
          </p:nvPr>
        </p:nvSpPr>
        <p:spPr>
          <a:xfrm>
            <a:off x="533400" y="1295400"/>
            <a:ext cx="8001000" cy="609600"/>
          </a:xfrm>
        </p:spPr>
        <p:txBody>
          <a:bodyPr/>
          <a:lstStyle/>
          <a:p>
            <a:r>
              <a:rPr lang="en-US" altLang="en-US" b="1" kern="0" dirty="0">
                <a:solidFill>
                  <a:prstClr val="black"/>
                </a:solidFill>
              </a:rPr>
              <a:t>Learning Objective C1:</a:t>
            </a:r>
            <a:r>
              <a:rPr lang="en-US" dirty="0">
                <a:solidFill>
                  <a:prstClr val="black"/>
                </a:solidFill>
              </a:rPr>
              <a:t> Describe the importance of relevant costs for short-term decisions.</a:t>
            </a:r>
          </a:p>
        </p:txBody>
      </p:sp>
      <p:sp>
        <p:nvSpPr>
          <p:cNvPr id="3" name="Content Placeholder 2"/>
          <p:cNvSpPr>
            <a:spLocks noGrp="1"/>
          </p:cNvSpPr>
          <p:nvPr>
            <p:ph idx="1"/>
          </p:nvPr>
        </p:nvSpPr>
        <p:spPr>
          <a:xfrm>
            <a:off x="381000" y="1981200"/>
            <a:ext cx="8382000" cy="4495800"/>
          </a:xfrm>
        </p:spPr>
        <p:txBody>
          <a:bodyPr/>
          <a:lstStyle/>
          <a:p>
            <a:pPr>
              <a:lnSpc>
                <a:spcPct val="90000"/>
              </a:lnSpc>
            </a:pPr>
            <a:r>
              <a:rPr lang="en-US" altLang="en-US" sz="2400" dirty="0">
                <a:solidFill>
                  <a:srgbClr val="000000"/>
                </a:solidFill>
                <a:ea typeface="ＭＳ Ｐゴシック" pitchFamily="34" charset="-128"/>
                <a:cs typeface="Arial" charset="0"/>
              </a:rPr>
              <a:t> Decision making involves five steps:</a:t>
            </a:r>
          </a:p>
          <a:p>
            <a:pPr marL="914400" lvl="1" indent="-457200">
              <a:lnSpc>
                <a:spcPct val="90000"/>
              </a:lnSpc>
              <a:buClr>
                <a:schemeClr val="tx1"/>
              </a:buClr>
              <a:buSzPct val="100000"/>
              <a:buFont typeface="+mj-lt"/>
              <a:buAutoNum type="arabicPeriod"/>
            </a:pPr>
            <a:r>
              <a:rPr lang="en-US" altLang="en-US" sz="2200" dirty="0">
                <a:solidFill>
                  <a:srgbClr val="000000"/>
                </a:solidFill>
                <a:ea typeface="ＭＳ Ｐゴシック" pitchFamily="34" charset="-128"/>
                <a:cs typeface="Arial" charset="0"/>
              </a:rPr>
              <a:t>Define the decision task.</a:t>
            </a:r>
          </a:p>
          <a:p>
            <a:pPr marL="914400" lvl="1" indent="-457200">
              <a:lnSpc>
                <a:spcPct val="90000"/>
              </a:lnSpc>
              <a:buClr>
                <a:schemeClr val="tx1"/>
              </a:buClr>
              <a:buSzPct val="100000"/>
              <a:buFont typeface="+mj-lt"/>
              <a:buAutoNum type="arabicPeriod"/>
            </a:pPr>
            <a:r>
              <a:rPr lang="en-US" altLang="en-US" sz="2200" dirty="0">
                <a:solidFill>
                  <a:srgbClr val="000000"/>
                </a:solidFill>
                <a:ea typeface="ＭＳ Ｐゴシック" pitchFamily="34" charset="-128"/>
                <a:cs typeface="Arial" charset="0"/>
              </a:rPr>
              <a:t>Identify alternative courses of action.</a:t>
            </a:r>
          </a:p>
          <a:p>
            <a:pPr marL="914400" lvl="1" indent="-457200">
              <a:lnSpc>
                <a:spcPct val="90000"/>
              </a:lnSpc>
              <a:buClr>
                <a:schemeClr val="tx1"/>
              </a:buClr>
              <a:buSzPct val="100000"/>
              <a:buFont typeface="+mj-lt"/>
              <a:buAutoNum type="arabicPeriod"/>
            </a:pPr>
            <a:r>
              <a:rPr lang="en-US" altLang="en-US" sz="2200" dirty="0">
                <a:solidFill>
                  <a:srgbClr val="000000"/>
                </a:solidFill>
                <a:ea typeface="ＭＳ Ｐゴシック" pitchFamily="34" charset="-128"/>
                <a:cs typeface="Arial" charset="0"/>
              </a:rPr>
              <a:t>Collect </a:t>
            </a:r>
            <a:r>
              <a:rPr lang="en-US" altLang="en-US" sz="2200" b="1" dirty="0">
                <a:ea typeface="ＭＳ Ｐゴシック" pitchFamily="34" charset="-128"/>
                <a:cs typeface="Arial" charset="0"/>
              </a:rPr>
              <a:t>relevant information </a:t>
            </a:r>
            <a:r>
              <a:rPr lang="en-US" altLang="en-US" sz="2200" dirty="0">
                <a:solidFill>
                  <a:srgbClr val="000000"/>
                </a:solidFill>
                <a:ea typeface="ＭＳ Ｐゴシック" pitchFamily="34" charset="-128"/>
                <a:cs typeface="Arial" charset="0"/>
              </a:rPr>
              <a:t>on alternatives.</a:t>
            </a:r>
          </a:p>
          <a:p>
            <a:pPr marL="914400" lvl="1" indent="-457200">
              <a:lnSpc>
                <a:spcPct val="90000"/>
              </a:lnSpc>
              <a:buClr>
                <a:schemeClr val="tx1"/>
              </a:buClr>
              <a:buSzPct val="100000"/>
              <a:buFont typeface="+mj-lt"/>
              <a:buAutoNum type="arabicPeriod"/>
            </a:pPr>
            <a:r>
              <a:rPr lang="en-US" altLang="en-US" sz="2200" dirty="0">
                <a:solidFill>
                  <a:srgbClr val="000000"/>
                </a:solidFill>
                <a:ea typeface="ＭＳ Ｐゴシック" pitchFamily="34" charset="-128"/>
                <a:cs typeface="Arial" charset="0"/>
              </a:rPr>
              <a:t>Select the preferred course of action.</a:t>
            </a:r>
          </a:p>
          <a:p>
            <a:pPr marL="914400" lvl="1" indent="-457200">
              <a:lnSpc>
                <a:spcPct val="90000"/>
              </a:lnSpc>
              <a:buClr>
                <a:schemeClr val="tx1"/>
              </a:buClr>
              <a:buSzPct val="100000"/>
              <a:buFont typeface="+mj-lt"/>
              <a:buAutoNum type="arabicPeriod"/>
            </a:pPr>
            <a:r>
              <a:rPr lang="en-US" altLang="en-US" sz="2200" dirty="0">
                <a:solidFill>
                  <a:srgbClr val="000000"/>
                </a:solidFill>
                <a:ea typeface="ＭＳ Ｐゴシック" pitchFamily="34" charset="-128"/>
                <a:cs typeface="Arial" charset="0"/>
              </a:rPr>
              <a:t>Analyze and assess decisions made.</a:t>
            </a:r>
          </a:p>
          <a:p>
            <a:pPr marL="0" lvl="1" indent="0">
              <a:lnSpc>
                <a:spcPct val="90000"/>
              </a:lnSpc>
              <a:buClr>
                <a:schemeClr val="tx1"/>
              </a:buClr>
              <a:buSzPct val="100000"/>
              <a:buNone/>
            </a:pPr>
            <a:r>
              <a:rPr lang="en-US" altLang="en-US" sz="2200" dirty="0">
                <a:solidFill>
                  <a:srgbClr val="000000"/>
                </a:solidFill>
                <a:ea typeface="ＭＳ Ｐゴシック" pitchFamily="34" charset="-128"/>
                <a:cs typeface="Arial" charset="0"/>
              </a:rPr>
              <a:t>Exhibit 23.1</a:t>
            </a:r>
          </a:p>
          <a:p>
            <a:pPr marL="463550" lvl="1" indent="-457200">
              <a:lnSpc>
                <a:spcPct val="90000"/>
              </a:lnSpc>
              <a:buClr>
                <a:schemeClr val="tx1"/>
              </a:buClr>
              <a:buSzPct val="100000"/>
              <a:buFont typeface="Arial" pitchFamily="34" charset="0"/>
              <a:buChar char="•"/>
            </a:pPr>
            <a:r>
              <a:rPr lang="en-US" sz="2400" dirty="0"/>
              <a:t>Define Task and Goal</a:t>
            </a:r>
          </a:p>
          <a:p>
            <a:pPr marL="463550" lvl="1" indent="-457200">
              <a:lnSpc>
                <a:spcPct val="90000"/>
              </a:lnSpc>
              <a:buClr>
                <a:schemeClr val="tx1"/>
              </a:buClr>
              <a:buSzPct val="100000"/>
              <a:buFont typeface="Arial" pitchFamily="34" charset="0"/>
              <a:buChar char="•"/>
            </a:pPr>
            <a:r>
              <a:rPr lang="en-US" sz="2400" dirty="0"/>
              <a:t>Identify Alternative Actions</a:t>
            </a:r>
          </a:p>
          <a:p>
            <a:pPr marL="463550" lvl="1" indent="-457200">
              <a:lnSpc>
                <a:spcPct val="90000"/>
              </a:lnSpc>
              <a:buClr>
                <a:schemeClr val="tx1"/>
              </a:buClr>
              <a:buSzPct val="100000"/>
              <a:buFont typeface="Arial" pitchFamily="34" charset="0"/>
              <a:buChar char="•"/>
            </a:pPr>
            <a:r>
              <a:rPr lang="en-US" sz="2400" dirty="0"/>
              <a:t>Collect Relevant Information</a:t>
            </a:r>
          </a:p>
          <a:p>
            <a:pPr marL="463550" lvl="1" indent="-457200">
              <a:lnSpc>
                <a:spcPct val="90000"/>
              </a:lnSpc>
              <a:buClr>
                <a:schemeClr val="tx1"/>
              </a:buClr>
              <a:buSzPct val="100000"/>
              <a:buFont typeface="Arial" pitchFamily="34" charset="0"/>
              <a:buChar char="•"/>
            </a:pPr>
            <a:r>
              <a:rPr lang="en-US" sz="2400" dirty="0"/>
              <a:t>Select Course of Action</a:t>
            </a:r>
          </a:p>
          <a:p>
            <a:pPr marL="463550" lvl="1" indent="-457200">
              <a:lnSpc>
                <a:spcPct val="90000"/>
              </a:lnSpc>
              <a:buClr>
                <a:schemeClr val="tx1"/>
              </a:buClr>
              <a:buSzPct val="100000"/>
              <a:buFont typeface="Arial" pitchFamily="34" charset="0"/>
              <a:buChar char="•"/>
            </a:pPr>
            <a:r>
              <a:rPr lang="en-US" sz="2400" dirty="0"/>
              <a:t>Analyze and Assess Decision</a:t>
            </a:r>
          </a:p>
        </p:txBody>
      </p:sp>
    </p:spTree>
    <p:extLst>
      <p:ext uri="{BB962C8B-B14F-4D97-AF65-F5344CB8AC3E}">
        <p14:creationId xmlns:p14="http://schemas.microsoft.com/office/powerpoint/2010/main" val="2594899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689839"/>
            <a:ext cx="8312727" cy="757961"/>
          </a:xfrm>
        </p:spPr>
        <p:txBody>
          <a:bodyPr anchor="ctr"/>
          <a:lstStyle/>
          <a:p>
            <a:pPr>
              <a:defRPr/>
            </a:pPr>
            <a:r>
              <a:rPr lang="en-US" altLang="en-US" dirty="0">
                <a:latin typeface="+mj-lt"/>
                <a:ea typeface="ＭＳ Ｐゴシック" pitchFamily="34" charset="-128"/>
              </a:rPr>
              <a:t>Segment Elimination (2 of 4)</a:t>
            </a:r>
            <a:endParaRPr lang="en-US" dirty="0">
              <a:latin typeface="+mj-lt"/>
            </a:endParaRPr>
          </a:p>
        </p:txBody>
      </p:sp>
      <p:sp>
        <p:nvSpPr>
          <p:cNvPr id="4" name="Text Placeholder 3"/>
          <p:cNvSpPr>
            <a:spLocks noGrp="1"/>
          </p:cNvSpPr>
          <p:nvPr>
            <p:ph type="body" sz="quarter" idx="14"/>
          </p:nvPr>
        </p:nvSpPr>
        <p:spPr>
          <a:xfrm>
            <a:off x="197847" y="14478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8" name="Content Placeholder 1"/>
          <p:cNvSpPr>
            <a:spLocks noGrp="1"/>
          </p:cNvSpPr>
          <p:nvPr>
            <p:ph sz="quarter" idx="15"/>
          </p:nvPr>
        </p:nvSpPr>
        <p:spPr>
          <a:xfrm>
            <a:off x="419100" y="2330302"/>
            <a:ext cx="8267700" cy="489063"/>
          </a:xfrm>
        </p:spPr>
        <p:txBody>
          <a:bodyPr/>
          <a:lstStyle/>
          <a:p>
            <a:pPr marL="0" indent="0">
              <a:buNone/>
            </a:pPr>
            <a:r>
              <a:rPr lang="en-US" sz="2400" dirty="0"/>
              <a:t>Exhibit 23.9</a:t>
            </a:r>
          </a:p>
        </p:txBody>
      </p:sp>
      <p:graphicFrame>
        <p:nvGraphicFramePr>
          <p:cNvPr id="6" name="Table 5"/>
          <p:cNvGraphicFramePr>
            <a:graphicFrameLocks noGrp="1"/>
          </p:cNvGraphicFramePr>
          <p:nvPr>
            <p:extLst>
              <p:ext uri="{D42A27DB-BD31-4B8C-83A1-F6EECF244321}">
                <p14:modId xmlns:p14="http://schemas.microsoft.com/office/powerpoint/2010/main" val="4228085582"/>
              </p:ext>
            </p:extLst>
          </p:nvPr>
        </p:nvGraphicFramePr>
        <p:xfrm>
          <a:off x="381000" y="2895600"/>
          <a:ext cx="8458200" cy="295656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1048068">
                  <a:extLst>
                    <a:ext uri="{9D8B030D-6E8A-4147-A177-3AD203B41FA5}">
                      <a16:colId xmlns:a16="http://schemas.microsoft.com/office/drawing/2014/main" val="20001"/>
                    </a:ext>
                  </a:extLst>
                </a:gridCol>
                <a:gridCol w="1390332">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0">
                <a:tc>
                  <a:txBody>
                    <a:bodyPr/>
                    <a:lstStyle/>
                    <a:p>
                      <a:pPr algn="ctr" fontAlgn="b"/>
                      <a:r>
                        <a:rPr lang="en-US" sz="1400" b="1" i="0" u="none" strike="noStrike" dirty="0">
                          <a:solidFill>
                            <a:srgbClr val="000000"/>
                          </a:solidFill>
                          <a:effectLst/>
                          <a:latin typeface="Verdana"/>
                        </a:rPr>
                        <a:t>Treadmill Division</a:t>
                      </a:r>
                    </a:p>
                  </a:txBody>
                  <a:tcPr anchor="ctr"/>
                </a:tc>
                <a:tc>
                  <a:txBody>
                    <a:bodyPr/>
                    <a:lstStyle/>
                    <a:p>
                      <a:pPr algn="ctr" fontAlgn="b"/>
                      <a:r>
                        <a:rPr lang="en-US" sz="1400" b="1" i="0" u="none" strike="noStrike" dirty="0">
                          <a:solidFill>
                            <a:srgbClr val="000000"/>
                          </a:solidFill>
                          <a:effectLst/>
                          <a:latin typeface="Verdana"/>
                        </a:rPr>
                        <a:t>Total</a:t>
                      </a:r>
                    </a:p>
                  </a:txBody>
                  <a:tcPr anchor="ctr"/>
                </a:tc>
                <a:tc>
                  <a:txBody>
                    <a:bodyPr/>
                    <a:lstStyle/>
                    <a:p>
                      <a:pPr algn="ctr" fontAlgn="b"/>
                      <a:r>
                        <a:rPr lang="en-US" sz="1400" b="1" i="0" u="none" strike="noStrike" dirty="0">
                          <a:solidFill>
                            <a:srgbClr val="000000"/>
                          </a:solidFill>
                          <a:effectLst/>
                          <a:latin typeface="Verdana"/>
                        </a:rPr>
                        <a:t>Avoidable Expenses</a:t>
                      </a:r>
                    </a:p>
                  </a:txBody>
                  <a:tcPr anchor="ctr"/>
                </a:tc>
                <a:tc>
                  <a:txBody>
                    <a:bodyPr/>
                    <a:lstStyle/>
                    <a:p>
                      <a:pPr algn="ctr" fontAlgn="b"/>
                      <a:r>
                        <a:rPr lang="en-US" sz="1400" b="1" i="0" u="none" strike="noStrike" dirty="0">
                          <a:solidFill>
                            <a:srgbClr val="000000"/>
                          </a:solidFill>
                          <a:effectLst/>
                          <a:latin typeface="Verdana"/>
                        </a:rPr>
                        <a:t>Unavoidable Expenses</a:t>
                      </a:r>
                    </a:p>
                  </a:txBody>
                  <a:tcPr anchor="ctr"/>
                </a:tc>
                <a:extLst>
                  <a:ext uri="{0D108BD9-81ED-4DB2-BD59-A6C34878D82A}">
                    <a16:rowId xmlns:a16="http://schemas.microsoft.com/office/drawing/2014/main" val="10000"/>
                  </a:ext>
                </a:extLst>
              </a:tr>
              <a:tr h="0">
                <a:tc>
                  <a:txBody>
                    <a:bodyPr/>
                    <a:lstStyle/>
                    <a:p>
                      <a:pPr algn="l" fontAlgn="ctr"/>
                      <a:r>
                        <a:rPr lang="en-US" sz="1400" b="0" i="0" u="none" strike="noStrike" dirty="0">
                          <a:solidFill>
                            <a:srgbClr val="000000"/>
                          </a:solidFill>
                          <a:effectLst/>
                          <a:latin typeface="Verdana"/>
                        </a:rPr>
                        <a:t>Sales……………………………………………………………….....</a:t>
                      </a:r>
                    </a:p>
                  </a:txBody>
                  <a:tcPr anchor="ctr"/>
                </a:tc>
                <a:tc>
                  <a:txBody>
                    <a:bodyPr/>
                    <a:lstStyle/>
                    <a:p>
                      <a:pPr algn="r" fontAlgn="ctr"/>
                      <a:r>
                        <a:rPr lang="en-US" sz="1400" b="0" i="0" u="none" strike="noStrike" dirty="0">
                          <a:solidFill>
                            <a:srgbClr val="000000"/>
                          </a:solidFill>
                          <a:effectLst/>
                          <a:latin typeface="Verdana"/>
                        </a:rPr>
                        <a:t>$47,800 </a:t>
                      </a:r>
                    </a:p>
                  </a:txBody>
                  <a:tcPr anchor="ctr"/>
                </a:tc>
                <a:tc>
                  <a:txBody>
                    <a:bodyPr/>
                    <a:lstStyle/>
                    <a:p>
                      <a:pPr algn="l" fontAlgn="ctr"/>
                      <a:r>
                        <a:rPr lang="en-US" sz="1400" b="0" i="0" u="none" strike="noStrike" dirty="0">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1"/>
                  </a:ext>
                </a:extLst>
              </a:tr>
              <a:tr h="122646">
                <a:tc>
                  <a:txBody>
                    <a:bodyPr/>
                    <a:lstStyle/>
                    <a:p>
                      <a:pPr algn="l" fontAlgn="ctr"/>
                      <a:r>
                        <a:rPr lang="en-US" sz="1400" b="0" i="0" u="none" strike="noStrike" dirty="0">
                          <a:solidFill>
                            <a:srgbClr val="000000"/>
                          </a:solidFill>
                          <a:effectLst/>
                          <a:latin typeface="Verdana"/>
                        </a:rPr>
                        <a:t>Cost of goods sold……………………………………………….</a:t>
                      </a:r>
                    </a:p>
                  </a:txBody>
                  <a:tcPr anchor="ctr"/>
                </a:tc>
                <a:tc>
                  <a:txBody>
                    <a:bodyPr/>
                    <a:lstStyle/>
                    <a:p>
                      <a:pPr algn="r" fontAlgn="ctr"/>
                      <a:r>
                        <a:rPr lang="en-US" sz="1400" b="0" i="0" u="sng" strike="noStrike" dirty="0">
                          <a:solidFill>
                            <a:srgbClr val="000000"/>
                          </a:solidFill>
                          <a:effectLst/>
                          <a:latin typeface="Verdana"/>
                        </a:rPr>
                        <a:t>30,000</a:t>
                      </a:r>
                    </a:p>
                  </a:txBody>
                  <a:tcPr anchor="ctr"/>
                </a:tc>
                <a:tc>
                  <a:txBody>
                    <a:bodyPr/>
                    <a:lstStyle/>
                    <a:p>
                      <a:pPr algn="r" fontAlgn="ctr"/>
                      <a:r>
                        <a:rPr lang="en-US" sz="1400" b="0" i="0" u="none" strike="noStrike" dirty="0">
                          <a:solidFill>
                            <a:srgbClr val="000000"/>
                          </a:solidFill>
                          <a:effectLst/>
                          <a:latin typeface="Verdana"/>
                        </a:rPr>
                        <a:t>$30,000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2"/>
                  </a:ext>
                </a:extLst>
              </a:tr>
              <a:tr h="153126">
                <a:tc>
                  <a:txBody>
                    <a:bodyPr/>
                    <a:lstStyle/>
                    <a:p>
                      <a:pPr algn="l" fontAlgn="ctr"/>
                      <a:r>
                        <a:rPr lang="en-US" sz="1400" b="0" i="0" u="none" strike="noStrike" dirty="0">
                          <a:solidFill>
                            <a:srgbClr val="000000"/>
                          </a:solidFill>
                          <a:effectLst/>
                          <a:latin typeface="Verdana"/>
                        </a:rPr>
                        <a:t>Gross profit…………………………………………………………..</a:t>
                      </a:r>
                    </a:p>
                  </a:txBody>
                  <a:tcPr anchor="ctr"/>
                </a:tc>
                <a:tc>
                  <a:txBody>
                    <a:bodyPr/>
                    <a:lstStyle/>
                    <a:p>
                      <a:pPr algn="r" fontAlgn="ctr"/>
                      <a:r>
                        <a:rPr lang="en-US" sz="1400" b="0" i="0" u="none" strike="noStrike">
                          <a:solidFill>
                            <a:srgbClr val="000000"/>
                          </a:solidFill>
                          <a:effectLst/>
                          <a:latin typeface="Verdana"/>
                        </a:rPr>
                        <a:t>17,800</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3"/>
                  </a:ext>
                </a:extLst>
              </a:tr>
              <a:tr h="0">
                <a:tc>
                  <a:txBody>
                    <a:bodyPr/>
                    <a:lstStyle/>
                    <a:p>
                      <a:pPr algn="l" fontAlgn="ctr"/>
                      <a:r>
                        <a:rPr lang="en-US" sz="1400" b="0" i="0" u="none" strike="noStrike" dirty="0">
                          <a:solidFill>
                            <a:srgbClr val="000000"/>
                          </a:solidFill>
                          <a:effectLst/>
                          <a:latin typeface="Verdana"/>
                        </a:rPr>
                        <a:t>Direct expenses</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4"/>
                  </a:ext>
                </a:extLst>
              </a:tr>
              <a:tr h="137886">
                <a:tc>
                  <a:txBody>
                    <a:bodyPr/>
                    <a:lstStyle/>
                    <a:p>
                      <a:pPr marL="341313" indent="0" algn="l" fontAlgn="ctr">
                        <a:tabLst>
                          <a:tab pos="341313" algn="l"/>
                        </a:tabLst>
                      </a:pPr>
                      <a:r>
                        <a:rPr lang="en-US" sz="1400" b="0" i="0" u="none" strike="noStrike" dirty="0">
                          <a:solidFill>
                            <a:srgbClr val="000000"/>
                          </a:solidFill>
                          <a:effectLst/>
                          <a:latin typeface="Verdana"/>
                        </a:rPr>
                        <a:t>Wages expense………………………………………………</a:t>
                      </a:r>
                    </a:p>
                  </a:txBody>
                  <a:tcPr anchor="ctr"/>
                </a:tc>
                <a:tc>
                  <a:txBody>
                    <a:bodyPr/>
                    <a:lstStyle/>
                    <a:p>
                      <a:pPr algn="r" fontAlgn="ctr"/>
                      <a:r>
                        <a:rPr lang="en-US" sz="1400" b="0" i="0" u="none" strike="noStrike">
                          <a:solidFill>
                            <a:srgbClr val="000000"/>
                          </a:solidFill>
                          <a:effectLst/>
                          <a:latin typeface="Verdana"/>
                        </a:rPr>
                        <a:t>7,900</a:t>
                      </a:r>
                    </a:p>
                  </a:txBody>
                  <a:tcPr anchor="ctr"/>
                </a:tc>
                <a:tc>
                  <a:txBody>
                    <a:bodyPr/>
                    <a:lstStyle/>
                    <a:p>
                      <a:pPr algn="r" fontAlgn="ctr"/>
                      <a:r>
                        <a:rPr lang="en-US" sz="1400" b="0" i="0" u="none" strike="noStrike">
                          <a:solidFill>
                            <a:srgbClr val="000000"/>
                          </a:solidFill>
                          <a:effectLst/>
                          <a:latin typeface="Verdana"/>
                        </a:rPr>
                        <a:t>7,900</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5"/>
                  </a:ext>
                </a:extLst>
              </a:tr>
              <a:tr h="0">
                <a:tc>
                  <a:txBody>
                    <a:bodyPr/>
                    <a:lstStyle/>
                    <a:p>
                      <a:pPr marL="341313" indent="0" algn="l" fontAlgn="ctr"/>
                      <a:r>
                        <a:rPr lang="en-US" sz="1400" b="0" i="0" u="none" strike="noStrike" dirty="0">
                          <a:solidFill>
                            <a:srgbClr val="000000"/>
                          </a:solidFill>
                          <a:effectLst/>
                          <a:latin typeface="Verdana"/>
                        </a:rPr>
                        <a:t>Depreciation expense—Equipment………………</a:t>
                      </a:r>
                    </a:p>
                  </a:txBody>
                  <a:tcPr anchor="ctr"/>
                </a:tc>
                <a:tc>
                  <a:txBody>
                    <a:bodyPr/>
                    <a:lstStyle/>
                    <a:p>
                      <a:pPr algn="r" fontAlgn="ctr"/>
                      <a:r>
                        <a:rPr lang="en-US" sz="1400" b="0" i="0" u="sng" strike="noStrike" dirty="0">
                          <a:solidFill>
                            <a:srgbClr val="000000"/>
                          </a:solidFill>
                          <a:effectLst/>
                          <a:latin typeface="Verdana"/>
                        </a:rPr>
                        <a:t>200</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r" fontAlgn="ctr"/>
                      <a:r>
                        <a:rPr lang="en-US" sz="1400" b="0" i="0" u="none" strike="noStrike" dirty="0">
                          <a:solidFill>
                            <a:srgbClr val="000000"/>
                          </a:solidFill>
                          <a:effectLst/>
                          <a:latin typeface="Verdana"/>
                        </a:rPr>
                        <a:t>$200</a:t>
                      </a:r>
                    </a:p>
                  </a:txBody>
                  <a:tcPr anchor="ctr"/>
                </a:tc>
                <a:extLst>
                  <a:ext uri="{0D108BD9-81ED-4DB2-BD59-A6C34878D82A}">
                    <a16:rowId xmlns:a16="http://schemas.microsoft.com/office/drawing/2014/main" val="10006"/>
                  </a:ext>
                </a:extLst>
              </a:tr>
              <a:tr h="122646">
                <a:tc>
                  <a:txBody>
                    <a:bodyPr/>
                    <a:lstStyle/>
                    <a:p>
                      <a:pPr marL="341313" indent="0" algn="l" fontAlgn="ctr"/>
                      <a:r>
                        <a:rPr lang="en-US" sz="1400" b="0" i="0" u="none" strike="noStrike" dirty="0">
                          <a:solidFill>
                            <a:srgbClr val="000000"/>
                          </a:solidFill>
                          <a:effectLst/>
                          <a:latin typeface="Verdana"/>
                        </a:rPr>
                        <a:t>Total direct expenses……………………………………</a:t>
                      </a:r>
                    </a:p>
                  </a:txBody>
                  <a:tcPr anchor="ctr"/>
                </a:tc>
                <a:tc>
                  <a:txBody>
                    <a:bodyPr/>
                    <a:lstStyle/>
                    <a:p>
                      <a:pPr algn="r" fontAlgn="ctr"/>
                      <a:r>
                        <a:rPr lang="en-US" sz="1400" b="0" i="0" u="sng" strike="noStrike" dirty="0">
                          <a:solidFill>
                            <a:srgbClr val="000000"/>
                          </a:solidFill>
                          <a:effectLst/>
                          <a:latin typeface="Verdana"/>
                        </a:rPr>
                        <a:t>8,100</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7"/>
                  </a:ext>
                </a:extLst>
              </a:tr>
              <a:tr h="153126">
                <a:tc>
                  <a:txBody>
                    <a:bodyPr/>
                    <a:lstStyle/>
                    <a:p>
                      <a:pPr algn="l" fontAlgn="ctr"/>
                      <a:r>
                        <a:rPr lang="en-US" sz="1400" b="0" i="0" u="none" strike="noStrike" dirty="0">
                          <a:solidFill>
                            <a:srgbClr val="000000"/>
                          </a:solidFill>
                          <a:effectLst/>
                          <a:latin typeface="Verdana"/>
                        </a:rPr>
                        <a:t>Departmental contribution to overhead………………</a:t>
                      </a:r>
                    </a:p>
                  </a:txBody>
                  <a:tcPr anchor="ctr"/>
                </a:tc>
                <a:tc>
                  <a:txBody>
                    <a:bodyPr/>
                    <a:lstStyle/>
                    <a:p>
                      <a:pPr algn="r" fontAlgn="ctr"/>
                      <a:r>
                        <a:rPr lang="en-US" sz="1400" b="0" i="0" u="none" strike="noStrike" dirty="0">
                          <a:solidFill>
                            <a:srgbClr val="000000"/>
                          </a:solidFill>
                          <a:effectLst/>
                          <a:latin typeface="Verdana"/>
                        </a:rPr>
                        <a:t>$9,700 </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dirty="0">
                          <a:solidFill>
                            <a:srgbClr val="000000"/>
                          </a:solidFill>
                          <a:effectLst/>
                          <a:latin typeface="Verdana"/>
                        </a:rPr>
                        <a:t> </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4920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637" y="689839"/>
            <a:ext cx="8312727" cy="757961"/>
          </a:xfrm>
        </p:spPr>
        <p:txBody>
          <a:bodyPr anchor="ctr"/>
          <a:lstStyle/>
          <a:p>
            <a:pPr>
              <a:defRPr/>
            </a:pPr>
            <a:r>
              <a:rPr lang="en-US" altLang="en-US" dirty="0">
                <a:latin typeface="+mj-lt"/>
                <a:ea typeface="ＭＳ Ｐゴシック" pitchFamily="34" charset="-128"/>
              </a:rPr>
              <a:t>Segment Elimination (3 of 4)</a:t>
            </a:r>
            <a:endParaRPr lang="en-US" dirty="0">
              <a:latin typeface="+mj-lt"/>
            </a:endParaRPr>
          </a:p>
        </p:txBody>
      </p:sp>
      <p:sp>
        <p:nvSpPr>
          <p:cNvPr id="4" name="Text Placeholder 3"/>
          <p:cNvSpPr>
            <a:spLocks noGrp="1"/>
          </p:cNvSpPr>
          <p:nvPr>
            <p:ph type="body" sz="quarter" idx="14"/>
          </p:nvPr>
        </p:nvSpPr>
        <p:spPr>
          <a:xfrm>
            <a:off x="197847" y="1447800"/>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6" name="Table 5"/>
          <p:cNvGraphicFramePr>
            <a:graphicFrameLocks noGrp="1"/>
          </p:cNvGraphicFramePr>
          <p:nvPr>
            <p:extLst>
              <p:ext uri="{D42A27DB-BD31-4B8C-83A1-F6EECF244321}">
                <p14:modId xmlns:p14="http://schemas.microsoft.com/office/powerpoint/2010/main" val="2592577254"/>
              </p:ext>
            </p:extLst>
          </p:nvPr>
        </p:nvGraphicFramePr>
        <p:xfrm>
          <a:off x="381000" y="2331180"/>
          <a:ext cx="8458200" cy="384102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1048068">
                  <a:extLst>
                    <a:ext uri="{9D8B030D-6E8A-4147-A177-3AD203B41FA5}">
                      <a16:colId xmlns:a16="http://schemas.microsoft.com/office/drawing/2014/main" val="20001"/>
                    </a:ext>
                  </a:extLst>
                </a:gridCol>
                <a:gridCol w="1390332">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0">
                <a:tc>
                  <a:txBody>
                    <a:bodyPr/>
                    <a:lstStyle/>
                    <a:p>
                      <a:pPr algn="ctr" fontAlgn="b"/>
                      <a:r>
                        <a:rPr lang="en-US" sz="1400" b="1" i="0" u="none" strike="noStrike" dirty="0">
                          <a:solidFill>
                            <a:srgbClr val="000000"/>
                          </a:solidFill>
                          <a:effectLst/>
                          <a:latin typeface="Verdana"/>
                        </a:rPr>
                        <a:t>Treadmill Division</a:t>
                      </a:r>
                    </a:p>
                  </a:txBody>
                  <a:tcPr anchor="ctr"/>
                </a:tc>
                <a:tc>
                  <a:txBody>
                    <a:bodyPr/>
                    <a:lstStyle/>
                    <a:p>
                      <a:pPr algn="ctr" fontAlgn="b"/>
                      <a:r>
                        <a:rPr lang="en-US" sz="1400" b="1" i="0" u="none" strike="noStrike" dirty="0">
                          <a:solidFill>
                            <a:srgbClr val="000000"/>
                          </a:solidFill>
                          <a:effectLst/>
                          <a:latin typeface="Verdana"/>
                        </a:rPr>
                        <a:t>Total</a:t>
                      </a:r>
                    </a:p>
                  </a:txBody>
                  <a:tcPr anchor="ctr"/>
                </a:tc>
                <a:tc>
                  <a:txBody>
                    <a:bodyPr/>
                    <a:lstStyle/>
                    <a:p>
                      <a:pPr algn="ctr" fontAlgn="b"/>
                      <a:r>
                        <a:rPr lang="en-US" sz="1400" b="1" i="0" u="none" strike="noStrike" dirty="0">
                          <a:solidFill>
                            <a:srgbClr val="000000"/>
                          </a:solidFill>
                          <a:effectLst/>
                          <a:latin typeface="Verdana"/>
                        </a:rPr>
                        <a:t>Avoidable Expenses</a:t>
                      </a:r>
                    </a:p>
                  </a:txBody>
                  <a:tcPr anchor="ctr"/>
                </a:tc>
                <a:tc>
                  <a:txBody>
                    <a:bodyPr/>
                    <a:lstStyle/>
                    <a:p>
                      <a:pPr algn="ctr" fontAlgn="b"/>
                      <a:r>
                        <a:rPr lang="en-US" sz="1400" b="1" i="0" u="none" strike="noStrike" dirty="0">
                          <a:solidFill>
                            <a:srgbClr val="000000"/>
                          </a:solidFill>
                          <a:effectLst/>
                          <a:latin typeface="Verdana"/>
                        </a:rPr>
                        <a:t>Unavoidable Expenses</a:t>
                      </a:r>
                    </a:p>
                  </a:txBody>
                  <a:tcPr anchor="ctr"/>
                </a:tc>
                <a:extLst>
                  <a:ext uri="{0D108BD9-81ED-4DB2-BD59-A6C34878D82A}">
                    <a16:rowId xmlns:a16="http://schemas.microsoft.com/office/drawing/2014/main" val="10000"/>
                  </a:ext>
                </a:extLst>
              </a:tr>
              <a:tr h="0">
                <a:tc>
                  <a:txBody>
                    <a:bodyPr/>
                    <a:lstStyle/>
                    <a:p>
                      <a:pPr algn="l" fontAlgn="ctr"/>
                      <a:r>
                        <a:rPr lang="en-US" sz="1400" b="0" i="0" u="none" strike="noStrike" dirty="0">
                          <a:solidFill>
                            <a:srgbClr val="000000"/>
                          </a:solidFill>
                          <a:effectLst/>
                          <a:latin typeface="Verdana"/>
                        </a:rPr>
                        <a:t>Indirect expenses</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1"/>
                  </a:ext>
                </a:extLst>
              </a:tr>
              <a:tr h="335340">
                <a:tc>
                  <a:txBody>
                    <a:bodyPr/>
                    <a:lstStyle/>
                    <a:p>
                      <a:pPr marL="341313" indent="0" algn="l" fontAlgn="ctr">
                        <a:tabLst>
                          <a:tab pos="341313" algn="l"/>
                        </a:tabLst>
                      </a:pPr>
                      <a:r>
                        <a:rPr lang="en-US" sz="1400" b="0" i="0" u="none" strike="noStrike" dirty="0">
                          <a:solidFill>
                            <a:srgbClr val="000000"/>
                          </a:solidFill>
                          <a:effectLst/>
                          <a:latin typeface="Verdana"/>
                        </a:rPr>
                        <a:t>Rent and utilities expense …………………………….</a:t>
                      </a:r>
                    </a:p>
                  </a:txBody>
                  <a:tcPr anchor="ctr"/>
                </a:tc>
                <a:tc>
                  <a:txBody>
                    <a:bodyPr/>
                    <a:lstStyle/>
                    <a:p>
                      <a:pPr algn="r" fontAlgn="ctr"/>
                      <a:r>
                        <a:rPr lang="en-US" sz="1400" b="0" i="0" u="none" strike="noStrike">
                          <a:solidFill>
                            <a:srgbClr val="000000"/>
                          </a:solidFill>
                          <a:effectLst/>
                          <a:latin typeface="Verdana"/>
                        </a:rPr>
                        <a:t>3,150</a:t>
                      </a:r>
                    </a:p>
                  </a:txBody>
                  <a:tcPr anchor="ctr"/>
                </a:tc>
                <a:tc>
                  <a:txBody>
                    <a:bodyPr/>
                    <a:lstStyle/>
                    <a:p>
                      <a:pPr algn="l" fontAlgn="ctr"/>
                      <a:r>
                        <a:rPr lang="en-US" sz="1400" b="0" i="0" u="none" strike="noStrike">
                          <a:solidFill>
                            <a:srgbClr val="000000"/>
                          </a:solidFill>
                          <a:effectLst/>
                          <a:latin typeface="Verdana"/>
                        </a:rPr>
                        <a:t> </a:t>
                      </a:r>
                    </a:p>
                  </a:txBody>
                  <a:tcPr anchor="ctr"/>
                </a:tc>
                <a:tc>
                  <a:txBody>
                    <a:bodyPr/>
                    <a:lstStyle/>
                    <a:p>
                      <a:pPr algn="r" fontAlgn="ctr"/>
                      <a:r>
                        <a:rPr lang="en-US" sz="1400" b="0" i="0" u="none" strike="noStrike" dirty="0">
                          <a:solidFill>
                            <a:srgbClr val="000000"/>
                          </a:solidFill>
                          <a:effectLst/>
                          <a:latin typeface="Verdana"/>
                        </a:rPr>
                        <a:t>3,150</a:t>
                      </a:r>
                    </a:p>
                  </a:txBody>
                  <a:tcPr anchor="ctr"/>
                </a:tc>
                <a:extLst>
                  <a:ext uri="{0D108BD9-81ED-4DB2-BD59-A6C34878D82A}">
                    <a16:rowId xmlns:a16="http://schemas.microsoft.com/office/drawing/2014/main" val="10002"/>
                  </a:ext>
                </a:extLst>
              </a:tr>
              <a:tr h="335340">
                <a:tc>
                  <a:txBody>
                    <a:bodyPr/>
                    <a:lstStyle/>
                    <a:p>
                      <a:pPr marL="341313" indent="0" algn="l" defTabSz="914400" rtl="0" eaLnBrk="1" fontAlgn="ctr" latinLnBrk="0" hangingPunct="1">
                        <a:tabLst>
                          <a:tab pos="341313" algn="l"/>
                        </a:tabLst>
                      </a:pPr>
                      <a:r>
                        <a:rPr lang="en-US" sz="1400" b="0" i="0" u="none" strike="noStrike" kern="1200" dirty="0">
                          <a:solidFill>
                            <a:srgbClr val="000000"/>
                          </a:solidFill>
                          <a:effectLst/>
                          <a:latin typeface="Verdana"/>
                          <a:ea typeface="+mn-ea"/>
                          <a:cs typeface="+mn-cs"/>
                        </a:rPr>
                        <a:t>Advertising expense……………………………………… </a:t>
                      </a:r>
                    </a:p>
                  </a:txBody>
                  <a:tcPr anchor="ctr"/>
                </a:tc>
                <a:tc>
                  <a:txBody>
                    <a:bodyPr/>
                    <a:lstStyle/>
                    <a:p>
                      <a:pPr algn="r" fontAlgn="ctr"/>
                      <a:r>
                        <a:rPr lang="en-US" sz="1400" b="0" i="0" u="none" strike="noStrike" dirty="0">
                          <a:solidFill>
                            <a:srgbClr val="000000"/>
                          </a:solidFill>
                          <a:effectLst/>
                          <a:latin typeface="Verdana"/>
                        </a:rPr>
                        <a:t>400</a:t>
                      </a:r>
                    </a:p>
                  </a:txBody>
                  <a:tcPr anchor="ctr"/>
                </a:tc>
                <a:tc>
                  <a:txBody>
                    <a:bodyPr/>
                    <a:lstStyle/>
                    <a:p>
                      <a:pPr algn="r" fontAlgn="ctr"/>
                      <a:r>
                        <a:rPr lang="en-US" sz="1400" b="0" i="0" u="none" strike="noStrike">
                          <a:solidFill>
                            <a:srgbClr val="000000"/>
                          </a:solidFill>
                          <a:effectLst/>
                          <a:latin typeface="Verdana"/>
                        </a:rPr>
                        <a:t>400</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3"/>
                  </a:ext>
                </a:extLst>
              </a:tr>
              <a:tr h="335340">
                <a:tc>
                  <a:txBody>
                    <a:bodyPr/>
                    <a:lstStyle/>
                    <a:p>
                      <a:pPr marL="341313" indent="0" algn="l" defTabSz="914400" rtl="0" eaLnBrk="1" fontAlgn="ctr" latinLnBrk="0" hangingPunct="1">
                        <a:tabLst>
                          <a:tab pos="341313" algn="l"/>
                        </a:tabLst>
                      </a:pPr>
                      <a:r>
                        <a:rPr lang="en-US" sz="1400" b="0" i="0" u="none" strike="noStrike" kern="1200" dirty="0">
                          <a:solidFill>
                            <a:srgbClr val="000000"/>
                          </a:solidFill>
                          <a:effectLst/>
                          <a:latin typeface="Verdana"/>
                          <a:ea typeface="+mn-ea"/>
                          <a:cs typeface="+mn-cs"/>
                        </a:rPr>
                        <a:t>Insurance expense……………………………………….</a:t>
                      </a:r>
                    </a:p>
                  </a:txBody>
                  <a:tcPr anchor="ctr"/>
                </a:tc>
                <a:tc>
                  <a:txBody>
                    <a:bodyPr/>
                    <a:lstStyle/>
                    <a:p>
                      <a:pPr algn="r" fontAlgn="ctr"/>
                      <a:r>
                        <a:rPr lang="en-US" sz="1400" b="0" i="0" u="none" strike="noStrike">
                          <a:solidFill>
                            <a:srgbClr val="000000"/>
                          </a:solidFill>
                          <a:effectLst/>
                          <a:latin typeface="Verdana"/>
                        </a:rPr>
                        <a:t>400</a:t>
                      </a:r>
                    </a:p>
                  </a:txBody>
                  <a:tcPr anchor="ctr"/>
                </a:tc>
                <a:tc>
                  <a:txBody>
                    <a:bodyPr/>
                    <a:lstStyle/>
                    <a:p>
                      <a:pPr algn="r" fontAlgn="ctr"/>
                      <a:r>
                        <a:rPr lang="en-US" sz="1400" b="0" i="0" u="none" strike="noStrike">
                          <a:solidFill>
                            <a:srgbClr val="000000"/>
                          </a:solidFill>
                          <a:effectLst/>
                          <a:latin typeface="Verdana"/>
                        </a:rPr>
                        <a:t>300</a:t>
                      </a:r>
                    </a:p>
                  </a:txBody>
                  <a:tcPr anchor="ctr"/>
                </a:tc>
                <a:tc>
                  <a:txBody>
                    <a:bodyPr/>
                    <a:lstStyle/>
                    <a:p>
                      <a:pPr algn="r" fontAlgn="ctr"/>
                      <a:r>
                        <a:rPr lang="en-US" sz="1400" b="0" i="0" u="none" strike="noStrike" dirty="0">
                          <a:solidFill>
                            <a:srgbClr val="000000"/>
                          </a:solidFill>
                          <a:effectLst/>
                          <a:latin typeface="Verdana"/>
                        </a:rPr>
                        <a:t>100</a:t>
                      </a:r>
                    </a:p>
                  </a:txBody>
                  <a:tcPr anchor="ctr"/>
                </a:tc>
                <a:extLst>
                  <a:ext uri="{0D108BD9-81ED-4DB2-BD59-A6C34878D82A}">
                    <a16:rowId xmlns:a16="http://schemas.microsoft.com/office/drawing/2014/main" val="10004"/>
                  </a:ext>
                </a:extLst>
              </a:tr>
              <a:tr h="335340">
                <a:tc>
                  <a:txBody>
                    <a:bodyPr/>
                    <a:lstStyle/>
                    <a:p>
                      <a:pPr marL="341313" indent="0" algn="l" defTabSz="914400" rtl="0" eaLnBrk="1" fontAlgn="ctr" latinLnBrk="0" hangingPunct="1">
                        <a:tabLst>
                          <a:tab pos="341313" algn="l"/>
                        </a:tabLst>
                      </a:pPr>
                      <a:r>
                        <a:rPr lang="en-US" sz="1400" b="0" i="0" u="none" strike="noStrike" kern="1200" dirty="0">
                          <a:solidFill>
                            <a:srgbClr val="000000"/>
                          </a:solidFill>
                          <a:effectLst/>
                          <a:latin typeface="Verdana"/>
                          <a:ea typeface="+mn-ea"/>
                          <a:cs typeface="+mn-cs"/>
                        </a:rPr>
                        <a:t>Share of office department expenses……………</a:t>
                      </a:r>
                    </a:p>
                  </a:txBody>
                  <a:tcPr anchor="ctr"/>
                </a:tc>
                <a:tc>
                  <a:txBody>
                    <a:bodyPr/>
                    <a:lstStyle/>
                    <a:p>
                      <a:pPr algn="r" fontAlgn="ctr"/>
                      <a:r>
                        <a:rPr lang="en-US" sz="1400" b="0" i="0" u="none" strike="noStrike" dirty="0">
                          <a:solidFill>
                            <a:srgbClr val="000000"/>
                          </a:solidFill>
                          <a:effectLst/>
                          <a:latin typeface="Verdana"/>
                        </a:rPr>
                        <a:t>3,060</a:t>
                      </a:r>
                    </a:p>
                  </a:txBody>
                  <a:tcPr anchor="ctr"/>
                </a:tc>
                <a:tc>
                  <a:txBody>
                    <a:bodyPr/>
                    <a:lstStyle/>
                    <a:p>
                      <a:pPr algn="r" fontAlgn="ctr"/>
                      <a:r>
                        <a:rPr lang="en-US" sz="1400" b="0" i="0" u="none" strike="noStrike">
                          <a:solidFill>
                            <a:srgbClr val="000000"/>
                          </a:solidFill>
                          <a:effectLst/>
                          <a:latin typeface="Verdana"/>
                        </a:rPr>
                        <a:t>2,200</a:t>
                      </a:r>
                    </a:p>
                  </a:txBody>
                  <a:tcPr anchor="ctr"/>
                </a:tc>
                <a:tc>
                  <a:txBody>
                    <a:bodyPr/>
                    <a:lstStyle/>
                    <a:p>
                      <a:pPr algn="r" fontAlgn="ctr"/>
                      <a:r>
                        <a:rPr lang="en-US" sz="1400" b="0" i="0" u="none" strike="noStrike">
                          <a:solidFill>
                            <a:srgbClr val="000000"/>
                          </a:solidFill>
                          <a:effectLst/>
                          <a:latin typeface="Verdana"/>
                        </a:rPr>
                        <a:t>860</a:t>
                      </a:r>
                    </a:p>
                  </a:txBody>
                  <a:tcPr anchor="ctr"/>
                </a:tc>
                <a:extLst>
                  <a:ext uri="{0D108BD9-81ED-4DB2-BD59-A6C34878D82A}">
                    <a16:rowId xmlns:a16="http://schemas.microsoft.com/office/drawing/2014/main" val="10005"/>
                  </a:ext>
                </a:extLst>
              </a:tr>
              <a:tr h="335340">
                <a:tc>
                  <a:txBody>
                    <a:bodyPr/>
                    <a:lstStyle/>
                    <a:p>
                      <a:pPr marL="341313" indent="0" algn="l" defTabSz="914400" rtl="0" eaLnBrk="1" fontAlgn="ctr" latinLnBrk="0" hangingPunct="1">
                        <a:tabLst>
                          <a:tab pos="341313" algn="l"/>
                        </a:tabLst>
                      </a:pPr>
                      <a:r>
                        <a:rPr lang="en-US" sz="1400" b="0" i="0" u="none" strike="noStrike" kern="1200" dirty="0">
                          <a:solidFill>
                            <a:srgbClr val="000000"/>
                          </a:solidFill>
                          <a:effectLst/>
                          <a:latin typeface="Verdana"/>
                          <a:ea typeface="+mn-ea"/>
                          <a:cs typeface="+mn-cs"/>
                        </a:rPr>
                        <a:t>Share of purchasing department expenses….</a:t>
                      </a:r>
                    </a:p>
                  </a:txBody>
                  <a:tcPr anchor="ctr"/>
                </a:tc>
                <a:tc>
                  <a:txBody>
                    <a:bodyPr/>
                    <a:lstStyle/>
                    <a:p>
                      <a:pPr algn="r" fontAlgn="ctr"/>
                      <a:r>
                        <a:rPr lang="en-US" sz="1400" b="0" i="0" u="sng" strike="noStrike" dirty="0">
                          <a:solidFill>
                            <a:srgbClr val="000000"/>
                          </a:solidFill>
                          <a:effectLst/>
                          <a:latin typeface="Verdana"/>
                        </a:rPr>
                        <a:t>3,190</a:t>
                      </a:r>
                    </a:p>
                  </a:txBody>
                  <a:tcPr anchor="ctr"/>
                </a:tc>
                <a:tc>
                  <a:txBody>
                    <a:bodyPr/>
                    <a:lstStyle/>
                    <a:p>
                      <a:pPr algn="r" fontAlgn="ctr"/>
                      <a:r>
                        <a:rPr lang="en-US" sz="1400" b="0" i="0" u="sng" strike="noStrike" dirty="0">
                          <a:solidFill>
                            <a:srgbClr val="000000"/>
                          </a:solidFill>
                          <a:effectLst/>
                          <a:latin typeface="Verdana"/>
                        </a:rPr>
                        <a:t>1,000</a:t>
                      </a:r>
                    </a:p>
                  </a:txBody>
                  <a:tcPr anchor="ctr"/>
                </a:tc>
                <a:tc>
                  <a:txBody>
                    <a:bodyPr/>
                    <a:lstStyle/>
                    <a:p>
                      <a:pPr algn="r" fontAlgn="ctr"/>
                      <a:r>
                        <a:rPr lang="en-US" sz="1400" b="0" i="0" u="sng" strike="noStrike" dirty="0">
                          <a:solidFill>
                            <a:srgbClr val="000000"/>
                          </a:solidFill>
                          <a:effectLst/>
                          <a:latin typeface="Verdana"/>
                        </a:rPr>
                        <a:t>2,190</a:t>
                      </a:r>
                    </a:p>
                  </a:txBody>
                  <a:tcPr anchor="ctr"/>
                </a:tc>
                <a:extLst>
                  <a:ext uri="{0D108BD9-81ED-4DB2-BD59-A6C34878D82A}">
                    <a16:rowId xmlns:a16="http://schemas.microsoft.com/office/drawing/2014/main" val="10006"/>
                  </a:ext>
                </a:extLst>
              </a:tr>
              <a:tr h="335340">
                <a:tc>
                  <a:txBody>
                    <a:bodyPr/>
                    <a:lstStyle/>
                    <a:p>
                      <a:pPr marL="341313" indent="0" algn="l" defTabSz="914400" rtl="0" eaLnBrk="1" fontAlgn="ctr" latinLnBrk="0" hangingPunct="1">
                        <a:tabLst>
                          <a:tab pos="341313" algn="l"/>
                        </a:tabLst>
                      </a:pPr>
                      <a:r>
                        <a:rPr lang="en-US" sz="1400" b="0" i="0" u="none" strike="noStrike" kern="1200" dirty="0">
                          <a:solidFill>
                            <a:srgbClr val="000000"/>
                          </a:solidFill>
                          <a:effectLst/>
                          <a:latin typeface="Verdana"/>
                          <a:ea typeface="+mn-ea"/>
                          <a:cs typeface="+mn-cs"/>
                        </a:rPr>
                        <a:t>Total indirect expenses…………………………………</a:t>
                      </a:r>
                    </a:p>
                  </a:txBody>
                  <a:tcPr anchor="ctr"/>
                </a:tc>
                <a:tc>
                  <a:txBody>
                    <a:bodyPr/>
                    <a:lstStyle/>
                    <a:p>
                      <a:pPr algn="r" fontAlgn="ctr"/>
                      <a:r>
                        <a:rPr lang="en-US" sz="1400" b="0" i="0" u="sng" strike="noStrike" dirty="0">
                          <a:solidFill>
                            <a:srgbClr val="000000"/>
                          </a:solidFill>
                          <a:effectLst/>
                          <a:latin typeface="Verdana"/>
                        </a:rPr>
                        <a:t>10,200</a:t>
                      </a:r>
                    </a:p>
                  </a:txBody>
                  <a:tcPr anchor="ctr"/>
                </a:tc>
                <a:tc>
                  <a:txBody>
                    <a:bodyPr/>
                    <a:lstStyle/>
                    <a:p>
                      <a:pPr algn="l" fontAlgn="ctr"/>
                      <a:r>
                        <a:rPr lang="en-US" sz="1400" b="0" i="0" u="none" strike="noStrike" dirty="0">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7"/>
                  </a:ext>
                </a:extLst>
              </a:tr>
              <a:tr h="335340">
                <a:tc>
                  <a:txBody>
                    <a:bodyPr/>
                    <a:lstStyle/>
                    <a:p>
                      <a:pPr algn="l" fontAlgn="ctr"/>
                      <a:r>
                        <a:rPr lang="en-US" sz="1400" b="0" i="0" u="none" strike="noStrike" dirty="0">
                          <a:solidFill>
                            <a:srgbClr val="000000"/>
                          </a:solidFill>
                          <a:effectLst/>
                          <a:latin typeface="Verdana"/>
                        </a:rPr>
                        <a:t>Operating income (loss)……………………………………..</a:t>
                      </a:r>
                    </a:p>
                  </a:txBody>
                  <a:tcPr anchor="ctr"/>
                </a:tc>
                <a:tc>
                  <a:txBody>
                    <a:bodyPr/>
                    <a:lstStyle/>
                    <a:p>
                      <a:pPr algn="r" fontAlgn="ctr"/>
                      <a:r>
                        <a:rPr lang="en-US" sz="1400" b="0" i="0" u="sng" strike="noStrike" dirty="0">
                          <a:solidFill>
                            <a:srgbClr val="000000"/>
                          </a:solidFill>
                          <a:effectLst/>
                          <a:latin typeface="Verdana"/>
                        </a:rPr>
                        <a:t>$(500)</a:t>
                      </a:r>
                    </a:p>
                  </a:txBody>
                  <a:tcPr anchor="ctr"/>
                </a:tc>
                <a:tc>
                  <a:txBody>
                    <a:bodyPr/>
                    <a:lstStyle/>
                    <a:p>
                      <a:pPr algn="l" fontAlgn="ctr"/>
                      <a:r>
                        <a:rPr lang="en-US" sz="1400" b="0" i="0" u="none" strike="noStrike" dirty="0">
                          <a:solidFill>
                            <a:srgbClr val="000000"/>
                          </a:solidFill>
                          <a:effectLst/>
                          <a:latin typeface="Verdana"/>
                        </a:rPr>
                        <a:t>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8"/>
                  </a:ext>
                </a:extLst>
              </a:tr>
              <a:tr h="335340">
                <a:tc>
                  <a:txBody>
                    <a:bodyPr/>
                    <a:lstStyle/>
                    <a:p>
                      <a:pPr algn="l" fontAlgn="ctr"/>
                      <a:r>
                        <a:rPr lang="en-US" sz="1400" b="0" i="0" u="none" strike="noStrike" dirty="0">
                          <a:solidFill>
                            <a:srgbClr val="000000"/>
                          </a:solidFill>
                          <a:effectLst/>
                          <a:latin typeface="Verdana"/>
                        </a:rPr>
                        <a:t>Total avoidable expenses……………………………………</a:t>
                      </a:r>
                    </a:p>
                  </a:txBody>
                  <a:tcPr anchor="ctr"/>
                </a:tc>
                <a:tc>
                  <a:txBody>
                    <a:bodyPr/>
                    <a:lstStyle/>
                    <a:p>
                      <a:pPr algn="l" fontAlgn="ctr"/>
                      <a:r>
                        <a:rPr lang="en-US" sz="1400" b="0" i="0" u="none" strike="noStrike" dirty="0">
                          <a:solidFill>
                            <a:srgbClr val="000000"/>
                          </a:solidFill>
                          <a:effectLst/>
                          <a:latin typeface="Verdana"/>
                        </a:rPr>
                        <a:t> </a:t>
                      </a:r>
                    </a:p>
                  </a:txBody>
                  <a:tcPr anchor="ctr"/>
                </a:tc>
                <a:tc>
                  <a:txBody>
                    <a:bodyPr/>
                    <a:lstStyle/>
                    <a:p>
                      <a:pPr algn="r" fontAlgn="ctr"/>
                      <a:r>
                        <a:rPr lang="en-US" sz="1400" b="0" i="0" u="sng" strike="noStrike" dirty="0">
                          <a:solidFill>
                            <a:srgbClr val="000000"/>
                          </a:solidFill>
                          <a:effectLst/>
                          <a:latin typeface="Verdana"/>
                        </a:rPr>
                        <a:t>$41,800 </a:t>
                      </a:r>
                    </a:p>
                  </a:txBody>
                  <a:tcPr anchor="ctr"/>
                </a:tc>
                <a:tc>
                  <a:txBody>
                    <a:bodyPr/>
                    <a:lstStyle/>
                    <a:p>
                      <a:pPr algn="l" fontAlgn="ctr"/>
                      <a:r>
                        <a:rPr lang="en-US" sz="1400" b="0" i="0" u="none" strike="noStrike">
                          <a:solidFill>
                            <a:srgbClr val="000000"/>
                          </a:solidFill>
                          <a:effectLst/>
                          <a:latin typeface="Verdana"/>
                        </a:rPr>
                        <a:t> </a:t>
                      </a:r>
                    </a:p>
                  </a:txBody>
                  <a:tcPr anchor="ctr"/>
                </a:tc>
                <a:extLst>
                  <a:ext uri="{0D108BD9-81ED-4DB2-BD59-A6C34878D82A}">
                    <a16:rowId xmlns:a16="http://schemas.microsoft.com/office/drawing/2014/main" val="10009"/>
                  </a:ext>
                </a:extLst>
              </a:tr>
              <a:tr h="335340">
                <a:tc>
                  <a:txBody>
                    <a:bodyPr/>
                    <a:lstStyle/>
                    <a:p>
                      <a:pPr algn="l" fontAlgn="ctr"/>
                      <a:r>
                        <a:rPr lang="en-US" sz="1400" b="0" i="0" u="none" strike="noStrike" dirty="0">
                          <a:solidFill>
                            <a:srgbClr val="000000"/>
                          </a:solidFill>
                          <a:effectLst/>
                          <a:latin typeface="Verdana"/>
                        </a:rPr>
                        <a:t>Total unavoidable expenses…………………………………</a:t>
                      </a:r>
                    </a:p>
                  </a:txBody>
                  <a:tcPr anchor="ctr"/>
                </a:tc>
                <a:tc>
                  <a:txBody>
                    <a:bodyPr/>
                    <a:lstStyle/>
                    <a:p>
                      <a:pPr algn="l" fontAlgn="ctr"/>
                      <a:r>
                        <a:rPr lang="en-US" sz="1400" b="0" i="0" u="none" strike="noStrike" dirty="0">
                          <a:solidFill>
                            <a:srgbClr val="000000"/>
                          </a:solidFill>
                          <a:effectLst/>
                          <a:latin typeface="Verdana"/>
                        </a:rPr>
                        <a:t> </a:t>
                      </a:r>
                    </a:p>
                  </a:txBody>
                  <a:tcPr anchor="ctr"/>
                </a:tc>
                <a:tc>
                  <a:txBody>
                    <a:bodyPr/>
                    <a:lstStyle/>
                    <a:p>
                      <a:pPr algn="l" fontAlgn="ctr"/>
                      <a:r>
                        <a:rPr lang="en-US" sz="1400" b="0" i="0" u="none" strike="noStrike" dirty="0">
                          <a:solidFill>
                            <a:srgbClr val="000000"/>
                          </a:solidFill>
                          <a:effectLst/>
                          <a:latin typeface="Verdana"/>
                        </a:rPr>
                        <a:t> </a:t>
                      </a:r>
                    </a:p>
                  </a:txBody>
                  <a:tcPr anchor="ctr"/>
                </a:tc>
                <a:tc>
                  <a:txBody>
                    <a:bodyPr/>
                    <a:lstStyle/>
                    <a:p>
                      <a:pPr algn="r" fontAlgn="ctr"/>
                      <a:r>
                        <a:rPr lang="en-US" sz="1400" b="0" i="0" u="sng" strike="noStrike" dirty="0">
                          <a:solidFill>
                            <a:srgbClr val="000000"/>
                          </a:solidFill>
                          <a:effectLst/>
                          <a:latin typeface="Verdana"/>
                        </a:rPr>
                        <a:t>$6,500 </a:t>
                      </a: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6775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965814"/>
          </a:xfrm>
        </p:spPr>
        <p:txBody>
          <a:bodyPr anchor="ctr"/>
          <a:lstStyle/>
          <a:p>
            <a:pPr>
              <a:defRPr/>
            </a:pPr>
            <a:r>
              <a:rPr lang="en-US" altLang="en-US" dirty="0">
                <a:ea typeface="ＭＳ Ｐゴシック" pitchFamily="34" charset="-128"/>
              </a:rPr>
              <a:t>Segment Elimination (4 of 4)</a:t>
            </a:r>
            <a:endParaRPr lang="en-US" dirty="0">
              <a:latin typeface="+mn-lt"/>
            </a:endParaRPr>
          </a:p>
        </p:txBody>
      </p:sp>
      <p:sp>
        <p:nvSpPr>
          <p:cNvPr id="4" name="Text Placeholder 3"/>
          <p:cNvSpPr>
            <a:spLocks noGrp="1"/>
          </p:cNvSpPr>
          <p:nvPr>
            <p:ph type="body" sz="quarter" idx="14"/>
          </p:nvPr>
        </p:nvSpPr>
        <p:spPr>
          <a:xfrm>
            <a:off x="197847" y="15199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5" name="Table 4"/>
          <p:cNvGraphicFramePr>
            <a:graphicFrameLocks noGrp="1"/>
          </p:cNvGraphicFramePr>
          <p:nvPr>
            <p:extLst>
              <p:ext uri="{D42A27DB-BD31-4B8C-83A1-F6EECF244321}">
                <p14:modId xmlns:p14="http://schemas.microsoft.com/office/powerpoint/2010/main" val="3141319534"/>
              </p:ext>
            </p:extLst>
          </p:nvPr>
        </p:nvGraphicFramePr>
        <p:xfrm>
          <a:off x="1143000" y="2743200"/>
          <a:ext cx="6781800" cy="1905000"/>
        </p:xfrm>
        <a:graphic>
          <a:graphicData uri="http://schemas.openxmlformats.org/drawingml/2006/table">
            <a:tbl>
              <a:tblPr firstRow="1" bandRow="1">
                <a:tableStyleId>{5940675A-B579-460E-94D1-54222C63F5DA}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635000">
                <a:tc>
                  <a:txBody>
                    <a:bodyPr/>
                    <a:lstStyle/>
                    <a:p>
                      <a:r>
                        <a:rPr lang="en-US" dirty="0"/>
                        <a:t>Sales</a:t>
                      </a:r>
                    </a:p>
                  </a:txBody>
                  <a:tcPr anchor="ctr"/>
                </a:tc>
                <a:tc>
                  <a:txBody>
                    <a:bodyPr/>
                    <a:lstStyle/>
                    <a:p>
                      <a:pPr algn="r"/>
                      <a:r>
                        <a:rPr lang="en-US" dirty="0"/>
                        <a:t>$   7,800</a:t>
                      </a:r>
                    </a:p>
                  </a:txBody>
                  <a:tcPr anchor="ctr"/>
                </a:tc>
                <a:extLst>
                  <a:ext uri="{0D108BD9-81ED-4DB2-BD59-A6C34878D82A}">
                    <a16:rowId xmlns:a16="http://schemas.microsoft.com/office/drawing/2014/main" val="10000"/>
                  </a:ext>
                </a:extLst>
              </a:tr>
              <a:tr h="635000">
                <a:tc>
                  <a:txBody>
                    <a:bodyPr/>
                    <a:lstStyle/>
                    <a:p>
                      <a:r>
                        <a:rPr lang="en-US" dirty="0"/>
                        <a:t>Avoidable expenses</a:t>
                      </a:r>
                    </a:p>
                  </a:txBody>
                  <a:tcPr anchor="ctr"/>
                </a:tc>
                <a:tc>
                  <a:txBody>
                    <a:bodyPr/>
                    <a:lstStyle/>
                    <a:p>
                      <a:pPr algn="r"/>
                      <a:r>
                        <a:rPr lang="en-US" u="sng" dirty="0"/>
                        <a:t>41,800</a:t>
                      </a:r>
                    </a:p>
                  </a:txBody>
                  <a:tcPr anchor="ctr"/>
                </a:tc>
                <a:extLst>
                  <a:ext uri="{0D108BD9-81ED-4DB2-BD59-A6C34878D82A}">
                    <a16:rowId xmlns:a16="http://schemas.microsoft.com/office/drawing/2014/main" val="10001"/>
                  </a:ext>
                </a:extLst>
              </a:tr>
              <a:tr h="635000">
                <a:tc>
                  <a:txBody>
                    <a:bodyPr/>
                    <a:lstStyle/>
                    <a:p>
                      <a:r>
                        <a:rPr lang="en-US" dirty="0"/>
                        <a:t>Decrease</a:t>
                      </a:r>
                      <a:r>
                        <a:rPr lang="en-US" baseline="0" dirty="0"/>
                        <a:t> in income</a:t>
                      </a:r>
                      <a:endParaRPr lang="en-US" dirty="0"/>
                    </a:p>
                  </a:txBody>
                  <a:tcPr anchor="ctr"/>
                </a:tc>
                <a:tc>
                  <a:txBody>
                    <a:bodyPr/>
                    <a:lstStyle/>
                    <a:p>
                      <a:pPr algn="r"/>
                      <a:r>
                        <a:rPr lang="en-US" u="sng" dirty="0"/>
                        <a:t>$   6,000</a:t>
                      </a:r>
                    </a:p>
                  </a:txBody>
                  <a:tcPr anchor="ctr"/>
                </a:tc>
                <a:extLst>
                  <a:ext uri="{0D108BD9-81ED-4DB2-BD59-A6C34878D82A}">
                    <a16:rowId xmlns:a16="http://schemas.microsoft.com/office/drawing/2014/main" val="10002"/>
                  </a:ext>
                </a:extLst>
              </a:tr>
            </a:tbl>
          </a:graphicData>
        </a:graphic>
      </p:graphicFrame>
      <p:sp>
        <p:nvSpPr>
          <p:cNvPr id="2" name="Content Placeholder 1"/>
          <p:cNvSpPr>
            <a:spLocks noGrp="1"/>
          </p:cNvSpPr>
          <p:nvPr>
            <p:ph sz="quarter" idx="15"/>
          </p:nvPr>
        </p:nvSpPr>
        <p:spPr>
          <a:xfrm>
            <a:off x="495300" y="5410200"/>
            <a:ext cx="8267700" cy="489098"/>
          </a:xfrm>
        </p:spPr>
        <p:txBody>
          <a:bodyPr/>
          <a:lstStyle/>
          <a:p>
            <a:pPr eaLnBrk="1" hangingPunct="1">
              <a:spcBef>
                <a:spcPct val="0"/>
              </a:spcBef>
              <a:buFontTx/>
              <a:buNone/>
            </a:pPr>
            <a:r>
              <a:rPr lang="en-US" altLang="en-US" sz="2600" dirty="0"/>
              <a:t>Do </a:t>
            </a:r>
            <a:r>
              <a:rPr lang="en-US" altLang="en-US" sz="2600" u="sng" dirty="0"/>
              <a:t>not</a:t>
            </a:r>
            <a:r>
              <a:rPr lang="en-US" altLang="en-US" sz="2600" dirty="0"/>
              <a:t> eliminate the Treadmill Division!</a:t>
            </a:r>
          </a:p>
        </p:txBody>
      </p:sp>
    </p:spTree>
    <p:extLst>
      <p:ext uri="{BB962C8B-B14F-4D97-AF65-F5344CB8AC3E}">
        <p14:creationId xmlns:p14="http://schemas.microsoft.com/office/powerpoint/2010/main" val="2327856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965814"/>
          </a:xfrm>
        </p:spPr>
        <p:txBody>
          <a:bodyPr anchor="ctr"/>
          <a:lstStyle/>
          <a:p>
            <a:pPr>
              <a:defRPr/>
            </a:pPr>
            <a:r>
              <a:rPr lang="en-US" dirty="0"/>
              <a:t>NEED-TO-KNOW 23-6 (1 of 2)</a:t>
            </a:r>
          </a:p>
        </p:txBody>
      </p:sp>
      <p:sp>
        <p:nvSpPr>
          <p:cNvPr id="4" name="Text Placeholder 3"/>
          <p:cNvSpPr>
            <a:spLocks noGrp="1"/>
          </p:cNvSpPr>
          <p:nvPr>
            <p:ph type="body" sz="quarter" idx="14"/>
          </p:nvPr>
        </p:nvSpPr>
        <p:spPr>
          <a:xfrm>
            <a:off x="197847" y="15199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2" name="Content Placeholder 1"/>
          <p:cNvSpPr>
            <a:spLocks noGrp="1"/>
          </p:cNvSpPr>
          <p:nvPr>
            <p:ph sz="quarter" idx="15"/>
          </p:nvPr>
        </p:nvSpPr>
        <p:spPr>
          <a:xfrm>
            <a:off x="228600" y="2133600"/>
            <a:ext cx="8763000" cy="1828800"/>
          </a:xfrm>
        </p:spPr>
        <p:txBody>
          <a:bodyPr/>
          <a:lstStyle/>
          <a:p>
            <a:pPr marL="0" lvl="0" indent="0">
              <a:spcBef>
                <a:spcPct val="0"/>
              </a:spcBef>
              <a:buNone/>
            </a:pPr>
            <a:r>
              <a:rPr lang="en-US" altLang="en-US" sz="2400" dirty="0">
                <a:solidFill>
                  <a:srgbClr val="000000"/>
                </a:solidFill>
              </a:rPr>
              <a:t>A bike maker is considering eliminating its tandem bike division because it operates at a loss of $6,000 per year. Division sales for the year total $40,000, and the company reports the costs for this division as shown</a:t>
            </a:r>
            <a:r>
              <a:rPr lang="en-US" altLang="en-US" sz="2400" dirty="0"/>
              <a:t> </a:t>
            </a:r>
            <a:r>
              <a:rPr lang="en-US" altLang="en-US" sz="2400" dirty="0">
                <a:solidFill>
                  <a:srgbClr val="000000"/>
                </a:solidFill>
              </a:rPr>
              <a:t>below. Should the tandem bike division be eliminated?</a:t>
            </a:r>
            <a:endParaRPr lang="en-US"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879119310"/>
              </p:ext>
            </p:extLst>
          </p:nvPr>
        </p:nvGraphicFramePr>
        <p:xfrm>
          <a:off x="304800" y="4240350"/>
          <a:ext cx="8534400" cy="2255520"/>
        </p:xfrm>
        <a:graphic>
          <a:graphicData uri="http://schemas.openxmlformats.org/drawingml/2006/table">
            <a:tbl>
              <a:tblPr firstRow="1" bandRow="1">
                <a:tableStyleId>{5940675A-B579-460E-94D1-54222C63F5DA}</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152400">
                <a:tc>
                  <a:txBody>
                    <a:bodyPr/>
                    <a:lstStyle/>
                    <a:p>
                      <a:endParaRPr lang="en-US" sz="1600" dirty="0">
                        <a:latin typeface="+mn-lt"/>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mn-lt"/>
                        </a:rPr>
                        <a:t>Keep</a:t>
                      </a:r>
                      <a:r>
                        <a:rPr kumimoji="0" lang="en-US" altLang="en-US" sz="1600" b="1" i="0" u="none" strike="noStrike" cap="none" normalizeH="0" baseline="0" dirty="0">
                          <a:ln>
                            <a:noFill/>
                          </a:ln>
                          <a:solidFill>
                            <a:srgbClr val="000000"/>
                          </a:solidFill>
                          <a:effectLst/>
                          <a:latin typeface="+mn-lt"/>
                        </a:rPr>
                        <a:t> Tandem Division</a:t>
                      </a:r>
                      <a:endParaRPr kumimoji="0" lang="en-US" altLang="en-US" sz="2000" b="0" i="0" u="none" strike="noStrike" cap="none" normalizeH="0" baseline="0" dirty="0">
                        <a:ln>
                          <a:noFill/>
                        </a:ln>
                        <a:solidFill>
                          <a:schemeClr val="tx1"/>
                        </a:solidFill>
                        <a:effectLst/>
                        <a:latin typeface="+mn-lt"/>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mn-lt"/>
                        </a:rPr>
                        <a:t>Eliminate Tandem Division</a:t>
                      </a:r>
                      <a:endParaRPr kumimoji="0" lang="en-US" altLang="en-US" sz="20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0"/>
                  </a:ext>
                </a:extLst>
              </a:tr>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Cost of goods sold</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$30,000</a:t>
                      </a:r>
                      <a:endParaRPr kumimoji="0" lang="en-US" altLang="en-US" sz="2000" b="0" i="0" u="none" strike="noStrike" cap="none" normalizeH="0" baseline="0" dirty="0">
                        <a:ln>
                          <a:noFill/>
                        </a:ln>
                        <a:solidFill>
                          <a:schemeClr val="tx1"/>
                        </a:solidFill>
                        <a:effectLst/>
                        <a:latin typeface="+mn-lt"/>
                      </a:endParaRPr>
                    </a:p>
                  </a:txBody>
                  <a:tcPr anchor="ctr"/>
                </a:tc>
                <a:tc>
                  <a:txBody>
                    <a:bodyPr/>
                    <a:lstStyle/>
                    <a:p>
                      <a:pPr algn="r"/>
                      <a:endParaRPr lang="en-US" sz="1600" dirty="0">
                        <a:latin typeface="+mn-lt"/>
                      </a:endParaRPr>
                    </a:p>
                  </a:txBody>
                  <a:tcPr anchor="ctr"/>
                </a:tc>
                <a:extLst>
                  <a:ext uri="{0D108BD9-81ED-4DB2-BD59-A6C34878D82A}">
                    <a16:rowId xmlns:a16="http://schemas.microsoft.com/office/drawing/2014/main" val="10001"/>
                  </a:ext>
                </a:extLst>
              </a:tr>
              <a:tr h="167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Direct expenses</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8,000</a:t>
                      </a:r>
                      <a:endParaRPr kumimoji="0" lang="en-US" altLang="en-US" sz="2000" b="0" i="0" u="none" strike="noStrike" cap="none" normalizeH="0" baseline="0" dirty="0">
                        <a:ln>
                          <a:noFill/>
                        </a:ln>
                        <a:solidFill>
                          <a:schemeClr val="tx1"/>
                        </a:solidFill>
                        <a:effectLst/>
                        <a:latin typeface="+mn-lt"/>
                      </a:endParaRPr>
                    </a:p>
                  </a:txBody>
                  <a:tcPr anchor="ctr"/>
                </a:tc>
                <a:tc>
                  <a:txBody>
                    <a:bodyPr/>
                    <a:lstStyle/>
                    <a:p>
                      <a:pPr algn="r"/>
                      <a:endParaRPr lang="en-US" sz="1600" dirty="0">
                        <a:latin typeface="+mn-lt"/>
                      </a:endParaRPr>
                    </a:p>
                  </a:txBody>
                  <a:tcPr anchor="ctr"/>
                </a:tc>
                <a:extLst>
                  <a:ext uri="{0D108BD9-81ED-4DB2-BD59-A6C34878D82A}">
                    <a16:rowId xmlns:a16="http://schemas.microsoft.com/office/drawing/2014/main" val="10002"/>
                  </a:ext>
                </a:extLst>
              </a:tr>
              <a:tr h="13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Indirect expenses</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2,500</a:t>
                      </a:r>
                      <a:endParaRPr kumimoji="0" lang="en-US" altLang="en-US" sz="20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$3,000</a:t>
                      </a:r>
                      <a:endParaRPr kumimoji="0" lang="en-US" altLang="en-US" sz="2000" b="0" i="0" u="none"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Service department costs</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250</a:t>
                      </a:r>
                      <a:endParaRPr kumimoji="0" lang="en-US" altLang="en-US" sz="2000" b="0" i="0" u="sng"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2,250</a:t>
                      </a:r>
                      <a:endParaRPr kumimoji="0" lang="en-US" altLang="en-US" sz="2000" b="0" i="0" u="sng"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4"/>
                  </a:ext>
                </a:extLst>
              </a:tr>
              <a:tr h="152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Total</a:t>
                      </a:r>
                      <a:endParaRPr kumimoji="0" lang="en-US" altLang="en-US" sz="1600" b="0" i="0" u="none"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$40,750</a:t>
                      </a:r>
                      <a:endParaRPr kumimoji="0" lang="en-US" altLang="en-US" sz="2000" b="0" i="0" u="sng" strike="noStrike" cap="none" normalizeH="0" baseline="0" dirty="0">
                        <a:ln>
                          <a:noFill/>
                        </a:ln>
                        <a:solidFill>
                          <a:schemeClr val="tx1"/>
                        </a:solidFill>
                        <a:effectLst/>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$5,250</a:t>
                      </a:r>
                      <a:endParaRPr kumimoji="0" lang="en-US" altLang="en-US" sz="2000" b="0" i="0" u="sng" strike="noStrike" cap="none" normalizeH="0" baseline="0" dirty="0">
                        <a:ln>
                          <a:noFill/>
                        </a:ln>
                        <a:solidFill>
                          <a:schemeClr val="tx1"/>
                        </a:solidFill>
                        <a:effectLst/>
                        <a:latin typeface="+mn-lt"/>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1251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54182"/>
            <a:ext cx="9144000" cy="965814"/>
          </a:xfrm>
        </p:spPr>
        <p:txBody>
          <a:bodyPr anchor="ctr"/>
          <a:lstStyle/>
          <a:p>
            <a:pPr>
              <a:defRPr/>
            </a:pPr>
            <a:r>
              <a:rPr lang="en-US" dirty="0"/>
              <a:t>NEED-TO-KNOW 23-6 (2 of 2)</a:t>
            </a:r>
          </a:p>
        </p:txBody>
      </p:sp>
      <p:sp>
        <p:nvSpPr>
          <p:cNvPr id="4" name="Text Placeholder 3"/>
          <p:cNvSpPr>
            <a:spLocks noGrp="1"/>
          </p:cNvSpPr>
          <p:nvPr>
            <p:ph type="body" sz="quarter" idx="14"/>
          </p:nvPr>
        </p:nvSpPr>
        <p:spPr>
          <a:xfrm>
            <a:off x="197847" y="15199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graphicFrame>
        <p:nvGraphicFramePr>
          <p:cNvPr id="5" name="Table 4"/>
          <p:cNvGraphicFramePr>
            <a:graphicFrameLocks noGrp="1"/>
          </p:cNvGraphicFramePr>
          <p:nvPr>
            <p:extLst>
              <p:ext uri="{D42A27DB-BD31-4B8C-83A1-F6EECF244321}">
                <p14:modId xmlns:p14="http://schemas.microsoft.com/office/powerpoint/2010/main" val="3189903679"/>
              </p:ext>
            </p:extLst>
          </p:nvPr>
        </p:nvGraphicFramePr>
        <p:xfrm>
          <a:off x="228600" y="2240280"/>
          <a:ext cx="8534400" cy="1341120"/>
        </p:xfrm>
        <a:graphic>
          <a:graphicData uri="http://schemas.openxmlformats.org/drawingml/2006/table">
            <a:tbl>
              <a:tblPr firstRow="1" bandRow="1">
                <a:tableStyleId>{5940675A-B579-460E-94D1-54222C63F5DA}</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152400">
                <a:tc>
                  <a:txBody>
                    <a:bodyPr/>
                    <a:lstStyle/>
                    <a:p>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Avoidable Expenses</a:t>
                      </a:r>
                      <a:endParaRPr kumimoji="0" lang="en-US" altLang="en-US" sz="1600" b="0" i="0" u="none" strike="noStrike" cap="none" normalizeH="0" baseline="0" dirty="0">
                        <a:ln>
                          <a:noFill/>
                        </a:ln>
                        <a:solidFill>
                          <a:schemeClr val="tx1"/>
                        </a:solidFill>
                        <a:effectLst/>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mn-lt"/>
                        </a:rPr>
                        <a:t>Unavoidable Expenses</a:t>
                      </a:r>
                      <a:endParaRPr kumimoji="0" lang="en-US" altLang="en-US" sz="16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0"/>
                  </a:ext>
                </a:extLst>
              </a:tr>
              <a:tr h="1219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Sales</a:t>
                      </a:r>
                      <a:endParaRPr kumimoji="0" lang="en-US" altLang="en-US" sz="16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$40,000</a:t>
                      </a:r>
                      <a:endParaRPr kumimoji="0" lang="en-US" altLang="en-US" sz="16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0000"/>
                          </a:solidFill>
                          <a:effectLst/>
                          <a:latin typeface="+mn-lt"/>
                        </a:rPr>
                        <a:t>$0</a:t>
                      </a:r>
                      <a:endParaRPr kumimoji="0" lang="en-US" altLang="en-US" sz="16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1"/>
                  </a:ext>
                </a:extLst>
              </a:tr>
              <a:tr h="167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Total costs and expenses</a:t>
                      </a:r>
                      <a:endParaRPr kumimoji="0" lang="en-US" altLang="en-US" sz="16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a:ln>
                            <a:noFill/>
                          </a:ln>
                          <a:solidFill>
                            <a:srgbClr val="000000"/>
                          </a:solidFill>
                          <a:effectLst/>
                          <a:latin typeface="+mn-lt"/>
                        </a:rPr>
                        <a:t>46,000</a:t>
                      </a:r>
                      <a:endParaRPr kumimoji="0" lang="en-US" altLang="en-US" sz="16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5,250</a:t>
                      </a:r>
                      <a:endParaRPr kumimoji="0" lang="en-US" altLang="en-US" sz="16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2"/>
                  </a:ext>
                </a:extLst>
              </a:tr>
              <a:tr h="137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Net income (loss)</a:t>
                      </a:r>
                      <a:endParaRPr kumimoji="0" lang="en-US" altLang="en-US" sz="1600" b="0" i="0" u="none"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($6,000)</a:t>
                      </a:r>
                      <a:endParaRPr kumimoji="0" lang="en-US" altLang="en-US" sz="1600" b="0" i="0" u="sng" strike="noStrike" cap="none" normalizeH="0" baseline="0" dirty="0">
                        <a:ln>
                          <a:noFill/>
                        </a:ln>
                        <a:solidFill>
                          <a:schemeClr val="tx1"/>
                        </a:solidFill>
                        <a:effectLst/>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cap="none" normalizeH="0" baseline="0" dirty="0">
                          <a:ln>
                            <a:noFill/>
                          </a:ln>
                          <a:solidFill>
                            <a:srgbClr val="000000"/>
                          </a:solidFill>
                          <a:effectLst/>
                          <a:latin typeface="+mn-lt"/>
                        </a:rPr>
                        <a:t>($5,250)</a:t>
                      </a:r>
                      <a:endParaRPr kumimoji="0" lang="en-US" altLang="en-US" sz="1600" b="0" i="0" u="sng"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10003"/>
                  </a:ext>
                </a:extLst>
              </a:tr>
            </a:tbl>
          </a:graphicData>
        </a:graphic>
      </p:graphicFrame>
      <p:sp>
        <p:nvSpPr>
          <p:cNvPr id="2" name="Content Placeholder 1"/>
          <p:cNvSpPr>
            <a:spLocks noGrp="1"/>
          </p:cNvSpPr>
          <p:nvPr>
            <p:ph sz="quarter" idx="15"/>
          </p:nvPr>
        </p:nvSpPr>
        <p:spPr>
          <a:xfrm>
            <a:off x="381000" y="3733800"/>
            <a:ext cx="8305800" cy="2667000"/>
          </a:xfrm>
        </p:spPr>
        <p:txBody>
          <a:bodyPr/>
          <a:lstStyle/>
          <a:p>
            <a:pPr marL="0" lvl="0" indent="0">
              <a:buNone/>
            </a:pPr>
            <a:r>
              <a:rPr lang="en-US" altLang="en-US" sz="2200" dirty="0">
                <a:solidFill>
                  <a:srgbClr val="000000"/>
                </a:solidFill>
              </a:rPr>
              <a:t>Quantitative Analysis: Total avoidable costs of $40,750 are greater than the division’s sales of $40,000, suggesting the division should be eliminated. </a:t>
            </a:r>
          </a:p>
          <a:p>
            <a:pPr marL="0" indent="0">
              <a:buNone/>
            </a:pPr>
            <a:r>
              <a:rPr lang="en-US" altLang="en-US" sz="2200" dirty="0">
                <a:solidFill>
                  <a:srgbClr val="000000"/>
                </a:solidFill>
              </a:rPr>
              <a:t>Other factors might be relevant, since the shortfall in sales ($750) is low. For example,</a:t>
            </a:r>
            <a:r>
              <a:rPr lang="en-US" altLang="en-US" sz="2200" dirty="0"/>
              <a:t> </a:t>
            </a:r>
            <a:r>
              <a:rPr lang="en-US" altLang="en-US" sz="2200" dirty="0">
                <a:solidFill>
                  <a:srgbClr val="000000"/>
                </a:solidFill>
              </a:rPr>
              <a:t>are sales expected to increase in the future? Does the sale of tandem bikes help sales of other types</a:t>
            </a:r>
            <a:r>
              <a:rPr lang="en-US" altLang="en-US" sz="2200" dirty="0"/>
              <a:t> </a:t>
            </a:r>
            <a:r>
              <a:rPr lang="en-US" altLang="en-US" sz="2200" dirty="0">
                <a:solidFill>
                  <a:srgbClr val="000000"/>
                </a:solidFill>
              </a:rPr>
              <a:t>of products?</a:t>
            </a:r>
            <a:endParaRPr lang="en-US" altLang="en-US" sz="2200" dirty="0"/>
          </a:p>
        </p:txBody>
      </p:sp>
    </p:spTree>
    <p:extLst>
      <p:ext uri="{BB962C8B-B14F-4D97-AF65-F5344CB8AC3E}">
        <p14:creationId xmlns:p14="http://schemas.microsoft.com/office/powerpoint/2010/main" val="1363411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1066800"/>
          </a:xfrm>
        </p:spPr>
        <p:txBody>
          <a:bodyPr anchor="ctr"/>
          <a:lstStyle/>
          <a:p>
            <a:pPr>
              <a:defRPr/>
            </a:pPr>
            <a:r>
              <a:rPr lang="en-US" kern="0" dirty="0">
                <a:latin typeface="+mj-lt"/>
              </a:rPr>
              <a:t>Exhibit 23.10 </a:t>
            </a:r>
            <a:r>
              <a:rPr lang="en-US" altLang="en-US" dirty="0">
                <a:latin typeface="+mj-lt"/>
                <a:ea typeface="ＭＳ Ｐゴシック" pitchFamily="34" charset="-128"/>
              </a:rPr>
              <a:t>Keep or Replace Equipment</a:t>
            </a:r>
            <a:endParaRPr lang="en-US" dirty="0">
              <a:latin typeface="+mj-lt"/>
            </a:endParaRPr>
          </a:p>
        </p:txBody>
      </p:sp>
      <p:sp>
        <p:nvSpPr>
          <p:cNvPr id="4" name="Text Placeholder 3"/>
          <p:cNvSpPr>
            <a:spLocks noGrp="1"/>
          </p:cNvSpPr>
          <p:nvPr>
            <p:ph type="body" sz="quarter" idx="14"/>
          </p:nvPr>
        </p:nvSpPr>
        <p:spPr>
          <a:xfrm>
            <a:off x="197847" y="1748596"/>
            <a:ext cx="8759190" cy="613604"/>
          </a:xfrm>
        </p:spPr>
        <p:txBody>
          <a:bodyPr/>
          <a:lstStyle/>
          <a:p>
            <a:r>
              <a:rPr lang="en-US" altLang="en-US" b="1" kern="0" dirty="0">
                <a:solidFill>
                  <a:prstClr val="black"/>
                </a:solidFill>
              </a:rPr>
              <a:t>Learning Objective A1:</a:t>
            </a:r>
            <a:r>
              <a:rPr lang="en-US" dirty="0">
                <a:solidFill>
                  <a:prstClr val="black"/>
                </a:solidFill>
              </a:rPr>
              <a:t> Evaluate short-term managerial decisions using relevant costs.</a:t>
            </a:r>
          </a:p>
        </p:txBody>
      </p:sp>
      <p:sp>
        <p:nvSpPr>
          <p:cNvPr id="2" name="Content Placeholder 1"/>
          <p:cNvSpPr>
            <a:spLocks noGrp="1"/>
          </p:cNvSpPr>
          <p:nvPr>
            <p:ph sz="quarter" idx="15"/>
          </p:nvPr>
        </p:nvSpPr>
        <p:spPr>
          <a:xfrm>
            <a:off x="457200" y="2514600"/>
            <a:ext cx="8153400" cy="1219200"/>
          </a:xfrm>
        </p:spPr>
        <p:txBody>
          <a:bodyPr/>
          <a:lstStyle/>
          <a:p>
            <a:pPr marL="0" indent="0" eaLnBrk="1" hangingPunct="1">
              <a:spcBef>
                <a:spcPct val="0"/>
              </a:spcBef>
              <a:buFontTx/>
              <a:buNone/>
            </a:pPr>
            <a:r>
              <a:rPr lang="en-US" altLang="en-US" sz="2400" dirty="0"/>
              <a:t>FasTrac currently makes Part 417, assigning overhead at 100 percent of direct labor cost, with the following unit cost:</a:t>
            </a:r>
          </a:p>
        </p:txBody>
      </p:sp>
      <p:graphicFrame>
        <p:nvGraphicFramePr>
          <p:cNvPr id="5" name="Table 4"/>
          <p:cNvGraphicFramePr>
            <a:graphicFrameLocks noGrp="1"/>
          </p:cNvGraphicFramePr>
          <p:nvPr>
            <p:extLst>
              <p:ext uri="{D42A27DB-BD31-4B8C-83A1-F6EECF244321}">
                <p14:modId xmlns:p14="http://schemas.microsoft.com/office/powerpoint/2010/main" val="573071163"/>
              </p:ext>
            </p:extLst>
          </p:nvPr>
        </p:nvGraphicFramePr>
        <p:xfrm>
          <a:off x="558499" y="3733800"/>
          <a:ext cx="8052101" cy="2214880"/>
        </p:xfrm>
        <a:graphic>
          <a:graphicData uri="http://schemas.openxmlformats.org/drawingml/2006/table">
            <a:tbl>
              <a:tblPr firstRow="1" bandRow="1">
                <a:tableStyleId>{5940675A-B579-460E-94D1-54222C63F5DA}</a:tableStyleId>
              </a:tblPr>
              <a:tblGrid>
                <a:gridCol w="5842301">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pPr algn="ctr"/>
                      <a:endParaRPr lang="en-US" sz="1400" b="1" dirty="0"/>
                    </a:p>
                  </a:txBody>
                  <a:tcPr anchor="ctr"/>
                </a:tc>
                <a:tc>
                  <a:txBody>
                    <a:bodyPr/>
                    <a:lstStyle/>
                    <a:p>
                      <a:pPr algn="ctr"/>
                      <a:r>
                        <a:rPr lang="en-US" sz="1400" b="1" dirty="0"/>
                        <a:t>Increase or (Decrease</a:t>
                      </a:r>
                      <a:r>
                        <a:rPr lang="en-US" sz="1400" b="1" baseline="0" dirty="0"/>
                        <a:t>) in Net Income</a:t>
                      </a:r>
                      <a:endParaRPr lang="en-US" sz="1400" b="1" dirty="0"/>
                    </a:p>
                  </a:txBody>
                  <a:tcPr anchor="ctr"/>
                </a:tc>
                <a:extLst>
                  <a:ext uri="{0D108BD9-81ED-4DB2-BD59-A6C34878D82A}">
                    <a16:rowId xmlns:a16="http://schemas.microsoft.com/office/drawing/2014/main" val="10000"/>
                  </a:ext>
                </a:extLst>
              </a:tr>
              <a:tr h="370840">
                <a:tc>
                  <a:txBody>
                    <a:bodyPr/>
                    <a:lstStyle/>
                    <a:p>
                      <a:r>
                        <a:rPr lang="en-US" sz="1400" dirty="0"/>
                        <a:t>Cost to buy new machine</a:t>
                      </a:r>
                    </a:p>
                  </a:txBody>
                  <a:tcPr anchor="ctr"/>
                </a:tc>
                <a:tc>
                  <a:txBody>
                    <a:bodyPr/>
                    <a:lstStyle/>
                    <a:p>
                      <a:pPr algn="r"/>
                      <a:r>
                        <a:rPr lang="en-US" sz="1400" dirty="0"/>
                        <a:t>$(100,000)</a:t>
                      </a:r>
                    </a:p>
                  </a:txBody>
                  <a:tcPr anchor="ctr"/>
                </a:tc>
                <a:extLst>
                  <a:ext uri="{0D108BD9-81ED-4DB2-BD59-A6C34878D82A}">
                    <a16:rowId xmlns:a16="http://schemas.microsoft.com/office/drawing/2014/main" val="10001"/>
                  </a:ext>
                </a:extLst>
              </a:tr>
              <a:tr h="370840">
                <a:tc>
                  <a:txBody>
                    <a:bodyPr/>
                    <a:lstStyle/>
                    <a:p>
                      <a:r>
                        <a:rPr lang="en-US" sz="1400" dirty="0"/>
                        <a:t>Cash received to trade</a:t>
                      </a:r>
                      <a:r>
                        <a:rPr lang="en-US" sz="1400" baseline="0" dirty="0"/>
                        <a:t> in old machine</a:t>
                      </a:r>
                      <a:endParaRPr lang="en-US" sz="1400" dirty="0"/>
                    </a:p>
                  </a:txBody>
                  <a:tcPr anchor="ctr"/>
                </a:tc>
                <a:tc>
                  <a:txBody>
                    <a:bodyPr/>
                    <a:lstStyle/>
                    <a:p>
                      <a:pPr algn="r"/>
                      <a:r>
                        <a:rPr lang="en-US" sz="1400" dirty="0"/>
                        <a:t>25,000</a:t>
                      </a:r>
                    </a:p>
                  </a:txBody>
                  <a:tcPr anchor="ctr"/>
                </a:tc>
                <a:extLst>
                  <a:ext uri="{0D108BD9-81ED-4DB2-BD59-A6C34878D82A}">
                    <a16:rowId xmlns:a16="http://schemas.microsoft.com/office/drawing/2014/main" val="10002"/>
                  </a:ext>
                </a:extLst>
              </a:tr>
              <a:tr h="370840">
                <a:tc>
                  <a:txBody>
                    <a:bodyPr/>
                    <a:lstStyle/>
                    <a:p>
                      <a:r>
                        <a:rPr lang="en-US" sz="1400" dirty="0"/>
                        <a:t>Reduction in variable manufacturing</a:t>
                      </a:r>
                      <a:r>
                        <a:rPr lang="en-US" sz="1400" baseline="0" dirty="0"/>
                        <a:t> costs</a:t>
                      </a:r>
                      <a:endParaRPr lang="en-US" sz="1400" dirty="0"/>
                    </a:p>
                  </a:txBody>
                  <a:tcPr anchor="ctr"/>
                </a:tc>
                <a:tc>
                  <a:txBody>
                    <a:bodyPr/>
                    <a:lstStyle/>
                    <a:p>
                      <a:pPr algn="r"/>
                      <a:r>
                        <a:rPr lang="en-US" sz="1400" u="sng" dirty="0"/>
                        <a:t>72,000*</a:t>
                      </a:r>
                    </a:p>
                  </a:txBody>
                  <a:tcPr anchor="ctr"/>
                </a:tc>
                <a:extLst>
                  <a:ext uri="{0D108BD9-81ED-4DB2-BD59-A6C34878D82A}">
                    <a16:rowId xmlns:a16="http://schemas.microsoft.com/office/drawing/2014/main" val="10003"/>
                  </a:ext>
                </a:extLst>
              </a:tr>
              <a:tr h="370840">
                <a:tc>
                  <a:txBody>
                    <a:bodyPr/>
                    <a:lstStyle/>
                    <a:p>
                      <a:r>
                        <a:rPr lang="en-US" sz="1400" dirty="0"/>
                        <a:t>Total increase (decrease)</a:t>
                      </a:r>
                      <a:r>
                        <a:rPr lang="en-US" sz="1400" baseline="0" dirty="0"/>
                        <a:t> in net income</a:t>
                      </a:r>
                      <a:endParaRPr lang="en-US" sz="1400" dirty="0"/>
                    </a:p>
                  </a:txBody>
                  <a:tcPr anchor="ctr"/>
                </a:tc>
                <a:tc>
                  <a:txBody>
                    <a:bodyPr/>
                    <a:lstStyle/>
                    <a:p>
                      <a:pPr algn="r"/>
                      <a:r>
                        <a:rPr lang="en-US" sz="1400" u="sng" dirty="0"/>
                        <a:t>$(3,000)</a:t>
                      </a:r>
                    </a:p>
                  </a:txBody>
                  <a:tcPr anchor="ctr"/>
                </a:tc>
                <a:extLst>
                  <a:ext uri="{0D108BD9-81ED-4DB2-BD59-A6C34878D82A}">
                    <a16:rowId xmlns:a16="http://schemas.microsoft.com/office/drawing/2014/main" val="10004"/>
                  </a:ext>
                </a:extLst>
              </a:tr>
            </a:tbl>
          </a:graphicData>
        </a:graphic>
      </p:graphicFrame>
      <p:sp>
        <p:nvSpPr>
          <p:cNvPr id="9" name="Content Placeholder 6"/>
          <p:cNvSpPr>
            <a:spLocks noGrp="1"/>
          </p:cNvSpPr>
          <p:nvPr>
            <p:ph sz="quarter" idx="16"/>
          </p:nvPr>
        </p:nvSpPr>
        <p:spPr>
          <a:xfrm>
            <a:off x="373912" y="6030433"/>
            <a:ext cx="8389088" cy="370367"/>
          </a:xfrm>
        </p:spPr>
        <p:txBody>
          <a:bodyPr/>
          <a:lstStyle/>
          <a:p>
            <a:pPr marL="0" indent="0">
              <a:buNone/>
            </a:pPr>
            <a:r>
              <a:rPr lang="en-US" sz="2400" dirty="0"/>
              <a:t>*18,000 × 4 years</a:t>
            </a:r>
          </a:p>
        </p:txBody>
      </p:sp>
    </p:spTree>
    <p:extLst>
      <p:ext uri="{BB962C8B-B14F-4D97-AF65-F5344CB8AC3E}">
        <p14:creationId xmlns:p14="http://schemas.microsoft.com/office/powerpoint/2010/main" val="3912560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ltLang="en-US" b="1" dirty="0"/>
              <a:t>Learning Objective P</a:t>
            </a:r>
            <a:r>
              <a:rPr lang="en-US" altLang="en-US" b="1" dirty="0">
                <a:ea typeface="ＭＳ Ｐゴシック" pitchFamily="34" charset="-128"/>
              </a:rPr>
              <a:t>1:</a:t>
            </a:r>
            <a:r>
              <a:rPr lang="en-US" altLang="en-US" dirty="0">
                <a:ea typeface="ＭＳ Ｐゴシック" pitchFamily="34" charset="-128"/>
              </a:rPr>
              <a:t> Determine product selling price using cost data.</a:t>
            </a:r>
            <a:endParaRPr lang="en-US" dirty="0"/>
          </a:p>
        </p:txBody>
      </p:sp>
    </p:spTree>
    <p:extLst>
      <p:ext uri="{BB962C8B-B14F-4D97-AF65-F5344CB8AC3E}">
        <p14:creationId xmlns:p14="http://schemas.microsoft.com/office/powerpoint/2010/main" val="1158739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nchor="ctr"/>
          <a:lstStyle/>
          <a:p>
            <a:pPr>
              <a:defRPr/>
            </a:pPr>
            <a:r>
              <a:rPr lang="en-US" altLang="en-US" sz="3600" dirty="0">
                <a:ea typeface="ＭＳ Ｐゴシック" pitchFamily="34" charset="-128"/>
              </a:rPr>
              <a:t>Target Costing</a:t>
            </a:r>
            <a:endParaRPr lang="en-US" sz="3600" dirty="0"/>
          </a:p>
        </p:txBody>
      </p:sp>
      <p:sp>
        <p:nvSpPr>
          <p:cNvPr id="4" name="Text Placeholder 3"/>
          <p:cNvSpPr>
            <a:spLocks noGrp="1"/>
          </p:cNvSpPr>
          <p:nvPr>
            <p:ph type="body" sz="quarter" idx="13"/>
          </p:nvPr>
        </p:nvSpPr>
        <p:spPr>
          <a:xfrm>
            <a:off x="181428" y="1400444"/>
            <a:ext cx="8801100" cy="428356"/>
          </a:xfrm>
        </p:spPr>
        <p:txBody>
          <a:bodyPr/>
          <a:lstStyle/>
          <a:p>
            <a:r>
              <a:rPr lang="en-US" altLang="en-US" b="1" kern="0" dirty="0">
                <a:solidFill>
                  <a:prstClr val="black"/>
                </a:solidFill>
                <a:latin typeface="+mn-lt"/>
              </a:rPr>
              <a:t>Learning Objective P1:</a:t>
            </a:r>
            <a:r>
              <a:rPr lang="en-US" dirty="0">
                <a:solidFill>
                  <a:prstClr val="black"/>
                </a:solidFill>
                <a:latin typeface="+mn-lt"/>
              </a:rPr>
              <a:t> Determine product selling price using cost data.</a:t>
            </a:r>
            <a:endParaRPr lang="en-US" b="1" dirty="0">
              <a:solidFill>
                <a:prstClr val="black"/>
              </a:solidFill>
              <a:latin typeface="+mn-lt"/>
            </a:endParaRPr>
          </a:p>
        </p:txBody>
      </p:sp>
      <p:sp>
        <p:nvSpPr>
          <p:cNvPr id="5" name="Content Placeholder 4"/>
          <p:cNvSpPr>
            <a:spLocks noGrp="1"/>
          </p:cNvSpPr>
          <p:nvPr>
            <p:ph idx="1"/>
          </p:nvPr>
        </p:nvSpPr>
        <p:spPr>
          <a:xfrm>
            <a:off x="457200" y="2133600"/>
            <a:ext cx="8153400" cy="4267200"/>
          </a:xfrm>
        </p:spPr>
        <p:txBody>
          <a:bodyPr/>
          <a:lstStyle/>
          <a:p>
            <a:pPr>
              <a:lnSpc>
                <a:spcPct val="90000"/>
              </a:lnSpc>
              <a:spcBef>
                <a:spcPct val="35000"/>
              </a:spcBef>
              <a:tabLst>
                <a:tab pos="909638" algn="l"/>
                <a:tab pos="1079500" algn="l"/>
                <a:tab pos="1249363" algn="l"/>
                <a:tab pos="1376363" algn="l"/>
              </a:tabLst>
            </a:pPr>
            <a:r>
              <a:rPr lang="en-US" altLang="en-US" sz="2600" dirty="0">
                <a:ea typeface="ＭＳ Ｐゴシック" pitchFamily="34" charset="-128"/>
                <a:cs typeface="Arial" charset="0"/>
              </a:rPr>
              <a:t>Companies may use cost-plus pricing to determine selling prices.</a:t>
            </a:r>
          </a:p>
          <a:p>
            <a:pPr>
              <a:lnSpc>
                <a:spcPct val="90000"/>
              </a:lnSpc>
              <a:spcBef>
                <a:spcPct val="35000"/>
              </a:spcBef>
              <a:tabLst>
                <a:tab pos="909638" algn="l"/>
                <a:tab pos="1079500" algn="l"/>
                <a:tab pos="1249363" algn="l"/>
                <a:tab pos="1376363" algn="l"/>
              </a:tabLst>
            </a:pPr>
            <a:r>
              <a:rPr lang="en-US" altLang="en-US" sz="2600" dirty="0">
                <a:ea typeface="ＭＳ Ｐゴシック" pitchFamily="34" charset="-128"/>
                <a:cs typeface="Arial" charset="0"/>
              </a:rPr>
              <a:t>Factors that determine price include:</a:t>
            </a:r>
          </a:p>
          <a:p>
            <a:pPr marL="793750" lvl="1" indent="-336550">
              <a:lnSpc>
                <a:spcPct val="90000"/>
              </a:lnSpc>
              <a:spcBef>
                <a:spcPct val="35000"/>
              </a:spcBef>
              <a:tabLst>
                <a:tab pos="862013" algn="l"/>
                <a:tab pos="909638" algn="l"/>
                <a:tab pos="1079500" algn="l"/>
                <a:tab pos="1249363" algn="l"/>
                <a:tab pos="1376363" algn="l"/>
              </a:tabLst>
            </a:pPr>
            <a:r>
              <a:rPr lang="en-US" altLang="en-US" sz="2600" dirty="0">
                <a:ea typeface="ＭＳ Ｐゴシック" pitchFamily="34" charset="-128"/>
                <a:cs typeface="Arial" charset="0"/>
              </a:rPr>
              <a:t>Consumer preferences </a:t>
            </a:r>
          </a:p>
          <a:p>
            <a:pPr marL="793750" lvl="1" indent="-336550">
              <a:lnSpc>
                <a:spcPct val="90000"/>
              </a:lnSpc>
              <a:spcBef>
                <a:spcPct val="35000"/>
              </a:spcBef>
              <a:tabLst>
                <a:tab pos="862013" algn="l"/>
                <a:tab pos="909638" algn="l"/>
                <a:tab pos="1079500" algn="l"/>
                <a:tab pos="1249363" algn="l"/>
                <a:tab pos="1376363" algn="l"/>
              </a:tabLst>
            </a:pPr>
            <a:r>
              <a:rPr lang="en-US" altLang="en-US" sz="2600" dirty="0">
                <a:ea typeface="ＭＳ Ｐゴシック" pitchFamily="34" charset="-128"/>
                <a:cs typeface="Arial" charset="0"/>
              </a:rPr>
              <a:t>Competition</a:t>
            </a:r>
            <a:endParaRPr lang="en-US" altLang="en-US" sz="2600" dirty="0">
              <a:solidFill>
                <a:srgbClr val="4C2E00"/>
              </a:solidFill>
              <a:ea typeface="ＭＳ Ｐゴシック" pitchFamily="34" charset="-128"/>
              <a:cs typeface="Arial" charset="0"/>
            </a:endParaRPr>
          </a:p>
          <a:p>
            <a:pPr marL="0" lvl="1" indent="0">
              <a:lnSpc>
                <a:spcPct val="90000"/>
              </a:lnSpc>
              <a:spcBef>
                <a:spcPct val="35000"/>
              </a:spcBef>
              <a:buNone/>
              <a:tabLst>
                <a:tab pos="909638" algn="l"/>
                <a:tab pos="1079500" algn="l"/>
                <a:tab pos="1249363" algn="l"/>
                <a:tab pos="1376363" algn="l"/>
              </a:tabLst>
            </a:pPr>
            <a:r>
              <a:rPr lang="en-US" sz="2600" b="1" dirty="0"/>
              <a:t>Target costing =</a:t>
            </a:r>
            <a:r>
              <a:rPr lang="en-US" sz="2600" dirty="0">
                <a:ea typeface="ＭＳ Ｐゴシック" pitchFamily="34" charset="-128"/>
                <a:cs typeface="Arial" charset="0"/>
              </a:rPr>
              <a:t> </a:t>
            </a:r>
            <a:r>
              <a:rPr lang="en-US" sz="2600" b="1" dirty="0"/>
              <a:t>Expected selling price – Desired profit</a:t>
            </a:r>
          </a:p>
        </p:txBody>
      </p:sp>
    </p:spTree>
    <p:extLst>
      <p:ext uri="{BB962C8B-B14F-4D97-AF65-F5344CB8AC3E}">
        <p14:creationId xmlns:p14="http://schemas.microsoft.com/office/powerpoint/2010/main" val="240047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nchor="ctr"/>
          <a:lstStyle/>
          <a:p>
            <a:pPr>
              <a:defRPr/>
            </a:pPr>
            <a:r>
              <a:rPr lang="en-US" altLang="en-US" sz="3600" dirty="0">
                <a:ea typeface="ＭＳ Ｐゴシック" pitchFamily="34" charset="-128"/>
              </a:rPr>
              <a:t>Other Pricing Methods</a:t>
            </a:r>
            <a:endParaRPr lang="en-US" sz="3600" dirty="0"/>
          </a:p>
        </p:txBody>
      </p:sp>
      <p:sp>
        <p:nvSpPr>
          <p:cNvPr id="4" name="Text Placeholder 3"/>
          <p:cNvSpPr>
            <a:spLocks noGrp="1"/>
          </p:cNvSpPr>
          <p:nvPr>
            <p:ph type="body" sz="quarter" idx="13"/>
          </p:nvPr>
        </p:nvSpPr>
        <p:spPr>
          <a:xfrm>
            <a:off x="181428" y="1400444"/>
            <a:ext cx="8801100" cy="428356"/>
          </a:xfrm>
        </p:spPr>
        <p:txBody>
          <a:bodyPr/>
          <a:lstStyle/>
          <a:p>
            <a:r>
              <a:rPr lang="en-US" altLang="en-US" b="1" kern="0" dirty="0">
                <a:solidFill>
                  <a:prstClr val="black"/>
                </a:solidFill>
                <a:latin typeface="+mn-lt"/>
              </a:rPr>
              <a:t>Learning Objective P1:</a:t>
            </a:r>
            <a:r>
              <a:rPr lang="en-US" dirty="0">
                <a:solidFill>
                  <a:prstClr val="black"/>
                </a:solidFill>
                <a:latin typeface="+mn-lt"/>
              </a:rPr>
              <a:t> Determine product selling price using cost data.</a:t>
            </a:r>
            <a:endParaRPr lang="en-US" b="1" dirty="0">
              <a:solidFill>
                <a:prstClr val="black"/>
              </a:solidFill>
              <a:latin typeface="+mn-lt"/>
            </a:endParaRPr>
          </a:p>
        </p:txBody>
      </p:sp>
      <p:sp>
        <p:nvSpPr>
          <p:cNvPr id="5" name="Content Placeholder 4"/>
          <p:cNvSpPr>
            <a:spLocks noGrp="1"/>
          </p:cNvSpPr>
          <p:nvPr>
            <p:ph idx="1"/>
          </p:nvPr>
        </p:nvSpPr>
        <p:spPr>
          <a:xfrm>
            <a:off x="304800" y="2133600"/>
            <a:ext cx="8534400" cy="4267200"/>
          </a:xfrm>
        </p:spPr>
        <p:txBody>
          <a:bodyPr/>
          <a:lstStyle/>
          <a:p>
            <a:pPr>
              <a:lnSpc>
                <a:spcPct val="90000"/>
              </a:lnSpc>
              <a:spcBef>
                <a:spcPct val="35000"/>
              </a:spcBef>
              <a:tabLst>
                <a:tab pos="909638" algn="l"/>
                <a:tab pos="1079500" algn="l"/>
                <a:tab pos="1249363" algn="l"/>
                <a:tab pos="1376363" algn="l"/>
              </a:tabLst>
            </a:pPr>
            <a:r>
              <a:rPr lang="en-US" altLang="en-US" sz="2600" dirty="0">
                <a:ea typeface="ＭＳ Ｐゴシック" pitchFamily="34" charset="-128"/>
                <a:cs typeface="Arial" charset="0"/>
              </a:rPr>
              <a:t>Alternatives to cost-plus pricing are based on product or variable costs.</a:t>
            </a:r>
          </a:p>
          <a:p>
            <a:pPr>
              <a:lnSpc>
                <a:spcPct val="90000"/>
              </a:lnSpc>
              <a:spcBef>
                <a:spcPct val="35000"/>
              </a:spcBef>
              <a:tabLst>
                <a:tab pos="909638" algn="l"/>
                <a:tab pos="1079500" algn="l"/>
                <a:tab pos="1249363" algn="l"/>
                <a:tab pos="1376363" algn="l"/>
              </a:tabLst>
            </a:pPr>
            <a:r>
              <a:rPr lang="en-US" altLang="en-US" sz="2600" dirty="0">
                <a:ea typeface="ＭＳ Ｐゴシック" pitchFamily="34" charset="-128"/>
                <a:cs typeface="Arial" charset="0"/>
              </a:rPr>
              <a:t>Companies must adjust their desired markup percentage upward to ensure selling price covers all costs.</a:t>
            </a:r>
          </a:p>
          <a:p>
            <a:pPr marL="0" indent="0">
              <a:lnSpc>
                <a:spcPct val="90000"/>
              </a:lnSpc>
              <a:spcBef>
                <a:spcPct val="35000"/>
              </a:spcBef>
              <a:buNone/>
              <a:tabLst>
                <a:tab pos="909638" algn="l"/>
                <a:tab pos="1079500" algn="l"/>
                <a:tab pos="1249363" algn="l"/>
                <a:tab pos="1376363" algn="l"/>
              </a:tabLst>
            </a:pPr>
            <a:r>
              <a:rPr lang="en-US" sz="2600" b="1" dirty="0"/>
              <a:t>14% target return x assets of $1,000,000 = $140,000 target profit</a:t>
            </a:r>
            <a:r>
              <a:rPr lang="en-US" sz="2600" dirty="0">
                <a:solidFill>
                  <a:srgbClr val="4C2E00"/>
                </a:solidFill>
                <a:ea typeface="ＭＳ Ｐゴシック" pitchFamily="34" charset="-128"/>
                <a:cs typeface="Arial" charset="0"/>
              </a:rPr>
              <a:t> </a:t>
            </a:r>
          </a:p>
          <a:p>
            <a:pPr marL="0" indent="0">
              <a:lnSpc>
                <a:spcPct val="90000"/>
              </a:lnSpc>
              <a:spcBef>
                <a:spcPct val="35000"/>
              </a:spcBef>
              <a:buNone/>
              <a:tabLst>
                <a:tab pos="909638" algn="l"/>
                <a:tab pos="1079500" algn="l"/>
                <a:tab pos="1249363" algn="l"/>
                <a:tab pos="1376363" algn="l"/>
              </a:tabLst>
            </a:pPr>
            <a:r>
              <a:rPr lang="en-US" sz="2600" b="1" dirty="0"/>
              <a:t>$140,000 / 10,000 units sold = $14 target profit per unit</a:t>
            </a:r>
          </a:p>
          <a:p>
            <a:pPr marL="0" indent="0">
              <a:lnSpc>
                <a:spcPct val="90000"/>
              </a:lnSpc>
              <a:spcBef>
                <a:spcPct val="35000"/>
              </a:spcBef>
              <a:buNone/>
              <a:tabLst>
                <a:tab pos="909638" algn="l"/>
                <a:tab pos="1079500" algn="l"/>
                <a:tab pos="1249363" algn="l"/>
                <a:tab pos="1376363" algn="l"/>
              </a:tabLst>
            </a:pPr>
            <a:r>
              <a:rPr lang="en-US" sz="2600" b="1" dirty="0"/>
              <a:t>Markup % = $14 / $70 = 20%</a:t>
            </a:r>
          </a:p>
        </p:txBody>
      </p:sp>
    </p:spTree>
    <p:extLst>
      <p:ext uri="{BB962C8B-B14F-4D97-AF65-F5344CB8AC3E}">
        <p14:creationId xmlns:p14="http://schemas.microsoft.com/office/powerpoint/2010/main" val="637609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nchor="ctr"/>
          <a:lstStyle/>
          <a:p>
            <a:pPr>
              <a:defRPr/>
            </a:pPr>
            <a:r>
              <a:rPr lang="en-US" altLang="en-US" sz="3600" dirty="0">
                <a:ea typeface="ＭＳ Ｐゴシック" pitchFamily="34" charset="-128"/>
              </a:rPr>
              <a:t>Variable Cost Method</a:t>
            </a:r>
            <a:endParaRPr lang="en-US" sz="3600" dirty="0"/>
          </a:p>
        </p:txBody>
      </p:sp>
      <p:sp>
        <p:nvSpPr>
          <p:cNvPr id="4" name="Text Placeholder 3"/>
          <p:cNvSpPr>
            <a:spLocks noGrp="1"/>
          </p:cNvSpPr>
          <p:nvPr>
            <p:ph type="body" sz="quarter" idx="13"/>
          </p:nvPr>
        </p:nvSpPr>
        <p:spPr>
          <a:xfrm>
            <a:off x="181428" y="1400444"/>
            <a:ext cx="8801100" cy="428356"/>
          </a:xfrm>
        </p:spPr>
        <p:txBody>
          <a:bodyPr/>
          <a:lstStyle/>
          <a:p>
            <a:r>
              <a:rPr lang="en-US" altLang="en-US" b="1" kern="0" dirty="0">
                <a:solidFill>
                  <a:prstClr val="black"/>
                </a:solidFill>
                <a:latin typeface="+mn-lt"/>
              </a:rPr>
              <a:t>Learning Objective P1:</a:t>
            </a:r>
            <a:r>
              <a:rPr lang="en-US" dirty="0">
                <a:solidFill>
                  <a:prstClr val="black"/>
                </a:solidFill>
                <a:latin typeface="+mn-lt"/>
              </a:rPr>
              <a:t> Determine product selling price using cost data.</a:t>
            </a:r>
            <a:endParaRPr lang="en-US" b="1" dirty="0">
              <a:solidFill>
                <a:prstClr val="black"/>
              </a:solidFill>
              <a:latin typeface="+mn-lt"/>
            </a:endParaRPr>
          </a:p>
        </p:txBody>
      </p:sp>
      <p:sp>
        <p:nvSpPr>
          <p:cNvPr id="5" name="Content Placeholder 4"/>
          <p:cNvSpPr>
            <a:spLocks noGrp="1"/>
          </p:cNvSpPr>
          <p:nvPr>
            <p:ph idx="1"/>
          </p:nvPr>
        </p:nvSpPr>
        <p:spPr>
          <a:xfrm>
            <a:off x="304800" y="1905000"/>
            <a:ext cx="8686800" cy="1676400"/>
          </a:xfrm>
        </p:spPr>
        <p:txBody>
          <a:bodyPr/>
          <a:lstStyle/>
          <a:p>
            <a:pPr>
              <a:lnSpc>
                <a:spcPct val="90000"/>
              </a:lnSpc>
              <a:spcBef>
                <a:spcPct val="35000"/>
              </a:spcBef>
              <a:tabLst>
                <a:tab pos="909638" algn="l"/>
                <a:tab pos="1079500" algn="l"/>
                <a:tab pos="1249363" algn="l"/>
                <a:tab pos="1376363" algn="l"/>
              </a:tabLst>
            </a:pPr>
            <a:r>
              <a:rPr lang="en-US" altLang="en-US" sz="2400" dirty="0">
                <a:latin typeface="+mj-lt"/>
                <a:ea typeface="ＭＳ Ｐゴシック" pitchFamily="34" charset="-128"/>
                <a:cs typeface="Arial" charset="0"/>
              </a:rPr>
              <a:t>Cost-plus pricing method </a:t>
            </a:r>
          </a:p>
          <a:p>
            <a:pPr>
              <a:lnSpc>
                <a:spcPct val="90000"/>
              </a:lnSpc>
              <a:spcBef>
                <a:spcPct val="35000"/>
              </a:spcBef>
              <a:tabLst>
                <a:tab pos="909638" algn="l"/>
                <a:tab pos="1079500" algn="l"/>
                <a:tab pos="1249363" algn="l"/>
                <a:tab pos="1376363" algn="l"/>
              </a:tabLst>
            </a:pPr>
            <a:r>
              <a:rPr lang="en-US" altLang="en-US" sz="2400" dirty="0">
                <a:latin typeface="+mj-lt"/>
                <a:ea typeface="ＭＳ Ｐゴシック" pitchFamily="34" charset="-128"/>
                <a:cs typeface="Arial" charset="0"/>
              </a:rPr>
              <a:t>Factors that determine price include consumer preferences and competition. </a:t>
            </a:r>
          </a:p>
          <a:p>
            <a:pPr>
              <a:lnSpc>
                <a:spcPct val="90000"/>
              </a:lnSpc>
              <a:spcBef>
                <a:spcPct val="35000"/>
              </a:spcBef>
              <a:tabLst>
                <a:tab pos="909638" algn="l"/>
                <a:tab pos="1079500" algn="l"/>
                <a:tab pos="1249363" algn="l"/>
                <a:tab pos="1376363" algn="l"/>
              </a:tabLst>
            </a:pPr>
            <a:r>
              <a:rPr lang="en-US" altLang="en-US" sz="2400" dirty="0">
                <a:latin typeface="+mj-lt"/>
                <a:ea typeface="ＭＳ Ｐゴシック" pitchFamily="34" charset="-128"/>
                <a:cs typeface="Arial" charset="0"/>
              </a:rPr>
              <a:t>Target costing = expected selling price – desired profit.</a:t>
            </a:r>
          </a:p>
        </p:txBody>
      </p:sp>
      <p:graphicFrame>
        <p:nvGraphicFramePr>
          <p:cNvPr id="2" name="Object 1"/>
          <p:cNvGraphicFramePr>
            <a:graphicFrameLocks noChangeAspect="1"/>
          </p:cNvGraphicFramePr>
          <p:nvPr>
            <p:extLst>
              <p:ext uri="{D42A27DB-BD31-4B8C-83A1-F6EECF244321}">
                <p14:modId xmlns:p14="http://schemas.microsoft.com/office/powerpoint/2010/main" val="836889041"/>
              </p:ext>
            </p:extLst>
          </p:nvPr>
        </p:nvGraphicFramePr>
        <p:xfrm>
          <a:off x="765825" y="4094018"/>
          <a:ext cx="7696489" cy="2078182"/>
        </p:xfrm>
        <a:graphic>
          <a:graphicData uri="http://schemas.openxmlformats.org/presentationml/2006/ole">
            <mc:AlternateContent xmlns:mc="http://schemas.openxmlformats.org/markup-compatibility/2006">
              <mc:Choice xmlns:v="urn:schemas-microsoft-com:vml" Requires="v">
                <p:oleObj spid="_x0000_s1089" name="Equation" r:id="rId4" imgW="3949560" imgH="1066680" progId="Equation.3">
                  <p:embed/>
                </p:oleObj>
              </mc:Choice>
              <mc:Fallback>
                <p:oleObj name="Equation" r:id="rId4" imgW="3949560" imgH="1066680" progId="Equation.3">
                  <p:embed/>
                  <p:pic>
                    <p:nvPicPr>
                      <p:cNvPr id="0" name=""/>
                      <p:cNvPicPr/>
                      <p:nvPr/>
                    </p:nvPicPr>
                    <p:blipFill>
                      <a:blip r:embed="rId5"/>
                      <a:stretch>
                        <a:fillRect/>
                      </a:stretch>
                    </p:blipFill>
                    <p:spPr>
                      <a:xfrm>
                        <a:off x="765825" y="4094018"/>
                        <a:ext cx="7696489" cy="2078182"/>
                      </a:xfrm>
                      <a:prstGeom prst="rect">
                        <a:avLst/>
                      </a:prstGeom>
                    </p:spPr>
                  </p:pic>
                </p:oleObj>
              </mc:Fallback>
            </mc:AlternateContent>
          </a:graphicData>
        </a:graphic>
      </p:graphicFrame>
    </p:spTree>
    <p:extLst>
      <p:ext uri="{BB962C8B-B14F-4D97-AF65-F5344CB8AC3E}">
        <p14:creationId xmlns:p14="http://schemas.microsoft.com/office/powerpoint/2010/main" val="367354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66049"/>
            <a:ext cx="9144000" cy="801503"/>
          </a:xfrm>
        </p:spPr>
        <p:txBody>
          <a:bodyPr/>
          <a:lstStyle/>
          <a:p>
            <a:r>
              <a:rPr lang="en-US" altLang="en-US" sz="3600" dirty="0">
                <a:ea typeface="ＭＳ Ｐゴシック" pitchFamily="34" charset="-128"/>
              </a:rPr>
              <a:t>Relevant Costs and Benefits</a:t>
            </a:r>
            <a:endParaRPr lang="en-US" sz="3600" dirty="0"/>
          </a:p>
        </p:txBody>
      </p:sp>
      <p:sp>
        <p:nvSpPr>
          <p:cNvPr id="5" name="Text Placeholder 4"/>
          <p:cNvSpPr>
            <a:spLocks noGrp="1"/>
          </p:cNvSpPr>
          <p:nvPr>
            <p:ph type="body" sz="quarter" idx="13"/>
          </p:nvPr>
        </p:nvSpPr>
        <p:spPr>
          <a:xfrm>
            <a:off x="609600" y="1447800"/>
            <a:ext cx="8001000" cy="609600"/>
          </a:xfrm>
        </p:spPr>
        <p:txBody>
          <a:bodyPr/>
          <a:lstStyle/>
          <a:p>
            <a:r>
              <a:rPr lang="en-US" altLang="en-US" b="1" kern="0" dirty="0">
                <a:solidFill>
                  <a:prstClr val="black"/>
                </a:solidFill>
                <a:latin typeface="+mj-lt"/>
              </a:rPr>
              <a:t>Learning Objective C1:</a:t>
            </a:r>
            <a:r>
              <a:rPr lang="en-US" dirty="0">
                <a:solidFill>
                  <a:prstClr val="black"/>
                </a:solidFill>
                <a:latin typeface="+mj-lt"/>
              </a:rPr>
              <a:t> Describe the importance of relevant costs for short-term decisions.</a:t>
            </a:r>
          </a:p>
        </p:txBody>
      </p:sp>
      <p:sp>
        <p:nvSpPr>
          <p:cNvPr id="4" name="Content Placeholder 3"/>
          <p:cNvSpPr>
            <a:spLocks noGrp="1"/>
          </p:cNvSpPr>
          <p:nvPr>
            <p:ph idx="1"/>
          </p:nvPr>
        </p:nvSpPr>
        <p:spPr>
          <a:xfrm>
            <a:off x="533400" y="2133600"/>
            <a:ext cx="8077200" cy="4343400"/>
          </a:xfrm>
        </p:spPr>
        <p:txBody>
          <a:bodyPr/>
          <a:lstStyle/>
          <a:p>
            <a:pPr marL="285750" lvl="1">
              <a:buClr>
                <a:schemeClr val="tx1"/>
              </a:buClr>
              <a:buFont typeface="Arial" pitchFamily="34" charset="0"/>
              <a:buChar char="•"/>
            </a:pPr>
            <a:r>
              <a:rPr lang="en-US" altLang="en-US" sz="2400" dirty="0">
                <a:ea typeface="ＭＳ Ｐゴシック" pitchFamily="34" charset="-128"/>
                <a:cs typeface="Arial" charset="0"/>
              </a:rPr>
              <a:t>Costs that are applicable to a particular decision.</a:t>
            </a:r>
          </a:p>
          <a:p>
            <a:pPr marL="285750" lvl="1">
              <a:buClr>
                <a:schemeClr val="tx1"/>
              </a:buClr>
              <a:buFont typeface="Arial" pitchFamily="34" charset="0"/>
              <a:buChar char="•"/>
            </a:pPr>
            <a:r>
              <a:rPr lang="en-US" altLang="en-US" sz="2400" dirty="0">
                <a:ea typeface="ＭＳ Ｐゴシック" pitchFamily="34" charset="-128"/>
                <a:cs typeface="Arial" charset="0"/>
              </a:rPr>
              <a:t>Costs that should have a bearing on which alternative a manager selects.</a:t>
            </a:r>
          </a:p>
          <a:p>
            <a:pPr marL="285750" lvl="1">
              <a:buClr>
                <a:schemeClr val="tx1"/>
              </a:buClr>
              <a:buFont typeface="Arial" pitchFamily="34" charset="0"/>
              <a:buChar char="•"/>
            </a:pPr>
            <a:r>
              <a:rPr lang="en-US" altLang="en-US" sz="2400" dirty="0">
                <a:ea typeface="ＭＳ Ｐゴシック" pitchFamily="34" charset="-128"/>
                <a:cs typeface="Arial" charset="0"/>
              </a:rPr>
              <a:t>Costs that are avoidable.</a:t>
            </a:r>
          </a:p>
          <a:p>
            <a:pPr marL="285750" lvl="1">
              <a:buClr>
                <a:schemeClr val="tx1"/>
              </a:buClr>
              <a:buFont typeface="Arial" pitchFamily="34" charset="0"/>
              <a:buChar char="•"/>
            </a:pPr>
            <a:r>
              <a:rPr lang="en-US" altLang="en-US" sz="2400" dirty="0">
                <a:ea typeface="ＭＳ Ｐゴシック" pitchFamily="34" charset="-128"/>
                <a:cs typeface="Arial" charset="0"/>
              </a:rPr>
              <a:t>Future costs that differ between alternatives.</a:t>
            </a:r>
          </a:p>
          <a:p>
            <a:pPr>
              <a:defRPr/>
            </a:pPr>
            <a:r>
              <a:rPr lang="en-US" sz="2400" dirty="0"/>
              <a:t>Three types of costs that are pertinent to the discussion of relevant costs are:</a:t>
            </a:r>
          </a:p>
          <a:p>
            <a:pPr>
              <a:buFont typeface="Arial" panose="020B0604020202020204" pitchFamily="34" charset="0"/>
              <a:buChar char="•"/>
              <a:defRPr/>
            </a:pPr>
            <a:r>
              <a:rPr lang="en-US" sz="2400" dirty="0"/>
              <a:t>Sunk costs</a:t>
            </a:r>
          </a:p>
          <a:p>
            <a:pPr>
              <a:buFont typeface="Arial" panose="020B0604020202020204" pitchFamily="34" charset="0"/>
              <a:buChar char="•"/>
              <a:defRPr/>
            </a:pPr>
            <a:r>
              <a:rPr lang="en-US" sz="2400" dirty="0"/>
              <a:t>Out-of-pocket costs</a:t>
            </a:r>
          </a:p>
          <a:p>
            <a:pPr>
              <a:buFont typeface="Arial" panose="020B0604020202020204" pitchFamily="34" charset="0"/>
              <a:buChar char="•"/>
              <a:defRPr/>
            </a:pPr>
            <a:r>
              <a:rPr lang="en-US" sz="2400" dirty="0"/>
              <a:t>Opportunity costs</a:t>
            </a:r>
          </a:p>
        </p:txBody>
      </p:sp>
    </p:spTree>
    <p:extLst>
      <p:ext uri="{BB962C8B-B14F-4D97-AF65-F5344CB8AC3E}">
        <p14:creationId xmlns:p14="http://schemas.microsoft.com/office/powerpoint/2010/main" val="4057511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102167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lstStyle/>
          <a:p>
            <a:r>
              <a:rPr lang="en-US" altLang="en-US" sz="3600" dirty="0">
                <a:ea typeface="ＭＳ Ｐゴシック" pitchFamily="34" charset="-128"/>
              </a:rPr>
              <a:t>Relevant Costs (1 of 2)</a:t>
            </a:r>
            <a:endParaRPr lang="en-US" sz="3600" dirty="0"/>
          </a:p>
        </p:txBody>
      </p:sp>
      <p:sp>
        <p:nvSpPr>
          <p:cNvPr id="5" name="Text Placeholder 4"/>
          <p:cNvSpPr>
            <a:spLocks noGrp="1"/>
          </p:cNvSpPr>
          <p:nvPr>
            <p:ph type="body" sz="quarter" idx="13"/>
          </p:nvPr>
        </p:nvSpPr>
        <p:spPr>
          <a:xfrm>
            <a:off x="609600" y="1371600"/>
            <a:ext cx="8001000" cy="609600"/>
          </a:xfrm>
        </p:spPr>
        <p:txBody>
          <a:bodyPr/>
          <a:lstStyle/>
          <a:p>
            <a:r>
              <a:rPr lang="en-US" altLang="en-US" b="1" kern="0" dirty="0">
                <a:solidFill>
                  <a:prstClr val="black"/>
                </a:solidFill>
                <a:latin typeface="+mj-lt"/>
              </a:rPr>
              <a:t>Learning Objective C1:</a:t>
            </a:r>
            <a:r>
              <a:rPr lang="en-US" dirty="0">
                <a:solidFill>
                  <a:prstClr val="black"/>
                </a:solidFill>
                <a:latin typeface="+mj-lt"/>
              </a:rPr>
              <a:t> Describe the importance of relevant costs for short-term decisions.</a:t>
            </a:r>
          </a:p>
        </p:txBody>
      </p:sp>
      <p:sp>
        <p:nvSpPr>
          <p:cNvPr id="4" name="Content Placeholder 3"/>
          <p:cNvSpPr>
            <a:spLocks noGrp="1"/>
          </p:cNvSpPr>
          <p:nvPr>
            <p:ph idx="1"/>
          </p:nvPr>
        </p:nvSpPr>
        <p:spPr>
          <a:xfrm>
            <a:off x="457200" y="2057400"/>
            <a:ext cx="8229600" cy="4419600"/>
          </a:xfrm>
        </p:spPr>
        <p:txBody>
          <a:bodyPr/>
          <a:lstStyle/>
          <a:p>
            <a:pPr>
              <a:defRPr/>
            </a:pPr>
            <a:r>
              <a:rPr lang="en-US" altLang="en-US" sz="2600" b="1" i="1" u="sng" dirty="0">
                <a:latin typeface="+mj-lt"/>
                <a:ea typeface="ＭＳ Ｐゴシック" panose="020B0600070205080204" pitchFamily="34" charset="-128"/>
                <a:cs typeface="Arial" panose="020B0604020202020204" pitchFamily="34" charset="0"/>
              </a:rPr>
              <a:t>Sunk costs </a:t>
            </a:r>
            <a:r>
              <a:rPr lang="en-US" altLang="en-US" sz="2600" dirty="0">
                <a:latin typeface="+mj-lt"/>
                <a:ea typeface="ＭＳ Ｐゴシック" panose="020B0600070205080204" pitchFamily="34" charset="-128"/>
                <a:cs typeface="Arial" panose="020B0604020202020204" pitchFamily="34" charset="0"/>
              </a:rPr>
              <a:t>are the result of past decisions and cannot be changed by any current or future decisions. </a:t>
            </a:r>
            <a:r>
              <a:rPr lang="en-US" altLang="en-US" sz="2600" b="1" dirty="0">
                <a:latin typeface="+mj-lt"/>
                <a:ea typeface="ＭＳ Ｐゴシック" panose="020B0600070205080204" pitchFamily="34" charset="-128"/>
                <a:cs typeface="Arial" panose="020B0604020202020204" pitchFamily="34" charset="0"/>
              </a:rPr>
              <a:t>Sunk costs </a:t>
            </a:r>
            <a:r>
              <a:rPr lang="en-US" altLang="en-US" sz="2600" dirty="0">
                <a:latin typeface="+mj-lt"/>
                <a:ea typeface="ＭＳ Ｐゴシック" panose="020B0600070205080204" pitchFamily="34" charset="-128"/>
                <a:cs typeface="Arial" panose="020B0604020202020204" pitchFamily="34" charset="0"/>
              </a:rPr>
              <a:t>are </a:t>
            </a:r>
            <a:r>
              <a:rPr lang="en-US" altLang="en-US" sz="2600" b="1" u="sng" dirty="0">
                <a:latin typeface="+mj-lt"/>
                <a:ea typeface="ＭＳ Ｐゴシック" panose="020B0600070205080204" pitchFamily="34" charset="-128"/>
                <a:cs typeface="Arial" panose="020B0604020202020204" pitchFamily="34" charset="0"/>
              </a:rPr>
              <a:t>irrelevant</a:t>
            </a:r>
            <a:r>
              <a:rPr lang="en-US" altLang="en-US" sz="2600" dirty="0">
                <a:latin typeface="+mj-lt"/>
                <a:ea typeface="ＭＳ Ｐゴシック" panose="020B0600070205080204" pitchFamily="34" charset="-128"/>
                <a:cs typeface="Arial" panose="020B0604020202020204" pitchFamily="34" charset="0"/>
              </a:rPr>
              <a:t> to current or future decisions.</a:t>
            </a:r>
          </a:p>
          <a:p>
            <a:pPr>
              <a:defRPr/>
            </a:pPr>
            <a:r>
              <a:rPr lang="en-US" sz="2600" b="1" i="1" u="sng" dirty="0">
                <a:latin typeface="+mj-lt"/>
              </a:rPr>
              <a:t>Out-of-pocket costs </a:t>
            </a:r>
            <a:r>
              <a:rPr lang="en-US" sz="2600" dirty="0">
                <a:latin typeface="+mj-lt"/>
              </a:rPr>
              <a:t>are future outlays</a:t>
            </a:r>
            <a:br>
              <a:rPr lang="en-US" sz="2600" dirty="0">
                <a:latin typeface="+mj-lt"/>
              </a:rPr>
            </a:br>
            <a:r>
              <a:rPr lang="en-US" sz="2600" dirty="0">
                <a:latin typeface="+mj-lt"/>
              </a:rPr>
              <a:t>of cash associated with a particular decision. </a:t>
            </a:r>
            <a:r>
              <a:rPr lang="en-US" sz="2600" b="1" dirty="0">
                <a:latin typeface="+mj-lt"/>
              </a:rPr>
              <a:t>Out-of-pocket costs</a:t>
            </a:r>
            <a:r>
              <a:rPr lang="en-US" sz="2600" dirty="0">
                <a:latin typeface="+mj-lt"/>
              </a:rPr>
              <a:t> are </a:t>
            </a:r>
            <a:r>
              <a:rPr lang="en-US" sz="2600" b="1" u="sng" dirty="0">
                <a:latin typeface="+mj-lt"/>
              </a:rPr>
              <a:t>relevant</a:t>
            </a:r>
            <a:r>
              <a:rPr lang="en-US" sz="2600" dirty="0">
                <a:latin typeface="+mj-lt"/>
              </a:rPr>
              <a:t> to decisions.</a:t>
            </a:r>
          </a:p>
        </p:txBody>
      </p:sp>
    </p:spTree>
    <p:extLst>
      <p:ext uri="{BB962C8B-B14F-4D97-AF65-F5344CB8AC3E}">
        <p14:creationId xmlns:p14="http://schemas.microsoft.com/office/powerpoint/2010/main" val="342652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85800"/>
            <a:ext cx="9144000" cy="662399"/>
          </a:xfrm>
        </p:spPr>
        <p:txBody>
          <a:bodyPr/>
          <a:lstStyle/>
          <a:p>
            <a:r>
              <a:rPr lang="en-US" altLang="en-US" sz="3600" dirty="0">
                <a:ea typeface="ＭＳ Ｐゴシック" pitchFamily="34" charset="-128"/>
              </a:rPr>
              <a:t>Relevant Costs (2 of 2)</a:t>
            </a:r>
            <a:endParaRPr lang="en-US" sz="3600" dirty="0"/>
          </a:p>
        </p:txBody>
      </p:sp>
      <p:sp>
        <p:nvSpPr>
          <p:cNvPr id="5" name="Text Placeholder 4"/>
          <p:cNvSpPr>
            <a:spLocks noGrp="1"/>
          </p:cNvSpPr>
          <p:nvPr>
            <p:ph type="body" sz="quarter" idx="13"/>
          </p:nvPr>
        </p:nvSpPr>
        <p:spPr>
          <a:xfrm>
            <a:off x="609600" y="1371600"/>
            <a:ext cx="8001000" cy="609600"/>
          </a:xfrm>
        </p:spPr>
        <p:txBody>
          <a:bodyPr/>
          <a:lstStyle/>
          <a:p>
            <a:r>
              <a:rPr lang="en-US" altLang="en-US" b="1" kern="0" dirty="0">
                <a:solidFill>
                  <a:prstClr val="black"/>
                </a:solidFill>
                <a:latin typeface="+mj-lt"/>
              </a:rPr>
              <a:t>Learning Objective C1:</a:t>
            </a:r>
            <a:r>
              <a:rPr lang="en-US" dirty="0">
                <a:solidFill>
                  <a:prstClr val="black"/>
                </a:solidFill>
                <a:latin typeface="+mj-lt"/>
              </a:rPr>
              <a:t> Describe the importance of relevant costs for short-term decisions.</a:t>
            </a:r>
          </a:p>
        </p:txBody>
      </p:sp>
      <p:sp>
        <p:nvSpPr>
          <p:cNvPr id="4" name="Content Placeholder 3"/>
          <p:cNvSpPr>
            <a:spLocks noGrp="1"/>
          </p:cNvSpPr>
          <p:nvPr>
            <p:ph idx="1"/>
          </p:nvPr>
        </p:nvSpPr>
        <p:spPr>
          <a:xfrm>
            <a:off x="457200" y="2057400"/>
            <a:ext cx="5105400" cy="4267200"/>
          </a:xfrm>
        </p:spPr>
        <p:txBody>
          <a:bodyPr/>
          <a:lstStyle/>
          <a:p>
            <a:pPr>
              <a:defRPr/>
            </a:pPr>
            <a:r>
              <a:rPr lang="en-US" sz="2600" b="1" i="1" u="sng" dirty="0"/>
              <a:t>Opportunity costs </a:t>
            </a:r>
            <a:r>
              <a:rPr lang="en-US" sz="2600" dirty="0"/>
              <a:t>are the potential benefits given up when one alternative is selected over another.  </a:t>
            </a:r>
            <a:r>
              <a:rPr lang="en-US" sz="2600" b="1" dirty="0"/>
              <a:t>Opportunity costs </a:t>
            </a:r>
            <a:r>
              <a:rPr lang="en-US" sz="2600" dirty="0"/>
              <a:t>are </a:t>
            </a:r>
            <a:r>
              <a:rPr lang="en-US" sz="2600" b="1" u="sng" dirty="0"/>
              <a:t>relevant</a:t>
            </a:r>
            <a:r>
              <a:rPr lang="en-US" sz="2600" dirty="0"/>
              <a:t> to decisions.</a:t>
            </a:r>
          </a:p>
          <a:p>
            <a:pPr>
              <a:defRPr/>
            </a:pPr>
            <a:r>
              <a:rPr lang="en-US" sz="2600" b="1" dirty="0">
                <a:cs typeface="Arial" panose="020B0604020202020204" pitchFamily="34" charset="0"/>
              </a:rPr>
              <a:t>Management must also consider </a:t>
            </a:r>
            <a:r>
              <a:rPr lang="en-US" sz="2600" b="1" i="1" u="sng" dirty="0">
                <a:cs typeface="Arial" panose="020B0604020202020204" pitchFamily="34" charset="0"/>
              </a:rPr>
              <a:t>relevant</a:t>
            </a:r>
            <a:r>
              <a:rPr lang="en-US" sz="2600" b="1" dirty="0">
                <a:cs typeface="Arial" panose="020B0604020202020204" pitchFamily="34" charset="0"/>
              </a:rPr>
              <a:t> </a:t>
            </a:r>
            <a:r>
              <a:rPr lang="en-US" sz="2600" b="1" i="1" u="sng" dirty="0">
                <a:cs typeface="Arial" panose="020B0604020202020204" pitchFamily="34" charset="0"/>
              </a:rPr>
              <a:t>benefits</a:t>
            </a:r>
            <a:r>
              <a:rPr lang="en-US" sz="2600" b="1" dirty="0">
                <a:cs typeface="Arial" panose="020B0604020202020204" pitchFamily="34" charset="0"/>
              </a:rPr>
              <a:t>.</a:t>
            </a:r>
          </a:p>
        </p:txBody>
      </p:sp>
      <p:pic>
        <p:nvPicPr>
          <p:cNvPr id="6" name="Picture 7" descr="A cartoon about relevant costs is shown. A female is sitting at a table with three stacks of paper on the table. One stack is tan colored and is directly in front of the person. The other two stacks are white and are to the right of the person. There are two comment bubbles above the person. The one on the left says: &quot;Sunk costs are not relevant to my decision.&quot; The right bubble says: &quot;I must consider out-of-pocket and opportunity cost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8348" y="2971800"/>
            <a:ext cx="2852252" cy="283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48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lstStyle/>
          <a:p>
            <a:pPr>
              <a:defRPr/>
            </a:pPr>
            <a:r>
              <a:rPr lang="en-US" sz="3600" dirty="0"/>
              <a:t>NEED-TO-KNOW 23-1 (1 of 2)</a:t>
            </a:r>
          </a:p>
        </p:txBody>
      </p:sp>
      <p:sp>
        <p:nvSpPr>
          <p:cNvPr id="5" name="Text Placeholder 4"/>
          <p:cNvSpPr>
            <a:spLocks noGrp="1"/>
          </p:cNvSpPr>
          <p:nvPr>
            <p:ph type="body" sz="quarter" idx="13"/>
          </p:nvPr>
        </p:nvSpPr>
        <p:spPr>
          <a:xfrm>
            <a:off x="609600" y="1447800"/>
            <a:ext cx="8001000" cy="609600"/>
          </a:xfrm>
        </p:spPr>
        <p:txBody>
          <a:bodyPr/>
          <a:lstStyle/>
          <a:p>
            <a:r>
              <a:rPr lang="en-US" altLang="en-US" b="1" kern="0" dirty="0">
                <a:solidFill>
                  <a:prstClr val="black"/>
                </a:solidFill>
                <a:latin typeface="+mj-lt"/>
              </a:rPr>
              <a:t>Learning Objective C1:  </a:t>
            </a:r>
            <a:r>
              <a:rPr lang="en-US" dirty="0">
                <a:latin typeface="+mj-lt"/>
              </a:rPr>
              <a:t>Identify characteristics of corporations and their organization.</a:t>
            </a:r>
          </a:p>
        </p:txBody>
      </p:sp>
      <p:sp>
        <p:nvSpPr>
          <p:cNvPr id="6" name="Content Placeholder 5"/>
          <p:cNvSpPr>
            <a:spLocks noGrp="1"/>
          </p:cNvSpPr>
          <p:nvPr>
            <p:ph idx="1"/>
          </p:nvPr>
        </p:nvSpPr>
        <p:spPr>
          <a:xfrm>
            <a:off x="381000" y="2133600"/>
            <a:ext cx="8534400" cy="4267200"/>
          </a:xfrm>
        </p:spPr>
        <p:txBody>
          <a:bodyPr/>
          <a:lstStyle/>
          <a:p>
            <a:pPr marL="0" lvl="0" indent="0">
              <a:spcBef>
                <a:spcPct val="0"/>
              </a:spcBef>
              <a:buNone/>
            </a:pPr>
            <a:r>
              <a:rPr lang="en-US" altLang="en-US" sz="2600" dirty="0">
                <a:solidFill>
                  <a:srgbClr val="000000"/>
                </a:solidFill>
              </a:rPr>
              <a:t>Match each of the terms below with its definition.</a:t>
            </a:r>
          </a:p>
          <a:p>
            <a:pPr marL="514350" indent="-514350">
              <a:spcBef>
                <a:spcPct val="0"/>
              </a:spcBef>
              <a:buFont typeface="+mj-lt"/>
              <a:buAutoNum type="alphaLcPeriod"/>
            </a:pPr>
            <a:r>
              <a:rPr lang="en-US" altLang="en-US" sz="2600" dirty="0">
                <a:solidFill>
                  <a:srgbClr val="000000"/>
                </a:solidFill>
              </a:rPr>
              <a:t>Additional costs incurred from a course of action</a:t>
            </a:r>
            <a:endParaRPr lang="en-US" altLang="en-US" sz="2600" dirty="0"/>
          </a:p>
          <a:p>
            <a:pPr marL="514350" indent="-514350">
              <a:spcBef>
                <a:spcPct val="0"/>
              </a:spcBef>
              <a:buFont typeface="+mj-lt"/>
              <a:buAutoNum type="alphaLcPeriod"/>
            </a:pPr>
            <a:r>
              <a:rPr lang="en-US" altLang="en-US" sz="2600" dirty="0">
                <a:solidFill>
                  <a:srgbClr val="000000"/>
                </a:solidFill>
              </a:rPr>
              <a:t>Incremental revenue from a course of action</a:t>
            </a:r>
            <a:endParaRPr lang="en-US" altLang="en-US" sz="2600" dirty="0"/>
          </a:p>
          <a:p>
            <a:pPr marL="514350" indent="-514350">
              <a:spcBef>
                <a:spcPct val="0"/>
              </a:spcBef>
              <a:buFont typeface="+mj-lt"/>
              <a:buAutoNum type="alphaLcPeriod"/>
            </a:pPr>
            <a:r>
              <a:rPr lang="en-US" altLang="en-US" sz="2600" dirty="0">
                <a:solidFill>
                  <a:srgbClr val="000000"/>
                </a:solidFill>
              </a:rPr>
              <a:t>A future outlay of cash</a:t>
            </a:r>
            <a:endParaRPr lang="en-US" altLang="en-US" sz="2600" dirty="0"/>
          </a:p>
          <a:p>
            <a:pPr marL="514350" indent="-514350">
              <a:spcBef>
                <a:spcPct val="0"/>
              </a:spcBef>
              <a:buFont typeface="+mj-lt"/>
              <a:buAutoNum type="alphaLcPeriod"/>
            </a:pPr>
            <a:r>
              <a:rPr lang="en-US" altLang="en-US" sz="2600" dirty="0">
                <a:solidFill>
                  <a:srgbClr val="000000"/>
                </a:solidFill>
              </a:rPr>
              <a:t>Potential benefit lost from taking a course of action</a:t>
            </a:r>
            <a:endParaRPr lang="en-US" altLang="en-US" sz="2600" dirty="0"/>
          </a:p>
          <a:p>
            <a:pPr marL="514350" indent="-514350">
              <a:spcBef>
                <a:spcPct val="0"/>
              </a:spcBef>
              <a:buFont typeface="+mj-lt"/>
              <a:buAutoNum type="alphaLcPeriod"/>
            </a:pPr>
            <a:r>
              <a:rPr lang="en-US" altLang="en-US" sz="2600" dirty="0">
                <a:solidFill>
                  <a:srgbClr val="000000"/>
                </a:solidFill>
              </a:rPr>
              <a:t>A cost that arises from a past decision and cannot be changed</a:t>
            </a:r>
            <a:endParaRPr lang="en-US" altLang="en-US" sz="2600" dirty="0"/>
          </a:p>
        </p:txBody>
      </p:sp>
    </p:spTree>
    <p:extLst>
      <p:ext uri="{BB962C8B-B14F-4D97-AF65-F5344CB8AC3E}">
        <p14:creationId xmlns:p14="http://schemas.microsoft.com/office/powerpoint/2010/main" val="319197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9144000" cy="728639"/>
          </a:xfrm>
        </p:spPr>
        <p:txBody>
          <a:bodyPr anchor="ctr"/>
          <a:lstStyle/>
          <a:p>
            <a:r>
              <a:rPr lang="en-US" dirty="0"/>
              <a:t>NEED-TO-KNOW 23-1 (2 of 2)</a:t>
            </a:r>
          </a:p>
        </p:txBody>
      </p:sp>
      <p:sp>
        <p:nvSpPr>
          <p:cNvPr id="4" name="Text Placeholder 3"/>
          <p:cNvSpPr>
            <a:spLocks noGrp="1"/>
          </p:cNvSpPr>
          <p:nvPr>
            <p:ph type="body" sz="quarter" idx="14"/>
          </p:nvPr>
        </p:nvSpPr>
        <p:spPr>
          <a:xfrm>
            <a:off x="217896" y="1371600"/>
            <a:ext cx="8759190" cy="613604"/>
          </a:xfrm>
        </p:spPr>
        <p:txBody>
          <a:bodyPr/>
          <a:lstStyle/>
          <a:p>
            <a:r>
              <a:rPr lang="en-US" altLang="en-US" b="1" kern="0" dirty="0">
                <a:solidFill>
                  <a:prstClr val="black"/>
                </a:solidFill>
              </a:rPr>
              <a:t>Learning Objective C1:  </a:t>
            </a:r>
            <a:r>
              <a:rPr lang="en-US" dirty="0"/>
              <a:t>Identify characteristics of corporations and their organization.</a:t>
            </a:r>
          </a:p>
        </p:txBody>
      </p:sp>
      <p:graphicFrame>
        <p:nvGraphicFramePr>
          <p:cNvPr id="8" name="Table 7"/>
          <p:cNvGraphicFramePr>
            <a:graphicFrameLocks noGrp="1"/>
          </p:cNvGraphicFramePr>
          <p:nvPr>
            <p:extLst>
              <p:ext uri="{D42A27DB-BD31-4B8C-83A1-F6EECF244321}">
                <p14:modId xmlns:p14="http://schemas.microsoft.com/office/powerpoint/2010/main" val="2276577601"/>
              </p:ext>
            </p:extLst>
          </p:nvPr>
        </p:nvGraphicFramePr>
        <p:xfrm>
          <a:off x="533400" y="2362200"/>
          <a:ext cx="8229600" cy="374904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1. Sunk cost</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279400" marR="0" lvl="0" indent="-279400" algn="l" defTabSz="914400" rtl="0" eaLnBrk="1" fontAlgn="auto" latinLnBrk="0" hangingPunct="1">
                        <a:lnSpc>
                          <a:spcPct val="100000"/>
                        </a:lnSpc>
                        <a:spcBef>
                          <a:spcPts val="0"/>
                        </a:spcBef>
                        <a:spcAft>
                          <a:spcPts val="0"/>
                        </a:spcAft>
                        <a:buClrTx/>
                        <a:buSzTx/>
                        <a:buFont typeface="+mj-lt"/>
                        <a:buNone/>
                        <a:tabLst/>
                        <a:defRPr/>
                      </a:pPr>
                      <a:r>
                        <a:rPr kumimoji="0" lang="en-US" altLang="en-US" sz="1800" u="none" strike="noStrike" cap="none" normalizeH="0" baseline="0" dirty="0">
                          <a:ln>
                            <a:noFill/>
                          </a:ln>
                          <a:effectLst/>
                        </a:rPr>
                        <a:t>e. A cost that arises from a past decision and cannot be changed</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0"/>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2. Out-of-pocket cost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c. A future outlay of cash</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1"/>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3. Opportunity cost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279400" marR="0" lvl="0" indent="-27940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d. Potential benefit lost from taking a course of action</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2"/>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4. Incremental cost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279400" marR="0" lvl="0" indent="-27940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a. Additional costs incurred from a course of action</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3"/>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5. Relevant benefit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tc>
                  <a:txBody>
                    <a:bodyPr/>
                    <a:lstStyle/>
                    <a:p>
                      <a:pPr marL="279400" marR="0" lvl="0" indent="-279400" algn="l" defTabSz="914400" rtl="0" eaLnBrk="1" fontAlgn="auto" latinLnBrk="0" hangingPunct="1">
                        <a:lnSpc>
                          <a:spcPct val="100000"/>
                        </a:lnSpc>
                        <a:spcBef>
                          <a:spcPts val="0"/>
                        </a:spcBef>
                        <a:spcAft>
                          <a:spcPts val="0"/>
                        </a:spcAft>
                        <a:buClrTx/>
                        <a:buSzTx/>
                        <a:buFontTx/>
                        <a:buNone/>
                        <a:tabLst/>
                        <a:defRPr/>
                      </a:pPr>
                      <a:r>
                        <a:rPr kumimoji="0" lang="en-US" altLang="en-US" sz="1800" u="none" strike="noStrike" cap="none" normalizeH="0" baseline="0" dirty="0">
                          <a:ln>
                            <a:noFill/>
                          </a:ln>
                          <a:effectLst/>
                        </a:rPr>
                        <a:t>b. Incremental revenue from a course of action</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2648237"/>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14181</TotalTime>
  <Words>10478</Words>
  <Application>Microsoft Office PowerPoint</Application>
  <PresentationFormat>On-screen Show (4:3)</PresentationFormat>
  <Paragraphs>766</Paragraphs>
  <Slides>50</Slides>
  <Notes>45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0" baseType="lpstr">
      <vt:lpstr>ＭＳ Ｐゴシック</vt:lpstr>
      <vt:lpstr>ＭＳ Ｐゴシック</vt:lpstr>
      <vt:lpstr>Arial</vt:lpstr>
      <vt:lpstr>Calibri</vt:lpstr>
      <vt:lpstr>Courier New</vt:lpstr>
      <vt:lpstr>Verdana</vt:lpstr>
      <vt:lpstr>Wingdings</vt:lpstr>
      <vt:lpstr>6_Office Theme</vt:lpstr>
      <vt:lpstr>Custom Design</vt:lpstr>
      <vt:lpstr>Equation</vt:lpstr>
      <vt:lpstr>Financial &amp; Managerial Accounting Information for Decisions</vt:lpstr>
      <vt:lpstr>Learning Objectives</vt:lpstr>
      <vt:lpstr>Learning Objective C1: Describe the importance of relevant costs for short-term decisions.</vt:lpstr>
      <vt:lpstr>Decision Making</vt:lpstr>
      <vt:lpstr>Relevant Costs and Benefits</vt:lpstr>
      <vt:lpstr>Relevant Costs (1 of 2)</vt:lpstr>
      <vt:lpstr>Relevant Costs (2 of 2)</vt:lpstr>
      <vt:lpstr>NEED-TO-KNOW 23-1 (1 of 2)</vt:lpstr>
      <vt:lpstr>NEED-TO-KNOW 23-1 (2 of 2)</vt:lpstr>
      <vt:lpstr>Learning Objective A1: Evaluate short-term managerial decisions using relevant costs.</vt:lpstr>
      <vt:lpstr>Additional Business (1 of 4)</vt:lpstr>
      <vt:lpstr>Additional Business (2 of 4)</vt:lpstr>
      <vt:lpstr>Additional Business (3 of 4)</vt:lpstr>
      <vt:lpstr>Additional Business (4 of 4)</vt:lpstr>
      <vt:lpstr>NEED-TO-KNOW 23-2 (1 of 4)</vt:lpstr>
      <vt:lpstr>NEED-TO-KNOW 23-2 (2 of 4)</vt:lpstr>
      <vt:lpstr>NEED-TO-KNOW 23-2 (3 of 4)</vt:lpstr>
      <vt:lpstr>NEED-TO-KNOW 23-2 (4 of 4)</vt:lpstr>
      <vt:lpstr>Make or Buy (1 of 4)</vt:lpstr>
      <vt:lpstr>Make or Buy (2 of 4)</vt:lpstr>
      <vt:lpstr>Make or Buy (3 of 4)</vt:lpstr>
      <vt:lpstr>Make or Buy (4 of 4)</vt:lpstr>
      <vt:lpstr>NEED-TO-KNOW 23-3 (1 of 2)</vt:lpstr>
      <vt:lpstr>NEED-TO-KNOW 23-3 (2 of 2)</vt:lpstr>
      <vt:lpstr>Scrap or Rework (1 of 3)</vt:lpstr>
      <vt:lpstr>Scrap or Rework (2 of 3)</vt:lpstr>
      <vt:lpstr>Scrap or Rework (3 of 3)</vt:lpstr>
      <vt:lpstr>Sell or Process Further (1 of 3)</vt:lpstr>
      <vt:lpstr>Sell or Process Further (2 of 3)</vt:lpstr>
      <vt:lpstr>Sell or Process Further (3 of 3)</vt:lpstr>
      <vt:lpstr>NEED-TO-KNOW 23-4 (1 of 2)</vt:lpstr>
      <vt:lpstr>NEED-TO-KNOW 23-4 (2 of 2)</vt:lpstr>
      <vt:lpstr>Sales Mix Selection</vt:lpstr>
      <vt:lpstr>Sales Mix Selection With Limited Resources (1 of 2)</vt:lpstr>
      <vt:lpstr>Sales Mix Selection With Limited Resources (2 of 2)</vt:lpstr>
      <vt:lpstr>NEED-TO-KNOW 23-5 (1 of 3)</vt:lpstr>
      <vt:lpstr>NEED-TO-KNOW 23-5 (2 of 3)</vt:lpstr>
      <vt:lpstr>NEED-TO-KNOW 23-5 (3 of 3)</vt:lpstr>
      <vt:lpstr>Segment Elimination (1 of 4)</vt:lpstr>
      <vt:lpstr>Segment Elimination (2 of 4)</vt:lpstr>
      <vt:lpstr>Segment Elimination (3 of 4)</vt:lpstr>
      <vt:lpstr>Segment Elimination (4 of 4)</vt:lpstr>
      <vt:lpstr>NEED-TO-KNOW 23-6 (1 of 2)</vt:lpstr>
      <vt:lpstr>NEED-TO-KNOW 23-6 (2 of 2)</vt:lpstr>
      <vt:lpstr>Exhibit 23.10 Keep or Replace Equipment</vt:lpstr>
      <vt:lpstr>Learning Objective P1: Determine product selling price using cost data.</vt:lpstr>
      <vt:lpstr>Target Costing</vt:lpstr>
      <vt:lpstr>Other Pricing Methods</vt:lpstr>
      <vt:lpstr>Variable Cost Method</vt:lpstr>
      <vt:lpstr>End of Presentation</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Relevant Costing for Managerial Decisions</dc:title>
  <dc:creator>Wild</dc:creator>
  <cp:keywords>Financial &amp; Managerial Accounting</cp:keywords>
  <cp:lastModifiedBy>Johnson, Debra L.</cp:lastModifiedBy>
  <cp:revision>1417</cp:revision>
  <dcterms:created xsi:type="dcterms:W3CDTF">2012-08-01T22:16:07Z</dcterms:created>
  <dcterms:modified xsi:type="dcterms:W3CDTF">2018-06-07T14:16:39Z</dcterms:modified>
  <cp:category>Seventh Edition</cp:category>
</cp:coreProperties>
</file>